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343" r:id="rId2"/>
    <p:sldId id="344" r:id="rId3"/>
    <p:sldId id="346" r:id="rId4"/>
    <p:sldId id="347" r:id="rId5"/>
    <p:sldId id="349" r:id="rId6"/>
    <p:sldId id="350" r:id="rId7"/>
    <p:sldId id="351" r:id="rId8"/>
    <p:sldId id="348" r:id="rId9"/>
    <p:sldId id="352" r:id="rId10"/>
    <p:sldId id="353" r:id="rId11"/>
    <p:sldId id="354" r:id="rId12"/>
    <p:sldId id="355" r:id="rId13"/>
    <p:sldId id="362" r:id="rId14"/>
    <p:sldId id="356" r:id="rId15"/>
    <p:sldId id="357" r:id="rId16"/>
    <p:sldId id="358" r:id="rId17"/>
    <p:sldId id="359" r:id="rId18"/>
    <p:sldId id="360" r:id="rId19"/>
    <p:sldId id="361" r:id="rId20"/>
    <p:sldId id="3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68C8D-7893-4182-B0E2-36B8942FB57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0BC6-6FAF-4F3C-AD9B-03E819E68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0FE81D-680F-46D4-AFB1-B2988782B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7F3BD8-014A-4944-A29D-5AC4B72AE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94C413-CA5D-4957-97E3-8C0C137F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925F89-3572-4934-9DFE-F2CE0993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3AE377-32D6-4751-9ACD-1DB4D726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2874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CD5F2-2E1C-49D3-9620-1A6B68DC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E11C2E7-70F2-48E0-BED2-CE05BE2D2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04310C-2C2D-4FED-9D98-97A0EE0F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F85827-AF1E-4D33-B972-096F1AC8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DFFF58-AE9A-46A6-BD5B-1BB1939B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01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A2E1619-CA0C-4F94-ADA5-A57B7D6F1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E01F5A1-62F2-405B-B121-EB21343A4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1838B2-7380-4766-B769-20C3DAFE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1006F6-C38C-4BA2-98A4-0F1D7E19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DA53BF-1758-4664-8470-3B5D65DF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6183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F95896-5C53-4872-AC3E-048C9929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A6C817-BC03-4621-B137-E5E9079C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C42CB8-FF4C-48CE-9F17-9E8C0602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07A337-2A5A-4861-963B-856DCD8D0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7E1719-6B50-42E4-A478-6B5501A1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9209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389615-A2A6-4F9E-98D3-3480259E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F65AED-06CC-4315-B91C-5400FF55A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EE5B1-9EB2-410D-BB9D-DDDA8404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FB3403-12E7-4E27-9E7F-AB7F0254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1E8BC5-D605-4F1E-BBA7-41588386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783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4A6B2C-85A5-4944-A8C2-E23792FB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F9F064-13CB-4D9F-966B-E619E4AE9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90C95A-8BFD-4555-8504-9158BC59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0F5AF8A-5E4C-4B31-B445-7FD68198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A2E8E0-787B-49EE-A237-76A4EB0C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999D8A-5F82-419F-8B29-9CD4339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0992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14CA04-E783-4014-9063-3A28AFC1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CD5062-6914-438A-BC21-42C6292C8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4D0F2B-93DE-4C96-9042-184FCD0C7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B738E1E-AA80-49B6-A66F-87519535D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0E02D10-4DE1-40F6-A531-2182E2DF4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7FBBD06-7051-413E-B4A0-6B1573ED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F5FA3E7-F17E-4E13-B703-D13D6BE4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06DC024-037C-4F11-85DB-3567583C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4384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8F023-3C3C-4143-A908-0125AC69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5BFBE0-DB2F-4BC3-BCE6-57017C8E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B58EF07-0A77-4D34-A97B-9205F10F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DD589-A511-40C6-B245-D57D7A6F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895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42B583B-59DB-4077-BFC2-3F1D746A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CDD9F76-F70F-43C2-9BA3-69EC0837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EF2056-501C-48E5-AFFA-1901BA42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560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B30392-2570-4792-BD9E-513E6AB5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2B6416-E20E-4219-B339-B17473F9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6BD41E-C75B-469B-9FF3-FE5F61080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0C550C-2E5F-4F37-AE32-2D572D4D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E6C94B-A765-490D-AD6D-08732D51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EB7EF35-C071-4429-94CE-C3351C01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553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DDC553-CCCB-4A8A-A1EB-AD6C66BBE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B82FAE-AB6F-4EAF-A741-17D317099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FFFA9B7-33BD-41B8-B846-67C864AEB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757A31-9C33-4418-9B7C-4505E614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2E8661-BE5D-4C21-A614-B014CABF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4061EA-426E-4172-B8D0-31F95E8F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745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E9DDE3F-26DA-44FE-8832-3B7335A7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136198-3912-4337-B5FD-40CFAE96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C2AEEE-DCEB-499D-9E8D-76E3606F6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D1E2B5-8D68-46B7-8E5F-09D40A479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F48BB2-FCA4-4F43-B270-F1ABC190D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779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lood_flo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n.wikipedia.org/wiki/Circulatory_system" TargetMode="External"/><Relationship Id="rId4" Type="http://schemas.openxmlformats.org/officeDocument/2006/relationships/hyperlink" Target="https://en.wikipedia.org/wiki/Tissue_(biology)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irculatory_syste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icinenet.com/bug_bites_and_stings/article.htm" TargetMode="External"/><Relationship Id="rId3" Type="http://schemas.openxmlformats.org/officeDocument/2006/relationships/hyperlink" Target="https://www.medicinenet.com/pneumonia_facts/article.htm" TargetMode="External"/><Relationship Id="rId7" Type="http://schemas.openxmlformats.org/officeDocument/2006/relationships/hyperlink" Target="https://www.medicinenet.com/allergy/article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icinenet.com/appendicitis/article.htm" TargetMode="External"/><Relationship Id="rId11" Type="http://schemas.openxmlformats.org/officeDocument/2006/relationships/hyperlink" Target="https://www.medicinenet.com/spinal_cord_injury_treatments_and_rehabilitation/article.htm" TargetMode="External"/><Relationship Id="rId5" Type="http://schemas.openxmlformats.org/officeDocument/2006/relationships/hyperlink" Target="https://www.medicinenet.com/cellulitis/article.htm" TargetMode="External"/><Relationship Id="rId10" Type="http://schemas.openxmlformats.org/officeDocument/2006/relationships/hyperlink" Target="https://www.medicinenet.com/anemia/article.htm" TargetMode="External"/><Relationship Id="rId4" Type="http://schemas.openxmlformats.org/officeDocument/2006/relationships/hyperlink" Target="https://www.medicinenet.com/urinary_tract_infection/article.htm" TargetMode="External"/><Relationship Id="rId9" Type="http://schemas.openxmlformats.org/officeDocument/2006/relationships/hyperlink" Target="https://www.medicinenet.com/congestive_heart_failure_chf_overview/article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2B35B7F-7216-45CE-8165-7EA6589EF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0101" y="4229100"/>
            <a:ext cx="5219700" cy="1828799"/>
          </a:xfrm>
        </p:spPr>
        <p:txBody>
          <a:bodyPr>
            <a:normAutofit fontScale="92500" lnSpcReduction="20000"/>
          </a:bodyPr>
          <a:lstStyle/>
          <a:p>
            <a:r>
              <a:rPr lang="en-IN" sz="3200" b="1" u="sng" dirty="0" smtClean="0">
                <a:solidFill>
                  <a:srgbClr val="002060"/>
                </a:solidFill>
              </a:rPr>
              <a:t>Presenter</a:t>
            </a:r>
          </a:p>
          <a:p>
            <a:r>
              <a:rPr lang="en-IN" sz="3200" b="1" dirty="0" smtClean="0">
                <a:solidFill>
                  <a:srgbClr val="002060"/>
                </a:solidFill>
              </a:rPr>
              <a:t>DeviNanjappan</a:t>
            </a:r>
          </a:p>
          <a:p>
            <a:r>
              <a:rPr lang="en-IN" sz="3200" b="1" dirty="0" smtClean="0">
                <a:solidFill>
                  <a:srgbClr val="002060"/>
                </a:solidFill>
              </a:rPr>
              <a:t>Principal</a:t>
            </a:r>
          </a:p>
          <a:p>
            <a:r>
              <a:rPr lang="en-IN" sz="2600" b="1" dirty="0" smtClean="0">
                <a:solidFill>
                  <a:srgbClr val="002060"/>
                </a:solidFill>
              </a:rPr>
              <a:t>[FACULTY OF NURSING]</a:t>
            </a:r>
            <a:endParaRPr lang="en-IN" sz="2600" b="1" dirty="0">
              <a:solidFill>
                <a:srgbClr val="002060"/>
              </a:solidFill>
            </a:endParaRPr>
          </a:p>
        </p:txBody>
      </p:sp>
      <p:pic>
        <p:nvPicPr>
          <p:cNvPr id="21505" name="Picture 1" descr="F:\2019\achary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601" y="165100"/>
            <a:ext cx="1384299" cy="1739900"/>
          </a:xfrm>
          <a:prstGeom prst="rect">
            <a:avLst/>
          </a:prstGeom>
          <a:noFill/>
        </p:spPr>
      </p:pic>
      <p:pic>
        <p:nvPicPr>
          <p:cNvPr id="2051" name="Picture 3" descr="C:\Users\nursing\Desktop\images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9700" y="2225674"/>
            <a:ext cx="4521200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97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S/S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Anaphylactic shock</a:t>
            </a:r>
          </a:p>
          <a:p>
            <a:r>
              <a:rPr lang="en-US" sz="2400" dirty="0" smtClean="0"/>
              <a:t>Significant and sudden drop in BP</a:t>
            </a:r>
          </a:p>
          <a:p>
            <a:r>
              <a:rPr lang="en-US" sz="2400" dirty="0" smtClean="0"/>
              <a:t>Tachycardia</a:t>
            </a:r>
          </a:p>
          <a:p>
            <a:r>
              <a:rPr lang="en-US" sz="2400" dirty="0" smtClean="0"/>
              <a:t> Frequent cutaneous signs: rash, urticaria, angioedema</a:t>
            </a:r>
          </a:p>
          <a:p>
            <a:r>
              <a:rPr lang="en-US" sz="2400" dirty="0" smtClean="0"/>
              <a:t>Respiratory signs: dyspnoea, bronchospasm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Septic shock</a:t>
            </a:r>
          </a:p>
          <a:p>
            <a:r>
              <a:rPr lang="en-US" sz="2400" dirty="0" smtClean="0"/>
              <a:t> High fever or hypothermia (&lt; 36 °C), rigors, confusion</a:t>
            </a:r>
          </a:p>
          <a:p>
            <a:r>
              <a:rPr lang="en-US" sz="2400" dirty="0" smtClean="0"/>
              <a:t> BP may be initially maintained, but rapidly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S/S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Cardiogenic shock</a:t>
            </a:r>
          </a:p>
          <a:p>
            <a:r>
              <a:rPr lang="en-US" sz="2400" dirty="0" smtClean="0"/>
              <a:t> Respiratory signs of left ventricular failure (acute pulmonary edema) are dominant: </a:t>
            </a:r>
          </a:p>
          <a:p>
            <a:r>
              <a:rPr lang="en-US" sz="2400" dirty="0" smtClean="0"/>
              <a:t>tachypnoea, crepitations on auscultation.</a:t>
            </a:r>
          </a:p>
          <a:p>
            <a:r>
              <a:rPr lang="en-US" sz="2400" dirty="0" smtClean="0"/>
              <a:t>Signs of right ventricular failure: raised jugular venous pressure, hepatojugular reflux, 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The </a:t>
            </a:r>
            <a:r>
              <a:rPr lang="en-US" sz="2400" dirty="0" err="1" smtClean="0">
                <a:solidFill>
                  <a:srgbClr val="00B050"/>
                </a:solidFill>
              </a:rPr>
              <a:t>aetiological</a:t>
            </a:r>
            <a:r>
              <a:rPr lang="en-US" sz="2400" dirty="0" smtClean="0">
                <a:solidFill>
                  <a:srgbClr val="00B050"/>
                </a:solidFill>
              </a:rPr>
              <a:t> diagnosis is oriented by: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– The context: trauma, insect bite, ongoing medical treatment, etc.</a:t>
            </a:r>
            <a:br>
              <a:rPr lang="en-US" sz="2400" dirty="0" smtClean="0"/>
            </a:br>
            <a:r>
              <a:rPr lang="en-US" sz="2400" dirty="0" smtClean="0"/>
              <a:t>– The clinical examination:</a:t>
            </a:r>
            <a:br>
              <a:rPr lang="en-US" sz="2400" dirty="0" smtClean="0"/>
            </a:br>
            <a:r>
              <a:rPr lang="en-US" sz="2400" dirty="0" smtClean="0"/>
              <a:t>• fever</a:t>
            </a:r>
            <a:br>
              <a:rPr lang="en-US" sz="2400" dirty="0" smtClean="0"/>
            </a:br>
            <a:r>
              <a:rPr lang="en-US" sz="2400" dirty="0" smtClean="0"/>
              <a:t>• skin pinch consistent with dehydration</a:t>
            </a:r>
            <a:br>
              <a:rPr lang="en-US" sz="2400" dirty="0" smtClean="0"/>
            </a:br>
            <a:r>
              <a:rPr lang="en-US" sz="2400" dirty="0" smtClean="0"/>
              <a:t>• thoracic pain from a myocardial infarction or pulmonary embolus</a:t>
            </a:r>
            <a:br>
              <a:rPr lang="en-US" sz="2400" dirty="0" smtClean="0"/>
            </a:br>
            <a:r>
              <a:rPr lang="en-US" sz="2400" dirty="0" smtClean="0"/>
              <a:t>• abdominal pain or rigidity of the abdominal wall from peritonitis, abdominal distension from intestinal obstruction</a:t>
            </a:r>
            <a:br>
              <a:rPr lang="en-US" sz="2400" dirty="0" smtClean="0"/>
            </a:br>
            <a:r>
              <a:rPr lang="en-US" sz="2400" dirty="0" smtClean="0"/>
              <a:t>• blood in stools, vomiting blood in intestinal haemorrhage</a:t>
            </a:r>
            <a:br>
              <a:rPr lang="en-US" sz="2400" dirty="0" smtClean="0"/>
            </a:br>
            <a:r>
              <a:rPr lang="en-US" sz="2400" dirty="0" smtClean="0"/>
              <a:t>• subcutaneous crepitations, likely anaerobic infection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5125"/>
            <a:ext cx="8801100" cy="1044575"/>
          </a:xfrm>
        </p:spPr>
        <p:txBody>
          <a:bodyPr/>
          <a:lstStyle/>
          <a:p>
            <a:r>
              <a:rPr lang="en-US" b="1" dirty="0" smtClean="0"/>
              <a:t>In case of Sepsis </a:t>
            </a:r>
            <a:endParaRPr lang="en-US" b="1" dirty="0"/>
          </a:p>
        </p:txBody>
      </p:sp>
      <p:pic>
        <p:nvPicPr>
          <p:cNvPr id="1026" name="Picture 2" descr="C:\Users\nursing\Desktop\Its-About-TIME-2020-1024x64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1346200"/>
            <a:ext cx="10121900" cy="491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518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In all cases</a:t>
            </a:r>
          </a:p>
          <a:p>
            <a:r>
              <a:rPr lang="en-US" sz="2400" dirty="0" smtClean="0"/>
              <a:t>Emergency: immediate attention to the patient.</a:t>
            </a:r>
          </a:p>
          <a:p>
            <a:r>
              <a:rPr lang="en-US" sz="2400" dirty="0" smtClean="0"/>
              <a:t>Warm the patient, lay him flat, elevate legs (except in respiratory distress, acute pulmonary edema).</a:t>
            </a:r>
          </a:p>
          <a:p>
            <a:r>
              <a:rPr lang="en-US" sz="2400" dirty="0" smtClean="0"/>
              <a:t>Insert a peripheral IV line using a large caliber catheter (16G in adults). If no IV access, use intraosseous route.</a:t>
            </a:r>
          </a:p>
          <a:p>
            <a:r>
              <a:rPr lang="en-US" sz="2400" dirty="0" smtClean="0"/>
              <a:t>Oxygen therapy, assisted ventilation in the event of respiratory distress.</a:t>
            </a:r>
          </a:p>
          <a:p>
            <a:r>
              <a:rPr lang="en-US" sz="2400" dirty="0" smtClean="0"/>
              <a:t>Assisted ventilation and external cardiac compression in the event of cardiac arrest.</a:t>
            </a:r>
          </a:p>
          <a:p>
            <a:r>
              <a:rPr lang="en-US" sz="2400" dirty="0" smtClean="0"/>
              <a:t>Intensive monitoring: consciousness, heart rate, BP, CRT, respiratory rate, hourly urinary output (insert a urinary catheter) and skin mottling.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0B050"/>
                </a:solidFill>
              </a:rPr>
              <a:t>Management according to the cause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Haemorrhage</a:t>
            </a:r>
          </a:p>
          <a:p>
            <a:pPr algn="just"/>
            <a:r>
              <a:rPr lang="en-US" dirty="0" smtClean="0"/>
              <a:t>Control bleeding (compression, tourniquet, surgical </a:t>
            </a:r>
            <a:r>
              <a:rPr lang="en-US" dirty="0" err="1" smtClean="0"/>
              <a:t>haemostasis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 Determine blood group.</a:t>
            </a:r>
          </a:p>
          <a:p>
            <a:pPr algn="just"/>
            <a:r>
              <a:rPr lang="en-US" dirty="0" smtClean="0"/>
              <a:t>Priority: restore vascular volume as quickly as possible: </a:t>
            </a:r>
          </a:p>
          <a:p>
            <a:pPr algn="just"/>
            <a:r>
              <a:rPr lang="en-US" dirty="0" smtClean="0"/>
              <a:t>Insert 2 peripheral IV lines (2 catheters 16G in adults).</a:t>
            </a:r>
          </a:p>
          <a:p>
            <a:pPr algn="just"/>
            <a:r>
              <a:rPr lang="en-US" b="1" dirty="0" smtClean="0"/>
              <a:t>Ringer lactate </a:t>
            </a:r>
            <a:r>
              <a:rPr lang="en-US" dirty="0" smtClean="0"/>
              <a:t>or </a:t>
            </a:r>
            <a:r>
              <a:rPr lang="en-US" b="1" dirty="0" smtClean="0"/>
              <a:t>0.9% sodium chloride</a:t>
            </a:r>
            <a:r>
              <a:rPr lang="en-US" dirty="0" smtClean="0"/>
              <a:t>: replace 3 times the estimated losses and/or </a:t>
            </a:r>
            <a:r>
              <a:rPr lang="en-US" b="1" dirty="0" smtClean="0"/>
              <a:t>plasma substitute</a:t>
            </a:r>
            <a:r>
              <a:rPr lang="en-US" dirty="0" smtClean="0"/>
              <a:t>: replace 1.5 times the estimated losses</a:t>
            </a:r>
          </a:p>
          <a:p>
            <a:pPr algn="just"/>
            <a:r>
              <a:rPr lang="en-US" dirty="0" smtClean="0"/>
              <a:t>Transfuse: classically once estimated blood loss represents approximately 30 to 40% of blood volume (25% in children). The blood must be tested (HIV, hepatitis B and C, syphilis, malaria in endemic areas, etc.)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Severe acute dehydration due to bacterial/viral gastroenteritis</a:t>
            </a:r>
          </a:p>
          <a:p>
            <a:r>
              <a:rPr lang="en-US" sz="2400" dirty="0" smtClean="0"/>
              <a:t>Urgently restore circulating volume using IV therapy with </a:t>
            </a:r>
            <a:r>
              <a:rPr lang="en-US" sz="2400" b="1" dirty="0" smtClean="0"/>
              <a:t>Ringer lactate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 As soon as the patient is able to drink (often within 2 hours), provide oral rehydration solution (ORS) as the patient tolerates.</a:t>
            </a:r>
          </a:p>
          <a:p>
            <a:r>
              <a:rPr lang="en-US" sz="2400" dirty="0" smtClean="0"/>
              <a:t> Closely monitor the patient;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Severe anaphylactic reaction</a:t>
            </a:r>
          </a:p>
          <a:p>
            <a:pPr algn="just"/>
            <a:r>
              <a:rPr lang="en-US" sz="2400" dirty="0" smtClean="0"/>
              <a:t>Administer </a:t>
            </a:r>
            <a:r>
              <a:rPr lang="en-US" sz="2400" b="1" dirty="0" smtClean="0"/>
              <a:t>epinephrine </a:t>
            </a:r>
            <a:r>
              <a:rPr lang="en-US" sz="2400" dirty="0" smtClean="0"/>
              <a:t>(</a:t>
            </a:r>
            <a:r>
              <a:rPr lang="en-US" sz="2400" b="1" dirty="0" smtClean="0"/>
              <a:t>adrenaline</a:t>
            </a:r>
            <a:r>
              <a:rPr lang="en-US" sz="2400" dirty="0" smtClean="0"/>
              <a:t>) IM, into the </a:t>
            </a:r>
            <a:r>
              <a:rPr lang="en-US" sz="2400" dirty="0" err="1" smtClean="0"/>
              <a:t>anterolateral</a:t>
            </a:r>
            <a:r>
              <a:rPr lang="en-US" sz="2400" dirty="0" smtClean="0"/>
              <a:t> part of the thigh, in the event of hypotension, </a:t>
            </a:r>
            <a:r>
              <a:rPr lang="en-US" sz="2400" dirty="0" err="1" smtClean="0"/>
              <a:t>pharyngolaryngeal</a:t>
            </a:r>
            <a:r>
              <a:rPr lang="en-US" sz="2400" dirty="0" smtClean="0"/>
              <a:t> </a:t>
            </a:r>
            <a:r>
              <a:rPr lang="en-US" sz="2400" dirty="0" err="1" smtClean="0"/>
              <a:t>oedema</a:t>
            </a:r>
            <a:r>
              <a:rPr lang="en-US" sz="2400" dirty="0" smtClean="0"/>
              <a:t>, or breathing difficulties:</a:t>
            </a:r>
          </a:p>
          <a:p>
            <a:pPr algn="just"/>
            <a:r>
              <a:rPr lang="en-US" sz="2400" dirty="0" smtClean="0"/>
              <a:t>At the same time, administer rapidly </a:t>
            </a:r>
            <a:r>
              <a:rPr lang="en-US" sz="2400" b="1" dirty="0" smtClean="0"/>
              <a:t>Ringer lactate </a:t>
            </a:r>
            <a:r>
              <a:rPr lang="en-US" sz="2400" dirty="0" smtClean="0"/>
              <a:t>or </a:t>
            </a:r>
            <a:r>
              <a:rPr lang="en-US" sz="2400" b="1" dirty="0" smtClean="0"/>
              <a:t>0.9% sodium chloride</a:t>
            </a:r>
            <a:r>
              <a:rPr lang="en-US" sz="2400" dirty="0" smtClean="0"/>
              <a:t>: 1 </a:t>
            </a:r>
            <a:r>
              <a:rPr lang="en-US" sz="2400" dirty="0" err="1" smtClean="0"/>
              <a:t>litre</a:t>
            </a:r>
            <a:r>
              <a:rPr lang="en-US" sz="2400" dirty="0" smtClean="0"/>
              <a:t> in adults (maximum rate); 20 ml/kg in children, to be repeated if necessary.</a:t>
            </a:r>
          </a:p>
          <a:p>
            <a:pPr algn="just"/>
            <a:r>
              <a:rPr lang="en-US" sz="2400" dirty="0" smtClean="0"/>
              <a:t>repeat IM epinephrine every 5 to 15 minutes.</a:t>
            </a:r>
          </a:p>
          <a:p>
            <a:pPr algn="just"/>
            <a:r>
              <a:rPr lang="en-US" sz="2400" dirty="0" smtClean="0"/>
              <a:t>In patients with bronchospasm, epinephrine is usually effective. If the spasm persists give 10 puffs of inhaled </a:t>
            </a:r>
            <a:r>
              <a:rPr lang="en-US" sz="2400" b="1" dirty="0" err="1" smtClean="0"/>
              <a:t>salbutamol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Septic shock</a:t>
            </a:r>
          </a:p>
          <a:p>
            <a:r>
              <a:rPr lang="en-US" dirty="0" smtClean="0"/>
              <a:t>Vascular fluid replacement with </a:t>
            </a:r>
            <a:r>
              <a:rPr lang="en-US" b="1" dirty="0" smtClean="0"/>
              <a:t>Ringer lactate</a:t>
            </a:r>
            <a:r>
              <a:rPr lang="en-US" dirty="0" smtClean="0"/>
              <a:t> or </a:t>
            </a:r>
            <a:r>
              <a:rPr lang="en-US" b="1" dirty="0" smtClean="0"/>
              <a:t>0.9% sodium chloride</a:t>
            </a:r>
            <a:r>
              <a:rPr lang="en-US" dirty="0" smtClean="0"/>
              <a:t> or </a:t>
            </a:r>
            <a:r>
              <a:rPr lang="en-US" b="1" dirty="0" smtClean="0"/>
              <a:t>plasma substitute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Use of vasoconstrictors:</a:t>
            </a:r>
          </a:p>
          <a:p>
            <a:r>
              <a:rPr lang="en-US" b="1" dirty="0" smtClean="0"/>
              <a:t>dopamine </a:t>
            </a:r>
            <a:r>
              <a:rPr lang="en-US" dirty="0" smtClean="0"/>
              <a:t>IV at a constant rate by syringe pump: 10 to 20 micrograms/kg/minute or, if not available </a:t>
            </a:r>
            <a:r>
              <a:rPr lang="en-US" b="1" dirty="0" smtClean="0"/>
              <a:t>epinephrine </a:t>
            </a:r>
            <a:r>
              <a:rPr lang="en-US" dirty="0" smtClean="0"/>
              <a:t>IV at a constant rate by syringe pump:</a:t>
            </a:r>
            <a:br>
              <a:rPr lang="en-US" dirty="0" smtClean="0"/>
            </a:br>
            <a:r>
              <a:rPr lang="en-US" dirty="0" smtClean="0"/>
              <a:t>Use a </a:t>
            </a:r>
            <a:r>
              <a:rPr lang="en-US" i="1" dirty="0" smtClean="0"/>
              <a:t>diluted</a:t>
            </a:r>
            <a:r>
              <a:rPr lang="en-US" dirty="0" smtClean="0"/>
              <a:t> solution, i.e. add 1 mg epinephrine (1:1000) to 9 ml of 0.9% sodium chloride to obtain a 0.1 mg/ml solution (1:10 000). Start with 0.1 microgram/kg/minute. Increase the dose progressively until a clinical improvement is seen.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871200" cy="4792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0900" y="1308100"/>
            <a:ext cx="10655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The objective is to restore efficient cardiac output.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The treatment of cardiogenic shock depends on its mechanism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 the event of worsening signs with vascular collapse, use a strong </a:t>
            </a:r>
            <a:r>
              <a:rPr lang="en-US" sz="2000" b="1" dirty="0" smtClean="0">
                <a:solidFill>
                  <a:srgbClr val="00B050"/>
                </a:solidFill>
              </a:rPr>
              <a:t>cardiotonic: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dopamine</a:t>
            </a:r>
            <a:r>
              <a:rPr lang="en-US" sz="2000" dirty="0" smtClean="0"/>
              <a:t> IV at a constant rate by syringe pump : 3 to 10 micrograms/kg/minute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Once the hemodynamic situation allows (normal BP, reduction in the signs of peripheral circulatory failure), nitrates or morphine may be cautiously introduced.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Digoxin </a:t>
            </a:r>
            <a:r>
              <a:rPr lang="en-US" sz="2000" dirty="0" smtClean="0"/>
              <a:t>should no longer be used for cardiogenic shock, except in the rare cases when a supraventricular tachycardia has been diagnosed by ECG. Correct hypoxia before using digoxin.</a:t>
            </a:r>
            <a:br>
              <a:rPr lang="en-US" sz="2000" dirty="0" smtClean="0"/>
            </a:br>
            <a:r>
              <a:rPr lang="en-US" sz="2000" b="1" dirty="0" smtClean="0"/>
              <a:t>digoxin slow </a:t>
            </a:r>
            <a:r>
              <a:rPr lang="en-US" sz="2000" dirty="0" smtClean="0"/>
              <a:t>IV: Adults: one injection of 0.25 to 0.5 mg, then 0.25 mg 3 or 4 times per 24 hours if necessary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Cardiac tamponade</a:t>
            </a:r>
            <a:r>
              <a:rPr lang="en-US" sz="2000" b="1" dirty="0" smtClean="0"/>
              <a:t>: restricted cardiac filling </a:t>
            </a:r>
            <a:r>
              <a:rPr lang="en-US" sz="2000" dirty="0" smtClean="0"/>
              <a:t>as a result of haemopericardium or pericarditis.</a:t>
            </a:r>
            <a:br>
              <a:rPr lang="en-US" sz="2000" dirty="0" smtClean="0"/>
            </a:br>
            <a:r>
              <a:rPr lang="en-US" sz="2000" dirty="0" smtClean="0"/>
              <a:t>Requires immediate pericardial tap after restoration of circulating volume.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 Tension pneumothorax: </a:t>
            </a:r>
            <a:r>
              <a:rPr lang="en-US" sz="2000" b="1" dirty="0" smtClean="0"/>
              <a:t>drainage of the pneumothorax.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 Symptomatic pulmonary embolism: </a:t>
            </a:r>
            <a:r>
              <a:rPr lang="en-US" sz="2000" b="1" dirty="0" smtClean="0"/>
              <a:t>treat with an anticoagulant in a hospital setting.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9D0533-2DDC-4F43-A057-750F953F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27025"/>
            <a:ext cx="10515600" cy="1325563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Definition 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E5CD72A-B3BE-4FFF-BA27-30934FA204C9}"/>
              </a:ext>
            </a:extLst>
          </p:cNvPr>
          <p:cNvCxnSpPr/>
          <p:nvPr/>
        </p:nvCxnSpPr>
        <p:spPr>
          <a:xfrm>
            <a:off x="955963" y="1427018"/>
            <a:ext cx="10332000" cy="0"/>
          </a:xfrm>
          <a:prstGeom prst="line">
            <a:avLst/>
          </a:prstGeom>
          <a:ln w="34925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F:\2019\achary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678" y="-21509"/>
            <a:ext cx="1076962" cy="138466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77900" y="1612901"/>
            <a:ext cx="1031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Shock</a:t>
            </a:r>
            <a:r>
              <a:rPr lang="en-US" sz="2400" dirty="0" smtClean="0"/>
              <a:t> is the state of insufficient </a:t>
            </a:r>
            <a:r>
              <a:rPr lang="en-US" sz="2400" dirty="0" smtClean="0">
                <a:hlinkClick r:id="rId3" tooltip="Blood flow"/>
              </a:rPr>
              <a:t>blood flow</a:t>
            </a:r>
            <a:r>
              <a:rPr lang="en-US" sz="2400" dirty="0" smtClean="0"/>
              <a:t> to the </a:t>
            </a:r>
            <a:r>
              <a:rPr lang="en-US" sz="2400" dirty="0" smtClean="0">
                <a:hlinkClick r:id="rId4" tooltip="Tissue (biology)"/>
              </a:rPr>
              <a:t>tissues</a:t>
            </a:r>
            <a:r>
              <a:rPr lang="en-US" sz="2400" dirty="0" smtClean="0"/>
              <a:t> of the body as a result of problems with the </a:t>
            </a:r>
            <a:r>
              <a:rPr lang="en-US" sz="2400" dirty="0" smtClean="0">
                <a:hlinkClick r:id="rId5" tooltip="Circulatory system"/>
              </a:rPr>
              <a:t>circulatory system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Shock is defined as a state of cellular and tissue hypoxia due to either reduced oxygen delivery, increased oxygen consumption, inadequate oxygen utilization, or a combination of these processes</a:t>
            </a:r>
            <a:endParaRPr lang="en-US" sz="2400" dirty="0"/>
          </a:p>
        </p:txBody>
      </p:sp>
      <p:pic>
        <p:nvPicPr>
          <p:cNvPr id="3074" name="Picture 2" descr="C:\Users\nursing\Desktop\FirstAidShock-520x24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7800" y="3697287"/>
            <a:ext cx="6121400" cy="2703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42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Know the differences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871200" cy="4792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0900" y="1308100"/>
            <a:ext cx="106553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heart attack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Blood supply to the heart muscle is reduced or blocked, but the heart keeps beating; however, there may be damage to the heart muscle.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Usually, the person knows something is happening, and can talk about his or her symptom</a:t>
            </a:r>
            <a:r>
              <a:rPr lang="en-US" sz="2000" dirty="0" smtClean="0"/>
              <a:t>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sudden cardiac arrest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400" dirty="0" smtClean="0"/>
              <a:t>The electrical system of the heart goes wrong (think of the way the lights flash before the power goes out), and the heart stops pumping blood.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Usually, the person is unconscious, and a pulse may not be found.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Incidence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This most commonly occurs when there is circulatory failure manifested as hypotension (</a:t>
            </a:r>
            <a:r>
              <a:rPr lang="en-US" dirty="0" err="1" smtClean="0"/>
              <a:t>ie</a:t>
            </a:r>
            <a:r>
              <a:rPr lang="en-US" dirty="0" smtClean="0"/>
              <a:t>, reduced tissue perfusion);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is crucial to recognize that a patient in shock can present hypertensive, normotensive, or hypotensive. Shock is initially reversible, 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 must be recognized and treated immediately to prevent progression to irreversible organ dysfunction.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Causes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Shock is a common end point of many medical conditions.</a:t>
            </a:r>
            <a:endParaRPr lang="en-US" baseline="30000" dirty="0" smtClean="0"/>
          </a:p>
          <a:p>
            <a:pPr algn="just"/>
            <a:r>
              <a:rPr lang="en-US" dirty="0" smtClean="0"/>
              <a:t>Shock itself is a life-threatening condition as a result of compromised </a:t>
            </a:r>
            <a:r>
              <a:rPr lang="en-US" dirty="0" smtClean="0">
                <a:hlinkClick r:id="rId2" tooltip="Circulatory system"/>
              </a:rPr>
              <a:t>body circulation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16100" y="3581398"/>
          <a:ext cx="8343900" cy="214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6616700"/>
              </a:tblGrid>
              <a:tr h="4286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Cause</a:t>
                      </a:r>
                    </a:p>
                  </a:txBody>
                  <a:tcPr anchor="ctr"/>
                </a:tc>
              </a:tr>
              <a:tr h="428626">
                <a:tc>
                  <a:txBody>
                    <a:bodyPr/>
                    <a:lstStyle/>
                    <a:p>
                      <a:r>
                        <a:rPr lang="en-US" sz="2000" dirty="0"/>
                        <a:t>Low volume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Fluid loss such as bleeding or diarrhea</a:t>
                      </a:r>
                    </a:p>
                  </a:txBody>
                  <a:tcPr anchor="ctr"/>
                </a:tc>
              </a:tr>
              <a:tr h="428626">
                <a:tc>
                  <a:txBody>
                    <a:bodyPr/>
                    <a:lstStyle/>
                    <a:p>
                      <a:r>
                        <a:rPr lang="en-US" sz="2000"/>
                        <a:t>Heart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Ineffective pumping due to heart damage</a:t>
                      </a:r>
                    </a:p>
                  </a:txBody>
                  <a:tcPr anchor="ctr"/>
                </a:tc>
              </a:tr>
              <a:tr h="428626">
                <a:tc>
                  <a:txBody>
                    <a:bodyPr/>
                    <a:lstStyle/>
                    <a:p>
                      <a:r>
                        <a:rPr lang="en-US" sz="2000"/>
                        <a:t>Obstructive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Blood flow to or from the heart is blocked</a:t>
                      </a:r>
                    </a:p>
                  </a:txBody>
                  <a:tcPr anchor="ctr"/>
                </a:tc>
              </a:tr>
              <a:tr h="428626">
                <a:tc>
                  <a:txBody>
                    <a:bodyPr/>
                    <a:lstStyle/>
                    <a:p>
                      <a:r>
                        <a:rPr lang="en-US" sz="2000"/>
                        <a:t>Distributive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Due to abnormal flow within the small blood vessels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Advancing age </a:t>
            </a:r>
          </a:p>
          <a:p>
            <a:r>
              <a:rPr lang="en-US" dirty="0" smtClean="0"/>
              <a:t>Have a history of heart failure or heart attack.</a:t>
            </a:r>
          </a:p>
          <a:p>
            <a:r>
              <a:rPr lang="en-US" dirty="0" smtClean="0"/>
              <a:t>Have blockages (coronary artery disease) in several of your heart's main arteries.</a:t>
            </a:r>
          </a:p>
          <a:p>
            <a:r>
              <a:rPr lang="en-US" dirty="0" smtClean="0"/>
              <a:t>Have diabetes or </a:t>
            </a:r>
            <a:r>
              <a:rPr lang="en-US" b="1" dirty="0" smtClean="0"/>
              <a:t>high blood pressure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female.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Prevention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 </a:t>
            </a:r>
            <a:r>
              <a:rPr lang="en-US" b="1" dirty="0" smtClean="0"/>
              <a:t>Shock</a:t>
            </a:r>
            <a:r>
              <a:rPr lang="en-US" dirty="0" smtClean="0"/>
              <a:t> can be prevented by reducing the incidence of the causes, such as heart failure, injuries, dehydration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9D0533-2DDC-4F43-A057-750F953F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327025"/>
            <a:ext cx="9563100" cy="917575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Types of shock 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E5CD72A-B3BE-4FFF-BA27-30934FA204C9}"/>
              </a:ext>
            </a:extLst>
          </p:cNvPr>
          <p:cNvCxnSpPr/>
          <p:nvPr/>
        </p:nvCxnSpPr>
        <p:spPr>
          <a:xfrm>
            <a:off x="955963" y="1427018"/>
            <a:ext cx="10332000" cy="0"/>
          </a:xfrm>
          <a:prstGeom prst="line">
            <a:avLst/>
          </a:prstGeom>
          <a:ln w="34925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F:\2019\achary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678" y="-21509"/>
            <a:ext cx="1076962" cy="138466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92200" y="1422400"/>
            <a:ext cx="10502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Septic shock</a:t>
            </a:r>
            <a:r>
              <a:rPr lang="en-US" sz="2400" dirty="0" smtClean="0"/>
              <a:t> results from bacteria multiplying in the blood and releasing toxins. Common causes of this are </a:t>
            </a:r>
            <a:r>
              <a:rPr lang="en-US" sz="2400" b="1" dirty="0" smtClean="0">
                <a:hlinkClick r:id="rId3"/>
              </a:rPr>
              <a:t>pneumonia</a:t>
            </a:r>
            <a:r>
              <a:rPr lang="en-US" sz="2400" dirty="0" smtClean="0"/>
              <a:t>, </a:t>
            </a:r>
            <a:r>
              <a:rPr lang="en-US" sz="2400" b="1" dirty="0" smtClean="0">
                <a:hlinkClick r:id="rId4"/>
              </a:rPr>
              <a:t>urinary tract infections</a:t>
            </a:r>
            <a:r>
              <a:rPr lang="en-US" sz="2400" dirty="0" smtClean="0"/>
              <a:t>, skin infections (</a:t>
            </a:r>
            <a:r>
              <a:rPr lang="en-US" sz="2400" b="1" dirty="0" err="1" smtClean="0">
                <a:hlinkClick r:id="rId5"/>
              </a:rPr>
              <a:t>cellulitis</a:t>
            </a:r>
            <a:r>
              <a:rPr lang="en-US" sz="2400" dirty="0" smtClean="0"/>
              <a:t>), intra-abdominal infections (ruptured </a:t>
            </a:r>
            <a:r>
              <a:rPr lang="en-US" sz="2400" b="1" dirty="0" smtClean="0">
                <a:hlinkClick r:id="rId6"/>
              </a:rPr>
              <a:t>appendix</a:t>
            </a:r>
            <a:r>
              <a:rPr lang="en-US" sz="2400" dirty="0" smtClean="0"/>
              <a:t>), and meningitis.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Anaphylactic shock</a:t>
            </a:r>
            <a:r>
              <a:rPr lang="en-US" sz="2400" dirty="0" smtClean="0"/>
              <a:t> is a type of severe hypersensitivity or </a:t>
            </a:r>
            <a:r>
              <a:rPr lang="en-US" sz="2400" b="1" dirty="0" smtClean="0">
                <a:hlinkClick r:id="rId7"/>
              </a:rPr>
              <a:t>allergic</a:t>
            </a:r>
            <a:r>
              <a:rPr lang="en-US" sz="2400" dirty="0" smtClean="0"/>
              <a:t> reaction. Causes include </a:t>
            </a:r>
            <a:r>
              <a:rPr lang="en-US" sz="2400" b="1" dirty="0" smtClean="0">
                <a:hlinkClick r:id="rId7"/>
              </a:rPr>
              <a:t>allergy</a:t>
            </a:r>
            <a:r>
              <a:rPr lang="en-US" sz="2400" dirty="0" smtClean="0"/>
              <a:t> to </a:t>
            </a:r>
            <a:r>
              <a:rPr lang="en-US" sz="2400" b="1" dirty="0" smtClean="0">
                <a:hlinkClick r:id="rId8"/>
              </a:rPr>
              <a:t>insect stings</a:t>
            </a:r>
            <a:r>
              <a:rPr lang="en-US" sz="2400" dirty="0" smtClean="0"/>
              <a:t>, medicines, or foods (nuts, berries, seafood).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Cardiogenic shock</a:t>
            </a:r>
            <a:r>
              <a:rPr lang="en-US" sz="2400" dirty="0" smtClean="0"/>
              <a:t> happens when the heart is damaged and unable to supply sufficient blood to the body. This can be the end result of a heart attack or </a:t>
            </a:r>
            <a:r>
              <a:rPr lang="en-US" sz="2400" b="1" dirty="0" smtClean="0">
                <a:hlinkClick r:id="rId9"/>
              </a:rPr>
              <a:t>congestive heart failure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Hypovolemic shock</a:t>
            </a:r>
            <a:r>
              <a:rPr lang="en-US" sz="2400" dirty="0" smtClean="0"/>
              <a:t> is caused by severe blood and fluid loss, such as from traumatic bodily injury, which makes the heart unable to pump enough blood to the body, or severe </a:t>
            </a:r>
            <a:r>
              <a:rPr lang="en-US" sz="2400" b="1" dirty="0" smtClean="0">
                <a:hlinkClick r:id="rId10"/>
              </a:rPr>
              <a:t>anemia</a:t>
            </a:r>
            <a:r>
              <a:rPr lang="en-US" sz="2400" dirty="0" smtClean="0"/>
              <a:t> where there is not enough blood to carry oxygen through the body.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Neurogenic shock</a:t>
            </a:r>
            <a:r>
              <a:rPr lang="en-US" sz="2400" dirty="0" smtClean="0"/>
              <a:t> is caused by </a:t>
            </a:r>
            <a:r>
              <a:rPr lang="en-US" sz="2400" b="1" dirty="0" smtClean="0">
                <a:hlinkClick r:id="rId11"/>
              </a:rPr>
              <a:t>spinal cord injury</a:t>
            </a:r>
            <a:r>
              <a:rPr lang="en-US" sz="2400" dirty="0" smtClean="0"/>
              <a:t>, usually as a result of a traumatic accident or injury.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2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Pathophysiology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nursing\Desktop\750px-Shock-cell2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22400"/>
            <a:ext cx="9740900" cy="4932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S/S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Signs common to most forms of shock</a:t>
            </a:r>
          </a:p>
          <a:p>
            <a:r>
              <a:rPr lang="en-US" dirty="0" smtClean="0"/>
              <a:t> Pallor, mottled skin, cold extremities, sweating and thirst.</a:t>
            </a:r>
          </a:p>
          <a:p>
            <a:r>
              <a:rPr lang="en-US" dirty="0" smtClean="0"/>
              <a:t> Rapid and weak pulse often only detected on major arteries (femoral or carotid).</a:t>
            </a:r>
          </a:p>
          <a:p>
            <a:r>
              <a:rPr lang="en-US" dirty="0" smtClean="0"/>
              <a:t> Low blood pressure (BP), narrow pulse pressure, BP sometimes undetectable.</a:t>
            </a:r>
          </a:p>
          <a:p>
            <a:r>
              <a:rPr lang="en-US" dirty="0" smtClean="0"/>
              <a:t>Capillary refill time (CRT) &gt; 3 seconds.</a:t>
            </a:r>
          </a:p>
          <a:p>
            <a:r>
              <a:rPr lang="en-US" dirty="0" smtClean="0"/>
              <a:t> Cyanosis, dyspnoea, tachypnoea are often present in varying degrees depending on the mechanism.</a:t>
            </a:r>
          </a:p>
          <a:p>
            <a:r>
              <a:rPr lang="en-US" dirty="0" smtClean="0"/>
              <a:t>Consciousness usually maintained, but anxiety, confusion, agitation or apathy are common.</a:t>
            </a:r>
          </a:p>
          <a:p>
            <a:r>
              <a:rPr lang="en-US" dirty="0" smtClean="0"/>
              <a:t>Oliguria or anuria.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473</Words>
  <Application>Microsoft Office PowerPoint</Application>
  <PresentationFormat>Custom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Definition </vt:lpstr>
      <vt:lpstr>Incidence </vt:lpstr>
      <vt:lpstr>Causes </vt:lpstr>
      <vt:lpstr>Risk factors</vt:lpstr>
      <vt:lpstr>Prevention </vt:lpstr>
      <vt:lpstr>Types of shock </vt:lpstr>
      <vt:lpstr>Pathophysiology </vt:lpstr>
      <vt:lpstr>Clinical S/S</vt:lpstr>
      <vt:lpstr>Clinical S/S</vt:lpstr>
      <vt:lpstr>Clinical S/S</vt:lpstr>
      <vt:lpstr>Diagnosis</vt:lpstr>
      <vt:lpstr>In case of Sepsis </vt:lpstr>
      <vt:lpstr>Treatment </vt:lpstr>
      <vt:lpstr>Treatment </vt:lpstr>
      <vt:lpstr>Treatment </vt:lpstr>
      <vt:lpstr>Treatment </vt:lpstr>
      <vt:lpstr>Treatment </vt:lpstr>
      <vt:lpstr>Treatment </vt:lpstr>
      <vt:lpstr>Know the differences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ACHARYA UNIVERSITY</dc:title>
  <dc:creator>prashanthcm</dc:creator>
  <cp:lastModifiedBy>library</cp:lastModifiedBy>
  <cp:revision>503</cp:revision>
  <dcterms:created xsi:type="dcterms:W3CDTF">2019-11-08T04:30:31Z</dcterms:created>
  <dcterms:modified xsi:type="dcterms:W3CDTF">2021-03-24T04:52:52Z</dcterms:modified>
</cp:coreProperties>
</file>