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6"/>
  </p:notesMasterIdLst>
  <p:sldIdLst>
    <p:sldId id="256" r:id="rId2"/>
    <p:sldId id="258" r:id="rId3"/>
    <p:sldId id="259" r:id="rId4"/>
    <p:sldId id="288" r:id="rId5"/>
    <p:sldId id="289" r:id="rId6"/>
    <p:sldId id="305" r:id="rId7"/>
    <p:sldId id="290" r:id="rId8"/>
    <p:sldId id="291" r:id="rId9"/>
    <p:sldId id="299" r:id="rId10"/>
    <p:sldId id="296" r:id="rId11"/>
    <p:sldId id="297" r:id="rId12"/>
    <p:sldId id="300" r:id="rId13"/>
    <p:sldId id="303" r:id="rId14"/>
    <p:sldId id="298" r:id="rId15"/>
    <p:sldId id="301" r:id="rId16"/>
    <p:sldId id="304" r:id="rId17"/>
    <p:sldId id="302" r:id="rId18"/>
    <p:sldId id="306" r:id="rId19"/>
    <p:sldId id="307" r:id="rId20"/>
    <p:sldId id="308" r:id="rId21"/>
    <p:sldId id="295" r:id="rId22"/>
    <p:sldId id="309" r:id="rId23"/>
    <p:sldId id="310" r:id="rId24"/>
    <p:sldId id="313" r:id="rId25"/>
    <p:sldId id="323" r:id="rId26"/>
    <p:sldId id="326" r:id="rId27"/>
    <p:sldId id="328" r:id="rId28"/>
    <p:sldId id="333" r:id="rId29"/>
    <p:sldId id="314" r:id="rId30"/>
    <p:sldId id="315" r:id="rId31"/>
    <p:sldId id="316" r:id="rId32"/>
    <p:sldId id="317" r:id="rId33"/>
    <p:sldId id="327" r:id="rId34"/>
    <p:sldId id="318" r:id="rId35"/>
    <p:sldId id="329" r:id="rId36"/>
    <p:sldId id="330" r:id="rId37"/>
    <p:sldId id="331" r:id="rId38"/>
    <p:sldId id="312" r:id="rId39"/>
    <p:sldId id="321" r:id="rId40"/>
    <p:sldId id="319" r:id="rId41"/>
    <p:sldId id="322" r:id="rId42"/>
    <p:sldId id="325" r:id="rId43"/>
    <p:sldId id="324" r:id="rId44"/>
    <p:sldId id="332" r:id="rId45"/>
  </p:sldIdLst>
  <p:sldSz cx="9144000" cy="5143500" type="screen16x9"/>
  <p:notesSz cx="6858000" cy="9144000"/>
  <p:embeddedFontLst>
    <p:embeddedFont>
      <p:font typeface="Dosis" charset="0"/>
      <p:regular r:id="rId47"/>
      <p:bold r:id="rId48"/>
    </p:embeddedFont>
    <p:embeddedFont>
      <p:font typeface="Source Sans Pro"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805BAEA1-6849-4393-93EC-7B9E3EF6C81C}">
  <a:tblStyle styleId="{805BAEA1-6849-4393-93EC-7B9E3EF6C8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3" d="100"/>
          <a:sy n="93" d="100"/>
        </p:scale>
        <p:origin x="-726"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flipH="1">
            <a:off x="-150" y="0"/>
            <a:ext cx="9144000" cy="4156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3"/>
          <p:cNvSpPr/>
          <p:nvPr/>
        </p:nvSpPr>
        <p:spPr>
          <a:xfrm flipH="1">
            <a:off x="-150" y="0"/>
            <a:ext cx="9144000" cy="3082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7" name="Google Shape;17;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800"/>
              <a:buNone/>
              <a:defRPr sz="1800"/>
            </a:lvl1pPr>
            <a:lvl2pPr lvl="1" rtl="0">
              <a:spcBef>
                <a:spcPts val="0"/>
              </a:spcBef>
              <a:spcAft>
                <a:spcPts val="0"/>
              </a:spcAft>
              <a:buClr>
                <a:schemeClr val="dk1"/>
              </a:buClr>
              <a:buSzPts val="1800"/>
              <a:buNone/>
              <a:defRPr sz="1800"/>
            </a:lvl2pPr>
            <a:lvl3pPr lvl="2" rtl="0">
              <a:spcBef>
                <a:spcPts val="0"/>
              </a:spcBef>
              <a:spcAft>
                <a:spcPts val="0"/>
              </a:spcAft>
              <a:buClr>
                <a:schemeClr val="dk1"/>
              </a:buClr>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8" name="Google Shape;18;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5"/>
          <p:cNvSpPr/>
          <p:nvPr/>
        </p:nvSpPr>
        <p:spPr>
          <a:xfrm flipH="1">
            <a:off x="-75" y="0"/>
            <a:ext cx="669600" cy="1140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46EE57E-D0DF-4CC0-9D56-352FE8E082E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1pPr>
            <a:lvl2pPr lvl="1">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2pPr>
            <a:lvl3pPr lvl="2">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3pPr>
            <a:lvl4pPr lvl="3">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4pPr>
            <a:lvl5pPr lvl="4">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5pPr>
            <a:lvl6pPr lvl="5">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6pPr>
            <a:lvl7pPr lvl="6">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7pPr>
            <a:lvl8pPr lvl="7">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8pPr>
            <a:lvl9pPr lvl="8">
              <a:spcBef>
                <a:spcPts val="0"/>
              </a:spcBef>
              <a:spcAft>
                <a:spcPts val="0"/>
              </a:spcAft>
              <a:buClr>
                <a:schemeClr val="dk2"/>
              </a:buClr>
              <a:buSzPts val="2400"/>
              <a:buFont typeface="Dosis"/>
              <a:buNone/>
              <a:defRPr sz="2400">
                <a:solidFill>
                  <a:schemeClr val="dk2"/>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2"/>
              </a:buClr>
              <a:buSzPts val="3000"/>
              <a:buFont typeface="Source Sans Pro"/>
              <a:buChar char="▹"/>
              <a:defRPr sz="30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2"/>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chemeClr val="lt1"/>
                </a:solidFill>
                <a:latin typeface="Dosis"/>
                <a:ea typeface="Dosis"/>
                <a:cs typeface="Dosis"/>
                <a:sym typeface="Dosis"/>
              </a:defRPr>
            </a:lvl1pPr>
            <a:lvl2pPr lvl="1" algn="ctr" rtl="0">
              <a:buNone/>
              <a:defRPr sz="2400">
                <a:solidFill>
                  <a:schemeClr val="lt1"/>
                </a:solidFill>
                <a:latin typeface="Dosis"/>
                <a:ea typeface="Dosis"/>
                <a:cs typeface="Dosis"/>
                <a:sym typeface="Dosis"/>
              </a:defRPr>
            </a:lvl2pPr>
            <a:lvl3pPr lvl="2" algn="ctr" rtl="0">
              <a:buNone/>
              <a:defRPr sz="2400">
                <a:solidFill>
                  <a:schemeClr val="lt1"/>
                </a:solidFill>
                <a:latin typeface="Dosis"/>
                <a:ea typeface="Dosis"/>
                <a:cs typeface="Dosis"/>
                <a:sym typeface="Dosis"/>
              </a:defRPr>
            </a:lvl3pPr>
            <a:lvl4pPr lvl="3" algn="ctr" rtl="0">
              <a:buNone/>
              <a:defRPr sz="2400">
                <a:solidFill>
                  <a:schemeClr val="lt1"/>
                </a:solidFill>
                <a:latin typeface="Dosis"/>
                <a:ea typeface="Dosis"/>
                <a:cs typeface="Dosis"/>
                <a:sym typeface="Dosis"/>
              </a:defRPr>
            </a:lvl4pPr>
            <a:lvl5pPr lvl="4" algn="ctr" rtl="0">
              <a:buNone/>
              <a:defRPr sz="2400">
                <a:solidFill>
                  <a:schemeClr val="lt1"/>
                </a:solidFill>
                <a:latin typeface="Dosis"/>
                <a:ea typeface="Dosis"/>
                <a:cs typeface="Dosis"/>
                <a:sym typeface="Dosis"/>
              </a:defRPr>
            </a:lvl5pPr>
            <a:lvl6pPr lvl="5" algn="ctr" rtl="0">
              <a:buNone/>
              <a:defRPr sz="2400">
                <a:solidFill>
                  <a:schemeClr val="lt1"/>
                </a:solidFill>
                <a:latin typeface="Dosis"/>
                <a:ea typeface="Dosis"/>
                <a:cs typeface="Dosis"/>
                <a:sym typeface="Dosis"/>
              </a:defRPr>
            </a:lvl6pPr>
            <a:lvl7pPr lvl="6" algn="ctr" rtl="0">
              <a:buNone/>
              <a:defRPr sz="2400">
                <a:solidFill>
                  <a:schemeClr val="lt1"/>
                </a:solidFill>
                <a:latin typeface="Dosis"/>
                <a:ea typeface="Dosis"/>
                <a:cs typeface="Dosis"/>
                <a:sym typeface="Dosis"/>
              </a:defRPr>
            </a:lvl7pPr>
            <a:lvl8pPr lvl="7" algn="ctr" rtl="0">
              <a:buNone/>
              <a:defRPr sz="2400">
                <a:solidFill>
                  <a:schemeClr val="lt1"/>
                </a:solidFill>
                <a:latin typeface="Dosis"/>
                <a:ea typeface="Dosis"/>
                <a:cs typeface="Dosis"/>
                <a:sym typeface="Dosis"/>
              </a:defRPr>
            </a:lvl8pPr>
            <a:lvl9pPr lvl="8" algn="ctr" rtl="0">
              <a:buNone/>
              <a:defRPr sz="2400">
                <a:solidFill>
                  <a:schemeClr val="lt1"/>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9"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Exercise" TargetMode="External"/><Relationship Id="rId3" Type="http://schemas.openxmlformats.org/officeDocument/2006/relationships/hyperlink" Target="https://en.wikipedia.org/wiki/Mediterranean_diet" TargetMode="External"/><Relationship Id="rId7" Type="http://schemas.openxmlformats.org/officeDocument/2006/relationships/hyperlink" Target="https://en.wikipedia.org/wiki/Stress_(psychological)" TargetMode="External"/><Relationship Id="rId2" Type="http://schemas.openxmlformats.org/officeDocument/2006/relationships/hyperlink" Target="https://en.wikipedia.org/wiki/Healthy_diet" TargetMode="External"/><Relationship Id="rId1" Type="http://schemas.openxmlformats.org/officeDocument/2006/relationships/slideLayout" Target="../slideLayouts/slideLayout4.xml"/><Relationship Id="rId6" Type="http://schemas.openxmlformats.org/officeDocument/2006/relationships/hyperlink" Target="https://en.wikipedia.org/wiki/Trans_fat" TargetMode="External"/><Relationship Id="rId5" Type="http://schemas.openxmlformats.org/officeDocument/2006/relationships/hyperlink" Target="https://en.wikipedia.org/wiki/Smoking_cessation" TargetMode="External"/><Relationship Id="rId4" Type="http://schemas.openxmlformats.org/officeDocument/2006/relationships/hyperlink" Target="https://en.wikipedia.org/wiki/Weight_control" TargetMode="External"/><Relationship Id="rId9" Type="http://schemas.openxmlformats.org/officeDocument/2006/relationships/hyperlink" Target="https://en.wikipedia.org/wiki/Aerobic_exercis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Ventricular_fibrillation" TargetMode="External"/><Relationship Id="rId3" Type="http://schemas.openxmlformats.org/officeDocument/2006/relationships/hyperlink" Target="https://en.wikipedia.org/wiki/Myocardium" TargetMode="External"/><Relationship Id="rId7" Type="http://schemas.openxmlformats.org/officeDocument/2006/relationships/hyperlink" Target="https://en.wikipedia.org/wiki/Ventricular_arrhythmia" TargetMode="External"/><Relationship Id="rId2" Type="http://schemas.openxmlformats.org/officeDocument/2006/relationships/hyperlink" Target="https://en.wikipedia.org/wiki/Ischemia" TargetMode="External"/><Relationship Id="rId1" Type="http://schemas.openxmlformats.org/officeDocument/2006/relationships/slideLayout" Target="../slideLayouts/slideLayout4.xml"/><Relationship Id="rId6" Type="http://schemas.openxmlformats.org/officeDocument/2006/relationships/hyperlink" Target="https://en.wikipedia.org/wiki/Stenosis" TargetMode="External"/><Relationship Id="rId5" Type="http://schemas.openxmlformats.org/officeDocument/2006/relationships/hyperlink" Target="https://en.wikipedia.org/wiki/Myocardial_infarction" TargetMode="External"/><Relationship Id="rId4" Type="http://schemas.openxmlformats.org/officeDocument/2006/relationships/hyperlink" Target="https://en.wikipedia.org/wiki/Oxyge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Myocardial_infarction" TargetMode="External"/><Relationship Id="rId3" Type="http://schemas.openxmlformats.org/officeDocument/2006/relationships/hyperlink" Target="https://en.wikipedia.org/wiki/Angina" TargetMode="External"/><Relationship Id="rId7" Type="http://schemas.openxmlformats.org/officeDocument/2006/relationships/hyperlink" Target="https://en.wikipedia.org/wiki/Unstable_angina" TargetMode="External"/><Relationship Id="rId2" Type="http://schemas.openxmlformats.org/officeDocument/2006/relationships/hyperlink" Target="https://en.wikipedia.org/wiki/Chest_pain" TargetMode="External"/><Relationship Id="rId1" Type="http://schemas.openxmlformats.org/officeDocument/2006/relationships/slideLayout" Target="../slideLayouts/slideLayout4.xml"/><Relationship Id="rId6" Type="http://schemas.openxmlformats.org/officeDocument/2006/relationships/hyperlink" Target="https://en.wikipedia.org/wiki/Heart" TargetMode="External"/><Relationship Id="rId5" Type="http://schemas.openxmlformats.org/officeDocument/2006/relationships/hyperlink" Target="https://en.wikipedia.org/wiki/Artery" TargetMode="External"/><Relationship Id="rId4" Type="http://schemas.openxmlformats.org/officeDocument/2006/relationships/hyperlink" Target="https://en.wikipedia.org/wiki/Stenosi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Intravascular_ultrasound" TargetMode="External"/><Relationship Id="rId3" Type="http://schemas.openxmlformats.org/officeDocument/2006/relationships/hyperlink" Target="https://en.wikipedia.org/wiki/Electrocardiography" TargetMode="External"/><Relationship Id="rId7" Type="http://schemas.openxmlformats.org/officeDocument/2006/relationships/hyperlink" Target="https://en.wikipedia.org/wiki/Coronary_angiography" TargetMode="External"/><Relationship Id="rId2" Type="http://schemas.openxmlformats.org/officeDocument/2006/relationships/hyperlink" Target="https://en.wikipedia.org/wiki/Baseline_(medicine)" TargetMode="External"/><Relationship Id="rId1" Type="http://schemas.openxmlformats.org/officeDocument/2006/relationships/slideLayout" Target="../slideLayouts/slideLayout4.xml"/><Relationship Id="rId6" Type="http://schemas.openxmlformats.org/officeDocument/2006/relationships/hyperlink" Target="https://en.wikipedia.org/wiki/Echocardiography" TargetMode="External"/><Relationship Id="rId5" Type="http://schemas.openxmlformats.org/officeDocument/2006/relationships/hyperlink" Target="https://en.wikipedia.org/wiki/Scintigraphy" TargetMode="External"/><Relationship Id="rId4" Type="http://schemas.openxmlformats.org/officeDocument/2006/relationships/hyperlink" Target="https://en.wikipedia.org/wiki/Cardiac_stress_test" TargetMode="External"/><Relationship Id="rId9" Type="http://schemas.openxmlformats.org/officeDocument/2006/relationships/hyperlink" Target="https://en.wikipedia.org/wiki/Magnetic_resonance_imaging"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en.wikipedia.org/wiki/Coronary_artery_bypass_grafting" TargetMode="External"/><Relationship Id="rId13" Type="http://schemas.openxmlformats.org/officeDocument/2006/relationships/hyperlink" Target="https://en.wikipedia.org/wiki/Clopidogrel" TargetMode="External"/><Relationship Id="rId3" Type="http://schemas.openxmlformats.org/officeDocument/2006/relationships/hyperlink" Target="https://en.wikipedia.org/wiki/Beta-blocker" TargetMode="External"/><Relationship Id="rId7" Type="http://schemas.openxmlformats.org/officeDocument/2006/relationships/hyperlink" Target="https://en.wikipedia.org/wiki/Coronary_stent" TargetMode="External"/><Relationship Id="rId12" Type="http://schemas.openxmlformats.org/officeDocument/2006/relationships/hyperlink" Target="https://en.wikipedia.org/wiki/Aspirin" TargetMode="External"/><Relationship Id="rId2" Type="http://schemas.openxmlformats.org/officeDocument/2006/relationships/hyperlink" Target="https://en.wikipedia.org/wiki/Antihyperlipidemic" TargetMode="External"/><Relationship Id="rId1" Type="http://schemas.openxmlformats.org/officeDocument/2006/relationships/slideLayout" Target="../slideLayouts/slideLayout4.xml"/><Relationship Id="rId6" Type="http://schemas.openxmlformats.org/officeDocument/2006/relationships/hyperlink" Target="https://en.wikipedia.org/wiki/Angioplasty" TargetMode="External"/><Relationship Id="rId11" Type="http://schemas.openxmlformats.org/officeDocument/2006/relationships/hyperlink" Target="https://en.wikipedia.org/wiki/Antiplatelet_drug" TargetMode="External"/><Relationship Id="rId5" Type="http://schemas.openxmlformats.org/officeDocument/2006/relationships/hyperlink" Target="https://en.wikipedia.org/wiki/Calcium_channel_blocker" TargetMode="External"/><Relationship Id="rId10" Type="http://schemas.openxmlformats.org/officeDocument/2006/relationships/hyperlink" Target="https://en.wikipedia.org/wiki/Medical_use_of_nitroglycerin" TargetMode="External"/><Relationship Id="rId4" Type="http://schemas.openxmlformats.org/officeDocument/2006/relationships/hyperlink" Target="https://en.wikipedia.org/wiki/Nitroglycerin" TargetMode="External"/><Relationship Id="rId9" Type="http://schemas.openxmlformats.org/officeDocument/2006/relationships/hyperlink" Target="https://en.wikipedia.org/wiki/Stati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physio-pedia.com/Obesity" TargetMode="External"/><Relationship Id="rId2" Type="http://schemas.openxmlformats.org/officeDocument/2006/relationships/hyperlink" Target="https://www.physio-pedia.com/Diabetes" TargetMode="External"/><Relationship Id="rId1" Type="http://schemas.openxmlformats.org/officeDocument/2006/relationships/slideLayout" Target="../slideLayouts/slideLayout4.xml"/><Relationship Id="rId5" Type="http://schemas.openxmlformats.org/officeDocument/2006/relationships/hyperlink" Target="https://www.physio-pedia.com/Physical_Activity" TargetMode="External"/><Relationship Id="rId4" Type="http://schemas.openxmlformats.org/officeDocument/2006/relationships/hyperlink" Target="https://www.physio-pedia.com/Depressio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s://www.physio-pedia.com/Cardiac_Rehabilitation"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en.wikipedia.org/wiki/Atherosclerosis" TargetMode="External"/><Relationship Id="rId7" Type="http://schemas.openxmlformats.org/officeDocument/2006/relationships/hyperlink" Target="https://en.wikipedia.org/wiki/Atheroma" TargetMode="External"/><Relationship Id="rId2" Type="http://schemas.openxmlformats.org/officeDocument/2006/relationships/hyperlink" Target="https://en.wikipedia.org/wiki/Myocardium" TargetMode="External"/><Relationship Id="rId1" Type="http://schemas.openxmlformats.org/officeDocument/2006/relationships/slideLayout" Target="../slideLayouts/slideLayout4.xml"/><Relationship Id="rId6" Type="http://schemas.openxmlformats.org/officeDocument/2006/relationships/hyperlink" Target="https://en.wikipedia.org/wiki/Artery" TargetMode="External"/><Relationship Id="rId5" Type="http://schemas.openxmlformats.org/officeDocument/2006/relationships/hyperlink" Target="https://en.wikipedia.org/wiki/Cardiovascular_disease" TargetMode="External"/><Relationship Id="rId4" Type="http://schemas.openxmlformats.org/officeDocument/2006/relationships/hyperlink" Target="https://en.wikipedia.org/wiki/Coronary_arteries" TargetMode="Externa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Developed_country"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Family_history_(medicine)" TargetMode="External"/><Relationship Id="rId3" Type="http://schemas.openxmlformats.org/officeDocument/2006/relationships/hyperlink" Target="https://en.wikipedia.org/wiki/Tobacco_smoking" TargetMode="External"/><Relationship Id="rId7" Type="http://schemas.openxmlformats.org/officeDocument/2006/relationships/hyperlink" Target="https://en.wikipedia.org/wiki/Major_depressive_disorder" TargetMode="External"/><Relationship Id="rId2" Type="http://schemas.openxmlformats.org/officeDocument/2006/relationships/hyperlink" Target="https://en.wikipedia.org/wiki/Hypertension" TargetMode="External"/><Relationship Id="rId1" Type="http://schemas.openxmlformats.org/officeDocument/2006/relationships/slideLayout" Target="../slideLayouts/slideLayout4.xml"/><Relationship Id="rId6" Type="http://schemas.openxmlformats.org/officeDocument/2006/relationships/hyperlink" Target="https://en.wikipedia.org/wiki/Hypercholesterolaemia" TargetMode="External"/><Relationship Id="rId11" Type="http://schemas.openxmlformats.org/officeDocument/2006/relationships/hyperlink" Target="https://en.wikipedia.org/wiki/Endometriosis" TargetMode="External"/><Relationship Id="rId5" Type="http://schemas.openxmlformats.org/officeDocument/2006/relationships/hyperlink" Target="https://en.wikipedia.org/wiki/Obesity" TargetMode="External"/><Relationship Id="rId10" Type="http://schemas.openxmlformats.org/officeDocument/2006/relationships/hyperlink" Target="https://en.wikipedia.org/wiki/Heritability" TargetMode="External"/><Relationship Id="rId4" Type="http://schemas.openxmlformats.org/officeDocument/2006/relationships/hyperlink" Target="https://en.wikipedia.org/wiki/Diabetes_mellitus" TargetMode="External"/><Relationship Id="rId9" Type="http://schemas.openxmlformats.org/officeDocument/2006/relationships/hyperlink" Target="https://en.wikipedia.org/wiki/Ethano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69" name="Google Shape;69;p12"/>
          <p:cNvGrpSpPr/>
          <p:nvPr/>
        </p:nvGrpSpPr>
        <p:grpSpPr>
          <a:xfrm>
            <a:off x="7023015" y="209550"/>
            <a:ext cx="2120985" cy="4361089"/>
            <a:chOff x="5160100" y="1609475"/>
            <a:chExt cx="975300" cy="2005375"/>
          </a:xfrm>
        </p:grpSpPr>
        <p:sp>
          <p:nvSpPr>
            <p:cNvPr id="70" name="Google Shape;70;p12"/>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smtClean="0"/>
              <a:t>Coronary artery disease (CAD)</a:t>
            </a:r>
            <a:br>
              <a:rPr lang="en-US" sz="3200" dirty="0" smtClean="0"/>
            </a:br>
            <a:r>
              <a:rPr lang="en-US" sz="3200" dirty="0" smtClean="0"/>
              <a:t>Presenter: DeviNanjappan</a:t>
            </a:r>
            <a:endParaRPr sz="3200" dirty="0"/>
          </a:p>
        </p:txBody>
      </p:sp>
      <p:grpSp>
        <p:nvGrpSpPr>
          <p:cNvPr id="73" name="Google Shape;73;p12"/>
          <p:cNvGrpSpPr/>
          <p:nvPr/>
        </p:nvGrpSpPr>
        <p:grpSpPr>
          <a:xfrm>
            <a:off x="8001000" y="1276350"/>
            <a:ext cx="433800" cy="433800"/>
            <a:chOff x="5382800" y="412975"/>
            <a:chExt cx="433800" cy="433800"/>
          </a:xfrm>
        </p:grpSpPr>
        <p:sp>
          <p:nvSpPr>
            <p:cNvPr id="74" name="Google Shape;74;p12"/>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2"/>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12"/>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5638800" cy="6858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heart disease Risk factors </a:t>
            </a:r>
          </a:p>
        </p:txBody>
      </p:sp>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7172" name="Rectangle 6"/>
          <p:cNvSpPr>
            <a:spLocks noGrp="1" noChangeArrowheads="1"/>
          </p:cNvSpPr>
          <p:nvPr>
            <p:ph type="body" sz="half" idx="2"/>
          </p:nvPr>
        </p:nvSpPr>
        <p:spPr>
          <a:xfrm>
            <a:off x="5334000" y="971550"/>
            <a:ext cx="3657600" cy="3394472"/>
          </a:xfrm>
        </p:spPr>
        <p:txBody>
          <a:bodyPr/>
          <a:lstStyle/>
          <a:p>
            <a:pPr eaLnBrk="1" hangingPunct="1">
              <a:buNone/>
            </a:pPr>
            <a:r>
              <a:rPr lang="en-US" sz="1800" dirty="0" smtClean="0">
                <a:solidFill>
                  <a:schemeClr val="tx1"/>
                </a:solidFill>
              </a:rPr>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
        <p:nvSpPr>
          <p:cNvPr id="6" name="Rectangle 5"/>
          <p:cNvSpPr/>
          <p:nvPr/>
        </p:nvSpPr>
        <p:spPr>
          <a:xfrm>
            <a:off x="762000" y="1195989"/>
            <a:ext cx="4343400" cy="3046988"/>
          </a:xfrm>
          <a:prstGeom prst="rect">
            <a:avLst/>
          </a:prstGeom>
        </p:spPr>
        <p:txBody>
          <a:bodyPr wrap="square">
            <a:spAutoFit/>
          </a:bodyPr>
          <a:lstStyle/>
          <a:p>
            <a:pPr marL="342900" indent="-342900" eaLnBrk="0" hangingPunct="0">
              <a:spcBef>
                <a:spcPct val="20000"/>
              </a:spcBef>
              <a:buClr>
                <a:srgbClr val="C00000"/>
              </a:buClr>
              <a:buFont typeface="Arial" charset="0"/>
              <a:buChar char="•"/>
            </a:pPr>
            <a:r>
              <a:rPr lang="en-US" sz="1600" dirty="0" smtClean="0">
                <a:latin typeface="Source Sans Pro" charset="0"/>
                <a:cs typeface="Arial" charset="0"/>
              </a:rPr>
              <a:t>The Multiplier Effect</a:t>
            </a:r>
          </a:p>
          <a:p>
            <a:pPr marL="800100" lvl="1" indent="-342900" eaLnBrk="0" hangingPunct="0">
              <a:spcBef>
                <a:spcPct val="20000"/>
              </a:spcBef>
              <a:buClr>
                <a:srgbClr val="C00000"/>
              </a:buClr>
              <a:buFont typeface="Arial" charset="0"/>
              <a:buChar char="•"/>
            </a:pPr>
            <a:r>
              <a:rPr lang="en-US" sz="1600" dirty="0" smtClean="0">
                <a:latin typeface="Source Sans Pro" charset="0"/>
                <a:cs typeface="Arial" charset="0"/>
              </a:rPr>
              <a:t>1 risk factor doubles your risk</a:t>
            </a:r>
          </a:p>
          <a:p>
            <a:pPr marL="800100" lvl="1" indent="-342900" eaLnBrk="0" hangingPunct="0">
              <a:spcBef>
                <a:spcPct val="20000"/>
              </a:spcBef>
              <a:buClr>
                <a:srgbClr val="C00000"/>
              </a:buClr>
              <a:buFont typeface="Arial" charset="0"/>
              <a:buChar char="•"/>
            </a:pPr>
            <a:r>
              <a:rPr lang="en-US" sz="1600" dirty="0" smtClean="0">
                <a:latin typeface="Source Sans Pro" charset="0"/>
                <a:cs typeface="Arial" charset="0"/>
              </a:rPr>
              <a:t>2 risk factors quadruple your risk</a:t>
            </a:r>
          </a:p>
          <a:p>
            <a:pPr marL="800100" lvl="1" indent="-342900" eaLnBrk="0" hangingPunct="0">
              <a:spcBef>
                <a:spcPct val="20000"/>
              </a:spcBef>
              <a:buClr>
                <a:srgbClr val="C00000"/>
              </a:buClr>
              <a:buFont typeface="Arial" charset="0"/>
              <a:buChar char="•"/>
            </a:pPr>
            <a:r>
              <a:rPr lang="en-US" sz="1600" dirty="0" smtClean="0">
                <a:latin typeface="Source Sans Pro" charset="0"/>
                <a:cs typeface="Arial" charset="0"/>
              </a:rPr>
              <a:t>3 or more risk factors can increase your risk more </a:t>
            </a:r>
            <a:br>
              <a:rPr lang="en-US" sz="1600" dirty="0" smtClean="0">
                <a:latin typeface="Source Sans Pro" charset="0"/>
                <a:cs typeface="Arial" charset="0"/>
              </a:rPr>
            </a:br>
            <a:r>
              <a:rPr lang="en-US" sz="1600" dirty="0" smtClean="0">
                <a:latin typeface="Source Sans Pro" charset="0"/>
                <a:cs typeface="Arial" charset="0"/>
              </a:rPr>
              <a:t>than tenfold</a:t>
            </a:r>
          </a:p>
          <a:p>
            <a:pPr marL="342900" indent="-342900" eaLnBrk="0" hangingPunct="0">
              <a:spcBef>
                <a:spcPct val="20000"/>
              </a:spcBef>
              <a:buClr>
                <a:srgbClr val="C00000"/>
              </a:buClr>
              <a:buFont typeface="Arial" charset="0"/>
              <a:buChar char="•"/>
            </a:pPr>
            <a:r>
              <a:rPr lang="en-US" sz="1600" dirty="0" smtClean="0">
                <a:latin typeface="Source Sans Pro" charset="0"/>
                <a:cs typeface="Arial" charset="0"/>
              </a:rPr>
              <a:t>Primary Prevention </a:t>
            </a:r>
          </a:p>
          <a:p>
            <a:pPr marL="342900" indent="-342900" eaLnBrk="0" hangingPunct="0">
              <a:spcBef>
                <a:spcPct val="20000"/>
              </a:spcBef>
              <a:buClr>
                <a:srgbClr val="C00000"/>
              </a:buClr>
              <a:buFont typeface="Arial" charset="0"/>
              <a:buChar char="•"/>
            </a:pPr>
            <a:r>
              <a:rPr lang="en-US" sz="1600" dirty="0" smtClean="0">
                <a:latin typeface="Source Sans Pro" charset="0"/>
                <a:cs typeface="Arial" charset="0"/>
              </a:rPr>
              <a:t>By doing just 4 things – eating right, being physically active, not smoking, and keeping a healthy weight – you can lower your risk of heart disease by as much as 82 percent</a:t>
            </a:r>
            <a:endParaRPr lang="en-US" sz="1600" dirty="0">
              <a:latin typeface="Source Sans Pro"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5638800" cy="6858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Prevention(90 % ) </a:t>
            </a:r>
          </a:p>
        </p:txBody>
      </p:sp>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6" name="Rectangle 5"/>
          <p:cNvSpPr/>
          <p:nvPr/>
        </p:nvSpPr>
        <p:spPr>
          <a:xfrm>
            <a:off x="762000" y="971551"/>
            <a:ext cx="7467600" cy="4364272"/>
          </a:xfrm>
          <a:prstGeom prst="rect">
            <a:avLst/>
          </a:prstGeom>
        </p:spPr>
        <p:txBody>
          <a:bodyPr wrap="square">
            <a:spAutoFit/>
          </a:bodyPr>
          <a:lstStyle/>
          <a:p>
            <a:pPr marL="342900" indent="-342900" eaLnBrk="0" hangingPunct="0">
              <a:spcBef>
                <a:spcPct val="20000"/>
              </a:spcBef>
              <a:buClr>
                <a:srgbClr val="C00000"/>
              </a:buClr>
              <a:buFont typeface="Arial" pitchFamily="34" charset="0"/>
              <a:buChar char="•"/>
            </a:pPr>
            <a:endParaRPr lang="en-US" sz="1800" dirty="0" smtClean="0">
              <a:latin typeface="Source Sans Pro" charset="0"/>
            </a:endParaRPr>
          </a:p>
          <a:p>
            <a:pPr marL="342900" indent="-342900" eaLnBrk="0" hangingPunct="0">
              <a:spcBef>
                <a:spcPct val="20000"/>
              </a:spcBef>
              <a:buClr>
                <a:srgbClr val="C00000"/>
              </a:buClr>
              <a:buFont typeface="Arial" pitchFamily="34" charset="0"/>
              <a:buChar char="•"/>
            </a:pPr>
            <a:r>
              <a:rPr lang="en-US" sz="1800" dirty="0" smtClean="0">
                <a:latin typeface="Source Sans Pro" charset="0"/>
              </a:rPr>
              <a:t>eating a </a:t>
            </a:r>
            <a:r>
              <a:rPr lang="en-US" sz="1800" dirty="0" smtClean="0">
                <a:latin typeface="Source Sans Pro" charset="0"/>
                <a:hlinkClick r:id="rId2" tooltip="Healthy diet"/>
              </a:rPr>
              <a:t>healthy diet</a:t>
            </a:r>
            <a:r>
              <a:rPr lang="en-US" sz="1800" dirty="0" smtClean="0">
                <a:latin typeface="Source Sans Pro" charset="0"/>
              </a:rPr>
              <a:t>, regularly exercising, maintaining a healthy weight, and not smoking (Evidence also suggests that the </a:t>
            </a:r>
            <a:r>
              <a:rPr lang="en-US" sz="1800" u="sng" dirty="0" smtClean="0">
                <a:latin typeface="Source Sans Pro" charset="0"/>
                <a:hlinkClick r:id="rId3"/>
              </a:rPr>
              <a:t>Mediterranean diet</a:t>
            </a:r>
            <a:r>
              <a:rPr lang="en-US" sz="1800" baseline="30000" dirty="0" smtClean="0">
                <a:latin typeface="Source Sans Pro" charset="0"/>
              </a:rPr>
              <a:t>)</a:t>
            </a:r>
            <a:endParaRPr lang="en-US" sz="1800" dirty="0" smtClean="0">
              <a:latin typeface="Source Sans Pro" charset="0"/>
            </a:endParaRPr>
          </a:p>
          <a:p>
            <a:pPr marL="342900" indent="-342900" eaLnBrk="0" hangingPunct="0">
              <a:spcBef>
                <a:spcPct val="20000"/>
              </a:spcBef>
              <a:buClr>
                <a:srgbClr val="C00000"/>
              </a:buClr>
              <a:buFont typeface="Arial" pitchFamily="34" charset="0"/>
              <a:buChar char="•"/>
            </a:pPr>
            <a:r>
              <a:rPr lang="en-US" sz="1800" dirty="0" smtClean="0">
                <a:latin typeface="Source Sans Pro" charset="0"/>
              </a:rPr>
              <a:t>Medications for diabetes, high cholesterol, or high blood pressure are sometimes used.</a:t>
            </a:r>
          </a:p>
          <a:p>
            <a:pPr>
              <a:buFont typeface="Arial" pitchFamily="34" charset="0"/>
              <a:buChar char="•"/>
            </a:pPr>
            <a:r>
              <a:rPr lang="en-US" sz="1800" dirty="0" smtClean="0">
                <a:latin typeface="Source Sans Pro" charset="0"/>
              </a:rPr>
              <a:t>. Effective lifestyle changes include:</a:t>
            </a:r>
          </a:p>
          <a:p>
            <a:pPr>
              <a:buFont typeface="Arial" pitchFamily="34" charset="0"/>
              <a:buChar char="•"/>
            </a:pPr>
            <a:r>
              <a:rPr lang="en-US" sz="1800" dirty="0" smtClean="0">
                <a:latin typeface="Source Sans Pro" charset="0"/>
                <a:hlinkClick r:id="rId4" tooltip="Weight control"/>
              </a:rPr>
              <a:t>Weight control</a:t>
            </a:r>
            <a:endParaRPr lang="en-US" sz="1800" dirty="0" smtClean="0">
              <a:latin typeface="Source Sans Pro" charset="0"/>
            </a:endParaRPr>
          </a:p>
          <a:p>
            <a:pPr>
              <a:buFont typeface="Arial" pitchFamily="34" charset="0"/>
              <a:buChar char="•"/>
            </a:pPr>
            <a:r>
              <a:rPr lang="en-US" sz="1800" dirty="0" smtClean="0">
                <a:latin typeface="Source Sans Pro" charset="0"/>
                <a:hlinkClick r:id="rId5" tooltip="Smoking cessation"/>
              </a:rPr>
              <a:t>Smoking cessation</a:t>
            </a:r>
            <a:endParaRPr lang="en-US" sz="1800" dirty="0" smtClean="0">
              <a:latin typeface="Source Sans Pro" charset="0"/>
            </a:endParaRPr>
          </a:p>
          <a:p>
            <a:pPr>
              <a:buFont typeface="Arial" pitchFamily="34" charset="0"/>
              <a:buChar char="•"/>
            </a:pPr>
            <a:r>
              <a:rPr lang="en-US" sz="1800" dirty="0" smtClean="0">
                <a:latin typeface="Source Sans Pro" charset="0"/>
              </a:rPr>
              <a:t>Avoiding the consumption of </a:t>
            </a:r>
            <a:r>
              <a:rPr lang="en-US" sz="1800" dirty="0" smtClean="0">
                <a:latin typeface="Source Sans Pro" charset="0"/>
                <a:hlinkClick r:id="rId6" tooltip="Trans fat"/>
              </a:rPr>
              <a:t>trans fats</a:t>
            </a:r>
            <a:r>
              <a:rPr lang="en-US" sz="1800" dirty="0" smtClean="0">
                <a:latin typeface="Source Sans Pro" charset="0"/>
              </a:rPr>
              <a:t> (in partially hydrogenated oils)</a:t>
            </a:r>
          </a:p>
          <a:p>
            <a:pPr>
              <a:buFont typeface="Arial" pitchFamily="34" charset="0"/>
              <a:buChar char="•"/>
            </a:pPr>
            <a:r>
              <a:rPr lang="en-US" sz="1800" dirty="0" smtClean="0">
                <a:latin typeface="Source Sans Pro" charset="0"/>
              </a:rPr>
              <a:t>Decreasing psychosocial </a:t>
            </a:r>
            <a:r>
              <a:rPr lang="en-US" sz="1800" dirty="0" smtClean="0">
                <a:latin typeface="Source Sans Pro" charset="0"/>
                <a:hlinkClick r:id="rId7" tooltip="Stress (psychological)"/>
              </a:rPr>
              <a:t>stress</a:t>
            </a:r>
            <a:endParaRPr lang="en-US" sz="1800" dirty="0" smtClean="0">
              <a:latin typeface="Source Sans Pro" charset="0"/>
            </a:endParaRPr>
          </a:p>
          <a:p>
            <a:pPr>
              <a:buFont typeface="Arial" pitchFamily="34" charset="0"/>
              <a:buChar char="•"/>
            </a:pPr>
            <a:r>
              <a:rPr lang="en-US" sz="1800" dirty="0" err="1" smtClean="0">
                <a:latin typeface="Source Sans Pro" charset="0"/>
                <a:hlinkClick r:id="rId8" tooltip="Exercise"/>
              </a:rPr>
              <a:t>Exercise</a:t>
            </a:r>
            <a:r>
              <a:rPr lang="en-US" sz="1800" dirty="0" err="1" smtClean="0">
                <a:latin typeface="Source Sans Pro" charset="0"/>
              </a:rPr>
              <a:t>:</a:t>
            </a:r>
            <a:r>
              <a:rPr lang="en-US" sz="1800" u="sng" dirty="0" err="1" smtClean="0">
                <a:latin typeface="Source Sans Pro" charset="0"/>
                <a:hlinkClick r:id="rId9"/>
              </a:rPr>
              <a:t>Aerobic</a:t>
            </a:r>
            <a:r>
              <a:rPr lang="en-US" sz="1800" u="sng" dirty="0" smtClean="0">
                <a:latin typeface="Source Sans Pro" charset="0"/>
                <a:hlinkClick r:id="rId9"/>
              </a:rPr>
              <a:t> exercise</a:t>
            </a:r>
            <a:r>
              <a:rPr lang="en-US" sz="1800" dirty="0" smtClean="0">
                <a:latin typeface="Source Sans Pro" charset="0"/>
              </a:rPr>
              <a:t>, like walking, jogging, or swimming</a:t>
            </a:r>
            <a:endParaRPr lang="en-US" sz="1600" dirty="0" smtClean="0">
              <a:latin typeface="Source Sans Pro" charset="0"/>
            </a:endParaRPr>
          </a:p>
          <a:p>
            <a:endParaRPr lang="en-US" sz="1600" dirty="0" smtClean="0"/>
          </a:p>
          <a:p>
            <a:pPr marL="342900" indent="-342900" eaLnBrk="0" hangingPunct="0">
              <a:spcBef>
                <a:spcPct val="20000"/>
              </a:spcBef>
              <a:buClr>
                <a:srgbClr val="C00000"/>
              </a:buClr>
              <a:buFont typeface="Arial" charset="0"/>
              <a:buChar char="•"/>
            </a:pPr>
            <a:endParaRPr lang="en-US" sz="1600" dirty="0" smtClean="0"/>
          </a:p>
          <a:p>
            <a:pPr marL="342900" indent="-342900" eaLnBrk="0" hangingPunct="0">
              <a:spcBef>
                <a:spcPct val="20000"/>
              </a:spcBef>
              <a:buClr>
                <a:srgbClr val="C00000"/>
              </a:buClr>
              <a:buFont typeface="Arial" charset="0"/>
              <a:buChar char="•"/>
            </a:pPr>
            <a:endParaRPr lang="en-US" sz="1600" dirty="0" smtClean="0"/>
          </a:p>
        </p:txBody>
      </p:sp>
      <p:sp>
        <p:nvSpPr>
          <p:cNvPr id="8" name="Rectangle 7"/>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pic>
        <p:nvPicPr>
          <p:cNvPr id="4098" name="Picture 2" descr="C:\Users\nursing\Desktop\cardiac-disruptions-alterations-in-oxygenation-26-638.jpg"/>
          <p:cNvPicPr>
            <a:picLocks noChangeAspect="1" noChangeArrowheads="1"/>
          </p:cNvPicPr>
          <p:nvPr/>
        </p:nvPicPr>
        <p:blipFill>
          <a:blip r:embed="rId2"/>
          <a:srcRect/>
          <a:stretch>
            <a:fillRect/>
          </a:stretch>
        </p:blipFill>
        <p:spPr bwMode="auto">
          <a:xfrm>
            <a:off x="1219200" y="209550"/>
            <a:ext cx="6858000" cy="45624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5638800" cy="4572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Pathophysiology </a:t>
            </a:r>
          </a:p>
        </p:txBody>
      </p:sp>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6" name="Rectangle 5"/>
          <p:cNvSpPr/>
          <p:nvPr/>
        </p:nvSpPr>
        <p:spPr>
          <a:xfrm>
            <a:off x="762000" y="971551"/>
            <a:ext cx="8001000" cy="4007251"/>
          </a:xfrm>
          <a:prstGeom prst="rect">
            <a:avLst/>
          </a:prstGeom>
        </p:spPr>
        <p:txBody>
          <a:bodyPr wrap="square">
            <a:spAutoFit/>
          </a:bodyPr>
          <a:lstStyle/>
          <a:p>
            <a:pPr marL="342900" indent="-342900">
              <a:buFont typeface="+mj-lt"/>
              <a:buAutoNum type="alphaLcParenR"/>
            </a:pPr>
            <a:r>
              <a:rPr lang="en-US" sz="1800" dirty="0" smtClean="0">
                <a:latin typeface="Source Sans Pro" charset="0"/>
              </a:rPr>
              <a:t>Limitation of blood flow to the heart causes </a:t>
            </a:r>
            <a:r>
              <a:rPr lang="en-US" sz="1800" dirty="0" smtClean="0">
                <a:latin typeface="Source Sans Pro" charset="0"/>
                <a:hlinkClick r:id="rId2" tooltip="Ischemia"/>
              </a:rPr>
              <a:t>ischemia</a:t>
            </a:r>
            <a:r>
              <a:rPr lang="en-US" sz="1800" dirty="0" smtClean="0">
                <a:latin typeface="Source Sans Pro" charset="0"/>
              </a:rPr>
              <a:t> (cell starvation secondary to a lack of oxygen) of the heart's </a:t>
            </a:r>
            <a:r>
              <a:rPr lang="en-US" sz="1800" dirty="0" smtClean="0">
                <a:latin typeface="Source Sans Pro" charset="0"/>
                <a:hlinkClick r:id="rId3" tooltip="Myocardium"/>
              </a:rPr>
              <a:t>muscle cells</a:t>
            </a:r>
            <a:r>
              <a:rPr lang="en-US" sz="1800" dirty="0" smtClean="0">
                <a:latin typeface="Source Sans Pro" charset="0"/>
              </a:rPr>
              <a:t>. </a:t>
            </a:r>
          </a:p>
          <a:p>
            <a:pPr marL="342900" indent="-342900">
              <a:buFont typeface="+mj-lt"/>
              <a:buAutoNum type="alphaLcParenR"/>
            </a:pPr>
            <a:r>
              <a:rPr lang="en-US" sz="1800" dirty="0" smtClean="0">
                <a:latin typeface="Source Sans Pro" charset="0"/>
              </a:rPr>
              <a:t>The heart's muscle cells may die from lack of </a:t>
            </a:r>
            <a:r>
              <a:rPr lang="en-US" sz="1800" dirty="0" smtClean="0">
                <a:latin typeface="Source Sans Pro" charset="0"/>
                <a:hlinkClick r:id="rId4" tooltip="Oxygen"/>
              </a:rPr>
              <a:t>oxygen</a:t>
            </a:r>
            <a:r>
              <a:rPr lang="en-US" sz="1800" dirty="0" smtClean="0">
                <a:latin typeface="Source Sans Pro" charset="0"/>
              </a:rPr>
              <a:t> and this is called a </a:t>
            </a:r>
            <a:r>
              <a:rPr lang="en-US" sz="1800" u="sng" dirty="0" smtClean="0">
                <a:latin typeface="Source Sans Pro" charset="0"/>
                <a:hlinkClick r:id="rId5"/>
              </a:rPr>
              <a:t>myocardial infarction</a:t>
            </a:r>
            <a:r>
              <a:rPr lang="en-US" sz="1800" dirty="0" smtClean="0">
                <a:latin typeface="Source Sans Pro" charset="0"/>
              </a:rPr>
              <a:t> (commonly referred to as a heart attack). </a:t>
            </a:r>
          </a:p>
          <a:p>
            <a:pPr marL="342900" indent="-342900">
              <a:buFont typeface="+mj-lt"/>
              <a:buAutoNum type="alphaLcParenR"/>
            </a:pPr>
            <a:r>
              <a:rPr lang="en-US" sz="1800" dirty="0" smtClean="0">
                <a:latin typeface="Source Sans Pro" charset="0"/>
              </a:rPr>
              <a:t>It leads to damage, death, and eventual scarring of the heart muscle without </a:t>
            </a:r>
            <a:r>
              <a:rPr lang="en-US" sz="1800" dirty="0" err="1" smtClean="0">
                <a:latin typeface="Source Sans Pro" charset="0"/>
              </a:rPr>
              <a:t>regrowth</a:t>
            </a:r>
            <a:r>
              <a:rPr lang="en-US" sz="1800" dirty="0" smtClean="0">
                <a:latin typeface="Source Sans Pro" charset="0"/>
              </a:rPr>
              <a:t> of heart muscle cells. </a:t>
            </a:r>
          </a:p>
          <a:p>
            <a:pPr marL="342900" indent="-342900">
              <a:buFont typeface="+mj-lt"/>
              <a:buAutoNum type="alphaLcParenR"/>
            </a:pPr>
            <a:r>
              <a:rPr lang="en-US" sz="1800" dirty="0" smtClean="0">
                <a:latin typeface="Source Sans Pro" charset="0"/>
              </a:rPr>
              <a:t>Chronic high-grade </a:t>
            </a:r>
            <a:r>
              <a:rPr lang="en-US" sz="1800" dirty="0" smtClean="0">
                <a:latin typeface="Source Sans Pro" charset="0"/>
                <a:hlinkClick r:id="rId6" tooltip="Stenosis"/>
              </a:rPr>
              <a:t>narrowing</a:t>
            </a:r>
            <a:r>
              <a:rPr lang="en-US" sz="1800" dirty="0" smtClean="0">
                <a:latin typeface="Source Sans Pro" charset="0"/>
              </a:rPr>
              <a:t> of the coronary arteries can induce transient </a:t>
            </a:r>
            <a:r>
              <a:rPr lang="en-US" sz="1800" dirty="0" smtClean="0">
                <a:latin typeface="Source Sans Pro" charset="0"/>
                <a:hlinkClick r:id="rId2" tooltip="Ischemia"/>
              </a:rPr>
              <a:t>ischemia</a:t>
            </a:r>
            <a:endParaRPr lang="en-US" sz="1800" dirty="0" smtClean="0">
              <a:latin typeface="Source Sans Pro" charset="0"/>
            </a:endParaRPr>
          </a:p>
          <a:p>
            <a:pPr marL="342900" indent="-342900">
              <a:buFont typeface="+mj-lt"/>
              <a:buAutoNum type="alphaLcParenR"/>
            </a:pPr>
            <a:r>
              <a:rPr lang="en-US" sz="1800" dirty="0" smtClean="0">
                <a:latin typeface="Source Sans Pro" charset="0"/>
              </a:rPr>
              <a:t> which leads to the induction of a </a:t>
            </a:r>
            <a:r>
              <a:rPr lang="en-US" sz="1800" dirty="0" smtClean="0">
                <a:latin typeface="Source Sans Pro" charset="0"/>
                <a:hlinkClick r:id="rId7" tooltip="Ventricular arrhythmia"/>
              </a:rPr>
              <a:t>ventricular arrhythmia</a:t>
            </a:r>
            <a:r>
              <a:rPr lang="en-US" sz="1800" dirty="0" smtClean="0">
                <a:latin typeface="Source Sans Pro" charset="0"/>
              </a:rPr>
              <a:t>,</a:t>
            </a:r>
          </a:p>
          <a:p>
            <a:pPr marL="342900" indent="-342900">
              <a:buFont typeface="+mj-lt"/>
              <a:buAutoNum type="alphaLcParenR"/>
            </a:pPr>
            <a:r>
              <a:rPr lang="en-US" sz="1800" dirty="0" smtClean="0">
                <a:latin typeface="Source Sans Pro" charset="0"/>
              </a:rPr>
              <a:t> which may terminate into a dangerous heart rhythm known as </a:t>
            </a:r>
            <a:r>
              <a:rPr lang="en-US" sz="1800" dirty="0" smtClean="0">
                <a:latin typeface="Source Sans Pro" charset="0"/>
                <a:hlinkClick r:id="rId8" tooltip="Ventricular fibrillation"/>
              </a:rPr>
              <a:t>ventricular fibrillation</a:t>
            </a:r>
            <a:r>
              <a:rPr lang="en-US" sz="1800" dirty="0" smtClean="0">
                <a:latin typeface="Source Sans Pro" charset="0"/>
              </a:rPr>
              <a:t>,</a:t>
            </a:r>
          </a:p>
          <a:p>
            <a:pPr marL="342900" indent="-342900">
              <a:buFont typeface="+mj-lt"/>
              <a:buAutoNum type="alphaLcParenR"/>
            </a:pPr>
            <a:r>
              <a:rPr lang="en-US" sz="1800" dirty="0" smtClean="0">
                <a:latin typeface="Source Sans Pro" charset="0"/>
              </a:rPr>
              <a:t>leads to sudden death</a:t>
            </a:r>
          </a:p>
          <a:p>
            <a:pPr marL="342900" indent="-342900" eaLnBrk="0" hangingPunct="0">
              <a:spcBef>
                <a:spcPct val="20000"/>
              </a:spcBef>
              <a:buClr>
                <a:srgbClr val="C00000"/>
              </a:buClr>
              <a:buFont typeface="Arial" charset="0"/>
              <a:buChar char="•"/>
            </a:pPr>
            <a:endParaRPr lang="en-US" sz="1600" dirty="0" smtClean="0"/>
          </a:p>
          <a:p>
            <a:pPr marL="342900" indent="-342900" eaLnBrk="0" hangingPunct="0">
              <a:spcBef>
                <a:spcPct val="20000"/>
              </a:spcBef>
              <a:buClr>
                <a:srgbClr val="C00000"/>
              </a:buClr>
            </a:pPr>
            <a:endParaRPr lang="en-US" sz="1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56388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Clinical Features</a:t>
            </a:r>
          </a:p>
        </p:txBody>
      </p:sp>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
        <p:nvSpPr>
          <p:cNvPr id="6" name="Rectangle 5"/>
          <p:cNvSpPr/>
          <p:nvPr/>
        </p:nvSpPr>
        <p:spPr>
          <a:xfrm>
            <a:off x="762000" y="971551"/>
            <a:ext cx="7467600" cy="3539430"/>
          </a:xfrm>
          <a:prstGeom prst="rect">
            <a:avLst/>
          </a:prstGeom>
        </p:spPr>
        <p:txBody>
          <a:bodyPr wrap="square">
            <a:spAutoFit/>
          </a:bodyPr>
          <a:lstStyle/>
          <a:p>
            <a:pPr marL="342900" indent="-342900" eaLnBrk="0" hangingPunct="0">
              <a:spcBef>
                <a:spcPct val="20000"/>
              </a:spcBef>
              <a:buClr>
                <a:srgbClr val="C00000"/>
              </a:buClr>
              <a:buFont typeface="Arial" charset="0"/>
              <a:buChar char="•"/>
            </a:pPr>
            <a:r>
              <a:rPr lang="en-US" sz="1600" dirty="0" smtClean="0">
                <a:latin typeface="Source Sans Pro" charset="0"/>
              </a:rPr>
              <a:t> </a:t>
            </a:r>
            <a:r>
              <a:rPr lang="en-US" sz="1600" dirty="0" smtClean="0">
                <a:latin typeface="Source Sans Pro" charset="0"/>
                <a:hlinkClick r:id="rId2" tooltip="Chest pain"/>
              </a:rPr>
              <a:t>chest pain</a:t>
            </a:r>
            <a:r>
              <a:rPr lang="en-US" sz="1600" dirty="0" smtClean="0">
                <a:latin typeface="Source Sans Pro" charset="0"/>
              </a:rPr>
              <a:t> or discomfort that occurs regularly with activity, after eating, or at other predictable times; this phenomenon is termed stable </a:t>
            </a:r>
            <a:r>
              <a:rPr lang="en-US" sz="1600" dirty="0" smtClean="0">
                <a:latin typeface="Source Sans Pro" charset="0"/>
                <a:hlinkClick r:id="rId3" tooltip="Angina"/>
              </a:rPr>
              <a:t>angina</a:t>
            </a:r>
            <a:r>
              <a:rPr lang="en-US" sz="1600" dirty="0" smtClean="0">
                <a:latin typeface="Source Sans Pro" charset="0"/>
              </a:rPr>
              <a:t> and is associated with </a:t>
            </a:r>
            <a:r>
              <a:rPr lang="en-US" sz="1600" dirty="0" smtClean="0">
                <a:latin typeface="Source Sans Pro" charset="0"/>
                <a:hlinkClick r:id="rId4" tooltip="Stenosis"/>
              </a:rPr>
              <a:t>narrowing</a:t>
            </a:r>
            <a:r>
              <a:rPr lang="en-US" sz="1600" dirty="0" smtClean="0">
                <a:latin typeface="Source Sans Pro" charset="0"/>
              </a:rPr>
              <a:t> of the </a:t>
            </a:r>
            <a:r>
              <a:rPr lang="en-US" sz="1600" dirty="0" smtClean="0">
                <a:latin typeface="Source Sans Pro" charset="0"/>
                <a:hlinkClick r:id="rId5" tooltip="Artery"/>
              </a:rPr>
              <a:t>arteries</a:t>
            </a:r>
            <a:r>
              <a:rPr lang="en-US" sz="1600" dirty="0" smtClean="0">
                <a:latin typeface="Source Sans Pro" charset="0"/>
              </a:rPr>
              <a:t> of the </a:t>
            </a:r>
            <a:r>
              <a:rPr lang="en-US" sz="1600" dirty="0" smtClean="0">
                <a:latin typeface="Source Sans Pro" charset="0"/>
                <a:hlinkClick r:id="rId6" tooltip="Heart"/>
              </a:rPr>
              <a:t>heart</a:t>
            </a:r>
            <a:r>
              <a:rPr lang="en-US" sz="1600" dirty="0" smtClean="0">
                <a:latin typeface="Source Sans Pro" charset="0"/>
              </a:rPr>
              <a:t>. Angina also includes chest tightness, heaviness, pressure, numbness, fullness, or squeezing</a:t>
            </a:r>
          </a:p>
          <a:p>
            <a:pPr marL="342900" indent="-342900" eaLnBrk="0" hangingPunct="0">
              <a:spcBef>
                <a:spcPct val="20000"/>
              </a:spcBef>
              <a:buClr>
                <a:srgbClr val="C00000"/>
              </a:buClr>
              <a:buFont typeface="Arial" charset="0"/>
              <a:buChar char="•"/>
            </a:pPr>
            <a:r>
              <a:rPr lang="en-US" sz="1600" dirty="0" smtClean="0">
                <a:latin typeface="Source Sans Pro" charset="0"/>
              </a:rPr>
              <a:t>Angina that changes in intensity, character or frequency is termed unstable. </a:t>
            </a:r>
            <a:r>
              <a:rPr lang="en-US" sz="1600" dirty="0" smtClean="0">
                <a:latin typeface="Source Sans Pro" charset="0"/>
                <a:hlinkClick r:id="rId7" tooltip="Unstable angina"/>
              </a:rPr>
              <a:t>Unstable angina</a:t>
            </a:r>
            <a:r>
              <a:rPr lang="en-US" sz="1600" dirty="0" smtClean="0">
                <a:latin typeface="Source Sans Pro" charset="0"/>
              </a:rPr>
              <a:t> may precede </a:t>
            </a:r>
            <a:r>
              <a:rPr lang="en-US" sz="1600" u="sng" dirty="0" smtClean="0">
                <a:latin typeface="Source Sans Pro" charset="0"/>
                <a:hlinkClick r:id="rId8"/>
              </a:rPr>
              <a:t>myocardial infarction</a:t>
            </a:r>
            <a:endParaRPr lang="en-US" sz="1600" u="sng" dirty="0" smtClean="0">
              <a:latin typeface="Source Sans Pro" charset="0"/>
            </a:endParaRPr>
          </a:p>
          <a:p>
            <a:pPr marL="342900" indent="-342900" eaLnBrk="0" hangingPunct="0">
              <a:spcBef>
                <a:spcPct val="20000"/>
              </a:spcBef>
              <a:buClr>
                <a:srgbClr val="C00000"/>
              </a:buClr>
              <a:buFont typeface="Arial" charset="0"/>
              <a:buChar char="•"/>
            </a:pPr>
            <a:r>
              <a:rPr lang="en-US" sz="1600" dirty="0" smtClean="0">
                <a:solidFill>
                  <a:schemeClr val="accent5"/>
                </a:solidFill>
                <a:latin typeface="Source Sans Pro" charset="0"/>
              </a:rPr>
              <a:t>Angina, shortness of breath, sweating, nausea or vomiting, and lightheadedness are signs of a heart attack, or myocardial infarctio</a:t>
            </a:r>
            <a:r>
              <a:rPr lang="en-US" sz="1600" dirty="0" smtClean="0">
                <a:latin typeface="Source Sans Pro" charset="0"/>
              </a:rPr>
              <a:t>n</a:t>
            </a:r>
          </a:p>
          <a:p>
            <a:pPr marL="342900" indent="-342900" eaLnBrk="0" hangingPunct="0">
              <a:spcBef>
                <a:spcPct val="20000"/>
              </a:spcBef>
              <a:buClr>
                <a:srgbClr val="C00000"/>
              </a:buClr>
              <a:buFont typeface="Arial" charset="0"/>
              <a:buChar char="•"/>
            </a:pPr>
            <a:r>
              <a:rPr lang="en-US" sz="1600" dirty="0" smtClean="0">
                <a:latin typeface="Source Sans Pro" charset="0"/>
              </a:rPr>
              <a:t>For women of all races is shortness of breath: extreme fatigue, sleep disturbances, shortness of breath, indigestion, and anxiety</a:t>
            </a:r>
          </a:p>
          <a:p>
            <a:pPr marL="342900" indent="-342900" eaLnBrk="0" hangingPunct="0">
              <a:spcBef>
                <a:spcPct val="20000"/>
              </a:spcBef>
              <a:buClr>
                <a:srgbClr val="C00000"/>
              </a:buClr>
              <a:buFont typeface="Arial" charset="0"/>
              <a:buChar char="•"/>
            </a:pPr>
            <a:r>
              <a:rPr lang="en-US" sz="1600" dirty="0" smtClean="0"/>
              <a:t> </a:t>
            </a:r>
            <a:r>
              <a:rPr lang="en-US" sz="1600" dirty="0" smtClean="0">
                <a:latin typeface="Source Sans Pro" charset="0"/>
              </a:rPr>
              <a:t>On average, women experience symptoms 10 years later than men. Women are less likely to recognize symptoms and seek treatment.</a:t>
            </a:r>
          </a:p>
          <a:p>
            <a:pPr marL="342900" indent="-342900" eaLnBrk="0" hangingPunct="0">
              <a:spcBef>
                <a:spcPct val="20000"/>
              </a:spcBef>
              <a:buClr>
                <a:srgbClr val="C00000"/>
              </a:buClr>
              <a:buFont typeface="Arial" charset="0"/>
              <a:buChar char="•"/>
            </a:pPr>
            <a:endParaRPr lang="en-US" sz="16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56388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Diagnosis </a:t>
            </a:r>
          </a:p>
        </p:txBody>
      </p:sp>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
        <p:nvSpPr>
          <p:cNvPr id="6" name="Rectangle 5"/>
          <p:cNvSpPr/>
          <p:nvPr/>
        </p:nvSpPr>
        <p:spPr>
          <a:xfrm>
            <a:off x="762000" y="971551"/>
            <a:ext cx="7467600" cy="2800767"/>
          </a:xfrm>
          <a:prstGeom prst="rect">
            <a:avLst/>
          </a:prstGeom>
        </p:spPr>
        <p:txBody>
          <a:bodyPr wrap="square">
            <a:spAutoFit/>
          </a:bodyPr>
          <a:lstStyle/>
          <a:p>
            <a:r>
              <a:rPr lang="en-US" sz="1600" dirty="0" smtClean="0">
                <a:latin typeface="Source Sans Pro" charset="0"/>
              </a:rPr>
              <a:t> </a:t>
            </a:r>
            <a:r>
              <a:rPr lang="en-US" sz="1600" dirty="0" smtClean="0">
                <a:hlinkClick r:id="rId2" tooltip="Baseline (medicine)"/>
              </a:rPr>
              <a:t>Baseline</a:t>
            </a:r>
            <a:r>
              <a:rPr lang="en-US" sz="1600" dirty="0" smtClean="0"/>
              <a:t> </a:t>
            </a:r>
            <a:r>
              <a:rPr lang="en-US" sz="1600" dirty="0" smtClean="0">
                <a:hlinkClick r:id="rId3" tooltip="Electrocardiography"/>
              </a:rPr>
              <a:t>electrocardiography</a:t>
            </a:r>
            <a:r>
              <a:rPr lang="en-US" sz="1600" dirty="0" smtClean="0"/>
              <a:t> (ECG)</a:t>
            </a:r>
          </a:p>
          <a:p>
            <a:r>
              <a:rPr lang="en-US" sz="1600" dirty="0" smtClean="0"/>
              <a:t>Exercise ECG – </a:t>
            </a:r>
            <a:r>
              <a:rPr lang="en-US" sz="1600" dirty="0" smtClean="0">
                <a:hlinkClick r:id="rId4" tooltip="Cardiac stress test"/>
              </a:rPr>
              <a:t>Stress test</a:t>
            </a:r>
            <a:endParaRPr lang="en-US" sz="1600" dirty="0" smtClean="0"/>
          </a:p>
          <a:p>
            <a:r>
              <a:rPr lang="en-US" sz="1600" dirty="0" smtClean="0"/>
              <a:t>Exercise radioisotope test (nuclear stress test, myocardial </a:t>
            </a:r>
            <a:r>
              <a:rPr lang="en-US" sz="1600" dirty="0" err="1" smtClean="0">
                <a:hlinkClick r:id="rId5" tooltip="Scintigraphy"/>
              </a:rPr>
              <a:t>scintigraphy</a:t>
            </a:r>
            <a:r>
              <a:rPr lang="en-US" sz="1600" dirty="0" smtClean="0"/>
              <a:t>)</a:t>
            </a:r>
          </a:p>
          <a:p>
            <a:r>
              <a:rPr lang="en-US" sz="1600" dirty="0" smtClean="0">
                <a:hlinkClick r:id="rId6" tooltip="Echocardiography"/>
              </a:rPr>
              <a:t>Echocardiography</a:t>
            </a:r>
            <a:r>
              <a:rPr lang="en-US" sz="1600" dirty="0" smtClean="0"/>
              <a:t> (including stress echocardiography)</a:t>
            </a:r>
          </a:p>
          <a:p>
            <a:r>
              <a:rPr lang="en-US" sz="1600" dirty="0" smtClean="0">
                <a:hlinkClick r:id="rId7" tooltip="Coronary angiography"/>
              </a:rPr>
              <a:t>Coronary angiography</a:t>
            </a:r>
            <a:endParaRPr lang="en-US" sz="1600" dirty="0" smtClean="0"/>
          </a:p>
          <a:p>
            <a:r>
              <a:rPr lang="en-US" sz="1600" dirty="0" smtClean="0">
                <a:hlinkClick r:id="rId8" tooltip="Intravascular ultrasound"/>
              </a:rPr>
              <a:t>Intravascular ultrasound</a:t>
            </a:r>
            <a:endParaRPr lang="en-US" sz="1600" dirty="0" smtClean="0"/>
          </a:p>
          <a:p>
            <a:r>
              <a:rPr lang="en-US" sz="1600" dirty="0" smtClean="0">
                <a:hlinkClick r:id="rId9" tooltip="Magnetic resonance imaging"/>
              </a:rPr>
              <a:t>Magnetic resonance imaging</a:t>
            </a:r>
            <a:r>
              <a:rPr lang="en-US" sz="1600" dirty="0" smtClean="0"/>
              <a:t> (MRI)</a:t>
            </a:r>
          </a:p>
          <a:p>
            <a:endParaRPr lang="en-US" sz="1600" dirty="0" smtClean="0"/>
          </a:p>
          <a:p>
            <a:r>
              <a:rPr lang="en-US" sz="1600" b="1" dirty="0" smtClean="0"/>
              <a:t>Risk assessment</a:t>
            </a:r>
          </a:p>
          <a:p>
            <a:r>
              <a:rPr lang="en-US" sz="1600" dirty="0" smtClean="0"/>
              <a:t>age, gender, diabetes, total cholesterol, HDL cholesterol, tobacco smoking and systolic blood pressure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pic>
        <p:nvPicPr>
          <p:cNvPr id="5122" name="Picture 2" descr="C:\Users\nursing\Desktop\14ff3.jpg"/>
          <p:cNvPicPr>
            <a:picLocks noChangeAspect="1" noChangeArrowheads="1"/>
          </p:cNvPicPr>
          <p:nvPr/>
        </p:nvPicPr>
        <p:blipFill>
          <a:blip r:embed="rId2"/>
          <a:srcRect/>
          <a:stretch>
            <a:fillRect/>
          </a:stretch>
        </p:blipFill>
        <p:spPr bwMode="auto">
          <a:xfrm>
            <a:off x="1143000" y="514350"/>
            <a:ext cx="6553200" cy="3690937"/>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56388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Treatment </a:t>
            </a:r>
          </a:p>
        </p:txBody>
      </p:sp>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
        <p:nvSpPr>
          <p:cNvPr id="6" name="Rectangle 5"/>
          <p:cNvSpPr/>
          <p:nvPr/>
        </p:nvSpPr>
        <p:spPr>
          <a:xfrm>
            <a:off x="228600" y="971551"/>
            <a:ext cx="8458200" cy="3816429"/>
          </a:xfrm>
          <a:prstGeom prst="rect">
            <a:avLst/>
          </a:prstGeom>
        </p:spPr>
        <p:txBody>
          <a:bodyPr wrap="square">
            <a:spAutoFit/>
          </a:bodyPr>
          <a:lstStyle/>
          <a:p>
            <a:pPr marL="342900" indent="-342900">
              <a:buFont typeface="+mj-lt"/>
              <a:buAutoNum type="arabicPeriod"/>
            </a:pPr>
            <a:r>
              <a:rPr lang="en-US" dirty="0" smtClean="0">
                <a:latin typeface="Source Sans Pro" charset="0"/>
              </a:rPr>
              <a:t>There are a number of treatment options for coronary artery disease:</a:t>
            </a:r>
          </a:p>
          <a:p>
            <a:pPr marL="342900" indent="-342900">
              <a:buFont typeface="+mj-lt"/>
              <a:buAutoNum type="arabicPeriod"/>
            </a:pPr>
            <a:r>
              <a:rPr lang="en-US" dirty="0" smtClean="0">
                <a:latin typeface="Source Sans Pro" charset="0"/>
              </a:rPr>
              <a:t>Lifestyle changes</a:t>
            </a:r>
          </a:p>
          <a:p>
            <a:pPr marL="342900" indent="-342900">
              <a:buFont typeface="+mj-lt"/>
              <a:buAutoNum type="arabicPeriod"/>
            </a:pPr>
            <a:r>
              <a:rPr lang="en-US" dirty="0" smtClean="0">
                <a:latin typeface="Source Sans Pro" charset="0"/>
              </a:rPr>
              <a:t>Medical treatment – drugs (e.g., </a:t>
            </a:r>
            <a:r>
              <a:rPr lang="en-US" dirty="0" smtClean="0">
                <a:latin typeface="Source Sans Pro" charset="0"/>
                <a:hlinkClick r:id="rId2" tooltip="Antihyperlipidemic"/>
              </a:rPr>
              <a:t>cholesterol lowering medications</a:t>
            </a:r>
            <a:r>
              <a:rPr lang="en-US" dirty="0" smtClean="0">
                <a:latin typeface="Source Sans Pro" charset="0"/>
              </a:rPr>
              <a:t>, </a:t>
            </a:r>
            <a:r>
              <a:rPr lang="en-US" dirty="0" smtClean="0">
                <a:latin typeface="Source Sans Pro" charset="0"/>
                <a:hlinkClick r:id="rId3" tooltip="Beta-blocker"/>
              </a:rPr>
              <a:t>beta-blockers</a:t>
            </a:r>
            <a:r>
              <a:rPr lang="en-US" dirty="0" smtClean="0">
                <a:latin typeface="Source Sans Pro" charset="0"/>
              </a:rPr>
              <a:t>, </a:t>
            </a:r>
            <a:r>
              <a:rPr lang="en-US" dirty="0" smtClean="0">
                <a:latin typeface="Source Sans Pro" charset="0"/>
                <a:hlinkClick r:id="rId4" tooltip="Nitroglycerin"/>
              </a:rPr>
              <a:t>nitroglycerin</a:t>
            </a:r>
            <a:r>
              <a:rPr lang="en-US" dirty="0" smtClean="0">
                <a:latin typeface="Source Sans Pro" charset="0"/>
              </a:rPr>
              <a:t>, </a:t>
            </a:r>
            <a:r>
              <a:rPr lang="en-US" dirty="0" smtClean="0">
                <a:latin typeface="Source Sans Pro" charset="0"/>
                <a:hlinkClick r:id="rId5" tooltip="Calcium channel blocker"/>
              </a:rPr>
              <a:t>calcium channel blockers</a:t>
            </a:r>
            <a:r>
              <a:rPr lang="en-US" dirty="0" smtClean="0">
                <a:latin typeface="Source Sans Pro" charset="0"/>
              </a:rPr>
              <a:t>, etc.);</a:t>
            </a:r>
          </a:p>
          <a:p>
            <a:pPr marL="342900" indent="-342900">
              <a:buFont typeface="+mj-lt"/>
              <a:buAutoNum type="arabicPeriod"/>
            </a:pPr>
            <a:r>
              <a:rPr lang="en-US" dirty="0" smtClean="0">
                <a:latin typeface="Source Sans Pro" charset="0"/>
              </a:rPr>
              <a:t>Coronary interventions as </a:t>
            </a:r>
            <a:r>
              <a:rPr lang="en-US" dirty="0" smtClean="0">
                <a:latin typeface="Source Sans Pro" charset="0"/>
                <a:hlinkClick r:id="rId6" tooltip="Angioplasty"/>
              </a:rPr>
              <a:t>angioplasty</a:t>
            </a:r>
            <a:r>
              <a:rPr lang="en-US" dirty="0" smtClean="0">
                <a:latin typeface="Source Sans Pro" charset="0"/>
              </a:rPr>
              <a:t> and </a:t>
            </a:r>
            <a:r>
              <a:rPr lang="en-US" dirty="0" smtClean="0">
                <a:latin typeface="Source Sans Pro" charset="0"/>
                <a:hlinkClick r:id="rId7" tooltip="Coronary stent"/>
              </a:rPr>
              <a:t>coronary stent</a:t>
            </a:r>
            <a:r>
              <a:rPr lang="en-US" dirty="0" smtClean="0">
                <a:latin typeface="Source Sans Pro" charset="0"/>
              </a:rPr>
              <a:t>;</a:t>
            </a:r>
          </a:p>
          <a:p>
            <a:pPr marL="342900" indent="-342900">
              <a:buFont typeface="+mj-lt"/>
              <a:buAutoNum type="arabicPeriod"/>
            </a:pPr>
            <a:r>
              <a:rPr lang="en-US" dirty="0" smtClean="0">
                <a:latin typeface="Source Sans Pro" charset="0"/>
                <a:hlinkClick r:id="rId8" tooltip="Coronary artery bypass grafting"/>
              </a:rPr>
              <a:t>Coronary artery bypass grafting</a:t>
            </a:r>
            <a:r>
              <a:rPr lang="en-US" dirty="0" smtClean="0">
                <a:latin typeface="Source Sans Pro" charset="0"/>
              </a:rPr>
              <a:t> (CABG)</a:t>
            </a:r>
          </a:p>
          <a:p>
            <a:pPr marL="342900" indent="-342900">
              <a:buFont typeface="+mj-lt"/>
              <a:buAutoNum type="arabicPeriod"/>
            </a:pPr>
            <a:r>
              <a:rPr lang="en-US" b="1" dirty="0" smtClean="0">
                <a:latin typeface="Source Sans Pro" charset="0"/>
              </a:rPr>
              <a:t>Medications</a:t>
            </a:r>
          </a:p>
          <a:p>
            <a:pPr marL="342900" indent="-342900">
              <a:buFont typeface="+mj-lt"/>
              <a:buAutoNum type="arabicPeriod"/>
            </a:pPr>
            <a:r>
              <a:rPr lang="en-US" dirty="0" err="1" smtClean="0">
                <a:latin typeface="Source Sans Pro" charset="0"/>
                <a:hlinkClick r:id="rId9" tooltip="Statin"/>
              </a:rPr>
              <a:t>Statins</a:t>
            </a:r>
            <a:r>
              <a:rPr lang="en-US" dirty="0" smtClean="0">
                <a:latin typeface="Source Sans Pro" charset="0"/>
              </a:rPr>
              <a:t>, which reduce cholesterol, reduce the risk of coronary artery disease</a:t>
            </a:r>
          </a:p>
          <a:p>
            <a:pPr marL="342900" indent="-342900">
              <a:buFont typeface="+mj-lt"/>
              <a:buAutoNum type="arabicPeriod"/>
            </a:pPr>
            <a:r>
              <a:rPr lang="en-US" u="sng" dirty="0" smtClean="0">
                <a:latin typeface="Source Sans Pro" charset="0"/>
                <a:hlinkClick r:id="rId10"/>
              </a:rPr>
              <a:t>Nitroglycerin</a:t>
            </a:r>
            <a:endParaRPr lang="en-US" dirty="0" smtClean="0">
              <a:latin typeface="Source Sans Pro" charset="0"/>
            </a:endParaRPr>
          </a:p>
          <a:p>
            <a:pPr marL="342900" indent="-342900">
              <a:buFont typeface="+mj-lt"/>
              <a:buAutoNum type="arabicPeriod"/>
            </a:pPr>
            <a:r>
              <a:rPr lang="en-US" dirty="0" smtClean="0">
                <a:latin typeface="Source Sans Pro" charset="0"/>
              </a:rPr>
              <a:t>Calcium channel blockers and/or beta-blockers</a:t>
            </a:r>
          </a:p>
          <a:p>
            <a:pPr marL="342900" indent="-342900">
              <a:buFont typeface="+mj-lt"/>
              <a:buAutoNum type="arabicPeriod"/>
            </a:pPr>
            <a:r>
              <a:rPr lang="en-US" dirty="0" err="1" smtClean="0">
                <a:latin typeface="Source Sans Pro" charset="0"/>
                <a:hlinkClick r:id="rId11" tooltip="Antiplatelet drug"/>
              </a:rPr>
              <a:t>Antiplatelet</a:t>
            </a:r>
            <a:r>
              <a:rPr lang="en-US" dirty="0" smtClean="0">
                <a:latin typeface="Source Sans Pro" charset="0"/>
                <a:hlinkClick r:id="rId11" tooltip="Antiplatelet drug"/>
              </a:rPr>
              <a:t> drugs</a:t>
            </a:r>
            <a:r>
              <a:rPr lang="en-US" dirty="0" smtClean="0">
                <a:latin typeface="Source Sans Pro" charset="0"/>
              </a:rPr>
              <a:t> such as </a:t>
            </a:r>
            <a:r>
              <a:rPr lang="en-US" dirty="0" smtClean="0">
                <a:latin typeface="Source Sans Pro" charset="0"/>
                <a:hlinkClick r:id="rId12" tooltip="Aspirin"/>
              </a:rPr>
              <a:t>aspirin</a:t>
            </a:r>
            <a:r>
              <a:rPr lang="en-US" dirty="0" smtClean="0">
                <a:latin typeface="Source Sans Pro" charset="0"/>
              </a:rPr>
              <a:t> ,</a:t>
            </a:r>
            <a:r>
              <a:rPr lang="en-US" u="sng" dirty="0" smtClean="0">
                <a:latin typeface="Source Sans Pro" charset="0"/>
                <a:hlinkClick r:id="rId13"/>
              </a:rPr>
              <a:t> </a:t>
            </a:r>
            <a:r>
              <a:rPr lang="en-US" u="sng" dirty="0" err="1" smtClean="0">
                <a:latin typeface="Source Sans Pro" charset="0"/>
                <a:hlinkClick r:id="rId13"/>
              </a:rPr>
              <a:t>Clopidogrel</a:t>
            </a:r>
            <a:r>
              <a:rPr lang="en-US" dirty="0" smtClean="0">
                <a:latin typeface="Source Sans Pro" charset="0"/>
              </a:rPr>
              <a:t> plus aspirin</a:t>
            </a:r>
          </a:p>
          <a:p>
            <a:endParaRPr lang="en-US" dirty="0" smtClean="0">
              <a:latin typeface="Source Sans Pro" charset="0"/>
            </a:endParaRPr>
          </a:p>
          <a:p>
            <a:r>
              <a:rPr lang="en-US" dirty="0" smtClean="0">
                <a:solidFill>
                  <a:schemeClr val="accent5">
                    <a:lumMod val="75000"/>
                  </a:schemeClr>
                </a:solidFill>
                <a:latin typeface="Source Sans Pro" charset="0"/>
              </a:rPr>
              <a:t>Surgery </a:t>
            </a:r>
          </a:p>
          <a:p>
            <a:r>
              <a:rPr lang="en-US" dirty="0" smtClean="0">
                <a:latin typeface="Source Sans Pro" charset="0"/>
              </a:rPr>
              <a:t>Angioplasty</a:t>
            </a:r>
          </a:p>
          <a:p>
            <a:r>
              <a:rPr lang="en-US" dirty="0" smtClean="0">
                <a:latin typeface="Source Sans Pro" charset="0"/>
              </a:rPr>
              <a:t>Bypass graft</a:t>
            </a:r>
          </a:p>
          <a:p>
            <a:r>
              <a:rPr lang="en-US" dirty="0" smtClean="0">
                <a:latin typeface="Source Sans Pro" charset="0"/>
              </a:rPr>
              <a:t>PCI</a:t>
            </a:r>
          </a:p>
          <a:p>
            <a:endParaRPr lang="en-US" sz="16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pic>
        <p:nvPicPr>
          <p:cNvPr id="2050" name="Picture 2" descr="C:\Users\nursing\Desktop\coronary-artery-diseases-cad-45-638.jpg"/>
          <p:cNvPicPr>
            <a:picLocks noChangeAspect="1" noChangeArrowheads="1"/>
          </p:cNvPicPr>
          <p:nvPr/>
        </p:nvPicPr>
        <p:blipFill>
          <a:blip r:embed="rId2"/>
          <a:srcRect/>
          <a:stretch>
            <a:fillRect/>
          </a:stretch>
        </p:blipFill>
        <p:spPr bwMode="auto">
          <a:xfrm>
            <a:off x="762000" y="361950"/>
            <a:ext cx="7620000" cy="449103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pic>
        <p:nvPicPr>
          <p:cNvPr id="3074" name="Picture 2" descr="C:\Users\nursing\Desktop\blog5.jpg"/>
          <p:cNvPicPr>
            <a:picLocks noChangeAspect="1" noChangeArrowheads="1"/>
          </p:cNvPicPr>
          <p:nvPr/>
        </p:nvPicPr>
        <p:blipFill>
          <a:blip r:embed="rId2"/>
          <a:srcRect/>
          <a:stretch>
            <a:fillRect/>
          </a:stretch>
        </p:blipFill>
        <p:spPr bwMode="auto">
          <a:xfrm>
            <a:off x="838200" y="285750"/>
            <a:ext cx="7391400" cy="469126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5184000" y="361950"/>
            <a:ext cx="3195000" cy="7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5400" dirty="0" smtClean="0"/>
              <a:t>Hi Neelam.,</a:t>
            </a:r>
            <a:endParaRPr sz="5400" dirty="0"/>
          </a:p>
        </p:txBody>
      </p:sp>
      <p:sp>
        <p:nvSpPr>
          <p:cNvPr id="91" name="Google Shape;91;p14"/>
          <p:cNvSpPr txBox="1">
            <a:spLocks noGrp="1"/>
          </p:cNvSpPr>
          <p:nvPr>
            <p:ph type="body" idx="1"/>
          </p:nvPr>
        </p:nvSpPr>
        <p:spPr>
          <a:xfrm>
            <a:off x="5184000" y="1276350"/>
            <a:ext cx="3378900" cy="358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u="sng" dirty="0" smtClean="0">
                <a:latin typeface="Dosis" charset="0"/>
              </a:rPr>
              <a:t>Coronary Artery Disease</a:t>
            </a:r>
          </a:p>
          <a:p>
            <a:pPr marL="0" lvl="0" indent="0" algn="l" rtl="0">
              <a:spcBef>
                <a:spcPts val="600"/>
              </a:spcBef>
              <a:spcAft>
                <a:spcPts val="0"/>
              </a:spcAft>
              <a:buNone/>
            </a:pPr>
            <a:r>
              <a:rPr lang="en-US" sz="1800" b="1" dirty="0" smtClean="0">
                <a:latin typeface="Dosis" charset="0"/>
              </a:rPr>
              <a:t>Overview</a:t>
            </a:r>
          </a:p>
          <a:p>
            <a:pPr marL="0" lvl="0" indent="0" algn="l" rtl="0">
              <a:spcBef>
                <a:spcPts val="600"/>
              </a:spcBef>
              <a:spcAft>
                <a:spcPts val="0"/>
              </a:spcAft>
              <a:buNone/>
            </a:pPr>
            <a:r>
              <a:rPr lang="en-US" sz="1800" b="1" dirty="0" smtClean="0">
                <a:latin typeface="Dosis" charset="0"/>
              </a:rPr>
              <a:t>Definition</a:t>
            </a:r>
          </a:p>
          <a:p>
            <a:pPr marL="0" lvl="0" indent="0" algn="l" rtl="0">
              <a:spcBef>
                <a:spcPts val="600"/>
              </a:spcBef>
              <a:spcAft>
                <a:spcPts val="0"/>
              </a:spcAft>
              <a:buNone/>
            </a:pPr>
            <a:r>
              <a:rPr lang="en-US" sz="1800" b="1" dirty="0" smtClean="0">
                <a:latin typeface="Dosis" charset="0"/>
              </a:rPr>
              <a:t>Incidence </a:t>
            </a:r>
          </a:p>
          <a:p>
            <a:pPr marL="0" lvl="0" indent="0" algn="l" rtl="0">
              <a:spcBef>
                <a:spcPts val="600"/>
              </a:spcBef>
              <a:spcAft>
                <a:spcPts val="0"/>
              </a:spcAft>
              <a:buNone/>
            </a:pPr>
            <a:r>
              <a:rPr lang="en-US" sz="1800" b="1" dirty="0" smtClean="0">
                <a:latin typeface="Dosis" charset="0"/>
              </a:rPr>
              <a:t>Risk factor and its prevention</a:t>
            </a:r>
          </a:p>
          <a:p>
            <a:pPr marL="0" lvl="0" indent="0" algn="l" rtl="0">
              <a:spcBef>
                <a:spcPts val="600"/>
              </a:spcBef>
              <a:spcAft>
                <a:spcPts val="0"/>
              </a:spcAft>
              <a:buNone/>
            </a:pPr>
            <a:r>
              <a:rPr lang="en-US" sz="1800" b="1" dirty="0" smtClean="0">
                <a:latin typeface="Dosis" charset="0"/>
              </a:rPr>
              <a:t>Pathophysiological clinical features</a:t>
            </a:r>
          </a:p>
          <a:p>
            <a:pPr marL="0" lvl="0" indent="0" algn="l" rtl="0">
              <a:spcBef>
                <a:spcPts val="600"/>
              </a:spcBef>
              <a:spcAft>
                <a:spcPts val="0"/>
              </a:spcAft>
              <a:buNone/>
            </a:pPr>
            <a:r>
              <a:rPr lang="en-US" sz="1800" b="1" dirty="0" smtClean="0">
                <a:latin typeface="Dosis" charset="0"/>
              </a:rPr>
              <a:t>Diagnosis </a:t>
            </a:r>
          </a:p>
          <a:p>
            <a:pPr marL="0" lvl="0" indent="0" algn="l" rtl="0">
              <a:spcBef>
                <a:spcPts val="600"/>
              </a:spcBef>
              <a:spcAft>
                <a:spcPts val="0"/>
              </a:spcAft>
              <a:buNone/>
            </a:pPr>
            <a:r>
              <a:rPr lang="en-US" sz="1800" b="1" dirty="0" smtClean="0">
                <a:latin typeface="Dosis" charset="0"/>
              </a:rPr>
              <a:t>Management </a:t>
            </a:r>
          </a:p>
          <a:p>
            <a:pPr marL="0" lvl="0" indent="0" algn="l" rtl="0">
              <a:spcBef>
                <a:spcPts val="600"/>
              </a:spcBef>
              <a:spcAft>
                <a:spcPts val="0"/>
              </a:spcAft>
              <a:buNone/>
            </a:pPr>
            <a:r>
              <a:rPr lang="en-US" sz="1800" b="1" dirty="0" smtClean="0">
                <a:latin typeface="Dosis" charset="0"/>
              </a:rPr>
              <a:t>EBP</a:t>
            </a:r>
          </a:p>
          <a:p>
            <a:pPr marL="0" lvl="0" indent="0" algn="l" rtl="0">
              <a:spcBef>
                <a:spcPts val="600"/>
              </a:spcBef>
              <a:spcAft>
                <a:spcPts val="0"/>
              </a:spcAft>
              <a:buNone/>
            </a:pPr>
            <a:endParaRPr lang="en-US" sz="1800" b="1" dirty="0" smtClean="0"/>
          </a:p>
          <a:p>
            <a:pPr marL="0" lvl="0" indent="0" algn="l" rtl="0">
              <a:spcBef>
                <a:spcPts val="600"/>
              </a:spcBef>
              <a:spcAft>
                <a:spcPts val="0"/>
              </a:spcAft>
              <a:buNone/>
            </a:pPr>
            <a:r>
              <a:rPr lang="en-US" sz="1800" b="1" dirty="0" smtClean="0"/>
              <a:t> </a:t>
            </a:r>
            <a:endParaRPr sz="1800" b="1" dirty="0"/>
          </a:p>
        </p:txBody>
      </p:sp>
      <p:sp>
        <p:nvSpPr>
          <p:cNvPr id="92" name="Google Shape;92;p1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dirty="0"/>
          </a:p>
        </p:txBody>
      </p:sp>
      <p:pic>
        <p:nvPicPr>
          <p:cNvPr id="7" name="Picture 2" descr="C:\Users\nursing\Desktop\6612b55b1904c5bf96b3bc37412f631f.jpg"/>
          <p:cNvPicPr>
            <a:picLocks noChangeAspect="1" noChangeArrowheads="1"/>
          </p:cNvPicPr>
          <p:nvPr/>
        </p:nvPicPr>
        <p:blipFill>
          <a:blip r:embed="rId3"/>
          <a:srcRect/>
          <a:stretch>
            <a:fillRect/>
          </a:stretch>
        </p:blipFill>
        <p:spPr bwMode="auto">
          <a:xfrm>
            <a:off x="1676400" y="1352550"/>
            <a:ext cx="2362200" cy="24384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pic>
        <p:nvPicPr>
          <p:cNvPr id="4098" name="Picture 2" descr="C:\Users\nursing\Desktop\interventional-cardiology-coronary-artery-stenting-5-3-301-b001.png"/>
          <p:cNvPicPr>
            <a:picLocks noChangeAspect="1" noChangeArrowheads="1"/>
          </p:cNvPicPr>
          <p:nvPr/>
        </p:nvPicPr>
        <p:blipFill>
          <a:blip r:embed="rId2"/>
          <a:srcRect/>
          <a:stretch>
            <a:fillRect/>
          </a:stretch>
        </p:blipFill>
        <p:spPr bwMode="auto">
          <a:xfrm>
            <a:off x="1600200" y="590550"/>
            <a:ext cx="6935012" cy="412164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5638800" cy="6858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smtClean="0"/>
          </a:p>
        </p:txBody>
      </p:sp>
      <p:sp>
        <p:nvSpPr>
          <p:cNvPr id="7171" name="Rectangle 5"/>
          <p:cNvSpPr>
            <a:spLocks noGrp="1" noChangeArrowheads="1"/>
          </p:cNvSpPr>
          <p:nvPr>
            <p:ph type="body" sz="half" idx="1"/>
          </p:nvPr>
        </p:nvSpPr>
        <p:spPr>
          <a:xfrm>
            <a:off x="304800" y="590550"/>
            <a:ext cx="3581400" cy="685800"/>
          </a:xfrm>
        </p:spPr>
        <p:txBody>
          <a:bodyPr/>
          <a:lstStyle/>
          <a:p>
            <a:pPr eaLnBrk="1" hangingPunct="1">
              <a:buNone/>
            </a:pPr>
            <a:r>
              <a:rPr lang="en-US" sz="2000" dirty="0" smtClean="0"/>
              <a:t>Evidence	</a:t>
            </a:r>
          </a:p>
        </p:txBody>
      </p:sp>
      <p:sp>
        <p:nvSpPr>
          <p:cNvPr id="5" name="Rectangle 4"/>
          <p:cNvSpPr/>
          <p:nvPr/>
        </p:nvSpPr>
        <p:spPr>
          <a:xfrm>
            <a:off x="304800" y="1123950"/>
            <a:ext cx="8305800" cy="1046440"/>
          </a:xfrm>
          <a:prstGeom prst="rect">
            <a:avLst/>
          </a:prstGeom>
        </p:spPr>
        <p:txBody>
          <a:bodyPr wrap="square">
            <a:spAutoFit/>
          </a:bodyPr>
          <a:lstStyle/>
          <a:p>
            <a:endParaRPr lang="en-US" dirty="0" smtClean="0"/>
          </a:p>
          <a:p>
            <a:pPr>
              <a:buFont typeface="Arial" pitchFamily="34" charset="0"/>
              <a:buChar char="•"/>
            </a:pPr>
            <a:r>
              <a:rPr lang="en-US" sz="1600" dirty="0" smtClean="0">
                <a:latin typeface="Source Sans Pro" charset="0"/>
              </a:rPr>
              <a:t>Dietary changes can decrease coronary artery disease. For example, data supports benefit from a plant-based diet and aggressive lipid lowering to improve heart disease</a:t>
            </a:r>
          </a:p>
          <a:p>
            <a:pPr>
              <a:buFont typeface="Arial" pitchFamily="34" charset="0"/>
              <a:buChar char="•"/>
            </a:pPr>
            <a:r>
              <a:rPr lang="en-US" sz="1600" dirty="0" smtClean="0">
                <a:latin typeface="Source Sans Pro" charset="0"/>
              </a:rPr>
              <a:t>Stem cell therapy </a:t>
            </a:r>
            <a:endParaRPr lang="en-US" sz="1600" dirty="0">
              <a:latin typeface="Source Sans Pro"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2" name="Google Shape;69;p12"/>
          <p:cNvGrpSpPr/>
          <p:nvPr/>
        </p:nvGrpSpPr>
        <p:grpSpPr>
          <a:xfrm>
            <a:off x="7023015" y="209550"/>
            <a:ext cx="2120985" cy="4361089"/>
            <a:chOff x="5160100" y="1609475"/>
            <a:chExt cx="975300" cy="2005375"/>
          </a:xfrm>
        </p:grpSpPr>
        <p:sp>
          <p:nvSpPr>
            <p:cNvPr id="70" name="Google Shape;70;p12"/>
            <p:cNvSpPr/>
            <p:nvPr/>
          </p:nvSpPr>
          <p:spPr>
            <a:xfrm>
              <a:off x="5160100" y="1609475"/>
              <a:ext cx="975300" cy="2005375"/>
            </a:xfrm>
            <a:custGeom>
              <a:avLst/>
              <a:gdLst/>
              <a:ahLst/>
              <a:cxnLst/>
              <a:rect l="l" t="t" r="r" b="b"/>
              <a:pathLst>
                <a:path w="39012" h="80215" extrusionOk="0">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12"/>
            <p:cNvSpPr/>
            <p:nvPr/>
          </p:nvSpPr>
          <p:spPr>
            <a:xfrm>
              <a:off x="5160100" y="1609475"/>
              <a:ext cx="975300" cy="2005375"/>
            </a:xfrm>
            <a:custGeom>
              <a:avLst/>
              <a:gdLst/>
              <a:ahLst/>
              <a:cxnLst/>
              <a:rect l="l" t="t" r="r" b="b"/>
              <a:pathLst>
                <a:path w="39012" h="80215" extrusionOk="0">
                  <a:moveTo>
                    <a:pt x="20115" y="366"/>
                  </a:moveTo>
                  <a:lnTo>
                    <a:pt x="20725" y="488"/>
                  </a:lnTo>
                  <a:lnTo>
                    <a:pt x="21274" y="731"/>
                  </a:lnTo>
                  <a:lnTo>
                    <a:pt x="21822" y="1036"/>
                  </a:lnTo>
                  <a:lnTo>
                    <a:pt x="22127" y="1219"/>
                  </a:lnTo>
                  <a:lnTo>
                    <a:pt x="22371" y="1524"/>
                  </a:lnTo>
                  <a:lnTo>
                    <a:pt x="22554" y="1768"/>
                  </a:lnTo>
                  <a:lnTo>
                    <a:pt x="22736" y="2072"/>
                  </a:lnTo>
                  <a:lnTo>
                    <a:pt x="23041" y="2743"/>
                  </a:lnTo>
                  <a:lnTo>
                    <a:pt x="23163" y="3413"/>
                  </a:lnTo>
                  <a:lnTo>
                    <a:pt x="23285" y="4206"/>
                  </a:lnTo>
                  <a:lnTo>
                    <a:pt x="23346" y="4998"/>
                  </a:lnTo>
                  <a:lnTo>
                    <a:pt x="23285" y="5791"/>
                  </a:lnTo>
                  <a:lnTo>
                    <a:pt x="23163" y="6583"/>
                  </a:lnTo>
                  <a:lnTo>
                    <a:pt x="2285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201" y="10850"/>
                  </a:lnTo>
                  <a:lnTo>
                    <a:pt x="18774" y="10667"/>
                  </a:lnTo>
                  <a:lnTo>
                    <a:pt x="17982" y="10240"/>
                  </a:lnTo>
                  <a:lnTo>
                    <a:pt x="17251" y="9813"/>
                  </a:lnTo>
                  <a:lnTo>
                    <a:pt x="16946" y="9570"/>
                  </a:lnTo>
                  <a:lnTo>
                    <a:pt x="16763" y="9387"/>
                  </a:lnTo>
                  <a:lnTo>
                    <a:pt x="16702" y="9265"/>
                  </a:lnTo>
                  <a:lnTo>
                    <a:pt x="16519" y="8777"/>
                  </a:lnTo>
                  <a:lnTo>
                    <a:pt x="16336" y="8351"/>
                  </a:lnTo>
                  <a:lnTo>
                    <a:pt x="16093" y="7497"/>
                  </a:lnTo>
                  <a:lnTo>
                    <a:pt x="15910" y="6705"/>
                  </a:lnTo>
                  <a:lnTo>
                    <a:pt x="15788" y="5912"/>
                  </a:lnTo>
                  <a:lnTo>
                    <a:pt x="15727" y="5120"/>
                  </a:lnTo>
                  <a:lnTo>
                    <a:pt x="15727" y="4328"/>
                  </a:lnTo>
                  <a:lnTo>
                    <a:pt x="15849" y="3474"/>
                  </a:lnTo>
                  <a:lnTo>
                    <a:pt x="15971" y="2804"/>
                  </a:lnTo>
                  <a:lnTo>
                    <a:pt x="16275" y="2194"/>
                  </a:lnTo>
                  <a:lnTo>
                    <a:pt x="16641" y="1585"/>
                  </a:lnTo>
                  <a:lnTo>
                    <a:pt x="16824" y="1341"/>
                  </a:lnTo>
                  <a:lnTo>
                    <a:pt x="17129" y="1097"/>
                  </a:lnTo>
                  <a:lnTo>
                    <a:pt x="17677" y="731"/>
                  </a:lnTo>
                  <a:lnTo>
                    <a:pt x="18226" y="549"/>
                  </a:lnTo>
                  <a:lnTo>
                    <a:pt x="18896" y="427"/>
                  </a:lnTo>
                  <a:lnTo>
                    <a:pt x="19506" y="366"/>
                  </a:lnTo>
                  <a:close/>
                  <a:moveTo>
                    <a:pt x="27491" y="19566"/>
                  </a:moveTo>
                  <a:lnTo>
                    <a:pt x="27491" y="19566"/>
                  </a:lnTo>
                  <a:lnTo>
                    <a:pt x="27491" y="195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67" y="33280"/>
                  </a:lnTo>
                  <a:lnTo>
                    <a:pt x="19445" y="33280"/>
                  </a:lnTo>
                  <a:lnTo>
                    <a:pt x="19384" y="33097"/>
                  </a:lnTo>
                  <a:lnTo>
                    <a:pt x="19384" y="32915"/>
                  </a:lnTo>
                  <a:lnTo>
                    <a:pt x="19384" y="32854"/>
                  </a:lnTo>
                  <a:lnTo>
                    <a:pt x="19506" y="32793"/>
                  </a:lnTo>
                  <a:lnTo>
                    <a:pt x="19384" y="32732"/>
                  </a:lnTo>
                  <a:close/>
                  <a:moveTo>
                    <a:pt x="5060" y="39437"/>
                  </a:moveTo>
                  <a:lnTo>
                    <a:pt x="4877" y="39619"/>
                  </a:lnTo>
                  <a:lnTo>
                    <a:pt x="4572" y="40046"/>
                  </a:lnTo>
                  <a:lnTo>
                    <a:pt x="4146" y="40412"/>
                  </a:lnTo>
                  <a:lnTo>
                    <a:pt x="3597" y="40717"/>
                  </a:lnTo>
                  <a:lnTo>
                    <a:pt x="3109" y="40960"/>
                  </a:lnTo>
                  <a:lnTo>
                    <a:pt x="3414" y="40960"/>
                  </a:lnTo>
                  <a:lnTo>
                    <a:pt x="3780" y="40899"/>
                  </a:lnTo>
                  <a:lnTo>
                    <a:pt x="4085" y="40778"/>
                  </a:lnTo>
                  <a:lnTo>
                    <a:pt x="4329" y="40534"/>
                  </a:lnTo>
                  <a:lnTo>
                    <a:pt x="4572" y="40290"/>
                  </a:lnTo>
                  <a:lnTo>
                    <a:pt x="4816" y="40046"/>
                  </a:lnTo>
                  <a:lnTo>
                    <a:pt x="4938" y="39741"/>
                  </a:lnTo>
                  <a:lnTo>
                    <a:pt x="5060" y="39437"/>
                  </a:lnTo>
                  <a:close/>
                  <a:moveTo>
                    <a:pt x="34013" y="39437"/>
                  </a:moveTo>
                  <a:lnTo>
                    <a:pt x="34074" y="39741"/>
                  </a:lnTo>
                  <a:lnTo>
                    <a:pt x="34257" y="40046"/>
                  </a:lnTo>
                  <a:lnTo>
                    <a:pt x="34440" y="40290"/>
                  </a:lnTo>
                  <a:lnTo>
                    <a:pt x="34683" y="40534"/>
                  </a:lnTo>
                  <a:lnTo>
                    <a:pt x="34988" y="40778"/>
                  </a:lnTo>
                  <a:lnTo>
                    <a:pt x="35293" y="40899"/>
                  </a:lnTo>
                  <a:lnTo>
                    <a:pt x="35598" y="40960"/>
                  </a:lnTo>
                  <a:lnTo>
                    <a:pt x="35963" y="40960"/>
                  </a:lnTo>
                  <a:lnTo>
                    <a:pt x="35598" y="40839"/>
                  </a:lnTo>
                  <a:lnTo>
                    <a:pt x="35232" y="40656"/>
                  </a:lnTo>
                  <a:lnTo>
                    <a:pt x="35171" y="40595"/>
                  </a:lnTo>
                  <a:lnTo>
                    <a:pt x="34805" y="40351"/>
                  </a:lnTo>
                  <a:lnTo>
                    <a:pt x="34500" y="40046"/>
                  </a:lnTo>
                  <a:lnTo>
                    <a:pt x="34013" y="39437"/>
                  </a:lnTo>
                  <a:close/>
                  <a:moveTo>
                    <a:pt x="20908" y="57905"/>
                  </a:moveTo>
                  <a:lnTo>
                    <a:pt x="20908" y="57905"/>
                  </a:lnTo>
                  <a:lnTo>
                    <a:pt x="20908" y="57905"/>
                  </a:lnTo>
                  <a:close/>
                  <a:moveTo>
                    <a:pt x="15361" y="56138"/>
                  </a:moveTo>
                  <a:lnTo>
                    <a:pt x="15239" y="56442"/>
                  </a:lnTo>
                  <a:lnTo>
                    <a:pt x="15117" y="56747"/>
                  </a:lnTo>
                  <a:lnTo>
                    <a:pt x="15117" y="57052"/>
                  </a:lnTo>
                  <a:lnTo>
                    <a:pt x="15178" y="57418"/>
                  </a:lnTo>
                  <a:lnTo>
                    <a:pt x="15239" y="57722"/>
                  </a:lnTo>
                  <a:lnTo>
                    <a:pt x="15422" y="57966"/>
                  </a:lnTo>
                  <a:lnTo>
                    <a:pt x="15605" y="58210"/>
                  </a:lnTo>
                  <a:lnTo>
                    <a:pt x="15910" y="58454"/>
                  </a:lnTo>
                  <a:lnTo>
                    <a:pt x="16153" y="58576"/>
                  </a:lnTo>
                  <a:lnTo>
                    <a:pt x="16519" y="58698"/>
                  </a:lnTo>
                  <a:lnTo>
                    <a:pt x="16824" y="58698"/>
                  </a:lnTo>
                  <a:lnTo>
                    <a:pt x="17129" y="58637"/>
                  </a:lnTo>
                  <a:lnTo>
                    <a:pt x="17434" y="58576"/>
                  </a:lnTo>
                  <a:lnTo>
                    <a:pt x="17738" y="58393"/>
                  </a:lnTo>
                  <a:lnTo>
                    <a:pt x="17982" y="58210"/>
                  </a:lnTo>
                  <a:lnTo>
                    <a:pt x="18165" y="57905"/>
                  </a:lnTo>
                  <a:lnTo>
                    <a:pt x="17860" y="58149"/>
                  </a:lnTo>
                  <a:lnTo>
                    <a:pt x="17555" y="58332"/>
                  </a:lnTo>
                  <a:lnTo>
                    <a:pt x="17312" y="58454"/>
                  </a:lnTo>
                  <a:lnTo>
                    <a:pt x="17068" y="58515"/>
                  </a:lnTo>
                  <a:lnTo>
                    <a:pt x="16763" y="58515"/>
                  </a:lnTo>
                  <a:lnTo>
                    <a:pt x="16519" y="58454"/>
                  </a:lnTo>
                  <a:lnTo>
                    <a:pt x="16275" y="58393"/>
                  </a:lnTo>
                  <a:lnTo>
                    <a:pt x="16032" y="58271"/>
                  </a:lnTo>
                  <a:lnTo>
                    <a:pt x="15849" y="58088"/>
                  </a:lnTo>
                  <a:lnTo>
                    <a:pt x="15666" y="57905"/>
                  </a:lnTo>
                  <a:lnTo>
                    <a:pt x="15422" y="57540"/>
                  </a:lnTo>
                  <a:lnTo>
                    <a:pt x="15300" y="57052"/>
                  </a:lnTo>
                  <a:lnTo>
                    <a:pt x="15300" y="56625"/>
                  </a:lnTo>
                  <a:lnTo>
                    <a:pt x="15361" y="56138"/>
                  </a:lnTo>
                  <a:close/>
                  <a:moveTo>
                    <a:pt x="23651" y="56138"/>
                  </a:moveTo>
                  <a:lnTo>
                    <a:pt x="23712" y="56442"/>
                  </a:lnTo>
                  <a:lnTo>
                    <a:pt x="23773" y="56747"/>
                  </a:lnTo>
                  <a:lnTo>
                    <a:pt x="23773" y="57052"/>
                  </a:lnTo>
                  <a:lnTo>
                    <a:pt x="23712" y="57357"/>
                  </a:lnTo>
                  <a:lnTo>
                    <a:pt x="23590" y="57601"/>
                  </a:lnTo>
                  <a:lnTo>
                    <a:pt x="23407" y="57905"/>
                  </a:lnTo>
                  <a:lnTo>
                    <a:pt x="23224" y="58088"/>
                  </a:lnTo>
                  <a:lnTo>
                    <a:pt x="22919" y="58271"/>
                  </a:lnTo>
                  <a:lnTo>
                    <a:pt x="22676" y="58393"/>
                  </a:lnTo>
                  <a:lnTo>
                    <a:pt x="22432" y="58454"/>
                  </a:lnTo>
                  <a:lnTo>
                    <a:pt x="22127" y="58515"/>
                  </a:lnTo>
                  <a:lnTo>
                    <a:pt x="21883" y="58454"/>
                  </a:lnTo>
                  <a:lnTo>
                    <a:pt x="21578" y="58393"/>
                  </a:lnTo>
                  <a:lnTo>
                    <a:pt x="21335" y="58271"/>
                  </a:lnTo>
                  <a:lnTo>
                    <a:pt x="21091" y="58088"/>
                  </a:lnTo>
                  <a:lnTo>
                    <a:pt x="20908" y="57905"/>
                  </a:lnTo>
                  <a:lnTo>
                    <a:pt x="21091" y="58210"/>
                  </a:lnTo>
                  <a:lnTo>
                    <a:pt x="21335" y="58393"/>
                  </a:lnTo>
                  <a:lnTo>
                    <a:pt x="21578" y="58576"/>
                  </a:lnTo>
                  <a:lnTo>
                    <a:pt x="21883" y="58637"/>
                  </a:lnTo>
                  <a:lnTo>
                    <a:pt x="22249" y="58698"/>
                  </a:lnTo>
                  <a:lnTo>
                    <a:pt x="22554" y="58698"/>
                  </a:lnTo>
                  <a:lnTo>
                    <a:pt x="22858" y="58576"/>
                  </a:lnTo>
                  <a:lnTo>
                    <a:pt x="23163" y="58454"/>
                  </a:lnTo>
                  <a:lnTo>
                    <a:pt x="23407" y="58210"/>
                  </a:lnTo>
                  <a:lnTo>
                    <a:pt x="23590" y="57966"/>
                  </a:lnTo>
                  <a:lnTo>
                    <a:pt x="23773" y="57722"/>
                  </a:lnTo>
                  <a:lnTo>
                    <a:pt x="23895" y="57357"/>
                  </a:lnTo>
                  <a:lnTo>
                    <a:pt x="23895" y="57052"/>
                  </a:lnTo>
                  <a:lnTo>
                    <a:pt x="23895" y="56747"/>
                  </a:lnTo>
                  <a:lnTo>
                    <a:pt x="23834" y="56442"/>
                  </a:lnTo>
                  <a:lnTo>
                    <a:pt x="23651" y="56138"/>
                  </a:lnTo>
                  <a:close/>
                  <a:moveTo>
                    <a:pt x="19506" y="53273"/>
                  </a:moveTo>
                  <a:lnTo>
                    <a:pt x="19628" y="54309"/>
                  </a:lnTo>
                  <a:lnTo>
                    <a:pt x="19689" y="54858"/>
                  </a:lnTo>
                  <a:lnTo>
                    <a:pt x="19689" y="55406"/>
                  </a:lnTo>
                  <a:lnTo>
                    <a:pt x="19567" y="56442"/>
                  </a:lnTo>
                  <a:lnTo>
                    <a:pt x="19567" y="56930"/>
                  </a:lnTo>
                  <a:lnTo>
                    <a:pt x="19628" y="57418"/>
                  </a:lnTo>
                  <a:lnTo>
                    <a:pt x="19689" y="57844"/>
                  </a:lnTo>
                  <a:lnTo>
                    <a:pt x="19872" y="58210"/>
                  </a:lnTo>
                  <a:lnTo>
                    <a:pt x="19933" y="58454"/>
                  </a:lnTo>
                  <a:lnTo>
                    <a:pt x="19933" y="58698"/>
                  </a:lnTo>
                  <a:lnTo>
                    <a:pt x="19933" y="59246"/>
                  </a:lnTo>
                  <a:lnTo>
                    <a:pt x="19872" y="60283"/>
                  </a:lnTo>
                  <a:lnTo>
                    <a:pt x="19750" y="61319"/>
                  </a:lnTo>
                  <a:lnTo>
                    <a:pt x="19689" y="62843"/>
                  </a:lnTo>
                  <a:lnTo>
                    <a:pt x="19628" y="64305"/>
                  </a:lnTo>
                  <a:lnTo>
                    <a:pt x="19628" y="65281"/>
                  </a:lnTo>
                  <a:lnTo>
                    <a:pt x="19628" y="66195"/>
                  </a:lnTo>
                  <a:lnTo>
                    <a:pt x="19750" y="68267"/>
                  </a:lnTo>
                  <a:lnTo>
                    <a:pt x="19811" y="69486"/>
                  </a:lnTo>
                  <a:lnTo>
                    <a:pt x="19750" y="70645"/>
                  </a:lnTo>
                  <a:lnTo>
                    <a:pt x="19506" y="73022"/>
                  </a:lnTo>
                  <a:lnTo>
                    <a:pt x="19323" y="70888"/>
                  </a:lnTo>
                  <a:lnTo>
                    <a:pt x="19262" y="69791"/>
                  </a:lnTo>
                  <a:lnTo>
                    <a:pt x="19262" y="68694"/>
                  </a:lnTo>
                  <a:lnTo>
                    <a:pt x="19323" y="67658"/>
                  </a:lnTo>
                  <a:lnTo>
                    <a:pt x="19384" y="66561"/>
                  </a:lnTo>
                  <a:lnTo>
                    <a:pt x="19445" y="65464"/>
                  </a:lnTo>
                  <a:lnTo>
                    <a:pt x="19445" y="64366"/>
                  </a:lnTo>
                  <a:lnTo>
                    <a:pt x="19384" y="62599"/>
                  </a:lnTo>
                  <a:lnTo>
                    <a:pt x="19323" y="61745"/>
                  </a:lnTo>
                  <a:lnTo>
                    <a:pt x="19262" y="60831"/>
                  </a:lnTo>
                  <a:lnTo>
                    <a:pt x="19140" y="59612"/>
                  </a:lnTo>
                  <a:lnTo>
                    <a:pt x="19079" y="59002"/>
                  </a:lnTo>
                  <a:lnTo>
                    <a:pt x="19079" y="58698"/>
                  </a:lnTo>
                  <a:lnTo>
                    <a:pt x="19140" y="58393"/>
                  </a:lnTo>
                  <a:lnTo>
                    <a:pt x="19262" y="57844"/>
                  </a:lnTo>
                  <a:lnTo>
                    <a:pt x="19445" y="57235"/>
                  </a:lnTo>
                  <a:lnTo>
                    <a:pt x="19445" y="56625"/>
                  </a:lnTo>
                  <a:lnTo>
                    <a:pt x="19445"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8" y="14080"/>
                  </a:lnTo>
                  <a:lnTo>
                    <a:pt x="25784" y="14080"/>
                  </a:lnTo>
                  <a:lnTo>
                    <a:pt x="26637" y="14141"/>
                  </a:lnTo>
                  <a:lnTo>
                    <a:pt x="27491" y="14324"/>
                  </a:lnTo>
                  <a:lnTo>
                    <a:pt x="27918" y="14446"/>
                  </a:lnTo>
                  <a:lnTo>
                    <a:pt x="28344" y="14629"/>
                  </a:lnTo>
                  <a:lnTo>
                    <a:pt x="28710" y="14812"/>
                  </a:lnTo>
                  <a:lnTo>
                    <a:pt x="29076" y="15055"/>
                  </a:lnTo>
                  <a:lnTo>
                    <a:pt x="29319" y="15421"/>
                  </a:lnTo>
                  <a:lnTo>
                    <a:pt x="29624" y="15787"/>
                  </a:lnTo>
                  <a:lnTo>
                    <a:pt x="30051" y="16518"/>
                  </a:lnTo>
                  <a:lnTo>
                    <a:pt x="30417" y="17311"/>
                  </a:lnTo>
                  <a:lnTo>
                    <a:pt x="30539" y="17676"/>
                  </a:lnTo>
                  <a:lnTo>
                    <a:pt x="30599" y="18103"/>
                  </a:lnTo>
                  <a:lnTo>
                    <a:pt x="30660" y="19017"/>
                  </a:lnTo>
                  <a:lnTo>
                    <a:pt x="30660" y="19932"/>
                  </a:lnTo>
                  <a:lnTo>
                    <a:pt x="30599" y="20846"/>
                  </a:lnTo>
                  <a:lnTo>
                    <a:pt x="30599" y="21151"/>
                  </a:lnTo>
                  <a:lnTo>
                    <a:pt x="30660" y="21455"/>
                  </a:lnTo>
                  <a:lnTo>
                    <a:pt x="31026" y="23345"/>
                  </a:lnTo>
                  <a:lnTo>
                    <a:pt x="31270" y="25235"/>
                  </a:lnTo>
                  <a:lnTo>
                    <a:pt x="31331" y="26149"/>
                  </a:lnTo>
                  <a:lnTo>
                    <a:pt x="31331" y="27063"/>
                  </a:lnTo>
                  <a:lnTo>
                    <a:pt x="31392" y="27429"/>
                  </a:lnTo>
                  <a:lnTo>
                    <a:pt x="31514" y="27795"/>
                  </a:lnTo>
                  <a:lnTo>
                    <a:pt x="31697" y="28160"/>
                  </a:lnTo>
                  <a:lnTo>
                    <a:pt x="31879" y="28465"/>
                  </a:lnTo>
                  <a:lnTo>
                    <a:pt x="32123" y="28770"/>
                  </a:lnTo>
                  <a:lnTo>
                    <a:pt x="32306" y="29136"/>
                  </a:lnTo>
                  <a:lnTo>
                    <a:pt x="32611" y="29928"/>
                  </a:lnTo>
                  <a:lnTo>
                    <a:pt x="32916" y="30781"/>
                  </a:lnTo>
                  <a:lnTo>
                    <a:pt x="33220" y="31696"/>
                  </a:lnTo>
                  <a:lnTo>
                    <a:pt x="33342" y="32366"/>
                  </a:lnTo>
                  <a:lnTo>
                    <a:pt x="33525" y="33097"/>
                  </a:lnTo>
                  <a:lnTo>
                    <a:pt x="33708" y="34499"/>
                  </a:lnTo>
                  <a:lnTo>
                    <a:pt x="33830" y="35536"/>
                  </a:lnTo>
                  <a:lnTo>
                    <a:pt x="34074" y="36511"/>
                  </a:lnTo>
                  <a:lnTo>
                    <a:pt x="34379" y="37547"/>
                  </a:lnTo>
                  <a:lnTo>
                    <a:pt x="34805" y="38461"/>
                  </a:lnTo>
                  <a:lnTo>
                    <a:pt x="34440" y="38522"/>
                  </a:lnTo>
                  <a:lnTo>
                    <a:pt x="34257" y="38644"/>
                  </a:lnTo>
                  <a:lnTo>
                    <a:pt x="34196" y="38705"/>
                  </a:lnTo>
                  <a:lnTo>
                    <a:pt x="34135" y="38827"/>
                  </a:lnTo>
                  <a:lnTo>
                    <a:pt x="34257" y="38888"/>
                  </a:lnTo>
                  <a:lnTo>
                    <a:pt x="34500" y="38827"/>
                  </a:lnTo>
                  <a:lnTo>
                    <a:pt x="34927" y="38705"/>
                  </a:lnTo>
                  <a:lnTo>
                    <a:pt x="35354"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67" y="41936"/>
                  </a:lnTo>
                  <a:lnTo>
                    <a:pt x="38645" y="41997"/>
                  </a:lnTo>
                  <a:lnTo>
                    <a:pt x="38280" y="41997"/>
                  </a:lnTo>
                  <a:lnTo>
                    <a:pt x="37914" y="41875"/>
                  </a:lnTo>
                  <a:lnTo>
                    <a:pt x="37609" y="41753"/>
                  </a:lnTo>
                  <a:lnTo>
                    <a:pt x="37426" y="41570"/>
                  </a:lnTo>
                  <a:lnTo>
                    <a:pt x="37000" y="41204"/>
                  </a:lnTo>
                  <a:lnTo>
                    <a:pt x="36878" y="41082"/>
                  </a:lnTo>
                  <a:lnTo>
                    <a:pt x="36634" y="41021"/>
                  </a:lnTo>
                  <a:lnTo>
                    <a:pt x="36451" y="40960"/>
                  </a:lnTo>
                  <a:lnTo>
                    <a:pt x="36390" y="41021"/>
                  </a:lnTo>
                  <a:lnTo>
                    <a:pt x="36390" y="41143"/>
                  </a:lnTo>
                  <a:lnTo>
                    <a:pt x="36390" y="41326"/>
                  </a:lnTo>
                  <a:lnTo>
                    <a:pt x="36451" y="41570"/>
                  </a:lnTo>
                  <a:lnTo>
                    <a:pt x="36695" y="42119"/>
                  </a:lnTo>
                  <a:lnTo>
                    <a:pt x="37000" y="42667"/>
                  </a:lnTo>
                  <a:lnTo>
                    <a:pt x="37609" y="43764"/>
                  </a:lnTo>
                  <a:lnTo>
                    <a:pt x="37792" y="44069"/>
                  </a:lnTo>
                  <a:lnTo>
                    <a:pt x="37914" y="44191"/>
                  </a:lnTo>
                  <a:lnTo>
                    <a:pt x="37914" y="44374"/>
                  </a:lnTo>
                  <a:lnTo>
                    <a:pt x="37914" y="44496"/>
                  </a:lnTo>
                  <a:lnTo>
                    <a:pt x="37853" y="44557"/>
                  </a:lnTo>
                  <a:lnTo>
                    <a:pt x="37792" y="44557"/>
                  </a:lnTo>
                  <a:lnTo>
                    <a:pt x="37670" y="44496"/>
                  </a:lnTo>
                  <a:lnTo>
                    <a:pt x="37487" y="44374"/>
                  </a:lnTo>
                  <a:lnTo>
                    <a:pt x="37365" y="44252"/>
                  </a:lnTo>
                  <a:lnTo>
                    <a:pt x="36817" y="43399"/>
                  </a:lnTo>
                  <a:lnTo>
                    <a:pt x="36512" y="42972"/>
                  </a:lnTo>
                  <a:lnTo>
                    <a:pt x="36207" y="42606"/>
                  </a:lnTo>
                  <a:lnTo>
                    <a:pt x="36024" y="42545"/>
                  </a:lnTo>
                  <a:lnTo>
                    <a:pt x="35902" y="42484"/>
                  </a:lnTo>
                  <a:lnTo>
                    <a:pt x="35781" y="42606"/>
                  </a:lnTo>
                  <a:lnTo>
                    <a:pt x="35720" y="42789"/>
                  </a:lnTo>
                  <a:lnTo>
                    <a:pt x="35781" y="43094"/>
                  </a:lnTo>
                  <a:lnTo>
                    <a:pt x="35841" y="43399"/>
                  </a:lnTo>
                  <a:lnTo>
                    <a:pt x="36268" y="44496"/>
                  </a:lnTo>
                  <a:lnTo>
                    <a:pt x="36390" y="44861"/>
                  </a:lnTo>
                  <a:lnTo>
                    <a:pt x="36512" y="45288"/>
                  </a:lnTo>
                  <a:lnTo>
                    <a:pt x="36512" y="45471"/>
                  </a:lnTo>
                  <a:lnTo>
                    <a:pt x="36451" y="45593"/>
                  </a:lnTo>
                  <a:lnTo>
                    <a:pt x="36390" y="45654"/>
                  </a:lnTo>
                  <a:lnTo>
                    <a:pt x="36329" y="45715"/>
                  </a:lnTo>
                  <a:lnTo>
                    <a:pt x="36268" y="45654"/>
                  </a:lnTo>
                  <a:lnTo>
                    <a:pt x="36207" y="45593"/>
                  </a:lnTo>
                  <a:lnTo>
                    <a:pt x="36085" y="45410"/>
                  </a:lnTo>
                  <a:lnTo>
                    <a:pt x="35963"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66" y="45166"/>
                  </a:lnTo>
                  <a:lnTo>
                    <a:pt x="34805" y="45410"/>
                  </a:lnTo>
                  <a:lnTo>
                    <a:pt x="34744" y="45593"/>
                  </a:lnTo>
                  <a:lnTo>
                    <a:pt x="34622" y="45654"/>
                  </a:lnTo>
                  <a:lnTo>
                    <a:pt x="34561" y="45593"/>
                  </a:lnTo>
                  <a:lnTo>
                    <a:pt x="34440" y="45349"/>
                  </a:lnTo>
                  <a:lnTo>
                    <a:pt x="34379" y="44800"/>
                  </a:lnTo>
                  <a:lnTo>
                    <a:pt x="34318" y="44130"/>
                  </a:lnTo>
                  <a:lnTo>
                    <a:pt x="34318" y="43825"/>
                  </a:lnTo>
                  <a:lnTo>
                    <a:pt x="34196" y="43338"/>
                  </a:lnTo>
                  <a:lnTo>
                    <a:pt x="34135" y="43094"/>
                  </a:lnTo>
                  <a:lnTo>
                    <a:pt x="34074" y="42911"/>
                  </a:lnTo>
                  <a:lnTo>
                    <a:pt x="33891" y="42850"/>
                  </a:lnTo>
                  <a:lnTo>
                    <a:pt x="33769" y="42911"/>
                  </a:lnTo>
                  <a:lnTo>
                    <a:pt x="33647" y="42972"/>
                  </a:lnTo>
                  <a:lnTo>
                    <a:pt x="33647" y="43094"/>
                  </a:lnTo>
                  <a:lnTo>
                    <a:pt x="33586" y="43338"/>
                  </a:lnTo>
                  <a:lnTo>
                    <a:pt x="33647" y="43825"/>
                  </a:lnTo>
                  <a:lnTo>
                    <a:pt x="33647" y="44252"/>
                  </a:lnTo>
                  <a:lnTo>
                    <a:pt x="33647" y="44618"/>
                  </a:lnTo>
                  <a:lnTo>
                    <a:pt x="33647" y="44800"/>
                  </a:lnTo>
                  <a:lnTo>
                    <a:pt x="33586" y="44983"/>
                  </a:lnTo>
                  <a:lnTo>
                    <a:pt x="33525" y="45044"/>
                  </a:lnTo>
                  <a:lnTo>
                    <a:pt x="33464" y="44983"/>
                  </a:lnTo>
                  <a:lnTo>
                    <a:pt x="33403" y="44922"/>
                  </a:lnTo>
                  <a:lnTo>
                    <a:pt x="33281" y="44679"/>
                  </a:lnTo>
                  <a:lnTo>
                    <a:pt x="33281" y="44435"/>
                  </a:lnTo>
                  <a:lnTo>
                    <a:pt x="33220" y="43886"/>
                  </a:lnTo>
                  <a:lnTo>
                    <a:pt x="33099" y="42667"/>
                  </a:lnTo>
                  <a:lnTo>
                    <a:pt x="33099" y="42423"/>
                  </a:lnTo>
                  <a:lnTo>
                    <a:pt x="33038" y="42240"/>
                  </a:lnTo>
                  <a:lnTo>
                    <a:pt x="32794" y="41509"/>
                  </a:lnTo>
                  <a:lnTo>
                    <a:pt x="32550" y="40717"/>
                  </a:lnTo>
                  <a:lnTo>
                    <a:pt x="32489" y="40412"/>
                  </a:lnTo>
                  <a:lnTo>
                    <a:pt x="32489" y="40046"/>
                  </a:lnTo>
                  <a:lnTo>
                    <a:pt x="32489" y="39863"/>
                  </a:lnTo>
                  <a:lnTo>
                    <a:pt x="32550" y="39741"/>
                  </a:lnTo>
                  <a:lnTo>
                    <a:pt x="32672" y="39619"/>
                  </a:lnTo>
                  <a:lnTo>
                    <a:pt x="32794" y="39498"/>
                  </a:lnTo>
                  <a:lnTo>
                    <a:pt x="32916" y="39437"/>
                  </a:lnTo>
                  <a:lnTo>
                    <a:pt x="32916" y="39376"/>
                  </a:lnTo>
                  <a:lnTo>
                    <a:pt x="32916" y="39315"/>
                  </a:lnTo>
                  <a:lnTo>
                    <a:pt x="32794" y="39254"/>
                  </a:lnTo>
                  <a:lnTo>
                    <a:pt x="32672" y="39254"/>
                  </a:lnTo>
                  <a:lnTo>
                    <a:pt x="32489" y="39376"/>
                  </a:lnTo>
                  <a:lnTo>
                    <a:pt x="32123" y="38400"/>
                  </a:lnTo>
                  <a:lnTo>
                    <a:pt x="31697" y="37364"/>
                  </a:lnTo>
                  <a:lnTo>
                    <a:pt x="30721" y="35414"/>
                  </a:lnTo>
                  <a:lnTo>
                    <a:pt x="29807" y="33463"/>
                  </a:lnTo>
                  <a:lnTo>
                    <a:pt x="29380" y="32488"/>
                  </a:lnTo>
                  <a:lnTo>
                    <a:pt x="29015" y="31452"/>
                  </a:lnTo>
                  <a:lnTo>
                    <a:pt x="28710"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552" y="24259"/>
                  </a:lnTo>
                  <a:lnTo>
                    <a:pt x="27674" y="23955"/>
                  </a:lnTo>
                  <a:lnTo>
                    <a:pt x="27796" y="23345"/>
                  </a:lnTo>
                  <a:lnTo>
                    <a:pt x="27857" y="22735"/>
                  </a:lnTo>
                  <a:lnTo>
                    <a:pt x="27857" y="22126"/>
                  </a:lnTo>
                  <a:lnTo>
                    <a:pt x="27735" y="21455"/>
                  </a:lnTo>
                  <a:lnTo>
                    <a:pt x="27613" y="20846"/>
                  </a:lnTo>
                  <a:lnTo>
                    <a:pt x="27491" y="20541"/>
                  </a:lnTo>
                  <a:lnTo>
                    <a:pt x="27430" y="20236"/>
                  </a:lnTo>
                  <a:lnTo>
                    <a:pt x="27491" y="19566"/>
                  </a:lnTo>
                  <a:lnTo>
                    <a:pt x="27369" y="20175"/>
                  </a:lnTo>
                  <a:lnTo>
                    <a:pt x="27369" y="20358"/>
                  </a:lnTo>
                  <a:lnTo>
                    <a:pt x="27430" y="20602"/>
                  </a:lnTo>
                  <a:lnTo>
                    <a:pt x="27491" y="21212"/>
                  </a:lnTo>
                  <a:lnTo>
                    <a:pt x="27552" y="21821"/>
                  </a:lnTo>
                  <a:lnTo>
                    <a:pt x="27613" y="22370"/>
                  </a:lnTo>
                  <a:lnTo>
                    <a:pt x="27552" y="22979"/>
                  </a:lnTo>
                  <a:lnTo>
                    <a:pt x="27430" y="23589"/>
                  </a:lnTo>
                  <a:lnTo>
                    <a:pt x="27369" y="23833"/>
                  </a:lnTo>
                  <a:lnTo>
                    <a:pt x="27186" y="24076"/>
                  </a:lnTo>
                  <a:lnTo>
                    <a:pt x="27064" y="24320"/>
                  </a:lnTo>
                  <a:lnTo>
                    <a:pt x="26820" y="24503"/>
                  </a:lnTo>
                  <a:lnTo>
                    <a:pt x="26637" y="24686"/>
                  </a:lnTo>
                  <a:lnTo>
                    <a:pt x="26394" y="24808"/>
                  </a:lnTo>
                  <a:lnTo>
                    <a:pt x="25845" y="24991"/>
                  </a:lnTo>
                  <a:lnTo>
                    <a:pt x="25297" y="25052"/>
                  </a:lnTo>
                  <a:lnTo>
                    <a:pt x="24016" y="25235"/>
                  </a:lnTo>
                  <a:lnTo>
                    <a:pt x="23468" y="25295"/>
                  </a:lnTo>
                  <a:lnTo>
                    <a:pt x="22797" y="25295"/>
                  </a:lnTo>
                  <a:lnTo>
                    <a:pt x="22676" y="25235"/>
                  </a:lnTo>
                  <a:lnTo>
                    <a:pt x="22493" y="25174"/>
                  </a:lnTo>
                  <a:lnTo>
                    <a:pt x="22249" y="24991"/>
                  </a:lnTo>
                  <a:lnTo>
                    <a:pt x="21639" y="24625"/>
                  </a:lnTo>
                  <a:lnTo>
                    <a:pt x="20359" y="23894"/>
                  </a:lnTo>
                  <a:lnTo>
                    <a:pt x="21883" y="24991"/>
                  </a:lnTo>
                  <a:lnTo>
                    <a:pt x="22249" y="25295"/>
                  </a:lnTo>
                  <a:lnTo>
                    <a:pt x="22432" y="25417"/>
                  </a:lnTo>
                  <a:lnTo>
                    <a:pt x="22676" y="25539"/>
                  </a:lnTo>
                  <a:lnTo>
                    <a:pt x="22797" y="25600"/>
                  </a:lnTo>
                  <a:lnTo>
                    <a:pt x="23346" y="25600"/>
                  </a:lnTo>
                  <a:lnTo>
                    <a:pt x="24260" y="25539"/>
                  </a:lnTo>
                  <a:lnTo>
                    <a:pt x="25175" y="25417"/>
                  </a:lnTo>
                  <a:lnTo>
                    <a:pt x="26028" y="25295"/>
                  </a:lnTo>
                  <a:lnTo>
                    <a:pt x="26455" y="25174"/>
                  </a:lnTo>
                  <a:lnTo>
                    <a:pt x="26820" y="24991"/>
                  </a:lnTo>
                  <a:lnTo>
                    <a:pt x="26698" y="25539"/>
                  </a:lnTo>
                  <a:lnTo>
                    <a:pt x="25845" y="28099"/>
                  </a:lnTo>
                  <a:lnTo>
                    <a:pt x="25784" y="28282"/>
                  </a:lnTo>
                  <a:lnTo>
                    <a:pt x="25723" y="28709"/>
                  </a:lnTo>
                  <a:lnTo>
                    <a:pt x="25784" y="30416"/>
                  </a:lnTo>
                  <a:lnTo>
                    <a:pt x="25784" y="32610"/>
                  </a:lnTo>
                  <a:lnTo>
                    <a:pt x="25784" y="32976"/>
                  </a:lnTo>
                  <a:lnTo>
                    <a:pt x="25723" y="33280"/>
                  </a:lnTo>
                  <a:lnTo>
                    <a:pt x="25723" y="33585"/>
                  </a:lnTo>
                  <a:lnTo>
                    <a:pt x="25723" y="33890"/>
                  </a:lnTo>
                  <a:lnTo>
                    <a:pt x="25845" y="34195"/>
                  </a:lnTo>
                  <a:lnTo>
                    <a:pt x="26028" y="35109"/>
                  </a:lnTo>
                  <a:lnTo>
                    <a:pt x="26333" y="36877"/>
                  </a:lnTo>
                  <a:lnTo>
                    <a:pt x="26455" y="37730"/>
                  </a:lnTo>
                  <a:lnTo>
                    <a:pt x="26516" y="38644"/>
                  </a:lnTo>
                  <a:lnTo>
                    <a:pt x="26516" y="40412"/>
                  </a:lnTo>
                  <a:lnTo>
                    <a:pt x="26455" y="42240"/>
                  </a:lnTo>
                  <a:lnTo>
                    <a:pt x="26394" y="44008"/>
                  </a:lnTo>
                  <a:lnTo>
                    <a:pt x="26272" y="45776"/>
                  </a:lnTo>
                  <a:lnTo>
                    <a:pt x="26028" y="47543"/>
                  </a:lnTo>
                  <a:lnTo>
                    <a:pt x="25784" y="49311"/>
                  </a:lnTo>
                  <a:lnTo>
                    <a:pt x="25479" y="51079"/>
                  </a:lnTo>
                  <a:lnTo>
                    <a:pt x="25053" y="52846"/>
                  </a:lnTo>
                  <a:lnTo>
                    <a:pt x="24565" y="54553"/>
                  </a:lnTo>
                  <a:lnTo>
                    <a:pt x="24382" y="55406"/>
                  </a:lnTo>
                  <a:lnTo>
                    <a:pt x="24260" y="56260"/>
                  </a:lnTo>
                  <a:lnTo>
                    <a:pt x="24260" y="57235"/>
                  </a:lnTo>
                  <a:lnTo>
                    <a:pt x="24321" y="58210"/>
                  </a:lnTo>
                  <a:lnTo>
                    <a:pt x="24504" y="59063"/>
                  </a:lnTo>
                  <a:lnTo>
                    <a:pt x="24687" y="59917"/>
                  </a:lnTo>
                  <a:lnTo>
                    <a:pt x="24931" y="60770"/>
                  </a:lnTo>
                  <a:lnTo>
                    <a:pt x="25053" y="61684"/>
                  </a:lnTo>
                  <a:lnTo>
                    <a:pt x="25114" y="62538"/>
                  </a:lnTo>
                  <a:lnTo>
                    <a:pt x="25114" y="63391"/>
                  </a:lnTo>
                  <a:lnTo>
                    <a:pt x="24992" y="64244"/>
                  </a:lnTo>
                  <a:lnTo>
                    <a:pt x="24870" y="65098"/>
                  </a:lnTo>
                  <a:lnTo>
                    <a:pt x="24565" y="66317"/>
                  </a:lnTo>
                  <a:lnTo>
                    <a:pt x="24260" y="67475"/>
                  </a:lnTo>
                  <a:lnTo>
                    <a:pt x="23529" y="69791"/>
                  </a:lnTo>
                  <a:lnTo>
                    <a:pt x="22493" y="73326"/>
                  </a:lnTo>
                  <a:lnTo>
                    <a:pt x="22127" y="74789"/>
                  </a:lnTo>
                  <a:lnTo>
                    <a:pt x="22066" y="75216"/>
                  </a:lnTo>
                  <a:lnTo>
                    <a:pt x="22005" y="75460"/>
                  </a:lnTo>
                  <a:lnTo>
                    <a:pt x="22066" y="75704"/>
                  </a:lnTo>
                  <a:lnTo>
                    <a:pt x="22127" y="75947"/>
                  </a:lnTo>
                  <a:lnTo>
                    <a:pt x="22249" y="76252"/>
                  </a:lnTo>
                  <a:lnTo>
                    <a:pt x="22493" y="76740"/>
                  </a:lnTo>
                  <a:lnTo>
                    <a:pt x="22858" y="77410"/>
                  </a:lnTo>
                  <a:lnTo>
                    <a:pt x="23346" y="78081"/>
                  </a:lnTo>
                  <a:lnTo>
                    <a:pt x="23590" y="78386"/>
                  </a:lnTo>
                  <a:lnTo>
                    <a:pt x="23834" y="78568"/>
                  </a:lnTo>
                  <a:lnTo>
                    <a:pt x="24260" y="78873"/>
                  </a:lnTo>
                  <a:lnTo>
                    <a:pt x="24321" y="78995"/>
                  </a:lnTo>
                  <a:lnTo>
                    <a:pt x="24321" y="79056"/>
                  </a:lnTo>
                  <a:lnTo>
                    <a:pt x="24260" y="79117"/>
                  </a:lnTo>
                  <a:lnTo>
                    <a:pt x="24199" y="79178"/>
                  </a:lnTo>
                  <a:lnTo>
                    <a:pt x="23956" y="79239"/>
                  </a:lnTo>
                  <a:lnTo>
                    <a:pt x="23773" y="79300"/>
                  </a:lnTo>
                  <a:lnTo>
                    <a:pt x="22919" y="79483"/>
                  </a:lnTo>
                  <a:lnTo>
                    <a:pt x="22493" y="79544"/>
                  </a:lnTo>
                  <a:lnTo>
                    <a:pt x="22066" y="79605"/>
                  </a:lnTo>
                  <a:lnTo>
                    <a:pt x="21700" y="79544"/>
                  </a:lnTo>
                  <a:lnTo>
                    <a:pt x="21578" y="79422"/>
                  </a:lnTo>
                  <a:lnTo>
                    <a:pt x="21578" y="79300"/>
                  </a:lnTo>
                  <a:lnTo>
                    <a:pt x="21517" y="78995"/>
                  </a:lnTo>
                  <a:lnTo>
                    <a:pt x="21456" y="78873"/>
                  </a:lnTo>
                  <a:lnTo>
                    <a:pt x="21335" y="78751"/>
                  </a:lnTo>
                  <a:lnTo>
                    <a:pt x="21213" y="78751"/>
                  </a:lnTo>
                  <a:lnTo>
                    <a:pt x="21213" y="78873"/>
                  </a:lnTo>
                  <a:lnTo>
                    <a:pt x="21274" y="79117"/>
                  </a:lnTo>
                  <a:lnTo>
                    <a:pt x="21335" y="79422"/>
                  </a:lnTo>
                  <a:lnTo>
                    <a:pt x="21335" y="79605"/>
                  </a:lnTo>
                  <a:lnTo>
                    <a:pt x="21335" y="79727"/>
                  </a:lnTo>
                  <a:lnTo>
                    <a:pt x="21213" y="79848"/>
                  </a:lnTo>
                  <a:lnTo>
                    <a:pt x="21030" y="79909"/>
                  </a:lnTo>
                  <a:lnTo>
                    <a:pt x="20725" y="79970"/>
                  </a:lnTo>
                  <a:lnTo>
                    <a:pt x="20359" y="79970"/>
                  </a:lnTo>
                  <a:lnTo>
                    <a:pt x="20176" y="79909"/>
                  </a:lnTo>
                  <a:lnTo>
                    <a:pt x="19994" y="79848"/>
                  </a:lnTo>
                  <a:lnTo>
                    <a:pt x="19872" y="79666"/>
                  </a:lnTo>
                  <a:lnTo>
                    <a:pt x="19750" y="79422"/>
                  </a:lnTo>
                  <a:lnTo>
                    <a:pt x="19628" y="78995"/>
                  </a:lnTo>
                  <a:lnTo>
                    <a:pt x="19628" y="78507"/>
                  </a:lnTo>
                  <a:lnTo>
                    <a:pt x="19628" y="78020"/>
                  </a:lnTo>
                  <a:lnTo>
                    <a:pt x="19628" y="75582"/>
                  </a:lnTo>
                  <a:lnTo>
                    <a:pt x="19750" y="74119"/>
                  </a:lnTo>
                  <a:lnTo>
                    <a:pt x="19872" y="72656"/>
                  </a:lnTo>
                  <a:lnTo>
                    <a:pt x="19994" y="71193"/>
                  </a:lnTo>
                  <a:lnTo>
                    <a:pt x="20115" y="69669"/>
                  </a:lnTo>
                  <a:lnTo>
                    <a:pt x="20115" y="68816"/>
                  </a:lnTo>
                  <a:lnTo>
                    <a:pt x="20055" y="67963"/>
                  </a:lnTo>
                  <a:lnTo>
                    <a:pt x="19994" y="66195"/>
                  </a:lnTo>
                  <a:lnTo>
                    <a:pt x="19933" y="64915"/>
                  </a:lnTo>
                  <a:lnTo>
                    <a:pt x="19994" y="63696"/>
                  </a:lnTo>
                  <a:lnTo>
                    <a:pt x="20055" y="62172"/>
                  </a:lnTo>
                  <a:lnTo>
                    <a:pt x="20176" y="60587"/>
                  </a:lnTo>
                  <a:lnTo>
                    <a:pt x="20237" y="59734"/>
                  </a:lnTo>
                  <a:lnTo>
                    <a:pt x="20298" y="58820"/>
                  </a:lnTo>
                  <a:lnTo>
                    <a:pt x="20298" y="58515"/>
                  </a:lnTo>
                  <a:lnTo>
                    <a:pt x="20237" y="58271"/>
                  </a:lnTo>
                  <a:lnTo>
                    <a:pt x="20115" y="57905"/>
                  </a:lnTo>
                  <a:lnTo>
                    <a:pt x="19994" y="57540"/>
                  </a:lnTo>
                  <a:lnTo>
                    <a:pt x="19872" y="57113"/>
                  </a:lnTo>
                  <a:lnTo>
                    <a:pt x="19872" y="56625"/>
                  </a:lnTo>
                  <a:lnTo>
                    <a:pt x="19994" y="55772"/>
                  </a:lnTo>
                  <a:lnTo>
                    <a:pt x="19994" y="55345"/>
                  </a:lnTo>
                  <a:lnTo>
                    <a:pt x="19994" y="54919"/>
                  </a:lnTo>
                  <a:lnTo>
                    <a:pt x="19933" y="54065"/>
                  </a:lnTo>
                  <a:lnTo>
                    <a:pt x="19750" y="52359"/>
                  </a:lnTo>
                  <a:lnTo>
                    <a:pt x="19689" y="50652"/>
                  </a:lnTo>
                  <a:lnTo>
                    <a:pt x="19689" y="48275"/>
                  </a:lnTo>
                  <a:lnTo>
                    <a:pt x="19689" y="45898"/>
                  </a:lnTo>
                  <a:lnTo>
                    <a:pt x="19628" y="44130"/>
                  </a:lnTo>
                  <a:lnTo>
                    <a:pt x="19628" y="43338"/>
                  </a:lnTo>
                  <a:lnTo>
                    <a:pt x="19628" y="43155"/>
                  </a:lnTo>
                  <a:lnTo>
                    <a:pt x="19628" y="42911"/>
                  </a:lnTo>
                  <a:lnTo>
                    <a:pt x="19872" y="42911"/>
                  </a:lnTo>
                  <a:lnTo>
                    <a:pt x="20237" y="42789"/>
                  </a:lnTo>
                  <a:lnTo>
                    <a:pt x="20542" y="42667"/>
                  </a:lnTo>
                  <a:lnTo>
                    <a:pt x="20786" y="42423"/>
                  </a:lnTo>
                  <a:lnTo>
                    <a:pt x="20969" y="42119"/>
                  </a:lnTo>
                  <a:lnTo>
                    <a:pt x="21030" y="41814"/>
                  </a:lnTo>
                  <a:lnTo>
                    <a:pt x="21030" y="41509"/>
                  </a:lnTo>
                  <a:lnTo>
                    <a:pt x="20847" y="41936"/>
                  </a:lnTo>
                  <a:lnTo>
                    <a:pt x="20725" y="42119"/>
                  </a:lnTo>
                  <a:lnTo>
                    <a:pt x="20542" y="42301"/>
                  </a:lnTo>
                  <a:lnTo>
                    <a:pt x="20359" y="42423"/>
                  </a:lnTo>
                  <a:lnTo>
                    <a:pt x="20115" y="42484"/>
                  </a:lnTo>
                  <a:lnTo>
                    <a:pt x="19567" y="42545"/>
                  </a:lnTo>
                  <a:lnTo>
                    <a:pt x="19018" y="42484"/>
                  </a:lnTo>
                  <a:lnTo>
                    <a:pt x="18774" y="42423"/>
                  </a:lnTo>
                  <a:lnTo>
                    <a:pt x="18592" y="42301"/>
                  </a:lnTo>
                  <a:lnTo>
                    <a:pt x="18409" y="42119"/>
                  </a:lnTo>
                  <a:lnTo>
                    <a:pt x="18287" y="41936"/>
                  </a:lnTo>
                  <a:lnTo>
                    <a:pt x="18104" y="41509"/>
                  </a:lnTo>
                  <a:lnTo>
                    <a:pt x="18104" y="41753"/>
                  </a:lnTo>
                  <a:lnTo>
                    <a:pt x="18104" y="41997"/>
                  </a:lnTo>
                  <a:lnTo>
                    <a:pt x="18226" y="42240"/>
                  </a:lnTo>
                  <a:lnTo>
                    <a:pt x="18348" y="42484"/>
                  </a:lnTo>
                  <a:lnTo>
                    <a:pt x="18592" y="42667"/>
                  </a:lnTo>
                  <a:lnTo>
                    <a:pt x="18896" y="42789"/>
                  </a:lnTo>
                  <a:lnTo>
                    <a:pt x="19201" y="42850"/>
                  </a:lnTo>
                  <a:lnTo>
                    <a:pt x="19323" y="42911"/>
                  </a:lnTo>
                  <a:lnTo>
                    <a:pt x="19445" y="42911"/>
                  </a:lnTo>
                  <a:lnTo>
                    <a:pt x="19445" y="43033"/>
                  </a:lnTo>
                  <a:lnTo>
                    <a:pt x="19445" y="43094"/>
                  </a:lnTo>
                  <a:lnTo>
                    <a:pt x="19384" y="43642"/>
                  </a:lnTo>
                  <a:lnTo>
                    <a:pt x="19384" y="46324"/>
                  </a:lnTo>
                  <a:lnTo>
                    <a:pt x="19384" y="48458"/>
                  </a:lnTo>
                  <a:lnTo>
                    <a:pt x="19384" y="50652"/>
                  </a:lnTo>
                  <a:lnTo>
                    <a:pt x="19323" y="51993"/>
                  </a:lnTo>
                  <a:lnTo>
                    <a:pt x="19201" y="53395"/>
                  </a:lnTo>
                  <a:lnTo>
                    <a:pt x="19079" y="54858"/>
                  </a:lnTo>
                  <a:lnTo>
                    <a:pt x="19079" y="55528"/>
                  </a:lnTo>
                  <a:lnTo>
                    <a:pt x="19079" y="56260"/>
                  </a:lnTo>
                  <a:lnTo>
                    <a:pt x="19140" y="56930"/>
                  </a:lnTo>
                  <a:lnTo>
                    <a:pt x="19018" y="57662"/>
                  </a:lnTo>
                  <a:lnTo>
                    <a:pt x="18835" y="58149"/>
                  </a:lnTo>
                  <a:lnTo>
                    <a:pt x="18774" y="58393"/>
                  </a:lnTo>
                  <a:lnTo>
                    <a:pt x="18714" y="58637"/>
                  </a:lnTo>
                  <a:lnTo>
                    <a:pt x="18714" y="59368"/>
                  </a:lnTo>
                  <a:lnTo>
                    <a:pt x="18835" y="60100"/>
                  </a:lnTo>
                  <a:lnTo>
                    <a:pt x="18896" y="60831"/>
                  </a:lnTo>
                  <a:lnTo>
                    <a:pt x="18957" y="61563"/>
                  </a:lnTo>
                  <a:lnTo>
                    <a:pt x="19018" y="63818"/>
                  </a:lnTo>
                  <a:lnTo>
                    <a:pt x="19079" y="64854"/>
                  </a:lnTo>
                  <a:lnTo>
                    <a:pt x="19079" y="65829"/>
                  </a:lnTo>
                  <a:lnTo>
                    <a:pt x="19018" y="67292"/>
                  </a:lnTo>
                  <a:lnTo>
                    <a:pt x="18896" y="68755"/>
                  </a:lnTo>
                  <a:lnTo>
                    <a:pt x="18957" y="70218"/>
                  </a:lnTo>
                  <a:lnTo>
                    <a:pt x="19079" y="71681"/>
                  </a:lnTo>
                  <a:lnTo>
                    <a:pt x="19262" y="73144"/>
                  </a:lnTo>
                  <a:lnTo>
                    <a:pt x="19384" y="74606"/>
                  </a:lnTo>
                  <a:lnTo>
                    <a:pt x="19384" y="75886"/>
                  </a:lnTo>
                  <a:lnTo>
                    <a:pt x="19384" y="77959"/>
                  </a:lnTo>
                  <a:lnTo>
                    <a:pt x="19384" y="78873"/>
                  </a:lnTo>
                  <a:lnTo>
                    <a:pt x="19384" y="79178"/>
                  </a:lnTo>
                  <a:lnTo>
                    <a:pt x="19323" y="79422"/>
                  </a:lnTo>
                  <a:lnTo>
                    <a:pt x="19140" y="79727"/>
                  </a:lnTo>
                  <a:lnTo>
                    <a:pt x="18957" y="79909"/>
                  </a:lnTo>
                  <a:lnTo>
                    <a:pt x="18653" y="79970"/>
                  </a:lnTo>
                  <a:lnTo>
                    <a:pt x="18348" y="79970"/>
                  </a:lnTo>
                  <a:lnTo>
                    <a:pt x="18043" y="79909"/>
                  </a:lnTo>
                  <a:lnTo>
                    <a:pt x="17799" y="79787"/>
                  </a:lnTo>
                  <a:lnTo>
                    <a:pt x="17738" y="79666"/>
                  </a:lnTo>
                  <a:lnTo>
                    <a:pt x="17677" y="79605"/>
                  </a:lnTo>
                  <a:lnTo>
                    <a:pt x="17738" y="79361"/>
                  </a:lnTo>
                  <a:lnTo>
                    <a:pt x="17799" y="79056"/>
                  </a:lnTo>
                  <a:lnTo>
                    <a:pt x="17860" y="78934"/>
                  </a:lnTo>
                  <a:lnTo>
                    <a:pt x="17921" y="78873"/>
                  </a:lnTo>
                  <a:lnTo>
                    <a:pt x="17860" y="78812"/>
                  </a:lnTo>
                  <a:lnTo>
                    <a:pt x="17799" y="78751"/>
                  </a:lnTo>
                  <a:lnTo>
                    <a:pt x="17677" y="78751"/>
                  </a:lnTo>
                  <a:lnTo>
                    <a:pt x="17616" y="78812"/>
                  </a:lnTo>
                  <a:lnTo>
                    <a:pt x="17555" y="78995"/>
                  </a:lnTo>
                  <a:lnTo>
                    <a:pt x="17555" y="79178"/>
                  </a:lnTo>
                  <a:lnTo>
                    <a:pt x="17494" y="79300"/>
                  </a:lnTo>
                  <a:lnTo>
                    <a:pt x="17434" y="79483"/>
                  </a:lnTo>
                  <a:lnTo>
                    <a:pt x="17312" y="79544"/>
                  </a:lnTo>
                  <a:lnTo>
                    <a:pt x="17129" y="79605"/>
                  </a:lnTo>
                  <a:lnTo>
                    <a:pt x="16824" y="79605"/>
                  </a:lnTo>
                  <a:lnTo>
                    <a:pt x="16458" y="79544"/>
                  </a:lnTo>
                  <a:lnTo>
                    <a:pt x="16032" y="79483"/>
                  </a:lnTo>
                  <a:lnTo>
                    <a:pt x="15361" y="79361"/>
                  </a:lnTo>
                  <a:lnTo>
                    <a:pt x="14995" y="79239"/>
                  </a:lnTo>
                  <a:lnTo>
                    <a:pt x="14813" y="79178"/>
                  </a:lnTo>
                  <a:lnTo>
                    <a:pt x="14752" y="79117"/>
                  </a:lnTo>
                  <a:lnTo>
                    <a:pt x="14691" y="79056"/>
                  </a:lnTo>
                  <a:lnTo>
                    <a:pt x="14691" y="78934"/>
                  </a:lnTo>
                  <a:lnTo>
                    <a:pt x="14813" y="78873"/>
                  </a:lnTo>
                  <a:lnTo>
                    <a:pt x="14995" y="78751"/>
                  </a:lnTo>
                  <a:lnTo>
                    <a:pt x="15483" y="78386"/>
                  </a:lnTo>
                  <a:lnTo>
                    <a:pt x="15910" y="77898"/>
                  </a:lnTo>
                  <a:lnTo>
                    <a:pt x="16214" y="77349"/>
                  </a:lnTo>
                  <a:lnTo>
                    <a:pt x="16519" y="76801"/>
                  </a:lnTo>
                  <a:lnTo>
                    <a:pt x="16824" y="76252"/>
                  </a:lnTo>
                  <a:lnTo>
                    <a:pt x="17007" y="75765"/>
                  </a:lnTo>
                  <a:lnTo>
                    <a:pt x="17007" y="75399"/>
                  </a:lnTo>
                  <a:lnTo>
                    <a:pt x="16946" y="75033"/>
                  </a:lnTo>
                  <a:lnTo>
                    <a:pt x="16763" y="74058"/>
                  </a:lnTo>
                  <a:lnTo>
                    <a:pt x="16519" y="73144"/>
                  </a:lnTo>
                  <a:lnTo>
                    <a:pt x="15910" y="71315"/>
                  </a:lnTo>
                  <a:lnTo>
                    <a:pt x="15239" y="68938"/>
                  </a:lnTo>
                  <a:lnTo>
                    <a:pt x="14813" y="67536"/>
                  </a:lnTo>
                  <a:lnTo>
                    <a:pt x="14386" y="66073"/>
                  </a:lnTo>
                  <a:lnTo>
                    <a:pt x="14081" y="64610"/>
                  </a:lnTo>
                  <a:lnTo>
                    <a:pt x="13959" y="63879"/>
                  </a:lnTo>
                  <a:lnTo>
                    <a:pt x="13898" y="63147"/>
                  </a:lnTo>
                  <a:lnTo>
                    <a:pt x="13959" y="62355"/>
                  </a:lnTo>
                  <a:lnTo>
                    <a:pt x="14020" y="61623"/>
                  </a:lnTo>
                  <a:lnTo>
                    <a:pt x="14142" y="60831"/>
                  </a:lnTo>
                  <a:lnTo>
                    <a:pt x="14325" y="60100"/>
                  </a:lnTo>
                  <a:lnTo>
                    <a:pt x="14630" y="58698"/>
                  </a:lnTo>
                  <a:lnTo>
                    <a:pt x="14752" y="57966"/>
                  </a:lnTo>
                  <a:lnTo>
                    <a:pt x="14813" y="57235"/>
                  </a:lnTo>
                  <a:lnTo>
                    <a:pt x="14752" y="56686"/>
                  </a:lnTo>
                  <a:lnTo>
                    <a:pt x="14752" y="56077"/>
                  </a:lnTo>
                  <a:lnTo>
                    <a:pt x="14508" y="54919"/>
                  </a:lnTo>
                  <a:lnTo>
                    <a:pt x="14264" y="53761"/>
                  </a:lnTo>
                  <a:lnTo>
                    <a:pt x="13959" y="52602"/>
                  </a:lnTo>
                  <a:lnTo>
                    <a:pt x="13593" y="51079"/>
                  </a:lnTo>
                  <a:lnTo>
                    <a:pt x="13289" y="49555"/>
                  </a:lnTo>
                  <a:lnTo>
                    <a:pt x="13045" y="48031"/>
                  </a:lnTo>
                  <a:lnTo>
                    <a:pt x="12862" y="46446"/>
                  </a:lnTo>
                  <a:lnTo>
                    <a:pt x="12618" y="43399"/>
                  </a:lnTo>
                  <a:lnTo>
                    <a:pt x="12557" y="40290"/>
                  </a:lnTo>
                  <a:lnTo>
                    <a:pt x="12557" y="38766"/>
                  </a:lnTo>
                  <a:lnTo>
                    <a:pt x="12557" y="38035"/>
                  </a:lnTo>
                  <a:lnTo>
                    <a:pt x="12679" y="37242"/>
                  </a:lnTo>
                  <a:lnTo>
                    <a:pt x="12862" y="35658"/>
                  </a:lnTo>
                  <a:lnTo>
                    <a:pt x="13167" y="34134"/>
                  </a:lnTo>
                  <a:lnTo>
                    <a:pt x="13228" y="33890"/>
                  </a:lnTo>
                  <a:lnTo>
                    <a:pt x="13228" y="33585"/>
                  </a:lnTo>
                  <a:lnTo>
                    <a:pt x="13167" y="33280"/>
                  </a:lnTo>
                  <a:lnTo>
                    <a:pt x="13045" y="32976"/>
                  </a:lnTo>
                  <a:lnTo>
                    <a:pt x="13045" y="29379"/>
                  </a:lnTo>
                  <a:lnTo>
                    <a:pt x="13045" y="28587"/>
                  </a:lnTo>
                  <a:lnTo>
                    <a:pt x="12984" y="28343"/>
                  </a:lnTo>
                  <a:lnTo>
                    <a:pt x="12923" y="28038"/>
                  </a:lnTo>
                  <a:lnTo>
                    <a:pt x="12801" y="27673"/>
                  </a:lnTo>
                  <a:lnTo>
                    <a:pt x="12496" y="26576"/>
                  </a:lnTo>
                  <a:lnTo>
                    <a:pt x="12192" y="25600"/>
                  </a:lnTo>
                  <a:lnTo>
                    <a:pt x="12192" y="25235"/>
                  </a:lnTo>
                  <a:lnTo>
                    <a:pt x="12131" y="24930"/>
                  </a:lnTo>
                  <a:lnTo>
                    <a:pt x="12496" y="25113"/>
                  </a:lnTo>
                  <a:lnTo>
                    <a:pt x="12923" y="25235"/>
                  </a:lnTo>
                  <a:lnTo>
                    <a:pt x="13776" y="25417"/>
                  </a:lnTo>
                  <a:lnTo>
                    <a:pt x="14691" y="25539"/>
                  </a:lnTo>
                  <a:lnTo>
                    <a:pt x="15666" y="25600"/>
                  </a:lnTo>
                  <a:lnTo>
                    <a:pt x="16214" y="25600"/>
                  </a:lnTo>
                  <a:lnTo>
                    <a:pt x="16397" y="25539"/>
                  </a:lnTo>
                  <a:lnTo>
                    <a:pt x="16519" y="25478"/>
                  </a:lnTo>
                  <a:lnTo>
                    <a:pt x="16702" y="25356"/>
                  </a:lnTo>
                  <a:lnTo>
                    <a:pt x="17068" y="25052"/>
                  </a:lnTo>
                  <a:lnTo>
                    <a:pt x="18653" y="23894"/>
                  </a:lnTo>
                  <a:lnTo>
                    <a:pt x="18653" y="23894"/>
                  </a:lnTo>
                  <a:lnTo>
                    <a:pt x="16519" y="25113"/>
                  </a:lnTo>
                  <a:lnTo>
                    <a:pt x="16397" y="25235"/>
                  </a:lnTo>
                  <a:lnTo>
                    <a:pt x="16275" y="25295"/>
                  </a:lnTo>
                  <a:lnTo>
                    <a:pt x="15971" y="25295"/>
                  </a:lnTo>
                  <a:lnTo>
                    <a:pt x="15361" y="25235"/>
                  </a:lnTo>
                  <a:lnTo>
                    <a:pt x="14081" y="25113"/>
                  </a:lnTo>
                  <a:lnTo>
                    <a:pt x="13532" y="25052"/>
                  </a:lnTo>
                  <a:lnTo>
                    <a:pt x="12923" y="24930"/>
                  </a:lnTo>
                  <a:lnTo>
                    <a:pt x="12435" y="24686"/>
                  </a:lnTo>
                  <a:lnTo>
                    <a:pt x="12192" y="24503"/>
                  </a:lnTo>
                  <a:lnTo>
                    <a:pt x="11948" y="24320"/>
                  </a:lnTo>
                  <a:lnTo>
                    <a:pt x="11826" y="24076"/>
                  </a:lnTo>
                  <a:lnTo>
                    <a:pt x="11704" y="23833"/>
                  </a:lnTo>
                  <a:lnTo>
                    <a:pt x="11521" y="23284"/>
                  </a:lnTo>
                  <a:lnTo>
                    <a:pt x="11460" y="22735"/>
                  </a:lnTo>
                  <a:lnTo>
                    <a:pt x="11460" y="22126"/>
                  </a:lnTo>
                  <a:lnTo>
                    <a:pt x="11521" y="21455"/>
                  </a:lnTo>
                  <a:lnTo>
                    <a:pt x="11582" y="20785"/>
                  </a:lnTo>
                  <a:lnTo>
                    <a:pt x="11643" y="20541"/>
                  </a:lnTo>
                  <a:lnTo>
                    <a:pt x="11704" y="20297"/>
                  </a:lnTo>
                  <a:lnTo>
                    <a:pt x="11521" y="19566"/>
                  </a:lnTo>
                  <a:lnTo>
                    <a:pt x="11582" y="20114"/>
                  </a:lnTo>
                  <a:lnTo>
                    <a:pt x="11582" y="20419"/>
                  </a:lnTo>
                  <a:lnTo>
                    <a:pt x="11460" y="20724"/>
                  </a:lnTo>
                  <a:lnTo>
                    <a:pt x="11338" y="21212"/>
                  </a:lnTo>
                  <a:lnTo>
                    <a:pt x="11216" y="21760"/>
                  </a:lnTo>
                  <a:lnTo>
                    <a:pt x="11216" y="22309"/>
                  </a:lnTo>
                  <a:lnTo>
                    <a:pt x="11216" y="22918"/>
                  </a:lnTo>
                  <a:lnTo>
                    <a:pt x="11277"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3" y="27612"/>
                  </a:lnTo>
                  <a:lnTo>
                    <a:pt x="10729" y="28648"/>
                  </a:lnTo>
                  <a:lnTo>
                    <a:pt x="10485" y="29745"/>
                  </a:lnTo>
                  <a:lnTo>
                    <a:pt x="10241" y="30842"/>
                  </a:lnTo>
                  <a:lnTo>
                    <a:pt x="9875" y="31939"/>
                  </a:lnTo>
                  <a:lnTo>
                    <a:pt x="9449" y="33037"/>
                  </a:lnTo>
                  <a:lnTo>
                    <a:pt x="8961" y="34134"/>
                  </a:lnTo>
                  <a:lnTo>
                    <a:pt x="8412" y="35170"/>
                  </a:lnTo>
                  <a:lnTo>
                    <a:pt x="7437" y="37242"/>
                  </a:lnTo>
                  <a:lnTo>
                    <a:pt x="6950" y="38278"/>
                  </a:lnTo>
                  <a:lnTo>
                    <a:pt x="6523" y="39376"/>
                  </a:lnTo>
                  <a:lnTo>
                    <a:pt x="6340" y="39254"/>
                  </a:lnTo>
                  <a:lnTo>
                    <a:pt x="6157" y="39254"/>
                  </a:lnTo>
                  <a:lnTo>
                    <a:pt x="6157" y="39315"/>
                  </a:lnTo>
                  <a:lnTo>
                    <a:pt x="6096" y="39376"/>
                  </a:lnTo>
                  <a:lnTo>
                    <a:pt x="6157" y="39437"/>
                  </a:lnTo>
                  <a:lnTo>
                    <a:pt x="6157" y="39498"/>
                  </a:lnTo>
                  <a:lnTo>
                    <a:pt x="6279" y="39498"/>
                  </a:lnTo>
                  <a:lnTo>
                    <a:pt x="6462" y="39619"/>
                  </a:lnTo>
                  <a:lnTo>
                    <a:pt x="6523" y="39802"/>
                  </a:lnTo>
                  <a:lnTo>
                    <a:pt x="6584" y="39985"/>
                  </a:lnTo>
                  <a:lnTo>
                    <a:pt x="6584" y="40229"/>
                  </a:lnTo>
                  <a:lnTo>
                    <a:pt x="6523" y="40717"/>
                  </a:lnTo>
                  <a:lnTo>
                    <a:pt x="6401" y="41204"/>
                  </a:lnTo>
                  <a:lnTo>
                    <a:pt x="6035" y="42119"/>
                  </a:lnTo>
                  <a:lnTo>
                    <a:pt x="5974" y="42301"/>
                  </a:lnTo>
                  <a:lnTo>
                    <a:pt x="5913" y="42545"/>
                  </a:lnTo>
                  <a:lnTo>
                    <a:pt x="5791" y="43886"/>
                  </a:lnTo>
                  <a:lnTo>
                    <a:pt x="5791" y="44496"/>
                  </a:lnTo>
                  <a:lnTo>
                    <a:pt x="5730" y="44800"/>
                  </a:lnTo>
                  <a:lnTo>
                    <a:pt x="5669" y="44922"/>
                  </a:lnTo>
                  <a:lnTo>
                    <a:pt x="5609"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121" y="42850"/>
                  </a:lnTo>
                  <a:lnTo>
                    <a:pt x="4938" y="42972"/>
                  </a:lnTo>
                  <a:lnTo>
                    <a:pt x="4816" y="43216"/>
                  </a:lnTo>
                  <a:lnTo>
                    <a:pt x="4755" y="43459"/>
                  </a:lnTo>
                  <a:lnTo>
                    <a:pt x="4694" y="43947"/>
                  </a:lnTo>
                  <a:lnTo>
                    <a:pt x="4633" y="44800"/>
                  </a:lnTo>
                  <a:lnTo>
                    <a:pt x="4572" y="45349"/>
                  </a:lnTo>
                  <a:lnTo>
                    <a:pt x="4450" y="45593"/>
                  </a:lnTo>
                  <a:lnTo>
                    <a:pt x="4389" y="45654"/>
                  </a:lnTo>
                  <a:lnTo>
                    <a:pt x="4268" y="45532"/>
                  </a:lnTo>
                  <a:lnTo>
                    <a:pt x="4207" y="45349"/>
                  </a:lnTo>
                  <a:lnTo>
                    <a:pt x="4207" y="45105"/>
                  </a:lnTo>
                  <a:lnTo>
                    <a:pt x="4268" y="44374"/>
                  </a:lnTo>
                  <a:lnTo>
                    <a:pt x="4268" y="43825"/>
                  </a:lnTo>
                  <a:lnTo>
                    <a:pt x="4329" y="43277"/>
                  </a:lnTo>
                  <a:lnTo>
                    <a:pt x="4268" y="43094"/>
                  </a:lnTo>
                  <a:lnTo>
                    <a:pt x="4207" y="42972"/>
                  </a:lnTo>
                  <a:lnTo>
                    <a:pt x="4146" y="42911"/>
                  </a:lnTo>
                  <a:lnTo>
                    <a:pt x="4085" y="42911"/>
                  </a:lnTo>
                  <a:lnTo>
                    <a:pt x="3963" y="42972"/>
                  </a:lnTo>
                  <a:lnTo>
                    <a:pt x="3841" y="43155"/>
                  </a:lnTo>
                  <a:lnTo>
                    <a:pt x="3658" y="43642"/>
                  </a:lnTo>
                  <a:lnTo>
                    <a:pt x="3231" y="44861"/>
                  </a:lnTo>
                  <a:lnTo>
                    <a:pt x="2988" y="45349"/>
                  </a:lnTo>
                  <a:lnTo>
                    <a:pt x="2866" y="45593"/>
                  </a:lnTo>
                  <a:lnTo>
                    <a:pt x="2744" y="45654"/>
                  </a:lnTo>
                  <a:lnTo>
                    <a:pt x="2683" y="45715"/>
                  </a:lnTo>
                  <a:lnTo>
                    <a:pt x="2622" y="45654"/>
                  </a:lnTo>
                  <a:lnTo>
                    <a:pt x="2561" y="45593"/>
                  </a:lnTo>
                  <a:lnTo>
                    <a:pt x="2561" y="45410"/>
                  </a:lnTo>
                  <a:lnTo>
                    <a:pt x="2561" y="45105"/>
                  </a:lnTo>
                  <a:lnTo>
                    <a:pt x="2683" y="44739"/>
                  </a:lnTo>
                  <a:lnTo>
                    <a:pt x="2927" y="44069"/>
                  </a:lnTo>
                  <a:lnTo>
                    <a:pt x="3048" y="43703"/>
                  </a:lnTo>
                  <a:lnTo>
                    <a:pt x="3292" y="43094"/>
                  </a:lnTo>
                  <a:lnTo>
                    <a:pt x="3292" y="42728"/>
                  </a:lnTo>
                  <a:lnTo>
                    <a:pt x="3292" y="42606"/>
                  </a:lnTo>
                  <a:lnTo>
                    <a:pt x="3170" y="42484"/>
                  </a:lnTo>
                  <a:lnTo>
                    <a:pt x="3109" y="42484"/>
                  </a:lnTo>
                  <a:lnTo>
                    <a:pt x="2988" y="42545"/>
                  </a:lnTo>
                  <a:lnTo>
                    <a:pt x="2805"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403" y="43825"/>
                  </a:lnTo>
                  <a:lnTo>
                    <a:pt x="1951" y="42789"/>
                  </a:lnTo>
                  <a:lnTo>
                    <a:pt x="2317" y="42119"/>
                  </a:lnTo>
                  <a:lnTo>
                    <a:pt x="2500" y="41753"/>
                  </a:lnTo>
                  <a:lnTo>
                    <a:pt x="2622" y="41387"/>
                  </a:lnTo>
                  <a:lnTo>
                    <a:pt x="2683" y="41204"/>
                  </a:lnTo>
                  <a:lnTo>
                    <a:pt x="2622" y="41082"/>
                  </a:lnTo>
                  <a:lnTo>
                    <a:pt x="2561" y="41021"/>
                  </a:lnTo>
                  <a:lnTo>
                    <a:pt x="2378" y="40960"/>
                  </a:lnTo>
                  <a:lnTo>
                    <a:pt x="2134" y="41082"/>
                  </a:lnTo>
                  <a:lnTo>
                    <a:pt x="1890" y="41326"/>
                  </a:lnTo>
                  <a:lnTo>
                    <a:pt x="1647" y="41570"/>
                  </a:lnTo>
                  <a:lnTo>
                    <a:pt x="1403" y="41753"/>
                  </a:lnTo>
                  <a:lnTo>
                    <a:pt x="976" y="41936"/>
                  </a:lnTo>
                  <a:lnTo>
                    <a:pt x="732" y="41997"/>
                  </a:lnTo>
                  <a:lnTo>
                    <a:pt x="488" y="41997"/>
                  </a:lnTo>
                  <a:lnTo>
                    <a:pt x="306" y="41936"/>
                  </a:lnTo>
                  <a:lnTo>
                    <a:pt x="245" y="41875"/>
                  </a:lnTo>
                  <a:lnTo>
                    <a:pt x="306" y="41814"/>
                  </a:lnTo>
                  <a:lnTo>
                    <a:pt x="367" y="41692"/>
                  </a:lnTo>
                  <a:lnTo>
                    <a:pt x="793" y="41326"/>
                  </a:lnTo>
                  <a:lnTo>
                    <a:pt x="1342" y="40778"/>
                  </a:lnTo>
                  <a:lnTo>
                    <a:pt x="1829" y="40168"/>
                  </a:lnTo>
                  <a:lnTo>
                    <a:pt x="2317" y="39619"/>
                  </a:lnTo>
                  <a:lnTo>
                    <a:pt x="2866" y="39071"/>
                  </a:lnTo>
                  <a:lnTo>
                    <a:pt x="3170" y="38888"/>
                  </a:lnTo>
                  <a:lnTo>
                    <a:pt x="3414" y="38705"/>
                  </a:lnTo>
                  <a:lnTo>
                    <a:pt x="4085" y="38705"/>
                  </a:lnTo>
                  <a:lnTo>
                    <a:pt x="4511" y="38827"/>
                  </a:lnTo>
                  <a:lnTo>
                    <a:pt x="4633" y="38827"/>
                  </a:lnTo>
                  <a:lnTo>
                    <a:pt x="4755" y="38888"/>
                  </a:lnTo>
                  <a:lnTo>
                    <a:pt x="4877" y="38888"/>
                  </a:lnTo>
                  <a:lnTo>
                    <a:pt x="4877" y="38827"/>
                  </a:lnTo>
                  <a:lnTo>
                    <a:pt x="4816" y="38705"/>
                  </a:lnTo>
                  <a:lnTo>
                    <a:pt x="4755" y="38644"/>
                  </a:lnTo>
                  <a:lnTo>
                    <a:pt x="4511" y="38522"/>
                  </a:lnTo>
                  <a:lnTo>
                    <a:pt x="4207" y="38461"/>
                  </a:lnTo>
                  <a:lnTo>
                    <a:pt x="4633" y="37608"/>
                  </a:lnTo>
                  <a:lnTo>
                    <a:pt x="4877" y="36755"/>
                  </a:lnTo>
                  <a:lnTo>
                    <a:pt x="5121" y="35840"/>
                  </a:lnTo>
                  <a:lnTo>
                    <a:pt x="5304" y="34987"/>
                  </a:lnTo>
                  <a:lnTo>
                    <a:pt x="5426" y="33768"/>
                  </a:lnTo>
                  <a:lnTo>
                    <a:pt x="5609" y="32549"/>
                  </a:lnTo>
                  <a:lnTo>
                    <a:pt x="5852" y="31635"/>
                  </a:lnTo>
                  <a:lnTo>
                    <a:pt x="6096" y="30781"/>
                  </a:lnTo>
                  <a:lnTo>
                    <a:pt x="6462" y="29928"/>
                  </a:lnTo>
                  <a:lnTo>
                    <a:pt x="6828" y="29075"/>
                  </a:lnTo>
                  <a:lnTo>
                    <a:pt x="6950" y="28709"/>
                  </a:lnTo>
                  <a:lnTo>
                    <a:pt x="7132" y="28465"/>
                  </a:lnTo>
                  <a:lnTo>
                    <a:pt x="7376" y="28099"/>
                  </a:lnTo>
                  <a:lnTo>
                    <a:pt x="7559" y="27673"/>
                  </a:lnTo>
                  <a:lnTo>
                    <a:pt x="7681" y="27368"/>
                  </a:lnTo>
                  <a:lnTo>
                    <a:pt x="7681" y="27063"/>
                  </a:lnTo>
                  <a:lnTo>
                    <a:pt x="7742" y="26149"/>
                  </a:lnTo>
                  <a:lnTo>
                    <a:pt x="7803" y="25235"/>
                  </a:lnTo>
                  <a:lnTo>
                    <a:pt x="7925" y="24259"/>
                  </a:lnTo>
                  <a:lnTo>
                    <a:pt x="8169" y="22370"/>
                  </a:lnTo>
                  <a:lnTo>
                    <a:pt x="8351" y="21455"/>
                  </a:lnTo>
                  <a:lnTo>
                    <a:pt x="8412" y="21151"/>
                  </a:lnTo>
                  <a:lnTo>
                    <a:pt x="8412" y="20846"/>
                  </a:lnTo>
                  <a:lnTo>
                    <a:pt x="8351" y="19932"/>
                  </a:lnTo>
                  <a:lnTo>
                    <a:pt x="8351" y="19017"/>
                  </a:lnTo>
                  <a:lnTo>
                    <a:pt x="8412" y="18164"/>
                  </a:lnTo>
                  <a:lnTo>
                    <a:pt x="8534" y="17737"/>
                  </a:lnTo>
                  <a:lnTo>
                    <a:pt x="8656" y="17311"/>
                  </a:lnTo>
                  <a:lnTo>
                    <a:pt x="9022" y="16457"/>
                  </a:lnTo>
                  <a:lnTo>
                    <a:pt x="9510" y="15726"/>
                  </a:lnTo>
                  <a:lnTo>
                    <a:pt x="9753" y="15360"/>
                  </a:lnTo>
                  <a:lnTo>
                    <a:pt x="9997" y="15055"/>
                  </a:lnTo>
                  <a:lnTo>
                    <a:pt x="10302" y="14812"/>
                  </a:lnTo>
                  <a:lnTo>
                    <a:pt x="10668" y="14629"/>
                  </a:lnTo>
                  <a:lnTo>
                    <a:pt x="11094" y="14446"/>
                  </a:lnTo>
                  <a:lnTo>
                    <a:pt x="11521" y="14324"/>
                  </a:lnTo>
                  <a:lnTo>
                    <a:pt x="12374"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7007" y="12191"/>
                  </a:lnTo>
                  <a:lnTo>
                    <a:pt x="17190" y="10118"/>
                  </a:lnTo>
                  <a:lnTo>
                    <a:pt x="17738" y="10484"/>
                  </a:lnTo>
                  <a:lnTo>
                    <a:pt x="18348" y="10789"/>
                  </a:lnTo>
                  <a:lnTo>
                    <a:pt x="18896" y="11032"/>
                  </a:lnTo>
                  <a:lnTo>
                    <a:pt x="19201" y="11093"/>
                  </a:lnTo>
                  <a:lnTo>
                    <a:pt x="19506" y="11154"/>
                  </a:lnTo>
                  <a:lnTo>
                    <a:pt x="19811" y="11093"/>
                  </a:lnTo>
                  <a:lnTo>
                    <a:pt x="20115" y="11032"/>
                  </a:lnTo>
                  <a:lnTo>
                    <a:pt x="20664" y="10789"/>
                  </a:lnTo>
                  <a:lnTo>
                    <a:pt x="21274" y="10484"/>
                  </a:lnTo>
                  <a:lnTo>
                    <a:pt x="21883" y="10118"/>
                  </a:lnTo>
                  <a:close/>
                  <a:moveTo>
                    <a:pt x="19445" y="0"/>
                  </a:moveTo>
                  <a:lnTo>
                    <a:pt x="18957" y="61"/>
                  </a:lnTo>
                  <a:lnTo>
                    <a:pt x="18287" y="183"/>
                  </a:lnTo>
                  <a:lnTo>
                    <a:pt x="17677" y="366"/>
                  </a:lnTo>
                  <a:lnTo>
                    <a:pt x="17068" y="670"/>
                  </a:lnTo>
                  <a:lnTo>
                    <a:pt x="16824" y="853"/>
                  </a:lnTo>
                  <a:lnTo>
                    <a:pt x="16580" y="1097"/>
                  </a:lnTo>
                  <a:lnTo>
                    <a:pt x="16336" y="1402"/>
                  </a:lnTo>
                  <a:lnTo>
                    <a:pt x="16153" y="1646"/>
                  </a:lnTo>
                  <a:lnTo>
                    <a:pt x="15788" y="2316"/>
                  </a:lnTo>
                  <a:lnTo>
                    <a:pt x="15605" y="2987"/>
                  </a:lnTo>
                  <a:lnTo>
                    <a:pt x="15483" y="3657"/>
                  </a:lnTo>
                  <a:lnTo>
                    <a:pt x="15422" y="4389"/>
                  </a:lnTo>
                  <a:lnTo>
                    <a:pt x="15422" y="5059"/>
                  </a:lnTo>
                  <a:lnTo>
                    <a:pt x="15422" y="5730"/>
                  </a:lnTo>
                  <a:lnTo>
                    <a:pt x="15544" y="6400"/>
                  </a:lnTo>
                  <a:lnTo>
                    <a:pt x="15666" y="7132"/>
                  </a:lnTo>
                  <a:lnTo>
                    <a:pt x="15849" y="7802"/>
                  </a:lnTo>
                  <a:lnTo>
                    <a:pt x="16275" y="9082"/>
                  </a:lnTo>
                  <a:lnTo>
                    <a:pt x="16397" y="9387"/>
                  </a:lnTo>
                  <a:lnTo>
                    <a:pt x="16580" y="9631"/>
                  </a:lnTo>
                  <a:lnTo>
                    <a:pt x="16824" y="9874"/>
                  </a:lnTo>
                  <a:lnTo>
                    <a:pt x="16946" y="9996"/>
                  </a:lnTo>
                  <a:lnTo>
                    <a:pt x="16946" y="10179"/>
                  </a:lnTo>
                  <a:lnTo>
                    <a:pt x="16946" y="10362"/>
                  </a:lnTo>
                  <a:lnTo>
                    <a:pt x="16763" y="11886"/>
                  </a:lnTo>
                  <a:lnTo>
                    <a:pt x="16763" y="12069"/>
                  </a:lnTo>
                  <a:lnTo>
                    <a:pt x="16702" y="12252"/>
                  </a:lnTo>
                  <a:lnTo>
                    <a:pt x="16641" y="12313"/>
                  </a:lnTo>
                  <a:lnTo>
                    <a:pt x="16458" y="12373"/>
                  </a:lnTo>
                  <a:lnTo>
                    <a:pt x="16093" y="12617"/>
                  </a:lnTo>
                  <a:lnTo>
                    <a:pt x="15422" y="13044"/>
                  </a:lnTo>
                  <a:lnTo>
                    <a:pt x="14752" y="13471"/>
                  </a:lnTo>
                  <a:lnTo>
                    <a:pt x="14508" y="13653"/>
                  </a:lnTo>
                  <a:lnTo>
                    <a:pt x="14325" y="13775"/>
                  </a:lnTo>
                  <a:lnTo>
                    <a:pt x="13350" y="13775"/>
                  </a:lnTo>
                  <a:lnTo>
                    <a:pt x="12496" y="13836"/>
                  </a:lnTo>
                  <a:lnTo>
                    <a:pt x="11765" y="13958"/>
                  </a:lnTo>
                  <a:lnTo>
                    <a:pt x="11033" y="14141"/>
                  </a:lnTo>
                  <a:lnTo>
                    <a:pt x="10668" y="14263"/>
                  </a:lnTo>
                  <a:lnTo>
                    <a:pt x="10363" y="14385"/>
                  </a:lnTo>
                  <a:lnTo>
                    <a:pt x="9997" y="14629"/>
                  </a:lnTo>
                  <a:lnTo>
                    <a:pt x="9753" y="14812"/>
                  </a:lnTo>
                  <a:lnTo>
                    <a:pt x="9510"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315" y="26758"/>
                  </a:lnTo>
                  <a:lnTo>
                    <a:pt x="7254" y="27124"/>
                  </a:lnTo>
                  <a:lnTo>
                    <a:pt x="7193" y="27490"/>
                  </a:lnTo>
                  <a:lnTo>
                    <a:pt x="7132" y="27856"/>
                  </a:lnTo>
                  <a:lnTo>
                    <a:pt x="6950" y="28160"/>
                  </a:lnTo>
                  <a:lnTo>
                    <a:pt x="6706" y="28526"/>
                  </a:lnTo>
                  <a:lnTo>
                    <a:pt x="6523" y="28892"/>
                  </a:lnTo>
                  <a:lnTo>
                    <a:pt x="5974" y="30172"/>
                  </a:lnTo>
                  <a:lnTo>
                    <a:pt x="5609" y="31452"/>
                  </a:lnTo>
                  <a:lnTo>
                    <a:pt x="5304" y="32732"/>
                  </a:lnTo>
                  <a:lnTo>
                    <a:pt x="5121" y="34073"/>
                  </a:lnTo>
                  <a:lnTo>
                    <a:pt x="4938" y="35536"/>
                  </a:lnTo>
                  <a:lnTo>
                    <a:pt x="4755" y="36267"/>
                  </a:lnTo>
                  <a:lnTo>
                    <a:pt x="4572" y="36998"/>
                  </a:lnTo>
                  <a:lnTo>
                    <a:pt x="4329" y="37669"/>
                  </a:lnTo>
                  <a:lnTo>
                    <a:pt x="4207" y="38035"/>
                  </a:lnTo>
                  <a:lnTo>
                    <a:pt x="4146" y="38218"/>
                  </a:lnTo>
                  <a:lnTo>
                    <a:pt x="4024" y="38400"/>
                  </a:lnTo>
                  <a:lnTo>
                    <a:pt x="3963" y="38461"/>
                  </a:lnTo>
                  <a:lnTo>
                    <a:pt x="3475" y="38461"/>
                  </a:lnTo>
                  <a:lnTo>
                    <a:pt x="3109" y="38583"/>
                  </a:lnTo>
                  <a:lnTo>
                    <a:pt x="2805" y="38766"/>
                  </a:lnTo>
                  <a:lnTo>
                    <a:pt x="2256" y="39315"/>
                  </a:lnTo>
                  <a:lnTo>
                    <a:pt x="1768" y="39863"/>
                  </a:lnTo>
                  <a:lnTo>
                    <a:pt x="1342" y="40412"/>
                  </a:lnTo>
                  <a:lnTo>
                    <a:pt x="854" y="41021"/>
                  </a:lnTo>
                  <a:lnTo>
                    <a:pt x="306" y="41387"/>
                  </a:lnTo>
                  <a:lnTo>
                    <a:pt x="123" y="41570"/>
                  </a:lnTo>
                  <a:lnTo>
                    <a:pt x="62" y="41692"/>
                  </a:lnTo>
                  <a:lnTo>
                    <a:pt x="1" y="41814"/>
                  </a:lnTo>
                  <a:lnTo>
                    <a:pt x="62" y="42058"/>
                  </a:lnTo>
                  <a:lnTo>
                    <a:pt x="245" y="42179"/>
                  </a:lnTo>
                  <a:lnTo>
                    <a:pt x="427" y="42240"/>
                  </a:lnTo>
                  <a:lnTo>
                    <a:pt x="610" y="42240"/>
                  </a:lnTo>
                  <a:lnTo>
                    <a:pt x="1098" y="42119"/>
                  </a:lnTo>
                  <a:lnTo>
                    <a:pt x="1525" y="41936"/>
                  </a:lnTo>
                  <a:lnTo>
                    <a:pt x="1768" y="41753"/>
                  </a:lnTo>
                  <a:lnTo>
                    <a:pt x="2012" y="41570"/>
                  </a:lnTo>
                  <a:lnTo>
                    <a:pt x="2195" y="41387"/>
                  </a:lnTo>
                  <a:lnTo>
                    <a:pt x="2317" y="41265"/>
                  </a:lnTo>
                  <a:lnTo>
                    <a:pt x="2439" y="41204"/>
                  </a:lnTo>
                  <a:lnTo>
                    <a:pt x="2439" y="41204"/>
                  </a:lnTo>
                  <a:lnTo>
                    <a:pt x="2317" y="41509"/>
                  </a:lnTo>
                  <a:lnTo>
                    <a:pt x="2256" y="41753"/>
                  </a:lnTo>
                  <a:lnTo>
                    <a:pt x="1951" y="42240"/>
                  </a:lnTo>
                  <a:lnTo>
                    <a:pt x="1281" y="43459"/>
                  </a:lnTo>
                  <a:lnTo>
                    <a:pt x="976" y="44008"/>
                  </a:lnTo>
                  <a:lnTo>
                    <a:pt x="854" y="44252"/>
                  </a:lnTo>
                  <a:lnTo>
                    <a:pt x="854" y="44435"/>
                  </a:lnTo>
                  <a:lnTo>
                    <a:pt x="915" y="44557"/>
                  </a:lnTo>
                  <a:lnTo>
                    <a:pt x="1037" y="44739"/>
                  </a:lnTo>
                  <a:lnTo>
                    <a:pt x="1159" y="44861"/>
                  </a:lnTo>
                  <a:lnTo>
                    <a:pt x="1342" y="44800"/>
                  </a:lnTo>
                  <a:lnTo>
                    <a:pt x="1525" y="44739"/>
                  </a:lnTo>
                  <a:lnTo>
                    <a:pt x="1829" y="44435"/>
                  </a:lnTo>
                  <a:lnTo>
                    <a:pt x="2073" y="44130"/>
                  </a:lnTo>
                  <a:lnTo>
                    <a:pt x="2561" y="43399"/>
                  </a:lnTo>
                  <a:lnTo>
                    <a:pt x="2805" y="43033"/>
                  </a:lnTo>
                  <a:lnTo>
                    <a:pt x="3048" y="42789"/>
                  </a:lnTo>
                  <a:lnTo>
                    <a:pt x="3048" y="42789"/>
                  </a:lnTo>
                  <a:lnTo>
                    <a:pt x="2988" y="43094"/>
                  </a:lnTo>
                  <a:lnTo>
                    <a:pt x="2927" y="43459"/>
                  </a:lnTo>
                  <a:lnTo>
                    <a:pt x="2622" y="44191"/>
                  </a:lnTo>
                  <a:lnTo>
                    <a:pt x="2378" y="44861"/>
                  </a:lnTo>
                  <a:lnTo>
                    <a:pt x="2256" y="45227"/>
                  </a:lnTo>
                  <a:lnTo>
                    <a:pt x="2256" y="45593"/>
                  </a:lnTo>
                  <a:lnTo>
                    <a:pt x="2378" y="45776"/>
                  </a:lnTo>
                  <a:lnTo>
                    <a:pt x="2500" y="45898"/>
                  </a:lnTo>
                  <a:lnTo>
                    <a:pt x="2683" y="45959"/>
                  </a:lnTo>
                  <a:lnTo>
                    <a:pt x="2866" y="45898"/>
                  </a:lnTo>
                  <a:lnTo>
                    <a:pt x="3048" y="45776"/>
                  </a:lnTo>
                  <a:lnTo>
                    <a:pt x="3170" y="45532"/>
                  </a:lnTo>
                  <a:lnTo>
                    <a:pt x="3353" y="45166"/>
                  </a:lnTo>
                  <a:lnTo>
                    <a:pt x="3719" y="44252"/>
                  </a:lnTo>
                  <a:lnTo>
                    <a:pt x="4085" y="43277"/>
                  </a:lnTo>
                  <a:lnTo>
                    <a:pt x="4024" y="44130"/>
                  </a:lnTo>
                  <a:lnTo>
                    <a:pt x="3963" y="44922"/>
                  </a:lnTo>
                  <a:lnTo>
                    <a:pt x="3963" y="45349"/>
                  </a:lnTo>
                  <a:lnTo>
                    <a:pt x="4024" y="45593"/>
                  </a:lnTo>
                  <a:lnTo>
                    <a:pt x="4146" y="45776"/>
                  </a:lnTo>
                  <a:lnTo>
                    <a:pt x="4268" y="45837"/>
                  </a:lnTo>
                  <a:lnTo>
                    <a:pt x="4450" y="45837"/>
                  </a:lnTo>
                  <a:lnTo>
                    <a:pt x="4633" y="45776"/>
                  </a:lnTo>
                  <a:lnTo>
                    <a:pt x="4755" y="45654"/>
                  </a:lnTo>
                  <a:lnTo>
                    <a:pt x="4816" y="45349"/>
                  </a:lnTo>
                  <a:lnTo>
                    <a:pt x="4877" y="45105"/>
                  </a:lnTo>
                  <a:lnTo>
                    <a:pt x="4938" y="44496"/>
                  </a:lnTo>
                  <a:lnTo>
                    <a:pt x="4999" y="43642"/>
                  </a:lnTo>
                  <a:lnTo>
                    <a:pt x="5060" y="43338"/>
                  </a:lnTo>
                  <a:lnTo>
                    <a:pt x="5060" y="43216"/>
                  </a:lnTo>
                  <a:lnTo>
                    <a:pt x="5182" y="43094"/>
                  </a:lnTo>
                  <a:lnTo>
                    <a:pt x="5243" y="43277"/>
                  </a:lnTo>
                  <a:lnTo>
                    <a:pt x="5243" y="43459"/>
                  </a:lnTo>
                  <a:lnTo>
                    <a:pt x="5182" y="43886"/>
                  </a:lnTo>
                  <a:lnTo>
                    <a:pt x="5121" y="44374"/>
                  </a:lnTo>
                  <a:lnTo>
                    <a:pt x="5121" y="44800"/>
                  </a:lnTo>
                  <a:lnTo>
                    <a:pt x="5182" y="45044"/>
                  </a:lnTo>
                  <a:lnTo>
                    <a:pt x="5365" y="45227"/>
                  </a:lnTo>
                  <a:lnTo>
                    <a:pt x="5426" y="45288"/>
                  </a:lnTo>
                  <a:lnTo>
                    <a:pt x="5609" y="45288"/>
                  </a:lnTo>
                  <a:lnTo>
                    <a:pt x="5730" y="45227"/>
                  </a:lnTo>
                  <a:lnTo>
                    <a:pt x="5852" y="45044"/>
                  </a:lnTo>
                  <a:lnTo>
                    <a:pt x="5913" y="44861"/>
                  </a:lnTo>
                  <a:lnTo>
                    <a:pt x="6035"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607" y="30781"/>
                  </a:lnTo>
                  <a:lnTo>
                    <a:pt x="10729" y="30050"/>
                  </a:lnTo>
                  <a:lnTo>
                    <a:pt x="11094" y="28526"/>
                  </a:lnTo>
                  <a:lnTo>
                    <a:pt x="11521" y="27185"/>
                  </a:lnTo>
                  <a:lnTo>
                    <a:pt x="12009" y="25844"/>
                  </a:lnTo>
                  <a:lnTo>
                    <a:pt x="12374" y="27307"/>
                  </a:lnTo>
                  <a:lnTo>
                    <a:pt x="12557" y="27856"/>
                  </a:lnTo>
                  <a:lnTo>
                    <a:pt x="12679" y="28465"/>
                  </a:lnTo>
                  <a:lnTo>
                    <a:pt x="12679" y="29136"/>
                  </a:lnTo>
                  <a:lnTo>
                    <a:pt x="12679" y="29806"/>
                  </a:lnTo>
                  <a:lnTo>
                    <a:pt x="12618" y="31878"/>
                  </a:lnTo>
                  <a:lnTo>
                    <a:pt x="12618" y="32427"/>
                  </a:lnTo>
                  <a:lnTo>
                    <a:pt x="12618" y="33037"/>
                  </a:lnTo>
                  <a:lnTo>
                    <a:pt x="12679" y="33280"/>
                  </a:lnTo>
                  <a:lnTo>
                    <a:pt x="12801" y="33524"/>
                  </a:lnTo>
                  <a:lnTo>
                    <a:pt x="12801" y="33768"/>
                  </a:lnTo>
                  <a:lnTo>
                    <a:pt x="12801" y="34012"/>
                  </a:lnTo>
                  <a:lnTo>
                    <a:pt x="12679" y="34560"/>
                  </a:lnTo>
                  <a:lnTo>
                    <a:pt x="12313" y="36633"/>
                  </a:lnTo>
                  <a:lnTo>
                    <a:pt x="12192" y="37669"/>
                  </a:lnTo>
                  <a:lnTo>
                    <a:pt x="12131" y="38705"/>
                  </a:lnTo>
                  <a:lnTo>
                    <a:pt x="12070" y="40839"/>
                  </a:lnTo>
                  <a:lnTo>
                    <a:pt x="12131" y="42972"/>
                  </a:lnTo>
                  <a:lnTo>
                    <a:pt x="12252" y="45044"/>
                  </a:lnTo>
                  <a:lnTo>
                    <a:pt x="12435" y="47178"/>
                  </a:lnTo>
                  <a:lnTo>
                    <a:pt x="12740" y="49250"/>
                  </a:lnTo>
                  <a:lnTo>
                    <a:pt x="13106" y="51261"/>
                  </a:lnTo>
                  <a:lnTo>
                    <a:pt x="13593" y="53334"/>
                  </a:lnTo>
                  <a:lnTo>
                    <a:pt x="14081" y="55041"/>
                  </a:lnTo>
                  <a:lnTo>
                    <a:pt x="14264" y="55955"/>
                  </a:lnTo>
                  <a:lnTo>
                    <a:pt x="14325" y="56869"/>
                  </a:lnTo>
                  <a:lnTo>
                    <a:pt x="14264" y="57601"/>
                  </a:lnTo>
                  <a:lnTo>
                    <a:pt x="14203" y="58393"/>
                  </a:lnTo>
                  <a:lnTo>
                    <a:pt x="13837" y="59856"/>
                  </a:lnTo>
                  <a:lnTo>
                    <a:pt x="13654" y="60892"/>
                  </a:lnTo>
                  <a:lnTo>
                    <a:pt x="13532" y="61928"/>
                  </a:lnTo>
                  <a:lnTo>
                    <a:pt x="13472" y="62964"/>
                  </a:lnTo>
                  <a:lnTo>
                    <a:pt x="13532" y="64001"/>
                  </a:lnTo>
                  <a:lnTo>
                    <a:pt x="13715" y="65037"/>
                  </a:lnTo>
                  <a:lnTo>
                    <a:pt x="13898" y="66012"/>
                  </a:lnTo>
                  <a:lnTo>
                    <a:pt x="14508" y="67963"/>
                  </a:lnTo>
                  <a:lnTo>
                    <a:pt x="15605" y="71681"/>
                  </a:lnTo>
                  <a:lnTo>
                    <a:pt x="16032" y="73144"/>
                  </a:lnTo>
                  <a:lnTo>
                    <a:pt x="16458" y="74606"/>
                  </a:lnTo>
                  <a:lnTo>
                    <a:pt x="16580" y="75094"/>
                  </a:lnTo>
                  <a:lnTo>
                    <a:pt x="16641" y="75399"/>
                  </a:lnTo>
                  <a:lnTo>
                    <a:pt x="16641" y="75643"/>
                  </a:lnTo>
                  <a:lnTo>
                    <a:pt x="16519" y="76069"/>
                  </a:lnTo>
                  <a:lnTo>
                    <a:pt x="16336" y="76496"/>
                  </a:lnTo>
                  <a:lnTo>
                    <a:pt x="15849" y="77227"/>
                  </a:lnTo>
                  <a:lnTo>
                    <a:pt x="15422" y="77959"/>
                  </a:lnTo>
                  <a:lnTo>
                    <a:pt x="15117" y="78264"/>
                  </a:lnTo>
                  <a:lnTo>
                    <a:pt x="14813" y="78507"/>
                  </a:lnTo>
                  <a:lnTo>
                    <a:pt x="14569" y="78690"/>
                  </a:lnTo>
                  <a:lnTo>
                    <a:pt x="14386" y="78873"/>
                  </a:lnTo>
                  <a:lnTo>
                    <a:pt x="14386" y="79056"/>
                  </a:lnTo>
                  <a:lnTo>
                    <a:pt x="14447" y="79239"/>
                  </a:lnTo>
                  <a:lnTo>
                    <a:pt x="14569" y="79361"/>
                  </a:lnTo>
                  <a:lnTo>
                    <a:pt x="14752" y="79483"/>
                  </a:lnTo>
                  <a:lnTo>
                    <a:pt x="15117" y="79605"/>
                  </a:lnTo>
                  <a:lnTo>
                    <a:pt x="15483" y="79666"/>
                  </a:lnTo>
                  <a:lnTo>
                    <a:pt x="16032" y="79787"/>
                  </a:lnTo>
                  <a:lnTo>
                    <a:pt x="16580" y="79848"/>
                  </a:lnTo>
                  <a:lnTo>
                    <a:pt x="17007" y="79848"/>
                  </a:lnTo>
                  <a:lnTo>
                    <a:pt x="17434" y="79787"/>
                  </a:lnTo>
                  <a:lnTo>
                    <a:pt x="17555" y="79787"/>
                  </a:lnTo>
                  <a:lnTo>
                    <a:pt x="17677" y="79970"/>
                  </a:lnTo>
                  <a:lnTo>
                    <a:pt x="17921" y="80092"/>
                  </a:lnTo>
                  <a:lnTo>
                    <a:pt x="18165" y="80153"/>
                  </a:lnTo>
                  <a:lnTo>
                    <a:pt x="18592" y="80214"/>
                  </a:lnTo>
                  <a:lnTo>
                    <a:pt x="18957" y="80092"/>
                  </a:lnTo>
                  <a:lnTo>
                    <a:pt x="19140" y="80031"/>
                  </a:lnTo>
                  <a:lnTo>
                    <a:pt x="19323" y="79909"/>
                  </a:lnTo>
                  <a:lnTo>
                    <a:pt x="19445" y="79727"/>
                  </a:lnTo>
                  <a:lnTo>
                    <a:pt x="19506" y="79544"/>
                  </a:lnTo>
                  <a:lnTo>
                    <a:pt x="19689" y="79787"/>
                  </a:lnTo>
                  <a:lnTo>
                    <a:pt x="19872" y="80031"/>
                  </a:lnTo>
                  <a:lnTo>
                    <a:pt x="20115" y="80153"/>
                  </a:lnTo>
                  <a:lnTo>
                    <a:pt x="20420" y="80214"/>
                  </a:lnTo>
                  <a:lnTo>
                    <a:pt x="20725" y="80214"/>
                  </a:lnTo>
                  <a:lnTo>
                    <a:pt x="21091" y="80153"/>
                  </a:lnTo>
                  <a:lnTo>
                    <a:pt x="21335" y="79970"/>
                  </a:lnTo>
                  <a:lnTo>
                    <a:pt x="21456" y="79848"/>
                  </a:lnTo>
                  <a:lnTo>
                    <a:pt x="21517" y="79727"/>
                  </a:lnTo>
                  <a:lnTo>
                    <a:pt x="21700" y="79787"/>
                  </a:lnTo>
                  <a:lnTo>
                    <a:pt x="21944" y="79848"/>
                  </a:lnTo>
                  <a:lnTo>
                    <a:pt x="22371" y="79848"/>
                  </a:lnTo>
                  <a:lnTo>
                    <a:pt x="22858" y="79787"/>
                  </a:lnTo>
                  <a:lnTo>
                    <a:pt x="23285" y="79727"/>
                  </a:lnTo>
                  <a:lnTo>
                    <a:pt x="24138" y="79544"/>
                  </a:lnTo>
                  <a:lnTo>
                    <a:pt x="24260" y="79483"/>
                  </a:lnTo>
                  <a:lnTo>
                    <a:pt x="24443" y="79422"/>
                  </a:lnTo>
                  <a:lnTo>
                    <a:pt x="24565" y="79300"/>
                  </a:lnTo>
                  <a:lnTo>
                    <a:pt x="24687" y="79117"/>
                  </a:lnTo>
                  <a:lnTo>
                    <a:pt x="24687" y="78934"/>
                  </a:lnTo>
                  <a:lnTo>
                    <a:pt x="24626" y="78812"/>
                  </a:lnTo>
                  <a:lnTo>
                    <a:pt x="24382" y="78629"/>
                  </a:lnTo>
                  <a:lnTo>
                    <a:pt x="23895" y="78203"/>
                  </a:lnTo>
                  <a:lnTo>
                    <a:pt x="23590" y="77898"/>
                  </a:lnTo>
                  <a:lnTo>
                    <a:pt x="23346" y="77471"/>
                  </a:lnTo>
                  <a:lnTo>
                    <a:pt x="22858" y="76679"/>
                  </a:lnTo>
                  <a:lnTo>
                    <a:pt x="22554" y="76008"/>
                  </a:lnTo>
                  <a:lnTo>
                    <a:pt x="22432" y="75643"/>
                  </a:lnTo>
                  <a:lnTo>
                    <a:pt x="22432" y="75277"/>
                  </a:lnTo>
                  <a:lnTo>
                    <a:pt x="22554" y="74667"/>
                  </a:lnTo>
                  <a:lnTo>
                    <a:pt x="22736" y="74058"/>
                  </a:lnTo>
                  <a:lnTo>
                    <a:pt x="23468" y="71559"/>
                  </a:lnTo>
                  <a:lnTo>
                    <a:pt x="24565" y="67902"/>
                  </a:lnTo>
                  <a:lnTo>
                    <a:pt x="25114" y="65951"/>
                  </a:lnTo>
                  <a:lnTo>
                    <a:pt x="25357" y="64976"/>
                  </a:lnTo>
                  <a:lnTo>
                    <a:pt x="25540" y="63940"/>
                  </a:lnTo>
                  <a:lnTo>
                    <a:pt x="25601" y="62964"/>
                  </a:lnTo>
                  <a:lnTo>
                    <a:pt x="25540" y="61928"/>
                  </a:lnTo>
                  <a:lnTo>
                    <a:pt x="25418" y="60953"/>
                  </a:lnTo>
                  <a:lnTo>
                    <a:pt x="25175" y="59978"/>
                  </a:lnTo>
                  <a:lnTo>
                    <a:pt x="24870" y="58393"/>
                  </a:lnTo>
                  <a:lnTo>
                    <a:pt x="24748" y="57662"/>
                  </a:lnTo>
                  <a:lnTo>
                    <a:pt x="24748" y="56869"/>
                  </a:lnTo>
                  <a:lnTo>
                    <a:pt x="24809" y="56016"/>
                  </a:lnTo>
                  <a:lnTo>
                    <a:pt x="24931" y="55162"/>
                  </a:lnTo>
                  <a:lnTo>
                    <a:pt x="25357" y="53456"/>
                  </a:lnTo>
                  <a:lnTo>
                    <a:pt x="25845" y="51505"/>
                  </a:lnTo>
                  <a:lnTo>
                    <a:pt x="26272" y="49555"/>
                  </a:lnTo>
                  <a:lnTo>
                    <a:pt x="26516" y="47543"/>
                  </a:lnTo>
                  <a:lnTo>
                    <a:pt x="26759" y="45532"/>
                  </a:lnTo>
                  <a:lnTo>
                    <a:pt x="26881" y="43459"/>
                  </a:lnTo>
                  <a:lnTo>
                    <a:pt x="26942" y="41387"/>
                  </a:lnTo>
                  <a:lnTo>
                    <a:pt x="26942" y="39376"/>
                  </a:lnTo>
                  <a:lnTo>
                    <a:pt x="26881" y="38339"/>
                  </a:lnTo>
                  <a:lnTo>
                    <a:pt x="26820" y="37364"/>
                  </a:lnTo>
                  <a:lnTo>
                    <a:pt x="26455" y="35414"/>
                  </a:lnTo>
                  <a:lnTo>
                    <a:pt x="26272" y="34377"/>
                  </a:lnTo>
                  <a:lnTo>
                    <a:pt x="26150" y="33890"/>
                  </a:lnTo>
                  <a:lnTo>
                    <a:pt x="26089" y="33646"/>
                  </a:lnTo>
                  <a:lnTo>
                    <a:pt x="26150" y="33402"/>
                  </a:lnTo>
                  <a:lnTo>
                    <a:pt x="26211" y="32976"/>
                  </a:lnTo>
                  <a:lnTo>
                    <a:pt x="26211" y="32610"/>
                  </a:lnTo>
                  <a:lnTo>
                    <a:pt x="26150" y="31817"/>
                  </a:lnTo>
                  <a:lnTo>
                    <a:pt x="26150" y="28770"/>
                  </a:lnTo>
                  <a:lnTo>
                    <a:pt x="26211" y="28282"/>
                  </a:lnTo>
                  <a:lnTo>
                    <a:pt x="26333" y="27856"/>
                  </a:lnTo>
                  <a:lnTo>
                    <a:pt x="26881" y="26027"/>
                  </a:lnTo>
                  <a:lnTo>
                    <a:pt x="27003" y="25661"/>
                  </a:lnTo>
                  <a:lnTo>
                    <a:pt x="27369" y="26758"/>
                  </a:lnTo>
                  <a:lnTo>
                    <a:pt x="27735" y="27856"/>
                  </a:lnTo>
                  <a:lnTo>
                    <a:pt x="27918" y="28526"/>
                  </a:lnTo>
                  <a:lnTo>
                    <a:pt x="28100" y="29196"/>
                  </a:lnTo>
                  <a:lnTo>
                    <a:pt x="28405" y="30598"/>
                  </a:lnTo>
                  <a:lnTo>
                    <a:pt x="28588" y="31269"/>
                  </a:lnTo>
                  <a:lnTo>
                    <a:pt x="28832" y="32000"/>
                  </a:lnTo>
                  <a:lnTo>
                    <a:pt x="29380" y="33341"/>
                  </a:lnTo>
                  <a:lnTo>
                    <a:pt x="29990" y="34682"/>
                  </a:lnTo>
                  <a:lnTo>
                    <a:pt x="30660" y="36023"/>
                  </a:lnTo>
                  <a:lnTo>
                    <a:pt x="31270" y="37242"/>
                  </a:lnTo>
                  <a:lnTo>
                    <a:pt x="31879" y="38522"/>
                  </a:lnTo>
                  <a:lnTo>
                    <a:pt x="32123" y="39010"/>
                  </a:lnTo>
                  <a:lnTo>
                    <a:pt x="32306" y="39498"/>
                  </a:lnTo>
                  <a:lnTo>
                    <a:pt x="32306" y="39680"/>
                  </a:lnTo>
                  <a:lnTo>
                    <a:pt x="32245" y="39924"/>
                  </a:lnTo>
                  <a:lnTo>
                    <a:pt x="32245" y="40168"/>
                  </a:lnTo>
                  <a:lnTo>
                    <a:pt x="32245" y="40473"/>
                  </a:lnTo>
                  <a:lnTo>
                    <a:pt x="32367" y="40899"/>
                  </a:lnTo>
                  <a:lnTo>
                    <a:pt x="32489" y="41387"/>
                  </a:lnTo>
                  <a:lnTo>
                    <a:pt x="32794" y="42240"/>
                  </a:lnTo>
                  <a:lnTo>
                    <a:pt x="32855" y="42606"/>
                  </a:lnTo>
                  <a:lnTo>
                    <a:pt x="32916" y="42972"/>
                  </a:lnTo>
                  <a:lnTo>
                    <a:pt x="32977" y="44069"/>
                  </a:lnTo>
                  <a:lnTo>
                    <a:pt x="33038" y="44496"/>
                  </a:lnTo>
                  <a:lnTo>
                    <a:pt x="33160" y="44922"/>
                  </a:lnTo>
                  <a:lnTo>
                    <a:pt x="33281" y="45166"/>
                  </a:lnTo>
                  <a:lnTo>
                    <a:pt x="33464" y="45288"/>
                  </a:lnTo>
                  <a:lnTo>
                    <a:pt x="33647" y="45288"/>
                  </a:lnTo>
                  <a:lnTo>
                    <a:pt x="33769" y="45166"/>
                  </a:lnTo>
                  <a:lnTo>
                    <a:pt x="33830" y="45044"/>
                  </a:lnTo>
                  <a:lnTo>
                    <a:pt x="33891" y="44800"/>
                  </a:lnTo>
                  <a:lnTo>
                    <a:pt x="33952" y="44557"/>
                  </a:lnTo>
                  <a:lnTo>
                    <a:pt x="33891" y="44008"/>
                  </a:lnTo>
                  <a:lnTo>
                    <a:pt x="33830" y="43520"/>
                  </a:lnTo>
                  <a:lnTo>
                    <a:pt x="33830" y="43277"/>
                  </a:lnTo>
                  <a:lnTo>
                    <a:pt x="33830" y="43216"/>
                  </a:lnTo>
                  <a:lnTo>
                    <a:pt x="33891" y="43094"/>
                  </a:lnTo>
                  <a:lnTo>
                    <a:pt x="33952" y="43216"/>
                  </a:lnTo>
                  <a:lnTo>
                    <a:pt x="34013" y="43338"/>
                  </a:lnTo>
                  <a:lnTo>
                    <a:pt x="34013" y="43642"/>
                  </a:lnTo>
                  <a:lnTo>
                    <a:pt x="34135" y="44496"/>
                  </a:lnTo>
                  <a:lnTo>
                    <a:pt x="34135" y="45105"/>
                  </a:lnTo>
                  <a:lnTo>
                    <a:pt x="34196" y="45349"/>
                  </a:lnTo>
                  <a:lnTo>
                    <a:pt x="34318" y="45654"/>
                  </a:lnTo>
                  <a:lnTo>
                    <a:pt x="34440" y="45776"/>
                  </a:lnTo>
                  <a:lnTo>
                    <a:pt x="34561" y="45837"/>
                  </a:lnTo>
                  <a:lnTo>
                    <a:pt x="34744" y="45837"/>
                  </a:lnTo>
                  <a:lnTo>
                    <a:pt x="34866" y="45776"/>
                  </a:lnTo>
                  <a:lnTo>
                    <a:pt x="34988" y="45593"/>
                  </a:lnTo>
                  <a:lnTo>
                    <a:pt x="35049" y="45410"/>
                  </a:lnTo>
                  <a:lnTo>
                    <a:pt x="35049" y="44922"/>
                  </a:lnTo>
                  <a:lnTo>
                    <a:pt x="34988" y="44130"/>
                  </a:lnTo>
                  <a:lnTo>
                    <a:pt x="34988" y="43703"/>
                  </a:lnTo>
                  <a:lnTo>
                    <a:pt x="34988" y="43277"/>
                  </a:lnTo>
                  <a:lnTo>
                    <a:pt x="35354" y="44252"/>
                  </a:lnTo>
                  <a:lnTo>
                    <a:pt x="35659" y="45166"/>
                  </a:lnTo>
                  <a:lnTo>
                    <a:pt x="35902" y="45593"/>
                  </a:lnTo>
                  <a:lnTo>
                    <a:pt x="36024" y="45776"/>
                  </a:lnTo>
                  <a:lnTo>
                    <a:pt x="36207" y="45898"/>
                  </a:lnTo>
                  <a:lnTo>
                    <a:pt x="36390" y="45959"/>
                  </a:lnTo>
                  <a:lnTo>
                    <a:pt x="36573" y="45898"/>
                  </a:lnTo>
                  <a:lnTo>
                    <a:pt x="36695" y="45776"/>
                  </a:lnTo>
                  <a:lnTo>
                    <a:pt x="36756" y="45593"/>
                  </a:lnTo>
                  <a:lnTo>
                    <a:pt x="36756" y="45227"/>
                  </a:lnTo>
                  <a:lnTo>
                    <a:pt x="36695" y="44861"/>
                  </a:lnTo>
                  <a:lnTo>
                    <a:pt x="36390" y="44191"/>
                  </a:lnTo>
                  <a:lnTo>
                    <a:pt x="36146" y="43459"/>
                  </a:lnTo>
                  <a:lnTo>
                    <a:pt x="36024" y="43094"/>
                  </a:lnTo>
                  <a:lnTo>
                    <a:pt x="35963" y="42789"/>
                  </a:lnTo>
                  <a:lnTo>
                    <a:pt x="35963" y="42789"/>
                  </a:lnTo>
                  <a:lnTo>
                    <a:pt x="36207" y="43033"/>
                  </a:lnTo>
                  <a:lnTo>
                    <a:pt x="36451" y="43338"/>
                  </a:lnTo>
                  <a:lnTo>
                    <a:pt x="36878" y="43947"/>
                  </a:lnTo>
                  <a:lnTo>
                    <a:pt x="37061" y="44252"/>
                  </a:lnTo>
                  <a:lnTo>
                    <a:pt x="37304" y="44557"/>
                  </a:lnTo>
                  <a:lnTo>
                    <a:pt x="37487" y="44739"/>
                  </a:lnTo>
                  <a:lnTo>
                    <a:pt x="37670" y="44800"/>
                  </a:lnTo>
                  <a:lnTo>
                    <a:pt x="37853" y="44800"/>
                  </a:lnTo>
                  <a:lnTo>
                    <a:pt x="37975" y="44739"/>
                  </a:lnTo>
                  <a:lnTo>
                    <a:pt x="38097" y="44618"/>
                  </a:lnTo>
                  <a:lnTo>
                    <a:pt x="38158" y="44496"/>
                  </a:lnTo>
                  <a:lnTo>
                    <a:pt x="38158" y="44313"/>
                  </a:lnTo>
                  <a:lnTo>
                    <a:pt x="38097" y="44130"/>
                  </a:lnTo>
                  <a:lnTo>
                    <a:pt x="37975" y="43825"/>
                  </a:lnTo>
                  <a:lnTo>
                    <a:pt x="37792" y="43581"/>
                  </a:lnTo>
                  <a:lnTo>
                    <a:pt x="37182" y="42423"/>
                  </a:lnTo>
                  <a:lnTo>
                    <a:pt x="36878" y="41814"/>
                  </a:lnTo>
                  <a:lnTo>
                    <a:pt x="36695" y="41509"/>
                  </a:lnTo>
                  <a:lnTo>
                    <a:pt x="36634" y="41204"/>
                  </a:lnTo>
                  <a:lnTo>
                    <a:pt x="36817" y="41326"/>
                  </a:lnTo>
                  <a:lnTo>
                    <a:pt x="37000" y="41509"/>
                  </a:lnTo>
                  <a:lnTo>
                    <a:pt x="37182" y="41692"/>
                  </a:lnTo>
                  <a:lnTo>
                    <a:pt x="37365" y="41875"/>
                  </a:lnTo>
                  <a:lnTo>
                    <a:pt x="37792" y="42119"/>
                  </a:lnTo>
                  <a:lnTo>
                    <a:pt x="38219" y="42179"/>
                  </a:lnTo>
                  <a:lnTo>
                    <a:pt x="38584" y="42240"/>
                  </a:lnTo>
                  <a:lnTo>
                    <a:pt x="38706" y="42179"/>
                  </a:lnTo>
                  <a:lnTo>
                    <a:pt x="38889" y="42119"/>
                  </a:lnTo>
                  <a:lnTo>
                    <a:pt x="38950" y="41997"/>
                  </a:lnTo>
                  <a:lnTo>
                    <a:pt x="39011" y="41936"/>
                  </a:lnTo>
                  <a:lnTo>
                    <a:pt x="39011" y="41753"/>
                  </a:lnTo>
                  <a:lnTo>
                    <a:pt x="38889" y="41570"/>
                  </a:lnTo>
                  <a:lnTo>
                    <a:pt x="38706" y="41387"/>
                  </a:lnTo>
                  <a:lnTo>
                    <a:pt x="38402" y="41204"/>
                  </a:lnTo>
                  <a:lnTo>
                    <a:pt x="38158" y="40960"/>
                  </a:lnTo>
                  <a:lnTo>
                    <a:pt x="37609" y="40412"/>
                  </a:lnTo>
                  <a:lnTo>
                    <a:pt x="37182" y="39802"/>
                  </a:lnTo>
                  <a:lnTo>
                    <a:pt x="36695" y="39254"/>
                  </a:lnTo>
                  <a:lnTo>
                    <a:pt x="36451" y="39010"/>
                  </a:lnTo>
                  <a:lnTo>
                    <a:pt x="36207" y="38766"/>
                  </a:lnTo>
                  <a:lnTo>
                    <a:pt x="35902" y="38583"/>
                  </a:lnTo>
                  <a:lnTo>
                    <a:pt x="35598" y="38461"/>
                  </a:lnTo>
                  <a:lnTo>
                    <a:pt x="35110" y="38461"/>
                  </a:lnTo>
                  <a:lnTo>
                    <a:pt x="34988" y="38400"/>
                  </a:lnTo>
                  <a:lnTo>
                    <a:pt x="34927" y="38218"/>
                  </a:lnTo>
                  <a:lnTo>
                    <a:pt x="34866" y="38096"/>
                  </a:lnTo>
                  <a:lnTo>
                    <a:pt x="34683" y="37669"/>
                  </a:lnTo>
                  <a:lnTo>
                    <a:pt x="34440" y="36938"/>
                  </a:lnTo>
                  <a:lnTo>
                    <a:pt x="34257" y="36145"/>
                  </a:lnTo>
                  <a:lnTo>
                    <a:pt x="34074" y="35414"/>
                  </a:lnTo>
                  <a:lnTo>
                    <a:pt x="33952" y="34621"/>
                  </a:lnTo>
                  <a:lnTo>
                    <a:pt x="33891" y="33646"/>
                  </a:lnTo>
                  <a:lnTo>
                    <a:pt x="33769" y="32732"/>
                  </a:lnTo>
                  <a:lnTo>
                    <a:pt x="33586" y="31939"/>
                  </a:lnTo>
                  <a:lnTo>
                    <a:pt x="33342" y="31147"/>
                  </a:lnTo>
                  <a:lnTo>
                    <a:pt x="33099" y="30355"/>
                  </a:lnTo>
                  <a:lnTo>
                    <a:pt x="32794" y="29562"/>
                  </a:lnTo>
                  <a:lnTo>
                    <a:pt x="32550" y="28953"/>
                  </a:lnTo>
                  <a:lnTo>
                    <a:pt x="32428" y="28648"/>
                  </a:lnTo>
                  <a:lnTo>
                    <a:pt x="32245" y="28343"/>
                  </a:lnTo>
                  <a:lnTo>
                    <a:pt x="32001" y="27916"/>
                  </a:lnTo>
                  <a:lnTo>
                    <a:pt x="31879" y="27734"/>
                  </a:lnTo>
                  <a:lnTo>
                    <a:pt x="31819" y="27490"/>
                  </a:lnTo>
                  <a:lnTo>
                    <a:pt x="31758" y="27124"/>
                  </a:lnTo>
                  <a:lnTo>
                    <a:pt x="31697" y="26697"/>
                  </a:lnTo>
                  <a:lnTo>
                    <a:pt x="31697" y="25905"/>
                  </a:lnTo>
                  <a:lnTo>
                    <a:pt x="31514" y="24320"/>
                  </a:lnTo>
                  <a:lnTo>
                    <a:pt x="31270" y="22735"/>
                  </a:lnTo>
                  <a:lnTo>
                    <a:pt x="30965" y="21212"/>
                  </a:lnTo>
                  <a:lnTo>
                    <a:pt x="30965" y="20846"/>
                  </a:lnTo>
                  <a:lnTo>
                    <a:pt x="31026"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8" y="14812"/>
                  </a:lnTo>
                  <a:lnTo>
                    <a:pt x="28954" y="14629"/>
                  </a:lnTo>
                  <a:lnTo>
                    <a:pt x="28649" y="14446"/>
                  </a:lnTo>
                  <a:lnTo>
                    <a:pt x="27978" y="14141"/>
                  </a:lnTo>
                  <a:lnTo>
                    <a:pt x="27247" y="13958"/>
                  </a:lnTo>
                  <a:lnTo>
                    <a:pt x="26455" y="13836"/>
                  </a:lnTo>
                  <a:lnTo>
                    <a:pt x="25662" y="13775"/>
                  </a:lnTo>
                  <a:lnTo>
                    <a:pt x="24748"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93" y="9631"/>
                  </a:lnTo>
                  <a:lnTo>
                    <a:pt x="22615" y="9448"/>
                  </a:lnTo>
                  <a:lnTo>
                    <a:pt x="22676" y="9204"/>
                  </a:lnTo>
                  <a:lnTo>
                    <a:pt x="22858" y="8777"/>
                  </a:lnTo>
                  <a:lnTo>
                    <a:pt x="23224" y="7497"/>
                  </a:lnTo>
                  <a:lnTo>
                    <a:pt x="23407" y="6766"/>
                  </a:lnTo>
                  <a:lnTo>
                    <a:pt x="23529" y="6034"/>
                  </a:lnTo>
                  <a:lnTo>
                    <a:pt x="23651" y="5303"/>
                  </a:lnTo>
                  <a:lnTo>
                    <a:pt x="23651" y="4511"/>
                  </a:lnTo>
                  <a:lnTo>
                    <a:pt x="23590" y="3779"/>
                  </a:lnTo>
                  <a:lnTo>
                    <a:pt x="23468" y="3048"/>
                  </a:lnTo>
                  <a:lnTo>
                    <a:pt x="23285" y="2316"/>
                  </a:lnTo>
                  <a:lnTo>
                    <a:pt x="22919" y="1646"/>
                  </a:lnTo>
                  <a:lnTo>
                    <a:pt x="22493" y="1158"/>
                  </a:lnTo>
                  <a:lnTo>
                    <a:pt x="22005" y="731"/>
                  </a:lnTo>
                  <a:lnTo>
                    <a:pt x="21456" y="366"/>
                  </a:lnTo>
                  <a:lnTo>
                    <a:pt x="20786" y="122"/>
                  </a:lnTo>
                  <a:lnTo>
                    <a:pt x="19994" y="61"/>
                  </a:lnTo>
                  <a:lnTo>
                    <a:pt x="19445" y="0"/>
                  </a:lnTo>
                  <a:close/>
                </a:path>
              </a:pathLst>
            </a:custGeom>
            <a:solidFill>
              <a:srgbClr val="0A95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2" name="Google Shape;72;p12"/>
          <p:cNvSpPr txBox="1">
            <a:spLocks noGrp="1"/>
          </p:cNvSpPr>
          <p:nvPr>
            <p:ph type="ctrTitle"/>
          </p:nvPr>
        </p:nvSpPr>
        <p:spPr>
          <a:xfrm>
            <a:off x="457200" y="2114551"/>
            <a:ext cx="6324600" cy="121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dirty="0" smtClean="0"/>
              <a:t>Myocardial Infarction(MI)/heart attack</a:t>
            </a:r>
            <a:br>
              <a:rPr lang="en-US" sz="3200" dirty="0" smtClean="0"/>
            </a:br>
            <a:r>
              <a:rPr lang="en-US" sz="3200" dirty="0" smtClean="0"/>
              <a:t>Presenter: DeviNanjappan</a:t>
            </a:r>
            <a:endParaRPr sz="3200" dirty="0"/>
          </a:p>
        </p:txBody>
      </p:sp>
      <p:grpSp>
        <p:nvGrpSpPr>
          <p:cNvPr id="3" name="Google Shape;73;p12"/>
          <p:cNvGrpSpPr/>
          <p:nvPr/>
        </p:nvGrpSpPr>
        <p:grpSpPr>
          <a:xfrm>
            <a:off x="8001000" y="1276350"/>
            <a:ext cx="433800" cy="433800"/>
            <a:chOff x="5382800" y="412975"/>
            <a:chExt cx="433800" cy="433800"/>
          </a:xfrm>
        </p:grpSpPr>
        <p:sp>
          <p:nvSpPr>
            <p:cNvPr id="74" name="Google Shape;74;p12"/>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12"/>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12"/>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5184000" y="361950"/>
            <a:ext cx="3195000" cy="76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smtClean="0"/>
              <a:t>Hi Neelam.,</a:t>
            </a:r>
            <a:endParaRPr sz="3200" dirty="0"/>
          </a:p>
        </p:txBody>
      </p:sp>
      <p:sp>
        <p:nvSpPr>
          <p:cNvPr id="91" name="Google Shape;91;p14"/>
          <p:cNvSpPr txBox="1">
            <a:spLocks noGrp="1"/>
          </p:cNvSpPr>
          <p:nvPr>
            <p:ph type="body" idx="1"/>
          </p:nvPr>
        </p:nvSpPr>
        <p:spPr>
          <a:xfrm>
            <a:off x="5184000" y="1123950"/>
            <a:ext cx="3378900" cy="3733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800" b="1" u="sng" dirty="0" smtClean="0">
                <a:latin typeface="Dosis" charset="0"/>
              </a:rPr>
              <a:t>Myocardial Infarction</a:t>
            </a:r>
          </a:p>
          <a:p>
            <a:pPr marL="0" lvl="0" indent="0" algn="l" rtl="0">
              <a:spcBef>
                <a:spcPts val="600"/>
              </a:spcBef>
              <a:spcAft>
                <a:spcPts val="0"/>
              </a:spcAft>
              <a:buNone/>
            </a:pPr>
            <a:r>
              <a:rPr lang="en-US" sz="1800" b="1" dirty="0" smtClean="0">
                <a:latin typeface="Dosis" charset="0"/>
              </a:rPr>
              <a:t>Overview</a:t>
            </a:r>
          </a:p>
          <a:p>
            <a:pPr marL="0" lvl="0" indent="0" algn="l" rtl="0">
              <a:spcBef>
                <a:spcPts val="600"/>
              </a:spcBef>
              <a:spcAft>
                <a:spcPts val="0"/>
              </a:spcAft>
              <a:buNone/>
            </a:pPr>
            <a:r>
              <a:rPr lang="en-US" sz="1800" b="1" dirty="0" smtClean="0">
                <a:latin typeface="Dosis" charset="0"/>
              </a:rPr>
              <a:t>Definition</a:t>
            </a:r>
          </a:p>
          <a:p>
            <a:pPr marL="0" lvl="0" indent="0" algn="l" rtl="0">
              <a:spcBef>
                <a:spcPts val="600"/>
              </a:spcBef>
              <a:spcAft>
                <a:spcPts val="0"/>
              </a:spcAft>
              <a:buNone/>
            </a:pPr>
            <a:r>
              <a:rPr lang="en-US" sz="1800" b="1" dirty="0" smtClean="0">
                <a:solidFill>
                  <a:schemeClr val="bg2"/>
                </a:solidFill>
                <a:latin typeface="Dosis" charset="0"/>
              </a:rPr>
              <a:t>Incidence  (same as CAD )</a:t>
            </a:r>
          </a:p>
          <a:p>
            <a:pPr marL="0" lvl="0" indent="0" algn="l" rtl="0">
              <a:spcBef>
                <a:spcPts val="600"/>
              </a:spcBef>
              <a:spcAft>
                <a:spcPts val="0"/>
              </a:spcAft>
              <a:buNone/>
            </a:pPr>
            <a:r>
              <a:rPr lang="en-US" sz="1800" b="1" dirty="0" smtClean="0">
                <a:solidFill>
                  <a:schemeClr val="bg2"/>
                </a:solidFill>
                <a:latin typeface="Dosis" charset="0"/>
              </a:rPr>
              <a:t>Risk factor and its prevention</a:t>
            </a:r>
          </a:p>
          <a:p>
            <a:pPr marL="0" lvl="0" indent="0" algn="l" rtl="0">
              <a:spcBef>
                <a:spcPts val="600"/>
              </a:spcBef>
              <a:spcAft>
                <a:spcPts val="0"/>
              </a:spcAft>
              <a:buNone/>
            </a:pPr>
            <a:r>
              <a:rPr lang="en-US" sz="1800" b="1" dirty="0" smtClean="0">
                <a:solidFill>
                  <a:schemeClr val="bg2"/>
                </a:solidFill>
                <a:latin typeface="Dosis" charset="0"/>
              </a:rPr>
              <a:t>Pathophysiological :types </a:t>
            </a:r>
          </a:p>
          <a:p>
            <a:pPr marL="0" lvl="0" indent="0" algn="l" rtl="0">
              <a:spcBef>
                <a:spcPts val="600"/>
              </a:spcBef>
              <a:spcAft>
                <a:spcPts val="0"/>
              </a:spcAft>
              <a:buNone/>
            </a:pPr>
            <a:r>
              <a:rPr lang="en-US" sz="1800" b="1" dirty="0" smtClean="0">
                <a:latin typeface="Dosis" charset="0"/>
              </a:rPr>
              <a:t>clinical features</a:t>
            </a:r>
          </a:p>
          <a:p>
            <a:pPr marL="0" lvl="0" indent="0" algn="l" rtl="0">
              <a:spcBef>
                <a:spcPts val="600"/>
              </a:spcBef>
              <a:spcAft>
                <a:spcPts val="0"/>
              </a:spcAft>
              <a:buNone/>
            </a:pPr>
            <a:r>
              <a:rPr lang="en-US" sz="1800" b="1" dirty="0" smtClean="0">
                <a:latin typeface="Dosis" charset="0"/>
              </a:rPr>
              <a:t>Diagnosis ,complication</a:t>
            </a:r>
          </a:p>
          <a:p>
            <a:pPr marL="0" lvl="0" indent="0" algn="l" rtl="0">
              <a:spcBef>
                <a:spcPts val="600"/>
              </a:spcBef>
              <a:spcAft>
                <a:spcPts val="0"/>
              </a:spcAft>
              <a:buNone/>
            </a:pPr>
            <a:r>
              <a:rPr lang="en-US" sz="1800" b="1" dirty="0" smtClean="0">
                <a:latin typeface="Dosis" charset="0"/>
              </a:rPr>
              <a:t>Management </a:t>
            </a:r>
          </a:p>
          <a:p>
            <a:pPr marL="0" lvl="0" indent="0" algn="l" rtl="0">
              <a:spcBef>
                <a:spcPts val="600"/>
              </a:spcBef>
              <a:spcAft>
                <a:spcPts val="0"/>
              </a:spcAft>
              <a:buNone/>
            </a:pPr>
            <a:r>
              <a:rPr lang="en-US" sz="1800" b="1" dirty="0" smtClean="0">
                <a:latin typeface="Dosis" charset="0"/>
              </a:rPr>
              <a:t>EBP</a:t>
            </a:r>
          </a:p>
          <a:p>
            <a:pPr marL="0" lvl="0" indent="0" algn="l" rtl="0">
              <a:spcBef>
                <a:spcPts val="600"/>
              </a:spcBef>
              <a:spcAft>
                <a:spcPts val="0"/>
              </a:spcAft>
              <a:buNone/>
            </a:pPr>
            <a:endParaRPr lang="en-US" sz="1800" b="1" dirty="0" smtClean="0"/>
          </a:p>
          <a:p>
            <a:pPr marL="0" lvl="0" indent="0" algn="l" rtl="0">
              <a:spcBef>
                <a:spcPts val="600"/>
              </a:spcBef>
              <a:spcAft>
                <a:spcPts val="0"/>
              </a:spcAft>
              <a:buNone/>
            </a:pPr>
            <a:r>
              <a:rPr lang="en-US" sz="1800" b="1" dirty="0" smtClean="0"/>
              <a:t> </a:t>
            </a:r>
            <a:endParaRPr sz="1800" b="1" dirty="0"/>
          </a:p>
        </p:txBody>
      </p:sp>
      <p:sp>
        <p:nvSpPr>
          <p:cNvPr id="92" name="Google Shape;92;p14"/>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23</a:t>
            </a:fld>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38100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MI defined……</a:t>
            </a:r>
          </a:p>
        </p:txBody>
      </p:sp>
      <p:sp>
        <p:nvSpPr>
          <p:cNvPr id="7171" name="Rectangle 5"/>
          <p:cNvSpPr>
            <a:spLocks noGrp="1" noChangeArrowheads="1"/>
          </p:cNvSpPr>
          <p:nvPr>
            <p:ph type="body" sz="half" idx="1"/>
          </p:nvPr>
        </p:nvSpPr>
        <p:spPr>
          <a:xfrm>
            <a:off x="533400" y="971550"/>
            <a:ext cx="7924800" cy="3886200"/>
          </a:xfrm>
        </p:spPr>
        <p:txBody>
          <a:bodyPr/>
          <a:lstStyle/>
          <a:p>
            <a:pPr algn="just" eaLnBrk="1" hangingPunct="1">
              <a:buFont typeface="Wingdings" pitchFamily="2" charset="2"/>
              <a:buChar char="q"/>
            </a:pPr>
            <a:r>
              <a:rPr lang="en-US" sz="2000" dirty="0" smtClean="0"/>
              <a:t>	 </a:t>
            </a:r>
            <a:r>
              <a:rPr lang="en-US" sz="1800" dirty="0" smtClean="0"/>
              <a:t>Myocardial ischemia that results from a perfusion-dependent imbalance between supply and demand leads to myocyte necrosis which develops progressively depending on different factors (organ, species, cardiac work, duration of ischemia, collateral blood flow, etc</a:t>
            </a:r>
          </a:p>
          <a:p>
            <a:pPr algn="just" eaLnBrk="1" hangingPunct="1">
              <a:buFont typeface="Wingdings" pitchFamily="2" charset="2"/>
              <a:buChar char="q"/>
            </a:pPr>
            <a:r>
              <a:rPr lang="en-US" sz="1800" dirty="0" smtClean="0">
                <a:solidFill>
                  <a:schemeClr val="tx1"/>
                </a:solidFill>
              </a:rPr>
              <a:t>	Myocardial infarction is an ischemic necrosis of the myocardium, caused by occlusion of coronary artery and prolonged myocardial ischemia. </a:t>
            </a:r>
            <a:r>
              <a:rPr lang="en-US" sz="1800" dirty="0" smtClean="0"/>
              <a:t>Infarction produces necrosis characterized by loss of myocardial structure and cell death; this is followed by tissue repair including formation of scar. </a:t>
            </a:r>
            <a:endParaRPr lang="en-US" sz="1800" dirty="0" smtClean="0">
              <a:solidFill>
                <a:schemeClr val="tx1"/>
              </a:solidFill>
            </a:endParaRPr>
          </a:p>
          <a:p>
            <a:pPr algn="just" eaLnBrk="1" hangingPunct="1">
              <a:buFont typeface="Wingdings" pitchFamily="2" charset="2"/>
              <a:buChar char="q"/>
            </a:pPr>
            <a:r>
              <a:rPr lang="en-US" sz="1800" dirty="0" smtClean="0">
                <a:solidFill>
                  <a:schemeClr val="tx1"/>
                </a:solidFill>
              </a:rPr>
              <a:t>	MI is an extreme consequence of </a:t>
            </a:r>
            <a:r>
              <a:rPr lang="en-US" sz="1800" b="1" u="sng" dirty="0" smtClean="0">
                <a:solidFill>
                  <a:schemeClr val="tx1"/>
                </a:solidFill>
              </a:rPr>
              <a:t>acute coronary syndromes </a:t>
            </a:r>
            <a:r>
              <a:rPr lang="en-US" sz="1800" dirty="0" smtClean="0">
                <a:solidFill>
                  <a:schemeClr val="tx1"/>
                </a:solidFill>
              </a:rPr>
              <a:t>– the spectrum of clinical states caused by instability of </a:t>
            </a:r>
            <a:r>
              <a:rPr lang="en-US" sz="1600" dirty="0" smtClean="0">
                <a:solidFill>
                  <a:schemeClr val="tx1"/>
                </a:solidFill>
              </a:rPr>
              <a:t>coronary </a:t>
            </a:r>
            <a:r>
              <a:rPr lang="en-US" sz="1800" dirty="0" smtClean="0">
                <a:solidFill>
                  <a:schemeClr val="tx1"/>
                </a:solidFill>
              </a:rPr>
              <a:t>artery lumen due to plaque instability and (</a:t>
            </a:r>
            <a:r>
              <a:rPr lang="en-US" sz="1800" dirty="0" err="1" smtClean="0">
                <a:solidFill>
                  <a:schemeClr val="tx1"/>
                </a:solidFill>
              </a:rPr>
              <a:t>athero</a:t>
            </a:r>
            <a:r>
              <a:rPr lang="en-US" sz="1800" dirty="0" smtClean="0">
                <a:solidFill>
                  <a:schemeClr val="tx1"/>
                </a:solidFill>
              </a:rPr>
              <a:t>)thrombosis</a:t>
            </a:r>
            <a:endParaRPr lang="ru-RU" sz="2000" dirty="0" smtClean="0">
              <a:solidFill>
                <a:schemeClr val="tx1"/>
              </a:solidFill>
            </a:endParaRPr>
          </a:p>
          <a:p>
            <a:pPr eaLnBrk="1" hangingPunct="1">
              <a:buNone/>
            </a:pPr>
            <a:endParaRPr lang="en-US" sz="2000" dirty="0" smtClean="0"/>
          </a:p>
        </p:txBody>
      </p:sp>
      <p:sp>
        <p:nvSpPr>
          <p:cNvPr id="5" name="Rectangle 4"/>
          <p:cNvSpPr/>
          <p:nvPr/>
        </p:nvSpPr>
        <p:spPr>
          <a:xfrm>
            <a:off x="609600" y="971550"/>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38100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Incidence</a:t>
            </a:r>
          </a:p>
        </p:txBody>
      </p:sp>
      <p:sp>
        <p:nvSpPr>
          <p:cNvPr id="7171" name="Rectangle 5"/>
          <p:cNvSpPr>
            <a:spLocks noGrp="1" noChangeArrowheads="1"/>
          </p:cNvSpPr>
          <p:nvPr>
            <p:ph type="body" sz="half" idx="1"/>
          </p:nvPr>
        </p:nvSpPr>
        <p:spPr>
          <a:xfrm>
            <a:off x="533400" y="971550"/>
            <a:ext cx="7924800" cy="3886200"/>
          </a:xfrm>
        </p:spPr>
        <p:txBody>
          <a:bodyPr/>
          <a:lstStyle/>
          <a:p>
            <a:pPr>
              <a:buFont typeface="Wingdings" pitchFamily="2" charset="2"/>
              <a:buChar char="q"/>
            </a:pPr>
            <a:r>
              <a:rPr lang="en-US" sz="1800" dirty="0" smtClean="0"/>
              <a:t>An estimated 35 lives per 1000 patients treated are saved when </a:t>
            </a:r>
            <a:r>
              <a:rPr lang="en-US" sz="1800" dirty="0" err="1" smtClean="0"/>
              <a:t>thrombolysis</a:t>
            </a:r>
            <a:r>
              <a:rPr lang="en-US" sz="1800" dirty="0" smtClean="0"/>
              <a:t> is used within the first hour of symptom onset, compared with 16 lives saved per 1000 treated when given 7 to 12 hours after symptom onset. The most common cause of death and disability in the western world and worldwide is coronary artery disease</a:t>
            </a:r>
          </a:p>
          <a:p>
            <a:pPr>
              <a:buFont typeface="Wingdings" pitchFamily="2" charset="2"/>
              <a:buChar char="q"/>
            </a:pPr>
            <a:r>
              <a:rPr lang="en-US" sz="1800" dirty="0" smtClean="0"/>
              <a:t>There are 32.4 million myocardial infarctions and strokes worldwide every year.</a:t>
            </a:r>
          </a:p>
          <a:p>
            <a:pPr>
              <a:buFont typeface="Wingdings" pitchFamily="2" charset="2"/>
              <a:buChar char="q"/>
            </a:pPr>
            <a:r>
              <a:rPr lang="en-US" sz="1800" dirty="0" smtClean="0"/>
              <a:t>Patients with previous myocardial infarction (MI) are the highest risk group for further coronary events.</a:t>
            </a:r>
          </a:p>
          <a:p>
            <a:pPr>
              <a:buFont typeface="Wingdings" pitchFamily="2" charset="2"/>
              <a:buChar char="q"/>
            </a:pPr>
            <a:r>
              <a:rPr lang="en-US" sz="1800" dirty="0" smtClean="0"/>
              <a:t>Survivors of MI are at increased risk of recurrent infarctions and have an annual death rate of 5% - six times that in people of the same age who do not have coronary heart disease.</a:t>
            </a:r>
          </a:p>
          <a:p>
            <a:pPr algn="just" eaLnBrk="1" hangingPunct="1">
              <a:buFont typeface="Wingdings" pitchFamily="2" charset="2"/>
              <a:buChar char="q"/>
            </a:pPr>
            <a:endParaRPr lang="en-US" sz="2000" dirty="0" smtClean="0"/>
          </a:p>
        </p:txBody>
      </p:sp>
      <p:sp>
        <p:nvSpPr>
          <p:cNvPr id="5" name="Rectangle 4"/>
          <p:cNvSpPr/>
          <p:nvPr/>
        </p:nvSpPr>
        <p:spPr>
          <a:xfrm>
            <a:off x="609600" y="971550"/>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38100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Etiology </a:t>
            </a:r>
          </a:p>
        </p:txBody>
      </p:sp>
      <p:sp>
        <p:nvSpPr>
          <p:cNvPr id="7171" name="Rectangle 5"/>
          <p:cNvSpPr>
            <a:spLocks noGrp="1" noChangeArrowheads="1"/>
          </p:cNvSpPr>
          <p:nvPr>
            <p:ph type="body" sz="half" idx="1"/>
          </p:nvPr>
        </p:nvSpPr>
        <p:spPr>
          <a:xfrm>
            <a:off x="533400" y="971550"/>
            <a:ext cx="7924800" cy="3886200"/>
          </a:xfrm>
        </p:spPr>
        <p:txBody>
          <a:bodyPr/>
          <a:lstStyle/>
          <a:p>
            <a:pPr algn="just" eaLnBrk="1" hangingPunct="1">
              <a:buFont typeface="Wingdings" pitchFamily="2" charset="2"/>
              <a:buChar char="q"/>
            </a:pPr>
            <a:r>
              <a:rPr lang="en-US" sz="1600" dirty="0" smtClean="0"/>
              <a:t>Myocardial infarction is closely associated with coronary artery disease:</a:t>
            </a:r>
          </a:p>
          <a:p>
            <a:r>
              <a:rPr lang="en-US" sz="1600" dirty="0" smtClean="0"/>
              <a:t>Smoking</a:t>
            </a:r>
          </a:p>
          <a:p>
            <a:r>
              <a:rPr lang="en-US" sz="1600" dirty="0" smtClean="0"/>
              <a:t>Abnormal lipid profile/blood </a:t>
            </a:r>
            <a:r>
              <a:rPr lang="en-US" sz="1600" dirty="0" err="1" smtClean="0"/>
              <a:t>apolipoprotein</a:t>
            </a:r>
            <a:r>
              <a:rPr lang="en-US" sz="1600" dirty="0" smtClean="0"/>
              <a:t> (raised </a:t>
            </a:r>
            <a:r>
              <a:rPr lang="en-US" sz="1600" dirty="0" err="1" smtClean="0"/>
              <a:t>ApoB</a:t>
            </a:r>
            <a:r>
              <a:rPr lang="en-US" sz="1600" dirty="0" smtClean="0"/>
              <a:t>/ApoA1)</a:t>
            </a:r>
          </a:p>
          <a:p>
            <a:r>
              <a:rPr lang="en-US" sz="1600" dirty="0" smtClean="0"/>
              <a:t>Hypertension</a:t>
            </a:r>
          </a:p>
          <a:p>
            <a:r>
              <a:rPr lang="en-US" sz="1600" u="sng" dirty="0" smtClean="0">
                <a:hlinkClick r:id="rId2" tooltip="Diabetes"/>
              </a:rPr>
              <a:t>Diabetes mellitus</a:t>
            </a:r>
            <a:endParaRPr lang="en-US" sz="1600" dirty="0" smtClean="0"/>
          </a:p>
          <a:p>
            <a:r>
              <a:rPr lang="en-US" sz="1600" dirty="0" smtClean="0"/>
              <a:t>Abdominal </a:t>
            </a:r>
            <a:r>
              <a:rPr lang="en-US" sz="1600" dirty="0" smtClean="0">
                <a:hlinkClick r:id="rId3" tooltip="Obesity"/>
              </a:rPr>
              <a:t>obesity</a:t>
            </a:r>
            <a:r>
              <a:rPr lang="en-US" sz="1600" dirty="0" smtClean="0"/>
              <a:t> (waist/hip ratio) (greater than 0.90 for males and greater than 0.85 for females)</a:t>
            </a:r>
          </a:p>
          <a:p>
            <a:r>
              <a:rPr lang="en-US" sz="1600" dirty="0" smtClean="0"/>
              <a:t>Psychosocial factors such as </a:t>
            </a:r>
            <a:r>
              <a:rPr lang="en-US" sz="1600" dirty="0" smtClean="0">
                <a:hlinkClick r:id="rId4" tooltip="Depression"/>
              </a:rPr>
              <a:t>depression</a:t>
            </a:r>
            <a:r>
              <a:rPr lang="en-US" sz="1600" dirty="0" smtClean="0"/>
              <a:t>, loss of the locus of control, global stress, financial stress, and life events including marital separation, job loss, and family conflicts</a:t>
            </a:r>
          </a:p>
          <a:p>
            <a:r>
              <a:rPr lang="en-US" sz="1600" dirty="0" smtClean="0"/>
              <a:t>Lack of daily consumption of fruits or vegetables</a:t>
            </a:r>
          </a:p>
          <a:p>
            <a:r>
              <a:rPr lang="en-US" sz="1600" dirty="0" smtClean="0"/>
              <a:t>Lack of </a:t>
            </a:r>
            <a:r>
              <a:rPr lang="en-US" sz="1600" dirty="0" smtClean="0">
                <a:hlinkClick r:id="rId5" tooltip="Physical Activity"/>
              </a:rPr>
              <a:t>physical activity</a:t>
            </a:r>
            <a:endParaRPr lang="en-US" sz="1600" dirty="0" smtClean="0"/>
          </a:p>
          <a:p>
            <a:pPr algn="just" eaLnBrk="1" hangingPunct="1">
              <a:buFont typeface="Wingdings" pitchFamily="2" charset="2"/>
              <a:buChar char="q"/>
            </a:pPr>
            <a:endParaRPr lang="en-US" sz="2000" dirty="0" smtClean="0"/>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pic>
        <p:nvPicPr>
          <p:cNvPr id="4098" name="Picture 2" descr="C:\Users\nursing\Desktop\500px-RiskFactors.jpg"/>
          <p:cNvPicPr>
            <a:picLocks noChangeAspect="1" noChangeArrowheads="1"/>
          </p:cNvPicPr>
          <p:nvPr/>
        </p:nvPicPr>
        <p:blipFill>
          <a:blip r:embed="rId2"/>
          <a:srcRect/>
          <a:stretch>
            <a:fillRect/>
          </a:stretch>
        </p:blipFill>
        <p:spPr bwMode="auto">
          <a:xfrm>
            <a:off x="1143000" y="742950"/>
            <a:ext cx="6477000" cy="3962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
        <p:nvSpPr>
          <p:cNvPr id="7" name="Rectangle 6"/>
          <p:cNvSpPr/>
          <p:nvPr/>
        </p:nvSpPr>
        <p:spPr>
          <a:xfrm>
            <a:off x="457200" y="590550"/>
            <a:ext cx="8153400" cy="2062103"/>
          </a:xfrm>
          <a:prstGeom prst="rect">
            <a:avLst/>
          </a:prstGeom>
        </p:spPr>
        <p:txBody>
          <a:bodyPr wrap="square">
            <a:spAutoFit/>
          </a:bodyPr>
          <a:lstStyle/>
          <a:p>
            <a:r>
              <a:rPr lang="en-US" sz="2800" dirty="0" smtClean="0">
                <a:solidFill>
                  <a:schemeClr val="bg2"/>
                </a:solidFill>
                <a:latin typeface="Source Sans Pro" charset="0"/>
              </a:rPr>
              <a:t>Prevention</a:t>
            </a:r>
          </a:p>
          <a:p>
            <a:endParaRPr lang="en-US" sz="2000" dirty="0" smtClean="0">
              <a:solidFill>
                <a:schemeClr val="bg2"/>
              </a:solidFill>
              <a:latin typeface="Source Sans Pro" charset="0"/>
            </a:endParaRPr>
          </a:p>
          <a:p>
            <a:pPr>
              <a:buFont typeface="Wingdings" pitchFamily="2" charset="2"/>
              <a:buChar char="q"/>
            </a:pPr>
            <a:r>
              <a:rPr lang="en-US" sz="2000" dirty="0" smtClean="0">
                <a:latin typeface="Source Sans Pro" charset="0"/>
              </a:rPr>
              <a:t>Evidence based interventions for secondary prevention include the use of aspirin, beta-blockers, angiotensin converting enzyme inhibitors; </a:t>
            </a:r>
          </a:p>
          <a:p>
            <a:pPr>
              <a:buFont typeface="Wingdings" pitchFamily="2" charset="2"/>
              <a:buChar char="q"/>
            </a:pPr>
            <a:r>
              <a:rPr lang="en-US" sz="2000" dirty="0" smtClean="0">
                <a:latin typeface="Source Sans Pro" charset="0"/>
              </a:rPr>
              <a:t>lipid lowering drugs and other anti- </a:t>
            </a:r>
            <a:r>
              <a:rPr lang="en-US" sz="2000" dirty="0" err="1" smtClean="0">
                <a:latin typeface="Source Sans Pro" charset="0"/>
              </a:rPr>
              <a:t>hypertensives</a:t>
            </a:r>
            <a:r>
              <a:rPr lang="en-US" sz="2000" dirty="0" smtClean="0">
                <a:latin typeface="Source Sans Pro" charset="0"/>
              </a:rPr>
              <a:t>,  as well as modifying lifestyle related risk </a:t>
            </a:r>
            <a:r>
              <a:rPr lang="en-US" sz="2000" dirty="0" err="1" smtClean="0">
                <a:latin typeface="Source Sans Pro" charset="0"/>
              </a:rPr>
              <a:t>behaviours</a:t>
            </a:r>
            <a:endParaRPr lang="en-US" sz="2000" dirty="0">
              <a:latin typeface="Source Sans Pro"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38100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Categories of necrosis </a:t>
            </a:r>
          </a:p>
        </p:txBody>
      </p:sp>
      <p:sp>
        <p:nvSpPr>
          <p:cNvPr id="7171" name="Rectangle 5"/>
          <p:cNvSpPr>
            <a:spLocks noGrp="1" noChangeArrowheads="1"/>
          </p:cNvSpPr>
          <p:nvPr>
            <p:ph type="body" sz="half" idx="1"/>
          </p:nvPr>
        </p:nvSpPr>
        <p:spPr>
          <a:xfrm>
            <a:off x="533400" y="895350"/>
            <a:ext cx="7924800" cy="3962400"/>
          </a:xfrm>
        </p:spPr>
        <p:txBody>
          <a:bodyPr/>
          <a:lstStyle/>
          <a:p>
            <a:pPr algn="just" eaLnBrk="1" hangingPunct="1">
              <a:buFont typeface="Wingdings" pitchFamily="2" charset="2"/>
              <a:buChar char="q"/>
            </a:pPr>
            <a:r>
              <a:rPr lang="en-US" sz="2000" dirty="0" smtClean="0"/>
              <a:t>	</a:t>
            </a:r>
            <a:r>
              <a:rPr lang="en-US" sz="1800" dirty="0" smtClean="0"/>
              <a:t>Coagulation necrosis, the most common form, is principally but not exclusively caused by marked reductions in coronary perfusion and is characterized by loss of myocardial contractile properties (due to intracellular acidosis)</a:t>
            </a:r>
          </a:p>
          <a:p>
            <a:pPr algn="just" eaLnBrk="1" hangingPunct="1">
              <a:buFont typeface="Wingdings" pitchFamily="2" charset="2"/>
              <a:buChar char="q"/>
            </a:pPr>
            <a:r>
              <a:rPr lang="en-US" sz="1800" dirty="0" smtClean="0"/>
              <a:t>	Colliquative myocytolysis (i.e. liquefaction necrosis) is portrayed by </a:t>
            </a:r>
            <a:r>
              <a:rPr lang="en-US" sz="1800" dirty="0" err="1" smtClean="0"/>
              <a:t>lysis</a:t>
            </a:r>
            <a:r>
              <a:rPr lang="en-US" sz="1800" dirty="0" smtClean="0"/>
              <a:t> of myocardial fibers ensuing from release of hydrolytic enzymes by inflammatory cells (i.e. leukocytes, neutrophils, etc. . Lesions comprise loss of contractile proteins, vacuolization, edema and nuclear changes including fragmentation.</a:t>
            </a:r>
          </a:p>
          <a:p>
            <a:pPr algn="just" eaLnBrk="1" hangingPunct="1">
              <a:buFont typeface="Wingdings" pitchFamily="2" charset="2"/>
              <a:buChar char="q"/>
            </a:pPr>
            <a:r>
              <a:rPr lang="en-US" sz="1800" dirty="0" smtClean="0"/>
              <a:t>	Coagulative myocytolysis results from the action of toxins such as nicotine and carbon monoxide; histopathological features resemble those produced by sympathetic nervous system stimulation and catecholamine release</a:t>
            </a:r>
          </a:p>
          <a:p>
            <a:pPr eaLnBrk="1" hangingPunct="1">
              <a:buNone/>
            </a:pPr>
            <a:r>
              <a:rPr lang="en-US" sz="2000" dirty="0" smtClean="0"/>
              <a:t>	</a:t>
            </a:r>
          </a:p>
          <a:p>
            <a:pPr eaLnBrk="1" hangingPunct="1">
              <a:buNone/>
            </a:pPr>
            <a:endParaRPr lang="en-US" sz="2000" dirty="0" smtClean="0"/>
          </a:p>
        </p:txBody>
      </p:sp>
      <p:sp>
        <p:nvSpPr>
          <p:cNvPr id="5" name="Rectangle 4"/>
          <p:cNvSpPr/>
          <p:nvPr/>
        </p:nvSpPr>
        <p:spPr>
          <a:xfrm>
            <a:off x="609600" y="971550"/>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304800" y="209550"/>
            <a:ext cx="8458200" cy="835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t>Overview: heart disease </a:t>
            </a:r>
            <a:endParaRPr dirty="0"/>
          </a:p>
        </p:txBody>
      </p:sp>
      <p:sp>
        <p:nvSpPr>
          <p:cNvPr id="99" name="Google Shape;99;p15"/>
          <p:cNvSpPr txBox="1">
            <a:spLocks noGrp="1"/>
          </p:cNvSpPr>
          <p:nvPr>
            <p:ph type="subTitle" idx="1"/>
          </p:nvPr>
        </p:nvSpPr>
        <p:spPr>
          <a:xfrm>
            <a:off x="838200" y="895350"/>
            <a:ext cx="7086600" cy="3962400"/>
          </a:xfrm>
          <a:prstGeom prst="rect">
            <a:avLst/>
          </a:prstGeom>
        </p:spPr>
        <p:txBody>
          <a:bodyPr spcFirstLastPara="1" wrap="square" lIns="91425" tIns="91425" rIns="91425" bIns="91425" anchor="ctr" anchorCtr="0">
            <a:noAutofit/>
          </a:bodyPr>
          <a:lstStyle/>
          <a:p>
            <a:pPr eaLnBrk="1" hangingPunct="1">
              <a:buClr>
                <a:srgbClr val="C00000"/>
              </a:buClr>
              <a:buFont typeface="Arial" charset="0"/>
              <a:buChar char="•"/>
            </a:pPr>
            <a:endParaRPr lang="en-US" sz="2000" dirty="0" smtClean="0">
              <a:latin typeface="Dosis" charset="0"/>
              <a:cs typeface="Arial" charset="0"/>
            </a:endParaRPr>
          </a:p>
          <a:p>
            <a:pPr eaLnBrk="1" hangingPunct="1">
              <a:buClr>
                <a:srgbClr val="C00000"/>
              </a:buClr>
              <a:buFont typeface="Arial" charset="0"/>
              <a:buChar char="•"/>
            </a:pPr>
            <a:r>
              <a:rPr lang="en-US" sz="2000" dirty="0" smtClean="0">
                <a:latin typeface="Dosis" charset="0"/>
                <a:cs typeface="Arial" charset="0"/>
              </a:rPr>
              <a:t>Most men and women do not know that heart disease is their own greatest health risk</a:t>
            </a:r>
          </a:p>
          <a:p>
            <a:pPr eaLnBrk="1" hangingPunct="1">
              <a:buClr>
                <a:srgbClr val="C00000"/>
              </a:buClr>
              <a:buFont typeface="Arial" charset="0"/>
              <a:buChar char="•"/>
            </a:pPr>
            <a:r>
              <a:rPr lang="en-US" sz="2000" dirty="0" smtClean="0">
                <a:latin typeface="Dosis" charset="0"/>
                <a:cs typeface="Arial" charset="0"/>
              </a:rPr>
              <a:t>Heart disease is largely preventable</a:t>
            </a:r>
          </a:p>
          <a:p>
            <a:pPr eaLnBrk="1" hangingPunct="1">
              <a:buClr>
                <a:srgbClr val="C00000"/>
              </a:buClr>
              <a:buFont typeface="Arial" charset="0"/>
              <a:buChar char="•"/>
            </a:pPr>
            <a:r>
              <a:rPr lang="en-US" sz="2000" dirty="0" smtClean="0">
                <a:latin typeface="Dosis" charset="0"/>
                <a:cs typeface="Arial" charset="0"/>
              </a:rPr>
              <a:t>It can take action to protect their hearts</a:t>
            </a:r>
          </a:p>
          <a:p>
            <a:pPr eaLnBrk="1" hangingPunct="1">
              <a:buClr>
                <a:srgbClr val="C00000"/>
              </a:buClr>
              <a:buFont typeface="Arial" charset="0"/>
              <a:buChar char="•"/>
            </a:pPr>
            <a:r>
              <a:rPr lang="en-US" sz="2000" dirty="0" smtClean="0">
                <a:latin typeface="Dosis" charset="0"/>
                <a:cs typeface="Arial" charset="0"/>
              </a:rPr>
              <a:t>Heart disease is a “now” problem</a:t>
            </a:r>
          </a:p>
          <a:p>
            <a:pPr eaLnBrk="1" hangingPunct="1">
              <a:buClr>
                <a:srgbClr val="C00000"/>
              </a:buClr>
              <a:buFont typeface="Arial" charset="0"/>
              <a:buChar char="•"/>
            </a:pPr>
            <a:r>
              <a:rPr lang="en-US" sz="2000" dirty="0" smtClean="0">
                <a:latin typeface="Dosis" charset="0"/>
                <a:cs typeface="Arial" charset="0"/>
              </a:rPr>
              <a:t>“Later” may be too late</a:t>
            </a:r>
          </a:p>
          <a:p>
            <a:pPr marL="342900" indent="-342900" eaLnBrk="0" hangingPunct="0">
              <a:spcBef>
                <a:spcPct val="20000"/>
              </a:spcBef>
              <a:buClr>
                <a:srgbClr val="C00000"/>
              </a:buClr>
              <a:buFont typeface="Arial" charset="0"/>
              <a:buChar char="•"/>
            </a:pPr>
            <a:r>
              <a:rPr lang="en-US" sz="2000" dirty="0" smtClean="0">
                <a:latin typeface="Dosis" charset="0"/>
                <a:cs typeface="Arial" charset="0"/>
              </a:rPr>
              <a:t> There are many forms of heart disease</a:t>
            </a:r>
          </a:p>
          <a:p>
            <a:pPr marL="342900" indent="-342900" eaLnBrk="0" hangingPunct="0">
              <a:spcBef>
                <a:spcPct val="20000"/>
              </a:spcBef>
              <a:buClr>
                <a:srgbClr val="C00000"/>
              </a:buClr>
              <a:buFont typeface="Arial" charset="0"/>
              <a:buChar char="•"/>
            </a:pPr>
            <a:r>
              <a:rPr lang="en-US" sz="2000" dirty="0" smtClean="0">
                <a:latin typeface="Dosis" charset="0"/>
                <a:cs typeface="Arial" charset="0"/>
              </a:rPr>
              <a:t> Coronary artery disease, or coronary heart disease, </a:t>
            </a:r>
            <a:br>
              <a:rPr lang="en-US" sz="2000" dirty="0" smtClean="0">
                <a:latin typeface="Dosis" charset="0"/>
                <a:cs typeface="Arial" charset="0"/>
              </a:rPr>
            </a:br>
            <a:r>
              <a:rPr lang="en-US" sz="2000" dirty="0" smtClean="0">
                <a:latin typeface="Dosis" charset="0"/>
                <a:cs typeface="Arial" charset="0"/>
              </a:rPr>
              <a:t>is most common</a:t>
            </a:r>
          </a:p>
          <a:p>
            <a:pPr marL="342900" indent="-342900" eaLnBrk="0" hangingPunct="0">
              <a:spcBef>
                <a:spcPct val="20000"/>
              </a:spcBef>
              <a:buClr>
                <a:srgbClr val="C00000"/>
              </a:buClr>
              <a:buFont typeface="Arial" charset="0"/>
              <a:buChar char="•"/>
            </a:pPr>
            <a:r>
              <a:rPr lang="en-US" sz="2000" dirty="0" smtClean="0">
                <a:latin typeface="Dosis" charset="0"/>
                <a:cs typeface="Arial" charset="0"/>
              </a:rPr>
              <a:t> Heart disease develops over years and progresses when the  heart doesn’t get enough nutrient-rich blood</a:t>
            </a:r>
          </a:p>
          <a:p>
            <a:pPr marL="0" lvl="0" indent="0" algn="l" rtl="0">
              <a:spcBef>
                <a:spcPts val="0"/>
              </a:spcBef>
              <a:spcAft>
                <a:spcPts val="0"/>
              </a:spcAft>
              <a:buNone/>
            </a:pPr>
            <a:endParaRPr dirty="0"/>
          </a:p>
        </p:txBody>
      </p:sp>
      <p:sp>
        <p:nvSpPr>
          <p:cNvPr id="100" name="Google Shape;100;p15"/>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38100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types of infarction</a:t>
            </a:r>
          </a:p>
        </p:txBody>
      </p:sp>
      <p:sp>
        <p:nvSpPr>
          <p:cNvPr id="7171" name="Rectangle 5"/>
          <p:cNvSpPr>
            <a:spLocks noGrp="1" noChangeArrowheads="1"/>
          </p:cNvSpPr>
          <p:nvPr>
            <p:ph type="body" sz="half" idx="1"/>
          </p:nvPr>
        </p:nvSpPr>
        <p:spPr>
          <a:xfrm>
            <a:off x="533400" y="895350"/>
            <a:ext cx="7924800" cy="3962400"/>
          </a:xfrm>
        </p:spPr>
        <p:txBody>
          <a:bodyPr/>
          <a:lstStyle/>
          <a:p>
            <a:pPr algn="just" eaLnBrk="1" hangingPunct="1">
              <a:buFont typeface="Wingdings" pitchFamily="2" charset="2"/>
              <a:buChar char="q"/>
            </a:pPr>
            <a:r>
              <a:rPr lang="en-US" sz="2000" dirty="0" smtClean="0"/>
              <a:t>	</a:t>
            </a:r>
            <a:r>
              <a:rPr lang="en-US" sz="2000" dirty="0" smtClean="0">
                <a:solidFill>
                  <a:schemeClr val="tx1"/>
                </a:solidFill>
              </a:rPr>
              <a:t>Type 1 :infarction occurs because of plaque rupture, ulceration or dissection, etc. in the presence of unstable atherosclerotic coronary artery disease (CAD) that comprises blood flow with resultant myocardial necrosis</a:t>
            </a:r>
          </a:p>
          <a:p>
            <a:pPr algn="just" eaLnBrk="1" hangingPunct="1">
              <a:buFont typeface="Wingdings" pitchFamily="2" charset="2"/>
              <a:buChar char="q"/>
            </a:pPr>
            <a:r>
              <a:rPr lang="en-US" sz="2000" dirty="0" smtClean="0">
                <a:solidFill>
                  <a:schemeClr val="tx1"/>
                </a:solidFill>
              </a:rPr>
              <a:t>	Type 2: infarction is caused by a disequilibrium between oxygen supply and demand produced by factors other than unstable CAD (i.e. toxic effects of endogenous circulating compounds—</a:t>
            </a:r>
            <a:r>
              <a:rPr lang="en-US" sz="2000" dirty="0" err="1" smtClean="0">
                <a:solidFill>
                  <a:schemeClr val="tx1"/>
                </a:solidFill>
              </a:rPr>
              <a:t>catecholamines</a:t>
            </a:r>
            <a:r>
              <a:rPr lang="en-US" sz="2000" dirty="0" smtClean="0">
                <a:solidFill>
                  <a:schemeClr val="tx1"/>
                </a:solidFill>
              </a:rPr>
              <a:t>, endothelial dysfunction, etc.).</a:t>
            </a:r>
          </a:p>
          <a:p>
            <a:pPr algn="just" eaLnBrk="1" hangingPunct="1">
              <a:buFont typeface="Wingdings" pitchFamily="2" charset="2"/>
              <a:buChar char="q"/>
            </a:pPr>
            <a:r>
              <a:rPr lang="en-US" sz="2000" dirty="0" smtClean="0">
                <a:solidFill>
                  <a:schemeClr val="tx1"/>
                </a:solidFill>
              </a:rPr>
              <a:t>	Type 3: infarction involves patients with cardiac death resulting from symptoms associated with myocardial ischemia but for whom cardiac biomarker results are lacking.</a:t>
            </a:r>
          </a:p>
        </p:txBody>
      </p:sp>
      <p:sp>
        <p:nvSpPr>
          <p:cNvPr id="5" name="Rectangle 4"/>
          <p:cNvSpPr/>
          <p:nvPr/>
        </p:nvSpPr>
        <p:spPr>
          <a:xfrm>
            <a:off x="609600" y="971550"/>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65532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types of infarction contd.</a:t>
            </a:r>
          </a:p>
        </p:txBody>
      </p:sp>
      <p:sp>
        <p:nvSpPr>
          <p:cNvPr id="7171" name="Rectangle 5"/>
          <p:cNvSpPr>
            <a:spLocks noGrp="1" noChangeArrowheads="1"/>
          </p:cNvSpPr>
          <p:nvPr>
            <p:ph type="body" sz="half" idx="1"/>
          </p:nvPr>
        </p:nvSpPr>
        <p:spPr>
          <a:xfrm>
            <a:off x="533400" y="895350"/>
            <a:ext cx="7924800" cy="3962400"/>
          </a:xfrm>
        </p:spPr>
        <p:txBody>
          <a:bodyPr/>
          <a:lstStyle/>
          <a:p>
            <a:pPr eaLnBrk="1" hangingPunct="1">
              <a:buNone/>
            </a:pPr>
            <a:r>
              <a:rPr lang="en-US" sz="2000" dirty="0" smtClean="0"/>
              <a:t>	</a:t>
            </a:r>
          </a:p>
        </p:txBody>
      </p:sp>
      <p:sp>
        <p:nvSpPr>
          <p:cNvPr id="5" name="Rectangle 4"/>
          <p:cNvSpPr/>
          <p:nvPr/>
        </p:nvSpPr>
        <p:spPr>
          <a:xfrm>
            <a:off x="609600" y="971550"/>
            <a:ext cx="8001000" cy="4905958"/>
          </a:xfrm>
          <a:prstGeom prst="rect">
            <a:avLst/>
          </a:prstGeom>
        </p:spPr>
        <p:txBody>
          <a:bodyPr wrap="square">
            <a:spAutoFit/>
          </a:bodyPr>
          <a:lstStyle/>
          <a:p>
            <a:pPr marL="342900" indent="-342900" algn="just" eaLnBrk="0" hangingPunct="0">
              <a:spcBef>
                <a:spcPct val="20000"/>
              </a:spcBef>
              <a:buClr>
                <a:srgbClr val="C00000"/>
              </a:buClr>
              <a:buFont typeface="Wingdings" pitchFamily="2" charset="2"/>
              <a:buChar char="q"/>
            </a:pPr>
            <a:r>
              <a:rPr lang="en-US" sz="1800" dirty="0" smtClean="0"/>
              <a:t>     </a:t>
            </a:r>
            <a:r>
              <a:rPr lang="en-US" sz="2000" dirty="0" smtClean="0">
                <a:latin typeface="Source Sans Pro" charset="0"/>
              </a:rPr>
              <a:t>Type 4:infarction is linked to </a:t>
            </a:r>
            <a:r>
              <a:rPr lang="en-US" sz="2000" dirty="0" err="1" smtClean="0">
                <a:latin typeface="Source Sans Pro" charset="0"/>
              </a:rPr>
              <a:t>percutaneous</a:t>
            </a:r>
            <a:r>
              <a:rPr lang="en-US" sz="2000" dirty="0" smtClean="0">
                <a:latin typeface="Source Sans Pro" charset="0"/>
              </a:rPr>
              <a:t> coronary intervention and stent thrombosis, respectively while Type 5 infarction is related to coronary artery bypass grafting</a:t>
            </a:r>
          </a:p>
          <a:p>
            <a:pPr marL="342900" indent="-342900" algn="just" eaLnBrk="0" hangingPunct="0">
              <a:spcBef>
                <a:spcPct val="20000"/>
              </a:spcBef>
              <a:buClr>
                <a:srgbClr val="C00000"/>
              </a:buClr>
              <a:buFont typeface="Wingdings" pitchFamily="2" charset="2"/>
              <a:buChar char="q"/>
            </a:pPr>
            <a:r>
              <a:rPr lang="en-US" sz="2000" dirty="0" smtClean="0">
                <a:latin typeface="Source Sans Pro" charset="0"/>
              </a:rPr>
              <a:t>	Type 5: infarction is related to coronary artery bypass grafting</a:t>
            </a:r>
          </a:p>
          <a:p>
            <a:pPr marL="342900" indent="-342900" algn="just" eaLnBrk="0" hangingPunct="0">
              <a:spcBef>
                <a:spcPct val="20000"/>
              </a:spcBef>
              <a:buClr>
                <a:srgbClr val="C00000"/>
              </a:buClr>
              <a:buFont typeface="Wingdings" pitchFamily="2" charset="2"/>
              <a:buChar char="q"/>
            </a:pPr>
            <a:r>
              <a:rPr lang="en-US" sz="2000" dirty="0" smtClean="0">
                <a:latin typeface="Source Sans Pro" charset="0"/>
              </a:rPr>
              <a:t>     Infarcts are generally classified on the basis of size—microscopic (focal necrosis), small (30% of LV); however, they are also classified on the basis of location (anterior, lateral, inferior, etc.)</a:t>
            </a:r>
          </a:p>
          <a:p>
            <a:pPr marL="342900" indent="-342900" algn="just" eaLnBrk="0" hangingPunct="0">
              <a:spcBef>
                <a:spcPct val="20000"/>
              </a:spcBef>
              <a:buClr>
                <a:srgbClr val="C00000"/>
              </a:buClr>
              <a:buFont typeface="Wingdings" pitchFamily="2" charset="2"/>
              <a:buChar char="q"/>
            </a:pPr>
            <a:r>
              <a:rPr lang="en-US" sz="2000" dirty="0" smtClean="0">
                <a:latin typeface="Source Sans Pro" charset="0"/>
              </a:rPr>
              <a:t>	In addition, within the pathologic context, “acute, healing or healed” infarction should be used; in acute infarction inflammatory cells are present. In healed infarcts (i.e. 5 - 6 weeks post-infarction), scar tissue is manifest while inflammatory cell infiltration is absent and electrocardiographic morphology remains in flux. Acute ischemic injury </a:t>
            </a:r>
          </a:p>
          <a:p>
            <a:pPr marL="342900" indent="-342900" eaLnBrk="0" hangingPunct="0">
              <a:spcBef>
                <a:spcPct val="20000"/>
              </a:spcBef>
              <a:buClr>
                <a:srgbClr val="C00000"/>
              </a:buClr>
            </a:pPr>
            <a:endParaRPr lang="en-US" sz="2000" dirty="0" smtClean="0">
              <a:latin typeface="Source Sans Pro" charset="0"/>
            </a:endParaRPr>
          </a:p>
          <a:p>
            <a:pPr marL="342900" indent="-342900" eaLnBrk="0" hangingPunct="0">
              <a:spcBef>
                <a:spcPct val="20000"/>
              </a:spcBef>
              <a:buClr>
                <a:srgbClr val="C00000"/>
              </a:buClr>
            </a:pPr>
            <a:endParaRPr lang="en-US" dirty="0">
              <a:latin typeface="Source Sans Pro" charset="0"/>
            </a:endParaRPr>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38100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types of MI</a:t>
            </a:r>
          </a:p>
        </p:txBody>
      </p:sp>
      <p:sp>
        <p:nvSpPr>
          <p:cNvPr id="7171" name="Rectangle 5"/>
          <p:cNvSpPr>
            <a:spLocks noGrp="1" noChangeArrowheads="1"/>
          </p:cNvSpPr>
          <p:nvPr>
            <p:ph type="body" sz="half" idx="1"/>
          </p:nvPr>
        </p:nvSpPr>
        <p:spPr>
          <a:xfrm>
            <a:off x="533400" y="895350"/>
            <a:ext cx="7924800" cy="3962400"/>
          </a:xfrm>
        </p:spPr>
        <p:txBody>
          <a:bodyPr/>
          <a:lstStyle/>
          <a:p>
            <a:pPr eaLnBrk="1" hangingPunct="1">
              <a:buNone/>
            </a:pPr>
            <a:r>
              <a:rPr lang="en-US" sz="2000" dirty="0" smtClean="0"/>
              <a:t>	</a:t>
            </a:r>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
        <p:nvSpPr>
          <p:cNvPr id="7" name="Rectangle 6"/>
          <p:cNvSpPr/>
          <p:nvPr/>
        </p:nvSpPr>
        <p:spPr>
          <a:xfrm>
            <a:off x="533400" y="895351"/>
            <a:ext cx="8229600" cy="3958007"/>
          </a:xfrm>
          <a:prstGeom prst="rect">
            <a:avLst/>
          </a:prstGeom>
        </p:spPr>
        <p:txBody>
          <a:bodyPr wrap="square">
            <a:spAutoFit/>
          </a:bodyPr>
          <a:lstStyle/>
          <a:p>
            <a:pPr marL="342900" indent="-342900" eaLnBrk="0" hangingPunct="0">
              <a:spcBef>
                <a:spcPct val="20000"/>
              </a:spcBef>
              <a:buClr>
                <a:srgbClr val="C00000"/>
              </a:buClr>
              <a:buFont typeface="Wingdings" pitchFamily="2" charset="2"/>
              <a:buChar char="q"/>
            </a:pPr>
            <a:r>
              <a:rPr lang="en-US" dirty="0" smtClean="0">
                <a:latin typeface="Source Sans Pro" charset="0"/>
              </a:rPr>
              <a:t>	</a:t>
            </a:r>
            <a:r>
              <a:rPr lang="en-US" sz="1800" dirty="0" smtClean="0">
                <a:latin typeface="Source Sans Pro" charset="0"/>
              </a:rPr>
              <a:t> ST-segment elevation myocardial infarction (STEMI; ≥2 mm ST segment elevation and prominent T waves on the electrocardiogram)</a:t>
            </a:r>
            <a:endParaRPr lang="en-US" sz="1600" dirty="0" smtClean="0">
              <a:latin typeface="Source Sans Pro" charset="0"/>
            </a:endParaRPr>
          </a:p>
          <a:p>
            <a:pPr marL="342900" indent="-342900" eaLnBrk="0" hangingPunct="0">
              <a:spcBef>
                <a:spcPct val="20000"/>
              </a:spcBef>
              <a:buClr>
                <a:srgbClr val="C00000"/>
              </a:buClr>
              <a:buFont typeface="Wingdings" pitchFamily="2" charset="2"/>
              <a:buChar char="q"/>
            </a:pPr>
            <a:r>
              <a:rPr lang="en-US" sz="1600" dirty="0" smtClean="0">
                <a:latin typeface="Source Sans Pro" charset="0"/>
              </a:rPr>
              <a:t>		</a:t>
            </a:r>
            <a:r>
              <a:rPr lang="en-US" sz="1600" dirty="0" smtClean="0">
                <a:solidFill>
                  <a:schemeClr val="bg2"/>
                </a:solidFill>
                <a:latin typeface="Source Sans Pro" charset="0"/>
              </a:rPr>
              <a:t>STEMI is a life-threatening and time-sensitive emergency that results from complete thrombotic occlusion of the infarct-related artery</a:t>
            </a:r>
          </a:p>
          <a:p>
            <a:pPr marL="342900" indent="-342900" eaLnBrk="0" hangingPunct="0">
              <a:spcBef>
                <a:spcPct val="20000"/>
              </a:spcBef>
              <a:buClr>
                <a:srgbClr val="C00000"/>
              </a:buClr>
              <a:buFont typeface="Wingdings" pitchFamily="2" charset="2"/>
              <a:buChar char="q"/>
            </a:pPr>
            <a:r>
              <a:rPr lang="en-US" sz="1600" dirty="0" smtClean="0">
                <a:solidFill>
                  <a:schemeClr val="bg2"/>
                </a:solidFill>
                <a:latin typeface="Source Sans Pro" charset="0"/>
              </a:rPr>
              <a:t>		these patients generally present with severe chest pain and large myocardial risk areas. Rapid access to coronary revascularization strategies are recommended and lowering door-to-balloon times remains a priority for these patients</a:t>
            </a:r>
          </a:p>
          <a:p>
            <a:pPr marL="342900" indent="-342900" eaLnBrk="0" hangingPunct="0">
              <a:spcBef>
                <a:spcPct val="20000"/>
              </a:spcBef>
              <a:buClr>
                <a:srgbClr val="C00000"/>
              </a:buClr>
              <a:buFont typeface="Wingdings" pitchFamily="2" charset="2"/>
              <a:buChar char="q"/>
            </a:pPr>
            <a:r>
              <a:rPr lang="en-US" sz="1600" dirty="0" smtClean="0">
                <a:latin typeface="Source Sans Pro" charset="0"/>
              </a:rPr>
              <a:t>	</a:t>
            </a:r>
            <a:r>
              <a:rPr lang="en-US" sz="1800" dirty="0" smtClean="0">
                <a:latin typeface="Source Sans Pro" charset="0"/>
              </a:rPr>
              <a:t>non-ST-segment elevation myocardial infarction (NSTEMI; symptoms of acute coronary syndrome exemplified by ST-segment depression and T wave inversion on the electrocardiogram).</a:t>
            </a:r>
            <a:endParaRPr lang="en-US" sz="1600" dirty="0" smtClean="0">
              <a:latin typeface="Source Sans Pro" charset="0"/>
            </a:endParaRPr>
          </a:p>
          <a:p>
            <a:pPr marL="342900" indent="-342900" eaLnBrk="0" hangingPunct="0">
              <a:spcBef>
                <a:spcPct val="20000"/>
              </a:spcBef>
              <a:buClr>
                <a:srgbClr val="C00000"/>
              </a:buClr>
              <a:buFont typeface="Wingdings" pitchFamily="2" charset="2"/>
              <a:buChar char="q"/>
            </a:pPr>
            <a:r>
              <a:rPr lang="en-US" sz="1600" dirty="0" smtClean="0">
                <a:latin typeface="Source Sans Pro" charset="0"/>
              </a:rPr>
              <a:t>		</a:t>
            </a:r>
            <a:r>
              <a:rPr lang="en-US" sz="1600" dirty="0" smtClean="0">
                <a:solidFill>
                  <a:schemeClr val="bg2"/>
                </a:solidFill>
                <a:latin typeface="Source Sans Pro" charset="0"/>
              </a:rPr>
              <a:t>T-wave inversions depended on anatomic distribution of myocardial ischemia and were associated with variations in systolic cardiac function</a:t>
            </a:r>
            <a:r>
              <a:rPr lang="en-US" dirty="0" smtClean="0">
                <a:latin typeface="Source Sans Pro" charset="0"/>
              </a:rPr>
              <a:t>.		</a:t>
            </a:r>
          </a:p>
          <a:p>
            <a:pPr marL="342900" indent="-342900" eaLnBrk="0" hangingPunct="0">
              <a:spcBef>
                <a:spcPct val="20000"/>
              </a:spcBef>
              <a:buClr>
                <a:srgbClr val="C00000"/>
              </a:buClr>
            </a:pPr>
            <a:r>
              <a:rPr lang="en-US" dirty="0" smtClean="0">
                <a:latin typeface="Source Sans Pro" charset="0"/>
              </a:rPr>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pic>
        <p:nvPicPr>
          <p:cNvPr id="1026" name="Picture 2" descr="C:\Users\nursing\Desktop\myocardial-infarction-10-638.jpg"/>
          <p:cNvPicPr>
            <a:picLocks noChangeAspect="1" noChangeArrowheads="1"/>
          </p:cNvPicPr>
          <p:nvPr/>
        </p:nvPicPr>
        <p:blipFill>
          <a:blip r:embed="rId2"/>
          <a:srcRect/>
          <a:stretch>
            <a:fillRect/>
          </a:stretch>
        </p:blipFill>
        <p:spPr bwMode="auto">
          <a:xfrm>
            <a:off x="1066801" y="290512"/>
            <a:ext cx="7162800" cy="45624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38100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patho- point to ponder </a:t>
            </a:r>
          </a:p>
        </p:txBody>
      </p:sp>
      <p:sp>
        <p:nvSpPr>
          <p:cNvPr id="7171" name="Rectangle 5"/>
          <p:cNvSpPr>
            <a:spLocks noGrp="1" noChangeArrowheads="1"/>
          </p:cNvSpPr>
          <p:nvPr>
            <p:ph type="body" sz="half" idx="1"/>
          </p:nvPr>
        </p:nvSpPr>
        <p:spPr>
          <a:xfrm>
            <a:off x="533400" y="895350"/>
            <a:ext cx="7924800" cy="3962400"/>
          </a:xfrm>
        </p:spPr>
        <p:txBody>
          <a:bodyPr/>
          <a:lstStyle/>
          <a:p>
            <a:pPr marL="495300" indent="-457200">
              <a:buFont typeface="Wingdings" pitchFamily="2" charset="2"/>
              <a:buChar char="q"/>
            </a:pPr>
            <a:r>
              <a:rPr lang="en-US" sz="2000" dirty="0" smtClean="0"/>
              <a:t>	 </a:t>
            </a:r>
            <a:r>
              <a:rPr lang="en-US" sz="1800" dirty="0" smtClean="0"/>
              <a:t>During coronary occlusion opening of coronary collateral vessels in conditioned myocardium is associated with a marked reduction of ST segment elevation during repeated coronary occlusions</a:t>
            </a:r>
            <a:endParaRPr lang="en-US" sz="2400" dirty="0" smtClean="0"/>
          </a:p>
          <a:p>
            <a:pPr marL="495300" indent="-457200">
              <a:buFont typeface="Wingdings" pitchFamily="2" charset="2"/>
              <a:buChar char="q"/>
            </a:pPr>
            <a:endParaRPr lang="en-US" sz="2400" dirty="0" smtClean="0"/>
          </a:p>
          <a:p>
            <a:pPr marL="495300" indent="-457200">
              <a:buFont typeface="Wingdings" pitchFamily="2" charset="2"/>
              <a:buChar char="q"/>
            </a:pPr>
            <a:endParaRPr lang="en-US" sz="2400" dirty="0" smtClean="0"/>
          </a:p>
          <a:p>
            <a:pPr marL="495300" indent="-457200">
              <a:buFont typeface="Wingdings" pitchFamily="2" charset="2"/>
              <a:buChar char="q"/>
            </a:pPr>
            <a:endParaRPr lang="en-US" sz="2400" dirty="0" smtClean="0"/>
          </a:p>
          <a:p>
            <a:pPr marL="495300" indent="-457200">
              <a:buFont typeface="Wingdings" pitchFamily="2" charset="2"/>
              <a:buChar char="q"/>
            </a:pPr>
            <a:endParaRPr lang="en-US" sz="2000" dirty="0" smtClean="0"/>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
        <p:nvSpPr>
          <p:cNvPr id="7" name="Rectangle 6"/>
          <p:cNvSpPr/>
          <p:nvPr/>
        </p:nvSpPr>
        <p:spPr>
          <a:xfrm>
            <a:off x="533400" y="1123951"/>
            <a:ext cx="8229600" cy="3607141"/>
          </a:xfrm>
          <a:prstGeom prst="rect">
            <a:avLst/>
          </a:prstGeom>
        </p:spPr>
        <p:txBody>
          <a:bodyPr wrap="square">
            <a:spAutoFit/>
          </a:bodyPr>
          <a:lstStyle/>
          <a:p>
            <a:pPr marL="342900" indent="-342900" eaLnBrk="0" hangingPunct="0">
              <a:spcBef>
                <a:spcPct val="20000"/>
              </a:spcBef>
              <a:buClr>
                <a:srgbClr val="C00000"/>
              </a:buClr>
            </a:pPr>
            <a:r>
              <a:rPr lang="en-US" dirty="0" smtClean="0">
                <a:latin typeface="Source Sans Pro" charset="0"/>
              </a:rPr>
              <a:t>	</a:t>
            </a:r>
          </a:p>
          <a:p>
            <a:pPr marL="342900" indent="-342900" eaLnBrk="0" hangingPunct="0">
              <a:spcBef>
                <a:spcPct val="20000"/>
              </a:spcBef>
              <a:buClr>
                <a:srgbClr val="C00000"/>
              </a:buClr>
            </a:pPr>
            <a:r>
              <a:rPr lang="en-US" sz="1600" dirty="0" smtClean="0">
                <a:latin typeface="Source Sans Pro" charset="0"/>
              </a:rPr>
              <a:t>	</a:t>
            </a:r>
          </a:p>
          <a:p>
            <a:pPr marL="342900" indent="-342900" eaLnBrk="0" hangingPunct="0">
              <a:spcBef>
                <a:spcPct val="20000"/>
              </a:spcBef>
              <a:buClr>
                <a:srgbClr val="C00000"/>
              </a:buClr>
            </a:pPr>
            <a:endParaRPr lang="en-US" sz="1600" dirty="0" smtClean="0">
              <a:latin typeface="Source Sans Pro" charset="0"/>
            </a:endParaRPr>
          </a:p>
          <a:p>
            <a:pPr marL="342900" indent="-342900" eaLnBrk="0" hangingPunct="0">
              <a:spcBef>
                <a:spcPct val="20000"/>
              </a:spcBef>
              <a:buClr>
                <a:srgbClr val="C00000"/>
              </a:buClr>
              <a:buFont typeface="Wingdings" pitchFamily="2" charset="2"/>
              <a:buChar char="q"/>
            </a:pPr>
            <a:r>
              <a:rPr lang="en-US" sz="1600" dirty="0" smtClean="0">
                <a:latin typeface="Source Sans Pro" charset="0"/>
              </a:rPr>
              <a:t>	Acute ischemic injury is classed as being either </a:t>
            </a:r>
            <a:r>
              <a:rPr lang="en-US" sz="1600" dirty="0" smtClean="0">
                <a:solidFill>
                  <a:schemeClr val="bg2"/>
                </a:solidFill>
                <a:latin typeface="Source Sans Pro" charset="0"/>
              </a:rPr>
              <a:t>reversible</a:t>
            </a:r>
            <a:r>
              <a:rPr lang="en-US" sz="1600" dirty="0" smtClean="0">
                <a:latin typeface="Source Sans Pro" charset="0"/>
              </a:rPr>
              <a:t>, where myocytes survive ischemic duration where myocytes survive ischemic durations </a:t>
            </a:r>
          </a:p>
          <a:p>
            <a:pPr marL="342900" indent="-342900" eaLnBrk="0" hangingPunct="0">
              <a:spcBef>
                <a:spcPct val="20000"/>
              </a:spcBef>
              <a:buClr>
                <a:srgbClr val="C00000"/>
              </a:buClr>
              <a:buFont typeface="Wingdings" pitchFamily="2" charset="2"/>
              <a:buChar char="q"/>
            </a:pPr>
            <a:r>
              <a:rPr lang="en-US" sz="1600" dirty="0" smtClean="0">
                <a:latin typeface="Source Sans Pro" charset="0"/>
              </a:rPr>
              <a:t>	</a:t>
            </a:r>
            <a:r>
              <a:rPr lang="en-US" sz="1600" dirty="0" smtClean="0">
                <a:solidFill>
                  <a:schemeClr val="bg2"/>
                </a:solidFill>
                <a:latin typeface="Source Sans Pro" charset="0"/>
              </a:rPr>
              <a:t>irreversible</a:t>
            </a:r>
            <a:r>
              <a:rPr lang="en-US" sz="1600" dirty="0" smtClean="0">
                <a:latin typeface="Source Sans Pro" charset="0"/>
              </a:rPr>
              <a:t>, with no capacity for myocyte recovery</a:t>
            </a:r>
          </a:p>
          <a:p>
            <a:pPr marL="342900" indent="-342900" eaLnBrk="0" hangingPunct="0">
              <a:spcBef>
                <a:spcPct val="20000"/>
              </a:spcBef>
              <a:buClr>
                <a:srgbClr val="C00000"/>
              </a:buClr>
              <a:buFont typeface="Wingdings" pitchFamily="2" charset="2"/>
              <a:buChar char="q"/>
            </a:pPr>
            <a:r>
              <a:rPr lang="en-US" sz="1600" dirty="0" smtClean="0">
                <a:latin typeface="Source Sans Pro" charset="0"/>
              </a:rPr>
              <a:t>	Early restoration of blood flow to reversibly injured myocytes is key to complete recovery of cellular function with no </a:t>
            </a:r>
            <a:r>
              <a:rPr lang="en-US" sz="1600" dirty="0" err="1" smtClean="0">
                <a:latin typeface="Source Sans Pro" charset="0"/>
              </a:rPr>
              <a:t>discernable</a:t>
            </a:r>
            <a:r>
              <a:rPr lang="en-US" sz="1600" dirty="0" smtClean="0">
                <a:latin typeface="Source Sans Pro" charset="0"/>
              </a:rPr>
              <a:t> </a:t>
            </a:r>
            <a:r>
              <a:rPr lang="en-US" sz="1600" dirty="0" err="1" smtClean="0">
                <a:latin typeface="Source Sans Pro" charset="0"/>
              </a:rPr>
              <a:t>sequelae</a:t>
            </a:r>
            <a:r>
              <a:rPr lang="en-US" sz="1600" dirty="0" smtClean="0">
                <a:latin typeface="Source Sans Pro" charset="0"/>
              </a:rPr>
              <a:t>.</a:t>
            </a:r>
          </a:p>
          <a:p>
            <a:pPr marL="342900" indent="-342900" eaLnBrk="0" hangingPunct="0">
              <a:spcBef>
                <a:spcPct val="20000"/>
              </a:spcBef>
              <a:buClr>
                <a:srgbClr val="C00000"/>
              </a:buClr>
              <a:buFont typeface="Wingdings" pitchFamily="2" charset="2"/>
              <a:buChar char="q"/>
            </a:pPr>
            <a:r>
              <a:rPr lang="en-US" sz="1600" dirty="0" smtClean="0">
                <a:latin typeface="Source Sans Pro" charset="0"/>
              </a:rPr>
              <a:t>	irreversible myocyte injury (i.e. necrosis) produces marked cellular </a:t>
            </a:r>
            <a:r>
              <a:rPr lang="en-US" sz="1600" dirty="0" err="1" smtClean="0">
                <a:latin typeface="Source Sans Pro" charset="0"/>
              </a:rPr>
              <a:t>ultrastructural</a:t>
            </a:r>
            <a:r>
              <a:rPr lang="en-US" sz="1600" dirty="0" smtClean="0">
                <a:latin typeface="Source Sans Pro" charset="0"/>
              </a:rPr>
              <a:t> changes such as cell swelling, </a:t>
            </a:r>
            <a:r>
              <a:rPr lang="en-US" sz="1600" dirty="0" err="1" smtClean="0">
                <a:latin typeface="Source Sans Pro" charset="0"/>
              </a:rPr>
              <a:t>denaturation</a:t>
            </a:r>
            <a:r>
              <a:rPr lang="en-US" sz="1600" dirty="0" smtClean="0">
                <a:latin typeface="Source Sans Pro" charset="0"/>
              </a:rPr>
              <a:t> of intracellular proteins, membrane disruption, presence of contraction bands and mitochondrial calcification, etc. due to metabolic failure and rapid depletion of high-energy stores</a:t>
            </a:r>
          </a:p>
          <a:p>
            <a:pPr marL="342900" indent="-342900" eaLnBrk="0" hangingPunct="0">
              <a:spcBef>
                <a:spcPct val="20000"/>
              </a:spcBef>
              <a:buClr>
                <a:srgbClr val="C00000"/>
              </a:buClr>
              <a:buFont typeface="Wingdings" pitchFamily="2" charset="2"/>
              <a:buChar char="q"/>
            </a:pPr>
            <a:r>
              <a:rPr lang="en-US" sz="1600" dirty="0" smtClean="0">
                <a:latin typeface="Source Sans Pro" charset="0"/>
              </a:rPr>
              <a:t>	</a:t>
            </a:r>
            <a:endParaRPr lang="en-US" dirty="0">
              <a:latin typeface="Source Sans Pro"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70104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Characteristics/Clinical Presentation</a:t>
            </a:r>
          </a:p>
        </p:txBody>
      </p:sp>
      <p:sp>
        <p:nvSpPr>
          <p:cNvPr id="7171" name="Rectangle 5"/>
          <p:cNvSpPr>
            <a:spLocks noGrp="1" noChangeArrowheads="1"/>
          </p:cNvSpPr>
          <p:nvPr>
            <p:ph type="body" sz="half" idx="1"/>
          </p:nvPr>
        </p:nvSpPr>
        <p:spPr>
          <a:xfrm>
            <a:off x="533400" y="895350"/>
            <a:ext cx="7924800" cy="3962400"/>
          </a:xfrm>
        </p:spPr>
        <p:txBody>
          <a:bodyPr/>
          <a:lstStyle/>
          <a:p>
            <a:r>
              <a:rPr lang="en-US" sz="1600" dirty="0" smtClean="0"/>
              <a:t>Chest pain, upper extremity pain, </a:t>
            </a:r>
            <a:r>
              <a:rPr lang="en-US" sz="1600" dirty="0" err="1" smtClean="0"/>
              <a:t>mandibular</a:t>
            </a:r>
            <a:r>
              <a:rPr lang="en-US" sz="1600" dirty="0" smtClean="0"/>
              <a:t>, or </a:t>
            </a:r>
            <a:r>
              <a:rPr lang="en-US" sz="1600" dirty="0" err="1" smtClean="0"/>
              <a:t>epigastric</a:t>
            </a:r>
            <a:r>
              <a:rPr lang="en-US" sz="1600" dirty="0" smtClean="0"/>
              <a:t> discomfort that occurs during exertion or at rest and is usually not affected by positional changes or active movement of the region. Chest pain (usually </a:t>
            </a:r>
            <a:r>
              <a:rPr lang="en-US" sz="1600" dirty="0" err="1" smtClean="0"/>
              <a:t>retrosternal</a:t>
            </a:r>
            <a:r>
              <a:rPr lang="en-US" sz="1600" dirty="0" smtClean="0"/>
              <a:t>), sometimes described as the sensation of pressure or heaviness.</a:t>
            </a:r>
          </a:p>
          <a:p>
            <a:r>
              <a:rPr lang="en-US" sz="1600" dirty="0" smtClean="0"/>
              <a:t>Pain radiating to the left shoulder, neck, or arms (with no obvious precipitating factors), and it may be intermittent or persistent.</a:t>
            </a:r>
          </a:p>
          <a:p>
            <a:r>
              <a:rPr lang="en-US" sz="1600" dirty="0" err="1" smtClean="0"/>
              <a:t>Dyspnea</a:t>
            </a:r>
            <a:r>
              <a:rPr lang="en-US" sz="1600" dirty="0" smtClean="0"/>
              <a:t> or fatigue.</a:t>
            </a:r>
          </a:p>
          <a:p>
            <a:r>
              <a:rPr lang="en-US" sz="1600" dirty="0" smtClean="0"/>
              <a:t>Pain lasting more than 20 minutes</a:t>
            </a:r>
          </a:p>
          <a:p>
            <a:r>
              <a:rPr lang="en-US" sz="1600" dirty="0" smtClean="0"/>
              <a:t>Additional symptoms, such as sweating, nausea, abdominal pain, </a:t>
            </a:r>
            <a:r>
              <a:rPr lang="en-US" sz="1600" dirty="0" err="1" smtClean="0"/>
              <a:t>dyspnea</a:t>
            </a:r>
            <a:r>
              <a:rPr lang="en-US" sz="1600" dirty="0" smtClean="0"/>
              <a:t>, and syncope, may also be present.</a:t>
            </a:r>
          </a:p>
          <a:p>
            <a:r>
              <a:rPr lang="en-US" sz="1600" dirty="0" smtClean="0"/>
              <a:t>Atypical with subtle findings such as palpitations</a:t>
            </a:r>
          </a:p>
          <a:p>
            <a:r>
              <a:rPr lang="en-US" sz="1600" dirty="0" smtClean="0"/>
              <a:t>Dramatic manifestations, such as cardiac arrest. Silent </a:t>
            </a:r>
            <a:r>
              <a:rPr lang="en-US" sz="1600" dirty="0" err="1" smtClean="0"/>
              <a:t>ie</a:t>
            </a:r>
            <a:r>
              <a:rPr lang="en-US" sz="1600" dirty="0" smtClean="0"/>
              <a:t> with no symptoms.</a:t>
            </a:r>
          </a:p>
          <a:p>
            <a:r>
              <a:rPr lang="en-US" sz="1600" dirty="0" smtClean="0"/>
              <a:t>Signs and symptoms vary based on gender.</a:t>
            </a:r>
          </a:p>
          <a:p>
            <a:pPr marL="495300" indent="-457200">
              <a:buNone/>
            </a:pPr>
            <a:endParaRPr lang="en-US" sz="2000" dirty="0" smtClean="0"/>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70104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Clinical Evaluation</a:t>
            </a:r>
          </a:p>
        </p:txBody>
      </p:sp>
      <p:sp>
        <p:nvSpPr>
          <p:cNvPr id="7171" name="Rectangle 5"/>
          <p:cNvSpPr>
            <a:spLocks noGrp="1" noChangeArrowheads="1"/>
          </p:cNvSpPr>
          <p:nvPr>
            <p:ph type="body" sz="half" idx="1"/>
          </p:nvPr>
        </p:nvSpPr>
        <p:spPr>
          <a:xfrm>
            <a:off x="533400" y="895350"/>
            <a:ext cx="7924800" cy="3962400"/>
          </a:xfrm>
        </p:spPr>
        <p:txBody>
          <a:bodyPr/>
          <a:lstStyle/>
          <a:p>
            <a:pPr marL="495300" indent="-457200">
              <a:buFont typeface="Wingdings" pitchFamily="2" charset="2"/>
              <a:buChar char="q"/>
            </a:pPr>
            <a:r>
              <a:rPr lang="en-US" sz="1800" dirty="0" smtClean="0"/>
              <a:t>The resting 12 lead ECG is the first-line diagnostic tool for the diagnosis of acute coronary syndrome (ACS). It should be obtained within 10 minutes of the patient’s arrival in the emergency department. </a:t>
            </a:r>
          </a:p>
          <a:p>
            <a:pPr>
              <a:buFont typeface="Wingdings" pitchFamily="2" charset="2"/>
              <a:buChar char="q"/>
            </a:pPr>
            <a:r>
              <a:rPr lang="en-US" sz="1800" dirty="0" smtClean="0"/>
              <a:t>Biomarker Detection of MI</a:t>
            </a:r>
          </a:p>
          <a:p>
            <a:pPr>
              <a:buFont typeface="Wingdings" pitchFamily="2" charset="2"/>
              <a:buChar char="q"/>
            </a:pPr>
            <a:r>
              <a:rPr lang="en-US" sz="1600" dirty="0" smtClean="0"/>
              <a:t>Cardiac </a:t>
            </a:r>
            <a:r>
              <a:rPr lang="en-US" sz="1600" dirty="0" err="1" smtClean="0"/>
              <a:t>troponins</a:t>
            </a:r>
            <a:r>
              <a:rPr lang="en-US" sz="1600" dirty="0" smtClean="0"/>
              <a:t> (I and T) are components of the contractile apparatus of myocardial cells and expressed almost exclusively in the heart.</a:t>
            </a:r>
          </a:p>
          <a:p>
            <a:pPr>
              <a:buFont typeface="Wingdings" pitchFamily="2" charset="2"/>
              <a:buChar char="q"/>
            </a:pPr>
            <a:r>
              <a:rPr lang="en-US" sz="1600" dirty="0" smtClean="0"/>
              <a:t>A </a:t>
            </a:r>
            <a:r>
              <a:rPr lang="en-US" sz="1600" dirty="0" err="1" smtClean="0"/>
              <a:t>troponin</a:t>
            </a:r>
            <a:r>
              <a:rPr lang="en-US" sz="1600" dirty="0" smtClean="0"/>
              <a:t> test measures the levels of </a:t>
            </a:r>
            <a:r>
              <a:rPr lang="en-US" sz="1600" dirty="0" err="1" smtClean="0"/>
              <a:t>troponin</a:t>
            </a:r>
            <a:r>
              <a:rPr lang="en-US" sz="1600" dirty="0" smtClean="0"/>
              <a:t> T or </a:t>
            </a:r>
            <a:r>
              <a:rPr lang="en-US" sz="1600" dirty="0" err="1" smtClean="0"/>
              <a:t>troponin</a:t>
            </a:r>
            <a:r>
              <a:rPr lang="en-US" sz="1600" dirty="0" smtClean="0"/>
              <a:t> I proteins in the blood. These proteins are released when the heart muscle has been damaged, such as occurs with a heart attack. The more damage there is to the heart, the greater the amount of </a:t>
            </a:r>
            <a:r>
              <a:rPr lang="en-US" sz="1600" dirty="0" err="1" smtClean="0"/>
              <a:t>troponin</a:t>
            </a:r>
            <a:r>
              <a:rPr lang="en-US" sz="1600" dirty="0" smtClean="0"/>
              <a:t> T and I there will be in the blood</a:t>
            </a:r>
          </a:p>
          <a:p>
            <a:pPr>
              <a:buFont typeface="Wingdings" pitchFamily="2" charset="2"/>
              <a:buChar char="q"/>
            </a:pPr>
            <a:r>
              <a:rPr lang="en-US" sz="2000" dirty="0" smtClean="0"/>
              <a:t>3. Imaging</a:t>
            </a:r>
          </a:p>
          <a:p>
            <a:pPr marL="495300" indent="-457200">
              <a:buNone/>
            </a:pPr>
            <a:endParaRPr lang="en-US" sz="2000" dirty="0" smtClean="0"/>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70104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Prognosis</a:t>
            </a:r>
          </a:p>
        </p:txBody>
      </p:sp>
      <p:sp>
        <p:nvSpPr>
          <p:cNvPr id="7171" name="Rectangle 5"/>
          <p:cNvSpPr>
            <a:spLocks noGrp="1" noChangeArrowheads="1"/>
          </p:cNvSpPr>
          <p:nvPr>
            <p:ph type="body" sz="half" idx="1"/>
          </p:nvPr>
        </p:nvSpPr>
        <p:spPr>
          <a:xfrm>
            <a:off x="533400" y="895350"/>
            <a:ext cx="7924800" cy="3962400"/>
          </a:xfrm>
        </p:spPr>
        <p:txBody>
          <a:bodyPr/>
          <a:lstStyle/>
          <a:p>
            <a:pPr>
              <a:buFont typeface="Wingdings" pitchFamily="2" charset="2"/>
              <a:buChar char="q"/>
            </a:pPr>
            <a:r>
              <a:rPr lang="en-US" sz="2000" dirty="0" smtClean="0"/>
              <a:t>Acute MI carries a mortality rate of 5-30%; the majority of deaths occur prior to arrival to the hospital.</a:t>
            </a:r>
          </a:p>
          <a:p>
            <a:pPr>
              <a:buFont typeface="Wingdings" pitchFamily="2" charset="2"/>
              <a:buChar char="q"/>
            </a:pPr>
            <a:r>
              <a:rPr lang="en-US" sz="2000" dirty="0" smtClean="0"/>
              <a:t>Within the first year after an MI, there is an additional mortality rate of 5% to 12%.</a:t>
            </a:r>
          </a:p>
          <a:p>
            <a:pPr>
              <a:buFont typeface="Wingdings" pitchFamily="2" charset="2"/>
              <a:buChar char="q"/>
            </a:pPr>
            <a:r>
              <a:rPr lang="en-US" sz="2000" dirty="0" smtClean="0"/>
              <a:t>Overall prognosis depends on the extent of heart muscle damage and ejection fraction. Patients with preserved left ventricular function tend to have good outcomes.</a:t>
            </a:r>
          </a:p>
          <a:p>
            <a:pPr marL="495300" indent="-457200">
              <a:buNone/>
            </a:pPr>
            <a:endParaRPr lang="en-US" sz="2000" dirty="0" smtClean="0"/>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381000" y="1200151"/>
            <a:ext cx="4495800" cy="584775"/>
          </a:xfrm>
          <a:prstGeom prst="rect">
            <a:avLst/>
          </a:prstGeom>
        </p:spPr>
        <p:txBody>
          <a:bodyPr wrap="square">
            <a:spAutoFit/>
          </a:bodyPr>
          <a:lstStyle/>
          <a:p>
            <a:pPr marL="342900" indent="-342900" eaLnBrk="0" hangingPunct="0">
              <a:spcBef>
                <a:spcPct val="20000"/>
              </a:spcBef>
              <a:buClr>
                <a:srgbClr val="C00000"/>
              </a:buClr>
              <a:buFont typeface="Arial" charset="0"/>
              <a:buChar char="•"/>
            </a:pPr>
            <a:endParaRPr lang="en-US" sz="1800" dirty="0" smtClean="0">
              <a:latin typeface="Source Sans Pro" charset="0"/>
              <a:cs typeface="Arial" charset="0"/>
            </a:endParaRPr>
          </a:p>
          <a:p>
            <a:pPr>
              <a:buFont typeface="Arial" pitchFamily="34" charset="0"/>
              <a:buChar char="•"/>
            </a:pPr>
            <a:endParaRPr lang="en-US" dirty="0"/>
          </a:p>
        </p:txBody>
      </p:sp>
      <p:pic>
        <p:nvPicPr>
          <p:cNvPr id="2050" name="Picture 2" descr="C:\Users\nursing\Desktop\b366ae3ce812798f2263797c5a752dd9.jpg"/>
          <p:cNvPicPr>
            <a:picLocks noChangeAspect="1" noChangeArrowheads="1"/>
          </p:cNvPicPr>
          <p:nvPr/>
        </p:nvPicPr>
        <p:blipFill>
          <a:blip r:embed="rId2"/>
          <a:srcRect/>
          <a:stretch>
            <a:fillRect/>
          </a:stretch>
        </p:blipFill>
        <p:spPr bwMode="auto">
          <a:xfrm>
            <a:off x="533399" y="285750"/>
            <a:ext cx="8077201" cy="48577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38100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Pre –Hospital Goal</a:t>
            </a:r>
          </a:p>
        </p:txBody>
      </p:sp>
      <p:sp>
        <p:nvSpPr>
          <p:cNvPr id="7171" name="Rectangle 5"/>
          <p:cNvSpPr>
            <a:spLocks noGrp="1" noChangeArrowheads="1"/>
          </p:cNvSpPr>
          <p:nvPr>
            <p:ph type="body" sz="half" idx="1"/>
          </p:nvPr>
        </p:nvSpPr>
        <p:spPr>
          <a:xfrm>
            <a:off x="533400" y="895350"/>
            <a:ext cx="7924800" cy="3962400"/>
          </a:xfrm>
        </p:spPr>
        <p:txBody>
          <a:bodyPr/>
          <a:lstStyle/>
          <a:p>
            <a:pPr eaLnBrk="1" hangingPunct="1">
              <a:buFont typeface="Wingdings" pitchFamily="2" charset="2"/>
              <a:buChar char="q"/>
            </a:pPr>
            <a:r>
              <a:rPr lang="en-US" sz="2000" dirty="0" smtClean="0"/>
              <a:t>efforts are ongoing to promote rapid identification and treatment of patients with acute MI</a:t>
            </a:r>
          </a:p>
          <a:p>
            <a:pPr eaLnBrk="1" hangingPunct="1">
              <a:buFont typeface="Wingdings" pitchFamily="2" charset="2"/>
              <a:buChar char="q"/>
            </a:pPr>
            <a:r>
              <a:rPr lang="en-US" sz="2000" dirty="0" smtClean="0"/>
              <a:t>  patient education about the symptoms of acute MI and appropriate actions to take </a:t>
            </a:r>
          </a:p>
          <a:p>
            <a:pPr eaLnBrk="1" hangingPunct="1">
              <a:buFont typeface="Wingdings" pitchFamily="2" charset="2"/>
              <a:buChar char="q"/>
            </a:pPr>
            <a:r>
              <a:rPr lang="en-US" sz="2000" dirty="0" smtClean="0"/>
              <a:t>  prompt initial care of the patient by the community emergency medical system.</a:t>
            </a:r>
          </a:p>
          <a:p>
            <a:pPr eaLnBrk="1" hangingPunct="1">
              <a:buFont typeface="Wingdings" pitchFamily="2" charset="2"/>
              <a:buChar char="q"/>
            </a:pPr>
            <a:r>
              <a:rPr lang="en-US" sz="2000" dirty="0" smtClean="0"/>
              <a:t> In treating the patient with chest pain, emergency medical system personnel must act with a sense of urgency.</a:t>
            </a:r>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
        <p:nvSpPr>
          <p:cNvPr id="7" name="Rectangle 6"/>
          <p:cNvSpPr/>
          <p:nvPr/>
        </p:nvSpPr>
        <p:spPr>
          <a:xfrm>
            <a:off x="533400" y="1123951"/>
            <a:ext cx="8229600" cy="1194173"/>
          </a:xfrm>
          <a:prstGeom prst="rect">
            <a:avLst/>
          </a:prstGeom>
        </p:spPr>
        <p:txBody>
          <a:bodyPr wrap="square">
            <a:spAutoFit/>
          </a:bodyPr>
          <a:lstStyle/>
          <a:p>
            <a:pPr marL="342900" indent="-342900" eaLnBrk="0" hangingPunct="0">
              <a:spcBef>
                <a:spcPct val="20000"/>
              </a:spcBef>
              <a:buClr>
                <a:srgbClr val="C00000"/>
              </a:buClr>
            </a:pPr>
            <a:r>
              <a:rPr lang="en-US" dirty="0" smtClean="0">
                <a:latin typeface="Source Sans Pro" charset="0"/>
              </a:rPr>
              <a:t>	</a:t>
            </a:r>
          </a:p>
          <a:p>
            <a:pPr marL="342900" indent="-342900" eaLnBrk="0" hangingPunct="0">
              <a:spcBef>
                <a:spcPct val="20000"/>
              </a:spcBef>
              <a:buClr>
                <a:srgbClr val="C00000"/>
              </a:buClr>
            </a:pPr>
            <a:r>
              <a:rPr lang="en-US" sz="1600" dirty="0" smtClean="0">
                <a:latin typeface="Source Sans Pro" charset="0"/>
              </a:rPr>
              <a:t>	</a:t>
            </a:r>
          </a:p>
          <a:p>
            <a:pPr marL="342900" indent="-342900" eaLnBrk="0" hangingPunct="0">
              <a:spcBef>
                <a:spcPct val="20000"/>
              </a:spcBef>
              <a:buClr>
                <a:srgbClr val="C00000"/>
              </a:buClr>
            </a:pPr>
            <a:endParaRPr lang="en-US" sz="1600" dirty="0" smtClean="0">
              <a:latin typeface="Source Sans Pro" charset="0"/>
            </a:endParaRPr>
          </a:p>
          <a:p>
            <a:pPr marL="342900" indent="-342900" eaLnBrk="0" hangingPunct="0">
              <a:spcBef>
                <a:spcPct val="20000"/>
              </a:spcBef>
              <a:buClr>
                <a:srgbClr val="C00000"/>
              </a:buClr>
            </a:pPr>
            <a:r>
              <a:rPr lang="en-US" sz="1600" dirty="0" smtClean="0">
                <a:latin typeface="Source Sans Pro" charset="0"/>
              </a:rPr>
              <a:t>	</a:t>
            </a:r>
            <a:endParaRPr lang="en-US" dirty="0">
              <a:latin typeface="Source Sans Pro"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4800" y="361950"/>
            <a:ext cx="4953000" cy="533400"/>
          </a:xfrm>
        </p:spPr>
        <p:txBody>
          <a:bodyPr/>
          <a:lstStyle/>
          <a:p>
            <a:pPr eaLnBrk="1" hangingPunct="1"/>
            <a:r>
              <a:rPr lang="en-US" sz="3200" dirty="0" smtClean="0"/>
              <a:t>Review: Coronary blood supply</a:t>
            </a:r>
          </a:p>
        </p:txBody>
      </p:sp>
      <p:sp>
        <p:nvSpPr>
          <p:cNvPr id="7171" name="Rectangle 5"/>
          <p:cNvSpPr>
            <a:spLocks noGrp="1" noChangeArrowheads="1"/>
          </p:cNvSpPr>
          <p:nvPr>
            <p:ph type="body" sz="half" idx="1"/>
          </p:nvPr>
        </p:nvSpPr>
        <p:spPr/>
        <p:txBody>
          <a:bodyPr/>
          <a:lstStyle/>
          <a:p>
            <a:pPr eaLnBrk="1" hangingPunct="1"/>
            <a:endParaRPr lang="en-US" smtClean="0"/>
          </a:p>
        </p:txBody>
      </p:sp>
      <p:sp>
        <p:nvSpPr>
          <p:cNvPr id="7172" name="Rectangle 6"/>
          <p:cNvSpPr>
            <a:spLocks noGrp="1" noChangeArrowheads="1"/>
          </p:cNvSpPr>
          <p:nvPr>
            <p:ph type="body" sz="half" idx="2"/>
          </p:nvPr>
        </p:nvSpPr>
        <p:spPr/>
        <p:txBody>
          <a:bodyPr/>
          <a:lstStyle/>
          <a:p>
            <a:pPr eaLnBrk="1" hangingPunct="1"/>
            <a:endParaRPr lang="en-US" smtClean="0"/>
          </a:p>
        </p:txBody>
      </p:sp>
      <p:pic>
        <p:nvPicPr>
          <p:cNvPr id="7173" name="Picture 8" descr="blood supply"/>
          <p:cNvPicPr>
            <a:picLocks noChangeAspect="1" noChangeArrowheads="1"/>
          </p:cNvPicPr>
          <p:nvPr/>
        </p:nvPicPr>
        <p:blipFill>
          <a:blip r:embed="rId2"/>
          <a:srcRect/>
          <a:stretch>
            <a:fillRect/>
          </a:stretch>
        </p:blipFill>
        <p:spPr bwMode="auto">
          <a:xfrm>
            <a:off x="609600" y="1257300"/>
            <a:ext cx="3810000" cy="3314700"/>
          </a:xfrm>
          <a:prstGeom prst="rect">
            <a:avLst/>
          </a:prstGeom>
          <a:noFill/>
          <a:ln w="9525">
            <a:noFill/>
            <a:miter lim="800000"/>
            <a:headEnd/>
            <a:tailEnd/>
          </a:ln>
        </p:spPr>
      </p:pic>
      <p:pic>
        <p:nvPicPr>
          <p:cNvPr id="7174" name="Picture 9" descr="blood supply 2"/>
          <p:cNvPicPr>
            <a:picLocks noChangeAspect="1" noChangeArrowheads="1"/>
          </p:cNvPicPr>
          <p:nvPr/>
        </p:nvPicPr>
        <p:blipFill>
          <a:blip r:embed="rId3"/>
          <a:srcRect/>
          <a:stretch>
            <a:fillRect/>
          </a:stretch>
        </p:blipFill>
        <p:spPr bwMode="auto">
          <a:xfrm>
            <a:off x="4724400" y="1257300"/>
            <a:ext cx="3733800" cy="3188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60198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dirty="0" smtClean="0"/>
              <a:t>EMERGENCY MANAGEMENT(pre Hospital )</a:t>
            </a:r>
            <a:endParaRPr lang="en-US" sz="3200" dirty="0" smtClean="0"/>
          </a:p>
        </p:txBody>
      </p:sp>
      <p:sp>
        <p:nvSpPr>
          <p:cNvPr id="7" name="Rectangle 6"/>
          <p:cNvSpPr/>
          <p:nvPr/>
        </p:nvSpPr>
        <p:spPr>
          <a:xfrm>
            <a:off x="533400" y="1123951"/>
            <a:ext cx="8229600" cy="597087"/>
          </a:xfrm>
          <a:prstGeom prst="rect">
            <a:avLst/>
          </a:prstGeom>
        </p:spPr>
        <p:txBody>
          <a:bodyPr wrap="square">
            <a:spAutoFit/>
          </a:bodyPr>
          <a:lstStyle/>
          <a:p>
            <a:pPr marL="342900" indent="-342900" eaLnBrk="0" hangingPunct="0">
              <a:spcBef>
                <a:spcPct val="20000"/>
              </a:spcBef>
              <a:buClr>
                <a:srgbClr val="C00000"/>
              </a:buClr>
            </a:pPr>
            <a:r>
              <a:rPr lang="en-US" dirty="0" smtClean="0">
                <a:latin typeface="Source Sans Pro" charset="0"/>
              </a:rPr>
              <a:t>	</a:t>
            </a:r>
            <a:r>
              <a:rPr lang="en-US" sz="1600" dirty="0" smtClean="0">
                <a:latin typeface="Source Sans Pro" charset="0"/>
              </a:rPr>
              <a:t> </a:t>
            </a:r>
            <a:r>
              <a:rPr lang="en-US" dirty="0" smtClean="0">
                <a:latin typeface="Source Sans Pro" charset="0"/>
              </a:rPr>
              <a:t>		</a:t>
            </a:r>
          </a:p>
          <a:p>
            <a:pPr marL="342900" indent="-342900" eaLnBrk="0" hangingPunct="0">
              <a:spcBef>
                <a:spcPct val="20000"/>
              </a:spcBef>
              <a:buClr>
                <a:srgbClr val="C00000"/>
              </a:buClr>
            </a:pPr>
            <a:r>
              <a:rPr lang="en-US" dirty="0" smtClean="0">
                <a:latin typeface="Source Sans Pro" charset="0"/>
              </a:rPr>
              <a:t>           </a:t>
            </a:r>
            <a:endParaRPr lang="en-US" dirty="0"/>
          </a:p>
        </p:txBody>
      </p:sp>
      <p:pic>
        <p:nvPicPr>
          <p:cNvPr id="3075" name="Picture 3" descr="C:\Users\nursing\Desktop\bcp0048-0284-f2.jpg"/>
          <p:cNvPicPr>
            <a:picLocks noChangeAspect="1" noChangeArrowheads="1"/>
          </p:cNvPicPr>
          <p:nvPr/>
        </p:nvPicPr>
        <p:blipFill>
          <a:blip r:embed="rId2"/>
          <a:srcRect/>
          <a:stretch>
            <a:fillRect/>
          </a:stretch>
        </p:blipFill>
        <p:spPr bwMode="auto">
          <a:xfrm>
            <a:off x="2057400" y="915316"/>
            <a:ext cx="5156200" cy="390433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4800" y="0"/>
            <a:ext cx="7924800" cy="97155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b="1" dirty="0" smtClean="0"/>
              <a:t> </a:t>
            </a:r>
            <a:br>
              <a:rPr lang="en-US" sz="2800" b="1" dirty="0" smtClean="0"/>
            </a:br>
            <a:r>
              <a:rPr lang="en-US" sz="2800" b="1" dirty="0" smtClean="0"/>
              <a:t/>
            </a:r>
            <a:br>
              <a:rPr lang="en-US" sz="2800" b="1" dirty="0" smtClean="0"/>
            </a:br>
            <a:r>
              <a:rPr lang="en-US" sz="2800" b="1" dirty="0" smtClean="0"/>
              <a:t/>
            </a:r>
            <a:br>
              <a:rPr lang="en-US" sz="2800" b="1" dirty="0" smtClean="0"/>
            </a:br>
            <a:r>
              <a:rPr lang="en-US" sz="3200" b="1" dirty="0" smtClean="0"/>
              <a:t> Initial Recognition and Management in the Emergency Department</a:t>
            </a:r>
            <a:endParaRPr lang="en-US" sz="3200" dirty="0" smtClean="0"/>
          </a:p>
        </p:txBody>
      </p:sp>
      <p:sp>
        <p:nvSpPr>
          <p:cNvPr id="7" name="Rectangle 6"/>
          <p:cNvSpPr/>
          <p:nvPr/>
        </p:nvSpPr>
        <p:spPr>
          <a:xfrm>
            <a:off x="533400" y="1123951"/>
            <a:ext cx="8229600" cy="597087"/>
          </a:xfrm>
          <a:prstGeom prst="rect">
            <a:avLst/>
          </a:prstGeom>
        </p:spPr>
        <p:txBody>
          <a:bodyPr wrap="square">
            <a:spAutoFit/>
          </a:bodyPr>
          <a:lstStyle/>
          <a:p>
            <a:pPr marL="342900" indent="-342900" eaLnBrk="0" hangingPunct="0">
              <a:spcBef>
                <a:spcPct val="20000"/>
              </a:spcBef>
              <a:buClr>
                <a:srgbClr val="C00000"/>
              </a:buClr>
            </a:pPr>
            <a:r>
              <a:rPr lang="en-US" dirty="0" smtClean="0">
                <a:latin typeface="Source Sans Pro" charset="0"/>
              </a:rPr>
              <a:t>	</a:t>
            </a:r>
            <a:r>
              <a:rPr lang="en-US" sz="1600" dirty="0" smtClean="0">
                <a:latin typeface="Source Sans Pro" charset="0"/>
              </a:rPr>
              <a:t> </a:t>
            </a:r>
            <a:r>
              <a:rPr lang="en-US" dirty="0" smtClean="0">
                <a:latin typeface="Source Sans Pro" charset="0"/>
              </a:rPr>
              <a:t>		</a:t>
            </a:r>
          </a:p>
          <a:p>
            <a:pPr marL="342900" indent="-342900" eaLnBrk="0" hangingPunct="0">
              <a:spcBef>
                <a:spcPct val="20000"/>
              </a:spcBef>
              <a:buClr>
                <a:srgbClr val="C00000"/>
              </a:buClr>
            </a:pPr>
            <a:r>
              <a:rPr lang="en-US" dirty="0" smtClean="0">
                <a:latin typeface="Source Sans Pro" charset="0"/>
              </a:rPr>
              <a:t>           </a:t>
            </a:r>
            <a:endParaRPr lang="en-US" dirty="0"/>
          </a:p>
        </p:txBody>
      </p:sp>
      <p:sp>
        <p:nvSpPr>
          <p:cNvPr id="5" name="Rectangle 4"/>
          <p:cNvSpPr/>
          <p:nvPr/>
        </p:nvSpPr>
        <p:spPr>
          <a:xfrm>
            <a:off x="609600" y="1047750"/>
            <a:ext cx="7315200" cy="3539430"/>
          </a:xfrm>
          <a:prstGeom prst="rect">
            <a:avLst/>
          </a:prstGeom>
        </p:spPr>
        <p:txBody>
          <a:bodyPr wrap="square">
            <a:spAutoFit/>
          </a:bodyPr>
          <a:lstStyle/>
          <a:p>
            <a:pPr marL="342900" indent="-342900">
              <a:buFont typeface="Wingdings" pitchFamily="2" charset="2"/>
              <a:buChar char="q"/>
            </a:pPr>
            <a:r>
              <a:rPr lang="en-US" sz="1600" dirty="0" smtClean="0">
                <a:solidFill>
                  <a:schemeClr val="tx1"/>
                </a:solidFill>
                <a:latin typeface="Source Sans Pro" charset="0"/>
              </a:rPr>
              <a:t>oxygen by nasal prongs;</a:t>
            </a:r>
          </a:p>
          <a:p>
            <a:pPr marL="342900" indent="-342900">
              <a:buFont typeface="Wingdings" pitchFamily="2" charset="2"/>
              <a:buChar char="q"/>
            </a:pPr>
            <a:r>
              <a:rPr lang="en-US" sz="1600" dirty="0" smtClean="0">
                <a:solidFill>
                  <a:schemeClr val="tx1"/>
                </a:solidFill>
                <a:latin typeface="Source Sans Pro" charset="0"/>
              </a:rPr>
              <a:t> sublingual nitroglycerin (unless systolic arterial pressure is less than 90 mm Hg or heart rate is less than 50 or greater than 100 beats per minute [</a:t>
            </a:r>
            <a:r>
              <a:rPr lang="en-US" sz="1600" dirty="0" err="1" smtClean="0">
                <a:solidFill>
                  <a:schemeClr val="tx1"/>
                </a:solidFill>
                <a:latin typeface="Source Sans Pro" charset="0"/>
              </a:rPr>
              <a:t>bpm</a:t>
            </a:r>
            <a:r>
              <a:rPr lang="en-US" sz="1600" dirty="0" smtClean="0">
                <a:solidFill>
                  <a:schemeClr val="tx1"/>
                </a:solidFill>
                <a:latin typeface="Source Sans Pro" charset="0"/>
              </a:rPr>
              <a:t>]);</a:t>
            </a:r>
          </a:p>
          <a:p>
            <a:pPr marL="342900" indent="-342900">
              <a:buFont typeface="Wingdings" pitchFamily="2" charset="2"/>
              <a:buChar char="q"/>
            </a:pPr>
            <a:r>
              <a:rPr lang="en-US" sz="1600" dirty="0" smtClean="0">
                <a:solidFill>
                  <a:schemeClr val="tx1"/>
                </a:solidFill>
                <a:latin typeface="Source Sans Pro" charset="0"/>
              </a:rPr>
              <a:t> adequate analgesia (with morphine sulfate or </a:t>
            </a:r>
            <a:r>
              <a:rPr lang="en-US" sz="1600" dirty="0" err="1" smtClean="0">
                <a:solidFill>
                  <a:schemeClr val="tx1"/>
                </a:solidFill>
                <a:latin typeface="Source Sans Pro" charset="0"/>
              </a:rPr>
              <a:t>meperidine</a:t>
            </a:r>
            <a:r>
              <a:rPr lang="en-US" sz="1600" dirty="0" smtClean="0">
                <a:solidFill>
                  <a:schemeClr val="tx1"/>
                </a:solidFill>
                <a:latin typeface="Source Sans Pro" charset="0"/>
              </a:rPr>
              <a:t>); </a:t>
            </a:r>
          </a:p>
          <a:p>
            <a:pPr marL="342900" indent="-342900">
              <a:buFont typeface="Wingdings" pitchFamily="2" charset="2"/>
              <a:buChar char="q"/>
            </a:pPr>
            <a:r>
              <a:rPr lang="en-US" sz="1600" dirty="0" smtClean="0">
                <a:solidFill>
                  <a:schemeClr val="tx1"/>
                </a:solidFill>
                <a:latin typeface="Source Sans Pro" charset="0"/>
              </a:rPr>
              <a:t> aspirin, 160 to 325 mg orally.</a:t>
            </a:r>
          </a:p>
          <a:p>
            <a:pPr marL="342900" indent="-342900">
              <a:buFont typeface="Wingdings" pitchFamily="2" charset="2"/>
              <a:buChar char="q"/>
            </a:pPr>
            <a:r>
              <a:rPr lang="en-US" sz="1600" dirty="0" smtClean="0">
                <a:solidFill>
                  <a:schemeClr val="tx1"/>
                </a:solidFill>
                <a:latin typeface="Source Sans Pro" charset="0"/>
              </a:rPr>
              <a:t>A 12-lead electrocardiogram (ECG) should also be performed</a:t>
            </a:r>
          </a:p>
          <a:p>
            <a:pPr marL="342900" indent="-342900">
              <a:buFont typeface="Wingdings" pitchFamily="2" charset="2"/>
              <a:buChar char="q"/>
            </a:pPr>
            <a:r>
              <a:rPr lang="en-US" sz="1600" dirty="0" smtClean="0">
                <a:solidFill>
                  <a:schemeClr val="tx1"/>
                </a:solidFill>
                <a:latin typeface="Source Sans Pro" charset="0"/>
              </a:rPr>
              <a:t>A 12-lead electrocardiogram (ECG) should also be performed. ST-segment elevation (equal to or greater than 1 mV) in contiguous leads provides strong evidence of thrombotic coronary arterial occlusion and makes the patient a candidate for immediate reperfusion therapy, </a:t>
            </a:r>
          </a:p>
          <a:p>
            <a:pPr marL="342900" indent="-342900">
              <a:buFont typeface="Wingdings" pitchFamily="2" charset="2"/>
              <a:buChar char="q"/>
            </a:pPr>
            <a:r>
              <a:rPr lang="en-US" sz="1600" dirty="0" err="1" smtClean="0">
                <a:solidFill>
                  <a:schemeClr val="tx1"/>
                </a:solidFill>
                <a:latin typeface="Source Sans Pro" charset="0"/>
              </a:rPr>
              <a:t>fibrinolysis</a:t>
            </a:r>
            <a:r>
              <a:rPr lang="en-US" sz="1600" dirty="0" smtClean="0">
                <a:solidFill>
                  <a:schemeClr val="tx1"/>
                </a:solidFill>
                <a:latin typeface="Source Sans Pro" charset="0"/>
              </a:rPr>
              <a:t> or primary </a:t>
            </a:r>
            <a:r>
              <a:rPr lang="en-US" sz="1600" dirty="0" err="1" smtClean="0">
                <a:solidFill>
                  <a:schemeClr val="tx1"/>
                </a:solidFill>
                <a:latin typeface="Source Sans Pro" charset="0"/>
              </a:rPr>
              <a:t>percutaneous</a:t>
            </a:r>
            <a:r>
              <a:rPr lang="en-US" sz="1600" dirty="0" smtClean="0">
                <a:solidFill>
                  <a:schemeClr val="tx1"/>
                </a:solidFill>
                <a:latin typeface="Source Sans Pro" charset="0"/>
              </a:rPr>
              <a:t> </a:t>
            </a:r>
            <a:r>
              <a:rPr lang="en-US" sz="1600" dirty="0" err="1" smtClean="0">
                <a:solidFill>
                  <a:schemeClr val="tx1"/>
                </a:solidFill>
                <a:latin typeface="Source Sans Pro" charset="0"/>
              </a:rPr>
              <a:t>transluminal</a:t>
            </a:r>
            <a:r>
              <a:rPr lang="en-US" sz="1600" dirty="0" smtClean="0">
                <a:solidFill>
                  <a:schemeClr val="tx1"/>
                </a:solidFill>
                <a:latin typeface="Source Sans Pro" charset="0"/>
              </a:rPr>
              <a:t> coronary angioplasty (PTCA)</a:t>
            </a:r>
          </a:p>
          <a:p>
            <a:pPr marL="342900" indent="-342900">
              <a:buFont typeface="Wingdings" pitchFamily="2" charset="2"/>
              <a:buChar char="q"/>
            </a:pPr>
            <a:r>
              <a:rPr lang="en-US" sz="1600" dirty="0" smtClean="0">
                <a:solidFill>
                  <a:schemeClr val="tx1"/>
                </a:solidFill>
                <a:latin typeface="Source Sans Pro" charset="0"/>
              </a:rPr>
              <a:t>Prompt access to emergency coronary artery bypass graft (CABG) surgery must also be available if primary PTCA is to be undertaken</a:t>
            </a:r>
            <a:r>
              <a:rPr lang="en-US" sz="1600" dirty="0" smtClean="0">
                <a:solidFill>
                  <a:schemeClr val="bg2"/>
                </a:solidFill>
                <a:latin typeface="Source Sans Pro" charset="0"/>
              </a:rPr>
              <a:t>.  </a:t>
            </a:r>
            <a:endParaRPr lang="en-US" sz="1600" dirty="0">
              <a:solidFill>
                <a:schemeClr val="bg2"/>
              </a:solidFill>
              <a:latin typeface="Source Sans Pro"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22860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Management </a:t>
            </a:r>
          </a:p>
        </p:txBody>
      </p:sp>
      <p:sp>
        <p:nvSpPr>
          <p:cNvPr id="6" name="Rectangle 5"/>
          <p:cNvSpPr/>
          <p:nvPr/>
        </p:nvSpPr>
        <p:spPr>
          <a:xfrm>
            <a:off x="228600" y="514350"/>
            <a:ext cx="4648200" cy="553998"/>
          </a:xfrm>
          <a:prstGeom prst="rect">
            <a:avLst/>
          </a:prstGeom>
        </p:spPr>
        <p:txBody>
          <a:bodyPr wrap="square">
            <a:spAutoFit/>
          </a:bodyPr>
          <a:lstStyle/>
          <a:p>
            <a:endParaRPr lang="en-US" dirty="0" smtClean="0">
              <a:latin typeface="Source Sans Pro" charset="0"/>
            </a:endParaRPr>
          </a:p>
          <a:p>
            <a:endParaRPr lang="en-US" sz="1600" dirty="0" smtClean="0"/>
          </a:p>
        </p:txBody>
      </p:sp>
      <p:sp>
        <p:nvSpPr>
          <p:cNvPr id="7" name="Rectangle 6"/>
          <p:cNvSpPr/>
          <p:nvPr/>
        </p:nvSpPr>
        <p:spPr>
          <a:xfrm>
            <a:off x="533400" y="1123951"/>
            <a:ext cx="8229600" cy="597087"/>
          </a:xfrm>
          <a:prstGeom prst="rect">
            <a:avLst/>
          </a:prstGeom>
        </p:spPr>
        <p:txBody>
          <a:bodyPr wrap="square">
            <a:spAutoFit/>
          </a:bodyPr>
          <a:lstStyle/>
          <a:p>
            <a:pPr marL="342900" indent="-342900" eaLnBrk="0" hangingPunct="0">
              <a:spcBef>
                <a:spcPct val="20000"/>
              </a:spcBef>
              <a:buClr>
                <a:srgbClr val="C00000"/>
              </a:buClr>
            </a:pPr>
            <a:r>
              <a:rPr lang="en-US" dirty="0" smtClean="0">
                <a:latin typeface="Source Sans Pro" charset="0"/>
              </a:rPr>
              <a:t>	</a:t>
            </a:r>
            <a:r>
              <a:rPr lang="en-US" sz="1600" dirty="0" smtClean="0">
                <a:latin typeface="Source Sans Pro" charset="0"/>
              </a:rPr>
              <a:t> </a:t>
            </a:r>
            <a:r>
              <a:rPr lang="en-US" dirty="0" smtClean="0">
                <a:latin typeface="Source Sans Pro" charset="0"/>
              </a:rPr>
              <a:t>		</a:t>
            </a:r>
          </a:p>
          <a:p>
            <a:pPr marL="342900" indent="-342900" eaLnBrk="0" hangingPunct="0">
              <a:spcBef>
                <a:spcPct val="20000"/>
              </a:spcBef>
              <a:buClr>
                <a:srgbClr val="C00000"/>
              </a:buClr>
            </a:pPr>
            <a:r>
              <a:rPr lang="en-US" dirty="0" smtClean="0">
                <a:latin typeface="Source Sans Pro" charset="0"/>
              </a:rPr>
              <a:t>           </a:t>
            </a:r>
            <a:endParaRPr lang="en-US" dirty="0"/>
          </a:p>
        </p:txBody>
      </p:sp>
      <p:pic>
        <p:nvPicPr>
          <p:cNvPr id="3074" name="Picture 2" descr="C:\Users\nursing\Desktop\bcp0048-0284-t1.jpg"/>
          <p:cNvPicPr>
            <a:picLocks noChangeAspect="1" noChangeArrowheads="1"/>
          </p:cNvPicPr>
          <p:nvPr/>
        </p:nvPicPr>
        <p:blipFill>
          <a:blip r:embed="rId2"/>
          <a:srcRect/>
          <a:stretch>
            <a:fillRect/>
          </a:stretch>
        </p:blipFill>
        <p:spPr bwMode="auto">
          <a:xfrm>
            <a:off x="2819400" y="285750"/>
            <a:ext cx="4648200" cy="46482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4800" y="438150"/>
            <a:ext cx="79248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b="1" dirty="0" smtClean="0"/>
              <a:t>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Discharge from hospital</a:t>
            </a:r>
            <a:endParaRPr lang="en-US" sz="3200" dirty="0" smtClean="0"/>
          </a:p>
        </p:txBody>
      </p:sp>
      <p:sp>
        <p:nvSpPr>
          <p:cNvPr id="7" name="Rectangle 6"/>
          <p:cNvSpPr/>
          <p:nvPr/>
        </p:nvSpPr>
        <p:spPr>
          <a:xfrm>
            <a:off x="533400" y="1123951"/>
            <a:ext cx="8229600" cy="597087"/>
          </a:xfrm>
          <a:prstGeom prst="rect">
            <a:avLst/>
          </a:prstGeom>
        </p:spPr>
        <p:txBody>
          <a:bodyPr wrap="square">
            <a:spAutoFit/>
          </a:bodyPr>
          <a:lstStyle/>
          <a:p>
            <a:pPr marL="342900" indent="-342900" eaLnBrk="0" hangingPunct="0">
              <a:spcBef>
                <a:spcPct val="20000"/>
              </a:spcBef>
              <a:buClr>
                <a:srgbClr val="C00000"/>
              </a:buClr>
            </a:pPr>
            <a:r>
              <a:rPr lang="en-US" dirty="0" smtClean="0">
                <a:latin typeface="Source Sans Pro" charset="0"/>
              </a:rPr>
              <a:t>	</a:t>
            </a:r>
            <a:r>
              <a:rPr lang="en-US" sz="1600" dirty="0" smtClean="0">
                <a:latin typeface="Source Sans Pro" charset="0"/>
              </a:rPr>
              <a:t> </a:t>
            </a:r>
            <a:r>
              <a:rPr lang="en-US" dirty="0" smtClean="0">
                <a:latin typeface="Source Sans Pro" charset="0"/>
              </a:rPr>
              <a:t>		</a:t>
            </a:r>
          </a:p>
          <a:p>
            <a:pPr marL="342900" indent="-342900" eaLnBrk="0" hangingPunct="0">
              <a:spcBef>
                <a:spcPct val="20000"/>
              </a:spcBef>
              <a:buClr>
                <a:srgbClr val="C00000"/>
              </a:buClr>
            </a:pPr>
            <a:r>
              <a:rPr lang="en-US" dirty="0" smtClean="0">
                <a:latin typeface="Source Sans Pro" charset="0"/>
              </a:rPr>
              <a:t>           </a:t>
            </a:r>
            <a:endParaRPr lang="en-US" dirty="0"/>
          </a:p>
        </p:txBody>
      </p:sp>
      <p:sp>
        <p:nvSpPr>
          <p:cNvPr id="5" name="Rectangle 4"/>
          <p:cNvSpPr/>
          <p:nvPr/>
        </p:nvSpPr>
        <p:spPr>
          <a:xfrm>
            <a:off x="609600" y="1047750"/>
            <a:ext cx="7315200" cy="3293209"/>
          </a:xfrm>
          <a:prstGeom prst="rect">
            <a:avLst/>
          </a:prstGeom>
        </p:spPr>
        <p:txBody>
          <a:bodyPr wrap="square">
            <a:spAutoFit/>
          </a:bodyPr>
          <a:lstStyle/>
          <a:p>
            <a:pPr marL="342900" indent="-342900">
              <a:buFont typeface="Wingdings" pitchFamily="2" charset="2"/>
              <a:buChar char="q"/>
            </a:pPr>
            <a:r>
              <a:rPr lang="en-US" sz="1600" dirty="0" smtClean="0"/>
              <a:t>Before hospital discharge or shortly thereafter, the patient with recent acute MI should undergo standard exercise testing (</a:t>
            </a:r>
            <a:r>
              <a:rPr lang="en-US" sz="1600" dirty="0" err="1" smtClean="0"/>
              <a:t>submaximal</a:t>
            </a:r>
            <a:r>
              <a:rPr lang="en-US" sz="1600" dirty="0" smtClean="0"/>
              <a:t> at 4 to 7 days or symptom limited at 10 to 14 days).</a:t>
            </a:r>
          </a:p>
          <a:p>
            <a:r>
              <a:rPr lang="en-US" sz="1600" b="1" dirty="0" smtClean="0"/>
              <a:t>Long-Term Management</a:t>
            </a:r>
          </a:p>
          <a:p>
            <a:r>
              <a:rPr lang="en-US" sz="1600" dirty="0" smtClean="0"/>
              <a:t>For an indefinite period after acute MI, the patient should continue to receive aspirin, a β-</a:t>
            </a:r>
            <a:r>
              <a:rPr lang="en-US" sz="1600" dirty="0" err="1" smtClean="0"/>
              <a:t>adrenoceptor</a:t>
            </a:r>
            <a:r>
              <a:rPr lang="en-US" sz="1600" dirty="0" smtClean="0"/>
              <a:t> blocker, and a selected dose of an ACE inhibitor</a:t>
            </a:r>
          </a:p>
          <a:p>
            <a:pPr marL="342900" indent="-342900">
              <a:buFont typeface="Wingdings" pitchFamily="2" charset="2"/>
              <a:buChar char="q"/>
            </a:pPr>
            <a:r>
              <a:rPr lang="en-US" sz="1600" dirty="0" smtClean="0"/>
              <a:t> The patient with a low-density lipoprotein (LDL) cholesterol measurement greater than 130 mg/</a:t>
            </a:r>
            <a:r>
              <a:rPr lang="en-US" sz="1600" dirty="0" err="1" smtClean="0"/>
              <a:t>dL</a:t>
            </a:r>
            <a:r>
              <a:rPr lang="en-US" sz="1600" dirty="0" smtClean="0"/>
              <a:t> despite diet should be given drug therapy with the goal of reducing LDL to less than 100 mg/</a:t>
            </a:r>
            <a:r>
              <a:rPr lang="en-US" sz="1600" dirty="0" err="1" smtClean="0"/>
              <a:t>dL</a:t>
            </a:r>
            <a:r>
              <a:rPr lang="en-US" sz="1600" dirty="0" smtClean="0"/>
              <a:t>. </a:t>
            </a:r>
          </a:p>
          <a:p>
            <a:pPr marL="342900" indent="-342900">
              <a:buFont typeface="Wingdings" pitchFamily="2" charset="2"/>
              <a:buChar char="q"/>
            </a:pPr>
            <a:r>
              <a:rPr lang="en-US" sz="1600" dirty="0" smtClean="0"/>
              <a:t>Smoking cessation is essential.</a:t>
            </a:r>
          </a:p>
          <a:p>
            <a:pPr marL="342900" indent="-342900">
              <a:buFont typeface="Wingdings" pitchFamily="2" charset="2"/>
              <a:buChar char="q"/>
            </a:pPr>
            <a:r>
              <a:rPr lang="en-US" sz="1600" dirty="0" smtClean="0"/>
              <a:t> Finally, the patient should be encouraged to participate in a formal rehabilitation program and ultimately to plan to engage in 20 minutes of exercise at the level of brisk walking at least three times a week.</a:t>
            </a:r>
            <a:endParaRPr lang="en-US" sz="1600" dirty="0">
              <a:solidFill>
                <a:schemeClr val="bg2"/>
              </a:solidFill>
              <a:latin typeface="Source Sans Pro"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4800" y="438150"/>
            <a:ext cx="7924800" cy="5334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2800" b="1" dirty="0" smtClean="0"/>
              <a:t> </a:t>
            </a:r>
            <a:br>
              <a:rPr lang="en-US" sz="2800" b="1" dirty="0" smtClean="0"/>
            </a:br>
            <a:r>
              <a:rPr lang="en-US" sz="2800" b="1" dirty="0" smtClean="0"/>
              <a:t/>
            </a:r>
            <a:br>
              <a:rPr lang="en-US" sz="2800" b="1" dirty="0" smtClean="0"/>
            </a:br>
            <a:r>
              <a:rPr lang="en-US" sz="2800" b="1" dirty="0" smtClean="0"/>
              <a:t/>
            </a:r>
            <a:br>
              <a:rPr lang="en-US" sz="2800" b="1" dirty="0" smtClean="0"/>
            </a:br>
            <a:r>
              <a:rPr lang="en-US" sz="2800" b="1" dirty="0" smtClean="0"/>
              <a:t>Discharge from hospital</a:t>
            </a:r>
            <a:endParaRPr lang="en-US" sz="3200" dirty="0" smtClean="0"/>
          </a:p>
        </p:txBody>
      </p:sp>
      <p:sp>
        <p:nvSpPr>
          <p:cNvPr id="7" name="Rectangle 6"/>
          <p:cNvSpPr/>
          <p:nvPr/>
        </p:nvSpPr>
        <p:spPr>
          <a:xfrm>
            <a:off x="533400" y="1123951"/>
            <a:ext cx="8229600" cy="597087"/>
          </a:xfrm>
          <a:prstGeom prst="rect">
            <a:avLst/>
          </a:prstGeom>
        </p:spPr>
        <p:txBody>
          <a:bodyPr wrap="square">
            <a:spAutoFit/>
          </a:bodyPr>
          <a:lstStyle/>
          <a:p>
            <a:pPr marL="342900" indent="-342900" eaLnBrk="0" hangingPunct="0">
              <a:spcBef>
                <a:spcPct val="20000"/>
              </a:spcBef>
              <a:buClr>
                <a:srgbClr val="C00000"/>
              </a:buClr>
            </a:pPr>
            <a:r>
              <a:rPr lang="en-US" dirty="0" smtClean="0">
                <a:latin typeface="Source Sans Pro" charset="0"/>
              </a:rPr>
              <a:t>	</a:t>
            </a:r>
            <a:r>
              <a:rPr lang="en-US" sz="1600" dirty="0" smtClean="0">
                <a:latin typeface="Source Sans Pro" charset="0"/>
              </a:rPr>
              <a:t> </a:t>
            </a:r>
            <a:r>
              <a:rPr lang="en-US" dirty="0" smtClean="0">
                <a:latin typeface="Source Sans Pro" charset="0"/>
              </a:rPr>
              <a:t>		</a:t>
            </a:r>
          </a:p>
          <a:p>
            <a:pPr marL="342900" indent="-342900" eaLnBrk="0" hangingPunct="0">
              <a:spcBef>
                <a:spcPct val="20000"/>
              </a:spcBef>
              <a:buClr>
                <a:srgbClr val="C00000"/>
              </a:buClr>
            </a:pPr>
            <a:r>
              <a:rPr lang="en-US" dirty="0" smtClean="0">
                <a:latin typeface="Source Sans Pro" charset="0"/>
              </a:rPr>
              <a:t>           </a:t>
            </a:r>
            <a:endParaRPr lang="en-US" dirty="0"/>
          </a:p>
        </p:txBody>
      </p:sp>
      <p:sp>
        <p:nvSpPr>
          <p:cNvPr id="5" name="Rectangle 4"/>
          <p:cNvSpPr/>
          <p:nvPr/>
        </p:nvSpPr>
        <p:spPr>
          <a:xfrm>
            <a:off x="609600" y="1047750"/>
            <a:ext cx="7315200" cy="1077218"/>
          </a:xfrm>
          <a:prstGeom prst="rect">
            <a:avLst/>
          </a:prstGeom>
        </p:spPr>
        <p:txBody>
          <a:bodyPr wrap="square">
            <a:spAutoFit/>
          </a:bodyPr>
          <a:lstStyle/>
          <a:p>
            <a:pPr marL="342900" indent="-342900">
              <a:buFont typeface="Wingdings" pitchFamily="2" charset="2"/>
              <a:buChar char="q"/>
            </a:pPr>
            <a:r>
              <a:rPr lang="en-US" sz="1600" dirty="0" smtClean="0">
                <a:hlinkClick r:id="rId2" tooltip="Cardiac Rehabilitation"/>
              </a:rPr>
              <a:t>Cardiac Rehab</a:t>
            </a:r>
            <a:r>
              <a:rPr lang="en-US" sz="1600" dirty="0" smtClean="0"/>
              <a:t> is beneficial to patients of all ages who have had a heart attack, CAD, angina, or CHF. Other individuals who may gain benefits from this include post-surgical CABG, </a:t>
            </a:r>
            <a:r>
              <a:rPr lang="en-US" sz="1600" dirty="0" err="1" smtClean="0"/>
              <a:t>percutaneous</a:t>
            </a:r>
            <a:r>
              <a:rPr lang="en-US" sz="1600" dirty="0" smtClean="0"/>
              <a:t> intervention (PCI), or coronary angioplasty patients</a:t>
            </a:r>
            <a:endParaRPr lang="en-US" sz="1600" dirty="0">
              <a:solidFill>
                <a:schemeClr val="bg2"/>
              </a:solidFill>
              <a:latin typeface="Source Sans Pro"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4800" y="361950"/>
            <a:ext cx="8458200" cy="533400"/>
          </a:xfrm>
        </p:spPr>
        <p:txBody>
          <a:bodyPr/>
          <a:lstStyle/>
          <a:p>
            <a:pPr eaLnBrk="1" hangingPunct="1"/>
            <a:r>
              <a:rPr lang="en-US" sz="3200" dirty="0" smtClean="0"/>
              <a:t>DEFINITION: Coronary artery Disease (CAD/CHD/HD)</a:t>
            </a:r>
          </a:p>
        </p:txBody>
      </p:sp>
      <p:sp>
        <p:nvSpPr>
          <p:cNvPr id="7171" name="Rectangle 5"/>
          <p:cNvSpPr>
            <a:spLocks noGrp="1" noChangeArrowheads="1"/>
          </p:cNvSpPr>
          <p:nvPr>
            <p:ph type="body" sz="half" idx="1"/>
          </p:nvPr>
        </p:nvSpPr>
        <p:spPr>
          <a:xfrm>
            <a:off x="228600" y="1200151"/>
            <a:ext cx="3733800" cy="3200399"/>
          </a:xfrm>
        </p:spPr>
        <p:txBody>
          <a:bodyPr/>
          <a:lstStyle/>
          <a:p>
            <a:pPr eaLnBrk="1" hangingPunct="1">
              <a:buNone/>
            </a:pPr>
            <a:r>
              <a:rPr lang="en-US" sz="2000" dirty="0" smtClean="0"/>
              <a:t>	</a:t>
            </a:r>
            <a:r>
              <a:rPr lang="en-US" sz="1600" dirty="0" smtClean="0"/>
              <a:t>It involves the reduction of blood flow to the </a:t>
            </a:r>
            <a:r>
              <a:rPr lang="en-US" sz="1600" dirty="0" smtClean="0">
                <a:hlinkClick r:id="rId2" tooltip="Myocardium"/>
              </a:rPr>
              <a:t>heart muscle</a:t>
            </a:r>
            <a:r>
              <a:rPr lang="en-US" sz="1600" dirty="0" smtClean="0"/>
              <a:t> due to build-up of plaque (</a:t>
            </a:r>
            <a:r>
              <a:rPr lang="en-US" sz="1600" dirty="0" smtClean="0">
                <a:hlinkClick r:id="rId3" tooltip="Atherosclerosis"/>
              </a:rPr>
              <a:t>atherosclerosis</a:t>
            </a:r>
            <a:r>
              <a:rPr lang="en-US" sz="1600" dirty="0" smtClean="0"/>
              <a:t>) in the </a:t>
            </a:r>
            <a:r>
              <a:rPr lang="en-US" sz="1600" dirty="0" smtClean="0">
                <a:hlinkClick r:id="rId4" tooltip="Coronary arteries"/>
              </a:rPr>
              <a:t>arteries of the heart</a:t>
            </a:r>
            <a:r>
              <a:rPr lang="en-US" sz="1600" dirty="0" smtClean="0"/>
              <a:t>. It is the most common of  the </a:t>
            </a:r>
            <a:r>
              <a:rPr lang="en-US" sz="1600" dirty="0" smtClean="0">
                <a:hlinkClick r:id="rId5" tooltip="Cardiovascular disease"/>
              </a:rPr>
              <a:t>cardiovascular diseases</a:t>
            </a:r>
            <a:endParaRPr lang="en-US" sz="1600" dirty="0" smtClean="0"/>
          </a:p>
          <a:p>
            <a:pPr eaLnBrk="1" hangingPunct="1">
              <a:buNone/>
            </a:pPr>
            <a:r>
              <a:rPr lang="en-US" sz="2000" b="1" dirty="0" smtClean="0"/>
              <a:t> </a:t>
            </a:r>
            <a:r>
              <a:rPr lang="en-US" sz="1600" b="1" dirty="0" smtClean="0"/>
              <a:t>Atherosclerosis</a:t>
            </a:r>
            <a:r>
              <a:rPr lang="en-US" sz="1600" dirty="0" smtClean="0"/>
              <a:t> is a disease in which the inside of an </a:t>
            </a:r>
            <a:r>
              <a:rPr lang="en-US" sz="1600" dirty="0" smtClean="0">
                <a:hlinkClick r:id="rId6" tooltip="Artery"/>
              </a:rPr>
              <a:t>artery</a:t>
            </a:r>
            <a:r>
              <a:rPr lang="en-US" sz="1600" dirty="0" smtClean="0"/>
              <a:t> narrows due to the buildup of </a:t>
            </a:r>
            <a:r>
              <a:rPr lang="en-US" sz="1600" u="sng" dirty="0" smtClean="0">
                <a:hlinkClick r:id="rId7"/>
              </a:rPr>
              <a:t>plaque</a:t>
            </a:r>
            <a:endParaRPr lang="en-US" sz="2000" dirty="0" smtClean="0"/>
          </a:p>
        </p:txBody>
      </p:sp>
      <p:pic>
        <p:nvPicPr>
          <p:cNvPr id="1026" name="Picture 2" descr="C:\Users\nursing\Desktop\375px-Artery.svg.png"/>
          <p:cNvPicPr>
            <a:picLocks noChangeAspect="1" noChangeArrowheads="1"/>
          </p:cNvPicPr>
          <p:nvPr/>
        </p:nvPicPr>
        <p:blipFill>
          <a:blip r:embed="rId8"/>
          <a:srcRect/>
          <a:stretch>
            <a:fillRect/>
          </a:stretch>
        </p:blipFill>
        <p:spPr bwMode="auto">
          <a:xfrm>
            <a:off x="6400800" y="2419350"/>
            <a:ext cx="2482888" cy="2133600"/>
          </a:xfrm>
          <a:prstGeom prst="rect">
            <a:avLst/>
          </a:prstGeom>
          <a:noFill/>
        </p:spPr>
      </p:pic>
      <p:pic>
        <p:nvPicPr>
          <p:cNvPr id="8" name="Picture 2" descr="C:\Users\nursing\Desktop\Atherosclerosis_diagram.png"/>
          <p:cNvPicPr>
            <a:picLocks noChangeAspect="1" noChangeArrowheads="1"/>
          </p:cNvPicPr>
          <p:nvPr/>
        </p:nvPicPr>
        <p:blipFill>
          <a:blip r:embed="rId9"/>
          <a:srcRect/>
          <a:stretch>
            <a:fillRect/>
          </a:stretch>
        </p:blipFill>
        <p:spPr bwMode="auto">
          <a:xfrm>
            <a:off x="3886200" y="2537396"/>
            <a:ext cx="2447925" cy="239655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4800" y="361950"/>
            <a:ext cx="8458200" cy="533400"/>
          </a:xfrm>
        </p:spPr>
        <p:txBody>
          <a:bodyPr/>
          <a:lstStyle/>
          <a:p>
            <a:pPr eaLnBrk="1" hangingPunct="1"/>
            <a:r>
              <a:rPr lang="en-US" sz="3200" dirty="0" smtClean="0"/>
              <a:t>CAD ……</a:t>
            </a:r>
          </a:p>
        </p:txBody>
      </p:sp>
      <p:sp>
        <p:nvSpPr>
          <p:cNvPr id="7171" name="Rectangle 5"/>
          <p:cNvSpPr>
            <a:spLocks noGrp="1" noChangeArrowheads="1"/>
          </p:cNvSpPr>
          <p:nvPr>
            <p:ph type="body" sz="half" idx="1"/>
          </p:nvPr>
        </p:nvSpPr>
        <p:spPr>
          <a:xfrm>
            <a:off x="228600" y="971550"/>
            <a:ext cx="3886200" cy="4038599"/>
          </a:xfrm>
        </p:spPr>
        <p:txBody>
          <a:bodyPr/>
          <a:lstStyle/>
          <a:p>
            <a:pPr eaLnBrk="1" hangingPunct="1">
              <a:buNone/>
            </a:pPr>
            <a:r>
              <a:rPr lang="en-US" sz="2000" dirty="0" smtClean="0"/>
              <a:t>	</a:t>
            </a:r>
            <a:r>
              <a:rPr lang="en-US" sz="2000" b="1" dirty="0" smtClean="0"/>
              <a:t> Coronary artery disease</a:t>
            </a:r>
            <a:r>
              <a:rPr lang="en-US" sz="2000" dirty="0" smtClean="0"/>
              <a:t> is the narrowing or blockage of the </a:t>
            </a:r>
            <a:r>
              <a:rPr lang="en-US" sz="2000" b="1" dirty="0" smtClean="0"/>
              <a:t>coronary arteries</a:t>
            </a:r>
            <a:r>
              <a:rPr lang="en-US" sz="2000" dirty="0" smtClean="0"/>
              <a:t>, usually caused by atherosclerosis. Atherosclerosis (sometimes called "hardening" or "clogging" of the </a:t>
            </a:r>
            <a:r>
              <a:rPr lang="en-US" sz="2000" b="1" dirty="0" smtClean="0"/>
              <a:t>arteries</a:t>
            </a:r>
            <a:r>
              <a:rPr lang="en-US" sz="2000" dirty="0" smtClean="0"/>
              <a:t>) is the buildup of cholesterol and fatty deposits (called plaques) on the inner walls of the </a:t>
            </a:r>
            <a:r>
              <a:rPr lang="en-US" sz="2000" b="1" dirty="0" smtClean="0"/>
              <a:t>arteries</a:t>
            </a:r>
            <a:r>
              <a:rPr lang="en-US" sz="2000" dirty="0" smtClean="0"/>
              <a:t>.</a:t>
            </a:r>
          </a:p>
        </p:txBody>
      </p:sp>
      <p:sp>
        <p:nvSpPr>
          <p:cNvPr id="7172" name="Rectangle 6"/>
          <p:cNvSpPr>
            <a:spLocks noGrp="1" noChangeArrowheads="1"/>
          </p:cNvSpPr>
          <p:nvPr>
            <p:ph type="body" sz="half" idx="2"/>
          </p:nvPr>
        </p:nvSpPr>
        <p:spPr/>
        <p:txBody>
          <a:bodyPr/>
          <a:lstStyle/>
          <a:p>
            <a:pPr eaLnBrk="1" hangingPunct="1">
              <a:buNone/>
            </a:pPr>
            <a:r>
              <a:rPr lang="en-US" sz="1800" b="1" dirty="0" smtClean="0"/>
              <a:t>         </a:t>
            </a:r>
            <a:endParaRPr lang="en-US" sz="1800" dirty="0" smtClean="0"/>
          </a:p>
        </p:txBody>
      </p:sp>
      <p:pic>
        <p:nvPicPr>
          <p:cNvPr id="2" name="Picture 2" descr="C:\Users\nursing\Desktop\cad-angina-heart-attack-compare.png"/>
          <p:cNvPicPr>
            <a:picLocks noChangeAspect="1" noChangeArrowheads="1"/>
          </p:cNvPicPr>
          <p:nvPr/>
        </p:nvPicPr>
        <p:blipFill>
          <a:blip r:embed="rId2"/>
          <a:srcRect/>
          <a:stretch>
            <a:fillRect/>
          </a:stretch>
        </p:blipFill>
        <p:spPr bwMode="auto">
          <a:xfrm>
            <a:off x="4572000" y="971550"/>
            <a:ext cx="3581400" cy="36290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4800" y="361950"/>
            <a:ext cx="8458200" cy="533400"/>
          </a:xfrm>
        </p:spPr>
        <p:txBody>
          <a:bodyPr/>
          <a:lstStyle/>
          <a:p>
            <a:pPr eaLnBrk="1" hangingPunct="1"/>
            <a:r>
              <a:rPr lang="en-US" sz="3200" dirty="0" smtClean="0"/>
              <a:t>Incidence</a:t>
            </a:r>
          </a:p>
        </p:txBody>
      </p:sp>
      <p:sp>
        <p:nvSpPr>
          <p:cNvPr id="7171" name="Rectangle 5"/>
          <p:cNvSpPr>
            <a:spLocks noGrp="1" noChangeArrowheads="1"/>
          </p:cNvSpPr>
          <p:nvPr>
            <p:ph type="body" sz="half" idx="1"/>
          </p:nvPr>
        </p:nvSpPr>
        <p:spPr>
          <a:xfrm>
            <a:off x="228600" y="1200151"/>
            <a:ext cx="8610600" cy="3394472"/>
          </a:xfrm>
        </p:spPr>
        <p:txBody>
          <a:bodyPr/>
          <a:lstStyle/>
          <a:p>
            <a:pPr eaLnBrk="1" hangingPunct="1">
              <a:buNone/>
            </a:pPr>
            <a:r>
              <a:rPr lang="en-US" sz="1600" dirty="0" smtClean="0"/>
              <a:t>CAD affected 110 million people and resulted in 8.9 million deaths </a:t>
            </a:r>
          </a:p>
          <a:p>
            <a:pPr eaLnBrk="1" hangingPunct="1">
              <a:buNone/>
            </a:pPr>
            <a:r>
              <a:rPr lang="en-US" sz="1600" dirty="0" smtClean="0"/>
              <a:t>The risk of death from CAD for a given age decreased between 1980 and 2010, especially in </a:t>
            </a:r>
            <a:r>
              <a:rPr lang="en-US" sz="1600" dirty="0" smtClean="0">
                <a:hlinkClick r:id="rId2" tooltip="Developed country"/>
              </a:rPr>
              <a:t>developed countries</a:t>
            </a:r>
            <a:endParaRPr lang="en-US" sz="1600" dirty="0" smtClean="0"/>
          </a:p>
          <a:p>
            <a:pPr eaLnBrk="1" hangingPunct="1">
              <a:buNone/>
            </a:pPr>
            <a:r>
              <a:rPr lang="en-US" sz="1600" dirty="0" smtClean="0"/>
              <a:t>	 Globally CVD deaths represent about 30% of all death</a:t>
            </a:r>
          </a:p>
          <a:p>
            <a:pPr eaLnBrk="1" hangingPunct="1">
              <a:buNone/>
            </a:pPr>
            <a:r>
              <a:rPr lang="en-US" sz="1600" dirty="0" smtClean="0"/>
              <a:t>Coronary artery disease (</a:t>
            </a:r>
            <a:r>
              <a:rPr lang="en-US" sz="1600" b="1" dirty="0" smtClean="0"/>
              <a:t>CAD</a:t>
            </a:r>
            <a:r>
              <a:rPr lang="en-US" sz="1600" dirty="0" smtClean="0"/>
              <a:t>) is the leading cause of cardiovascular mortality worldwide, with &gt;4.5 million deaths occurring in the </a:t>
            </a:r>
            <a:r>
              <a:rPr lang="en-US" sz="1600" b="1" dirty="0" smtClean="0"/>
              <a:t>developing</a:t>
            </a:r>
            <a:r>
              <a:rPr lang="en-US" sz="1600" dirty="0" smtClean="0"/>
              <a:t> world. both </a:t>
            </a:r>
            <a:r>
              <a:rPr lang="en-US" sz="1600" b="1" dirty="0" smtClean="0"/>
              <a:t>CAD</a:t>
            </a:r>
            <a:r>
              <a:rPr lang="en-US" sz="1600" dirty="0" smtClean="0"/>
              <a:t> mortality and the prevalence of </a:t>
            </a:r>
            <a:r>
              <a:rPr lang="en-US" sz="1600" b="1" dirty="0" smtClean="0"/>
              <a:t>CAD</a:t>
            </a:r>
            <a:r>
              <a:rPr lang="en-US" sz="1600" dirty="0" smtClean="0"/>
              <a:t> risk factors continue to rise rapidly in </a:t>
            </a:r>
            <a:r>
              <a:rPr lang="en-US" sz="1600" b="1" dirty="0" smtClean="0"/>
              <a:t>developing countries</a:t>
            </a:r>
            <a:r>
              <a:rPr lang="en-US" sz="1600" dirty="0" smtClean="0"/>
              <a:t>.</a:t>
            </a:r>
          </a:p>
          <a:p>
            <a:pPr eaLnBrk="1" hangingPunct="1">
              <a:buNone/>
            </a:pPr>
            <a:r>
              <a:rPr lang="en-US" sz="1600" dirty="0" smtClean="0"/>
              <a:t>58 million disability adjusted life years (DALYs) lost due to CHD worldwide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5638800" cy="6858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The Epidemiologic Transition</a:t>
            </a:r>
          </a:p>
        </p:txBody>
      </p:sp>
      <p:sp>
        <p:nvSpPr>
          <p:cNvPr id="7171" name="Rectangle 5"/>
          <p:cNvSpPr>
            <a:spLocks noGrp="1" noChangeArrowheads="1"/>
          </p:cNvSpPr>
          <p:nvPr>
            <p:ph type="body" sz="half" idx="1"/>
          </p:nvPr>
        </p:nvSpPr>
        <p:spPr>
          <a:xfrm>
            <a:off x="304800" y="1276350"/>
            <a:ext cx="4572000" cy="3394472"/>
          </a:xfrm>
        </p:spPr>
        <p:txBody>
          <a:bodyPr/>
          <a:lstStyle/>
          <a:p>
            <a:pPr eaLnBrk="1" hangingPunct="1">
              <a:buNone/>
            </a:pPr>
            <a:r>
              <a:rPr lang="en-US" sz="2000" dirty="0" smtClean="0"/>
              <a:t>	</a:t>
            </a:r>
          </a:p>
        </p:txBody>
      </p:sp>
      <p:sp>
        <p:nvSpPr>
          <p:cNvPr id="5" name="Rectangle 4"/>
          <p:cNvSpPr/>
          <p:nvPr/>
        </p:nvSpPr>
        <p:spPr>
          <a:xfrm>
            <a:off x="457200" y="1200150"/>
            <a:ext cx="8001000" cy="3293209"/>
          </a:xfrm>
          <a:prstGeom prst="rect">
            <a:avLst/>
          </a:prstGeom>
        </p:spPr>
        <p:txBody>
          <a:bodyPr wrap="square">
            <a:spAutoFit/>
          </a:bodyPr>
          <a:lstStyle/>
          <a:p>
            <a:r>
              <a:rPr lang="en-US" sz="2000" dirty="0" smtClean="0">
                <a:latin typeface="Source Sans Pro" charset="0"/>
              </a:rPr>
              <a:t>Stages :</a:t>
            </a:r>
          </a:p>
          <a:p>
            <a:pPr>
              <a:buFont typeface="Arial" pitchFamily="34" charset="0"/>
              <a:buChar char="•"/>
            </a:pPr>
            <a:r>
              <a:rPr lang="en-US" sz="2000" dirty="0" smtClean="0">
                <a:latin typeface="Source Sans Pro" charset="0"/>
              </a:rPr>
              <a:t> Pestilence and Famine,</a:t>
            </a:r>
          </a:p>
          <a:p>
            <a:pPr>
              <a:buFont typeface="Arial" pitchFamily="34" charset="0"/>
              <a:buChar char="•"/>
            </a:pPr>
            <a:r>
              <a:rPr lang="en-US" sz="2000" dirty="0" smtClean="0">
                <a:latin typeface="Source Sans Pro" charset="0"/>
              </a:rPr>
              <a:t> Receding Pandemics,</a:t>
            </a:r>
          </a:p>
          <a:p>
            <a:pPr>
              <a:buFont typeface="Arial" pitchFamily="34" charset="0"/>
              <a:buChar char="•"/>
            </a:pPr>
            <a:r>
              <a:rPr lang="en-US" sz="2000" dirty="0" smtClean="0">
                <a:latin typeface="Source Sans Pro" charset="0"/>
              </a:rPr>
              <a:t> Degenerative and Man-made Diseases,</a:t>
            </a:r>
          </a:p>
          <a:p>
            <a:pPr>
              <a:buFont typeface="Arial" pitchFamily="34" charset="0"/>
              <a:buChar char="•"/>
            </a:pPr>
            <a:r>
              <a:rPr lang="en-US" sz="2000" dirty="0" smtClean="0">
                <a:latin typeface="Source Sans Pro" charset="0"/>
              </a:rPr>
              <a:t> Delayed Degenerative Diseases. </a:t>
            </a:r>
          </a:p>
          <a:p>
            <a:r>
              <a:rPr lang="en-US" sz="2000" dirty="0" smtClean="0">
                <a:latin typeface="Source Sans Pro" charset="0"/>
              </a:rPr>
              <a:t>Movement through these stages has resulted in a dramatic shift  to CVD and cancer in most high-income countries over the last two centuries</a:t>
            </a:r>
            <a:r>
              <a:rPr lang="en-US" dirty="0" smtClean="0"/>
              <a:t>.</a:t>
            </a:r>
          </a:p>
          <a:p>
            <a:r>
              <a:rPr lang="en-US" dirty="0" smtClean="0">
                <a:solidFill>
                  <a:schemeClr val="tx1"/>
                </a:solidFill>
              </a:rPr>
              <a:t> </a:t>
            </a:r>
            <a:r>
              <a:rPr lang="en-US" sz="2000" dirty="0" smtClean="0">
                <a:latin typeface="Source Sans Pro" charset="0"/>
              </a:rPr>
              <a:t>Between 1990 and 2020, coronary heart disease alone is anticipated to increase by 120% for women and 137% for men in developing countries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81000" y="438150"/>
            <a:ext cx="5638800" cy="685800"/>
          </a:xfrm>
        </p:spPr>
        <p:txBody>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Risk factor </a:t>
            </a:r>
          </a:p>
        </p:txBody>
      </p:sp>
      <p:sp>
        <p:nvSpPr>
          <p:cNvPr id="7171" name="Rectangle 5"/>
          <p:cNvSpPr>
            <a:spLocks noGrp="1" noChangeArrowheads="1"/>
          </p:cNvSpPr>
          <p:nvPr>
            <p:ph type="body" sz="half" idx="1"/>
          </p:nvPr>
        </p:nvSpPr>
        <p:spPr>
          <a:xfrm>
            <a:off x="457200" y="1047750"/>
            <a:ext cx="8382000" cy="3394472"/>
          </a:xfrm>
        </p:spPr>
        <p:txBody>
          <a:bodyPr/>
          <a:lstStyle/>
          <a:p>
            <a:pPr eaLnBrk="1" hangingPunct="1">
              <a:buNone/>
            </a:pPr>
            <a:r>
              <a:rPr lang="en-US" sz="2000" dirty="0" smtClean="0"/>
              <a:t>    </a:t>
            </a:r>
            <a:r>
              <a:rPr lang="en-US" sz="1800" dirty="0" smtClean="0"/>
              <a:t>These include </a:t>
            </a:r>
            <a:r>
              <a:rPr lang="en-US" sz="1800" u="sng" dirty="0" smtClean="0">
                <a:hlinkClick r:id="rId2"/>
              </a:rPr>
              <a:t>high blood pressure</a:t>
            </a:r>
            <a:r>
              <a:rPr lang="en-US" sz="1800" dirty="0" smtClean="0"/>
              <a:t>, </a:t>
            </a:r>
            <a:r>
              <a:rPr lang="en-US" sz="1800" dirty="0" smtClean="0">
                <a:hlinkClick r:id="rId3" tooltip="Tobacco smoking"/>
              </a:rPr>
              <a:t>smoking</a:t>
            </a:r>
            <a:r>
              <a:rPr lang="en-US" sz="1800" dirty="0" smtClean="0"/>
              <a:t>, </a:t>
            </a:r>
            <a:r>
              <a:rPr lang="en-US" sz="1800" dirty="0" smtClean="0">
                <a:hlinkClick r:id="rId4" tooltip="Diabetes mellitus"/>
              </a:rPr>
              <a:t>diabetes</a:t>
            </a:r>
            <a:r>
              <a:rPr lang="en-US" sz="1800" dirty="0" smtClean="0"/>
              <a:t>, lack of exercise, </a:t>
            </a:r>
            <a:r>
              <a:rPr lang="en-US" sz="1800" dirty="0" smtClean="0">
                <a:hlinkClick r:id="rId5" tooltip="Obesity"/>
              </a:rPr>
              <a:t>obesity</a:t>
            </a:r>
            <a:r>
              <a:rPr lang="en-US" sz="1800" dirty="0" smtClean="0"/>
              <a:t>, </a:t>
            </a:r>
            <a:r>
              <a:rPr lang="en-US" sz="1800" dirty="0" smtClean="0">
                <a:hlinkClick r:id="rId6" tooltip="Hypercholesterolaemia"/>
              </a:rPr>
              <a:t>high blood cholesterol</a:t>
            </a:r>
            <a:r>
              <a:rPr lang="en-US" sz="1800" dirty="0" smtClean="0"/>
              <a:t>, poor diet, </a:t>
            </a:r>
            <a:r>
              <a:rPr lang="en-US" sz="1800" dirty="0" smtClean="0">
                <a:hlinkClick r:id="rId7" tooltip="Major depressive disorder"/>
              </a:rPr>
              <a:t>depression</a:t>
            </a:r>
            <a:r>
              <a:rPr lang="en-US" sz="1800" dirty="0" smtClean="0"/>
              <a:t>, </a:t>
            </a:r>
            <a:r>
              <a:rPr lang="en-US" sz="1800" dirty="0" smtClean="0">
                <a:hlinkClick r:id="rId8" tooltip="Family history (medicine)"/>
              </a:rPr>
              <a:t>family history</a:t>
            </a:r>
            <a:r>
              <a:rPr lang="en-US" sz="1800" dirty="0" smtClean="0"/>
              <a:t>, and excessive </a:t>
            </a:r>
            <a:r>
              <a:rPr lang="en-US" sz="1800" dirty="0" smtClean="0">
                <a:hlinkClick r:id="rId9" tooltip="Ethanol"/>
              </a:rPr>
              <a:t>alcohol</a:t>
            </a:r>
            <a:endParaRPr lang="en-US" sz="1800" dirty="0" smtClean="0"/>
          </a:p>
          <a:p>
            <a:pPr eaLnBrk="1" hangingPunct="1">
              <a:buNone/>
            </a:pPr>
            <a:r>
              <a:rPr lang="en-US" sz="1800" dirty="0" smtClean="0"/>
              <a:t>Smoking and obesity are associated with about 36% and 20% of cases</a:t>
            </a:r>
          </a:p>
          <a:p>
            <a:pPr eaLnBrk="1" hangingPunct="1">
              <a:buNone/>
            </a:pPr>
            <a:r>
              <a:rPr lang="en-US" sz="1800" dirty="0" smtClean="0"/>
              <a:t>Lack of exercise has been linked to 7–12% of cases.</a:t>
            </a:r>
          </a:p>
          <a:p>
            <a:pPr eaLnBrk="1" hangingPunct="1">
              <a:buNone/>
            </a:pPr>
            <a:r>
              <a:rPr lang="en-US" sz="1800" dirty="0" smtClean="0"/>
              <a:t>Job stress appears for about 3% of cases</a:t>
            </a:r>
          </a:p>
          <a:p>
            <a:pPr eaLnBrk="1" hangingPunct="1">
              <a:buNone/>
            </a:pPr>
            <a:r>
              <a:rPr lang="en-US" sz="1800" dirty="0" smtClean="0">
                <a:hlinkClick r:id="rId10" tooltip="Heritability"/>
              </a:rPr>
              <a:t>heritability</a:t>
            </a:r>
            <a:r>
              <a:rPr lang="en-US" sz="1800" dirty="0" smtClean="0"/>
              <a:t> of coronary artery disease has been estimated between 40% and 60%</a:t>
            </a:r>
          </a:p>
          <a:p>
            <a:pPr eaLnBrk="1" hangingPunct="1">
              <a:buNone/>
            </a:pPr>
            <a:r>
              <a:rPr lang="en-US" sz="1800" dirty="0" smtClean="0"/>
              <a:t>Blood </a:t>
            </a:r>
            <a:r>
              <a:rPr lang="en-US" sz="1800" dirty="0" err="1" smtClean="0"/>
              <a:t>fat,</a:t>
            </a:r>
            <a:r>
              <a:rPr lang="en-US" sz="1800" u="sng" dirty="0" err="1" smtClean="0">
                <a:hlinkClick r:id="rId11"/>
              </a:rPr>
              <a:t>Endometriosis</a:t>
            </a:r>
            <a:r>
              <a:rPr lang="en-US" sz="1800" dirty="0" smtClean="0"/>
              <a:t> in women under the age of 40</a:t>
            </a:r>
          </a:p>
          <a:p>
            <a:pPr eaLnBrk="1" hangingPunct="1">
              <a:buNone/>
            </a:pPr>
            <a:r>
              <a:rPr lang="en-US" sz="1800" dirty="0" smtClean="0"/>
              <a:t>In the Asian population, the b fibrinogen gene G-455A polymorphism was associated with the risk of CAD</a:t>
            </a:r>
          </a:p>
          <a:p>
            <a:pPr eaLnBrk="1" hangingPunct="1">
              <a:buNone/>
            </a:pPr>
            <a:endParaRPr lang="en-US" sz="1800" dirty="0" smtClean="0"/>
          </a:p>
          <a:p>
            <a:pPr eaLnBrk="1" hangingPunct="1">
              <a:buNone/>
            </a:pPr>
            <a:endParaRPr lang="en-US"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rimon template">
  <a:themeElements>
    <a:clrScheme name="Custom 347">
      <a:dk1>
        <a:srgbClr val="415665"/>
      </a:dk1>
      <a:lt1>
        <a:srgbClr val="FFFFFF"/>
      </a:lt1>
      <a:dk2>
        <a:srgbClr val="0DB7C4"/>
      </a:dk2>
      <a:lt2>
        <a:srgbClr val="F6F6F6"/>
      </a:lt2>
      <a:accent1>
        <a:srgbClr val="0A95B0"/>
      </a:accent1>
      <a:accent2>
        <a:srgbClr val="A7E5E9"/>
      </a:accent2>
      <a:accent3>
        <a:srgbClr val="A9D039"/>
      </a:accent3>
      <a:accent4>
        <a:srgbClr val="FFBC00"/>
      </a:accent4>
      <a:accent5>
        <a:srgbClr val="F24745"/>
      </a:accent5>
      <a:accent6>
        <a:srgbClr val="B3B3B3"/>
      </a:accent6>
      <a:hlink>
        <a:srgbClr val="0DB7C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979</Words>
  <Application>Microsoft Office PowerPoint</Application>
  <PresentationFormat>On-screen Show (16:9)</PresentationFormat>
  <Paragraphs>265</Paragraphs>
  <Slides>44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Dosis</vt:lpstr>
      <vt:lpstr>Source Sans Pro</vt:lpstr>
      <vt:lpstr>Wingdings</vt:lpstr>
      <vt:lpstr>Cerimon template</vt:lpstr>
      <vt:lpstr>Coronary artery disease (CAD) Presenter: DeviNanjappan</vt:lpstr>
      <vt:lpstr>Hi Neelam.,</vt:lpstr>
      <vt:lpstr>Overview: heart disease </vt:lpstr>
      <vt:lpstr>Review: Coronary blood supply</vt:lpstr>
      <vt:lpstr>DEFINITION: Coronary artery Disease (CAD/CHD/HD)</vt:lpstr>
      <vt:lpstr>CAD ……</vt:lpstr>
      <vt:lpstr>Incidence</vt:lpstr>
      <vt:lpstr>     The Epidemiologic Transition</vt:lpstr>
      <vt:lpstr>    Risk factor </vt:lpstr>
      <vt:lpstr>    heart disease Risk factors </vt:lpstr>
      <vt:lpstr>    Prevention(90 % ) </vt:lpstr>
      <vt:lpstr>Slide 12</vt:lpstr>
      <vt:lpstr>    Pathophysiology </vt:lpstr>
      <vt:lpstr>    Clinical Features</vt:lpstr>
      <vt:lpstr>    Diagnosis </vt:lpstr>
      <vt:lpstr>Slide 16</vt:lpstr>
      <vt:lpstr>    Treatment </vt:lpstr>
      <vt:lpstr>Slide 18</vt:lpstr>
      <vt:lpstr>Slide 19</vt:lpstr>
      <vt:lpstr>Slide 20</vt:lpstr>
      <vt:lpstr>    </vt:lpstr>
      <vt:lpstr>Myocardial Infarction(MI)/heart attack Presenter: DeviNanjappan</vt:lpstr>
      <vt:lpstr>Hi Neelam.,</vt:lpstr>
      <vt:lpstr>    MI defined……</vt:lpstr>
      <vt:lpstr>    Incidence</vt:lpstr>
      <vt:lpstr>    Etiology </vt:lpstr>
      <vt:lpstr>Slide 27</vt:lpstr>
      <vt:lpstr>Slide 28</vt:lpstr>
      <vt:lpstr>    Categories of necrosis </vt:lpstr>
      <vt:lpstr>    types of infarction</vt:lpstr>
      <vt:lpstr>    types of infarction contd.</vt:lpstr>
      <vt:lpstr>    types of MI</vt:lpstr>
      <vt:lpstr>Slide 33</vt:lpstr>
      <vt:lpstr>    patho- point to ponder </vt:lpstr>
      <vt:lpstr>     Characteristics/Clinical Presentation</vt:lpstr>
      <vt:lpstr>    Clinical Evaluation</vt:lpstr>
      <vt:lpstr>    Prognosis</vt:lpstr>
      <vt:lpstr>Slide 38</vt:lpstr>
      <vt:lpstr>    Pre –Hospital Goal</vt:lpstr>
      <vt:lpstr>    EMERGENCY MANAGEMENT(pre Hospital )</vt:lpstr>
      <vt:lpstr>         Initial Recognition and Management in the Emergency Department</vt:lpstr>
      <vt:lpstr>    Management </vt:lpstr>
      <vt:lpstr>        Discharge from hospital</vt:lpstr>
      <vt:lpstr>        Discharge from hospital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Principal</dc:creator>
  <cp:lastModifiedBy>library</cp:lastModifiedBy>
  <cp:revision>200</cp:revision>
  <dcterms:modified xsi:type="dcterms:W3CDTF">2021-03-24T05:05:36Z</dcterms:modified>
</cp:coreProperties>
</file>