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57" r:id="rId3"/>
    <p:sldId id="328" r:id="rId4"/>
    <p:sldId id="325" r:id="rId5"/>
    <p:sldId id="326" r:id="rId6"/>
    <p:sldId id="329" r:id="rId7"/>
    <p:sldId id="330" r:id="rId8"/>
    <p:sldId id="331" r:id="rId9"/>
    <p:sldId id="332" r:id="rId10"/>
    <p:sldId id="333" r:id="rId11"/>
    <p:sldId id="334" r:id="rId12"/>
    <p:sldId id="327" r:id="rId13"/>
    <p:sldId id="335" r:id="rId14"/>
    <p:sldId id="336" r:id="rId15"/>
    <p:sldId id="337" r:id="rId16"/>
    <p:sldId id="348" r:id="rId17"/>
    <p:sldId id="349" r:id="rId18"/>
    <p:sldId id="350" r:id="rId19"/>
    <p:sldId id="338" r:id="rId20"/>
    <p:sldId id="346" r:id="rId21"/>
    <p:sldId id="347" r:id="rId22"/>
    <p:sldId id="339" r:id="rId23"/>
    <p:sldId id="340" r:id="rId24"/>
    <p:sldId id="341" r:id="rId25"/>
    <p:sldId id="344" r:id="rId26"/>
    <p:sldId id="345" r:id="rId27"/>
    <p:sldId id="343" r:id="rId28"/>
    <p:sldId id="34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3" autoAdjust="0"/>
    <p:restoredTop sz="94660"/>
  </p:normalViewPr>
  <p:slideViewPr>
    <p:cSldViewPr snapToGrid="0">
      <p:cViewPr varScale="1">
        <p:scale>
          <a:sx n="75" d="100"/>
          <a:sy n="75" d="100"/>
        </p:scale>
        <p:origin x="-498"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768C8D-7893-4182-B0E2-36B8942FB571}" type="datetimeFigureOut">
              <a:rPr lang="en-US" smtClean="0"/>
              <a:pPr/>
              <a:t>3/24/2021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640BC6-6FAF-4F3C-AD9B-03E819E68E7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0FE81D-680F-46D4-AFB1-B2988782B1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FB7F3BD8-014A-4944-A29D-5AC4B72AE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F194C413-CA5D-4957-97E3-8C0C137F270F}"/>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a16="http://schemas.microsoft.com/office/drawing/2014/main" xmlns="" id="{8E925F89-3572-4934-9DFE-F2CE099340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13AE377-32D6-4751-9ACD-1DB4D7265DA9}"/>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52874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0CD5F2-2E1C-49D3-9620-1A6B68DCE6A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AE11C2E7-70F2-48E0-BED2-CE05BE2D2B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E04310C-2C2D-4FED-9D98-97A0EE0FE3DC}"/>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a16="http://schemas.microsoft.com/office/drawing/2014/main" xmlns="" id="{B2F85827-AF1E-4D33-B972-096F1AC84F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21DFFF58-AE9A-46A6-BD5B-1BB1939BDD90}"/>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18012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A2E1619-CA0C-4F94-ADA5-A57B7D6F10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EE01F5A1-62F2-405B-B121-EB21343A4D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F1838B2-7380-4766-B769-20C3DAFE3588}"/>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a16="http://schemas.microsoft.com/office/drawing/2014/main" xmlns="" id="{711006F6-C38C-4BA2-98A4-0F1D7E1988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E1DA53BF-1758-4664-8470-3B5D65DFA56A}"/>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106183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F95896-5C53-4872-AC3E-048C99298B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AA6C817-BC03-4621-B137-E5E9079C0D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CC42CB8-FF4C-48CE-9F17-9E8C060278E1}"/>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a16="http://schemas.microsoft.com/office/drawing/2014/main" xmlns="" id="{1D07A337-2A5A-4861-963B-856DCD8D0A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37E1719-6B50-42E4-A478-6B5501A10F28}"/>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99209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389615-A2A6-4F9E-98D3-3480259E72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A8F65AED-06CC-4315-B91C-5400FF55A1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D7EE5B1-9EB2-410D-BB9D-DDDA84045CF6}"/>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a16="http://schemas.microsoft.com/office/drawing/2014/main" xmlns="" id="{40FB3403-12E7-4E27-9E7F-AB7F025489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21E8BC5-D605-4F1E-BBA7-41588386C83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142783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4A6B2C-85A5-4944-A8C2-E23792FBD1D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EFF9F064-13CB-4D9F-966B-E619E4AE9E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DD90C95A-8BFD-4555-8504-9158BC594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00F5AF8A-5E4C-4B31-B445-7FD68198BA62}"/>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6" name="Footer Placeholder 5">
            <a:extLst>
              <a:ext uri="{FF2B5EF4-FFF2-40B4-BE49-F238E27FC236}">
                <a16:creationId xmlns:a16="http://schemas.microsoft.com/office/drawing/2014/main" xmlns="" id="{BCA2E8E0-787B-49EE-A237-76A4EB0C8F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F3999D8A-5F82-419F-8B29-9CD43394C501}"/>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160992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14CA04-E783-4014-9063-3A28AFC1177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93CD5062-6914-438A-BC21-42C6292C88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74D0F2B-93DE-4C96-9042-184FCD0C7A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BB738E1E-AA80-49B6-A66F-87519535D8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0E02D10-4DE1-40F6-A531-2182E2DF46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97FBBD06-7051-413E-B4A0-6B1573ED8199}"/>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8" name="Footer Placeholder 7">
            <a:extLst>
              <a:ext uri="{FF2B5EF4-FFF2-40B4-BE49-F238E27FC236}">
                <a16:creationId xmlns:a16="http://schemas.microsoft.com/office/drawing/2014/main" xmlns="" id="{CF5FA3E7-F17E-4E13-B703-D13D6BE4188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106DC024-037C-4F11-85DB-3567583C428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44384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D8F023-3C3C-4143-A908-0125AC69E0A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4A5BFBE0-DB2F-4BC3-BCE6-57017C8EBE0D}"/>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4" name="Footer Placeholder 3">
            <a:extLst>
              <a:ext uri="{FF2B5EF4-FFF2-40B4-BE49-F238E27FC236}">
                <a16:creationId xmlns:a16="http://schemas.microsoft.com/office/drawing/2014/main" xmlns="" id="{2B58EF07-0A77-4D34-A97B-9205F10FE57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FA9DD589-A511-40C6-B245-D57D7A6F8F1D}"/>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42895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42B583B-59DB-4077-BFC2-3F1D746A7177}"/>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3" name="Footer Placeholder 2">
            <a:extLst>
              <a:ext uri="{FF2B5EF4-FFF2-40B4-BE49-F238E27FC236}">
                <a16:creationId xmlns:a16="http://schemas.microsoft.com/office/drawing/2014/main" xmlns="" id="{ECDD9F76-F70F-43C2-9BA3-69EC083761A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CAEF2056-501C-48E5-AFFA-1901BA421F4F}"/>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14560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B30392-2570-4792-BD9E-513E6AB5E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92B6416-E20E-4219-B339-B17473F94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F56BD41E-C75B-469B-9FF3-FE5F61080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C0C550C-2E5F-4F37-AE32-2D572D4D8C98}"/>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6" name="Footer Placeholder 5">
            <a:extLst>
              <a:ext uri="{FF2B5EF4-FFF2-40B4-BE49-F238E27FC236}">
                <a16:creationId xmlns:a16="http://schemas.microsoft.com/office/drawing/2014/main" xmlns="" id="{DBE6C94B-A765-490D-AD6D-08732D518C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EB7EF35-C071-4429-94CE-C3351C017E5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325532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DC553-CCCB-4A8A-A1EB-AD6C66BBE1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AFB82FAE-AB6F-4EAF-A741-17D3170994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CFFFA9B7-33BD-41B8-B846-67C864AEB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A757A31-9C33-4418-9B7C-4505E6145B06}"/>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6" name="Footer Placeholder 5">
            <a:extLst>
              <a:ext uri="{FF2B5EF4-FFF2-40B4-BE49-F238E27FC236}">
                <a16:creationId xmlns:a16="http://schemas.microsoft.com/office/drawing/2014/main" xmlns="" id="{A62E8661-BE5D-4C21-A614-B014CABF0C1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F34061EA-426E-4172-B8D0-31F95E8FCF66}"/>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317457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E9DDE3F-26DA-44FE-8832-3B7335A78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2136198-3912-4337-B5FD-40CFAE9668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83C2AEEE-DCEB-499D-9E8D-76E3606F61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4218D-F6CA-4CE7-A221-46C7E8464781}" type="datetimeFigureOut">
              <a:rPr lang="en-IN" smtClean="0"/>
              <a:pPr/>
              <a:t>24-03-2021</a:t>
            </a:fld>
            <a:endParaRPr lang="en-IN"/>
          </a:p>
        </p:txBody>
      </p:sp>
      <p:sp>
        <p:nvSpPr>
          <p:cNvPr id="5" name="Footer Placeholder 4">
            <a:extLst>
              <a:ext uri="{FF2B5EF4-FFF2-40B4-BE49-F238E27FC236}">
                <a16:creationId xmlns:a16="http://schemas.microsoft.com/office/drawing/2014/main" xmlns="" id="{42D1E2B5-8D68-46B7-8E5F-09D40A4790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1CF48BB2-FCA4-4F43-B270-F1ABC190D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55BF2-DEC6-4293-ACCA-50DD20CADD5C}" type="slidenum">
              <a:rPr lang="en-IN" smtClean="0"/>
              <a:pPr/>
              <a:t>‹#›</a:t>
            </a:fld>
            <a:endParaRPr lang="en-IN"/>
          </a:p>
        </p:txBody>
      </p:sp>
    </p:spTree>
    <p:extLst>
      <p:ext uri="{BB962C8B-B14F-4D97-AF65-F5344CB8AC3E}">
        <p14:creationId xmlns:p14="http://schemas.microsoft.com/office/powerpoint/2010/main" xmlns="" val="3277946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webmd.com/heart-disease/electrocardiogram-ekgs"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webmd.com/a-to-z-guides/what-is-a-mri" TargetMode="External"/><Relationship Id="rId5" Type="http://schemas.openxmlformats.org/officeDocument/2006/relationships/hyperlink" Target="https://www.webmd.com/a-to-z-guides/complete-blood-count" TargetMode="External"/><Relationship Id="rId4" Type="http://schemas.openxmlformats.org/officeDocument/2006/relationships/hyperlink" Target="https://www.webmd.com/fitness-exercise/ss/slideshow-7-most-effective-exercis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Heart"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Cardiomyopathy" TargetMode="External"/><Relationship Id="rId2" Type="http://schemas.openxmlformats.org/officeDocument/2006/relationships/hyperlink" Target="https://en.wikipedia.org/wiki/Sudden_cardiac_deat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webmd.com/heart-disease/heart-disease-angina" TargetMode="External"/><Relationship Id="rId7" Type="http://schemas.openxmlformats.org/officeDocument/2006/relationships/hyperlink" Target="https://www.webmd.com/heart/picture-of-the-arteries"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webmd.com/heart-disease/default.htm" TargetMode="External"/><Relationship Id="rId5" Type="http://schemas.openxmlformats.org/officeDocument/2006/relationships/hyperlink" Target="https://www.webmd.com/heart-disease/guide/heart-disease-heart-attacks" TargetMode="External"/><Relationship Id="rId4" Type="http://schemas.openxmlformats.org/officeDocument/2006/relationships/hyperlink" Target="https://www.webmd.com/heart/picture-of-the-hear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Actin" TargetMode="External"/><Relationship Id="rId2" Type="http://schemas.openxmlformats.org/officeDocument/2006/relationships/hyperlink" Target="https://en.wikipedia.org/wiki/Myocardial" TargetMode="External"/><Relationship Id="rId1" Type="http://schemas.openxmlformats.org/officeDocument/2006/relationships/slideLayout" Target="../slideLayouts/slideLayout2.xml"/><Relationship Id="rId4" Type="http://schemas.openxmlformats.org/officeDocument/2006/relationships/hyperlink" Target="https://en.wikipedia.org/wiki/Myosi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Centers_for_Disease_Control_and_Prevention"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en.wikipedia.org/wiki/Peripheral_vascular_diseas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webmd.com/heart/picture-of-the-aorta" TargetMode="External"/><Relationship Id="rId3" Type="http://schemas.openxmlformats.org/officeDocument/2006/relationships/hyperlink" Target="https://www.webmd.com/lung/picture-of-the-lungs" TargetMode="External"/><Relationship Id="rId7" Type="http://schemas.openxmlformats.org/officeDocument/2006/relationships/hyperlink" Target="https://www.webmd.com/heart-disease/guide/heart-disease-pericardial-disease-percarditis"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webmd.com/heart-disease/aortic-valve-stenosis" TargetMode="External"/><Relationship Id="rId5" Type="http://schemas.openxmlformats.org/officeDocument/2006/relationships/hyperlink" Target="https://www.webmd.com/heart-disease/guide/hypertrophic-cardiomyopathy" TargetMode="External"/><Relationship Id="rId4" Type="http://schemas.openxmlformats.org/officeDocument/2006/relationships/hyperlink" Target="https://www.webmd.com/dvt/video/pulmonary-embolis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webmd.com/smoking-cessation/stop-smoking-16/break-cigarette-habit/slideshow-tips-quit-smoking" TargetMode="External"/><Relationship Id="rId3" Type="http://schemas.openxmlformats.org/officeDocument/2006/relationships/hyperlink" Target="https://www.webmd.com/health-insurance/family-history" TargetMode="External"/><Relationship Id="rId7" Type="http://schemas.openxmlformats.org/officeDocument/2006/relationships/hyperlink" Target="https://www.webmd.com/diet/obesity/features/am-i-obese"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webmd.com/diabetes/default.htm" TargetMode="External"/><Relationship Id="rId5" Type="http://schemas.openxmlformats.org/officeDocument/2006/relationships/hyperlink" Target="https://www.webmd.com/cholesterol-management/default.htm" TargetMode="External"/><Relationship Id="rId4" Type="http://schemas.openxmlformats.org/officeDocument/2006/relationships/hyperlink" Target="https://www.webmd.com/hypertension-high-blood-pressure/default.ht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webmd.com/lung/how-we-breathe" TargetMode="External"/><Relationship Id="rId3" Type="http://schemas.openxmlformats.org/officeDocument/2006/relationships/hyperlink" Target="https://www.webmd.com/cholesterol-management/high-cholesterol-risk-16/slideshow-lowering-cholesterol" TargetMode="External"/><Relationship Id="rId7" Type="http://schemas.openxmlformats.org/officeDocument/2006/relationships/hyperlink" Target="https://www.webmd.com/balance/guide/meditation-natural-remedy-for-insomnia" TargetMode="External"/><Relationship Id="rId2" Type="http://schemas.openxmlformats.org/officeDocument/2006/relationships/hyperlink" Target="https://www.webmd.com/balance/stress-management/what-is-stress" TargetMode="External"/><Relationship Id="rId1" Type="http://schemas.openxmlformats.org/officeDocument/2006/relationships/slideLayout" Target="../slideLayouts/slideLayout2.xml"/><Relationship Id="rId6" Type="http://schemas.openxmlformats.org/officeDocument/2006/relationships/hyperlink" Target="https://www.webmd.com/diet/ss/slideshow-sugar-addiction" TargetMode="External"/><Relationship Id="rId5" Type="http://schemas.openxmlformats.org/officeDocument/2006/relationships/hyperlink" Target="https://www.webmd.com/diet/features/good-fat-bad-fat" TargetMode="External"/><Relationship Id="rId4" Type="http://schemas.openxmlformats.org/officeDocument/2006/relationships/hyperlink" Target="https://www.webmd.com/food-recipes/ss/slideshow-exotic-fruits" TargetMode="External"/><Relationship Id="rId9" Type="http://schemas.openxmlformats.org/officeDocument/2006/relationships/hyperlink" Target="https://www.webmd.com/balance/guide/the-health-benefits-of-yog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496202-A645-4D8A-A3D0-EA6F232F7E72}"/>
              </a:ext>
            </a:extLst>
          </p:cNvPr>
          <p:cNvSpPr>
            <a:spLocks noGrp="1"/>
          </p:cNvSpPr>
          <p:nvPr>
            <p:ph type="ctrTitle"/>
          </p:nvPr>
        </p:nvSpPr>
        <p:spPr>
          <a:xfrm>
            <a:off x="1460500" y="2514600"/>
            <a:ext cx="7137400" cy="1422400"/>
          </a:xfrm>
        </p:spPr>
        <p:txBody>
          <a:bodyPr>
            <a:normAutofit fontScale="90000"/>
          </a:bodyPr>
          <a:lstStyle/>
          <a:p>
            <a:r>
              <a:rPr lang="en-IN" sz="7200" b="1" dirty="0" smtClean="0">
                <a:solidFill>
                  <a:srgbClr val="002060"/>
                </a:solidFill>
              </a:rPr>
              <a:t/>
            </a:r>
            <a:br>
              <a:rPr lang="en-IN" sz="7200" b="1" dirty="0" smtClean="0">
                <a:solidFill>
                  <a:srgbClr val="002060"/>
                </a:solidFill>
              </a:rPr>
            </a:br>
            <a:r>
              <a:rPr lang="en-IN" sz="7200" b="1" dirty="0" smtClean="0">
                <a:solidFill>
                  <a:srgbClr val="002060"/>
                </a:solidFill>
              </a:rPr>
              <a:t/>
            </a:r>
            <a:br>
              <a:rPr lang="en-IN" sz="7200" b="1" dirty="0" smtClean="0">
                <a:solidFill>
                  <a:srgbClr val="002060"/>
                </a:solidFill>
              </a:rPr>
            </a:br>
            <a:r>
              <a:rPr lang="en-IN" sz="7200" b="1" dirty="0" smtClean="0">
                <a:solidFill>
                  <a:srgbClr val="002060"/>
                </a:solidFill>
              </a:rPr>
              <a:t/>
            </a:r>
            <a:br>
              <a:rPr lang="en-IN" sz="7200" b="1" dirty="0" smtClean="0">
                <a:solidFill>
                  <a:srgbClr val="002060"/>
                </a:solidFill>
              </a:rPr>
            </a:br>
            <a:r>
              <a:rPr lang="en-IN" sz="7200" b="1" dirty="0" smtClean="0">
                <a:solidFill>
                  <a:srgbClr val="002060"/>
                </a:solidFill>
              </a:rPr>
              <a:t/>
            </a:r>
            <a:br>
              <a:rPr lang="en-IN" sz="7200" b="1" dirty="0" smtClean="0">
                <a:solidFill>
                  <a:srgbClr val="002060"/>
                </a:solidFill>
              </a:rPr>
            </a:br>
            <a:r>
              <a:rPr lang="en-IN" sz="5300" b="1" dirty="0" smtClean="0">
                <a:solidFill>
                  <a:srgbClr val="002060"/>
                </a:solidFill>
                <a:latin typeface="+mn-lt"/>
              </a:rPr>
              <a:t>Angina/Angina pectoris</a:t>
            </a:r>
            <a:br>
              <a:rPr lang="en-IN" sz="5300" b="1" dirty="0" smtClean="0">
                <a:solidFill>
                  <a:srgbClr val="002060"/>
                </a:solidFill>
                <a:latin typeface="+mn-lt"/>
              </a:rPr>
            </a:br>
            <a:r>
              <a:rPr lang="en-IN" sz="5300" b="1" dirty="0" smtClean="0">
                <a:solidFill>
                  <a:srgbClr val="002060"/>
                </a:solidFill>
                <a:latin typeface="+mn-lt"/>
              </a:rPr>
              <a:t>(Ischemic chest pain )</a:t>
            </a:r>
            <a:endParaRPr lang="en-IN" sz="7200" b="1" dirty="0">
              <a:solidFill>
                <a:srgbClr val="002060"/>
              </a:solidFill>
              <a:latin typeface="+mn-lt"/>
            </a:endParaRPr>
          </a:p>
        </p:txBody>
      </p:sp>
      <p:sp>
        <p:nvSpPr>
          <p:cNvPr id="3" name="Subtitle 2">
            <a:extLst>
              <a:ext uri="{FF2B5EF4-FFF2-40B4-BE49-F238E27FC236}">
                <a16:creationId xmlns:a16="http://schemas.microsoft.com/office/drawing/2014/main" xmlns="" id="{12B35B7F-7216-45CE-8165-7EA6589EFA4B}"/>
              </a:ext>
            </a:extLst>
          </p:cNvPr>
          <p:cNvSpPr>
            <a:spLocks noGrp="1"/>
          </p:cNvSpPr>
          <p:nvPr>
            <p:ph type="subTitle" idx="1"/>
          </p:nvPr>
        </p:nvSpPr>
        <p:spPr>
          <a:xfrm>
            <a:off x="1545515" y="4102100"/>
            <a:ext cx="9144000" cy="1828799"/>
          </a:xfrm>
        </p:spPr>
        <p:txBody>
          <a:bodyPr>
            <a:normAutofit fontScale="92500" lnSpcReduction="20000"/>
          </a:bodyPr>
          <a:lstStyle/>
          <a:p>
            <a:r>
              <a:rPr lang="en-IN" sz="3200" b="1" u="sng" dirty="0" smtClean="0">
                <a:solidFill>
                  <a:srgbClr val="002060"/>
                </a:solidFill>
              </a:rPr>
              <a:t>Presenter</a:t>
            </a:r>
          </a:p>
          <a:p>
            <a:r>
              <a:rPr lang="en-IN" sz="3200" b="1" dirty="0" smtClean="0">
                <a:solidFill>
                  <a:srgbClr val="002060"/>
                </a:solidFill>
              </a:rPr>
              <a:t>DeviNanjappan</a:t>
            </a:r>
          </a:p>
          <a:p>
            <a:r>
              <a:rPr lang="en-IN" sz="3200" b="1" dirty="0" smtClean="0">
                <a:solidFill>
                  <a:srgbClr val="002060"/>
                </a:solidFill>
              </a:rPr>
              <a:t>Principal</a:t>
            </a:r>
          </a:p>
          <a:p>
            <a:r>
              <a:rPr lang="en-IN" sz="2600" b="1" dirty="0" smtClean="0">
                <a:solidFill>
                  <a:srgbClr val="002060"/>
                </a:solidFill>
              </a:rPr>
              <a:t>[FACULTY OF NURSING]</a:t>
            </a:r>
            <a:endParaRPr lang="en-IN" sz="2600" b="1" dirty="0">
              <a:solidFill>
                <a:srgbClr val="002060"/>
              </a:solidFill>
            </a:endParaRPr>
          </a:p>
        </p:txBody>
      </p:sp>
      <p:pic>
        <p:nvPicPr>
          <p:cNvPr id="21505" name="Picture 1" descr="F:\2019\acharyalogo.png"/>
          <p:cNvPicPr>
            <a:picLocks noChangeAspect="1" noChangeArrowheads="1"/>
          </p:cNvPicPr>
          <p:nvPr/>
        </p:nvPicPr>
        <p:blipFill>
          <a:blip r:embed="rId2" cstate="print"/>
          <a:srcRect/>
          <a:stretch>
            <a:fillRect/>
          </a:stretch>
        </p:blipFill>
        <p:spPr bwMode="auto">
          <a:xfrm>
            <a:off x="5283497" y="244888"/>
            <a:ext cx="1489336" cy="1914861"/>
          </a:xfrm>
          <a:prstGeom prst="rect">
            <a:avLst/>
          </a:prstGeom>
          <a:noFill/>
        </p:spPr>
      </p:pic>
      <p:pic>
        <p:nvPicPr>
          <p:cNvPr id="8194" name="Picture 2" descr="Angina pectoris.png"/>
          <p:cNvPicPr>
            <a:picLocks noChangeAspect="1" noChangeArrowheads="1"/>
          </p:cNvPicPr>
          <p:nvPr/>
        </p:nvPicPr>
        <p:blipFill>
          <a:blip r:embed="rId3" cstate="print"/>
          <a:srcRect/>
          <a:stretch>
            <a:fillRect/>
          </a:stretch>
        </p:blipFill>
        <p:spPr bwMode="auto">
          <a:xfrm>
            <a:off x="8372475" y="1960562"/>
            <a:ext cx="3273425" cy="4076701"/>
          </a:xfrm>
          <a:prstGeom prst="rect">
            <a:avLst/>
          </a:prstGeom>
          <a:noFill/>
        </p:spPr>
      </p:pic>
    </p:spTree>
    <p:extLst>
      <p:ext uri="{BB962C8B-B14F-4D97-AF65-F5344CB8AC3E}">
        <p14:creationId xmlns:p14="http://schemas.microsoft.com/office/powerpoint/2010/main" xmlns="" val="1819779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a:t>
            </a:r>
            <a:r>
              <a:rPr lang="en-US" b="1" dirty="0" err="1" smtClean="0"/>
              <a:t>contd</a:t>
            </a:r>
            <a:r>
              <a:rPr lang="en-US" b="1" dirty="0" smtClean="0"/>
              <a:t>…</a:t>
            </a:r>
            <a:endParaRPr lang="en-US" b="1" dirty="0"/>
          </a:p>
        </p:txBody>
      </p:sp>
      <p:sp>
        <p:nvSpPr>
          <p:cNvPr id="3" name="Content Placeholder 2"/>
          <p:cNvSpPr>
            <a:spLocks noGrp="1"/>
          </p:cNvSpPr>
          <p:nvPr>
            <p:ph idx="1"/>
          </p:nvPr>
        </p:nvSpPr>
        <p:spPr/>
        <p:txBody>
          <a:bodyPr>
            <a:normAutofit/>
          </a:bodyPr>
          <a:lstStyle/>
          <a:p>
            <a:pPr>
              <a:buNone/>
            </a:pPr>
            <a:r>
              <a:rPr lang="en-US" sz="2200" dirty="0" smtClean="0"/>
              <a:t>Stable Angina</a:t>
            </a:r>
          </a:p>
          <a:p>
            <a:r>
              <a:rPr lang="en-US" sz="2200" dirty="0" smtClean="0"/>
              <a:t>In stable angina, </a:t>
            </a:r>
            <a:r>
              <a:rPr lang="en-US" sz="2200" dirty="0" smtClean="0">
                <a:solidFill>
                  <a:srgbClr val="00B050"/>
                </a:solidFill>
              </a:rPr>
              <a:t>episodes of chest discomfort are usually predictable</a:t>
            </a:r>
            <a:r>
              <a:rPr lang="en-US" sz="2200" dirty="0" smtClean="0"/>
              <a:t>. They can occur during exertion (such as running to catch a bus) or during mental or emotional stress. </a:t>
            </a:r>
            <a:r>
              <a:rPr lang="en-US" sz="2200" dirty="0" smtClean="0">
                <a:solidFill>
                  <a:srgbClr val="00B050"/>
                </a:solidFill>
              </a:rPr>
              <a:t>Normally, the chest discomfort is relieved with rest, use of nitroglycerin, or both. </a:t>
            </a:r>
            <a:r>
              <a:rPr lang="en-US" sz="2200" dirty="0" smtClean="0"/>
              <a:t>If you have recurring episodes of chest discomfort, you should see your doctor for a medical evaluation.</a:t>
            </a:r>
          </a:p>
          <a:p>
            <a:pPr>
              <a:buNone/>
            </a:pPr>
            <a:r>
              <a:rPr lang="en-US" sz="2200" dirty="0" smtClean="0"/>
              <a:t>Unstable Angina</a:t>
            </a:r>
          </a:p>
          <a:p>
            <a:r>
              <a:rPr lang="en-US" sz="2200" dirty="0" smtClean="0">
                <a:solidFill>
                  <a:srgbClr val="00B050"/>
                </a:solidFill>
              </a:rPr>
              <a:t>In unstable angina, chest pain can occur at any time—often </a:t>
            </a:r>
            <a:r>
              <a:rPr lang="en-US" sz="2200" dirty="0" smtClean="0"/>
              <a:t>while a person is resting. The </a:t>
            </a:r>
            <a:r>
              <a:rPr lang="en-US" sz="2200" dirty="0" smtClean="0">
                <a:solidFill>
                  <a:srgbClr val="00B050"/>
                </a:solidFill>
              </a:rPr>
              <a:t>discomfort may be more severe and last longer than in typical angina</a:t>
            </a:r>
            <a:r>
              <a:rPr lang="en-US" sz="2200" dirty="0" smtClean="0"/>
              <a:t>. The most common cause is reduced blood flow to the heart muscle because the coronary arteries are narrowed by fatty buildups. If you experience unstable angina you should call your physician immediately as this may be the rise of a more important medical condition.</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a:t>
            </a:r>
            <a:r>
              <a:rPr lang="en-US" b="1" dirty="0" err="1" smtClean="0"/>
              <a:t>contd</a:t>
            </a:r>
            <a:r>
              <a:rPr lang="en-US" b="1" dirty="0" smtClean="0"/>
              <a:t>…</a:t>
            </a:r>
            <a:endParaRPr lang="en-US" b="1" dirty="0"/>
          </a:p>
        </p:txBody>
      </p:sp>
      <p:sp>
        <p:nvSpPr>
          <p:cNvPr id="3" name="Content Placeholder 2"/>
          <p:cNvSpPr>
            <a:spLocks noGrp="1"/>
          </p:cNvSpPr>
          <p:nvPr>
            <p:ph idx="1"/>
          </p:nvPr>
        </p:nvSpPr>
        <p:spPr/>
        <p:txBody>
          <a:bodyPr>
            <a:normAutofit/>
          </a:bodyPr>
          <a:lstStyle/>
          <a:p>
            <a:r>
              <a:rPr lang="en-US" dirty="0" smtClean="0"/>
              <a:t>Variant angina pectoris can happen at any time. Unlike typical angina, it nearly always occurs </a:t>
            </a:r>
            <a:r>
              <a:rPr lang="en-US" dirty="0" smtClean="0">
                <a:solidFill>
                  <a:srgbClr val="00B050"/>
                </a:solidFill>
              </a:rPr>
              <a:t>when a person is resting. </a:t>
            </a:r>
            <a:r>
              <a:rPr lang="en-US" dirty="0" smtClean="0"/>
              <a:t>Attacks can be very painful and usually happen between midnight and 8AM. Variant angina is caused by spasms in the coronary arteries. </a:t>
            </a:r>
            <a:r>
              <a:rPr lang="en-US" dirty="0" smtClean="0">
                <a:solidFill>
                  <a:srgbClr val="00B050"/>
                </a:solidFill>
              </a:rPr>
              <a:t>About two-thirds of people with variant angina have severe coronary blockages </a:t>
            </a:r>
            <a:r>
              <a:rPr lang="en-US" dirty="0" smtClean="0"/>
              <a:t>in at least one major vessel. The spasm usually occurs very close to the blockage. If you think you might have variant angina, please call you physician immediately.</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D0533-2DDC-4F43-A057-750F953F4E3D}"/>
              </a:ext>
            </a:extLst>
          </p:cNvPr>
          <p:cNvSpPr>
            <a:spLocks noGrp="1"/>
          </p:cNvSpPr>
          <p:nvPr>
            <p:ph type="title"/>
          </p:nvPr>
        </p:nvSpPr>
        <p:spPr>
          <a:xfrm>
            <a:off x="838200" y="365125"/>
            <a:ext cx="10414000" cy="981075"/>
          </a:xfrm>
        </p:spPr>
        <p:txBody>
          <a:bodyPr/>
          <a:lstStyle/>
          <a:p>
            <a:r>
              <a:rPr lang="en-IN" b="1" dirty="0" smtClean="0">
                <a:solidFill>
                  <a:srgbClr val="002060"/>
                </a:solidFill>
              </a:rPr>
              <a:t>Diagnosis </a:t>
            </a:r>
            <a:endParaRPr lang="en-IN" b="1" dirty="0">
              <a:solidFill>
                <a:srgbClr val="002060"/>
              </a:solidFill>
            </a:endParaRPr>
          </a:p>
        </p:txBody>
      </p:sp>
      <p:cxnSp>
        <p:nvCxnSpPr>
          <p:cNvPr id="5" name="Straight Connector 4">
            <a:extLst>
              <a:ext uri="{FF2B5EF4-FFF2-40B4-BE49-F238E27FC236}">
                <a16:creationId xmlns:a16="http://schemas.microsoft.com/office/drawing/2014/main" xmlns=""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8" name="Rectangle 7"/>
          <p:cNvSpPr/>
          <p:nvPr/>
        </p:nvSpPr>
        <p:spPr>
          <a:xfrm>
            <a:off x="939800" y="1663701"/>
            <a:ext cx="10528300" cy="4893647"/>
          </a:xfrm>
          <a:prstGeom prst="rect">
            <a:avLst/>
          </a:prstGeom>
        </p:spPr>
        <p:txBody>
          <a:bodyPr wrap="square">
            <a:spAutoFit/>
          </a:bodyPr>
          <a:lstStyle/>
          <a:p>
            <a:pPr>
              <a:buFont typeface="Wingdings" pitchFamily="2" charset="2"/>
              <a:buChar char="q"/>
            </a:pPr>
            <a:r>
              <a:rPr lang="en-US" sz="2400" b="1" dirty="0" smtClean="0">
                <a:hlinkClick r:id="rId3"/>
              </a:rPr>
              <a:t>EKG</a:t>
            </a:r>
            <a:r>
              <a:rPr lang="en-US" sz="2400" b="1" dirty="0" smtClean="0"/>
              <a:t>.</a:t>
            </a:r>
            <a:r>
              <a:rPr lang="en-US" sz="2400" dirty="0" smtClean="0"/>
              <a:t> This test measures your heart’s electrical activity and rhythm.</a:t>
            </a:r>
          </a:p>
          <a:p>
            <a:pPr>
              <a:buFont typeface="Wingdings" pitchFamily="2" charset="2"/>
              <a:buChar char="q"/>
            </a:pPr>
            <a:r>
              <a:rPr lang="en-US" sz="2400" b="1" dirty="0" smtClean="0"/>
              <a:t>Stress test.</a:t>
            </a:r>
            <a:r>
              <a:rPr lang="en-US" sz="2400" dirty="0" smtClean="0"/>
              <a:t> This checks how your heart is working while you </a:t>
            </a:r>
            <a:r>
              <a:rPr lang="en-US" sz="2400" dirty="0" smtClean="0">
                <a:hlinkClick r:id="rId4"/>
              </a:rPr>
              <a:t>exercise</a:t>
            </a:r>
            <a:r>
              <a:rPr lang="en-US" sz="2400" dirty="0" smtClean="0"/>
              <a:t>.</a:t>
            </a:r>
          </a:p>
          <a:p>
            <a:pPr>
              <a:buFont typeface="Wingdings" pitchFamily="2" charset="2"/>
              <a:buChar char="q"/>
            </a:pPr>
            <a:r>
              <a:rPr lang="en-US" sz="2400" b="1" dirty="0" smtClean="0"/>
              <a:t>Blood tests.</a:t>
            </a:r>
            <a:r>
              <a:rPr lang="en-US" sz="2400" dirty="0" smtClean="0"/>
              <a:t> Your doctor will check for proteins called troponins. Lots of them are released when your heart muscle is damaged, as in a heart attack. Your doctor may also do more general tests like a metabolic panel or complete blood count (</a:t>
            </a:r>
            <a:r>
              <a:rPr lang="en-US" sz="2400" dirty="0" smtClean="0">
                <a:hlinkClick r:id="rId5"/>
              </a:rPr>
              <a:t>CBC</a:t>
            </a:r>
            <a:r>
              <a:rPr lang="en-US" sz="2400" dirty="0" smtClean="0"/>
              <a:t>).</a:t>
            </a:r>
          </a:p>
          <a:p>
            <a:pPr>
              <a:buFont typeface="Wingdings" pitchFamily="2" charset="2"/>
              <a:buChar char="q"/>
            </a:pPr>
            <a:r>
              <a:rPr lang="en-US" sz="2400" b="1" dirty="0" smtClean="0"/>
              <a:t>Imaging tests.</a:t>
            </a:r>
            <a:r>
              <a:rPr lang="en-US" sz="2400" dirty="0" smtClean="0"/>
              <a:t> Chest X-rays can rule out other things that might be causing your chest pain, like lung conditions. Echocardiograms and CT and </a:t>
            </a:r>
            <a:r>
              <a:rPr lang="en-US" sz="2400" dirty="0" smtClean="0">
                <a:hlinkClick r:id="rId6"/>
              </a:rPr>
              <a:t>MRI</a:t>
            </a:r>
            <a:r>
              <a:rPr lang="en-US" sz="2400" dirty="0" smtClean="0"/>
              <a:t> scans can create images of your heart to help your doctor spot problems.</a:t>
            </a:r>
          </a:p>
          <a:p>
            <a:pPr>
              <a:buFont typeface="Wingdings" pitchFamily="2" charset="2"/>
              <a:buChar char="q"/>
            </a:pPr>
            <a:r>
              <a:rPr lang="en-US" sz="2400" b="1" dirty="0" smtClean="0"/>
              <a:t>Cardiac catheterization.</a:t>
            </a:r>
            <a:r>
              <a:rPr lang="en-US" sz="2400" dirty="0" smtClean="0"/>
              <a:t> Your doctor inserts a long, thin tube into an artery in your leg and threads it up to your heart to check your blood flow and pressure.</a:t>
            </a:r>
          </a:p>
          <a:p>
            <a:pPr>
              <a:buFont typeface="Wingdings" pitchFamily="2" charset="2"/>
              <a:buChar char="q"/>
            </a:pPr>
            <a:r>
              <a:rPr lang="en-US" sz="2400" b="1" dirty="0" smtClean="0"/>
              <a:t>Coronary angiography.</a:t>
            </a:r>
            <a:r>
              <a:rPr lang="en-US" sz="2400" dirty="0" smtClean="0"/>
              <a:t> Your doctor injects dye into the blood vessels of your heart. The dye shows up on an X-ray, creating an image of your blood vessels. They may do this procedure during cardiac catheterization.</a:t>
            </a:r>
            <a:endParaRPr lang="en-US" sz="2400" dirty="0"/>
          </a:p>
        </p:txBody>
      </p:sp>
    </p:spTree>
    <p:extLst>
      <p:ext uri="{BB962C8B-B14F-4D97-AF65-F5344CB8AC3E}">
        <p14:creationId xmlns:p14="http://schemas.microsoft.com/office/powerpoint/2010/main" xmlns="" val="3884509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Treatment</a:t>
            </a:r>
            <a:endParaRPr lang="en-US" dirty="0">
              <a:latin typeface="+mn-lt"/>
            </a:endParaRPr>
          </a:p>
        </p:txBody>
      </p:sp>
      <p:sp>
        <p:nvSpPr>
          <p:cNvPr id="3" name="Content Placeholder 2"/>
          <p:cNvSpPr>
            <a:spLocks noGrp="1"/>
          </p:cNvSpPr>
          <p:nvPr>
            <p:ph idx="1"/>
          </p:nvPr>
        </p:nvSpPr>
        <p:spPr/>
        <p:txBody>
          <a:bodyPr/>
          <a:lstStyle/>
          <a:p>
            <a:r>
              <a:rPr lang="en-US" b="1" dirty="0" smtClean="0"/>
              <a:t>Drugs:</a:t>
            </a:r>
            <a:endParaRPr lang="en-US" dirty="0" smtClean="0"/>
          </a:p>
          <a:p>
            <a:r>
              <a:rPr lang="en-US" b="1" u="sng" dirty="0" smtClean="0"/>
              <a:t>Nitrates</a:t>
            </a:r>
            <a:r>
              <a:rPr lang="en-US" b="1" dirty="0" smtClean="0"/>
              <a:t>:</a:t>
            </a:r>
            <a:r>
              <a:rPr lang="en-US" dirty="0" smtClean="0"/>
              <a:t> nitroglycerin, </a:t>
            </a:r>
            <a:r>
              <a:rPr lang="en-US" dirty="0" err="1" smtClean="0"/>
              <a:t>isosorbide</a:t>
            </a:r>
            <a:r>
              <a:rPr lang="en-US" dirty="0" smtClean="0"/>
              <a:t> </a:t>
            </a:r>
            <a:r>
              <a:rPr lang="en-US" dirty="0" err="1" smtClean="0"/>
              <a:t>dinitrate</a:t>
            </a:r>
            <a:endParaRPr lang="en-US" dirty="0" smtClean="0"/>
          </a:p>
          <a:p>
            <a:r>
              <a:rPr lang="en-US" b="1" u="sng" dirty="0" smtClean="0"/>
              <a:t>Beta Blockers</a:t>
            </a:r>
            <a:r>
              <a:rPr lang="en-US" b="1" dirty="0" smtClean="0"/>
              <a:t>:</a:t>
            </a:r>
            <a:r>
              <a:rPr lang="en-US" dirty="0" smtClean="0"/>
              <a:t> </a:t>
            </a:r>
            <a:r>
              <a:rPr lang="en-US" dirty="0" err="1" smtClean="0"/>
              <a:t>propranolol</a:t>
            </a:r>
            <a:r>
              <a:rPr lang="en-US" dirty="0" smtClean="0"/>
              <a:t>, </a:t>
            </a:r>
            <a:r>
              <a:rPr lang="en-US" dirty="0" err="1" smtClean="0"/>
              <a:t>metoprolol</a:t>
            </a:r>
            <a:r>
              <a:rPr lang="en-US" dirty="0" smtClean="0"/>
              <a:t>, </a:t>
            </a:r>
            <a:r>
              <a:rPr lang="en-US" dirty="0" err="1" smtClean="0"/>
              <a:t>atenolol</a:t>
            </a:r>
            <a:endParaRPr lang="en-US" dirty="0" smtClean="0"/>
          </a:p>
          <a:p>
            <a:r>
              <a:rPr lang="en-US" b="1" u="sng" dirty="0" smtClean="0"/>
              <a:t>Calcium Channel Blockers</a:t>
            </a:r>
            <a:r>
              <a:rPr lang="en-US" b="1" dirty="0" smtClean="0"/>
              <a:t>:</a:t>
            </a:r>
            <a:r>
              <a:rPr lang="en-US" dirty="0" smtClean="0"/>
              <a:t> </a:t>
            </a:r>
            <a:r>
              <a:rPr lang="en-US" dirty="0" err="1" smtClean="0"/>
              <a:t>nifedipine</a:t>
            </a:r>
            <a:r>
              <a:rPr lang="en-US" dirty="0" smtClean="0"/>
              <a:t>, </a:t>
            </a:r>
            <a:r>
              <a:rPr lang="en-US" dirty="0" err="1" smtClean="0"/>
              <a:t>verapamil</a:t>
            </a:r>
            <a:r>
              <a:rPr lang="en-US" dirty="0" smtClean="0"/>
              <a:t>, </a:t>
            </a:r>
            <a:r>
              <a:rPr lang="en-US" dirty="0" err="1" smtClean="0"/>
              <a:t>diltiazem</a:t>
            </a:r>
            <a:endParaRPr lang="en-US" dirty="0" smtClean="0"/>
          </a:p>
          <a:p>
            <a:r>
              <a:rPr lang="en-US" b="1" u="sng" dirty="0" smtClean="0"/>
              <a:t>Metabolism Modifiers</a:t>
            </a:r>
            <a:r>
              <a:rPr lang="en-US" b="1" dirty="0" smtClean="0"/>
              <a:t>:</a:t>
            </a:r>
            <a:r>
              <a:rPr lang="en-US" dirty="0" smtClean="0"/>
              <a:t> </a:t>
            </a:r>
            <a:r>
              <a:rPr lang="en-US" dirty="0" err="1" smtClean="0"/>
              <a:t>ranolazine</a:t>
            </a:r>
            <a:endParaRPr lang="en-US" dirty="0" smtClean="0"/>
          </a:p>
          <a:p>
            <a:r>
              <a:rPr lang="en-US" b="1" u="sng" dirty="0" smtClean="0"/>
              <a:t>Related Drugs</a:t>
            </a:r>
            <a:r>
              <a:rPr lang="en-US" b="1" dirty="0" smtClean="0"/>
              <a:t>:</a:t>
            </a:r>
            <a:r>
              <a:rPr lang="en-US" dirty="0" smtClean="0"/>
              <a:t> glucagon, </a:t>
            </a:r>
            <a:r>
              <a:rPr lang="en-US" dirty="0" err="1" smtClean="0"/>
              <a:t>sildenafil</a:t>
            </a:r>
            <a:endParaRPr lang="en-US" dirty="0" smtClean="0"/>
          </a:p>
          <a:p>
            <a:r>
              <a:rPr lang="en-US" b="1" u="sng" dirty="0" smtClean="0"/>
              <a:t>Unstable Angina Rx</a:t>
            </a:r>
            <a:r>
              <a:rPr lang="en-US" b="1" dirty="0" smtClean="0"/>
              <a:t>:</a:t>
            </a:r>
            <a:r>
              <a:rPr lang="en-US" dirty="0" smtClean="0"/>
              <a:t> Morphine, Oxygen, Nitroglycerin, Aspirin (</a:t>
            </a:r>
            <a:r>
              <a:rPr lang="en-US" b="1" dirty="0" smtClean="0"/>
              <a:t>MONA</a:t>
            </a:r>
            <a:r>
              <a:rPr lang="en-US" dirty="0" smtClean="0"/>
              <a:t>)</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496202-A645-4D8A-A3D0-EA6F232F7E72}"/>
              </a:ext>
            </a:extLst>
          </p:cNvPr>
          <p:cNvSpPr>
            <a:spLocks noGrp="1"/>
          </p:cNvSpPr>
          <p:nvPr>
            <p:ph type="ctrTitle"/>
          </p:nvPr>
        </p:nvSpPr>
        <p:spPr>
          <a:xfrm>
            <a:off x="1460500" y="2514600"/>
            <a:ext cx="7962900" cy="1422400"/>
          </a:xfrm>
        </p:spPr>
        <p:txBody>
          <a:bodyPr>
            <a:normAutofit fontScale="90000"/>
          </a:bodyPr>
          <a:lstStyle/>
          <a:p>
            <a:r>
              <a:rPr lang="en-IN" sz="7200" b="1" dirty="0" smtClean="0">
                <a:solidFill>
                  <a:srgbClr val="002060"/>
                </a:solidFill>
              </a:rPr>
              <a:t/>
            </a:r>
            <a:br>
              <a:rPr lang="en-IN" sz="7200" b="1" dirty="0" smtClean="0">
                <a:solidFill>
                  <a:srgbClr val="002060"/>
                </a:solidFill>
              </a:rPr>
            </a:br>
            <a:r>
              <a:rPr lang="en-IN" sz="7200" b="1" dirty="0" smtClean="0">
                <a:solidFill>
                  <a:srgbClr val="002060"/>
                </a:solidFill>
              </a:rPr>
              <a:t/>
            </a:r>
            <a:br>
              <a:rPr lang="en-IN" sz="7200" b="1" dirty="0" smtClean="0">
                <a:solidFill>
                  <a:srgbClr val="002060"/>
                </a:solidFill>
              </a:rPr>
            </a:br>
            <a:r>
              <a:rPr lang="en-IN" sz="7200" b="1" dirty="0" smtClean="0">
                <a:solidFill>
                  <a:srgbClr val="002060"/>
                </a:solidFill>
              </a:rPr>
              <a:t/>
            </a:r>
            <a:br>
              <a:rPr lang="en-IN" sz="7200" b="1" dirty="0" smtClean="0">
                <a:solidFill>
                  <a:srgbClr val="002060"/>
                </a:solidFill>
              </a:rPr>
            </a:br>
            <a:r>
              <a:rPr lang="en-IN" sz="7200" b="1" dirty="0" smtClean="0">
                <a:solidFill>
                  <a:srgbClr val="002060"/>
                </a:solidFill>
              </a:rPr>
              <a:t/>
            </a:r>
            <a:br>
              <a:rPr lang="en-IN" sz="7200" b="1" dirty="0" smtClean="0">
                <a:solidFill>
                  <a:srgbClr val="002060"/>
                </a:solidFill>
              </a:rPr>
            </a:br>
            <a:r>
              <a:rPr lang="en-IN" sz="7200" b="1" dirty="0" smtClean="0">
                <a:solidFill>
                  <a:srgbClr val="002060"/>
                </a:solidFill>
              </a:rPr>
              <a:t>		Cardiomegaly</a:t>
            </a:r>
            <a:br>
              <a:rPr lang="en-IN" sz="7200" b="1" dirty="0" smtClean="0">
                <a:solidFill>
                  <a:srgbClr val="002060"/>
                </a:solidFill>
              </a:rPr>
            </a:br>
            <a:r>
              <a:rPr lang="en-IN" sz="7200" b="1" dirty="0" smtClean="0">
                <a:solidFill>
                  <a:srgbClr val="002060"/>
                </a:solidFill>
              </a:rPr>
              <a:t>        (Enlarged Heart)</a:t>
            </a:r>
            <a:endParaRPr lang="en-IN" sz="7200" b="1" dirty="0">
              <a:solidFill>
                <a:srgbClr val="002060"/>
              </a:solidFill>
              <a:latin typeface="+mn-lt"/>
            </a:endParaRPr>
          </a:p>
        </p:txBody>
      </p:sp>
      <p:sp>
        <p:nvSpPr>
          <p:cNvPr id="3" name="Subtitle 2">
            <a:extLst>
              <a:ext uri="{FF2B5EF4-FFF2-40B4-BE49-F238E27FC236}">
                <a16:creationId xmlns:a16="http://schemas.microsoft.com/office/drawing/2014/main" xmlns="" id="{12B35B7F-7216-45CE-8165-7EA6589EFA4B}"/>
              </a:ext>
            </a:extLst>
          </p:cNvPr>
          <p:cNvSpPr>
            <a:spLocks noGrp="1"/>
          </p:cNvSpPr>
          <p:nvPr>
            <p:ph type="subTitle" idx="1"/>
          </p:nvPr>
        </p:nvSpPr>
        <p:spPr>
          <a:xfrm>
            <a:off x="1545515" y="4102100"/>
            <a:ext cx="9144000" cy="1828799"/>
          </a:xfrm>
        </p:spPr>
        <p:txBody>
          <a:bodyPr>
            <a:normAutofit fontScale="92500" lnSpcReduction="20000"/>
          </a:bodyPr>
          <a:lstStyle/>
          <a:p>
            <a:r>
              <a:rPr lang="en-IN" sz="3200" b="1" u="sng" dirty="0" smtClean="0">
                <a:solidFill>
                  <a:srgbClr val="002060"/>
                </a:solidFill>
              </a:rPr>
              <a:t>Presenter</a:t>
            </a:r>
          </a:p>
          <a:p>
            <a:r>
              <a:rPr lang="en-IN" sz="3200" b="1" dirty="0" smtClean="0">
                <a:solidFill>
                  <a:srgbClr val="002060"/>
                </a:solidFill>
              </a:rPr>
              <a:t>DeviNanjappan</a:t>
            </a:r>
          </a:p>
          <a:p>
            <a:r>
              <a:rPr lang="en-IN" sz="3200" b="1" dirty="0" smtClean="0">
                <a:solidFill>
                  <a:srgbClr val="002060"/>
                </a:solidFill>
              </a:rPr>
              <a:t>Principal</a:t>
            </a:r>
          </a:p>
          <a:p>
            <a:r>
              <a:rPr lang="en-IN" sz="2600" b="1" dirty="0" smtClean="0">
                <a:solidFill>
                  <a:srgbClr val="002060"/>
                </a:solidFill>
              </a:rPr>
              <a:t>[FACULTY OF NURSING]</a:t>
            </a:r>
            <a:endParaRPr lang="en-IN" sz="2600" b="1" dirty="0">
              <a:solidFill>
                <a:srgbClr val="002060"/>
              </a:solidFill>
            </a:endParaRPr>
          </a:p>
        </p:txBody>
      </p:sp>
      <p:pic>
        <p:nvPicPr>
          <p:cNvPr id="21505" name="Picture 1" descr="F:\2019\acharyalogo.png"/>
          <p:cNvPicPr>
            <a:picLocks noChangeAspect="1" noChangeArrowheads="1"/>
          </p:cNvPicPr>
          <p:nvPr/>
        </p:nvPicPr>
        <p:blipFill>
          <a:blip r:embed="rId2" cstate="print"/>
          <a:srcRect/>
          <a:stretch>
            <a:fillRect/>
          </a:stretch>
        </p:blipFill>
        <p:spPr bwMode="auto">
          <a:xfrm>
            <a:off x="5283497" y="244888"/>
            <a:ext cx="1489336" cy="1914861"/>
          </a:xfrm>
          <a:prstGeom prst="rect">
            <a:avLst/>
          </a:prstGeom>
          <a:noFill/>
        </p:spPr>
      </p:pic>
    </p:spTree>
    <p:extLst>
      <p:ext uri="{BB962C8B-B14F-4D97-AF65-F5344CB8AC3E}">
        <p14:creationId xmlns:p14="http://schemas.microsoft.com/office/powerpoint/2010/main" xmlns="" val="1819779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D0533-2DDC-4F43-A057-750F953F4E3D}"/>
              </a:ext>
            </a:extLst>
          </p:cNvPr>
          <p:cNvSpPr>
            <a:spLocks noGrp="1"/>
          </p:cNvSpPr>
          <p:nvPr>
            <p:ph type="title"/>
          </p:nvPr>
        </p:nvSpPr>
        <p:spPr/>
        <p:txBody>
          <a:bodyPr/>
          <a:lstStyle/>
          <a:p>
            <a:r>
              <a:rPr lang="en-IN" b="1" dirty="0" smtClean="0">
                <a:solidFill>
                  <a:srgbClr val="002060"/>
                </a:solidFill>
              </a:rPr>
              <a:t>Definition</a:t>
            </a:r>
            <a:endParaRPr lang="en-IN" b="1" dirty="0">
              <a:solidFill>
                <a:srgbClr val="002060"/>
              </a:solidFill>
            </a:endParaRPr>
          </a:p>
        </p:txBody>
      </p:sp>
      <p:cxnSp>
        <p:nvCxnSpPr>
          <p:cNvPr id="5" name="Straight Connector 4">
            <a:extLst>
              <a:ext uri="{FF2B5EF4-FFF2-40B4-BE49-F238E27FC236}">
                <a16:creationId xmlns:a16="http://schemas.microsoft.com/office/drawing/2014/main" xmlns=""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8" name="Rectangle 7"/>
          <p:cNvSpPr/>
          <p:nvPr/>
        </p:nvSpPr>
        <p:spPr>
          <a:xfrm>
            <a:off x="1117600" y="1765300"/>
            <a:ext cx="10236200" cy="2677656"/>
          </a:xfrm>
          <a:prstGeom prst="rect">
            <a:avLst/>
          </a:prstGeom>
        </p:spPr>
        <p:txBody>
          <a:bodyPr wrap="square">
            <a:spAutoFit/>
          </a:bodyPr>
          <a:lstStyle/>
          <a:p>
            <a:pPr algn="just"/>
            <a:r>
              <a:rPr lang="en-US" sz="2400" b="1" dirty="0" smtClean="0"/>
              <a:t>Cardiomegaly</a:t>
            </a:r>
            <a:r>
              <a:rPr lang="en-US" sz="2400" dirty="0" smtClean="0"/>
              <a:t> also called as </a:t>
            </a:r>
            <a:r>
              <a:rPr lang="en-US" sz="2400" b="1" dirty="0" smtClean="0"/>
              <a:t>megacardia</a:t>
            </a:r>
            <a:r>
              <a:rPr lang="en-US" sz="2400" dirty="0" smtClean="0"/>
              <a:t> or </a:t>
            </a:r>
            <a:r>
              <a:rPr lang="en-US" sz="2400" b="1" dirty="0" smtClean="0"/>
              <a:t>megalocardia</a:t>
            </a:r>
            <a:r>
              <a:rPr lang="en-US" sz="2400" dirty="0" smtClean="0"/>
              <a:t>)</a:t>
            </a:r>
          </a:p>
          <a:p>
            <a:pPr algn="just"/>
            <a:r>
              <a:rPr lang="en-US" sz="2400" dirty="0" smtClean="0"/>
              <a:t>It  is a medical condition in which the </a:t>
            </a:r>
            <a:r>
              <a:rPr lang="en-US" sz="2400" dirty="0" smtClean="0">
                <a:hlinkClick r:id="rId3" tooltip="Heart"/>
              </a:rPr>
              <a:t>heart</a:t>
            </a:r>
            <a:r>
              <a:rPr lang="en-US" sz="2400" dirty="0" smtClean="0"/>
              <a:t> is enlarged. As such, it is more commonly referred to simply as "having an </a:t>
            </a:r>
            <a:r>
              <a:rPr lang="en-US" sz="2400" b="1" dirty="0" smtClean="0"/>
              <a:t>enlarged heart</a:t>
            </a:r>
            <a:r>
              <a:rPr lang="en-US" sz="2400" dirty="0" smtClean="0"/>
              <a:t>".</a:t>
            </a:r>
          </a:p>
          <a:p>
            <a:pPr algn="just"/>
            <a:r>
              <a:rPr lang="en-US" sz="2400" dirty="0" smtClean="0"/>
              <a:t>It  is when the transverse diameter of the cardiac silhouette is greater than or equal to 50% of the transverse diameter of the chest (increased cardiothoracic ratio) on a posterior anterior projection of a chest radiograph or a computed tomography</a:t>
            </a:r>
            <a:endParaRPr lang="en-US" sz="2400" dirty="0"/>
          </a:p>
        </p:txBody>
      </p:sp>
      <p:pic>
        <p:nvPicPr>
          <p:cNvPr id="1026" name="Picture 2" descr="C:\Users\nursing\Desktop\Cardiothoracic_ratio.jpg"/>
          <p:cNvPicPr>
            <a:picLocks noChangeAspect="1" noChangeArrowheads="1"/>
          </p:cNvPicPr>
          <p:nvPr/>
        </p:nvPicPr>
        <p:blipFill>
          <a:blip r:embed="rId4" cstate="print"/>
          <a:srcRect/>
          <a:stretch>
            <a:fillRect/>
          </a:stretch>
        </p:blipFill>
        <p:spPr bwMode="auto">
          <a:xfrm>
            <a:off x="3013074" y="4151312"/>
            <a:ext cx="3463925" cy="1933575"/>
          </a:xfrm>
          <a:prstGeom prst="rect">
            <a:avLst/>
          </a:prstGeom>
          <a:noFill/>
        </p:spPr>
      </p:pic>
      <p:sp>
        <p:nvSpPr>
          <p:cNvPr id="9" name="Rectangle 8"/>
          <p:cNvSpPr/>
          <p:nvPr/>
        </p:nvSpPr>
        <p:spPr>
          <a:xfrm rot="10800000" flipV="1">
            <a:off x="6756400" y="4111452"/>
            <a:ext cx="4686300" cy="2031325"/>
          </a:xfrm>
          <a:prstGeom prst="rect">
            <a:avLst/>
          </a:prstGeom>
        </p:spPr>
        <p:txBody>
          <a:bodyPr wrap="square">
            <a:spAutoFit/>
          </a:bodyPr>
          <a:lstStyle/>
          <a:p>
            <a:r>
              <a:rPr lang="en-US" dirty="0" smtClean="0"/>
              <a:t>MRD = greatest perpendicular diameter from midline to right heart border</a:t>
            </a:r>
            <a:br>
              <a:rPr lang="en-US" dirty="0" smtClean="0"/>
            </a:br>
            <a:r>
              <a:rPr lang="en-US" dirty="0" smtClean="0"/>
              <a:t>MLD = greatest perpendicular diameter from midline to left heart border</a:t>
            </a:r>
            <a:br>
              <a:rPr lang="en-US" dirty="0" smtClean="0"/>
            </a:br>
            <a:r>
              <a:rPr lang="en-US" dirty="0" smtClean="0"/>
              <a:t>ID = internal diameter of chest at level of right hemidiaphragm</a:t>
            </a:r>
          </a:p>
          <a:p>
            <a:r>
              <a:rPr lang="en-US" dirty="0" smtClean="0"/>
              <a:t> A normal </a:t>
            </a:r>
            <a:r>
              <a:rPr lang="en-US" b="1" dirty="0" smtClean="0"/>
              <a:t>measurement is</a:t>
            </a:r>
            <a:r>
              <a:rPr lang="en-US" dirty="0" smtClean="0"/>
              <a:t> 0.42-0.50.</a:t>
            </a:r>
            <a:endParaRPr lang="en-US" dirty="0"/>
          </a:p>
        </p:txBody>
      </p:sp>
    </p:spTree>
    <p:extLst>
      <p:ext uri="{BB962C8B-B14F-4D97-AF65-F5344CB8AC3E}">
        <p14:creationId xmlns:p14="http://schemas.microsoft.com/office/powerpoint/2010/main" xmlns="" val="38845090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D0533-2DDC-4F43-A057-750F953F4E3D}"/>
              </a:ext>
            </a:extLst>
          </p:cNvPr>
          <p:cNvSpPr>
            <a:spLocks noGrp="1"/>
          </p:cNvSpPr>
          <p:nvPr>
            <p:ph type="title"/>
          </p:nvPr>
        </p:nvSpPr>
        <p:spPr>
          <a:xfrm>
            <a:off x="838200" y="365125"/>
            <a:ext cx="10515600" cy="1146175"/>
          </a:xfrm>
        </p:spPr>
        <p:txBody>
          <a:bodyPr>
            <a:normAutofit fontScale="90000"/>
          </a:bodyPr>
          <a:lstStyle/>
          <a:p>
            <a:r>
              <a:rPr lang="en-US" b="1" dirty="0" smtClean="0"/>
              <a:t>Cardiothoracic ratio(CTR) </a:t>
            </a:r>
            <a:r>
              <a:rPr lang="en-US" dirty="0" smtClean="0"/>
              <a:t> 0.42-0.50.</a:t>
            </a:r>
            <a:r>
              <a:rPr lang="en-US" b="1" dirty="0" smtClean="0"/>
              <a:t/>
            </a:r>
            <a:br>
              <a:rPr lang="en-US" b="1" dirty="0" smtClean="0"/>
            </a:br>
            <a:endParaRPr lang="en-IN" b="1" dirty="0">
              <a:solidFill>
                <a:srgbClr val="002060"/>
              </a:solidFill>
            </a:endParaRPr>
          </a:p>
        </p:txBody>
      </p:sp>
      <p:cxnSp>
        <p:nvCxnSpPr>
          <p:cNvPr id="5" name="Straight Connector 4">
            <a:extLst>
              <a:ext uri="{FF2B5EF4-FFF2-40B4-BE49-F238E27FC236}">
                <a16:creationId xmlns:a16="http://schemas.microsoft.com/office/drawing/2014/main" xmlns=""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pic>
        <p:nvPicPr>
          <p:cNvPr id="1026" name="Picture 2" descr="C:\Users\nursing\Desktop\Cardiothoracic_ratio.jpg"/>
          <p:cNvPicPr>
            <a:picLocks noChangeAspect="1" noChangeArrowheads="1"/>
          </p:cNvPicPr>
          <p:nvPr/>
        </p:nvPicPr>
        <p:blipFill>
          <a:blip r:embed="rId3" cstate="print"/>
          <a:srcRect/>
          <a:stretch>
            <a:fillRect/>
          </a:stretch>
        </p:blipFill>
        <p:spPr bwMode="auto">
          <a:xfrm>
            <a:off x="1082674" y="1587500"/>
            <a:ext cx="3463925" cy="2160587"/>
          </a:xfrm>
          <a:prstGeom prst="rect">
            <a:avLst/>
          </a:prstGeom>
          <a:noFill/>
        </p:spPr>
      </p:pic>
      <p:sp>
        <p:nvSpPr>
          <p:cNvPr id="9" name="Rectangle 8"/>
          <p:cNvSpPr/>
          <p:nvPr/>
        </p:nvSpPr>
        <p:spPr>
          <a:xfrm rot="10800000" flipV="1">
            <a:off x="990600" y="3967677"/>
            <a:ext cx="10452100" cy="1754326"/>
          </a:xfrm>
          <a:prstGeom prst="rect">
            <a:avLst/>
          </a:prstGeom>
        </p:spPr>
        <p:txBody>
          <a:bodyPr wrap="square">
            <a:spAutoFit/>
          </a:bodyPr>
          <a:lstStyle/>
          <a:p>
            <a:r>
              <a:rPr lang="en-US" dirty="0" smtClean="0"/>
              <a:t>MRD = greatest perpendicular diameter from midline to right heart border</a:t>
            </a:r>
            <a:br>
              <a:rPr lang="en-US" dirty="0" smtClean="0"/>
            </a:br>
            <a:r>
              <a:rPr lang="en-US" dirty="0" smtClean="0"/>
              <a:t>MLD = greatest perpendicular diameter from midline to left heart border</a:t>
            </a:r>
            <a:br>
              <a:rPr lang="en-US" dirty="0" smtClean="0"/>
            </a:br>
            <a:r>
              <a:rPr lang="en-US" dirty="0" smtClean="0"/>
              <a:t>ID = internal diameter of chest at level of right hemidiaphragm</a:t>
            </a:r>
          </a:p>
          <a:p>
            <a:r>
              <a:rPr lang="en-US" dirty="0" smtClean="0"/>
              <a:t>A measurement &lt;0.42 is usually deemed to be pathologic. A measurement &gt;0.50 is usually taken to be abnormal although some radiologists feel that measurements up to 0.55 are "borderline".</a:t>
            </a:r>
          </a:p>
          <a:p>
            <a:r>
              <a:rPr lang="en-US" dirty="0" smtClean="0"/>
              <a:t> </a:t>
            </a:r>
            <a:endParaRPr lang="en-US" dirty="0"/>
          </a:p>
        </p:txBody>
      </p:sp>
    </p:spTree>
    <p:extLst>
      <p:ext uri="{BB962C8B-B14F-4D97-AF65-F5344CB8AC3E}">
        <p14:creationId xmlns:p14="http://schemas.microsoft.com/office/powerpoint/2010/main" xmlns="" val="3884509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transverse cardiac diameter (TCD)</a:t>
            </a:r>
            <a:endParaRPr lang="en-US" dirty="0"/>
          </a:p>
        </p:txBody>
      </p:sp>
      <p:sp>
        <p:nvSpPr>
          <p:cNvPr id="3" name="Content Placeholder 2"/>
          <p:cNvSpPr>
            <a:spLocks noGrp="1"/>
          </p:cNvSpPr>
          <p:nvPr>
            <p:ph idx="1"/>
          </p:nvPr>
        </p:nvSpPr>
        <p:spPr/>
        <p:txBody>
          <a:bodyPr/>
          <a:lstStyle/>
          <a:p>
            <a:r>
              <a:rPr lang="en-US" dirty="0" smtClean="0"/>
              <a:t> 1.5 to 2cm on two consecutive radiographs,</a:t>
            </a:r>
          </a:p>
          <a:p>
            <a:endParaRPr lang="en-US" dirty="0"/>
          </a:p>
        </p:txBody>
      </p:sp>
      <p:pic>
        <p:nvPicPr>
          <p:cNvPr id="2050" name="Picture 2" descr="C:\Users\nursing\Desktop\Plain-chest-radiograph-demonstrating-transverse-thoracic-diameter-and-transverse-cardiac_Q320.jpg"/>
          <p:cNvPicPr>
            <a:picLocks noChangeAspect="1" noChangeArrowheads="1"/>
          </p:cNvPicPr>
          <p:nvPr/>
        </p:nvPicPr>
        <p:blipFill>
          <a:blip r:embed="rId2" cstate="print"/>
          <a:srcRect/>
          <a:stretch>
            <a:fillRect/>
          </a:stretch>
        </p:blipFill>
        <p:spPr bwMode="auto">
          <a:xfrm>
            <a:off x="1358900" y="2641600"/>
            <a:ext cx="3048000" cy="304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57375"/>
          </a:xfrm>
        </p:spPr>
        <p:txBody>
          <a:bodyPr>
            <a:normAutofit fontScale="90000"/>
          </a:bodyPr>
          <a:lstStyle/>
          <a:p>
            <a:r>
              <a:rPr lang="en-US" dirty="0" smtClean="0"/>
              <a:t>transverse cardiac diameter (TCD)</a:t>
            </a:r>
            <a:br>
              <a:rPr lang="en-US" dirty="0" smtClean="0"/>
            </a:br>
            <a:r>
              <a:rPr lang="en-US" dirty="0" smtClean="0"/>
              <a:t>transverse thoracic diameter (</a:t>
            </a:r>
            <a:r>
              <a:rPr lang="en-US" b="1" dirty="0" smtClean="0"/>
              <a:t>TTD</a:t>
            </a:r>
            <a:r>
              <a:rPr lang="en-US" dirty="0" smtClean="0"/>
              <a:t>)</a:t>
            </a:r>
            <a:br>
              <a:rPr lang="en-US" dirty="0" smtClean="0"/>
            </a:br>
            <a:r>
              <a:rPr lang="en-US" b="1" dirty="0" smtClean="0"/>
              <a:t> </a:t>
            </a:r>
            <a:r>
              <a:rPr lang="en-US" dirty="0" smtClean="0"/>
              <a:t>Cardiothoracic ratio(CTR</a:t>
            </a:r>
            <a:r>
              <a:rPr lang="en-US" b="1" dirty="0" smtClean="0"/>
              <a:t>) </a:t>
            </a:r>
            <a:endParaRPr lang="en-US" dirty="0"/>
          </a:p>
        </p:txBody>
      </p:sp>
      <p:pic>
        <p:nvPicPr>
          <p:cNvPr id="3074" name="Picture 2" descr="C:\Users\nursing\Desktop\4-Table1-1.png"/>
          <p:cNvPicPr>
            <a:picLocks noChangeAspect="1" noChangeArrowheads="1"/>
          </p:cNvPicPr>
          <p:nvPr/>
        </p:nvPicPr>
        <p:blipFill>
          <a:blip r:embed="rId2" cstate="print"/>
          <a:srcRect/>
          <a:stretch>
            <a:fillRect/>
          </a:stretch>
        </p:blipFill>
        <p:spPr bwMode="auto">
          <a:xfrm>
            <a:off x="295275" y="2476500"/>
            <a:ext cx="11601450" cy="1905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Epidemiology </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Recent studies suggest that cardiomegaly is associated with a higher risk of </a:t>
            </a:r>
            <a:r>
              <a:rPr lang="en-US" dirty="0" smtClean="0">
                <a:hlinkClick r:id="rId2" tooltip="Sudden cardiac death"/>
              </a:rPr>
              <a:t>sudden cardiac death</a:t>
            </a:r>
            <a:r>
              <a:rPr lang="en-US" dirty="0" smtClean="0"/>
              <a:t>.</a:t>
            </a:r>
          </a:p>
          <a:p>
            <a:r>
              <a:rPr lang="en-US" dirty="0" smtClean="0"/>
              <a:t>Heart failures increase with age, more common in males, </a:t>
            </a:r>
          </a:p>
          <a:p>
            <a:r>
              <a:rPr lang="en-US" dirty="0" err="1" smtClean="0"/>
              <a:t>Hhalf</a:t>
            </a:r>
            <a:r>
              <a:rPr lang="en-US" dirty="0" smtClean="0"/>
              <a:t> of people diagnosed with heart failure die within 5 years of being diagnosed.</a:t>
            </a:r>
          </a:p>
          <a:p>
            <a:r>
              <a:rPr lang="en-US" dirty="0" smtClean="0"/>
              <a:t> </a:t>
            </a:r>
            <a:r>
              <a:rPr lang="en-US" u="sng" dirty="0" smtClean="0">
                <a:hlinkClick r:id="rId3"/>
              </a:rPr>
              <a:t>Cardiomyopathy</a:t>
            </a:r>
            <a:r>
              <a:rPr lang="en-US" dirty="0" smtClean="0"/>
              <a:t> is also associated with cardiomegaly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D0533-2DDC-4F43-A057-750F953F4E3D}"/>
              </a:ext>
            </a:extLst>
          </p:cNvPr>
          <p:cNvSpPr>
            <a:spLocks noGrp="1"/>
          </p:cNvSpPr>
          <p:nvPr>
            <p:ph type="title"/>
          </p:nvPr>
        </p:nvSpPr>
        <p:spPr/>
        <p:txBody>
          <a:bodyPr/>
          <a:lstStyle/>
          <a:p>
            <a:r>
              <a:rPr lang="en-US" b="1" dirty="0" smtClean="0"/>
              <a:t>What Is Angina?</a:t>
            </a:r>
            <a:br>
              <a:rPr lang="en-US" b="1" dirty="0" smtClean="0"/>
            </a:br>
            <a:endParaRPr lang="en-IN" b="1" dirty="0">
              <a:solidFill>
                <a:srgbClr val="002060"/>
              </a:solidFill>
            </a:endParaRPr>
          </a:p>
        </p:txBody>
      </p:sp>
      <p:cxnSp>
        <p:nvCxnSpPr>
          <p:cNvPr id="5" name="Straight Connector 4">
            <a:extLst>
              <a:ext uri="{FF2B5EF4-FFF2-40B4-BE49-F238E27FC236}">
                <a16:creationId xmlns:a16="http://schemas.microsoft.com/office/drawing/2014/main" xmlns=""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1041400" y="1663700"/>
            <a:ext cx="10287000" cy="2308324"/>
          </a:xfrm>
          <a:prstGeom prst="rect">
            <a:avLst/>
          </a:prstGeom>
        </p:spPr>
        <p:txBody>
          <a:bodyPr wrap="square">
            <a:spAutoFit/>
          </a:bodyPr>
          <a:lstStyle/>
          <a:p>
            <a:r>
              <a:rPr lang="en-US" sz="2400" dirty="0" smtClean="0">
                <a:hlinkClick r:id="rId3"/>
              </a:rPr>
              <a:t>Angina</a:t>
            </a:r>
            <a:r>
              <a:rPr lang="en-US" sz="2400" dirty="0" smtClean="0"/>
              <a:t> is chest pain that happens because there isn't enough blood going to part of your </a:t>
            </a:r>
            <a:r>
              <a:rPr lang="en-US" sz="2400" dirty="0" smtClean="0">
                <a:hlinkClick r:id="rId4"/>
              </a:rPr>
              <a:t>heart</a:t>
            </a:r>
            <a:r>
              <a:rPr lang="en-US" sz="2400" dirty="0" smtClean="0"/>
              <a:t>. It can feel like a </a:t>
            </a:r>
            <a:r>
              <a:rPr lang="en-US" sz="2400" dirty="0" smtClean="0">
                <a:hlinkClick r:id="rId5"/>
              </a:rPr>
              <a:t>heart attack</a:t>
            </a:r>
            <a:r>
              <a:rPr lang="en-US" sz="2400" dirty="0" smtClean="0"/>
              <a:t>, with pressure or squeezing in your chest. It’s sometimes called angina pectoris or ischemic chest pain</a:t>
            </a:r>
            <a:r>
              <a:rPr lang="en-US" dirty="0" smtClean="0"/>
              <a:t>.</a:t>
            </a:r>
          </a:p>
          <a:p>
            <a:r>
              <a:rPr lang="en-US" sz="2400" dirty="0" smtClean="0"/>
              <a:t>It's a symptom of </a:t>
            </a:r>
            <a:r>
              <a:rPr lang="en-US" sz="2400" dirty="0" smtClean="0">
                <a:hlinkClick r:id="rId6"/>
              </a:rPr>
              <a:t>heart disease</a:t>
            </a:r>
            <a:r>
              <a:rPr lang="en-US" sz="2400" dirty="0" smtClean="0"/>
              <a:t>, and it happens when something blocks your </a:t>
            </a:r>
            <a:r>
              <a:rPr lang="en-US" sz="2400" dirty="0" smtClean="0">
                <a:hlinkClick r:id="rId7"/>
              </a:rPr>
              <a:t>arteries</a:t>
            </a:r>
            <a:r>
              <a:rPr lang="en-US" sz="2400" dirty="0" smtClean="0"/>
              <a:t> or there's not enough blood flow in the arteries that bring oxygen-rich blood to your heart.</a:t>
            </a:r>
            <a:endParaRPr lang="en-US" sz="2400" dirty="0"/>
          </a:p>
        </p:txBody>
      </p:sp>
      <p:pic>
        <p:nvPicPr>
          <p:cNvPr id="8" name="Picture 2" descr="C:\Documents and Settings\Anna\Desktop\plaque.gif"/>
          <p:cNvPicPr>
            <a:picLocks noChangeAspect="1" noChangeArrowheads="1"/>
          </p:cNvPicPr>
          <p:nvPr/>
        </p:nvPicPr>
        <p:blipFill>
          <a:blip r:embed="rId8" cstate="print"/>
          <a:srcRect/>
          <a:stretch>
            <a:fillRect/>
          </a:stretch>
        </p:blipFill>
        <p:spPr bwMode="auto">
          <a:xfrm>
            <a:off x="5686425" y="3835400"/>
            <a:ext cx="5143500" cy="2717800"/>
          </a:xfrm>
          <a:prstGeom prst="rect">
            <a:avLst/>
          </a:prstGeom>
          <a:noFill/>
          <a:ln w="9525">
            <a:noFill/>
            <a:miter lim="800000"/>
            <a:headEnd/>
            <a:tailEnd/>
          </a:ln>
        </p:spPr>
      </p:pic>
    </p:spTree>
    <p:extLst>
      <p:ext uri="{BB962C8B-B14F-4D97-AF65-F5344CB8AC3E}">
        <p14:creationId xmlns:p14="http://schemas.microsoft.com/office/powerpoint/2010/main" xmlns="" val="742972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Causes and </a:t>
            </a:r>
            <a:r>
              <a:rPr lang="en-US" dirty="0" smtClean="0">
                <a:solidFill>
                  <a:srgbClr val="00B050"/>
                </a:solidFill>
              </a:rPr>
              <a:t>Risk factors and prevention </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CCF</a:t>
            </a:r>
          </a:p>
          <a:p>
            <a:r>
              <a:rPr lang="en-US" dirty="0" smtClean="0"/>
              <a:t>Cardiomyopathy </a:t>
            </a:r>
          </a:p>
          <a:p>
            <a:r>
              <a:rPr lang="en-US" dirty="0" smtClean="0"/>
              <a:t>immediate family member who has or had cardiomegaly may indicate that a person is more susceptible to getting this condition (congenital)</a:t>
            </a:r>
          </a:p>
          <a:p>
            <a:r>
              <a:rPr lang="en-US" dirty="0" smtClean="0">
                <a:solidFill>
                  <a:srgbClr val="00B050"/>
                </a:solidFill>
              </a:rPr>
              <a:t>Risk factor and Prevention {discussion </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Pathophysiology</a:t>
            </a:r>
            <a:endParaRPr lang="en-US" dirty="0">
              <a:solidFill>
                <a:srgbClr val="002060"/>
              </a:solidFill>
            </a:endParaRPr>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en-US" sz="2400" dirty="0" smtClean="0"/>
              <a:t>congestive heart failure leads to </a:t>
            </a:r>
            <a:r>
              <a:rPr lang="en-US" sz="2400" dirty="0" smtClean="0">
                <a:hlinkClick r:id="rId2" tooltip="Myocardial"/>
              </a:rPr>
              <a:t>myocardial</a:t>
            </a:r>
            <a:r>
              <a:rPr lang="en-US" sz="2400" dirty="0" smtClean="0"/>
              <a:t> tissue increase in size</a:t>
            </a:r>
          </a:p>
          <a:p>
            <a:pPr marL="514350" indent="-514350" algn="just">
              <a:buFont typeface="+mj-lt"/>
              <a:buAutoNum type="arabicPeriod"/>
            </a:pPr>
            <a:r>
              <a:rPr lang="en-US" sz="2400" dirty="0" smtClean="0"/>
              <a:t> as the heart works harder the </a:t>
            </a:r>
            <a:r>
              <a:rPr lang="en-US" sz="2400" dirty="0" err="1" smtClean="0">
                <a:hlinkClick r:id="rId3" tooltip="Actin"/>
              </a:rPr>
              <a:t>actin</a:t>
            </a:r>
            <a:r>
              <a:rPr lang="en-US" sz="2400" dirty="0" smtClean="0"/>
              <a:t> and </a:t>
            </a:r>
            <a:r>
              <a:rPr lang="en-US" sz="2400" dirty="0" smtClean="0">
                <a:hlinkClick r:id="rId4" tooltip="Myosin"/>
              </a:rPr>
              <a:t>myosin</a:t>
            </a:r>
            <a:r>
              <a:rPr lang="en-US" sz="2400" dirty="0" smtClean="0"/>
              <a:t> filaments experience less overlap which increases the size of the myocardial fiber</a:t>
            </a:r>
          </a:p>
          <a:p>
            <a:pPr marL="514350" indent="-514350" algn="just">
              <a:buFont typeface="+mj-lt"/>
              <a:buAutoNum type="arabicPeriod"/>
            </a:pPr>
            <a:r>
              <a:rPr lang="en-US" sz="2400" dirty="0" smtClean="0"/>
              <a:t>If the heart tissue  gets too big and stretches too far, then those filaments cannot effectively pull on one another to shorten the muscle fibers, thus impacting the heart's sliding filament mechanism</a:t>
            </a:r>
          </a:p>
          <a:p>
            <a:pPr marL="514350" indent="-514350" algn="just">
              <a:buFont typeface="+mj-lt"/>
              <a:buAutoNum type="arabicPeriod"/>
            </a:pPr>
            <a:r>
              <a:rPr lang="en-US" sz="2400" dirty="0" smtClean="0"/>
              <a:t> fibers cannot shorten properly, and the heart cannot contract properly, then blood cannot be effectively pumped to the lungs to be re-oxygenated and to the body to deliver oxygen to the working tissues of the body.</a:t>
            </a:r>
          </a:p>
          <a:p>
            <a:pPr marL="514350" indent="-514350" algn="just">
              <a:buFont typeface="+mj-lt"/>
              <a:buAutoNum type="arabicPeriod"/>
            </a:pPr>
            <a:r>
              <a:rPr lang="en-US" sz="2400" dirty="0" smtClean="0"/>
              <a:t>an enlarged heart is more susceptible to forming blood clots in the lining of their heart. These clots can also be formed in other parts of the body. </a:t>
            </a:r>
          </a:p>
          <a:p>
            <a:pPr marL="514350" indent="-514350" algn="just">
              <a:buFont typeface="+mj-lt"/>
              <a:buAutoNum type="arabicPeriod"/>
            </a:pPr>
            <a:endParaRPr lang="en-US"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Clinical Signs </a:t>
            </a:r>
            <a:endParaRPr lang="en-US" dirty="0">
              <a:solidFill>
                <a:srgbClr val="002060"/>
              </a:solidFill>
            </a:endParaRPr>
          </a:p>
        </p:txBody>
      </p:sp>
      <p:sp>
        <p:nvSpPr>
          <p:cNvPr id="3" name="Content Placeholder 2"/>
          <p:cNvSpPr>
            <a:spLocks noGrp="1"/>
          </p:cNvSpPr>
          <p:nvPr>
            <p:ph idx="1"/>
          </p:nvPr>
        </p:nvSpPr>
        <p:spPr/>
        <p:txBody>
          <a:bodyPr/>
          <a:lstStyle/>
          <a:p>
            <a:pPr>
              <a:buNone/>
            </a:pPr>
            <a:r>
              <a:rPr lang="en-US" dirty="0" smtClean="0"/>
              <a:t>History and PE( specific sign is a </a:t>
            </a:r>
            <a:r>
              <a:rPr lang="en-US" dirty="0" smtClean="0">
                <a:solidFill>
                  <a:srgbClr val="00B050"/>
                </a:solidFill>
              </a:rPr>
              <a:t>displaced point of maximal impulse </a:t>
            </a:r>
            <a:r>
              <a:rPr lang="en-US" dirty="0" smtClean="0"/>
              <a:t>(PMI) </a:t>
            </a:r>
          </a:p>
          <a:p>
            <a:pPr>
              <a:buNone/>
            </a:pPr>
            <a:r>
              <a:rPr lang="en-US" dirty="0" smtClean="0"/>
              <a:t>The precordial examination will reveal a displaced PMI usually below the 5th intercostal space and lateral to the mid clavicular line and palpable across 2 intercostal spaces</a:t>
            </a:r>
            <a:r>
              <a:rPr lang="en-US" dirty="0" smtClean="0">
                <a:solidFill>
                  <a:srgbClr val="00B050"/>
                </a:solidFill>
              </a:rPr>
              <a:t>. Sustained PMI is a sign of severe left ventricular hypertrophy. </a:t>
            </a:r>
          </a:p>
          <a:p>
            <a:pPr>
              <a:buNone/>
            </a:pPr>
            <a:r>
              <a:rPr lang="en-US" dirty="0" err="1" smtClean="0">
                <a:solidFill>
                  <a:srgbClr val="00B050"/>
                </a:solidFill>
              </a:rPr>
              <a:t>holosystolic</a:t>
            </a:r>
            <a:r>
              <a:rPr lang="en-US" dirty="0" smtClean="0">
                <a:solidFill>
                  <a:srgbClr val="00B050"/>
                </a:solidFill>
              </a:rPr>
              <a:t> murmur of mitral and/or tricuspid regurgitation </a:t>
            </a:r>
            <a:r>
              <a:rPr lang="en-US" dirty="0" smtClean="0"/>
              <a:t>resulting from dilatation of the mitral annulus and displacement of papillary muscles with abnormal myocardial remodeling.</a:t>
            </a:r>
            <a:endParaRPr lang="en-US" dirty="0">
              <a:solidFill>
                <a:srgbClr val="00B05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Clinical Signs </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US" dirty="0" smtClean="0"/>
              <a:t>   Sinus tachycardia resulting from increased sympathetic drive</a:t>
            </a:r>
          </a:p>
          <a:p>
            <a:r>
              <a:rPr lang="en-US" dirty="0" smtClean="0"/>
              <a:t>   Diminished pulse pressure reflecting reduced stroke volume </a:t>
            </a:r>
          </a:p>
          <a:p>
            <a:r>
              <a:rPr lang="en-US" dirty="0" smtClean="0"/>
              <a:t>   Varying degrees of respiratory distress based on the severity of the disease</a:t>
            </a:r>
          </a:p>
          <a:p>
            <a:r>
              <a:rPr lang="en-US" dirty="0" smtClean="0"/>
              <a:t>   Cool, cyanotic extremities secondary to peripheral vasoconstriction </a:t>
            </a:r>
          </a:p>
          <a:p>
            <a:r>
              <a:rPr lang="en-US" dirty="0" smtClean="0"/>
              <a:t>   Jugular venous distension and/or positive abdominojugular reflex indicating elevated right-sided filling pressures </a:t>
            </a:r>
          </a:p>
          <a:p>
            <a:r>
              <a:rPr lang="en-US" dirty="0" smtClean="0"/>
              <a:t>  Ascites, hepatomegaly and peripheral edema resulting from increased pressure in the hepatic veins </a:t>
            </a:r>
          </a:p>
          <a:p>
            <a:r>
              <a:rPr lang="en-US" dirty="0" smtClean="0"/>
              <a:t>  systemic veins Pulmonary crackles resulting from elevated left-sided filling pressure and transudation of fluid into alveoli </a:t>
            </a:r>
          </a:p>
          <a:p>
            <a:r>
              <a:rPr lang="en-US" dirty="0" smtClean="0"/>
              <a:t>   S3 gallop in early diastole resulting from volume overload and systolic dysfunction; S4 gallop in late diastole resulting from diastolic dysfunction</a:t>
            </a:r>
            <a:endParaRPr lang="en-US" dirty="0">
              <a:solidFill>
                <a:srgbClr val="00B05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Diffential Diagnosis</a:t>
            </a:r>
            <a:endParaRPr lang="en-US" dirty="0">
              <a:solidFill>
                <a:srgbClr val="002060"/>
              </a:solidFill>
            </a:endParaRPr>
          </a:p>
        </p:txBody>
      </p:sp>
      <p:sp>
        <p:nvSpPr>
          <p:cNvPr id="3" name="Content Placeholder 2"/>
          <p:cNvSpPr>
            <a:spLocks noGrp="1"/>
          </p:cNvSpPr>
          <p:nvPr>
            <p:ph idx="1"/>
          </p:nvPr>
        </p:nvSpPr>
        <p:spPr>
          <a:xfrm>
            <a:off x="838200" y="1816100"/>
            <a:ext cx="10515600" cy="4360863"/>
          </a:xfrm>
        </p:spPr>
        <p:txBody>
          <a:bodyPr>
            <a:normAutofit/>
          </a:bodyPr>
          <a:lstStyle/>
          <a:p>
            <a:r>
              <a:rPr lang="en-US" dirty="0" smtClean="0"/>
              <a:t>Pericardial effusion Anterior </a:t>
            </a:r>
            <a:r>
              <a:rPr lang="en-US" dirty="0" err="1" smtClean="0"/>
              <a:t>mediastinal</a:t>
            </a:r>
            <a:r>
              <a:rPr lang="en-US" dirty="0" smtClean="0"/>
              <a:t> mass Prominent </a:t>
            </a:r>
            <a:r>
              <a:rPr lang="en-US" dirty="0" err="1" smtClean="0"/>
              <a:t>epicardial</a:t>
            </a:r>
            <a:r>
              <a:rPr lang="en-US" dirty="0" smtClean="0"/>
              <a:t> fat pad </a:t>
            </a:r>
            <a:r>
              <a:rPr lang="en-US" dirty="0" err="1" smtClean="0"/>
              <a:t>Mediastinal</a:t>
            </a:r>
            <a:r>
              <a:rPr lang="en-US" dirty="0" smtClean="0"/>
              <a:t> widening secondary to pulmonary/aortic pathology</a:t>
            </a:r>
            <a:endParaRPr lang="en-US" dirty="0">
              <a:solidFill>
                <a:srgbClr val="00B05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Prognosis</a:t>
            </a:r>
            <a:endParaRPr lang="en-US" dirty="0">
              <a:solidFill>
                <a:srgbClr val="002060"/>
              </a:solidFill>
            </a:endParaRPr>
          </a:p>
        </p:txBody>
      </p:sp>
      <p:sp>
        <p:nvSpPr>
          <p:cNvPr id="3" name="Content Placeholder 2"/>
          <p:cNvSpPr>
            <a:spLocks noGrp="1"/>
          </p:cNvSpPr>
          <p:nvPr>
            <p:ph idx="1"/>
          </p:nvPr>
        </p:nvSpPr>
        <p:spPr>
          <a:xfrm>
            <a:off x="838200" y="1816100"/>
            <a:ext cx="10515600" cy="4360863"/>
          </a:xfrm>
        </p:spPr>
        <p:txBody>
          <a:bodyPr>
            <a:normAutofit/>
          </a:bodyPr>
          <a:lstStyle/>
          <a:p>
            <a:r>
              <a:rPr lang="en-US" dirty="0" smtClean="0"/>
              <a:t>Despite the advent of new therapies, mortality remains high in patients with symptomatic HF. Roughly, 1-year mortality is 30% while 5-year mortality is 50%. The severity of symptoms, advanced age, and HF hospitalization are significant predictors of mortality in HF</a:t>
            </a:r>
            <a:endParaRPr lang="en-US" dirty="0">
              <a:solidFill>
                <a:srgbClr val="00B05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Complication</a:t>
            </a:r>
            <a:endParaRPr lang="en-US" dirty="0">
              <a:solidFill>
                <a:srgbClr val="002060"/>
              </a:solidFill>
            </a:endParaRPr>
          </a:p>
        </p:txBody>
      </p:sp>
      <p:sp>
        <p:nvSpPr>
          <p:cNvPr id="3" name="Content Placeholder 2"/>
          <p:cNvSpPr>
            <a:spLocks noGrp="1"/>
          </p:cNvSpPr>
          <p:nvPr>
            <p:ph idx="1"/>
          </p:nvPr>
        </p:nvSpPr>
        <p:spPr>
          <a:xfrm>
            <a:off x="838200" y="1816100"/>
            <a:ext cx="10515600" cy="4360863"/>
          </a:xfrm>
        </p:spPr>
        <p:txBody>
          <a:bodyPr>
            <a:normAutofit/>
          </a:bodyPr>
          <a:lstStyle/>
          <a:p>
            <a:r>
              <a:rPr lang="en-US" dirty="0" smtClean="0"/>
              <a:t>Decompensated heart failure</a:t>
            </a:r>
          </a:p>
          <a:p>
            <a:r>
              <a:rPr lang="en-US" dirty="0" smtClean="0"/>
              <a:t> Sudden cardiac death </a:t>
            </a:r>
          </a:p>
          <a:p>
            <a:r>
              <a:rPr lang="en-US" dirty="0" smtClean="0"/>
              <a:t>malignant ventricular arrhythmias</a:t>
            </a:r>
          </a:p>
          <a:p>
            <a:r>
              <a:rPr lang="en-US" dirty="0" smtClean="0"/>
              <a:t> Thromboembolism secondary to mural thrombi</a:t>
            </a:r>
            <a:endParaRPr lang="en-US" dirty="0">
              <a:solidFill>
                <a:srgbClr val="00B05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Clinical diagnosis</a:t>
            </a:r>
            <a:endParaRPr lang="en-US" dirty="0">
              <a:solidFill>
                <a:srgbClr val="002060"/>
              </a:solidFill>
            </a:endParaRPr>
          </a:p>
        </p:txBody>
      </p:sp>
      <p:sp>
        <p:nvSpPr>
          <p:cNvPr id="3" name="Content Placeholder 2"/>
          <p:cNvSpPr>
            <a:spLocks noGrp="1"/>
          </p:cNvSpPr>
          <p:nvPr>
            <p:ph idx="1"/>
          </p:nvPr>
        </p:nvSpPr>
        <p:spPr>
          <a:xfrm>
            <a:off x="838200" y="1816100"/>
            <a:ext cx="10515600" cy="4360863"/>
          </a:xfrm>
        </p:spPr>
        <p:txBody>
          <a:bodyPr>
            <a:normAutofit fontScale="85000" lnSpcReduction="20000"/>
          </a:bodyPr>
          <a:lstStyle/>
          <a:p>
            <a:r>
              <a:rPr lang="en-US" dirty="0" smtClean="0"/>
              <a:t> A chest X-ray with an enlarged cardiac silhouette and a cardiothoracic ratio of more than 50% is suggestive of cardiomegaly</a:t>
            </a:r>
          </a:p>
          <a:p>
            <a:r>
              <a:rPr lang="en-US" dirty="0" smtClean="0"/>
              <a:t>Electrocardiogram (ECG) can reveal non-specific changes including LV/RV hypertrophy, low voltage QRS in case of fibrosis/dilated cardiomyopathy, conduction abnormality, arrhythmia, PVC’s, ST-T wave changes and Q waves suggestive of prior MI.</a:t>
            </a:r>
          </a:p>
          <a:p>
            <a:r>
              <a:rPr lang="en-US" dirty="0" smtClean="0"/>
              <a:t>echocardiogram can be used to assess LV, RV and atrial size and systolic/diastolic function</a:t>
            </a:r>
          </a:p>
          <a:p>
            <a:r>
              <a:rPr lang="en-US" dirty="0" smtClean="0"/>
              <a:t>Cardiac MRI is an emerging diagnostic modality for the accurate evaluation of LV and RV mass, size, and function.</a:t>
            </a:r>
          </a:p>
          <a:p>
            <a:r>
              <a:rPr lang="en-US" dirty="0" smtClean="0"/>
              <a:t>Serum levels of brain natriuretic peptide (pro-BNP), troponin I and T, renal function, and liver function tests are useful in the setting of heart failure Stress test and/or coronary angiogram to evaluate for coronary artery disease</a:t>
            </a:r>
            <a:endParaRPr lang="en-US" dirty="0">
              <a:solidFill>
                <a:srgbClr val="00B05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90525"/>
            <a:ext cx="10515600" cy="1325563"/>
          </a:xfrm>
        </p:spPr>
        <p:txBody>
          <a:bodyPr/>
          <a:lstStyle/>
          <a:p>
            <a:r>
              <a:rPr lang="en-US" dirty="0" smtClean="0">
                <a:solidFill>
                  <a:srgbClr val="002060"/>
                </a:solidFill>
              </a:rPr>
              <a:t>Treatment </a:t>
            </a:r>
            <a:endParaRPr lang="en-US" dirty="0">
              <a:solidFill>
                <a:srgbClr val="002060"/>
              </a:solidFill>
            </a:endParaRPr>
          </a:p>
        </p:txBody>
      </p:sp>
      <p:sp>
        <p:nvSpPr>
          <p:cNvPr id="3" name="Content Placeholder 2"/>
          <p:cNvSpPr>
            <a:spLocks noGrp="1"/>
          </p:cNvSpPr>
          <p:nvPr>
            <p:ph idx="1"/>
          </p:nvPr>
        </p:nvSpPr>
        <p:spPr>
          <a:xfrm>
            <a:off x="482600" y="1600200"/>
            <a:ext cx="10871200" cy="4576763"/>
          </a:xfrm>
        </p:spPr>
        <p:txBody>
          <a:bodyPr>
            <a:normAutofit/>
          </a:bodyPr>
          <a:lstStyle/>
          <a:p>
            <a:pPr>
              <a:buNone/>
            </a:pPr>
            <a:r>
              <a:rPr lang="en-US" dirty="0" smtClean="0"/>
              <a:t> </a:t>
            </a:r>
            <a:endParaRPr lang="en-US" dirty="0">
              <a:solidFill>
                <a:srgbClr val="00B050"/>
              </a:solidFill>
            </a:endParaRPr>
          </a:p>
        </p:txBody>
      </p:sp>
      <p:sp>
        <p:nvSpPr>
          <p:cNvPr id="4" name="Rectangle 3"/>
          <p:cNvSpPr/>
          <p:nvPr/>
        </p:nvSpPr>
        <p:spPr>
          <a:xfrm>
            <a:off x="965200" y="1701800"/>
            <a:ext cx="10642600" cy="2554545"/>
          </a:xfrm>
          <a:prstGeom prst="rect">
            <a:avLst/>
          </a:prstGeom>
        </p:spPr>
        <p:txBody>
          <a:bodyPr wrap="square">
            <a:spAutoFit/>
          </a:bodyPr>
          <a:lstStyle/>
          <a:p>
            <a:pPr>
              <a:buFont typeface="Wingdings" pitchFamily="2" charset="2"/>
              <a:buChar char="q"/>
            </a:pPr>
            <a:r>
              <a:rPr lang="en-US" sz="2000" dirty="0" smtClean="0"/>
              <a:t>Patients with treating any underlying risk factors such as hypertension, dyslipidemia, and diabetes. Other underlying conditions, including obstructive sleep apnea, arrhythmias, anemia, and thyroid disorders also require treatment.</a:t>
            </a:r>
          </a:p>
          <a:p>
            <a:pPr>
              <a:buFont typeface="Wingdings" pitchFamily="2" charset="2"/>
              <a:buChar char="q"/>
            </a:pPr>
            <a:r>
              <a:rPr lang="en-US" sz="2000" dirty="0" smtClean="0"/>
              <a:t>cardiomyopathy and symptoms of heart failure are managed with diuretics and salt restriction in addition to the above therapies</a:t>
            </a:r>
          </a:p>
          <a:p>
            <a:pPr>
              <a:buFont typeface="Wingdings" pitchFamily="2" charset="2"/>
              <a:buChar char="q"/>
            </a:pPr>
            <a:r>
              <a:rPr lang="en-US" sz="2000" dirty="0" smtClean="0"/>
              <a:t>ACE inhibitors, Beta Blockers </a:t>
            </a:r>
          </a:p>
          <a:p>
            <a:pPr>
              <a:buFont typeface="Wingdings" pitchFamily="2" charset="2"/>
              <a:buChar char="q"/>
            </a:pPr>
            <a:r>
              <a:rPr lang="en-US" sz="2000" dirty="0" smtClean="0"/>
              <a:t>(implantable </a:t>
            </a:r>
            <a:r>
              <a:rPr lang="en-US" sz="2000" dirty="0" err="1" smtClean="0"/>
              <a:t>cardioverter</a:t>
            </a:r>
            <a:r>
              <a:rPr lang="en-US" sz="2000" dirty="0" smtClean="0"/>
              <a:t> defibrillator)</a:t>
            </a:r>
          </a:p>
          <a:p>
            <a:pPr>
              <a:buFont typeface="Wingdings" pitchFamily="2" charset="2"/>
              <a:buChar char="q"/>
            </a:pPr>
            <a:r>
              <a:rPr lang="en-US" sz="2000" dirty="0" smtClean="0"/>
              <a:t>CRT (cardiac resynchronization) ICD –D OR P</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D0533-2DDC-4F43-A057-750F953F4E3D}"/>
              </a:ext>
            </a:extLst>
          </p:cNvPr>
          <p:cNvSpPr>
            <a:spLocks noGrp="1"/>
          </p:cNvSpPr>
          <p:nvPr>
            <p:ph type="title"/>
          </p:nvPr>
        </p:nvSpPr>
        <p:spPr/>
        <p:txBody>
          <a:bodyPr/>
          <a:lstStyle/>
          <a:p>
            <a:r>
              <a:rPr lang="en-IN" b="1" dirty="0" smtClean="0">
                <a:solidFill>
                  <a:srgbClr val="002060"/>
                </a:solidFill>
              </a:rPr>
              <a:t>Incidence</a:t>
            </a:r>
            <a:endParaRPr lang="en-IN" b="1" dirty="0">
              <a:solidFill>
                <a:srgbClr val="002060"/>
              </a:solidFill>
            </a:endParaRPr>
          </a:p>
        </p:txBody>
      </p:sp>
      <p:cxnSp>
        <p:nvCxnSpPr>
          <p:cNvPr id="5" name="Straight Connector 4">
            <a:extLst>
              <a:ext uri="{FF2B5EF4-FFF2-40B4-BE49-F238E27FC236}">
                <a16:creationId xmlns:a16="http://schemas.microsoft.com/office/drawing/2014/main" xmlns=""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1028700" y="1600201"/>
            <a:ext cx="10388600" cy="3416320"/>
          </a:xfrm>
          <a:prstGeom prst="rect">
            <a:avLst/>
          </a:prstGeom>
        </p:spPr>
        <p:txBody>
          <a:bodyPr wrap="square">
            <a:spAutoFit/>
          </a:bodyPr>
          <a:lstStyle/>
          <a:p>
            <a:r>
              <a:rPr lang="en-US" sz="2400" dirty="0" smtClean="0"/>
              <a:t>Angina raises your risk of having a heart attack. But it’s treatable. Consider it a warning sign and make healthy choices</a:t>
            </a:r>
            <a:r>
              <a:rPr lang="en-US" sz="2000" dirty="0" smtClean="0"/>
              <a:t>.</a:t>
            </a:r>
          </a:p>
          <a:p>
            <a:r>
              <a:rPr lang="en-US" sz="2400" dirty="0" smtClean="0"/>
              <a:t>In the early 20th century this was a known sign of impending death.</a:t>
            </a:r>
          </a:p>
          <a:p>
            <a:r>
              <a:rPr lang="en-US" sz="2400" dirty="0" smtClean="0"/>
              <a:t>People with an average age of 62 years, who have moderate to severe degrees of angina </a:t>
            </a:r>
          </a:p>
          <a:p>
            <a:r>
              <a:rPr lang="en-US" sz="2400" dirty="0" smtClean="0"/>
              <a:t>the </a:t>
            </a:r>
            <a:r>
              <a:rPr lang="en-US" sz="2400" dirty="0" smtClean="0">
                <a:hlinkClick r:id="rId3" tooltip="Centers for Disease Control and Prevention"/>
              </a:rPr>
              <a:t>Centers for Disease Control and Prevention</a:t>
            </a:r>
            <a:r>
              <a:rPr lang="en-US" sz="2400" dirty="0" smtClean="0"/>
              <a:t> (CDC) reports that the risk of CHD (Coronary heart disease), stroke, and </a:t>
            </a:r>
            <a:r>
              <a:rPr lang="en-US" sz="2400" dirty="0" smtClean="0">
                <a:hlinkClick r:id="rId4" tooltip="Peripheral vascular disease"/>
              </a:rPr>
              <a:t>PVD (Peripheral vascular disease)</a:t>
            </a:r>
            <a:r>
              <a:rPr lang="en-US" sz="2400" dirty="0" smtClean="0"/>
              <a:t> is reduced within 1–2 years of smoking cessation.</a:t>
            </a:r>
          </a:p>
          <a:p>
            <a:r>
              <a:rPr lang="en-US" sz="2400" b="1" dirty="0" smtClean="0"/>
              <a:t>Disease of affluence shifting </a:t>
            </a:r>
            <a:endParaRPr lang="en-US" sz="2400" b="1" dirty="0"/>
          </a:p>
        </p:txBody>
      </p:sp>
    </p:spTree>
    <p:extLst>
      <p:ext uri="{BB962C8B-B14F-4D97-AF65-F5344CB8AC3E}">
        <p14:creationId xmlns:p14="http://schemas.microsoft.com/office/powerpoint/2010/main" xmlns="" val="3884509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D0533-2DDC-4F43-A057-750F953F4E3D}"/>
              </a:ext>
            </a:extLst>
          </p:cNvPr>
          <p:cNvSpPr>
            <a:spLocks noGrp="1"/>
          </p:cNvSpPr>
          <p:nvPr>
            <p:ph type="title"/>
          </p:nvPr>
        </p:nvSpPr>
        <p:spPr/>
        <p:txBody>
          <a:bodyPr/>
          <a:lstStyle/>
          <a:p>
            <a:r>
              <a:rPr lang="en-IN" b="1" dirty="0" smtClean="0">
                <a:solidFill>
                  <a:srgbClr val="002060"/>
                </a:solidFill>
              </a:rPr>
              <a:t>Causes</a:t>
            </a:r>
            <a:endParaRPr lang="en-IN" b="1" dirty="0">
              <a:solidFill>
                <a:srgbClr val="002060"/>
              </a:solidFill>
            </a:endParaRPr>
          </a:p>
        </p:txBody>
      </p:sp>
      <p:cxnSp>
        <p:nvCxnSpPr>
          <p:cNvPr id="5" name="Straight Connector 4">
            <a:extLst>
              <a:ext uri="{FF2B5EF4-FFF2-40B4-BE49-F238E27FC236}">
                <a16:creationId xmlns:a16="http://schemas.microsoft.com/office/drawing/2014/main" xmlns=""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1041400" y="2120900"/>
            <a:ext cx="10287000" cy="3416320"/>
          </a:xfrm>
          <a:prstGeom prst="rect">
            <a:avLst/>
          </a:prstGeom>
        </p:spPr>
        <p:txBody>
          <a:bodyPr wrap="square">
            <a:spAutoFit/>
          </a:bodyPr>
          <a:lstStyle/>
          <a:p>
            <a:r>
              <a:rPr lang="en-US" sz="2400" dirty="0" smtClean="0"/>
              <a:t> A fatty substance called plaque builds up in your arteries, blocking blood flow to your heart muscle.</a:t>
            </a:r>
          </a:p>
          <a:p>
            <a:r>
              <a:rPr lang="en-US" sz="2400" dirty="0" smtClean="0"/>
              <a:t>Less common causes of chest pain include:</a:t>
            </a:r>
          </a:p>
          <a:p>
            <a:r>
              <a:rPr lang="en-US" sz="2400" dirty="0" smtClean="0"/>
              <a:t>A blockage in a major artery of your </a:t>
            </a:r>
            <a:r>
              <a:rPr lang="en-US" sz="2400" dirty="0" smtClean="0">
                <a:hlinkClick r:id="rId3"/>
              </a:rPr>
              <a:t>lungs</a:t>
            </a:r>
            <a:r>
              <a:rPr lang="en-US" sz="2400" dirty="0" smtClean="0"/>
              <a:t> (</a:t>
            </a:r>
            <a:r>
              <a:rPr lang="en-US" sz="2400" dirty="0" smtClean="0">
                <a:hlinkClick r:id="rId4"/>
              </a:rPr>
              <a:t>pulmonary embolism</a:t>
            </a:r>
            <a:r>
              <a:rPr lang="en-US" sz="2400" dirty="0" smtClean="0"/>
              <a:t>)</a:t>
            </a:r>
          </a:p>
          <a:p>
            <a:r>
              <a:rPr lang="en-US" sz="2400" dirty="0" smtClean="0"/>
              <a:t>An enlarged or thickened heart (</a:t>
            </a:r>
            <a:r>
              <a:rPr lang="en-US" sz="2400" dirty="0" smtClean="0">
                <a:hlinkClick r:id="rId5"/>
              </a:rPr>
              <a:t>hypertrophic cardiomyopathy</a:t>
            </a:r>
            <a:r>
              <a:rPr lang="en-US" sz="2400" dirty="0" smtClean="0"/>
              <a:t>)</a:t>
            </a:r>
          </a:p>
          <a:p>
            <a:r>
              <a:rPr lang="en-US" sz="2400" dirty="0" smtClean="0"/>
              <a:t>Narrowing of a valve in the main part of your heart (</a:t>
            </a:r>
            <a:r>
              <a:rPr lang="en-US" sz="2400" dirty="0" smtClean="0">
                <a:hlinkClick r:id="rId6"/>
              </a:rPr>
              <a:t>aortic </a:t>
            </a:r>
            <a:r>
              <a:rPr lang="en-US" sz="2400" dirty="0" err="1" smtClean="0">
                <a:hlinkClick r:id="rId6"/>
              </a:rPr>
              <a:t>stenosis</a:t>
            </a:r>
            <a:r>
              <a:rPr lang="en-US" sz="2400" dirty="0" smtClean="0"/>
              <a:t>)</a:t>
            </a:r>
          </a:p>
          <a:p>
            <a:r>
              <a:rPr lang="en-US" sz="2400" dirty="0" smtClean="0"/>
              <a:t>Swelling of the sac around your heart (</a:t>
            </a:r>
            <a:r>
              <a:rPr lang="en-US" sz="2400" dirty="0" err="1" smtClean="0">
                <a:hlinkClick r:id="rId7"/>
              </a:rPr>
              <a:t>pericarditis</a:t>
            </a:r>
            <a:r>
              <a:rPr lang="en-US" sz="2400" dirty="0" smtClean="0"/>
              <a:t>)</a:t>
            </a:r>
          </a:p>
          <a:p>
            <a:r>
              <a:rPr lang="en-US" sz="2400" dirty="0" smtClean="0"/>
              <a:t>Tearing in the wall of your </a:t>
            </a:r>
            <a:r>
              <a:rPr lang="en-US" sz="2400" dirty="0" smtClean="0">
                <a:hlinkClick r:id="rId8"/>
              </a:rPr>
              <a:t>aorta</a:t>
            </a:r>
            <a:r>
              <a:rPr lang="en-US" sz="2400" dirty="0" smtClean="0"/>
              <a:t>, the largest artery in your body (aortic dissection)</a:t>
            </a:r>
          </a:p>
          <a:p>
            <a:endParaRPr lang="en-US" sz="2400" dirty="0"/>
          </a:p>
        </p:txBody>
      </p:sp>
    </p:spTree>
    <p:extLst>
      <p:ext uri="{BB962C8B-B14F-4D97-AF65-F5344CB8AC3E}">
        <p14:creationId xmlns:p14="http://schemas.microsoft.com/office/powerpoint/2010/main" xmlns="" val="742972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D0533-2DDC-4F43-A057-750F953F4E3D}"/>
              </a:ext>
            </a:extLst>
          </p:cNvPr>
          <p:cNvSpPr>
            <a:spLocks noGrp="1"/>
          </p:cNvSpPr>
          <p:nvPr>
            <p:ph type="title"/>
          </p:nvPr>
        </p:nvSpPr>
        <p:spPr/>
        <p:txBody>
          <a:bodyPr/>
          <a:lstStyle/>
          <a:p>
            <a:r>
              <a:rPr lang="en-US" b="1" dirty="0" smtClean="0"/>
              <a:t>Risk Factors</a:t>
            </a:r>
            <a:br>
              <a:rPr lang="en-US" b="1" dirty="0" smtClean="0"/>
            </a:br>
            <a:endParaRPr lang="en-IN" b="1" dirty="0">
              <a:solidFill>
                <a:srgbClr val="002060"/>
              </a:solidFill>
            </a:endParaRPr>
          </a:p>
        </p:txBody>
      </p:sp>
      <p:cxnSp>
        <p:nvCxnSpPr>
          <p:cNvPr id="5" name="Straight Connector 4">
            <a:extLst>
              <a:ext uri="{FF2B5EF4-FFF2-40B4-BE49-F238E27FC236}">
                <a16:creationId xmlns:a16="http://schemas.microsoft.com/office/drawing/2014/main" xmlns=""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1041400" y="2120900"/>
            <a:ext cx="10287000" cy="3785652"/>
          </a:xfrm>
          <a:prstGeom prst="rect">
            <a:avLst/>
          </a:prstGeom>
        </p:spPr>
        <p:txBody>
          <a:bodyPr wrap="square">
            <a:spAutoFit/>
          </a:bodyPr>
          <a:lstStyle/>
          <a:p>
            <a:r>
              <a:rPr lang="en-US" sz="2400" dirty="0" smtClean="0"/>
              <a:t>Older age</a:t>
            </a:r>
          </a:p>
          <a:p>
            <a:r>
              <a:rPr lang="en-US" sz="2400" dirty="0" smtClean="0">
                <a:hlinkClick r:id="rId3"/>
              </a:rPr>
              <a:t>Family history</a:t>
            </a:r>
            <a:r>
              <a:rPr lang="en-US" sz="2400" dirty="0" smtClean="0"/>
              <a:t> of heart disease</a:t>
            </a:r>
          </a:p>
          <a:p>
            <a:r>
              <a:rPr lang="en-US" sz="2400" u="sng" dirty="0" smtClean="0">
                <a:hlinkClick r:id="rId4"/>
              </a:rPr>
              <a:t>High blood pressure</a:t>
            </a:r>
            <a:endParaRPr lang="en-US" sz="2400" dirty="0" smtClean="0"/>
          </a:p>
          <a:p>
            <a:r>
              <a:rPr lang="en-US" sz="2400" dirty="0" smtClean="0">
                <a:hlinkClick r:id="rId5"/>
              </a:rPr>
              <a:t>High cholesterol</a:t>
            </a:r>
            <a:endParaRPr lang="en-US" sz="2400" dirty="0" smtClean="0"/>
          </a:p>
          <a:p>
            <a:r>
              <a:rPr lang="en-US" sz="2400" dirty="0" smtClean="0">
                <a:hlinkClick r:id="rId6"/>
              </a:rPr>
              <a:t>Diabetes</a:t>
            </a:r>
            <a:endParaRPr lang="en-US" sz="2400" dirty="0" smtClean="0"/>
          </a:p>
          <a:p>
            <a:r>
              <a:rPr lang="en-US" sz="2400" dirty="0" smtClean="0">
                <a:hlinkClick r:id="rId7"/>
              </a:rPr>
              <a:t>Obesity</a:t>
            </a:r>
            <a:endParaRPr lang="en-US" sz="2400" dirty="0" smtClean="0"/>
          </a:p>
          <a:p>
            <a:r>
              <a:rPr lang="en-US" sz="2400" dirty="0" smtClean="0"/>
              <a:t>Stress</a:t>
            </a:r>
          </a:p>
          <a:p>
            <a:r>
              <a:rPr lang="en-US" sz="2400" dirty="0" smtClean="0"/>
              <a:t>Using </a:t>
            </a:r>
            <a:r>
              <a:rPr lang="en-US" sz="2400" dirty="0" smtClean="0">
                <a:hlinkClick r:id="rId8"/>
              </a:rPr>
              <a:t>tobacco</a:t>
            </a:r>
            <a:endParaRPr lang="en-US" sz="2400" dirty="0" smtClean="0"/>
          </a:p>
          <a:p>
            <a:r>
              <a:rPr lang="en-US" sz="2400" dirty="0" smtClean="0"/>
              <a:t>Not getting enough exercise</a:t>
            </a:r>
          </a:p>
          <a:p>
            <a:endParaRPr lang="en-US" sz="2400" dirty="0"/>
          </a:p>
        </p:txBody>
      </p:sp>
    </p:spTree>
    <p:extLst>
      <p:ext uri="{BB962C8B-B14F-4D97-AF65-F5344CB8AC3E}">
        <p14:creationId xmlns:p14="http://schemas.microsoft.com/office/powerpoint/2010/main" xmlns="" val="742972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83800" cy="854075"/>
          </a:xfrm>
        </p:spPr>
        <p:txBody>
          <a:bodyPr/>
          <a:lstStyle/>
          <a:p>
            <a:r>
              <a:rPr lang="en-US" dirty="0" smtClean="0">
                <a:latin typeface="+mn-lt"/>
              </a:rPr>
              <a:t>Prevention </a:t>
            </a:r>
            <a:endParaRPr lang="en-US" dirty="0">
              <a:latin typeface="+mn-lt"/>
            </a:endParaRPr>
          </a:p>
        </p:txBody>
      </p:sp>
      <p:sp>
        <p:nvSpPr>
          <p:cNvPr id="3" name="Content Placeholder 2"/>
          <p:cNvSpPr>
            <a:spLocks noGrp="1"/>
          </p:cNvSpPr>
          <p:nvPr>
            <p:ph idx="1"/>
          </p:nvPr>
        </p:nvSpPr>
        <p:spPr>
          <a:xfrm>
            <a:off x="838200" y="1117600"/>
            <a:ext cx="10947400" cy="5059363"/>
          </a:xfrm>
        </p:spPr>
        <p:txBody>
          <a:bodyPr>
            <a:noAutofit/>
          </a:bodyPr>
          <a:lstStyle/>
          <a:p>
            <a:pPr algn="just"/>
            <a:r>
              <a:rPr lang="en-US" sz="2400" b="1" dirty="0" smtClean="0"/>
              <a:t>Be active, </a:t>
            </a:r>
            <a:r>
              <a:rPr lang="en-US" sz="2400" dirty="0" smtClean="0"/>
              <a:t>but it's important to listen to your body. If you feel pain, stop what you’re doing and rest. Know what triggers your angina, like </a:t>
            </a:r>
            <a:r>
              <a:rPr lang="en-US" sz="2400" dirty="0" smtClean="0">
                <a:hlinkClick r:id="rId2"/>
              </a:rPr>
              <a:t>stress</a:t>
            </a:r>
            <a:r>
              <a:rPr lang="en-US" sz="2400" dirty="0" smtClean="0"/>
              <a:t> or intense exercise. Try to avoid things that tend to set it off. </a:t>
            </a:r>
          </a:p>
          <a:p>
            <a:pPr algn="just"/>
            <a:r>
              <a:rPr lang="en-US" sz="2400" b="1" dirty="0" smtClean="0"/>
              <a:t>If you smoke, stop.</a:t>
            </a:r>
            <a:r>
              <a:rPr lang="en-US" sz="2400" dirty="0" smtClean="0"/>
              <a:t> It can damage your blood vessels and increase your heart disease risk.</a:t>
            </a:r>
          </a:p>
          <a:p>
            <a:pPr algn="just"/>
            <a:r>
              <a:rPr lang="en-US" sz="2400" b="1" dirty="0" smtClean="0"/>
              <a:t>Eat a heart-healthy diet</a:t>
            </a:r>
            <a:r>
              <a:rPr lang="en-US" sz="2400" dirty="0" smtClean="0"/>
              <a:t> to lower your blood pressure and </a:t>
            </a:r>
            <a:r>
              <a:rPr lang="en-US" sz="2400" dirty="0" smtClean="0">
                <a:hlinkClick r:id="rId3"/>
              </a:rPr>
              <a:t>cholesterol levels</a:t>
            </a:r>
            <a:r>
              <a:rPr lang="en-US" sz="2400" dirty="0" smtClean="0"/>
              <a:t>. When those are out of normal range, your chance for heart disease can rise. Eat mainly </a:t>
            </a:r>
            <a:r>
              <a:rPr lang="en-US" sz="2400" dirty="0" smtClean="0">
                <a:hlinkClick r:id="rId4"/>
              </a:rPr>
              <a:t>fruits and vegetables</a:t>
            </a:r>
            <a:r>
              <a:rPr lang="en-US" sz="2400" dirty="0" smtClean="0"/>
              <a:t>, whole grains, fish, lean meat, and fat-free or low-fat dairy. Limit salt, </a:t>
            </a:r>
            <a:r>
              <a:rPr lang="en-US" sz="2400" dirty="0" smtClean="0">
                <a:hlinkClick r:id="rId5"/>
              </a:rPr>
              <a:t>fat</a:t>
            </a:r>
            <a:r>
              <a:rPr lang="en-US" sz="2400" dirty="0" smtClean="0"/>
              <a:t>, and </a:t>
            </a:r>
            <a:r>
              <a:rPr lang="en-US" sz="2400" dirty="0" smtClean="0">
                <a:hlinkClick r:id="rId6"/>
              </a:rPr>
              <a:t>sugar</a:t>
            </a:r>
            <a:r>
              <a:rPr lang="en-US" sz="2400" dirty="0" smtClean="0"/>
              <a:t>.</a:t>
            </a:r>
          </a:p>
          <a:p>
            <a:pPr algn="just"/>
            <a:r>
              <a:rPr lang="en-US" sz="2400" b="1" dirty="0" smtClean="0"/>
              <a:t>Use stress-relieving measures</a:t>
            </a:r>
            <a:r>
              <a:rPr lang="en-US" sz="2400" dirty="0" smtClean="0"/>
              <a:t> like </a:t>
            </a:r>
            <a:r>
              <a:rPr lang="en-US" sz="2400" dirty="0" smtClean="0">
                <a:hlinkClick r:id="rId7"/>
              </a:rPr>
              <a:t>meditation</a:t>
            </a:r>
            <a:r>
              <a:rPr lang="en-US" sz="2400" dirty="0" smtClean="0"/>
              <a:t>, deep </a:t>
            </a:r>
            <a:r>
              <a:rPr lang="en-US" sz="2400" dirty="0" smtClean="0">
                <a:hlinkClick r:id="rId8"/>
              </a:rPr>
              <a:t>breathing</a:t>
            </a:r>
            <a:r>
              <a:rPr lang="en-US" sz="2400" dirty="0" smtClean="0"/>
              <a:t>, or </a:t>
            </a:r>
            <a:r>
              <a:rPr lang="en-US" sz="2400" dirty="0" smtClean="0">
                <a:hlinkClick r:id="rId9"/>
              </a:rPr>
              <a:t>yoga</a:t>
            </a:r>
            <a:r>
              <a:rPr lang="en-US" sz="2400" dirty="0" smtClean="0"/>
              <a:t> to relax.</a:t>
            </a:r>
          </a:p>
          <a:p>
            <a:r>
              <a:rPr lang="en-US" sz="2400" b="1" dirty="0" smtClean="0"/>
              <a:t>Exercise </a:t>
            </a:r>
            <a:r>
              <a:rPr lang="en-US" sz="2400" dirty="0" smtClean="0"/>
              <a:t>most days of the week.</a:t>
            </a:r>
          </a:p>
          <a:p>
            <a:r>
              <a:rPr lang="en-US" sz="2400" b="1" dirty="0" smtClean="0"/>
              <a:t>See your doctor regularly</a:t>
            </a:r>
            <a:r>
              <a:rPr lang="en-US" sz="2400" dirty="0" smtClean="0"/>
              <a:t/>
            </a:r>
            <a:br>
              <a:rPr lang="en-US" sz="2400" dirty="0" smtClean="0"/>
            </a:b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lstStyle/>
          <a:p>
            <a:r>
              <a:rPr lang="en-US" dirty="0" smtClean="0"/>
              <a:t>Angina results when there is an imbalance between </a:t>
            </a:r>
            <a:r>
              <a:rPr lang="en-US" dirty="0" smtClean="0">
                <a:solidFill>
                  <a:srgbClr val="FF0000"/>
                </a:solidFill>
              </a:rPr>
              <a:t>the heart's oxygen demand and supply</a:t>
            </a:r>
            <a:r>
              <a:rPr lang="en-US" dirty="0" smtClean="0"/>
              <a:t>. This imbalance can result from an increase in demand (e.g., during exercise) without a proportional increase in supply (e.g., due to obstruction or atherosclerosis of the coronary arteries).</a:t>
            </a:r>
          </a:p>
          <a:p>
            <a:pPr>
              <a:buNone/>
            </a:pPr>
            <a:endParaRPr lang="en-US" b="1" dirty="0"/>
          </a:p>
        </p:txBody>
      </p:sp>
      <p:pic>
        <p:nvPicPr>
          <p:cNvPr id="21506" name="Picture 2" descr="C:\Users\nursing\Desktop\supply_demand.png"/>
          <p:cNvPicPr>
            <a:picLocks noChangeAspect="1" noChangeArrowheads="1"/>
          </p:cNvPicPr>
          <p:nvPr/>
        </p:nvPicPr>
        <p:blipFill>
          <a:blip r:embed="rId2" cstate="print"/>
          <a:srcRect/>
          <a:stretch>
            <a:fillRect/>
          </a:stretch>
        </p:blipFill>
        <p:spPr bwMode="auto">
          <a:xfrm>
            <a:off x="4038600" y="3454400"/>
            <a:ext cx="4749800" cy="25714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a:t>
            </a:r>
            <a:endParaRPr lang="en-US" b="1" dirty="0"/>
          </a:p>
        </p:txBody>
      </p:sp>
      <p:sp>
        <p:nvSpPr>
          <p:cNvPr id="3" name="Content Placeholder 2"/>
          <p:cNvSpPr>
            <a:spLocks noGrp="1"/>
          </p:cNvSpPr>
          <p:nvPr>
            <p:ph idx="1"/>
          </p:nvPr>
        </p:nvSpPr>
        <p:spPr/>
        <p:txBody>
          <a:bodyPr>
            <a:normAutofit fontScale="92500"/>
          </a:bodyPr>
          <a:lstStyle/>
          <a:p>
            <a:pPr>
              <a:buNone/>
            </a:pPr>
            <a:r>
              <a:rPr lang="en-US" b="1" dirty="0" smtClean="0"/>
              <a:t>Micro vascular angina in women(MVA)</a:t>
            </a:r>
          </a:p>
          <a:p>
            <a:pPr algn="just">
              <a:buNone/>
            </a:pPr>
            <a:r>
              <a:rPr lang="en-US" dirty="0" smtClean="0"/>
              <a:t>	Women with myocardial ischemia often have either no or atypical symptoms, such as palpitations, anxiety, weakness, and fatigue. Additionally, many women with angina are found to have cardiac ischemia, yet no evidence of obstructive coronary artery disease on cardiac catheterization.</a:t>
            </a:r>
          </a:p>
          <a:p>
            <a:pPr>
              <a:buNone/>
            </a:pPr>
            <a:r>
              <a:rPr lang="en-US" dirty="0" smtClean="0"/>
              <a:t>	The diagnosis of MVA may require catheterization during which there is assessment of the microcirculatory response to adenoside or acetylcholine and measurement of coronary and fractional flow reserve. New techniques include positron emission tomography (PET) scanning, cardiac magnetic resonance imaging </a:t>
            </a:r>
            <a:r>
              <a:rPr lang="en-US" dirty="0" smtClean="0">
                <a:solidFill>
                  <a:srgbClr val="FF0000"/>
                </a:solidFill>
              </a:rPr>
              <a:t>(MRI), </a:t>
            </a:r>
            <a:r>
              <a:rPr lang="en-US" dirty="0" smtClean="0"/>
              <a:t>and transthoracic Doppler echocardiography.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a:t>
            </a:r>
            <a:r>
              <a:rPr lang="en-US" b="1" dirty="0" err="1" smtClean="0"/>
              <a:t>contd</a:t>
            </a:r>
            <a:r>
              <a:rPr lang="en-US" b="1" dirty="0" smtClean="0"/>
              <a:t>…</a:t>
            </a:r>
            <a:endParaRPr lang="en-US" b="1" dirty="0"/>
          </a:p>
        </p:txBody>
      </p:sp>
      <p:sp>
        <p:nvSpPr>
          <p:cNvPr id="3" name="Content Placeholder 2"/>
          <p:cNvSpPr>
            <a:spLocks noGrp="1"/>
          </p:cNvSpPr>
          <p:nvPr>
            <p:ph idx="1"/>
          </p:nvPr>
        </p:nvSpPr>
        <p:spPr/>
        <p:txBody>
          <a:bodyPr/>
          <a:lstStyle/>
          <a:p>
            <a:pPr>
              <a:buNone/>
            </a:pPr>
            <a:r>
              <a:rPr lang="en-US" b="1" dirty="0" smtClean="0"/>
              <a:t>Suspected angina</a:t>
            </a:r>
          </a:p>
          <a:p>
            <a:pPr>
              <a:buNone/>
            </a:pPr>
            <a:r>
              <a:rPr lang="en-US" dirty="0" smtClean="0"/>
              <a:t>	Hospital admission for people with the following symptoms is recommended, as they may have unstable angina: </a:t>
            </a:r>
            <a:r>
              <a:rPr lang="en-US" dirty="0" smtClean="0">
                <a:solidFill>
                  <a:srgbClr val="FF0000"/>
                </a:solidFill>
              </a:rPr>
              <a:t>pain at rest (which may occur at night), pain on minimal exertion, angina that seems to progress rapidly despite increasing medical treatment</a:t>
            </a:r>
            <a:r>
              <a:rPr lang="en-US" dirty="0" smtClean="0"/>
              <a:t>. All people with suspected angina should be urgently referred to a chest pain evaluation service, for confirmation of the diagnosis and assessment of the severity of coronary heart disease.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1558</TotalTime>
  <Words>1011</Words>
  <Application>Microsoft Office PowerPoint</Application>
  <PresentationFormat>Custom</PresentationFormat>
  <Paragraphs>139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Angina/Angina pectoris (Ischemic chest pain )</vt:lpstr>
      <vt:lpstr>What Is Angina? </vt:lpstr>
      <vt:lpstr>Incidence</vt:lpstr>
      <vt:lpstr>Causes</vt:lpstr>
      <vt:lpstr>Risk Factors </vt:lpstr>
      <vt:lpstr>Prevention </vt:lpstr>
      <vt:lpstr>Pathophysiology</vt:lpstr>
      <vt:lpstr>Types </vt:lpstr>
      <vt:lpstr>Types contd…</vt:lpstr>
      <vt:lpstr>Types contd…</vt:lpstr>
      <vt:lpstr>Types contd…</vt:lpstr>
      <vt:lpstr>Diagnosis </vt:lpstr>
      <vt:lpstr>Treatment</vt:lpstr>
      <vt:lpstr>      Cardiomegaly         (Enlarged Heart)</vt:lpstr>
      <vt:lpstr>Definition</vt:lpstr>
      <vt:lpstr>Cardiothoracic ratio(CTR)  0.42-0.50. </vt:lpstr>
      <vt:lpstr> transverse cardiac diameter (TCD)</vt:lpstr>
      <vt:lpstr>transverse cardiac diameter (TCD) transverse thoracic diameter (TTD)  Cardiothoracic ratio(CTR) </vt:lpstr>
      <vt:lpstr>Epidemiology </vt:lpstr>
      <vt:lpstr>Causes and Risk factors and prevention </vt:lpstr>
      <vt:lpstr>Pathophysiology</vt:lpstr>
      <vt:lpstr>Clinical Signs </vt:lpstr>
      <vt:lpstr>Clinical Signs </vt:lpstr>
      <vt:lpstr>Diffential Diagnosis</vt:lpstr>
      <vt:lpstr>Prognosis</vt:lpstr>
      <vt:lpstr>Complication</vt:lpstr>
      <vt:lpstr>Clinical diagnosis</vt:lpstr>
      <vt:lpstr>Treatment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ACHARYA UNIVERSITY</dc:title>
  <dc:creator>prashanthcm</dc:creator>
  <cp:lastModifiedBy>library</cp:lastModifiedBy>
  <cp:revision>496</cp:revision>
  <dcterms:created xsi:type="dcterms:W3CDTF">2019-11-08T04:30:31Z</dcterms:created>
  <dcterms:modified xsi:type="dcterms:W3CDTF">2021-03-24T07:07:01Z</dcterms:modified>
</cp:coreProperties>
</file>