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343" r:id="rId2"/>
    <p:sldId id="344" r:id="rId3"/>
    <p:sldId id="346" r:id="rId4"/>
    <p:sldId id="347" r:id="rId5"/>
    <p:sldId id="349" r:id="rId6"/>
    <p:sldId id="350" r:id="rId7"/>
    <p:sldId id="351" r:id="rId8"/>
    <p:sldId id="364" r:id="rId9"/>
    <p:sldId id="348" r:id="rId10"/>
    <p:sldId id="352" r:id="rId11"/>
    <p:sldId id="355" r:id="rId12"/>
    <p:sldId id="356" r:id="rId13"/>
    <p:sldId id="365" r:id="rId14"/>
    <p:sldId id="3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3" autoAdjust="0"/>
    <p:restoredTop sz="94660"/>
  </p:normalViewPr>
  <p:slideViewPr>
    <p:cSldViewPr snapToGrid="0">
      <p:cViewPr varScale="1">
        <p:scale>
          <a:sx n="75" d="100"/>
          <a:sy n="75" d="100"/>
        </p:scale>
        <p:origin x="-49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68C8D-7893-4182-B0E2-36B8942FB571}" type="datetimeFigureOut">
              <a:rPr lang="en-US" smtClean="0"/>
              <a:pPr/>
              <a:t>3/24/2021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640BC6-6FAF-4F3C-AD9B-03E819E68E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0FE81D-680F-46D4-AFB1-B2988782B1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FB7F3BD8-014A-4944-A29D-5AC4B72AE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F194C413-CA5D-4957-97E3-8C0C137F270F}"/>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8E925F89-3572-4934-9DFE-F2CE099340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D13AE377-32D6-4751-9ACD-1DB4D7265DA9}"/>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52874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0CD5F2-2E1C-49D3-9620-1A6B68DCE6A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AE11C2E7-70F2-48E0-BED2-CE05BE2D2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E04310C-2C2D-4FED-9D98-97A0EE0FE3DC}"/>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B2F85827-AF1E-4D33-B972-096F1AC84F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21DFFF58-AE9A-46A6-BD5B-1BB1939BDD90}"/>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8012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A2E1619-CA0C-4F94-ADA5-A57B7D6F10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EE01F5A1-62F2-405B-B121-EB21343A4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F1838B2-7380-4766-B769-20C3DAFE3588}"/>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711006F6-C38C-4BA2-98A4-0F1D7E1988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1DA53BF-1758-4664-8470-3B5D65DFA56A}"/>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06183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F95896-5C53-4872-AC3E-048C99298B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AA6C817-BC03-4621-B137-E5E9079C0D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CC42CB8-FF4C-48CE-9F17-9E8C060278E1}"/>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1D07A337-2A5A-4861-963B-856DCD8D0A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37E1719-6B50-42E4-A478-6B5501A10F28}"/>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99209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389615-A2A6-4F9E-98D3-3480259E72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8F65AED-06CC-4315-B91C-5400FF55A1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D7EE5B1-9EB2-410D-BB9D-DDDA84045CF6}"/>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40FB3403-12E7-4E27-9E7F-AB7F025489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21E8BC5-D605-4F1E-BBA7-41588386C83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42783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4A6B2C-85A5-4944-A8C2-E23792FBD1D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EFF9F064-13CB-4D9F-966B-E619E4AE9E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DD90C95A-8BFD-4555-8504-9158BC594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00F5AF8A-5E4C-4B31-B445-7FD68198BA62}"/>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 xmlns:a16="http://schemas.microsoft.com/office/drawing/2014/main" id="{BCA2E8E0-787B-49EE-A237-76A4EB0C8F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3999D8A-5F82-419F-8B29-9CD43394C501}"/>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60992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14CA04-E783-4014-9063-3A28AFC1177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93CD5062-6914-438A-BC21-42C6292C8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74D0F2B-93DE-4C96-9042-184FCD0C7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BB738E1E-AA80-49B6-A66F-87519535D8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0E02D10-4DE1-40F6-A531-2182E2DF46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97FBBD06-7051-413E-B4A0-6B1573ED8199}"/>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8" name="Footer Placeholder 7">
            <a:extLst>
              <a:ext uri="{FF2B5EF4-FFF2-40B4-BE49-F238E27FC236}">
                <a16:creationId xmlns="" xmlns:a16="http://schemas.microsoft.com/office/drawing/2014/main" id="{CF5FA3E7-F17E-4E13-B703-D13D6BE4188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106DC024-037C-4F11-85DB-3567583C428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44384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D8F023-3C3C-4143-A908-0125AC69E0A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4A5BFBE0-DB2F-4BC3-BCE6-57017C8EBE0D}"/>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4" name="Footer Placeholder 3">
            <a:extLst>
              <a:ext uri="{FF2B5EF4-FFF2-40B4-BE49-F238E27FC236}">
                <a16:creationId xmlns="" xmlns:a16="http://schemas.microsoft.com/office/drawing/2014/main" id="{2B58EF07-0A77-4D34-A97B-9205F10FE57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FA9DD589-A511-40C6-B245-D57D7A6F8F1D}"/>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42895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42B583B-59DB-4077-BFC2-3F1D746A7177}"/>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3" name="Footer Placeholder 2">
            <a:extLst>
              <a:ext uri="{FF2B5EF4-FFF2-40B4-BE49-F238E27FC236}">
                <a16:creationId xmlns="" xmlns:a16="http://schemas.microsoft.com/office/drawing/2014/main" id="{ECDD9F76-F70F-43C2-9BA3-69EC083761A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CAEF2056-501C-48E5-AFFA-1901BA421F4F}"/>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4560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B30392-2570-4792-BD9E-513E6AB5E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92B6416-E20E-4219-B339-B17473F94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F56BD41E-C75B-469B-9FF3-FE5F61080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C0C550C-2E5F-4F37-AE32-2D572D4D8C98}"/>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 xmlns:a16="http://schemas.microsoft.com/office/drawing/2014/main" id="{DBE6C94B-A765-490D-AD6D-08732D518C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EB7EF35-C071-4429-94CE-C3351C017E5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25532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DC553-CCCB-4A8A-A1EB-AD6C66BBE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AFB82FAE-AB6F-4EAF-A741-17D317099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CFFFA9B7-33BD-41B8-B846-67C864AEB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A757A31-9C33-4418-9B7C-4505E6145B06}"/>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 xmlns:a16="http://schemas.microsoft.com/office/drawing/2014/main" id="{A62E8661-BE5D-4C21-A614-B014CABF0C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34061EA-426E-4172-B8D0-31F95E8FCF66}"/>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17457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E9DDE3F-26DA-44FE-8832-3B7335A78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2136198-3912-4337-B5FD-40CFAE966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3C2AEEE-DCEB-499D-9E8D-76E3606F61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42D1E2B5-8D68-46B7-8E5F-09D40A4790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1CF48BB2-FCA4-4F43-B270-F1ABC190D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27794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Fatigue_(medical)" TargetMode="External"/><Relationship Id="rId2" Type="http://schemas.openxmlformats.org/officeDocument/2006/relationships/hyperlink" Target="https://en.wikipedia.org/wiki/Dyspnea" TargetMode="External"/><Relationship Id="rId1" Type="http://schemas.openxmlformats.org/officeDocument/2006/relationships/slideLayout" Target="../slideLayouts/slideLayout2.xml"/><Relationship Id="rId5" Type="http://schemas.openxmlformats.org/officeDocument/2006/relationships/hyperlink" Target="https://en.wikipedia.org/wiki/Heart_failure" TargetMode="External"/><Relationship Id="rId4" Type="http://schemas.openxmlformats.org/officeDocument/2006/relationships/hyperlink" Target="https://en.wikipedia.org/wiki/Pedal_edem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ECG" TargetMode="External"/><Relationship Id="rId2" Type="http://schemas.openxmlformats.org/officeDocument/2006/relationships/hyperlink" Target="https://en.wikipedia.org/wiki/Blood_test" TargetMode="External"/><Relationship Id="rId1" Type="http://schemas.openxmlformats.org/officeDocument/2006/relationships/slideLayout" Target="../slideLayouts/slideLayout2.xml"/><Relationship Id="rId5" Type="http://schemas.openxmlformats.org/officeDocument/2006/relationships/hyperlink" Target="https://en.wikipedia.org/wiki/Genetic_testing" TargetMode="External"/><Relationship Id="rId4" Type="http://schemas.openxmlformats.org/officeDocument/2006/relationships/hyperlink" Target="https://en.wikipedia.org/wiki/Echocardiogra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eart.org/en/health-topics/high-blood-pressure/the-facts-about-high-blood-pressure/all-about-heart-rate-pulse" TargetMode="External"/><Relationship Id="rId7" Type="http://schemas.openxmlformats.org/officeDocument/2006/relationships/hyperlink" Target="https://www.heart.org/en/health-topics/cardiomyopathy/what-is-cardiomyopathy-in-adults/dilated-cardiomyopathy-dcm" TargetMode="External"/><Relationship Id="rId2" Type="http://schemas.openxmlformats.org/officeDocument/2006/relationships/hyperlink" Target="https://www.heart.org/en/health-topics/high-blood-pressure/changes-you-can-make-to-manage-high-blood-pressure/what-you-should-know-about-high-blood-pressure-and-medications" TargetMode="External"/><Relationship Id="rId1" Type="http://schemas.openxmlformats.org/officeDocument/2006/relationships/slideLayout" Target="../slideLayouts/slideLayout2.xml"/><Relationship Id="rId6" Type="http://schemas.openxmlformats.org/officeDocument/2006/relationships/hyperlink" Target="https://www.heart.org/-/media/files/health-topics/answers-by-heart/what-are-anticoagulants-and-antiplatelet-agents.pdf?la=en" TargetMode="External"/><Relationship Id="rId5" Type="http://schemas.openxmlformats.org/officeDocument/2006/relationships/hyperlink" Target="https://www.heart.org/en/health-topics/arrhythmia" TargetMode="External"/><Relationship Id="rId4" Type="http://schemas.openxmlformats.org/officeDocument/2006/relationships/hyperlink" Target="https://www.heart.org/en/health-topics/arrhythmia/prevention--treatment-of-arrhythmia/medications-for-arrhythmi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heart.org/-/media/data-import/downloadables/c/3/3/pe-abh-what-is-a-pacemaker-ucm_300451.pdf?la=en" TargetMode="External"/><Relationship Id="rId7" Type="http://schemas.openxmlformats.org/officeDocument/2006/relationships/hyperlink" Target="https://www.heart.org/en/health-topics/arrhythmia/about-arrhythmia" TargetMode="External"/><Relationship Id="rId2" Type="http://schemas.openxmlformats.org/officeDocument/2006/relationships/hyperlink" Target="https://www.heart.org/en/health-topics/cardiomyopathy/what-is-cardiomyopathy-in-adults/hypertrophic-cardiomyopathy" TargetMode="External"/><Relationship Id="rId1" Type="http://schemas.openxmlformats.org/officeDocument/2006/relationships/slideLayout" Target="../slideLayouts/slideLayout2.xml"/><Relationship Id="rId6" Type="http://schemas.openxmlformats.org/officeDocument/2006/relationships/hyperlink" Target="https://watchlearnlive.heart.org/CVML_Player.php?moduleSelect=icddev" TargetMode="External"/><Relationship Id="rId5" Type="http://schemas.openxmlformats.org/officeDocument/2006/relationships/hyperlink" Target="https://www.heart.org/en/health-topics/heart-failure/treatment-options-for-heart-failure/devices-and-surgical-procedures-to-treat-heart-failure" TargetMode="External"/><Relationship Id="rId4" Type="http://schemas.openxmlformats.org/officeDocument/2006/relationships/hyperlink" Target="https://watchlearnlive.heart.org/CVML_Player.php?moduleSelect=cardr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imple.wikipedia.org/wiki/Sudden_cardiac_death" TargetMode="External"/><Relationship Id="rId3" Type="http://schemas.openxmlformats.org/officeDocument/2006/relationships/hyperlink" Target="https://www.omicsonline.org/searchresult.php?keyword=cardiomyopathy" TargetMode="External"/><Relationship Id="rId7" Type="http://schemas.openxmlformats.org/officeDocument/2006/relationships/hyperlink" Target="https://simple.wikipedia.org/wiki/Arrhythmia"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simple.wikipedia.org/wiki/Myocardium" TargetMode="External"/><Relationship Id="rId5" Type="http://schemas.openxmlformats.org/officeDocument/2006/relationships/hyperlink" Target="https://en.wikipedia.org/wiki/Heart_muscle"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healthline.com/health/hiv-aids" TargetMode="External"/><Relationship Id="rId3" Type="http://schemas.openxmlformats.org/officeDocument/2006/relationships/hyperlink" Target="https://www.healthline.com/health/sarcoidosis" TargetMode="External"/><Relationship Id="rId7" Type="http://schemas.openxmlformats.org/officeDocument/2006/relationships/hyperlink" Target="https://www.healthline.com/health/alcoholism/basics" TargetMode="External"/><Relationship Id="rId2" Type="http://schemas.openxmlformats.org/officeDocument/2006/relationships/hyperlink" Target="https://www.healthline.com/health/obesity" TargetMode="External"/><Relationship Id="rId1" Type="http://schemas.openxmlformats.org/officeDocument/2006/relationships/slideLayout" Target="../slideLayouts/slideLayout2.xml"/><Relationship Id="rId6" Type="http://schemas.openxmlformats.org/officeDocument/2006/relationships/hyperlink" Target="https://www.healthline.com/health/high-blood-pressure-hypertension" TargetMode="External"/><Relationship Id="rId5" Type="http://schemas.openxmlformats.org/officeDocument/2006/relationships/hyperlink" Target="https://www.healthline.com/health/heart-attack" TargetMode="External"/><Relationship Id="rId4" Type="http://schemas.openxmlformats.org/officeDocument/2006/relationships/hyperlink" Target="https://www.healthline.com/health/hemochromatosi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imple.wikipedia.org/w/index.php?title=Arrhythmogenic_right_ventricular_cardiomyopathy&amp;action=edit&amp;redlink=1" TargetMode="External"/><Relationship Id="rId3" Type="http://schemas.openxmlformats.org/officeDocument/2006/relationships/hyperlink" Target="https://simple.wikipedia.org/w/index.php?title=Dilated_cardiomyopathy&amp;action=edit&amp;redlink=1" TargetMode="External"/><Relationship Id="rId7" Type="http://schemas.openxmlformats.org/officeDocument/2006/relationships/hyperlink" Target="https://simple.wikipedia.org/wiki/Genetics"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simple.wikipedia.org/w/index.php?title=Hypertrophic_cardiomyopathy&amp;action=edit&amp;redlink=1" TargetMode="External"/><Relationship Id="rId5" Type="http://schemas.openxmlformats.org/officeDocument/2006/relationships/hyperlink" Target="https://simple.wikipedia.org/w/index.php?title=Left_ventricle&amp;action=edit&amp;redlink=1" TargetMode="External"/><Relationship Id="rId10" Type="http://schemas.openxmlformats.org/officeDocument/2006/relationships/hyperlink" Target="https://simple.wikipedia.org/w/index.php?title=Restrictive_cardiomyopathy&amp;action=edit&amp;redlink=1" TargetMode="External"/><Relationship Id="rId4" Type="http://schemas.openxmlformats.org/officeDocument/2006/relationships/hyperlink" Target="https://simple.wikipedia.org/w/index.php?title=Transplantation&amp;action=edit&amp;redlink=1" TargetMode="External"/><Relationship Id="rId9" Type="http://schemas.openxmlformats.org/officeDocument/2006/relationships/hyperlink" Target="https://simple.wikipedia.org/w/index.php?title=Right_ventricle&amp;action=edit&amp;redlink=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healthline.com/health/peripartum-cardiomyopathy"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healthline.com/health/coronary-artery-disease" TargetMode="External"/><Relationship Id="rId5" Type="http://schemas.openxmlformats.org/officeDocument/2006/relationships/hyperlink" Target="https://www.healthline.com/health/ischemic-cardiomyopathy" TargetMode="External"/><Relationship Id="rId4" Type="http://schemas.openxmlformats.org/officeDocument/2006/relationships/hyperlink" Target="https://www.healthline.com/health/alcoholism/cariomyopathy"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heart.org/en/health-topics/heart-valve-problems-and-disease" TargetMode="External"/><Relationship Id="rId3" Type="http://schemas.openxmlformats.org/officeDocument/2006/relationships/hyperlink" Target="https://www.webmd.com/heart/anatomy-picture-of-blood" TargetMode="External"/><Relationship Id="rId7" Type="http://schemas.openxmlformats.org/officeDocument/2006/relationships/hyperlink" Target="https://www.webmd.com/content/pages/9/1675_57832.htm" TargetMode="External"/><Relationship Id="rId2" Type="http://schemas.openxmlformats.org/officeDocument/2006/relationships/hyperlink" Target="https://www.webmd.com/heart-disease/rm-quiz-know-heart" TargetMode="External"/><Relationship Id="rId1" Type="http://schemas.openxmlformats.org/officeDocument/2006/relationships/slideLayout" Target="../slideLayouts/slideLayout2.xml"/><Relationship Id="rId6" Type="http://schemas.openxmlformats.org/officeDocument/2006/relationships/hyperlink" Target="https://www.webmd.com/lung/picture-of-the-lungs" TargetMode="External"/><Relationship Id="rId5" Type="http://schemas.openxmlformats.org/officeDocument/2006/relationships/hyperlink" Target="https://www.webmd.com/a-to-z-guides/rm-quiz-blood-basics" TargetMode="External"/><Relationship Id="rId4" Type="http://schemas.openxmlformats.org/officeDocument/2006/relationships/hyperlink" Target="https://www.webmd.com/content/pages/9/1675_57819.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12B35B7F-7216-45CE-8165-7EA6589EFA4B}"/>
              </a:ext>
            </a:extLst>
          </p:cNvPr>
          <p:cNvSpPr>
            <a:spLocks noGrp="1"/>
          </p:cNvSpPr>
          <p:nvPr>
            <p:ph type="subTitle" idx="1"/>
          </p:nvPr>
        </p:nvSpPr>
        <p:spPr>
          <a:xfrm>
            <a:off x="3454401" y="5029201"/>
            <a:ext cx="4584699" cy="1828799"/>
          </a:xfrm>
        </p:spPr>
        <p:txBody>
          <a:bodyPr>
            <a:normAutofit fontScale="92500" lnSpcReduction="20000"/>
          </a:bodyPr>
          <a:lstStyle/>
          <a:p>
            <a:r>
              <a:rPr lang="en-IN" sz="3200" b="1" u="sng" dirty="0" smtClean="0">
                <a:solidFill>
                  <a:srgbClr val="002060"/>
                </a:solidFill>
              </a:rPr>
              <a:t>Presenter</a:t>
            </a:r>
          </a:p>
          <a:p>
            <a:r>
              <a:rPr lang="en-IN" sz="3200" b="1" dirty="0" smtClean="0">
                <a:solidFill>
                  <a:srgbClr val="002060"/>
                </a:solidFill>
              </a:rPr>
              <a:t>DeviNanjappan</a:t>
            </a:r>
          </a:p>
          <a:p>
            <a:r>
              <a:rPr lang="en-IN" sz="3200" b="1" dirty="0" smtClean="0">
                <a:solidFill>
                  <a:srgbClr val="002060"/>
                </a:solidFill>
              </a:rPr>
              <a:t>Principal</a:t>
            </a:r>
          </a:p>
          <a:p>
            <a:r>
              <a:rPr lang="en-IN" sz="2600" b="1" dirty="0" smtClean="0">
                <a:solidFill>
                  <a:srgbClr val="002060"/>
                </a:solidFill>
              </a:rPr>
              <a:t>[FACULTY OF NURSING]</a:t>
            </a:r>
            <a:endParaRPr lang="en-IN" sz="2600" b="1" dirty="0">
              <a:solidFill>
                <a:srgbClr val="002060"/>
              </a:solidFill>
            </a:endParaRPr>
          </a:p>
        </p:txBody>
      </p:sp>
      <p:pic>
        <p:nvPicPr>
          <p:cNvPr id="21505" name="Picture 1" descr="F:\2019\acharyalogo.png"/>
          <p:cNvPicPr>
            <a:picLocks noChangeAspect="1" noChangeArrowheads="1"/>
          </p:cNvPicPr>
          <p:nvPr/>
        </p:nvPicPr>
        <p:blipFill>
          <a:blip r:embed="rId2" cstate="print"/>
          <a:srcRect/>
          <a:stretch>
            <a:fillRect/>
          </a:stretch>
        </p:blipFill>
        <p:spPr bwMode="auto">
          <a:xfrm>
            <a:off x="5054601" y="165100"/>
            <a:ext cx="1384299" cy="1739900"/>
          </a:xfrm>
          <a:prstGeom prst="rect">
            <a:avLst/>
          </a:prstGeom>
          <a:noFill/>
        </p:spPr>
      </p:pic>
      <p:pic>
        <p:nvPicPr>
          <p:cNvPr id="1027" name="Picture 3" descr="C:\Users\nursing\Desktop\maxresdefault.jpg"/>
          <p:cNvPicPr>
            <a:picLocks noChangeAspect="1" noChangeArrowheads="1"/>
          </p:cNvPicPr>
          <p:nvPr/>
        </p:nvPicPr>
        <p:blipFill>
          <a:blip r:embed="rId3" cstate="print"/>
          <a:srcRect/>
          <a:stretch>
            <a:fillRect/>
          </a:stretch>
        </p:blipFill>
        <p:spPr bwMode="auto">
          <a:xfrm>
            <a:off x="2628900" y="1879600"/>
            <a:ext cx="6362700" cy="2921000"/>
          </a:xfrm>
          <a:prstGeom prst="rect">
            <a:avLst/>
          </a:prstGeom>
          <a:noFill/>
        </p:spPr>
      </p:pic>
    </p:spTree>
    <p:extLst>
      <p:ext uri="{BB962C8B-B14F-4D97-AF65-F5344CB8AC3E}">
        <p14:creationId xmlns="" xmlns:p14="http://schemas.microsoft.com/office/powerpoint/2010/main" val="1819779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Clinical S/S</a:t>
            </a:r>
            <a:endParaRPr lang="en-US" b="1" dirty="0">
              <a:solidFill>
                <a:srgbClr val="002060"/>
              </a:solidFill>
            </a:endParaRPr>
          </a:p>
        </p:txBody>
      </p:sp>
      <p:sp>
        <p:nvSpPr>
          <p:cNvPr id="4" name="Content Placeholder 3"/>
          <p:cNvSpPr>
            <a:spLocks noGrp="1"/>
          </p:cNvSpPr>
          <p:nvPr>
            <p:ph idx="1"/>
          </p:nvPr>
        </p:nvSpPr>
        <p:spPr>
          <a:xfrm>
            <a:off x="838200" y="1825625"/>
            <a:ext cx="11150600" cy="4351338"/>
          </a:xfrm>
        </p:spPr>
        <p:txBody>
          <a:bodyPr>
            <a:normAutofit/>
          </a:bodyPr>
          <a:lstStyle/>
          <a:p>
            <a:pPr>
              <a:buNone/>
            </a:pPr>
            <a:r>
              <a:rPr lang="en-US" dirty="0" smtClean="0"/>
              <a:t>As the disease worsens, </a:t>
            </a:r>
            <a:r>
              <a:rPr lang="en-US" dirty="0" smtClean="0">
                <a:hlinkClick r:id="rId2" tooltip="Dyspnea"/>
              </a:rPr>
              <a:t>shortness of breath</a:t>
            </a:r>
            <a:r>
              <a:rPr lang="en-US" dirty="0" smtClean="0"/>
              <a:t>, feeling </a:t>
            </a:r>
            <a:r>
              <a:rPr lang="en-US" dirty="0" smtClean="0">
                <a:hlinkClick r:id="rId3" tooltip="Fatigue (medical)"/>
              </a:rPr>
              <a:t>tired</a:t>
            </a:r>
            <a:r>
              <a:rPr lang="en-US" dirty="0" smtClean="0"/>
              <a:t>, and </a:t>
            </a:r>
            <a:r>
              <a:rPr lang="en-US" dirty="0" smtClean="0">
                <a:hlinkClick r:id="rId4" tooltip="Pedal edema"/>
              </a:rPr>
              <a:t>swelling of the legs</a:t>
            </a:r>
            <a:r>
              <a:rPr lang="en-US" dirty="0" smtClean="0"/>
              <a:t> may occur, due to the onset of </a:t>
            </a:r>
            <a:r>
              <a:rPr lang="en-US" dirty="0" smtClean="0">
                <a:hlinkClick r:id="rId5" tooltip="Heart failure"/>
              </a:rPr>
              <a:t>heart failure</a:t>
            </a:r>
            <a:r>
              <a:rPr lang="en-US" dirty="0" smtClean="0"/>
              <a:t>.</a:t>
            </a:r>
          </a:p>
          <a:p>
            <a:r>
              <a:rPr lang="en-US" dirty="0" smtClean="0"/>
              <a:t>lightheadedness and dizziness</a:t>
            </a:r>
          </a:p>
          <a:p>
            <a:r>
              <a:rPr lang="en-US" dirty="0" smtClean="0"/>
              <a:t>chest pain</a:t>
            </a:r>
          </a:p>
          <a:p>
            <a:r>
              <a:rPr lang="en-US" dirty="0" smtClean="0"/>
              <a:t>heart palpitations</a:t>
            </a:r>
          </a:p>
          <a:p>
            <a:r>
              <a:rPr lang="en-US" dirty="0" smtClean="0"/>
              <a:t>fainting attacks</a:t>
            </a:r>
          </a:p>
          <a:p>
            <a:r>
              <a:rPr lang="en-US" dirty="0" smtClean="0"/>
              <a:t>high blood pressure</a:t>
            </a:r>
          </a:p>
          <a:p>
            <a:r>
              <a:rPr lang="en-US" dirty="0" smtClean="0"/>
              <a:t>edema, or swelling, of your feet, ankles, and legs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1075"/>
          </a:xfrm>
        </p:spPr>
        <p:txBody>
          <a:bodyPr/>
          <a:lstStyle/>
          <a:p>
            <a:r>
              <a:rPr lang="en-US" b="1" dirty="0" smtClean="0">
                <a:solidFill>
                  <a:srgbClr val="002060"/>
                </a:solidFill>
              </a:rPr>
              <a:t>Diagnosis</a:t>
            </a:r>
            <a:endParaRPr lang="en-US" b="1" dirty="0">
              <a:solidFill>
                <a:srgbClr val="002060"/>
              </a:solidFill>
            </a:endParaRPr>
          </a:p>
        </p:txBody>
      </p:sp>
      <p:sp>
        <p:nvSpPr>
          <p:cNvPr id="4" name="Content Placeholder 3"/>
          <p:cNvSpPr>
            <a:spLocks noGrp="1"/>
          </p:cNvSpPr>
          <p:nvPr>
            <p:ph idx="1"/>
          </p:nvPr>
        </p:nvSpPr>
        <p:spPr>
          <a:xfrm>
            <a:off x="838200" y="1825625"/>
            <a:ext cx="11150600" cy="4351338"/>
          </a:xfrm>
        </p:spPr>
        <p:txBody>
          <a:bodyPr>
            <a:normAutofit/>
          </a:bodyPr>
          <a:lstStyle/>
          <a:p>
            <a:r>
              <a:rPr lang="en-US" sz="2400" dirty="0" smtClean="0"/>
              <a:t>Physical exam</a:t>
            </a:r>
          </a:p>
          <a:p>
            <a:r>
              <a:rPr lang="en-US" sz="2400" dirty="0" smtClean="0"/>
              <a:t>Family history</a:t>
            </a:r>
          </a:p>
          <a:p>
            <a:r>
              <a:rPr lang="en-US" sz="2400" dirty="0" smtClean="0">
                <a:hlinkClick r:id="rId2" tooltip="Blood test"/>
              </a:rPr>
              <a:t>Blood test</a:t>
            </a:r>
            <a:endParaRPr lang="en-US" sz="2400" dirty="0" smtClean="0"/>
          </a:p>
          <a:p>
            <a:r>
              <a:rPr lang="en-US" sz="2400" dirty="0" smtClean="0">
                <a:hlinkClick r:id="rId3" tooltip="ECG"/>
              </a:rPr>
              <a:t>ECG</a:t>
            </a:r>
            <a:endParaRPr lang="en-US" sz="2400" dirty="0" smtClean="0"/>
          </a:p>
          <a:p>
            <a:r>
              <a:rPr lang="en-US" sz="2400" dirty="0" smtClean="0">
                <a:hlinkClick r:id="rId4" tooltip="Echocardiogram"/>
              </a:rPr>
              <a:t>Echocardiogram</a:t>
            </a:r>
            <a:endParaRPr lang="en-US" sz="2400" dirty="0" smtClean="0"/>
          </a:p>
          <a:p>
            <a:r>
              <a:rPr lang="en-US" sz="2400" dirty="0" smtClean="0"/>
              <a:t>Stress test</a:t>
            </a:r>
          </a:p>
          <a:p>
            <a:r>
              <a:rPr lang="en-US" sz="2400" dirty="0" smtClean="0">
                <a:hlinkClick r:id="rId5" tooltip="Genetic testing"/>
              </a:rPr>
              <a:t>Genetic testing</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7275"/>
          </a:xfrm>
        </p:spPr>
        <p:txBody>
          <a:bodyPr/>
          <a:lstStyle/>
          <a:p>
            <a:r>
              <a:rPr lang="en-US" b="1" dirty="0" smtClean="0">
                <a:solidFill>
                  <a:srgbClr val="002060"/>
                </a:solidFill>
              </a:rPr>
              <a:t>Treatment </a:t>
            </a:r>
            <a:endParaRPr lang="en-US" b="1" dirty="0">
              <a:solidFill>
                <a:srgbClr val="002060"/>
              </a:solidFill>
            </a:endParaRPr>
          </a:p>
        </p:txBody>
      </p:sp>
      <p:sp>
        <p:nvSpPr>
          <p:cNvPr id="3" name="Content Placeholder 2"/>
          <p:cNvSpPr>
            <a:spLocks noGrp="1"/>
          </p:cNvSpPr>
          <p:nvPr>
            <p:ph idx="1"/>
          </p:nvPr>
        </p:nvSpPr>
        <p:spPr>
          <a:xfrm>
            <a:off x="838200" y="1270000"/>
            <a:ext cx="10515600" cy="5181600"/>
          </a:xfrm>
        </p:spPr>
        <p:txBody>
          <a:bodyPr>
            <a:normAutofit/>
          </a:bodyPr>
          <a:lstStyle/>
          <a:p>
            <a:r>
              <a:rPr lang="en-US" dirty="0" smtClean="0"/>
              <a:t>you can’t reverse or cure cardiomyopathy, but you can control it with some of the following options:</a:t>
            </a:r>
          </a:p>
          <a:p>
            <a:r>
              <a:rPr lang="en-US" dirty="0" smtClean="0"/>
              <a:t>heart-healthy lifestyle changes</a:t>
            </a:r>
          </a:p>
          <a:p>
            <a:r>
              <a:rPr lang="en-US" dirty="0" smtClean="0"/>
              <a:t>medications, including those used to treat high blood pressure, prevent water retention, keep the heart beating with a normal rhythm, prevent blood clots, and reduce inflammation</a:t>
            </a:r>
          </a:p>
          <a:p>
            <a:r>
              <a:rPr lang="en-US" dirty="0" smtClean="0"/>
              <a:t>surgically implanted devices, like pacemakers and defibrillators</a:t>
            </a:r>
          </a:p>
          <a:p>
            <a:r>
              <a:rPr lang="en-US" dirty="0" smtClean="0"/>
              <a:t>surgery</a:t>
            </a:r>
          </a:p>
          <a:p>
            <a:r>
              <a:rPr lang="en-US" dirty="0" smtClean="0"/>
              <a:t>heart transplant, which is considered a last resort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b="1" dirty="0" smtClean="0">
                <a:solidFill>
                  <a:srgbClr val="002060"/>
                </a:solidFill>
              </a:rPr>
              <a:t>Treatment Contd…..</a:t>
            </a:r>
            <a:endParaRPr lang="en-US" b="1" dirty="0">
              <a:solidFill>
                <a:srgbClr val="002060"/>
              </a:solidFill>
            </a:endParaRPr>
          </a:p>
        </p:txBody>
      </p:sp>
      <p:sp>
        <p:nvSpPr>
          <p:cNvPr id="3" name="Content Placeholder 2"/>
          <p:cNvSpPr>
            <a:spLocks noGrp="1"/>
          </p:cNvSpPr>
          <p:nvPr>
            <p:ph idx="1"/>
          </p:nvPr>
        </p:nvSpPr>
        <p:spPr>
          <a:xfrm>
            <a:off x="838200" y="1270000"/>
            <a:ext cx="10515600" cy="4597400"/>
          </a:xfrm>
        </p:spPr>
        <p:txBody>
          <a:bodyPr>
            <a:normAutofit fontScale="40000" lnSpcReduction="20000"/>
          </a:bodyPr>
          <a:lstStyle/>
          <a:p>
            <a:pPr algn="just"/>
            <a:r>
              <a:rPr lang="en-US" sz="5000" b="1" dirty="0" smtClean="0"/>
              <a:t>lower your blood pressure.</a:t>
            </a:r>
            <a:r>
              <a:rPr lang="en-US" sz="5000" dirty="0" smtClean="0"/>
              <a:t> ACE inhibitors, angiotensin II receptor blockers, beta blockers and calcium channel blockers are examples of </a:t>
            </a:r>
            <a:r>
              <a:rPr lang="en-US" sz="5000" dirty="0" smtClean="0">
                <a:hlinkClick r:id="rId2"/>
              </a:rPr>
              <a:t>medicines that lower blood pressure</a:t>
            </a:r>
            <a:r>
              <a:rPr lang="en-US" sz="5000" dirty="0" smtClean="0"/>
              <a:t>.</a:t>
            </a:r>
          </a:p>
          <a:p>
            <a:pPr algn="just"/>
            <a:r>
              <a:rPr lang="en-US" sz="5000" b="1" dirty="0" smtClean="0"/>
              <a:t>Slow your </a:t>
            </a:r>
            <a:r>
              <a:rPr lang="en-US" sz="5000" b="1" dirty="0" smtClean="0">
                <a:hlinkClick r:id="rId3"/>
              </a:rPr>
              <a:t>heart rate</a:t>
            </a:r>
            <a:r>
              <a:rPr lang="en-US" sz="5000" b="1" dirty="0" smtClean="0"/>
              <a:t>.</a:t>
            </a:r>
            <a:r>
              <a:rPr lang="en-US" sz="5000" dirty="0" smtClean="0"/>
              <a:t> Beta blockers, calcium channel blockers, and digoxin are examples of medicines that slow the heart rate. Beta blockers and calcium channel blockers also are used to lower blood pressure.</a:t>
            </a:r>
          </a:p>
          <a:p>
            <a:pPr algn="just"/>
            <a:r>
              <a:rPr lang="en-US" sz="5000" b="1" dirty="0" smtClean="0"/>
              <a:t>Keep your heart beating with a normal rhythm.</a:t>
            </a:r>
            <a:r>
              <a:rPr lang="en-US" sz="5000" dirty="0" smtClean="0"/>
              <a:t> These medicines, called </a:t>
            </a:r>
            <a:r>
              <a:rPr lang="en-US" sz="5000" u="sng" dirty="0" err="1" smtClean="0">
                <a:hlinkClick r:id="rId4"/>
              </a:rPr>
              <a:t>antiarrhythmics</a:t>
            </a:r>
            <a:r>
              <a:rPr lang="en-US" sz="5000" dirty="0" smtClean="0"/>
              <a:t>, help prevent </a:t>
            </a:r>
            <a:r>
              <a:rPr lang="en-US" sz="5000" dirty="0" smtClean="0">
                <a:hlinkClick r:id="rId5"/>
              </a:rPr>
              <a:t>arrhythmias</a:t>
            </a:r>
            <a:r>
              <a:rPr lang="en-US" sz="5000" dirty="0" smtClean="0"/>
              <a:t> (irregular heartbeats).</a:t>
            </a:r>
          </a:p>
          <a:p>
            <a:pPr algn="just"/>
            <a:r>
              <a:rPr lang="en-US" sz="5000" b="1" dirty="0" smtClean="0"/>
              <a:t>Balance electrolytes in your body.</a:t>
            </a:r>
            <a:r>
              <a:rPr lang="en-US" sz="5000" dirty="0" smtClean="0"/>
              <a:t> Electrolytes are minerals that help maintain fluid levels and the acid-base balance in your body. Electrolytes also help muscle and nerve tissues work properly. Medicines used to balance electrolytes include aldosterone blockers.</a:t>
            </a:r>
          </a:p>
          <a:p>
            <a:pPr algn="just"/>
            <a:r>
              <a:rPr lang="en-US" sz="5000" b="1" dirty="0" smtClean="0"/>
              <a:t>Remove excess fluid and sodium from your body.</a:t>
            </a:r>
            <a:r>
              <a:rPr lang="en-US" sz="5000" dirty="0" smtClean="0"/>
              <a:t> Diuretics, or “water pills,” are an example of a medicine that helps remove excess fluid and sodium from the body.</a:t>
            </a:r>
          </a:p>
          <a:p>
            <a:pPr algn="just"/>
            <a:r>
              <a:rPr lang="en-US" sz="5000" b="1" dirty="0" smtClean="0"/>
              <a:t>Prevent blood clots from forming.</a:t>
            </a:r>
            <a:r>
              <a:rPr lang="en-US" sz="5000" dirty="0" smtClean="0"/>
              <a:t> </a:t>
            </a:r>
            <a:r>
              <a:rPr lang="en-US" sz="5000" dirty="0" smtClean="0">
                <a:hlinkClick r:id="rId6"/>
              </a:rPr>
              <a:t>Anticoagulants (PDF)</a:t>
            </a:r>
            <a:r>
              <a:rPr lang="en-US" sz="5000" dirty="0" smtClean="0"/>
              <a:t>, or *blood thinners, help to prevents blood clots. Blood thinners often are used to prevent blood clots from forming in people who have </a:t>
            </a:r>
            <a:r>
              <a:rPr lang="en-US" sz="5000" dirty="0" smtClean="0">
                <a:hlinkClick r:id="rId7"/>
              </a:rPr>
              <a:t>dilated cardiomyopathy</a:t>
            </a:r>
            <a:r>
              <a:rPr lang="en-US" sz="5000" dirty="0" smtClean="0"/>
              <a:t>.</a:t>
            </a:r>
          </a:p>
          <a:p>
            <a:pPr algn="just"/>
            <a:r>
              <a:rPr lang="en-US" sz="5000" b="1" dirty="0" smtClean="0"/>
              <a:t>Reduce inflammation.</a:t>
            </a:r>
            <a:r>
              <a:rPr lang="en-US" sz="5000" dirty="0" smtClean="0"/>
              <a:t> Medications used to reduce inflammation include corticosteroids.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b="1" dirty="0" smtClean="0">
                <a:solidFill>
                  <a:srgbClr val="002060"/>
                </a:solidFill>
              </a:rPr>
              <a:t>Treatment Contd…..</a:t>
            </a:r>
            <a:endParaRPr lang="en-US" b="1" dirty="0">
              <a:solidFill>
                <a:srgbClr val="002060"/>
              </a:solidFill>
            </a:endParaRPr>
          </a:p>
        </p:txBody>
      </p:sp>
      <p:sp>
        <p:nvSpPr>
          <p:cNvPr id="3" name="Content Placeholder 2"/>
          <p:cNvSpPr>
            <a:spLocks noGrp="1"/>
          </p:cNvSpPr>
          <p:nvPr>
            <p:ph idx="1"/>
          </p:nvPr>
        </p:nvSpPr>
        <p:spPr>
          <a:xfrm>
            <a:off x="393700" y="1016000"/>
            <a:ext cx="11417300" cy="5549900"/>
          </a:xfrm>
        </p:spPr>
        <p:txBody>
          <a:bodyPr>
            <a:normAutofit fontScale="62500" lnSpcReduction="20000"/>
          </a:bodyPr>
          <a:lstStyle/>
          <a:p>
            <a:pPr algn="just"/>
            <a:r>
              <a:rPr lang="en-US" sz="3200" b="1" dirty="0" smtClean="0"/>
              <a:t>Septal myectomy</a:t>
            </a:r>
            <a:r>
              <a:rPr lang="en-US" sz="3200" dirty="0" smtClean="0"/>
              <a:t> – Septal myectomy is open-heart surgery. It's considered for people who have </a:t>
            </a:r>
            <a:r>
              <a:rPr lang="en-US" sz="3200" dirty="0" smtClean="0">
                <a:hlinkClick r:id="rId2"/>
              </a:rPr>
              <a:t>obstructive hypertrophic cardiomyopathy</a:t>
            </a:r>
            <a:r>
              <a:rPr lang="en-US" sz="3200" dirty="0" smtClean="0"/>
              <a:t> and severe symptoms. This surgery generally is reserved for younger patients and for people whose medications aren’t working well. A surgeon removes part of the thickened septum that’s bulging into the left ventricle. This improves blood flow within the heart and out to the body.</a:t>
            </a:r>
          </a:p>
          <a:p>
            <a:pPr algn="just"/>
            <a:r>
              <a:rPr lang="en-US" sz="3200" b="1" dirty="0" smtClean="0"/>
              <a:t>Surgically implanted devices</a:t>
            </a:r>
            <a:r>
              <a:rPr lang="en-US" sz="3200" dirty="0" smtClean="0"/>
              <a:t> – Surgeons can implant several types of devices in the body to help the heart work better, including:</a:t>
            </a:r>
          </a:p>
          <a:p>
            <a:pPr lvl="1" algn="just"/>
            <a:r>
              <a:rPr lang="en-US" sz="3200" b="1" dirty="0" smtClean="0">
                <a:hlinkClick r:id="rId3"/>
              </a:rPr>
              <a:t>Pacemaker</a:t>
            </a:r>
            <a:r>
              <a:rPr lang="en-US" sz="3200" dirty="0" smtClean="0"/>
              <a:t> This small device uses electrical pulses to prompt the heart to beat at a normal rate.</a:t>
            </a:r>
          </a:p>
          <a:p>
            <a:pPr lvl="1" algn="just"/>
            <a:r>
              <a:rPr lang="en-US" sz="3200" b="1" dirty="0" smtClean="0">
                <a:hlinkClick r:id="rId4"/>
              </a:rPr>
              <a:t>Cardiac resynchronization therapy (CRT) device</a:t>
            </a:r>
            <a:r>
              <a:rPr lang="en-US" sz="3200" dirty="0" smtClean="0"/>
              <a:t> This device coordinates contractions between the heart’s left and right ventricles.</a:t>
            </a:r>
          </a:p>
          <a:p>
            <a:pPr lvl="1" algn="just"/>
            <a:r>
              <a:rPr lang="en-US" sz="3200" b="1" dirty="0" smtClean="0">
                <a:hlinkClick r:id="rId5"/>
              </a:rPr>
              <a:t>Left ventricular assist device</a:t>
            </a:r>
            <a:r>
              <a:rPr lang="en-US" sz="3200" b="1" dirty="0" smtClean="0"/>
              <a:t> (LVAD)</a:t>
            </a:r>
            <a:r>
              <a:rPr lang="en-US" sz="3200" dirty="0" smtClean="0"/>
              <a:t> This implantable device helps the heart pump blood to the body. An LVAD can be used for long-term therapy or as an interim treatment for those awaiting a heart transplant.</a:t>
            </a:r>
          </a:p>
          <a:p>
            <a:pPr lvl="1" algn="just"/>
            <a:r>
              <a:rPr lang="en-US" sz="3200" b="1" dirty="0" smtClean="0">
                <a:hlinkClick r:id="rId6"/>
              </a:rPr>
              <a:t>Implantable </a:t>
            </a:r>
            <a:r>
              <a:rPr lang="en-US" sz="3200" b="1" dirty="0" err="1" smtClean="0">
                <a:hlinkClick r:id="rId6"/>
              </a:rPr>
              <a:t>cardioverter</a:t>
            </a:r>
            <a:r>
              <a:rPr lang="en-US" sz="3200" b="1" dirty="0" smtClean="0">
                <a:hlinkClick r:id="rId6"/>
              </a:rPr>
              <a:t> defibrillator</a:t>
            </a:r>
            <a:r>
              <a:rPr lang="en-US" sz="3200" b="1" dirty="0" smtClean="0"/>
              <a:t> (ICD)</a:t>
            </a:r>
            <a:r>
              <a:rPr lang="en-US" sz="3200" dirty="0" smtClean="0"/>
              <a:t> An ICD helps to maintain a normal heartbeat by sending an electric shock to the heart if an </a:t>
            </a:r>
            <a:r>
              <a:rPr lang="en-US" sz="3200" dirty="0" smtClean="0">
                <a:hlinkClick r:id="rId7"/>
              </a:rPr>
              <a:t>arrhythmia</a:t>
            </a:r>
            <a:r>
              <a:rPr lang="en-US" sz="3200" dirty="0" smtClean="0"/>
              <a:t>, or irregular heartbeat, is detected.</a:t>
            </a:r>
          </a:p>
          <a:p>
            <a:pPr algn="just"/>
            <a:r>
              <a:rPr lang="en-US" sz="3200" b="1" dirty="0" smtClean="0"/>
              <a:t>Heart Transplant</a:t>
            </a:r>
            <a:r>
              <a:rPr lang="en-US" sz="3200" dirty="0" smtClean="0"/>
              <a:t> – In a heart transplant surgery, a person’s diseased heart is replaced with a healthy donor heart. A heart transplant is a last resort for people who have end-stage heart failure. (“End-stage” means that all other treatment options have been explored, without success.)</a:t>
            </a:r>
          </a:p>
          <a:p>
            <a:pPr algn="just"/>
            <a:r>
              <a:rPr lang="en-US" sz="2900" b="1" dirty="0" smtClean="0"/>
              <a:t>Alcohol </a:t>
            </a:r>
            <a:r>
              <a:rPr lang="en-US" sz="2900" b="1" dirty="0" err="1" smtClean="0"/>
              <a:t>septal</a:t>
            </a:r>
            <a:r>
              <a:rPr lang="en-US" sz="2900" b="1" dirty="0" smtClean="0"/>
              <a:t> ablation (nonsurgical procedure) –</a:t>
            </a:r>
            <a:r>
              <a:rPr lang="en-US" sz="2900" dirty="0" smtClean="0"/>
              <a:t> In this procedure, ethanol (a type of alcohol) is injected through a tube into the small artery that supplies blood to the area of heart muscle thickened by HCM. The alcohol causes these cells to die. The thickened tissue shrinks to a more normal size. The risks and complications of heart surgery increase with age. For this reason, ablation may be preferred to myectomy in older patients with other medical conditions.</a:t>
            </a:r>
          </a:p>
          <a:p>
            <a:pPr algn="just"/>
            <a:endParaRPr lang="en-US" sz="29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787400" y="327025"/>
            <a:ext cx="10515600" cy="1325563"/>
          </a:xfrm>
        </p:spPr>
        <p:txBody>
          <a:bodyPr/>
          <a:lstStyle/>
          <a:p>
            <a:r>
              <a:rPr lang="en-IN" b="1" dirty="0" smtClean="0">
                <a:solidFill>
                  <a:srgbClr val="002060"/>
                </a:solidFill>
              </a:rPr>
              <a:t>Definition </a:t>
            </a:r>
            <a:endParaRPr lang="en-IN" b="1" dirty="0">
              <a:solidFill>
                <a:srgbClr val="00206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977900" y="1612901"/>
            <a:ext cx="10312400" cy="830997"/>
          </a:xfrm>
          <a:prstGeom prst="rect">
            <a:avLst/>
          </a:prstGeom>
        </p:spPr>
        <p:txBody>
          <a:bodyPr wrap="square">
            <a:spAutoFit/>
          </a:bodyPr>
          <a:lstStyle/>
          <a:p>
            <a:endParaRPr lang="en-US" sz="2400" dirty="0" smtClean="0">
              <a:hlinkClick r:id="rId3"/>
            </a:endParaRPr>
          </a:p>
          <a:p>
            <a:endParaRPr lang="en-US" sz="2400" dirty="0"/>
          </a:p>
        </p:txBody>
      </p:sp>
      <p:pic>
        <p:nvPicPr>
          <p:cNvPr id="2050" name="Picture 2" descr="C:\Users\nursing\Desktop\dilated-cardiomyopathy-diagram.jpg"/>
          <p:cNvPicPr>
            <a:picLocks noChangeAspect="1" noChangeArrowheads="1"/>
          </p:cNvPicPr>
          <p:nvPr/>
        </p:nvPicPr>
        <p:blipFill>
          <a:blip r:embed="rId4" cstate="print"/>
          <a:srcRect/>
          <a:stretch>
            <a:fillRect/>
          </a:stretch>
        </p:blipFill>
        <p:spPr bwMode="auto">
          <a:xfrm>
            <a:off x="4292600" y="3898900"/>
            <a:ext cx="5207000" cy="2705100"/>
          </a:xfrm>
          <a:prstGeom prst="rect">
            <a:avLst/>
          </a:prstGeom>
          <a:noFill/>
        </p:spPr>
      </p:pic>
      <p:sp>
        <p:nvSpPr>
          <p:cNvPr id="8" name="Rectangle 7"/>
          <p:cNvSpPr/>
          <p:nvPr/>
        </p:nvSpPr>
        <p:spPr>
          <a:xfrm>
            <a:off x="1016000" y="1473201"/>
            <a:ext cx="10160000" cy="2677656"/>
          </a:xfrm>
          <a:prstGeom prst="rect">
            <a:avLst/>
          </a:prstGeom>
        </p:spPr>
        <p:txBody>
          <a:bodyPr wrap="square">
            <a:spAutoFit/>
          </a:bodyPr>
          <a:lstStyle/>
          <a:p>
            <a:r>
              <a:rPr lang="en-US" sz="2800" b="1" dirty="0" smtClean="0"/>
              <a:t>Cardiomyopathy</a:t>
            </a:r>
            <a:r>
              <a:rPr lang="en-US" sz="2800" dirty="0" smtClean="0"/>
              <a:t> is a group of diseases that affect the </a:t>
            </a:r>
            <a:r>
              <a:rPr lang="en-US" sz="2800" u="sng" dirty="0" smtClean="0">
                <a:hlinkClick r:id="rId5"/>
              </a:rPr>
              <a:t>heart muscle</a:t>
            </a:r>
            <a:r>
              <a:rPr lang="en-US" sz="2800" u="sng" dirty="0" smtClean="0"/>
              <a:t>]</a:t>
            </a:r>
          </a:p>
          <a:p>
            <a:endParaRPr lang="en-US" sz="2800" u="sng" dirty="0" smtClean="0"/>
          </a:p>
          <a:p>
            <a:r>
              <a:rPr lang="en-US" sz="2800" dirty="0" err="1" smtClean="0"/>
              <a:t>Cardiomyopathies</a:t>
            </a:r>
            <a:r>
              <a:rPr lang="en-US" sz="2800" dirty="0" smtClean="0"/>
              <a:t> are a group of diseases in which the function of the </a:t>
            </a:r>
            <a:r>
              <a:rPr lang="en-US" sz="2800" dirty="0" smtClean="0">
                <a:hlinkClick r:id="rId6" tooltip="Myocardium"/>
              </a:rPr>
              <a:t>myocardium</a:t>
            </a:r>
            <a:r>
              <a:rPr lang="en-US" sz="2800" dirty="0" smtClean="0"/>
              <a:t> (heart muscle) is impaired for any reason. People with cardiomyopathy are often at risk of </a:t>
            </a:r>
            <a:r>
              <a:rPr lang="en-US" sz="2800" dirty="0" smtClean="0">
                <a:hlinkClick r:id="rId7" tooltip="Arrhythmia"/>
              </a:rPr>
              <a:t>arrhythmia</a:t>
            </a:r>
            <a:r>
              <a:rPr lang="en-US" sz="2800" dirty="0" smtClean="0"/>
              <a:t> and/or </a:t>
            </a:r>
            <a:r>
              <a:rPr lang="en-US" sz="2800" u="sng" dirty="0" smtClean="0">
                <a:hlinkClick r:id="rId8"/>
              </a:rPr>
              <a:t>sudden cardiac death</a:t>
            </a:r>
            <a:endParaRPr lang="en-US" sz="2800"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Incidence </a:t>
            </a:r>
            <a:endParaRPr lang="en-US" b="1" dirty="0">
              <a:solidFill>
                <a:srgbClr val="002060"/>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t>the </a:t>
            </a:r>
            <a:r>
              <a:rPr lang="en-US" b="1" dirty="0" smtClean="0"/>
              <a:t>incidence</a:t>
            </a:r>
            <a:r>
              <a:rPr lang="en-US" dirty="0" smtClean="0"/>
              <a:t> of DCM is reported with 5–7 cases per 100 000 persons per year</a:t>
            </a:r>
          </a:p>
          <a:p>
            <a:pPr algn="just">
              <a:buFont typeface="Wingdings" pitchFamily="2" charset="2"/>
              <a:buChar char="Ø"/>
            </a:pPr>
            <a:r>
              <a:rPr lang="en-US" dirty="0" smtClean="0"/>
              <a:t>the prevalence rates were higher for men, with a male/female ratio of 3:1</a:t>
            </a:r>
          </a:p>
          <a:p>
            <a:pPr algn="just">
              <a:buFont typeface="Wingdings" pitchFamily="2" charset="2"/>
              <a:buChar char="Ø"/>
            </a:pPr>
            <a:r>
              <a:rPr lang="en-US" dirty="0" smtClean="0"/>
              <a:t>Epidemiology of DCM is rapidly changing. Furthermore, genetic testing may identify asymptomatic carriers, which lead to redefine prevention strategies, sport recommendations and ICD implantation.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Causes </a:t>
            </a:r>
            <a:endParaRPr lang="en-US" b="1" dirty="0">
              <a:solidFill>
                <a:srgbClr val="002060"/>
              </a:solidFill>
            </a:endParaRPr>
          </a:p>
        </p:txBody>
      </p:sp>
      <p:sp>
        <p:nvSpPr>
          <p:cNvPr id="3" name="Content Placeholder 2"/>
          <p:cNvSpPr>
            <a:spLocks noGrp="1"/>
          </p:cNvSpPr>
          <p:nvPr>
            <p:ph idx="1"/>
          </p:nvPr>
        </p:nvSpPr>
        <p:spPr/>
        <p:txBody>
          <a:bodyPr/>
          <a:lstStyle/>
          <a:p>
            <a:pPr algn="just">
              <a:buNone/>
            </a:pPr>
            <a:r>
              <a:rPr lang="en-US" dirty="0" err="1" smtClean="0"/>
              <a:t>Cardiomyopathies</a:t>
            </a:r>
            <a:r>
              <a:rPr lang="en-US" dirty="0" smtClean="0"/>
              <a:t> are either confined to the heart or are part of a generalized systemic disorder, both often leading to cardiovascular death or progressive heart failure-related disability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Risk factors</a:t>
            </a:r>
            <a:endParaRPr lang="en-US" b="1" dirty="0">
              <a:solidFill>
                <a:srgbClr val="002060"/>
              </a:solidFill>
            </a:endParaRPr>
          </a:p>
        </p:txBody>
      </p:sp>
      <p:sp>
        <p:nvSpPr>
          <p:cNvPr id="3" name="Content Placeholder 2"/>
          <p:cNvSpPr>
            <a:spLocks noGrp="1"/>
          </p:cNvSpPr>
          <p:nvPr>
            <p:ph idx="1"/>
          </p:nvPr>
        </p:nvSpPr>
        <p:spPr>
          <a:xfrm>
            <a:off x="838200" y="1498600"/>
            <a:ext cx="10515600" cy="4678363"/>
          </a:xfrm>
        </p:spPr>
        <p:txBody>
          <a:bodyPr>
            <a:normAutofit fontScale="85000" lnSpcReduction="20000"/>
          </a:bodyPr>
          <a:lstStyle/>
          <a:p>
            <a:r>
              <a:rPr lang="en-US" dirty="0" smtClean="0"/>
              <a:t> family history of cardiomyopathy, sudden cardiac arrest, or heart failure</a:t>
            </a:r>
          </a:p>
          <a:p>
            <a:r>
              <a:rPr lang="en-US" dirty="0" smtClean="0"/>
              <a:t>coronary heart disease</a:t>
            </a:r>
          </a:p>
          <a:p>
            <a:r>
              <a:rPr lang="en-US" dirty="0" smtClean="0"/>
              <a:t>diabetes</a:t>
            </a:r>
          </a:p>
          <a:p>
            <a:r>
              <a:rPr lang="en-US" dirty="0" smtClean="0"/>
              <a:t>severe </a:t>
            </a:r>
            <a:r>
              <a:rPr lang="en-US" dirty="0" smtClean="0">
                <a:hlinkClick r:id="rId2"/>
              </a:rPr>
              <a:t>obesity</a:t>
            </a:r>
            <a:endParaRPr lang="en-US" dirty="0" smtClean="0"/>
          </a:p>
          <a:p>
            <a:r>
              <a:rPr lang="en-US" dirty="0" err="1" smtClean="0">
                <a:hlinkClick r:id="rId3"/>
              </a:rPr>
              <a:t>sarcoidosis</a:t>
            </a:r>
            <a:endParaRPr lang="en-US" dirty="0" smtClean="0"/>
          </a:p>
          <a:p>
            <a:r>
              <a:rPr lang="en-US" dirty="0" err="1" smtClean="0">
                <a:hlinkClick r:id="rId4"/>
              </a:rPr>
              <a:t>hemochromatosis</a:t>
            </a:r>
            <a:endParaRPr lang="en-US" dirty="0" smtClean="0"/>
          </a:p>
          <a:p>
            <a:r>
              <a:rPr lang="en-US" dirty="0" err="1" smtClean="0"/>
              <a:t>amyloidosis</a:t>
            </a:r>
            <a:endParaRPr lang="en-US" dirty="0" smtClean="0"/>
          </a:p>
          <a:p>
            <a:r>
              <a:rPr lang="en-US" dirty="0" smtClean="0">
                <a:hlinkClick r:id="rId5"/>
              </a:rPr>
              <a:t>heart attack</a:t>
            </a:r>
            <a:endParaRPr lang="en-US" dirty="0" smtClean="0"/>
          </a:p>
          <a:p>
            <a:r>
              <a:rPr lang="en-US" dirty="0" smtClean="0"/>
              <a:t>long-term </a:t>
            </a:r>
            <a:r>
              <a:rPr lang="en-US" dirty="0" smtClean="0">
                <a:hlinkClick r:id="rId6"/>
              </a:rPr>
              <a:t>high blood pressure</a:t>
            </a:r>
            <a:endParaRPr lang="en-US" dirty="0" smtClean="0"/>
          </a:p>
          <a:p>
            <a:r>
              <a:rPr lang="en-US" dirty="0" smtClean="0">
                <a:hlinkClick r:id="rId7"/>
              </a:rPr>
              <a:t>Alcoholism</a:t>
            </a:r>
            <a:endParaRPr lang="en-US" dirty="0" smtClean="0"/>
          </a:p>
          <a:p>
            <a:r>
              <a:rPr lang="en-US" dirty="0" smtClean="0"/>
              <a:t>According to research, </a:t>
            </a:r>
            <a:r>
              <a:rPr lang="en-US" dirty="0" smtClean="0">
                <a:hlinkClick r:id="rId8"/>
              </a:rPr>
              <a:t>HIV</a:t>
            </a:r>
            <a:r>
              <a:rPr lang="en-US" dirty="0" smtClean="0"/>
              <a:t>, HIV treatments, and dietary and lifestyle factors can also increase your risk of cardiomyopathy.</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Prevention </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t> maintaining a healthy weight</a:t>
            </a:r>
          </a:p>
          <a:p>
            <a:r>
              <a:rPr lang="en-US" dirty="0" smtClean="0"/>
              <a:t>eating a modified diet</a:t>
            </a:r>
          </a:p>
          <a:p>
            <a:r>
              <a:rPr lang="en-US" dirty="0" smtClean="0"/>
              <a:t>limiting caffeine intake</a:t>
            </a:r>
          </a:p>
          <a:p>
            <a:r>
              <a:rPr lang="en-US" dirty="0" smtClean="0"/>
              <a:t>getting enough sleep</a:t>
            </a:r>
          </a:p>
          <a:p>
            <a:r>
              <a:rPr lang="en-US" dirty="0" smtClean="0"/>
              <a:t>managing stress</a:t>
            </a:r>
          </a:p>
          <a:p>
            <a:r>
              <a:rPr lang="en-US" dirty="0" smtClean="0"/>
              <a:t>quitting smoking</a:t>
            </a:r>
          </a:p>
          <a:p>
            <a:r>
              <a:rPr lang="en-US" dirty="0" smtClean="0"/>
              <a:t>limiting alcohol intake</a:t>
            </a:r>
          </a:p>
          <a:p>
            <a:r>
              <a:rPr lang="en-US" dirty="0" smtClean="0"/>
              <a:t>getting support from their family, friends, and doctor</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1092200" y="327025"/>
            <a:ext cx="9563100" cy="917575"/>
          </a:xfrm>
        </p:spPr>
        <p:txBody>
          <a:bodyPr/>
          <a:lstStyle/>
          <a:p>
            <a:r>
              <a:rPr lang="en-IN" b="1" dirty="0" smtClean="0">
                <a:solidFill>
                  <a:srgbClr val="002060"/>
                </a:solidFill>
              </a:rPr>
              <a:t>Types</a:t>
            </a:r>
            <a:endParaRPr lang="en-IN" b="1" dirty="0">
              <a:solidFill>
                <a:srgbClr val="00206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8" name="Rectangle 7"/>
          <p:cNvSpPr/>
          <p:nvPr/>
        </p:nvSpPr>
        <p:spPr>
          <a:xfrm>
            <a:off x="1092200" y="1422400"/>
            <a:ext cx="10502900" cy="4893647"/>
          </a:xfrm>
          <a:prstGeom prst="rect">
            <a:avLst/>
          </a:prstGeom>
        </p:spPr>
        <p:txBody>
          <a:bodyPr wrap="square">
            <a:spAutoFit/>
          </a:bodyPr>
          <a:lstStyle/>
          <a:p>
            <a:r>
              <a:rPr lang="en-US" sz="2400" dirty="0" smtClean="0">
                <a:hlinkClick r:id="rId3" tooltip="Dilated cardiomyopathy (not yet started)"/>
              </a:rPr>
              <a:t>Dilated cardiomyopathy</a:t>
            </a:r>
            <a:r>
              <a:rPr lang="en-US" sz="2400" dirty="0" smtClean="0"/>
              <a:t> (DCM) is the most common form. Patients with this disease usually undergo heart </a:t>
            </a:r>
            <a:r>
              <a:rPr lang="en-US" sz="2400" dirty="0" smtClean="0">
                <a:hlinkClick r:id="rId4" tooltip="Transplantation (not yet started)"/>
              </a:rPr>
              <a:t>transplantation</a:t>
            </a:r>
            <a:r>
              <a:rPr lang="en-US" sz="2400" dirty="0" smtClean="0"/>
              <a:t>. In DCM the heart (especially the </a:t>
            </a:r>
            <a:r>
              <a:rPr lang="en-US" sz="2400" dirty="0" smtClean="0">
                <a:hlinkClick r:id="rId5" tooltip="Left ventricle (not yet started)"/>
              </a:rPr>
              <a:t>left ventricle</a:t>
            </a:r>
            <a:r>
              <a:rPr lang="en-US" sz="2400" dirty="0" smtClean="0"/>
              <a:t>) is enlarged and the pumping function is impaired.</a:t>
            </a:r>
          </a:p>
          <a:p>
            <a:r>
              <a:rPr lang="en-US" sz="2400" u="sng" dirty="0" smtClean="0">
                <a:hlinkClick r:id="rId6" tooltip="Hypertrophic cardiomyopathy (not yet started)"/>
              </a:rPr>
              <a:t>Hypertrophic cardiomyopathy</a:t>
            </a:r>
            <a:r>
              <a:rPr lang="en-US" sz="2400" dirty="0" smtClean="0"/>
              <a:t> (HCM or HOCM) is a </a:t>
            </a:r>
            <a:r>
              <a:rPr lang="en-US" sz="2400" dirty="0" smtClean="0">
                <a:hlinkClick r:id="rId7" tooltip="Genetics"/>
              </a:rPr>
              <a:t>genetic disorder</a:t>
            </a:r>
            <a:r>
              <a:rPr lang="en-US" sz="2400" dirty="0" smtClean="0"/>
              <a:t> in which the heart muscle is thickened, which can block blood flow and prevent the heart from functioning properly.</a:t>
            </a:r>
          </a:p>
          <a:p>
            <a:r>
              <a:rPr lang="en-US" sz="2400" dirty="0" err="1" smtClean="0">
                <a:hlinkClick r:id="rId8" tooltip="Arrhythmogenic right ventricular cardiomyopathy (not yet started)"/>
              </a:rPr>
              <a:t>Arrhythmogenic</a:t>
            </a:r>
            <a:r>
              <a:rPr lang="en-US" sz="2400" dirty="0" smtClean="0">
                <a:hlinkClick r:id="rId8" tooltip="Arrhythmogenic right ventricular cardiomyopathy (not yet started)"/>
              </a:rPr>
              <a:t> right ventricular cardiomyopathy</a:t>
            </a:r>
            <a:r>
              <a:rPr lang="en-US" sz="2400" dirty="0" smtClean="0"/>
              <a:t> (ARVC) is caused by an electrical disturbance of the heart in which heart muscle is replaced by fibrous scar tissue. The </a:t>
            </a:r>
            <a:r>
              <a:rPr lang="en-US" sz="2400" dirty="0" smtClean="0">
                <a:hlinkClick r:id="rId9" tooltip="Right ventricle (not yet started)"/>
              </a:rPr>
              <a:t>right ventricle</a:t>
            </a:r>
            <a:r>
              <a:rPr lang="en-US" sz="2400" dirty="0" smtClean="0"/>
              <a:t> is generally most affected.</a:t>
            </a:r>
          </a:p>
          <a:p>
            <a:r>
              <a:rPr lang="en-US" sz="2400" dirty="0" smtClean="0">
                <a:hlinkClick r:id="rId10" tooltip="Restrictive cardiomyopathy (not yet started)"/>
              </a:rPr>
              <a:t>Restrictive cardiomyopathy</a:t>
            </a:r>
            <a:r>
              <a:rPr lang="en-US" sz="2400" dirty="0" smtClean="0"/>
              <a:t> (RCM) is the least common cardiomyopathy. The walls of the ventricles are stiff, but may not be thickened, and resist the normal filling of the heart with blood.</a:t>
            </a:r>
          </a:p>
          <a:p>
            <a:pPr algn="just"/>
            <a:endParaRPr lang="en-US" sz="2400" dirty="0">
              <a:solidFill>
                <a:schemeClr val="tx2"/>
              </a:solidFill>
            </a:endParaRPr>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1092200" y="327025"/>
            <a:ext cx="9563100" cy="917575"/>
          </a:xfrm>
        </p:spPr>
        <p:txBody>
          <a:bodyPr/>
          <a:lstStyle/>
          <a:p>
            <a:r>
              <a:rPr lang="en-IN" b="1" dirty="0" smtClean="0">
                <a:solidFill>
                  <a:srgbClr val="002060"/>
                </a:solidFill>
              </a:rPr>
              <a:t>Other Types</a:t>
            </a:r>
            <a:endParaRPr lang="en-IN" b="1" dirty="0">
              <a:solidFill>
                <a:srgbClr val="00206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927100" y="1778000"/>
            <a:ext cx="10579100" cy="4708981"/>
          </a:xfrm>
          <a:prstGeom prst="rect">
            <a:avLst/>
          </a:prstGeom>
        </p:spPr>
        <p:txBody>
          <a:bodyPr wrap="square">
            <a:spAutoFit/>
          </a:bodyPr>
          <a:lstStyle/>
          <a:p>
            <a:pPr>
              <a:buFont typeface="Arial" pitchFamily="34" charset="0"/>
              <a:buChar char="•"/>
            </a:pPr>
            <a:r>
              <a:rPr lang="en-US" sz="2000" dirty="0" err="1" smtClean="0">
                <a:hlinkClick r:id="rId3"/>
              </a:rPr>
              <a:t>Peripartum</a:t>
            </a:r>
            <a:r>
              <a:rPr lang="en-US" sz="2000" dirty="0" smtClean="0">
                <a:hlinkClick r:id="rId3"/>
              </a:rPr>
              <a:t> cardiomyopathy</a:t>
            </a:r>
            <a:r>
              <a:rPr lang="en-US" sz="2000" dirty="0" smtClean="0"/>
              <a:t> occurs during or after pregnancy. This rare type occurs when the heart weakens within five months of delivery or within the final month of pregnancy. When it occurs after delivery, it’s sometimes called postpartum cardiomyopathy. This is a form of dilated cardiomyopathy, and it’s a life-threatening condition. There’s no cause.</a:t>
            </a:r>
          </a:p>
          <a:p>
            <a:pPr>
              <a:buFont typeface="Arial" pitchFamily="34" charset="0"/>
              <a:buChar char="•"/>
            </a:pPr>
            <a:r>
              <a:rPr lang="en-US" sz="2000" dirty="0" smtClean="0">
                <a:hlinkClick r:id="rId4"/>
              </a:rPr>
              <a:t>Alcoholic cardiomyopathy</a:t>
            </a:r>
            <a:r>
              <a:rPr lang="en-US" sz="2000" dirty="0" smtClean="0"/>
              <a:t> is due to drinking too much alcohol over a long period of time, which can weaken your heart so it can no longer pump blood efficiently. Your heart then becomes enlarged. This is a form of dilated cardiomyopathy.</a:t>
            </a:r>
          </a:p>
          <a:p>
            <a:pPr>
              <a:buFont typeface="Arial" pitchFamily="34" charset="0"/>
              <a:buChar char="•"/>
            </a:pPr>
            <a:r>
              <a:rPr lang="en-US" sz="2000" dirty="0" smtClean="0">
                <a:hlinkClick r:id="rId5"/>
              </a:rPr>
              <a:t>Ischemic cardiomyopathy</a:t>
            </a:r>
            <a:r>
              <a:rPr lang="en-US" sz="2000" dirty="0" smtClean="0"/>
              <a:t> occurs when your heart can no longer pump blood to the rest of your body due to </a:t>
            </a:r>
            <a:r>
              <a:rPr lang="en-US" sz="2000" dirty="0" smtClean="0">
                <a:hlinkClick r:id="rId6"/>
              </a:rPr>
              <a:t>coronary artery disease</a:t>
            </a:r>
            <a:r>
              <a:rPr lang="en-US" sz="2000" dirty="0" smtClean="0"/>
              <a:t>. Blood vessels to the heart muscle narrow and become blocked. This deprives the heart muscle of oxygen. Ischemic cardiomyopathy is a common cause of heart failure. Alternatively, non ischemic cardiomyopathy is any form that isn’t related to coronary artery disease.</a:t>
            </a:r>
          </a:p>
          <a:p>
            <a:pPr>
              <a:buFont typeface="Arial" pitchFamily="34" charset="0"/>
              <a:buChar char="•"/>
            </a:pPr>
            <a:r>
              <a:rPr lang="en-US" sz="2000" b="1" dirty="0" smtClean="0"/>
              <a:t>Non compaction cardiomyopathy</a:t>
            </a:r>
            <a:r>
              <a:rPr lang="en-US" sz="2000" dirty="0" smtClean="0"/>
              <a:t>, also called spongiform cardiomyopathy, is a rare disease present at birth. It results from abnormal development of the heart muscle in the womb. Diagnosis may occur at any stage of life</a:t>
            </a:r>
            <a:r>
              <a:rPr lang="en-US" dirty="0" smtClean="0"/>
              <a:t>.</a:t>
            </a:r>
            <a:endParaRPr lang="en-US"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Pathophysiology </a:t>
            </a:r>
            <a:endParaRPr lang="en-US" b="1" dirty="0">
              <a:solidFill>
                <a:srgbClr val="002060"/>
              </a:solidFill>
            </a:endParaRPr>
          </a:p>
        </p:txBody>
      </p:sp>
      <p:sp>
        <p:nvSpPr>
          <p:cNvPr id="6" name="Content Placeholder 5"/>
          <p:cNvSpPr>
            <a:spLocks noGrp="1"/>
          </p:cNvSpPr>
          <p:nvPr>
            <p:ph idx="1"/>
          </p:nvPr>
        </p:nvSpPr>
        <p:spPr/>
        <p:txBody>
          <a:bodyPr/>
          <a:lstStyle/>
          <a:p>
            <a:pPr marL="514350" indent="-514350">
              <a:buFont typeface="+mj-lt"/>
              <a:buAutoNum type="arabicPeriod"/>
            </a:pPr>
            <a:r>
              <a:rPr lang="en-US" dirty="0" smtClean="0">
                <a:hlinkClick r:id="rId2"/>
              </a:rPr>
              <a:t>heart</a:t>
            </a:r>
            <a:r>
              <a:rPr lang="en-US" dirty="0" smtClean="0"/>
              <a:t> is abnormally enlarged, thickened, and/or stiffened. </a:t>
            </a:r>
          </a:p>
          <a:p>
            <a:pPr marL="514350" indent="-514350">
              <a:buFont typeface="+mj-lt"/>
              <a:buAutoNum type="arabicPeriod"/>
            </a:pPr>
            <a:r>
              <a:rPr lang="en-US" dirty="0" smtClean="0"/>
              <a:t>As a result, the heart muscle's ability to pump </a:t>
            </a:r>
            <a:r>
              <a:rPr lang="en-US" dirty="0" smtClean="0">
                <a:hlinkClick r:id="rId3"/>
              </a:rPr>
              <a:t>blood</a:t>
            </a:r>
            <a:r>
              <a:rPr lang="en-US" dirty="0" smtClean="0"/>
              <a:t> is less efficient, often causing </a:t>
            </a:r>
            <a:r>
              <a:rPr lang="en-US" dirty="0" smtClean="0">
                <a:hlinkClick r:id="rId4"/>
              </a:rPr>
              <a:t>heart failure</a:t>
            </a:r>
            <a:r>
              <a:rPr lang="en-US" dirty="0" smtClean="0"/>
              <a:t> and the backup of </a:t>
            </a:r>
            <a:r>
              <a:rPr lang="en-US" dirty="0" smtClean="0">
                <a:hlinkClick r:id="rId5"/>
              </a:rPr>
              <a:t>blood</a:t>
            </a:r>
            <a:r>
              <a:rPr lang="en-US" dirty="0" smtClean="0"/>
              <a:t> into the </a:t>
            </a:r>
            <a:r>
              <a:rPr lang="en-US" dirty="0" smtClean="0">
                <a:hlinkClick r:id="rId6"/>
              </a:rPr>
              <a:t>lungs</a:t>
            </a:r>
            <a:r>
              <a:rPr lang="en-US" dirty="0" smtClean="0"/>
              <a:t> or rest of the body. </a:t>
            </a:r>
          </a:p>
          <a:p>
            <a:pPr marL="514350" indent="-514350">
              <a:buFont typeface="+mj-lt"/>
              <a:buAutoNum type="arabicPeriod"/>
            </a:pPr>
            <a:r>
              <a:rPr lang="en-US" dirty="0" smtClean="0"/>
              <a:t>The disease can also cause </a:t>
            </a:r>
            <a:r>
              <a:rPr lang="en-US" dirty="0" smtClean="0">
                <a:hlinkClick r:id="rId7"/>
              </a:rPr>
              <a:t>abnormal heart rhythms</a:t>
            </a:r>
            <a:r>
              <a:rPr lang="en-US" dirty="0" smtClean="0"/>
              <a:t>.</a:t>
            </a:r>
          </a:p>
          <a:p>
            <a:pPr marL="514350" indent="-514350">
              <a:buFont typeface="+mj-lt"/>
              <a:buAutoNum type="arabicPeriod"/>
            </a:pPr>
            <a:r>
              <a:rPr lang="en-US" dirty="0" smtClean="0"/>
              <a:t>A weakened heart also can cause other complications, such as </a:t>
            </a:r>
            <a:r>
              <a:rPr lang="en-US" u="sng" dirty="0" smtClean="0">
                <a:hlinkClick r:id="rId8"/>
              </a:rPr>
              <a:t>heart valve problems</a:t>
            </a:r>
            <a:r>
              <a:rPr lang="en-US" dirty="0" smtClean="0"/>
              <a:t>.</a:t>
            </a:r>
          </a:p>
          <a:p>
            <a:pPr marL="514350" indent="-514350">
              <a:buFont typeface="+mj-lt"/>
              <a:buAutoNum type="arabicPeriod"/>
            </a:pPr>
            <a:r>
              <a:rPr lang="en-US" dirty="0" smtClean="0"/>
              <a:t>SCA/SCD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1650</TotalTime>
  <Words>157</Words>
  <Application>Microsoft Office PowerPoint</Application>
  <PresentationFormat>Custom</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Definition </vt:lpstr>
      <vt:lpstr>Incidence </vt:lpstr>
      <vt:lpstr>Causes </vt:lpstr>
      <vt:lpstr>Risk factors</vt:lpstr>
      <vt:lpstr>Prevention </vt:lpstr>
      <vt:lpstr>Types</vt:lpstr>
      <vt:lpstr>Other Types</vt:lpstr>
      <vt:lpstr>Pathophysiology </vt:lpstr>
      <vt:lpstr>Clinical S/S</vt:lpstr>
      <vt:lpstr>Diagnosis</vt:lpstr>
      <vt:lpstr>Treatment </vt:lpstr>
      <vt:lpstr>Treatment Contd…..</vt:lpstr>
      <vt:lpstr>Treatment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ACHARYA UNIVERSITY</dc:title>
  <dc:creator>prashanthcm</dc:creator>
  <cp:lastModifiedBy>library</cp:lastModifiedBy>
  <cp:revision>547</cp:revision>
  <dcterms:created xsi:type="dcterms:W3CDTF">2019-11-08T04:30:31Z</dcterms:created>
  <dcterms:modified xsi:type="dcterms:W3CDTF">2021-03-24T07:35:30Z</dcterms:modified>
</cp:coreProperties>
</file>