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343" r:id="rId2"/>
    <p:sldId id="344" r:id="rId3"/>
    <p:sldId id="358" r:id="rId4"/>
    <p:sldId id="346" r:id="rId5"/>
    <p:sldId id="347" r:id="rId6"/>
    <p:sldId id="349" r:id="rId7"/>
    <p:sldId id="350" r:id="rId8"/>
    <p:sldId id="348" r:id="rId9"/>
    <p:sldId id="352" r:id="rId10"/>
    <p:sldId id="357" r:id="rId11"/>
    <p:sldId id="355" r:id="rId12"/>
    <p:sldId id="35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003" autoAdjust="0"/>
    <p:restoredTop sz="94660"/>
  </p:normalViewPr>
  <p:slideViewPr>
    <p:cSldViewPr snapToGrid="0">
      <p:cViewPr varScale="1">
        <p:scale>
          <a:sx n="75" d="100"/>
          <a:sy n="75" d="100"/>
        </p:scale>
        <p:origin x="-498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768C8D-7893-4182-B0E2-36B8942FB571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640BC6-6FAF-4F3C-AD9B-03E819E68E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0FE81D-680F-46D4-AFB1-B2988782B1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B7F3BD8-014A-4944-A29D-5AC4B72AE3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194C413-CA5D-4957-97E3-8C0C137F2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218D-F6CA-4CE7-A221-46C7E8464781}" type="datetimeFigureOut">
              <a:rPr lang="en-IN" smtClean="0"/>
              <a:pPr/>
              <a:t>24-03-2021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E925F89-3572-4934-9DFE-F2CE09934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13AE377-32D6-4751-9ACD-1DB4D7265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5BF2-DEC6-4293-ACCA-50DD20CADD5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528742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0CD5F2-2E1C-49D3-9620-1A6B68DCE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E11C2E7-70F2-48E0-BED2-CE05BE2D2B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E04310C-2C2D-4FED-9D98-97A0EE0FE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218D-F6CA-4CE7-A221-46C7E8464781}" type="datetimeFigureOut">
              <a:rPr lang="en-IN" smtClean="0"/>
              <a:pPr/>
              <a:t>24-03-2021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2F85827-AF1E-4D33-B972-096F1AC84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1DFFF58-AE9A-46A6-BD5B-1BB1939BD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5BF2-DEC6-4293-ACCA-50DD20CADD5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80127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FA2E1619-CA0C-4F94-ADA5-A57B7D6F10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E01F5A1-62F2-405B-B121-EB21343A4D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F1838B2-7380-4766-B769-20C3DAFE3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218D-F6CA-4CE7-A221-46C7E8464781}" type="datetimeFigureOut">
              <a:rPr lang="en-IN" smtClean="0"/>
              <a:pPr/>
              <a:t>24-03-2021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11006F6-C38C-4BA2-98A4-0F1D7E198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1DA53BF-1758-4664-8470-3B5D65DFA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5BF2-DEC6-4293-ACCA-50DD20CADD5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061834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FF95896-5C53-4872-AC3E-048C99298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AA6C817-BC03-4621-B137-E5E9079C0D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CC42CB8-FF4C-48CE-9F17-9E8C06027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218D-F6CA-4CE7-A221-46C7E8464781}" type="datetimeFigureOut">
              <a:rPr lang="en-IN" smtClean="0"/>
              <a:pPr/>
              <a:t>24-03-2021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D07A337-2A5A-4861-963B-856DCD8D0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37E1719-6B50-42E4-A478-6B5501A10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5BF2-DEC6-4293-ACCA-50DD20CADD5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992097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5389615-A2A6-4F9E-98D3-3480259E7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8F65AED-06CC-4315-B91C-5400FF55A1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D7EE5B1-9EB2-410D-BB9D-DDDA84045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218D-F6CA-4CE7-A221-46C7E8464781}" type="datetimeFigureOut">
              <a:rPr lang="en-IN" smtClean="0"/>
              <a:pPr/>
              <a:t>24-03-2021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0FB3403-12E7-4E27-9E7F-AB7F02548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21E8BC5-D605-4F1E-BBA7-41588386C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5BF2-DEC6-4293-ACCA-50DD20CADD5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427830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A4A6B2C-85A5-4944-A8C2-E23792FBD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FF9F064-13CB-4D9F-966B-E619E4AE9E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D90C95A-8BFD-4555-8504-9158BC594D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0F5AF8A-5E4C-4B31-B445-7FD68198B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218D-F6CA-4CE7-A221-46C7E8464781}" type="datetimeFigureOut">
              <a:rPr lang="en-IN" smtClean="0"/>
              <a:pPr/>
              <a:t>24-03-2021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CA2E8E0-787B-49EE-A237-76A4EB0C8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3999D8A-5F82-419F-8B29-9CD43394C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5BF2-DEC6-4293-ACCA-50DD20CADD5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609922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14CA04-E783-4014-9063-3A28AFC11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3CD5062-6914-438A-BC21-42C6292C88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74D0F2B-93DE-4C96-9042-184FCD0C7A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BB738E1E-AA80-49B6-A66F-87519535D8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20E02D10-4DE1-40F6-A531-2182E2DF46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97FBBD06-7051-413E-B4A0-6B1573ED8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218D-F6CA-4CE7-A221-46C7E8464781}" type="datetimeFigureOut">
              <a:rPr lang="en-IN" smtClean="0"/>
              <a:pPr/>
              <a:t>24-03-2021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CF5FA3E7-F17E-4E13-B703-D13D6BE41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106DC024-037C-4F11-85DB-3567583C4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5BF2-DEC6-4293-ACCA-50DD20CADD5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43841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D8F023-3C3C-4143-A908-0125AC69E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4A5BFBE0-DB2F-4BC3-BCE6-57017C8EB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218D-F6CA-4CE7-A221-46C7E8464781}" type="datetimeFigureOut">
              <a:rPr lang="en-IN" smtClean="0"/>
              <a:pPr/>
              <a:t>24-03-2021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2B58EF07-0A77-4D34-A97B-9205F10FE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A9DD589-A511-40C6-B245-D57D7A6F8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5BF2-DEC6-4293-ACCA-50DD20CADD5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28950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442B583B-59DB-4077-BFC2-3F1D746A7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218D-F6CA-4CE7-A221-46C7E8464781}" type="datetimeFigureOut">
              <a:rPr lang="en-IN" smtClean="0"/>
              <a:pPr/>
              <a:t>24-03-2021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ECDD9F76-F70F-43C2-9BA3-69EC08376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AEF2056-501C-48E5-AFFA-1901BA421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5BF2-DEC6-4293-ACCA-50DD20CADD5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45604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2B30392-2570-4792-BD9E-513E6AB5E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92B6416-E20E-4219-B339-B17473F942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56BD41E-C75B-469B-9FF3-FE5F61080A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C0C550C-2E5F-4F37-AE32-2D572D4D8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218D-F6CA-4CE7-A221-46C7E8464781}" type="datetimeFigureOut">
              <a:rPr lang="en-IN" smtClean="0"/>
              <a:pPr/>
              <a:t>24-03-2021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BE6C94B-A765-490D-AD6D-08732D518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EB7EF35-C071-4429-94CE-C3351C017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5BF2-DEC6-4293-ACCA-50DD20CADD5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255323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DDC553-CCCB-4A8A-A1EB-AD6C66BBE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FB82FAE-AB6F-4EAF-A741-17D3170994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FFFA9B7-33BD-41B8-B846-67C864AEBB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A757A31-9C33-4418-9B7C-4505E6145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218D-F6CA-4CE7-A221-46C7E8464781}" type="datetimeFigureOut">
              <a:rPr lang="en-IN" smtClean="0"/>
              <a:pPr/>
              <a:t>24-03-2021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62E8661-BE5D-4C21-A614-B014CABF0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34061EA-426E-4172-B8D0-31F95E8FC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5BF2-DEC6-4293-ACCA-50DD20CADD5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174578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9E9DDE3F-26DA-44FE-8832-3B7335A78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2136198-3912-4337-B5FD-40CFAE9668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3C2AEEE-DCEB-499D-9E8D-76E3606F61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4218D-F6CA-4CE7-A221-46C7E8464781}" type="datetimeFigureOut">
              <a:rPr lang="en-IN" smtClean="0"/>
              <a:pPr/>
              <a:t>24-03-2021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2D1E2B5-8D68-46B7-8E5F-09D40A4790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CF48BB2-FCA4-4F43-B270-F1ABC190DE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55BF2-DEC6-4293-ACCA-50DD20CADD5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277946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micsonline.org/searchresult.php?keyword=cardiomyopathy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2B35B7F-7216-45CE-8165-7EA6589EFA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54401" y="4470401"/>
            <a:ext cx="4584699" cy="2044700"/>
          </a:xfrm>
        </p:spPr>
        <p:txBody>
          <a:bodyPr>
            <a:normAutofit lnSpcReduction="10000"/>
          </a:bodyPr>
          <a:lstStyle/>
          <a:p>
            <a:r>
              <a:rPr lang="en-IN" sz="3200" b="1" u="sng" dirty="0" smtClean="0">
                <a:solidFill>
                  <a:srgbClr val="002060"/>
                </a:solidFill>
              </a:rPr>
              <a:t>Presenter</a:t>
            </a:r>
          </a:p>
          <a:p>
            <a:r>
              <a:rPr lang="en-IN" sz="3200" b="1" dirty="0" smtClean="0">
                <a:solidFill>
                  <a:srgbClr val="002060"/>
                </a:solidFill>
              </a:rPr>
              <a:t>DeviNanjappan</a:t>
            </a:r>
          </a:p>
          <a:p>
            <a:r>
              <a:rPr lang="en-IN" sz="3200" b="1" dirty="0" smtClean="0">
                <a:solidFill>
                  <a:srgbClr val="002060"/>
                </a:solidFill>
              </a:rPr>
              <a:t>Principal</a:t>
            </a:r>
          </a:p>
          <a:p>
            <a:r>
              <a:rPr lang="en-IN" sz="2600" b="1" dirty="0" smtClean="0">
                <a:solidFill>
                  <a:srgbClr val="002060"/>
                </a:solidFill>
              </a:rPr>
              <a:t>[FACULTY OF NURSING]</a:t>
            </a:r>
            <a:endParaRPr lang="en-IN" sz="2600" b="1" dirty="0">
              <a:solidFill>
                <a:srgbClr val="002060"/>
              </a:solidFill>
            </a:endParaRPr>
          </a:p>
        </p:txBody>
      </p:sp>
      <p:pic>
        <p:nvPicPr>
          <p:cNvPr id="21505" name="Picture 1" descr="F:\2019\acharya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54601" y="165100"/>
            <a:ext cx="1384299" cy="17399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454400" y="3276600"/>
            <a:ext cx="48334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</a:rPr>
              <a:t>Infective Endocarditis </a:t>
            </a:r>
            <a:endParaRPr lang="en-US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977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Complication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825625"/>
            <a:ext cx="11150600" cy="43513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Chronic heart failure</a:t>
            </a:r>
          </a:p>
          <a:p>
            <a:pPr>
              <a:buNone/>
            </a:pPr>
            <a:r>
              <a:rPr lang="en-US" dirty="0" smtClean="0"/>
              <a:t> Shock</a:t>
            </a:r>
          </a:p>
          <a:p>
            <a:pPr>
              <a:buNone/>
            </a:pPr>
            <a:r>
              <a:rPr lang="en-US" dirty="0" smtClean="0"/>
              <a:t> Stroke</a:t>
            </a:r>
          </a:p>
          <a:p>
            <a:pPr>
              <a:buNone/>
            </a:pPr>
            <a:r>
              <a:rPr lang="en-US" dirty="0" smtClean="0"/>
              <a:t> embolism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81075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Diagnosis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71500" y="1193800"/>
            <a:ext cx="11442700" cy="5461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400" b="1" dirty="0" smtClean="0"/>
              <a:t>Simplified Duke criteria for the diagnosis of IE Major criteria</a:t>
            </a:r>
          </a:p>
          <a:p>
            <a:r>
              <a:rPr lang="en-US" sz="2400" dirty="0" smtClean="0"/>
              <a:t> Positive blood cultures</a:t>
            </a:r>
          </a:p>
          <a:p>
            <a:r>
              <a:rPr lang="en-US" sz="2400" dirty="0" smtClean="0"/>
              <a:t> Positive echocardiogram for IE defined as </a:t>
            </a:r>
          </a:p>
          <a:p>
            <a:r>
              <a:rPr lang="en-US" sz="2400" dirty="0" smtClean="0"/>
              <a:t>Oscillating Intracardiac mass</a:t>
            </a:r>
          </a:p>
          <a:p>
            <a:r>
              <a:rPr lang="en-US" sz="2400" dirty="0" smtClean="0"/>
              <a:t> Intracardiac abscess </a:t>
            </a:r>
          </a:p>
          <a:p>
            <a:r>
              <a:rPr lang="en-US" sz="2400" dirty="0" smtClean="0"/>
              <a:t>New partial dehiscence of prosthetic valve</a:t>
            </a:r>
          </a:p>
          <a:p>
            <a:r>
              <a:rPr lang="en-US" sz="2400" dirty="0" smtClean="0"/>
              <a:t> </a:t>
            </a:r>
            <a:r>
              <a:rPr lang="en-US" sz="2400" b="1" dirty="0" smtClean="0"/>
              <a:t>Minor criteria Predisposition </a:t>
            </a:r>
            <a:r>
              <a:rPr lang="en-US" sz="2400" dirty="0" smtClean="0"/>
              <a:t>such as heart condition or </a:t>
            </a:r>
            <a:r>
              <a:rPr lang="en-US" sz="2400" dirty="0" err="1" smtClean="0"/>
              <a:t>i.v</a:t>
            </a:r>
            <a:r>
              <a:rPr lang="en-US" sz="2400" dirty="0" smtClean="0"/>
              <a:t>. drug use Fever Vascular phenomena or immunological phenomena such as</a:t>
            </a:r>
          </a:p>
          <a:p>
            <a:r>
              <a:rPr lang="en-US" sz="2400" dirty="0" smtClean="0"/>
              <a:t> major arterial emboli,</a:t>
            </a:r>
          </a:p>
          <a:p>
            <a:r>
              <a:rPr lang="en-US" sz="2400" dirty="0" smtClean="0"/>
              <a:t> septic pulmonary infarcts, </a:t>
            </a:r>
          </a:p>
          <a:p>
            <a:r>
              <a:rPr lang="en-US" sz="2400" dirty="0" smtClean="0"/>
              <a:t>mycotic aneurysm, </a:t>
            </a:r>
          </a:p>
          <a:p>
            <a:r>
              <a:rPr lang="en-US" sz="2400" dirty="0" smtClean="0"/>
              <a:t>Intracranial haemorrhage, </a:t>
            </a:r>
          </a:p>
          <a:p>
            <a:r>
              <a:rPr lang="en-US" sz="2400" dirty="0" smtClean="0"/>
              <a:t>Conjunctival haemorrhages, and Janeway lesions </a:t>
            </a:r>
          </a:p>
          <a:p>
            <a:r>
              <a:rPr lang="en-US" sz="2400" dirty="0" smtClean="0"/>
              <a:t>Other microbiological evidence such as PCR, serological tests, or positive blood culture but does not meet a major criterion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7275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Treatment 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70000"/>
            <a:ext cx="10515600" cy="5181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Medical management</a:t>
            </a:r>
          </a:p>
          <a:p>
            <a:r>
              <a:rPr lang="en-US" dirty="0" smtClean="0"/>
              <a:t> if the patient is having poor intake of oxygen administer oxygen therapy 4-6 l/m in helping the patient get supplemented with enough oxygen</a:t>
            </a:r>
          </a:p>
          <a:p>
            <a:r>
              <a:rPr lang="en-US" dirty="0" smtClean="0"/>
              <a:t> Administer antibiotic treatment like ampicillin + flucloxacilin +gentamicin</a:t>
            </a:r>
          </a:p>
          <a:p>
            <a:r>
              <a:rPr lang="en-US" dirty="0" smtClean="0"/>
              <a:t> Administer pcm 1g </a:t>
            </a:r>
            <a:r>
              <a:rPr lang="en-US" dirty="0" err="1" smtClean="0"/>
              <a:t>tds</a:t>
            </a:r>
            <a:r>
              <a:rPr lang="en-US" dirty="0" smtClean="0"/>
              <a:t> </a:t>
            </a:r>
            <a:r>
              <a:rPr lang="en-US" dirty="0" err="1" smtClean="0"/>
              <a:t>p.o</a:t>
            </a:r>
            <a:r>
              <a:rPr lang="en-US" dirty="0" smtClean="0"/>
              <a:t> as analgesic that help in relieving pain</a:t>
            </a:r>
          </a:p>
          <a:p>
            <a:r>
              <a:rPr lang="en-US" dirty="0" smtClean="0"/>
              <a:t>Administer inotropic drugs like digoxin that help in increasing contractility of the heart</a:t>
            </a:r>
          </a:p>
          <a:p>
            <a:r>
              <a:rPr lang="en-US" dirty="0" smtClean="0"/>
              <a:t> The patient can also be administered with morphine which help to decrease anxiety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9D0533-2DDC-4F43-A057-750F953F4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400" y="327025"/>
            <a:ext cx="10515600" cy="1325563"/>
          </a:xfrm>
        </p:spPr>
        <p:txBody>
          <a:bodyPr/>
          <a:lstStyle/>
          <a:p>
            <a:r>
              <a:rPr lang="en-IN" b="1" dirty="0" smtClean="0">
                <a:solidFill>
                  <a:srgbClr val="002060"/>
                </a:solidFill>
              </a:rPr>
              <a:t>Definition </a:t>
            </a:r>
            <a:endParaRPr lang="en-IN" b="1" dirty="0">
              <a:solidFill>
                <a:srgbClr val="002060"/>
              </a:solidFill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4E5CD72A-B3BE-4FFF-BA27-30934FA204C9}"/>
              </a:ext>
            </a:extLst>
          </p:cNvPr>
          <p:cNvCxnSpPr/>
          <p:nvPr/>
        </p:nvCxnSpPr>
        <p:spPr>
          <a:xfrm>
            <a:off x="955963" y="1427018"/>
            <a:ext cx="10332000" cy="0"/>
          </a:xfrm>
          <a:prstGeom prst="line">
            <a:avLst/>
          </a:prstGeom>
          <a:ln w="34925" cmpd="sng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1" descr="F:\2019\acharya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57678" y="-21509"/>
            <a:ext cx="1076962" cy="1384666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977900" y="1612901"/>
            <a:ext cx="10312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 smtClean="0">
              <a:hlinkClick r:id="rId3"/>
            </a:endParaRPr>
          </a:p>
          <a:p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1130300" y="2565400"/>
            <a:ext cx="105156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Infective endocarditis (IE) is a microbial infection of a heart valve (native or prosthetic) or the mural endocardium, leading to tissue destruction and formation of vegetations</a:t>
            </a:r>
          </a:p>
          <a:p>
            <a:r>
              <a:rPr lang="en-US" sz="2800" dirty="0" smtClean="0"/>
              <a:t>It is primarily a disease of the heart, but by virtue of its haematogenic spread, it is also a multisystem disorder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1092200" y="1689101"/>
            <a:ext cx="10668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/>
              <a:t> </a:t>
            </a:r>
            <a:r>
              <a:rPr lang="en-US" sz="2800" dirty="0" smtClean="0"/>
              <a:t>Endocarditis is an inflammation of the inner layer of the heart, the endocardium. it usually involves the valves and other structures like the intraventricular and septum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74297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nursing\Desktop\endocarditis-1-72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8500" y="342900"/>
            <a:ext cx="10629900" cy="6159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Incidence 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/>
              <a:t>The incidence of IE is 1.7–7.2 cases per 100 000 person-years. The female to male ratio has remained stable over the years at 1:2.2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the median age of endocarditis patients has increased from 30–40 to 47–69 yr and rheumatic heart disease is no longer the main risk factor for IE in Western countries.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Causes 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dirty="0" smtClean="0"/>
              <a:t>Staphylococcus </a:t>
            </a:r>
            <a:r>
              <a:rPr lang="en-US" dirty="0" err="1" smtClean="0"/>
              <a:t>aureus</a:t>
            </a:r>
            <a:r>
              <a:rPr lang="en-US" dirty="0" smtClean="0"/>
              <a:t> is now more common than oral Streptococci (formerly Streptococcus </a:t>
            </a:r>
            <a:r>
              <a:rPr lang="en-US" dirty="0" err="1" smtClean="0"/>
              <a:t>viridans</a:t>
            </a:r>
            <a:r>
              <a:rPr lang="en-US" dirty="0" smtClean="0"/>
              <a:t>)</a:t>
            </a:r>
          </a:p>
          <a:p>
            <a:pPr algn="just">
              <a:buNone/>
            </a:pPr>
            <a:r>
              <a:rPr lang="en-US" dirty="0" smtClean="0"/>
              <a:t>MRSA9 </a:t>
            </a:r>
            <a:r>
              <a:rPr lang="en-US" dirty="0" err="1" smtClean="0"/>
              <a:t>methicillin</a:t>
            </a:r>
            <a:r>
              <a:rPr lang="en-US" dirty="0" smtClean="0"/>
              <a:t>-sensitive S. </a:t>
            </a:r>
            <a:r>
              <a:rPr lang="en-US" dirty="0" err="1" smtClean="0"/>
              <a:t>aureus</a:t>
            </a:r>
            <a:r>
              <a:rPr lang="en-US" dirty="0" smtClean="0"/>
              <a:t> is predominantly related to </a:t>
            </a:r>
            <a:r>
              <a:rPr lang="en-US" dirty="0" err="1" smtClean="0"/>
              <a:t>nosocomial</a:t>
            </a:r>
            <a:r>
              <a:rPr lang="en-US" dirty="0" smtClean="0"/>
              <a:t> infection, wound infection, permanent </a:t>
            </a:r>
            <a:r>
              <a:rPr lang="en-US" dirty="0" err="1" smtClean="0"/>
              <a:t>i.v</a:t>
            </a:r>
            <a:r>
              <a:rPr lang="en-US" dirty="0" smtClean="0"/>
              <a:t>. catheters, or surgical intervention</a:t>
            </a:r>
          </a:p>
          <a:p>
            <a:pPr algn="just">
              <a:buNone/>
            </a:pPr>
            <a:r>
              <a:rPr lang="en-US" dirty="0" smtClean="0"/>
              <a:t>Fungus e.g. </a:t>
            </a:r>
            <a:r>
              <a:rPr lang="en-US" dirty="0" err="1" smtClean="0"/>
              <a:t>candida</a:t>
            </a:r>
            <a:r>
              <a:rPr lang="en-US" dirty="0" smtClean="0"/>
              <a:t>, </a:t>
            </a:r>
            <a:r>
              <a:rPr lang="en-US" dirty="0" err="1" smtClean="0"/>
              <a:t>aspagellus</a:t>
            </a:r>
            <a:r>
              <a:rPr lang="en-US" dirty="0" smtClean="0"/>
              <a:t> </a:t>
            </a:r>
          </a:p>
          <a:p>
            <a:pPr algn="just">
              <a:buNone/>
            </a:pPr>
            <a:r>
              <a:rPr lang="en-US" dirty="0" smtClean="0"/>
              <a:t>Gram negative organisms e.g. pseudomonas </a:t>
            </a:r>
            <a:r>
              <a:rPr lang="en-US" dirty="0" err="1" smtClean="0"/>
              <a:t>Bacterias</a:t>
            </a:r>
            <a:r>
              <a:rPr lang="en-US" dirty="0" smtClean="0"/>
              <a:t> e.g. staphylococci</a:t>
            </a:r>
          </a:p>
          <a:p>
            <a:pPr algn="just">
              <a:buNone/>
            </a:pPr>
            <a:r>
              <a:rPr lang="en-US" dirty="0" smtClean="0"/>
              <a:t>Acute rheumatic fever which cause enlarged and tender lymph nodes, </a:t>
            </a:r>
          </a:p>
          <a:p>
            <a:pPr algn="just">
              <a:buNone/>
            </a:pPr>
            <a:r>
              <a:rPr lang="en-US" dirty="0" smtClean="0"/>
              <a:t>damages the valves Congenital heart disease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Risk factors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8600"/>
            <a:ext cx="10515600" cy="46783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Previous heart damage</a:t>
            </a:r>
          </a:p>
          <a:p>
            <a:pPr algn="just">
              <a:buNone/>
            </a:pPr>
            <a:r>
              <a:rPr lang="en-US" dirty="0" smtClean="0"/>
              <a:t> Dental procedures which lead into the introduction of </a:t>
            </a:r>
            <a:r>
              <a:rPr lang="en-US" dirty="0" err="1" smtClean="0"/>
              <a:t>bacterias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Heart surgery</a:t>
            </a:r>
          </a:p>
          <a:p>
            <a:pPr algn="just">
              <a:buNone/>
            </a:pPr>
            <a:r>
              <a:rPr lang="en-US" dirty="0" smtClean="0"/>
              <a:t>Intubations</a:t>
            </a:r>
          </a:p>
          <a:p>
            <a:pPr algn="just">
              <a:buNone/>
            </a:pPr>
            <a:r>
              <a:rPr lang="en-US" dirty="0" smtClean="0"/>
              <a:t> Procedures involving gastro intestinal and genitourinaly tracts e.g. barium, enemas, sigmoidoscopy, catheterisation and cytoscopy</a:t>
            </a:r>
          </a:p>
          <a:p>
            <a:pPr algn="just">
              <a:buNone/>
            </a:pPr>
            <a:r>
              <a:rPr lang="en-US" dirty="0" smtClean="0"/>
              <a:t> Reproductive conditions like delivery of new babies, abortions and pelvic inflammatory disease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Prevention 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39800" y="1699736"/>
            <a:ext cx="10693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/>
              <a:t>You can reduce the risk of bacterial </a:t>
            </a:r>
            <a:r>
              <a:rPr lang="en-US" sz="2400" b="1" dirty="0" smtClean="0"/>
              <a:t>endocarditis</a:t>
            </a:r>
            <a:r>
              <a:rPr lang="en-US" sz="2400" dirty="0" smtClean="0"/>
              <a:t> by practicing good oral hygiene habits every day. Good oral health is generally more effective in reducing your risk of bacterial </a:t>
            </a:r>
            <a:r>
              <a:rPr lang="en-US" sz="2400" b="1" dirty="0" smtClean="0"/>
              <a:t>endocarditis</a:t>
            </a:r>
            <a:r>
              <a:rPr lang="en-US" sz="2400" dirty="0" smtClean="0"/>
              <a:t> than is taking </a:t>
            </a:r>
            <a:r>
              <a:rPr lang="en-US" sz="2400" b="1" dirty="0" smtClean="0"/>
              <a:t>preventive</a:t>
            </a:r>
            <a:r>
              <a:rPr lang="en-US" sz="2400" dirty="0" smtClean="0"/>
              <a:t> antibiotics before certain procedures.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Pathophysiology 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IE originates at sites where the endothelium is damaged by high blood velocity or mechanical damage and on foreign bodies in the circulation.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Initially, a sterile thrombotic vegetation (non-bacterial thrombotic endocarditis) is formed, which facilitates bacterial adherence during transient </a:t>
            </a:r>
            <a:r>
              <a:rPr lang="en-US" dirty="0" err="1" smtClean="0"/>
              <a:t>bacteraemia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Platelets and fibrin deposits at the injury site provide an adherent surface for the formation of vegetations.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Finally, the vegetations may produce the secondary effects of endocarditis such as tissue destruction, generalized and difficult to eradicate sepsis, and septic emboli and abscesses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Clinical S/S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825625"/>
            <a:ext cx="11150600" cy="435133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Loss of vision</a:t>
            </a:r>
          </a:p>
          <a:p>
            <a:pPr>
              <a:buNone/>
            </a:pPr>
            <a:r>
              <a:rPr lang="en-US" dirty="0" smtClean="0"/>
              <a:t> Ischemia</a:t>
            </a:r>
          </a:p>
          <a:p>
            <a:pPr>
              <a:buNone/>
            </a:pPr>
            <a:r>
              <a:rPr lang="en-US" dirty="0" smtClean="0"/>
              <a:t> Fever</a:t>
            </a:r>
          </a:p>
          <a:p>
            <a:pPr>
              <a:buNone/>
            </a:pPr>
            <a:r>
              <a:rPr lang="en-US" dirty="0" smtClean="0"/>
              <a:t>Shortness of breath</a:t>
            </a:r>
          </a:p>
          <a:p>
            <a:pPr>
              <a:buNone/>
            </a:pPr>
            <a:r>
              <a:rPr lang="en-US" dirty="0" smtClean="0"/>
              <a:t>Shock</a:t>
            </a:r>
          </a:p>
          <a:p>
            <a:pPr>
              <a:buNone/>
            </a:pPr>
            <a:r>
              <a:rPr lang="en-US" dirty="0" smtClean="0"/>
              <a:t>Finger clubbing</a:t>
            </a:r>
          </a:p>
          <a:p>
            <a:pPr>
              <a:buNone/>
            </a:pPr>
            <a:r>
              <a:rPr lang="en-US" dirty="0" smtClean="0"/>
              <a:t> Myocardial infarction</a:t>
            </a:r>
          </a:p>
          <a:p>
            <a:pPr>
              <a:buNone/>
            </a:pPr>
            <a:r>
              <a:rPr lang="en-US" dirty="0" smtClean="0"/>
              <a:t> Weight loss</a:t>
            </a:r>
          </a:p>
          <a:p>
            <a:pPr>
              <a:buNone/>
            </a:pPr>
            <a:r>
              <a:rPr lang="en-US" dirty="0" smtClean="0"/>
              <a:t> Malaise Chills</a:t>
            </a:r>
          </a:p>
          <a:p>
            <a:pPr>
              <a:buNone/>
            </a:pPr>
            <a:r>
              <a:rPr lang="en-US" dirty="0" smtClean="0"/>
              <a:t> Night sweats</a:t>
            </a:r>
          </a:p>
          <a:p>
            <a:pPr>
              <a:buNone/>
            </a:pPr>
            <a:r>
              <a:rPr lang="en-US" dirty="0" smtClean="0"/>
              <a:t> Chest and abdominal pain</a:t>
            </a:r>
          </a:p>
          <a:p>
            <a:pPr>
              <a:buNone/>
            </a:pPr>
            <a:r>
              <a:rPr lang="en-US" dirty="0" smtClean="0"/>
              <a:t> anorexia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1693</TotalTime>
  <Words>566</Words>
  <Application>Microsoft Office PowerPoint</Application>
  <PresentationFormat>Custom</PresentationFormat>
  <Paragraphs>74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Definition </vt:lpstr>
      <vt:lpstr>Slide 3</vt:lpstr>
      <vt:lpstr>Incidence </vt:lpstr>
      <vt:lpstr>Causes </vt:lpstr>
      <vt:lpstr>Risk factors</vt:lpstr>
      <vt:lpstr>Prevention </vt:lpstr>
      <vt:lpstr>Pathophysiology </vt:lpstr>
      <vt:lpstr>Clinical S/S</vt:lpstr>
      <vt:lpstr>Complication</vt:lpstr>
      <vt:lpstr>Diagnosis</vt:lpstr>
      <vt:lpstr>Treatment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ACHARYA UNIVERSITY</dc:title>
  <dc:creator>prashanthcm</dc:creator>
  <cp:lastModifiedBy>library</cp:lastModifiedBy>
  <cp:revision>576</cp:revision>
  <dcterms:created xsi:type="dcterms:W3CDTF">2019-11-08T04:30:31Z</dcterms:created>
  <dcterms:modified xsi:type="dcterms:W3CDTF">2021-03-24T08:11:43Z</dcterms:modified>
</cp:coreProperties>
</file>