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871220"/>
            <a:ext cx="8072119" cy="148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1370" y="497840"/>
            <a:ext cx="500125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33220"/>
            <a:ext cx="8072119" cy="4230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4419600"/>
            <a:ext cx="4559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Post Mortem</a:t>
            </a:r>
            <a:r>
              <a:rPr sz="4400" spc="-5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Care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228600"/>
            <a:ext cx="5943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4196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n/>
                <a:latin typeface="Times New Roman" pitchFamily="18" charset="0"/>
                <a:cs typeface="Times New Roman" pitchFamily="18" charset="0"/>
              </a:rPr>
              <a:t>PREPARED BY MR.N.SANDEEP WESLEY ASSISTANT LECTURER </a:t>
            </a:r>
          </a:p>
          <a:p>
            <a:pPr algn="ctr"/>
            <a:r>
              <a:rPr lang="en-US" b="1" dirty="0" smtClean="0">
                <a:ln/>
                <a:latin typeface="Times New Roman" pitchFamily="18" charset="0"/>
                <a:cs typeface="Times New Roman" pitchFamily="18" charset="0"/>
              </a:rPr>
              <a:t>SMT.NAGARATHNAMMA SCHOOL &amp; COLLEGE OF NURSING</a:t>
            </a:r>
          </a:p>
          <a:p>
            <a:pPr algn="ctr"/>
            <a:r>
              <a:rPr lang="en-US" b="1" dirty="0" smtClean="0">
                <a:ln/>
                <a:latin typeface="Times New Roman" pitchFamily="18" charset="0"/>
                <a:cs typeface="Times New Roman" pitchFamily="18" charset="0"/>
              </a:rPr>
              <a:t> BENGALURU </a:t>
            </a:r>
            <a:endParaRPr lang="en-US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</a:pPr>
            <a:r>
              <a:rPr spc="-5" dirty="0"/>
              <a:t>If there </a:t>
            </a:r>
            <a:r>
              <a:rPr dirty="0"/>
              <a:t>are </a:t>
            </a:r>
            <a:r>
              <a:rPr spc="-5" dirty="0"/>
              <a:t>visitors in the </a:t>
            </a:r>
            <a:r>
              <a:rPr dirty="0"/>
              <a:t>room, </a:t>
            </a:r>
            <a:r>
              <a:rPr spc="-5" dirty="0"/>
              <a:t>carefully  explain the situation </a:t>
            </a:r>
            <a:r>
              <a:rPr dirty="0"/>
              <a:t>and ask them </a:t>
            </a:r>
            <a:r>
              <a:rPr spc="-5" dirty="0"/>
              <a:t>to  temporarily leave the </a:t>
            </a:r>
            <a:r>
              <a:rPr dirty="0"/>
              <a:t>room </a:t>
            </a:r>
            <a:r>
              <a:rPr spc="-5" dirty="0"/>
              <a:t>if </a:t>
            </a:r>
            <a:r>
              <a:rPr dirty="0"/>
              <a:t>possible.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023870"/>
            <a:ext cx="8011159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Follow the </a:t>
            </a:r>
            <a:r>
              <a:rPr sz="3200" dirty="0">
                <a:latin typeface="Arial"/>
                <a:cs typeface="Arial"/>
              </a:rPr>
              <a:t>hospital procedure regarding </a:t>
            </a:r>
            <a:r>
              <a:rPr sz="3200" spc="-5" dirty="0">
                <a:latin typeface="Arial"/>
                <a:cs typeface="Arial"/>
              </a:rPr>
              <a:t>the  notification </a:t>
            </a:r>
            <a:r>
              <a:rPr sz="3200" dirty="0">
                <a:latin typeface="Arial"/>
                <a:cs typeface="Arial"/>
              </a:rPr>
              <a:t>of various dept. and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personnel.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28600"/>
            <a:ext cx="44196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304800"/>
            <a:ext cx="54864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51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51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51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51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51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51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51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51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51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7770" y="497840"/>
            <a:ext cx="4185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RIGOR</a:t>
            </a:r>
            <a:r>
              <a:rPr spc="-85" dirty="0"/>
              <a:t> </a:t>
            </a:r>
            <a:r>
              <a:rPr dirty="0"/>
              <a:t>MORTIS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1676400"/>
            <a:ext cx="57912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3970" y="497840"/>
            <a:ext cx="40322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LIVOR</a:t>
            </a:r>
            <a:r>
              <a:rPr spc="-80" dirty="0"/>
              <a:t> </a:t>
            </a:r>
            <a:r>
              <a:rPr dirty="0"/>
              <a:t>MORTIS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1600200"/>
            <a:ext cx="62484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5539" y="497840"/>
            <a:ext cx="4309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ALGOR</a:t>
            </a:r>
            <a:r>
              <a:rPr spc="-90" dirty="0"/>
              <a:t> </a:t>
            </a:r>
            <a:r>
              <a:rPr dirty="0"/>
              <a:t>MORTIS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2133600"/>
            <a:ext cx="67818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1370" y="497840"/>
            <a:ext cx="49949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51165" cy="423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Maintain </a:t>
            </a:r>
            <a:r>
              <a:rPr sz="3200" dirty="0">
                <a:latin typeface="Arial"/>
                <a:cs typeface="Arial"/>
              </a:rPr>
              <a:t>proper alignment of body. </a:t>
            </a:r>
            <a:r>
              <a:rPr sz="3200" spc="-5" dirty="0">
                <a:latin typeface="Arial"/>
                <a:cs typeface="Arial"/>
              </a:rPr>
              <a:t>Raise  the </a:t>
            </a:r>
            <a:r>
              <a:rPr sz="3200" dirty="0">
                <a:latin typeface="Arial"/>
                <a:cs typeface="Arial"/>
              </a:rPr>
              <a:t>head 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bed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slightly.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IF </a:t>
            </a:r>
            <a:r>
              <a:rPr sz="3200" dirty="0">
                <a:latin typeface="Arial"/>
                <a:cs typeface="Arial"/>
              </a:rPr>
              <a:t>possible, place dentures </a:t>
            </a:r>
            <a:r>
              <a:rPr sz="3200" spc="-5" dirty="0">
                <a:latin typeface="Arial"/>
                <a:cs typeface="Arial"/>
              </a:rPr>
              <a:t>in the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mouth</a:t>
            </a:r>
            <a:endParaRPr sz="3200">
              <a:latin typeface="Arial"/>
              <a:cs typeface="Arial"/>
            </a:endParaRPr>
          </a:p>
          <a:p>
            <a:pPr marL="622300" marR="1405890" indent="-60960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Remove any </a:t>
            </a:r>
            <a:r>
              <a:rPr sz="3200" spc="-5" dirty="0">
                <a:latin typeface="Arial"/>
                <a:cs typeface="Arial"/>
              </a:rPr>
              <a:t>external </a:t>
            </a:r>
            <a:r>
              <a:rPr sz="3200" dirty="0">
                <a:latin typeface="Arial"/>
                <a:cs typeface="Arial"/>
              </a:rPr>
              <a:t>obj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causing  pressure or </a:t>
            </a:r>
            <a:r>
              <a:rPr sz="3200" spc="-5" dirty="0">
                <a:latin typeface="Arial"/>
                <a:cs typeface="Arial"/>
              </a:rPr>
              <a:t>injury to the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skin</a:t>
            </a:r>
            <a:endParaRPr sz="3200">
              <a:latin typeface="Arial"/>
              <a:cs typeface="Arial"/>
            </a:endParaRPr>
          </a:p>
          <a:p>
            <a:pPr marL="622300" marR="212090" indent="-6096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Following </a:t>
            </a:r>
            <a:r>
              <a:rPr sz="3200" dirty="0">
                <a:latin typeface="Arial"/>
                <a:cs typeface="Arial"/>
              </a:rPr>
              <a:t>hospital </a:t>
            </a:r>
            <a:r>
              <a:rPr sz="3200" spc="-5" dirty="0">
                <a:latin typeface="Arial"/>
                <a:cs typeface="Arial"/>
              </a:rPr>
              <a:t>policy, </a:t>
            </a:r>
            <a:r>
              <a:rPr sz="3200" dirty="0">
                <a:latin typeface="Arial"/>
                <a:cs typeface="Arial"/>
              </a:rPr>
              <a:t>remove, cut or  secure any tubes, drains </a:t>
            </a:r>
            <a:r>
              <a:rPr sz="3200" spc="-5" dirty="0">
                <a:latin typeface="Arial"/>
                <a:cs typeface="Arial"/>
              </a:rPr>
              <a:t>or </a:t>
            </a:r>
            <a:r>
              <a:rPr sz="3200" dirty="0">
                <a:latin typeface="Arial"/>
                <a:cs typeface="Arial"/>
              </a:rPr>
              <a:t>monitoring  </a:t>
            </a:r>
            <a:r>
              <a:rPr sz="3200" spc="-5" dirty="0">
                <a:latin typeface="Arial"/>
                <a:cs typeface="Arial"/>
              </a:rPr>
              <a:t>lines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66420"/>
            <a:ext cx="7920355" cy="443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43635" indent="-3429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463550" algn="l"/>
              </a:tabLst>
            </a:pPr>
            <a:r>
              <a:rPr sz="3200" spc="-5" dirty="0">
                <a:latin typeface="Arial"/>
                <a:cs typeface="Arial"/>
              </a:rPr>
              <a:t>Following </a:t>
            </a:r>
            <a:r>
              <a:rPr sz="3200" dirty="0">
                <a:latin typeface="Arial"/>
                <a:cs typeface="Arial"/>
              </a:rPr>
              <a:t>hospital </a:t>
            </a:r>
            <a:r>
              <a:rPr sz="3200" spc="-5" dirty="0">
                <a:latin typeface="Arial"/>
                <a:cs typeface="Arial"/>
              </a:rPr>
              <a:t>policy, </a:t>
            </a:r>
            <a:r>
              <a:rPr sz="3200" dirty="0">
                <a:latin typeface="Arial"/>
                <a:cs typeface="Arial"/>
              </a:rPr>
              <a:t>secure </a:t>
            </a:r>
            <a:r>
              <a:rPr sz="3200" spc="-5" dirty="0">
                <a:latin typeface="Arial"/>
                <a:cs typeface="Arial"/>
              </a:rPr>
              <a:t>or  </a:t>
            </a:r>
            <a:r>
              <a:rPr sz="3200" dirty="0">
                <a:latin typeface="Arial"/>
                <a:cs typeface="Arial"/>
              </a:rPr>
              <a:t>replace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dressings.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790"/>
              </a:spcBef>
              <a:buAutoNum type="arabicPeriod" startAt="5"/>
              <a:tabLst>
                <a:tab pos="463550" algn="l"/>
              </a:tabLst>
            </a:pPr>
            <a:r>
              <a:rPr sz="3200" dirty="0">
                <a:latin typeface="Arial"/>
                <a:cs typeface="Arial"/>
              </a:rPr>
              <a:t>Cleans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body </a:t>
            </a:r>
            <a:r>
              <a:rPr sz="3200" spc="-5" dirty="0">
                <a:latin typeface="Arial"/>
                <a:cs typeface="Arial"/>
              </a:rPr>
              <a:t>as </a:t>
            </a:r>
            <a:r>
              <a:rPr sz="3200" dirty="0">
                <a:latin typeface="Arial"/>
                <a:cs typeface="Arial"/>
              </a:rPr>
              <a:t>needed.</a:t>
            </a:r>
            <a:endParaRPr sz="3200">
              <a:latin typeface="Arial"/>
              <a:cs typeface="Arial"/>
            </a:endParaRPr>
          </a:p>
          <a:p>
            <a:pPr marL="462915" indent="-450850">
              <a:lnSpc>
                <a:spcPct val="100000"/>
              </a:lnSpc>
              <a:spcBef>
                <a:spcPts val="800"/>
              </a:spcBef>
              <a:buAutoNum type="arabicPeriod" startAt="5"/>
              <a:tabLst>
                <a:tab pos="463550" algn="l"/>
              </a:tabLst>
            </a:pPr>
            <a:r>
              <a:rPr sz="3200" dirty="0">
                <a:latin typeface="Arial"/>
                <a:cs typeface="Arial"/>
              </a:rPr>
              <a:t>Close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eyes</a:t>
            </a:r>
            <a:endParaRPr sz="3200">
              <a:latin typeface="Arial"/>
              <a:cs typeface="Arial"/>
            </a:endParaRPr>
          </a:p>
          <a:p>
            <a:pPr marL="355600" marR="1032510" indent="-342900">
              <a:lnSpc>
                <a:spcPct val="100000"/>
              </a:lnSpc>
              <a:spcBef>
                <a:spcPts val="800"/>
              </a:spcBef>
              <a:buAutoNum type="arabicPeriod" startAt="5"/>
              <a:tabLst>
                <a:tab pos="463550" algn="l"/>
              </a:tabLst>
            </a:pPr>
            <a:r>
              <a:rPr sz="3200" spc="-5" dirty="0">
                <a:latin typeface="Arial"/>
                <a:cs typeface="Arial"/>
              </a:rPr>
              <a:t>If the family is to </a:t>
            </a:r>
            <a:r>
              <a:rPr sz="3200" dirty="0">
                <a:latin typeface="Arial"/>
                <a:cs typeface="Arial"/>
              </a:rPr>
              <a:t>visit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deceased,  provide clean </a:t>
            </a:r>
            <a:r>
              <a:rPr sz="3200" spc="-5" dirty="0">
                <a:latin typeface="Arial"/>
                <a:cs typeface="Arial"/>
              </a:rPr>
              <a:t>linen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gown to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pt.</a:t>
            </a:r>
            <a:endParaRPr sz="3200">
              <a:latin typeface="Arial"/>
              <a:cs typeface="Arial"/>
            </a:endParaRPr>
          </a:p>
          <a:p>
            <a:pPr marL="352425" indent="-340360">
              <a:lnSpc>
                <a:spcPct val="100000"/>
              </a:lnSpc>
              <a:spcBef>
                <a:spcPts val="790"/>
              </a:spcBef>
              <a:buAutoNum type="arabicPeriod" startAt="5"/>
              <a:tabLst>
                <a:tab pos="353060" algn="l"/>
              </a:tabLst>
            </a:pPr>
            <a:r>
              <a:rPr sz="3200" spc="-5" dirty="0">
                <a:latin typeface="Arial"/>
                <a:cs typeface="Arial"/>
              </a:rPr>
              <a:t>Prepare the </a:t>
            </a:r>
            <a:r>
              <a:rPr sz="3200" dirty="0">
                <a:latin typeface="Arial"/>
                <a:cs typeface="Arial"/>
              </a:rPr>
              <a:t>equipment used </a:t>
            </a:r>
            <a:r>
              <a:rPr sz="3200" spc="-5" dirty="0">
                <a:latin typeface="Arial"/>
                <a:cs typeface="Arial"/>
              </a:rPr>
              <a:t>for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cleansing</a:t>
            </a:r>
            <a:endParaRPr sz="3200">
              <a:latin typeface="Arial"/>
              <a:cs typeface="Arial"/>
            </a:endParaRPr>
          </a:p>
          <a:p>
            <a:pPr marL="690245" indent="-678180">
              <a:lnSpc>
                <a:spcPct val="100000"/>
              </a:lnSpc>
              <a:spcBef>
                <a:spcPts val="800"/>
              </a:spcBef>
              <a:buAutoNum type="arabicPeriod" startAt="5"/>
              <a:tabLst>
                <a:tab pos="690880" algn="l"/>
              </a:tabLst>
            </a:pPr>
            <a:r>
              <a:rPr sz="3200" spc="-5" dirty="0">
                <a:latin typeface="Arial"/>
                <a:cs typeface="Arial"/>
              </a:rPr>
              <a:t>ID tags-toe,wrist </a:t>
            </a:r>
            <a:r>
              <a:rPr sz="3200" dirty="0">
                <a:latin typeface="Arial"/>
                <a:cs typeface="Arial"/>
              </a:rPr>
              <a:t>and morgue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9760" y="497840"/>
            <a:ext cx="28213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Description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3690"/>
            <a:ext cx="7988300" cy="44272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5880" indent="-342900">
              <a:lnSpc>
                <a:spcPts val="3460"/>
              </a:lnSpc>
              <a:spcBef>
                <a:spcPts val="530"/>
              </a:spcBef>
            </a:pPr>
            <a:r>
              <a:rPr sz="3200" spc="-5" dirty="0">
                <a:latin typeface="Arial"/>
                <a:cs typeface="Arial"/>
              </a:rPr>
              <a:t>All </a:t>
            </a:r>
            <a:r>
              <a:rPr sz="3200" dirty="0">
                <a:latin typeface="Arial"/>
                <a:cs typeface="Arial"/>
              </a:rPr>
              <a:t>deceased children </a:t>
            </a:r>
            <a:r>
              <a:rPr sz="3200" spc="-5" dirty="0">
                <a:latin typeface="Arial"/>
                <a:cs typeface="Arial"/>
              </a:rPr>
              <a:t>are treated </a:t>
            </a:r>
            <a:r>
              <a:rPr sz="3200" spc="-10" dirty="0">
                <a:latin typeface="Arial"/>
                <a:cs typeface="Arial"/>
              </a:rPr>
              <a:t>w/ </a:t>
            </a:r>
            <a:r>
              <a:rPr sz="3200" dirty="0">
                <a:latin typeface="Arial"/>
                <a:cs typeface="Arial"/>
              </a:rPr>
              <a:t>respect  </a:t>
            </a:r>
            <a:r>
              <a:rPr sz="3200" spc="-10" dirty="0">
                <a:latin typeface="Arial"/>
                <a:cs typeface="Arial"/>
              </a:rPr>
              <a:t>while </a:t>
            </a:r>
            <a:r>
              <a:rPr sz="3200" dirty="0">
                <a:latin typeface="Arial"/>
                <a:cs typeface="Arial"/>
              </a:rPr>
              <a:t>being provided </a:t>
            </a:r>
            <a:r>
              <a:rPr sz="3200" spc="-5" dirty="0">
                <a:latin typeface="Arial"/>
                <a:cs typeface="Arial"/>
              </a:rPr>
              <a:t>end-of-life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Arial"/>
              <a:cs typeface="Arial"/>
            </a:endParaRPr>
          </a:p>
          <a:p>
            <a:pPr marL="355600" marR="323850" indent="-342900">
              <a:lnSpc>
                <a:spcPct val="9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Family </a:t>
            </a:r>
            <a:r>
              <a:rPr sz="3200" spc="5" dirty="0">
                <a:latin typeface="Arial"/>
                <a:cs typeface="Arial"/>
              </a:rPr>
              <a:t>members </a:t>
            </a:r>
            <a:r>
              <a:rPr sz="3200" spc="-5" dirty="0">
                <a:latin typeface="Arial"/>
                <a:cs typeface="Arial"/>
              </a:rPr>
              <a:t>are allowed to participate  in the activities to </a:t>
            </a:r>
            <a:r>
              <a:rPr sz="3200" dirty="0">
                <a:latin typeface="Arial"/>
                <a:cs typeface="Arial"/>
              </a:rPr>
              <a:t>complete end-of-life  </a:t>
            </a:r>
            <a:r>
              <a:rPr sz="3200" spc="-5" dirty="0">
                <a:latin typeface="Arial"/>
                <a:cs typeface="Arial"/>
              </a:rPr>
              <a:t>care </a:t>
            </a:r>
            <a:r>
              <a:rPr sz="3200" dirty="0">
                <a:latin typeface="Arial"/>
                <a:cs typeface="Arial"/>
              </a:rPr>
              <a:t>needs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400">
              <a:latin typeface="Arial"/>
              <a:cs typeface="Arial"/>
            </a:endParaRPr>
          </a:p>
          <a:p>
            <a:pPr marL="355600" marR="5080" indent="-342900">
              <a:lnSpc>
                <a:spcPts val="3450"/>
              </a:lnSpc>
              <a:spcBef>
                <a:spcPts val="5"/>
              </a:spcBef>
            </a:pPr>
            <a:r>
              <a:rPr sz="3200" spc="-5" dirty="0">
                <a:latin typeface="Arial"/>
                <a:cs typeface="Arial"/>
              </a:rPr>
              <a:t>Religious practices, </a:t>
            </a:r>
            <a:r>
              <a:rPr sz="3200" dirty="0">
                <a:latin typeface="Arial"/>
                <a:cs typeface="Arial"/>
              </a:rPr>
              <a:t>cultural </a:t>
            </a:r>
            <a:r>
              <a:rPr sz="3200" spc="-5" dirty="0">
                <a:latin typeface="Arial"/>
                <a:cs typeface="Arial"/>
              </a:rPr>
              <a:t>rituals, </a:t>
            </a:r>
            <a:r>
              <a:rPr sz="3200" dirty="0">
                <a:latin typeface="Arial"/>
                <a:cs typeface="Arial"/>
              </a:rPr>
              <a:t>and any  other request are </a:t>
            </a:r>
            <a:r>
              <a:rPr sz="3200" spc="-5" dirty="0">
                <a:latin typeface="Arial"/>
                <a:cs typeface="Arial"/>
              </a:rPr>
              <a:t>taken into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consideration.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7542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95120"/>
            <a:ext cx="7513955" cy="14249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3590"/>
              </a:lnSpc>
              <a:spcBef>
                <a:spcPts val="425"/>
              </a:spcBef>
            </a:pPr>
            <a:r>
              <a:rPr sz="3200" spc="-5" dirty="0"/>
              <a:t>RN/LPN/HCP is </a:t>
            </a:r>
            <a:r>
              <a:rPr sz="3200" dirty="0"/>
              <a:t>responsible </a:t>
            </a:r>
            <a:r>
              <a:rPr sz="3200" spc="-5" dirty="0"/>
              <a:t>for </a:t>
            </a:r>
            <a:r>
              <a:rPr sz="3200" dirty="0"/>
              <a:t>ensuring  </a:t>
            </a:r>
            <a:r>
              <a:rPr sz="3200" spc="-5" dirty="0"/>
              <a:t>that all </a:t>
            </a:r>
            <a:r>
              <a:rPr sz="3200" dirty="0"/>
              <a:t>aspects </a:t>
            </a:r>
            <a:r>
              <a:rPr sz="3200" spc="-5" dirty="0"/>
              <a:t>of </a:t>
            </a:r>
            <a:r>
              <a:rPr sz="3200" dirty="0"/>
              <a:t>post mortem care are  completed.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02919"/>
            <a:ext cx="8178800" cy="490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1510" y="497840"/>
            <a:ext cx="2758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P</a:t>
            </a:r>
            <a:r>
              <a:rPr sz="4400" spc="-5" dirty="0">
                <a:latin typeface="Arial"/>
                <a:cs typeface="Arial"/>
              </a:rPr>
              <a:t>UR</a:t>
            </a:r>
            <a:r>
              <a:rPr sz="4400" dirty="0">
                <a:latin typeface="Arial"/>
                <a:cs typeface="Arial"/>
              </a:rPr>
              <a:t>P</a:t>
            </a:r>
            <a:r>
              <a:rPr sz="4400" spc="-5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1056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To clean and prepare </a:t>
            </a:r>
            <a:r>
              <a:rPr sz="3200" spc="-5" dirty="0">
                <a:latin typeface="Arial"/>
                <a:cs typeface="Arial"/>
              </a:rPr>
              <a:t>the patients </a:t>
            </a:r>
            <a:r>
              <a:rPr sz="3200" dirty="0">
                <a:latin typeface="Arial"/>
                <a:cs typeface="Arial"/>
              </a:rPr>
              <a:t>body  before </a:t>
            </a:r>
            <a:r>
              <a:rPr sz="3200" spc="-5" dirty="0">
                <a:latin typeface="Arial"/>
                <a:cs typeface="Arial"/>
              </a:rPr>
              <a:t>it is </a:t>
            </a:r>
            <a:r>
              <a:rPr sz="3200" dirty="0">
                <a:latin typeface="Arial"/>
                <a:cs typeface="Arial"/>
              </a:rPr>
              <a:t>transported </a:t>
            </a:r>
            <a:r>
              <a:rPr sz="3200" spc="-5" dirty="0">
                <a:latin typeface="Arial"/>
                <a:cs typeface="Arial"/>
              </a:rPr>
              <a:t>to the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morgue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5410" y="497840"/>
            <a:ext cx="38461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</a:t>
            </a:r>
            <a:r>
              <a:rPr spc="5" dirty="0"/>
              <a:t>S</a:t>
            </a:r>
            <a:r>
              <a:rPr spc="-5" dirty="0"/>
              <a:t>E</a:t>
            </a:r>
            <a:r>
              <a:rPr dirty="0"/>
              <a:t>SSM</a:t>
            </a:r>
            <a:r>
              <a:rPr spc="10" dirty="0"/>
              <a:t>E</a:t>
            </a:r>
            <a:r>
              <a:rPr spc="-10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848600" cy="207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Verify that </a:t>
            </a:r>
            <a:r>
              <a:rPr sz="3200" dirty="0">
                <a:latin typeface="Arial"/>
                <a:cs typeface="Arial"/>
              </a:rPr>
              <a:t>patient has been pronounced  dead by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physician.</a:t>
            </a:r>
            <a:endParaRPr sz="3200">
              <a:latin typeface="Arial"/>
              <a:cs typeface="Arial"/>
            </a:endParaRPr>
          </a:p>
          <a:p>
            <a:pPr marL="622300" marR="846455" indent="-6096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Identify </a:t>
            </a:r>
            <a:r>
              <a:rPr sz="3200" dirty="0">
                <a:latin typeface="Arial"/>
                <a:cs typeface="Arial"/>
              </a:rPr>
              <a:t>cadaver, and collect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his/her  </a:t>
            </a:r>
            <a:r>
              <a:rPr sz="3200" dirty="0">
                <a:latin typeface="Arial"/>
                <a:cs typeface="Arial"/>
              </a:rPr>
              <a:t>belongings </a:t>
            </a:r>
            <a:r>
              <a:rPr sz="3200" spc="-10" dirty="0">
                <a:latin typeface="Arial"/>
                <a:cs typeface="Arial"/>
              </a:rPr>
              <a:t>for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labeling.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9279" y="497840"/>
            <a:ext cx="2882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</a:t>
            </a:r>
            <a:r>
              <a:rPr spc="-5" dirty="0"/>
              <a:t>L</a:t>
            </a:r>
            <a:r>
              <a:rPr dirty="0"/>
              <a:t>A</a:t>
            </a:r>
            <a:r>
              <a:rPr spc="-5" dirty="0"/>
              <a:t>NNING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0350"/>
            <a:ext cx="6040755" cy="424561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Collect </a:t>
            </a:r>
            <a:r>
              <a:rPr sz="3200" dirty="0">
                <a:latin typeface="Arial"/>
                <a:cs typeface="Arial"/>
              </a:rPr>
              <a:t>necessary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equipment:</a:t>
            </a:r>
            <a:endParaRPr sz="3200">
              <a:latin typeface="Arial"/>
              <a:cs typeface="Arial"/>
            </a:endParaRPr>
          </a:p>
          <a:p>
            <a:pPr marL="622300" lvl="1" indent="-609600">
              <a:lnSpc>
                <a:spcPct val="100000"/>
              </a:lnSpc>
              <a:spcBef>
                <a:spcPts val="420"/>
              </a:spcBef>
              <a:buAutoNum type="alphaL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Bathing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supplies</a:t>
            </a:r>
            <a:endParaRPr sz="3200">
              <a:latin typeface="Arial"/>
              <a:cs typeface="Arial"/>
            </a:endParaRPr>
          </a:p>
          <a:p>
            <a:pPr marL="622300" lvl="1" indent="-609600">
              <a:lnSpc>
                <a:spcPct val="100000"/>
              </a:lnSpc>
              <a:spcBef>
                <a:spcPts val="409"/>
              </a:spcBef>
              <a:buAutoNum type="alphaL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Shroud or morgue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bag</a:t>
            </a:r>
            <a:endParaRPr sz="3200">
              <a:latin typeface="Arial"/>
              <a:cs typeface="Arial"/>
            </a:endParaRPr>
          </a:p>
          <a:p>
            <a:pPr marL="622300" lvl="1" indent="-609600">
              <a:lnSpc>
                <a:spcPct val="100000"/>
              </a:lnSpc>
              <a:spcBef>
                <a:spcPts val="409"/>
              </a:spcBef>
              <a:buAutoNum type="alphaL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3 </a:t>
            </a:r>
            <a:r>
              <a:rPr sz="3200" spc="-5" dirty="0">
                <a:latin typeface="Arial"/>
                <a:cs typeface="Arial"/>
              </a:rPr>
              <a:t>identification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tag</a:t>
            </a:r>
            <a:endParaRPr sz="3200">
              <a:latin typeface="Arial"/>
              <a:cs typeface="Arial"/>
            </a:endParaRPr>
          </a:p>
          <a:p>
            <a:pPr marL="622300" lvl="1" indent="-609600">
              <a:lnSpc>
                <a:spcPct val="100000"/>
              </a:lnSpc>
              <a:spcBef>
                <a:spcPts val="409"/>
              </a:spcBef>
              <a:buAutoNum type="alphaL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Roll 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gauze</a:t>
            </a:r>
            <a:endParaRPr sz="3200">
              <a:latin typeface="Arial"/>
              <a:cs typeface="Arial"/>
            </a:endParaRPr>
          </a:p>
          <a:p>
            <a:pPr marL="622300" marR="5080" lvl="1" indent="-609600">
              <a:lnSpc>
                <a:spcPts val="3460"/>
              </a:lnSpc>
              <a:spcBef>
                <a:spcPts val="840"/>
              </a:spcBef>
              <a:buAutoNum type="alphaLcPeriod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Paper/plastic </a:t>
            </a:r>
            <a:r>
              <a:rPr sz="3200" dirty="0">
                <a:latin typeface="Arial"/>
                <a:cs typeface="Arial"/>
              </a:rPr>
              <a:t>bag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personal  belongings</a:t>
            </a:r>
            <a:endParaRPr sz="3200">
              <a:latin typeface="Arial"/>
              <a:cs typeface="Arial"/>
            </a:endParaRPr>
          </a:p>
          <a:p>
            <a:pPr marL="622300" lvl="1" indent="-609600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621665" algn="l"/>
                <a:tab pos="622300" algn="l"/>
              </a:tabLst>
            </a:pPr>
            <a:r>
              <a:rPr sz="3200" dirty="0">
                <a:latin typeface="Arial"/>
                <a:cs typeface="Arial"/>
              </a:rPr>
              <a:t>Morgue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cart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</Words>
  <Application>Microsoft Office PowerPoint</Application>
  <PresentationFormat>On-screen Show (4:3)</PresentationFormat>
  <Paragraphs>40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Description</vt:lpstr>
      <vt:lpstr>Slide 4</vt:lpstr>
      <vt:lpstr>RN/LPN/HCP is responsible for ensuring  that all aspects of post mortem care are  completed.</vt:lpstr>
      <vt:lpstr>Slide 6</vt:lpstr>
      <vt:lpstr>Slide 7</vt:lpstr>
      <vt:lpstr>ASSESSMENT</vt:lpstr>
      <vt:lpstr>PLANNING</vt:lpstr>
      <vt:lpstr>If there are visitors in the room, carefully  explain the situation and ask them to  temporarily leave the room if possible.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RIGOR MORTIS</vt:lpstr>
      <vt:lpstr>LIVOR MORTIS</vt:lpstr>
      <vt:lpstr>ALGOR MORTIS</vt:lpstr>
      <vt:lpstr>IMPLEMENTATION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library</dc:creator>
  <cp:lastModifiedBy>library</cp:lastModifiedBy>
  <cp:revision>2</cp:revision>
  <dcterms:created xsi:type="dcterms:W3CDTF">2021-03-18T04:26:29Z</dcterms:created>
  <dcterms:modified xsi:type="dcterms:W3CDTF">2021-03-24T08:23:59Z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2021-03-18T00:00:00Z</vt:filetime>
  </property>
</Properties>
</file>