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3" r:id="rId4"/>
    <p:sldId id="258" r:id="rId5"/>
    <p:sldId id="259" r:id="rId6"/>
    <p:sldId id="260" r:id="rId7"/>
    <p:sldId id="261" r:id="rId8"/>
    <p:sldId id="262" r:id="rId9"/>
    <p:sldId id="263" r:id="rId10"/>
    <p:sldId id="264" r:id="rId11"/>
    <p:sldId id="265" r:id="rId12"/>
    <p:sldId id="266" r:id="rId13"/>
    <p:sldId id="267" r:id="rId14"/>
    <p:sldId id="268" r:id="rId15"/>
    <p:sldId id="269" r:id="rId16"/>
    <p:sldId id="324"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3" r:id="rId30"/>
    <p:sldId id="280" r:id="rId31"/>
    <p:sldId id="284" r:id="rId32"/>
    <p:sldId id="285" r:id="rId33"/>
    <p:sldId id="286" r:id="rId34"/>
    <p:sldId id="287" r:id="rId35"/>
    <p:sldId id="288" r:id="rId36"/>
    <p:sldId id="325" r:id="rId37"/>
    <p:sldId id="289" r:id="rId38"/>
    <p:sldId id="290" r:id="rId39"/>
    <p:sldId id="292" r:id="rId40"/>
    <p:sldId id="293" r:id="rId41"/>
    <p:sldId id="294" r:id="rId42"/>
    <p:sldId id="295" r:id="rId43"/>
    <p:sldId id="296" r:id="rId44"/>
    <p:sldId id="326" r:id="rId45"/>
    <p:sldId id="297" r:id="rId46"/>
    <p:sldId id="298" r:id="rId47"/>
    <p:sldId id="299" r:id="rId48"/>
    <p:sldId id="300" r:id="rId49"/>
    <p:sldId id="301" r:id="rId50"/>
    <p:sldId id="302" r:id="rId51"/>
    <p:sldId id="303" r:id="rId52"/>
    <p:sldId id="304" r:id="rId53"/>
    <p:sldId id="305" r:id="rId54"/>
    <p:sldId id="306" r:id="rId55"/>
    <p:sldId id="327" r:id="rId56"/>
    <p:sldId id="328" r:id="rId57"/>
    <p:sldId id="307" r:id="rId58"/>
    <p:sldId id="308" r:id="rId59"/>
    <p:sldId id="309"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40" r:id="rId73"/>
    <p:sldId id="341" r:id="rId74"/>
    <p:sldId id="329" r:id="rId75"/>
    <p:sldId id="330" r:id="rId76"/>
    <p:sldId id="331" r:id="rId77"/>
    <p:sldId id="332" r:id="rId78"/>
    <p:sldId id="333" r:id="rId79"/>
    <p:sldId id="334" r:id="rId80"/>
    <p:sldId id="335" r:id="rId81"/>
    <p:sldId id="337" r:id="rId82"/>
    <p:sldId id="336" r:id="rId83"/>
    <p:sldId id="338" r:id="rId84"/>
    <p:sldId id="339" r:id="rId85"/>
    <p:sldId id="342"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B3172E-7528-4858-A6EA-2DBE2B155138}"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98107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3172E-7528-4858-A6EA-2DBE2B155138}"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149354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3172E-7528-4858-A6EA-2DBE2B155138}"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23786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3172E-7528-4858-A6EA-2DBE2B155138}"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365717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3172E-7528-4858-A6EA-2DBE2B155138}"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87330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B3172E-7528-4858-A6EA-2DBE2B155138}"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351981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B3172E-7528-4858-A6EA-2DBE2B155138}" type="datetimeFigureOut">
              <a:rPr lang="en-US" smtClean="0"/>
              <a:pPr/>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162696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B3172E-7528-4858-A6EA-2DBE2B155138}" type="datetimeFigureOut">
              <a:rPr lang="en-US" smtClean="0"/>
              <a:pPr/>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415690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3172E-7528-4858-A6EA-2DBE2B155138}" type="datetimeFigureOut">
              <a:rPr lang="en-US" smtClean="0"/>
              <a:pPr/>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291144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3172E-7528-4858-A6EA-2DBE2B155138}"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102763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3172E-7528-4858-A6EA-2DBE2B155138}"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357017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3172E-7528-4858-A6EA-2DBE2B155138}" type="datetimeFigureOut">
              <a:rPr lang="en-US" smtClean="0"/>
              <a:pPr/>
              <a:t>3/24/2021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79587-6317-4249-A006-BFAEA824C258}" type="slidenum">
              <a:rPr lang="en-US" smtClean="0"/>
              <a:pPr/>
              <a:t>‹#›</a:t>
            </a:fld>
            <a:endParaRPr lang="en-US"/>
          </a:p>
        </p:txBody>
      </p:sp>
    </p:spTree>
    <p:extLst>
      <p:ext uri="{BB962C8B-B14F-4D97-AF65-F5344CB8AC3E}">
        <p14:creationId xmlns:p14="http://schemas.microsoft.com/office/powerpoint/2010/main" xmlns="" val="342246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50000"/>
              </a:lnSpc>
            </a:pPr>
            <a:r>
              <a:rPr lang="en-US" dirty="0" smtClean="0">
                <a:solidFill>
                  <a:schemeClr val="tx2"/>
                </a:solidFill>
                <a:latin typeface="Algerian" pitchFamily="82" charset="0"/>
              </a:rPr>
              <a:t>Integumentary system DISORDERS</a:t>
            </a:r>
            <a:endParaRPr lang="en-US" dirty="0">
              <a:solidFill>
                <a:schemeClr val="tx2"/>
              </a:solidFill>
              <a:latin typeface="Algerian" pitchFamily="82" charset="0"/>
            </a:endParaRPr>
          </a:p>
        </p:txBody>
      </p:sp>
      <p:sp>
        <p:nvSpPr>
          <p:cNvPr id="3" name="Subtitle 2"/>
          <p:cNvSpPr>
            <a:spLocks noGrp="1"/>
          </p:cNvSpPr>
          <p:nvPr>
            <p:ph type="subTitle" idx="1"/>
          </p:nvPr>
        </p:nvSpPr>
        <p:spPr>
          <a:xfrm>
            <a:off x="2438400" y="4876800"/>
            <a:ext cx="6400800" cy="1752600"/>
          </a:xfrm>
        </p:spPr>
        <p:txBody>
          <a:bodyPr/>
          <a:lstStyle/>
          <a:p>
            <a:pPr algn="r"/>
            <a:r>
              <a:rPr lang="en-US" b="1" i="1" dirty="0">
                <a:solidFill>
                  <a:srgbClr val="C00000"/>
                </a:solidFill>
                <a:latin typeface="Bodoni MT" panose="02070603080606020203" pitchFamily="18" charset="0"/>
              </a:rPr>
              <a:t>By: </a:t>
            </a:r>
            <a:r>
              <a:rPr lang="en-US" b="1" i="1" dirty="0" err="1">
                <a:solidFill>
                  <a:srgbClr val="C00000"/>
                </a:solidFill>
                <a:latin typeface="Bodoni MT" panose="02070603080606020203" pitchFamily="18" charset="0"/>
              </a:rPr>
              <a:t>Gincy</a:t>
            </a:r>
            <a:r>
              <a:rPr lang="en-US" b="1" i="1" dirty="0">
                <a:solidFill>
                  <a:srgbClr val="C00000"/>
                </a:solidFill>
                <a:latin typeface="Bodoni MT" panose="02070603080606020203" pitchFamily="18" charset="0"/>
              </a:rPr>
              <a:t> Samuel</a:t>
            </a:r>
          </a:p>
          <a:p>
            <a:pPr algn="r"/>
            <a:r>
              <a:rPr lang="en-US" b="1" i="1" dirty="0">
                <a:solidFill>
                  <a:srgbClr val="C00000"/>
                </a:solidFill>
                <a:latin typeface="Bodoni MT" panose="02070603080606020203" pitchFamily="18" charset="0"/>
              </a:rPr>
              <a:t>Asst. Professor</a:t>
            </a:r>
          </a:p>
          <a:p>
            <a:pPr algn="r"/>
            <a:r>
              <a:rPr lang="en-US" b="1" i="1" dirty="0">
                <a:solidFill>
                  <a:srgbClr val="C00000"/>
                </a:solidFill>
                <a:latin typeface="Bodoni MT" panose="02070603080606020203" pitchFamily="18" charset="0"/>
              </a:rPr>
              <a:t>Department: MSN</a:t>
            </a:r>
          </a:p>
          <a:p>
            <a:endParaRPr lang="en-US" dirty="0"/>
          </a:p>
        </p:txBody>
      </p:sp>
    </p:spTree>
    <p:extLst>
      <p:ext uri="{BB962C8B-B14F-4D97-AF65-F5344CB8AC3E}">
        <p14:creationId xmlns:p14="http://schemas.microsoft.com/office/powerpoint/2010/main" xmlns="" val="20889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762000"/>
          </a:xfrm>
        </p:spPr>
        <p:txBody>
          <a:bodyPr>
            <a:normAutofit/>
          </a:bodyPr>
          <a:lstStyle/>
          <a:p>
            <a:pPr algn="l"/>
            <a:r>
              <a:rPr lang="en-US" sz="3200" b="1" dirty="0">
                <a:latin typeface="Times New Roman" pitchFamily="18" charset="0"/>
                <a:cs typeface="Times New Roman" pitchFamily="18" charset="0"/>
              </a:rPr>
              <a:t>Clinical Manifestation</a:t>
            </a:r>
            <a:endParaRPr lang="en-US" sz="3200" dirty="0"/>
          </a:p>
        </p:txBody>
      </p:sp>
      <p:sp>
        <p:nvSpPr>
          <p:cNvPr id="3" name="Content Placeholder 2"/>
          <p:cNvSpPr>
            <a:spLocks noGrp="1"/>
          </p:cNvSpPr>
          <p:nvPr>
            <p:ph idx="1"/>
          </p:nvPr>
        </p:nvSpPr>
        <p:spPr>
          <a:xfrm>
            <a:off x="304800" y="762000"/>
            <a:ext cx="8534400" cy="5791200"/>
          </a:xfrm>
        </p:spPr>
        <p:txBody>
          <a:bodyPr/>
          <a:lstStyle/>
          <a:p>
            <a:r>
              <a:rPr lang="en-US" dirty="0" smtClean="0"/>
              <a:t>Deep, red painful nodule 1-5cm in diameter</a:t>
            </a:r>
          </a:p>
          <a:p>
            <a:r>
              <a:rPr lang="en-US" dirty="0" smtClean="0"/>
              <a:t>Nodules develop into painful cyst</a:t>
            </a:r>
          </a:p>
          <a:p>
            <a:r>
              <a:rPr lang="en-US" dirty="0" smtClean="0"/>
              <a:t>Purulent drainage</a:t>
            </a:r>
          </a:p>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Treatment</a:t>
            </a:r>
          </a:p>
          <a:p>
            <a:r>
              <a:rPr lang="en-US" dirty="0" smtClean="0">
                <a:latin typeface="Times New Roman" pitchFamily="18" charset="0"/>
                <a:cs typeface="Times New Roman" pitchFamily="18" charset="0"/>
              </a:rPr>
              <a:t>Topical antibiotics</a:t>
            </a:r>
          </a:p>
          <a:p>
            <a:r>
              <a:rPr lang="en-US" dirty="0" smtClean="0">
                <a:latin typeface="Times New Roman" pitchFamily="18" charset="0"/>
                <a:cs typeface="Times New Roman" pitchFamily="18" charset="0"/>
              </a:rPr>
              <a:t>Incision and drainage</a:t>
            </a:r>
          </a:p>
          <a:p>
            <a:r>
              <a:rPr lang="en-US" dirty="0" smtClean="0">
                <a:latin typeface="Times New Roman" pitchFamily="18" charset="0"/>
                <a:cs typeface="Times New Roman" pitchFamily="18" charset="0"/>
              </a:rPr>
              <a:t>Warm compression</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18640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normAutofit fontScale="90000"/>
          </a:bodyPr>
          <a:lstStyle/>
          <a:p>
            <a:r>
              <a:rPr lang="en-US" b="1" dirty="0" smtClean="0">
                <a:solidFill>
                  <a:schemeClr val="tx2"/>
                </a:solidFill>
                <a:latin typeface="Times New Roman" pitchFamily="18" charset="0"/>
                <a:cs typeface="Times New Roman" pitchFamily="18" charset="0"/>
              </a:rPr>
              <a:t>Carbuncles</a:t>
            </a:r>
            <a:endParaRPr lang="en-US"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990600"/>
            <a:ext cx="8077200" cy="5135563"/>
          </a:xfrm>
        </p:spPr>
        <p:txBody>
          <a:bodyPr/>
          <a:lstStyle/>
          <a:p>
            <a:pPr marL="0" indent="0" algn="just">
              <a:buNone/>
            </a:pPr>
            <a:r>
              <a:rPr lang="en-US" dirty="0" smtClean="0">
                <a:latin typeface="Times New Roman" pitchFamily="18" charset="0"/>
                <a:cs typeface="Times New Roman" pitchFamily="18" charset="0"/>
              </a:rPr>
              <a:t>It is multiple interconnected furuncles. Lesions deep in lower dermis and subcutaneous tissue. Caused by staphylococcal infections.</a:t>
            </a:r>
          </a:p>
          <a:p>
            <a:pPr marL="0" indent="0" algn="just">
              <a:buNone/>
            </a:pPr>
            <a:r>
              <a:rPr lang="en-US" dirty="0" smtClean="0">
                <a:latin typeface="Times New Roman" pitchFamily="18" charset="0"/>
                <a:cs typeface="Times New Roman" pitchFamily="18" charset="0"/>
              </a:rPr>
              <a:t>Found on back of neck, upper arm, buttocks and lateral thighs. </a:t>
            </a:r>
          </a:p>
          <a:p>
            <a:pPr marL="0" indent="0" algn="just">
              <a:buNone/>
            </a:pPr>
            <a:r>
              <a:rPr lang="en-US" b="1" dirty="0" smtClean="0">
                <a:latin typeface="Times New Roman" pitchFamily="18" charset="0"/>
                <a:cs typeface="Times New Roman" pitchFamily="18" charset="0"/>
              </a:rPr>
              <a:t>Causes</a:t>
            </a:r>
          </a:p>
          <a:p>
            <a:pPr marL="0" indent="0" algn="just">
              <a:buNone/>
            </a:pPr>
            <a:r>
              <a:rPr lang="en-US" dirty="0" smtClean="0">
                <a:latin typeface="Times New Roman" pitchFamily="18" charset="0"/>
                <a:cs typeface="Times New Roman" pitchFamily="18" charset="0"/>
              </a:rPr>
              <a:t>Hot and humid climate</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0" y="3429000"/>
            <a:ext cx="38100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864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barn(inVertical)">
                                      <p:cBhvr>
                                        <p:cTn id="28" dur="500"/>
                                        <p:tgtEl>
                                          <p:spTgt spid="409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944562"/>
          </a:xfrm>
        </p:spPr>
        <p:txBody>
          <a:bodyPr>
            <a:normAutofit/>
          </a:bodyPr>
          <a:lstStyle/>
          <a:p>
            <a:pPr algn="l"/>
            <a:r>
              <a:rPr lang="en-US" sz="3200" b="1" dirty="0">
                <a:latin typeface="Times New Roman" pitchFamily="18" charset="0"/>
                <a:cs typeface="Times New Roman" pitchFamily="18" charset="0"/>
              </a:rPr>
              <a:t>Clinical Manifestation</a:t>
            </a:r>
            <a:endParaRPr lang="en-US" sz="3200" dirty="0"/>
          </a:p>
        </p:txBody>
      </p:sp>
      <p:sp>
        <p:nvSpPr>
          <p:cNvPr id="3" name="Content Placeholder 2"/>
          <p:cNvSpPr>
            <a:spLocks noGrp="1"/>
          </p:cNvSpPr>
          <p:nvPr>
            <p:ph idx="1"/>
          </p:nvPr>
        </p:nvSpPr>
        <p:spPr>
          <a:xfrm>
            <a:off x="381000" y="1219200"/>
            <a:ext cx="8305800" cy="4906963"/>
          </a:xfrm>
        </p:spPr>
        <p:txBody>
          <a:bodyPr/>
          <a:lstStyle/>
          <a:p>
            <a:r>
              <a:rPr lang="en-US" dirty="0" smtClean="0">
                <a:latin typeface="Times New Roman" pitchFamily="18" charset="0"/>
                <a:cs typeface="Times New Roman" pitchFamily="18" charset="0"/>
              </a:rPr>
              <a:t>Pustules with redness</a:t>
            </a:r>
          </a:p>
          <a:p>
            <a:r>
              <a:rPr lang="en-US" dirty="0" smtClean="0">
                <a:latin typeface="Times New Roman" pitchFamily="18" charset="0"/>
                <a:cs typeface="Times New Roman" pitchFamily="18" charset="0"/>
              </a:rPr>
              <a:t>Chills, fever</a:t>
            </a:r>
          </a:p>
          <a:p>
            <a:r>
              <a:rPr lang="en-US" dirty="0" smtClean="0">
                <a:latin typeface="Times New Roman" pitchFamily="18" charset="0"/>
                <a:cs typeface="Times New Roman" pitchFamily="18" charset="0"/>
              </a:rPr>
              <a:t>Malaise</a:t>
            </a:r>
          </a:p>
          <a:p>
            <a:pPr marL="0" indent="0">
              <a:buNone/>
            </a:pPr>
            <a:r>
              <a:rPr lang="en-US" b="1" dirty="0" smtClean="0">
                <a:latin typeface="Times New Roman" pitchFamily="18" charset="0"/>
                <a:cs typeface="Times New Roman" pitchFamily="18" charset="0"/>
              </a:rPr>
              <a:t>Treatment</a:t>
            </a:r>
          </a:p>
          <a:p>
            <a:pPr marL="0" indent="0">
              <a:buNone/>
            </a:pPr>
            <a:r>
              <a:rPr lang="en-US" dirty="0" smtClean="0">
                <a:latin typeface="Times New Roman" pitchFamily="18" charset="0"/>
                <a:cs typeface="Times New Roman" pitchFamily="18" charset="0"/>
              </a:rPr>
              <a:t>Topical antibiotics</a:t>
            </a:r>
          </a:p>
          <a:p>
            <a:pPr marL="0" indent="0">
              <a:buNone/>
            </a:pPr>
            <a:r>
              <a:rPr lang="en-US" dirty="0" smtClean="0">
                <a:latin typeface="Times New Roman" pitchFamily="18" charset="0"/>
                <a:cs typeface="Times New Roman" pitchFamily="18" charset="0"/>
              </a:rPr>
              <a:t>Incision and drainage</a:t>
            </a:r>
            <a:endParaRPr lang="en-US" dirty="0">
              <a:latin typeface="Times New Roman" pitchFamily="18" charset="0"/>
              <a:cs typeface="Times New Roman" pitchFamily="18" charset="0"/>
            </a:endParaRPr>
          </a:p>
          <a:p>
            <a:endParaRPr lang="en-US" dirty="0" smtClean="0"/>
          </a:p>
          <a:p>
            <a:endParaRPr lang="en-US" dirty="0"/>
          </a:p>
        </p:txBody>
      </p:sp>
    </p:spTree>
    <p:extLst>
      <p:ext uri="{BB962C8B-B14F-4D97-AF65-F5344CB8AC3E}">
        <p14:creationId xmlns:p14="http://schemas.microsoft.com/office/powerpoint/2010/main" xmlns="" val="38279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a:bodyPr>
          <a:lstStyle/>
          <a:p>
            <a:r>
              <a:rPr lang="en-US" sz="3200" b="1" dirty="0" smtClean="0">
                <a:solidFill>
                  <a:schemeClr val="tx2"/>
                </a:solidFill>
                <a:latin typeface="Times New Roman" pitchFamily="18" charset="0"/>
                <a:cs typeface="Times New Roman" pitchFamily="18" charset="0"/>
              </a:rPr>
              <a:t>VIRAL INFECTION</a:t>
            </a:r>
            <a:br>
              <a:rPr lang="en-US" sz="3200" b="1" dirty="0" smtClean="0">
                <a:solidFill>
                  <a:schemeClr val="tx2"/>
                </a:solidFill>
                <a:latin typeface="Times New Roman" pitchFamily="18" charset="0"/>
                <a:cs typeface="Times New Roman" pitchFamily="18" charset="0"/>
              </a:rPr>
            </a:br>
            <a:r>
              <a:rPr lang="en-US" sz="3200" b="1" dirty="0" smtClean="0">
                <a:solidFill>
                  <a:schemeClr val="tx2"/>
                </a:solidFill>
                <a:latin typeface="Times New Roman" pitchFamily="18" charset="0"/>
                <a:cs typeface="Times New Roman" pitchFamily="18" charset="0"/>
              </a:rPr>
              <a:t>Herpes Simplex </a:t>
            </a:r>
            <a:endParaRPr lang="en-US" sz="3200"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380999" y="1295400"/>
            <a:ext cx="8608701" cy="5334000"/>
          </a:xfrm>
        </p:spPr>
        <p:txBody>
          <a:bodyPr/>
          <a:lstStyle/>
          <a:p>
            <a:pPr marL="0" indent="0" algn="just">
              <a:buNone/>
            </a:pP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t is also called fever blister or cold sore. Caused by herpes simplex virus type 1 and type 2.</a:t>
            </a:r>
          </a:p>
          <a:p>
            <a:pPr marL="0" indent="0" algn="just">
              <a:buNone/>
            </a:pPr>
            <a:r>
              <a:rPr lang="en-US" dirty="0" smtClean="0">
                <a:latin typeface="Times New Roman" pitchFamily="18" charset="0"/>
                <a:cs typeface="Times New Roman" pitchFamily="18" charset="0"/>
              </a:rPr>
              <a:t>HSV type 1 causes lip, face and mouth lesions</a:t>
            </a:r>
          </a:p>
          <a:p>
            <a:pPr marL="0" indent="0" algn="just">
              <a:buNone/>
            </a:pPr>
            <a:r>
              <a:rPr lang="en-US" dirty="0" smtClean="0">
                <a:latin typeface="Times New Roman" pitchFamily="18" charset="0"/>
                <a:cs typeface="Times New Roman" pitchFamily="18" charset="0"/>
              </a:rPr>
              <a:t>HSV type 2 causes STD</a:t>
            </a:r>
          </a:p>
          <a:p>
            <a:pPr marL="0" indent="0" algn="just">
              <a:buNone/>
            </a:pPr>
            <a:r>
              <a:rPr lang="en-US" sz="3600" dirty="0" smtClean="0"/>
              <a:t> </a:t>
            </a:r>
            <a:r>
              <a:rPr lang="en-US" sz="3600" b="1" dirty="0" smtClean="0">
                <a:latin typeface="Times New Roman" pitchFamily="18" charset="0"/>
                <a:cs typeface="Times New Roman" pitchFamily="18" charset="0"/>
              </a:rPr>
              <a:t>Causes</a:t>
            </a:r>
          </a:p>
          <a:p>
            <a:pPr marL="0" indent="0" algn="just">
              <a:buNone/>
            </a:pPr>
            <a:r>
              <a:rPr lang="en-US" dirty="0" smtClean="0">
                <a:latin typeface="Times New Roman" pitchFamily="18" charset="0"/>
                <a:cs typeface="Times New Roman" pitchFamily="18" charset="0"/>
              </a:rPr>
              <a:t>Infected body fluid, saliva,</a:t>
            </a:r>
          </a:p>
          <a:p>
            <a:pPr marL="0" indent="0" algn="just">
              <a:buNone/>
            </a:pPr>
            <a:r>
              <a:rPr lang="en-US" dirty="0" smtClean="0">
                <a:latin typeface="Times New Roman" pitchFamily="18" charset="0"/>
                <a:cs typeface="Times New Roman" pitchFamily="18" charset="0"/>
              </a:rPr>
              <a:t>Cervical secretion</a:t>
            </a:r>
            <a:r>
              <a:rPr lang="en-US" dirty="0" smtClean="0"/>
              <a:t>.</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0600" y="3276600"/>
            <a:ext cx="4189101" cy="3172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72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ipe(down)">
                                      <p:cBhvr>
                                        <p:cTn id="27" dur="580">
                                          <p:stCondLst>
                                            <p:cond delay="0"/>
                                          </p:stCondLst>
                                        </p:cTn>
                                        <p:tgtEl>
                                          <p:spTgt spid="1027"/>
                                        </p:tgtEl>
                                      </p:cBhvr>
                                    </p:animEffect>
                                    <p:anim calcmode="lin" valueType="num">
                                      <p:cBhvr>
                                        <p:cTn id="2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7"/>
                                        </p:tgtEl>
                                      </p:cBhvr>
                                      <p:to x="100000" y="60000"/>
                                    </p:animScale>
                                    <p:animScale>
                                      <p:cBhvr>
                                        <p:cTn id="34" dur="166" decel="50000">
                                          <p:stCondLst>
                                            <p:cond delay="676"/>
                                          </p:stCondLst>
                                        </p:cTn>
                                        <p:tgtEl>
                                          <p:spTgt spid="1027"/>
                                        </p:tgtEl>
                                      </p:cBhvr>
                                      <p:to x="100000" y="100000"/>
                                    </p:animScale>
                                    <p:animScale>
                                      <p:cBhvr>
                                        <p:cTn id="35" dur="26">
                                          <p:stCondLst>
                                            <p:cond delay="1312"/>
                                          </p:stCondLst>
                                        </p:cTn>
                                        <p:tgtEl>
                                          <p:spTgt spid="1027"/>
                                        </p:tgtEl>
                                      </p:cBhvr>
                                      <p:to x="100000" y="80000"/>
                                    </p:animScale>
                                    <p:animScale>
                                      <p:cBhvr>
                                        <p:cTn id="36" dur="166" decel="50000">
                                          <p:stCondLst>
                                            <p:cond delay="1338"/>
                                          </p:stCondLst>
                                        </p:cTn>
                                        <p:tgtEl>
                                          <p:spTgt spid="1027"/>
                                        </p:tgtEl>
                                      </p:cBhvr>
                                      <p:to x="100000" y="100000"/>
                                    </p:animScale>
                                    <p:animScale>
                                      <p:cBhvr>
                                        <p:cTn id="37" dur="26">
                                          <p:stCondLst>
                                            <p:cond delay="1642"/>
                                          </p:stCondLst>
                                        </p:cTn>
                                        <p:tgtEl>
                                          <p:spTgt spid="1027"/>
                                        </p:tgtEl>
                                      </p:cBhvr>
                                      <p:to x="100000" y="90000"/>
                                    </p:animScale>
                                    <p:animScale>
                                      <p:cBhvr>
                                        <p:cTn id="38" dur="166" decel="50000">
                                          <p:stCondLst>
                                            <p:cond delay="1668"/>
                                          </p:stCondLst>
                                        </p:cTn>
                                        <p:tgtEl>
                                          <p:spTgt spid="1027"/>
                                        </p:tgtEl>
                                      </p:cBhvr>
                                      <p:to x="100000" y="100000"/>
                                    </p:animScale>
                                    <p:animScale>
                                      <p:cBhvr>
                                        <p:cTn id="39" dur="26">
                                          <p:stCondLst>
                                            <p:cond delay="1808"/>
                                          </p:stCondLst>
                                        </p:cTn>
                                        <p:tgtEl>
                                          <p:spTgt spid="1027"/>
                                        </p:tgtEl>
                                      </p:cBhvr>
                                      <p:to x="100000" y="95000"/>
                                    </p:animScale>
                                    <p:animScale>
                                      <p:cBhvr>
                                        <p:cTn id="40" dur="166" decel="50000">
                                          <p:stCondLst>
                                            <p:cond delay="1834"/>
                                          </p:stCondLst>
                                        </p:cTn>
                                        <p:tgtEl>
                                          <p:spTgt spid="102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latin typeface="Times New Roman" pitchFamily="18" charset="0"/>
                <a:cs typeface="Times New Roman" pitchFamily="18" charset="0"/>
              </a:rPr>
              <a:t>Clinical Manifestation</a:t>
            </a:r>
            <a:endParaRPr lang="en-US" sz="3200" dirty="0"/>
          </a:p>
        </p:txBody>
      </p:sp>
      <p:sp>
        <p:nvSpPr>
          <p:cNvPr id="3" name="Content Placeholder 2"/>
          <p:cNvSpPr>
            <a:spLocks noGrp="1"/>
          </p:cNvSpPr>
          <p:nvPr>
            <p:ph idx="1"/>
          </p:nvPr>
        </p:nvSpPr>
        <p:spPr>
          <a:xfrm>
            <a:off x="381000" y="1295400"/>
            <a:ext cx="8305800" cy="5257800"/>
          </a:xfrm>
        </p:spPr>
        <p:txBody>
          <a:bodyPr/>
          <a:lstStyle/>
          <a:p>
            <a:r>
              <a:rPr lang="en-US" dirty="0" smtClean="0"/>
              <a:t>Burning and tingling sensation </a:t>
            </a:r>
          </a:p>
          <a:p>
            <a:r>
              <a:rPr lang="en-US" dirty="0" smtClean="0"/>
              <a:t>Erythema, vesicle formation and pain</a:t>
            </a:r>
          </a:p>
          <a:p>
            <a:r>
              <a:rPr lang="en-US" dirty="0" smtClean="0"/>
              <a:t>Fever, sore throat</a:t>
            </a:r>
          </a:p>
          <a:p>
            <a:r>
              <a:rPr lang="en-US" dirty="0" smtClean="0"/>
              <a:t>10 to 14 days pustules, ulcers and crusting</a:t>
            </a:r>
          </a:p>
          <a:p>
            <a:pPr marL="0" indent="0">
              <a:buNone/>
            </a:pPr>
            <a:r>
              <a:rPr lang="en-US" b="1" dirty="0" smtClean="0">
                <a:latin typeface="Times New Roman" pitchFamily="18" charset="0"/>
                <a:cs typeface="Times New Roman" pitchFamily="18" charset="0"/>
              </a:rPr>
              <a:t>Treatment</a:t>
            </a:r>
            <a:endParaRPr lang="en-US" dirty="0" smtClean="0"/>
          </a:p>
          <a:p>
            <a:pPr marL="0" indent="0">
              <a:buNone/>
            </a:pPr>
            <a:r>
              <a:rPr lang="en-US" dirty="0" smtClean="0"/>
              <a:t>Acyclovir ointment and oral medicines</a:t>
            </a:r>
          </a:p>
          <a:p>
            <a:pPr marL="0" indent="0">
              <a:buNone/>
            </a:pPr>
            <a:r>
              <a:rPr lang="en-US" dirty="0" smtClean="0"/>
              <a:t>Moist compresses</a:t>
            </a:r>
            <a:endParaRPr lang="en-US" dirty="0"/>
          </a:p>
        </p:txBody>
      </p:sp>
    </p:spTree>
    <p:extLst>
      <p:ext uri="{BB962C8B-B14F-4D97-AF65-F5344CB8AC3E}">
        <p14:creationId xmlns:p14="http://schemas.microsoft.com/office/powerpoint/2010/main" xmlns="" val="400047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normAutofit fontScale="90000"/>
          </a:bodyPr>
          <a:lstStyle/>
          <a:p>
            <a:r>
              <a:rPr lang="en-US" b="1" dirty="0" smtClean="0">
                <a:solidFill>
                  <a:schemeClr val="tx2"/>
                </a:solidFill>
                <a:latin typeface="Times New Roman" pitchFamily="18" charset="0"/>
                <a:cs typeface="Times New Roman" pitchFamily="18" charset="0"/>
              </a:rPr>
              <a:t>HERPES ZOSTER (SHINGLES)</a:t>
            </a:r>
            <a:endParaRPr lang="en-US"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066800"/>
            <a:ext cx="8305800" cy="5562600"/>
          </a:xfrm>
        </p:spPr>
        <p:txBody>
          <a:bodyPr/>
          <a:lstStyle/>
          <a:p>
            <a:pPr marL="0" indent="0" algn="just">
              <a:buNone/>
            </a:pPr>
            <a:r>
              <a:rPr lang="en-US" dirty="0" smtClean="0">
                <a:latin typeface="Times New Roman" pitchFamily="18" charset="0"/>
                <a:cs typeface="Times New Roman" pitchFamily="18" charset="0"/>
              </a:rPr>
              <a:t>It is an acute, cutaneous viral infection caused by reactivation of varicella zoster virus. Mainly occur in immunosuppressed patient, after radiotherapy, chemotherapy, organ transplant and HIV patient.</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3400" y="3352800"/>
            <a:ext cx="41910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694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15962"/>
          </a:xfrm>
        </p:spPr>
        <p:txBody>
          <a:bodyPr>
            <a:normAutofit/>
          </a:bodyPr>
          <a:lstStyle/>
          <a:p>
            <a:pPr algn="l"/>
            <a:r>
              <a:rPr lang="en-US" sz="2800" b="1" dirty="0" smtClean="0">
                <a:latin typeface="Times New Roman" pitchFamily="18" charset="0"/>
                <a:cs typeface="Times New Roman" pitchFamily="18" charset="0"/>
              </a:rPr>
              <a:t>Pathophysiology</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8458200" cy="5410200"/>
          </a:xfrm>
        </p:spPr>
        <p:txBody>
          <a:bodyPr/>
          <a:lstStyle/>
          <a:p>
            <a:pPr marL="0" indent="0" algn="ctr">
              <a:buNone/>
            </a:pPr>
            <a:r>
              <a:rPr lang="en-US" dirty="0" smtClean="0"/>
              <a:t>Herpes virus reactivate varicella virus</a:t>
            </a:r>
          </a:p>
          <a:p>
            <a:pPr marL="0" indent="0" algn="ctr">
              <a:buNone/>
            </a:pPr>
            <a:endParaRPr lang="en-US" dirty="0" smtClean="0"/>
          </a:p>
          <a:p>
            <a:pPr marL="0" indent="0" algn="ctr">
              <a:buNone/>
            </a:pPr>
            <a:r>
              <a:rPr lang="en-US" dirty="0" smtClean="0"/>
              <a:t>Latent infection in sensory dorsal ganglia near brain and spinal cord</a:t>
            </a:r>
          </a:p>
          <a:p>
            <a:pPr marL="0" indent="0" algn="ctr">
              <a:buNone/>
            </a:pPr>
            <a:endParaRPr lang="en-US" dirty="0" smtClean="0"/>
          </a:p>
          <a:p>
            <a:pPr marL="0" indent="0" algn="ctr">
              <a:buNone/>
            </a:pPr>
            <a:r>
              <a:rPr lang="en-US" dirty="0" smtClean="0"/>
              <a:t>When latent infection reactivated- virus travel by way of peripheral nerves to skin</a:t>
            </a:r>
          </a:p>
          <a:p>
            <a:pPr marL="0" indent="0" algn="ctr">
              <a:buNone/>
            </a:pPr>
            <a:endParaRPr lang="en-US" dirty="0" smtClean="0"/>
          </a:p>
          <a:p>
            <a:pPr marL="0" indent="0" algn="ctr">
              <a:buNone/>
            </a:pPr>
            <a:r>
              <a:rPr lang="en-US" dirty="0" smtClean="0"/>
              <a:t>Virus multiples and create blisters</a:t>
            </a:r>
            <a:endParaRPr lang="en-US" dirty="0"/>
          </a:p>
        </p:txBody>
      </p:sp>
      <p:sp>
        <p:nvSpPr>
          <p:cNvPr id="4" name="Down Arrow 3"/>
          <p:cNvSpPr/>
          <p:nvPr/>
        </p:nvSpPr>
        <p:spPr>
          <a:xfrm>
            <a:off x="4343400" y="16002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362450" y="3276600"/>
            <a:ext cx="3429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411807" y="4876800"/>
            <a:ext cx="32385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85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latin typeface="Times New Roman" pitchFamily="18" charset="0"/>
                <a:cs typeface="Times New Roman" pitchFamily="18" charset="0"/>
              </a:rPr>
              <a:t>Clinical Manifestation</a:t>
            </a:r>
            <a:endParaRPr lang="en-US" sz="3200" dirty="0"/>
          </a:p>
        </p:txBody>
      </p:sp>
      <p:sp>
        <p:nvSpPr>
          <p:cNvPr id="3" name="Content Placeholder 2"/>
          <p:cNvSpPr>
            <a:spLocks noGrp="1"/>
          </p:cNvSpPr>
          <p:nvPr>
            <p:ph idx="1"/>
          </p:nvPr>
        </p:nvSpPr>
        <p:spPr>
          <a:xfrm>
            <a:off x="381000" y="1219200"/>
            <a:ext cx="8305800" cy="5257800"/>
          </a:xfrm>
        </p:spPr>
        <p:txBody>
          <a:bodyPr>
            <a:normAutofit lnSpcReduction="10000"/>
          </a:bodyPr>
          <a:lstStyle/>
          <a:p>
            <a:r>
              <a:rPr lang="en-US" dirty="0">
                <a:latin typeface="Times New Roman" pitchFamily="18" charset="0"/>
                <a:cs typeface="Times New Roman" pitchFamily="18" charset="0"/>
              </a:rPr>
              <a:t>red patches</a:t>
            </a:r>
          </a:p>
          <a:p>
            <a:r>
              <a:rPr lang="en-US" dirty="0">
                <a:latin typeface="Times New Roman" pitchFamily="18" charset="0"/>
                <a:cs typeface="Times New Roman" pitchFamily="18" charset="0"/>
              </a:rPr>
              <a:t>fluid-filled blisters that break easily</a:t>
            </a:r>
          </a:p>
          <a:p>
            <a:r>
              <a:rPr lang="en-US" dirty="0" smtClean="0">
                <a:latin typeface="Times New Roman" pitchFamily="18" charset="0"/>
                <a:cs typeface="Times New Roman" pitchFamily="18" charset="0"/>
              </a:rPr>
              <a:t>rash </a:t>
            </a:r>
            <a:r>
              <a:rPr lang="en-US" dirty="0">
                <a:latin typeface="Times New Roman" pitchFamily="18" charset="0"/>
                <a:cs typeface="Times New Roman" pitchFamily="18" charset="0"/>
              </a:rPr>
              <a:t>on the face and </a:t>
            </a:r>
            <a:r>
              <a:rPr lang="en-US" dirty="0" smtClean="0">
                <a:latin typeface="Times New Roman" pitchFamily="18" charset="0"/>
                <a:cs typeface="Times New Roman" pitchFamily="18" charset="0"/>
              </a:rPr>
              <a:t>ears</a:t>
            </a:r>
          </a:p>
          <a:p>
            <a:r>
              <a:rPr lang="en-US" dirty="0" smtClean="0">
                <a:latin typeface="Times New Roman" pitchFamily="18" charset="0"/>
                <a:cs typeface="Times New Roman" pitchFamily="18" charset="0"/>
              </a:rPr>
              <a:t>itching</a:t>
            </a:r>
          </a:p>
          <a:p>
            <a:r>
              <a:rPr lang="en-US" dirty="0" smtClean="0">
                <a:latin typeface="Times New Roman" pitchFamily="18" charset="0"/>
                <a:cs typeface="Times New Roman" pitchFamily="18" charset="0"/>
              </a:rPr>
              <a:t>fever</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chills</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headache</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fatigue</a:t>
            </a:r>
          </a:p>
          <a:p>
            <a:r>
              <a:rPr lang="en-US" dirty="0">
                <a:latin typeface="Times New Roman" pitchFamily="18" charset="0"/>
                <a:cs typeface="Times New Roman" pitchFamily="18" charset="0"/>
              </a:rPr>
              <a:t>muscle weakness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03520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fontScale="90000"/>
          </a:bodyPr>
          <a:lstStyle/>
          <a:p>
            <a:pPr algn="l"/>
            <a:r>
              <a:rPr lang="en-US" sz="3200" b="1" dirty="0">
                <a:latin typeface="Times New Roman" pitchFamily="18" charset="0"/>
                <a:cs typeface="Times New Roman" pitchFamily="18" charset="0"/>
              </a:rPr>
              <a:t>Treatment</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914400"/>
            <a:ext cx="8458200" cy="5638800"/>
          </a:xfrm>
        </p:spPr>
        <p:txBody>
          <a:bodyPr/>
          <a:lstStyle/>
          <a:p>
            <a:r>
              <a:rPr lang="en-US" dirty="0" smtClean="0"/>
              <a:t>Antiviral medication (acyclovir) orally</a:t>
            </a:r>
          </a:p>
          <a:p>
            <a:r>
              <a:rPr lang="en-US" dirty="0" smtClean="0"/>
              <a:t>Cold compresses</a:t>
            </a:r>
          </a:p>
          <a:p>
            <a:r>
              <a:rPr lang="en-US" dirty="0" smtClean="0"/>
              <a:t>Analgesics</a:t>
            </a:r>
          </a:p>
          <a:p>
            <a:pPr marL="0" indent="0">
              <a:buNone/>
            </a:pPr>
            <a:r>
              <a:rPr lang="en-US" b="1" dirty="0" smtClean="0">
                <a:latin typeface="Times New Roman" pitchFamily="18" charset="0"/>
                <a:cs typeface="Times New Roman" pitchFamily="18" charset="0"/>
              </a:rPr>
              <a:t>Nursing management</a:t>
            </a:r>
          </a:p>
          <a:p>
            <a:pPr marL="0" indent="0">
              <a:buNone/>
            </a:pPr>
            <a:r>
              <a:rPr lang="en-US" dirty="0" smtClean="0">
                <a:latin typeface="Times New Roman" pitchFamily="18" charset="0"/>
                <a:cs typeface="Times New Roman" pitchFamily="18" charset="0"/>
              </a:rPr>
              <a:t>Keep the room temperature cool</a:t>
            </a:r>
          </a:p>
          <a:p>
            <a:pPr marL="0" indent="0">
              <a:buNone/>
            </a:pPr>
            <a:r>
              <a:rPr lang="en-US" dirty="0" smtClean="0">
                <a:latin typeface="Times New Roman" pitchFamily="18" charset="0"/>
                <a:cs typeface="Times New Roman" pitchFamily="18" charset="0"/>
              </a:rPr>
              <a:t>Maintain strict isolation</a:t>
            </a:r>
          </a:p>
          <a:p>
            <a:pPr marL="0" indent="0">
              <a:buNone/>
            </a:pPr>
            <a:r>
              <a:rPr lang="en-US" dirty="0" smtClean="0">
                <a:latin typeface="Times New Roman" pitchFamily="18" charset="0"/>
                <a:cs typeface="Times New Roman" pitchFamily="18" charset="0"/>
              </a:rPr>
              <a:t>Apply wet compresses and calamine lotion</a:t>
            </a:r>
          </a:p>
          <a:p>
            <a:pPr marL="0" indent="0">
              <a:buNone/>
            </a:pPr>
            <a:r>
              <a:rPr lang="en-US" dirty="0" smtClean="0">
                <a:latin typeface="Times New Roman" pitchFamily="18" charset="0"/>
                <a:cs typeface="Times New Roman" pitchFamily="18" charset="0"/>
              </a:rPr>
              <a:t>Administer medication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572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sz="3600" b="1" dirty="0" smtClean="0">
                <a:solidFill>
                  <a:schemeClr val="tx2"/>
                </a:solidFill>
                <a:latin typeface="Times New Roman" pitchFamily="18" charset="0"/>
                <a:cs typeface="Times New Roman" pitchFamily="18" charset="0"/>
              </a:rPr>
              <a:t/>
            </a:r>
            <a:br>
              <a:rPr lang="en-US" sz="3600" b="1" dirty="0" smtClean="0">
                <a:solidFill>
                  <a:schemeClr val="tx2"/>
                </a:solidFill>
                <a:latin typeface="Times New Roman" pitchFamily="18" charset="0"/>
                <a:cs typeface="Times New Roman" pitchFamily="18" charset="0"/>
              </a:rPr>
            </a:br>
            <a:r>
              <a:rPr lang="en-US" sz="3600" b="1" dirty="0" smtClean="0">
                <a:solidFill>
                  <a:schemeClr val="tx2"/>
                </a:solidFill>
                <a:latin typeface="Times New Roman" pitchFamily="18" charset="0"/>
                <a:cs typeface="Times New Roman" pitchFamily="18" charset="0"/>
              </a:rPr>
              <a:t>FUNGAL INFECTION</a:t>
            </a:r>
            <a:br>
              <a:rPr lang="en-US" sz="3600" b="1" dirty="0" smtClean="0">
                <a:solidFill>
                  <a:schemeClr val="tx2"/>
                </a:solidFill>
                <a:latin typeface="Times New Roman" pitchFamily="18" charset="0"/>
                <a:cs typeface="Times New Roman" pitchFamily="18" charset="0"/>
              </a:rPr>
            </a:br>
            <a:r>
              <a:rPr lang="en-US" sz="3200" b="1" dirty="0">
                <a:solidFill>
                  <a:srgbClr val="FF0000"/>
                </a:solidFill>
              </a:rPr>
              <a:t>Athlete’s Foot (</a:t>
            </a:r>
            <a:r>
              <a:rPr lang="en-US" sz="3200" b="1" dirty="0" err="1">
                <a:solidFill>
                  <a:srgbClr val="FF0000"/>
                </a:solidFill>
              </a:rPr>
              <a:t>Tinea</a:t>
            </a:r>
            <a:r>
              <a:rPr lang="en-US" sz="3200" b="1" dirty="0">
                <a:solidFill>
                  <a:srgbClr val="FF0000"/>
                </a:solidFill>
              </a:rPr>
              <a:t> </a:t>
            </a:r>
            <a:r>
              <a:rPr lang="en-US" sz="3200" b="1" dirty="0" err="1">
                <a:solidFill>
                  <a:srgbClr val="FF0000"/>
                </a:solidFill>
              </a:rPr>
              <a:t>Pedis</a:t>
            </a:r>
            <a:r>
              <a:rPr lang="en-US" sz="3200" b="1" dirty="0">
                <a:solidFill>
                  <a:srgbClr val="FF0000"/>
                </a:solidFill>
              </a:rPr>
              <a:t>)</a:t>
            </a:r>
            <a:br>
              <a:rPr lang="en-US" sz="3200" b="1" dirty="0">
                <a:solidFill>
                  <a:srgbClr val="FF0000"/>
                </a:solidFill>
              </a:rPr>
            </a:b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990600"/>
            <a:ext cx="8153400" cy="5753100"/>
          </a:xfrm>
        </p:spPr>
        <p:txBody>
          <a:bodyPr/>
          <a:lstStyle/>
          <a:p>
            <a:pPr algn="just"/>
            <a:r>
              <a:rPr lang="en-US" dirty="0" smtClean="0">
                <a:latin typeface="Times New Roman" pitchFamily="18" charset="0"/>
                <a:cs typeface="Times New Roman" pitchFamily="18" charset="0"/>
              </a:rPr>
              <a:t>It is </a:t>
            </a:r>
            <a:r>
              <a:rPr lang="en-US" dirty="0">
                <a:latin typeface="Times New Roman" pitchFamily="18" charset="0"/>
                <a:cs typeface="Times New Roman" pitchFamily="18" charset="0"/>
              </a:rPr>
              <a:t>a contagious fungal infection that affects the skin on the feet.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can also spread to the toenails and the hands.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a:t>
            </a:r>
            <a:r>
              <a:rPr lang="en-US" dirty="0">
                <a:latin typeface="Times New Roman" pitchFamily="18" charset="0"/>
                <a:cs typeface="Times New Roman" pitchFamily="18" charset="0"/>
              </a:rPr>
              <a:t> fungal infection is called athlete’s foot because it’s commonly seen in athletes.</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4600" y="4191000"/>
            <a:ext cx="4953000"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010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circle(in)">
                                      <p:cBhvr>
                                        <p:cTn id="3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563562"/>
          </a:xfrm>
        </p:spPr>
        <p:txBody>
          <a:bodyPr>
            <a:normAutofit fontScale="90000"/>
          </a:bodyPr>
          <a:lstStyle/>
          <a:p>
            <a:r>
              <a:rPr lang="en-US" dirty="0">
                <a:latin typeface="Algerian" pitchFamily="82" charset="0"/>
              </a:rPr>
              <a:t>BACTERIAL INFECTIONS</a:t>
            </a:r>
            <a:r>
              <a:rPr lang="en-US" dirty="0"/>
              <a:t/>
            </a:r>
            <a:br>
              <a:rPr lang="en-US" dirty="0"/>
            </a:br>
            <a:r>
              <a:rPr lang="en-US" b="1" dirty="0" smtClean="0">
                <a:solidFill>
                  <a:srgbClr val="002060"/>
                </a:solidFill>
              </a:rPr>
              <a:t>IMPETIGO</a:t>
            </a:r>
            <a:endParaRPr lang="en-US" b="1" dirty="0">
              <a:solidFill>
                <a:srgbClr val="002060"/>
              </a:solidFill>
            </a:endParaRPr>
          </a:p>
        </p:txBody>
      </p:sp>
      <p:sp>
        <p:nvSpPr>
          <p:cNvPr id="3" name="Content Placeholder 2"/>
          <p:cNvSpPr>
            <a:spLocks noGrp="1"/>
          </p:cNvSpPr>
          <p:nvPr>
            <p:ph idx="1"/>
          </p:nvPr>
        </p:nvSpPr>
        <p:spPr>
          <a:xfrm>
            <a:off x="304800" y="990600"/>
            <a:ext cx="8458200" cy="5562600"/>
          </a:xfrm>
        </p:spPr>
        <p:txBody>
          <a:bodyPr>
            <a:normAutofit/>
          </a:bodyPr>
          <a:lstStyle/>
          <a:p>
            <a:pPr marL="0" indent="0" algn="just">
              <a:buNone/>
            </a:pPr>
            <a:r>
              <a:rPr lang="en-US" dirty="0" smtClean="0">
                <a:latin typeface="Times New Roman" pitchFamily="18" charset="0"/>
                <a:cs typeface="Times New Roman" pitchFamily="18" charset="0"/>
              </a:rPr>
              <a:t>It is a superficial skin infection caused by staphylococci/ streptococci/ multiple bacteria. It involve exposed areas of body, face, hands, neck and extremities.</a:t>
            </a:r>
          </a:p>
          <a:p>
            <a:pPr marL="0" indent="0" algn="just">
              <a:buNone/>
            </a:pPr>
            <a:r>
              <a:rPr lang="en-US" b="1" dirty="0" smtClean="0">
                <a:solidFill>
                  <a:srgbClr val="002060"/>
                </a:solidFill>
                <a:latin typeface="Times New Roman" pitchFamily="18" charset="0"/>
                <a:cs typeface="Times New Roman" pitchFamily="18" charset="0"/>
              </a:rPr>
              <a:t>BULLOUS IMPETIGO </a:t>
            </a:r>
          </a:p>
          <a:p>
            <a:pPr marL="0" indent="0" algn="just">
              <a:buNone/>
            </a:pP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aused by Staphylococcus aureus</a:t>
            </a:r>
            <a:endParaRPr lang="en-US" dirty="0" smtClean="0">
              <a:solidFill>
                <a:schemeClr val="tx2"/>
              </a:solidFill>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It is characterized by formation of</a:t>
            </a:r>
          </a:p>
          <a:p>
            <a:pPr marL="0" indent="0" algn="just">
              <a:buNone/>
            </a:pPr>
            <a:r>
              <a:rPr lang="en-US" dirty="0" smtClean="0">
                <a:latin typeface="Times New Roman" pitchFamily="18" charset="0"/>
                <a:cs typeface="Times New Roman" pitchFamily="18" charset="0"/>
              </a:rPr>
              <a:t>bullae from original vesicles. </a:t>
            </a:r>
          </a:p>
          <a:p>
            <a:pPr marL="0" indent="0" algn="just">
              <a:buNone/>
            </a:pPr>
            <a:r>
              <a:rPr lang="en-US" dirty="0" smtClean="0">
                <a:latin typeface="Times New Roman" pitchFamily="18" charset="0"/>
                <a:cs typeface="Times New Roman" pitchFamily="18" charset="0"/>
              </a:rPr>
              <a:t>It ruptures and leave a raw red </a:t>
            </a:r>
          </a:p>
          <a:p>
            <a:pPr marL="0" indent="0" algn="just">
              <a:buNone/>
            </a:pPr>
            <a:r>
              <a:rPr lang="en-US" dirty="0" smtClean="0">
                <a:latin typeface="Times New Roman" pitchFamily="18" charset="0"/>
                <a:cs typeface="Times New Roman" pitchFamily="18" charset="0"/>
              </a:rPr>
              <a:t>area</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9800" y="2971800"/>
            <a:ext cx="31242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186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circle(in)">
                                      <p:cBhvr>
                                        <p:cTn id="5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563562"/>
          </a:xfrm>
        </p:spPr>
        <p:txBody>
          <a:bodyPr>
            <a:noAutofit/>
          </a:bodyPr>
          <a:lstStyle/>
          <a:p>
            <a:pPr algn="l"/>
            <a:r>
              <a:rPr lang="en-US" sz="3200" b="1" dirty="0" smtClean="0">
                <a:latin typeface="Times New Roman" pitchFamily="18" charset="0"/>
                <a:cs typeface="Times New Roman" pitchFamily="18" charset="0"/>
              </a:rPr>
              <a:t>Causes and </a:t>
            </a:r>
            <a:r>
              <a:rPr lang="en-US" sz="3200" b="1" dirty="0">
                <a:latin typeface="Times New Roman" pitchFamily="18" charset="0"/>
                <a:cs typeface="Times New Roman" pitchFamily="18" charset="0"/>
              </a:rPr>
              <a:t>R</a:t>
            </a:r>
            <a:r>
              <a:rPr lang="en-US" sz="3200" b="1" dirty="0" smtClean="0">
                <a:latin typeface="Times New Roman" pitchFamily="18" charset="0"/>
                <a:cs typeface="Times New Roman" pitchFamily="18" charset="0"/>
              </a:rPr>
              <a:t>isk </a:t>
            </a:r>
            <a:r>
              <a:rPr lang="en-US" sz="3200" b="1" dirty="0">
                <a:latin typeface="Times New Roman" pitchFamily="18" charset="0"/>
                <a:cs typeface="Times New Roman" pitchFamily="18" charset="0"/>
              </a:rPr>
              <a:t>F</a:t>
            </a:r>
            <a:r>
              <a:rPr lang="en-US" sz="3200" b="1" dirty="0" smtClean="0">
                <a:latin typeface="Times New Roman" pitchFamily="18" charset="0"/>
                <a:cs typeface="Times New Roman" pitchFamily="18" charset="0"/>
              </a:rPr>
              <a:t>actors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762000"/>
            <a:ext cx="8763000" cy="5791200"/>
          </a:xfrm>
        </p:spPr>
        <p:txBody>
          <a:bodyPr>
            <a:normAutofit fontScale="77500" lnSpcReduction="20000"/>
          </a:bodyPr>
          <a:lstStyle/>
          <a:p>
            <a:pPr algn="just">
              <a:lnSpc>
                <a:spcPct val="120000"/>
              </a:lnSpc>
            </a:pPr>
            <a:r>
              <a:rPr lang="en-US" sz="3800" dirty="0">
                <a:latin typeface="Times New Roman" pitchFamily="18" charset="0"/>
                <a:cs typeface="Times New Roman" pitchFamily="18" charset="0"/>
              </a:rPr>
              <a:t>D</a:t>
            </a:r>
            <a:r>
              <a:rPr lang="en-US" sz="3800" dirty="0" smtClean="0">
                <a:latin typeface="Times New Roman" pitchFamily="18" charset="0"/>
                <a:cs typeface="Times New Roman" pitchFamily="18" charset="0"/>
              </a:rPr>
              <a:t>irect </a:t>
            </a:r>
            <a:r>
              <a:rPr lang="en-US" sz="3800" dirty="0">
                <a:latin typeface="Times New Roman" pitchFamily="18" charset="0"/>
                <a:cs typeface="Times New Roman" pitchFamily="18" charset="0"/>
              </a:rPr>
              <a:t>contact with an infected </a:t>
            </a:r>
            <a:r>
              <a:rPr lang="en-US" sz="3800" dirty="0" smtClean="0">
                <a:latin typeface="Times New Roman" pitchFamily="18" charset="0"/>
                <a:cs typeface="Times New Roman" pitchFamily="18" charset="0"/>
              </a:rPr>
              <a:t>person</a:t>
            </a:r>
          </a:p>
          <a:p>
            <a:pPr algn="just">
              <a:lnSpc>
                <a:spcPct val="120000"/>
              </a:lnSpc>
            </a:pPr>
            <a:r>
              <a:rPr lang="en-US" sz="3800" dirty="0">
                <a:latin typeface="Times New Roman" pitchFamily="18" charset="0"/>
                <a:cs typeface="Times New Roman" pitchFamily="18" charset="0"/>
              </a:rPr>
              <a:t>T</a:t>
            </a:r>
            <a:r>
              <a:rPr lang="en-US" sz="3800" dirty="0" smtClean="0">
                <a:latin typeface="Times New Roman" pitchFamily="18" charset="0"/>
                <a:cs typeface="Times New Roman" pitchFamily="18" charset="0"/>
              </a:rPr>
              <a:t>ouching </a:t>
            </a:r>
            <a:r>
              <a:rPr lang="en-US" sz="3800" dirty="0">
                <a:latin typeface="Times New Roman" pitchFamily="18" charset="0"/>
                <a:cs typeface="Times New Roman" pitchFamily="18" charset="0"/>
              </a:rPr>
              <a:t>surfaces contaminated with the fungus. </a:t>
            </a:r>
            <a:endParaRPr lang="en-US" sz="3800" dirty="0" smtClean="0">
              <a:latin typeface="Times New Roman" pitchFamily="18" charset="0"/>
              <a:cs typeface="Times New Roman" pitchFamily="18" charset="0"/>
            </a:endParaRPr>
          </a:p>
          <a:p>
            <a:pPr algn="just">
              <a:lnSpc>
                <a:spcPct val="120000"/>
              </a:lnSpc>
            </a:pPr>
            <a:r>
              <a:rPr lang="en-US" sz="3800" dirty="0" smtClean="0">
                <a:latin typeface="Times New Roman" pitchFamily="18" charset="0"/>
                <a:cs typeface="Times New Roman" pitchFamily="18" charset="0"/>
              </a:rPr>
              <a:t>The fungus found </a:t>
            </a:r>
            <a:r>
              <a:rPr lang="en-US" sz="3800" dirty="0">
                <a:latin typeface="Times New Roman" pitchFamily="18" charset="0"/>
                <a:cs typeface="Times New Roman" pitchFamily="18" charset="0"/>
              </a:rPr>
              <a:t>in showers, on locker room floors, and around swimming </a:t>
            </a:r>
            <a:r>
              <a:rPr lang="en-US" sz="3800" dirty="0" smtClean="0">
                <a:latin typeface="Times New Roman" pitchFamily="18" charset="0"/>
                <a:cs typeface="Times New Roman" pitchFamily="18" charset="0"/>
              </a:rPr>
              <a:t>pools.</a:t>
            </a:r>
            <a:r>
              <a:rPr lang="en-US" sz="3800" dirty="0">
                <a:latin typeface="Times New Roman" pitchFamily="18" charset="0"/>
                <a:cs typeface="Times New Roman" pitchFamily="18" charset="0"/>
              </a:rPr>
              <a:t> </a:t>
            </a:r>
            <a:endParaRPr lang="en-US" sz="3800" dirty="0" smtClean="0">
              <a:latin typeface="Times New Roman" pitchFamily="18" charset="0"/>
              <a:cs typeface="Times New Roman" pitchFamily="18" charset="0"/>
            </a:endParaRPr>
          </a:p>
          <a:p>
            <a:pPr algn="just">
              <a:lnSpc>
                <a:spcPct val="120000"/>
              </a:lnSpc>
            </a:pPr>
            <a:r>
              <a:rPr lang="en-US" sz="3800" dirty="0" smtClean="0">
                <a:latin typeface="Times New Roman" pitchFamily="18" charset="0"/>
                <a:cs typeface="Times New Roman" pitchFamily="18" charset="0"/>
              </a:rPr>
              <a:t>sharing </a:t>
            </a:r>
            <a:r>
              <a:rPr lang="en-US" sz="3800" dirty="0">
                <a:latin typeface="Times New Roman" pitchFamily="18" charset="0"/>
                <a:cs typeface="Times New Roman" pitchFamily="18" charset="0"/>
              </a:rPr>
              <a:t>socks, shoes, or towels with an infected person</a:t>
            </a:r>
          </a:p>
          <a:p>
            <a:pPr algn="just">
              <a:lnSpc>
                <a:spcPct val="120000"/>
              </a:lnSpc>
            </a:pPr>
            <a:r>
              <a:rPr lang="en-US" sz="3800" dirty="0">
                <a:latin typeface="Times New Roman" pitchFamily="18" charset="0"/>
                <a:cs typeface="Times New Roman" pitchFamily="18" charset="0"/>
              </a:rPr>
              <a:t>wearing tight-fitting, closed-toe shoes</a:t>
            </a:r>
          </a:p>
          <a:p>
            <a:pPr algn="just">
              <a:lnSpc>
                <a:spcPct val="120000"/>
              </a:lnSpc>
            </a:pPr>
            <a:r>
              <a:rPr lang="en-US" sz="3800" dirty="0" smtClean="0">
                <a:latin typeface="Times New Roman" pitchFamily="18" charset="0"/>
                <a:cs typeface="Times New Roman" pitchFamily="18" charset="0"/>
              </a:rPr>
              <a:t>Wet feet </a:t>
            </a:r>
            <a:r>
              <a:rPr lang="en-US" sz="3800" dirty="0">
                <a:latin typeface="Times New Roman" pitchFamily="18" charset="0"/>
                <a:cs typeface="Times New Roman" pitchFamily="18" charset="0"/>
              </a:rPr>
              <a:t>for long periods of time</a:t>
            </a:r>
          </a:p>
          <a:p>
            <a:pPr algn="just">
              <a:lnSpc>
                <a:spcPct val="120000"/>
              </a:lnSpc>
            </a:pPr>
            <a:r>
              <a:rPr lang="en-US" sz="3800" dirty="0" smtClean="0">
                <a:latin typeface="Times New Roman" pitchFamily="18" charset="0"/>
                <a:cs typeface="Times New Roman" pitchFamily="18" charset="0"/>
              </a:rPr>
              <a:t>sweaty </a:t>
            </a:r>
            <a:r>
              <a:rPr lang="en-US" sz="3800" dirty="0">
                <a:latin typeface="Times New Roman" pitchFamily="18" charset="0"/>
                <a:cs typeface="Times New Roman" pitchFamily="18" charset="0"/>
              </a:rPr>
              <a:t>feet</a:t>
            </a:r>
          </a:p>
          <a:p>
            <a:pPr algn="just">
              <a:lnSpc>
                <a:spcPct val="120000"/>
              </a:lnSpc>
            </a:pPr>
            <a:r>
              <a:rPr lang="en-US" sz="3800" dirty="0" smtClean="0">
                <a:latin typeface="Times New Roman" pitchFamily="18" charset="0"/>
                <a:cs typeface="Times New Roman" pitchFamily="18" charset="0"/>
              </a:rPr>
              <a:t>minor </a:t>
            </a:r>
            <a:r>
              <a:rPr lang="en-US" sz="3800" dirty="0">
                <a:latin typeface="Times New Roman" pitchFamily="18" charset="0"/>
                <a:cs typeface="Times New Roman" pitchFamily="18" charset="0"/>
              </a:rPr>
              <a:t>skin or nail injury on your foot</a:t>
            </a:r>
          </a:p>
          <a:p>
            <a:pPr marL="0" indent="0">
              <a:buNone/>
            </a:pPr>
            <a:r>
              <a:rPr lang="en-US" b="1" dirty="0"/>
              <a:t/>
            </a:r>
            <a:br>
              <a:rPr lang="en-US" b="1" dirty="0"/>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1096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pPr algn="l"/>
            <a:r>
              <a:rPr lang="en-US" sz="3200" b="1" dirty="0">
                <a:latin typeface="Times New Roman" pitchFamily="18" charset="0"/>
                <a:cs typeface="Times New Roman" pitchFamily="18" charset="0"/>
              </a:rPr>
              <a:t>Clinical Manifestation</a:t>
            </a:r>
            <a:endParaRPr lang="en-US" sz="3200" dirty="0"/>
          </a:p>
        </p:txBody>
      </p:sp>
      <p:sp>
        <p:nvSpPr>
          <p:cNvPr id="3" name="Content Placeholder 2"/>
          <p:cNvSpPr>
            <a:spLocks noGrp="1"/>
          </p:cNvSpPr>
          <p:nvPr>
            <p:ph idx="1"/>
          </p:nvPr>
        </p:nvSpPr>
        <p:spPr>
          <a:xfrm>
            <a:off x="381000" y="1143000"/>
            <a:ext cx="8305800" cy="5257800"/>
          </a:xfrm>
        </p:spPr>
        <p:txBody>
          <a:bodyPr>
            <a:normAutofit/>
          </a:bodyPr>
          <a:lstStyle/>
          <a:p>
            <a:pPr algn="just"/>
            <a:r>
              <a:rPr lang="en-US" dirty="0" smtClean="0">
                <a:latin typeface="Times New Roman" pitchFamily="18" charset="0"/>
                <a:cs typeface="Times New Roman" pitchFamily="18" charset="0"/>
              </a:rPr>
              <a:t>Itching and </a:t>
            </a:r>
            <a:r>
              <a:rPr lang="en-US" dirty="0">
                <a:latin typeface="Times New Roman" pitchFamily="18" charset="0"/>
                <a:cs typeface="Times New Roman" pitchFamily="18" charset="0"/>
              </a:rPr>
              <a:t>burning between the </a:t>
            </a:r>
            <a:r>
              <a:rPr lang="en-US" dirty="0" smtClean="0">
                <a:latin typeface="Times New Roman" pitchFamily="18" charset="0"/>
                <a:cs typeface="Times New Roman" pitchFamily="18" charset="0"/>
              </a:rPr>
              <a:t>toes and soles </a:t>
            </a:r>
            <a:r>
              <a:rPr lang="en-US" dirty="0">
                <a:latin typeface="Times New Roman" pitchFamily="18" charset="0"/>
                <a:cs typeface="Times New Roman" pitchFamily="18" charset="0"/>
              </a:rPr>
              <a:t>of the feet</a:t>
            </a:r>
          </a:p>
          <a:p>
            <a:pPr algn="just"/>
            <a:r>
              <a:rPr lang="en-US" dirty="0" smtClean="0">
                <a:latin typeface="Times New Roman" pitchFamily="18" charset="0"/>
                <a:cs typeface="Times New Roman" pitchFamily="18" charset="0"/>
              </a:rPr>
              <a:t>Blisters on </a:t>
            </a:r>
            <a:r>
              <a:rPr lang="en-US" dirty="0">
                <a:latin typeface="Times New Roman" pitchFamily="18" charset="0"/>
                <a:cs typeface="Times New Roman" pitchFamily="18" charset="0"/>
              </a:rPr>
              <a:t>the feet </a:t>
            </a:r>
          </a:p>
          <a:p>
            <a:pPr algn="just"/>
            <a:r>
              <a:rPr lang="en-US" dirty="0">
                <a:latin typeface="Times New Roman" pitchFamily="18" charset="0"/>
                <a:cs typeface="Times New Roman" pitchFamily="18" charset="0"/>
              </a:rPr>
              <a:t>cracking and peeling skin on the </a:t>
            </a:r>
            <a:r>
              <a:rPr lang="en-US" dirty="0" smtClean="0">
                <a:latin typeface="Times New Roman" pitchFamily="18" charset="0"/>
                <a:cs typeface="Times New Roman" pitchFamily="18" charset="0"/>
              </a:rPr>
              <a:t>feet</a:t>
            </a:r>
          </a:p>
          <a:p>
            <a:pPr algn="just"/>
            <a:r>
              <a:rPr lang="en-US" dirty="0" smtClean="0">
                <a:latin typeface="Times New Roman" pitchFamily="18" charset="0"/>
                <a:cs typeface="Times New Roman" pitchFamily="18" charset="0"/>
              </a:rPr>
              <a:t>dry and raw skin </a:t>
            </a:r>
            <a:r>
              <a:rPr lang="en-US" dirty="0">
                <a:latin typeface="Times New Roman" pitchFamily="18" charset="0"/>
                <a:cs typeface="Times New Roman" pitchFamily="18" charset="0"/>
              </a:rPr>
              <a:t>on the soles or sides of the </a:t>
            </a:r>
            <a:r>
              <a:rPr lang="en-US" dirty="0" smtClean="0">
                <a:latin typeface="Times New Roman" pitchFamily="18" charset="0"/>
                <a:cs typeface="Times New Roman" pitchFamily="18" charset="0"/>
              </a:rPr>
              <a:t>feet</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discolored, </a:t>
            </a:r>
            <a:r>
              <a:rPr lang="en-US" dirty="0" smtClean="0">
                <a:latin typeface="Times New Roman" pitchFamily="18" charset="0"/>
                <a:cs typeface="Times New Roman" pitchFamily="18" charset="0"/>
              </a:rPr>
              <a:t>thick toenails</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toenails </a:t>
            </a:r>
            <a:r>
              <a:rPr lang="en-US" dirty="0" smtClean="0">
                <a:latin typeface="Times New Roman" pitchFamily="18" charset="0"/>
                <a:cs typeface="Times New Roman" pitchFamily="18" charset="0"/>
              </a:rPr>
              <a:t>pulled </a:t>
            </a:r>
            <a:r>
              <a:rPr lang="en-US" dirty="0">
                <a:latin typeface="Times New Roman" pitchFamily="18" charset="0"/>
                <a:cs typeface="Times New Roman" pitchFamily="18" charset="0"/>
              </a:rPr>
              <a:t>away from the nail </a:t>
            </a:r>
            <a:r>
              <a:rPr lang="en-US" dirty="0" smtClean="0">
                <a:latin typeface="Times New Roman" pitchFamily="18" charset="0"/>
                <a:cs typeface="Times New Roman" pitchFamily="18" charset="0"/>
              </a:rPr>
              <a:t>bed</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7857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fontScale="90000"/>
          </a:bodyPr>
          <a:lstStyle/>
          <a:p>
            <a:pPr algn="l"/>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Treatment</a:t>
            </a:r>
            <a:endParaRPr lang="en-US" sz="3200" dirty="0"/>
          </a:p>
        </p:txBody>
      </p:sp>
      <p:sp>
        <p:nvSpPr>
          <p:cNvPr id="3" name="Content Placeholder 2"/>
          <p:cNvSpPr>
            <a:spLocks noGrp="1"/>
          </p:cNvSpPr>
          <p:nvPr>
            <p:ph idx="1"/>
          </p:nvPr>
        </p:nvSpPr>
        <p:spPr>
          <a:xfrm>
            <a:off x="381000" y="1371600"/>
            <a:ext cx="8534400" cy="5257800"/>
          </a:xfrm>
        </p:spPr>
        <p:txBody>
          <a:bodyPr/>
          <a:lstStyle/>
          <a:p>
            <a:pPr algn="just">
              <a:lnSpc>
                <a:spcPct val="150000"/>
              </a:lnSpc>
            </a:pPr>
            <a:r>
              <a:rPr lang="en-US" dirty="0" smtClean="0">
                <a:latin typeface="Times New Roman" pitchFamily="18" charset="0"/>
                <a:cs typeface="Times New Roman" pitchFamily="18" charset="0"/>
              </a:rPr>
              <a:t>Topical antifungal cream, gel, spray or powder.</a:t>
            </a:r>
          </a:p>
          <a:p>
            <a:pPr algn="just">
              <a:lnSpc>
                <a:spcPct val="150000"/>
              </a:lnSpc>
            </a:pPr>
            <a:r>
              <a:rPr lang="en-US" dirty="0" smtClean="0">
                <a:latin typeface="Times New Roman" pitchFamily="18" charset="0"/>
                <a:cs typeface="Times New Roman" pitchFamily="18" charset="0"/>
              </a:rPr>
              <a:t>Feet soaked in </a:t>
            </a:r>
            <a:r>
              <a:rPr lang="en-US" dirty="0" err="1" smtClean="0">
                <a:latin typeface="Times New Roman" pitchFamily="18" charset="0"/>
                <a:cs typeface="Times New Roman" pitchFamily="18" charset="0"/>
              </a:rPr>
              <a:t>burow’s</a:t>
            </a:r>
            <a:r>
              <a:rPr lang="en-US" dirty="0" smtClean="0">
                <a:latin typeface="Times New Roman" pitchFamily="18" charset="0"/>
                <a:cs typeface="Times New Roman" pitchFamily="18" charset="0"/>
              </a:rPr>
              <a:t> solution, potassium permanganate solution or saline solution to remove crusts and scales.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18485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3200" b="1" dirty="0" smtClean="0">
                <a:solidFill>
                  <a:schemeClr val="tx2"/>
                </a:solidFill>
                <a:latin typeface="Times New Roman" pitchFamily="18" charset="0"/>
                <a:cs typeface="Times New Roman" pitchFamily="18" charset="0"/>
              </a:rPr>
              <a:t>PARASITIC INFESTATION</a:t>
            </a:r>
            <a:br>
              <a:rPr lang="en-US" sz="3200" b="1" dirty="0" smtClean="0">
                <a:solidFill>
                  <a:schemeClr val="tx2"/>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PEDICULOSIS</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buNone/>
            </a:pPr>
            <a:r>
              <a:rPr lang="en-US" dirty="0" smtClean="0">
                <a:latin typeface="Times New Roman" pitchFamily="18" charset="0"/>
                <a:cs typeface="Times New Roman" pitchFamily="18" charset="0"/>
              </a:rPr>
              <a:t>It is the infestation with lice which lives on the blood of an animal or human host.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3124200"/>
            <a:ext cx="4761018" cy="316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902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arn(inVertical)">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normAutofit/>
          </a:bodyPr>
          <a:lstStyle/>
          <a:p>
            <a:pPr algn="l"/>
            <a:r>
              <a:rPr lang="en-US" sz="3200" b="1" dirty="0" smtClean="0">
                <a:latin typeface="Times New Roman" pitchFamily="18" charset="0"/>
                <a:cs typeface="Times New Roman" pitchFamily="18" charset="0"/>
              </a:rPr>
              <a:t>Types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458200" cy="5105400"/>
          </a:xfrm>
        </p:spPr>
        <p:txBody>
          <a:bodyPr>
            <a:normAutofit lnSpcReduction="10000"/>
          </a:bodyPr>
          <a:lstStyle/>
          <a:p>
            <a:pPr marL="514350" indent="-514350">
              <a:lnSpc>
                <a:spcPct val="150000"/>
              </a:lnSpc>
              <a:buFont typeface="+mj-lt"/>
              <a:buAutoNum type="arabicPeriod"/>
            </a:pPr>
            <a:r>
              <a:rPr lang="en-US" dirty="0" err="1" smtClean="0">
                <a:solidFill>
                  <a:srgbClr val="FF0000"/>
                </a:solidFill>
              </a:rPr>
              <a:t>Pediculus</a:t>
            </a:r>
            <a:r>
              <a:rPr lang="en-US" dirty="0" smtClean="0">
                <a:solidFill>
                  <a:srgbClr val="FF0000"/>
                </a:solidFill>
              </a:rPr>
              <a:t> </a:t>
            </a:r>
            <a:r>
              <a:rPr lang="en-US" dirty="0" err="1">
                <a:solidFill>
                  <a:srgbClr val="FF0000"/>
                </a:solidFill>
              </a:rPr>
              <a:t>humanus</a:t>
            </a:r>
            <a:r>
              <a:rPr lang="en-US" dirty="0">
                <a:solidFill>
                  <a:srgbClr val="FF0000"/>
                </a:solidFill>
              </a:rPr>
              <a:t> </a:t>
            </a:r>
            <a:r>
              <a:rPr lang="en-US" dirty="0" err="1">
                <a:solidFill>
                  <a:srgbClr val="FF0000"/>
                </a:solidFill>
              </a:rPr>
              <a:t>capitis</a:t>
            </a:r>
            <a:r>
              <a:rPr lang="en-US" dirty="0">
                <a:solidFill>
                  <a:srgbClr val="FF0000"/>
                </a:solidFill>
              </a:rPr>
              <a:t> </a:t>
            </a:r>
            <a:r>
              <a:rPr lang="en-US" dirty="0"/>
              <a:t>(head louse</a:t>
            </a:r>
            <a:r>
              <a:rPr lang="en-US" dirty="0" smtClean="0"/>
              <a:t>): present behind ear and nape of the neck.</a:t>
            </a:r>
            <a:endParaRPr lang="en-US" dirty="0"/>
          </a:p>
          <a:p>
            <a:pPr marL="514350" indent="-514350">
              <a:lnSpc>
                <a:spcPct val="150000"/>
              </a:lnSpc>
              <a:buFont typeface="+mj-lt"/>
              <a:buAutoNum type="arabicPeriod"/>
            </a:pPr>
            <a:r>
              <a:rPr lang="en-US" dirty="0" err="1" smtClean="0">
                <a:solidFill>
                  <a:srgbClr val="FF0000"/>
                </a:solidFill>
              </a:rPr>
              <a:t>Pediculus</a:t>
            </a:r>
            <a:r>
              <a:rPr lang="en-US" dirty="0" smtClean="0">
                <a:solidFill>
                  <a:srgbClr val="FF0000"/>
                </a:solidFill>
              </a:rPr>
              <a:t> </a:t>
            </a:r>
            <a:r>
              <a:rPr lang="en-US" dirty="0" err="1">
                <a:solidFill>
                  <a:srgbClr val="FF0000"/>
                </a:solidFill>
              </a:rPr>
              <a:t>humanus</a:t>
            </a:r>
            <a:r>
              <a:rPr lang="en-US" dirty="0">
                <a:solidFill>
                  <a:srgbClr val="FF0000"/>
                </a:solidFill>
              </a:rPr>
              <a:t> </a:t>
            </a:r>
            <a:r>
              <a:rPr lang="en-US" dirty="0" err="1">
                <a:solidFill>
                  <a:srgbClr val="FF0000"/>
                </a:solidFill>
              </a:rPr>
              <a:t>corporis</a:t>
            </a:r>
            <a:r>
              <a:rPr lang="en-US" dirty="0">
                <a:solidFill>
                  <a:srgbClr val="FF0000"/>
                </a:solidFill>
              </a:rPr>
              <a:t> </a:t>
            </a:r>
            <a:r>
              <a:rPr lang="en-US" dirty="0"/>
              <a:t>(body louse, clothes louse</a:t>
            </a:r>
            <a:r>
              <a:rPr lang="en-US" dirty="0" smtClean="0"/>
              <a:t>): found in people with no bath and wash facility</a:t>
            </a:r>
            <a:endParaRPr lang="en-US" dirty="0"/>
          </a:p>
          <a:p>
            <a:pPr marL="514350" indent="-514350">
              <a:lnSpc>
                <a:spcPct val="150000"/>
              </a:lnSpc>
              <a:buFont typeface="+mj-lt"/>
              <a:buAutoNum type="arabicPeriod"/>
            </a:pPr>
            <a:r>
              <a:rPr lang="en-US" dirty="0" err="1" smtClean="0">
                <a:solidFill>
                  <a:srgbClr val="FF0000"/>
                </a:solidFill>
              </a:rPr>
              <a:t>Pediculus</a:t>
            </a:r>
            <a:r>
              <a:rPr lang="en-US" dirty="0" smtClean="0">
                <a:solidFill>
                  <a:srgbClr val="FF0000"/>
                </a:solidFill>
              </a:rPr>
              <a:t> </a:t>
            </a:r>
            <a:r>
              <a:rPr lang="en-US" dirty="0">
                <a:solidFill>
                  <a:srgbClr val="FF0000"/>
                </a:solidFill>
              </a:rPr>
              <a:t>pubis</a:t>
            </a:r>
            <a:r>
              <a:rPr lang="en-US" dirty="0"/>
              <a:t> ("crab" louse, pubic louse</a:t>
            </a:r>
            <a:r>
              <a:rPr lang="en-US" dirty="0" smtClean="0"/>
              <a:t>): found in chest, axilla, beard and eyelashes. </a:t>
            </a:r>
            <a:endParaRPr lang="en-US" dirty="0"/>
          </a:p>
          <a:p>
            <a:endParaRPr lang="en-US" dirty="0"/>
          </a:p>
        </p:txBody>
      </p:sp>
    </p:spTree>
    <p:extLst>
      <p:ext uri="{BB962C8B-B14F-4D97-AF65-F5344CB8AC3E}">
        <p14:creationId xmlns:p14="http://schemas.microsoft.com/office/powerpoint/2010/main" xmlns="" val="19369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533400"/>
          </a:xfrm>
        </p:spPr>
        <p:txBody>
          <a:bodyPr>
            <a:noAutofit/>
          </a:bodyPr>
          <a:lstStyle/>
          <a:p>
            <a:r>
              <a:rPr lang="en-US" sz="3200" b="1" dirty="0">
                <a:latin typeface="Times New Roman" pitchFamily="18" charset="0"/>
                <a:cs typeface="Times New Roman" pitchFamily="18" charset="0"/>
              </a:rPr>
              <a:t>Clinical Manifestation</a:t>
            </a:r>
            <a:endParaRPr lang="en-US" sz="3200" dirty="0"/>
          </a:p>
        </p:txBody>
      </p:sp>
      <p:sp>
        <p:nvSpPr>
          <p:cNvPr id="3" name="Content Placeholder 2"/>
          <p:cNvSpPr>
            <a:spLocks noGrp="1"/>
          </p:cNvSpPr>
          <p:nvPr>
            <p:ph idx="1"/>
          </p:nvPr>
        </p:nvSpPr>
        <p:spPr>
          <a:xfrm>
            <a:off x="152400" y="609600"/>
            <a:ext cx="8686800" cy="6019800"/>
          </a:xfrm>
        </p:spPr>
        <p:txBody>
          <a:bodyPr>
            <a:normAutofit lnSpcReduction="10000"/>
          </a:bodyPr>
          <a:lstStyle/>
          <a:p>
            <a:pPr marL="0" indent="0">
              <a:buNone/>
            </a:pPr>
            <a:r>
              <a:rPr lang="en-US" b="1" dirty="0" smtClean="0"/>
              <a:t>1. </a:t>
            </a:r>
            <a:r>
              <a:rPr lang="en-US" b="1" dirty="0" err="1" smtClean="0">
                <a:latin typeface="Times New Roman" pitchFamily="18" charset="0"/>
                <a:cs typeface="Times New Roman" pitchFamily="18" charset="0"/>
              </a:rPr>
              <a:t>Pediculus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capitis</a:t>
            </a:r>
            <a:endParaRPr lang="en-US" dirty="0" smtClean="0">
              <a:latin typeface="Times New Roman" pitchFamily="18" charset="0"/>
              <a:cs typeface="Times New Roman" pitchFamily="18" charset="0"/>
            </a:endParaRPr>
          </a:p>
          <a:p>
            <a:pPr>
              <a:buFont typeface="Wingdings" pitchFamily="2" charset="2"/>
              <a:buChar char="Ø"/>
            </a:pPr>
            <a:r>
              <a:rPr lang="en-US" dirty="0" err="1" smtClean="0">
                <a:latin typeface="Times New Roman" pitchFamily="18" charset="0"/>
                <a:cs typeface="Times New Roman" pitchFamily="18" charset="0"/>
              </a:rPr>
              <a:t>pruritis</a:t>
            </a:r>
            <a:r>
              <a:rPr lang="en-US" dirty="0" smtClean="0">
                <a:latin typeface="Times New Roman" pitchFamily="18" charset="0"/>
                <a:cs typeface="Times New Roman" pitchFamily="18" charset="0"/>
              </a:rPr>
              <a:t>, erythema of scalp, foul smelling with visible eggs</a:t>
            </a:r>
          </a:p>
          <a:p>
            <a:pPr marL="0" indent="0">
              <a:buNone/>
            </a:pPr>
            <a:r>
              <a:rPr lang="en-US" b="1" dirty="0" smtClean="0">
                <a:latin typeface="Times New Roman" pitchFamily="18" charset="0"/>
                <a:cs typeface="Times New Roman" pitchFamily="18" charset="0"/>
              </a:rPr>
              <a:t>2. </a:t>
            </a:r>
            <a:r>
              <a:rPr lang="en-US" b="1" dirty="0" err="1" smtClean="0">
                <a:latin typeface="Times New Roman" pitchFamily="18" charset="0"/>
                <a:cs typeface="Times New Roman" pitchFamily="18" charset="0"/>
              </a:rPr>
              <a:t>Pediculus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corporis</a:t>
            </a:r>
            <a:endParaRPr lang="en-US" b="1"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Lice on shoulder, trunk and buttocks</a:t>
            </a:r>
          </a:p>
          <a:p>
            <a:pPr>
              <a:buFont typeface="Wingdings" pitchFamily="2" charset="2"/>
              <a:buChar char="Ø"/>
            </a:pPr>
            <a:r>
              <a:rPr lang="en-US" dirty="0" smtClean="0">
                <a:latin typeface="Times New Roman" pitchFamily="18" charset="0"/>
                <a:cs typeface="Times New Roman" pitchFamily="18" charset="0"/>
              </a:rPr>
              <a:t>Itching</a:t>
            </a:r>
          </a:p>
          <a:p>
            <a:pPr>
              <a:buFont typeface="Wingdings" pitchFamily="2" charset="2"/>
              <a:buChar char="Ø"/>
            </a:pPr>
            <a:r>
              <a:rPr lang="en-US" dirty="0" smtClean="0">
                <a:latin typeface="Times New Roman" pitchFamily="18" charset="0"/>
                <a:cs typeface="Times New Roman" pitchFamily="18" charset="0"/>
              </a:rPr>
              <a:t>Hyper pigmentation</a:t>
            </a:r>
          </a:p>
          <a:p>
            <a:pPr marL="0" indent="0">
              <a:buNone/>
            </a:pPr>
            <a:r>
              <a:rPr lang="en-US" b="1" dirty="0" smtClean="0">
                <a:latin typeface="Times New Roman" pitchFamily="18" charset="0"/>
                <a:cs typeface="Times New Roman" pitchFamily="18" charset="0"/>
              </a:rPr>
              <a:t>3. </a:t>
            </a:r>
            <a:r>
              <a:rPr lang="en-US" b="1" dirty="0" err="1" smtClean="0">
                <a:latin typeface="Times New Roman" pitchFamily="18" charset="0"/>
                <a:cs typeface="Times New Roman" pitchFamily="18" charset="0"/>
              </a:rPr>
              <a:t>Pediculus</a:t>
            </a:r>
            <a:r>
              <a:rPr lang="en-US" b="1" dirty="0" smtClean="0">
                <a:latin typeface="Times New Roman" pitchFamily="18" charset="0"/>
                <a:cs typeface="Times New Roman" pitchFamily="18" charset="0"/>
              </a:rPr>
              <a:t> pubis</a:t>
            </a:r>
          </a:p>
          <a:p>
            <a:pPr>
              <a:buFont typeface="Wingdings" pitchFamily="2" charset="2"/>
              <a:buChar char="Ø"/>
            </a:pPr>
            <a:r>
              <a:rPr lang="en-US" dirty="0" smtClean="0">
                <a:latin typeface="Times New Roman" pitchFamily="18" charset="0"/>
                <a:cs typeface="Times New Roman" pitchFamily="18" charset="0"/>
              </a:rPr>
              <a:t>Reddish brown dust on underclothing</a:t>
            </a:r>
          </a:p>
          <a:p>
            <a:pPr>
              <a:buFont typeface="Wingdings" pitchFamily="2" charset="2"/>
              <a:buChar char="Ø"/>
            </a:pPr>
            <a:r>
              <a:rPr lang="en-US" dirty="0" smtClean="0">
                <a:latin typeface="Times New Roman" pitchFamily="18" charset="0"/>
                <a:cs typeface="Times New Roman" pitchFamily="18" charset="0"/>
              </a:rPr>
              <a:t>Skin irritation</a:t>
            </a:r>
          </a:p>
          <a:p>
            <a:pPr>
              <a:buFont typeface="Wingdings" pitchFamily="2" charset="2"/>
              <a:buChar char="Ø"/>
            </a:pPr>
            <a:r>
              <a:rPr lang="en-US" dirty="0" smtClean="0">
                <a:latin typeface="Times New Roman" pitchFamily="18" charset="0"/>
                <a:cs typeface="Times New Roman" pitchFamily="18" charset="0"/>
              </a:rPr>
              <a:t>itching</a:t>
            </a:r>
          </a:p>
          <a:p>
            <a:pPr marL="0" indent="0">
              <a:buNone/>
            </a:pPr>
            <a:endParaRPr lang="en-US" dirty="0" smtClean="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9266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Times New Roman" pitchFamily="18" charset="0"/>
                <a:cs typeface="Times New Roman" pitchFamily="18" charset="0"/>
              </a:rPr>
              <a:t>Medication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305800" cy="5257800"/>
          </a:xfrm>
        </p:spPr>
        <p:txBody>
          <a:bodyPr/>
          <a:lstStyle/>
          <a:p>
            <a:pPr algn="just"/>
            <a:r>
              <a:rPr lang="en-US" dirty="0" smtClean="0">
                <a:latin typeface="Times New Roman" pitchFamily="18" charset="0"/>
                <a:cs typeface="Times New Roman" pitchFamily="18" charset="0"/>
              </a:rPr>
              <a:t>Topical medication with gamma benzene </a:t>
            </a:r>
            <a:r>
              <a:rPr lang="en-US" dirty="0" err="1" smtClean="0">
                <a:latin typeface="Times New Roman" pitchFamily="18" charset="0"/>
                <a:cs typeface="Times New Roman" pitchFamily="18" charset="0"/>
              </a:rPr>
              <a:t>hexachloride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melathion</a:t>
            </a:r>
            <a:r>
              <a:rPr lang="en-US" dirty="0" smtClean="0">
                <a:latin typeface="Times New Roman" pitchFamily="18" charset="0"/>
                <a:cs typeface="Times New Roman" pitchFamily="18" charset="0"/>
              </a:rPr>
              <a:t> to treat </a:t>
            </a:r>
            <a:r>
              <a:rPr lang="en-US" dirty="0" err="1" smtClean="0">
                <a:latin typeface="Times New Roman" pitchFamily="18" charset="0"/>
                <a:cs typeface="Times New Roman" pitchFamily="18" charset="0"/>
              </a:rPr>
              <a:t>pediculosis</a:t>
            </a:r>
            <a:r>
              <a:rPr lang="en-US" dirty="0" smtClean="0">
                <a:latin typeface="Times New Roman" pitchFamily="18" charset="0"/>
                <a:cs typeface="Times New Roman" pitchFamily="18" charset="0"/>
              </a:rPr>
              <a:t> of body and pubic area.</a:t>
            </a:r>
          </a:p>
          <a:p>
            <a:pPr algn="just"/>
            <a:r>
              <a:rPr lang="en-US" dirty="0" err="1" smtClean="0">
                <a:latin typeface="Times New Roman" pitchFamily="18" charset="0"/>
                <a:cs typeface="Times New Roman" pitchFamily="18" charset="0"/>
              </a:rPr>
              <a:t>Permethrin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 for head lice left for 30 min to 8 hours</a:t>
            </a:r>
          </a:p>
          <a:p>
            <a:pPr algn="just"/>
            <a:r>
              <a:rPr lang="en-US" dirty="0" smtClean="0">
                <a:latin typeface="Times New Roman" pitchFamily="18" charset="0"/>
                <a:cs typeface="Times New Roman" pitchFamily="18" charset="0"/>
              </a:rPr>
              <a:t>Use fine toothed comb</a:t>
            </a:r>
          </a:p>
          <a:p>
            <a:pPr algn="just"/>
            <a:r>
              <a:rPr lang="en-US" dirty="0" smtClean="0">
                <a:latin typeface="Times New Roman" pitchFamily="18" charset="0"/>
                <a:cs typeface="Times New Roman" pitchFamily="18" charset="0"/>
              </a:rPr>
              <a:t>Thick layer of petroleum jelly twice a day for 8 days for other areas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74762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a:normAutofit/>
          </a:bodyPr>
          <a:lstStyle/>
          <a:p>
            <a:r>
              <a:rPr lang="en-US" sz="3200" b="1" dirty="0" smtClean="0">
                <a:solidFill>
                  <a:schemeClr val="tx2"/>
                </a:solidFill>
                <a:latin typeface="Times New Roman" pitchFamily="18" charset="0"/>
                <a:cs typeface="Times New Roman" pitchFamily="18" charset="0"/>
              </a:rPr>
              <a:t>SCABIES</a:t>
            </a:r>
            <a:endParaRPr lang="en-US" sz="3200"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8610600" cy="5562600"/>
          </a:xfrm>
        </p:spPr>
        <p:txBody>
          <a:bodyPr/>
          <a:lstStyle/>
          <a:p>
            <a:pPr marL="0" indent="0" algn="just">
              <a:buNone/>
            </a:pPr>
            <a:r>
              <a:rPr lang="en-US" dirty="0" smtClean="0">
                <a:latin typeface="Times New Roman" pitchFamily="18" charset="0"/>
                <a:cs typeface="Times New Roman" pitchFamily="18" charset="0"/>
              </a:rPr>
              <a:t>It is a </a:t>
            </a:r>
            <a:r>
              <a:rPr lang="en-US" dirty="0">
                <a:latin typeface="Times New Roman" pitchFamily="18" charset="0"/>
                <a:cs typeface="Times New Roman" pitchFamily="18" charset="0"/>
              </a:rPr>
              <a:t>skin infestation caused by a mite known as the </a:t>
            </a:r>
            <a:r>
              <a:rPr lang="en-US" dirty="0" err="1">
                <a:solidFill>
                  <a:srgbClr val="FF0000"/>
                </a:solidFill>
                <a:latin typeface="Times New Roman" pitchFamily="18" charset="0"/>
                <a:cs typeface="Times New Roman" pitchFamily="18" charset="0"/>
              </a:rPr>
              <a:t>Sarcoptes</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scabiei</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Scabies is found between the fingers, inner surfaces of the wrist and elbow, the axillae, the female nipple, the penis, the belt line and the gluteal creases.</a:t>
            </a:r>
          </a:p>
          <a:p>
            <a:pPr algn="just"/>
            <a:endParaRPr lang="en-US"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3505200"/>
            <a:ext cx="4695825" cy="319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137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487362"/>
          </a:xfrm>
        </p:spPr>
        <p:txBody>
          <a:bodyPr>
            <a:noAutofit/>
          </a:bodyPr>
          <a:lstStyle/>
          <a:p>
            <a:pPr algn="l"/>
            <a:r>
              <a:rPr lang="en-US" sz="2800" b="1" dirty="0" smtClean="0">
                <a:latin typeface="Times New Roman" pitchFamily="18" charset="0"/>
                <a:cs typeface="Times New Roman" pitchFamily="18" charset="0"/>
              </a:rPr>
              <a:t>Causes</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305800" cy="5715000"/>
          </a:xfrm>
        </p:spPr>
        <p:txBody>
          <a:bodyPr>
            <a:normAutofit/>
          </a:bodyPr>
          <a:lstStyle/>
          <a:p>
            <a:r>
              <a:rPr lang="en-US" dirty="0">
                <a:latin typeface="Times New Roman" pitchFamily="18" charset="0"/>
                <a:cs typeface="Times New Roman" pitchFamily="18" charset="0"/>
              </a:rPr>
              <a:t>direct skin contact.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transmitted </a:t>
            </a:r>
            <a:r>
              <a:rPr lang="en-US" dirty="0">
                <a:latin typeface="Times New Roman" pitchFamily="18" charset="0"/>
                <a:cs typeface="Times New Roman" pitchFamily="18" charset="0"/>
              </a:rPr>
              <a:t>through infested clothing or bedding</a:t>
            </a:r>
            <a:r>
              <a:rPr lang="en-US" dirty="0" smtClean="0">
                <a:latin typeface="Times New Roman" pitchFamily="18" charset="0"/>
                <a:cs typeface="Times New Roman" pitchFamily="18" charset="0"/>
              </a:rPr>
              <a:t>.</a:t>
            </a:r>
          </a:p>
          <a:p>
            <a:r>
              <a:rPr lang="en-US" dirty="0">
                <a:latin typeface="Times New Roman" pitchFamily="18" charset="0"/>
                <a:cs typeface="Times New Roman" pitchFamily="18" charset="0"/>
              </a:rPr>
              <a:t>Sexual contact</a:t>
            </a:r>
            <a:endParaRPr lang="en-US" dirty="0" smtClean="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Clinical </a:t>
            </a:r>
            <a:r>
              <a:rPr lang="en-US" sz="2800" b="1" dirty="0" smtClean="0">
                <a:latin typeface="Times New Roman" pitchFamily="18" charset="0"/>
                <a:cs typeface="Times New Roman" pitchFamily="18" charset="0"/>
              </a:rPr>
              <a:t>Manifestation</a:t>
            </a:r>
          </a:p>
          <a:p>
            <a:r>
              <a:rPr lang="en-US" dirty="0" smtClean="0">
                <a:latin typeface="Times New Roman" pitchFamily="18" charset="0"/>
                <a:cs typeface="Times New Roman" pitchFamily="18" charset="0"/>
              </a:rPr>
              <a:t>Red brown burrows lesions on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skin covered with vesicles</a:t>
            </a:r>
          </a:p>
          <a:p>
            <a:r>
              <a:rPr lang="en-US" dirty="0" smtClean="0">
                <a:latin typeface="Times New Roman" pitchFamily="18" charset="0"/>
                <a:cs typeface="Times New Roman" pitchFamily="18" charset="0"/>
              </a:rPr>
              <a:t>Itching at night</a:t>
            </a:r>
          </a:p>
          <a:p>
            <a:r>
              <a:rPr lang="en-US" dirty="0" smtClean="0">
                <a:latin typeface="Times New Roman" pitchFamily="18" charset="0"/>
                <a:cs typeface="Times New Roman" pitchFamily="18" charset="0"/>
              </a:rPr>
              <a:t>Skin rash</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9772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rmAutofit fontScale="90000"/>
          </a:bodyPr>
          <a:lstStyle/>
          <a:p>
            <a:pPr algn="l"/>
            <a:r>
              <a:rPr lang="en-US" sz="3200" b="1" dirty="0" smtClean="0">
                <a:latin typeface="Times New Roman" pitchFamily="18" charset="0"/>
                <a:cs typeface="Times New Roman" pitchFamily="18" charset="0"/>
              </a:rPr>
              <a:t>Treatment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534400" cy="5638800"/>
          </a:xfrm>
        </p:spPr>
        <p:txBody>
          <a:bodyPr>
            <a:normAutofit lnSpcReduction="10000"/>
          </a:bodyPr>
          <a:lstStyle/>
          <a:p>
            <a:pPr algn="just"/>
            <a:r>
              <a:rPr lang="en-US" dirty="0" err="1" smtClean="0">
                <a:latin typeface="Times New Roman" pitchFamily="18" charset="0"/>
                <a:cs typeface="Times New Roman" pitchFamily="18" charset="0"/>
              </a:rPr>
              <a:t>Scabicide</a:t>
            </a:r>
            <a:r>
              <a:rPr lang="en-US" dirty="0" smtClean="0">
                <a:latin typeface="Times New Roman" pitchFamily="18" charset="0"/>
                <a:cs typeface="Times New Roman" pitchFamily="18" charset="0"/>
              </a:rPr>
              <a:t> lotion (</a:t>
            </a:r>
            <a:r>
              <a:rPr lang="en-US" dirty="0" err="1" smtClean="0">
                <a:latin typeface="Times New Roman" pitchFamily="18" charset="0"/>
                <a:cs typeface="Times New Roman" pitchFamily="18" charset="0"/>
              </a:rPr>
              <a:t>lindane</a:t>
            </a:r>
            <a:r>
              <a:rPr lang="en-US" dirty="0" smtClean="0">
                <a:latin typeface="Times New Roman" pitchFamily="18" charset="0"/>
                <a:cs typeface="Times New Roman" pitchFamily="18" charset="0"/>
              </a:rPr>
              <a:t>) or 5% </a:t>
            </a:r>
            <a:r>
              <a:rPr lang="en-US" dirty="0" err="1" smtClean="0">
                <a:latin typeface="Times New Roman" pitchFamily="18" charset="0"/>
                <a:cs typeface="Times New Roman" pitchFamily="18" charset="0"/>
              </a:rPr>
              <a:t>permethrin</a:t>
            </a:r>
            <a:r>
              <a:rPr lang="en-US" dirty="0" smtClean="0">
                <a:latin typeface="Times New Roman" pitchFamily="18" charset="0"/>
                <a:cs typeface="Times New Roman" pitchFamily="18" charset="0"/>
              </a:rPr>
              <a:t> applied to entire skin for 12-24 hours except face and scalp. </a:t>
            </a:r>
          </a:p>
          <a:p>
            <a:pPr algn="just"/>
            <a:r>
              <a:rPr lang="en-US" dirty="0" smtClean="0">
                <a:latin typeface="Times New Roman" pitchFamily="18" charset="0"/>
                <a:cs typeface="Times New Roman" pitchFamily="18" charset="0"/>
              </a:rPr>
              <a:t>Oral </a:t>
            </a:r>
            <a:r>
              <a:rPr lang="en-US" dirty="0" err="1" smtClean="0">
                <a:latin typeface="Times New Roman" pitchFamily="18" charset="0"/>
                <a:cs typeface="Times New Roman" pitchFamily="18" charset="0"/>
              </a:rPr>
              <a:t>scabicidal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drugs</a:t>
            </a:r>
          </a:p>
          <a:p>
            <a:pPr marL="0" indent="0" algn="just">
              <a:buNone/>
            </a:pPr>
            <a:r>
              <a:rPr lang="en-US" b="1" dirty="0" smtClean="0">
                <a:latin typeface="Times New Roman" pitchFamily="18" charset="0"/>
                <a:cs typeface="Times New Roman" pitchFamily="18" charset="0"/>
              </a:rPr>
              <a:t>Nursing management</a:t>
            </a:r>
          </a:p>
          <a:p>
            <a:pPr algn="just"/>
            <a:r>
              <a:rPr lang="en-US" dirty="0" smtClean="0">
                <a:latin typeface="Times New Roman" pitchFamily="18" charset="0"/>
                <a:cs typeface="Times New Roman" pitchFamily="18" charset="0"/>
              </a:rPr>
              <a:t>Advice to wear clean clothes and clean bedding</a:t>
            </a:r>
          </a:p>
          <a:p>
            <a:pPr algn="just"/>
            <a:r>
              <a:rPr lang="en-US" dirty="0" smtClean="0">
                <a:latin typeface="Times New Roman" pitchFamily="18" charset="0"/>
                <a:cs typeface="Times New Roman" pitchFamily="18" charset="0"/>
              </a:rPr>
              <a:t>Wash clothes in hot water and dried </a:t>
            </a:r>
            <a:r>
              <a:rPr lang="en-US" smtClean="0">
                <a:latin typeface="Times New Roman" pitchFamily="18" charset="0"/>
                <a:cs typeface="Times New Roman" pitchFamily="18" charset="0"/>
              </a:rPr>
              <a:t>in sun as </a:t>
            </a:r>
            <a:r>
              <a:rPr lang="en-US" dirty="0" smtClean="0">
                <a:latin typeface="Times New Roman" pitchFamily="18" charset="0"/>
                <a:cs typeface="Times New Roman" pitchFamily="18" charset="0"/>
              </a:rPr>
              <a:t>mite survive </a:t>
            </a:r>
            <a:r>
              <a:rPr lang="en-US" dirty="0" err="1" smtClean="0">
                <a:latin typeface="Times New Roman" pitchFamily="18" charset="0"/>
                <a:cs typeface="Times New Roman" pitchFamily="18" charset="0"/>
              </a:rPr>
              <a:t>upto</a:t>
            </a:r>
            <a:r>
              <a:rPr lang="en-US" dirty="0" smtClean="0">
                <a:latin typeface="Times New Roman" pitchFamily="18" charset="0"/>
                <a:cs typeface="Times New Roman" pitchFamily="18" charset="0"/>
              </a:rPr>
              <a:t> 36 hours in linen.</a:t>
            </a:r>
          </a:p>
          <a:p>
            <a:pPr algn="just"/>
            <a:r>
              <a:rPr lang="en-US" dirty="0" smtClean="0">
                <a:latin typeface="Times New Roman" pitchFamily="18" charset="0"/>
                <a:cs typeface="Times New Roman" pitchFamily="18" charset="0"/>
              </a:rPr>
              <a:t>Apply lotion at same time, same day everyday.</a:t>
            </a:r>
          </a:p>
          <a:p>
            <a:pPr algn="just"/>
            <a:r>
              <a:rPr lang="en-US" dirty="0" smtClean="0">
                <a:latin typeface="Times New Roman" pitchFamily="18" charset="0"/>
                <a:cs typeface="Times New Roman" pitchFamily="18" charset="0"/>
              </a:rPr>
              <a:t>Before application of lotion advice to take warm soapy bath.</a:t>
            </a:r>
          </a:p>
          <a:p>
            <a:pPr marL="0" indent="0">
              <a:buNone/>
            </a:pPr>
            <a:endParaRPr lang="en-US" dirty="0" smtClean="0"/>
          </a:p>
          <a:p>
            <a:endParaRPr lang="en-US" dirty="0"/>
          </a:p>
        </p:txBody>
      </p:sp>
    </p:spTree>
    <p:extLst>
      <p:ext uri="{BB962C8B-B14F-4D97-AF65-F5344CB8AC3E}">
        <p14:creationId xmlns:p14="http://schemas.microsoft.com/office/powerpoint/2010/main" xmlns="" val="10242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Autofit/>
          </a:bodyPr>
          <a:lstStyle/>
          <a:p>
            <a:pPr algn="l"/>
            <a:r>
              <a:rPr lang="en-US" sz="3200" b="1" dirty="0" smtClean="0">
                <a:latin typeface="Times New Roman" pitchFamily="18" charset="0"/>
                <a:cs typeface="Times New Roman" pitchFamily="18" charset="0"/>
              </a:rPr>
              <a:t>Pathophysiology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8305800" cy="5486400"/>
          </a:xfrm>
        </p:spPr>
        <p:txBody>
          <a:bodyPr/>
          <a:lstStyle/>
          <a:p>
            <a:pPr marL="0" indent="0" algn="ctr">
              <a:buNone/>
            </a:pPr>
            <a:r>
              <a:rPr lang="en-US" dirty="0" smtClean="0"/>
              <a:t>Bacterial infections mostly arise from hair follicle</a:t>
            </a:r>
          </a:p>
          <a:p>
            <a:pPr marL="0" indent="0" algn="ctr">
              <a:buNone/>
            </a:pPr>
            <a:endParaRPr lang="en-US" dirty="0" smtClean="0"/>
          </a:p>
          <a:p>
            <a:pPr marL="0" indent="0" algn="ctr">
              <a:buNone/>
            </a:pPr>
            <a:r>
              <a:rPr lang="en-US" dirty="0" smtClean="0"/>
              <a:t>Bacteria accumulate and grow</a:t>
            </a:r>
          </a:p>
          <a:p>
            <a:pPr marL="0" indent="0" algn="ctr">
              <a:buNone/>
            </a:pPr>
            <a:endParaRPr lang="en-US" dirty="0" smtClean="0"/>
          </a:p>
          <a:p>
            <a:pPr marL="0" indent="0" algn="ctr">
              <a:buNone/>
            </a:pPr>
            <a:r>
              <a:rPr lang="en-US" dirty="0" smtClean="0"/>
              <a:t>Cause localized infection</a:t>
            </a:r>
          </a:p>
          <a:p>
            <a:pPr marL="0" indent="0" algn="ctr">
              <a:buNone/>
            </a:pPr>
            <a:endParaRPr lang="en-US" dirty="0" smtClean="0"/>
          </a:p>
          <a:p>
            <a:pPr marL="0" indent="0" algn="ctr">
              <a:buNone/>
            </a:pPr>
            <a:r>
              <a:rPr lang="en-US" dirty="0" smtClean="0"/>
              <a:t>Bacteria invade deeper tissues</a:t>
            </a:r>
          </a:p>
          <a:p>
            <a:pPr marL="0" indent="0" algn="ctr">
              <a:buNone/>
            </a:pPr>
            <a:endParaRPr lang="en-US" dirty="0" smtClean="0"/>
          </a:p>
          <a:p>
            <a:pPr marL="0" indent="0" algn="ctr">
              <a:buNone/>
            </a:pPr>
            <a:r>
              <a:rPr lang="en-US" dirty="0" smtClean="0"/>
              <a:t>Systematic infections</a:t>
            </a:r>
            <a:endParaRPr lang="en-US" dirty="0"/>
          </a:p>
        </p:txBody>
      </p:sp>
      <p:sp>
        <p:nvSpPr>
          <p:cNvPr id="4" name="Down Arrow 3"/>
          <p:cNvSpPr/>
          <p:nvPr/>
        </p:nvSpPr>
        <p:spPr>
          <a:xfrm>
            <a:off x="4267200" y="1676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308764" y="2819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308764" y="4038600"/>
            <a:ext cx="308264" cy="422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08764" y="5188527"/>
            <a:ext cx="308264"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2125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487362"/>
          </a:xfrm>
        </p:spPr>
        <p:txBody>
          <a:bodyPr>
            <a:normAutofit fontScale="90000"/>
          </a:bodyPr>
          <a:lstStyle/>
          <a:p>
            <a:r>
              <a:rPr lang="en-US" sz="3600" b="1" dirty="0" smtClean="0">
                <a:solidFill>
                  <a:srgbClr val="FF0000"/>
                </a:solidFill>
                <a:latin typeface="Times New Roman" pitchFamily="18" charset="0"/>
                <a:cs typeface="Times New Roman" pitchFamily="18" charset="0"/>
              </a:rPr>
              <a:t>INFLAMMATORY DISORDERS OF SKIN</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762000"/>
            <a:ext cx="8610600" cy="5791200"/>
          </a:xfrm>
        </p:spPr>
        <p:txBody>
          <a:bodyPr>
            <a:normAutofit/>
          </a:bodyPr>
          <a:lstStyle/>
          <a:p>
            <a:pPr marL="0" indent="0" algn="ctr">
              <a:buNone/>
            </a:pPr>
            <a:r>
              <a:rPr lang="en-US" b="1" dirty="0" smtClean="0">
                <a:solidFill>
                  <a:schemeClr val="tx2"/>
                </a:solidFill>
              </a:rPr>
              <a:t>DERMATITIS</a:t>
            </a:r>
            <a:r>
              <a:rPr lang="en-US" dirty="0"/>
              <a:t> </a:t>
            </a:r>
            <a:r>
              <a:rPr lang="en-US" b="1" dirty="0" smtClean="0">
                <a:solidFill>
                  <a:schemeClr val="tx2"/>
                </a:solidFill>
                <a:latin typeface="Times New Roman" pitchFamily="18" charset="0"/>
                <a:cs typeface="Times New Roman" pitchFamily="18" charset="0"/>
              </a:rPr>
              <a:t>/ECZEMA</a:t>
            </a:r>
          </a:p>
          <a:p>
            <a:pPr marL="0" indent="0" algn="just">
              <a:buNone/>
            </a:pPr>
            <a:r>
              <a:rPr lang="en-US" dirty="0" smtClean="0"/>
              <a:t>Dermatitis </a:t>
            </a:r>
            <a:r>
              <a:rPr lang="en-US" dirty="0"/>
              <a:t>is </a:t>
            </a:r>
            <a:r>
              <a:rPr lang="en-US" dirty="0" smtClean="0"/>
              <a:t>an </a:t>
            </a:r>
            <a:r>
              <a:rPr lang="en-US" dirty="0"/>
              <a:t>inflammation of the </a:t>
            </a:r>
            <a:r>
              <a:rPr lang="en-US" dirty="0" smtClean="0"/>
              <a:t>skin. It occurs </a:t>
            </a:r>
            <a:r>
              <a:rPr lang="en-US" dirty="0"/>
              <a:t>in many forms. It usually involves an itchy rash on swollen, reddened skin.</a:t>
            </a:r>
          </a:p>
          <a:p>
            <a:pPr marL="0" indent="0" algn="ctr">
              <a:buNone/>
            </a:pP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4087" y="3124200"/>
            <a:ext cx="4695825" cy="319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427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80">
                                          <p:stCondLst>
                                            <p:cond delay="0"/>
                                          </p:stCondLst>
                                        </p:cTn>
                                        <p:tgtEl>
                                          <p:spTgt spid="1026"/>
                                        </p:tgtEl>
                                      </p:cBhvr>
                                    </p:animEffect>
                                    <p:anim calcmode="lin" valueType="num">
                                      <p:cBhvr>
                                        <p:cTn id="2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6" dur="26">
                                          <p:stCondLst>
                                            <p:cond delay="650"/>
                                          </p:stCondLst>
                                        </p:cTn>
                                        <p:tgtEl>
                                          <p:spTgt spid="1026"/>
                                        </p:tgtEl>
                                      </p:cBhvr>
                                      <p:to x="100000" y="60000"/>
                                    </p:animScale>
                                    <p:animScale>
                                      <p:cBhvr>
                                        <p:cTn id="27" dur="166" decel="50000">
                                          <p:stCondLst>
                                            <p:cond delay="676"/>
                                          </p:stCondLst>
                                        </p:cTn>
                                        <p:tgtEl>
                                          <p:spTgt spid="1026"/>
                                        </p:tgtEl>
                                      </p:cBhvr>
                                      <p:to x="100000" y="100000"/>
                                    </p:animScale>
                                    <p:animScale>
                                      <p:cBhvr>
                                        <p:cTn id="28" dur="26">
                                          <p:stCondLst>
                                            <p:cond delay="1312"/>
                                          </p:stCondLst>
                                        </p:cTn>
                                        <p:tgtEl>
                                          <p:spTgt spid="1026"/>
                                        </p:tgtEl>
                                      </p:cBhvr>
                                      <p:to x="100000" y="80000"/>
                                    </p:animScale>
                                    <p:animScale>
                                      <p:cBhvr>
                                        <p:cTn id="29" dur="166" decel="50000">
                                          <p:stCondLst>
                                            <p:cond delay="1338"/>
                                          </p:stCondLst>
                                        </p:cTn>
                                        <p:tgtEl>
                                          <p:spTgt spid="1026"/>
                                        </p:tgtEl>
                                      </p:cBhvr>
                                      <p:to x="100000" y="100000"/>
                                    </p:animScale>
                                    <p:animScale>
                                      <p:cBhvr>
                                        <p:cTn id="30" dur="26">
                                          <p:stCondLst>
                                            <p:cond delay="1642"/>
                                          </p:stCondLst>
                                        </p:cTn>
                                        <p:tgtEl>
                                          <p:spTgt spid="1026"/>
                                        </p:tgtEl>
                                      </p:cBhvr>
                                      <p:to x="100000" y="90000"/>
                                    </p:animScale>
                                    <p:animScale>
                                      <p:cBhvr>
                                        <p:cTn id="31" dur="166" decel="50000">
                                          <p:stCondLst>
                                            <p:cond delay="1668"/>
                                          </p:stCondLst>
                                        </p:cTn>
                                        <p:tgtEl>
                                          <p:spTgt spid="1026"/>
                                        </p:tgtEl>
                                      </p:cBhvr>
                                      <p:to x="100000" y="100000"/>
                                    </p:animScale>
                                    <p:animScale>
                                      <p:cBhvr>
                                        <p:cTn id="32" dur="26">
                                          <p:stCondLst>
                                            <p:cond delay="1808"/>
                                          </p:stCondLst>
                                        </p:cTn>
                                        <p:tgtEl>
                                          <p:spTgt spid="1026"/>
                                        </p:tgtEl>
                                      </p:cBhvr>
                                      <p:to x="100000" y="95000"/>
                                    </p:animScale>
                                    <p:animScale>
                                      <p:cBhvr>
                                        <p:cTn id="33"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pPr algn="l"/>
            <a:r>
              <a:rPr lang="en-US" sz="3200" b="1" dirty="0" smtClean="0">
                <a:latin typeface="Times New Roman" pitchFamily="18" charset="0"/>
                <a:cs typeface="Times New Roman" pitchFamily="18" charset="0"/>
              </a:rPr>
              <a:t>Types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8534400" cy="5486400"/>
          </a:xfrm>
        </p:spPr>
        <p:txBody>
          <a:bodyPr>
            <a:normAutofit/>
          </a:bodyPr>
          <a:lstStyle/>
          <a:p>
            <a:pPr marL="0" indent="0" algn="just">
              <a:buNone/>
            </a:pPr>
            <a:r>
              <a:rPr lang="en-US" b="1" dirty="0" smtClean="0">
                <a:solidFill>
                  <a:srgbClr val="FF0000"/>
                </a:solidFill>
                <a:latin typeface="Times New Roman" pitchFamily="18" charset="0"/>
                <a:cs typeface="Times New Roman" pitchFamily="18" charset="0"/>
              </a:rPr>
              <a:t>Atopic </a:t>
            </a:r>
            <a:r>
              <a:rPr lang="en-US" b="1" dirty="0">
                <a:solidFill>
                  <a:srgbClr val="FF0000"/>
                </a:solidFill>
                <a:latin typeface="Times New Roman" pitchFamily="18" charset="0"/>
                <a:cs typeface="Times New Roman" pitchFamily="18" charset="0"/>
              </a:rPr>
              <a:t>dermatitis (eczema</a:t>
            </a:r>
            <a:r>
              <a:rPr lang="en-US" b="1" dirty="0" smtClean="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Usually beginning in </a:t>
            </a:r>
            <a:r>
              <a:rPr lang="en-US" dirty="0" smtClean="0">
                <a:latin typeface="Times New Roman" pitchFamily="18" charset="0"/>
                <a:cs typeface="Times New Roman" pitchFamily="18" charset="0"/>
              </a:rPr>
              <a:t>infancy. It is a red</a:t>
            </a:r>
            <a:r>
              <a:rPr lang="en-US" dirty="0">
                <a:latin typeface="Times New Roman" pitchFamily="18" charset="0"/>
                <a:cs typeface="Times New Roman" pitchFamily="18" charset="0"/>
              </a:rPr>
              <a:t>, itchy rash </a:t>
            </a:r>
            <a:r>
              <a:rPr lang="en-US" dirty="0" smtClean="0">
                <a:latin typeface="Times New Roman" pitchFamily="18" charset="0"/>
                <a:cs typeface="Times New Roman" pitchFamily="18" charset="0"/>
              </a:rPr>
              <a:t>which </a:t>
            </a:r>
            <a:r>
              <a:rPr lang="en-US" dirty="0">
                <a:latin typeface="Times New Roman" pitchFamily="18" charset="0"/>
                <a:cs typeface="Times New Roman" pitchFamily="18" charset="0"/>
              </a:rPr>
              <a:t>occurs where the skin </a:t>
            </a:r>
            <a:r>
              <a:rPr lang="en-US" dirty="0" smtClean="0">
                <a:latin typeface="Times New Roman" pitchFamily="18" charset="0"/>
                <a:cs typeface="Times New Roman" pitchFamily="18" charset="0"/>
              </a:rPr>
              <a:t>flexes (inside </a:t>
            </a:r>
            <a:r>
              <a:rPr lang="en-US" dirty="0">
                <a:latin typeface="Times New Roman" pitchFamily="18" charset="0"/>
                <a:cs typeface="Times New Roman" pitchFamily="18" charset="0"/>
              </a:rPr>
              <a:t>the elbows, behind the knees and the front of the </a:t>
            </a:r>
            <a:r>
              <a:rPr lang="en-US" dirty="0" smtClean="0">
                <a:latin typeface="Times New Roman" pitchFamily="18" charset="0"/>
                <a:cs typeface="Times New Roman" pitchFamily="18" charset="0"/>
              </a:rPr>
              <a:t>neck). Form crust if rashes scratched.</a:t>
            </a:r>
          </a:p>
          <a:p>
            <a:pPr marL="0" indent="0" algn="just">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3574473"/>
            <a:ext cx="44958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65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11162"/>
          </a:xfrm>
        </p:spPr>
        <p:txBody>
          <a:bodyPr>
            <a:normAutofit fontScale="90000"/>
          </a:bodyPr>
          <a:lstStyle/>
          <a:p>
            <a:endParaRPr lang="en-US" dirty="0"/>
          </a:p>
        </p:txBody>
      </p:sp>
      <p:sp>
        <p:nvSpPr>
          <p:cNvPr id="3" name="Content Placeholder 2"/>
          <p:cNvSpPr>
            <a:spLocks noGrp="1"/>
          </p:cNvSpPr>
          <p:nvPr>
            <p:ph idx="1"/>
          </p:nvPr>
        </p:nvSpPr>
        <p:spPr>
          <a:xfrm>
            <a:off x="228600" y="762000"/>
            <a:ext cx="8534400" cy="5715000"/>
          </a:xfrm>
        </p:spPr>
        <p:txBody>
          <a:bodyPr/>
          <a:lstStyle/>
          <a:p>
            <a:pPr marL="0" indent="0" algn="just">
              <a:buNone/>
            </a:pPr>
            <a:r>
              <a:rPr lang="en-US" b="1" dirty="0">
                <a:solidFill>
                  <a:srgbClr val="FF0000"/>
                </a:solidFill>
                <a:latin typeface="Times New Roman" pitchFamily="18" charset="0"/>
                <a:cs typeface="Times New Roman" pitchFamily="18" charset="0"/>
              </a:rPr>
              <a:t>Contact dermatitis: </a:t>
            </a:r>
            <a:r>
              <a:rPr lang="en-US" dirty="0" smtClean="0">
                <a:latin typeface="Times New Roman" pitchFamily="18" charset="0"/>
                <a:cs typeface="Times New Roman" pitchFamily="18" charset="0"/>
              </a:rPr>
              <a:t> Rash occurs </a:t>
            </a:r>
            <a:r>
              <a:rPr lang="en-US" dirty="0">
                <a:latin typeface="Times New Roman" pitchFamily="18" charset="0"/>
                <a:cs typeface="Times New Roman" pitchFamily="18" charset="0"/>
              </a:rPr>
              <a:t>on areas of the body that </a:t>
            </a:r>
            <a:r>
              <a:rPr lang="en-US" dirty="0" smtClean="0">
                <a:latin typeface="Times New Roman" pitchFamily="18" charset="0"/>
                <a:cs typeface="Times New Roman" pitchFamily="18" charset="0"/>
              </a:rPr>
              <a:t>are in contact </a:t>
            </a:r>
            <a:r>
              <a:rPr lang="en-US" dirty="0">
                <a:latin typeface="Times New Roman" pitchFamily="18" charset="0"/>
                <a:cs typeface="Times New Roman" pitchFamily="18" charset="0"/>
              </a:rPr>
              <a:t>with substances that </a:t>
            </a:r>
            <a:r>
              <a:rPr lang="en-US" dirty="0" smtClean="0">
                <a:latin typeface="Times New Roman" pitchFamily="18" charset="0"/>
                <a:cs typeface="Times New Roman" pitchFamily="18" charset="0"/>
              </a:rPr>
              <a:t>irritate </a:t>
            </a:r>
            <a:r>
              <a:rPr lang="en-US" dirty="0">
                <a:latin typeface="Times New Roman" pitchFamily="18" charset="0"/>
                <a:cs typeface="Times New Roman" pitchFamily="18" charset="0"/>
              </a:rPr>
              <a:t>the skin or cause an allergic </a:t>
            </a:r>
            <a:r>
              <a:rPr lang="en-US" dirty="0" smtClean="0">
                <a:latin typeface="Times New Roman" pitchFamily="18" charset="0"/>
                <a:cs typeface="Times New Roman" pitchFamily="18" charset="0"/>
              </a:rPr>
              <a:t>reaction, such </a:t>
            </a:r>
            <a:r>
              <a:rPr lang="en-US" dirty="0">
                <a:latin typeface="Times New Roman" pitchFamily="18" charset="0"/>
                <a:cs typeface="Times New Roman" pitchFamily="18" charset="0"/>
              </a:rPr>
              <a:t>as </a:t>
            </a:r>
            <a:r>
              <a:rPr lang="en-US" dirty="0" smtClean="0">
                <a:latin typeface="Times New Roman" pitchFamily="18" charset="0"/>
                <a:cs typeface="Times New Roman" pitchFamily="18" charset="0"/>
              </a:rPr>
              <a:t>poison, </a:t>
            </a:r>
            <a:r>
              <a:rPr lang="en-US" dirty="0">
                <a:latin typeface="Times New Roman" pitchFamily="18" charset="0"/>
                <a:cs typeface="Times New Roman" pitchFamily="18" charset="0"/>
              </a:rPr>
              <a:t>soap and </a:t>
            </a:r>
            <a:r>
              <a:rPr lang="en-US" dirty="0" smtClean="0">
                <a:latin typeface="Times New Roman" pitchFamily="18" charset="0"/>
                <a:cs typeface="Times New Roman" pitchFamily="18" charset="0"/>
              </a:rPr>
              <a:t>oils</a:t>
            </a:r>
            <a:r>
              <a:rPr lang="en-US" dirty="0">
                <a:latin typeface="Times New Roman" pitchFamily="18" charset="0"/>
                <a:cs typeface="Times New Roman" pitchFamily="18" charset="0"/>
              </a:rPr>
              <a:t>. The red rash may burn, sting or itch. Blisters may develop.</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3428999"/>
            <a:ext cx="7391400" cy="3200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0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58762"/>
          </a:xfrm>
        </p:spPr>
        <p:txBody>
          <a:bodyPr>
            <a:normAutofit fontScale="90000"/>
          </a:bodyPr>
          <a:lstStyle/>
          <a:p>
            <a:endParaRPr lang="en-US" dirty="0"/>
          </a:p>
        </p:txBody>
      </p:sp>
      <p:sp>
        <p:nvSpPr>
          <p:cNvPr id="3" name="Content Placeholder 2"/>
          <p:cNvSpPr>
            <a:spLocks noGrp="1"/>
          </p:cNvSpPr>
          <p:nvPr>
            <p:ph idx="1"/>
          </p:nvPr>
        </p:nvSpPr>
        <p:spPr>
          <a:xfrm>
            <a:off x="381000" y="762000"/>
            <a:ext cx="8458200" cy="5715000"/>
          </a:xfrm>
        </p:spPr>
        <p:txBody>
          <a:bodyPr/>
          <a:lstStyle/>
          <a:p>
            <a:pPr marL="0" indent="0" algn="just">
              <a:buNone/>
            </a:pPr>
            <a:r>
              <a:rPr lang="en-US" b="1" dirty="0" err="1">
                <a:solidFill>
                  <a:srgbClr val="FF0000"/>
                </a:solidFill>
              </a:rPr>
              <a:t>Seborrheic</a:t>
            </a:r>
            <a:r>
              <a:rPr lang="en-US" b="1" dirty="0">
                <a:solidFill>
                  <a:srgbClr val="FF0000"/>
                </a:solidFill>
              </a:rPr>
              <a:t> </a:t>
            </a:r>
            <a:r>
              <a:rPr lang="en-US" b="1" dirty="0" smtClean="0">
                <a:solidFill>
                  <a:srgbClr val="FF0000"/>
                </a:solidFill>
              </a:rPr>
              <a:t>dermatitis</a:t>
            </a:r>
            <a:r>
              <a:rPr lang="en-US" b="1" dirty="0" smtClean="0"/>
              <a:t>: </a:t>
            </a:r>
            <a:r>
              <a:rPr lang="en-US" dirty="0" smtClean="0"/>
              <a:t>it causes </a:t>
            </a:r>
            <a:r>
              <a:rPr lang="en-US" dirty="0"/>
              <a:t>scaly patches, red skin and </a:t>
            </a:r>
            <a:r>
              <a:rPr lang="en-US" dirty="0" smtClean="0"/>
              <a:t>dandruff</a:t>
            </a:r>
            <a:r>
              <a:rPr lang="en-US" dirty="0"/>
              <a:t>. It usually affects oily areas of the body, such as the face, upper chest and back.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2743200"/>
            <a:ext cx="4953000" cy="3233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589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639762"/>
          </a:xfrm>
        </p:spPr>
        <p:txBody>
          <a:bodyPr>
            <a:normAutofit fontScale="90000"/>
          </a:bodyPr>
          <a:lstStyle/>
          <a:p>
            <a:pPr algn="l"/>
            <a:r>
              <a:rPr lang="en-US" dirty="0"/>
              <a:t>Causes</a:t>
            </a:r>
            <a:br>
              <a:rPr lang="en-US" dirty="0"/>
            </a:br>
            <a:endParaRPr lang="en-US" dirty="0"/>
          </a:p>
        </p:txBody>
      </p:sp>
      <p:sp>
        <p:nvSpPr>
          <p:cNvPr id="3" name="Content Placeholder 2"/>
          <p:cNvSpPr>
            <a:spLocks noGrp="1"/>
          </p:cNvSpPr>
          <p:nvPr>
            <p:ph idx="1"/>
          </p:nvPr>
        </p:nvSpPr>
        <p:spPr>
          <a:xfrm>
            <a:off x="0" y="0"/>
            <a:ext cx="9144000" cy="6781800"/>
          </a:xfrm>
        </p:spPr>
        <p:txBody>
          <a:bodyPr>
            <a:normAutofit fontScale="47500" lnSpcReduction="20000"/>
          </a:bodyPr>
          <a:lstStyle/>
          <a:p>
            <a:pPr marL="0" indent="0" algn="just">
              <a:buNone/>
            </a:pPr>
            <a:endParaRPr lang="en-US" b="1" dirty="0" smtClean="0">
              <a:latin typeface="Times New Roman" pitchFamily="18" charset="0"/>
              <a:cs typeface="Times New Roman" pitchFamily="18" charset="0"/>
            </a:endParaRPr>
          </a:p>
          <a:p>
            <a:pPr marL="0" indent="0" algn="just">
              <a:lnSpc>
                <a:spcPct val="170000"/>
              </a:lnSpc>
              <a:buNone/>
            </a:pPr>
            <a:r>
              <a:rPr lang="en-US" sz="5800" b="1" dirty="0" smtClean="0">
                <a:latin typeface="Times New Roman" pitchFamily="18" charset="0"/>
                <a:cs typeface="Times New Roman" pitchFamily="18" charset="0"/>
              </a:rPr>
              <a:t>Atopic </a:t>
            </a:r>
            <a:r>
              <a:rPr lang="en-US" sz="5800" b="1" dirty="0">
                <a:latin typeface="Times New Roman" pitchFamily="18" charset="0"/>
                <a:cs typeface="Times New Roman" pitchFamily="18" charset="0"/>
              </a:rPr>
              <a:t>dermatitis (</a:t>
            </a:r>
            <a:r>
              <a:rPr lang="en-US" sz="5800" b="1" dirty="0" smtClean="0">
                <a:latin typeface="Times New Roman" pitchFamily="18" charset="0"/>
                <a:cs typeface="Times New Roman" pitchFamily="18" charset="0"/>
              </a:rPr>
              <a:t>eczema): </a:t>
            </a:r>
            <a:r>
              <a:rPr lang="en-US" sz="5800" dirty="0" smtClean="0">
                <a:latin typeface="Times New Roman" pitchFamily="18" charset="0"/>
                <a:cs typeface="Times New Roman" pitchFamily="18" charset="0"/>
              </a:rPr>
              <a:t>Due to </a:t>
            </a:r>
            <a:r>
              <a:rPr lang="en-US" sz="5800" dirty="0">
                <a:latin typeface="Times New Roman" pitchFamily="18" charset="0"/>
                <a:cs typeface="Times New Roman" pitchFamily="18" charset="0"/>
              </a:rPr>
              <a:t>dry skin, a gene variation, an immune system dysfunction, bacteria on the skin and environmental conditions.</a:t>
            </a:r>
          </a:p>
          <a:p>
            <a:pPr marL="0" indent="0" algn="just">
              <a:lnSpc>
                <a:spcPct val="170000"/>
              </a:lnSpc>
              <a:buNone/>
            </a:pPr>
            <a:r>
              <a:rPr lang="en-US" sz="5800" b="1" dirty="0">
                <a:latin typeface="Times New Roman" pitchFamily="18" charset="0"/>
                <a:cs typeface="Times New Roman" pitchFamily="18" charset="0"/>
              </a:rPr>
              <a:t>Contact </a:t>
            </a:r>
            <a:r>
              <a:rPr lang="en-US" sz="5800" b="1" dirty="0" smtClean="0">
                <a:latin typeface="Times New Roman" pitchFamily="18" charset="0"/>
                <a:cs typeface="Times New Roman" pitchFamily="18" charset="0"/>
              </a:rPr>
              <a:t>dermatitis: </a:t>
            </a:r>
            <a:r>
              <a:rPr lang="en-US" sz="5800" dirty="0" smtClean="0">
                <a:latin typeface="Times New Roman" pitchFamily="18" charset="0"/>
                <a:cs typeface="Times New Roman" pitchFamily="18" charset="0"/>
              </a:rPr>
              <a:t>Due to direct </a:t>
            </a:r>
            <a:r>
              <a:rPr lang="en-US" sz="5800" dirty="0">
                <a:latin typeface="Times New Roman" pitchFamily="18" charset="0"/>
                <a:cs typeface="Times New Roman" pitchFamily="18" charset="0"/>
              </a:rPr>
              <a:t>contact with one of many irritants or allergens — such as poison </a:t>
            </a:r>
            <a:r>
              <a:rPr lang="en-US" sz="5800" dirty="0" smtClean="0">
                <a:latin typeface="Times New Roman" pitchFamily="18" charset="0"/>
                <a:cs typeface="Times New Roman" pitchFamily="18" charset="0"/>
              </a:rPr>
              <a:t>, </a:t>
            </a:r>
            <a:r>
              <a:rPr lang="en-US" sz="5800" dirty="0">
                <a:latin typeface="Times New Roman" pitchFamily="18" charset="0"/>
                <a:cs typeface="Times New Roman" pitchFamily="18" charset="0"/>
              </a:rPr>
              <a:t>jewelry containing nickel, cleaning products, perfumes, cosmetics, and even the preservatives in many creams and lotions.</a:t>
            </a:r>
          </a:p>
          <a:p>
            <a:pPr marL="0" indent="0" algn="just">
              <a:lnSpc>
                <a:spcPct val="170000"/>
              </a:lnSpc>
              <a:buNone/>
            </a:pPr>
            <a:r>
              <a:rPr lang="en-US" sz="5800" b="1" dirty="0" err="1">
                <a:latin typeface="Times New Roman" pitchFamily="18" charset="0"/>
                <a:cs typeface="Times New Roman" pitchFamily="18" charset="0"/>
              </a:rPr>
              <a:t>Seborrheic</a:t>
            </a:r>
            <a:r>
              <a:rPr lang="en-US" sz="5800" b="1" dirty="0">
                <a:latin typeface="Times New Roman" pitchFamily="18" charset="0"/>
                <a:cs typeface="Times New Roman" pitchFamily="18" charset="0"/>
              </a:rPr>
              <a:t> </a:t>
            </a:r>
            <a:r>
              <a:rPr lang="en-US" sz="5800" b="1" dirty="0" smtClean="0">
                <a:latin typeface="Times New Roman" pitchFamily="18" charset="0"/>
                <a:cs typeface="Times New Roman" pitchFamily="18" charset="0"/>
              </a:rPr>
              <a:t>dermatitis: </a:t>
            </a:r>
            <a:r>
              <a:rPr lang="en-US" sz="5800" dirty="0" smtClean="0">
                <a:latin typeface="Times New Roman" pitchFamily="18" charset="0"/>
                <a:cs typeface="Times New Roman" pitchFamily="18" charset="0"/>
              </a:rPr>
              <a:t>Due to yeast </a:t>
            </a:r>
            <a:r>
              <a:rPr lang="en-US" sz="5800" dirty="0">
                <a:latin typeface="Times New Roman" pitchFamily="18" charset="0"/>
                <a:cs typeface="Times New Roman" pitchFamily="18" charset="0"/>
              </a:rPr>
              <a:t>(fungus) that is in the oil secretion on the skin. </a:t>
            </a:r>
            <a:r>
              <a:rPr lang="en-US" sz="5800" dirty="0" smtClean="0">
                <a:latin typeface="Times New Roman" pitchFamily="18" charset="0"/>
                <a:cs typeface="Times New Roman" pitchFamily="18" charset="0"/>
              </a:rPr>
              <a:t>It come </a:t>
            </a:r>
            <a:r>
              <a:rPr lang="en-US" sz="5800" dirty="0">
                <a:latin typeface="Times New Roman" pitchFamily="18" charset="0"/>
                <a:cs typeface="Times New Roman" pitchFamily="18" charset="0"/>
              </a:rPr>
              <a:t>and go depending on the season</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1443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rmAutofit fontScale="90000"/>
          </a:bodyPr>
          <a:lstStyle/>
          <a:p>
            <a:pPr algn="l"/>
            <a:r>
              <a:rPr lang="en-US" b="1" dirty="0" smtClean="0"/>
              <a:t/>
            </a:r>
            <a:br>
              <a:rPr lang="en-US" b="1" dirty="0" smtClean="0"/>
            </a:br>
            <a:r>
              <a:rPr lang="en-US" b="1" dirty="0" smtClean="0"/>
              <a:t>Risk </a:t>
            </a:r>
            <a:r>
              <a:rPr lang="en-US" b="1" dirty="0"/>
              <a:t>factors</a:t>
            </a:r>
            <a:br>
              <a:rPr lang="en-US" b="1" dirty="0"/>
            </a:br>
            <a:endParaRPr lang="en-US" b="1" dirty="0"/>
          </a:p>
        </p:txBody>
      </p:sp>
      <p:sp>
        <p:nvSpPr>
          <p:cNvPr id="3" name="Content Placeholder 2"/>
          <p:cNvSpPr>
            <a:spLocks noGrp="1"/>
          </p:cNvSpPr>
          <p:nvPr>
            <p:ph idx="1"/>
          </p:nvPr>
        </p:nvSpPr>
        <p:spPr>
          <a:xfrm>
            <a:off x="381000" y="914400"/>
            <a:ext cx="8382000" cy="5486400"/>
          </a:xfrm>
        </p:spPr>
        <p:txBody>
          <a:bodyPr>
            <a:normAutofit/>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Age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Allergies and asthma.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Occupation</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Health </a:t>
            </a:r>
            <a:r>
              <a:rPr lang="en-US" dirty="0">
                <a:latin typeface="Times New Roman" pitchFamily="18" charset="0"/>
                <a:cs typeface="Times New Roman" pitchFamily="18" charset="0"/>
              </a:rPr>
              <a:t>conditions. </a:t>
            </a:r>
          </a:p>
        </p:txBody>
      </p:sp>
    </p:spTree>
    <p:extLst>
      <p:ext uri="{BB962C8B-B14F-4D97-AF65-F5344CB8AC3E}">
        <p14:creationId xmlns:p14="http://schemas.microsoft.com/office/powerpoint/2010/main" xmlns="" val="3040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2400"/>
            <a:ext cx="8305800" cy="715962"/>
          </a:xfrm>
        </p:spPr>
        <p:txBody>
          <a:bodyPr>
            <a:normAutofit/>
          </a:bodyPr>
          <a:lstStyle/>
          <a:p>
            <a:pPr algn="l"/>
            <a:r>
              <a:rPr lang="en-US" sz="3200" b="1" dirty="0" smtClean="0">
                <a:latin typeface="Times New Roman" pitchFamily="18" charset="0"/>
                <a:cs typeface="Times New Roman" pitchFamily="18" charset="0"/>
              </a:rPr>
              <a:t>Pathophysiology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458200" cy="5791200"/>
          </a:xfrm>
        </p:spPr>
        <p:txBody>
          <a:bodyPr>
            <a:normAutofit lnSpcReduction="10000"/>
          </a:bodyPr>
          <a:lstStyle/>
          <a:p>
            <a:pPr marL="0" indent="0" algn="ctr">
              <a:buNone/>
            </a:pPr>
            <a:r>
              <a:rPr lang="en-US" dirty="0" smtClean="0"/>
              <a:t>Various exogenous and endogenous agents</a:t>
            </a:r>
          </a:p>
          <a:p>
            <a:pPr marL="0" indent="0" algn="ctr">
              <a:buNone/>
            </a:pPr>
            <a:endParaRPr lang="en-US" dirty="0" smtClean="0"/>
          </a:p>
          <a:p>
            <a:pPr marL="0" indent="0" algn="ctr">
              <a:buNone/>
            </a:pPr>
            <a:r>
              <a:rPr lang="en-US" dirty="0" smtClean="0"/>
              <a:t>Initiate inflammatory response of the skin</a:t>
            </a:r>
          </a:p>
          <a:p>
            <a:pPr marL="0" indent="0" algn="ctr">
              <a:buNone/>
            </a:pPr>
            <a:endParaRPr lang="en-US" dirty="0" smtClean="0"/>
          </a:p>
          <a:p>
            <a:pPr marL="0" indent="0" algn="ctr">
              <a:buNone/>
            </a:pPr>
            <a:r>
              <a:rPr lang="en-US" dirty="0" smtClean="0"/>
              <a:t>Erythema, vesicles, scales and </a:t>
            </a:r>
            <a:r>
              <a:rPr lang="en-US" dirty="0" err="1" smtClean="0"/>
              <a:t>pruritis</a:t>
            </a:r>
            <a:r>
              <a:rPr lang="en-US" dirty="0" smtClean="0"/>
              <a:t> occur</a:t>
            </a:r>
          </a:p>
          <a:p>
            <a:pPr marL="0" indent="0" algn="ctr">
              <a:buNone/>
            </a:pPr>
            <a:endParaRPr lang="en-US" dirty="0" smtClean="0"/>
          </a:p>
          <a:p>
            <a:pPr marL="0" indent="0" algn="ctr">
              <a:buNone/>
            </a:pPr>
            <a:r>
              <a:rPr lang="en-US" dirty="0" smtClean="0"/>
              <a:t>Cause scratching in response to irritation and edema, serous discharge and crusting occurs</a:t>
            </a:r>
          </a:p>
          <a:p>
            <a:pPr marL="0" indent="0" algn="ctr">
              <a:buNone/>
            </a:pPr>
            <a:endParaRPr lang="en-US" dirty="0" smtClean="0"/>
          </a:p>
          <a:p>
            <a:pPr marL="0" indent="0" algn="ctr">
              <a:buNone/>
            </a:pPr>
            <a:r>
              <a:rPr lang="en-US" dirty="0" smtClean="0"/>
              <a:t>Long term irritation also causes thickened leathery and darker skin</a:t>
            </a:r>
            <a:endParaRPr lang="en-US" dirty="0"/>
          </a:p>
        </p:txBody>
      </p:sp>
      <p:sp>
        <p:nvSpPr>
          <p:cNvPr id="4" name="Down Arrow 3"/>
          <p:cNvSpPr/>
          <p:nvPr/>
        </p:nvSpPr>
        <p:spPr>
          <a:xfrm>
            <a:off x="3978852" y="1371600"/>
            <a:ext cx="36195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981450" y="2535382"/>
            <a:ext cx="3429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981450" y="3505200"/>
            <a:ext cx="31345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047691" y="5029200"/>
            <a:ext cx="309130" cy="574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179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87362"/>
          </a:xfrm>
        </p:spPr>
        <p:txBody>
          <a:bodyPr>
            <a:normAutofit fontScale="90000"/>
          </a:bodyPr>
          <a:lstStyle/>
          <a:p>
            <a:pPr algn="l"/>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Prevention</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609600"/>
            <a:ext cx="8305800" cy="5791200"/>
          </a:xfrm>
        </p:spPr>
        <p:txBody>
          <a:bodyPr>
            <a:normAutofit/>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Advice to avoid dry </a:t>
            </a:r>
            <a:r>
              <a:rPr lang="en-US" dirty="0">
                <a:latin typeface="Times New Roman" pitchFamily="18" charset="0"/>
                <a:cs typeface="Times New Roman" pitchFamily="18" charset="0"/>
              </a:rPr>
              <a:t>skin </a:t>
            </a:r>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Advice to t</a:t>
            </a:r>
            <a:r>
              <a:rPr lang="en-US" dirty="0" smtClean="0">
                <a:latin typeface="Times New Roman" pitchFamily="18" charset="0"/>
                <a:cs typeface="Times New Roman" pitchFamily="18" charset="0"/>
              </a:rPr>
              <a:t>ake short baths </a:t>
            </a:r>
            <a:r>
              <a:rPr lang="en-US" dirty="0">
                <a:latin typeface="Times New Roman" pitchFamily="18" charset="0"/>
                <a:cs typeface="Times New Roman" pitchFamily="18" charset="0"/>
              </a:rPr>
              <a:t>or </a:t>
            </a:r>
            <a:r>
              <a:rPr lang="en-US" dirty="0" smtClean="0">
                <a:latin typeface="Times New Roman" pitchFamily="18" charset="0"/>
                <a:cs typeface="Times New Roman" pitchFamily="18" charset="0"/>
              </a:rPr>
              <a:t>showers (5 </a:t>
            </a:r>
            <a:r>
              <a:rPr lang="en-US" dirty="0">
                <a:latin typeface="Times New Roman" pitchFamily="18" charset="0"/>
                <a:cs typeface="Times New Roman" pitchFamily="18" charset="0"/>
              </a:rPr>
              <a:t>to 10 </a:t>
            </a:r>
            <a:r>
              <a:rPr lang="en-US" dirty="0" smtClean="0">
                <a:latin typeface="Times New Roman" pitchFamily="18" charset="0"/>
                <a:cs typeface="Times New Roman" pitchFamily="18" charset="0"/>
              </a:rPr>
              <a:t>minutes) with warm water and Bath oil.</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Advice to use fragrance-free </a:t>
            </a:r>
            <a:r>
              <a:rPr lang="en-US" dirty="0" err="1" smtClean="0">
                <a:latin typeface="Times New Roman" pitchFamily="18" charset="0"/>
                <a:cs typeface="Times New Roman" pitchFamily="18" charset="0"/>
              </a:rPr>
              <a:t>nonsoap</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cleansers or mild soaps. </a:t>
            </a:r>
          </a:p>
          <a:p>
            <a:pPr algn="just"/>
            <a:r>
              <a:rPr lang="en-US" dirty="0">
                <a:latin typeface="Times New Roman" pitchFamily="18" charset="0"/>
                <a:cs typeface="Times New Roman" pitchFamily="18" charset="0"/>
              </a:rPr>
              <a:t>Advice to </a:t>
            </a:r>
            <a:r>
              <a:rPr lang="en-US" dirty="0" smtClean="0">
                <a:latin typeface="Times New Roman" pitchFamily="18" charset="0"/>
                <a:cs typeface="Times New Roman" pitchFamily="18" charset="0"/>
              </a:rPr>
              <a:t>pat skin </a:t>
            </a:r>
            <a:r>
              <a:rPr lang="en-US" dirty="0">
                <a:latin typeface="Times New Roman" pitchFamily="18" charset="0"/>
                <a:cs typeface="Times New Roman" pitchFamily="18" charset="0"/>
              </a:rPr>
              <a:t>dry with a soft towel.</a:t>
            </a:r>
          </a:p>
          <a:p>
            <a:pPr algn="just"/>
            <a:r>
              <a:rPr lang="en-US" dirty="0">
                <a:latin typeface="Times New Roman" pitchFamily="18" charset="0"/>
                <a:cs typeface="Times New Roman" pitchFamily="18" charset="0"/>
              </a:rPr>
              <a:t>Advice to </a:t>
            </a:r>
            <a:r>
              <a:rPr lang="en-US" dirty="0" smtClean="0">
                <a:latin typeface="Times New Roman" pitchFamily="18" charset="0"/>
                <a:cs typeface="Times New Roman" pitchFamily="18" charset="0"/>
              </a:rPr>
              <a:t>moisture </a:t>
            </a:r>
            <a:r>
              <a:rPr lang="en-US" dirty="0">
                <a:latin typeface="Times New Roman" pitchFamily="18" charset="0"/>
                <a:cs typeface="Times New Roman" pitchFamily="18" charset="0"/>
              </a:rPr>
              <a:t>with an oil or a cream. </a:t>
            </a:r>
          </a:p>
          <a:p>
            <a:endParaRPr lang="en-US" dirty="0"/>
          </a:p>
        </p:txBody>
      </p:sp>
    </p:spTree>
    <p:extLst>
      <p:ext uri="{BB962C8B-B14F-4D97-AF65-F5344CB8AC3E}">
        <p14:creationId xmlns:p14="http://schemas.microsoft.com/office/powerpoint/2010/main" xmlns="" val="10532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lstStyle/>
          <a:p>
            <a:pPr algn="l"/>
            <a:r>
              <a:rPr lang="en-US" b="1" dirty="0" smtClean="0"/>
              <a:t>Treatment</a:t>
            </a:r>
            <a:endParaRPr lang="en-US" b="1" dirty="0"/>
          </a:p>
        </p:txBody>
      </p:sp>
      <p:sp>
        <p:nvSpPr>
          <p:cNvPr id="3" name="Content Placeholder 2"/>
          <p:cNvSpPr>
            <a:spLocks noGrp="1"/>
          </p:cNvSpPr>
          <p:nvPr>
            <p:ph idx="1"/>
          </p:nvPr>
        </p:nvSpPr>
        <p:spPr>
          <a:xfrm>
            <a:off x="381000" y="1219200"/>
            <a:ext cx="8305800" cy="5181600"/>
          </a:xfrm>
        </p:spPr>
        <p:txBody>
          <a:bodyPr/>
          <a:lstStyle/>
          <a:p>
            <a:r>
              <a:rPr lang="en-US" dirty="0" smtClean="0">
                <a:latin typeface="Times New Roman" pitchFamily="18" charset="0"/>
                <a:cs typeface="Times New Roman" pitchFamily="18" charset="0"/>
              </a:rPr>
              <a:t>Antipruritic medication</a:t>
            </a:r>
          </a:p>
          <a:p>
            <a:r>
              <a:rPr lang="en-US" dirty="0" smtClean="0">
                <a:latin typeface="Times New Roman" pitchFamily="18" charset="0"/>
                <a:cs typeface="Times New Roman" pitchFamily="18" charset="0"/>
              </a:rPr>
              <a:t>Antihistamine to suppress immune reaction</a:t>
            </a:r>
          </a:p>
          <a:p>
            <a:r>
              <a:rPr lang="en-US" dirty="0" smtClean="0">
                <a:latin typeface="Times New Roman" pitchFamily="18" charset="0"/>
                <a:cs typeface="Times New Roman" pitchFamily="18" charset="0"/>
              </a:rPr>
              <a:t>Oral or topical corticosteroids for swelling</a:t>
            </a:r>
          </a:p>
          <a:p>
            <a:r>
              <a:rPr lang="en-US" dirty="0" smtClean="0">
                <a:latin typeface="Times New Roman" pitchFamily="18" charset="0"/>
                <a:cs typeface="Times New Roman" pitchFamily="18" charset="0"/>
              </a:rPr>
              <a:t>Anti-infective medication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2577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639762"/>
          </a:xfrm>
        </p:spPr>
        <p:txBody>
          <a:bodyPr>
            <a:normAutofit fontScale="90000"/>
          </a:bodyPr>
          <a:lstStyle/>
          <a:p>
            <a:r>
              <a:rPr lang="en-US" sz="3600" b="1" dirty="0" smtClean="0">
                <a:solidFill>
                  <a:schemeClr val="tx2"/>
                </a:solidFill>
              </a:rPr>
              <a:t>ACNE DISORDERS</a:t>
            </a:r>
            <a:endParaRPr lang="en-US" sz="3600" b="1" dirty="0">
              <a:solidFill>
                <a:schemeClr val="tx2"/>
              </a:solidFill>
            </a:endParaRPr>
          </a:p>
        </p:txBody>
      </p:sp>
      <p:sp>
        <p:nvSpPr>
          <p:cNvPr id="3" name="Content Placeholder 2"/>
          <p:cNvSpPr>
            <a:spLocks noGrp="1"/>
          </p:cNvSpPr>
          <p:nvPr>
            <p:ph idx="1"/>
          </p:nvPr>
        </p:nvSpPr>
        <p:spPr>
          <a:xfrm>
            <a:off x="609600" y="1066800"/>
            <a:ext cx="8077200" cy="5059363"/>
          </a:xfrm>
        </p:spPr>
        <p:txBody>
          <a:bodyPr/>
          <a:lstStyle/>
          <a:p>
            <a:pPr marL="0" indent="0" algn="just">
              <a:buNone/>
            </a:pPr>
            <a:r>
              <a:rPr lang="en-US" b="1" dirty="0"/>
              <a:t>Acne</a:t>
            </a:r>
            <a:r>
              <a:rPr lang="en-US" dirty="0"/>
              <a:t> is a common skin disease characterized by pimples on the face, chest, and back. It occurs when the pores of the skin become clogged with oil, dead skin cells, and bacteria.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3276600"/>
            <a:ext cx="46482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040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rmAutofit fontScale="90000"/>
          </a:bodyPr>
          <a:lstStyle/>
          <a:p>
            <a:pPr algn="l"/>
            <a:r>
              <a:rPr lang="en-US" b="1" dirty="0" smtClean="0"/>
              <a:t>Causes and types</a:t>
            </a:r>
            <a:endParaRPr lang="en-US" b="1" dirty="0"/>
          </a:p>
        </p:txBody>
      </p:sp>
      <p:sp>
        <p:nvSpPr>
          <p:cNvPr id="3" name="Content Placeholder 2"/>
          <p:cNvSpPr>
            <a:spLocks noGrp="1"/>
          </p:cNvSpPr>
          <p:nvPr>
            <p:ph idx="1"/>
          </p:nvPr>
        </p:nvSpPr>
        <p:spPr>
          <a:xfrm>
            <a:off x="304800" y="914400"/>
            <a:ext cx="8610600" cy="5638800"/>
          </a:xfrm>
        </p:spPr>
        <p:txBody>
          <a:bodyPr/>
          <a:lstStyle/>
          <a:p>
            <a:pPr algn="just"/>
            <a:r>
              <a:rPr lang="en-US" dirty="0" smtClean="0">
                <a:latin typeface="Times New Roman" pitchFamily="18" charset="0"/>
                <a:cs typeface="Times New Roman" pitchFamily="18" charset="0"/>
              </a:rPr>
              <a:t>Primary impetigo: due to poor hygiene and malnutrition.</a:t>
            </a:r>
          </a:p>
          <a:p>
            <a:pPr algn="just"/>
            <a:r>
              <a:rPr lang="en-US" dirty="0" smtClean="0">
                <a:latin typeface="Times New Roman" pitchFamily="18" charset="0"/>
                <a:cs typeface="Times New Roman" pitchFamily="18" charset="0"/>
              </a:rPr>
              <a:t>Secondary impetigo: due to insect bite, lice </a:t>
            </a:r>
            <a:r>
              <a:rPr lang="en-US" dirty="0" err="1" smtClean="0">
                <a:latin typeface="Times New Roman" pitchFamily="18" charset="0"/>
                <a:cs typeface="Times New Roman" pitchFamily="18" charset="0"/>
              </a:rPr>
              <a:t>etc</a:t>
            </a:r>
            <a:endParaRPr lang="en-US" dirty="0" smtClean="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marL="0" indent="0" algn="just">
              <a:buNone/>
            </a:pPr>
            <a:r>
              <a:rPr lang="en-US" b="1" dirty="0" smtClean="0">
                <a:latin typeface="Times New Roman" pitchFamily="18" charset="0"/>
                <a:cs typeface="Times New Roman" pitchFamily="18" charset="0"/>
              </a:rPr>
              <a:t>Clinical Manifestations</a:t>
            </a:r>
          </a:p>
          <a:p>
            <a:pPr algn="just"/>
            <a:r>
              <a:rPr lang="en-US" dirty="0" err="1" smtClean="0">
                <a:latin typeface="Times New Roman" pitchFamily="18" charset="0"/>
                <a:cs typeface="Times New Roman" pitchFamily="18" charset="0"/>
              </a:rPr>
              <a:t>Vesiculopustular</a:t>
            </a:r>
            <a:r>
              <a:rPr lang="en-US" dirty="0" smtClean="0">
                <a:latin typeface="Times New Roman" pitchFamily="18" charset="0"/>
                <a:cs typeface="Times New Roman" pitchFamily="18" charset="0"/>
              </a:rPr>
              <a:t> lesions</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Lesions are small, red macules, thin walled vesicles</a:t>
            </a:r>
          </a:p>
          <a:p>
            <a:pPr algn="just"/>
            <a:r>
              <a:rPr lang="en-US" dirty="0" smtClean="0">
                <a:latin typeface="Times New Roman" pitchFamily="18" charset="0"/>
                <a:cs typeface="Times New Roman" pitchFamily="18" charset="0"/>
              </a:rPr>
              <a:t>Honey yellow crust after rupture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214475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15962"/>
          </a:xfrm>
        </p:spPr>
        <p:txBody>
          <a:bodyPr>
            <a:normAutofit fontScale="90000"/>
          </a:bodyPr>
          <a:lstStyle/>
          <a:p>
            <a:pPr algn="l"/>
            <a:r>
              <a:rPr lang="en-US" b="1" dirty="0" smtClean="0"/>
              <a:t>Types</a:t>
            </a:r>
            <a:endParaRPr lang="en-US" b="1" dirty="0"/>
          </a:p>
        </p:txBody>
      </p:sp>
      <p:sp>
        <p:nvSpPr>
          <p:cNvPr id="3" name="Content Placeholder 2"/>
          <p:cNvSpPr>
            <a:spLocks noGrp="1"/>
          </p:cNvSpPr>
          <p:nvPr>
            <p:ph idx="1"/>
          </p:nvPr>
        </p:nvSpPr>
        <p:spPr>
          <a:xfrm>
            <a:off x="304800" y="1066800"/>
            <a:ext cx="8458200" cy="5334000"/>
          </a:xfrm>
        </p:spPr>
        <p:txBody>
          <a:bodyPr/>
          <a:lstStyle/>
          <a:p>
            <a:pPr marL="0" indent="0" algn="just">
              <a:buNone/>
            </a:pPr>
            <a:r>
              <a:rPr lang="en-US" dirty="0">
                <a:solidFill>
                  <a:srgbClr val="FF0000"/>
                </a:solidFill>
              </a:rPr>
              <a:t>Acne </a:t>
            </a:r>
            <a:r>
              <a:rPr lang="en-US" dirty="0" smtClean="0">
                <a:solidFill>
                  <a:srgbClr val="FF0000"/>
                </a:solidFill>
              </a:rPr>
              <a:t>Vulgaris: </a:t>
            </a:r>
            <a:r>
              <a:rPr lang="en-US" dirty="0"/>
              <a:t>Acne vulgaris is a common chronic skin disease involving blockage </a:t>
            </a:r>
            <a:r>
              <a:rPr lang="en-US" dirty="0" smtClean="0"/>
              <a:t>and inflammation </a:t>
            </a:r>
            <a:r>
              <a:rPr lang="en-US" dirty="0"/>
              <a:t>(hair follicles and their accompanying sebaceous gland). Acne can present as </a:t>
            </a:r>
            <a:r>
              <a:rPr lang="en-US" dirty="0" smtClean="0"/>
              <a:t>non inflammatory </a:t>
            </a:r>
            <a:r>
              <a:rPr lang="en-US" dirty="0"/>
              <a:t>lesions, inflammatory lesions, or a mixture of both, affecting mostly the face but also the back and chest</a:t>
            </a:r>
            <a:r>
              <a:rPr lang="en-US" dirty="0" smtClean="0"/>
              <a:t>.</a:t>
            </a:r>
            <a:endParaRPr lang="en-US" dirty="0">
              <a:solidFill>
                <a:srgbClr val="FF0000"/>
              </a:solidFil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3400" y="4076700"/>
            <a:ext cx="4229100" cy="278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06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6362"/>
          </a:xfrm>
        </p:spPr>
        <p:txBody>
          <a:bodyPr>
            <a:normAutofit fontScale="90000"/>
          </a:bodyPr>
          <a:lstStyle/>
          <a:p>
            <a:endParaRPr lang="en-US" dirty="0"/>
          </a:p>
        </p:txBody>
      </p:sp>
      <p:sp>
        <p:nvSpPr>
          <p:cNvPr id="3" name="Content Placeholder 2"/>
          <p:cNvSpPr>
            <a:spLocks noGrp="1"/>
          </p:cNvSpPr>
          <p:nvPr>
            <p:ph idx="1"/>
          </p:nvPr>
        </p:nvSpPr>
        <p:spPr>
          <a:xfrm>
            <a:off x="332509" y="762000"/>
            <a:ext cx="8506691" cy="5715000"/>
          </a:xfrm>
        </p:spPr>
        <p:txBody>
          <a:bodyPr/>
          <a:lstStyle/>
          <a:p>
            <a:pPr marL="0" indent="0" algn="just">
              <a:buNone/>
            </a:pPr>
            <a:r>
              <a:rPr lang="en-US" b="1" dirty="0">
                <a:solidFill>
                  <a:srgbClr val="FF0000"/>
                </a:solidFill>
              </a:rPr>
              <a:t>Rosacea</a:t>
            </a:r>
            <a:r>
              <a:rPr lang="en-US" dirty="0">
                <a:solidFill>
                  <a:srgbClr val="FF0000"/>
                </a:solidFill>
              </a:rPr>
              <a:t> </a:t>
            </a:r>
            <a:r>
              <a:rPr lang="en-US" dirty="0"/>
              <a:t>is a </a:t>
            </a:r>
            <a:r>
              <a:rPr lang="en-US" dirty="0" smtClean="0"/>
              <a:t>long-term</a:t>
            </a:r>
            <a:r>
              <a:rPr lang="en-US" dirty="0"/>
              <a:t> </a:t>
            </a:r>
            <a:r>
              <a:rPr lang="en-US" dirty="0" smtClean="0"/>
              <a:t>skin condition</a:t>
            </a:r>
            <a:r>
              <a:rPr lang="en-US" dirty="0"/>
              <a:t> </a:t>
            </a:r>
            <a:r>
              <a:rPr lang="en-US" dirty="0" smtClean="0"/>
              <a:t>that </a:t>
            </a:r>
            <a:r>
              <a:rPr lang="en-US" dirty="0"/>
              <a:t>typically affects the face</a:t>
            </a:r>
            <a:r>
              <a:rPr lang="en-US" dirty="0" smtClean="0"/>
              <a:t>.</a:t>
            </a:r>
            <a:r>
              <a:rPr lang="en-US" dirty="0"/>
              <a:t> It results in </a:t>
            </a:r>
            <a:r>
              <a:rPr lang="en-US" dirty="0" smtClean="0"/>
              <a:t>redness</a:t>
            </a:r>
            <a:r>
              <a:rPr lang="en-US" dirty="0"/>
              <a:t>, </a:t>
            </a:r>
            <a:r>
              <a:rPr lang="en-US" dirty="0" smtClean="0"/>
              <a:t>pimples</a:t>
            </a:r>
            <a:r>
              <a:rPr lang="en-US" dirty="0"/>
              <a:t>, </a:t>
            </a:r>
            <a:r>
              <a:rPr lang="en-US" dirty="0" smtClean="0"/>
              <a:t>swelling</a:t>
            </a:r>
            <a:r>
              <a:rPr lang="en-US" dirty="0"/>
              <a:t>,</a:t>
            </a:r>
            <a:r>
              <a:rPr lang="en-US" dirty="0" smtClean="0"/>
              <a:t> </a:t>
            </a:r>
            <a:r>
              <a:rPr lang="en-US" dirty="0"/>
              <a:t>and small and superficial dilated blood </a:t>
            </a:r>
            <a:r>
              <a:rPr lang="en-US" dirty="0" smtClean="0"/>
              <a:t>vessels.</a:t>
            </a:r>
            <a:r>
              <a:rPr lang="en-US" dirty="0"/>
              <a:t> </a:t>
            </a:r>
            <a:r>
              <a:rPr lang="en-US" dirty="0" smtClean="0"/>
              <a:t>Found on the </a:t>
            </a:r>
            <a:r>
              <a:rPr lang="en-US" dirty="0"/>
              <a:t>nose, cheeks, forehead, and </a:t>
            </a:r>
            <a:r>
              <a:rPr lang="en-US" dirty="0" smtClean="0"/>
              <a:t>chin.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0" y="3429000"/>
            <a:ext cx="39624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654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6362"/>
          </a:xfrm>
        </p:spPr>
        <p:txBody>
          <a:bodyPr>
            <a:normAutofit fontScale="90000"/>
          </a:bodyPr>
          <a:lstStyle/>
          <a:p>
            <a:endParaRPr lang="en-US" dirty="0"/>
          </a:p>
        </p:txBody>
      </p:sp>
      <p:sp>
        <p:nvSpPr>
          <p:cNvPr id="3" name="Content Placeholder 2"/>
          <p:cNvSpPr>
            <a:spLocks noGrp="1"/>
          </p:cNvSpPr>
          <p:nvPr>
            <p:ph idx="1"/>
          </p:nvPr>
        </p:nvSpPr>
        <p:spPr>
          <a:xfrm>
            <a:off x="381000" y="609600"/>
            <a:ext cx="8305800" cy="5562600"/>
          </a:xfrm>
        </p:spPr>
        <p:txBody>
          <a:bodyPr/>
          <a:lstStyle/>
          <a:p>
            <a:pPr marL="0" indent="0" algn="just">
              <a:lnSpc>
                <a:spcPct val="150000"/>
              </a:lnSpc>
              <a:buNone/>
            </a:pPr>
            <a:r>
              <a:rPr lang="en-US" b="1" dirty="0" smtClean="0">
                <a:solidFill>
                  <a:srgbClr val="FF0000"/>
                </a:solidFill>
              </a:rPr>
              <a:t>Acne </a:t>
            </a:r>
            <a:r>
              <a:rPr lang="en-US" b="1" dirty="0" err="1" smtClean="0">
                <a:solidFill>
                  <a:srgbClr val="FF0000"/>
                </a:solidFill>
              </a:rPr>
              <a:t>Conglobata</a:t>
            </a:r>
            <a:r>
              <a:rPr lang="en-US" dirty="0" smtClean="0">
                <a:solidFill>
                  <a:srgbClr val="FF0000"/>
                </a:solidFill>
              </a:rPr>
              <a:t>:  </a:t>
            </a:r>
            <a:r>
              <a:rPr lang="en-US" dirty="0"/>
              <a:t>I</a:t>
            </a:r>
            <a:r>
              <a:rPr lang="en-US" dirty="0" smtClean="0"/>
              <a:t>t is uncommon severe type of acne that starts in middle adulthood. It is characterized by burrowing, interconnecting abscess and irregular scars.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0" y="3581400"/>
            <a:ext cx="45720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25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411162"/>
          </a:xfrm>
        </p:spPr>
        <p:txBody>
          <a:bodyPr>
            <a:normAutofit fontScale="90000"/>
          </a:bodyPr>
          <a:lstStyle/>
          <a:p>
            <a:pPr algn="l"/>
            <a:r>
              <a:rPr lang="en-US" b="1" dirty="0" smtClean="0"/>
              <a:t>causes</a:t>
            </a:r>
            <a:endParaRPr lang="en-US" b="1" dirty="0"/>
          </a:p>
        </p:txBody>
      </p:sp>
      <p:sp>
        <p:nvSpPr>
          <p:cNvPr id="3" name="Content Placeholder 2"/>
          <p:cNvSpPr>
            <a:spLocks noGrp="1"/>
          </p:cNvSpPr>
          <p:nvPr>
            <p:ph idx="1"/>
          </p:nvPr>
        </p:nvSpPr>
        <p:spPr>
          <a:xfrm>
            <a:off x="381000" y="914400"/>
            <a:ext cx="8305800" cy="5211763"/>
          </a:xfrm>
        </p:spPr>
        <p:txBody>
          <a:bodyPr/>
          <a:lstStyle/>
          <a:p>
            <a:r>
              <a:rPr lang="en-US" dirty="0" smtClean="0"/>
              <a:t>Excessive sebum production</a:t>
            </a:r>
          </a:p>
          <a:p>
            <a:r>
              <a:rPr lang="en-US" dirty="0" smtClean="0"/>
              <a:t>Bacterial infection </a:t>
            </a:r>
          </a:p>
          <a:p>
            <a:r>
              <a:rPr lang="en-US" dirty="0" smtClean="0"/>
              <a:t>Change in hormone</a:t>
            </a:r>
          </a:p>
          <a:p>
            <a:r>
              <a:rPr lang="en-US" dirty="0" smtClean="0"/>
              <a:t>Family history</a:t>
            </a:r>
          </a:p>
          <a:p>
            <a:r>
              <a:rPr lang="en-US" dirty="0" smtClean="0"/>
              <a:t>Psychological factors</a:t>
            </a:r>
          </a:p>
          <a:p>
            <a:r>
              <a:rPr lang="en-US" dirty="0" smtClean="0"/>
              <a:t>Diet such as cow milk, salt, chocolate, high fat and glucose diet, hot spicy foods, tea, coffee, alcohol</a:t>
            </a:r>
          </a:p>
          <a:p>
            <a:r>
              <a:rPr lang="en-US" dirty="0" smtClean="0"/>
              <a:t>Sun light</a:t>
            </a:r>
            <a:endParaRPr lang="en-US" dirty="0"/>
          </a:p>
        </p:txBody>
      </p:sp>
    </p:spTree>
    <p:extLst>
      <p:ext uri="{BB962C8B-B14F-4D97-AF65-F5344CB8AC3E}">
        <p14:creationId xmlns:p14="http://schemas.microsoft.com/office/powerpoint/2010/main" xmlns="" val="32194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pPr algn="l"/>
            <a:r>
              <a:rPr lang="en-US" sz="3200" b="1" dirty="0" smtClean="0">
                <a:latin typeface="Times New Roman" pitchFamily="18" charset="0"/>
                <a:cs typeface="Times New Roman" pitchFamily="18" charset="0"/>
              </a:rPr>
              <a:t>Pathophysiology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458200" cy="5410200"/>
          </a:xfrm>
        </p:spPr>
        <p:txBody>
          <a:bodyPr/>
          <a:lstStyle/>
          <a:p>
            <a:pPr marL="0" indent="0" algn="ctr">
              <a:buNone/>
            </a:pPr>
            <a:r>
              <a:rPr lang="en-US" dirty="0" smtClean="0"/>
              <a:t>Sebaceous glands stimulated by various factors</a:t>
            </a:r>
          </a:p>
          <a:p>
            <a:pPr marL="0" indent="0" algn="ctr">
              <a:buNone/>
            </a:pPr>
            <a:endParaRPr lang="en-US" dirty="0" smtClean="0"/>
          </a:p>
          <a:p>
            <a:pPr marL="0" indent="0" algn="ctr">
              <a:buNone/>
            </a:pPr>
            <a:r>
              <a:rPr lang="en-US" dirty="0" smtClean="0"/>
              <a:t>Secrete sebum which flow out on to a skin surface</a:t>
            </a:r>
          </a:p>
          <a:p>
            <a:pPr marL="0" indent="0" algn="ctr">
              <a:buNone/>
            </a:pPr>
            <a:r>
              <a:rPr lang="en-US" dirty="0" smtClean="0"/>
              <a:t> </a:t>
            </a:r>
          </a:p>
          <a:p>
            <a:pPr marL="0" indent="0" algn="ctr">
              <a:buNone/>
            </a:pPr>
            <a:r>
              <a:rPr lang="en-US" dirty="0" err="1" smtClean="0"/>
              <a:t>pilosabaceous</a:t>
            </a:r>
            <a:r>
              <a:rPr lang="en-US" dirty="0" smtClean="0"/>
              <a:t> ducts got plugged</a:t>
            </a:r>
          </a:p>
          <a:p>
            <a:pPr marL="0" indent="0" algn="ctr">
              <a:buNone/>
            </a:pPr>
            <a:endParaRPr lang="en-US" dirty="0" smtClean="0"/>
          </a:p>
          <a:p>
            <a:pPr marL="0" indent="0" algn="ctr">
              <a:buNone/>
            </a:pPr>
            <a:r>
              <a:rPr lang="en-US" dirty="0" err="1" smtClean="0"/>
              <a:t>Comedones</a:t>
            </a:r>
            <a:r>
              <a:rPr lang="en-US" dirty="0" smtClean="0"/>
              <a:t> appeared</a:t>
            </a:r>
            <a:endParaRPr lang="en-US" dirty="0"/>
          </a:p>
        </p:txBody>
      </p:sp>
      <p:sp>
        <p:nvSpPr>
          <p:cNvPr id="4" name="Down Arrow 3"/>
          <p:cNvSpPr/>
          <p:nvPr/>
        </p:nvSpPr>
        <p:spPr>
          <a:xfrm>
            <a:off x="4267200" y="1676400"/>
            <a:ext cx="3048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191000" y="28194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191000" y="39624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1226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fontScale="90000"/>
          </a:bodyPr>
          <a:lstStyle/>
          <a:p>
            <a:pPr algn="l"/>
            <a:r>
              <a:rPr lang="en-US" b="1" dirty="0" smtClean="0"/>
              <a:t>Clinical Manifestation</a:t>
            </a:r>
            <a:endParaRPr lang="en-US" b="1" dirty="0"/>
          </a:p>
        </p:txBody>
      </p:sp>
      <p:sp>
        <p:nvSpPr>
          <p:cNvPr id="3" name="Content Placeholder 2"/>
          <p:cNvSpPr>
            <a:spLocks noGrp="1"/>
          </p:cNvSpPr>
          <p:nvPr>
            <p:ph idx="1"/>
          </p:nvPr>
        </p:nvSpPr>
        <p:spPr>
          <a:xfrm>
            <a:off x="457200" y="1143000"/>
            <a:ext cx="8305800" cy="5257800"/>
          </a:xfrm>
        </p:spPr>
        <p:txBody>
          <a:bodyPr/>
          <a:lstStyle/>
          <a:p>
            <a:pPr>
              <a:lnSpc>
                <a:spcPct val="150000"/>
              </a:lnSpc>
            </a:pPr>
            <a:r>
              <a:rPr lang="en-US" dirty="0" smtClean="0"/>
              <a:t>Lesions on face, neck, back, chest and shoulder</a:t>
            </a:r>
          </a:p>
          <a:p>
            <a:pPr>
              <a:lnSpc>
                <a:spcPct val="150000"/>
              </a:lnSpc>
            </a:pPr>
            <a:r>
              <a:rPr lang="en-US" dirty="0" smtClean="0"/>
              <a:t>Black and white heads, pustules, papules, nodules</a:t>
            </a:r>
          </a:p>
          <a:p>
            <a:pPr>
              <a:lnSpc>
                <a:spcPct val="150000"/>
              </a:lnSpc>
            </a:pPr>
            <a:r>
              <a:rPr lang="en-US" dirty="0" smtClean="0"/>
              <a:t>Deep scar or pigmentation</a:t>
            </a:r>
          </a:p>
          <a:p>
            <a:pPr>
              <a:lnSpc>
                <a:spcPct val="150000"/>
              </a:lnSpc>
            </a:pPr>
            <a:r>
              <a:rPr lang="en-US" dirty="0" smtClean="0"/>
              <a:t>Facial flushing</a:t>
            </a:r>
          </a:p>
          <a:p>
            <a:pPr>
              <a:lnSpc>
                <a:spcPct val="150000"/>
              </a:lnSpc>
            </a:pPr>
            <a:r>
              <a:rPr lang="en-US" dirty="0" smtClean="0"/>
              <a:t>Enlarged pores</a:t>
            </a:r>
          </a:p>
          <a:p>
            <a:pPr marL="0" indent="0">
              <a:buNone/>
            </a:pPr>
            <a:endParaRPr lang="en-US" dirty="0"/>
          </a:p>
        </p:txBody>
      </p:sp>
    </p:spTree>
    <p:extLst>
      <p:ext uri="{BB962C8B-B14F-4D97-AF65-F5344CB8AC3E}">
        <p14:creationId xmlns:p14="http://schemas.microsoft.com/office/powerpoint/2010/main" xmlns="" val="5839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normAutofit fontScale="90000"/>
          </a:bodyPr>
          <a:lstStyle/>
          <a:p>
            <a:pPr algn="l"/>
            <a:r>
              <a:rPr lang="en-US" dirty="0" smtClean="0"/>
              <a:t/>
            </a:r>
            <a:br>
              <a:rPr lang="en-US" dirty="0" smtClean="0"/>
            </a:br>
            <a:r>
              <a:rPr lang="en-US" sz="3600" b="1" dirty="0" smtClean="0"/>
              <a:t>Medical management</a:t>
            </a:r>
            <a:br>
              <a:rPr lang="en-US" sz="3600" b="1" dirty="0" smtClean="0"/>
            </a:br>
            <a:endParaRPr lang="en-US" sz="3600" b="1" dirty="0"/>
          </a:p>
        </p:txBody>
      </p:sp>
      <p:sp>
        <p:nvSpPr>
          <p:cNvPr id="3" name="Content Placeholder 2"/>
          <p:cNvSpPr>
            <a:spLocks noGrp="1"/>
          </p:cNvSpPr>
          <p:nvPr>
            <p:ph idx="1"/>
          </p:nvPr>
        </p:nvSpPr>
        <p:spPr>
          <a:xfrm>
            <a:off x="457200" y="1066800"/>
            <a:ext cx="8229600" cy="5334000"/>
          </a:xfrm>
        </p:spPr>
        <p:txBody>
          <a:bodyPr/>
          <a:lstStyle/>
          <a:p>
            <a:pPr algn="just">
              <a:lnSpc>
                <a:spcPct val="150000"/>
              </a:lnSpc>
            </a:pPr>
            <a:r>
              <a:rPr lang="en-US" dirty="0" smtClean="0"/>
              <a:t>Diet therapy: limited diet which increase acne</a:t>
            </a:r>
          </a:p>
          <a:p>
            <a:pPr algn="just">
              <a:lnSpc>
                <a:spcPct val="150000"/>
              </a:lnSpc>
            </a:pPr>
            <a:r>
              <a:rPr lang="en-US" dirty="0" smtClean="0"/>
              <a:t>Anti acne medicines: </a:t>
            </a:r>
            <a:r>
              <a:rPr lang="en-US" dirty="0" err="1" smtClean="0"/>
              <a:t>isotretinoin</a:t>
            </a:r>
            <a:r>
              <a:rPr lang="en-US" dirty="0" smtClean="0"/>
              <a:t>, </a:t>
            </a:r>
            <a:r>
              <a:rPr lang="en-US" dirty="0" err="1" smtClean="0"/>
              <a:t>azelaic</a:t>
            </a:r>
            <a:r>
              <a:rPr lang="en-US" dirty="0" smtClean="0"/>
              <a:t> acid </a:t>
            </a:r>
          </a:p>
          <a:p>
            <a:pPr algn="just">
              <a:lnSpc>
                <a:spcPct val="150000"/>
              </a:lnSpc>
            </a:pPr>
            <a:r>
              <a:rPr lang="en-US" dirty="0" smtClean="0"/>
              <a:t>Antibiotics: erythromycin, tetracycline and clindamycin in topical or oral form.</a:t>
            </a:r>
            <a:endParaRPr lang="en-US" dirty="0"/>
          </a:p>
        </p:txBody>
      </p:sp>
    </p:spTree>
    <p:extLst>
      <p:ext uri="{BB962C8B-B14F-4D97-AF65-F5344CB8AC3E}">
        <p14:creationId xmlns:p14="http://schemas.microsoft.com/office/powerpoint/2010/main" xmlns="" val="20771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6" y="274637"/>
            <a:ext cx="8298873" cy="515071"/>
          </a:xfrm>
        </p:spPr>
        <p:txBody>
          <a:bodyPr>
            <a:normAutofit fontScale="90000"/>
          </a:bodyPr>
          <a:lstStyle/>
          <a:p>
            <a:pPr algn="l"/>
            <a:r>
              <a:rPr lang="en-US" b="1" dirty="0" smtClean="0"/>
              <a:t>Nursing management</a:t>
            </a:r>
            <a:endParaRPr lang="en-US" b="1" dirty="0"/>
          </a:p>
        </p:txBody>
      </p:sp>
      <p:sp>
        <p:nvSpPr>
          <p:cNvPr id="3" name="Content Placeholder 2"/>
          <p:cNvSpPr>
            <a:spLocks noGrp="1"/>
          </p:cNvSpPr>
          <p:nvPr>
            <p:ph idx="1"/>
          </p:nvPr>
        </p:nvSpPr>
        <p:spPr>
          <a:xfrm>
            <a:off x="381000" y="1066800"/>
            <a:ext cx="8458200" cy="5334000"/>
          </a:xfrm>
        </p:spPr>
        <p:txBody>
          <a:bodyPr/>
          <a:lstStyle/>
          <a:p>
            <a:pPr algn="just"/>
            <a:r>
              <a:rPr lang="en-US" dirty="0" smtClean="0"/>
              <a:t>Advice to wash the face with soap at least twice a day.</a:t>
            </a:r>
          </a:p>
          <a:p>
            <a:pPr algn="just"/>
            <a:r>
              <a:rPr lang="en-US" dirty="0" smtClean="0"/>
              <a:t>Shampoo hair 2-3 times a week </a:t>
            </a:r>
          </a:p>
          <a:p>
            <a:pPr algn="just"/>
            <a:r>
              <a:rPr lang="en-US" dirty="0" smtClean="0"/>
              <a:t>Advice to eat well balanced diet</a:t>
            </a:r>
          </a:p>
          <a:p>
            <a:pPr algn="just"/>
            <a:r>
              <a:rPr lang="en-US" dirty="0" smtClean="0"/>
              <a:t>Advice regular exercise and yoga</a:t>
            </a:r>
          </a:p>
          <a:p>
            <a:pPr algn="just"/>
            <a:r>
              <a:rPr lang="en-US" dirty="0" smtClean="0"/>
              <a:t>Advice to avoid manipulation of lesions</a:t>
            </a:r>
          </a:p>
          <a:p>
            <a:pPr algn="just"/>
            <a:r>
              <a:rPr lang="en-US" dirty="0" smtClean="0"/>
              <a:t>Advice to avoid frequent touching of face</a:t>
            </a:r>
          </a:p>
          <a:p>
            <a:pPr algn="just"/>
            <a:r>
              <a:rPr lang="en-US" dirty="0" smtClean="0"/>
              <a:t>Advice to avoid sun exposure</a:t>
            </a:r>
            <a:endParaRPr lang="en-US" dirty="0"/>
          </a:p>
        </p:txBody>
      </p:sp>
    </p:spTree>
    <p:extLst>
      <p:ext uri="{BB962C8B-B14F-4D97-AF65-F5344CB8AC3E}">
        <p14:creationId xmlns:p14="http://schemas.microsoft.com/office/powerpoint/2010/main" xmlns="" val="382170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txBody>
          <a:bodyPr>
            <a:normAutofit fontScale="90000"/>
          </a:bodyPr>
          <a:lstStyle/>
          <a:p>
            <a:pPr algn="l"/>
            <a:r>
              <a:rPr lang="en-US" b="1" dirty="0" smtClean="0"/>
              <a:t>Anti-acne management</a:t>
            </a:r>
            <a:endParaRPr lang="en-US" b="1" dirty="0"/>
          </a:p>
        </p:txBody>
      </p:sp>
      <p:sp>
        <p:nvSpPr>
          <p:cNvPr id="3" name="Content Placeholder 2"/>
          <p:cNvSpPr>
            <a:spLocks noGrp="1"/>
          </p:cNvSpPr>
          <p:nvPr>
            <p:ph idx="1"/>
          </p:nvPr>
        </p:nvSpPr>
        <p:spPr>
          <a:xfrm>
            <a:off x="457200" y="838200"/>
            <a:ext cx="8229600" cy="5791200"/>
          </a:xfrm>
        </p:spPr>
        <p:txBody>
          <a:bodyPr>
            <a:normAutofit/>
          </a:bodyPr>
          <a:lstStyle/>
          <a:p>
            <a:pPr algn="just"/>
            <a:r>
              <a:rPr lang="en-US" dirty="0" smtClean="0"/>
              <a:t>Avoid medication for pregnant women, hypersensitive to sun.</a:t>
            </a:r>
          </a:p>
          <a:p>
            <a:pPr algn="just"/>
            <a:r>
              <a:rPr lang="en-US" dirty="0" smtClean="0"/>
              <a:t>Advice to test the cream for reaction before use.</a:t>
            </a:r>
          </a:p>
          <a:p>
            <a:pPr algn="just"/>
            <a:r>
              <a:rPr lang="en-US" dirty="0" smtClean="0"/>
              <a:t>Apply the cream to dry clean skin</a:t>
            </a:r>
          </a:p>
          <a:p>
            <a:pPr algn="just"/>
            <a:r>
              <a:rPr lang="en-US" dirty="0" smtClean="0"/>
              <a:t>Avoid frequent skin preparation like after shave, lotion, menthol use.</a:t>
            </a:r>
          </a:p>
          <a:p>
            <a:pPr algn="just"/>
            <a:r>
              <a:rPr lang="en-US" dirty="0" smtClean="0"/>
              <a:t>Avoid cream to eyes, mouth, angle of nose and mucous membranes.</a:t>
            </a:r>
          </a:p>
          <a:p>
            <a:pPr algn="just"/>
            <a:r>
              <a:rPr lang="en-US" dirty="0" smtClean="0"/>
              <a:t>Advice to take pills with food. </a:t>
            </a:r>
          </a:p>
          <a:p>
            <a:pPr marL="0" indent="0">
              <a:buNone/>
            </a:pPr>
            <a:endParaRPr lang="en-US" dirty="0"/>
          </a:p>
        </p:txBody>
      </p:sp>
    </p:spTree>
    <p:extLst>
      <p:ext uri="{BB962C8B-B14F-4D97-AF65-F5344CB8AC3E}">
        <p14:creationId xmlns:p14="http://schemas.microsoft.com/office/powerpoint/2010/main" xmlns="" val="3266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rmAutofit fontScale="90000"/>
          </a:bodyPr>
          <a:lstStyle/>
          <a:p>
            <a:r>
              <a:rPr lang="en-US" dirty="0" smtClean="0"/>
              <a:t>PEMPHIGUS VULGARIS</a:t>
            </a:r>
            <a:endParaRPr lang="en-US" dirty="0"/>
          </a:p>
        </p:txBody>
      </p:sp>
      <p:sp>
        <p:nvSpPr>
          <p:cNvPr id="3" name="Content Placeholder 2"/>
          <p:cNvSpPr>
            <a:spLocks noGrp="1"/>
          </p:cNvSpPr>
          <p:nvPr>
            <p:ph idx="1"/>
          </p:nvPr>
        </p:nvSpPr>
        <p:spPr>
          <a:xfrm>
            <a:off x="381000" y="914400"/>
            <a:ext cx="8382000" cy="5486400"/>
          </a:xfrm>
        </p:spPr>
        <p:txBody>
          <a:bodyPr/>
          <a:lstStyle/>
          <a:p>
            <a:pPr marL="0" indent="0" algn="just">
              <a:buNone/>
            </a:pPr>
            <a:r>
              <a:rPr lang="en-US" dirty="0" smtClean="0"/>
              <a:t>It is a </a:t>
            </a:r>
            <a:r>
              <a:rPr lang="en-US" dirty="0"/>
              <a:t>rare autoimmune disease that causes painful blistering on the skin and mucous membranes.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79914" y="2667000"/>
            <a:ext cx="50673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151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normAutofit fontScale="90000"/>
          </a:bodyPr>
          <a:lstStyle/>
          <a:p>
            <a:pPr algn="l"/>
            <a:r>
              <a:rPr lang="en-US" b="1" dirty="0" smtClean="0"/>
              <a:t>Treatment</a:t>
            </a:r>
            <a:endParaRPr lang="en-US" b="1" dirty="0"/>
          </a:p>
        </p:txBody>
      </p:sp>
      <p:sp>
        <p:nvSpPr>
          <p:cNvPr id="3" name="Content Placeholder 2"/>
          <p:cNvSpPr>
            <a:spLocks noGrp="1"/>
          </p:cNvSpPr>
          <p:nvPr>
            <p:ph idx="1"/>
          </p:nvPr>
        </p:nvSpPr>
        <p:spPr>
          <a:xfrm>
            <a:off x="304800" y="1066800"/>
            <a:ext cx="8382000" cy="5562600"/>
          </a:xfrm>
        </p:spPr>
        <p:txBody>
          <a:bodyPr>
            <a:normAutofit lnSpcReduction="10000"/>
          </a:bodyPr>
          <a:lstStyle/>
          <a:p>
            <a:r>
              <a:rPr lang="en-US" dirty="0" smtClean="0">
                <a:latin typeface="Times New Roman" pitchFamily="18" charset="0"/>
                <a:cs typeface="Times New Roman" pitchFamily="18" charset="0"/>
              </a:rPr>
              <a:t>Antibiotics: oral penicillin, erythromycin</a:t>
            </a:r>
          </a:p>
          <a:p>
            <a:r>
              <a:rPr lang="en-US" dirty="0" smtClean="0">
                <a:latin typeface="Times New Roman" pitchFamily="18" charset="0"/>
                <a:cs typeface="Times New Roman" pitchFamily="18" charset="0"/>
              </a:rPr>
              <a:t>Topical ointment: </a:t>
            </a:r>
            <a:r>
              <a:rPr lang="en-US" dirty="0" err="1" smtClean="0">
                <a:latin typeface="Times New Roman" pitchFamily="18" charset="0"/>
                <a:cs typeface="Times New Roman" pitchFamily="18" charset="0"/>
              </a:rPr>
              <a:t>mupirocin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Antibiotic solution: </a:t>
            </a:r>
            <a:r>
              <a:rPr lang="en-US" dirty="0" err="1" smtClean="0">
                <a:latin typeface="Times New Roman" pitchFamily="18" charset="0"/>
                <a:cs typeface="Times New Roman" pitchFamily="18" charset="0"/>
              </a:rPr>
              <a:t>betadine</a:t>
            </a:r>
            <a:endParaRPr lang="en-US"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Nursing management</a:t>
            </a:r>
          </a:p>
          <a:p>
            <a:r>
              <a:rPr lang="en-US" dirty="0" smtClean="0">
                <a:latin typeface="Times New Roman" pitchFamily="18" charset="0"/>
                <a:cs typeface="Times New Roman" pitchFamily="18" charset="0"/>
              </a:rPr>
              <a:t>Advice to soak the lesions with soap solution to remove crust.</a:t>
            </a:r>
          </a:p>
          <a:p>
            <a:r>
              <a:rPr lang="en-US" dirty="0" smtClean="0">
                <a:latin typeface="Times New Roman" pitchFamily="18" charset="0"/>
                <a:cs typeface="Times New Roman" pitchFamily="18" charset="0"/>
              </a:rPr>
              <a:t>Advice to bath daily at least once with soap.</a:t>
            </a:r>
          </a:p>
          <a:p>
            <a:r>
              <a:rPr lang="en-US" dirty="0" smtClean="0">
                <a:latin typeface="Times New Roman" pitchFamily="18" charset="0"/>
                <a:cs typeface="Times New Roman" pitchFamily="18" charset="0"/>
              </a:rPr>
              <a:t>Advice to use separate towel.</a:t>
            </a:r>
          </a:p>
          <a:p>
            <a:r>
              <a:rPr lang="en-US" dirty="0" smtClean="0">
                <a:latin typeface="Times New Roman" pitchFamily="18" charset="0"/>
                <a:cs typeface="Times New Roman" pitchFamily="18" charset="0"/>
              </a:rPr>
              <a:t>Advice for isolation to prevent spread of disease.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22304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487362"/>
          </a:xfrm>
        </p:spPr>
        <p:txBody>
          <a:bodyPr>
            <a:noAutofit/>
          </a:bodyPr>
          <a:lstStyle/>
          <a:p>
            <a:pPr algn="l"/>
            <a:r>
              <a:rPr lang="en-US" sz="3600" b="1" dirty="0" smtClean="0"/>
              <a:t>Risk factors</a:t>
            </a:r>
            <a:endParaRPr lang="en-US" sz="3600" b="1" dirty="0"/>
          </a:p>
        </p:txBody>
      </p:sp>
      <p:sp>
        <p:nvSpPr>
          <p:cNvPr id="3" name="Content Placeholder 2"/>
          <p:cNvSpPr>
            <a:spLocks noGrp="1"/>
          </p:cNvSpPr>
          <p:nvPr>
            <p:ph idx="1"/>
          </p:nvPr>
        </p:nvSpPr>
        <p:spPr>
          <a:xfrm>
            <a:off x="152400" y="990600"/>
            <a:ext cx="8763000" cy="5486400"/>
          </a:xfrm>
        </p:spPr>
        <p:txBody>
          <a:bodyPr/>
          <a:lstStyle/>
          <a:p>
            <a:pPr algn="just"/>
            <a:r>
              <a:rPr lang="en-US" dirty="0" smtClean="0">
                <a:latin typeface="Times New Roman" pitchFamily="18" charset="0"/>
                <a:cs typeface="Times New Roman" pitchFamily="18" charset="0"/>
              </a:rPr>
              <a:t>More common in middle and older adults </a:t>
            </a:r>
          </a:p>
          <a:p>
            <a:pPr algn="just"/>
            <a:r>
              <a:rPr lang="en-US" dirty="0" smtClean="0">
                <a:latin typeface="Times New Roman" pitchFamily="18" charset="0"/>
                <a:cs typeface="Times New Roman" pitchFamily="18" charset="0"/>
              </a:rPr>
              <a:t>Certain drugs </a:t>
            </a:r>
            <a:r>
              <a:rPr lang="en-US" dirty="0" err="1" smtClean="0">
                <a:latin typeface="Times New Roman" pitchFamily="18" charset="0"/>
                <a:cs typeface="Times New Roman" pitchFamily="18" charset="0"/>
              </a:rPr>
              <a:t>penicillamine</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captropil</a:t>
            </a:r>
            <a:endParaRPr lang="en-US" dirty="0" smtClean="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marL="0" indent="0" algn="just">
              <a:buNone/>
            </a:pPr>
            <a:r>
              <a:rPr lang="en-US" b="1" dirty="0" smtClean="0">
                <a:latin typeface="Times New Roman" pitchFamily="18" charset="0"/>
                <a:cs typeface="Times New Roman" pitchFamily="18" charset="0"/>
              </a:rPr>
              <a:t>Clinical manifestation</a:t>
            </a:r>
          </a:p>
          <a:p>
            <a:pPr algn="just"/>
            <a:r>
              <a:rPr lang="en-US" dirty="0">
                <a:latin typeface="Times New Roman" pitchFamily="18" charset="0"/>
                <a:cs typeface="Times New Roman" pitchFamily="18" charset="0"/>
              </a:rPr>
              <a:t>painful blisters that start in the </a:t>
            </a:r>
            <a:r>
              <a:rPr lang="en-US" dirty="0" smtClean="0">
                <a:latin typeface="Times New Roman" pitchFamily="18" charset="0"/>
                <a:cs typeface="Times New Roman" pitchFamily="18" charset="0"/>
              </a:rPr>
              <a:t>mouth, scalp and spread to larger areas like face, back, chest, umbilicus and groin.</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oozing</a:t>
            </a:r>
            <a:r>
              <a:rPr lang="en-US" dirty="0">
                <a:latin typeface="Times New Roman" pitchFamily="18" charset="0"/>
                <a:cs typeface="Times New Roman" pitchFamily="18" charset="0"/>
              </a:rPr>
              <a:t>, crusting, or peeling at the blister </a:t>
            </a:r>
            <a:r>
              <a:rPr lang="en-US" dirty="0" smtClean="0">
                <a:latin typeface="Times New Roman" pitchFamily="18" charset="0"/>
                <a:cs typeface="Times New Roman" pitchFamily="18" charset="0"/>
              </a:rPr>
              <a:t>site.</a:t>
            </a:r>
          </a:p>
          <a:p>
            <a:pPr algn="just"/>
            <a:r>
              <a:rPr lang="en-US" dirty="0" smtClean="0">
                <a:latin typeface="Times New Roman" pitchFamily="18" charset="0"/>
                <a:cs typeface="Times New Roman" pitchFamily="18" charset="0"/>
              </a:rPr>
              <a:t>Fluid and electrolyte imbalance due to fluid loss</a:t>
            </a:r>
          </a:p>
          <a:p>
            <a:pPr algn="just"/>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74919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487362"/>
          </a:xfrm>
        </p:spPr>
        <p:txBody>
          <a:bodyPr>
            <a:noAutofit/>
          </a:bodyPr>
          <a:lstStyle/>
          <a:p>
            <a:pPr algn="l"/>
            <a:r>
              <a:rPr lang="en-US" sz="3600" b="1" dirty="0" smtClean="0"/>
              <a:t>Medical management</a:t>
            </a:r>
            <a:endParaRPr lang="en-US" sz="3600" b="1" dirty="0"/>
          </a:p>
        </p:txBody>
      </p:sp>
      <p:sp>
        <p:nvSpPr>
          <p:cNvPr id="3" name="Content Placeholder 2"/>
          <p:cNvSpPr>
            <a:spLocks noGrp="1"/>
          </p:cNvSpPr>
          <p:nvPr>
            <p:ph idx="1"/>
          </p:nvPr>
        </p:nvSpPr>
        <p:spPr>
          <a:xfrm>
            <a:off x="381000" y="990600"/>
            <a:ext cx="8305800" cy="5135563"/>
          </a:xfrm>
        </p:spPr>
        <p:txBody>
          <a:bodyPr/>
          <a:lstStyle/>
          <a:p>
            <a:pPr algn="just"/>
            <a:r>
              <a:rPr lang="en-US" dirty="0" smtClean="0"/>
              <a:t>Topical corticosteroids</a:t>
            </a:r>
          </a:p>
          <a:p>
            <a:pPr algn="just"/>
            <a:r>
              <a:rPr lang="en-US" dirty="0" smtClean="0"/>
              <a:t>Oral corticosteroids after meals</a:t>
            </a:r>
          </a:p>
          <a:p>
            <a:pPr algn="just"/>
            <a:r>
              <a:rPr lang="en-US" dirty="0" smtClean="0"/>
              <a:t>Antacids to prevent gastric ulcers</a:t>
            </a:r>
          </a:p>
          <a:p>
            <a:pPr algn="just"/>
            <a:r>
              <a:rPr lang="en-US" dirty="0" err="1" smtClean="0"/>
              <a:t>Plasmapheresis</a:t>
            </a:r>
            <a:r>
              <a:rPr lang="en-US" dirty="0" smtClean="0"/>
              <a:t> to remove antibodies from serum.</a:t>
            </a:r>
            <a:endParaRPr lang="en-US" dirty="0"/>
          </a:p>
        </p:txBody>
      </p:sp>
    </p:spTree>
    <p:extLst>
      <p:ext uri="{BB962C8B-B14F-4D97-AF65-F5344CB8AC3E}">
        <p14:creationId xmlns:p14="http://schemas.microsoft.com/office/powerpoint/2010/main" xmlns="" val="7071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487362"/>
          </a:xfrm>
        </p:spPr>
        <p:txBody>
          <a:bodyPr>
            <a:normAutofit fontScale="90000"/>
          </a:bodyPr>
          <a:lstStyle/>
          <a:p>
            <a:pPr algn="l"/>
            <a:r>
              <a:rPr lang="en-US" b="1" dirty="0" smtClean="0"/>
              <a:t>Nursing management</a:t>
            </a:r>
            <a:endParaRPr lang="en-US" b="1" dirty="0"/>
          </a:p>
        </p:txBody>
      </p:sp>
      <p:sp>
        <p:nvSpPr>
          <p:cNvPr id="3" name="Content Placeholder 2"/>
          <p:cNvSpPr>
            <a:spLocks noGrp="1"/>
          </p:cNvSpPr>
          <p:nvPr>
            <p:ph idx="1"/>
          </p:nvPr>
        </p:nvSpPr>
        <p:spPr>
          <a:xfrm>
            <a:off x="381000" y="990600"/>
            <a:ext cx="8382000" cy="5334000"/>
          </a:xfrm>
        </p:spPr>
        <p:txBody>
          <a:bodyPr/>
          <a:lstStyle/>
          <a:p>
            <a:pPr algn="just"/>
            <a:r>
              <a:rPr lang="en-US" dirty="0" smtClean="0"/>
              <a:t>Advice oral hygiene by mouth wash</a:t>
            </a:r>
          </a:p>
          <a:p>
            <a:pPr algn="just"/>
            <a:r>
              <a:rPr lang="en-US" dirty="0" smtClean="0"/>
              <a:t>Examine areas for blister</a:t>
            </a:r>
          </a:p>
          <a:p>
            <a:pPr algn="just"/>
            <a:r>
              <a:rPr lang="en-US" dirty="0" smtClean="0"/>
              <a:t>Keep the lip moist with lip balm</a:t>
            </a:r>
          </a:p>
          <a:p>
            <a:pPr algn="just"/>
            <a:r>
              <a:rPr lang="en-US" dirty="0" smtClean="0"/>
              <a:t>Keep the environment humid</a:t>
            </a:r>
          </a:p>
          <a:p>
            <a:pPr algn="just"/>
            <a:r>
              <a:rPr lang="en-US" dirty="0" smtClean="0"/>
              <a:t>Advice cool wet dressing or bath</a:t>
            </a:r>
          </a:p>
          <a:p>
            <a:pPr algn="just"/>
            <a:r>
              <a:rPr lang="en-US" dirty="0" smtClean="0"/>
              <a:t>Apply non irritating powder</a:t>
            </a:r>
          </a:p>
          <a:p>
            <a:pPr algn="just"/>
            <a:r>
              <a:rPr lang="en-US" dirty="0" smtClean="0"/>
              <a:t>Advice cool non-irritating fluid </a:t>
            </a:r>
          </a:p>
          <a:p>
            <a:pPr algn="just"/>
            <a:r>
              <a:rPr lang="en-US" dirty="0" smtClean="0"/>
              <a:t>Advice high calorie and protein diet</a:t>
            </a:r>
            <a:endParaRPr lang="en-US" dirty="0"/>
          </a:p>
        </p:txBody>
      </p:sp>
    </p:spTree>
    <p:extLst>
      <p:ext uri="{BB962C8B-B14F-4D97-AF65-F5344CB8AC3E}">
        <p14:creationId xmlns:p14="http://schemas.microsoft.com/office/powerpoint/2010/main" xmlns="" val="152369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639762"/>
          </a:xfrm>
        </p:spPr>
        <p:txBody>
          <a:bodyPr>
            <a:normAutofit fontScale="90000"/>
          </a:bodyPr>
          <a:lstStyle/>
          <a:p>
            <a:r>
              <a:rPr lang="en-US" b="1" dirty="0" smtClean="0">
                <a:solidFill>
                  <a:schemeClr val="tx2"/>
                </a:solidFill>
              </a:rPr>
              <a:t>PSORIASIS</a:t>
            </a:r>
            <a:endParaRPr lang="en-US" b="1" dirty="0">
              <a:solidFill>
                <a:schemeClr val="tx2"/>
              </a:solidFill>
            </a:endParaRPr>
          </a:p>
        </p:txBody>
      </p:sp>
      <p:sp>
        <p:nvSpPr>
          <p:cNvPr id="3" name="Content Placeholder 2"/>
          <p:cNvSpPr>
            <a:spLocks noGrp="1"/>
          </p:cNvSpPr>
          <p:nvPr>
            <p:ph idx="1"/>
          </p:nvPr>
        </p:nvSpPr>
        <p:spPr>
          <a:xfrm>
            <a:off x="457200" y="838200"/>
            <a:ext cx="8305800" cy="5638800"/>
          </a:xfrm>
        </p:spPr>
        <p:txBody>
          <a:bodyPr/>
          <a:lstStyle/>
          <a:p>
            <a:pPr marL="0" indent="0" algn="just">
              <a:buNone/>
            </a:pPr>
            <a:r>
              <a:rPr lang="en-US" dirty="0" smtClean="0"/>
              <a:t>It is a chronic, non-infectious, recurrent erythematous inflammatory disorder involving keratin synthesis. It is characterized by raised, reddened, round circumscribed plaques covered by silvery white scales. It can occur in any age.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4600" y="3505200"/>
            <a:ext cx="4419599"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446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noAutofit/>
          </a:bodyPr>
          <a:lstStyle/>
          <a:p>
            <a:pPr algn="l"/>
            <a:r>
              <a:rPr lang="en-US" sz="3600" b="1" dirty="0" smtClean="0"/>
              <a:t>Risk Factors</a:t>
            </a:r>
            <a:endParaRPr lang="en-US" sz="3600" b="1" dirty="0"/>
          </a:p>
        </p:txBody>
      </p:sp>
      <p:sp>
        <p:nvSpPr>
          <p:cNvPr id="3" name="Content Placeholder 2"/>
          <p:cNvSpPr>
            <a:spLocks noGrp="1"/>
          </p:cNvSpPr>
          <p:nvPr>
            <p:ph idx="1"/>
          </p:nvPr>
        </p:nvSpPr>
        <p:spPr>
          <a:xfrm>
            <a:off x="228600" y="990600"/>
            <a:ext cx="8458200" cy="5486400"/>
          </a:xfrm>
        </p:spPr>
        <p:txBody>
          <a:bodyPr/>
          <a:lstStyle/>
          <a:p>
            <a:pPr algn="just">
              <a:buFont typeface="Wingdings" pitchFamily="2" charset="2"/>
              <a:buChar char="Ø"/>
            </a:pPr>
            <a:endParaRPr lang="en-US" dirty="0" smtClean="0"/>
          </a:p>
          <a:p>
            <a:pPr algn="just">
              <a:buFont typeface="Wingdings" pitchFamily="2" charset="2"/>
              <a:buChar char="Ø"/>
            </a:pPr>
            <a:r>
              <a:rPr lang="en-US" dirty="0" smtClean="0"/>
              <a:t>Family history</a:t>
            </a:r>
          </a:p>
          <a:p>
            <a:pPr algn="just">
              <a:buFont typeface="Wingdings" pitchFamily="2" charset="2"/>
              <a:buChar char="Ø"/>
            </a:pPr>
            <a:r>
              <a:rPr lang="en-US" dirty="0" smtClean="0"/>
              <a:t>Environmental factors</a:t>
            </a:r>
          </a:p>
          <a:p>
            <a:pPr algn="just">
              <a:buFont typeface="Wingdings" pitchFamily="2" charset="2"/>
              <a:buChar char="Ø"/>
            </a:pPr>
            <a:r>
              <a:rPr lang="en-US" dirty="0" smtClean="0"/>
              <a:t>Hormonal fluctuation</a:t>
            </a:r>
          </a:p>
          <a:p>
            <a:pPr algn="just">
              <a:buFont typeface="Wingdings" pitchFamily="2" charset="2"/>
              <a:buChar char="Ø"/>
            </a:pPr>
            <a:r>
              <a:rPr lang="en-US" dirty="0" smtClean="0"/>
              <a:t>Anxiety and stress</a:t>
            </a:r>
            <a:endParaRPr lang="en-US" dirty="0"/>
          </a:p>
        </p:txBody>
      </p:sp>
    </p:spTree>
    <p:extLst>
      <p:ext uri="{BB962C8B-B14F-4D97-AF65-F5344CB8AC3E}">
        <p14:creationId xmlns:p14="http://schemas.microsoft.com/office/powerpoint/2010/main" xmlns="" val="22450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Autofit/>
          </a:bodyPr>
          <a:lstStyle/>
          <a:p>
            <a:pPr algn="l"/>
            <a:r>
              <a:rPr lang="en-US" sz="3200" b="1" dirty="0" smtClean="0">
                <a:latin typeface="Times New Roman" pitchFamily="18" charset="0"/>
                <a:cs typeface="Times New Roman" pitchFamily="18" charset="0"/>
              </a:rPr>
              <a:t>Pathophysiology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8382000" cy="5486400"/>
          </a:xfrm>
        </p:spPr>
        <p:txBody>
          <a:bodyPr/>
          <a:lstStyle/>
          <a:p>
            <a:pPr marL="0" indent="0" algn="ctr">
              <a:buNone/>
            </a:pPr>
            <a:r>
              <a:rPr lang="en-US" dirty="0" smtClean="0"/>
              <a:t>Keratinocytes epidermis cells migrate from basal cell to the stratum </a:t>
            </a:r>
            <a:r>
              <a:rPr lang="en-US" dirty="0" err="1" smtClean="0"/>
              <a:t>corneum</a:t>
            </a:r>
            <a:r>
              <a:rPr lang="en-US" dirty="0" smtClean="0"/>
              <a:t> within 14 days</a:t>
            </a:r>
          </a:p>
          <a:p>
            <a:pPr marL="0" indent="0" algn="ctr">
              <a:buNone/>
            </a:pPr>
            <a:endParaRPr lang="en-US" dirty="0" smtClean="0"/>
          </a:p>
          <a:p>
            <a:pPr marL="0" indent="0" algn="ctr">
              <a:buNone/>
            </a:pPr>
            <a:r>
              <a:rPr lang="en-US" dirty="0" smtClean="0"/>
              <a:t>Takes 14 days for sloughing</a:t>
            </a:r>
          </a:p>
          <a:p>
            <a:pPr marL="0" indent="0" algn="ctr">
              <a:buNone/>
            </a:pPr>
            <a:endParaRPr lang="en-US" dirty="0" smtClean="0"/>
          </a:p>
          <a:p>
            <a:pPr marL="0" indent="0" algn="ctr">
              <a:buNone/>
            </a:pPr>
            <a:r>
              <a:rPr lang="en-US" dirty="0"/>
              <a:t> </a:t>
            </a:r>
            <a:r>
              <a:rPr lang="en-US" dirty="0" smtClean="0"/>
              <a:t>hyperkeratosis</a:t>
            </a:r>
          </a:p>
          <a:p>
            <a:pPr marL="0" indent="0" algn="ctr">
              <a:buNone/>
            </a:pPr>
            <a:endParaRPr lang="en-US" dirty="0" smtClean="0"/>
          </a:p>
          <a:p>
            <a:pPr marL="0" indent="0" algn="ctr">
              <a:buNone/>
            </a:pPr>
            <a:endParaRPr lang="en-US" dirty="0"/>
          </a:p>
        </p:txBody>
      </p:sp>
      <p:sp>
        <p:nvSpPr>
          <p:cNvPr id="4" name="Down Arrow 3"/>
          <p:cNvSpPr/>
          <p:nvPr/>
        </p:nvSpPr>
        <p:spPr>
          <a:xfrm>
            <a:off x="4038600" y="21336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038600" y="32766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114800" y="43434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8593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82562"/>
          </a:xfrm>
        </p:spPr>
        <p:txBody>
          <a:bodyPr>
            <a:normAutofit fontScale="90000"/>
          </a:bodyPr>
          <a:lstStyle/>
          <a:p>
            <a:endParaRPr lang="en-US" dirty="0"/>
          </a:p>
        </p:txBody>
      </p:sp>
      <p:sp>
        <p:nvSpPr>
          <p:cNvPr id="3" name="Content Placeholder 2"/>
          <p:cNvSpPr>
            <a:spLocks noGrp="1"/>
          </p:cNvSpPr>
          <p:nvPr>
            <p:ph idx="1"/>
          </p:nvPr>
        </p:nvSpPr>
        <p:spPr>
          <a:xfrm>
            <a:off x="304800" y="571500"/>
            <a:ext cx="8534400" cy="5905500"/>
          </a:xfrm>
        </p:spPr>
        <p:txBody>
          <a:bodyPr/>
          <a:lstStyle/>
          <a:p>
            <a:pPr marL="0" indent="0" algn="ctr">
              <a:buNone/>
            </a:pPr>
            <a:endParaRPr lang="en-US" dirty="0" smtClean="0"/>
          </a:p>
          <a:p>
            <a:pPr marL="0" indent="0" algn="ctr">
              <a:buNone/>
            </a:pPr>
            <a:r>
              <a:rPr lang="en-US" dirty="0" smtClean="0"/>
              <a:t>Normal cell maturation and growth does not occur</a:t>
            </a:r>
          </a:p>
          <a:p>
            <a:pPr marL="0" indent="0" algn="ctr">
              <a:buNone/>
            </a:pPr>
            <a:endParaRPr lang="en-US" dirty="0" smtClean="0"/>
          </a:p>
          <a:p>
            <a:pPr marL="0" indent="0" algn="ctr">
              <a:buNone/>
            </a:pPr>
            <a:r>
              <a:rPr lang="en-US" dirty="0" smtClean="0"/>
              <a:t>Erythema of lesions due to increased vascularity</a:t>
            </a:r>
          </a:p>
          <a:p>
            <a:pPr marL="0" indent="0" algn="ctr">
              <a:buNone/>
            </a:pPr>
            <a:endParaRPr lang="en-US" dirty="0" smtClean="0"/>
          </a:p>
          <a:p>
            <a:pPr marL="0" indent="0" algn="ctr">
              <a:buNone/>
            </a:pPr>
            <a:r>
              <a:rPr lang="en-US" dirty="0" smtClean="0"/>
              <a:t>Cytokines is ( a protein) secreted by immune cells</a:t>
            </a:r>
          </a:p>
          <a:p>
            <a:pPr marL="0" indent="0" algn="ctr">
              <a:buNone/>
            </a:pPr>
            <a:endParaRPr lang="en-US" dirty="0" smtClean="0"/>
          </a:p>
          <a:p>
            <a:pPr marL="0" indent="0" algn="ctr">
              <a:buNone/>
            </a:pPr>
            <a:r>
              <a:rPr lang="en-US" dirty="0" smtClean="0"/>
              <a:t> inflammation and plaque formation</a:t>
            </a:r>
            <a:endParaRPr lang="en-US" dirty="0"/>
          </a:p>
        </p:txBody>
      </p:sp>
      <p:sp>
        <p:nvSpPr>
          <p:cNvPr id="4" name="Down Arrow 3"/>
          <p:cNvSpPr/>
          <p:nvPr/>
        </p:nvSpPr>
        <p:spPr>
          <a:xfrm>
            <a:off x="4332384" y="533400"/>
            <a:ext cx="484632"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91375" y="2195946"/>
            <a:ext cx="484632"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343261" y="3352800"/>
            <a:ext cx="432746"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18528" y="4572000"/>
            <a:ext cx="446323"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022330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39762"/>
          </a:xfrm>
        </p:spPr>
        <p:txBody>
          <a:bodyPr>
            <a:normAutofit fontScale="90000"/>
          </a:bodyPr>
          <a:lstStyle/>
          <a:p>
            <a:pPr algn="l"/>
            <a:r>
              <a:rPr lang="en-US" b="1" dirty="0" smtClean="0"/>
              <a:t>Clinical Manifestation</a:t>
            </a:r>
            <a:endParaRPr lang="en-US" b="1" dirty="0"/>
          </a:p>
        </p:txBody>
      </p:sp>
      <p:sp>
        <p:nvSpPr>
          <p:cNvPr id="3" name="Content Placeholder 2"/>
          <p:cNvSpPr>
            <a:spLocks noGrp="1"/>
          </p:cNvSpPr>
          <p:nvPr>
            <p:ph idx="1"/>
          </p:nvPr>
        </p:nvSpPr>
        <p:spPr>
          <a:xfrm>
            <a:off x="304800" y="990600"/>
            <a:ext cx="8458200" cy="5562600"/>
          </a:xfrm>
        </p:spPr>
        <p:txBody>
          <a:bodyPr/>
          <a:lstStyle/>
          <a:p>
            <a:pPr>
              <a:lnSpc>
                <a:spcPct val="150000"/>
              </a:lnSpc>
            </a:pPr>
            <a:r>
              <a:rPr lang="en-US" dirty="0" smtClean="0"/>
              <a:t>Eruption lesions occurs on scalp, elbows, knees, genitalia and sacral regions.</a:t>
            </a:r>
          </a:p>
          <a:p>
            <a:pPr>
              <a:lnSpc>
                <a:spcPct val="150000"/>
              </a:lnSpc>
            </a:pPr>
            <a:r>
              <a:rPr lang="en-US" dirty="0" smtClean="0"/>
              <a:t>Symmetrical</a:t>
            </a:r>
          </a:p>
          <a:p>
            <a:pPr>
              <a:lnSpc>
                <a:spcPct val="150000"/>
              </a:lnSpc>
            </a:pPr>
            <a:r>
              <a:rPr lang="en-US" dirty="0" smtClean="0"/>
              <a:t>Lesions are small and painful tissues</a:t>
            </a:r>
          </a:p>
          <a:p>
            <a:pPr>
              <a:lnSpc>
                <a:spcPct val="150000"/>
              </a:lnSpc>
            </a:pPr>
            <a:r>
              <a:rPr lang="en-US" dirty="0" smtClean="0"/>
              <a:t>Nail is yellow or brown color</a:t>
            </a:r>
          </a:p>
          <a:p>
            <a:pPr>
              <a:lnSpc>
                <a:spcPct val="150000"/>
              </a:lnSpc>
            </a:pPr>
            <a:r>
              <a:rPr lang="en-US" dirty="0" err="1" smtClean="0"/>
              <a:t>Pustular</a:t>
            </a:r>
            <a:r>
              <a:rPr lang="en-US" dirty="0" smtClean="0"/>
              <a:t> lesions on palm and soles. </a:t>
            </a:r>
            <a:endParaRPr lang="en-US" dirty="0"/>
          </a:p>
        </p:txBody>
      </p:sp>
    </p:spTree>
    <p:extLst>
      <p:ext uri="{BB962C8B-B14F-4D97-AF65-F5344CB8AC3E}">
        <p14:creationId xmlns:p14="http://schemas.microsoft.com/office/powerpoint/2010/main" xmlns="" val="2936073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87362"/>
          </a:xfrm>
        </p:spPr>
        <p:txBody>
          <a:bodyPr>
            <a:normAutofit fontScale="90000"/>
          </a:bodyPr>
          <a:lstStyle/>
          <a:p>
            <a:pPr algn="l"/>
            <a:r>
              <a:rPr lang="en-US" b="1" dirty="0" smtClean="0"/>
              <a:t>Medical Management</a:t>
            </a:r>
            <a:endParaRPr lang="en-US" b="1" dirty="0"/>
          </a:p>
        </p:txBody>
      </p:sp>
      <p:sp>
        <p:nvSpPr>
          <p:cNvPr id="3" name="Content Placeholder 2"/>
          <p:cNvSpPr>
            <a:spLocks noGrp="1"/>
          </p:cNvSpPr>
          <p:nvPr>
            <p:ph idx="1"/>
          </p:nvPr>
        </p:nvSpPr>
        <p:spPr>
          <a:xfrm>
            <a:off x="304800" y="990600"/>
            <a:ext cx="8382000" cy="5410200"/>
          </a:xfrm>
        </p:spPr>
        <p:txBody>
          <a:bodyPr/>
          <a:lstStyle/>
          <a:p>
            <a:pPr algn="just"/>
            <a:r>
              <a:rPr lang="en-US" dirty="0" smtClean="0"/>
              <a:t>Topical medicine: corticosteroids</a:t>
            </a:r>
          </a:p>
          <a:p>
            <a:pPr algn="just"/>
            <a:r>
              <a:rPr lang="en-US" dirty="0" smtClean="0"/>
              <a:t>Corticosteroids topical injection into lesions</a:t>
            </a:r>
          </a:p>
          <a:p>
            <a:pPr algn="just"/>
            <a:r>
              <a:rPr lang="en-US" dirty="0" smtClean="0"/>
              <a:t>Anti-inflammatory drugs</a:t>
            </a:r>
          </a:p>
          <a:p>
            <a:pPr algn="just"/>
            <a:r>
              <a:rPr lang="en-US" dirty="0" smtClean="0"/>
              <a:t>Topical </a:t>
            </a:r>
            <a:r>
              <a:rPr lang="en-US" dirty="0" err="1" smtClean="0"/>
              <a:t>anthralin</a:t>
            </a:r>
            <a:r>
              <a:rPr lang="en-US" dirty="0" smtClean="0"/>
              <a:t> for plaque patches </a:t>
            </a:r>
          </a:p>
          <a:p>
            <a:pPr algn="just"/>
            <a:r>
              <a:rPr lang="en-US" dirty="0" err="1" smtClean="0"/>
              <a:t>Calcipotriene</a:t>
            </a:r>
            <a:r>
              <a:rPr lang="en-US" dirty="0" smtClean="0"/>
              <a:t> for short and long term treatment.</a:t>
            </a:r>
          </a:p>
          <a:p>
            <a:pPr algn="just"/>
            <a:r>
              <a:rPr lang="en-US" dirty="0" smtClean="0"/>
              <a:t>Photo chemotherapy: drug administered orally and after 2 hours ultra violet rays given. </a:t>
            </a:r>
            <a:endParaRPr lang="en-US" dirty="0"/>
          </a:p>
          <a:p>
            <a:pPr algn="just"/>
            <a:endParaRPr lang="en-US" dirty="0"/>
          </a:p>
        </p:txBody>
      </p:sp>
    </p:spTree>
    <p:extLst>
      <p:ext uri="{BB962C8B-B14F-4D97-AF65-F5344CB8AC3E}">
        <p14:creationId xmlns:p14="http://schemas.microsoft.com/office/powerpoint/2010/main" xmlns="" val="35009182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722889"/>
          </a:xfrm>
        </p:spPr>
        <p:txBody>
          <a:bodyPr>
            <a:normAutofit fontScale="90000"/>
          </a:bodyPr>
          <a:lstStyle/>
          <a:p>
            <a:pPr algn="l"/>
            <a:r>
              <a:rPr lang="en-US" b="1" dirty="0"/>
              <a:t>Nursing management</a:t>
            </a:r>
            <a:endParaRPr lang="en-US" dirty="0"/>
          </a:p>
        </p:txBody>
      </p:sp>
      <p:sp>
        <p:nvSpPr>
          <p:cNvPr id="3" name="Content Placeholder 2"/>
          <p:cNvSpPr>
            <a:spLocks noGrp="1"/>
          </p:cNvSpPr>
          <p:nvPr>
            <p:ph idx="1"/>
          </p:nvPr>
        </p:nvSpPr>
        <p:spPr>
          <a:xfrm>
            <a:off x="304800" y="1066800"/>
            <a:ext cx="8458200" cy="5410200"/>
          </a:xfrm>
        </p:spPr>
        <p:txBody>
          <a:bodyPr>
            <a:normAutofit lnSpcReduction="10000"/>
          </a:bodyPr>
          <a:lstStyle/>
          <a:p>
            <a:pPr algn="just"/>
            <a:r>
              <a:rPr lang="en-US" dirty="0" smtClean="0"/>
              <a:t>Teach patient skin care</a:t>
            </a:r>
          </a:p>
          <a:p>
            <a:pPr algn="just"/>
            <a:r>
              <a:rPr lang="en-US" dirty="0" smtClean="0"/>
              <a:t>Advice patient not to scratch or pull scales</a:t>
            </a:r>
          </a:p>
          <a:p>
            <a:pPr algn="just"/>
            <a:r>
              <a:rPr lang="en-US" dirty="0"/>
              <a:t>Advice </a:t>
            </a:r>
            <a:r>
              <a:rPr lang="en-US" dirty="0" smtClean="0"/>
              <a:t>patient to take warm water bath</a:t>
            </a:r>
          </a:p>
          <a:p>
            <a:pPr algn="just"/>
            <a:r>
              <a:rPr lang="en-US" dirty="0" smtClean="0"/>
              <a:t>Dry the skin by blotting with towel</a:t>
            </a:r>
          </a:p>
          <a:p>
            <a:pPr algn="just"/>
            <a:r>
              <a:rPr lang="en-US" dirty="0" smtClean="0"/>
              <a:t>Lubricate skin with coconut oil</a:t>
            </a:r>
          </a:p>
          <a:p>
            <a:pPr algn="just"/>
            <a:r>
              <a:rPr lang="en-US" dirty="0" smtClean="0"/>
              <a:t>Gently rub lesions in circular motion with clean wash cloth</a:t>
            </a:r>
          </a:p>
          <a:p>
            <a:pPr algn="just"/>
            <a:r>
              <a:rPr lang="en-US" dirty="0" smtClean="0"/>
              <a:t>Apply medicine in thin layer</a:t>
            </a:r>
          </a:p>
          <a:p>
            <a:pPr algn="just"/>
            <a:r>
              <a:rPr lang="en-US" dirty="0" smtClean="0"/>
              <a:t>Keep medicine away from eyes and mucous membrane</a:t>
            </a:r>
            <a:endParaRPr lang="en-US" dirty="0"/>
          </a:p>
        </p:txBody>
      </p:sp>
    </p:spTree>
    <p:extLst>
      <p:ext uri="{BB962C8B-B14F-4D97-AF65-F5344CB8AC3E}">
        <p14:creationId xmlns:p14="http://schemas.microsoft.com/office/powerpoint/2010/main" xmlns="" val="762209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chemeClr val="tx2"/>
                </a:solidFill>
                <a:latin typeface="Times New Roman" pitchFamily="18" charset="0"/>
                <a:cs typeface="Times New Roman" pitchFamily="18" charset="0"/>
              </a:rPr>
              <a:t>FOLLICULITIS</a:t>
            </a:r>
            <a:endParaRPr lang="en-US"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066800"/>
            <a:ext cx="8305800" cy="5486400"/>
          </a:xfrm>
        </p:spPr>
        <p:txBody>
          <a:bodyPr/>
          <a:lstStyle/>
          <a:p>
            <a:pPr marL="0" indent="0" algn="just">
              <a:buNone/>
            </a:pPr>
            <a:r>
              <a:rPr lang="en-US" dirty="0" smtClean="0">
                <a:latin typeface="Times New Roman" pitchFamily="18" charset="0"/>
                <a:cs typeface="Times New Roman" pitchFamily="18" charset="0"/>
              </a:rPr>
              <a:t>It is the inflammation of the hair follicles caused by staphylococcus aureus. It begins at opening of follicle and extend down into follicle.</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1" y="3352800"/>
            <a:ext cx="5715000"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62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normAutofit fontScale="90000"/>
          </a:bodyPr>
          <a:lstStyle/>
          <a:p>
            <a:r>
              <a:rPr lang="en-US" b="1" dirty="0">
                <a:solidFill>
                  <a:schemeClr val="tx2"/>
                </a:solidFill>
              </a:rPr>
              <a:t>BURNS</a:t>
            </a:r>
            <a:endParaRPr lang="en-US" dirty="0"/>
          </a:p>
        </p:txBody>
      </p:sp>
      <p:sp>
        <p:nvSpPr>
          <p:cNvPr id="3" name="Content Placeholder 2"/>
          <p:cNvSpPr>
            <a:spLocks noGrp="1"/>
          </p:cNvSpPr>
          <p:nvPr>
            <p:ph idx="1"/>
          </p:nvPr>
        </p:nvSpPr>
        <p:spPr>
          <a:xfrm>
            <a:off x="381000" y="1143000"/>
            <a:ext cx="8305800" cy="5334000"/>
          </a:xfrm>
        </p:spPr>
        <p:txBody>
          <a:bodyPr/>
          <a:lstStyle/>
          <a:p>
            <a:pPr marL="0" indent="0" algn="just">
              <a:buNone/>
            </a:pPr>
            <a:r>
              <a:rPr lang="en-US" dirty="0"/>
              <a:t>It is damage to the skin or other body parts caused by extreme heat, flame, contact with heated objects, or chemicals.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3276600"/>
            <a:ext cx="556260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67759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normAutofit fontScale="90000"/>
          </a:bodyPr>
          <a:lstStyle/>
          <a:p>
            <a:pPr algn="l"/>
            <a:r>
              <a:rPr lang="en-US" dirty="0" smtClean="0"/>
              <a:t>Causes</a:t>
            </a:r>
            <a:endParaRPr lang="en-US" dirty="0"/>
          </a:p>
        </p:txBody>
      </p:sp>
      <p:sp>
        <p:nvSpPr>
          <p:cNvPr id="3" name="Content Placeholder 2"/>
          <p:cNvSpPr>
            <a:spLocks noGrp="1"/>
          </p:cNvSpPr>
          <p:nvPr>
            <p:ph idx="1"/>
          </p:nvPr>
        </p:nvSpPr>
        <p:spPr>
          <a:xfrm>
            <a:off x="457200" y="1143000"/>
            <a:ext cx="8229600" cy="4983163"/>
          </a:xfrm>
        </p:spPr>
        <p:txBody>
          <a:bodyPr/>
          <a:lstStyle/>
          <a:p>
            <a:pPr marL="514350" indent="-514350">
              <a:lnSpc>
                <a:spcPct val="150000"/>
              </a:lnSpc>
              <a:buFont typeface="+mj-lt"/>
              <a:buAutoNum type="arabicPeriod"/>
            </a:pPr>
            <a:r>
              <a:rPr lang="en-US" dirty="0" smtClean="0"/>
              <a:t>Thermal burn</a:t>
            </a:r>
          </a:p>
          <a:p>
            <a:pPr marL="514350" indent="-514350">
              <a:lnSpc>
                <a:spcPct val="150000"/>
              </a:lnSpc>
              <a:buFont typeface="+mj-lt"/>
              <a:buAutoNum type="arabicPeriod"/>
            </a:pPr>
            <a:r>
              <a:rPr lang="en-US" dirty="0" smtClean="0"/>
              <a:t>Chemical burn</a:t>
            </a:r>
          </a:p>
          <a:p>
            <a:pPr marL="514350" indent="-514350">
              <a:lnSpc>
                <a:spcPct val="150000"/>
              </a:lnSpc>
              <a:buFont typeface="+mj-lt"/>
              <a:buAutoNum type="arabicPeriod"/>
            </a:pPr>
            <a:r>
              <a:rPr lang="en-US" dirty="0" smtClean="0"/>
              <a:t>Electrical burn</a:t>
            </a:r>
          </a:p>
          <a:p>
            <a:pPr marL="514350" indent="-514350">
              <a:lnSpc>
                <a:spcPct val="150000"/>
              </a:lnSpc>
              <a:buFont typeface="+mj-lt"/>
              <a:buAutoNum type="arabicPeriod"/>
            </a:pPr>
            <a:r>
              <a:rPr lang="en-US" dirty="0" smtClean="0"/>
              <a:t>Radiation burn</a:t>
            </a:r>
          </a:p>
          <a:p>
            <a:pPr marL="514350" indent="-514350">
              <a:lnSpc>
                <a:spcPct val="150000"/>
              </a:lnSpc>
              <a:buFont typeface="+mj-lt"/>
              <a:buAutoNum type="arabicPeriod"/>
            </a:pPr>
            <a:r>
              <a:rPr lang="en-US" dirty="0" smtClean="0"/>
              <a:t>Inhalation injury</a:t>
            </a:r>
          </a:p>
          <a:p>
            <a:pPr marL="0" indent="0">
              <a:buNone/>
            </a:pPr>
            <a:endParaRPr lang="en-US" dirty="0"/>
          </a:p>
        </p:txBody>
      </p:sp>
    </p:spTree>
    <p:extLst>
      <p:ext uri="{BB962C8B-B14F-4D97-AF65-F5344CB8AC3E}">
        <p14:creationId xmlns:p14="http://schemas.microsoft.com/office/powerpoint/2010/main" xmlns="" val="42835599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normAutofit fontScale="90000"/>
          </a:bodyPr>
          <a:lstStyle/>
          <a:p>
            <a:pPr algn="l"/>
            <a:r>
              <a:rPr lang="en-US" dirty="0" smtClean="0"/>
              <a:t>Classification </a:t>
            </a:r>
            <a:endParaRPr lang="en-US" dirty="0"/>
          </a:p>
        </p:txBody>
      </p:sp>
      <p:sp>
        <p:nvSpPr>
          <p:cNvPr id="3" name="Content Placeholder 2"/>
          <p:cNvSpPr>
            <a:spLocks noGrp="1"/>
          </p:cNvSpPr>
          <p:nvPr>
            <p:ph idx="1"/>
          </p:nvPr>
        </p:nvSpPr>
        <p:spPr>
          <a:xfrm>
            <a:off x="304800" y="990600"/>
            <a:ext cx="8458200" cy="5486400"/>
          </a:xfrm>
        </p:spPr>
        <p:txBody>
          <a:bodyPr/>
          <a:lstStyle/>
          <a:p>
            <a:pPr marL="0" indent="0">
              <a:buNone/>
            </a:pPr>
            <a:r>
              <a:rPr lang="en-US" b="1" i="1" dirty="0" smtClean="0">
                <a:solidFill>
                  <a:srgbClr val="FF0000"/>
                </a:solidFill>
              </a:rPr>
              <a:t>According to the burn depth</a:t>
            </a:r>
            <a:r>
              <a:rPr lang="en-US" dirty="0" smtClean="0">
                <a:solidFill>
                  <a:srgbClr val="FF0000"/>
                </a:solidFill>
              </a:rPr>
              <a:t>:</a:t>
            </a:r>
          </a:p>
          <a:p>
            <a:pPr algn="just">
              <a:buFont typeface="Wingdings" pitchFamily="2" charset="2"/>
              <a:buChar char="Ø"/>
            </a:pPr>
            <a:r>
              <a:rPr lang="en-US" b="1" dirty="0" smtClean="0"/>
              <a:t>Superficial partial thickness or first degree burn: </a:t>
            </a:r>
            <a:r>
              <a:rPr lang="en-US" dirty="0" smtClean="0"/>
              <a:t>minimal tissue damage on upper layer of skin. </a:t>
            </a:r>
            <a:r>
              <a:rPr lang="en-US" dirty="0" err="1" smtClean="0"/>
              <a:t>Eg</a:t>
            </a:r>
            <a:r>
              <a:rPr lang="en-US" dirty="0" smtClean="0"/>
              <a:t>: sunburn</a:t>
            </a:r>
          </a:p>
          <a:p>
            <a:pPr algn="just">
              <a:buFont typeface="Wingdings" pitchFamily="2" charset="2"/>
              <a:buChar char="Ø"/>
            </a:pPr>
            <a:r>
              <a:rPr lang="en-US" dirty="0" smtClean="0"/>
              <a:t>Redness, pain and minor swelling, dry skin with blister</a:t>
            </a:r>
          </a:p>
          <a:p>
            <a:pPr algn="just">
              <a:buFont typeface="Wingdings" pitchFamily="2" charset="2"/>
              <a:buChar char="Ø"/>
            </a:pPr>
            <a:r>
              <a:rPr lang="en-US" dirty="0" smtClean="0"/>
              <a:t>Heals within 3 to 6 days</a:t>
            </a:r>
          </a:p>
          <a:p>
            <a:pPr marL="514350" indent="-514350">
              <a:buFont typeface="+mj-lt"/>
              <a:buAutoNum type="arabicParenR"/>
            </a:pPr>
            <a:endParaRPr lang="en-US" dirty="0"/>
          </a:p>
        </p:txBody>
      </p:sp>
    </p:spTree>
    <p:extLst>
      <p:ext uri="{BB962C8B-B14F-4D97-AF65-F5344CB8AC3E}">
        <p14:creationId xmlns:p14="http://schemas.microsoft.com/office/powerpoint/2010/main" xmlns="" val="40837202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58762"/>
          </a:xfrm>
        </p:spPr>
        <p:txBody>
          <a:bodyPr>
            <a:normAutofit fontScale="90000"/>
          </a:bodyPr>
          <a:lstStyle/>
          <a:p>
            <a:endParaRPr lang="en-US" dirty="0"/>
          </a:p>
        </p:txBody>
      </p:sp>
      <p:sp>
        <p:nvSpPr>
          <p:cNvPr id="3" name="Content Placeholder 2"/>
          <p:cNvSpPr>
            <a:spLocks noGrp="1"/>
          </p:cNvSpPr>
          <p:nvPr>
            <p:ph idx="1"/>
          </p:nvPr>
        </p:nvSpPr>
        <p:spPr>
          <a:xfrm>
            <a:off x="304800" y="762000"/>
            <a:ext cx="8382000" cy="5364163"/>
          </a:xfrm>
        </p:spPr>
        <p:txBody>
          <a:bodyPr/>
          <a:lstStyle/>
          <a:p>
            <a:pPr algn="just">
              <a:lnSpc>
                <a:spcPct val="150000"/>
              </a:lnSpc>
              <a:buFont typeface="Wingdings" pitchFamily="2" charset="2"/>
              <a:buChar char="Ø"/>
            </a:pPr>
            <a:r>
              <a:rPr lang="en-US" b="1" dirty="0" smtClean="0"/>
              <a:t>Deep partial thickness or second degree burns: </a:t>
            </a:r>
            <a:r>
              <a:rPr lang="en-US" dirty="0" smtClean="0"/>
              <a:t>affects both the epidermis, dermis, sweat glands and hair follicles.</a:t>
            </a:r>
          </a:p>
          <a:p>
            <a:pPr algn="just">
              <a:lnSpc>
                <a:spcPct val="150000"/>
              </a:lnSpc>
              <a:buFont typeface="Wingdings" pitchFamily="2" charset="2"/>
              <a:buChar char="Ø"/>
            </a:pPr>
            <a:r>
              <a:rPr lang="en-US" dirty="0" smtClean="0"/>
              <a:t>Redness, pain, swelling, blisters and scar</a:t>
            </a:r>
          </a:p>
          <a:p>
            <a:pPr algn="just">
              <a:lnSpc>
                <a:spcPct val="150000"/>
              </a:lnSpc>
              <a:buFont typeface="Wingdings" pitchFamily="2" charset="2"/>
              <a:buChar char="Ø"/>
            </a:pPr>
            <a:r>
              <a:rPr lang="en-US" dirty="0" smtClean="0"/>
              <a:t>Heals within 1 to 3 weeks</a:t>
            </a:r>
          </a:p>
          <a:p>
            <a:pPr>
              <a:buFont typeface="Wingdings" pitchFamily="2" charset="2"/>
              <a:buChar char="Ø"/>
            </a:pPr>
            <a:endParaRPr lang="en-US" b="1" dirty="0"/>
          </a:p>
        </p:txBody>
      </p:sp>
    </p:spTree>
    <p:extLst>
      <p:ext uri="{BB962C8B-B14F-4D97-AF65-F5344CB8AC3E}">
        <p14:creationId xmlns:p14="http://schemas.microsoft.com/office/powerpoint/2010/main" xmlns="" val="429193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487362"/>
          </a:xfrm>
        </p:spPr>
        <p:txBody>
          <a:bodyPr>
            <a:normAutofit fontScale="90000"/>
          </a:bodyPr>
          <a:lstStyle/>
          <a:p>
            <a:endParaRPr lang="en-US" dirty="0"/>
          </a:p>
        </p:txBody>
      </p:sp>
      <p:sp>
        <p:nvSpPr>
          <p:cNvPr id="3" name="Content Placeholder 2"/>
          <p:cNvSpPr>
            <a:spLocks noGrp="1"/>
          </p:cNvSpPr>
          <p:nvPr>
            <p:ph idx="1"/>
          </p:nvPr>
        </p:nvSpPr>
        <p:spPr>
          <a:xfrm>
            <a:off x="304800" y="990600"/>
            <a:ext cx="8382000" cy="5135563"/>
          </a:xfrm>
        </p:spPr>
        <p:txBody>
          <a:bodyPr/>
          <a:lstStyle/>
          <a:p>
            <a:pPr algn="just">
              <a:lnSpc>
                <a:spcPct val="150000"/>
              </a:lnSpc>
              <a:buFont typeface="Wingdings" pitchFamily="2" charset="2"/>
              <a:buChar char="Ø"/>
            </a:pPr>
            <a:r>
              <a:rPr lang="en-US" b="1" dirty="0" smtClean="0"/>
              <a:t>full thickness wound or third degree burns:</a:t>
            </a:r>
          </a:p>
          <a:p>
            <a:pPr marL="0" indent="0" algn="just">
              <a:lnSpc>
                <a:spcPct val="150000"/>
              </a:lnSpc>
              <a:buNone/>
            </a:pPr>
            <a:r>
              <a:rPr lang="en-US" dirty="0" smtClean="0"/>
              <a:t>     Affects </a:t>
            </a:r>
            <a:r>
              <a:rPr lang="en-US" dirty="0"/>
              <a:t>epidermis, </a:t>
            </a:r>
            <a:r>
              <a:rPr lang="en-US" dirty="0" smtClean="0"/>
              <a:t>dermis, hypodermis,   organs, tissues, muscle and bones.</a:t>
            </a:r>
          </a:p>
          <a:p>
            <a:pPr algn="just">
              <a:lnSpc>
                <a:spcPct val="150000"/>
              </a:lnSpc>
              <a:buFont typeface="Wingdings" pitchFamily="2" charset="2"/>
              <a:buChar char="Ø"/>
            </a:pPr>
            <a:r>
              <a:rPr lang="en-US" dirty="0" smtClean="0"/>
              <a:t>Dry surface, waxy white, leathery, brown with no pain or little pain</a:t>
            </a:r>
          </a:p>
          <a:p>
            <a:pPr algn="just">
              <a:lnSpc>
                <a:spcPct val="150000"/>
              </a:lnSpc>
              <a:buFont typeface="Wingdings" pitchFamily="2" charset="2"/>
              <a:buChar char="Ø"/>
            </a:pPr>
            <a:r>
              <a:rPr lang="en-US" dirty="0" smtClean="0"/>
              <a:t>Slow healing usually with skin grafting</a:t>
            </a:r>
            <a:endParaRPr lang="en-US" dirty="0"/>
          </a:p>
        </p:txBody>
      </p:sp>
    </p:spTree>
    <p:extLst>
      <p:ext uri="{BB962C8B-B14F-4D97-AF65-F5344CB8AC3E}">
        <p14:creationId xmlns:p14="http://schemas.microsoft.com/office/powerpoint/2010/main" xmlns="" val="325387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032466"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14800" y="3352800"/>
            <a:ext cx="4800599" cy="33345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026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334962"/>
          </a:xfrm>
        </p:spPr>
        <p:txBody>
          <a:bodyPr>
            <a:normAutofit fontScale="90000"/>
          </a:bodyPr>
          <a:lstStyle/>
          <a:p>
            <a:endParaRPr lang="en-US" dirty="0"/>
          </a:p>
        </p:txBody>
      </p:sp>
      <p:sp>
        <p:nvSpPr>
          <p:cNvPr id="3" name="Content Placeholder 2"/>
          <p:cNvSpPr>
            <a:spLocks noGrp="1"/>
          </p:cNvSpPr>
          <p:nvPr>
            <p:ph idx="1"/>
          </p:nvPr>
        </p:nvSpPr>
        <p:spPr>
          <a:xfrm>
            <a:off x="228600" y="838200"/>
            <a:ext cx="8458200" cy="5287963"/>
          </a:xfrm>
        </p:spPr>
        <p:txBody>
          <a:bodyPr/>
          <a:lstStyle/>
          <a:p>
            <a:pPr algn="just"/>
            <a:r>
              <a:rPr lang="en-US" b="1" dirty="0" smtClean="0"/>
              <a:t>Fourth degree burns</a:t>
            </a:r>
            <a:r>
              <a:rPr lang="en-US" dirty="0" smtClean="0"/>
              <a:t>: damage muscle, bone and tendons exposed to surface  due to electrical or chemical injuries. In this amputation required.</a:t>
            </a:r>
            <a:endParaRPr lang="en-US" dirty="0"/>
          </a:p>
        </p:txBody>
      </p:sp>
    </p:spTree>
    <p:extLst>
      <p:ext uri="{BB962C8B-B14F-4D97-AF65-F5344CB8AC3E}">
        <p14:creationId xmlns:p14="http://schemas.microsoft.com/office/powerpoint/2010/main" xmlns="" val="1232603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normAutofit/>
          </a:bodyPr>
          <a:lstStyle/>
          <a:p>
            <a:pPr algn="l"/>
            <a:r>
              <a:rPr lang="en-US" sz="3600" b="1" dirty="0" smtClean="0">
                <a:solidFill>
                  <a:srgbClr val="FF0000"/>
                </a:solidFill>
              </a:rPr>
              <a:t>according to severity:</a:t>
            </a:r>
            <a:endParaRPr lang="en-US" sz="3600" b="1" dirty="0">
              <a:solidFill>
                <a:srgbClr val="FF0000"/>
              </a:solidFill>
            </a:endParaRPr>
          </a:p>
        </p:txBody>
      </p:sp>
      <p:sp>
        <p:nvSpPr>
          <p:cNvPr id="3" name="Content Placeholder 2"/>
          <p:cNvSpPr>
            <a:spLocks noGrp="1"/>
          </p:cNvSpPr>
          <p:nvPr>
            <p:ph idx="1"/>
          </p:nvPr>
        </p:nvSpPr>
        <p:spPr>
          <a:xfrm>
            <a:off x="381000" y="1143000"/>
            <a:ext cx="8382000" cy="5334000"/>
          </a:xfrm>
        </p:spPr>
        <p:txBody>
          <a:bodyPr/>
          <a:lstStyle/>
          <a:p>
            <a:pPr algn="just">
              <a:lnSpc>
                <a:spcPct val="150000"/>
              </a:lnSpc>
            </a:pPr>
            <a:r>
              <a:rPr lang="en-US" u="sng" dirty="0" smtClean="0"/>
              <a:t>Minor burns</a:t>
            </a:r>
            <a:r>
              <a:rPr lang="en-US" dirty="0" smtClean="0"/>
              <a:t>: all first degree and second degree burns less than 10% of body surface.</a:t>
            </a:r>
          </a:p>
          <a:p>
            <a:pPr algn="just">
              <a:lnSpc>
                <a:spcPct val="150000"/>
              </a:lnSpc>
            </a:pPr>
            <a:r>
              <a:rPr lang="en-US" u="sng" dirty="0" smtClean="0"/>
              <a:t>Moderate burns</a:t>
            </a:r>
            <a:r>
              <a:rPr lang="en-US" dirty="0" smtClean="0"/>
              <a:t>: burns on hands, feet, face or genitals more than 10% </a:t>
            </a:r>
            <a:r>
              <a:rPr lang="en-US" dirty="0"/>
              <a:t>of body surface.</a:t>
            </a:r>
          </a:p>
          <a:p>
            <a:pPr algn="just">
              <a:lnSpc>
                <a:spcPct val="150000"/>
              </a:lnSpc>
            </a:pPr>
            <a:r>
              <a:rPr lang="en-US" u="sng" dirty="0" smtClean="0"/>
              <a:t>Severe burns</a:t>
            </a:r>
            <a:r>
              <a:rPr lang="en-US" dirty="0" smtClean="0"/>
              <a:t>: full thickness burn with 25% </a:t>
            </a:r>
            <a:r>
              <a:rPr lang="en-US" dirty="0"/>
              <a:t>of body </a:t>
            </a:r>
            <a:r>
              <a:rPr lang="en-US" dirty="0" smtClean="0"/>
              <a:t>surface area.</a:t>
            </a:r>
          </a:p>
          <a:p>
            <a:pPr marL="0" indent="0" algn="just">
              <a:lnSpc>
                <a:spcPct val="150000"/>
              </a:lnSpc>
              <a:buNone/>
            </a:pPr>
            <a:endParaRPr lang="en-US" dirty="0"/>
          </a:p>
        </p:txBody>
      </p:sp>
    </p:spTree>
    <p:extLst>
      <p:ext uri="{BB962C8B-B14F-4D97-AF65-F5344CB8AC3E}">
        <p14:creationId xmlns:p14="http://schemas.microsoft.com/office/powerpoint/2010/main" xmlns="" val="3756926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639762"/>
          </a:xfrm>
        </p:spPr>
        <p:txBody>
          <a:bodyPr>
            <a:normAutofit fontScale="90000"/>
          </a:bodyPr>
          <a:lstStyle/>
          <a:p>
            <a:pPr algn="l"/>
            <a:r>
              <a:rPr lang="en-US" b="1" dirty="0" smtClean="0">
                <a:solidFill>
                  <a:srgbClr val="FF0000"/>
                </a:solidFill>
              </a:rPr>
              <a:t>According to the extent of body surface area injured:</a:t>
            </a:r>
            <a:endParaRPr lang="en-US" b="1" dirty="0">
              <a:solidFill>
                <a:srgbClr val="FF0000"/>
              </a:solidFill>
            </a:endParaRPr>
          </a:p>
        </p:txBody>
      </p:sp>
      <p:sp>
        <p:nvSpPr>
          <p:cNvPr id="3" name="Content Placeholder 2"/>
          <p:cNvSpPr>
            <a:spLocks noGrp="1"/>
          </p:cNvSpPr>
          <p:nvPr>
            <p:ph idx="1"/>
          </p:nvPr>
        </p:nvSpPr>
        <p:spPr>
          <a:xfrm>
            <a:off x="304800" y="1219200"/>
            <a:ext cx="8534400" cy="5257800"/>
          </a:xfrm>
        </p:spPr>
        <p:txBody>
          <a:bodyPr/>
          <a:lstStyle/>
          <a:p>
            <a:pPr marL="514350" indent="-514350">
              <a:buAutoNum type="arabicPeriod"/>
            </a:pPr>
            <a:r>
              <a:rPr lang="en-US" b="1" dirty="0" smtClean="0"/>
              <a:t>The rule of nine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9590" y="1905000"/>
            <a:ext cx="8141010" cy="4786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41549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411162"/>
          </a:xfrm>
        </p:spPr>
        <p:txBody>
          <a:bodyPr>
            <a:normAutofit fontScale="90000"/>
          </a:bodyPr>
          <a:lstStyle/>
          <a:p>
            <a:endParaRPr lang="en-US" dirty="0"/>
          </a:p>
        </p:txBody>
      </p:sp>
      <p:sp>
        <p:nvSpPr>
          <p:cNvPr id="3" name="Content Placeholder 2"/>
          <p:cNvSpPr>
            <a:spLocks noGrp="1"/>
          </p:cNvSpPr>
          <p:nvPr>
            <p:ph idx="1"/>
          </p:nvPr>
        </p:nvSpPr>
        <p:spPr>
          <a:xfrm>
            <a:off x="300039" y="381000"/>
            <a:ext cx="8386761" cy="5745163"/>
          </a:xfrm>
        </p:spPr>
        <p:txBody>
          <a:bodyPr/>
          <a:lstStyle/>
          <a:p>
            <a:pPr marL="0" indent="0">
              <a:buNone/>
            </a:pPr>
            <a:r>
              <a:rPr lang="en-US" b="1" dirty="0" smtClean="0"/>
              <a:t>2. Lund </a:t>
            </a:r>
            <a:r>
              <a:rPr lang="en-US" b="1" dirty="0"/>
              <a:t>and </a:t>
            </a:r>
            <a:r>
              <a:rPr lang="en-US" b="1" dirty="0" err="1"/>
              <a:t>browder</a:t>
            </a:r>
            <a:r>
              <a:rPr lang="en-US" b="1" dirty="0"/>
              <a:t> method</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0039" y="914400"/>
            <a:ext cx="8310562"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989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dirty="0" smtClean="0">
                <a:latin typeface="Times New Roman" pitchFamily="18" charset="0"/>
                <a:cs typeface="Times New Roman" pitchFamily="18" charset="0"/>
              </a:rPr>
              <a:t>Causes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066800"/>
            <a:ext cx="8305800" cy="5059363"/>
          </a:xfrm>
        </p:spPr>
        <p:txBody>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Due to Friction, Moisture, Rubbing, more oil</a:t>
            </a:r>
          </a:p>
          <a:p>
            <a:pPr>
              <a:buFont typeface="Wingdings" pitchFamily="2" charset="2"/>
              <a:buChar char="Ø"/>
            </a:pPr>
            <a:r>
              <a:rPr lang="en-US" dirty="0" smtClean="0">
                <a:latin typeface="Times New Roman" pitchFamily="18" charset="0"/>
                <a:cs typeface="Times New Roman" pitchFamily="18" charset="0"/>
              </a:rPr>
              <a:t>Poor hygiene</a:t>
            </a:r>
          </a:p>
          <a:p>
            <a:pPr>
              <a:buFont typeface="Wingdings" pitchFamily="2" charset="2"/>
              <a:buChar char="Ø"/>
            </a:pPr>
            <a:r>
              <a:rPr lang="en-US" dirty="0" smtClean="0">
                <a:latin typeface="Times New Roman" pitchFamily="18" charset="0"/>
                <a:cs typeface="Times New Roman" pitchFamily="18" charset="0"/>
              </a:rPr>
              <a:t>Poor nutrition</a:t>
            </a:r>
          </a:p>
          <a:p>
            <a:pPr>
              <a:buFont typeface="Wingdings" pitchFamily="2" charset="2"/>
              <a:buChar char="Ø"/>
            </a:pPr>
            <a:r>
              <a:rPr lang="en-US" dirty="0" smtClean="0">
                <a:latin typeface="Times New Roman" pitchFamily="18" charset="0"/>
                <a:cs typeface="Times New Roman" pitchFamily="18" charset="0"/>
              </a:rPr>
              <a:t>Prolonged skin moisture</a:t>
            </a:r>
          </a:p>
          <a:p>
            <a:pPr>
              <a:buFont typeface="Wingdings" pitchFamily="2" charset="2"/>
              <a:buChar char="Ø"/>
            </a:pPr>
            <a:r>
              <a:rPr lang="en-US" dirty="0" smtClean="0">
                <a:latin typeface="Times New Roman" pitchFamily="18" charset="0"/>
                <a:cs typeface="Times New Roman" pitchFamily="18" charset="0"/>
              </a:rPr>
              <a:t>Trauma to skin</a:t>
            </a:r>
          </a:p>
          <a:p>
            <a:pPr>
              <a:buFont typeface="Wingdings" pitchFamily="2" charset="2"/>
              <a:buChar char="Ø"/>
            </a:pPr>
            <a:r>
              <a:rPr lang="en-US" dirty="0" smtClean="0">
                <a:latin typeface="Times New Roman" pitchFamily="18" charset="0"/>
                <a:cs typeface="Times New Roman" pitchFamily="18" charset="0"/>
              </a:rPr>
              <a:t>Tight heavy fabrics on upper legs</a:t>
            </a:r>
          </a:p>
          <a:p>
            <a:pPr>
              <a:buFont typeface="Wingdings" pitchFamily="2" charset="2"/>
              <a:buChar char="Ø"/>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00417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rmAutofit fontScale="90000"/>
          </a:bodyPr>
          <a:lstStyle/>
          <a:p>
            <a:r>
              <a:rPr lang="en-US" dirty="0" smtClean="0"/>
              <a:t>Effects of burns</a:t>
            </a:r>
            <a:endParaRPr lang="en-US" dirty="0"/>
          </a:p>
        </p:txBody>
      </p:sp>
      <p:sp>
        <p:nvSpPr>
          <p:cNvPr id="3" name="Content Placeholder 2"/>
          <p:cNvSpPr>
            <a:spLocks noGrp="1"/>
          </p:cNvSpPr>
          <p:nvPr>
            <p:ph idx="1"/>
          </p:nvPr>
        </p:nvSpPr>
        <p:spPr>
          <a:xfrm>
            <a:off x="381000" y="914400"/>
            <a:ext cx="8458200" cy="5562600"/>
          </a:xfrm>
        </p:spPr>
        <p:txBody>
          <a:bodyPr/>
          <a:lstStyle/>
          <a:p>
            <a:pPr marL="514350" indent="-514350">
              <a:buAutoNum type="alphaLcParenR"/>
            </a:pPr>
            <a:r>
              <a:rPr lang="en-US" dirty="0" smtClean="0">
                <a:solidFill>
                  <a:srgbClr val="FF0000"/>
                </a:solidFill>
              </a:rPr>
              <a:t>Local effects</a:t>
            </a:r>
          </a:p>
          <a:p>
            <a:r>
              <a:rPr lang="en-US" dirty="0" smtClean="0"/>
              <a:t>Tissue damage</a:t>
            </a:r>
          </a:p>
          <a:p>
            <a:r>
              <a:rPr lang="en-US" dirty="0" smtClean="0"/>
              <a:t>Inflammation</a:t>
            </a:r>
          </a:p>
          <a:p>
            <a:r>
              <a:rPr lang="en-US" dirty="0" smtClean="0"/>
              <a:t>Infection</a:t>
            </a:r>
          </a:p>
          <a:p>
            <a:pPr marL="0" indent="0">
              <a:buNone/>
            </a:pPr>
            <a:endParaRPr lang="en-US" dirty="0" smtClean="0"/>
          </a:p>
          <a:p>
            <a:pPr marL="0" indent="0">
              <a:buNone/>
            </a:pPr>
            <a:r>
              <a:rPr lang="en-US" dirty="0" smtClean="0"/>
              <a:t>b</a:t>
            </a:r>
            <a:r>
              <a:rPr lang="en-US" dirty="0" smtClean="0">
                <a:solidFill>
                  <a:srgbClr val="FF0000"/>
                </a:solidFill>
              </a:rPr>
              <a:t>) Systematic effects</a:t>
            </a:r>
          </a:p>
          <a:p>
            <a:r>
              <a:rPr lang="en-US" dirty="0" smtClean="0"/>
              <a:t>Fluid loss</a:t>
            </a:r>
          </a:p>
          <a:p>
            <a:r>
              <a:rPr lang="en-US" dirty="0" smtClean="0"/>
              <a:t>Multiple organ failure</a:t>
            </a:r>
          </a:p>
          <a:p>
            <a:r>
              <a:rPr lang="en-US" dirty="0" smtClean="0"/>
              <a:t>Inhalation injury</a:t>
            </a:r>
          </a:p>
          <a:p>
            <a:pPr marL="0" indent="0">
              <a:buNone/>
            </a:pPr>
            <a:endParaRPr lang="en-US" dirty="0"/>
          </a:p>
        </p:txBody>
      </p:sp>
    </p:spTree>
    <p:extLst>
      <p:ext uri="{BB962C8B-B14F-4D97-AF65-F5344CB8AC3E}">
        <p14:creationId xmlns:p14="http://schemas.microsoft.com/office/powerpoint/2010/main" xmlns="" val="2391647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Management of burn</a:t>
            </a:r>
            <a:endParaRPr lang="en-US"/>
          </a:p>
        </p:txBody>
      </p:sp>
      <p:sp>
        <p:nvSpPr>
          <p:cNvPr id="3" name="Content Placeholder 2"/>
          <p:cNvSpPr>
            <a:spLocks noGrp="1"/>
          </p:cNvSpPr>
          <p:nvPr>
            <p:ph idx="1"/>
          </p:nvPr>
        </p:nvSpPr>
        <p:spPr>
          <a:xfrm>
            <a:off x="304800" y="1295400"/>
            <a:ext cx="8382000" cy="5181600"/>
          </a:xfrm>
        </p:spPr>
        <p:txBody>
          <a:bodyPr/>
          <a:lstStyle/>
          <a:p>
            <a:pPr marL="0" indent="0">
              <a:buNone/>
            </a:pPr>
            <a:r>
              <a:rPr lang="en-US" b="1" dirty="0"/>
              <a:t>Medical treatment</a:t>
            </a:r>
          </a:p>
          <a:p>
            <a:r>
              <a:rPr lang="en-US" sz="2800" dirty="0"/>
              <a:t>Water-based </a:t>
            </a:r>
            <a:r>
              <a:rPr lang="en-US" sz="2800" dirty="0" smtClean="0"/>
              <a:t>treatments</a:t>
            </a:r>
          </a:p>
          <a:p>
            <a:r>
              <a:rPr lang="en-US" sz="2800" dirty="0"/>
              <a:t>Fluids to prevent </a:t>
            </a:r>
            <a:r>
              <a:rPr lang="en-US" sz="2800" dirty="0" smtClean="0"/>
              <a:t>dehydration</a:t>
            </a:r>
          </a:p>
          <a:p>
            <a:r>
              <a:rPr lang="en-US" sz="2800" dirty="0"/>
              <a:t>Pain and anxiety </a:t>
            </a:r>
            <a:r>
              <a:rPr lang="en-US" sz="2800" dirty="0" smtClean="0"/>
              <a:t>medications</a:t>
            </a:r>
          </a:p>
          <a:p>
            <a:r>
              <a:rPr lang="en-US" sz="2800" dirty="0"/>
              <a:t>Burn creams and </a:t>
            </a:r>
            <a:r>
              <a:rPr lang="en-US" sz="2800" dirty="0" smtClean="0"/>
              <a:t>ointments : bacitracin </a:t>
            </a:r>
            <a:r>
              <a:rPr lang="en-US" sz="2800" dirty="0"/>
              <a:t>and silver </a:t>
            </a:r>
            <a:r>
              <a:rPr lang="en-US" sz="2800" dirty="0" smtClean="0"/>
              <a:t>sulfadiazine</a:t>
            </a:r>
          </a:p>
          <a:p>
            <a:r>
              <a:rPr lang="en-US" sz="2800" dirty="0" smtClean="0"/>
              <a:t>Dressings</a:t>
            </a:r>
          </a:p>
          <a:p>
            <a:r>
              <a:rPr lang="en-US" sz="2800" dirty="0"/>
              <a:t>IV </a:t>
            </a:r>
            <a:r>
              <a:rPr lang="en-US" sz="2800" dirty="0" smtClean="0"/>
              <a:t>antibiotics</a:t>
            </a:r>
          </a:p>
          <a:p>
            <a:r>
              <a:rPr lang="en-US" sz="2800" dirty="0"/>
              <a:t>Tetanus shot</a:t>
            </a:r>
            <a:endParaRPr lang="en-US" sz="2800" dirty="0" smtClean="0"/>
          </a:p>
          <a:p>
            <a:endParaRPr lang="en-US" dirty="0"/>
          </a:p>
        </p:txBody>
      </p:sp>
    </p:spTree>
    <p:extLst>
      <p:ext uri="{BB962C8B-B14F-4D97-AF65-F5344CB8AC3E}">
        <p14:creationId xmlns:p14="http://schemas.microsoft.com/office/powerpoint/2010/main" xmlns="" val="3911004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pPr algn="l"/>
            <a:r>
              <a:rPr lang="en-US" sz="3200" b="1" dirty="0" smtClean="0"/>
              <a:t>Surgical treatment</a:t>
            </a:r>
            <a:endParaRPr lang="en-US" sz="3200" b="1" dirty="0"/>
          </a:p>
        </p:txBody>
      </p:sp>
      <p:sp>
        <p:nvSpPr>
          <p:cNvPr id="3" name="Content Placeholder 2"/>
          <p:cNvSpPr>
            <a:spLocks noGrp="1"/>
          </p:cNvSpPr>
          <p:nvPr>
            <p:ph idx="1"/>
          </p:nvPr>
        </p:nvSpPr>
        <p:spPr>
          <a:xfrm>
            <a:off x="457200" y="1066800"/>
            <a:ext cx="8229600" cy="5059363"/>
          </a:xfrm>
        </p:spPr>
        <p:txBody>
          <a:bodyPr/>
          <a:lstStyle/>
          <a:p>
            <a:r>
              <a:rPr lang="en-US" b="1" dirty="0"/>
              <a:t>Skin grafts.</a:t>
            </a:r>
            <a:r>
              <a:rPr lang="en-US" dirty="0"/>
              <a:t> A skin graft is a surgical procedure in which sections of your own healthy skin are used to replace the scar tissue caused by deep burns. Donor skin from deceased donors or pigs can be used as a temporary solution.</a:t>
            </a:r>
          </a:p>
          <a:p>
            <a:r>
              <a:rPr lang="en-US" b="1" dirty="0"/>
              <a:t>Plastic surgery.</a:t>
            </a:r>
            <a:r>
              <a:rPr lang="en-US" dirty="0"/>
              <a:t> Plastic surgery (reconstruction) can improve the appearance of burn scars and increase the flexibility of joints affected by scarring.</a:t>
            </a:r>
          </a:p>
          <a:p>
            <a:endParaRPr lang="en-US" dirty="0"/>
          </a:p>
        </p:txBody>
      </p:sp>
    </p:spTree>
    <p:extLst>
      <p:ext uri="{BB962C8B-B14F-4D97-AF65-F5344CB8AC3E}">
        <p14:creationId xmlns:p14="http://schemas.microsoft.com/office/powerpoint/2010/main" xmlns="" val="39532471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normAutofit fontScale="90000"/>
          </a:bodyPr>
          <a:lstStyle/>
          <a:p>
            <a:pPr algn="l"/>
            <a:r>
              <a:rPr lang="en-US" b="1" dirty="0" smtClean="0"/>
              <a:t>types</a:t>
            </a:r>
            <a:endParaRPr lang="en-US" b="1" dirty="0"/>
          </a:p>
        </p:txBody>
      </p:sp>
      <p:sp>
        <p:nvSpPr>
          <p:cNvPr id="3" name="Content Placeholder 2"/>
          <p:cNvSpPr>
            <a:spLocks noGrp="1"/>
          </p:cNvSpPr>
          <p:nvPr>
            <p:ph idx="1"/>
          </p:nvPr>
        </p:nvSpPr>
        <p:spPr>
          <a:xfrm>
            <a:off x="304800" y="1066800"/>
            <a:ext cx="8382000" cy="5562600"/>
          </a:xfrm>
        </p:spPr>
        <p:txBody>
          <a:bodyPr>
            <a:normAutofit fontScale="92500" lnSpcReduction="10000"/>
          </a:bodyPr>
          <a:lstStyle/>
          <a:p>
            <a:r>
              <a:rPr lang="en-US" dirty="0"/>
              <a:t>Skin grafts. This is often used for </a:t>
            </a:r>
            <a:r>
              <a:rPr lang="en-US" b="1" dirty="0"/>
              <a:t>burn</a:t>
            </a:r>
            <a:r>
              <a:rPr lang="en-US" dirty="0"/>
              <a:t> patients; skin is removed from one area of the body and transplanted to another. ...</a:t>
            </a:r>
          </a:p>
          <a:p>
            <a:r>
              <a:rPr lang="en-US" dirty="0"/>
              <a:t>Microsurgery. Have you lost a finger, toe, ear, or even a lip? ...</a:t>
            </a:r>
          </a:p>
          <a:p>
            <a:r>
              <a:rPr lang="en-US" dirty="0"/>
              <a:t>Free flap </a:t>
            </a:r>
            <a:r>
              <a:rPr lang="en-US" b="1" dirty="0"/>
              <a:t>procedure</a:t>
            </a:r>
            <a:r>
              <a:rPr lang="en-US" dirty="0"/>
              <a:t>. ...</a:t>
            </a:r>
          </a:p>
          <a:p>
            <a:r>
              <a:rPr lang="en-US" dirty="0"/>
              <a:t>Tissue expansion</a:t>
            </a:r>
          </a:p>
          <a:p>
            <a:r>
              <a:rPr lang="en-US" smtClean="0"/>
              <a:t>Complication :reactions </a:t>
            </a:r>
            <a:r>
              <a:rPr lang="en-US" dirty="0"/>
              <a:t>to the medications, breathing problems, bleeding, and infection. ... The most common reason for </a:t>
            </a:r>
            <a:r>
              <a:rPr lang="en-US" b="1" dirty="0"/>
              <a:t>graft</a:t>
            </a:r>
            <a:r>
              <a:rPr lang="en-US" dirty="0"/>
              <a:t> failure is the formation of a hematoma, or collection of blood in the injured tissues.</a:t>
            </a:r>
          </a:p>
        </p:txBody>
      </p:sp>
    </p:spTree>
    <p:extLst>
      <p:ext uri="{BB962C8B-B14F-4D97-AF65-F5344CB8AC3E}">
        <p14:creationId xmlns:p14="http://schemas.microsoft.com/office/powerpoint/2010/main" xmlns="" val="19299457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39762"/>
          </a:xfrm>
        </p:spPr>
        <p:txBody>
          <a:bodyPr>
            <a:normAutofit/>
          </a:bodyPr>
          <a:lstStyle/>
          <a:p>
            <a:r>
              <a:rPr lang="en-US" sz="2800" b="1" dirty="0" smtClean="0">
                <a:solidFill>
                  <a:srgbClr val="FF0000"/>
                </a:solidFill>
                <a:latin typeface="Times New Roman" pitchFamily="18" charset="0"/>
                <a:cs typeface="Times New Roman" pitchFamily="18" charset="0"/>
              </a:rPr>
              <a:t>MALIGNANT MELANOMA</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382000" cy="5791200"/>
          </a:xfrm>
        </p:spPr>
        <p:txBody>
          <a:bodyPr/>
          <a:lstStyle/>
          <a:p>
            <a:pPr algn="just"/>
            <a:r>
              <a:rPr lang="en-US" dirty="0" smtClean="0"/>
              <a:t>It is a cancer of melanocytes, which produce melanin. </a:t>
            </a:r>
          </a:p>
          <a:p>
            <a:pPr algn="just"/>
            <a:r>
              <a:rPr lang="en-US" dirty="0" smtClean="0"/>
              <a:t>It is the most deadly cancer of skin</a:t>
            </a:r>
          </a:p>
          <a:p>
            <a:pPr algn="just"/>
            <a:r>
              <a:rPr lang="en-US" dirty="0" smtClean="0"/>
              <a:t>Melanoma has the ability to metastasize to any organ including brain and heart.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3886200"/>
            <a:ext cx="51054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93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circle(in)">
                                      <p:cBhvr>
                                        <p:cTn id="2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noAutofit/>
          </a:bodyPr>
          <a:lstStyle/>
          <a:p>
            <a:pPr algn="l"/>
            <a:r>
              <a:rPr lang="en-US" sz="3200" b="1" dirty="0" smtClean="0">
                <a:latin typeface="Times New Roman" pitchFamily="18" charset="0"/>
                <a:cs typeface="Times New Roman" pitchFamily="18" charset="0"/>
              </a:rPr>
              <a:t>Causes and </a:t>
            </a:r>
            <a:r>
              <a:rPr lang="en-US" sz="3200" b="1" dirty="0">
                <a:latin typeface="Times New Roman" pitchFamily="18" charset="0"/>
                <a:cs typeface="Times New Roman" pitchFamily="18" charset="0"/>
              </a:rPr>
              <a:t>R</a:t>
            </a:r>
            <a:r>
              <a:rPr lang="en-US" sz="3200" b="1" dirty="0" smtClean="0">
                <a:latin typeface="Times New Roman" pitchFamily="18" charset="0"/>
                <a:cs typeface="Times New Roman" pitchFamily="18" charset="0"/>
              </a:rPr>
              <a:t>isk </a:t>
            </a:r>
            <a:r>
              <a:rPr lang="en-US" sz="3200" b="1" dirty="0">
                <a:latin typeface="Times New Roman" pitchFamily="18" charset="0"/>
                <a:cs typeface="Times New Roman" pitchFamily="18" charset="0"/>
              </a:rPr>
              <a:t>F</a:t>
            </a:r>
            <a:r>
              <a:rPr lang="en-US" sz="3200" b="1" dirty="0" smtClean="0">
                <a:latin typeface="Times New Roman" pitchFamily="18" charset="0"/>
                <a:cs typeface="Times New Roman" pitchFamily="18" charset="0"/>
              </a:rPr>
              <a:t>actors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305800" cy="5562600"/>
          </a:xfrm>
        </p:spPr>
        <p:txBody>
          <a:bodyPr>
            <a:normAutofit/>
          </a:bodyPr>
          <a:lstStyle/>
          <a:p>
            <a:r>
              <a:rPr lang="en-US" dirty="0" smtClean="0"/>
              <a:t>Exact cause is unknown</a:t>
            </a:r>
          </a:p>
          <a:p>
            <a:r>
              <a:rPr lang="en-US" dirty="0" smtClean="0"/>
              <a:t>Chronic UV exposure without sun protection</a:t>
            </a:r>
          </a:p>
          <a:p>
            <a:r>
              <a:rPr lang="en-US" dirty="0" smtClean="0"/>
              <a:t>Over exposure to artificial light ( tanning bed)</a:t>
            </a:r>
          </a:p>
          <a:p>
            <a:r>
              <a:rPr lang="en-US" dirty="0" smtClean="0"/>
              <a:t>Fair skinned people, blond hair or blue eyes</a:t>
            </a:r>
          </a:p>
          <a:p>
            <a:r>
              <a:rPr lang="en-US" dirty="0" err="1" smtClean="0"/>
              <a:t>Immuno</a:t>
            </a:r>
            <a:r>
              <a:rPr lang="en-US" dirty="0" smtClean="0"/>
              <a:t> suppressive medicines</a:t>
            </a:r>
          </a:p>
          <a:p>
            <a:r>
              <a:rPr lang="en-US" dirty="0" smtClean="0"/>
              <a:t>Past history of melanoma</a:t>
            </a:r>
          </a:p>
          <a:p>
            <a:r>
              <a:rPr lang="en-US" dirty="0" smtClean="0"/>
              <a:t>Over age 50</a:t>
            </a:r>
          </a:p>
          <a:p>
            <a:r>
              <a:rPr lang="en-US" dirty="0" smtClean="0"/>
              <a:t>High no. of moles or large moles</a:t>
            </a:r>
          </a:p>
          <a:p>
            <a:r>
              <a:rPr lang="en-US" dirty="0" smtClean="0"/>
              <a:t>herbicides</a:t>
            </a:r>
            <a:endParaRPr lang="en-US" dirty="0"/>
          </a:p>
        </p:txBody>
      </p:sp>
    </p:spTree>
    <p:extLst>
      <p:ext uri="{BB962C8B-B14F-4D97-AF65-F5344CB8AC3E}">
        <p14:creationId xmlns:p14="http://schemas.microsoft.com/office/powerpoint/2010/main" xmlns="" val="29646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txBody>
          <a:bodyPr>
            <a:normAutofit/>
          </a:bodyPr>
          <a:lstStyle/>
          <a:p>
            <a:pPr algn="l"/>
            <a:r>
              <a:rPr lang="en-US" sz="3200" b="1" dirty="0" smtClean="0">
                <a:latin typeface="Times New Roman" pitchFamily="18" charset="0"/>
                <a:cs typeface="Times New Roman" pitchFamily="18" charset="0"/>
              </a:rPr>
              <a:t>Pathophysiology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8305800" cy="5562600"/>
          </a:xfrm>
        </p:spPr>
        <p:txBody>
          <a:bodyPr/>
          <a:lstStyle/>
          <a:p>
            <a:pPr marL="0" indent="0" algn="ctr">
              <a:buNone/>
            </a:pPr>
            <a:r>
              <a:rPr lang="en-US" dirty="0" smtClean="0"/>
              <a:t>Melanocytes cells produce melanin</a:t>
            </a:r>
          </a:p>
          <a:p>
            <a:pPr marL="0" indent="0" algn="ctr">
              <a:buNone/>
            </a:pPr>
            <a:endParaRPr lang="en-US" dirty="0" smtClean="0"/>
          </a:p>
          <a:p>
            <a:pPr marL="0" indent="0" algn="ctr">
              <a:buNone/>
            </a:pPr>
            <a:r>
              <a:rPr lang="en-US" dirty="0" smtClean="0"/>
              <a:t>It transfers to keratinocytes</a:t>
            </a:r>
          </a:p>
          <a:p>
            <a:pPr marL="0" indent="0" algn="ctr">
              <a:buNone/>
            </a:pPr>
            <a:endParaRPr lang="en-US" dirty="0" smtClean="0"/>
          </a:p>
          <a:p>
            <a:pPr marL="0" indent="0" algn="ctr">
              <a:buNone/>
            </a:pPr>
            <a:r>
              <a:rPr lang="en-US" dirty="0" smtClean="0"/>
              <a:t>Where it accumulates and form shied of pigments over nucleus (for protection against </a:t>
            </a:r>
            <a:r>
              <a:rPr lang="en-US" dirty="0" err="1" smtClean="0"/>
              <a:t>uv</a:t>
            </a:r>
            <a:r>
              <a:rPr lang="en-US" dirty="0" smtClean="0"/>
              <a:t> rays)</a:t>
            </a:r>
          </a:p>
          <a:p>
            <a:pPr marL="0" indent="0" algn="ctr">
              <a:buNone/>
            </a:pPr>
            <a:endParaRPr lang="en-US" dirty="0" smtClean="0"/>
          </a:p>
          <a:p>
            <a:pPr marL="0" indent="0" algn="ctr">
              <a:buNone/>
            </a:pPr>
            <a:r>
              <a:rPr lang="en-US" dirty="0" smtClean="0"/>
              <a:t>Tumor develop within epidermis( flat and benign)</a:t>
            </a:r>
            <a:endParaRPr lang="en-US" dirty="0"/>
          </a:p>
        </p:txBody>
      </p:sp>
      <p:sp>
        <p:nvSpPr>
          <p:cNvPr id="4" name="Down Arrow 3"/>
          <p:cNvSpPr/>
          <p:nvPr/>
        </p:nvSpPr>
        <p:spPr>
          <a:xfrm>
            <a:off x="4038600" y="16002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057650" y="2667000"/>
            <a:ext cx="3429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019550" y="48768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827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334962"/>
          </a:xfrm>
        </p:spPr>
        <p:txBody>
          <a:bodyPr>
            <a:normAutofit fontScale="90000"/>
          </a:bodyPr>
          <a:lstStyle/>
          <a:p>
            <a:r>
              <a:rPr lang="en-US" dirty="0" smtClean="0"/>
              <a:t>l</a:t>
            </a:r>
            <a:endParaRPr lang="en-US" dirty="0"/>
          </a:p>
        </p:txBody>
      </p:sp>
      <p:sp>
        <p:nvSpPr>
          <p:cNvPr id="3" name="Content Placeholder 2"/>
          <p:cNvSpPr>
            <a:spLocks noGrp="1"/>
          </p:cNvSpPr>
          <p:nvPr>
            <p:ph idx="1"/>
          </p:nvPr>
        </p:nvSpPr>
        <p:spPr>
          <a:xfrm>
            <a:off x="381000" y="762000"/>
            <a:ext cx="8458200" cy="5715000"/>
          </a:xfrm>
        </p:spPr>
        <p:txBody>
          <a:bodyPr/>
          <a:lstStyle/>
          <a:p>
            <a:pPr marL="0" indent="0">
              <a:buNone/>
            </a:pPr>
            <a:endParaRPr lang="en-US" dirty="0" smtClean="0"/>
          </a:p>
          <a:p>
            <a:pPr marL="0" indent="0">
              <a:buNone/>
            </a:pPr>
            <a:endParaRPr lang="en-US" dirty="0" smtClean="0"/>
          </a:p>
          <a:p>
            <a:pPr marL="0" indent="0" algn="ctr">
              <a:buNone/>
            </a:pPr>
            <a:r>
              <a:rPr lang="en-US" dirty="0" smtClean="0"/>
              <a:t>Lesion penetrate the dermis, mix with blood and lymph vessels (to metastasize)</a:t>
            </a:r>
          </a:p>
          <a:p>
            <a:pPr marL="0" indent="0" algn="ctr">
              <a:buNone/>
            </a:pPr>
            <a:endParaRPr lang="en-US" dirty="0" smtClean="0"/>
          </a:p>
          <a:p>
            <a:pPr marL="0" indent="0" algn="ctr">
              <a:buNone/>
            </a:pPr>
            <a:endParaRPr lang="en-US" dirty="0" smtClean="0"/>
          </a:p>
          <a:p>
            <a:pPr marL="0" indent="0" algn="ctr">
              <a:buNone/>
            </a:pPr>
            <a:r>
              <a:rPr lang="en-US" dirty="0" smtClean="0"/>
              <a:t>Nodular lesions appearance around periphery</a:t>
            </a:r>
            <a:endParaRPr lang="en-US" dirty="0"/>
          </a:p>
        </p:txBody>
      </p:sp>
      <p:sp>
        <p:nvSpPr>
          <p:cNvPr id="4" name="Down Arrow 3"/>
          <p:cNvSpPr/>
          <p:nvPr/>
        </p:nvSpPr>
        <p:spPr>
          <a:xfrm>
            <a:off x="4419600" y="609600"/>
            <a:ext cx="304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33455" y="3124200"/>
            <a:ext cx="3048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7466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pPr algn="l"/>
            <a:r>
              <a:rPr lang="en-US" sz="3200" b="1" dirty="0" smtClean="0">
                <a:latin typeface="Times New Roman" pitchFamily="18" charset="0"/>
                <a:cs typeface="Times New Roman" pitchFamily="18" charset="0"/>
              </a:rPr>
              <a:t>Clinical manifestation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066800"/>
            <a:ext cx="8458200" cy="5562600"/>
          </a:xfrm>
        </p:spPr>
        <p:txBody>
          <a:bodyPr/>
          <a:lstStyle/>
          <a:p>
            <a:pPr>
              <a:lnSpc>
                <a:spcPct val="150000"/>
              </a:lnSpc>
              <a:buFont typeface="Wingdings" pitchFamily="2" charset="2"/>
              <a:buChar char="§"/>
            </a:pPr>
            <a:r>
              <a:rPr lang="en-US" dirty="0" smtClean="0"/>
              <a:t>Change in skin lesion (observed once a period of month): Change in diameter, bleeding, itching, ulceration, change in color, palpable lymph nodes.</a:t>
            </a:r>
          </a:p>
          <a:p>
            <a:pPr>
              <a:lnSpc>
                <a:spcPct val="150000"/>
              </a:lnSpc>
              <a:buFont typeface="Wingdings" pitchFamily="2" charset="2"/>
              <a:buChar char="§"/>
            </a:pPr>
            <a:r>
              <a:rPr lang="en-US" dirty="0" smtClean="0"/>
              <a:t>Various shades of brown, black or blue within one lesion.</a:t>
            </a:r>
          </a:p>
          <a:p>
            <a:pPr>
              <a:lnSpc>
                <a:spcPct val="150000"/>
              </a:lnSpc>
              <a:buFont typeface="Wingdings" pitchFamily="2" charset="2"/>
              <a:buChar char="§"/>
            </a:pPr>
            <a:r>
              <a:rPr lang="en-US" dirty="0" smtClean="0"/>
              <a:t>Irregular raised surface.</a:t>
            </a:r>
            <a:endParaRPr lang="en-US" dirty="0"/>
          </a:p>
        </p:txBody>
      </p:sp>
    </p:spTree>
    <p:extLst>
      <p:ext uri="{BB962C8B-B14F-4D97-AF65-F5344CB8AC3E}">
        <p14:creationId xmlns:p14="http://schemas.microsoft.com/office/powerpoint/2010/main" xmlns="" val="33470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685800"/>
          </a:xfrm>
        </p:spPr>
        <p:txBody>
          <a:bodyPr>
            <a:normAutofit/>
          </a:bodyPr>
          <a:lstStyle/>
          <a:p>
            <a:r>
              <a:rPr lang="en-US" sz="3200" b="1" dirty="0">
                <a:latin typeface="Times New Roman" pitchFamily="18" charset="0"/>
                <a:cs typeface="Times New Roman" pitchFamily="18" charset="0"/>
              </a:rPr>
              <a:t>C</a:t>
            </a:r>
            <a:r>
              <a:rPr lang="en-US" sz="3200" b="1" dirty="0" smtClean="0">
                <a:latin typeface="Times New Roman" pitchFamily="18" charset="0"/>
                <a:cs typeface="Times New Roman" pitchFamily="18" charset="0"/>
              </a:rPr>
              <a:t>lassification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382000" cy="5715000"/>
          </a:xfrm>
        </p:spPr>
        <p:txBody>
          <a:bodyPr/>
          <a:lstStyle/>
          <a:p>
            <a:pPr marL="514350" indent="-514350" algn="just">
              <a:buAutoNum type="arabicPeriod"/>
            </a:pPr>
            <a:r>
              <a:rPr lang="en-US" b="1" dirty="0" smtClean="0"/>
              <a:t>Superficial </a:t>
            </a:r>
            <a:r>
              <a:rPr lang="en-US" b="1" dirty="0"/>
              <a:t>spreading </a:t>
            </a:r>
            <a:r>
              <a:rPr lang="en-US" b="1" dirty="0" smtClean="0"/>
              <a:t>melanoma:</a:t>
            </a:r>
            <a:r>
              <a:rPr lang="en-US" dirty="0"/>
              <a:t> is a type of </a:t>
            </a:r>
            <a:r>
              <a:rPr lang="en-US" b="1" dirty="0"/>
              <a:t>skin cancer</a:t>
            </a:r>
            <a:r>
              <a:rPr lang="en-US" dirty="0"/>
              <a:t> that slowly grows horizontally across the top layer of skin before moving to the deeper layers. It's the most common form of </a:t>
            </a:r>
            <a:r>
              <a:rPr lang="en-US" b="1" dirty="0"/>
              <a:t>melanoma</a:t>
            </a:r>
            <a:r>
              <a:rPr lang="en-US" dirty="0"/>
              <a:t>, accounting for 70 percent of all cases</a:t>
            </a:r>
            <a:r>
              <a:rPr lang="en-US" dirty="0" smtClean="0"/>
              <a:t>.</a:t>
            </a:r>
          </a:p>
          <a:p>
            <a:pPr marL="0" indent="0">
              <a:buNone/>
            </a:pPr>
            <a:endParaRPr lang="en-US" dirty="0"/>
          </a:p>
          <a:p>
            <a:pPr marL="0" indent="0">
              <a:buNone/>
            </a:pPr>
            <a:endParaRPr lang="en-US"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71800" y="3810000"/>
            <a:ext cx="44196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73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circle(in)">
                                      <p:cBhvr>
                                        <p:cTn id="1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pPr algn="l"/>
            <a:r>
              <a:rPr lang="en-US" sz="3200" b="1" dirty="0" smtClean="0">
                <a:latin typeface="Times New Roman" pitchFamily="18" charset="0"/>
                <a:cs typeface="Times New Roman" pitchFamily="18" charset="0"/>
              </a:rPr>
              <a:t>Clinical Manifestation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914400"/>
            <a:ext cx="8610600" cy="5715000"/>
          </a:xfrm>
        </p:spPr>
        <p:txBody>
          <a:bodyPr/>
          <a:lstStyle/>
          <a:p>
            <a:r>
              <a:rPr lang="en-US" dirty="0" smtClean="0">
                <a:latin typeface="Times New Roman" pitchFamily="18" charset="0"/>
                <a:cs typeface="Times New Roman" pitchFamily="18" charset="0"/>
              </a:rPr>
              <a:t>Small pustules at hair follicle, surrounded by erythema</a:t>
            </a:r>
          </a:p>
          <a:p>
            <a:r>
              <a:rPr lang="en-US" dirty="0" smtClean="0">
                <a:latin typeface="Times New Roman" pitchFamily="18" charset="0"/>
                <a:cs typeface="Times New Roman" pitchFamily="18" charset="0"/>
              </a:rPr>
              <a:t>Slight burning</a:t>
            </a:r>
          </a:p>
          <a:p>
            <a:r>
              <a:rPr lang="en-US" dirty="0" smtClean="0">
                <a:latin typeface="Times New Roman" pitchFamily="18" charset="0"/>
                <a:cs typeface="Times New Roman" pitchFamily="18" charset="0"/>
              </a:rPr>
              <a:t>Intense itching and tenderness</a:t>
            </a:r>
          </a:p>
          <a:p>
            <a:r>
              <a:rPr lang="en-US" dirty="0" smtClean="0">
                <a:latin typeface="Times New Roman" pitchFamily="18" charset="0"/>
                <a:cs typeface="Times New Roman" pitchFamily="18" charset="0"/>
              </a:rPr>
              <a:t>Found on extremities, scalp, beard, groin and eye lids.</a:t>
            </a:r>
          </a:p>
          <a:p>
            <a:pPr marL="0" indent="0">
              <a:buNone/>
            </a:pPr>
            <a:r>
              <a:rPr lang="en-US" b="1" dirty="0" smtClean="0">
                <a:latin typeface="Times New Roman" pitchFamily="18" charset="0"/>
                <a:cs typeface="Times New Roman" pitchFamily="18" charset="0"/>
              </a:rPr>
              <a:t>Treatment</a:t>
            </a:r>
          </a:p>
          <a:p>
            <a:pPr marL="0" indent="0">
              <a:buNone/>
            </a:pPr>
            <a:r>
              <a:rPr lang="en-US" dirty="0" smtClean="0">
                <a:latin typeface="Times New Roman" pitchFamily="18" charset="0"/>
                <a:cs typeface="Times New Roman" pitchFamily="18" charset="0"/>
              </a:rPr>
              <a:t>Topical antibiotic (</a:t>
            </a:r>
            <a:r>
              <a:rPr lang="en-US" dirty="0" err="1" smtClean="0">
                <a:latin typeface="Times New Roman" pitchFamily="18" charset="0"/>
                <a:cs typeface="Times New Roman" pitchFamily="18" charset="0"/>
              </a:rPr>
              <a:t>bactroban</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Antibacterial soap</a:t>
            </a:r>
          </a:p>
          <a:p>
            <a:pPr marL="0" indent="0">
              <a:buNone/>
            </a:pPr>
            <a:r>
              <a:rPr lang="en-US" dirty="0" smtClean="0">
                <a:latin typeface="Times New Roman" pitchFamily="18" charset="0"/>
                <a:cs typeface="Times New Roman" pitchFamily="18" charset="0"/>
              </a:rPr>
              <a:t>Warm compress of water to heal lesion</a:t>
            </a:r>
          </a:p>
        </p:txBody>
      </p:sp>
    </p:spTree>
    <p:extLst>
      <p:ext uri="{BB962C8B-B14F-4D97-AF65-F5344CB8AC3E}">
        <p14:creationId xmlns:p14="http://schemas.microsoft.com/office/powerpoint/2010/main" xmlns="" val="179098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87362"/>
          </a:xfrm>
        </p:spPr>
        <p:txBody>
          <a:bodyPr>
            <a:normAutofit fontScale="90000"/>
          </a:bodyPr>
          <a:lstStyle/>
          <a:p>
            <a:pPr algn="l"/>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Lentigo</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maligna</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melanoma:</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8305800" cy="5486400"/>
          </a:xfrm>
        </p:spPr>
        <p:txBody>
          <a:bodyPr>
            <a:normAutofit/>
          </a:bodyPr>
          <a:lstStyle/>
          <a:p>
            <a:pPr marL="0" indent="0" algn="just">
              <a:buNone/>
            </a:pPr>
            <a:r>
              <a:rPr lang="en-US" dirty="0" smtClean="0"/>
              <a:t>They </a:t>
            </a:r>
            <a:r>
              <a:rPr lang="en-US" dirty="0"/>
              <a:t>are usually found on chronically sun damaged skin such as the face and the forearms of the elderly</a:t>
            </a:r>
            <a:r>
              <a:rPr lang="en-US" dirty="0" smtClean="0"/>
              <a:t>.</a:t>
            </a:r>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2667000"/>
            <a:ext cx="4572000" cy="3429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381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39762"/>
          </a:xfrm>
        </p:spPr>
        <p:txBody>
          <a:bodyPr>
            <a:normAutofit/>
          </a:bodyPr>
          <a:lstStyle/>
          <a:p>
            <a:pPr algn="l"/>
            <a:r>
              <a:rPr lang="en-US" sz="3200" b="1" dirty="0" smtClean="0">
                <a:latin typeface="Times New Roman" pitchFamily="18" charset="0"/>
                <a:cs typeface="Times New Roman" pitchFamily="18" charset="0"/>
              </a:rPr>
              <a:t>3. Nodular </a:t>
            </a:r>
            <a:r>
              <a:rPr lang="en-US" sz="3200" b="1" dirty="0">
                <a:latin typeface="Times New Roman" pitchFamily="18" charset="0"/>
                <a:cs typeface="Times New Roman" pitchFamily="18" charset="0"/>
              </a:rPr>
              <a:t>melanoma</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229600" cy="5486400"/>
          </a:xfrm>
        </p:spPr>
        <p:txBody>
          <a:bodyPr/>
          <a:lstStyle/>
          <a:p>
            <a:pPr marL="0" indent="0" algn="just">
              <a:buNone/>
            </a:pPr>
            <a:r>
              <a:rPr lang="en-US" dirty="0" smtClean="0"/>
              <a:t>Is </a:t>
            </a:r>
            <a:r>
              <a:rPr lang="en-US" dirty="0"/>
              <a:t>the most aggressive form of </a:t>
            </a:r>
            <a:r>
              <a:rPr lang="en-US" b="1" dirty="0"/>
              <a:t>melanoma</a:t>
            </a:r>
            <a:r>
              <a:rPr lang="en-US" dirty="0"/>
              <a:t>. It tends to grow more rapidly in thickness (penetrate the skin) than in diameter. Instead of arising from a pre-existing mole, it may appear in a </a:t>
            </a:r>
            <a:r>
              <a:rPr lang="en-US" dirty="0" smtClean="0"/>
              <a:t>spot </a:t>
            </a:r>
            <a:r>
              <a:rPr lang="en-US" dirty="0"/>
              <a:t>where a lesion did not previously exist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3429000"/>
            <a:ext cx="42672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862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txBody>
          <a:bodyPr>
            <a:normAutofit fontScale="90000"/>
          </a:bodyPr>
          <a:lstStyle/>
          <a:p>
            <a:pPr algn="l"/>
            <a:r>
              <a:rPr lang="en-US" dirty="0" smtClean="0"/>
              <a:t/>
            </a:r>
            <a:br>
              <a:rPr lang="en-US" dirty="0" smtClean="0"/>
            </a:br>
            <a:r>
              <a:rPr lang="en-US" dirty="0" smtClean="0"/>
              <a:t>4. </a:t>
            </a:r>
            <a:r>
              <a:rPr lang="en-US" sz="3600" b="1" dirty="0" err="1" smtClean="0">
                <a:latin typeface="Times New Roman" pitchFamily="18" charset="0"/>
                <a:cs typeface="Times New Roman" pitchFamily="18" charset="0"/>
              </a:rPr>
              <a:t>Acral</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lentiginous</a:t>
            </a:r>
            <a:r>
              <a:rPr lang="en-US" sz="3600" b="1" dirty="0">
                <a:latin typeface="Times New Roman" pitchFamily="18" charset="0"/>
                <a:cs typeface="Times New Roman" pitchFamily="18" charset="0"/>
              </a:rPr>
              <a:t> melanoma</a:t>
            </a:r>
            <a:br>
              <a:rPr lang="en-US" sz="3600" b="1" dirty="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066800"/>
            <a:ext cx="8534400" cy="5562600"/>
          </a:xfrm>
        </p:spPr>
        <p:txBody>
          <a:bodyPr/>
          <a:lstStyle/>
          <a:p>
            <a:pPr marL="0" indent="0" algn="just">
              <a:buNone/>
            </a:pPr>
            <a:r>
              <a:rPr lang="en-US" dirty="0"/>
              <a:t>I</a:t>
            </a:r>
            <a:r>
              <a:rPr lang="en-US" dirty="0" smtClean="0"/>
              <a:t>s </a:t>
            </a:r>
            <a:r>
              <a:rPr lang="en-US" dirty="0"/>
              <a:t>a specific type of </a:t>
            </a:r>
            <a:r>
              <a:rPr lang="en-US" b="1" dirty="0"/>
              <a:t>melanoma</a:t>
            </a:r>
            <a:r>
              <a:rPr lang="en-US" dirty="0"/>
              <a:t> that appears on the palms of the hands, the soles of the feet, or under the nails. Melanocytes contain your skin color (known as melanin or pigment). In this type of </a:t>
            </a:r>
            <a:r>
              <a:rPr lang="en-US" b="1" dirty="0"/>
              <a:t>melanoma</a:t>
            </a:r>
            <a:r>
              <a:rPr lang="en-US" dirty="0"/>
              <a:t>, the word “</a:t>
            </a:r>
            <a:r>
              <a:rPr lang="en-US" b="1" dirty="0" err="1"/>
              <a:t>acral</a:t>
            </a:r>
            <a:r>
              <a:rPr lang="en-US" dirty="0"/>
              <a:t>” refers to the occurrence of </a:t>
            </a:r>
            <a:r>
              <a:rPr lang="en-US" dirty="0" smtClean="0"/>
              <a:t>the </a:t>
            </a:r>
            <a:r>
              <a:rPr lang="en-US" b="1" dirty="0" smtClean="0"/>
              <a:t>melanoma</a:t>
            </a:r>
            <a:r>
              <a:rPr lang="en-US" dirty="0"/>
              <a:t> on the palms or soles.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0800" y="4114800"/>
            <a:ext cx="4191000" cy="2362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534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rmAutofit/>
          </a:bodyPr>
          <a:lstStyle/>
          <a:p>
            <a:pPr algn="l"/>
            <a:r>
              <a:rPr lang="en-US" sz="3200" b="1" dirty="0" smtClean="0">
                <a:latin typeface="Times New Roman" pitchFamily="18" charset="0"/>
                <a:cs typeface="Times New Roman" pitchFamily="18" charset="0"/>
              </a:rPr>
              <a:t>Diagnostic evaluation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382000" cy="5486400"/>
          </a:xfrm>
        </p:spPr>
        <p:txBody>
          <a:bodyPr/>
          <a:lstStyle/>
          <a:p>
            <a:pPr>
              <a:lnSpc>
                <a:spcPct val="150000"/>
              </a:lnSpc>
            </a:pPr>
            <a:r>
              <a:rPr lang="en-US" dirty="0" smtClean="0"/>
              <a:t>Assess the melanoma: asymmetry, border irregularity, color variation, diameter &gt;6mm</a:t>
            </a:r>
          </a:p>
          <a:p>
            <a:pPr>
              <a:lnSpc>
                <a:spcPct val="150000"/>
              </a:lnSpc>
            </a:pPr>
            <a:r>
              <a:rPr lang="en-US" dirty="0" smtClean="0"/>
              <a:t>Biopsy </a:t>
            </a:r>
          </a:p>
          <a:p>
            <a:pPr>
              <a:lnSpc>
                <a:spcPct val="150000"/>
              </a:lnSpc>
            </a:pPr>
            <a:r>
              <a:rPr lang="en-US" dirty="0" smtClean="0"/>
              <a:t>Blood test: CBC</a:t>
            </a:r>
          </a:p>
          <a:p>
            <a:pPr>
              <a:lnSpc>
                <a:spcPct val="150000"/>
              </a:lnSpc>
            </a:pPr>
            <a:r>
              <a:rPr lang="en-US" dirty="0" smtClean="0"/>
              <a:t>CT and MRI scan</a:t>
            </a:r>
          </a:p>
          <a:p>
            <a:pPr>
              <a:lnSpc>
                <a:spcPct val="150000"/>
              </a:lnSpc>
            </a:pPr>
            <a:r>
              <a:rPr lang="en-US" dirty="0" smtClean="0"/>
              <a:t>Liver scan</a:t>
            </a:r>
            <a:endParaRPr lang="en-US" dirty="0"/>
          </a:p>
        </p:txBody>
      </p:sp>
    </p:spTree>
    <p:extLst>
      <p:ext uri="{BB962C8B-B14F-4D97-AF65-F5344CB8AC3E}">
        <p14:creationId xmlns:p14="http://schemas.microsoft.com/office/powerpoint/2010/main" xmlns="" val="293978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normAutofit fontScale="90000"/>
          </a:bodyPr>
          <a:lstStyle/>
          <a:p>
            <a:pPr algn="l"/>
            <a:r>
              <a:rPr lang="en-US" sz="3200" b="1" dirty="0" smtClean="0">
                <a:latin typeface="Times New Roman" pitchFamily="18" charset="0"/>
                <a:cs typeface="Times New Roman" pitchFamily="18" charset="0"/>
              </a:rPr>
              <a:t>Surgical management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305800" cy="5486400"/>
          </a:xfrm>
        </p:spPr>
        <p:txBody>
          <a:bodyPr/>
          <a:lstStyle/>
          <a:p>
            <a:r>
              <a:rPr lang="en-US" dirty="0" smtClean="0"/>
              <a:t>Immunotherapy</a:t>
            </a:r>
          </a:p>
          <a:p>
            <a:r>
              <a:rPr lang="en-US" dirty="0" smtClean="0"/>
              <a:t>Radiation therapy</a:t>
            </a:r>
            <a:endParaRPr lang="en-US" dirty="0"/>
          </a:p>
        </p:txBody>
      </p:sp>
    </p:spTree>
    <p:extLst>
      <p:ext uri="{BB962C8B-B14F-4D97-AF65-F5344CB8AC3E}">
        <p14:creationId xmlns:p14="http://schemas.microsoft.com/office/powerpoint/2010/main" xmlns="" val="333064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normAutofit fontScale="90000"/>
          </a:bodyPr>
          <a:lstStyle/>
          <a:p>
            <a:endParaRPr lang="en-US" dirty="0"/>
          </a:p>
        </p:txBody>
      </p:sp>
      <p:sp>
        <p:nvSpPr>
          <p:cNvPr id="3" name="Content Placeholder 2"/>
          <p:cNvSpPr>
            <a:spLocks noGrp="1"/>
          </p:cNvSpPr>
          <p:nvPr>
            <p:ph idx="1"/>
          </p:nvPr>
        </p:nvSpPr>
        <p:spPr>
          <a:xfrm>
            <a:off x="381000" y="990600"/>
            <a:ext cx="8382000" cy="54102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790575"/>
            <a:ext cx="8763000" cy="527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34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noAutofit/>
          </a:bodyPr>
          <a:lstStyle/>
          <a:p>
            <a:r>
              <a:rPr lang="en-US" sz="4000" b="1" dirty="0" smtClean="0">
                <a:solidFill>
                  <a:schemeClr val="tx2"/>
                </a:solidFill>
                <a:latin typeface="Times New Roman" pitchFamily="18" charset="0"/>
                <a:cs typeface="Times New Roman" pitchFamily="18" charset="0"/>
              </a:rPr>
              <a:t>Furuncle (boil)</a:t>
            </a:r>
            <a:endParaRPr lang="en-US" sz="4000"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458200" cy="5715000"/>
          </a:xfrm>
        </p:spPr>
        <p:txBody>
          <a:bodyPr/>
          <a:lstStyle/>
          <a:p>
            <a:pPr marL="0" indent="0" algn="just">
              <a:buNone/>
            </a:pPr>
            <a:r>
              <a:rPr lang="en-US" dirty="0" smtClean="0">
                <a:latin typeface="Times New Roman" pitchFamily="18" charset="0"/>
                <a:cs typeface="Times New Roman" pitchFamily="18" charset="0"/>
              </a:rPr>
              <a:t>It is acute inflammation of one or more hair follicles spreading into dermis. Caused by</a:t>
            </a:r>
          </a:p>
          <a:p>
            <a:pPr marL="0" indent="0" algn="just">
              <a:buNone/>
            </a:pPr>
            <a:r>
              <a:rPr lang="en-US" dirty="0">
                <a:latin typeface="Times New Roman" pitchFamily="18" charset="0"/>
                <a:cs typeface="Times New Roman" pitchFamily="18" charset="0"/>
              </a:rPr>
              <a:t>staphylococcus </a:t>
            </a:r>
            <a:r>
              <a:rPr lang="en-US" dirty="0" smtClean="0">
                <a:latin typeface="Times New Roman" pitchFamily="18" charset="0"/>
                <a:cs typeface="Times New Roman" pitchFamily="18" charset="0"/>
              </a:rPr>
              <a:t>aureus. </a:t>
            </a:r>
          </a:p>
          <a:p>
            <a:pPr marL="0" indent="0" algn="just">
              <a:buNone/>
            </a:pPr>
            <a:r>
              <a:rPr lang="en-US" dirty="0" smtClean="0">
                <a:latin typeface="Times New Roman" pitchFamily="18" charset="0"/>
                <a:cs typeface="Times New Roman" pitchFamily="18" charset="0"/>
              </a:rPr>
              <a:t>It occur on back of neck, thigh, axillae, perineum or buttocks.</a:t>
            </a: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0800" y="3200400"/>
            <a:ext cx="5572125" cy="316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39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heel(1)">
                                      <p:cBhvr>
                                        <p:cTn id="2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4478</TotalTime>
  <Words>2660</Words>
  <Application>Microsoft Office PowerPoint</Application>
  <PresentationFormat>On-screen Show (4:3)</PresentationFormat>
  <Paragraphs>455</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Integumentary system DISORDERS</vt:lpstr>
      <vt:lpstr>BACTERIAL INFECTIONS IMPETIGO</vt:lpstr>
      <vt:lpstr>Pathophysiology</vt:lpstr>
      <vt:lpstr>Causes and types</vt:lpstr>
      <vt:lpstr>Treatment</vt:lpstr>
      <vt:lpstr>FOLLICULITIS</vt:lpstr>
      <vt:lpstr>Causes</vt:lpstr>
      <vt:lpstr>Clinical Manifestation</vt:lpstr>
      <vt:lpstr>Furuncle (boil)</vt:lpstr>
      <vt:lpstr>Clinical Manifestation</vt:lpstr>
      <vt:lpstr>Carbuncles</vt:lpstr>
      <vt:lpstr>Clinical Manifestation</vt:lpstr>
      <vt:lpstr>VIRAL INFECTION Herpes Simplex </vt:lpstr>
      <vt:lpstr>Clinical Manifestation</vt:lpstr>
      <vt:lpstr>HERPES ZOSTER (SHINGLES)</vt:lpstr>
      <vt:lpstr>Pathophysiology</vt:lpstr>
      <vt:lpstr>Clinical Manifestation</vt:lpstr>
      <vt:lpstr>Treatment </vt:lpstr>
      <vt:lpstr> FUNGAL INFECTION Athlete’s Foot (Tinea Pedis)  </vt:lpstr>
      <vt:lpstr>Causes and Risk Factors</vt:lpstr>
      <vt:lpstr>Clinical Manifestation</vt:lpstr>
      <vt:lpstr> Treatment</vt:lpstr>
      <vt:lpstr>PARASITIC INFESTATION PEDICULOSIS</vt:lpstr>
      <vt:lpstr>Types</vt:lpstr>
      <vt:lpstr>Clinical Manifestation</vt:lpstr>
      <vt:lpstr>Medication</vt:lpstr>
      <vt:lpstr>SCABIES</vt:lpstr>
      <vt:lpstr>Causes</vt:lpstr>
      <vt:lpstr>Treatment</vt:lpstr>
      <vt:lpstr>INFLAMMATORY DISORDERS OF SKIN</vt:lpstr>
      <vt:lpstr>Types</vt:lpstr>
      <vt:lpstr>Slide 32</vt:lpstr>
      <vt:lpstr>Slide 33</vt:lpstr>
      <vt:lpstr>Causes </vt:lpstr>
      <vt:lpstr> Risk factors </vt:lpstr>
      <vt:lpstr>Pathophysiology</vt:lpstr>
      <vt:lpstr> Prevention </vt:lpstr>
      <vt:lpstr>Treatment</vt:lpstr>
      <vt:lpstr>ACNE DISORDERS</vt:lpstr>
      <vt:lpstr>Types</vt:lpstr>
      <vt:lpstr>Slide 41</vt:lpstr>
      <vt:lpstr>Slide 42</vt:lpstr>
      <vt:lpstr>causes</vt:lpstr>
      <vt:lpstr>Pathophysiology</vt:lpstr>
      <vt:lpstr>Clinical Manifestation</vt:lpstr>
      <vt:lpstr> Medical management </vt:lpstr>
      <vt:lpstr>Nursing management</vt:lpstr>
      <vt:lpstr>Anti-acne management</vt:lpstr>
      <vt:lpstr>PEMPHIGUS VULGARIS</vt:lpstr>
      <vt:lpstr>Risk factors</vt:lpstr>
      <vt:lpstr>Medical management</vt:lpstr>
      <vt:lpstr>Nursing management</vt:lpstr>
      <vt:lpstr>PSORIASIS</vt:lpstr>
      <vt:lpstr>Risk Factors</vt:lpstr>
      <vt:lpstr>Pathophysiology</vt:lpstr>
      <vt:lpstr>Slide 56</vt:lpstr>
      <vt:lpstr>Clinical Manifestation</vt:lpstr>
      <vt:lpstr>Medical Management</vt:lpstr>
      <vt:lpstr>Nursing management</vt:lpstr>
      <vt:lpstr>BURNS</vt:lpstr>
      <vt:lpstr>Causes</vt:lpstr>
      <vt:lpstr>Classification </vt:lpstr>
      <vt:lpstr>Slide 63</vt:lpstr>
      <vt:lpstr>Slide 64</vt:lpstr>
      <vt:lpstr>Slide 65</vt:lpstr>
      <vt:lpstr>Slide 66</vt:lpstr>
      <vt:lpstr>according to severity:</vt:lpstr>
      <vt:lpstr>According to the extent of body surface area injured:</vt:lpstr>
      <vt:lpstr>Slide 69</vt:lpstr>
      <vt:lpstr>Effects of burns</vt:lpstr>
      <vt:lpstr>Management of burn</vt:lpstr>
      <vt:lpstr>Surgical treatment</vt:lpstr>
      <vt:lpstr>types</vt:lpstr>
      <vt:lpstr>MALIGNANT MELANOMA</vt:lpstr>
      <vt:lpstr>Causes and Risk Factors</vt:lpstr>
      <vt:lpstr>Pathophysiology</vt:lpstr>
      <vt:lpstr>l</vt:lpstr>
      <vt:lpstr>Clinical manifestation</vt:lpstr>
      <vt:lpstr>Classification</vt:lpstr>
      <vt:lpstr> 2. Lentigo maligna melanoma: </vt:lpstr>
      <vt:lpstr>3. Nodular melanoma</vt:lpstr>
      <vt:lpstr> 4. Acral lentiginous melanoma </vt:lpstr>
      <vt:lpstr>Diagnostic evaluation</vt:lpstr>
      <vt:lpstr>Surgical management</vt:lpstr>
      <vt:lpstr>Slide 85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library</cp:lastModifiedBy>
  <cp:revision>244</cp:revision>
  <dcterms:created xsi:type="dcterms:W3CDTF">2018-01-31T10:22:44Z</dcterms:created>
  <dcterms:modified xsi:type="dcterms:W3CDTF">2021-03-24T09:34:58Z</dcterms:modified>
</cp:coreProperties>
</file>