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8" r:id="rId5"/>
    <p:sldId id="258" r:id="rId6"/>
    <p:sldId id="259" r:id="rId7"/>
    <p:sldId id="260" r:id="rId8"/>
    <p:sldId id="263" r:id="rId9"/>
    <p:sldId id="261" r:id="rId10"/>
    <p:sldId id="264" r:id="rId11"/>
    <p:sldId id="269" r:id="rId12"/>
    <p:sldId id="265" r:id="rId13"/>
    <p:sldId id="266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D5D1429-AB5C-458C-B79F-7C4C2FE26D1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221377-F60C-4D95-B924-56C92C85E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health.com/script/main/art.asp?articlekey=60143" TargetMode="External"/><Relationship Id="rId2" Type="http://schemas.openxmlformats.org/officeDocument/2006/relationships/hyperlink" Target="http://www.emedicinehealth.com/script/main/art.asp?articlekey=69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health.com/script/main/art.asp?articlekey=58855" TargetMode="External"/><Relationship Id="rId2" Type="http://schemas.openxmlformats.org/officeDocument/2006/relationships/hyperlink" Target="http://www.emedicinehealth.com/script/main/art.asp?articlekey=8793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543800" cy="914400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rgbClr val="FFC000"/>
                </a:solidFill>
                <a:latin typeface="Algerian" pitchFamily="82" charset="0"/>
              </a:rPr>
              <a:t>ANGINA PECTORIS</a:t>
            </a:r>
            <a:endParaRPr lang="en-US" sz="44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6781800" cy="1600200"/>
          </a:xfrm>
        </p:spPr>
        <p:txBody>
          <a:bodyPr>
            <a:normAutofit/>
          </a:bodyPr>
          <a:lstStyle/>
          <a:p>
            <a:pPr algn="r"/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By: </a:t>
            </a:r>
            <a:r>
              <a:rPr lang="en-US" b="1" i="1" dirty="0" err="1">
                <a:solidFill>
                  <a:srgbClr val="002060"/>
                </a:solidFill>
                <a:latin typeface="Bodoni MT" panose="02070603080606020203" pitchFamily="18" charset="0"/>
              </a:rPr>
              <a:t>Gincy</a:t>
            </a:r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 Samuel</a:t>
            </a:r>
          </a:p>
          <a:p>
            <a:pPr algn="r"/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Asst. Professor</a:t>
            </a:r>
          </a:p>
          <a:p>
            <a:pPr algn="r"/>
            <a:r>
              <a:rPr lang="en-US" b="1" i="1" dirty="0">
                <a:solidFill>
                  <a:srgbClr val="002060"/>
                </a:solidFill>
                <a:latin typeface="Bodoni MT" panose="02070603080606020203" pitchFamily="18" charset="0"/>
              </a:rPr>
              <a:t>Department: MSN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27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12845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Algerian" pitchFamily="82" charset="0"/>
                <a:cs typeface="Calibri" pitchFamily="34" charset="0"/>
              </a:rPr>
              <a:t>Assessment and diagnosis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: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History and physical examination.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ECG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it will be normal in the rest time but during the pain ST depression or elevation can be seen and also T wave inversion can be seen.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239000" cy="268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07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91200"/>
            <a:ext cx="67818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563880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33400"/>
            <a:ext cx="4782848" cy="428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Echocardiogram, chest x-ray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Lipid profile.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TMT, CT, coronary angiography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Cardiac  catheterisation.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448" y="609600"/>
            <a:ext cx="35052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3419475" cy="349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36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086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Algerian" pitchFamily="82" charset="0"/>
              </a:rPr>
              <a:t>Medical management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Nitroglycerin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it is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a sublingual (under the tongue) medication relieves angina symptoms by expanding blood vessels and decreasing the muscle's need for oxygen. 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Beta blockers: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Beta blockers lessen the heart's workload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Calcium channel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blockers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Aspirin: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Daily </a:t>
            </a:r>
            <a:r>
              <a:rPr lang="en-GB" sz="2400" dirty="0" smtClean="0">
                <a:latin typeface="Calibri" pitchFamily="34" charset="0"/>
                <a:cs typeface="Calibri" pitchFamily="34" charset="0"/>
                <a:hlinkClick r:id="rId2"/>
              </a:rPr>
              <a:t>aspirin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decrease blood clot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Statins: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  <a:cs typeface="Calibri" pitchFamily="34" charset="0"/>
                <a:hlinkClick r:id="rId3"/>
              </a:rPr>
              <a:t>Statins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lower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cholesterol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Antihypertensive drugs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7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746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lgerian" pitchFamily="82" charset="0"/>
              </a:rPr>
              <a:t>Surgical treatment</a:t>
            </a:r>
            <a:r>
              <a:rPr lang="en-GB" b="1" dirty="0"/>
              <a:t>:</a:t>
            </a:r>
            <a:endParaRPr lang="en-US" dirty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400" b="1" dirty="0">
                <a:latin typeface="Calibri" pitchFamily="34" charset="0"/>
                <a:cs typeface="Calibri" pitchFamily="34" charset="0"/>
              </a:rPr>
              <a:t>Coronary Artery Bypass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Surgery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Percutaneous trans luminal coronary angioplasty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96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36" y="3886200"/>
            <a:ext cx="4986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98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0104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5257800" cy="480060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en-GB" sz="3200" b="1" dirty="0">
                <a:latin typeface="Calibri" pitchFamily="34" charset="0"/>
                <a:cs typeface="Calibri" pitchFamily="34" charset="0"/>
              </a:rPr>
              <a:t>Coronary stent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Ø"/>
            </a:pPr>
            <a:endParaRPr lang="en-GB" sz="3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Ø"/>
            </a:pPr>
            <a:r>
              <a:rPr lang="en-GB" sz="3200" b="1" dirty="0" err="1" smtClean="0">
                <a:latin typeface="Calibri" pitchFamily="34" charset="0"/>
                <a:cs typeface="Calibri" pitchFamily="34" charset="0"/>
              </a:rPr>
              <a:t>Atherectomy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419" y="3567545"/>
            <a:ext cx="558018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543098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11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1" y="-1779894"/>
            <a:ext cx="8686800" cy="82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dirty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dirty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dirty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dirty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dirty="0">
              <a:solidFill>
                <a:srgbClr val="15151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Algerian" pitchFamily="82" charset="0"/>
                <a:ea typeface="Times New Roman" pitchFamily="18" charset="0"/>
                <a:cs typeface="Calibri" pitchFamily="34" charset="0"/>
              </a:rPr>
              <a:t>Prevention: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best action is to reduce risk factors early in life.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Stop smoking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Control high blood pressure.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Lower blood fats (through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2"/>
              </a:rPr>
              <a:t>diet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exercise, and medications).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Maintain a healthy weight.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Control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diabetes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blood sugar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Do not use stimulants such as cocaine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7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55997"/>
            <a:ext cx="6248400" cy="51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64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50" y="742950"/>
            <a:ext cx="84963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Definition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Angina is chest pain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due to coronary heart disease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resulting from myocardial ischemia cause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pressure in the anterior chest.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5910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94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154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Etiology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 is mainly due to imbalance between oxygen supply and demand.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</a:t>
            </a: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Coronary artery disease</a:t>
            </a:r>
            <a:r>
              <a:rPr lang="en-GB" sz="28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r>
              <a:rPr lang="en-GB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Atherosclerosis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Atherosclerosis is a condition in which a fatty substance/cholesterol builds up inside the blood vessels. </a:t>
            </a:r>
            <a:b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356764" cy="312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57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5410200" cy="5257800"/>
          </a:xfrm>
        </p:spPr>
        <p:txBody>
          <a:bodyPr/>
          <a:lstStyle/>
          <a:p>
            <a:pPr marL="0" lvl="0" indent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GB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2. </a:t>
            </a:r>
            <a:r>
              <a:rPr lang="en-GB" sz="2800" b="1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Coronary artery </a:t>
            </a:r>
            <a:r>
              <a:rPr lang="en-GB" sz="2800" b="1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spasm</a:t>
            </a:r>
            <a:r>
              <a:rPr lang="en-GB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GB" sz="28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Spasm of the muscles surrounding the coronary arteries causes them to narrow or close off temporarily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351" y="1828800"/>
            <a:ext cx="2827193" cy="28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63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9382" y="304800"/>
            <a:ext cx="86868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Other causes.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Blockage of a coronary artery by a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blood clot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 by  compression from something outside the artery.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Inflammation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 infection of the coronary arteries.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Injury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one or more coronary arteries.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Poor functioning of the tiny blood vessels of the heart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microvascular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angina)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2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3564" y="1728757"/>
            <a:ext cx="792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GB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GB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GB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"/>
            <a:ext cx="87630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86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436003"/>
            <a:ext cx="8763000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Times New Roman" pitchFamily="18" charset="0"/>
                <a:cs typeface="Calibri" pitchFamily="34" charset="0"/>
              </a:rPr>
              <a:t>Types:</a:t>
            </a:r>
            <a:endParaRPr lang="en-US" sz="2400" dirty="0">
              <a:latin typeface="Algerian" pitchFamily="82" charset="0"/>
              <a:cs typeface="Calibri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STABLE ANGINA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This type of chest pain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occurs with activities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that involve exertion or emotional stress and is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relieved by rest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 medication.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 has a stable pattern of onset, duration.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 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UNSTABLE ANGINA 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This type of chest pain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occurs with activities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that involve exertion or emotional stress but it is 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not relieved by rest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 medication.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 increases in onset, duration.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5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0" y="952500"/>
            <a:ext cx="7419110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2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Variant angina or vasospastic angina.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It results from the coronary artery spasm it may               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occur at rest,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usually night.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  </a:t>
            </a:r>
            <a:r>
              <a:rPr lang="en-GB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 vascular 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angina.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hest pain </a:t>
            </a:r>
            <a:r>
              <a:rPr lang="en-GB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lang="en-GB" sz="2400" dirty="0" smtClean="0">
                <a:solidFill>
                  <a:srgbClr val="FF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 blockage</a:t>
            </a:r>
            <a:r>
              <a:rPr lang="en-GB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5"/>
              <a:tabLst/>
            </a:pPr>
            <a:r>
              <a:rPr lang="en-GB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Silent ischemia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angina.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No chest pain but imbalance between myocardial oxygen and demand.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1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8001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lgerian" pitchFamily="82" charset="0"/>
              </a:rPr>
              <a:t>Signs and symptoms</a:t>
            </a:r>
            <a:r>
              <a:rPr lang="en-GB" b="1" dirty="0">
                <a:latin typeface="Algerian" pitchFamily="82" charset="0"/>
              </a:rPr>
              <a:t>:</a:t>
            </a:r>
            <a:endParaRPr lang="en-US" dirty="0">
              <a:latin typeface="Algerian" pitchFamily="82" charset="0"/>
            </a:endParaRPr>
          </a:p>
          <a:p>
            <a:r>
              <a:rPr lang="en-GB" dirty="0"/>
              <a:t> </a:t>
            </a:r>
            <a:endParaRPr lang="en-US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Pain which radiate to the shoulders, jaw, arm, neck, and back and it may be crushing, squeezing pain may occur. It may last from 5 min to 20 min.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Dyspnoea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Pallor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Sweating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Palpitation and tachycardia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Dizziness and faintness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Hypertension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591" y="2355392"/>
            <a:ext cx="42291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65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820</TotalTime>
  <Words>452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ANGINA PECTORIS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angina pectoris</dc:title>
  <dc:creator>Admin</dc:creator>
  <cp:lastModifiedBy>library</cp:lastModifiedBy>
  <cp:revision>39</cp:revision>
  <dcterms:created xsi:type="dcterms:W3CDTF">2015-07-02T17:29:14Z</dcterms:created>
  <dcterms:modified xsi:type="dcterms:W3CDTF">2021-03-24T09:56:27Z</dcterms:modified>
</cp:coreProperties>
</file>