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62904-215C-4EFA-BC61-D128382243CE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3A5E7-358B-4914-8012-1FD5699E2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7892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62904-215C-4EFA-BC61-D128382243CE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3A5E7-358B-4914-8012-1FD5699E2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8653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62904-215C-4EFA-BC61-D128382243CE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3A5E7-358B-4914-8012-1FD5699E2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61451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62904-215C-4EFA-BC61-D128382243CE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3A5E7-358B-4914-8012-1FD5699E2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41745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62904-215C-4EFA-BC61-D128382243CE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3A5E7-358B-4914-8012-1FD5699E2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3883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62904-215C-4EFA-BC61-D128382243CE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3A5E7-358B-4914-8012-1FD5699E2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082501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62904-215C-4EFA-BC61-D128382243CE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3A5E7-358B-4914-8012-1FD5699E2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1846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62904-215C-4EFA-BC61-D128382243CE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3A5E7-358B-4914-8012-1FD5699E2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1356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62904-215C-4EFA-BC61-D128382243CE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3A5E7-358B-4914-8012-1FD5699E2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88804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62904-215C-4EFA-BC61-D128382243CE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3A5E7-358B-4914-8012-1FD5699E2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8392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562904-215C-4EFA-BC61-D128382243CE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3A5E7-358B-4914-8012-1FD5699E2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954188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2904-215C-4EFA-BC61-D128382243CE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3A5E7-358B-4914-8012-1FD5699E2D5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166492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solidFill>
                  <a:srgbClr val="C00000"/>
                </a:solidFill>
              </a:rPr>
              <a:t>CELLULITIS</a:t>
            </a:r>
            <a:endParaRPr lang="en-US" sz="54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7010400" cy="1752600"/>
          </a:xfrm>
        </p:spPr>
        <p:txBody>
          <a:bodyPr/>
          <a:lstStyle/>
          <a:p>
            <a:pPr algn="r"/>
            <a:r>
              <a:rPr lang="en-US" b="1" i="1" dirty="0">
                <a:solidFill>
                  <a:srgbClr val="002060"/>
                </a:solidFill>
                <a:latin typeface="Bodoni MT" panose="02070603080606020203" pitchFamily="18" charset="0"/>
              </a:rPr>
              <a:t>By: </a:t>
            </a:r>
            <a:r>
              <a:rPr lang="en-US" b="1" i="1" dirty="0" err="1">
                <a:solidFill>
                  <a:srgbClr val="002060"/>
                </a:solidFill>
                <a:latin typeface="Bodoni MT" panose="02070603080606020203" pitchFamily="18" charset="0"/>
              </a:rPr>
              <a:t>Gincy</a:t>
            </a:r>
            <a:r>
              <a:rPr lang="en-US" b="1" i="1" dirty="0">
                <a:solidFill>
                  <a:srgbClr val="002060"/>
                </a:solidFill>
                <a:latin typeface="Bodoni MT" panose="02070603080606020203" pitchFamily="18" charset="0"/>
              </a:rPr>
              <a:t> Samuel</a:t>
            </a:r>
          </a:p>
          <a:p>
            <a:pPr algn="r"/>
            <a:r>
              <a:rPr lang="en-US" b="1" i="1" dirty="0">
                <a:solidFill>
                  <a:srgbClr val="002060"/>
                </a:solidFill>
                <a:latin typeface="Bodoni MT" panose="02070603080606020203" pitchFamily="18" charset="0"/>
              </a:rPr>
              <a:t>Asst. Professor</a:t>
            </a:r>
          </a:p>
          <a:p>
            <a:pPr algn="r"/>
            <a:r>
              <a:rPr lang="en-US" b="1" i="1" dirty="0">
                <a:solidFill>
                  <a:srgbClr val="002060"/>
                </a:solidFill>
                <a:latin typeface="Bodoni MT" panose="02070603080606020203" pitchFamily="18" charset="0"/>
              </a:rPr>
              <a:t>Department: MSN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2266585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CELLULITIS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48640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dirty="0"/>
              <a:t>Cellulitis is a bacterial infection in the deeper layers of skin </a:t>
            </a:r>
            <a:r>
              <a:rPr lang="en-US" dirty="0" smtClean="0"/>
              <a:t>, fat </a:t>
            </a:r>
            <a:r>
              <a:rPr lang="en-US" dirty="0"/>
              <a:t>and soft tissue underneath</a:t>
            </a:r>
            <a:r>
              <a:rPr lang="en-US" dirty="0" smtClean="0"/>
              <a:t>.</a:t>
            </a:r>
            <a:r>
              <a:rPr lang="en-US" dirty="0"/>
              <a:t> </a:t>
            </a:r>
            <a:r>
              <a:rPr lang="en-US" dirty="0" smtClean="0"/>
              <a:t>It affects </a:t>
            </a:r>
            <a:r>
              <a:rPr lang="en-US" dirty="0"/>
              <a:t>the skin on the lower </a:t>
            </a:r>
            <a:r>
              <a:rPr lang="en-US" dirty="0" smtClean="0"/>
              <a:t>legs, face</a:t>
            </a:r>
            <a:r>
              <a:rPr lang="en-US" dirty="0"/>
              <a:t>, arms and other </a:t>
            </a:r>
            <a:r>
              <a:rPr lang="en-US" dirty="0" smtClean="0"/>
              <a:t>areas of the body.</a:t>
            </a:r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09800" y="3505200"/>
            <a:ext cx="6705600" cy="3352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23117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Causes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610600" cy="5562600"/>
          </a:xfrm>
        </p:spPr>
        <p:txBody>
          <a:bodyPr>
            <a:normAutofit/>
          </a:bodyPr>
          <a:lstStyle/>
          <a:p>
            <a:pPr algn="just">
              <a:lnSpc>
                <a:spcPct val="200000"/>
              </a:lnSpc>
            </a:pPr>
            <a:r>
              <a:rPr lang="en-US" dirty="0"/>
              <a:t>streptococcus and </a:t>
            </a:r>
            <a:r>
              <a:rPr lang="en-US" dirty="0" smtClean="0"/>
              <a:t>staphylococcus</a:t>
            </a:r>
            <a:r>
              <a:rPr lang="en-US" dirty="0"/>
              <a:t> </a:t>
            </a:r>
            <a:r>
              <a:rPr lang="en-US" dirty="0" smtClean="0"/>
              <a:t>bacteria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staphylococcus </a:t>
            </a:r>
            <a:r>
              <a:rPr lang="en-US" dirty="0"/>
              <a:t>infection called methicillin-resistant Staphylococcus </a:t>
            </a:r>
            <a:r>
              <a:rPr lang="en-US" dirty="0" err="1"/>
              <a:t>aureus</a:t>
            </a:r>
            <a:r>
              <a:rPr lang="en-US" dirty="0"/>
              <a:t> (MRSA</a:t>
            </a:r>
            <a:r>
              <a:rPr lang="en-US" dirty="0" smtClean="0"/>
              <a:t>)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animal </a:t>
            </a:r>
            <a:r>
              <a:rPr lang="en-US" dirty="0"/>
              <a:t>bites </a:t>
            </a:r>
            <a:endParaRPr lang="en-US" dirty="0" smtClean="0"/>
          </a:p>
          <a:p>
            <a:pPr algn="just">
              <a:lnSpc>
                <a:spcPct val="200000"/>
              </a:lnSpc>
            </a:pPr>
            <a:r>
              <a:rPr lang="sv-SE" dirty="0"/>
              <a:t> </a:t>
            </a:r>
            <a:r>
              <a:rPr lang="sv-SE" dirty="0" smtClean="0"/>
              <a:t>dry, swollen skin, </a:t>
            </a:r>
            <a:r>
              <a:rPr lang="en-US" dirty="0" smtClean="0"/>
              <a:t>crack or break in the skin</a:t>
            </a:r>
          </a:p>
          <a:p>
            <a:pPr algn="just">
              <a:lnSpc>
                <a:spcPct val="2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207351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Risk </a:t>
            </a:r>
            <a:r>
              <a:rPr lang="en-US" b="1" dirty="0">
                <a:solidFill>
                  <a:srgbClr val="FF0000"/>
                </a:solidFill>
              </a:rPr>
              <a:t>factors</a:t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66800"/>
            <a:ext cx="8839200" cy="5562600"/>
          </a:xfrm>
        </p:spPr>
        <p:txBody>
          <a:bodyPr>
            <a:normAutofit fontScale="92500"/>
          </a:bodyPr>
          <a:lstStyle/>
          <a:p>
            <a:pPr algn="just">
              <a:lnSpc>
                <a:spcPct val="150000"/>
              </a:lnSpc>
            </a:pPr>
            <a:r>
              <a:rPr lang="en-US" b="1" dirty="0" smtClean="0"/>
              <a:t>Injury: </a:t>
            </a:r>
            <a:r>
              <a:rPr lang="en-US" dirty="0" smtClean="0"/>
              <a:t>such as cut</a:t>
            </a:r>
            <a:r>
              <a:rPr lang="en-US" dirty="0"/>
              <a:t>, fracture, </a:t>
            </a:r>
            <a:r>
              <a:rPr lang="en-US" dirty="0" smtClean="0"/>
              <a:t>burn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Disease: </a:t>
            </a:r>
            <a:r>
              <a:rPr lang="en-US" dirty="0" smtClean="0"/>
              <a:t>such as diabetes</a:t>
            </a:r>
            <a:r>
              <a:rPr lang="en-US" dirty="0"/>
              <a:t>, leukemia and HIV/AIDS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Certain medications</a:t>
            </a:r>
            <a:endParaRPr lang="en-US" b="1" dirty="0"/>
          </a:p>
          <a:p>
            <a:pPr algn="just">
              <a:lnSpc>
                <a:spcPct val="150000"/>
              </a:lnSpc>
            </a:pPr>
            <a:r>
              <a:rPr lang="en-US" b="1" dirty="0"/>
              <a:t>Skin conditions.</a:t>
            </a:r>
            <a:r>
              <a:rPr lang="en-US" dirty="0"/>
              <a:t> </a:t>
            </a:r>
            <a:r>
              <a:rPr lang="en-US" dirty="0" smtClean="0"/>
              <a:t>eczema</a:t>
            </a:r>
            <a:r>
              <a:rPr lang="en-US" dirty="0"/>
              <a:t>, athlete's foot </a:t>
            </a:r>
            <a:endParaRPr lang="en-US" dirty="0" smtClean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Chronic </a:t>
            </a:r>
            <a:r>
              <a:rPr lang="en-US" b="1" dirty="0"/>
              <a:t>swelling of </a:t>
            </a:r>
            <a:r>
              <a:rPr lang="en-US" b="1" dirty="0" smtClean="0"/>
              <a:t>the arms </a:t>
            </a:r>
            <a:r>
              <a:rPr lang="en-US" b="1" dirty="0"/>
              <a:t>or legs (</a:t>
            </a:r>
            <a:r>
              <a:rPr lang="en-US" b="1" dirty="0" smtClean="0"/>
              <a:t>lymphedema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b="1" dirty="0"/>
              <a:t>History of </a:t>
            </a:r>
            <a:r>
              <a:rPr lang="en-US" b="1" dirty="0" smtClean="0"/>
              <a:t>cellulitis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b="1" dirty="0" smtClean="0"/>
              <a:t>Obesity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737257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Symptoms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610600" cy="5181600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Red </a:t>
            </a:r>
            <a:r>
              <a:rPr lang="en-US" dirty="0" smtClean="0"/>
              <a:t>skin and Swelling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 smtClean="0"/>
              <a:t>Tenderness and Pain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/>
              <a:t>Warmth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Fever</a:t>
            </a:r>
          </a:p>
          <a:p>
            <a:pPr algn="just">
              <a:lnSpc>
                <a:spcPct val="150000"/>
              </a:lnSpc>
            </a:pPr>
            <a:r>
              <a:rPr lang="en-US" dirty="0"/>
              <a:t>Red </a:t>
            </a:r>
            <a:r>
              <a:rPr lang="en-US" dirty="0" smtClean="0"/>
              <a:t>spots and Blisters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/>
              <a:t>Skin dimpling</a:t>
            </a:r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14900" y="3810000"/>
            <a:ext cx="4191000" cy="304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914900" y="1066800"/>
            <a:ext cx="4000500" cy="259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8227440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Complications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/>
              <a:t>damage the lymphatic drainage </a:t>
            </a:r>
            <a:r>
              <a:rPr lang="en-US" dirty="0" smtClean="0"/>
              <a:t>system</a:t>
            </a:r>
          </a:p>
          <a:p>
            <a:pPr algn="just">
              <a:lnSpc>
                <a:spcPct val="200000"/>
              </a:lnSpc>
            </a:pPr>
            <a:r>
              <a:rPr lang="en-US" dirty="0"/>
              <a:t>deep-layer </a:t>
            </a:r>
            <a:r>
              <a:rPr lang="en-US" dirty="0" smtClean="0"/>
              <a:t>infection</a:t>
            </a:r>
          </a:p>
          <a:p>
            <a:pPr algn="just">
              <a:lnSpc>
                <a:spcPct val="200000"/>
              </a:lnSpc>
            </a:pPr>
            <a:r>
              <a:rPr lang="en-US" dirty="0"/>
              <a:t>chronic swelling of the affected limb</a:t>
            </a:r>
          </a:p>
        </p:txBody>
      </p:sp>
    </p:spTree>
    <p:extLst>
      <p:ext uri="{BB962C8B-B14F-4D97-AF65-F5344CB8AC3E}">
        <p14:creationId xmlns:p14="http://schemas.microsoft.com/office/powerpoint/2010/main" xmlns="" val="3289225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solidFill>
                  <a:srgbClr val="FF0000"/>
                </a:solidFill>
              </a:rPr>
              <a:t>Diagnostic test</a:t>
            </a:r>
            <a:r>
              <a:rPr lang="en-US" b="1" dirty="0">
                <a:solidFill>
                  <a:srgbClr val="FF0000"/>
                </a:solidFill>
              </a:rPr>
              <a:t/>
            </a:r>
            <a:br>
              <a:rPr lang="en-US" b="1" dirty="0">
                <a:solidFill>
                  <a:srgbClr val="FF0000"/>
                </a:solidFill>
              </a:rPr>
            </a:b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History collection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Physical examination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Blood test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944181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0000"/>
                </a:solidFill>
              </a:rPr>
              <a:t/>
            </a:r>
            <a:br>
              <a:rPr lang="en-US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Treatment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638800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200000"/>
              </a:lnSpc>
            </a:pPr>
            <a:r>
              <a:rPr lang="en-US" dirty="0" smtClean="0"/>
              <a:t>Oral antibiotic for 10 to 14 days (minimum)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IV antibiotics if fever and chronic cellulitis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Analgesics for pain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Advice to elevate </a:t>
            </a:r>
            <a:r>
              <a:rPr lang="en-US" dirty="0"/>
              <a:t>the affected part of </a:t>
            </a:r>
            <a:r>
              <a:rPr lang="en-US" dirty="0" smtClean="0"/>
              <a:t>the </a:t>
            </a:r>
            <a:r>
              <a:rPr lang="en-US" dirty="0"/>
              <a:t>body</a:t>
            </a:r>
            <a:r>
              <a:rPr lang="en-US" dirty="0" smtClean="0"/>
              <a:t>.</a:t>
            </a:r>
          </a:p>
          <a:p>
            <a:pPr algn="just">
              <a:lnSpc>
                <a:spcPct val="200000"/>
              </a:lnSpc>
            </a:pPr>
            <a:r>
              <a:rPr lang="en-US" dirty="0" smtClean="0"/>
              <a:t>Advice to apply cool</a:t>
            </a:r>
            <a:r>
              <a:rPr lang="en-US" dirty="0"/>
              <a:t>, damp cloth on the affected area 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15666995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162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CELLULITIS</vt:lpstr>
      <vt:lpstr>CELLULITIS</vt:lpstr>
      <vt:lpstr> Causes </vt:lpstr>
      <vt:lpstr> Risk factors </vt:lpstr>
      <vt:lpstr> Symptoms </vt:lpstr>
      <vt:lpstr> Complications </vt:lpstr>
      <vt:lpstr> Diagnostic test </vt:lpstr>
      <vt:lpstr> Treatment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CELLULITIS</dc:title>
  <dc:creator>Admin</dc:creator>
  <cp:lastModifiedBy>library</cp:lastModifiedBy>
  <cp:revision>15</cp:revision>
  <dcterms:created xsi:type="dcterms:W3CDTF">2020-05-16T05:17:22Z</dcterms:created>
  <dcterms:modified xsi:type="dcterms:W3CDTF">2021-03-24T10:24:01Z</dcterms:modified>
</cp:coreProperties>
</file>