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5" r:id="rId6"/>
    <p:sldId id="264" r:id="rId7"/>
    <p:sldId id="258" r:id="rId8"/>
    <p:sldId id="259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6E84-9313-469E-9E15-475DD15CCFE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DF99-7C81-4DA7-88C6-CAF935929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61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6E84-9313-469E-9E15-475DD15CCFE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DF99-7C81-4DA7-88C6-CAF935929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20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6E84-9313-469E-9E15-475DD15CCFE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DF99-7C81-4DA7-88C6-CAF935929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134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6E84-9313-469E-9E15-475DD15CCFE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DF99-7C81-4DA7-88C6-CAF935929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791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6E84-9313-469E-9E15-475DD15CCFE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DF99-7C81-4DA7-88C6-CAF935929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638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6E84-9313-469E-9E15-475DD15CCFE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DF99-7C81-4DA7-88C6-CAF935929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06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6E84-9313-469E-9E15-475DD15CCFE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DF99-7C81-4DA7-88C6-CAF935929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676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6E84-9313-469E-9E15-475DD15CCFE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DF99-7C81-4DA7-88C6-CAF935929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78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6E84-9313-469E-9E15-475DD15CCFE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DF99-7C81-4DA7-88C6-CAF935929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597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6E84-9313-469E-9E15-475DD15CCFE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DF99-7C81-4DA7-88C6-CAF935929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145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6E84-9313-469E-9E15-475DD15CCFE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DF99-7C81-4DA7-88C6-CAF935929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070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F6E84-9313-469E-9E15-475DD15CCFE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DF99-7C81-4DA7-88C6-CAF935929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0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1"/>
            <a:ext cx="8077200" cy="169545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CARDIOGENIC SHOCK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9000" cy="1752600"/>
          </a:xfrm>
        </p:spPr>
        <p:txBody>
          <a:bodyPr>
            <a:normAutofit/>
          </a:bodyPr>
          <a:lstStyle/>
          <a:p>
            <a:pPr algn="r"/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By: </a:t>
            </a:r>
            <a:r>
              <a:rPr lang="en-US" b="1" i="1" dirty="0" err="1">
                <a:solidFill>
                  <a:srgbClr val="002060"/>
                </a:solidFill>
                <a:latin typeface="Bodoni MT" panose="02070603080606020203" pitchFamily="18" charset="0"/>
              </a:rPr>
              <a:t>Gincy</a:t>
            </a:r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 Samuel</a:t>
            </a:r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Asst. Professor</a:t>
            </a:r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Department: </a:t>
            </a:r>
            <a:r>
              <a:rPr lang="en-US" b="1" i="1" dirty="0" smtClean="0">
                <a:solidFill>
                  <a:srgbClr val="002060"/>
                </a:solidFill>
                <a:latin typeface="Bodoni MT" panose="02070603080606020203" pitchFamily="18" charset="0"/>
              </a:rPr>
              <a:t>MSN </a:t>
            </a:r>
            <a:endParaRPr lang="en-US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6914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Surgical Treatment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Angioplasty </a:t>
            </a:r>
            <a:r>
              <a:rPr lang="en-US" dirty="0"/>
              <a:t>and </a:t>
            </a:r>
            <a:r>
              <a:rPr lang="en-US" dirty="0" smtClean="0"/>
              <a:t>stenting</a:t>
            </a:r>
          </a:p>
          <a:p>
            <a:pPr>
              <a:lnSpc>
                <a:spcPct val="150000"/>
              </a:lnSpc>
            </a:pPr>
            <a:r>
              <a:rPr lang="en-US" dirty="0"/>
              <a:t>Balloon </a:t>
            </a:r>
            <a:r>
              <a:rPr lang="en-US" dirty="0" smtClean="0"/>
              <a:t>pump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Extracorporeal </a:t>
            </a:r>
            <a:r>
              <a:rPr lang="en-US" dirty="0"/>
              <a:t>membrane oxygenation (ECMO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/>
              <a:t>Coronary artery bypass </a:t>
            </a:r>
            <a:r>
              <a:rPr lang="en-US" dirty="0" smtClean="0"/>
              <a:t>surgery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Damaged </a:t>
            </a:r>
            <a:r>
              <a:rPr lang="en-US" dirty="0"/>
              <a:t>heart </a:t>
            </a:r>
            <a:r>
              <a:rPr lang="en-US" dirty="0" smtClean="0"/>
              <a:t>valve repair</a:t>
            </a:r>
          </a:p>
          <a:p>
            <a:pPr>
              <a:lnSpc>
                <a:spcPct val="150000"/>
              </a:lnSpc>
            </a:pPr>
            <a:r>
              <a:rPr lang="en-US" dirty="0"/>
              <a:t>Ventricular assist </a:t>
            </a:r>
            <a:r>
              <a:rPr lang="en-US" dirty="0" smtClean="0"/>
              <a:t>device</a:t>
            </a:r>
          </a:p>
          <a:p>
            <a:pPr>
              <a:lnSpc>
                <a:spcPct val="150000"/>
              </a:lnSpc>
            </a:pPr>
            <a:r>
              <a:rPr lang="en-US" dirty="0"/>
              <a:t>Heart transplant</a:t>
            </a:r>
          </a:p>
        </p:txBody>
      </p:sp>
    </p:spTree>
    <p:extLst>
      <p:ext uri="{BB962C8B-B14F-4D97-AF65-F5344CB8AC3E}">
        <p14:creationId xmlns:p14="http://schemas.microsoft.com/office/powerpoint/2010/main" xmlns="" val="140577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Cardiogenic shock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181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/>
              <a:t>It occurs </a:t>
            </a:r>
            <a:r>
              <a:rPr lang="en-US" dirty="0"/>
              <a:t>when the </a:t>
            </a:r>
            <a:r>
              <a:rPr lang="en-US" dirty="0">
                <a:solidFill>
                  <a:srgbClr val="FF0000"/>
                </a:solidFill>
              </a:rPr>
              <a:t>heart is unable to supply enough blood to the vital organs </a:t>
            </a:r>
            <a:r>
              <a:rPr lang="en-US" dirty="0"/>
              <a:t>of the body.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/>
              <a:t>As a result of the failure of the heart to pump enough nutrients to the body, blood pressure falls and organs </a:t>
            </a:r>
            <a:r>
              <a:rPr lang="en-US" dirty="0" smtClean="0"/>
              <a:t>begins </a:t>
            </a:r>
            <a:r>
              <a:rPr lang="en-US" dirty="0"/>
              <a:t>to fail.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167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020762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auses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H</a:t>
            </a:r>
            <a:r>
              <a:rPr lang="en-US" dirty="0" smtClean="0"/>
              <a:t>eart attack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Myocarditis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Endocarditis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</a:t>
            </a:r>
            <a:r>
              <a:rPr lang="en-US" dirty="0" smtClean="0"/>
              <a:t>ulmonary embolism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Pericardial </a:t>
            </a:r>
            <a:r>
              <a:rPr lang="en-US" dirty="0" err="1" smtClean="0"/>
              <a:t>tamponade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Drug overdose </a:t>
            </a:r>
            <a:r>
              <a:rPr lang="en-US" dirty="0"/>
              <a:t>or poisoning </a:t>
            </a:r>
            <a:r>
              <a:rPr lang="en-US" dirty="0" smtClean="0"/>
              <a:t>which affects heart's </a:t>
            </a:r>
            <a:r>
              <a:rPr lang="en-US" dirty="0"/>
              <a:t>pumping </a:t>
            </a:r>
            <a:r>
              <a:rPr lang="en-US" dirty="0" smtClean="0"/>
              <a:t>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918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Risk </a:t>
            </a:r>
            <a:r>
              <a:rPr lang="en-US" b="1" dirty="0">
                <a:solidFill>
                  <a:srgbClr val="FF0000"/>
                </a:solidFill>
              </a:rPr>
              <a:t>factors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953000"/>
          </a:xfrm>
        </p:spPr>
        <p:txBody>
          <a:bodyPr/>
          <a:lstStyle/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Previous </a:t>
            </a:r>
            <a:r>
              <a:rPr lang="en-US" dirty="0"/>
              <a:t>history of heart attack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Plaque deposition </a:t>
            </a:r>
            <a:r>
              <a:rPr lang="en-US" dirty="0"/>
              <a:t>in the coronary </a:t>
            </a:r>
            <a:r>
              <a:rPr lang="en-US" dirty="0" smtClean="0"/>
              <a:t>arteries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/>
              <a:t>L</a:t>
            </a:r>
            <a:r>
              <a:rPr lang="en-US" dirty="0" smtClean="0"/>
              <a:t>ong-term </a:t>
            </a:r>
            <a:r>
              <a:rPr lang="en-US" dirty="0" err="1"/>
              <a:t>valvular</a:t>
            </a:r>
            <a:r>
              <a:rPr lang="en-US" dirty="0"/>
              <a:t> </a:t>
            </a:r>
            <a:r>
              <a:rPr lang="en-US" dirty="0" smtClean="0"/>
              <a:t>disease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155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155"/>
            <a:ext cx="8382000" cy="638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8511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6106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27416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Symptoms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864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n-US" dirty="0"/>
              <a:t>Rapid breathing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Severe shortness of </a:t>
            </a:r>
            <a:r>
              <a:rPr lang="en-US" dirty="0" smtClean="0"/>
              <a:t>breath</a:t>
            </a:r>
            <a:endParaRPr lang="en-US" dirty="0"/>
          </a:p>
          <a:p>
            <a:pPr algn="just">
              <a:lnSpc>
                <a:spcPct val="120000"/>
              </a:lnSpc>
            </a:pPr>
            <a:r>
              <a:rPr lang="en-US" dirty="0"/>
              <a:t>Loss of consciousness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Weak pulse</a:t>
            </a:r>
          </a:p>
          <a:p>
            <a:pPr algn="just">
              <a:lnSpc>
                <a:spcPct val="120000"/>
              </a:lnSpc>
            </a:pPr>
            <a:r>
              <a:rPr lang="en-US" dirty="0" smtClean="0"/>
              <a:t>Hypotension</a:t>
            </a:r>
            <a:endParaRPr lang="en-US" dirty="0"/>
          </a:p>
          <a:p>
            <a:pPr algn="just">
              <a:lnSpc>
                <a:spcPct val="120000"/>
              </a:lnSpc>
            </a:pPr>
            <a:r>
              <a:rPr lang="en-US" dirty="0"/>
              <a:t>Sweating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Pale skin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Cold hands or </a:t>
            </a:r>
            <a:r>
              <a:rPr lang="en-US" dirty="0" smtClean="0"/>
              <a:t>feet</a:t>
            </a:r>
          </a:p>
          <a:p>
            <a:pPr algn="just">
              <a:lnSpc>
                <a:spcPct val="120000"/>
              </a:lnSpc>
            </a:pPr>
            <a:r>
              <a:rPr lang="en-US" dirty="0" smtClean="0"/>
              <a:t>Oliguria or Anuria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568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Diagnostic Test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Blood pressure </a:t>
            </a:r>
            <a:r>
              <a:rPr lang="en-US" dirty="0" smtClean="0"/>
              <a:t>measurement</a:t>
            </a:r>
          </a:p>
          <a:p>
            <a:pPr>
              <a:lnSpc>
                <a:spcPct val="200000"/>
              </a:lnSpc>
            </a:pPr>
            <a:r>
              <a:rPr lang="en-US" dirty="0"/>
              <a:t>Chest </a:t>
            </a:r>
            <a:r>
              <a:rPr lang="en-US" dirty="0" smtClean="0"/>
              <a:t>X-ray</a:t>
            </a:r>
          </a:p>
          <a:p>
            <a:pPr>
              <a:lnSpc>
                <a:spcPct val="200000"/>
              </a:lnSpc>
            </a:pPr>
            <a:r>
              <a:rPr lang="en-US" dirty="0"/>
              <a:t>Blood </a:t>
            </a:r>
            <a:r>
              <a:rPr lang="en-US" dirty="0" smtClean="0"/>
              <a:t>tests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Echocardiogram</a:t>
            </a:r>
          </a:p>
          <a:p>
            <a:pPr>
              <a:lnSpc>
                <a:spcPct val="200000"/>
              </a:lnSpc>
            </a:pPr>
            <a:r>
              <a:rPr lang="en-US" dirty="0"/>
              <a:t>Cardiac catheterization (angiogram)</a:t>
            </a:r>
          </a:p>
        </p:txBody>
      </p:sp>
    </p:spTree>
    <p:extLst>
      <p:ext uri="{BB962C8B-B14F-4D97-AF65-F5344CB8AC3E}">
        <p14:creationId xmlns:p14="http://schemas.microsoft.com/office/powerpoint/2010/main" xmlns="" val="4059546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Treatment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486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Inotropic </a:t>
            </a:r>
            <a:r>
              <a:rPr lang="en-US" b="1" dirty="0" smtClean="0"/>
              <a:t>agents</a:t>
            </a:r>
            <a:r>
              <a:rPr lang="en-US" dirty="0" smtClean="0"/>
              <a:t>: dopamine, </a:t>
            </a:r>
            <a:r>
              <a:rPr lang="en-US" dirty="0"/>
              <a:t>to </a:t>
            </a:r>
            <a:r>
              <a:rPr lang="en-US" dirty="0" smtClean="0"/>
              <a:t>improve the heart function by improving </a:t>
            </a:r>
            <a:r>
              <a:rPr lang="en-US" dirty="0"/>
              <a:t>the pumping strength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Aspirin</a:t>
            </a:r>
            <a:r>
              <a:rPr lang="en-US" dirty="0" smtClean="0"/>
              <a:t>: </a:t>
            </a:r>
            <a:r>
              <a:rPr lang="en-US" dirty="0"/>
              <a:t>to reduce blood </a:t>
            </a:r>
            <a:r>
              <a:rPr lang="en-US" dirty="0" smtClean="0"/>
              <a:t>clotting </a:t>
            </a:r>
            <a:r>
              <a:rPr lang="en-US" dirty="0"/>
              <a:t> </a:t>
            </a:r>
            <a:r>
              <a:rPr lang="en-US" dirty="0" smtClean="0"/>
              <a:t>(anti-clotting action)</a:t>
            </a:r>
          </a:p>
          <a:p>
            <a:pPr>
              <a:lnSpc>
                <a:spcPct val="150000"/>
              </a:lnSpc>
            </a:pPr>
            <a:r>
              <a:rPr lang="en-US" b="1" dirty="0" err="1" smtClean="0"/>
              <a:t>Thrombolytics</a:t>
            </a:r>
            <a:r>
              <a:rPr lang="en-US" dirty="0" smtClean="0"/>
              <a:t>: </a:t>
            </a:r>
            <a:r>
              <a:rPr lang="en-US" dirty="0"/>
              <a:t>dissolve a blood clot </a:t>
            </a:r>
            <a:r>
              <a:rPr lang="en-US" dirty="0" smtClean="0"/>
              <a:t>which blocks the </a:t>
            </a:r>
            <a:r>
              <a:rPr lang="en-US" dirty="0"/>
              <a:t>blood flow to </a:t>
            </a:r>
            <a:r>
              <a:rPr lang="en-US" dirty="0" smtClean="0"/>
              <a:t>the </a:t>
            </a:r>
            <a:r>
              <a:rPr lang="en-US" dirty="0"/>
              <a:t>heart</a:t>
            </a:r>
            <a:r>
              <a:rPr lang="en-US" dirty="0" smtClean="0"/>
              <a:t>.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 smtClean="0"/>
              <a:t>Blood-thinning:</a:t>
            </a:r>
            <a:r>
              <a:rPr lang="en-US" dirty="0" smtClean="0"/>
              <a:t> heparin,</a:t>
            </a:r>
            <a:r>
              <a:rPr lang="en-US" dirty="0"/>
              <a:t> blood less likely to form clots</a:t>
            </a:r>
          </a:p>
        </p:txBody>
      </p:sp>
    </p:spTree>
    <p:extLst>
      <p:ext uri="{BB962C8B-B14F-4D97-AF65-F5344CB8AC3E}">
        <p14:creationId xmlns:p14="http://schemas.microsoft.com/office/powerpoint/2010/main" xmlns="" val="1595230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164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CARDIOGENIC SHOCK</vt:lpstr>
      <vt:lpstr>Cardiogenic shock</vt:lpstr>
      <vt:lpstr>Causes</vt:lpstr>
      <vt:lpstr> Risk factors </vt:lpstr>
      <vt:lpstr>Slide 5</vt:lpstr>
      <vt:lpstr>Slide 6</vt:lpstr>
      <vt:lpstr> Symptoms </vt:lpstr>
      <vt:lpstr> Diagnostic Test </vt:lpstr>
      <vt:lpstr> Treatment </vt:lpstr>
      <vt:lpstr>Surgical Treatment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CARDIOGENIC SHOCK</dc:title>
  <dc:creator>Admin</dc:creator>
  <cp:lastModifiedBy>library</cp:lastModifiedBy>
  <cp:revision>19</cp:revision>
  <dcterms:created xsi:type="dcterms:W3CDTF">2020-04-24T04:43:58Z</dcterms:created>
  <dcterms:modified xsi:type="dcterms:W3CDTF">2021-03-24T10:25:49Z</dcterms:modified>
</cp:coreProperties>
</file>