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9" r:id="rId7"/>
    <p:sldId id="260" r:id="rId8"/>
    <p:sldId id="268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1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3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87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2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833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38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68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13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37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31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69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438-A052-4A9D-A7CE-A6FDCAECE900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F85EA-045E-41B1-84BB-67D67423B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6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HEART BLOCK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3647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/>
              <a:t>P</a:t>
            </a:r>
            <a:r>
              <a:rPr lang="en-US" dirty="0" smtClean="0"/>
              <a:t>hysical examination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Health </a:t>
            </a:r>
            <a:r>
              <a:rPr lang="en-US" dirty="0" smtClean="0"/>
              <a:t>history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ECG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/>
              <a:t>Holter</a:t>
            </a:r>
            <a:r>
              <a:rPr lang="en-US" dirty="0" smtClean="0"/>
              <a:t> monitor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90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third degree block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/>
              <a:t>Pacemaker</a:t>
            </a:r>
            <a:r>
              <a:rPr lang="en-US" dirty="0" smtClean="0"/>
              <a:t>: </a:t>
            </a:r>
            <a:r>
              <a:rPr lang="en-US" dirty="0"/>
              <a:t>A pacemaker is a credit card-sized device that is implanted just under the skin in the chest or </a:t>
            </a:r>
            <a:r>
              <a:rPr lang="en-US" dirty="0" smtClean="0"/>
              <a:t>abdomen.</a:t>
            </a:r>
            <a:r>
              <a:rPr lang="en-US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0"/>
            <a:ext cx="5105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005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Educate the patient about pacemaker.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Advice to inform all the health care</a:t>
            </a:r>
            <a:r>
              <a:rPr lang="en-US" dirty="0"/>
              <a:t> </a:t>
            </a:r>
            <a:r>
              <a:rPr lang="en-US" dirty="0" smtClean="0"/>
              <a:t>providers about the </a:t>
            </a:r>
            <a:r>
              <a:rPr lang="en-US" dirty="0"/>
              <a:t>pacemaker.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Advice to wear </a:t>
            </a:r>
            <a:r>
              <a:rPr lang="en-US" dirty="0"/>
              <a:t>a medical bracelet or necklace, to inform others </a:t>
            </a:r>
            <a:r>
              <a:rPr lang="en-US" dirty="0" smtClean="0"/>
              <a:t>about pacemaker </a:t>
            </a:r>
            <a:r>
              <a:rPr lang="en-US" dirty="0"/>
              <a:t>in an emergency.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81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562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Advice to stay away from electrical devices with strong magnetic fields.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Advice to skip contact sports like football ,hockey.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Advice for follow up to check the pacemaker condition.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42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Heart block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799" cy="5486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It</a:t>
            </a:r>
            <a:r>
              <a:rPr lang="en-US" b="1" dirty="0" smtClean="0"/>
              <a:t> </a:t>
            </a:r>
            <a:r>
              <a:rPr lang="en-US" dirty="0" smtClean="0"/>
              <a:t>is an abnormal heart's rhythm where the heart beats too slowly (</a:t>
            </a:r>
            <a:r>
              <a:rPr lang="en-US" dirty="0" err="1" smtClean="0"/>
              <a:t>bradycardia</a:t>
            </a:r>
            <a:r>
              <a:rPr lang="en-US" dirty="0" smtClean="0"/>
              <a:t>). The electrical signals partially or totally blocks between the upper chambers (atria) and the lower chambers (ventricles).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62400"/>
            <a:ext cx="6324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285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Causes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Congenital </a:t>
            </a:r>
            <a:r>
              <a:rPr lang="en-US" dirty="0"/>
              <a:t>heart </a:t>
            </a:r>
            <a:r>
              <a:rPr lang="en-US" dirty="0" smtClean="0"/>
              <a:t>block</a:t>
            </a:r>
          </a:p>
          <a:p>
            <a:pPr>
              <a:lnSpc>
                <a:spcPct val="150000"/>
              </a:lnSpc>
            </a:pPr>
            <a:r>
              <a:rPr lang="en-US" dirty="0"/>
              <a:t>A</a:t>
            </a:r>
            <a:r>
              <a:rPr lang="en-US" dirty="0" smtClean="0"/>
              <a:t>utoimmune diseases</a:t>
            </a:r>
          </a:p>
          <a:p>
            <a:r>
              <a:rPr lang="en-US" dirty="0"/>
              <a:t>Certain </a:t>
            </a:r>
            <a:r>
              <a:rPr lang="en-US" dirty="0" smtClean="0"/>
              <a:t>heart surgery </a:t>
            </a:r>
          </a:p>
          <a:p>
            <a:r>
              <a:rPr lang="en-US" dirty="0" smtClean="0"/>
              <a:t>Change </a:t>
            </a:r>
            <a:r>
              <a:rPr lang="en-US" dirty="0"/>
              <a:t>in </a:t>
            </a:r>
            <a:r>
              <a:rPr lang="en-US" dirty="0" smtClean="0"/>
              <a:t>the genes</a:t>
            </a:r>
            <a:endParaRPr lang="en-US" dirty="0"/>
          </a:p>
          <a:p>
            <a:r>
              <a:rPr lang="en-US" dirty="0"/>
              <a:t>Damage from a heart attack</a:t>
            </a:r>
          </a:p>
          <a:p>
            <a:pPr algn="just"/>
            <a:r>
              <a:rPr lang="en-US" dirty="0"/>
              <a:t>Heart issues like </a:t>
            </a:r>
            <a:r>
              <a:rPr lang="en-US" dirty="0" smtClean="0"/>
              <a:t>clogged arteries</a:t>
            </a:r>
            <a:r>
              <a:rPr lang="en-US" dirty="0"/>
              <a:t> </a:t>
            </a:r>
            <a:r>
              <a:rPr lang="en-US" dirty="0" smtClean="0"/>
              <a:t>inflammation of </a:t>
            </a:r>
            <a:r>
              <a:rPr lang="en-US" dirty="0"/>
              <a:t>the heart muscle, and heart failure</a:t>
            </a:r>
          </a:p>
          <a:p>
            <a:r>
              <a:rPr lang="en-US" dirty="0"/>
              <a:t>Muscle </a:t>
            </a:r>
            <a:r>
              <a:rPr lang="en-US" dirty="0" smtClean="0"/>
              <a:t>disorders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8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Risk Factors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W</a:t>
            </a:r>
            <a:r>
              <a:rPr lang="en-US" dirty="0" smtClean="0"/>
              <a:t>ell-trained </a:t>
            </a:r>
            <a:r>
              <a:rPr lang="en-US" dirty="0"/>
              <a:t>athletes, </a:t>
            </a:r>
            <a:r>
              <a:rPr lang="en-US" dirty="0" smtClean="0"/>
              <a:t>teenagers and young adults.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Diseases such as coronary </a:t>
            </a:r>
            <a:r>
              <a:rPr lang="en-US" dirty="0"/>
              <a:t>artery disease, rheumatic heart </a:t>
            </a:r>
            <a:r>
              <a:rPr lang="en-US" dirty="0" smtClean="0"/>
              <a:t>disease or </a:t>
            </a:r>
            <a:r>
              <a:rPr lang="en-US" dirty="0"/>
              <a:t>other structural heart disorders</a:t>
            </a:r>
          </a:p>
        </p:txBody>
      </p:sp>
    </p:spTree>
    <p:extLst>
      <p:ext uri="{BB962C8B-B14F-4D97-AF65-F5344CB8AC3E}">
        <p14:creationId xmlns:p14="http://schemas.microsoft.com/office/powerpoint/2010/main" xmlns="" val="312216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Degrees </a:t>
            </a:r>
            <a:r>
              <a:rPr lang="en-US" b="1" dirty="0">
                <a:solidFill>
                  <a:srgbClr val="FF0000"/>
                </a:solidFill>
              </a:rPr>
              <a:t>of Heart Block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First </a:t>
            </a:r>
            <a:r>
              <a:rPr lang="en-US" b="1" dirty="0" smtClean="0"/>
              <a:t>degree:</a:t>
            </a:r>
            <a:r>
              <a:rPr lang="en-US" b="1" dirty="0"/>
              <a:t> </a:t>
            </a:r>
            <a:r>
              <a:rPr lang="en-US" dirty="0"/>
              <a:t>This is the mildest form of heart block. The heart’s electrical signal is </a:t>
            </a:r>
            <a:r>
              <a:rPr lang="en-US" dirty="0" smtClean="0">
                <a:solidFill>
                  <a:srgbClr val="C00000"/>
                </a:solidFill>
              </a:rPr>
              <a:t>slowed</a:t>
            </a:r>
            <a:r>
              <a:rPr lang="en-US" dirty="0" smtClean="0"/>
              <a:t> but no need of treatment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8229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638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Second degree: </a:t>
            </a:r>
            <a:r>
              <a:rPr lang="en-US" dirty="0"/>
              <a:t>few</a:t>
            </a:r>
            <a:r>
              <a:rPr lang="en-US" b="1" dirty="0"/>
              <a:t> </a:t>
            </a:r>
            <a:r>
              <a:rPr lang="en-US" dirty="0"/>
              <a:t>signals don’t reach the right place due to which the heart beats more slowly or miss the beats. It can be asymptomatic or symptomatic.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789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381000"/>
          </a:xfrm>
        </p:spPr>
        <p:txBody>
          <a:bodyPr>
            <a:normAutofit fontScale="90000"/>
          </a:bodyPr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Third degree </a:t>
            </a:r>
            <a:r>
              <a:rPr lang="en-US" b="1" dirty="0" smtClean="0"/>
              <a:t>(complete heart block): </a:t>
            </a:r>
            <a:r>
              <a:rPr lang="en-US" dirty="0" smtClean="0"/>
              <a:t>No </a:t>
            </a:r>
            <a:r>
              <a:rPr lang="en-US" dirty="0"/>
              <a:t>electrical </a:t>
            </a:r>
            <a:r>
              <a:rPr lang="en-US" dirty="0" smtClean="0"/>
              <a:t>impulses passes due to which heartbeat stop completely. </a:t>
            </a:r>
            <a:r>
              <a:rPr lang="en-US" dirty="0"/>
              <a:t>This type of heart block </a:t>
            </a:r>
            <a:r>
              <a:rPr lang="en-US" dirty="0" smtClean="0"/>
              <a:t>is life threatening.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785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101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FF0000"/>
                </a:solidFill>
              </a:rPr>
              <a:t>Symptoms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441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Second-degree </a:t>
            </a:r>
            <a:r>
              <a:rPr lang="en-US" sz="2800" dirty="0"/>
              <a:t>heart block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4196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Chest pain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Dizziness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Fainting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Fatigue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Nausea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Shortness of breath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Missed heart beat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191000" cy="639762"/>
          </a:xfrm>
        </p:spPr>
        <p:txBody>
          <a:bodyPr>
            <a:normAutofit/>
          </a:bodyPr>
          <a:lstStyle/>
          <a:p>
            <a:r>
              <a:rPr lang="en-US" sz="2800" dirty="0"/>
              <a:t>Third-degree heart block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3434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Cardiac arrest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Dizziness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Fainting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</a:t>
            </a:r>
            <a:r>
              <a:rPr lang="en-US" sz="2800" dirty="0" smtClean="0"/>
              <a:t>evere </a:t>
            </a:r>
            <a:r>
              <a:rPr lang="en-US" sz="2800" dirty="0"/>
              <a:t>tiredness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Irregular </a:t>
            </a:r>
            <a:r>
              <a:rPr lang="en-US" sz="2800" dirty="0" smtClean="0"/>
              <a:t>heartbeat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New </a:t>
            </a:r>
            <a:r>
              <a:rPr lang="en-US" sz="2800" dirty="0"/>
              <a:t>palpitations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0268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280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HEART BLOCK</vt:lpstr>
      <vt:lpstr>Heart block</vt:lpstr>
      <vt:lpstr> Causes </vt:lpstr>
      <vt:lpstr>Risk Factors</vt:lpstr>
      <vt:lpstr> Degrees of Heart Block </vt:lpstr>
      <vt:lpstr>Slide 6</vt:lpstr>
      <vt:lpstr>Slide 7</vt:lpstr>
      <vt:lpstr>Slide 8</vt:lpstr>
      <vt:lpstr> Symptoms </vt:lpstr>
      <vt:lpstr> Diagnosis </vt:lpstr>
      <vt:lpstr> Treatment </vt:lpstr>
      <vt:lpstr> Prevention </vt:lpstr>
      <vt:lpstr>Cont..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block</dc:title>
  <dc:creator>Admin</dc:creator>
  <cp:lastModifiedBy>library</cp:lastModifiedBy>
  <cp:revision>28</cp:revision>
  <dcterms:created xsi:type="dcterms:W3CDTF">2020-04-21T04:48:00Z</dcterms:created>
  <dcterms:modified xsi:type="dcterms:W3CDTF">2021-03-24T10:27:12Z</dcterms:modified>
</cp:coreProperties>
</file>