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36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37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55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04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40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218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885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27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23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21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F9C7D-CBAC-460C-95D7-94043F6B2B8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1C9D2-7C16-4A80-9332-C9E9EAD23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677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ENDOCARDITIS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9000" cy="1752600"/>
          </a:xfrm>
        </p:spPr>
        <p:txBody>
          <a:bodyPr/>
          <a:lstStyle/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By: </a:t>
            </a:r>
            <a:r>
              <a:rPr lang="en-US" b="1" i="1" dirty="0" err="1">
                <a:solidFill>
                  <a:srgbClr val="002060"/>
                </a:solidFill>
                <a:latin typeface="Bodoni MT" panose="02070603080606020203" pitchFamily="18" charset="0"/>
              </a:rPr>
              <a:t>Gincy</a:t>
            </a:r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 Samuel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Asst. Professor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Department: MSN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76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Treatment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054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b="1" dirty="0" smtClean="0"/>
              <a:t>Antibiotics : </a:t>
            </a:r>
            <a:r>
              <a:rPr lang="en-US" dirty="0" smtClean="0"/>
              <a:t>high </a:t>
            </a:r>
            <a:r>
              <a:rPr lang="en-US" dirty="0"/>
              <a:t>doses of intravenous (IV</a:t>
            </a:r>
            <a:r>
              <a:rPr lang="en-US" dirty="0" smtClean="0"/>
              <a:t>)</a:t>
            </a:r>
          </a:p>
          <a:p>
            <a:pPr algn="just">
              <a:lnSpc>
                <a:spcPct val="200000"/>
              </a:lnSpc>
            </a:pPr>
            <a:r>
              <a:rPr lang="en-US" b="1" dirty="0" smtClean="0"/>
              <a:t>Surgery: </a:t>
            </a:r>
            <a:r>
              <a:rPr lang="en-US" dirty="0" smtClean="0"/>
              <a:t>Repairing the damaged valve by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/>
              <a:t>B</a:t>
            </a:r>
            <a:r>
              <a:rPr lang="en-US" dirty="0" smtClean="0"/>
              <a:t>iological </a:t>
            </a:r>
            <a:r>
              <a:rPr lang="en-US" dirty="0"/>
              <a:t>tissue valve </a:t>
            </a:r>
            <a:endParaRPr lang="en-US" dirty="0" smtClean="0"/>
          </a:p>
          <a:p>
            <a:pPr marL="0" indent="0" algn="just">
              <a:lnSpc>
                <a:spcPct val="200000"/>
              </a:lnSpc>
              <a:buNone/>
            </a:pPr>
            <a:r>
              <a:rPr lang="en-US" b="1" dirty="0" smtClean="0"/>
              <a:t>            Or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/>
              <a:t>M</a:t>
            </a:r>
            <a:r>
              <a:rPr lang="en-US" dirty="0" smtClean="0"/>
              <a:t>echanical </a:t>
            </a:r>
            <a:r>
              <a:rPr lang="en-US" dirty="0"/>
              <a:t>valve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286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Endocarditis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816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Endocarditis is an infection of the endocardium, which is the inner lining of </a:t>
            </a:r>
            <a:r>
              <a:rPr lang="en-US" dirty="0" smtClean="0"/>
              <a:t>the heart </a:t>
            </a:r>
            <a:r>
              <a:rPr lang="en-US" dirty="0"/>
              <a:t>chambers and heart valves.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05200"/>
            <a:ext cx="55245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1900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Causes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562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Bacterial, fungal or germs in the bloodstream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Infection such </a:t>
            </a:r>
            <a:r>
              <a:rPr lang="en-US" dirty="0"/>
              <a:t>as gum </a:t>
            </a:r>
            <a:r>
              <a:rPr lang="en-US" dirty="0" smtClean="0"/>
              <a:t>disease, STD, </a:t>
            </a:r>
            <a:r>
              <a:rPr lang="en-US" dirty="0"/>
              <a:t>intestinal </a:t>
            </a:r>
            <a:r>
              <a:rPr lang="en-US" dirty="0" smtClean="0"/>
              <a:t>disorders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Tattoos </a:t>
            </a:r>
            <a:r>
              <a:rPr lang="en-US" dirty="0"/>
              <a:t>and body </a:t>
            </a:r>
            <a:r>
              <a:rPr lang="en-US" dirty="0" smtClean="0"/>
              <a:t>piercing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Contaminated needles and </a:t>
            </a:r>
            <a:r>
              <a:rPr lang="en-US" dirty="0" smtClean="0"/>
              <a:t>syringes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Dental </a:t>
            </a:r>
            <a:r>
              <a:rPr lang="en-US" dirty="0"/>
              <a:t>procedures 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Catheter placed </a:t>
            </a:r>
            <a:r>
              <a:rPr lang="en-US" dirty="0"/>
              <a:t>for a long period of </a:t>
            </a:r>
            <a:r>
              <a:rPr lang="en-US" dirty="0" smtClean="0"/>
              <a:t>time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8142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Risk </a:t>
            </a:r>
            <a:r>
              <a:rPr lang="en-US" b="1" dirty="0">
                <a:solidFill>
                  <a:srgbClr val="FF0000"/>
                </a:solidFill>
              </a:rPr>
              <a:t>factors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/>
              <a:t>Artificial heart </a:t>
            </a:r>
            <a:r>
              <a:rPr lang="en-US" dirty="0" smtClean="0"/>
              <a:t>valves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Congenital heart </a:t>
            </a:r>
            <a:r>
              <a:rPr lang="en-US" dirty="0" smtClean="0"/>
              <a:t>defects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H</a:t>
            </a:r>
            <a:r>
              <a:rPr lang="en-US" dirty="0" smtClean="0"/>
              <a:t>istory </a:t>
            </a:r>
            <a:r>
              <a:rPr lang="en-US" dirty="0"/>
              <a:t>of </a:t>
            </a:r>
            <a:r>
              <a:rPr lang="en-US" dirty="0" smtClean="0"/>
              <a:t>endocarditis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Damaged heart </a:t>
            </a:r>
            <a:r>
              <a:rPr lang="en-US" dirty="0" smtClean="0"/>
              <a:t>valves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History </a:t>
            </a:r>
            <a:r>
              <a:rPr lang="en-US" dirty="0"/>
              <a:t>of intravenous (IV) illegal drug use</a:t>
            </a:r>
          </a:p>
        </p:txBody>
      </p:sp>
    </p:spTree>
    <p:extLst>
      <p:ext uri="{BB962C8B-B14F-4D97-AF65-F5344CB8AC3E}">
        <p14:creationId xmlns:p14="http://schemas.microsoft.com/office/powerpoint/2010/main" xmlns="" val="182086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Symptoms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534400" cy="5791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Flu symptoms (fever </a:t>
            </a:r>
            <a:r>
              <a:rPr lang="en-US" dirty="0"/>
              <a:t>and </a:t>
            </a:r>
            <a:r>
              <a:rPr lang="en-US" dirty="0" smtClean="0"/>
              <a:t>chills)</a:t>
            </a:r>
          </a:p>
          <a:p>
            <a:pPr>
              <a:lnSpc>
                <a:spcPct val="150000"/>
              </a:lnSpc>
            </a:pPr>
            <a:r>
              <a:rPr lang="en-US" dirty="0"/>
              <a:t>H</a:t>
            </a:r>
            <a:r>
              <a:rPr lang="en-US" dirty="0" smtClean="0"/>
              <a:t>eart murmur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Fatigue</a:t>
            </a:r>
          </a:p>
          <a:p>
            <a:pPr>
              <a:lnSpc>
                <a:spcPct val="150000"/>
              </a:lnSpc>
            </a:pPr>
            <a:r>
              <a:rPr lang="en-US" dirty="0"/>
              <a:t>Aching joints and muscles</a:t>
            </a:r>
          </a:p>
          <a:p>
            <a:pPr>
              <a:lnSpc>
                <a:spcPct val="150000"/>
              </a:lnSpc>
            </a:pPr>
            <a:r>
              <a:rPr lang="en-US" dirty="0"/>
              <a:t>Night sweats</a:t>
            </a:r>
          </a:p>
          <a:p>
            <a:pPr>
              <a:lnSpc>
                <a:spcPct val="150000"/>
              </a:lnSpc>
            </a:pPr>
            <a:r>
              <a:rPr lang="en-US" dirty="0"/>
              <a:t>Shortness of breath</a:t>
            </a:r>
          </a:p>
          <a:p>
            <a:pPr>
              <a:lnSpc>
                <a:spcPct val="150000"/>
              </a:lnSpc>
            </a:pPr>
            <a:r>
              <a:rPr lang="en-US" dirty="0"/>
              <a:t>Chest pain </a:t>
            </a:r>
            <a:r>
              <a:rPr lang="en-US" dirty="0" smtClean="0"/>
              <a:t>during breathing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Swelling in </a:t>
            </a:r>
            <a:r>
              <a:rPr lang="en-US" dirty="0" smtClean="0"/>
              <a:t>the feet</a:t>
            </a:r>
            <a:r>
              <a:rPr lang="en-US" dirty="0"/>
              <a:t>, legs or abdomen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940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867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Unexplained weight loss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Blood in </a:t>
            </a:r>
            <a:r>
              <a:rPr lang="en-US" dirty="0" smtClean="0"/>
              <a:t>the urine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Tenderness </a:t>
            </a:r>
            <a:r>
              <a:rPr lang="en-US" dirty="0"/>
              <a:t>in </a:t>
            </a:r>
            <a:r>
              <a:rPr lang="en-US" dirty="0" smtClean="0"/>
              <a:t>the spleen</a:t>
            </a:r>
          </a:p>
          <a:p>
            <a:pPr algn="just">
              <a:lnSpc>
                <a:spcPct val="150000"/>
              </a:lnSpc>
            </a:pPr>
            <a:r>
              <a:rPr lang="en-US" b="1" dirty="0" err="1" smtClean="0"/>
              <a:t>Janeway</a:t>
            </a:r>
            <a:r>
              <a:rPr lang="en-US" b="1" dirty="0" smtClean="0"/>
              <a:t> lesions: </a:t>
            </a:r>
            <a:r>
              <a:rPr lang="en-US" dirty="0" smtClean="0"/>
              <a:t>Red </a:t>
            </a:r>
            <a:r>
              <a:rPr lang="en-US" dirty="0"/>
              <a:t>spots on the soles of </a:t>
            </a:r>
            <a:r>
              <a:rPr lang="en-US" dirty="0" smtClean="0"/>
              <a:t>the </a:t>
            </a:r>
            <a:r>
              <a:rPr lang="en-US" dirty="0"/>
              <a:t>feet or the palms of </a:t>
            </a:r>
            <a:r>
              <a:rPr lang="en-US" dirty="0" smtClean="0"/>
              <a:t>the hands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7200"/>
            <a:ext cx="3352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6347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19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Osler's nodes:</a:t>
            </a:r>
            <a:r>
              <a:rPr lang="en-US" dirty="0" smtClean="0"/>
              <a:t> Red, tender spots under the skin of the fingers or toes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err="1" smtClean="0"/>
              <a:t>Petechiae</a:t>
            </a:r>
            <a:r>
              <a:rPr lang="en-US" b="1" dirty="0" smtClean="0"/>
              <a:t>: </a:t>
            </a:r>
            <a:r>
              <a:rPr lang="en-US" dirty="0" smtClean="0"/>
              <a:t>Tiny purple or red spots on the skin, whites of the eyes, or inside the mouth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219200"/>
            <a:ext cx="3619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67200"/>
            <a:ext cx="4267199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1291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Complications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H</a:t>
            </a:r>
            <a:r>
              <a:rPr lang="en-US" dirty="0" smtClean="0"/>
              <a:t>eart </a:t>
            </a:r>
            <a:r>
              <a:rPr lang="en-US" dirty="0"/>
              <a:t>failure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Stroke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Seizure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</a:t>
            </a:r>
            <a:r>
              <a:rPr lang="en-US" dirty="0" smtClean="0"/>
              <a:t>aralysis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Abscesses in </a:t>
            </a:r>
            <a:r>
              <a:rPr lang="en-US" dirty="0"/>
              <a:t>the heart, brain, lungs and other organs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Pulmonary embolism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Kidney </a:t>
            </a:r>
            <a:r>
              <a:rPr lang="en-US" dirty="0"/>
              <a:t>damage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Enlarged spleen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584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Diagnostic Test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Blood </a:t>
            </a:r>
            <a:r>
              <a:rPr lang="en-US" dirty="0" smtClean="0"/>
              <a:t>tests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Echocardiogram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Electrocardiogram (ECG</a:t>
            </a:r>
            <a:r>
              <a:rPr lang="en-US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Chest </a:t>
            </a:r>
            <a:r>
              <a:rPr lang="en-US" dirty="0" smtClean="0"/>
              <a:t>X-ray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Computerized tomography (CT) scan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M</a:t>
            </a:r>
            <a:r>
              <a:rPr lang="en-US" dirty="0" smtClean="0"/>
              <a:t>agnetic </a:t>
            </a:r>
            <a:r>
              <a:rPr lang="en-US" dirty="0"/>
              <a:t>resonance imaging (MRI). </a:t>
            </a:r>
          </a:p>
        </p:txBody>
      </p:sp>
    </p:spTree>
    <p:extLst>
      <p:ext uri="{BB962C8B-B14F-4D97-AF65-F5344CB8AC3E}">
        <p14:creationId xmlns:p14="http://schemas.microsoft.com/office/powerpoint/2010/main" xmlns="" val="38830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241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ENDOCARDITIS</vt:lpstr>
      <vt:lpstr>Endocarditis</vt:lpstr>
      <vt:lpstr> Causes </vt:lpstr>
      <vt:lpstr> Risk factors </vt:lpstr>
      <vt:lpstr>Symptoms </vt:lpstr>
      <vt:lpstr>Cont…</vt:lpstr>
      <vt:lpstr>Slide 7</vt:lpstr>
      <vt:lpstr> Complications </vt:lpstr>
      <vt:lpstr> Diagnostic Test </vt:lpstr>
      <vt:lpstr> Treatment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ENDOCARDITIS</dc:title>
  <dc:creator>Admin</dc:creator>
  <cp:lastModifiedBy>library</cp:lastModifiedBy>
  <cp:revision>11</cp:revision>
  <dcterms:created xsi:type="dcterms:W3CDTF">2020-04-18T03:58:44Z</dcterms:created>
  <dcterms:modified xsi:type="dcterms:W3CDTF">2021-03-24T10:29:00Z</dcterms:modified>
</cp:coreProperties>
</file>