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8" r:id="rId7"/>
    <p:sldId id="269" r:id="rId8"/>
    <p:sldId id="258" r:id="rId9"/>
    <p:sldId id="259" r:id="rId10"/>
    <p:sldId id="260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22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29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66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20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64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01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48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82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40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3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73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0FBB-F6C8-46C5-AC37-CD68824E26FA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B22F-F192-42FB-88CA-B1DC441B7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33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HEART FAILURE</a:t>
            </a:r>
            <a:br>
              <a:rPr lang="en-US" sz="5400" b="1" dirty="0" smtClean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[</a:t>
            </a:r>
            <a:r>
              <a:rPr lang="en-US" sz="4800" i="1" dirty="0" smtClean="0">
                <a:solidFill>
                  <a:srgbClr val="C00000"/>
                </a:solidFill>
              </a:rPr>
              <a:t>CONGESTIVE HEART FAILURE]</a:t>
            </a:r>
            <a:endParaRPr lang="en-US" sz="5400" b="1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343400"/>
            <a:ext cx="7010400" cy="1752600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1229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Kidney damage or </a:t>
            </a:r>
            <a:r>
              <a:rPr lang="en-US" dirty="0" smtClean="0"/>
              <a:t>failure</a:t>
            </a:r>
          </a:p>
          <a:p>
            <a:pPr>
              <a:lnSpc>
                <a:spcPct val="200000"/>
              </a:lnSpc>
            </a:pPr>
            <a:r>
              <a:rPr lang="en-US" dirty="0"/>
              <a:t>Heart valve </a:t>
            </a:r>
            <a:r>
              <a:rPr lang="en-US" dirty="0" smtClean="0"/>
              <a:t>diseases</a:t>
            </a:r>
          </a:p>
          <a:p>
            <a:pPr>
              <a:lnSpc>
                <a:spcPct val="200000"/>
              </a:lnSpc>
            </a:pPr>
            <a:r>
              <a:rPr lang="en-US" dirty="0"/>
              <a:t>Heart rhythm </a:t>
            </a:r>
            <a:r>
              <a:rPr lang="en-US" dirty="0" smtClean="0"/>
              <a:t>abnormalities</a:t>
            </a:r>
          </a:p>
          <a:p>
            <a:pPr>
              <a:lnSpc>
                <a:spcPct val="200000"/>
              </a:lnSpc>
            </a:pPr>
            <a:r>
              <a:rPr lang="en-US" dirty="0"/>
              <a:t>Liver </a:t>
            </a:r>
            <a:r>
              <a:rPr lang="en-US" dirty="0" smtClean="0"/>
              <a:t>damage or failure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0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Diagnostic test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Blood </a:t>
            </a:r>
            <a:r>
              <a:rPr lang="en-US" dirty="0" smtClean="0"/>
              <a:t>tests           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Chest X-ray, Stress test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Electrocardiogram (</a:t>
            </a:r>
            <a:r>
              <a:rPr lang="en-US" dirty="0" smtClean="0"/>
              <a:t>ECG) and Echocardiogram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Cardiac computerized tomography (CT) </a:t>
            </a:r>
            <a:r>
              <a:rPr lang="en-US" dirty="0" smtClean="0"/>
              <a:t>scan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Magnetic resonance imaging (MRI</a:t>
            </a:r>
            <a:r>
              <a:rPr lang="en-US" dirty="0" smtClean="0"/>
              <a:t>)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Coronary </a:t>
            </a:r>
            <a:r>
              <a:rPr lang="en-US" dirty="0" smtClean="0"/>
              <a:t>angiogram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Myocardial biopsy</a:t>
            </a:r>
          </a:p>
        </p:txBody>
      </p:sp>
    </p:spTree>
    <p:extLst>
      <p:ext uri="{BB962C8B-B14F-4D97-AF65-F5344CB8AC3E}">
        <p14:creationId xmlns:p14="http://schemas.microsoft.com/office/powerpoint/2010/main" xmlns="" val="404292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Medical 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Angiotensin-converting enzyme (ACE) </a:t>
            </a:r>
            <a:r>
              <a:rPr lang="en-US" b="1" dirty="0" smtClean="0"/>
              <a:t>inhibitors: </a:t>
            </a:r>
            <a:r>
              <a:rPr lang="en-US" dirty="0" smtClean="0"/>
              <a:t>it widens the </a:t>
            </a:r>
            <a:r>
              <a:rPr lang="en-US" dirty="0"/>
              <a:t>blood vessels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/>
              <a:t>Beta </a:t>
            </a:r>
            <a:r>
              <a:rPr lang="en-US" b="1" dirty="0" smtClean="0"/>
              <a:t>blockers: </a:t>
            </a:r>
            <a:r>
              <a:rPr lang="en-US" dirty="0" smtClean="0"/>
              <a:t>it</a:t>
            </a:r>
            <a:r>
              <a:rPr lang="en-US" b="1" dirty="0" smtClean="0"/>
              <a:t> </a:t>
            </a:r>
            <a:r>
              <a:rPr lang="en-US" dirty="0" smtClean="0"/>
              <a:t>reduces </a:t>
            </a:r>
            <a:r>
              <a:rPr lang="en-US" dirty="0"/>
              <a:t>blood pressure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Diuretics: </a:t>
            </a:r>
            <a:r>
              <a:rPr lang="en-US" dirty="0" smtClean="0"/>
              <a:t>it</a:t>
            </a:r>
            <a:r>
              <a:rPr lang="en-US" b="1" dirty="0" smtClean="0"/>
              <a:t> </a:t>
            </a:r>
            <a:r>
              <a:rPr lang="en-US" dirty="0" smtClean="0"/>
              <a:t>decreases </a:t>
            </a:r>
            <a:r>
              <a:rPr lang="en-US" dirty="0"/>
              <a:t>fluid in </a:t>
            </a:r>
            <a:r>
              <a:rPr lang="en-US" dirty="0" smtClean="0"/>
              <a:t>the lungs</a:t>
            </a:r>
            <a:r>
              <a:rPr lang="en-US" dirty="0"/>
              <a:t> 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Inotropes: </a:t>
            </a:r>
            <a:r>
              <a:rPr lang="en-US" dirty="0" smtClean="0"/>
              <a:t>it </a:t>
            </a:r>
            <a:r>
              <a:rPr lang="en-US" dirty="0"/>
              <a:t>improve heart pumping function 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Digoxin: </a:t>
            </a:r>
            <a:r>
              <a:rPr lang="en-US" dirty="0" smtClean="0"/>
              <a:t>it increases </a:t>
            </a:r>
            <a:r>
              <a:rPr lang="en-US" dirty="0"/>
              <a:t>the strength </a:t>
            </a:r>
            <a:r>
              <a:rPr lang="en-US" dirty="0" smtClean="0"/>
              <a:t>heart </a:t>
            </a:r>
            <a:r>
              <a:rPr lang="en-US" dirty="0"/>
              <a:t>muscle contractions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30700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Surgical Treatment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Coronary bypass </a:t>
            </a:r>
            <a:r>
              <a:rPr lang="en-US" b="1" dirty="0" smtClean="0"/>
              <a:t>surgery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Heart valve repair or </a:t>
            </a:r>
            <a:r>
              <a:rPr lang="en-US" b="1" dirty="0" smtClean="0"/>
              <a:t>replacement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Implantable </a:t>
            </a:r>
            <a:r>
              <a:rPr lang="en-US" b="1" dirty="0" err="1" smtClean="0"/>
              <a:t>cardioverter</a:t>
            </a:r>
            <a:r>
              <a:rPr lang="en-US" b="1" dirty="0" smtClean="0"/>
              <a:t>-defibrillators </a:t>
            </a:r>
            <a:r>
              <a:rPr lang="en-US" b="1" dirty="0"/>
              <a:t>(</a:t>
            </a:r>
            <a:r>
              <a:rPr lang="en-US" b="1" dirty="0" smtClean="0"/>
              <a:t>ICDs)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ICD monitors the heart rhythm. If the heart starts beating </a:t>
            </a:r>
            <a:r>
              <a:rPr lang="en-US" dirty="0" smtClean="0"/>
              <a:t>abnormal or  </a:t>
            </a:r>
            <a:r>
              <a:rPr lang="en-US" dirty="0"/>
              <a:t>stops, the ICD </a:t>
            </a:r>
            <a:r>
              <a:rPr lang="en-US" dirty="0" smtClean="0"/>
              <a:t>give shocks to heart for normal </a:t>
            </a:r>
            <a:r>
              <a:rPr lang="en-US" dirty="0"/>
              <a:t>rhythm. 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04181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algn="just">
              <a:lnSpc>
                <a:spcPct val="250000"/>
              </a:lnSpc>
            </a:pPr>
            <a:r>
              <a:rPr lang="en-US" b="1" dirty="0" smtClean="0"/>
              <a:t>Ventricular assist devices (VADs)</a:t>
            </a:r>
          </a:p>
          <a:p>
            <a:pPr algn="just">
              <a:lnSpc>
                <a:spcPct val="250000"/>
              </a:lnSpc>
            </a:pPr>
            <a:r>
              <a:rPr lang="en-US" b="1" dirty="0" smtClean="0"/>
              <a:t>Heart transplant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125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HEART FAILURE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Heart </a:t>
            </a:r>
            <a:r>
              <a:rPr lang="en-US" dirty="0" smtClean="0"/>
              <a:t>failure</a:t>
            </a:r>
            <a:r>
              <a:rPr lang="en-US" dirty="0"/>
              <a:t> </a:t>
            </a:r>
            <a:r>
              <a:rPr lang="en-US" dirty="0" smtClean="0"/>
              <a:t>also </a:t>
            </a:r>
            <a:r>
              <a:rPr lang="en-US" dirty="0"/>
              <a:t>known as congestive heart </a:t>
            </a:r>
            <a:r>
              <a:rPr lang="en-US" dirty="0" smtClean="0"/>
              <a:t>failure. It is the </a:t>
            </a:r>
            <a:r>
              <a:rPr lang="en-US" dirty="0">
                <a:solidFill>
                  <a:srgbClr val="FF0000"/>
                </a:solidFill>
              </a:rPr>
              <a:t>failure of the heart to pump blood with normal efficiency</a:t>
            </a:r>
            <a:r>
              <a:rPr lang="en-US" dirty="0" smtClean="0"/>
              <a:t>. Due to which </a:t>
            </a:r>
            <a:r>
              <a:rPr lang="en-US" dirty="0"/>
              <a:t>the heart is unable to provide adequate blood flow to other organs, such as the brain, liver, and kidneys.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311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Types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610600" cy="5562600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en-US" dirty="0" smtClean="0"/>
              <a:t>Left-sided </a:t>
            </a:r>
            <a:r>
              <a:rPr lang="en-US" dirty="0"/>
              <a:t>heart </a:t>
            </a:r>
            <a:r>
              <a:rPr lang="en-US" dirty="0" smtClean="0"/>
              <a:t>failure</a:t>
            </a:r>
          </a:p>
          <a:p>
            <a:pPr algn="just">
              <a:lnSpc>
                <a:spcPct val="250000"/>
              </a:lnSpc>
            </a:pPr>
            <a:r>
              <a:rPr lang="en-US" dirty="0"/>
              <a:t>Right-sided heart </a:t>
            </a:r>
            <a:r>
              <a:rPr lang="en-US" dirty="0" smtClean="0"/>
              <a:t>failure</a:t>
            </a:r>
          </a:p>
          <a:p>
            <a:pPr algn="just">
              <a:lnSpc>
                <a:spcPct val="250000"/>
              </a:lnSpc>
            </a:pPr>
            <a:r>
              <a:rPr lang="en-US" dirty="0"/>
              <a:t>Systolic heart </a:t>
            </a:r>
            <a:r>
              <a:rPr lang="en-US" dirty="0" smtClean="0"/>
              <a:t>failure</a:t>
            </a:r>
          </a:p>
          <a:p>
            <a:pPr algn="just">
              <a:lnSpc>
                <a:spcPct val="250000"/>
              </a:lnSpc>
            </a:pPr>
            <a:r>
              <a:rPr lang="en-US" dirty="0"/>
              <a:t>Diastolic heart failure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5720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728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Coronary artery disease and heart </a:t>
            </a:r>
            <a:r>
              <a:rPr lang="en-US" dirty="0" smtClean="0"/>
              <a:t>attack</a:t>
            </a:r>
          </a:p>
          <a:p>
            <a:pPr>
              <a:lnSpc>
                <a:spcPct val="150000"/>
              </a:lnSpc>
            </a:pPr>
            <a:r>
              <a:rPr lang="en-US" dirty="0"/>
              <a:t>High blood pressure (hypertension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Valvular</a:t>
            </a:r>
            <a:r>
              <a:rPr lang="en-US" dirty="0" smtClean="0"/>
              <a:t> heart disease</a:t>
            </a:r>
          </a:p>
          <a:p>
            <a:pPr>
              <a:lnSpc>
                <a:spcPct val="150000"/>
              </a:lnSpc>
            </a:pPr>
            <a:r>
              <a:rPr lang="en-US" dirty="0"/>
              <a:t>Damage to the heart muscle (cardiomyopathy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Myocarditis</a:t>
            </a:r>
          </a:p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ongenital </a:t>
            </a:r>
            <a:r>
              <a:rPr lang="en-US" dirty="0"/>
              <a:t>heart </a:t>
            </a:r>
            <a:r>
              <a:rPr lang="en-US" dirty="0" smtClean="0"/>
              <a:t>defects</a:t>
            </a:r>
          </a:p>
          <a:p>
            <a:pPr>
              <a:lnSpc>
                <a:spcPct val="150000"/>
              </a:lnSpc>
            </a:pPr>
            <a:r>
              <a:rPr lang="en-US" dirty="0"/>
              <a:t>Abnormal heart </a:t>
            </a:r>
            <a:r>
              <a:rPr lang="en-US" dirty="0" smtClean="0"/>
              <a:t>rhythms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08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334962"/>
          </a:xfrm>
        </p:spPr>
        <p:txBody>
          <a:bodyPr>
            <a:normAutofit fontScale="90000"/>
          </a:bodyPr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Other </a:t>
            </a:r>
            <a:r>
              <a:rPr lang="en-US" b="1" dirty="0" smtClean="0"/>
              <a:t>diseases: 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uch </a:t>
            </a:r>
            <a:r>
              <a:rPr lang="en-US" dirty="0"/>
              <a:t>as diabetes, HIV, hyperthyroidism, </a:t>
            </a:r>
            <a:r>
              <a:rPr lang="en-US" dirty="0" smtClean="0"/>
              <a:t>hypothyroidism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smtClean="0"/>
              <a:t>Acute </a:t>
            </a:r>
            <a:r>
              <a:rPr lang="en-US" u="sng" dirty="0"/>
              <a:t>heart </a:t>
            </a:r>
            <a:r>
              <a:rPr lang="en-US" u="sng" dirty="0" smtClean="0"/>
              <a:t>failure due to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viruses </a:t>
            </a:r>
            <a:r>
              <a:rPr lang="en-US" dirty="0"/>
              <a:t>that attack the heart </a:t>
            </a:r>
            <a:r>
              <a:rPr lang="en-US" dirty="0" smtClean="0"/>
              <a:t>muscle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severe infections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allergic </a:t>
            </a:r>
            <a:r>
              <a:rPr lang="en-US" dirty="0" smtClean="0"/>
              <a:t>reactions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blood </a:t>
            </a:r>
            <a:r>
              <a:rPr lang="en-US" dirty="0"/>
              <a:t>clots in the </a:t>
            </a:r>
            <a:r>
              <a:rPr lang="en-US" dirty="0" smtClean="0"/>
              <a:t>lungs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dirty="0"/>
              <a:t>of certain </a:t>
            </a:r>
            <a:r>
              <a:rPr lang="en-US" dirty="0" smtClean="0"/>
              <a:t>medications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980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760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9153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317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Shortness of breath (dyspnea) 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en-US" dirty="0" smtClean="0"/>
              <a:t>Fatigue </a:t>
            </a:r>
            <a:r>
              <a:rPr lang="en-US" dirty="0"/>
              <a:t>and weakness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Edema in legs</a:t>
            </a:r>
            <a:r>
              <a:rPr lang="en-US" dirty="0"/>
              <a:t>, ankles and feet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Rapid or irregular heartbeat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Reduced ability to exercise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658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334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Persistent cough or wheezing (white or pink)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Increased urination at night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Swelling of abdomen (ascites)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R</a:t>
            </a:r>
            <a:r>
              <a:rPr lang="en-US" dirty="0" smtClean="0"/>
              <a:t>apid weight gain from fluid retention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Lack of appetite and nausea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Difficulty concentrating or decreased alertness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129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HEART FAILURE [CONGESTIVE HEART FAILURE]</vt:lpstr>
      <vt:lpstr>HEART FAILURE</vt:lpstr>
      <vt:lpstr>Types</vt:lpstr>
      <vt:lpstr>Causes</vt:lpstr>
      <vt:lpstr>Slide 5</vt:lpstr>
      <vt:lpstr>Slide 6</vt:lpstr>
      <vt:lpstr>Slide 7</vt:lpstr>
      <vt:lpstr> Symptoms </vt:lpstr>
      <vt:lpstr>Cont..</vt:lpstr>
      <vt:lpstr> Complications </vt:lpstr>
      <vt:lpstr>Diagnostic test </vt:lpstr>
      <vt:lpstr>  Medical Treatment </vt:lpstr>
      <vt:lpstr> Surgical Treatment 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</dc:title>
  <dc:creator>Admin</dc:creator>
  <cp:lastModifiedBy>library</cp:lastModifiedBy>
  <cp:revision>25</cp:revision>
  <dcterms:created xsi:type="dcterms:W3CDTF">2020-04-22T14:25:11Z</dcterms:created>
  <dcterms:modified xsi:type="dcterms:W3CDTF">2021-03-24T10:33:06Z</dcterms:modified>
</cp:coreProperties>
</file>