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9" r:id="rId14"/>
    <p:sldId id="260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8B6F-4942-438D-82C9-54D6F7BB6A2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2C86-7542-4207-B13F-6EFD31635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324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8B6F-4942-438D-82C9-54D6F7BB6A2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2C86-7542-4207-B13F-6EFD31635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662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8B6F-4942-438D-82C9-54D6F7BB6A2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2C86-7542-4207-B13F-6EFD31635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05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8B6F-4942-438D-82C9-54D6F7BB6A2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2C86-7542-4207-B13F-6EFD31635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09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8B6F-4942-438D-82C9-54D6F7BB6A2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2C86-7542-4207-B13F-6EFD31635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504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8B6F-4942-438D-82C9-54D6F7BB6A2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2C86-7542-4207-B13F-6EFD31635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443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8B6F-4942-438D-82C9-54D6F7BB6A2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2C86-7542-4207-B13F-6EFD31635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992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8B6F-4942-438D-82C9-54D6F7BB6A2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2C86-7542-4207-B13F-6EFD31635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745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8B6F-4942-438D-82C9-54D6F7BB6A2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2C86-7542-4207-B13F-6EFD31635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57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8B6F-4942-438D-82C9-54D6F7BB6A2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2C86-7542-4207-B13F-6EFD31635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41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8B6F-4942-438D-82C9-54D6F7BB6A2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2C86-7542-4207-B13F-6EFD31635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063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8B6F-4942-438D-82C9-54D6F7BB6A2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A2C86-7542-4207-B13F-6EFD31635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463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60985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800" b="1" dirty="0" smtClean="0">
                <a:solidFill>
                  <a:srgbClr val="FF0000"/>
                </a:solidFill>
              </a:rPr>
              <a:t/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5300" b="1" dirty="0" smtClean="0">
                <a:solidFill>
                  <a:srgbClr val="FF0000"/>
                </a:solidFill>
              </a:rPr>
              <a:t>LEUKOCYTOSIS</a:t>
            </a:r>
            <a:br>
              <a:rPr lang="en-US" sz="5300" b="1" dirty="0" smtClean="0">
                <a:solidFill>
                  <a:srgbClr val="FF0000"/>
                </a:solidFill>
              </a:rPr>
            </a:br>
            <a:r>
              <a:rPr lang="en-US" sz="5300" b="1" dirty="0" smtClean="0">
                <a:solidFill>
                  <a:srgbClr val="FF0000"/>
                </a:solidFill>
              </a:rPr>
              <a:t> AND</a:t>
            </a:r>
            <a:br>
              <a:rPr lang="en-US" sz="5300" b="1" dirty="0" smtClean="0">
                <a:solidFill>
                  <a:srgbClr val="FF0000"/>
                </a:solidFill>
              </a:rPr>
            </a:br>
            <a:r>
              <a:rPr lang="en-US" sz="5300" b="1" dirty="0" smtClean="0">
                <a:solidFill>
                  <a:srgbClr val="FF0000"/>
                </a:solidFill>
              </a:rPr>
              <a:t> LEUKEMIA</a:t>
            </a:r>
            <a:r>
              <a:rPr lang="en-US" sz="5300" b="1" dirty="0"/>
              <a:t/>
            </a:r>
            <a:br>
              <a:rPr lang="en-US" sz="5300" b="1" dirty="0"/>
            </a:br>
            <a:endParaRPr lang="en-US" sz="53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15200" cy="1752600"/>
          </a:xfrm>
        </p:spPr>
        <p:txBody>
          <a:bodyPr/>
          <a:lstStyle/>
          <a:p>
            <a:endParaRPr lang="en-US" dirty="0" smtClean="0"/>
          </a:p>
          <a:p>
            <a:pPr algn="r"/>
            <a:r>
              <a:rPr lang="en-US" dirty="0" smtClean="0">
                <a:solidFill>
                  <a:srgbClr val="002060"/>
                </a:solidFill>
              </a:rPr>
              <a:t>Mrs. </a:t>
            </a:r>
            <a:r>
              <a:rPr lang="en-US" dirty="0" err="1" smtClean="0">
                <a:solidFill>
                  <a:srgbClr val="002060"/>
                </a:solidFill>
              </a:rPr>
              <a:t>Gincy</a:t>
            </a:r>
            <a:r>
              <a:rPr lang="en-US" dirty="0" smtClean="0">
                <a:solidFill>
                  <a:srgbClr val="002060"/>
                </a:solidFill>
              </a:rPr>
              <a:t> Samuel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835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Myelogenous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leukemia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just">
              <a:lnSpc>
                <a:spcPct val="250000"/>
              </a:lnSpc>
              <a:buNone/>
            </a:pPr>
            <a:r>
              <a:rPr lang="en-US" dirty="0"/>
              <a:t>This type of leukemia affects the myeloid cells. Myeloid cells </a:t>
            </a:r>
            <a:r>
              <a:rPr lang="en-US" dirty="0" smtClean="0"/>
              <a:t>helps to form red </a:t>
            </a:r>
            <a:r>
              <a:rPr lang="en-US" dirty="0"/>
              <a:t>blood cells, white blood cells and platelet-producing cells.</a:t>
            </a:r>
          </a:p>
        </p:txBody>
      </p:sp>
    </p:spTree>
    <p:extLst>
      <p:ext uri="{BB962C8B-B14F-4D97-AF65-F5344CB8AC3E}">
        <p14:creationId xmlns:p14="http://schemas.microsoft.com/office/powerpoint/2010/main" xmlns="" val="15601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Types </a:t>
            </a:r>
            <a:r>
              <a:rPr lang="en-US" b="1" dirty="0">
                <a:solidFill>
                  <a:srgbClr val="FF0000"/>
                </a:solidFill>
              </a:rPr>
              <a:t>of leukemia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/>
              <a:t>Acute lymphocytic leukemia (ALL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  <a:r>
              <a:rPr lang="en-US" dirty="0"/>
              <a:t>is the most common type of leukemia in young children. ALL can also occur in adults.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Acute </a:t>
            </a:r>
            <a:r>
              <a:rPr lang="en-US" b="1" dirty="0" err="1"/>
              <a:t>myelogenous</a:t>
            </a:r>
            <a:r>
              <a:rPr lang="en-US" b="1" dirty="0"/>
              <a:t> leukemia (</a:t>
            </a:r>
            <a:r>
              <a:rPr lang="en-US" b="1" dirty="0" smtClean="0"/>
              <a:t>AML) </a:t>
            </a:r>
            <a:r>
              <a:rPr lang="en-US" dirty="0" smtClean="0"/>
              <a:t>is </a:t>
            </a:r>
            <a:r>
              <a:rPr lang="en-US" dirty="0"/>
              <a:t>a common type of leukemia. It occurs in children and adults. AML is the most common type of acute leukemia in adults.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4790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5626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b="1" dirty="0"/>
              <a:t>Chronic lymphocytic leukemia (CLL</a:t>
            </a:r>
            <a:r>
              <a:rPr lang="en-US" b="1" dirty="0" smtClean="0"/>
              <a:t>) </a:t>
            </a:r>
            <a:r>
              <a:rPr lang="en-US" dirty="0" smtClean="0"/>
              <a:t>is </a:t>
            </a:r>
            <a:r>
              <a:rPr lang="en-US" dirty="0"/>
              <a:t>the most common chronic adult leukemia, </a:t>
            </a:r>
            <a:r>
              <a:rPr lang="en-US" dirty="0" smtClean="0"/>
              <a:t>no symptoms for years  and without treatment</a:t>
            </a:r>
            <a:r>
              <a:rPr lang="en-US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Chronic </a:t>
            </a:r>
            <a:r>
              <a:rPr lang="en-US" b="1" dirty="0" err="1"/>
              <a:t>myelogenous</a:t>
            </a:r>
            <a:r>
              <a:rPr lang="en-US" b="1" dirty="0"/>
              <a:t> leukemia (</a:t>
            </a:r>
            <a:r>
              <a:rPr lang="en-US" b="1" dirty="0" smtClean="0"/>
              <a:t>CML) </a:t>
            </a:r>
            <a:r>
              <a:rPr lang="en-US" dirty="0" smtClean="0"/>
              <a:t>is </a:t>
            </a:r>
            <a:r>
              <a:rPr lang="en-US" dirty="0"/>
              <a:t>type of leukemia mainly affects </a:t>
            </a:r>
            <a:r>
              <a:rPr lang="en-US" dirty="0" smtClean="0"/>
              <a:t>adults, few </a:t>
            </a:r>
            <a:r>
              <a:rPr lang="en-US" dirty="0"/>
              <a:t>or no symptoms for months or years before entering a phase in which the leukemia cells grow more quickly.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0233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Symptoms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 numCol="2"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Weakness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en-US" dirty="0"/>
              <a:t>B</a:t>
            </a:r>
            <a:r>
              <a:rPr lang="en-US" dirty="0" smtClean="0"/>
              <a:t>leeding 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Fever</a:t>
            </a:r>
            <a:r>
              <a:rPr lang="en-US" dirty="0"/>
              <a:t> </a:t>
            </a:r>
            <a:r>
              <a:rPr lang="en-US" dirty="0" smtClean="0"/>
              <a:t>or</a:t>
            </a:r>
            <a:r>
              <a:rPr lang="en-US" dirty="0"/>
              <a:t> chills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Repeated Infections 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Pain</a:t>
            </a:r>
            <a:r>
              <a:rPr lang="en-US" dirty="0"/>
              <a:t> </a:t>
            </a:r>
            <a:r>
              <a:rPr lang="en-US" dirty="0" smtClean="0"/>
              <a:t>in the bones </a:t>
            </a:r>
            <a:r>
              <a:rPr lang="en-US" dirty="0"/>
              <a:t>or joints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Headache, Seizures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en-US" dirty="0" smtClean="0"/>
              <a:t>Vomiting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en-US" dirty="0"/>
              <a:t>Weight loss</a:t>
            </a:r>
          </a:p>
          <a:p>
            <a:pPr>
              <a:lnSpc>
                <a:spcPct val="170000"/>
              </a:lnSpc>
            </a:pPr>
            <a:r>
              <a:rPr lang="en-US" dirty="0"/>
              <a:t>Night sweats</a:t>
            </a:r>
          </a:p>
          <a:p>
            <a:pPr>
              <a:lnSpc>
                <a:spcPct val="170000"/>
              </a:lnSpc>
            </a:pPr>
            <a:r>
              <a:rPr lang="en-US" dirty="0"/>
              <a:t>Shortness of breath</a:t>
            </a:r>
          </a:p>
          <a:p>
            <a:pPr>
              <a:lnSpc>
                <a:spcPct val="170000"/>
              </a:lnSpc>
            </a:pPr>
            <a:r>
              <a:rPr lang="en-US" dirty="0"/>
              <a:t>Swollen lymph nodes </a:t>
            </a:r>
            <a:r>
              <a:rPr lang="en-US" dirty="0" smtClean="0"/>
              <a:t>or</a:t>
            </a:r>
            <a:r>
              <a:rPr lang="en-US" dirty="0"/>
              <a:t> spleen</a:t>
            </a:r>
          </a:p>
          <a:p>
            <a:pPr marL="0" indent="0">
              <a:lnSpc>
                <a:spcPct val="17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6038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Diagnostic test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/>
              <a:t>Physical </a:t>
            </a:r>
            <a:r>
              <a:rPr lang="en-US" b="1" dirty="0" smtClean="0"/>
              <a:t>examination: </a:t>
            </a:r>
            <a:r>
              <a:rPr lang="en-US" dirty="0" smtClean="0"/>
              <a:t>pale </a:t>
            </a:r>
            <a:r>
              <a:rPr lang="en-US" dirty="0"/>
              <a:t>skin from anemia, swelling of </a:t>
            </a:r>
            <a:r>
              <a:rPr lang="en-US" dirty="0" smtClean="0"/>
              <a:t>the </a:t>
            </a:r>
            <a:r>
              <a:rPr lang="en-US" dirty="0"/>
              <a:t>lymph nodes, and enlargement of </a:t>
            </a:r>
            <a:r>
              <a:rPr lang="en-US" dirty="0" smtClean="0"/>
              <a:t>the liver </a:t>
            </a:r>
            <a:r>
              <a:rPr lang="en-US" dirty="0"/>
              <a:t>and spleen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CBC test</a:t>
            </a:r>
          </a:p>
          <a:p>
            <a:pPr algn="just">
              <a:lnSpc>
                <a:spcPct val="150000"/>
              </a:lnSpc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588987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Bone marrow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It is a procedure to remove sample </a:t>
            </a:r>
            <a:r>
              <a:rPr lang="en-US" dirty="0"/>
              <a:t>of bone marrow from </a:t>
            </a:r>
            <a:r>
              <a:rPr lang="en-US" dirty="0" smtClean="0"/>
              <a:t>the hipbone</a:t>
            </a:r>
            <a:r>
              <a:rPr lang="en-US" dirty="0"/>
              <a:t>. The bone marrow is removed </a:t>
            </a: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using </a:t>
            </a:r>
            <a:r>
              <a:rPr lang="en-US" dirty="0"/>
              <a:t>a long, </a:t>
            </a: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thin </a:t>
            </a:r>
            <a:r>
              <a:rPr lang="en-US" dirty="0"/>
              <a:t>needle. 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971800"/>
            <a:ext cx="6096000" cy="3851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27116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Treatment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b="1" dirty="0" smtClean="0"/>
              <a:t>Chemotherapy</a:t>
            </a:r>
          </a:p>
          <a:p>
            <a:pPr algn="just">
              <a:lnSpc>
                <a:spcPct val="200000"/>
              </a:lnSpc>
            </a:pPr>
            <a:r>
              <a:rPr lang="en-US" b="1" dirty="0"/>
              <a:t>Radiation </a:t>
            </a:r>
            <a:r>
              <a:rPr lang="en-US" b="1" dirty="0" smtClean="0"/>
              <a:t>therapy</a:t>
            </a:r>
          </a:p>
          <a:p>
            <a:pPr algn="just">
              <a:lnSpc>
                <a:spcPct val="200000"/>
              </a:lnSpc>
            </a:pPr>
            <a:r>
              <a:rPr lang="en-US" b="1" dirty="0"/>
              <a:t>Stem cell </a:t>
            </a:r>
            <a:r>
              <a:rPr lang="en-US" b="1" dirty="0" smtClean="0"/>
              <a:t>transplant: </a:t>
            </a:r>
            <a:r>
              <a:rPr lang="en-US" dirty="0" smtClean="0"/>
              <a:t>It </a:t>
            </a:r>
            <a:r>
              <a:rPr lang="en-US" dirty="0"/>
              <a:t>is a procedure to replace </a:t>
            </a:r>
            <a:r>
              <a:rPr lang="en-US" dirty="0" smtClean="0"/>
              <a:t>the </a:t>
            </a:r>
            <a:r>
              <a:rPr lang="en-US" dirty="0"/>
              <a:t>diseased bone marrow with healthy bone marrow.</a:t>
            </a:r>
          </a:p>
        </p:txBody>
      </p:sp>
    </p:spTree>
    <p:extLst>
      <p:ext uri="{BB962C8B-B14F-4D97-AF65-F5344CB8AC3E}">
        <p14:creationId xmlns:p14="http://schemas.microsoft.com/office/powerpoint/2010/main" xmlns="" val="182911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LEUKOCYTOSIS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7150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It is </a:t>
            </a:r>
            <a:r>
              <a:rPr lang="en-US" dirty="0"/>
              <a:t>a condition in which the white cell (leukocyte count)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greater </a:t>
            </a:r>
            <a:r>
              <a:rPr lang="en-US" dirty="0">
                <a:solidFill>
                  <a:srgbClr val="FF0000"/>
                </a:solidFill>
              </a:rPr>
              <a:t>than 11,000 per mm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in the </a:t>
            </a:r>
            <a:r>
              <a:rPr lang="en-US" dirty="0" smtClean="0"/>
              <a:t>blood. Due to </a:t>
            </a:r>
            <a:r>
              <a:rPr lang="en-US" dirty="0"/>
              <a:t>infection, </a:t>
            </a:r>
            <a:r>
              <a:rPr lang="en-US" dirty="0" smtClean="0"/>
              <a:t>or certain </a:t>
            </a:r>
            <a:r>
              <a:rPr lang="en-US" dirty="0"/>
              <a:t>parasitic infections or bone tumors </a:t>
            </a:r>
            <a:r>
              <a:rPr lang="en-US" dirty="0" smtClean="0"/>
              <a:t>/ leukemia.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38600"/>
            <a:ext cx="8229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1447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LEUKEMIA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Leukemia is </a:t>
            </a:r>
            <a:r>
              <a:rPr lang="en-US" dirty="0">
                <a:solidFill>
                  <a:srgbClr val="FF0000"/>
                </a:solidFill>
              </a:rPr>
              <a:t>cancer of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blood-forming tissues</a:t>
            </a:r>
            <a:r>
              <a:rPr lang="en-US" dirty="0"/>
              <a:t>, including the bone marrow and the lymphatic system.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7745" y="3290455"/>
            <a:ext cx="7772400" cy="356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5335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Causes and Risk Factors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I</a:t>
            </a:r>
            <a:r>
              <a:rPr lang="en-US" dirty="0" smtClean="0"/>
              <a:t>diopathic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Smoke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E</a:t>
            </a:r>
            <a:r>
              <a:rPr lang="en-US" dirty="0" smtClean="0"/>
              <a:t>xposed </a:t>
            </a:r>
            <a:r>
              <a:rPr lang="en-US" dirty="0"/>
              <a:t>to </a:t>
            </a:r>
            <a:r>
              <a:rPr lang="en-US" dirty="0" smtClean="0"/>
              <a:t>radiation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/>
              <a:t>certain chemicals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Cancer treatment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F</a:t>
            </a:r>
            <a:r>
              <a:rPr lang="en-US" dirty="0" smtClean="0"/>
              <a:t>amily history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leukemia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G</a:t>
            </a:r>
            <a:r>
              <a:rPr lang="en-US" dirty="0" smtClean="0"/>
              <a:t>enetic </a:t>
            </a:r>
            <a:r>
              <a:rPr lang="en-US" dirty="0"/>
              <a:t>disorder like Down syndrome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654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Pathophysiology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1054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Certain abnormalities </a:t>
            </a:r>
            <a:r>
              <a:rPr lang="en-US" dirty="0" smtClean="0"/>
              <a:t>cause the </a:t>
            </a:r>
            <a:r>
              <a:rPr lang="en-US" dirty="0" smtClean="0">
                <a:solidFill>
                  <a:srgbClr val="FF0000"/>
                </a:solidFill>
              </a:rPr>
              <a:t>cell to grow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divide more rapidly </a:t>
            </a:r>
            <a:r>
              <a:rPr lang="en-US" dirty="0" smtClean="0"/>
              <a:t>and to continue living when normal cells would die. Over time, these abnormal cells can </a:t>
            </a:r>
            <a:r>
              <a:rPr lang="en-US" dirty="0" smtClean="0">
                <a:solidFill>
                  <a:srgbClr val="FF0000"/>
                </a:solidFill>
              </a:rPr>
              <a:t>crowd out healthy blood cells </a:t>
            </a:r>
            <a:r>
              <a:rPr lang="en-US" dirty="0" smtClean="0"/>
              <a:t>in the bone marrow, leading to </a:t>
            </a:r>
            <a:r>
              <a:rPr lang="en-US" dirty="0" smtClean="0">
                <a:solidFill>
                  <a:srgbClr val="FF0000"/>
                </a:solidFill>
              </a:rPr>
              <a:t>fewer healthy white blood cells, red blood cells and platelets</a:t>
            </a:r>
            <a:r>
              <a:rPr lang="en-US" dirty="0" smtClean="0"/>
              <a:t>, causing the signs and symptoms of leukemia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5838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Classifications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based on the </a:t>
            </a:r>
            <a:r>
              <a:rPr lang="en-US" b="1" i="1" dirty="0" smtClean="0"/>
              <a:t>time it develops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Acute </a:t>
            </a:r>
            <a:r>
              <a:rPr lang="en-US" dirty="0" smtClean="0"/>
              <a:t>leukemia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Chronic </a:t>
            </a:r>
            <a:r>
              <a:rPr lang="en-US" dirty="0" smtClean="0"/>
              <a:t>leukemia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b="1" i="1" dirty="0" smtClean="0"/>
              <a:t>Based on the type </a:t>
            </a:r>
            <a:r>
              <a:rPr lang="en-US" b="1" i="1" dirty="0"/>
              <a:t>of </a:t>
            </a:r>
            <a:r>
              <a:rPr lang="en-US" b="1" i="1" dirty="0" smtClean="0"/>
              <a:t>white </a:t>
            </a:r>
            <a:r>
              <a:rPr lang="en-US" b="1" i="1" dirty="0"/>
              <a:t>blood cell </a:t>
            </a:r>
            <a:r>
              <a:rPr lang="en-US" b="1" i="1" dirty="0" smtClean="0"/>
              <a:t>affected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Lymphocytic </a:t>
            </a:r>
            <a:r>
              <a:rPr lang="en-US" dirty="0" smtClean="0"/>
              <a:t>leukemia</a:t>
            </a:r>
          </a:p>
          <a:p>
            <a:pPr algn="just">
              <a:lnSpc>
                <a:spcPct val="200000"/>
              </a:lnSpc>
            </a:pPr>
            <a:r>
              <a:rPr lang="en-US" dirty="0" err="1" smtClean="0"/>
              <a:t>Myelogenous</a:t>
            </a:r>
            <a:r>
              <a:rPr lang="en-US" dirty="0" smtClean="0"/>
              <a:t> </a:t>
            </a:r>
            <a:r>
              <a:rPr lang="en-US" dirty="0"/>
              <a:t>leukemia</a:t>
            </a:r>
          </a:p>
          <a:p>
            <a:pPr marL="0" indent="0" algn="just">
              <a:lnSpc>
                <a:spcPct val="200000"/>
              </a:lnSpc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392330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Acute leukemia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dirty="0" smtClean="0"/>
              <a:t>In </a:t>
            </a:r>
            <a:r>
              <a:rPr lang="en-US" dirty="0"/>
              <a:t>acute leukemia, the abnormal blood cells are </a:t>
            </a:r>
            <a:r>
              <a:rPr lang="en-US" dirty="0">
                <a:solidFill>
                  <a:srgbClr val="FF0000"/>
                </a:solidFill>
              </a:rPr>
              <a:t>immature blood </a:t>
            </a:r>
            <a:r>
              <a:rPr lang="en-US" dirty="0" smtClean="0">
                <a:solidFill>
                  <a:srgbClr val="FF0000"/>
                </a:solidFill>
              </a:rPr>
              <a:t>cells which doesn’t </a:t>
            </a:r>
            <a:r>
              <a:rPr lang="en-US" dirty="0">
                <a:solidFill>
                  <a:srgbClr val="FF0000"/>
                </a:solidFill>
              </a:rPr>
              <a:t>carry </a:t>
            </a:r>
            <a:r>
              <a:rPr lang="en-US" dirty="0" smtClean="0">
                <a:solidFill>
                  <a:srgbClr val="FF0000"/>
                </a:solidFill>
              </a:rPr>
              <a:t>normal </a:t>
            </a:r>
            <a:r>
              <a:rPr lang="en-US" dirty="0">
                <a:solidFill>
                  <a:srgbClr val="FF0000"/>
                </a:solidFill>
              </a:rPr>
              <a:t>functions,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</a:rPr>
              <a:t>multiply </a:t>
            </a:r>
            <a:r>
              <a:rPr lang="en-US" dirty="0" smtClean="0">
                <a:solidFill>
                  <a:srgbClr val="FF0000"/>
                </a:solidFill>
              </a:rPr>
              <a:t>rapidly.</a:t>
            </a:r>
            <a:r>
              <a:rPr lang="en-US" dirty="0" smtClean="0"/>
              <a:t> This type of leukemia worsens </a:t>
            </a:r>
            <a:r>
              <a:rPr lang="en-US" dirty="0"/>
              <a:t>quickly. Acute leukemia requires aggressive, timely treatment.</a:t>
            </a:r>
          </a:p>
        </p:txBody>
      </p:sp>
    </p:spTree>
    <p:extLst>
      <p:ext uri="{BB962C8B-B14F-4D97-AF65-F5344CB8AC3E}">
        <p14:creationId xmlns:p14="http://schemas.microsoft.com/office/powerpoint/2010/main" xmlns="" val="3770313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Chronic leukemia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dirty="0" smtClean="0"/>
              <a:t>Chronic </a:t>
            </a:r>
            <a:r>
              <a:rPr lang="en-US" dirty="0"/>
              <a:t>leukemia involves more </a:t>
            </a:r>
            <a:r>
              <a:rPr lang="en-US" dirty="0">
                <a:solidFill>
                  <a:srgbClr val="FF0000"/>
                </a:solidFill>
              </a:rPr>
              <a:t>mature blood cells</a:t>
            </a:r>
            <a:r>
              <a:rPr lang="en-US" dirty="0"/>
              <a:t>. These blood cells replicate or </a:t>
            </a:r>
            <a:r>
              <a:rPr lang="en-US" dirty="0">
                <a:solidFill>
                  <a:srgbClr val="FF0000"/>
                </a:solidFill>
              </a:rPr>
              <a:t>accumulate more slowly</a:t>
            </a:r>
            <a:r>
              <a:rPr lang="en-US" dirty="0"/>
              <a:t> and can function normally for a period of time. Some forms of chronic leukemia initially produce no early symptoms and can go unnoticed or undiagnosed for years.</a:t>
            </a:r>
          </a:p>
        </p:txBody>
      </p:sp>
    </p:spTree>
    <p:extLst>
      <p:ext uri="{BB962C8B-B14F-4D97-AF65-F5344CB8AC3E}">
        <p14:creationId xmlns:p14="http://schemas.microsoft.com/office/powerpoint/2010/main" xmlns="" val="2810953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Lymphocytic leukemia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dirty="0" smtClean="0"/>
              <a:t>This </a:t>
            </a:r>
            <a:r>
              <a:rPr lang="en-US" dirty="0"/>
              <a:t>type of leukemia affects the lymphoid cells (lymphocytes), which form lymphoid or lymphatic tissue. Lymphatic tissue </a:t>
            </a:r>
            <a:r>
              <a:rPr lang="en-US" dirty="0" smtClean="0"/>
              <a:t>helps to form immune </a:t>
            </a:r>
            <a:r>
              <a:rPr lang="en-US" dirty="0"/>
              <a:t>system.</a:t>
            </a:r>
          </a:p>
        </p:txBody>
      </p:sp>
    </p:spTree>
    <p:extLst>
      <p:ext uri="{BB962C8B-B14F-4D97-AF65-F5344CB8AC3E}">
        <p14:creationId xmlns:p14="http://schemas.microsoft.com/office/powerpoint/2010/main" xmlns="" val="894682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497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LEUKOCYTOSIS  AND  LEUKEMIA </vt:lpstr>
      <vt:lpstr>LEUKOCYTOSIS</vt:lpstr>
      <vt:lpstr> LEUKEMIA </vt:lpstr>
      <vt:lpstr>Causes and Risk Factors </vt:lpstr>
      <vt:lpstr>Pathophysiology</vt:lpstr>
      <vt:lpstr>Classifications</vt:lpstr>
      <vt:lpstr>Acute leukemia</vt:lpstr>
      <vt:lpstr>Chronic leukemia</vt:lpstr>
      <vt:lpstr>Lymphocytic leukemia</vt:lpstr>
      <vt:lpstr> Myelogenous leukemia </vt:lpstr>
      <vt:lpstr> Types of leukemia </vt:lpstr>
      <vt:lpstr>Cont…</vt:lpstr>
      <vt:lpstr> Symptoms </vt:lpstr>
      <vt:lpstr> Diagnostic test </vt:lpstr>
      <vt:lpstr>Bone marrow test</vt:lpstr>
      <vt:lpstr> Treatment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LEUKOCYTOSIS  AND  LEUKEMIA</dc:title>
  <dc:creator>Admin</dc:creator>
  <cp:lastModifiedBy>library</cp:lastModifiedBy>
  <cp:revision>26</cp:revision>
  <dcterms:created xsi:type="dcterms:W3CDTF">2020-05-28T08:36:37Z</dcterms:created>
  <dcterms:modified xsi:type="dcterms:W3CDTF">2021-03-24T10:38:01Z</dcterms:modified>
</cp:coreProperties>
</file>