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1680" y="496950"/>
            <a:ext cx="806063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9450" y="1441450"/>
            <a:ext cx="7791450" cy="2361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228127" y="-152400"/>
            <a:ext cx="5965825" cy="2704465"/>
            <a:chOff x="1601312" y="76200"/>
            <a:chExt cx="5965825" cy="27044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1312" y="2100951"/>
              <a:ext cx="5965759" cy="67946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35201" y="2235580"/>
              <a:ext cx="5697093" cy="41059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81400" y="76200"/>
              <a:ext cx="1964436" cy="173126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57600" y="1752600"/>
              <a:ext cx="1905000" cy="381000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629400" y="4038600"/>
            <a:ext cx="1999054" cy="251460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28600" y="4191000"/>
            <a:ext cx="1999054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2466" y="461899"/>
            <a:ext cx="66605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Classification</a:t>
            </a:r>
            <a:r>
              <a:rPr sz="4400" spc="-40" dirty="0"/>
              <a:t> </a:t>
            </a:r>
            <a:r>
              <a:rPr sz="4400" dirty="0"/>
              <a:t>of</a:t>
            </a:r>
            <a:r>
              <a:rPr sz="4400" spc="-25" dirty="0"/>
              <a:t> </a:t>
            </a:r>
            <a:r>
              <a:rPr sz="4400" dirty="0"/>
              <a:t>heart</a:t>
            </a:r>
            <a:r>
              <a:rPr sz="4400" spc="-10" dirty="0"/>
              <a:t> </a:t>
            </a:r>
            <a:r>
              <a:rPr sz="4400" spc="-20" dirty="0"/>
              <a:t>failure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0372"/>
            <a:ext cx="8136890" cy="453580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438150" indent="-426084">
              <a:lnSpc>
                <a:spcPct val="100000"/>
              </a:lnSpc>
              <a:spcBef>
                <a:spcPts val="445"/>
              </a:spcBef>
              <a:buAutoNum type="arabicParenBoth"/>
              <a:tabLst>
                <a:tab pos="438784" algn="l"/>
              </a:tabLst>
            </a:pPr>
            <a:r>
              <a:rPr sz="2500" spc="-15" dirty="0">
                <a:solidFill>
                  <a:srgbClr val="1F487C"/>
                </a:solidFill>
                <a:latin typeface="Calibri"/>
                <a:cs typeface="Calibri"/>
              </a:rPr>
              <a:t>According</a:t>
            </a:r>
            <a:r>
              <a:rPr sz="2500" spc="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1F487C"/>
                </a:solidFill>
                <a:latin typeface="Calibri"/>
                <a:cs typeface="Calibri"/>
              </a:rPr>
              <a:t>to</a:t>
            </a:r>
            <a:r>
              <a:rPr sz="25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1F487C"/>
                </a:solidFill>
                <a:latin typeface="Calibri"/>
                <a:cs typeface="Calibri"/>
              </a:rPr>
              <a:t>the</a:t>
            </a:r>
            <a:r>
              <a:rPr sz="2500" b="1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solidFill>
                  <a:srgbClr val="1F487C"/>
                </a:solidFill>
                <a:latin typeface="Calibri"/>
                <a:cs typeface="Calibri"/>
              </a:rPr>
              <a:t>course</a:t>
            </a:r>
            <a:r>
              <a:rPr sz="2500" b="1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1F487C"/>
                </a:solidFill>
                <a:latin typeface="Calibri"/>
                <a:cs typeface="Calibri"/>
              </a:rPr>
              <a:t>of</a:t>
            </a:r>
            <a:r>
              <a:rPr sz="2500" spc="-10" dirty="0">
                <a:solidFill>
                  <a:srgbClr val="1F487C"/>
                </a:solidFill>
                <a:latin typeface="Calibri"/>
                <a:cs typeface="Calibri"/>
              </a:rPr>
              <a:t> disease</a:t>
            </a:r>
            <a:endParaRPr sz="2500">
              <a:latin typeface="Calibri"/>
              <a:cs typeface="Calibri"/>
            </a:endParaRPr>
          </a:p>
          <a:p>
            <a:pPr marL="690880" lvl="1" indent="-290195">
              <a:lnSpc>
                <a:spcPct val="100000"/>
              </a:lnSpc>
              <a:spcBef>
                <a:spcPts val="305"/>
              </a:spcBef>
              <a:buClr>
                <a:srgbClr val="000000"/>
              </a:buClr>
              <a:buAutoNum type="arabicParenR"/>
              <a:tabLst>
                <a:tab pos="691515" algn="l"/>
              </a:tabLst>
            </a:pPr>
            <a:r>
              <a:rPr sz="2200" spc="-10" dirty="0">
                <a:solidFill>
                  <a:srgbClr val="CC0000"/>
                </a:solidFill>
                <a:latin typeface="Calibri"/>
                <a:cs typeface="Calibri"/>
              </a:rPr>
              <a:t>Acute</a:t>
            </a:r>
            <a:r>
              <a:rPr sz="2200" spc="-30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CC0000"/>
                </a:solidFill>
                <a:latin typeface="Calibri"/>
                <a:cs typeface="Calibri"/>
              </a:rPr>
              <a:t>HF</a:t>
            </a:r>
            <a:endParaRPr sz="2200">
              <a:latin typeface="Calibri"/>
              <a:cs typeface="Calibri"/>
            </a:endParaRPr>
          </a:p>
          <a:p>
            <a:pPr marL="683260" lvl="1" indent="-290195">
              <a:lnSpc>
                <a:spcPts val="2630"/>
              </a:lnSpc>
              <a:spcBef>
                <a:spcPts val="70"/>
              </a:spcBef>
              <a:buClr>
                <a:srgbClr val="000000"/>
              </a:buClr>
              <a:buAutoNum type="arabicParenR"/>
              <a:tabLst>
                <a:tab pos="683895" algn="l"/>
              </a:tabLst>
            </a:pPr>
            <a:r>
              <a:rPr sz="2200" spc="-10" dirty="0">
                <a:solidFill>
                  <a:srgbClr val="CC0000"/>
                </a:solidFill>
                <a:latin typeface="Calibri"/>
                <a:cs typeface="Calibri"/>
              </a:rPr>
              <a:t>Chronic</a:t>
            </a:r>
            <a:r>
              <a:rPr sz="2200" spc="-60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CC0000"/>
                </a:solidFill>
                <a:latin typeface="Calibri"/>
                <a:cs typeface="Calibri"/>
              </a:rPr>
              <a:t>HF</a:t>
            </a:r>
            <a:endParaRPr sz="2200">
              <a:latin typeface="Calibri"/>
              <a:cs typeface="Calibri"/>
            </a:endParaRPr>
          </a:p>
          <a:p>
            <a:pPr marL="408940" indent="-396875">
              <a:lnSpc>
                <a:spcPts val="3350"/>
              </a:lnSpc>
              <a:buSzPct val="96428"/>
              <a:buAutoNum type="arabicParenBoth"/>
              <a:tabLst>
                <a:tab pos="409575" algn="l"/>
              </a:tabLst>
            </a:pPr>
            <a:r>
              <a:rPr sz="2800" spc="-10" dirty="0">
                <a:solidFill>
                  <a:srgbClr val="1F487C"/>
                </a:solidFill>
                <a:latin typeface="Calibri"/>
                <a:cs typeface="Calibri"/>
              </a:rPr>
              <a:t>According</a:t>
            </a:r>
            <a:r>
              <a:rPr sz="28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1F487C"/>
                </a:solidFill>
                <a:latin typeface="Calibri"/>
                <a:cs typeface="Calibri"/>
              </a:rPr>
              <a:t>to</a:t>
            </a:r>
            <a:r>
              <a:rPr sz="280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1F487C"/>
                </a:solidFill>
                <a:latin typeface="Calibri"/>
                <a:cs typeface="Calibri"/>
              </a:rPr>
              <a:t>the</a:t>
            </a:r>
            <a:r>
              <a:rPr sz="2800" b="1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1F487C"/>
                </a:solidFill>
                <a:latin typeface="Calibri"/>
                <a:cs typeface="Calibri"/>
              </a:rPr>
              <a:t>severity</a:t>
            </a:r>
            <a:endParaRPr sz="2800">
              <a:latin typeface="Calibri"/>
              <a:cs typeface="Calibri"/>
            </a:endParaRPr>
          </a:p>
          <a:p>
            <a:pPr marL="626745" lvl="1" indent="-329565">
              <a:lnSpc>
                <a:spcPct val="100000"/>
              </a:lnSpc>
              <a:spcBef>
                <a:spcPts val="15"/>
              </a:spcBef>
              <a:buClr>
                <a:srgbClr val="000000"/>
              </a:buClr>
              <a:buAutoNum type="arabicParenR"/>
              <a:tabLst>
                <a:tab pos="627380" algn="l"/>
              </a:tabLst>
            </a:pPr>
            <a:r>
              <a:rPr sz="2500" spc="-5" dirty="0">
                <a:solidFill>
                  <a:srgbClr val="CC0000"/>
                </a:solidFill>
                <a:latin typeface="Calibri"/>
                <a:cs typeface="Calibri"/>
              </a:rPr>
              <a:t>mild </a:t>
            </a:r>
            <a:r>
              <a:rPr sz="2500" dirty="0">
                <a:solidFill>
                  <a:srgbClr val="CC0000"/>
                </a:solidFill>
                <a:latin typeface="Calibri"/>
                <a:cs typeface="Calibri"/>
              </a:rPr>
              <a:t>HF</a:t>
            </a:r>
            <a:r>
              <a:rPr sz="2500" spc="-5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or </a:t>
            </a:r>
            <a:r>
              <a:rPr sz="2500" spc="-15" dirty="0">
                <a:latin typeface="Calibri"/>
                <a:cs typeface="Calibri"/>
              </a:rPr>
              <a:t>complete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compensation</a:t>
            </a:r>
            <a:endParaRPr sz="2500">
              <a:latin typeface="Calibri"/>
              <a:cs typeface="Calibri"/>
            </a:endParaRPr>
          </a:p>
          <a:p>
            <a:pPr marL="626745" lvl="1" indent="-329565">
              <a:lnSpc>
                <a:spcPct val="100000"/>
              </a:lnSpc>
              <a:buClr>
                <a:srgbClr val="000000"/>
              </a:buClr>
              <a:buAutoNum type="arabicParenR"/>
              <a:tabLst>
                <a:tab pos="627380" algn="l"/>
              </a:tabLst>
            </a:pPr>
            <a:r>
              <a:rPr sz="2500" spc="-5" dirty="0">
                <a:solidFill>
                  <a:srgbClr val="CC0000"/>
                </a:solidFill>
                <a:latin typeface="Calibri"/>
                <a:cs typeface="Calibri"/>
              </a:rPr>
              <a:t>middle</a:t>
            </a:r>
            <a:r>
              <a:rPr sz="2500" spc="-10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CC0000"/>
                </a:solidFill>
                <a:latin typeface="Calibri"/>
                <a:cs typeface="Calibri"/>
              </a:rPr>
              <a:t>HF</a:t>
            </a:r>
            <a:r>
              <a:rPr sz="2500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or </a:t>
            </a:r>
            <a:r>
              <a:rPr sz="2500" spc="-10" dirty="0">
                <a:latin typeface="Calibri"/>
                <a:cs typeface="Calibri"/>
              </a:rPr>
              <a:t>incomplete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compensation</a:t>
            </a:r>
            <a:endParaRPr sz="2500">
              <a:latin typeface="Calibri"/>
              <a:cs typeface="Calibri"/>
            </a:endParaRPr>
          </a:p>
          <a:p>
            <a:pPr marL="12700" marR="3097530" lvl="1" indent="285115">
              <a:lnSpc>
                <a:spcPct val="100000"/>
              </a:lnSpc>
              <a:buClr>
                <a:srgbClr val="000000"/>
              </a:buClr>
              <a:buAutoNum type="arabicParenR"/>
              <a:tabLst>
                <a:tab pos="627380" algn="l"/>
              </a:tabLst>
            </a:pPr>
            <a:r>
              <a:rPr sz="2500" spc="-15" dirty="0">
                <a:solidFill>
                  <a:srgbClr val="CC0000"/>
                </a:solidFill>
                <a:latin typeface="Calibri"/>
                <a:cs typeface="Calibri"/>
              </a:rPr>
              <a:t>severe</a:t>
            </a:r>
            <a:r>
              <a:rPr sz="2500" spc="5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CC0000"/>
                </a:solidFill>
                <a:latin typeface="Calibri"/>
                <a:cs typeface="Calibri"/>
              </a:rPr>
              <a:t>HF</a:t>
            </a:r>
            <a:r>
              <a:rPr sz="2500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or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decompensation </a:t>
            </a:r>
            <a:r>
              <a:rPr sz="2500" spc="-5" dirty="0"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1F487C"/>
                </a:solidFill>
                <a:latin typeface="Calibri"/>
                <a:cs typeface="Calibri"/>
              </a:rPr>
              <a:t>3)According</a:t>
            </a:r>
            <a:r>
              <a:rPr sz="2500" spc="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1F487C"/>
                </a:solidFill>
                <a:latin typeface="Calibri"/>
                <a:cs typeface="Calibri"/>
              </a:rPr>
              <a:t>to</a:t>
            </a:r>
            <a:r>
              <a:rPr sz="25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1F487C"/>
                </a:solidFill>
                <a:latin typeface="Calibri"/>
                <a:cs typeface="Calibri"/>
              </a:rPr>
              <a:t>the </a:t>
            </a:r>
            <a:r>
              <a:rPr sz="2500" b="1" spc="-10" dirty="0">
                <a:solidFill>
                  <a:srgbClr val="1F487C"/>
                </a:solidFill>
                <a:latin typeface="Calibri"/>
                <a:cs typeface="Calibri"/>
              </a:rPr>
              <a:t>cardiac</a:t>
            </a:r>
            <a:r>
              <a:rPr sz="2500" b="1" spc="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1F487C"/>
                </a:solidFill>
                <a:latin typeface="Calibri"/>
                <a:cs typeface="Calibri"/>
              </a:rPr>
              <a:t>output</a:t>
            </a:r>
            <a:r>
              <a:rPr sz="2500" b="1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500" b="1" spc="-15" dirty="0">
                <a:solidFill>
                  <a:srgbClr val="1F487C"/>
                </a:solidFill>
                <a:latin typeface="Calibri"/>
                <a:cs typeface="Calibri"/>
              </a:rPr>
              <a:t>(CO)</a:t>
            </a:r>
            <a:endParaRPr sz="2500">
              <a:latin typeface="Calibri"/>
              <a:cs typeface="Calibri"/>
            </a:endParaRPr>
          </a:p>
          <a:p>
            <a:pPr marL="355600" marR="1248410" indent="-262890">
              <a:lnSpc>
                <a:spcPts val="2480"/>
              </a:lnSpc>
              <a:spcBef>
                <a:spcPts val="805"/>
              </a:spcBef>
              <a:buClr>
                <a:srgbClr val="000000"/>
              </a:buClr>
              <a:buFont typeface="Calibri"/>
              <a:buAutoNum type="arabicParenR"/>
              <a:tabLst>
                <a:tab pos="440055" algn="l"/>
              </a:tabLst>
            </a:pPr>
            <a:r>
              <a:rPr sz="2500" b="1" spc="-5" dirty="0">
                <a:solidFill>
                  <a:srgbClr val="C00000"/>
                </a:solidFill>
                <a:latin typeface="Calibri"/>
                <a:cs typeface="Calibri"/>
              </a:rPr>
              <a:t>Low-output </a:t>
            </a:r>
            <a:r>
              <a:rPr sz="2500" b="1" spc="-10" dirty="0">
                <a:solidFill>
                  <a:srgbClr val="C00000"/>
                </a:solidFill>
                <a:latin typeface="Calibri"/>
                <a:cs typeface="Calibri"/>
              </a:rPr>
              <a:t>HF</a:t>
            </a:r>
            <a:r>
              <a:rPr sz="2500" spc="-10" dirty="0">
                <a:latin typeface="Calibri"/>
                <a:cs typeface="Calibri"/>
              </a:rPr>
              <a:t>: </a:t>
            </a:r>
            <a:r>
              <a:rPr sz="2500" spc="-5" dirty="0">
                <a:latin typeface="Calibri"/>
                <a:cs typeface="Calibri"/>
              </a:rPr>
              <a:t>due </a:t>
            </a:r>
            <a:r>
              <a:rPr sz="2500" spc="-15" dirty="0">
                <a:latin typeface="Calibri"/>
                <a:cs typeface="Calibri"/>
              </a:rPr>
              <a:t>to </a:t>
            </a:r>
            <a:r>
              <a:rPr sz="2500" spc="-10" dirty="0">
                <a:latin typeface="Calibri"/>
                <a:cs typeface="Calibri"/>
              </a:rPr>
              <a:t>volume </a:t>
            </a:r>
            <a:r>
              <a:rPr sz="2500" spc="-5" dirty="0">
                <a:latin typeface="Calibri"/>
                <a:cs typeface="Calibri"/>
              </a:rPr>
              <a:t>overload, </a:t>
            </a:r>
            <a:r>
              <a:rPr sz="2500" spc="-15" dirty="0">
                <a:latin typeface="Calibri"/>
                <a:cs typeface="Calibri"/>
              </a:rPr>
              <a:t>pressure </a:t>
            </a:r>
            <a:r>
              <a:rPr sz="2500" spc="-55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overload</a:t>
            </a:r>
            <a:r>
              <a:rPr sz="2500" spc="-2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&amp;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contractility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problems.</a:t>
            </a:r>
            <a:endParaRPr sz="2500">
              <a:latin typeface="Calibri"/>
              <a:cs typeface="Calibri"/>
            </a:endParaRPr>
          </a:p>
          <a:p>
            <a:pPr marL="340995" marR="5080" indent="-340995">
              <a:lnSpc>
                <a:spcPts val="2400"/>
              </a:lnSpc>
              <a:spcBef>
                <a:spcPts val="580"/>
              </a:spcBef>
              <a:buClr>
                <a:srgbClr val="000000"/>
              </a:buClr>
              <a:buFont typeface="Calibri"/>
              <a:buAutoNum type="arabicParenR"/>
              <a:tabLst>
                <a:tab pos="340995" algn="l"/>
              </a:tabLst>
            </a:pPr>
            <a:r>
              <a:rPr sz="2500" b="1" spc="-5" dirty="0">
                <a:solidFill>
                  <a:srgbClr val="C00000"/>
                </a:solidFill>
                <a:latin typeface="Calibri"/>
                <a:cs typeface="Calibri"/>
              </a:rPr>
              <a:t>High-output</a:t>
            </a:r>
            <a:r>
              <a:rPr sz="25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solidFill>
                  <a:srgbClr val="C00000"/>
                </a:solidFill>
                <a:latin typeface="Calibri"/>
                <a:cs typeface="Calibri"/>
              </a:rPr>
              <a:t>HF:</a:t>
            </a:r>
            <a:r>
              <a:rPr sz="25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Heart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Rate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is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primarily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affected;</a:t>
            </a:r>
            <a:r>
              <a:rPr sz="2500" b="1" spc="-10" dirty="0">
                <a:solidFill>
                  <a:srgbClr val="C00000"/>
                </a:solidFill>
                <a:latin typeface="Calibri"/>
                <a:cs typeface="Calibri"/>
              </a:rPr>
              <a:t>3A</a:t>
            </a:r>
            <a:r>
              <a:rPr sz="2500" spc="-10" dirty="0">
                <a:latin typeface="Calibri"/>
                <a:cs typeface="Calibri"/>
              </a:rPr>
              <a:t>(Anemia, </a:t>
            </a:r>
            <a:r>
              <a:rPr sz="2500" spc="-55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Arrythmia,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60" dirty="0">
                <a:latin typeface="Calibri"/>
                <a:cs typeface="Calibri"/>
              </a:rPr>
              <a:t>AV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Fistula)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69365"/>
            <a:ext cx="73132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5" dirty="0">
                <a:solidFill>
                  <a:srgbClr val="1F487C"/>
                </a:solidFill>
                <a:latin typeface="Calibri"/>
                <a:cs typeface="Calibri"/>
              </a:rPr>
              <a:t>(4)</a:t>
            </a:r>
            <a:r>
              <a:rPr sz="3200" b="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3200" b="0" spc="-10" dirty="0">
                <a:solidFill>
                  <a:srgbClr val="1F487C"/>
                </a:solidFill>
                <a:latin typeface="Calibri"/>
                <a:cs typeface="Calibri"/>
              </a:rPr>
              <a:t>According</a:t>
            </a:r>
            <a:r>
              <a:rPr sz="3200" b="0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3200" b="0" spc="-25" dirty="0">
                <a:solidFill>
                  <a:srgbClr val="1F487C"/>
                </a:solidFill>
                <a:latin typeface="Calibri"/>
                <a:cs typeface="Calibri"/>
              </a:rPr>
              <a:t>to</a:t>
            </a:r>
            <a:r>
              <a:rPr sz="3200" b="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F487C"/>
                </a:solidFill>
              </a:rPr>
              <a:t>the</a:t>
            </a:r>
            <a:r>
              <a:rPr sz="3200" spc="-15" dirty="0">
                <a:solidFill>
                  <a:srgbClr val="1F487C"/>
                </a:solidFill>
              </a:rPr>
              <a:t> </a:t>
            </a:r>
            <a:r>
              <a:rPr sz="3200" spc="-5" dirty="0">
                <a:solidFill>
                  <a:srgbClr val="1F487C"/>
                </a:solidFill>
              </a:rPr>
              <a:t>location</a:t>
            </a:r>
            <a:r>
              <a:rPr sz="3200" spc="-35" dirty="0">
                <a:solidFill>
                  <a:srgbClr val="1F487C"/>
                </a:solidFill>
              </a:rPr>
              <a:t> </a:t>
            </a:r>
            <a:r>
              <a:rPr sz="3200" b="0" dirty="0">
                <a:solidFill>
                  <a:srgbClr val="1F487C"/>
                </a:solidFill>
                <a:latin typeface="Calibri"/>
                <a:cs typeface="Calibri"/>
              </a:rPr>
              <a:t>of</a:t>
            </a:r>
            <a:r>
              <a:rPr sz="3200" b="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3200" b="0" spc="-5" dirty="0">
                <a:solidFill>
                  <a:srgbClr val="1F487C"/>
                </a:solidFill>
                <a:latin typeface="Calibri"/>
                <a:cs typeface="Calibri"/>
              </a:rPr>
              <a:t>heart</a:t>
            </a:r>
            <a:r>
              <a:rPr sz="3200" b="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3200" b="0" spc="-15" dirty="0">
                <a:solidFill>
                  <a:srgbClr val="1F487C"/>
                </a:solidFill>
                <a:latin typeface="Calibri"/>
                <a:cs typeface="Calibri"/>
              </a:rPr>
              <a:t>failure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307543"/>
            <a:ext cx="7155180" cy="3769995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843280" indent="-370840">
              <a:lnSpc>
                <a:spcPct val="100000"/>
              </a:lnSpc>
              <a:spcBef>
                <a:spcPts val="875"/>
              </a:spcBef>
              <a:buClr>
                <a:srgbClr val="000000"/>
              </a:buClr>
              <a:buAutoNum type="arabicParenR"/>
              <a:tabLst>
                <a:tab pos="843915" algn="l"/>
              </a:tabLst>
            </a:pPr>
            <a:r>
              <a:rPr sz="2800" spc="-15" dirty="0">
                <a:solidFill>
                  <a:srgbClr val="CC0000"/>
                </a:solidFill>
                <a:latin typeface="Calibri"/>
                <a:cs typeface="Calibri"/>
              </a:rPr>
              <a:t>Left</a:t>
            </a:r>
            <a:r>
              <a:rPr sz="2800" spc="-20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CC0000"/>
                </a:solidFill>
                <a:latin typeface="Calibri"/>
                <a:cs typeface="Calibri"/>
              </a:rPr>
              <a:t>-side</a:t>
            </a:r>
            <a:r>
              <a:rPr sz="2800" spc="25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CC0000"/>
                </a:solidFill>
                <a:latin typeface="Calibri"/>
                <a:cs typeface="Calibri"/>
              </a:rPr>
              <a:t>heart</a:t>
            </a:r>
            <a:r>
              <a:rPr sz="2800" spc="-10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CC0000"/>
                </a:solidFill>
                <a:latin typeface="Calibri"/>
                <a:cs typeface="Calibri"/>
              </a:rPr>
              <a:t>failure</a:t>
            </a:r>
            <a:r>
              <a:rPr sz="2800" spc="10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CC0000"/>
                </a:solidFill>
                <a:latin typeface="Calibri"/>
                <a:cs typeface="Calibri"/>
              </a:rPr>
              <a:t>(LHF)</a:t>
            </a:r>
            <a:endParaRPr sz="2800">
              <a:latin typeface="Calibri"/>
              <a:cs typeface="Calibri"/>
            </a:endParaRPr>
          </a:p>
          <a:p>
            <a:pPr marL="840105" indent="-370840">
              <a:lnSpc>
                <a:spcPct val="100000"/>
              </a:lnSpc>
              <a:spcBef>
                <a:spcPts val="770"/>
              </a:spcBef>
              <a:buClr>
                <a:srgbClr val="000000"/>
              </a:buClr>
              <a:buAutoNum type="arabicParenR"/>
              <a:tabLst>
                <a:tab pos="840740" algn="l"/>
              </a:tabLst>
            </a:pPr>
            <a:r>
              <a:rPr sz="2800" spc="-10" dirty="0">
                <a:solidFill>
                  <a:srgbClr val="CC0000"/>
                </a:solidFill>
                <a:latin typeface="Calibri"/>
                <a:cs typeface="Calibri"/>
              </a:rPr>
              <a:t>Right-side</a:t>
            </a:r>
            <a:r>
              <a:rPr sz="2800" spc="25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CC0000"/>
                </a:solidFill>
                <a:latin typeface="Calibri"/>
                <a:cs typeface="Calibri"/>
              </a:rPr>
              <a:t>heart </a:t>
            </a:r>
            <a:r>
              <a:rPr sz="2800" spc="-25" dirty="0">
                <a:solidFill>
                  <a:srgbClr val="CC0000"/>
                </a:solidFill>
                <a:latin typeface="Calibri"/>
                <a:cs typeface="Calibri"/>
              </a:rPr>
              <a:t>failure</a:t>
            </a:r>
            <a:r>
              <a:rPr sz="2800" spc="10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CC0000"/>
                </a:solidFill>
                <a:latin typeface="Calibri"/>
                <a:cs typeface="Calibri"/>
              </a:rPr>
              <a:t>(RHF)</a:t>
            </a:r>
            <a:endParaRPr sz="2800">
              <a:latin typeface="Calibri"/>
              <a:cs typeface="Calibri"/>
            </a:endParaRPr>
          </a:p>
          <a:p>
            <a:pPr marL="840105" indent="-370840">
              <a:lnSpc>
                <a:spcPct val="100000"/>
              </a:lnSpc>
              <a:spcBef>
                <a:spcPts val="670"/>
              </a:spcBef>
              <a:buClr>
                <a:srgbClr val="000000"/>
              </a:buClr>
              <a:buAutoNum type="arabicParenR"/>
              <a:tabLst>
                <a:tab pos="840740" algn="l"/>
              </a:tabLst>
            </a:pPr>
            <a:r>
              <a:rPr sz="2800" spc="-10" dirty="0">
                <a:solidFill>
                  <a:srgbClr val="CC0000"/>
                </a:solidFill>
                <a:latin typeface="Calibri"/>
                <a:cs typeface="Calibri"/>
              </a:rPr>
              <a:t>Biventricular</a:t>
            </a:r>
            <a:r>
              <a:rPr sz="2800" spc="20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CC0000"/>
                </a:solidFill>
                <a:latin typeface="Calibri"/>
                <a:cs typeface="Calibri"/>
              </a:rPr>
              <a:t>failure</a:t>
            </a:r>
            <a:r>
              <a:rPr sz="2800" spc="20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CC0000"/>
                </a:solidFill>
                <a:latin typeface="Calibri"/>
                <a:cs typeface="Calibri"/>
              </a:rPr>
              <a:t>(whole</a:t>
            </a:r>
            <a:r>
              <a:rPr sz="2800" spc="20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CC0000"/>
                </a:solidFill>
                <a:latin typeface="Calibri"/>
                <a:cs typeface="Calibri"/>
              </a:rPr>
              <a:t>heart</a:t>
            </a:r>
            <a:r>
              <a:rPr sz="2800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CC0000"/>
                </a:solidFill>
                <a:latin typeface="Calibri"/>
                <a:cs typeface="Calibri"/>
              </a:rPr>
              <a:t>failure)</a:t>
            </a:r>
            <a:endParaRPr sz="2800">
              <a:latin typeface="Calibri"/>
              <a:cs typeface="Calibri"/>
            </a:endParaRPr>
          </a:p>
          <a:p>
            <a:pPr marL="466090" indent="-454025">
              <a:lnSpc>
                <a:spcPct val="100000"/>
              </a:lnSpc>
              <a:spcBef>
                <a:spcPts val="755"/>
              </a:spcBef>
              <a:buSzPct val="96875"/>
              <a:buAutoNum type="arabicParenBoth" startAt="5"/>
              <a:tabLst>
                <a:tab pos="466725" algn="l"/>
              </a:tabLst>
            </a:pPr>
            <a:r>
              <a:rPr sz="3200" spc="-10" dirty="0">
                <a:solidFill>
                  <a:srgbClr val="1F487C"/>
                </a:solidFill>
                <a:latin typeface="Calibri"/>
                <a:cs typeface="Calibri"/>
              </a:rPr>
              <a:t>According</a:t>
            </a:r>
            <a:r>
              <a:rPr sz="320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1F487C"/>
                </a:solidFill>
                <a:latin typeface="Calibri"/>
                <a:cs typeface="Calibri"/>
              </a:rPr>
              <a:t>to</a:t>
            </a:r>
            <a:r>
              <a:rPr sz="3200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1F487C"/>
                </a:solidFill>
                <a:latin typeface="Calibri"/>
                <a:cs typeface="Calibri"/>
              </a:rPr>
              <a:t>the</a:t>
            </a:r>
            <a:r>
              <a:rPr sz="3200" b="1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1F487C"/>
                </a:solidFill>
                <a:latin typeface="Calibri"/>
                <a:cs typeface="Calibri"/>
              </a:rPr>
              <a:t>function</a:t>
            </a:r>
            <a:r>
              <a:rPr sz="3200" b="1" spc="-4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1F487C"/>
                </a:solidFill>
                <a:latin typeface="Calibri"/>
                <a:cs typeface="Calibri"/>
              </a:rPr>
              <a:t>impaired</a:t>
            </a:r>
            <a:endParaRPr sz="3200">
              <a:latin typeface="Calibri"/>
              <a:cs typeface="Calibri"/>
            </a:endParaRPr>
          </a:p>
          <a:p>
            <a:pPr marL="796290" lvl="1" indent="-370840">
              <a:lnSpc>
                <a:spcPct val="100000"/>
              </a:lnSpc>
              <a:spcBef>
                <a:spcPts val="1635"/>
              </a:spcBef>
              <a:buClr>
                <a:srgbClr val="000000"/>
              </a:buClr>
              <a:buAutoNum type="arabicParenR"/>
              <a:tabLst>
                <a:tab pos="796290" algn="l"/>
              </a:tabLst>
            </a:pPr>
            <a:r>
              <a:rPr sz="2800" spc="-25" dirty="0">
                <a:solidFill>
                  <a:srgbClr val="CC0000"/>
                </a:solidFill>
                <a:latin typeface="Calibri"/>
                <a:cs typeface="Calibri"/>
              </a:rPr>
              <a:t>systolic</a:t>
            </a:r>
            <a:r>
              <a:rPr sz="2800" spc="15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CC0000"/>
                </a:solidFill>
                <a:latin typeface="Calibri"/>
                <a:cs typeface="Calibri"/>
              </a:rPr>
              <a:t>failure</a:t>
            </a:r>
            <a:r>
              <a:rPr sz="2800" spc="35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:Myocarditis,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hypertension</a:t>
            </a:r>
            <a:endParaRPr sz="280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875"/>
              </a:spcBef>
              <a:buClr>
                <a:srgbClr val="000000"/>
              </a:buClr>
              <a:buAutoNum type="arabicParenR"/>
              <a:tabLst>
                <a:tab pos="840740" algn="l"/>
              </a:tabLst>
            </a:pPr>
            <a:r>
              <a:rPr sz="2800" spc="-15" dirty="0">
                <a:solidFill>
                  <a:srgbClr val="CC0000"/>
                </a:solidFill>
                <a:latin typeface="Calibri"/>
                <a:cs typeface="Calibri"/>
              </a:rPr>
              <a:t>Diastolic</a:t>
            </a:r>
            <a:r>
              <a:rPr sz="2800" spc="5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CC0000"/>
                </a:solidFill>
                <a:latin typeface="Calibri"/>
                <a:cs typeface="Calibri"/>
              </a:rPr>
              <a:t>failure:</a:t>
            </a:r>
            <a:r>
              <a:rPr sz="2800" spc="25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restrictive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cardiomyopathy,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cardiac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tamponate.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6177" y="461899"/>
            <a:ext cx="63080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CLINICAL</a:t>
            </a:r>
            <a:r>
              <a:rPr sz="4400" spc="-70" dirty="0"/>
              <a:t> </a:t>
            </a:r>
            <a:r>
              <a:rPr sz="4400" spc="-60" dirty="0"/>
              <a:t>MANIFESTATIONS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44777"/>
            <a:ext cx="7930515" cy="475107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138430" indent="-343535">
              <a:lnSpc>
                <a:spcPct val="80000"/>
              </a:lnSpc>
              <a:spcBef>
                <a:spcPts val="69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500" spc="-10" dirty="0">
                <a:latin typeface="Calibri"/>
                <a:cs typeface="Calibri"/>
              </a:rPr>
              <a:t>Clinical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presentation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of CHF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in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infants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includes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poor </a:t>
            </a:r>
            <a:r>
              <a:rPr sz="2500" spc="-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feeding,</a:t>
            </a:r>
            <a:r>
              <a:rPr sz="2500" spc="2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failure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to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thrive,</a:t>
            </a:r>
            <a:r>
              <a:rPr sz="2500" spc="3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tachypnea,</a:t>
            </a:r>
            <a:r>
              <a:rPr sz="2500" spc="3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and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diaphoresis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with </a:t>
            </a:r>
            <a:r>
              <a:rPr sz="2500" spc="-55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feeding.</a:t>
            </a:r>
            <a:endParaRPr sz="2500">
              <a:latin typeface="Calibri"/>
              <a:cs typeface="Calibri"/>
            </a:endParaRPr>
          </a:p>
          <a:p>
            <a:pPr marL="355600" marR="111760" indent="-343535">
              <a:lnSpc>
                <a:spcPts val="2400"/>
              </a:lnSpc>
              <a:spcBef>
                <a:spcPts val="58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Calibri"/>
                <a:cs typeface="Calibri"/>
              </a:rPr>
              <a:t>Older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children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may</a:t>
            </a:r>
            <a:r>
              <a:rPr sz="2500" spc="2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present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with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shortness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of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breath,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easy </a:t>
            </a:r>
            <a:r>
              <a:rPr sz="2500" spc="-550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fatigability,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and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edema.</a:t>
            </a:r>
            <a:endParaRPr sz="2500">
              <a:latin typeface="Calibri"/>
              <a:cs typeface="Calibri"/>
            </a:endParaRPr>
          </a:p>
          <a:p>
            <a:pPr marL="355600" marR="454025" indent="-343535">
              <a:lnSpc>
                <a:spcPct val="80000"/>
              </a:lnSpc>
              <a:spcBef>
                <a:spcPts val="62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500" b="1" spc="-5" dirty="0">
                <a:solidFill>
                  <a:srgbClr val="1F487C"/>
                </a:solidFill>
                <a:latin typeface="Calibri"/>
                <a:cs typeface="Calibri"/>
              </a:rPr>
              <a:t>The </a:t>
            </a:r>
            <a:r>
              <a:rPr sz="2500" b="1" spc="-10" dirty="0">
                <a:solidFill>
                  <a:srgbClr val="1F487C"/>
                </a:solidFill>
                <a:latin typeface="Calibri"/>
                <a:cs typeface="Calibri"/>
              </a:rPr>
              <a:t>physical examination </a:t>
            </a:r>
            <a:r>
              <a:rPr sz="2500" b="1" spc="-5" dirty="0">
                <a:solidFill>
                  <a:srgbClr val="1F487C"/>
                </a:solidFill>
                <a:latin typeface="Calibri"/>
                <a:cs typeface="Calibri"/>
              </a:rPr>
              <a:t>findings depend on </a:t>
            </a:r>
            <a:r>
              <a:rPr sz="2500" b="1" spc="-10" dirty="0">
                <a:solidFill>
                  <a:srgbClr val="1F487C"/>
                </a:solidFill>
                <a:latin typeface="Calibri"/>
                <a:cs typeface="Calibri"/>
              </a:rPr>
              <a:t>whether </a:t>
            </a:r>
            <a:r>
              <a:rPr sz="2500" b="1" spc="-55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500" b="1" dirty="0">
                <a:solidFill>
                  <a:srgbClr val="1F487C"/>
                </a:solidFill>
                <a:latin typeface="Calibri"/>
                <a:cs typeface="Calibri"/>
              </a:rPr>
              <a:t>pulmonary</a:t>
            </a:r>
            <a:r>
              <a:rPr sz="2500" b="1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solidFill>
                  <a:srgbClr val="1F487C"/>
                </a:solidFill>
                <a:latin typeface="Calibri"/>
                <a:cs typeface="Calibri"/>
              </a:rPr>
              <a:t>venous</a:t>
            </a:r>
            <a:r>
              <a:rPr sz="2500" b="1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solidFill>
                  <a:srgbClr val="1F487C"/>
                </a:solidFill>
                <a:latin typeface="Calibri"/>
                <a:cs typeface="Calibri"/>
              </a:rPr>
              <a:t>congestion,</a:t>
            </a:r>
            <a:r>
              <a:rPr sz="2500" b="1" spc="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500" b="1" spc="-20" dirty="0">
                <a:solidFill>
                  <a:srgbClr val="1F487C"/>
                </a:solidFill>
                <a:latin typeface="Calibri"/>
                <a:cs typeface="Calibri"/>
              </a:rPr>
              <a:t>systemic</a:t>
            </a:r>
            <a:r>
              <a:rPr sz="2500" b="1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solidFill>
                  <a:srgbClr val="1F487C"/>
                </a:solidFill>
                <a:latin typeface="Calibri"/>
                <a:cs typeface="Calibri"/>
              </a:rPr>
              <a:t>venous </a:t>
            </a:r>
            <a:r>
              <a:rPr sz="2500" b="1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solidFill>
                  <a:srgbClr val="1F487C"/>
                </a:solidFill>
                <a:latin typeface="Calibri"/>
                <a:cs typeface="Calibri"/>
              </a:rPr>
              <a:t>congestion,</a:t>
            </a:r>
            <a:r>
              <a:rPr sz="2500" b="1" spc="-5" dirty="0">
                <a:solidFill>
                  <a:srgbClr val="1F487C"/>
                </a:solidFill>
                <a:latin typeface="Calibri"/>
                <a:cs typeface="Calibri"/>
              </a:rPr>
              <a:t> or</a:t>
            </a:r>
            <a:r>
              <a:rPr sz="2500" b="1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1F487C"/>
                </a:solidFill>
                <a:latin typeface="Calibri"/>
                <a:cs typeface="Calibri"/>
              </a:rPr>
              <a:t>both</a:t>
            </a:r>
            <a:r>
              <a:rPr sz="2500" b="1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500" b="1" spc="-15" dirty="0">
                <a:solidFill>
                  <a:srgbClr val="1F487C"/>
                </a:solidFill>
                <a:latin typeface="Calibri"/>
                <a:cs typeface="Calibri"/>
              </a:rPr>
              <a:t>are</a:t>
            </a:r>
            <a:r>
              <a:rPr sz="2500" b="1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solidFill>
                  <a:srgbClr val="1F487C"/>
                </a:solidFill>
                <a:latin typeface="Calibri"/>
                <a:cs typeface="Calibri"/>
              </a:rPr>
              <a:t>present.</a:t>
            </a:r>
            <a:endParaRPr sz="2500">
              <a:latin typeface="Calibri"/>
              <a:cs typeface="Calibri"/>
            </a:endParaRPr>
          </a:p>
          <a:p>
            <a:pPr marL="355600" marR="294005" indent="-343535">
              <a:lnSpc>
                <a:spcPts val="2400"/>
              </a:lnSpc>
              <a:spcBef>
                <a:spcPts val="58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500" spc="-35" dirty="0">
                <a:latin typeface="Calibri"/>
                <a:cs typeface="Calibri"/>
              </a:rPr>
              <a:t>Tachycardia,</a:t>
            </a:r>
            <a:r>
              <a:rPr sz="2500" spc="3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a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gallop rhythm,</a:t>
            </a:r>
            <a:r>
              <a:rPr sz="2500" spc="2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and</a:t>
            </a:r>
            <a:r>
              <a:rPr sz="2500" spc="4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thready</a:t>
            </a:r>
            <a:r>
              <a:rPr sz="2500" spc="2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pulses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may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be </a:t>
            </a:r>
            <a:r>
              <a:rPr sz="2500" spc="-55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present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with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C00000"/>
                </a:solidFill>
                <a:latin typeface="Calibri"/>
                <a:cs typeface="Calibri"/>
              </a:rPr>
              <a:t>either cause.</a:t>
            </a:r>
            <a:endParaRPr sz="2500">
              <a:latin typeface="Calibri"/>
              <a:cs typeface="Calibri"/>
            </a:endParaRPr>
          </a:p>
          <a:p>
            <a:pPr marL="355600" marR="40005" indent="-343535">
              <a:lnSpc>
                <a:spcPts val="2400"/>
              </a:lnSpc>
              <a:spcBef>
                <a:spcPts val="60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500" b="1" spc="-5" dirty="0">
                <a:solidFill>
                  <a:srgbClr val="C00000"/>
                </a:solidFill>
                <a:latin typeface="Calibri"/>
                <a:cs typeface="Calibri"/>
              </a:rPr>
              <a:t>If</a:t>
            </a:r>
            <a:r>
              <a:rPr sz="25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solidFill>
                  <a:srgbClr val="C00000"/>
                </a:solidFill>
                <a:latin typeface="Calibri"/>
                <a:cs typeface="Calibri"/>
              </a:rPr>
              <a:t>left-sided</a:t>
            </a:r>
            <a:r>
              <a:rPr sz="25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solidFill>
                  <a:srgbClr val="C00000"/>
                </a:solidFill>
                <a:latin typeface="Calibri"/>
                <a:cs typeface="Calibri"/>
              </a:rPr>
              <a:t>failure</a:t>
            </a:r>
            <a:r>
              <a:rPr sz="25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is</a:t>
            </a:r>
            <a:r>
              <a:rPr sz="2500" spc="2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predominant,</a:t>
            </a:r>
            <a:r>
              <a:rPr sz="2500" spc="2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tachypnea,</a:t>
            </a:r>
            <a:r>
              <a:rPr sz="2500" spc="5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orthopnea, </a:t>
            </a:r>
            <a:r>
              <a:rPr sz="2500" spc="-55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wheezing,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and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pulmonary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edema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are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seen.</a:t>
            </a:r>
            <a:endParaRPr sz="2500">
              <a:latin typeface="Calibri"/>
              <a:cs typeface="Calibri"/>
            </a:endParaRPr>
          </a:p>
          <a:p>
            <a:pPr marL="355600" marR="5080" indent="-343535">
              <a:lnSpc>
                <a:spcPts val="2400"/>
              </a:lnSpc>
              <a:spcBef>
                <a:spcPts val="60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500" b="1" spc="-5" dirty="0">
                <a:solidFill>
                  <a:srgbClr val="C00000"/>
                </a:solidFill>
                <a:latin typeface="Calibri"/>
                <a:cs typeface="Calibri"/>
              </a:rPr>
              <a:t>If</a:t>
            </a:r>
            <a:r>
              <a:rPr sz="25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solidFill>
                  <a:srgbClr val="C00000"/>
                </a:solidFill>
                <a:latin typeface="Calibri"/>
                <a:cs typeface="Calibri"/>
              </a:rPr>
              <a:t>right-sided</a:t>
            </a:r>
            <a:r>
              <a:rPr sz="25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solidFill>
                  <a:srgbClr val="C00000"/>
                </a:solidFill>
                <a:latin typeface="Calibri"/>
                <a:cs typeface="Calibri"/>
              </a:rPr>
              <a:t>failure</a:t>
            </a:r>
            <a:r>
              <a:rPr sz="25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is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present,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hepatomegaly,</a:t>
            </a:r>
            <a:r>
              <a:rPr sz="2500" spc="2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edema,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and </a:t>
            </a:r>
            <a:r>
              <a:rPr sz="2500" spc="-55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distended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neck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veins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are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present.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0017" y="461899"/>
            <a:ext cx="42830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IMAGING</a:t>
            </a:r>
            <a:r>
              <a:rPr sz="4400" spc="-65" dirty="0"/>
              <a:t> </a:t>
            </a:r>
            <a:r>
              <a:rPr sz="4400" spc="-20" dirty="0"/>
              <a:t>STUDIES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847330" cy="324548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9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chest</a:t>
            </a:r>
            <a:r>
              <a:rPr sz="32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spc="-20" dirty="0">
                <a:solidFill>
                  <a:srgbClr val="C00000"/>
                </a:solidFill>
                <a:latin typeface="Calibri"/>
                <a:cs typeface="Calibri"/>
              </a:rPr>
              <a:t>x-ray:</a:t>
            </a:r>
            <a:r>
              <a:rPr sz="32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cardiomegaly.</a:t>
            </a:r>
            <a:endParaRPr sz="3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25" dirty="0">
                <a:solidFill>
                  <a:srgbClr val="C00000"/>
                </a:solidFill>
                <a:latin typeface="Calibri"/>
                <a:cs typeface="Calibri"/>
              </a:rPr>
              <a:t>ECG</a:t>
            </a:r>
            <a:r>
              <a:rPr sz="3200" spc="-25" dirty="0">
                <a:latin typeface="Calibri"/>
                <a:cs typeface="Calibri"/>
              </a:rPr>
              <a:t>:</a:t>
            </a:r>
            <a:r>
              <a:rPr sz="3200" spc="-10" dirty="0">
                <a:latin typeface="Calibri"/>
                <a:cs typeface="Calibri"/>
              </a:rPr>
              <a:t> Arrhythmias</a:t>
            </a:r>
            <a:endParaRPr sz="32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libri"/>
                <a:cs typeface="Calibri"/>
              </a:rPr>
              <a:t>An </a:t>
            </a: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echocardiogram </a:t>
            </a:r>
            <a:r>
              <a:rPr sz="3200" dirty="0">
                <a:latin typeface="Calibri"/>
                <a:cs typeface="Calibri"/>
              </a:rPr>
              <a:t>assesses the </a:t>
            </a:r>
            <a:r>
              <a:rPr sz="3200" spc="-5" dirty="0">
                <a:latin typeface="Calibri"/>
                <a:cs typeface="Calibri"/>
              </a:rPr>
              <a:t>heart </a:t>
            </a:r>
            <a:r>
              <a:rPr sz="3200" dirty="0">
                <a:latin typeface="Calibri"/>
                <a:cs typeface="Calibri"/>
              </a:rPr>
              <a:t> chamber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sizes,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measures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myocardial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function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accurately,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diagnoses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congenital</a:t>
            </a:r>
            <a:r>
              <a:rPr sz="3200" spc="-5" dirty="0">
                <a:latin typeface="Calibri"/>
                <a:cs typeface="Calibri"/>
              </a:rPr>
              <a:t> heart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defects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when </a:t>
            </a:r>
            <a:r>
              <a:rPr sz="3200" spc="-10" dirty="0">
                <a:latin typeface="Calibri"/>
                <a:cs typeface="Calibri"/>
              </a:rPr>
              <a:t>present.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9992" y="461899"/>
            <a:ext cx="48164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40" dirty="0"/>
              <a:t>Treatment</a:t>
            </a:r>
            <a:r>
              <a:rPr sz="4400" spc="-80" dirty="0"/>
              <a:t> </a:t>
            </a:r>
            <a:r>
              <a:rPr sz="4400" dirty="0"/>
              <a:t>principles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844155" cy="353822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9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latin typeface="Calibri"/>
                <a:cs typeface="Calibri"/>
              </a:rPr>
              <a:t>(1)</a:t>
            </a:r>
            <a:r>
              <a:rPr sz="3200" b="1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Correct</a:t>
            </a:r>
            <a:r>
              <a:rPr sz="3200" b="1" spc="-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the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underlying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causes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of </a:t>
            </a:r>
            <a:r>
              <a:rPr sz="3200" b="1" spc="-5" dirty="0">
                <a:latin typeface="Calibri"/>
                <a:cs typeface="Calibri"/>
              </a:rPr>
              <a:t>HF</a:t>
            </a:r>
            <a:endParaRPr sz="3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latin typeface="Calibri"/>
                <a:cs typeface="Calibri"/>
              </a:rPr>
              <a:t>(2)</a:t>
            </a:r>
            <a:r>
              <a:rPr sz="3200" b="1" dirty="0"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Diet</a:t>
            </a:r>
            <a:r>
              <a:rPr sz="3200" b="1" spc="-10" dirty="0">
                <a:latin typeface="Calibri"/>
                <a:cs typeface="Calibri"/>
              </a:rPr>
              <a:t>;</a:t>
            </a:r>
            <a:r>
              <a:rPr sz="3200" b="1" dirty="0">
                <a:latin typeface="Calibri"/>
                <a:cs typeface="Calibri"/>
              </a:rPr>
              <a:t> (low salt</a:t>
            </a:r>
            <a:r>
              <a:rPr sz="3200" b="1" spc="-2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and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high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calories)</a:t>
            </a:r>
            <a:endParaRPr sz="3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latin typeface="Calibri"/>
                <a:cs typeface="Calibri"/>
              </a:rPr>
              <a:t>(3) 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Digitals</a:t>
            </a:r>
            <a:r>
              <a:rPr sz="3200" b="1" spc="-5" dirty="0">
                <a:latin typeface="Calibri"/>
                <a:cs typeface="Calibri"/>
              </a:rPr>
              <a:t>;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Improve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the </a:t>
            </a:r>
            <a:r>
              <a:rPr sz="3200" b="1" spc="-10" dirty="0">
                <a:latin typeface="Calibri"/>
                <a:cs typeface="Calibri"/>
              </a:rPr>
              <a:t>cardiac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contractility</a:t>
            </a:r>
            <a:endParaRPr sz="3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latin typeface="Calibri"/>
                <a:cs typeface="Calibri"/>
              </a:rPr>
              <a:t>(4)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Diuretics</a:t>
            </a:r>
            <a:r>
              <a:rPr sz="3200" b="1" spc="-10" dirty="0">
                <a:latin typeface="Calibri"/>
                <a:cs typeface="Calibri"/>
              </a:rPr>
              <a:t>;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Reducing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preload:</a:t>
            </a:r>
            <a:r>
              <a:rPr sz="3200" b="1" spc="2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frusemide</a:t>
            </a:r>
            <a:endParaRPr sz="3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  <a:tab pos="356235" algn="l"/>
                <a:tab pos="2514600" algn="l"/>
              </a:tabLst>
            </a:pPr>
            <a:r>
              <a:rPr sz="3200" b="1" spc="-5" dirty="0">
                <a:latin typeface="Calibri"/>
                <a:cs typeface="Calibri"/>
              </a:rPr>
              <a:t>(4)</a:t>
            </a:r>
            <a:r>
              <a:rPr sz="3200" b="1" spc="10" dirty="0"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Dilators</a:t>
            </a:r>
            <a:r>
              <a:rPr sz="3200" b="1" spc="-10" dirty="0">
                <a:latin typeface="Calibri"/>
                <a:cs typeface="Calibri"/>
              </a:rPr>
              <a:t>;	Reducing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afterload;</a:t>
            </a:r>
            <a:r>
              <a:rPr sz="3200" b="1" spc="-60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ACE</a:t>
            </a:r>
            <a:endParaRPr sz="3200">
              <a:latin typeface="Calibri"/>
              <a:cs typeface="Calibri"/>
            </a:endParaRPr>
          </a:p>
          <a:p>
            <a:pPr marL="447040" indent="-434975">
              <a:lnSpc>
                <a:spcPct val="100000"/>
              </a:lnSpc>
              <a:spcBef>
                <a:spcPts val="765"/>
              </a:spcBef>
              <a:buClr>
                <a:srgbClr val="000000"/>
              </a:buClr>
              <a:buFont typeface="Arial MT"/>
              <a:buChar char="•"/>
              <a:tabLst>
                <a:tab pos="447040" algn="l"/>
                <a:tab pos="447675" algn="l"/>
              </a:tabLst>
            </a:pPr>
            <a:r>
              <a:rPr sz="32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Remember</a:t>
            </a:r>
            <a:r>
              <a:rPr sz="3200" b="1" u="heavy" spc="-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4</a:t>
            </a:r>
            <a:r>
              <a:rPr sz="3200" b="1" u="heavy" spc="-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D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2377" y="461899"/>
            <a:ext cx="61601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40" dirty="0"/>
              <a:t>Treatment</a:t>
            </a:r>
            <a:r>
              <a:rPr sz="4400" spc="-55" dirty="0"/>
              <a:t> </a:t>
            </a:r>
            <a:r>
              <a:rPr sz="4400" dirty="0"/>
              <a:t>of</a:t>
            </a:r>
            <a:r>
              <a:rPr sz="4400" spc="-10" dirty="0"/>
              <a:t> </a:t>
            </a:r>
            <a:r>
              <a:rPr sz="4400" dirty="0"/>
              <a:t>Heart</a:t>
            </a:r>
            <a:r>
              <a:rPr sz="4400" spc="-35" dirty="0"/>
              <a:t> </a:t>
            </a:r>
            <a:r>
              <a:rPr sz="4400" spc="-30" dirty="0"/>
              <a:t>Failure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74650" y="1822450"/>
          <a:ext cx="8020050" cy="2045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0500"/>
                <a:gridCol w="4000500"/>
              </a:tblGrid>
              <a:tr h="420624"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General</a:t>
                      </a:r>
                      <a:r>
                        <a:rPr sz="24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Care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052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Rest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DE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Reduces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cardiac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output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09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Oxygen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DE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Improves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oxygenation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presence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of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pulmonary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edema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0936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Sodium,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fluid</a:t>
                      </a: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restrictions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DE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Decreases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vascular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congestion;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decreases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preload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0850" y="4544314"/>
          <a:ext cx="8172450" cy="1064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6700"/>
                <a:gridCol w="4076700"/>
              </a:tblGrid>
              <a:tr h="420624"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Other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5468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Transplantation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Removes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diseased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heart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Carvedilol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β-blocking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agent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0561" y="461899"/>
            <a:ext cx="63842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Diuretics</a:t>
            </a:r>
            <a:r>
              <a:rPr sz="4400" spc="-10" dirty="0">
                <a:solidFill>
                  <a:srgbClr val="000000"/>
                </a:solidFill>
              </a:rPr>
              <a:t>;</a:t>
            </a:r>
            <a:r>
              <a:rPr sz="4400" spc="-65" dirty="0">
                <a:solidFill>
                  <a:srgbClr val="000000"/>
                </a:solidFill>
              </a:rPr>
              <a:t> </a:t>
            </a:r>
            <a:r>
              <a:rPr sz="4400" spc="-10" dirty="0">
                <a:solidFill>
                  <a:srgbClr val="000000"/>
                </a:solidFill>
              </a:rPr>
              <a:t>Reducing</a:t>
            </a:r>
            <a:r>
              <a:rPr sz="4400" spc="-70" dirty="0">
                <a:solidFill>
                  <a:srgbClr val="000000"/>
                </a:solidFill>
              </a:rPr>
              <a:t> </a:t>
            </a:r>
            <a:r>
              <a:rPr sz="4400" spc="-10" dirty="0">
                <a:solidFill>
                  <a:srgbClr val="000000"/>
                </a:solidFill>
              </a:rPr>
              <a:t>preload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898650"/>
          <a:ext cx="8096250" cy="2396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600"/>
                <a:gridCol w="4038600"/>
              </a:tblGrid>
              <a:tr h="420624"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Diuretics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6187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Furosemide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DE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Salt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excretion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ascending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loop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Henle;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215" marR="368300">
                        <a:lnSpc>
                          <a:spcPct val="1149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reduces preload; afterload reduced if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hypertension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improves;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may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also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cause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venodilation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1039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Combination</a:t>
                      </a:r>
                      <a:r>
                        <a:rPr sz="20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distal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tubule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and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loop</a:t>
                      </a:r>
                      <a:r>
                        <a:rPr sz="20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diuretics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DE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Greater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sodium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excretion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030" y="461899"/>
            <a:ext cx="75450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Improve</a:t>
            </a:r>
            <a:r>
              <a:rPr sz="4400" spc="-30" dirty="0"/>
              <a:t> </a:t>
            </a:r>
            <a:r>
              <a:rPr sz="4400" dirty="0"/>
              <a:t>the</a:t>
            </a:r>
            <a:r>
              <a:rPr sz="4400" spc="-5" dirty="0"/>
              <a:t> </a:t>
            </a:r>
            <a:r>
              <a:rPr sz="4400" spc="-15" dirty="0"/>
              <a:t>cardiac</a:t>
            </a:r>
            <a:r>
              <a:rPr sz="4400" spc="-25" dirty="0"/>
              <a:t> </a:t>
            </a:r>
            <a:r>
              <a:rPr sz="4400" spc="-15" dirty="0"/>
              <a:t>contractility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670050"/>
          <a:ext cx="8324850" cy="3272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2900"/>
                <a:gridCol w="4152900"/>
              </a:tblGrid>
              <a:tr h="420624"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Inot</a:t>
                      </a:r>
                      <a:r>
                        <a:rPr sz="24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opic</a:t>
                      </a:r>
                      <a:r>
                        <a:rPr sz="2400" b="1" spc="-1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ents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6187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Digitalis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DE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Inhibits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membrane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Na</a:t>
                      </a:r>
                      <a:r>
                        <a:rPr sz="1800" baseline="25462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800" spc="-37" baseline="25462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-ATPase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and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215" marR="227965">
                        <a:lnSpc>
                          <a:spcPct val="1149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increases intracellular Ca</a:t>
                      </a:r>
                      <a:r>
                        <a:rPr sz="1800" baseline="25462" dirty="0">
                          <a:latin typeface="Times New Roman"/>
                          <a:cs typeface="Times New Roman"/>
                        </a:rPr>
                        <a:t>2+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improves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cardiac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contractility,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increases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myocardial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oxygen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consumption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7339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Dopamine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DE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Releases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myocardial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norepinephrine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plus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215" marR="387350">
                        <a:lnSpc>
                          <a:spcPct val="1149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direct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effect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β-receptor,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may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increase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systemic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blood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pressure;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low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infusion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rates, dilates renal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artery,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facilitating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diuresis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9308" y="461899"/>
            <a:ext cx="66128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19960" algn="l"/>
              </a:tabLst>
            </a:pPr>
            <a:r>
              <a:rPr sz="4400" spc="-20" dirty="0"/>
              <a:t>Dilators</a:t>
            </a:r>
            <a:r>
              <a:rPr sz="4400" spc="-20" dirty="0">
                <a:solidFill>
                  <a:srgbClr val="000000"/>
                </a:solidFill>
              </a:rPr>
              <a:t>;	</a:t>
            </a:r>
            <a:r>
              <a:rPr sz="4400" spc="-10" dirty="0">
                <a:solidFill>
                  <a:srgbClr val="000000"/>
                </a:solidFill>
              </a:rPr>
              <a:t>Reducing</a:t>
            </a:r>
            <a:r>
              <a:rPr sz="4400" spc="-60" dirty="0">
                <a:solidFill>
                  <a:srgbClr val="000000"/>
                </a:solidFill>
              </a:rPr>
              <a:t> </a:t>
            </a:r>
            <a:r>
              <a:rPr sz="4400" spc="-15" dirty="0">
                <a:solidFill>
                  <a:srgbClr val="000000"/>
                </a:solidFill>
              </a:rPr>
              <a:t>afterload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9450" y="1441450"/>
          <a:ext cx="7791450" cy="2361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/>
                <a:gridCol w="3886200"/>
              </a:tblGrid>
              <a:tr h="420624"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Afterload</a:t>
                      </a:r>
                      <a:r>
                        <a:rPr sz="24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Reduction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052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Hydralazine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DE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Arteriolar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vasodilator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09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Nitroprusside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DE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Arterial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venous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relaxation;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venodilation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reduces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preload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640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Captopril/enalapril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DE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Inhibition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angiotensin-converting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enzyme;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reduces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angiotensin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II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production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2270" y="2110816"/>
            <a:ext cx="330009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800" spc="-10" dirty="0"/>
              <a:t>Than</a:t>
            </a:r>
            <a:r>
              <a:rPr sz="8800" spc="-95" dirty="0"/>
              <a:t>k</a:t>
            </a:r>
            <a:r>
              <a:rPr sz="8800" spc="-5" dirty="0"/>
              <a:t>s</a:t>
            </a:r>
            <a:endParaRPr sz="8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9054" y="461899"/>
            <a:ext cx="29470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Heart</a:t>
            </a:r>
            <a:r>
              <a:rPr sz="4400" spc="-55" dirty="0"/>
              <a:t> </a:t>
            </a:r>
            <a:r>
              <a:rPr sz="4400" spc="-25" dirty="0"/>
              <a:t>failure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53705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CHF</a:t>
            </a:r>
            <a:r>
              <a:rPr sz="32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is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defined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pathophysiologic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state</a:t>
            </a:r>
            <a:r>
              <a:rPr sz="3200" spc="-5" dirty="0">
                <a:latin typeface="Calibri"/>
                <a:cs typeface="Calibri"/>
              </a:rPr>
              <a:t> in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which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heart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5" dirty="0">
                <a:latin typeface="Calibri"/>
                <a:cs typeface="Calibri"/>
              </a:rPr>
              <a:t> unable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to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pump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blood </a:t>
            </a:r>
            <a:r>
              <a:rPr sz="3200" spc="-10" dirty="0">
                <a:latin typeface="Calibri"/>
                <a:cs typeface="Calibri"/>
              </a:rPr>
              <a:t>at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rate</a:t>
            </a:r>
            <a:r>
              <a:rPr sz="3200" spc="-15" dirty="0">
                <a:latin typeface="Calibri"/>
                <a:cs typeface="Calibri"/>
              </a:rPr>
              <a:t> commensurate(proportionate)</a:t>
            </a:r>
            <a:r>
              <a:rPr sz="3200" dirty="0">
                <a:latin typeface="Calibri"/>
                <a:cs typeface="Calibri"/>
              </a:rPr>
              <a:t> with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body's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metabolic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needs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(oxygen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delivery).</a:t>
            </a:r>
            <a:endParaRPr sz="3200">
              <a:latin typeface="Calibri"/>
              <a:cs typeface="Calibri"/>
            </a:endParaRPr>
          </a:p>
          <a:p>
            <a:pPr marL="355600" marR="383540" indent="-343535" algn="just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447675" algn="l"/>
              </a:tabLst>
            </a:pPr>
            <a:r>
              <a:rPr dirty="0"/>
              <a:t>	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Heart </a:t>
            </a: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failure </a:t>
            </a:r>
            <a:r>
              <a:rPr sz="3200" spc="-15" dirty="0">
                <a:latin typeface="Calibri"/>
                <a:cs typeface="Calibri"/>
              </a:rPr>
              <a:t>occurs </a:t>
            </a:r>
            <a:r>
              <a:rPr sz="3200" spc="-5" dirty="0">
                <a:latin typeface="Calibri"/>
                <a:cs typeface="Calibri"/>
              </a:rPr>
              <a:t>when the heart cannot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deliver adequate </a:t>
            </a:r>
            <a:r>
              <a:rPr sz="3200" spc="-15" dirty="0">
                <a:latin typeface="Calibri"/>
                <a:cs typeface="Calibri"/>
              </a:rPr>
              <a:t>cardiac </a:t>
            </a:r>
            <a:r>
              <a:rPr sz="3200" spc="-5" dirty="0">
                <a:latin typeface="Calibri"/>
                <a:cs typeface="Calibri"/>
              </a:rPr>
              <a:t>output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meet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metabolic</a:t>
            </a:r>
            <a:r>
              <a:rPr sz="3200" spc="-5" dirty="0">
                <a:latin typeface="Calibri"/>
                <a:cs typeface="Calibri"/>
              </a:rPr>
              <a:t> needs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45" dirty="0">
                <a:latin typeface="Calibri"/>
                <a:cs typeface="Calibri"/>
              </a:rPr>
              <a:t>body.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Factors</a:t>
            </a:r>
            <a:r>
              <a:rPr spc="35" dirty="0"/>
              <a:t> </a:t>
            </a:r>
            <a:r>
              <a:rPr spc="-15" dirty="0"/>
              <a:t>Affecting</a:t>
            </a:r>
            <a:r>
              <a:rPr spc="25" dirty="0"/>
              <a:t> </a:t>
            </a:r>
            <a:r>
              <a:rPr spc="-15" dirty="0"/>
              <a:t>Cardiac</a:t>
            </a:r>
            <a:r>
              <a:rPr spc="35" dirty="0"/>
              <a:t> </a:t>
            </a:r>
            <a:r>
              <a:rPr spc="-15" dirty="0"/>
              <a:t>Performance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530465" cy="3831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solidFill>
                  <a:srgbClr val="1F487C"/>
                </a:solidFill>
                <a:latin typeface="Calibri"/>
                <a:cs typeface="Calibri"/>
              </a:rPr>
              <a:t>Cardiac </a:t>
            </a:r>
            <a:r>
              <a:rPr sz="3200" b="1" dirty="0">
                <a:solidFill>
                  <a:srgbClr val="1F487C"/>
                </a:solidFill>
                <a:latin typeface="Calibri"/>
                <a:cs typeface="Calibri"/>
              </a:rPr>
              <a:t>output </a:t>
            </a:r>
            <a:r>
              <a:rPr sz="3200" b="1" spc="-5" dirty="0">
                <a:solidFill>
                  <a:srgbClr val="1F487C"/>
                </a:solidFill>
                <a:latin typeface="Calibri"/>
                <a:cs typeface="Calibri"/>
              </a:rPr>
              <a:t>depends </a:t>
            </a:r>
            <a:r>
              <a:rPr sz="3200" b="1" dirty="0">
                <a:solidFill>
                  <a:srgbClr val="1F487C"/>
                </a:solidFill>
                <a:latin typeface="Calibri"/>
                <a:cs typeface="Calibri"/>
              </a:rPr>
              <a:t>on: </a:t>
            </a:r>
            <a:r>
              <a:rPr sz="3200" b="1" spc="-25" dirty="0">
                <a:solidFill>
                  <a:srgbClr val="1F487C"/>
                </a:solidFill>
                <a:latin typeface="Calibri"/>
                <a:cs typeface="Calibri"/>
              </a:rPr>
              <a:t>stroke </a:t>
            </a:r>
            <a:r>
              <a:rPr sz="3200" b="1" spc="-5" dirty="0">
                <a:solidFill>
                  <a:srgbClr val="1F487C"/>
                </a:solidFill>
                <a:latin typeface="Calibri"/>
                <a:cs typeface="Calibri"/>
              </a:rPr>
              <a:t>volume </a:t>
            </a:r>
            <a:r>
              <a:rPr sz="3200" b="1" spc="-7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1F487C"/>
                </a:solidFill>
                <a:latin typeface="Calibri"/>
                <a:cs typeface="Calibri"/>
              </a:rPr>
              <a:t>and</a:t>
            </a:r>
            <a:r>
              <a:rPr sz="3200" b="1" spc="-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1F487C"/>
                </a:solidFill>
                <a:latin typeface="Calibri"/>
                <a:cs typeface="Calibri"/>
              </a:rPr>
              <a:t>heart</a:t>
            </a:r>
            <a:r>
              <a:rPr sz="3200" b="1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3200" b="1" spc="-30" dirty="0">
                <a:solidFill>
                  <a:srgbClr val="1F487C"/>
                </a:solidFill>
                <a:latin typeface="Calibri"/>
                <a:cs typeface="Calibri"/>
              </a:rPr>
              <a:t>rate.</a:t>
            </a:r>
            <a:endParaRPr sz="3200">
              <a:latin typeface="Calibri"/>
              <a:cs typeface="Calibri"/>
            </a:endParaRPr>
          </a:p>
          <a:p>
            <a:pPr marL="355600" marR="984250" indent="-3435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20" dirty="0">
                <a:solidFill>
                  <a:srgbClr val="1F487C"/>
                </a:solidFill>
                <a:latin typeface="Calibri"/>
                <a:cs typeface="Calibri"/>
              </a:rPr>
              <a:t>Stroke </a:t>
            </a:r>
            <a:r>
              <a:rPr sz="3200" b="1" spc="-5" dirty="0">
                <a:solidFill>
                  <a:srgbClr val="1F487C"/>
                </a:solidFill>
                <a:latin typeface="Calibri"/>
                <a:cs typeface="Calibri"/>
              </a:rPr>
              <a:t>volume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10" dirty="0">
                <a:latin typeface="Calibri"/>
                <a:cs typeface="Calibri"/>
              </a:rPr>
              <a:t>dependent </a:t>
            </a:r>
            <a:r>
              <a:rPr sz="3200" spc="-5" dirty="0">
                <a:latin typeface="Calibri"/>
                <a:cs typeface="Calibri"/>
              </a:rPr>
              <a:t>on </a:t>
            </a:r>
            <a:r>
              <a:rPr sz="3200" spc="-10" dirty="0">
                <a:latin typeface="Calibri"/>
                <a:cs typeface="Calibri"/>
              </a:rPr>
              <a:t>three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important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factors:</a:t>
            </a:r>
            <a:endParaRPr sz="3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preload,</a:t>
            </a:r>
            <a:endParaRPr sz="3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afterload</a:t>
            </a:r>
            <a:r>
              <a:rPr sz="32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endParaRPr sz="3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b="1" spc="-25" dirty="0">
                <a:solidFill>
                  <a:srgbClr val="C00000"/>
                </a:solidFill>
                <a:latin typeface="Calibri"/>
                <a:cs typeface="Calibri"/>
              </a:rPr>
              <a:t>contractility.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Factors</a:t>
            </a:r>
            <a:r>
              <a:rPr spc="35" dirty="0"/>
              <a:t> </a:t>
            </a:r>
            <a:r>
              <a:rPr spc="-15" dirty="0"/>
              <a:t>Affecting</a:t>
            </a:r>
            <a:r>
              <a:rPr spc="25" dirty="0"/>
              <a:t> </a:t>
            </a:r>
            <a:r>
              <a:rPr spc="-15" dirty="0"/>
              <a:t>Cardiac</a:t>
            </a:r>
            <a:r>
              <a:rPr spc="35" dirty="0"/>
              <a:t> </a:t>
            </a:r>
            <a:r>
              <a:rPr spc="-15" dirty="0"/>
              <a:t>Performance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9537"/>
            <a:ext cx="7876540" cy="4173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900" b="1" spc="-10" dirty="0">
                <a:solidFill>
                  <a:srgbClr val="C00000"/>
                </a:solidFill>
                <a:latin typeface="Calibri"/>
                <a:cs typeface="Calibri"/>
              </a:rPr>
              <a:t>Preload:</a:t>
            </a:r>
            <a:endParaRPr sz="29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libri"/>
                <a:cs typeface="Calibri"/>
              </a:rPr>
              <a:t>Preload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(volume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overload,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End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Diastolic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Volume).</a:t>
            </a:r>
            <a:endParaRPr sz="2200">
              <a:latin typeface="Calibri"/>
              <a:cs typeface="Calibri"/>
            </a:endParaRPr>
          </a:p>
          <a:p>
            <a:pPr marL="355600" indent="-343535">
              <a:lnSpc>
                <a:spcPts val="2625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latin typeface="Calibri"/>
                <a:cs typeface="Calibri"/>
              </a:rPr>
              <a:t>preload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(such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VSD,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PDA,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or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valvular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insufficiency).</a:t>
            </a:r>
            <a:endParaRPr sz="2200">
              <a:latin typeface="Calibri"/>
              <a:cs typeface="Calibri"/>
            </a:endParaRPr>
          </a:p>
          <a:p>
            <a:pPr marL="355600" indent="-343535">
              <a:lnSpc>
                <a:spcPts val="3465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900" b="1" spc="-5" dirty="0">
                <a:solidFill>
                  <a:srgbClr val="C00000"/>
                </a:solidFill>
                <a:latin typeface="Calibri"/>
                <a:cs typeface="Calibri"/>
              </a:rPr>
              <a:t>Afterload:</a:t>
            </a:r>
            <a:endParaRPr sz="2900">
              <a:latin typeface="Calibri"/>
              <a:cs typeface="Calibri"/>
            </a:endParaRPr>
          </a:p>
          <a:p>
            <a:pPr marL="355600" indent="-343535">
              <a:lnSpc>
                <a:spcPts val="2375"/>
              </a:lnSpc>
              <a:spcBef>
                <a:spcPts val="3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libri"/>
                <a:cs typeface="Calibri"/>
              </a:rPr>
              <a:t>Afterload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resistance (pressure)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against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which the heart </a:t>
            </a:r>
            <a:r>
              <a:rPr sz="2200" spc="-10" dirty="0">
                <a:latin typeface="Calibri"/>
                <a:cs typeface="Calibri"/>
              </a:rPr>
              <a:t>must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375"/>
              </a:lnSpc>
            </a:pPr>
            <a:r>
              <a:rPr sz="2200" spc="-10" dirty="0">
                <a:latin typeface="Calibri"/>
                <a:cs typeface="Calibri"/>
              </a:rPr>
              <a:t>pump</a:t>
            </a:r>
            <a:r>
              <a:rPr sz="2200" spc="-5" dirty="0">
                <a:latin typeface="Calibri"/>
                <a:cs typeface="Calibri"/>
              </a:rPr>
              <a:t> blood: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e.g;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systemic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vascular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resistance.</a:t>
            </a:r>
            <a:endParaRPr sz="2200">
              <a:latin typeface="Calibri"/>
              <a:cs typeface="Calibri"/>
            </a:endParaRPr>
          </a:p>
          <a:p>
            <a:pPr marL="355600" marR="494030" indent="-343535">
              <a:lnSpc>
                <a:spcPct val="80000"/>
              </a:lnSpc>
              <a:spcBef>
                <a:spcPts val="52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libri"/>
                <a:cs typeface="Calibri"/>
              </a:rPr>
              <a:t>Afterload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(such</a:t>
            </a:r>
            <a:r>
              <a:rPr sz="2200" spc="-5" dirty="0">
                <a:latin typeface="Calibri"/>
                <a:cs typeface="Calibri"/>
              </a:rPr>
              <a:t> as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with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aortic </a:t>
            </a:r>
            <a:r>
              <a:rPr sz="2200" spc="-10" dirty="0">
                <a:latin typeface="Calibri"/>
                <a:cs typeface="Calibri"/>
              </a:rPr>
              <a:t>stenosis,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pulmonary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stenosis,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or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coarctation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of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aorta)</a:t>
            </a:r>
            <a:endParaRPr sz="2200">
              <a:latin typeface="Calibri"/>
              <a:cs typeface="Calibri"/>
            </a:endParaRPr>
          </a:p>
          <a:p>
            <a:pPr marL="355600" indent="-343535">
              <a:lnSpc>
                <a:spcPts val="345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900" b="1" spc="-10" dirty="0">
                <a:solidFill>
                  <a:srgbClr val="C00000"/>
                </a:solidFill>
                <a:latin typeface="Calibri"/>
                <a:cs typeface="Calibri"/>
              </a:rPr>
              <a:t>Contractility</a:t>
            </a:r>
            <a:endParaRPr sz="2900">
              <a:latin typeface="Calibri"/>
              <a:cs typeface="Calibri"/>
            </a:endParaRPr>
          </a:p>
          <a:p>
            <a:pPr marL="355600" indent="-343535">
              <a:lnSpc>
                <a:spcPts val="2375"/>
              </a:lnSpc>
              <a:spcBef>
                <a:spcPts val="3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latin typeface="Calibri"/>
                <a:cs typeface="Calibri"/>
              </a:rPr>
              <a:t>Contractility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(Cardiac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Performance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Independent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of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Preload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or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375"/>
              </a:lnSpc>
            </a:pPr>
            <a:r>
              <a:rPr sz="2200" spc="-5" dirty="0">
                <a:latin typeface="Calibri"/>
                <a:cs typeface="Calibri"/>
              </a:rPr>
              <a:t>Afterload)</a:t>
            </a:r>
            <a:endParaRPr sz="2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200" b="1" spc="-25" dirty="0">
                <a:solidFill>
                  <a:srgbClr val="C00000"/>
                </a:solidFill>
                <a:latin typeface="Calibri"/>
                <a:cs typeface="Calibri"/>
              </a:rPr>
              <a:t>Volume</a:t>
            </a:r>
            <a:r>
              <a:rPr sz="22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C00000"/>
                </a:solidFill>
                <a:latin typeface="Calibri"/>
                <a:cs typeface="Calibri"/>
              </a:rPr>
              <a:t>overload</a:t>
            </a:r>
            <a:r>
              <a:rPr sz="2200" b="1" spc="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libri"/>
                <a:cs typeface="Calibri"/>
              </a:rPr>
              <a:t>is</a:t>
            </a:r>
            <a:r>
              <a:rPr sz="22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22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C00000"/>
                </a:solidFill>
                <a:latin typeface="Calibri"/>
                <a:cs typeface="Calibri"/>
              </a:rPr>
              <a:t>most</a:t>
            </a:r>
            <a:r>
              <a:rPr sz="22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C00000"/>
                </a:solidFill>
                <a:latin typeface="Calibri"/>
                <a:cs typeface="Calibri"/>
              </a:rPr>
              <a:t>common</a:t>
            </a:r>
            <a:r>
              <a:rPr sz="22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C00000"/>
                </a:solidFill>
                <a:latin typeface="Calibri"/>
                <a:cs typeface="Calibri"/>
              </a:rPr>
              <a:t>cause</a:t>
            </a:r>
            <a:r>
              <a:rPr sz="22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22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C00000"/>
                </a:solidFill>
                <a:latin typeface="Calibri"/>
                <a:cs typeface="Calibri"/>
              </a:rPr>
              <a:t>CHF</a:t>
            </a:r>
            <a:r>
              <a:rPr sz="22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libri"/>
                <a:cs typeface="Calibri"/>
              </a:rPr>
              <a:t>in</a:t>
            </a:r>
            <a:r>
              <a:rPr sz="22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C00000"/>
                </a:solidFill>
                <a:latin typeface="Calibri"/>
                <a:cs typeface="Calibri"/>
              </a:rPr>
              <a:t>children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9858" y="202438"/>
            <a:ext cx="72453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/>
              <a:t>Factors</a:t>
            </a:r>
            <a:r>
              <a:rPr sz="3600" spc="-5" dirty="0"/>
              <a:t> </a:t>
            </a:r>
            <a:r>
              <a:rPr sz="3600" spc="-10" dirty="0"/>
              <a:t>Affecting</a:t>
            </a:r>
            <a:r>
              <a:rPr sz="3600" spc="5" dirty="0"/>
              <a:t> </a:t>
            </a:r>
            <a:r>
              <a:rPr sz="3600" spc="-10" dirty="0"/>
              <a:t>Cardiac</a:t>
            </a:r>
            <a:r>
              <a:rPr sz="3600" dirty="0"/>
              <a:t> </a:t>
            </a:r>
            <a:r>
              <a:rPr sz="3600" spc="-15" dirty="0"/>
              <a:t>Performance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74650" y="908050"/>
          <a:ext cx="8077200" cy="56083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77200"/>
              </a:tblGrid>
              <a:tr h="28041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Preload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(Left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Ventricular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Diastolic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Volume)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blood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volume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41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Venous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tone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(sympathetic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tone)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41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Body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position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41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Intrathoracic</a:t>
                      </a:r>
                      <a:r>
                        <a:rPr sz="16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intrapericardial</a:t>
                      </a:r>
                      <a:r>
                        <a:rPr sz="16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pressure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Atrial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contraction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41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Pumping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action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skeletal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muscle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41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Afterload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(Impedance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Against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Which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Left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Ventricle</a:t>
                      </a:r>
                      <a:r>
                        <a:rPr sz="1600" b="1" spc="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Must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Eject</a:t>
                      </a:r>
                      <a:r>
                        <a:rPr sz="1600" b="1" spc="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Blood)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Peripheral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vascular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resistance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41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Left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ventricular</a:t>
                      </a:r>
                      <a:r>
                        <a:rPr sz="16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volume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(preload,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wall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tension)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Physical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characteristics</a:t>
                      </a:r>
                      <a:r>
                        <a:rPr sz="16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arterial</a:t>
                      </a:r>
                      <a:r>
                        <a:rPr sz="16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tree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(elasticity</a:t>
                      </a:r>
                      <a:r>
                        <a:rPr sz="16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vessels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presence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outflow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obstruction)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41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Contractility</a:t>
                      </a:r>
                      <a:r>
                        <a:rPr sz="1600" b="1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(Cardiac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Performance</a:t>
                      </a:r>
                      <a:r>
                        <a:rPr sz="1600" b="1" spc="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Independent</a:t>
                      </a:r>
                      <a:r>
                        <a:rPr sz="1600" b="1" spc="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Preload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600" b="1" spc="-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Afterload)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Sympathetic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nerve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impulses*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41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Circulating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catecholamines*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Anoxia,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acidosis</a:t>
                      </a:r>
                      <a:r>
                        <a:rPr sz="1575" baseline="26455" dirty="0">
                          <a:latin typeface="Times New Roman"/>
                          <a:cs typeface="Times New Roman"/>
                        </a:rPr>
                        <a:t>†</a:t>
                      </a:r>
                      <a:endParaRPr sz="1575" baseline="26455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Loss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myocardium</a:t>
                      </a:r>
                      <a:r>
                        <a:rPr sz="1575" spc="-7" baseline="26455" dirty="0">
                          <a:latin typeface="Times New Roman"/>
                          <a:cs typeface="Times New Roman"/>
                        </a:rPr>
                        <a:t>†</a:t>
                      </a:r>
                      <a:endParaRPr sz="1575" baseline="26455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Heart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Rate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Autonomic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nervous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system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Temperature,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metabolic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rate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5400" y="237743"/>
            <a:ext cx="6553200" cy="638251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3638" y="365506"/>
            <a:ext cx="72561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Compensatory</a:t>
            </a:r>
            <a:r>
              <a:rPr sz="3200" spc="-45" dirty="0"/>
              <a:t> </a:t>
            </a:r>
            <a:r>
              <a:rPr sz="3200" spc="-5" dirty="0"/>
              <a:t>mechanisms</a:t>
            </a:r>
            <a:r>
              <a:rPr sz="3200" spc="-15" dirty="0"/>
              <a:t> </a:t>
            </a:r>
            <a:r>
              <a:rPr sz="3200" dirty="0"/>
              <a:t>in</a:t>
            </a:r>
            <a:r>
              <a:rPr sz="3200" spc="-55" dirty="0"/>
              <a:t> </a:t>
            </a:r>
            <a:r>
              <a:rPr sz="3200" dirty="0"/>
              <a:t>heart</a:t>
            </a:r>
            <a:r>
              <a:rPr sz="3200" spc="-10" dirty="0"/>
              <a:t> </a:t>
            </a:r>
            <a:r>
              <a:rPr sz="3200" spc="-15" dirty="0"/>
              <a:t>failure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88340" y="1110742"/>
            <a:ext cx="7162165" cy="4967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97840" indent="-485775">
              <a:lnSpc>
                <a:spcPct val="100000"/>
              </a:lnSpc>
              <a:spcBef>
                <a:spcPts val="95"/>
              </a:spcBef>
              <a:buAutoNum type="arabicParenBoth"/>
              <a:tabLst>
                <a:tab pos="498475" algn="l"/>
              </a:tabLst>
            </a:pPr>
            <a:r>
              <a:rPr sz="2800" b="1" spc="-10" dirty="0">
                <a:solidFill>
                  <a:srgbClr val="C00000"/>
                </a:solidFill>
                <a:latin typeface="Calibri"/>
                <a:cs typeface="Calibri"/>
              </a:rPr>
              <a:t>Cardiac</a:t>
            </a:r>
            <a:r>
              <a:rPr sz="28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C00000"/>
                </a:solidFill>
                <a:latin typeface="Calibri"/>
                <a:cs typeface="Calibri"/>
              </a:rPr>
              <a:t>compensation</a:t>
            </a:r>
            <a:endParaRPr sz="2800">
              <a:latin typeface="Calibri"/>
              <a:cs typeface="Calibri"/>
            </a:endParaRPr>
          </a:p>
          <a:p>
            <a:pPr marL="1003300" lvl="1" indent="-534035">
              <a:lnSpc>
                <a:spcPct val="100000"/>
              </a:lnSpc>
              <a:spcBef>
                <a:spcPts val="25"/>
              </a:spcBef>
              <a:buFont typeface="Arial MT"/>
              <a:buChar char="–"/>
              <a:tabLst>
                <a:tab pos="1003300" algn="l"/>
                <a:tab pos="1003935" algn="l"/>
              </a:tabLst>
            </a:pPr>
            <a:r>
              <a:rPr sz="2400" spc="-5" dirty="0">
                <a:latin typeface="Calibri"/>
                <a:cs typeface="Calibri"/>
              </a:rPr>
              <a:t>increased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cardiac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contractility</a:t>
            </a:r>
            <a:endParaRPr sz="2400">
              <a:latin typeface="Calibri"/>
              <a:cs typeface="Calibri"/>
            </a:endParaRPr>
          </a:p>
          <a:p>
            <a:pPr marL="1003300" lvl="1" indent="-534035">
              <a:lnSpc>
                <a:spcPct val="100000"/>
              </a:lnSpc>
              <a:spcBef>
                <a:spcPts val="5"/>
              </a:spcBef>
              <a:buFont typeface="Arial MT"/>
              <a:buChar char="–"/>
              <a:tabLst>
                <a:tab pos="1003300" algn="l"/>
                <a:tab pos="1003935" algn="l"/>
              </a:tabLst>
            </a:pPr>
            <a:r>
              <a:rPr sz="2400" spc="-10" dirty="0">
                <a:latin typeface="Calibri"/>
                <a:cs typeface="Calibri"/>
              </a:rPr>
              <a:t>Cardiac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dilatation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Frank-Starling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mechanism)</a:t>
            </a:r>
            <a:endParaRPr sz="2400">
              <a:latin typeface="Calibri"/>
              <a:cs typeface="Calibri"/>
            </a:endParaRPr>
          </a:p>
          <a:p>
            <a:pPr marL="532765" marR="3181350" lvl="1" indent="-532765" algn="r">
              <a:lnSpc>
                <a:spcPts val="2865"/>
              </a:lnSpc>
              <a:buFont typeface="Arial MT"/>
              <a:buChar char="–"/>
              <a:tabLst>
                <a:tab pos="532765" algn="l"/>
                <a:tab pos="1003935" algn="l"/>
              </a:tabLst>
            </a:pPr>
            <a:r>
              <a:rPr sz="2400" spc="-10" dirty="0">
                <a:latin typeface="Calibri"/>
                <a:cs typeface="Calibri"/>
              </a:rPr>
              <a:t>Myocardial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hypertrophy</a:t>
            </a:r>
            <a:endParaRPr sz="2400">
              <a:latin typeface="Calibri"/>
              <a:cs typeface="Calibri"/>
            </a:endParaRPr>
          </a:p>
          <a:p>
            <a:pPr marL="485140" marR="3193415" indent="-485140" algn="r">
              <a:lnSpc>
                <a:spcPts val="3345"/>
              </a:lnSpc>
              <a:buAutoNum type="arabicParenBoth"/>
              <a:tabLst>
                <a:tab pos="485140" algn="l"/>
              </a:tabLst>
            </a:pPr>
            <a:r>
              <a:rPr sz="2800" b="1" spc="-25" dirty="0">
                <a:solidFill>
                  <a:srgbClr val="C00000"/>
                </a:solidFill>
                <a:latin typeface="Calibri"/>
                <a:cs typeface="Calibri"/>
              </a:rPr>
              <a:t>Systemic</a:t>
            </a:r>
            <a:r>
              <a:rPr sz="28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C00000"/>
                </a:solidFill>
                <a:latin typeface="Calibri"/>
                <a:cs typeface="Calibri"/>
              </a:rPr>
              <a:t>compensation</a:t>
            </a:r>
            <a:endParaRPr sz="2800">
              <a:latin typeface="Calibri"/>
              <a:cs typeface="Calibri"/>
            </a:endParaRPr>
          </a:p>
          <a:p>
            <a:pPr marL="1003300" lvl="1" indent="-534035">
              <a:lnSpc>
                <a:spcPct val="100000"/>
              </a:lnSpc>
              <a:spcBef>
                <a:spcPts val="30"/>
              </a:spcBef>
              <a:buFont typeface="Arial MT"/>
              <a:buChar char="–"/>
              <a:tabLst>
                <a:tab pos="1003300" algn="l"/>
                <a:tab pos="1003935" algn="l"/>
              </a:tabLst>
            </a:pPr>
            <a:r>
              <a:rPr sz="2400" spc="-5" dirty="0">
                <a:latin typeface="Calibri"/>
                <a:cs typeface="Calibri"/>
              </a:rPr>
              <a:t>Increase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blood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volume</a:t>
            </a:r>
            <a:endParaRPr sz="2400">
              <a:latin typeface="Calibri"/>
              <a:cs typeface="Calibri"/>
            </a:endParaRPr>
          </a:p>
          <a:p>
            <a:pPr marL="1003300" lvl="1" indent="-534035">
              <a:lnSpc>
                <a:spcPct val="100000"/>
              </a:lnSpc>
              <a:buFont typeface="Arial MT"/>
              <a:buChar char="–"/>
              <a:tabLst>
                <a:tab pos="1003300" algn="l"/>
                <a:tab pos="1003935" algn="l"/>
              </a:tabLst>
            </a:pPr>
            <a:r>
              <a:rPr sz="2400" spc="-5" dirty="0">
                <a:latin typeface="Calibri"/>
                <a:cs typeface="Calibri"/>
              </a:rPr>
              <a:t>Redistribution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blood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flow</a:t>
            </a:r>
            <a:endParaRPr sz="2400">
              <a:latin typeface="Calibri"/>
              <a:cs typeface="Calibri"/>
            </a:endParaRPr>
          </a:p>
          <a:p>
            <a:pPr marL="1003300" lvl="1" indent="-534035">
              <a:lnSpc>
                <a:spcPct val="100000"/>
              </a:lnSpc>
              <a:buFont typeface="Arial MT"/>
              <a:buChar char="–"/>
              <a:tabLst>
                <a:tab pos="1003300" algn="l"/>
                <a:tab pos="1003935" algn="l"/>
              </a:tabLst>
            </a:pPr>
            <a:r>
              <a:rPr sz="2400" spc="-5" dirty="0">
                <a:latin typeface="Calibri"/>
                <a:cs typeface="Calibri"/>
              </a:rPr>
              <a:t>Increase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erythrocytes</a:t>
            </a:r>
            <a:endParaRPr sz="2400">
              <a:latin typeface="Calibri"/>
              <a:cs typeface="Calibri"/>
            </a:endParaRPr>
          </a:p>
          <a:p>
            <a:pPr marL="1003300" lvl="1" indent="-534035">
              <a:lnSpc>
                <a:spcPts val="2865"/>
              </a:lnSpc>
              <a:buFont typeface="Arial MT"/>
              <a:buChar char="–"/>
              <a:tabLst>
                <a:tab pos="1003300" algn="l"/>
                <a:tab pos="1003935" algn="l"/>
              </a:tabLst>
            </a:pPr>
            <a:r>
              <a:rPr sz="2400" spc="-5" dirty="0">
                <a:latin typeface="Calibri"/>
                <a:cs typeface="Calibri"/>
              </a:rPr>
              <a:t>Increased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ability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tissues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utilize </a:t>
            </a:r>
            <a:r>
              <a:rPr sz="2400" spc="-20" dirty="0">
                <a:latin typeface="Calibri"/>
                <a:cs typeface="Calibri"/>
              </a:rPr>
              <a:t>oxygen</a:t>
            </a:r>
            <a:endParaRPr sz="2400">
              <a:latin typeface="Calibri"/>
              <a:cs typeface="Calibri"/>
            </a:endParaRPr>
          </a:p>
          <a:p>
            <a:pPr marL="497205" indent="-485140">
              <a:lnSpc>
                <a:spcPts val="3345"/>
              </a:lnSpc>
              <a:buAutoNum type="arabicParenBoth"/>
              <a:tabLst>
                <a:tab pos="497840" algn="l"/>
              </a:tabLst>
            </a:pPr>
            <a:r>
              <a:rPr sz="2800" b="1" spc="-10" dirty="0">
                <a:solidFill>
                  <a:srgbClr val="C00000"/>
                </a:solidFill>
                <a:latin typeface="Calibri"/>
                <a:cs typeface="Calibri"/>
              </a:rPr>
              <a:t>neurohormonal</a:t>
            </a:r>
            <a:r>
              <a:rPr sz="28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C00000"/>
                </a:solidFill>
                <a:latin typeface="Calibri"/>
                <a:cs typeface="Calibri"/>
              </a:rPr>
              <a:t>compensation</a:t>
            </a:r>
            <a:endParaRPr sz="2800">
              <a:latin typeface="Calibri"/>
              <a:cs typeface="Calibri"/>
            </a:endParaRPr>
          </a:p>
          <a:p>
            <a:pPr marL="1003300" lvl="1" indent="-534035">
              <a:lnSpc>
                <a:spcPct val="100000"/>
              </a:lnSpc>
              <a:spcBef>
                <a:spcPts val="30"/>
              </a:spcBef>
              <a:buFont typeface="Arial MT"/>
              <a:buChar char="–"/>
              <a:tabLst>
                <a:tab pos="1003300" algn="l"/>
                <a:tab pos="1003935" algn="l"/>
              </a:tabLst>
            </a:pPr>
            <a:r>
              <a:rPr sz="2400" spc="-5" dirty="0">
                <a:latin typeface="Calibri"/>
                <a:cs typeface="Calibri"/>
              </a:rPr>
              <a:t>Sympathetic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nervous</a:t>
            </a:r>
            <a:r>
              <a:rPr sz="2400" spc="-25" dirty="0">
                <a:latin typeface="Calibri"/>
                <a:cs typeface="Calibri"/>
              </a:rPr>
              <a:t> system</a:t>
            </a:r>
            <a:endParaRPr sz="2400">
              <a:latin typeface="Calibri"/>
              <a:cs typeface="Calibri"/>
            </a:endParaRPr>
          </a:p>
          <a:p>
            <a:pPr marL="1003300" lvl="1" indent="-534035">
              <a:lnSpc>
                <a:spcPct val="100000"/>
              </a:lnSpc>
              <a:buFont typeface="Arial MT"/>
              <a:buChar char="–"/>
              <a:tabLst>
                <a:tab pos="1003300" algn="l"/>
                <a:tab pos="1003935" algn="l"/>
              </a:tabLst>
            </a:pPr>
            <a:r>
              <a:rPr sz="2400" spc="-5" dirty="0">
                <a:latin typeface="Calibri"/>
                <a:cs typeface="Calibri"/>
              </a:rPr>
              <a:t>Renin-angiotensin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system</a:t>
            </a:r>
            <a:endParaRPr sz="2400">
              <a:latin typeface="Calibri"/>
              <a:cs typeface="Calibri"/>
            </a:endParaRPr>
          </a:p>
          <a:p>
            <a:pPr marL="1003300" lvl="1" indent="-534035">
              <a:lnSpc>
                <a:spcPct val="100000"/>
              </a:lnSpc>
              <a:buFont typeface="Arial MT"/>
              <a:buChar char="–"/>
              <a:tabLst>
                <a:tab pos="1003300" algn="l"/>
                <a:tab pos="1003935" algn="l"/>
              </a:tabLst>
            </a:pPr>
            <a:r>
              <a:rPr sz="2400" spc="-10" dirty="0">
                <a:latin typeface="Calibri"/>
                <a:cs typeface="Calibri"/>
              </a:rPr>
              <a:t>Atrial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natriuretic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peptide; </a:t>
            </a:r>
            <a:r>
              <a:rPr sz="2400" dirty="0">
                <a:latin typeface="Calibri"/>
                <a:cs typeface="Calibri"/>
              </a:rPr>
              <a:t>endothelin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9680" y="207010"/>
            <a:ext cx="51041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Etiology</a:t>
            </a:r>
            <a:r>
              <a:rPr spc="20" dirty="0"/>
              <a:t> </a:t>
            </a:r>
            <a:r>
              <a:rPr spc="-5" dirty="0"/>
              <a:t>of</a:t>
            </a:r>
            <a:r>
              <a:rPr dirty="0"/>
              <a:t> </a:t>
            </a:r>
            <a:r>
              <a:rPr spc="-5" dirty="0"/>
              <a:t>Heart</a:t>
            </a:r>
            <a:r>
              <a:rPr spc="-10" dirty="0"/>
              <a:t> </a:t>
            </a:r>
            <a:r>
              <a:rPr spc="-30" dirty="0"/>
              <a:t>Failure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74650" y="1085977"/>
          <a:ext cx="8229600" cy="52544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1150"/>
                <a:gridCol w="4108450"/>
              </a:tblGrid>
              <a:tr h="315468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Fetus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Premature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Neonate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</a:tr>
              <a:tr h="268604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Severe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anemia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(hemolysis,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fetal-maternal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transfusion)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Fluid</a:t>
                      </a:r>
                      <a:r>
                        <a:rPr sz="1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overload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Supraventricular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tachycardia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PDA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spc="-16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entricular</a:t>
                      </a:r>
                      <a:r>
                        <a:rPr sz="1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tach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card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VSD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Complete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heart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block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Atrioventricular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valve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insufficiency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Full-Term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Neonate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Infant-Toddler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</a:tr>
              <a:tr h="245363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Asphyxial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cardiomyopathy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Left-to-right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cardiac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shunts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(VSD)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894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Left-sided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obstructive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lesions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(coarctation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aorta)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Metabolic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cardiomyopathy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830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Transposition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great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arteries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Acute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hypertension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(hemolytic-uremic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syndrome)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Viral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myocarditis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Supraventricular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tachycardia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Anemia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Kawasaki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disease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Supraventricular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tachycardia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Complete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heart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block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468">
                <a:tc gridSpan="2"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Child-Adolescent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5363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Rheumatic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fever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Acute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hypertension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(glomerulonephritis)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76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Viral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myocarditis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Thyrotoxicosis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Endocarditis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Cor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pulmonale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(cystic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fibrosis)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019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Arrhythmias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Chronic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upper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airway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obstruction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(cor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pulmonale)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Cardiomyopathy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6697" y="461899"/>
            <a:ext cx="56134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Etiology</a:t>
            </a:r>
            <a:r>
              <a:rPr sz="4400" spc="-30" dirty="0"/>
              <a:t> </a:t>
            </a:r>
            <a:r>
              <a:rPr sz="4400" dirty="0"/>
              <a:t>of</a:t>
            </a:r>
            <a:r>
              <a:rPr sz="4400" spc="-20" dirty="0"/>
              <a:t> </a:t>
            </a:r>
            <a:r>
              <a:rPr sz="4400" dirty="0"/>
              <a:t>Heart</a:t>
            </a:r>
            <a:r>
              <a:rPr sz="4400" spc="-35" dirty="0"/>
              <a:t> </a:t>
            </a:r>
            <a:r>
              <a:rPr sz="4400" spc="-30" dirty="0"/>
              <a:t>Failure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8785"/>
            <a:ext cx="8047355" cy="432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50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Calibri"/>
                <a:cs typeface="Calibri"/>
              </a:rPr>
              <a:t>In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b="1" spc="-20" dirty="0">
                <a:solidFill>
                  <a:srgbClr val="C00000"/>
                </a:solidFill>
                <a:latin typeface="Calibri"/>
                <a:cs typeface="Calibri"/>
              </a:rPr>
              <a:t>first</a:t>
            </a:r>
            <a:r>
              <a:rPr sz="30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spc="-15" dirty="0">
                <a:solidFill>
                  <a:srgbClr val="C00000"/>
                </a:solidFill>
                <a:latin typeface="Calibri"/>
                <a:cs typeface="Calibri"/>
              </a:rPr>
              <a:t>weeks</a:t>
            </a:r>
            <a:r>
              <a:rPr sz="30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20" dirty="0">
                <a:latin typeface="Calibri"/>
                <a:cs typeface="Calibri"/>
              </a:rPr>
              <a:t>life,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CHF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</a:t>
            </a:r>
            <a:r>
              <a:rPr sz="3000" spc="-10" dirty="0">
                <a:latin typeface="Calibri"/>
                <a:cs typeface="Calibri"/>
              </a:rPr>
              <a:t> most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commonly </a:t>
            </a:r>
            <a:r>
              <a:rPr sz="3000" spc="-5" dirty="0">
                <a:latin typeface="Calibri"/>
                <a:cs typeface="Calibri"/>
              </a:rPr>
              <a:t> due </a:t>
            </a:r>
            <a:r>
              <a:rPr sz="3000" spc="-10" dirty="0">
                <a:latin typeface="Calibri"/>
                <a:cs typeface="Calibri"/>
              </a:rPr>
              <a:t>to </a:t>
            </a:r>
            <a:r>
              <a:rPr sz="3000" dirty="0">
                <a:latin typeface="Calibri"/>
                <a:cs typeface="Calibri"/>
              </a:rPr>
              <a:t>an </a:t>
            </a:r>
            <a:r>
              <a:rPr sz="3000" spc="-20" dirty="0">
                <a:latin typeface="Calibri"/>
                <a:cs typeface="Calibri"/>
              </a:rPr>
              <a:t>excessive </a:t>
            </a:r>
            <a:r>
              <a:rPr sz="3000" spc="-10" dirty="0">
                <a:solidFill>
                  <a:srgbClr val="C00000"/>
                </a:solidFill>
                <a:latin typeface="Calibri"/>
                <a:cs typeface="Calibri"/>
              </a:rPr>
              <a:t>afterload </a:t>
            </a:r>
            <a:r>
              <a:rPr sz="3000" spc="-10" dirty="0">
                <a:latin typeface="Calibri"/>
                <a:cs typeface="Calibri"/>
              </a:rPr>
              <a:t>being </a:t>
            </a:r>
            <a:r>
              <a:rPr sz="3000" spc="-5" dirty="0">
                <a:latin typeface="Calibri"/>
                <a:cs typeface="Calibri"/>
              </a:rPr>
              <a:t>placed on the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myocardium.</a:t>
            </a:r>
            <a:endParaRPr sz="30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72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Calibri"/>
                <a:cs typeface="Calibri"/>
              </a:rPr>
              <a:t>CHF </a:t>
            </a:r>
            <a:r>
              <a:rPr sz="3000" spc="-10" dirty="0">
                <a:latin typeface="Calibri"/>
                <a:cs typeface="Calibri"/>
              </a:rPr>
              <a:t>presenting </a:t>
            </a:r>
            <a:r>
              <a:rPr sz="3000" b="1" spc="-10" dirty="0">
                <a:solidFill>
                  <a:srgbClr val="C00000"/>
                </a:solidFill>
                <a:latin typeface="Calibri"/>
                <a:cs typeface="Calibri"/>
              </a:rPr>
              <a:t>around </a:t>
            </a:r>
            <a:r>
              <a:rPr sz="3000" b="1" dirty="0">
                <a:solidFill>
                  <a:srgbClr val="C00000"/>
                </a:solidFill>
                <a:latin typeface="Calibri"/>
                <a:cs typeface="Calibri"/>
              </a:rPr>
              <a:t>2 </a:t>
            </a:r>
            <a:r>
              <a:rPr sz="3000" b="1" spc="-10" dirty="0">
                <a:solidFill>
                  <a:srgbClr val="C00000"/>
                </a:solidFill>
                <a:latin typeface="Calibri"/>
                <a:cs typeface="Calibri"/>
              </a:rPr>
              <a:t>months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age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5" dirty="0">
                <a:latin typeface="Calibri"/>
                <a:cs typeface="Calibri"/>
              </a:rPr>
              <a:t>usually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due</a:t>
            </a:r>
            <a:r>
              <a:rPr sz="3000" spc="8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to</a:t>
            </a:r>
            <a:r>
              <a:rPr sz="3000" spc="8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increasing</a:t>
            </a:r>
            <a:r>
              <a:rPr sz="3000" spc="95" dirty="0"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C00000"/>
                </a:solidFill>
                <a:latin typeface="Calibri"/>
                <a:cs typeface="Calibri"/>
              </a:rPr>
              <a:t>left-to-right</a:t>
            </a:r>
            <a:r>
              <a:rPr sz="3000" spc="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C00000"/>
                </a:solidFill>
                <a:latin typeface="Calibri"/>
                <a:cs typeface="Calibri"/>
              </a:rPr>
              <a:t>shunts</a:t>
            </a:r>
            <a:r>
              <a:rPr sz="3000" spc="1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congenital </a:t>
            </a:r>
            <a:r>
              <a:rPr sz="3000" spc="-5" dirty="0">
                <a:latin typeface="Calibri"/>
                <a:cs typeface="Calibri"/>
              </a:rPr>
              <a:t>heart </a:t>
            </a:r>
            <a:r>
              <a:rPr sz="3000" spc="-20" dirty="0">
                <a:latin typeface="Calibri"/>
                <a:cs typeface="Calibri"/>
              </a:rPr>
              <a:t>defects </a:t>
            </a:r>
            <a:r>
              <a:rPr sz="3000" spc="-10" dirty="0">
                <a:latin typeface="Calibri"/>
                <a:cs typeface="Calibri"/>
              </a:rPr>
              <a:t>that become apparent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pulmonary</a:t>
            </a:r>
            <a:r>
              <a:rPr sz="3000" spc="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vascular </a:t>
            </a:r>
            <a:r>
              <a:rPr sz="3000" spc="-15" dirty="0">
                <a:latin typeface="Calibri"/>
                <a:cs typeface="Calibri"/>
              </a:rPr>
              <a:t>resistance </a:t>
            </a:r>
            <a:r>
              <a:rPr sz="3000" spc="-10" dirty="0">
                <a:latin typeface="Calibri"/>
                <a:cs typeface="Calibri"/>
              </a:rPr>
              <a:t>decreases.</a:t>
            </a:r>
            <a:endParaRPr sz="3000">
              <a:latin typeface="Calibri"/>
              <a:cs typeface="Calibri"/>
            </a:endParaRPr>
          </a:p>
          <a:p>
            <a:pPr marL="355600" marR="212090" indent="-343535">
              <a:lnSpc>
                <a:spcPct val="100000"/>
              </a:lnSpc>
              <a:spcBef>
                <a:spcPts val="725"/>
              </a:spcBef>
              <a:buFont typeface="Arial MT"/>
              <a:buChar char="•"/>
              <a:tabLst>
                <a:tab pos="440690" algn="l"/>
                <a:tab pos="441325" algn="l"/>
              </a:tabLst>
            </a:pPr>
            <a:r>
              <a:rPr dirty="0"/>
              <a:t>	</a:t>
            </a:r>
            <a:r>
              <a:rPr sz="3000" spc="-10" dirty="0">
                <a:solidFill>
                  <a:srgbClr val="C00000"/>
                </a:solidFill>
                <a:latin typeface="Calibri"/>
                <a:cs typeface="Calibri"/>
              </a:rPr>
              <a:t>Acquired </a:t>
            </a:r>
            <a:r>
              <a:rPr sz="3000" spc="-5" dirty="0">
                <a:solidFill>
                  <a:srgbClr val="C00000"/>
                </a:solidFill>
                <a:latin typeface="Calibri"/>
                <a:cs typeface="Calibri"/>
              </a:rPr>
              <a:t>heart disease</a:t>
            </a:r>
            <a:r>
              <a:rPr sz="3000" spc="-5" dirty="0">
                <a:latin typeface="Calibri"/>
                <a:cs typeface="Calibri"/>
              </a:rPr>
              <a:t>, such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-15" dirty="0">
                <a:latin typeface="Calibri"/>
                <a:cs typeface="Calibri"/>
              </a:rPr>
              <a:t>myocarditis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35" dirty="0">
                <a:latin typeface="Calibri"/>
                <a:cs typeface="Calibri"/>
              </a:rPr>
              <a:t>cardiomyopathy,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can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present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at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20" dirty="0">
                <a:solidFill>
                  <a:srgbClr val="C00000"/>
                </a:solidFill>
                <a:latin typeface="Calibri"/>
                <a:cs typeface="Calibri"/>
              </a:rPr>
              <a:t>any</a:t>
            </a:r>
            <a:r>
              <a:rPr sz="30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C00000"/>
                </a:solidFill>
                <a:latin typeface="Calibri"/>
                <a:cs typeface="Calibri"/>
              </a:rPr>
              <a:t>age</a:t>
            </a:r>
            <a:r>
              <a:rPr sz="3000" spc="-10" dirty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925</Words>
  <Application>Microsoft Office PowerPoint</Application>
  <PresentationFormat>On-screen Show (4:3)</PresentationFormat>
  <Paragraphs>173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Heart failure</vt:lpstr>
      <vt:lpstr>Factors Affecting Cardiac Performance</vt:lpstr>
      <vt:lpstr>Factors Affecting Cardiac Performance</vt:lpstr>
      <vt:lpstr>Factors Affecting Cardiac Performance</vt:lpstr>
      <vt:lpstr>Slide 6</vt:lpstr>
      <vt:lpstr>Compensatory mechanisms in heart failure</vt:lpstr>
      <vt:lpstr>Etiology of Heart Failure</vt:lpstr>
      <vt:lpstr>Etiology of Heart Failure</vt:lpstr>
      <vt:lpstr>Classification of heart failure</vt:lpstr>
      <vt:lpstr>(4) According to the location of heart failure</vt:lpstr>
      <vt:lpstr>CLINICAL MANIFESTATIONS</vt:lpstr>
      <vt:lpstr>IMAGING STUDIES</vt:lpstr>
      <vt:lpstr>Treatment principles</vt:lpstr>
      <vt:lpstr>Treatment of Heart Failure</vt:lpstr>
      <vt:lpstr>Diuretics; Reducing preload</vt:lpstr>
      <vt:lpstr>Improve the cardiac contractility</vt:lpstr>
      <vt:lpstr>Dilators; Reducing afterload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library</dc:creator>
  <cp:lastModifiedBy>library</cp:lastModifiedBy>
  <cp:revision>1</cp:revision>
  <dcterms:created xsi:type="dcterms:W3CDTF">2021-03-16T06:59:52Z</dcterms:created>
  <dcterms:modified xsi:type="dcterms:W3CDTF">2021-03-25T06:09:24Z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2021-03-16T00:00:00Z</vt:filetime>
  </property>
</Properties>
</file>