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b="1" dirty="0" smtClean="0"/>
              <a:t>Structures associated with the pharynx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i="1" dirty="0" smtClean="0"/>
              <a:t>Superiorly — the inferior surface of the base of the </a:t>
            </a:r>
            <a:r>
              <a:rPr lang="en-IN" dirty="0" smtClean="0"/>
              <a:t>skull</a:t>
            </a:r>
          </a:p>
          <a:p>
            <a:r>
              <a:rPr lang="en-IN" i="1" dirty="0" smtClean="0"/>
              <a:t>Inferiorly — it is continuous with the oesophagus</a:t>
            </a:r>
          </a:p>
          <a:p>
            <a:r>
              <a:rPr lang="en-IN" i="1" dirty="0" err="1" smtClean="0"/>
              <a:t>Anteriorly</a:t>
            </a:r>
            <a:r>
              <a:rPr lang="en-IN" i="1" dirty="0" smtClean="0"/>
              <a:t> — the wall is incomplete because of the </a:t>
            </a:r>
            <a:r>
              <a:rPr lang="en-IN" dirty="0" smtClean="0"/>
              <a:t>openings into the nose, mouth and larynx</a:t>
            </a:r>
          </a:p>
          <a:p>
            <a:r>
              <a:rPr lang="en-IN" i="1" dirty="0" err="1" smtClean="0"/>
              <a:t>Posteriorly</a:t>
            </a:r>
            <a:r>
              <a:rPr lang="en-IN" i="1" dirty="0" smtClean="0"/>
              <a:t> — </a:t>
            </a:r>
            <a:r>
              <a:rPr lang="en-IN" i="1" dirty="0" err="1" smtClean="0"/>
              <a:t>areolar</a:t>
            </a:r>
            <a:r>
              <a:rPr lang="en-IN" i="1" dirty="0" smtClean="0"/>
              <a:t> tissue, involuntary muscle and </a:t>
            </a:r>
            <a:r>
              <a:rPr lang="en-IN" dirty="0" smtClean="0"/>
              <a:t>the bodies of the first six cervical vertebrae.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IN" dirty="0" smtClean="0"/>
              <a:t>The pharynx is divided into three parts: </a:t>
            </a:r>
            <a:r>
              <a:rPr lang="en-IN" i="1" dirty="0" err="1" smtClean="0"/>
              <a:t>nasopharynx</a:t>
            </a:r>
            <a:r>
              <a:rPr lang="en-IN" i="1" dirty="0" smtClean="0"/>
              <a:t>, </a:t>
            </a:r>
            <a:r>
              <a:rPr lang="en-IN" i="1" dirty="0" err="1" smtClean="0"/>
              <a:t>oropharynx</a:t>
            </a:r>
            <a:r>
              <a:rPr lang="en-IN" i="1" dirty="0" smtClean="0"/>
              <a:t> and </a:t>
            </a:r>
            <a:r>
              <a:rPr lang="en-IN" i="1" dirty="0" err="1" smtClean="0"/>
              <a:t>laryngopharynx</a:t>
            </a:r>
            <a:r>
              <a:rPr lang="en-IN" i="1" dirty="0" smtClean="0"/>
              <a:t>.</a:t>
            </a:r>
          </a:p>
          <a:p>
            <a:r>
              <a:rPr lang="en-IN" b="1" dirty="0" smtClean="0"/>
              <a:t>Structure</a:t>
            </a:r>
          </a:p>
          <a:p>
            <a:r>
              <a:rPr lang="en-IN" dirty="0" smtClean="0"/>
              <a:t>The pharynx is composed of three layers of tissue:</a:t>
            </a:r>
          </a:p>
          <a:p>
            <a:r>
              <a:rPr lang="en-IN" i="1" dirty="0" smtClean="0"/>
              <a:t>1. Mucous membrane lining.</a:t>
            </a:r>
          </a:p>
          <a:p>
            <a:r>
              <a:rPr lang="en-IN" dirty="0" smtClean="0"/>
              <a:t>2. </a:t>
            </a:r>
            <a:r>
              <a:rPr lang="en-IN" i="1" dirty="0" smtClean="0"/>
              <a:t>Fibrous tissue.</a:t>
            </a:r>
          </a:p>
          <a:p>
            <a:r>
              <a:rPr lang="en-US" i="1" dirty="0" smtClean="0"/>
              <a:t>3.Muscle tissue</a:t>
            </a:r>
            <a:endParaRPr lang="en-IN" i="1" dirty="0" smtClean="0"/>
          </a:p>
          <a:p>
            <a:endParaRPr lang="en-IN" i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IN" b="1" i="1" dirty="0" smtClean="0"/>
              <a:t>Blood and nerve supply</a:t>
            </a:r>
          </a:p>
          <a:p>
            <a:r>
              <a:rPr lang="en-IN" dirty="0" smtClean="0"/>
              <a:t>By several branches of the </a:t>
            </a:r>
            <a:r>
              <a:rPr lang="en-IN" b="1" dirty="0" smtClean="0"/>
              <a:t>facial artery</a:t>
            </a:r>
            <a:r>
              <a:rPr lang="en-IN" dirty="0" smtClean="0"/>
              <a:t>. </a:t>
            </a:r>
          </a:p>
          <a:p>
            <a:r>
              <a:rPr lang="en-IN" dirty="0" smtClean="0"/>
              <a:t>The venous return is into the </a:t>
            </a:r>
            <a:r>
              <a:rPr lang="en-IN" b="1" dirty="0" smtClean="0"/>
              <a:t>facial </a:t>
            </a:r>
            <a:r>
              <a:rPr lang="en-IN" dirty="0" smtClean="0"/>
              <a:t>and </a:t>
            </a:r>
            <a:r>
              <a:rPr lang="en-IN" b="1" dirty="0" smtClean="0"/>
              <a:t>internal jugular veins.</a:t>
            </a:r>
          </a:p>
          <a:p>
            <a:r>
              <a:rPr lang="en-IN" dirty="0" smtClean="0"/>
              <a:t>The nerve supply is from the </a:t>
            </a:r>
            <a:r>
              <a:rPr lang="en-IN" b="1" dirty="0" smtClean="0"/>
              <a:t>pharyngeal plexus,</a:t>
            </a:r>
          </a:p>
          <a:p>
            <a:r>
              <a:rPr lang="en-IN" dirty="0" smtClean="0"/>
              <a:t>formed by </a:t>
            </a:r>
            <a:r>
              <a:rPr lang="en-IN" b="1" dirty="0" smtClean="0"/>
              <a:t>parasympathetic and sympathetic nerves</a:t>
            </a:r>
            <a:r>
              <a:rPr lang="en-IN" dirty="0" smtClean="0"/>
              <a:t>.</a:t>
            </a:r>
          </a:p>
          <a:p>
            <a:r>
              <a:rPr lang="en-IN" dirty="0" smtClean="0"/>
              <a:t>Parasympathetic supply is by the </a:t>
            </a:r>
            <a:r>
              <a:rPr lang="en-IN" b="1" i="1" dirty="0" err="1" smtClean="0"/>
              <a:t>vagus</a:t>
            </a:r>
            <a:r>
              <a:rPr lang="en-IN" b="1" i="1" dirty="0" smtClean="0"/>
              <a:t> </a:t>
            </a:r>
            <a:r>
              <a:rPr lang="en-IN" i="1" dirty="0" smtClean="0"/>
              <a:t>and </a:t>
            </a:r>
            <a:r>
              <a:rPr lang="en-IN" b="1" i="1" dirty="0" err="1" smtClean="0"/>
              <a:t>glossopharyngeal</a:t>
            </a:r>
            <a:r>
              <a:rPr lang="en-IN" b="1" i="1" dirty="0" smtClean="0"/>
              <a:t> </a:t>
            </a:r>
            <a:r>
              <a:rPr lang="en-IN" dirty="0" smtClean="0"/>
              <a:t>nerves. </a:t>
            </a:r>
          </a:p>
          <a:p>
            <a:r>
              <a:rPr lang="en-IN" dirty="0" smtClean="0"/>
              <a:t>Sympathetic supply is by nerves from the </a:t>
            </a:r>
            <a:r>
              <a:rPr lang="en-IN" i="1" dirty="0" smtClean="0"/>
              <a:t>superior cervical ganglia 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Functions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Passageway for air and food. </a:t>
            </a:r>
          </a:p>
          <a:p>
            <a:r>
              <a:rPr lang="en-IN" dirty="0" smtClean="0"/>
              <a:t>Warming and humidifying.</a:t>
            </a:r>
          </a:p>
          <a:p>
            <a:r>
              <a:rPr lang="en-IN" dirty="0" smtClean="0"/>
              <a:t>Taste.</a:t>
            </a:r>
          </a:p>
          <a:p>
            <a:r>
              <a:rPr lang="en-US" dirty="0" smtClean="0"/>
              <a:t>Hearing </a:t>
            </a:r>
          </a:p>
          <a:p>
            <a:r>
              <a:rPr lang="en-US" dirty="0" smtClean="0"/>
              <a:t>Protection </a:t>
            </a:r>
          </a:p>
          <a:p>
            <a:r>
              <a:rPr lang="en-US" smtClean="0"/>
              <a:t>Speech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Blood provides the transport system for these gases between the lungs and the cells of the body.</a:t>
            </a:r>
          </a:p>
          <a:p>
            <a:pPr algn="just"/>
            <a:r>
              <a:rPr lang="en-IN" dirty="0" smtClean="0"/>
              <a:t> Exchange of gases between the blood and the lungs is called </a:t>
            </a:r>
            <a:r>
              <a:rPr lang="en-IN" b="1" i="1" dirty="0" smtClean="0"/>
              <a:t>external respiration </a:t>
            </a:r>
            <a:r>
              <a:rPr lang="en-IN" i="1" dirty="0" smtClean="0"/>
              <a:t>and that between the blood and the cells </a:t>
            </a:r>
            <a:r>
              <a:rPr lang="en-IN" b="1" i="1" dirty="0" smtClean="0"/>
              <a:t>internal respiration.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IN" i="1" dirty="0" smtClean="0"/>
              <a:t>The organs of the respiratory system are:</a:t>
            </a:r>
          </a:p>
          <a:p>
            <a:r>
              <a:rPr lang="en-IN" dirty="0" smtClean="0"/>
              <a:t>nose</a:t>
            </a:r>
          </a:p>
          <a:p>
            <a:r>
              <a:rPr lang="en-IN" dirty="0" smtClean="0"/>
              <a:t>pharynx</a:t>
            </a:r>
          </a:p>
          <a:p>
            <a:r>
              <a:rPr lang="en-IN" dirty="0" smtClean="0"/>
              <a:t>larynx</a:t>
            </a:r>
          </a:p>
          <a:p>
            <a:r>
              <a:rPr lang="en-IN" dirty="0" smtClean="0"/>
              <a:t>trachea</a:t>
            </a:r>
          </a:p>
          <a:p>
            <a:r>
              <a:rPr lang="en-IN" dirty="0" smtClean="0"/>
              <a:t>two bronchi (one bronchus to each lung)</a:t>
            </a:r>
          </a:p>
          <a:p>
            <a:r>
              <a:rPr lang="en-IN" dirty="0" smtClean="0"/>
              <a:t>bronchioles and smaller air passages</a:t>
            </a:r>
          </a:p>
          <a:p>
            <a:r>
              <a:rPr lang="en-IN" dirty="0" smtClean="0"/>
              <a:t>two lungs and their coverings, the pleura</a:t>
            </a:r>
          </a:p>
          <a:p>
            <a:r>
              <a:rPr lang="en-IN" dirty="0" smtClean="0"/>
              <a:t>muscles of respiration — the </a:t>
            </a:r>
            <a:r>
              <a:rPr lang="en-IN" dirty="0" err="1" smtClean="0"/>
              <a:t>intercostal</a:t>
            </a:r>
            <a:r>
              <a:rPr lang="en-IN" dirty="0" smtClean="0"/>
              <a:t> muscles and</a:t>
            </a:r>
          </a:p>
          <a:p>
            <a:r>
              <a:rPr lang="en-IN" dirty="0" smtClean="0"/>
              <a:t>the diaphragm.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NOSE AND NASAL CAVITY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Position and structure</a:t>
            </a:r>
          </a:p>
          <a:p>
            <a:pPr algn="just"/>
            <a:r>
              <a:rPr lang="en-IN" dirty="0" smtClean="0"/>
              <a:t>The nasal cavity is the first of the respiratory organs and consists of a large irregular cavity divided into two equal passages by a </a:t>
            </a:r>
            <a:r>
              <a:rPr lang="en-IN" i="1" dirty="0" smtClean="0"/>
              <a:t>septum. </a:t>
            </a:r>
          </a:p>
          <a:p>
            <a:pPr algn="just"/>
            <a:r>
              <a:rPr lang="en-IN" i="1" dirty="0" smtClean="0"/>
              <a:t>The posterior bony part of the </a:t>
            </a:r>
            <a:r>
              <a:rPr lang="en-IN" dirty="0" smtClean="0"/>
              <a:t>septum is formed by the perpendicular plate of the </a:t>
            </a:r>
            <a:r>
              <a:rPr lang="en-IN" dirty="0" err="1" smtClean="0"/>
              <a:t>ethmoid</a:t>
            </a:r>
            <a:r>
              <a:rPr lang="en-IN" dirty="0" smtClean="0"/>
              <a:t> bone and the </a:t>
            </a:r>
            <a:r>
              <a:rPr lang="en-IN" dirty="0" err="1" smtClean="0"/>
              <a:t>vomer</a:t>
            </a:r>
            <a:r>
              <a:rPr lang="en-IN" dirty="0" smtClean="0"/>
              <a:t>.</a:t>
            </a:r>
          </a:p>
          <a:p>
            <a:pPr algn="just"/>
            <a:r>
              <a:rPr lang="en-IN" dirty="0" smtClean="0"/>
              <a:t> </a:t>
            </a:r>
            <a:r>
              <a:rPr lang="en-IN" dirty="0" err="1" smtClean="0"/>
              <a:t>Anteriorly</a:t>
            </a:r>
            <a:r>
              <a:rPr lang="en-IN" dirty="0" smtClean="0"/>
              <a:t> it consists of hyaline cartilage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"/>
            <a:ext cx="6096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" y="609600"/>
            <a:ext cx="8915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Respiratory function of the nose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function of the nose is to begin the process by which the air is </a:t>
            </a:r>
            <a:r>
              <a:rPr lang="en-IN" i="1" dirty="0" smtClean="0"/>
              <a:t>warmed, moistened and 'filtered'.</a:t>
            </a:r>
          </a:p>
          <a:p>
            <a:r>
              <a:rPr lang="en-IN" dirty="0" smtClean="0"/>
              <a:t>Warming.</a:t>
            </a:r>
          </a:p>
          <a:p>
            <a:r>
              <a:rPr lang="en-IN" dirty="0" smtClean="0"/>
              <a:t>Filtering and cleaning of air.</a:t>
            </a:r>
          </a:p>
          <a:p>
            <a:r>
              <a:rPr lang="en-IN" dirty="0" smtClean="0"/>
              <a:t>Humidification.</a:t>
            </a:r>
          </a:p>
          <a:p>
            <a:r>
              <a:rPr lang="en-IN" dirty="0" smtClean="0"/>
              <a:t>Olfactory function of the nose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PHARYNX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Position</a:t>
            </a:r>
          </a:p>
          <a:p>
            <a:r>
              <a:rPr lang="en-IN" dirty="0" smtClean="0"/>
              <a:t>The pharynx is a tube 12 to 14 cm long that extends from the base of the skull to the level of the 6th cervical vertebra.</a:t>
            </a:r>
          </a:p>
          <a:p>
            <a:r>
              <a:rPr lang="en-IN" dirty="0" smtClean="0"/>
              <a:t>It lies behind the nose, mouth and larynx and is wider at its upper end.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411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RESPIRATORY SYSTEM</vt:lpstr>
      <vt:lpstr>INTRODUCTION</vt:lpstr>
      <vt:lpstr>Slide 3</vt:lpstr>
      <vt:lpstr>Slide 4</vt:lpstr>
      <vt:lpstr>NOSE AND NASAL CAVITY</vt:lpstr>
      <vt:lpstr>Slide 6</vt:lpstr>
      <vt:lpstr>Slide 7</vt:lpstr>
      <vt:lpstr>Respiratory function of the nose</vt:lpstr>
      <vt:lpstr>PHARYNX</vt:lpstr>
      <vt:lpstr>Structures associated with the pharynx </vt:lpstr>
      <vt:lpstr>Slide 11</vt:lpstr>
      <vt:lpstr>Slide 12</vt:lpstr>
      <vt:lpstr>Functions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Mercy</dc:creator>
  <cp:lastModifiedBy>library</cp:lastModifiedBy>
  <cp:revision>7</cp:revision>
  <dcterms:created xsi:type="dcterms:W3CDTF">2006-08-16T00:00:00Z</dcterms:created>
  <dcterms:modified xsi:type="dcterms:W3CDTF">2021-03-26T05:27:29Z</dcterms:modified>
</cp:coreProperties>
</file>