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1063497"/>
            <a:ext cx="8072119" cy="13677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77874" y="-130098"/>
            <a:ext cx="6988251" cy="1855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 u="heavy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0999" y="1291793"/>
            <a:ext cx="8382000" cy="4319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9136" y="5564225"/>
            <a:ext cx="5581650" cy="1186222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lang="en-IN" sz="3200" spc="-5" dirty="0" smtClean="0">
                <a:solidFill>
                  <a:srgbClr val="0000FF"/>
                </a:solidFill>
                <a:latin typeface="Calibri"/>
                <a:cs typeface="Calibri"/>
              </a:rPr>
              <a:t> Mrs. S Elaiyarasi S</a:t>
            </a: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lang="en-IN" sz="3200" spc="-5" dirty="0" smtClean="0">
                <a:solidFill>
                  <a:srgbClr val="0000FF"/>
                </a:solidFill>
                <a:latin typeface="Calibri"/>
                <a:cs typeface="Calibri"/>
              </a:rPr>
              <a:t>Asst. Professor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4800"/>
            <a:ext cx="8305800" cy="525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8418" y="255778"/>
            <a:ext cx="74256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02635" algn="l"/>
              </a:tabLst>
            </a:pPr>
            <a:r>
              <a:rPr spc="-60" dirty="0"/>
              <a:t>EQUITABLE	</a:t>
            </a:r>
            <a:r>
              <a:rPr spc="-10" dirty="0"/>
              <a:t>DISTRIBUTION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10540" marR="22288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510540" algn="l"/>
              </a:tabLst>
            </a:pPr>
            <a:r>
              <a:rPr sz="4400" dirty="0">
                <a:solidFill>
                  <a:srgbClr val="0000FF"/>
                </a:solidFill>
              </a:rPr>
              <a:t>Health </a:t>
            </a:r>
            <a:r>
              <a:rPr sz="4400" spc="5" dirty="0">
                <a:solidFill>
                  <a:srgbClr val="0000FF"/>
                </a:solidFill>
              </a:rPr>
              <a:t>services </a:t>
            </a:r>
            <a:r>
              <a:rPr sz="4400" spc="-15" dirty="0">
                <a:solidFill>
                  <a:srgbClr val="0000FF"/>
                </a:solidFill>
              </a:rPr>
              <a:t>must </a:t>
            </a:r>
            <a:r>
              <a:rPr sz="4400" dirty="0">
                <a:solidFill>
                  <a:srgbClr val="0000FF"/>
                </a:solidFill>
              </a:rPr>
              <a:t>be </a:t>
            </a:r>
            <a:r>
              <a:rPr sz="4400" spc="-10" dirty="0">
                <a:solidFill>
                  <a:srgbClr val="0000FF"/>
                </a:solidFill>
              </a:rPr>
              <a:t>shared  </a:t>
            </a:r>
            <a:r>
              <a:rPr sz="4400" spc="-5" dirty="0">
                <a:solidFill>
                  <a:srgbClr val="0000FF"/>
                </a:solidFill>
              </a:rPr>
              <a:t>equally </a:t>
            </a:r>
            <a:r>
              <a:rPr sz="4400" spc="-15" dirty="0">
                <a:solidFill>
                  <a:srgbClr val="0000FF"/>
                </a:solidFill>
              </a:rPr>
              <a:t>by </a:t>
            </a:r>
            <a:r>
              <a:rPr sz="4400" dirty="0">
                <a:solidFill>
                  <a:srgbClr val="0000FF"/>
                </a:solidFill>
              </a:rPr>
              <a:t>all people </a:t>
            </a:r>
            <a:r>
              <a:rPr sz="4400" spc="-10" dirty="0">
                <a:solidFill>
                  <a:srgbClr val="0000FF"/>
                </a:solidFill>
              </a:rPr>
              <a:t>irrespective  </a:t>
            </a:r>
            <a:r>
              <a:rPr sz="4400" dirty="0">
                <a:solidFill>
                  <a:srgbClr val="0000FF"/>
                </a:solidFill>
              </a:rPr>
              <a:t>of their ability </a:t>
            </a:r>
            <a:r>
              <a:rPr sz="4400" spc="-30" dirty="0">
                <a:solidFill>
                  <a:srgbClr val="0000FF"/>
                </a:solidFill>
              </a:rPr>
              <a:t>to</a:t>
            </a:r>
            <a:r>
              <a:rPr sz="4400" spc="-10" dirty="0">
                <a:solidFill>
                  <a:srgbClr val="0000FF"/>
                </a:solidFill>
              </a:rPr>
              <a:t> </a:t>
            </a:r>
            <a:r>
              <a:rPr sz="4400" spc="-90" dirty="0">
                <a:solidFill>
                  <a:srgbClr val="0000FF"/>
                </a:solidFill>
              </a:rPr>
              <a:t>pay.</a:t>
            </a:r>
            <a:endParaRPr sz="4400"/>
          </a:p>
          <a:p>
            <a:pPr marL="154940">
              <a:lnSpc>
                <a:spcPct val="100000"/>
              </a:lnSpc>
              <a:spcBef>
                <a:spcPts val="35"/>
              </a:spcBef>
              <a:buChar char="•"/>
            </a:pPr>
            <a:endParaRPr sz="6400">
              <a:latin typeface="Times New Roman"/>
              <a:cs typeface="Times New Roman"/>
            </a:endParaRPr>
          </a:p>
          <a:p>
            <a:pPr marL="510540" marR="508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510540" algn="l"/>
              </a:tabLst>
            </a:pPr>
            <a:r>
              <a:rPr sz="4400" dirty="0"/>
              <a:t>Rich or poor / </a:t>
            </a:r>
            <a:r>
              <a:rPr sz="4400" spc="-25" dirty="0"/>
              <a:t>rural </a:t>
            </a:r>
            <a:r>
              <a:rPr sz="4400" dirty="0"/>
              <a:t>or urban </a:t>
            </a:r>
            <a:r>
              <a:rPr sz="4400" spc="-15" dirty="0"/>
              <a:t>must  </a:t>
            </a:r>
            <a:r>
              <a:rPr sz="4400" spc="-25" dirty="0"/>
              <a:t>have </a:t>
            </a:r>
            <a:r>
              <a:rPr sz="4400" dirty="0"/>
              <a:t>access </a:t>
            </a:r>
            <a:r>
              <a:rPr sz="4400" spc="-25" dirty="0"/>
              <a:t>to </a:t>
            </a:r>
            <a:r>
              <a:rPr sz="4400" dirty="0"/>
              <a:t>health</a:t>
            </a:r>
            <a:r>
              <a:rPr sz="4400" spc="-5" dirty="0"/>
              <a:t> </a:t>
            </a:r>
            <a:r>
              <a:rPr sz="4400" dirty="0"/>
              <a:t>services.</a:t>
            </a:r>
            <a:endParaRPr sz="4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06297"/>
            <a:ext cx="8045450" cy="5391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dirty="0">
                <a:latin typeface="Calibri"/>
                <a:cs typeface="Calibri"/>
              </a:rPr>
              <a:t>80% </a:t>
            </a:r>
            <a:r>
              <a:rPr sz="4400" b="1" spc="-20" dirty="0">
                <a:latin typeface="Calibri"/>
                <a:cs typeface="Calibri"/>
              </a:rPr>
              <a:t>percentage </a:t>
            </a:r>
            <a:r>
              <a:rPr sz="4400" b="1" dirty="0">
                <a:latin typeface="Calibri"/>
                <a:cs typeface="Calibri"/>
              </a:rPr>
              <a:t>of people </a:t>
            </a:r>
            <a:r>
              <a:rPr sz="4400" b="1" spc="-10" dirty="0">
                <a:latin typeface="Calibri"/>
                <a:cs typeface="Calibri"/>
              </a:rPr>
              <a:t>live </a:t>
            </a:r>
            <a:r>
              <a:rPr sz="4400" b="1" dirty="0">
                <a:latin typeface="Calibri"/>
                <a:cs typeface="Calibri"/>
              </a:rPr>
              <a:t>in  </a:t>
            </a:r>
            <a:r>
              <a:rPr sz="4400" b="1" spc="-25" dirty="0">
                <a:latin typeface="Calibri"/>
                <a:cs typeface="Calibri"/>
              </a:rPr>
              <a:t>rural </a:t>
            </a:r>
            <a:r>
              <a:rPr sz="4400" b="1" spc="-15" dirty="0">
                <a:latin typeface="Calibri"/>
                <a:cs typeface="Calibri"/>
              </a:rPr>
              <a:t>areas </a:t>
            </a:r>
            <a:r>
              <a:rPr sz="4400" b="1" dirty="0">
                <a:latin typeface="Calibri"/>
                <a:cs typeface="Calibri"/>
              </a:rPr>
              <a:t>&amp; </a:t>
            </a:r>
            <a:r>
              <a:rPr sz="4400" b="1" spc="-5" dirty="0">
                <a:latin typeface="Calibri"/>
                <a:cs typeface="Calibri"/>
              </a:rPr>
              <a:t>only </a:t>
            </a:r>
            <a:r>
              <a:rPr sz="4400" b="1" dirty="0">
                <a:latin typeface="Calibri"/>
                <a:cs typeface="Calibri"/>
              </a:rPr>
              <a:t>20% </a:t>
            </a:r>
            <a:r>
              <a:rPr sz="4400" b="1" spc="-10" dirty="0">
                <a:latin typeface="Calibri"/>
                <a:cs typeface="Calibri"/>
              </a:rPr>
              <a:t>live </a:t>
            </a:r>
            <a:r>
              <a:rPr sz="4400" b="1" dirty="0">
                <a:latin typeface="Calibri"/>
                <a:cs typeface="Calibri"/>
              </a:rPr>
              <a:t>in the  urban </a:t>
            </a:r>
            <a:r>
              <a:rPr sz="4400" b="1" spc="-15" dirty="0">
                <a:latin typeface="Calibri"/>
                <a:cs typeface="Calibri"/>
              </a:rPr>
              <a:t>areas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,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but the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proportion 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of the health </a:t>
            </a:r>
            <a:r>
              <a:rPr sz="4400" b="1" spc="5" dirty="0">
                <a:solidFill>
                  <a:srgbClr val="0000FF"/>
                </a:solidFill>
                <a:latin typeface="Calibri"/>
                <a:cs typeface="Calibri"/>
              </a:rPr>
              <a:t>services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is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grossly 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inversely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propotionate.ie,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80%</a:t>
            </a:r>
            <a:r>
              <a:rPr sz="4400" b="1" spc="-8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of 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people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are </a:t>
            </a:r>
            <a:r>
              <a:rPr sz="4400" b="1" spc="-25" dirty="0">
                <a:solidFill>
                  <a:srgbClr val="0000FF"/>
                </a:solidFill>
                <a:latin typeface="Calibri"/>
                <a:cs typeface="Calibri"/>
              </a:rPr>
              <a:t>catered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by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only 20%  &amp; 20%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are </a:t>
            </a:r>
            <a:r>
              <a:rPr sz="4400" b="1" spc="-25" dirty="0">
                <a:solidFill>
                  <a:srgbClr val="0000FF"/>
                </a:solidFill>
                <a:latin typeface="Calibri"/>
                <a:cs typeface="Calibri"/>
              </a:rPr>
              <a:t>catered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by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80% of  health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services.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12622"/>
            <a:ext cx="8457565" cy="484684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355600" marR="1692275" indent="-342900" algn="just">
              <a:lnSpc>
                <a:spcPct val="80000"/>
              </a:lnSpc>
              <a:spcBef>
                <a:spcPts val="105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This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has </a:t>
            </a:r>
            <a:r>
              <a:rPr sz="4000" b="1" dirty="0">
                <a:solidFill>
                  <a:srgbClr val="0000FF"/>
                </a:solidFill>
                <a:latin typeface="Calibri"/>
                <a:cs typeface="Calibri"/>
              </a:rPr>
              <a:t>been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termed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as social  injustice.</a:t>
            </a:r>
            <a:endParaRPr sz="40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  <a:buChar char="•"/>
            </a:pPr>
            <a:endParaRPr sz="50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latin typeface="Calibri"/>
                <a:cs typeface="Calibri"/>
              </a:rPr>
              <a:t>Primary Health </a:t>
            </a:r>
            <a:r>
              <a:rPr sz="4000" b="1" spc="-20" dirty="0">
                <a:latin typeface="Calibri"/>
                <a:cs typeface="Calibri"/>
              </a:rPr>
              <a:t>Care </a:t>
            </a:r>
            <a:r>
              <a:rPr sz="4000" b="1" spc="-5" dirty="0">
                <a:latin typeface="Calibri"/>
                <a:cs typeface="Calibri"/>
              </a:rPr>
              <a:t>aims </a:t>
            </a:r>
            <a:r>
              <a:rPr sz="4000" b="1" spc="-25" dirty="0">
                <a:latin typeface="Calibri"/>
                <a:cs typeface="Calibri"/>
              </a:rPr>
              <a:t>to </a:t>
            </a:r>
            <a:r>
              <a:rPr sz="4000" b="1" spc="-15" dirty="0">
                <a:latin typeface="Calibri"/>
                <a:cs typeface="Calibri"/>
              </a:rPr>
              <a:t>readdress  </a:t>
            </a:r>
            <a:r>
              <a:rPr sz="4000" b="1" spc="-5" dirty="0">
                <a:latin typeface="Calibri"/>
                <a:cs typeface="Calibri"/>
              </a:rPr>
              <a:t>this </a:t>
            </a:r>
            <a:r>
              <a:rPr sz="4000" b="1" dirty="0">
                <a:latin typeface="Calibri"/>
                <a:cs typeface="Calibri"/>
              </a:rPr>
              <a:t>imbalance </a:t>
            </a:r>
            <a:r>
              <a:rPr sz="4000" b="1" spc="-15" dirty="0">
                <a:latin typeface="Calibri"/>
                <a:cs typeface="Calibri"/>
              </a:rPr>
              <a:t>by </a:t>
            </a:r>
            <a:r>
              <a:rPr sz="4000" b="1" spc="-5" dirty="0">
                <a:latin typeface="Calibri"/>
                <a:cs typeface="Calibri"/>
              </a:rPr>
              <a:t>shifting the </a:t>
            </a:r>
            <a:r>
              <a:rPr sz="4000" b="1" spc="-20" dirty="0">
                <a:latin typeface="Calibri"/>
                <a:cs typeface="Calibri"/>
              </a:rPr>
              <a:t>centre  </a:t>
            </a:r>
            <a:r>
              <a:rPr sz="4000" b="1" spc="-5" dirty="0">
                <a:latin typeface="Calibri"/>
                <a:cs typeface="Calibri"/>
              </a:rPr>
              <a:t>of </a:t>
            </a:r>
            <a:r>
              <a:rPr sz="4000" b="1" spc="-30" dirty="0">
                <a:latin typeface="Calibri"/>
                <a:cs typeface="Calibri"/>
              </a:rPr>
              <a:t>gravity </a:t>
            </a:r>
            <a:r>
              <a:rPr sz="4000" b="1" spc="-5" dirty="0">
                <a:latin typeface="Calibri"/>
                <a:cs typeface="Calibri"/>
              </a:rPr>
              <a:t>of the health </a:t>
            </a:r>
            <a:r>
              <a:rPr sz="4000" b="1" spc="-25" dirty="0">
                <a:latin typeface="Calibri"/>
                <a:cs typeface="Calibri"/>
              </a:rPr>
              <a:t>care </a:t>
            </a:r>
            <a:r>
              <a:rPr sz="4000" b="1" spc="-35" dirty="0">
                <a:latin typeface="Calibri"/>
                <a:cs typeface="Calibri"/>
              </a:rPr>
              <a:t>system  </a:t>
            </a:r>
            <a:r>
              <a:rPr sz="4000" b="1" spc="-20" dirty="0">
                <a:latin typeface="Calibri"/>
                <a:cs typeface="Calibri"/>
              </a:rPr>
              <a:t>from </a:t>
            </a:r>
            <a:r>
              <a:rPr sz="4000" b="1" spc="-10" dirty="0">
                <a:latin typeface="Calibri"/>
                <a:cs typeface="Calibri"/>
              </a:rPr>
              <a:t>cities </a:t>
            </a:r>
            <a:r>
              <a:rPr sz="4000" b="1" spc="-25" dirty="0">
                <a:latin typeface="Calibri"/>
                <a:cs typeface="Calibri"/>
              </a:rPr>
              <a:t>to </a:t>
            </a:r>
            <a:r>
              <a:rPr sz="4000" b="1" spc="-5" dirty="0">
                <a:latin typeface="Calibri"/>
                <a:cs typeface="Calibri"/>
              </a:rPr>
              <a:t>the </a:t>
            </a:r>
            <a:r>
              <a:rPr sz="4000" b="1" spc="-25" dirty="0">
                <a:latin typeface="Calibri"/>
                <a:cs typeface="Calibri"/>
              </a:rPr>
              <a:t>rural </a:t>
            </a:r>
            <a:r>
              <a:rPr sz="4000" b="1" spc="-15" dirty="0">
                <a:latin typeface="Calibri"/>
                <a:cs typeface="Calibri"/>
              </a:rPr>
              <a:t>areas, </a:t>
            </a:r>
            <a:r>
              <a:rPr sz="4000" b="1" spc="-5" dirty="0">
                <a:latin typeface="Calibri"/>
                <a:cs typeface="Calibri"/>
              </a:rPr>
              <a:t>&amp;</a:t>
            </a:r>
            <a:r>
              <a:rPr sz="4000" b="1" spc="190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bring</a:t>
            </a:r>
            <a:endParaRPr sz="4000" dirty="0">
              <a:latin typeface="Calibri"/>
              <a:cs typeface="Calibri"/>
            </a:endParaRPr>
          </a:p>
          <a:p>
            <a:pPr marL="355600" algn="just">
              <a:lnSpc>
                <a:spcPts val="3360"/>
              </a:lnSpc>
            </a:pPr>
            <a:r>
              <a:rPr sz="4000" b="1" spc="-5" dirty="0">
                <a:latin typeface="Calibri"/>
                <a:cs typeface="Calibri"/>
              </a:rPr>
              <a:t>these </a:t>
            </a:r>
            <a:r>
              <a:rPr sz="4000" b="1" dirty="0">
                <a:latin typeface="Calibri"/>
                <a:cs typeface="Calibri"/>
              </a:rPr>
              <a:t>services </a:t>
            </a:r>
            <a:r>
              <a:rPr sz="4000" b="1" spc="-5" dirty="0">
                <a:latin typeface="Calibri"/>
                <a:cs typeface="Calibri"/>
              </a:rPr>
              <a:t>as </a:t>
            </a:r>
            <a:r>
              <a:rPr sz="4000" b="1" dirty="0">
                <a:latin typeface="Calibri"/>
                <a:cs typeface="Calibri"/>
              </a:rPr>
              <a:t>near </a:t>
            </a:r>
            <a:r>
              <a:rPr sz="4000" b="1" spc="-30" dirty="0">
                <a:latin typeface="Calibri"/>
                <a:cs typeface="Calibri"/>
              </a:rPr>
              <a:t>people’s</a:t>
            </a:r>
            <a:r>
              <a:rPr sz="4000" b="1" spc="20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home</a:t>
            </a:r>
            <a:endParaRPr sz="4000" dirty="0">
              <a:latin typeface="Calibri"/>
              <a:cs typeface="Calibri"/>
            </a:endParaRPr>
          </a:p>
          <a:p>
            <a:pPr marL="355600" algn="just">
              <a:lnSpc>
                <a:spcPts val="4320"/>
              </a:lnSpc>
            </a:pPr>
            <a:r>
              <a:rPr sz="4000" b="1" spc="-5" dirty="0">
                <a:latin typeface="Calibri"/>
                <a:cs typeface="Calibri"/>
              </a:rPr>
              <a:t>as </a:t>
            </a:r>
            <a:r>
              <a:rPr sz="4000" b="1" dirty="0">
                <a:latin typeface="Calibri"/>
                <a:cs typeface="Calibri"/>
              </a:rPr>
              <a:t>possible.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0557" y="53085"/>
            <a:ext cx="480441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78765">
              <a:lnSpc>
                <a:spcPct val="100000"/>
              </a:lnSpc>
              <a:spcBef>
                <a:spcPts val="100"/>
              </a:spcBef>
            </a:pPr>
            <a:r>
              <a:rPr sz="6000" spc="-10" dirty="0"/>
              <a:t>COMMUNITY </a:t>
            </a:r>
            <a:r>
              <a:rPr sz="6000" u="none" spc="-10" dirty="0"/>
              <a:t> </a:t>
            </a:r>
            <a:r>
              <a:rPr sz="6000" spc="-409" dirty="0"/>
              <a:t>P</a:t>
            </a:r>
            <a:r>
              <a:rPr sz="6000" dirty="0"/>
              <a:t>A</a:t>
            </a:r>
            <a:r>
              <a:rPr sz="6000" spc="-55" dirty="0"/>
              <a:t>R</a:t>
            </a:r>
            <a:r>
              <a:rPr sz="6000" spc="-5" dirty="0"/>
              <a:t>TICI</a:t>
            </a:r>
            <a:r>
              <a:rPr sz="6000" spc="-415" dirty="0"/>
              <a:t>P</a:t>
            </a:r>
            <a:r>
              <a:rPr sz="6000" spc="-470" dirty="0"/>
              <a:t>A</a:t>
            </a:r>
            <a:r>
              <a:rPr sz="6000" spc="-5" dirty="0"/>
              <a:t>TION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535940" y="2592450"/>
            <a:ext cx="8131809" cy="2463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20" dirty="0">
                <a:latin typeface="Calibri"/>
                <a:cs typeface="Calibri"/>
              </a:rPr>
              <a:t>Involvement </a:t>
            </a:r>
            <a:r>
              <a:rPr sz="4000" b="1" spc="-5" dirty="0">
                <a:latin typeface="Calibri"/>
                <a:cs typeface="Calibri"/>
              </a:rPr>
              <a:t>of the individuals &amp;  community in </a:t>
            </a:r>
            <a:r>
              <a:rPr sz="4000" b="1" spc="-10" dirty="0">
                <a:latin typeface="Calibri"/>
                <a:cs typeface="Calibri"/>
              </a:rPr>
              <a:t>promotion </a:t>
            </a:r>
            <a:r>
              <a:rPr sz="4000" b="1" spc="-5" dirty="0">
                <a:latin typeface="Calibri"/>
                <a:cs typeface="Calibri"/>
              </a:rPr>
              <a:t>of their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 own health &amp; </a:t>
            </a:r>
            <a:r>
              <a:rPr sz="4000" b="1" spc="-25" dirty="0">
                <a:solidFill>
                  <a:srgbClr val="0000FF"/>
                </a:solidFill>
                <a:latin typeface="Calibri"/>
                <a:cs typeface="Calibri"/>
              </a:rPr>
              <a:t>welfare,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is an essential 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ingredient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of </a:t>
            </a:r>
            <a:r>
              <a:rPr sz="4000" b="1" dirty="0">
                <a:solidFill>
                  <a:srgbClr val="0000FF"/>
                </a:solidFill>
                <a:latin typeface="Calibri"/>
                <a:cs typeface="Calibri"/>
              </a:rPr>
              <a:t>primary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health</a:t>
            </a:r>
            <a:r>
              <a:rPr sz="4000" b="1" spc="4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000" b="1" spc="-20" dirty="0">
                <a:solidFill>
                  <a:srgbClr val="0000FF"/>
                </a:solidFill>
                <a:latin typeface="Calibri"/>
                <a:cs typeface="Calibri"/>
              </a:rPr>
              <a:t>care.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39469"/>
            <a:ext cx="7987665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15" dirty="0">
                <a:latin typeface="Calibri"/>
                <a:cs typeface="Calibri"/>
              </a:rPr>
              <a:t>There must </a:t>
            </a:r>
            <a:r>
              <a:rPr sz="4000" b="1" spc="-5" dirty="0">
                <a:latin typeface="Calibri"/>
                <a:cs typeface="Calibri"/>
              </a:rPr>
              <a:t>be a </a:t>
            </a:r>
            <a:r>
              <a:rPr sz="4000" b="1" spc="-10" dirty="0">
                <a:latin typeface="Calibri"/>
                <a:cs typeface="Calibri"/>
              </a:rPr>
              <a:t>continuing </a:t>
            </a:r>
            <a:r>
              <a:rPr sz="4000" b="1" spc="-20" dirty="0">
                <a:latin typeface="Calibri"/>
                <a:cs typeface="Calibri"/>
              </a:rPr>
              <a:t>effort to  </a:t>
            </a:r>
            <a:r>
              <a:rPr sz="4000" b="1" spc="-10" dirty="0">
                <a:latin typeface="Calibri"/>
                <a:cs typeface="Calibri"/>
              </a:rPr>
              <a:t>secure </a:t>
            </a:r>
            <a:r>
              <a:rPr sz="4000" b="1" spc="-5" dirty="0">
                <a:latin typeface="Calibri"/>
                <a:cs typeface="Calibri"/>
              </a:rPr>
              <a:t>meaningful </a:t>
            </a:r>
            <a:r>
              <a:rPr sz="4000" b="1" spc="-15" dirty="0">
                <a:latin typeface="Calibri"/>
                <a:cs typeface="Calibri"/>
              </a:rPr>
              <a:t>involvement </a:t>
            </a:r>
            <a:r>
              <a:rPr sz="4000" b="1" spc="-5" dirty="0">
                <a:latin typeface="Calibri"/>
                <a:cs typeface="Calibri"/>
              </a:rPr>
              <a:t>of  the community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in </a:t>
            </a:r>
            <a:r>
              <a:rPr sz="4000" b="1" spc="5" dirty="0">
                <a:solidFill>
                  <a:srgbClr val="0000FF"/>
                </a:solidFill>
                <a:latin typeface="Calibri"/>
                <a:cs typeface="Calibri"/>
              </a:rPr>
              <a:t>planning, 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implementing &amp;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maintenance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of  health </a:t>
            </a:r>
            <a:r>
              <a:rPr sz="4000" b="1" dirty="0">
                <a:solidFill>
                  <a:srgbClr val="0000FF"/>
                </a:solidFill>
                <a:latin typeface="Calibri"/>
                <a:cs typeface="Calibri"/>
              </a:rPr>
              <a:t>services, besides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maximum 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reliance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on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local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resources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such as  </a:t>
            </a:r>
            <a:r>
              <a:rPr sz="4000" b="1" spc="-45" dirty="0">
                <a:solidFill>
                  <a:srgbClr val="0000FF"/>
                </a:solidFill>
                <a:latin typeface="Calibri"/>
                <a:cs typeface="Calibri"/>
              </a:rPr>
              <a:t>manpower,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money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&amp;</a:t>
            </a:r>
            <a:r>
              <a:rPr sz="4000" b="1" spc="6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materials.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6069"/>
            <a:ext cx="8251825" cy="522643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18159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One approach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– the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VHG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&amp; </a:t>
            </a:r>
            <a:r>
              <a:rPr sz="4000" b="1" spc="-45" dirty="0">
                <a:solidFill>
                  <a:srgbClr val="0000FF"/>
                </a:solidFill>
                <a:latin typeface="Calibri"/>
                <a:cs typeface="Calibri"/>
              </a:rPr>
              <a:t>Trained 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Dais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has been successfully tried in  India.</a:t>
            </a:r>
            <a:endParaRPr sz="40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50"/>
              </a:spcBef>
              <a:buChar char="•"/>
            </a:pPr>
            <a:endParaRPr sz="58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10" dirty="0">
                <a:latin typeface="Calibri"/>
                <a:cs typeface="Calibri"/>
              </a:rPr>
              <a:t>They </a:t>
            </a:r>
            <a:r>
              <a:rPr sz="4000" b="1" spc="-20" dirty="0">
                <a:latin typeface="Calibri"/>
                <a:cs typeface="Calibri"/>
              </a:rPr>
              <a:t>are </a:t>
            </a:r>
            <a:r>
              <a:rPr sz="4000" b="1" spc="-10" dirty="0">
                <a:latin typeface="Calibri"/>
                <a:cs typeface="Calibri"/>
              </a:rPr>
              <a:t>selected </a:t>
            </a:r>
            <a:r>
              <a:rPr sz="4000" b="1" spc="-15" dirty="0">
                <a:latin typeface="Calibri"/>
                <a:cs typeface="Calibri"/>
              </a:rPr>
              <a:t>by </a:t>
            </a:r>
            <a:r>
              <a:rPr sz="4000" b="1" spc="-5" dirty="0">
                <a:latin typeface="Calibri"/>
                <a:cs typeface="Calibri"/>
              </a:rPr>
              <a:t>the </a:t>
            </a:r>
            <a:r>
              <a:rPr sz="4000" b="1" spc="-10" dirty="0">
                <a:latin typeface="Calibri"/>
                <a:cs typeface="Calibri"/>
              </a:rPr>
              <a:t>local  </a:t>
            </a:r>
            <a:r>
              <a:rPr sz="4000" b="1" spc="-5" dirty="0">
                <a:latin typeface="Calibri"/>
                <a:cs typeface="Calibri"/>
              </a:rPr>
              <a:t>community &amp; </a:t>
            </a:r>
            <a:r>
              <a:rPr sz="4000" b="1" spc="-15" dirty="0">
                <a:latin typeface="Calibri"/>
                <a:cs typeface="Calibri"/>
              </a:rPr>
              <a:t>trained </a:t>
            </a:r>
            <a:r>
              <a:rPr sz="4000" b="1" spc="-10" dirty="0">
                <a:latin typeface="Calibri"/>
                <a:cs typeface="Calibri"/>
              </a:rPr>
              <a:t>locally </a:t>
            </a:r>
            <a:r>
              <a:rPr sz="4000" b="1" spc="-5" dirty="0">
                <a:latin typeface="Calibri"/>
                <a:cs typeface="Calibri"/>
              </a:rPr>
              <a:t>in the  delivery of primary health </a:t>
            </a:r>
            <a:r>
              <a:rPr sz="4000" b="1" spc="-25" dirty="0">
                <a:latin typeface="Calibri"/>
                <a:cs typeface="Calibri"/>
              </a:rPr>
              <a:t>care to </a:t>
            </a:r>
            <a:r>
              <a:rPr sz="4000" b="1" spc="-5" dirty="0">
                <a:latin typeface="Calibri"/>
                <a:cs typeface="Calibri"/>
              </a:rPr>
              <a:t>the  community </a:t>
            </a:r>
            <a:r>
              <a:rPr sz="4000" b="1" spc="-10" dirty="0">
                <a:latin typeface="Calibri"/>
                <a:cs typeface="Calibri"/>
              </a:rPr>
              <a:t>they</a:t>
            </a:r>
            <a:r>
              <a:rPr sz="4000" b="1" spc="15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belong.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37717"/>
            <a:ext cx="8070215" cy="53982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34036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3700" b="1" spc="-20" dirty="0">
                <a:solidFill>
                  <a:srgbClr val="0000FF"/>
                </a:solidFill>
                <a:latin typeface="Calibri"/>
                <a:cs typeface="Calibri"/>
              </a:rPr>
              <a:t>By </a:t>
            </a:r>
            <a:r>
              <a:rPr sz="3700" b="1" spc="-15" dirty="0">
                <a:solidFill>
                  <a:srgbClr val="0000FF"/>
                </a:solidFill>
                <a:latin typeface="Calibri"/>
                <a:cs typeface="Calibri"/>
              </a:rPr>
              <a:t>overcoming </a:t>
            </a:r>
            <a:r>
              <a:rPr sz="3700" b="1" spc="-20" dirty="0">
                <a:solidFill>
                  <a:srgbClr val="0000FF"/>
                </a:solidFill>
                <a:latin typeface="Calibri"/>
                <a:cs typeface="Calibri"/>
              </a:rPr>
              <a:t>cultural </a:t>
            </a:r>
            <a:r>
              <a:rPr sz="3700" b="1" spc="-5" dirty="0">
                <a:solidFill>
                  <a:srgbClr val="0000FF"/>
                </a:solidFill>
                <a:latin typeface="Calibri"/>
                <a:cs typeface="Calibri"/>
              </a:rPr>
              <a:t>&amp;  </a:t>
            </a:r>
            <a:r>
              <a:rPr sz="3700" b="1" spc="-10" dirty="0">
                <a:solidFill>
                  <a:srgbClr val="0000FF"/>
                </a:solidFill>
                <a:latin typeface="Calibri"/>
                <a:cs typeface="Calibri"/>
              </a:rPr>
              <a:t>communication barriers, they provide  </a:t>
            </a:r>
            <a:r>
              <a:rPr sz="3700" b="1" dirty="0">
                <a:solidFill>
                  <a:srgbClr val="0000FF"/>
                </a:solidFill>
                <a:latin typeface="Calibri"/>
                <a:cs typeface="Calibri"/>
              </a:rPr>
              <a:t>primary </a:t>
            </a:r>
            <a:r>
              <a:rPr sz="3700" b="1" spc="-5" dirty="0">
                <a:solidFill>
                  <a:srgbClr val="0000FF"/>
                </a:solidFill>
                <a:latin typeface="Calibri"/>
                <a:cs typeface="Calibri"/>
              </a:rPr>
              <a:t>health </a:t>
            </a:r>
            <a:r>
              <a:rPr sz="3700" b="1" spc="-20" dirty="0">
                <a:solidFill>
                  <a:srgbClr val="0000FF"/>
                </a:solidFill>
                <a:latin typeface="Calibri"/>
                <a:cs typeface="Calibri"/>
              </a:rPr>
              <a:t>care </a:t>
            </a:r>
            <a:r>
              <a:rPr sz="3700" b="1" spc="-5" dirty="0">
                <a:solidFill>
                  <a:srgbClr val="0000FF"/>
                </a:solidFill>
                <a:latin typeface="Calibri"/>
                <a:cs typeface="Calibri"/>
              </a:rPr>
              <a:t>in </a:t>
            </a:r>
            <a:r>
              <a:rPr sz="3700" b="1" spc="-35" dirty="0">
                <a:solidFill>
                  <a:srgbClr val="0000FF"/>
                </a:solidFill>
                <a:latin typeface="Calibri"/>
                <a:cs typeface="Calibri"/>
              </a:rPr>
              <a:t>ways </a:t>
            </a:r>
            <a:r>
              <a:rPr sz="3700" b="1" spc="-10" dirty="0">
                <a:solidFill>
                  <a:srgbClr val="0000FF"/>
                </a:solidFill>
                <a:latin typeface="Calibri"/>
                <a:cs typeface="Calibri"/>
              </a:rPr>
              <a:t>that </a:t>
            </a:r>
            <a:r>
              <a:rPr sz="3700" b="1" spc="-15" dirty="0">
                <a:solidFill>
                  <a:srgbClr val="0000FF"/>
                </a:solidFill>
                <a:latin typeface="Calibri"/>
                <a:cs typeface="Calibri"/>
              </a:rPr>
              <a:t>are  </a:t>
            </a:r>
            <a:r>
              <a:rPr sz="3700" b="1" spc="-10" dirty="0">
                <a:solidFill>
                  <a:srgbClr val="0000FF"/>
                </a:solidFill>
                <a:latin typeface="Calibri"/>
                <a:cs typeface="Calibri"/>
              </a:rPr>
              <a:t>acceptable </a:t>
            </a:r>
            <a:r>
              <a:rPr sz="3700" b="1" spc="-20" dirty="0">
                <a:solidFill>
                  <a:srgbClr val="0000FF"/>
                </a:solidFill>
                <a:latin typeface="Calibri"/>
                <a:cs typeface="Calibri"/>
              </a:rPr>
              <a:t>to </a:t>
            </a:r>
            <a:r>
              <a:rPr sz="3700" b="1" dirty="0">
                <a:solidFill>
                  <a:srgbClr val="0000FF"/>
                </a:solidFill>
                <a:latin typeface="Calibri"/>
                <a:cs typeface="Calibri"/>
              </a:rPr>
              <a:t>the</a:t>
            </a:r>
            <a:r>
              <a:rPr sz="3700" b="1" spc="6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700" b="1" spc="-25" dirty="0">
                <a:solidFill>
                  <a:srgbClr val="0000FF"/>
                </a:solidFill>
                <a:latin typeface="Calibri"/>
                <a:cs typeface="Calibri"/>
              </a:rPr>
              <a:t>community.</a:t>
            </a:r>
            <a:endParaRPr sz="37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54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700" b="1" spc="-5" dirty="0">
                <a:latin typeface="Calibri"/>
                <a:cs typeface="Calibri"/>
              </a:rPr>
              <a:t>It is now </a:t>
            </a:r>
            <a:r>
              <a:rPr sz="3700" b="1" spc="-10" dirty="0">
                <a:latin typeface="Calibri"/>
                <a:cs typeface="Calibri"/>
              </a:rPr>
              <a:t>considered </a:t>
            </a:r>
            <a:r>
              <a:rPr sz="3700" b="1" spc="-15" dirty="0">
                <a:latin typeface="Calibri"/>
                <a:cs typeface="Calibri"/>
              </a:rPr>
              <a:t>that </a:t>
            </a:r>
            <a:r>
              <a:rPr sz="3700" b="1" spc="-5" dirty="0">
                <a:latin typeface="Calibri"/>
                <a:cs typeface="Calibri"/>
              </a:rPr>
              <a:t>“Health  </a:t>
            </a:r>
            <a:r>
              <a:rPr sz="3700" b="1" spc="-10" dirty="0">
                <a:latin typeface="Calibri"/>
                <a:cs typeface="Calibri"/>
              </a:rPr>
              <a:t>Guides” </a:t>
            </a:r>
            <a:r>
              <a:rPr sz="3700" b="1" spc="-5" dirty="0">
                <a:latin typeface="Calibri"/>
                <a:cs typeface="Calibri"/>
              </a:rPr>
              <a:t>&amp; </a:t>
            </a:r>
            <a:r>
              <a:rPr sz="3700" b="1" spc="-25" dirty="0">
                <a:latin typeface="Calibri"/>
                <a:cs typeface="Calibri"/>
              </a:rPr>
              <a:t>“Trained </a:t>
            </a:r>
            <a:r>
              <a:rPr sz="3700" b="1" spc="-10" dirty="0">
                <a:latin typeface="Calibri"/>
                <a:cs typeface="Calibri"/>
              </a:rPr>
              <a:t>Dais” </a:t>
            </a:r>
            <a:r>
              <a:rPr sz="3700" b="1" spc="-20" dirty="0">
                <a:latin typeface="Calibri"/>
                <a:cs typeface="Calibri"/>
              </a:rPr>
              <a:t>are </a:t>
            </a:r>
            <a:r>
              <a:rPr sz="3700" b="1" spc="-5" dirty="0">
                <a:latin typeface="Calibri"/>
                <a:cs typeface="Calibri"/>
              </a:rPr>
              <a:t>an  </a:t>
            </a:r>
            <a:r>
              <a:rPr sz="3700" b="1" spc="-10" dirty="0">
                <a:latin typeface="Calibri"/>
                <a:cs typeface="Calibri"/>
              </a:rPr>
              <a:t>essential </a:t>
            </a:r>
            <a:r>
              <a:rPr sz="3700" b="1" spc="-25" dirty="0">
                <a:latin typeface="Calibri"/>
                <a:cs typeface="Calibri"/>
              </a:rPr>
              <a:t>feature </a:t>
            </a:r>
            <a:r>
              <a:rPr sz="3700" b="1" spc="-5" dirty="0">
                <a:latin typeface="Calibri"/>
                <a:cs typeface="Calibri"/>
              </a:rPr>
              <a:t>of </a:t>
            </a:r>
            <a:r>
              <a:rPr sz="3700" b="1" dirty="0">
                <a:latin typeface="Calibri"/>
                <a:cs typeface="Calibri"/>
              </a:rPr>
              <a:t>primary </a:t>
            </a:r>
            <a:r>
              <a:rPr sz="3700" b="1" spc="-5" dirty="0">
                <a:latin typeface="Calibri"/>
                <a:cs typeface="Calibri"/>
              </a:rPr>
              <a:t>health </a:t>
            </a:r>
            <a:r>
              <a:rPr sz="3700" b="1" spc="-20" dirty="0">
                <a:latin typeface="Calibri"/>
                <a:cs typeface="Calibri"/>
              </a:rPr>
              <a:t>care  </a:t>
            </a:r>
            <a:r>
              <a:rPr sz="3700" b="1" spc="-5" dirty="0">
                <a:latin typeface="Calibri"/>
                <a:cs typeface="Calibri"/>
              </a:rPr>
              <a:t>in India.</a:t>
            </a:r>
            <a:endParaRPr sz="37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85317"/>
            <a:ext cx="8241030" cy="58067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It is </a:t>
            </a:r>
            <a:r>
              <a:rPr sz="3600" b="1" spc="-5" dirty="0">
                <a:solidFill>
                  <a:srgbClr val="0000FF"/>
                </a:solidFill>
                <a:latin typeface="Calibri"/>
                <a:cs typeface="Calibri"/>
              </a:rPr>
              <a:t>now </a:t>
            </a:r>
            <a:r>
              <a:rPr sz="3600" b="1" spc="-10" dirty="0">
                <a:solidFill>
                  <a:srgbClr val="0000FF"/>
                </a:solidFill>
                <a:latin typeface="Calibri"/>
                <a:cs typeface="Calibri"/>
              </a:rPr>
              <a:t>considered that </a:t>
            </a:r>
            <a:r>
              <a:rPr sz="3600" b="1" spc="-5" dirty="0">
                <a:solidFill>
                  <a:srgbClr val="0000FF"/>
                </a:solidFill>
                <a:latin typeface="Calibri"/>
                <a:cs typeface="Calibri"/>
              </a:rPr>
              <a:t>“Health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Guides”  &amp; </a:t>
            </a:r>
            <a:r>
              <a:rPr sz="3600" b="1" spc="-15" dirty="0">
                <a:solidFill>
                  <a:srgbClr val="0000FF"/>
                </a:solidFill>
                <a:latin typeface="Calibri"/>
                <a:cs typeface="Calibri"/>
              </a:rPr>
              <a:t>“Trained </a:t>
            </a:r>
            <a:r>
              <a:rPr sz="3600" b="1" spc="-5" dirty="0">
                <a:solidFill>
                  <a:srgbClr val="0000FF"/>
                </a:solidFill>
                <a:latin typeface="Calibri"/>
                <a:cs typeface="Calibri"/>
              </a:rPr>
              <a:t>Dais” </a:t>
            </a:r>
            <a:r>
              <a:rPr sz="3600" b="1" spc="-15" dirty="0">
                <a:solidFill>
                  <a:srgbClr val="0000FF"/>
                </a:solidFill>
                <a:latin typeface="Calibri"/>
                <a:cs typeface="Calibri"/>
              </a:rPr>
              <a:t>are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an </a:t>
            </a:r>
            <a:r>
              <a:rPr sz="3600" b="1" spc="-5" dirty="0">
                <a:solidFill>
                  <a:srgbClr val="0000FF"/>
                </a:solidFill>
                <a:latin typeface="Calibri"/>
                <a:cs typeface="Calibri"/>
              </a:rPr>
              <a:t>essential </a:t>
            </a:r>
            <a:r>
              <a:rPr sz="3600" b="1" spc="-20" dirty="0">
                <a:solidFill>
                  <a:srgbClr val="0000FF"/>
                </a:solidFill>
                <a:latin typeface="Calibri"/>
                <a:cs typeface="Calibri"/>
              </a:rPr>
              <a:t>feature 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of primary health </a:t>
            </a:r>
            <a:r>
              <a:rPr sz="3600" b="1" spc="-15" dirty="0">
                <a:solidFill>
                  <a:srgbClr val="0000FF"/>
                </a:solidFill>
                <a:latin typeface="Calibri"/>
                <a:cs typeface="Calibri"/>
              </a:rPr>
              <a:t>care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in</a:t>
            </a:r>
            <a:r>
              <a:rPr sz="3600" b="1" spc="-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India.</a:t>
            </a:r>
            <a:endParaRPr sz="3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5250" dirty="0">
              <a:latin typeface="Times New Roman"/>
              <a:cs typeface="Times New Roman"/>
            </a:endParaRPr>
          </a:p>
          <a:p>
            <a:pPr marL="355600" marR="462915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3600" b="1" dirty="0">
                <a:latin typeface="Calibri"/>
                <a:cs typeface="Calibri"/>
              </a:rPr>
              <a:t>These </a:t>
            </a:r>
            <a:r>
              <a:rPr sz="3600" b="1" spc="-5" dirty="0">
                <a:latin typeface="Calibri"/>
                <a:cs typeface="Calibri"/>
              </a:rPr>
              <a:t>concepts </a:t>
            </a:r>
            <a:r>
              <a:rPr sz="3600" b="1" spc="-10" dirty="0">
                <a:latin typeface="Calibri"/>
                <a:cs typeface="Calibri"/>
              </a:rPr>
              <a:t>are </a:t>
            </a:r>
            <a:r>
              <a:rPr sz="3600" b="1" spc="-20" dirty="0">
                <a:latin typeface="Calibri"/>
                <a:cs typeface="Calibri"/>
              </a:rPr>
              <a:t>revolutionary. </a:t>
            </a:r>
            <a:r>
              <a:rPr sz="3600" b="1" spc="-15" dirty="0">
                <a:latin typeface="Calibri"/>
                <a:cs typeface="Calibri"/>
              </a:rPr>
              <a:t>They  </a:t>
            </a:r>
            <a:r>
              <a:rPr sz="3600" b="1" spc="-20" dirty="0">
                <a:latin typeface="Calibri"/>
                <a:cs typeface="Calibri"/>
              </a:rPr>
              <a:t>have </a:t>
            </a:r>
            <a:r>
              <a:rPr sz="3600" b="1" dirty="0">
                <a:latin typeface="Calibri"/>
                <a:cs typeface="Calibri"/>
              </a:rPr>
              <a:t>been </a:t>
            </a:r>
            <a:r>
              <a:rPr sz="3600" b="1" spc="-10" dirty="0">
                <a:latin typeface="Calibri"/>
                <a:cs typeface="Calibri"/>
              </a:rPr>
              <a:t>greatly </a:t>
            </a:r>
            <a:r>
              <a:rPr sz="3600" b="1" spc="-5" dirty="0">
                <a:latin typeface="Calibri"/>
                <a:cs typeface="Calibri"/>
              </a:rPr>
              <a:t>influenced </a:t>
            </a:r>
            <a:r>
              <a:rPr sz="3600" b="1" spc="-15" dirty="0">
                <a:latin typeface="Calibri"/>
                <a:cs typeface="Calibri"/>
              </a:rPr>
              <a:t>by </a:t>
            </a:r>
            <a:r>
              <a:rPr sz="3600" b="1" dirty="0">
                <a:latin typeface="Calibri"/>
                <a:cs typeface="Calibri"/>
              </a:rPr>
              <a:t>the  </a:t>
            </a:r>
            <a:r>
              <a:rPr sz="3600" b="1" spc="-5" dirty="0">
                <a:latin typeface="Calibri"/>
                <a:cs typeface="Calibri"/>
              </a:rPr>
              <a:t>experience </a:t>
            </a:r>
            <a:r>
              <a:rPr sz="3600" b="1" dirty="0">
                <a:latin typeface="Calibri"/>
                <a:cs typeface="Calibri"/>
              </a:rPr>
              <a:t>in </a:t>
            </a:r>
            <a:r>
              <a:rPr sz="3600" b="1" spc="-5" dirty="0">
                <a:latin typeface="Calibri"/>
                <a:cs typeface="Calibri"/>
              </a:rPr>
              <a:t>China where community  participation </a:t>
            </a:r>
            <a:r>
              <a:rPr sz="3600" b="1" dirty="0">
                <a:latin typeface="Calibri"/>
                <a:cs typeface="Calibri"/>
              </a:rPr>
              <a:t>in the </a:t>
            </a:r>
            <a:r>
              <a:rPr sz="3600" b="1" spc="-15" dirty="0">
                <a:latin typeface="Calibri"/>
                <a:cs typeface="Calibri"/>
              </a:rPr>
              <a:t>from </a:t>
            </a:r>
            <a:r>
              <a:rPr sz="3600" b="1" spc="-5" dirty="0">
                <a:latin typeface="Calibri"/>
                <a:cs typeface="Calibri"/>
              </a:rPr>
              <a:t>of “bare </a:t>
            </a:r>
            <a:r>
              <a:rPr sz="3600" b="1" spc="-15" dirty="0">
                <a:latin typeface="Calibri"/>
                <a:cs typeface="Calibri"/>
              </a:rPr>
              <a:t>foot</a:t>
            </a:r>
            <a:endParaRPr sz="3600" dirty="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3600" b="1" spc="-10" dirty="0">
                <a:latin typeface="Calibri"/>
                <a:cs typeface="Calibri"/>
              </a:rPr>
              <a:t>doctors” took </a:t>
            </a:r>
            <a:r>
              <a:rPr sz="3600" b="1" dirty="0">
                <a:latin typeface="Calibri"/>
                <a:cs typeface="Calibri"/>
              </a:rPr>
              <a:t>place on an </a:t>
            </a:r>
            <a:r>
              <a:rPr sz="3600" b="1" spc="-10" dirty="0">
                <a:latin typeface="Calibri"/>
                <a:cs typeface="Calibri"/>
              </a:rPr>
              <a:t>unprecedented  </a:t>
            </a:r>
            <a:r>
              <a:rPr sz="3600" b="1" dirty="0">
                <a:latin typeface="Calibri"/>
                <a:cs typeface="Calibri"/>
              </a:rPr>
              <a:t>scale.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8408" y="434085"/>
            <a:ext cx="564769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64795">
              <a:lnSpc>
                <a:spcPct val="100000"/>
              </a:lnSpc>
              <a:spcBef>
                <a:spcPts val="100"/>
              </a:spcBef>
            </a:pPr>
            <a:r>
              <a:rPr sz="6000" spc="-25" dirty="0"/>
              <a:t>INTERSECTORAL </a:t>
            </a:r>
            <a:r>
              <a:rPr sz="6000" u="none" spc="-25" dirty="0"/>
              <a:t> </a:t>
            </a:r>
            <a:r>
              <a:rPr sz="6000" spc="-25" dirty="0"/>
              <a:t>CO </a:t>
            </a:r>
            <a:r>
              <a:rPr sz="6000" dirty="0"/>
              <a:t>-</a:t>
            </a:r>
            <a:r>
              <a:rPr sz="6000" spc="-20" dirty="0"/>
              <a:t> </a:t>
            </a:r>
            <a:r>
              <a:rPr sz="6000" spc="-55" dirty="0"/>
              <a:t>ORDINATION</a:t>
            </a:r>
            <a:endParaRPr sz="6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80999" y="1291793"/>
            <a:ext cx="8382000" cy="3326089"/>
          </a:xfrm>
          <a:prstGeom prst="rect">
            <a:avLst/>
          </a:prstGeom>
        </p:spPr>
        <p:txBody>
          <a:bodyPr vert="horz" wrap="square" lIns="0" tIns="1465122" rIns="0" bIns="0" rtlCol="0">
            <a:spAutoFit/>
          </a:bodyPr>
          <a:lstStyle/>
          <a:p>
            <a:pPr marL="51054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510540" algn="l"/>
              </a:tabLst>
            </a:pPr>
            <a:r>
              <a:rPr spc="-15" dirty="0"/>
              <a:t>There </a:t>
            </a:r>
            <a:r>
              <a:rPr spc="-5" dirty="0"/>
              <a:t>is an </a:t>
            </a:r>
            <a:r>
              <a:rPr spc="-10" dirty="0"/>
              <a:t>increasing </a:t>
            </a:r>
            <a:r>
              <a:rPr spc="-20" dirty="0"/>
              <a:t>realization </a:t>
            </a:r>
            <a:r>
              <a:rPr spc="-15" dirty="0"/>
              <a:t>that  </a:t>
            </a:r>
            <a:r>
              <a:rPr spc="-80" dirty="0"/>
              <a:t>HFA </a:t>
            </a:r>
            <a:r>
              <a:rPr spc="-10" dirty="0"/>
              <a:t>cannot </a:t>
            </a:r>
            <a:r>
              <a:rPr spc="-5" dirty="0"/>
              <a:t>be </a:t>
            </a:r>
            <a:r>
              <a:rPr spc="-10" dirty="0"/>
              <a:t>provided </a:t>
            </a:r>
            <a:r>
              <a:rPr spc="-5" dirty="0"/>
              <a:t>by </a:t>
            </a:r>
            <a:r>
              <a:rPr spc="-10" dirty="0"/>
              <a:t>the  </a:t>
            </a:r>
            <a:r>
              <a:rPr spc="-5" dirty="0"/>
              <a:t>health </a:t>
            </a:r>
            <a:r>
              <a:rPr spc="-10" dirty="0"/>
              <a:t>sector</a:t>
            </a:r>
            <a:r>
              <a:rPr spc="15" dirty="0"/>
              <a:t> </a:t>
            </a:r>
            <a:r>
              <a:rPr dirty="0"/>
              <a:t>alone.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87069"/>
            <a:ext cx="7898765" cy="5512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10" dirty="0">
                <a:latin typeface="Calibri"/>
                <a:cs typeface="Calibri"/>
              </a:rPr>
              <a:t>The </a:t>
            </a:r>
            <a:r>
              <a:rPr sz="4000" b="1" spc="-15" dirty="0">
                <a:latin typeface="Calibri"/>
                <a:cs typeface="Calibri"/>
              </a:rPr>
              <a:t>declaration </a:t>
            </a:r>
            <a:r>
              <a:rPr sz="4000" b="1" spc="-5" dirty="0">
                <a:latin typeface="Calibri"/>
                <a:cs typeface="Calibri"/>
              </a:rPr>
              <a:t>of Alma </a:t>
            </a:r>
            <a:r>
              <a:rPr sz="4000" b="1" spc="-60" dirty="0">
                <a:latin typeface="Calibri"/>
                <a:cs typeface="Calibri"/>
              </a:rPr>
              <a:t>Ata </a:t>
            </a:r>
            <a:r>
              <a:rPr sz="4000" b="1" spc="-35" dirty="0">
                <a:latin typeface="Calibri"/>
                <a:cs typeface="Calibri"/>
              </a:rPr>
              <a:t>states  </a:t>
            </a:r>
            <a:r>
              <a:rPr sz="4000" b="1" spc="-15" dirty="0">
                <a:latin typeface="Calibri"/>
                <a:cs typeface="Calibri"/>
              </a:rPr>
              <a:t>that </a:t>
            </a:r>
            <a:r>
              <a:rPr sz="4000" b="1" dirty="0">
                <a:latin typeface="Calibri"/>
                <a:cs typeface="Calibri"/>
              </a:rPr>
              <a:t>primary </a:t>
            </a:r>
            <a:r>
              <a:rPr sz="4000" b="1" spc="-5" dirty="0">
                <a:latin typeface="Calibri"/>
                <a:cs typeface="Calibri"/>
              </a:rPr>
              <a:t>health </a:t>
            </a:r>
            <a:r>
              <a:rPr sz="4000" b="1" spc="-25" dirty="0">
                <a:latin typeface="Calibri"/>
                <a:cs typeface="Calibri"/>
              </a:rPr>
              <a:t>care </a:t>
            </a:r>
            <a:r>
              <a:rPr sz="4000" b="1" spc="-20" dirty="0">
                <a:latin typeface="Calibri"/>
                <a:cs typeface="Calibri"/>
              </a:rPr>
              <a:t>involves </a:t>
            </a:r>
            <a:r>
              <a:rPr sz="4000" b="1" spc="-5" dirty="0">
                <a:latin typeface="Calibri"/>
                <a:cs typeface="Calibri"/>
              </a:rPr>
              <a:t>in  addition </a:t>
            </a:r>
            <a:r>
              <a:rPr sz="4000" b="1" spc="-25" dirty="0">
                <a:latin typeface="Calibri"/>
                <a:cs typeface="Calibri"/>
              </a:rPr>
              <a:t>to </a:t>
            </a:r>
            <a:r>
              <a:rPr sz="4000" b="1" spc="-5" dirty="0">
                <a:latin typeface="Calibri"/>
                <a:cs typeface="Calibri"/>
              </a:rPr>
              <a:t>health </a:t>
            </a:r>
            <a:r>
              <a:rPr sz="4000" b="1" spc="-50" dirty="0">
                <a:latin typeface="Calibri"/>
                <a:cs typeface="Calibri"/>
              </a:rPr>
              <a:t>sector,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all </a:t>
            </a:r>
            <a:r>
              <a:rPr sz="4000" b="1" spc="-30" dirty="0">
                <a:solidFill>
                  <a:srgbClr val="0000FF"/>
                </a:solidFill>
                <a:latin typeface="Calibri"/>
                <a:cs typeface="Calibri"/>
              </a:rPr>
              <a:t>related  </a:t>
            </a:r>
            <a:r>
              <a:rPr sz="4000" b="1" spc="-20" dirty="0">
                <a:solidFill>
                  <a:srgbClr val="0000FF"/>
                </a:solidFill>
                <a:latin typeface="Calibri"/>
                <a:cs typeface="Calibri"/>
              </a:rPr>
              <a:t>sectors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&amp; aspects of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national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&amp;  community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development,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in  particular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agriculture,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animal  </a:t>
            </a:r>
            <a:r>
              <a:rPr sz="4000" b="1" spc="-25" dirty="0">
                <a:solidFill>
                  <a:srgbClr val="0000FF"/>
                </a:solidFill>
                <a:latin typeface="Calibri"/>
                <a:cs typeface="Calibri"/>
              </a:rPr>
              <a:t>husbandry,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food, </a:t>
            </a:r>
            <a:r>
              <a:rPr sz="4000" b="1" spc="-35" dirty="0">
                <a:solidFill>
                  <a:srgbClr val="0000FF"/>
                </a:solidFill>
                <a:latin typeface="Calibri"/>
                <a:cs typeface="Calibri"/>
              </a:rPr>
              <a:t>industry, 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education, </a:t>
            </a:r>
            <a:r>
              <a:rPr sz="4000" b="1" spc="5" dirty="0">
                <a:solidFill>
                  <a:srgbClr val="0000FF"/>
                </a:solidFill>
                <a:latin typeface="Calibri"/>
                <a:cs typeface="Calibri"/>
              </a:rPr>
              <a:t>housing,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public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works, 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communication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&amp; other</a:t>
            </a:r>
            <a:r>
              <a:rPr sz="4000" b="1" spc="5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sectors.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00066" y="2397251"/>
            <a:ext cx="4363720" cy="0"/>
          </a:xfrm>
          <a:custGeom>
            <a:avLst/>
            <a:gdLst/>
            <a:ahLst/>
            <a:cxnLst/>
            <a:rect l="l" t="t" r="r" b="b"/>
            <a:pathLst>
              <a:path w="4363720">
                <a:moveTo>
                  <a:pt x="0" y="0"/>
                </a:moveTo>
                <a:lnTo>
                  <a:pt x="4363212" y="0"/>
                </a:lnTo>
              </a:path>
            </a:pathLst>
          </a:custGeom>
          <a:ln w="731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00878" y="3738371"/>
            <a:ext cx="3560445" cy="0"/>
          </a:xfrm>
          <a:custGeom>
            <a:avLst/>
            <a:gdLst/>
            <a:ahLst/>
            <a:cxnLst/>
            <a:rect l="l" t="t" r="r" b="b"/>
            <a:pathLst>
              <a:path w="3560445">
                <a:moveTo>
                  <a:pt x="0" y="0"/>
                </a:moveTo>
                <a:lnTo>
                  <a:pt x="3560064" y="0"/>
                </a:lnTo>
              </a:path>
            </a:pathLst>
          </a:custGeom>
          <a:ln w="731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588002" y="1104341"/>
            <a:ext cx="4389120" cy="4049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8800" b="1" spc="-10" dirty="0">
                <a:latin typeface="Calibri"/>
                <a:cs typeface="Calibri"/>
              </a:rPr>
              <a:t>PRIMA</a:t>
            </a:r>
            <a:r>
              <a:rPr sz="8800" b="1" spc="-170" dirty="0">
                <a:latin typeface="Calibri"/>
                <a:cs typeface="Calibri"/>
              </a:rPr>
              <a:t>R</a:t>
            </a:r>
            <a:r>
              <a:rPr sz="8800" b="1" spc="-5" dirty="0">
                <a:latin typeface="Calibri"/>
                <a:cs typeface="Calibri"/>
              </a:rPr>
              <a:t>Y  </a:t>
            </a:r>
            <a:r>
              <a:rPr sz="8800" b="1" spc="-135" dirty="0">
                <a:latin typeface="Calibri"/>
                <a:cs typeface="Calibri"/>
              </a:rPr>
              <a:t>HEALTH  </a:t>
            </a:r>
            <a:r>
              <a:rPr sz="8800" b="1" spc="-10" dirty="0">
                <a:latin typeface="Calibri"/>
                <a:cs typeface="Calibri"/>
              </a:rPr>
              <a:t>CARE</a:t>
            </a:r>
            <a:endParaRPr sz="8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60186" y="5079491"/>
            <a:ext cx="2443480" cy="0"/>
          </a:xfrm>
          <a:custGeom>
            <a:avLst/>
            <a:gdLst/>
            <a:ahLst/>
            <a:cxnLst/>
            <a:rect l="l" t="t" r="r" b="b"/>
            <a:pathLst>
              <a:path w="2443479">
                <a:moveTo>
                  <a:pt x="0" y="0"/>
                </a:moveTo>
                <a:lnTo>
                  <a:pt x="2442971" y="0"/>
                </a:lnTo>
              </a:path>
            </a:pathLst>
          </a:custGeom>
          <a:ln w="731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4800" y="457200"/>
            <a:ext cx="4114800" cy="609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6069"/>
            <a:ext cx="7933690" cy="58419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175" dirty="0">
                <a:solidFill>
                  <a:srgbClr val="0000FF"/>
                </a:solidFill>
                <a:latin typeface="Calibri"/>
                <a:cs typeface="Calibri"/>
              </a:rPr>
              <a:t>To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achieve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such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cooperation, 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countries </a:t>
            </a:r>
            <a:r>
              <a:rPr sz="4000" b="1" spc="-30" dirty="0">
                <a:solidFill>
                  <a:srgbClr val="0000FF"/>
                </a:solidFill>
                <a:latin typeface="Calibri"/>
                <a:cs typeface="Calibri"/>
              </a:rPr>
              <a:t>may </a:t>
            </a:r>
            <a:r>
              <a:rPr sz="4000" b="1" spc="-25" dirty="0">
                <a:solidFill>
                  <a:srgbClr val="0000FF"/>
                </a:solidFill>
                <a:latin typeface="Calibri"/>
                <a:cs typeface="Calibri"/>
              </a:rPr>
              <a:t>have </a:t>
            </a:r>
            <a:r>
              <a:rPr sz="4000" b="1" spc="-20" dirty="0">
                <a:solidFill>
                  <a:srgbClr val="0000FF"/>
                </a:solidFill>
                <a:latin typeface="Calibri"/>
                <a:cs typeface="Calibri"/>
              </a:rPr>
              <a:t>to review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their  </a:t>
            </a:r>
            <a:r>
              <a:rPr sz="4000" b="1" spc="-20" dirty="0">
                <a:solidFill>
                  <a:srgbClr val="0000FF"/>
                </a:solidFill>
                <a:latin typeface="Calibri"/>
                <a:cs typeface="Calibri"/>
              </a:rPr>
              <a:t>administrative </a:t>
            </a:r>
            <a:r>
              <a:rPr sz="4000" b="1" spc="-30" dirty="0">
                <a:solidFill>
                  <a:srgbClr val="0000FF"/>
                </a:solidFill>
                <a:latin typeface="Calibri"/>
                <a:cs typeface="Calibri"/>
              </a:rPr>
              <a:t>system, </a:t>
            </a:r>
            <a:r>
              <a:rPr sz="4000" b="1" spc="-25" dirty="0">
                <a:solidFill>
                  <a:srgbClr val="0000FF"/>
                </a:solidFill>
                <a:latin typeface="Calibri"/>
                <a:cs typeface="Calibri"/>
              </a:rPr>
              <a:t>reallocate 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their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resources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&amp;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introduce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suitable 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legislation </a:t>
            </a:r>
            <a:r>
              <a:rPr sz="4000" b="1" spc="-25" dirty="0">
                <a:solidFill>
                  <a:srgbClr val="0000FF"/>
                </a:solidFill>
                <a:latin typeface="Calibri"/>
                <a:cs typeface="Calibri"/>
              </a:rPr>
              <a:t>to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ensure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that  coordination can </a:t>
            </a:r>
            <a:r>
              <a:rPr sz="4000" b="1" spc="-40" dirty="0">
                <a:solidFill>
                  <a:srgbClr val="0000FF"/>
                </a:solidFill>
                <a:latin typeface="Calibri"/>
                <a:cs typeface="Calibri"/>
              </a:rPr>
              <a:t>take</a:t>
            </a:r>
            <a:r>
              <a:rPr sz="4000" b="1" spc="9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place.</a:t>
            </a:r>
            <a:endParaRPr sz="40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55"/>
              </a:spcBef>
              <a:buChar char="•"/>
            </a:pPr>
            <a:endParaRPr sz="5800" dirty="0">
              <a:latin typeface="Times New Roman"/>
              <a:cs typeface="Times New Roman"/>
            </a:endParaRPr>
          </a:p>
          <a:p>
            <a:pPr marL="355600" marR="381635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4000" b="1" spc="-5" dirty="0">
                <a:latin typeface="Calibri"/>
                <a:cs typeface="Calibri"/>
              </a:rPr>
              <a:t>This </a:t>
            </a:r>
            <a:r>
              <a:rPr sz="4000" b="1" spc="-15" dirty="0">
                <a:latin typeface="Calibri"/>
                <a:cs typeface="Calibri"/>
              </a:rPr>
              <a:t>requires </a:t>
            </a:r>
            <a:r>
              <a:rPr sz="4000" b="1" spc="-5" dirty="0">
                <a:latin typeface="Calibri"/>
                <a:cs typeface="Calibri"/>
              </a:rPr>
              <a:t>a </a:t>
            </a:r>
            <a:r>
              <a:rPr sz="4000" b="1" spc="-20" dirty="0">
                <a:latin typeface="Calibri"/>
                <a:cs typeface="Calibri"/>
              </a:rPr>
              <a:t>strong </a:t>
            </a:r>
            <a:r>
              <a:rPr sz="4000" b="1" spc="-5" dirty="0">
                <a:latin typeface="Calibri"/>
                <a:cs typeface="Calibri"/>
              </a:rPr>
              <a:t>political </a:t>
            </a:r>
            <a:r>
              <a:rPr sz="4000" b="1" spc="-10" dirty="0">
                <a:latin typeface="Calibri"/>
                <a:cs typeface="Calibri"/>
              </a:rPr>
              <a:t>will  </a:t>
            </a:r>
            <a:r>
              <a:rPr sz="4000" b="1" spc="-25" dirty="0">
                <a:latin typeface="Calibri"/>
                <a:cs typeface="Calibri"/>
              </a:rPr>
              <a:t>to translate </a:t>
            </a:r>
            <a:r>
              <a:rPr sz="4000" b="1" spc="-15" dirty="0">
                <a:latin typeface="Calibri"/>
                <a:cs typeface="Calibri"/>
              </a:rPr>
              <a:t>values </a:t>
            </a:r>
            <a:r>
              <a:rPr sz="4000" b="1" spc="-25" dirty="0">
                <a:latin typeface="Calibri"/>
                <a:cs typeface="Calibri"/>
              </a:rPr>
              <a:t>into</a:t>
            </a:r>
            <a:r>
              <a:rPr sz="4000" b="1" spc="105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action.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596593"/>
            <a:ext cx="7179945" cy="1368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dirty="0">
                <a:latin typeface="Calibri"/>
                <a:cs typeface="Calibri"/>
              </a:rPr>
              <a:t>An </a:t>
            </a:r>
            <a:r>
              <a:rPr sz="4400" b="1" spc="-10" dirty="0">
                <a:latin typeface="Calibri"/>
                <a:cs typeface="Calibri"/>
              </a:rPr>
              <a:t>important </a:t>
            </a:r>
            <a:r>
              <a:rPr sz="4400" b="1" spc="-5" dirty="0">
                <a:latin typeface="Calibri"/>
                <a:cs typeface="Calibri"/>
              </a:rPr>
              <a:t>approach </a:t>
            </a:r>
            <a:r>
              <a:rPr sz="4400" b="1" dirty="0">
                <a:latin typeface="Calibri"/>
                <a:cs typeface="Calibri"/>
              </a:rPr>
              <a:t>is the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inter sectoral</a:t>
            </a:r>
            <a:r>
              <a:rPr sz="4400" b="1" spc="-3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approach.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4045" y="0"/>
            <a:ext cx="537400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74980">
              <a:lnSpc>
                <a:spcPct val="100000"/>
              </a:lnSpc>
              <a:spcBef>
                <a:spcPts val="100"/>
              </a:spcBef>
            </a:pPr>
            <a:r>
              <a:rPr sz="6000" spc="-50" dirty="0"/>
              <a:t>APPROPRIATE </a:t>
            </a:r>
            <a:r>
              <a:rPr sz="6000" u="none" spc="-50" dirty="0"/>
              <a:t> </a:t>
            </a:r>
            <a:r>
              <a:rPr sz="6000" spc="-5" dirty="0"/>
              <a:t>T</a:t>
            </a:r>
            <a:r>
              <a:rPr sz="6000" spc="-80" dirty="0"/>
              <a:t>E</a:t>
            </a:r>
            <a:r>
              <a:rPr sz="6000" spc="-5" dirty="0"/>
              <a:t>CHNONO</a:t>
            </a:r>
            <a:r>
              <a:rPr sz="6000" spc="-130" dirty="0"/>
              <a:t>L</a:t>
            </a:r>
            <a:r>
              <a:rPr sz="6000" spc="-5" dirty="0"/>
              <a:t>O</a:t>
            </a:r>
            <a:r>
              <a:rPr sz="6000" spc="-80" dirty="0"/>
              <a:t>G</a:t>
            </a:r>
            <a:r>
              <a:rPr sz="6000" dirty="0"/>
              <a:t>Y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535940" y="1779473"/>
            <a:ext cx="8051165" cy="4574266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355600" marR="1359535" indent="-342900" algn="just">
              <a:lnSpc>
                <a:spcPts val="3460"/>
              </a:lnSpc>
              <a:spcBef>
                <a:spcPts val="935"/>
              </a:spcBef>
              <a:buFont typeface="Arial"/>
              <a:buChar char="•"/>
              <a:tabLst>
                <a:tab pos="355600" algn="l"/>
              </a:tabLst>
            </a:pPr>
            <a:r>
              <a:rPr sz="3600" b="1" spc="-15" dirty="0">
                <a:latin typeface="Calibri"/>
                <a:cs typeface="Calibri"/>
              </a:rPr>
              <a:t>Appropriate </a:t>
            </a:r>
            <a:r>
              <a:rPr sz="3600" b="1" spc="-5" dirty="0">
                <a:latin typeface="Calibri"/>
                <a:cs typeface="Calibri"/>
              </a:rPr>
              <a:t>technology </a:t>
            </a:r>
            <a:r>
              <a:rPr sz="3600" b="1" dirty="0">
                <a:latin typeface="Calibri"/>
                <a:cs typeface="Calibri"/>
              </a:rPr>
              <a:t>has been  </a:t>
            </a:r>
            <a:r>
              <a:rPr sz="3600" b="1" spc="-5" dirty="0">
                <a:latin typeface="Calibri"/>
                <a:cs typeface="Calibri"/>
              </a:rPr>
              <a:t>defined </a:t>
            </a:r>
            <a:r>
              <a:rPr sz="3600" b="1" dirty="0">
                <a:latin typeface="Calibri"/>
                <a:cs typeface="Calibri"/>
              </a:rPr>
              <a:t>as </a:t>
            </a:r>
            <a:r>
              <a:rPr sz="3600" b="1" spc="-5" dirty="0">
                <a:latin typeface="Calibri"/>
                <a:cs typeface="Calibri"/>
              </a:rPr>
              <a:t>“technology </a:t>
            </a:r>
            <a:r>
              <a:rPr sz="3600" b="1" spc="-10" dirty="0">
                <a:latin typeface="Calibri"/>
                <a:cs typeface="Calibri"/>
              </a:rPr>
              <a:t>that</a:t>
            </a:r>
            <a:r>
              <a:rPr sz="3600" b="1" spc="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is</a:t>
            </a:r>
            <a:endParaRPr sz="3600" dirty="0">
              <a:latin typeface="Calibri"/>
              <a:cs typeface="Calibri"/>
            </a:endParaRPr>
          </a:p>
          <a:p>
            <a:pPr marL="355600" marR="5080" algn="just">
              <a:lnSpc>
                <a:spcPct val="80000"/>
              </a:lnSpc>
              <a:spcBef>
                <a:spcPts val="25"/>
              </a:spcBef>
            </a:pPr>
            <a:r>
              <a:rPr sz="3600" b="1" spc="-5" dirty="0">
                <a:latin typeface="Calibri"/>
                <a:cs typeface="Calibri"/>
              </a:rPr>
              <a:t>scientifically </a:t>
            </a:r>
            <a:r>
              <a:rPr sz="3600" b="1" dirty="0">
                <a:latin typeface="Calibri"/>
                <a:cs typeface="Calibri"/>
              </a:rPr>
              <a:t>sound, </a:t>
            </a:r>
            <a:r>
              <a:rPr sz="3600" b="1" spc="-5" dirty="0">
                <a:latin typeface="Calibri"/>
                <a:cs typeface="Calibri"/>
              </a:rPr>
              <a:t>adaptable </a:t>
            </a:r>
            <a:r>
              <a:rPr sz="3600" b="1" spc="-20" dirty="0">
                <a:latin typeface="Calibri"/>
                <a:cs typeface="Calibri"/>
              </a:rPr>
              <a:t>to </a:t>
            </a:r>
            <a:r>
              <a:rPr sz="3600" b="1" spc="-5" dirty="0">
                <a:latin typeface="Calibri"/>
                <a:cs typeface="Calibri"/>
              </a:rPr>
              <a:t>local  </a:t>
            </a:r>
            <a:r>
              <a:rPr sz="3600" b="1" dirty="0">
                <a:latin typeface="Calibri"/>
                <a:cs typeface="Calibri"/>
              </a:rPr>
              <a:t>needs, &amp; </a:t>
            </a:r>
            <a:r>
              <a:rPr sz="3600" b="1" spc="-5" dirty="0">
                <a:latin typeface="Calibri"/>
                <a:cs typeface="Calibri"/>
              </a:rPr>
              <a:t>acceptable </a:t>
            </a:r>
            <a:r>
              <a:rPr sz="3600" b="1" spc="-20" dirty="0">
                <a:latin typeface="Calibri"/>
                <a:cs typeface="Calibri"/>
              </a:rPr>
              <a:t>to </a:t>
            </a:r>
            <a:r>
              <a:rPr sz="3600" b="1" dirty="0">
                <a:latin typeface="Calibri"/>
                <a:cs typeface="Calibri"/>
              </a:rPr>
              <a:t>those who apply  it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&amp; </a:t>
            </a:r>
            <a:r>
              <a:rPr sz="3600" b="1" spc="-25" dirty="0">
                <a:solidFill>
                  <a:srgbClr val="0000FF"/>
                </a:solidFill>
                <a:latin typeface="Calibri"/>
                <a:cs typeface="Calibri"/>
              </a:rPr>
              <a:t>for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those </a:t>
            </a:r>
            <a:r>
              <a:rPr sz="3600" b="1" spc="-5" dirty="0">
                <a:solidFill>
                  <a:srgbClr val="0000FF"/>
                </a:solidFill>
                <a:latin typeface="Calibri"/>
                <a:cs typeface="Calibri"/>
              </a:rPr>
              <a:t>whom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it is used &amp; </a:t>
            </a:r>
            <a:r>
              <a:rPr sz="3600" b="1" spc="-10" dirty="0">
                <a:solidFill>
                  <a:srgbClr val="0000FF"/>
                </a:solidFill>
                <a:latin typeface="Calibri"/>
                <a:cs typeface="Calibri"/>
              </a:rPr>
              <a:t>that cab 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be </a:t>
            </a:r>
            <a:r>
              <a:rPr sz="3600" b="1" spc="-10" dirty="0">
                <a:solidFill>
                  <a:srgbClr val="0000FF"/>
                </a:solidFill>
                <a:latin typeface="Calibri"/>
                <a:cs typeface="Calibri"/>
              </a:rPr>
              <a:t>maintained </a:t>
            </a:r>
            <a:r>
              <a:rPr sz="3600" b="1" spc="-15" dirty="0">
                <a:solidFill>
                  <a:srgbClr val="0000FF"/>
                </a:solidFill>
                <a:latin typeface="Calibri"/>
                <a:cs typeface="Calibri"/>
              </a:rPr>
              <a:t>by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the people  </a:t>
            </a:r>
            <a:r>
              <a:rPr sz="3600" b="1" spc="-5" dirty="0">
                <a:solidFill>
                  <a:srgbClr val="0000FF"/>
                </a:solidFill>
                <a:latin typeface="Calibri"/>
                <a:cs typeface="Calibri"/>
              </a:rPr>
              <a:t>themselves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in </a:t>
            </a:r>
            <a:r>
              <a:rPr sz="3600" b="1" spc="-15" dirty="0">
                <a:solidFill>
                  <a:srgbClr val="0000FF"/>
                </a:solidFill>
                <a:latin typeface="Calibri"/>
                <a:cs typeface="Calibri"/>
              </a:rPr>
              <a:t>keeping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with the  principles of self </a:t>
            </a:r>
            <a:r>
              <a:rPr sz="3600" b="1" spc="-10" dirty="0">
                <a:solidFill>
                  <a:srgbClr val="0000FF"/>
                </a:solidFill>
                <a:latin typeface="Calibri"/>
                <a:cs typeface="Calibri"/>
              </a:rPr>
              <a:t>reliance </a:t>
            </a:r>
            <a:r>
              <a:rPr sz="3600" b="1" spc="-5" dirty="0">
                <a:solidFill>
                  <a:srgbClr val="0000FF"/>
                </a:solidFill>
                <a:latin typeface="Calibri"/>
                <a:cs typeface="Calibri"/>
              </a:rPr>
              <a:t>with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the  </a:t>
            </a:r>
            <a:r>
              <a:rPr sz="3600" b="1" spc="-10" dirty="0">
                <a:solidFill>
                  <a:srgbClr val="0000FF"/>
                </a:solidFill>
                <a:latin typeface="Calibri"/>
                <a:cs typeface="Calibri"/>
              </a:rPr>
              <a:t>resources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the </a:t>
            </a:r>
            <a:r>
              <a:rPr sz="3600" b="1" spc="-5" dirty="0">
                <a:solidFill>
                  <a:srgbClr val="0000FF"/>
                </a:solidFill>
                <a:latin typeface="Calibri"/>
                <a:cs typeface="Calibri"/>
              </a:rPr>
              <a:t>community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&amp; </a:t>
            </a:r>
            <a:r>
              <a:rPr sz="3600" b="1" spc="-5" dirty="0">
                <a:solidFill>
                  <a:srgbClr val="0000FF"/>
                </a:solidFill>
                <a:latin typeface="Calibri"/>
                <a:cs typeface="Calibri"/>
              </a:rPr>
              <a:t>country can  </a:t>
            </a:r>
            <a:r>
              <a:rPr sz="3600" b="1" spc="-60" dirty="0">
                <a:solidFill>
                  <a:srgbClr val="0000FF"/>
                </a:solidFill>
                <a:latin typeface="Calibri"/>
                <a:cs typeface="Calibri"/>
              </a:rPr>
              <a:t>afford”.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8469"/>
            <a:ext cx="8047990" cy="5512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10" dirty="0">
                <a:latin typeface="Calibri"/>
                <a:cs typeface="Calibri"/>
              </a:rPr>
              <a:t>The </a:t>
            </a:r>
            <a:r>
              <a:rPr sz="4000" b="1" spc="-20" dirty="0">
                <a:latin typeface="Calibri"/>
                <a:cs typeface="Calibri"/>
              </a:rPr>
              <a:t>term </a:t>
            </a:r>
            <a:r>
              <a:rPr sz="4000" b="1" spc="-15" dirty="0">
                <a:latin typeface="Calibri"/>
                <a:cs typeface="Calibri"/>
              </a:rPr>
              <a:t>appropriate </a:t>
            </a:r>
            <a:r>
              <a:rPr sz="4000" b="1" spc="-5" dirty="0">
                <a:latin typeface="Calibri"/>
                <a:cs typeface="Calibri"/>
              </a:rPr>
              <a:t>is </a:t>
            </a:r>
            <a:r>
              <a:rPr sz="4000" b="1" spc="-10" dirty="0">
                <a:latin typeface="Calibri"/>
                <a:cs typeface="Calibri"/>
              </a:rPr>
              <a:t>emphasized  because </a:t>
            </a:r>
            <a:r>
              <a:rPr sz="4000" b="1" spc="-5" dirty="0">
                <a:latin typeface="Calibri"/>
                <a:cs typeface="Calibri"/>
              </a:rPr>
              <a:t>in some </a:t>
            </a:r>
            <a:r>
              <a:rPr sz="4000" b="1" spc="-10" dirty="0">
                <a:latin typeface="Calibri"/>
                <a:cs typeface="Calibri"/>
              </a:rPr>
              <a:t>countries </a:t>
            </a:r>
            <a:r>
              <a:rPr sz="4000" b="1" spc="-5" dirty="0">
                <a:latin typeface="Calibri"/>
                <a:cs typeface="Calibri"/>
              </a:rPr>
              <a:t>luxurious  hospitals </a:t>
            </a:r>
            <a:r>
              <a:rPr sz="4000" b="1" spc="-15" dirty="0">
                <a:latin typeface="Calibri"/>
                <a:cs typeface="Calibri"/>
              </a:rPr>
              <a:t>that </a:t>
            </a:r>
            <a:r>
              <a:rPr sz="4000" b="1" spc="-20" dirty="0">
                <a:latin typeface="Calibri"/>
                <a:cs typeface="Calibri"/>
              </a:rPr>
              <a:t>are </a:t>
            </a:r>
            <a:r>
              <a:rPr sz="4000" b="1" spc="-15" dirty="0">
                <a:latin typeface="Calibri"/>
                <a:cs typeface="Calibri"/>
              </a:rPr>
              <a:t>totally  inappropriate </a:t>
            </a:r>
            <a:r>
              <a:rPr sz="4000" b="1" spc="-25" dirty="0">
                <a:latin typeface="Calibri"/>
                <a:cs typeface="Calibri"/>
              </a:rPr>
              <a:t>to </a:t>
            </a:r>
            <a:r>
              <a:rPr sz="4000" b="1" spc="-5" dirty="0">
                <a:latin typeface="Calibri"/>
                <a:cs typeface="Calibri"/>
              </a:rPr>
              <a:t>the </a:t>
            </a:r>
            <a:r>
              <a:rPr sz="4000" b="1" spc="-10" dirty="0">
                <a:latin typeface="Calibri"/>
                <a:cs typeface="Calibri"/>
              </a:rPr>
              <a:t>local </a:t>
            </a:r>
            <a:r>
              <a:rPr sz="4000" b="1" spc="-5" dirty="0">
                <a:latin typeface="Calibri"/>
                <a:cs typeface="Calibri"/>
              </a:rPr>
              <a:t>needs, </a:t>
            </a:r>
            <a:r>
              <a:rPr sz="4000" b="1" spc="-25" dirty="0">
                <a:latin typeface="Calibri"/>
                <a:cs typeface="Calibri"/>
              </a:rPr>
              <a:t>are  </a:t>
            </a:r>
            <a:r>
              <a:rPr sz="4000" b="1" spc="-5" dirty="0">
                <a:latin typeface="Calibri"/>
                <a:cs typeface="Calibri"/>
              </a:rPr>
              <a:t>built, </a:t>
            </a:r>
            <a:r>
              <a:rPr sz="4000" b="1" spc="-5" dirty="0" smtClean="0">
                <a:solidFill>
                  <a:srgbClr val="0000FF"/>
                </a:solidFill>
                <a:latin typeface="Calibri"/>
                <a:cs typeface="Calibri"/>
              </a:rPr>
              <a:t>which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absorb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a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major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part of  the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national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health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budget,  </a:t>
            </a:r>
            <a:r>
              <a:rPr sz="4000" b="1" spc="-20" dirty="0">
                <a:solidFill>
                  <a:srgbClr val="0000FF"/>
                </a:solidFill>
                <a:latin typeface="Calibri"/>
                <a:cs typeface="Calibri"/>
              </a:rPr>
              <a:t>effectively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blocking </a:t>
            </a:r>
            <a:r>
              <a:rPr sz="4000" b="1" spc="-25" dirty="0">
                <a:solidFill>
                  <a:srgbClr val="0000FF"/>
                </a:solidFill>
                <a:latin typeface="Calibri"/>
                <a:cs typeface="Calibri"/>
              </a:rPr>
              <a:t>many 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improvement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in </a:t>
            </a:r>
            <a:r>
              <a:rPr sz="4000" b="1" spc="-20" dirty="0">
                <a:solidFill>
                  <a:srgbClr val="0000FF"/>
                </a:solidFill>
                <a:latin typeface="Calibri"/>
                <a:cs typeface="Calibri"/>
              </a:rPr>
              <a:t>general </a:t>
            </a:r>
            <a:r>
              <a:rPr sz="4000" b="1" dirty="0">
                <a:solidFill>
                  <a:srgbClr val="0000FF"/>
                </a:solidFill>
                <a:latin typeface="Calibri"/>
                <a:cs typeface="Calibri"/>
              </a:rPr>
              <a:t>health  services.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991869"/>
            <a:ext cx="7154545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10" dirty="0">
                <a:latin typeface="Calibri"/>
                <a:cs typeface="Calibri"/>
              </a:rPr>
              <a:t>This </a:t>
            </a:r>
            <a:r>
              <a:rPr sz="4000" b="1" spc="-5" dirty="0">
                <a:latin typeface="Calibri"/>
                <a:cs typeface="Calibri"/>
              </a:rPr>
              <a:t>also implies use of </a:t>
            </a:r>
            <a:r>
              <a:rPr sz="4000" b="1" spc="-15" dirty="0">
                <a:latin typeface="Calibri"/>
                <a:cs typeface="Calibri"/>
              </a:rPr>
              <a:t>costly  </a:t>
            </a:r>
            <a:r>
              <a:rPr sz="4000" b="1" spc="-5" dirty="0">
                <a:latin typeface="Calibri"/>
                <a:cs typeface="Calibri"/>
              </a:rPr>
              <a:t>equipments, </a:t>
            </a:r>
            <a:r>
              <a:rPr sz="4000" b="1" spc="-15" dirty="0">
                <a:latin typeface="Calibri"/>
                <a:cs typeface="Calibri"/>
              </a:rPr>
              <a:t>procedures </a:t>
            </a:r>
            <a:r>
              <a:rPr sz="4000" b="1" spc="-5" dirty="0">
                <a:latin typeface="Calibri"/>
                <a:cs typeface="Calibri"/>
              </a:rPr>
              <a:t>&amp;  </a:t>
            </a:r>
            <a:r>
              <a:rPr sz="4000" b="1" spc="-10" dirty="0">
                <a:latin typeface="Calibri"/>
                <a:cs typeface="Calibri"/>
              </a:rPr>
              <a:t>techniques </a:t>
            </a:r>
            <a:r>
              <a:rPr sz="4000" b="1" spc="-5" dirty="0">
                <a:latin typeface="Calibri"/>
                <a:cs typeface="Calibri"/>
              </a:rPr>
              <a:t>when </a:t>
            </a:r>
            <a:r>
              <a:rPr sz="4000" b="1" spc="-40" dirty="0">
                <a:latin typeface="Calibri"/>
                <a:cs typeface="Calibri"/>
              </a:rPr>
              <a:t>cheaper, </a:t>
            </a:r>
            <a:r>
              <a:rPr sz="4000" b="1" spc="-4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scientifically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valid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&amp;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acceptable 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ones </a:t>
            </a:r>
            <a:r>
              <a:rPr sz="4000" b="1" spc="-25" dirty="0">
                <a:solidFill>
                  <a:srgbClr val="0000FF"/>
                </a:solidFill>
                <a:latin typeface="Calibri"/>
                <a:cs typeface="Calibri"/>
              </a:rPr>
              <a:t>are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available. (ORS </a:t>
            </a:r>
            <a:r>
              <a:rPr sz="4000" b="1" spc="-20" dirty="0">
                <a:solidFill>
                  <a:srgbClr val="0000FF"/>
                </a:solidFill>
                <a:latin typeface="Calibri"/>
                <a:cs typeface="Calibri"/>
              </a:rPr>
              <a:t>packets 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over </a:t>
            </a:r>
            <a:r>
              <a:rPr sz="4000" b="1" dirty="0">
                <a:solidFill>
                  <a:srgbClr val="0000FF"/>
                </a:solidFill>
                <a:latin typeface="Calibri"/>
                <a:cs typeface="Calibri"/>
              </a:rPr>
              <a:t>house </a:t>
            </a:r>
            <a:r>
              <a:rPr sz="4000" b="1" spc="-25" dirty="0">
                <a:solidFill>
                  <a:srgbClr val="0000FF"/>
                </a:solidFill>
                <a:latin typeface="Calibri"/>
                <a:cs typeface="Calibri"/>
              </a:rPr>
              <a:t>to </a:t>
            </a:r>
            <a:r>
              <a:rPr sz="4000" b="1" dirty="0">
                <a:solidFill>
                  <a:srgbClr val="0000FF"/>
                </a:solidFill>
                <a:latin typeface="Calibri"/>
                <a:cs typeface="Calibri"/>
              </a:rPr>
              <a:t>house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sand pipe 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connections)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1362" y="277495"/>
            <a:ext cx="755840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u="none" spc="-25" dirty="0"/>
              <a:t>SERVICES </a:t>
            </a:r>
            <a:r>
              <a:rPr sz="6600" u="none" dirty="0"/>
              <a:t>UNDER</a:t>
            </a:r>
            <a:r>
              <a:rPr sz="6600" u="none" spc="-45" dirty="0"/>
              <a:t> </a:t>
            </a:r>
            <a:r>
              <a:rPr sz="6600" u="none" spc="-5" dirty="0"/>
              <a:t>PHC</a:t>
            </a:r>
            <a:endParaRPr sz="6600"/>
          </a:p>
        </p:txBody>
      </p:sp>
      <p:sp>
        <p:nvSpPr>
          <p:cNvPr id="3" name="object 3"/>
          <p:cNvSpPr/>
          <p:nvPr/>
        </p:nvSpPr>
        <p:spPr>
          <a:xfrm>
            <a:off x="803808" y="1250061"/>
            <a:ext cx="7534909" cy="0"/>
          </a:xfrm>
          <a:custGeom>
            <a:avLst/>
            <a:gdLst/>
            <a:ahLst/>
            <a:cxnLst/>
            <a:rect l="l" t="t" r="r" b="b"/>
            <a:pathLst>
              <a:path w="7534909">
                <a:moveTo>
                  <a:pt x="0" y="0"/>
                </a:moveTo>
                <a:lnTo>
                  <a:pt x="7534630" y="0"/>
                </a:lnTo>
              </a:path>
            </a:pathLst>
          </a:custGeom>
          <a:ln w="548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1524000"/>
            <a:ext cx="8382000" cy="495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265" marR="5080" indent="-1346200">
              <a:lnSpc>
                <a:spcPct val="100000"/>
              </a:lnSpc>
              <a:spcBef>
                <a:spcPts val="100"/>
              </a:spcBef>
            </a:pPr>
            <a:r>
              <a:rPr sz="6000" spc="-20" dirty="0"/>
              <a:t>SERVICES </a:t>
            </a:r>
            <a:r>
              <a:rPr sz="6000" dirty="0"/>
              <a:t>IN</a:t>
            </a:r>
            <a:r>
              <a:rPr sz="6000" spc="-70" dirty="0"/>
              <a:t> </a:t>
            </a:r>
            <a:r>
              <a:rPr sz="6000" spc="-20" dirty="0"/>
              <a:t>PRIMARY </a:t>
            </a:r>
            <a:r>
              <a:rPr sz="6000" u="none" spc="-20" dirty="0"/>
              <a:t> </a:t>
            </a:r>
            <a:r>
              <a:rPr sz="6000" spc="-90" dirty="0"/>
              <a:t>HEALTH</a:t>
            </a:r>
            <a:r>
              <a:rPr sz="6000" spc="5" dirty="0"/>
              <a:t> </a:t>
            </a:r>
            <a:r>
              <a:rPr sz="6000" spc="-5" dirty="0"/>
              <a:t>CARE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535940" y="2138298"/>
            <a:ext cx="3723004" cy="3866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3600" b="1" spc="-15" dirty="0">
                <a:latin typeface="Calibri"/>
                <a:cs typeface="Calibri"/>
              </a:rPr>
              <a:t>Education  </a:t>
            </a:r>
            <a:r>
              <a:rPr sz="3600" b="1" spc="-5" dirty="0">
                <a:latin typeface="Calibri"/>
                <a:cs typeface="Calibri"/>
              </a:rPr>
              <a:t>concerning </a:t>
            </a:r>
            <a:r>
              <a:rPr sz="3600" b="1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600" b="1" spc="-10" dirty="0">
                <a:solidFill>
                  <a:srgbClr val="0000FF"/>
                </a:solidFill>
                <a:latin typeface="Calibri"/>
                <a:cs typeface="Calibri"/>
              </a:rPr>
              <a:t>prevailing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health  </a:t>
            </a:r>
            <a:r>
              <a:rPr sz="3600" b="1" spc="-5" dirty="0">
                <a:solidFill>
                  <a:srgbClr val="0000FF"/>
                </a:solidFill>
                <a:latin typeface="Calibri"/>
                <a:cs typeface="Calibri"/>
              </a:rPr>
              <a:t>problems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and</a:t>
            </a:r>
            <a:r>
              <a:rPr sz="3600" b="1" spc="-7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the  </a:t>
            </a:r>
            <a:r>
              <a:rPr sz="3600" b="1" spc="-5" dirty="0">
                <a:solidFill>
                  <a:srgbClr val="0000FF"/>
                </a:solidFill>
                <a:latin typeface="Calibri"/>
                <a:cs typeface="Calibri"/>
              </a:rPr>
              <a:t>methods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of  </a:t>
            </a:r>
            <a:r>
              <a:rPr sz="3600" b="1" spc="-15" dirty="0">
                <a:solidFill>
                  <a:srgbClr val="0000FF"/>
                </a:solidFill>
                <a:latin typeface="Calibri"/>
                <a:cs typeface="Calibri"/>
              </a:rPr>
              <a:t>preventing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and  </a:t>
            </a:r>
            <a:r>
              <a:rPr sz="3600" b="1" spc="-10" dirty="0">
                <a:solidFill>
                  <a:srgbClr val="0000FF"/>
                </a:solidFill>
                <a:latin typeface="Calibri"/>
                <a:cs typeface="Calibri"/>
              </a:rPr>
              <a:t>controlling</a:t>
            </a:r>
            <a:r>
              <a:rPr sz="3600" b="1" spc="-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3600" b="1" dirty="0">
                <a:solidFill>
                  <a:srgbClr val="0000FF"/>
                </a:solidFill>
                <a:latin typeface="Calibri"/>
                <a:cs typeface="Calibri"/>
              </a:rPr>
              <a:t>them.</a:t>
            </a:r>
            <a:endParaRPr sz="36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76800" y="1752600"/>
            <a:ext cx="4114800" cy="495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76800" y="228600"/>
            <a:ext cx="4114800" cy="62292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437134"/>
            <a:ext cx="3817620" cy="5055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600" b="1" spc="-5" dirty="0">
                <a:latin typeface="Calibri"/>
                <a:cs typeface="Calibri"/>
              </a:rPr>
              <a:t>Promotion  </a:t>
            </a:r>
            <a:r>
              <a:rPr sz="6600" b="1" dirty="0">
                <a:latin typeface="Calibri"/>
                <a:cs typeface="Calibri"/>
              </a:rPr>
              <a:t>of </a:t>
            </a:r>
            <a:r>
              <a:rPr sz="6600" b="1" spc="-25" dirty="0">
                <a:solidFill>
                  <a:srgbClr val="0000FF"/>
                </a:solidFill>
                <a:latin typeface="Calibri"/>
                <a:cs typeface="Calibri"/>
              </a:rPr>
              <a:t>food  </a:t>
            </a:r>
            <a:r>
              <a:rPr sz="6600" b="1" spc="-5" dirty="0">
                <a:solidFill>
                  <a:srgbClr val="0000FF"/>
                </a:solidFill>
                <a:latin typeface="Calibri"/>
                <a:cs typeface="Calibri"/>
              </a:rPr>
              <a:t>supply</a:t>
            </a:r>
            <a:r>
              <a:rPr sz="6600" b="1" spc="-7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6600" b="1" dirty="0">
                <a:solidFill>
                  <a:srgbClr val="0000FF"/>
                </a:solidFill>
                <a:latin typeface="Calibri"/>
                <a:cs typeface="Calibri"/>
              </a:rPr>
              <a:t>and  </a:t>
            </a:r>
            <a:r>
              <a:rPr sz="6600" b="1" spc="-10" dirty="0">
                <a:solidFill>
                  <a:srgbClr val="0000FF"/>
                </a:solidFill>
                <a:latin typeface="Calibri"/>
                <a:cs typeface="Calibri"/>
              </a:rPr>
              <a:t>proper  </a:t>
            </a:r>
            <a:r>
              <a:rPr sz="6600" b="1" dirty="0">
                <a:solidFill>
                  <a:srgbClr val="0000FF"/>
                </a:solidFill>
                <a:latin typeface="Calibri"/>
                <a:cs typeface="Calibri"/>
              </a:rPr>
              <a:t>nutrition.</a:t>
            </a:r>
            <a:endParaRPr sz="6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39" y="603250"/>
            <a:ext cx="272796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1120" algn="just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latin typeface="Calibri"/>
                <a:cs typeface="Calibri"/>
              </a:rPr>
              <a:t>An  </a:t>
            </a:r>
            <a:r>
              <a:rPr sz="4800" b="1" spc="-15" dirty="0">
                <a:latin typeface="Calibri"/>
                <a:cs typeface="Calibri"/>
              </a:rPr>
              <a:t>adequate  </a:t>
            </a:r>
            <a:r>
              <a:rPr sz="4800" b="1" dirty="0">
                <a:solidFill>
                  <a:srgbClr val="0000FF"/>
                </a:solidFill>
                <a:latin typeface="Calibri"/>
                <a:cs typeface="Calibri"/>
              </a:rPr>
              <a:t>supply of  </a:t>
            </a:r>
            <a:r>
              <a:rPr sz="4800" b="1" spc="-30" dirty="0">
                <a:solidFill>
                  <a:srgbClr val="0000FF"/>
                </a:solidFill>
                <a:latin typeface="Calibri"/>
                <a:cs typeface="Calibri"/>
              </a:rPr>
              <a:t>safe </a:t>
            </a:r>
            <a:r>
              <a:rPr sz="4800" b="1" spc="-35" dirty="0">
                <a:solidFill>
                  <a:srgbClr val="0000FF"/>
                </a:solidFill>
                <a:latin typeface="Calibri"/>
                <a:cs typeface="Calibri"/>
              </a:rPr>
              <a:t>water  </a:t>
            </a:r>
            <a:r>
              <a:rPr sz="4800" b="1" dirty="0">
                <a:solidFill>
                  <a:srgbClr val="0000FF"/>
                </a:solidFill>
                <a:latin typeface="Calibri"/>
                <a:cs typeface="Calibri"/>
              </a:rPr>
              <a:t>and basic  sani</a:t>
            </a:r>
            <a:r>
              <a:rPr sz="4800" b="1" spc="-45" dirty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r>
              <a:rPr sz="4800" b="1" spc="-55" dirty="0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sz="4800" b="1" dirty="0">
                <a:solidFill>
                  <a:srgbClr val="0000FF"/>
                </a:solidFill>
                <a:latin typeface="Calibri"/>
                <a:cs typeface="Calibri"/>
              </a:rPr>
              <a:t>tion.</a:t>
            </a:r>
            <a:endParaRPr sz="48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38600" y="457200"/>
            <a:ext cx="4724400" cy="609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06297"/>
            <a:ext cx="3513454" cy="405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Maternal</a:t>
            </a:r>
            <a:r>
              <a:rPr sz="4400" b="1" spc="-7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and 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child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health 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care, </a:t>
            </a:r>
            <a:r>
              <a:rPr sz="4400" b="1" spc="-15" dirty="0">
                <a:latin typeface="Calibri"/>
                <a:cs typeface="Calibri"/>
              </a:rPr>
              <a:t> </a:t>
            </a:r>
            <a:r>
              <a:rPr sz="4400" b="1" dirty="0">
                <a:latin typeface="Calibri"/>
                <a:cs typeface="Calibri"/>
              </a:rPr>
              <a:t>including  </a:t>
            </a:r>
            <a:r>
              <a:rPr sz="4400" b="1" spc="-15" dirty="0">
                <a:latin typeface="Calibri"/>
                <a:cs typeface="Calibri"/>
              </a:rPr>
              <a:t>family  </a:t>
            </a:r>
            <a:r>
              <a:rPr sz="4400" b="1" dirty="0">
                <a:latin typeface="Calibri"/>
                <a:cs typeface="Calibri"/>
              </a:rPr>
              <a:t>planning.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91000" y="457200"/>
            <a:ext cx="4648200" cy="586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9940" y="319785"/>
            <a:ext cx="79597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2130" algn="l"/>
              </a:tabLst>
            </a:pPr>
            <a:r>
              <a:rPr sz="6000" dirty="0"/>
              <a:t> 	</a:t>
            </a:r>
            <a:r>
              <a:rPr sz="6000" spc="-20" dirty="0"/>
              <a:t>PRIMARY </a:t>
            </a:r>
            <a:r>
              <a:rPr sz="6000" spc="-90" dirty="0"/>
              <a:t>HEALTH</a:t>
            </a:r>
            <a:r>
              <a:rPr sz="6000" spc="-60" dirty="0"/>
              <a:t> </a:t>
            </a:r>
            <a:r>
              <a:rPr sz="6000" spc="-5" dirty="0"/>
              <a:t>CARE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535940" y="1677365"/>
            <a:ext cx="8299450" cy="3683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10" dirty="0">
                <a:latin typeface="Calibri"/>
                <a:cs typeface="Calibri"/>
              </a:rPr>
              <a:t>“Primary </a:t>
            </a:r>
            <a:r>
              <a:rPr sz="4000" b="1" spc="-5" dirty="0">
                <a:latin typeface="Calibri"/>
                <a:cs typeface="Calibri"/>
              </a:rPr>
              <a:t>Health </a:t>
            </a:r>
            <a:r>
              <a:rPr sz="4000" b="1" spc="-20" dirty="0">
                <a:latin typeface="Calibri"/>
                <a:cs typeface="Calibri"/>
              </a:rPr>
              <a:t>Care </a:t>
            </a:r>
            <a:r>
              <a:rPr sz="4000" b="1" spc="-5" dirty="0">
                <a:latin typeface="Calibri"/>
                <a:cs typeface="Calibri"/>
              </a:rPr>
              <a:t>is essential  health </a:t>
            </a:r>
            <a:r>
              <a:rPr sz="4000" b="1" spc="-25" dirty="0">
                <a:latin typeface="Calibri"/>
                <a:cs typeface="Calibri"/>
              </a:rPr>
              <a:t>care </a:t>
            </a:r>
            <a:r>
              <a:rPr sz="4000" b="1" spc="-10" dirty="0">
                <a:latin typeface="Calibri"/>
                <a:cs typeface="Calibri"/>
              </a:rPr>
              <a:t>made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universally 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accessible </a:t>
            </a:r>
            <a:r>
              <a:rPr sz="4000" b="1" spc="-25" dirty="0">
                <a:solidFill>
                  <a:srgbClr val="0000FF"/>
                </a:solidFill>
                <a:latin typeface="Calibri"/>
                <a:cs typeface="Calibri"/>
              </a:rPr>
              <a:t>to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individuals &amp; 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acceptable </a:t>
            </a:r>
            <a:r>
              <a:rPr sz="4000" b="1" spc="-25" dirty="0">
                <a:solidFill>
                  <a:srgbClr val="0000FF"/>
                </a:solidFill>
                <a:latin typeface="Calibri"/>
                <a:cs typeface="Calibri"/>
              </a:rPr>
              <a:t>to </a:t>
            </a:r>
            <a:r>
              <a:rPr sz="4000" b="1" dirty="0">
                <a:solidFill>
                  <a:srgbClr val="0000FF"/>
                </a:solidFill>
                <a:latin typeface="Calibri"/>
                <a:cs typeface="Calibri"/>
              </a:rPr>
              <a:t>them,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through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their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full 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participation &amp; </a:t>
            </a:r>
            <a:r>
              <a:rPr sz="4000" b="1" spc="-20" dirty="0">
                <a:solidFill>
                  <a:srgbClr val="0000FF"/>
                </a:solidFill>
                <a:latin typeface="Calibri"/>
                <a:cs typeface="Calibri"/>
              </a:rPr>
              <a:t>at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a </a:t>
            </a:r>
            <a:r>
              <a:rPr sz="4000" b="1" spc="-25" dirty="0">
                <a:solidFill>
                  <a:srgbClr val="0000FF"/>
                </a:solidFill>
                <a:latin typeface="Calibri"/>
                <a:cs typeface="Calibri"/>
              </a:rPr>
              <a:t>cost</a:t>
            </a:r>
            <a:r>
              <a:rPr sz="4000" b="1" spc="10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the</a:t>
            </a:r>
            <a:endParaRPr sz="4000" dirty="0">
              <a:latin typeface="Calibri"/>
              <a:cs typeface="Calibri"/>
            </a:endParaRPr>
          </a:p>
          <a:p>
            <a:pPr marL="355600" algn="just">
              <a:lnSpc>
                <a:spcPct val="100000"/>
              </a:lnSpc>
              <a:spcBef>
                <a:spcPts val="5"/>
              </a:spcBef>
            </a:pP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community &amp;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country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can</a:t>
            </a:r>
            <a:r>
              <a:rPr sz="4000" b="1" spc="6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000" b="1" spc="-65" dirty="0">
                <a:solidFill>
                  <a:srgbClr val="0000FF"/>
                </a:solidFill>
                <a:latin typeface="Calibri"/>
                <a:cs typeface="Calibri"/>
              </a:rPr>
              <a:t>afford”.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357325"/>
            <a:ext cx="4313555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5400" b="1" dirty="0">
                <a:solidFill>
                  <a:srgbClr val="0000FF"/>
                </a:solidFill>
                <a:latin typeface="Calibri"/>
                <a:cs typeface="Calibri"/>
              </a:rPr>
              <a:t>Immu</a:t>
            </a:r>
            <a:r>
              <a:rPr sz="5400" b="1" spc="-20" dirty="0">
                <a:solidFill>
                  <a:srgbClr val="0000FF"/>
                </a:solidFill>
                <a:latin typeface="Calibri"/>
                <a:cs typeface="Calibri"/>
              </a:rPr>
              <a:t>n</a:t>
            </a:r>
            <a:r>
              <a:rPr sz="5400" b="1" dirty="0">
                <a:solidFill>
                  <a:srgbClr val="0000FF"/>
                </a:solidFill>
                <a:latin typeface="Calibri"/>
                <a:cs typeface="Calibri"/>
              </a:rPr>
              <a:t>i</a:t>
            </a:r>
            <a:r>
              <a:rPr sz="5400" b="1" spc="-65" dirty="0">
                <a:solidFill>
                  <a:srgbClr val="0000FF"/>
                </a:solidFill>
                <a:latin typeface="Calibri"/>
                <a:cs typeface="Calibri"/>
              </a:rPr>
              <a:t>z</a:t>
            </a:r>
            <a:r>
              <a:rPr sz="5400" b="1" spc="-55" dirty="0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sz="5400" b="1" dirty="0">
                <a:solidFill>
                  <a:srgbClr val="0000FF"/>
                </a:solidFill>
                <a:latin typeface="Calibri"/>
                <a:cs typeface="Calibri"/>
              </a:rPr>
              <a:t>tion  </a:t>
            </a:r>
            <a:r>
              <a:rPr sz="5400" b="1" spc="-25" dirty="0">
                <a:latin typeface="Calibri"/>
                <a:cs typeface="Calibri"/>
              </a:rPr>
              <a:t>against </a:t>
            </a:r>
            <a:r>
              <a:rPr sz="5400" b="1" spc="-10" dirty="0">
                <a:latin typeface="Calibri"/>
                <a:cs typeface="Calibri"/>
              </a:rPr>
              <a:t>major  </a:t>
            </a:r>
            <a:r>
              <a:rPr sz="5400" b="1" spc="-20" dirty="0">
                <a:latin typeface="Calibri"/>
                <a:cs typeface="Calibri"/>
              </a:rPr>
              <a:t>infectious  </a:t>
            </a:r>
            <a:r>
              <a:rPr sz="5400" b="1" dirty="0">
                <a:latin typeface="Calibri"/>
                <a:cs typeface="Calibri"/>
              </a:rPr>
              <a:t>diseases.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724400" y="304800"/>
            <a:ext cx="4114800" cy="624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79450"/>
            <a:ext cx="6830695" cy="4707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4800" b="1" spc="-20" dirty="0">
                <a:solidFill>
                  <a:srgbClr val="0000FF"/>
                </a:solidFill>
                <a:latin typeface="Calibri"/>
                <a:cs typeface="Calibri"/>
              </a:rPr>
              <a:t>Prevention </a:t>
            </a:r>
            <a:r>
              <a:rPr sz="4800" b="1" dirty="0">
                <a:solidFill>
                  <a:srgbClr val="0000FF"/>
                </a:solidFill>
                <a:latin typeface="Calibri"/>
                <a:cs typeface="Calibri"/>
              </a:rPr>
              <a:t>and </a:t>
            </a:r>
            <a:r>
              <a:rPr sz="4800" b="1" spc="-20" dirty="0">
                <a:solidFill>
                  <a:srgbClr val="0000FF"/>
                </a:solidFill>
                <a:latin typeface="Calibri"/>
                <a:cs typeface="Calibri"/>
              </a:rPr>
              <a:t>control </a:t>
            </a:r>
            <a:r>
              <a:rPr sz="4800" b="1" dirty="0">
                <a:solidFill>
                  <a:srgbClr val="0000FF"/>
                </a:solidFill>
                <a:latin typeface="Calibri"/>
                <a:cs typeface="Calibri"/>
              </a:rPr>
              <a:t>of  </a:t>
            </a:r>
            <a:r>
              <a:rPr sz="4800" b="1" spc="-5" dirty="0">
                <a:solidFill>
                  <a:srgbClr val="0000FF"/>
                </a:solidFill>
                <a:latin typeface="Calibri"/>
                <a:cs typeface="Calibri"/>
              </a:rPr>
              <a:t>locally endemic</a:t>
            </a:r>
            <a:r>
              <a:rPr sz="4800" b="1" spc="-5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800" b="1" dirty="0">
                <a:solidFill>
                  <a:srgbClr val="0000FF"/>
                </a:solidFill>
                <a:latin typeface="Calibri"/>
                <a:cs typeface="Calibri"/>
              </a:rPr>
              <a:t>diseases.</a:t>
            </a:r>
            <a:endParaRPr sz="4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•"/>
            </a:pPr>
            <a:endParaRPr sz="7000">
              <a:latin typeface="Times New Roman"/>
              <a:cs typeface="Times New Roman"/>
            </a:endParaRPr>
          </a:p>
          <a:p>
            <a:pPr marL="355600" marR="3302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4800" b="1" spc="-15" dirty="0">
                <a:latin typeface="Calibri"/>
                <a:cs typeface="Calibri"/>
              </a:rPr>
              <a:t>Appropriate </a:t>
            </a:r>
            <a:r>
              <a:rPr sz="4800" b="1" spc="-20" dirty="0">
                <a:latin typeface="Calibri"/>
                <a:cs typeface="Calibri"/>
              </a:rPr>
              <a:t>treatment </a:t>
            </a:r>
            <a:r>
              <a:rPr sz="4800" b="1" dirty="0">
                <a:latin typeface="Calibri"/>
                <a:cs typeface="Calibri"/>
              </a:rPr>
              <a:t>of  </a:t>
            </a:r>
            <a:r>
              <a:rPr sz="4800" b="1" spc="-5" dirty="0">
                <a:latin typeface="Calibri"/>
                <a:cs typeface="Calibri"/>
              </a:rPr>
              <a:t>common </a:t>
            </a:r>
            <a:r>
              <a:rPr sz="4800" b="1" dirty="0">
                <a:latin typeface="Calibri"/>
                <a:cs typeface="Calibri"/>
              </a:rPr>
              <a:t>diseases and  injuries.</a:t>
            </a:r>
            <a:endParaRPr sz="4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894029"/>
            <a:ext cx="359410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6600" b="1" spc="-5" dirty="0">
                <a:latin typeface="Calibri"/>
                <a:cs typeface="Calibri"/>
              </a:rPr>
              <a:t>P</a:t>
            </a:r>
            <a:r>
              <a:rPr sz="6600" b="1" spc="-75" dirty="0">
                <a:latin typeface="Calibri"/>
                <a:cs typeface="Calibri"/>
              </a:rPr>
              <a:t>r</a:t>
            </a:r>
            <a:r>
              <a:rPr sz="6600" b="1" spc="-20" dirty="0">
                <a:latin typeface="Calibri"/>
                <a:cs typeface="Calibri"/>
              </a:rPr>
              <a:t>o</a:t>
            </a:r>
            <a:r>
              <a:rPr sz="6600" b="1" spc="-5" dirty="0">
                <a:latin typeface="Calibri"/>
                <a:cs typeface="Calibri"/>
              </a:rPr>
              <a:t>vision  </a:t>
            </a:r>
            <a:r>
              <a:rPr sz="6600" b="1" spc="5" dirty="0">
                <a:latin typeface="Calibri"/>
                <a:cs typeface="Calibri"/>
              </a:rPr>
              <a:t>of </a:t>
            </a:r>
            <a:r>
              <a:rPr sz="6600" b="1" spc="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6600" b="1" spc="-10" dirty="0">
                <a:solidFill>
                  <a:srgbClr val="0000FF"/>
                </a:solidFill>
                <a:latin typeface="Calibri"/>
                <a:cs typeface="Calibri"/>
              </a:rPr>
              <a:t>essential  </a:t>
            </a:r>
            <a:r>
              <a:rPr sz="6600" b="1" dirty="0">
                <a:solidFill>
                  <a:srgbClr val="0000FF"/>
                </a:solidFill>
                <a:latin typeface="Calibri"/>
                <a:cs typeface="Calibri"/>
              </a:rPr>
              <a:t>drugs</a:t>
            </a:r>
            <a:endParaRPr sz="6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0" y="304800"/>
            <a:ext cx="4267200" cy="609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3836" y="327786"/>
            <a:ext cx="565404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20" dirty="0"/>
              <a:t>ROLE </a:t>
            </a:r>
            <a:r>
              <a:rPr sz="6000" spc="-5" dirty="0"/>
              <a:t>OF </a:t>
            </a:r>
            <a:r>
              <a:rPr sz="6000" dirty="0"/>
              <a:t>A</a:t>
            </a:r>
            <a:r>
              <a:rPr sz="6000" spc="-40" dirty="0"/>
              <a:t> </a:t>
            </a:r>
            <a:r>
              <a:rPr sz="6000" spc="-15" dirty="0"/>
              <a:t>NURSE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535940" y="1596593"/>
            <a:ext cx="8053705" cy="2709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5" dirty="0">
                <a:latin typeface="Calibri"/>
                <a:cs typeface="Calibri"/>
              </a:rPr>
              <a:t>The </a:t>
            </a:r>
            <a:r>
              <a:rPr sz="4400" b="1" spc="-15" dirty="0">
                <a:latin typeface="Calibri"/>
                <a:cs typeface="Calibri"/>
              </a:rPr>
              <a:t>role </a:t>
            </a:r>
            <a:r>
              <a:rPr sz="4400" b="1" spc="-10" dirty="0">
                <a:latin typeface="Calibri"/>
                <a:cs typeface="Calibri"/>
              </a:rPr>
              <a:t>of </a:t>
            </a:r>
            <a:r>
              <a:rPr sz="4400" b="1" dirty="0">
                <a:latin typeface="Calibri"/>
                <a:cs typeface="Calibri"/>
              </a:rPr>
              <a:t>a </a:t>
            </a:r>
            <a:r>
              <a:rPr sz="4400" b="1" spc="-10" dirty="0">
                <a:latin typeface="Calibri"/>
                <a:cs typeface="Calibri"/>
              </a:rPr>
              <a:t>nurse </a:t>
            </a:r>
            <a:r>
              <a:rPr sz="4400" b="1" spc="-30" dirty="0">
                <a:latin typeface="Calibri"/>
                <a:cs typeface="Calibri"/>
              </a:rPr>
              <a:t>to </a:t>
            </a:r>
            <a:r>
              <a:rPr sz="4400" b="1" spc="5" dirty="0">
                <a:latin typeface="Calibri"/>
                <a:cs typeface="Calibri"/>
              </a:rPr>
              <a:t>deal </a:t>
            </a:r>
            <a:r>
              <a:rPr sz="4400" b="1" dirty="0">
                <a:latin typeface="Calibri"/>
                <a:cs typeface="Calibri"/>
              </a:rPr>
              <a:t>health  needs </a:t>
            </a:r>
            <a:r>
              <a:rPr sz="4400" b="1" spc="-5" dirty="0">
                <a:latin typeface="Calibri"/>
                <a:cs typeface="Calibri"/>
              </a:rPr>
              <a:t>and </a:t>
            </a:r>
            <a:r>
              <a:rPr sz="4400" b="1" dirty="0">
                <a:latin typeface="Calibri"/>
                <a:cs typeface="Calibri"/>
              </a:rPr>
              <a:t>health </a:t>
            </a:r>
            <a:r>
              <a:rPr sz="4400" b="1" spc="-5" dirty="0">
                <a:latin typeface="Calibri"/>
                <a:cs typeface="Calibri"/>
              </a:rPr>
              <a:t>problems </a:t>
            </a:r>
            <a:r>
              <a:rPr sz="4400" b="1" dirty="0">
                <a:latin typeface="Calibri"/>
                <a:cs typeface="Calibri"/>
              </a:rPr>
              <a:t>of  people </a:t>
            </a:r>
            <a:r>
              <a:rPr sz="4400" b="1" spc="-20" dirty="0">
                <a:latin typeface="Calibri"/>
                <a:cs typeface="Calibri"/>
              </a:rPr>
              <a:t>at </a:t>
            </a:r>
            <a:r>
              <a:rPr sz="4400" b="1" spc="-5" dirty="0">
                <a:latin typeface="Calibri"/>
                <a:cs typeface="Calibri"/>
              </a:rPr>
              <a:t>community </a:t>
            </a:r>
            <a:r>
              <a:rPr sz="4400" b="1" spc="-10" dirty="0">
                <a:latin typeface="Calibri"/>
                <a:cs typeface="Calibri"/>
              </a:rPr>
              <a:t>level </a:t>
            </a:r>
            <a:r>
              <a:rPr sz="4400" b="1" spc="-15" dirty="0">
                <a:latin typeface="Calibri"/>
                <a:cs typeface="Calibri"/>
              </a:rPr>
              <a:t>was  </a:t>
            </a:r>
            <a:r>
              <a:rPr sz="4400" b="1" spc="-20" dirty="0">
                <a:latin typeface="Calibri"/>
                <a:cs typeface="Calibri"/>
              </a:rPr>
              <a:t>realized </a:t>
            </a:r>
            <a:r>
              <a:rPr sz="4400" b="1" spc="-15" dirty="0">
                <a:latin typeface="Calibri"/>
                <a:cs typeface="Calibri"/>
              </a:rPr>
              <a:t>by </a:t>
            </a:r>
            <a:r>
              <a:rPr sz="4400" b="1" dirty="0">
                <a:latin typeface="Calibri"/>
                <a:cs typeface="Calibri"/>
              </a:rPr>
              <a:t>WHO in</a:t>
            </a:r>
            <a:r>
              <a:rPr sz="4400" b="1" spc="-10" dirty="0">
                <a:latin typeface="Calibri"/>
                <a:cs typeface="Calibri"/>
              </a:rPr>
              <a:t> </a:t>
            </a:r>
            <a:r>
              <a:rPr sz="4400" b="1" dirty="0">
                <a:latin typeface="Calibri"/>
                <a:cs typeface="Calibri"/>
              </a:rPr>
              <a:t>1970s.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0540" y="1215897"/>
            <a:ext cx="8129270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marR="304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81000" algn="l"/>
              </a:tabLst>
            </a:pPr>
            <a:r>
              <a:rPr sz="4400" b="1" spc="-5" dirty="0">
                <a:latin typeface="Calibri"/>
                <a:cs typeface="Calibri"/>
              </a:rPr>
              <a:t>The same </a:t>
            </a:r>
            <a:r>
              <a:rPr sz="4400" b="1" spc="-20" dirty="0">
                <a:latin typeface="Calibri"/>
                <a:cs typeface="Calibri"/>
              </a:rPr>
              <a:t>was recognized </a:t>
            </a:r>
            <a:r>
              <a:rPr sz="4400" b="1" dirty="0">
                <a:latin typeface="Calibri"/>
                <a:cs typeface="Calibri"/>
              </a:rPr>
              <a:t>in 1977  during 30</a:t>
            </a:r>
            <a:r>
              <a:rPr sz="4350" b="1" baseline="24904" dirty="0">
                <a:latin typeface="Calibri"/>
                <a:cs typeface="Calibri"/>
              </a:rPr>
              <a:t>th </a:t>
            </a:r>
            <a:r>
              <a:rPr sz="4400" b="1" spc="-5" dirty="0">
                <a:latin typeface="Calibri"/>
                <a:cs typeface="Calibri"/>
              </a:rPr>
              <a:t>WHO Assembly </a:t>
            </a:r>
            <a:r>
              <a:rPr sz="4400" b="1" dirty="0">
                <a:latin typeface="Calibri"/>
                <a:cs typeface="Calibri"/>
              </a:rPr>
              <a:t>and  also during </a:t>
            </a:r>
            <a:r>
              <a:rPr sz="4400" b="1" spc="-10" dirty="0">
                <a:latin typeface="Calibri"/>
                <a:cs typeface="Calibri"/>
              </a:rPr>
              <a:t>International  </a:t>
            </a:r>
            <a:r>
              <a:rPr sz="4400" b="1" spc="-15" dirty="0">
                <a:latin typeface="Calibri"/>
                <a:cs typeface="Calibri"/>
              </a:rPr>
              <a:t>Conference </a:t>
            </a:r>
            <a:r>
              <a:rPr sz="4400" b="1" dirty="0">
                <a:latin typeface="Calibri"/>
                <a:cs typeface="Calibri"/>
              </a:rPr>
              <a:t>on Primary Health  </a:t>
            </a:r>
            <a:r>
              <a:rPr sz="4400" b="1" spc="-20" dirty="0">
                <a:latin typeface="Calibri"/>
                <a:cs typeface="Calibri"/>
              </a:rPr>
              <a:t>care </a:t>
            </a:r>
            <a:r>
              <a:rPr sz="4400" b="1" dirty="0">
                <a:latin typeface="Calibri"/>
                <a:cs typeface="Calibri"/>
              </a:rPr>
              <a:t>in 1978 </a:t>
            </a:r>
            <a:r>
              <a:rPr sz="4400" b="1" spc="-20" dirty="0">
                <a:latin typeface="Calibri"/>
                <a:cs typeface="Calibri"/>
              </a:rPr>
              <a:t>at </a:t>
            </a:r>
            <a:r>
              <a:rPr sz="4400" b="1" dirty="0">
                <a:latin typeface="Calibri"/>
                <a:cs typeface="Calibri"/>
              </a:rPr>
              <a:t>Alma </a:t>
            </a:r>
            <a:r>
              <a:rPr sz="4400" b="1" spc="-50" dirty="0">
                <a:latin typeface="Calibri"/>
                <a:cs typeface="Calibri"/>
              </a:rPr>
              <a:t>Ata.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3897"/>
            <a:ext cx="7719059" cy="6062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348354" algn="l"/>
              </a:tabLst>
            </a:pPr>
            <a:r>
              <a:rPr sz="4400" b="1" spc="-5" dirty="0">
                <a:latin typeface="Calibri"/>
                <a:cs typeface="Calibri"/>
              </a:rPr>
              <a:t>The participants </a:t>
            </a:r>
            <a:r>
              <a:rPr sz="4400" b="1" spc="-20" dirty="0">
                <a:latin typeface="Calibri"/>
                <a:cs typeface="Calibri"/>
              </a:rPr>
              <a:t>at </a:t>
            </a:r>
            <a:r>
              <a:rPr sz="4400" b="1" dirty="0">
                <a:latin typeface="Calibri"/>
                <a:cs typeface="Calibri"/>
              </a:rPr>
              <a:t>the </a:t>
            </a:r>
            <a:r>
              <a:rPr sz="4400" b="1" spc="-5" dirty="0">
                <a:latin typeface="Calibri"/>
                <a:cs typeface="Calibri"/>
              </a:rPr>
              <a:t>meeting  </a:t>
            </a:r>
            <a:r>
              <a:rPr sz="4400" b="1" spc="-15" dirty="0">
                <a:latin typeface="Calibri"/>
                <a:cs typeface="Calibri"/>
              </a:rPr>
              <a:t>suggested </a:t>
            </a:r>
            <a:r>
              <a:rPr sz="4400" b="1" spc="-25" dirty="0">
                <a:latin typeface="Calibri"/>
                <a:cs typeface="Calibri"/>
              </a:rPr>
              <a:t>to </a:t>
            </a:r>
            <a:r>
              <a:rPr sz="4400" b="1" spc="-5" dirty="0">
                <a:latin typeface="Calibri"/>
                <a:cs typeface="Calibri"/>
              </a:rPr>
              <a:t>change/ </a:t>
            </a:r>
            <a:r>
              <a:rPr sz="4400" b="1" dirty="0">
                <a:latin typeface="Calibri"/>
                <a:cs typeface="Calibri"/>
              </a:rPr>
              <a:t>modify  basic, </a:t>
            </a:r>
            <a:r>
              <a:rPr sz="4400" b="1" spc="-15" dirty="0">
                <a:latin typeface="Calibri"/>
                <a:cs typeface="Calibri"/>
              </a:rPr>
              <a:t>post </a:t>
            </a:r>
            <a:r>
              <a:rPr sz="4400" b="1" dirty="0">
                <a:latin typeface="Calibri"/>
                <a:cs typeface="Calibri"/>
              </a:rPr>
              <a:t>basic and </a:t>
            </a:r>
            <a:r>
              <a:rPr sz="4400" b="1" spc="-5" dirty="0">
                <a:latin typeface="Calibri"/>
                <a:cs typeface="Calibri"/>
              </a:rPr>
              <a:t>continuing  </a:t>
            </a:r>
            <a:r>
              <a:rPr sz="4400" b="1" spc="-10" dirty="0">
                <a:latin typeface="Calibri"/>
                <a:cs typeface="Calibri"/>
              </a:rPr>
              <a:t>education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so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that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nurses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are 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prepared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30" dirty="0">
                <a:solidFill>
                  <a:srgbClr val="0000FF"/>
                </a:solidFill>
                <a:latin typeface="Calibri"/>
                <a:cs typeface="Calibri"/>
              </a:rPr>
              <a:t>to	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fit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into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national 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health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care </a:t>
            </a:r>
            <a:r>
              <a:rPr sz="4400" b="1" spc="-35" dirty="0">
                <a:solidFill>
                  <a:srgbClr val="0000FF"/>
                </a:solidFill>
                <a:latin typeface="Calibri"/>
                <a:cs typeface="Calibri"/>
              </a:rPr>
              <a:t>system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and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meet 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health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care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needs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of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people in  the </a:t>
            </a:r>
            <a:r>
              <a:rPr sz="4400" b="1" spc="-25" dirty="0">
                <a:solidFill>
                  <a:srgbClr val="0000FF"/>
                </a:solidFill>
                <a:latin typeface="Calibri"/>
                <a:cs typeface="Calibri"/>
              </a:rPr>
              <a:t>context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of </a:t>
            </a:r>
            <a:r>
              <a:rPr sz="4400" b="1" spc="5" dirty="0">
                <a:solidFill>
                  <a:srgbClr val="0000FF"/>
                </a:solidFill>
                <a:latin typeface="Calibri"/>
                <a:cs typeface="Calibri"/>
              </a:rPr>
              <a:t>primary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health 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care.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63497"/>
            <a:ext cx="7562850" cy="2708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dirty="0">
                <a:latin typeface="Calibri"/>
                <a:cs typeface="Calibri"/>
              </a:rPr>
              <a:t>In 1970, the </a:t>
            </a:r>
            <a:r>
              <a:rPr sz="4400" b="1" spc="-10" dirty="0">
                <a:latin typeface="Calibri"/>
                <a:cs typeface="Calibri"/>
              </a:rPr>
              <a:t>International  </a:t>
            </a:r>
            <a:r>
              <a:rPr sz="4400" b="1" spc="-5" dirty="0">
                <a:latin typeface="Calibri"/>
                <a:cs typeface="Calibri"/>
              </a:rPr>
              <a:t>Council </a:t>
            </a:r>
            <a:r>
              <a:rPr sz="4400" b="1" dirty="0">
                <a:latin typeface="Calibri"/>
                <a:cs typeface="Calibri"/>
              </a:rPr>
              <a:t>of </a:t>
            </a:r>
            <a:r>
              <a:rPr sz="4400" b="1" spc="-10" dirty="0">
                <a:latin typeface="Calibri"/>
                <a:cs typeface="Calibri"/>
              </a:rPr>
              <a:t>Nurses affirmed </a:t>
            </a:r>
            <a:r>
              <a:rPr sz="4400" b="1" dirty="0">
                <a:latin typeface="Calibri"/>
                <a:cs typeface="Calibri"/>
              </a:rPr>
              <a:t>its  </a:t>
            </a:r>
            <a:r>
              <a:rPr sz="4400" b="1" spc="-5" dirty="0">
                <a:latin typeface="Calibri"/>
                <a:cs typeface="Calibri"/>
              </a:rPr>
              <a:t>commitment </a:t>
            </a:r>
            <a:r>
              <a:rPr sz="4400" b="1" spc="-25" dirty="0">
                <a:latin typeface="Calibri"/>
                <a:cs typeface="Calibri"/>
              </a:rPr>
              <a:t>to </a:t>
            </a:r>
            <a:r>
              <a:rPr sz="4400" b="1" spc="5" dirty="0">
                <a:latin typeface="Calibri"/>
                <a:cs typeface="Calibri"/>
              </a:rPr>
              <a:t>primary</a:t>
            </a:r>
            <a:r>
              <a:rPr sz="4400" b="1" spc="-70" dirty="0">
                <a:latin typeface="Calibri"/>
                <a:cs typeface="Calibri"/>
              </a:rPr>
              <a:t> </a:t>
            </a:r>
            <a:r>
              <a:rPr sz="4400" b="1" dirty="0">
                <a:latin typeface="Calibri"/>
                <a:cs typeface="Calibri"/>
              </a:rPr>
              <a:t>health  </a:t>
            </a:r>
            <a:r>
              <a:rPr sz="4400" b="1" spc="-15" dirty="0">
                <a:latin typeface="Calibri"/>
                <a:cs typeface="Calibri"/>
              </a:rPr>
              <a:t>care.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58697"/>
            <a:ext cx="7903845" cy="4721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159125" algn="l"/>
                <a:tab pos="4500245" algn="l"/>
              </a:tabLst>
            </a:pPr>
            <a:r>
              <a:rPr sz="4400" b="1" dirty="0">
                <a:latin typeface="Calibri"/>
                <a:cs typeface="Calibri"/>
              </a:rPr>
              <a:t>It </a:t>
            </a:r>
            <a:r>
              <a:rPr sz="4400" b="1" spc="-20" dirty="0">
                <a:latin typeface="Calibri"/>
                <a:cs typeface="Calibri"/>
              </a:rPr>
              <a:t>felt</a:t>
            </a:r>
            <a:r>
              <a:rPr sz="4400" b="1" dirty="0">
                <a:latin typeface="Calibri"/>
                <a:cs typeface="Calibri"/>
              </a:rPr>
              <a:t> since	</a:t>
            </a:r>
            <a:r>
              <a:rPr sz="4400" b="1" spc="-10" dirty="0">
                <a:latin typeface="Calibri"/>
                <a:cs typeface="Calibri"/>
              </a:rPr>
              <a:t>nurses </a:t>
            </a:r>
            <a:r>
              <a:rPr sz="4400" b="1" spc="-15" dirty="0">
                <a:latin typeface="Calibri"/>
                <a:cs typeface="Calibri"/>
              </a:rPr>
              <a:t>provide </a:t>
            </a:r>
            <a:r>
              <a:rPr sz="4400" b="1" dirty="0">
                <a:latin typeface="Calibri"/>
                <a:cs typeface="Calibri"/>
              </a:rPr>
              <a:t>and  </a:t>
            </a:r>
            <a:r>
              <a:rPr sz="4400" b="1" spc="-5" dirty="0">
                <a:latin typeface="Calibri"/>
                <a:cs typeface="Calibri"/>
              </a:rPr>
              <a:t>continue </a:t>
            </a:r>
            <a:r>
              <a:rPr sz="4400" b="1" spc="-25" dirty="0">
                <a:latin typeface="Calibri"/>
                <a:cs typeface="Calibri"/>
              </a:rPr>
              <a:t>to </a:t>
            </a:r>
            <a:r>
              <a:rPr sz="4400" b="1" spc="-10" dirty="0">
                <a:latin typeface="Calibri"/>
                <a:cs typeface="Calibri"/>
              </a:rPr>
              <a:t>provide </a:t>
            </a:r>
            <a:r>
              <a:rPr sz="4400" b="1" spc="-25" dirty="0">
                <a:latin typeface="Calibri"/>
                <a:cs typeface="Calibri"/>
              </a:rPr>
              <a:t>large </a:t>
            </a:r>
            <a:r>
              <a:rPr sz="4400" b="1" dirty="0">
                <a:latin typeface="Calibri"/>
                <a:cs typeface="Calibri"/>
              </a:rPr>
              <a:t>part of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 health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care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in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most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countries, 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their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training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should and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role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in  health</a:t>
            </a:r>
            <a:r>
              <a:rPr sz="4400" b="1" spc="1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care</a:t>
            </a:r>
            <a:r>
              <a:rPr sz="4400" b="1" spc="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must	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be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enlarged 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and enriched </a:t>
            </a:r>
            <a:r>
              <a:rPr sz="4400" b="1" spc="-35" dirty="0">
                <a:solidFill>
                  <a:srgbClr val="0000FF"/>
                </a:solidFill>
                <a:latin typeface="Calibri"/>
                <a:cs typeface="Calibri"/>
              </a:rPr>
              <a:t>to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fit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into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the 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changing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health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care</a:t>
            </a:r>
            <a:r>
              <a:rPr sz="4400" b="1" spc="-3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approach.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82497"/>
            <a:ext cx="7824470" cy="5391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dirty="0">
                <a:latin typeface="Calibri"/>
                <a:cs typeface="Calibri"/>
              </a:rPr>
              <a:t>It </a:t>
            </a:r>
            <a:r>
              <a:rPr sz="4400" b="1" spc="-15" dirty="0">
                <a:latin typeface="Calibri"/>
                <a:cs typeface="Calibri"/>
              </a:rPr>
              <a:t>suggested </a:t>
            </a:r>
            <a:r>
              <a:rPr sz="4400" b="1" spc="-10" dirty="0">
                <a:latin typeface="Calibri"/>
                <a:cs typeface="Calibri"/>
              </a:rPr>
              <a:t>changes </a:t>
            </a:r>
            <a:r>
              <a:rPr sz="4400" b="1" dirty="0">
                <a:latin typeface="Calibri"/>
                <a:cs typeface="Calibri"/>
              </a:rPr>
              <a:t>in </a:t>
            </a:r>
            <a:r>
              <a:rPr sz="4400" b="1" spc="-10" dirty="0">
                <a:latin typeface="Calibri"/>
                <a:cs typeface="Calibri"/>
              </a:rPr>
              <a:t>nursing  </a:t>
            </a:r>
            <a:r>
              <a:rPr sz="4400" b="1" spc="-5" dirty="0">
                <a:latin typeface="Calibri"/>
                <a:cs typeface="Calibri"/>
              </a:rPr>
              <a:t>curriculum, </a:t>
            </a:r>
            <a:r>
              <a:rPr sz="4400" b="1" spc="-10" dirty="0">
                <a:latin typeface="Calibri"/>
                <a:cs typeface="Calibri"/>
              </a:rPr>
              <a:t>nursing practice </a:t>
            </a:r>
            <a:r>
              <a:rPr sz="4400" b="1" dirty="0">
                <a:latin typeface="Calibri"/>
                <a:cs typeface="Calibri"/>
              </a:rPr>
              <a:t>and  </a:t>
            </a:r>
            <a:r>
              <a:rPr sz="4400" b="1" spc="-5" dirty="0">
                <a:latin typeface="Calibri"/>
                <a:cs typeface="Calibri"/>
              </a:rPr>
              <a:t>nursing </a:t>
            </a:r>
            <a:r>
              <a:rPr sz="4400" b="1" spc="-15" dirty="0">
                <a:latin typeface="Calibri"/>
                <a:cs typeface="Calibri"/>
              </a:rPr>
              <a:t>administration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so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that 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nurses can participate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from 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decision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making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level </a:t>
            </a:r>
            <a:r>
              <a:rPr sz="4400" b="1" spc="-25" dirty="0">
                <a:solidFill>
                  <a:srgbClr val="0000FF"/>
                </a:solidFill>
                <a:latin typeface="Calibri"/>
                <a:cs typeface="Calibri"/>
              </a:rPr>
              <a:t>to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grass 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root level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and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contribute </a:t>
            </a:r>
            <a:r>
              <a:rPr sz="4400" b="1" spc="-25" dirty="0">
                <a:solidFill>
                  <a:srgbClr val="0000FF"/>
                </a:solidFill>
                <a:latin typeface="Calibri"/>
                <a:cs typeface="Calibri"/>
              </a:rPr>
              <a:t>to  </a:t>
            </a:r>
            <a:r>
              <a:rPr sz="4400" b="1" spc="5" dirty="0">
                <a:solidFill>
                  <a:srgbClr val="0000FF"/>
                </a:solidFill>
                <a:latin typeface="Calibri"/>
                <a:cs typeface="Calibri"/>
              </a:rPr>
              <a:t>primary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health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care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approach  </a:t>
            </a:r>
            <a:r>
              <a:rPr sz="4400" b="1" spc="-35" dirty="0">
                <a:solidFill>
                  <a:srgbClr val="0000FF"/>
                </a:solidFill>
                <a:latin typeface="Calibri"/>
                <a:cs typeface="Calibri"/>
              </a:rPr>
              <a:t>effectively.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63497"/>
            <a:ext cx="8006080" cy="4050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4112895" algn="l"/>
                <a:tab pos="5265420" algn="l"/>
              </a:tabLst>
            </a:pPr>
            <a:r>
              <a:rPr sz="4400" b="1" spc="-5" dirty="0">
                <a:latin typeface="Calibri"/>
                <a:cs typeface="Calibri"/>
              </a:rPr>
              <a:t>The </a:t>
            </a:r>
            <a:r>
              <a:rPr sz="4400" b="1" spc="-50" dirty="0">
                <a:latin typeface="Calibri"/>
                <a:cs typeface="Calibri"/>
              </a:rPr>
              <a:t>Trained </a:t>
            </a:r>
            <a:r>
              <a:rPr sz="4400" b="1" spc="-10" dirty="0">
                <a:latin typeface="Calibri"/>
                <a:cs typeface="Calibri"/>
              </a:rPr>
              <a:t>Nurses </a:t>
            </a:r>
            <a:r>
              <a:rPr sz="4400" b="1" spc="-5" dirty="0">
                <a:latin typeface="Calibri"/>
                <a:cs typeface="Calibri"/>
              </a:rPr>
              <a:t>Association  </a:t>
            </a:r>
            <a:r>
              <a:rPr sz="4400" b="1" dirty="0">
                <a:latin typeface="Calibri"/>
                <a:cs typeface="Calibri"/>
              </a:rPr>
              <a:t>of India (TNAI) </a:t>
            </a:r>
            <a:r>
              <a:rPr sz="4400" b="1" spc="-5" dirty="0">
                <a:latin typeface="Calibri"/>
                <a:cs typeface="Calibri"/>
              </a:rPr>
              <a:t>affirmed </a:t>
            </a:r>
            <a:r>
              <a:rPr sz="4400" b="1" dirty="0">
                <a:latin typeface="Calibri"/>
                <a:cs typeface="Calibri"/>
              </a:rPr>
              <a:t>its  </a:t>
            </a:r>
            <a:r>
              <a:rPr sz="4400" b="1" spc="-5" dirty="0">
                <a:latin typeface="Calibri"/>
                <a:cs typeface="Calibri"/>
              </a:rPr>
              <a:t>commitment</a:t>
            </a:r>
            <a:r>
              <a:rPr sz="4400" b="1" spc="-20" dirty="0">
                <a:latin typeface="Calibri"/>
                <a:cs typeface="Calibri"/>
              </a:rPr>
              <a:t> </a:t>
            </a:r>
            <a:r>
              <a:rPr sz="4400" b="1" spc="-25" dirty="0">
                <a:latin typeface="Calibri"/>
                <a:cs typeface="Calibri"/>
              </a:rPr>
              <a:t>to</a:t>
            </a:r>
            <a:r>
              <a:rPr sz="4400" b="1" spc="5" dirty="0">
                <a:latin typeface="Calibri"/>
                <a:cs typeface="Calibri"/>
              </a:rPr>
              <a:t> </a:t>
            </a:r>
            <a:r>
              <a:rPr sz="4400" b="1" spc="-85" dirty="0">
                <a:latin typeface="Calibri"/>
                <a:cs typeface="Calibri"/>
              </a:rPr>
              <a:t>HFA	</a:t>
            </a:r>
            <a:r>
              <a:rPr sz="4400" b="1" spc="-10" dirty="0">
                <a:latin typeface="Calibri"/>
                <a:cs typeface="Calibri"/>
              </a:rPr>
              <a:t>through  </a:t>
            </a:r>
            <a:r>
              <a:rPr sz="4400" b="1" spc="5" dirty="0">
                <a:latin typeface="Calibri"/>
                <a:cs typeface="Calibri"/>
              </a:rPr>
              <a:t>primary </a:t>
            </a:r>
            <a:r>
              <a:rPr sz="4400" b="1" dirty="0">
                <a:latin typeface="Calibri"/>
                <a:cs typeface="Calibri"/>
              </a:rPr>
              <a:t>Health	</a:t>
            </a:r>
            <a:r>
              <a:rPr sz="4400" b="1" spc="-15" dirty="0">
                <a:latin typeface="Calibri"/>
                <a:cs typeface="Calibri"/>
              </a:rPr>
              <a:t>Care </a:t>
            </a:r>
            <a:r>
              <a:rPr sz="4400" b="1" dirty="0">
                <a:latin typeface="Calibri"/>
                <a:cs typeface="Calibri"/>
              </a:rPr>
              <a:t>in its  </a:t>
            </a:r>
            <a:r>
              <a:rPr sz="4400" b="1" spc="-20" dirty="0">
                <a:latin typeface="Calibri"/>
                <a:cs typeface="Calibri"/>
              </a:rPr>
              <a:t>conference </a:t>
            </a:r>
            <a:r>
              <a:rPr sz="4400" b="1" dirty="0">
                <a:latin typeface="Calibri"/>
                <a:cs typeface="Calibri"/>
              </a:rPr>
              <a:t>on </a:t>
            </a:r>
            <a:r>
              <a:rPr sz="4400" b="1" spc="-5" dirty="0">
                <a:latin typeface="Calibri"/>
                <a:cs typeface="Calibri"/>
              </a:rPr>
              <a:t>Nursing </a:t>
            </a:r>
            <a:r>
              <a:rPr sz="4400" b="1" spc="-15" dirty="0">
                <a:latin typeface="Calibri"/>
                <a:cs typeface="Calibri"/>
              </a:rPr>
              <a:t>Education  </a:t>
            </a:r>
            <a:r>
              <a:rPr sz="4400" b="1" dirty="0">
                <a:latin typeface="Calibri"/>
                <a:cs typeface="Calibri"/>
              </a:rPr>
              <a:t>in</a:t>
            </a:r>
            <a:r>
              <a:rPr sz="4400" b="1" spc="-5" dirty="0">
                <a:latin typeface="Calibri"/>
                <a:cs typeface="Calibri"/>
              </a:rPr>
              <a:t> </a:t>
            </a:r>
            <a:r>
              <a:rPr sz="4400" b="1" dirty="0">
                <a:latin typeface="Calibri"/>
                <a:cs typeface="Calibri"/>
              </a:rPr>
              <a:t>1979.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2990" y="378078"/>
            <a:ext cx="74129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CHARACTERISTICS </a:t>
            </a:r>
            <a:r>
              <a:rPr spc="-5" dirty="0"/>
              <a:t>OF</a:t>
            </a:r>
            <a:r>
              <a:rPr spc="-20" dirty="0"/>
              <a:t> </a:t>
            </a:r>
            <a:r>
              <a:rPr spc="-5" dirty="0"/>
              <a:t>PHC</a:t>
            </a:r>
          </a:p>
        </p:txBody>
      </p:sp>
      <p:sp>
        <p:nvSpPr>
          <p:cNvPr id="3" name="object 3"/>
          <p:cNvSpPr/>
          <p:nvPr/>
        </p:nvSpPr>
        <p:spPr>
          <a:xfrm>
            <a:off x="381000" y="1600200"/>
            <a:ext cx="8305800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74594" y="5796483"/>
            <a:ext cx="5726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15" dirty="0">
                <a:latin typeface="Calibri"/>
                <a:cs typeface="Calibri"/>
              </a:rPr>
              <a:t>COST </a:t>
            </a:r>
            <a:r>
              <a:rPr sz="3600" b="1" spc="-10" dirty="0">
                <a:latin typeface="Calibri"/>
                <a:cs typeface="Calibri"/>
              </a:rPr>
              <a:t>EFFECTIVE </a:t>
            </a:r>
            <a:r>
              <a:rPr sz="3600" b="1" spc="-55" dirty="0">
                <a:latin typeface="Calibri"/>
                <a:cs typeface="Calibri"/>
              </a:rPr>
              <a:t>HEALTH</a:t>
            </a:r>
            <a:r>
              <a:rPr sz="3600" b="1" spc="-25" dirty="0">
                <a:latin typeface="Calibri"/>
                <a:cs typeface="Calibri"/>
              </a:rPr>
              <a:t> </a:t>
            </a:r>
            <a:r>
              <a:rPr sz="3600" b="1" dirty="0">
                <a:latin typeface="Calibri"/>
                <a:cs typeface="Calibri"/>
              </a:rPr>
              <a:t>CARE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01497"/>
            <a:ext cx="7639684" cy="6062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dirty="0">
                <a:latin typeface="Calibri"/>
                <a:cs typeface="Calibri"/>
              </a:rPr>
              <a:t>It </a:t>
            </a:r>
            <a:r>
              <a:rPr sz="4400" b="1" spc="-10" dirty="0">
                <a:latin typeface="Calibri"/>
                <a:cs typeface="Calibri"/>
              </a:rPr>
              <a:t>recommended </a:t>
            </a:r>
            <a:r>
              <a:rPr sz="4400" b="1" spc="-25" dirty="0">
                <a:latin typeface="Calibri"/>
                <a:cs typeface="Calibri"/>
              </a:rPr>
              <a:t>to </a:t>
            </a:r>
            <a:r>
              <a:rPr sz="4400" b="1" spc="-15" dirty="0">
                <a:latin typeface="Calibri"/>
                <a:cs typeface="Calibri"/>
              </a:rPr>
              <a:t>prepare  </a:t>
            </a:r>
            <a:r>
              <a:rPr sz="4400" b="1" spc="-10" dirty="0">
                <a:latin typeface="Calibri"/>
                <a:cs typeface="Calibri"/>
              </a:rPr>
              <a:t>nurses </a:t>
            </a:r>
            <a:r>
              <a:rPr sz="4400" b="1" spc="-35" dirty="0">
                <a:latin typeface="Calibri"/>
                <a:cs typeface="Calibri"/>
              </a:rPr>
              <a:t>to </a:t>
            </a:r>
            <a:r>
              <a:rPr sz="4400" b="1" spc="-10" dirty="0">
                <a:latin typeface="Calibri"/>
                <a:cs typeface="Calibri"/>
              </a:rPr>
              <a:t>work </a:t>
            </a:r>
            <a:r>
              <a:rPr sz="4400" b="1" dirty="0">
                <a:latin typeface="Calibri"/>
                <a:cs typeface="Calibri"/>
              </a:rPr>
              <a:t>in the  </a:t>
            </a:r>
            <a:r>
              <a:rPr sz="4400" b="1" spc="-30" dirty="0">
                <a:latin typeface="Calibri"/>
                <a:cs typeface="Calibri"/>
              </a:rPr>
              <a:t>community, </a:t>
            </a:r>
            <a:r>
              <a:rPr sz="4400" b="1" spc="-25" dirty="0">
                <a:latin typeface="Calibri"/>
                <a:cs typeface="Calibri"/>
              </a:rPr>
              <a:t>to </a:t>
            </a:r>
            <a:r>
              <a:rPr sz="4400" b="1" spc="-15" dirty="0">
                <a:latin typeface="Calibri"/>
                <a:cs typeface="Calibri"/>
              </a:rPr>
              <a:t>re-orient </a:t>
            </a:r>
            <a:r>
              <a:rPr sz="4400" b="1" spc="-10" dirty="0">
                <a:latin typeface="Calibri"/>
                <a:cs typeface="Calibri"/>
              </a:rPr>
              <a:t>nurses  </a:t>
            </a:r>
            <a:r>
              <a:rPr sz="4400" b="1" spc="-25" dirty="0">
                <a:latin typeface="Calibri"/>
                <a:cs typeface="Calibri"/>
              </a:rPr>
              <a:t>to </a:t>
            </a:r>
            <a:r>
              <a:rPr sz="4400" b="1" spc="5" dirty="0">
                <a:latin typeface="Calibri"/>
                <a:cs typeface="Calibri"/>
              </a:rPr>
              <a:t>primary </a:t>
            </a:r>
            <a:r>
              <a:rPr sz="4400" b="1" dirty="0">
                <a:latin typeface="Calibri"/>
                <a:cs typeface="Calibri"/>
              </a:rPr>
              <a:t>health </a:t>
            </a:r>
            <a:r>
              <a:rPr sz="4400" b="1" spc="-15" dirty="0">
                <a:latin typeface="Calibri"/>
                <a:cs typeface="Calibri"/>
              </a:rPr>
              <a:t>care, </a:t>
            </a:r>
            <a:r>
              <a:rPr sz="4400" b="1" spc="-30" dirty="0">
                <a:solidFill>
                  <a:srgbClr val="0000FF"/>
                </a:solidFill>
                <a:latin typeface="Calibri"/>
                <a:cs typeface="Calibri"/>
              </a:rPr>
              <a:t>to </a:t>
            </a:r>
            <a:r>
              <a:rPr sz="4400" b="1" spc="-25" dirty="0">
                <a:solidFill>
                  <a:srgbClr val="0000FF"/>
                </a:solidFill>
                <a:latin typeface="Calibri"/>
                <a:cs typeface="Calibri"/>
              </a:rPr>
              <a:t>have 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nurses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at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decision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making 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position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at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the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centre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and </a:t>
            </a:r>
            <a:r>
              <a:rPr sz="4400" b="1" spc="-40" dirty="0">
                <a:solidFill>
                  <a:srgbClr val="0000FF"/>
                </a:solidFill>
                <a:latin typeface="Calibri"/>
                <a:cs typeface="Calibri"/>
              </a:rPr>
              <a:t>state 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level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and </a:t>
            </a:r>
            <a:r>
              <a:rPr sz="4400" b="1" spc="-25" dirty="0">
                <a:solidFill>
                  <a:srgbClr val="0000FF"/>
                </a:solidFill>
                <a:latin typeface="Calibri"/>
                <a:cs typeface="Calibri"/>
              </a:rPr>
              <a:t>have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more nurses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in  the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district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and </a:t>
            </a:r>
            <a:r>
              <a:rPr sz="4400" b="1" spc="5" dirty="0">
                <a:solidFill>
                  <a:srgbClr val="0000FF"/>
                </a:solidFill>
                <a:latin typeface="Calibri"/>
                <a:cs typeface="Calibri"/>
              </a:rPr>
              <a:t>primary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health 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centres.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63497"/>
            <a:ext cx="7851140" cy="4050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5" dirty="0">
                <a:latin typeface="Calibri"/>
                <a:cs typeface="Calibri"/>
              </a:rPr>
              <a:t>The </a:t>
            </a:r>
            <a:r>
              <a:rPr sz="4400" b="1" dirty="0">
                <a:latin typeface="Calibri"/>
                <a:cs typeface="Calibri"/>
              </a:rPr>
              <a:t>Indian </a:t>
            </a:r>
            <a:r>
              <a:rPr sz="4400" b="1" spc="-10" dirty="0">
                <a:latin typeface="Calibri"/>
                <a:cs typeface="Calibri"/>
              </a:rPr>
              <a:t>Nursing </a:t>
            </a:r>
            <a:r>
              <a:rPr sz="4400" b="1" spc="-5" dirty="0">
                <a:latin typeface="Calibri"/>
                <a:cs typeface="Calibri"/>
              </a:rPr>
              <a:t>Council </a:t>
            </a:r>
            <a:r>
              <a:rPr sz="4400" b="1" dirty="0">
                <a:latin typeface="Calibri"/>
                <a:cs typeface="Calibri"/>
              </a:rPr>
              <a:t>(INC)  </a:t>
            </a:r>
            <a:r>
              <a:rPr sz="4400" b="1" spc="-15" dirty="0">
                <a:latin typeface="Calibri"/>
                <a:cs typeface="Calibri"/>
              </a:rPr>
              <a:t>revised </a:t>
            </a:r>
            <a:r>
              <a:rPr sz="4400" b="1" dirty="0">
                <a:latin typeface="Calibri"/>
                <a:cs typeface="Calibri"/>
              </a:rPr>
              <a:t>and modified the  curriculum </a:t>
            </a:r>
            <a:r>
              <a:rPr sz="4400" b="1" spc="-25" dirty="0">
                <a:latin typeface="Calibri"/>
                <a:cs typeface="Calibri"/>
              </a:rPr>
              <a:t>for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ANM and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BSc.,  Nursing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(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to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prepare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nurses </a:t>
            </a:r>
            <a:r>
              <a:rPr sz="4400" b="1" spc="-25" dirty="0">
                <a:solidFill>
                  <a:srgbClr val="0000FF"/>
                </a:solidFill>
                <a:latin typeface="Calibri"/>
                <a:cs typeface="Calibri"/>
              </a:rPr>
              <a:t>to 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perform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primary health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care 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roles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and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functions)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63497"/>
            <a:ext cx="7427595" cy="27089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dirty="0">
                <a:latin typeface="Calibri"/>
                <a:cs typeface="Calibri"/>
              </a:rPr>
              <a:t>WHO </a:t>
            </a:r>
            <a:r>
              <a:rPr sz="4400" b="1" spc="-15" dirty="0">
                <a:latin typeface="Calibri"/>
                <a:cs typeface="Calibri"/>
              </a:rPr>
              <a:t>study </a:t>
            </a:r>
            <a:r>
              <a:rPr sz="4400" b="1" spc="-10" dirty="0">
                <a:latin typeface="Calibri"/>
                <a:cs typeface="Calibri"/>
              </a:rPr>
              <a:t>group </a:t>
            </a:r>
            <a:r>
              <a:rPr sz="4400" b="1" dirty="0">
                <a:latin typeface="Calibri"/>
                <a:cs typeface="Calibri"/>
              </a:rPr>
              <a:t>in 1985  </a:t>
            </a:r>
            <a:r>
              <a:rPr sz="4400" b="1" spc="-10" dirty="0">
                <a:latin typeface="Calibri"/>
                <a:cs typeface="Calibri"/>
              </a:rPr>
              <a:t>highlighted </a:t>
            </a:r>
            <a:r>
              <a:rPr sz="4400" b="1" dirty="0">
                <a:latin typeface="Calibri"/>
                <a:cs typeface="Calibri"/>
              </a:rPr>
              <a:t>the </a:t>
            </a:r>
            <a:r>
              <a:rPr sz="4400" b="1" spc="-10" dirty="0">
                <a:latin typeface="Calibri"/>
                <a:cs typeface="Calibri"/>
              </a:rPr>
              <a:t>following </a:t>
            </a:r>
            <a:r>
              <a:rPr sz="4400" b="1" spc="-15" dirty="0">
                <a:latin typeface="Calibri"/>
                <a:cs typeface="Calibri"/>
              </a:rPr>
              <a:t>roles  </a:t>
            </a:r>
            <a:r>
              <a:rPr sz="4400" b="1" dirty="0">
                <a:latin typeface="Calibri"/>
                <a:cs typeface="Calibri"/>
              </a:rPr>
              <a:t>and functions of </a:t>
            </a:r>
            <a:r>
              <a:rPr sz="4400" b="1" spc="-10" dirty="0">
                <a:latin typeface="Calibri"/>
                <a:cs typeface="Calibri"/>
              </a:rPr>
              <a:t>nurses </a:t>
            </a:r>
            <a:r>
              <a:rPr sz="4400" b="1" dirty="0">
                <a:latin typeface="Calibri"/>
                <a:cs typeface="Calibri"/>
              </a:rPr>
              <a:t>in  </a:t>
            </a:r>
            <a:r>
              <a:rPr sz="4400" b="1" spc="5" dirty="0">
                <a:latin typeface="Calibri"/>
                <a:cs typeface="Calibri"/>
              </a:rPr>
              <a:t>primary </a:t>
            </a:r>
            <a:r>
              <a:rPr sz="4400" b="1" dirty="0">
                <a:latin typeface="Calibri"/>
                <a:cs typeface="Calibri"/>
              </a:rPr>
              <a:t>health</a:t>
            </a:r>
            <a:r>
              <a:rPr sz="4400" b="1" spc="-35" dirty="0">
                <a:latin typeface="Calibri"/>
                <a:cs typeface="Calibri"/>
              </a:rPr>
              <a:t> </a:t>
            </a:r>
            <a:r>
              <a:rPr sz="4400" b="1" spc="-15" dirty="0">
                <a:latin typeface="Calibri"/>
                <a:cs typeface="Calibri"/>
              </a:rPr>
              <a:t>care.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614" y="378078"/>
            <a:ext cx="733361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1.DIRECT </a:t>
            </a:r>
            <a:r>
              <a:rPr spc="-5" dirty="0"/>
              <a:t>CARE</a:t>
            </a:r>
            <a:r>
              <a:rPr spc="-45" dirty="0"/>
              <a:t> </a:t>
            </a:r>
            <a:r>
              <a:rPr spc="-25" dirty="0"/>
              <a:t>PROVIDER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96593"/>
            <a:ext cx="7957184" cy="2709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5" dirty="0">
                <a:latin typeface="Calibri"/>
                <a:cs typeface="Calibri"/>
              </a:rPr>
              <a:t>The </a:t>
            </a:r>
            <a:r>
              <a:rPr sz="4400" b="1" spc="-10" dirty="0">
                <a:latin typeface="Calibri"/>
                <a:cs typeface="Calibri"/>
              </a:rPr>
              <a:t>nurse </a:t>
            </a:r>
            <a:r>
              <a:rPr sz="4400" b="1" spc="-15" dirty="0">
                <a:latin typeface="Calibri"/>
                <a:cs typeface="Calibri"/>
              </a:rPr>
              <a:t>provide </a:t>
            </a:r>
            <a:r>
              <a:rPr sz="4400" b="1" spc="-10" dirty="0">
                <a:latin typeface="Calibri"/>
                <a:cs typeface="Calibri"/>
              </a:rPr>
              <a:t>direct </a:t>
            </a:r>
            <a:r>
              <a:rPr sz="4400" b="1" spc="-20" dirty="0">
                <a:latin typeface="Calibri"/>
                <a:cs typeface="Calibri"/>
              </a:rPr>
              <a:t>care </a:t>
            </a:r>
            <a:r>
              <a:rPr sz="4400" b="1" spc="-30" dirty="0">
                <a:latin typeface="Calibri"/>
                <a:cs typeface="Calibri"/>
              </a:rPr>
              <a:t>to  </a:t>
            </a:r>
            <a:r>
              <a:rPr sz="4400" b="1" dirty="0">
                <a:latin typeface="Calibri"/>
                <a:cs typeface="Calibri"/>
              </a:rPr>
              <a:t>individual, </a:t>
            </a:r>
            <a:r>
              <a:rPr sz="4400" b="1" spc="-10" dirty="0">
                <a:latin typeface="Calibri"/>
                <a:cs typeface="Calibri"/>
              </a:rPr>
              <a:t>families </a:t>
            </a:r>
            <a:r>
              <a:rPr sz="4400" b="1" dirty="0">
                <a:latin typeface="Calibri"/>
                <a:cs typeface="Calibri"/>
              </a:rPr>
              <a:t>and  community </a:t>
            </a:r>
            <a:r>
              <a:rPr sz="4400" b="1" spc="-5" dirty="0">
                <a:latin typeface="Calibri"/>
                <a:cs typeface="Calibri"/>
              </a:rPr>
              <a:t>with </a:t>
            </a:r>
            <a:r>
              <a:rPr sz="4400" b="1" spc="-25" dirty="0">
                <a:latin typeface="Calibri"/>
                <a:cs typeface="Calibri"/>
              </a:rPr>
              <a:t>reference to </a:t>
            </a:r>
            <a:r>
              <a:rPr sz="4400" b="1" dirty="0">
                <a:latin typeface="Calibri"/>
                <a:cs typeface="Calibri"/>
              </a:rPr>
              <a:t>8  </a:t>
            </a:r>
            <a:r>
              <a:rPr sz="4400" b="1" spc="-5" dirty="0">
                <a:latin typeface="Calibri"/>
                <a:cs typeface="Calibri"/>
              </a:rPr>
              <a:t>elements </a:t>
            </a:r>
            <a:r>
              <a:rPr sz="4400" b="1" dirty="0">
                <a:latin typeface="Calibri"/>
                <a:cs typeface="Calibri"/>
              </a:rPr>
              <a:t>of </a:t>
            </a:r>
            <a:r>
              <a:rPr sz="4400" b="1" spc="5" dirty="0">
                <a:latin typeface="Calibri"/>
                <a:cs typeface="Calibri"/>
              </a:rPr>
              <a:t>primary </a:t>
            </a:r>
            <a:r>
              <a:rPr sz="4400" b="1" dirty="0">
                <a:latin typeface="Calibri"/>
                <a:cs typeface="Calibri"/>
              </a:rPr>
              <a:t>health</a:t>
            </a:r>
            <a:r>
              <a:rPr sz="4400" b="1" spc="-114" dirty="0">
                <a:latin typeface="Calibri"/>
                <a:cs typeface="Calibri"/>
              </a:rPr>
              <a:t> </a:t>
            </a:r>
            <a:r>
              <a:rPr sz="4400" b="1" spc="-15" dirty="0">
                <a:latin typeface="Calibri"/>
                <a:cs typeface="Calibri"/>
              </a:rPr>
              <a:t>care.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5438" y="327786"/>
            <a:ext cx="137160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u="none" dirty="0"/>
              <a:t>E</a:t>
            </a:r>
            <a:r>
              <a:rPr sz="6000" u="none" spc="70" dirty="0"/>
              <a:t>.</a:t>
            </a:r>
            <a:r>
              <a:rPr sz="6000" u="none" spc="-5" dirty="0"/>
              <a:t>g.,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535940" y="1372565"/>
            <a:ext cx="7753350" cy="4903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4000" b="1" spc="-20" dirty="0">
                <a:latin typeface="Calibri"/>
                <a:cs typeface="Calibri"/>
              </a:rPr>
              <a:t>For </a:t>
            </a:r>
            <a:r>
              <a:rPr sz="4000" b="1" spc="-5" dirty="0">
                <a:latin typeface="Calibri"/>
                <a:cs typeface="Calibri"/>
              </a:rPr>
              <a:t>MCH </a:t>
            </a:r>
            <a:r>
              <a:rPr sz="4000" b="1" spc="-25" dirty="0">
                <a:latin typeface="Calibri"/>
                <a:cs typeface="Calibri"/>
              </a:rPr>
              <a:t>care </a:t>
            </a:r>
            <a:r>
              <a:rPr sz="4000" b="1" spc="-5" dirty="0">
                <a:latin typeface="Calibri"/>
                <a:cs typeface="Calibri"/>
              </a:rPr>
              <a:t>the </a:t>
            </a:r>
            <a:r>
              <a:rPr sz="4000" b="1" spc="-10" dirty="0">
                <a:latin typeface="Calibri"/>
                <a:cs typeface="Calibri"/>
              </a:rPr>
              <a:t>nurse </a:t>
            </a:r>
            <a:r>
              <a:rPr sz="4000" b="1" spc="-5" dirty="0">
                <a:latin typeface="Calibri"/>
                <a:cs typeface="Calibri"/>
              </a:rPr>
              <a:t>has </a:t>
            </a:r>
            <a:r>
              <a:rPr sz="4000" b="1" spc="-20" dirty="0">
                <a:latin typeface="Calibri"/>
                <a:cs typeface="Calibri"/>
              </a:rPr>
              <a:t>to  </a:t>
            </a:r>
            <a:r>
              <a:rPr sz="4000" b="1" spc="-5" dirty="0">
                <a:latin typeface="Calibri"/>
                <a:cs typeface="Calibri"/>
              </a:rPr>
              <a:t>identify </a:t>
            </a:r>
            <a:r>
              <a:rPr sz="4000" b="1" spc="-15" dirty="0">
                <a:latin typeface="Calibri"/>
                <a:cs typeface="Calibri"/>
              </a:rPr>
              <a:t>pregnant </a:t>
            </a:r>
            <a:r>
              <a:rPr sz="4000" b="1" spc="-10" dirty="0">
                <a:latin typeface="Calibri"/>
                <a:cs typeface="Calibri"/>
              </a:rPr>
              <a:t>mothers, </a:t>
            </a:r>
            <a:r>
              <a:rPr sz="4000" b="1" spc="-25" dirty="0">
                <a:latin typeface="Calibri"/>
                <a:cs typeface="Calibri"/>
              </a:rPr>
              <a:t>register  </a:t>
            </a:r>
            <a:r>
              <a:rPr sz="4000" b="1" dirty="0">
                <a:latin typeface="Calibri"/>
                <a:cs typeface="Calibri"/>
              </a:rPr>
              <a:t>them, </a:t>
            </a:r>
            <a:r>
              <a:rPr sz="4000" b="1" spc="-10" dirty="0">
                <a:latin typeface="Calibri"/>
                <a:cs typeface="Calibri"/>
              </a:rPr>
              <a:t>conduct </a:t>
            </a:r>
            <a:r>
              <a:rPr sz="4000" b="1" spc="-15" dirty="0">
                <a:latin typeface="Calibri"/>
                <a:cs typeface="Calibri"/>
              </a:rPr>
              <a:t>complete physical  </a:t>
            </a:r>
            <a:r>
              <a:rPr sz="4000" b="1" spc="-5" dirty="0">
                <a:latin typeface="Calibri"/>
                <a:cs typeface="Calibri"/>
              </a:rPr>
              <a:t>and </a:t>
            </a:r>
            <a:r>
              <a:rPr sz="4000" b="1" spc="-20" dirty="0">
                <a:latin typeface="Calibri"/>
                <a:cs typeface="Calibri"/>
              </a:rPr>
              <a:t>obstetrical </a:t>
            </a:r>
            <a:r>
              <a:rPr sz="4000" b="1" spc="-15" dirty="0">
                <a:latin typeface="Calibri"/>
                <a:cs typeface="Calibri"/>
              </a:rPr>
              <a:t>examination,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identify high risk </a:t>
            </a:r>
            <a:r>
              <a:rPr sz="4000" b="1" spc="-25" dirty="0">
                <a:solidFill>
                  <a:srgbClr val="0000FF"/>
                </a:solidFill>
                <a:latin typeface="Calibri"/>
                <a:cs typeface="Calibri"/>
              </a:rPr>
              <a:t>factors, </a:t>
            </a:r>
            <a:r>
              <a:rPr sz="4000" b="1" spc="-15" dirty="0">
                <a:solidFill>
                  <a:srgbClr val="0000FF"/>
                </a:solidFill>
                <a:latin typeface="Calibri"/>
                <a:cs typeface="Calibri"/>
              </a:rPr>
              <a:t>give </a:t>
            </a:r>
            <a:r>
              <a:rPr sz="4000" b="1" spc="20" dirty="0">
                <a:solidFill>
                  <a:srgbClr val="0000FF"/>
                </a:solidFill>
                <a:latin typeface="Calibri"/>
                <a:cs typeface="Calibri"/>
              </a:rPr>
              <a:t>TT 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injection, </a:t>
            </a:r>
            <a:r>
              <a:rPr sz="4000" b="1" spc="-80" dirty="0">
                <a:solidFill>
                  <a:srgbClr val="0000FF"/>
                </a:solidFill>
                <a:latin typeface="Calibri"/>
                <a:cs typeface="Calibri"/>
              </a:rPr>
              <a:t>IFA </a:t>
            </a:r>
            <a:r>
              <a:rPr sz="4000" b="1" spc="-10" dirty="0">
                <a:solidFill>
                  <a:srgbClr val="0000FF"/>
                </a:solidFill>
                <a:latin typeface="Calibri"/>
                <a:cs typeface="Calibri"/>
              </a:rPr>
              <a:t>tablets,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and health  </a:t>
            </a:r>
            <a:r>
              <a:rPr sz="4000" b="1" spc="-20" dirty="0">
                <a:solidFill>
                  <a:srgbClr val="0000FF"/>
                </a:solidFill>
                <a:latin typeface="Calibri"/>
                <a:cs typeface="Calibri"/>
              </a:rPr>
              <a:t>educate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them </a:t>
            </a:r>
            <a:r>
              <a:rPr sz="4000" b="1" dirty="0">
                <a:solidFill>
                  <a:srgbClr val="0000FF"/>
                </a:solidFill>
                <a:latin typeface="Calibri"/>
                <a:cs typeface="Calibri"/>
              </a:rPr>
              <a:t>about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diet, </a:t>
            </a:r>
            <a:r>
              <a:rPr sz="4000" b="1" spc="-30" dirty="0">
                <a:solidFill>
                  <a:srgbClr val="0000FF"/>
                </a:solidFill>
                <a:latin typeface="Calibri"/>
                <a:cs typeface="Calibri"/>
              </a:rPr>
              <a:t>rest </a:t>
            </a:r>
            <a:r>
              <a:rPr sz="4000" b="1" spc="-5" dirty="0">
                <a:solidFill>
                  <a:srgbClr val="0000FF"/>
                </a:solidFill>
                <a:latin typeface="Calibri"/>
                <a:cs typeface="Calibri"/>
              </a:rPr>
              <a:t>and  sleep, </a:t>
            </a:r>
            <a:r>
              <a:rPr sz="4000" b="1" spc="-30" dirty="0">
                <a:solidFill>
                  <a:srgbClr val="0000FF"/>
                </a:solidFill>
                <a:latin typeface="Calibri"/>
                <a:cs typeface="Calibri"/>
              </a:rPr>
              <a:t>exercise</a:t>
            </a:r>
            <a:r>
              <a:rPr sz="4000" b="1" spc="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000" b="1" spc="-25" dirty="0">
                <a:solidFill>
                  <a:srgbClr val="0000FF"/>
                </a:solidFill>
                <a:latin typeface="Calibri"/>
                <a:cs typeface="Calibri"/>
              </a:rPr>
              <a:t>etc.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4256" rIns="0" bIns="0" rtlCol="0">
            <a:spAutoFit/>
          </a:bodyPr>
          <a:lstStyle/>
          <a:p>
            <a:pPr marL="2197735" marR="5080" indent="-2094864">
              <a:lnSpc>
                <a:spcPct val="100000"/>
              </a:lnSpc>
              <a:spcBef>
                <a:spcPts val="100"/>
              </a:spcBef>
            </a:pPr>
            <a:r>
              <a:rPr dirty="0"/>
              <a:t>2. </a:t>
            </a:r>
            <a:r>
              <a:rPr spc="-80" dirty="0"/>
              <a:t>HEALTH </a:t>
            </a:r>
            <a:r>
              <a:rPr spc="-70" dirty="0"/>
              <a:t>EDUCATOR </a:t>
            </a:r>
            <a:r>
              <a:rPr dirty="0"/>
              <a:t>&amp;  </a:t>
            </a:r>
            <a:r>
              <a:rPr spc="-20" dirty="0"/>
              <a:t>TEACHER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96593"/>
            <a:ext cx="8672195" cy="4721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dirty="0">
                <a:latin typeface="Calibri"/>
                <a:cs typeface="Calibri"/>
              </a:rPr>
              <a:t>In </a:t>
            </a:r>
            <a:r>
              <a:rPr sz="4400" b="1" spc="-10" dirty="0">
                <a:latin typeface="Calibri"/>
                <a:cs typeface="Calibri"/>
              </a:rPr>
              <a:t>order </a:t>
            </a:r>
            <a:r>
              <a:rPr sz="4400" b="1" spc="-25" dirty="0">
                <a:latin typeface="Calibri"/>
                <a:cs typeface="Calibri"/>
              </a:rPr>
              <a:t>to </a:t>
            </a:r>
            <a:r>
              <a:rPr sz="4400" b="1" spc="-15" dirty="0">
                <a:latin typeface="Calibri"/>
                <a:cs typeface="Calibri"/>
              </a:rPr>
              <a:t>promote </a:t>
            </a:r>
            <a:r>
              <a:rPr sz="4400" b="1" dirty="0">
                <a:latin typeface="Calibri"/>
                <a:cs typeface="Calibri"/>
              </a:rPr>
              <a:t>health, </a:t>
            </a:r>
            <a:r>
              <a:rPr sz="4400" b="1" spc="-20" dirty="0">
                <a:latin typeface="Calibri"/>
                <a:cs typeface="Calibri"/>
              </a:rPr>
              <a:t>prevent  </a:t>
            </a:r>
            <a:r>
              <a:rPr sz="4400" b="1" dirty="0">
                <a:latin typeface="Calibri"/>
                <a:cs typeface="Calibri"/>
              </a:rPr>
              <a:t>disease, </a:t>
            </a:r>
            <a:r>
              <a:rPr sz="4400" b="1" spc="-20" dirty="0">
                <a:latin typeface="Calibri"/>
                <a:cs typeface="Calibri"/>
              </a:rPr>
              <a:t>regain </a:t>
            </a:r>
            <a:r>
              <a:rPr sz="4400" b="1" dirty="0">
                <a:latin typeface="Calibri"/>
                <a:cs typeface="Calibri"/>
              </a:rPr>
              <a:t>and </a:t>
            </a:r>
            <a:r>
              <a:rPr sz="4400" b="1" spc="-15" dirty="0">
                <a:latin typeface="Calibri"/>
                <a:cs typeface="Calibri"/>
              </a:rPr>
              <a:t>maintain  </a:t>
            </a:r>
            <a:r>
              <a:rPr sz="4400" b="1" dirty="0">
                <a:latin typeface="Calibri"/>
                <a:cs typeface="Calibri"/>
              </a:rPr>
              <a:t>health, the </a:t>
            </a:r>
            <a:r>
              <a:rPr sz="4400" b="1" spc="-10" dirty="0">
                <a:latin typeface="Calibri"/>
                <a:cs typeface="Calibri"/>
              </a:rPr>
              <a:t>nurse </a:t>
            </a:r>
            <a:r>
              <a:rPr sz="4400" b="1" spc="-20" dirty="0">
                <a:latin typeface="Calibri"/>
                <a:cs typeface="Calibri"/>
              </a:rPr>
              <a:t>educates  </a:t>
            </a:r>
            <a:r>
              <a:rPr sz="4400" b="1" dirty="0">
                <a:latin typeface="Calibri"/>
                <a:cs typeface="Calibri"/>
              </a:rPr>
              <a:t>individuals,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families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and 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community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at large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about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healthful  </a:t>
            </a:r>
            <a:r>
              <a:rPr sz="4400" b="1" spc="-40" dirty="0">
                <a:solidFill>
                  <a:srgbClr val="0000FF"/>
                </a:solidFill>
                <a:latin typeface="Calibri"/>
                <a:cs typeface="Calibri"/>
              </a:rPr>
              <a:t>behaviour,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sanitary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environment,  prevention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of diseases</a:t>
            </a:r>
            <a:r>
              <a:rPr sz="4400" b="1" spc="-5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etc.,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30097"/>
            <a:ext cx="8062595" cy="405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20" dirty="0">
                <a:latin typeface="Calibri"/>
                <a:cs typeface="Calibri"/>
              </a:rPr>
              <a:t>Whatever </a:t>
            </a:r>
            <a:r>
              <a:rPr sz="4400" b="1" dirty="0">
                <a:latin typeface="Calibri"/>
                <a:cs typeface="Calibri"/>
              </a:rPr>
              <a:t>she does, </a:t>
            </a:r>
            <a:r>
              <a:rPr sz="4400" b="1" spc="-20" dirty="0">
                <a:latin typeface="Calibri"/>
                <a:cs typeface="Calibri"/>
              </a:rPr>
              <a:t>even </a:t>
            </a:r>
            <a:r>
              <a:rPr sz="4400" b="1" dirty="0">
                <a:latin typeface="Calibri"/>
                <a:cs typeface="Calibri"/>
              </a:rPr>
              <a:t>the  </a:t>
            </a:r>
            <a:r>
              <a:rPr sz="4400" b="1" spc="-20" dirty="0">
                <a:latin typeface="Calibri"/>
                <a:cs typeface="Calibri"/>
              </a:rPr>
              <a:t>care </a:t>
            </a:r>
            <a:r>
              <a:rPr sz="4400" b="1" dirty="0">
                <a:latin typeface="Calibri"/>
                <a:cs typeface="Calibri"/>
              </a:rPr>
              <a:t>of the sick </a:t>
            </a:r>
            <a:r>
              <a:rPr sz="4400" b="1" spc="-25" dirty="0">
                <a:latin typeface="Calibri"/>
                <a:cs typeface="Calibri"/>
              </a:rPr>
              <a:t>at </a:t>
            </a:r>
            <a:r>
              <a:rPr sz="4400" b="1" dirty="0">
                <a:latin typeface="Calibri"/>
                <a:cs typeface="Calibri"/>
              </a:rPr>
              <a:t>home, she  </a:t>
            </a:r>
            <a:r>
              <a:rPr sz="4400" b="1" spc="-15" dirty="0">
                <a:latin typeface="Calibri"/>
                <a:cs typeface="Calibri"/>
              </a:rPr>
              <a:t>educates family </a:t>
            </a:r>
            <a:r>
              <a:rPr sz="4400" b="1" spc="-5" dirty="0">
                <a:latin typeface="Calibri"/>
                <a:cs typeface="Calibri"/>
              </a:rPr>
              <a:t>members </a:t>
            </a:r>
            <a:r>
              <a:rPr sz="4400" b="1" spc="-25" dirty="0">
                <a:latin typeface="Calibri"/>
                <a:cs typeface="Calibri"/>
              </a:rPr>
              <a:t>to </a:t>
            </a:r>
            <a:r>
              <a:rPr sz="4400" b="1" spc="-45" dirty="0">
                <a:latin typeface="Calibri"/>
                <a:cs typeface="Calibri"/>
              </a:rPr>
              <a:t>take  </a:t>
            </a:r>
            <a:r>
              <a:rPr sz="4400" b="1" spc="-15" dirty="0">
                <a:latin typeface="Calibri"/>
                <a:cs typeface="Calibri"/>
              </a:rPr>
              <a:t>are </a:t>
            </a:r>
            <a:r>
              <a:rPr sz="4400" b="1" dirty="0">
                <a:latin typeface="Calibri"/>
                <a:cs typeface="Calibri"/>
              </a:rPr>
              <a:t>of the sick in her absence  and also other </a:t>
            </a:r>
            <a:r>
              <a:rPr sz="4400" b="1" spc="-20" dirty="0">
                <a:latin typeface="Calibri"/>
                <a:cs typeface="Calibri"/>
              </a:rPr>
              <a:t>preventive  </a:t>
            </a:r>
            <a:r>
              <a:rPr sz="4400" b="1" spc="-10" dirty="0">
                <a:latin typeface="Calibri"/>
                <a:cs typeface="Calibri"/>
              </a:rPr>
              <a:t>measures.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291793"/>
            <a:ext cx="7349490" cy="2038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dirty="0">
                <a:latin typeface="Calibri"/>
                <a:cs typeface="Calibri"/>
              </a:rPr>
              <a:t>As a </a:t>
            </a:r>
            <a:r>
              <a:rPr sz="4400" b="1" spc="-50" dirty="0">
                <a:latin typeface="Calibri"/>
                <a:cs typeface="Calibri"/>
              </a:rPr>
              <a:t>teacher, </a:t>
            </a:r>
            <a:r>
              <a:rPr sz="4400" b="1" dirty="0">
                <a:latin typeface="Calibri"/>
                <a:cs typeface="Calibri"/>
              </a:rPr>
              <a:t>she </a:t>
            </a:r>
            <a:r>
              <a:rPr sz="4400" b="1" spc="-20" dirty="0">
                <a:latin typeface="Calibri"/>
                <a:cs typeface="Calibri"/>
              </a:rPr>
              <a:t>trains </a:t>
            </a:r>
            <a:r>
              <a:rPr sz="4400" b="1" spc="-5" dirty="0">
                <a:latin typeface="Calibri"/>
                <a:cs typeface="Calibri"/>
              </a:rPr>
              <a:t>other  </a:t>
            </a:r>
            <a:r>
              <a:rPr sz="4400" b="1" dirty="0">
                <a:latin typeface="Calibri"/>
                <a:cs typeface="Calibri"/>
              </a:rPr>
              <a:t>health </a:t>
            </a:r>
            <a:r>
              <a:rPr sz="4400" b="1" spc="-30" dirty="0">
                <a:latin typeface="Calibri"/>
                <a:cs typeface="Calibri"/>
              </a:rPr>
              <a:t>workers </a:t>
            </a:r>
            <a:r>
              <a:rPr sz="4400" b="1" dirty="0">
                <a:latin typeface="Calibri"/>
                <a:cs typeface="Calibri"/>
              </a:rPr>
              <a:t>such as ANMs,  health </a:t>
            </a:r>
            <a:r>
              <a:rPr sz="4400" b="1" spc="-5" dirty="0">
                <a:latin typeface="Calibri"/>
                <a:cs typeface="Calibri"/>
              </a:rPr>
              <a:t>Guides, </a:t>
            </a:r>
            <a:r>
              <a:rPr sz="4400" b="1" spc="-15" dirty="0">
                <a:latin typeface="Calibri"/>
                <a:cs typeface="Calibri"/>
              </a:rPr>
              <a:t>Village</a:t>
            </a:r>
            <a:r>
              <a:rPr sz="4400" b="1" spc="-20" dirty="0">
                <a:latin typeface="Calibri"/>
                <a:cs typeface="Calibri"/>
              </a:rPr>
              <a:t> </a:t>
            </a:r>
            <a:r>
              <a:rPr sz="4400" b="1" spc="-5" dirty="0">
                <a:latin typeface="Calibri"/>
                <a:cs typeface="Calibri"/>
              </a:rPr>
              <a:t>Dais.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1893" y="428371"/>
            <a:ext cx="79006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3. </a:t>
            </a:r>
            <a:r>
              <a:rPr sz="4800" spc="-5" dirty="0"/>
              <a:t>PLANNER </a:t>
            </a:r>
            <a:r>
              <a:rPr sz="4800" dirty="0"/>
              <a:t>&amp; </a:t>
            </a:r>
            <a:r>
              <a:rPr sz="4800" spc="-5" dirty="0"/>
              <a:t>CARE</a:t>
            </a:r>
            <a:r>
              <a:rPr sz="4800" spc="-55" dirty="0"/>
              <a:t> </a:t>
            </a:r>
            <a:r>
              <a:rPr sz="4800" spc="-15" dirty="0"/>
              <a:t>MANAGER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535940" y="1596593"/>
            <a:ext cx="8062595" cy="3380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5" dirty="0">
                <a:latin typeface="Calibri"/>
                <a:cs typeface="Calibri"/>
              </a:rPr>
              <a:t>The </a:t>
            </a:r>
            <a:r>
              <a:rPr sz="4400" b="1" spc="-10" dirty="0">
                <a:latin typeface="Calibri"/>
                <a:cs typeface="Calibri"/>
              </a:rPr>
              <a:t>nurse </a:t>
            </a:r>
            <a:r>
              <a:rPr sz="4400" b="1" spc="-5" dirty="0">
                <a:latin typeface="Calibri"/>
                <a:cs typeface="Calibri"/>
              </a:rPr>
              <a:t>working </a:t>
            </a:r>
            <a:r>
              <a:rPr sz="4400" b="1" spc="-25" dirty="0">
                <a:latin typeface="Calibri"/>
                <a:cs typeface="Calibri"/>
              </a:rPr>
              <a:t>for </a:t>
            </a:r>
            <a:r>
              <a:rPr sz="4400" b="1" dirty="0">
                <a:latin typeface="Calibri"/>
                <a:cs typeface="Calibri"/>
              </a:rPr>
              <a:t>primary  health </a:t>
            </a:r>
            <a:r>
              <a:rPr sz="4400" b="1" spc="-20" dirty="0">
                <a:latin typeface="Calibri"/>
                <a:cs typeface="Calibri"/>
              </a:rPr>
              <a:t>care </a:t>
            </a:r>
            <a:r>
              <a:rPr sz="4400" b="1" spc="-25" dirty="0">
                <a:latin typeface="Calibri"/>
                <a:cs typeface="Calibri"/>
              </a:rPr>
              <a:t>makes </a:t>
            </a:r>
            <a:r>
              <a:rPr sz="4400" b="1" spc="-5" dirty="0">
                <a:latin typeface="Calibri"/>
                <a:cs typeface="Calibri"/>
              </a:rPr>
              <a:t>assessment </a:t>
            </a:r>
            <a:r>
              <a:rPr sz="4400" b="1" dirty="0">
                <a:latin typeface="Calibri"/>
                <a:cs typeface="Calibri"/>
              </a:rPr>
              <a:t>of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 health needs, health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problems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of  individuals,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families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and  </a:t>
            </a:r>
            <a:r>
              <a:rPr sz="4400" b="1" spc="-30" dirty="0">
                <a:solidFill>
                  <a:srgbClr val="0000FF"/>
                </a:solidFill>
                <a:latin typeface="Calibri"/>
                <a:cs typeface="Calibri"/>
              </a:rPr>
              <a:t>community.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58697"/>
            <a:ext cx="7895590" cy="57381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The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nurse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plans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care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accordingly  </a:t>
            </a:r>
            <a:r>
              <a:rPr sz="4400" b="1" spc="-25" dirty="0">
                <a:solidFill>
                  <a:srgbClr val="0000FF"/>
                </a:solidFill>
                <a:latin typeface="Calibri"/>
                <a:cs typeface="Calibri"/>
              </a:rPr>
              <a:t>for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them and implements the  planned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care.</a:t>
            </a:r>
            <a:endParaRPr sz="4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  <a:buChar char="•"/>
            </a:pPr>
            <a:endParaRPr sz="6400" dirty="0">
              <a:latin typeface="Times New Roman"/>
              <a:cs typeface="Times New Roman"/>
            </a:endParaRPr>
          </a:p>
          <a:p>
            <a:pPr marL="355600" marR="220345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4400" b="1" spc="-5" dirty="0">
                <a:latin typeface="Calibri"/>
                <a:cs typeface="Calibri"/>
              </a:rPr>
              <a:t>The </a:t>
            </a:r>
            <a:r>
              <a:rPr sz="4400" b="1" spc="-10" dirty="0">
                <a:latin typeface="Calibri"/>
                <a:cs typeface="Calibri"/>
              </a:rPr>
              <a:t>nurses </a:t>
            </a:r>
            <a:r>
              <a:rPr sz="4400" b="1" spc="-20" dirty="0">
                <a:latin typeface="Calibri"/>
                <a:cs typeface="Calibri"/>
              </a:rPr>
              <a:t>involves </a:t>
            </a:r>
            <a:r>
              <a:rPr sz="4400" b="1" dirty="0">
                <a:latin typeface="Calibri"/>
                <a:cs typeface="Calibri"/>
              </a:rPr>
              <a:t>individuals,  </a:t>
            </a:r>
            <a:r>
              <a:rPr sz="4400" b="1" spc="-10" dirty="0">
                <a:latin typeface="Calibri"/>
                <a:cs typeface="Calibri"/>
              </a:rPr>
              <a:t>families </a:t>
            </a:r>
            <a:r>
              <a:rPr sz="4400" b="1" dirty="0">
                <a:latin typeface="Calibri"/>
                <a:cs typeface="Calibri"/>
              </a:rPr>
              <a:t>and </a:t>
            </a:r>
            <a:r>
              <a:rPr sz="4400" b="1" spc="-5" dirty="0">
                <a:latin typeface="Calibri"/>
                <a:cs typeface="Calibri"/>
              </a:rPr>
              <a:t>community </a:t>
            </a:r>
            <a:r>
              <a:rPr sz="4400" b="1" dirty="0">
                <a:latin typeface="Calibri"/>
                <a:cs typeface="Calibri"/>
              </a:rPr>
              <a:t>in  planning and </a:t>
            </a:r>
            <a:r>
              <a:rPr sz="4400" b="1" spc="-5" dirty="0">
                <a:latin typeface="Calibri"/>
                <a:cs typeface="Calibri"/>
              </a:rPr>
              <a:t>implementing </a:t>
            </a:r>
            <a:r>
              <a:rPr sz="4400" b="1" dirty="0">
                <a:latin typeface="Calibri"/>
                <a:cs typeface="Calibri"/>
              </a:rPr>
              <a:t>of  the</a:t>
            </a:r>
            <a:r>
              <a:rPr sz="4400" b="1" spc="-5" dirty="0">
                <a:latin typeface="Calibri"/>
                <a:cs typeface="Calibri"/>
              </a:rPr>
              <a:t> </a:t>
            </a:r>
            <a:r>
              <a:rPr sz="4400" b="1" spc="-15" dirty="0">
                <a:latin typeface="Calibri"/>
                <a:cs typeface="Calibri"/>
              </a:rPr>
              <a:t>care.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2188" y="227203"/>
            <a:ext cx="611632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u="none" spc="-100" dirty="0"/>
              <a:t>NATURE </a:t>
            </a:r>
            <a:r>
              <a:rPr sz="7200" u="none" spc="-5" dirty="0"/>
              <a:t>OF</a:t>
            </a:r>
            <a:r>
              <a:rPr sz="7200" u="none" spc="25" dirty="0"/>
              <a:t> </a:t>
            </a:r>
            <a:r>
              <a:rPr sz="7200" u="none" spc="-10" dirty="0"/>
              <a:t>PHC</a:t>
            </a:r>
            <a:endParaRPr sz="7200"/>
          </a:p>
        </p:txBody>
      </p:sp>
      <p:sp>
        <p:nvSpPr>
          <p:cNvPr id="3" name="object 3"/>
          <p:cNvSpPr/>
          <p:nvPr/>
        </p:nvSpPr>
        <p:spPr>
          <a:xfrm>
            <a:off x="1524635" y="1287399"/>
            <a:ext cx="6093460" cy="0"/>
          </a:xfrm>
          <a:custGeom>
            <a:avLst/>
            <a:gdLst/>
            <a:ahLst/>
            <a:cxnLst/>
            <a:rect l="l" t="t" r="r" b="b"/>
            <a:pathLst>
              <a:path w="6093459">
                <a:moveTo>
                  <a:pt x="0" y="0"/>
                </a:moveTo>
                <a:lnTo>
                  <a:pt x="6092951" y="0"/>
                </a:lnTo>
              </a:path>
            </a:pathLst>
          </a:custGeom>
          <a:ln w="594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3400" y="1524000"/>
            <a:ext cx="8053088" cy="49368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34897"/>
            <a:ext cx="7999095" cy="50610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The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nurses </a:t>
            </a:r>
            <a:r>
              <a:rPr sz="4400" b="1" spc="-30" dirty="0">
                <a:solidFill>
                  <a:srgbClr val="0000FF"/>
                </a:solidFill>
                <a:latin typeface="Calibri"/>
                <a:cs typeface="Calibri"/>
              </a:rPr>
              <a:t>makes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use of the  community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resources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and</a:t>
            </a:r>
            <a:r>
              <a:rPr sz="4400" b="1" spc="-10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guides  them in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giving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care.</a:t>
            </a:r>
            <a:endParaRPr sz="4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  <a:buChar char="•"/>
            </a:pPr>
            <a:endParaRPr sz="6400" dirty="0">
              <a:latin typeface="Times New Roman"/>
              <a:cs typeface="Times New Roman"/>
            </a:endParaRPr>
          </a:p>
          <a:p>
            <a:pPr marL="355600" marR="72644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4400" b="1" spc="-5" dirty="0">
                <a:latin typeface="Calibri"/>
                <a:cs typeface="Calibri"/>
              </a:rPr>
              <a:t>The </a:t>
            </a:r>
            <a:r>
              <a:rPr sz="4400" b="1" spc="-15" dirty="0">
                <a:latin typeface="Calibri"/>
                <a:cs typeface="Calibri"/>
              </a:rPr>
              <a:t>nurse </a:t>
            </a:r>
            <a:r>
              <a:rPr sz="4400" b="1" spc="-20" dirty="0">
                <a:latin typeface="Calibri"/>
                <a:cs typeface="Calibri"/>
              </a:rPr>
              <a:t>listens </a:t>
            </a:r>
            <a:r>
              <a:rPr sz="4400" b="1" spc="-25" dirty="0">
                <a:latin typeface="Calibri"/>
                <a:cs typeface="Calibri"/>
              </a:rPr>
              <a:t>to </a:t>
            </a:r>
            <a:r>
              <a:rPr sz="4400" b="1" dirty="0">
                <a:latin typeface="Calibri"/>
                <a:cs typeface="Calibri"/>
              </a:rPr>
              <a:t>and  </a:t>
            </a:r>
            <a:r>
              <a:rPr sz="4400" b="1" spc="-10" dirty="0">
                <a:latin typeface="Calibri"/>
                <a:cs typeface="Calibri"/>
              </a:rPr>
              <a:t>communicates </a:t>
            </a:r>
            <a:r>
              <a:rPr sz="4400" b="1" spc="-5" dirty="0">
                <a:latin typeface="Calibri"/>
                <a:cs typeface="Calibri"/>
              </a:rPr>
              <a:t>with </a:t>
            </a:r>
            <a:r>
              <a:rPr sz="4400" b="1" dirty="0">
                <a:latin typeface="Calibri"/>
                <a:cs typeface="Calibri"/>
              </a:rPr>
              <a:t>them</a:t>
            </a:r>
            <a:r>
              <a:rPr sz="4400" b="1" spc="-80" dirty="0">
                <a:latin typeface="Calibri"/>
                <a:cs typeface="Calibri"/>
              </a:rPr>
              <a:t> </a:t>
            </a:r>
            <a:r>
              <a:rPr sz="4400" b="1" dirty="0">
                <a:latin typeface="Calibri"/>
                <a:cs typeface="Calibri"/>
              </a:rPr>
              <a:t>and  advise them</a:t>
            </a:r>
            <a:r>
              <a:rPr sz="4400" b="1" spc="5" dirty="0">
                <a:latin typeface="Calibri"/>
                <a:cs typeface="Calibri"/>
              </a:rPr>
              <a:t> </a:t>
            </a:r>
            <a:r>
              <a:rPr sz="4400" b="1" spc="-30" dirty="0">
                <a:latin typeface="Calibri"/>
                <a:cs typeface="Calibri"/>
              </a:rPr>
              <a:t>accordingly.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34897"/>
            <a:ext cx="7872095" cy="438389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55702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She </a:t>
            </a:r>
            <a:r>
              <a:rPr sz="4400" b="1" spc="-30" dirty="0">
                <a:solidFill>
                  <a:srgbClr val="0000FF"/>
                </a:solidFill>
                <a:latin typeface="Calibri"/>
                <a:cs typeface="Calibri"/>
              </a:rPr>
              <a:t>makes referrals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when 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required.</a:t>
            </a:r>
            <a:endParaRPr sz="4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0"/>
              </a:spcBef>
              <a:buChar char="•"/>
            </a:pPr>
            <a:endParaRPr sz="64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dirty="0">
                <a:latin typeface="Calibri"/>
                <a:cs typeface="Calibri"/>
              </a:rPr>
              <a:t>She </a:t>
            </a:r>
            <a:r>
              <a:rPr sz="4400" b="1" spc="-10" dirty="0">
                <a:latin typeface="Calibri"/>
                <a:cs typeface="Calibri"/>
              </a:rPr>
              <a:t>maintains </a:t>
            </a:r>
            <a:r>
              <a:rPr sz="4400" b="1" dirty="0">
                <a:latin typeface="Calibri"/>
                <a:cs typeface="Calibri"/>
              </a:rPr>
              <a:t>the </a:t>
            </a:r>
            <a:r>
              <a:rPr sz="4400" b="1" spc="-20" dirty="0">
                <a:latin typeface="Calibri"/>
                <a:cs typeface="Calibri"/>
              </a:rPr>
              <a:t>record </a:t>
            </a:r>
            <a:r>
              <a:rPr sz="4400" b="1" dirty="0">
                <a:latin typeface="Calibri"/>
                <a:cs typeface="Calibri"/>
              </a:rPr>
              <a:t>of </a:t>
            </a:r>
            <a:r>
              <a:rPr sz="4400" b="1" spc="-20" dirty="0">
                <a:latin typeface="Calibri"/>
                <a:cs typeface="Calibri"/>
              </a:rPr>
              <a:t>care  </a:t>
            </a:r>
            <a:r>
              <a:rPr sz="4400" b="1" spc="-10" dirty="0">
                <a:latin typeface="Calibri"/>
                <a:cs typeface="Calibri"/>
              </a:rPr>
              <a:t>given </a:t>
            </a:r>
            <a:r>
              <a:rPr sz="4400" b="1" dirty="0">
                <a:latin typeface="Calibri"/>
                <a:cs typeface="Calibri"/>
              </a:rPr>
              <a:t>and </a:t>
            </a:r>
            <a:r>
              <a:rPr sz="4400" b="1" spc="-20" dirty="0">
                <a:latin typeface="Calibri"/>
                <a:cs typeface="Calibri"/>
              </a:rPr>
              <a:t>evaluates </a:t>
            </a:r>
            <a:r>
              <a:rPr sz="4400" b="1" dirty="0">
                <a:latin typeface="Calibri"/>
                <a:cs typeface="Calibri"/>
              </a:rPr>
              <a:t>the  </a:t>
            </a:r>
            <a:r>
              <a:rPr sz="4400" b="1" spc="-15" dirty="0">
                <a:latin typeface="Calibri"/>
                <a:cs typeface="Calibri"/>
              </a:rPr>
              <a:t>effectiveness </a:t>
            </a:r>
            <a:r>
              <a:rPr sz="4400" b="1" dirty="0">
                <a:latin typeface="Calibri"/>
                <a:cs typeface="Calibri"/>
              </a:rPr>
              <a:t>of the</a:t>
            </a:r>
            <a:r>
              <a:rPr sz="4400" b="1" spc="-45" dirty="0">
                <a:latin typeface="Calibri"/>
                <a:cs typeface="Calibri"/>
              </a:rPr>
              <a:t> </a:t>
            </a:r>
            <a:r>
              <a:rPr sz="4400" b="1" dirty="0">
                <a:latin typeface="Calibri"/>
                <a:cs typeface="Calibri"/>
              </a:rPr>
              <a:t>same.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0590" y="327786"/>
            <a:ext cx="772033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dirty="0"/>
              <a:t>4. </a:t>
            </a:r>
            <a:r>
              <a:rPr sz="6000" spc="-5" dirty="0"/>
              <a:t>GUIDE </a:t>
            </a:r>
            <a:r>
              <a:rPr sz="6000" dirty="0"/>
              <a:t>&amp;</a:t>
            </a:r>
            <a:r>
              <a:rPr sz="6000" spc="-85" dirty="0"/>
              <a:t> </a:t>
            </a:r>
            <a:r>
              <a:rPr sz="6000" spc="-10" dirty="0"/>
              <a:t>SUPERVISOR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535940" y="1596593"/>
            <a:ext cx="7995920" cy="47212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dirty="0">
                <a:latin typeface="Calibri"/>
                <a:cs typeface="Calibri"/>
              </a:rPr>
              <a:t>As a </a:t>
            </a:r>
            <a:r>
              <a:rPr sz="4400" b="1" spc="-10" dirty="0">
                <a:latin typeface="Calibri"/>
                <a:cs typeface="Calibri"/>
              </a:rPr>
              <a:t>nurse </a:t>
            </a:r>
            <a:r>
              <a:rPr sz="4400" b="1" spc="-20" dirty="0">
                <a:latin typeface="Calibri"/>
                <a:cs typeface="Calibri"/>
              </a:rPr>
              <a:t>engaged </a:t>
            </a:r>
            <a:r>
              <a:rPr sz="4400" b="1" dirty="0">
                <a:latin typeface="Calibri"/>
                <a:cs typeface="Calibri"/>
              </a:rPr>
              <a:t>in </a:t>
            </a:r>
            <a:r>
              <a:rPr sz="4400" b="1" spc="-10" dirty="0">
                <a:latin typeface="Calibri"/>
                <a:cs typeface="Calibri"/>
              </a:rPr>
              <a:t>providing  </a:t>
            </a:r>
            <a:r>
              <a:rPr sz="4400" b="1" spc="5" dirty="0">
                <a:latin typeface="Calibri"/>
                <a:cs typeface="Calibri"/>
              </a:rPr>
              <a:t>primary </a:t>
            </a:r>
            <a:r>
              <a:rPr sz="4400" b="1" dirty="0">
                <a:latin typeface="Calibri"/>
                <a:cs typeface="Calibri"/>
              </a:rPr>
              <a:t>health </a:t>
            </a:r>
            <a:r>
              <a:rPr sz="4400" b="1" spc="-15" dirty="0">
                <a:latin typeface="Calibri"/>
                <a:cs typeface="Calibri"/>
              </a:rPr>
              <a:t>care, </a:t>
            </a:r>
            <a:r>
              <a:rPr sz="4400" b="1" spc="-5" dirty="0">
                <a:latin typeface="Calibri"/>
                <a:cs typeface="Calibri"/>
              </a:rPr>
              <a:t>she </a:t>
            </a:r>
            <a:r>
              <a:rPr sz="4400" b="1" dirty="0">
                <a:latin typeface="Calibri"/>
                <a:cs typeface="Calibri"/>
              </a:rPr>
              <a:t>is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expected </a:t>
            </a:r>
            <a:r>
              <a:rPr sz="4400" b="1" spc="-25" dirty="0">
                <a:solidFill>
                  <a:srgbClr val="0000FF"/>
                </a:solidFill>
                <a:latin typeface="Calibri"/>
                <a:cs typeface="Calibri"/>
              </a:rPr>
              <a:t>to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supervise,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guide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and  help other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personnel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in 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providing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care,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planning health  </a:t>
            </a:r>
            <a:r>
              <a:rPr sz="4400" b="1" spc="5" dirty="0">
                <a:solidFill>
                  <a:srgbClr val="0000FF"/>
                </a:solidFill>
                <a:latin typeface="Calibri"/>
                <a:cs typeface="Calibri"/>
              </a:rPr>
              <a:t>services </a:t>
            </a:r>
            <a:r>
              <a:rPr sz="4400" b="1" spc="-25" dirty="0">
                <a:solidFill>
                  <a:srgbClr val="0000FF"/>
                </a:solidFill>
                <a:latin typeface="Calibri"/>
                <a:cs typeface="Calibri"/>
              </a:rPr>
              <a:t>for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families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and </a:t>
            </a:r>
            <a:r>
              <a:rPr sz="4400" b="1" spc="-25" dirty="0">
                <a:solidFill>
                  <a:srgbClr val="0000FF"/>
                </a:solidFill>
                <a:latin typeface="Calibri"/>
                <a:cs typeface="Calibri"/>
              </a:rPr>
              <a:t>for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the  </a:t>
            </a:r>
            <a:r>
              <a:rPr sz="4400" b="1" spc="-30" dirty="0">
                <a:solidFill>
                  <a:srgbClr val="0000FF"/>
                </a:solidFill>
                <a:latin typeface="Calibri"/>
                <a:cs typeface="Calibri"/>
              </a:rPr>
              <a:t>community.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7394" y="327786"/>
            <a:ext cx="704532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15" dirty="0"/>
              <a:t>SPECIFIED</a:t>
            </a:r>
            <a:r>
              <a:rPr sz="6000" spc="-50" dirty="0"/>
              <a:t> </a:t>
            </a:r>
            <a:r>
              <a:rPr sz="6000" spc="-5" dirty="0"/>
              <a:t>FUNCTIONS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535940" y="1902079"/>
            <a:ext cx="7847330" cy="203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5" dirty="0">
                <a:latin typeface="Calibri"/>
                <a:cs typeface="Calibri"/>
              </a:rPr>
              <a:t>Assessment </a:t>
            </a:r>
            <a:r>
              <a:rPr sz="4400" b="1" dirty="0">
                <a:latin typeface="Calibri"/>
                <a:cs typeface="Calibri"/>
              </a:rPr>
              <a:t>of health needs and  health </a:t>
            </a:r>
            <a:r>
              <a:rPr sz="4400" b="1" spc="-5" dirty="0">
                <a:latin typeface="Calibri"/>
                <a:cs typeface="Calibri"/>
              </a:rPr>
              <a:t>problems </a:t>
            </a:r>
            <a:r>
              <a:rPr sz="4400" b="1" dirty="0">
                <a:latin typeface="Calibri"/>
                <a:cs typeface="Calibri"/>
              </a:rPr>
              <a:t>of individuals  and</a:t>
            </a:r>
            <a:r>
              <a:rPr sz="4400" b="1" spc="-5" dirty="0">
                <a:latin typeface="Calibri"/>
                <a:cs typeface="Calibri"/>
              </a:rPr>
              <a:t> </a:t>
            </a:r>
            <a:r>
              <a:rPr sz="4400" b="1" spc="-30" dirty="0">
                <a:latin typeface="Calibri"/>
                <a:cs typeface="Calibri"/>
              </a:rPr>
              <a:t>community.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53897"/>
            <a:ext cx="8082915" cy="64152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Provide </a:t>
            </a:r>
            <a:r>
              <a:rPr sz="4400" b="1" spc="-30" dirty="0">
                <a:solidFill>
                  <a:srgbClr val="0000FF"/>
                </a:solidFill>
                <a:latin typeface="Calibri"/>
                <a:cs typeface="Calibri"/>
              </a:rPr>
              <a:t>integrated 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comprehensive </a:t>
            </a:r>
            <a:r>
              <a:rPr sz="4400" b="1" spc="5" dirty="0">
                <a:solidFill>
                  <a:srgbClr val="0000FF"/>
                </a:solidFill>
                <a:latin typeface="Calibri"/>
                <a:cs typeface="Calibri"/>
              </a:rPr>
              <a:t>primary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health  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care </a:t>
            </a:r>
            <a:r>
              <a:rPr sz="4400" b="1" spc="5" dirty="0">
                <a:solidFill>
                  <a:srgbClr val="0000FF"/>
                </a:solidFill>
                <a:latin typeface="Calibri"/>
                <a:cs typeface="Calibri"/>
              </a:rPr>
              <a:t>service </a:t>
            </a:r>
            <a:r>
              <a:rPr sz="4400" b="1" spc="-25" dirty="0">
                <a:solidFill>
                  <a:srgbClr val="0000FF"/>
                </a:solidFill>
                <a:latin typeface="Calibri"/>
                <a:cs typeface="Calibri"/>
              </a:rPr>
              <a:t>related to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8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essential  elements.</a:t>
            </a:r>
            <a:endParaRPr sz="4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  <a:buChar char="•"/>
            </a:pPr>
            <a:endParaRPr sz="6400" dirty="0">
              <a:latin typeface="Times New Roman"/>
              <a:cs typeface="Times New Roman"/>
            </a:endParaRPr>
          </a:p>
          <a:p>
            <a:pPr marL="355600" marR="23114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4400" b="1" spc="-15" dirty="0">
                <a:latin typeface="Calibri"/>
                <a:cs typeface="Calibri"/>
              </a:rPr>
              <a:t>Mobilize involvement </a:t>
            </a:r>
            <a:r>
              <a:rPr sz="4400" b="1" dirty="0">
                <a:latin typeface="Calibri"/>
                <a:cs typeface="Calibri"/>
              </a:rPr>
              <a:t>of  individuals, </a:t>
            </a:r>
            <a:r>
              <a:rPr sz="4400" b="1" spc="-10" dirty="0">
                <a:latin typeface="Calibri"/>
                <a:cs typeface="Calibri"/>
              </a:rPr>
              <a:t>families </a:t>
            </a:r>
            <a:r>
              <a:rPr sz="4400" b="1" dirty="0">
                <a:latin typeface="Calibri"/>
                <a:cs typeface="Calibri"/>
              </a:rPr>
              <a:t>and  community in </a:t>
            </a:r>
            <a:r>
              <a:rPr sz="4400" b="1" spc="-10" dirty="0">
                <a:latin typeface="Calibri"/>
                <a:cs typeface="Calibri"/>
              </a:rPr>
              <a:t>providing </a:t>
            </a:r>
            <a:r>
              <a:rPr sz="4400" b="1" dirty="0">
                <a:latin typeface="Calibri"/>
                <a:cs typeface="Calibri"/>
              </a:rPr>
              <a:t>primary  health</a:t>
            </a:r>
            <a:r>
              <a:rPr sz="4400" b="1" spc="-5" dirty="0">
                <a:latin typeface="Calibri"/>
                <a:cs typeface="Calibri"/>
              </a:rPr>
              <a:t> </a:t>
            </a:r>
            <a:r>
              <a:rPr sz="4400" b="1" spc="-20" dirty="0">
                <a:latin typeface="Calibri"/>
                <a:cs typeface="Calibri"/>
              </a:rPr>
              <a:t>care.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63497"/>
            <a:ext cx="7509509" cy="37067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Surveillance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of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locally endemic 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diseases.</a:t>
            </a:r>
            <a:endParaRPr sz="4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5"/>
              </a:spcBef>
              <a:buChar char="•"/>
            </a:pPr>
            <a:endParaRPr sz="6400" dirty="0">
              <a:latin typeface="Times New Roman"/>
              <a:cs typeface="Times New Roman"/>
            </a:endParaRPr>
          </a:p>
          <a:p>
            <a:pPr marL="355600" marR="888365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4400" b="1" spc="-40" dirty="0">
                <a:latin typeface="Calibri"/>
                <a:cs typeface="Calibri"/>
              </a:rPr>
              <a:t>Training </a:t>
            </a:r>
            <a:r>
              <a:rPr sz="4400" b="1" dirty="0">
                <a:latin typeface="Calibri"/>
                <a:cs typeface="Calibri"/>
              </a:rPr>
              <a:t>and supervision </a:t>
            </a:r>
            <a:r>
              <a:rPr sz="4400" b="1" spc="-10" dirty="0">
                <a:latin typeface="Calibri"/>
                <a:cs typeface="Calibri"/>
              </a:rPr>
              <a:t>of  </a:t>
            </a:r>
            <a:r>
              <a:rPr sz="4400" b="1" dirty="0">
                <a:latin typeface="Calibri"/>
                <a:cs typeface="Calibri"/>
              </a:rPr>
              <a:t>health</a:t>
            </a:r>
            <a:r>
              <a:rPr sz="4400" b="1" spc="-5" dirty="0">
                <a:latin typeface="Calibri"/>
                <a:cs typeface="Calibri"/>
              </a:rPr>
              <a:t> </a:t>
            </a:r>
            <a:r>
              <a:rPr sz="4400" b="1" spc="-30" dirty="0">
                <a:latin typeface="Calibri"/>
                <a:cs typeface="Calibri"/>
              </a:rPr>
              <a:t>workers.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834897"/>
            <a:ext cx="7984490" cy="438389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23265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25" dirty="0">
                <a:solidFill>
                  <a:srgbClr val="0000FF"/>
                </a:solidFill>
                <a:latin typeface="Calibri"/>
                <a:cs typeface="Calibri"/>
              </a:rPr>
              <a:t>Working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in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collaboration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with 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other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socioeconomic</a:t>
            </a:r>
            <a:r>
              <a:rPr sz="4400" b="1" spc="-7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sectors.</a:t>
            </a:r>
            <a:endParaRPr sz="44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0"/>
              </a:spcBef>
              <a:buChar char="•"/>
            </a:pPr>
            <a:endParaRPr sz="6400" dirty="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10" dirty="0">
                <a:latin typeface="Calibri"/>
                <a:cs typeface="Calibri"/>
              </a:rPr>
              <a:t>Maintenance </a:t>
            </a:r>
            <a:r>
              <a:rPr sz="4400" b="1" dirty="0">
                <a:latin typeface="Calibri"/>
                <a:cs typeface="Calibri"/>
              </a:rPr>
              <a:t>of </a:t>
            </a:r>
            <a:r>
              <a:rPr sz="4400" b="1" spc="-20" dirty="0">
                <a:latin typeface="Calibri"/>
                <a:cs typeface="Calibri"/>
              </a:rPr>
              <a:t>accurate,  </a:t>
            </a:r>
            <a:r>
              <a:rPr sz="4400" b="1" spc="-10" dirty="0">
                <a:latin typeface="Calibri"/>
                <a:cs typeface="Calibri"/>
              </a:rPr>
              <a:t>complete </a:t>
            </a:r>
            <a:r>
              <a:rPr sz="4400" b="1" dirty="0">
                <a:latin typeface="Calibri"/>
                <a:cs typeface="Calibri"/>
              </a:rPr>
              <a:t>and </a:t>
            </a:r>
            <a:r>
              <a:rPr sz="4400" b="1" spc="-20" dirty="0">
                <a:latin typeface="Calibri"/>
                <a:cs typeface="Calibri"/>
              </a:rPr>
              <a:t>up-to-date records  </a:t>
            </a:r>
            <a:r>
              <a:rPr sz="4400" b="1" dirty="0">
                <a:latin typeface="Calibri"/>
                <a:cs typeface="Calibri"/>
              </a:rPr>
              <a:t>of health </a:t>
            </a:r>
            <a:r>
              <a:rPr sz="4400" b="1" spc="-20" dirty="0">
                <a:latin typeface="Calibri"/>
                <a:cs typeface="Calibri"/>
              </a:rPr>
              <a:t>care </a:t>
            </a:r>
            <a:r>
              <a:rPr sz="4400" b="1" spc="5" dirty="0">
                <a:latin typeface="Calibri"/>
                <a:cs typeface="Calibri"/>
              </a:rPr>
              <a:t>services</a:t>
            </a:r>
            <a:r>
              <a:rPr sz="4400" b="1" spc="-55" dirty="0">
                <a:latin typeface="Calibri"/>
                <a:cs typeface="Calibri"/>
              </a:rPr>
              <a:t> </a:t>
            </a:r>
            <a:r>
              <a:rPr sz="4400" b="1" spc="-15" dirty="0">
                <a:latin typeface="Calibri"/>
                <a:cs typeface="Calibri"/>
              </a:rPr>
              <a:t>rendered.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291793"/>
            <a:ext cx="7394575" cy="2709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5" dirty="0">
                <a:latin typeface="Calibri"/>
                <a:cs typeface="Calibri"/>
              </a:rPr>
              <a:t>Monitoring </a:t>
            </a:r>
            <a:r>
              <a:rPr sz="4400" b="1" dirty="0">
                <a:latin typeface="Calibri"/>
                <a:cs typeface="Calibri"/>
              </a:rPr>
              <a:t>and </a:t>
            </a:r>
            <a:r>
              <a:rPr sz="4400" b="1" spc="-5" dirty="0">
                <a:latin typeface="Calibri"/>
                <a:cs typeface="Calibri"/>
              </a:rPr>
              <a:t>analysis </a:t>
            </a:r>
            <a:r>
              <a:rPr sz="4400" b="1" dirty="0">
                <a:latin typeface="Calibri"/>
                <a:cs typeface="Calibri"/>
              </a:rPr>
              <a:t>of  health </a:t>
            </a:r>
            <a:r>
              <a:rPr sz="4400" b="1" spc="-5" dirty="0">
                <a:latin typeface="Calibri"/>
                <a:cs typeface="Calibri"/>
              </a:rPr>
              <a:t>condition </a:t>
            </a:r>
            <a:r>
              <a:rPr sz="4400" b="1" spc="-25" dirty="0">
                <a:latin typeface="Calibri"/>
                <a:cs typeface="Calibri"/>
              </a:rPr>
              <a:t>to </a:t>
            </a:r>
            <a:r>
              <a:rPr sz="4400" b="1" spc="-10" dirty="0">
                <a:latin typeface="Calibri"/>
                <a:cs typeface="Calibri"/>
              </a:rPr>
              <a:t>determine  </a:t>
            </a:r>
            <a:r>
              <a:rPr sz="4400" b="1" dirty="0">
                <a:latin typeface="Calibri"/>
                <a:cs typeface="Calibri"/>
              </a:rPr>
              <a:t>the </a:t>
            </a:r>
            <a:r>
              <a:rPr sz="4400" b="1" spc="-15" dirty="0">
                <a:latin typeface="Calibri"/>
                <a:cs typeface="Calibri"/>
              </a:rPr>
              <a:t>progress </a:t>
            </a:r>
            <a:r>
              <a:rPr sz="4400" b="1" dirty="0">
                <a:latin typeface="Calibri"/>
                <a:cs typeface="Calibri"/>
              </a:rPr>
              <a:t>in </a:t>
            </a:r>
            <a:r>
              <a:rPr sz="4400" b="1" spc="5" dirty="0">
                <a:latin typeface="Calibri"/>
                <a:cs typeface="Calibri"/>
              </a:rPr>
              <a:t>primary </a:t>
            </a:r>
            <a:r>
              <a:rPr sz="4400" b="1" dirty="0">
                <a:latin typeface="Calibri"/>
                <a:cs typeface="Calibri"/>
              </a:rPr>
              <a:t>health  </a:t>
            </a:r>
            <a:r>
              <a:rPr sz="4400" b="1" spc="-15" dirty="0">
                <a:latin typeface="Calibri"/>
                <a:cs typeface="Calibri"/>
              </a:rPr>
              <a:t>care.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8889" y="91262"/>
            <a:ext cx="558355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800" u="none" spc="-5" dirty="0"/>
              <a:t>THANK</a:t>
            </a:r>
            <a:r>
              <a:rPr sz="8800" u="none" spc="-95" dirty="0"/>
              <a:t> </a:t>
            </a:r>
            <a:r>
              <a:rPr sz="8800" u="none" spc="-114" dirty="0"/>
              <a:t>YOU</a:t>
            </a:r>
            <a:endParaRPr sz="8800"/>
          </a:p>
        </p:txBody>
      </p:sp>
      <p:sp>
        <p:nvSpPr>
          <p:cNvPr id="3" name="object 3"/>
          <p:cNvSpPr/>
          <p:nvPr/>
        </p:nvSpPr>
        <p:spPr>
          <a:xfrm>
            <a:off x="1791335" y="1384172"/>
            <a:ext cx="5561330" cy="0"/>
          </a:xfrm>
          <a:custGeom>
            <a:avLst/>
            <a:gdLst/>
            <a:ahLst/>
            <a:cxnLst/>
            <a:rect l="l" t="t" r="r" b="b"/>
            <a:pathLst>
              <a:path w="5561330">
                <a:moveTo>
                  <a:pt x="0" y="0"/>
                </a:moveTo>
                <a:lnTo>
                  <a:pt x="5561075" y="0"/>
                </a:lnTo>
              </a:path>
            </a:pathLst>
          </a:custGeom>
          <a:ln w="731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28600" y="1447798"/>
            <a:ext cx="8534400" cy="5410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4410" y="91185"/>
            <a:ext cx="7553959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41475" marR="5080" indent="-1629410">
              <a:lnSpc>
                <a:spcPct val="100000"/>
              </a:lnSpc>
              <a:spcBef>
                <a:spcPts val="100"/>
              </a:spcBef>
            </a:pPr>
            <a:r>
              <a:rPr sz="6000" spc="-5" dirty="0"/>
              <a:t>ELEMENTS OF</a:t>
            </a:r>
            <a:r>
              <a:rPr sz="6000" spc="-85" dirty="0"/>
              <a:t> </a:t>
            </a:r>
            <a:r>
              <a:rPr sz="6000" spc="-15" dirty="0"/>
              <a:t>PRIMARY </a:t>
            </a:r>
            <a:r>
              <a:rPr sz="6000" u="none" spc="-15" dirty="0"/>
              <a:t> </a:t>
            </a:r>
            <a:r>
              <a:rPr sz="6000" spc="-90" dirty="0"/>
              <a:t>HEALTH</a:t>
            </a:r>
            <a:r>
              <a:rPr sz="6000" dirty="0"/>
              <a:t> </a:t>
            </a:r>
            <a:r>
              <a:rPr sz="6000" spc="-5" dirty="0"/>
              <a:t>CARE</a:t>
            </a:r>
            <a:endParaRPr sz="600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2054479"/>
            <a:ext cx="8155940" cy="4088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SzPct val="97727"/>
              <a:buAutoNum type="arabicPeriod"/>
              <a:tabLst>
                <a:tab pos="446405" algn="l"/>
              </a:tabLst>
            </a:pP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Education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concerning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prevailing 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health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problem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&amp; the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methods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of 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preventing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&amp; </a:t>
            </a: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controlling</a:t>
            </a:r>
            <a:r>
              <a:rPr sz="4400" b="1" spc="-5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them</a:t>
            </a:r>
            <a:r>
              <a:rPr sz="4400" b="1" dirty="0" smtClean="0">
                <a:solidFill>
                  <a:srgbClr val="0000FF"/>
                </a:solidFill>
                <a:latin typeface="Calibri"/>
                <a:cs typeface="Calibri"/>
              </a:rPr>
              <a:t>.</a:t>
            </a:r>
            <a:endParaRPr lang="en-IN" sz="4400" b="1" dirty="0" smtClean="0">
              <a:solidFill>
                <a:srgbClr val="0000FF"/>
              </a:solidFill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SzPct val="97727"/>
              <a:buAutoNum type="arabicPeriod"/>
              <a:tabLst>
                <a:tab pos="446405" algn="l"/>
              </a:tabLst>
            </a:pPr>
            <a:endParaRPr sz="4400" dirty="0">
              <a:latin typeface="Calibri"/>
              <a:cs typeface="Calibri"/>
            </a:endParaRPr>
          </a:p>
          <a:p>
            <a:pPr marL="355600" marR="1127760" indent="-342900" algn="just">
              <a:lnSpc>
                <a:spcPct val="100000"/>
              </a:lnSpc>
              <a:buSzPct val="97727"/>
              <a:buAutoNum type="arabicPeriod"/>
              <a:tabLst>
                <a:tab pos="446405" algn="l"/>
                <a:tab pos="6624955" algn="l"/>
              </a:tabLst>
            </a:pPr>
            <a:r>
              <a:rPr sz="4400" b="1" dirty="0" smtClean="0">
                <a:latin typeface="Calibri"/>
                <a:cs typeface="Calibri"/>
              </a:rPr>
              <a:t>P</a:t>
            </a:r>
            <a:r>
              <a:rPr sz="4400" b="1" spc="-55" dirty="0" smtClean="0">
                <a:latin typeface="Calibri"/>
                <a:cs typeface="Calibri"/>
              </a:rPr>
              <a:t>r</a:t>
            </a:r>
            <a:r>
              <a:rPr sz="4400" b="1" dirty="0" smtClean="0">
                <a:latin typeface="Calibri"/>
                <a:cs typeface="Calibri"/>
              </a:rPr>
              <a:t>omoti</a:t>
            </a:r>
            <a:r>
              <a:rPr sz="4400" b="1" spc="-20" dirty="0" smtClean="0">
                <a:latin typeface="Calibri"/>
                <a:cs typeface="Calibri"/>
              </a:rPr>
              <a:t>o</a:t>
            </a:r>
            <a:r>
              <a:rPr sz="4400" b="1" dirty="0" smtClean="0">
                <a:latin typeface="Calibri"/>
                <a:cs typeface="Calibri"/>
              </a:rPr>
              <a:t>n</a:t>
            </a:r>
            <a:r>
              <a:rPr sz="4400" b="1" spc="-35" dirty="0" smtClean="0">
                <a:latin typeface="Calibri"/>
                <a:cs typeface="Calibri"/>
              </a:rPr>
              <a:t> </a:t>
            </a:r>
            <a:r>
              <a:rPr sz="4400" b="1" dirty="0">
                <a:latin typeface="Calibri"/>
                <a:cs typeface="Calibri"/>
              </a:rPr>
              <a:t>of </a:t>
            </a:r>
            <a:r>
              <a:rPr sz="4400" b="1" spc="-80" dirty="0">
                <a:latin typeface="Calibri"/>
                <a:cs typeface="Calibri"/>
              </a:rPr>
              <a:t>f</a:t>
            </a:r>
            <a:r>
              <a:rPr sz="4400" b="1" dirty="0">
                <a:latin typeface="Calibri"/>
                <a:cs typeface="Calibri"/>
              </a:rPr>
              <a:t>ood </a:t>
            </a:r>
            <a:r>
              <a:rPr sz="4400" b="1" spc="-20" dirty="0">
                <a:latin typeface="Calibri"/>
                <a:cs typeface="Calibri"/>
              </a:rPr>
              <a:t>s</a:t>
            </a:r>
            <a:r>
              <a:rPr sz="4400" b="1" dirty="0">
                <a:latin typeface="Calibri"/>
                <a:cs typeface="Calibri"/>
              </a:rPr>
              <a:t>upply	&amp;  </a:t>
            </a:r>
            <a:r>
              <a:rPr sz="4400" b="1" spc="-10" dirty="0">
                <a:latin typeface="Calibri"/>
                <a:cs typeface="Calibri"/>
              </a:rPr>
              <a:t>proper</a:t>
            </a:r>
            <a:r>
              <a:rPr sz="4400" b="1" spc="-5" dirty="0">
                <a:latin typeface="Calibri"/>
                <a:cs typeface="Calibri"/>
              </a:rPr>
              <a:t> </a:t>
            </a:r>
            <a:r>
              <a:rPr sz="4400" b="1" dirty="0">
                <a:latin typeface="Calibri"/>
                <a:cs typeface="Calibri"/>
              </a:rPr>
              <a:t>nutrition</a:t>
            </a:r>
            <a:r>
              <a:rPr sz="4400" b="1" dirty="0" smtClean="0">
                <a:latin typeface="Calibri"/>
                <a:cs typeface="Calibri"/>
              </a:rPr>
              <a:t>.</a:t>
            </a:r>
            <a:endParaRPr lang="en-IN" sz="4400" b="1" dirty="0" smtClean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9600" y="533400"/>
            <a:ext cx="7848600" cy="61715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spcBef>
                <a:spcPts val="105"/>
              </a:spcBef>
            </a:pPr>
            <a:r>
              <a:rPr lang="en-IN" sz="4400" b="1" spc="5" dirty="0" smtClean="0">
                <a:solidFill>
                  <a:srgbClr val="0000FF"/>
                </a:solidFill>
                <a:cs typeface="Calibri"/>
              </a:rPr>
              <a:t>3.An </a:t>
            </a:r>
            <a:r>
              <a:rPr lang="en-IN" sz="4400" b="1" spc="-10" dirty="0" smtClean="0">
                <a:solidFill>
                  <a:srgbClr val="0000FF"/>
                </a:solidFill>
                <a:cs typeface="Calibri"/>
              </a:rPr>
              <a:t>adequate </a:t>
            </a:r>
            <a:r>
              <a:rPr lang="en-IN" sz="4400" b="1" spc="-5" dirty="0" smtClean="0">
                <a:solidFill>
                  <a:srgbClr val="0000FF"/>
                </a:solidFill>
                <a:cs typeface="Calibri"/>
              </a:rPr>
              <a:t>supply </a:t>
            </a:r>
            <a:r>
              <a:rPr lang="en-IN" sz="4400" b="1" dirty="0" smtClean="0">
                <a:solidFill>
                  <a:srgbClr val="0000FF"/>
                </a:solidFill>
                <a:cs typeface="Calibri"/>
              </a:rPr>
              <a:t>of</a:t>
            </a:r>
            <a:r>
              <a:rPr lang="en-IN" sz="4400" b="1" spc="-60" dirty="0" smtClean="0">
                <a:solidFill>
                  <a:srgbClr val="0000FF"/>
                </a:solidFill>
                <a:cs typeface="Calibri"/>
              </a:rPr>
              <a:t> </a:t>
            </a:r>
            <a:r>
              <a:rPr lang="en-IN" sz="4400" b="1" spc="-30" dirty="0" smtClean="0">
                <a:solidFill>
                  <a:srgbClr val="0000FF"/>
                </a:solidFill>
                <a:cs typeface="Calibri"/>
              </a:rPr>
              <a:t>safe    water </a:t>
            </a:r>
            <a:r>
              <a:rPr lang="en-IN" sz="4400" b="1" dirty="0" smtClean="0">
                <a:solidFill>
                  <a:srgbClr val="0000FF"/>
                </a:solidFill>
                <a:cs typeface="Calibri"/>
              </a:rPr>
              <a:t>&amp; basic</a:t>
            </a:r>
            <a:r>
              <a:rPr lang="en-IN" sz="4400" b="1" spc="10" dirty="0" smtClean="0">
                <a:solidFill>
                  <a:srgbClr val="0000FF"/>
                </a:solidFill>
                <a:cs typeface="Calibri"/>
              </a:rPr>
              <a:t> </a:t>
            </a:r>
            <a:r>
              <a:rPr lang="en-IN" sz="4400" b="1" spc="-10" dirty="0" smtClean="0">
                <a:solidFill>
                  <a:srgbClr val="0000FF"/>
                </a:solidFill>
                <a:cs typeface="Calibri"/>
              </a:rPr>
              <a:t>sanitation.</a:t>
            </a:r>
          </a:p>
          <a:p>
            <a:pPr marL="355600" marR="5080" indent="-342900" algn="just">
              <a:spcBef>
                <a:spcPts val="105"/>
              </a:spcBef>
            </a:pPr>
            <a:endParaRPr lang="en-IN" sz="4400" dirty="0" smtClean="0"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</a:pPr>
            <a:r>
              <a:rPr sz="4400" b="1" spc="-10" dirty="0" smtClean="0">
                <a:cs typeface="Calibri"/>
              </a:rPr>
              <a:t>4.Maternal </a:t>
            </a:r>
            <a:r>
              <a:rPr sz="4400" b="1" dirty="0">
                <a:cs typeface="Calibri"/>
              </a:rPr>
              <a:t>&amp; </a:t>
            </a:r>
            <a:r>
              <a:rPr sz="4400" b="1" spc="-5" dirty="0">
                <a:cs typeface="Calibri"/>
              </a:rPr>
              <a:t>child </a:t>
            </a:r>
            <a:r>
              <a:rPr sz="4400" b="1" dirty="0">
                <a:cs typeface="Calibri"/>
              </a:rPr>
              <a:t>health</a:t>
            </a:r>
            <a:r>
              <a:rPr sz="4400" b="1" spc="-105" dirty="0">
                <a:cs typeface="Calibri"/>
              </a:rPr>
              <a:t> </a:t>
            </a:r>
            <a:r>
              <a:rPr sz="4400" b="1" spc="-20" dirty="0">
                <a:cs typeface="Calibri"/>
              </a:rPr>
              <a:t>care,  </a:t>
            </a:r>
            <a:r>
              <a:rPr sz="4400" b="1" dirty="0">
                <a:cs typeface="Calibri"/>
              </a:rPr>
              <a:t>including </a:t>
            </a:r>
            <a:r>
              <a:rPr sz="4400" b="1" spc="-15" dirty="0">
                <a:cs typeface="Calibri"/>
              </a:rPr>
              <a:t>family</a:t>
            </a:r>
            <a:r>
              <a:rPr sz="4400" b="1" spc="-35" dirty="0">
                <a:cs typeface="Calibri"/>
              </a:rPr>
              <a:t> </a:t>
            </a:r>
            <a:r>
              <a:rPr sz="4400" b="1" dirty="0">
                <a:cs typeface="Calibri"/>
              </a:rPr>
              <a:t>planning</a:t>
            </a:r>
            <a:r>
              <a:rPr sz="4400" b="1" dirty="0" smtClean="0">
                <a:cs typeface="Calibri"/>
              </a:rPr>
              <a:t>.</a:t>
            </a:r>
            <a:endParaRPr lang="en-IN" sz="4400" b="1" dirty="0" smtClean="0"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</a:pPr>
            <a:endParaRPr lang="en-IN" sz="4400" b="1" dirty="0" smtClean="0"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</a:pPr>
            <a:r>
              <a:rPr lang="en-IN" sz="4400" b="1" u="none" spc="-5" dirty="0" smtClean="0">
                <a:solidFill>
                  <a:srgbClr val="0000FF"/>
                </a:solidFill>
              </a:rPr>
              <a:t>5.Immunization </a:t>
            </a:r>
            <a:r>
              <a:rPr lang="en-IN" sz="4400" b="1" u="none" spc="-20" dirty="0" smtClean="0">
                <a:solidFill>
                  <a:srgbClr val="0000FF"/>
                </a:solidFill>
              </a:rPr>
              <a:t>against</a:t>
            </a:r>
            <a:r>
              <a:rPr lang="en-IN" sz="4400" b="1" u="none" spc="-80" dirty="0" smtClean="0">
                <a:solidFill>
                  <a:srgbClr val="0000FF"/>
                </a:solidFill>
              </a:rPr>
              <a:t> </a:t>
            </a:r>
            <a:r>
              <a:rPr lang="en-IN" sz="4400" b="1" u="none" spc="-5" dirty="0" smtClean="0">
                <a:solidFill>
                  <a:srgbClr val="0000FF"/>
                </a:solidFill>
              </a:rPr>
              <a:t>major  </a:t>
            </a:r>
            <a:r>
              <a:rPr lang="en-IN" sz="4400" b="1" u="none" spc="-10" dirty="0" smtClean="0">
                <a:solidFill>
                  <a:srgbClr val="0000FF"/>
                </a:solidFill>
              </a:rPr>
              <a:t>infectious</a:t>
            </a:r>
            <a:r>
              <a:rPr lang="en-IN" sz="4400" b="1" u="none" spc="-15" dirty="0" smtClean="0">
                <a:solidFill>
                  <a:srgbClr val="0000FF"/>
                </a:solidFill>
              </a:rPr>
              <a:t> </a:t>
            </a:r>
            <a:r>
              <a:rPr lang="en-IN" sz="4400" b="1" u="none" spc="-5" dirty="0" smtClean="0">
                <a:solidFill>
                  <a:srgbClr val="0000FF"/>
                </a:solidFill>
              </a:rPr>
              <a:t>diseases.</a:t>
            </a:r>
            <a:endParaRPr lang="en-IN" sz="4400" b="1" dirty="0"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</a:pP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533400"/>
            <a:ext cx="7293609" cy="50866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92735">
              <a:spcBef>
                <a:spcPts val="105"/>
              </a:spcBef>
              <a:tabLst>
                <a:tab pos="355600" algn="l"/>
              </a:tabLst>
            </a:pPr>
            <a:r>
              <a:rPr lang="en-IN" sz="4400" b="1" spc="-10" dirty="0" smtClean="0">
                <a:cs typeface="Calibri"/>
              </a:rPr>
              <a:t>6.Prevention </a:t>
            </a:r>
            <a:r>
              <a:rPr lang="en-IN" sz="4400" b="1" dirty="0" smtClean="0">
                <a:cs typeface="Calibri"/>
              </a:rPr>
              <a:t>&amp; </a:t>
            </a:r>
            <a:r>
              <a:rPr lang="en-IN" sz="4400" b="1" spc="-15" dirty="0" smtClean="0">
                <a:cs typeface="Calibri"/>
              </a:rPr>
              <a:t>control </a:t>
            </a:r>
            <a:r>
              <a:rPr lang="en-IN" sz="4400" b="1" dirty="0" smtClean="0">
                <a:cs typeface="Calibri"/>
              </a:rPr>
              <a:t>of</a:t>
            </a:r>
            <a:r>
              <a:rPr lang="en-IN" sz="4400" b="1" spc="-100" dirty="0" smtClean="0">
                <a:cs typeface="Calibri"/>
              </a:rPr>
              <a:t> </a:t>
            </a:r>
            <a:r>
              <a:rPr lang="en-IN" sz="4400" b="1" spc="-5" dirty="0" smtClean="0">
                <a:cs typeface="Calibri"/>
              </a:rPr>
              <a:t>locally  </a:t>
            </a:r>
            <a:r>
              <a:rPr lang="en-IN" sz="4400" b="1" dirty="0" smtClean="0">
                <a:cs typeface="Calibri"/>
              </a:rPr>
              <a:t>endemic</a:t>
            </a:r>
            <a:r>
              <a:rPr lang="en-IN" sz="4400" b="1" spc="-45" dirty="0" smtClean="0">
                <a:cs typeface="Calibri"/>
              </a:rPr>
              <a:t> </a:t>
            </a:r>
            <a:r>
              <a:rPr lang="en-IN" sz="4400" b="1" dirty="0" smtClean="0">
                <a:cs typeface="Calibri"/>
              </a:rPr>
              <a:t>diseases.</a:t>
            </a:r>
            <a:endParaRPr lang="en-IN" sz="4400" dirty="0" smtClean="0">
              <a:cs typeface="Calibri"/>
            </a:endParaRPr>
          </a:p>
          <a:p>
            <a:pPr marL="12700" marR="292735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endParaRPr lang="en-IN" sz="4400" b="1" spc="-10" dirty="0" smtClean="0">
              <a:solidFill>
                <a:srgbClr val="0000FF"/>
              </a:solidFill>
              <a:latin typeface="Calibri"/>
              <a:cs typeface="Calibri"/>
            </a:endParaRPr>
          </a:p>
          <a:p>
            <a:pPr marL="12700" marR="292735">
              <a:lnSpc>
                <a:spcPct val="100000"/>
              </a:lnSpc>
              <a:spcBef>
                <a:spcPts val="105"/>
              </a:spcBef>
              <a:tabLst>
                <a:tab pos="355600" algn="l"/>
              </a:tabLst>
            </a:pPr>
            <a:r>
              <a:rPr sz="4400" b="1" spc="-10" dirty="0" smtClean="0">
                <a:solidFill>
                  <a:srgbClr val="0000FF"/>
                </a:solidFill>
                <a:latin typeface="Calibri"/>
                <a:cs typeface="Calibri"/>
              </a:rPr>
              <a:t>7.Appropriate </a:t>
            </a:r>
            <a:r>
              <a:rPr sz="4400" b="1" spc="-15" dirty="0">
                <a:solidFill>
                  <a:srgbClr val="0000FF"/>
                </a:solidFill>
                <a:latin typeface="Calibri"/>
                <a:cs typeface="Calibri"/>
              </a:rPr>
              <a:t>treatment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of  common diseases &amp;</a:t>
            </a:r>
            <a:r>
              <a:rPr sz="4400" b="1" spc="-10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0000FF"/>
                </a:solidFill>
                <a:latin typeface="Calibri"/>
                <a:cs typeface="Calibri"/>
              </a:rPr>
              <a:t>injuries.</a:t>
            </a:r>
            <a:endParaRPr sz="4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•"/>
            </a:pPr>
            <a:endParaRPr sz="6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10" dirty="0">
                <a:latin typeface="Calibri"/>
                <a:cs typeface="Calibri"/>
              </a:rPr>
              <a:t>8.Provision </a:t>
            </a:r>
            <a:r>
              <a:rPr sz="4400" b="1" dirty="0">
                <a:latin typeface="Calibri"/>
                <a:cs typeface="Calibri"/>
              </a:rPr>
              <a:t>of </a:t>
            </a:r>
            <a:r>
              <a:rPr sz="4400" b="1" spc="-5" dirty="0">
                <a:latin typeface="Calibri"/>
                <a:cs typeface="Calibri"/>
              </a:rPr>
              <a:t>essential</a:t>
            </a:r>
            <a:r>
              <a:rPr sz="4400" b="1" spc="-90" dirty="0">
                <a:latin typeface="Calibri"/>
                <a:cs typeface="Calibri"/>
              </a:rPr>
              <a:t> </a:t>
            </a:r>
            <a:r>
              <a:rPr sz="4400" b="1" dirty="0">
                <a:latin typeface="Calibri"/>
                <a:cs typeface="Calibri"/>
              </a:rPr>
              <a:t>drugs.</a:t>
            </a: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4088" y="110997"/>
            <a:ext cx="702945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7285" marR="5080" indent="-112522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PRINCIPLES </a:t>
            </a:r>
            <a:r>
              <a:rPr spc="-5" dirty="0"/>
              <a:t>OF </a:t>
            </a:r>
            <a:r>
              <a:rPr spc="-20" dirty="0"/>
              <a:t>PRIMARY </a:t>
            </a:r>
            <a:r>
              <a:rPr u="none" spc="-20" dirty="0"/>
              <a:t> </a:t>
            </a:r>
            <a:r>
              <a:rPr spc="-75" dirty="0"/>
              <a:t>HEALTH</a:t>
            </a:r>
            <a:r>
              <a:rPr spc="5" dirty="0"/>
              <a:t> </a:t>
            </a:r>
            <a:r>
              <a:rPr spc="-5" dirty="0"/>
              <a:t>CARE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13341"/>
            <a:ext cx="6980555" cy="377761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10" dirty="0">
                <a:solidFill>
                  <a:srgbClr val="0000FF"/>
                </a:solidFill>
                <a:latin typeface="Calibri"/>
                <a:cs typeface="Calibri"/>
              </a:rPr>
              <a:t>1.Equitable</a:t>
            </a:r>
            <a:r>
              <a:rPr sz="4400" b="1" spc="-2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4400" b="1" spc="-5" dirty="0">
                <a:solidFill>
                  <a:srgbClr val="0000FF"/>
                </a:solidFill>
                <a:latin typeface="Calibri"/>
                <a:cs typeface="Calibri"/>
              </a:rPr>
              <a:t>distribution.</a:t>
            </a:r>
            <a:endParaRPr sz="4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10" dirty="0">
                <a:solidFill>
                  <a:srgbClr val="00AF50"/>
                </a:solidFill>
                <a:latin typeface="Calibri"/>
                <a:cs typeface="Calibri"/>
              </a:rPr>
              <a:t>2.Community</a:t>
            </a:r>
            <a:r>
              <a:rPr sz="4400" b="1" spc="-4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4400" b="1" spc="-5" dirty="0">
                <a:solidFill>
                  <a:srgbClr val="00AF50"/>
                </a:solidFill>
                <a:latin typeface="Calibri"/>
                <a:cs typeface="Calibri"/>
              </a:rPr>
              <a:t>participation.</a:t>
            </a:r>
            <a:endParaRPr sz="4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20" dirty="0">
                <a:solidFill>
                  <a:srgbClr val="C00000"/>
                </a:solidFill>
                <a:latin typeface="Calibri"/>
                <a:cs typeface="Calibri"/>
              </a:rPr>
              <a:t>3.Intersectoral</a:t>
            </a:r>
            <a:r>
              <a:rPr sz="44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4400" b="1" spc="-10" dirty="0">
                <a:solidFill>
                  <a:srgbClr val="C00000"/>
                </a:solidFill>
                <a:latin typeface="Calibri"/>
                <a:cs typeface="Calibri"/>
              </a:rPr>
              <a:t>coordination.</a:t>
            </a:r>
            <a:endParaRPr sz="4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355600" algn="l"/>
              </a:tabLst>
            </a:pPr>
            <a:r>
              <a:rPr sz="4400" b="1" spc="-10" dirty="0">
                <a:solidFill>
                  <a:srgbClr val="006FC0"/>
                </a:solidFill>
                <a:latin typeface="Calibri"/>
                <a:cs typeface="Calibri"/>
              </a:rPr>
              <a:t>4.Appropriate</a:t>
            </a:r>
            <a:r>
              <a:rPr sz="4400" b="1" spc="-40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4400" b="1" spc="-10" dirty="0">
                <a:solidFill>
                  <a:srgbClr val="006FC0"/>
                </a:solidFill>
                <a:latin typeface="Calibri"/>
                <a:cs typeface="Calibri"/>
              </a:rPr>
              <a:t>technology</a:t>
            </a:r>
            <a:r>
              <a:rPr sz="3200" b="1" i="1" spc="-10" dirty="0">
                <a:solidFill>
                  <a:srgbClr val="006FC0"/>
                </a:solidFill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355600" algn="l"/>
              </a:tabLst>
            </a:pPr>
            <a:r>
              <a:rPr sz="4800" b="1" dirty="0">
                <a:solidFill>
                  <a:srgbClr val="FF0000"/>
                </a:solidFill>
                <a:latin typeface="Calibri"/>
                <a:cs typeface="Calibri"/>
              </a:rPr>
              <a:t>5.</a:t>
            </a:r>
            <a:r>
              <a:rPr sz="4800" b="1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4800" b="1" spc="-20" dirty="0">
                <a:solidFill>
                  <a:srgbClr val="FF0000"/>
                </a:solidFill>
                <a:latin typeface="Calibri"/>
                <a:cs typeface="Calibri"/>
              </a:rPr>
              <a:t>Prevention</a:t>
            </a:r>
            <a:endParaRPr sz="4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1456</Words>
  <Application>Microsoft Office PowerPoint</Application>
  <PresentationFormat>On-screen Show (4:3)</PresentationFormat>
  <Paragraphs>120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Slide 1</vt:lpstr>
      <vt:lpstr>Slide 2</vt:lpstr>
      <vt:lpstr>  PRIMARY HEALTH CARE</vt:lpstr>
      <vt:lpstr>CHARACTERISTICS OF PHC</vt:lpstr>
      <vt:lpstr>NATURE OF PHC</vt:lpstr>
      <vt:lpstr>ELEMENTS OF PRIMARY  HEALTH CARE</vt:lpstr>
      <vt:lpstr>Slide 7</vt:lpstr>
      <vt:lpstr>Slide 8</vt:lpstr>
      <vt:lpstr>PRINCIPLES OF PRIMARY  HEALTH CARE</vt:lpstr>
      <vt:lpstr>EQUITABLE DISTRIBUTION</vt:lpstr>
      <vt:lpstr>Slide 11</vt:lpstr>
      <vt:lpstr>Slide 12</vt:lpstr>
      <vt:lpstr>COMMUNITY  PARTICIPATION</vt:lpstr>
      <vt:lpstr>Slide 14</vt:lpstr>
      <vt:lpstr>Slide 15</vt:lpstr>
      <vt:lpstr>Slide 16</vt:lpstr>
      <vt:lpstr>Slide 17</vt:lpstr>
      <vt:lpstr>INTERSECTORAL  CO - ORDINATION</vt:lpstr>
      <vt:lpstr>Slide 19</vt:lpstr>
      <vt:lpstr>Slide 20</vt:lpstr>
      <vt:lpstr>Slide 21</vt:lpstr>
      <vt:lpstr>APPROPRIATE  TECHNONOLOGY</vt:lpstr>
      <vt:lpstr>Slide 23</vt:lpstr>
      <vt:lpstr>Slide 24</vt:lpstr>
      <vt:lpstr>SERVICES UNDER PHC</vt:lpstr>
      <vt:lpstr>SERVICES IN PRIMARY  HEALTH CARE</vt:lpstr>
      <vt:lpstr>Slide 27</vt:lpstr>
      <vt:lpstr>Slide 28</vt:lpstr>
      <vt:lpstr>Slide 29</vt:lpstr>
      <vt:lpstr>Slide 30</vt:lpstr>
      <vt:lpstr>Slide 31</vt:lpstr>
      <vt:lpstr>Slide 32</vt:lpstr>
      <vt:lpstr>ROLE OF A NURSE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1.DIRECT CARE PROVIDER</vt:lpstr>
      <vt:lpstr>E.g.,</vt:lpstr>
      <vt:lpstr>2. HEALTH EDUCATOR &amp;  TEACHER</vt:lpstr>
      <vt:lpstr>Slide 46</vt:lpstr>
      <vt:lpstr>Slide 47</vt:lpstr>
      <vt:lpstr>3. PLANNER &amp; CARE MANAGER</vt:lpstr>
      <vt:lpstr>Slide 49</vt:lpstr>
      <vt:lpstr>Slide 50</vt:lpstr>
      <vt:lpstr>Slide 51</vt:lpstr>
      <vt:lpstr>4. GUIDE &amp; SUPERVISOR</vt:lpstr>
      <vt:lpstr>SPECIFIED FUNCTIONS</vt:lpstr>
      <vt:lpstr>Slide 54</vt:lpstr>
      <vt:lpstr>Slide 55</vt:lpstr>
      <vt:lpstr>Slide 56</vt:lpstr>
      <vt:lpstr>Slide 57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library</dc:creator>
  <cp:lastModifiedBy>library</cp:lastModifiedBy>
  <cp:revision>5</cp:revision>
  <dcterms:created xsi:type="dcterms:W3CDTF">2020-09-02T08:13:37Z</dcterms:created>
  <dcterms:modified xsi:type="dcterms:W3CDTF">2021-03-26T07:18:47Z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2017-12-20T00:00:00Z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2020-09-02T00:00:00Z</vt:filetime>
  </property>
</Properties>
</file>