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9" r:id="rId5"/>
    <p:sldId id="271" r:id="rId6"/>
    <p:sldId id="270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962" y="1600961"/>
            <a:ext cx="4038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3198" y="134238"/>
            <a:ext cx="7137603" cy="1367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omic Sans MS"/>
                <a:cs typeface="Comic Sans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21030" y="1607261"/>
            <a:ext cx="7901939" cy="29533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jpe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130" y="512191"/>
            <a:ext cx="74637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5" dirty="0">
                <a:latin typeface="Times New Roman"/>
                <a:cs typeface="Times New Roman"/>
              </a:rPr>
              <a:t>ENVIRONMENTAL</a:t>
            </a:r>
            <a:r>
              <a:rPr sz="4000" spc="-130" dirty="0">
                <a:latin typeface="Times New Roman"/>
                <a:cs typeface="Times New Roman"/>
              </a:rPr>
              <a:t> </a:t>
            </a:r>
            <a:r>
              <a:rPr sz="4000" spc="-85" dirty="0">
                <a:latin typeface="Times New Roman"/>
                <a:cs typeface="Times New Roman"/>
              </a:rPr>
              <a:t>SANITATION</a:t>
            </a:r>
            <a:endParaRPr sz="4000" dirty="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28244" y="1642872"/>
            <a:ext cx="8072755" cy="4215765"/>
            <a:chOff x="428244" y="1642872"/>
            <a:chExt cx="8072755" cy="4215765"/>
          </a:xfrm>
        </p:grpSpPr>
        <p:sp>
          <p:nvSpPr>
            <p:cNvPr id="4" name="object 4"/>
            <p:cNvSpPr/>
            <p:nvPr/>
          </p:nvSpPr>
          <p:spPr>
            <a:xfrm>
              <a:off x="499872" y="1642872"/>
              <a:ext cx="3715512" cy="24292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8244" y="3857244"/>
              <a:ext cx="3643883" cy="200101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15384" y="1642872"/>
              <a:ext cx="4285488" cy="22143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215384" y="3715511"/>
              <a:ext cx="4285488" cy="214274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2"/>
          <p:cNvSpPr txBox="1">
            <a:spLocks/>
          </p:cNvSpPr>
          <p:nvPr/>
        </p:nvSpPr>
        <p:spPr>
          <a:xfrm>
            <a:off x="5334000" y="5848108"/>
            <a:ext cx="3638923" cy="10098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omic Sans MS"/>
                <a:ea typeface="+mj-ea"/>
                <a:cs typeface="Comic Sans MS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en-IN" sz="3200" kern="0" dirty="0" smtClean="0">
                <a:latin typeface="Times New Roman"/>
                <a:cs typeface="Times New Roman"/>
              </a:rPr>
              <a:t>Mrs. Elaiyarasi S</a:t>
            </a:r>
          </a:p>
          <a:p>
            <a:pPr marL="12700">
              <a:spcBef>
                <a:spcPts val="95"/>
              </a:spcBef>
            </a:pPr>
            <a:r>
              <a:rPr lang="en-IN" sz="3200" kern="0" dirty="0" smtClean="0">
                <a:latin typeface="Times New Roman"/>
                <a:cs typeface="Times New Roman"/>
              </a:rPr>
              <a:t>Asst. </a:t>
            </a:r>
            <a:r>
              <a:rPr lang="en-IN" sz="3200" kern="0" dirty="0">
                <a:latin typeface="Times New Roman"/>
                <a:cs typeface="Times New Roman"/>
              </a:rPr>
              <a:t>P</a:t>
            </a:r>
            <a:r>
              <a:rPr lang="en-IN" sz="3200" kern="0" dirty="0" smtClean="0">
                <a:latin typeface="Times New Roman"/>
                <a:cs typeface="Times New Roman"/>
              </a:rPr>
              <a:t>rofessor</a:t>
            </a:r>
            <a:endParaRPr lang="en-IN" sz="3200" kern="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7676" y="469519"/>
            <a:ext cx="51663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AIR</a:t>
            </a:r>
            <a:r>
              <a:rPr spc="-90" dirty="0"/>
              <a:t> </a:t>
            </a:r>
            <a:r>
              <a:rPr spc="-5" dirty="0"/>
              <a:t>SANITATION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09955" y="1373124"/>
            <a:ext cx="4281170" cy="4820920"/>
            <a:chOff x="409955" y="1373124"/>
            <a:chExt cx="4281170" cy="4820920"/>
          </a:xfrm>
        </p:grpSpPr>
        <p:sp>
          <p:nvSpPr>
            <p:cNvPr id="4" name="object 4"/>
            <p:cNvSpPr/>
            <p:nvPr/>
          </p:nvSpPr>
          <p:spPr>
            <a:xfrm>
              <a:off x="409955" y="1472184"/>
              <a:ext cx="4280916" cy="47213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15695" y="1373124"/>
              <a:ext cx="4049267" cy="467258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7199" y="1499616"/>
              <a:ext cx="4186428" cy="462686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57199" y="1499616"/>
              <a:ext cx="4186554" cy="4627245"/>
            </a:xfrm>
            <a:custGeom>
              <a:avLst/>
              <a:gdLst/>
              <a:ahLst/>
              <a:cxnLst/>
              <a:rect l="l" t="t" r="r" b="b"/>
              <a:pathLst>
                <a:path w="4186554" h="4627245">
                  <a:moveTo>
                    <a:pt x="0" y="4626864"/>
                  </a:moveTo>
                  <a:lnTo>
                    <a:pt x="4186428" y="4626864"/>
                  </a:lnTo>
                  <a:lnTo>
                    <a:pt x="4186428" y="0"/>
                  </a:lnTo>
                  <a:lnTo>
                    <a:pt x="0" y="0"/>
                  </a:lnTo>
                  <a:lnTo>
                    <a:pt x="0" y="4626864"/>
                  </a:lnTo>
                  <a:close/>
                </a:path>
              </a:pathLst>
            </a:custGeom>
            <a:ln w="9144">
              <a:solidFill>
                <a:srgbClr val="49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59027" y="1467992"/>
            <a:ext cx="3482340" cy="429323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2384" marR="5080" indent="-20320">
              <a:lnSpc>
                <a:spcPct val="90000"/>
              </a:lnSpc>
              <a:spcBef>
                <a:spcPts val="430"/>
              </a:spcBef>
            </a:pPr>
            <a:r>
              <a:rPr sz="2800" spc="-5" dirty="0">
                <a:latin typeface="Carlito"/>
                <a:cs typeface="Carlito"/>
              </a:rPr>
              <a:t>The </a:t>
            </a:r>
            <a:r>
              <a:rPr sz="2800" spc="-30" dirty="0">
                <a:latin typeface="Carlito"/>
                <a:cs typeface="Carlito"/>
              </a:rPr>
              <a:t>system </a:t>
            </a:r>
            <a:r>
              <a:rPr sz="2800" spc="-5" dirty="0">
                <a:latin typeface="Carlito"/>
                <a:cs typeface="Carlito"/>
              </a:rPr>
              <a:t>of </a:t>
            </a:r>
            <a:r>
              <a:rPr sz="2800" spc="-10" dirty="0">
                <a:latin typeface="Carlito"/>
                <a:cs typeface="Carlito"/>
              </a:rPr>
              <a:t>removing  </a:t>
            </a:r>
            <a:r>
              <a:rPr sz="2800" spc="-5" dirty="0">
                <a:latin typeface="Carlito"/>
                <a:cs typeface="Carlito"/>
              </a:rPr>
              <a:t>the impurities </a:t>
            </a:r>
            <a:r>
              <a:rPr sz="2800" spc="-15" dirty="0">
                <a:latin typeface="Carlito"/>
                <a:cs typeface="Carlito"/>
              </a:rPr>
              <a:t>present  </a:t>
            </a:r>
            <a:r>
              <a:rPr sz="2800" spc="-10" dirty="0">
                <a:latin typeface="Carlito"/>
                <a:cs typeface="Carlito"/>
              </a:rPr>
              <a:t>in </a:t>
            </a:r>
            <a:r>
              <a:rPr sz="2800" b="1" spc="-5" dirty="0">
                <a:latin typeface="Carlito"/>
                <a:cs typeface="Carlito"/>
              </a:rPr>
              <a:t>air </a:t>
            </a:r>
            <a:r>
              <a:rPr sz="2800" spc="-10" dirty="0">
                <a:latin typeface="Carlito"/>
                <a:cs typeface="Carlito"/>
              </a:rPr>
              <a:t>inside buildings </a:t>
            </a:r>
            <a:r>
              <a:rPr sz="2800" spc="-20" dirty="0">
                <a:latin typeface="Carlito"/>
                <a:cs typeface="Carlito"/>
              </a:rPr>
              <a:t>to  </a:t>
            </a:r>
            <a:r>
              <a:rPr sz="2800" spc="-15" dirty="0">
                <a:latin typeface="Carlito"/>
                <a:cs typeface="Carlito"/>
              </a:rPr>
              <a:t>protect </a:t>
            </a:r>
            <a:r>
              <a:rPr sz="2800" spc="-10" dirty="0">
                <a:latin typeface="Carlito"/>
                <a:cs typeface="Carlito"/>
              </a:rPr>
              <a:t>people </a:t>
            </a:r>
            <a:r>
              <a:rPr sz="2800" spc="-20" dirty="0">
                <a:latin typeface="Carlito"/>
                <a:cs typeface="Carlito"/>
              </a:rPr>
              <a:t>from  </a:t>
            </a:r>
            <a:r>
              <a:rPr sz="2800" spc="-10" dirty="0">
                <a:latin typeface="Carlito"/>
                <a:cs typeface="Carlito"/>
              </a:rPr>
              <a:t>infections. Sanitation of  </a:t>
            </a:r>
            <a:r>
              <a:rPr sz="2800" spc="-5" dirty="0">
                <a:latin typeface="Carlito"/>
                <a:cs typeface="Carlito"/>
              </a:rPr>
              <a:t>air is essential in  enclosed places </a:t>
            </a:r>
            <a:r>
              <a:rPr sz="2800" spc="-30" dirty="0">
                <a:latin typeface="Carlito"/>
                <a:cs typeface="Carlito"/>
              </a:rPr>
              <a:t>like  </a:t>
            </a:r>
            <a:r>
              <a:rPr sz="2800" spc="-15" dirty="0">
                <a:latin typeface="Carlito"/>
                <a:cs typeface="Carlito"/>
              </a:rPr>
              <a:t>hospital </a:t>
            </a:r>
            <a:r>
              <a:rPr sz="2800" spc="-20" dirty="0">
                <a:latin typeface="Carlito"/>
                <a:cs typeface="Carlito"/>
              </a:rPr>
              <a:t>wards,  </a:t>
            </a:r>
            <a:r>
              <a:rPr sz="2800" spc="-15" dirty="0">
                <a:latin typeface="Carlito"/>
                <a:cs typeface="Carlito"/>
              </a:rPr>
              <a:t>operation </a:t>
            </a:r>
            <a:r>
              <a:rPr sz="2800" spc="-10" dirty="0">
                <a:latin typeface="Carlito"/>
                <a:cs typeface="Carlito"/>
              </a:rPr>
              <a:t>theatres </a:t>
            </a:r>
            <a:r>
              <a:rPr sz="2800" spc="-5" dirty="0">
                <a:latin typeface="Carlito"/>
                <a:cs typeface="Carlito"/>
              </a:rPr>
              <a:t>and  </a:t>
            </a:r>
            <a:r>
              <a:rPr sz="2800" spc="-10" dirty="0">
                <a:latin typeface="Carlito"/>
                <a:cs typeface="Carlito"/>
              </a:rPr>
              <a:t>burns unit </a:t>
            </a:r>
            <a:r>
              <a:rPr sz="2800" spc="-20" dirty="0">
                <a:latin typeface="Carlito"/>
                <a:cs typeface="Carlito"/>
              </a:rPr>
              <a:t>to prevent  </a:t>
            </a:r>
            <a:r>
              <a:rPr sz="2800" spc="-15" dirty="0">
                <a:latin typeface="Carlito"/>
                <a:cs typeface="Carlito"/>
              </a:rPr>
              <a:t>infection.</a:t>
            </a:r>
            <a:endParaRPr sz="2800">
              <a:latin typeface="Carlito"/>
              <a:cs typeface="Carli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643628" y="1499616"/>
            <a:ext cx="4072254" cy="4643755"/>
            <a:chOff x="4643628" y="1499616"/>
            <a:chExt cx="4072254" cy="4643755"/>
          </a:xfrm>
        </p:grpSpPr>
        <p:sp>
          <p:nvSpPr>
            <p:cNvPr id="10" name="object 10"/>
            <p:cNvSpPr/>
            <p:nvPr/>
          </p:nvSpPr>
          <p:spPr>
            <a:xfrm>
              <a:off x="4648200" y="3500627"/>
              <a:ext cx="4038600" cy="264261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43628" y="1499616"/>
              <a:ext cx="4072128" cy="235762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2265" marR="5080" indent="-1600200">
              <a:lnSpc>
                <a:spcPct val="100000"/>
              </a:lnSpc>
              <a:spcBef>
                <a:spcPts val="100"/>
              </a:spcBef>
            </a:pPr>
            <a:r>
              <a:rPr dirty="0"/>
              <a:t>GOVT. </a:t>
            </a:r>
            <a:r>
              <a:rPr spc="-5" dirty="0"/>
              <a:t>INITIATIVES</a:t>
            </a:r>
            <a:r>
              <a:rPr spc="-114" dirty="0"/>
              <a:t> </a:t>
            </a:r>
            <a:r>
              <a:rPr dirty="0"/>
              <a:t>FOR  </a:t>
            </a:r>
            <a:r>
              <a:rPr spc="-5" dirty="0"/>
              <a:t>SANITATION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07847" y="1519427"/>
            <a:ext cx="4383405" cy="4677410"/>
            <a:chOff x="307847" y="1519427"/>
            <a:chExt cx="4383405" cy="4677410"/>
          </a:xfrm>
        </p:grpSpPr>
        <p:sp>
          <p:nvSpPr>
            <p:cNvPr id="4" name="object 4"/>
            <p:cNvSpPr/>
            <p:nvPr/>
          </p:nvSpPr>
          <p:spPr>
            <a:xfrm>
              <a:off x="409955" y="1575815"/>
              <a:ext cx="4280916" cy="462076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7847" y="1519427"/>
              <a:ext cx="4323588" cy="407517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7200" y="1600199"/>
              <a:ext cx="4186428" cy="452628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57200" y="1600199"/>
              <a:ext cx="4186554" cy="4526280"/>
            </a:xfrm>
            <a:custGeom>
              <a:avLst/>
              <a:gdLst/>
              <a:ahLst/>
              <a:cxnLst/>
              <a:rect l="l" t="t" r="r" b="b"/>
              <a:pathLst>
                <a:path w="4186554" h="4526280">
                  <a:moveTo>
                    <a:pt x="0" y="4526280"/>
                  </a:moveTo>
                  <a:lnTo>
                    <a:pt x="4186428" y="4526280"/>
                  </a:lnTo>
                  <a:lnTo>
                    <a:pt x="4186428" y="0"/>
                  </a:lnTo>
                  <a:lnTo>
                    <a:pt x="0" y="0"/>
                  </a:lnTo>
                  <a:lnTo>
                    <a:pt x="0" y="4526280"/>
                  </a:lnTo>
                  <a:close/>
                </a:path>
              </a:pathLst>
            </a:custGeom>
            <a:ln w="9144">
              <a:solidFill>
                <a:srgbClr val="97B8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35940" y="1610613"/>
            <a:ext cx="3773170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0337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National Urban 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Sanitation</a:t>
            </a:r>
            <a:r>
              <a:rPr sz="2800" spc="-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Policy</a:t>
            </a:r>
            <a:endParaRPr sz="28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Central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Rural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Sanitation 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Program</a:t>
            </a:r>
            <a:endParaRPr sz="2800">
              <a:latin typeface="Carlito"/>
              <a:cs typeface="Carlito"/>
            </a:endParaRPr>
          </a:p>
          <a:p>
            <a:pPr marL="355600" marR="15367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Nirmal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Bharat </a:t>
            </a: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Abhiyan 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800" spc="-60" dirty="0">
                <a:solidFill>
                  <a:srgbClr val="FFFFFF"/>
                </a:solidFill>
                <a:latin typeface="Carlito"/>
                <a:cs typeface="Carlito"/>
              </a:rPr>
              <a:t>Total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Sanitation 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Compaign</a:t>
            </a:r>
            <a:endParaRPr sz="28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Nirmal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Gram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20" dirty="0">
                <a:solidFill>
                  <a:srgbClr val="FFFFFF"/>
                </a:solidFill>
                <a:latin typeface="Carlito"/>
                <a:cs typeface="Carlito"/>
              </a:rPr>
              <a:t>Puraskar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0" y="1714500"/>
            <a:ext cx="4000500" cy="43571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8472" y="310133"/>
            <a:ext cx="6144895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191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NATIONAL </a:t>
            </a:r>
            <a:r>
              <a:rPr spc="-10" dirty="0"/>
              <a:t>URBAN  </a:t>
            </a:r>
            <a:r>
              <a:rPr spc="-5" dirty="0"/>
              <a:t>SANITATION</a:t>
            </a:r>
            <a:r>
              <a:rPr spc="-95" dirty="0"/>
              <a:t> </a:t>
            </a:r>
            <a:r>
              <a:rPr dirty="0"/>
              <a:t>POLICY</a:t>
            </a:r>
          </a:p>
        </p:txBody>
      </p:sp>
      <p:sp>
        <p:nvSpPr>
          <p:cNvPr id="3" name="object 3"/>
          <p:cNvSpPr/>
          <p:nvPr/>
        </p:nvSpPr>
        <p:spPr>
          <a:xfrm>
            <a:off x="1113519" y="1917565"/>
            <a:ext cx="6851132" cy="42829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45514" y="2424176"/>
            <a:ext cx="6577965" cy="358711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 indent="635" algn="ctr">
              <a:lnSpc>
                <a:spcPct val="90000"/>
              </a:lnSpc>
              <a:spcBef>
                <a:spcPts val="484"/>
              </a:spcBef>
            </a:pPr>
            <a:r>
              <a:rPr sz="3200" spc="-70" dirty="0">
                <a:latin typeface="Carlito"/>
                <a:cs typeface="Carlito"/>
              </a:rPr>
              <a:t>“All </a:t>
            </a:r>
            <a:r>
              <a:rPr sz="3200" dirty="0">
                <a:latin typeface="Carlito"/>
                <a:cs typeface="Carlito"/>
              </a:rPr>
              <a:t>Indian </a:t>
            </a:r>
            <a:r>
              <a:rPr sz="3200" spc="-5" dirty="0">
                <a:latin typeface="Carlito"/>
                <a:cs typeface="Carlito"/>
              </a:rPr>
              <a:t>cities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towns become  </a:t>
            </a:r>
            <a:r>
              <a:rPr sz="3200" spc="-15" dirty="0">
                <a:latin typeface="Carlito"/>
                <a:cs typeface="Carlito"/>
              </a:rPr>
              <a:t>totally </a:t>
            </a:r>
            <a:r>
              <a:rPr sz="3200" spc="-10" dirty="0">
                <a:latin typeface="Carlito"/>
                <a:cs typeface="Carlito"/>
              </a:rPr>
              <a:t>sanitized, </a:t>
            </a:r>
            <a:r>
              <a:rPr sz="3200" spc="-15" dirty="0">
                <a:latin typeface="Carlito"/>
                <a:cs typeface="Carlito"/>
              </a:rPr>
              <a:t>healthy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livable 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0" dirty="0">
                <a:latin typeface="Carlito"/>
                <a:cs typeface="Carlito"/>
              </a:rPr>
              <a:t>ensure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sustain </a:t>
            </a:r>
            <a:r>
              <a:rPr sz="3200" spc="-10" dirty="0">
                <a:latin typeface="Carlito"/>
                <a:cs typeface="Carlito"/>
              </a:rPr>
              <a:t>good </a:t>
            </a:r>
            <a:r>
              <a:rPr sz="3200" spc="-5" dirty="0">
                <a:latin typeface="Carlito"/>
                <a:cs typeface="Carlito"/>
              </a:rPr>
              <a:t>public  health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15" dirty="0">
                <a:latin typeface="Carlito"/>
                <a:cs typeface="Carlito"/>
              </a:rPr>
              <a:t>environmental </a:t>
            </a:r>
            <a:r>
              <a:rPr sz="3200" spc="-10" dirty="0">
                <a:latin typeface="Carlito"/>
                <a:cs typeface="Carlito"/>
              </a:rPr>
              <a:t>outcomes </a:t>
            </a:r>
            <a:r>
              <a:rPr sz="3200" spc="-35" dirty="0">
                <a:latin typeface="Carlito"/>
                <a:cs typeface="Carlito"/>
              </a:rPr>
              <a:t>for  </a:t>
            </a:r>
            <a:r>
              <a:rPr sz="3200" dirty="0">
                <a:latin typeface="Carlito"/>
                <a:cs typeface="Carlito"/>
              </a:rPr>
              <a:t>all </a:t>
            </a:r>
            <a:r>
              <a:rPr sz="3200" spc="-5" dirty="0">
                <a:latin typeface="Carlito"/>
                <a:cs typeface="Carlito"/>
              </a:rPr>
              <a:t>their </a:t>
            </a:r>
            <a:r>
              <a:rPr sz="3200" spc="-15" dirty="0">
                <a:latin typeface="Carlito"/>
                <a:cs typeface="Carlito"/>
              </a:rPr>
              <a:t>citizens </a:t>
            </a:r>
            <a:r>
              <a:rPr sz="3200" dirty="0">
                <a:latin typeface="Carlito"/>
                <a:cs typeface="Carlito"/>
              </a:rPr>
              <a:t>with a </a:t>
            </a:r>
            <a:r>
              <a:rPr sz="3200" spc="-5" dirty="0">
                <a:latin typeface="Carlito"/>
                <a:cs typeface="Carlito"/>
              </a:rPr>
              <a:t>special </a:t>
            </a:r>
            <a:r>
              <a:rPr sz="3200" spc="-20" dirty="0">
                <a:latin typeface="Carlito"/>
                <a:cs typeface="Carlito"/>
              </a:rPr>
              <a:t>focus </a:t>
            </a:r>
            <a:r>
              <a:rPr sz="3200" spc="-5" dirty="0">
                <a:latin typeface="Carlito"/>
                <a:cs typeface="Carlito"/>
              </a:rPr>
              <a:t>on  </a:t>
            </a:r>
            <a:r>
              <a:rPr sz="3200" spc="-15" dirty="0">
                <a:latin typeface="Carlito"/>
                <a:cs typeface="Carlito"/>
              </a:rPr>
              <a:t>hygienic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25" dirty="0">
                <a:latin typeface="Carlito"/>
                <a:cs typeface="Carlito"/>
              </a:rPr>
              <a:t>affordable </a:t>
            </a:r>
            <a:r>
              <a:rPr sz="3200" spc="-10" dirty="0">
                <a:latin typeface="Carlito"/>
                <a:cs typeface="Carlito"/>
              </a:rPr>
              <a:t>sanitation  facilities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5" dirty="0">
                <a:latin typeface="Carlito"/>
                <a:cs typeface="Carlito"/>
              </a:rPr>
              <a:t>the urban poor </a:t>
            </a:r>
            <a:r>
              <a:rPr sz="3200" dirty="0">
                <a:latin typeface="Carlito"/>
                <a:cs typeface="Carlito"/>
              </a:rPr>
              <a:t>and  </a:t>
            </a:r>
            <a:r>
              <a:rPr sz="3200" spc="-30" dirty="0">
                <a:latin typeface="Carlito"/>
                <a:cs typeface="Carlito"/>
              </a:rPr>
              <a:t>women”.(2008)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7640" marR="5080" indent="111188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CENTRAL RURAL  SANITATION</a:t>
            </a:r>
            <a:r>
              <a:rPr spc="-90" dirty="0"/>
              <a:t> </a:t>
            </a:r>
            <a:r>
              <a:rPr dirty="0"/>
              <a:t>PROGRAM</a:t>
            </a:r>
          </a:p>
        </p:txBody>
      </p:sp>
      <p:sp>
        <p:nvSpPr>
          <p:cNvPr id="3" name="object 3"/>
          <p:cNvSpPr/>
          <p:nvPr/>
        </p:nvSpPr>
        <p:spPr>
          <a:xfrm>
            <a:off x="900614" y="1704066"/>
            <a:ext cx="7349944" cy="43549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07465" y="1721561"/>
            <a:ext cx="6683375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6235" algn="l"/>
              </a:tabLst>
            </a:pP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Central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Rural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Sanitation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Programme  (CRSP) was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launched in 1986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primarily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with the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objective of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improving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quality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200" spc="-30" dirty="0">
                <a:solidFill>
                  <a:srgbClr val="FFFFFF"/>
                </a:solidFill>
                <a:latin typeface="Carlito"/>
                <a:cs typeface="Carlito"/>
              </a:rPr>
              <a:t>life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rural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people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 also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provide privacy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dignity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to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women.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9734" y="837387"/>
            <a:ext cx="77057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NIRMAL BHARAT</a:t>
            </a:r>
            <a:r>
              <a:rPr spc="-110" dirty="0"/>
              <a:t> </a:t>
            </a:r>
            <a:r>
              <a:rPr spc="-5" dirty="0"/>
              <a:t>ABHIYAN</a:t>
            </a:r>
          </a:p>
        </p:txBody>
      </p:sp>
      <p:sp>
        <p:nvSpPr>
          <p:cNvPr id="3" name="object 3"/>
          <p:cNvSpPr/>
          <p:nvPr/>
        </p:nvSpPr>
        <p:spPr>
          <a:xfrm>
            <a:off x="1187145" y="2132588"/>
            <a:ext cx="6627220" cy="39264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93367" y="2101976"/>
            <a:ext cx="6326505" cy="3587115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marR="5080" indent="-342900">
              <a:lnSpc>
                <a:spcPct val="9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Nirmal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Bharat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Abhiyan was  initiated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 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year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1999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 then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government.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Nirmal 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Bharat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Abhiyan was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also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known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as  the </a:t>
            </a:r>
            <a:r>
              <a:rPr sz="3200" spc="-70" dirty="0">
                <a:solidFill>
                  <a:srgbClr val="FFFFFF"/>
                </a:solidFill>
                <a:latin typeface="Carlito"/>
                <a:cs typeface="Carlito"/>
              </a:rPr>
              <a:t>Total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Sanitation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Campaign. The  prime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focus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 scheme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was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to 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improve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sanitation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conditions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  the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rural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regions of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Carlito"/>
                <a:cs typeface="Carlito"/>
              </a:rPr>
              <a:t>county.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5089" y="469519"/>
            <a:ext cx="389762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CONC</a:t>
            </a:r>
            <a:r>
              <a:rPr spc="-15" dirty="0"/>
              <a:t>L</a:t>
            </a:r>
            <a:r>
              <a:rPr dirty="0"/>
              <a:t>USION</a:t>
            </a:r>
          </a:p>
        </p:txBody>
      </p:sp>
      <p:sp>
        <p:nvSpPr>
          <p:cNvPr id="3" name="object 3"/>
          <p:cNvSpPr/>
          <p:nvPr/>
        </p:nvSpPr>
        <p:spPr>
          <a:xfrm>
            <a:off x="432045" y="1589794"/>
            <a:ext cx="8283025" cy="45942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69875" marR="5080" indent="254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Environmental </a:t>
            </a:r>
            <a:r>
              <a:rPr spc="-10" dirty="0"/>
              <a:t>sanitation </a:t>
            </a:r>
            <a:r>
              <a:rPr spc="-15" dirty="0"/>
              <a:t>strongly </a:t>
            </a:r>
            <a:r>
              <a:rPr spc="-5" dirty="0"/>
              <a:t>depends on  soc </a:t>
            </a:r>
            <a:r>
              <a:rPr spc="-15" dirty="0"/>
              <a:t>environmental </a:t>
            </a:r>
            <a:r>
              <a:rPr spc="-10" dirty="0"/>
              <a:t>sanitation can </a:t>
            </a:r>
            <a:r>
              <a:rPr dirty="0"/>
              <a:t>act </a:t>
            </a:r>
            <a:r>
              <a:rPr spc="-5" dirty="0"/>
              <a:t>on  reducing </a:t>
            </a:r>
            <a:r>
              <a:rPr spc="-15" dirty="0"/>
              <a:t>exposure </a:t>
            </a:r>
            <a:r>
              <a:rPr spc="-20" dirty="0"/>
              <a:t>to </a:t>
            </a:r>
            <a:r>
              <a:rPr spc="-15" dirty="0"/>
              <a:t>infectious </a:t>
            </a:r>
            <a:r>
              <a:rPr spc="-10" dirty="0"/>
              <a:t>agents </a:t>
            </a:r>
            <a:r>
              <a:rPr spc="-5" dirty="0"/>
              <a:t>by  limiting </a:t>
            </a:r>
            <a:r>
              <a:rPr spc="-15" dirty="0"/>
              <a:t>contact </a:t>
            </a:r>
            <a:r>
              <a:rPr spc="-20" dirty="0"/>
              <a:t>to wastes </a:t>
            </a:r>
            <a:r>
              <a:rPr spc="5" dirty="0"/>
              <a:t>or </a:t>
            </a:r>
            <a:r>
              <a:rPr spc="-10" dirty="0"/>
              <a:t>polluted </a:t>
            </a:r>
            <a:r>
              <a:rPr dirty="0"/>
              <a:t>media,  and </a:t>
            </a:r>
            <a:r>
              <a:rPr spc="-10" dirty="0"/>
              <a:t>by </a:t>
            </a:r>
            <a:r>
              <a:rPr dirty="0"/>
              <a:t>changing </a:t>
            </a:r>
            <a:r>
              <a:rPr spc="-15" dirty="0"/>
              <a:t>hygiene </a:t>
            </a:r>
            <a:r>
              <a:rPr dirty="0"/>
              <a:t>and </a:t>
            </a:r>
            <a:r>
              <a:rPr spc="-15" dirty="0"/>
              <a:t>socio-cultural  </a:t>
            </a:r>
            <a:r>
              <a:rPr spc="-5" dirty="0"/>
              <a:t>practices.ial </a:t>
            </a:r>
            <a:r>
              <a:rPr dirty="0"/>
              <a:t>and </a:t>
            </a:r>
            <a:r>
              <a:rPr spc="-10" dirty="0"/>
              <a:t>cultural practices </a:t>
            </a:r>
            <a:r>
              <a:rPr dirty="0"/>
              <a:t>and</a:t>
            </a:r>
            <a:r>
              <a:rPr spc="80" dirty="0"/>
              <a:t> </a:t>
            </a:r>
            <a:r>
              <a:rPr spc="-15" dirty="0"/>
              <a:t>beliefs.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095755" y="876299"/>
            <a:ext cx="6952615" cy="3773804"/>
            <a:chOff x="1095755" y="876299"/>
            <a:chExt cx="6952615" cy="3773804"/>
          </a:xfrm>
        </p:grpSpPr>
        <p:sp>
          <p:nvSpPr>
            <p:cNvPr id="3" name="object 3"/>
            <p:cNvSpPr/>
            <p:nvPr/>
          </p:nvSpPr>
          <p:spPr>
            <a:xfrm>
              <a:off x="1095755" y="1333500"/>
              <a:ext cx="6952488" cy="25222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854707" y="876299"/>
              <a:ext cx="5769864" cy="377342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42999" y="1357884"/>
              <a:ext cx="6858000" cy="242773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42999" y="1357884"/>
              <a:ext cx="6858000" cy="2428240"/>
            </a:xfrm>
            <a:custGeom>
              <a:avLst/>
              <a:gdLst/>
              <a:ahLst/>
              <a:cxnLst/>
              <a:rect l="l" t="t" r="r" b="b"/>
              <a:pathLst>
                <a:path w="6858000" h="2428240">
                  <a:moveTo>
                    <a:pt x="0" y="2427732"/>
                  </a:moveTo>
                  <a:lnTo>
                    <a:pt x="6858000" y="2427732"/>
                  </a:lnTo>
                  <a:lnTo>
                    <a:pt x="6858000" y="0"/>
                  </a:lnTo>
                  <a:lnTo>
                    <a:pt x="0" y="0"/>
                  </a:lnTo>
                  <a:lnTo>
                    <a:pt x="0" y="2427732"/>
                  </a:lnTo>
                  <a:close/>
                </a:path>
              </a:pathLst>
            </a:custGeom>
            <a:ln w="9144">
              <a:solidFill>
                <a:srgbClr val="46AA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556129" y="1161745"/>
            <a:ext cx="4037329" cy="2708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1195" marR="5080" indent="-659130">
              <a:lnSpc>
                <a:spcPct val="100000"/>
              </a:lnSpc>
              <a:spcBef>
                <a:spcPts val="95"/>
              </a:spcBef>
            </a:pPr>
            <a:r>
              <a:rPr sz="8800" dirty="0">
                <a:solidFill>
                  <a:srgbClr val="FFFFFF"/>
                </a:solidFill>
              </a:rPr>
              <a:t>THANK  </a:t>
            </a:r>
            <a:r>
              <a:rPr sz="8800" spc="-10" dirty="0">
                <a:solidFill>
                  <a:srgbClr val="FFFFFF"/>
                </a:solidFill>
              </a:rPr>
              <a:t>YOU!</a:t>
            </a:r>
            <a:endParaRPr sz="8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6679" y="873074"/>
            <a:ext cx="31953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CONTENTS</a:t>
            </a:r>
          </a:p>
        </p:txBody>
      </p:sp>
      <p:sp>
        <p:nvSpPr>
          <p:cNvPr id="3" name="object 3"/>
          <p:cNvSpPr/>
          <p:nvPr/>
        </p:nvSpPr>
        <p:spPr>
          <a:xfrm>
            <a:off x="1258005" y="1991047"/>
            <a:ext cx="6349426" cy="39963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364741" y="1940813"/>
            <a:ext cx="2560955" cy="30988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0014" indent="-107950">
              <a:lnSpc>
                <a:spcPct val="100000"/>
              </a:lnSpc>
              <a:spcBef>
                <a:spcPts val="675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spc="-10" dirty="0">
                <a:latin typeface="Carlito"/>
                <a:cs typeface="Carlito"/>
              </a:rPr>
              <a:t>INTRODUCTION</a:t>
            </a:r>
            <a:endParaRPr sz="2400">
              <a:latin typeface="Carlito"/>
              <a:cs typeface="Carlito"/>
            </a:endParaRPr>
          </a:p>
          <a:p>
            <a:pPr marL="120014" indent="-107950">
              <a:lnSpc>
                <a:spcPct val="100000"/>
              </a:lnSpc>
              <a:spcBef>
                <a:spcPts val="575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spc="-10" dirty="0">
                <a:latin typeface="Carlito"/>
                <a:cs typeface="Carlito"/>
              </a:rPr>
              <a:t>COMPONENTS</a:t>
            </a:r>
            <a:endParaRPr sz="2400">
              <a:latin typeface="Carlito"/>
              <a:cs typeface="Carlito"/>
            </a:endParaRPr>
          </a:p>
          <a:p>
            <a:pPr marL="120014" indent="-107950">
              <a:lnSpc>
                <a:spcPct val="100000"/>
              </a:lnSpc>
              <a:spcBef>
                <a:spcPts val="580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spc="-65" dirty="0">
                <a:latin typeface="Carlito"/>
                <a:cs typeface="Carlito"/>
              </a:rPr>
              <a:t>WATER</a:t>
            </a:r>
            <a:r>
              <a:rPr sz="2400" spc="-60" dirty="0">
                <a:latin typeface="Carlito"/>
                <a:cs typeface="Carlito"/>
              </a:rPr>
              <a:t> </a:t>
            </a:r>
            <a:r>
              <a:rPr sz="2400" spc="-45" dirty="0">
                <a:latin typeface="Carlito"/>
                <a:cs typeface="Carlito"/>
              </a:rPr>
              <a:t>SANITATION</a:t>
            </a:r>
            <a:endParaRPr sz="2400">
              <a:latin typeface="Carlito"/>
              <a:cs typeface="Carlito"/>
            </a:endParaRPr>
          </a:p>
          <a:p>
            <a:pPr marL="120014" indent="-107950">
              <a:lnSpc>
                <a:spcPct val="100000"/>
              </a:lnSpc>
              <a:spcBef>
                <a:spcPts val="575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spc="-10" dirty="0">
                <a:latin typeface="Carlito"/>
                <a:cs typeface="Carlito"/>
              </a:rPr>
              <a:t>FOOD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spc="-45" dirty="0">
                <a:latin typeface="Carlito"/>
                <a:cs typeface="Carlito"/>
              </a:rPr>
              <a:t>SANITATION</a:t>
            </a:r>
            <a:endParaRPr sz="2400">
              <a:latin typeface="Carlito"/>
              <a:cs typeface="Carlito"/>
            </a:endParaRPr>
          </a:p>
          <a:p>
            <a:pPr marL="120014" indent="-107950">
              <a:lnSpc>
                <a:spcPct val="100000"/>
              </a:lnSpc>
              <a:spcBef>
                <a:spcPts val="575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dirty="0">
                <a:latin typeface="Carlito"/>
                <a:cs typeface="Carlito"/>
              </a:rPr>
              <a:t>AIR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45" dirty="0">
                <a:latin typeface="Carlito"/>
                <a:cs typeface="Carlito"/>
              </a:rPr>
              <a:t>SANITATION</a:t>
            </a:r>
            <a:endParaRPr sz="2400">
              <a:latin typeface="Carlito"/>
              <a:cs typeface="Carlito"/>
            </a:endParaRPr>
          </a:p>
          <a:p>
            <a:pPr marL="120014" indent="-107950">
              <a:lnSpc>
                <a:spcPct val="100000"/>
              </a:lnSpc>
              <a:spcBef>
                <a:spcPts val="575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spc="-60" dirty="0">
                <a:latin typeface="Carlito"/>
                <a:cs typeface="Carlito"/>
              </a:rPr>
              <a:t>GOVT.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INITIATIVES</a:t>
            </a:r>
            <a:endParaRPr sz="2400">
              <a:latin typeface="Carlito"/>
              <a:cs typeface="Carlito"/>
            </a:endParaRPr>
          </a:p>
          <a:p>
            <a:pPr marL="120014" indent="-107950">
              <a:lnSpc>
                <a:spcPct val="100000"/>
              </a:lnSpc>
              <a:spcBef>
                <a:spcPts val="580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spc="-15" dirty="0">
                <a:latin typeface="Carlito"/>
                <a:cs typeface="Carlito"/>
              </a:rPr>
              <a:t>CONCLUSION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3585" y="134238"/>
            <a:ext cx="512000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1980" marR="5080" indent="-589915">
              <a:lnSpc>
                <a:spcPct val="100000"/>
              </a:lnSpc>
              <a:spcBef>
                <a:spcPts val="100"/>
              </a:spcBef>
            </a:pPr>
            <a:r>
              <a:rPr lang="en-IN" dirty="0" smtClean="0"/>
              <a:t>INTODUCTION</a:t>
            </a:r>
            <a:endParaRPr lang="en-IN" spc="-5" dirty="0"/>
          </a:p>
        </p:txBody>
      </p:sp>
      <p:grpSp>
        <p:nvGrpSpPr>
          <p:cNvPr id="3" name="object 3"/>
          <p:cNvGrpSpPr/>
          <p:nvPr/>
        </p:nvGrpSpPr>
        <p:grpSpPr>
          <a:xfrm>
            <a:off x="595882" y="1618488"/>
            <a:ext cx="4738117" cy="4620895"/>
            <a:chOff x="595883" y="1618488"/>
            <a:chExt cx="4310380" cy="4620895"/>
          </a:xfrm>
        </p:grpSpPr>
        <p:sp>
          <p:nvSpPr>
            <p:cNvPr id="4" name="object 4"/>
            <p:cNvSpPr/>
            <p:nvPr/>
          </p:nvSpPr>
          <p:spPr>
            <a:xfrm>
              <a:off x="595883" y="1618488"/>
              <a:ext cx="4309872" cy="46207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43127" y="1642872"/>
              <a:ext cx="4215384" cy="452628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3127" y="1642872"/>
              <a:ext cx="4215765" cy="4526280"/>
            </a:xfrm>
            <a:custGeom>
              <a:avLst/>
              <a:gdLst/>
              <a:ahLst/>
              <a:cxnLst/>
              <a:rect l="l" t="t" r="r" b="b"/>
              <a:pathLst>
                <a:path w="4215765" h="4526280">
                  <a:moveTo>
                    <a:pt x="0" y="4526280"/>
                  </a:moveTo>
                  <a:lnTo>
                    <a:pt x="4215384" y="4526280"/>
                  </a:lnTo>
                  <a:lnTo>
                    <a:pt x="4215384" y="0"/>
                  </a:lnTo>
                  <a:lnTo>
                    <a:pt x="0" y="0"/>
                  </a:lnTo>
                  <a:lnTo>
                    <a:pt x="0" y="4526280"/>
                  </a:lnTo>
                  <a:close/>
                </a:path>
              </a:pathLst>
            </a:custGeom>
            <a:ln w="9144">
              <a:solidFill>
                <a:srgbClr val="97B8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5257800" y="1642872"/>
            <a:ext cx="3671314" cy="45003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786714" y="1851379"/>
            <a:ext cx="44195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Urbanization and industrialization increase the production of waste.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I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Improper management of waste causes environmental hazard.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I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Awareness of environmental degradation is not adequate in developing countries.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3585" y="134238"/>
            <a:ext cx="512000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1980" marR="5080" indent="-589915">
              <a:lnSpc>
                <a:spcPct val="100000"/>
              </a:lnSpc>
              <a:spcBef>
                <a:spcPts val="100"/>
              </a:spcBef>
            </a:pPr>
            <a:r>
              <a:rPr lang="en-IN" dirty="0" smtClean="0"/>
              <a:t>INTRODUCTION</a:t>
            </a:r>
            <a:endParaRPr spc="-5" dirty="0"/>
          </a:p>
        </p:txBody>
      </p:sp>
      <p:grpSp>
        <p:nvGrpSpPr>
          <p:cNvPr id="3" name="object 3"/>
          <p:cNvGrpSpPr/>
          <p:nvPr/>
        </p:nvGrpSpPr>
        <p:grpSpPr>
          <a:xfrm>
            <a:off x="659638" y="1669907"/>
            <a:ext cx="4310380" cy="4620895"/>
            <a:chOff x="595883" y="1618488"/>
            <a:chExt cx="4310380" cy="4620895"/>
          </a:xfrm>
        </p:grpSpPr>
        <p:sp>
          <p:nvSpPr>
            <p:cNvPr id="4" name="object 4"/>
            <p:cNvSpPr/>
            <p:nvPr/>
          </p:nvSpPr>
          <p:spPr>
            <a:xfrm>
              <a:off x="595883" y="1618488"/>
              <a:ext cx="4309872" cy="46207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43127" y="1642872"/>
              <a:ext cx="4215384" cy="452628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3127" y="1642872"/>
              <a:ext cx="4215765" cy="4526280"/>
            </a:xfrm>
            <a:custGeom>
              <a:avLst/>
              <a:gdLst/>
              <a:ahLst/>
              <a:cxnLst/>
              <a:rect l="l" t="t" r="r" b="b"/>
              <a:pathLst>
                <a:path w="4215765" h="4526280">
                  <a:moveTo>
                    <a:pt x="0" y="4526280"/>
                  </a:moveTo>
                  <a:lnTo>
                    <a:pt x="4215384" y="4526280"/>
                  </a:lnTo>
                  <a:lnTo>
                    <a:pt x="4215384" y="0"/>
                  </a:lnTo>
                  <a:lnTo>
                    <a:pt x="0" y="0"/>
                  </a:lnTo>
                  <a:lnTo>
                    <a:pt x="0" y="4526280"/>
                  </a:lnTo>
                  <a:close/>
                </a:path>
              </a:pathLst>
            </a:custGeom>
            <a:ln w="9144">
              <a:solidFill>
                <a:srgbClr val="97B8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4715255" y="1642872"/>
            <a:ext cx="4213859" cy="45003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914400" y="2133600"/>
            <a:ext cx="3581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Nearly half the urban population of developing countries lack adequate waste disposal facilities</a:t>
            </a:r>
          </a:p>
          <a:p>
            <a:endParaRPr lang="en-I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Main problem in urban areas -  high density low income urban community</a:t>
            </a:r>
          </a:p>
        </p:txBody>
      </p:sp>
    </p:spTree>
    <p:extLst>
      <p:ext uri="{BB962C8B-B14F-4D97-AF65-F5344CB8AC3E}">
        <p14:creationId xmlns:p14="http://schemas.microsoft.com/office/powerpoint/2010/main" xmlns="" val="911450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3585" y="134238"/>
            <a:ext cx="5120005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1980" marR="5080" indent="-589915">
              <a:lnSpc>
                <a:spcPct val="100000"/>
              </a:lnSpc>
              <a:spcBef>
                <a:spcPts val="100"/>
              </a:spcBef>
            </a:pPr>
            <a:r>
              <a:rPr dirty="0"/>
              <a:t>ENVIRONMEN</a:t>
            </a:r>
            <a:r>
              <a:rPr spc="-15" dirty="0"/>
              <a:t>T</a:t>
            </a:r>
            <a:r>
              <a:rPr spc="-5" dirty="0"/>
              <a:t>AL  SANITATION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59638" y="1669907"/>
            <a:ext cx="5131562" cy="4874742"/>
            <a:chOff x="595883" y="1618488"/>
            <a:chExt cx="4310380" cy="4620895"/>
          </a:xfrm>
        </p:grpSpPr>
        <p:sp>
          <p:nvSpPr>
            <p:cNvPr id="4" name="object 4"/>
            <p:cNvSpPr/>
            <p:nvPr/>
          </p:nvSpPr>
          <p:spPr>
            <a:xfrm>
              <a:off x="595883" y="1618488"/>
              <a:ext cx="4309872" cy="46207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43127" y="1642872"/>
              <a:ext cx="4215384" cy="452628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3127" y="1642872"/>
              <a:ext cx="4215765" cy="4526280"/>
            </a:xfrm>
            <a:custGeom>
              <a:avLst/>
              <a:gdLst/>
              <a:ahLst/>
              <a:cxnLst/>
              <a:rect l="l" t="t" r="r" b="b"/>
              <a:pathLst>
                <a:path w="4215765" h="4526280">
                  <a:moveTo>
                    <a:pt x="0" y="4526280"/>
                  </a:moveTo>
                  <a:lnTo>
                    <a:pt x="4215384" y="4526280"/>
                  </a:lnTo>
                  <a:lnTo>
                    <a:pt x="4215384" y="0"/>
                  </a:lnTo>
                  <a:lnTo>
                    <a:pt x="0" y="0"/>
                  </a:lnTo>
                  <a:lnTo>
                    <a:pt x="0" y="4526280"/>
                  </a:lnTo>
                  <a:close/>
                </a:path>
              </a:pathLst>
            </a:custGeom>
            <a:ln w="9144">
              <a:solidFill>
                <a:srgbClr val="97B8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5790594" y="1642872"/>
            <a:ext cx="3138519" cy="48276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815140" y="1840990"/>
            <a:ext cx="481995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Sanitation receives a low priority in the national development program when competes with the development of road, bridge, electricity or even water supply.</a:t>
            </a:r>
          </a:p>
          <a:p>
            <a:pPr algn="just"/>
            <a:endParaRPr lang="en-I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Sanitation is of greater importance than safe water supply because it removes the risk of contamination of water by pathogens contained in human wastes</a:t>
            </a:r>
          </a:p>
        </p:txBody>
      </p:sp>
    </p:spTree>
    <p:extLst>
      <p:ext uri="{BB962C8B-B14F-4D97-AF65-F5344CB8AC3E}">
        <p14:creationId xmlns:p14="http://schemas.microsoft.com/office/powerpoint/2010/main" xmlns="" val="4100037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13585" y="134238"/>
            <a:ext cx="5120005" cy="1367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1980" marR="5080" indent="-589915">
              <a:lnSpc>
                <a:spcPct val="100000"/>
              </a:lnSpc>
              <a:spcBef>
                <a:spcPts val="100"/>
              </a:spcBef>
            </a:pPr>
            <a:r>
              <a:rPr dirty="0"/>
              <a:t>ENVIRONMEN</a:t>
            </a:r>
            <a:r>
              <a:rPr spc="-15" dirty="0"/>
              <a:t>T</a:t>
            </a:r>
            <a:r>
              <a:rPr spc="-5" dirty="0"/>
              <a:t>AL  SANITATION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595883" y="1618488"/>
            <a:ext cx="4310380" cy="4620895"/>
            <a:chOff x="595883" y="1618488"/>
            <a:chExt cx="4310380" cy="4620895"/>
          </a:xfrm>
        </p:grpSpPr>
        <p:sp>
          <p:nvSpPr>
            <p:cNvPr id="4" name="object 4"/>
            <p:cNvSpPr/>
            <p:nvPr/>
          </p:nvSpPr>
          <p:spPr>
            <a:xfrm>
              <a:off x="595883" y="1618488"/>
              <a:ext cx="4309872" cy="46207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43127" y="1642872"/>
              <a:ext cx="4215384" cy="452628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43127" y="1642872"/>
              <a:ext cx="4215765" cy="4526280"/>
            </a:xfrm>
            <a:custGeom>
              <a:avLst/>
              <a:gdLst/>
              <a:ahLst/>
              <a:cxnLst/>
              <a:rect l="l" t="t" r="r" b="b"/>
              <a:pathLst>
                <a:path w="4215765" h="4526280">
                  <a:moveTo>
                    <a:pt x="0" y="4526280"/>
                  </a:moveTo>
                  <a:lnTo>
                    <a:pt x="4215384" y="4526280"/>
                  </a:lnTo>
                  <a:lnTo>
                    <a:pt x="4215384" y="0"/>
                  </a:lnTo>
                  <a:lnTo>
                    <a:pt x="0" y="0"/>
                  </a:lnTo>
                  <a:lnTo>
                    <a:pt x="0" y="4526280"/>
                  </a:lnTo>
                  <a:close/>
                </a:path>
              </a:pathLst>
            </a:custGeom>
            <a:ln w="9144">
              <a:solidFill>
                <a:srgbClr val="97B8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985201" y="2039666"/>
            <a:ext cx="3531235" cy="37067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5715">
              <a:lnSpc>
                <a:spcPct val="100000"/>
              </a:lnSpc>
              <a:spcBef>
                <a:spcPts val="10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It means the art and science of  applying </a:t>
            </a:r>
            <a:r>
              <a:rPr sz="2400" spc="-15" dirty="0">
                <a:solidFill>
                  <a:srgbClr val="FFFFFF"/>
                </a:solidFill>
                <a:latin typeface="Arial"/>
                <a:cs typeface="Arial"/>
              </a:rPr>
              <a:t>sanitary,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Biological,  Chemical and Physical</a:t>
            </a:r>
            <a:r>
              <a:rPr sz="2400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science  principles and knowledge to  improve and control  environment and factor therein  for protection of the health and  welfare of the</a:t>
            </a:r>
            <a:r>
              <a:rPr sz="2400" spc="-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public.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715255" y="1642872"/>
            <a:ext cx="4213859" cy="45003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3170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9804" y="0"/>
            <a:ext cx="4648200" cy="1854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-1270" algn="ctr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COMPONENTS </a:t>
            </a:r>
            <a:r>
              <a:rPr sz="4000" spc="-10" dirty="0"/>
              <a:t>OF  </a:t>
            </a:r>
            <a:r>
              <a:rPr sz="4000" spc="-5" dirty="0"/>
              <a:t>ENVIRONMEN</a:t>
            </a:r>
            <a:r>
              <a:rPr sz="4000" spc="-15" dirty="0"/>
              <a:t>T</a:t>
            </a:r>
            <a:r>
              <a:rPr sz="4000" spc="-10" dirty="0"/>
              <a:t>AL  SANITATION</a:t>
            </a:r>
            <a:endParaRPr sz="4000"/>
          </a:p>
        </p:txBody>
      </p:sp>
      <p:grpSp>
        <p:nvGrpSpPr>
          <p:cNvPr id="3" name="object 3"/>
          <p:cNvGrpSpPr/>
          <p:nvPr/>
        </p:nvGrpSpPr>
        <p:grpSpPr>
          <a:xfrm>
            <a:off x="307847" y="1690116"/>
            <a:ext cx="4383405" cy="3952240"/>
            <a:chOff x="307847" y="1690116"/>
            <a:chExt cx="4383405" cy="3952240"/>
          </a:xfrm>
        </p:grpSpPr>
        <p:sp>
          <p:nvSpPr>
            <p:cNvPr id="4" name="object 4"/>
            <p:cNvSpPr/>
            <p:nvPr/>
          </p:nvSpPr>
          <p:spPr>
            <a:xfrm>
              <a:off x="409955" y="1690116"/>
              <a:ext cx="4280915" cy="39517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7847" y="2657856"/>
              <a:ext cx="3674364" cy="18562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7200" y="1714500"/>
              <a:ext cx="4186428" cy="385724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57200" y="1714500"/>
            <a:ext cx="4186554" cy="3857625"/>
          </a:xfrm>
          <a:prstGeom prst="rect">
            <a:avLst/>
          </a:prstGeom>
          <a:ln w="9144">
            <a:solidFill>
              <a:srgbClr val="46AAC5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950">
              <a:latin typeface="Times New Roman"/>
              <a:cs typeface="Times New Roman"/>
            </a:endParaRPr>
          </a:p>
          <a:p>
            <a:pPr marL="434340" indent="-342900">
              <a:lnSpc>
                <a:spcPct val="100000"/>
              </a:lnSpc>
              <a:buFont typeface="Arial"/>
              <a:buChar char="•"/>
              <a:tabLst>
                <a:tab pos="433705" algn="l"/>
                <a:tab pos="434340" algn="l"/>
              </a:tabLst>
            </a:pPr>
            <a:r>
              <a:rPr sz="2800" spc="-75" dirty="0">
                <a:solidFill>
                  <a:srgbClr val="FFFFFF"/>
                </a:solidFill>
                <a:latin typeface="Carlito"/>
                <a:cs typeface="Carlito"/>
              </a:rPr>
              <a:t>WATER</a:t>
            </a:r>
            <a:r>
              <a:rPr sz="280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50" dirty="0">
                <a:solidFill>
                  <a:srgbClr val="FFFFFF"/>
                </a:solidFill>
                <a:latin typeface="Carlito"/>
                <a:cs typeface="Carlito"/>
              </a:rPr>
              <a:t>SANITATION</a:t>
            </a:r>
            <a:endParaRPr sz="2800">
              <a:latin typeface="Carlito"/>
              <a:cs typeface="Carlito"/>
            </a:endParaRPr>
          </a:p>
          <a:p>
            <a:pPr marL="43434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433705" algn="l"/>
                <a:tab pos="434340" algn="l"/>
              </a:tabLst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FOOD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50" dirty="0">
                <a:solidFill>
                  <a:srgbClr val="FFFFFF"/>
                </a:solidFill>
                <a:latin typeface="Carlito"/>
                <a:cs typeface="Carlito"/>
              </a:rPr>
              <a:t>SANITATION</a:t>
            </a:r>
            <a:endParaRPr sz="2800">
              <a:latin typeface="Carlito"/>
              <a:cs typeface="Carlito"/>
            </a:endParaRPr>
          </a:p>
          <a:p>
            <a:pPr marL="434340" indent="-342900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433705" algn="l"/>
                <a:tab pos="434340" algn="l"/>
              </a:tabLst>
            </a:pP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AIR</a:t>
            </a:r>
            <a:r>
              <a:rPr sz="28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50" dirty="0">
                <a:solidFill>
                  <a:srgbClr val="FFFFFF"/>
                </a:solidFill>
                <a:latin typeface="Carlito"/>
                <a:cs typeface="Carlito"/>
              </a:rPr>
              <a:t>SANITATION</a:t>
            </a:r>
            <a:endParaRPr sz="2800">
              <a:latin typeface="Carlito"/>
              <a:cs typeface="Carlito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643628" y="1786127"/>
            <a:ext cx="4072254" cy="3714115"/>
            <a:chOff x="4643628" y="1786127"/>
            <a:chExt cx="4072254" cy="3714115"/>
          </a:xfrm>
        </p:grpSpPr>
        <p:sp>
          <p:nvSpPr>
            <p:cNvPr id="9" name="object 9"/>
            <p:cNvSpPr/>
            <p:nvPr/>
          </p:nvSpPr>
          <p:spPr>
            <a:xfrm>
              <a:off x="4648200" y="2929127"/>
              <a:ext cx="4038600" cy="149961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43628" y="1786127"/>
              <a:ext cx="4072128" cy="142798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43628" y="4428744"/>
              <a:ext cx="4072128" cy="107137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4757" y="469519"/>
            <a:ext cx="61753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WATER</a:t>
            </a:r>
            <a:r>
              <a:rPr spc="-85" dirty="0"/>
              <a:t> </a:t>
            </a:r>
            <a:r>
              <a:rPr spc="-5" dirty="0"/>
              <a:t>SANITATION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64236" y="1546860"/>
            <a:ext cx="4239895" cy="4662170"/>
            <a:chOff x="364236" y="1546860"/>
            <a:chExt cx="4239895" cy="4662170"/>
          </a:xfrm>
        </p:grpSpPr>
        <p:sp>
          <p:nvSpPr>
            <p:cNvPr id="4" name="object 4"/>
            <p:cNvSpPr/>
            <p:nvPr/>
          </p:nvSpPr>
          <p:spPr>
            <a:xfrm>
              <a:off x="396240" y="1559052"/>
              <a:ext cx="4162044" cy="46497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64236" y="1546860"/>
              <a:ext cx="4239768" cy="36667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57962" y="1600961"/>
            <a:ext cx="4038600" cy="4526280"/>
          </a:xfrm>
          <a:prstGeom prst="rect">
            <a:avLst/>
          </a:prstGeom>
          <a:solidFill>
            <a:srgbClr val="4F81BC"/>
          </a:solidFill>
          <a:ln w="38100">
            <a:solidFill>
              <a:srgbClr val="FFFFFF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433070" marR="134620" indent="-342900">
              <a:lnSpc>
                <a:spcPct val="100000"/>
              </a:lnSpc>
              <a:spcBef>
                <a:spcPts val="225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sz="2000" spc="-50" dirty="0">
                <a:solidFill>
                  <a:srgbClr val="FFFFFF"/>
                </a:solidFill>
                <a:latin typeface="Carlito"/>
                <a:cs typeface="Carlito"/>
              </a:rPr>
              <a:t>Water,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Sanitation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Hygiene, or  </a:t>
            </a:r>
            <a:r>
              <a:rPr sz="2000" spc="-20" dirty="0">
                <a:solidFill>
                  <a:srgbClr val="FFFFFF"/>
                </a:solidFill>
                <a:latin typeface="Carlito"/>
                <a:cs typeface="Carlito"/>
              </a:rPr>
              <a:t>WASH,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are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issues that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affect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the  health and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wellbeing of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every  person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world. Everyone 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needs clean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water to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drink.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quality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2000" spc="-45" dirty="0">
                <a:solidFill>
                  <a:srgbClr val="FFFFFF"/>
                </a:solidFill>
                <a:latin typeface="Carlito"/>
                <a:cs typeface="Carlito"/>
              </a:rPr>
              <a:t>water,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sanitation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and 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hygiene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in a </a:t>
            </a:r>
            <a:r>
              <a:rPr sz="2000" spc="-20" dirty="0">
                <a:solidFill>
                  <a:srgbClr val="FFFFFF"/>
                </a:solidFill>
                <a:latin typeface="Carlito"/>
                <a:cs typeface="Carlito"/>
              </a:rPr>
              <a:t>person’s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life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is 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directly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correlated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2000" spc="-25" dirty="0">
                <a:solidFill>
                  <a:srgbClr val="FFFFFF"/>
                </a:solidFill>
                <a:latin typeface="Carlito"/>
                <a:cs typeface="Carlito"/>
              </a:rPr>
              <a:t>poverty,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as  it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is usually joined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lack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of  education,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lack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of opportunity 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and gender</a:t>
            </a:r>
            <a:r>
              <a:rPr sz="2000" spc="-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inequality.</a:t>
            </a:r>
            <a:endParaRPr sz="2000">
              <a:latin typeface="Carlito"/>
              <a:cs typeface="Carlito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483608" y="1516380"/>
            <a:ext cx="4265930" cy="4692650"/>
            <a:chOff x="4483608" y="1516380"/>
            <a:chExt cx="4265930" cy="4692650"/>
          </a:xfrm>
        </p:grpSpPr>
        <p:sp>
          <p:nvSpPr>
            <p:cNvPr id="8" name="object 8"/>
            <p:cNvSpPr/>
            <p:nvPr/>
          </p:nvSpPr>
          <p:spPr>
            <a:xfrm>
              <a:off x="4587240" y="1559052"/>
              <a:ext cx="4162044" cy="464972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483608" y="1516380"/>
              <a:ext cx="4230624" cy="272186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48962" y="1600962"/>
              <a:ext cx="4038600" cy="4526280"/>
            </a:xfrm>
            <a:custGeom>
              <a:avLst/>
              <a:gdLst/>
              <a:ahLst/>
              <a:cxnLst/>
              <a:rect l="l" t="t" r="r" b="b"/>
              <a:pathLst>
                <a:path w="4038600" h="4526280">
                  <a:moveTo>
                    <a:pt x="4038599" y="0"/>
                  </a:moveTo>
                  <a:lnTo>
                    <a:pt x="0" y="0"/>
                  </a:lnTo>
                  <a:lnTo>
                    <a:pt x="0" y="4526280"/>
                  </a:lnTo>
                  <a:lnTo>
                    <a:pt x="4038599" y="4526280"/>
                  </a:lnTo>
                  <a:lnTo>
                    <a:pt x="4038599" y="0"/>
                  </a:lnTo>
                  <a:close/>
                </a:path>
              </a:pathLst>
            </a:custGeom>
            <a:solidFill>
              <a:srgbClr val="4AAC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48962" y="1600962"/>
              <a:ext cx="4038600" cy="4526280"/>
            </a:xfrm>
            <a:custGeom>
              <a:avLst/>
              <a:gdLst/>
              <a:ahLst/>
              <a:cxnLst/>
              <a:rect l="l" t="t" r="r" b="b"/>
              <a:pathLst>
                <a:path w="4038600" h="4526280">
                  <a:moveTo>
                    <a:pt x="0" y="4526280"/>
                  </a:moveTo>
                  <a:lnTo>
                    <a:pt x="4038599" y="4526280"/>
                  </a:lnTo>
                  <a:lnTo>
                    <a:pt x="4038599" y="0"/>
                  </a:lnTo>
                  <a:lnTo>
                    <a:pt x="0" y="0"/>
                  </a:lnTo>
                  <a:lnTo>
                    <a:pt x="0" y="452628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740275" y="1515674"/>
            <a:ext cx="3736340" cy="250571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840"/>
              </a:spcBef>
            </a:pPr>
            <a:r>
              <a:rPr sz="2800" spc="-15" dirty="0">
                <a:solidFill>
                  <a:srgbClr val="FFFFFF"/>
                </a:solidFill>
                <a:latin typeface="Carlito"/>
                <a:cs typeface="Carlito"/>
              </a:rPr>
              <a:t>Problems-</a:t>
            </a:r>
            <a:endParaRPr sz="2800">
              <a:latin typeface="Carlito"/>
              <a:cs typeface="Carlito"/>
            </a:endParaRPr>
          </a:p>
          <a:p>
            <a:pPr marL="342900" marR="5080" indent="-343535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342900" algn="l"/>
                <a:tab pos="343535" algn="l"/>
              </a:tabLst>
            </a:pP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The bacterial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infection </a:t>
            </a:r>
            <a:r>
              <a:rPr sz="2000" spc="-20" dirty="0">
                <a:solidFill>
                  <a:srgbClr val="FFFFFF"/>
                </a:solidFill>
                <a:latin typeface="Carlito"/>
                <a:cs typeface="Carlito"/>
              </a:rPr>
              <a:t>Trachoma 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generally comes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from 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contaminated </a:t>
            </a:r>
            <a:r>
              <a:rPr sz="2000" spc="-15" dirty="0">
                <a:solidFill>
                  <a:srgbClr val="FFFFFF"/>
                </a:solidFill>
                <a:latin typeface="Carlito"/>
                <a:cs typeface="Carlito"/>
              </a:rPr>
              <a:t>water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and is a  leading 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cause of blindness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in the  </a:t>
            </a: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world.</a:t>
            </a:r>
            <a:endParaRPr sz="2000">
              <a:latin typeface="Carlito"/>
              <a:cs typeface="Carlito"/>
            </a:endParaRPr>
          </a:p>
          <a:p>
            <a:pPr marL="342900" indent="-343535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42900" algn="l"/>
                <a:tab pos="343535" algn="l"/>
              </a:tabLst>
            </a:pPr>
            <a:r>
              <a:rPr sz="2000" spc="-10" dirty="0">
                <a:solidFill>
                  <a:srgbClr val="FFFFFF"/>
                </a:solidFill>
                <a:latin typeface="Carlito"/>
                <a:cs typeface="Carlito"/>
              </a:rPr>
              <a:t>Cholera, </a:t>
            </a:r>
            <a:r>
              <a:rPr sz="2000" spc="-20" dirty="0">
                <a:solidFill>
                  <a:srgbClr val="FFFFFF"/>
                </a:solidFill>
                <a:latin typeface="Carlito"/>
                <a:cs typeface="Carlito"/>
              </a:rPr>
              <a:t>Typhoid </a:t>
            </a:r>
            <a:r>
              <a:rPr sz="200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20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arlito"/>
                <a:cs typeface="Carlito"/>
              </a:rPr>
              <a:t>Dysentery.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715255" y="4215384"/>
            <a:ext cx="3928872" cy="19278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2689" y="469519"/>
            <a:ext cx="57391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FOOD</a:t>
            </a:r>
            <a:r>
              <a:rPr spc="-80" dirty="0"/>
              <a:t> </a:t>
            </a:r>
            <a:r>
              <a:rPr spc="-5" dirty="0"/>
              <a:t>SANITATION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96240" y="1360931"/>
            <a:ext cx="4345305" cy="5222875"/>
            <a:chOff x="396240" y="1360931"/>
            <a:chExt cx="4345305" cy="5222875"/>
          </a:xfrm>
        </p:grpSpPr>
        <p:sp>
          <p:nvSpPr>
            <p:cNvPr id="4" name="object 4"/>
            <p:cNvSpPr/>
            <p:nvPr/>
          </p:nvSpPr>
          <p:spPr>
            <a:xfrm>
              <a:off x="396240" y="1386840"/>
              <a:ext cx="4162044" cy="519684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64464" y="1360931"/>
              <a:ext cx="4076700" cy="474878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7962" y="1428750"/>
              <a:ext cx="4038600" cy="5073650"/>
            </a:xfrm>
            <a:custGeom>
              <a:avLst/>
              <a:gdLst/>
              <a:ahLst/>
              <a:cxnLst/>
              <a:rect l="l" t="t" r="r" b="b"/>
              <a:pathLst>
                <a:path w="4038600" h="5073650">
                  <a:moveTo>
                    <a:pt x="4038600" y="0"/>
                  </a:moveTo>
                  <a:lnTo>
                    <a:pt x="0" y="0"/>
                  </a:lnTo>
                  <a:lnTo>
                    <a:pt x="0" y="5073396"/>
                  </a:lnTo>
                  <a:lnTo>
                    <a:pt x="4038600" y="5073396"/>
                  </a:lnTo>
                  <a:lnTo>
                    <a:pt x="4038600" y="0"/>
                  </a:lnTo>
                  <a:close/>
                </a:path>
              </a:pathLst>
            </a:custGeom>
            <a:solidFill>
              <a:srgbClr val="8063A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57962" y="1428750"/>
              <a:ext cx="4038600" cy="5073650"/>
            </a:xfrm>
            <a:custGeom>
              <a:avLst/>
              <a:gdLst/>
              <a:ahLst/>
              <a:cxnLst/>
              <a:rect l="l" t="t" r="r" b="b"/>
              <a:pathLst>
                <a:path w="4038600" h="5073650">
                  <a:moveTo>
                    <a:pt x="0" y="5073396"/>
                  </a:moveTo>
                  <a:lnTo>
                    <a:pt x="4038600" y="5073396"/>
                  </a:lnTo>
                  <a:lnTo>
                    <a:pt x="4038600" y="0"/>
                  </a:lnTo>
                  <a:lnTo>
                    <a:pt x="0" y="0"/>
                  </a:lnTo>
                  <a:lnTo>
                    <a:pt x="0" y="5073396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77316" y="1442465"/>
            <a:ext cx="3533140" cy="441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marR="5080" indent="-1905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Food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Sanitation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is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protection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from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contamination.it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includes all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practice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involved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protecting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food from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risk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harmful bacteria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poisions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destroying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any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harmful bacteria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food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by  through cooking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or 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processing.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Because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all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bacteria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exist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 a</a:t>
            </a:r>
            <a:r>
              <a:rPr sz="2400" spc="-7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vegetative  stage.</a:t>
            </a:r>
            <a:endParaRPr sz="2400">
              <a:latin typeface="Carlito"/>
              <a:cs typeface="Carli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4643628" y="1499616"/>
            <a:ext cx="4072254" cy="5001895"/>
            <a:chOff x="4643628" y="1499616"/>
            <a:chExt cx="4072254" cy="5001895"/>
          </a:xfrm>
        </p:grpSpPr>
        <p:sp>
          <p:nvSpPr>
            <p:cNvPr id="10" name="object 10"/>
            <p:cNvSpPr/>
            <p:nvPr/>
          </p:nvSpPr>
          <p:spPr>
            <a:xfrm>
              <a:off x="4648200" y="1499616"/>
              <a:ext cx="4038600" cy="250088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43628" y="3928872"/>
              <a:ext cx="4072128" cy="2572512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562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ENVIRONMENTAL SANITATION</vt:lpstr>
      <vt:lpstr>CONTENTS</vt:lpstr>
      <vt:lpstr>INTODUCTION</vt:lpstr>
      <vt:lpstr>INTRODUCTION</vt:lpstr>
      <vt:lpstr>ENVIRONMENTAL  SANITATION</vt:lpstr>
      <vt:lpstr>ENVIRONMENTAL  SANITATION</vt:lpstr>
      <vt:lpstr>COMPONENTS OF  ENVIRONMENTAL  SANITATION</vt:lpstr>
      <vt:lpstr>WATER SANITATION</vt:lpstr>
      <vt:lpstr>FOOD SANITATION</vt:lpstr>
      <vt:lpstr>AIR SANITATION</vt:lpstr>
      <vt:lpstr>GOVT. INITIATIVES FOR  SANITATION</vt:lpstr>
      <vt:lpstr>NATIONAL URBAN  SANITATION POLICY</vt:lpstr>
      <vt:lpstr>CENTRAL RURAL  SANITATION PROGRAM</vt:lpstr>
      <vt:lpstr>NIRMAL BHARAT ABHIYAN</vt:lpstr>
      <vt:lpstr>CONCLUSION</vt:lpstr>
      <vt:lpstr>THANK 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SANITATION</dc:title>
  <dc:creator>library</dc:creator>
  <cp:lastModifiedBy>library</cp:lastModifiedBy>
  <cp:revision>4</cp:revision>
  <dcterms:created xsi:type="dcterms:W3CDTF">2020-11-18T05:47:27Z</dcterms:created>
  <dcterms:modified xsi:type="dcterms:W3CDTF">2021-03-26T07:43:23Z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2019-05-02T00:00:00Z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2020-11-18T00:00:00Z</vt:filetime>
  </property>
</Properties>
</file>