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83" r:id="rId3"/>
    <p:sldId id="311" r:id="rId4"/>
    <p:sldId id="303" r:id="rId5"/>
    <p:sldId id="312" r:id="rId6"/>
    <p:sldId id="309" r:id="rId7"/>
    <p:sldId id="310" r:id="rId8"/>
    <p:sldId id="313" r:id="rId9"/>
    <p:sldId id="314" r:id="rId10"/>
    <p:sldId id="315" r:id="rId11"/>
    <p:sldId id="305" r:id="rId12"/>
    <p:sldId id="306" r:id="rId13"/>
    <p:sldId id="308" r:id="rId14"/>
    <p:sldId id="355" r:id="rId15"/>
    <p:sldId id="30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9" r:id="rId33"/>
    <p:sldId id="340" r:id="rId34"/>
    <p:sldId id="343" r:id="rId35"/>
    <p:sldId id="344" r:id="rId36"/>
    <p:sldId id="345" r:id="rId37"/>
    <p:sldId id="346" r:id="rId38"/>
    <p:sldId id="347" r:id="rId39"/>
    <p:sldId id="348" r:id="rId40"/>
    <p:sldId id="349" r:id="rId41"/>
    <p:sldId id="350" r:id="rId42"/>
    <p:sldId id="351" r:id="rId43"/>
    <p:sldId id="353" r:id="rId44"/>
    <p:sldId id="354" r:id="rId45"/>
    <p:sldId id="356" r:id="rId46"/>
    <p:sldId id="360" r:id="rId47"/>
    <p:sldId id="357" r:id="rId48"/>
    <p:sldId id="362" r:id="rId49"/>
    <p:sldId id="384" r:id="rId50"/>
    <p:sldId id="364" r:id="rId51"/>
    <p:sldId id="366" r:id="rId52"/>
    <p:sldId id="367" r:id="rId53"/>
    <p:sldId id="368" r:id="rId54"/>
    <p:sldId id="369" r:id="rId55"/>
    <p:sldId id="370" r:id="rId56"/>
    <p:sldId id="371" r:id="rId57"/>
    <p:sldId id="372" r:id="rId58"/>
    <p:sldId id="387" r:id="rId59"/>
    <p:sldId id="385" r:id="rId60"/>
    <p:sldId id="388" r:id="rId61"/>
    <p:sldId id="373" r:id="rId62"/>
    <p:sldId id="389" r:id="rId63"/>
    <p:sldId id="390" r:id="rId64"/>
    <p:sldId id="374" r:id="rId65"/>
    <p:sldId id="386" r:id="rId66"/>
    <p:sldId id="375" r:id="rId67"/>
    <p:sldId id="376" r:id="rId68"/>
    <p:sldId id="377" r:id="rId69"/>
    <p:sldId id="378" r:id="rId70"/>
    <p:sldId id="379" r:id="rId71"/>
    <p:sldId id="381" r:id="rId72"/>
    <p:sldId id="382" r:id="rId73"/>
    <p:sldId id="380" r:id="rId74"/>
    <p:sldId id="335" r:id="rId75"/>
    <p:sldId id="336" r:id="rId76"/>
    <p:sldId id="337" r:id="rId77"/>
    <p:sldId id="391" r:id="rId78"/>
    <p:sldId id="392" r:id="rId79"/>
    <p:sldId id="393" r:id="rId80"/>
    <p:sldId id="394" r:id="rId81"/>
    <p:sldId id="316" r:id="rId82"/>
    <p:sldId id="317" r:id="rId83"/>
    <p:sldId id="264" r:id="rId84"/>
    <p:sldId id="267" r:id="rId85"/>
    <p:sldId id="266" r:id="rId86"/>
    <p:sldId id="265"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9" d="100"/>
          <a:sy n="69" d="100"/>
        </p:scale>
        <p:origin x="-75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svg"/><Relationship Id="rId1" Type="http://schemas.openxmlformats.org/officeDocument/2006/relationships/image" Target="../media/image6.png"/><Relationship Id="rId6" Type="http://schemas.openxmlformats.org/officeDocument/2006/relationships/image" Target="../media/image26.svg"/><Relationship Id="rId5" Type="http://schemas.openxmlformats.org/officeDocument/2006/relationships/image" Target="../media/image8.png"/><Relationship Id="rId4" Type="http://schemas.openxmlformats.org/officeDocument/2006/relationships/image" Target="../media/image24.svg"/></Relationships>
</file>

<file path=ppt/diagrams/_rels/data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31.svg"/><Relationship Id="rId1" Type="http://schemas.openxmlformats.org/officeDocument/2006/relationships/image" Target="../media/image46.png"/><Relationship Id="rId6" Type="http://schemas.openxmlformats.org/officeDocument/2006/relationships/image" Target="../media/image35.svg"/><Relationship Id="rId5" Type="http://schemas.openxmlformats.org/officeDocument/2006/relationships/image" Target="../media/image48.png"/><Relationship Id="rId4" Type="http://schemas.openxmlformats.org/officeDocument/2006/relationships/image" Target="../media/image33.svg"/></Relationships>
</file>

<file path=ppt/diagrams/_rels/data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9.svg"/><Relationship Id="rId1" Type="http://schemas.openxmlformats.org/officeDocument/2006/relationships/image" Target="../media/image50.png"/><Relationship Id="rId6" Type="http://schemas.openxmlformats.org/officeDocument/2006/relationships/image" Target="../media/image43.svg"/><Relationship Id="rId5" Type="http://schemas.openxmlformats.org/officeDocument/2006/relationships/image" Target="../media/image52.png"/><Relationship Id="rId4" Type="http://schemas.openxmlformats.org/officeDocument/2006/relationships/image" Target="../media/image4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2.svg"/><Relationship Id="rId1" Type="http://schemas.openxmlformats.org/officeDocument/2006/relationships/image" Target="../media/image61.png"/><Relationship Id="rId6" Type="http://schemas.openxmlformats.org/officeDocument/2006/relationships/image" Target="../media/image26.svg"/><Relationship Id="rId5" Type="http://schemas.openxmlformats.org/officeDocument/2006/relationships/image" Target="../media/image81.png"/><Relationship Id="rId4" Type="http://schemas.openxmlformats.org/officeDocument/2006/relationships/image" Target="../media/image2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71.png"/><Relationship Id="rId7" Type="http://schemas.openxmlformats.org/officeDocument/2006/relationships/image" Target="../media/image491.png"/><Relationship Id="rId2" Type="http://schemas.openxmlformats.org/officeDocument/2006/relationships/image" Target="../media/image31.svg"/><Relationship Id="rId1" Type="http://schemas.openxmlformats.org/officeDocument/2006/relationships/image" Target="../media/image461.png"/><Relationship Id="rId6" Type="http://schemas.openxmlformats.org/officeDocument/2006/relationships/image" Target="../media/image35.svg"/><Relationship Id="rId5" Type="http://schemas.openxmlformats.org/officeDocument/2006/relationships/image" Target="../media/image481.png"/><Relationship Id="rId4" Type="http://schemas.openxmlformats.org/officeDocument/2006/relationships/image" Target="../media/image33.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image" Target="../media/image39.svg"/><Relationship Id="rId1" Type="http://schemas.openxmlformats.org/officeDocument/2006/relationships/image" Target="../media/image501.png"/><Relationship Id="rId6" Type="http://schemas.openxmlformats.org/officeDocument/2006/relationships/image" Target="../media/image43.svg"/><Relationship Id="rId5" Type="http://schemas.openxmlformats.org/officeDocument/2006/relationships/image" Target="../media/image521.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0B64B0-7D47-4BBE-88CC-6669E4875547}"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72606204-C624-4AFD-94D9-DFFD0F9C0090}">
      <dgm:prSet custT="1"/>
      <dgm:spPr/>
      <dgm:t>
        <a:bodyPr/>
        <a:lstStyle/>
        <a:p>
          <a:r>
            <a:rPr lang="en-IN" sz="2400"/>
            <a:t>BMI-  25 to 29.9  Over weight </a:t>
          </a:r>
          <a:endParaRPr lang="en-US" sz="2400" dirty="0"/>
        </a:p>
      </dgm:t>
    </dgm:pt>
    <dgm:pt modelId="{B5199611-9783-4EB5-8DD5-7989F958DDFD}" type="parTrans" cxnId="{92CD916A-A060-48E7-96AD-739118E05C82}">
      <dgm:prSet/>
      <dgm:spPr/>
      <dgm:t>
        <a:bodyPr/>
        <a:lstStyle/>
        <a:p>
          <a:endParaRPr lang="en-US" sz="1600">
            <a:solidFill>
              <a:schemeClr val="tx1"/>
            </a:solidFill>
          </a:endParaRPr>
        </a:p>
      </dgm:t>
    </dgm:pt>
    <dgm:pt modelId="{49B73A19-1F98-43AF-AF0A-56BE6D9E40B7}" type="sibTrans" cxnId="{92CD916A-A060-48E7-96AD-739118E05C82}">
      <dgm:prSet/>
      <dgm:spPr/>
      <dgm:t>
        <a:bodyPr/>
        <a:lstStyle/>
        <a:p>
          <a:endParaRPr lang="en-US" sz="1600">
            <a:solidFill>
              <a:schemeClr val="tx1"/>
            </a:solidFill>
          </a:endParaRPr>
        </a:p>
      </dgm:t>
    </dgm:pt>
    <dgm:pt modelId="{94C32E07-B84D-41A4-8B3A-9E146477B921}">
      <dgm:prSet custT="1"/>
      <dgm:spPr/>
      <dgm:t>
        <a:bodyPr/>
        <a:lstStyle/>
        <a:p>
          <a:r>
            <a:rPr lang="en-IN" sz="2400"/>
            <a:t>BMI-  30 or more  Obese</a:t>
          </a:r>
          <a:endParaRPr lang="en-US" sz="2400"/>
        </a:p>
      </dgm:t>
    </dgm:pt>
    <dgm:pt modelId="{E8940218-2705-4432-9CAA-299F606B4C32}" type="parTrans" cxnId="{4153DB05-3316-426F-980F-31AE77E63844}">
      <dgm:prSet/>
      <dgm:spPr/>
      <dgm:t>
        <a:bodyPr/>
        <a:lstStyle/>
        <a:p>
          <a:endParaRPr lang="en-US" sz="1600">
            <a:solidFill>
              <a:schemeClr val="tx1"/>
            </a:solidFill>
          </a:endParaRPr>
        </a:p>
      </dgm:t>
    </dgm:pt>
    <dgm:pt modelId="{DED7BF29-BFBE-4E3E-928B-7220A54B4CBC}" type="sibTrans" cxnId="{4153DB05-3316-426F-980F-31AE77E63844}">
      <dgm:prSet/>
      <dgm:spPr/>
      <dgm:t>
        <a:bodyPr/>
        <a:lstStyle/>
        <a:p>
          <a:endParaRPr lang="en-US" sz="1600">
            <a:solidFill>
              <a:schemeClr val="tx1"/>
            </a:solidFill>
          </a:endParaRPr>
        </a:p>
      </dgm:t>
    </dgm:pt>
    <dgm:pt modelId="{D04FC429-FCCD-4224-AB37-B6670A8702C0}">
      <dgm:prSet custT="1"/>
      <dgm:spPr/>
      <dgm:t>
        <a:bodyPr/>
        <a:lstStyle/>
        <a:p>
          <a:r>
            <a:rPr lang="en-US" sz="2400"/>
            <a:t>BMI is a number calculated by dividing a person’s weight in kilograms by his or her height in meters squared. BMI is used in determining obesity</a:t>
          </a:r>
        </a:p>
      </dgm:t>
    </dgm:pt>
    <dgm:pt modelId="{9246BB7B-4C09-48EE-8F33-18EDE017AFC8}" type="parTrans" cxnId="{D2679533-5DDC-4940-9263-992E4BF7F8AA}">
      <dgm:prSet/>
      <dgm:spPr/>
      <dgm:t>
        <a:bodyPr/>
        <a:lstStyle/>
        <a:p>
          <a:endParaRPr lang="en-US" sz="1600">
            <a:solidFill>
              <a:schemeClr val="tx1"/>
            </a:solidFill>
          </a:endParaRPr>
        </a:p>
      </dgm:t>
    </dgm:pt>
    <dgm:pt modelId="{CDD2161C-9014-4A66-8143-B421B0194FBE}" type="sibTrans" cxnId="{D2679533-5DDC-4940-9263-992E4BF7F8AA}">
      <dgm:prSet/>
      <dgm:spPr/>
      <dgm:t>
        <a:bodyPr/>
        <a:lstStyle/>
        <a:p>
          <a:endParaRPr lang="en-US" sz="1600">
            <a:solidFill>
              <a:schemeClr val="tx1"/>
            </a:solidFill>
          </a:endParaRPr>
        </a:p>
      </dgm:t>
    </dgm:pt>
    <dgm:pt modelId="{D98A48BF-937E-48C0-A616-906A4E39422B}" type="pres">
      <dgm:prSet presAssocID="{170B64B0-7D47-4BBE-88CC-6669E4875547}" presName="linear" presStyleCnt="0">
        <dgm:presLayoutVars>
          <dgm:animLvl val="lvl"/>
          <dgm:resizeHandles val="exact"/>
        </dgm:presLayoutVars>
      </dgm:prSet>
      <dgm:spPr/>
      <dgm:t>
        <a:bodyPr/>
        <a:lstStyle/>
        <a:p>
          <a:endParaRPr lang="en-US"/>
        </a:p>
      </dgm:t>
    </dgm:pt>
    <dgm:pt modelId="{C0715CA7-7A21-4F0D-90A6-0CA477920DAF}" type="pres">
      <dgm:prSet presAssocID="{72606204-C624-4AFD-94D9-DFFD0F9C0090}" presName="parentText" presStyleLbl="node1" presStyleIdx="0" presStyleCnt="3">
        <dgm:presLayoutVars>
          <dgm:chMax val="0"/>
          <dgm:bulletEnabled val="1"/>
        </dgm:presLayoutVars>
      </dgm:prSet>
      <dgm:spPr/>
      <dgm:t>
        <a:bodyPr/>
        <a:lstStyle/>
        <a:p>
          <a:endParaRPr lang="en-US"/>
        </a:p>
      </dgm:t>
    </dgm:pt>
    <dgm:pt modelId="{D799D0A9-3432-4604-A2D7-0C8D38574835}" type="pres">
      <dgm:prSet presAssocID="{49B73A19-1F98-43AF-AF0A-56BE6D9E40B7}" presName="spacer" presStyleCnt="0"/>
      <dgm:spPr/>
    </dgm:pt>
    <dgm:pt modelId="{0BB88A0B-9B4F-47D9-AFB9-B3D87DA344A9}" type="pres">
      <dgm:prSet presAssocID="{94C32E07-B84D-41A4-8B3A-9E146477B921}" presName="parentText" presStyleLbl="node1" presStyleIdx="1" presStyleCnt="3">
        <dgm:presLayoutVars>
          <dgm:chMax val="0"/>
          <dgm:bulletEnabled val="1"/>
        </dgm:presLayoutVars>
      </dgm:prSet>
      <dgm:spPr/>
      <dgm:t>
        <a:bodyPr/>
        <a:lstStyle/>
        <a:p>
          <a:endParaRPr lang="en-US"/>
        </a:p>
      </dgm:t>
    </dgm:pt>
    <dgm:pt modelId="{B9E93A23-4985-4946-BBC6-A1173D710CE3}" type="pres">
      <dgm:prSet presAssocID="{DED7BF29-BFBE-4E3E-928B-7220A54B4CBC}" presName="spacer" presStyleCnt="0"/>
      <dgm:spPr/>
    </dgm:pt>
    <dgm:pt modelId="{E85DEC4F-FC3F-472D-B28E-BA96F3D7D2D4}" type="pres">
      <dgm:prSet presAssocID="{D04FC429-FCCD-4224-AB37-B6670A8702C0}" presName="parentText" presStyleLbl="node1" presStyleIdx="2" presStyleCnt="3">
        <dgm:presLayoutVars>
          <dgm:chMax val="0"/>
          <dgm:bulletEnabled val="1"/>
        </dgm:presLayoutVars>
      </dgm:prSet>
      <dgm:spPr/>
      <dgm:t>
        <a:bodyPr/>
        <a:lstStyle/>
        <a:p>
          <a:endParaRPr lang="en-US"/>
        </a:p>
      </dgm:t>
    </dgm:pt>
  </dgm:ptLst>
  <dgm:cxnLst>
    <dgm:cxn modelId="{92CD916A-A060-48E7-96AD-739118E05C82}" srcId="{170B64B0-7D47-4BBE-88CC-6669E4875547}" destId="{72606204-C624-4AFD-94D9-DFFD0F9C0090}" srcOrd="0" destOrd="0" parTransId="{B5199611-9783-4EB5-8DD5-7989F958DDFD}" sibTransId="{49B73A19-1F98-43AF-AF0A-56BE6D9E40B7}"/>
    <dgm:cxn modelId="{F388C52E-0140-4BAB-8B2E-7049B5DFC294}" type="presOf" srcId="{D04FC429-FCCD-4224-AB37-B6670A8702C0}" destId="{E85DEC4F-FC3F-472D-B28E-BA96F3D7D2D4}" srcOrd="0" destOrd="0" presId="urn:microsoft.com/office/officeart/2005/8/layout/vList2"/>
    <dgm:cxn modelId="{63F82DD6-D4A5-4CEA-A838-8E644BC25A72}" type="presOf" srcId="{94C32E07-B84D-41A4-8B3A-9E146477B921}" destId="{0BB88A0B-9B4F-47D9-AFB9-B3D87DA344A9}" srcOrd="0" destOrd="0" presId="urn:microsoft.com/office/officeart/2005/8/layout/vList2"/>
    <dgm:cxn modelId="{A864DDA7-3BD9-48D1-8FBE-DBC231100332}" type="presOf" srcId="{170B64B0-7D47-4BBE-88CC-6669E4875547}" destId="{D98A48BF-937E-48C0-A616-906A4E39422B}" srcOrd="0" destOrd="0" presId="urn:microsoft.com/office/officeart/2005/8/layout/vList2"/>
    <dgm:cxn modelId="{D2679533-5DDC-4940-9263-992E4BF7F8AA}" srcId="{170B64B0-7D47-4BBE-88CC-6669E4875547}" destId="{D04FC429-FCCD-4224-AB37-B6670A8702C0}" srcOrd="2" destOrd="0" parTransId="{9246BB7B-4C09-48EE-8F33-18EDE017AFC8}" sibTransId="{CDD2161C-9014-4A66-8143-B421B0194FBE}"/>
    <dgm:cxn modelId="{4153DB05-3316-426F-980F-31AE77E63844}" srcId="{170B64B0-7D47-4BBE-88CC-6669E4875547}" destId="{94C32E07-B84D-41A4-8B3A-9E146477B921}" srcOrd="1" destOrd="0" parTransId="{E8940218-2705-4432-9CAA-299F606B4C32}" sibTransId="{DED7BF29-BFBE-4E3E-928B-7220A54B4CBC}"/>
    <dgm:cxn modelId="{D2EE296B-AE7A-4F0E-A8F0-CB0685672084}" type="presOf" srcId="{72606204-C624-4AFD-94D9-DFFD0F9C0090}" destId="{C0715CA7-7A21-4F0D-90A6-0CA477920DAF}" srcOrd="0" destOrd="0" presId="urn:microsoft.com/office/officeart/2005/8/layout/vList2"/>
    <dgm:cxn modelId="{4175F6B5-A3FA-45FA-B779-A92EB219ED50}" type="presParOf" srcId="{D98A48BF-937E-48C0-A616-906A4E39422B}" destId="{C0715CA7-7A21-4F0D-90A6-0CA477920DAF}" srcOrd="0" destOrd="0" presId="urn:microsoft.com/office/officeart/2005/8/layout/vList2"/>
    <dgm:cxn modelId="{FD2947D1-7206-40A0-A208-5271717A3E04}" type="presParOf" srcId="{D98A48BF-937E-48C0-A616-906A4E39422B}" destId="{D799D0A9-3432-4604-A2D7-0C8D38574835}" srcOrd="1" destOrd="0" presId="urn:microsoft.com/office/officeart/2005/8/layout/vList2"/>
    <dgm:cxn modelId="{EDD0065F-07E9-4D63-AB23-F7F83F7C7656}" type="presParOf" srcId="{D98A48BF-937E-48C0-A616-906A4E39422B}" destId="{0BB88A0B-9B4F-47D9-AFB9-B3D87DA344A9}" srcOrd="2" destOrd="0" presId="urn:microsoft.com/office/officeart/2005/8/layout/vList2"/>
    <dgm:cxn modelId="{5D006184-1113-49B0-B24B-34ED047E79C9}" type="presParOf" srcId="{D98A48BF-937E-48C0-A616-906A4E39422B}" destId="{B9E93A23-4985-4946-BBC6-A1173D710CE3}" srcOrd="3" destOrd="0" presId="urn:microsoft.com/office/officeart/2005/8/layout/vList2"/>
    <dgm:cxn modelId="{EA8CE0C8-7ECE-40F4-AE38-B6280FA45007}" type="presParOf" srcId="{D98A48BF-937E-48C0-A616-906A4E39422B}" destId="{E85DEC4F-FC3F-472D-B28E-BA96F3D7D2D4}"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6C5CA-AC10-4FBD-9123-3AA0BD241E3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F13482AF-5DC3-4E82-AF8A-B797E97D8BFA}">
      <dgm:prSet custT="1"/>
      <dgm:spPr/>
      <dgm:t>
        <a:bodyPr/>
        <a:lstStyle/>
        <a:p>
          <a:r>
            <a:rPr lang="en-US" sz="3200"/>
            <a:t>Environment</a:t>
          </a:r>
        </a:p>
      </dgm:t>
    </dgm:pt>
    <dgm:pt modelId="{64FABDBB-9F6C-429A-BBA5-2241E3C1BDCF}" type="parTrans" cxnId="{E2BD1E2E-03A2-4FD3-894E-0E16314EC82C}">
      <dgm:prSet/>
      <dgm:spPr/>
      <dgm:t>
        <a:bodyPr/>
        <a:lstStyle/>
        <a:p>
          <a:endParaRPr lang="en-US" sz="1200">
            <a:solidFill>
              <a:schemeClr val="tx1"/>
            </a:solidFill>
          </a:endParaRPr>
        </a:p>
      </dgm:t>
    </dgm:pt>
    <dgm:pt modelId="{72AA5332-29A6-4546-8D26-601F19C9B0B3}" type="sibTrans" cxnId="{E2BD1E2E-03A2-4FD3-894E-0E16314EC82C}">
      <dgm:prSet/>
      <dgm:spPr/>
      <dgm:t>
        <a:bodyPr/>
        <a:lstStyle/>
        <a:p>
          <a:endParaRPr lang="en-US" sz="1200">
            <a:solidFill>
              <a:schemeClr val="tx1"/>
            </a:solidFill>
          </a:endParaRPr>
        </a:p>
      </dgm:t>
    </dgm:pt>
    <dgm:pt modelId="{E00983A3-BF7D-46F9-A544-1E45F7D4174C}">
      <dgm:prSet custT="1"/>
      <dgm:spPr/>
      <dgm:t>
        <a:bodyPr/>
        <a:lstStyle/>
        <a:p>
          <a:r>
            <a:rPr lang="en-US" sz="3200"/>
            <a:t> Lack of physical activity</a:t>
          </a:r>
          <a:endParaRPr lang="en-US" sz="3200" dirty="0"/>
        </a:p>
      </dgm:t>
    </dgm:pt>
    <dgm:pt modelId="{457F60DC-D3E5-4EC2-877C-0F63A21180CD}" type="parTrans" cxnId="{D39C3C80-3EEA-4497-B92B-2A07B1FEE676}">
      <dgm:prSet/>
      <dgm:spPr/>
      <dgm:t>
        <a:bodyPr/>
        <a:lstStyle/>
        <a:p>
          <a:endParaRPr lang="en-US" sz="1200">
            <a:solidFill>
              <a:schemeClr val="tx1"/>
            </a:solidFill>
          </a:endParaRPr>
        </a:p>
      </dgm:t>
    </dgm:pt>
    <dgm:pt modelId="{7E89EF62-E1B3-4128-BAE5-FA81FF03E734}" type="sibTrans" cxnId="{D39C3C80-3EEA-4497-B92B-2A07B1FEE676}">
      <dgm:prSet/>
      <dgm:spPr/>
      <dgm:t>
        <a:bodyPr/>
        <a:lstStyle/>
        <a:p>
          <a:endParaRPr lang="en-US" sz="1200">
            <a:solidFill>
              <a:schemeClr val="tx1"/>
            </a:solidFill>
          </a:endParaRPr>
        </a:p>
      </dgm:t>
    </dgm:pt>
    <dgm:pt modelId="{40D8D1EF-F21E-4737-B5E9-573AEA110B2D}">
      <dgm:prSet custT="1"/>
      <dgm:spPr/>
      <dgm:t>
        <a:bodyPr/>
        <a:lstStyle/>
        <a:p>
          <a:r>
            <a:rPr lang="en-US" sz="3200"/>
            <a:t>Heredity and family</a:t>
          </a:r>
          <a:endParaRPr lang="en-US" sz="3200" dirty="0"/>
        </a:p>
      </dgm:t>
    </dgm:pt>
    <dgm:pt modelId="{A7070F8D-B19B-4C43-94D8-3CB0B8D0BE95}" type="parTrans" cxnId="{8786383D-2CA5-4A8B-A3FC-1491C01F62C9}">
      <dgm:prSet/>
      <dgm:spPr/>
      <dgm:t>
        <a:bodyPr/>
        <a:lstStyle/>
        <a:p>
          <a:endParaRPr lang="en-US" sz="1200">
            <a:solidFill>
              <a:schemeClr val="tx1"/>
            </a:solidFill>
          </a:endParaRPr>
        </a:p>
      </dgm:t>
    </dgm:pt>
    <dgm:pt modelId="{518FE41E-3A93-4D1D-BFE7-0BC82E2D83C0}" type="sibTrans" cxnId="{8786383D-2CA5-4A8B-A3FC-1491C01F62C9}">
      <dgm:prSet/>
      <dgm:spPr/>
      <dgm:t>
        <a:bodyPr/>
        <a:lstStyle/>
        <a:p>
          <a:endParaRPr lang="en-US" sz="1200">
            <a:solidFill>
              <a:schemeClr val="tx1"/>
            </a:solidFill>
          </a:endParaRPr>
        </a:p>
      </dgm:t>
    </dgm:pt>
    <dgm:pt modelId="{4BDA7795-AE14-41C4-A175-681659EC58B0}">
      <dgm:prSet custT="1"/>
      <dgm:spPr/>
      <dgm:t>
        <a:bodyPr/>
        <a:lstStyle/>
        <a:p>
          <a:r>
            <a:rPr lang="en-US" sz="3200"/>
            <a:t>Dietary patterns</a:t>
          </a:r>
          <a:endParaRPr lang="en-US" sz="3200" dirty="0"/>
        </a:p>
      </dgm:t>
    </dgm:pt>
    <dgm:pt modelId="{CCD9F197-B49F-4B81-B55A-0212F570818A}" type="parTrans" cxnId="{2DB09827-2A78-469C-8B46-B30C532CE73C}">
      <dgm:prSet/>
      <dgm:spPr/>
      <dgm:t>
        <a:bodyPr/>
        <a:lstStyle/>
        <a:p>
          <a:endParaRPr lang="en-US" sz="1200">
            <a:solidFill>
              <a:schemeClr val="tx1"/>
            </a:solidFill>
          </a:endParaRPr>
        </a:p>
      </dgm:t>
    </dgm:pt>
    <dgm:pt modelId="{222A2B22-3729-4A14-AD65-1BCCB0D60401}" type="sibTrans" cxnId="{2DB09827-2A78-469C-8B46-B30C532CE73C}">
      <dgm:prSet/>
      <dgm:spPr/>
      <dgm:t>
        <a:bodyPr/>
        <a:lstStyle/>
        <a:p>
          <a:endParaRPr lang="en-US" sz="1200">
            <a:solidFill>
              <a:schemeClr val="tx1"/>
            </a:solidFill>
          </a:endParaRPr>
        </a:p>
      </dgm:t>
    </dgm:pt>
    <dgm:pt modelId="{84D2E057-D7F6-4444-905C-8A76D17BC5E6}">
      <dgm:prSet custT="1"/>
      <dgm:spPr/>
      <dgm:t>
        <a:bodyPr/>
        <a:lstStyle/>
        <a:p>
          <a:r>
            <a:rPr lang="en-US" sz="3200"/>
            <a:t>Socioeconomic status</a:t>
          </a:r>
          <a:endParaRPr lang="en-US" sz="3200" dirty="0"/>
        </a:p>
      </dgm:t>
    </dgm:pt>
    <dgm:pt modelId="{8785C1D6-B598-4E41-9172-58AF5FAC8501}" type="parTrans" cxnId="{77B37C90-132E-41A5-9CA2-6769D47C6AF0}">
      <dgm:prSet/>
      <dgm:spPr/>
      <dgm:t>
        <a:bodyPr/>
        <a:lstStyle/>
        <a:p>
          <a:endParaRPr lang="en-US" sz="1200">
            <a:solidFill>
              <a:schemeClr val="tx1"/>
            </a:solidFill>
          </a:endParaRPr>
        </a:p>
      </dgm:t>
    </dgm:pt>
    <dgm:pt modelId="{3EB58905-94F9-42CE-9529-B849793E6BFF}" type="sibTrans" cxnId="{77B37C90-132E-41A5-9CA2-6769D47C6AF0}">
      <dgm:prSet/>
      <dgm:spPr/>
      <dgm:t>
        <a:bodyPr/>
        <a:lstStyle/>
        <a:p>
          <a:endParaRPr lang="en-US" sz="1200">
            <a:solidFill>
              <a:schemeClr val="tx1"/>
            </a:solidFill>
          </a:endParaRPr>
        </a:p>
      </dgm:t>
    </dgm:pt>
    <dgm:pt modelId="{F159E6D9-4576-40FF-9BA0-60CA8D595ECF}" type="pres">
      <dgm:prSet presAssocID="{A3E6C5CA-AC10-4FBD-9123-3AA0BD241E36}" presName="linear" presStyleCnt="0">
        <dgm:presLayoutVars>
          <dgm:animLvl val="lvl"/>
          <dgm:resizeHandles val="exact"/>
        </dgm:presLayoutVars>
      </dgm:prSet>
      <dgm:spPr/>
      <dgm:t>
        <a:bodyPr/>
        <a:lstStyle/>
        <a:p>
          <a:endParaRPr lang="en-US"/>
        </a:p>
      </dgm:t>
    </dgm:pt>
    <dgm:pt modelId="{3ECA4C8D-C7D6-4659-B1AC-33805311967C}" type="pres">
      <dgm:prSet presAssocID="{F13482AF-5DC3-4E82-AF8A-B797E97D8BFA}" presName="parentText" presStyleLbl="node1" presStyleIdx="0" presStyleCnt="5">
        <dgm:presLayoutVars>
          <dgm:chMax val="0"/>
          <dgm:bulletEnabled val="1"/>
        </dgm:presLayoutVars>
      </dgm:prSet>
      <dgm:spPr/>
      <dgm:t>
        <a:bodyPr/>
        <a:lstStyle/>
        <a:p>
          <a:endParaRPr lang="en-US"/>
        </a:p>
      </dgm:t>
    </dgm:pt>
    <dgm:pt modelId="{7C5BED9B-B1D9-4295-8516-56B7B8B30ADD}" type="pres">
      <dgm:prSet presAssocID="{72AA5332-29A6-4546-8D26-601F19C9B0B3}" presName="spacer" presStyleCnt="0"/>
      <dgm:spPr/>
    </dgm:pt>
    <dgm:pt modelId="{ECC31C51-6E6E-46DB-AAFE-2C63EC2F549C}" type="pres">
      <dgm:prSet presAssocID="{E00983A3-BF7D-46F9-A544-1E45F7D4174C}" presName="parentText" presStyleLbl="node1" presStyleIdx="1" presStyleCnt="5">
        <dgm:presLayoutVars>
          <dgm:chMax val="0"/>
          <dgm:bulletEnabled val="1"/>
        </dgm:presLayoutVars>
      </dgm:prSet>
      <dgm:spPr/>
      <dgm:t>
        <a:bodyPr/>
        <a:lstStyle/>
        <a:p>
          <a:endParaRPr lang="en-US"/>
        </a:p>
      </dgm:t>
    </dgm:pt>
    <dgm:pt modelId="{6859C73E-838C-4B63-B819-61C2EB412D8C}" type="pres">
      <dgm:prSet presAssocID="{7E89EF62-E1B3-4128-BAE5-FA81FF03E734}" presName="spacer" presStyleCnt="0"/>
      <dgm:spPr/>
    </dgm:pt>
    <dgm:pt modelId="{1DA8835A-E4FB-48F9-9EA2-AEB19C5D7DD8}" type="pres">
      <dgm:prSet presAssocID="{40D8D1EF-F21E-4737-B5E9-573AEA110B2D}" presName="parentText" presStyleLbl="node1" presStyleIdx="2" presStyleCnt="5">
        <dgm:presLayoutVars>
          <dgm:chMax val="0"/>
          <dgm:bulletEnabled val="1"/>
        </dgm:presLayoutVars>
      </dgm:prSet>
      <dgm:spPr/>
      <dgm:t>
        <a:bodyPr/>
        <a:lstStyle/>
        <a:p>
          <a:endParaRPr lang="en-US"/>
        </a:p>
      </dgm:t>
    </dgm:pt>
    <dgm:pt modelId="{415E4AD7-6FE4-487F-9FE3-86D2CD461837}" type="pres">
      <dgm:prSet presAssocID="{518FE41E-3A93-4D1D-BFE7-0BC82E2D83C0}" presName="spacer" presStyleCnt="0"/>
      <dgm:spPr/>
    </dgm:pt>
    <dgm:pt modelId="{A7FF4627-2285-49E0-8947-D5C7F5E39628}" type="pres">
      <dgm:prSet presAssocID="{4BDA7795-AE14-41C4-A175-681659EC58B0}" presName="parentText" presStyleLbl="node1" presStyleIdx="3" presStyleCnt="5">
        <dgm:presLayoutVars>
          <dgm:chMax val="0"/>
          <dgm:bulletEnabled val="1"/>
        </dgm:presLayoutVars>
      </dgm:prSet>
      <dgm:spPr/>
      <dgm:t>
        <a:bodyPr/>
        <a:lstStyle/>
        <a:p>
          <a:endParaRPr lang="en-US"/>
        </a:p>
      </dgm:t>
    </dgm:pt>
    <dgm:pt modelId="{87ECF59D-80C6-4856-A988-1ED4E0316151}" type="pres">
      <dgm:prSet presAssocID="{222A2B22-3729-4A14-AD65-1BCCB0D60401}" presName="spacer" presStyleCnt="0"/>
      <dgm:spPr/>
    </dgm:pt>
    <dgm:pt modelId="{5FDA6374-7F5F-4FE8-BCEE-CBBB0221686D}" type="pres">
      <dgm:prSet presAssocID="{84D2E057-D7F6-4444-905C-8A76D17BC5E6}" presName="parentText" presStyleLbl="node1" presStyleIdx="4" presStyleCnt="5">
        <dgm:presLayoutVars>
          <dgm:chMax val="0"/>
          <dgm:bulletEnabled val="1"/>
        </dgm:presLayoutVars>
      </dgm:prSet>
      <dgm:spPr/>
      <dgm:t>
        <a:bodyPr/>
        <a:lstStyle/>
        <a:p>
          <a:endParaRPr lang="en-US"/>
        </a:p>
      </dgm:t>
    </dgm:pt>
  </dgm:ptLst>
  <dgm:cxnLst>
    <dgm:cxn modelId="{D39C3C80-3EEA-4497-B92B-2A07B1FEE676}" srcId="{A3E6C5CA-AC10-4FBD-9123-3AA0BD241E36}" destId="{E00983A3-BF7D-46F9-A544-1E45F7D4174C}" srcOrd="1" destOrd="0" parTransId="{457F60DC-D3E5-4EC2-877C-0F63A21180CD}" sibTransId="{7E89EF62-E1B3-4128-BAE5-FA81FF03E734}"/>
    <dgm:cxn modelId="{E2BD1E2E-03A2-4FD3-894E-0E16314EC82C}" srcId="{A3E6C5CA-AC10-4FBD-9123-3AA0BD241E36}" destId="{F13482AF-5DC3-4E82-AF8A-B797E97D8BFA}" srcOrd="0" destOrd="0" parTransId="{64FABDBB-9F6C-429A-BBA5-2241E3C1BDCF}" sibTransId="{72AA5332-29A6-4546-8D26-601F19C9B0B3}"/>
    <dgm:cxn modelId="{77B37C90-132E-41A5-9CA2-6769D47C6AF0}" srcId="{A3E6C5CA-AC10-4FBD-9123-3AA0BD241E36}" destId="{84D2E057-D7F6-4444-905C-8A76D17BC5E6}" srcOrd="4" destOrd="0" parTransId="{8785C1D6-B598-4E41-9172-58AF5FAC8501}" sibTransId="{3EB58905-94F9-42CE-9529-B849793E6BFF}"/>
    <dgm:cxn modelId="{2DB09827-2A78-469C-8B46-B30C532CE73C}" srcId="{A3E6C5CA-AC10-4FBD-9123-3AA0BD241E36}" destId="{4BDA7795-AE14-41C4-A175-681659EC58B0}" srcOrd="3" destOrd="0" parTransId="{CCD9F197-B49F-4B81-B55A-0212F570818A}" sibTransId="{222A2B22-3729-4A14-AD65-1BCCB0D60401}"/>
    <dgm:cxn modelId="{0F547861-8ED5-4510-8BAF-FA7C3670E15D}" type="presOf" srcId="{40D8D1EF-F21E-4737-B5E9-573AEA110B2D}" destId="{1DA8835A-E4FB-48F9-9EA2-AEB19C5D7DD8}" srcOrd="0" destOrd="0" presId="urn:microsoft.com/office/officeart/2005/8/layout/vList2"/>
    <dgm:cxn modelId="{A57104B7-0924-4A14-9185-23080D2409C1}" type="presOf" srcId="{A3E6C5CA-AC10-4FBD-9123-3AA0BD241E36}" destId="{F159E6D9-4576-40FF-9BA0-60CA8D595ECF}" srcOrd="0" destOrd="0" presId="urn:microsoft.com/office/officeart/2005/8/layout/vList2"/>
    <dgm:cxn modelId="{A5F953DF-399A-4BF9-BC1A-B37CB1270B01}" type="presOf" srcId="{E00983A3-BF7D-46F9-A544-1E45F7D4174C}" destId="{ECC31C51-6E6E-46DB-AAFE-2C63EC2F549C}" srcOrd="0" destOrd="0" presId="urn:microsoft.com/office/officeart/2005/8/layout/vList2"/>
    <dgm:cxn modelId="{344F369A-54CF-42EA-81A1-93D21FA0645B}" type="presOf" srcId="{F13482AF-5DC3-4E82-AF8A-B797E97D8BFA}" destId="{3ECA4C8D-C7D6-4659-B1AC-33805311967C}" srcOrd="0" destOrd="0" presId="urn:microsoft.com/office/officeart/2005/8/layout/vList2"/>
    <dgm:cxn modelId="{F9EA864E-2EB6-4DCB-B01A-B3AEC455EE36}" type="presOf" srcId="{4BDA7795-AE14-41C4-A175-681659EC58B0}" destId="{A7FF4627-2285-49E0-8947-D5C7F5E39628}" srcOrd="0" destOrd="0" presId="urn:microsoft.com/office/officeart/2005/8/layout/vList2"/>
    <dgm:cxn modelId="{8786383D-2CA5-4A8B-A3FC-1491C01F62C9}" srcId="{A3E6C5CA-AC10-4FBD-9123-3AA0BD241E36}" destId="{40D8D1EF-F21E-4737-B5E9-573AEA110B2D}" srcOrd="2" destOrd="0" parTransId="{A7070F8D-B19B-4C43-94D8-3CB0B8D0BE95}" sibTransId="{518FE41E-3A93-4D1D-BFE7-0BC82E2D83C0}"/>
    <dgm:cxn modelId="{04127473-1C2E-4D9E-9550-959DF2793FA3}" type="presOf" srcId="{84D2E057-D7F6-4444-905C-8A76D17BC5E6}" destId="{5FDA6374-7F5F-4FE8-BCEE-CBBB0221686D}" srcOrd="0" destOrd="0" presId="urn:microsoft.com/office/officeart/2005/8/layout/vList2"/>
    <dgm:cxn modelId="{D4B84587-1913-451D-8084-723CA8941617}" type="presParOf" srcId="{F159E6D9-4576-40FF-9BA0-60CA8D595ECF}" destId="{3ECA4C8D-C7D6-4659-B1AC-33805311967C}" srcOrd="0" destOrd="0" presId="urn:microsoft.com/office/officeart/2005/8/layout/vList2"/>
    <dgm:cxn modelId="{1CACDD2A-CBD7-4C55-B046-E904D59D76B9}" type="presParOf" srcId="{F159E6D9-4576-40FF-9BA0-60CA8D595ECF}" destId="{7C5BED9B-B1D9-4295-8516-56B7B8B30ADD}" srcOrd="1" destOrd="0" presId="urn:microsoft.com/office/officeart/2005/8/layout/vList2"/>
    <dgm:cxn modelId="{633FF3DF-6548-4DD1-A6AD-A995C8C94DF8}" type="presParOf" srcId="{F159E6D9-4576-40FF-9BA0-60CA8D595ECF}" destId="{ECC31C51-6E6E-46DB-AAFE-2C63EC2F549C}" srcOrd="2" destOrd="0" presId="urn:microsoft.com/office/officeart/2005/8/layout/vList2"/>
    <dgm:cxn modelId="{68902B76-F3F3-41F8-9AF4-9B05A80B5A5B}" type="presParOf" srcId="{F159E6D9-4576-40FF-9BA0-60CA8D595ECF}" destId="{6859C73E-838C-4B63-B819-61C2EB412D8C}" srcOrd="3" destOrd="0" presId="urn:microsoft.com/office/officeart/2005/8/layout/vList2"/>
    <dgm:cxn modelId="{A5207AF6-05DA-4FF9-904F-3C99039798EE}" type="presParOf" srcId="{F159E6D9-4576-40FF-9BA0-60CA8D595ECF}" destId="{1DA8835A-E4FB-48F9-9EA2-AEB19C5D7DD8}" srcOrd="4" destOrd="0" presId="urn:microsoft.com/office/officeart/2005/8/layout/vList2"/>
    <dgm:cxn modelId="{D0530343-6F71-4095-9AB6-6CCD34E90295}" type="presParOf" srcId="{F159E6D9-4576-40FF-9BA0-60CA8D595ECF}" destId="{415E4AD7-6FE4-487F-9FE3-86D2CD461837}" srcOrd="5" destOrd="0" presId="urn:microsoft.com/office/officeart/2005/8/layout/vList2"/>
    <dgm:cxn modelId="{894CAD7D-45EC-4271-87F5-8FB09504BBA7}" type="presParOf" srcId="{F159E6D9-4576-40FF-9BA0-60CA8D595ECF}" destId="{A7FF4627-2285-49E0-8947-D5C7F5E39628}" srcOrd="6" destOrd="0" presId="urn:microsoft.com/office/officeart/2005/8/layout/vList2"/>
    <dgm:cxn modelId="{C2F7E405-D327-4E00-90C6-6EFD4B0EB278}" type="presParOf" srcId="{F159E6D9-4576-40FF-9BA0-60CA8D595ECF}" destId="{87ECF59D-80C6-4856-A988-1ED4E0316151}" srcOrd="7" destOrd="0" presId="urn:microsoft.com/office/officeart/2005/8/layout/vList2"/>
    <dgm:cxn modelId="{C94D413C-2421-4144-AB50-598A2D48FFC9}" type="presParOf" srcId="{F159E6D9-4576-40FF-9BA0-60CA8D595ECF}" destId="{5FDA6374-7F5F-4FE8-BCEE-CBBB0221686D}"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E191D1-A6F3-4EA5-95AE-9F154CA95E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8ED7C9-813E-4035-8045-217F68E0ECFB}">
      <dgm:prSet/>
      <dgm:spPr/>
      <dgm:t>
        <a:bodyPr/>
        <a:lstStyle/>
        <a:p>
          <a:pPr>
            <a:lnSpc>
              <a:spcPct val="100000"/>
            </a:lnSpc>
          </a:pPr>
          <a:r>
            <a:rPr lang="en-US"/>
            <a:t>Dietary therapy</a:t>
          </a:r>
        </a:p>
      </dgm:t>
    </dgm:pt>
    <dgm:pt modelId="{5906928B-C014-4DAC-B49A-406695054738}" type="parTrans" cxnId="{085125C8-68A9-4FB0-9A17-DEEDF7BF911F}">
      <dgm:prSet/>
      <dgm:spPr/>
      <dgm:t>
        <a:bodyPr/>
        <a:lstStyle/>
        <a:p>
          <a:endParaRPr lang="en-US"/>
        </a:p>
      </dgm:t>
    </dgm:pt>
    <dgm:pt modelId="{D785F0BB-7073-4F58-B82E-7CC47CAB64EB}" type="sibTrans" cxnId="{085125C8-68A9-4FB0-9A17-DEEDF7BF911F}">
      <dgm:prSet/>
      <dgm:spPr/>
      <dgm:t>
        <a:bodyPr/>
        <a:lstStyle/>
        <a:p>
          <a:endParaRPr lang="en-US"/>
        </a:p>
      </dgm:t>
    </dgm:pt>
    <dgm:pt modelId="{674170B6-019D-439C-BE2C-A64A286D1681}">
      <dgm:prSet/>
      <dgm:spPr/>
      <dgm:t>
        <a:bodyPr/>
        <a:lstStyle/>
        <a:p>
          <a:pPr>
            <a:lnSpc>
              <a:spcPct val="100000"/>
            </a:lnSpc>
          </a:pPr>
          <a:r>
            <a:rPr lang="en-US"/>
            <a:t>Physical activity</a:t>
          </a:r>
        </a:p>
      </dgm:t>
    </dgm:pt>
    <dgm:pt modelId="{523CDB2E-0CB3-474A-8045-D0660CEBDE0A}" type="parTrans" cxnId="{AAD5DDF4-70FB-40A9-9371-BABB5C2DD5B8}">
      <dgm:prSet/>
      <dgm:spPr/>
      <dgm:t>
        <a:bodyPr/>
        <a:lstStyle/>
        <a:p>
          <a:endParaRPr lang="en-US"/>
        </a:p>
      </dgm:t>
    </dgm:pt>
    <dgm:pt modelId="{897F231A-13F9-4435-88AE-F8702EDA7AD2}" type="sibTrans" cxnId="{AAD5DDF4-70FB-40A9-9371-BABB5C2DD5B8}">
      <dgm:prSet/>
      <dgm:spPr/>
      <dgm:t>
        <a:bodyPr/>
        <a:lstStyle/>
        <a:p>
          <a:endParaRPr lang="en-US"/>
        </a:p>
      </dgm:t>
    </dgm:pt>
    <dgm:pt modelId="{41A5E832-14BB-491B-9F18-E6AE30D989FA}">
      <dgm:prSet/>
      <dgm:spPr/>
      <dgm:t>
        <a:bodyPr/>
        <a:lstStyle/>
        <a:p>
          <a:pPr>
            <a:lnSpc>
              <a:spcPct val="100000"/>
            </a:lnSpc>
          </a:pPr>
          <a:r>
            <a:rPr lang="en-US"/>
            <a:t>Behavior modification</a:t>
          </a:r>
        </a:p>
      </dgm:t>
    </dgm:pt>
    <dgm:pt modelId="{7DDD3258-ECF3-4D7C-981E-00383730D5F6}" type="parTrans" cxnId="{90316B24-FEF6-4FA9-8E1E-FA5F3906F2D3}">
      <dgm:prSet/>
      <dgm:spPr/>
      <dgm:t>
        <a:bodyPr/>
        <a:lstStyle/>
        <a:p>
          <a:endParaRPr lang="en-US"/>
        </a:p>
      </dgm:t>
    </dgm:pt>
    <dgm:pt modelId="{7A876733-5944-46D2-AE4F-3E1D7047E9A7}" type="sibTrans" cxnId="{90316B24-FEF6-4FA9-8E1E-FA5F3906F2D3}">
      <dgm:prSet/>
      <dgm:spPr/>
      <dgm:t>
        <a:bodyPr/>
        <a:lstStyle/>
        <a:p>
          <a:endParaRPr lang="en-US"/>
        </a:p>
      </dgm:t>
    </dgm:pt>
    <dgm:pt modelId="{5BF951FD-9EA4-46E3-8AA0-8D9454568CAB}">
      <dgm:prSet/>
      <dgm:spPr/>
      <dgm:t>
        <a:bodyPr/>
        <a:lstStyle/>
        <a:p>
          <a:pPr>
            <a:lnSpc>
              <a:spcPct val="100000"/>
            </a:lnSpc>
          </a:pPr>
          <a:r>
            <a:rPr lang="en-IN"/>
            <a:t>changing eating habits</a:t>
          </a:r>
          <a:endParaRPr lang="en-US"/>
        </a:p>
      </dgm:t>
    </dgm:pt>
    <dgm:pt modelId="{99330FE6-D458-43E0-8FD7-D16B13C1A2F8}" type="parTrans" cxnId="{7BCB7FF3-0551-4C37-A842-0CDE8F751817}">
      <dgm:prSet/>
      <dgm:spPr/>
      <dgm:t>
        <a:bodyPr/>
        <a:lstStyle/>
        <a:p>
          <a:endParaRPr lang="en-IN"/>
        </a:p>
      </dgm:t>
    </dgm:pt>
    <dgm:pt modelId="{B2A88CCB-4F97-4782-8134-0B1B827495D2}" type="sibTrans" cxnId="{7BCB7FF3-0551-4C37-A842-0CDE8F751817}">
      <dgm:prSet/>
      <dgm:spPr/>
      <dgm:t>
        <a:bodyPr/>
        <a:lstStyle/>
        <a:p>
          <a:endParaRPr lang="en-IN"/>
        </a:p>
      </dgm:t>
    </dgm:pt>
    <dgm:pt modelId="{E8A470BA-81F2-446D-A943-B91FC18A9117}">
      <dgm:prSet/>
      <dgm:spPr/>
      <dgm:t>
        <a:bodyPr/>
        <a:lstStyle/>
        <a:p>
          <a:pPr>
            <a:lnSpc>
              <a:spcPct val="100000"/>
            </a:lnSpc>
          </a:pPr>
          <a:r>
            <a:rPr lang="en-IN"/>
            <a:t>Increasing physical activity</a:t>
          </a:r>
        </a:p>
      </dgm:t>
    </dgm:pt>
    <dgm:pt modelId="{482D3520-8086-40B4-B7E4-EEF093CCBDBB}" type="parTrans" cxnId="{9CA8A3E6-85B7-40E7-A7D8-B8D4E5AEC997}">
      <dgm:prSet/>
      <dgm:spPr/>
      <dgm:t>
        <a:bodyPr/>
        <a:lstStyle/>
        <a:p>
          <a:endParaRPr lang="en-IN"/>
        </a:p>
      </dgm:t>
    </dgm:pt>
    <dgm:pt modelId="{85FAA0CD-6E21-4802-8156-834E7CDB13BF}" type="sibTrans" cxnId="{9CA8A3E6-85B7-40E7-A7D8-B8D4E5AEC997}">
      <dgm:prSet/>
      <dgm:spPr/>
      <dgm:t>
        <a:bodyPr/>
        <a:lstStyle/>
        <a:p>
          <a:endParaRPr lang="en-IN"/>
        </a:p>
      </dgm:t>
    </dgm:pt>
    <dgm:pt modelId="{7DFA682C-2AA8-46ED-BE83-11A23837ACA5}">
      <dgm:prSet/>
      <dgm:spPr/>
      <dgm:t>
        <a:bodyPr/>
        <a:lstStyle/>
        <a:p>
          <a:pPr>
            <a:lnSpc>
              <a:spcPct val="100000"/>
            </a:lnSpc>
          </a:pPr>
          <a:r>
            <a:rPr lang="en-US"/>
            <a:t>Becoming educated about the body and how to nourish it appropriately</a:t>
          </a:r>
          <a:endParaRPr lang="en-IN"/>
        </a:p>
      </dgm:t>
    </dgm:pt>
    <dgm:pt modelId="{963E6341-11DB-4EB9-976F-7AEF06B2A609}" type="parTrans" cxnId="{5DA038D9-8291-4EE8-B747-9B8019C494B7}">
      <dgm:prSet/>
      <dgm:spPr/>
      <dgm:t>
        <a:bodyPr/>
        <a:lstStyle/>
        <a:p>
          <a:endParaRPr lang="en-IN"/>
        </a:p>
      </dgm:t>
    </dgm:pt>
    <dgm:pt modelId="{8D836C53-3C07-4818-AEE6-B0D69B38E44A}" type="sibTrans" cxnId="{5DA038D9-8291-4EE8-B747-9B8019C494B7}">
      <dgm:prSet/>
      <dgm:spPr/>
      <dgm:t>
        <a:bodyPr/>
        <a:lstStyle/>
        <a:p>
          <a:endParaRPr lang="en-IN"/>
        </a:p>
      </dgm:t>
    </dgm:pt>
    <dgm:pt modelId="{15385704-0BF9-4112-980C-9E0C70B21218}">
      <dgm:prSet/>
      <dgm:spPr/>
      <dgm:t>
        <a:bodyPr/>
        <a:lstStyle/>
        <a:p>
          <a:pPr>
            <a:lnSpc>
              <a:spcPct val="100000"/>
            </a:lnSpc>
          </a:pPr>
          <a:r>
            <a:rPr lang="en-US"/>
            <a:t>Engaging in a support group activity and setting realistic weight management goals</a:t>
          </a:r>
          <a:endParaRPr lang="en-IN"/>
        </a:p>
      </dgm:t>
    </dgm:pt>
    <dgm:pt modelId="{EFD4A486-14CC-4897-809E-2FC08423246A}" type="parTrans" cxnId="{594E52F1-5B85-4FA1-8D6A-592CACF934CF}">
      <dgm:prSet/>
      <dgm:spPr/>
      <dgm:t>
        <a:bodyPr/>
        <a:lstStyle/>
        <a:p>
          <a:endParaRPr lang="en-IN"/>
        </a:p>
      </dgm:t>
    </dgm:pt>
    <dgm:pt modelId="{2425B2B1-3D38-4B88-8820-90EA6ECA52F3}" type="sibTrans" cxnId="{594E52F1-5B85-4FA1-8D6A-592CACF934CF}">
      <dgm:prSet/>
      <dgm:spPr/>
      <dgm:t>
        <a:bodyPr/>
        <a:lstStyle/>
        <a:p>
          <a:endParaRPr lang="en-IN"/>
        </a:p>
      </dgm:t>
    </dgm:pt>
    <dgm:pt modelId="{6F0FA6C9-3963-4CDE-91A0-5918FE4A7FF1}" type="pres">
      <dgm:prSet presAssocID="{A4E191D1-A6F3-4EA5-95AE-9F154CA95E45}" presName="root" presStyleCnt="0">
        <dgm:presLayoutVars>
          <dgm:dir/>
          <dgm:resizeHandles val="exact"/>
        </dgm:presLayoutVars>
      </dgm:prSet>
      <dgm:spPr/>
      <dgm:t>
        <a:bodyPr/>
        <a:lstStyle/>
        <a:p>
          <a:endParaRPr lang="en-US"/>
        </a:p>
      </dgm:t>
    </dgm:pt>
    <dgm:pt modelId="{7606E959-50E6-4B7C-B0D5-AAE8B7B3E0E9}" type="pres">
      <dgm:prSet presAssocID="{B08ED7C9-813E-4035-8045-217F68E0ECFB}" presName="compNode" presStyleCnt="0"/>
      <dgm:spPr/>
    </dgm:pt>
    <dgm:pt modelId="{774DC10D-A075-4096-B174-3CBC1B9E38D5}" type="pres">
      <dgm:prSet presAssocID="{B08ED7C9-813E-4035-8045-217F68E0ECFB}" presName="bgRect" presStyleLbl="bgShp" presStyleIdx="0" presStyleCnt="3"/>
      <dgm:spPr/>
    </dgm:pt>
    <dgm:pt modelId="{18C9644C-160F-44C5-B585-96705999DD3F}" type="pres">
      <dgm:prSet presAssocID="{B08ED7C9-813E-4035-8045-217F68E0EC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xmlns="" id="0" name="" descr="Fork and knife"/>
        </a:ext>
      </dgm:extLst>
    </dgm:pt>
    <dgm:pt modelId="{5A541B74-B71E-485E-926B-D211D8F18207}" type="pres">
      <dgm:prSet presAssocID="{B08ED7C9-813E-4035-8045-217F68E0ECFB}" presName="spaceRect" presStyleCnt="0"/>
      <dgm:spPr/>
    </dgm:pt>
    <dgm:pt modelId="{F6A09873-D40E-4036-9CE1-DA9360A4EBFC}" type="pres">
      <dgm:prSet presAssocID="{B08ED7C9-813E-4035-8045-217F68E0ECFB}" presName="parTx" presStyleLbl="revTx" presStyleIdx="0" presStyleCnt="4">
        <dgm:presLayoutVars>
          <dgm:chMax val="0"/>
          <dgm:chPref val="0"/>
        </dgm:presLayoutVars>
      </dgm:prSet>
      <dgm:spPr/>
      <dgm:t>
        <a:bodyPr/>
        <a:lstStyle/>
        <a:p>
          <a:endParaRPr lang="en-US"/>
        </a:p>
      </dgm:t>
    </dgm:pt>
    <dgm:pt modelId="{38ECBD43-B025-44FE-8119-A5C2A6DA242A}" type="pres">
      <dgm:prSet presAssocID="{D785F0BB-7073-4F58-B82E-7CC47CAB64EB}" presName="sibTrans" presStyleCnt="0"/>
      <dgm:spPr/>
    </dgm:pt>
    <dgm:pt modelId="{08E9B278-8DB8-47C4-AFCE-4A409DB13F90}" type="pres">
      <dgm:prSet presAssocID="{674170B6-019D-439C-BE2C-A64A286D1681}" presName="compNode" presStyleCnt="0"/>
      <dgm:spPr/>
    </dgm:pt>
    <dgm:pt modelId="{FD60E5D3-726D-4A1C-8FE6-0BE2AB01DC7C}" type="pres">
      <dgm:prSet presAssocID="{674170B6-019D-439C-BE2C-A64A286D1681}" presName="bgRect" presStyleLbl="bgShp" presStyleIdx="1" presStyleCnt="3"/>
      <dgm:spPr/>
    </dgm:pt>
    <dgm:pt modelId="{03A7DAE9-71A6-4F0F-9D21-E943EA7B7FDF}" type="pres">
      <dgm:prSet presAssocID="{674170B6-019D-439C-BE2C-A64A286D16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xmlns="" id="0" name="" descr="Run"/>
        </a:ext>
      </dgm:extLst>
    </dgm:pt>
    <dgm:pt modelId="{1EA332C3-0B17-4D7B-8C82-5118EDEC520B}" type="pres">
      <dgm:prSet presAssocID="{674170B6-019D-439C-BE2C-A64A286D1681}" presName="spaceRect" presStyleCnt="0"/>
      <dgm:spPr/>
    </dgm:pt>
    <dgm:pt modelId="{02196AF1-FE23-401C-A537-28A1C1ACABB2}" type="pres">
      <dgm:prSet presAssocID="{674170B6-019D-439C-BE2C-A64A286D1681}" presName="parTx" presStyleLbl="revTx" presStyleIdx="1" presStyleCnt="4">
        <dgm:presLayoutVars>
          <dgm:chMax val="0"/>
          <dgm:chPref val="0"/>
        </dgm:presLayoutVars>
      </dgm:prSet>
      <dgm:spPr/>
      <dgm:t>
        <a:bodyPr/>
        <a:lstStyle/>
        <a:p>
          <a:endParaRPr lang="en-US"/>
        </a:p>
      </dgm:t>
    </dgm:pt>
    <dgm:pt modelId="{797C4CD0-56BB-4B83-AFA7-C23F26EBDBE0}" type="pres">
      <dgm:prSet presAssocID="{897F231A-13F9-4435-88AE-F8702EDA7AD2}" presName="sibTrans" presStyleCnt="0"/>
      <dgm:spPr/>
    </dgm:pt>
    <dgm:pt modelId="{CE4639C5-04D2-40A6-9830-63EB9AC64FE4}" type="pres">
      <dgm:prSet presAssocID="{41A5E832-14BB-491B-9F18-E6AE30D989FA}" presName="compNode" presStyleCnt="0"/>
      <dgm:spPr/>
    </dgm:pt>
    <dgm:pt modelId="{1ACC8F14-8F1A-443C-8A51-C657377B1D2E}" type="pres">
      <dgm:prSet presAssocID="{41A5E832-14BB-491B-9F18-E6AE30D989FA}" presName="bgRect" presStyleLbl="bgShp" presStyleIdx="2" presStyleCnt="3"/>
      <dgm:spPr/>
    </dgm:pt>
    <dgm:pt modelId="{5A749AF5-CF1C-48FB-809D-35C09CBD8EEE}" type="pres">
      <dgm:prSet presAssocID="{41A5E832-14BB-491B-9F18-E6AE30D989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xmlns="" id="0" name="" descr="Close"/>
        </a:ext>
      </dgm:extLst>
    </dgm:pt>
    <dgm:pt modelId="{C5EB6AA2-D85E-41EE-96E7-FD9305E81E0F}" type="pres">
      <dgm:prSet presAssocID="{41A5E832-14BB-491B-9F18-E6AE30D989FA}" presName="spaceRect" presStyleCnt="0"/>
      <dgm:spPr/>
    </dgm:pt>
    <dgm:pt modelId="{21F1AAD3-3B30-42B6-9377-53DAE5F4A5A9}" type="pres">
      <dgm:prSet presAssocID="{41A5E832-14BB-491B-9F18-E6AE30D989FA}" presName="parTx" presStyleLbl="revTx" presStyleIdx="2" presStyleCnt="4">
        <dgm:presLayoutVars>
          <dgm:chMax val="0"/>
          <dgm:chPref val="0"/>
        </dgm:presLayoutVars>
      </dgm:prSet>
      <dgm:spPr/>
      <dgm:t>
        <a:bodyPr/>
        <a:lstStyle/>
        <a:p>
          <a:endParaRPr lang="en-US"/>
        </a:p>
      </dgm:t>
    </dgm:pt>
    <dgm:pt modelId="{3F903C74-9149-4BF3-A623-AB31D5ABCF91}" type="pres">
      <dgm:prSet presAssocID="{41A5E832-14BB-491B-9F18-E6AE30D989FA}" presName="desTx" presStyleLbl="revTx" presStyleIdx="3" presStyleCnt="4" custScaleX="128845">
        <dgm:presLayoutVars/>
      </dgm:prSet>
      <dgm:spPr/>
      <dgm:t>
        <a:bodyPr/>
        <a:lstStyle/>
        <a:p>
          <a:endParaRPr lang="en-US"/>
        </a:p>
      </dgm:t>
    </dgm:pt>
  </dgm:ptLst>
  <dgm:cxnLst>
    <dgm:cxn modelId="{9CA8A3E6-85B7-40E7-A7D8-B8D4E5AEC997}" srcId="{41A5E832-14BB-491B-9F18-E6AE30D989FA}" destId="{E8A470BA-81F2-446D-A943-B91FC18A9117}" srcOrd="1" destOrd="0" parTransId="{482D3520-8086-40B4-B7E4-EEF093CCBDBB}" sibTransId="{85FAA0CD-6E21-4802-8156-834E7CDB13BF}"/>
    <dgm:cxn modelId="{7BCB7FF3-0551-4C37-A842-0CDE8F751817}" srcId="{41A5E832-14BB-491B-9F18-E6AE30D989FA}" destId="{5BF951FD-9EA4-46E3-8AA0-8D9454568CAB}" srcOrd="0" destOrd="0" parTransId="{99330FE6-D458-43E0-8FD7-D16B13C1A2F8}" sibTransId="{B2A88CCB-4F97-4782-8134-0B1B827495D2}"/>
    <dgm:cxn modelId="{CF9C703D-3C9D-467A-B6D1-73DC1912E5B0}" type="presOf" srcId="{A4E191D1-A6F3-4EA5-95AE-9F154CA95E45}" destId="{6F0FA6C9-3963-4CDE-91A0-5918FE4A7FF1}" srcOrd="0" destOrd="0" presId="urn:microsoft.com/office/officeart/2018/2/layout/IconVerticalSolidList"/>
    <dgm:cxn modelId="{88BCF94F-366E-4973-B29C-1497AB735E84}" type="presOf" srcId="{15385704-0BF9-4112-980C-9E0C70B21218}" destId="{3F903C74-9149-4BF3-A623-AB31D5ABCF91}" srcOrd="0" destOrd="3" presId="urn:microsoft.com/office/officeart/2018/2/layout/IconVerticalSolidList"/>
    <dgm:cxn modelId="{DEE9691E-4FEE-4F85-9D4A-50081C7796DE}" type="presOf" srcId="{E8A470BA-81F2-446D-A943-B91FC18A9117}" destId="{3F903C74-9149-4BF3-A623-AB31D5ABCF91}" srcOrd="0" destOrd="1" presId="urn:microsoft.com/office/officeart/2018/2/layout/IconVerticalSolidList"/>
    <dgm:cxn modelId="{828DE310-F5A4-482C-9D16-21D3BC72384E}" type="presOf" srcId="{B08ED7C9-813E-4035-8045-217F68E0ECFB}" destId="{F6A09873-D40E-4036-9CE1-DA9360A4EBFC}" srcOrd="0" destOrd="0" presId="urn:microsoft.com/office/officeart/2018/2/layout/IconVerticalSolidList"/>
    <dgm:cxn modelId="{5DA038D9-8291-4EE8-B747-9B8019C494B7}" srcId="{41A5E832-14BB-491B-9F18-E6AE30D989FA}" destId="{7DFA682C-2AA8-46ED-BE83-11A23837ACA5}" srcOrd="2" destOrd="0" parTransId="{963E6341-11DB-4EB9-976F-7AEF06B2A609}" sibTransId="{8D836C53-3C07-4818-AEE6-B0D69B38E44A}"/>
    <dgm:cxn modelId="{085125C8-68A9-4FB0-9A17-DEEDF7BF911F}" srcId="{A4E191D1-A6F3-4EA5-95AE-9F154CA95E45}" destId="{B08ED7C9-813E-4035-8045-217F68E0ECFB}" srcOrd="0" destOrd="0" parTransId="{5906928B-C014-4DAC-B49A-406695054738}" sibTransId="{D785F0BB-7073-4F58-B82E-7CC47CAB64EB}"/>
    <dgm:cxn modelId="{90316B24-FEF6-4FA9-8E1E-FA5F3906F2D3}" srcId="{A4E191D1-A6F3-4EA5-95AE-9F154CA95E45}" destId="{41A5E832-14BB-491B-9F18-E6AE30D989FA}" srcOrd="2" destOrd="0" parTransId="{7DDD3258-ECF3-4D7C-981E-00383730D5F6}" sibTransId="{7A876733-5944-46D2-AE4F-3E1D7047E9A7}"/>
    <dgm:cxn modelId="{AAD5DDF4-70FB-40A9-9371-BABB5C2DD5B8}" srcId="{A4E191D1-A6F3-4EA5-95AE-9F154CA95E45}" destId="{674170B6-019D-439C-BE2C-A64A286D1681}" srcOrd="1" destOrd="0" parTransId="{523CDB2E-0CB3-474A-8045-D0660CEBDE0A}" sibTransId="{897F231A-13F9-4435-88AE-F8702EDA7AD2}"/>
    <dgm:cxn modelId="{791C2DD9-940B-4301-AB49-D55A0B416217}" type="presOf" srcId="{41A5E832-14BB-491B-9F18-E6AE30D989FA}" destId="{21F1AAD3-3B30-42B6-9377-53DAE5F4A5A9}" srcOrd="0" destOrd="0" presId="urn:microsoft.com/office/officeart/2018/2/layout/IconVerticalSolidList"/>
    <dgm:cxn modelId="{0ED0F013-6674-43DE-BD9C-E2B27CE6CA4C}" type="presOf" srcId="{7DFA682C-2AA8-46ED-BE83-11A23837ACA5}" destId="{3F903C74-9149-4BF3-A623-AB31D5ABCF91}" srcOrd="0" destOrd="2" presId="urn:microsoft.com/office/officeart/2018/2/layout/IconVerticalSolidList"/>
    <dgm:cxn modelId="{594E52F1-5B85-4FA1-8D6A-592CACF934CF}" srcId="{41A5E832-14BB-491B-9F18-E6AE30D989FA}" destId="{15385704-0BF9-4112-980C-9E0C70B21218}" srcOrd="3" destOrd="0" parTransId="{EFD4A486-14CC-4897-809E-2FC08423246A}" sibTransId="{2425B2B1-3D38-4B88-8820-90EA6ECA52F3}"/>
    <dgm:cxn modelId="{E4B81DA8-2D55-474D-94F6-F6FD437B0928}" type="presOf" srcId="{674170B6-019D-439C-BE2C-A64A286D1681}" destId="{02196AF1-FE23-401C-A537-28A1C1ACABB2}" srcOrd="0" destOrd="0" presId="urn:microsoft.com/office/officeart/2018/2/layout/IconVerticalSolidList"/>
    <dgm:cxn modelId="{F4F6375E-F7AD-4C97-AEF2-9887D0E15DE1}" type="presOf" srcId="{5BF951FD-9EA4-46E3-8AA0-8D9454568CAB}" destId="{3F903C74-9149-4BF3-A623-AB31D5ABCF91}" srcOrd="0" destOrd="0" presId="urn:microsoft.com/office/officeart/2018/2/layout/IconVerticalSolidList"/>
    <dgm:cxn modelId="{C9738FA4-4E7E-4749-B4DB-0F0B698F32BE}" type="presParOf" srcId="{6F0FA6C9-3963-4CDE-91A0-5918FE4A7FF1}" destId="{7606E959-50E6-4B7C-B0D5-AAE8B7B3E0E9}" srcOrd="0" destOrd="0" presId="urn:microsoft.com/office/officeart/2018/2/layout/IconVerticalSolidList"/>
    <dgm:cxn modelId="{1569C201-4E88-4385-AB87-FE9440236F7F}" type="presParOf" srcId="{7606E959-50E6-4B7C-B0D5-AAE8B7B3E0E9}" destId="{774DC10D-A075-4096-B174-3CBC1B9E38D5}" srcOrd="0" destOrd="0" presId="urn:microsoft.com/office/officeart/2018/2/layout/IconVerticalSolidList"/>
    <dgm:cxn modelId="{D1D61A58-433D-4F14-B5F6-054C7EA71693}" type="presParOf" srcId="{7606E959-50E6-4B7C-B0D5-AAE8B7B3E0E9}" destId="{18C9644C-160F-44C5-B585-96705999DD3F}" srcOrd="1" destOrd="0" presId="urn:microsoft.com/office/officeart/2018/2/layout/IconVerticalSolidList"/>
    <dgm:cxn modelId="{E3F8B721-73F6-4970-BD02-3194E13A3C94}" type="presParOf" srcId="{7606E959-50E6-4B7C-B0D5-AAE8B7B3E0E9}" destId="{5A541B74-B71E-485E-926B-D211D8F18207}" srcOrd="2" destOrd="0" presId="urn:microsoft.com/office/officeart/2018/2/layout/IconVerticalSolidList"/>
    <dgm:cxn modelId="{44F3DCDE-DC50-4CC0-9F9A-B14ACCD59695}" type="presParOf" srcId="{7606E959-50E6-4B7C-B0D5-AAE8B7B3E0E9}" destId="{F6A09873-D40E-4036-9CE1-DA9360A4EBFC}" srcOrd="3" destOrd="0" presId="urn:microsoft.com/office/officeart/2018/2/layout/IconVerticalSolidList"/>
    <dgm:cxn modelId="{78CDDF54-E276-4F92-B192-0896D0D7E6FA}" type="presParOf" srcId="{6F0FA6C9-3963-4CDE-91A0-5918FE4A7FF1}" destId="{38ECBD43-B025-44FE-8119-A5C2A6DA242A}" srcOrd="1" destOrd="0" presId="urn:microsoft.com/office/officeart/2018/2/layout/IconVerticalSolidList"/>
    <dgm:cxn modelId="{BAFD1758-F8DE-4047-ADCA-C76D9366035E}" type="presParOf" srcId="{6F0FA6C9-3963-4CDE-91A0-5918FE4A7FF1}" destId="{08E9B278-8DB8-47C4-AFCE-4A409DB13F90}" srcOrd="2" destOrd="0" presId="urn:microsoft.com/office/officeart/2018/2/layout/IconVerticalSolidList"/>
    <dgm:cxn modelId="{17B5CA55-08C3-4904-8F6A-5022144AAB7C}" type="presParOf" srcId="{08E9B278-8DB8-47C4-AFCE-4A409DB13F90}" destId="{FD60E5D3-726D-4A1C-8FE6-0BE2AB01DC7C}" srcOrd="0" destOrd="0" presId="urn:microsoft.com/office/officeart/2018/2/layout/IconVerticalSolidList"/>
    <dgm:cxn modelId="{C8846D7D-A458-43BC-974B-599E69C4A9E8}" type="presParOf" srcId="{08E9B278-8DB8-47C4-AFCE-4A409DB13F90}" destId="{03A7DAE9-71A6-4F0F-9D21-E943EA7B7FDF}" srcOrd="1" destOrd="0" presId="urn:microsoft.com/office/officeart/2018/2/layout/IconVerticalSolidList"/>
    <dgm:cxn modelId="{67FE3CC9-EEF0-4980-BBCC-D6CD59E21C32}" type="presParOf" srcId="{08E9B278-8DB8-47C4-AFCE-4A409DB13F90}" destId="{1EA332C3-0B17-4D7B-8C82-5118EDEC520B}" srcOrd="2" destOrd="0" presId="urn:microsoft.com/office/officeart/2018/2/layout/IconVerticalSolidList"/>
    <dgm:cxn modelId="{7466C2C7-7694-4FB0-8FC7-8B70A7881E40}" type="presParOf" srcId="{08E9B278-8DB8-47C4-AFCE-4A409DB13F90}" destId="{02196AF1-FE23-401C-A537-28A1C1ACABB2}" srcOrd="3" destOrd="0" presId="urn:microsoft.com/office/officeart/2018/2/layout/IconVerticalSolidList"/>
    <dgm:cxn modelId="{7532BFBB-5FAA-42FE-A151-70B182070B1A}" type="presParOf" srcId="{6F0FA6C9-3963-4CDE-91A0-5918FE4A7FF1}" destId="{797C4CD0-56BB-4B83-AFA7-C23F26EBDBE0}" srcOrd="3" destOrd="0" presId="urn:microsoft.com/office/officeart/2018/2/layout/IconVerticalSolidList"/>
    <dgm:cxn modelId="{B95B6C7C-0DF3-4542-90AE-E5607154AF5A}" type="presParOf" srcId="{6F0FA6C9-3963-4CDE-91A0-5918FE4A7FF1}" destId="{CE4639C5-04D2-40A6-9830-63EB9AC64FE4}" srcOrd="4" destOrd="0" presId="urn:microsoft.com/office/officeart/2018/2/layout/IconVerticalSolidList"/>
    <dgm:cxn modelId="{3A8932EF-C6D7-4709-971B-0D9CE6A4F5F0}" type="presParOf" srcId="{CE4639C5-04D2-40A6-9830-63EB9AC64FE4}" destId="{1ACC8F14-8F1A-443C-8A51-C657377B1D2E}" srcOrd="0" destOrd="0" presId="urn:microsoft.com/office/officeart/2018/2/layout/IconVerticalSolidList"/>
    <dgm:cxn modelId="{F2A56CC2-66E0-4376-BD4D-1EBF8AA68CA9}" type="presParOf" srcId="{CE4639C5-04D2-40A6-9830-63EB9AC64FE4}" destId="{5A749AF5-CF1C-48FB-809D-35C09CBD8EEE}" srcOrd="1" destOrd="0" presId="urn:microsoft.com/office/officeart/2018/2/layout/IconVerticalSolidList"/>
    <dgm:cxn modelId="{08D28AA6-B85E-4B31-8D99-03DFFBB24A3E}" type="presParOf" srcId="{CE4639C5-04D2-40A6-9830-63EB9AC64FE4}" destId="{C5EB6AA2-D85E-41EE-96E7-FD9305E81E0F}" srcOrd="2" destOrd="0" presId="urn:microsoft.com/office/officeart/2018/2/layout/IconVerticalSolidList"/>
    <dgm:cxn modelId="{EDEF1BCD-D2C5-42EA-A31F-3B5803553136}" type="presParOf" srcId="{CE4639C5-04D2-40A6-9830-63EB9AC64FE4}" destId="{21F1AAD3-3B30-42B6-9377-53DAE5F4A5A9}" srcOrd="3" destOrd="0" presId="urn:microsoft.com/office/officeart/2018/2/layout/IconVerticalSolidList"/>
    <dgm:cxn modelId="{2538443E-16D7-4582-9EB5-676018578E43}" type="presParOf" srcId="{CE4639C5-04D2-40A6-9830-63EB9AC64FE4}" destId="{3F903C74-9149-4BF3-A623-AB31D5ABCF91}" srcOrd="4"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76E5E3-C44F-4658-BF38-E6884EEA1E2F}"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IN"/>
        </a:p>
      </dgm:t>
    </dgm:pt>
    <dgm:pt modelId="{1AB43CF3-E360-4972-BB91-C01B2C82D671}">
      <dgm:prSet phldrT="[Text]" custT="1"/>
      <dgm:spPr/>
      <dgm:t>
        <a:bodyPr/>
        <a:lstStyle/>
        <a:p>
          <a:r>
            <a:rPr lang="en-IN" sz="2800" dirty="0"/>
            <a:t>Compulsive Users</a:t>
          </a:r>
        </a:p>
      </dgm:t>
    </dgm:pt>
    <dgm:pt modelId="{13980A73-94C0-4EE0-B393-BFE9AD2427CE}" type="parTrans" cxnId="{A4401DEA-FC3F-43D3-9C89-AFEBE667F5F4}">
      <dgm:prSet/>
      <dgm:spPr/>
      <dgm:t>
        <a:bodyPr/>
        <a:lstStyle/>
        <a:p>
          <a:endParaRPr lang="en-IN" sz="1600"/>
        </a:p>
      </dgm:t>
    </dgm:pt>
    <dgm:pt modelId="{67F6E695-E310-4B6E-B0AC-3B5764DC7CEF}" type="sibTrans" cxnId="{A4401DEA-FC3F-43D3-9C89-AFEBE667F5F4}">
      <dgm:prSet/>
      <dgm:spPr/>
      <dgm:t>
        <a:bodyPr/>
        <a:lstStyle/>
        <a:p>
          <a:endParaRPr lang="en-IN" sz="1600"/>
        </a:p>
      </dgm:t>
    </dgm:pt>
    <dgm:pt modelId="{7E5A2EAA-194B-431F-9E03-F58262877F0F}">
      <dgm:prSet phldrT="[Text]" custT="1"/>
      <dgm:spPr/>
      <dgm:t>
        <a:bodyPr/>
        <a:lstStyle/>
        <a:p>
          <a:r>
            <a:rPr lang="en-US" sz="2000" dirty="0"/>
            <a:t>Begin smoking/drinking or drugs largely because of Peer pressure, Curiosity or in Party settings</a:t>
          </a:r>
          <a:endParaRPr lang="en-IN" sz="2000" dirty="0"/>
        </a:p>
      </dgm:t>
    </dgm:pt>
    <dgm:pt modelId="{BDAD24B3-DFE2-4023-B6C2-2B4F595909F5}" type="parTrans" cxnId="{85574F67-D5B6-4C87-A57C-3BDC08AF8ECB}">
      <dgm:prSet/>
      <dgm:spPr/>
      <dgm:t>
        <a:bodyPr/>
        <a:lstStyle/>
        <a:p>
          <a:endParaRPr lang="en-IN" sz="1600"/>
        </a:p>
      </dgm:t>
    </dgm:pt>
    <dgm:pt modelId="{52600C82-EA78-4E1E-B278-69D3B7C5222D}" type="sibTrans" cxnId="{85574F67-D5B6-4C87-A57C-3BDC08AF8ECB}">
      <dgm:prSet/>
      <dgm:spPr/>
      <dgm:t>
        <a:bodyPr/>
        <a:lstStyle/>
        <a:p>
          <a:endParaRPr lang="en-IN" sz="1600"/>
        </a:p>
      </dgm:t>
    </dgm:pt>
    <dgm:pt modelId="{6BDEA227-47A6-40DC-902B-6DB6859C829A}">
      <dgm:prSet phldrT="[Text]" custT="1"/>
      <dgm:spPr/>
      <dgm:t>
        <a:bodyPr/>
        <a:lstStyle/>
        <a:p>
          <a:r>
            <a:rPr lang="en-US" sz="2000" dirty="0"/>
            <a:t>Habitual users who devote their time and energy in getting the substances that they have become addicted to</a:t>
          </a:r>
          <a:endParaRPr lang="en-IN" sz="2000" dirty="0"/>
        </a:p>
      </dgm:t>
    </dgm:pt>
    <dgm:pt modelId="{1B1B53AA-0B0D-48F4-9BFC-F628E794A6BB}" type="parTrans" cxnId="{770BB38B-451F-46EF-B113-C07EC6FADBF9}">
      <dgm:prSet/>
      <dgm:spPr/>
      <dgm:t>
        <a:bodyPr/>
        <a:lstStyle/>
        <a:p>
          <a:endParaRPr lang="en-IN" sz="1600"/>
        </a:p>
      </dgm:t>
    </dgm:pt>
    <dgm:pt modelId="{B3EC5BD4-6C53-44E4-AC5E-E4AFCD2EFCAB}" type="sibTrans" cxnId="{770BB38B-451F-46EF-B113-C07EC6FADBF9}">
      <dgm:prSet/>
      <dgm:spPr/>
      <dgm:t>
        <a:bodyPr/>
        <a:lstStyle/>
        <a:p>
          <a:endParaRPr lang="en-IN" sz="1600"/>
        </a:p>
      </dgm:t>
    </dgm:pt>
    <dgm:pt modelId="{35A7B082-7A9A-4D8D-B3B4-4189ABB2E606}">
      <dgm:prSet custT="1"/>
      <dgm:spPr/>
      <dgm:t>
        <a:bodyPr/>
        <a:lstStyle/>
        <a:p>
          <a:r>
            <a:rPr lang="en-IN" sz="4400" dirty="0"/>
            <a:t> </a:t>
          </a:r>
          <a:r>
            <a:rPr lang="en-IN" sz="2800" dirty="0"/>
            <a:t>Experimenters</a:t>
          </a:r>
          <a:endParaRPr lang="en-IN" sz="4400" dirty="0"/>
        </a:p>
      </dgm:t>
    </dgm:pt>
    <dgm:pt modelId="{0211C114-5585-4E82-8E33-632C1C3D48CB}" type="parTrans" cxnId="{9CE00232-3362-4F64-99DF-FDD521D1BB9E}">
      <dgm:prSet/>
      <dgm:spPr/>
      <dgm:t>
        <a:bodyPr/>
        <a:lstStyle/>
        <a:p>
          <a:endParaRPr lang="en-IN" sz="1600"/>
        </a:p>
      </dgm:t>
    </dgm:pt>
    <dgm:pt modelId="{0C6468FD-9ABE-4DF3-BB88-02CC2E4AED95}" type="sibTrans" cxnId="{9CE00232-3362-4F64-99DF-FDD521D1BB9E}">
      <dgm:prSet/>
      <dgm:spPr/>
      <dgm:t>
        <a:bodyPr/>
        <a:lstStyle/>
        <a:p>
          <a:endParaRPr lang="en-IN" sz="1600"/>
        </a:p>
      </dgm:t>
    </dgm:pt>
    <dgm:pt modelId="{F6341F8C-028B-4EBE-9366-A0123C02774D}" type="pres">
      <dgm:prSet presAssocID="{EF76E5E3-C44F-4658-BF38-E6884EEA1E2F}" presName="Name0" presStyleCnt="0">
        <dgm:presLayoutVars>
          <dgm:dir/>
          <dgm:animLvl val="lvl"/>
          <dgm:resizeHandles/>
        </dgm:presLayoutVars>
      </dgm:prSet>
      <dgm:spPr/>
      <dgm:t>
        <a:bodyPr/>
        <a:lstStyle/>
        <a:p>
          <a:endParaRPr lang="en-US"/>
        </a:p>
      </dgm:t>
    </dgm:pt>
    <dgm:pt modelId="{CF654E42-B6C5-4D7D-B814-7C5AC90607FD}" type="pres">
      <dgm:prSet presAssocID="{1AB43CF3-E360-4972-BB91-C01B2C82D671}" presName="linNode" presStyleCnt="0"/>
      <dgm:spPr/>
    </dgm:pt>
    <dgm:pt modelId="{70C91660-7D08-4561-9B4C-4D7822B6D70E}" type="pres">
      <dgm:prSet presAssocID="{1AB43CF3-E360-4972-BB91-C01B2C82D671}" presName="parentShp" presStyleLbl="node1" presStyleIdx="0" presStyleCnt="2">
        <dgm:presLayoutVars>
          <dgm:bulletEnabled val="1"/>
        </dgm:presLayoutVars>
      </dgm:prSet>
      <dgm:spPr/>
      <dgm:t>
        <a:bodyPr/>
        <a:lstStyle/>
        <a:p>
          <a:endParaRPr lang="en-US"/>
        </a:p>
      </dgm:t>
    </dgm:pt>
    <dgm:pt modelId="{9006FE84-C949-4FCD-8AFE-F6D42FA7C272}" type="pres">
      <dgm:prSet presAssocID="{1AB43CF3-E360-4972-BB91-C01B2C82D671}" presName="childShp" presStyleLbl="bgAccFollowNode1" presStyleIdx="0" presStyleCnt="2">
        <dgm:presLayoutVars>
          <dgm:bulletEnabled val="1"/>
        </dgm:presLayoutVars>
      </dgm:prSet>
      <dgm:spPr/>
      <dgm:t>
        <a:bodyPr/>
        <a:lstStyle/>
        <a:p>
          <a:endParaRPr lang="en-US"/>
        </a:p>
      </dgm:t>
    </dgm:pt>
    <dgm:pt modelId="{352C836E-6352-4D80-B7C4-AA4B667F5E6F}" type="pres">
      <dgm:prSet presAssocID="{67F6E695-E310-4B6E-B0AC-3B5764DC7CEF}" presName="spacing" presStyleCnt="0"/>
      <dgm:spPr/>
    </dgm:pt>
    <dgm:pt modelId="{1D543B80-63D9-4D9C-A315-6DBC1831187E}" type="pres">
      <dgm:prSet presAssocID="{35A7B082-7A9A-4D8D-B3B4-4189ABB2E606}" presName="linNode" presStyleCnt="0"/>
      <dgm:spPr/>
    </dgm:pt>
    <dgm:pt modelId="{C26A4B62-8F97-4B92-AF63-6C794B3FD284}" type="pres">
      <dgm:prSet presAssocID="{35A7B082-7A9A-4D8D-B3B4-4189ABB2E606}" presName="parentShp" presStyleLbl="node1" presStyleIdx="1" presStyleCnt="2">
        <dgm:presLayoutVars>
          <dgm:bulletEnabled val="1"/>
        </dgm:presLayoutVars>
      </dgm:prSet>
      <dgm:spPr/>
      <dgm:t>
        <a:bodyPr/>
        <a:lstStyle/>
        <a:p>
          <a:endParaRPr lang="en-US"/>
        </a:p>
      </dgm:t>
    </dgm:pt>
    <dgm:pt modelId="{70C638D6-0160-4EE5-AE41-31BDB775AA58}" type="pres">
      <dgm:prSet presAssocID="{35A7B082-7A9A-4D8D-B3B4-4189ABB2E606}" presName="childShp" presStyleLbl="bgAccFollowNode1" presStyleIdx="1" presStyleCnt="2" custLinFactNeighborY="603">
        <dgm:presLayoutVars>
          <dgm:bulletEnabled val="1"/>
        </dgm:presLayoutVars>
      </dgm:prSet>
      <dgm:spPr/>
      <dgm:t>
        <a:bodyPr/>
        <a:lstStyle/>
        <a:p>
          <a:endParaRPr lang="en-US"/>
        </a:p>
      </dgm:t>
    </dgm:pt>
  </dgm:ptLst>
  <dgm:cxnLst>
    <dgm:cxn modelId="{AEB9EA71-D6D1-49AD-B20E-D98B1EBF29E5}" type="presOf" srcId="{6BDEA227-47A6-40DC-902B-6DB6859C829A}" destId="{70C638D6-0160-4EE5-AE41-31BDB775AA58}" srcOrd="0" destOrd="0" presId="urn:microsoft.com/office/officeart/2005/8/layout/vList6"/>
    <dgm:cxn modelId="{E256A442-2489-43BA-A8E4-75D51B6FB6A9}" type="presOf" srcId="{1AB43CF3-E360-4972-BB91-C01B2C82D671}" destId="{70C91660-7D08-4561-9B4C-4D7822B6D70E}" srcOrd="0" destOrd="0" presId="urn:microsoft.com/office/officeart/2005/8/layout/vList6"/>
    <dgm:cxn modelId="{9CE00232-3362-4F64-99DF-FDD521D1BB9E}" srcId="{EF76E5E3-C44F-4658-BF38-E6884EEA1E2F}" destId="{35A7B082-7A9A-4D8D-B3B4-4189ABB2E606}" srcOrd="1" destOrd="0" parTransId="{0211C114-5585-4E82-8E33-632C1C3D48CB}" sibTransId="{0C6468FD-9ABE-4DF3-BB88-02CC2E4AED95}"/>
    <dgm:cxn modelId="{770BB38B-451F-46EF-B113-C07EC6FADBF9}" srcId="{35A7B082-7A9A-4D8D-B3B4-4189ABB2E606}" destId="{6BDEA227-47A6-40DC-902B-6DB6859C829A}" srcOrd="0" destOrd="0" parTransId="{1B1B53AA-0B0D-48F4-9BFC-F628E794A6BB}" sibTransId="{B3EC5BD4-6C53-44E4-AC5E-E4AFCD2EFCAB}"/>
    <dgm:cxn modelId="{34F468C1-7EEA-469C-B4C9-4E760BF06EE0}" type="presOf" srcId="{EF76E5E3-C44F-4658-BF38-E6884EEA1E2F}" destId="{F6341F8C-028B-4EBE-9366-A0123C02774D}" srcOrd="0" destOrd="0" presId="urn:microsoft.com/office/officeart/2005/8/layout/vList6"/>
    <dgm:cxn modelId="{A4401DEA-FC3F-43D3-9C89-AFEBE667F5F4}" srcId="{EF76E5E3-C44F-4658-BF38-E6884EEA1E2F}" destId="{1AB43CF3-E360-4972-BB91-C01B2C82D671}" srcOrd="0" destOrd="0" parTransId="{13980A73-94C0-4EE0-B393-BFE9AD2427CE}" sibTransId="{67F6E695-E310-4B6E-B0AC-3B5764DC7CEF}"/>
    <dgm:cxn modelId="{FF244424-D051-4B3F-A49B-D82B7023126C}" type="presOf" srcId="{35A7B082-7A9A-4D8D-B3B4-4189ABB2E606}" destId="{C26A4B62-8F97-4B92-AF63-6C794B3FD284}" srcOrd="0" destOrd="0" presId="urn:microsoft.com/office/officeart/2005/8/layout/vList6"/>
    <dgm:cxn modelId="{4F41152E-0A2C-4A3F-BDFB-985040D156E7}" type="presOf" srcId="{7E5A2EAA-194B-431F-9E03-F58262877F0F}" destId="{9006FE84-C949-4FCD-8AFE-F6D42FA7C272}" srcOrd="0" destOrd="0" presId="urn:microsoft.com/office/officeart/2005/8/layout/vList6"/>
    <dgm:cxn modelId="{85574F67-D5B6-4C87-A57C-3BDC08AF8ECB}" srcId="{1AB43CF3-E360-4972-BB91-C01B2C82D671}" destId="{7E5A2EAA-194B-431F-9E03-F58262877F0F}" srcOrd="0" destOrd="0" parTransId="{BDAD24B3-DFE2-4023-B6C2-2B4F595909F5}" sibTransId="{52600C82-EA78-4E1E-B278-69D3B7C5222D}"/>
    <dgm:cxn modelId="{2C922784-0F69-4E7C-A376-9A81E212FD40}" type="presParOf" srcId="{F6341F8C-028B-4EBE-9366-A0123C02774D}" destId="{CF654E42-B6C5-4D7D-B814-7C5AC90607FD}" srcOrd="0" destOrd="0" presId="urn:microsoft.com/office/officeart/2005/8/layout/vList6"/>
    <dgm:cxn modelId="{2E69023D-927B-4D4B-87F0-7238D318770E}" type="presParOf" srcId="{CF654E42-B6C5-4D7D-B814-7C5AC90607FD}" destId="{70C91660-7D08-4561-9B4C-4D7822B6D70E}" srcOrd="0" destOrd="0" presId="urn:microsoft.com/office/officeart/2005/8/layout/vList6"/>
    <dgm:cxn modelId="{629B562A-4886-4A36-BF43-4A11390A50B1}" type="presParOf" srcId="{CF654E42-B6C5-4D7D-B814-7C5AC90607FD}" destId="{9006FE84-C949-4FCD-8AFE-F6D42FA7C272}" srcOrd="1" destOrd="0" presId="urn:microsoft.com/office/officeart/2005/8/layout/vList6"/>
    <dgm:cxn modelId="{E368190C-7AAF-434F-9007-F8F9CDA914EA}" type="presParOf" srcId="{F6341F8C-028B-4EBE-9366-A0123C02774D}" destId="{352C836E-6352-4D80-B7C4-AA4B667F5E6F}" srcOrd="1" destOrd="0" presId="urn:microsoft.com/office/officeart/2005/8/layout/vList6"/>
    <dgm:cxn modelId="{C199E810-3C19-41F9-8168-85929707DA77}" type="presParOf" srcId="{F6341F8C-028B-4EBE-9366-A0123C02774D}" destId="{1D543B80-63D9-4D9C-A315-6DBC1831187E}" srcOrd="2" destOrd="0" presId="urn:microsoft.com/office/officeart/2005/8/layout/vList6"/>
    <dgm:cxn modelId="{B7A3B70F-07CC-4C85-BF43-428A942621BC}" type="presParOf" srcId="{1D543B80-63D9-4D9C-A315-6DBC1831187E}" destId="{C26A4B62-8F97-4B92-AF63-6C794B3FD284}" srcOrd="0" destOrd="0" presId="urn:microsoft.com/office/officeart/2005/8/layout/vList6"/>
    <dgm:cxn modelId="{449213E8-703A-42A3-A2BB-1C34CDC96247}" type="presParOf" srcId="{1D543B80-63D9-4D9C-A315-6DBC1831187E}" destId="{70C638D6-0160-4EE5-AE41-31BDB775AA5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6DC7D9-85CB-4874-8FD4-53F782AB4902}" type="doc">
      <dgm:prSet loTypeId="urn:microsoft.com/office/officeart/2005/8/layout/hProcess11" loCatId="process" qsTypeId="urn:microsoft.com/office/officeart/2005/8/quickstyle/simple1" qsCatId="simple" csTypeId="urn:microsoft.com/office/officeart/2005/8/colors/colorful3" csCatId="colorful" phldr="1"/>
      <dgm:spPr/>
      <dgm:t>
        <a:bodyPr/>
        <a:lstStyle/>
        <a:p>
          <a:endParaRPr lang="en-IN"/>
        </a:p>
      </dgm:t>
    </dgm:pt>
    <dgm:pt modelId="{1457DAE6-757A-49AE-A058-1987CEE2AC6D}">
      <dgm:prSet/>
      <dgm:spPr/>
      <dgm:t>
        <a:bodyPr/>
        <a:lstStyle/>
        <a:p>
          <a:r>
            <a:rPr lang="en-US" dirty="0"/>
            <a:t>Factors within a family that influence a child’s early development</a:t>
          </a:r>
          <a:endParaRPr lang="en-IN" dirty="0"/>
        </a:p>
      </dgm:t>
    </dgm:pt>
    <dgm:pt modelId="{EC85A20E-8743-4366-888F-3778B329BA80}" type="parTrans" cxnId="{2DE2E6E7-800A-40FD-BCC7-114E038A6E36}">
      <dgm:prSet/>
      <dgm:spPr/>
      <dgm:t>
        <a:bodyPr/>
        <a:lstStyle/>
        <a:p>
          <a:endParaRPr lang="en-IN"/>
        </a:p>
      </dgm:t>
    </dgm:pt>
    <dgm:pt modelId="{0DA92329-85B1-49B2-A78F-E796E46B902E}" type="sibTrans" cxnId="{2DE2E6E7-800A-40FD-BCC7-114E038A6E36}">
      <dgm:prSet/>
      <dgm:spPr/>
      <dgm:t>
        <a:bodyPr/>
        <a:lstStyle/>
        <a:p>
          <a:endParaRPr lang="en-IN"/>
        </a:p>
      </dgm:t>
    </dgm:pt>
    <dgm:pt modelId="{94F70096-B072-4CE3-9FB5-0B2407F3E156}">
      <dgm:prSet/>
      <dgm:spPr/>
      <dgm:t>
        <a:bodyPr/>
        <a:lstStyle/>
        <a:p>
          <a:r>
            <a:rPr lang="en-US"/>
            <a:t>Drug or alcohol use, running in the family</a:t>
          </a:r>
          <a:endParaRPr lang="en-IN"/>
        </a:p>
      </dgm:t>
    </dgm:pt>
    <dgm:pt modelId="{D0E2151E-4F73-465E-B518-7314C134AF70}" type="parTrans" cxnId="{D5D42EA9-85CC-4F62-BB99-CB94DAC28C66}">
      <dgm:prSet/>
      <dgm:spPr/>
      <dgm:t>
        <a:bodyPr/>
        <a:lstStyle/>
        <a:p>
          <a:endParaRPr lang="en-IN"/>
        </a:p>
      </dgm:t>
    </dgm:pt>
    <dgm:pt modelId="{D04B1008-8378-425D-8D46-4AF174CA41E3}" type="sibTrans" cxnId="{D5D42EA9-85CC-4F62-BB99-CB94DAC28C66}">
      <dgm:prSet/>
      <dgm:spPr/>
      <dgm:t>
        <a:bodyPr/>
        <a:lstStyle/>
        <a:p>
          <a:endParaRPr lang="en-IN"/>
        </a:p>
      </dgm:t>
    </dgm:pt>
    <dgm:pt modelId="{0278163D-0797-4891-B798-A79377BA56BC}">
      <dgm:prSet/>
      <dgm:spPr/>
      <dgm:t>
        <a:bodyPr/>
        <a:lstStyle/>
        <a:p>
          <a:r>
            <a:rPr lang="en-US"/>
            <a:t>Lack of nurturing and parental attachment</a:t>
          </a:r>
          <a:endParaRPr lang="en-IN"/>
        </a:p>
      </dgm:t>
    </dgm:pt>
    <dgm:pt modelId="{B78BB8BD-F05D-4447-BC33-1CFF08D76A1D}" type="parTrans" cxnId="{C889DF48-60B7-4332-97B1-1B4361BF203C}">
      <dgm:prSet/>
      <dgm:spPr/>
      <dgm:t>
        <a:bodyPr/>
        <a:lstStyle/>
        <a:p>
          <a:endParaRPr lang="en-IN"/>
        </a:p>
      </dgm:t>
    </dgm:pt>
    <dgm:pt modelId="{2ADB45DD-3D20-481F-A946-413FC275C938}" type="sibTrans" cxnId="{C889DF48-60B7-4332-97B1-1B4361BF203C}">
      <dgm:prSet/>
      <dgm:spPr/>
      <dgm:t>
        <a:bodyPr/>
        <a:lstStyle/>
        <a:p>
          <a:endParaRPr lang="en-IN"/>
        </a:p>
      </dgm:t>
    </dgm:pt>
    <dgm:pt modelId="{60A8C5EC-1F25-4389-9C9E-0A67703A61FB}">
      <dgm:prSet/>
      <dgm:spPr/>
      <dgm:t>
        <a:bodyPr/>
        <a:lstStyle/>
        <a:p>
          <a:r>
            <a:rPr lang="en-US" dirty="0"/>
            <a:t>Factors related to a child’s socialization outside the family may also increase risk of drug abuse</a:t>
          </a:r>
          <a:endParaRPr lang="en-IN" dirty="0"/>
        </a:p>
      </dgm:t>
    </dgm:pt>
    <dgm:pt modelId="{F5381EAD-D0DA-4CF4-9138-718F553BBAFD}" type="parTrans" cxnId="{C2694BDE-ECD4-43D7-B06A-3E629F8BA184}">
      <dgm:prSet/>
      <dgm:spPr/>
      <dgm:t>
        <a:bodyPr/>
        <a:lstStyle/>
        <a:p>
          <a:endParaRPr lang="en-IN"/>
        </a:p>
      </dgm:t>
    </dgm:pt>
    <dgm:pt modelId="{AA76DBCC-6D33-4069-8215-B5184BB6D469}" type="sibTrans" cxnId="{C2694BDE-ECD4-43D7-B06A-3E629F8BA184}">
      <dgm:prSet/>
      <dgm:spPr/>
      <dgm:t>
        <a:bodyPr/>
        <a:lstStyle/>
        <a:p>
          <a:endParaRPr lang="en-IN"/>
        </a:p>
      </dgm:t>
    </dgm:pt>
    <dgm:pt modelId="{6E6DB4BF-4F34-4549-8F33-201DBBD0893E}">
      <dgm:prSet/>
      <dgm:spPr/>
      <dgm:t>
        <a:bodyPr/>
        <a:lstStyle/>
        <a:p>
          <a:r>
            <a:rPr lang="en-US"/>
            <a:t>Inappropriately aggressive or shy behavior</a:t>
          </a:r>
          <a:endParaRPr lang="en-IN"/>
        </a:p>
      </dgm:t>
    </dgm:pt>
    <dgm:pt modelId="{23F85716-76C5-4622-B2CD-30297D7FEBAD}" type="parTrans" cxnId="{3B0888E4-66BA-40CF-B839-1C01E4FD982D}">
      <dgm:prSet/>
      <dgm:spPr/>
      <dgm:t>
        <a:bodyPr/>
        <a:lstStyle/>
        <a:p>
          <a:endParaRPr lang="en-IN"/>
        </a:p>
      </dgm:t>
    </dgm:pt>
    <dgm:pt modelId="{F9568264-B330-4E53-845F-B749EFAC1116}" type="sibTrans" cxnId="{3B0888E4-66BA-40CF-B839-1C01E4FD982D}">
      <dgm:prSet/>
      <dgm:spPr/>
      <dgm:t>
        <a:bodyPr/>
        <a:lstStyle/>
        <a:p>
          <a:endParaRPr lang="en-IN"/>
        </a:p>
      </dgm:t>
    </dgm:pt>
    <dgm:pt modelId="{4906640C-42F6-41E5-ACCC-DDCE38FB129C}">
      <dgm:prSet/>
      <dgm:spPr/>
      <dgm:t>
        <a:bodyPr/>
        <a:lstStyle/>
        <a:p>
          <a:r>
            <a:rPr lang="en-IN"/>
            <a:t>Poor socializing skills</a:t>
          </a:r>
        </a:p>
      </dgm:t>
    </dgm:pt>
    <dgm:pt modelId="{E778B9B3-FF6A-46DC-B050-EC9CC65077B0}" type="parTrans" cxnId="{B6361142-C7BE-45C3-AB3B-9755EF8B5845}">
      <dgm:prSet/>
      <dgm:spPr/>
      <dgm:t>
        <a:bodyPr/>
        <a:lstStyle/>
        <a:p>
          <a:endParaRPr lang="en-IN"/>
        </a:p>
      </dgm:t>
    </dgm:pt>
    <dgm:pt modelId="{C31EC24D-9721-4608-BA94-4A217D0B6AC6}" type="sibTrans" cxnId="{B6361142-C7BE-45C3-AB3B-9755EF8B5845}">
      <dgm:prSet/>
      <dgm:spPr/>
      <dgm:t>
        <a:bodyPr/>
        <a:lstStyle/>
        <a:p>
          <a:endParaRPr lang="en-IN"/>
        </a:p>
      </dgm:t>
    </dgm:pt>
    <dgm:pt modelId="{8BEFF1F3-65D6-475C-B5D8-270842A15199}">
      <dgm:prSet/>
      <dgm:spPr/>
      <dgm:t>
        <a:bodyPr/>
        <a:lstStyle/>
        <a:p>
          <a:r>
            <a:rPr lang="en-IN"/>
            <a:t>Poor school performance</a:t>
          </a:r>
        </a:p>
      </dgm:t>
    </dgm:pt>
    <dgm:pt modelId="{E6F94BEE-5A01-4232-AC9A-4EA6CF602F04}" type="parTrans" cxnId="{544F53F3-892C-499A-9CC3-FB006E666C8E}">
      <dgm:prSet/>
      <dgm:spPr/>
      <dgm:t>
        <a:bodyPr/>
        <a:lstStyle/>
        <a:p>
          <a:endParaRPr lang="en-IN"/>
        </a:p>
      </dgm:t>
    </dgm:pt>
    <dgm:pt modelId="{7E45CB58-3231-4784-9B59-B3BFF8ECB454}" type="sibTrans" cxnId="{544F53F3-892C-499A-9CC3-FB006E666C8E}">
      <dgm:prSet/>
      <dgm:spPr/>
      <dgm:t>
        <a:bodyPr/>
        <a:lstStyle/>
        <a:p>
          <a:endParaRPr lang="en-IN"/>
        </a:p>
      </dgm:t>
    </dgm:pt>
    <dgm:pt modelId="{7D8480EB-7852-4E33-A7DB-CFAD06893FDD}">
      <dgm:prSet/>
      <dgm:spPr/>
      <dgm:t>
        <a:bodyPr/>
        <a:lstStyle/>
        <a:p>
          <a:r>
            <a:rPr lang="en-US"/>
            <a:t>Association with a unusual peer group</a:t>
          </a:r>
          <a:endParaRPr lang="en-IN"/>
        </a:p>
      </dgm:t>
    </dgm:pt>
    <dgm:pt modelId="{D9152E0F-8111-4889-9A48-A60520E6B858}" type="parTrans" cxnId="{5F68DE09-3CE9-49B1-BA2C-0F6A36E9DBF5}">
      <dgm:prSet/>
      <dgm:spPr/>
      <dgm:t>
        <a:bodyPr/>
        <a:lstStyle/>
        <a:p>
          <a:endParaRPr lang="en-IN"/>
        </a:p>
      </dgm:t>
    </dgm:pt>
    <dgm:pt modelId="{B9AE48F9-DD0C-4BF8-AC01-804A6D0CA857}" type="sibTrans" cxnId="{5F68DE09-3CE9-49B1-BA2C-0F6A36E9DBF5}">
      <dgm:prSet/>
      <dgm:spPr/>
      <dgm:t>
        <a:bodyPr/>
        <a:lstStyle/>
        <a:p>
          <a:endParaRPr lang="en-IN"/>
        </a:p>
      </dgm:t>
    </dgm:pt>
    <dgm:pt modelId="{9353B960-1810-4468-BFE4-792D08F8C84C}" type="pres">
      <dgm:prSet presAssocID="{A56DC7D9-85CB-4874-8FD4-53F782AB4902}" presName="Name0" presStyleCnt="0">
        <dgm:presLayoutVars>
          <dgm:dir/>
          <dgm:resizeHandles val="exact"/>
        </dgm:presLayoutVars>
      </dgm:prSet>
      <dgm:spPr/>
      <dgm:t>
        <a:bodyPr/>
        <a:lstStyle/>
        <a:p>
          <a:endParaRPr lang="en-US"/>
        </a:p>
      </dgm:t>
    </dgm:pt>
    <dgm:pt modelId="{1D7A8B0C-1E20-4BDE-B60C-A84FE5022FF1}" type="pres">
      <dgm:prSet presAssocID="{A56DC7D9-85CB-4874-8FD4-53F782AB4902}" presName="arrow" presStyleLbl="bgShp" presStyleIdx="0" presStyleCnt="1"/>
      <dgm:spPr/>
    </dgm:pt>
    <dgm:pt modelId="{5872D9E1-1D73-4DD7-9A57-74DCB2EF0617}" type="pres">
      <dgm:prSet presAssocID="{A56DC7D9-85CB-4874-8FD4-53F782AB4902}" presName="points" presStyleCnt="0"/>
      <dgm:spPr/>
    </dgm:pt>
    <dgm:pt modelId="{FC25E200-0FF7-4447-A1F3-EAD7246F79E7}" type="pres">
      <dgm:prSet presAssocID="{1457DAE6-757A-49AE-A058-1987CEE2AC6D}" presName="compositeA" presStyleCnt="0"/>
      <dgm:spPr/>
    </dgm:pt>
    <dgm:pt modelId="{08FD925F-A13F-4BDC-993B-F4C9BE7C072F}" type="pres">
      <dgm:prSet presAssocID="{1457DAE6-757A-49AE-A058-1987CEE2AC6D}" presName="textA" presStyleLbl="revTx" presStyleIdx="0" presStyleCnt="8">
        <dgm:presLayoutVars>
          <dgm:bulletEnabled val="1"/>
        </dgm:presLayoutVars>
      </dgm:prSet>
      <dgm:spPr/>
      <dgm:t>
        <a:bodyPr/>
        <a:lstStyle/>
        <a:p>
          <a:endParaRPr lang="en-US"/>
        </a:p>
      </dgm:t>
    </dgm:pt>
    <dgm:pt modelId="{4FCFEA18-2598-468A-8483-352B15CE7B4E}" type="pres">
      <dgm:prSet presAssocID="{1457DAE6-757A-49AE-A058-1987CEE2AC6D}" presName="circleA" presStyleLbl="node1" presStyleIdx="0" presStyleCnt="8"/>
      <dgm:spPr/>
    </dgm:pt>
    <dgm:pt modelId="{DDC575E5-FB71-4985-8B11-D102CDCF8C2A}" type="pres">
      <dgm:prSet presAssocID="{1457DAE6-757A-49AE-A058-1987CEE2AC6D}" presName="spaceA" presStyleCnt="0"/>
      <dgm:spPr/>
    </dgm:pt>
    <dgm:pt modelId="{7EEB54B2-53B0-494D-AEA0-5CC25CBB0BF7}" type="pres">
      <dgm:prSet presAssocID="{0DA92329-85B1-49B2-A78F-E796E46B902E}" presName="space" presStyleCnt="0"/>
      <dgm:spPr/>
    </dgm:pt>
    <dgm:pt modelId="{9F314FA5-CA95-4BCD-B650-CBC56427B368}" type="pres">
      <dgm:prSet presAssocID="{94F70096-B072-4CE3-9FB5-0B2407F3E156}" presName="compositeB" presStyleCnt="0"/>
      <dgm:spPr/>
    </dgm:pt>
    <dgm:pt modelId="{46A2E0C8-74B6-4E78-B352-ACE3A06343D7}" type="pres">
      <dgm:prSet presAssocID="{94F70096-B072-4CE3-9FB5-0B2407F3E156}" presName="textB" presStyleLbl="revTx" presStyleIdx="1" presStyleCnt="8">
        <dgm:presLayoutVars>
          <dgm:bulletEnabled val="1"/>
        </dgm:presLayoutVars>
      </dgm:prSet>
      <dgm:spPr/>
      <dgm:t>
        <a:bodyPr/>
        <a:lstStyle/>
        <a:p>
          <a:endParaRPr lang="en-US"/>
        </a:p>
      </dgm:t>
    </dgm:pt>
    <dgm:pt modelId="{6BAFA405-BAD6-454C-8CC5-585BBAE9336B}" type="pres">
      <dgm:prSet presAssocID="{94F70096-B072-4CE3-9FB5-0B2407F3E156}" presName="circleB" presStyleLbl="node1" presStyleIdx="1" presStyleCnt="8"/>
      <dgm:spPr/>
    </dgm:pt>
    <dgm:pt modelId="{DEF2E359-4523-461B-9CC8-8C18F6CB6538}" type="pres">
      <dgm:prSet presAssocID="{94F70096-B072-4CE3-9FB5-0B2407F3E156}" presName="spaceB" presStyleCnt="0"/>
      <dgm:spPr/>
    </dgm:pt>
    <dgm:pt modelId="{CB08A1B2-8C4D-4E7E-9287-CF8E64525ECC}" type="pres">
      <dgm:prSet presAssocID="{D04B1008-8378-425D-8D46-4AF174CA41E3}" presName="space" presStyleCnt="0"/>
      <dgm:spPr/>
    </dgm:pt>
    <dgm:pt modelId="{33BB7A6E-45C4-4FDB-A358-20031B075FE9}" type="pres">
      <dgm:prSet presAssocID="{0278163D-0797-4891-B798-A79377BA56BC}" presName="compositeA" presStyleCnt="0"/>
      <dgm:spPr/>
    </dgm:pt>
    <dgm:pt modelId="{67F73489-BF10-4B1F-9E32-36DB3E13C330}" type="pres">
      <dgm:prSet presAssocID="{0278163D-0797-4891-B798-A79377BA56BC}" presName="textA" presStyleLbl="revTx" presStyleIdx="2" presStyleCnt="8">
        <dgm:presLayoutVars>
          <dgm:bulletEnabled val="1"/>
        </dgm:presLayoutVars>
      </dgm:prSet>
      <dgm:spPr/>
      <dgm:t>
        <a:bodyPr/>
        <a:lstStyle/>
        <a:p>
          <a:endParaRPr lang="en-US"/>
        </a:p>
      </dgm:t>
    </dgm:pt>
    <dgm:pt modelId="{22FD0222-87EA-47AA-A270-8C04DFAA53A5}" type="pres">
      <dgm:prSet presAssocID="{0278163D-0797-4891-B798-A79377BA56BC}" presName="circleA" presStyleLbl="node1" presStyleIdx="2" presStyleCnt="8"/>
      <dgm:spPr/>
    </dgm:pt>
    <dgm:pt modelId="{E6671E59-0249-46C9-9335-34CFF850A7B0}" type="pres">
      <dgm:prSet presAssocID="{0278163D-0797-4891-B798-A79377BA56BC}" presName="spaceA" presStyleCnt="0"/>
      <dgm:spPr/>
    </dgm:pt>
    <dgm:pt modelId="{7C5EEF4E-9507-42ED-8C8C-C1E11AE850D2}" type="pres">
      <dgm:prSet presAssocID="{2ADB45DD-3D20-481F-A946-413FC275C938}" presName="space" presStyleCnt="0"/>
      <dgm:spPr/>
    </dgm:pt>
    <dgm:pt modelId="{C261A9E5-6DFC-40EC-A6AB-3DC67F74A82A}" type="pres">
      <dgm:prSet presAssocID="{60A8C5EC-1F25-4389-9C9E-0A67703A61FB}" presName="compositeB" presStyleCnt="0"/>
      <dgm:spPr/>
    </dgm:pt>
    <dgm:pt modelId="{3E4652C9-8563-4323-9E1E-C5636E48D4E5}" type="pres">
      <dgm:prSet presAssocID="{60A8C5EC-1F25-4389-9C9E-0A67703A61FB}" presName="textB" presStyleLbl="revTx" presStyleIdx="3" presStyleCnt="8" custScaleX="119729">
        <dgm:presLayoutVars>
          <dgm:bulletEnabled val="1"/>
        </dgm:presLayoutVars>
      </dgm:prSet>
      <dgm:spPr/>
      <dgm:t>
        <a:bodyPr/>
        <a:lstStyle/>
        <a:p>
          <a:endParaRPr lang="en-US"/>
        </a:p>
      </dgm:t>
    </dgm:pt>
    <dgm:pt modelId="{7DC017ED-651F-4DE9-B9E4-BB6ED16A4E66}" type="pres">
      <dgm:prSet presAssocID="{60A8C5EC-1F25-4389-9C9E-0A67703A61FB}" presName="circleB" presStyleLbl="node1" presStyleIdx="3" presStyleCnt="8"/>
      <dgm:spPr/>
    </dgm:pt>
    <dgm:pt modelId="{7B42261E-893A-4733-9123-22DF9C01CDD8}" type="pres">
      <dgm:prSet presAssocID="{60A8C5EC-1F25-4389-9C9E-0A67703A61FB}" presName="spaceB" presStyleCnt="0"/>
      <dgm:spPr/>
    </dgm:pt>
    <dgm:pt modelId="{8856F61B-4158-438F-9B8D-1E25D2F56C49}" type="pres">
      <dgm:prSet presAssocID="{AA76DBCC-6D33-4069-8215-B5184BB6D469}" presName="space" presStyleCnt="0"/>
      <dgm:spPr/>
    </dgm:pt>
    <dgm:pt modelId="{B42F60F7-C1CB-457B-B90F-984735BE5E21}" type="pres">
      <dgm:prSet presAssocID="{6E6DB4BF-4F34-4549-8F33-201DBBD0893E}" presName="compositeA" presStyleCnt="0"/>
      <dgm:spPr/>
    </dgm:pt>
    <dgm:pt modelId="{E3CBDEEC-7C3E-4BA1-A55F-BAA426535937}" type="pres">
      <dgm:prSet presAssocID="{6E6DB4BF-4F34-4549-8F33-201DBBD0893E}" presName="textA" presStyleLbl="revTx" presStyleIdx="4" presStyleCnt="8">
        <dgm:presLayoutVars>
          <dgm:bulletEnabled val="1"/>
        </dgm:presLayoutVars>
      </dgm:prSet>
      <dgm:spPr/>
      <dgm:t>
        <a:bodyPr/>
        <a:lstStyle/>
        <a:p>
          <a:endParaRPr lang="en-US"/>
        </a:p>
      </dgm:t>
    </dgm:pt>
    <dgm:pt modelId="{46D41307-9A72-44EC-B605-AC3919B4CB89}" type="pres">
      <dgm:prSet presAssocID="{6E6DB4BF-4F34-4549-8F33-201DBBD0893E}" presName="circleA" presStyleLbl="node1" presStyleIdx="4" presStyleCnt="8"/>
      <dgm:spPr/>
    </dgm:pt>
    <dgm:pt modelId="{6294E115-E035-4058-A9EC-0232A8091099}" type="pres">
      <dgm:prSet presAssocID="{6E6DB4BF-4F34-4549-8F33-201DBBD0893E}" presName="spaceA" presStyleCnt="0"/>
      <dgm:spPr/>
    </dgm:pt>
    <dgm:pt modelId="{C4E4AD32-7409-47FA-90D5-D3FEB7C97847}" type="pres">
      <dgm:prSet presAssocID="{F9568264-B330-4E53-845F-B749EFAC1116}" presName="space" presStyleCnt="0"/>
      <dgm:spPr/>
    </dgm:pt>
    <dgm:pt modelId="{C9E9AC4D-F0DD-4B77-9F52-A96897C85AF6}" type="pres">
      <dgm:prSet presAssocID="{4906640C-42F6-41E5-ACCC-DDCE38FB129C}" presName="compositeB" presStyleCnt="0"/>
      <dgm:spPr/>
    </dgm:pt>
    <dgm:pt modelId="{B55A5332-399A-4FEC-B20C-00CAA06B8679}" type="pres">
      <dgm:prSet presAssocID="{4906640C-42F6-41E5-ACCC-DDCE38FB129C}" presName="textB" presStyleLbl="revTx" presStyleIdx="5" presStyleCnt="8">
        <dgm:presLayoutVars>
          <dgm:bulletEnabled val="1"/>
        </dgm:presLayoutVars>
      </dgm:prSet>
      <dgm:spPr/>
      <dgm:t>
        <a:bodyPr/>
        <a:lstStyle/>
        <a:p>
          <a:endParaRPr lang="en-US"/>
        </a:p>
      </dgm:t>
    </dgm:pt>
    <dgm:pt modelId="{504F19EB-13F8-415F-ACE0-FF713BD2D085}" type="pres">
      <dgm:prSet presAssocID="{4906640C-42F6-41E5-ACCC-DDCE38FB129C}" presName="circleB" presStyleLbl="node1" presStyleIdx="5" presStyleCnt="8"/>
      <dgm:spPr/>
    </dgm:pt>
    <dgm:pt modelId="{D4D753FA-4E3B-4C3A-B83F-89BA51B89F64}" type="pres">
      <dgm:prSet presAssocID="{4906640C-42F6-41E5-ACCC-DDCE38FB129C}" presName="spaceB" presStyleCnt="0"/>
      <dgm:spPr/>
    </dgm:pt>
    <dgm:pt modelId="{4F9F0399-903F-4A1D-A22E-D3B598F6428E}" type="pres">
      <dgm:prSet presAssocID="{C31EC24D-9721-4608-BA94-4A217D0B6AC6}" presName="space" presStyleCnt="0"/>
      <dgm:spPr/>
    </dgm:pt>
    <dgm:pt modelId="{A3AF5F65-624F-4E32-A5E3-1EC6C47D1506}" type="pres">
      <dgm:prSet presAssocID="{8BEFF1F3-65D6-475C-B5D8-270842A15199}" presName="compositeA" presStyleCnt="0"/>
      <dgm:spPr/>
    </dgm:pt>
    <dgm:pt modelId="{DD00CCBA-4DD6-4E9D-8133-4A891816B815}" type="pres">
      <dgm:prSet presAssocID="{8BEFF1F3-65D6-475C-B5D8-270842A15199}" presName="textA" presStyleLbl="revTx" presStyleIdx="6" presStyleCnt="8">
        <dgm:presLayoutVars>
          <dgm:bulletEnabled val="1"/>
        </dgm:presLayoutVars>
      </dgm:prSet>
      <dgm:spPr/>
      <dgm:t>
        <a:bodyPr/>
        <a:lstStyle/>
        <a:p>
          <a:endParaRPr lang="en-US"/>
        </a:p>
      </dgm:t>
    </dgm:pt>
    <dgm:pt modelId="{5A44D1F0-4B2D-4F2A-AACE-9097E281AA66}" type="pres">
      <dgm:prSet presAssocID="{8BEFF1F3-65D6-475C-B5D8-270842A15199}" presName="circleA" presStyleLbl="node1" presStyleIdx="6" presStyleCnt="8"/>
      <dgm:spPr/>
    </dgm:pt>
    <dgm:pt modelId="{F47B046C-CC18-4408-911E-4AC83BB314F6}" type="pres">
      <dgm:prSet presAssocID="{8BEFF1F3-65D6-475C-B5D8-270842A15199}" presName="spaceA" presStyleCnt="0"/>
      <dgm:spPr/>
    </dgm:pt>
    <dgm:pt modelId="{D908F6FF-18EA-4354-BEAD-FC2DDE459CA1}" type="pres">
      <dgm:prSet presAssocID="{7E45CB58-3231-4784-9B59-B3BFF8ECB454}" presName="space" presStyleCnt="0"/>
      <dgm:spPr/>
    </dgm:pt>
    <dgm:pt modelId="{C0C64531-60C0-45F9-951D-017A9F1821C3}" type="pres">
      <dgm:prSet presAssocID="{7D8480EB-7852-4E33-A7DB-CFAD06893FDD}" presName="compositeB" presStyleCnt="0"/>
      <dgm:spPr/>
    </dgm:pt>
    <dgm:pt modelId="{41D59B12-94B8-4DF0-88DA-31FDD97BAD0F}" type="pres">
      <dgm:prSet presAssocID="{7D8480EB-7852-4E33-A7DB-CFAD06893FDD}" presName="textB" presStyleLbl="revTx" presStyleIdx="7" presStyleCnt="8">
        <dgm:presLayoutVars>
          <dgm:bulletEnabled val="1"/>
        </dgm:presLayoutVars>
      </dgm:prSet>
      <dgm:spPr/>
      <dgm:t>
        <a:bodyPr/>
        <a:lstStyle/>
        <a:p>
          <a:endParaRPr lang="en-US"/>
        </a:p>
      </dgm:t>
    </dgm:pt>
    <dgm:pt modelId="{E0005CB1-A0AC-4DF0-A493-DD678A336F44}" type="pres">
      <dgm:prSet presAssocID="{7D8480EB-7852-4E33-A7DB-CFAD06893FDD}" presName="circleB" presStyleLbl="node1" presStyleIdx="7" presStyleCnt="8"/>
      <dgm:spPr/>
    </dgm:pt>
    <dgm:pt modelId="{64D41DEB-8F75-4DED-AA90-58FE65356512}" type="pres">
      <dgm:prSet presAssocID="{7D8480EB-7852-4E33-A7DB-CFAD06893FDD}" presName="spaceB" presStyleCnt="0"/>
      <dgm:spPr/>
    </dgm:pt>
  </dgm:ptLst>
  <dgm:cxnLst>
    <dgm:cxn modelId="{C188A55C-0747-4C01-8D24-8FBEEAEBE8C1}" type="presOf" srcId="{0278163D-0797-4891-B798-A79377BA56BC}" destId="{67F73489-BF10-4B1F-9E32-36DB3E13C330}" srcOrd="0" destOrd="0" presId="urn:microsoft.com/office/officeart/2005/8/layout/hProcess11"/>
    <dgm:cxn modelId="{FCF5D49F-2BDB-4F3D-884C-303908CD5A04}" type="presOf" srcId="{4906640C-42F6-41E5-ACCC-DDCE38FB129C}" destId="{B55A5332-399A-4FEC-B20C-00CAA06B8679}" srcOrd="0" destOrd="0" presId="urn:microsoft.com/office/officeart/2005/8/layout/hProcess11"/>
    <dgm:cxn modelId="{9C5B53CD-973B-4303-BA88-8C14C80C601C}" type="presOf" srcId="{1457DAE6-757A-49AE-A058-1987CEE2AC6D}" destId="{08FD925F-A13F-4BDC-993B-F4C9BE7C072F}" srcOrd="0" destOrd="0" presId="urn:microsoft.com/office/officeart/2005/8/layout/hProcess11"/>
    <dgm:cxn modelId="{D5D42EA9-85CC-4F62-BB99-CB94DAC28C66}" srcId="{A56DC7D9-85CB-4874-8FD4-53F782AB4902}" destId="{94F70096-B072-4CE3-9FB5-0B2407F3E156}" srcOrd="1" destOrd="0" parTransId="{D0E2151E-4F73-465E-B518-7314C134AF70}" sibTransId="{D04B1008-8378-425D-8D46-4AF174CA41E3}"/>
    <dgm:cxn modelId="{C2694BDE-ECD4-43D7-B06A-3E629F8BA184}" srcId="{A56DC7D9-85CB-4874-8FD4-53F782AB4902}" destId="{60A8C5EC-1F25-4389-9C9E-0A67703A61FB}" srcOrd="3" destOrd="0" parTransId="{F5381EAD-D0DA-4CF4-9138-718F553BBAFD}" sibTransId="{AA76DBCC-6D33-4069-8215-B5184BB6D469}"/>
    <dgm:cxn modelId="{3B0888E4-66BA-40CF-B839-1C01E4FD982D}" srcId="{A56DC7D9-85CB-4874-8FD4-53F782AB4902}" destId="{6E6DB4BF-4F34-4549-8F33-201DBBD0893E}" srcOrd="4" destOrd="0" parTransId="{23F85716-76C5-4622-B2CD-30297D7FEBAD}" sibTransId="{F9568264-B330-4E53-845F-B749EFAC1116}"/>
    <dgm:cxn modelId="{7FBB4C13-FDA0-4474-A172-D1FCBE9F9B3B}" type="presOf" srcId="{60A8C5EC-1F25-4389-9C9E-0A67703A61FB}" destId="{3E4652C9-8563-4323-9E1E-C5636E48D4E5}" srcOrd="0" destOrd="0" presId="urn:microsoft.com/office/officeart/2005/8/layout/hProcess11"/>
    <dgm:cxn modelId="{C889DF48-60B7-4332-97B1-1B4361BF203C}" srcId="{A56DC7D9-85CB-4874-8FD4-53F782AB4902}" destId="{0278163D-0797-4891-B798-A79377BA56BC}" srcOrd="2" destOrd="0" parTransId="{B78BB8BD-F05D-4447-BC33-1CFF08D76A1D}" sibTransId="{2ADB45DD-3D20-481F-A946-413FC275C938}"/>
    <dgm:cxn modelId="{1CC2E695-2F8C-44C8-AE1C-F4865095A7D3}" type="presOf" srcId="{7D8480EB-7852-4E33-A7DB-CFAD06893FDD}" destId="{41D59B12-94B8-4DF0-88DA-31FDD97BAD0F}" srcOrd="0" destOrd="0" presId="urn:microsoft.com/office/officeart/2005/8/layout/hProcess11"/>
    <dgm:cxn modelId="{E9969D76-5448-4F5F-B8EE-388236D0FD9A}" type="presOf" srcId="{8BEFF1F3-65D6-475C-B5D8-270842A15199}" destId="{DD00CCBA-4DD6-4E9D-8133-4A891816B815}" srcOrd="0" destOrd="0" presId="urn:microsoft.com/office/officeart/2005/8/layout/hProcess11"/>
    <dgm:cxn modelId="{4CF223B1-65D5-4354-8F16-4AACC9BC3A23}" type="presOf" srcId="{94F70096-B072-4CE3-9FB5-0B2407F3E156}" destId="{46A2E0C8-74B6-4E78-B352-ACE3A06343D7}" srcOrd="0" destOrd="0" presId="urn:microsoft.com/office/officeart/2005/8/layout/hProcess11"/>
    <dgm:cxn modelId="{544F53F3-892C-499A-9CC3-FB006E666C8E}" srcId="{A56DC7D9-85CB-4874-8FD4-53F782AB4902}" destId="{8BEFF1F3-65D6-475C-B5D8-270842A15199}" srcOrd="6" destOrd="0" parTransId="{E6F94BEE-5A01-4232-AC9A-4EA6CF602F04}" sibTransId="{7E45CB58-3231-4784-9B59-B3BFF8ECB454}"/>
    <dgm:cxn modelId="{47128B58-E565-44F4-8CEA-79A9029B9286}" type="presOf" srcId="{6E6DB4BF-4F34-4549-8F33-201DBBD0893E}" destId="{E3CBDEEC-7C3E-4BA1-A55F-BAA426535937}" srcOrd="0" destOrd="0" presId="urn:microsoft.com/office/officeart/2005/8/layout/hProcess11"/>
    <dgm:cxn modelId="{183757BB-0832-4493-A84C-5E6C1171B98A}" type="presOf" srcId="{A56DC7D9-85CB-4874-8FD4-53F782AB4902}" destId="{9353B960-1810-4468-BFE4-792D08F8C84C}" srcOrd="0" destOrd="0" presId="urn:microsoft.com/office/officeart/2005/8/layout/hProcess11"/>
    <dgm:cxn modelId="{2DE2E6E7-800A-40FD-BCC7-114E038A6E36}" srcId="{A56DC7D9-85CB-4874-8FD4-53F782AB4902}" destId="{1457DAE6-757A-49AE-A058-1987CEE2AC6D}" srcOrd="0" destOrd="0" parTransId="{EC85A20E-8743-4366-888F-3778B329BA80}" sibTransId="{0DA92329-85B1-49B2-A78F-E796E46B902E}"/>
    <dgm:cxn modelId="{5F68DE09-3CE9-49B1-BA2C-0F6A36E9DBF5}" srcId="{A56DC7D9-85CB-4874-8FD4-53F782AB4902}" destId="{7D8480EB-7852-4E33-A7DB-CFAD06893FDD}" srcOrd="7" destOrd="0" parTransId="{D9152E0F-8111-4889-9A48-A60520E6B858}" sibTransId="{B9AE48F9-DD0C-4BF8-AC01-804A6D0CA857}"/>
    <dgm:cxn modelId="{B6361142-C7BE-45C3-AB3B-9755EF8B5845}" srcId="{A56DC7D9-85CB-4874-8FD4-53F782AB4902}" destId="{4906640C-42F6-41E5-ACCC-DDCE38FB129C}" srcOrd="5" destOrd="0" parTransId="{E778B9B3-FF6A-46DC-B050-EC9CC65077B0}" sibTransId="{C31EC24D-9721-4608-BA94-4A217D0B6AC6}"/>
    <dgm:cxn modelId="{D513A0AE-A61D-4A1A-A386-62C93EAE7683}" type="presParOf" srcId="{9353B960-1810-4468-BFE4-792D08F8C84C}" destId="{1D7A8B0C-1E20-4BDE-B60C-A84FE5022FF1}" srcOrd="0" destOrd="0" presId="urn:microsoft.com/office/officeart/2005/8/layout/hProcess11"/>
    <dgm:cxn modelId="{E7AE58CC-23BC-43FB-97DC-11BA721780F7}" type="presParOf" srcId="{9353B960-1810-4468-BFE4-792D08F8C84C}" destId="{5872D9E1-1D73-4DD7-9A57-74DCB2EF0617}" srcOrd="1" destOrd="0" presId="urn:microsoft.com/office/officeart/2005/8/layout/hProcess11"/>
    <dgm:cxn modelId="{28703EFC-B5F8-4AE3-8FB3-421CA51BECE2}" type="presParOf" srcId="{5872D9E1-1D73-4DD7-9A57-74DCB2EF0617}" destId="{FC25E200-0FF7-4447-A1F3-EAD7246F79E7}" srcOrd="0" destOrd="0" presId="urn:microsoft.com/office/officeart/2005/8/layout/hProcess11"/>
    <dgm:cxn modelId="{1064ACA3-88E8-42E1-B8DA-F8C7FBF719F7}" type="presParOf" srcId="{FC25E200-0FF7-4447-A1F3-EAD7246F79E7}" destId="{08FD925F-A13F-4BDC-993B-F4C9BE7C072F}" srcOrd="0" destOrd="0" presId="urn:microsoft.com/office/officeart/2005/8/layout/hProcess11"/>
    <dgm:cxn modelId="{92B1F39C-8BD4-440B-A403-DB7EA6313C8F}" type="presParOf" srcId="{FC25E200-0FF7-4447-A1F3-EAD7246F79E7}" destId="{4FCFEA18-2598-468A-8483-352B15CE7B4E}" srcOrd="1" destOrd="0" presId="urn:microsoft.com/office/officeart/2005/8/layout/hProcess11"/>
    <dgm:cxn modelId="{02E31E46-72C2-4456-80FA-AA805FE92C49}" type="presParOf" srcId="{FC25E200-0FF7-4447-A1F3-EAD7246F79E7}" destId="{DDC575E5-FB71-4985-8B11-D102CDCF8C2A}" srcOrd="2" destOrd="0" presId="urn:microsoft.com/office/officeart/2005/8/layout/hProcess11"/>
    <dgm:cxn modelId="{283E7C91-3103-4260-96D9-EB1F7E412690}" type="presParOf" srcId="{5872D9E1-1D73-4DD7-9A57-74DCB2EF0617}" destId="{7EEB54B2-53B0-494D-AEA0-5CC25CBB0BF7}" srcOrd="1" destOrd="0" presId="urn:microsoft.com/office/officeart/2005/8/layout/hProcess11"/>
    <dgm:cxn modelId="{321F164B-A1EE-4906-9A39-058641FF19B4}" type="presParOf" srcId="{5872D9E1-1D73-4DD7-9A57-74DCB2EF0617}" destId="{9F314FA5-CA95-4BCD-B650-CBC56427B368}" srcOrd="2" destOrd="0" presId="urn:microsoft.com/office/officeart/2005/8/layout/hProcess11"/>
    <dgm:cxn modelId="{85BFEE06-2E56-4487-9770-F27E13BD0D1F}" type="presParOf" srcId="{9F314FA5-CA95-4BCD-B650-CBC56427B368}" destId="{46A2E0C8-74B6-4E78-B352-ACE3A06343D7}" srcOrd="0" destOrd="0" presId="urn:microsoft.com/office/officeart/2005/8/layout/hProcess11"/>
    <dgm:cxn modelId="{76BED3D5-0F21-4760-84D2-009F7FF76CFF}" type="presParOf" srcId="{9F314FA5-CA95-4BCD-B650-CBC56427B368}" destId="{6BAFA405-BAD6-454C-8CC5-585BBAE9336B}" srcOrd="1" destOrd="0" presId="urn:microsoft.com/office/officeart/2005/8/layout/hProcess11"/>
    <dgm:cxn modelId="{6AA54F3D-E140-4E28-B01A-34D36D793E2C}" type="presParOf" srcId="{9F314FA5-CA95-4BCD-B650-CBC56427B368}" destId="{DEF2E359-4523-461B-9CC8-8C18F6CB6538}" srcOrd="2" destOrd="0" presId="urn:microsoft.com/office/officeart/2005/8/layout/hProcess11"/>
    <dgm:cxn modelId="{4DF5EA12-328E-4EC8-A3B9-DC4E1038FBF7}" type="presParOf" srcId="{5872D9E1-1D73-4DD7-9A57-74DCB2EF0617}" destId="{CB08A1B2-8C4D-4E7E-9287-CF8E64525ECC}" srcOrd="3" destOrd="0" presId="urn:microsoft.com/office/officeart/2005/8/layout/hProcess11"/>
    <dgm:cxn modelId="{A7CE6265-FAB3-41A2-BE3E-E3F2403ED01B}" type="presParOf" srcId="{5872D9E1-1D73-4DD7-9A57-74DCB2EF0617}" destId="{33BB7A6E-45C4-4FDB-A358-20031B075FE9}" srcOrd="4" destOrd="0" presId="urn:microsoft.com/office/officeart/2005/8/layout/hProcess11"/>
    <dgm:cxn modelId="{FAF3EEBD-657B-4D8D-9A2E-E5B39429C6EE}" type="presParOf" srcId="{33BB7A6E-45C4-4FDB-A358-20031B075FE9}" destId="{67F73489-BF10-4B1F-9E32-36DB3E13C330}" srcOrd="0" destOrd="0" presId="urn:microsoft.com/office/officeart/2005/8/layout/hProcess11"/>
    <dgm:cxn modelId="{16813496-8886-4EE4-834C-0FA34DB8AF76}" type="presParOf" srcId="{33BB7A6E-45C4-4FDB-A358-20031B075FE9}" destId="{22FD0222-87EA-47AA-A270-8C04DFAA53A5}" srcOrd="1" destOrd="0" presId="urn:microsoft.com/office/officeart/2005/8/layout/hProcess11"/>
    <dgm:cxn modelId="{A5FC5D53-3509-4AB6-BAD4-CDEC2E92912B}" type="presParOf" srcId="{33BB7A6E-45C4-4FDB-A358-20031B075FE9}" destId="{E6671E59-0249-46C9-9335-34CFF850A7B0}" srcOrd="2" destOrd="0" presId="urn:microsoft.com/office/officeart/2005/8/layout/hProcess11"/>
    <dgm:cxn modelId="{798B2340-9572-45F2-813C-CB7D25FDA121}" type="presParOf" srcId="{5872D9E1-1D73-4DD7-9A57-74DCB2EF0617}" destId="{7C5EEF4E-9507-42ED-8C8C-C1E11AE850D2}" srcOrd="5" destOrd="0" presId="urn:microsoft.com/office/officeart/2005/8/layout/hProcess11"/>
    <dgm:cxn modelId="{0E6FAFF9-89FA-4E60-9E1A-6B4C2F645D47}" type="presParOf" srcId="{5872D9E1-1D73-4DD7-9A57-74DCB2EF0617}" destId="{C261A9E5-6DFC-40EC-A6AB-3DC67F74A82A}" srcOrd="6" destOrd="0" presId="urn:microsoft.com/office/officeart/2005/8/layout/hProcess11"/>
    <dgm:cxn modelId="{33B7FC1D-01EA-4DAD-8CB7-DFAAAF195E36}" type="presParOf" srcId="{C261A9E5-6DFC-40EC-A6AB-3DC67F74A82A}" destId="{3E4652C9-8563-4323-9E1E-C5636E48D4E5}" srcOrd="0" destOrd="0" presId="urn:microsoft.com/office/officeart/2005/8/layout/hProcess11"/>
    <dgm:cxn modelId="{EF4C31A1-A589-46DE-BCF6-035002AC4E24}" type="presParOf" srcId="{C261A9E5-6DFC-40EC-A6AB-3DC67F74A82A}" destId="{7DC017ED-651F-4DE9-B9E4-BB6ED16A4E66}" srcOrd="1" destOrd="0" presId="urn:microsoft.com/office/officeart/2005/8/layout/hProcess11"/>
    <dgm:cxn modelId="{AB9C258B-14A3-4292-A7C8-B2FE3B40CAD5}" type="presParOf" srcId="{C261A9E5-6DFC-40EC-A6AB-3DC67F74A82A}" destId="{7B42261E-893A-4733-9123-22DF9C01CDD8}" srcOrd="2" destOrd="0" presId="urn:microsoft.com/office/officeart/2005/8/layout/hProcess11"/>
    <dgm:cxn modelId="{1F5CAEA5-89E1-4815-A8F0-428941B26556}" type="presParOf" srcId="{5872D9E1-1D73-4DD7-9A57-74DCB2EF0617}" destId="{8856F61B-4158-438F-9B8D-1E25D2F56C49}" srcOrd="7" destOrd="0" presId="urn:microsoft.com/office/officeart/2005/8/layout/hProcess11"/>
    <dgm:cxn modelId="{6FF63397-9EAE-4C14-B3CC-9CDEE41B219E}" type="presParOf" srcId="{5872D9E1-1D73-4DD7-9A57-74DCB2EF0617}" destId="{B42F60F7-C1CB-457B-B90F-984735BE5E21}" srcOrd="8" destOrd="0" presId="urn:microsoft.com/office/officeart/2005/8/layout/hProcess11"/>
    <dgm:cxn modelId="{2BFA333C-8120-48F2-95C1-E278388F4BB3}" type="presParOf" srcId="{B42F60F7-C1CB-457B-B90F-984735BE5E21}" destId="{E3CBDEEC-7C3E-4BA1-A55F-BAA426535937}" srcOrd="0" destOrd="0" presId="urn:microsoft.com/office/officeart/2005/8/layout/hProcess11"/>
    <dgm:cxn modelId="{99F3749A-0F12-4637-BB2B-FACDA23C7B77}" type="presParOf" srcId="{B42F60F7-C1CB-457B-B90F-984735BE5E21}" destId="{46D41307-9A72-44EC-B605-AC3919B4CB89}" srcOrd="1" destOrd="0" presId="urn:microsoft.com/office/officeart/2005/8/layout/hProcess11"/>
    <dgm:cxn modelId="{A7273BC3-4CD5-4FB6-AF55-4223B7A23142}" type="presParOf" srcId="{B42F60F7-C1CB-457B-B90F-984735BE5E21}" destId="{6294E115-E035-4058-A9EC-0232A8091099}" srcOrd="2" destOrd="0" presId="urn:microsoft.com/office/officeart/2005/8/layout/hProcess11"/>
    <dgm:cxn modelId="{98283421-C6C5-4825-90BC-BCE347F99BD4}" type="presParOf" srcId="{5872D9E1-1D73-4DD7-9A57-74DCB2EF0617}" destId="{C4E4AD32-7409-47FA-90D5-D3FEB7C97847}" srcOrd="9" destOrd="0" presId="urn:microsoft.com/office/officeart/2005/8/layout/hProcess11"/>
    <dgm:cxn modelId="{098754C8-BCB0-4254-BFD2-EDFD646B9E4E}" type="presParOf" srcId="{5872D9E1-1D73-4DD7-9A57-74DCB2EF0617}" destId="{C9E9AC4D-F0DD-4B77-9F52-A96897C85AF6}" srcOrd="10" destOrd="0" presId="urn:microsoft.com/office/officeart/2005/8/layout/hProcess11"/>
    <dgm:cxn modelId="{893D451C-CB68-4BB9-A89E-E2636877BEBC}" type="presParOf" srcId="{C9E9AC4D-F0DD-4B77-9F52-A96897C85AF6}" destId="{B55A5332-399A-4FEC-B20C-00CAA06B8679}" srcOrd="0" destOrd="0" presId="urn:microsoft.com/office/officeart/2005/8/layout/hProcess11"/>
    <dgm:cxn modelId="{80B64380-EAA7-479A-9CBE-1B554D87AC1F}" type="presParOf" srcId="{C9E9AC4D-F0DD-4B77-9F52-A96897C85AF6}" destId="{504F19EB-13F8-415F-ACE0-FF713BD2D085}" srcOrd="1" destOrd="0" presId="urn:microsoft.com/office/officeart/2005/8/layout/hProcess11"/>
    <dgm:cxn modelId="{D27A5BEA-52E3-4D9C-B53E-FE37CF26CD4B}" type="presParOf" srcId="{C9E9AC4D-F0DD-4B77-9F52-A96897C85AF6}" destId="{D4D753FA-4E3B-4C3A-B83F-89BA51B89F64}" srcOrd="2" destOrd="0" presId="urn:microsoft.com/office/officeart/2005/8/layout/hProcess11"/>
    <dgm:cxn modelId="{BB058703-3BF7-4BAE-9EC5-3752C860AB11}" type="presParOf" srcId="{5872D9E1-1D73-4DD7-9A57-74DCB2EF0617}" destId="{4F9F0399-903F-4A1D-A22E-D3B598F6428E}" srcOrd="11" destOrd="0" presId="urn:microsoft.com/office/officeart/2005/8/layout/hProcess11"/>
    <dgm:cxn modelId="{93A851F8-DEE6-4CEE-AC6A-82258C234B96}" type="presParOf" srcId="{5872D9E1-1D73-4DD7-9A57-74DCB2EF0617}" destId="{A3AF5F65-624F-4E32-A5E3-1EC6C47D1506}" srcOrd="12" destOrd="0" presId="urn:microsoft.com/office/officeart/2005/8/layout/hProcess11"/>
    <dgm:cxn modelId="{8E3174C9-3BB0-4763-AEC8-4E10D7C2C6DF}" type="presParOf" srcId="{A3AF5F65-624F-4E32-A5E3-1EC6C47D1506}" destId="{DD00CCBA-4DD6-4E9D-8133-4A891816B815}" srcOrd="0" destOrd="0" presId="urn:microsoft.com/office/officeart/2005/8/layout/hProcess11"/>
    <dgm:cxn modelId="{D243B043-3329-4A75-9EDE-35C854780469}" type="presParOf" srcId="{A3AF5F65-624F-4E32-A5E3-1EC6C47D1506}" destId="{5A44D1F0-4B2D-4F2A-AACE-9097E281AA66}" srcOrd="1" destOrd="0" presId="urn:microsoft.com/office/officeart/2005/8/layout/hProcess11"/>
    <dgm:cxn modelId="{E4D9B9E1-4BD8-40C9-B020-6645B540437A}" type="presParOf" srcId="{A3AF5F65-624F-4E32-A5E3-1EC6C47D1506}" destId="{F47B046C-CC18-4408-911E-4AC83BB314F6}" srcOrd="2" destOrd="0" presId="urn:microsoft.com/office/officeart/2005/8/layout/hProcess11"/>
    <dgm:cxn modelId="{77E5BCE4-564E-4640-B0E2-B0B33DEB3CFD}" type="presParOf" srcId="{5872D9E1-1D73-4DD7-9A57-74DCB2EF0617}" destId="{D908F6FF-18EA-4354-BEAD-FC2DDE459CA1}" srcOrd="13" destOrd="0" presId="urn:microsoft.com/office/officeart/2005/8/layout/hProcess11"/>
    <dgm:cxn modelId="{6F9BCF7B-D784-4F96-A04F-A8838D8A9A4A}" type="presParOf" srcId="{5872D9E1-1D73-4DD7-9A57-74DCB2EF0617}" destId="{C0C64531-60C0-45F9-951D-017A9F1821C3}" srcOrd="14" destOrd="0" presId="urn:microsoft.com/office/officeart/2005/8/layout/hProcess11"/>
    <dgm:cxn modelId="{57F7DA94-314D-4D07-B3E3-F5FE9951C3BB}" type="presParOf" srcId="{C0C64531-60C0-45F9-951D-017A9F1821C3}" destId="{41D59B12-94B8-4DF0-88DA-31FDD97BAD0F}" srcOrd="0" destOrd="0" presId="urn:microsoft.com/office/officeart/2005/8/layout/hProcess11"/>
    <dgm:cxn modelId="{8C7C13E8-C937-4606-908A-FB35F93188BF}" type="presParOf" srcId="{C0C64531-60C0-45F9-951D-017A9F1821C3}" destId="{E0005CB1-A0AC-4DF0-A493-DD678A336F44}" srcOrd="1" destOrd="0" presId="urn:microsoft.com/office/officeart/2005/8/layout/hProcess11"/>
    <dgm:cxn modelId="{06B4FA59-ECCA-4F79-A39B-C98A75789D90}" type="presParOf" srcId="{C0C64531-60C0-45F9-951D-017A9F1821C3}" destId="{64D41DEB-8F75-4DED-AA90-58FE65356512}"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EFFB60-39A0-4836-A283-6D44E1152778}" type="doc">
      <dgm:prSet loTypeId="urn:microsoft.com/office/officeart/2005/8/layout/arrow5" loCatId="process" qsTypeId="urn:microsoft.com/office/officeart/2005/8/quickstyle/simple5" qsCatId="simple" csTypeId="urn:microsoft.com/office/officeart/2005/8/colors/colorful3" csCatId="colorful" phldr="1"/>
      <dgm:spPr/>
      <dgm:t>
        <a:bodyPr/>
        <a:lstStyle/>
        <a:p>
          <a:endParaRPr lang="en-IN"/>
        </a:p>
      </dgm:t>
    </dgm:pt>
    <dgm:pt modelId="{0DB22013-9F84-49F5-9804-4F6AAC112E48}">
      <dgm:prSet custT="1"/>
      <dgm:spPr/>
      <dgm:t>
        <a:bodyPr/>
        <a:lstStyle/>
        <a:p>
          <a:r>
            <a:rPr lang="en-US" sz="2000" dirty="0"/>
            <a:t>Domestic Violence:</a:t>
          </a:r>
          <a:endParaRPr lang="en-IN" sz="2000" dirty="0"/>
        </a:p>
      </dgm:t>
    </dgm:pt>
    <dgm:pt modelId="{7CC25149-6588-4E72-A0E1-F33379BB8453}" type="parTrans" cxnId="{94485529-10D0-4E1D-8DE8-C8385285AD7E}">
      <dgm:prSet/>
      <dgm:spPr/>
      <dgm:t>
        <a:bodyPr/>
        <a:lstStyle/>
        <a:p>
          <a:endParaRPr lang="en-IN" sz="1400"/>
        </a:p>
      </dgm:t>
    </dgm:pt>
    <dgm:pt modelId="{0C9B2023-A0F7-4D8D-A855-853A98F86D8C}" type="sibTrans" cxnId="{94485529-10D0-4E1D-8DE8-C8385285AD7E}">
      <dgm:prSet/>
      <dgm:spPr/>
      <dgm:t>
        <a:bodyPr/>
        <a:lstStyle/>
        <a:p>
          <a:endParaRPr lang="en-IN" sz="1400"/>
        </a:p>
      </dgm:t>
    </dgm:pt>
    <dgm:pt modelId="{D8CEBA03-6CE2-4C98-818F-7887151B231C}">
      <dgm:prSet custT="1"/>
      <dgm:spPr/>
      <dgm:t>
        <a:bodyPr/>
        <a:lstStyle/>
        <a:p>
          <a:r>
            <a:rPr lang="en-US" sz="2000" dirty="0"/>
            <a:t>Female Infanticide and Feticide:</a:t>
          </a:r>
          <a:endParaRPr lang="en-IN" sz="2000" dirty="0"/>
        </a:p>
      </dgm:t>
    </dgm:pt>
    <dgm:pt modelId="{F4B1ABDB-174D-4DCC-A78E-BEBC4DE3AF22}" type="parTrans" cxnId="{67DBB74E-3745-488B-8C0F-C1E1BDD60036}">
      <dgm:prSet/>
      <dgm:spPr/>
      <dgm:t>
        <a:bodyPr/>
        <a:lstStyle/>
        <a:p>
          <a:endParaRPr lang="en-IN" sz="1400"/>
        </a:p>
      </dgm:t>
    </dgm:pt>
    <dgm:pt modelId="{0453099B-4D59-4D6F-88FE-5F58AC8F030B}" type="sibTrans" cxnId="{67DBB74E-3745-488B-8C0F-C1E1BDD60036}">
      <dgm:prSet/>
      <dgm:spPr/>
      <dgm:t>
        <a:bodyPr/>
        <a:lstStyle/>
        <a:p>
          <a:endParaRPr lang="en-IN" sz="1400"/>
        </a:p>
      </dgm:t>
    </dgm:pt>
    <dgm:pt modelId="{6E44EA3A-65BB-4FD3-AB25-87BD87E053CD}">
      <dgm:prSet custT="1"/>
      <dgm:spPr/>
      <dgm:t>
        <a:bodyPr/>
        <a:lstStyle/>
        <a:p>
          <a:r>
            <a:rPr lang="en-US" sz="2000" dirty="0"/>
            <a:t>Dowry</a:t>
          </a:r>
          <a:endParaRPr lang="en-IN" sz="2000" dirty="0"/>
        </a:p>
      </dgm:t>
    </dgm:pt>
    <dgm:pt modelId="{CFA1F5F2-69A3-4C50-8C45-94616F56F83F}" type="parTrans" cxnId="{C3F15096-E8EC-408E-ADBA-E5174C5208BB}">
      <dgm:prSet/>
      <dgm:spPr/>
      <dgm:t>
        <a:bodyPr/>
        <a:lstStyle/>
        <a:p>
          <a:endParaRPr lang="en-IN" sz="1400"/>
        </a:p>
      </dgm:t>
    </dgm:pt>
    <dgm:pt modelId="{97F5D0EF-4288-4C16-A3E2-DE9880DA8CB9}" type="sibTrans" cxnId="{C3F15096-E8EC-408E-ADBA-E5174C5208BB}">
      <dgm:prSet/>
      <dgm:spPr/>
      <dgm:t>
        <a:bodyPr/>
        <a:lstStyle/>
        <a:p>
          <a:endParaRPr lang="en-IN" sz="1400"/>
        </a:p>
      </dgm:t>
    </dgm:pt>
    <dgm:pt modelId="{C2F5E858-E9D7-43BB-B38B-4F651CCDEBB3}">
      <dgm:prSet custT="1"/>
      <dgm:spPr/>
      <dgm:t>
        <a:bodyPr/>
        <a:lstStyle/>
        <a:p>
          <a:r>
            <a:rPr lang="en-US" sz="2000" dirty="0"/>
            <a:t>Psychological/Emotional Abuse:</a:t>
          </a:r>
          <a:endParaRPr lang="en-IN" sz="2000" dirty="0"/>
        </a:p>
      </dgm:t>
    </dgm:pt>
    <dgm:pt modelId="{36BEA962-9CDB-48BA-B674-B4116B2A5A8D}" type="parTrans" cxnId="{8018493D-411D-4A66-9D3D-939F02C14ACC}">
      <dgm:prSet/>
      <dgm:spPr/>
      <dgm:t>
        <a:bodyPr/>
        <a:lstStyle/>
        <a:p>
          <a:endParaRPr lang="en-IN"/>
        </a:p>
      </dgm:t>
    </dgm:pt>
    <dgm:pt modelId="{9D2B15FB-7CC7-4E49-9F36-8DEEB1BC1D45}" type="sibTrans" cxnId="{8018493D-411D-4A66-9D3D-939F02C14ACC}">
      <dgm:prSet/>
      <dgm:spPr/>
      <dgm:t>
        <a:bodyPr/>
        <a:lstStyle/>
        <a:p>
          <a:endParaRPr lang="en-IN"/>
        </a:p>
      </dgm:t>
    </dgm:pt>
    <dgm:pt modelId="{198EB0D3-7143-469D-AA6F-3422D43A38AA}">
      <dgm:prSet custT="1"/>
      <dgm:spPr/>
      <dgm:t>
        <a:bodyPr/>
        <a:lstStyle/>
        <a:p>
          <a:r>
            <a:rPr lang="en-US" sz="2000" dirty="0"/>
            <a:t>Sexual Abuse</a:t>
          </a:r>
          <a:r>
            <a:rPr lang="en-US" sz="1050" dirty="0"/>
            <a:t>:</a:t>
          </a:r>
          <a:endParaRPr lang="en-IN" sz="1050" dirty="0"/>
        </a:p>
      </dgm:t>
    </dgm:pt>
    <dgm:pt modelId="{B76B6DE3-E138-46A7-A0D0-9464C36C1C39}" type="parTrans" cxnId="{A6FCB09B-4F10-4CE5-A21E-DA264BCB25FB}">
      <dgm:prSet/>
      <dgm:spPr/>
      <dgm:t>
        <a:bodyPr/>
        <a:lstStyle/>
        <a:p>
          <a:endParaRPr lang="en-IN"/>
        </a:p>
      </dgm:t>
    </dgm:pt>
    <dgm:pt modelId="{C1A6D0EE-96BE-422B-9969-5267EFD06311}" type="sibTrans" cxnId="{A6FCB09B-4F10-4CE5-A21E-DA264BCB25FB}">
      <dgm:prSet/>
      <dgm:spPr/>
      <dgm:t>
        <a:bodyPr/>
        <a:lstStyle/>
        <a:p>
          <a:endParaRPr lang="en-IN"/>
        </a:p>
      </dgm:t>
    </dgm:pt>
    <dgm:pt modelId="{C04AF841-B642-427C-9B11-E17BFBF3FA0C}" type="pres">
      <dgm:prSet presAssocID="{05EFFB60-39A0-4836-A283-6D44E1152778}" presName="diagram" presStyleCnt="0">
        <dgm:presLayoutVars>
          <dgm:dir/>
          <dgm:resizeHandles val="exact"/>
        </dgm:presLayoutVars>
      </dgm:prSet>
      <dgm:spPr/>
      <dgm:t>
        <a:bodyPr/>
        <a:lstStyle/>
        <a:p>
          <a:endParaRPr lang="en-US"/>
        </a:p>
      </dgm:t>
    </dgm:pt>
    <dgm:pt modelId="{BD3893B4-63E1-4E7C-8913-8E405F21BA12}" type="pres">
      <dgm:prSet presAssocID="{0DB22013-9F84-49F5-9804-4F6AAC112E48}" presName="arrow" presStyleLbl="node1" presStyleIdx="0" presStyleCnt="5">
        <dgm:presLayoutVars>
          <dgm:bulletEnabled val="1"/>
        </dgm:presLayoutVars>
      </dgm:prSet>
      <dgm:spPr/>
      <dgm:t>
        <a:bodyPr/>
        <a:lstStyle/>
        <a:p>
          <a:endParaRPr lang="en-US"/>
        </a:p>
      </dgm:t>
    </dgm:pt>
    <dgm:pt modelId="{18DECF23-B6E0-43F4-869C-B38EE0057C7A}" type="pres">
      <dgm:prSet presAssocID="{D8CEBA03-6CE2-4C98-818F-7887151B231C}" presName="arrow" presStyleLbl="node1" presStyleIdx="1" presStyleCnt="5">
        <dgm:presLayoutVars>
          <dgm:bulletEnabled val="1"/>
        </dgm:presLayoutVars>
      </dgm:prSet>
      <dgm:spPr/>
      <dgm:t>
        <a:bodyPr/>
        <a:lstStyle/>
        <a:p>
          <a:endParaRPr lang="en-US"/>
        </a:p>
      </dgm:t>
    </dgm:pt>
    <dgm:pt modelId="{BD8D8F97-61E7-4B42-84A5-A4F01B6D0463}" type="pres">
      <dgm:prSet presAssocID="{6E44EA3A-65BB-4FD3-AB25-87BD87E053CD}" presName="arrow" presStyleLbl="node1" presStyleIdx="2" presStyleCnt="5">
        <dgm:presLayoutVars>
          <dgm:bulletEnabled val="1"/>
        </dgm:presLayoutVars>
      </dgm:prSet>
      <dgm:spPr/>
      <dgm:t>
        <a:bodyPr/>
        <a:lstStyle/>
        <a:p>
          <a:endParaRPr lang="en-US"/>
        </a:p>
      </dgm:t>
    </dgm:pt>
    <dgm:pt modelId="{CD7B8244-D1BA-4157-8582-53EE6C4D6DE8}" type="pres">
      <dgm:prSet presAssocID="{C2F5E858-E9D7-43BB-B38B-4F651CCDEBB3}" presName="arrow" presStyleLbl="node1" presStyleIdx="3" presStyleCnt="5">
        <dgm:presLayoutVars>
          <dgm:bulletEnabled val="1"/>
        </dgm:presLayoutVars>
      </dgm:prSet>
      <dgm:spPr/>
      <dgm:t>
        <a:bodyPr/>
        <a:lstStyle/>
        <a:p>
          <a:endParaRPr lang="en-US"/>
        </a:p>
      </dgm:t>
    </dgm:pt>
    <dgm:pt modelId="{CE40621E-7AA9-4571-93EE-8CB99EB1973F}" type="pres">
      <dgm:prSet presAssocID="{198EB0D3-7143-469D-AA6F-3422D43A38AA}" presName="arrow" presStyleLbl="node1" presStyleIdx="4" presStyleCnt="5">
        <dgm:presLayoutVars>
          <dgm:bulletEnabled val="1"/>
        </dgm:presLayoutVars>
      </dgm:prSet>
      <dgm:spPr/>
      <dgm:t>
        <a:bodyPr/>
        <a:lstStyle/>
        <a:p>
          <a:endParaRPr lang="en-US"/>
        </a:p>
      </dgm:t>
    </dgm:pt>
  </dgm:ptLst>
  <dgm:cxnLst>
    <dgm:cxn modelId="{A7DCBDD6-8F36-42E4-96BC-81C31F75F307}" type="presOf" srcId="{0DB22013-9F84-49F5-9804-4F6AAC112E48}" destId="{BD3893B4-63E1-4E7C-8913-8E405F21BA12}" srcOrd="0" destOrd="0" presId="urn:microsoft.com/office/officeart/2005/8/layout/arrow5"/>
    <dgm:cxn modelId="{A7E398AA-E370-4242-9219-12A0A4009336}" type="presOf" srcId="{198EB0D3-7143-469D-AA6F-3422D43A38AA}" destId="{CE40621E-7AA9-4571-93EE-8CB99EB1973F}" srcOrd="0" destOrd="0" presId="urn:microsoft.com/office/officeart/2005/8/layout/arrow5"/>
    <dgm:cxn modelId="{A6FCB09B-4F10-4CE5-A21E-DA264BCB25FB}" srcId="{05EFFB60-39A0-4836-A283-6D44E1152778}" destId="{198EB0D3-7143-469D-AA6F-3422D43A38AA}" srcOrd="4" destOrd="0" parTransId="{B76B6DE3-E138-46A7-A0D0-9464C36C1C39}" sibTransId="{C1A6D0EE-96BE-422B-9969-5267EFD06311}"/>
    <dgm:cxn modelId="{C3F15096-E8EC-408E-ADBA-E5174C5208BB}" srcId="{05EFFB60-39A0-4836-A283-6D44E1152778}" destId="{6E44EA3A-65BB-4FD3-AB25-87BD87E053CD}" srcOrd="2" destOrd="0" parTransId="{CFA1F5F2-69A3-4C50-8C45-94616F56F83F}" sibTransId="{97F5D0EF-4288-4C16-A3E2-DE9880DA8CB9}"/>
    <dgm:cxn modelId="{A78C7E89-D7D9-43F9-9161-24B4D58D340C}" type="presOf" srcId="{05EFFB60-39A0-4836-A283-6D44E1152778}" destId="{C04AF841-B642-427C-9B11-E17BFBF3FA0C}" srcOrd="0" destOrd="0" presId="urn:microsoft.com/office/officeart/2005/8/layout/arrow5"/>
    <dgm:cxn modelId="{567F456E-2D22-467A-A765-34EC7B0B6F25}" type="presOf" srcId="{D8CEBA03-6CE2-4C98-818F-7887151B231C}" destId="{18DECF23-B6E0-43F4-869C-B38EE0057C7A}" srcOrd="0" destOrd="0" presId="urn:microsoft.com/office/officeart/2005/8/layout/arrow5"/>
    <dgm:cxn modelId="{3C6C4BE7-61E3-4800-B4E3-68B225DCDEC0}" type="presOf" srcId="{6E44EA3A-65BB-4FD3-AB25-87BD87E053CD}" destId="{BD8D8F97-61E7-4B42-84A5-A4F01B6D0463}" srcOrd="0" destOrd="0" presId="urn:microsoft.com/office/officeart/2005/8/layout/arrow5"/>
    <dgm:cxn modelId="{A15EA2FA-3F26-477E-8C04-0E4B8FA13C0F}" type="presOf" srcId="{C2F5E858-E9D7-43BB-B38B-4F651CCDEBB3}" destId="{CD7B8244-D1BA-4157-8582-53EE6C4D6DE8}" srcOrd="0" destOrd="0" presId="urn:microsoft.com/office/officeart/2005/8/layout/arrow5"/>
    <dgm:cxn modelId="{94485529-10D0-4E1D-8DE8-C8385285AD7E}" srcId="{05EFFB60-39A0-4836-A283-6D44E1152778}" destId="{0DB22013-9F84-49F5-9804-4F6AAC112E48}" srcOrd="0" destOrd="0" parTransId="{7CC25149-6588-4E72-A0E1-F33379BB8453}" sibTransId="{0C9B2023-A0F7-4D8D-A855-853A98F86D8C}"/>
    <dgm:cxn modelId="{8018493D-411D-4A66-9D3D-939F02C14ACC}" srcId="{05EFFB60-39A0-4836-A283-6D44E1152778}" destId="{C2F5E858-E9D7-43BB-B38B-4F651CCDEBB3}" srcOrd="3" destOrd="0" parTransId="{36BEA962-9CDB-48BA-B674-B4116B2A5A8D}" sibTransId="{9D2B15FB-7CC7-4E49-9F36-8DEEB1BC1D45}"/>
    <dgm:cxn modelId="{67DBB74E-3745-488B-8C0F-C1E1BDD60036}" srcId="{05EFFB60-39A0-4836-A283-6D44E1152778}" destId="{D8CEBA03-6CE2-4C98-818F-7887151B231C}" srcOrd="1" destOrd="0" parTransId="{F4B1ABDB-174D-4DCC-A78E-BEBC4DE3AF22}" sibTransId="{0453099B-4D59-4D6F-88FE-5F58AC8F030B}"/>
    <dgm:cxn modelId="{F583AD9D-A49D-496A-9495-9D79101BBB19}" type="presParOf" srcId="{C04AF841-B642-427C-9B11-E17BFBF3FA0C}" destId="{BD3893B4-63E1-4E7C-8913-8E405F21BA12}" srcOrd="0" destOrd="0" presId="urn:microsoft.com/office/officeart/2005/8/layout/arrow5"/>
    <dgm:cxn modelId="{E6107572-DB2D-482E-A598-0AF587A29361}" type="presParOf" srcId="{C04AF841-B642-427C-9B11-E17BFBF3FA0C}" destId="{18DECF23-B6E0-43F4-869C-B38EE0057C7A}" srcOrd="1" destOrd="0" presId="urn:microsoft.com/office/officeart/2005/8/layout/arrow5"/>
    <dgm:cxn modelId="{36EBCBD5-3A55-4DC4-93E8-014278F78396}" type="presParOf" srcId="{C04AF841-B642-427C-9B11-E17BFBF3FA0C}" destId="{BD8D8F97-61E7-4B42-84A5-A4F01B6D0463}" srcOrd="2" destOrd="0" presId="urn:microsoft.com/office/officeart/2005/8/layout/arrow5"/>
    <dgm:cxn modelId="{4FE9B14A-76AB-47B8-84B6-B409A6651D30}" type="presParOf" srcId="{C04AF841-B642-427C-9B11-E17BFBF3FA0C}" destId="{CD7B8244-D1BA-4157-8582-53EE6C4D6DE8}" srcOrd="3" destOrd="0" presId="urn:microsoft.com/office/officeart/2005/8/layout/arrow5"/>
    <dgm:cxn modelId="{735D82A0-489A-443B-9F73-05F5FBD87B12}" type="presParOf" srcId="{C04AF841-B642-427C-9B11-E17BFBF3FA0C}" destId="{CE40621E-7AA9-4571-93EE-8CB99EB1973F}" srcOrd="4"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A20D96-DBC3-4519-B7A5-6C8A22C1F6FF}" type="doc">
      <dgm:prSet loTypeId="urn:microsoft.com/office/officeart/2005/8/layout/target1" loCatId="relationship" qsTypeId="urn:microsoft.com/office/officeart/2005/8/quickstyle/simple1" qsCatId="simple" csTypeId="urn:microsoft.com/office/officeart/2005/8/colors/colorful3" csCatId="colorful" phldr="1"/>
      <dgm:spPr/>
      <dgm:t>
        <a:bodyPr/>
        <a:lstStyle/>
        <a:p>
          <a:endParaRPr lang="en-IN"/>
        </a:p>
      </dgm:t>
    </dgm:pt>
    <dgm:pt modelId="{B755DEE7-4AA5-43A8-B96F-2C5EDE15E6C9}">
      <dgm:prSet custT="1"/>
      <dgm:spPr/>
      <dgm:t>
        <a:bodyPr/>
        <a:lstStyle/>
        <a:p>
          <a:r>
            <a:rPr lang="en-US" sz="1400" b="0" dirty="0"/>
            <a:t>Female Feticide: the practice of aborting a fetus when a person finds out that the fetus is female after</a:t>
          </a:r>
          <a:endParaRPr lang="en-IN" sz="1400" b="0" dirty="0"/>
        </a:p>
      </dgm:t>
    </dgm:pt>
    <dgm:pt modelId="{DD6DF02D-9789-45F1-AFF5-2FDCEB05E2AF}" type="parTrans" cxnId="{A067C035-3CB2-4524-A583-ACF85CF05DED}">
      <dgm:prSet/>
      <dgm:spPr/>
      <dgm:t>
        <a:bodyPr/>
        <a:lstStyle/>
        <a:p>
          <a:endParaRPr lang="en-IN"/>
        </a:p>
      </dgm:t>
    </dgm:pt>
    <dgm:pt modelId="{14A495CB-FA4D-45CA-8BC4-7C6989DF9134}" type="sibTrans" cxnId="{A067C035-3CB2-4524-A583-ACF85CF05DED}">
      <dgm:prSet/>
      <dgm:spPr/>
      <dgm:t>
        <a:bodyPr/>
        <a:lstStyle/>
        <a:p>
          <a:endParaRPr lang="en-IN"/>
        </a:p>
      </dgm:t>
    </dgm:pt>
    <dgm:pt modelId="{E2B1E346-E560-4450-A5C8-34B05C5AE2B4}">
      <dgm:prSet custT="1"/>
      <dgm:spPr/>
      <dgm:t>
        <a:bodyPr/>
        <a:lstStyle/>
        <a:p>
          <a:r>
            <a:rPr lang="en-US" sz="1400" b="0" dirty="0"/>
            <a:t>Female Infanticide:  the deliberate killing of newborn female children</a:t>
          </a:r>
          <a:endParaRPr lang="en-IN" sz="1400" b="0" dirty="0"/>
        </a:p>
      </dgm:t>
    </dgm:pt>
    <dgm:pt modelId="{C0820887-B732-413D-ACA9-A85741483C0F}" type="parTrans" cxnId="{8FEF7384-EF63-4855-A9A4-F45571ACAE4D}">
      <dgm:prSet/>
      <dgm:spPr/>
      <dgm:t>
        <a:bodyPr/>
        <a:lstStyle/>
        <a:p>
          <a:endParaRPr lang="en-IN"/>
        </a:p>
      </dgm:t>
    </dgm:pt>
    <dgm:pt modelId="{CF2A7212-C1BE-4DF1-8350-B597573C451D}" type="sibTrans" cxnId="{8FEF7384-EF63-4855-A9A4-F45571ACAE4D}">
      <dgm:prSet/>
      <dgm:spPr/>
      <dgm:t>
        <a:bodyPr/>
        <a:lstStyle/>
        <a:p>
          <a:endParaRPr lang="en-IN"/>
        </a:p>
      </dgm:t>
    </dgm:pt>
    <dgm:pt modelId="{2CE34E2E-EFF2-4C24-BE81-419937177D5F}">
      <dgm:prSet custT="1"/>
      <dgm:spPr/>
      <dgm:t>
        <a:bodyPr/>
        <a:lstStyle/>
        <a:p>
          <a:r>
            <a:rPr lang="en-US" sz="1400" b="0" dirty="0"/>
            <a:t>Sex ratio: 927 girls for every 1000 boys</a:t>
          </a:r>
          <a:endParaRPr lang="en-IN" sz="1400" b="0" dirty="0"/>
        </a:p>
      </dgm:t>
    </dgm:pt>
    <dgm:pt modelId="{A679162E-37DC-4D1B-96FB-9D795A8D490A}" type="parTrans" cxnId="{F04592FB-536F-4D4D-9C10-E2B064843261}">
      <dgm:prSet/>
      <dgm:spPr/>
      <dgm:t>
        <a:bodyPr/>
        <a:lstStyle/>
        <a:p>
          <a:endParaRPr lang="en-IN"/>
        </a:p>
      </dgm:t>
    </dgm:pt>
    <dgm:pt modelId="{A93201D6-37BF-4556-A106-E5892A7C5947}" type="sibTrans" cxnId="{F04592FB-536F-4D4D-9C10-E2B064843261}">
      <dgm:prSet/>
      <dgm:spPr/>
      <dgm:t>
        <a:bodyPr/>
        <a:lstStyle/>
        <a:p>
          <a:endParaRPr lang="en-IN"/>
        </a:p>
      </dgm:t>
    </dgm:pt>
    <dgm:pt modelId="{EA52B19C-B408-48C4-905C-F52941B72FDA}">
      <dgm:prSet custT="1"/>
      <dgm:spPr/>
      <dgm:t>
        <a:bodyPr/>
        <a:lstStyle/>
        <a:p>
          <a:r>
            <a:rPr lang="en-US" sz="1400" b="0" dirty="0"/>
            <a:t>Female literacy: 64%</a:t>
          </a:r>
          <a:endParaRPr lang="en-IN" sz="1400" b="0" dirty="0"/>
        </a:p>
      </dgm:t>
    </dgm:pt>
    <dgm:pt modelId="{3CB0847E-A94A-49E4-BEA0-BD023E3346CA}" type="parTrans" cxnId="{9B3EE1C4-B446-42FA-829C-A5522330E8E6}">
      <dgm:prSet/>
      <dgm:spPr/>
      <dgm:t>
        <a:bodyPr/>
        <a:lstStyle/>
        <a:p>
          <a:endParaRPr lang="en-IN"/>
        </a:p>
      </dgm:t>
    </dgm:pt>
    <dgm:pt modelId="{75774A6F-59B3-4B0E-8E69-D59F0A5B78E4}" type="sibTrans" cxnId="{9B3EE1C4-B446-42FA-829C-A5522330E8E6}">
      <dgm:prSet/>
      <dgm:spPr/>
      <dgm:t>
        <a:bodyPr/>
        <a:lstStyle/>
        <a:p>
          <a:endParaRPr lang="en-IN"/>
        </a:p>
      </dgm:t>
    </dgm:pt>
    <dgm:pt modelId="{95D398DB-22C8-4D70-BAE9-BE27E0987D70}">
      <dgm:prSet custT="1"/>
      <dgm:spPr/>
      <dgm:t>
        <a:bodyPr/>
        <a:lstStyle/>
        <a:p>
          <a:r>
            <a:rPr lang="en-US" sz="1400" b="0" dirty="0"/>
            <a:t>Maternal mortality rate: 178 deaths per 100000 live births</a:t>
          </a:r>
          <a:endParaRPr lang="en-IN" sz="1400" b="0" dirty="0"/>
        </a:p>
      </dgm:t>
    </dgm:pt>
    <dgm:pt modelId="{7996ACD9-6477-4D39-BACF-DEBAF43B33FF}" type="parTrans" cxnId="{54120341-2F8B-4413-BB23-64E94123554E}">
      <dgm:prSet/>
      <dgm:spPr/>
      <dgm:t>
        <a:bodyPr/>
        <a:lstStyle/>
        <a:p>
          <a:endParaRPr lang="en-IN"/>
        </a:p>
      </dgm:t>
    </dgm:pt>
    <dgm:pt modelId="{5E81E48D-173C-47DA-A1BD-7FB6BBBC6069}" type="sibTrans" cxnId="{54120341-2F8B-4413-BB23-64E94123554E}">
      <dgm:prSet/>
      <dgm:spPr/>
      <dgm:t>
        <a:bodyPr/>
        <a:lstStyle/>
        <a:p>
          <a:endParaRPr lang="en-IN"/>
        </a:p>
      </dgm:t>
    </dgm:pt>
    <dgm:pt modelId="{BA721489-7649-4F9F-8E18-B525F5675F3E}" type="pres">
      <dgm:prSet presAssocID="{ECA20D96-DBC3-4519-B7A5-6C8A22C1F6FF}" presName="composite" presStyleCnt="0">
        <dgm:presLayoutVars>
          <dgm:chMax val="5"/>
          <dgm:dir/>
          <dgm:resizeHandles val="exact"/>
        </dgm:presLayoutVars>
      </dgm:prSet>
      <dgm:spPr/>
      <dgm:t>
        <a:bodyPr/>
        <a:lstStyle/>
        <a:p>
          <a:endParaRPr lang="en-US"/>
        </a:p>
      </dgm:t>
    </dgm:pt>
    <dgm:pt modelId="{A993BA41-3D68-49A0-8249-4A6CF885B6E1}" type="pres">
      <dgm:prSet presAssocID="{B755DEE7-4AA5-43A8-B96F-2C5EDE15E6C9}" presName="circle1" presStyleLbl="lnNode1" presStyleIdx="0" presStyleCnt="5"/>
      <dgm:spPr/>
    </dgm:pt>
    <dgm:pt modelId="{98C802BA-F325-447E-91EE-6E3186BCD6DA}" type="pres">
      <dgm:prSet presAssocID="{B755DEE7-4AA5-43A8-B96F-2C5EDE15E6C9}" presName="text1" presStyleLbl="revTx" presStyleIdx="0" presStyleCnt="5" custScaleX="215102" custScaleY="130904">
        <dgm:presLayoutVars>
          <dgm:bulletEnabled val="1"/>
        </dgm:presLayoutVars>
      </dgm:prSet>
      <dgm:spPr/>
      <dgm:t>
        <a:bodyPr/>
        <a:lstStyle/>
        <a:p>
          <a:endParaRPr lang="en-US"/>
        </a:p>
      </dgm:t>
    </dgm:pt>
    <dgm:pt modelId="{7CC5936E-82E2-4B15-9EE8-B9A153FB6361}" type="pres">
      <dgm:prSet presAssocID="{B755DEE7-4AA5-43A8-B96F-2C5EDE15E6C9}" presName="line1" presStyleLbl="callout" presStyleIdx="0" presStyleCnt="10"/>
      <dgm:spPr/>
    </dgm:pt>
    <dgm:pt modelId="{0A658B9A-8282-47C5-987B-7AACB1C5945D}" type="pres">
      <dgm:prSet presAssocID="{B755DEE7-4AA5-43A8-B96F-2C5EDE15E6C9}" presName="d1" presStyleLbl="callout" presStyleIdx="1" presStyleCnt="10"/>
      <dgm:spPr/>
    </dgm:pt>
    <dgm:pt modelId="{7055D389-EC0F-4060-B704-EF1722B06DB3}" type="pres">
      <dgm:prSet presAssocID="{E2B1E346-E560-4450-A5C8-34B05C5AE2B4}" presName="circle2" presStyleLbl="lnNode1" presStyleIdx="1" presStyleCnt="5"/>
      <dgm:spPr/>
    </dgm:pt>
    <dgm:pt modelId="{F233D952-93B5-4541-97DF-3B7B255395DA}" type="pres">
      <dgm:prSet presAssocID="{E2B1E346-E560-4450-A5C8-34B05C5AE2B4}" presName="text2" presStyleLbl="revTx" presStyleIdx="1" presStyleCnt="5" custScaleX="137130" custScaleY="116455">
        <dgm:presLayoutVars>
          <dgm:bulletEnabled val="1"/>
        </dgm:presLayoutVars>
      </dgm:prSet>
      <dgm:spPr/>
      <dgm:t>
        <a:bodyPr/>
        <a:lstStyle/>
        <a:p>
          <a:endParaRPr lang="en-US"/>
        </a:p>
      </dgm:t>
    </dgm:pt>
    <dgm:pt modelId="{6E9D4418-1B60-4CF8-85B1-D80C738850C5}" type="pres">
      <dgm:prSet presAssocID="{E2B1E346-E560-4450-A5C8-34B05C5AE2B4}" presName="line2" presStyleLbl="callout" presStyleIdx="2" presStyleCnt="10"/>
      <dgm:spPr/>
    </dgm:pt>
    <dgm:pt modelId="{FDEC76C8-9004-4D1E-8CB1-B7A51BA0D17C}" type="pres">
      <dgm:prSet presAssocID="{E2B1E346-E560-4450-A5C8-34B05C5AE2B4}" presName="d2" presStyleLbl="callout" presStyleIdx="3" presStyleCnt="10"/>
      <dgm:spPr/>
    </dgm:pt>
    <dgm:pt modelId="{B1D634C9-FB98-432D-8B1B-DEA0C2D3969B}" type="pres">
      <dgm:prSet presAssocID="{2CE34E2E-EFF2-4C24-BE81-419937177D5F}" presName="circle3" presStyleLbl="lnNode1" presStyleIdx="2" presStyleCnt="5"/>
      <dgm:spPr/>
    </dgm:pt>
    <dgm:pt modelId="{4B2EDCF7-142B-4EA9-8EC7-3849EB5EDC93}" type="pres">
      <dgm:prSet presAssocID="{2CE34E2E-EFF2-4C24-BE81-419937177D5F}" presName="text3" presStyleLbl="revTx" presStyleIdx="2" presStyleCnt="5" custScaleX="93449" custScaleY="107261">
        <dgm:presLayoutVars>
          <dgm:bulletEnabled val="1"/>
        </dgm:presLayoutVars>
      </dgm:prSet>
      <dgm:spPr/>
      <dgm:t>
        <a:bodyPr/>
        <a:lstStyle/>
        <a:p>
          <a:endParaRPr lang="en-US"/>
        </a:p>
      </dgm:t>
    </dgm:pt>
    <dgm:pt modelId="{6AF70993-DA47-4C74-8A1D-AF208ABAD08E}" type="pres">
      <dgm:prSet presAssocID="{2CE34E2E-EFF2-4C24-BE81-419937177D5F}" presName="line3" presStyleLbl="callout" presStyleIdx="4" presStyleCnt="10"/>
      <dgm:spPr/>
    </dgm:pt>
    <dgm:pt modelId="{49E7D1A6-4374-4A6A-85F1-4FBCA1231184}" type="pres">
      <dgm:prSet presAssocID="{2CE34E2E-EFF2-4C24-BE81-419937177D5F}" presName="d3" presStyleLbl="callout" presStyleIdx="5" presStyleCnt="10"/>
      <dgm:spPr/>
    </dgm:pt>
    <dgm:pt modelId="{BA7C9EC2-95DE-4E59-AB1E-4BD0AF93A76D}" type="pres">
      <dgm:prSet presAssocID="{EA52B19C-B408-48C4-905C-F52941B72FDA}" presName="circle4" presStyleLbl="lnNode1" presStyleIdx="3" presStyleCnt="5"/>
      <dgm:spPr/>
    </dgm:pt>
    <dgm:pt modelId="{933B93E2-8D2E-44E1-B48F-4EDE54CFA136}" type="pres">
      <dgm:prSet presAssocID="{EA52B19C-B408-48C4-905C-F52941B72FDA}" presName="text4" presStyleLbl="revTx" presStyleIdx="3" presStyleCnt="5" custScaleX="87666" custScaleY="99970">
        <dgm:presLayoutVars>
          <dgm:bulletEnabled val="1"/>
        </dgm:presLayoutVars>
      </dgm:prSet>
      <dgm:spPr/>
      <dgm:t>
        <a:bodyPr/>
        <a:lstStyle/>
        <a:p>
          <a:endParaRPr lang="en-US"/>
        </a:p>
      </dgm:t>
    </dgm:pt>
    <dgm:pt modelId="{39B92FE7-3471-4E72-A2B5-245747B4769E}" type="pres">
      <dgm:prSet presAssocID="{EA52B19C-B408-48C4-905C-F52941B72FDA}" presName="line4" presStyleLbl="callout" presStyleIdx="6" presStyleCnt="10"/>
      <dgm:spPr/>
    </dgm:pt>
    <dgm:pt modelId="{2EF21FC4-2FE9-48CE-BE76-7CEB393380E4}" type="pres">
      <dgm:prSet presAssocID="{EA52B19C-B408-48C4-905C-F52941B72FDA}" presName="d4" presStyleLbl="callout" presStyleIdx="7" presStyleCnt="10"/>
      <dgm:spPr/>
    </dgm:pt>
    <dgm:pt modelId="{77F05378-DFF8-4297-A882-2CF473954669}" type="pres">
      <dgm:prSet presAssocID="{95D398DB-22C8-4D70-BAE9-BE27E0987D70}" presName="circle5" presStyleLbl="lnNode1" presStyleIdx="4" presStyleCnt="5"/>
      <dgm:spPr/>
    </dgm:pt>
    <dgm:pt modelId="{42873C3D-C8BB-4114-8BE8-A56145A3F6EF}" type="pres">
      <dgm:prSet presAssocID="{95D398DB-22C8-4D70-BAE9-BE27E0987D70}" presName="text5" presStyleLbl="revTx" presStyleIdx="4" presStyleCnt="5" custScaleX="114783" custScaleY="103977">
        <dgm:presLayoutVars>
          <dgm:bulletEnabled val="1"/>
        </dgm:presLayoutVars>
      </dgm:prSet>
      <dgm:spPr/>
      <dgm:t>
        <a:bodyPr/>
        <a:lstStyle/>
        <a:p>
          <a:endParaRPr lang="en-US"/>
        </a:p>
      </dgm:t>
    </dgm:pt>
    <dgm:pt modelId="{66D93AE9-6614-49DD-863E-91D60C4E0163}" type="pres">
      <dgm:prSet presAssocID="{95D398DB-22C8-4D70-BAE9-BE27E0987D70}" presName="line5" presStyleLbl="callout" presStyleIdx="8" presStyleCnt="10"/>
      <dgm:spPr/>
    </dgm:pt>
    <dgm:pt modelId="{0485CC83-D25C-40C4-B222-6FF1F46649C9}" type="pres">
      <dgm:prSet presAssocID="{95D398DB-22C8-4D70-BAE9-BE27E0987D70}" presName="d5" presStyleLbl="callout" presStyleIdx="9" presStyleCnt="10"/>
      <dgm:spPr/>
    </dgm:pt>
  </dgm:ptLst>
  <dgm:cxnLst>
    <dgm:cxn modelId="{8FEF7384-EF63-4855-A9A4-F45571ACAE4D}" srcId="{ECA20D96-DBC3-4519-B7A5-6C8A22C1F6FF}" destId="{E2B1E346-E560-4450-A5C8-34B05C5AE2B4}" srcOrd="1" destOrd="0" parTransId="{C0820887-B732-413D-ACA9-A85741483C0F}" sibTransId="{CF2A7212-C1BE-4DF1-8350-B597573C451D}"/>
    <dgm:cxn modelId="{54120341-2F8B-4413-BB23-64E94123554E}" srcId="{ECA20D96-DBC3-4519-B7A5-6C8A22C1F6FF}" destId="{95D398DB-22C8-4D70-BAE9-BE27E0987D70}" srcOrd="4" destOrd="0" parTransId="{7996ACD9-6477-4D39-BACF-DEBAF43B33FF}" sibTransId="{5E81E48D-173C-47DA-A1BD-7FB6BBBC6069}"/>
    <dgm:cxn modelId="{83926AAB-16AD-451B-A3B5-F969F6484D82}" type="presOf" srcId="{B755DEE7-4AA5-43A8-B96F-2C5EDE15E6C9}" destId="{98C802BA-F325-447E-91EE-6E3186BCD6DA}" srcOrd="0" destOrd="0" presId="urn:microsoft.com/office/officeart/2005/8/layout/target1"/>
    <dgm:cxn modelId="{621EDB8C-9FA3-4EA9-8EFA-661757B7C9E1}" type="presOf" srcId="{2CE34E2E-EFF2-4C24-BE81-419937177D5F}" destId="{4B2EDCF7-142B-4EA9-8EC7-3849EB5EDC93}" srcOrd="0" destOrd="0" presId="urn:microsoft.com/office/officeart/2005/8/layout/target1"/>
    <dgm:cxn modelId="{48C9A025-ABA2-406D-9078-6F1D467A4DB5}" type="presOf" srcId="{E2B1E346-E560-4450-A5C8-34B05C5AE2B4}" destId="{F233D952-93B5-4541-97DF-3B7B255395DA}" srcOrd="0" destOrd="0" presId="urn:microsoft.com/office/officeart/2005/8/layout/target1"/>
    <dgm:cxn modelId="{D9C7BF6F-302B-41CA-A200-0EB6CD563F8F}" type="presOf" srcId="{EA52B19C-B408-48C4-905C-F52941B72FDA}" destId="{933B93E2-8D2E-44E1-B48F-4EDE54CFA136}" srcOrd="0" destOrd="0" presId="urn:microsoft.com/office/officeart/2005/8/layout/target1"/>
    <dgm:cxn modelId="{9B3EE1C4-B446-42FA-829C-A5522330E8E6}" srcId="{ECA20D96-DBC3-4519-B7A5-6C8A22C1F6FF}" destId="{EA52B19C-B408-48C4-905C-F52941B72FDA}" srcOrd="3" destOrd="0" parTransId="{3CB0847E-A94A-49E4-BEA0-BD023E3346CA}" sibTransId="{75774A6F-59B3-4B0E-8E69-D59F0A5B78E4}"/>
    <dgm:cxn modelId="{CEF800FC-4BA3-4F93-80FA-B634C3860870}" type="presOf" srcId="{95D398DB-22C8-4D70-BAE9-BE27E0987D70}" destId="{42873C3D-C8BB-4114-8BE8-A56145A3F6EF}" srcOrd="0" destOrd="0" presId="urn:microsoft.com/office/officeart/2005/8/layout/target1"/>
    <dgm:cxn modelId="{45E76EB8-C21A-4953-89D3-203D17FFB25F}" type="presOf" srcId="{ECA20D96-DBC3-4519-B7A5-6C8A22C1F6FF}" destId="{BA721489-7649-4F9F-8E18-B525F5675F3E}" srcOrd="0" destOrd="0" presId="urn:microsoft.com/office/officeart/2005/8/layout/target1"/>
    <dgm:cxn modelId="{F04592FB-536F-4D4D-9C10-E2B064843261}" srcId="{ECA20D96-DBC3-4519-B7A5-6C8A22C1F6FF}" destId="{2CE34E2E-EFF2-4C24-BE81-419937177D5F}" srcOrd="2" destOrd="0" parTransId="{A679162E-37DC-4D1B-96FB-9D795A8D490A}" sibTransId="{A93201D6-37BF-4556-A106-E5892A7C5947}"/>
    <dgm:cxn modelId="{A067C035-3CB2-4524-A583-ACF85CF05DED}" srcId="{ECA20D96-DBC3-4519-B7A5-6C8A22C1F6FF}" destId="{B755DEE7-4AA5-43A8-B96F-2C5EDE15E6C9}" srcOrd="0" destOrd="0" parTransId="{DD6DF02D-9789-45F1-AFF5-2FDCEB05E2AF}" sibTransId="{14A495CB-FA4D-45CA-8BC4-7C6989DF9134}"/>
    <dgm:cxn modelId="{07CB7BB0-4B9C-4BC6-9BDA-D877CD47A919}" type="presParOf" srcId="{BA721489-7649-4F9F-8E18-B525F5675F3E}" destId="{A993BA41-3D68-49A0-8249-4A6CF885B6E1}" srcOrd="0" destOrd="0" presId="urn:microsoft.com/office/officeart/2005/8/layout/target1"/>
    <dgm:cxn modelId="{87B6370F-B3B3-4E8D-8324-62B07E2B34BA}" type="presParOf" srcId="{BA721489-7649-4F9F-8E18-B525F5675F3E}" destId="{98C802BA-F325-447E-91EE-6E3186BCD6DA}" srcOrd="1" destOrd="0" presId="urn:microsoft.com/office/officeart/2005/8/layout/target1"/>
    <dgm:cxn modelId="{95BF889E-BE3F-4973-B31F-33084A5FE372}" type="presParOf" srcId="{BA721489-7649-4F9F-8E18-B525F5675F3E}" destId="{7CC5936E-82E2-4B15-9EE8-B9A153FB6361}" srcOrd="2" destOrd="0" presId="urn:microsoft.com/office/officeart/2005/8/layout/target1"/>
    <dgm:cxn modelId="{9BD10233-8CA9-45F5-B08C-0F6A7B716A4B}" type="presParOf" srcId="{BA721489-7649-4F9F-8E18-B525F5675F3E}" destId="{0A658B9A-8282-47C5-987B-7AACB1C5945D}" srcOrd="3" destOrd="0" presId="urn:microsoft.com/office/officeart/2005/8/layout/target1"/>
    <dgm:cxn modelId="{8E9AAE77-6B24-40C1-89A1-3E06B0F4D65A}" type="presParOf" srcId="{BA721489-7649-4F9F-8E18-B525F5675F3E}" destId="{7055D389-EC0F-4060-B704-EF1722B06DB3}" srcOrd="4" destOrd="0" presId="urn:microsoft.com/office/officeart/2005/8/layout/target1"/>
    <dgm:cxn modelId="{A892098A-605F-4CD0-951D-6D8363874690}" type="presParOf" srcId="{BA721489-7649-4F9F-8E18-B525F5675F3E}" destId="{F233D952-93B5-4541-97DF-3B7B255395DA}" srcOrd="5" destOrd="0" presId="urn:microsoft.com/office/officeart/2005/8/layout/target1"/>
    <dgm:cxn modelId="{4754FFB8-2B92-4BD9-8D18-65D7FAEF84CF}" type="presParOf" srcId="{BA721489-7649-4F9F-8E18-B525F5675F3E}" destId="{6E9D4418-1B60-4CF8-85B1-D80C738850C5}" srcOrd="6" destOrd="0" presId="urn:microsoft.com/office/officeart/2005/8/layout/target1"/>
    <dgm:cxn modelId="{C2758511-F104-4BFB-BEFB-7EF9FAA3F90E}" type="presParOf" srcId="{BA721489-7649-4F9F-8E18-B525F5675F3E}" destId="{FDEC76C8-9004-4D1E-8CB1-B7A51BA0D17C}" srcOrd="7" destOrd="0" presId="urn:microsoft.com/office/officeart/2005/8/layout/target1"/>
    <dgm:cxn modelId="{1C3F1750-39C9-4BD8-8356-87FA34865E50}" type="presParOf" srcId="{BA721489-7649-4F9F-8E18-B525F5675F3E}" destId="{B1D634C9-FB98-432D-8B1B-DEA0C2D3969B}" srcOrd="8" destOrd="0" presId="urn:microsoft.com/office/officeart/2005/8/layout/target1"/>
    <dgm:cxn modelId="{5D38A1BE-9DF1-4E85-AE89-FFFF9171A911}" type="presParOf" srcId="{BA721489-7649-4F9F-8E18-B525F5675F3E}" destId="{4B2EDCF7-142B-4EA9-8EC7-3849EB5EDC93}" srcOrd="9" destOrd="0" presId="urn:microsoft.com/office/officeart/2005/8/layout/target1"/>
    <dgm:cxn modelId="{CC6F4147-96BD-45D6-A7D7-35CB34EAA08F}" type="presParOf" srcId="{BA721489-7649-4F9F-8E18-B525F5675F3E}" destId="{6AF70993-DA47-4C74-8A1D-AF208ABAD08E}" srcOrd="10" destOrd="0" presId="urn:microsoft.com/office/officeart/2005/8/layout/target1"/>
    <dgm:cxn modelId="{F13741E9-694A-4516-9AE4-BD4370C3BD99}" type="presParOf" srcId="{BA721489-7649-4F9F-8E18-B525F5675F3E}" destId="{49E7D1A6-4374-4A6A-85F1-4FBCA1231184}" srcOrd="11" destOrd="0" presId="urn:microsoft.com/office/officeart/2005/8/layout/target1"/>
    <dgm:cxn modelId="{1793A446-3FBF-4E3C-A41E-B79324142549}" type="presParOf" srcId="{BA721489-7649-4F9F-8E18-B525F5675F3E}" destId="{BA7C9EC2-95DE-4E59-AB1E-4BD0AF93A76D}" srcOrd="12" destOrd="0" presId="urn:microsoft.com/office/officeart/2005/8/layout/target1"/>
    <dgm:cxn modelId="{A245C98F-A175-4A76-A8A2-0F14A84678E9}" type="presParOf" srcId="{BA721489-7649-4F9F-8E18-B525F5675F3E}" destId="{933B93E2-8D2E-44E1-B48F-4EDE54CFA136}" srcOrd="13" destOrd="0" presId="urn:microsoft.com/office/officeart/2005/8/layout/target1"/>
    <dgm:cxn modelId="{B9F0E535-9CCD-43B6-B90E-09F878373760}" type="presParOf" srcId="{BA721489-7649-4F9F-8E18-B525F5675F3E}" destId="{39B92FE7-3471-4E72-A2B5-245747B4769E}" srcOrd="14" destOrd="0" presId="urn:microsoft.com/office/officeart/2005/8/layout/target1"/>
    <dgm:cxn modelId="{99F04BD1-CB79-4658-BA22-807675FAB4D6}" type="presParOf" srcId="{BA721489-7649-4F9F-8E18-B525F5675F3E}" destId="{2EF21FC4-2FE9-48CE-BE76-7CEB393380E4}" srcOrd="15" destOrd="0" presId="urn:microsoft.com/office/officeart/2005/8/layout/target1"/>
    <dgm:cxn modelId="{B57F188D-7DA2-4700-B0E5-F8D01E876DD1}" type="presParOf" srcId="{BA721489-7649-4F9F-8E18-B525F5675F3E}" destId="{77F05378-DFF8-4297-A882-2CF473954669}" srcOrd="16" destOrd="0" presId="urn:microsoft.com/office/officeart/2005/8/layout/target1"/>
    <dgm:cxn modelId="{5F873960-130B-4747-B106-4FC0BA13122B}" type="presParOf" srcId="{BA721489-7649-4F9F-8E18-B525F5675F3E}" destId="{42873C3D-C8BB-4114-8BE8-A56145A3F6EF}" srcOrd="17" destOrd="0" presId="urn:microsoft.com/office/officeart/2005/8/layout/target1"/>
    <dgm:cxn modelId="{30C1375D-EDB0-477A-85EB-FC69972716A6}" type="presParOf" srcId="{BA721489-7649-4F9F-8E18-B525F5675F3E}" destId="{66D93AE9-6614-49DD-863E-91D60C4E0163}" srcOrd="18" destOrd="0" presId="urn:microsoft.com/office/officeart/2005/8/layout/target1"/>
    <dgm:cxn modelId="{2EAADB2E-B016-4CBC-8367-A86C3E9A913C}" type="presParOf" srcId="{BA721489-7649-4F9F-8E18-B525F5675F3E}" destId="{0485CC83-D25C-40C4-B222-6FF1F46649C9}" srcOrd="19"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E6E2E8-2CB5-4623-9B56-50B01581B934}" type="doc">
      <dgm:prSet loTypeId="urn:microsoft.com/office/officeart/2018/2/layout/IconVerticalSolidList" loCatId="icon" qsTypeId="urn:microsoft.com/office/officeart/2005/8/quickstyle/simple5" qsCatId="simple" csTypeId="urn:microsoft.com/office/officeart/2005/8/colors/colorful4" csCatId="colorful" phldr="1"/>
      <dgm:spPr/>
      <dgm:t>
        <a:bodyPr/>
        <a:lstStyle/>
        <a:p>
          <a:endParaRPr lang="en-US"/>
        </a:p>
      </dgm:t>
    </dgm:pt>
    <dgm:pt modelId="{DCDCF8B5-D496-4E14-BE6D-3D96CF044007}">
      <dgm:prSet/>
      <dgm:spPr/>
      <dgm:t>
        <a:bodyPr/>
        <a:lstStyle/>
        <a:p>
          <a:pPr>
            <a:lnSpc>
              <a:spcPct val="100000"/>
            </a:lnSpc>
          </a:pPr>
          <a:r>
            <a:rPr lang="en-US"/>
            <a:t>Physical activity helps to builds strong bones and muscles</a:t>
          </a:r>
        </a:p>
      </dgm:t>
    </dgm:pt>
    <dgm:pt modelId="{5D284DC2-1088-4073-A394-41FE7D9412D8}" type="parTrans" cxnId="{AF35B0E0-2E08-411A-A4E7-7AA2597146FA}">
      <dgm:prSet/>
      <dgm:spPr/>
      <dgm:t>
        <a:bodyPr/>
        <a:lstStyle/>
        <a:p>
          <a:endParaRPr lang="en-US"/>
        </a:p>
      </dgm:t>
    </dgm:pt>
    <dgm:pt modelId="{B736AD5D-0C47-45A5-B29F-6A4005D95288}" type="sibTrans" cxnId="{AF35B0E0-2E08-411A-A4E7-7AA2597146FA}">
      <dgm:prSet/>
      <dgm:spPr/>
      <dgm:t>
        <a:bodyPr/>
        <a:lstStyle/>
        <a:p>
          <a:endParaRPr lang="en-US"/>
        </a:p>
      </dgm:t>
    </dgm:pt>
    <dgm:pt modelId="{1B69EF19-97ED-48CF-844A-A3E480DF5485}">
      <dgm:prSet/>
      <dgm:spPr/>
      <dgm:t>
        <a:bodyPr/>
        <a:lstStyle/>
        <a:p>
          <a:pPr>
            <a:lnSpc>
              <a:spcPct val="100000"/>
            </a:lnSpc>
          </a:pPr>
          <a:r>
            <a:rPr lang="en-US"/>
            <a:t>Physical activities like exercise, yoga, dance, martial arts, outdoor games etc., help build stamina and fights fatigue</a:t>
          </a:r>
        </a:p>
      </dgm:t>
    </dgm:pt>
    <dgm:pt modelId="{2E19A088-72B1-40BA-A361-75FD4FAB5509}" type="parTrans" cxnId="{DE3DAB4C-710C-4068-BB33-7D4EB782C0E8}">
      <dgm:prSet/>
      <dgm:spPr/>
      <dgm:t>
        <a:bodyPr/>
        <a:lstStyle/>
        <a:p>
          <a:endParaRPr lang="en-US"/>
        </a:p>
      </dgm:t>
    </dgm:pt>
    <dgm:pt modelId="{06BDBCEF-58B6-416C-8549-56700EF5F4A8}" type="sibTrans" cxnId="{DE3DAB4C-710C-4068-BB33-7D4EB782C0E8}">
      <dgm:prSet/>
      <dgm:spPr/>
      <dgm:t>
        <a:bodyPr/>
        <a:lstStyle/>
        <a:p>
          <a:endParaRPr lang="en-US"/>
        </a:p>
      </dgm:t>
    </dgm:pt>
    <dgm:pt modelId="{55993BEB-548B-4841-AB81-6A679CCF877E}">
      <dgm:prSet/>
      <dgm:spPr/>
      <dgm:t>
        <a:bodyPr/>
        <a:lstStyle/>
        <a:p>
          <a:pPr>
            <a:lnSpc>
              <a:spcPct val="100000"/>
            </a:lnSpc>
          </a:pPr>
          <a:r>
            <a:rPr lang="en-US"/>
            <a:t>Decreases the likelihood of developing obesity and risk factors for diseases like type 2diabetes and heart disease.</a:t>
          </a:r>
        </a:p>
      </dgm:t>
    </dgm:pt>
    <dgm:pt modelId="{2DCE81AB-7A3F-4769-8B08-3FAF21AEEFA0}" type="parTrans" cxnId="{B8D88B41-D5F6-4569-9431-60D0EC739D0D}">
      <dgm:prSet/>
      <dgm:spPr/>
      <dgm:t>
        <a:bodyPr/>
        <a:lstStyle/>
        <a:p>
          <a:endParaRPr lang="en-US"/>
        </a:p>
      </dgm:t>
    </dgm:pt>
    <dgm:pt modelId="{625D5D76-FED4-43B9-9403-0013D82C4A80}" type="sibTrans" cxnId="{B8D88B41-D5F6-4569-9431-60D0EC739D0D}">
      <dgm:prSet/>
      <dgm:spPr/>
      <dgm:t>
        <a:bodyPr/>
        <a:lstStyle/>
        <a:p>
          <a:endParaRPr lang="en-US"/>
        </a:p>
      </dgm:t>
    </dgm:pt>
    <dgm:pt modelId="{37187636-8CE3-436A-8C74-430B3E659037}">
      <dgm:prSet/>
      <dgm:spPr/>
      <dgm:t>
        <a:bodyPr/>
        <a:lstStyle/>
        <a:p>
          <a:pPr>
            <a:lnSpc>
              <a:spcPct val="100000"/>
            </a:lnSpc>
          </a:pPr>
          <a:r>
            <a:rPr lang="en-US"/>
            <a:t>Reduces anxiety and depression and promote positive mental health</a:t>
          </a:r>
        </a:p>
      </dgm:t>
    </dgm:pt>
    <dgm:pt modelId="{CACD2AC3-91E1-4356-81E2-A1550C061561}" type="parTrans" cxnId="{968F3BEE-8BF7-4F3E-8C97-43866656267B}">
      <dgm:prSet/>
      <dgm:spPr/>
      <dgm:t>
        <a:bodyPr/>
        <a:lstStyle/>
        <a:p>
          <a:endParaRPr lang="en-US"/>
        </a:p>
      </dgm:t>
    </dgm:pt>
    <dgm:pt modelId="{C0BF6046-0F51-4898-AAB7-72BF1A5B9BBE}" type="sibTrans" cxnId="{968F3BEE-8BF7-4F3E-8C97-43866656267B}">
      <dgm:prSet/>
      <dgm:spPr/>
      <dgm:t>
        <a:bodyPr/>
        <a:lstStyle/>
        <a:p>
          <a:endParaRPr lang="en-US"/>
        </a:p>
      </dgm:t>
    </dgm:pt>
    <dgm:pt modelId="{1E820E0E-2A98-4E62-952D-4C74EB179B57}" type="pres">
      <dgm:prSet presAssocID="{C2E6E2E8-2CB5-4623-9B56-50B01581B934}" presName="root" presStyleCnt="0">
        <dgm:presLayoutVars>
          <dgm:dir/>
          <dgm:resizeHandles val="exact"/>
        </dgm:presLayoutVars>
      </dgm:prSet>
      <dgm:spPr/>
      <dgm:t>
        <a:bodyPr/>
        <a:lstStyle/>
        <a:p>
          <a:endParaRPr lang="en-US"/>
        </a:p>
      </dgm:t>
    </dgm:pt>
    <dgm:pt modelId="{0BBC6203-08FD-4F78-94D8-CCC6DF6EDBF1}" type="pres">
      <dgm:prSet presAssocID="{DCDCF8B5-D496-4E14-BE6D-3D96CF044007}" presName="compNode" presStyleCnt="0"/>
      <dgm:spPr/>
    </dgm:pt>
    <dgm:pt modelId="{EEC950E0-05BD-44F8-B6E6-8C3E8EC1199D}" type="pres">
      <dgm:prSet presAssocID="{DCDCF8B5-D496-4E14-BE6D-3D96CF044007}" presName="bgRect" presStyleLbl="bgShp" presStyleIdx="0" presStyleCnt="4"/>
      <dgm:spPr/>
    </dgm:pt>
    <dgm:pt modelId="{E71F1E5D-3E5C-4604-B9C8-C8DF13AF3029}" type="pres">
      <dgm:prSet presAssocID="{DCDCF8B5-D496-4E14-BE6D-3D96CF04400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xmlns="" id="0" name="" descr="Dumbbell"/>
        </a:ext>
      </dgm:extLst>
    </dgm:pt>
    <dgm:pt modelId="{7A545123-600F-448A-98A5-562322726D2F}" type="pres">
      <dgm:prSet presAssocID="{DCDCF8B5-D496-4E14-BE6D-3D96CF044007}" presName="spaceRect" presStyleCnt="0"/>
      <dgm:spPr/>
    </dgm:pt>
    <dgm:pt modelId="{19FFD39A-B5D1-4D1D-A351-955F392ECA60}" type="pres">
      <dgm:prSet presAssocID="{DCDCF8B5-D496-4E14-BE6D-3D96CF044007}" presName="parTx" presStyleLbl="revTx" presStyleIdx="0" presStyleCnt="4">
        <dgm:presLayoutVars>
          <dgm:chMax val="0"/>
          <dgm:chPref val="0"/>
        </dgm:presLayoutVars>
      </dgm:prSet>
      <dgm:spPr/>
      <dgm:t>
        <a:bodyPr/>
        <a:lstStyle/>
        <a:p>
          <a:endParaRPr lang="en-US"/>
        </a:p>
      </dgm:t>
    </dgm:pt>
    <dgm:pt modelId="{20D31125-9576-49FD-95F7-7D6C96765EFB}" type="pres">
      <dgm:prSet presAssocID="{B736AD5D-0C47-45A5-B29F-6A4005D95288}" presName="sibTrans" presStyleCnt="0"/>
      <dgm:spPr/>
    </dgm:pt>
    <dgm:pt modelId="{DFB618BB-B790-476F-BBFE-BF150DDF524E}" type="pres">
      <dgm:prSet presAssocID="{1B69EF19-97ED-48CF-844A-A3E480DF5485}" presName="compNode" presStyleCnt="0"/>
      <dgm:spPr/>
    </dgm:pt>
    <dgm:pt modelId="{3EC38098-1AF4-4E6F-B929-6456150646E3}" type="pres">
      <dgm:prSet presAssocID="{1B69EF19-97ED-48CF-844A-A3E480DF5485}" presName="bgRect" presStyleLbl="bgShp" presStyleIdx="1" presStyleCnt="4"/>
      <dgm:spPr/>
    </dgm:pt>
    <dgm:pt modelId="{5D623BE9-82ED-4484-8CDD-69457935DBC1}" type="pres">
      <dgm:prSet presAssocID="{1B69EF19-97ED-48CF-844A-A3E480DF548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xmlns="" id="0" name="" descr="Dancing"/>
        </a:ext>
      </dgm:extLst>
    </dgm:pt>
    <dgm:pt modelId="{00DB52A5-6CF1-4CDC-AB20-4EB6C323AB42}" type="pres">
      <dgm:prSet presAssocID="{1B69EF19-97ED-48CF-844A-A3E480DF5485}" presName="spaceRect" presStyleCnt="0"/>
      <dgm:spPr/>
    </dgm:pt>
    <dgm:pt modelId="{92DBB535-C74B-4F2B-9C46-BCCC75515222}" type="pres">
      <dgm:prSet presAssocID="{1B69EF19-97ED-48CF-844A-A3E480DF5485}" presName="parTx" presStyleLbl="revTx" presStyleIdx="1" presStyleCnt="4">
        <dgm:presLayoutVars>
          <dgm:chMax val="0"/>
          <dgm:chPref val="0"/>
        </dgm:presLayoutVars>
      </dgm:prSet>
      <dgm:spPr/>
      <dgm:t>
        <a:bodyPr/>
        <a:lstStyle/>
        <a:p>
          <a:endParaRPr lang="en-US"/>
        </a:p>
      </dgm:t>
    </dgm:pt>
    <dgm:pt modelId="{9954E68B-F345-4E5C-AD75-74D929CD6170}" type="pres">
      <dgm:prSet presAssocID="{06BDBCEF-58B6-416C-8549-56700EF5F4A8}" presName="sibTrans" presStyleCnt="0"/>
      <dgm:spPr/>
    </dgm:pt>
    <dgm:pt modelId="{E5AF41ED-680F-492F-9C66-396FD00C9BE8}" type="pres">
      <dgm:prSet presAssocID="{55993BEB-548B-4841-AB81-6A679CCF877E}" presName="compNode" presStyleCnt="0"/>
      <dgm:spPr/>
    </dgm:pt>
    <dgm:pt modelId="{8BC75AD3-5658-4922-87D7-860D3BDAC99D}" type="pres">
      <dgm:prSet presAssocID="{55993BEB-548B-4841-AB81-6A679CCF877E}" presName="bgRect" presStyleLbl="bgShp" presStyleIdx="2" presStyleCnt="4"/>
      <dgm:spPr/>
    </dgm:pt>
    <dgm:pt modelId="{42A7C2A3-A5D5-4847-8980-EF7FD1A01E2B}" type="pres">
      <dgm:prSet presAssocID="{55993BEB-548B-4841-AB81-6A679CCF877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xmlns="" id="0" name="" descr="Heart Organ"/>
        </a:ext>
      </dgm:extLst>
    </dgm:pt>
    <dgm:pt modelId="{0C1A789E-4217-4697-8BAA-F9E27CB38C26}" type="pres">
      <dgm:prSet presAssocID="{55993BEB-548B-4841-AB81-6A679CCF877E}" presName="spaceRect" presStyleCnt="0"/>
      <dgm:spPr/>
    </dgm:pt>
    <dgm:pt modelId="{562026C5-F103-477F-A289-4084156E8D3B}" type="pres">
      <dgm:prSet presAssocID="{55993BEB-548B-4841-AB81-6A679CCF877E}" presName="parTx" presStyleLbl="revTx" presStyleIdx="2" presStyleCnt="4">
        <dgm:presLayoutVars>
          <dgm:chMax val="0"/>
          <dgm:chPref val="0"/>
        </dgm:presLayoutVars>
      </dgm:prSet>
      <dgm:spPr/>
      <dgm:t>
        <a:bodyPr/>
        <a:lstStyle/>
        <a:p>
          <a:endParaRPr lang="en-US"/>
        </a:p>
      </dgm:t>
    </dgm:pt>
    <dgm:pt modelId="{22288E5B-A0A9-47F0-A41E-057789C418A7}" type="pres">
      <dgm:prSet presAssocID="{625D5D76-FED4-43B9-9403-0013D82C4A80}" presName="sibTrans" presStyleCnt="0"/>
      <dgm:spPr/>
    </dgm:pt>
    <dgm:pt modelId="{3E7B6078-0C33-48F2-9556-D17F52BB9168}" type="pres">
      <dgm:prSet presAssocID="{37187636-8CE3-436A-8C74-430B3E659037}" presName="compNode" presStyleCnt="0"/>
      <dgm:spPr/>
    </dgm:pt>
    <dgm:pt modelId="{B34CC8AB-130D-4210-9DAF-57D2F3156BDD}" type="pres">
      <dgm:prSet presAssocID="{37187636-8CE3-436A-8C74-430B3E659037}" presName="bgRect" presStyleLbl="bgShp" presStyleIdx="3" presStyleCnt="4"/>
      <dgm:spPr/>
    </dgm:pt>
    <dgm:pt modelId="{088ECBE8-03B2-42AB-8CC6-8B5700CB1244}" type="pres">
      <dgm:prSet presAssocID="{37187636-8CE3-436A-8C74-430B3E659037}"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xmlns="" id="0" name="" descr="Brain in head"/>
        </a:ext>
      </dgm:extLst>
    </dgm:pt>
    <dgm:pt modelId="{69E237E2-ADF6-4B38-BDA8-DC4640571F1F}" type="pres">
      <dgm:prSet presAssocID="{37187636-8CE3-436A-8C74-430B3E659037}" presName="spaceRect" presStyleCnt="0"/>
      <dgm:spPr/>
    </dgm:pt>
    <dgm:pt modelId="{8552657A-F350-4F97-A05E-BAE179BE3CE0}" type="pres">
      <dgm:prSet presAssocID="{37187636-8CE3-436A-8C74-430B3E659037}" presName="parTx" presStyleLbl="revTx" presStyleIdx="3" presStyleCnt="4">
        <dgm:presLayoutVars>
          <dgm:chMax val="0"/>
          <dgm:chPref val="0"/>
        </dgm:presLayoutVars>
      </dgm:prSet>
      <dgm:spPr/>
      <dgm:t>
        <a:bodyPr/>
        <a:lstStyle/>
        <a:p>
          <a:endParaRPr lang="en-US"/>
        </a:p>
      </dgm:t>
    </dgm:pt>
  </dgm:ptLst>
  <dgm:cxnLst>
    <dgm:cxn modelId="{E9C64204-508C-408F-8297-AD0729B1FFA6}" type="presOf" srcId="{DCDCF8B5-D496-4E14-BE6D-3D96CF044007}" destId="{19FFD39A-B5D1-4D1D-A351-955F392ECA60}" srcOrd="0" destOrd="0" presId="urn:microsoft.com/office/officeart/2018/2/layout/IconVerticalSolidList"/>
    <dgm:cxn modelId="{B8D88B41-D5F6-4569-9431-60D0EC739D0D}" srcId="{C2E6E2E8-2CB5-4623-9B56-50B01581B934}" destId="{55993BEB-548B-4841-AB81-6A679CCF877E}" srcOrd="2" destOrd="0" parTransId="{2DCE81AB-7A3F-4769-8B08-3FAF21AEEFA0}" sibTransId="{625D5D76-FED4-43B9-9403-0013D82C4A80}"/>
    <dgm:cxn modelId="{F0416192-22D6-41E7-8FB3-CBE051DEA7F1}" type="presOf" srcId="{55993BEB-548B-4841-AB81-6A679CCF877E}" destId="{562026C5-F103-477F-A289-4084156E8D3B}" srcOrd="0" destOrd="0" presId="urn:microsoft.com/office/officeart/2018/2/layout/IconVerticalSolidList"/>
    <dgm:cxn modelId="{968F3BEE-8BF7-4F3E-8C97-43866656267B}" srcId="{C2E6E2E8-2CB5-4623-9B56-50B01581B934}" destId="{37187636-8CE3-436A-8C74-430B3E659037}" srcOrd="3" destOrd="0" parTransId="{CACD2AC3-91E1-4356-81E2-A1550C061561}" sibTransId="{C0BF6046-0F51-4898-AAB7-72BF1A5B9BBE}"/>
    <dgm:cxn modelId="{9EE8073C-55A6-4D4C-9D34-1F829F42138D}" type="presOf" srcId="{1B69EF19-97ED-48CF-844A-A3E480DF5485}" destId="{92DBB535-C74B-4F2B-9C46-BCCC75515222}" srcOrd="0" destOrd="0" presId="urn:microsoft.com/office/officeart/2018/2/layout/IconVerticalSolidList"/>
    <dgm:cxn modelId="{FFD02128-29B3-4A5A-AF4F-52CDB9E65D3D}" type="presOf" srcId="{37187636-8CE3-436A-8C74-430B3E659037}" destId="{8552657A-F350-4F97-A05E-BAE179BE3CE0}" srcOrd="0" destOrd="0" presId="urn:microsoft.com/office/officeart/2018/2/layout/IconVerticalSolidList"/>
    <dgm:cxn modelId="{AF35B0E0-2E08-411A-A4E7-7AA2597146FA}" srcId="{C2E6E2E8-2CB5-4623-9B56-50B01581B934}" destId="{DCDCF8B5-D496-4E14-BE6D-3D96CF044007}" srcOrd="0" destOrd="0" parTransId="{5D284DC2-1088-4073-A394-41FE7D9412D8}" sibTransId="{B736AD5D-0C47-45A5-B29F-6A4005D95288}"/>
    <dgm:cxn modelId="{F631B186-B11E-45B4-BB47-6DAB9D0F8673}" type="presOf" srcId="{C2E6E2E8-2CB5-4623-9B56-50B01581B934}" destId="{1E820E0E-2A98-4E62-952D-4C74EB179B57}" srcOrd="0" destOrd="0" presId="urn:microsoft.com/office/officeart/2018/2/layout/IconVerticalSolidList"/>
    <dgm:cxn modelId="{DE3DAB4C-710C-4068-BB33-7D4EB782C0E8}" srcId="{C2E6E2E8-2CB5-4623-9B56-50B01581B934}" destId="{1B69EF19-97ED-48CF-844A-A3E480DF5485}" srcOrd="1" destOrd="0" parTransId="{2E19A088-72B1-40BA-A361-75FD4FAB5509}" sibTransId="{06BDBCEF-58B6-416C-8549-56700EF5F4A8}"/>
    <dgm:cxn modelId="{96AD2618-7E8C-4224-A321-7DCB63ABF657}" type="presParOf" srcId="{1E820E0E-2A98-4E62-952D-4C74EB179B57}" destId="{0BBC6203-08FD-4F78-94D8-CCC6DF6EDBF1}" srcOrd="0" destOrd="0" presId="urn:microsoft.com/office/officeart/2018/2/layout/IconVerticalSolidList"/>
    <dgm:cxn modelId="{EC982DBD-922A-4475-A718-2622BB08FDD4}" type="presParOf" srcId="{0BBC6203-08FD-4F78-94D8-CCC6DF6EDBF1}" destId="{EEC950E0-05BD-44F8-B6E6-8C3E8EC1199D}" srcOrd="0" destOrd="0" presId="urn:microsoft.com/office/officeart/2018/2/layout/IconVerticalSolidList"/>
    <dgm:cxn modelId="{53752BAC-9C6E-4CB3-A55A-70281D9ED8B2}" type="presParOf" srcId="{0BBC6203-08FD-4F78-94D8-CCC6DF6EDBF1}" destId="{E71F1E5D-3E5C-4604-B9C8-C8DF13AF3029}" srcOrd="1" destOrd="0" presId="urn:microsoft.com/office/officeart/2018/2/layout/IconVerticalSolidList"/>
    <dgm:cxn modelId="{DC6F2C7E-BBB6-45E3-91DF-E62A3242D879}" type="presParOf" srcId="{0BBC6203-08FD-4F78-94D8-CCC6DF6EDBF1}" destId="{7A545123-600F-448A-98A5-562322726D2F}" srcOrd="2" destOrd="0" presId="urn:microsoft.com/office/officeart/2018/2/layout/IconVerticalSolidList"/>
    <dgm:cxn modelId="{3D34004C-650D-460E-8F13-7FB81ABC09B8}" type="presParOf" srcId="{0BBC6203-08FD-4F78-94D8-CCC6DF6EDBF1}" destId="{19FFD39A-B5D1-4D1D-A351-955F392ECA60}" srcOrd="3" destOrd="0" presId="urn:microsoft.com/office/officeart/2018/2/layout/IconVerticalSolidList"/>
    <dgm:cxn modelId="{3DEBB430-77C8-4FB2-8EBD-20715DBF27FA}" type="presParOf" srcId="{1E820E0E-2A98-4E62-952D-4C74EB179B57}" destId="{20D31125-9576-49FD-95F7-7D6C96765EFB}" srcOrd="1" destOrd="0" presId="urn:microsoft.com/office/officeart/2018/2/layout/IconVerticalSolidList"/>
    <dgm:cxn modelId="{BDEE279E-A3D4-49B0-B0C8-16ED9AF1E6D2}" type="presParOf" srcId="{1E820E0E-2A98-4E62-952D-4C74EB179B57}" destId="{DFB618BB-B790-476F-BBFE-BF150DDF524E}" srcOrd="2" destOrd="0" presId="urn:microsoft.com/office/officeart/2018/2/layout/IconVerticalSolidList"/>
    <dgm:cxn modelId="{31706E8C-6049-4278-A4B2-51020EFE494F}" type="presParOf" srcId="{DFB618BB-B790-476F-BBFE-BF150DDF524E}" destId="{3EC38098-1AF4-4E6F-B929-6456150646E3}" srcOrd="0" destOrd="0" presId="urn:microsoft.com/office/officeart/2018/2/layout/IconVerticalSolidList"/>
    <dgm:cxn modelId="{AF69B95B-2D26-44A0-8DC2-EF8CBF889614}" type="presParOf" srcId="{DFB618BB-B790-476F-BBFE-BF150DDF524E}" destId="{5D623BE9-82ED-4484-8CDD-69457935DBC1}" srcOrd="1" destOrd="0" presId="urn:microsoft.com/office/officeart/2018/2/layout/IconVerticalSolidList"/>
    <dgm:cxn modelId="{06E953F3-AF31-4EA3-8252-ECCC7C1F4346}" type="presParOf" srcId="{DFB618BB-B790-476F-BBFE-BF150DDF524E}" destId="{00DB52A5-6CF1-4CDC-AB20-4EB6C323AB42}" srcOrd="2" destOrd="0" presId="urn:microsoft.com/office/officeart/2018/2/layout/IconVerticalSolidList"/>
    <dgm:cxn modelId="{3B3C8B30-0E86-40AE-A2D5-3BA5F071928C}" type="presParOf" srcId="{DFB618BB-B790-476F-BBFE-BF150DDF524E}" destId="{92DBB535-C74B-4F2B-9C46-BCCC75515222}" srcOrd="3" destOrd="0" presId="urn:microsoft.com/office/officeart/2018/2/layout/IconVerticalSolidList"/>
    <dgm:cxn modelId="{3F538515-F653-4ACC-A679-9360C864B234}" type="presParOf" srcId="{1E820E0E-2A98-4E62-952D-4C74EB179B57}" destId="{9954E68B-F345-4E5C-AD75-74D929CD6170}" srcOrd="3" destOrd="0" presId="urn:microsoft.com/office/officeart/2018/2/layout/IconVerticalSolidList"/>
    <dgm:cxn modelId="{E8855F46-3D10-411E-B8FC-F848E11AD32E}" type="presParOf" srcId="{1E820E0E-2A98-4E62-952D-4C74EB179B57}" destId="{E5AF41ED-680F-492F-9C66-396FD00C9BE8}" srcOrd="4" destOrd="0" presId="urn:microsoft.com/office/officeart/2018/2/layout/IconVerticalSolidList"/>
    <dgm:cxn modelId="{E4D84149-8255-438C-BB55-FE445D6EA4F2}" type="presParOf" srcId="{E5AF41ED-680F-492F-9C66-396FD00C9BE8}" destId="{8BC75AD3-5658-4922-87D7-860D3BDAC99D}" srcOrd="0" destOrd="0" presId="urn:microsoft.com/office/officeart/2018/2/layout/IconVerticalSolidList"/>
    <dgm:cxn modelId="{D19F0587-9DEE-46D4-B301-B5E02211B9A3}" type="presParOf" srcId="{E5AF41ED-680F-492F-9C66-396FD00C9BE8}" destId="{42A7C2A3-A5D5-4847-8980-EF7FD1A01E2B}" srcOrd="1" destOrd="0" presId="urn:microsoft.com/office/officeart/2018/2/layout/IconVerticalSolidList"/>
    <dgm:cxn modelId="{2C305C3A-076A-4D63-B9FF-80922E1F0F1F}" type="presParOf" srcId="{E5AF41ED-680F-492F-9C66-396FD00C9BE8}" destId="{0C1A789E-4217-4697-8BAA-F9E27CB38C26}" srcOrd="2" destOrd="0" presId="urn:microsoft.com/office/officeart/2018/2/layout/IconVerticalSolidList"/>
    <dgm:cxn modelId="{22C3FDE9-BF33-4DB6-B6FC-6338C3D62B39}" type="presParOf" srcId="{E5AF41ED-680F-492F-9C66-396FD00C9BE8}" destId="{562026C5-F103-477F-A289-4084156E8D3B}" srcOrd="3" destOrd="0" presId="urn:microsoft.com/office/officeart/2018/2/layout/IconVerticalSolidList"/>
    <dgm:cxn modelId="{700F30F4-D45D-4593-B354-0F0A3C598C25}" type="presParOf" srcId="{1E820E0E-2A98-4E62-952D-4C74EB179B57}" destId="{22288E5B-A0A9-47F0-A41E-057789C418A7}" srcOrd="5" destOrd="0" presId="urn:microsoft.com/office/officeart/2018/2/layout/IconVerticalSolidList"/>
    <dgm:cxn modelId="{4D7F68C1-6BF2-40ED-8ECA-15C759A6922A}" type="presParOf" srcId="{1E820E0E-2A98-4E62-952D-4C74EB179B57}" destId="{3E7B6078-0C33-48F2-9556-D17F52BB9168}" srcOrd="6" destOrd="0" presId="urn:microsoft.com/office/officeart/2018/2/layout/IconVerticalSolidList"/>
    <dgm:cxn modelId="{20FAD5F5-D537-43B5-ABB9-09E7C36398CA}" type="presParOf" srcId="{3E7B6078-0C33-48F2-9556-D17F52BB9168}" destId="{B34CC8AB-130D-4210-9DAF-57D2F3156BDD}" srcOrd="0" destOrd="0" presId="urn:microsoft.com/office/officeart/2018/2/layout/IconVerticalSolidList"/>
    <dgm:cxn modelId="{97B08089-4232-4BA2-ACC5-10C5D96C1A10}" type="presParOf" srcId="{3E7B6078-0C33-48F2-9556-D17F52BB9168}" destId="{088ECBE8-03B2-42AB-8CC6-8B5700CB1244}" srcOrd="1" destOrd="0" presId="urn:microsoft.com/office/officeart/2018/2/layout/IconVerticalSolidList"/>
    <dgm:cxn modelId="{136E33A6-58DF-4C3F-9D10-B76D5D1D4E30}" type="presParOf" srcId="{3E7B6078-0C33-48F2-9556-D17F52BB9168}" destId="{69E237E2-ADF6-4B38-BDA8-DC4640571F1F}" srcOrd="2" destOrd="0" presId="urn:microsoft.com/office/officeart/2018/2/layout/IconVerticalSolidList"/>
    <dgm:cxn modelId="{A75CF1C8-229B-4CC9-BCD0-A6E8B8939E63}" type="presParOf" srcId="{3E7B6078-0C33-48F2-9556-D17F52BB9168}" destId="{8552657A-F350-4F97-A05E-BAE179BE3CE0}"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DC3A37-200E-4E22-B663-FFB735851334}"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A7274ECC-7DD6-41BC-BF8D-71FF645ED2F6}">
      <dgm:prSet/>
      <dgm:spPr/>
      <dgm:t>
        <a:bodyPr/>
        <a:lstStyle/>
        <a:p>
          <a:pPr>
            <a:lnSpc>
              <a:spcPct val="100000"/>
            </a:lnSpc>
          </a:pPr>
          <a:r>
            <a:rPr lang="en-IN"/>
            <a:t>Aerobic Activities</a:t>
          </a:r>
          <a:endParaRPr lang="en-US"/>
        </a:p>
      </dgm:t>
    </dgm:pt>
    <dgm:pt modelId="{8E00F835-343E-4A86-9C05-8FC44D716888}" type="parTrans" cxnId="{C056EC63-5700-4748-9140-2C2D1FEC57B4}">
      <dgm:prSet/>
      <dgm:spPr/>
      <dgm:t>
        <a:bodyPr/>
        <a:lstStyle/>
        <a:p>
          <a:endParaRPr lang="en-US"/>
        </a:p>
      </dgm:t>
    </dgm:pt>
    <dgm:pt modelId="{BE434089-5446-4906-ACB1-E1EB6964DCF0}" type="sibTrans" cxnId="{C056EC63-5700-4748-9140-2C2D1FEC57B4}">
      <dgm:prSet/>
      <dgm:spPr/>
      <dgm:t>
        <a:bodyPr/>
        <a:lstStyle/>
        <a:p>
          <a:endParaRPr lang="en-US"/>
        </a:p>
      </dgm:t>
    </dgm:pt>
    <dgm:pt modelId="{7BFC19D9-2A80-4943-B743-F8F681D780A3}">
      <dgm:prSet/>
      <dgm:spPr/>
      <dgm:t>
        <a:bodyPr/>
        <a:lstStyle/>
        <a:p>
          <a:pPr>
            <a:lnSpc>
              <a:spcPct val="100000"/>
            </a:lnSpc>
          </a:pPr>
          <a:r>
            <a:rPr lang="en-US"/>
            <a:t>cycle riding, walking, running, dancing, and  </a:t>
          </a:r>
        </a:p>
        <a:p>
          <a:pPr>
            <a:lnSpc>
              <a:spcPct val="100000"/>
            </a:lnSpc>
          </a:pPr>
          <a:r>
            <a:rPr lang="en-US"/>
            <a:t>Playing active games like tag, soccer, and basketball.</a:t>
          </a:r>
        </a:p>
      </dgm:t>
    </dgm:pt>
    <dgm:pt modelId="{F7073DEF-D79E-4E68-A241-BB4DAB52E2A4}" type="parTrans" cxnId="{B1BA0B18-D4B2-4135-9ECE-7717B957BCB8}">
      <dgm:prSet/>
      <dgm:spPr/>
      <dgm:t>
        <a:bodyPr/>
        <a:lstStyle/>
        <a:p>
          <a:endParaRPr lang="en-US"/>
        </a:p>
      </dgm:t>
    </dgm:pt>
    <dgm:pt modelId="{6F7F256C-08F2-4D38-8EF6-902F80009181}" type="sibTrans" cxnId="{B1BA0B18-D4B2-4135-9ECE-7717B957BCB8}">
      <dgm:prSet/>
      <dgm:spPr/>
      <dgm:t>
        <a:bodyPr/>
        <a:lstStyle/>
        <a:p>
          <a:endParaRPr lang="en-US"/>
        </a:p>
      </dgm:t>
    </dgm:pt>
    <dgm:pt modelId="{0D2B283A-C7E7-49F8-B72F-F515D2E19F99}">
      <dgm:prSet/>
      <dgm:spPr/>
      <dgm:t>
        <a:bodyPr/>
        <a:lstStyle/>
        <a:p>
          <a:pPr>
            <a:lnSpc>
              <a:spcPct val="100000"/>
            </a:lnSpc>
          </a:pPr>
          <a:r>
            <a:rPr lang="en-IN" dirty="0"/>
            <a:t>Muscle-strengthening Activities:</a:t>
          </a:r>
          <a:endParaRPr lang="en-US" dirty="0"/>
        </a:p>
      </dgm:t>
    </dgm:pt>
    <dgm:pt modelId="{2ABD9031-3E80-460D-B36B-A668E56E5D61}" type="parTrans" cxnId="{7E565EA6-FCD1-4BDC-ACC3-B4BE365131BF}">
      <dgm:prSet/>
      <dgm:spPr/>
      <dgm:t>
        <a:bodyPr/>
        <a:lstStyle/>
        <a:p>
          <a:endParaRPr lang="en-US"/>
        </a:p>
      </dgm:t>
    </dgm:pt>
    <dgm:pt modelId="{051196CC-20ED-45C9-BC32-2E5D4F162125}" type="sibTrans" cxnId="{7E565EA6-FCD1-4BDC-ACC3-B4BE365131BF}">
      <dgm:prSet/>
      <dgm:spPr/>
      <dgm:t>
        <a:bodyPr/>
        <a:lstStyle/>
        <a:p>
          <a:endParaRPr lang="en-US"/>
        </a:p>
      </dgm:t>
    </dgm:pt>
    <dgm:pt modelId="{E86C5654-7B04-4613-BB60-5AE376DDE199}">
      <dgm:prSet/>
      <dgm:spPr/>
      <dgm:t>
        <a:bodyPr/>
        <a:lstStyle/>
        <a:p>
          <a:pPr>
            <a:lnSpc>
              <a:spcPct val="100000"/>
            </a:lnSpc>
          </a:pPr>
          <a:r>
            <a:rPr lang="en-US" dirty="0"/>
            <a:t>push-ups, pull-ups, and weightlifting exercises.</a:t>
          </a:r>
        </a:p>
      </dgm:t>
    </dgm:pt>
    <dgm:pt modelId="{C4B81F8B-8A1D-4CF6-94A5-ADA57335EE2E}" type="parTrans" cxnId="{645DF6D9-8063-4492-B83F-15071236DEC2}">
      <dgm:prSet/>
      <dgm:spPr/>
      <dgm:t>
        <a:bodyPr/>
        <a:lstStyle/>
        <a:p>
          <a:endParaRPr lang="en-US"/>
        </a:p>
      </dgm:t>
    </dgm:pt>
    <dgm:pt modelId="{130561CB-67FB-4323-8FF8-60B1FFD29AA5}" type="sibTrans" cxnId="{645DF6D9-8063-4492-B83F-15071236DEC2}">
      <dgm:prSet/>
      <dgm:spPr/>
      <dgm:t>
        <a:bodyPr/>
        <a:lstStyle/>
        <a:p>
          <a:endParaRPr lang="en-US"/>
        </a:p>
      </dgm:t>
    </dgm:pt>
    <dgm:pt modelId="{68FC7960-767A-40BA-9656-BFCBBABDC393}">
      <dgm:prSet/>
      <dgm:spPr/>
      <dgm:t>
        <a:bodyPr/>
        <a:lstStyle/>
        <a:p>
          <a:pPr>
            <a:lnSpc>
              <a:spcPct val="100000"/>
            </a:lnSpc>
          </a:pPr>
          <a:r>
            <a:rPr lang="en-IN"/>
            <a:t>Bone-strengthening Activities:</a:t>
          </a:r>
          <a:endParaRPr lang="en-US"/>
        </a:p>
      </dgm:t>
    </dgm:pt>
    <dgm:pt modelId="{C7D4D5D9-93A9-40D0-8D6A-DA17931A2285}" type="parTrans" cxnId="{1B0DE2CE-4EB8-43E1-8C97-F809D6D699A1}">
      <dgm:prSet/>
      <dgm:spPr/>
      <dgm:t>
        <a:bodyPr/>
        <a:lstStyle/>
        <a:p>
          <a:endParaRPr lang="en-US"/>
        </a:p>
      </dgm:t>
    </dgm:pt>
    <dgm:pt modelId="{321E64FC-4B4C-4379-BBB5-7413F4F3CB21}" type="sibTrans" cxnId="{1B0DE2CE-4EB8-43E1-8C97-F809D6D699A1}">
      <dgm:prSet/>
      <dgm:spPr/>
      <dgm:t>
        <a:bodyPr/>
        <a:lstStyle/>
        <a:p>
          <a:endParaRPr lang="en-US"/>
        </a:p>
      </dgm:t>
    </dgm:pt>
    <dgm:pt modelId="{473274AD-6DBB-43F3-B8E9-E1A1AAAA1891}">
      <dgm:prSet/>
      <dgm:spPr/>
      <dgm:t>
        <a:bodyPr/>
        <a:lstStyle/>
        <a:p>
          <a:pPr>
            <a:lnSpc>
              <a:spcPct val="100000"/>
            </a:lnSpc>
          </a:pPr>
          <a:r>
            <a:rPr lang="en-US" dirty="0"/>
            <a:t>hopping, skipping, jumping, running, and sports like gymnastics, basketball, and tennis</a:t>
          </a:r>
        </a:p>
      </dgm:t>
    </dgm:pt>
    <dgm:pt modelId="{FE198107-5F25-4D54-BD64-1950ADD47FEC}" type="parTrans" cxnId="{2DE63FDC-B4CA-4EB8-A084-C1D2D0997C4D}">
      <dgm:prSet/>
      <dgm:spPr/>
      <dgm:t>
        <a:bodyPr/>
        <a:lstStyle/>
        <a:p>
          <a:endParaRPr lang="en-US"/>
        </a:p>
      </dgm:t>
    </dgm:pt>
    <dgm:pt modelId="{F290BBE5-DC0E-4ACC-A2CB-BDD46AF24120}" type="sibTrans" cxnId="{2DE63FDC-B4CA-4EB8-A084-C1D2D0997C4D}">
      <dgm:prSet/>
      <dgm:spPr/>
      <dgm:t>
        <a:bodyPr/>
        <a:lstStyle/>
        <a:p>
          <a:endParaRPr lang="en-US"/>
        </a:p>
      </dgm:t>
    </dgm:pt>
    <dgm:pt modelId="{162E1903-3A45-4807-8557-321ACB98D102}" type="pres">
      <dgm:prSet presAssocID="{C4DC3A37-200E-4E22-B663-FFB735851334}" presName="root" presStyleCnt="0">
        <dgm:presLayoutVars>
          <dgm:dir/>
          <dgm:resizeHandles val="exact"/>
        </dgm:presLayoutVars>
      </dgm:prSet>
      <dgm:spPr/>
      <dgm:t>
        <a:bodyPr/>
        <a:lstStyle/>
        <a:p>
          <a:endParaRPr lang="en-US"/>
        </a:p>
      </dgm:t>
    </dgm:pt>
    <dgm:pt modelId="{B0E30FB4-C0DC-4CEE-90ED-70DA19F6C9C3}" type="pres">
      <dgm:prSet presAssocID="{A7274ECC-7DD6-41BC-BF8D-71FF645ED2F6}" presName="compNode" presStyleCnt="0"/>
      <dgm:spPr/>
    </dgm:pt>
    <dgm:pt modelId="{1D8EF29D-EA1B-4101-9805-17D66D998AC7}" type="pres">
      <dgm:prSet presAssocID="{A7274ECC-7DD6-41BC-BF8D-71FF645ED2F6}" presName="bgRect" presStyleLbl="bgShp" presStyleIdx="0" presStyleCnt="3" custLinFactNeighborY="2551"/>
      <dgm:spPr/>
    </dgm:pt>
    <dgm:pt modelId="{3921EE29-5CE7-4599-8E68-5EC5C354C154}" type="pres">
      <dgm:prSet presAssocID="{A7274ECC-7DD6-41BC-BF8D-71FF645ED2F6}"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xmlns="" id="0" name="" descr="Bike"/>
        </a:ext>
      </dgm:extLst>
    </dgm:pt>
    <dgm:pt modelId="{5CD202B3-F46E-4EB0-805F-579E4D82301E}" type="pres">
      <dgm:prSet presAssocID="{A7274ECC-7DD6-41BC-BF8D-71FF645ED2F6}" presName="spaceRect" presStyleCnt="0"/>
      <dgm:spPr/>
    </dgm:pt>
    <dgm:pt modelId="{AAC62401-A98A-4451-9F79-4CB786E0E018}" type="pres">
      <dgm:prSet presAssocID="{A7274ECC-7DD6-41BC-BF8D-71FF645ED2F6}" presName="parTx" presStyleLbl="revTx" presStyleIdx="0" presStyleCnt="6">
        <dgm:presLayoutVars>
          <dgm:chMax val="0"/>
          <dgm:chPref val="0"/>
        </dgm:presLayoutVars>
      </dgm:prSet>
      <dgm:spPr/>
      <dgm:t>
        <a:bodyPr/>
        <a:lstStyle/>
        <a:p>
          <a:endParaRPr lang="en-US"/>
        </a:p>
      </dgm:t>
    </dgm:pt>
    <dgm:pt modelId="{5314699D-80DA-49CB-B19C-D5ACCFEAACDC}" type="pres">
      <dgm:prSet presAssocID="{A7274ECC-7DD6-41BC-BF8D-71FF645ED2F6}" presName="desTx" presStyleLbl="revTx" presStyleIdx="1" presStyleCnt="6" custScaleX="143149">
        <dgm:presLayoutVars/>
      </dgm:prSet>
      <dgm:spPr/>
      <dgm:t>
        <a:bodyPr/>
        <a:lstStyle/>
        <a:p>
          <a:endParaRPr lang="en-US"/>
        </a:p>
      </dgm:t>
    </dgm:pt>
    <dgm:pt modelId="{7B1AC9AE-C5FA-4607-B0C7-4DB43CE71BFF}" type="pres">
      <dgm:prSet presAssocID="{BE434089-5446-4906-ACB1-E1EB6964DCF0}" presName="sibTrans" presStyleCnt="0"/>
      <dgm:spPr/>
    </dgm:pt>
    <dgm:pt modelId="{08D791A0-18C5-4E28-AC31-1BC626AE9A15}" type="pres">
      <dgm:prSet presAssocID="{0D2B283A-C7E7-49F8-B72F-F515D2E19F99}" presName="compNode" presStyleCnt="0"/>
      <dgm:spPr/>
    </dgm:pt>
    <dgm:pt modelId="{27949DC8-B6EB-40B2-9DBF-D2BBEA9F75F7}" type="pres">
      <dgm:prSet presAssocID="{0D2B283A-C7E7-49F8-B72F-F515D2E19F99}" presName="bgRect" presStyleLbl="bgShp" presStyleIdx="1" presStyleCnt="3"/>
      <dgm:spPr/>
    </dgm:pt>
    <dgm:pt modelId="{B88566AF-C1B9-4ACA-9D7F-F2B2C1F13917}" type="pres">
      <dgm:prSet presAssocID="{0D2B283A-C7E7-49F8-B72F-F515D2E19F9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xmlns="" id="0" name="" descr="Dumbbell"/>
        </a:ext>
      </dgm:extLst>
    </dgm:pt>
    <dgm:pt modelId="{EF6EA44E-0DA7-4725-A9A2-56B6CC56EF96}" type="pres">
      <dgm:prSet presAssocID="{0D2B283A-C7E7-49F8-B72F-F515D2E19F99}" presName="spaceRect" presStyleCnt="0"/>
      <dgm:spPr/>
    </dgm:pt>
    <dgm:pt modelId="{EE41FB36-610C-46AA-B577-1EF853EEEE41}" type="pres">
      <dgm:prSet presAssocID="{0D2B283A-C7E7-49F8-B72F-F515D2E19F99}" presName="parTx" presStyleLbl="revTx" presStyleIdx="2" presStyleCnt="6">
        <dgm:presLayoutVars>
          <dgm:chMax val="0"/>
          <dgm:chPref val="0"/>
        </dgm:presLayoutVars>
      </dgm:prSet>
      <dgm:spPr/>
      <dgm:t>
        <a:bodyPr/>
        <a:lstStyle/>
        <a:p>
          <a:endParaRPr lang="en-US"/>
        </a:p>
      </dgm:t>
    </dgm:pt>
    <dgm:pt modelId="{7DF23666-8674-4E5D-B7DA-0E6EF3F95A64}" type="pres">
      <dgm:prSet presAssocID="{0D2B283A-C7E7-49F8-B72F-F515D2E19F99}" presName="desTx" presStyleLbl="revTx" presStyleIdx="3" presStyleCnt="6" custScaleX="112405">
        <dgm:presLayoutVars/>
      </dgm:prSet>
      <dgm:spPr/>
      <dgm:t>
        <a:bodyPr/>
        <a:lstStyle/>
        <a:p>
          <a:endParaRPr lang="en-US"/>
        </a:p>
      </dgm:t>
    </dgm:pt>
    <dgm:pt modelId="{72264CEB-F140-4D14-A884-1DBFE7E33051}" type="pres">
      <dgm:prSet presAssocID="{051196CC-20ED-45C9-BC32-2E5D4F162125}" presName="sibTrans" presStyleCnt="0"/>
      <dgm:spPr/>
    </dgm:pt>
    <dgm:pt modelId="{BC233850-41A5-48E3-92BF-ADA27815F9B0}" type="pres">
      <dgm:prSet presAssocID="{68FC7960-767A-40BA-9656-BFCBBABDC393}" presName="compNode" presStyleCnt="0"/>
      <dgm:spPr/>
    </dgm:pt>
    <dgm:pt modelId="{D572BB67-D02C-43AE-9519-3AF66B207E1D}" type="pres">
      <dgm:prSet presAssocID="{68FC7960-767A-40BA-9656-BFCBBABDC393}" presName="bgRect" presStyleLbl="bgShp" presStyleIdx="2" presStyleCnt="3"/>
      <dgm:spPr/>
    </dgm:pt>
    <dgm:pt modelId="{6F0CE500-5272-4A3C-AC51-BCF97694FC13}" type="pres">
      <dgm:prSet presAssocID="{68FC7960-767A-40BA-9656-BFCBBABDC393}"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xmlns="" id="0" name="" descr="Tennis racket and ball"/>
        </a:ext>
      </dgm:extLst>
    </dgm:pt>
    <dgm:pt modelId="{D1005064-D941-4CB9-9AE6-2B1EF7DB49E0}" type="pres">
      <dgm:prSet presAssocID="{68FC7960-767A-40BA-9656-BFCBBABDC393}" presName="spaceRect" presStyleCnt="0"/>
      <dgm:spPr/>
    </dgm:pt>
    <dgm:pt modelId="{52563B2B-F061-4DC8-B131-2E3322B3F3B9}" type="pres">
      <dgm:prSet presAssocID="{68FC7960-767A-40BA-9656-BFCBBABDC393}" presName="parTx" presStyleLbl="revTx" presStyleIdx="4" presStyleCnt="6">
        <dgm:presLayoutVars>
          <dgm:chMax val="0"/>
          <dgm:chPref val="0"/>
        </dgm:presLayoutVars>
      </dgm:prSet>
      <dgm:spPr/>
      <dgm:t>
        <a:bodyPr/>
        <a:lstStyle/>
        <a:p>
          <a:endParaRPr lang="en-US"/>
        </a:p>
      </dgm:t>
    </dgm:pt>
    <dgm:pt modelId="{9481005A-E72A-4A81-AE26-8E0A3351B5BA}" type="pres">
      <dgm:prSet presAssocID="{68FC7960-767A-40BA-9656-BFCBBABDC393}" presName="desTx" presStyleLbl="revTx" presStyleIdx="5" presStyleCnt="6" custScaleX="128483">
        <dgm:presLayoutVars/>
      </dgm:prSet>
      <dgm:spPr/>
      <dgm:t>
        <a:bodyPr/>
        <a:lstStyle/>
        <a:p>
          <a:endParaRPr lang="en-US"/>
        </a:p>
      </dgm:t>
    </dgm:pt>
  </dgm:ptLst>
  <dgm:cxnLst>
    <dgm:cxn modelId="{B1BA0B18-D4B2-4135-9ECE-7717B957BCB8}" srcId="{A7274ECC-7DD6-41BC-BF8D-71FF645ED2F6}" destId="{7BFC19D9-2A80-4943-B743-F8F681D780A3}" srcOrd="0" destOrd="0" parTransId="{F7073DEF-D79E-4E68-A241-BB4DAB52E2A4}" sibTransId="{6F7F256C-08F2-4D38-8EF6-902F80009181}"/>
    <dgm:cxn modelId="{9446B2FE-2F26-461B-A64E-9091320D7D41}" type="presOf" srcId="{7BFC19D9-2A80-4943-B743-F8F681D780A3}" destId="{5314699D-80DA-49CB-B19C-D5ACCFEAACDC}" srcOrd="0" destOrd="0" presId="urn:microsoft.com/office/officeart/2018/2/layout/IconVerticalSolidList"/>
    <dgm:cxn modelId="{645DF6D9-8063-4492-B83F-15071236DEC2}" srcId="{0D2B283A-C7E7-49F8-B72F-F515D2E19F99}" destId="{E86C5654-7B04-4613-BB60-5AE376DDE199}" srcOrd="0" destOrd="0" parTransId="{C4B81F8B-8A1D-4CF6-94A5-ADA57335EE2E}" sibTransId="{130561CB-67FB-4323-8FF8-60B1FFD29AA5}"/>
    <dgm:cxn modelId="{FD3B9012-AE59-4643-B26F-B43BD4F0C02C}" type="presOf" srcId="{0D2B283A-C7E7-49F8-B72F-F515D2E19F99}" destId="{EE41FB36-610C-46AA-B577-1EF853EEEE41}" srcOrd="0" destOrd="0" presId="urn:microsoft.com/office/officeart/2018/2/layout/IconVerticalSolidList"/>
    <dgm:cxn modelId="{CE4A3FA5-DD18-42BA-BE1E-86521036D10B}" type="presOf" srcId="{C4DC3A37-200E-4E22-B663-FFB735851334}" destId="{162E1903-3A45-4807-8557-321ACB98D102}" srcOrd="0" destOrd="0" presId="urn:microsoft.com/office/officeart/2018/2/layout/IconVerticalSolidList"/>
    <dgm:cxn modelId="{2DE63FDC-B4CA-4EB8-A084-C1D2D0997C4D}" srcId="{68FC7960-767A-40BA-9656-BFCBBABDC393}" destId="{473274AD-6DBB-43F3-B8E9-E1A1AAAA1891}" srcOrd="0" destOrd="0" parTransId="{FE198107-5F25-4D54-BD64-1950ADD47FEC}" sibTransId="{F290BBE5-DC0E-4ACC-A2CB-BDD46AF24120}"/>
    <dgm:cxn modelId="{1B0DE2CE-4EB8-43E1-8C97-F809D6D699A1}" srcId="{C4DC3A37-200E-4E22-B663-FFB735851334}" destId="{68FC7960-767A-40BA-9656-BFCBBABDC393}" srcOrd="2" destOrd="0" parTransId="{C7D4D5D9-93A9-40D0-8D6A-DA17931A2285}" sibTransId="{321E64FC-4B4C-4379-BBB5-7413F4F3CB21}"/>
    <dgm:cxn modelId="{D50629EE-B569-48EF-999C-C1E284644208}" type="presOf" srcId="{A7274ECC-7DD6-41BC-BF8D-71FF645ED2F6}" destId="{AAC62401-A98A-4451-9F79-4CB786E0E018}" srcOrd="0" destOrd="0" presId="urn:microsoft.com/office/officeart/2018/2/layout/IconVerticalSolidList"/>
    <dgm:cxn modelId="{C056EC63-5700-4748-9140-2C2D1FEC57B4}" srcId="{C4DC3A37-200E-4E22-B663-FFB735851334}" destId="{A7274ECC-7DD6-41BC-BF8D-71FF645ED2F6}" srcOrd="0" destOrd="0" parTransId="{8E00F835-343E-4A86-9C05-8FC44D716888}" sibTransId="{BE434089-5446-4906-ACB1-E1EB6964DCF0}"/>
    <dgm:cxn modelId="{E480DFD4-5B84-4401-8ED3-5795A2283838}" type="presOf" srcId="{473274AD-6DBB-43F3-B8E9-E1A1AAAA1891}" destId="{9481005A-E72A-4A81-AE26-8E0A3351B5BA}" srcOrd="0" destOrd="0" presId="urn:microsoft.com/office/officeart/2018/2/layout/IconVerticalSolidList"/>
    <dgm:cxn modelId="{A065ABDC-47B0-4E5E-8670-60B104777094}" type="presOf" srcId="{E86C5654-7B04-4613-BB60-5AE376DDE199}" destId="{7DF23666-8674-4E5D-B7DA-0E6EF3F95A64}" srcOrd="0" destOrd="0" presId="urn:microsoft.com/office/officeart/2018/2/layout/IconVerticalSolidList"/>
    <dgm:cxn modelId="{7E565EA6-FCD1-4BDC-ACC3-B4BE365131BF}" srcId="{C4DC3A37-200E-4E22-B663-FFB735851334}" destId="{0D2B283A-C7E7-49F8-B72F-F515D2E19F99}" srcOrd="1" destOrd="0" parTransId="{2ABD9031-3E80-460D-B36B-A668E56E5D61}" sibTransId="{051196CC-20ED-45C9-BC32-2E5D4F162125}"/>
    <dgm:cxn modelId="{906CF6DA-BB09-4AAC-A7E2-F14D2DE6E515}" type="presOf" srcId="{68FC7960-767A-40BA-9656-BFCBBABDC393}" destId="{52563B2B-F061-4DC8-B131-2E3322B3F3B9}" srcOrd="0" destOrd="0" presId="urn:microsoft.com/office/officeart/2018/2/layout/IconVerticalSolidList"/>
    <dgm:cxn modelId="{EDCB6625-1F28-4A7C-A957-0C1A70CA8116}" type="presParOf" srcId="{162E1903-3A45-4807-8557-321ACB98D102}" destId="{B0E30FB4-C0DC-4CEE-90ED-70DA19F6C9C3}" srcOrd="0" destOrd="0" presId="urn:microsoft.com/office/officeart/2018/2/layout/IconVerticalSolidList"/>
    <dgm:cxn modelId="{9EDE3AAD-F3CA-4C9A-B30E-2576BB1BDF22}" type="presParOf" srcId="{B0E30FB4-C0DC-4CEE-90ED-70DA19F6C9C3}" destId="{1D8EF29D-EA1B-4101-9805-17D66D998AC7}" srcOrd="0" destOrd="0" presId="urn:microsoft.com/office/officeart/2018/2/layout/IconVerticalSolidList"/>
    <dgm:cxn modelId="{87181A97-C5B6-426B-9A3D-E90582E8D747}" type="presParOf" srcId="{B0E30FB4-C0DC-4CEE-90ED-70DA19F6C9C3}" destId="{3921EE29-5CE7-4599-8E68-5EC5C354C154}" srcOrd="1" destOrd="0" presId="urn:microsoft.com/office/officeart/2018/2/layout/IconVerticalSolidList"/>
    <dgm:cxn modelId="{23843C7C-B65B-47D3-B885-5A52D584F318}" type="presParOf" srcId="{B0E30FB4-C0DC-4CEE-90ED-70DA19F6C9C3}" destId="{5CD202B3-F46E-4EB0-805F-579E4D82301E}" srcOrd="2" destOrd="0" presId="urn:microsoft.com/office/officeart/2018/2/layout/IconVerticalSolidList"/>
    <dgm:cxn modelId="{B85B2D8D-4FD5-40A1-8EAD-E418AEC5306D}" type="presParOf" srcId="{B0E30FB4-C0DC-4CEE-90ED-70DA19F6C9C3}" destId="{AAC62401-A98A-4451-9F79-4CB786E0E018}" srcOrd="3" destOrd="0" presId="urn:microsoft.com/office/officeart/2018/2/layout/IconVerticalSolidList"/>
    <dgm:cxn modelId="{DF04205A-0854-4389-B0FD-9F2E1B35E013}" type="presParOf" srcId="{B0E30FB4-C0DC-4CEE-90ED-70DA19F6C9C3}" destId="{5314699D-80DA-49CB-B19C-D5ACCFEAACDC}" srcOrd="4" destOrd="0" presId="urn:microsoft.com/office/officeart/2018/2/layout/IconVerticalSolidList"/>
    <dgm:cxn modelId="{FDBB5EED-9C30-46F0-93E0-F123F27A941B}" type="presParOf" srcId="{162E1903-3A45-4807-8557-321ACB98D102}" destId="{7B1AC9AE-C5FA-4607-B0C7-4DB43CE71BFF}" srcOrd="1" destOrd="0" presId="urn:microsoft.com/office/officeart/2018/2/layout/IconVerticalSolidList"/>
    <dgm:cxn modelId="{DAD27FFC-F3E2-4FDB-8C66-E531E2F5D3E2}" type="presParOf" srcId="{162E1903-3A45-4807-8557-321ACB98D102}" destId="{08D791A0-18C5-4E28-AC31-1BC626AE9A15}" srcOrd="2" destOrd="0" presId="urn:microsoft.com/office/officeart/2018/2/layout/IconVerticalSolidList"/>
    <dgm:cxn modelId="{6BBD3EAB-74C3-47AD-ACDC-1A60CDF32EA0}" type="presParOf" srcId="{08D791A0-18C5-4E28-AC31-1BC626AE9A15}" destId="{27949DC8-B6EB-40B2-9DBF-D2BBEA9F75F7}" srcOrd="0" destOrd="0" presId="urn:microsoft.com/office/officeart/2018/2/layout/IconVerticalSolidList"/>
    <dgm:cxn modelId="{325CFABA-9DA5-4A96-9FBF-9D7EE29B3AEC}" type="presParOf" srcId="{08D791A0-18C5-4E28-AC31-1BC626AE9A15}" destId="{B88566AF-C1B9-4ACA-9D7F-F2B2C1F13917}" srcOrd="1" destOrd="0" presId="urn:microsoft.com/office/officeart/2018/2/layout/IconVerticalSolidList"/>
    <dgm:cxn modelId="{06C13D46-41FB-49A7-BE42-E438E2E62B69}" type="presParOf" srcId="{08D791A0-18C5-4E28-AC31-1BC626AE9A15}" destId="{EF6EA44E-0DA7-4725-A9A2-56B6CC56EF96}" srcOrd="2" destOrd="0" presId="urn:microsoft.com/office/officeart/2018/2/layout/IconVerticalSolidList"/>
    <dgm:cxn modelId="{76EA24C6-1949-407A-8869-9D86BE892E7A}" type="presParOf" srcId="{08D791A0-18C5-4E28-AC31-1BC626AE9A15}" destId="{EE41FB36-610C-46AA-B577-1EF853EEEE41}" srcOrd="3" destOrd="0" presId="urn:microsoft.com/office/officeart/2018/2/layout/IconVerticalSolidList"/>
    <dgm:cxn modelId="{4B61FC93-5795-4ABB-8477-014816F24490}" type="presParOf" srcId="{08D791A0-18C5-4E28-AC31-1BC626AE9A15}" destId="{7DF23666-8674-4E5D-B7DA-0E6EF3F95A64}" srcOrd="4" destOrd="0" presId="urn:microsoft.com/office/officeart/2018/2/layout/IconVerticalSolidList"/>
    <dgm:cxn modelId="{AA79F3EE-3554-4CCD-85E8-27BACC8E1A86}" type="presParOf" srcId="{162E1903-3A45-4807-8557-321ACB98D102}" destId="{72264CEB-F140-4D14-A884-1DBFE7E33051}" srcOrd="3" destOrd="0" presId="urn:microsoft.com/office/officeart/2018/2/layout/IconVerticalSolidList"/>
    <dgm:cxn modelId="{B1FF5572-438B-4416-B374-F213AA941DDF}" type="presParOf" srcId="{162E1903-3A45-4807-8557-321ACB98D102}" destId="{BC233850-41A5-48E3-92BF-ADA27815F9B0}" srcOrd="4" destOrd="0" presId="urn:microsoft.com/office/officeart/2018/2/layout/IconVerticalSolidList"/>
    <dgm:cxn modelId="{7437FC7B-B7D8-483F-9873-F6749388F594}" type="presParOf" srcId="{BC233850-41A5-48E3-92BF-ADA27815F9B0}" destId="{D572BB67-D02C-43AE-9519-3AF66B207E1D}" srcOrd="0" destOrd="0" presId="urn:microsoft.com/office/officeart/2018/2/layout/IconVerticalSolidList"/>
    <dgm:cxn modelId="{6EBB9540-FF3A-45E4-BA2C-D577352369C2}" type="presParOf" srcId="{BC233850-41A5-48E3-92BF-ADA27815F9B0}" destId="{6F0CE500-5272-4A3C-AC51-BCF97694FC13}" srcOrd="1" destOrd="0" presId="urn:microsoft.com/office/officeart/2018/2/layout/IconVerticalSolidList"/>
    <dgm:cxn modelId="{B80D7296-6C66-497D-920D-3734C641543B}" type="presParOf" srcId="{BC233850-41A5-48E3-92BF-ADA27815F9B0}" destId="{D1005064-D941-4CB9-9AE6-2B1EF7DB49E0}" srcOrd="2" destOrd="0" presId="urn:microsoft.com/office/officeart/2018/2/layout/IconVerticalSolidList"/>
    <dgm:cxn modelId="{800250D5-772B-46C0-892E-C125BE9B70C2}" type="presParOf" srcId="{BC233850-41A5-48E3-92BF-ADA27815F9B0}" destId="{52563B2B-F061-4DC8-B131-2E3322B3F3B9}" srcOrd="3" destOrd="0" presId="urn:microsoft.com/office/officeart/2018/2/layout/IconVerticalSolidList"/>
    <dgm:cxn modelId="{120E2ADA-0FC2-453D-BDBF-191E7B77FD86}" type="presParOf" srcId="{BC233850-41A5-48E3-92BF-ADA27815F9B0}" destId="{9481005A-E72A-4A81-AE26-8E0A3351B5BA}" srcOrd="4"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15CA7-7A21-4F0D-90A6-0CA477920DAF}">
      <dsp:nvSpPr>
        <dsp:cNvPr id="0" name=""/>
        <dsp:cNvSpPr/>
      </dsp:nvSpPr>
      <dsp:spPr>
        <a:xfrm>
          <a:off x="0" y="771142"/>
          <a:ext cx="6581140" cy="133087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a:t>BMI-  25 to 29.9  Over weight </a:t>
          </a:r>
          <a:endParaRPr lang="en-US" sz="2400" kern="1200" dirty="0"/>
        </a:p>
      </dsp:txBody>
      <dsp:txXfrm>
        <a:off x="64968" y="836110"/>
        <a:ext cx="6451204" cy="1200939"/>
      </dsp:txXfrm>
    </dsp:sp>
    <dsp:sp modelId="{0BB88A0B-9B4F-47D9-AFB9-B3D87DA344A9}">
      <dsp:nvSpPr>
        <dsp:cNvPr id="0" name=""/>
        <dsp:cNvSpPr/>
      </dsp:nvSpPr>
      <dsp:spPr>
        <a:xfrm>
          <a:off x="0" y="2289217"/>
          <a:ext cx="6581140" cy="133087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a:t>BMI-  30 or more  Obese</a:t>
          </a:r>
          <a:endParaRPr lang="en-US" sz="2400" kern="1200"/>
        </a:p>
      </dsp:txBody>
      <dsp:txXfrm>
        <a:off x="64968" y="2354185"/>
        <a:ext cx="6451204" cy="1200939"/>
      </dsp:txXfrm>
    </dsp:sp>
    <dsp:sp modelId="{E85DEC4F-FC3F-472D-B28E-BA96F3D7D2D4}">
      <dsp:nvSpPr>
        <dsp:cNvPr id="0" name=""/>
        <dsp:cNvSpPr/>
      </dsp:nvSpPr>
      <dsp:spPr>
        <a:xfrm>
          <a:off x="0" y="3807292"/>
          <a:ext cx="6581140" cy="133087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a:t>BMI is a number calculated by dividing a person’s weight in kilograms by his or her height in meters squared. BMI is used in determining obesity</a:t>
          </a:r>
        </a:p>
      </dsp:txBody>
      <dsp:txXfrm>
        <a:off x="64968" y="3872260"/>
        <a:ext cx="6451204" cy="1200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A4C8D-C7D6-4659-B1AC-33805311967C}">
      <dsp:nvSpPr>
        <dsp:cNvPr id="0" name=""/>
        <dsp:cNvSpPr/>
      </dsp:nvSpPr>
      <dsp:spPr>
        <a:xfrm>
          <a:off x="0" y="51913"/>
          <a:ext cx="6513603" cy="10296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Environment</a:t>
          </a:r>
        </a:p>
      </dsp:txBody>
      <dsp:txXfrm>
        <a:off x="50261" y="102174"/>
        <a:ext cx="6413081" cy="929078"/>
      </dsp:txXfrm>
    </dsp:sp>
    <dsp:sp modelId="{ECC31C51-6E6E-46DB-AAFE-2C63EC2F549C}">
      <dsp:nvSpPr>
        <dsp:cNvPr id="0" name=""/>
        <dsp:cNvSpPr/>
      </dsp:nvSpPr>
      <dsp:spPr>
        <a:xfrm>
          <a:off x="0" y="1239913"/>
          <a:ext cx="6513603" cy="10296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 Lack of physical activity</a:t>
          </a:r>
          <a:endParaRPr lang="en-US" sz="3200" kern="1200" dirty="0"/>
        </a:p>
      </dsp:txBody>
      <dsp:txXfrm>
        <a:off x="50261" y="1290174"/>
        <a:ext cx="6413081" cy="929078"/>
      </dsp:txXfrm>
    </dsp:sp>
    <dsp:sp modelId="{1DA8835A-E4FB-48F9-9EA2-AEB19C5D7DD8}">
      <dsp:nvSpPr>
        <dsp:cNvPr id="0" name=""/>
        <dsp:cNvSpPr/>
      </dsp:nvSpPr>
      <dsp:spPr>
        <a:xfrm>
          <a:off x="0" y="2427913"/>
          <a:ext cx="6513603" cy="10296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Heredity and family</a:t>
          </a:r>
          <a:endParaRPr lang="en-US" sz="3200" kern="1200" dirty="0"/>
        </a:p>
      </dsp:txBody>
      <dsp:txXfrm>
        <a:off x="50261" y="2478174"/>
        <a:ext cx="6413081" cy="929078"/>
      </dsp:txXfrm>
    </dsp:sp>
    <dsp:sp modelId="{A7FF4627-2285-49E0-8947-D5C7F5E39628}">
      <dsp:nvSpPr>
        <dsp:cNvPr id="0" name=""/>
        <dsp:cNvSpPr/>
      </dsp:nvSpPr>
      <dsp:spPr>
        <a:xfrm>
          <a:off x="0" y="3615913"/>
          <a:ext cx="6513603" cy="10296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Dietary patterns</a:t>
          </a:r>
          <a:endParaRPr lang="en-US" sz="3200" kern="1200" dirty="0"/>
        </a:p>
      </dsp:txBody>
      <dsp:txXfrm>
        <a:off x="50261" y="3666174"/>
        <a:ext cx="6413081" cy="929078"/>
      </dsp:txXfrm>
    </dsp:sp>
    <dsp:sp modelId="{5FDA6374-7F5F-4FE8-BCEE-CBBB0221686D}">
      <dsp:nvSpPr>
        <dsp:cNvPr id="0" name=""/>
        <dsp:cNvSpPr/>
      </dsp:nvSpPr>
      <dsp:spPr>
        <a:xfrm>
          <a:off x="0" y="4803913"/>
          <a:ext cx="6513603" cy="10296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a:t>Socioeconomic status</a:t>
          </a:r>
          <a:endParaRPr lang="en-US" sz="3200" kern="1200" dirty="0"/>
        </a:p>
      </dsp:txBody>
      <dsp:txXfrm>
        <a:off x="50261" y="4854174"/>
        <a:ext cx="6413081" cy="929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DC10D-A075-4096-B174-3CBC1B9E38D5}">
      <dsp:nvSpPr>
        <dsp:cNvPr id="0" name=""/>
        <dsp:cNvSpPr/>
      </dsp:nvSpPr>
      <dsp:spPr>
        <a:xfrm>
          <a:off x="-116563" y="9329"/>
          <a:ext cx="6513603" cy="1676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C9644C-160F-44C5-B585-96705999DD3F}">
      <dsp:nvSpPr>
        <dsp:cNvPr id="0" name=""/>
        <dsp:cNvSpPr/>
      </dsp:nvSpPr>
      <dsp:spPr>
        <a:xfrm>
          <a:off x="390493" y="386478"/>
          <a:ext cx="921920" cy="921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A09873-D40E-4036-9CE1-DA9360A4EBFC}">
      <dsp:nvSpPr>
        <dsp:cNvPr id="0" name=""/>
        <dsp:cNvSpPr/>
      </dsp:nvSpPr>
      <dsp:spPr>
        <a:xfrm>
          <a:off x="1819470" y="9329"/>
          <a:ext cx="4573783"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lvl="0" algn="l" defTabSz="1111250">
            <a:lnSpc>
              <a:spcPct val="100000"/>
            </a:lnSpc>
            <a:spcBef>
              <a:spcPct val="0"/>
            </a:spcBef>
            <a:spcAft>
              <a:spcPct val="35000"/>
            </a:spcAft>
          </a:pPr>
          <a:r>
            <a:rPr lang="en-US" sz="2500" kern="1200"/>
            <a:t>Dietary therapy</a:t>
          </a:r>
        </a:p>
      </dsp:txBody>
      <dsp:txXfrm>
        <a:off x="1819470" y="9329"/>
        <a:ext cx="4573783" cy="1676219"/>
      </dsp:txXfrm>
    </dsp:sp>
    <dsp:sp modelId="{FD60E5D3-726D-4A1C-8FE6-0BE2AB01DC7C}">
      <dsp:nvSpPr>
        <dsp:cNvPr id="0" name=""/>
        <dsp:cNvSpPr/>
      </dsp:nvSpPr>
      <dsp:spPr>
        <a:xfrm>
          <a:off x="-116563" y="2104603"/>
          <a:ext cx="6513603" cy="1676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7DAE9-71A6-4F0F-9D21-E943EA7B7FDF}">
      <dsp:nvSpPr>
        <dsp:cNvPr id="0" name=""/>
        <dsp:cNvSpPr/>
      </dsp:nvSpPr>
      <dsp:spPr>
        <a:xfrm>
          <a:off x="390493" y="2481752"/>
          <a:ext cx="921920" cy="921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196AF1-FE23-401C-A537-28A1C1ACABB2}">
      <dsp:nvSpPr>
        <dsp:cNvPr id="0" name=""/>
        <dsp:cNvSpPr/>
      </dsp:nvSpPr>
      <dsp:spPr>
        <a:xfrm>
          <a:off x="1819470" y="2104603"/>
          <a:ext cx="4573783"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lvl="0" algn="l" defTabSz="1111250">
            <a:lnSpc>
              <a:spcPct val="100000"/>
            </a:lnSpc>
            <a:spcBef>
              <a:spcPct val="0"/>
            </a:spcBef>
            <a:spcAft>
              <a:spcPct val="35000"/>
            </a:spcAft>
          </a:pPr>
          <a:r>
            <a:rPr lang="en-US" sz="2500" kern="1200"/>
            <a:t>Physical activity</a:t>
          </a:r>
        </a:p>
      </dsp:txBody>
      <dsp:txXfrm>
        <a:off x="1819470" y="2104603"/>
        <a:ext cx="4573783" cy="1676219"/>
      </dsp:txXfrm>
    </dsp:sp>
    <dsp:sp modelId="{1ACC8F14-8F1A-443C-8A51-C657377B1D2E}">
      <dsp:nvSpPr>
        <dsp:cNvPr id="0" name=""/>
        <dsp:cNvSpPr/>
      </dsp:nvSpPr>
      <dsp:spPr>
        <a:xfrm>
          <a:off x="-116563" y="4199877"/>
          <a:ext cx="6513603" cy="1676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49AF5-CF1C-48FB-809D-35C09CBD8EEE}">
      <dsp:nvSpPr>
        <dsp:cNvPr id="0" name=""/>
        <dsp:cNvSpPr/>
      </dsp:nvSpPr>
      <dsp:spPr>
        <a:xfrm>
          <a:off x="390493" y="4577026"/>
          <a:ext cx="921920" cy="921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F1AAD3-3B30-42B6-9377-53DAE5F4A5A9}">
      <dsp:nvSpPr>
        <dsp:cNvPr id="0" name=""/>
        <dsp:cNvSpPr/>
      </dsp:nvSpPr>
      <dsp:spPr>
        <a:xfrm>
          <a:off x="1819470" y="4199877"/>
          <a:ext cx="2931121"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lvl="0" algn="l" defTabSz="1111250">
            <a:lnSpc>
              <a:spcPct val="100000"/>
            </a:lnSpc>
            <a:spcBef>
              <a:spcPct val="0"/>
            </a:spcBef>
            <a:spcAft>
              <a:spcPct val="35000"/>
            </a:spcAft>
          </a:pPr>
          <a:r>
            <a:rPr lang="en-US" sz="2500" kern="1200"/>
            <a:t>Behavior modification</a:t>
          </a:r>
        </a:p>
      </dsp:txBody>
      <dsp:txXfrm>
        <a:off x="1819470" y="4199877"/>
        <a:ext cx="2931121" cy="1676219"/>
      </dsp:txXfrm>
    </dsp:sp>
    <dsp:sp modelId="{3F903C74-9149-4BF3-A623-AB31D5ABCF91}">
      <dsp:nvSpPr>
        <dsp:cNvPr id="0" name=""/>
        <dsp:cNvSpPr/>
      </dsp:nvSpPr>
      <dsp:spPr>
        <a:xfrm>
          <a:off x="4513679" y="4199877"/>
          <a:ext cx="2116487"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lvl="0" algn="l" defTabSz="488950">
            <a:lnSpc>
              <a:spcPct val="100000"/>
            </a:lnSpc>
            <a:spcBef>
              <a:spcPct val="0"/>
            </a:spcBef>
            <a:spcAft>
              <a:spcPct val="35000"/>
            </a:spcAft>
          </a:pPr>
          <a:r>
            <a:rPr lang="en-IN" sz="1100" kern="1200"/>
            <a:t>changing eating habits</a:t>
          </a:r>
          <a:endParaRPr lang="en-US" sz="1100" kern="1200"/>
        </a:p>
        <a:p>
          <a:pPr lvl="0" algn="l" defTabSz="488950">
            <a:lnSpc>
              <a:spcPct val="100000"/>
            </a:lnSpc>
            <a:spcBef>
              <a:spcPct val="0"/>
            </a:spcBef>
            <a:spcAft>
              <a:spcPct val="35000"/>
            </a:spcAft>
          </a:pPr>
          <a:r>
            <a:rPr lang="en-IN" sz="1100" kern="1200"/>
            <a:t>Increasing physical activity</a:t>
          </a:r>
        </a:p>
        <a:p>
          <a:pPr lvl="0" algn="l" defTabSz="488950">
            <a:lnSpc>
              <a:spcPct val="100000"/>
            </a:lnSpc>
            <a:spcBef>
              <a:spcPct val="0"/>
            </a:spcBef>
            <a:spcAft>
              <a:spcPct val="35000"/>
            </a:spcAft>
          </a:pPr>
          <a:r>
            <a:rPr lang="en-US" sz="1100" kern="1200"/>
            <a:t>Becoming educated about the body and how to nourish it appropriately</a:t>
          </a:r>
          <a:endParaRPr lang="en-IN" sz="1100" kern="1200"/>
        </a:p>
        <a:p>
          <a:pPr lvl="0" algn="l" defTabSz="488950">
            <a:lnSpc>
              <a:spcPct val="100000"/>
            </a:lnSpc>
            <a:spcBef>
              <a:spcPct val="0"/>
            </a:spcBef>
            <a:spcAft>
              <a:spcPct val="35000"/>
            </a:spcAft>
          </a:pPr>
          <a:r>
            <a:rPr lang="en-US" sz="1100" kern="1200"/>
            <a:t>Engaging in a support group activity and setting realistic weight management goals</a:t>
          </a:r>
          <a:endParaRPr lang="en-IN" sz="1100" kern="1200"/>
        </a:p>
      </dsp:txBody>
      <dsp:txXfrm>
        <a:off x="4513679" y="4199877"/>
        <a:ext cx="2116487" cy="1676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6FE84-C949-4FCD-8AFE-F6D42FA7C272}">
      <dsp:nvSpPr>
        <dsp:cNvPr id="0" name=""/>
        <dsp:cNvSpPr/>
      </dsp:nvSpPr>
      <dsp:spPr>
        <a:xfrm>
          <a:off x="4206240" y="425"/>
          <a:ext cx="6309360" cy="165837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Begin smoking/drinking or drugs largely because of Peer pressure, Curiosity or in Party settings</a:t>
          </a:r>
          <a:endParaRPr lang="en-IN" sz="2000" kern="1200" dirty="0"/>
        </a:p>
      </dsp:txBody>
      <dsp:txXfrm>
        <a:off x="4206240" y="207721"/>
        <a:ext cx="5687471" cy="1243778"/>
      </dsp:txXfrm>
    </dsp:sp>
    <dsp:sp modelId="{70C91660-7D08-4561-9B4C-4D7822B6D70E}">
      <dsp:nvSpPr>
        <dsp:cNvPr id="0" name=""/>
        <dsp:cNvSpPr/>
      </dsp:nvSpPr>
      <dsp:spPr>
        <a:xfrm>
          <a:off x="0" y="425"/>
          <a:ext cx="4206240" cy="16583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IN" sz="2800" kern="1200" dirty="0"/>
            <a:t>Compulsive Users</a:t>
          </a:r>
        </a:p>
      </dsp:txBody>
      <dsp:txXfrm>
        <a:off x="80955" y="81380"/>
        <a:ext cx="4044330" cy="1496460"/>
      </dsp:txXfrm>
    </dsp:sp>
    <dsp:sp modelId="{70C638D6-0160-4EE5-AE41-31BDB775AA58}">
      <dsp:nvSpPr>
        <dsp:cNvPr id="0" name=""/>
        <dsp:cNvSpPr/>
      </dsp:nvSpPr>
      <dsp:spPr>
        <a:xfrm>
          <a:off x="4206240" y="1825058"/>
          <a:ext cx="6309360" cy="1658370"/>
        </a:xfrm>
        <a:prstGeom prst="rightArrow">
          <a:avLst>
            <a:gd name="adj1" fmla="val 75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Habitual users who devote their time and energy in getting the substances that they have become addicted to</a:t>
          </a:r>
          <a:endParaRPr lang="en-IN" sz="2000" kern="1200" dirty="0"/>
        </a:p>
      </dsp:txBody>
      <dsp:txXfrm>
        <a:off x="4206240" y="2032354"/>
        <a:ext cx="5687471" cy="1243778"/>
      </dsp:txXfrm>
    </dsp:sp>
    <dsp:sp modelId="{C26A4B62-8F97-4B92-AF63-6C794B3FD284}">
      <dsp:nvSpPr>
        <dsp:cNvPr id="0" name=""/>
        <dsp:cNvSpPr/>
      </dsp:nvSpPr>
      <dsp:spPr>
        <a:xfrm>
          <a:off x="0" y="1824633"/>
          <a:ext cx="4206240" cy="165837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IN" sz="4400" kern="1200" dirty="0"/>
            <a:t> </a:t>
          </a:r>
          <a:r>
            <a:rPr lang="en-IN" sz="2800" kern="1200" dirty="0"/>
            <a:t>Experimenters</a:t>
          </a:r>
          <a:endParaRPr lang="en-IN" sz="4400" kern="1200" dirty="0"/>
        </a:p>
      </dsp:txBody>
      <dsp:txXfrm>
        <a:off x="80955" y="1905588"/>
        <a:ext cx="4044330" cy="14964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A8B0C-1E20-4BDE-B60C-A84FE5022FF1}">
      <dsp:nvSpPr>
        <dsp:cNvPr id="0" name=""/>
        <dsp:cNvSpPr/>
      </dsp:nvSpPr>
      <dsp:spPr>
        <a:xfrm>
          <a:off x="0" y="1408176"/>
          <a:ext cx="10639696" cy="1877568"/>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D925F-A13F-4BDC-993B-F4C9BE7C072F}">
      <dsp:nvSpPr>
        <dsp:cNvPr id="0" name=""/>
        <dsp:cNvSpPr/>
      </dsp:nvSpPr>
      <dsp:spPr>
        <a:xfrm>
          <a:off x="2160" y="0"/>
          <a:ext cx="1119817" cy="187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dirty="0"/>
            <a:t>Factors within a family that influence a child’s early development</a:t>
          </a:r>
          <a:endParaRPr lang="en-IN" sz="1100" kern="1200" dirty="0"/>
        </a:p>
      </dsp:txBody>
      <dsp:txXfrm>
        <a:off x="2160" y="0"/>
        <a:ext cx="1119817" cy="1877568"/>
      </dsp:txXfrm>
    </dsp:sp>
    <dsp:sp modelId="{4FCFEA18-2598-468A-8483-352B15CE7B4E}">
      <dsp:nvSpPr>
        <dsp:cNvPr id="0" name=""/>
        <dsp:cNvSpPr/>
      </dsp:nvSpPr>
      <dsp:spPr>
        <a:xfrm>
          <a:off x="327373" y="2112264"/>
          <a:ext cx="469392" cy="46939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2E0C8-74B6-4E78-B352-ACE3A06343D7}">
      <dsp:nvSpPr>
        <dsp:cNvPr id="0" name=""/>
        <dsp:cNvSpPr/>
      </dsp:nvSpPr>
      <dsp:spPr>
        <a:xfrm>
          <a:off x="1177968" y="2816352"/>
          <a:ext cx="1119817" cy="187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a:t>Drug or alcohol use, running in the family</a:t>
          </a:r>
          <a:endParaRPr lang="en-IN" sz="1100" kern="1200"/>
        </a:p>
      </dsp:txBody>
      <dsp:txXfrm>
        <a:off x="1177968" y="2816352"/>
        <a:ext cx="1119817" cy="1877568"/>
      </dsp:txXfrm>
    </dsp:sp>
    <dsp:sp modelId="{6BAFA405-BAD6-454C-8CC5-585BBAE9336B}">
      <dsp:nvSpPr>
        <dsp:cNvPr id="0" name=""/>
        <dsp:cNvSpPr/>
      </dsp:nvSpPr>
      <dsp:spPr>
        <a:xfrm>
          <a:off x="1503181" y="2112264"/>
          <a:ext cx="469392" cy="469392"/>
        </a:xfrm>
        <a:prstGeom prst="ellipse">
          <a:avLst/>
        </a:prstGeom>
        <a:solidFill>
          <a:schemeClr val="accent3">
            <a:hueOff val="387228"/>
            <a:satOff val="14286"/>
            <a:lumOff val="-2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73489-BF10-4B1F-9E32-36DB3E13C330}">
      <dsp:nvSpPr>
        <dsp:cNvPr id="0" name=""/>
        <dsp:cNvSpPr/>
      </dsp:nvSpPr>
      <dsp:spPr>
        <a:xfrm>
          <a:off x="2353777" y="0"/>
          <a:ext cx="1119817" cy="187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a:t>Lack of nurturing and parental attachment</a:t>
          </a:r>
          <a:endParaRPr lang="en-IN" sz="1100" kern="1200"/>
        </a:p>
      </dsp:txBody>
      <dsp:txXfrm>
        <a:off x="2353777" y="0"/>
        <a:ext cx="1119817" cy="1877568"/>
      </dsp:txXfrm>
    </dsp:sp>
    <dsp:sp modelId="{22FD0222-87EA-47AA-A270-8C04DFAA53A5}">
      <dsp:nvSpPr>
        <dsp:cNvPr id="0" name=""/>
        <dsp:cNvSpPr/>
      </dsp:nvSpPr>
      <dsp:spPr>
        <a:xfrm>
          <a:off x="2678990" y="2112264"/>
          <a:ext cx="469392" cy="469392"/>
        </a:xfrm>
        <a:prstGeom prst="ellipse">
          <a:avLst/>
        </a:prstGeom>
        <a:solidFill>
          <a:schemeClr val="accent3">
            <a:hueOff val="774457"/>
            <a:satOff val="28571"/>
            <a:lumOff val="-4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652C9-8563-4323-9E1E-C5636E48D4E5}">
      <dsp:nvSpPr>
        <dsp:cNvPr id="0" name=""/>
        <dsp:cNvSpPr/>
      </dsp:nvSpPr>
      <dsp:spPr>
        <a:xfrm>
          <a:off x="3529586" y="2816352"/>
          <a:ext cx="1340746" cy="187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dirty="0"/>
            <a:t>Factors related to a child’s socialization outside the family may also increase risk of drug abuse</a:t>
          </a:r>
          <a:endParaRPr lang="en-IN" sz="1100" kern="1200" dirty="0"/>
        </a:p>
      </dsp:txBody>
      <dsp:txXfrm>
        <a:off x="3529586" y="2816352"/>
        <a:ext cx="1340746" cy="1877568"/>
      </dsp:txXfrm>
    </dsp:sp>
    <dsp:sp modelId="{7DC017ED-651F-4DE9-B9E4-BB6ED16A4E66}">
      <dsp:nvSpPr>
        <dsp:cNvPr id="0" name=""/>
        <dsp:cNvSpPr/>
      </dsp:nvSpPr>
      <dsp:spPr>
        <a:xfrm>
          <a:off x="3965263" y="2112264"/>
          <a:ext cx="469392" cy="469392"/>
        </a:xfrm>
        <a:prstGeom prst="ellipse">
          <a:avLst/>
        </a:prstGeom>
        <a:solidFill>
          <a:schemeClr val="accent3">
            <a:hueOff val="1161685"/>
            <a:satOff val="42857"/>
            <a:lumOff val="-6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BDEEC-7C3E-4BA1-A55F-BAA426535937}">
      <dsp:nvSpPr>
        <dsp:cNvPr id="0" name=""/>
        <dsp:cNvSpPr/>
      </dsp:nvSpPr>
      <dsp:spPr>
        <a:xfrm>
          <a:off x="4926323" y="0"/>
          <a:ext cx="1119817" cy="187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US" sz="1100" kern="1200"/>
            <a:t>Inappropriately aggressive or shy behavior</a:t>
          </a:r>
          <a:endParaRPr lang="en-IN" sz="1100" kern="1200"/>
        </a:p>
      </dsp:txBody>
      <dsp:txXfrm>
        <a:off x="4926323" y="0"/>
        <a:ext cx="1119817" cy="1877568"/>
      </dsp:txXfrm>
    </dsp:sp>
    <dsp:sp modelId="{46D41307-9A72-44EC-B605-AC3919B4CB89}">
      <dsp:nvSpPr>
        <dsp:cNvPr id="0" name=""/>
        <dsp:cNvSpPr/>
      </dsp:nvSpPr>
      <dsp:spPr>
        <a:xfrm>
          <a:off x="5251536" y="2112264"/>
          <a:ext cx="469392" cy="469392"/>
        </a:xfrm>
        <a:prstGeom prst="ellipse">
          <a:avLst/>
        </a:prstGeom>
        <a:solidFill>
          <a:schemeClr val="accent3">
            <a:hueOff val="1548914"/>
            <a:satOff val="57143"/>
            <a:lumOff val="-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A5332-399A-4FEC-B20C-00CAA06B8679}">
      <dsp:nvSpPr>
        <dsp:cNvPr id="0" name=""/>
        <dsp:cNvSpPr/>
      </dsp:nvSpPr>
      <dsp:spPr>
        <a:xfrm>
          <a:off x="6102132" y="2816352"/>
          <a:ext cx="1119817" cy="187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IN" sz="1100" kern="1200"/>
            <a:t>Poor socializing skills</a:t>
          </a:r>
        </a:p>
      </dsp:txBody>
      <dsp:txXfrm>
        <a:off x="6102132" y="2816352"/>
        <a:ext cx="1119817" cy="1877568"/>
      </dsp:txXfrm>
    </dsp:sp>
    <dsp:sp modelId="{504F19EB-13F8-415F-ACE0-FF713BD2D085}">
      <dsp:nvSpPr>
        <dsp:cNvPr id="0" name=""/>
        <dsp:cNvSpPr/>
      </dsp:nvSpPr>
      <dsp:spPr>
        <a:xfrm>
          <a:off x="6427344" y="2112264"/>
          <a:ext cx="469392" cy="469392"/>
        </a:xfrm>
        <a:prstGeom prst="ellipse">
          <a:avLst/>
        </a:prstGeom>
        <a:solidFill>
          <a:schemeClr val="accent3">
            <a:hueOff val="1936142"/>
            <a:satOff val="71429"/>
            <a:lumOff val="-10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0CCBA-4DD6-4E9D-8133-4A891816B815}">
      <dsp:nvSpPr>
        <dsp:cNvPr id="0" name=""/>
        <dsp:cNvSpPr/>
      </dsp:nvSpPr>
      <dsp:spPr>
        <a:xfrm>
          <a:off x="7277940" y="0"/>
          <a:ext cx="1119817" cy="187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lvl="0" algn="ctr" defTabSz="488950">
            <a:lnSpc>
              <a:spcPct val="90000"/>
            </a:lnSpc>
            <a:spcBef>
              <a:spcPct val="0"/>
            </a:spcBef>
            <a:spcAft>
              <a:spcPct val="35000"/>
            </a:spcAft>
          </a:pPr>
          <a:r>
            <a:rPr lang="en-IN" sz="1100" kern="1200"/>
            <a:t>Poor school performance</a:t>
          </a:r>
        </a:p>
      </dsp:txBody>
      <dsp:txXfrm>
        <a:off x="7277940" y="0"/>
        <a:ext cx="1119817" cy="1877568"/>
      </dsp:txXfrm>
    </dsp:sp>
    <dsp:sp modelId="{5A44D1F0-4B2D-4F2A-AACE-9097E281AA66}">
      <dsp:nvSpPr>
        <dsp:cNvPr id="0" name=""/>
        <dsp:cNvSpPr/>
      </dsp:nvSpPr>
      <dsp:spPr>
        <a:xfrm>
          <a:off x="7603153" y="2112264"/>
          <a:ext cx="469392" cy="469392"/>
        </a:xfrm>
        <a:prstGeom prst="ellipse">
          <a:avLst/>
        </a:prstGeom>
        <a:solidFill>
          <a:schemeClr val="accent3">
            <a:hueOff val="2323371"/>
            <a:satOff val="85714"/>
            <a:lumOff val="-12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D59B12-94B8-4DF0-88DA-31FDD97BAD0F}">
      <dsp:nvSpPr>
        <dsp:cNvPr id="0" name=""/>
        <dsp:cNvSpPr/>
      </dsp:nvSpPr>
      <dsp:spPr>
        <a:xfrm>
          <a:off x="8453749" y="2816352"/>
          <a:ext cx="1119817" cy="187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lvl="0" algn="ctr" defTabSz="488950">
            <a:lnSpc>
              <a:spcPct val="90000"/>
            </a:lnSpc>
            <a:spcBef>
              <a:spcPct val="0"/>
            </a:spcBef>
            <a:spcAft>
              <a:spcPct val="35000"/>
            </a:spcAft>
          </a:pPr>
          <a:r>
            <a:rPr lang="en-US" sz="1100" kern="1200"/>
            <a:t>Association with a unusual peer group</a:t>
          </a:r>
          <a:endParaRPr lang="en-IN" sz="1100" kern="1200"/>
        </a:p>
      </dsp:txBody>
      <dsp:txXfrm>
        <a:off x="8453749" y="2816352"/>
        <a:ext cx="1119817" cy="1877568"/>
      </dsp:txXfrm>
    </dsp:sp>
    <dsp:sp modelId="{E0005CB1-A0AC-4DF0-A493-DD678A336F44}">
      <dsp:nvSpPr>
        <dsp:cNvPr id="0" name=""/>
        <dsp:cNvSpPr/>
      </dsp:nvSpPr>
      <dsp:spPr>
        <a:xfrm>
          <a:off x="8778962" y="2112264"/>
          <a:ext cx="469392" cy="469392"/>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893B4-63E1-4E7C-8913-8E405F21BA12}">
      <dsp:nvSpPr>
        <dsp:cNvPr id="0" name=""/>
        <dsp:cNvSpPr/>
      </dsp:nvSpPr>
      <dsp:spPr>
        <a:xfrm>
          <a:off x="4658770" y="461"/>
          <a:ext cx="2088510" cy="2088510"/>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Domestic Violence:</a:t>
          </a:r>
          <a:endParaRPr lang="en-IN" sz="2000" kern="1200" dirty="0"/>
        </a:p>
      </dsp:txBody>
      <dsp:txXfrm>
        <a:off x="5180898" y="461"/>
        <a:ext cx="1044255" cy="1723021"/>
      </dsp:txXfrm>
    </dsp:sp>
    <dsp:sp modelId="{18DECF23-B6E0-43F4-869C-B38EE0057C7A}">
      <dsp:nvSpPr>
        <dsp:cNvPr id="0" name=""/>
        <dsp:cNvSpPr/>
      </dsp:nvSpPr>
      <dsp:spPr>
        <a:xfrm rot="4320000">
          <a:off x="6413189" y="1275121"/>
          <a:ext cx="2088510" cy="2088510"/>
        </a:xfrm>
        <a:prstGeom prst="downArrow">
          <a:avLst>
            <a:gd name="adj1" fmla="val 50000"/>
            <a:gd name="adj2" fmla="val 350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Female Infanticide and Feticide:</a:t>
          </a:r>
          <a:endParaRPr lang="en-IN" sz="2000" kern="1200" dirty="0"/>
        </a:p>
      </dsp:txBody>
      <dsp:txXfrm rot="-5400000">
        <a:off x="6769734" y="1740778"/>
        <a:ext cx="1723021" cy="1044255"/>
      </dsp:txXfrm>
    </dsp:sp>
    <dsp:sp modelId="{BD8D8F97-61E7-4B42-84A5-A4F01B6D0463}">
      <dsp:nvSpPr>
        <dsp:cNvPr id="0" name=""/>
        <dsp:cNvSpPr/>
      </dsp:nvSpPr>
      <dsp:spPr>
        <a:xfrm rot="8640000">
          <a:off x="5743060" y="3337564"/>
          <a:ext cx="2088510" cy="2088510"/>
        </a:xfrm>
        <a:prstGeom prst="downArrow">
          <a:avLst>
            <a:gd name="adj1" fmla="val 50000"/>
            <a:gd name="adj2" fmla="val 35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Dowry</a:t>
          </a:r>
          <a:endParaRPr lang="en-IN" sz="2000" kern="1200" dirty="0"/>
        </a:p>
      </dsp:txBody>
      <dsp:txXfrm rot="10800000">
        <a:off x="6372602" y="3668152"/>
        <a:ext cx="1044255" cy="1723021"/>
      </dsp:txXfrm>
    </dsp:sp>
    <dsp:sp modelId="{CD7B8244-D1BA-4157-8582-53EE6C4D6DE8}">
      <dsp:nvSpPr>
        <dsp:cNvPr id="0" name=""/>
        <dsp:cNvSpPr/>
      </dsp:nvSpPr>
      <dsp:spPr>
        <a:xfrm rot="12960000">
          <a:off x="3574479" y="3337564"/>
          <a:ext cx="2088510" cy="2088510"/>
        </a:xfrm>
        <a:prstGeom prst="downArrow">
          <a:avLst>
            <a:gd name="adj1" fmla="val 50000"/>
            <a:gd name="adj2" fmla="val 35000"/>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Psychological/Emotional Abuse:</a:t>
          </a:r>
          <a:endParaRPr lang="en-IN" sz="2000" kern="1200" dirty="0"/>
        </a:p>
      </dsp:txBody>
      <dsp:txXfrm rot="10800000">
        <a:off x="3989192" y="3668152"/>
        <a:ext cx="1044255" cy="1723021"/>
      </dsp:txXfrm>
    </dsp:sp>
    <dsp:sp modelId="{CE40621E-7AA9-4571-93EE-8CB99EB1973F}">
      <dsp:nvSpPr>
        <dsp:cNvPr id="0" name=""/>
        <dsp:cNvSpPr/>
      </dsp:nvSpPr>
      <dsp:spPr>
        <a:xfrm rot="17280000">
          <a:off x="2904351" y="1275121"/>
          <a:ext cx="2088510" cy="2088510"/>
        </a:xfrm>
        <a:prstGeom prst="downArrow">
          <a:avLst>
            <a:gd name="adj1" fmla="val 50000"/>
            <a:gd name="adj2" fmla="val 35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Sexual Abuse</a:t>
          </a:r>
          <a:r>
            <a:rPr lang="en-US" sz="1050" kern="1200" dirty="0"/>
            <a:t>:</a:t>
          </a:r>
          <a:endParaRPr lang="en-IN" sz="1050" kern="1200" dirty="0"/>
        </a:p>
      </dsp:txBody>
      <dsp:txXfrm rot="5400000">
        <a:off x="2913295" y="1740777"/>
        <a:ext cx="1723021" cy="1044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05378-DFF8-4297-A882-2CF473954669}">
      <dsp:nvSpPr>
        <dsp:cNvPr id="0" name=""/>
        <dsp:cNvSpPr/>
      </dsp:nvSpPr>
      <dsp:spPr>
        <a:xfrm>
          <a:off x="1916379" y="1200509"/>
          <a:ext cx="3943350" cy="3943350"/>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C9EC2-95DE-4E59-AB1E-4BD0AF93A76D}">
      <dsp:nvSpPr>
        <dsp:cNvPr id="0" name=""/>
        <dsp:cNvSpPr/>
      </dsp:nvSpPr>
      <dsp:spPr>
        <a:xfrm>
          <a:off x="2354420" y="1638549"/>
          <a:ext cx="3067269" cy="3067269"/>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634C9-FB98-432D-8B1B-DEA0C2D3969B}">
      <dsp:nvSpPr>
        <dsp:cNvPr id="0" name=""/>
        <dsp:cNvSpPr/>
      </dsp:nvSpPr>
      <dsp:spPr>
        <a:xfrm>
          <a:off x="2792460" y="2076590"/>
          <a:ext cx="2191188" cy="2191188"/>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5D389-EC0F-4060-B704-EF1722B06DB3}">
      <dsp:nvSpPr>
        <dsp:cNvPr id="0" name=""/>
        <dsp:cNvSpPr/>
      </dsp:nvSpPr>
      <dsp:spPr>
        <a:xfrm>
          <a:off x="3230829" y="2514959"/>
          <a:ext cx="1314450" cy="1314450"/>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3BA41-3D68-49A0-8249-4A6CF885B6E1}">
      <dsp:nvSpPr>
        <dsp:cNvPr id="0" name=""/>
        <dsp:cNvSpPr/>
      </dsp:nvSpPr>
      <dsp:spPr>
        <a:xfrm>
          <a:off x="3668870" y="2952999"/>
          <a:ext cx="438369" cy="43836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802BA-F325-447E-91EE-6E3186BCD6DA}">
      <dsp:nvSpPr>
        <dsp:cNvPr id="0" name=""/>
        <dsp:cNvSpPr/>
      </dsp:nvSpPr>
      <dsp:spPr>
        <a:xfrm>
          <a:off x="5382235" y="113940"/>
          <a:ext cx="4241112" cy="91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n-US" sz="1400" b="0" kern="1200" dirty="0"/>
            <a:t>Female Feticide: the practice of aborting a fetus when a person finds out that the fetus is female after</a:t>
          </a:r>
          <a:endParaRPr lang="en-IN" sz="1400" b="0" kern="1200" dirty="0"/>
        </a:p>
      </dsp:txBody>
      <dsp:txXfrm>
        <a:off x="5382235" y="113940"/>
        <a:ext cx="4241112" cy="911265"/>
      </dsp:txXfrm>
    </dsp:sp>
    <dsp:sp modelId="{7CC5936E-82E2-4B15-9EE8-B9A153FB6361}">
      <dsp:nvSpPr>
        <dsp:cNvPr id="0" name=""/>
        <dsp:cNvSpPr/>
      </dsp:nvSpPr>
      <dsp:spPr>
        <a:xfrm>
          <a:off x="6024035" y="569573"/>
          <a:ext cx="49291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658B9A-8282-47C5-987B-7AACB1C5945D}">
      <dsp:nvSpPr>
        <dsp:cNvPr id="0" name=""/>
        <dsp:cNvSpPr/>
      </dsp:nvSpPr>
      <dsp:spPr>
        <a:xfrm rot="5400000">
          <a:off x="3653096" y="804531"/>
          <a:ext cx="2602611" cy="2132695"/>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3D952-93B5-4541-97DF-3B7B255395DA}">
      <dsp:nvSpPr>
        <dsp:cNvPr id="0" name=""/>
        <dsp:cNvSpPr/>
      </dsp:nvSpPr>
      <dsp:spPr>
        <a:xfrm>
          <a:off x="6150913" y="900324"/>
          <a:ext cx="2703757" cy="810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n-US" sz="1400" b="0" kern="1200" dirty="0"/>
            <a:t>Female Infanticide:  the deliberate killing of newborn female children</a:t>
          </a:r>
          <a:endParaRPr lang="en-IN" sz="1400" b="0" kern="1200" dirty="0"/>
        </a:p>
      </dsp:txBody>
      <dsp:txXfrm>
        <a:off x="6150913" y="900324"/>
        <a:ext cx="2703757" cy="810681"/>
      </dsp:txXfrm>
    </dsp:sp>
    <dsp:sp modelId="{6E9D4418-1B60-4CF8-85B1-D80C738850C5}">
      <dsp:nvSpPr>
        <dsp:cNvPr id="0" name=""/>
        <dsp:cNvSpPr/>
      </dsp:nvSpPr>
      <dsp:spPr>
        <a:xfrm>
          <a:off x="6024035" y="1305665"/>
          <a:ext cx="49291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EC76C8-9004-4D1E-8CB1-B7A51BA0D17C}">
      <dsp:nvSpPr>
        <dsp:cNvPr id="0" name=""/>
        <dsp:cNvSpPr/>
      </dsp:nvSpPr>
      <dsp:spPr>
        <a:xfrm rot="5400000">
          <a:off x="4035535" y="1484693"/>
          <a:ext cx="2167002" cy="1807368"/>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2EDCF7-142B-4EA9-8EC7-3849EB5EDC93}">
      <dsp:nvSpPr>
        <dsp:cNvPr id="0" name=""/>
        <dsp:cNvSpPr/>
      </dsp:nvSpPr>
      <dsp:spPr>
        <a:xfrm>
          <a:off x="6581536" y="1668417"/>
          <a:ext cx="1842510" cy="746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n-US" sz="1400" b="0" kern="1200" dirty="0"/>
            <a:t>Sex ratio: 927 girls for every 1000 boys</a:t>
          </a:r>
          <a:endParaRPr lang="en-IN" sz="1400" b="0" kern="1200" dirty="0"/>
        </a:p>
      </dsp:txBody>
      <dsp:txXfrm>
        <a:off x="6581536" y="1668417"/>
        <a:ext cx="1842510" cy="746678"/>
      </dsp:txXfrm>
    </dsp:sp>
    <dsp:sp modelId="{6AF70993-DA47-4C74-8A1D-AF208ABAD08E}">
      <dsp:nvSpPr>
        <dsp:cNvPr id="0" name=""/>
        <dsp:cNvSpPr/>
      </dsp:nvSpPr>
      <dsp:spPr>
        <a:xfrm>
          <a:off x="6024035" y="2041757"/>
          <a:ext cx="49291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7D1A6-4374-4A6A-85F1-4FBCA1231184}">
      <dsp:nvSpPr>
        <dsp:cNvPr id="0" name=""/>
        <dsp:cNvSpPr/>
      </dsp:nvSpPr>
      <dsp:spPr>
        <a:xfrm rot="5400000">
          <a:off x="4410548" y="2137055"/>
          <a:ext cx="1708785" cy="1518189"/>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3B93E2-8D2E-44E1-B48F-4EDE54CFA136}">
      <dsp:nvSpPr>
        <dsp:cNvPr id="0" name=""/>
        <dsp:cNvSpPr/>
      </dsp:nvSpPr>
      <dsp:spPr>
        <a:xfrm>
          <a:off x="6638547" y="2414114"/>
          <a:ext cx="1728488" cy="695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n-US" sz="1400" b="0" kern="1200" dirty="0"/>
            <a:t>Female literacy: 64%</a:t>
          </a:r>
          <a:endParaRPr lang="en-IN" sz="1400" b="0" kern="1200" dirty="0"/>
        </a:p>
      </dsp:txBody>
      <dsp:txXfrm>
        <a:off x="6638547" y="2414114"/>
        <a:ext cx="1728488" cy="695923"/>
      </dsp:txXfrm>
    </dsp:sp>
    <dsp:sp modelId="{39B92FE7-3471-4E72-A2B5-245747B4769E}">
      <dsp:nvSpPr>
        <dsp:cNvPr id="0" name=""/>
        <dsp:cNvSpPr/>
      </dsp:nvSpPr>
      <dsp:spPr>
        <a:xfrm>
          <a:off x="6024035" y="2762075"/>
          <a:ext cx="49291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21FC4-2FE9-48CE-BE76-7CEB393380E4}">
      <dsp:nvSpPr>
        <dsp:cNvPr id="0" name=""/>
        <dsp:cNvSpPr/>
      </dsp:nvSpPr>
      <dsp:spPr>
        <a:xfrm rot="5400000">
          <a:off x="4783852" y="2825826"/>
          <a:ext cx="1303934" cy="1176432"/>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73C3D-C8BB-4114-8BE8-A56145A3F6EF}">
      <dsp:nvSpPr>
        <dsp:cNvPr id="0" name=""/>
        <dsp:cNvSpPr/>
      </dsp:nvSpPr>
      <dsp:spPr>
        <a:xfrm>
          <a:off x="6371218" y="3099454"/>
          <a:ext cx="2263147" cy="72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en-US" sz="1400" b="0" kern="1200" dirty="0"/>
            <a:t>Maternal mortality rate: 178 deaths per 100000 live births</a:t>
          </a:r>
          <a:endParaRPr lang="en-IN" sz="1400" b="0" kern="1200" dirty="0"/>
        </a:p>
      </dsp:txBody>
      <dsp:txXfrm>
        <a:off x="6371218" y="3099454"/>
        <a:ext cx="2263147" cy="723817"/>
      </dsp:txXfrm>
    </dsp:sp>
    <dsp:sp modelId="{66D93AE9-6614-49DD-863E-91D60C4E0163}">
      <dsp:nvSpPr>
        <dsp:cNvPr id="0" name=""/>
        <dsp:cNvSpPr/>
      </dsp:nvSpPr>
      <dsp:spPr>
        <a:xfrm>
          <a:off x="6024035" y="3461363"/>
          <a:ext cx="492918"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85CC83-D25C-40C4-B222-6FF1F46649C9}">
      <dsp:nvSpPr>
        <dsp:cNvPr id="0" name=""/>
        <dsp:cNvSpPr/>
      </dsp:nvSpPr>
      <dsp:spPr>
        <a:xfrm rot="5400000">
          <a:off x="5136782" y="3494224"/>
          <a:ext cx="920115" cy="854392"/>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950E0-05BD-44F8-B6E6-8C3E8EC1199D}">
      <dsp:nvSpPr>
        <dsp:cNvPr id="0" name=""/>
        <dsp:cNvSpPr/>
      </dsp:nvSpPr>
      <dsp:spPr>
        <a:xfrm>
          <a:off x="0" y="1805"/>
          <a:ext cx="10515600" cy="91531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71F1E5D-3E5C-4604-B9C8-C8DF13AF3029}">
      <dsp:nvSpPr>
        <dsp:cNvPr id="0" name=""/>
        <dsp:cNvSpPr/>
      </dsp:nvSpPr>
      <dsp:spPr>
        <a:xfrm>
          <a:off x="276881" y="207750"/>
          <a:ext cx="503420" cy="5034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9FFD39A-B5D1-4D1D-A351-955F392ECA60}">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US" sz="2200" kern="1200"/>
            <a:t>Physical activity helps to builds strong bones and muscles</a:t>
          </a:r>
        </a:p>
      </dsp:txBody>
      <dsp:txXfrm>
        <a:off x="1057183" y="1805"/>
        <a:ext cx="9458416" cy="915310"/>
      </dsp:txXfrm>
    </dsp:sp>
    <dsp:sp modelId="{3EC38098-1AF4-4E6F-B929-6456150646E3}">
      <dsp:nvSpPr>
        <dsp:cNvPr id="0" name=""/>
        <dsp:cNvSpPr/>
      </dsp:nvSpPr>
      <dsp:spPr>
        <a:xfrm>
          <a:off x="0" y="1145944"/>
          <a:ext cx="10515600" cy="91531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D623BE9-82ED-4484-8CDD-69457935DBC1}">
      <dsp:nvSpPr>
        <dsp:cNvPr id="0" name=""/>
        <dsp:cNvSpPr/>
      </dsp:nvSpPr>
      <dsp:spPr>
        <a:xfrm>
          <a:off x="276881" y="1351889"/>
          <a:ext cx="503420" cy="5034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2DBB535-C74B-4F2B-9C46-BCCC75515222}">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US" sz="2200" kern="1200"/>
            <a:t>Physical activities like exercise, yoga, dance, martial arts, outdoor games etc., help build stamina and fights fatigue</a:t>
          </a:r>
        </a:p>
      </dsp:txBody>
      <dsp:txXfrm>
        <a:off x="1057183" y="1145944"/>
        <a:ext cx="9458416" cy="915310"/>
      </dsp:txXfrm>
    </dsp:sp>
    <dsp:sp modelId="{8BC75AD3-5658-4922-87D7-860D3BDAC99D}">
      <dsp:nvSpPr>
        <dsp:cNvPr id="0" name=""/>
        <dsp:cNvSpPr/>
      </dsp:nvSpPr>
      <dsp:spPr>
        <a:xfrm>
          <a:off x="0" y="2290082"/>
          <a:ext cx="10515600" cy="91531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2A7C2A3-A5D5-4847-8980-EF7FD1A01E2B}">
      <dsp:nvSpPr>
        <dsp:cNvPr id="0" name=""/>
        <dsp:cNvSpPr/>
      </dsp:nvSpPr>
      <dsp:spPr>
        <a:xfrm>
          <a:off x="276881" y="2496027"/>
          <a:ext cx="503420" cy="50342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62026C5-F103-477F-A289-4084156E8D3B}">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US" sz="2200" kern="1200"/>
            <a:t>Decreases the likelihood of developing obesity and risk factors for diseases like type 2diabetes and heart disease.</a:t>
          </a:r>
        </a:p>
      </dsp:txBody>
      <dsp:txXfrm>
        <a:off x="1057183" y="2290082"/>
        <a:ext cx="9458416" cy="915310"/>
      </dsp:txXfrm>
    </dsp:sp>
    <dsp:sp modelId="{B34CC8AB-130D-4210-9DAF-57D2F3156BDD}">
      <dsp:nvSpPr>
        <dsp:cNvPr id="0" name=""/>
        <dsp:cNvSpPr/>
      </dsp:nvSpPr>
      <dsp:spPr>
        <a:xfrm>
          <a:off x="0" y="3434221"/>
          <a:ext cx="10515600" cy="91531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88ECBE8-03B2-42AB-8CC6-8B5700CB1244}">
      <dsp:nvSpPr>
        <dsp:cNvPr id="0" name=""/>
        <dsp:cNvSpPr/>
      </dsp:nvSpPr>
      <dsp:spPr>
        <a:xfrm>
          <a:off x="276881" y="3640166"/>
          <a:ext cx="503420" cy="50342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552657A-F350-4F97-A05E-BAE179BE3CE0}">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lvl="0" algn="l" defTabSz="977900">
            <a:lnSpc>
              <a:spcPct val="100000"/>
            </a:lnSpc>
            <a:spcBef>
              <a:spcPct val="0"/>
            </a:spcBef>
            <a:spcAft>
              <a:spcPct val="35000"/>
            </a:spcAft>
          </a:pPr>
          <a:r>
            <a:rPr lang="en-US" sz="2200" kern="1200"/>
            <a:t>Reduces anxiety and depression and promote positive mental health</a:t>
          </a:r>
        </a:p>
      </dsp:txBody>
      <dsp:txXfrm>
        <a:off x="1057183" y="3434221"/>
        <a:ext cx="9458416" cy="915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EF29D-EA1B-4101-9805-17D66D998AC7}">
      <dsp:nvSpPr>
        <dsp:cNvPr id="0" name=""/>
        <dsp:cNvSpPr/>
      </dsp:nvSpPr>
      <dsp:spPr>
        <a:xfrm>
          <a:off x="-456181" y="37134"/>
          <a:ext cx="10226040" cy="119498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1EE29-5CE7-4599-8E68-5EC5C354C154}">
      <dsp:nvSpPr>
        <dsp:cNvPr id="0" name=""/>
        <dsp:cNvSpPr/>
      </dsp:nvSpPr>
      <dsp:spPr>
        <a:xfrm>
          <a:off x="-94697" y="275523"/>
          <a:ext cx="657243" cy="6572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62401-A98A-4451-9F79-4CB786E0E018}">
      <dsp:nvSpPr>
        <dsp:cNvPr id="0" name=""/>
        <dsp:cNvSpPr/>
      </dsp:nvSpPr>
      <dsp:spPr>
        <a:xfrm>
          <a:off x="924030" y="6650"/>
          <a:ext cx="4601718" cy="11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70" tIns="126470" rIns="126470" bIns="126470" numCol="1" spcCol="1270" anchor="ctr" anchorCtr="0">
          <a:noAutofit/>
        </a:bodyPr>
        <a:lstStyle/>
        <a:p>
          <a:pPr lvl="0" algn="l" defTabSz="1111250">
            <a:lnSpc>
              <a:spcPct val="100000"/>
            </a:lnSpc>
            <a:spcBef>
              <a:spcPct val="0"/>
            </a:spcBef>
            <a:spcAft>
              <a:spcPct val="35000"/>
            </a:spcAft>
          </a:pPr>
          <a:r>
            <a:rPr lang="en-IN" sz="2500" kern="1200"/>
            <a:t>Aerobic Activities</a:t>
          </a:r>
          <a:endParaRPr lang="en-US" sz="2500" kern="1200"/>
        </a:p>
      </dsp:txBody>
      <dsp:txXfrm>
        <a:off x="924030" y="6650"/>
        <a:ext cx="4601718" cy="1194988"/>
      </dsp:txXfrm>
    </dsp:sp>
    <dsp:sp modelId="{5314699D-80DA-49CB-B19C-D5ACCFEAACDC}">
      <dsp:nvSpPr>
        <dsp:cNvPr id="0" name=""/>
        <dsp:cNvSpPr/>
      </dsp:nvSpPr>
      <dsp:spPr>
        <a:xfrm>
          <a:off x="4610685" y="6650"/>
          <a:ext cx="6071536" cy="11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70" tIns="126470" rIns="126470" bIns="126470" numCol="1" spcCol="1270" anchor="ctr" anchorCtr="0">
          <a:noAutofit/>
        </a:bodyPr>
        <a:lstStyle/>
        <a:p>
          <a:pPr lvl="0" algn="l" defTabSz="755650">
            <a:lnSpc>
              <a:spcPct val="100000"/>
            </a:lnSpc>
            <a:spcBef>
              <a:spcPct val="0"/>
            </a:spcBef>
            <a:spcAft>
              <a:spcPct val="35000"/>
            </a:spcAft>
          </a:pPr>
          <a:r>
            <a:rPr lang="en-US" sz="1700" kern="1200"/>
            <a:t>cycle riding, walking, running, dancing, and  </a:t>
          </a:r>
        </a:p>
        <a:p>
          <a:pPr lvl="0" algn="l" defTabSz="755650">
            <a:lnSpc>
              <a:spcPct val="100000"/>
            </a:lnSpc>
            <a:spcBef>
              <a:spcPct val="0"/>
            </a:spcBef>
            <a:spcAft>
              <a:spcPct val="35000"/>
            </a:spcAft>
          </a:pPr>
          <a:r>
            <a:rPr lang="en-US" sz="1700" kern="1200"/>
            <a:t>Playing active games like tag, soccer, and basketball.</a:t>
          </a:r>
        </a:p>
      </dsp:txBody>
      <dsp:txXfrm>
        <a:off x="4610685" y="6650"/>
        <a:ext cx="6071536" cy="1194988"/>
      </dsp:txXfrm>
    </dsp:sp>
    <dsp:sp modelId="{27949DC8-B6EB-40B2-9DBF-D2BBEA9F75F7}">
      <dsp:nvSpPr>
        <dsp:cNvPr id="0" name=""/>
        <dsp:cNvSpPr/>
      </dsp:nvSpPr>
      <dsp:spPr>
        <a:xfrm>
          <a:off x="-456181" y="1500387"/>
          <a:ext cx="10226040" cy="119498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566AF-C1B9-4ACA-9D7F-F2B2C1F13917}">
      <dsp:nvSpPr>
        <dsp:cNvPr id="0" name=""/>
        <dsp:cNvSpPr/>
      </dsp:nvSpPr>
      <dsp:spPr>
        <a:xfrm>
          <a:off x="-94697" y="1769259"/>
          <a:ext cx="657243" cy="65724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1FB36-610C-46AA-B577-1EF853EEEE41}">
      <dsp:nvSpPr>
        <dsp:cNvPr id="0" name=""/>
        <dsp:cNvSpPr/>
      </dsp:nvSpPr>
      <dsp:spPr>
        <a:xfrm>
          <a:off x="924030" y="1500387"/>
          <a:ext cx="4601718" cy="11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70" tIns="126470" rIns="126470" bIns="126470" numCol="1" spcCol="1270" anchor="ctr" anchorCtr="0">
          <a:noAutofit/>
        </a:bodyPr>
        <a:lstStyle/>
        <a:p>
          <a:pPr lvl="0" algn="l" defTabSz="1111250">
            <a:lnSpc>
              <a:spcPct val="100000"/>
            </a:lnSpc>
            <a:spcBef>
              <a:spcPct val="0"/>
            </a:spcBef>
            <a:spcAft>
              <a:spcPct val="35000"/>
            </a:spcAft>
          </a:pPr>
          <a:r>
            <a:rPr lang="en-IN" sz="2500" kern="1200" dirty="0"/>
            <a:t>Muscle-strengthening Activities:</a:t>
          </a:r>
          <a:endParaRPr lang="en-US" sz="2500" kern="1200" dirty="0"/>
        </a:p>
      </dsp:txBody>
      <dsp:txXfrm>
        <a:off x="924030" y="1500387"/>
        <a:ext cx="4601718" cy="1194988"/>
      </dsp:txXfrm>
    </dsp:sp>
    <dsp:sp modelId="{7DF23666-8674-4E5D-B7DA-0E6EF3F95A64}">
      <dsp:nvSpPr>
        <dsp:cNvPr id="0" name=""/>
        <dsp:cNvSpPr/>
      </dsp:nvSpPr>
      <dsp:spPr>
        <a:xfrm>
          <a:off x="5262675" y="1500387"/>
          <a:ext cx="4767556" cy="11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70" tIns="126470" rIns="126470" bIns="126470" numCol="1" spcCol="1270" anchor="ctr" anchorCtr="0">
          <a:noAutofit/>
        </a:bodyPr>
        <a:lstStyle/>
        <a:p>
          <a:pPr lvl="0" algn="l" defTabSz="755650">
            <a:lnSpc>
              <a:spcPct val="100000"/>
            </a:lnSpc>
            <a:spcBef>
              <a:spcPct val="0"/>
            </a:spcBef>
            <a:spcAft>
              <a:spcPct val="35000"/>
            </a:spcAft>
          </a:pPr>
          <a:r>
            <a:rPr lang="en-US" sz="1700" kern="1200" dirty="0"/>
            <a:t>push-ups, pull-ups, and weightlifting exercises.</a:t>
          </a:r>
        </a:p>
      </dsp:txBody>
      <dsp:txXfrm>
        <a:off x="5262675" y="1500387"/>
        <a:ext cx="4767556" cy="1194988"/>
      </dsp:txXfrm>
    </dsp:sp>
    <dsp:sp modelId="{D572BB67-D02C-43AE-9519-3AF66B207E1D}">
      <dsp:nvSpPr>
        <dsp:cNvPr id="0" name=""/>
        <dsp:cNvSpPr/>
      </dsp:nvSpPr>
      <dsp:spPr>
        <a:xfrm>
          <a:off x="-456181" y="2994123"/>
          <a:ext cx="10226040" cy="119498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CE500-5272-4A3C-AC51-BCF97694FC13}">
      <dsp:nvSpPr>
        <dsp:cNvPr id="0" name=""/>
        <dsp:cNvSpPr/>
      </dsp:nvSpPr>
      <dsp:spPr>
        <a:xfrm>
          <a:off x="-94697" y="3262995"/>
          <a:ext cx="657243" cy="65724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63B2B-F061-4DC8-B131-2E3322B3F3B9}">
      <dsp:nvSpPr>
        <dsp:cNvPr id="0" name=""/>
        <dsp:cNvSpPr/>
      </dsp:nvSpPr>
      <dsp:spPr>
        <a:xfrm>
          <a:off x="924030" y="2994123"/>
          <a:ext cx="4601718" cy="11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70" tIns="126470" rIns="126470" bIns="126470" numCol="1" spcCol="1270" anchor="ctr" anchorCtr="0">
          <a:noAutofit/>
        </a:bodyPr>
        <a:lstStyle/>
        <a:p>
          <a:pPr lvl="0" algn="l" defTabSz="1111250">
            <a:lnSpc>
              <a:spcPct val="100000"/>
            </a:lnSpc>
            <a:spcBef>
              <a:spcPct val="0"/>
            </a:spcBef>
            <a:spcAft>
              <a:spcPct val="35000"/>
            </a:spcAft>
          </a:pPr>
          <a:r>
            <a:rPr lang="en-IN" sz="2500" kern="1200"/>
            <a:t>Bone-strengthening Activities:</a:t>
          </a:r>
          <a:endParaRPr lang="en-US" sz="2500" kern="1200"/>
        </a:p>
      </dsp:txBody>
      <dsp:txXfrm>
        <a:off x="924030" y="2994123"/>
        <a:ext cx="4601718" cy="1194988"/>
      </dsp:txXfrm>
    </dsp:sp>
    <dsp:sp modelId="{9481005A-E72A-4A81-AE26-8E0A3351B5BA}">
      <dsp:nvSpPr>
        <dsp:cNvPr id="0" name=""/>
        <dsp:cNvSpPr/>
      </dsp:nvSpPr>
      <dsp:spPr>
        <a:xfrm>
          <a:off x="4921708" y="2994123"/>
          <a:ext cx="5449490" cy="1194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470" tIns="126470" rIns="126470" bIns="126470" numCol="1" spcCol="1270" anchor="ctr" anchorCtr="0">
          <a:noAutofit/>
        </a:bodyPr>
        <a:lstStyle/>
        <a:p>
          <a:pPr lvl="0" algn="l" defTabSz="755650">
            <a:lnSpc>
              <a:spcPct val="100000"/>
            </a:lnSpc>
            <a:spcBef>
              <a:spcPct val="0"/>
            </a:spcBef>
            <a:spcAft>
              <a:spcPct val="35000"/>
            </a:spcAft>
          </a:pPr>
          <a:r>
            <a:rPr lang="en-US" sz="1700" kern="1200" dirty="0"/>
            <a:t>hopping, skipping, jumping, running, and sports like gymnastics, basketball, and tennis</a:t>
          </a:r>
        </a:p>
      </dsp:txBody>
      <dsp:txXfrm>
        <a:off x="4921708" y="2994123"/>
        <a:ext cx="5449490" cy="11949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FEE63-1EE7-456B-A9AA-E0535A3ED058}" type="datetimeFigureOut">
              <a:rPr lang="en-US" smtClean="0"/>
              <a:pPr/>
              <a:t>3/26/2021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3E3A4-7326-4253-BD95-15A71403EEE3}" type="slidenum">
              <a:rPr lang="en-US" smtClean="0"/>
              <a:pPr/>
              <a:t>‹#›</a:t>
            </a:fld>
            <a:endParaRPr lang="en-US"/>
          </a:p>
        </p:txBody>
      </p:sp>
    </p:spTree>
    <p:extLst>
      <p:ext uri="{BB962C8B-B14F-4D97-AF65-F5344CB8AC3E}">
        <p14:creationId xmlns:p14="http://schemas.microsoft.com/office/powerpoint/2010/main" xmlns="" val="209472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A7D2D7A0-6D98-41AE-B041-E21C44B00207}" type="slidenum">
              <a:rPr lang="en-US" sz="1200"/>
              <a:pPr eaLnBrk="1" hangingPunct="1"/>
              <a:t>2</a:t>
            </a:fld>
            <a:endParaRPr lang="en-US" sz="1200"/>
          </a:p>
        </p:txBody>
      </p:sp>
      <p:sp>
        <p:nvSpPr>
          <p:cNvPr id="41987" name="Rectangle 2"/>
          <p:cNvSpPr>
            <a:spLocks noGrp="1" noRot="1" noChangeAspect="1" noChangeArrowheads="1" noTextEdit="1"/>
          </p:cNvSpPr>
          <p:nvPr>
            <p:ph type="sldImg"/>
          </p:nvPr>
        </p:nvSpPr>
        <p:spPr>
          <a:xfrm>
            <a:off x="382588" y="685800"/>
            <a:ext cx="6094412" cy="34290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mtClean="0">
                <a:latin typeface="Arial" panose="020B0604020202020204" pitchFamily="34" charset="0"/>
                <a:cs typeface="Arial" panose="020B0604020202020204" pitchFamily="34" charset="0"/>
              </a:rPr>
              <a:t>Adolescents are a very diverse group. </a:t>
            </a:r>
          </a:p>
          <a:p>
            <a:r>
              <a:rPr lang="en-GB" smtClean="0">
                <a:latin typeface="Arial" panose="020B0604020202020204" pitchFamily="34" charset="0"/>
                <a:cs typeface="Arial" panose="020B0604020202020204" pitchFamily="34" charset="0"/>
              </a:rPr>
              <a:t>A boy of 12 is very different from a young man of 19.</a:t>
            </a:r>
          </a:p>
          <a:p>
            <a:r>
              <a:rPr lang="en-GB" smtClean="0">
                <a:latin typeface="Arial" panose="020B0604020202020204" pitchFamily="34" charset="0"/>
                <a:cs typeface="Arial" panose="020B0604020202020204" pitchFamily="34" charset="0"/>
              </a:rPr>
              <a:t>A boy of 12 is also very different - physically but also psychologically from a girl of the same age.</a:t>
            </a:r>
          </a:p>
          <a:p>
            <a:r>
              <a:rPr lang="en-GB" smtClean="0">
                <a:latin typeface="Arial" panose="020B0604020202020204" pitchFamily="34" charset="0"/>
                <a:cs typeface="Arial" panose="020B0604020202020204" pitchFamily="34" charset="0"/>
              </a:rPr>
              <a:t>A boy of 12 who is part of a caring and financially secure family is growing up in very different circumstances from another of the same age who has run away from home to escape physical violence.</a:t>
            </a:r>
          </a:p>
          <a:p>
            <a:r>
              <a:rPr lang="en-GB" smtClean="0">
                <a:latin typeface="Arial" panose="020B0604020202020204" pitchFamily="34" charset="0"/>
                <a:cs typeface="Arial" panose="020B0604020202020204" pitchFamily="34" charset="0"/>
              </a:rPr>
              <a:t>Two boys of 12 who are growing up in very similar conditions may develop in very different ways.</a:t>
            </a:r>
          </a:p>
          <a:p>
            <a:r>
              <a:rPr lang="en-GB" smtClean="0">
                <a:latin typeface="Arial" panose="020B0604020202020204" pitchFamily="34" charset="0"/>
                <a:cs typeface="Arial" panose="020B0604020202020204" pitchFamily="34" charset="0"/>
              </a:rPr>
              <a:t>All these categories of adolescents have different needs; different but also changing needs.</a:t>
            </a: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0603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E0E1B3-0333-4523-92D2-931E5EAD1C36}" type="slidenum">
              <a:rPr lang="en-US"/>
              <a:pPr eaLnBrk="1" hangingPunct="1"/>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121792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000DE15-FD1D-41E8-92EF-F4FE1552DDCB}" type="slidenum">
              <a:rPr lang="en-US"/>
              <a:pPr eaLnBrk="1" hangingPunct="1"/>
              <a:t>13</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328749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799CAE6E-E789-46B4-AE50-2A4D6943897C}" type="slidenum">
              <a:rPr lang="en-US" sz="1200"/>
              <a:pPr eaLnBrk="1" hangingPunct="1"/>
              <a:t>14</a:t>
            </a:fld>
            <a:endParaRPr lang="en-US" sz="1200"/>
          </a:p>
        </p:txBody>
      </p:sp>
    </p:spTree>
    <p:extLst>
      <p:ext uri="{BB962C8B-B14F-4D97-AF65-F5344CB8AC3E}">
        <p14:creationId xmlns:p14="http://schemas.microsoft.com/office/powerpoint/2010/main" xmlns="" val="327443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041885-969D-44D1-A54C-B90944059E47}" type="slidenum">
              <a:rPr lang="en-US"/>
              <a:pPr eaLnBrk="1" hangingPunct="1"/>
              <a:t>15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3849403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013FCE8-52CC-4631-B75D-5337BF44DE57}" type="slidenum">
              <a:rPr lang="en-IN" smtClean="0"/>
              <a:pPr/>
              <a:t>17</a:t>
            </a:fld>
            <a:endParaRPr lang="en-IN"/>
          </a:p>
        </p:txBody>
      </p:sp>
    </p:spTree>
    <p:extLst>
      <p:ext uri="{BB962C8B-B14F-4D97-AF65-F5344CB8AC3E}">
        <p14:creationId xmlns:p14="http://schemas.microsoft.com/office/powerpoint/2010/main" xmlns="" val="1684873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013FCE8-52CC-4631-B75D-5337BF44DE57}" type="slidenum">
              <a:rPr lang="en-IN" smtClean="0"/>
              <a:pPr/>
              <a:t>25</a:t>
            </a:fld>
            <a:endParaRPr lang="en-IN"/>
          </a:p>
        </p:txBody>
      </p:sp>
    </p:spTree>
    <p:extLst>
      <p:ext uri="{BB962C8B-B14F-4D97-AF65-F5344CB8AC3E}">
        <p14:creationId xmlns:p14="http://schemas.microsoft.com/office/powerpoint/2010/main" xmlns="" val="2741380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013FCE8-52CC-4631-B75D-5337BF44DE57}" type="slidenum">
              <a:rPr lang="en-IN" smtClean="0"/>
              <a:pPr/>
              <a:t>45</a:t>
            </a:fld>
            <a:endParaRPr lang="en-IN"/>
          </a:p>
        </p:txBody>
      </p:sp>
    </p:spTree>
    <p:extLst>
      <p:ext uri="{BB962C8B-B14F-4D97-AF65-F5344CB8AC3E}">
        <p14:creationId xmlns:p14="http://schemas.microsoft.com/office/powerpoint/2010/main" xmlns="" val="1401703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013FCE8-52CC-4631-B75D-5337BF44DE57}" type="slidenum">
              <a:rPr lang="en-IN" smtClean="0"/>
              <a:pPr/>
              <a:t>47</a:t>
            </a:fld>
            <a:endParaRPr lang="en-IN"/>
          </a:p>
        </p:txBody>
      </p:sp>
    </p:spTree>
    <p:extLst>
      <p:ext uri="{BB962C8B-B14F-4D97-AF65-F5344CB8AC3E}">
        <p14:creationId xmlns:p14="http://schemas.microsoft.com/office/powerpoint/2010/main" xmlns="" val="9012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F9B4ED05-26E1-44F8-82F5-31F46BABBC89}" type="slidenum">
              <a:rPr lang="en-US" sz="1200"/>
              <a:pPr eaLnBrk="1" hangingPunct="1"/>
              <a:t>58</a:t>
            </a:fld>
            <a:endParaRPr lang="en-US" sz="1200"/>
          </a:p>
        </p:txBody>
      </p:sp>
      <p:sp>
        <p:nvSpPr>
          <p:cNvPr id="60419" name="Rectangle 2"/>
          <p:cNvSpPr>
            <a:spLocks noGrp="1" noRot="1" noChangeAspect="1" noChangeArrowheads="1" noTextEdit="1"/>
          </p:cNvSpPr>
          <p:nvPr>
            <p:ph type="sldImg"/>
          </p:nvPr>
        </p:nvSpPr>
        <p:spPr>
          <a:xfrm>
            <a:off x="382588" y="685800"/>
            <a:ext cx="6094412" cy="34290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mtClean="0">
                <a:latin typeface="Arial" panose="020B0604020202020204" pitchFamily="34" charset="0"/>
                <a:cs typeface="Arial" panose="020B0604020202020204" pitchFamily="34" charset="0"/>
              </a:rPr>
              <a:t>Our case for attention to adolescent health becomes even stronger as one moves from mortality and morbidity to behaviours.</a:t>
            </a:r>
          </a:p>
          <a:p>
            <a:r>
              <a:rPr lang="en-GB" smtClean="0">
                <a:latin typeface="Arial" panose="020B0604020202020204" pitchFamily="34" charset="0"/>
                <a:cs typeface="Arial" panose="020B0604020202020204" pitchFamily="34" charset="0"/>
              </a:rPr>
              <a:t>This is a phase of life when important behaviours – habits if you like – that will determine health and disease in adulthood are formed.</a:t>
            </a:r>
          </a:p>
          <a:p>
            <a:r>
              <a:rPr lang="en-GB" smtClean="0">
                <a:latin typeface="Arial" panose="020B0604020202020204" pitchFamily="34" charset="0"/>
                <a:cs typeface="Arial" panose="020B0604020202020204" pitchFamily="34" charset="0"/>
              </a:rPr>
              <a:t>Smoking, diet and exercise behaviours are cases in point. </a:t>
            </a: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32884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E7BBC61A-D561-408A-B54C-A1C6A07349D5}" type="slidenum">
              <a:rPr lang="en-US" sz="1200"/>
              <a:pPr eaLnBrk="1" hangingPunct="1"/>
              <a:t>59</a:t>
            </a:fld>
            <a:endParaRPr lang="en-US" sz="1200"/>
          </a:p>
        </p:txBody>
      </p:sp>
      <p:sp>
        <p:nvSpPr>
          <p:cNvPr id="57347" name="Rectangle 2"/>
          <p:cNvSpPr>
            <a:spLocks noGrp="1" noRot="1" noChangeAspect="1" noChangeArrowheads="1" noTextEdit="1"/>
          </p:cNvSpPr>
          <p:nvPr>
            <p:ph type="sldImg"/>
          </p:nvPr>
        </p:nvSpPr>
        <p:spPr>
          <a:xfrm>
            <a:off x="382588" y="685800"/>
            <a:ext cx="6094412" cy="34290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mtClean="0">
                <a:latin typeface="Arial" panose="020B0604020202020204" pitchFamily="34" charset="0"/>
                <a:cs typeface="Arial" panose="020B0604020202020204" pitchFamily="34" charset="0"/>
              </a:rPr>
              <a:t>There are an estimated 2.6 million deaths in the 10-24 year age group every year.</a:t>
            </a:r>
          </a:p>
          <a:p>
            <a:r>
              <a:rPr lang="en-GB" smtClean="0">
                <a:latin typeface="Arial" panose="020B0604020202020204" pitchFamily="34" charset="0"/>
                <a:cs typeface="Arial" panose="020B0604020202020204" pitchFamily="34" charset="0"/>
              </a:rPr>
              <a:t>97% of them occur in low and middle income countries.</a:t>
            </a:r>
          </a:p>
          <a:p>
            <a:r>
              <a:rPr lang="en-GB" smtClean="0">
                <a:latin typeface="Arial" panose="020B0604020202020204" pitchFamily="34" charset="0"/>
                <a:cs typeface="Arial" panose="020B0604020202020204" pitchFamily="34" charset="0"/>
              </a:rPr>
              <a:t>The causes of these deaths are indicated on this slide. </a:t>
            </a:r>
          </a:p>
          <a:p>
            <a:r>
              <a:rPr lang="en-GB" smtClean="0">
                <a:latin typeface="Arial" panose="020B0604020202020204" pitchFamily="34" charset="0"/>
                <a:cs typeface="Arial" panose="020B0604020202020204" pitchFamily="34" charset="0"/>
              </a:rPr>
              <a:t>There are substantial regional differences in mortality rates and causes of mortality, but that is beyond the scope of this presentation. </a:t>
            </a: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0495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1214FC15-D547-4BD3-BD32-3CBD3517DF60}" type="slidenum">
              <a:rPr lang="en-US" sz="1200"/>
              <a:pPr eaLnBrk="1" hangingPunct="1"/>
              <a:t>3</a:t>
            </a:fld>
            <a:endParaRPr lang="en-US" sz="1200"/>
          </a:p>
        </p:txBody>
      </p:sp>
    </p:spTree>
    <p:extLst>
      <p:ext uri="{BB962C8B-B14F-4D97-AF65-F5344CB8AC3E}">
        <p14:creationId xmlns:p14="http://schemas.microsoft.com/office/powerpoint/2010/main" xmlns="" val="4000187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D6BE61B5-4A26-4F02-B139-520055856BE6}" type="slidenum">
              <a:rPr lang="en-US" sz="1200"/>
              <a:pPr eaLnBrk="1" hangingPunct="1"/>
              <a:t>60</a:t>
            </a:fld>
            <a:endParaRPr lang="en-US" sz="1200"/>
          </a:p>
        </p:txBody>
      </p:sp>
      <p:sp>
        <p:nvSpPr>
          <p:cNvPr id="61443" name="Rectangle 2"/>
          <p:cNvSpPr>
            <a:spLocks noGrp="1" noRot="1" noChangeAspect="1" noChangeArrowheads="1" noTextEdit="1"/>
          </p:cNvSpPr>
          <p:nvPr>
            <p:ph type="sldImg"/>
          </p:nvPr>
        </p:nvSpPr>
        <p:spPr>
          <a:xfrm>
            <a:off x="382588" y="685800"/>
            <a:ext cx="6094412"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latin typeface="Arial" panose="020B0604020202020204" pitchFamily="34" charset="0"/>
                <a:cs typeface="Arial" panose="020B0604020202020204" pitchFamily="34" charset="0"/>
              </a:rPr>
              <a:t>One final point is that some health problems (illnesses and infections) and health-related behaviours acquired during adolescence have their impact during adolescence; others have their impact in adulthood; and still others have their impact in the next generation.  </a:t>
            </a: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01729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ED3D6972-71A8-4AA8-AA48-560C0B8D73E7}" type="slidenum">
              <a:rPr lang="en-US" sz="1200"/>
              <a:pPr eaLnBrk="1" hangingPunct="1"/>
              <a:t>65</a:t>
            </a:fld>
            <a:endParaRPr lang="en-US" sz="1200"/>
          </a:p>
        </p:txBody>
      </p:sp>
      <p:sp>
        <p:nvSpPr>
          <p:cNvPr id="59395" name="Rectangle 2"/>
          <p:cNvSpPr>
            <a:spLocks noGrp="1" noRot="1" noChangeAspect="1" noChangeArrowheads="1" noTextEdit="1"/>
          </p:cNvSpPr>
          <p:nvPr>
            <p:ph type="sldImg"/>
          </p:nvPr>
        </p:nvSpPr>
        <p:spPr>
          <a:xfrm>
            <a:off x="361950" y="709613"/>
            <a:ext cx="6142038" cy="3455987"/>
          </a:xfrm>
          <a:ln/>
        </p:spPr>
      </p:sp>
      <p:sp>
        <p:nvSpPr>
          <p:cNvPr id="59396" name="Rectangle 3"/>
          <p:cNvSpPr>
            <a:spLocks noGrp="1" noChangeArrowheads="1"/>
          </p:cNvSpPr>
          <p:nvPr>
            <p:ph type="body" idx="1"/>
          </p:nvPr>
        </p:nvSpPr>
        <p:spPr>
          <a:xfrm>
            <a:off x="900113" y="4370388"/>
            <a:ext cx="5057775" cy="4064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mtClean="0">
                <a:latin typeface="Arial" panose="020B0604020202020204" pitchFamily="34" charset="0"/>
                <a:cs typeface="Arial" panose="020B0604020202020204" pitchFamily="34" charset="0"/>
              </a:rPr>
              <a:t>Our case for investing in the health of adolescents becomes stronger when we include those who face illnesses (including nutritional problems) and injuries which hinder their ability to grow and develop to their full potential, and also to function optimally. </a:t>
            </a:r>
            <a:endParaRPr lang="en-US" smtClean="0">
              <a:latin typeface="Arial" panose="020B0604020202020204" pitchFamily="34" charset="0"/>
              <a:cs typeface="Arial" panose="020B0604020202020204" pitchFamily="34" charset="0"/>
            </a:endParaRPr>
          </a:p>
          <a:p>
            <a:r>
              <a:rPr lang="en-US" smtClean="0">
                <a:latin typeface="Arial" panose="020B0604020202020204" pitchFamily="34" charset="0"/>
                <a:cs typeface="Arial" panose="020B0604020202020204" pitchFamily="34" charset="0"/>
              </a:rPr>
              <a:t>UNAIDS and WHO estimate that by the beginning of 2004 over 40 million people were infected with HIV. More than 10 million of these were young people. </a:t>
            </a:r>
          </a:p>
          <a:p>
            <a:r>
              <a:rPr lang="en-US" smtClean="0">
                <a:latin typeface="Arial" panose="020B0604020202020204" pitchFamily="34" charset="0"/>
                <a:cs typeface="Arial" panose="020B0604020202020204" pitchFamily="34" charset="0"/>
              </a:rPr>
              <a:t>The regional distribution as well as the sex distribution in each region are shown on this slide. </a:t>
            </a:r>
            <a:r>
              <a:rPr lang="en-GB" smtClean="0">
                <a:latin typeface="Arial" panose="020B0604020202020204" pitchFamily="34" charset="0"/>
                <a:cs typeface="Arial" panose="020B0604020202020204" pitchFamily="34" charset="0"/>
              </a:rPr>
              <a:t>All the young people, and those who join their ranks, need care and support.</a:t>
            </a:r>
          </a:p>
          <a:p>
            <a:r>
              <a:rPr lang="en-GB" smtClean="0">
                <a:latin typeface="Arial" panose="020B0604020202020204" pitchFamily="34" charset="0"/>
                <a:cs typeface="Arial" panose="020B0604020202020204" pitchFamily="34" charset="0"/>
              </a:rPr>
              <a:t>There are other important causes of morbidity including anaemia, depression and vesico-vaginal fistula.</a:t>
            </a:r>
          </a:p>
        </p:txBody>
      </p:sp>
    </p:spTree>
    <p:extLst>
      <p:ext uri="{BB962C8B-B14F-4D97-AF65-F5344CB8AC3E}">
        <p14:creationId xmlns:p14="http://schemas.microsoft.com/office/powerpoint/2010/main" xmlns="" val="94029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013FCE8-52CC-4631-B75D-5337BF44DE57}" type="slidenum">
              <a:rPr lang="en-IN" smtClean="0"/>
              <a:pPr/>
              <a:t>70</a:t>
            </a:fld>
            <a:endParaRPr lang="en-IN"/>
          </a:p>
        </p:txBody>
      </p:sp>
    </p:spTree>
    <p:extLst>
      <p:ext uri="{BB962C8B-B14F-4D97-AF65-F5344CB8AC3E}">
        <p14:creationId xmlns:p14="http://schemas.microsoft.com/office/powerpoint/2010/main" xmlns="" val="440988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013FCE8-52CC-4631-B75D-5337BF44DE57}" type="slidenum">
              <a:rPr lang="en-IN" smtClean="0"/>
              <a:pPr/>
              <a:t>74</a:t>
            </a:fld>
            <a:endParaRPr lang="en-IN"/>
          </a:p>
        </p:txBody>
      </p:sp>
    </p:spTree>
    <p:extLst>
      <p:ext uri="{BB962C8B-B14F-4D97-AF65-F5344CB8AC3E}">
        <p14:creationId xmlns:p14="http://schemas.microsoft.com/office/powerpoint/2010/main" xmlns="" val="1831637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013FCE8-52CC-4631-B75D-5337BF44DE57}" type="slidenum">
              <a:rPr lang="en-IN" smtClean="0"/>
              <a:pPr/>
              <a:t>76</a:t>
            </a:fld>
            <a:endParaRPr lang="en-IN"/>
          </a:p>
        </p:txBody>
      </p:sp>
    </p:spTree>
    <p:extLst>
      <p:ext uri="{BB962C8B-B14F-4D97-AF65-F5344CB8AC3E}">
        <p14:creationId xmlns:p14="http://schemas.microsoft.com/office/powerpoint/2010/main" xmlns="" val="2792788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25B441E4-5C57-44CD-8310-12E4A5942919}" type="slidenum">
              <a:rPr lang="en-US" sz="1200"/>
              <a:pPr eaLnBrk="1" hangingPunct="1"/>
              <a:t>77</a:t>
            </a:fld>
            <a:endParaRPr lang="en-US" sz="1200"/>
          </a:p>
        </p:txBody>
      </p:sp>
    </p:spTree>
    <p:extLst>
      <p:ext uri="{BB962C8B-B14F-4D97-AF65-F5344CB8AC3E}">
        <p14:creationId xmlns:p14="http://schemas.microsoft.com/office/powerpoint/2010/main" xmlns="" val="3779934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5896E828-B4AC-4716-BBB1-712FF29F9FC0}" type="slidenum">
              <a:rPr lang="en-US" sz="1200"/>
              <a:pPr eaLnBrk="1" hangingPunct="1"/>
              <a:t>78</a:t>
            </a:fld>
            <a:endParaRPr lang="en-US" sz="1200"/>
          </a:p>
        </p:txBody>
      </p:sp>
      <p:sp>
        <p:nvSpPr>
          <p:cNvPr id="54275" name="Rectangle 2"/>
          <p:cNvSpPr>
            <a:spLocks noGrp="1" noRot="1" noChangeAspect="1" noChangeArrowheads="1" noTextEdit="1"/>
          </p:cNvSpPr>
          <p:nvPr>
            <p:ph type="sldImg"/>
          </p:nvPr>
        </p:nvSpPr>
        <p:spPr>
          <a:xfrm>
            <a:off x="382588" y="685800"/>
            <a:ext cx="6094412" cy="3429000"/>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latin typeface="Arial" panose="020B0604020202020204" pitchFamily="34" charset="0"/>
                <a:cs typeface="Arial" panose="020B0604020202020204" pitchFamily="34" charset="0"/>
              </a:rPr>
              <a:t>There are sound demographic, public health, economic and human rights reasons for addressing the health of adolescents.</a:t>
            </a: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45333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FF9504D2-3450-48B2-BD27-5F6D731BD0AB}" type="slidenum">
              <a:rPr lang="en-US" sz="1200"/>
              <a:pPr eaLnBrk="1" hangingPunct="1"/>
              <a:t>79</a:t>
            </a:fld>
            <a:endParaRPr lang="en-US" sz="1200"/>
          </a:p>
        </p:txBody>
      </p:sp>
      <p:sp>
        <p:nvSpPr>
          <p:cNvPr id="55299" name="Rectangle 2"/>
          <p:cNvSpPr>
            <a:spLocks noGrp="1" noRot="1" noChangeAspect="1" noChangeArrowheads="1" noTextEdit="1"/>
          </p:cNvSpPr>
          <p:nvPr>
            <p:ph type="sldImg"/>
          </p:nvPr>
        </p:nvSpPr>
        <p:spPr>
          <a:xfrm>
            <a:off x="382588" y="685800"/>
            <a:ext cx="6094412" cy="342900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latin typeface="Arial" panose="020B0604020202020204" pitchFamily="34" charset="0"/>
                <a:cs typeface="Arial" panose="020B0604020202020204" pitchFamily="34" charset="0"/>
              </a:rPr>
              <a:t>Adolescents represent one fifth of the world's population.</a:t>
            </a:r>
          </a:p>
        </p:txBody>
      </p:sp>
    </p:spTree>
    <p:extLst>
      <p:ext uri="{BB962C8B-B14F-4D97-AF65-F5344CB8AC3E}">
        <p14:creationId xmlns:p14="http://schemas.microsoft.com/office/powerpoint/2010/main" xmlns="" val="963593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6DFF1F24-BBFE-479E-A87C-359DE92DF41F}" type="slidenum">
              <a:rPr lang="en-US" sz="1200"/>
              <a:pPr eaLnBrk="1" hangingPunct="1"/>
              <a:t>80</a:t>
            </a:fld>
            <a:endParaRPr lang="en-US" sz="1200"/>
          </a:p>
        </p:txBody>
      </p:sp>
      <p:sp>
        <p:nvSpPr>
          <p:cNvPr id="58371" name="Rectangle 2"/>
          <p:cNvSpPr>
            <a:spLocks noGrp="1" noRot="1" noChangeAspect="1" noChangeArrowheads="1" noTextEdit="1"/>
          </p:cNvSpPr>
          <p:nvPr>
            <p:ph type="sldImg"/>
          </p:nvPr>
        </p:nvSpPr>
        <p:spPr>
          <a:xfrm>
            <a:off x="382588" y="685800"/>
            <a:ext cx="6094412"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latin typeface="Arial" panose="020B0604020202020204" pitchFamily="34" charset="0"/>
                <a:cs typeface="Arial" panose="020B0604020202020204" pitchFamily="34" charset="0"/>
              </a:rPr>
              <a:t>Although every death represents a tragedy at the individual, family and community levels, it would be difficult to make a case for addressing adolescent health based on mortality alone. Mortality rates are low in this age group relative to the under-five and the over-twenty age groups. </a:t>
            </a: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4911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D098A523-4143-4618-A3BC-0E8882B99CF6}" type="slidenum">
              <a:rPr lang="en-US" sz="1200"/>
              <a:pPr eaLnBrk="1" hangingPunct="1"/>
              <a:t>81</a:t>
            </a:fld>
            <a:endParaRPr lang="en-US" sz="1200"/>
          </a:p>
        </p:txBody>
      </p:sp>
    </p:spTree>
    <p:extLst>
      <p:ext uri="{BB962C8B-B14F-4D97-AF65-F5344CB8AC3E}">
        <p14:creationId xmlns:p14="http://schemas.microsoft.com/office/powerpoint/2010/main" xmlns="" val="383815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3B78D3-905F-48FB-8D28-97BF8E7C2290}" type="slidenum">
              <a:rPr lang="en-US"/>
              <a:pPr eaLnBrk="1" hangingPunct="1"/>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4066419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9E19BC83-7F57-4B75-8717-9E57D7BB8C1C}" type="slidenum">
              <a:rPr lang="en-US" sz="1200"/>
              <a:pPr eaLnBrk="1" hangingPunct="1"/>
              <a:t>82</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latin typeface="Arial" panose="020B0604020202020204" pitchFamily="34" charset="0"/>
                <a:cs typeface="Arial" panose="020B0604020202020204" pitchFamily="34" charset="0"/>
              </a:rPr>
              <a:t>Who needs to contribute to the health and development of adolescents ?</a:t>
            </a:r>
          </a:p>
          <a:p>
            <a:r>
              <a:rPr lang="en-GB" dirty="0" smtClean="0">
                <a:latin typeface="Arial" panose="020B0604020202020204" pitchFamily="34" charset="0"/>
                <a:cs typeface="Arial" panose="020B0604020202020204" pitchFamily="34" charset="0"/>
              </a:rPr>
              <a:t>To answer this question, it is useful to think of these players in concentric circles of contact &amp; influence. </a:t>
            </a:r>
          </a:p>
          <a:p>
            <a:r>
              <a:rPr lang="en-GB" dirty="0" smtClean="0">
                <a:latin typeface="Arial" panose="020B0604020202020204" pitchFamily="34" charset="0"/>
                <a:cs typeface="Arial" panose="020B0604020202020204" pitchFamily="34" charset="0"/>
              </a:rPr>
              <a:t>At the centre is the adolescent himself or herself. Parents, siblings and some other family members are in immediate contact with the adolescent &amp; constitute the first circle. </a:t>
            </a:r>
          </a:p>
          <a:p>
            <a:r>
              <a:rPr lang="en-GB" dirty="0" smtClean="0">
                <a:latin typeface="Arial" panose="020B0604020202020204" pitchFamily="34" charset="0"/>
                <a:cs typeface="Arial" panose="020B0604020202020204" pitchFamily="34" charset="0"/>
              </a:rPr>
              <a:t>The second circle includes people in regular contact with them such as their own friends, family friends, teachers, sports coaches, health workers and religious leaders. </a:t>
            </a:r>
          </a:p>
          <a:p>
            <a:r>
              <a:rPr lang="en-GB" dirty="0" smtClean="0">
                <a:latin typeface="Arial" panose="020B0604020202020204" pitchFamily="34" charset="0"/>
                <a:cs typeface="Arial" panose="020B0604020202020204" pitchFamily="34" charset="0"/>
              </a:rPr>
              <a:t>The third circle includes musicians, film stars &amp; sports figures who have a tremendous influence on them from afar. </a:t>
            </a:r>
          </a:p>
          <a:p>
            <a:r>
              <a:rPr lang="en-GB" dirty="0" smtClean="0">
                <a:latin typeface="Arial" panose="020B0604020202020204" pitchFamily="34" charset="0"/>
                <a:cs typeface="Arial" panose="020B0604020202020204" pitchFamily="34" charset="0"/>
              </a:rPr>
              <a:t>Finally in the fourth circle, politicians, journalists and bureaucrats (within the government &amp; private sectors) affect their lives in small &amp; big ways, through their words and deeds. </a:t>
            </a:r>
          </a:p>
        </p:txBody>
      </p:sp>
    </p:spTree>
    <p:extLst>
      <p:ext uri="{BB962C8B-B14F-4D97-AF65-F5344CB8AC3E}">
        <p14:creationId xmlns:p14="http://schemas.microsoft.com/office/powerpoint/2010/main" xmlns="" val="95786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EE4668D7-BF54-473C-9A59-E00AED2B8995}" type="slidenum">
              <a:rPr lang="en-US" sz="1200"/>
              <a:pPr eaLnBrk="1" hangingPunct="1"/>
              <a:t>5</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685800" y="5029200"/>
            <a:ext cx="5562600" cy="2971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mtClean="0">
                <a:latin typeface="Arial" panose="020B0604020202020204" pitchFamily="34" charset="0"/>
                <a:cs typeface="Arial" panose="020B0604020202020204" pitchFamily="34" charset="0"/>
              </a:rPr>
              <a:t>In this slide, the terms that are commonly used in the literature: adolescents, youth and young people, are listed alongside age bands.</a:t>
            </a:r>
          </a:p>
          <a:p>
            <a:r>
              <a:rPr lang="en-GB" smtClean="0">
                <a:latin typeface="Arial" panose="020B0604020202020204" pitchFamily="34" charset="0"/>
                <a:cs typeface="Arial" panose="020B0604020202020204" pitchFamily="34" charset="0"/>
              </a:rPr>
              <a:t>WHO defines adolescents as individuals who are going through a very special phase in their lives – adolescence. A phase during which enormous </a:t>
            </a:r>
          </a:p>
          <a:p>
            <a:r>
              <a:rPr lang="en-GB" smtClean="0">
                <a:latin typeface="Arial" panose="020B0604020202020204" pitchFamily="34" charset="0"/>
                <a:cs typeface="Arial" panose="020B0604020202020204" pitchFamily="34" charset="0"/>
              </a:rPr>
              <a:t>physical and psychological changes occur, as do changes in social perceptions and expectations. A phase when an individual is no longer a child, but not yet an adult.</a:t>
            </a:r>
          </a:p>
          <a:p>
            <a:r>
              <a:rPr lang="en-GB" smtClean="0">
                <a:latin typeface="Arial" panose="020B0604020202020204" pitchFamily="34" charset="0"/>
                <a:cs typeface="Arial" panose="020B0604020202020204" pitchFamily="34" charset="0"/>
              </a:rPr>
              <a:t>Although according to WHO's definition, adolescents are aged between 10-19, WHO is conscious that adolescence is a phase in an individual's life, rather than a fixed time period.</a:t>
            </a:r>
          </a:p>
        </p:txBody>
      </p:sp>
    </p:spTree>
    <p:extLst>
      <p:ext uri="{BB962C8B-B14F-4D97-AF65-F5344CB8AC3E}">
        <p14:creationId xmlns:p14="http://schemas.microsoft.com/office/powerpoint/2010/main" xmlns="" val="3887013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DB329D00-AE0F-40AF-9620-C08C98D89D56}" type="slidenum">
              <a:rPr lang="en-US" sz="1200"/>
              <a:pPr eaLnBrk="1" hangingPunct="1"/>
              <a:t>7</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latin typeface="Arial" panose="020B0604020202020204" pitchFamily="34" charset="0"/>
                <a:cs typeface="Arial" panose="020B0604020202020204" pitchFamily="34" charset="0"/>
              </a:rPr>
              <a:t>Adolescence is a time of rapid physical and psychological growth and development, and one in which individuals develop new capacities. It is also a time of changing social relationships, expectations, roles and responsibilities.</a:t>
            </a: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2769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0187D5C2-6E19-4C36-BEB9-C8F1687A2303}" type="slidenum">
              <a:rPr lang="en-US" sz="1200"/>
              <a:pPr eaLnBrk="1" hangingPunct="1"/>
              <a:t>8</a:t>
            </a:fld>
            <a:endParaRPr lang="en-US" sz="1200"/>
          </a:p>
        </p:txBody>
      </p:sp>
    </p:spTree>
    <p:extLst>
      <p:ext uri="{BB962C8B-B14F-4D97-AF65-F5344CB8AC3E}">
        <p14:creationId xmlns:p14="http://schemas.microsoft.com/office/powerpoint/2010/main" xmlns="" val="257654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546606C4-F7A3-40A7-B224-BFD143AC146E}" type="slidenum">
              <a:rPr lang="en-US" sz="1200"/>
              <a:pPr eaLnBrk="1" hangingPunct="1"/>
              <a:t>9</a:t>
            </a:fld>
            <a:endParaRPr lang="en-US" sz="1200"/>
          </a:p>
        </p:txBody>
      </p:sp>
      <p:sp>
        <p:nvSpPr>
          <p:cNvPr id="45059" name="Rectangle 2"/>
          <p:cNvSpPr>
            <a:spLocks noGrp="1" noRot="1" noChangeAspect="1" noChangeArrowheads="1" noTextEdit="1"/>
          </p:cNvSpPr>
          <p:nvPr>
            <p:ph type="sldImg"/>
          </p:nvPr>
        </p:nvSpPr>
        <p:spPr>
          <a:xfrm>
            <a:off x="841375" y="735013"/>
            <a:ext cx="5232400" cy="2944812"/>
          </a:xfrm>
          <a:ln/>
        </p:spPr>
      </p:sp>
      <p:sp>
        <p:nvSpPr>
          <p:cNvPr id="45060" name="Rectangle 3"/>
          <p:cNvSpPr>
            <a:spLocks noGrp="1" noChangeArrowheads="1"/>
          </p:cNvSpPr>
          <p:nvPr>
            <p:ph type="body" idx="1"/>
          </p:nvPr>
        </p:nvSpPr>
        <p:spPr>
          <a:xfrm>
            <a:off x="914400" y="4357688"/>
            <a:ext cx="5029200" cy="41338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mtClean="0">
                <a:latin typeface="Arial" panose="020B0604020202020204" pitchFamily="34" charset="0"/>
                <a:cs typeface="Arial" panose="020B0604020202020204" pitchFamily="34" charset="0"/>
              </a:rPr>
              <a:t>Good health certainly means the absence of disease or infirmity. But it goes beyond that to include well being – physical, mental and social well being. </a:t>
            </a:r>
          </a:p>
        </p:txBody>
      </p:sp>
    </p:spTree>
    <p:extLst>
      <p:ext uri="{BB962C8B-B14F-4D97-AF65-F5344CB8AC3E}">
        <p14:creationId xmlns:p14="http://schemas.microsoft.com/office/powerpoint/2010/main" xmlns="" val="795848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fld id="{799CAE6E-E789-46B4-AE50-2A4D6943897C}" type="slidenum">
              <a:rPr lang="en-US" sz="1200"/>
              <a:pPr eaLnBrk="1" hangingPunct="1"/>
              <a:t>10</a:t>
            </a:fld>
            <a:endParaRPr lang="en-US" sz="1200"/>
          </a:p>
        </p:txBody>
      </p:sp>
    </p:spTree>
    <p:extLst>
      <p:ext uri="{BB962C8B-B14F-4D97-AF65-F5344CB8AC3E}">
        <p14:creationId xmlns:p14="http://schemas.microsoft.com/office/powerpoint/2010/main" xmlns="" val="105244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8B526A-E7F6-48A8-812B-CF6B58CF76E7}" type="slidenum">
              <a:rPr lang="en-US"/>
              <a:pPr eaLnBrk="1" hangingPunct="1"/>
              <a:t>11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xmlns="" val="165591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188BE-EF24-44EE-84C0-7A01D4ED9DF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413188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188BE-EF24-44EE-84C0-7A01D4ED9DF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150466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188BE-EF24-44EE-84C0-7A01D4ED9DF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203255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0E0635-5095-4E35-939D-321AA78B153A}" type="slidenum">
              <a:rPr lang="en-US"/>
              <a:pPr/>
              <a:t>‹#›</a:t>
            </a:fld>
            <a:endParaRPr lang="en-US"/>
          </a:p>
        </p:txBody>
      </p:sp>
    </p:spTree>
    <p:extLst>
      <p:ext uri="{BB962C8B-B14F-4D97-AF65-F5344CB8AC3E}">
        <p14:creationId xmlns:p14="http://schemas.microsoft.com/office/powerpoint/2010/main" xmlns="" val="3917465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733845-5E56-4CAD-9813-3A919BD055A8}" type="slidenum">
              <a:rPr lang="en-US"/>
              <a:pPr/>
              <a:t>‹#›</a:t>
            </a:fld>
            <a:endParaRPr lang="en-US"/>
          </a:p>
        </p:txBody>
      </p:sp>
    </p:spTree>
    <p:extLst>
      <p:ext uri="{BB962C8B-B14F-4D97-AF65-F5344CB8AC3E}">
        <p14:creationId xmlns:p14="http://schemas.microsoft.com/office/powerpoint/2010/main" xmlns="" val="212295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188BE-EF24-44EE-84C0-7A01D4ED9DF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251877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188BE-EF24-44EE-84C0-7A01D4ED9DF9}" type="datetimeFigureOut">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31874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188BE-EF24-44EE-84C0-7A01D4ED9DF9}"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27387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188BE-EF24-44EE-84C0-7A01D4ED9DF9}" type="datetimeFigureOut">
              <a:rPr lang="en-US" smtClean="0"/>
              <a:pPr/>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398582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188BE-EF24-44EE-84C0-7A01D4ED9DF9}" type="datetimeFigureOut">
              <a:rPr lang="en-US" smtClean="0"/>
              <a:pPr/>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96224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188BE-EF24-44EE-84C0-7A01D4ED9DF9}" type="datetimeFigureOut">
              <a:rPr lang="en-US" smtClean="0"/>
              <a:pPr/>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78602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188BE-EF24-44EE-84C0-7A01D4ED9DF9}"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238455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188BE-EF24-44EE-84C0-7A01D4ED9DF9}" type="datetimeFigureOut">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242313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188BE-EF24-44EE-84C0-7A01D4ED9DF9}" type="datetimeFigureOut">
              <a:rPr lang="en-US" smtClean="0"/>
              <a:pPr/>
              <a:t>3/26/2021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4BEF2-BD4C-4859-847F-FA680631C54E}" type="slidenum">
              <a:rPr lang="en-US" smtClean="0"/>
              <a:pPr/>
              <a:t>‹#›</a:t>
            </a:fld>
            <a:endParaRPr lang="en-US"/>
          </a:p>
        </p:txBody>
      </p:sp>
    </p:spTree>
    <p:extLst>
      <p:ext uri="{BB962C8B-B14F-4D97-AF65-F5344CB8AC3E}">
        <p14:creationId xmlns:p14="http://schemas.microsoft.com/office/powerpoint/2010/main" xmlns="" val="29222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Excel_Chart2.xls"/><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7355"/>
            <a:ext cx="9144000" cy="2387600"/>
          </a:xfrm>
        </p:spPr>
        <p:txBody>
          <a:bodyPr/>
          <a:lstStyle/>
          <a:p>
            <a:r>
              <a:rPr lang="en-US" b="1" dirty="0" smtClean="0">
                <a:solidFill>
                  <a:srgbClr val="C00000"/>
                </a:solidFill>
              </a:rPr>
              <a:t>Adolescents and Reproductive Health</a:t>
            </a:r>
            <a:endParaRPr lang="en-US" b="1" dirty="0">
              <a:solidFill>
                <a:srgbClr val="C00000"/>
              </a:solidFill>
            </a:endParaRPr>
          </a:p>
        </p:txBody>
      </p:sp>
      <p:sp>
        <p:nvSpPr>
          <p:cNvPr id="3" name="Subtitle 2"/>
          <p:cNvSpPr>
            <a:spLocks noGrp="1"/>
          </p:cNvSpPr>
          <p:nvPr>
            <p:ph type="subTitle" idx="1"/>
          </p:nvPr>
        </p:nvSpPr>
        <p:spPr/>
        <p:txBody>
          <a:bodyPr>
            <a:normAutofit lnSpcReduction="10000"/>
          </a:bodyPr>
          <a:lstStyle/>
          <a:p>
            <a:r>
              <a:rPr lang="en-US" dirty="0" smtClean="0"/>
              <a:t>Mrs. Elaiyarasi S</a:t>
            </a:r>
          </a:p>
          <a:p>
            <a:r>
              <a:rPr lang="en-US" dirty="0" smtClean="0"/>
              <a:t>Asst. Professor  &amp; H.O.D</a:t>
            </a:r>
          </a:p>
          <a:p>
            <a:r>
              <a:rPr lang="en-US" dirty="0" smtClean="0"/>
              <a:t>Smt. Nagarathnamma College of Nursing</a:t>
            </a:r>
          </a:p>
          <a:p>
            <a:r>
              <a:rPr lang="en-US" dirty="0" smtClean="0"/>
              <a:t>Acharya Institutes</a:t>
            </a:r>
            <a:endParaRPr lang="en-US" dirty="0"/>
          </a:p>
        </p:txBody>
      </p:sp>
    </p:spTree>
    <p:extLst>
      <p:ext uri="{BB962C8B-B14F-4D97-AF65-F5344CB8AC3E}">
        <p14:creationId xmlns:p14="http://schemas.microsoft.com/office/powerpoint/2010/main" xmlns="" val="246993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63750" y="1484314"/>
            <a:ext cx="7918450" cy="2808287"/>
          </a:xfrm>
        </p:spPr>
        <p:txBody>
          <a:bodyPr/>
          <a:lstStyle/>
          <a:p>
            <a:pPr eaLnBrk="1" hangingPunct="1"/>
            <a:r>
              <a:rPr lang="en-US" sz="4000" dirty="0">
                <a:solidFill>
                  <a:srgbClr val="FF3300"/>
                </a:solidFill>
              </a:rPr>
              <a:t>3. What are the </a:t>
            </a:r>
            <a:r>
              <a:rPr lang="en-US" sz="4000" dirty="0">
                <a:solidFill>
                  <a:srgbClr val="0000FF"/>
                </a:solidFill>
              </a:rPr>
              <a:t>main </a:t>
            </a:r>
            <a:r>
              <a:rPr lang="en-US" sz="4000" dirty="0" smtClean="0">
                <a:solidFill>
                  <a:srgbClr val="0000FF"/>
                </a:solidFill>
              </a:rPr>
              <a:t>challenges in adolescent health and development</a:t>
            </a:r>
            <a:r>
              <a:rPr lang="en-US" sz="4000" dirty="0" smtClean="0">
                <a:solidFill>
                  <a:srgbClr val="FF3300"/>
                </a:solidFill>
              </a:rPr>
              <a:t> </a:t>
            </a:r>
            <a:r>
              <a:rPr lang="en-US" sz="4000" dirty="0">
                <a:solidFill>
                  <a:srgbClr val="FF3300"/>
                </a:solidFill>
              </a:rPr>
              <a:t>?</a:t>
            </a:r>
          </a:p>
        </p:txBody>
      </p:sp>
    </p:spTree>
    <p:extLst>
      <p:ext uri="{BB962C8B-B14F-4D97-AF65-F5344CB8AC3E}">
        <p14:creationId xmlns:p14="http://schemas.microsoft.com/office/powerpoint/2010/main" xmlns="" val="292187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235033" y="482931"/>
            <a:ext cx="9155875" cy="5821363"/>
          </a:xfrm>
        </p:spPr>
        <p:txBody>
          <a:bodyPr>
            <a:normAutofit lnSpcReduction="10000"/>
          </a:bodyPr>
          <a:lstStyle/>
          <a:p>
            <a:pPr marL="609600" indent="-609600">
              <a:lnSpc>
                <a:spcPct val="80000"/>
              </a:lnSpc>
              <a:buNone/>
            </a:pPr>
            <a:r>
              <a:rPr lang="en-US" sz="3200" b="1" dirty="0">
                <a:solidFill>
                  <a:srgbClr val="FF0000"/>
                </a:solidFill>
                <a:ea typeface="Verdana" panose="020B0604030504040204" pitchFamily="34" charset="0"/>
                <a:cs typeface="Verdana" panose="020B0604030504040204" pitchFamily="34" charset="0"/>
              </a:rPr>
              <a:t>Challenges in adolescent development and health in INDIA:</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45% of adolescent girls under nourished</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20% of adolescent boys under nourished</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Early marriage 26% &lt; 15yrs – girls, 54% &lt; 18yrs</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20 – 30% adolescent boys sexually active</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10% adolescent girls sexually active</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59% adolescents know about condoms</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49% adolescents know about contraceptives</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4.5% drug abuse</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50% of all HIV positive new infections are in the age group of 10 – 25yrs </a:t>
            </a:r>
          </a:p>
          <a:p>
            <a:pPr marL="609600" indent="-609600">
              <a:lnSpc>
                <a:spcPct val="80000"/>
              </a:lnSpc>
              <a:buFontTx/>
              <a:buAutoNum type="arabicPeriod"/>
            </a:pPr>
            <a:r>
              <a:rPr lang="en-US" dirty="0">
                <a:ea typeface="Verdana" panose="020B0604030504040204" pitchFamily="34" charset="0"/>
                <a:cs typeface="Verdana" panose="020B0604030504040204" pitchFamily="34" charset="0"/>
              </a:rPr>
              <a:t>Adolescent abortion 1 – 4.4millions  </a:t>
            </a:r>
          </a:p>
        </p:txBody>
      </p:sp>
    </p:spTree>
    <p:extLst>
      <p:ext uri="{BB962C8B-B14F-4D97-AF65-F5344CB8AC3E}">
        <p14:creationId xmlns:p14="http://schemas.microsoft.com/office/powerpoint/2010/main" xmlns="" val="2546855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981200" y="152400"/>
            <a:ext cx="8458200" cy="6248400"/>
          </a:xfrm>
        </p:spPr>
        <p:txBody>
          <a:bodyPr>
            <a:normAutofit lnSpcReduction="10000"/>
          </a:bodyPr>
          <a:lstStyle/>
          <a:p>
            <a:pPr algn="ctr" eaLnBrk="1" hangingPunct="1">
              <a:lnSpc>
                <a:spcPct val="90000"/>
              </a:lnSpc>
              <a:buFontTx/>
              <a:buNone/>
            </a:pPr>
            <a:r>
              <a:rPr lang="en-US" sz="2400" b="1">
                <a:solidFill>
                  <a:srgbClr val="FF00FF"/>
                </a:solidFill>
                <a:latin typeface="Verdana" panose="020B0604030504040204" pitchFamily="34" charset="0"/>
              </a:rPr>
              <a:t>Impact of adolescence:</a:t>
            </a:r>
          </a:p>
          <a:p>
            <a:pPr eaLnBrk="1" hangingPunct="1">
              <a:lnSpc>
                <a:spcPct val="90000"/>
              </a:lnSpc>
              <a:buFontTx/>
              <a:buNone/>
            </a:pPr>
            <a:r>
              <a:rPr lang="en-US" sz="2400">
                <a:solidFill>
                  <a:srgbClr val="0000FF"/>
                </a:solidFill>
                <a:latin typeface="Verdana" panose="020B0604030504040204" pitchFamily="34" charset="0"/>
              </a:rPr>
              <a:t>1)</a:t>
            </a:r>
            <a:r>
              <a:rPr lang="en-US" sz="2400">
                <a:latin typeface="Verdana" panose="020B0604030504040204" pitchFamily="34" charset="0"/>
              </a:rPr>
              <a:t> </a:t>
            </a:r>
            <a:r>
              <a:rPr lang="en-US" sz="2400" b="1">
                <a:solidFill>
                  <a:srgbClr val="0000FF"/>
                </a:solidFill>
                <a:latin typeface="Verdana" panose="020B0604030504040204" pitchFamily="34" charset="0"/>
              </a:rPr>
              <a:t>Lack of formal or informal education</a:t>
            </a:r>
          </a:p>
          <a:p>
            <a:pPr eaLnBrk="1" hangingPunct="1">
              <a:lnSpc>
                <a:spcPct val="90000"/>
              </a:lnSpc>
              <a:buFontTx/>
              <a:buNone/>
            </a:pPr>
            <a:r>
              <a:rPr lang="en-US" sz="2400" b="1">
                <a:solidFill>
                  <a:srgbClr val="0000FF"/>
                </a:solidFill>
                <a:latin typeface="Verdana" panose="020B0604030504040204" pitchFamily="34" charset="0"/>
              </a:rPr>
              <a:t>2) School dropout and childhood labour</a:t>
            </a:r>
          </a:p>
          <a:p>
            <a:pPr eaLnBrk="1" hangingPunct="1">
              <a:lnSpc>
                <a:spcPct val="90000"/>
              </a:lnSpc>
              <a:buFontTx/>
              <a:buNone/>
            </a:pPr>
            <a:r>
              <a:rPr lang="en-US" sz="2400" b="1">
                <a:solidFill>
                  <a:srgbClr val="0000FF"/>
                </a:solidFill>
                <a:latin typeface="Verdana" panose="020B0604030504040204" pitchFamily="34" charset="0"/>
              </a:rPr>
              <a:t>3) Malnutrition and anemia</a:t>
            </a:r>
          </a:p>
          <a:p>
            <a:pPr eaLnBrk="1" hangingPunct="1">
              <a:lnSpc>
                <a:spcPct val="90000"/>
              </a:lnSpc>
              <a:buFontTx/>
              <a:buNone/>
            </a:pPr>
            <a:r>
              <a:rPr lang="en-US" sz="2400" b="1">
                <a:solidFill>
                  <a:srgbClr val="0000FF"/>
                </a:solidFill>
                <a:latin typeface="Verdana" panose="020B0604030504040204" pitchFamily="34" charset="0"/>
              </a:rPr>
              <a:t>4) Early marriage, teenage pregnancies</a:t>
            </a:r>
          </a:p>
          <a:p>
            <a:pPr eaLnBrk="1" hangingPunct="1">
              <a:lnSpc>
                <a:spcPct val="90000"/>
              </a:lnSpc>
              <a:buFontTx/>
              <a:buNone/>
            </a:pPr>
            <a:r>
              <a:rPr lang="en-US" sz="2400" b="1">
                <a:solidFill>
                  <a:srgbClr val="0000FF"/>
                </a:solidFill>
                <a:latin typeface="Verdana" panose="020B0604030504040204" pitchFamily="34" charset="0"/>
              </a:rPr>
              <a:t>5) Habits and behaviours picked up during adolescence period have lifelong impact</a:t>
            </a:r>
          </a:p>
          <a:p>
            <a:pPr eaLnBrk="1" hangingPunct="1">
              <a:lnSpc>
                <a:spcPct val="90000"/>
              </a:lnSpc>
              <a:buFontTx/>
              <a:buNone/>
            </a:pPr>
            <a:r>
              <a:rPr lang="en-US" sz="2400" b="1">
                <a:solidFill>
                  <a:srgbClr val="0000FF"/>
                </a:solidFill>
                <a:latin typeface="Verdana" panose="020B0604030504040204" pitchFamily="34" charset="0"/>
              </a:rPr>
              <a:t>6) Lot of unmet needs regarding nutrition , reproductive health and mental health</a:t>
            </a:r>
          </a:p>
          <a:p>
            <a:pPr eaLnBrk="1" hangingPunct="1">
              <a:lnSpc>
                <a:spcPct val="90000"/>
              </a:lnSpc>
              <a:buFontTx/>
              <a:buNone/>
            </a:pPr>
            <a:r>
              <a:rPr lang="en-US" sz="2400" b="1">
                <a:solidFill>
                  <a:srgbClr val="0000FF"/>
                </a:solidFill>
                <a:latin typeface="Verdana" panose="020B0604030504040204" pitchFamily="34" charset="0"/>
              </a:rPr>
              <a:t>7) They require safe and supportive environment</a:t>
            </a:r>
          </a:p>
          <a:p>
            <a:pPr eaLnBrk="1" hangingPunct="1">
              <a:lnSpc>
                <a:spcPct val="90000"/>
              </a:lnSpc>
              <a:buFontTx/>
              <a:buNone/>
            </a:pPr>
            <a:r>
              <a:rPr lang="en-US" sz="2400" b="1">
                <a:solidFill>
                  <a:srgbClr val="0000FF"/>
                </a:solidFill>
                <a:latin typeface="Verdana" panose="020B0604030504040204" pitchFamily="34" charset="0"/>
              </a:rPr>
              <a:t>8) Desire for experimentation </a:t>
            </a:r>
          </a:p>
          <a:p>
            <a:pPr eaLnBrk="1" hangingPunct="1">
              <a:lnSpc>
                <a:spcPct val="90000"/>
              </a:lnSpc>
              <a:buFontTx/>
              <a:buNone/>
            </a:pPr>
            <a:r>
              <a:rPr lang="en-US" sz="2400" b="1">
                <a:solidFill>
                  <a:srgbClr val="0000FF"/>
                </a:solidFill>
                <a:latin typeface="Verdana" panose="020B0604030504040204" pitchFamily="34" charset="0"/>
              </a:rPr>
              <a:t>9) Sexual maturity and onset of sexual activity</a:t>
            </a:r>
          </a:p>
          <a:p>
            <a:pPr eaLnBrk="1" hangingPunct="1">
              <a:lnSpc>
                <a:spcPct val="90000"/>
              </a:lnSpc>
              <a:buFontTx/>
              <a:buNone/>
            </a:pPr>
            <a:r>
              <a:rPr lang="en-US" sz="2400" b="1">
                <a:solidFill>
                  <a:srgbClr val="0000FF"/>
                </a:solidFill>
                <a:latin typeface="Verdana" panose="020B0604030504040204" pitchFamily="34" charset="0"/>
              </a:rPr>
              <a:t>10) Transition from dependence to relative independence</a:t>
            </a:r>
          </a:p>
          <a:p>
            <a:pPr eaLnBrk="1" hangingPunct="1">
              <a:lnSpc>
                <a:spcPct val="90000"/>
              </a:lnSpc>
              <a:buFontTx/>
              <a:buNone/>
            </a:pPr>
            <a:endParaRPr lang="en-US" sz="2400" b="1">
              <a:solidFill>
                <a:srgbClr val="0000FF"/>
              </a:solidFill>
              <a:latin typeface="Verdana" panose="020B0604030504040204" pitchFamily="34" charset="0"/>
            </a:endParaRPr>
          </a:p>
        </p:txBody>
      </p:sp>
    </p:spTree>
    <p:extLst>
      <p:ext uri="{BB962C8B-B14F-4D97-AF65-F5344CB8AC3E}">
        <p14:creationId xmlns:p14="http://schemas.microsoft.com/office/powerpoint/2010/main" xmlns="" val="105834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981200" y="914401"/>
            <a:ext cx="8229600" cy="4525963"/>
          </a:xfrm>
        </p:spPr>
        <p:txBody>
          <a:bodyPr/>
          <a:lstStyle/>
          <a:p>
            <a:pPr eaLnBrk="1" hangingPunct="1"/>
            <a:r>
              <a:rPr lang="en-US" sz="2400">
                <a:solidFill>
                  <a:srgbClr val="0000FF"/>
                </a:solidFill>
                <a:latin typeface="Verdana" panose="020B0604030504040204" pitchFamily="34" charset="0"/>
              </a:rPr>
              <a:t>Ignorance about sex and sexuality</a:t>
            </a:r>
          </a:p>
          <a:p>
            <a:pPr eaLnBrk="1" hangingPunct="1"/>
            <a:r>
              <a:rPr lang="en-US" sz="2400">
                <a:solidFill>
                  <a:srgbClr val="0000FF"/>
                </a:solidFill>
                <a:latin typeface="Verdana" panose="020B0604030504040204" pitchFamily="34" charset="0"/>
              </a:rPr>
              <a:t>Lack of understanding</a:t>
            </a:r>
          </a:p>
          <a:p>
            <a:pPr eaLnBrk="1" hangingPunct="1"/>
            <a:r>
              <a:rPr lang="en-US" sz="2400">
                <a:solidFill>
                  <a:srgbClr val="0000FF"/>
                </a:solidFill>
                <a:latin typeface="Verdana" panose="020B0604030504040204" pitchFamily="34" charset="0"/>
              </a:rPr>
              <a:t>Sub optimal support at family level</a:t>
            </a:r>
          </a:p>
          <a:p>
            <a:pPr eaLnBrk="1" hangingPunct="1"/>
            <a:r>
              <a:rPr lang="en-US" sz="2400">
                <a:solidFill>
                  <a:srgbClr val="0000FF"/>
                </a:solidFill>
                <a:latin typeface="Verdana" panose="020B0604030504040204" pitchFamily="34" charset="0"/>
              </a:rPr>
              <a:t>Social frustration</a:t>
            </a:r>
          </a:p>
          <a:p>
            <a:pPr eaLnBrk="1" hangingPunct="1"/>
            <a:r>
              <a:rPr lang="en-US" sz="2400">
                <a:solidFill>
                  <a:srgbClr val="0000FF"/>
                </a:solidFill>
                <a:latin typeface="Verdana" panose="020B0604030504040204" pitchFamily="34" charset="0"/>
              </a:rPr>
              <a:t>Inadequate school syllabus about adolescent health</a:t>
            </a:r>
          </a:p>
          <a:p>
            <a:pPr eaLnBrk="1" hangingPunct="1"/>
            <a:r>
              <a:rPr lang="en-US" sz="2400">
                <a:solidFill>
                  <a:srgbClr val="0000FF"/>
                </a:solidFill>
                <a:latin typeface="Verdana" panose="020B0604030504040204" pitchFamily="34" charset="0"/>
              </a:rPr>
              <a:t>Misdirected peer pressure in absence of adequate knowledge</a:t>
            </a:r>
          </a:p>
          <a:p>
            <a:pPr eaLnBrk="1" hangingPunct="1"/>
            <a:r>
              <a:rPr lang="en-US" sz="2400">
                <a:solidFill>
                  <a:srgbClr val="0000FF"/>
                </a:solidFill>
                <a:latin typeface="Verdana" panose="020B0604030504040204" pitchFamily="34" charset="0"/>
              </a:rPr>
              <a:t>Lack of recreational, creative, and working opportunity</a:t>
            </a:r>
          </a:p>
          <a:p>
            <a:pPr eaLnBrk="1" hangingPunct="1">
              <a:buFontTx/>
              <a:buNone/>
            </a:pPr>
            <a:endParaRPr lang="en-US" smtClean="0">
              <a:solidFill>
                <a:srgbClr val="0000FF"/>
              </a:solidFill>
            </a:endParaRPr>
          </a:p>
          <a:p>
            <a:pPr eaLnBrk="1" hangingPunct="1"/>
            <a:endParaRPr lang="en-US" smtClean="0"/>
          </a:p>
        </p:txBody>
      </p:sp>
    </p:spTree>
    <p:extLst>
      <p:ext uri="{BB962C8B-B14F-4D97-AF65-F5344CB8AC3E}">
        <p14:creationId xmlns:p14="http://schemas.microsoft.com/office/powerpoint/2010/main" xmlns="" val="1542440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63750" y="1484314"/>
            <a:ext cx="7918450" cy="2808287"/>
          </a:xfrm>
        </p:spPr>
        <p:txBody>
          <a:bodyPr/>
          <a:lstStyle/>
          <a:p>
            <a:pPr eaLnBrk="1" hangingPunct="1"/>
            <a:r>
              <a:rPr lang="en-US" sz="4000" dirty="0">
                <a:solidFill>
                  <a:srgbClr val="FF3300"/>
                </a:solidFill>
              </a:rPr>
              <a:t>3. What are the </a:t>
            </a:r>
            <a:r>
              <a:rPr lang="en-US" sz="4000" dirty="0" smtClean="0">
                <a:solidFill>
                  <a:srgbClr val="0000FF"/>
                </a:solidFill>
              </a:rPr>
              <a:t>adolescent health problems</a:t>
            </a:r>
            <a:r>
              <a:rPr lang="en-US" sz="4000" dirty="0" smtClean="0">
                <a:solidFill>
                  <a:srgbClr val="FF3300"/>
                </a:solidFill>
              </a:rPr>
              <a:t>?</a:t>
            </a:r>
            <a:endParaRPr lang="en-US" sz="4000" dirty="0">
              <a:solidFill>
                <a:srgbClr val="FF3300"/>
              </a:solidFill>
            </a:endParaRPr>
          </a:p>
        </p:txBody>
      </p:sp>
    </p:spTree>
    <p:extLst>
      <p:ext uri="{BB962C8B-B14F-4D97-AF65-F5344CB8AC3E}">
        <p14:creationId xmlns:p14="http://schemas.microsoft.com/office/powerpoint/2010/main" xmlns="" val="3761236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8"/>
            <a:ext cx="8229600" cy="715962"/>
          </a:xfrm>
        </p:spPr>
        <p:txBody>
          <a:bodyPr>
            <a:normAutofit/>
          </a:bodyPr>
          <a:lstStyle/>
          <a:p>
            <a:pPr eaLnBrk="1" hangingPunct="1"/>
            <a:r>
              <a:rPr lang="en-US" sz="3200" b="1" dirty="0">
                <a:solidFill>
                  <a:srgbClr val="FF0000"/>
                </a:solidFill>
                <a:latin typeface="+mn-lt"/>
              </a:rPr>
              <a:t>ADOLESCENT HEALTH PROBLEMS</a:t>
            </a:r>
          </a:p>
        </p:txBody>
      </p:sp>
      <p:sp>
        <p:nvSpPr>
          <p:cNvPr id="12291" name="Rectangle 3"/>
          <p:cNvSpPr>
            <a:spLocks noGrp="1" noChangeArrowheads="1"/>
          </p:cNvSpPr>
          <p:nvPr>
            <p:ph type="body" idx="1"/>
          </p:nvPr>
        </p:nvSpPr>
        <p:spPr>
          <a:xfrm>
            <a:off x="1484416" y="990601"/>
            <a:ext cx="8726384" cy="5457700"/>
          </a:xfrm>
        </p:spPr>
        <p:txBody>
          <a:bodyPr>
            <a:noAutofit/>
          </a:bodyPr>
          <a:lstStyle/>
          <a:p>
            <a:pPr marL="609600" indent="-609600">
              <a:buFontTx/>
              <a:buAutoNum type="arabicPeriod"/>
            </a:pPr>
            <a:r>
              <a:rPr lang="en-US" sz="2400" dirty="0"/>
              <a:t>Anorexia nervosa</a:t>
            </a:r>
          </a:p>
          <a:p>
            <a:pPr marL="609600" indent="-609600">
              <a:buFontTx/>
              <a:buAutoNum type="arabicPeriod"/>
            </a:pPr>
            <a:r>
              <a:rPr lang="en-US" sz="2400" dirty="0"/>
              <a:t>Obesity &amp; </a:t>
            </a:r>
            <a:r>
              <a:rPr lang="en-US" sz="2400" dirty="0" smtClean="0"/>
              <a:t>overweight</a:t>
            </a:r>
            <a:endParaRPr lang="en-US" sz="2400" dirty="0"/>
          </a:p>
          <a:p>
            <a:pPr marL="609600" indent="-609600">
              <a:buFontTx/>
              <a:buAutoNum type="arabicPeriod"/>
            </a:pPr>
            <a:r>
              <a:rPr lang="en-US" sz="2400" dirty="0"/>
              <a:t>Adolescent pregnancy</a:t>
            </a:r>
          </a:p>
          <a:p>
            <a:pPr marL="609600" indent="-609600">
              <a:buFontTx/>
              <a:buAutoNum type="arabicPeriod"/>
            </a:pPr>
            <a:r>
              <a:rPr lang="en-US" sz="2400" dirty="0"/>
              <a:t>Micronutrient deficiency </a:t>
            </a:r>
          </a:p>
          <a:p>
            <a:pPr marL="609600" indent="-609600">
              <a:buFontTx/>
              <a:buAutoNum type="arabicPeriod"/>
            </a:pPr>
            <a:r>
              <a:rPr lang="en-US" sz="2400" dirty="0"/>
              <a:t>Emotional problems</a:t>
            </a:r>
          </a:p>
          <a:p>
            <a:pPr marL="609600" indent="-609600">
              <a:buFontTx/>
              <a:buAutoNum type="arabicPeriod"/>
            </a:pPr>
            <a:r>
              <a:rPr lang="en-US" sz="2400" dirty="0" err="1"/>
              <a:t>Behavioural</a:t>
            </a:r>
            <a:r>
              <a:rPr lang="en-US" sz="2400" dirty="0"/>
              <a:t> problems</a:t>
            </a:r>
          </a:p>
          <a:p>
            <a:pPr marL="609600" indent="-609600">
              <a:buFontTx/>
              <a:buAutoNum type="arabicPeriod"/>
            </a:pPr>
            <a:r>
              <a:rPr lang="en-US" sz="2400" dirty="0"/>
              <a:t>Substance abuse &amp; injuries</a:t>
            </a:r>
          </a:p>
          <a:p>
            <a:pPr marL="609600" indent="-609600">
              <a:buFontTx/>
              <a:buAutoNum type="arabicPeriod"/>
            </a:pPr>
            <a:r>
              <a:rPr lang="en-US" sz="2400" dirty="0"/>
              <a:t>Sexually transmitted infection</a:t>
            </a:r>
          </a:p>
          <a:p>
            <a:pPr marL="609600" indent="-609600">
              <a:buFontTx/>
              <a:buAutoNum type="arabicPeriod"/>
            </a:pPr>
            <a:r>
              <a:rPr lang="en-US" sz="2400" dirty="0"/>
              <a:t>Thinking and studying problems</a:t>
            </a:r>
          </a:p>
          <a:p>
            <a:pPr marL="609600" indent="-609600">
              <a:buFontTx/>
              <a:buAutoNum type="arabicPeriod"/>
            </a:pPr>
            <a:r>
              <a:rPr lang="en-US" sz="2400" dirty="0"/>
              <a:t>Identity </a:t>
            </a:r>
            <a:r>
              <a:rPr lang="en-US" sz="2400" dirty="0" smtClean="0"/>
              <a:t>problems</a:t>
            </a:r>
          </a:p>
          <a:p>
            <a:pPr marL="609600" indent="-609600">
              <a:buFontTx/>
              <a:buAutoNum type="arabicPeriod"/>
            </a:pPr>
            <a:r>
              <a:rPr lang="en-GB" sz="2400" dirty="0" smtClean="0"/>
              <a:t>Injuries from accidents &amp; intentional violence</a:t>
            </a:r>
          </a:p>
          <a:p>
            <a:pPr marL="609600" indent="-609600">
              <a:buFontTx/>
              <a:buAutoNum type="arabicPeriod"/>
            </a:pPr>
            <a:r>
              <a:rPr lang="en-GB" sz="2400" dirty="0" smtClean="0"/>
              <a:t>Harmful traditional practices e.g. female genital mutilation</a:t>
            </a:r>
          </a:p>
          <a:p>
            <a:pPr marL="609600" indent="-609600">
              <a:buFontTx/>
              <a:buAutoNum type="arabicPeriod"/>
            </a:pPr>
            <a:endParaRPr lang="en-US" sz="2400" dirty="0"/>
          </a:p>
          <a:p>
            <a:pPr marL="609600" indent="-609600">
              <a:buNone/>
            </a:pPr>
            <a:endParaRPr lang="en-US" sz="2400" dirty="0"/>
          </a:p>
          <a:p>
            <a:pPr marL="609600" indent="-609600">
              <a:buFontTx/>
              <a:buAutoNum type="arabicPeriod"/>
            </a:pPr>
            <a:endParaRPr lang="en-US" sz="2400" dirty="0" smtClean="0"/>
          </a:p>
        </p:txBody>
      </p:sp>
    </p:spTree>
    <p:extLst>
      <p:ext uri="{BB962C8B-B14F-4D97-AF65-F5344CB8AC3E}">
        <p14:creationId xmlns:p14="http://schemas.microsoft.com/office/powerpoint/2010/main" xmlns="" val="4062854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6">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Balanced Diet </a:t>
            </a:r>
            <a:br>
              <a:rPr lang="en-US" sz="2600" kern="1200">
                <a:solidFill>
                  <a:schemeClr val="bg1"/>
                </a:solidFill>
                <a:latin typeface="+mj-lt"/>
                <a:ea typeface="+mj-ea"/>
                <a:cs typeface="+mj-cs"/>
              </a:rPr>
            </a:br>
            <a:r>
              <a:rPr lang="en-US" sz="2600" kern="1200">
                <a:solidFill>
                  <a:schemeClr val="bg1"/>
                </a:solidFill>
                <a:latin typeface="+mj-lt"/>
                <a:ea typeface="+mj-ea"/>
                <a:cs typeface="+mj-cs"/>
              </a:rPr>
              <a:t>Activty-1</a:t>
            </a:r>
          </a:p>
        </p:txBody>
      </p:sp>
      <p:pic>
        <p:nvPicPr>
          <p:cNvPr id="4" name="Picture 3" descr="A plastic container of food&#10;&#10;Description generated with very high confidence">
            <a:extLst>
              <a:ext uri="{FF2B5EF4-FFF2-40B4-BE49-F238E27FC236}">
                <a16:creationId xmlns:a16="http://schemas.microsoft.com/office/drawing/2014/main" xmlns="" id="{B939E6EF-2B6D-4BB9-8105-D9EFD8B9E30C}"/>
              </a:ext>
            </a:extLst>
          </p:cNvPr>
          <p:cNvPicPr>
            <a:picLocks noChangeAspect="1"/>
          </p:cNvPicPr>
          <p:nvPr/>
        </p:nvPicPr>
        <p:blipFill>
          <a:blip r:embed="rId2"/>
          <a:stretch>
            <a:fillRect/>
          </a:stretch>
        </p:blipFill>
        <p:spPr>
          <a:xfrm>
            <a:off x="5067255" y="961812"/>
            <a:ext cx="5130889" cy="4930987"/>
          </a:xfrm>
          <a:prstGeom prst="rect">
            <a:avLst/>
          </a:prstGeom>
        </p:spPr>
      </p:pic>
    </p:spTree>
    <p:extLst>
      <p:ext uri="{BB962C8B-B14F-4D97-AF65-F5344CB8AC3E}">
        <p14:creationId xmlns:p14="http://schemas.microsoft.com/office/powerpoint/2010/main" xmlns="" val="241281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80CC-0CC8-488B-B3B0-4E233AEAF041}"/>
              </a:ext>
            </a:extLst>
          </p:cNvPr>
          <p:cNvSpPr>
            <a:spLocks noGrp="1"/>
          </p:cNvSpPr>
          <p:nvPr>
            <p:ph type="title"/>
          </p:nvPr>
        </p:nvSpPr>
        <p:spPr>
          <a:xfrm>
            <a:off x="0" y="0"/>
            <a:ext cx="12085320" cy="1325879"/>
          </a:xfrm>
          <a:solidFill>
            <a:schemeClr val="accent6">
              <a:lumMod val="50000"/>
            </a:schemeClr>
          </a:solidFill>
        </p:spPr>
        <p:txBody>
          <a:bodyPr/>
          <a:lstStyle/>
          <a:p>
            <a:r>
              <a:rPr lang="en-IN" dirty="0">
                <a:solidFill>
                  <a:schemeClr val="accent4">
                    <a:lumMod val="40000"/>
                    <a:lumOff val="60000"/>
                  </a:schemeClr>
                </a:solidFill>
              </a:rPr>
              <a:t>    Eat right , Future Bright</a:t>
            </a:r>
          </a:p>
        </p:txBody>
      </p:sp>
      <p:sp>
        <p:nvSpPr>
          <p:cNvPr id="3" name="Content Placeholder 2">
            <a:extLst>
              <a:ext uri="{FF2B5EF4-FFF2-40B4-BE49-F238E27FC236}">
                <a16:creationId xmlns:a16="http://schemas.microsoft.com/office/drawing/2014/main" xmlns="" id="{CAB559F3-A5A9-4496-904A-565C35A1A86D}"/>
              </a:ext>
            </a:extLst>
          </p:cNvPr>
          <p:cNvSpPr>
            <a:spLocks noGrp="1"/>
          </p:cNvSpPr>
          <p:nvPr>
            <p:ph idx="1"/>
          </p:nvPr>
        </p:nvSpPr>
        <p:spPr>
          <a:xfrm>
            <a:off x="285750" y="1447800"/>
            <a:ext cx="11616690" cy="5166360"/>
          </a:xfrm>
        </p:spPr>
        <p:txBody>
          <a:bodyPr>
            <a:normAutofit/>
          </a:bodyPr>
          <a:lstStyle/>
          <a:p>
            <a:pPr marL="0" indent="0">
              <a:buNone/>
            </a:pPr>
            <a:r>
              <a:rPr lang="en-IN" sz="2400" dirty="0"/>
              <a:t>This activity helps the participants to understand the specific nutritional components of the body they eat</a:t>
            </a:r>
          </a:p>
          <a:p>
            <a:pPr marL="0" indent="0">
              <a:buNone/>
            </a:pPr>
            <a:endParaRPr lang="en-IN" sz="2400" dirty="0"/>
          </a:p>
          <a:p>
            <a:r>
              <a:rPr lang="en-IN" sz="2400" dirty="0"/>
              <a:t>Initiating the session list out what all they ate during the breakfast, lunch and dinner separately on the given format</a:t>
            </a:r>
          </a:p>
          <a:p>
            <a:r>
              <a:rPr lang="en-IN" sz="2400" dirty="0"/>
              <a:t>Later he/she explains the nutritional needs and concerns of adolescents and balanced diet chart with appropriate examples</a:t>
            </a:r>
          </a:p>
          <a:p>
            <a:r>
              <a:rPr lang="en-IN" sz="2400" dirty="0"/>
              <a:t>Using the inputs received during the session, participants are asked to identify the nutrients they missed and how they can supplement</a:t>
            </a:r>
          </a:p>
        </p:txBody>
      </p:sp>
    </p:spTree>
    <p:extLst>
      <p:ext uri="{BB962C8B-B14F-4D97-AF65-F5344CB8AC3E}">
        <p14:creationId xmlns:p14="http://schemas.microsoft.com/office/powerpoint/2010/main" xmlns="" val="306534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A78AA-F442-44B7-8380-C1540935F7C9}"/>
              </a:ext>
            </a:extLst>
          </p:cNvPr>
          <p:cNvSpPr>
            <a:spLocks noGrp="1"/>
          </p:cNvSpPr>
          <p:nvPr>
            <p:ph type="title"/>
          </p:nvPr>
        </p:nvSpPr>
        <p:spPr>
          <a:xfrm>
            <a:off x="0" y="0"/>
            <a:ext cx="12192000" cy="1158240"/>
          </a:xfrm>
          <a:solidFill>
            <a:schemeClr val="accent6">
              <a:lumMod val="50000"/>
            </a:schemeClr>
          </a:solidFill>
        </p:spPr>
        <p:txBody>
          <a:bodyPr/>
          <a:lstStyle/>
          <a:p>
            <a:r>
              <a:rPr lang="en-IN" dirty="0">
                <a:solidFill>
                  <a:schemeClr val="accent4">
                    <a:lumMod val="20000"/>
                    <a:lumOff val="80000"/>
                  </a:schemeClr>
                </a:solidFill>
              </a:rPr>
              <a:t>Recommended Dietary Allowances for Adolescents</a:t>
            </a:r>
          </a:p>
        </p:txBody>
      </p:sp>
      <p:graphicFrame>
        <p:nvGraphicFramePr>
          <p:cNvPr id="5" name="Content Placeholder 4">
            <a:extLst>
              <a:ext uri="{FF2B5EF4-FFF2-40B4-BE49-F238E27FC236}">
                <a16:creationId xmlns:a16="http://schemas.microsoft.com/office/drawing/2014/main" xmlns="" id="{85311541-1E2E-424A-86EB-402E65E4CB19}"/>
              </a:ext>
            </a:extLst>
          </p:cNvPr>
          <p:cNvGraphicFramePr>
            <a:graphicFrameLocks noGrp="1"/>
          </p:cNvGraphicFramePr>
          <p:nvPr>
            <p:ph idx="1"/>
            <p:extLst/>
          </p:nvPr>
        </p:nvGraphicFramePr>
        <p:xfrm>
          <a:off x="35959" y="1158240"/>
          <a:ext cx="12120081" cy="5516879"/>
        </p:xfrm>
        <a:graphic>
          <a:graphicData uri="http://schemas.openxmlformats.org/drawingml/2006/table">
            <a:tbl>
              <a:tblPr firstRow="1" bandRow="1">
                <a:tableStyleId>{10A1B5D5-9B99-4C35-A422-299274C87663}</a:tableStyleId>
              </a:tblPr>
              <a:tblGrid>
                <a:gridCol w="3194038">
                  <a:extLst>
                    <a:ext uri="{9D8B030D-6E8A-4147-A177-3AD203B41FA5}">
                      <a16:colId xmlns:a16="http://schemas.microsoft.com/office/drawing/2014/main" xmlns="" val="1730892340"/>
                    </a:ext>
                  </a:extLst>
                </a:gridCol>
                <a:gridCol w="1653995">
                  <a:extLst>
                    <a:ext uri="{9D8B030D-6E8A-4147-A177-3AD203B41FA5}">
                      <a16:colId xmlns:a16="http://schemas.microsoft.com/office/drawing/2014/main" xmlns="" val="1930900270"/>
                    </a:ext>
                  </a:extLst>
                </a:gridCol>
                <a:gridCol w="2424016">
                  <a:extLst>
                    <a:ext uri="{9D8B030D-6E8A-4147-A177-3AD203B41FA5}">
                      <a16:colId xmlns:a16="http://schemas.microsoft.com/office/drawing/2014/main" xmlns="" val="246634352"/>
                    </a:ext>
                  </a:extLst>
                </a:gridCol>
                <a:gridCol w="2424016">
                  <a:extLst>
                    <a:ext uri="{9D8B030D-6E8A-4147-A177-3AD203B41FA5}">
                      <a16:colId xmlns:a16="http://schemas.microsoft.com/office/drawing/2014/main" xmlns="" val="1212489798"/>
                    </a:ext>
                  </a:extLst>
                </a:gridCol>
                <a:gridCol w="2424016">
                  <a:extLst>
                    <a:ext uri="{9D8B030D-6E8A-4147-A177-3AD203B41FA5}">
                      <a16:colId xmlns:a16="http://schemas.microsoft.com/office/drawing/2014/main" xmlns="" val="4077042478"/>
                    </a:ext>
                  </a:extLst>
                </a:gridCol>
              </a:tblGrid>
              <a:tr h="947223">
                <a:tc>
                  <a:txBody>
                    <a:bodyPr/>
                    <a:lstStyle/>
                    <a:p>
                      <a:pPr algn="ctr"/>
                      <a:r>
                        <a:rPr lang="en-IN" dirty="0">
                          <a:solidFill>
                            <a:schemeClr val="tx1"/>
                          </a:solidFill>
                        </a:rPr>
                        <a:t>Details</a:t>
                      </a:r>
                    </a:p>
                  </a:txBody>
                  <a:tcPr>
                    <a:solidFill>
                      <a:schemeClr val="accent6">
                        <a:lumMod val="20000"/>
                        <a:lumOff val="80000"/>
                      </a:schemeClr>
                    </a:solidFill>
                  </a:tcPr>
                </a:tc>
                <a:tc>
                  <a:txBody>
                    <a:bodyPr/>
                    <a:lstStyle/>
                    <a:p>
                      <a:pPr algn="ctr"/>
                      <a:r>
                        <a:rPr lang="en-IN" dirty="0">
                          <a:solidFill>
                            <a:schemeClr val="tx1"/>
                          </a:solidFill>
                        </a:rPr>
                        <a:t>Boys</a:t>
                      </a:r>
                    </a:p>
                    <a:p>
                      <a:pPr algn="ctr"/>
                      <a:r>
                        <a:rPr lang="en-IN" dirty="0">
                          <a:solidFill>
                            <a:schemeClr val="tx1"/>
                          </a:solidFill>
                        </a:rPr>
                        <a:t>13-15yrs</a:t>
                      </a:r>
                    </a:p>
                  </a:txBody>
                  <a:tcPr>
                    <a:solidFill>
                      <a:schemeClr val="accent6">
                        <a:lumMod val="20000"/>
                        <a:lumOff val="80000"/>
                      </a:schemeClr>
                    </a:solidFill>
                  </a:tcPr>
                </a:tc>
                <a:tc>
                  <a:txBody>
                    <a:bodyPr/>
                    <a:lstStyle/>
                    <a:p>
                      <a:pPr algn="ctr"/>
                      <a:r>
                        <a:rPr lang="en-IN" dirty="0">
                          <a:solidFill>
                            <a:schemeClr val="tx1"/>
                          </a:solidFill>
                        </a:rPr>
                        <a:t>Girls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schemeClr val="tx1"/>
                          </a:solidFill>
                        </a:rPr>
                        <a:t>13-15yrs</a:t>
                      </a:r>
                    </a:p>
                    <a:p>
                      <a:pPr algn="ctr"/>
                      <a:endParaRPr lang="en-IN" dirty="0">
                        <a:solidFill>
                          <a:schemeClr val="tx1"/>
                        </a:solidFill>
                      </a:endParaRPr>
                    </a:p>
                  </a:txBody>
                  <a:tcPr>
                    <a:solidFill>
                      <a:schemeClr val="accent6">
                        <a:lumMod val="20000"/>
                        <a:lumOff val="80000"/>
                      </a:schemeClr>
                    </a:solidFill>
                  </a:tcPr>
                </a:tc>
                <a:tc>
                  <a:txBody>
                    <a:bodyPr/>
                    <a:lstStyle/>
                    <a:p>
                      <a:pPr algn="ctr"/>
                      <a:r>
                        <a:rPr lang="en-IN" dirty="0">
                          <a:solidFill>
                            <a:schemeClr val="tx1"/>
                          </a:solidFill>
                        </a:rPr>
                        <a:t>Boys</a:t>
                      </a:r>
                    </a:p>
                    <a:p>
                      <a:pPr algn="ctr"/>
                      <a:r>
                        <a:rPr lang="en-IN" dirty="0">
                          <a:solidFill>
                            <a:schemeClr val="tx1"/>
                          </a:solidFill>
                        </a:rPr>
                        <a:t>16-18yrs</a:t>
                      </a:r>
                    </a:p>
                  </a:txBody>
                  <a:tcPr>
                    <a:solidFill>
                      <a:schemeClr val="accent6">
                        <a:lumMod val="20000"/>
                        <a:lumOff val="80000"/>
                      </a:schemeClr>
                    </a:solidFill>
                  </a:tcPr>
                </a:tc>
                <a:tc>
                  <a:txBody>
                    <a:bodyPr/>
                    <a:lstStyle/>
                    <a:p>
                      <a:pPr algn="ctr"/>
                      <a:r>
                        <a:rPr lang="en-IN" dirty="0">
                          <a:solidFill>
                            <a:schemeClr val="tx1"/>
                          </a:solidFill>
                        </a:rPr>
                        <a:t>Girls</a:t>
                      </a:r>
                    </a:p>
                    <a:p>
                      <a:pPr algn="ctr"/>
                      <a:r>
                        <a:rPr lang="en-IN" dirty="0">
                          <a:solidFill>
                            <a:schemeClr val="tx1"/>
                          </a:solidFill>
                        </a:rPr>
                        <a:t>16-18yrs</a:t>
                      </a:r>
                    </a:p>
                    <a:p>
                      <a:pPr algn="ctr"/>
                      <a:endParaRPr lang="en-IN"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xmlns="" val="2595766233"/>
                  </a:ext>
                </a:extLst>
              </a:tr>
              <a:tr h="652808">
                <a:tc>
                  <a:txBody>
                    <a:bodyPr/>
                    <a:lstStyle/>
                    <a:p>
                      <a:r>
                        <a:rPr lang="en-IN"/>
                        <a:t>Net energy Kcal/d</a:t>
                      </a:r>
                    </a:p>
                  </a:txBody>
                  <a:tcPr/>
                </a:tc>
                <a:tc>
                  <a:txBody>
                    <a:bodyPr/>
                    <a:lstStyle/>
                    <a:p>
                      <a:r>
                        <a:rPr lang="en-IN"/>
                        <a:t>2450</a:t>
                      </a:r>
                    </a:p>
                  </a:txBody>
                  <a:tcPr/>
                </a:tc>
                <a:tc>
                  <a:txBody>
                    <a:bodyPr/>
                    <a:lstStyle/>
                    <a:p>
                      <a:r>
                        <a:rPr lang="en-IN" dirty="0"/>
                        <a:t>2060</a:t>
                      </a:r>
                    </a:p>
                  </a:txBody>
                  <a:tcPr/>
                </a:tc>
                <a:tc>
                  <a:txBody>
                    <a:bodyPr/>
                    <a:lstStyle/>
                    <a:p>
                      <a:r>
                        <a:rPr lang="en-IN"/>
                        <a:t>2440</a:t>
                      </a:r>
                    </a:p>
                  </a:txBody>
                  <a:tcPr/>
                </a:tc>
                <a:tc>
                  <a:txBody>
                    <a:bodyPr/>
                    <a:lstStyle/>
                    <a:p>
                      <a:r>
                        <a:rPr lang="en-IN"/>
                        <a:t>2060</a:t>
                      </a:r>
                    </a:p>
                  </a:txBody>
                  <a:tcPr/>
                </a:tc>
                <a:extLst>
                  <a:ext uri="{0D108BD9-81ED-4DB2-BD59-A6C34878D82A}">
                    <a16:rowId xmlns:a16="http://schemas.microsoft.com/office/drawing/2014/main" xmlns="" val="1568271959"/>
                  </a:ext>
                </a:extLst>
              </a:tr>
              <a:tr h="652808">
                <a:tc>
                  <a:txBody>
                    <a:bodyPr/>
                    <a:lstStyle/>
                    <a:p>
                      <a:r>
                        <a:rPr lang="en-IN"/>
                        <a:t>Protein(g/d)</a:t>
                      </a:r>
                    </a:p>
                  </a:txBody>
                  <a:tcPr/>
                </a:tc>
                <a:tc>
                  <a:txBody>
                    <a:bodyPr/>
                    <a:lstStyle/>
                    <a:p>
                      <a:r>
                        <a:rPr lang="en-IN"/>
                        <a:t>70</a:t>
                      </a:r>
                    </a:p>
                  </a:txBody>
                  <a:tcPr/>
                </a:tc>
                <a:tc>
                  <a:txBody>
                    <a:bodyPr/>
                    <a:lstStyle/>
                    <a:p>
                      <a:r>
                        <a:rPr lang="en-IN" dirty="0"/>
                        <a:t>65</a:t>
                      </a:r>
                    </a:p>
                  </a:txBody>
                  <a:tcPr/>
                </a:tc>
                <a:tc>
                  <a:txBody>
                    <a:bodyPr/>
                    <a:lstStyle/>
                    <a:p>
                      <a:r>
                        <a:rPr lang="en-IN"/>
                        <a:t>78</a:t>
                      </a:r>
                    </a:p>
                  </a:txBody>
                  <a:tcPr/>
                </a:tc>
                <a:tc>
                  <a:txBody>
                    <a:bodyPr/>
                    <a:lstStyle/>
                    <a:p>
                      <a:r>
                        <a:rPr lang="en-IN"/>
                        <a:t>63</a:t>
                      </a:r>
                    </a:p>
                  </a:txBody>
                  <a:tcPr/>
                </a:tc>
                <a:extLst>
                  <a:ext uri="{0D108BD9-81ED-4DB2-BD59-A6C34878D82A}">
                    <a16:rowId xmlns:a16="http://schemas.microsoft.com/office/drawing/2014/main" xmlns="" val="1540236966"/>
                  </a:ext>
                </a:extLst>
              </a:tr>
              <a:tr h="652808">
                <a:tc>
                  <a:txBody>
                    <a:bodyPr/>
                    <a:lstStyle/>
                    <a:p>
                      <a:r>
                        <a:rPr lang="en-IN" err="1"/>
                        <a:t>Fnt</a:t>
                      </a:r>
                      <a:r>
                        <a:rPr lang="en-IN"/>
                        <a:t>(g/d)</a:t>
                      </a:r>
                    </a:p>
                  </a:txBody>
                  <a:tcPr/>
                </a:tc>
                <a:tc>
                  <a:txBody>
                    <a:bodyPr/>
                    <a:lstStyle/>
                    <a:p>
                      <a:r>
                        <a:rPr lang="en-IN"/>
                        <a:t>22</a:t>
                      </a:r>
                    </a:p>
                  </a:txBody>
                  <a:tcPr/>
                </a:tc>
                <a:tc>
                  <a:txBody>
                    <a:bodyPr/>
                    <a:lstStyle/>
                    <a:p>
                      <a:r>
                        <a:rPr lang="en-IN"/>
                        <a:t>22</a:t>
                      </a:r>
                    </a:p>
                  </a:txBody>
                  <a:tcPr/>
                </a:tc>
                <a:tc>
                  <a:txBody>
                    <a:bodyPr/>
                    <a:lstStyle/>
                    <a:p>
                      <a:r>
                        <a:rPr lang="en-IN"/>
                        <a:t>22</a:t>
                      </a:r>
                    </a:p>
                  </a:txBody>
                  <a:tcPr/>
                </a:tc>
                <a:tc>
                  <a:txBody>
                    <a:bodyPr/>
                    <a:lstStyle/>
                    <a:p>
                      <a:r>
                        <a:rPr lang="en-IN"/>
                        <a:t>22</a:t>
                      </a:r>
                    </a:p>
                  </a:txBody>
                  <a:tcPr/>
                </a:tc>
                <a:extLst>
                  <a:ext uri="{0D108BD9-81ED-4DB2-BD59-A6C34878D82A}">
                    <a16:rowId xmlns:a16="http://schemas.microsoft.com/office/drawing/2014/main" xmlns="" val="1487516773"/>
                  </a:ext>
                </a:extLst>
              </a:tr>
              <a:tr h="652808">
                <a:tc>
                  <a:txBody>
                    <a:bodyPr/>
                    <a:lstStyle/>
                    <a:p>
                      <a:r>
                        <a:rPr lang="en-IN"/>
                        <a:t>Mg/d</a:t>
                      </a:r>
                    </a:p>
                  </a:txBody>
                  <a:tcPr/>
                </a:tc>
                <a:tc>
                  <a:txBody>
                    <a:bodyPr/>
                    <a:lstStyle/>
                    <a:p>
                      <a:r>
                        <a:rPr lang="en-IN"/>
                        <a:t>600</a:t>
                      </a:r>
                    </a:p>
                  </a:txBody>
                  <a:tcPr/>
                </a:tc>
                <a:tc>
                  <a:txBody>
                    <a:bodyPr/>
                    <a:lstStyle/>
                    <a:p>
                      <a:r>
                        <a:rPr lang="en-IN"/>
                        <a:t>600</a:t>
                      </a:r>
                    </a:p>
                  </a:txBody>
                  <a:tcPr/>
                </a:tc>
                <a:tc>
                  <a:txBody>
                    <a:bodyPr/>
                    <a:lstStyle/>
                    <a:p>
                      <a:r>
                        <a:rPr lang="en-IN" dirty="0"/>
                        <a:t>600</a:t>
                      </a:r>
                    </a:p>
                  </a:txBody>
                  <a:tcPr/>
                </a:tc>
                <a:tc>
                  <a:txBody>
                    <a:bodyPr/>
                    <a:lstStyle/>
                    <a:p>
                      <a:r>
                        <a:rPr lang="en-IN"/>
                        <a:t>600</a:t>
                      </a:r>
                    </a:p>
                  </a:txBody>
                  <a:tcPr/>
                </a:tc>
                <a:extLst>
                  <a:ext uri="{0D108BD9-81ED-4DB2-BD59-A6C34878D82A}">
                    <a16:rowId xmlns:a16="http://schemas.microsoft.com/office/drawing/2014/main" xmlns="" val="2046401247"/>
                  </a:ext>
                </a:extLst>
              </a:tr>
              <a:tr h="652808">
                <a:tc>
                  <a:txBody>
                    <a:bodyPr/>
                    <a:lstStyle/>
                    <a:p>
                      <a:r>
                        <a:rPr lang="en-IN"/>
                        <a:t>Iron(mg/d)</a:t>
                      </a:r>
                    </a:p>
                  </a:txBody>
                  <a:tcPr/>
                </a:tc>
                <a:tc>
                  <a:txBody>
                    <a:bodyPr/>
                    <a:lstStyle/>
                    <a:p>
                      <a:r>
                        <a:rPr lang="en-IN"/>
                        <a:t>41</a:t>
                      </a:r>
                    </a:p>
                  </a:txBody>
                  <a:tcPr/>
                </a:tc>
                <a:tc>
                  <a:txBody>
                    <a:bodyPr/>
                    <a:lstStyle/>
                    <a:p>
                      <a:r>
                        <a:rPr lang="en-IN"/>
                        <a:t>28</a:t>
                      </a:r>
                    </a:p>
                  </a:txBody>
                  <a:tcPr/>
                </a:tc>
                <a:tc>
                  <a:txBody>
                    <a:bodyPr/>
                    <a:lstStyle/>
                    <a:p>
                      <a:r>
                        <a:rPr lang="en-IN"/>
                        <a:t>50</a:t>
                      </a:r>
                    </a:p>
                  </a:txBody>
                  <a:tcPr/>
                </a:tc>
                <a:tc>
                  <a:txBody>
                    <a:bodyPr/>
                    <a:lstStyle/>
                    <a:p>
                      <a:r>
                        <a:rPr lang="en-IN"/>
                        <a:t>30</a:t>
                      </a:r>
                    </a:p>
                  </a:txBody>
                  <a:tcPr/>
                </a:tc>
                <a:extLst>
                  <a:ext uri="{0D108BD9-81ED-4DB2-BD59-A6C34878D82A}">
                    <a16:rowId xmlns:a16="http://schemas.microsoft.com/office/drawing/2014/main" xmlns="" val="1595235274"/>
                  </a:ext>
                </a:extLst>
              </a:tr>
              <a:tr h="652808">
                <a:tc>
                  <a:txBody>
                    <a:bodyPr/>
                    <a:lstStyle/>
                    <a:p>
                      <a:r>
                        <a:rPr lang="en-IN"/>
                        <a:t>Vit A (u/d)</a:t>
                      </a:r>
                    </a:p>
                  </a:txBody>
                  <a:tcPr/>
                </a:tc>
                <a:tc>
                  <a:txBody>
                    <a:bodyPr/>
                    <a:lstStyle/>
                    <a:p>
                      <a:r>
                        <a:rPr lang="en-IN"/>
                        <a:t>600</a:t>
                      </a:r>
                    </a:p>
                  </a:txBody>
                  <a:tcPr/>
                </a:tc>
                <a:tc>
                  <a:txBody>
                    <a:bodyPr/>
                    <a:lstStyle/>
                    <a:p>
                      <a:r>
                        <a:rPr lang="en-IN"/>
                        <a:t>600</a:t>
                      </a:r>
                    </a:p>
                  </a:txBody>
                  <a:tcPr/>
                </a:tc>
                <a:tc>
                  <a:txBody>
                    <a:bodyPr/>
                    <a:lstStyle/>
                    <a:p>
                      <a:r>
                        <a:rPr lang="en-IN"/>
                        <a:t>600</a:t>
                      </a:r>
                    </a:p>
                  </a:txBody>
                  <a:tcPr/>
                </a:tc>
                <a:tc>
                  <a:txBody>
                    <a:bodyPr/>
                    <a:lstStyle/>
                    <a:p>
                      <a:r>
                        <a:rPr lang="en-IN"/>
                        <a:t>600</a:t>
                      </a:r>
                    </a:p>
                  </a:txBody>
                  <a:tcPr/>
                </a:tc>
                <a:extLst>
                  <a:ext uri="{0D108BD9-81ED-4DB2-BD59-A6C34878D82A}">
                    <a16:rowId xmlns:a16="http://schemas.microsoft.com/office/drawing/2014/main" xmlns="" val="4165219940"/>
                  </a:ext>
                </a:extLst>
              </a:tr>
              <a:tr h="652808">
                <a:tc>
                  <a:txBody>
                    <a:bodyPr/>
                    <a:lstStyle/>
                    <a:p>
                      <a:r>
                        <a:rPr lang="en-IN"/>
                        <a:t>Vit C(u/d)</a:t>
                      </a:r>
                    </a:p>
                  </a:txBody>
                  <a:tcPr/>
                </a:tc>
                <a:tc>
                  <a:txBody>
                    <a:bodyPr/>
                    <a:lstStyle/>
                    <a:p>
                      <a:r>
                        <a:rPr lang="en-IN"/>
                        <a:t>40</a:t>
                      </a:r>
                    </a:p>
                  </a:txBody>
                  <a:tcPr/>
                </a:tc>
                <a:tc>
                  <a:txBody>
                    <a:bodyPr/>
                    <a:lstStyle/>
                    <a:p>
                      <a:r>
                        <a:rPr lang="en-IN"/>
                        <a:t>40</a:t>
                      </a:r>
                    </a:p>
                  </a:txBody>
                  <a:tcPr/>
                </a:tc>
                <a:tc>
                  <a:txBody>
                    <a:bodyPr/>
                    <a:lstStyle/>
                    <a:p>
                      <a:r>
                        <a:rPr lang="en-IN"/>
                        <a:t>40</a:t>
                      </a:r>
                    </a:p>
                  </a:txBody>
                  <a:tcPr/>
                </a:tc>
                <a:tc>
                  <a:txBody>
                    <a:bodyPr/>
                    <a:lstStyle/>
                    <a:p>
                      <a:r>
                        <a:rPr lang="en-IN" dirty="0"/>
                        <a:t>40</a:t>
                      </a:r>
                    </a:p>
                  </a:txBody>
                  <a:tcPr/>
                </a:tc>
                <a:extLst>
                  <a:ext uri="{0D108BD9-81ED-4DB2-BD59-A6C34878D82A}">
                    <a16:rowId xmlns:a16="http://schemas.microsoft.com/office/drawing/2014/main" xmlns="" val="952244285"/>
                  </a:ext>
                </a:extLst>
              </a:tr>
            </a:tbl>
          </a:graphicData>
        </a:graphic>
      </p:graphicFrame>
    </p:spTree>
    <p:extLst>
      <p:ext uri="{BB962C8B-B14F-4D97-AF65-F5344CB8AC3E}">
        <p14:creationId xmlns:p14="http://schemas.microsoft.com/office/powerpoint/2010/main" xmlns="" val="248920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85311541-1E2E-424A-86EB-402E65E4CB19}"/>
              </a:ext>
            </a:extLst>
          </p:cNvPr>
          <p:cNvGraphicFramePr>
            <a:graphicFrameLocks noGrp="1"/>
          </p:cNvGraphicFramePr>
          <p:nvPr>
            <p:ph idx="1"/>
            <p:extLst/>
          </p:nvPr>
        </p:nvGraphicFramePr>
        <p:xfrm>
          <a:off x="0" y="0"/>
          <a:ext cx="12192000" cy="6858000"/>
        </p:xfrm>
        <a:graphic>
          <a:graphicData uri="http://schemas.openxmlformats.org/drawingml/2006/table">
            <a:tbl>
              <a:tblPr firstRow="1" bandRow="1">
                <a:tableStyleId>{10A1B5D5-9B99-4C35-A422-299274C87663}</a:tableStyleId>
              </a:tblPr>
              <a:tblGrid>
                <a:gridCol w="4064000">
                  <a:extLst>
                    <a:ext uri="{9D8B030D-6E8A-4147-A177-3AD203B41FA5}">
                      <a16:colId xmlns:a16="http://schemas.microsoft.com/office/drawing/2014/main" xmlns="" val="1730892340"/>
                    </a:ext>
                  </a:extLst>
                </a:gridCol>
                <a:gridCol w="4064000">
                  <a:extLst>
                    <a:ext uri="{9D8B030D-6E8A-4147-A177-3AD203B41FA5}">
                      <a16:colId xmlns:a16="http://schemas.microsoft.com/office/drawing/2014/main" xmlns="" val="1930900270"/>
                    </a:ext>
                  </a:extLst>
                </a:gridCol>
                <a:gridCol w="4064000">
                  <a:extLst>
                    <a:ext uri="{9D8B030D-6E8A-4147-A177-3AD203B41FA5}">
                      <a16:colId xmlns:a16="http://schemas.microsoft.com/office/drawing/2014/main" xmlns="" val="4077042478"/>
                    </a:ext>
                  </a:extLst>
                </a:gridCol>
              </a:tblGrid>
              <a:tr h="855561">
                <a:tc>
                  <a:txBody>
                    <a:bodyPr/>
                    <a:lstStyle/>
                    <a:p>
                      <a:pPr algn="ctr"/>
                      <a:r>
                        <a:rPr lang="en-IN" sz="2000" dirty="0">
                          <a:solidFill>
                            <a:schemeClr val="accent4">
                              <a:lumMod val="40000"/>
                              <a:lumOff val="60000"/>
                            </a:schemeClr>
                          </a:solidFill>
                        </a:rPr>
                        <a:t>Nutrients needed in diet</a:t>
                      </a:r>
                    </a:p>
                  </a:txBody>
                  <a:tcPr>
                    <a:solidFill>
                      <a:schemeClr val="accent6">
                        <a:lumMod val="50000"/>
                      </a:schemeClr>
                    </a:solidFill>
                  </a:tcPr>
                </a:tc>
                <a:tc>
                  <a:txBody>
                    <a:bodyPr/>
                    <a:lstStyle/>
                    <a:p>
                      <a:pPr algn="ctr"/>
                      <a:r>
                        <a:rPr lang="en-IN" sz="2000" dirty="0">
                          <a:solidFill>
                            <a:schemeClr val="accent4">
                              <a:lumMod val="40000"/>
                              <a:lumOff val="60000"/>
                            </a:schemeClr>
                          </a:solidFill>
                        </a:rPr>
                        <a:t>Need</a:t>
                      </a:r>
                    </a:p>
                  </a:txBody>
                  <a:tcPr>
                    <a:solidFill>
                      <a:schemeClr val="accent6">
                        <a:lumMod val="50000"/>
                      </a:schemeClr>
                    </a:solidFill>
                  </a:tcPr>
                </a:tc>
                <a:tc>
                  <a:txBody>
                    <a:bodyPr/>
                    <a:lstStyle/>
                    <a:p>
                      <a:pPr algn="ctr"/>
                      <a:r>
                        <a:rPr lang="en-IN" sz="2000" dirty="0">
                          <a:solidFill>
                            <a:schemeClr val="accent4">
                              <a:lumMod val="40000"/>
                              <a:lumOff val="60000"/>
                            </a:schemeClr>
                          </a:solidFill>
                        </a:rPr>
                        <a:t>Sources of Nutrients </a:t>
                      </a:r>
                    </a:p>
                  </a:txBody>
                  <a:tcPr>
                    <a:solidFill>
                      <a:schemeClr val="accent6">
                        <a:lumMod val="50000"/>
                      </a:schemeClr>
                    </a:solidFill>
                  </a:tcPr>
                </a:tc>
                <a:extLst>
                  <a:ext uri="{0D108BD9-81ED-4DB2-BD59-A6C34878D82A}">
                    <a16:rowId xmlns:a16="http://schemas.microsoft.com/office/drawing/2014/main" xmlns="" val="2595766233"/>
                  </a:ext>
                </a:extLst>
              </a:tr>
              <a:tr h="855561">
                <a:tc>
                  <a:txBody>
                    <a:bodyPr/>
                    <a:lstStyle/>
                    <a:p>
                      <a:r>
                        <a:rPr lang="en-IN" sz="2000" dirty="0"/>
                        <a:t>Protein</a:t>
                      </a:r>
                    </a:p>
                  </a:txBody>
                  <a:tcPr/>
                </a:tc>
                <a:tc>
                  <a:txBody>
                    <a:bodyPr/>
                    <a:lstStyle/>
                    <a:p>
                      <a:r>
                        <a:rPr lang="en-IN" sz="2000"/>
                        <a:t>Builds Muscle</a:t>
                      </a:r>
                    </a:p>
                  </a:txBody>
                  <a:tcPr/>
                </a:tc>
                <a:tc>
                  <a:txBody>
                    <a:bodyPr/>
                    <a:lstStyle/>
                    <a:p>
                      <a:r>
                        <a:rPr lang="en-IN" sz="2000"/>
                        <a:t>Animal Products-meat, milk, cheese nuts pulses </a:t>
                      </a:r>
                      <a:r>
                        <a:rPr lang="en-IN" sz="2000" err="1"/>
                        <a:t>cerels</a:t>
                      </a:r>
                      <a:endParaRPr lang="en-IN" sz="2000"/>
                    </a:p>
                  </a:txBody>
                  <a:tcPr/>
                </a:tc>
                <a:extLst>
                  <a:ext uri="{0D108BD9-81ED-4DB2-BD59-A6C34878D82A}">
                    <a16:rowId xmlns:a16="http://schemas.microsoft.com/office/drawing/2014/main" xmlns="" val="1568271959"/>
                  </a:ext>
                </a:extLst>
              </a:tr>
              <a:tr h="1355390">
                <a:tc>
                  <a:txBody>
                    <a:bodyPr/>
                    <a:lstStyle/>
                    <a:p>
                      <a:r>
                        <a:rPr lang="en-IN" sz="2000"/>
                        <a:t>Carbohydrates</a:t>
                      </a:r>
                    </a:p>
                  </a:txBody>
                  <a:tcPr/>
                </a:tc>
                <a:tc>
                  <a:txBody>
                    <a:bodyPr/>
                    <a:lstStyle/>
                    <a:p>
                      <a:r>
                        <a:rPr lang="en-IN" sz="2000"/>
                        <a:t>Body gains energy , helps gain weight </a:t>
                      </a:r>
                    </a:p>
                  </a:txBody>
                  <a:tcPr/>
                </a:tc>
                <a:tc>
                  <a:txBody>
                    <a:bodyPr/>
                    <a:lstStyle/>
                    <a:p>
                      <a:r>
                        <a:rPr lang="en-IN" sz="2000"/>
                        <a:t>Rice, bread, cereals and starchy vegetables – Potatoes, wheat flour, brown rice, oats peas, sweet potatoes beetroot</a:t>
                      </a:r>
                    </a:p>
                  </a:txBody>
                  <a:tcPr/>
                </a:tc>
                <a:extLst>
                  <a:ext uri="{0D108BD9-81ED-4DB2-BD59-A6C34878D82A}">
                    <a16:rowId xmlns:a16="http://schemas.microsoft.com/office/drawing/2014/main" xmlns="" val="1540236966"/>
                  </a:ext>
                </a:extLst>
              </a:tr>
              <a:tr h="1040183">
                <a:tc>
                  <a:txBody>
                    <a:bodyPr/>
                    <a:lstStyle/>
                    <a:p>
                      <a:r>
                        <a:rPr lang="en-IN" sz="2000"/>
                        <a:t>Vitamins</a:t>
                      </a:r>
                    </a:p>
                  </a:txBody>
                  <a:tcPr/>
                </a:tc>
                <a:tc>
                  <a:txBody>
                    <a:bodyPr/>
                    <a:lstStyle/>
                    <a:p>
                      <a:r>
                        <a:rPr lang="en-IN" sz="2000"/>
                        <a:t>Regulates our body and keeps it from getting sick, keeps our blood and nervous system healthy</a:t>
                      </a:r>
                    </a:p>
                  </a:txBody>
                  <a:tcPr/>
                </a:tc>
                <a:tc>
                  <a:txBody>
                    <a:bodyPr/>
                    <a:lstStyle/>
                    <a:p>
                      <a:r>
                        <a:rPr lang="en-IN" sz="2000"/>
                        <a:t>Fruits, vegetables, eggs, fish milk and meat</a:t>
                      </a:r>
                    </a:p>
                  </a:txBody>
                  <a:tcPr/>
                </a:tc>
                <a:extLst>
                  <a:ext uri="{0D108BD9-81ED-4DB2-BD59-A6C34878D82A}">
                    <a16:rowId xmlns:a16="http://schemas.microsoft.com/office/drawing/2014/main" xmlns="" val="1487516773"/>
                  </a:ext>
                </a:extLst>
              </a:tr>
              <a:tr h="855561">
                <a:tc>
                  <a:txBody>
                    <a:bodyPr/>
                    <a:lstStyle/>
                    <a:p>
                      <a:r>
                        <a:rPr lang="en-IN" sz="2000"/>
                        <a:t>Fats</a:t>
                      </a:r>
                    </a:p>
                  </a:txBody>
                  <a:tcPr/>
                </a:tc>
                <a:tc>
                  <a:txBody>
                    <a:bodyPr/>
                    <a:lstStyle/>
                    <a:p>
                      <a:r>
                        <a:rPr lang="en-IN" sz="2000"/>
                        <a:t>Body stores energy and keeps our skin , hair and blood healthy</a:t>
                      </a:r>
                    </a:p>
                  </a:txBody>
                  <a:tcPr/>
                </a:tc>
                <a:tc>
                  <a:txBody>
                    <a:bodyPr/>
                    <a:lstStyle/>
                    <a:p>
                      <a:r>
                        <a:rPr lang="en-IN" sz="2000"/>
                        <a:t>Animal products like meat butter, oil and nuts</a:t>
                      </a:r>
                    </a:p>
                  </a:txBody>
                  <a:tcPr/>
                </a:tc>
                <a:extLst>
                  <a:ext uri="{0D108BD9-81ED-4DB2-BD59-A6C34878D82A}">
                    <a16:rowId xmlns:a16="http://schemas.microsoft.com/office/drawing/2014/main" xmlns="" val="1595235274"/>
                  </a:ext>
                </a:extLst>
              </a:tr>
              <a:tr h="855561">
                <a:tc>
                  <a:txBody>
                    <a:bodyPr/>
                    <a:lstStyle/>
                    <a:p>
                      <a:r>
                        <a:rPr lang="en-IN" sz="2000"/>
                        <a:t>Minerals</a:t>
                      </a:r>
                    </a:p>
                  </a:txBody>
                  <a:tcPr/>
                </a:tc>
                <a:tc>
                  <a:txBody>
                    <a:bodyPr/>
                    <a:lstStyle/>
                    <a:p>
                      <a:r>
                        <a:rPr lang="en-IN" sz="2000"/>
                        <a:t>Helps in circulatory and digestive system and bone formation</a:t>
                      </a:r>
                    </a:p>
                  </a:txBody>
                  <a:tcPr/>
                </a:tc>
                <a:tc>
                  <a:txBody>
                    <a:bodyPr/>
                    <a:lstStyle/>
                    <a:p>
                      <a:r>
                        <a:rPr lang="en-IN" sz="2000"/>
                        <a:t>Fruits, vegetables, meat nuts and cereals</a:t>
                      </a:r>
                    </a:p>
                  </a:txBody>
                  <a:tcPr/>
                </a:tc>
                <a:extLst>
                  <a:ext uri="{0D108BD9-81ED-4DB2-BD59-A6C34878D82A}">
                    <a16:rowId xmlns:a16="http://schemas.microsoft.com/office/drawing/2014/main" xmlns="" val="4165219940"/>
                  </a:ext>
                </a:extLst>
              </a:tr>
              <a:tr h="1040183">
                <a:tc>
                  <a:txBody>
                    <a:bodyPr/>
                    <a:lstStyle/>
                    <a:p>
                      <a:r>
                        <a:rPr lang="en-IN" sz="2000"/>
                        <a:t>Water</a:t>
                      </a:r>
                    </a:p>
                  </a:txBody>
                  <a:tcPr/>
                </a:tc>
                <a:tc>
                  <a:txBody>
                    <a:bodyPr/>
                    <a:lstStyle/>
                    <a:p>
                      <a:r>
                        <a:rPr lang="en-IN" sz="2000" dirty="0"/>
                        <a:t>Weight management skin health  and prevention of heat exhaustion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Water melon, mango and tomato cucumber</a:t>
                      </a:r>
                    </a:p>
                    <a:p>
                      <a:endParaRPr lang="en-IN" sz="2000" dirty="0"/>
                    </a:p>
                  </a:txBody>
                  <a:tcPr/>
                </a:tc>
                <a:extLst>
                  <a:ext uri="{0D108BD9-81ED-4DB2-BD59-A6C34878D82A}">
                    <a16:rowId xmlns:a16="http://schemas.microsoft.com/office/drawing/2014/main" xmlns="" val="715858960"/>
                  </a:ext>
                </a:extLst>
              </a:tr>
            </a:tbl>
          </a:graphicData>
        </a:graphic>
      </p:graphicFrame>
    </p:spTree>
    <p:extLst>
      <p:ext uri="{BB962C8B-B14F-4D97-AF65-F5344CB8AC3E}">
        <p14:creationId xmlns:p14="http://schemas.microsoft.com/office/powerpoint/2010/main" xmlns="" val="33286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4000">
                <a:solidFill>
                  <a:srgbClr val="FF0000"/>
                </a:solidFill>
              </a:rPr>
              <a:t>Adolescents are a diverse population group</a:t>
            </a:r>
            <a:endParaRPr lang="en-US" sz="4000">
              <a:solidFill>
                <a:srgbClr val="FF0000"/>
              </a:solidFill>
            </a:endParaRPr>
          </a:p>
        </p:txBody>
      </p:sp>
      <p:sp>
        <p:nvSpPr>
          <p:cNvPr id="11267" name="Text Box 3"/>
          <p:cNvSpPr txBox="1">
            <a:spLocks noChangeArrowheads="1"/>
          </p:cNvSpPr>
          <p:nvPr/>
        </p:nvSpPr>
        <p:spPr bwMode="auto">
          <a:xfrm>
            <a:off x="2109789" y="2622551"/>
            <a:ext cx="3832225" cy="1858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0147" tIns="40074" rIns="80147" bIns="40074">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rtl="1" eaLnBrk="1" hangingPunct="1"/>
            <a:r>
              <a:rPr lang="en-GB" sz="2800" b="1"/>
              <a:t>Different needs</a:t>
            </a:r>
          </a:p>
          <a:p>
            <a:pPr rtl="1" eaLnBrk="1" hangingPunct="1"/>
            <a:endParaRPr lang="en-GB" sz="2800" b="1"/>
          </a:p>
          <a:p>
            <a:pPr rtl="1" eaLnBrk="1" hangingPunct="1"/>
            <a:r>
              <a:rPr lang="en-GB" sz="2800" b="1"/>
              <a:t>Changing needs</a:t>
            </a:r>
          </a:p>
          <a:p>
            <a:pPr rtl="1" eaLnBrk="1" hangingPunct="1"/>
            <a:endParaRPr lang="en-US" sz="2800" b="1"/>
          </a:p>
        </p:txBody>
      </p:sp>
      <p:pic>
        <p:nvPicPr>
          <p:cNvPr id="11268" name="Picture 4" descr="foto01 copy"/>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46800" y="1444626"/>
            <a:ext cx="4248150"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91179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08A461-FD09-4291-835B-E3DAD76DC4EE}"/>
              </a:ext>
            </a:extLst>
          </p:cNvPr>
          <p:cNvSpPr>
            <a:spLocks noGrp="1"/>
          </p:cNvSpPr>
          <p:nvPr>
            <p:ph type="title"/>
          </p:nvPr>
        </p:nvSpPr>
        <p:spPr>
          <a:xfrm>
            <a:off x="0" y="36039"/>
            <a:ext cx="12192000" cy="1289327"/>
          </a:xfrm>
          <a:solidFill>
            <a:schemeClr val="accent6">
              <a:lumMod val="50000"/>
            </a:schemeClr>
          </a:solidFill>
        </p:spPr>
        <p:txBody>
          <a:bodyPr/>
          <a:lstStyle/>
          <a:p>
            <a:r>
              <a:rPr lang="en-IN" dirty="0">
                <a:solidFill>
                  <a:schemeClr val="accent4">
                    <a:lumMod val="40000"/>
                    <a:lumOff val="60000"/>
                  </a:schemeClr>
                </a:solidFill>
              </a:rPr>
              <a:t>  Amount of Fluids</a:t>
            </a:r>
          </a:p>
        </p:txBody>
      </p:sp>
      <p:pic>
        <p:nvPicPr>
          <p:cNvPr id="7" name="Content Placeholder 6">
            <a:extLst>
              <a:ext uri="{FF2B5EF4-FFF2-40B4-BE49-F238E27FC236}">
                <a16:creationId xmlns:a16="http://schemas.microsoft.com/office/drawing/2014/main" xmlns="" id="{DB5EB084-4973-4552-8DB3-9E62394F53DD}"/>
              </a:ext>
            </a:extLst>
          </p:cNvPr>
          <p:cNvPicPr>
            <a:picLocks noGrp="1" noChangeAspect="1"/>
          </p:cNvPicPr>
          <p:nvPr>
            <p:ph idx="1"/>
          </p:nvPr>
        </p:nvPicPr>
        <p:blipFill rotWithShape="1">
          <a:blip r:embed="rId2"/>
          <a:srcRect l="29740" t="39282" r="28293" b="40295"/>
          <a:stretch/>
        </p:blipFill>
        <p:spPr>
          <a:xfrm>
            <a:off x="0" y="2016740"/>
            <a:ext cx="11969472" cy="3575265"/>
          </a:xfrm>
          <a:prstGeom prst="rect">
            <a:avLst/>
          </a:prstGeom>
        </p:spPr>
      </p:pic>
    </p:spTree>
    <p:extLst>
      <p:ext uri="{BB962C8B-B14F-4D97-AF65-F5344CB8AC3E}">
        <p14:creationId xmlns:p14="http://schemas.microsoft.com/office/powerpoint/2010/main" xmlns="" val="269193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405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B5F0467-8C1B-4C62-98F9-E9ED8905F94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OBESITY IN ADOLESCENTS</a:t>
            </a:r>
          </a:p>
        </p:txBody>
      </p:sp>
      <p:pic>
        <p:nvPicPr>
          <p:cNvPr id="4" name="Content Placeholder 3">
            <a:extLst>
              <a:ext uri="{FF2B5EF4-FFF2-40B4-BE49-F238E27FC236}">
                <a16:creationId xmlns:a16="http://schemas.microsoft.com/office/drawing/2014/main" xmlns="" id="{247DA888-E4E9-42CE-90FD-3FC655A7E9A4}"/>
              </a:ext>
            </a:extLst>
          </p:cNvPr>
          <p:cNvPicPr>
            <a:picLocks noGrp="1" noChangeAspect="1"/>
          </p:cNvPicPr>
          <p:nvPr>
            <p:ph idx="1"/>
          </p:nvPr>
        </p:nvPicPr>
        <p:blipFill rotWithShape="1">
          <a:blip r:embed="rId2"/>
          <a:srcRect l="38150" t="11187" r="27260" b="11314"/>
          <a:stretch/>
        </p:blipFill>
        <p:spPr>
          <a:xfrm>
            <a:off x="5676399" y="961812"/>
            <a:ext cx="3912601" cy="4930987"/>
          </a:xfrm>
          <a:prstGeom prst="rect">
            <a:avLst/>
          </a:prstGeom>
        </p:spPr>
      </p:pic>
    </p:spTree>
    <p:extLst>
      <p:ext uri="{BB962C8B-B14F-4D97-AF65-F5344CB8AC3E}">
        <p14:creationId xmlns:p14="http://schemas.microsoft.com/office/powerpoint/2010/main" xmlns="" val="3876975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1894C1B-A9C7-4A0C-B980-E69D2FDAD7D1}"/>
              </a:ext>
            </a:extLst>
          </p:cNvPr>
          <p:cNvSpPr>
            <a:spLocks noGrp="1"/>
          </p:cNvSpPr>
          <p:nvPr>
            <p:ph type="title"/>
          </p:nvPr>
        </p:nvSpPr>
        <p:spPr>
          <a:xfrm>
            <a:off x="863029" y="1012004"/>
            <a:ext cx="3416158" cy="4795408"/>
          </a:xfrm>
        </p:spPr>
        <p:txBody>
          <a:bodyPr>
            <a:normAutofit/>
          </a:bodyPr>
          <a:lstStyle/>
          <a:p>
            <a:r>
              <a:rPr lang="en-US">
                <a:solidFill>
                  <a:srgbClr val="FFFFFF"/>
                </a:solidFill>
              </a:rPr>
              <a:t>overweight and obese</a:t>
            </a:r>
            <a:endParaRPr lang="en-IN">
              <a:solidFill>
                <a:srgbClr val="FFFFFF"/>
              </a:solidFill>
            </a:endParaRPr>
          </a:p>
        </p:txBody>
      </p:sp>
      <p:graphicFrame>
        <p:nvGraphicFramePr>
          <p:cNvPr id="11" name="Content Placeholder 2">
            <a:extLst>
              <a:ext uri="{FF2B5EF4-FFF2-40B4-BE49-F238E27FC236}">
                <a16:creationId xmlns:a16="http://schemas.microsoft.com/office/drawing/2014/main" xmlns="" id="{47068A5C-FAA7-46CB-AC67-D8A16036924D}"/>
              </a:ext>
            </a:extLst>
          </p:cNvPr>
          <p:cNvGraphicFramePr>
            <a:graphicFrameLocks noGrp="1"/>
          </p:cNvGraphicFramePr>
          <p:nvPr>
            <p:ph idx="1"/>
            <p:extLst/>
          </p:nvPr>
        </p:nvGraphicFramePr>
        <p:xfrm>
          <a:off x="5194300" y="447040"/>
          <a:ext cx="6581140" cy="5909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5082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177E96-FEFF-4571-8FDF-905CE8635AF1}"/>
              </a:ext>
            </a:extLst>
          </p:cNvPr>
          <p:cNvSpPr>
            <a:spLocks noGrp="1"/>
          </p:cNvSpPr>
          <p:nvPr>
            <p:ph type="title"/>
          </p:nvPr>
        </p:nvSpPr>
        <p:spPr>
          <a:xfrm>
            <a:off x="-1" y="102742"/>
            <a:ext cx="12102957" cy="1387011"/>
          </a:xfrm>
          <a:solidFill>
            <a:schemeClr val="accent6">
              <a:lumMod val="50000"/>
            </a:schemeClr>
          </a:solidFill>
        </p:spPr>
        <p:txBody>
          <a:bodyPr/>
          <a:lstStyle/>
          <a:p>
            <a:r>
              <a:rPr lang="en-IN" dirty="0">
                <a:solidFill>
                  <a:schemeClr val="accent4">
                    <a:lumMod val="40000"/>
                    <a:lumOff val="60000"/>
                  </a:schemeClr>
                </a:solidFill>
              </a:rPr>
              <a:t>     What is Childhood Obesity</a:t>
            </a:r>
            <a:br>
              <a:rPr lang="en-IN" dirty="0">
                <a:solidFill>
                  <a:schemeClr val="accent4">
                    <a:lumMod val="40000"/>
                    <a:lumOff val="60000"/>
                  </a:schemeClr>
                </a:solidFill>
              </a:rPr>
            </a:br>
            <a:endParaRPr lang="en-IN"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xmlns="" id="{C2959537-661F-4AC2-91C4-97A2EFF3B653}"/>
              </a:ext>
            </a:extLst>
          </p:cNvPr>
          <p:cNvSpPr>
            <a:spLocks noGrp="1"/>
          </p:cNvSpPr>
          <p:nvPr>
            <p:ph idx="1"/>
          </p:nvPr>
        </p:nvSpPr>
        <p:spPr/>
        <p:txBody>
          <a:bodyPr/>
          <a:lstStyle/>
          <a:p>
            <a:r>
              <a:rPr lang="en-US" dirty="0"/>
              <a:t>Childhood obesity affects more than 15 percent of children, making it one of the common chronic diseases of childhood.</a:t>
            </a:r>
          </a:p>
          <a:p>
            <a:r>
              <a:rPr lang="en-US" dirty="0"/>
              <a:t>Childhood obesity is not just a cosmetic problem. Today, more and more children are being diagnosed with diabetes, hypertension and other co-morbid conditions associated with obesity and morbid obesity</a:t>
            </a:r>
            <a:endParaRPr lang="en-IN" dirty="0"/>
          </a:p>
        </p:txBody>
      </p:sp>
    </p:spTree>
    <p:extLst>
      <p:ext uri="{BB962C8B-B14F-4D97-AF65-F5344CB8AC3E}">
        <p14:creationId xmlns:p14="http://schemas.microsoft.com/office/powerpoint/2010/main" xmlns="" val="3232818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B300CC6-7543-4BEE-87DB-E25D351D694E}"/>
              </a:ext>
            </a:extLst>
          </p:cNvPr>
          <p:cNvSpPr>
            <a:spLocks noGrp="1"/>
          </p:cNvSpPr>
          <p:nvPr>
            <p:ph type="title"/>
          </p:nvPr>
        </p:nvSpPr>
        <p:spPr>
          <a:xfrm>
            <a:off x="863029" y="1012004"/>
            <a:ext cx="3416158" cy="4795408"/>
          </a:xfrm>
        </p:spPr>
        <p:txBody>
          <a:bodyPr>
            <a:normAutofit/>
          </a:bodyPr>
          <a:lstStyle/>
          <a:p>
            <a:r>
              <a:rPr lang="en-IN" sz="3600" dirty="0">
                <a:solidFill>
                  <a:srgbClr val="FFFFFF"/>
                </a:solidFill>
              </a:rPr>
              <a:t>Causes of Childhood Obesity</a:t>
            </a:r>
            <a:br>
              <a:rPr lang="en-IN" sz="3600" dirty="0">
                <a:solidFill>
                  <a:srgbClr val="FFFFFF"/>
                </a:solidFill>
              </a:rPr>
            </a:br>
            <a:endParaRPr lang="en-IN" sz="3600" dirty="0">
              <a:solidFill>
                <a:srgbClr val="FFFFFF"/>
              </a:solidFill>
            </a:endParaRPr>
          </a:p>
        </p:txBody>
      </p:sp>
      <p:graphicFrame>
        <p:nvGraphicFramePr>
          <p:cNvPr id="5" name="Content Placeholder 2">
            <a:extLst>
              <a:ext uri="{FF2B5EF4-FFF2-40B4-BE49-F238E27FC236}">
                <a16:creationId xmlns:a16="http://schemas.microsoft.com/office/drawing/2014/main" xmlns="" id="{5BF36721-40D1-41C2-9073-013E0FEF7073}"/>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67836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6BF9092-54CC-4D47-89DD-122D2B5E0E8F}"/>
              </a:ext>
            </a:extLst>
          </p:cNvPr>
          <p:cNvSpPr>
            <a:spLocks noGrp="1"/>
          </p:cNvSpPr>
          <p:nvPr>
            <p:ph type="title"/>
          </p:nvPr>
        </p:nvSpPr>
        <p:spPr>
          <a:xfrm>
            <a:off x="863029" y="1012004"/>
            <a:ext cx="3416158" cy="4795408"/>
          </a:xfrm>
        </p:spPr>
        <p:txBody>
          <a:bodyPr>
            <a:normAutofit/>
          </a:bodyPr>
          <a:lstStyle/>
          <a:p>
            <a:r>
              <a:rPr lang="en-IN">
                <a:solidFill>
                  <a:srgbClr val="FFFFFF"/>
                </a:solidFill>
              </a:rPr>
              <a:t>Treating Childhood Obesity</a:t>
            </a:r>
            <a:br>
              <a:rPr lang="en-IN">
                <a:solidFill>
                  <a:srgbClr val="FFFFFF"/>
                </a:solidFill>
              </a:rPr>
            </a:br>
            <a:endParaRPr lang="en-IN">
              <a:solidFill>
                <a:srgbClr val="FFFFFF"/>
              </a:solidFill>
            </a:endParaRPr>
          </a:p>
        </p:txBody>
      </p:sp>
      <p:graphicFrame>
        <p:nvGraphicFramePr>
          <p:cNvPr id="5" name="Content Placeholder 2">
            <a:extLst>
              <a:ext uri="{FF2B5EF4-FFF2-40B4-BE49-F238E27FC236}">
                <a16:creationId xmlns:a16="http://schemas.microsoft.com/office/drawing/2014/main" xmlns="" id="{56BF6E38-E6DA-42AD-8E24-55DE7899FAB3}"/>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0354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A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FD73625-B19F-4173-980D-DEECC75C180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IRON DEFICIENCY ANEMIA IN ADOLESCENTS</a:t>
            </a:r>
          </a:p>
        </p:txBody>
      </p:sp>
      <p:pic>
        <p:nvPicPr>
          <p:cNvPr id="4" name="Content Placeholder 3" descr="A screenshot of a cell phone&#10;&#10;Description automatically generated">
            <a:extLst>
              <a:ext uri="{FF2B5EF4-FFF2-40B4-BE49-F238E27FC236}">
                <a16:creationId xmlns:a16="http://schemas.microsoft.com/office/drawing/2014/main" xmlns="" id="{13A47C1A-9094-4A0E-9044-51F4349456BE}"/>
              </a:ext>
            </a:extLst>
          </p:cNvPr>
          <p:cNvPicPr>
            <a:picLocks noGrp="1" noChangeAspect="1"/>
          </p:cNvPicPr>
          <p:nvPr>
            <p:ph idx="1"/>
          </p:nvPr>
        </p:nvPicPr>
        <p:blipFill rotWithShape="1">
          <a:blip r:embed="rId2"/>
          <a:srcRect l="29635" t="22976" r="26802" b="23662"/>
          <a:stretch/>
        </p:blipFill>
        <p:spPr>
          <a:xfrm>
            <a:off x="4038600" y="1405625"/>
            <a:ext cx="7188199" cy="4043361"/>
          </a:xfrm>
          <a:prstGeom prst="rect">
            <a:avLst/>
          </a:prstGeom>
        </p:spPr>
      </p:pic>
    </p:spTree>
    <p:extLst>
      <p:ext uri="{BB962C8B-B14F-4D97-AF65-F5344CB8AC3E}">
        <p14:creationId xmlns:p14="http://schemas.microsoft.com/office/powerpoint/2010/main" xmlns="" val="362129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D56FAA-3E5E-4FD2-B884-B5995F4978C2}"/>
              </a:ext>
            </a:extLst>
          </p:cNvPr>
          <p:cNvSpPr>
            <a:spLocks noGrp="1"/>
          </p:cNvSpPr>
          <p:nvPr>
            <p:ph type="title"/>
          </p:nvPr>
        </p:nvSpPr>
        <p:spPr>
          <a:xfrm>
            <a:off x="0" y="1"/>
            <a:ext cx="12192000" cy="1469203"/>
          </a:xfrm>
          <a:solidFill>
            <a:schemeClr val="accent6">
              <a:lumMod val="50000"/>
            </a:schemeClr>
          </a:solidFill>
        </p:spPr>
        <p:txBody>
          <a:bodyPr/>
          <a:lstStyle/>
          <a:p>
            <a:r>
              <a:rPr lang="en-US" dirty="0">
                <a:solidFill>
                  <a:schemeClr val="accent4">
                    <a:lumMod val="40000"/>
                    <a:lumOff val="60000"/>
                  </a:schemeClr>
                </a:solidFill>
              </a:rPr>
              <a:t>    Anemia: A sign or Disease</a:t>
            </a:r>
            <a:endParaRPr lang="en-IN"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xmlns="" id="{FB6F2D77-9E48-4320-8A46-E3B3D3D3421D}"/>
              </a:ext>
            </a:extLst>
          </p:cNvPr>
          <p:cNvSpPr>
            <a:spLocks noGrp="1"/>
          </p:cNvSpPr>
          <p:nvPr>
            <p:ph idx="1"/>
          </p:nvPr>
        </p:nvSpPr>
        <p:spPr/>
        <p:txBody>
          <a:bodyPr/>
          <a:lstStyle/>
          <a:p>
            <a:pPr lvl="1"/>
            <a:r>
              <a:rPr lang="en-US" dirty="0" smtClean="0"/>
              <a:t>What </a:t>
            </a:r>
            <a:r>
              <a:rPr lang="en-US" dirty="0"/>
              <a:t>is Anemia?</a:t>
            </a:r>
          </a:p>
          <a:p>
            <a:pPr lvl="1"/>
            <a:r>
              <a:rPr lang="en-US" dirty="0"/>
              <a:t>What are the symptoms of Anemia?</a:t>
            </a:r>
          </a:p>
          <a:p>
            <a:pPr lvl="1"/>
            <a:r>
              <a:rPr lang="en-US" dirty="0"/>
              <a:t>How to identify if someone is Anemic?</a:t>
            </a:r>
          </a:p>
          <a:p>
            <a:pPr lvl="1"/>
            <a:r>
              <a:rPr lang="en-US" dirty="0"/>
              <a:t> Do you know of any friend who is Anemic and the issues they have?</a:t>
            </a:r>
          </a:p>
          <a:p>
            <a:endParaRPr lang="en-IN" dirty="0"/>
          </a:p>
        </p:txBody>
      </p:sp>
    </p:spTree>
    <p:extLst>
      <p:ext uri="{BB962C8B-B14F-4D97-AF65-F5344CB8AC3E}">
        <p14:creationId xmlns:p14="http://schemas.microsoft.com/office/powerpoint/2010/main" xmlns="" val="4186629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FBD24-F16F-4940-9072-DEBF48CA51D3}"/>
              </a:ext>
            </a:extLst>
          </p:cNvPr>
          <p:cNvSpPr>
            <a:spLocks noGrp="1"/>
          </p:cNvSpPr>
          <p:nvPr>
            <p:ph type="title"/>
          </p:nvPr>
        </p:nvSpPr>
        <p:spPr>
          <a:xfrm>
            <a:off x="-1" y="18255"/>
            <a:ext cx="12092683" cy="1317385"/>
          </a:xfrm>
          <a:solidFill>
            <a:schemeClr val="accent6">
              <a:lumMod val="50000"/>
            </a:schemeClr>
          </a:solidFill>
        </p:spPr>
        <p:txBody>
          <a:bodyPr/>
          <a:lstStyle/>
          <a:p>
            <a:r>
              <a:rPr lang="en-US" dirty="0">
                <a:solidFill>
                  <a:schemeClr val="accent4">
                    <a:lumMod val="40000"/>
                    <a:lumOff val="60000"/>
                  </a:schemeClr>
                </a:solidFill>
              </a:rPr>
              <a:t>     What Is Iron Deficiency Anemia</a:t>
            </a:r>
            <a:endParaRPr lang="en-IN"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xmlns="" id="{7F76AD78-5F9B-46CF-BF8B-641646319C4B}"/>
              </a:ext>
            </a:extLst>
          </p:cNvPr>
          <p:cNvSpPr>
            <a:spLocks noGrp="1"/>
          </p:cNvSpPr>
          <p:nvPr>
            <p:ph idx="1"/>
          </p:nvPr>
        </p:nvSpPr>
        <p:spPr/>
        <p:txBody>
          <a:bodyPr/>
          <a:lstStyle/>
          <a:p>
            <a:r>
              <a:rPr lang="en-US"/>
              <a:t>Anemia occurs when the level of Red Blood Cells (RBCs) in the blood is lower than normal. </a:t>
            </a:r>
          </a:p>
          <a:p>
            <a:r>
              <a:rPr lang="en-US"/>
              <a:t>Iron deficiency anemia is the most common type of anemia, and it occurs when the body doesn’t have enough of the mineral iron</a:t>
            </a:r>
          </a:p>
          <a:p>
            <a:r>
              <a:rPr lang="en-US"/>
              <a:t>Body needs iron to make a protein called hemoglobin. </a:t>
            </a:r>
          </a:p>
          <a:p>
            <a:r>
              <a:rPr lang="en-US"/>
              <a:t>When there isn’t enough iron in the blood stream, the rest of the body can’t get the amount of oxygen it needs.</a:t>
            </a:r>
          </a:p>
          <a:p>
            <a:endParaRPr lang="en-IN"/>
          </a:p>
        </p:txBody>
      </p:sp>
    </p:spTree>
    <p:extLst>
      <p:ext uri="{BB962C8B-B14F-4D97-AF65-F5344CB8AC3E}">
        <p14:creationId xmlns:p14="http://schemas.microsoft.com/office/powerpoint/2010/main" xmlns="" val="3470501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2F824-9454-4EA4-8243-4E1B2FBF0655}"/>
              </a:ext>
            </a:extLst>
          </p:cNvPr>
          <p:cNvSpPr>
            <a:spLocks noGrp="1"/>
          </p:cNvSpPr>
          <p:nvPr>
            <p:ph type="title"/>
          </p:nvPr>
        </p:nvSpPr>
        <p:spPr>
          <a:xfrm>
            <a:off x="0" y="18255"/>
            <a:ext cx="12192000" cy="1420127"/>
          </a:xfrm>
          <a:solidFill>
            <a:schemeClr val="accent6">
              <a:lumMod val="50000"/>
            </a:schemeClr>
          </a:solidFill>
        </p:spPr>
        <p:txBody>
          <a:bodyPr/>
          <a:lstStyle/>
          <a:p>
            <a:r>
              <a:rPr lang="en-US" dirty="0">
                <a:solidFill>
                  <a:schemeClr val="accent4">
                    <a:lumMod val="40000"/>
                    <a:lumOff val="60000"/>
                  </a:schemeClr>
                </a:solidFill>
              </a:rPr>
              <a:t>     What Causes Iron Deficiency Anemia?</a:t>
            </a:r>
            <a:endParaRPr lang="en-IN"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xmlns="" id="{EBB36527-7FD7-4FA8-ACA2-3ED98783EDB1}"/>
              </a:ext>
            </a:extLst>
          </p:cNvPr>
          <p:cNvSpPr>
            <a:spLocks noGrp="1"/>
          </p:cNvSpPr>
          <p:nvPr>
            <p:ph idx="1"/>
          </p:nvPr>
        </p:nvSpPr>
        <p:spPr/>
        <p:txBody>
          <a:bodyPr/>
          <a:lstStyle/>
          <a:p>
            <a:r>
              <a:rPr lang="en-US"/>
              <a:t>Iron deficiency is the most common cause of anemia. </a:t>
            </a:r>
          </a:p>
          <a:p>
            <a:r>
              <a:rPr lang="en-US"/>
              <a:t>Causes. Eating too little iron over an extended period of time can cause a shortage in our body.</a:t>
            </a:r>
          </a:p>
          <a:p>
            <a:r>
              <a:rPr lang="en-US"/>
              <a:t>Foods such as meat, eggs and dark green leafy vegetables are high in iron. </a:t>
            </a:r>
          </a:p>
          <a:p>
            <a:r>
              <a:rPr lang="en-US"/>
              <a:t>Because iron is essential during times of rapid growth and development, young children may need more iron-rich foods in their diet.</a:t>
            </a:r>
          </a:p>
          <a:p>
            <a:endParaRPr lang="en-IN"/>
          </a:p>
        </p:txBody>
      </p:sp>
    </p:spTree>
    <p:extLst>
      <p:ext uri="{BB962C8B-B14F-4D97-AF65-F5344CB8AC3E}">
        <p14:creationId xmlns:p14="http://schemas.microsoft.com/office/powerpoint/2010/main" xmlns="" val="124521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63750" y="1484314"/>
            <a:ext cx="7918450" cy="2808287"/>
          </a:xfrm>
        </p:spPr>
        <p:txBody>
          <a:bodyPr/>
          <a:lstStyle/>
          <a:p>
            <a:pPr eaLnBrk="1" hangingPunct="1"/>
            <a:r>
              <a:rPr lang="en-US" dirty="0" smtClean="0">
                <a:solidFill>
                  <a:srgbClr val="FF3300"/>
                </a:solidFill>
              </a:rPr>
              <a:t>1. </a:t>
            </a:r>
            <a:r>
              <a:rPr lang="en-US" sz="4000" dirty="0">
                <a:solidFill>
                  <a:srgbClr val="FF3300"/>
                </a:solidFill>
              </a:rPr>
              <a:t>What do we mean by the term</a:t>
            </a:r>
            <a:br>
              <a:rPr lang="en-US" sz="4000" dirty="0">
                <a:solidFill>
                  <a:srgbClr val="FF3300"/>
                </a:solidFill>
              </a:rPr>
            </a:br>
            <a:r>
              <a:rPr lang="en-US" sz="4000" dirty="0">
                <a:solidFill>
                  <a:srgbClr val="FF3300"/>
                </a:solidFill>
              </a:rPr>
              <a:t> </a:t>
            </a:r>
            <a:r>
              <a:rPr lang="en-US" sz="4000" dirty="0">
                <a:solidFill>
                  <a:srgbClr val="0000FF"/>
                </a:solidFill>
              </a:rPr>
              <a:t>'adolescents ' </a:t>
            </a:r>
            <a:r>
              <a:rPr lang="en-US" sz="4000" dirty="0">
                <a:solidFill>
                  <a:srgbClr val="FF3300"/>
                </a:solidFill>
              </a:rPr>
              <a:t>?</a:t>
            </a:r>
          </a:p>
        </p:txBody>
      </p:sp>
    </p:spTree>
    <p:extLst>
      <p:ext uri="{BB962C8B-B14F-4D97-AF65-F5344CB8AC3E}">
        <p14:creationId xmlns:p14="http://schemas.microsoft.com/office/powerpoint/2010/main" xmlns="" val="2763907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C6409-0A7B-4042-A1E9-DB1F796B628D}"/>
              </a:ext>
            </a:extLst>
          </p:cNvPr>
          <p:cNvSpPr>
            <a:spLocks noGrp="1"/>
          </p:cNvSpPr>
          <p:nvPr>
            <p:ph type="title"/>
          </p:nvPr>
        </p:nvSpPr>
        <p:spPr>
          <a:xfrm>
            <a:off x="-1" y="18255"/>
            <a:ext cx="12102957" cy="1379030"/>
          </a:xfrm>
          <a:solidFill>
            <a:schemeClr val="accent6">
              <a:lumMod val="50000"/>
            </a:schemeClr>
          </a:solidFill>
        </p:spPr>
        <p:txBody>
          <a:bodyPr/>
          <a:lstStyle/>
          <a:p>
            <a:r>
              <a:rPr lang="en-US" dirty="0">
                <a:solidFill>
                  <a:schemeClr val="accent4">
                    <a:lumMod val="40000"/>
                    <a:lumOff val="60000"/>
                  </a:schemeClr>
                </a:solidFill>
              </a:rPr>
              <a:t> What are the symptoms of Iron Deficiency Anemia</a:t>
            </a:r>
            <a:endParaRPr lang="en-IN"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xmlns="" id="{F871C9B8-C3BF-483D-A0E3-7BACAD159D8B}"/>
              </a:ext>
            </a:extLst>
          </p:cNvPr>
          <p:cNvSpPr>
            <a:spLocks noGrp="1"/>
          </p:cNvSpPr>
          <p:nvPr>
            <p:ph idx="1"/>
          </p:nvPr>
        </p:nvSpPr>
        <p:spPr/>
        <p:txBody>
          <a:bodyPr/>
          <a:lstStyle/>
          <a:p>
            <a:r>
              <a:rPr lang="en-US"/>
              <a:t>General fatigue</a:t>
            </a:r>
          </a:p>
          <a:p>
            <a:r>
              <a:rPr lang="en-US"/>
              <a:t>weakness</a:t>
            </a:r>
          </a:p>
          <a:p>
            <a:r>
              <a:rPr lang="en-US"/>
              <a:t>pale skin</a:t>
            </a:r>
          </a:p>
          <a:p>
            <a:r>
              <a:rPr lang="en-US"/>
              <a:t>shortness of breath</a:t>
            </a:r>
          </a:p>
          <a:p>
            <a:r>
              <a:rPr lang="en-US"/>
              <a:t>dizziness</a:t>
            </a:r>
          </a:p>
          <a:p>
            <a:r>
              <a:rPr lang="en-US"/>
              <a:t>strange cravings to eat items that aren’t food, such as dirt, ice or clay</a:t>
            </a:r>
            <a:endParaRPr lang="en-IN"/>
          </a:p>
        </p:txBody>
      </p:sp>
    </p:spTree>
    <p:extLst>
      <p:ext uri="{BB962C8B-B14F-4D97-AF65-F5344CB8AC3E}">
        <p14:creationId xmlns:p14="http://schemas.microsoft.com/office/powerpoint/2010/main" xmlns="" val="1455889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C6409-0A7B-4042-A1E9-DB1F796B628D}"/>
              </a:ext>
            </a:extLst>
          </p:cNvPr>
          <p:cNvSpPr>
            <a:spLocks noGrp="1"/>
          </p:cNvSpPr>
          <p:nvPr>
            <p:ph type="title"/>
          </p:nvPr>
        </p:nvSpPr>
        <p:spPr>
          <a:xfrm>
            <a:off x="102742" y="1"/>
            <a:ext cx="12089258" cy="1469203"/>
          </a:xfrm>
          <a:solidFill>
            <a:schemeClr val="accent6">
              <a:lumMod val="50000"/>
            </a:schemeClr>
          </a:solidFill>
        </p:spPr>
        <p:txBody>
          <a:bodyPr/>
          <a:lstStyle/>
          <a:p>
            <a:r>
              <a:rPr lang="en-US" dirty="0">
                <a:solidFill>
                  <a:schemeClr val="accent4">
                    <a:lumMod val="40000"/>
                    <a:lumOff val="60000"/>
                  </a:schemeClr>
                </a:solidFill>
              </a:rPr>
              <a:t>  Anemia can be prevented</a:t>
            </a:r>
            <a:br>
              <a:rPr lang="en-US" dirty="0">
                <a:solidFill>
                  <a:schemeClr val="accent4">
                    <a:lumMod val="40000"/>
                    <a:lumOff val="60000"/>
                  </a:schemeClr>
                </a:solidFill>
              </a:rPr>
            </a:br>
            <a:endParaRPr lang="en-IN" dirty="0">
              <a:solidFill>
                <a:schemeClr val="accent4">
                  <a:lumMod val="40000"/>
                  <a:lumOff val="60000"/>
                </a:schemeClr>
              </a:solidFill>
            </a:endParaRPr>
          </a:p>
        </p:txBody>
      </p:sp>
      <p:pic>
        <p:nvPicPr>
          <p:cNvPr id="4" name="Content Placeholder 3">
            <a:extLst>
              <a:ext uri="{FF2B5EF4-FFF2-40B4-BE49-F238E27FC236}">
                <a16:creationId xmlns:a16="http://schemas.microsoft.com/office/drawing/2014/main" xmlns="" id="{BCA28784-1DD0-4E7E-AF2B-4D0E28C74BC1}"/>
              </a:ext>
            </a:extLst>
          </p:cNvPr>
          <p:cNvPicPr>
            <a:picLocks noGrp="1" noChangeAspect="1"/>
          </p:cNvPicPr>
          <p:nvPr>
            <p:ph sz="half" idx="1"/>
          </p:nvPr>
        </p:nvPicPr>
        <p:blipFill rotWithShape="1">
          <a:blip r:embed="rId2"/>
          <a:srcRect l="46674" t="28693" r="19614" b="31184"/>
          <a:stretch/>
        </p:blipFill>
        <p:spPr>
          <a:xfrm>
            <a:off x="1323491" y="2034284"/>
            <a:ext cx="4696310" cy="3534310"/>
          </a:xfrm>
          <a:prstGeom prst="rect">
            <a:avLst/>
          </a:prstGeom>
        </p:spPr>
      </p:pic>
      <p:sp>
        <p:nvSpPr>
          <p:cNvPr id="5" name="Content Placeholder 4">
            <a:extLst>
              <a:ext uri="{FF2B5EF4-FFF2-40B4-BE49-F238E27FC236}">
                <a16:creationId xmlns:a16="http://schemas.microsoft.com/office/drawing/2014/main" xmlns="" id="{10C8E049-33C2-4D8C-BDA9-AAAE98F7DE45}"/>
              </a:ext>
            </a:extLst>
          </p:cNvPr>
          <p:cNvSpPr>
            <a:spLocks noGrp="1"/>
          </p:cNvSpPr>
          <p:nvPr>
            <p:ph sz="half" idx="2"/>
          </p:nvPr>
        </p:nvSpPr>
        <p:spPr/>
        <p:txBody>
          <a:bodyPr>
            <a:normAutofit fontScale="92500" lnSpcReduction="10000"/>
          </a:bodyPr>
          <a:lstStyle/>
          <a:p>
            <a:r>
              <a:rPr lang="en-US"/>
              <a:t>Maintain personal hygiene and sanitation </a:t>
            </a:r>
          </a:p>
          <a:p>
            <a:r>
              <a:rPr lang="en-US"/>
              <a:t>prevent breeding of mosquitoes to protect from malaria and other mosquito borne diseases</a:t>
            </a:r>
          </a:p>
          <a:p>
            <a:r>
              <a:rPr lang="en-US"/>
              <a:t> Cooking on low flame/slow fire and in covered vessels reduces nutrient loss in the food we cook</a:t>
            </a:r>
          </a:p>
          <a:p>
            <a:r>
              <a:rPr lang="en-US"/>
              <a:t>Wear footwear to prevent worm infestations. De-worming</a:t>
            </a:r>
          </a:p>
          <a:p>
            <a:r>
              <a:rPr lang="en-US"/>
              <a:t>IFA</a:t>
            </a:r>
          </a:p>
          <a:p>
            <a:endParaRPr lang="en-IN"/>
          </a:p>
        </p:txBody>
      </p:sp>
    </p:spTree>
    <p:extLst>
      <p:ext uri="{BB962C8B-B14F-4D97-AF65-F5344CB8AC3E}">
        <p14:creationId xmlns:p14="http://schemas.microsoft.com/office/powerpoint/2010/main" xmlns="" val="3511249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Substance Abuse</a:t>
            </a:r>
          </a:p>
        </p:txBody>
      </p:sp>
      <p:pic>
        <p:nvPicPr>
          <p:cNvPr id="4" name="Picture 3">
            <a:extLst>
              <a:ext uri="{FF2B5EF4-FFF2-40B4-BE49-F238E27FC236}">
                <a16:creationId xmlns:a16="http://schemas.microsoft.com/office/drawing/2014/main" xmlns="" id="{58030E4A-7A85-4354-AC1A-F32393F9F1A3}"/>
              </a:ext>
            </a:extLst>
          </p:cNvPr>
          <p:cNvPicPr>
            <a:picLocks noChangeAspect="1"/>
          </p:cNvPicPr>
          <p:nvPr/>
        </p:nvPicPr>
        <p:blipFill>
          <a:blip r:embed="rId2"/>
          <a:stretch>
            <a:fillRect/>
          </a:stretch>
        </p:blipFill>
        <p:spPr>
          <a:xfrm>
            <a:off x="6272125" y="1384663"/>
            <a:ext cx="4089967" cy="4241073"/>
          </a:xfrm>
          <a:prstGeom prst="rect">
            <a:avLst/>
          </a:prstGeom>
        </p:spPr>
      </p:pic>
    </p:spTree>
    <p:extLst>
      <p:ext uri="{BB962C8B-B14F-4D97-AF65-F5344CB8AC3E}">
        <p14:creationId xmlns:p14="http://schemas.microsoft.com/office/powerpoint/2010/main" xmlns="" val="2368192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0" y="0"/>
            <a:ext cx="12110223" cy="1105989"/>
          </a:xfrm>
          <a:solidFill>
            <a:schemeClr val="accent2">
              <a:lumMod val="75000"/>
            </a:schemeClr>
          </a:solidFill>
        </p:spPr>
        <p:txBody>
          <a:bodyPr/>
          <a:lstStyle/>
          <a:p>
            <a:r>
              <a:rPr lang="en-IN" dirty="0"/>
              <a:t>   Substance Abuse</a:t>
            </a:r>
          </a:p>
        </p:txBody>
      </p:sp>
      <p:sp>
        <p:nvSpPr>
          <p:cNvPr id="3" name="Content Placeholder 2">
            <a:extLst>
              <a:ext uri="{FF2B5EF4-FFF2-40B4-BE49-F238E27FC236}">
                <a16:creationId xmlns:a16="http://schemas.microsoft.com/office/drawing/2014/main" xmlns="" id="{E8FC9632-0A27-4B8C-B254-46461D55E148}"/>
              </a:ext>
            </a:extLst>
          </p:cNvPr>
          <p:cNvSpPr>
            <a:spLocks noGrp="1"/>
          </p:cNvSpPr>
          <p:nvPr>
            <p:ph idx="1"/>
          </p:nvPr>
        </p:nvSpPr>
        <p:spPr/>
        <p:txBody>
          <a:bodyPr/>
          <a:lstStyle/>
          <a:p>
            <a:r>
              <a:rPr lang="en-US" dirty="0"/>
              <a:t>Adolescence is a critical period when the first initiation of substance use usually takes place.</a:t>
            </a:r>
          </a:p>
          <a:p>
            <a:r>
              <a:rPr lang="en-US" dirty="0"/>
              <a:t>Substance use includes tobacco, alcohol, non-prescription pharmaceutical medications, narcotics and other addictive substances such as glue and adhesives. </a:t>
            </a:r>
          </a:p>
          <a:p>
            <a:r>
              <a:rPr lang="en-US" dirty="0"/>
              <a:t>Encouragement by peer groups, the lure of popularity, and early availability of tobacco, alcohol and various other non prescription drugs make adolescents an easy prey.</a:t>
            </a:r>
            <a:endParaRPr lang="en-IN" dirty="0"/>
          </a:p>
        </p:txBody>
      </p:sp>
    </p:spTree>
    <p:extLst>
      <p:ext uri="{BB962C8B-B14F-4D97-AF65-F5344CB8AC3E}">
        <p14:creationId xmlns:p14="http://schemas.microsoft.com/office/powerpoint/2010/main" xmlns="" val="2401070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0" y="0"/>
            <a:ext cx="12139749" cy="984069"/>
          </a:xfrm>
          <a:solidFill>
            <a:schemeClr val="accent2">
              <a:lumMod val="75000"/>
            </a:schemeClr>
          </a:solidFill>
        </p:spPr>
        <p:txBody>
          <a:bodyPr>
            <a:normAutofit fontScale="90000"/>
          </a:bodyPr>
          <a:lstStyle/>
          <a:p>
            <a:r>
              <a:rPr lang="en-IN" dirty="0"/>
              <a:t/>
            </a:r>
            <a:br>
              <a:rPr lang="en-IN" dirty="0"/>
            </a:br>
            <a:r>
              <a:rPr lang="en-IN" sz="4000" dirty="0"/>
              <a:t>Substance Misuse</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E8FC9632-0A27-4B8C-B254-46461D55E148}"/>
              </a:ext>
            </a:extLst>
          </p:cNvPr>
          <p:cNvSpPr>
            <a:spLocks noGrp="1"/>
          </p:cNvSpPr>
          <p:nvPr>
            <p:ph idx="1"/>
          </p:nvPr>
        </p:nvSpPr>
        <p:spPr/>
        <p:txBody>
          <a:bodyPr/>
          <a:lstStyle/>
          <a:p>
            <a:pPr marL="0" indent="0">
              <a:buNone/>
            </a:pPr>
            <a:r>
              <a:rPr lang="en-US" dirty="0"/>
              <a:t>Substance misuse refers to the excess use and dependence on a stimulant (smoking, drugs), depressant, chemical substance, and herb leading to effects that are harmful to the individual’s physical and mental health</a:t>
            </a:r>
            <a:endParaRPr lang="en-IN" dirty="0"/>
          </a:p>
        </p:txBody>
      </p:sp>
    </p:spTree>
    <p:extLst>
      <p:ext uri="{BB962C8B-B14F-4D97-AF65-F5344CB8AC3E}">
        <p14:creationId xmlns:p14="http://schemas.microsoft.com/office/powerpoint/2010/main" xmlns="" val="1489682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102218" y="100362"/>
            <a:ext cx="12008005" cy="1127547"/>
          </a:xfrm>
          <a:solidFill>
            <a:schemeClr val="accent2">
              <a:lumMod val="75000"/>
            </a:schemeClr>
          </a:solidFill>
        </p:spPr>
        <p:txBody>
          <a:bodyPr>
            <a:normAutofit/>
          </a:bodyPr>
          <a:lstStyle/>
          <a:p>
            <a:r>
              <a:rPr lang="en-IN" sz="3600" dirty="0"/>
              <a:t>Types of Substance Users</a:t>
            </a:r>
          </a:p>
        </p:txBody>
      </p:sp>
      <p:graphicFrame>
        <p:nvGraphicFramePr>
          <p:cNvPr id="4" name="Content Placeholder 3">
            <a:extLst>
              <a:ext uri="{FF2B5EF4-FFF2-40B4-BE49-F238E27FC236}">
                <a16:creationId xmlns:a16="http://schemas.microsoft.com/office/drawing/2014/main" xmlns="" id="{5D60F128-F526-4B15-A9AB-120ABA5BC510}"/>
              </a:ext>
            </a:extLst>
          </p:cNvPr>
          <p:cNvGraphicFramePr>
            <a:graphicFrameLocks noGrp="1"/>
          </p:cNvGraphicFramePr>
          <p:nvPr>
            <p:ph idx="1"/>
            <p:extLst/>
          </p:nvPr>
        </p:nvGraphicFramePr>
        <p:xfrm>
          <a:off x="838200" y="1863634"/>
          <a:ext cx="10515600" cy="3483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61721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0" y="0"/>
            <a:ext cx="12047752" cy="984069"/>
          </a:xfrm>
          <a:solidFill>
            <a:schemeClr val="accent2">
              <a:lumMod val="75000"/>
            </a:schemeClr>
          </a:solidFill>
        </p:spPr>
        <p:txBody>
          <a:bodyPr>
            <a:normAutofit fontScale="90000"/>
          </a:bodyPr>
          <a:lstStyle/>
          <a:p>
            <a:r>
              <a:rPr lang="en-IN" dirty="0"/>
              <a:t/>
            </a:r>
            <a:br>
              <a:rPr lang="en-IN" dirty="0"/>
            </a:br>
            <a:r>
              <a:rPr lang="en-IN" dirty="0"/>
              <a:t>Types of Substances</a:t>
            </a:r>
            <a:br>
              <a:rPr lang="en-IN" dirty="0"/>
            </a:br>
            <a:r>
              <a:rPr lang="en-IN" dirty="0"/>
              <a:t> </a:t>
            </a:r>
          </a:p>
        </p:txBody>
      </p:sp>
      <p:pic>
        <p:nvPicPr>
          <p:cNvPr id="4" name="Content Placeholder 3">
            <a:extLst>
              <a:ext uri="{FF2B5EF4-FFF2-40B4-BE49-F238E27FC236}">
                <a16:creationId xmlns:a16="http://schemas.microsoft.com/office/drawing/2014/main" xmlns="" id="{C77109E5-F63A-494C-AD7B-5C51D24DC856}"/>
              </a:ext>
            </a:extLst>
          </p:cNvPr>
          <p:cNvPicPr>
            <a:picLocks noGrp="1" noChangeAspect="1"/>
          </p:cNvPicPr>
          <p:nvPr>
            <p:ph idx="1"/>
          </p:nvPr>
        </p:nvPicPr>
        <p:blipFill rotWithShape="1">
          <a:blip r:embed="rId2"/>
          <a:srcRect l="16567" t="32389" r="19406" b="11531"/>
          <a:stretch/>
        </p:blipFill>
        <p:spPr>
          <a:xfrm>
            <a:off x="118754" y="984069"/>
            <a:ext cx="5715990" cy="2946663"/>
          </a:xfrm>
          <a:prstGeom prst="rect">
            <a:avLst/>
          </a:prstGeom>
        </p:spPr>
      </p:pic>
      <p:pic>
        <p:nvPicPr>
          <p:cNvPr id="5" name="Picture 4">
            <a:extLst>
              <a:ext uri="{FF2B5EF4-FFF2-40B4-BE49-F238E27FC236}">
                <a16:creationId xmlns:a16="http://schemas.microsoft.com/office/drawing/2014/main" xmlns="" id="{2547CD3F-18C7-49FF-957C-460AE30638C0}"/>
              </a:ext>
            </a:extLst>
          </p:cNvPr>
          <p:cNvPicPr>
            <a:picLocks noChangeAspect="1"/>
          </p:cNvPicPr>
          <p:nvPr/>
        </p:nvPicPr>
        <p:blipFill rotWithShape="1">
          <a:blip r:embed="rId3"/>
          <a:srcRect l="15928" t="31618" r="20286" b="8574"/>
          <a:stretch/>
        </p:blipFill>
        <p:spPr>
          <a:xfrm>
            <a:off x="6270171" y="984069"/>
            <a:ext cx="5605154" cy="2946663"/>
          </a:xfrm>
          <a:prstGeom prst="rect">
            <a:avLst/>
          </a:prstGeom>
        </p:spPr>
      </p:pic>
      <p:pic>
        <p:nvPicPr>
          <p:cNvPr id="6" name="Picture 5">
            <a:extLst>
              <a:ext uri="{FF2B5EF4-FFF2-40B4-BE49-F238E27FC236}">
                <a16:creationId xmlns:a16="http://schemas.microsoft.com/office/drawing/2014/main" xmlns="" id="{71C76ED1-014E-47B9-A938-7439B572354D}"/>
              </a:ext>
            </a:extLst>
          </p:cNvPr>
          <p:cNvPicPr>
            <a:picLocks noChangeAspect="1"/>
          </p:cNvPicPr>
          <p:nvPr/>
        </p:nvPicPr>
        <p:blipFill rotWithShape="1">
          <a:blip r:embed="rId4"/>
          <a:srcRect l="15357" t="31872" r="7001" b="18349"/>
          <a:stretch/>
        </p:blipFill>
        <p:spPr>
          <a:xfrm>
            <a:off x="2779931" y="4148187"/>
            <a:ext cx="7017211" cy="2709813"/>
          </a:xfrm>
          <a:prstGeom prst="rect">
            <a:avLst/>
          </a:prstGeom>
        </p:spPr>
      </p:pic>
    </p:spTree>
    <p:extLst>
      <p:ext uri="{BB962C8B-B14F-4D97-AF65-F5344CB8AC3E}">
        <p14:creationId xmlns:p14="http://schemas.microsoft.com/office/powerpoint/2010/main" xmlns="" val="4271434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0" y="0"/>
            <a:ext cx="12139749" cy="984069"/>
          </a:xfrm>
          <a:solidFill>
            <a:schemeClr val="accent2">
              <a:lumMod val="75000"/>
            </a:schemeClr>
          </a:solidFill>
        </p:spPr>
        <p:txBody>
          <a:bodyPr>
            <a:normAutofit/>
          </a:bodyPr>
          <a:lstStyle/>
          <a:p>
            <a:r>
              <a:rPr lang="en-IN" dirty="0"/>
              <a:t>   Causes for Substance misuse:</a:t>
            </a:r>
          </a:p>
        </p:txBody>
      </p:sp>
      <p:graphicFrame>
        <p:nvGraphicFramePr>
          <p:cNvPr id="4" name="Content Placeholder 3">
            <a:extLst>
              <a:ext uri="{FF2B5EF4-FFF2-40B4-BE49-F238E27FC236}">
                <a16:creationId xmlns:a16="http://schemas.microsoft.com/office/drawing/2014/main" xmlns="" id="{1E029D75-4CFE-4465-94FE-A5A2129C1F1E}"/>
              </a:ext>
            </a:extLst>
          </p:cNvPr>
          <p:cNvGraphicFramePr>
            <a:graphicFrameLocks noGrp="1"/>
          </p:cNvGraphicFramePr>
          <p:nvPr>
            <p:ph idx="1"/>
            <p:extLst>
              <p:ext uri="{D42A27DB-BD31-4B8C-83A1-F6EECF244321}">
                <p14:modId xmlns:p14="http://schemas.microsoft.com/office/powerpoint/2010/main" xmlns="" val="3876053778"/>
              </p:ext>
            </p:extLst>
          </p:nvPr>
        </p:nvGraphicFramePr>
        <p:xfrm>
          <a:off x="487680" y="1445622"/>
          <a:ext cx="10639697" cy="4693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46180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91997" y="0"/>
            <a:ext cx="12047752" cy="984069"/>
          </a:xfrm>
          <a:solidFill>
            <a:schemeClr val="accent2">
              <a:lumMod val="75000"/>
            </a:schemeClr>
          </a:solidFill>
        </p:spPr>
        <p:txBody>
          <a:bodyPr>
            <a:normAutofit fontScale="90000"/>
          </a:bodyPr>
          <a:lstStyle/>
          <a:p>
            <a:r>
              <a:rPr lang="en-IN" dirty="0"/>
              <a:t/>
            </a:r>
            <a:br>
              <a:rPr lang="en-IN" dirty="0"/>
            </a:br>
            <a:r>
              <a:rPr lang="en-IN" sz="4000" dirty="0"/>
              <a:t>Symptoms of substance abusers</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E8FC9632-0A27-4B8C-B254-46461D55E148}"/>
              </a:ext>
            </a:extLst>
          </p:cNvPr>
          <p:cNvSpPr>
            <a:spLocks noGrp="1"/>
          </p:cNvSpPr>
          <p:nvPr>
            <p:ph idx="1"/>
          </p:nvPr>
        </p:nvSpPr>
        <p:spPr>
          <a:xfrm>
            <a:off x="472439" y="1329236"/>
            <a:ext cx="11406051" cy="4557757"/>
          </a:xfrm>
        </p:spPr>
        <p:txBody>
          <a:bodyPr/>
          <a:lstStyle/>
          <a:p>
            <a:r>
              <a:rPr lang="en-US" dirty="0"/>
              <a:t>Lose interest in studies, school, and work</a:t>
            </a:r>
          </a:p>
          <a:p>
            <a:r>
              <a:rPr lang="en-US" dirty="0"/>
              <a:t>Sudden mood swings, irritability and aggressiveness</a:t>
            </a:r>
          </a:p>
          <a:p>
            <a:r>
              <a:rPr lang="en-US" dirty="0"/>
              <a:t>Have an unexpected need for money and start stealing or selling objects</a:t>
            </a:r>
          </a:p>
          <a:p>
            <a:r>
              <a:rPr lang="en-US" dirty="0"/>
              <a:t>Appear fearful, anxious or suspicious for no reason</a:t>
            </a:r>
          </a:p>
          <a:p>
            <a:r>
              <a:rPr lang="en-US" dirty="0"/>
              <a:t>Have tremors, slurred speech or impaired coordination</a:t>
            </a:r>
          </a:p>
          <a:p>
            <a:endParaRPr lang="en-IN" dirty="0"/>
          </a:p>
        </p:txBody>
      </p:sp>
    </p:spTree>
    <p:extLst>
      <p:ext uri="{BB962C8B-B14F-4D97-AF65-F5344CB8AC3E}">
        <p14:creationId xmlns:p14="http://schemas.microsoft.com/office/powerpoint/2010/main" xmlns="" val="180872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91997" y="0"/>
            <a:ext cx="12047752" cy="984069"/>
          </a:xfrm>
          <a:solidFill>
            <a:schemeClr val="accent2">
              <a:lumMod val="75000"/>
            </a:schemeClr>
          </a:solidFill>
        </p:spPr>
        <p:txBody>
          <a:bodyPr>
            <a:normAutofit fontScale="90000"/>
          </a:bodyPr>
          <a:lstStyle/>
          <a:p>
            <a:r>
              <a:rPr lang="en-IN" dirty="0"/>
              <a:t/>
            </a:r>
            <a:br>
              <a:rPr lang="en-IN" dirty="0"/>
            </a:br>
            <a:r>
              <a:rPr lang="en-IN" sz="4000" dirty="0"/>
              <a:t>substance abuse Impacts</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E8FC9632-0A27-4B8C-B254-46461D55E148}"/>
              </a:ext>
            </a:extLst>
          </p:cNvPr>
          <p:cNvSpPr>
            <a:spLocks noGrp="1"/>
          </p:cNvSpPr>
          <p:nvPr>
            <p:ph idx="1"/>
          </p:nvPr>
        </p:nvSpPr>
        <p:spPr>
          <a:xfrm>
            <a:off x="785949" y="1329236"/>
            <a:ext cx="11406051" cy="4557757"/>
          </a:xfrm>
        </p:spPr>
        <p:txBody>
          <a:bodyPr/>
          <a:lstStyle/>
          <a:p>
            <a:r>
              <a:rPr lang="en-US" dirty="0"/>
              <a:t>Relationships</a:t>
            </a:r>
          </a:p>
          <a:p>
            <a:r>
              <a:rPr lang="en-US" dirty="0"/>
              <a:t>Job/Employment</a:t>
            </a:r>
          </a:p>
          <a:p>
            <a:r>
              <a:rPr lang="en-US" dirty="0"/>
              <a:t>Behavior</a:t>
            </a:r>
          </a:p>
          <a:p>
            <a:r>
              <a:rPr lang="en-US" dirty="0"/>
              <a:t> Financial aspects and Insecurities</a:t>
            </a:r>
          </a:p>
          <a:p>
            <a:endParaRPr lang="en-IN" dirty="0"/>
          </a:p>
        </p:txBody>
      </p:sp>
    </p:spTree>
    <p:extLst>
      <p:ext uri="{BB962C8B-B14F-4D97-AF65-F5344CB8AC3E}">
        <p14:creationId xmlns:p14="http://schemas.microsoft.com/office/powerpoint/2010/main" xmlns="" val="398455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00400" y="304800"/>
            <a:ext cx="6019800" cy="884238"/>
          </a:xfrm>
        </p:spPr>
        <p:txBody>
          <a:bodyPr>
            <a:normAutofit/>
          </a:bodyPr>
          <a:lstStyle/>
          <a:p>
            <a:pPr eaLnBrk="1" hangingPunct="1"/>
            <a:r>
              <a:rPr lang="en-US" sz="4000" b="1" dirty="0">
                <a:solidFill>
                  <a:srgbClr val="FF0000"/>
                </a:solidFill>
                <a:latin typeface="+mn-lt"/>
              </a:rPr>
              <a:t>ADOLESCENT HEALTH</a:t>
            </a:r>
          </a:p>
        </p:txBody>
      </p:sp>
      <p:sp>
        <p:nvSpPr>
          <p:cNvPr id="3075" name="Rectangle 3"/>
          <p:cNvSpPr>
            <a:spLocks noGrp="1" noChangeArrowheads="1"/>
          </p:cNvSpPr>
          <p:nvPr>
            <p:ph type="body" idx="1"/>
          </p:nvPr>
        </p:nvSpPr>
        <p:spPr>
          <a:xfrm>
            <a:off x="914400" y="1259775"/>
            <a:ext cx="10379034" cy="5029200"/>
          </a:xfrm>
        </p:spPr>
        <p:txBody>
          <a:bodyPr>
            <a:noAutofit/>
          </a:bodyPr>
          <a:lstStyle/>
          <a:p>
            <a:pPr algn="just" eaLnBrk="1" hangingPunct="1"/>
            <a:r>
              <a:rPr lang="en-US" sz="2400" dirty="0"/>
              <a:t>The term adolescence is derived from the Latin word </a:t>
            </a:r>
            <a:r>
              <a:rPr lang="en-US" sz="2400" dirty="0">
                <a:solidFill>
                  <a:srgbClr val="FF0000"/>
                </a:solidFill>
              </a:rPr>
              <a:t>“</a:t>
            </a:r>
            <a:r>
              <a:rPr lang="en-US" sz="2400" dirty="0" err="1">
                <a:solidFill>
                  <a:srgbClr val="FF0000"/>
                </a:solidFill>
              </a:rPr>
              <a:t>adolescere</a:t>
            </a:r>
            <a:r>
              <a:rPr lang="en-US" sz="2400" dirty="0">
                <a:solidFill>
                  <a:srgbClr val="FF0000"/>
                </a:solidFill>
              </a:rPr>
              <a:t>” </a:t>
            </a:r>
            <a:r>
              <a:rPr lang="en-US" sz="2400" dirty="0"/>
              <a:t>meaning </a:t>
            </a:r>
            <a:r>
              <a:rPr lang="en-US" sz="2400" dirty="0">
                <a:solidFill>
                  <a:srgbClr val="FF0000"/>
                </a:solidFill>
              </a:rPr>
              <a:t>to grow, to mature.</a:t>
            </a:r>
            <a:r>
              <a:rPr lang="en-US" sz="2400" dirty="0"/>
              <a:t> </a:t>
            </a:r>
          </a:p>
          <a:p>
            <a:pPr algn="just" eaLnBrk="1" hangingPunct="1"/>
            <a:r>
              <a:rPr lang="en-US" sz="2400" dirty="0"/>
              <a:t>It is considered as a period of transition from childhood to adulthood. </a:t>
            </a:r>
          </a:p>
          <a:p>
            <a:pPr algn="just" eaLnBrk="1" hangingPunct="1"/>
            <a:r>
              <a:rPr lang="en-US" sz="2400" dirty="0"/>
              <a:t>They are no longer children yet not adults. It is characterized </a:t>
            </a:r>
            <a:r>
              <a:rPr lang="en-US" sz="2400" dirty="0">
                <a:solidFill>
                  <a:srgbClr val="FF0000"/>
                </a:solidFill>
              </a:rPr>
              <a:t>by rapid physical growth, significant physical ,emotional, psychological and spiritual changes</a:t>
            </a:r>
            <a:r>
              <a:rPr lang="en-US" sz="2400" dirty="0"/>
              <a:t>. </a:t>
            </a:r>
            <a:endParaRPr lang="en-US" sz="2400" dirty="0" smtClean="0"/>
          </a:p>
          <a:p>
            <a:pPr algn="just" eaLnBrk="1" hangingPunct="1"/>
            <a:r>
              <a:rPr lang="en-US" sz="2400" dirty="0" smtClean="0"/>
              <a:t>They </a:t>
            </a:r>
            <a:r>
              <a:rPr lang="en-US" sz="2400" dirty="0"/>
              <a:t>are not only in large numbers but are the citizens and workers of tomorrow. </a:t>
            </a:r>
          </a:p>
          <a:p>
            <a:pPr algn="just" eaLnBrk="1" hangingPunct="1"/>
            <a:r>
              <a:rPr lang="en-US" sz="2400" dirty="0"/>
              <a:t>The problems of adolescents are </a:t>
            </a:r>
            <a:r>
              <a:rPr lang="en-US" sz="2400" dirty="0">
                <a:solidFill>
                  <a:srgbClr val="FF0000"/>
                </a:solidFill>
              </a:rPr>
              <a:t>multi- dimensional</a:t>
            </a:r>
            <a:r>
              <a:rPr lang="en-US" sz="2400" dirty="0"/>
              <a:t> in nature and require holistic approach.</a:t>
            </a:r>
          </a:p>
          <a:p>
            <a:pPr algn="just" eaLnBrk="1" hangingPunct="1"/>
            <a:r>
              <a:rPr lang="en-US" sz="2400" dirty="0"/>
              <a:t>  A large number of adolescents in India are out of  school, malnourished, get married early, working in vulnerable situations, and are sexually active. </a:t>
            </a:r>
          </a:p>
          <a:p>
            <a:pPr algn="just" eaLnBrk="1" hangingPunct="1"/>
            <a:r>
              <a:rPr lang="en-US" sz="2400" dirty="0"/>
              <a:t>They are exposed to tobacco or alcohol abuse.  </a:t>
            </a:r>
          </a:p>
        </p:txBody>
      </p:sp>
    </p:spTree>
    <p:extLst>
      <p:ext uri="{BB962C8B-B14F-4D97-AF65-F5344CB8AC3E}">
        <p14:creationId xmlns:p14="http://schemas.microsoft.com/office/powerpoint/2010/main" xmlns="" val="2112913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91997" y="0"/>
            <a:ext cx="12047752" cy="984069"/>
          </a:xfrm>
          <a:solidFill>
            <a:schemeClr val="accent2">
              <a:lumMod val="75000"/>
            </a:schemeClr>
          </a:solidFill>
        </p:spPr>
        <p:txBody>
          <a:bodyPr>
            <a:normAutofit fontScale="90000"/>
          </a:bodyPr>
          <a:lstStyle/>
          <a:p>
            <a:r>
              <a:rPr lang="en-IN" dirty="0"/>
              <a:t/>
            </a:r>
            <a:br>
              <a:rPr lang="en-IN" dirty="0"/>
            </a:br>
            <a:r>
              <a:rPr lang="en-US" sz="4000" dirty="0"/>
              <a:t>Role to combat Substance Abuse</a:t>
            </a:r>
            <a:r>
              <a:rPr lang="en-IN" dirty="0"/>
              <a:t/>
            </a:r>
            <a:br>
              <a:rPr lang="en-IN" dirty="0"/>
            </a:br>
            <a:endParaRPr lang="en-IN" dirty="0"/>
          </a:p>
        </p:txBody>
      </p:sp>
      <p:sp>
        <p:nvSpPr>
          <p:cNvPr id="3" name="Content Placeholder 2">
            <a:extLst>
              <a:ext uri="{FF2B5EF4-FFF2-40B4-BE49-F238E27FC236}">
                <a16:creationId xmlns:a16="http://schemas.microsoft.com/office/drawing/2014/main" xmlns="" id="{E8FC9632-0A27-4B8C-B254-46461D55E148}"/>
              </a:ext>
            </a:extLst>
          </p:cNvPr>
          <p:cNvSpPr>
            <a:spLocks noGrp="1"/>
          </p:cNvSpPr>
          <p:nvPr>
            <p:ph idx="1"/>
          </p:nvPr>
        </p:nvSpPr>
        <p:spPr>
          <a:xfrm>
            <a:off x="472439" y="1329236"/>
            <a:ext cx="11406051" cy="4557757"/>
          </a:xfrm>
        </p:spPr>
        <p:txBody>
          <a:bodyPr>
            <a:normAutofit/>
          </a:bodyPr>
          <a:lstStyle/>
          <a:p>
            <a:r>
              <a:rPr lang="en-US" sz="2000" dirty="0"/>
              <a:t>At individual level “Saying NO” to any temptations and being firm is the first step to fight against any form of abuse.</a:t>
            </a:r>
          </a:p>
          <a:p>
            <a:r>
              <a:rPr lang="en-US" sz="2000" dirty="0"/>
              <a:t>The way to say NO could be: Polite Refusal, Being Firm and assertive and may be Giving in an argument.</a:t>
            </a:r>
          </a:p>
          <a:p>
            <a:r>
              <a:rPr lang="en-US" sz="2000" dirty="0"/>
              <a:t>Parents, friends, cousins or a trusted adult can easily identify the person who is under the influence of substance misuse by looking for the symptoms. </a:t>
            </a:r>
          </a:p>
          <a:p>
            <a:r>
              <a:rPr lang="en-US" sz="2000" dirty="0"/>
              <a:t>Unresolved issues, conflicts and problems lead to Anger, anger in turn can disturb or cause harm or lead to other habits, hence finding an amicable solution and talking out the issues with the concern person is another important way to resist bad habits.</a:t>
            </a:r>
          </a:p>
          <a:p>
            <a:r>
              <a:rPr lang="en-US" sz="2000" dirty="0"/>
              <a:t> Public education campaigns and stricter laws regarding purchase and use of illegal substances could be one of the measures in addressing the problem.</a:t>
            </a:r>
          </a:p>
          <a:p>
            <a:r>
              <a:rPr lang="en-US" sz="2000" dirty="0"/>
              <a:t> Finally consulting a Doctor is a very necessary solution to find help in case of addiction.</a:t>
            </a:r>
          </a:p>
          <a:p>
            <a:endParaRPr lang="en-US" sz="2000" dirty="0"/>
          </a:p>
          <a:p>
            <a:endParaRPr lang="en-IN" sz="2000" dirty="0"/>
          </a:p>
        </p:txBody>
      </p:sp>
    </p:spTree>
    <p:extLst>
      <p:ext uri="{BB962C8B-B14F-4D97-AF65-F5344CB8AC3E}">
        <p14:creationId xmlns:p14="http://schemas.microsoft.com/office/powerpoint/2010/main" xmlns="" val="1801404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733213" y="2192897"/>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Exploitation </a:t>
            </a:r>
          </a:p>
        </p:txBody>
      </p:sp>
      <p:pic>
        <p:nvPicPr>
          <p:cNvPr id="3" name="Picture 2">
            <a:extLst>
              <a:ext uri="{FF2B5EF4-FFF2-40B4-BE49-F238E27FC236}">
                <a16:creationId xmlns:a16="http://schemas.microsoft.com/office/drawing/2014/main" xmlns="" id="{931CD775-E7AF-4988-AF30-4D16739DE428}"/>
              </a:ext>
            </a:extLst>
          </p:cNvPr>
          <p:cNvPicPr>
            <a:picLocks noChangeAspect="1"/>
          </p:cNvPicPr>
          <p:nvPr/>
        </p:nvPicPr>
        <p:blipFill rotWithShape="1">
          <a:blip r:embed="rId2"/>
          <a:srcRect l="25714" t="28826" r="29286" b="14794"/>
          <a:stretch/>
        </p:blipFill>
        <p:spPr>
          <a:xfrm>
            <a:off x="5355772" y="1759132"/>
            <a:ext cx="5486400" cy="3866605"/>
          </a:xfrm>
          <a:prstGeom prst="rect">
            <a:avLst/>
          </a:prstGeom>
        </p:spPr>
      </p:pic>
    </p:spTree>
    <p:extLst>
      <p:ext uri="{BB962C8B-B14F-4D97-AF65-F5344CB8AC3E}">
        <p14:creationId xmlns:p14="http://schemas.microsoft.com/office/powerpoint/2010/main" xmlns="" val="2536780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91997" y="0"/>
            <a:ext cx="12047752" cy="984069"/>
          </a:xfrm>
          <a:solidFill>
            <a:schemeClr val="accent2">
              <a:lumMod val="75000"/>
            </a:schemeClr>
          </a:solidFill>
        </p:spPr>
        <p:txBody>
          <a:bodyPr>
            <a:normAutofit fontScale="90000"/>
          </a:bodyPr>
          <a:lstStyle/>
          <a:p>
            <a:r>
              <a:rPr lang="en-IN" dirty="0"/>
              <a:t/>
            </a:r>
            <a:br>
              <a:rPr lang="en-IN" dirty="0"/>
            </a:br>
            <a:r>
              <a:rPr lang="en-IN" dirty="0"/>
              <a:t>   Meaning of Exploitation</a:t>
            </a:r>
            <a:br>
              <a:rPr lang="en-IN" dirty="0"/>
            </a:br>
            <a:r>
              <a:rPr lang="en-IN" dirty="0"/>
              <a:t> </a:t>
            </a:r>
          </a:p>
        </p:txBody>
      </p:sp>
      <p:sp>
        <p:nvSpPr>
          <p:cNvPr id="3" name="Content Placeholder 2">
            <a:extLst>
              <a:ext uri="{FF2B5EF4-FFF2-40B4-BE49-F238E27FC236}">
                <a16:creationId xmlns:a16="http://schemas.microsoft.com/office/drawing/2014/main" xmlns="" id="{E8FC9632-0A27-4B8C-B254-46461D55E148}"/>
              </a:ext>
            </a:extLst>
          </p:cNvPr>
          <p:cNvSpPr>
            <a:spLocks noGrp="1"/>
          </p:cNvSpPr>
          <p:nvPr>
            <p:ph idx="1"/>
          </p:nvPr>
        </p:nvSpPr>
        <p:spPr>
          <a:xfrm>
            <a:off x="472439" y="1329236"/>
            <a:ext cx="11406051" cy="4557757"/>
          </a:xfrm>
        </p:spPr>
        <p:txBody>
          <a:bodyPr>
            <a:normAutofit/>
          </a:bodyPr>
          <a:lstStyle/>
          <a:p>
            <a:pPr marL="0" indent="0">
              <a:buNone/>
            </a:pPr>
            <a:r>
              <a:rPr lang="en-US" sz="2000" dirty="0"/>
              <a:t>“</a:t>
            </a:r>
            <a:r>
              <a:rPr lang="en-US" dirty="0"/>
              <a:t>Exploitation” refers to the use of people as a resource, with little or no consideration of their well-being. </a:t>
            </a:r>
          </a:p>
          <a:p>
            <a:pPr marL="0" indent="0">
              <a:buNone/>
            </a:pPr>
            <a:r>
              <a:rPr lang="en-US" dirty="0"/>
              <a:t>This can take the following basic forms: </a:t>
            </a:r>
          </a:p>
          <a:p>
            <a:endParaRPr lang="en-US" sz="2400" i="1" dirty="0">
              <a:solidFill>
                <a:srgbClr val="FF0000"/>
              </a:solidFill>
            </a:endParaRPr>
          </a:p>
          <a:p>
            <a:r>
              <a:rPr lang="en-US" sz="2400" i="1" dirty="0">
                <a:solidFill>
                  <a:srgbClr val="FF0000"/>
                </a:solidFill>
              </a:rPr>
              <a:t>Taking something off a person or group that rightfully belongs to them. Making somebody to work using somebody against his will, or without his consent or knowledge, imposing an illogical differential treatment of people to the advantage of some and the disadvantage of others</a:t>
            </a:r>
            <a:endParaRPr lang="en-IN" sz="1800" i="1" dirty="0">
              <a:solidFill>
                <a:srgbClr val="FF0000"/>
              </a:solidFill>
            </a:endParaRPr>
          </a:p>
        </p:txBody>
      </p:sp>
    </p:spTree>
    <p:extLst>
      <p:ext uri="{BB962C8B-B14F-4D97-AF65-F5344CB8AC3E}">
        <p14:creationId xmlns:p14="http://schemas.microsoft.com/office/powerpoint/2010/main" xmlns="" val="2832173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91997" y="0"/>
            <a:ext cx="12047752" cy="984069"/>
          </a:xfrm>
          <a:solidFill>
            <a:schemeClr val="accent2">
              <a:lumMod val="75000"/>
            </a:schemeClr>
          </a:solidFill>
        </p:spPr>
        <p:txBody>
          <a:bodyPr>
            <a:normAutofit fontScale="90000"/>
          </a:bodyPr>
          <a:lstStyle/>
          <a:p>
            <a:r>
              <a:rPr lang="en-IN" dirty="0"/>
              <a:t/>
            </a:r>
            <a:br>
              <a:rPr lang="en-IN" dirty="0"/>
            </a:br>
            <a:r>
              <a:rPr lang="en-IN" dirty="0"/>
              <a:t>Definitions</a:t>
            </a:r>
            <a:br>
              <a:rPr lang="en-IN" dirty="0"/>
            </a:br>
            <a:endParaRPr lang="en-IN" dirty="0"/>
          </a:p>
        </p:txBody>
      </p:sp>
      <p:sp>
        <p:nvSpPr>
          <p:cNvPr id="3" name="Content Placeholder 2">
            <a:extLst>
              <a:ext uri="{FF2B5EF4-FFF2-40B4-BE49-F238E27FC236}">
                <a16:creationId xmlns:a16="http://schemas.microsoft.com/office/drawing/2014/main" xmlns="" id="{E8FC9632-0A27-4B8C-B254-46461D55E148}"/>
              </a:ext>
            </a:extLst>
          </p:cNvPr>
          <p:cNvSpPr>
            <a:spLocks noGrp="1"/>
          </p:cNvSpPr>
          <p:nvPr>
            <p:ph idx="1"/>
          </p:nvPr>
        </p:nvSpPr>
        <p:spPr>
          <a:xfrm>
            <a:off x="472439" y="1532467"/>
            <a:ext cx="11406051" cy="4354526"/>
          </a:xfrm>
        </p:spPr>
        <p:txBody>
          <a:bodyPr>
            <a:normAutofit/>
          </a:bodyPr>
          <a:lstStyle/>
          <a:p>
            <a:pPr marL="0" indent="0">
              <a:buNone/>
            </a:pPr>
            <a:r>
              <a:rPr lang="en-US" sz="2400" dirty="0">
                <a:solidFill>
                  <a:srgbClr val="FF0000"/>
                </a:solidFill>
              </a:rPr>
              <a:t>Sexual Exploitation Definition</a:t>
            </a:r>
            <a:r>
              <a:rPr lang="en-US" sz="2000" dirty="0"/>
              <a:t>: The abuse of power or social position to make money by harming someone sexually; it includes supplying of men/women, sex trafficking, pornography, and other adult entertainment.</a:t>
            </a:r>
          </a:p>
          <a:p>
            <a:pPr marL="0" indent="0">
              <a:buNone/>
            </a:pPr>
            <a:r>
              <a:rPr lang="en-US" sz="2400" dirty="0">
                <a:solidFill>
                  <a:srgbClr val="FF0000"/>
                </a:solidFill>
              </a:rPr>
              <a:t>Prostitution Definition</a:t>
            </a:r>
            <a:r>
              <a:rPr lang="en-US" sz="2000" dirty="0"/>
              <a:t>: Engaging in or offering to engage in a sexual act in exchange for something of value, such as money, drugs, clothing, or shelter.</a:t>
            </a:r>
          </a:p>
          <a:p>
            <a:pPr marL="0" indent="0">
              <a:buNone/>
            </a:pPr>
            <a:r>
              <a:rPr lang="en-US" sz="2400" dirty="0">
                <a:solidFill>
                  <a:srgbClr val="FF0000"/>
                </a:solidFill>
              </a:rPr>
              <a:t>Human Trafficking Definition</a:t>
            </a:r>
            <a:r>
              <a:rPr lang="en-US" sz="2000" dirty="0">
                <a:solidFill>
                  <a:srgbClr val="FF0000"/>
                </a:solidFill>
              </a:rPr>
              <a:t>: </a:t>
            </a:r>
            <a:r>
              <a:rPr lang="en-US" sz="2000" dirty="0"/>
              <a:t>Forcing, pressurizing or deceiving people into labor or commercial sex. A trafficking victim is a person who believes she or he would experience serious harm if she or he tried to leave a labor or commercial sex situation. (Note: anyone under 18 who is engaging in commercial sex is also considered a trafficking victim; it is not necessary to prove force, coercion, deception, or fear of serious harm.)</a:t>
            </a:r>
            <a:endParaRPr lang="en-IN" sz="2000" dirty="0"/>
          </a:p>
        </p:txBody>
      </p:sp>
    </p:spTree>
    <p:extLst>
      <p:ext uri="{BB962C8B-B14F-4D97-AF65-F5344CB8AC3E}">
        <p14:creationId xmlns:p14="http://schemas.microsoft.com/office/powerpoint/2010/main" xmlns="" val="699441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0" y="0"/>
            <a:ext cx="12139749" cy="984069"/>
          </a:xfrm>
          <a:solidFill>
            <a:schemeClr val="accent2">
              <a:lumMod val="75000"/>
            </a:schemeClr>
          </a:solidFill>
        </p:spPr>
        <p:txBody>
          <a:bodyPr>
            <a:normAutofit fontScale="90000"/>
          </a:bodyPr>
          <a:lstStyle/>
          <a:p>
            <a:r>
              <a:rPr lang="en-IN" dirty="0"/>
              <a:t/>
            </a:r>
            <a:br>
              <a:rPr lang="en-IN" dirty="0"/>
            </a:br>
            <a:r>
              <a:rPr lang="en-US" sz="4000" dirty="0"/>
              <a:t>Different forms of Women Exploitation and abuse</a:t>
            </a:r>
            <a:r>
              <a:rPr lang="en-IN" dirty="0"/>
              <a:t/>
            </a:r>
            <a:br>
              <a:rPr lang="en-IN" dirty="0"/>
            </a:br>
            <a:endParaRPr lang="en-IN" dirty="0"/>
          </a:p>
        </p:txBody>
      </p:sp>
      <p:graphicFrame>
        <p:nvGraphicFramePr>
          <p:cNvPr id="5" name="Content Placeholder 4">
            <a:extLst>
              <a:ext uri="{FF2B5EF4-FFF2-40B4-BE49-F238E27FC236}">
                <a16:creationId xmlns:a16="http://schemas.microsoft.com/office/drawing/2014/main" xmlns="" id="{DBED71D7-EF89-493E-88E2-66F90B0090D2}"/>
              </a:ext>
            </a:extLst>
          </p:cNvPr>
          <p:cNvGraphicFramePr>
            <a:graphicFrameLocks noGrp="1"/>
          </p:cNvGraphicFramePr>
          <p:nvPr>
            <p:ph idx="1"/>
            <p:extLst/>
          </p:nvPr>
        </p:nvGraphicFramePr>
        <p:xfrm>
          <a:off x="472439" y="1070518"/>
          <a:ext cx="11406051" cy="5426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0745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640080" y="2074363"/>
            <a:ext cx="3054096" cy="2940226"/>
          </a:xfrm>
          <a:prstGeom prst="ellipse">
            <a:avLst/>
          </a:prstGeom>
          <a:solidFill>
            <a:schemeClr val="accent2">
              <a:lumMod val="75000"/>
            </a:schemeClr>
          </a:solidFill>
          <a:ln w="174625" cmpd="thinThick">
            <a:solidFill>
              <a:srgbClr val="262626"/>
            </a:solidFill>
          </a:ln>
        </p:spPr>
        <p:txBody>
          <a:bodyPr vert="horz" lIns="91440" tIns="45720" rIns="91440" bIns="45720" rtlCol="0" anchor="ctr">
            <a:normAutofit/>
          </a:bodyPr>
          <a:lstStyle/>
          <a:p>
            <a:pPr algn="ctr"/>
            <a:r>
              <a:rPr lang="en-US" sz="2000" dirty="0">
                <a:solidFill>
                  <a:srgbClr val="FFFFFF"/>
                </a:solidFill>
              </a:rPr>
              <a:t>UNDERSTANDING </a:t>
            </a:r>
            <a:r>
              <a:rPr lang="en-US" sz="2000" b="1" dirty="0">
                <a:solidFill>
                  <a:srgbClr val="FFFFFF"/>
                </a:solidFill>
              </a:rPr>
              <a:t>GENDER</a:t>
            </a:r>
            <a:br>
              <a:rPr lang="en-US" sz="2000" b="1" dirty="0">
                <a:solidFill>
                  <a:srgbClr val="FFFFFF"/>
                </a:solidFill>
              </a:rPr>
            </a:br>
            <a:endParaRPr lang="en-US" sz="2000" b="1"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xmlns="" id="{D5991F8D-7291-441A-9FD3-64518C67BCCC}"/>
              </a:ext>
            </a:extLst>
          </p:cNvPr>
          <p:cNvPicPr>
            <a:picLocks noChangeAspect="1"/>
          </p:cNvPicPr>
          <p:nvPr/>
        </p:nvPicPr>
        <p:blipFill rotWithShape="1">
          <a:blip r:embed="rId3"/>
          <a:srcRect l="16725" t="26372" r="20425" b="6932"/>
          <a:stretch/>
        </p:blipFill>
        <p:spPr>
          <a:xfrm>
            <a:off x="5157216" y="1843410"/>
            <a:ext cx="5312664" cy="3171179"/>
          </a:xfrm>
          <a:prstGeom prst="rect">
            <a:avLst/>
          </a:prstGeom>
        </p:spPr>
      </p:pic>
    </p:spTree>
    <p:extLst>
      <p:ext uri="{BB962C8B-B14F-4D97-AF65-F5344CB8AC3E}">
        <p14:creationId xmlns:p14="http://schemas.microsoft.com/office/powerpoint/2010/main" xmlns="" val="4057398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1">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dirty="0" smtClean="0">
                <a:solidFill>
                  <a:schemeClr val="accent4">
                    <a:lumMod val="40000"/>
                    <a:lumOff val="60000"/>
                  </a:schemeClr>
                </a:solidFill>
              </a:rPr>
              <a:t>Body </a:t>
            </a:r>
            <a:r>
              <a:rPr lang="en-US" sz="2600" dirty="0">
                <a:solidFill>
                  <a:schemeClr val="accent4">
                    <a:lumMod val="40000"/>
                    <a:lumOff val="60000"/>
                  </a:schemeClr>
                </a:solidFill>
              </a:rPr>
              <a:t>Mapping</a:t>
            </a:r>
            <a:endParaRPr lang="en-US" sz="2600" kern="1200" dirty="0">
              <a:solidFill>
                <a:schemeClr val="accent4">
                  <a:lumMod val="40000"/>
                  <a:lumOff val="60000"/>
                </a:schemeClr>
              </a:solidFill>
            </a:endParaRPr>
          </a:p>
        </p:txBody>
      </p:sp>
      <p:pic>
        <p:nvPicPr>
          <p:cNvPr id="4" name="Picture 3">
            <a:extLst>
              <a:ext uri="{FF2B5EF4-FFF2-40B4-BE49-F238E27FC236}">
                <a16:creationId xmlns:a16="http://schemas.microsoft.com/office/drawing/2014/main" xmlns="" id="{778E393A-A779-4633-B2B3-71BB102F9A94}"/>
              </a:ext>
            </a:extLst>
          </p:cNvPr>
          <p:cNvPicPr>
            <a:picLocks noChangeAspect="1"/>
          </p:cNvPicPr>
          <p:nvPr/>
        </p:nvPicPr>
        <p:blipFill>
          <a:blip r:embed="rId2"/>
          <a:stretch>
            <a:fillRect/>
          </a:stretch>
        </p:blipFill>
        <p:spPr>
          <a:xfrm>
            <a:off x="4626096" y="0"/>
            <a:ext cx="1713745" cy="3355027"/>
          </a:xfrm>
          <a:prstGeom prst="rect">
            <a:avLst/>
          </a:prstGeom>
        </p:spPr>
      </p:pic>
      <p:pic>
        <p:nvPicPr>
          <p:cNvPr id="5" name="Picture 4">
            <a:extLst>
              <a:ext uri="{FF2B5EF4-FFF2-40B4-BE49-F238E27FC236}">
                <a16:creationId xmlns:a16="http://schemas.microsoft.com/office/drawing/2014/main" xmlns="" id="{F9C4D7DF-6790-4039-A979-BCD28FE5A88C}"/>
              </a:ext>
            </a:extLst>
          </p:cNvPr>
          <p:cNvPicPr>
            <a:picLocks noChangeAspect="1"/>
          </p:cNvPicPr>
          <p:nvPr/>
        </p:nvPicPr>
        <p:blipFill>
          <a:blip r:embed="rId3"/>
          <a:stretch>
            <a:fillRect/>
          </a:stretch>
        </p:blipFill>
        <p:spPr>
          <a:xfrm>
            <a:off x="4920700" y="3337560"/>
            <a:ext cx="1385129" cy="3261360"/>
          </a:xfrm>
          <a:prstGeom prst="rect">
            <a:avLst/>
          </a:prstGeom>
        </p:spPr>
      </p:pic>
      <p:pic>
        <p:nvPicPr>
          <p:cNvPr id="3" name="Picture 2">
            <a:extLst>
              <a:ext uri="{FF2B5EF4-FFF2-40B4-BE49-F238E27FC236}">
                <a16:creationId xmlns:a16="http://schemas.microsoft.com/office/drawing/2014/main" xmlns="" id="{EA777CF9-133A-4735-984C-FF3B05005D16}"/>
              </a:ext>
            </a:extLst>
          </p:cNvPr>
          <p:cNvPicPr>
            <a:picLocks noChangeAspect="1"/>
          </p:cNvPicPr>
          <p:nvPr/>
        </p:nvPicPr>
        <p:blipFill>
          <a:blip r:embed="rId4"/>
          <a:stretch>
            <a:fillRect/>
          </a:stretch>
        </p:blipFill>
        <p:spPr>
          <a:xfrm>
            <a:off x="7153863" y="246473"/>
            <a:ext cx="4218166" cy="3119297"/>
          </a:xfrm>
          <a:prstGeom prst="rect">
            <a:avLst/>
          </a:prstGeom>
        </p:spPr>
      </p:pic>
      <p:pic>
        <p:nvPicPr>
          <p:cNvPr id="7" name="Picture 6">
            <a:extLst>
              <a:ext uri="{FF2B5EF4-FFF2-40B4-BE49-F238E27FC236}">
                <a16:creationId xmlns:a16="http://schemas.microsoft.com/office/drawing/2014/main" xmlns="" id="{BDC82080-46A1-4A0A-B235-CE9F0EF7022D}"/>
              </a:ext>
            </a:extLst>
          </p:cNvPr>
          <p:cNvPicPr>
            <a:picLocks noChangeAspect="1"/>
          </p:cNvPicPr>
          <p:nvPr/>
        </p:nvPicPr>
        <p:blipFill>
          <a:blip r:embed="rId5"/>
          <a:stretch>
            <a:fillRect/>
          </a:stretch>
        </p:blipFill>
        <p:spPr>
          <a:xfrm>
            <a:off x="7491111" y="3761498"/>
            <a:ext cx="3676242" cy="2549548"/>
          </a:xfrm>
          <a:prstGeom prst="rect">
            <a:avLst/>
          </a:prstGeom>
        </p:spPr>
      </p:pic>
    </p:spTree>
    <p:extLst>
      <p:ext uri="{BB962C8B-B14F-4D97-AF65-F5344CB8AC3E}">
        <p14:creationId xmlns:p14="http://schemas.microsoft.com/office/powerpoint/2010/main" xmlns="" val="1435967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F0424-49EE-4858-9C0E-825DB0CBFAC4}"/>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xmlns="" id="{A4E09A3C-DA7C-4CBE-84C1-CACE996CC593}"/>
              </a:ext>
            </a:extLst>
          </p:cNvPr>
          <p:cNvPicPr>
            <a:picLocks noGrp="1" noChangeAspect="1"/>
          </p:cNvPicPr>
          <p:nvPr>
            <p:ph idx="1"/>
          </p:nvPr>
        </p:nvPicPr>
        <p:blipFill rotWithShape="1">
          <a:blip r:embed="rId3"/>
          <a:srcRect l="24980" t="31329" r="21194" b="7675"/>
          <a:stretch/>
        </p:blipFill>
        <p:spPr>
          <a:xfrm>
            <a:off x="0" y="64008"/>
            <a:ext cx="12192000" cy="6793992"/>
          </a:xfrm>
          <a:prstGeom prst="rect">
            <a:avLst/>
          </a:prstGeom>
        </p:spPr>
      </p:pic>
    </p:spTree>
    <p:extLst>
      <p:ext uri="{BB962C8B-B14F-4D97-AF65-F5344CB8AC3E}">
        <p14:creationId xmlns:p14="http://schemas.microsoft.com/office/powerpoint/2010/main" xmlns="" val="1802221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FF73919-14CC-4C6C-820E-4E43FA975877}"/>
              </a:ext>
            </a:extLst>
          </p:cNvPr>
          <p:cNvSpPr>
            <a:spLocks noGrp="1"/>
          </p:cNvSpPr>
          <p:nvPr>
            <p:ph type="title"/>
          </p:nvPr>
        </p:nvSpPr>
        <p:spPr>
          <a:xfrm>
            <a:off x="0" y="1"/>
            <a:ext cx="12192000" cy="1264920"/>
          </a:xfrm>
          <a:solidFill>
            <a:schemeClr val="accent1">
              <a:lumMod val="50000"/>
            </a:schemeClr>
          </a:solidFill>
        </p:spPr>
        <p:txBody>
          <a:bodyPr>
            <a:normAutofit fontScale="90000"/>
          </a:bodyPr>
          <a:lstStyle/>
          <a:p>
            <a:r>
              <a:rPr lang="en-IN" dirty="0">
                <a:solidFill>
                  <a:schemeClr val="accent4">
                    <a:lumMod val="40000"/>
                    <a:lumOff val="60000"/>
                  </a:schemeClr>
                </a:solidFill>
              </a:rPr>
              <a:t>    Puberty </a:t>
            </a:r>
            <a:br>
              <a:rPr lang="en-IN" dirty="0">
                <a:solidFill>
                  <a:schemeClr val="accent4">
                    <a:lumMod val="40000"/>
                    <a:lumOff val="60000"/>
                  </a:schemeClr>
                </a:solidFill>
              </a:rPr>
            </a:br>
            <a:r>
              <a:rPr lang="en-IN" dirty="0">
                <a:solidFill>
                  <a:schemeClr val="accent4">
                    <a:lumMod val="40000"/>
                    <a:lumOff val="60000"/>
                  </a:schemeClr>
                </a:solidFill>
              </a:rPr>
              <a:t>   </a:t>
            </a:r>
          </a:p>
        </p:txBody>
      </p:sp>
      <p:sp>
        <p:nvSpPr>
          <p:cNvPr id="2" name="Text Placeholder 1">
            <a:extLst>
              <a:ext uri="{FF2B5EF4-FFF2-40B4-BE49-F238E27FC236}">
                <a16:creationId xmlns:a16="http://schemas.microsoft.com/office/drawing/2014/main" xmlns="" id="{7791F171-66FE-4E9C-BA35-D28888036E87}"/>
              </a:ext>
            </a:extLst>
          </p:cNvPr>
          <p:cNvSpPr>
            <a:spLocks noGrp="1"/>
          </p:cNvSpPr>
          <p:nvPr>
            <p:ph type="body" idx="1"/>
          </p:nvPr>
        </p:nvSpPr>
        <p:spPr>
          <a:xfrm>
            <a:off x="502920" y="1361123"/>
            <a:ext cx="5486400" cy="823912"/>
          </a:xfrm>
          <a:solidFill>
            <a:schemeClr val="accent4">
              <a:lumMod val="40000"/>
              <a:lumOff val="60000"/>
            </a:schemeClr>
          </a:solidFill>
        </p:spPr>
        <p:txBody>
          <a:bodyPr/>
          <a:lstStyle/>
          <a:p>
            <a:r>
              <a:rPr lang="en-IN"/>
              <a:t>Changes that occur in Boys </a:t>
            </a:r>
          </a:p>
        </p:txBody>
      </p:sp>
      <p:sp>
        <p:nvSpPr>
          <p:cNvPr id="6" name="Text Placeholder 5">
            <a:extLst>
              <a:ext uri="{FF2B5EF4-FFF2-40B4-BE49-F238E27FC236}">
                <a16:creationId xmlns:a16="http://schemas.microsoft.com/office/drawing/2014/main" xmlns="" id="{4B38E9A0-E056-4540-AC9D-2977F83FF413}"/>
              </a:ext>
            </a:extLst>
          </p:cNvPr>
          <p:cNvSpPr>
            <a:spLocks noGrp="1"/>
          </p:cNvSpPr>
          <p:nvPr>
            <p:ph sz="half" idx="2"/>
          </p:nvPr>
        </p:nvSpPr>
        <p:spPr>
          <a:xfrm>
            <a:off x="502920" y="2291714"/>
            <a:ext cx="5394960" cy="3926205"/>
          </a:xfrm>
          <a:solidFill>
            <a:schemeClr val="accent5">
              <a:lumMod val="50000"/>
            </a:schemeClr>
          </a:solidFill>
        </p:spPr>
        <p:txBody>
          <a:bodyPr>
            <a:normAutofit/>
          </a:bodyPr>
          <a:lstStyle/>
          <a:p>
            <a:endParaRPr lang="en-IN" sz="2400">
              <a:solidFill>
                <a:schemeClr val="accent1">
                  <a:lumMod val="50000"/>
                </a:schemeClr>
              </a:solidFill>
            </a:endParaRPr>
          </a:p>
          <a:p>
            <a:r>
              <a:rPr lang="en-IN" sz="2400">
                <a:solidFill>
                  <a:schemeClr val="accent4">
                    <a:lumMod val="40000"/>
                    <a:lumOff val="60000"/>
                  </a:schemeClr>
                </a:solidFill>
              </a:rPr>
              <a:t>Pubic hair</a:t>
            </a:r>
          </a:p>
          <a:p>
            <a:r>
              <a:rPr lang="en-IN" sz="2400">
                <a:solidFill>
                  <a:schemeClr val="accent4">
                    <a:lumMod val="40000"/>
                    <a:lumOff val="60000"/>
                  </a:schemeClr>
                </a:solidFill>
              </a:rPr>
              <a:t>Facial hair of male</a:t>
            </a:r>
          </a:p>
          <a:p>
            <a:r>
              <a:rPr lang="en-IN" sz="2400">
                <a:solidFill>
                  <a:schemeClr val="accent4">
                    <a:lumMod val="40000"/>
                    <a:lumOff val="60000"/>
                  </a:schemeClr>
                </a:solidFill>
              </a:rPr>
              <a:t>Voice changes and Adam’s apple </a:t>
            </a:r>
          </a:p>
          <a:p>
            <a:r>
              <a:rPr lang="en-IN" sz="2400">
                <a:solidFill>
                  <a:schemeClr val="accent4">
                    <a:lumMod val="40000"/>
                    <a:lumOff val="60000"/>
                  </a:schemeClr>
                </a:solidFill>
              </a:rPr>
              <a:t>Male musculature and body shape</a:t>
            </a:r>
          </a:p>
          <a:p>
            <a:r>
              <a:rPr lang="en-IN" sz="2400">
                <a:solidFill>
                  <a:schemeClr val="accent4">
                    <a:lumMod val="40000"/>
                    <a:lumOff val="60000"/>
                  </a:schemeClr>
                </a:solidFill>
              </a:rPr>
              <a:t>Body Odour </a:t>
            </a:r>
          </a:p>
        </p:txBody>
      </p:sp>
      <p:sp>
        <p:nvSpPr>
          <p:cNvPr id="3" name="Text Placeholder 2">
            <a:extLst>
              <a:ext uri="{FF2B5EF4-FFF2-40B4-BE49-F238E27FC236}">
                <a16:creationId xmlns:a16="http://schemas.microsoft.com/office/drawing/2014/main" xmlns="" id="{4CC1D748-0741-4DED-88A2-759F7B3A3D53}"/>
              </a:ext>
            </a:extLst>
          </p:cNvPr>
          <p:cNvSpPr>
            <a:spLocks noGrp="1"/>
          </p:cNvSpPr>
          <p:nvPr>
            <p:ph type="body" sz="quarter" idx="3"/>
          </p:nvPr>
        </p:nvSpPr>
        <p:spPr>
          <a:xfrm>
            <a:off x="6111240" y="1361123"/>
            <a:ext cx="5183188" cy="823912"/>
          </a:xfrm>
          <a:solidFill>
            <a:schemeClr val="accent4">
              <a:lumMod val="40000"/>
              <a:lumOff val="60000"/>
            </a:schemeClr>
          </a:solidFill>
        </p:spPr>
        <p:txBody>
          <a:bodyPr/>
          <a:lstStyle/>
          <a:p>
            <a:r>
              <a:rPr lang="en-IN"/>
              <a:t>Changes that occur in Girls </a:t>
            </a:r>
          </a:p>
        </p:txBody>
      </p:sp>
      <p:sp>
        <p:nvSpPr>
          <p:cNvPr id="5" name="Content Placeholder 4">
            <a:extLst>
              <a:ext uri="{FF2B5EF4-FFF2-40B4-BE49-F238E27FC236}">
                <a16:creationId xmlns:a16="http://schemas.microsoft.com/office/drawing/2014/main" xmlns="" id="{E1C244A3-BC17-4C53-BD5C-38F2F4C38BDB}"/>
              </a:ext>
            </a:extLst>
          </p:cNvPr>
          <p:cNvSpPr>
            <a:spLocks noGrp="1"/>
          </p:cNvSpPr>
          <p:nvPr>
            <p:ph sz="quarter" idx="4"/>
          </p:nvPr>
        </p:nvSpPr>
        <p:spPr>
          <a:xfrm>
            <a:off x="6096000" y="2322194"/>
            <a:ext cx="5183188" cy="3819525"/>
          </a:xfrm>
          <a:solidFill>
            <a:schemeClr val="accent5">
              <a:lumMod val="50000"/>
            </a:schemeClr>
          </a:solidFill>
        </p:spPr>
        <p:txBody>
          <a:bodyPr/>
          <a:lstStyle/>
          <a:p>
            <a:endParaRPr lang="en-IN" sz="2400">
              <a:solidFill>
                <a:schemeClr val="accent1">
                  <a:lumMod val="50000"/>
                </a:schemeClr>
              </a:solidFill>
            </a:endParaRPr>
          </a:p>
          <a:p>
            <a:r>
              <a:rPr lang="en-IN" sz="2400">
                <a:solidFill>
                  <a:schemeClr val="accent4">
                    <a:lumMod val="40000"/>
                    <a:lumOff val="60000"/>
                  </a:schemeClr>
                </a:solidFill>
              </a:rPr>
              <a:t>Breast development</a:t>
            </a:r>
          </a:p>
          <a:p>
            <a:r>
              <a:rPr lang="en-IN" sz="2400">
                <a:solidFill>
                  <a:schemeClr val="accent4">
                    <a:lumMod val="40000"/>
                    <a:lumOff val="60000"/>
                  </a:schemeClr>
                </a:solidFill>
              </a:rPr>
              <a:t>Pubic hair</a:t>
            </a:r>
          </a:p>
          <a:p>
            <a:r>
              <a:rPr lang="en-IN" sz="2400">
                <a:solidFill>
                  <a:schemeClr val="accent4">
                    <a:lumMod val="40000"/>
                    <a:lumOff val="60000"/>
                  </a:schemeClr>
                </a:solidFill>
              </a:rPr>
              <a:t>Vagina, uterus and ovaries</a:t>
            </a:r>
          </a:p>
          <a:p>
            <a:r>
              <a:rPr lang="en-IN" sz="2400">
                <a:solidFill>
                  <a:schemeClr val="accent4">
                    <a:lumMod val="40000"/>
                    <a:lumOff val="60000"/>
                  </a:schemeClr>
                </a:solidFill>
              </a:rPr>
              <a:t>Menstruation and fertility</a:t>
            </a:r>
          </a:p>
          <a:p>
            <a:r>
              <a:rPr lang="en-IN" sz="2400">
                <a:solidFill>
                  <a:schemeClr val="accent4">
                    <a:lumMod val="40000"/>
                    <a:lumOff val="60000"/>
                  </a:schemeClr>
                </a:solidFill>
              </a:rPr>
              <a:t>Body shape, fat distribution, and body composition</a:t>
            </a:r>
          </a:p>
          <a:p>
            <a:r>
              <a:rPr lang="en-IN" sz="2400">
                <a:solidFill>
                  <a:schemeClr val="accent4">
                    <a:lumMod val="40000"/>
                    <a:lumOff val="60000"/>
                  </a:schemeClr>
                </a:solidFill>
              </a:rPr>
              <a:t>Body odour and acne</a:t>
            </a:r>
          </a:p>
          <a:p>
            <a:endParaRPr lang="en-IN" sz="2400">
              <a:solidFill>
                <a:schemeClr val="accent1">
                  <a:lumMod val="50000"/>
                </a:schemeClr>
              </a:solidFill>
            </a:endParaRPr>
          </a:p>
        </p:txBody>
      </p:sp>
    </p:spTree>
    <p:extLst>
      <p:ext uri="{BB962C8B-B14F-4D97-AF65-F5344CB8AC3E}">
        <p14:creationId xmlns:p14="http://schemas.microsoft.com/office/powerpoint/2010/main" xmlns="" val="388022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203" y="2277052"/>
            <a:ext cx="10515600" cy="1325563"/>
          </a:xfrm>
        </p:spPr>
        <p:txBody>
          <a:bodyPr>
            <a:normAutofit/>
          </a:bodyPr>
          <a:lstStyle/>
          <a:p>
            <a:pPr algn="ctr"/>
            <a:r>
              <a:rPr lang="en-US" sz="5400" b="1" dirty="0" smtClean="0">
                <a:solidFill>
                  <a:srgbClr val="C00000"/>
                </a:solidFill>
              </a:rPr>
              <a:t>Reproductive system</a:t>
            </a:r>
            <a:endParaRPr lang="en-US" sz="5400" b="1" dirty="0">
              <a:solidFill>
                <a:srgbClr val="C00000"/>
              </a:solidFill>
            </a:endParaRPr>
          </a:p>
        </p:txBody>
      </p:sp>
    </p:spTree>
    <p:extLst>
      <p:ext uri="{BB962C8B-B14F-4D97-AF65-F5344CB8AC3E}">
        <p14:creationId xmlns:p14="http://schemas.microsoft.com/office/powerpoint/2010/main" xmlns="" val="198658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76400" y="609600"/>
            <a:ext cx="8763000" cy="1143000"/>
          </a:xfrm>
        </p:spPr>
        <p:txBody>
          <a:bodyPr/>
          <a:lstStyle/>
          <a:p>
            <a:pPr eaLnBrk="1" hangingPunct="1"/>
            <a:r>
              <a:rPr lang="en-GB" sz="3600">
                <a:solidFill>
                  <a:srgbClr val="0000FF"/>
                </a:solidFill>
              </a:rPr>
              <a:t>The second decade:</a:t>
            </a:r>
            <a:br>
              <a:rPr lang="en-GB" sz="3600">
                <a:solidFill>
                  <a:srgbClr val="0000FF"/>
                </a:solidFill>
              </a:rPr>
            </a:br>
            <a:r>
              <a:rPr lang="en-GB" sz="3600">
                <a:solidFill>
                  <a:srgbClr val="0000FF"/>
                </a:solidFill>
              </a:rPr>
              <a:t>No longer children, not </a:t>
            </a:r>
            <a:r>
              <a:rPr lang="en-GB" sz="3600" i="1">
                <a:solidFill>
                  <a:srgbClr val="0000FF"/>
                </a:solidFill>
              </a:rPr>
              <a:t>yet</a:t>
            </a:r>
            <a:r>
              <a:rPr lang="en-GB" sz="3600">
                <a:solidFill>
                  <a:srgbClr val="0000FF"/>
                </a:solidFill>
              </a:rPr>
              <a:t> adults !</a:t>
            </a:r>
            <a:endParaRPr lang="en-GB" sz="3600"/>
          </a:p>
        </p:txBody>
      </p:sp>
      <p:sp>
        <p:nvSpPr>
          <p:cNvPr id="10243" name="Text Box 3"/>
          <p:cNvSpPr txBox="1">
            <a:spLocks noChangeArrowheads="1"/>
          </p:cNvSpPr>
          <p:nvPr/>
        </p:nvSpPr>
        <p:spPr bwMode="auto">
          <a:xfrm>
            <a:off x="2955925" y="24796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endParaRPr lang="en-US" sz="2400">
              <a:latin typeface="Times New Roman" panose="02020603050405020304" pitchFamily="18" charset="0"/>
            </a:endParaRPr>
          </a:p>
        </p:txBody>
      </p:sp>
      <p:sp>
        <p:nvSpPr>
          <p:cNvPr id="10244" name="Text Box 4"/>
          <p:cNvSpPr txBox="1">
            <a:spLocks noChangeArrowheads="1"/>
          </p:cNvSpPr>
          <p:nvPr/>
        </p:nvSpPr>
        <p:spPr bwMode="auto">
          <a:xfrm>
            <a:off x="4943475" y="1955801"/>
            <a:ext cx="5473700" cy="19272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GB" sz="2400" b="1">
                <a:solidFill>
                  <a:srgbClr val="FF0000"/>
                </a:solidFill>
              </a:rPr>
              <a:t>Adolescents		        10 - 19 years</a:t>
            </a:r>
          </a:p>
          <a:p>
            <a:endParaRPr lang="en-GB" sz="2400" b="1">
              <a:solidFill>
                <a:srgbClr val="FF0000"/>
              </a:solidFill>
            </a:endParaRPr>
          </a:p>
          <a:p>
            <a:r>
              <a:rPr lang="en-GB" sz="2400" b="1">
                <a:solidFill>
                  <a:srgbClr val="FF0000"/>
                </a:solidFill>
              </a:rPr>
              <a:t>Youth			         15-24 years</a:t>
            </a:r>
          </a:p>
          <a:p>
            <a:endParaRPr lang="en-GB" sz="2400" b="1">
              <a:solidFill>
                <a:srgbClr val="FF0000"/>
              </a:solidFill>
            </a:endParaRPr>
          </a:p>
          <a:p>
            <a:r>
              <a:rPr lang="en-GB" sz="2400" b="1">
                <a:solidFill>
                  <a:srgbClr val="FF0000"/>
                </a:solidFill>
              </a:rPr>
              <a:t>Young people	         10-24 years</a:t>
            </a:r>
            <a:endParaRPr lang="en-GB" sz="2400" b="1">
              <a:latin typeface="Times New Roman" panose="02020603050405020304" pitchFamily="18" charset="0"/>
            </a:endParaRPr>
          </a:p>
        </p:txBody>
      </p:sp>
      <p:sp>
        <p:nvSpPr>
          <p:cNvPr id="10245" name="Text Box 5"/>
          <p:cNvSpPr txBox="1">
            <a:spLocks noChangeArrowheads="1"/>
          </p:cNvSpPr>
          <p:nvPr/>
        </p:nvSpPr>
        <p:spPr bwMode="auto">
          <a:xfrm>
            <a:off x="4656139" y="4821238"/>
            <a:ext cx="57610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GB" sz="1200" b="1" i="1"/>
              <a:t>Source: A picture of health?  A review and annotated bibliography of the health of young people in developing countries (WHO, UNICEF, 1995).</a:t>
            </a:r>
            <a:endParaRPr lang="en-GB" sz="2400" b="1">
              <a:latin typeface="Times New Roman" panose="02020603050405020304" pitchFamily="18" charset="0"/>
            </a:endParaRPr>
          </a:p>
        </p:txBody>
      </p:sp>
      <p:sp>
        <p:nvSpPr>
          <p:cNvPr id="10246" name="Text Box 6"/>
          <p:cNvSpPr txBox="1">
            <a:spLocks noChangeArrowheads="1"/>
          </p:cNvSpPr>
          <p:nvPr/>
        </p:nvSpPr>
        <p:spPr bwMode="auto">
          <a:xfrm>
            <a:off x="3717925" y="59848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endParaRPr lang="en-US" sz="2400">
              <a:latin typeface="Times New Roman" panose="02020603050405020304" pitchFamily="18" charset="0"/>
            </a:endParaRPr>
          </a:p>
        </p:txBody>
      </p:sp>
      <p:sp>
        <p:nvSpPr>
          <p:cNvPr id="10247" name="Text Box 7"/>
          <p:cNvSpPr txBox="1">
            <a:spLocks noChangeArrowheads="1"/>
          </p:cNvSpPr>
          <p:nvPr/>
        </p:nvSpPr>
        <p:spPr bwMode="auto">
          <a:xfrm>
            <a:off x="2574925" y="58324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endParaRPr lang="en-US" sz="2400">
              <a:latin typeface="Times New Roman" panose="02020603050405020304" pitchFamily="18" charset="0"/>
            </a:endParaRPr>
          </a:p>
        </p:txBody>
      </p:sp>
      <p:pic>
        <p:nvPicPr>
          <p:cNvPr id="1024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7850" y="1916113"/>
            <a:ext cx="2952750"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95957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
            </a: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My Period Story </a:t>
            </a:r>
            <a:br>
              <a:rPr lang="en-US" sz="2600" kern="1200" dirty="0">
                <a:solidFill>
                  <a:schemeClr val="bg1"/>
                </a:solidFill>
                <a:latin typeface="+mj-lt"/>
                <a:ea typeface="+mj-ea"/>
                <a:cs typeface="+mj-cs"/>
              </a:rPr>
            </a:br>
            <a:endParaRPr lang="en-US" sz="2600" kern="1200" dirty="0">
              <a:solidFill>
                <a:schemeClr val="bg1"/>
              </a:solidFill>
              <a:latin typeface="+mj-lt"/>
              <a:ea typeface="+mj-ea"/>
              <a:cs typeface="+mj-cs"/>
            </a:endParaRPr>
          </a:p>
        </p:txBody>
      </p:sp>
      <p:pic>
        <p:nvPicPr>
          <p:cNvPr id="5" name="Picture 4">
            <a:extLst>
              <a:ext uri="{FF2B5EF4-FFF2-40B4-BE49-F238E27FC236}">
                <a16:creationId xmlns:a16="http://schemas.microsoft.com/office/drawing/2014/main" xmlns="" id="{E0EC116F-F43A-47E8-B673-D62432BB11E2}"/>
              </a:ext>
            </a:extLst>
          </p:cNvPr>
          <p:cNvPicPr>
            <a:picLocks noChangeAspect="1"/>
          </p:cNvPicPr>
          <p:nvPr/>
        </p:nvPicPr>
        <p:blipFill>
          <a:blip r:embed="rId2"/>
          <a:stretch>
            <a:fillRect/>
          </a:stretch>
        </p:blipFill>
        <p:spPr>
          <a:xfrm>
            <a:off x="5154431" y="961812"/>
            <a:ext cx="4956536" cy="4930987"/>
          </a:xfrm>
          <a:prstGeom prst="rect">
            <a:avLst/>
          </a:prstGeom>
        </p:spPr>
      </p:pic>
    </p:spTree>
    <p:extLst>
      <p:ext uri="{BB962C8B-B14F-4D97-AF65-F5344CB8AC3E}">
        <p14:creationId xmlns:p14="http://schemas.microsoft.com/office/powerpoint/2010/main" xmlns="" val="2287872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
            </a: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What goes inside Me</a:t>
            </a:r>
          </a:p>
        </p:txBody>
      </p:sp>
      <p:pic>
        <p:nvPicPr>
          <p:cNvPr id="3" name="Picture 2" descr="A picture containing scissors, tool&#10;&#10;Description generated with very high confidence">
            <a:extLst>
              <a:ext uri="{FF2B5EF4-FFF2-40B4-BE49-F238E27FC236}">
                <a16:creationId xmlns:a16="http://schemas.microsoft.com/office/drawing/2014/main" xmlns="" id="{BA25E59B-5845-492F-800D-5F2B26B695C7}"/>
              </a:ext>
            </a:extLst>
          </p:cNvPr>
          <p:cNvPicPr>
            <a:picLocks noChangeAspect="1"/>
          </p:cNvPicPr>
          <p:nvPr/>
        </p:nvPicPr>
        <p:blipFill>
          <a:blip r:embed="rId2"/>
          <a:stretch>
            <a:fillRect/>
          </a:stretch>
        </p:blipFill>
        <p:spPr>
          <a:xfrm>
            <a:off x="5167206" y="961812"/>
            <a:ext cx="4930987" cy="4930987"/>
          </a:xfrm>
          <a:prstGeom prst="rect">
            <a:avLst/>
          </a:prstGeom>
        </p:spPr>
      </p:pic>
    </p:spTree>
    <p:extLst>
      <p:ext uri="{BB962C8B-B14F-4D97-AF65-F5344CB8AC3E}">
        <p14:creationId xmlns:p14="http://schemas.microsoft.com/office/powerpoint/2010/main" xmlns="" val="1310607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80CC-0CC8-488B-B3B0-4E233AEAF041}"/>
              </a:ext>
            </a:extLst>
          </p:cNvPr>
          <p:cNvSpPr>
            <a:spLocks noGrp="1"/>
          </p:cNvSpPr>
          <p:nvPr>
            <p:ph type="title"/>
          </p:nvPr>
        </p:nvSpPr>
        <p:spPr>
          <a:xfrm>
            <a:off x="0" y="0"/>
            <a:ext cx="12192000" cy="1325879"/>
          </a:xfrm>
          <a:solidFill>
            <a:schemeClr val="accent2">
              <a:lumMod val="50000"/>
            </a:schemeClr>
          </a:solidFill>
        </p:spPr>
        <p:txBody>
          <a:bodyPr/>
          <a:lstStyle/>
          <a:p>
            <a:r>
              <a:rPr lang="en-IN" dirty="0">
                <a:solidFill>
                  <a:schemeClr val="accent4">
                    <a:lumMod val="40000"/>
                    <a:lumOff val="60000"/>
                  </a:schemeClr>
                </a:solidFill>
              </a:rPr>
              <a:t>    What goes inside </a:t>
            </a:r>
            <a:r>
              <a:rPr lang="en-IN" dirty="0" smtClean="0">
                <a:solidFill>
                  <a:schemeClr val="accent4">
                    <a:lumMod val="40000"/>
                    <a:lumOff val="60000"/>
                  </a:schemeClr>
                </a:solidFill>
              </a:rPr>
              <a:t>Me</a:t>
            </a:r>
            <a:endParaRPr lang="en-IN"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xmlns="" id="{CAB559F3-A5A9-4496-904A-565C35A1A86D}"/>
              </a:ext>
            </a:extLst>
          </p:cNvPr>
          <p:cNvSpPr>
            <a:spLocks noGrp="1"/>
          </p:cNvSpPr>
          <p:nvPr>
            <p:ph idx="1"/>
          </p:nvPr>
        </p:nvSpPr>
        <p:spPr>
          <a:xfrm>
            <a:off x="497840" y="1524000"/>
            <a:ext cx="11470640" cy="4495801"/>
          </a:xfrm>
        </p:spPr>
        <p:txBody>
          <a:bodyPr>
            <a:normAutofit/>
          </a:bodyPr>
          <a:lstStyle/>
          <a:p>
            <a:pPr marL="0" indent="0">
              <a:buNone/>
            </a:pPr>
            <a:r>
              <a:rPr lang="en-IN" sz="2400" dirty="0" smtClean="0"/>
              <a:t>Menstrual </a:t>
            </a:r>
            <a:r>
              <a:rPr lang="en-IN" sz="2400" dirty="0"/>
              <a:t>cycle occurs and </a:t>
            </a:r>
            <a:r>
              <a:rPr lang="en-IN" sz="2400" dirty="0" smtClean="0"/>
              <a:t>it </a:t>
            </a:r>
            <a:r>
              <a:rPr lang="en-IN" sz="2400" dirty="0"/>
              <a:t>is necessary for adolescent health </a:t>
            </a:r>
          </a:p>
          <a:p>
            <a:pPr marL="0" indent="0">
              <a:buNone/>
            </a:pPr>
            <a:endParaRPr lang="en-IN" sz="2400" dirty="0"/>
          </a:p>
          <a:p>
            <a:r>
              <a:rPr lang="en-IN" sz="2400" dirty="0"/>
              <a:t>When a girl becomes 9-12yrs of age, the pituitary gland (a pea shaped gland at the base of the brain) starts to secrete a new kind of hormone every month</a:t>
            </a:r>
          </a:p>
          <a:p>
            <a:r>
              <a:rPr lang="en-IN" sz="2400" dirty="0"/>
              <a:t>This Hormone causes one of the ovaries to release the egg cell/ovum. The Ovum or begins to mature</a:t>
            </a:r>
          </a:p>
          <a:p>
            <a:r>
              <a:rPr lang="en-IN" sz="2400" dirty="0"/>
              <a:t>Every month one ovum egg matures in one of the two ovaries. The ripe egg is released into one of the fallopian tubes from ovary and this called </a:t>
            </a:r>
            <a:r>
              <a:rPr lang="en-IN" sz="2400" dirty="0">
                <a:solidFill>
                  <a:srgbClr val="C00000"/>
                </a:solidFill>
              </a:rPr>
              <a:t>ovulation</a:t>
            </a:r>
          </a:p>
          <a:p>
            <a:endParaRPr lang="en-IN" sz="2400" dirty="0">
              <a:solidFill>
                <a:srgbClr val="C00000"/>
              </a:solidFill>
            </a:endParaRPr>
          </a:p>
          <a:p>
            <a:endParaRPr lang="en-IN" sz="2400" dirty="0"/>
          </a:p>
          <a:p>
            <a:endParaRPr lang="en-IN" sz="2400" dirty="0"/>
          </a:p>
          <a:p>
            <a:endParaRPr lang="en-IN" sz="2400" dirty="0"/>
          </a:p>
        </p:txBody>
      </p:sp>
    </p:spTree>
    <p:extLst>
      <p:ext uri="{BB962C8B-B14F-4D97-AF65-F5344CB8AC3E}">
        <p14:creationId xmlns:p14="http://schemas.microsoft.com/office/powerpoint/2010/main" xmlns="" val="497735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
            </a: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Menstrual Hygiene</a:t>
            </a:r>
          </a:p>
        </p:txBody>
      </p:sp>
      <p:pic>
        <p:nvPicPr>
          <p:cNvPr id="4" name="Picture 3" descr="A close up of a logo&#10;&#10;Description generated with very high confidence">
            <a:extLst>
              <a:ext uri="{FF2B5EF4-FFF2-40B4-BE49-F238E27FC236}">
                <a16:creationId xmlns:a16="http://schemas.microsoft.com/office/drawing/2014/main" xmlns="" id="{7F252FB7-D10F-49BB-AD4E-3E2E8BC64EEF}"/>
              </a:ext>
            </a:extLst>
          </p:cNvPr>
          <p:cNvPicPr>
            <a:picLocks noChangeAspect="1"/>
          </p:cNvPicPr>
          <p:nvPr/>
        </p:nvPicPr>
        <p:blipFill>
          <a:blip r:embed="rId2"/>
          <a:stretch>
            <a:fillRect/>
          </a:stretch>
        </p:blipFill>
        <p:spPr>
          <a:xfrm>
            <a:off x="4070555" y="1708570"/>
            <a:ext cx="7156244" cy="3452888"/>
          </a:xfrm>
          <a:prstGeom prst="rect">
            <a:avLst/>
          </a:prstGeom>
        </p:spPr>
      </p:pic>
    </p:spTree>
    <p:extLst>
      <p:ext uri="{BB962C8B-B14F-4D97-AF65-F5344CB8AC3E}">
        <p14:creationId xmlns:p14="http://schemas.microsoft.com/office/powerpoint/2010/main" xmlns="" val="3310374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80CC-0CC8-488B-B3B0-4E233AEAF041}"/>
              </a:ext>
            </a:extLst>
          </p:cNvPr>
          <p:cNvSpPr>
            <a:spLocks noGrp="1"/>
          </p:cNvSpPr>
          <p:nvPr>
            <p:ph type="title"/>
          </p:nvPr>
        </p:nvSpPr>
        <p:spPr>
          <a:xfrm>
            <a:off x="0" y="0"/>
            <a:ext cx="12085320" cy="1325879"/>
          </a:xfrm>
          <a:solidFill>
            <a:schemeClr val="accent2">
              <a:lumMod val="50000"/>
            </a:schemeClr>
          </a:solidFill>
        </p:spPr>
        <p:txBody>
          <a:bodyPr/>
          <a:lstStyle/>
          <a:p>
            <a:r>
              <a:rPr lang="en-IN" dirty="0">
                <a:solidFill>
                  <a:schemeClr val="accent4">
                    <a:lumMod val="40000"/>
                    <a:lumOff val="60000"/>
                  </a:schemeClr>
                </a:solidFill>
              </a:rPr>
              <a:t>  Menstrual Hygiene</a:t>
            </a:r>
          </a:p>
        </p:txBody>
      </p:sp>
      <p:sp>
        <p:nvSpPr>
          <p:cNvPr id="3" name="Content Placeholder 2">
            <a:extLst>
              <a:ext uri="{FF2B5EF4-FFF2-40B4-BE49-F238E27FC236}">
                <a16:creationId xmlns:a16="http://schemas.microsoft.com/office/drawing/2014/main" xmlns="" id="{CAB559F3-A5A9-4496-904A-565C35A1A86D}"/>
              </a:ext>
            </a:extLst>
          </p:cNvPr>
          <p:cNvSpPr>
            <a:spLocks noGrp="1"/>
          </p:cNvSpPr>
          <p:nvPr>
            <p:ph idx="1"/>
          </p:nvPr>
        </p:nvSpPr>
        <p:spPr>
          <a:xfrm>
            <a:off x="579120" y="1524000"/>
            <a:ext cx="10840720" cy="4495801"/>
          </a:xfrm>
        </p:spPr>
        <p:txBody>
          <a:bodyPr>
            <a:normAutofit/>
          </a:bodyPr>
          <a:lstStyle/>
          <a:p>
            <a:pPr marL="0" indent="0">
              <a:buNone/>
            </a:pPr>
            <a:r>
              <a:rPr lang="en-IN" sz="2400" dirty="0"/>
              <a:t> Most of the girls go through periods secretively and don’t really find out if the practices are hygienic or not. It important to build the capacities of adolescent girls on menstrual hygiene</a:t>
            </a:r>
          </a:p>
          <a:p>
            <a:r>
              <a:rPr lang="en-IN" sz="2400" dirty="0"/>
              <a:t>Change regularly</a:t>
            </a:r>
          </a:p>
          <a:p>
            <a:r>
              <a:rPr lang="en-IN" sz="2400" dirty="0"/>
              <a:t>Don’t use soaps or vaginal hygiene products</a:t>
            </a:r>
          </a:p>
          <a:p>
            <a:r>
              <a:rPr lang="en-IN" sz="2400" dirty="0"/>
              <a:t>Use the right washing techniques</a:t>
            </a:r>
          </a:p>
          <a:p>
            <a:r>
              <a:rPr lang="en-IN" sz="2400" dirty="0"/>
              <a:t>Discard the used sanitary products properly</a:t>
            </a:r>
          </a:p>
          <a:p>
            <a:r>
              <a:rPr lang="en-IN" sz="2400" dirty="0"/>
              <a:t>Have a bath regularly</a:t>
            </a:r>
          </a:p>
          <a:p>
            <a:endParaRPr lang="en-IN" dirty="0"/>
          </a:p>
        </p:txBody>
      </p:sp>
    </p:spTree>
    <p:extLst>
      <p:ext uri="{BB962C8B-B14F-4D97-AF65-F5344CB8AC3E}">
        <p14:creationId xmlns:p14="http://schemas.microsoft.com/office/powerpoint/2010/main" xmlns="" val="2388944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
            </a: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Personal Hygiene- Boys</a:t>
            </a:r>
          </a:p>
        </p:txBody>
      </p:sp>
      <p:pic>
        <p:nvPicPr>
          <p:cNvPr id="3" name="Picture 2">
            <a:extLst>
              <a:ext uri="{FF2B5EF4-FFF2-40B4-BE49-F238E27FC236}">
                <a16:creationId xmlns:a16="http://schemas.microsoft.com/office/drawing/2014/main" xmlns="" id="{9CB608AE-E91F-4206-9A31-5677789B0348}"/>
              </a:ext>
            </a:extLst>
          </p:cNvPr>
          <p:cNvPicPr>
            <a:picLocks noChangeAspect="1"/>
          </p:cNvPicPr>
          <p:nvPr/>
        </p:nvPicPr>
        <p:blipFill>
          <a:blip r:embed="rId2"/>
          <a:stretch>
            <a:fillRect/>
          </a:stretch>
        </p:blipFill>
        <p:spPr>
          <a:xfrm>
            <a:off x="5321298" y="961812"/>
            <a:ext cx="5709867" cy="6090525"/>
          </a:xfrm>
          <a:prstGeom prst="rect">
            <a:avLst/>
          </a:prstGeom>
          <a:ln>
            <a:noFill/>
          </a:ln>
          <a:effectLst>
            <a:softEdge rad="112500"/>
          </a:effectLst>
        </p:spPr>
      </p:pic>
    </p:spTree>
    <p:extLst>
      <p:ext uri="{BB962C8B-B14F-4D97-AF65-F5344CB8AC3E}">
        <p14:creationId xmlns:p14="http://schemas.microsoft.com/office/powerpoint/2010/main" xmlns="" val="797175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80CC-0CC8-488B-B3B0-4E233AEAF041}"/>
              </a:ext>
            </a:extLst>
          </p:cNvPr>
          <p:cNvSpPr>
            <a:spLocks noGrp="1"/>
          </p:cNvSpPr>
          <p:nvPr>
            <p:ph type="title"/>
          </p:nvPr>
        </p:nvSpPr>
        <p:spPr>
          <a:xfrm>
            <a:off x="106680" y="0"/>
            <a:ext cx="12085320" cy="1325879"/>
          </a:xfrm>
          <a:solidFill>
            <a:schemeClr val="accent2">
              <a:lumMod val="50000"/>
            </a:schemeClr>
          </a:solidFill>
        </p:spPr>
        <p:txBody>
          <a:bodyPr/>
          <a:lstStyle/>
          <a:p>
            <a:r>
              <a:rPr lang="en-IN" dirty="0">
                <a:solidFill>
                  <a:schemeClr val="accent4">
                    <a:lumMod val="40000"/>
                    <a:lumOff val="60000"/>
                  </a:schemeClr>
                </a:solidFill>
              </a:rPr>
              <a:t>   Personal  Hygiene- Boys</a:t>
            </a:r>
          </a:p>
        </p:txBody>
      </p:sp>
      <p:sp>
        <p:nvSpPr>
          <p:cNvPr id="3" name="Content Placeholder 2">
            <a:extLst>
              <a:ext uri="{FF2B5EF4-FFF2-40B4-BE49-F238E27FC236}">
                <a16:creationId xmlns:a16="http://schemas.microsoft.com/office/drawing/2014/main" xmlns="" id="{CAB559F3-A5A9-4496-904A-565C35A1A86D}"/>
              </a:ext>
            </a:extLst>
          </p:cNvPr>
          <p:cNvSpPr>
            <a:spLocks noGrp="1"/>
          </p:cNvSpPr>
          <p:nvPr>
            <p:ph idx="1"/>
          </p:nvPr>
        </p:nvSpPr>
        <p:spPr>
          <a:xfrm>
            <a:off x="629920" y="1478280"/>
            <a:ext cx="10739120" cy="4541521"/>
          </a:xfrm>
        </p:spPr>
        <p:txBody>
          <a:bodyPr>
            <a:normAutofit/>
          </a:bodyPr>
          <a:lstStyle/>
          <a:p>
            <a:r>
              <a:rPr lang="en-IN" dirty="0" smtClean="0"/>
              <a:t>Nocturnal </a:t>
            </a:r>
            <a:r>
              <a:rPr lang="en-IN" dirty="0"/>
              <a:t>E</a:t>
            </a:r>
            <a:r>
              <a:rPr lang="en-IN" dirty="0" smtClean="0"/>
              <a:t>jaculation</a:t>
            </a:r>
          </a:p>
          <a:p>
            <a:r>
              <a:rPr lang="en-IN" dirty="0" smtClean="0"/>
              <a:t>Body </a:t>
            </a:r>
            <a:r>
              <a:rPr lang="en-IN" dirty="0"/>
              <a:t>Odour</a:t>
            </a:r>
          </a:p>
          <a:p>
            <a:r>
              <a:rPr lang="en-IN" dirty="0"/>
              <a:t>Smelly Feet</a:t>
            </a:r>
          </a:p>
          <a:p>
            <a:r>
              <a:rPr lang="en-IN" dirty="0"/>
              <a:t>Dental Hygiene</a:t>
            </a:r>
          </a:p>
          <a:p>
            <a:pPr marL="0" indent="0">
              <a:buNone/>
            </a:pPr>
            <a:r>
              <a:rPr lang="en-IN" dirty="0"/>
              <a:t>The awareness of the reproductive organs in the body forms a basis to understand personal hygiene</a:t>
            </a:r>
          </a:p>
        </p:txBody>
      </p:sp>
    </p:spTree>
    <p:extLst>
      <p:ext uri="{BB962C8B-B14F-4D97-AF65-F5344CB8AC3E}">
        <p14:creationId xmlns:p14="http://schemas.microsoft.com/office/powerpoint/2010/main" xmlns="" val="3155077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Sexual and Reproductive Health</a:t>
            </a:r>
            <a:r>
              <a:rPr lang="en-US" sz="2600" dirty="0">
                <a:solidFill>
                  <a:schemeClr val="bg1"/>
                </a:solidFill>
              </a:rPr>
              <a:t/>
            </a:r>
            <a:br>
              <a:rPr lang="en-US" sz="2600" dirty="0">
                <a:solidFill>
                  <a:schemeClr val="bg1"/>
                </a:solidFill>
              </a:rPr>
            </a:br>
            <a:r>
              <a:rPr lang="en-US" sz="2600" dirty="0" smtClean="0">
                <a:solidFill>
                  <a:schemeClr val="bg1"/>
                </a:solidFill>
              </a:rPr>
              <a:t> </a:t>
            </a:r>
            <a:endParaRPr lang="en-US" sz="2600" kern="1200" dirty="0">
              <a:solidFill>
                <a:schemeClr val="bg1"/>
              </a:solidFill>
              <a:latin typeface="+mj-lt"/>
              <a:ea typeface="+mj-ea"/>
              <a:cs typeface="+mj-cs"/>
            </a:endParaRPr>
          </a:p>
        </p:txBody>
      </p:sp>
      <p:pic>
        <p:nvPicPr>
          <p:cNvPr id="3" name="Picture 2">
            <a:extLst>
              <a:ext uri="{FF2B5EF4-FFF2-40B4-BE49-F238E27FC236}">
                <a16:creationId xmlns:a16="http://schemas.microsoft.com/office/drawing/2014/main" xmlns="" id="{244BB39E-A5CE-478C-B396-02857F4EA817}"/>
              </a:ext>
            </a:extLst>
          </p:cNvPr>
          <p:cNvPicPr>
            <a:picLocks noChangeAspect="1"/>
          </p:cNvPicPr>
          <p:nvPr/>
        </p:nvPicPr>
        <p:blipFill>
          <a:blip r:embed="rId2"/>
          <a:stretch>
            <a:fillRect/>
          </a:stretch>
        </p:blipFill>
        <p:spPr>
          <a:xfrm>
            <a:off x="6092170" y="260772"/>
            <a:ext cx="4088150" cy="6007850"/>
          </a:xfrm>
          <a:prstGeom prst="rect">
            <a:avLst/>
          </a:prstGeom>
        </p:spPr>
      </p:pic>
    </p:spTree>
    <p:extLst>
      <p:ext uri="{BB962C8B-B14F-4D97-AF65-F5344CB8AC3E}">
        <p14:creationId xmlns:p14="http://schemas.microsoft.com/office/powerpoint/2010/main" xmlns="" val="1791680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GB" sz="4000" b="1" dirty="0">
                <a:solidFill>
                  <a:srgbClr val="FF0000"/>
                </a:solidFill>
              </a:rPr>
              <a:t>Public health </a:t>
            </a:r>
            <a:r>
              <a:rPr lang="en-GB" sz="4000" b="1" dirty="0" smtClean="0">
                <a:solidFill>
                  <a:srgbClr val="FF0000"/>
                </a:solidFill>
              </a:rPr>
              <a:t>: behaviours</a:t>
            </a:r>
            <a:endParaRPr lang="en-US" sz="4000" b="1" dirty="0">
              <a:solidFill>
                <a:srgbClr val="FF0000"/>
              </a:solidFill>
            </a:endParaRPr>
          </a:p>
        </p:txBody>
      </p:sp>
      <p:sp>
        <p:nvSpPr>
          <p:cNvPr id="3076" name="Rectangle 3"/>
          <p:cNvSpPr>
            <a:spLocks noGrp="1" noChangeArrowheads="1"/>
          </p:cNvSpPr>
          <p:nvPr>
            <p:ph type="body" sz="half" idx="1"/>
          </p:nvPr>
        </p:nvSpPr>
        <p:spPr>
          <a:xfrm>
            <a:off x="1981201" y="1600201"/>
            <a:ext cx="4049713" cy="4525963"/>
          </a:xfrm>
        </p:spPr>
        <p:txBody>
          <a:bodyPr/>
          <a:lstStyle/>
          <a:p>
            <a:pPr eaLnBrk="1" hangingPunct="1"/>
            <a:endParaRPr lang="en-GB" i="1" smtClean="0"/>
          </a:p>
          <a:p>
            <a:pPr eaLnBrk="1" hangingPunct="1"/>
            <a:r>
              <a:rPr lang="en-GB"/>
              <a:t>Nearly two thirds of premature deaths and one third of the total disease burden in adults are associated with conditions or behaviours that began in youth.</a:t>
            </a:r>
          </a:p>
          <a:p>
            <a:pPr eaLnBrk="1" hangingPunct="1">
              <a:buFontTx/>
              <a:buNone/>
            </a:pPr>
            <a:r>
              <a:rPr lang="en-GB" sz="2400"/>
              <a:t>	</a:t>
            </a:r>
            <a:r>
              <a:rPr lang="en-GB" sz="2400" b="1">
                <a:solidFill>
                  <a:srgbClr val="990000"/>
                </a:solidFill>
              </a:rPr>
              <a:t>World Development Report 2007</a:t>
            </a:r>
          </a:p>
        </p:txBody>
      </p:sp>
      <p:graphicFrame>
        <p:nvGraphicFramePr>
          <p:cNvPr id="3074" name="Object 4"/>
          <p:cNvGraphicFramePr>
            <a:graphicFrameLocks noChangeAspect="1"/>
          </p:cNvGraphicFramePr>
          <p:nvPr>
            <p:ph sz="half" idx="2"/>
          </p:nvPr>
        </p:nvGraphicFramePr>
        <p:xfrm>
          <a:off x="6161088" y="2460626"/>
          <a:ext cx="4049712" cy="2805113"/>
        </p:xfrm>
        <a:graphic>
          <a:graphicData uri="http://schemas.openxmlformats.org/presentationml/2006/ole">
            <p:oleObj spid="_x0000_s1028" name="Worksheet" r:id="rId4" imgW="8943951" imgH="5515013" progId="Excel.Sheet.8">
              <p:embed/>
            </p:oleObj>
          </a:graphicData>
        </a:graphic>
      </p:graphicFrame>
      <p:sp>
        <p:nvSpPr>
          <p:cNvPr id="3077" name="Text Box 5"/>
          <p:cNvSpPr txBox="1">
            <a:spLocks noChangeArrowheads="1"/>
          </p:cNvSpPr>
          <p:nvPr/>
        </p:nvSpPr>
        <p:spPr bwMode="auto">
          <a:xfrm>
            <a:off x="6978651" y="5478464"/>
            <a:ext cx="2309813" cy="2655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147" tIns="40074" rIns="80147" bIns="40074">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rtl="1" eaLnBrk="1" hangingPunct="1"/>
            <a:r>
              <a:rPr lang="en-GB" sz="1200" b="1">
                <a:solidFill>
                  <a:srgbClr val="000066"/>
                </a:solidFill>
              </a:rPr>
              <a:t>Age of smoking initiation</a:t>
            </a:r>
            <a:endParaRPr lang="en-US" sz="1200" b="1">
              <a:solidFill>
                <a:srgbClr val="000066"/>
              </a:solidFill>
            </a:endParaRPr>
          </a:p>
        </p:txBody>
      </p:sp>
    </p:spTree>
    <p:extLst>
      <p:ext uri="{BB962C8B-B14F-4D97-AF65-F5344CB8AC3E}">
        <p14:creationId xmlns:p14="http://schemas.microsoft.com/office/powerpoint/2010/main" xmlns="" val="37505325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7826762" y="1574801"/>
            <a:ext cx="3343275" cy="4248150"/>
          </a:xfrm>
        </p:spPr>
        <p:txBody>
          <a:bodyPr/>
          <a:lstStyle/>
          <a:p>
            <a:pPr eaLnBrk="1" hangingPunct="1"/>
            <a:endParaRPr lang="en-GB" dirty="0"/>
          </a:p>
          <a:p>
            <a:pPr eaLnBrk="1" hangingPunct="1"/>
            <a:r>
              <a:rPr lang="en-GB" sz="2400" dirty="0"/>
              <a:t>There are around 2.6 million deaths among the 10-24 year age group worldwide every year.</a:t>
            </a:r>
          </a:p>
          <a:p>
            <a:pPr eaLnBrk="1" hangingPunct="1"/>
            <a:r>
              <a:rPr lang="en-GB" sz="2400" dirty="0"/>
              <a:t>97% occur in low and middle income countries.</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0323" y="1574801"/>
            <a:ext cx="6252519" cy="4603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Text Box 4"/>
          <p:cNvSpPr txBox="1">
            <a:spLocks noChangeArrowheads="1"/>
          </p:cNvSpPr>
          <p:nvPr/>
        </p:nvSpPr>
        <p:spPr bwMode="auto">
          <a:xfrm>
            <a:off x="-3275013" y="2716213"/>
            <a:ext cx="2151063"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5605" name="Rectangle 5"/>
          <p:cNvSpPr>
            <a:spLocks noChangeArrowheads="1"/>
          </p:cNvSpPr>
          <p:nvPr/>
        </p:nvSpPr>
        <p:spPr bwMode="auto">
          <a:xfrm>
            <a:off x="-3176588" y="2620963"/>
            <a:ext cx="0" cy="0"/>
          </a:xfrm>
          <a:prstGeom prst="rect">
            <a:avLst/>
          </a:prstGeom>
          <a:solidFill>
            <a:schemeClr val="accent1"/>
          </a:solidFill>
          <a:ln w="9525">
            <a:solidFill>
              <a:schemeClr val="tx1"/>
            </a:solidFill>
            <a:miter lim="800000"/>
            <a:headEnd/>
            <a:tailEnd/>
          </a:ln>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5606" name="Rectangle 6"/>
          <p:cNvSpPr>
            <a:spLocks noGrp="1" noChangeArrowheads="1"/>
          </p:cNvSpPr>
          <p:nvPr>
            <p:ph type="title"/>
          </p:nvPr>
        </p:nvSpPr>
        <p:spPr>
          <a:xfrm>
            <a:off x="1774826" y="274638"/>
            <a:ext cx="8435975" cy="1143000"/>
          </a:xfrm>
        </p:spPr>
        <p:txBody>
          <a:bodyPr/>
          <a:lstStyle/>
          <a:p>
            <a:pPr eaLnBrk="1" hangingPunct="1"/>
            <a:r>
              <a:rPr lang="en-GB" sz="3600" b="1" dirty="0">
                <a:solidFill>
                  <a:srgbClr val="FF0000"/>
                </a:solidFill>
              </a:rPr>
              <a:t>Public health </a:t>
            </a:r>
            <a:r>
              <a:rPr lang="en-GB" sz="3600" b="1" dirty="0" smtClean="0">
                <a:solidFill>
                  <a:srgbClr val="FF0000"/>
                </a:solidFill>
              </a:rPr>
              <a:t>: </a:t>
            </a:r>
            <a:r>
              <a:rPr lang="en-GB" sz="3600" b="1" dirty="0">
                <a:solidFill>
                  <a:srgbClr val="FF0000"/>
                </a:solidFill>
              </a:rPr>
              <a:t>mortality </a:t>
            </a:r>
            <a:endParaRPr lang="en-US" sz="3600" b="1" dirty="0">
              <a:solidFill>
                <a:srgbClr val="FF0000"/>
              </a:solidFill>
            </a:endParaRPr>
          </a:p>
        </p:txBody>
      </p:sp>
    </p:spTree>
    <p:extLst>
      <p:ext uri="{BB962C8B-B14F-4D97-AF65-F5344CB8AC3E}">
        <p14:creationId xmlns:p14="http://schemas.microsoft.com/office/powerpoint/2010/main" xmlns="" val="1938269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10AFEBA-DB02-44AD-9967-37811A032DD3}"/>
              </a:ext>
            </a:extLst>
          </p:cNvPr>
          <p:cNvSpPr>
            <a:spLocks noGrp="1"/>
          </p:cNvSpPr>
          <p:nvPr>
            <p:ph type="title"/>
          </p:nvPr>
        </p:nvSpPr>
        <p:spPr>
          <a:xfrm>
            <a:off x="121920" y="0"/>
            <a:ext cx="12070080" cy="1341120"/>
          </a:xfrm>
          <a:solidFill>
            <a:schemeClr val="accent1">
              <a:lumMod val="50000"/>
            </a:schemeClr>
          </a:solidFill>
        </p:spPr>
        <p:txBody>
          <a:bodyPr/>
          <a:lstStyle/>
          <a:p>
            <a:r>
              <a:rPr lang="en-IN" dirty="0">
                <a:solidFill>
                  <a:schemeClr val="accent4">
                    <a:lumMod val="40000"/>
                    <a:lumOff val="60000"/>
                  </a:schemeClr>
                </a:solidFill>
              </a:rPr>
              <a:t>Adolescent – An age of  opportunity</a:t>
            </a:r>
          </a:p>
        </p:txBody>
      </p:sp>
      <p:sp>
        <p:nvSpPr>
          <p:cNvPr id="3" name="Text Placeholder 2">
            <a:extLst>
              <a:ext uri="{FF2B5EF4-FFF2-40B4-BE49-F238E27FC236}">
                <a16:creationId xmlns:a16="http://schemas.microsoft.com/office/drawing/2014/main" xmlns="" id="{E80463EB-C42D-424C-8307-8EDDBD53E4E9}"/>
              </a:ext>
            </a:extLst>
          </p:cNvPr>
          <p:cNvSpPr>
            <a:spLocks noGrp="1"/>
          </p:cNvSpPr>
          <p:nvPr>
            <p:ph sz="half" idx="1"/>
          </p:nvPr>
        </p:nvSpPr>
        <p:spPr>
          <a:xfrm>
            <a:off x="335280" y="1627504"/>
            <a:ext cx="5212080" cy="4849495"/>
          </a:xfrm>
          <a:solidFill>
            <a:schemeClr val="accent1">
              <a:lumMod val="50000"/>
            </a:schemeClr>
          </a:solidFill>
        </p:spPr>
        <p:txBody>
          <a:bodyPr>
            <a:normAutofit/>
          </a:bodyPr>
          <a:lstStyle/>
          <a:p>
            <a:pPr marL="0" indent="0">
              <a:buNone/>
            </a:pPr>
            <a:r>
              <a:rPr lang="en-IN" dirty="0">
                <a:solidFill>
                  <a:schemeClr val="accent4">
                    <a:lumMod val="40000"/>
                    <a:lumOff val="60000"/>
                  </a:schemeClr>
                </a:solidFill>
              </a:rPr>
              <a:t>Definition-</a:t>
            </a:r>
          </a:p>
          <a:p>
            <a:pPr marL="0" indent="0">
              <a:buNone/>
            </a:pPr>
            <a:r>
              <a:rPr lang="en-IN" i="1" dirty="0">
                <a:solidFill>
                  <a:schemeClr val="accent4">
                    <a:lumMod val="40000"/>
                    <a:lumOff val="60000"/>
                  </a:schemeClr>
                </a:solidFill>
              </a:rPr>
              <a:t>A young person in the process of developing from child into an adult. Adolescent stage is crucial and significant period which extends from 9(early adolescence ) to 19(late adolescence</a:t>
            </a:r>
            <a:r>
              <a:rPr lang="en-IN" i="1" dirty="0">
                <a:solidFill>
                  <a:srgbClr val="FFFF00"/>
                </a:solidFill>
              </a:rPr>
              <a:t>)</a:t>
            </a:r>
          </a:p>
        </p:txBody>
      </p:sp>
      <p:sp>
        <p:nvSpPr>
          <p:cNvPr id="5" name="Text Placeholder 4">
            <a:extLst>
              <a:ext uri="{FF2B5EF4-FFF2-40B4-BE49-F238E27FC236}">
                <a16:creationId xmlns:a16="http://schemas.microsoft.com/office/drawing/2014/main" xmlns="" id="{49497599-5B08-42B9-A82D-C7028012FB0A}"/>
              </a:ext>
            </a:extLst>
          </p:cNvPr>
          <p:cNvSpPr>
            <a:spLocks noGrp="1"/>
          </p:cNvSpPr>
          <p:nvPr>
            <p:ph sz="half" idx="2"/>
          </p:nvPr>
        </p:nvSpPr>
        <p:spPr>
          <a:xfrm>
            <a:off x="5836920" y="1642744"/>
            <a:ext cx="5867400" cy="4834255"/>
          </a:xfrm>
          <a:solidFill>
            <a:schemeClr val="accent1">
              <a:lumMod val="50000"/>
            </a:schemeClr>
          </a:solidFill>
        </p:spPr>
        <p:txBody>
          <a:bodyPr>
            <a:normAutofit/>
          </a:bodyPr>
          <a:lstStyle/>
          <a:p>
            <a:pPr marL="0" indent="0">
              <a:buNone/>
            </a:pPr>
            <a:r>
              <a:rPr lang="en-IN" b="1">
                <a:solidFill>
                  <a:schemeClr val="accent4">
                    <a:lumMod val="40000"/>
                    <a:lumOff val="60000"/>
                  </a:schemeClr>
                </a:solidFill>
              </a:rPr>
              <a:t>The Youth Power </a:t>
            </a:r>
          </a:p>
          <a:p>
            <a:pPr marL="0" indent="0">
              <a:buNone/>
            </a:pPr>
            <a:r>
              <a:rPr lang="en-IN" sz="2600" i="1">
                <a:solidFill>
                  <a:schemeClr val="accent4">
                    <a:lumMod val="40000"/>
                    <a:lumOff val="60000"/>
                  </a:schemeClr>
                </a:solidFill>
              </a:rPr>
              <a:t>As per India’s Census, the total youth</a:t>
            </a:r>
          </a:p>
          <a:p>
            <a:pPr marL="0" indent="0">
              <a:buNone/>
            </a:pPr>
            <a:r>
              <a:rPr lang="en-IN" sz="2600" i="1">
                <a:solidFill>
                  <a:schemeClr val="accent4">
                    <a:lumMod val="40000"/>
                    <a:lumOff val="60000"/>
                  </a:schemeClr>
                </a:solidFill>
              </a:rPr>
              <a:t>population increased from 168 million in 1971 to 422 million in 2011.</a:t>
            </a:r>
          </a:p>
          <a:p>
            <a:pPr marL="0" indent="0">
              <a:buNone/>
            </a:pPr>
            <a:r>
              <a:rPr lang="en-IN" sz="2600" i="1">
                <a:solidFill>
                  <a:schemeClr val="accent4">
                    <a:lumMod val="40000"/>
                    <a:lumOff val="60000"/>
                  </a:schemeClr>
                </a:solidFill>
              </a:rPr>
              <a:t>India is seen to remain younger longer than China and Indonesia Around the world  1.2 billion adolescents stand at the crossroads between childhood and the adult world. </a:t>
            </a:r>
          </a:p>
          <a:p>
            <a:pPr marL="0" indent="0">
              <a:buNone/>
            </a:pPr>
            <a:r>
              <a:rPr lang="en-IN" sz="2600" i="1">
                <a:solidFill>
                  <a:schemeClr val="accent4">
                    <a:lumMod val="40000"/>
                    <a:lumOff val="60000"/>
                  </a:schemeClr>
                </a:solidFill>
              </a:rPr>
              <a:t>Around 243 million of them live in India.</a:t>
            </a:r>
          </a:p>
          <a:p>
            <a:endParaRPr lang="en-IN">
              <a:solidFill>
                <a:schemeClr val="accent5">
                  <a:lumMod val="40000"/>
                  <a:lumOff val="60000"/>
                </a:schemeClr>
              </a:solidFill>
            </a:endParaRPr>
          </a:p>
        </p:txBody>
      </p:sp>
    </p:spTree>
    <p:extLst>
      <p:ext uri="{BB962C8B-B14F-4D97-AF65-F5344CB8AC3E}">
        <p14:creationId xmlns:p14="http://schemas.microsoft.com/office/powerpoint/2010/main" xmlns="" val="5208287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75" name="Group 43"/>
          <p:cNvGraphicFramePr>
            <a:graphicFrameLocks noGrp="1"/>
          </p:cNvGraphicFramePr>
          <p:nvPr>
            <p:ph idx="1"/>
          </p:nvPr>
        </p:nvGraphicFramePr>
        <p:xfrm>
          <a:off x="1919288" y="1484313"/>
          <a:ext cx="8424862" cy="5184776"/>
        </p:xfrm>
        <a:graphic>
          <a:graphicData uri="http://schemas.openxmlformats.org/drawingml/2006/table">
            <a:tbl>
              <a:tblPr/>
              <a:tblGrid>
                <a:gridCol w="2106612"/>
                <a:gridCol w="2106613"/>
                <a:gridCol w="2105025"/>
                <a:gridCol w="2106612"/>
              </a:tblGrid>
              <a:tr h="7762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Health problems / health-related behaviours during adolescence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cs typeface="Arial" charset="0"/>
                        </a:rPr>
                        <a:t>Age when this has its major impact</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279525">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Adolescence</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Adulthood</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cs typeface="Arial" charset="0"/>
                        </a:rPr>
                        <a:t>Childhood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Arial" charset="0"/>
                        </a:rPr>
                        <a:t>(next generation)</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Arial" charset="0"/>
                        </a:rPr>
                        <a:t>Injuries and violence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Arial" charset="0"/>
                        </a:rPr>
                        <a:t>Too-early pregnancy </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9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Arial" charset="0"/>
                        </a:rPr>
                        <a:t>Human Papilloma Virus infection</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Arial" charset="0"/>
                        </a:rPr>
                        <a:t>Tobacco use</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charset="0"/>
                          <a:cs typeface="Arial" charset="0"/>
                        </a:rPr>
                        <a:t>HIV infection</a:t>
                      </a:r>
                    </a:p>
                  </a:txBody>
                  <a:tcPr marL="91424" marR="91424"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cs typeface="Arial" charset="0"/>
                        </a:rPr>
                        <a:t>++</a:t>
                      </a:r>
                    </a:p>
                  </a:txBody>
                  <a:tcPr marL="91424" marR="91424"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7689" name="Rectangle 41"/>
          <p:cNvSpPr>
            <a:spLocks noGrp="1" noChangeArrowheads="1"/>
          </p:cNvSpPr>
          <p:nvPr>
            <p:ph type="title"/>
          </p:nvPr>
        </p:nvSpPr>
        <p:spPr>
          <a:xfrm>
            <a:off x="838200" y="365126"/>
            <a:ext cx="10515600" cy="1024288"/>
          </a:xfrm>
        </p:spPr>
        <p:txBody>
          <a:bodyPr>
            <a:normAutofit/>
          </a:bodyPr>
          <a:lstStyle/>
          <a:p>
            <a:pPr eaLnBrk="1" hangingPunct="1"/>
            <a:r>
              <a:rPr lang="en-GB" sz="3200" b="1" dirty="0">
                <a:solidFill>
                  <a:srgbClr val="FF0000"/>
                </a:solidFill>
              </a:rPr>
              <a:t>Public health </a:t>
            </a:r>
            <a:r>
              <a:rPr lang="en-GB" sz="3200" b="1" dirty="0" smtClean="0">
                <a:solidFill>
                  <a:srgbClr val="FF0000"/>
                </a:solidFill>
              </a:rPr>
              <a:t>rationale</a:t>
            </a:r>
            <a:r>
              <a:rPr lang="en-GB" sz="3200" b="1" dirty="0">
                <a:solidFill>
                  <a:srgbClr val="FF0000"/>
                </a:solidFill>
              </a:rPr>
              <a:t/>
            </a:r>
            <a:br>
              <a:rPr lang="en-GB" sz="3200" b="1" dirty="0">
                <a:solidFill>
                  <a:srgbClr val="FF0000"/>
                </a:solidFill>
              </a:rPr>
            </a:br>
            <a:endParaRPr lang="en-US" sz="3200" b="1" dirty="0"/>
          </a:p>
        </p:txBody>
      </p:sp>
    </p:spTree>
    <p:extLst>
      <p:ext uri="{BB962C8B-B14F-4D97-AF65-F5344CB8AC3E}">
        <p14:creationId xmlns:p14="http://schemas.microsoft.com/office/powerpoint/2010/main" xmlns="" val="9160733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80CC-0CC8-488B-B3B0-4E233AEAF041}"/>
              </a:ext>
            </a:extLst>
          </p:cNvPr>
          <p:cNvSpPr>
            <a:spLocks noGrp="1"/>
          </p:cNvSpPr>
          <p:nvPr>
            <p:ph type="title"/>
          </p:nvPr>
        </p:nvSpPr>
        <p:spPr>
          <a:xfrm>
            <a:off x="0" y="0"/>
            <a:ext cx="12085320" cy="1325879"/>
          </a:xfrm>
          <a:solidFill>
            <a:schemeClr val="accent2">
              <a:lumMod val="50000"/>
            </a:schemeClr>
          </a:solidFill>
        </p:spPr>
        <p:txBody>
          <a:bodyPr/>
          <a:lstStyle/>
          <a:p>
            <a:r>
              <a:rPr lang="en-IN" dirty="0">
                <a:solidFill>
                  <a:schemeClr val="accent4">
                    <a:lumMod val="40000"/>
                    <a:lumOff val="60000"/>
                  </a:schemeClr>
                </a:solidFill>
              </a:rPr>
              <a:t>     RTIs and STIs</a:t>
            </a:r>
          </a:p>
        </p:txBody>
      </p:sp>
      <p:sp>
        <p:nvSpPr>
          <p:cNvPr id="3" name="Content Placeholder 2">
            <a:extLst>
              <a:ext uri="{FF2B5EF4-FFF2-40B4-BE49-F238E27FC236}">
                <a16:creationId xmlns:a16="http://schemas.microsoft.com/office/drawing/2014/main" xmlns="" id="{CAB559F3-A5A9-4496-904A-565C35A1A86D}"/>
              </a:ext>
            </a:extLst>
          </p:cNvPr>
          <p:cNvSpPr>
            <a:spLocks noGrp="1"/>
          </p:cNvSpPr>
          <p:nvPr>
            <p:ph idx="1"/>
          </p:nvPr>
        </p:nvSpPr>
        <p:spPr>
          <a:xfrm>
            <a:off x="497840" y="1635760"/>
            <a:ext cx="11115040" cy="4495801"/>
          </a:xfrm>
        </p:spPr>
        <p:txBody>
          <a:bodyPr>
            <a:normAutofit/>
          </a:bodyPr>
          <a:lstStyle/>
          <a:p>
            <a:pPr lvl="1"/>
            <a:r>
              <a:rPr lang="en-IN" sz="2800" dirty="0"/>
              <a:t>What are RTIs and STIs</a:t>
            </a:r>
          </a:p>
          <a:p>
            <a:pPr lvl="1"/>
            <a:r>
              <a:rPr lang="en-IN" sz="2800" dirty="0"/>
              <a:t>Symptoms  of RTI and STI </a:t>
            </a:r>
          </a:p>
          <a:p>
            <a:pPr lvl="1"/>
            <a:r>
              <a:rPr lang="en-IN" sz="2800" dirty="0"/>
              <a:t>Symptoms in Men </a:t>
            </a:r>
          </a:p>
          <a:p>
            <a:pPr lvl="1"/>
            <a:r>
              <a:rPr lang="en-IN" sz="2800" dirty="0"/>
              <a:t>Symptoms in Women</a:t>
            </a:r>
          </a:p>
          <a:p>
            <a:pPr lvl="1"/>
            <a:r>
              <a:rPr lang="en-IN" sz="2800" dirty="0"/>
              <a:t>Transmissions </a:t>
            </a:r>
          </a:p>
          <a:p>
            <a:pPr lvl="1"/>
            <a:r>
              <a:rPr lang="en-IN" sz="2800" dirty="0"/>
              <a:t>Effects </a:t>
            </a:r>
          </a:p>
          <a:p>
            <a:pPr lvl="1"/>
            <a:r>
              <a:rPr lang="en-IN" sz="2800" dirty="0"/>
              <a:t> Prevention</a:t>
            </a:r>
          </a:p>
          <a:p>
            <a:pPr marL="0" indent="0">
              <a:buNone/>
            </a:pPr>
            <a:endParaRPr lang="en-IN" sz="2400" dirty="0"/>
          </a:p>
        </p:txBody>
      </p:sp>
    </p:spTree>
    <p:extLst>
      <p:ext uri="{BB962C8B-B14F-4D97-AF65-F5344CB8AC3E}">
        <p14:creationId xmlns:p14="http://schemas.microsoft.com/office/powerpoint/2010/main" xmlns="" val="4224402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09800" y="76200"/>
            <a:ext cx="7772400" cy="1143000"/>
          </a:xfrm>
        </p:spPr>
        <p:txBody>
          <a:bodyPr/>
          <a:lstStyle/>
          <a:p>
            <a:r>
              <a:rPr lang="en-US" smtClean="0">
                <a:solidFill>
                  <a:schemeClr val="tx1"/>
                </a:solidFill>
              </a:rPr>
              <a:t>Sexually Transmitted Disease</a:t>
            </a:r>
          </a:p>
        </p:txBody>
      </p:sp>
      <p:sp>
        <p:nvSpPr>
          <p:cNvPr id="58371" name="Rectangle 3"/>
          <p:cNvSpPr>
            <a:spLocks noGrp="1" noChangeArrowheads="1"/>
          </p:cNvSpPr>
          <p:nvPr>
            <p:ph type="body" idx="1"/>
          </p:nvPr>
        </p:nvSpPr>
        <p:spPr>
          <a:xfrm>
            <a:off x="1828800" y="1143000"/>
            <a:ext cx="8686800" cy="5486400"/>
          </a:xfrm>
        </p:spPr>
        <p:txBody>
          <a:bodyPr/>
          <a:lstStyle/>
          <a:p>
            <a:r>
              <a:rPr lang="en-US" smtClean="0"/>
              <a:t>On the increase in the United States</a:t>
            </a:r>
          </a:p>
          <a:p>
            <a:r>
              <a:rPr lang="en-US" smtClean="0"/>
              <a:t>Chlamydia -- bacteria; asymptomatic, leads to sterility from scar tissue formation</a:t>
            </a:r>
          </a:p>
          <a:p>
            <a:r>
              <a:rPr lang="en-US" smtClean="0"/>
              <a:t>Gonorrhea -- bacteria, discharge common, blindness if newborn is infected during delivery</a:t>
            </a:r>
          </a:p>
          <a:p>
            <a:r>
              <a:rPr lang="en-US" smtClean="0"/>
              <a:t>Syphilis -- bacteria, painless sores (chancre), 2nd stage all organs involved, 3rd stage organ degeneration is apparent (neurosyphilis)</a:t>
            </a:r>
          </a:p>
          <a:p>
            <a:r>
              <a:rPr lang="en-US" smtClean="0"/>
              <a:t>Genital Herpes -- virus, incurable, painful blisters</a:t>
            </a:r>
          </a:p>
          <a:p>
            <a:r>
              <a:rPr lang="en-US" smtClean="0"/>
              <a:t>AIDS &amp; hepatitis B --viruses (chapters 22 &amp; 24)</a:t>
            </a:r>
          </a:p>
        </p:txBody>
      </p:sp>
    </p:spTree>
    <p:extLst>
      <p:ext uri="{BB962C8B-B14F-4D97-AF65-F5344CB8AC3E}">
        <p14:creationId xmlns:p14="http://schemas.microsoft.com/office/powerpoint/2010/main" xmlns="" val="4071999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solidFill>
                  <a:schemeClr val="tx1"/>
                </a:solidFill>
              </a:rPr>
              <a:t>Yeast Infection</a:t>
            </a:r>
          </a:p>
        </p:txBody>
      </p:sp>
      <p:sp>
        <p:nvSpPr>
          <p:cNvPr id="59395" name="Rectangle 3"/>
          <p:cNvSpPr>
            <a:spLocks noGrp="1" noChangeArrowheads="1"/>
          </p:cNvSpPr>
          <p:nvPr>
            <p:ph type="body" idx="1"/>
          </p:nvPr>
        </p:nvSpPr>
        <p:spPr/>
        <p:txBody>
          <a:bodyPr/>
          <a:lstStyle/>
          <a:p>
            <a:pPr>
              <a:lnSpc>
                <a:spcPct val="90000"/>
              </a:lnSpc>
            </a:pPr>
            <a:r>
              <a:rPr lang="en-US" i="1" smtClean="0"/>
              <a:t>Candida</a:t>
            </a:r>
            <a:r>
              <a:rPr lang="en-US" smtClean="0"/>
              <a:t> </a:t>
            </a:r>
            <a:r>
              <a:rPr lang="en-US" i="1" smtClean="0"/>
              <a:t>albicans</a:t>
            </a:r>
            <a:r>
              <a:rPr lang="en-US" smtClean="0"/>
              <a:t> is yeastlike fungus that grows on mucous membranes</a:t>
            </a:r>
          </a:p>
          <a:p>
            <a:pPr>
              <a:lnSpc>
                <a:spcPct val="90000"/>
              </a:lnSpc>
            </a:pPr>
            <a:r>
              <a:rPr lang="en-US" smtClean="0"/>
              <a:t>Causes vulvovaginal candidiasis or vaginitis</a:t>
            </a:r>
          </a:p>
          <a:p>
            <a:pPr lvl="1">
              <a:lnSpc>
                <a:spcPct val="90000"/>
              </a:lnSpc>
            </a:pPr>
            <a:r>
              <a:rPr lang="en-US" smtClean="0"/>
              <a:t>inflammation of the vagina</a:t>
            </a:r>
          </a:p>
          <a:p>
            <a:pPr lvl="1">
              <a:lnSpc>
                <a:spcPct val="90000"/>
              </a:lnSpc>
            </a:pPr>
            <a:r>
              <a:rPr lang="en-US" smtClean="0"/>
              <a:t>severe itching and pain</a:t>
            </a:r>
          </a:p>
          <a:p>
            <a:pPr lvl="1">
              <a:lnSpc>
                <a:spcPct val="90000"/>
              </a:lnSpc>
            </a:pPr>
            <a:r>
              <a:rPr lang="en-US" smtClean="0"/>
              <a:t>yellow discharge with odor</a:t>
            </a:r>
          </a:p>
          <a:p>
            <a:pPr>
              <a:lnSpc>
                <a:spcPct val="90000"/>
              </a:lnSpc>
            </a:pPr>
            <a:r>
              <a:rPr lang="en-US" smtClean="0"/>
              <a:t>More likely after antibiotic therapy for some other disease</a:t>
            </a:r>
          </a:p>
        </p:txBody>
      </p:sp>
    </p:spTree>
    <p:extLst>
      <p:ext uri="{BB962C8B-B14F-4D97-AF65-F5344CB8AC3E}">
        <p14:creationId xmlns:p14="http://schemas.microsoft.com/office/powerpoint/2010/main" xmlns="" val="3072209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Let us know about AIDS</a:t>
            </a:r>
            <a:br>
              <a:rPr lang="en-US" sz="2600" kern="1200" dirty="0">
                <a:solidFill>
                  <a:schemeClr val="bg1"/>
                </a:solidFill>
                <a:latin typeface="+mj-lt"/>
                <a:ea typeface="+mj-ea"/>
                <a:cs typeface="+mj-cs"/>
              </a:rPr>
            </a:br>
            <a:endParaRPr lang="en-US" sz="2600" kern="12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xmlns="" id="{6D68563D-A5D3-4A79-9EC0-47988655A26B}"/>
              </a:ext>
            </a:extLst>
          </p:cNvPr>
          <p:cNvPicPr>
            <a:picLocks noChangeAspect="1"/>
          </p:cNvPicPr>
          <p:nvPr/>
        </p:nvPicPr>
        <p:blipFill>
          <a:blip r:embed="rId2"/>
          <a:stretch>
            <a:fillRect/>
          </a:stretch>
        </p:blipFill>
        <p:spPr>
          <a:xfrm>
            <a:off x="4038600" y="2270043"/>
            <a:ext cx="7188199" cy="2314524"/>
          </a:xfrm>
          <a:prstGeom prst="rect">
            <a:avLst/>
          </a:prstGeom>
        </p:spPr>
      </p:pic>
    </p:spTree>
    <p:extLst>
      <p:ext uri="{BB962C8B-B14F-4D97-AF65-F5344CB8AC3E}">
        <p14:creationId xmlns:p14="http://schemas.microsoft.com/office/powerpoint/2010/main" xmlns="" val="1824242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2638425" y="1801814"/>
            <a:ext cx="7323142" cy="3999588"/>
            <a:chOff x="543" y="1070"/>
            <a:chExt cx="4708" cy="2250"/>
          </a:xfrm>
        </p:grpSpPr>
        <p:grpSp>
          <p:nvGrpSpPr>
            <p:cNvPr id="26748" name="Group 3"/>
            <p:cNvGrpSpPr>
              <a:grpSpLocks/>
            </p:cNvGrpSpPr>
            <p:nvPr/>
          </p:nvGrpSpPr>
          <p:grpSpPr bwMode="auto">
            <a:xfrm>
              <a:off x="1608" y="2703"/>
              <a:ext cx="170" cy="617"/>
              <a:chOff x="1485" y="2823"/>
              <a:chExt cx="170" cy="617"/>
            </a:xfrm>
          </p:grpSpPr>
          <p:sp>
            <p:nvSpPr>
              <p:cNvPr id="27497" name="Freeform 4"/>
              <p:cNvSpPr>
                <a:spLocks/>
              </p:cNvSpPr>
              <p:nvPr/>
            </p:nvSpPr>
            <p:spPr bwMode="auto">
              <a:xfrm>
                <a:off x="1485" y="2823"/>
                <a:ext cx="170" cy="617"/>
              </a:xfrm>
              <a:custGeom>
                <a:avLst/>
                <a:gdLst>
                  <a:gd name="T0" fmla="*/ 16 w 260"/>
                  <a:gd name="T1" fmla="*/ 245 h 960"/>
                  <a:gd name="T2" fmla="*/ 20 w 260"/>
                  <a:gd name="T3" fmla="*/ 287 h 960"/>
                  <a:gd name="T4" fmla="*/ 15 w 260"/>
                  <a:gd name="T5" fmla="*/ 332 h 960"/>
                  <a:gd name="T6" fmla="*/ 22 w 260"/>
                  <a:gd name="T7" fmla="*/ 367 h 960"/>
                  <a:gd name="T8" fmla="*/ 33 w 260"/>
                  <a:gd name="T9" fmla="*/ 412 h 960"/>
                  <a:gd name="T10" fmla="*/ 44 w 260"/>
                  <a:gd name="T11" fmla="*/ 412 h 960"/>
                  <a:gd name="T12" fmla="*/ 52 w 260"/>
                  <a:gd name="T13" fmla="*/ 425 h 960"/>
                  <a:gd name="T14" fmla="*/ 52 w 260"/>
                  <a:gd name="T15" fmla="*/ 437 h 960"/>
                  <a:gd name="T16" fmla="*/ 61 w 260"/>
                  <a:gd name="T17" fmla="*/ 461 h 960"/>
                  <a:gd name="T18" fmla="*/ 59 w 260"/>
                  <a:gd name="T19" fmla="*/ 477 h 960"/>
                  <a:gd name="T20" fmla="*/ 60 w 260"/>
                  <a:gd name="T21" fmla="*/ 490 h 960"/>
                  <a:gd name="T22" fmla="*/ 50 w 260"/>
                  <a:gd name="T23" fmla="*/ 490 h 960"/>
                  <a:gd name="T24" fmla="*/ 43 w 260"/>
                  <a:gd name="T25" fmla="*/ 487 h 960"/>
                  <a:gd name="T26" fmla="*/ 43 w 260"/>
                  <a:gd name="T27" fmla="*/ 497 h 960"/>
                  <a:gd name="T28" fmla="*/ 56 w 260"/>
                  <a:gd name="T29" fmla="*/ 511 h 960"/>
                  <a:gd name="T30" fmla="*/ 66 w 260"/>
                  <a:gd name="T31" fmla="*/ 516 h 960"/>
                  <a:gd name="T32" fmla="*/ 74 w 260"/>
                  <a:gd name="T33" fmla="*/ 524 h 960"/>
                  <a:gd name="T34" fmla="*/ 65 w 260"/>
                  <a:gd name="T35" fmla="*/ 533 h 960"/>
                  <a:gd name="T36" fmla="*/ 76 w 260"/>
                  <a:gd name="T37" fmla="*/ 555 h 960"/>
                  <a:gd name="T38" fmla="*/ 86 w 260"/>
                  <a:gd name="T39" fmla="*/ 569 h 960"/>
                  <a:gd name="T40" fmla="*/ 95 w 260"/>
                  <a:gd name="T41" fmla="*/ 580 h 960"/>
                  <a:gd name="T42" fmla="*/ 99 w 260"/>
                  <a:gd name="T43" fmla="*/ 589 h 960"/>
                  <a:gd name="T44" fmla="*/ 114 w 260"/>
                  <a:gd name="T45" fmla="*/ 605 h 960"/>
                  <a:gd name="T46" fmla="*/ 124 w 260"/>
                  <a:gd name="T47" fmla="*/ 610 h 960"/>
                  <a:gd name="T48" fmla="*/ 156 w 260"/>
                  <a:gd name="T49" fmla="*/ 591 h 960"/>
                  <a:gd name="T50" fmla="*/ 120 w 260"/>
                  <a:gd name="T51" fmla="*/ 584 h 960"/>
                  <a:gd name="T52" fmla="*/ 94 w 260"/>
                  <a:gd name="T53" fmla="*/ 565 h 960"/>
                  <a:gd name="T54" fmla="*/ 87 w 260"/>
                  <a:gd name="T55" fmla="*/ 509 h 960"/>
                  <a:gd name="T56" fmla="*/ 80 w 260"/>
                  <a:gd name="T57" fmla="*/ 469 h 960"/>
                  <a:gd name="T58" fmla="*/ 71 w 260"/>
                  <a:gd name="T59" fmla="*/ 456 h 960"/>
                  <a:gd name="T60" fmla="*/ 59 w 260"/>
                  <a:gd name="T61" fmla="*/ 416 h 960"/>
                  <a:gd name="T62" fmla="*/ 53 w 260"/>
                  <a:gd name="T63" fmla="*/ 363 h 960"/>
                  <a:gd name="T64" fmla="*/ 43 w 260"/>
                  <a:gd name="T65" fmla="*/ 326 h 960"/>
                  <a:gd name="T66" fmla="*/ 49 w 260"/>
                  <a:gd name="T67" fmla="*/ 281 h 960"/>
                  <a:gd name="T68" fmla="*/ 31 w 260"/>
                  <a:gd name="T69" fmla="*/ 243 h 960"/>
                  <a:gd name="T70" fmla="*/ 33 w 260"/>
                  <a:gd name="T71" fmla="*/ 209 h 960"/>
                  <a:gd name="T72" fmla="*/ 44 w 260"/>
                  <a:gd name="T73" fmla="*/ 166 h 960"/>
                  <a:gd name="T74" fmla="*/ 41 w 260"/>
                  <a:gd name="T75" fmla="*/ 127 h 960"/>
                  <a:gd name="T76" fmla="*/ 59 w 260"/>
                  <a:gd name="T77" fmla="*/ 94 h 960"/>
                  <a:gd name="T78" fmla="*/ 40 w 260"/>
                  <a:gd name="T79" fmla="*/ 75 h 960"/>
                  <a:gd name="T80" fmla="*/ 29 w 260"/>
                  <a:gd name="T81" fmla="*/ 31 h 960"/>
                  <a:gd name="T82" fmla="*/ 12 w 260"/>
                  <a:gd name="T83" fmla="*/ 0 h 960"/>
                  <a:gd name="T84" fmla="*/ 0 w 260"/>
                  <a:gd name="T85" fmla="*/ 15 h 960"/>
                  <a:gd name="T86" fmla="*/ 7 w 260"/>
                  <a:gd name="T87" fmla="*/ 76 h 960"/>
                  <a:gd name="T88" fmla="*/ 10 w 260"/>
                  <a:gd name="T89" fmla="*/ 124 h 960"/>
                  <a:gd name="T90" fmla="*/ 10 w 260"/>
                  <a:gd name="T91" fmla="*/ 192 h 9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0"/>
                  <a:gd name="T139" fmla="*/ 0 h 960"/>
                  <a:gd name="T140" fmla="*/ 260 w 260"/>
                  <a:gd name="T141" fmla="*/ 960 h 9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0" h="960">
                    <a:moveTo>
                      <a:pt x="17" y="342"/>
                    </a:moveTo>
                    <a:lnTo>
                      <a:pt x="22" y="361"/>
                    </a:lnTo>
                    <a:lnTo>
                      <a:pt x="25" y="381"/>
                    </a:lnTo>
                    <a:lnTo>
                      <a:pt x="30" y="403"/>
                    </a:lnTo>
                    <a:lnTo>
                      <a:pt x="33" y="421"/>
                    </a:lnTo>
                    <a:lnTo>
                      <a:pt x="30" y="446"/>
                    </a:lnTo>
                    <a:lnTo>
                      <a:pt x="25" y="470"/>
                    </a:lnTo>
                    <a:lnTo>
                      <a:pt x="24" y="494"/>
                    </a:lnTo>
                    <a:lnTo>
                      <a:pt x="23" y="516"/>
                    </a:lnTo>
                    <a:lnTo>
                      <a:pt x="17" y="525"/>
                    </a:lnTo>
                    <a:lnTo>
                      <a:pt x="24" y="547"/>
                    </a:lnTo>
                    <a:lnTo>
                      <a:pt x="33" y="571"/>
                    </a:lnTo>
                    <a:lnTo>
                      <a:pt x="39" y="594"/>
                    </a:lnTo>
                    <a:lnTo>
                      <a:pt x="35" y="620"/>
                    </a:lnTo>
                    <a:lnTo>
                      <a:pt x="50" y="641"/>
                    </a:lnTo>
                    <a:lnTo>
                      <a:pt x="51" y="647"/>
                    </a:lnTo>
                    <a:lnTo>
                      <a:pt x="59" y="641"/>
                    </a:lnTo>
                    <a:lnTo>
                      <a:pt x="68" y="641"/>
                    </a:lnTo>
                    <a:lnTo>
                      <a:pt x="75" y="637"/>
                    </a:lnTo>
                    <a:lnTo>
                      <a:pt x="72" y="653"/>
                    </a:lnTo>
                    <a:lnTo>
                      <a:pt x="80" y="662"/>
                    </a:lnTo>
                    <a:lnTo>
                      <a:pt x="77" y="657"/>
                    </a:lnTo>
                    <a:lnTo>
                      <a:pt x="77" y="665"/>
                    </a:lnTo>
                    <a:lnTo>
                      <a:pt x="80" y="680"/>
                    </a:lnTo>
                    <a:lnTo>
                      <a:pt x="81" y="698"/>
                    </a:lnTo>
                    <a:lnTo>
                      <a:pt x="81" y="709"/>
                    </a:lnTo>
                    <a:lnTo>
                      <a:pt x="94" y="718"/>
                    </a:lnTo>
                    <a:lnTo>
                      <a:pt x="86" y="736"/>
                    </a:lnTo>
                    <a:lnTo>
                      <a:pt x="94" y="742"/>
                    </a:lnTo>
                    <a:lnTo>
                      <a:pt x="90" y="742"/>
                    </a:lnTo>
                    <a:lnTo>
                      <a:pt x="90" y="748"/>
                    </a:lnTo>
                    <a:lnTo>
                      <a:pt x="91" y="763"/>
                    </a:lnTo>
                    <a:lnTo>
                      <a:pt x="92" y="762"/>
                    </a:lnTo>
                    <a:lnTo>
                      <a:pt x="85" y="771"/>
                    </a:lnTo>
                    <a:lnTo>
                      <a:pt x="84" y="765"/>
                    </a:lnTo>
                    <a:lnTo>
                      <a:pt x="77" y="763"/>
                    </a:lnTo>
                    <a:lnTo>
                      <a:pt x="77" y="755"/>
                    </a:lnTo>
                    <a:lnTo>
                      <a:pt x="72" y="755"/>
                    </a:lnTo>
                    <a:lnTo>
                      <a:pt x="66" y="757"/>
                    </a:lnTo>
                    <a:lnTo>
                      <a:pt x="55" y="779"/>
                    </a:lnTo>
                    <a:lnTo>
                      <a:pt x="57" y="777"/>
                    </a:lnTo>
                    <a:lnTo>
                      <a:pt x="66" y="773"/>
                    </a:lnTo>
                    <a:lnTo>
                      <a:pt x="78" y="777"/>
                    </a:lnTo>
                    <a:lnTo>
                      <a:pt x="94" y="790"/>
                    </a:lnTo>
                    <a:lnTo>
                      <a:pt x="86" y="795"/>
                    </a:lnTo>
                    <a:lnTo>
                      <a:pt x="94" y="801"/>
                    </a:lnTo>
                    <a:lnTo>
                      <a:pt x="83" y="803"/>
                    </a:lnTo>
                    <a:lnTo>
                      <a:pt x="101" y="803"/>
                    </a:lnTo>
                    <a:lnTo>
                      <a:pt x="102" y="801"/>
                    </a:lnTo>
                    <a:lnTo>
                      <a:pt x="113" y="809"/>
                    </a:lnTo>
                    <a:lnTo>
                      <a:pt x="113" y="816"/>
                    </a:lnTo>
                    <a:lnTo>
                      <a:pt x="97" y="813"/>
                    </a:lnTo>
                    <a:lnTo>
                      <a:pt x="91" y="813"/>
                    </a:lnTo>
                    <a:lnTo>
                      <a:pt x="100" y="829"/>
                    </a:lnTo>
                    <a:lnTo>
                      <a:pt x="111" y="846"/>
                    </a:lnTo>
                    <a:lnTo>
                      <a:pt x="111" y="854"/>
                    </a:lnTo>
                    <a:lnTo>
                      <a:pt x="116" y="864"/>
                    </a:lnTo>
                    <a:lnTo>
                      <a:pt x="111" y="868"/>
                    </a:lnTo>
                    <a:lnTo>
                      <a:pt x="123" y="875"/>
                    </a:lnTo>
                    <a:lnTo>
                      <a:pt x="131" y="885"/>
                    </a:lnTo>
                    <a:lnTo>
                      <a:pt x="130" y="891"/>
                    </a:lnTo>
                    <a:lnTo>
                      <a:pt x="141" y="896"/>
                    </a:lnTo>
                    <a:lnTo>
                      <a:pt x="146" y="903"/>
                    </a:lnTo>
                    <a:lnTo>
                      <a:pt x="140" y="901"/>
                    </a:lnTo>
                    <a:lnTo>
                      <a:pt x="151" y="910"/>
                    </a:lnTo>
                    <a:lnTo>
                      <a:pt x="152" y="917"/>
                    </a:lnTo>
                    <a:lnTo>
                      <a:pt x="161" y="929"/>
                    </a:lnTo>
                    <a:lnTo>
                      <a:pt x="164" y="935"/>
                    </a:lnTo>
                    <a:lnTo>
                      <a:pt x="175" y="941"/>
                    </a:lnTo>
                    <a:lnTo>
                      <a:pt x="179" y="943"/>
                    </a:lnTo>
                    <a:lnTo>
                      <a:pt x="174" y="945"/>
                    </a:lnTo>
                    <a:lnTo>
                      <a:pt x="189" y="949"/>
                    </a:lnTo>
                    <a:lnTo>
                      <a:pt x="218" y="960"/>
                    </a:lnTo>
                    <a:lnTo>
                      <a:pt x="221" y="929"/>
                    </a:lnTo>
                    <a:lnTo>
                      <a:pt x="238" y="920"/>
                    </a:lnTo>
                    <a:lnTo>
                      <a:pt x="260" y="923"/>
                    </a:lnTo>
                    <a:lnTo>
                      <a:pt x="223" y="912"/>
                    </a:lnTo>
                    <a:lnTo>
                      <a:pt x="183" y="909"/>
                    </a:lnTo>
                    <a:lnTo>
                      <a:pt x="169" y="897"/>
                    </a:lnTo>
                    <a:lnTo>
                      <a:pt x="157" y="877"/>
                    </a:lnTo>
                    <a:lnTo>
                      <a:pt x="144" y="879"/>
                    </a:lnTo>
                    <a:lnTo>
                      <a:pt x="124" y="845"/>
                    </a:lnTo>
                    <a:lnTo>
                      <a:pt x="139" y="829"/>
                    </a:lnTo>
                    <a:lnTo>
                      <a:pt x="133" y="792"/>
                    </a:lnTo>
                    <a:lnTo>
                      <a:pt x="130" y="763"/>
                    </a:lnTo>
                    <a:lnTo>
                      <a:pt x="127" y="743"/>
                    </a:lnTo>
                    <a:lnTo>
                      <a:pt x="123" y="730"/>
                    </a:lnTo>
                    <a:lnTo>
                      <a:pt x="113" y="726"/>
                    </a:lnTo>
                    <a:lnTo>
                      <a:pt x="127" y="721"/>
                    </a:lnTo>
                    <a:lnTo>
                      <a:pt x="109" y="710"/>
                    </a:lnTo>
                    <a:lnTo>
                      <a:pt x="100" y="682"/>
                    </a:lnTo>
                    <a:lnTo>
                      <a:pt x="90" y="668"/>
                    </a:lnTo>
                    <a:lnTo>
                      <a:pt x="90" y="647"/>
                    </a:lnTo>
                    <a:lnTo>
                      <a:pt x="80" y="612"/>
                    </a:lnTo>
                    <a:lnTo>
                      <a:pt x="77" y="585"/>
                    </a:lnTo>
                    <a:lnTo>
                      <a:pt x="81" y="565"/>
                    </a:lnTo>
                    <a:lnTo>
                      <a:pt x="78" y="549"/>
                    </a:lnTo>
                    <a:lnTo>
                      <a:pt x="72" y="529"/>
                    </a:lnTo>
                    <a:lnTo>
                      <a:pt x="66" y="507"/>
                    </a:lnTo>
                    <a:lnTo>
                      <a:pt x="77" y="488"/>
                    </a:lnTo>
                    <a:lnTo>
                      <a:pt x="72" y="471"/>
                    </a:lnTo>
                    <a:lnTo>
                      <a:pt x="75" y="437"/>
                    </a:lnTo>
                    <a:lnTo>
                      <a:pt x="68" y="421"/>
                    </a:lnTo>
                    <a:lnTo>
                      <a:pt x="59" y="400"/>
                    </a:lnTo>
                    <a:lnTo>
                      <a:pt x="48" y="378"/>
                    </a:lnTo>
                    <a:lnTo>
                      <a:pt x="48" y="361"/>
                    </a:lnTo>
                    <a:lnTo>
                      <a:pt x="51" y="344"/>
                    </a:lnTo>
                    <a:lnTo>
                      <a:pt x="51" y="325"/>
                    </a:lnTo>
                    <a:lnTo>
                      <a:pt x="50" y="305"/>
                    </a:lnTo>
                    <a:lnTo>
                      <a:pt x="59" y="282"/>
                    </a:lnTo>
                    <a:lnTo>
                      <a:pt x="68" y="258"/>
                    </a:lnTo>
                    <a:lnTo>
                      <a:pt x="75" y="250"/>
                    </a:lnTo>
                    <a:lnTo>
                      <a:pt x="67" y="234"/>
                    </a:lnTo>
                    <a:lnTo>
                      <a:pt x="63" y="198"/>
                    </a:lnTo>
                    <a:lnTo>
                      <a:pt x="67" y="183"/>
                    </a:lnTo>
                    <a:lnTo>
                      <a:pt x="86" y="175"/>
                    </a:lnTo>
                    <a:lnTo>
                      <a:pt x="91" y="147"/>
                    </a:lnTo>
                    <a:lnTo>
                      <a:pt x="85" y="142"/>
                    </a:lnTo>
                    <a:lnTo>
                      <a:pt x="69" y="141"/>
                    </a:lnTo>
                    <a:lnTo>
                      <a:pt x="61" y="116"/>
                    </a:lnTo>
                    <a:lnTo>
                      <a:pt x="51" y="92"/>
                    </a:lnTo>
                    <a:lnTo>
                      <a:pt x="45" y="69"/>
                    </a:lnTo>
                    <a:lnTo>
                      <a:pt x="45" y="49"/>
                    </a:lnTo>
                    <a:lnTo>
                      <a:pt x="33" y="31"/>
                    </a:lnTo>
                    <a:lnTo>
                      <a:pt x="24" y="12"/>
                    </a:lnTo>
                    <a:lnTo>
                      <a:pt x="18" y="0"/>
                    </a:lnTo>
                    <a:lnTo>
                      <a:pt x="14" y="10"/>
                    </a:lnTo>
                    <a:lnTo>
                      <a:pt x="3" y="23"/>
                    </a:lnTo>
                    <a:lnTo>
                      <a:pt x="0" y="23"/>
                    </a:lnTo>
                    <a:lnTo>
                      <a:pt x="6" y="56"/>
                    </a:lnTo>
                    <a:lnTo>
                      <a:pt x="14" y="91"/>
                    </a:lnTo>
                    <a:lnTo>
                      <a:pt x="11" y="119"/>
                    </a:lnTo>
                    <a:lnTo>
                      <a:pt x="11" y="149"/>
                    </a:lnTo>
                    <a:lnTo>
                      <a:pt x="11" y="160"/>
                    </a:lnTo>
                    <a:lnTo>
                      <a:pt x="16" y="193"/>
                    </a:lnTo>
                    <a:lnTo>
                      <a:pt x="17" y="224"/>
                    </a:lnTo>
                    <a:lnTo>
                      <a:pt x="16" y="263"/>
                    </a:lnTo>
                    <a:lnTo>
                      <a:pt x="16" y="298"/>
                    </a:lnTo>
                    <a:lnTo>
                      <a:pt x="17" y="315"/>
                    </a:lnTo>
                    <a:lnTo>
                      <a:pt x="17" y="34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98" name="Freeform 5"/>
              <p:cNvSpPr>
                <a:spLocks/>
              </p:cNvSpPr>
              <p:nvPr/>
            </p:nvSpPr>
            <p:spPr bwMode="auto">
              <a:xfrm>
                <a:off x="1485" y="2823"/>
                <a:ext cx="170" cy="617"/>
              </a:xfrm>
              <a:custGeom>
                <a:avLst/>
                <a:gdLst>
                  <a:gd name="T0" fmla="*/ 16 w 260"/>
                  <a:gd name="T1" fmla="*/ 245 h 960"/>
                  <a:gd name="T2" fmla="*/ 20 w 260"/>
                  <a:gd name="T3" fmla="*/ 287 h 960"/>
                  <a:gd name="T4" fmla="*/ 15 w 260"/>
                  <a:gd name="T5" fmla="*/ 332 h 960"/>
                  <a:gd name="T6" fmla="*/ 22 w 260"/>
                  <a:gd name="T7" fmla="*/ 367 h 960"/>
                  <a:gd name="T8" fmla="*/ 33 w 260"/>
                  <a:gd name="T9" fmla="*/ 412 h 960"/>
                  <a:gd name="T10" fmla="*/ 44 w 260"/>
                  <a:gd name="T11" fmla="*/ 412 h 960"/>
                  <a:gd name="T12" fmla="*/ 52 w 260"/>
                  <a:gd name="T13" fmla="*/ 425 h 960"/>
                  <a:gd name="T14" fmla="*/ 52 w 260"/>
                  <a:gd name="T15" fmla="*/ 437 h 960"/>
                  <a:gd name="T16" fmla="*/ 61 w 260"/>
                  <a:gd name="T17" fmla="*/ 461 h 960"/>
                  <a:gd name="T18" fmla="*/ 59 w 260"/>
                  <a:gd name="T19" fmla="*/ 477 h 960"/>
                  <a:gd name="T20" fmla="*/ 60 w 260"/>
                  <a:gd name="T21" fmla="*/ 490 h 960"/>
                  <a:gd name="T22" fmla="*/ 50 w 260"/>
                  <a:gd name="T23" fmla="*/ 490 h 960"/>
                  <a:gd name="T24" fmla="*/ 43 w 260"/>
                  <a:gd name="T25" fmla="*/ 487 h 960"/>
                  <a:gd name="T26" fmla="*/ 43 w 260"/>
                  <a:gd name="T27" fmla="*/ 497 h 960"/>
                  <a:gd name="T28" fmla="*/ 56 w 260"/>
                  <a:gd name="T29" fmla="*/ 511 h 960"/>
                  <a:gd name="T30" fmla="*/ 66 w 260"/>
                  <a:gd name="T31" fmla="*/ 516 h 960"/>
                  <a:gd name="T32" fmla="*/ 74 w 260"/>
                  <a:gd name="T33" fmla="*/ 524 h 960"/>
                  <a:gd name="T34" fmla="*/ 65 w 260"/>
                  <a:gd name="T35" fmla="*/ 533 h 960"/>
                  <a:gd name="T36" fmla="*/ 76 w 260"/>
                  <a:gd name="T37" fmla="*/ 555 h 960"/>
                  <a:gd name="T38" fmla="*/ 86 w 260"/>
                  <a:gd name="T39" fmla="*/ 569 h 960"/>
                  <a:gd name="T40" fmla="*/ 95 w 260"/>
                  <a:gd name="T41" fmla="*/ 580 h 960"/>
                  <a:gd name="T42" fmla="*/ 99 w 260"/>
                  <a:gd name="T43" fmla="*/ 589 h 960"/>
                  <a:gd name="T44" fmla="*/ 114 w 260"/>
                  <a:gd name="T45" fmla="*/ 605 h 960"/>
                  <a:gd name="T46" fmla="*/ 124 w 260"/>
                  <a:gd name="T47" fmla="*/ 610 h 960"/>
                  <a:gd name="T48" fmla="*/ 156 w 260"/>
                  <a:gd name="T49" fmla="*/ 591 h 960"/>
                  <a:gd name="T50" fmla="*/ 120 w 260"/>
                  <a:gd name="T51" fmla="*/ 584 h 960"/>
                  <a:gd name="T52" fmla="*/ 94 w 260"/>
                  <a:gd name="T53" fmla="*/ 565 h 960"/>
                  <a:gd name="T54" fmla="*/ 87 w 260"/>
                  <a:gd name="T55" fmla="*/ 509 h 960"/>
                  <a:gd name="T56" fmla="*/ 80 w 260"/>
                  <a:gd name="T57" fmla="*/ 469 h 960"/>
                  <a:gd name="T58" fmla="*/ 71 w 260"/>
                  <a:gd name="T59" fmla="*/ 456 h 960"/>
                  <a:gd name="T60" fmla="*/ 59 w 260"/>
                  <a:gd name="T61" fmla="*/ 416 h 960"/>
                  <a:gd name="T62" fmla="*/ 53 w 260"/>
                  <a:gd name="T63" fmla="*/ 363 h 960"/>
                  <a:gd name="T64" fmla="*/ 43 w 260"/>
                  <a:gd name="T65" fmla="*/ 326 h 960"/>
                  <a:gd name="T66" fmla="*/ 49 w 260"/>
                  <a:gd name="T67" fmla="*/ 281 h 960"/>
                  <a:gd name="T68" fmla="*/ 31 w 260"/>
                  <a:gd name="T69" fmla="*/ 243 h 960"/>
                  <a:gd name="T70" fmla="*/ 33 w 260"/>
                  <a:gd name="T71" fmla="*/ 209 h 960"/>
                  <a:gd name="T72" fmla="*/ 44 w 260"/>
                  <a:gd name="T73" fmla="*/ 166 h 960"/>
                  <a:gd name="T74" fmla="*/ 41 w 260"/>
                  <a:gd name="T75" fmla="*/ 127 h 960"/>
                  <a:gd name="T76" fmla="*/ 59 w 260"/>
                  <a:gd name="T77" fmla="*/ 94 h 960"/>
                  <a:gd name="T78" fmla="*/ 40 w 260"/>
                  <a:gd name="T79" fmla="*/ 75 h 960"/>
                  <a:gd name="T80" fmla="*/ 29 w 260"/>
                  <a:gd name="T81" fmla="*/ 31 h 960"/>
                  <a:gd name="T82" fmla="*/ 12 w 260"/>
                  <a:gd name="T83" fmla="*/ 0 h 960"/>
                  <a:gd name="T84" fmla="*/ 0 w 260"/>
                  <a:gd name="T85" fmla="*/ 15 h 960"/>
                  <a:gd name="T86" fmla="*/ 7 w 260"/>
                  <a:gd name="T87" fmla="*/ 76 h 960"/>
                  <a:gd name="T88" fmla="*/ 10 w 260"/>
                  <a:gd name="T89" fmla="*/ 124 h 960"/>
                  <a:gd name="T90" fmla="*/ 10 w 260"/>
                  <a:gd name="T91" fmla="*/ 192 h 9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0"/>
                  <a:gd name="T139" fmla="*/ 0 h 960"/>
                  <a:gd name="T140" fmla="*/ 260 w 260"/>
                  <a:gd name="T141" fmla="*/ 960 h 9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0" h="960">
                    <a:moveTo>
                      <a:pt x="17" y="342"/>
                    </a:moveTo>
                    <a:lnTo>
                      <a:pt x="22" y="361"/>
                    </a:lnTo>
                    <a:lnTo>
                      <a:pt x="25" y="381"/>
                    </a:lnTo>
                    <a:lnTo>
                      <a:pt x="30" y="403"/>
                    </a:lnTo>
                    <a:lnTo>
                      <a:pt x="33" y="421"/>
                    </a:lnTo>
                    <a:lnTo>
                      <a:pt x="30" y="446"/>
                    </a:lnTo>
                    <a:lnTo>
                      <a:pt x="25" y="470"/>
                    </a:lnTo>
                    <a:lnTo>
                      <a:pt x="24" y="494"/>
                    </a:lnTo>
                    <a:lnTo>
                      <a:pt x="23" y="516"/>
                    </a:lnTo>
                    <a:lnTo>
                      <a:pt x="17" y="525"/>
                    </a:lnTo>
                    <a:lnTo>
                      <a:pt x="24" y="547"/>
                    </a:lnTo>
                    <a:lnTo>
                      <a:pt x="33" y="571"/>
                    </a:lnTo>
                    <a:lnTo>
                      <a:pt x="39" y="594"/>
                    </a:lnTo>
                    <a:lnTo>
                      <a:pt x="35" y="620"/>
                    </a:lnTo>
                    <a:lnTo>
                      <a:pt x="50" y="641"/>
                    </a:lnTo>
                    <a:lnTo>
                      <a:pt x="51" y="647"/>
                    </a:lnTo>
                    <a:lnTo>
                      <a:pt x="59" y="641"/>
                    </a:lnTo>
                    <a:lnTo>
                      <a:pt x="68" y="641"/>
                    </a:lnTo>
                    <a:lnTo>
                      <a:pt x="75" y="637"/>
                    </a:lnTo>
                    <a:lnTo>
                      <a:pt x="72" y="653"/>
                    </a:lnTo>
                    <a:lnTo>
                      <a:pt x="80" y="662"/>
                    </a:lnTo>
                    <a:lnTo>
                      <a:pt x="77" y="657"/>
                    </a:lnTo>
                    <a:lnTo>
                      <a:pt x="77" y="665"/>
                    </a:lnTo>
                    <a:lnTo>
                      <a:pt x="80" y="680"/>
                    </a:lnTo>
                    <a:lnTo>
                      <a:pt x="81" y="698"/>
                    </a:lnTo>
                    <a:lnTo>
                      <a:pt x="81" y="709"/>
                    </a:lnTo>
                    <a:lnTo>
                      <a:pt x="94" y="718"/>
                    </a:lnTo>
                    <a:lnTo>
                      <a:pt x="86" y="736"/>
                    </a:lnTo>
                    <a:lnTo>
                      <a:pt x="94" y="742"/>
                    </a:lnTo>
                    <a:lnTo>
                      <a:pt x="90" y="742"/>
                    </a:lnTo>
                    <a:lnTo>
                      <a:pt x="90" y="748"/>
                    </a:lnTo>
                    <a:lnTo>
                      <a:pt x="91" y="763"/>
                    </a:lnTo>
                    <a:lnTo>
                      <a:pt x="92" y="762"/>
                    </a:lnTo>
                    <a:lnTo>
                      <a:pt x="85" y="771"/>
                    </a:lnTo>
                    <a:lnTo>
                      <a:pt x="84" y="765"/>
                    </a:lnTo>
                    <a:lnTo>
                      <a:pt x="77" y="763"/>
                    </a:lnTo>
                    <a:lnTo>
                      <a:pt x="77" y="755"/>
                    </a:lnTo>
                    <a:lnTo>
                      <a:pt x="72" y="755"/>
                    </a:lnTo>
                    <a:lnTo>
                      <a:pt x="66" y="757"/>
                    </a:lnTo>
                    <a:lnTo>
                      <a:pt x="55" y="779"/>
                    </a:lnTo>
                    <a:lnTo>
                      <a:pt x="57" y="777"/>
                    </a:lnTo>
                    <a:lnTo>
                      <a:pt x="66" y="773"/>
                    </a:lnTo>
                    <a:lnTo>
                      <a:pt x="78" y="777"/>
                    </a:lnTo>
                    <a:lnTo>
                      <a:pt x="94" y="790"/>
                    </a:lnTo>
                    <a:lnTo>
                      <a:pt x="86" y="795"/>
                    </a:lnTo>
                    <a:lnTo>
                      <a:pt x="94" y="801"/>
                    </a:lnTo>
                    <a:lnTo>
                      <a:pt x="83" y="803"/>
                    </a:lnTo>
                    <a:lnTo>
                      <a:pt x="101" y="803"/>
                    </a:lnTo>
                    <a:lnTo>
                      <a:pt x="102" y="801"/>
                    </a:lnTo>
                    <a:lnTo>
                      <a:pt x="113" y="809"/>
                    </a:lnTo>
                    <a:lnTo>
                      <a:pt x="113" y="816"/>
                    </a:lnTo>
                    <a:lnTo>
                      <a:pt x="97" y="813"/>
                    </a:lnTo>
                    <a:lnTo>
                      <a:pt x="91" y="813"/>
                    </a:lnTo>
                    <a:lnTo>
                      <a:pt x="100" y="829"/>
                    </a:lnTo>
                    <a:lnTo>
                      <a:pt x="111" y="846"/>
                    </a:lnTo>
                    <a:lnTo>
                      <a:pt x="111" y="854"/>
                    </a:lnTo>
                    <a:lnTo>
                      <a:pt x="116" y="864"/>
                    </a:lnTo>
                    <a:lnTo>
                      <a:pt x="111" y="868"/>
                    </a:lnTo>
                    <a:lnTo>
                      <a:pt x="123" y="875"/>
                    </a:lnTo>
                    <a:lnTo>
                      <a:pt x="131" y="885"/>
                    </a:lnTo>
                    <a:lnTo>
                      <a:pt x="130" y="891"/>
                    </a:lnTo>
                    <a:lnTo>
                      <a:pt x="141" y="896"/>
                    </a:lnTo>
                    <a:lnTo>
                      <a:pt x="146" y="903"/>
                    </a:lnTo>
                    <a:lnTo>
                      <a:pt x="140" y="901"/>
                    </a:lnTo>
                    <a:lnTo>
                      <a:pt x="151" y="910"/>
                    </a:lnTo>
                    <a:lnTo>
                      <a:pt x="152" y="917"/>
                    </a:lnTo>
                    <a:lnTo>
                      <a:pt x="161" y="929"/>
                    </a:lnTo>
                    <a:lnTo>
                      <a:pt x="164" y="935"/>
                    </a:lnTo>
                    <a:lnTo>
                      <a:pt x="175" y="941"/>
                    </a:lnTo>
                    <a:lnTo>
                      <a:pt x="179" y="943"/>
                    </a:lnTo>
                    <a:lnTo>
                      <a:pt x="174" y="945"/>
                    </a:lnTo>
                    <a:lnTo>
                      <a:pt x="189" y="949"/>
                    </a:lnTo>
                    <a:lnTo>
                      <a:pt x="218" y="960"/>
                    </a:lnTo>
                    <a:lnTo>
                      <a:pt x="221" y="929"/>
                    </a:lnTo>
                    <a:lnTo>
                      <a:pt x="238" y="920"/>
                    </a:lnTo>
                    <a:lnTo>
                      <a:pt x="260" y="923"/>
                    </a:lnTo>
                    <a:lnTo>
                      <a:pt x="223" y="912"/>
                    </a:lnTo>
                    <a:lnTo>
                      <a:pt x="183" y="909"/>
                    </a:lnTo>
                    <a:lnTo>
                      <a:pt x="169" y="897"/>
                    </a:lnTo>
                    <a:lnTo>
                      <a:pt x="157" y="877"/>
                    </a:lnTo>
                    <a:lnTo>
                      <a:pt x="144" y="879"/>
                    </a:lnTo>
                    <a:lnTo>
                      <a:pt x="124" y="845"/>
                    </a:lnTo>
                    <a:lnTo>
                      <a:pt x="139" y="829"/>
                    </a:lnTo>
                    <a:lnTo>
                      <a:pt x="133" y="792"/>
                    </a:lnTo>
                    <a:lnTo>
                      <a:pt x="130" y="763"/>
                    </a:lnTo>
                    <a:lnTo>
                      <a:pt x="127" y="743"/>
                    </a:lnTo>
                    <a:lnTo>
                      <a:pt x="123" y="730"/>
                    </a:lnTo>
                    <a:lnTo>
                      <a:pt x="113" y="726"/>
                    </a:lnTo>
                    <a:lnTo>
                      <a:pt x="127" y="721"/>
                    </a:lnTo>
                    <a:lnTo>
                      <a:pt x="109" y="710"/>
                    </a:lnTo>
                    <a:lnTo>
                      <a:pt x="100" y="682"/>
                    </a:lnTo>
                    <a:lnTo>
                      <a:pt x="90" y="668"/>
                    </a:lnTo>
                    <a:lnTo>
                      <a:pt x="90" y="647"/>
                    </a:lnTo>
                    <a:lnTo>
                      <a:pt x="80" y="612"/>
                    </a:lnTo>
                    <a:lnTo>
                      <a:pt x="77" y="585"/>
                    </a:lnTo>
                    <a:lnTo>
                      <a:pt x="81" y="565"/>
                    </a:lnTo>
                    <a:lnTo>
                      <a:pt x="78" y="549"/>
                    </a:lnTo>
                    <a:lnTo>
                      <a:pt x="72" y="529"/>
                    </a:lnTo>
                    <a:lnTo>
                      <a:pt x="66" y="507"/>
                    </a:lnTo>
                    <a:lnTo>
                      <a:pt x="77" y="488"/>
                    </a:lnTo>
                    <a:lnTo>
                      <a:pt x="72" y="471"/>
                    </a:lnTo>
                    <a:lnTo>
                      <a:pt x="75" y="437"/>
                    </a:lnTo>
                    <a:lnTo>
                      <a:pt x="68" y="421"/>
                    </a:lnTo>
                    <a:lnTo>
                      <a:pt x="59" y="400"/>
                    </a:lnTo>
                    <a:lnTo>
                      <a:pt x="48" y="378"/>
                    </a:lnTo>
                    <a:lnTo>
                      <a:pt x="48" y="361"/>
                    </a:lnTo>
                    <a:lnTo>
                      <a:pt x="51" y="344"/>
                    </a:lnTo>
                    <a:lnTo>
                      <a:pt x="51" y="325"/>
                    </a:lnTo>
                    <a:lnTo>
                      <a:pt x="50" y="305"/>
                    </a:lnTo>
                    <a:lnTo>
                      <a:pt x="59" y="282"/>
                    </a:lnTo>
                    <a:lnTo>
                      <a:pt x="68" y="258"/>
                    </a:lnTo>
                    <a:lnTo>
                      <a:pt x="75" y="250"/>
                    </a:lnTo>
                    <a:lnTo>
                      <a:pt x="67" y="234"/>
                    </a:lnTo>
                    <a:lnTo>
                      <a:pt x="63" y="198"/>
                    </a:lnTo>
                    <a:lnTo>
                      <a:pt x="67" y="183"/>
                    </a:lnTo>
                    <a:lnTo>
                      <a:pt x="86" y="175"/>
                    </a:lnTo>
                    <a:lnTo>
                      <a:pt x="91" y="147"/>
                    </a:lnTo>
                    <a:lnTo>
                      <a:pt x="85" y="142"/>
                    </a:lnTo>
                    <a:lnTo>
                      <a:pt x="69" y="141"/>
                    </a:lnTo>
                    <a:lnTo>
                      <a:pt x="61" y="116"/>
                    </a:lnTo>
                    <a:lnTo>
                      <a:pt x="51" y="92"/>
                    </a:lnTo>
                    <a:lnTo>
                      <a:pt x="45" y="69"/>
                    </a:lnTo>
                    <a:lnTo>
                      <a:pt x="45" y="49"/>
                    </a:lnTo>
                    <a:lnTo>
                      <a:pt x="33" y="31"/>
                    </a:lnTo>
                    <a:lnTo>
                      <a:pt x="24" y="12"/>
                    </a:lnTo>
                    <a:lnTo>
                      <a:pt x="18" y="0"/>
                    </a:lnTo>
                    <a:lnTo>
                      <a:pt x="14" y="10"/>
                    </a:lnTo>
                    <a:lnTo>
                      <a:pt x="3" y="23"/>
                    </a:lnTo>
                    <a:lnTo>
                      <a:pt x="0" y="23"/>
                    </a:lnTo>
                    <a:lnTo>
                      <a:pt x="6" y="56"/>
                    </a:lnTo>
                    <a:lnTo>
                      <a:pt x="14" y="91"/>
                    </a:lnTo>
                    <a:lnTo>
                      <a:pt x="11" y="119"/>
                    </a:lnTo>
                    <a:lnTo>
                      <a:pt x="11" y="149"/>
                    </a:lnTo>
                    <a:lnTo>
                      <a:pt x="11" y="160"/>
                    </a:lnTo>
                    <a:lnTo>
                      <a:pt x="16" y="193"/>
                    </a:lnTo>
                    <a:lnTo>
                      <a:pt x="17" y="224"/>
                    </a:lnTo>
                    <a:lnTo>
                      <a:pt x="16" y="263"/>
                    </a:lnTo>
                    <a:lnTo>
                      <a:pt x="16" y="298"/>
                    </a:lnTo>
                    <a:lnTo>
                      <a:pt x="17" y="315"/>
                    </a:lnTo>
                    <a:lnTo>
                      <a:pt x="17" y="342"/>
                    </a:lnTo>
                  </a:path>
                </a:pathLst>
              </a:custGeom>
              <a:solidFill>
                <a:srgbClr val="E5E5E5"/>
              </a:solidFill>
              <a:ln w="1588">
                <a:solidFill>
                  <a:srgbClr val="999999"/>
                </a:solidFill>
                <a:prstDash val="solid"/>
                <a:round/>
                <a:headEnd/>
                <a:tailEnd/>
              </a:ln>
            </p:spPr>
            <p:txBody>
              <a:bodyPr/>
              <a:lstStyle/>
              <a:p>
                <a:endParaRPr lang="en-US"/>
              </a:p>
            </p:txBody>
          </p:sp>
        </p:grpSp>
        <p:sp>
          <p:nvSpPr>
            <p:cNvPr id="26749" name="Freeform 6"/>
            <p:cNvSpPr>
              <a:spLocks/>
            </p:cNvSpPr>
            <p:nvPr/>
          </p:nvSpPr>
          <p:spPr bwMode="auto">
            <a:xfrm>
              <a:off x="1958" y="1070"/>
              <a:ext cx="604" cy="318"/>
            </a:xfrm>
            <a:custGeom>
              <a:avLst/>
              <a:gdLst>
                <a:gd name="T0" fmla="*/ 104 w 922"/>
                <a:gd name="T1" fmla="*/ 253 h 495"/>
                <a:gd name="T2" fmla="*/ 123 w 922"/>
                <a:gd name="T3" fmla="*/ 247 h 495"/>
                <a:gd name="T4" fmla="*/ 107 w 922"/>
                <a:gd name="T5" fmla="*/ 264 h 495"/>
                <a:gd name="T6" fmla="*/ 115 w 922"/>
                <a:gd name="T7" fmla="*/ 274 h 495"/>
                <a:gd name="T8" fmla="*/ 122 w 922"/>
                <a:gd name="T9" fmla="*/ 290 h 495"/>
                <a:gd name="T10" fmla="*/ 127 w 922"/>
                <a:gd name="T11" fmla="*/ 297 h 495"/>
                <a:gd name="T12" fmla="*/ 137 w 922"/>
                <a:gd name="T13" fmla="*/ 305 h 495"/>
                <a:gd name="T14" fmla="*/ 158 w 922"/>
                <a:gd name="T15" fmla="*/ 310 h 495"/>
                <a:gd name="T16" fmla="*/ 165 w 922"/>
                <a:gd name="T17" fmla="*/ 318 h 495"/>
                <a:gd name="T18" fmla="*/ 191 w 922"/>
                <a:gd name="T19" fmla="*/ 309 h 495"/>
                <a:gd name="T20" fmla="*/ 195 w 922"/>
                <a:gd name="T21" fmla="*/ 300 h 495"/>
                <a:gd name="T22" fmla="*/ 208 w 922"/>
                <a:gd name="T23" fmla="*/ 287 h 495"/>
                <a:gd name="T24" fmla="*/ 217 w 922"/>
                <a:gd name="T25" fmla="*/ 268 h 495"/>
                <a:gd name="T26" fmla="*/ 227 w 922"/>
                <a:gd name="T27" fmla="*/ 261 h 495"/>
                <a:gd name="T28" fmla="*/ 250 w 922"/>
                <a:gd name="T29" fmla="*/ 235 h 495"/>
                <a:gd name="T30" fmla="*/ 280 w 922"/>
                <a:gd name="T31" fmla="*/ 228 h 495"/>
                <a:gd name="T32" fmla="*/ 334 w 922"/>
                <a:gd name="T33" fmla="*/ 208 h 495"/>
                <a:gd name="T34" fmla="*/ 383 w 922"/>
                <a:gd name="T35" fmla="*/ 195 h 495"/>
                <a:gd name="T36" fmla="*/ 469 w 922"/>
                <a:gd name="T37" fmla="*/ 167 h 495"/>
                <a:gd name="T38" fmla="*/ 412 w 922"/>
                <a:gd name="T39" fmla="*/ 155 h 495"/>
                <a:gd name="T40" fmla="*/ 412 w 922"/>
                <a:gd name="T41" fmla="*/ 139 h 495"/>
                <a:gd name="T42" fmla="*/ 478 w 922"/>
                <a:gd name="T43" fmla="*/ 160 h 495"/>
                <a:gd name="T44" fmla="*/ 472 w 922"/>
                <a:gd name="T45" fmla="*/ 142 h 495"/>
                <a:gd name="T46" fmla="*/ 429 w 922"/>
                <a:gd name="T47" fmla="*/ 129 h 495"/>
                <a:gd name="T48" fmla="*/ 447 w 922"/>
                <a:gd name="T49" fmla="*/ 121 h 495"/>
                <a:gd name="T50" fmla="*/ 485 w 922"/>
                <a:gd name="T51" fmla="*/ 122 h 495"/>
                <a:gd name="T52" fmla="*/ 518 w 922"/>
                <a:gd name="T53" fmla="*/ 108 h 495"/>
                <a:gd name="T54" fmla="*/ 491 w 922"/>
                <a:gd name="T55" fmla="*/ 91 h 495"/>
                <a:gd name="T56" fmla="*/ 495 w 922"/>
                <a:gd name="T57" fmla="*/ 80 h 495"/>
                <a:gd name="T58" fmla="*/ 529 w 922"/>
                <a:gd name="T59" fmla="*/ 66 h 495"/>
                <a:gd name="T60" fmla="*/ 524 w 922"/>
                <a:gd name="T61" fmla="*/ 47 h 495"/>
                <a:gd name="T62" fmla="*/ 564 w 922"/>
                <a:gd name="T63" fmla="*/ 30 h 495"/>
                <a:gd name="T64" fmla="*/ 530 w 922"/>
                <a:gd name="T65" fmla="*/ 21 h 495"/>
                <a:gd name="T66" fmla="*/ 465 w 922"/>
                <a:gd name="T67" fmla="*/ 21 h 495"/>
                <a:gd name="T68" fmla="*/ 490 w 922"/>
                <a:gd name="T69" fmla="*/ 7 h 495"/>
                <a:gd name="T70" fmla="*/ 372 w 922"/>
                <a:gd name="T71" fmla="*/ 4 h 495"/>
                <a:gd name="T72" fmla="*/ 332 w 922"/>
                <a:gd name="T73" fmla="*/ 7 h 495"/>
                <a:gd name="T74" fmla="*/ 307 w 922"/>
                <a:gd name="T75" fmla="*/ 15 h 495"/>
                <a:gd name="T76" fmla="*/ 214 w 922"/>
                <a:gd name="T77" fmla="*/ 21 h 495"/>
                <a:gd name="T78" fmla="*/ 143 w 922"/>
                <a:gd name="T79" fmla="*/ 22 h 495"/>
                <a:gd name="T80" fmla="*/ 92 w 922"/>
                <a:gd name="T81" fmla="*/ 39 h 495"/>
                <a:gd name="T82" fmla="*/ 19 w 922"/>
                <a:gd name="T83" fmla="*/ 66 h 495"/>
                <a:gd name="T84" fmla="*/ 38 w 922"/>
                <a:gd name="T85" fmla="*/ 71 h 495"/>
                <a:gd name="T86" fmla="*/ 41 w 922"/>
                <a:gd name="T87" fmla="*/ 85 h 495"/>
                <a:gd name="T88" fmla="*/ 128 w 922"/>
                <a:gd name="T89" fmla="*/ 105 h 495"/>
                <a:gd name="T90" fmla="*/ 132 w 922"/>
                <a:gd name="T91" fmla="*/ 126 h 495"/>
                <a:gd name="T92" fmla="*/ 132 w 922"/>
                <a:gd name="T93" fmla="*/ 146 h 495"/>
                <a:gd name="T94" fmla="*/ 155 w 922"/>
                <a:gd name="T95" fmla="*/ 148 h 495"/>
                <a:gd name="T96" fmla="*/ 158 w 922"/>
                <a:gd name="T97" fmla="*/ 157 h 495"/>
                <a:gd name="T98" fmla="*/ 154 w 922"/>
                <a:gd name="T99" fmla="*/ 175 h 495"/>
                <a:gd name="T100" fmla="*/ 148 w 922"/>
                <a:gd name="T101" fmla="*/ 186 h 495"/>
                <a:gd name="T102" fmla="*/ 121 w 922"/>
                <a:gd name="T103" fmla="*/ 196 h 495"/>
                <a:gd name="T104" fmla="*/ 133 w 922"/>
                <a:gd name="T105" fmla="*/ 200 h 495"/>
                <a:gd name="T106" fmla="*/ 122 w 922"/>
                <a:gd name="T107" fmla="*/ 202 h 495"/>
                <a:gd name="T108" fmla="*/ 115 w 922"/>
                <a:gd name="T109" fmla="*/ 213 h 495"/>
                <a:gd name="T110" fmla="*/ 121 w 922"/>
                <a:gd name="T111" fmla="*/ 218 h 495"/>
                <a:gd name="T112" fmla="*/ 102 w 922"/>
                <a:gd name="T113" fmla="*/ 232 h 4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2"/>
                <a:gd name="T172" fmla="*/ 0 h 495"/>
                <a:gd name="T173" fmla="*/ 922 w 922"/>
                <a:gd name="T174" fmla="*/ 495 h 4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2" h="495">
                  <a:moveTo>
                    <a:pt x="195" y="362"/>
                  </a:moveTo>
                  <a:lnTo>
                    <a:pt x="170" y="366"/>
                  </a:lnTo>
                  <a:lnTo>
                    <a:pt x="161" y="372"/>
                  </a:lnTo>
                  <a:lnTo>
                    <a:pt x="161" y="379"/>
                  </a:lnTo>
                  <a:lnTo>
                    <a:pt x="175" y="378"/>
                  </a:lnTo>
                  <a:lnTo>
                    <a:pt x="168" y="380"/>
                  </a:lnTo>
                  <a:lnTo>
                    <a:pt x="158" y="394"/>
                  </a:lnTo>
                  <a:lnTo>
                    <a:pt x="170" y="388"/>
                  </a:lnTo>
                  <a:lnTo>
                    <a:pt x="183" y="383"/>
                  </a:lnTo>
                  <a:lnTo>
                    <a:pt x="185" y="371"/>
                  </a:lnTo>
                  <a:lnTo>
                    <a:pt x="187" y="378"/>
                  </a:lnTo>
                  <a:lnTo>
                    <a:pt x="196" y="380"/>
                  </a:lnTo>
                  <a:lnTo>
                    <a:pt x="200" y="389"/>
                  </a:lnTo>
                  <a:lnTo>
                    <a:pt x="187" y="384"/>
                  </a:lnTo>
                  <a:lnTo>
                    <a:pt x="187" y="389"/>
                  </a:lnTo>
                  <a:lnTo>
                    <a:pt x="168" y="395"/>
                  </a:lnTo>
                  <a:lnTo>
                    <a:pt x="185" y="395"/>
                  </a:lnTo>
                  <a:lnTo>
                    <a:pt x="191" y="395"/>
                  </a:lnTo>
                  <a:lnTo>
                    <a:pt x="164" y="400"/>
                  </a:lnTo>
                  <a:lnTo>
                    <a:pt x="170" y="402"/>
                  </a:lnTo>
                  <a:lnTo>
                    <a:pt x="164" y="411"/>
                  </a:lnTo>
                  <a:lnTo>
                    <a:pt x="173" y="409"/>
                  </a:lnTo>
                  <a:lnTo>
                    <a:pt x="168" y="412"/>
                  </a:lnTo>
                  <a:lnTo>
                    <a:pt x="167" y="413"/>
                  </a:lnTo>
                  <a:lnTo>
                    <a:pt x="175" y="415"/>
                  </a:lnTo>
                  <a:lnTo>
                    <a:pt x="167" y="416"/>
                  </a:lnTo>
                  <a:lnTo>
                    <a:pt x="176" y="420"/>
                  </a:lnTo>
                  <a:lnTo>
                    <a:pt x="176" y="426"/>
                  </a:lnTo>
                  <a:lnTo>
                    <a:pt x="184" y="424"/>
                  </a:lnTo>
                  <a:lnTo>
                    <a:pt x="176" y="429"/>
                  </a:lnTo>
                  <a:lnTo>
                    <a:pt x="175" y="433"/>
                  </a:lnTo>
                  <a:lnTo>
                    <a:pt x="184" y="441"/>
                  </a:lnTo>
                  <a:lnTo>
                    <a:pt x="183" y="445"/>
                  </a:lnTo>
                  <a:lnTo>
                    <a:pt x="190" y="446"/>
                  </a:lnTo>
                  <a:lnTo>
                    <a:pt x="186" y="452"/>
                  </a:lnTo>
                  <a:lnTo>
                    <a:pt x="191" y="449"/>
                  </a:lnTo>
                  <a:lnTo>
                    <a:pt x="191" y="455"/>
                  </a:lnTo>
                  <a:lnTo>
                    <a:pt x="194" y="457"/>
                  </a:lnTo>
                  <a:lnTo>
                    <a:pt x="186" y="457"/>
                  </a:lnTo>
                  <a:lnTo>
                    <a:pt x="196" y="459"/>
                  </a:lnTo>
                  <a:lnTo>
                    <a:pt x="191" y="461"/>
                  </a:lnTo>
                  <a:lnTo>
                    <a:pt x="194" y="462"/>
                  </a:lnTo>
                  <a:lnTo>
                    <a:pt x="191" y="467"/>
                  </a:lnTo>
                  <a:lnTo>
                    <a:pt x="202" y="463"/>
                  </a:lnTo>
                  <a:lnTo>
                    <a:pt x="202" y="471"/>
                  </a:lnTo>
                  <a:lnTo>
                    <a:pt x="200" y="472"/>
                  </a:lnTo>
                  <a:lnTo>
                    <a:pt x="202" y="473"/>
                  </a:lnTo>
                  <a:lnTo>
                    <a:pt x="201" y="474"/>
                  </a:lnTo>
                  <a:lnTo>
                    <a:pt x="209" y="474"/>
                  </a:lnTo>
                  <a:lnTo>
                    <a:pt x="220" y="473"/>
                  </a:lnTo>
                  <a:lnTo>
                    <a:pt x="242" y="467"/>
                  </a:lnTo>
                  <a:lnTo>
                    <a:pt x="242" y="472"/>
                  </a:lnTo>
                  <a:lnTo>
                    <a:pt x="251" y="467"/>
                  </a:lnTo>
                  <a:lnTo>
                    <a:pt x="236" y="477"/>
                  </a:lnTo>
                  <a:lnTo>
                    <a:pt x="248" y="474"/>
                  </a:lnTo>
                  <a:lnTo>
                    <a:pt x="241" y="483"/>
                  </a:lnTo>
                  <a:lnTo>
                    <a:pt x="251" y="479"/>
                  </a:lnTo>
                  <a:lnTo>
                    <a:pt x="250" y="483"/>
                  </a:lnTo>
                  <a:lnTo>
                    <a:pt x="258" y="481"/>
                  </a:lnTo>
                  <a:lnTo>
                    <a:pt x="250" y="490"/>
                  </a:lnTo>
                  <a:lnTo>
                    <a:pt x="261" y="485"/>
                  </a:lnTo>
                  <a:lnTo>
                    <a:pt x="250" y="492"/>
                  </a:lnTo>
                  <a:lnTo>
                    <a:pt x="252" y="495"/>
                  </a:lnTo>
                  <a:lnTo>
                    <a:pt x="270" y="489"/>
                  </a:lnTo>
                  <a:lnTo>
                    <a:pt x="283" y="494"/>
                  </a:lnTo>
                  <a:lnTo>
                    <a:pt x="285" y="490"/>
                  </a:lnTo>
                  <a:lnTo>
                    <a:pt x="281" y="488"/>
                  </a:lnTo>
                  <a:lnTo>
                    <a:pt x="268" y="483"/>
                  </a:lnTo>
                  <a:lnTo>
                    <a:pt x="290" y="483"/>
                  </a:lnTo>
                  <a:lnTo>
                    <a:pt x="292" y="481"/>
                  </a:lnTo>
                  <a:lnTo>
                    <a:pt x="290" y="478"/>
                  </a:lnTo>
                  <a:lnTo>
                    <a:pt x="291" y="477"/>
                  </a:lnTo>
                  <a:lnTo>
                    <a:pt x="290" y="474"/>
                  </a:lnTo>
                  <a:lnTo>
                    <a:pt x="298" y="473"/>
                  </a:lnTo>
                  <a:lnTo>
                    <a:pt x="290" y="471"/>
                  </a:lnTo>
                  <a:lnTo>
                    <a:pt x="298" y="471"/>
                  </a:lnTo>
                  <a:lnTo>
                    <a:pt x="298" y="467"/>
                  </a:lnTo>
                  <a:lnTo>
                    <a:pt x="298" y="465"/>
                  </a:lnTo>
                  <a:lnTo>
                    <a:pt x="306" y="463"/>
                  </a:lnTo>
                  <a:lnTo>
                    <a:pt x="302" y="459"/>
                  </a:lnTo>
                  <a:lnTo>
                    <a:pt x="309" y="459"/>
                  </a:lnTo>
                  <a:lnTo>
                    <a:pt x="308" y="455"/>
                  </a:lnTo>
                  <a:lnTo>
                    <a:pt x="314" y="448"/>
                  </a:lnTo>
                  <a:lnTo>
                    <a:pt x="317" y="446"/>
                  </a:lnTo>
                  <a:lnTo>
                    <a:pt x="311" y="439"/>
                  </a:lnTo>
                  <a:lnTo>
                    <a:pt x="314" y="439"/>
                  </a:lnTo>
                  <a:lnTo>
                    <a:pt x="308" y="431"/>
                  </a:lnTo>
                  <a:lnTo>
                    <a:pt x="323" y="426"/>
                  </a:lnTo>
                  <a:lnTo>
                    <a:pt x="335" y="424"/>
                  </a:lnTo>
                  <a:lnTo>
                    <a:pt x="333" y="422"/>
                  </a:lnTo>
                  <a:lnTo>
                    <a:pt x="331" y="417"/>
                  </a:lnTo>
                  <a:lnTo>
                    <a:pt x="339" y="417"/>
                  </a:lnTo>
                  <a:lnTo>
                    <a:pt x="340" y="413"/>
                  </a:lnTo>
                  <a:lnTo>
                    <a:pt x="344" y="415"/>
                  </a:lnTo>
                  <a:lnTo>
                    <a:pt x="342" y="413"/>
                  </a:lnTo>
                  <a:lnTo>
                    <a:pt x="349" y="412"/>
                  </a:lnTo>
                  <a:lnTo>
                    <a:pt x="353" y="409"/>
                  </a:lnTo>
                  <a:lnTo>
                    <a:pt x="347" y="406"/>
                  </a:lnTo>
                  <a:lnTo>
                    <a:pt x="363" y="404"/>
                  </a:lnTo>
                  <a:lnTo>
                    <a:pt x="358" y="396"/>
                  </a:lnTo>
                  <a:lnTo>
                    <a:pt x="349" y="394"/>
                  </a:lnTo>
                  <a:lnTo>
                    <a:pt x="366" y="389"/>
                  </a:lnTo>
                  <a:lnTo>
                    <a:pt x="366" y="373"/>
                  </a:lnTo>
                  <a:lnTo>
                    <a:pt x="383" y="372"/>
                  </a:lnTo>
                  <a:lnTo>
                    <a:pt x="381" y="366"/>
                  </a:lnTo>
                  <a:lnTo>
                    <a:pt x="394" y="365"/>
                  </a:lnTo>
                  <a:lnTo>
                    <a:pt x="400" y="362"/>
                  </a:lnTo>
                  <a:lnTo>
                    <a:pt x="419" y="357"/>
                  </a:lnTo>
                  <a:lnTo>
                    <a:pt x="417" y="356"/>
                  </a:lnTo>
                  <a:lnTo>
                    <a:pt x="430" y="348"/>
                  </a:lnTo>
                  <a:lnTo>
                    <a:pt x="439" y="348"/>
                  </a:lnTo>
                  <a:lnTo>
                    <a:pt x="428" y="355"/>
                  </a:lnTo>
                  <a:lnTo>
                    <a:pt x="439" y="356"/>
                  </a:lnTo>
                  <a:lnTo>
                    <a:pt x="464" y="350"/>
                  </a:lnTo>
                  <a:lnTo>
                    <a:pt x="466" y="346"/>
                  </a:lnTo>
                  <a:lnTo>
                    <a:pt x="474" y="346"/>
                  </a:lnTo>
                  <a:lnTo>
                    <a:pt x="490" y="340"/>
                  </a:lnTo>
                  <a:lnTo>
                    <a:pt x="494" y="338"/>
                  </a:lnTo>
                  <a:lnTo>
                    <a:pt x="510" y="323"/>
                  </a:lnTo>
                  <a:lnTo>
                    <a:pt x="535" y="310"/>
                  </a:lnTo>
                  <a:lnTo>
                    <a:pt x="538" y="304"/>
                  </a:lnTo>
                  <a:lnTo>
                    <a:pt x="540" y="296"/>
                  </a:lnTo>
                  <a:lnTo>
                    <a:pt x="560" y="307"/>
                  </a:lnTo>
                  <a:lnTo>
                    <a:pt x="568" y="305"/>
                  </a:lnTo>
                  <a:lnTo>
                    <a:pt x="579" y="304"/>
                  </a:lnTo>
                  <a:lnTo>
                    <a:pt x="584" y="304"/>
                  </a:lnTo>
                  <a:lnTo>
                    <a:pt x="623" y="293"/>
                  </a:lnTo>
                  <a:lnTo>
                    <a:pt x="660" y="287"/>
                  </a:lnTo>
                  <a:lnTo>
                    <a:pt x="673" y="279"/>
                  </a:lnTo>
                  <a:lnTo>
                    <a:pt x="687" y="273"/>
                  </a:lnTo>
                  <a:lnTo>
                    <a:pt x="693" y="268"/>
                  </a:lnTo>
                  <a:lnTo>
                    <a:pt x="705" y="263"/>
                  </a:lnTo>
                  <a:lnTo>
                    <a:pt x="716" y="260"/>
                  </a:lnTo>
                  <a:lnTo>
                    <a:pt x="663" y="255"/>
                  </a:lnTo>
                  <a:lnTo>
                    <a:pt x="623" y="262"/>
                  </a:lnTo>
                  <a:lnTo>
                    <a:pt x="622" y="258"/>
                  </a:lnTo>
                  <a:lnTo>
                    <a:pt x="649" y="251"/>
                  </a:lnTo>
                  <a:lnTo>
                    <a:pt x="607" y="251"/>
                  </a:lnTo>
                  <a:lnTo>
                    <a:pt x="629" y="243"/>
                  </a:lnTo>
                  <a:lnTo>
                    <a:pt x="629" y="241"/>
                  </a:lnTo>
                  <a:lnTo>
                    <a:pt x="632" y="240"/>
                  </a:lnTo>
                  <a:lnTo>
                    <a:pt x="671" y="237"/>
                  </a:lnTo>
                  <a:lnTo>
                    <a:pt x="668" y="230"/>
                  </a:lnTo>
                  <a:lnTo>
                    <a:pt x="667" y="230"/>
                  </a:lnTo>
                  <a:lnTo>
                    <a:pt x="632" y="229"/>
                  </a:lnTo>
                  <a:lnTo>
                    <a:pt x="643" y="226"/>
                  </a:lnTo>
                  <a:lnTo>
                    <a:pt x="629" y="217"/>
                  </a:lnTo>
                  <a:lnTo>
                    <a:pt x="662" y="229"/>
                  </a:lnTo>
                  <a:lnTo>
                    <a:pt x="690" y="239"/>
                  </a:lnTo>
                  <a:lnTo>
                    <a:pt x="704" y="251"/>
                  </a:lnTo>
                  <a:lnTo>
                    <a:pt x="717" y="249"/>
                  </a:lnTo>
                  <a:lnTo>
                    <a:pt x="721" y="245"/>
                  </a:lnTo>
                  <a:lnTo>
                    <a:pt x="722" y="251"/>
                  </a:lnTo>
                  <a:lnTo>
                    <a:pt x="730" y="249"/>
                  </a:lnTo>
                  <a:lnTo>
                    <a:pt x="730" y="241"/>
                  </a:lnTo>
                  <a:lnTo>
                    <a:pt x="732" y="230"/>
                  </a:lnTo>
                  <a:lnTo>
                    <a:pt x="722" y="232"/>
                  </a:lnTo>
                  <a:lnTo>
                    <a:pt x="726" y="226"/>
                  </a:lnTo>
                  <a:lnTo>
                    <a:pt x="721" y="227"/>
                  </a:lnTo>
                  <a:lnTo>
                    <a:pt x="716" y="224"/>
                  </a:lnTo>
                  <a:lnTo>
                    <a:pt x="721" y="221"/>
                  </a:lnTo>
                  <a:lnTo>
                    <a:pt x="683" y="212"/>
                  </a:lnTo>
                  <a:lnTo>
                    <a:pt x="676" y="215"/>
                  </a:lnTo>
                  <a:lnTo>
                    <a:pt x="677" y="210"/>
                  </a:lnTo>
                  <a:lnTo>
                    <a:pt x="691" y="205"/>
                  </a:lnTo>
                  <a:lnTo>
                    <a:pt x="668" y="204"/>
                  </a:lnTo>
                  <a:lnTo>
                    <a:pt x="658" y="204"/>
                  </a:lnTo>
                  <a:lnTo>
                    <a:pt x="655" y="201"/>
                  </a:lnTo>
                  <a:lnTo>
                    <a:pt x="689" y="196"/>
                  </a:lnTo>
                  <a:lnTo>
                    <a:pt x="654" y="196"/>
                  </a:lnTo>
                  <a:lnTo>
                    <a:pt x="651" y="197"/>
                  </a:lnTo>
                  <a:lnTo>
                    <a:pt x="651" y="195"/>
                  </a:lnTo>
                  <a:lnTo>
                    <a:pt x="660" y="190"/>
                  </a:lnTo>
                  <a:lnTo>
                    <a:pt x="657" y="188"/>
                  </a:lnTo>
                  <a:lnTo>
                    <a:pt x="683" y="189"/>
                  </a:lnTo>
                  <a:lnTo>
                    <a:pt x="690" y="184"/>
                  </a:lnTo>
                  <a:lnTo>
                    <a:pt x="688" y="180"/>
                  </a:lnTo>
                  <a:lnTo>
                    <a:pt x="701" y="183"/>
                  </a:lnTo>
                  <a:lnTo>
                    <a:pt x="717" y="182"/>
                  </a:lnTo>
                  <a:lnTo>
                    <a:pt x="729" y="185"/>
                  </a:lnTo>
                  <a:lnTo>
                    <a:pt x="708" y="184"/>
                  </a:lnTo>
                  <a:lnTo>
                    <a:pt x="740" y="190"/>
                  </a:lnTo>
                  <a:lnTo>
                    <a:pt x="766" y="184"/>
                  </a:lnTo>
                  <a:lnTo>
                    <a:pt x="767" y="179"/>
                  </a:lnTo>
                  <a:lnTo>
                    <a:pt x="746" y="179"/>
                  </a:lnTo>
                  <a:lnTo>
                    <a:pt x="745" y="182"/>
                  </a:lnTo>
                  <a:lnTo>
                    <a:pt x="738" y="172"/>
                  </a:lnTo>
                  <a:lnTo>
                    <a:pt x="746" y="165"/>
                  </a:lnTo>
                  <a:lnTo>
                    <a:pt x="790" y="168"/>
                  </a:lnTo>
                  <a:lnTo>
                    <a:pt x="787" y="160"/>
                  </a:lnTo>
                  <a:lnTo>
                    <a:pt x="767" y="160"/>
                  </a:lnTo>
                  <a:lnTo>
                    <a:pt x="765" y="154"/>
                  </a:lnTo>
                  <a:lnTo>
                    <a:pt x="749" y="154"/>
                  </a:lnTo>
                  <a:lnTo>
                    <a:pt x="766" y="150"/>
                  </a:lnTo>
                  <a:lnTo>
                    <a:pt x="749" y="144"/>
                  </a:lnTo>
                  <a:lnTo>
                    <a:pt x="749" y="141"/>
                  </a:lnTo>
                  <a:lnTo>
                    <a:pt x="789" y="150"/>
                  </a:lnTo>
                  <a:lnTo>
                    <a:pt x="787" y="135"/>
                  </a:lnTo>
                  <a:lnTo>
                    <a:pt x="756" y="135"/>
                  </a:lnTo>
                  <a:lnTo>
                    <a:pt x="790" y="133"/>
                  </a:lnTo>
                  <a:lnTo>
                    <a:pt x="771" y="132"/>
                  </a:lnTo>
                  <a:lnTo>
                    <a:pt x="762" y="127"/>
                  </a:lnTo>
                  <a:lnTo>
                    <a:pt x="756" y="125"/>
                  </a:lnTo>
                  <a:lnTo>
                    <a:pt x="748" y="121"/>
                  </a:lnTo>
                  <a:lnTo>
                    <a:pt x="772" y="118"/>
                  </a:lnTo>
                  <a:lnTo>
                    <a:pt x="816" y="117"/>
                  </a:lnTo>
                  <a:lnTo>
                    <a:pt x="815" y="108"/>
                  </a:lnTo>
                  <a:lnTo>
                    <a:pt x="790" y="107"/>
                  </a:lnTo>
                  <a:lnTo>
                    <a:pt x="778" y="102"/>
                  </a:lnTo>
                  <a:lnTo>
                    <a:pt x="807" y="102"/>
                  </a:lnTo>
                  <a:lnTo>
                    <a:pt x="778" y="96"/>
                  </a:lnTo>
                  <a:lnTo>
                    <a:pt x="769" y="102"/>
                  </a:lnTo>
                  <a:lnTo>
                    <a:pt x="763" y="99"/>
                  </a:lnTo>
                  <a:lnTo>
                    <a:pt x="778" y="83"/>
                  </a:lnTo>
                  <a:lnTo>
                    <a:pt x="799" y="77"/>
                  </a:lnTo>
                  <a:lnTo>
                    <a:pt x="811" y="72"/>
                  </a:lnTo>
                  <a:lnTo>
                    <a:pt x="800" y="73"/>
                  </a:lnTo>
                  <a:lnTo>
                    <a:pt x="813" y="60"/>
                  </a:lnTo>
                  <a:lnTo>
                    <a:pt x="832" y="60"/>
                  </a:lnTo>
                  <a:lnTo>
                    <a:pt x="834" y="52"/>
                  </a:lnTo>
                  <a:lnTo>
                    <a:pt x="799" y="60"/>
                  </a:lnTo>
                  <a:lnTo>
                    <a:pt x="795" y="56"/>
                  </a:lnTo>
                  <a:lnTo>
                    <a:pt x="828" y="51"/>
                  </a:lnTo>
                  <a:lnTo>
                    <a:pt x="861" y="47"/>
                  </a:lnTo>
                  <a:lnTo>
                    <a:pt x="798" y="47"/>
                  </a:lnTo>
                  <a:lnTo>
                    <a:pt x="884" y="41"/>
                  </a:lnTo>
                  <a:lnTo>
                    <a:pt x="882" y="38"/>
                  </a:lnTo>
                  <a:lnTo>
                    <a:pt x="922" y="32"/>
                  </a:lnTo>
                  <a:lnTo>
                    <a:pt x="870" y="25"/>
                  </a:lnTo>
                  <a:lnTo>
                    <a:pt x="840" y="30"/>
                  </a:lnTo>
                  <a:lnTo>
                    <a:pt x="809" y="33"/>
                  </a:lnTo>
                  <a:lnTo>
                    <a:pt x="807" y="30"/>
                  </a:lnTo>
                  <a:lnTo>
                    <a:pt x="749" y="46"/>
                  </a:lnTo>
                  <a:lnTo>
                    <a:pt x="771" y="35"/>
                  </a:lnTo>
                  <a:lnTo>
                    <a:pt x="783" y="25"/>
                  </a:lnTo>
                  <a:lnTo>
                    <a:pt x="762" y="24"/>
                  </a:lnTo>
                  <a:lnTo>
                    <a:pt x="754" y="28"/>
                  </a:lnTo>
                  <a:lnTo>
                    <a:pt x="710" y="33"/>
                  </a:lnTo>
                  <a:lnTo>
                    <a:pt x="733" y="28"/>
                  </a:lnTo>
                  <a:lnTo>
                    <a:pt x="738" y="25"/>
                  </a:lnTo>
                  <a:lnTo>
                    <a:pt x="634" y="28"/>
                  </a:lnTo>
                  <a:lnTo>
                    <a:pt x="665" y="22"/>
                  </a:lnTo>
                  <a:lnTo>
                    <a:pt x="726" y="22"/>
                  </a:lnTo>
                  <a:lnTo>
                    <a:pt x="795" y="16"/>
                  </a:lnTo>
                  <a:lnTo>
                    <a:pt x="748" y="11"/>
                  </a:lnTo>
                  <a:lnTo>
                    <a:pt x="749" y="7"/>
                  </a:lnTo>
                  <a:lnTo>
                    <a:pt x="608" y="11"/>
                  </a:lnTo>
                  <a:lnTo>
                    <a:pt x="627" y="10"/>
                  </a:lnTo>
                  <a:lnTo>
                    <a:pt x="734" y="6"/>
                  </a:lnTo>
                  <a:lnTo>
                    <a:pt x="691" y="0"/>
                  </a:lnTo>
                  <a:lnTo>
                    <a:pt x="560" y="2"/>
                  </a:lnTo>
                  <a:lnTo>
                    <a:pt x="568" y="6"/>
                  </a:lnTo>
                  <a:lnTo>
                    <a:pt x="557" y="7"/>
                  </a:lnTo>
                  <a:lnTo>
                    <a:pt x="555" y="10"/>
                  </a:lnTo>
                  <a:lnTo>
                    <a:pt x="522" y="7"/>
                  </a:lnTo>
                  <a:lnTo>
                    <a:pt x="474" y="6"/>
                  </a:lnTo>
                  <a:lnTo>
                    <a:pt x="482" y="10"/>
                  </a:lnTo>
                  <a:lnTo>
                    <a:pt x="447" y="7"/>
                  </a:lnTo>
                  <a:lnTo>
                    <a:pt x="507" y="11"/>
                  </a:lnTo>
                  <a:lnTo>
                    <a:pt x="538" y="17"/>
                  </a:lnTo>
                  <a:lnTo>
                    <a:pt x="508" y="13"/>
                  </a:lnTo>
                  <a:lnTo>
                    <a:pt x="508" y="14"/>
                  </a:lnTo>
                  <a:lnTo>
                    <a:pt x="468" y="13"/>
                  </a:lnTo>
                  <a:lnTo>
                    <a:pt x="485" y="19"/>
                  </a:lnTo>
                  <a:lnTo>
                    <a:pt x="469" y="19"/>
                  </a:lnTo>
                  <a:lnTo>
                    <a:pt x="468" y="24"/>
                  </a:lnTo>
                  <a:lnTo>
                    <a:pt x="466" y="27"/>
                  </a:lnTo>
                  <a:lnTo>
                    <a:pt x="389" y="16"/>
                  </a:lnTo>
                  <a:lnTo>
                    <a:pt x="384" y="27"/>
                  </a:lnTo>
                  <a:lnTo>
                    <a:pt x="384" y="28"/>
                  </a:lnTo>
                  <a:lnTo>
                    <a:pt x="350" y="24"/>
                  </a:lnTo>
                  <a:lnTo>
                    <a:pt x="333" y="32"/>
                  </a:lnTo>
                  <a:lnTo>
                    <a:pt x="327" y="32"/>
                  </a:lnTo>
                  <a:lnTo>
                    <a:pt x="334" y="18"/>
                  </a:lnTo>
                  <a:lnTo>
                    <a:pt x="257" y="24"/>
                  </a:lnTo>
                  <a:lnTo>
                    <a:pt x="279" y="33"/>
                  </a:lnTo>
                  <a:lnTo>
                    <a:pt x="259" y="28"/>
                  </a:lnTo>
                  <a:lnTo>
                    <a:pt x="225" y="27"/>
                  </a:lnTo>
                  <a:lnTo>
                    <a:pt x="225" y="32"/>
                  </a:lnTo>
                  <a:lnTo>
                    <a:pt x="219" y="35"/>
                  </a:lnTo>
                  <a:lnTo>
                    <a:pt x="191" y="35"/>
                  </a:lnTo>
                  <a:lnTo>
                    <a:pt x="186" y="43"/>
                  </a:lnTo>
                  <a:lnTo>
                    <a:pt x="184" y="38"/>
                  </a:lnTo>
                  <a:lnTo>
                    <a:pt x="111" y="52"/>
                  </a:lnTo>
                  <a:lnTo>
                    <a:pt x="157" y="52"/>
                  </a:lnTo>
                  <a:lnTo>
                    <a:pt x="144" y="56"/>
                  </a:lnTo>
                  <a:lnTo>
                    <a:pt x="141" y="61"/>
                  </a:lnTo>
                  <a:lnTo>
                    <a:pt x="125" y="68"/>
                  </a:lnTo>
                  <a:lnTo>
                    <a:pt x="67" y="75"/>
                  </a:lnTo>
                  <a:lnTo>
                    <a:pt x="7" y="88"/>
                  </a:lnTo>
                  <a:lnTo>
                    <a:pt x="2" y="90"/>
                  </a:lnTo>
                  <a:lnTo>
                    <a:pt x="2" y="94"/>
                  </a:lnTo>
                  <a:lnTo>
                    <a:pt x="35" y="99"/>
                  </a:lnTo>
                  <a:lnTo>
                    <a:pt x="29" y="102"/>
                  </a:lnTo>
                  <a:lnTo>
                    <a:pt x="26" y="105"/>
                  </a:lnTo>
                  <a:lnTo>
                    <a:pt x="50" y="106"/>
                  </a:lnTo>
                  <a:lnTo>
                    <a:pt x="83" y="102"/>
                  </a:lnTo>
                  <a:lnTo>
                    <a:pt x="79" y="108"/>
                  </a:lnTo>
                  <a:lnTo>
                    <a:pt x="37" y="110"/>
                  </a:lnTo>
                  <a:lnTo>
                    <a:pt x="69" y="112"/>
                  </a:lnTo>
                  <a:lnTo>
                    <a:pt x="58" y="110"/>
                  </a:lnTo>
                  <a:lnTo>
                    <a:pt x="0" y="114"/>
                  </a:lnTo>
                  <a:lnTo>
                    <a:pt x="19" y="117"/>
                  </a:lnTo>
                  <a:lnTo>
                    <a:pt x="36" y="122"/>
                  </a:lnTo>
                  <a:lnTo>
                    <a:pt x="18" y="125"/>
                  </a:lnTo>
                  <a:lnTo>
                    <a:pt x="58" y="135"/>
                  </a:lnTo>
                  <a:lnTo>
                    <a:pt x="51" y="133"/>
                  </a:lnTo>
                  <a:lnTo>
                    <a:pt x="62" y="133"/>
                  </a:lnTo>
                  <a:lnTo>
                    <a:pt x="72" y="133"/>
                  </a:lnTo>
                  <a:lnTo>
                    <a:pt x="98" y="129"/>
                  </a:lnTo>
                  <a:lnTo>
                    <a:pt x="109" y="127"/>
                  </a:lnTo>
                  <a:lnTo>
                    <a:pt x="181" y="140"/>
                  </a:lnTo>
                  <a:lnTo>
                    <a:pt x="175" y="149"/>
                  </a:lnTo>
                  <a:lnTo>
                    <a:pt x="190" y="157"/>
                  </a:lnTo>
                  <a:lnTo>
                    <a:pt x="195" y="163"/>
                  </a:lnTo>
                  <a:lnTo>
                    <a:pt x="191" y="167"/>
                  </a:lnTo>
                  <a:lnTo>
                    <a:pt x="184" y="172"/>
                  </a:lnTo>
                  <a:lnTo>
                    <a:pt x="196" y="172"/>
                  </a:lnTo>
                  <a:lnTo>
                    <a:pt x="196" y="182"/>
                  </a:lnTo>
                  <a:lnTo>
                    <a:pt x="198" y="185"/>
                  </a:lnTo>
                  <a:lnTo>
                    <a:pt x="195" y="195"/>
                  </a:lnTo>
                  <a:lnTo>
                    <a:pt x="201" y="196"/>
                  </a:lnTo>
                  <a:lnTo>
                    <a:pt x="198" y="206"/>
                  </a:lnTo>
                  <a:lnTo>
                    <a:pt x="187" y="212"/>
                  </a:lnTo>
                  <a:lnTo>
                    <a:pt x="184" y="217"/>
                  </a:lnTo>
                  <a:lnTo>
                    <a:pt x="195" y="217"/>
                  </a:lnTo>
                  <a:lnTo>
                    <a:pt x="173" y="224"/>
                  </a:lnTo>
                  <a:lnTo>
                    <a:pt x="183" y="232"/>
                  </a:lnTo>
                  <a:lnTo>
                    <a:pt x="202" y="227"/>
                  </a:lnTo>
                  <a:lnTo>
                    <a:pt x="212" y="212"/>
                  </a:lnTo>
                  <a:lnTo>
                    <a:pt x="216" y="223"/>
                  </a:lnTo>
                  <a:lnTo>
                    <a:pt x="225" y="218"/>
                  </a:lnTo>
                  <a:lnTo>
                    <a:pt x="220" y="223"/>
                  </a:lnTo>
                  <a:lnTo>
                    <a:pt x="235" y="227"/>
                  </a:lnTo>
                  <a:lnTo>
                    <a:pt x="220" y="229"/>
                  </a:lnTo>
                  <a:lnTo>
                    <a:pt x="236" y="230"/>
                  </a:lnTo>
                  <a:lnTo>
                    <a:pt x="225" y="234"/>
                  </a:lnTo>
                  <a:lnTo>
                    <a:pt x="234" y="233"/>
                  </a:lnTo>
                  <a:lnTo>
                    <a:pt x="229" y="237"/>
                  </a:lnTo>
                  <a:lnTo>
                    <a:pt x="241" y="240"/>
                  </a:lnTo>
                  <a:lnTo>
                    <a:pt x="231" y="240"/>
                  </a:lnTo>
                  <a:lnTo>
                    <a:pt x="244" y="245"/>
                  </a:lnTo>
                  <a:lnTo>
                    <a:pt x="241" y="245"/>
                  </a:lnTo>
                  <a:lnTo>
                    <a:pt x="241" y="249"/>
                  </a:lnTo>
                  <a:lnTo>
                    <a:pt x="242" y="255"/>
                  </a:lnTo>
                  <a:lnTo>
                    <a:pt x="187" y="245"/>
                  </a:lnTo>
                  <a:lnTo>
                    <a:pt x="185" y="250"/>
                  </a:lnTo>
                  <a:lnTo>
                    <a:pt x="242" y="265"/>
                  </a:lnTo>
                  <a:lnTo>
                    <a:pt x="233" y="271"/>
                  </a:lnTo>
                  <a:lnTo>
                    <a:pt x="235" y="273"/>
                  </a:lnTo>
                  <a:lnTo>
                    <a:pt x="229" y="278"/>
                  </a:lnTo>
                  <a:lnTo>
                    <a:pt x="231" y="279"/>
                  </a:lnTo>
                  <a:lnTo>
                    <a:pt x="236" y="282"/>
                  </a:lnTo>
                  <a:lnTo>
                    <a:pt x="236" y="284"/>
                  </a:lnTo>
                  <a:lnTo>
                    <a:pt x="228" y="282"/>
                  </a:lnTo>
                  <a:lnTo>
                    <a:pt x="219" y="289"/>
                  </a:lnTo>
                  <a:lnTo>
                    <a:pt x="226" y="289"/>
                  </a:lnTo>
                  <a:lnTo>
                    <a:pt x="183" y="300"/>
                  </a:lnTo>
                  <a:lnTo>
                    <a:pt x="185" y="304"/>
                  </a:lnTo>
                  <a:lnTo>
                    <a:pt x="212" y="300"/>
                  </a:lnTo>
                  <a:lnTo>
                    <a:pt x="220" y="296"/>
                  </a:lnTo>
                  <a:lnTo>
                    <a:pt x="214" y="304"/>
                  </a:lnTo>
                  <a:lnTo>
                    <a:pt x="219" y="307"/>
                  </a:lnTo>
                  <a:lnTo>
                    <a:pt x="185" y="305"/>
                  </a:lnTo>
                  <a:lnTo>
                    <a:pt x="176" y="304"/>
                  </a:lnTo>
                  <a:lnTo>
                    <a:pt x="191" y="308"/>
                  </a:lnTo>
                  <a:lnTo>
                    <a:pt x="174" y="307"/>
                  </a:lnTo>
                  <a:lnTo>
                    <a:pt x="164" y="316"/>
                  </a:lnTo>
                  <a:lnTo>
                    <a:pt x="196" y="310"/>
                  </a:lnTo>
                  <a:lnTo>
                    <a:pt x="191" y="310"/>
                  </a:lnTo>
                  <a:lnTo>
                    <a:pt x="203" y="312"/>
                  </a:lnTo>
                  <a:lnTo>
                    <a:pt x="212" y="308"/>
                  </a:lnTo>
                  <a:lnTo>
                    <a:pt x="219" y="310"/>
                  </a:lnTo>
                  <a:lnTo>
                    <a:pt x="211" y="315"/>
                  </a:lnTo>
                  <a:lnTo>
                    <a:pt x="223" y="315"/>
                  </a:lnTo>
                  <a:lnTo>
                    <a:pt x="217" y="316"/>
                  </a:lnTo>
                  <a:lnTo>
                    <a:pt x="218" y="319"/>
                  </a:lnTo>
                  <a:lnTo>
                    <a:pt x="186" y="315"/>
                  </a:lnTo>
                  <a:lnTo>
                    <a:pt x="157" y="323"/>
                  </a:lnTo>
                  <a:lnTo>
                    <a:pt x="198" y="322"/>
                  </a:lnTo>
                  <a:lnTo>
                    <a:pt x="209" y="326"/>
                  </a:lnTo>
                  <a:lnTo>
                    <a:pt x="198" y="323"/>
                  </a:lnTo>
                  <a:lnTo>
                    <a:pt x="155" y="326"/>
                  </a:lnTo>
                  <a:lnTo>
                    <a:pt x="159" y="332"/>
                  </a:lnTo>
                  <a:lnTo>
                    <a:pt x="176" y="332"/>
                  </a:lnTo>
                  <a:lnTo>
                    <a:pt x="168" y="334"/>
                  </a:lnTo>
                  <a:lnTo>
                    <a:pt x="167" y="338"/>
                  </a:lnTo>
                  <a:lnTo>
                    <a:pt x="159" y="338"/>
                  </a:lnTo>
                  <a:lnTo>
                    <a:pt x="170" y="340"/>
                  </a:lnTo>
                  <a:lnTo>
                    <a:pt x="155" y="341"/>
                  </a:lnTo>
                  <a:lnTo>
                    <a:pt x="152" y="349"/>
                  </a:lnTo>
                  <a:lnTo>
                    <a:pt x="184" y="339"/>
                  </a:lnTo>
                  <a:lnTo>
                    <a:pt x="216" y="330"/>
                  </a:lnTo>
                  <a:lnTo>
                    <a:pt x="207" y="334"/>
                  </a:lnTo>
                  <a:lnTo>
                    <a:pt x="151" y="351"/>
                  </a:lnTo>
                  <a:lnTo>
                    <a:pt x="158" y="354"/>
                  </a:lnTo>
                  <a:lnTo>
                    <a:pt x="152" y="355"/>
                  </a:lnTo>
                  <a:lnTo>
                    <a:pt x="181" y="351"/>
                  </a:lnTo>
                  <a:lnTo>
                    <a:pt x="155" y="361"/>
                  </a:lnTo>
                  <a:lnTo>
                    <a:pt x="158" y="362"/>
                  </a:lnTo>
                  <a:lnTo>
                    <a:pt x="159" y="365"/>
                  </a:lnTo>
                  <a:lnTo>
                    <a:pt x="173" y="365"/>
                  </a:lnTo>
                  <a:lnTo>
                    <a:pt x="195" y="36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50" name="Freeform 7"/>
            <p:cNvSpPr>
              <a:spLocks/>
            </p:cNvSpPr>
            <p:nvPr/>
          </p:nvSpPr>
          <p:spPr bwMode="auto">
            <a:xfrm>
              <a:off x="1958" y="1070"/>
              <a:ext cx="604" cy="318"/>
            </a:xfrm>
            <a:custGeom>
              <a:avLst/>
              <a:gdLst>
                <a:gd name="T0" fmla="*/ 104 w 922"/>
                <a:gd name="T1" fmla="*/ 253 h 495"/>
                <a:gd name="T2" fmla="*/ 123 w 922"/>
                <a:gd name="T3" fmla="*/ 247 h 495"/>
                <a:gd name="T4" fmla="*/ 107 w 922"/>
                <a:gd name="T5" fmla="*/ 264 h 495"/>
                <a:gd name="T6" fmla="*/ 115 w 922"/>
                <a:gd name="T7" fmla="*/ 274 h 495"/>
                <a:gd name="T8" fmla="*/ 122 w 922"/>
                <a:gd name="T9" fmla="*/ 290 h 495"/>
                <a:gd name="T10" fmla="*/ 127 w 922"/>
                <a:gd name="T11" fmla="*/ 297 h 495"/>
                <a:gd name="T12" fmla="*/ 137 w 922"/>
                <a:gd name="T13" fmla="*/ 305 h 495"/>
                <a:gd name="T14" fmla="*/ 158 w 922"/>
                <a:gd name="T15" fmla="*/ 310 h 495"/>
                <a:gd name="T16" fmla="*/ 165 w 922"/>
                <a:gd name="T17" fmla="*/ 318 h 495"/>
                <a:gd name="T18" fmla="*/ 191 w 922"/>
                <a:gd name="T19" fmla="*/ 309 h 495"/>
                <a:gd name="T20" fmla="*/ 195 w 922"/>
                <a:gd name="T21" fmla="*/ 300 h 495"/>
                <a:gd name="T22" fmla="*/ 208 w 922"/>
                <a:gd name="T23" fmla="*/ 287 h 495"/>
                <a:gd name="T24" fmla="*/ 217 w 922"/>
                <a:gd name="T25" fmla="*/ 268 h 495"/>
                <a:gd name="T26" fmla="*/ 227 w 922"/>
                <a:gd name="T27" fmla="*/ 261 h 495"/>
                <a:gd name="T28" fmla="*/ 250 w 922"/>
                <a:gd name="T29" fmla="*/ 235 h 495"/>
                <a:gd name="T30" fmla="*/ 280 w 922"/>
                <a:gd name="T31" fmla="*/ 228 h 495"/>
                <a:gd name="T32" fmla="*/ 334 w 922"/>
                <a:gd name="T33" fmla="*/ 208 h 495"/>
                <a:gd name="T34" fmla="*/ 383 w 922"/>
                <a:gd name="T35" fmla="*/ 195 h 495"/>
                <a:gd name="T36" fmla="*/ 469 w 922"/>
                <a:gd name="T37" fmla="*/ 167 h 495"/>
                <a:gd name="T38" fmla="*/ 412 w 922"/>
                <a:gd name="T39" fmla="*/ 155 h 495"/>
                <a:gd name="T40" fmla="*/ 412 w 922"/>
                <a:gd name="T41" fmla="*/ 139 h 495"/>
                <a:gd name="T42" fmla="*/ 478 w 922"/>
                <a:gd name="T43" fmla="*/ 160 h 495"/>
                <a:gd name="T44" fmla="*/ 472 w 922"/>
                <a:gd name="T45" fmla="*/ 142 h 495"/>
                <a:gd name="T46" fmla="*/ 429 w 922"/>
                <a:gd name="T47" fmla="*/ 129 h 495"/>
                <a:gd name="T48" fmla="*/ 447 w 922"/>
                <a:gd name="T49" fmla="*/ 121 h 495"/>
                <a:gd name="T50" fmla="*/ 485 w 922"/>
                <a:gd name="T51" fmla="*/ 122 h 495"/>
                <a:gd name="T52" fmla="*/ 518 w 922"/>
                <a:gd name="T53" fmla="*/ 108 h 495"/>
                <a:gd name="T54" fmla="*/ 491 w 922"/>
                <a:gd name="T55" fmla="*/ 91 h 495"/>
                <a:gd name="T56" fmla="*/ 495 w 922"/>
                <a:gd name="T57" fmla="*/ 80 h 495"/>
                <a:gd name="T58" fmla="*/ 529 w 922"/>
                <a:gd name="T59" fmla="*/ 66 h 495"/>
                <a:gd name="T60" fmla="*/ 524 w 922"/>
                <a:gd name="T61" fmla="*/ 47 h 495"/>
                <a:gd name="T62" fmla="*/ 564 w 922"/>
                <a:gd name="T63" fmla="*/ 30 h 495"/>
                <a:gd name="T64" fmla="*/ 530 w 922"/>
                <a:gd name="T65" fmla="*/ 21 h 495"/>
                <a:gd name="T66" fmla="*/ 465 w 922"/>
                <a:gd name="T67" fmla="*/ 21 h 495"/>
                <a:gd name="T68" fmla="*/ 490 w 922"/>
                <a:gd name="T69" fmla="*/ 7 h 495"/>
                <a:gd name="T70" fmla="*/ 372 w 922"/>
                <a:gd name="T71" fmla="*/ 4 h 495"/>
                <a:gd name="T72" fmla="*/ 332 w 922"/>
                <a:gd name="T73" fmla="*/ 7 h 495"/>
                <a:gd name="T74" fmla="*/ 307 w 922"/>
                <a:gd name="T75" fmla="*/ 15 h 495"/>
                <a:gd name="T76" fmla="*/ 214 w 922"/>
                <a:gd name="T77" fmla="*/ 21 h 495"/>
                <a:gd name="T78" fmla="*/ 143 w 922"/>
                <a:gd name="T79" fmla="*/ 22 h 495"/>
                <a:gd name="T80" fmla="*/ 92 w 922"/>
                <a:gd name="T81" fmla="*/ 39 h 495"/>
                <a:gd name="T82" fmla="*/ 19 w 922"/>
                <a:gd name="T83" fmla="*/ 66 h 495"/>
                <a:gd name="T84" fmla="*/ 38 w 922"/>
                <a:gd name="T85" fmla="*/ 71 h 495"/>
                <a:gd name="T86" fmla="*/ 41 w 922"/>
                <a:gd name="T87" fmla="*/ 85 h 495"/>
                <a:gd name="T88" fmla="*/ 128 w 922"/>
                <a:gd name="T89" fmla="*/ 105 h 495"/>
                <a:gd name="T90" fmla="*/ 132 w 922"/>
                <a:gd name="T91" fmla="*/ 126 h 495"/>
                <a:gd name="T92" fmla="*/ 132 w 922"/>
                <a:gd name="T93" fmla="*/ 146 h 495"/>
                <a:gd name="T94" fmla="*/ 155 w 922"/>
                <a:gd name="T95" fmla="*/ 148 h 495"/>
                <a:gd name="T96" fmla="*/ 158 w 922"/>
                <a:gd name="T97" fmla="*/ 157 h 495"/>
                <a:gd name="T98" fmla="*/ 154 w 922"/>
                <a:gd name="T99" fmla="*/ 175 h 495"/>
                <a:gd name="T100" fmla="*/ 148 w 922"/>
                <a:gd name="T101" fmla="*/ 186 h 495"/>
                <a:gd name="T102" fmla="*/ 121 w 922"/>
                <a:gd name="T103" fmla="*/ 196 h 495"/>
                <a:gd name="T104" fmla="*/ 133 w 922"/>
                <a:gd name="T105" fmla="*/ 200 h 495"/>
                <a:gd name="T106" fmla="*/ 122 w 922"/>
                <a:gd name="T107" fmla="*/ 202 h 495"/>
                <a:gd name="T108" fmla="*/ 115 w 922"/>
                <a:gd name="T109" fmla="*/ 213 h 495"/>
                <a:gd name="T110" fmla="*/ 121 w 922"/>
                <a:gd name="T111" fmla="*/ 218 h 495"/>
                <a:gd name="T112" fmla="*/ 102 w 922"/>
                <a:gd name="T113" fmla="*/ 232 h 4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2"/>
                <a:gd name="T172" fmla="*/ 0 h 495"/>
                <a:gd name="T173" fmla="*/ 922 w 922"/>
                <a:gd name="T174" fmla="*/ 495 h 4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2" h="495">
                  <a:moveTo>
                    <a:pt x="195" y="362"/>
                  </a:moveTo>
                  <a:lnTo>
                    <a:pt x="170" y="366"/>
                  </a:lnTo>
                  <a:lnTo>
                    <a:pt x="161" y="372"/>
                  </a:lnTo>
                  <a:lnTo>
                    <a:pt x="161" y="379"/>
                  </a:lnTo>
                  <a:lnTo>
                    <a:pt x="175" y="378"/>
                  </a:lnTo>
                  <a:lnTo>
                    <a:pt x="168" y="380"/>
                  </a:lnTo>
                  <a:lnTo>
                    <a:pt x="158" y="394"/>
                  </a:lnTo>
                  <a:lnTo>
                    <a:pt x="170" y="388"/>
                  </a:lnTo>
                  <a:lnTo>
                    <a:pt x="183" y="383"/>
                  </a:lnTo>
                  <a:lnTo>
                    <a:pt x="185" y="371"/>
                  </a:lnTo>
                  <a:lnTo>
                    <a:pt x="187" y="378"/>
                  </a:lnTo>
                  <a:lnTo>
                    <a:pt x="196" y="380"/>
                  </a:lnTo>
                  <a:lnTo>
                    <a:pt x="200" y="389"/>
                  </a:lnTo>
                  <a:lnTo>
                    <a:pt x="187" y="384"/>
                  </a:lnTo>
                  <a:lnTo>
                    <a:pt x="187" y="389"/>
                  </a:lnTo>
                  <a:lnTo>
                    <a:pt x="168" y="395"/>
                  </a:lnTo>
                  <a:lnTo>
                    <a:pt x="185" y="395"/>
                  </a:lnTo>
                  <a:lnTo>
                    <a:pt x="191" y="395"/>
                  </a:lnTo>
                  <a:lnTo>
                    <a:pt x="164" y="400"/>
                  </a:lnTo>
                  <a:lnTo>
                    <a:pt x="170" y="402"/>
                  </a:lnTo>
                  <a:lnTo>
                    <a:pt x="164" y="411"/>
                  </a:lnTo>
                  <a:lnTo>
                    <a:pt x="173" y="409"/>
                  </a:lnTo>
                  <a:lnTo>
                    <a:pt x="168" y="412"/>
                  </a:lnTo>
                  <a:lnTo>
                    <a:pt x="167" y="413"/>
                  </a:lnTo>
                  <a:lnTo>
                    <a:pt x="175" y="415"/>
                  </a:lnTo>
                  <a:lnTo>
                    <a:pt x="167" y="416"/>
                  </a:lnTo>
                  <a:lnTo>
                    <a:pt x="176" y="420"/>
                  </a:lnTo>
                  <a:lnTo>
                    <a:pt x="176" y="426"/>
                  </a:lnTo>
                  <a:lnTo>
                    <a:pt x="184" y="424"/>
                  </a:lnTo>
                  <a:lnTo>
                    <a:pt x="176" y="429"/>
                  </a:lnTo>
                  <a:lnTo>
                    <a:pt x="175" y="433"/>
                  </a:lnTo>
                  <a:lnTo>
                    <a:pt x="184" y="441"/>
                  </a:lnTo>
                  <a:lnTo>
                    <a:pt x="183" y="445"/>
                  </a:lnTo>
                  <a:lnTo>
                    <a:pt x="190" y="446"/>
                  </a:lnTo>
                  <a:lnTo>
                    <a:pt x="186" y="452"/>
                  </a:lnTo>
                  <a:lnTo>
                    <a:pt x="191" y="449"/>
                  </a:lnTo>
                  <a:lnTo>
                    <a:pt x="191" y="455"/>
                  </a:lnTo>
                  <a:lnTo>
                    <a:pt x="194" y="457"/>
                  </a:lnTo>
                  <a:lnTo>
                    <a:pt x="186" y="457"/>
                  </a:lnTo>
                  <a:lnTo>
                    <a:pt x="196" y="459"/>
                  </a:lnTo>
                  <a:lnTo>
                    <a:pt x="191" y="461"/>
                  </a:lnTo>
                  <a:lnTo>
                    <a:pt x="194" y="462"/>
                  </a:lnTo>
                  <a:lnTo>
                    <a:pt x="191" y="467"/>
                  </a:lnTo>
                  <a:lnTo>
                    <a:pt x="202" y="463"/>
                  </a:lnTo>
                  <a:lnTo>
                    <a:pt x="202" y="471"/>
                  </a:lnTo>
                  <a:lnTo>
                    <a:pt x="200" y="472"/>
                  </a:lnTo>
                  <a:lnTo>
                    <a:pt x="202" y="473"/>
                  </a:lnTo>
                  <a:lnTo>
                    <a:pt x="201" y="474"/>
                  </a:lnTo>
                  <a:lnTo>
                    <a:pt x="209" y="474"/>
                  </a:lnTo>
                  <a:lnTo>
                    <a:pt x="220" y="473"/>
                  </a:lnTo>
                  <a:lnTo>
                    <a:pt x="242" y="467"/>
                  </a:lnTo>
                  <a:lnTo>
                    <a:pt x="242" y="472"/>
                  </a:lnTo>
                  <a:lnTo>
                    <a:pt x="251" y="467"/>
                  </a:lnTo>
                  <a:lnTo>
                    <a:pt x="236" y="477"/>
                  </a:lnTo>
                  <a:lnTo>
                    <a:pt x="248" y="474"/>
                  </a:lnTo>
                  <a:lnTo>
                    <a:pt x="241" y="483"/>
                  </a:lnTo>
                  <a:lnTo>
                    <a:pt x="251" y="479"/>
                  </a:lnTo>
                  <a:lnTo>
                    <a:pt x="250" y="483"/>
                  </a:lnTo>
                  <a:lnTo>
                    <a:pt x="258" y="481"/>
                  </a:lnTo>
                  <a:lnTo>
                    <a:pt x="250" y="490"/>
                  </a:lnTo>
                  <a:lnTo>
                    <a:pt x="261" y="485"/>
                  </a:lnTo>
                  <a:lnTo>
                    <a:pt x="250" y="492"/>
                  </a:lnTo>
                  <a:lnTo>
                    <a:pt x="252" y="495"/>
                  </a:lnTo>
                  <a:lnTo>
                    <a:pt x="270" y="489"/>
                  </a:lnTo>
                  <a:lnTo>
                    <a:pt x="283" y="494"/>
                  </a:lnTo>
                  <a:lnTo>
                    <a:pt x="285" y="490"/>
                  </a:lnTo>
                  <a:lnTo>
                    <a:pt x="281" y="488"/>
                  </a:lnTo>
                  <a:lnTo>
                    <a:pt x="268" y="483"/>
                  </a:lnTo>
                  <a:lnTo>
                    <a:pt x="290" y="483"/>
                  </a:lnTo>
                  <a:lnTo>
                    <a:pt x="292" y="481"/>
                  </a:lnTo>
                  <a:lnTo>
                    <a:pt x="290" y="478"/>
                  </a:lnTo>
                  <a:lnTo>
                    <a:pt x="291" y="477"/>
                  </a:lnTo>
                  <a:lnTo>
                    <a:pt x="290" y="474"/>
                  </a:lnTo>
                  <a:lnTo>
                    <a:pt x="298" y="473"/>
                  </a:lnTo>
                  <a:lnTo>
                    <a:pt x="290" y="471"/>
                  </a:lnTo>
                  <a:lnTo>
                    <a:pt x="298" y="471"/>
                  </a:lnTo>
                  <a:lnTo>
                    <a:pt x="298" y="467"/>
                  </a:lnTo>
                  <a:lnTo>
                    <a:pt x="298" y="465"/>
                  </a:lnTo>
                  <a:lnTo>
                    <a:pt x="306" y="463"/>
                  </a:lnTo>
                  <a:lnTo>
                    <a:pt x="302" y="459"/>
                  </a:lnTo>
                  <a:lnTo>
                    <a:pt x="309" y="459"/>
                  </a:lnTo>
                  <a:lnTo>
                    <a:pt x="308" y="455"/>
                  </a:lnTo>
                  <a:lnTo>
                    <a:pt x="314" y="448"/>
                  </a:lnTo>
                  <a:lnTo>
                    <a:pt x="317" y="446"/>
                  </a:lnTo>
                  <a:lnTo>
                    <a:pt x="311" y="439"/>
                  </a:lnTo>
                  <a:lnTo>
                    <a:pt x="314" y="439"/>
                  </a:lnTo>
                  <a:lnTo>
                    <a:pt x="308" y="431"/>
                  </a:lnTo>
                  <a:lnTo>
                    <a:pt x="323" y="426"/>
                  </a:lnTo>
                  <a:lnTo>
                    <a:pt x="335" y="424"/>
                  </a:lnTo>
                  <a:lnTo>
                    <a:pt x="333" y="422"/>
                  </a:lnTo>
                  <a:lnTo>
                    <a:pt x="331" y="417"/>
                  </a:lnTo>
                  <a:lnTo>
                    <a:pt x="339" y="417"/>
                  </a:lnTo>
                  <a:lnTo>
                    <a:pt x="340" y="413"/>
                  </a:lnTo>
                  <a:lnTo>
                    <a:pt x="344" y="415"/>
                  </a:lnTo>
                  <a:lnTo>
                    <a:pt x="342" y="413"/>
                  </a:lnTo>
                  <a:lnTo>
                    <a:pt x="349" y="412"/>
                  </a:lnTo>
                  <a:lnTo>
                    <a:pt x="353" y="409"/>
                  </a:lnTo>
                  <a:lnTo>
                    <a:pt x="347" y="406"/>
                  </a:lnTo>
                  <a:lnTo>
                    <a:pt x="363" y="404"/>
                  </a:lnTo>
                  <a:lnTo>
                    <a:pt x="358" y="396"/>
                  </a:lnTo>
                  <a:lnTo>
                    <a:pt x="349" y="394"/>
                  </a:lnTo>
                  <a:lnTo>
                    <a:pt x="366" y="389"/>
                  </a:lnTo>
                  <a:lnTo>
                    <a:pt x="366" y="373"/>
                  </a:lnTo>
                  <a:lnTo>
                    <a:pt x="383" y="372"/>
                  </a:lnTo>
                  <a:lnTo>
                    <a:pt x="381" y="366"/>
                  </a:lnTo>
                  <a:lnTo>
                    <a:pt x="394" y="365"/>
                  </a:lnTo>
                  <a:lnTo>
                    <a:pt x="400" y="362"/>
                  </a:lnTo>
                  <a:lnTo>
                    <a:pt x="419" y="357"/>
                  </a:lnTo>
                  <a:lnTo>
                    <a:pt x="417" y="356"/>
                  </a:lnTo>
                  <a:lnTo>
                    <a:pt x="430" y="348"/>
                  </a:lnTo>
                  <a:lnTo>
                    <a:pt x="439" y="348"/>
                  </a:lnTo>
                  <a:lnTo>
                    <a:pt x="428" y="355"/>
                  </a:lnTo>
                  <a:lnTo>
                    <a:pt x="439" y="356"/>
                  </a:lnTo>
                  <a:lnTo>
                    <a:pt x="464" y="350"/>
                  </a:lnTo>
                  <a:lnTo>
                    <a:pt x="466" y="346"/>
                  </a:lnTo>
                  <a:lnTo>
                    <a:pt x="474" y="346"/>
                  </a:lnTo>
                  <a:lnTo>
                    <a:pt x="490" y="340"/>
                  </a:lnTo>
                  <a:lnTo>
                    <a:pt x="494" y="338"/>
                  </a:lnTo>
                  <a:lnTo>
                    <a:pt x="510" y="323"/>
                  </a:lnTo>
                  <a:lnTo>
                    <a:pt x="535" y="310"/>
                  </a:lnTo>
                  <a:lnTo>
                    <a:pt x="538" y="304"/>
                  </a:lnTo>
                  <a:lnTo>
                    <a:pt x="540" y="296"/>
                  </a:lnTo>
                  <a:lnTo>
                    <a:pt x="560" y="307"/>
                  </a:lnTo>
                  <a:lnTo>
                    <a:pt x="568" y="305"/>
                  </a:lnTo>
                  <a:lnTo>
                    <a:pt x="579" y="304"/>
                  </a:lnTo>
                  <a:lnTo>
                    <a:pt x="584" y="304"/>
                  </a:lnTo>
                  <a:lnTo>
                    <a:pt x="623" y="293"/>
                  </a:lnTo>
                  <a:lnTo>
                    <a:pt x="660" y="287"/>
                  </a:lnTo>
                  <a:lnTo>
                    <a:pt x="673" y="279"/>
                  </a:lnTo>
                  <a:lnTo>
                    <a:pt x="687" y="273"/>
                  </a:lnTo>
                  <a:lnTo>
                    <a:pt x="693" y="268"/>
                  </a:lnTo>
                  <a:lnTo>
                    <a:pt x="705" y="263"/>
                  </a:lnTo>
                  <a:lnTo>
                    <a:pt x="716" y="260"/>
                  </a:lnTo>
                  <a:lnTo>
                    <a:pt x="663" y="255"/>
                  </a:lnTo>
                  <a:lnTo>
                    <a:pt x="623" y="262"/>
                  </a:lnTo>
                  <a:lnTo>
                    <a:pt x="622" y="258"/>
                  </a:lnTo>
                  <a:lnTo>
                    <a:pt x="649" y="251"/>
                  </a:lnTo>
                  <a:lnTo>
                    <a:pt x="607" y="251"/>
                  </a:lnTo>
                  <a:lnTo>
                    <a:pt x="629" y="243"/>
                  </a:lnTo>
                  <a:lnTo>
                    <a:pt x="629" y="241"/>
                  </a:lnTo>
                  <a:lnTo>
                    <a:pt x="632" y="240"/>
                  </a:lnTo>
                  <a:lnTo>
                    <a:pt x="671" y="237"/>
                  </a:lnTo>
                  <a:lnTo>
                    <a:pt x="668" y="230"/>
                  </a:lnTo>
                  <a:lnTo>
                    <a:pt x="667" y="230"/>
                  </a:lnTo>
                  <a:lnTo>
                    <a:pt x="632" y="229"/>
                  </a:lnTo>
                  <a:lnTo>
                    <a:pt x="643" y="226"/>
                  </a:lnTo>
                  <a:lnTo>
                    <a:pt x="629" y="217"/>
                  </a:lnTo>
                  <a:lnTo>
                    <a:pt x="662" y="229"/>
                  </a:lnTo>
                  <a:lnTo>
                    <a:pt x="690" y="239"/>
                  </a:lnTo>
                  <a:lnTo>
                    <a:pt x="704" y="251"/>
                  </a:lnTo>
                  <a:lnTo>
                    <a:pt x="717" y="249"/>
                  </a:lnTo>
                  <a:lnTo>
                    <a:pt x="721" y="245"/>
                  </a:lnTo>
                  <a:lnTo>
                    <a:pt x="722" y="251"/>
                  </a:lnTo>
                  <a:lnTo>
                    <a:pt x="730" y="249"/>
                  </a:lnTo>
                  <a:lnTo>
                    <a:pt x="730" y="241"/>
                  </a:lnTo>
                  <a:lnTo>
                    <a:pt x="732" y="230"/>
                  </a:lnTo>
                  <a:lnTo>
                    <a:pt x="722" y="232"/>
                  </a:lnTo>
                  <a:lnTo>
                    <a:pt x="726" y="226"/>
                  </a:lnTo>
                  <a:lnTo>
                    <a:pt x="721" y="227"/>
                  </a:lnTo>
                  <a:lnTo>
                    <a:pt x="716" y="224"/>
                  </a:lnTo>
                  <a:lnTo>
                    <a:pt x="721" y="221"/>
                  </a:lnTo>
                  <a:lnTo>
                    <a:pt x="683" y="212"/>
                  </a:lnTo>
                  <a:lnTo>
                    <a:pt x="676" y="215"/>
                  </a:lnTo>
                  <a:lnTo>
                    <a:pt x="677" y="210"/>
                  </a:lnTo>
                  <a:lnTo>
                    <a:pt x="691" y="205"/>
                  </a:lnTo>
                  <a:lnTo>
                    <a:pt x="668" y="204"/>
                  </a:lnTo>
                  <a:lnTo>
                    <a:pt x="658" y="204"/>
                  </a:lnTo>
                  <a:lnTo>
                    <a:pt x="655" y="201"/>
                  </a:lnTo>
                  <a:lnTo>
                    <a:pt x="689" y="196"/>
                  </a:lnTo>
                  <a:lnTo>
                    <a:pt x="654" y="196"/>
                  </a:lnTo>
                  <a:lnTo>
                    <a:pt x="651" y="197"/>
                  </a:lnTo>
                  <a:lnTo>
                    <a:pt x="651" y="195"/>
                  </a:lnTo>
                  <a:lnTo>
                    <a:pt x="660" y="190"/>
                  </a:lnTo>
                  <a:lnTo>
                    <a:pt x="657" y="188"/>
                  </a:lnTo>
                  <a:lnTo>
                    <a:pt x="683" y="189"/>
                  </a:lnTo>
                  <a:lnTo>
                    <a:pt x="690" y="184"/>
                  </a:lnTo>
                  <a:lnTo>
                    <a:pt x="688" y="180"/>
                  </a:lnTo>
                  <a:lnTo>
                    <a:pt x="701" y="183"/>
                  </a:lnTo>
                  <a:lnTo>
                    <a:pt x="717" y="182"/>
                  </a:lnTo>
                  <a:lnTo>
                    <a:pt x="729" y="185"/>
                  </a:lnTo>
                  <a:lnTo>
                    <a:pt x="708" y="184"/>
                  </a:lnTo>
                  <a:lnTo>
                    <a:pt x="740" y="190"/>
                  </a:lnTo>
                  <a:lnTo>
                    <a:pt x="766" y="184"/>
                  </a:lnTo>
                  <a:lnTo>
                    <a:pt x="767" y="179"/>
                  </a:lnTo>
                  <a:lnTo>
                    <a:pt x="746" y="179"/>
                  </a:lnTo>
                  <a:lnTo>
                    <a:pt x="745" y="182"/>
                  </a:lnTo>
                  <a:lnTo>
                    <a:pt x="738" y="172"/>
                  </a:lnTo>
                  <a:lnTo>
                    <a:pt x="746" y="165"/>
                  </a:lnTo>
                  <a:lnTo>
                    <a:pt x="790" y="168"/>
                  </a:lnTo>
                  <a:lnTo>
                    <a:pt x="787" y="160"/>
                  </a:lnTo>
                  <a:lnTo>
                    <a:pt x="767" y="160"/>
                  </a:lnTo>
                  <a:lnTo>
                    <a:pt x="765" y="154"/>
                  </a:lnTo>
                  <a:lnTo>
                    <a:pt x="749" y="154"/>
                  </a:lnTo>
                  <a:lnTo>
                    <a:pt x="766" y="150"/>
                  </a:lnTo>
                  <a:lnTo>
                    <a:pt x="749" y="144"/>
                  </a:lnTo>
                  <a:lnTo>
                    <a:pt x="749" y="141"/>
                  </a:lnTo>
                  <a:lnTo>
                    <a:pt x="789" y="150"/>
                  </a:lnTo>
                  <a:lnTo>
                    <a:pt x="787" y="135"/>
                  </a:lnTo>
                  <a:lnTo>
                    <a:pt x="756" y="135"/>
                  </a:lnTo>
                  <a:lnTo>
                    <a:pt x="790" y="133"/>
                  </a:lnTo>
                  <a:lnTo>
                    <a:pt x="771" y="132"/>
                  </a:lnTo>
                  <a:lnTo>
                    <a:pt x="762" y="127"/>
                  </a:lnTo>
                  <a:lnTo>
                    <a:pt x="756" y="125"/>
                  </a:lnTo>
                  <a:lnTo>
                    <a:pt x="748" y="121"/>
                  </a:lnTo>
                  <a:lnTo>
                    <a:pt x="772" y="118"/>
                  </a:lnTo>
                  <a:lnTo>
                    <a:pt x="816" y="117"/>
                  </a:lnTo>
                  <a:lnTo>
                    <a:pt x="815" y="108"/>
                  </a:lnTo>
                  <a:lnTo>
                    <a:pt x="790" y="107"/>
                  </a:lnTo>
                  <a:lnTo>
                    <a:pt x="778" y="102"/>
                  </a:lnTo>
                  <a:lnTo>
                    <a:pt x="807" y="102"/>
                  </a:lnTo>
                  <a:lnTo>
                    <a:pt x="778" y="96"/>
                  </a:lnTo>
                  <a:lnTo>
                    <a:pt x="769" y="102"/>
                  </a:lnTo>
                  <a:lnTo>
                    <a:pt x="763" y="99"/>
                  </a:lnTo>
                  <a:lnTo>
                    <a:pt x="778" y="83"/>
                  </a:lnTo>
                  <a:lnTo>
                    <a:pt x="799" y="77"/>
                  </a:lnTo>
                  <a:lnTo>
                    <a:pt x="811" y="72"/>
                  </a:lnTo>
                  <a:lnTo>
                    <a:pt x="800" y="73"/>
                  </a:lnTo>
                  <a:lnTo>
                    <a:pt x="813" y="60"/>
                  </a:lnTo>
                  <a:lnTo>
                    <a:pt x="832" y="60"/>
                  </a:lnTo>
                  <a:lnTo>
                    <a:pt x="834" y="52"/>
                  </a:lnTo>
                  <a:lnTo>
                    <a:pt x="799" y="60"/>
                  </a:lnTo>
                  <a:lnTo>
                    <a:pt x="795" y="56"/>
                  </a:lnTo>
                  <a:lnTo>
                    <a:pt x="828" y="51"/>
                  </a:lnTo>
                  <a:lnTo>
                    <a:pt x="861" y="47"/>
                  </a:lnTo>
                  <a:lnTo>
                    <a:pt x="798" y="47"/>
                  </a:lnTo>
                  <a:lnTo>
                    <a:pt x="884" y="41"/>
                  </a:lnTo>
                  <a:lnTo>
                    <a:pt x="882" y="38"/>
                  </a:lnTo>
                  <a:lnTo>
                    <a:pt x="922" y="32"/>
                  </a:lnTo>
                  <a:lnTo>
                    <a:pt x="870" y="25"/>
                  </a:lnTo>
                  <a:lnTo>
                    <a:pt x="840" y="30"/>
                  </a:lnTo>
                  <a:lnTo>
                    <a:pt x="809" y="33"/>
                  </a:lnTo>
                  <a:lnTo>
                    <a:pt x="807" y="30"/>
                  </a:lnTo>
                  <a:lnTo>
                    <a:pt x="749" y="46"/>
                  </a:lnTo>
                  <a:lnTo>
                    <a:pt x="771" y="35"/>
                  </a:lnTo>
                  <a:lnTo>
                    <a:pt x="783" y="25"/>
                  </a:lnTo>
                  <a:lnTo>
                    <a:pt x="762" y="24"/>
                  </a:lnTo>
                  <a:lnTo>
                    <a:pt x="754" y="28"/>
                  </a:lnTo>
                  <a:lnTo>
                    <a:pt x="710" y="33"/>
                  </a:lnTo>
                  <a:lnTo>
                    <a:pt x="733" y="28"/>
                  </a:lnTo>
                  <a:lnTo>
                    <a:pt x="738" y="25"/>
                  </a:lnTo>
                  <a:lnTo>
                    <a:pt x="634" y="28"/>
                  </a:lnTo>
                  <a:lnTo>
                    <a:pt x="665" y="22"/>
                  </a:lnTo>
                  <a:lnTo>
                    <a:pt x="726" y="22"/>
                  </a:lnTo>
                  <a:lnTo>
                    <a:pt x="795" y="16"/>
                  </a:lnTo>
                  <a:lnTo>
                    <a:pt x="748" y="11"/>
                  </a:lnTo>
                  <a:lnTo>
                    <a:pt x="749" y="7"/>
                  </a:lnTo>
                  <a:lnTo>
                    <a:pt x="608" y="11"/>
                  </a:lnTo>
                  <a:lnTo>
                    <a:pt x="627" y="10"/>
                  </a:lnTo>
                  <a:lnTo>
                    <a:pt x="734" y="6"/>
                  </a:lnTo>
                  <a:lnTo>
                    <a:pt x="691" y="0"/>
                  </a:lnTo>
                  <a:lnTo>
                    <a:pt x="560" y="2"/>
                  </a:lnTo>
                  <a:lnTo>
                    <a:pt x="568" y="6"/>
                  </a:lnTo>
                  <a:lnTo>
                    <a:pt x="557" y="7"/>
                  </a:lnTo>
                  <a:lnTo>
                    <a:pt x="555" y="10"/>
                  </a:lnTo>
                  <a:lnTo>
                    <a:pt x="522" y="7"/>
                  </a:lnTo>
                  <a:lnTo>
                    <a:pt x="474" y="6"/>
                  </a:lnTo>
                  <a:lnTo>
                    <a:pt x="482" y="10"/>
                  </a:lnTo>
                  <a:lnTo>
                    <a:pt x="447" y="7"/>
                  </a:lnTo>
                  <a:lnTo>
                    <a:pt x="507" y="11"/>
                  </a:lnTo>
                  <a:lnTo>
                    <a:pt x="538" y="17"/>
                  </a:lnTo>
                  <a:lnTo>
                    <a:pt x="508" y="13"/>
                  </a:lnTo>
                  <a:lnTo>
                    <a:pt x="508" y="14"/>
                  </a:lnTo>
                  <a:lnTo>
                    <a:pt x="468" y="13"/>
                  </a:lnTo>
                  <a:lnTo>
                    <a:pt x="485" y="19"/>
                  </a:lnTo>
                  <a:lnTo>
                    <a:pt x="469" y="19"/>
                  </a:lnTo>
                  <a:lnTo>
                    <a:pt x="468" y="24"/>
                  </a:lnTo>
                  <a:lnTo>
                    <a:pt x="466" y="27"/>
                  </a:lnTo>
                  <a:lnTo>
                    <a:pt x="389" y="16"/>
                  </a:lnTo>
                  <a:lnTo>
                    <a:pt x="384" y="27"/>
                  </a:lnTo>
                  <a:lnTo>
                    <a:pt x="384" y="28"/>
                  </a:lnTo>
                  <a:lnTo>
                    <a:pt x="350" y="24"/>
                  </a:lnTo>
                  <a:lnTo>
                    <a:pt x="333" y="32"/>
                  </a:lnTo>
                  <a:lnTo>
                    <a:pt x="327" y="32"/>
                  </a:lnTo>
                  <a:lnTo>
                    <a:pt x="334" y="18"/>
                  </a:lnTo>
                  <a:lnTo>
                    <a:pt x="257" y="24"/>
                  </a:lnTo>
                  <a:lnTo>
                    <a:pt x="279" y="33"/>
                  </a:lnTo>
                  <a:lnTo>
                    <a:pt x="259" y="28"/>
                  </a:lnTo>
                  <a:lnTo>
                    <a:pt x="225" y="27"/>
                  </a:lnTo>
                  <a:lnTo>
                    <a:pt x="225" y="32"/>
                  </a:lnTo>
                  <a:lnTo>
                    <a:pt x="219" y="35"/>
                  </a:lnTo>
                  <a:lnTo>
                    <a:pt x="191" y="35"/>
                  </a:lnTo>
                  <a:lnTo>
                    <a:pt x="186" y="43"/>
                  </a:lnTo>
                  <a:lnTo>
                    <a:pt x="184" y="38"/>
                  </a:lnTo>
                  <a:lnTo>
                    <a:pt x="111" y="52"/>
                  </a:lnTo>
                  <a:lnTo>
                    <a:pt x="157" y="52"/>
                  </a:lnTo>
                  <a:lnTo>
                    <a:pt x="144" y="56"/>
                  </a:lnTo>
                  <a:lnTo>
                    <a:pt x="141" y="61"/>
                  </a:lnTo>
                  <a:lnTo>
                    <a:pt x="125" y="68"/>
                  </a:lnTo>
                  <a:lnTo>
                    <a:pt x="67" y="75"/>
                  </a:lnTo>
                  <a:lnTo>
                    <a:pt x="7" y="88"/>
                  </a:lnTo>
                  <a:lnTo>
                    <a:pt x="2" y="90"/>
                  </a:lnTo>
                  <a:lnTo>
                    <a:pt x="2" y="94"/>
                  </a:lnTo>
                  <a:lnTo>
                    <a:pt x="35" y="99"/>
                  </a:lnTo>
                  <a:lnTo>
                    <a:pt x="29" y="102"/>
                  </a:lnTo>
                  <a:lnTo>
                    <a:pt x="26" y="105"/>
                  </a:lnTo>
                  <a:lnTo>
                    <a:pt x="50" y="106"/>
                  </a:lnTo>
                  <a:lnTo>
                    <a:pt x="83" y="102"/>
                  </a:lnTo>
                  <a:lnTo>
                    <a:pt x="79" y="108"/>
                  </a:lnTo>
                  <a:lnTo>
                    <a:pt x="37" y="110"/>
                  </a:lnTo>
                  <a:lnTo>
                    <a:pt x="69" y="112"/>
                  </a:lnTo>
                  <a:lnTo>
                    <a:pt x="58" y="110"/>
                  </a:lnTo>
                  <a:lnTo>
                    <a:pt x="0" y="114"/>
                  </a:lnTo>
                  <a:lnTo>
                    <a:pt x="19" y="117"/>
                  </a:lnTo>
                  <a:lnTo>
                    <a:pt x="36" y="122"/>
                  </a:lnTo>
                  <a:lnTo>
                    <a:pt x="18" y="125"/>
                  </a:lnTo>
                  <a:lnTo>
                    <a:pt x="58" y="135"/>
                  </a:lnTo>
                  <a:lnTo>
                    <a:pt x="51" y="133"/>
                  </a:lnTo>
                  <a:lnTo>
                    <a:pt x="62" y="133"/>
                  </a:lnTo>
                  <a:lnTo>
                    <a:pt x="72" y="133"/>
                  </a:lnTo>
                  <a:lnTo>
                    <a:pt x="98" y="129"/>
                  </a:lnTo>
                  <a:lnTo>
                    <a:pt x="109" y="127"/>
                  </a:lnTo>
                  <a:lnTo>
                    <a:pt x="181" y="140"/>
                  </a:lnTo>
                  <a:lnTo>
                    <a:pt x="175" y="149"/>
                  </a:lnTo>
                  <a:lnTo>
                    <a:pt x="190" y="157"/>
                  </a:lnTo>
                  <a:lnTo>
                    <a:pt x="195" y="163"/>
                  </a:lnTo>
                  <a:lnTo>
                    <a:pt x="191" y="167"/>
                  </a:lnTo>
                  <a:lnTo>
                    <a:pt x="184" y="172"/>
                  </a:lnTo>
                  <a:lnTo>
                    <a:pt x="196" y="172"/>
                  </a:lnTo>
                  <a:lnTo>
                    <a:pt x="196" y="182"/>
                  </a:lnTo>
                  <a:lnTo>
                    <a:pt x="198" y="185"/>
                  </a:lnTo>
                  <a:lnTo>
                    <a:pt x="195" y="195"/>
                  </a:lnTo>
                  <a:lnTo>
                    <a:pt x="201" y="196"/>
                  </a:lnTo>
                  <a:lnTo>
                    <a:pt x="198" y="206"/>
                  </a:lnTo>
                  <a:lnTo>
                    <a:pt x="187" y="212"/>
                  </a:lnTo>
                  <a:lnTo>
                    <a:pt x="184" y="217"/>
                  </a:lnTo>
                  <a:lnTo>
                    <a:pt x="195" y="217"/>
                  </a:lnTo>
                  <a:lnTo>
                    <a:pt x="173" y="224"/>
                  </a:lnTo>
                  <a:lnTo>
                    <a:pt x="183" y="232"/>
                  </a:lnTo>
                  <a:lnTo>
                    <a:pt x="202" y="227"/>
                  </a:lnTo>
                  <a:lnTo>
                    <a:pt x="212" y="212"/>
                  </a:lnTo>
                  <a:lnTo>
                    <a:pt x="216" y="223"/>
                  </a:lnTo>
                  <a:lnTo>
                    <a:pt x="225" y="218"/>
                  </a:lnTo>
                  <a:lnTo>
                    <a:pt x="220" y="223"/>
                  </a:lnTo>
                  <a:lnTo>
                    <a:pt x="235" y="227"/>
                  </a:lnTo>
                  <a:lnTo>
                    <a:pt x="220" y="229"/>
                  </a:lnTo>
                  <a:lnTo>
                    <a:pt x="236" y="230"/>
                  </a:lnTo>
                  <a:lnTo>
                    <a:pt x="225" y="234"/>
                  </a:lnTo>
                  <a:lnTo>
                    <a:pt x="234" y="233"/>
                  </a:lnTo>
                  <a:lnTo>
                    <a:pt x="229" y="237"/>
                  </a:lnTo>
                  <a:lnTo>
                    <a:pt x="241" y="240"/>
                  </a:lnTo>
                  <a:lnTo>
                    <a:pt x="231" y="240"/>
                  </a:lnTo>
                  <a:lnTo>
                    <a:pt x="244" y="245"/>
                  </a:lnTo>
                  <a:lnTo>
                    <a:pt x="241" y="245"/>
                  </a:lnTo>
                  <a:lnTo>
                    <a:pt x="241" y="249"/>
                  </a:lnTo>
                  <a:lnTo>
                    <a:pt x="242" y="255"/>
                  </a:lnTo>
                  <a:lnTo>
                    <a:pt x="187" y="245"/>
                  </a:lnTo>
                  <a:lnTo>
                    <a:pt x="185" y="250"/>
                  </a:lnTo>
                  <a:lnTo>
                    <a:pt x="242" y="265"/>
                  </a:lnTo>
                  <a:lnTo>
                    <a:pt x="233" y="271"/>
                  </a:lnTo>
                  <a:lnTo>
                    <a:pt x="235" y="273"/>
                  </a:lnTo>
                  <a:lnTo>
                    <a:pt x="229" y="278"/>
                  </a:lnTo>
                  <a:lnTo>
                    <a:pt x="231" y="279"/>
                  </a:lnTo>
                  <a:lnTo>
                    <a:pt x="236" y="282"/>
                  </a:lnTo>
                  <a:lnTo>
                    <a:pt x="236" y="284"/>
                  </a:lnTo>
                  <a:lnTo>
                    <a:pt x="228" y="282"/>
                  </a:lnTo>
                  <a:lnTo>
                    <a:pt x="219" y="289"/>
                  </a:lnTo>
                  <a:lnTo>
                    <a:pt x="226" y="289"/>
                  </a:lnTo>
                  <a:lnTo>
                    <a:pt x="183" y="300"/>
                  </a:lnTo>
                  <a:lnTo>
                    <a:pt x="185" y="304"/>
                  </a:lnTo>
                  <a:lnTo>
                    <a:pt x="212" y="300"/>
                  </a:lnTo>
                  <a:lnTo>
                    <a:pt x="220" y="296"/>
                  </a:lnTo>
                  <a:lnTo>
                    <a:pt x="214" y="304"/>
                  </a:lnTo>
                  <a:lnTo>
                    <a:pt x="219" y="307"/>
                  </a:lnTo>
                  <a:lnTo>
                    <a:pt x="185" y="305"/>
                  </a:lnTo>
                  <a:lnTo>
                    <a:pt x="176" y="304"/>
                  </a:lnTo>
                  <a:lnTo>
                    <a:pt x="191" y="308"/>
                  </a:lnTo>
                  <a:lnTo>
                    <a:pt x="174" y="307"/>
                  </a:lnTo>
                  <a:lnTo>
                    <a:pt x="164" y="316"/>
                  </a:lnTo>
                  <a:lnTo>
                    <a:pt x="196" y="310"/>
                  </a:lnTo>
                  <a:lnTo>
                    <a:pt x="191" y="310"/>
                  </a:lnTo>
                  <a:lnTo>
                    <a:pt x="203" y="312"/>
                  </a:lnTo>
                  <a:lnTo>
                    <a:pt x="212" y="308"/>
                  </a:lnTo>
                  <a:lnTo>
                    <a:pt x="219" y="310"/>
                  </a:lnTo>
                  <a:lnTo>
                    <a:pt x="211" y="315"/>
                  </a:lnTo>
                  <a:lnTo>
                    <a:pt x="223" y="315"/>
                  </a:lnTo>
                  <a:lnTo>
                    <a:pt x="217" y="316"/>
                  </a:lnTo>
                  <a:lnTo>
                    <a:pt x="218" y="319"/>
                  </a:lnTo>
                  <a:lnTo>
                    <a:pt x="186" y="315"/>
                  </a:lnTo>
                  <a:lnTo>
                    <a:pt x="157" y="323"/>
                  </a:lnTo>
                  <a:lnTo>
                    <a:pt x="198" y="322"/>
                  </a:lnTo>
                  <a:lnTo>
                    <a:pt x="209" y="326"/>
                  </a:lnTo>
                  <a:lnTo>
                    <a:pt x="198" y="323"/>
                  </a:lnTo>
                  <a:lnTo>
                    <a:pt x="155" y="326"/>
                  </a:lnTo>
                  <a:lnTo>
                    <a:pt x="159" y="332"/>
                  </a:lnTo>
                  <a:lnTo>
                    <a:pt x="176" y="332"/>
                  </a:lnTo>
                  <a:lnTo>
                    <a:pt x="168" y="334"/>
                  </a:lnTo>
                  <a:lnTo>
                    <a:pt x="167" y="338"/>
                  </a:lnTo>
                  <a:lnTo>
                    <a:pt x="159" y="338"/>
                  </a:lnTo>
                  <a:lnTo>
                    <a:pt x="170" y="340"/>
                  </a:lnTo>
                  <a:lnTo>
                    <a:pt x="155" y="341"/>
                  </a:lnTo>
                  <a:lnTo>
                    <a:pt x="152" y="349"/>
                  </a:lnTo>
                  <a:lnTo>
                    <a:pt x="184" y="339"/>
                  </a:lnTo>
                  <a:lnTo>
                    <a:pt x="216" y="330"/>
                  </a:lnTo>
                  <a:lnTo>
                    <a:pt x="207" y="334"/>
                  </a:lnTo>
                  <a:lnTo>
                    <a:pt x="151" y="351"/>
                  </a:lnTo>
                  <a:lnTo>
                    <a:pt x="158" y="354"/>
                  </a:lnTo>
                  <a:lnTo>
                    <a:pt x="152" y="355"/>
                  </a:lnTo>
                  <a:lnTo>
                    <a:pt x="181" y="351"/>
                  </a:lnTo>
                  <a:lnTo>
                    <a:pt x="155" y="361"/>
                  </a:lnTo>
                  <a:lnTo>
                    <a:pt x="158" y="362"/>
                  </a:lnTo>
                  <a:lnTo>
                    <a:pt x="159" y="365"/>
                  </a:lnTo>
                  <a:lnTo>
                    <a:pt x="173" y="365"/>
                  </a:lnTo>
                  <a:lnTo>
                    <a:pt x="195" y="362"/>
                  </a:lnTo>
                </a:path>
              </a:pathLst>
            </a:custGeom>
            <a:solidFill>
              <a:srgbClr val="E5E5E5"/>
            </a:solidFill>
            <a:ln w="1588">
              <a:solidFill>
                <a:srgbClr val="999999"/>
              </a:solidFill>
              <a:prstDash val="solid"/>
              <a:round/>
              <a:headEnd/>
              <a:tailEnd/>
            </a:ln>
          </p:spPr>
          <p:txBody>
            <a:bodyPr/>
            <a:lstStyle/>
            <a:p>
              <a:endParaRPr lang="en-US"/>
            </a:p>
          </p:txBody>
        </p:sp>
        <p:sp>
          <p:nvSpPr>
            <p:cNvPr id="26751" name="Freeform 8"/>
            <p:cNvSpPr>
              <a:spLocks/>
            </p:cNvSpPr>
            <p:nvPr/>
          </p:nvSpPr>
          <p:spPr bwMode="auto">
            <a:xfrm>
              <a:off x="4274" y="2380"/>
              <a:ext cx="5" cy="3"/>
            </a:xfrm>
            <a:custGeom>
              <a:avLst/>
              <a:gdLst>
                <a:gd name="T0" fmla="*/ 5 w 7"/>
                <a:gd name="T1" fmla="*/ 2 h 4"/>
                <a:gd name="T2" fmla="*/ 0 w 7"/>
                <a:gd name="T3" fmla="*/ 3 h 4"/>
                <a:gd name="T4" fmla="*/ 0 w 7"/>
                <a:gd name="T5" fmla="*/ 0 h 4"/>
                <a:gd name="T6" fmla="*/ 5 w 7"/>
                <a:gd name="T7" fmla="*/ 2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3"/>
                  </a:moveTo>
                  <a:lnTo>
                    <a:pt x="0" y="4"/>
                  </a:lnTo>
                  <a:lnTo>
                    <a:pt x="0" y="0"/>
                  </a:lnTo>
                  <a:lnTo>
                    <a:pt x="7" y="3"/>
                  </a:lnTo>
                </a:path>
              </a:pathLst>
            </a:custGeom>
            <a:solidFill>
              <a:srgbClr val="E5E5E5"/>
            </a:solidFill>
            <a:ln w="1588">
              <a:solidFill>
                <a:srgbClr val="999999"/>
              </a:solidFill>
              <a:prstDash val="solid"/>
              <a:round/>
              <a:headEnd/>
              <a:tailEnd/>
            </a:ln>
          </p:spPr>
          <p:txBody>
            <a:bodyPr/>
            <a:lstStyle/>
            <a:p>
              <a:endParaRPr lang="en-US"/>
            </a:p>
          </p:txBody>
        </p:sp>
        <p:sp>
          <p:nvSpPr>
            <p:cNvPr id="26752" name="Freeform 9"/>
            <p:cNvSpPr>
              <a:spLocks/>
            </p:cNvSpPr>
            <p:nvPr/>
          </p:nvSpPr>
          <p:spPr bwMode="auto">
            <a:xfrm>
              <a:off x="4356" y="2329"/>
              <a:ext cx="155" cy="145"/>
            </a:xfrm>
            <a:custGeom>
              <a:avLst/>
              <a:gdLst>
                <a:gd name="T0" fmla="*/ 155 w 237"/>
                <a:gd name="T1" fmla="*/ 61 h 225"/>
                <a:gd name="T2" fmla="*/ 141 w 237"/>
                <a:gd name="T3" fmla="*/ 59 h 225"/>
                <a:gd name="T4" fmla="*/ 140 w 237"/>
                <a:gd name="T5" fmla="*/ 58 h 225"/>
                <a:gd name="T6" fmla="*/ 133 w 237"/>
                <a:gd name="T7" fmla="*/ 82 h 225"/>
                <a:gd name="T8" fmla="*/ 134 w 237"/>
                <a:gd name="T9" fmla="*/ 83 h 225"/>
                <a:gd name="T10" fmla="*/ 132 w 237"/>
                <a:gd name="T11" fmla="*/ 90 h 225"/>
                <a:gd name="T12" fmla="*/ 122 w 237"/>
                <a:gd name="T13" fmla="*/ 95 h 225"/>
                <a:gd name="T14" fmla="*/ 114 w 237"/>
                <a:gd name="T15" fmla="*/ 106 h 225"/>
                <a:gd name="T16" fmla="*/ 114 w 237"/>
                <a:gd name="T17" fmla="*/ 114 h 225"/>
                <a:gd name="T18" fmla="*/ 118 w 237"/>
                <a:gd name="T19" fmla="*/ 114 h 225"/>
                <a:gd name="T20" fmla="*/ 114 w 237"/>
                <a:gd name="T21" fmla="*/ 120 h 225"/>
                <a:gd name="T22" fmla="*/ 111 w 237"/>
                <a:gd name="T23" fmla="*/ 126 h 225"/>
                <a:gd name="T24" fmla="*/ 108 w 237"/>
                <a:gd name="T25" fmla="*/ 138 h 225"/>
                <a:gd name="T26" fmla="*/ 87 w 237"/>
                <a:gd name="T27" fmla="*/ 145 h 225"/>
                <a:gd name="T28" fmla="*/ 85 w 237"/>
                <a:gd name="T29" fmla="*/ 136 h 225"/>
                <a:gd name="T30" fmla="*/ 82 w 237"/>
                <a:gd name="T31" fmla="*/ 133 h 225"/>
                <a:gd name="T32" fmla="*/ 72 w 237"/>
                <a:gd name="T33" fmla="*/ 134 h 225"/>
                <a:gd name="T34" fmla="*/ 63 w 237"/>
                <a:gd name="T35" fmla="*/ 128 h 225"/>
                <a:gd name="T36" fmla="*/ 53 w 237"/>
                <a:gd name="T37" fmla="*/ 134 h 225"/>
                <a:gd name="T38" fmla="*/ 43 w 237"/>
                <a:gd name="T39" fmla="*/ 134 h 225"/>
                <a:gd name="T40" fmla="*/ 42 w 237"/>
                <a:gd name="T41" fmla="*/ 126 h 225"/>
                <a:gd name="T42" fmla="*/ 29 w 237"/>
                <a:gd name="T43" fmla="*/ 127 h 225"/>
                <a:gd name="T44" fmla="*/ 29 w 237"/>
                <a:gd name="T45" fmla="*/ 126 h 225"/>
                <a:gd name="T46" fmla="*/ 26 w 237"/>
                <a:gd name="T47" fmla="*/ 128 h 225"/>
                <a:gd name="T48" fmla="*/ 20 w 237"/>
                <a:gd name="T49" fmla="*/ 126 h 225"/>
                <a:gd name="T50" fmla="*/ 16 w 237"/>
                <a:gd name="T51" fmla="*/ 108 h 225"/>
                <a:gd name="T52" fmla="*/ 16 w 237"/>
                <a:gd name="T53" fmla="*/ 95 h 225"/>
                <a:gd name="T54" fmla="*/ 6 w 237"/>
                <a:gd name="T55" fmla="*/ 88 h 225"/>
                <a:gd name="T56" fmla="*/ 9 w 237"/>
                <a:gd name="T57" fmla="*/ 88 h 225"/>
                <a:gd name="T58" fmla="*/ 3 w 237"/>
                <a:gd name="T59" fmla="*/ 79 h 225"/>
                <a:gd name="T60" fmla="*/ 4 w 237"/>
                <a:gd name="T61" fmla="*/ 74 h 225"/>
                <a:gd name="T62" fmla="*/ 0 w 237"/>
                <a:gd name="T63" fmla="*/ 61 h 225"/>
                <a:gd name="T64" fmla="*/ 4 w 237"/>
                <a:gd name="T65" fmla="*/ 51 h 225"/>
                <a:gd name="T66" fmla="*/ 3 w 237"/>
                <a:gd name="T67" fmla="*/ 53 h 225"/>
                <a:gd name="T68" fmla="*/ 10 w 237"/>
                <a:gd name="T69" fmla="*/ 40 h 225"/>
                <a:gd name="T70" fmla="*/ 14 w 237"/>
                <a:gd name="T71" fmla="*/ 51 h 225"/>
                <a:gd name="T72" fmla="*/ 29 w 237"/>
                <a:gd name="T73" fmla="*/ 61 h 225"/>
                <a:gd name="T74" fmla="*/ 50 w 237"/>
                <a:gd name="T75" fmla="*/ 57 h 225"/>
                <a:gd name="T76" fmla="*/ 54 w 237"/>
                <a:gd name="T77" fmla="*/ 49 h 225"/>
                <a:gd name="T78" fmla="*/ 75 w 237"/>
                <a:gd name="T79" fmla="*/ 53 h 225"/>
                <a:gd name="T80" fmla="*/ 89 w 237"/>
                <a:gd name="T81" fmla="*/ 48 h 225"/>
                <a:gd name="T82" fmla="*/ 95 w 237"/>
                <a:gd name="T83" fmla="*/ 34 h 225"/>
                <a:gd name="T84" fmla="*/ 99 w 237"/>
                <a:gd name="T85" fmla="*/ 25 h 225"/>
                <a:gd name="T86" fmla="*/ 101 w 237"/>
                <a:gd name="T87" fmla="*/ 13 h 225"/>
                <a:gd name="T88" fmla="*/ 105 w 237"/>
                <a:gd name="T89" fmla="*/ 0 h 225"/>
                <a:gd name="T90" fmla="*/ 119 w 237"/>
                <a:gd name="T91" fmla="*/ 3 h 225"/>
                <a:gd name="T92" fmla="*/ 133 w 237"/>
                <a:gd name="T93" fmla="*/ 5 h 225"/>
                <a:gd name="T94" fmla="*/ 130 w 237"/>
                <a:gd name="T95" fmla="*/ 7 h 225"/>
                <a:gd name="T96" fmla="*/ 132 w 237"/>
                <a:gd name="T97" fmla="*/ 9 h 225"/>
                <a:gd name="T98" fmla="*/ 134 w 237"/>
                <a:gd name="T99" fmla="*/ 14 h 225"/>
                <a:gd name="T100" fmla="*/ 132 w 237"/>
                <a:gd name="T101" fmla="*/ 13 h 225"/>
                <a:gd name="T102" fmla="*/ 126 w 237"/>
                <a:gd name="T103" fmla="*/ 14 h 225"/>
                <a:gd name="T104" fmla="*/ 129 w 237"/>
                <a:gd name="T105" fmla="*/ 20 h 225"/>
                <a:gd name="T106" fmla="*/ 141 w 237"/>
                <a:gd name="T107" fmla="*/ 38 h 225"/>
                <a:gd name="T108" fmla="*/ 138 w 237"/>
                <a:gd name="T109" fmla="*/ 43 h 225"/>
                <a:gd name="T110" fmla="*/ 145 w 237"/>
                <a:gd name="T111" fmla="*/ 51 h 225"/>
                <a:gd name="T112" fmla="*/ 155 w 237"/>
                <a:gd name="T113" fmla="*/ 61 h 2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225"/>
                <a:gd name="T173" fmla="*/ 237 w 237"/>
                <a:gd name="T174" fmla="*/ 225 h 2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225">
                  <a:moveTo>
                    <a:pt x="237" y="94"/>
                  </a:moveTo>
                  <a:lnTo>
                    <a:pt x="215" y="92"/>
                  </a:lnTo>
                  <a:lnTo>
                    <a:pt x="214" y="90"/>
                  </a:lnTo>
                  <a:lnTo>
                    <a:pt x="203" y="128"/>
                  </a:lnTo>
                  <a:lnTo>
                    <a:pt x="205" y="129"/>
                  </a:lnTo>
                  <a:lnTo>
                    <a:pt x="202" y="140"/>
                  </a:lnTo>
                  <a:lnTo>
                    <a:pt x="186" y="148"/>
                  </a:lnTo>
                  <a:lnTo>
                    <a:pt x="175" y="165"/>
                  </a:lnTo>
                  <a:lnTo>
                    <a:pt x="175" y="177"/>
                  </a:lnTo>
                  <a:lnTo>
                    <a:pt x="181" y="177"/>
                  </a:lnTo>
                  <a:lnTo>
                    <a:pt x="174" y="186"/>
                  </a:lnTo>
                  <a:lnTo>
                    <a:pt x="170" y="195"/>
                  </a:lnTo>
                  <a:lnTo>
                    <a:pt x="165" y="214"/>
                  </a:lnTo>
                  <a:lnTo>
                    <a:pt x="133" y="225"/>
                  </a:lnTo>
                  <a:lnTo>
                    <a:pt x="130" y="211"/>
                  </a:lnTo>
                  <a:lnTo>
                    <a:pt x="125" y="206"/>
                  </a:lnTo>
                  <a:lnTo>
                    <a:pt x="110" y="208"/>
                  </a:lnTo>
                  <a:lnTo>
                    <a:pt x="96" y="199"/>
                  </a:lnTo>
                  <a:lnTo>
                    <a:pt x="81" y="208"/>
                  </a:lnTo>
                  <a:lnTo>
                    <a:pt x="66" y="208"/>
                  </a:lnTo>
                  <a:lnTo>
                    <a:pt x="64" y="195"/>
                  </a:lnTo>
                  <a:lnTo>
                    <a:pt x="44" y="197"/>
                  </a:lnTo>
                  <a:lnTo>
                    <a:pt x="45" y="195"/>
                  </a:lnTo>
                  <a:lnTo>
                    <a:pt x="39" y="198"/>
                  </a:lnTo>
                  <a:lnTo>
                    <a:pt x="30" y="195"/>
                  </a:lnTo>
                  <a:lnTo>
                    <a:pt x="24" y="167"/>
                  </a:lnTo>
                  <a:lnTo>
                    <a:pt x="24" y="148"/>
                  </a:lnTo>
                  <a:lnTo>
                    <a:pt x="9" y="137"/>
                  </a:lnTo>
                  <a:lnTo>
                    <a:pt x="13" y="136"/>
                  </a:lnTo>
                  <a:lnTo>
                    <a:pt x="5" y="122"/>
                  </a:lnTo>
                  <a:lnTo>
                    <a:pt x="6" y="115"/>
                  </a:lnTo>
                  <a:lnTo>
                    <a:pt x="0" y="94"/>
                  </a:lnTo>
                  <a:lnTo>
                    <a:pt x="6" y="79"/>
                  </a:lnTo>
                  <a:lnTo>
                    <a:pt x="4" y="82"/>
                  </a:lnTo>
                  <a:lnTo>
                    <a:pt x="16" y="62"/>
                  </a:lnTo>
                  <a:lnTo>
                    <a:pt x="22" y="79"/>
                  </a:lnTo>
                  <a:lnTo>
                    <a:pt x="45" y="94"/>
                  </a:lnTo>
                  <a:lnTo>
                    <a:pt x="77" y="88"/>
                  </a:lnTo>
                  <a:lnTo>
                    <a:pt x="83" y="76"/>
                  </a:lnTo>
                  <a:lnTo>
                    <a:pt x="115" y="83"/>
                  </a:lnTo>
                  <a:lnTo>
                    <a:pt x="136" y="75"/>
                  </a:lnTo>
                  <a:lnTo>
                    <a:pt x="146" y="53"/>
                  </a:lnTo>
                  <a:lnTo>
                    <a:pt x="152" y="39"/>
                  </a:lnTo>
                  <a:lnTo>
                    <a:pt x="155" y="20"/>
                  </a:lnTo>
                  <a:lnTo>
                    <a:pt x="161" y="0"/>
                  </a:lnTo>
                  <a:lnTo>
                    <a:pt x="182" y="4"/>
                  </a:lnTo>
                  <a:lnTo>
                    <a:pt x="203" y="7"/>
                  </a:lnTo>
                  <a:lnTo>
                    <a:pt x="199" y="11"/>
                  </a:lnTo>
                  <a:lnTo>
                    <a:pt x="202" y="14"/>
                  </a:lnTo>
                  <a:lnTo>
                    <a:pt x="205" y="22"/>
                  </a:lnTo>
                  <a:lnTo>
                    <a:pt x="202" y="20"/>
                  </a:lnTo>
                  <a:lnTo>
                    <a:pt x="193" y="22"/>
                  </a:lnTo>
                  <a:lnTo>
                    <a:pt x="198" y="31"/>
                  </a:lnTo>
                  <a:lnTo>
                    <a:pt x="215" y="59"/>
                  </a:lnTo>
                  <a:lnTo>
                    <a:pt x="211" y="67"/>
                  </a:lnTo>
                  <a:lnTo>
                    <a:pt x="222" y="79"/>
                  </a:lnTo>
                  <a:lnTo>
                    <a:pt x="237" y="9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53" name="Freeform 10"/>
            <p:cNvSpPr>
              <a:spLocks/>
            </p:cNvSpPr>
            <p:nvPr/>
          </p:nvSpPr>
          <p:spPr bwMode="auto">
            <a:xfrm>
              <a:off x="4356" y="2329"/>
              <a:ext cx="155" cy="145"/>
            </a:xfrm>
            <a:custGeom>
              <a:avLst/>
              <a:gdLst>
                <a:gd name="T0" fmla="*/ 155 w 237"/>
                <a:gd name="T1" fmla="*/ 61 h 225"/>
                <a:gd name="T2" fmla="*/ 141 w 237"/>
                <a:gd name="T3" fmla="*/ 59 h 225"/>
                <a:gd name="T4" fmla="*/ 140 w 237"/>
                <a:gd name="T5" fmla="*/ 58 h 225"/>
                <a:gd name="T6" fmla="*/ 133 w 237"/>
                <a:gd name="T7" fmla="*/ 82 h 225"/>
                <a:gd name="T8" fmla="*/ 134 w 237"/>
                <a:gd name="T9" fmla="*/ 83 h 225"/>
                <a:gd name="T10" fmla="*/ 132 w 237"/>
                <a:gd name="T11" fmla="*/ 90 h 225"/>
                <a:gd name="T12" fmla="*/ 122 w 237"/>
                <a:gd name="T13" fmla="*/ 95 h 225"/>
                <a:gd name="T14" fmla="*/ 114 w 237"/>
                <a:gd name="T15" fmla="*/ 106 h 225"/>
                <a:gd name="T16" fmla="*/ 114 w 237"/>
                <a:gd name="T17" fmla="*/ 114 h 225"/>
                <a:gd name="T18" fmla="*/ 118 w 237"/>
                <a:gd name="T19" fmla="*/ 114 h 225"/>
                <a:gd name="T20" fmla="*/ 114 w 237"/>
                <a:gd name="T21" fmla="*/ 120 h 225"/>
                <a:gd name="T22" fmla="*/ 111 w 237"/>
                <a:gd name="T23" fmla="*/ 126 h 225"/>
                <a:gd name="T24" fmla="*/ 108 w 237"/>
                <a:gd name="T25" fmla="*/ 138 h 225"/>
                <a:gd name="T26" fmla="*/ 87 w 237"/>
                <a:gd name="T27" fmla="*/ 145 h 225"/>
                <a:gd name="T28" fmla="*/ 85 w 237"/>
                <a:gd name="T29" fmla="*/ 136 h 225"/>
                <a:gd name="T30" fmla="*/ 82 w 237"/>
                <a:gd name="T31" fmla="*/ 133 h 225"/>
                <a:gd name="T32" fmla="*/ 72 w 237"/>
                <a:gd name="T33" fmla="*/ 134 h 225"/>
                <a:gd name="T34" fmla="*/ 63 w 237"/>
                <a:gd name="T35" fmla="*/ 128 h 225"/>
                <a:gd name="T36" fmla="*/ 53 w 237"/>
                <a:gd name="T37" fmla="*/ 134 h 225"/>
                <a:gd name="T38" fmla="*/ 43 w 237"/>
                <a:gd name="T39" fmla="*/ 134 h 225"/>
                <a:gd name="T40" fmla="*/ 42 w 237"/>
                <a:gd name="T41" fmla="*/ 126 h 225"/>
                <a:gd name="T42" fmla="*/ 29 w 237"/>
                <a:gd name="T43" fmla="*/ 127 h 225"/>
                <a:gd name="T44" fmla="*/ 29 w 237"/>
                <a:gd name="T45" fmla="*/ 126 h 225"/>
                <a:gd name="T46" fmla="*/ 26 w 237"/>
                <a:gd name="T47" fmla="*/ 128 h 225"/>
                <a:gd name="T48" fmla="*/ 20 w 237"/>
                <a:gd name="T49" fmla="*/ 126 h 225"/>
                <a:gd name="T50" fmla="*/ 16 w 237"/>
                <a:gd name="T51" fmla="*/ 108 h 225"/>
                <a:gd name="T52" fmla="*/ 16 w 237"/>
                <a:gd name="T53" fmla="*/ 95 h 225"/>
                <a:gd name="T54" fmla="*/ 6 w 237"/>
                <a:gd name="T55" fmla="*/ 88 h 225"/>
                <a:gd name="T56" fmla="*/ 9 w 237"/>
                <a:gd name="T57" fmla="*/ 88 h 225"/>
                <a:gd name="T58" fmla="*/ 3 w 237"/>
                <a:gd name="T59" fmla="*/ 79 h 225"/>
                <a:gd name="T60" fmla="*/ 4 w 237"/>
                <a:gd name="T61" fmla="*/ 74 h 225"/>
                <a:gd name="T62" fmla="*/ 0 w 237"/>
                <a:gd name="T63" fmla="*/ 61 h 225"/>
                <a:gd name="T64" fmla="*/ 4 w 237"/>
                <a:gd name="T65" fmla="*/ 51 h 225"/>
                <a:gd name="T66" fmla="*/ 3 w 237"/>
                <a:gd name="T67" fmla="*/ 53 h 225"/>
                <a:gd name="T68" fmla="*/ 10 w 237"/>
                <a:gd name="T69" fmla="*/ 40 h 225"/>
                <a:gd name="T70" fmla="*/ 14 w 237"/>
                <a:gd name="T71" fmla="*/ 51 h 225"/>
                <a:gd name="T72" fmla="*/ 29 w 237"/>
                <a:gd name="T73" fmla="*/ 61 h 225"/>
                <a:gd name="T74" fmla="*/ 50 w 237"/>
                <a:gd name="T75" fmla="*/ 57 h 225"/>
                <a:gd name="T76" fmla="*/ 54 w 237"/>
                <a:gd name="T77" fmla="*/ 49 h 225"/>
                <a:gd name="T78" fmla="*/ 75 w 237"/>
                <a:gd name="T79" fmla="*/ 53 h 225"/>
                <a:gd name="T80" fmla="*/ 89 w 237"/>
                <a:gd name="T81" fmla="*/ 48 h 225"/>
                <a:gd name="T82" fmla="*/ 95 w 237"/>
                <a:gd name="T83" fmla="*/ 34 h 225"/>
                <a:gd name="T84" fmla="*/ 99 w 237"/>
                <a:gd name="T85" fmla="*/ 25 h 225"/>
                <a:gd name="T86" fmla="*/ 101 w 237"/>
                <a:gd name="T87" fmla="*/ 13 h 225"/>
                <a:gd name="T88" fmla="*/ 105 w 237"/>
                <a:gd name="T89" fmla="*/ 0 h 225"/>
                <a:gd name="T90" fmla="*/ 119 w 237"/>
                <a:gd name="T91" fmla="*/ 3 h 225"/>
                <a:gd name="T92" fmla="*/ 133 w 237"/>
                <a:gd name="T93" fmla="*/ 5 h 225"/>
                <a:gd name="T94" fmla="*/ 130 w 237"/>
                <a:gd name="T95" fmla="*/ 7 h 225"/>
                <a:gd name="T96" fmla="*/ 132 w 237"/>
                <a:gd name="T97" fmla="*/ 9 h 225"/>
                <a:gd name="T98" fmla="*/ 134 w 237"/>
                <a:gd name="T99" fmla="*/ 14 h 225"/>
                <a:gd name="T100" fmla="*/ 132 w 237"/>
                <a:gd name="T101" fmla="*/ 13 h 225"/>
                <a:gd name="T102" fmla="*/ 126 w 237"/>
                <a:gd name="T103" fmla="*/ 14 h 225"/>
                <a:gd name="T104" fmla="*/ 129 w 237"/>
                <a:gd name="T105" fmla="*/ 20 h 225"/>
                <a:gd name="T106" fmla="*/ 141 w 237"/>
                <a:gd name="T107" fmla="*/ 38 h 225"/>
                <a:gd name="T108" fmla="*/ 138 w 237"/>
                <a:gd name="T109" fmla="*/ 43 h 225"/>
                <a:gd name="T110" fmla="*/ 145 w 237"/>
                <a:gd name="T111" fmla="*/ 51 h 225"/>
                <a:gd name="T112" fmla="*/ 155 w 237"/>
                <a:gd name="T113" fmla="*/ 61 h 2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225"/>
                <a:gd name="T173" fmla="*/ 237 w 237"/>
                <a:gd name="T174" fmla="*/ 225 h 2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225">
                  <a:moveTo>
                    <a:pt x="237" y="94"/>
                  </a:moveTo>
                  <a:lnTo>
                    <a:pt x="215" y="92"/>
                  </a:lnTo>
                  <a:lnTo>
                    <a:pt x="214" y="90"/>
                  </a:lnTo>
                  <a:lnTo>
                    <a:pt x="203" y="128"/>
                  </a:lnTo>
                  <a:lnTo>
                    <a:pt x="205" y="129"/>
                  </a:lnTo>
                  <a:lnTo>
                    <a:pt x="202" y="140"/>
                  </a:lnTo>
                  <a:lnTo>
                    <a:pt x="186" y="148"/>
                  </a:lnTo>
                  <a:lnTo>
                    <a:pt x="175" y="165"/>
                  </a:lnTo>
                  <a:lnTo>
                    <a:pt x="175" y="177"/>
                  </a:lnTo>
                  <a:lnTo>
                    <a:pt x="181" y="177"/>
                  </a:lnTo>
                  <a:lnTo>
                    <a:pt x="174" y="186"/>
                  </a:lnTo>
                  <a:lnTo>
                    <a:pt x="170" y="195"/>
                  </a:lnTo>
                  <a:lnTo>
                    <a:pt x="165" y="214"/>
                  </a:lnTo>
                  <a:lnTo>
                    <a:pt x="133" y="225"/>
                  </a:lnTo>
                  <a:lnTo>
                    <a:pt x="130" y="211"/>
                  </a:lnTo>
                  <a:lnTo>
                    <a:pt x="125" y="206"/>
                  </a:lnTo>
                  <a:lnTo>
                    <a:pt x="110" y="208"/>
                  </a:lnTo>
                  <a:lnTo>
                    <a:pt x="96" y="199"/>
                  </a:lnTo>
                  <a:lnTo>
                    <a:pt x="81" y="208"/>
                  </a:lnTo>
                  <a:lnTo>
                    <a:pt x="66" y="208"/>
                  </a:lnTo>
                  <a:lnTo>
                    <a:pt x="64" y="195"/>
                  </a:lnTo>
                  <a:lnTo>
                    <a:pt x="44" y="197"/>
                  </a:lnTo>
                  <a:lnTo>
                    <a:pt x="45" y="195"/>
                  </a:lnTo>
                  <a:lnTo>
                    <a:pt x="39" y="198"/>
                  </a:lnTo>
                  <a:lnTo>
                    <a:pt x="30" y="195"/>
                  </a:lnTo>
                  <a:lnTo>
                    <a:pt x="24" y="167"/>
                  </a:lnTo>
                  <a:lnTo>
                    <a:pt x="24" y="148"/>
                  </a:lnTo>
                  <a:lnTo>
                    <a:pt x="9" y="137"/>
                  </a:lnTo>
                  <a:lnTo>
                    <a:pt x="13" y="136"/>
                  </a:lnTo>
                  <a:lnTo>
                    <a:pt x="5" y="122"/>
                  </a:lnTo>
                  <a:lnTo>
                    <a:pt x="6" y="115"/>
                  </a:lnTo>
                  <a:lnTo>
                    <a:pt x="0" y="94"/>
                  </a:lnTo>
                  <a:lnTo>
                    <a:pt x="6" y="79"/>
                  </a:lnTo>
                  <a:lnTo>
                    <a:pt x="4" y="82"/>
                  </a:lnTo>
                  <a:lnTo>
                    <a:pt x="16" y="62"/>
                  </a:lnTo>
                  <a:lnTo>
                    <a:pt x="22" y="79"/>
                  </a:lnTo>
                  <a:lnTo>
                    <a:pt x="45" y="94"/>
                  </a:lnTo>
                  <a:lnTo>
                    <a:pt x="77" y="88"/>
                  </a:lnTo>
                  <a:lnTo>
                    <a:pt x="83" y="76"/>
                  </a:lnTo>
                  <a:lnTo>
                    <a:pt x="115" y="83"/>
                  </a:lnTo>
                  <a:lnTo>
                    <a:pt x="136" y="75"/>
                  </a:lnTo>
                  <a:lnTo>
                    <a:pt x="146" y="53"/>
                  </a:lnTo>
                  <a:lnTo>
                    <a:pt x="152" y="39"/>
                  </a:lnTo>
                  <a:lnTo>
                    <a:pt x="155" y="20"/>
                  </a:lnTo>
                  <a:lnTo>
                    <a:pt x="161" y="0"/>
                  </a:lnTo>
                  <a:lnTo>
                    <a:pt x="182" y="4"/>
                  </a:lnTo>
                  <a:lnTo>
                    <a:pt x="203" y="7"/>
                  </a:lnTo>
                  <a:lnTo>
                    <a:pt x="199" y="11"/>
                  </a:lnTo>
                  <a:lnTo>
                    <a:pt x="202" y="14"/>
                  </a:lnTo>
                  <a:lnTo>
                    <a:pt x="205" y="22"/>
                  </a:lnTo>
                  <a:lnTo>
                    <a:pt x="202" y="20"/>
                  </a:lnTo>
                  <a:lnTo>
                    <a:pt x="193" y="22"/>
                  </a:lnTo>
                  <a:lnTo>
                    <a:pt x="198" y="31"/>
                  </a:lnTo>
                  <a:lnTo>
                    <a:pt x="215" y="59"/>
                  </a:lnTo>
                  <a:lnTo>
                    <a:pt x="211" y="67"/>
                  </a:lnTo>
                  <a:lnTo>
                    <a:pt x="222" y="79"/>
                  </a:lnTo>
                  <a:lnTo>
                    <a:pt x="237" y="94"/>
                  </a:lnTo>
                </a:path>
              </a:pathLst>
            </a:custGeom>
            <a:solidFill>
              <a:srgbClr val="E5E5E5"/>
            </a:solidFill>
            <a:ln w="1588">
              <a:solidFill>
                <a:srgbClr val="999999"/>
              </a:solidFill>
              <a:prstDash val="solid"/>
              <a:round/>
              <a:headEnd/>
              <a:tailEnd/>
            </a:ln>
          </p:spPr>
          <p:txBody>
            <a:bodyPr/>
            <a:lstStyle/>
            <a:p>
              <a:endParaRPr lang="en-US"/>
            </a:p>
          </p:txBody>
        </p:sp>
        <p:sp>
          <p:nvSpPr>
            <p:cNvPr id="26754" name="Freeform 11"/>
            <p:cNvSpPr>
              <a:spLocks/>
            </p:cNvSpPr>
            <p:nvPr/>
          </p:nvSpPr>
          <p:spPr bwMode="auto">
            <a:xfrm>
              <a:off x="4141" y="2311"/>
              <a:ext cx="170" cy="194"/>
            </a:xfrm>
            <a:custGeom>
              <a:avLst/>
              <a:gdLst>
                <a:gd name="T0" fmla="*/ 170 w 259"/>
                <a:gd name="T1" fmla="*/ 150 h 302"/>
                <a:gd name="T2" fmla="*/ 169 w 259"/>
                <a:gd name="T3" fmla="*/ 151 h 302"/>
                <a:gd name="T4" fmla="*/ 166 w 259"/>
                <a:gd name="T5" fmla="*/ 172 h 302"/>
                <a:gd name="T6" fmla="*/ 163 w 259"/>
                <a:gd name="T7" fmla="*/ 194 h 302"/>
                <a:gd name="T8" fmla="*/ 156 w 259"/>
                <a:gd name="T9" fmla="*/ 187 h 302"/>
                <a:gd name="T10" fmla="*/ 155 w 259"/>
                <a:gd name="T11" fmla="*/ 192 h 302"/>
                <a:gd name="T12" fmla="*/ 147 w 259"/>
                <a:gd name="T13" fmla="*/ 188 h 302"/>
                <a:gd name="T14" fmla="*/ 147 w 259"/>
                <a:gd name="T15" fmla="*/ 194 h 302"/>
                <a:gd name="T16" fmla="*/ 133 w 259"/>
                <a:gd name="T17" fmla="*/ 180 h 302"/>
                <a:gd name="T18" fmla="*/ 124 w 259"/>
                <a:gd name="T19" fmla="*/ 172 h 302"/>
                <a:gd name="T20" fmla="*/ 116 w 259"/>
                <a:gd name="T21" fmla="*/ 163 h 302"/>
                <a:gd name="T22" fmla="*/ 108 w 259"/>
                <a:gd name="T23" fmla="*/ 154 h 302"/>
                <a:gd name="T24" fmla="*/ 98 w 259"/>
                <a:gd name="T25" fmla="*/ 146 h 302"/>
                <a:gd name="T26" fmla="*/ 93 w 259"/>
                <a:gd name="T27" fmla="*/ 132 h 302"/>
                <a:gd name="T28" fmla="*/ 86 w 259"/>
                <a:gd name="T29" fmla="*/ 118 h 302"/>
                <a:gd name="T30" fmla="*/ 83 w 259"/>
                <a:gd name="T31" fmla="*/ 115 h 302"/>
                <a:gd name="T32" fmla="*/ 75 w 259"/>
                <a:gd name="T33" fmla="*/ 103 h 302"/>
                <a:gd name="T34" fmla="*/ 67 w 259"/>
                <a:gd name="T35" fmla="*/ 90 h 302"/>
                <a:gd name="T36" fmla="*/ 62 w 259"/>
                <a:gd name="T37" fmla="*/ 79 h 302"/>
                <a:gd name="T38" fmla="*/ 57 w 259"/>
                <a:gd name="T39" fmla="*/ 67 h 302"/>
                <a:gd name="T40" fmla="*/ 45 w 259"/>
                <a:gd name="T41" fmla="*/ 55 h 302"/>
                <a:gd name="T42" fmla="*/ 35 w 259"/>
                <a:gd name="T43" fmla="*/ 42 h 302"/>
                <a:gd name="T44" fmla="*/ 24 w 259"/>
                <a:gd name="T45" fmla="*/ 30 h 302"/>
                <a:gd name="T46" fmla="*/ 12 w 259"/>
                <a:gd name="T47" fmla="*/ 19 h 302"/>
                <a:gd name="T48" fmla="*/ 0 w 259"/>
                <a:gd name="T49" fmla="*/ 0 h 302"/>
                <a:gd name="T50" fmla="*/ 12 w 259"/>
                <a:gd name="T51" fmla="*/ 1 h 302"/>
                <a:gd name="T52" fmla="*/ 24 w 259"/>
                <a:gd name="T53" fmla="*/ 3 h 302"/>
                <a:gd name="T54" fmla="*/ 35 w 259"/>
                <a:gd name="T55" fmla="*/ 5 h 302"/>
                <a:gd name="T56" fmla="*/ 49 w 259"/>
                <a:gd name="T57" fmla="*/ 19 h 302"/>
                <a:gd name="T58" fmla="*/ 50 w 259"/>
                <a:gd name="T59" fmla="*/ 24 h 302"/>
                <a:gd name="T60" fmla="*/ 65 w 259"/>
                <a:gd name="T61" fmla="*/ 37 h 302"/>
                <a:gd name="T62" fmla="*/ 78 w 259"/>
                <a:gd name="T63" fmla="*/ 48 h 302"/>
                <a:gd name="T64" fmla="*/ 89 w 259"/>
                <a:gd name="T65" fmla="*/ 60 h 302"/>
                <a:gd name="T66" fmla="*/ 89 w 259"/>
                <a:gd name="T67" fmla="*/ 55 h 302"/>
                <a:gd name="T68" fmla="*/ 104 w 259"/>
                <a:gd name="T69" fmla="*/ 66 h 302"/>
                <a:gd name="T70" fmla="*/ 110 w 259"/>
                <a:gd name="T71" fmla="*/ 75 h 302"/>
                <a:gd name="T72" fmla="*/ 125 w 259"/>
                <a:gd name="T73" fmla="*/ 85 h 302"/>
                <a:gd name="T74" fmla="*/ 127 w 259"/>
                <a:gd name="T75" fmla="*/ 86 h 302"/>
                <a:gd name="T76" fmla="*/ 137 w 259"/>
                <a:gd name="T77" fmla="*/ 94 h 302"/>
                <a:gd name="T78" fmla="*/ 130 w 259"/>
                <a:gd name="T79" fmla="*/ 98 h 302"/>
                <a:gd name="T80" fmla="*/ 131 w 259"/>
                <a:gd name="T81" fmla="*/ 101 h 302"/>
                <a:gd name="T82" fmla="*/ 130 w 259"/>
                <a:gd name="T83" fmla="*/ 103 h 302"/>
                <a:gd name="T84" fmla="*/ 133 w 259"/>
                <a:gd name="T85" fmla="*/ 109 h 302"/>
                <a:gd name="T86" fmla="*/ 144 w 259"/>
                <a:gd name="T87" fmla="*/ 112 h 302"/>
                <a:gd name="T88" fmla="*/ 147 w 259"/>
                <a:gd name="T89" fmla="*/ 125 h 302"/>
                <a:gd name="T90" fmla="*/ 149 w 259"/>
                <a:gd name="T91" fmla="*/ 128 h 302"/>
                <a:gd name="T92" fmla="*/ 149 w 259"/>
                <a:gd name="T93" fmla="*/ 136 h 302"/>
                <a:gd name="T94" fmla="*/ 163 w 259"/>
                <a:gd name="T95" fmla="*/ 136 h 302"/>
                <a:gd name="T96" fmla="*/ 170 w 259"/>
                <a:gd name="T97" fmla="*/ 150 h 3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9"/>
                <a:gd name="T148" fmla="*/ 0 h 302"/>
                <a:gd name="T149" fmla="*/ 259 w 259"/>
                <a:gd name="T150" fmla="*/ 302 h 3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9" h="302">
                  <a:moveTo>
                    <a:pt x="259" y="234"/>
                  </a:moveTo>
                  <a:lnTo>
                    <a:pt x="257" y="235"/>
                  </a:lnTo>
                  <a:lnTo>
                    <a:pt x="253" y="268"/>
                  </a:lnTo>
                  <a:lnTo>
                    <a:pt x="249" y="302"/>
                  </a:lnTo>
                  <a:lnTo>
                    <a:pt x="238" y="291"/>
                  </a:lnTo>
                  <a:lnTo>
                    <a:pt x="236" y="299"/>
                  </a:lnTo>
                  <a:lnTo>
                    <a:pt x="224" y="293"/>
                  </a:lnTo>
                  <a:lnTo>
                    <a:pt x="224" y="302"/>
                  </a:lnTo>
                  <a:lnTo>
                    <a:pt x="202" y="280"/>
                  </a:lnTo>
                  <a:lnTo>
                    <a:pt x="189" y="267"/>
                  </a:lnTo>
                  <a:lnTo>
                    <a:pt x="176" y="254"/>
                  </a:lnTo>
                  <a:lnTo>
                    <a:pt x="164" y="240"/>
                  </a:lnTo>
                  <a:lnTo>
                    <a:pt x="150" y="227"/>
                  </a:lnTo>
                  <a:lnTo>
                    <a:pt x="142" y="206"/>
                  </a:lnTo>
                  <a:lnTo>
                    <a:pt x="131" y="183"/>
                  </a:lnTo>
                  <a:lnTo>
                    <a:pt x="127" y="179"/>
                  </a:lnTo>
                  <a:lnTo>
                    <a:pt x="115" y="161"/>
                  </a:lnTo>
                  <a:lnTo>
                    <a:pt x="102" y="140"/>
                  </a:lnTo>
                  <a:lnTo>
                    <a:pt x="94" y="123"/>
                  </a:lnTo>
                  <a:lnTo>
                    <a:pt x="87" y="105"/>
                  </a:lnTo>
                  <a:lnTo>
                    <a:pt x="69" y="86"/>
                  </a:lnTo>
                  <a:lnTo>
                    <a:pt x="53" y="66"/>
                  </a:lnTo>
                  <a:lnTo>
                    <a:pt x="36" y="46"/>
                  </a:lnTo>
                  <a:lnTo>
                    <a:pt x="19" y="29"/>
                  </a:lnTo>
                  <a:lnTo>
                    <a:pt x="0" y="0"/>
                  </a:lnTo>
                  <a:lnTo>
                    <a:pt x="19" y="1"/>
                  </a:lnTo>
                  <a:lnTo>
                    <a:pt x="36" y="5"/>
                  </a:lnTo>
                  <a:lnTo>
                    <a:pt x="53" y="8"/>
                  </a:lnTo>
                  <a:lnTo>
                    <a:pt x="75" y="30"/>
                  </a:lnTo>
                  <a:lnTo>
                    <a:pt x="76" y="38"/>
                  </a:lnTo>
                  <a:lnTo>
                    <a:pt x="99" y="57"/>
                  </a:lnTo>
                  <a:lnTo>
                    <a:pt x="119" y="75"/>
                  </a:lnTo>
                  <a:lnTo>
                    <a:pt x="136" y="94"/>
                  </a:lnTo>
                  <a:lnTo>
                    <a:pt x="136" y="85"/>
                  </a:lnTo>
                  <a:lnTo>
                    <a:pt x="158" y="102"/>
                  </a:lnTo>
                  <a:lnTo>
                    <a:pt x="167" y="117"/>
                  </a:lnTo>
                  <a:lnTo>
                    <a:pt x="191" y="133"/>
                  </a:lnTo>
                  <a:lnTo>
                    <a:pt x="193" y="134"/>
                  </a:lnTo>
                  <a:lnTo>
                    <a:pt x="208" y="146"/>
                  </a:lnTo>
                  <a:lnTo>
                    <a:pt x="198" y="152"/>
                  </a:lnTo>
                  <a:lnTo>
                    <a:pt x="199" y="157"/>
                  </a:lnTo>
                  <a:lnTo>
                    <a:pt x="198" y="161"/>
                  </a:lnTo>
                  <a:lnTo>
                    <a:pt x="202" y="169"/>
                  </a:lnTo>
                  <a:lnTo>
                    <a:pt x="220" y="174"/>
                  </a:lnTo>
                  <a:lnTo>
                    <a:pt x="224" y="194"/>
                  </a:lnTo>
                  <a:lnTo>
                    <a:pt x="227" y="200"/>
                  </a:lnTo>
                  <a:lnTo>
                    <a:pt x="227" y="211"/>
                  </a:lnTo>
                  <a:lnTo>
                    <a:pt x="248" y="211"/>
                  </a:lnTo>
                  <a:lnTo>
                    <a:pt x="259" y="23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55" name="Freeform 12"/>
            <p:cNvSpPr>
              <a:spLocks/>
            </p:cNvSpPr>
            <p:nvPr/>
          </p:nvSpPr>
          <p:spPr bwMode="auto">
            <a:xfrm>
              <a:off x="4141" y="2311"/>
              <a:ext cx="170" cy="194"/>
            </a:xfrm>
            <a:custGeom>
              <a:avLst/>
              <a:gdLst>
                <a:gd name="T0" fmla="*/ 170 w 259"/>
                <a:gd name="T1" fmla="*/ 150 h 302"/>
                <a:gd name="T2" fmla="*/ 169 w 259"/>
                <a:gd name="T3" fmla="*/ 151 h 302"/>
                <a:gd name="T4" fmla="*/ 166 w 259"/>
                <a:gd name="T5" fmla="*/ 172 h 302"/>
                <a:gd name="T6" fmla="*/ 163 w 259"/>
                <a:gd name="T7" fmla="*/ 194 h 302"/>
                <a:gd name="T8" fmla="*/ 156 w 259"/>
                <a:gd name="T9" fmla="*/ 187 h 302"/>
                <a:gd name="T10" fmla="*/ 155 w 259"/>
                <a:gd name="T11" fmla="*/ 192 h 302"/>
                <a:gd name="T12" fmla="*/ 147 w 259"/>
                <a:gd name="T13" fmla="*/ 188 h 302"/>
                <a:gd name="T14" fmla="*/ 147 w 259"/>
                <a:gd name="T15" fmla="*/ 194 h 302"/>
                <a:gd name="T16" fmla="*/ 133 w 259"/>
                <a:gd name="T17" fmla="*/ 180 h 302"/>
                <a:gd name="T18" fmla="*/ 124 w 259"/>
                <a:gd name="T19" fmla="*/ 172 h 302"/>
                <a:gd name="T20" fmla="*/ 116 w 259"/>
                <a:gd name="T21" fmla="*/ 163 h 302"/>
                <a:gd name="T22" fmla="*/ 108 w 259"/>
                <a:gd name="T23" fmla="*/ 154 h 302"/>
                <a:gd name="T24" fmla="*/ 98 w 259"/>
                <a:gd name="T25" fmla="*/ 146 h 302"/>
                <a:gd name="T26" fmla="*/ 93 w 259"/>
                <a:gd name="T27" fmla="*/ 132 h 302"/>
                <a:gd name="T28" fmla="*/ 86 w 259"/>
                <a:gd name="T29" fmla="*/ 118 h 302"/>
                <a:gd name="T30" fmla="*/ 83 w 259"/>
                <a:gd name="T31" fmla="*/ 115 h 302"/>
                <a:gd name="T32" fmla="*/ 75 w 259"/>
                <a:gd name="T33" fmla="*/ 103 h 302"/>
                <a:gd name="T34" fmla="*/ 67 w 259"/>
                <a:gd name="T35" fmla="*/ 90 h 302"/>
                <a:gd name="T36" fmla="*/ 62 w 259"/>
                <a:gd name="T37" fmla="*/ 79 h 302"/>
                <a:gd name="T38" fmla="*/ 57 w 259"/>
                <a:gd name="T39" fmla="*/ 67 h 302"/>
                <a:gd name="T40" fmla="*/ 45 w 259"/>
                <a:gd name="T41" fmla="*/ 55 h 302"/>
                <a:gd name="T42" fmla="*/ 35 w 259"/>
                <a:gd name="T43" fmla="*/ 42 h 302"/>
                <a:gd name="T44" fmla="*/ 24 w 259"/>
                <a:gd name="T45" fmla="*/ 30 h 302"/>
                <a:gd name="T46" fmla="*/ 12 w 259"/>
                <a:gd name="T47" fmla="*/ 19 h 302"/>
                <a:gd name="T48" fmla="*/ 0 w 259"/>
                <a:gd name="T49" fmla="*/ 0 h 302"/>
                <a:gd name="T50" fmla="*/ 12 w 259"/>
                <a:gd name="T51" fmla="*/ 1 h 302"/>
                <a:gd name="T52" fmla="*/ 24 w 259"/>
                <a:gd name="T53" fmla="*/ 3 h 302"/>
                <a:gd name="T54" fmla="*/ 35 w 259"/>
                <a:gd name="T55" fmla="*/ 5 h 302"/>
                <a:gd name="T56" fmla="*/ 49 w 259"/>
                <a:gd name="T57" fmla="*/ 19 h 302"/>
                <a:gd name="T58" fmla="*/ 50 w 259"/>
                <a:gd name="T59" fmla="*/ 24 h 302"/>
                <a:gd name="T60" fmla="*/ 65 w 259"/>
                <a:gd name="T61" fmla="*/ 37 h 302"/>
                <a:gd name="T62" fmla="*/ 78 w 259"/>
                <a:gd name="T63" fmla="*/ 48 h 302"/>
                <a:gd name="T64" fmla="*/ 89 w 259"/>
                <a:gd name="T65" fmla="*/ 60 h 302"/>
                <a:gd name="T66" fmla="*/ 89 w 259"/>
                <a:gd name="T67" fmla="*/ 55 h 302"/>
                <a:gd name="T68" fmla="*/ 104 w 259"/>
                <a:gd name="T69" fmla="*/ 66 h 302"/>
                <a:gd name="T70" fmla="*/ 110 w 259"/>
                <a:gd name="T71" fmla="*/ 75 h 302"/>
                <a:gd name="T72" fmla="*/ 125 w 259"/>
                <a:gd name="T73" fmla="*/ 85 h 302"/>
                <a:gd name="T74" fmla="*/ 127 w 259"/>
                <a:gd name="T75" fmla="*/ 86 h 302"/>
                <a:gd name="T76" fmla="*/ 137 w 259"/>
                <a:gd name="T77" fmla="*/ 94 h 302"/>
                <a:gd name="T78" fmla="*/ 130 w 259"/>
                <a:gd name="T79" fmla="*/ 98 h 302"/>
                <a:gd name="T80" fmla="*/ 131 w 259"/>
                <a:gd name="T81" fmla="*/ 101 h 302"/>
                <a:gd name="T82" fmla="*/ 130 w 259"/>
                <a:gd name="T83" fmla="*/ 103 h 302"/>
                <a:gd name="T84" fmla="*/ 133 w 259"/>
                <a:gd name="T85" fmla="*/ 109 h 302"/>
                <a:gd name="T86" fmla="*/ 144 w 259"/>
                <a:gd name="T87" fmla="*/ 112 h 302"/>
                <a:gd name="T88" fmla="*/ 147 w 259"/>
                <a:gd name="T89" fmla="*/ 125 h 302"/>
                <a:gd name="T90" fmla="*/ 149 w 259"/>
                <a:gd name="T91" fmla="*/ 128 h 302"/>
                <a:gd name="T92" fmla="*/ 149 w 259"/>
                <a:gd name="T93" fmla="*/ 136 h 302"/>
                <a:gd name="T94" fmla="*/ 163 w 259"/>
                <a:gd name="T95" fmla="*/ 136 h 302"/>
                <a:gd name="T96" fmla="*/ 170 w 259"/>
                <a:gd name="T97" fmla="*/ 150 h 3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9"/>
                <a:gd name="T148" fmla="*/ 0 h 302"/>
                <a:gd name="T149" fmla="*/ 259 w 259"/>
                <a:gd name="T150" fmla="*/ 302 h 3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9" h="302">
                  <a:moveTo>
                    <a:pt x="259" y="234"/>
                  </a:moveTo>
                  <a:lnTo>
                    <a:pt x="257" y="235"/>
                  </a:lnTo>
                  <a:lnTo>
                    <a:pt x="253" y="268"/>
                  </a:lnTo>
                  <a:lnTo>
                    <a:pt x="249" y="302"/>
                  </a:lnTo>
                  <a:lnTo>
                    <a:pt x="238" y="291"/>
                  </a:lnTo>
                  <a:lnTo>
                    <a:pt x="236" y="299"/>
                  </a:lnTo>
                  <a:lnTo>
                    <a:pt x="224" y="293"/>
                  </a:lnTo>
                  <a:lnTo>
                    <a:pt x="224" y="302"/>
                  </a:lnTo>
                  <a:lnTo>
                    <a:pt x="202" y="280"/>
                  </a:lnTo>
                  <a:lnTo>
                    <a:pt x="189" y="267"/>
                  </a:lnTo>
                  <a:lnTo>
                    <a:pt x="176" y="254"/>
                  </a:lnTo>
                  <a:lnTo>
                    <a:pt x="164" y="240"/>
                  </a:lnTo>
                  <a:lnTo>
                    <a:pt x="150" y="227"/>
                  </a:lnTo>
                  <a:lnTo>
                    <a:pt x="142" y="206"/>
                  </a:lnTo>
                  <a:lnTo>
                    <a:pt x="131" y="183"/>
                  </a:lnTo>
                  <a:lnTo>
                    <a:pt x="127" y="179"/>
                  </a:lnTo>
                  <a:lnTo>
                    <a:pt x="115" y="161"/>
                  </a:lnTo>
                  <a:lnTo>
                    <a:pt x="102" y="140"/>
                  </a:lnTo>
                  <a:lnTo>
                    <a:pt x="94" y="123"/>
                  </a:lnTo>
                  <a:lnTo>
                    <a:pt x="87" y="105"/>
                  </a:lnTo>
                  <a:lnTo>
                    <a:pt x="69" y="86"/>
                  </a:lnTo>
                  <a:lnTo>
                    <a:pt x="53" y="66"/>
                  </a:lnTo>
                  <a:lnTo>
                    <a:pt x="36" y="46"/>
                  </a:lnTo>
                  <a:lnTo>
                    <a:pt x="19" y="29"/>
                  </a:lnTo>
                  <a:lnTo>
                    <a:pt x="0" y="0"/>
                  </a:lnTo>
                  <a:lnTo>
                    <a:pt x="19" y="1"/>
                  </a:lnTo>
                  <a:lnTo>
                    <a:pt x="36" y="5"/>
                  </a:lnTo>
                  <a:lnTo>
                    <a:pt x="53" y="8"/>
                  </a:lnTo>
                  <a:lnTo>
                    <a:pt x="75" y="30"/>
                  </a:lnTo>
                  <a:lnTo>
                    <a:pt x="76" y="38"/>
                  </a:lnTo>
                  <a:lnTo>
                    <a:pt x="99" y="57"/>
                  </a:lnTo>
                  <a:lnTo>
                    <a:pt x="119" y="75"/>
                  </a:lnTo>
                  <a:lnTo>
                    <a:pt x="136" y="94"/>
                  </a:lnTo>
                  <a:lnTo>
                    <a:pt x="136" y="85"/>
                  </a:lnTo>
                  <a:lnTo>
                    <a:pt x="158" y="102"/>
                  </a:lnTo>
                  <a:lnTo>
                    <a:pt x="167" y="117"/>
                  </a:lnTo>
                  <a:lnTo>
                    <a:pt x="191" y="133"/>
                  </a:lnTo>
                  <a:lnTo>
                    <a:pt x="193" y="134"/>
                  </a:lnTo>
                  <a:lnTo>
                    <a:pt x="208" y="146"/>
                  </a:lnTo>
                  <a:lnTo>
                    <a:pt x="198" y="152"/>
                  </a:lnTo>
                  <a:lnTo>
                    <a:pt x="199" y="157"/>
                  </a:lnTo>
                  <a:lnTo>
                    <a:pt x="198" y="161"/>
                  </a:lnTo>
                  <a:lnTo>
                    <a:pt x="202" y="169"/>
                  </a:lnTo>
                  <a:lnTo>
                    <a:pt x="220" y="174"/>
                  </a:lnTo>
                  <a:lnTo>
                    <a:pt x="224" y="194"/>
                  </a:lnTo>
                  <a:lnTo>
                    <a:pt x="227" y="200"/>
                  </a:lnTo>
                  <a:lnTo>
                    <a:pt x="227" y="211"/>
                  </a:lnTo>
                  <a:lnTo>
                    <a:pt x="248" y="211"/>
                  </a:lnTo>
                  <a:lnTo>
                    <a:pt x="259" y="234"/>
                  </a:lnTo>
                </a:path>
              </a:pathLst>
            </a:custGeom>
            <a:solidFill>
              <a:srgbClr val="E5E5E5"/>
            </a:solidFill>
            <a:ln w="1588">
              <a:solidFill>
                <a:srgbClr val="999999"/>
              </a:solidFill>
              <a:prstDash val="solid"/>
              <a:round/>
              <a:headEnd/>
              <a:tailEnd/>
            </a:ln>
          </p:spPr>
          <p:txBody>
            <a:bodyPr/>
            <a:lstStyle/>
            <a:p>
              <a:endParaRPr lang="en-US"/>
            </a:p>
          </p:txBody>
        </p:sp>
        <p:sp>
          <p:nvSpPr>
            <p:cNvPr id="26756" name="Freeform 13"/>
            <p:cNvSpPr>
              <a:spLocks/>
            </p:cNvSpPr>
            <p:nvPr/>
          </p:nvSpPr>
          <p:spPr bwMode="auto">
            <a:xfrm>
              <a:off x="4698" y="2412"/>
              <a:ext cx="152" cy="149"/>
            </a:xfrm>
            <a:custGeom>
              <a:avLst/>
              <a:gdLst>
                <a:gd name="T0" fmla="*/ 117 w 231"/>
                <a:gd name="T1" fmla="*/ 125 h 232"/>
                <a:gd name="T2" fmla="*/ 119 w 231"/>
                <a:gd name="T3" fmla="*/ 132 h 232"/>
                <a:gd name="T4" fmla="*/ 136 w 231"/>
                <a:gd name="T5" fmla="*/ 139 h 232"/>
                <a:gd name="T6" fmla="*/ 147 w 231"/>
                <a:gd name="T7" fmla="*/ 134 h 232"/>
                <a:gd name="T8" fmla="*/ 149 w 231"/>
                <a:gd name="T9" fmla="*/ 108 h 232"/>
                <a:gd name="T10" fmla="*/ 151 w 231"/>
                <a:gd name="T11" fmla="*/ 80 h 232"/>
                <a:gd name="T12" fmla="*/ 151 w 231"/>
                <a:gd name="T13" fmla="*/ 52 h 232"/>
                <a:gd name="T14" fmla="*/ 142 w 231"/>
                <a:gd name="T15" fmla="*/ 35 h 232"/>
                <a:gd name="T16" fmla="*/ 103 w 231"/>
                <a:gd name="T17" fmla="*/ 17 h 232"/>
                <a:gd name="T18" fmla="*/ 79 w 231"/>
                <a:gd name="T19" fmla="*/ 34 h 232"/>
                <a:gd name="T20" fmla="*/ 57 w 231"/>
                <a:gd name="T21" fmla="*/ 44 h 232"/>
                <a:gd name="T22" fmla="*/ 50 w 231"/>
                <a:gd name="T23" fmla="*/ 39 h 232"/>
                <a:gd name="T24" fmla="*/ 47 w 231"/>
                <a:gd name="T25" fmla="*/ 12 h 232"/>
                <a:gd name="T26" fmla="*/ 30 w 231"/>
                <a:gd name="T27" fmla="*/ 3 h 232"/>
                <a:gd name="T28" fmla="*/ 2 w 231"/>
                <a:gd name="T29" fmla="*/ 10 h 232"/>
                <a:gd name="T30" fmla="*/ 11 w 231"/>
                <a:gd name="T31" fmla="*/ 21 h 232"/>
                <a:gd name="T32" fmla="*/ 30 w 231"/>
                <a:gd name="T33" fmla="*/ 31 h 232"/>
                <a:gd name="T34" fmla="*/ 41 w 231"/>
                <a:gd name="T35" fmla="*/ 34 h 232"/>
                <a:gd name="T36" fmla="*/ 39 w 231"/>
                <a:gd name="T37" fmla="*/ 37 h 232"/>
                <a:gd name="T38" fmla="*/ 20 w 231"/>
                <a:gd name="T39" fmla="*/ 39 h 232"/>
                <a:gd name="T40" fmla="*/ 27 w 231"/>
                <a:gd name="T41" fmla="*/ 53 h 232"/>
                <a:gd name="T42" fmla="*/ 32 w 231"/>
                <a:gd name="T43" fmla="*/ 62 h 232"/>
                <a:gd name="T44" fmla="*/ 40 w 231"/>
                <a:gd name="T45" fmla="*/ 55 h 232"/>
                <a:gd name="T46" fmla="*/ 57 w 231"/>
                <a:gd name="T47" fmla="*/ 60 h 232"/>
                <a:gd name="T48" fmla="*/ 67 w 231"/>
                <a:gd name="T49" fmla="*/ 70 h 232"/>
                <a:gd name="T50" fmla="*/ 89 w 231"/>
                <a:gd name="T51" fmla="*/ 78 h 232"/>
                <a:gd name="T52" fmla="*/ 107 w 231"/>
                <a:gd name="T53" fmla="*/ 91 h 232"/>
                <a:gd name="T54" fmla="*/ 118 w 231"/>
                <a:gd name="T55" fmla="*/ 112 h 232"/>
                <a:gd name="T56" fmla="*/ 119 w 231"/>
                <a:gd name="T57" fmla="*/ 116 h 232"/>
                <a:gd name="T58" fmla="*/ 114 w 231"/>
                <a:gd name="T59" fmla="*/ 123 h 232"/>
                <a:gd name="T60" fmla="*/ 96 w 231"/>
                <a:gd name="T61" fmla="*/ 137 h 232"/>
                <a:gd name="T62" fmla="*/ 116 w 231"/>
                <a:gd name="T63" fmla="*/ 124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
                <a:gd name="T97" fmla="*/ 0 h 232"/>
                <a:gd name="T98" fmla="*/ 231 w 231"/>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 h="232">
                  <a:moveTo>
                    <a:pt x="176" y="193"/>
                  </a:moveTo>
                  <a:lnTo>
                    <a:pt x="178" y="194"/>
                  </a:lnTo>
                  <a:lnTo>
                    <a:pt x="176" y="208"/>
                  </a:lnTo>
                  <a:lnTo>
                    <a:pt x="181" y="205"/>
                  </a:lnTo>
                  <a:lnTo>
                    <a:pt x="201" y="202"/>
                  </a:lnTo>
                  <a:lnTo>
                    <a:pt x="207" y="216"/>
                  </a:lnTo>
                  <a:lnTo>
                    <a:pt x="222" y="232"/>
                  </a:lnTo>
                  <a:lnTo>
                    <a:pt x="223" y="209"/>
                  </a:lnTo>
                  <a:lnTo>
                    <a:pt x="225" y="190"/>
                  </a:lnTo>
                  <a:lnTo>
                    <a:pt x="227" y="168"/>
                  </a:lnTo>
                  <a:lnTo>
                    <a:pt x="228" y="144"/>
                  </a:lnTo>
                  <a:lnTo>
                    <a:pt x="229" y="124"/>
                  </a:lnTo>
                  <a:lnTo>
                    <a:pt x="230" y="102"/>
                  </a:lnTo>
                  <a:lnTo>
                    <a:pt x="230" y="81"/>
                  </a:lnTo>
                  <a:lnTo>
                    <a:pt x="231" y="58"/>
                  </a:lnTo>
                  <a:lnTo>
                    <a:pt x="216" y="54"/>
                  </a:lnTo>
                  <a:lnTo>
                    <a:pt x="186" y="41"/>
                  </a:lnTo>
                  <a:lnTo>
                    <a:pt x="157" y="27"/>
                  </a:lnTo>
                  <a:lnTo>
                    <a:pt x="142" y="41"/>
                  </a:lnTo>
                  <a:lnTo>
                    <a:pt x="120" y="53"/>
                  </a:lnTo>
                  <a:lnTo>
                    <a:pt x="96" y="79"/>
                  </a:lnTo>
                  <a:lnTo>
                    <a:pt x="87" y="69"/>
                  </a:lnTo>
                  <a:lnTo>
                    <a:pt x="78" y="57"/>
                  </a:lnTo>
                  <a:lnTo>
                    <a:pt x="76" y="61"/>
                  </a:lnTo>
                  <a:lnTo>
                    <a:pt x="72" y="33"/>
                  </a:lnTo>
                  <a:lnTo>
                    <a:pt x="72" y="19"/>
                  </a:lnTo>
                  <a:lnTo>
                    <a:pt x="69" y="8"/>
                  </a:lnTo>
                  <a:lnTo>
                    <a:pt x="46" y="4"/>
                  </a:lnTo>
                  <a:lnTo>
                    <a:pt x="26" y="0"/>
                  </a:lnTo>
                  <a:lnTo>
                    <a:pt x="3" y="15"/>
                  </a:lnTo>
                  <a:lnTo>
                    <a:pt x="0" y="26"/>
                  </a:lnTo>
                  <a:lnTo>
                    <a:pt x="17" y="33"/>
                  </a:lnTo>
                  <a:lnTo>
                    <a:pt x="29" y="49"/>
                  </a:lnTo>
                  <a:lnTo>
                    <a:pt x="46" y="49"/>
                  </a:lnTo>
                  <a:lnTo>
                    <a:pt x="63" y="48"/>
                  </a:lnTo>
                  <a:lnTo>
                    <a:pt x="63" y="53"/>
                  </a:lnTo>
                  <a:lnTo>
                    <a:pt x="61" y="57"/>
                  </a:lnTo>
                  <a:lnTo>
                    <a:pt x="59" y="57"/>
                  </a:lnTo>
                  <a:lnTo>
                    <a:pt x="50" y="57"/>
                  </a:lnTo>
                  <a:lnTo>
                    <a:pt x="30" y="61"/>
                  </a:lnTo>
                  <a:lnTo>
                    <a:pt x="20" y="66"/>
                  </a:lnTo>
                  <a:lnTo>
                    <a:pt x="41" y="83"/>
                  </a:lnTo>
                  <a:lnTo>
                    <a:pt x="39" y="94"/>
                  </a:lnTo>
                  <a:lnTo>
                    <a:pt x="48" y="96"/>
                  </a:lnTo>
                  <a:lnTo>
                    <a:pt x="63" y="70"/>
                  </a:lnTo>
                  <a:lnTo>
                    <a:pt x="61" y="86"/>
                  </a:lnTo>
                  <a:lnTo>
                    <a:pt x="80" y="94"/>
                  </a:lnTo>
                  <a:lnTo>
                    <a:pt x="86" y="94"/>
                  </a:lnTo>
                  <a:lnTo>
                    <a:pt x="85" y="102"/>
                  </a:lnTo>
                  <a:lnTo>
                    <a:pt x="102" y="109"/>
                  </a:lnTo>
                  <a:lnTo>
                    <a:pt x="119" y="115"/>
                  </a:lnTo>
                  <a:lnTo>
                    <a:pt x="136" y="122"/>
                  </a:lnTo>
                  <a:lnTo>
                    <a:pt x="153" y="129"/>
                  </a:lnTo>
                  <a:lnTo>
                    <a:pt x="163" y="141"/>
                  </a:lnTo>
                  <a:lnTo>
                    <a:pt x="173" y="170"/>
                  </a:lnTo>
                  <a:lnTo>
                    <a:pt x="180" y="175"/>
                  </a:lnTo>
                  <a:lnTo>
                    <a:pt x="169" y="175"/>
                  </a:lnTo>
                  <a:lnTo>
                    <a:pt x="181" y="181"/>
                  </a:lnTo>
                  <a:lnTo>
                    <a:pt x="170" y="181"/>
                  </a:lnTo>
                  <a:lnTo>
                    <a:pt x="173" y="191"/>
                  </a:lnTo>
                  <a:lnTo>
                    <a:pt x="161" y="187"/>
                  </a:lnTo>
                  <a:lnTo>
                    <a:pt x="146" y="214"/>
                  </a:lnTo>
                  <a:lnTo>
                    <a:pt x="166" y="208"/>
                  </a:lnTo>
                  <a:lnTo>
                    <a:pt x="176" y="19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57" name="Freeform 14"/>
            <p:cNvSpPr>
              <a:spLocks/>
            </p:cNvSpPr>
            <p:nvPr/>
          </p:nvSpPr>
          <p:spPr bwMode="auto">
            <a:xfrm>
              <a:off x="4698" y="2412"/>
              <a:ext cx="152" cy="149"/>
            </a:xfrm>
            <a:custGeom>
              <a:avLst/>
              <a:gdLst>
                <a:gd name="T0" fmla="*/ 117 w 231"/>
                <a:gd name="T1" fmla="*/ 125 h 232"/>
                <a:gd name="T2" fmla="*/ 119 w 231"/>
                <a:gd name="T3" fmla="*/ 132 h 232"/>
                <a:gd name="T4" fmla="*/ 136 w 231"/>
                <a:gd name="T5" fmla="*/ 139 h 232"/>
                <a:gd name="T6" fmla="*/ 147 w 231"/>
                <a:gd name="T7" fmla="*/ 134 h 232"/>
                <a:gd name="T8" fmla="*/ 149 w 231"/>
                <a:gd name="T9" fmla="*/ 108 h 232"/>
                <a:gd name="T10" fmla="*/ 151 w 231"/>
                <a:gd name="T11" fmla="*/ 80 h 232"/>
                <a:gd name="T12" fmla="*/ 151 w 231"/>
                <a:gd name="T13" fmla="*/ 52 h 232"/>
                <a:gd name="T14" fmla="*/ 142 w 231"/>
                <a:gd name="T15" fmla="*/ 35 h 232"/>
                <a:gd name="T16" fmla="*/ 103 w 231"/>
                <a:gd name="T17" fmla="*/ 17 h 232"/>
                <a:gd name="T18" fmla="*/ 79 w 231"/>
                <a:gd name="T19" fmla="*/ 34 h 232"/>
                <a:gd name="T20" fmla="*/ 57 w 231"/>
                <a:gd name="T21" fmla="*/ 44 h 232"/>
                <a:gd name="T22" fmla="*/ 50 w 231"/>
                <a:gd name="T23" fmla="*/ 39 h 232"/>
                <a:gd name="T24" fmla="*/ 47 w 231"/>
                <a:gd name="T25" fmla="*/ 12 h 232"/>
                <a:gd name="T26" fmla="*/ 30 w 231"/>
                <a:gd name="T27" fmla="*/ 3 h 232"/>
                <a:gd name="T28" fmla="*/ 2 w 231"/>
                <a:gd name="T29" fmla="*/ 10 h 232"/>
                <a:gd name="T30" fmla="*/ 11 w 231"/>
                <a:gd name="T31" fmla="*/ 21 h 232"/>
                <a:gd name="T32" fmla="*/ 30 w 231"/>
                <a:gd name="T33" fmla="*/ 31 h 232"/>
                <a:gd name="T34" fmla="*/ 41 w 231"/>
                <a:gd name="T35" fmla="*/ 34 h 232"/>
                <a:gd name="T36" fmla="*/ 39 w 231"/>
                <a:gd name="T37" fmla="*/ 37 h 232"/>
                <a:gd name="T38" fmla="*/ 20 w 231"/>
                <a:gd name="T39" fmla="*/ 39 h 232"/>
                <a:gd name="T40" fmla="*/ 27 w 231"/>
                <a:gd name="T41" fmla="*/ 53 h 232"/>
                <a:gd name="T42" fmla="*/ 32 w 231"/>
                <a:gd name="T43" fmla="*/ 62 h 232"/>
                <a:gd name="T44" fmla="*/ 40 w 231"/>
                <a:gd name="T45" fmla="*/ 55 h 232"/>
                <a:gd name="T46" fmla="*/ 57 w 231"/>
                <a:gd name="T47" fmla="*/ 60 h 232"/>
                <a:gd name="T48" fmla="*/ 67 w 231"/>
                <a:gd name="T49" fmla="*/ 70 h 232"/>
                <a:gd name="T50" fmla="*/ 89 w 231"/>
                <a:gd name="T51" fmla="*/ 78 h 232"/>
                <a:gd name="T52" fmla="*/ 107 w 231"/>
                <a:gd name="T53" fmla="*/ 91 h 232"/>
                <a:gd name="T54" fmla="*/ 118 w 231"/>
                <a:gd name="T55" fmla="*/ 112 h 232"/>
                <a:gd name="T56" fmla="*/ 119 w 231"/>
                <a:gd name="T57" fmla="*/ 116 h 232"/>
                <a:gd name="T58" fmla="*/ 114 w 231"/>
                <a:gd name="T59" fmla="*/ 123 h 232"/>
                <a:gd name="T60" fmla="*/ 96 w 231"/>
                <a:gd name="T61" fmla="*/ 137 h 232"/>
                <a:gd name="T62" fmla="*/ 116 w 231"/>
                <a:gd name="T63" fmla="*/ 124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
                <a:gd name="T97" fmla="*/ 0 h 232"/>
                <a:gd name="T98" fmla="*/ 231 w 231"/>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 h="232">
                  <a:moveTo>
                    <a:pt x="176" y="193"/>
                  </a:moveTo>
                  <a:lnTo>
                    <a:pt x="178" y="194"/>
                  </a:lnTo>
                  <a:lnTo>
                    <a:pt x="176" y="208"/>
                  </a:lnTo>
                  <a:lnTo>
                    <a:pt x="181" y="205"/>
                  </a:lnTo>
                  <a:lnTo>
                    <a:pt x="201" y="202"/>
                  </a:lnTo>
                  <a:lnTo>
                    <a:pt x="207" y="216"/>
                  </a:lnTo>
                  <a:lnTo>
                    <a:pt x="222" y="232"/>
                  </a:lnTo>
                  <a:lnTo>
                    <a:pt x="223" y="209"/>
                  </a:lnTo>
                  <a:lnTo>
                    <a:pt x="225" y="190"/>
                  </a:lnTo>
                  <a:lnTo>
                    <a:pt x="227" y="168"/>
                  </a:lnTo>
                  <a:lnTo>
                    <a:pt x="228" y="144"/>
                  </a:lnTo>
                  <a:lnTo>
                    <a:pt x="229" y="124"/>
                  </a:lnTo>
                  <a:lnTo>
                    <a:pt x="230" y="102"/>
                  </a:lnTo>
                  <a:lnTo>
                    <a:pt x="230" y="81"/>
                  </a:lnTo>
                  <a:lnTo>
                    <a:pt x="231" y="58"/>
                  </a:lnTo>
                  <a:lnTo>
                    <a:pt x="216" y="54"/>
                  </a:lnTo>
                  <a:lnTo>
                    <a:pt x="186" y="41"/>
                  </a:lnTo>
                  <a:lnTo>
                    <a:pt x="157" y="27"/>
                  </a:lnTo>
                  <a:lnTo>
                    <a:pt x="142" y="41"/>
                  </a:lnTo>
                  <a:lnTo>
                    <a:pt x="120" y="53"/>
                  </a:lnTo>
                  <a:lnTo>
                    <a:pt x="96" y="79"/>
                  </a:lnTo>
                  <a:lnTo>
                    <a:pt x="87" y="69"/>
                  </a:lnTo>
                  <a:lnTo>
                    <a:pt x="78" y="57"/>
                  </a:lnTo>
                  <a:lnTo>
                    <a:pt x="76" y="61"/>
                  </a:lnTo>
                  <a:lnTo>
                    <a:pt x="72" y="33"/>
                  </a:lnTo>
                  <a:lnTo>
                    <a:pt x="72" y="19"/>
                  </a:lnTo>
                  <a:lnTo>
                    <a:pt x="69" y="8"/>
                  </a:lnTo>
                  <a:lnTo>
                    <a:pt x="46" y="4"/>
                  </a:lnTo>
                  <a:lnTo>
                    <a:pt x="26" y="0"/>
                  </a:lnTo>
                  <a:lnTo>
                    <a:pt x="3" y="15"/>
                  </a:lnTo>
                  <a:lnTo>
                    <a:pt x="0" y="26"/>
                  </a:lnTo>
                  <a:lnTo>
                    <a:pt x="17" y="33"/>
                  </a:lnTo>
                  <a:lnTo>
                    <a:pt x="29" y="49"/>
                  </a:lnTo>
                  <a:lnTo>
                    <a:pt x="46" y="49"/>
                  </a:lnTo>
                  <a:lnTo>
                    <a:pt x="63" y="48"/>
                  </a:lnTo>
                  <a:lnTo>
                    <a:pt x="63" y="53"/>
                  </a:lnTo>
                  <a:lnTo>
                    <a:pt x="61" y="57"/>
                  </a:lnTo>
                  <a:lnTo>
                    <a:pt x="59" y="57"/>
                  </a:lnTo>
                  <a:lnTo>
                    <a:pt x="50" y="57"/>
                  </a:lnTo>
                  <a:lnTo>
                    <a:pt x="30" y="61"/>
                  </a:lnTo>
                  <a:lnTo>
                    <a:pt x="20" y="66"/>
                  </a:lnTo>
                  <a:lnTo>
                    <a:pt x="41" y="83"/>
                  </a:lnTo>
                  <a:lnTo>
                    <a:pt x="39" y="94"/>
                  </a:lnTo>
                  <a:lnTo>
                    <a:pt x="48" y="96"/>
                  </a:lnTo>
                  <a:lnTo>
                    <a:pt x="63" y="70"/>
                  </a:lnTo>
                  <a:lnTo>
                    <a:pt x="61" y="86"/>
                  </a:lnTo>
                  <a:lnTo>
                    <a:pt x="80" y="94"/>
                  </a:lnTo>
                  <a:lnTo>
                    <a:pt x="86" y="94"/>
                  </a:lnTo>
                  <a:lnTo>
                    <a:pt x="85" y="102"/>
                  </a:lnTo>
                  <a:lnTo>
                    <a:pt x="102" y="109"/>
                  </a:lnTo>
                  <a:lnTo>
                    <a:pt x="119" y="115"/>
                  </a:lnTo>
                  <a:lnTo>
                    <a:pt x="136" y="122"/>
                  </a:lnTo>
                  <a:lnTo>
                    <a:pt x="153" y="129"/>
                  </a:lnTo>
                  <a:lnTo>
                    <a:pt x="163" y="141"/>
                  </a:lnTo>
                  <a:lnTo>
                    <a:pt x="173" y="170"/>
                  </a:lnTo>
                  <a:lnTo>
                    <a:pt x="180" y="175"/>
                  </a:lnTo>
                  <a:lnTo>
                    <a:pt x="169" y="175"/>
                  </a:lnTo>
                  <a:lnTo>
                    <a:pt x="181" y="181"/>
                  </a:lnTo>
                  <a:lnTo>
                    <a:pt x="170" y="181"/>
                  </a:lnTo>
                  <a:lnTo>
                    <a:pt x="173" y="191"/>
                  </a:lnTo>
                  <a:lnTo>
                    <a:pt x="161" y="187"/>
                  </a:lnTo>
                  <a:lnTo>
                    <a:pt x="146" y="214"/>
                  </a:lnTo>
                  <a:lnTo>
                    <a:pt x="166" y="208"/>
                  </a:lnTo>
                  <a:lnTo>
                    <a:pt x="176" y="193"/>
                  </a:lnTo>
                </a:path>
              </a:pathLst>
            </a:custGeom>
            <a:solidFill>
              <a:srgbClr val="E5E5E5"/>
            </a:solidFill>
            <a:ln w="1588">
              <a:solidFill>
                <a:srgbClr val="999999"/>
              </a:solidFill>
              <a:prstDash val="solid"/>
              <a:round/>
              <a:headEnd/>
              <a:tailEnd/>
            </a:ln>
          </p:spPr>
          <p:txBody>
            <a:bodyPr/>
            <a:lstStyle/>
            <a:p>
              <a:endParaRPr lang="en-US"/>
            </a:p>
          </p:txBody>
        </p:sp>
        <p:sp>
          <p:nvSpPr>
            <p:cNvPr id="26758" name="Freeform 15"/>
            <p:cNvSpPr>
              <a:spLocks/>
            </p:cNvSpPr>
            <p:nvPr/>
          </p:nvSpPr>
          <p:spPr bwMode="auto">
            <a:xfrm>
              <a:off x="4508" y="2376"/>
              <a:ext cx="100" cy="126"/>
            </a:xfrm>
            <a:custGeom>
              <a:avLst/>
              <a:gdLst>
                <a:gd name="T0" fmla="*/ 100 w 153"/>
                <a:gd name="T1" fmla="*/ 3 h 196"/>
                <a:gd name="T2" fmla="*/ 96 w 153"/>
                <a:gd name="T3" fmla="*/ 0 h 196"/>
                <a:gd name="T4" fmla="*/ 80 w 153"/>
                <a:gd name="T5" fmla="*/ 14 h 196"/>
                <a:gd name="T6" fmla="*/ 60 w 153"/>
                <a:gd name="T7" fmla="*/ 11 h 196"/>
                <a:gd name="T8" fmla="*/ 41 w 153"/>
                <a:gd name="T9" fmla="*/ 9 h 196"/>
                <a:gd name="T10" fmla="*/ 32 w 153"/>
                <a:gd name="T11" fmla="*/ 7 h 196"/>
                <a:gd name="T12" fmla="*/ 26 w 153"/>
                <a:gd name="T13" fmla="*/ 14 h 196"/>
                <a:gd name="T14" fmla="*/ 24 w 153"/>
                <a:gd name="T15" fmla="*/ 14 h 196"/>
                <a:gd name="T16" fmla="*/ 14 w 153"/>
                <a:gd name="T17" fmla="*/ 28 h 196"/>
                <a:gd name="T18" fmla="*/ 18 w 153"/>
                <a:gd name="T19" fmla="*/ 43 h 196"/>
                <a:gd name="T20" fmla="*/ 14 w 153"/>
                <a:gd name="T21" fmla="*/ 42 h 196"/>
                <a:gd name="T22" fmla="*/ 8 w 153"/>
                <a:gd name="T23" fmla="*/ 57 h 196"/>
                <a:gd name="T24" fmla="*/ 0 w 153"/>
                <a:gd name="T25" fmla="*/ 75 h 196"/>
                <a:gd name="T26" fmla="*/ 3 w 153"/>
                <a:gd name="T27" fmla="*/ 89 h 196"/>
                <a:gd name="T28" fmla="*/ 10 w 153"/>
                <a:gd name="T29" fmla="*/ 91 h 196"/>
                <a:gd name="T30" fmla="*/ 10 w 153"/>
                <a:gd name="T31" fmla="*/ 102 h 196"/>
                <a:gd name="T32" fmla="*/ 9 w 153"/>
                <a:gd name="T33" fmla="*/ 116 h 196"/>
                <a:gd name="T34" fmla="*/ 10 w 153"/>
                <a:gd name="T35" fmla="*/ 126 h 196"/>
                <a:gd name="T36" fmla="*/ 24 w 153"/>
                <a:gd name="T37" fmla="*/ 123 h 196"/>
                <a:gd name="T38" fmla="*/ 24 w 153"/>
                <a:gd name="T39" fmla="*/ 102 h 196"/>
                <a:gd name="T40" fmla="*/ 22 w 153"/>
                <a:gd name="T41" fmla="*/ 81 h 196"/>
                <a:gd name="T42" fmla="*/ 32 w 153"/>
                <a:gd name="T43" fmla="*/ 75 h 196"/>
                <a:gd name="T44" fmla="*/ 33 w 153"/>
                <a:gd name="T45" fmla="*/ 85 h 196"/>
                <a:gd name="T46" fmla="*/ 35 w 153"/>
                <a:gd name="T47" fmla="*/ 91 h 196"/>
                <a:gd name="T48" fmla="*/ 42 w 153"/>
                <a:gd name="T49" fmla="*/ 102 h 196"/>
                <a:gd name="T50" fmla="*/ 43 w 153"/>
                <a:gd name="T51" fmla="*/ 112 h 196"/>
                <a:gd name="T52" fmla="*/ 49 w 153"/>
                <a:gd name="T53" fmla="*/ 109 h 196"/>
                <a:gd name="T54" fmla="*/ 59 w 153"/>
                <a:gd name="T55" fmla="*/ 102 h 196"/>
                <a:gd name="T56" fmla="*/ 62 w 153"/>
                <a:gd name="T57" fmla="*/ 102 h 196"/>
                <a:gd name="T58" fmla="*/ 53 w 153"/>
                <a:gd name="T59" fmla="*/ 87 h 196"/>
                <a:gd name="T60" fmla="*/ 56 w 153"/>
                <a:gd name="T61" fmla="*/ 82 h 196"/>
                <a:gd name="T62" fmla="*/ 47 w 153"/>
                <a:gd name="T63" fmla="*/ 71 h 196"/>
                <a:gd name="T64" fmla="*/ 40 w 153"/>
                <a:gd name="T65" fmla="*/ 59 h 196"/>
                <a:gd name="T66" fmla="*/ 46 w 153"/>
                <a:gd name="T67" fmla="*/ 60 h 196"/>
                <a:gd name="T68" fmla="*/ 58 w 153"/>
                <a:gd name="T69" fmla="*/ 52 h 196"/>
                <a:gd name="T70" fmla="*/ 68 w 153"/>
                <a:gd name="T71" fmla="*/ 43 h 196"/>
                <a:gd name="T72" fmla="*/ 72 w 153"/>
                <a:gd name="T73" fmla="*/ 43 h 196"/>
                <a:gd name="T74" fmla="*/ 69 w 153"/>
                <a:gd name="T75" fmla="*/ 39 h 196"/>
                <a:gd name="T76" fmla="*/ 63 w 153"/>
                <a:gd name="T77" fmla="*/ 41 h 196"/>
                <a:gd name="T78" fmla="*/ 44 w 153"/>
                <a:gd name="T79" fmla="*/ 43 h 196"/>
                <a:gd name="T80" fmla="*/ 31 w 153"/>
                <a:gd name="T81" fmla="*/ 52 h 196"/>
                <a:gd name="T82" fmla="*/ 20 w 153"/>
                <a:gd name="T83" fmla="*/ 35 h 196"/>
                <a:gd name="T84" fmla="*/ 25 w 153"/>
                <a:gd name="T85" fmla="*/ 21 h 196"/>
                <a:gd name="T86" fmla="*/ 47 w 153"/>
                <a:gd name="T87" fmla="*/ 21 h 196"/>
                <a:gd name="T88" fmla="*/ 69 w 153"/>
                <a:gd name="T89" fmla="*/ 22 h 196"/>
                <a:gd name="T90" fmla="*/ 90 w 153"/>
                <a:gd name="T91" fmla="*/ 19 h 196"/>
                <a:gd name="T92" fmla="*/ 100 w 153"/>
                <a:gd name="T93" fmla="*/ 3 h 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96"/>
                <a:gd name="T143" fmla="*/ 153 w 153"/>
                <a:gd name="T144" fmla="*/ 196 h 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96">
                  <a:moveTo>
                    <a:pt x="153" y="5"/>
                  </a:moveTo>
                  <a:lnTo>
                    <a:pt x="147" y="0"/>
                  </a:lnTo>
                  <a:lnTo>
                    <a:pt x="122" y="22"/>
                  </a:lnTo>
                  <a:lnTo>
                    <a:pt x="92" y="17"/>
                  </a:lnTo>
                  <a:lnTo>
                    <a:pt x="62" y="14"/>
                  </a:lnTo>
                  <a:lnTo>
                    <a:pt x="49" y="11"/>
                  </a:lnTo>
                  <a:lnTo>
                    <a:pt x="40" y="22"/>
                  </a:lnTo>
                  <a:lnTo>
                    <a:pt x="36" y="22"/>
                  </a:lnTo>
                  <a:lnTo>
                    <a:pt x="22" y="44"/>
                  </a:lnTo>
                  <a:lnTo>
                    <a:pt x="27" y="67"/>
                  </a:lnTo>
                  <a:lnTo>
                    <a:pt x="22" y="65"/>
                  </a:lnTo>
                  <a:lnTo>
                    <a:pt x="12" y="89"/>
                  </a:lnTo>
                  <a:lnTo>
                    <a:pt x="0" y="116"/>
                  </a:lnTo>
                  <a:lnTo>
                    <a:pt x="4" y="139"/>
                  </a:lnTo>
                  <a:lnTo>
                    <a:pt x="15" y="141"/>
                  </a:lnTo>
                  <a:lnTo>
                    <a:pt x="15" y="159"/>
                  </a:lnTo>
                  <a:lnTo>
                    <a:pt x="14" y="181"/>
                  </a:lnTo>
                  <a:lnTo>
                    <a:pt x="15" y="196"/>
                  </a:lnTo>
                  <a:lnTo>
                    <a:pt x="36" y="191"/>
                  </a:lnTo>
                  <a:lnTo>
                    <a:pt x="36" y="158"/>
                  </a:lnTo>
                  <a:lnTo>
                    <a:pt x="33" y="126"/>
                  </a:lnTo>
                  <a:lnTo>
                    <a:pt x="49" y="116"/>
                  </a:lnTo>
                  <a:lnTo>
                    <a:pt x="50" y="132"/>
                  </a:lnTo>
                  <a:lnTo>
                    <a:pt x="53" y="142"/>
                  </a:lnTo>
                  <a:lnTo>
                    <a:pt x="64" y="158"/>
                  </a:lnTo>
                  <a:lnTo>
                    <a:pt x="66" y="174"/>
                  </a:lnTo>
                  <a:lnTo>
                    <a:pt x="75" y="169"/>
                  </a:lnTo>
                  <a:lnTo>
                    <a:pt x="90" y="159"/>
                  </a:lnTo>
                  <a:lnTo>
                    <a:pt x="95" y="158"/>
                  </a:lnTo>
                  <a:lnTo>
                    <a:pt x="81" y="135"/>
                  </a:lnTo>
                  <a:lnTo>
                    <a:pt x="86" y="127"/>
                  </a:lnTo>
                  <a:lnTo>
                    <a:pt x="72" y="110"/>
                  </a:lnTo>
                  <a:lnTo>
                    <a:pt x="61" y="92"/>
                  </a:lnTo>
                  <a:lnTo>
                    <a:pt x="71" y="93"/>
                  </a:lnTo>
                  <a:lnTo>
                    <a:pt x="88" y="81"/>
                  </a:lnTo>
                  <a:lnTo>
                    <a:pt x="104" y="67"/>
                  </a:lnTo>
                  <a:lnTo>
                    <a:pt x="110" y="67"/>
                  </a:lnTo>
                  <a:lnTo>
                    <a:pt x="105" y="60"/>
                  </a:lnTo>
                  <a:lnTo>
                    <a:pt x="97" y="64"/>
                  </a:lnTo>
                  <a:lnTo>
                    <a:pt x="68" y="67"/>
                  </a:lnTo>
                  <a:lnTo>
                    <a:pt x="48" y="81"/>
                  </a:lnTo>
                  <a:lnTo>
                    <a:pt x="31" y="55"/>
                  </a:lnTo>
                  <a:lnTo>
                    <a:pt x="39" y="32"/>
                  </a:lnTo>
                  <a:lnTo>
                    <a:pt x="72" y="33"/>
                  </a:lnTo>
                  <a:lnTo>
                    <a:pt x="105" y="34"/>
                  </a:lnTo>
                  <a:lnTo>
                    <a:pt x="138" y="30"/>
                  </a:lnTo>
                  <a:lnTo>
                    <a:pt x="153"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59" name="Freeform 16"/>
            <p:cNvSpPr>
              <a:spLocks/>
            </p:cNvSpPr>
            <p:nvPr/>
          </p:nvSpPr>
          <p:spPr bwMode="auto">
            <a:xfrm>
              <a:off x="4508" y="2376"/>
              <a:ext cx="100" cy="126"/>
            </a:xfrm>
            <a:custGeom>
              <a:avLst/>
              <a:gdLst>
                <a:gd name="T0" fmla="*/ 100 w 153"/>
                <a:gd name="T1" fmla="*/ 3 h 196"/>
                <a:gd name="T2" fmla="*/ 96 w 153"/>
                <a:gd name="T3" fmla="*/ 0 h 196"/>
                <a:gd name="T4" fmla="*/ 80 w 153"/>
                <a:gd name="T5" fmla="*/ 14 h 196"/>
                <a:gd name="T6" fmla="*/ 60 w 153"/>
                <a:gd name="T7" fmla="*/ 11 h 196"/>
                <a:gd name="T8" fmla="*/ 41 w 153"/>
                <a:gd name="T9" fmla="*/ 9 h 196"/>
                <a:gd name="T10" fmla="*/ 32 w 153"/>
                <a:gd name="T11" fmla="*/ 7 h 196"/>
                <a:gd name="T12" fmla="*/ 26 w 153"/>
                <a:gd name="T13" fmla="*/ 14 h 196"/>
                <a:gd name="T14" fmla="*/ 24 w 153"/>
                <a:gd name="T15" fmla="*/ 14 h 196"/>
                <a:gd name="T16" fmla="*/ 14 w 153"/>
                <a:gd name="T17" fmla="*/ 28 h 196"/>
                <a:gd name="T18" fmla="*/ 18 w 153"/>
                <a:gd name="T19" fmla="*/ 43 h 196"/>
                <a:gd name="T20" fmla="*/ 14 w 153"/>
                <a:gd name="T21" fmla="*/ 42 h 196"/>
                <a:gd name="T22" fmla="*/ 8 w 153"/>
                <a:gd name="T23" fmla="*/ 57 h 196"/>
                <a:gd name="T24" fmla="*/ 0 w 153"/>
                <a:gd name="T25" fmla="*/ 75 h 196"/>
                <a:gd name="T26" fmla="*/ 3 w 153"/>
                <a:gd name="T27" fmla="*/ 89 h 196"/>
                <a:gd name="T28" fmla="*/ 10 w 153"/>
                <a:gd name="T29" fmla="*/ 91 h 196"/>
                <a:gd name="T30" fmla="*/ 10 w 153"/>
                <a:gd name="T31" fmla="*/ 102 h 196"/>
                <a:gd name="T32" fmla="*/ 9 w 153"/>
                <a:gd name="T33" fmla="*/ 116 h 196"/>
                <a:gd name="T34" fmla="*/ 10 w 153"/>
                <a:gd name="T35" fmla="*/ 126 h 196"/>
                <a:gd name="T36" fmla="*/ 24 w 153"/>
                <a:gd name="T37" fmla="*/ 123 h 196"/>
                <a:gd name="T38" fmla="*/ 24 w 153"/>
                <a:gd name="T39" fmla="*/ 102 h 196"/>
                <a:gd name="T40" fmla="*/ 22 w 153"/>
                <a:gd name="T41" fmla="*/ 81 h 196"/>
                <a:gd name="T42" fmla="*/ 32 w 153"/>
                <a:gd name="T43" fmla="*/ 75 h 196"/>
                <a:gd name="T44" fmla="*/ 33 w 153"/>
                <a:gd name="T45" fmla="*/ 85 h 196"/>
                <a:gd name="T46" fmla="*/ 35 w 153"/>
                <a:gd name="T47" fmla="*/ 91 h 196"/>
                <a:gd name="T48" fmla="*/ 42 w 153"/>
                <a:gd name="T49" fmla="*/ 102 h 196"/>
                <a:gd name="T50" fmla="*/ 43 w 153"/>
                <a:gd name="T51" fmla="*/ 112 h 196"/>
                <a:gd name="T52" fmla="*/ 49 w 153"/>
                <a:gd name="T53" fmla="*/ 109 h 196"/>
                <a:gd name="T54" fmla="*/ 59 w 153"/>
                <a:gd name="T55" fmla="*/ 102 h 196"/>
                <a:gd name="T56" fmla="*/ 62 w 153"/>
                <a:gd name="T57" fmla="*/ 102 h 196"/>
                <a:gd name="T58" fmla="*/ 53 w 153"/>
                <a:gd name="T59" fmla="*/ 87 h 196"/>
                <a:gd name="T60" fmla="*/ 56 w 153"/>
                <a:gd name="T61" fmla="*/ 82 h 196"/>
                <a:gd name="T62" fmla="*/ 47 w 153"/>
                <a:gd name="T63" fmla="*/ 71 h 196"/>
                <a:gd name="T64" fmla="*/ 40 w 153"/>
                <a:gd name="T65" fmla="*/ 59 h 196"/>
                <a:gd name="T66" fmla="*/ 46 w 153"/>
                <a:gd name="T67" fmla="*/ 60 h 196"/>
                <a:gd name="T68" fmla="*/ 58 w 153"/>
                <a:gd name="T69" fmla="*/ 52 h 196"/>
                <a:gd name="T70" fmla="*/ 68 w 153"/>
                <a:gd name="T71" fmla="*/ 43 h 196"/>
                <a:gd name="T72" fmla="*/ 72 w 153"/>
                <a:gd name="T73" fmla="*/ 43 h 196"/>
                <a:gd name="T74" fmla="*/ 69 w 153"/>
                <a:gd name="T75" fmla="*/ 39 h 196"/>
                <a:gd name="T76" fmla="*/ 63 w 153"/>
                <a:gd name="T77" fmla="*/ 41 h 196"/>
                <a:gd name="T78" fmla="*/ 44 w 153"/>
                <a:gd name="T79" fmla="*/ 43 h 196"/>
                <a:gd name="T80" fmla="*/ 31 w 153"/>
                <a:gd name="T81" fmla="*/ 52 h 196"/>
                <a:gd name="T82" fmla="*/ 20 w 153"/>
                <a:gd name="T83" fmla="*/ 35 h 196"/>
                <a:gd name="T84" fmla="*/ 25 w 153"/>
                <a:gd name="T85" fmla="*/ 21 h 196"/>
                <a:gd name="T86" fmla="*/ 47 w 153"/>
                <a:gd name="T87" fmla="*/ 21 h 196"/>
                <a:gd name="T88" fmla="*/ 69 w 153"/>
                <a:gd name="T89" fmla="*/ 22 h 196"/>
                <a:gd name="T90" fmla="*/ 90 w 153"/>
                <a:gd name="T91" fmla="*/ 19 h 196"/>
                <a:gd name="T92" fmla="*/ 100 w 153"/>
                <a:gd name="T93" fmla="*/ 3 h 1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196"/>
                <a:gd name="T143" fmla="*/ 153 w 153"/>
                <a:gd name="T144" fmla="*/ 196 h 1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196">
                  <a:moveTo>
                    <a:pt x="153" y="5"/>
                  </a:moveTo>
                  <a:lnTo>
                    <a:pt x="147" y="0"/>
                  </a:lnTo>
                  <a:lnTo>
                    <a:pt x="122" y="22"/>
                  </a:lnTo>
                  <a:lnTo>
                    <a:pt x="92" y="17"/>
                  </a:lnTo>
                  <a:lnTo>
                    <a:pt x="62" y="14"/>
                  </a:lnTo>
                  <a:lnTo>
                    <a:pt x="49" y="11"/>
                  </a:lnTo>
                  <a:lnTo>
                    <a:pt x="40" y="22"/>
                  </a:lnTo>
                  <a:lnTo>
                    <a:pt x="36" y="22"/>
                  </a:lnTo>
                  <a:lnTo>
                    <a:pt x="22" y="44"/>
                  </a:lnTo>
                  <a:lnTo>
                    <a:pt x="27" y="67"/>
                  </a:lnTo>
                  <a:lnTo>
                    <a:pt x="22" y="65"/>
                  </a:lnTo>
                  <a:lnTo>
                    <a:pt x="12" y="89"/>
                  </a:lnTo>
                  <a:lnTo>
                    <a:pt x="0" y="116"/>
                  </a:lnTo>
                  <a:lnTo>
                    <a:pt x="4" y="139"/>
                  </a:lnTo>
                  <a:lnTo>
                    <a:pt x="15" y="141"/>
                  </a:lnTo>
                  <a:lnTo>
                    <a:pt x="15" y="159"/>
                  </a:lnTo>
                  <a:lnTo>
                    <a:pt x="14" y="181"/>
                  </a:lnTo>
                  <a:lnTo>
                    <a:pt x="15" y="196"/>
                  </a:lnTo>
                  <a:lnTo>
                    <a:pt x="36" y="191"/>
                  </a:lnTo>
                  <a:lnTo>
                    <a:pt x="36" y="158"/>
                  </a:lnTo>
                  <a:lnTo>
                    <a:pt x="33" y="126"/>
                  </a:lnTo>
                  <a:lnTo>
                    <a:pt x="49" y="116"/>
                  </a:lnTo>
                  <a:lnTo>
                    <a:pt x="50" y="132"/>
                  </a:lnTo>
                  <a:lnTo>
                    <a:pt x="53" y="142"/>
                  </a:lnTo>
                  <a:lnTo>
                    <a:pt x="64" y="158"/>
                  </a:lnTo>
                  <a:lnTo>
                    <a:pt x="66" y="174"/>
                  </a:lnTo>
                  <a:lnTo>
                    <a:pt x="75" y="169"/>
                  </a:lnTo>
                  <a:lnTo>
                    <a:pt x="90" y="159"/>
                  </a:lnTo>
                  <a:lnTo>
                    <a:pt x="95" y="158"/>
                  </a:lnTo>
                  <a:lnTo>
                    <a:pt x="81" y="135"/>
                  </a:lnTo>
                  <a:lnTo>
                    <a:pt x="86" y="127"/>
                  </a:lnTo>
                  <a:lnTo>
                    <a:pt x="72" y="110"/>
                  </a:lnTo>
                  <a:lnTo>
                    <a:pt x="61" y="92"/>
                  </a:lnTo>
                  <a:lnTo>
                    <a:pt x="71" y="93"/>
                  </a:lnTo>
                  <a:lnTo>
                    <a:pt x="88" y="81"/>
                  </a:lnTo>
                  <a:lnTo>
                    <a:pt x="104" y="67"/>
                  </a:lnTo>
                  <a:lnTo>
                    <a:pt x="110" y="67"/>
                  </a:lnTo>
                  <a:lnTo>
                    <a:pt x="105" y="60"/>
                  </a:lnTo>
                  <a:lnTo>
                    <a:pt x="97" y="64"/>
                  </a:lnTo>
                  <a:lnTo>
                    <a:pt x="68" y="67"/>
                  </a:lnTo>
                  <a:lnTo>
                    <a:pt x="48" y="81"/>
                  </a:lnTo>
                  <a:lnTo>
                    <a:pt x="31" y="55"/>
                  </a:lnTo>
                  <a:lnTo>
                    <a:pt x="39" y="32"/>
                  </a:lnTo>
                  <a:lnTo>
                    <a:pt x="72" y="33"/>
                  </a:lnTo>
                  <a:lnTo>
                    <a:pt x="105" y="34"/>
                  </a:lnTo>
                  <a:lnTo>
                    <a:pt x="138" y="30"/>
                  </a:lnTo>
                  <a:lnTo>
                    <a:pt x="153" y="5"/>
                  </a:lnTo>
                </a:path>
              </a:pathLst>
            </a:custGeom>
            <a:solidFill>
              <a:srgbClr val="E5E5E5"/>
            </a:solidFill>
            <a:ln w="1588">
              <a:solidFill>
                <a:srgbClr val="999999"/>
              </a:solidFill>
              <a:prstDash val="solid"/>
              <a:round/>
              <a:headEnd/>
              <a:tailEnd/>
            </a:ln>
          </p:spPr>
          <p:txBody>
            <a:bodyPr/>
            <a:lstStyle/>
            <a:p>
              <a:endParaRPr lang="en-US"/>
            </a:p>
          </p:txBody>
        </p:sp>
        <p:sp>
          <p:nvSpPr>
            <p:cNvPr id="26760" name="Freeform 17"/>
            <p:cNvSpPr>
              <a:spLocks/>
            </p:cNvSpPr>
            <p:nvPr/>
          </p:nvSpPr>
          <p:spPr bwMode="auto">
            <a:xfrm>
              <a:off x="4297" y="2507"/>
              <a:ext cx="141" cy="48"/>
            </a:xfrm>
            <a:custGeom>
              <a:avLst/>
              <a:gdLst>
                <a:gd name="T0" fmla="*/ 141 w 214"/>
                <a:gd name="T1" fmla="*/ 48 h 74"/>
                <a:gd name="T2" fmla="*/ 139 w 214"/>
                <a:gd name="T3" fmla="*/ 46 h 74"/>
                <a:gd name="T4" fmla="*/ 140 w 214"/>
                <a:gd name="T5" fmla="*/ 32 h 74"/>
                <a:gd name="T6" fmla="*/ 128 w 214"/>
                <a:gd name="T7" fmla="*/ 30 h 74"/>
                <a:gd name="T8" fmla="*/ 117 w 214"/>
                <a:gd name="T9" fmla="*/ 29 h 74"/>
                <a:gd name="T10" fmla="*/ 113 w 214"/>
                <a:gd name="T11" fmla="*/ 18 h 74"/>
                <a:gd name="T12" fmla="*/ 94 w 214"/>
                <a:gd name="T13" fmla="*/ 13 h 74"/>
                <a:gd name="T14" fmla="*/ 88 w 214"/>
                <a:gd name="T15" fmla="*/ 8 h 74"/>
                <a:gd name="T16" fmla="*/ 80 w 214"/>
                <a:gd name="T17" fmla="*/ 16 h 74"/>
                <a:gd name="T18" fmla="*/ 69 w 214"/>
                <a:gd name="T19" fmla="*/ 16 h 74"/>
                <a:gd name="T20" fmla="*/ 57 w 214"/>
                <a:gd name="T21" fmla="*/ 16 h 74"/>
                <a:gd name="T22" fmla="*/ 50 w 214"/>
                <a:gd name="T23" fmla="*/ 8 h 74"/>
                <a:gd name="T24" fmla="*/ 32 w 214"/>
                <a:gd name="T25" fmla="*/ 1 h 74"/>
                <a:gd name="T26" fmla="*/ 13 w 214"/>
                <a:gd name="T27" fmla="*/ 0 h 74"/>
                <a:gd name="T28" fmla="*/ 3 w 214"/>
                <a:gd name="T29" fmla="*/ 11 h 74"/>
                <a:gd name="T30" fmla="*/ 0 w 214"/>
                <a:gd name="T31" fmla="*/ 13 h 74"/>
                <a:gd name="T32" fmla="*/ 14 w 214"/>
                <a:gd name="T33" fmla="*/ 18 h 74"/>
                <a:gd name="T34" fmla="*/ 14 w 214"/>
                <a:gd name="T35" fmla="*/ 21 h 74"/>
                <a:gd name="T36" fmla="*/ 32 w 214"/>
                <a:gd name="T37" fmla="*/ 25 h 74"/>
                <a:gd name="T38" fmla="*/ 47 w 214"/>
                <a:gd name="T39" fmla="*/ 29 h 74"/>
                <a:gd name="T40" fmla="*/ 62 w 214"/>
                <a:gd name="T41" fmla="*/ 33 h 74"/>
                <a:gd name="T42" fmla="*/ 77 w 214"/>
                <a:gd name="T43" fmla="*/ 36 h 74"/>
                <a:gd name="T44" fmla="*/ 97 w 214"/>
                <a:gd name="T45" fmla="*/ 38 h 74"/>
                <a:gd name="T46" fmla="*/ 117 w 214"/>
                <a:gd name="T47" fmla="*/ 40 h 74"/>
                <a:gd name="T48" fmla="*/ 128 w 214"/>
                <a:gd name="T49" fmla="*/ 44 h 74"/>
                <a:gd name="T50" fmla="*/ 141 w 214"/>
                <a:gd name="T51" fmla="*/ 48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4"/>
                <a:gd name="T79" fmla="*/ 0 h 74"/>
                <a:gd name="T80" fmla="*/ 214 w 214"/>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4" h="74">
                  <a:moveTo>
                    <a:pt x="214" y="74"/>
                  </a:moveTo>
                  <a:lnTo>
                    <a:pt x="211" y="71"/>
                  </a:lnTo>
                  <a:lnTo>
                    <a:pt x="213" y="50"/>
                  </a:lnTo>
                  <a:lnTo>
                    <a:pt x="195" y="46"/>
                  </a:lnTo>
                  <a:lnTo>
                    <a:pt x="178" y="44"/>
                  </a:lnTo>
                  <a:lnTo>
                    <a:pt x="171" y="28"/>
                  </a:lnTo>
                  <a:lnTo>
                    <a:pt x="143" y="20"/>
                  </a:lnTo>
                  <a:lnTo>
                    <a:pt x="133" y="12"/>
                  </a:lnTo>
                  <a:lnTo>
                    <a:pt x="122" y="24"/>
                  </a:lnTo>
                  <a:lnTo>
                    <a:pt x="104" y="24"/>
                  </a:lnTo>
                  <a:lnTo>
                    <a:pt x="86" y="24"/>
                  </a:lnTo>
                  <a:lnTo>
                    <a:pt x="76" y="13"/>
                  </a:lnTo>
                  <a:lnTo>
                    <a:pt x="48" y="1"/>
                  </a:lnTo>
                  <a:lnTo>
                    <a:pt x="19" y="0"/>
                  </a:lnTo>
                  <a:lnTo>
                    <a:pt x="5" y="17"/>
                  </a:lnTo>
                  <a:lnTo>
                    <a:pt x="0" y="20"/>
                  </a:lnTo>
                  <a:lnTo>
                    <a:pt x="22" y="27"/>
                  </a:lnTo>
                  <a:lnTo>
                    <a:pt x="22" y="33"/>
                  </a:lnTo>
                  <a:lnTo>
                    <a:pt x="48" y="39"/>
                  </a:lnTo>
                  <a:lnTo>
                    <a:pt x="72" y="45"/>
                  </a:lnTo>
                  <a:lnTo>
                    <a:pt x="94" y="51"/>
                  </a:lnTo>
                  <a:lnTo>
                    <a:pt x="117" y="55"/>
                  </a:lnTo>
                  <a:lnTo>
                    <a:pt x="147" y="59"/>
                  </a:lnTo>
                  <a:lnTo>
                    <a:pt x="177" y="62"/>
                  </a:lnTo>
                  <a:lnTo>
                    <a:pt x="195" y="68"/>
                  </a:lnTo>
                  <a:lnTo>
                    <a:pt x="214" y="7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61" name="Freeform 18"/>
            <p:cNvSpPr>
              <a:spLocks/>
            </p:cNvSpPr>
            <p:nvPr/>
          </p:nvSpPr>
          <p:spPr bwMode="auto">
            <a:xfrm>
              <a:off x="4297" y="2507"/>
              <a:ext cx="141" cy="48"/>
            </a:xfrm>
            <a:custGeom>
              <a:avLst/>
              <a:gdLst>
                <a:gd name="T0" fmla="*/ 141 w 214"/>
                <a:gd name="T1" fmla="*/ 48 h 74"/>
                <a:gd name="T2" fmla="*/ 139 w 214"/>
                <a:gd name="T3" fmla="*/ 46 h 74"/>
                <a:gd name="T4" fmla="*/ 140 w 214"/>
                <a:gd name="T5" fmla="*/ 32 h 74"/>
                <a:gd name="T6" fmla="*/ 128 w 214"/>
                <a:gd name="T7" fmla="*/ 30 h 74"/>
                <a:gd name="T8" fmla="*/ 117 w 214"/>
                <a:gd name="T9" fmla="*/ 29 h 74"/>
                <a:gd name="T10" fmla="*/ 113 w 214"/>
                <a:gd name="T11" fmla="*/ 18 h 74"/>
                <a:gd name="T12" fmla="*/ 94 w 214"/>
                <a:gd name="T13" fmla="*/ 13 h 74"/>
                <a:gd name="T14" fmla="*/ 88 w 214"/>
                <a:gd name="T15" fmla="*/ 8 h 74"/>
                <a:gd name="T16" fmla="*/ 80 w 214"/>
                <a:gd name="T17" fmla="*/ 16 h 74"/>
                <a:gd name="T18" fmla="*/ 69 w 214"/>
                <a:gd name="T19" fmla="*/ 16 h 74"/>
                <a:gd name="T20" fmla="*/ 57 w 214"/>
                <a:gd name="T21" fmla="*/ 16 h 74"/>
                <a:gd name="T22" fmla="*/ 50 w 214"/>
                <a:gd name="T23" fmla="*/ 8 h 74"/>
                <a:gd name="T24" fmla="*/ 32 w 214"/>
                <a:gd name="T25" fmla="*/ 1 h 74"/>
                <a:gd name="T26" fmla="*/ 13 w 214"/>
                <a:gd name="T27" fmla="*/ 0 h 74"/>
                <a:gd name="T28" fmla="*/ 3 w 214"/>
                <a:gd name="T29" fmla="*/ 11 h 74"/>
                <a:gd name="T30" fmla="*/ 0 w 214"/>
                <a:gd name="T31" fmla="*/ 13 h 74"/>
                <a:gd name="T32" fmla="*/ 14 w 214"/>
                <a:gd name="T33" fmla="*/ 18 h 74"/>
                <a:gd name="T34" fmla="*/ 14 w 214"/>
                <a:gd name="T35" fmla="*/ 21 h 74"/>
                <a:gd name="T36" fmla="*/ 32 w 214"/>
                <a:gd name="T37" fmla="*/ 25 h 74"/>
                <a:gd name="T38" fmla="*/ 47 w 214"/>
                <a:gd name="T39" fmla="*/ 29 h 74"/>
                <a:gd name="T40" fmla="*/ 62 w 214"/>
                <a:gd name="T41" fmla="*/ 33 h 74"/>
                <a:gd name="T42" fmla="*/ 77 w 214"/>
                <a:gd name="T43" fmla="*/ 36 h 74"/>
                <a:gd name="T44" fmla="*/ 97 w 214"/>
                <a:gd name="T45" fmla="*/ 38 h 74"/>
                <a:gd name="T46" fmla="*/ 117 w 214"/>
                <a:gd name="T47" fmla="*/ 40 h 74"/>
                <a:gd name="T48" fmla="*/ 128 w 214"/>
                <a:gd name="T49" fmla="*/ 44 h 74"/>
                <a:gd name="T50" fmla="*/ 141 w 214"/>
                <a:gd name="T51" fmla="*/ 48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4"/>
                <a:gd name="T79" fmla="*/ 0 h 74"/>
                <a:gd name="T80" fmla="*/ 214 w 214"/>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4" h="74">
                  <a:moveTo>
                    <a:pt x="214" y="74"/>
                  </a:moveTo>
                  <a:lnTo>
                    <a:pt x="211" y="71"/>
                  </a:lnTo>
                  <a:lnTo>
                    <a:pt x="213" y="50"/>
                  </a:lnTo>
                  <a:lnTo>
                    <a:pt x="195" y="46"/>
                  </a:lnTo>
                  <a:lnTo>
                    <a:pt x="178" y="44"/>
                  </a:lnTo>
                  <a:lnTo>
                    <a:pt x="171" y="28"/>
                  </a:lnTo>
                  <a:lnTo>
                    <a:pt x="143" y="20"/>
                  </a:lnTo>
                  <a:lnTo>
                    <a:pt x="133" y="12"/>
                  </a:lnTo>
                  <a:lnTo>
                    <a:pt x="122" y="24"/>
                  </a:lnTo>
                  <a:lnTo>
                    <a:pt x="104" y="24"/>
                  </a:lnTo>
                  <a:lnTo>
                    <a:pt x="86" y="24"/>
                  </a:lnTo>
                  <a:lnTo>
                    <a:pt x="76" y="13"/>
                  </a:lnTo>
                  <a:lnTo>
                    <a:pt x="48" y="1"/>
                  </a:lnTo>
                  <a:lnTo>
                    <a:pt x="19" y="0"/>
                  </a:lnTo>
                  <a:lnTo>
                    <a:pt x="5" y="17"/>
                  </a:lnTo>
                  <a:lnTo>
                    <a:pt x="0" y="20"/>
                  </a:lnTo>
                  <a:lnTo>
                    <a:pt x="22" y="27"/>
                  </a:lnTo>
                  <a:lnTo>
                    <a:pt x="22" y="33"/>
                  </a:lnTo>
                  <a:lnTo>
                    <a:pt x="48" y="39"/>
                  </a:lnTo>
                  <a:lnTo>
                    <a:pt x="72" y="45"/>
                  </a:lnTo>
                  <a:lnTo>
                    <a:pt x="94" y="51"/>
                  </a:lnTo>
                  <a:lnTo>
                    <a:pt x="117" y="55"/>
                  </a:lnTo>
                  <a:lnTo>
                    <a:pt x="147" y="59"/>
                  </a:lnTo>
                  <a:lnTo>
                    <a:pt x="177" y="62"/>
                  </a:lnTo>
                  <a:lnTo>
                    <a:pt x="195" y="68"/>
                  </a:lnTo>
                  <a:lnTo>
                    <a:pt x="214" y="74"/>
                  </a:lnTo>
                </a:path>
              </a:pathLst>
            </a:custGeom>
            <a:solidFill>
              <a:srgbClr val="E5E5E5"/>
            </a:solidFill>
            <a:ln w="1588">
              <a:solidFill>
                <a:srgbClr val="999999"/>
              </a:solidFill>
              <a:prstDash val="solid"/>
              <a:round/>
              <a:headEnd/>
              <a:tailEnd/>
            </a:ln>
          </p:spPr>
          <p:txBody>
            <a:bodyPr/>
            <a:lstStyle/>
            <a:p>
              <a:endParaRPr lang="en-US"/>
            </a:p>
          </p:txBody>
        </p:sp>
        <p:sp>
          <p:nvSpPr>
            <p:cNvPr id="26762" name="Freeform 19"/>
            <p:cNvSpPr>
              <a:spLocks/>
            </p:cNvSpPr>
            <p:nvPr/>
          </p:nvSpPr>
          <p:spPr bwMode="auto">
            <a:xfrm>
              <a:off x="4573" y="2550"/>
              <a:ext cx="61" cy="33"/>
            </a:xfrm>
            <a:custGeom>
              <a:avLst/>
              <a:gdLst>
                <a:gd name="T0" fmla="*/ 61 w 93"/>
                <a:gd name="T1" fmla="*/ 0 h 51"/>
                <a:gd name="T2" fmla="*/ 37 w 93"/>
                <a:gd name="T3" fmla="*/ 1 h 51"/>
                <a:gd name="T4" fmla="*/ 24 w 93"/>
                <a:gd name="T5" fmla="*/ 8 h 51"/>
                <a:gd name="T6" fmla="*/ 7 w 93"/>
                <a:gd name="T7" fmla="*/ 15 h 51"/>
                <a:gd name="T8" fmla="*/ 2 w 93"/>
                <a:gd name="T9" fmla="*/ 28 h 51"/>
                <a:gd name="T10" fmla="*/ 0 w 93"/>
                <a:gd name="T11" fmla="*/ 30 h 51"/>
                <a:gd name="T12" fmla="*/ 3 w 93"/>
                <a:gd name="T13" fmla="*/ 33 h 51"/>
                <a:gd name="T14" fmla="*/ 21 w 93"/>
                <a:gd name="T15" fmla="*/ 22 h 51"/>
                <a:gd name="T16" fmla="*/ 41 w 93"/>
                <a:gd name="T17" fmla="*/ 11 h 51"/>
                <a:gd name="T18" fmla="*/ 61 w 93"/>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51"/>
                <a:gd name="T32" fmla="*/ 93 w 93"/>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51">
                  <a:moveTo>
                    <a:pt x="93" y="0"/>
                  </a:moveTo>
                  <a:lnTo>
                    <a:pt x="56" y="1"/>
                  </a:lnTo>
                  <a:lnTo>
                    <a:pt x="36" y="12"/>
                  </a:lnTo>
                  <a:lnTo>
                    <a:pt x="11" y="23"/>
                  </a:lnTo>
                  <a:lnTo>
                    <a:pt x="3" y="43"/>
                  </a:lnTo>
                  <a:lnTo>
                    <a:pt x="0" y="46"/>
                  </a:lnTo>
                  <a:lnTo>
                    <a:pt x="4" y="51"/>
                  </a:lnTo>
                  <a:lnTo>
                    <a:pt x="32" y="34"/>
                  </a:lnTo>
                  <a:lnTo>
                    <a:pt x="62" y="17"/>
                  </a:lnTo>
                  <a:lnTo>
                    <a:pt x="93"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63" name="Freeform 20"/>
            <p:cNvSpPr>
              <a:spLocks/>
            </p:cNvSpPr>
            <p:nvPr/>
          </p:nvSpPr>
          <p:spPr bwMode="auto">
            <a:xfrm>
              <a:off x="4573" y="2550"/>
              <a:ext cx="61" cy="33"/>
            </a:xfrm>
            <a:custGeom>
              <a:avLst/>
              <a:gdLst>
                <a:gd name="T0" fmla="*/ 61 w 93"/>
                <a:gd name="T1" fmla="*/ 0 h 51"/>
                <a:gd name="T2" fmla="*/ 37 w 93"/>
                <a:gd name="T3" fmla="*/ 1 h 51"/>
                <a:gd name="T4" fmla="*/ 24 w 93"/>
                <a:gd name="T5" fmla="*/ 8 h 51"/>
                <a:gd name="T6" fmla="*/ 7 w 93"/>
                <a:gd name="T7" fmla="*/ 15 h 51"/>
                <a:gd name="T8" fmla="*/ 2 w 93"/>
                <a:gd name="T9" fmla="*/ 28 h 51"/>
                <a:gd name="T10" fmla="*/ 0 w 93"/>
                <a:gd name="T11" fmla="*/ 30 h 51"/>
                <a:gd name="T12" fmla="*/ 3 w 93"/>
                <a:gd name="T13" fmla="*/ 33 h 51"/>
                <a:gd name="T14" fmla="*/ 21 w 93"/>
                <a:gd name="T15" fmla="*/ 22 h 51"/>
                <a:gd name="T16" fmla="*/ 41 w 93"/>
                <a:gd name="T17" fmla="*/ 11 h 51"/>
                <a:gd name="T18" fmla="*/ 61 w 93"/>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51"/>
                <a:gd name="T32" fmla="*/ 93 w 93"/>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51">
                  <a:moveTo>
                    <a:pt x="93" y="0"/>
                  </a:moveTo>
                  <a:lnTo>
                    <a:pt x="56" y="1"/>
                  </a:lnTo>
                  <a:lnTo>
                    <a:pt x="36" y="12"/>
                  </a:lnTo>
                  <a:lnTo>
                    <a:pt x="11" y="23"/>
                  </a:lnTo>
                  <a:lnTo>
                    <a:pt x="3" y="43"/>
                  </a:lnTo>
                  <a:lnTo>
                    <a:pt x="0" y="46"/>
                  </a:lnTo>
                  <a:lnTo>
                    <a:pt x="4" y="51"/>
                  </a:lnTo>
                  <a:lnTo>
                    <a:pt x="32" y="34"/>
                  </a:lnTo>
                  <a:lnTo>
                    <a:pt x="62" y="17"/>
                  </a:lnTo>
                  <a:lnTo>
                    <a:pt x="93" y="0"/>
                  </a:lnTo>
                </a:path>
              </a:pathLst>
            </a:custGeom>
            <a:solidFill>
              <a:srgbClr val="E5E5E5"/>
            </a:solidFill>
            <a:ln w="1588">
              <a:solidFill>
                <a:srgbClr val="999999"/>
              </a:solidFill>
              <a:prstDash val="solid"/>
              <a:round/>
              <a:headEnd/>
              <a:tailEnd/>
            </a:ln>
          </p:spPr>
          <p:txBody>
            <a:bodyPr/>
            <a:lstStyle/>
            <a:p>
              <a:endParaRPr lang="en-US"/>
            </a:p>
          </p:txBody>
        </p:sp>
        <p:sp>
          <p:nvSpPr>
            <p:cNvPr id="26764" name="Freeform 21"/>
            <p:cNvSpPr>
              <a:spLocks/>
            </p:cNvSpPr>
            <p:nvPr/>
          </p:nvSpPr>
          <p:spPr bwMode="auto">
            <a:xfrm>
              <a:off x="4642" y="2368"/>
              <a:ext cx="22" cy="51"/>
            </a:xfrm>
            <a:custGeom>
              <a:avLst/>
              <a:gdLst>
                <a:gd name="T0" fmla="*/ 22 w 34"/>
                <a:gd name="T1" fmla="*/ 34 h 79"/>
                <a:gd name="T2" fmla="*/ 13 w 34"/>
                <a:gd name="T3" fmla="*/ 21 h 79"/>
                <a:gd name="T4" fmla="*/ 20 w 34"/>
                <a:gd name="T5" fmla="*/ 14 h 79"/>
                <a:gd name="T6" fmla="*/ 15 w 34"/>
                <a:gd name="T7" fmla="*/ 10 h 79"/>
                <a:gd name="T8" fmla="*/ 10 w 34"/>
                <a:gd name="T9" fmla="*/ 14 h 79"/>
                <a:gd name="T10" fmla="*/ 6 w 34"/>
                <a:gd name="T11" fmla="*/ 22 h 79"/>
                <a:gd name="T12" fmla="*/ 5 w 34"/>
                <a:gd name="T13" fmla="*/ 18 h 79"/>
                <a:gd name="T14" fmla="*/ 7 w 34"/>
                <a:gd name="T15" fmla="*/ 6 h 79"/>
                <a:gd name="T16" fmla="*/ 7 w 34"/>
                <a:gd name="T17" fmla="*/ 0 h 79"/>
                <a:gd name="T18" fmla="*/ 0 w 34"/>
                <a:gd name="T19" fmla="*/ 12 h 79"/>
                <a:gd name="T20" fmla="*/ 3 w 34"/>
                <a:gd name="T21" fmla="*/ 25 h 79"/>
                <a:gd name="T22" fmla="*/ 4 w 34"/>
                <a:gd name="T23" fmla="*/ 36 h 79"/>
                <a:gd name="T24" fmla="*/ 13 w 34"/>
                <a:gd name="T25" fmla="*/ 51 h 79"/>
                <a:gd name="T26" fmla="*/ 6 w 34"/>
                <a:gd name="T27" fmla="*/ 31 h 79"/>
                <a:gd name="T28" fmla="*/ 22 w 34"/>
                <a:gd name="T29" fmla="*/ 34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79"/>
                <a:gd name="T47" fmla="*/ 34 w 34"/>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79">
                  <a:moveTo>
                    <a:pt x="34" y="53"/>
                  </a:moveTo>
                  <a:lnTo>
                    <a:pt x="20" y="33"/>
                  </a:lnTo>
                  <a:lnTo>
                    <a:pt x="31" y="21"/>
                  </a:lnTo>
                  <a:lnTo>
                    <a:pt x="23" y="15"/>
                  </a:lnTo>
                  <a:lnTo>
                    <a:pt x="15" y="22"/>
                  </a:lnTo>
                  <a:lnTo>
                    <a:pt x="9" y="34"/>
                  </a:lnTo>
                  <a:lnTo>
                    <a:pt x="7" y="28"/>
                  </a:lnTo>
                  <a:lnTo>
                    <a:pt x="11" y="10"/>
                  </a:lnTo>
                  <a:lnTo>
                    <a:pt x="11" y="0"/>
                  </a:lnTo>
                  <a:lnTo>
                    <a:pt x="0" y="18"/>
                  </a:lnTo>
                  <a:lnTo>
                    <a:pt x="5" y="38"/>
                  </a:lnTo>
                  <a:lnTo>
                    <a:pt x="6" y="56"/>
                  </a:lnTo>
                  <a:lnTo>
                    <a:pt x="20" y="79"/>
                  </a:lnTo>
                  <a:lnTo>
                    <a:pt x="10" y="48"/>
                  </a:lnTo>
                  <a:lnTo>
                    <a:pt x="34" y="5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65" name="Freeform 22"/>
            <p:cNvSpPr>
              <a:spLocks/>
            </p:cNvSpPr>
            <p:nvPr/>
          </p:nvSpPr>
          <p:spPr bwMode="auto">
            <a:xfrm>
              <a:off x="4642" y="2368"/>
              <a:ext cx="22" cy="51"/>
            </a:xfrm>
            <a:custGeom>
              <a:avLst/>
              <a:gdLst>
                <a:gd name="T0" fmla="*/ 22 w 34"/>
                <a:gd name="T1" fmla="*/ 34 h 79"/>
                <a:gd name="T2" fmla="*/ 13 w 34"/>
                <a:gd name="T3" fmla="*/ 21 h 79"/>
                <a:gd name="T4" fmla="*/ 20 w 34"/>
                <a:gd name="T5" fmla="*/ 14 h 79"/>
                <a:gd name="T6" fmla="*/ 15 w 34"/>
                <a:gd name="T7" fmla="*/ 10 h 79"/>
                <a:gd name="T8" fmla="*/ 10 w 34"/>
                <a:gd name="T9" fmla="*/ 14 h 79"/>
                <a:gd name="T10" fmla="*/ 6 w 34"/>
                <a:gd name="T11" fmla="*/ 22 h 79"/>
                <a:gd name="T12" fmla="*/ 5 w 34"/>
                <a:gd name="T13" fmla="*/ 18 h 79"/>
                <a:gd name="T14" fmla="*/ 7 w 34"/>
                <a:gd name="T15" fmla="*/ 6 h 79"/>
                <a:gd name="T16" fmla="*/ 7 w 34"/>
                <a:gd name="T17" fmla="*/ 0 h 79"/>
                <a:gd name="T18" fmla="*/ 0 w 34"/>
                <a:gd name="T19" fmla="*/ 12 h 79"/>
                <a:gd name="T20" fmla="*/ 3 w 34"/>
                <a:gd name="T21" fmla="*/ 25 h 79"/>
                <a:gd name="T22" fmla="*/ 4 w 34"/>
                <a:gd name="T23" fmla="*/ 36 h 79"/>
                <a:gd name="T24" fmla="*/ 13 w 34"/>
                <a:gd name="T25" fmla="*/ 51 h 79"/>
                <a:gd name="T26" fmla="*/ 6 w 34"/>
                <a:gd name="T27" fmla="*/ 31 h 79"/>
                <a:gd name="T28" fmla="*/ 22 w 34"/>
                <a:gd name="T29" fmla="*/ 34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79"/>
                <a:gd name="T47" fmla="*/ 34 w 34"/>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79">
                  <a:moveTo>
                    <a:pt x="34" y="53"/>
                  </a:moveTo>
                  <a:lnTo>
                    <a:pt x="20" y="33"/>
                  </a:lnTo>
                  <a:lnTo>
                    <a:pt x="31" y="21"/>
                  </a:lnTo>
                  <a:lnTo>
                    <a:pt x="23" y="15"/>
                  </a:lnTo>
                  <a:lnTo>
                    <a:pt x="15" y="22"/>
                  </a:lnTo>
                  <a:lnTo>
                    <a:pt x="9" y="34"/>
                  </a:lnTo>
                  <a:lnTo>
                    <a:pt x="7" y="28"/>
                  </a:lnTo>
                  <a:lnTo>
                    <a:pt x="11" y="10"/>
                  </a:lnTo>
                  <a:lnTo>
                    <a:pt x="11" y="0"/>
                  </a:lnTo>
                  <a:lnTo>
                    <a:pt x="0" y="18"/>
                  </a:lnTo>
                  <a:lnTo>
                    <a:pt x="5" y="38"/>
                  </a:lnTo>
                  <a:lnTo>
                    <a:pt x="6" y="56"/>
                  </a:lnTo>
                  <a:lnTo>
                    <a:pt x="20" y="79"/>
                  </a:lnTo>
                  <a:lnTo>
                    <a:pt x="10" y="48"/>
                  </a:lnTo>
                  <a:lnTo>
                    <a:pt x="34" y="53"/>
                  </a:lnTo>
                </a:path>
              </a:pathLst>
            </a:custGeom>
            <a:solidFill>
              <a:srgbClr val="E5E5E5"/>
            </a:solidFill>
            <a:ln w="1588">
              <a:solidFill>
                <a:srgbClr val="999999"/>
              </a:solidFill>
              <a:prstDash val="solid"/>
              <a:round/>
              <a:headEnd/>
              <a:tailEnd/>
            </a:ln>
          </p:spPr>
          <p:txBody>
            <a:bodyPr/>
            <a:lstStyle/>
            <a:p>
              <a:endParaRPr lang="en-US"/>
            </a:p>
          </p:txBody>
        </p:sp>
        <p:sp>
          <p:nvSpPr>
            <p:cNvPr id="26766" name="Freeform 23"/>
            <p:cNvSpPr>
              <a:spLocks/>
            </p:cNvSpPr>
            <p:nvPr/>
          </p:nvSpPr>
          <p:spPr bwMode="auto">
            <a:xfrm>
              <a:off x="4648" y="2454"/>
              <a:ext cx="46" cy="17"/>
            </a:xfrm>
            <a:custGeom>
              <a:avLst/>
              <a:gdLst>
                <a:gd name="T0" fmla="*/ 46 w 70"/>
                <a:gd name="T1" fmla="*/ 13 h 27"/>
                <a:gd name="T2" fmla="*/ 43 w 70"/>
                <a:gd name="T3" fmla="*/ 17 h 27"/>
                <a:gd name="T4" fmla="*/ 25 w 70"/>
                <a:gd name="T5" fmla="*/ 8 h 27"/>
                <a:gd name="T6" fmla="*/ 11 w 70"/>
                <a:gd name="T7" fmla="*/ 9 h 27"/>
                <a:gd name="T8" fmla="*/ 1 w 70"/>
                <a:gd name="T9" fmla="*/ 6 h 27"/>
                <a:gd name="T10" fmla="*/ 0 w 70"/>
                <a:gd name="T11" fmla="*/ 10 h 27"/>
                <a:gd name="T12" fmla="*/ 1 w 70"/>
                <a:gd name="T13" fmla="*/ 3 h 27"/>
                <a:gd name="T14" fmla="*/ 11 w 70"/>
                <a:gd name="T15" fmla="*/ 0 h 27"/>
                <a:gd name="T16" fmla="*/ 23 w 70"/>
                <a:gd name="T17" fmla="*/ 1 h 27"/>
                <a:gd name="T18" fmla="*/ 38 w 70"/>
                <a:gd name="T19" fmla="*/ 2 h 27"/>
                <a:gd name="T20" fmla="*/ 46 w 70"/>
                <a:gd name="T21" fmla="*/ 13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27"/>
                <a:gd name="T35" fmla="*/ 70 w 70"/>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27">
                  <a:moveTo>
                    <a:pt x="70" y="20"/>
                  </a:moveTo>
                  <a:lnTo>
                    <a:pt x="66" y="27"/>
                  </a:lnTo>
                  <a:lnTo>
                    <a:pt x="38" y="12"/>
                  </a:lnTo>
                  <a:lnTo>
                    <a:pt x="17" y="14"/>
                  </a:lnTo>
                  <a:lnTo>
                    <a:pt x="2" y="9"/>
                  </a:lnTo>
                  <a:lnTo>
                    <a:pt x="0" y="16"/>
                  </a:lnTo>
                  <a:lnTo>
                    <a:pt x="1" y="5"/>
                  </a:lnTo>
                  <a:lnTo>
                    <a:pt x="16" y="0"/>
                  </a:lnTo>
                  <a:lnTo>
                    <a:pt x="35" y="1"/>
                  </a:lnTo>
                  <a:lnTo>
                    <a:pt x="58" y="3"/>
                  </a:lnTo>
                  <a:lnTo>
                    <a:pt x="70" y="2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67" name="Freeform 24"/>
            <p:cNvSpPr>
              <a:spLocks/>
            </p:cNvSpPr>
            <p:nvPr/>
          </p:nvSpPr>
          <p:spPr bwMode="auto">
            <a:xfrm>
              <a:off x="4648" y="2454"/>
              <a:ext cx="46" cy="17"/>
            </a:xfrm>
            <a:custGeom>
              <a:avLst/>
              <a:gdLst>
                <a:gd name="T0" fmla="*/ 46 w 70"/>
                <a:gd name="T1" fmla="*/ 13 h 27"/>
                <a:gd name="T2" fmla="*/ 43 w 70"/>
                <a:gd name="T3" fmla="*/ 17 h 27"/>
                <a:gd name="T4" fmla="*/ 25 w 70"/>
                <a:gd name="T5" fmla="*/ 8 h 27"/>
                <a:gd name="T6" fmla="*/ 11 w 70"/>
                <a:gd name="T7" fmla="*/ 9 h 27"/>
                <a:gd name="T8" fmla="*/ 1 w 70"/>
                <a:gd name="T9" fmla="*/ 6 h 27"/>
                <a:gd name="T10" fmla="*/ 0 w 70"/>
                <a:gd name="T11" fmla="*/ 10 h 27"/>
                <a:gd name="T12" fmla="*/ 1 w 70"/>
                <a:gd name="T13" fmla="*/ 3 h 27"/>
                <a:gd name="T14" fmla="*/ 11 w 70"/>
                <a:gd name="T15" fmla="*/ 0 h 27"/>
                <a:gd name="T16" fmla="*/ 23 w 70"/>
                <a:gd name="T17" fmla="*/ 1 h 27"/>
                <a:gd name="T18" fmla="*/ 38 w 70"/>
                <a:gd name="T19" fmla="*/ 2 h 27"/>
                <a:gd name="T20" fmla="*/ 46 w 70"/>
                <a:gd name="T21" fmla="*/ 13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27"/>
                <a:gd name="T35" fmla="*/ 70 w 70"/>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27">
                  <a:moveTo>
                    <a:pt x="70" y="20"/>
                  </a:moveTo>
                  <a:lnTo>
                    <a:pt x="66" y="27"/>
                  </a:lnTo>
                  <a:lnTo>
                    <a:pt x="38" y="12"/>
                  </a:lnTo>
                  <a:lnTo>
                    <a:pt x="17" y="14"/>
                  </a:lnTo>
                  <a:lnTo>
                    <a:pt x="2" y="9"/>
                  </a:lnTo>
                  <a:lnTo>
                    <a:pt x="0" y="16"/>
                  </a:lnTo>
                  <a:lnTo>
                    <a:pt x="1" y="5"/>
                  </a:lnTo>
                  <a:lnTo>
                    <a:pt x="16" y="0"/>
                  </a:lnTo>
                  <a:lnTo>
                    <a:pt x="35" y="1"/>
                  </a:lnTo>
                  <a:lnTo>
                    <a:pt x="58" y="3"/>
                  </a:lnTo>
                  <a:lnTo>
                    <a:pt x="70" y="20"/>
                  </a:lnTo>
                </a:path>
              </a:pathLst>
            </a:custGeom>
            <a:solidFill>
              <a:srgbClr val="E5E5E5"/>
            </a:solidFill>
            <a:ln w="1588">
              <a:solidFill>
                <a:srgbClr val="999999"/>
              </a:solidFill>
              <a:prstDash val="solid"/>
              <a:round/>
              <a:headEnd/>
              <a:tailEnd/>
            </a:ln>
          </p:spPr>
          <p:txBody>
            <a:bodyPr/>
            <a:lstStyle/>
            <a:p>
              <a:endParaRPr lang="en-US"/>
            </a:p>
          </p:txBody>
        </p:sp>
        <p:sp>
          <p:nvSpPr>
            <p:cNvPr id="26768" name="Freeform 25"/>
            <p:cNvSpPr>
              <a:spLocks/>
            </p:cNvSpPr>
            <p:nvPr/>
          </p:nvSpPr>
          <p:spPr bwMode="auto">
            <a:xfrm>
              <a:off x="4517" y="2546"/>
              <a:ext cx="50" cy="10"/>
            </a:xfrm>
            <a:custGeom>
              <a:avLst/>
              <a:gdLst>
                <a:gd name="T0" fmla="*/ 50 w 75"/>
                <a:gd name="T1" fmla="*/ 1 h 16"/>
                <a:gd name="T2" fmla="*/ 50 w 75"/>
                <a:gd name="T3" fmla="*/ 0 h 16"/>
                <a:gd name="T4" fmla="*/ 48 w 75"/>
                <a:gd name="T5" fmla="*/ 0 h 16"/>
                <a:gd name="T6" fmla="*/ 42 w 75"/>
                <a:gd name="T7" fmla="*/ 5 h 16"/>
                <a:gd name="T8" fmla="*/ 33 w 75"/>
                <a:gd name="T9" fmla="*/ 4 h 16"/>
                <a:gd name="T10" fmla="*/ 21 w 75"/>
                <a:gd name="T11" fmla="*/ 1 h 16"/>
                <a:gd name="T12" fmla="*/ 9 w 75"/>
                <a:gd name="T13" fmla="*/ 1 h 16"/>
                <a:gd name="T14" fmla="*/ 0 w 75"/>
                <a:gd name="T15" fmla="*/ 7 h 16"/>
                <a:gd name="T16" fmla="*/ 8 w 75"/>
                <a:gd name="T17" fmla="*/ 10 h 16"/>
                <a:gd name="T18" fmla="*/ 22 w 75"/>
                <a:gd name="T19" fmla="*/ 9 h 16"/>
                <a:gd name="T20" fmla="*/ 38 w 75"/>
                <a:gd name="T21" fmla="*/ 9 h 16"/>
                <a:gd name="T22" fmla="*/ 50 w 75"/>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16"/>
                <a:gd name="T38" fmla="*/ 75 w 7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16">
                  <a:moveTo>
                    <a:pt x="75" y="1"/>
                  </a:moveTo>
                  <a:lnTo>
                    <a:pt x="75" y="0"/>
                  </a:lnTo>
                  <a:lnTo>
                    <a:pt x="72" y="0"/>
                  </a:lnTo>
                  <a:lnTo>
                    <a:pt x="63" y="8"/>
                  </a:lnTo>
                  <a:lnTo>
                    <a:pt x="50" y="7"/>
                  </a:lnTo>
                  <a:lnTo>
                    <a:pt x="32" y="2"/>
                  </a:lnTo>
                  <a:lnTo>
                    <a:pt x="13" y="1"/>
                  </a:lnTo>
                  <a:lnTo>
                    <a:pt x="0" y="12"/>
                  </a:lnTo>
                  <a:lnTo>
                    <a:pt x="12" y="16"/>
                  </a:lnTo>
                  <a:lnTo>
                    <a:pt x="33" y="14"/>
                  </a:lnTo>
                  <a:lnTo>
                    <a:pt x="57" y="14"/>
                  </a:lnTo>
                  <a:lnTo>
                    <a:pt x="75" y="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69" name="Freeform 26"/>
            <p:cNvSpPr>
              <a:spLocks/>
            </p:cNvSpPr>
            <p:nvPr/>
          </p:nvSpPr>
          <p:spPr bwMode="auto">
            <a:xfrm>
              <a:off x="4517" y="2546"/>
              <a:ext cx="50" cy="10"/>
            </a:xfrm>
            <a:custGeom>
              <a:avLst/>
              <a:gdLst>
                <a:gd name="T0" fmla="*/ 50 w 75"/>
                <a:gd name="T1" fmla="*/ 1 h 16"/>
                <a:gd name="T2" fmla="*/ 50 w 75"/>
                <a:gd name="T3" fmla="*/ 0 h 16"/>
                <a:gd name="T4" fmla="*/ 48 w 75"/>
                <a:gd name="T5" fmla="*/ 0 h 16"/>
                <a:gd name="T6" fmla="*/ 42 w 75"/>
                <a:gd name="T7" fmla="*/ 5 h 16"/>
                <a:gd name="T8" fmla="*/ 33 w 75"/>
                <a:gd name="T9" fmla="*/ 4 h 16"/>
                <a:gd name="T10" fmla="*/ 21 w 75"/>
                <a:gd name="T11" fmla="*/ 1 h 16"/>
                <a:gd name="T12" fmla="*/ 9 w 75"/>
                <a:gd name="T13" fmla="*/ 1 h 16"/>
                <a:gd name="T14" fmla="*/ 0 w 75"/>
                <a:gd name="T15" fmla="*/ 7 h 16"/>
                <a:gd name="T16" fmla="*/ 8 w 75"/>
                <a:gd name="T17" fmla="*/ 10 h 16"/>
                <a:gd name="T18" fmla="*/ 22 w 75"/>
                <a:gd name="T19" fmla="*/ 9 h 16"/>
                <a:gd name="T20" fmla="*/ 38 w 75"/>
                <a:gd name="T21" fmla="*/ 9 h 16"/>
                <a:gd name="T22" fmla="*/ 50 w 75"/>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
                <a:gd name="T37" fmla="*/ 0 h 16"/>
                <a:gd name="T38" fmla="*/ 75 w 75"/>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 h="16">
                  <a:moveTo>
                    <a:pt x="75" y="1"/>
                  </a:moveTo>
                  <a:lnTo>
                    <a:pt x="75" y="0"/>
                  </a:lnTo>
                  <a:lnTo>
                    <a:pt x="72" y="0"/>
                  </a:lnTo>
                  <a:lnTo>
                    <a:pt x="63" y="8"/>
                  </a:lnTo>
                  <a:lnTo>
                    <a:pt x="50" y="7"/>
                  </a:lnTo>
                  <a:lnTo>
                    <a:pt x="32" y="2"/>
                  </a:lnTo>
                  <a:lnTo>
                    <a:pt x="13" y="1"/>
                  </a:lnTo>
                  <a:lnTo>
                    <a:pt x="0" y="12"/>
                  </a:lnTo>
                  <a:lnTo>
                    <a:pt x="12" y="16"/>
                  </a:lnTo>
                  <a:lnTo>
                    <a:pt x="33" y="14"/>
                  </a:lnTo>
                  <a:lnTo>
                    <a:pt x="57" y="14"/>
                  </a:lnTo>
                  <a:lnTo>
                    <a:pt x="75" y="1"/>
                  </a:lnTo>
                </a:path>
              </a:pathLst>
            </a:custGeom>
            <a:solidFill>
              <a:srgbClr val="E5E5E5"/>
            </a:solidFill>
            <a:ln w="1588">
              <a:solidFill>
                <a:srgbClr val="999999"/>
              </a:solidFill>
              <a:prstDash val="solid"/>
              <a:round/>
              <a:headEnd/>
              <a:tailEnd/>
            </a:ln>
          </p:spPr>
          <p:txBody>
            <a:bodyPr/>
            <a:lstStyle/>
            <a:p>
              <a:endParaRPr lang="en-US"/>
            </a:p>
          </p:txBody>
        </p:sp>
        <p:sp>
          <p:nvSpPr>
            <p:cNvPr id="26770" name="Freeform 27"/>
            <p:cNvSpPr>
              <a:spLocks/>
            </p:cNvSpPr>
            <p:nvPr/>
          </p:nvSpPr>
          <p:spPr bwMode="auto">
            <a:xfrm>
              <a:off x="4298" y="2431"/>
              <a:ext cx="25" cy="26"/>
            </a:xfrm>
            <a:custGeom>
              <a:avLst/>
              <a:gdLst>
                <a:gd name="T0" fmla="*/ 25 w 38"/>
                <a:gd name="T1" fmla="*/ 18 h 40"/>
                <a:gd name="T2" fmla="*/ 23 w 38"/>
                <a:gd name="T3" fmla="*/ 26 h 40"/>
                <a:gd name="T4" fmla="*/ 11 w 38"/>
                <a:gd name="T5" fmla="*/ 18 h 40"/>
                <a:gd name="T6" fmla="*/ 6 w 38"/>
                <a:gd name="T7" fmla="*/ 9 h 40"/>
                <a:gd name="T8" fmla="*/ 0 w 38"/>
                <a:gd name="T9" fmla="*/ 5 h 40"/>
                <a:gd name="T10" fmla="*/ 7 w 38"/>
                <a:gd name="T11" fmla="*/ 2 h 40"/>
                <a:gd name="T12" fmla="*/ 11 w 38"/>
                <a:gd name="T13" fmla="*/ 0 h 40"/>
                <a:gd name="T14" fmla="*/ 16 w 38"/>
                <a:gd name="T15" fmla="*/ 14 h 40"/>
                <a:gd name="T16" fmla="*/ 25 w 38"/>
                <a:gd name="T17" fmla="*/ 18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0"/>
                <a:gd name="T29" fmla="*/ 38 w 3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0">
                  <a:moveTo>
                    <a:pt x="38" y="28"/>
                  </a:moveTo>
                  <a:lnTo>
                    <a:pt x="35" y="40"/>
                  </a:lnTo>
                  <a:lnTo>
                    <a:pt x="16" y="28"/>
                  </a:lnTo>
                  <a:lnTo>
                    <a:pt x="9" y="14"/>
                  </a:lnTo>
                  <a:lnTo>
                    <a:pt x="0" y="8"/>
                  </a:lnTo>
                  <a:lnTo>
                    <a:pt x="11" y="3"/>
                  </a:lnTo>
                  <a:lnTo>
                    <a:pt x="16" y="0"/>
                  </a:lnTo>
                  <a:lnTo>
                    <a:pt x="25" y="22"/>
                  </a:lnTo>
                  <a:lnTo>
                    <a:pt x="38" y="2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71" name="Freeform 28"/>
            <p:cNvSpPr>
              <a:spLocks/>
            </p:cNvSpPr>
            <p:nvPr/>
          </p:nvSpPr>
          <p:spPr bwMode="auto">
            <a:xfrm>
              <a:off x="4298" y="2431"/>
              <a:ext cx="25" cy="26"/>
            </a:xfrm>
            <a:custGeom>
              <a:avLst/>
              <a:gdLst>
                <a:gd name="T0" fmla="*/ 25 w 38"/>
                <a:gd name="T1" fmla="*/ 18 h 40"/>
                <a:gd name="T2" fmla="*/ 23 w 38"/>
                <a:gd name="T3" fmla="*/ 26 h 40"/>
                <a:gd name="T4" fmla="*/ 11 w 38"/>
                <a:gd name="T5" fmla="*/ 18 h 40"/>
                <a:gd name="T6" fmla="*/ 6 w 38"/>
                <a:gd name="T7" fmla="*/ 9 h 40"/>
                <a:gd name="T8" fmla="*/ 0 w 38"/>
                <a:gd name="T9" fmla="*/ 5 h 40"/>
                <a:gd name="T10" fmla="*/ 7 w 38"/>
                <a:gd name="T11" fmla="*/ 2 h 40"/>
                <a:gd name="T12" fmla="*/ 11 w 38"/>
                <a:gd name="T13" fmla="*/ 0 h 40"/>
                <a:gd name="T14" fmla="*/ 16 w 38"/>
                <a:gd name="T15" fmla="*/ 14 h 40"/>
                <a:gd name="T16" fmla="*/ 25 w 38"/>
                <a:gd name="T17" fmla="*/ 18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40"/>
                <a:gd name="T29" fmla="*/ 38 w 3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40">
                  <a:moveTo>
                    <a:pt x="38" y="28"/>
                  </a:moveTo>
                  <a:lnTo>
                    <a:pt x="35" y="40"/>
                  </a:lnTo>
                  <a:lnTo>
                    <a:pt x="16" y="28"/>
                  </a:lnTo>
                  <a:lnTo>
                    <a:pt x="9" y="14"/>
                  </a:lnTo>
                  <a:lnTo>
                    <a:pt x="0" y="8"/>
                  </a:lnTo>
                  <a:lnTo>
                    <a:pt x="11" y="3"/>
                  </a:lnTo>
                  <a:lnTo>
                    <a:pt x="16" y="0"/>
                  </a:lnTo>
                  <a:lnTo>
                    <a:pt x="25" y="22"/>
                  </a:lnTo>
                  <a:lnTo>
                    <a:pt x="38" y="28"/>
                  </a:lnTo>
                </a:path>
              </a:pathLst>
            </a:custGeom>
            <a:solidFill>
              <a:srgbClr val="E5E5E5"/>
            </a:solidFill>
            <a:ln w="1588">
              <a:solidFill>
                <a:srgbClr val="999999"/>
              </a:solidFill>
              <a:prstDash val="solid"/>
              <a:round/>
              <a:headEnd/>
              <a:tailEnd/>
            </a:ln>
          </p:spPr>
          <p:txBody>
            <a:bodyPr/>
            <a:lstStyle/>
            <a:p>
              <a:endParaRPr lang="en-US"/>
            </a:p>
          </p:txBody>
        </p:sp>
        <p:sp>
          <p:nvSpPr>
            <p:cNvPr id="26772" name="Freeform 29"/>
            <p:cNvSpPr>
              <a:spLocks/>
            </p:cNvSpPr>
            <p:nvPr/>
          </p:nvSpPr>
          <p:spPr bwMode="auto">
            <a:xfrm>
              <a:off x="4470" y="2544"/>
              <a:ext cx="38" cy="15"/>
            </a:xfrm>
            <a:custGeom>
              <a:avLst/>
              <a:gdLst>
                <a:gd name="T0" fmla="*/ 38 w 58"/>
                <a:gd name="T1" fmla="*/ 9 h 24"/>
                <a:gd name="T2" fmla="*/ 36 w 58"/>
                <a:gd name="T3" fmla="*/ 6 h 24"/>
                <a:gd name="T4" fmla="*/ 31 w 58"/>
                <a:gd name="T5" fmla="*/ 6 h 24"/>
                <a:gd name="T6" fmla="*/ 18 w 58"/>
                <a:gd name="T7" fmla="*/ 0 h 24"/>
                <a:gd name="T8" fmla="*/ 26 w 58"/>
                <a:gd name="T9" fmla="*/ 8 h 24"/>
                <a:gd name="T10" fmla="*/ 16 w 58"/>
                <a:gd name="T11" fmla="*/ 8 h 24"/>
                <a:gd name="T12" fmla="*/ 5 w 58"/>
                <a:gd name="T13" fmla="*/ 7 h 24"/>
                <a:gd name="T14" fmla="*/ 0 w 58"/>
                <a:gd name="T15" fmla="*/ 15 h 24"/>
                <a:gd name="T16" fmla="*/ 14 w 58"/>
                <a:gd name="T17" fmla="*/ 13 h 24"/>
                <a:gd name="T18" fmla="*/ 27 w 58"/>
                <a:gd name="T19" fmla="*/ 9 h 24"/>
                <a:gd name="T20" fmla="*/ 31 w 58"/>
                <a:gd name="T21" fmla="*/ 12 h 24"/>
                <a:gd name="T22" fmla="*/ 31 w 58"/>
                <a:gd name="T23" fmla="*/ 11 h 24"/>
                <a:gd name="T24" fmla="*/ 38 w 58"/>
                <a:gd name="T25" fmla="*/ 9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24"/>
                <a:gd name="T41" fmla="*/ 58 w 5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24">
                  <a:moveTo>
                    <a:pt x="58" y="14"/>
                  </a:moveTo>
                  <a:lnTo>
                    <a:pt x="55" y="9"/>
                  </a:lnTo>
                  <a:lnTo>
                    <a:pt x="47" y="10"/>
                  </a:lnTo>
                  <a:lnTo>
                    <a:pt x="28" y="0"/>
                  </a:lnTo>
                  <a:lnTo>
                    <a:pt x="39" y="13"/>
                  </a:lnTo>
                  <a:lnTo>
                    <a:pt x="24" y="13"/>
                  </a:lnTo>
                  <a:lnTo>
                    <a:pt x="7" y="11"/>
                  </a:lnTo>
                  <a:lnTo>
                    <a:pt x="0" y="24"/>
                  </a:lnTo>
                  <a:lnTo>
                    <a:pt x="22" y="20"/>
                  </a:lnTo>
                  <a:lnTo>
                    <a:pt x="41" y="15"/>
                  </a:lnTo>
                  <a:lnTo>
                    <a:pt x="48" y="19"/>
                  </a:lnTo>
                  <a:lnTo>
                    <a:pt x="47" y="17"/>
                  </a:lnTo>
                  <a:lnTo>
                    <a:pt x="58" y="1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73" name="Freeform 30"/>
            <p:cNvSpPr>
              <a:spLocks/>
            </p:cNvSpPr>
            <p:nvPr/>
          </p:nvSpPr>
          <p:spPr bwMode="auto">
            <a:xfrm>
              <a:off x="4470" y="2544"/>
              <a:ext cx="38" cy="15"/>
            </a:xfrm>
            <a:custGeom>
              <a:avLst/>
              <a:gdLst>
                <a:gd name="T0" fmla="*/ 38 w 58"/>
                <a:gd name="T1" fmla="*/ 9 h 24"/>
                <a:gd name="T2" fmla="*/ 36 w 58"/>
                <a:gd name="T3" fmla="*/ 6 h 24"/>
                <a:gd name="T4" fmla="*/ 31 w 58"/>
                <a:gd name="T5" fmla="*/ 6 h 24"/>
                <a:gd name="T6" fmla="*/ 18 w 58"/>
                <a:gd name="T7" fmla="*/ 0 h 24"/>
                <a:gd name="T8" fmla="*/ 26 w 58"/>
                <a:gd name="T9" fmla="*/ 8 h 24"/>
                <a:gd name="T10" fmla="*/ 16 w 58"/>
                <a:gd name="T11" fmla="*/ 8 h 24"/>
                <a:gd name="T12" fmla="*/ 5 w 58"/>
                <a:gd name="T13" fmla="*/ 7 h 24"/>
                <a:gd name="T14" fmla="*/ 0 w 58"/>
                <a:gd name="T15" fmla="*/ 15 h 24"/>
                <a:gd name="T16" fmla="*/ 14 w 58"/>
                <a:gd name="T17" fmla="*/ 13 h 24"/>
                <a:gd name="T18" fmla="*/ 27 w 58"/>
                <a:gd name="T19" fmla="*/ 9 h 24"/>
                <a:gd name="T20" fmla="*/ 31 w 58"/>
                <a:gd name="T21" fmla="*/ 12 h 24"/>
                <a:gd name="T22" fmla="*/ 31 w 58"/>
                <a:gd name="T23" fmla="*/ 11 h 24"/>
                <a:gd name="T24" fmla="*/ 38 w 58"/>
                <a:gd name="T25" fmla="*/ 9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24"/>
                <a:gd name="T41" fmla="*/ 58 w 58"/>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24">
                  <a:moveTo>
                    <a:pt x="58" y="14"/>
                  </a:moveTo>
                  <a:lnTo>
                    <a:pt x="55" y="9"/>
                  </a:lnTo>
                  <a:lnTo>
                    <a:pt x="47" y="10"/>
                  </a:lnTo>
                  <a:lnTo>
                    <a:pt x="28" y="0"/>
                  </a:lnTo>
                  <a:lnTo>
                    <a:pt x="39" y="13"/>
                  </a:lnTo>
                  <a:lnTo>
                    <a:pt x="24" y="13"/>
                  </a:lnTo>
                  <a:lnTo>
                    <a:pt x="7" y="11"/>
                  </a:lnTo>
                  <a:lnTo>
                    <a:pt x="0" y="24"/>
                  </a:lnTo>
                  <a:lnTo>
                    <a:pt x="22" y="20"/>
                  </a:lnTo>
                  <a:lnTo>
                    <a:pt x="41" y="15"/>
                  </a:lnTo>
                  <a:lnTo>
                    <a:pt x="48" y="19"/>
                  </a:lnTo>
                  <a:lnTo>
                    <a:pt x="47" y="17"/>
                  </a:lnTo>
                  <a:lnTo>
                    <a:pt x="58" y="14"/>
                  </a:lnTo>
                </a:path>
              </a:pathLst>
            </a:custGeom>
            <a:solidFill>
              <a:srgbClr val="E5E5E5"/>
            </a:solidFill>
            <a:ln w="1588">
              <a:solidFill>
                <a:srgbClr val="999999"/>
              </a:solidFill>
              <a:prstDash val="solid"/>
              <a:round/>
              <a:headEnd/>
              <a:tailEnd/>
            </a:ln>
          </p:spPr>
          <p:txBody>
            <a:bodyPr/>
            <a:lstStyle/>
            <a:p>
              <a:endParaRPr lang="en-US"/>
            </a:p>
          </p:txBody>
        </p:sp>
        <p:sp>
          <p:nvSpPr>
            <p:cNvPr id="26774" name="Freeform 31"/>
            <p:cNvSpPr>
              <a:spLocks/>
            </p:cNvSpPr>
            <p:nvPr/>
          </p:nvSpPr>
          <p:spPr bwMode="auto">
            <a:xfrm>
              <a:off x="4506" y="2566"/>
              <a:ext cx="26" cy="15"/>
            </a:xfrm>
            <a:custGeom>
              <a:avLst/>
              <a:gdLst>
                <a:gd name="T0" fmla="*/ 26 w 40"/>
                <a:gd name="T1" fmla="*/ 12 h 22"/>
                <a:gd name="T2" fmla="*/ 15 w 40"/>
                <a:gd name="T3" fmla="*/ 15 h 22"/>
                <a:gd name="T4" fmla="*/ 2 w 40"/>
                <a:gd name="T5" fmla="*/ 6 h 22"/>
                <a:gd name="T6" fmla="*/ 0 w 40"/>
                <a:gd name="T7" fmla="*/ 0 h 22"/>
                <a:gd name="T8" fmla="*/ 15 w 40"/>
                <a:gd name="T9" fmla="*/ 1 h 22"/>
                <a:gd name="T10" fmla="*/ 26 w 40"/>
                <a:gd name="T11" fmla="*/ 12 h 22"/>
                <a:gd name="T12" fmla="*/ 0 60000 65536"/>
                <a:gd name="T13" fmla="*/ 0 60000 65536"/>
                <a:gd name="T14" fmla="*/ 0 60000 65536"/>
                <a:gd name="T15" fmla="*/ 0 60000 65536"/>
                <a:gd name="T16" fmla="*/ 0 60000 65536"/>
                <a:gd name="T17" fmla="*/ 0 60000 65536"/>
                <a:gd name="T18" fmla="*/ 0 w 40"/>
                <a:gd name="T19" fmla="*/ 0 h 22"/>
                <a:gd name="T20" fmla="*/ 40 w 4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0" h="22">
                  <a:moveTo>
                    <a:pt x="40" y="17"/>
                  </a:moveTo>
                  <a:lnTo>
                    <a:pt x="23" y="22"/>
                  </a:lnTo>
                  <a:lnTo>
                    <a:pt x="3" y="9"/>
                  </a:lnTo>
                  <a:lnTo>
                    <a:pt x="0" y="0"/>
                  </a:lnTo>
                  <a:lnTo>
                    <a:pt x="23" y="1"/>
                  </a:lnTo>
                  <a:lnTo>
                    <a:pt x="40" y="1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75" name="Freeform 32"/>
            <p:cNvSpPr>
              <a:spLocks/>
            </p:cNvSpPr>
            <p:nvPr/>
          </p:nvSpPr>
          <p:spPr bwMode="auto">
            <a:xfrm>
              <a:off x="4506" y="2566"/>
              <a:ext cx="26" cy="15"/>
            </a:xfrm>
            <a:custGeom>
              <a:avLst/>
              <a:gdLst>
                <a:gd name="T0" fmla="*/ 26 w 40"/>
                <a:gd name="T1" fmla="*/ 12 h 22"/>
                <a:gd name="T2" fmla="*/ 15 w 40"/>
                <a:gd name="T3" fmla="*/ 15 h 22"/>
                <a:gd name="T4" fmla="*/ 2 w 40"/>
                <a:gd name="T5" fmla="*/ 6 h 22"/>
                <a:gd name="T6" fmla="*/ 0 w 40"/>
                <a:gd name="T7" fmla="*/ 0 h 22"/>
                <a:gd name="T8" fmla="*/ 15 w 40"/>
                <a:gd name="T9" fmla="*/ 1 h 22"/>
                <a:gd name="T10" fmla="*/ 26 w 40"/>
                <a:gd name="T11" fmla="*/ 12 h 22"/>
                <a:gd name="T12" fmla="*/ 0 60000 65536"/>
                <a:gd name="T13" fmla="*/ 0 60000 65536"/>
                <a:gd name="T14" fmla="*/ 0 60000 65536"/>
                <a:gd name="T15" fmla="*/ 0 60000 65536"/>
                <a:gd name="T16" fmla="*/ 0 60000 65536"/>
                <a:gd name="T17" fmla="*/ 0 60000 65536"/>
                <a:gd name="T18" fmla="*/ 0 w 40"/>
                <a:gd name="T19" fmla="*/ 0 h 22"/>
                <a:gd name="T20" fmla="*/ 40 w 40"/>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0" h="22">
                  <a:moveTo>
                    <a:pt x="40" y="17"/>
                  </a:moveTo>
                  <a:lnTo>
                    <a:pt x="23" y="22"/>
                  </a:lnTo>
                  <a:lnTo>
                    <a:pt x="3" y="9"/>
                  </a:lnTo>
                  <a:lnTo>
                    <a:pt x="0" y="0"/>
                  </a:lnTo>
                  <a:lnTo>
                    <a:pt x="23" y="1"/>
                  </a:lnTo>
                  <a:lnTo>
                    <a:pt x="40" y="17"/>
                  </a:lnTo>
                </a:path>
              </a:pathLst>
            </a:custGeom>
            <a:solidFill>
              <a:srgbClr val="E5E5E5"/>
            </a:solidFill>
            <a:ln w="1588">
              <a:solidFill>
                <a:srgbClr val="999999"/>
              </a:solidFill>
              <a:prstDash val="solid"/>
              <a:round/>
              <a:headEnd/>
              <a:tailEnd/>
            </a:ln>
          </p:spPr>
          <p:txBody>
            <a:bodyPr/>
            <a:lstStyle/>
            <a:p>
              <a:endParaRPr lang="en-US"/>
            </a:p>
          </p:txBody>
        </p:sp>
        <p:sp>
          <p:nvSpPr>
            <p:cNvPr id="26776" name="Freeform 33"/>
            <p:cNvSpPr>
              <a:spLocks/>
            </p:cNvSpPr>
            <p:nvPr/>
          </p:nvSpPr>
          <p:spPr bwMode="auto">
            <a:xfrm>
              <a:off x="4619" y="2457"/>
              <a:ext cx="18" cy="13"/>
            </a:xfrm>
            <a:custGeom>
              <a:avLst/>
              <a:gdLst>
                <a:gd name="T0" fmla="*/ 18 w 28"/>
                <a:gd name="T1" fmla="*/ 6 h 20"/>
                <a:gd name="T2" fmla="*/ 11 w 28"/>
                <a:gd name="T3" fmla="*/ 13 h 20"/>
                <a:gd name="T4" fmla="*/ 0 w 28"/>
                <a:gd name="T5" fmla="*/ 6 h 20"/>
                <a:gd name="T6" fmla="*/ 6 w 28"/>
                <a:gd name="T7" fmla="*/ 0 h 20"/>
                <a:gd name="T8" fmla="*/ 18 w 28"/>
                <a:gd name="T9" fmla="*/ 6 h 20"/>
                <a:gd name="T10" fmla="*/ 0 60000 65536"/>
                <a:gd name="T11" fmla="*/ 0 60000 65536"/>
                <a:gd name="T12" fmla="*/ 0 60000 65536"/>
                <a:gd name="T13" fmla="*/ 0 60000 65536"/>
                <a:gd name="T14" fmla="*/ 0 60000 65536"/>
                <a:gd name="T15" fmla="*/ 0 w 28"/>
                <a:gd name="T16" fmla="*/ 0 h 20"/>
                <a:gd name="T17" fmla="*/ 28 w 28"/>
                <a:gd name="T18" fmla="*/ 20 h 20"/>
              </a:gdLst>
              <a:ahLst/>
              <a:cxnLst>
                <a:cxn ang="T10">
                  <a:pos x="T0" y="T1"/>
                </a:cxn>
                <a:cxn ang="T11">
                  <a:pos x="T2" y="T3"/>
                </a:cxn>
                <a:cxn ang="T12">
                  <a:pos x="T4" y="T5"/>
                </a:cxn>
                <a:cxn ang="T13">
                  <a:pos x="T6" y="T7"/>
                </a:cxn>
                <a:cxn ang="T14">
                  <a:pos x="T8" y="T9"/>
                </a:cxn>
              </a:cxnLst>
              <a:rect l="T15" t="T16" r="T17" b="T18"/>
              <a:pathLst>
                <a:path w="28" h="20">
                  <a:moveTo>
                    <a:pt x="28" y="9"/>
                  </a:moveTo>
                  <a:lnTo>
                    <a:pt x="17" y="20"/>
                  </a:lnTo>
                  <a:lnTo>
                    <a:pt x="0" y="9"/>
                  </a:lnTo>
                  <a:lnTo>
                    <a:pt x="10" y="0"/>
                  </a:lnTo>
                  <a:lnTo>
                    <a:pt x="28"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77" name="Freeform 34"/>
            <p:cNvSpPr>
              <a:spLocks/>
            </p:cNvSpPr>
            <p:nvPr/>
          </p:nvSpPr>
          <p:spPr bwMode="auto">
            <a:xfrm>
              <a:off x="4619" y="2457"/>
              <a:ext cx="18" cy="13"/>
            </a:xfrm>
            <a:custGeom>
              <a:avLst/>
              <a:gdLst>
                <a:gd name="T0" fmla="*/ 18 w 28"/>
                <a:gd name="T1" fmla="*/ 6 h 20"/>
                <a:gd name="T2" fmla="*/ 11 w 28"/>
                <a:gd name="T3" fmla="*/ 13 h 20"/>
                <a:gd name="T4" fmla="*/ 0 w 28"/>
                <a:gd name="T5" fmla="*/ 6 h 20"/>
                <a:gd name="T6" fmla="*/ 6 w 28"/>
                <a:gd name="T7" fmla="*/ 0 h 20"/>
                <a:gd name="T8" fmla="*/ 18 w 28"/>
                <a:gd name="T9" fmla="*/ 6 h 20"/>
                <a:gd name="T10" fmla="*/ 0 60000 65536"/>
                <a:gd name="T11" fmla="*/ 0 60000 65536"/>
                <a:gd name="T12" fmla="*/ 0 60000 65536"/>
                <a:gd name="T13" fmla="*/ 0 60000 65536"/>
                <a:gd name="T14" fmla="*/ 0 60000 65536"/>
                <a:gd name="T15" fmla="*/ 0 w 28"/>
                <a:gd name="T16" fmla="*/ 0 h 20"/>
                <a:gd name="T17" fmla="*/ 28 w 28"/>
                <a:gd name="T18" fmla="*/ 20 h 20"/>
              </a:gdLst>
              <a:ahLst/>
              <a:cxnLst>
                <a:cxn ang="T10">
                  <a:pos x="T0" y="T1"/>
                </a:cxn>
                <a:cxn ang="T11">
                  <a:pos x="T2" y="T3"/>
                </a:cxn>
                <a:cxn ang="T12">
                  <a:pos x="T4" y="T5"/>
                </a:cxn>
                <a:cxn ang="T13">
                  <a:pos x="T6" y="T7"/>
                </a:cxn>
                <a:cxn ang="T14">
                  <a:pos x="T8" y="T9"/>
                </a:cxn>
              </a:cxnLst>
              <a:rect l="T15" t="T16" r="T17" b="T18"/>
              <a:pathLst>
                <a:path w="28" h="20">
                  <a:moveTo>
                    <a:pt x="28" y="9"/>
                  </a:moveTo>
                  <a:lnTo>
                    <a:pt x="17" y="20"/>
                  </a:lnTo>
                  <a:lnTo>
                    <a:pt x="0" y="9"/>
                  </a:lnTo>
                  <a:lnTo>
                    <a:pt x="10" y="0"/>
                  </a:lnTo>
                  <a:lnTo>
                    <a:pt x="28" y="9"/>
                  </a:lnTo>
                </a:path>
              </a:pathLst>
            </a:custGeom>
            <a:solidFill>
              <a:srgbClr val="E5E5E5"/>
            </a:solidFill>
            <a:ln w="1588">
              <a:solidFill>
                <a:srgbClr val="999999"/>
              </a:solidFill>
              <a:prstDash val="solid"/>
              <a:round/>
              <a:headEnd/>
              <a:tailEnd/>
            </a:ln>
          </p:spPr>
          <p:txBody>
            <a:bodyPr/>
            <a:lstStyle/>
            <a:p>
              <a:endParaRPr lang="en-US"/>
            </a:p>
          </p:txBody>
        </p:sp>
        <p:sp>
          <p:nvSpPr>
            <p:cNvPr id="26778" name="Freeform 35"/>
            <p:cNvSpPr>
              <a:spLocks/>
            </p:cNvSpPr>
            <p:nvPr/>
          </p:nvSpPr>
          <p:spPr bwMode="auto">
            <a:xfrm>
              <a:off x="4438" y="2544"/>
              <a:ext cx="18" cy="10"/>
            </a:xfrm>
            <a:custGeom>
              <a:avLst/>
              <a:gdLst>
                <a:gd name="T0" fmla="*/ 18 w 28"/>
                <a:gd name="T1" fmla="*/ 6 h 15"/>
                <a:gd name="T2" fmla="*/ 14 w 28"/>
                <a:gd name="T3" fmla="*/ 2 h 15"/>
                <a:gd name="T4" fmla="*/ 0 w 28"/>
                <a:gd name="T5" fmla="*/ 0 h 15"/>
                <a:gd name="T6" fmla="*/ 8 w 28"/>
                <a:gd name="T7" fmla="*/ 10 h 15"/>
                <a:gd name="T8" fmla="*/ 18 w 28"/>
                <a:gd name="T9" fmla="*/ 6 h 15"/>
                <a:gd name="T10" fmla="*/ 0 60000 65536"/>
                <a:gd name="T11" fmla="*/ 0 60000 65536"/>
                <a:gd name="T12" fmla="*/ 0 60000 65536"/>
                <a:gd name="T13" fmla="*/ 0 60000 65536"/>
                <a:gd name="T14" fmla="*/ 0 60000 65536"/>
                <a:gd name="T15" fmla="*/ 0 w 28"/>
                <a:gd name="T16" fmla="*/ 0 h 15"/>
                <a:gd name="T17" fmla="*/ 28 w 28"/>
                <a:gd name="T18" fmla="*/ 15 h 15"/>
              </a:gdLst>
              <a:ahLst/>
              <a:cxnLst>
                <a:cxn ang="T10">
                  <a:pos x="T0" y="T1"/>
                </a:cxn>
                <a:cxn ang="T11">
                  <a:pos x="T2" y="T3"/>
                </a:cxn>
                <a:cxn ang="T12">
                  <a:pos x="T4" y="T5"/>
                </a:cxn>
                <a:cxn ang="T13">
                  <a:pos x="T6" y="T7"/>
                </a:cxn>
                <a:cxn ang="T14">
                  <a:pos x="T8" y="T9"/>
                </a:cxn>
              </a:cxnLst>
              <a:rect l="T15" t="T16" r="T17" b="T18"/>
              <a:pathLst>
                <a:path w="28" h="15">
                  <a:moveTo>
                    <a:pt x="28" y="9"/>
                  </a:moveTo>
                  <a:lnTo>
                    <a:pt x="22" y="3"/>
                  </a:lnTo>
                  <a:lnTo>
                    <a:pt x="0" y="0"/>
                  </a:lnTo>
                  <a:lnTo>
                    <a:pt x="13" y="15"/>
                  </a:lnTo>
                  <a:lnTo>
                    <a:pt x="28"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79" name="Freeform 36"/>
            <p:cNvSpPr>
              <a:spLocks/>
            </p:cNvSpPr>
            <p:nvPr/>
          </p:nvSpPr>
          <p:spPr bwMode="auto">
            <a:xfrm>
              <a:off x="4438" y="2544"/>
              <a:ext cx="18" cy="10"/>
            </a:xfrm>
            <a:custGeom>
              <a:avLst/>
              <a:gdLst>
                <a:gd name="T0" fmla="*/ 18 w 28"/>
                <a:gd name="T1" fmla="*/ 6 h 15"/>
                <a:gd name="T2" fmla="*/ 14 w 28"/>
                <a:gd name="T3" fmla="*/ 2 h 15"/>
                <a:gd name="T4" fmla="*/ 0 w 28"/>
                <a:gd name="T5" fmla="*/ 0 h 15"/>
                <a:gd name="T6" fmla="*/ 8 w 28"/>
                <a:gd name="T7" fmla="*/ 10 h 15"/>
                <a:gd name="T8" fmla="*/ 18 w 28"/>
                <a:gd name="T9" fmla="*/ 6 h 15"/>
                <a:gd name="T10" fmla="*/ 0 60000 65536"/>
                <a:gd name="T11" fmla="*/ 0 60000 65536"/>
                <a:gd name="T12" fmla="*/ 0 60000 65536"/>
                <a:gd name="T13" fmla="*/ 0 60000 65536"/>
                <a:gd name="T14" fmla="*/ 0 60000 65536"/>
                <a:gd name="T15" fmla="*/ 0 w 28"/>
                <a:gd name="T16" fmla="*/ 0 h 15"/>
                <a:gd name="T17" fmla="*/ 28 w 28"/>
                <a:gd name="T18" fmla="*/ 15 h 15"/>
              </a:gdLst>
              <a:ahLst/>
              <a:cxnLst>
                <a:cxn ang="T10">
                  <a:pos x="T0" y="T1"/>
                </a:cxn>
                <a:cxn ang="T11">
                  <a:pos x="T2" y="T3"/>
                </a:cxn>
                <a:cxn ang="T12">
                  <a:pos x="T4" y="T5"/>
                </a:cxn>
                <a:cxn ang="T13">
                  <a:pos x="T6" y="T7"/>
                </a:cxn>
                <a:cxn ang="T14">
                  <a:pos x="T8" y="T9"/>
                </a:cxn>
              </a:cxnLst>
              <a:rect l="T15" t="T16" r="T17" b="T18"/>
              <a:pathLst>
                <a:path w="28" h="15">
                  <a:moveTo>
                    <a:pt x="28" y="9"/>
                  </a:moveTo>
                  <a:lnTo>
                    <a:pt x="22" y="3"/>
                  </a:lnTo>
                  <a:lnTo>
                    <a:pt x="0" y="0"/>
                  </a:lnTo>
                  <a:lnTo>
                    <a:pt x="13" y="15"/>
                  </a:lnTo>
                  <a:lnTo>
                    <a:pt x="28" y="9"/>
                  </a:lnTo>
                </a:path>
              </a:pathLst>
            </a:custGeom>
            <a:solidFill>
              <a:srgbClr val="E5E5E5"/>
            </a:solidFill>
            <a:ln w="1588">
              <a:solidFill>
                <a:srgbClr val="999999"/>
              </a:solidFill>
              <a:prstDash val="solid"/>
              <a:round/>
              <a:headEnd/>
              <a:tailEnd/>
            </a:ln>
          </p:spPr>
          <p:txBody>
            <a:bodyPr/>
            <a:lstStyle/>
            <a:p>
              <a:endParaRPr lang="en-US"/>
            </a:p>
          </p:txBody>
        </p:sp>
        <p:sp>
          <p:nvSpPr>
            <p:cNvPr id="26780" name="Freeform 37"/>
            <p:cNvSpPr>
              <a:spLocks/>
            </p:cNvSpPr>
            <p:nvPr/>
          </p:nvSpPr>
          <p:spPr bwMode="auto">
            <a:xfrm>
              <a:off x="4174" y="2379"/>
              <a:ext cx="13" cy="17"/>
            </a:xfrm>
            <a:custGeom>
              <a:avLst/>
              <a:gdLst>
                <a:gd name="T0" fmla="*/ 13 w 20"/>
                <a:gd name="T1" fmla="*/ 9 h 26"/>
                <a:gd name="T2" fmla="*/ 11 w 20"/>
                <a:gd name="T3" fmla="*/ 17 h 26"/>
                <a:gd name="T4" fmla="*/ 0 w 20"/>
                <a:gd name="T5" fmla="*/ 1 h 26"/>
                <a:gd name="T6" fmla="*/ 3 w 20"/>
                <a:gd name="T7" fmla="*/ 0 h 26"/>
                <a:gd name="T8" fmla="*/ 13 w 20"/>
                <a:gd name="T9" fmla="*/ 9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20" y="14"/>
                  </a:moveTo>
                  <a:lnTo>
                    <a:pt x="17" y="26"/>
                  </a:lnTo>
                  <a:lnTo>
                    <a:pt x="0" y="1"/>
                  </a:lnTo>
                  <a:lnTo>
                    <a:pt x="5" y="0"/>
                  </a:lnTo>
                  <a:lnTo>
                    <a:pt x="20" y="1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81" name="Freeform 38"/>
            <p:cNvSpPr>
              <a:spLocks/>
            </p:cNvSpPr>
            <p:nvPr/>
          </p:nvSpPr>
          <p:spPr bwMode="auto">
            <a:xfrm>
              <a:off x="4174" y="2379"/>
              <a:ext cx="13" cy="17"/>
            </a:xfrm>
            <a:custGeom>
              <a:avLst/>
              <a:gdLst>
                <a:gd name="T0" fmla="*/ 13 w 20"/>
                <a:gd name="T1" fmla="*/ 9 h 26"/>
                <a:gd name="T2" fmla="*/ 11 w 20"/>
                <a:gd name="T3" fmla="*/ 17 h 26"/>
                <a:gd name="T4" fmla="*/ 0 w 20"/>
                <a:gd name="T5" fmla="*/ 1 h 26"/>
                <a:gd name="T6" fmla="*/ 3 w 20"/>
                <a:gd name="T7" fmla="*/ 0 h 26"/>
                <a:gd name="T8" fmla="*/ 13 w 20"/>
                <a:gd name="T9" fmla="*/ 9 h 26"/>
                <a:gd name="T10" fmla="*/ 0 60000 65536"/>
                <a:gd name="T11" fmla="*/ 0 60000 65536"/>
                <a:gd name="T12" fmla="*/ 0 60000 65536"/>
                <a:gd name="T13" fmla="*/ 0 60000 65536"/>
                <a:gd name="T14" fmla="*/ 0 60000 65536"/>
                <a:gd name="T15" fmla="*/ 0 w 20"/>
                <a:gd name="T16" fmla="*/ 0 h 26"/>
                <a:gd name="T17" fmla="*/ 20 w 20"/>
                <a:gd name="T18" fmla="*/ 26 h 26"/>
              </a:gdLst>
              <a:ahLst/>
              <a:cxnLst>
                <a:cxn ang="T10">
                  <a:pos x="T0" y="T1"/>
                </a:cxn>
                <a:cxn ang="T11">
                  <a:pos x="T2" y="T3"/>
                </a:cxn>
                <a:cxn ang="T12">
                  <a:pos x="T4" y="T5"/>
                </a:cxn>
                <a:cxn ang="T13">
                  <a:pos x="T6" y="T7"/>
                </a:cxn>
                <a:cxn ang="T14">
                  <a:pos x="T8" y="T9"/>
                </a:cxn>
              </a:cxnLst>
              <a:rect l="T15" t="T16" r="T17" b="T18"/>
              <a:pathLst>
                <a:path w="20" h="26">
                  <a:moveTo>
                    <a:pt x="20" y="14"/>
                  </a:moveTo>
                  <a:lnTo>
                    <a:pt x="17" y="26"/>
                  </a:lnTo>
                  <a:lnTo>
                    <a:pt x="0" y="1"/>
                  </a:lnTo>
                  <a:lnTo>
                    <a:pt x="5" y="0"/>
                  </a:lnTo>
                  <a:lnTo>
                    <a:pt x="20" y="14"/>
                  </a:lnTo>
                </a:path>
              </a:pathLst>
            </a:custGeom>
            <a:solidFill>
              <a:srgbClr val="E5E5E5"/>
            </a:solidFill>
            <a:ln w="1588">
              <a:solidFill>
                <a:srgbClr val="999999"/>
              </a:solidFill>
              <a:prstDash val="solid"/>
              <a:round/>
              <a:headEnd/>
              <a:tailEnd/>
            </a:ln>
          </p:spPr>
          <p:txBody>
            <a:bodyPr/>
            <a:lstStyle/>
            <a:p>
              <a:endParaRPr lang="en-US"/>
            </a:p>
          </p:txBody>
        </p:sp>
        <p:sp>
          <p:nvSpPr>
            <p:cNvPr id="26782" name="Freeform 39"/>
            <p:cNvSpPr>
              <a:spLocks/>
            </p:cNvSpPr>
            <p:nvPr/>
          </p:nvSpPr>
          <p:spPr bwMode="auto">
            <a:xfrm>
              <a:off x="4458" y="2546"/>
              <a:ext cx="12" cy="11"/>
            </a:xfrm>
            <a:custGeom>
              <a:avLst/>
              <a:gdLst>
                <a:gd name="T0" fmla="*/ 12 w 18"/>
                <a:gd name="T1" fmla="*/ 4 h 18"/>
                <a:gd name="T2" fmla="*/ 9 w 18"/>
                <a:gd name="T3" fmla="*/ 0 h 18"/>
                <a:gd name="T4" fmla="*/ 0 w 18"/>
                <a:gd name="T5" fmla="*/ 9 h 18"/>
                <a:gd name="T6" fmla="*/ 6 w 18"/>
                <a:gd name="T7" fmla="*/ 11 h 18"/>
                <a:gd name="T8" fmla="*/ 12 w 18"/>
                <a:gd name="T9" fmla="*/ 4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6"/>
                  </a:moveTo>
                  <a:lnTo>
                    <a:pt x="13" y="0"/>
                  </a:lnTo>
                  <a:lnTo>
                    <a:pt x="0" y="14"/>
                  </a:lnTo>
                  <a:lnTo>
                    <a:pt x="9" y="18"/>
                  </a:lnTo>
                  <a:lnTo>
                    <a:pt x="18" y="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83" name="Freeform 40"/>
            <p:cNvSpPr>
              <a:spLocks/>
            </p:cNvSpPr>
            <p:nvPr/>
          </p:nvSpPr>
          <p:spPr bwMode="auto">
            <a:xfrm>
              <a:off x="4458" y="2546"/>
              <a:ext cx="12" cy="11"/>
            </a:xfrm>
            <a:custGeom>
              <a:avLst/>
              <a:gdLst>
                <a:gd name="T0" fmla="*/ 12 w 18"/>
                <a:gd name="T1" fmla="*/ 4 h 18"/>
                <a:gd name="T2" fmla="*/ 9 w 18"/>
                <a:gd name="T3" fmla="*/ 0 h 18"/>
                <a:gd name="T4" fmla="*/ 0 w 18"/>
                <a:gd name="T5" fmla="*/ 9 h 18"/>
                <a:gd name="T6" fmla="*/ 6 w 18"/>
                <a:gd name="T7" fmla="*/ 11 h 18"/>
                <a:gd name="T8" fmla="*/ 12 w 18"/>
                <a:gd name="T9" fmla="*/ 4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6"/>
                  </a:moveTo>
                  <a:lnTo>
                    <a:pt x="13" y="0"/>
                  </a:lnTo>
                  <a:lnTo>
                    <a:pt x="0" y="14"/>
                  </a:lnTo>
                  <a:lnTo>
                    <a:pt x="9" y="18"/>
                  </a:lnTo>
                  <a:lnTo>
                    <a:pt x="18" y="6"/>
                  </a:lnTo>
                </a:path>
              </a:pathLst>
            </a:custGeom>
            <a:solidFill>
              <a:srgbClr val="E5E5E5"/>
            </a:solidFill>
            <a:ln w="1588">
              <a:solidFill>
                <a:srgbClr val="999999"/>
              </a:solidFill>
              <a:prstDash val="solid"/>
              <a:round/>
              <a:headEnd/>
              <a:tailEnd/>
            </a:ln>
          </p:spPr>
          <p:txBody>
            <a:bodyPr/>
            <a:lstStyle/>
            <a:p>
              <a:endParaRPr lang="en-US"/>
            </a:p>
          </p:txBody>
        </p:sp>
        <p:sp>
          <p:nvSpPr>
            <p:cNvPr id="26784" name="Freeform 41"/>
            <p:cNvSpPr>
              <a:spLocks/>
            </p:cNvSpPr>
            <p:nvPr/>
          </p:nvSpPr>
          <p:spPr bwMode="auto">
            <a:xfrm>
              <a:off x="4336" y="2449"/>
              <a:ext cx="10" cy="12"/>
            </a:xfrm>
            <a:custGeom>
              <a:avLst/>
              <a:gdLst>
                <a:gd name="T0" fmla="*/ 10 w 16"/>
                <a:gd name="T1" fmla="*/ 5 h 18"/>
                <a:gd name="T2" fmla="*/ 4 w 16"/>
                <a:gd name="T3" fmla="*/ 9 h 18"/>
                <a:gd name="T4" fmla="*/ 0 w 16"/>
                <a:gd name="T5" fmla="*/ 12 h 18"/>
                <a:gd name="T6" fmla="*/ 0 w 16"/>
                <a:gd name="T7" fmla="*/ 0 h 18"/>
                <a:gd name="T8" fmla="*/ 10 w 16"/>
                <a:gd name="T9" fmla="*/ 5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16" y="7"/>
                  </a:moveTo>
                  <a:lnTo>
                    <a:pt x="7" y="13"/>
                  </a:lnTo>
                  <a:lnTo>
                    <a:pt x="0" y="18"/>
                  </a:lnTo>
                  <a:lnTo>
                    <a:pt x="0" y="0"/>
                  </a:lnTo>
                  <a:lnTo>
                    <a:pt x="16"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85" name="Freeform 42"/>
            <p:cNvSpPr>
              <a:spLocks/>
            </p:cNvSpPr>
            <p:nvPr/>
          </p:nvSpPr>
          <p:spPr bwMode="auto">
            <a:xfrm>
              <a:off x="4336" y="2449"/>
              <a:ext cx="10" cy="12"/>
            </a:xfrm>
            <a:custGeom>
              <a:avLst/>
              <a:gdLst>
                <a:gd name="T0" fmla="*/ 10 w 16"/>
                <a:gd name="T1" fmla="*/ 5 h 18"/>
                <a:gd name="T2" fmla="*/ 4 w 16"/>
                <a:gd name="T3" fmla="*/ 9 h 18"/>
                <a:gd name="T4" fmla="*/ 0 w 16"/>
                <a:gd name="T5" fmla="*/ 12 h 18"/>
                <a:gd name="T6" fmla="*/ 0 w 16"/>
                <a:gd name="T7" fmla="*/ 0 h 18"/>
                <a:gd name="T8" fmla="*/ 10 w 16"/>
                <a:gd name="T9" fmla="*/ 5 h 18"/>
                <a:gd name="T10" fmla="*/ 0 60000 65536"/>
                <a:gd name="T11" fmla="*/ 0 60000 65536"/>
                <a:gd name="T12" fmla="*/ 0 60000 65536"/>
                <a:gd name="T13" fmla="*/ 0 60000 65536"/>
                <a:gd name="T14" fmla="*/ 0 60000 65536"/>
                <a:gd name="T15" fmla="*/ 0 w 16"/>
                <a:gd name="T16" fmla="*/ 0 h 18"/>
                <a:gd name="T17" fmla="*/ 16 w 16"/>
                <a:gd name="T18" fmla="*/ 18 h 18"/>
              </a:gdLst>
              <a:ahLst/>
              <a:cxnLst>
                <a:cxn ang="T10">
                  <a:pos x="T0" y="T1"/>
                </a:cxn>
                <a:cxn ang="T11">
                  <a:pos x="T2" y="T3"/>
                </a:cxn>
                <a:cxn ang="T12">
                  <a:pos x="T4" y="T5"/>
                </a:cxn>
                <a:cxn ang="T13">
                  <a:pos x="T6" y="T7"/>
                </a:cxn>
                <a:cxn ang="T14">
                  <a:pos x="T8" y="T9"/>
                </a:cxn>
              </a:cxnLst>
              <a:rect l="T15" t="T16" r="T17" b="T18"/>
              <a:pathLst>
                <a:path w="16" h="18">
                  <a:moveTo>
                    <a:pt x="16" y="7"/>
                  </a:moveTo>
                  <a:lnTo>
                    <a:pt x="7" y="13"/>
                  </a:lnTo>
                  <a:lnTo>
                    <a:pt x="0" y="18"/>
                  </a:lnTo>
                  <a:lnTo>
                    <a:pt x="0" y="0"/>
                  </a:lnTo>
                  <a:lnTo>
                    <a:pt x="16" y="7"/>
                  </a:lnTo>
                </a:path>
              </a:pathLst>
            </a:custGeom>
            <a:solidFill>
              <a:srgbClr val="E5E5E5"/>
            </a:solidFill>
            <a:ln w="1588">
              <a:solidFill>
                <a:srgbClr val="999999"/>
              </a:solidFill>
              <a:prstDash val="solid"/>
              <a:round/>
              <a:headEnd/>
              <a:tailEnd/>
            </a:ln>
          </p:spPr>
          <p:txBody>
            <a:bodyPr/>
            <a:lstStyle/>
            <a:p>
              <a:endParaRPr lang="en-US"/>
            </a:p>
          </p:txBody>
        </p:sp>
        <p:sp>
          <p:nvSpPr>
            <p:cNvPr id="26786" name="Freeform 43"/>
            <p:cNvSpPr>
              <a:spLocks/>
            </p:cNvSpPr>
            <p:nvPr/>
          </p:nvSpPr>
          <p:spPr bwMode="auto">
            <a:xfrm>
              <a:off x="4565" y="2482"/>
              <a:ext cx="10" cy="21"/>
            </a:xfrm>
            <a:custGeom>
              <a:avLst/>
              <a:gdLst>
                <a:gd name="T0" fmla="*/ 10 w 15"/>
                <a:gd name="T1" fmla="*/ 15 h 33"/>
                <a:gd name="T2" fmla="*/ 7 w 15"/>
                <a:gd name="T3" fmla="*/ 12 h 33"/>
                <a:gd name="T4" fmla="*/ 7 w 15"/>
                <a:gd name="T5" fmla="*/ 4 h 33"/>
                <a:gd name="T6" fmla="*/ 7 w 15"/>
                <a:gd name="T7" fmla="*/ 0 h 33"/>
                <a:gd name="T8" fmla="*/ 0 w 15"/>
                <a:gd name="T9" fmla="*/ 21 h 33"/>
                <a:gd name="T10" fmla="*/ 10 w 15"/>
                <a:gd name="T11" fmla="*/ 15 h 33"/>
                <a:gd name="T12" fmla="*/ 0 60000 65536"/>
                <a:gd name="T13" fmla="*/ 0 60000 65536"/>
                <a:gd name="T14" fmla="*/ 0 60000 65536"/>
                <a:gd name="T15" fmla="*/ 0 60000 65536"/>
                <a:gd name="T16" fmla="*/ 0 60000 65536"/>
                <a:gd name="T17" fmla="*/ 0 60000 65536"/>
                <a:gd name="T18" fmla="*/ 0 w 15"/>
                <a:gd name="T19" fmla="*/ 0 h 33"/>
                <a:gd name="T20" fmla="*/ 15 w 1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5" h="33">
                  <a:moveTo>
                    <a:pt x="15" y="23"/>
                  </a:moveTo>
                  <a:lnTo>
                    <a:pt x="10" y="19"/>
                  </a:lnTo>
                  <a:lnTo>
                    <a:pt x="10" y="7"/>
                  </a:lnTo>
                  <a:lnTo>
                    <a:pt x="10" y="0"/>
                  </a:lnTo>
                  <a:lnTo>
                    <a:pt x="0" y="33"/>
                  </a:lnTo>
                  <a:lnTo>
                    <a:pt x="15" y="2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87" name="Freeform 44"/>
            <p:cNvSpPr>
              <a:spLocks/>
            </p:cNvSpPr>
            <p:nvPr/>
          </p:nvSpPr>
          <p:spPr bwMode="auto">
            <a:xfrm>
              <a:off x="4565" y="2482"/>
              <a:ext cx="10" cy="21"/>
            </a:xfrm>
            <a:custGeom>
              <a:avLst/>
              <a:gdLst>
                <a:gd name="T0" fmla="*/ 10 w 15"/>
                <a:gd name="T1" fmla="*/ 15 h 33"/>
                <a:gd name="T2" fmla="*/ 7 w 15"/>
                <a:gd name="T3" fmla="*/ 12 h 33"/>
                <a:gd name="T4" fmla="*/ 7 w 15"/>
                <a:gd name="T5" fmla="*/ 4 h 33"/>
                <a:gd name="T6" fmla="*/ 7 w 15"/>
                <a:gd name="T7" fmla="*/ 0 h 33"/>
                <a:gd name="T8" fmla="*/ 0 w 15"/>
                <a:gd name="T9" fmla="*/ 21 h 33"/>
                <a:gd name="T10" fmla="*/ 10 w 15"/>
                <a:gd name="T11" fmla="*/ 15 h 33"/>
                <a:gd name="T12" fmla="*/ 0 60000 65536"/>
                <a:gd name="T13" fmla="*/ 0 60000 65536"/>
                <a:gd name="T14" fmla="*/ 0 60000 65536"/>
                <a:gd name="T15" fmla="*/ 0 60000 65536"/>
                <a:gd name="T16" fmla="*/ 0 60000 65536"/>
                <a:gd name="T17" fmla="*/ 0 60000 65536"/>
                <a:gd name="T18" fmla="*/ 0 w 15"/>
                <a:gd name="T19" fmla="*/ 0 h 33"/>
                <a:gd name="T20" fmla="*/ 15 w 1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5" h="33">
                  <a:moveTo>
                    <a:pt x="15" y="23"/>
                  </a:moveTo>
                  <a:lnTo>
                    <a:pt x="10" y="19"/>
                  </a:lnTo>
                  <a:lnTo>
                    <a:pt x="10" y="7"/>
                  </a:lnTo>
                  <a:lnTo>
                    <a:pt x="10" y="0"/>
                  </a:lnTo>
                  <a:lnTo>
                    <a:pt x="0" y="33"/>
                  </a:lnTo>
                  <a:lnTo>
                    <a:pt x="15" y="23"/>
                  </a:lnTo>
                </a:path>
              </a:pathLst>
            </a:custGeom>
            <a:solidFill>
              <a:srgbClr val="E5E5E5"/>
            </a:solidFill>
            <a:ln w="1588">
              <a:solidFill>
                <a:srgbClr val="999999"/>
              </a:solidFill>
              <a:prstDash val="solid"/>
              <a:round/>
              <a:headEnd/>
              <a:tailEnd/>
            </a:ln>
          </p:spPr>
          <p:txBody>
            <a:bodyPr/>
            <a:lstStyle/>
            <a:p>
              <a:endParaRPr lang="en-US"/>
            </a:p>
          </p:txBody>
        </p:sp>
        <p:sp>
          <p:nvSpPr>
            <p:cNvPr id="26788" name="Freeform 45"/>
            <p:cNvSpPr>
              <a:spLocks/>
            </p:cNvSpPr>
            <p:nvPr/>
          </p:nvSpPr>
          <p:spPr bwMode="auto">
            <a:xfrm>
              <a:off x="4745" y="2500"/>
              <a:ext cx="6" cy="13"/>
            </a:xfrm>
            <a:custGeom>
              <a:avLst/>
              <a:gdLst>
                <a:gd name="T0" fmla="*/ 6 w 8"/>
                <a:gd name="T1" fmla="*/ 10 h 20"/>
                <a:gd name="T2" fmla="*/ 5 w 8"/>
                <a:gd name="T3" fmla="*/ 0 h 20"/>
                <a:gd name="T4" fmla="*/ 0 w 8"/>
                <a:gd name="T5" fmla="*/ 3 h 20"/>
                <a:gd name="T6" fmla="*/ 0 w 8"/>
                <a:gd name="T7" fmla="*/ 13 h 20"/>
                <a:gd name="T8" fmla="*/ 6 w 8"/>
                <a:gd name="T9" fmla="*/ 10 h 20"/>
                <a:gd name="T10" fmla="*/ 0 60000 65536"/>
                <a:gd name="T11" fmla="*/ 0 60000 65536"/>
                <a:gd name="T12" fmla="*/ 0 60000 65536"/>
                <a:gd name="T13" fmla="*/ 0 60000 65536"/>
                <a:gd name="T14" fmla="*/ 0 60000 65536"/>
                <a:gd name="T15" fmla="*/ 0 w 8"/>
                <a:gd name="T16" fmla="*/ 0 h 20"/>
                <a:gd name="T17" fmla="*/ 8 w 8"/>
                <a:gd name="T18" fmla="*/ 20 h 20"/>
              </a:gdLst>
              <a:ahLst/>
              <a:cxnLst>
                <a:cxn ang="T10">
                  <a:pos x="T0" y="T1"/>
                </a:cxn>
                <a:cxn ang="T11">
                  <a:pos x="T2" y="T3"/>
                </a:cxn>
                <a:cxn ang="T12">
                  <a:pos x="T4" y="T5"/>
                </a:cxn>
                <a:cxn ang="T13">
                  <a:pos x="T6" y="T7"/>
                </a:cxn>
                <a:cxn ang="T14">
                  <a:pos x="T8" y="T9"/>
                </a:cxn>
              </a:cxnLst>
              <a:rect l="T15" t="T16" r="T17" b="T18"/>
              <a:pathLst>
                <a:path w="8" h="20">
                  <a:moveTo>
                    <a:pt x="8" y="15"/>
                  </a:moveTo>
                  <a:lnTo>
                    <a:pt x="7" y="0"/>
                  </a:lnTo>
                  <a:lnTo>
                    <a:pt x="0" y="4"/>
                  </a:lnTo>
                  <a:lnTo>
                    <a:pt x="0" y="20"/>
                  </a:lnTo>
                  <a:lnTo>
                    <a:pt x="8" y="1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89" name="Freeform 46"/>
            <p:cNvSpPr>
              <a:spLocks/>
            </p:cNvSpPr>
            <p:nvPr/>
          </p:nvSpPr>
          <p:spPr bwMode="auto">
            <a:xfrm>
              <a:off x="4745" y="2500"/>
              <a:ext cx="6" cy="13"/>
            </a:xfrm>
            <a:custGeom>
              <a:avLst/>
              <a:gdLst>
                <a:gd name="T0" fmla="*/ 6 w 8"/>
                <a:gd name="T1" fmla="*/ 10 h 20"/>
                <a:gd name="T2" fmla="*/ 5 w 8"/>
                <a:gd name="T3" fmla="*/ 0 h 20"/>
                <a:gd name="T4" fmla="*/ 0 w 8"/>
                <a:gd name="T5" fmla="*/ 3 h 20"/>
                <a:gd name="T6" fmla="*/ 0 w 8"/>
                <a:gd name="T7" fmla="*/ 13 h 20"/>
                <a:gd name="T8" fmla="*/ 6 w 8"/>
                <a:gd name="T9" fmla="*/ 10 h 20"/>
                <a:gd name="T10" fmla="*/ 0 60000 65536"/>
                <a:gd name="T11" fmla="*/ 0 60000 65536"/>
                <a:gd name="T12" fmla="*/ 0 60000 65536"/>
                <a:gd name="T13" fmla="*/ 0 60000 65536"/>
                <a:gd name="T14" fmla="*/ 0 60000 65536"/>
                <a:gd name="T15" fmla="*/ 0 w 8"/>
                <a:gd name="T16" fmla="*/ 0 h 20"/>
                <a:gd name="T17" fmla="*/ 8 w 8"/>
                <a:gd name="T18" fmla="*/ 20 h 20"/>
              </a:gdLst>
              <a:ahLst/>
              <a:cxnLst>
                <a:cxn ang="T10">
                  <a:pos x="T0" y="T1"/>
                </a:cxn>
                <a:cxn ang="T11">
                  <a:pos x="T2" y="T3"/>
                </a:cxn>
                <a:cxn ang="T12">
                  <a:pos x="T4" y="T5"/>
                </a:cxn>
                <a:cxn ang="T13">
                  <a:pos x="T6" y="T7"/>
                </a:cxn>
                <a:cxn ang="T14">
                  <a:pos x="T8" y="T9"/>
                </a:cxn>
              </a:cxnLst>
              <a:rect l="T15" t="T16" r="T17" b="T18"/>
              <a:pathLst>
                <a:path w="8" h="20">
                  <a:moveTo>
                    <a:pt x="8" y="15"/>
                  </a:moveTo>
                  <a:lnTo>
                    <a:pt x="7" y="0"/>
                  </a:lnTo>
                  <a:lnTo>
                    <a:pt x="0" y="4"/>
                  </a:lnTo>
                  <a:lnTo>
                    <a:pt x="0" y="20"/>
                  </a:lnTo>
                  <a:lnTo>
                    <a:pt x="8" y="15"/>
                  </a:lnTo>
                </a:path>
              </a:pathLst>
            </a:custGeom>
            <a:solidFill>
              <a:srgbClr val="E5E5E5"/>
            </a:solidFill>
            <a:ln w="1588">
              <a:solidFill>
                <a:srgbClr val="999999"/>
              </a:solidFill>
              <a:prstDash val="solid"/>
              <a:round/>
              <a:headEnd/>
              <a:tailEnd/>
            </a:ln>
          </p:spPr>
          <p:txBody>
            <a:bodyPr/>
            <a:lstStyle/>
            <a:p>
              <a:endParaRPr lang="en-US"/>
            </a:p>
          </p:txBody>
        </p:sp>
        <p:sp>
          <p:nvSpPr>
            <p:cNvPr id="26790" name="Freeform 47"/>
            <p:cNvSpPr>
              <a:spLocks/>
            </p:cNvSpPr>
            <p:nvPr/>
          </p:nvSpPr>
          <p:spPr bwMode="auto">
            <a:xfrm>
              <a:off x="4198" y="2422"/>
              <a:ext cx="9" cy="13"/>
            </a:xfrm>
            <a:custGeom>
              <a:avLst/>
              <a:gdLst>
                <a:gd name="T0" fmla="*/ 9 w 14"/>
                <a:gd name="T1" fmla="*/ 13 h 20"/>
                <a:gd name="T2" fmla="*/ 3 w 14"/>
                <a:gd name="T3" fmla="*/ 12 h 20"/>
                <a:gd name="T4" fmla="*/ 0 w 14"/>
                <a:gd name="T5" fmla="*/ 0 h 20"/>
                <a:gd name="T6" fmla="*/ 9 w 14"/>
                <a:gd name="T7" fmla="*/ 13 h 20"/>
                <a:gd name="T8" fmla="*/ 0 60000 65536"/>
                <a:gd name="T9" fmla="*/ 0 60000 65536"/>
                <a:gd name="T10" fmla="*/ 0 60000 65536"/>
                <a:gd name="T11" fmla="*/ 0 60000 65536"/>
                <a:gd name="T12" fmla="*/ 0 w 14"/>
                <a:gd name="T13" fmla="*/ 0 h 20"/>
                <a:gd name="T14" fmla="*/ 14 w 14"/>
                <a:gd name="T15" fmla="*/ 20 h 20"/>
              </a:gdLst>
              <a:ahLst/>
              <a:cxnLst>
                <a:cxn ang="T8">
                  <a:pos x="T0" y="T1"/>
                </a:cxn>
                <a:cxn ang="T9">
                  <a:pos x="T2" y="T3"/>
                </a:cxn>
                <a:cxn ang="T10">
                  <a:pos x="T4" y="T5"/>
                </a:cxn>
                <a:cxn ang="T11">
                  <a:pos x="T6" y="T7"/>
                </a:cxn>
              </a:cxnLst>
              <a:rect l="T12" t="T13" r="T14" b="T15"/>
              <a:pathLst>
                <a:path w="14" h="20">
                  <a:moveTo>
                    <a:pt x="14" y="20"/>
                  </a:moveTo>
                  <a:lnTo>
                    <a:pt x="5" y="18"/>
                  </a:lnTo>
                  <a:lnTo>
                    <a:pt x="0" y="0"/>
                  </a:lnTo>
                  <a:lnTo>
                    <a:pt x="14" y="20"/>
                  </a:lnTo>
                </a:path>
              </a:pathLst>
            </a:custGeom>
            <a:solidFill>
              <a:srgbClr val="E5E5E5"/>
            </a:solidFill>
            <a:ln w="1588">
              <a:solidFill>
                <a:srgbClr val="999999"/>
              </a:solidFill>
              <a:prstDash val="solid"/>
              <a:round/>
              <a:headEnd/>
              <a:tailEnd/>
            </a:ln>
          </p:spPr>
          <p:txBody>
            <a:bodyPr/>
            <a:lstStyle/>
            <a:p>
              <a:endParaRPr lang="en-US"/>
            </a:p>
          </p:txBody>
        </p:sp>
        <p:sp>
          <p:nvSpPr>
            <p:cNvPr id="26791" name="Freeform 48"/>
            <p:cNvSpPr>
              <a:spLocks/>
            </p:cNvSpPr>
            <p:nvPr/>
          </p:nvSpPr>
          <p:spPr bwMode="auto">
            <a:xfrm>
              <a:off x="4561" y="2485"/>
              <a:ext cx="7" cy="12"/>
            </a:xfrm>
            <a:custGeom>
              <a:avLst/>
              <a:gdLst>
                <a:gd name="T0" fmla="*/ 7 w 10"/>
                <a:gd name="T1" fmla="*/ 6 h 19"/>
                <a:gd name="T2" fmla="*/ 6 w 10"/>
                <a:gd name="T3" fmla="*/ 0 h 19"/>
                <a:gd name="T4" fmla="*/ 4 w 10"/>
                <a:gd name="T5" fmla="*/ 1 h 19"/>
                <a:gd name="T6" fmla="*/ 0 w 10"/>
                <a:gd name="T7" fmla="*/ 12 h 19"/>
                <a:gd name="T8" fmla="*/ 7 w 10"/>
                <a:gd name="T9" fmla="*/ 6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10" y="9"/>
                  </a:moveTo>
                  <a:lnTo>
                    <a:pt x="8" y="0"/>
                  </a:lnTo>
                  <a:lnTo>
                    <a:pt x="5" y="2"/>
                  </a:lnTo>
                  <a:lnTo>
                    <a:pt x="0" y="19"/>
                  </a:lnTo>
                  <a:lnTo>
                    <a:pt x="10"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92" name="Freeform 49"/>
            <p:cNvSpPr>
              <a:spLocks/>
            </p:cNvSpPr>
            <p:nvPr/>
          </p:nvSpPr>
          <p:spPr bwMode="auto">
            <a:xfrm>
              <a:off x="4561" y="2485"/>
              <a:ext cx="7" cy="12"/>
            </a:xfrm>
            <a:custGeom>
              <a:avLst/>
              <a:gdLst>
                <a:gd name="T0" fmla="*/ 7 w 10"/>
                <a:gd name="T1" fmla="*/ 6 h 19"/>
                <a:gd name="T2" fmla="*/ 6 w 10"/>
                <a:gd name="T3" fmla="*/ 0 h 19"/>
                <a:gd name="T4" fmla="*/ 4 w 10"/>
                <a:gd name="T5" fmla="*/ 1 h 19"/>
                <a:gd name="T6" fmla="*/ 0 w 10"/>
                <a:gd name="T7" fmla="*/ 12 h 19"/>
                <a:gd name="T8" fmla="*/ 7 w 10"/>
                <a:gd name="T9" fmla="*/ 6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10" y="9"/>
                  </a:moveTo>
                  <a:lnTo>
                    <a:pt x="8" y="0"/>
                  </a:lnTo>
                  <a:lnTo>
                    <a:pt x="5" y="2"/>
                  </a:lnTo>
                  <a:lnTo>
                    <a:pt x="0" y="19"/>
                  </a:lnTo>
                  <a:lnTo>
                    <a:pt x="10" y="9"/>
                  </a:lnTo>
                </a:path>
              </a:pathLst>
            </a:custGeom>
            <a:solidFill>
              <a:srgbClr val="E5E5E5"/>
            </a:solidFill>
            <a:ln w="1588">
              <a:solidFill>
                <a:srgbClr val="999999"/>
              </a:solidFill>
              <a:prstDash val="solid"/>
              <a:round/>
              <a:headEnd/>
              <a:tailEnd/>
            </a:ln>
          </p:spPr>
          <p:txBody>
            <a:bodyPr/>
            <a:lstStyle/>
            <a:p>
              <a:endParaRPr lang="en-US"/>
            </a:p>
          </p:txBody>
        </p:sp>
        <p:sp>
          <p:nvSpPr>
            <p:cNvPr id="26793" name="Freeform 50"/>
            <p:cNvSpPr>
              <a:spLocks/>
            </p:cNvSpPr>
            <p:nvPr/>
          </p:nvSpPr>
          <p:spPr bwMode="auto">
            <a:xfrm>
              <a:off x="4593" y="2433"/>
              <a:ext cx="15" cy="4"/>
            </a:xfrm>
            <a:custGeom>
              <a:avLst/>
              <a:gdLst>
                <a:gd name="T0" fmla="*/ 15 w 23"/>
                <a:gd name="T1" fmla="*/ 4 h 5"/>
                <a:gd name="T2" fmla="*/ 6 w 23"/>
                <a:gd name="T3" fmla="*/ 0 h 5"/>
                <a:gd name="T4" fmla="*/ 0 w 23"/>
                <a:gd name="T5" fmla="*/ 4 h 5"/>
                <a:gd name="T6" fmla="*/ 15 w 23"/>
                <a:gd name="T7" fmla="*/ 4 h 5"/>
                <a:gd name="T8" fmla="*/ 0 60000 65536"/>
                <a:gd name="T9" fmla="*/ 0 60000 65536"/>
                <a:gd name="T10" fmla="*/ 0 60000 65536"/>
                <a:gd name="T11" fmla="*/ 0 60000 65536"/>
                <a:gd name="T12" fmla="*/ 0 w 23"/>
                <a:gd name="T13" fmla="*/ 0 h 5"/>
                <a:gd name="T14" fmla="*/ 23 w 23"/>
                <a:gd name="T15" fmla="*/ 5 h 5"/>
              </a:gdLst>
              <a:ahLst/>
              <a:cxnLst>
                <a:cxn ang="T8">
                  <a:pos x="T0" y="T1"/>
                </a:cxn>
                <a:cxn ang="T9">
                  <a:pos x="T2" y="T3"/>
                </a:cxn>
                <a:cxn ang="T10">
                  <a:pos x="T4" y="T5"/>
                </a:cxn>
                <a:cxn ang="T11">
                  <a:pos x="T6" y="T7"/>
                </a:cxn>
              </a:cxnLst>
              <a:rect l="T12" t="T13" r="T14" b="T15"/>
              <a:pathLst>
                <a:path w="23" h="5">
                  <a:moveTo>
                    <a:pt x="23" y="5"/>
                  </a:moveTo>
                  <a:lnTo>
                    <a:pt x="9" y="0"/>
                  </a:lnTo>
                  <a:lnTo>
                    <a:pt x="0" y="5"/>
                  </a:lnTo>
                  <a:lnTo>
                    <a:pt x="23"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94" name="Freeform 51"/>
            <p:cNvSpPr>
              <a:spLocks/>
            </p:cNvSpPr>
            <p:nvPr/>
          </p:nvSpPr>
          <p:spPr bwMode="auto">
            <a:xfrm>
              <a:off x="4593" y="2433"/>
              <a:ext cx="15" cy="4"/>
            </a:xfrm>
            <a:custGeom>
              <a:avLst/>
              <a:gdLst>
                <a:gd name="T0" fmla="*/ 15 w 23"/>
                <a:gd name="T1" fmla="*/ 4 h 5"/>
                <a:gd name="T2" fmla="*/ 6 w 23"/>
                <a:gd name="T3" fmla="*/ 0 h 5"/>
                <a:gd name="T4" fmla="*/ 0 w 23"/>
                <a:gd name="T5" fmla="*/ 4 h 5"/>
                <a:gd name="T6" fmla="*/ 15 w 23"/>
                <a:gd name="T7" fmla="*/ 4 h 5"/>
                <a:gd name="T8" fmla="*/ 0 60000 65536"/>
                <a:gd name="T9" fmla="*/ 0 60000 65536"/>
                <a:gd name="T10" fmla="*/ 0 60000 65536"/>
                <a:gd name="T11" fmla="*/ 0 60000 65536"/>
                <a:gd name="T12" fmla="*/ 0 w 23"/>
                <a:gd name="T13" fmla="*/ 0 h 5"/>
                <a:gd name="T14" fmla="*/ 23 w 23"/>
                <a:gd name="T15" fmla="*/ 5 h 5"/>
              </a:gdLst>
              <a:ahLst/>
              <a:cxnLst>
                <a:cxn ang="T8">
                  <a:pos x="T0" y="T1"/>
                </a:cxn>
                <a:cxn ang="T9">
                  <a:pos x="T2" y="T3"/>
                </a:cxn>
                <a:cxn ang="T10">
                  <a:pos x="T4" y="T5"/>
                </a:cxn>
                <a:cxn ang="T11">
                  <a:pos x="T6" y="T7"/>
                </a:cxn>
              </a:cxnLst>
              <a:rect l="T12" t="T13" r="T14" b="T15"/>
              <a:pathLst>
                <a:path w="23" h="5">
                  <a:moveTo>
                    <a:pt x="23" y="5"/>
                  </a:moveTo>
                  <a:lnTo>
                    <a:pt x="9" y="0"/>
                  </a:lnTo>
                  <a:lnTo>
                    <a:pt x="0" y="5"/>
                  </a:lnTo>
                  <a:lnTo>
                    <a:pt x="23" y="5"/>
                  </a:lnTo>
                </a:path>
              </a:pathLst>
            </a:custGeom>
            <a:solidFill>
              <a:srgbClr val="E5E5E5"/>
            </a:solidFill>
            <a:ln w="1588">
              <a:solidFill>
                <a:srgbClr val="999999"/>
              </a:solidFill>
              <a:prstDash val="solid"/>
              <a:round/>
              <a:headEnd/>
              <a:tailEnd/>
            </a:ln>
          </p:spPr>
          <p:txBody>
            <a:bodyPr/>
            <a:lstStyle/>
            <a:p>
              <a:endParaRPr lang="en-US"/>
            </a:p>
          </p:txBody>
        </p:sp>
        <p:sp>
          <p:nvSpPr>
            <p:cNvPr id="26795" name="Freeform 52"/>
            <p:cNvSpPr>
              <a:spLocks/>
            </p:cNvSpPr>
            <p:nvPr/>
          </p:nvSpPr>
          <p:spPr bwMode="auto">
            <a:xfrm>
              <a:off x="4740" y="2513"/>
              <a:ext cx="6" cy="10"/>
            </a:xfrm>
            <a:custGeom>
              <a:avLst/>
              <a:gdLst>
                <a:gd name="T0" fmla="*/ 6 w 9"/>
                <a:gd name="T1" fmla="*/ 5 h 15"/>
                <a:gd name="T2" fmla="*/ 1 w 9"/>
                <a:gd name="T3" fmla="*/ 10 h 15"/>
                <a:gd name="T4" fmla="*/ 0 w 9"/>
                <a:gd name="T5" fmla="*/ 0 h 15"/>
                <a:gd name="T6" fmla="*/ 6 w 9"/>
                <a:gd name="T7" fmla="*/ 5 h 15"/>
                <a:gd name="T8" fmla="*/ 0 60000 65536"/>
                <a:gd name="T9" fmla="*/ 0 60000 65536"/>
                <a:gd name="T10" fmla="*/ 0 60000 65536"/>
                <a:gd name="T11" fmla="*/ 0 60000 65536"/>
                <a:gd name="T12" fmla="*/ 0 w 9"/>
                <a:gd name="T13" fmla="*/ 0 h 15"/>
                <a:gd name="T14" fmla="*/ 9 w 9"/>
                <a:gd name="T15" fmla="*/ 15 h 15"/>
              </a:gdLst>
              <a:ahLst/>
              <a:cxnLst>
                <a:cxn ang="T8">
                  <a:pos x="T0" y="T1"/>
                </a:cxn>
                <a:cxn ang="T9">
                  <a:pos x="T2" y="T3"/>
                </a:cxn>
                <a:cxn ang="T10">
                  <a:pos x="T4" y="T5"/>
                </a:cxn>
                <a:cxn ang="T11">
                  <a:pos x="T6" y="T7"/>
                </a:cxn>
              </a:cxnLst>
              <a:rect l="T12" t="T13" r="T14" b="T15"/>
              <a:pathLst>
                <a:path w="9" h="15">
                  <a:moveTo>
                    <a:pt x="9" y="7"/>
                  </a:moveTo>
                  <a:lnTo>
                    <a:pt x="1" y="15"/>
                  </a:lnTo>
                  <a:lnTo>
                    <a:pt x="0" y="0"/>
                  </a:lnTo>
                  <a:lnTo>
                    <a:pt x="9" y="7"/>
                  </a:lnTo>
                </a:path>
              </a:pathLst>
            </a:custGeom>
            <a:solidFill>
              <a:srgbClr val="E5E5E5"/>
            </a:solidFill>
            <a:ln w="1588">
              <a:solidFill>
                <a:srgbClr val="999999"/>
              </a:solidFill>
              <a:prstDash val="solid"/>
              <a:round/>
              <a:headEnd/>
              <a:tailEnd/>
            </a:ln>
          </p:spPr>
          <p:txBody>
            <a:bodyPr/>
            <a:lstStyle/>
            <a:p>
              <a:endParaRPr lang="en-US"/>
            </a:p>
          </p:txBody>
        </p:sp>
        <p:sp>
          <p:nvSpPr>
            <p:cNvPr id="26796" name="Freeform 53"/>
            <p:cNvSpPr>
              <a:spLocks/>
            </p:cNvSpPr>
            <p:nvPr/>
          </p:nvSpPr>
          <p:spPr bwMode="auto">
            <a:xfrm>
              <a:off x="4410" y="2525"/>
              <a:ext cx="22" cy="2"/>
            </a:xfrm>
            <a:custGeom>
              <a:avLst/>
              <a:gdLst>
                <a:gd name="T0" fmla="*/ 22 w 33"/>
                <a:gd name="T1" fmla="*/ 0 h 4"/>
                <a:gd name="T2" fmla="*/ 7 w 33"/>
                <a:gd name="T3" fmla="*/ 2 h 4"/>
                <a:gd name="T4" fmla="*/ 0 w 33"/>
                <a:gd name="T5" fmla="*/ 1 h 4"/>
                <a:gd name="T6" fmla="*/ 22 w 33"/>
                <a:gd name="T7" fmla="*/ 0 h 4"/>
                <a:gd name="T8" fmla="*/ 0 60000 65536"/>
                <a:gd name="T9" fmla="*/ 0 60000 65536"/>
                <a:gd name="T10" fmla="*/ 0 60000 65536"/>
                <a:gd name="T11" fmla="*/ 0 60000 65536"/>
                <a:gd name="T12" fmla="*/ 0 w 33"/>
                <a:gd name="T13" fmla="*/ 0 h 4"/>
                <a:gd name="T14" fmla="*/ 33 w 33"/>
                <a:gd name="T15" fmla="*/ 4 h 4"/>
              </a:gdLst>
              <a:ahLst/>
              <a:cxnLst>
                <a:cxn ang="T8">
                  <a:pos x="T0" y="T1"/>
                </a:cxn>
                <a:cxn ang="T9">
                  <a:pos x="T2" y="T3"/>
                </a:cxn>
                <a:cxn ang="T10">
                  <a:pos x="T4" y="T5"/>
                </a:cxn>
                <a:cxn ang="T11">
                  <a:pos x="T6" y="T7"/>
                </a:cxn>
              </a:cxnLst>
              <a:rect l="T12" t="T13" r="T14" b="T15"/>
              <a:pathLst>
                <a:path w="33" h="4">
                  <a:moveTo>
                    <a:pt x="33" y="0"/>
                  </a:moveTo>
                  <a:lnTo>
                    <a:pt x="11" y="4"/>
                  </a:lnTo>
                  <a:lnTo>
                    <a:pt x="0" y="1"/>
                  </a:lnTo>
                  <a:lnTo>
                    <a:pt x="33" y="0"/>
                  </a:lnTo>
                </a:path>
              </a:pathLst>
            </a:custGeom>
            <a:solidFill>
              <a:srgbClr val="E5E5E5"/>
            </a:solidFill>
            <a:ln w="1588">
              <a:solidFill>
                <a:srgbClr val="999999"/>
              </a:solidFill>
              <a:prstDash val="solid"/>
              <a:round/>
              <a:headEnd/>
              <a:tailEnd/>
            </a:ln>
          </p:spPr>
          <p:txBody>
            <a:bodyPr/>
            <a:lstStyle/>
            <a:p>
              <a:endParaRPr lang="en-US"/>
            </a:p>
          </p:txBody>
        </p:sp>
        <p:pic>
          <p:nvPicPr>
            <p:cNvPr id="26797" name="Picture 54"/>
            <p:cNvPicPr>
              <a:picLocks noChangeAspect="1" noChangeArrowheads="1"/>
            </p:cNvPicPr>
            <p:nvPr/>
          </p:nvPicPr>
          <p:blipFill>
            <a:blip r:embed="rId3">
              <a:lum contrast="-6000"/>
              <a:extLst>
                <a:ext uri="{28A0092B-C50C-407E-A947-70E740481C1C}">
                  <a14:useLocalDpi xmlns:a14="http://schemas.microsoft.com/office/drawing/2010/main" xmlns="" val="0"/>
                </a:ext>
              </a:extLst>
            </a:blip>
            <a:srcRect/>
            <a:stretch>
              <a:fillRect/>
            </a:stretch>
          </p:blipFill>
          <p:spPr bwMode="auto">
            <a:xfrm>
              <a:off x="4434" y="2301"/>
              <a:ext cx="11" cy="23"/>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6798" name="Freeform 55"/>
            <p:cNvSpPr>
              <a:spLocks/>
            </p:cNvSpPr>
            <p:nvPr/>
          </p:nvSpPr>
          <p:spPr bwMode="auto">
            <a:xfrm>
              <a:off x="4434" y="2319"/>
              <a:ext cx="15" cy="18"/>
            </a:xfrm>
            <a:custGeom>
              <a:avLst/>
              <a:gdLst>
                <a:gd name="T0" fmla="*/ 10 w 23"/>
                <a:gd name="T1" fmla="*/ 18 h 28"/>
                <a:gd name="T2" fmla="*/ 0 w 23"/>
                <a:gd name="T3" fmla="*/ 10 h 28"/>
                <a:gd name="T4" fmla="*/ 15 w 23"/>
                <a:gd name="T5" fmla="*/ 0 h 28"/>
                <a:gd name="T6" fmla="*/ 10 w 23"/>
                <a:gd name="T7" fmla="*/ 10 h 28"/>
                <a:gd name="T8" fmla="*/ 10 w 23"/>
                <a:gd name="T9" fmla="*/ 18 h 28"/>
                <a:gd name="T10" fmla="*/ 0 60000 65536"/>
                <a:gd name="T11" fmla="*/ 0 60000 65536"/>
                <a:gd name="T12" fmla="*/ 0 60000 65536"/>
                <a:gd name="T13" fmla="*/ 0 60000 65536"/>
                <a:gd name="T14" fmla="*/ 0 60000 65536"/>
                <a:gd name="T15" fmla="*/ 0 w 23"/>
                <a:gd name="T16" fmla="*/ 0 h 28"/>
                <a:gd name="T17" fmla="*/ 23 w 23"/>
                <a:gd name="T18" fmla="*/ 28 h 28"/>
              </a:gdLst>
              <a:ahLst/>
              <a:cxnLst>
                <a:cxn ang="T10">
                  <a:pos x="T0" y="T1"/>
                </a:cxn>
                <a:cxn ang="T11">
                  <a:pos x="T2" y="T3"/>
                </a:cxn>
                <a:cxn ang="T12">
                  <a:pos x="T4" y="T5"/>
                </a:cxn>
                <a:cxn ang="T13">
                  <a:pos x="T6" y="T7"/>
                </a:cxn>
                <a:cxn ang="T14">
                  <a:pos x="T8" y="T9"/>
                </a:cxn>
              </a:cxnLst>
              <a:rect l="T15" t="T16" r="T17" b="T18"/>
              <a:pathLst>
                <a:path w="23" h="28">
                  <a:moveTo>
                    <a:pt x="15" y="28"/>
                  </a:moveTo>
                  <a:lnTo>
                    <a:pt x="0" y="15"/>
                  </a:lnTo>
                  <a:lnTo>
                    <a:pt x="23" y="0"/>
                  </a:lnTo>
                  <a:lnTo>
                    <a:pt x="15" y="15"/>
                  </a:lnTo>
                  <a:lnTo>
                    <a:pt x="15" y="2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99" name="Freeform 56"/>
            <p:cNvSpPr>
              <a:spLocks/>
            </p:cNvSpPr>
            <p:nvPr/>
          </p:nvSpPr>
          <p:spPr bwMode="auto">
            <a:xfrm>
              <a:off x="4434" y="2319"/>
              <a:ext cx="14" cy="17"/>
            </a:xfrm>
            <a:custGeom>
              <a:avLst/>
              <a:gdLst>
                <a:gd name="T0" fmla="*/ 7 w 21"/>
                <a:gd name="T1" fmla="*/ 17 h 27"/>
                <a:gd name="T2" fmla="*/ 0 w 21"/>
                <a:gd name="T3" fmla="*/ 8 h 27"/>
                <a:gd name="T4" fmla="*/ 14 w 21"/>
                <a:gd name="T5" fmla="*/ 0 h 27"/>
                <a:gd name="T6" fmla="*/ 14 w 21"/>
                <a:gd name="T7" fmla="*/ 3 h 27"/>
                <a:gd name="T8" fmla="*/ 11 w 21"/>
                <a:gd name="T9" fmla="*/ 9 h 27"/>
                <a:gd name="T10" fmla="*/ 7 w 21"/>
                <a:gd name="T11" fmla="*/ 17 h 27"/>
                <a:gd name="T12" fmla="*/ 0 60000 65536"/>
                <a:gd name="T13" fmla="*/ 0 60000 65536"/>
                <a:gd name="T14" fmla="*/ 0 60000 65536"/>
                <a:gd name="T15" fmla="*/ 0 60000 65536"/>
                <a:gd name="T16" fmla="*/ 0 60000 65536"/>
                <a:gd name="T17" fmla="*/ 0 60000 65536"/>
                <a:gd name="T18" fmla="*/ 0 w 21"/>
                <a:gd name="T19" fmla="*/ 0 h 27"/>
                <a:gd name="T20" fmla="*/ 21 w 21"/>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1" h="27">
                  <a:moveTo>
                    <a:pt x="11" y="27"/>
                  </a:moveTo>
                  <a:lnTo>
                    <a:pt x="0" y="12"/>
                  </a:lnTo>
                  <a:lnTo>
                    <a:pt x="21" y="0"/>
                  </a:lnTo>
                  <a:lnTo>
                    <a:pt x="21" y="4"/>
                  </a:lnTo>
                  <a:lnTo>
                    <a:pt x="17" y="15"/>
                  </a:lnTo>
                  <a:lnTo>
                    <a:pt x="11" y="27"/>
                  </a:lnTo>
                </a:path>
              </a:pathLst>
            </a:custGeom>
            <a:solidFill>
              <a:srgbClr val="E5E5E5"/>
            </a:solidFill>
            <a:ln w="1588">
              <a:solidFill>
                <a:srgbClr val="999999"/>
              </a:solidFill>
              <a:prstDash val="solid"/>
              <a:round/>
              <a:headEnd/>
              <a:tailEnd/>
            </a:ln>
          </p:spPr>
          <p:txBody>
            <a:bodyPr/>
            <a:lstStyle/>
            <a:p>
              <a:endParaRPr lang="en-US"/>
            </a:p>
          </p:txBody>
        </p:sp>
        <p:sp>
          <p:nvSpPr>
            <p:cNvPr id="26800" name="Freeform 57"/>
            <p:cNvSpPr>
              <a:spLocks/>
            </p:cNvSpPr>
            <p:nvPr/>
          </p:nvSpPr>
          <p:spPr bwMode="auto">
            <a:xfrm>
              <a:off x="4366" y="2286"/>
              <a:ext cx="147" cy="104"/>
            </a:xfrm>
            <a:custGeom>
              <a:avLst/>
              <a:gdLst>
                <a:gd name="T0" fmla="*/ 111 w 225"/>
                <a:gd name="T1" fmla="*/ 0 h 161"/>
                <a:gd name="T2" fmla="*/ 120 w 225"/>
                <a:gd name="T3" fmla="*/ 8 h 161"/>
                <a:gd name="T4" fmla="*/ 119 w 225"/>
                <a:gd name="T5" fmla="*/ 17 h 161"/>
                <a:gd name="T6" fmla="*/ 125 w 225"/>
                <a:gd name="T7" fmla="*/ 15 h 161"/>
                <a:gd name="T8" fmla="*/ 125 w 225"/>
                <a:gd name="T9" fmla="*/ 19 h 161"/>
                <a:gd name="T10" fmla="*/ 129 w 225"/>
                <a:gd name="T11" fmla="*/ 21 h 161"/>
                <a:gd name="T12" fmla="*/ 147 w 225"/>
                <a:gd name="T13" fmla="*/ 29 h 161"/>
                <a:gd name="T14" fmla="*/ 131 w 225"/>
                <a:gd name="T15" fmla="*/ 33 h 161"/>
                <a:gd name="T16" fmla="*/ 135 w 225"/>
                <a:gd name="T17" fmla="*/ 42 h 161"/>
                <a:gd name="T18" fmla="*/ 125 w 225"/>
                <a:gd name="T19" fmla="*/ 44 h 161"/>
                <a:gd name="T20" fmla="*/ 122 w 225"/>
                <a:gd name="T21" fmla="*/ 48 h 161"/>
                <a:gd name="T22" fmla="*/ 108 w 225"/>
                <a:gd name="T23" fmla="*/ 46 h 161"/>
                <a:gd name="T24" fmla="*/ 95 w 225"/>
                <a:gd name="T25" fmla="*/ 43 h 161"/>
                <a:gd name="T26" fmla="*/ 91 w 225"/>
                <a:gd name="T27" fmla="*/ 56 h 161"/>
                <a:gd name="T28" fmla="*/ 89 w 225"/>
                <a:gd name="T29" fmla="*/ 68 h 161"/>
                <a:gd name="T30" fmla="*/ 85 w 225"/>
                <a:gd name="T31" fmla="*/ 78 h 161"/>
                <a:gd name="T32" fmla="*/ 78 w 225"/>
                <a:gd name="T33" fmla="*/ 92 h 161"/>
                <a:gd name="T34" fmla="*/ 65 w 225"/>
                <a:gd name="T35" fmla="*/ 97 h 161"/>
                <a:gd name="T36" fmla="*/ 44 w 225"/>
                <a:gd name="T37" fmla="*/ 92 h 161"/>
                <a:gd name="T38" fmla="*/ 40 w 225"/>
                <a:gd name="T39" fmla="*/ 100 h 161"/>
                <a:gd name="T40" fmla="*/ 19 w 225"/>
                <a:gd name="T41" fmla="*/ 104 h 161"/>
                <a:gd name="T42" fmla="*/ 4 w 225"/>
                <a:gd name="T43" fmla="*/ 94 h 161"/>
                <a:gd name="T44" fmla="*/ 0 w 225"/>
                <a:gd name="T45" fmla="*/ 83 h 161"/>
                <a:gd name="T46" fmla="*/ 2 w 225"/>
                <a:gd name="T47" fmla="*/ 85 h 161"/>
                <a:gd name="T48" fmla="*/ 14 w 225"/>
                <a:gd name="T49" fmla="*/ 92 h 161"/>
                <a:gd name="T50" fmla="*/ 25 w 225"/>
                <a:gd name="T51" fmla="*/ 96 h 161"/>
                <a:gd name="T52" fmla="*/ 22 w 225"/>
                <a:gd name="T53" fmla="*/ 94 h 161"/>
                <a:gd name="T54" fmla="*/ 25 w 225"/>
                <a:gd name="T55" fmla="*/ 90 h 161"/>
                <a:gd name="T56" fmla="*/ 25 w 225"/>
                <a:gd name="T57" fmla="*/ 83 h 161"/>
                <a:gd name="T58" fmla="*/ 27 w 225"/>
                <a:gd name="T59" fmla="*/ 79 h 161"/>
                <a:gd name="T60" fmla="*/ 29 w 225"/>
                <a:gd name="T61" fmla="*/ 73 h 161"/>
                <a:gd name="T62" fmla="*/ 39 w 225"/>
                <a:gd name="T63" fmla="*/ 69 h 161"/>
                <a:gd name="T64" fmla="*/ 50 w 225"/>
                <a:gd name="T65" fmla="*/ 67 h 161"/>
                <a:gd name="T66" fmla="*/ 58 w 225"/>
                <a:gd name="T67" fmla="*/ 53 h 161"/>
                <a:gd name="T68" fmla="*/ 68 w 225"/>
                <a:gd name="T69" fmla="*/ 41 h 161"/>
                <a:gd name="T70" fmla="*/ 75 w 225"/>
                <a:gd name="T71" fmla="*/ 50 h 161"/>
                <a:gd name="T72" fmla="*/ 79 w 225"/>
                <a:gd name="T73" fmla="*/ 43 h 161"/>
                <a:gd name="T74" fmla="*/ 82 w 225"/>
                <a:gd name="T75" fmla="*/ 36 h 161"/>
                <a:gd name="T76" fmla="*/ 85 w 225"/>
                <a:gd name="T77" fmla="*/ 44 h 161"/>
                <a:gd name="T78" fmla="*/ 85 w 225"/>
                <a:gd name="T79" fmla="*/ 38 h 161"/>
                <a:gd name="T80" fmla="*/ 90 w 225"/>
                <a:gd name="T81" fmla="*/ 32 h 161"/>
                <a:gd name="T82" fmla="*/ 87 w 225"/>
                <a:gd name="T83" fmla="*/ 29 h 161"/>
                <a:gd name="T84" fmla="*/ 91 w 225"/>
                <a:gd name="T85" fmla="*/ 25 h 161"/>
                <a:gd name="T86" fmla="*/ 98 w 225"/>
                <a:gd name="T87" fmla="*/ 12 h 161"/>
                <a:gd name="T88" fmla="*/ 105 w 225"/>
                <a:gd name="T89" fmla="*/ 0 h 161"/>
                <a:gd name="T90" fmla="*/ 107 w 225"/>
                <a:gd name="T91" fmla="*/ 5 h 161"/>
                <a:gd name="T92" fmla="*/ 111 w 225"/>
                <a:gd name="T93" fmla="*/ 0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5"/>
                <a:gd name="T142" fmla="*/ 0 h 161"/>
                <a:gd name="T143" fmla="*/ 225 w 225"/>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5" h="161">
                  <a:moveTo>
                    <a:pt x="170" y="0"/>
                  </a:moveTo>
                  <a:lnTo>
                    <a:pt x="183" y="12"/>
                  </a:lnTo>
                  <a:lnTo>
                    <a:pt x="182" y="27"/>
                  </a:lnTo>
                  <a:lnTo>
                    <a:pt x="192" y="23"/>
                  </a:lnTo>
                  <a:lnTo>
                    <a:pt x="192" y="30"/>
                  </a:lnTo>
                  <a:lnTo>
                    <a:pt x="198" y="32"/>
                  </a:lnTo>
                  <a:lnTo>
                    <a:pt x="225" y="45"/>
                  </a:lnTo>
                  <a:lnTo>
                    <a:pt x="200" y="51"/>
                  </a:lnTo>
                  <a:lnTo>
                    <a:pt x="206" y="65"/>
                  </a:lnTo>
                  <a:lnTo>
                    <a:pt x="191" y="68"/>
                  </a:lnTo>
                  <a:lnTo>
                    <a:pt x="187" y="74"/>
                  </a:lnTo>
                  <a:lnTo>
                    <a:pt x="166" y="71"/>
                  </a:lnTo>
                  <a:lnTo>
                    <a:pt x="145" y="67"/>
                  </a:lnTo>
                  <a:lnTo>
                    <a:pt x="139" y="87"/>
                  </a:lnTo>
                  <a:lnTo>
                    <a:pt x="136" y="106"/>
                  </a:lnTo>
                  <a:lnTo>
                    <a:pt x="130" y="120"/>
                  </a:lnTo>
                  <a:lnTo>
                    <a:pt x="120" y="142"/>
                  </a:lnTo>
                  <a:lnTo>
                    <a:pt x="99" y="150"/>
                  </a:lnTo>
                  <a:lnTo>
                    <a:pt x="67" y="143"/>
                  </a:lnTo>
                  <a:lnTo>
                    <a:pt x="61" y="155"/>
                  </a:lnTo>
                  <a:lnTo>
                    <a:pt x="29" y="161"/>
                  </a:lnTo>
                  <a:lnTo>
                    <a:pt x="6" y="146"/>
                  </a:lnTo>
                  <a:lnTo>
                    <a:pt x="0" y="129"/>
                  </a:lnTo>
                  <a:lnTo>
                    <a:pt x="3" y="131"/>
                  </a:lnTo>
                  <a:lnTo>
                    <a:pt x="21" y="142"/>
                  </a:lnTo>
                  <a:lnTo>
                    <a:pt x="38" y="149"/>
                  </a:lnTo>
                  <a:lnTo>
                    <a:pt x="34" y="146"/>
                  </a:lnTo>
                  <a:lnTo>
                    <a:pt x="38" y="140"/>
                  </a:lnTo>
                  <a:lnTo>
                    <a:pt x="39" y="128"/>
                  </a:lnTo>
                  <a:lnTo>
                    <a:pt x="42" y="122"/>
                  </a:lnTo>
                  <a:lnTo>
                    <a:pt x="44" y="113"/>
                  </a:lnTo>
                  <a:lnTo>
                    <a:pt x="59" y="107"/>
                  </a:lnTo>
                  <a:lnTo>
                    <a:pt x="76" y="104"/>
                  </a:lnTo>
                  <a:lnTo>
                    <a:pt x="89" y="82"/>
                  </a:lnTo>
                  <a:lnTo>
                    <a:pt x="104" y="63"/>
                  </a:lnTo>
                  <a:lnTo>
                    <a:pt x="115" y="78"/>
                  </a:lnTo>
                  <a:lnTo>
                    <a:pt x="121" y="66"/>
                  </a:lnTo>
                  <a:lnTo>
                    <a:pt x="125" y="55"/>
                  </a:lnTo>
                  <a:lnTo>
                    <a:pt x="130" y="68"/>
                  </a:lnTo>
                  <a:lnTo>
                    <a:pt x="130" y="59"/>
                  </a:lnTo>
                  <a:lnTo>
                    <a:pt x="137" y="50"/>
                  </a:lnTo>
                  <a:lnTo>
                    <a:pt x="133" y="45"/>
                  </a:lnTo>
                  <a:lnTo>
                    <a:pt x="139" y="38"/>
                  </a:lnTo>
                  <a:lnTo>
                    <a:pt x="150" y="18"/>
                  </a:lnTo>
                  <a:lnTo>
                    <a:pt x="161" y="0"/>
                  </a:lnTo>
                  <a:lnTo>
                    <a:pt x="164" y="7"/>
                  </a:lnTo>
                  <a:lnTo>
                    <a:pt x="17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01" name="Freeform 58"/>
            <p:cNvSpPr>
              <a:spLocks/>
            </p:cNvSpPr>
            <p:nvPr/>
          </p:nvSpPr>
          <p:spPr bwMode="auto">
            <a:xfrm>
              <a:off x="4366" y="2286"/>
              <a:ext cx="147" cy="104"/>
            </a:xfrm>
            <a:custGeom>
              <a:avLst/>
              <a:gdLst>
                <a:gd name="T0" fmla="*/ 111 w 225"/>
                <a:gd name="T1" fmla="*/ 0 h 161"/>
                <a:gd name="T2" fmla="*/ 120 w 225"/>
                <a:gd name="T3" fmla="*/ 8 h 161"/>
                <a:gd name="T4" fmla="*/ 119 w 225"/>
                <a:gd name="T5" fmla="*/ 17 h 161"/>
                <a:gd name="T6" fmla="*/ 125 w 225"/>
                <a:gd name="T7" fmla="*/ 15 h 161"/>
                <a:gd name="T8" fmla="*/ 125 w 225"/>
                <a:gd name="T9" fmla="*/ 19 h 161"/>
                <a:gd name="T10" fmla="*/ 129 w 225"/>
                <a:gd name="T11" fmla="*/ 21 h 161"/>
                <a:gd name="T12" fmla="*/ 147 w 225"/>
                <a:gd name="T13" fmla="*/ 29 h 161"/>
                <a:gd name="T14" fmla="*/ 131 w 225"/>
                <a:gd name="T15" fmla="*/ 33 h 161"/>
                <a:gd name="T16" fmla="*/ 135 w 225"/>
                <a:gd name="T17" fmla="*/ 42 h 161"/>
                <a:gd name="T18" fmla="*/ 125 w 225"/>
                <a:gd name="T19" fmla="*/ 44 h 161"/>
                <a:gd name="T20" fmla="*/ 122 w 225"/>
                <a:gd name="T21" fmla="*/ 48 h 161"/>
                <a:gd name="T22" fmla="*/ 108 w 225"/>
                <a:gd name="T23" fmla="*/ 46 h 161"/>
                <a:gd name="T24" fmla="*/ 95 w 225"/>
                <a:gd name="T25" fmla="*/ 43 h 161"/>
                <a:gd name="T26" fmla="*/ 91 w 225"/>
                <a:gd name="T27" fmla="*/ 56 h 161"/>
                <a:gd name="T28" fmla="*/ 89 w 225"/>
                <a:gd name="T29" fmla="*/ 68 h 161"/>
                <a:gd name="T30" fmla="*/ 85 w 225"/>
                <a:gd name="T31" fmla="*/ 78 h 161"/>
                <a:gd name="T32" fmla="*/ 78 w 225"/>
                <a:gd name="T33" fmla="*/ 92 h 161"/>
                <a:gd name="T34" fmla="*/ 65 w 225"/>
                <a:gd name="T35" fmla="*/ 97 h 161"/>
                <a:gd name="T36" fmla="*/ 44 w 225"/>
                <a:gd name="T37" fmla="*/ 92 h 161"/>
                <a:gd name="T38" fmla="*/ 40 w 225"/>
                <a:gd name="T39" fmla="*/ 100 h 161"/>
                <a:gd name="T40" fmla="*/ 19 w 225"/>
                <a:gd name="T41" fmla="*/ 104 h 161"/>
                <a:gd name="T42" fmla="*/ 4 w 225"/>
                <a:gd name="T43" fmla="*/ 94 h 161"/>
                <a:gd name="T44" fmla="*/ 0 w 225"/>
                <a:gd name="T45" fmla="*/ 83 h 161"/>
                <a:gd name="T46" fmla="*/ 2 w 225"/>
                <a:gd name="T47" fmla="*/ 85 h 161"/>
                <a:gd name="T48" fmla="*/ 14 w 225"/>
                <a:gd name="T49" fmla="*/ 92 h 161"/>
                <a:gd name="T50" fmla="*/ 25 w 225"/>
                <a:gd name="T51" fmla="*/ 96 h 161"/>
                <a:gd name="T52" fmla="*/ 22 w 225"/>
                <a:gd name="T53" fmla="*/ 94 h 161"/>
                <a:gd name="T54" fmla="*/ 25 w 225"/>
                <a:gd name="T55" fmla="*/ 90 h 161"/>
                <a:gd name="T56" fmla="*/ 25 w 225"/>
                <a:gd name="T57" fmla="*/ 83 h 161"/>
                <a:gd name="T58" fmla="*/ 27 w 225"/>
                <a:gd name="T59" fmla="*/ 79 h 161"/>
                <a:gd name="T60" fmla="*/ 29 w 225"/>
                <a:gd name="T61" fmla="*/ 73 h 161"/>
                <a:gd name="T62" fmla="*/ 39 w 225"/>
                <a:gd name="T63" fmla="*/ 69 h 161"/>
                <a:gd name="T64" fmla="*/ 50 w 225"/>
                <a:gd name="T65" fmla="*/ 67 h 161"/>
                <a:gd name="T66" fmla="*/ 58 w 225"/>
                <a:gd name="T67" fmla="*/ 53 h 161"/>
                <a:gd name="T68" fmla="*/ 68 w 225"/>
                <a:gd name="T69" fmla="*/ 41 h 161"/>
                <a:gd name="T70" fmla="*/ 75 w 225"/>
                <a:gd name="T71" fmla="*/ 50 h 161"/>
                <a:gd name="T72" fmla="*/ 79 w 225"/>
                <a:gd name="T73" fmla="*/ 43 h 161"/>
                <a:gd name="T74" fmla="*/ 82 w 225"/>
                <a:gd name="T75" fmla="*/ 36 h 161"/>
                <a:gd name="T76" fmla="*/ 85 w 225"/>
                <a:gd name="T77" fmla="*/ 44 h 161"/>
                <a:gd name="T78" fmla="*/ 85 w 225"/>
                <a:gd name="T79" fmla="*/ 38 h 161"/>
                <a:gd name="T80" fmla="*/ 90 w 225"/>
                <a:gd name="T81" fmla="*/ 32 h 161"/>
                <a:gd name="T82" fmla="*/ 87 w 225"/>
                <a:gd name="T83" fmla="*/ 29 h 161"/>
                <a:gd name="T84" fmla="*/ 91 w 225"/>
                <a:gd name="T85" fmla="*/ 25 h 161"/>
                <a:gd name="T86" fmla="*/ 98 w 225"/>
                <a:gd name="T87" fmla="*/ 12 h 161"/>
                <a:gd name="T88" fmla="*/ 105 w 225"/>
                <a:gd name="T89" fmla="*/ 0 h 161"/>
                <a:gd name="T90" fmla="*/ 107 w 225"/>
                <a:gd name="T91" fmla="*/ 5 h 161"/>
                <a:gd name="T92" fmla="*/ 111 w 225"/>
                <a:gd name="T93" fmla="*/ 0 h 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5"/>
                <a:gd name="T142" fmla="*/ 0 h 161"/>
                <a:gd name="T143" fmla="*/ 225 w 225"/>
                <a:gd name="T144" fmla="*/ 161 h 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5" h="161">
                  <a:moveTo>
                    <a:pt x="170" y="0"/>
                  </a:moveTo>
                  <a:lnTo>
                    <a:pt x="183" y="12"/>
                  </a:lnTo>
                  <a:lnTo>
                    <a:pt x="182" y="27"/>
                  </a:lnTo>
                  <a:lnTo>
                    <a:pt x="192" y="23"/>
                  </a:lnTo>
                  <a:lnTo>
                    <a:pt x="192" y="30"/>
                  </a:lnTo>
                  <a:lnTo>
                    <a:pt x="198" y="32"/>
                  </a:lnTo>
                  <a:lnTo>
                    <a:pt x="225" y="45"/>
                  </a:lnTo>
                  <a:lnTo>
                    <a:pt x="200" y="51"/>
                  </a:lnTo>
                  <a:lnTo>
                    <a:pt x="206" y="65"/>
                  </a:lnTo>
                  <a:lnTo>
                    <a:pt x="191" y="68"/>
                  </a:lnTo>
                  <a:lnTo>
                    <a:pt x="187" y="74"/>
                  </a:lnTo>
                  <a:lnTo>
                    <a:pt x="166" y="71"/>
                  </a:lnTo>
                  <a:lnTo>
                    <a:pt x="145" y="67"/>
                  </a:lnTo>
                  <a:lnTo>
                    <a:pt x="139" y="87"/>
                  </a:lnTo>
                  <a:lnTo>
                    <a:pt x="136" y="106"/>
                  </a:lnTo>
                  <a:lnTo>
                    <a:pt x="130" y="120"/>
                  </a:lnTo>
                  <a:lnTo>
                    <a:pt x="120" y="142"/>
                  </a:lnTo>
                  <a:lnTo>
                    <a:pt x="99" y="150"/>
                  </a:lnTo>
                  <a:lnTo>
                    <a:pt x="67" y="143"/>
                  </a:lnTo>
                  <a:lnTo>
                    <a:pt x="61" y="155"/>
                  </a:lnTo>
                  <a:lnTo>
                    <a:pt x="29" y="161"/>
                  </a:lnTo>
                  <a:lnTo>
                    <a:pt x="6" y="146"/>
                  </a:lnTo>
                  <a:lnTo>
                    <a:pt x="0" y="129"/>
                  </a:lnTo>
                  <a:lnTo>
                    <a:pt x="3" y="131"/>
                  </a:lnTo>
                  <a:lnTo>
                    <a:pt x="21" y="142"/>
                  </a:lnTo>
                  <a:lnTo>
                    <a:pt x="38" y="149"/>
                  </a:lnTo>
                  <a:lnTo>
                    <a:pt x="34" y="146"/>
                  </a:lnTo>
                  <a:lnTo>
                    <a:pt x="38" y="140"/>
                  </a:lnTo>
                  <a:lnTo>
                    <a:pt x="39" y="128"/>
                  </a:lnTo>
                  <a:lnTo>
                    <a:pt x="42" y="122"/>
                  </a:lnTo>
                  <a:lnTo>
                    <a:pt x="44" y="113"/>
                  </a:lnTo>
                  <a:lnTo>
                    <a:pt x="59" y="107"/>
                  </a:lnTo>
                  <a:lnTo>
                    <a:pt x="76" y="104"/>
                  </a:lnTo>
                  <a:lnTo>
                    <a:pt x="89" y="82"/>
                  </a:lnTo>
                  <a:lnTo>
                    <a:pt x="104" y="63"/>
                  </a:lnTo>
                  <a:lnTo>
                    <a:pt x="115" y="78"/>
                  </a:lnTo>
                  <a:lnTo>
                    <a:pt x="121" y="66"/>
                  </a:lnTo>
                  <a:lnTo>
                    <a:pt x="125" y="55"/>
                  </a:lnTo>
                  <a:lnTo>
                    <a:pt x="130" y="68"/>
                  </a:lnTo>
                  <a:lnTo>
                    <a:pt x="130" y="59"/>
                  </a:lnTo>
                  <a:lnTo>
                    <a:pt x="137" y="50"/>
                  </a:lnTo>
                  <a:lnTo>
                    <a:pt x="133" y="45"/>
                  </a:lnTo>
                  <a:lnTo>
                    <a:pt x="139" y="38"/>
                  </a:lnTo>
                  <a:lnTo>
                    <a:pt x="150" y="18"/>
                  </a:lnTo>
                  <a:lnTo>
                    <a:pt x="161" y="0"/>
                  </a:lnTo>
                  <a:lnTo>
                    <a:pt x="164" y="7"/>
                  </a:lnTo>
                  <a:lnTo>
                    <a:pt x="170" y="0"/>
                  </a:lnTo>
                </a:path>
              </a:pathLst>
            </a:custGeom>
            <a:solidFill>
              <a:srgbClr val="E5E5E5"/>
            </a:solidFill>
            <a:ln w="1588">
              <a:solidFill>
                <a:srgbClr val="999999"/>
              </a:solidFill>
              <a:prstDash val="solid"/>
              <a:round/>
              <a:headEnd/>
              <a:tailEnd/>
            </a:ln>
          </p:spPr>
          <p:txBody>
            <a:bodyPr/>
            <a:lstStyle/>
            <a:p>
              <a:endParaRPr lang="en-US"/>
            </a:p>
          </p:txBody>
        </p:sp>
        <p:sp>
          <p:nvSpPr>
            <p:cNvPr id="26802" name="Freeform 59"/>
            <p:cNvSpPr>
              <a:spLocks/>
            </p:cNvSpPr>
            <p:nvPr/>
          </p:nvSpPr>
          <p:spPr bwMode="auto">
            <a:xfrm>
              <a:off x="4217" y="2292"/>
              <a:ext cx="68" cy="90"/>
            </a:xfrm>
            <a:custGeom>
              <a:avLst/>
              <a:gdLst>
                <a:gd name="T0" fmla="*/ 57 w 103"/>
                <a:gd name="T1" fmla="*/ 90 h 140"/>
                <a:gd name="T2" fmla="*/ 39 w 103"/>
                <a:gd name="T3" fmla="*/ 76 h 140"/>
                <a:gd name="T4" fmla="*/ 20 w 103"/>
                <a:gd name="T5" fmla="*/ 63 h 140"/>
                <a:gd name="T6" fmla="*/ 11 w 103"/>
                <a:gd name="T7" fmla="*/ 44 h 140"/>
                <a:gd name="T8" fmla="*/ 7 w 103"/>
                <a:gd name="T9" fmla="*/ 24 h 140"/>
                <a:gd name="T10" fmla="*/ 0 w 103"/>
                <a:gd name="T11" fmla="*/ 4 h 140"/>
                <a:gd name="T12" fmla="*/ 1 w 103"/>
                <a:gd name="T13" fmla="*/ 0 h 140"/>
                <a:gd name="T14" fmla="*/ 13 w 103"/>
                <a:gd name="T15" fmla="*/ 6 h 140"/>
                <a:gd name="T16" fmla="*/ 13 w 103"/>
                <a:gd name="T17" fmla="*/ 13 h 140"/>
                <a:gd name="T18" fmla="*/ 24 w 103"/>
                <a:gd name="T19" fmla="*/ 13 h 140"/>
                <a:gd name="T20" fmla="*/ 30 w 103"/>
                <a:gd name="T21" fmla="*/ 6 h 140"/>
                <a:gd name="T22" fmla="*/ 40 w 103"/>
                <a:gd name="T23" fmla="*/ 15 h 140"/>
                <a:gd name="T24" fmla="*/ 50 w 103"/>
                <a:gd name="T25" fmla="*/ 26 h 140"/>
                <a:gd name="T26" fmla="*/ 51 w 103"/>
                <a:gd name="T27" fmla="*/ 42 h 140"/>
                <a:gd name="T28" fmla="*/ 53 w 103"/>
                <a:gd name="T29" fmla="*/ 58 h 140"/>
                <a:gd name="T30" fmla="*/ 61 w 103"/>
                <a:gd name="T31" fmla="*/ 73 h 140"/>
                <a:gd name="T32" fmla="*/ 68 w 103"/>
                <a:gd name="T33" fmla="*/ 88 h 140"/>
                <a:gd name="T34" fmla="*/ 62 w 103"/>
                <a:gd name="T35" fmla="*/ 86 h 140"/>
                <a:gd name="T36" fmla="*/ 57 w 103"/>
                <a:gd name="T37" fmla="*/ 90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140"/>
                <a:gd name="T59" fmla="*/ 103 w 103"/>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140">
                  <a:moveTo>
                    <a:pt x="87" y="140"/>
                  </a:moveTo>
                  <a:lnTo>
                    <a:pt x="59" y="119"/>
                  </a:lnTo>
                  <a:lnTo>
                    <a:pt x="31" y="98"/>
                  </a:lnTo>
                  <a:lnTo>
                    <a:pt x="17" y="69"/>
                  </a:lnTo>
                  <a:lnTo>
                    <a:pt x="10" y="37"/>
                  </a:lnTo>
                  <a:lnTo>
                    <a:pt x="0" y="6"/>
                  </a:lnTo>
                  <a:lnTo>
                    <a:pt x="1" y="0"/>
                  </a:lnTo>
                  <a:lnTo>
                    <a:pt x="19" y="9"/>
                  </a:lnTo>
                  <a:lnTo>
                    <a:pt x="20" y="21"/>
                  </a:lnTo>
                  <a:lnTo>
                    <a:pt x="36" y="21"/>
                  </a:lnTo>
                  <a:lnTo>
                    <a:pt x="45" y="9"/>
                  </a:lnTo>
                  <a:lnTo>
                    <a:pt x="61" y="24"/>
                  </a:lnTo>
                  <a:lnTo>
                    <a:pt x="76" y="40"/>
                  </a:lnTo>
                  <a:lnTo>
                    <a:pt x="78" y="65"/>
                  </a:lnTo>
                  <a:lnTo>
                    <a:pt x="81" y="90"/>
                  </a:lnTo>
                  <a:lnTo>
                    <a:pt x="92" y="114"/>
                  </a:lnTo>
                  <a:lnTo>
                    <a:pt x="103" y="137"/>
                  </a:lnTo>
                  <a:lnTo>
                    <a:pt x="94" y="133"/>
                  </a:lnTo>
                  <a:lnTo>
                    <a:pt x="87" y="14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03" name="Freeform 60"/>
            <p:cNvSpPr>
              <a:spLocks/>
            </p:cNvSpPr>
            <p:nvPr/>
          </p:nvSpPr>
          <p:spPr bwMode="auto">
            <a:xfrm>
              <a:off x="4217" y="2292"/>
              <a:ext cx="68" cy="90"/>
            </a:xfrm>
            <a:custGeom>
              <a:avLst/>
              <a:gdLst>
                <a:gd name="T0" fmla="*/ 57 w 103"/>
                <a:gd name="T1" fmla="*/ 90 h 140"/>
                <a:gd name="T2" fmla="*/ 39 w 103"/>
                <a:gd name="T3" fmla="*/ 76 h 140"/>
                <a:gd name="T4" fmla="*/ 20 w 103"/>
                <a:gd name="T5" fmla="*/ 63 h 140"/>
                <a:gd name="T6" fmla="*/ 11 w 103"/>
                <a:gd name="T7" fmla="*/ 44 h 140"/>
                <a:gd name="T8" fmla="*/ 7 w 103"/>
                <a:gd name="T9" fmla="*/ 24 h 140"/>
                <a:gd name="T10" fmla="*/ 0 w 103"/>
                <a:gd name="T11" fmla="*/ 4 h 140"/>
                <a:gd name="T12" fmla="*/ 1 w 103"/>
                <a:gd name="T13" fmla="*/ 0 h 140"/>
                <a:gd name="T14" fmla="*/ 13 w 103"/>
                <a:gd name="T15" fmla="*/ 6 h 140"/>
                <a:gd name="T16" fmla="*/ 13 w 103"/>
                <a:gd name="T17" fmla="*/ 13 h 140"/>
                <a:gd name="T18" fmla="*/ 24 w 103"/>
                <a:gd name="T19" fmla="*/ 13 h 140"/>
                <a:gd name="T20" fmla="*/ 30 w 103"/>
                <a:gd name="T21" fmla="*/ 6 h 140"/>
                <a:gd name="T22" fmla="*/ 40 w 103"/>
                <a:gd name="T23" fmla="*/ 15 h 140"/>
                <a:gd name="T24" fmla="*/ 50 w 103"/>
                <a:gd name="T25" fmla="*/ 26 h 140"/>
                <a:gd name="T26" fmla="*/ 51 w 103"/>
                <a:gd name="T27" fmla="*/ 42 h 140"/>
                <a:gd name="T28" fmla="*/ 53 w 103"/>
                <a:gd name="T29" fmla="*/ 58 h 140"/>
                <a:gd name="T30" fmla="*/ 61 w 103"/>
                <a:gd name="T31" fmla="*/ 73 h 140"/>
                <a:gd name="T32" fmla="*/ 68 w 103"/>
                <a:gd name="T33" fmla="*/ 88 h 140"/>
                <a:gd name="T34" fmla="*/ 62 w 103"/>
                <a:gd name="T35" fmla="*/ 86 h 140"/>
                <a:gd name="T36" fmla="*/ 57 w 103"/>
                <a:gd name="T37" fmla="*/ 90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140"/>
                <a:gd name="T59" fmla="*/ 103 w 103"/>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140">
                  <a:moveTo>
                    <a:pt x="87" y="140"/>
                  </a:moveTo>
                  <a:lnTo>
                    <a:pt x="59" y="119"/>
                  </a:lnTo>
                  <a:lnTo>
                    <a:pt x="31" y="98"/>
                  </a:lnTo>
                  <a:lnTo>
                    <a:pt x="17" y="69"/>
                  </a:lnTo>
                  <a:lnTo>
                    <a:pt x="10" y="37"/>
                  </a:lnTo>
                  <a:lnTo>
                    <a:pt x="0" y="6"/>
                  </a:lnTo>
                  <a:lnTo>
                    <a:pt x="1" y="0"/>
                  </a:lnTo>
                  <a:lnTo>
                    <a:pt x="19" y="9"/>
                  </a:lnTo>
                  <a:lnTo>
                    <a:pt x="20" y="21"/>
                  </a:lnTo>
                  <a:lnTo>
                    <a:pt x="36" y="21"/>
                  </a:lnTo>
                  <a:lnTo>
                    <a:pt x="45" y="9"/>
                  </a:lnTo>
                  <a:lnTo>
                    <a:pt x="61" y="24"/>
                  </a:lnTo>
                  <a:lnTo>
                    <a:pt x="76" y="40"/>
                  </a:lnTo>
                  <a:lnTo>
                    <a:pt x="78" y="65"/>
                  </a:lnTo>
                  <a:lnTo>
                    <a:pt x="81" y="90"/>
                  </a:lnTo>
                  <a:lnTo>
                    <a:pt x="92" y="114"/>
                  </a:lnTo>
                  <a:lnTo>
                    <a:pt x="103" y="137"/>
                  </a:lnTo>
                  <a:lnTo>
                    <a:pt x="94" y="133"/>
                  </a:lnTo>
                  <a:lnTo>
                    <a:pt x="87" y="140"/>
                  </a:lnTo>
                </a:path>
              </a:pathLst>
            </a:custGeom>
            <a:solidFill>
              <a:srgbClr val="E5E5E5"/>
            </a:solidFill>
            <a:ln w="1588">
              <a:solidFill>
                <a:srgbClr val="999999"/>
              </a:solidFill>
              <a:prstDash val="solid"/>
              <a:round/>
              <a:headEnd/>
              <a:tailEnd/>
            </a:ln>
          </p:spPr>
          <p:txBody>
            <a:bodyPr/>
            <a:lstStyle/>
            <a:p>
              <a:endParaRPr lang="en-US"/>
            </a:p>
          </p:txBody>
        </p:sp>
        <p:sp>
          <p:nvSpPr>
            <p:cNvPr id="26804" name="Freeform 61"/>
            <p:cNvSpPr>
              <a:spLocks/>
            </p:cNvSpPr>
            <p:nvPr/>
          </p:nvSpPr>
          <p:spPr bwMode="auto">
            <a:xfrm>
              <a:off x="5250" y="2413"/>
              <a:ext cx="1" cy="1"/>
            </a:xfrm>
            <a:custGeom>
              <a:avLst/>
              <a:gdLst>
                <a:gd name="T0" fmla="*/ 1 w 1"/>
                <a:gd name="T1" fmla="*/ 1 h 1"/>
                <a:gd name="T2" fmla="*/ 0 w 1"/>
                <a:gd name="T3" fmla="*/ 1 h 1"/>
                <a:gd name="T4" fmla="*/ 1 w 1"/>
                <a:gd name="T5" fmla="*/ 0 h 1"/>
                <a:gd name="T6" fmla="*/ 1 w 1"/>
                <a:gd name="T7" fmla="*/ 1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lnTo>
                    <a:pt x="0" y="1"/>
                  </a:lnTo>
                  <a:lnTo>
                    <a:pt x="1" y="0"/>
                  </a:lnTo>
                  <a:lnTo>
                    <a:pt x="1" y="1"/>
                  </a:lnTo>
                </a:path>
              </a:pathLst>
            </a:custGeom>
            <a:solidFill>
              <a:srgbClr val="E5E5E5"/>
            </a:solidFill>
            <a:ln w="1588">
              <a:solidFill>
                <a:srgbClr val="999999"/>
              </a:solidFill>
              <a:prstDash val="solid"/>
              <a:round/>
              <a:headEnd/>
              <a:tailEnd/>
            </a:ln>
          </p:spPr>
          <p:txBody>
            <a:bodyPr/>
            <a:lstStyle/>
            <a:p>
              <a:endParaRPr lang="en-US"/>
            </a:p>
          </p:txBody>
        </p:sp>
        <p:sp>
          <p:nvSpPr>
            <p:cNvPr id="26805" name="Freeform 62"/>
            <p:cNvSpPr>
              <a:spLocks/>
            </p:cNvSpPr>
            <p:nvPr/>
          </p:nvSpPr>
          <p:spPr bwMode="auto">
            <a:xfrm>
              <a:off x="4844" y="2449"/>
              <a:ext cx="150" cy="137"/>
            </a:xfrm>
            <a:custGeom>
              <a:avLst/>
              <a:gdLst>
                <a:gd name="T0" fmla="*/ 150 w 229"/>
                <a:gd name="T1" fmla="*/ 132 h 212"/>
                <a:gd name="T2" fmla="*/ 142 w 229"/>
                <a:gd name="T3" fmla="*/ 134 h 212"/>
                <a:gd name="T4" fmla="*/ 143 w 229"/>
                <a:gd name="T5" fmla="*/ 137 h 212"/>
                <a:gd name="T6" fmla="*/ 135 w 229"/>
                <a:gd name="T7" fmla="*/ 136 h 212"/>
                <a:gd name="T8" fmla="*/ 120 w 229"/>
                <a:gd name="T9" fmla="*/ 133 h 212"/>
                <a:gd name="T10" fmla="*/ 105 w 229"/>
                <a:gd name="T11" fmla="*/ 130 h 212"/>
                <a:gd name="T12" fmla="*/ 98 w 229"/>
                <a:gd name="T13" fmla="*/ 122 h 212"/>
                <a:gd name="T14" fmla="*/ 90 w 229"/>
                <a:gd name="T15" fmla="*/ 112 h 212"/>
                <a:gd name="T16" fmla="*/ 81 w 229"/>
                <a:gd name="T17" fmla="*/ 102 h 212"/>
                <a:gd name="T18" fmla="*/ 74 w 229"/>
                <a:gd name="T19" fmla="*/ 92 h 212"/>
                <a:gd name="T20" fmla="*/ 53 w 229"/>
                <a:gd name="T21" fmla="*/ 85 h 212"/>
                <a:gd name="T22" fmla="*/ 53 w 229"/>
                <a:gd name="T23" fmla="*/ 88 h 212"/>
                <a:gd name="T24" fmla="*/ 44 w 229"/>
                <a:gd name="T25" fmla="*/ 86 h 212"/>
                <a:gd name="T26" fmla="*/ 44 w 229"/>
                <a:gd name="T27" fmla="*/ 94 h 212"/>
                <a:gd name="T28" fmla="*/ 38 w 229"/>
                <a:gd name="T29" fmla="*/ 93 h 212"/>
                <a:gd name="T30" fmla="*/ 41 w 229"/>
                <a:gd name="T31" fmla="*/ 97 h 212"/>
                <a:gd name="T32" fmla="*/ 20 w 229"/>
                <a:gd name="T33" fmla="*/ 96 h 212"/>
                <a:gd name="T34" fmla="*/ 37 w 229"/>
                <a:gd name="T35" fmla="*/ 106 h 212"/>
                <a:gd name="T36" fmla="*/ 28 w 229"/>
                <a:gd name="T37" fmla="*/ 113 h 212"/>
                <a:gd name="T38" fmla="*/ 14 w 229"/>
                <a:gd name="T39" fmla="*/ 113 h 212"/>
                <a:gd name="T40" fmla="*/ 0 w 229"/>
                <a:gd name="T41" fmla="*/ 112 h 212"/>
                <a:gd name="T42" fmla="*/ 1 w 229"/>
                <a:gd name="T43" fmla="*/ 98 h 212"/>
                <a:gd name="T44" fmla="*/ 2 w 229"/>
                <a:gd name="T45" fmla="*/ 85 h 212"/>
                <a:gd name="T46" fmla="*/ 3 w 229"/>
                <a:gd name="T47" fmla="*/ 71 h 212"/>
                <a:gd name="T48" fmla="*/ 4 w 229"/>
                <a:gd name="T49" fmla="*/ 56 h 212"/>
                <a:gd name="T50" fmla="*/ 5 w 229"/>
                <a:gd name="T51" fmla="*/ 43 h 212"/>
                <a:gd name="T52" fmla="*/ 5 w 229"/>
                <a:gd name="T53" fmla="*/ 28 h 212"/>
                <a:gd name="T54" fmla="*/ 5 w 229"/>
                <a:gd name="T55" fmla="*/ 15 h 212"/>
                <a:gd name="T56" fmla="*/ 6 w 229"/>
                <a:gd name="T57" fmla="*/ 0 h 212"/>
                <a:gd name="T58" fmla="*/ 22 w 229"/>
                <a:gd name="T59" fmla="*/ 6 h 212"/>
                <a:gd name="T60" fmla="*/ 36 w 229"/>
                <a:gd name="T61" fmla="*/ 14 h 212"/>
                <a:gd name="T62" fmla="*/ 50 w 229"/>
                <a:gd name="T63" fmla="*/ 19 h 212"/>
                <a:gd name="T64" fmla="*/ 66 w 229"/>
                <a:gd name="T65" fmla="*/ 26 h 212"/>
                <a:gd name="T66" fmla="*/ 80 w 229"/>
                <a:gd name="T67" fmla="*/ 43 h 212"/>
                <a:gd name="T68" fmla="*/ 80 w 229"/>
                <a:gd name="T69" fmla="*/ 50 h 212"/>
                <a:gd name="T70" fmla="*/ 92 w 229"/>
                <a:gd name="T71" fmla="*/ 56 h 212"/>
                <a:gd name="T72" fmla="*/ 106 w 229"/>
                <a:gd name="T73" fmla="*/ 61 h 212"/>
                <a:gd name="T74" fmla="*/ 107 w 229"/>
                <a:gd name="T75" fmla="*/ 71 h 212"/>
                <a:gd name="T76" fmla="*/ 93 w 229"/>
                <a:gd name="T77" fmla="*/ 72 h 212"/>
                <a:gd name="T78" fmla="*/ 102 w 229"/>
                <a:gd name="T79" fmla="*/ 87 h 212"/>
                <a:gd name="T80" fmla="*/ 111 w 229"/>
                <a:gd name="T81" fmla="*/ 97 h 212"/>
                <a:gd name="T82" fmla="*/ 117 w 229"/>
                <a:gd name="T83" fmla="*/ 112 h 212"/>
                <a:gd name="T84" fmla="*/ 126 w 229"/>
                <a:gd name="T85" fmla="*/ 113 h 212"/>
                <a:gd name="T86" fmla="*/ 126 w 229"/>
                <a:gd name="T87" fmla="*/ 120 h 212"/>
                <a:gd name="T88" fmla="*/ 135 w 229"/>
                <a:gd name="T89" fmla="*/ 123 h 212"/>
                <a:gd name="T90" fmla="*/ 134 w 229"/>
                <a:gd name="T91" fmla="*/ 126 h 212"/>
                <a:gd name="T92" fmla="*/ 150 w 229"/>
                <a:gd name="T93" fmla="*/ 132 h 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
                <a:gd name="T142" fmla="*/ 0 h 212"/>
                <a:gd name="T143" fmla="*/ 229 w 229"/>
                <a:gd name="T144" fmla="*/ 212 h 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 h="212">
                  <a:moveTo>
                    <a:pt x="229" y="204"/>
                  </a:moveTo>
                  <a:lnTo>
                    <a:pt x="217" y="208"/>
                  </a:lnTo>
                  <a:lnTo>
                    <a:pt x="219" y="212"/>
                  </a:lnTo>
                  <a:lnTo>
                    <a:pt x="206" y="211"/>
                  </a:lnTo>
                  <a:lnTo>
                    <a:pt x="183" y="206"/>
                  </a:lnTo>
                  <a:lnTo>
                    <a:pt x="161" y="201"/>
                  </a:lnTo>
                  <a:lnTo>
                    <a:pt x="149" y="189"/>
                  </a:lnTo>
                  <a:lnTo>
                    <a:pt x="138" y="174"/>
                  </a:lnTo>
                  <a:lnTo>
                    <a:pt x="124" y="158"/>
                  </a:lnTo>
                  <a:lnTo>
                    <a:pt x="113" y="143"/>
                  </a:lnTo>
                  <a:lnTo>
                    <a:pt x="81" y="132"/>
                  </a:lnTo>
                  <a:lnTo>
                    <a:pt x="81" y="136"/>
                  </a:lnTo>
                  <a:lnTo>
                    <a:pt x="67" y="133"/>
                  </a:lnTo>
                  <a:lnTo>
                    <a:pt x="67" y="145"/>
                  </a:lnTo>
                  <a:lnTo>
                    <a:pt x="58" y="144"/>
                  </a:lnTo>
                  <a:lnTo>
                    <a:pt x="63" y="150"/>
                  </a:lnTo>
                  <a:lnTo>
                    <a:pt x="30" y="149"/>
                  </a:lnTo>
                  <a:lnTo>
                    <a:pt x="56" y="164"/>
                  </a:lnTo>
                  <a:lnTo>
                    <a:pt x="42" y="175"/>
                  </a:lnTo>
                  <a:lnTo>
                    <a:pt x="22" y="175"/>
                  </a:lnTo>
                  <a:lnTo>
                    <a:pt x="0" y="174"/>
                  </a:lnTo>
                  <a:lnTo>
                    <a:pt x="1" y="151"/>
                  </a:lnTo>
                  <a:lnTo>
                    <a:pt x="3" y="132"/>
                  </a:lnTo>
                  <a:lnTo>
                    <a:pt x="5" y="110"/>
                  </a:lnTo>
                  <a:lnTo>
                    <a:pt x="6" y="86"/>
                  </a:lnTo>
                  <a:lnTo>
                    <a:pt x="7" y="66"/>
                  </a:lnTo>
                  <a:lnTo>
                    <a:pt x="8" y="44"/>
                  </a:lnTo>
                  <a:lnTo>
                    <a:pt x="8" y="23"/>
                  </a:lnTo>
                  <a:lnTo>
                    <a:pt x="9" y="0"/>
                  </a:lnTo>
                  <a:lnTo>
                    <a:pt x="33" y="10"/>
                  </a:lnTo>
                  <a:lnTo>
                    <a:pt x="55" y="21"/>
                  </a:lnTo>
                  <a:lnTo>
                    <a:pt x="77" y="29"/>
                  </a:lnTo>
                  <a:lnTo>
                    <a:pt x="100" y="41"/>
                  </a:lnTo>
                  <a:lnTo>
                    <a:pt x="122" y="67"/>
                  </a:lnTo>
                  <a:lnTo>
                    <a:pt x="122" y="77"/>
                  </a:lnTo>
                  <a:lnTo>
                    <a:pt x="141" y="86"/>
                  </a:lnTo>
                  <a:lnTo>
                    <a:pt x="162" y="95"/>
                  </a:lnTo>
                  <a:lnTo>
                    <a:pt x="163" y="110"/>
                  </a:lnTo>
                  <a:lnTo>
                    <a:pt x="142" y="112"/>
                  </a:lnTo>
                  <a:lnTo>
                    <a:pt x="155" y="135"/>
                  </a:lnTo>
                  <a:lnTo>
                    <a:pt x="170" y="150"/>
                  </a:lnTo>
                  <a:lnTo>
                    <a:pt x="179" y="174"/>
                  </a:lnTo>
                  <a:lnTo>
                    <a:pt x="192" y="175"/>
                  </a:lnTo>
                  <a:lnTo>
                    <a:pt x="192" y="185"/>
                  </a:lnTo>
                  <a:lnTo>
                    <a:pt x="206" y="191"/>
                  </a:lnTo>
                  <a:lnTo>
                    <a:pt x="205" y="195"/>
                  </a:lnTo>
                  <a:lnTo>
                    <a:pt x="229" y="20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06" name="Freeform 63"/>
            <p:cNvSpPr>
              <a:spLocks/>
            </p:cNvSpPr>
            <p:nvPr/>
          </p:nvSpPr>
          <p:spPr bwMode="auto">
            <a:xfrm>
              <a:off x="4844" y="2449"/>
              <a:ext cx="150" cy="137"/>
            </a:xfrm>
            <a:custGeom>
              <a:avLst/>
              <a:gdLst>
                <a:gd name="T0" fmla="*/ 150 w 229"/>
                <a:gd name="T1" fmla="*/ 132 h 212"/>
                <a:gd name="T2" fmla="*/ 142 w 229"/>
                <a:gd name="T3" fmla="*/ 134 h 212"/>
                <a:gd name="T4" fmla="*/ 143 w 229"/>
                <a:gd name="T5" fmla="*/ 137 h 212"/>
                <a:gd name="T6" fmla="*/ 135 w 229"/>
                <a:gd name="T7" fmla="*/ 136 h 212"/>
                <a:gd name="T8" fmla="*/ 120 w 229"/>
                <a:gd name="T9" fmla="*/ 133 h 212"/>
                <a:gd name="T10" fmla="*/ 105 w 229"/>
                <a:gd name="T11" fmla="*/ 130 h 212"/>
                <a:gd name="T12" fmla="*/ 98 w 229"/>
                <a:gd name="T13" fmla="*/ 122 h 212"/>
                <a:gd name="T14" fmla="*/ 90 w 229"/>
                <a:gd name="T15" fmla="*/ 112 h 212"/>
                <a:gd name="T16" fmla="*/ 81 w 229"/>
                <a:gd name="T17" fmla="*/ 102 h 212"/>
                <a:gd name="T18" fmla="*/ 74 w 229"/>
                <a:gd name="T19" fmla="*/ 92 h 212"/>
                <a:gd name="T20" fmla="*/ 53 w 229"/>
                <a:gd name="T21" fmla="*/ 85 h 212"/>
                <a:gd name="T22" fmla="*/ 53 w 229"/>
                <a:gd name="T23" fmla="*/ 88 h 212"/>
                <a:gd name="T24" fmla="*/ 44 w 229"/>
                <a:gd name="T25" fmla="*/ 86 h 212"/>
                <a:gd name="T26" fmla="*/ 44 w 229"/>
                <a:gd name="T27" fmla="*/ 94 h 212"/>
                <a:gd name="T28" fmla="*/ 38 w 229"/>
                <a:gd name="T29" fmla="*/ 93 h 212"/>
                <a:gd name="T30" fmla="*/ 41 w 229"/>
                <a:gd name="T31" fmla="*/ 97 h 212"/>
                <a:gd name="T32" fmla="*/ 20 w 229"/>
                <a:gd name="T33" fmla="*/ 96 h 212"/>
                <a:gd name="T34" fmla="*/ 37 w 229"/>
                <a:gd name="T35" fmla="*/ 106 h 212"/>
                <a:gd name="T36" fmla="*/ 28 w 229"/>
                <a:gd name="T37" fmla="*/ 113 h 212"/>
                <a:gd name="T38" fmla="*/ 14 w 229"/>
                <a:gd name="T39" fmla="*/ 113 h 212"/>
                <a:gd name="T40" fmla="*/ 0 w 229"/>
                <a:gd name="T41" fmla="*/ 112 h 212"/>
                <a:gd name="T42" fmla="*/ 1 w 229"/>
                <a:gd name="T43" fmla="*/ 98 h 212"/>
                <a:gd name="T44" fmla="*/ 2 w 229"/>
                <a:gd name="T45" fmla="*/ 85 h 212"/>
                <a:gd name="T46" fmla="*/ 3 w 229"/>
                <a:gd name="T47" fmla="*/ 71 h 212"/>
                <a:gd name="T48" fmla="*/ 4 w 229"/>
                <a:gd name="T49" fmla="*/ 56 h 212"/>
                <a:gd name="T50" fmla="*/ 5 w 229"/>
                <a:gd name="T51" fmla="*/ 43 h 212"/>
                <a:gd name="T52" fmla="*/ 5 w 229"/>
                <a:gd name="T53" fmla="*/ 28 h 212"/>
                <a:gd name="T54" fmla="*/ 5 w 229"/>
                <a:gd name="T55" fmla="*/ 15 h 212"/>
                <a:gd name="T56" fmla="*/ 6 w 229"/>
                <a:gd name="T57" fmla="*/ 0 h 212"/>
                <a:gd name="T58" fmla="*/ 22 w 229"/>
                <a:gd name="T59" fmla="*/ 6 h 212"/>
                <a:gd name="T60" fmla="*/ 36 w 229"/>
                <a:gd name="T61" fmla="*/ 14 h 212"/>
                <a:gd name="T62" fmla="*/ 50 w 229"/>
                <a:gd name="T63" fmla="*/ 19 h 212"/>
                <a:gd name="T64" fmla="*/ 66 w 229"/>
                <a:gd name="T65" fmla="*/ 26 h 212"/>
                <a:gd name="T66" fmla="*/ 80 w 229"/>
                <a:gd name="T67" fmla="*/ 43 h 212"/>
                <a:gd name="T68" fmla="*/ 80 w 229"/>
                <a:gd name="T69" fmla="*/ 50 h 212"/>
                <a:gd name="T70" fmla="*/ 92 w 229"/>
                <a:gd name="T71" fmla="*/ 56 h 212"/>
                <a:gd name="T72" fmla="*/ 106 w 229"/>
                <a:gd name="T73" fmla="*/ 61 h 212"/>
                <a:gd name="T74" fmla="*/ 107 w 229"/>
                <a:gd name="T75" fmla="*/ 71 h 212"/>
                <a:gd name="T76" fmla="*/ 93 w 229"/>
                <a:gd name="T77" fmla="*/ 72 h 212"/>
                <a:gd name="T78" fmla="*/ 102 w 229"/>
                <a:gd name="T79" fmla="*/ 87 h 212"/>
                <a:gd name="T80" fmla="*/ 111 w 229"/>
                <a:gd name="T81" fmla="*/ 97 h 212"/>
                <a:gd name="T82" fmla="*/ 117 w 229"/>
                <a:gd name="T83" fmla="*/ 112 h 212"/>
                <a:gd name="T84" fmla="*/ 126 w 229"/>
                <a:gd name="T85" fmla="*/ 113 h 212"/>
                <a:gd name="T86" fmla="*/ 126 w 229"/>
                <a:gd name="T87" fmla="*/ 120 h 212"/>
                <a:gd name="T88" fmla="*/ 135 w 229"/>
                <a:gd name="T89" fmla="*/ 123 h 212"/>
                <a:gd name="T90" fmla="*/ 134 w 229"/>
                <a:gd name="T91" fmla="*/ 126 h 212"/>
                <a:gd name="T92" fmla="*/ 150 w 229"/>
                <a:gd name="T93" fmla="*/ 132 h 2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
                <a:gd name="T142" fmla="*/ 0 h 212"/>
                <a:gd name="T143" fmla="*/ 229 w 229"/>
                <a:gd name="T144" fmla="*/ 212 h 21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 h="212">
                  <a:moveTo>
                    <a:pt x="229" y="204"/>
                  </a:moveTo>
                  <a:lnTo>
                    <a:pt x="217" y="208"/>
                  </a:lnTo>
                  <a:lnTo>
                    <a:pt x="219" y="212"/>
                  </a:lnTo>
                  <a:lnTo>
                    <a:pt x="206" y="211"/>
                  </a:lnTo>
                  <a:lnTo>
                    <a:pt x="183" y="206"/>
                  </a:lnTo>
                  <a:lnTo>
                    <a:pt x="161" y="201"/>
                  </a:lnTo>
                  <a:lnTo>
                    <a:pt x="149" y="189"/>
                  </a:lnTo>
                  <a:lnTo>
                    <a:pt x="138" y="174"/>
                  </a:lnTo>
                  <a:lnTo>
                    <a:pt x="124" y="158"/>
                  </a:lnTo>
                  <a:lnTo>
                    <a:pt x="113" y="143"/>
                  </a:lnTo>
                  <a:lnTo>
                    <a:pt x="81" y="132"/>
                  </a:lnTo>
                  <a:lnTo>
                    <a:pt x="81" y="136"/>
                  </a:lnTo>
                  <a:lnTo>
                    <a:pt x="67" y="133"/>
                  </a:lnTo>
                  <a:lnTo>
                    <a:pt x="67" y="145"/>
                  </a:lnTo>
                  <a:lnTo>
                    <a:pt x="58" y="144"/>
                  </a:lnTo>
                  <a:lnTo>
                    <a:pt x="63" y="150"/>
                  </a:lnTo>
                  <a:lnTo>
                    <a:pt x="30" y="149"/>
                  </a:lnTo>
                  <a:lnTo>
                    <a:pt x="56" y="164"/>
                  </a:lnTo>
                  <a:lnTo>
                    <a:pt x="42" y="175"/>
                  </a:lnTo>
                  <a:lnTo>
                    <a:pt x="22" y="175"/>
                  </a:lnTo>
                  <a:lnTo>
                    <a:pt x="0" y="174"/>
                  </a:lnTo>
                  <a:lnTo>
                    <a:pt x="1" y="151"/>
                  </a:lnTo>
                  <a:lnTo>
                    <a:pt x="3" y="132"/>
                  </a:lnTo>
                  <a:lnTo>
                    <a:pt x="5" y="110"/>
                  </a:lnTo>
                  <a:lnTo>
                    <a:pt x="6" y="86"/>
                  </a:lnTo>
                  <a:lnTo>
                    <a:pt x="7" y="66"/>
                  </a:lnTo>
                  <a:lnTo>
                    <a:pt x="8" y="44"/>
                  </a:lnTo>
                  <a:lnTo>
                    <a:pt x="8" y="23"/>
                  </a:lnTo>
                  <a:lnTo>
                    <a:pt x="9" y="0"/>
                  </a:lnTo>
                  <a:lnTo>
                    <a:pt x="33" y="10"/>
                  </a:lnTo>
                  <a:lnTo>
                    <a:pt x="55" y="21"/>
                  </a:lnTo>
                  <a:lnTo>
                    <a:pt x="77" y="29"/>
                  </a:lnTo>
                  <a:lnTo>
                    <a:pt x="100" y="41"/>
                  </a:lnTo>
                  <a:lnTo>
                    <a:pt x="122" y="67"/>
                  </a:lnTo>
                  <a:lnTo>
                    <a:pt x="122" y="77"/>
                  </a:lnTo>
                  <a:lnTo>
                    <a:pt x="141" y="86"/>
                  </a:lnTo>
                  <a:lnTo>
                    <a:pt x="162" y="95"/>
                  </a:lnTo>
                  <a:lnTo>
                    <a:pt x="163" y="110"/>
                  </a:lnTo>
                  <a:lnTo>
                    <a:pt x="142" y="112"/>
                  </a:lnTo>
                  <a:lnTo>
                    <a:pt x="155" y="135"/>
                  </a:lnTo>
                  <a:lnTo>
                    <a:pt x="170" y="150"/>
                  </a:lnTo>
                  <a:lnTo>
                    <a:pt x="179" y="174"/>
                  </a:lnTo>
                  <a:lnTo>
                    <a:pt x="192" y="175"/>
                  </a:lnTo>
                  <a:lnTo>
                    <a:pt x="192" y="185"/>
                  </a:lnTo>
                  <a:lnTo>
                    <a:pt x="206" y="191"/>
                  </a:lnTo>
                  <a:lnTo>
                    <a:pt x="205" y="195"/>
                  </a:lnTo>
                  <a:lnTo>
                    <a:pt x="229" y="204"/>
                  </a:lnTo>
                </a:path>
              </a:pathLst>
            </a:custGeom>
            <a:solidFill>
              <a:srgbClr val="E5E5E5"/>
            </a:solidFill>
            <a:ln w="1588">
              <a:solidFill>
                <a:srgbClr val="999999"/>
              </a:solidFill>
              <a:prstDash val="solid"/>
              <a:round/>
              <a:headEnd/>
              <a:tailEnd/>
            </a:ln>
          </p:spPr>
          <p:txBody>
            <a:bodyPr/>
            <a:lstStyle/>
            <a:p>
              <a:endParaRPr lang="en-US"/>
            </a:p>
          </p:txBody>
        </p:sp>
        <p:sp>
          <p:nvSpPr>
            <p:cNvPr id="26807" name="Freeform 64"/>
            <p:cNvSpPr>
              <a:spLocks/>
            </p:cNvSpPr>
            <p:nvPr/>
          </p:nvSpPr>
          <p:spPr bwMode="auto">
            <a:xfrm>
              <a:off x="4961" y="2478"/>
              <a:ext cx="65" cy="35"/>
            </a:xfrm>
            <a:custGeom>
              <a:avLst/>
              <a:gdLst>
                <a:gd name="T0" fmla="*/ 65 w 99"/>
                <a:gd name="T1" fmla="*/ 1 h 55"/>
                <a:gd name="T2" fmla="*/ 60 w 99"/>
                <a:gd name="T3" fmla="*/ 13 h 55"/>
                <a:gd name="T4" fmla="*/ 56 w 99"/>
                <a:gd name="T5" fmla="*/ 15 h 55"/>
                <a:gd name="T6" fmla="*/ 57 w 99"/>
                <a:gd name="T7" fmla="*/ 20 h 55"/>
                <a:gd name="T8" fmla="*/ 47 w 99"/>
                <a:gd name="T9" fmla="*/ 25 h 55"/>
                <a:gd name="T10" fmla="*/ 26 w 99"/>
                <a:gd name="T11" fmla="*/ 35 h 55"/>
                <a:gd name="T12" fmla="*/ 14 w 99"/>
                <a:gd name="T13" fmla="*/ 32 h 55"/>
                <a:gd name="T14" fmla="*/ 3 w 99"/>
                <a:gd name="T15" fmla="*/ 26 h 55"/>
                <a:gd name="T16" fmla="*/ 0 w 99"/>
                <a:gd name="T17" fmla="*/ 21 h 55"/>
                <a:gd name="T18" fmla="*/ 21 w 99"/>
                <a:gd name="T19" fmla="*/ 22 h 55"/>
                <a:gd name="T20" fmla="*/ 27 w 99"/>
                <a:gd name="T21" fmla="*/ 14 h 55"/>
                <a:gd name="T22" fmla="*/ 27 w 99"/>
                <a:gd name="T23" fmla="*/ 18 h 55"/>
                <a:gd name="T24" fmla="*/ 35 w 99"/>
                <a:gd name="T25" fmla="*/ 22 h 55"/>
                <a:gd name="T26" fmla="*/ 50 w 99"/>
                <a:gd name="T27" fmla="*/ 11 h 55"/>
                <a:gd name="T28" fmla="*/ 50 w 99"/>
                <a:gd name="T29" fmla="*/ 1 h 55"/>
                <a:gd name="T30" fmla="*/ 58 w 99"/>
                <a:gd name="T31" fmla="*/ 0 h 55"/>
                <a:gd name="T32" fmla="*/ 65 w 99"/>
                <a:gd name="T33" fmla="*/ 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55"/>
                <a:gd name="T53" fmla="*/ 99 w 99"/>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55">
                  <a:moveTo>
                    <a:pt x="99" y="1"/>
                  </a:moveTo>
                  <a:lnTo>
                    <a:pt x="92" y="20"/>
                  </a:lnTo>
                  <a:lnTo>
                    <a:pt x="85" y="24"/>
                  </a:lnTo>
                  <a:lnTo>
                    <a:pt x="87" y="31"/>
                  </a:lnTo>
                  <a:lnTo>
                    <a:pt x="71" y="40"/>
                  </a:lnTo>
                  <a:lnTo>
                    <a:pt x="40" y="55"/>
                  </a:lnTo>
                  <a:lnTo>
                    <a:pt x="21" y="50"/>
                  </a:lnTo>
                  <a:lnTo>
                    <a:pt x="5" y="41"/>
                  </a:lnTo>
                  <a:lnTo>
                    <a:pt x="0" y="33"/>
                  </a:lnTo>
                  <a:lnTo>
                    <a:pt x="32" y="35"/>
                  </a:lnTo>
                  <a:lnTo>
                    <a:pt x="41" y="22"/>
                  </a:lnTo>
                  <a:lnTo>
                    <a:pt x="41" y="29"/>
                  </a:lnTo>
                  <a:lnTo>
                    <a:pt x="54" y="35"/>
                  </a:lnTo>
                  <a:lnTo>
                    <a:pt x="76" y="17"/>
                  </a:lnTo>
                  <a:lnTo>
                    <a:pt x="76" y="1"/>
                  </a:lnTo>
                  <a:lnTo>
                    <a:pt x="88" y="0"/>
                  </a:lnTo>
                  <a:lnTo>
                    <a:pt x="99" y="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08" name="Freeform 65"/>
            <p:cNvSpPr>
              <a:spLocks/>
            </p:cNvSpPr>
            <p:nvPr/>
          </p:nvSpPr>
          <p:spPr bwMode="auto">
            <a:xfrm>
              <a:off x="4961" y="2478"/>
              <a:ext cx="65" cy="35"/>
            </a:xfrm>
            <a:custGeom>
              <a:avLst/>
              <a:gdLst>
                <a:gd name="T0" fmla="*/ 65 w 99"/>
                <a:gd name="T1" fmla="*/ 1 h 55"/>
                <a:gd name="T2" fmla="*/ 60 w 99"/>
                <a:gd name="T3" fmla="*/ 13 h 55"/>
                <a:gd name="T4" fmla="*/ 56 w 99"/>
                <a:gd name="T5" fmla="*/ 15 h 55"/>
                <a:gd name="T6" fmla="*/ 57 w 99"/>
                <a:gd name="T7" fmla="*/ 20 h 55"/>
                <a:gd name="T8" fmla="*/ 47 w 99"/>
                <a:gd name="T9" fmla="*/ 25 h 55"/>
                <a:gd name="T10" fmla="*/ 26 w 99"/>
                <a:gd name="T11" fmla="*/ 35 h 55"/>
                <a:gd name="T12" fmla="*/ 14 w 99"/>
                <a:gd name="T13" fmla="*/ 32 h 55"/>
                <a:gd name="T14" fmla="*/ 3 w 99"/>
                <a:gd name="T15" fmla="*/ 26 h 55"/>
                <a:gd name="T16" fmla="*/ 0 w 99"/>
                <a:gd name="T17" fmla="*/ 21 h 55"/>
                <a:gd name="T18" fmla="*/ 21 w 99"/>
                <a:gd name="T19" fmla="*/ 22 h 55"/>
                <a:gd name="T20" fmla="*/ 27 w 99"/>
                <a:gd name="T21" fmla="*/ 14 h 55"/>
                <a:gd name="T22" fmla="*/ 27 w 99"/>
                <a:gd name="T23" fmla="*/ 18 h 55"/>
                <a:gd name="T24" fmla="*/ 35 w 99"/>
                <a:gd name="T25" fmla="*/ 22 h 55"/>
                <a:gd name="T26" fmla="*/ 50 w 99"/>
                <a:gd name="T27" fmla="*/ 11 h 55"/>
                <a:gd name="T28" fmla="*/ 50 w 99"/>
                <a:gd name="T29" fmla="*/ 1 h 55"/>
                <a:gd name="T30" fmla="*/ 58 w 99"/>
                <a:gd name="T31" fmla="*/ 0 h 55"/>
                <a:gd name="T32" fmla="*/ 65 w 99"/>
                <a:gd name="T33" fmla="*/ 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55"/>
                <a:gd name="T53" fmla="*/ 99 w 99"/>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55">
                  <a:moveTo>
                    <a:pt x="99" y="1"/>
                  </a:moveTo>
                  <a:lnTo>
                    <a:pt x="92" y="20"/>
                  </a:lnTo>
                  <a:lnTo>
                    <a:pt x="85" y="24"/>
                  </a:lnTo>
                  <a:lnTo>
                    <a:pt x="87" y="31"/>
                  </a:lnTo>
                  <a:lnTo>
                    <a:pt x="71" y="40"/>
                  </a:lnTo>
                  <a:lnTo>
                    <a:pt x="40" y="55"/>
                  </a:lnTo>
                  <a:lnTo>
                    <a:pt x="21" y="50"/>
                  </a:lnTo>
                  <a:lnTo>
                    <a:pt x="5" y="41"/>
                  </a:lnTo>
                  <a:lnTo>
                    <a:pt x="0" y="33"/>
                  </a:lnTo>
                  <a:lnTo>
                    <a:pt x="32" y="35"/>
                  </a:lnTo>
                  <a:lnTo>
                    <a:pt x="41" y="22"/>
                  </a:lnTo>
                  <a:lnTo>
                    <a:pt x="41" y="29"/>
                  </a:lnTo>
                  <a:lnTo>
                    <a:pt x="54" y="35"/>
                  </a:lnTo>
                  <a:lnTo>
                    <a:pt x="76" y="17"/>
                  </a:lnTo>
                  <a:lnTo>
                    <a:pt x="76" y="1"/>
                  </a:lnTo>
                  <a:lnTo>
                    <a:pt x="88" y="0"/>
                  </a:lnTo>
                  <a:lnTo>
                    <a:pt x="99" y="1"/>
                  </a:lnTo>
                </a:path>
              </a:pathLst>
            </a:custGeom>
            <a:solidFill>
              <a:srgbClr val="E5E5E5"/>
            </a:solidFill>
            <a:ln w="1588">
              <a:solidFill>
                <a:srgbClr val="999999"/>
              </a:solidFill>
              <a:prstDash val="solid"/>
              <a:round/>
              <a:headEnd/>
              <a:tailEnd/>
            </a:ln>
          </p:spPr>
          <p:txBody>
            <a:bodyPr/>
            <a:lstStyle/>
            <a:p>
              <a:endParaRPr lang="en-US"/>
            </a:p>
          </p:txBody>
        </p:sp>
        <p:sp>
          <p:nvSpPr>
            <p:cNvPr id="26809" name="Freeform 66"/>
            <p:cNvSpPr>
              <a:spLocks/>
            </p:cNvSpPr>
            <p:nvPr/>
          </p:nvSpPr>
          <p:spPr bwMode="auto">
            <a:xfrm>
              <a:off x="5059" y="2497"/>
              <a:ext cx="18" cy="26"/>
            </a:xfrm>
            <a:custGeom>
              <a:avLst/>
              <a:gdLst>
                <a:gd name="T0" fmla="*/ 18 w 27"/>
                <a:gd name="T1" fmla="*/ 23 h 40"/>
                <a:gd name="T2" fmla="*/ 12 w 27"/>
                <a:gd name="T3" fmla="*/ 26 h 40"/>
                <a:gd name="T4" fmla="*/ 3 w 27"/>
                <a:gd name="T5" fmla="*/ 14 h 40"/>
                <a:gd name="T6" fmla="*/ 0 w 27"/>
                <a:gd name="T7" fmla="*/ 0 h 40"/>
                <a:gd name="T8" fmla="*/ 8 w 27"/>
                <a:gd name="T9" fmla="*/ 11 h 40"/>
                <a:gd name="T10" fmla="*/ 18 w 27"/>
                <a:gd name="T11" fmla="*/ 23 h 40"/>
                <a:gd name="T12" fmla="*/ 0 60000 65536"/>
                <a:gd name="T13" fmla="*/ 0 60000 65536"/>
                <a:gd name="T14" fmla="*/ 0 60000 65536"/>
                <a:gd name="T15" fmla="*/ 0 60000 65536"/>
                <a:gd name="T16" fmla="*/ 0 60000 65536"/>
                <a:gd name="T17" fmla="*/ 0 60000 65536"/>
                <a:gd name="T18" fmla="*/ 0 w 27"/>
                <a:gd name="T19" fmla="*/ 0 h 40"/>
                <a:gd name="T20" fmla="*/ 27 w 2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7" h="40">
                  <a:moveTo>
                    <a:pt x="27" y="36"/>
                  </a:moveTo>
                  <a:lnTo>
                    <a:pt x="18" y="40"/>
                  </a:lnTo>
                  <a:lnTo>
                    <a:pt x="4" y="22"/>
                  </a:lnTo>
                  <a:lnTo>
                    <a:pt x="0" y="0"/>
                  </a:lnTo>
                  <a:lnTo>
                    <a:pt x="12" y="17"/>
                  </a:lnTo>
                  <a:lnTo>
                    <a:pt x="27" y="3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10" name="Freeform 67"/>
            <p:cNvSpPr>
              <a:spLocks/>
            </p:cNvSpPr>
            <p:nvPr/>
          </p:nvSpPr>
          <p:spPr bwMode="auto">
            <a:xfrm>
              <a:off x="5059" y="2497"/>
              <a:ext cx="18" cy="26"/>
            </a:xfrm>
            <a:custGeom>
              <a:avLst/>
              <a:gdLst>
                <a:gd name="T0" fmla="*/ 18 w 27"/>
                <a:gd name="T1" fmla="*/ 23 h 40"/>
                <a:gd name="T2" fmla="*/ 12 w 27"/>
                <a:gd name="T3" fmla="*/ 26 h 40"/>
                <a:gd name="T4" fmla="*/ 3 w 27"/>
                <a:gd name="T5" fmla="*/ 14 h 40"/>
                <a:gd name="T6" fmla="*/ 0 w 27"/>
                <a:gd name="T7" fmla="*/ 0 h 40"/>
                <a:gd name="T8" fmla="*/ 8 w 27"/>
                <a:gd name="T9" fmla="*/ 11 h 40"/>
                <a:gd name="T10" fmla="*/ 18 w 27"/>
                <a:gd name="T11" fmla="*/ 23 h 40"/>
                <a:gd name="T12" fmla="*/ 0 60000 65536"/>
                <a:gd name="T13" fmla="*/ 0 60000 65536"/>
                <a:gd name="T14" fmla="*/ 0 60000 65536"/>
                <a:gd name="T15" fmla="*/ 0 60000 65536"/>
                <a:gd name="T16" fmla="*/ 0 60000 65536"/>
                <a:gd name="T17" fmla="*/ 0 60000 65536"/>
                <a:gd name="T18" fmla="*/ 0 w 27"/>
                <a:gd name="T19" fmla="*/ 0 h 40"/>
                <a:gd name="T20" fmla="*/ 27 w 2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7" h="40">
                  <a:moveTo>
                    <a:pt x="27" y="36"/>
                  </a:moveTo>
                  <a:lnTo>
                    <a:pt x="18" y="40"/>
                  </a:lnTo>
                  <a:lnTo>
                    <a:pt x="4" y="22"/>
                  </a:lnTo>
                  <a:lnTo>
                    <a:pt x="0" y="0"/>
                  </a:lnTo>
                  <a:lnTo>
                    <a:pt x="12" y="17"/>
                  </a:lnTo>
                  <a:lnTo>
                    <a:pt x="27" y="36"/>
                  </a:lnTo>
                </a:path>
              </a:pathLst>
            </a:custGeom>
            <a:solidFill>
              <a:srgbClr val="E5E5E5"/>
            </a:solidFill>
            <a:ln w="1588">
              <a:solidFill>
                <a:srgbClr val="999999"/>
              </a:solidFill>
              <a:prstDash val="solid"/>
              <a:round/>
              <a:headEnd/>
              <a:tailEnd/>
            </a:ln>
          </p:spPr>
          <p:txBody>
            <a:bodyPr/>
            <a:lstStyle/>
            <a:p>
              <a:endParaRPr lang="en-US"/>
            </a:p>
          </p:txBody>
        </p:sp>
        <p:sp>
          <p:nvSpPr>
            <p:cNvPr id="26811" name="Freeform 68"/>
            <p:cNvSpPr>
              <a:spLocks/>
            </p:cNvSpPr>
            <p:nvPr/>
          </p:nvSpPr>
          <p:spPr bwMode="auto">
            <a:xfrm>
              <a:off x="5001" y="2451"/>
              <a:ext cx="35" cy="35"/>
            </a:xfrm>
            <a:custGeom>
              <a:avLst/>
              <a:gdLst>
                <a:gd name="T0" fmla="*/ 35 w 53"/>
                <a:gd name="T1" fmla="*/ 30 h 54"/>
                <a:gd name="T2" fmla="*/ 29 w 53"/>
                <a:gd name="T3" fmla="*/ 35 h 54"/>
                <a:gd name="T4" fmla="*/ 18 w 53"/>
                <a:gd name="T5" fmla="*/ 14 h 54"/>
                <a:gd name="T6" fmla="*/ 10 w 53"/>
                <a:gd name="T7" fmla="*/ 6 h 54"/>
                <a:gd name="T8" fmla="*/ 0 w 53"/>
                <a:gd name="T9" fmla="*/ 0 h 54"/>
                <a:gd name="T10" fmla="*/ 14 w 53"/>
                <a:gd name="T11" fmla="*/ 8 h 54"/>
                <a:gd name="T12" fmla="*/ 26 w 53"/>
                <a:gd name="T13" fmla="*/ 17 h 54"/>
                <a:gd name="T14" fmla="*/ 35 w 53"/>
                <a:gd name="T15" fmla="*/ 30 h 54"/>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54"/>
                <a:gd name="T26" fmla="*/ 53 w 53"/>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54">
                  <a:moveTo>
                    <a:pt x="53" y="46"/>
                  </a:moveTo>
                  <a:lnTo>
                    <a:pt x="44" y="54"/>
                  </a:lnTo>
                  <a:lnTo>
                    <a:pt x="28" y="22"/>
                  </a:lnTo>
                  <a:lnTo>
                    <a:pt x="15" y="10"/>
                  </a:lnTo>
                  <a:lnTo>
                    <a:pt x="0" y="0"/>
                  </a:lnTo>
                  <a:lnTo>
                    <a:pt x="21" y="13"/>
                  </a:lnTo>
                  <a:lnTo>
                    <a:pt x="39" y="26"/>
                  </a:lnTo>
                  <a:lnTo>
                    <a:pt x="53" y="4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12" name="Freeform 69"/>
            <p:cNvSpPr>
              <a:spLocks/>
            </p:cNvSpPr>
            <p:nvPr/>
          </p:nvSpPr>
          <p:spPr bwMode="auto">
            <a:xfrm>
              <a:off x="5001" y="2451"/>
              <a:ext cx="35" cy="35"/>
            </a:xfrm>
            <a:custGeom>
              <a:avLst/>
              <a:gdLst>
                <a:gd name="T0" fmla="*/ 35 w 53"/>
                <a:gd name="T1" fmla="*/ 30 h 54"/>
                <a:gd name="T2" fmla="*/ 29 w 53"/>
                <a:gd name="T3" fmla="*/ 35 h 54"/>
                <a:gd name="T4" fmla="*/ 18 w 53"/>
                <a:gd name="T5" fmla="*/ 14 h 54"/>
                <a:gd name="T6" fmla="*/ 10 w 53"/>
                <a:gd name="T7" fmla="*/ 6 h 54"/>
                <a:gd name="T8" fmla="*/ 0 w 53"/>
                <a:gd name="T9" fmla="*/ 0 h 54"/>
                <a:gd name="T10" fmla="*/ 14 w 53"/>
                <a:gd name="T11" fmla="*/ 8 h 54"/>
                <a:gd name="T12" fmla="*/ 26 w 53"/>
                <a:gd name="T13" fmla="*/ 17 h 54"/>
                <a:gd name="T14" fmla="*/ 35 w 53"/>
                <a:gd name="T15" fmla="*/ 30 h 54"/>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54"/>
                <a:gd name="T26" fmla="*/ 53 w 53"/>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54">
                  <a:moveTo>
                    <a:pt x="53" y="46"/>
                  </a:moveTo>
                  <a:lnTo>
                    <a:pt x="44" y="54"/>
                  </a:lnTo>
                  <a:lnTo>
                    <a:pt x="28" y="22"/>
                  </a:lnTo>
                  <a:lnTo>
                    <a:pt x="15" y="10"/>
                  </a:lnTo>
                  <a:lnTo>
                    <a:pt x="0" y="0"/>
                  </a:lnTo>
                  <a:lnTo>
                    <a:pt x="21" y="13"/>
                  </a:lnTo>
                  <a:lnTo>
                    <a:pt x="39" y="26"/>
                  </a:lnTo>
                  <a:lnTo>
                    <a:pt x="53" y="46"/>
                  </a:lnTo>
                </a:path>
              </a:pathLst>
            </a:custGeom>
            <a:solidFill>
              <a:srgbClr val="E5E5E5"/>
            </a:solidFill>
            <a:ln w="1588">
              <a:solidFill>
                <a:srgbClr val="999999"/>
              </a:solidFill>
              <a:prstDash val="solid"/>
              <a:round/>
              <a:headEnd/>
              <a:tailEnd/>
            </a:ln>
          </p:spPr>
          <p:txBody>
            <a:bodyPr/>
            <a:lstStyle/>
            <a:p>
              <a:endParaRPr lang="en-US"/>
            </a:p>
          </p:txBody>
        </p:sp>
        <p:sp>
          <p:nvSpPr>
            <p:cNvPr id="26813" name="Freeform 70"/>
            <p:cNvSpPr>
              <a:spLocks/>
            </p:cNvSpPr>
            <p:nvPr/>
          </p:nvSpPr>
          <p:spPr bwMode="auto">
            <a:xfrm>
              <a:off x="4994" y="2574"/>
              <a:ext cx="6" cy="5"/>
            </a:xfrm>
            <a:custGeom>
              <a:avLst/>
              <a:gdLst>
                <a:gd name="T0" fmla="*/ 6 w 8"/>
                <a:gd name="T1" fmla="*/ 1 h 8"/>
                <a:gd name="T2" fmla="*/ 1 w 8"/>
                <a:gd name="T3" fmla="*/ 5 h 8"/>
                <a:gd name="T4" fmla="*/ 0 w 8"/>
                <a:gd name="T5" fmla="*/ 0 h 8"/>
                <a:gd name="T6" fmla="*/ 6 w 8"/>
                <a:gd name="T7" fmla="*/ 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2"/>
                  </a:moveTo>
                  <a:lnTo>
                    <a:pt x="1" y="8"/>
                  </a:lnTo>
                  <a:lnTo>
                    <a:pt x="0" y="0"/>
                  </a:lnTo>
                  <a:lnTo>
                    <a:pt x="8" y="2"/>
                  </a:lnTo>
                </a:path>
              </a:pathLst>
            </a:custGeom>
            <a:solidFill>
              <a:srgbClr val="E5E5E5"/>
            </a:solidFill>
            <a:ln w="1588">
              <a:solidFill>
                <a:srgbClr val="999999"/>
              </a:solidFill>
              <a:prstDash val="solid"/>
              <a:round/>
              <a:headEnd/>
              <a:tailEnd/>
            </a:ln>
          </p:spPr>
          <p:txBody>
            <a:bodyPr/>
            <a:lstStyle/>
            <a:p>
              <a:endParaRPr lang="en-US"/>
            </a:p>
          </p:txBody>
        </p:sp>
        <p:sp>
          <p:nvSpPr>
            <p:cNvPr id="26814" name="Freeform 71"/>
            <p:cNvSpPr>
              <a:spLocks/>
            </p:cNvSpPr>
            <p:nvPr/>
          </p:nvSpPr>
          <p:spPr bwMode="auto">
            <a:xfrm>
              <a:off x="3999" y="1950"/>
              <a:ext cx="76" cy="96"/>
            </a:xfrm>
            <a:custGeom>
              <a:avLst/>
              <a:gdLst>
                <a:gd name="T0" fmla="*/ 27 w 117"/>
                <a:gd name="T1" fmla="*/ 80 h 149"/>
                <a:gd name="T2" fmla="*/ 27 w 117"/>
                <a:gd name="T3" fmla="*/ 82 h 149"/>
                <a:gd name="T4" fmla="*/ 22 w 117"/>
                <a:gd name="T5" fmla="*/ 77 h 149"/>
                <a:gd name="T6" fmla="*/ 22 w 117"/>
                <a:gd name="T7" fmla="*/ 79 h 149"/>
                <a:gd name="T8" fmla="*/ 18 w 117"/>
                <a:gd name="T9" fmla="*/ 65 h 149"/>
                <a:gd name="T10" fmla="*/ 12 w 117"/>
                <a:gd name="T11" fmla="*/ 53 h 149"/>
                <a:gd name="T12" fmla="*/ 12 w 117"/>
                <a:gd name="T13" fmla="*/ 43 h 149"/>
                <a:gd name="T14" fmla="*/ 1 w 117"/>
                <a:gd name="T15" fmla="*/ 33 h 149"/>
                <a:gd name="T16" fmla="*/ 5 w 117"/>
                <a:gd name="T17" fmla="*/ 26 h 149"/>
                <a:gd name="T18" fmla="*/ 11 w 117"/>
                <a:gd name="T19" fmla="*/ 23 h 149"/>
                <a:gd name="T20" fmla="*/ 0 w 117"/>
                <a:gd name="T21" fmla="*/ 12 h 149"/>
                <a:gd name="T22" fmla="*/ 0 w 117"/>
                <a:gd name="T23" fmla="*/ 0 h 149"/>
                <a:gd name="T24" fmla="*/ 8 w 117"/>
                <a:gd name="T25" fmla="*/ 4 h 149"/>
                <a:gd name="T26" fmla="*/ 14 w 117"/>
                <a:gd name="T27" fmla="*/ 9 h 149"/>
                <a:gd name="T28" fmla="*/ 18 w 117"/>
                <a:gd name="T29" fmla="*/ 5 h 149"/>
                <a:gd name="T30" fmla="*/ 25 w 117"/>
                <a:gd name="T31" fmla="*/ 21 h 149"/>
                <a:gd name="T32" fmla="*/ 40 w 117"/>
                <a:gd name="T33" fmla="*/ 21 h 149"/>
                <a:gd name="T34" fmla="*/ 57 w 117"/>
                <a:gd name="T35" fmla="*/ 23 h 149"/>
                <a:gd name="T36" fmla="*/ 65 w 117"/>
                <a:gd name="T37" fmla="*/ 27 h 149"/>
                <a:gd name="T38" fmla="*/ 61 w 117"/>
                <a:gd name="T39" fmla="*/ 35 h 149"/>
                <a:gd name="T40" fmla="*/ 50 w 117"/>
                <a:gd name="T41" fmla="*/ 43 h 149"/>
                <a:gd name="T42" fmla="*/ 52 w 117"/>
                <a:gd name="T43" fmla="*/ 57 h 149"/>
                <a:gd name="T44" fmla="*/ 57 w 117"/>
                <a:gd name="T45" fmla="*/ 61 h 149"/>
                <a:gd name="T46" fmla="*/ 62 w 117"/>
                <a:gd name="T47" fmla="*/ 47 h 149"/>
                <a:gd name="T48" fmla="*/ 69 w 117"/>
                <a:gd name="T49" fmla="*/ 62 h 149"/>
                <a:gd name="T50" fmla="*/ 75 w 117"/>
                <a:gd name="T51" fmla="*/ 79 h 149"/>
                <a:gd name="T52" fmla="*/ 76 w 117"/>
                <a:gd name="T53" fmla="*/ 89 h 149"/>
                <a:gd name="T54" fmla="*/ 70 w 117"/>
                <a:gd name="T55" fmla="*/ 91 h 149"/>
                <a:gd name="T56" fmla="*/ 73 w 117"/>
                <a:gd name="T57" fmla="*/ 96 h 149"/>
                <a:gd name="T58" fmla="*/ 65 w 117"/>
                <a:gd name="T59" fmla="*/ 80 h 149"/>
                <a:gd name="T60" fmla="*/ 55 w 117"/>
                <a:gd name="T61" fmla="*/ 64 h 149"/>
                <a:gd name="T62" fmla="*/ 46 w 117"/>
                <a:gd name="T63" fmla="*/ 62 h 149"/>
                <a:gd name="T64" fmla="*/ 40 w 117"/>
                <a:gd name="T65" fmla="*/ 53 h 149"/>
                <a:gd name="T66" fmla="*/ 27 w 117"/>
                <a:gd name="T67" fmla="*/ 43 h 149"/>
                <a:gd name="T68" fmla="*/ 21 w 117"/>
                <a:gd name="T69" fmla="*/ 44 h 149"/>
                <a:gd name="T70" fmla="*/ 38 w 117"/>
                <a:gd name="T71" fmla="*/ 53 h 149"/>
                <a:gd name="T72" fmla="*/ 41 w 117"/>
                <a:gd name="T73" fmla="*/ 64 h 149"/>
                <a:gd name="T74" fmla="*/ 42 w 117"/>
                <a:gd name="T75" fmla="*/ 68 h 149"/>
                <a:gd name="T76" fmla="*/ 40 w 117"/>
                <a:gd name="T77" fmla="*/ 81 h 149"/>
                <a:gd name="T78" fmla="*/ 36 w 117"/>
                <a:gd name="T79" fmla="*/ 75 h 149"/>
                <a:gd name="T80" fmla="*/ 33 w 117"/>
                <a:gd name="T81" fmla="*/ 77 h 149"/>
                <a:gd name="T82" fmla="*/ 30 w 117"/>
                <a:gd name="T83" fmla="*/ 80 h 149"/>
                <a:gd name="T84" fmla="*/ 27 w 117"/>
                <a:gd name="T85" fmla="*/ 80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49"/>
                <a:gd name="T131" fmla="*/ 117 w 117"/>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49">
                  <a:moveTo>
                    <a:pt x="41" y="124"/>
                  </a:moveTo>
                  <a:lnTo>
                    <a:pt x="41" y="128"/>
                  </a:lnTo>
                  <a:lnTo>
                    <a:pt x="34" y="119"/>
                  </a:lnTo>
                  <a:lnTo>
                    <a:pt x="34" y="123"/>
                  </a:lnTo>
                  <a:lnTo>
                    <a:pt x="28" y="101"/>
                  </a:lnTo>
                  <a:lnTo>
                    <a:pt x="19" y="82"/>
                  </a:lnTo>
                  <a:lnTo>
                    <a:pt x="18" y="66"/>
                  </a:lnTo>
                  <a:lnTo>
                    <a:pt x="1" y="51"/>
                  </a:lnTo>
                  <a:lnTo>
                    <a:pt x="8" y="40"/>
                  </a:lnTo>
                  <a:lnTo>
                    <a:pt x="17" y="36"/>
                  </a:lnTo>
                  <a:lnTo>
                    <a:pt x="0" y="18"/>
                  </a:lnTo>
                  <a:lnTo>
                    <a:pt x="0" y="0"/>
                  </a:lnTo>
                  <a:lnTo>
                    <a:pt x="13" y="6"/>
                  </a:lnTo>
                  <a:lnTo>
                    <a:pt x="21" y="14"/>
                  </a:lnTo>
                  <a:lnTo>
                    <a:pt x="28" y="8"/>
                  </a:lnTo>
                  <a:lnTo>
                    <a:pt x="38" y="32"/>
                  </a:lnTo>
                  <a:lnTo>
                    <a:pt x="62" y="33"/>
                  </a:lnTo>
                  <a:lnTo>
                    <a:pt x="87" y="36"/>
                  </a:lnTo>
                  <a:lnTo>
                    <a:pt x="100" y="42"/>
                  </a:lnTo>
                  <a:lnTo>
                    <a:pt x="94" y="55"/>
                  </a:lnTo>
                  <a:lnTo>
                    <a:pt x="77" y="67"/>
                  </a:lnTo>
                  <a:lnTo>
                    <a:pt x="80" y="88"/>
                  </a:lnTo>
                  <a:lnTo>
                    <a:pt x="87" y="95"/>
                  </a:lnTo>
                  <a:lnTo>
                    <a:pt x="96" y="73"/>
                  </a:lnTo>
                  <a:lnTo>
                    <a:pt x="106" y="97"/>
                  </a:lnTo>
                  <a:lnTo>
                    <a:pt x="115" y="122"/>
                  </a:lnTo>
                  <a:lnTo>
                    <a:pt x="117" y="138"/>
                  </a:lnTo>
                  <a:lnTo>
                    <a:pt x="108" y="141"/>
                  </a:lnTo>
                  <a:lnTo>
                    <a:pt x="112" y="149"/>
                  </a:lnTo>
                  <a:lnTo>
                    <a:pt x="100" y="124"/>
                  </a:lnTo>
                  <a:lnTo>
                    <a:pt x="85" y="99"/>
                  </a:lnTo>
                  <a:lnTo>
                    <a:pt x="71" y="97"/>
                  </a:lnTo>
                  <a:lnTo>
                    <a:pt x="62" y="82"/>
                  </a:lnTo>
                  <a:lnTo>
                    <a:pt x="41" y="67"/>
                  </a:lnTo>
                  <a:lnTo>
                    <a:pt x="32" y="68"/>
                  </a:lnTo>
                  <a:lnTo>
                    <a:pt x="58" y="83"/>
                  </a:lnTo>
                  <a:lnTo>
                    <a:pt x="63" y="99"/>
                  </a:lnTo>
                  <a:lnTo>
                    <a:pt x="65" y="105"/>
                  </a:lnTo>
                  <a:lnTo>
                    <a:pt x="61" y="125"/>
                  </a:lnTo>
                  <a:lnTo>
                    <a:pt x="56" y="117"/>
                  </a:lnTo>
                  <a:lnTo>
                    <a:pt x="51" y="119"/>
                  </a:lnTo>
                  <a:lnTo>
                    <a:pt x="46" y="124"/>
                  </a:lnTo>
                  <a:lnTo>
                    <a:pt x="41" y="12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15" name="Freeform 72"/>
            <p:cNvSpPr>
              <a:spLocks/>
            </p:cNvSpPr>
            <p:nvPr/>
          </p:nvSpPr>
          <p:spPr bwMode="auto">
            <a:xfrm>
              <a:off x="3999" y="1950"/>
              <a:ext cx="76" cy="96"/>
            </a:xfrm>
            <a:custGeom>
              <a:avLst/>
              <a:gdLst>
                <a:gd name="T0" fmla="*/ 27 w 117"/>
                <a:gd name="T1" fmla="*/ 80 h 149"/>
                <a:gd name="T2" fmla="*/ 27 w 117"/>
                <a:gd name="T3" fmla="*/ 82 h 149"/>
                <a:gd name="T4" fmla="*/ 22 w 117"/>
                <a:gd name="T5" fmla="*/ 77 h 149"/>
                <a:gd name="T6" fmla="*/ 22 w 117"/>
                <a:gd name="T7" fmla="*/ 79 h 149"/>
                <a:gd name="T8" fmla="*/ 18 w 117"/>
                <a:gd name="T9" fmla="*/ 65 h 149"/>
                <a:gd name="T10" fmla="*/ 12 w 117"/>
                <a:gd name="T11" fmla="*/ 53 h 149"/>
                <a:gd name="T12" fmla="*/ 12 w 117"/>
                <a:gd name="T13" fmla="*/ 43 h 149"/>
                <a:gd name="T14" fmla="*/ 1 w 117"/>
                <a:gd name="T15" fmla="*/ 33 h 149"/>
                <a:gd name="T16" fmla="*/ 5 w 117"/>
                <a:gd name="T17" fmla="*/ 26 h 149"/>
                <a:gd name="T18" fmla="*/ 11 w 117"/>
                <a:gd name="T19" fmla="*/ 23 h 149"/>
                <a:gd name="T20" fmla="*/ 0 w 117"/>
                <a:gd name="T21" fmla="*/ 12 h 149"/>
                <a:gd name="T22" fmla="*/ 0 w 117"/>
                <a:gd name="T23" fmla="*/ 0 h 149"/>
                <a:gd name="T24" fmla="*/ 8 w 117"/>
                <a:gd name="T25" fmla="*/ 4 h 149"/>
                <a:gd name="T26" fmla="*/ 14 w 117"/>
                <a:gd name="T27" fmla="*/ 9 h 149"/>
                <a:gd name="T28" fmla="*/ 18 w 117"/>
                <a:gd name="T29" fmla="*/ 5 h 149"/>
                <a:gd name="T30" fmla="*/ 25 w 117"/>
                <a:gd name="T31" fmla="*/ 21 h 149"/>
                <a:gd name="T32" fmla="*/ 40 w 117"/>
                <a:gd name="T33" fmla="*/ 21 h 149"/>
                <a:gd name="T34" fmla="*/ 57 w 117"/>
                <a:gd name="T35" fmla="*/ 23 h 149"/>
                <a:gd name="T36" fmla="*/ 65 w 117"/>
                <a:gd name="T37" fmla="*/ 27 h 149"/>
                <a:gd name="T38" fmla="*/ 61 w 117"/>
                <a:gd name="T39" fmla="*/ 35 h 149"/>
                <a:gd name="T40" fmla="*/ 50 w 117"/>
                <a:gd name="T41" fmla="*/ 43 h 149"/>
                <a:gd name="T42" fmla="*/ 52 w 117"/>
                <a:gd name="T43" fmla="*/ 57 h 149"/>
                <a:gd name="T44" fmla="*/ 57 w 117"/>
                <a:gd name="T45" fmla="*/ 61 h 149"/>
                <a:gd name="T46" fmla="*/ 62 w 117"/>
                <a:gd name="T47" fmla="*/ 47 h 149"/>
                <a:gd name="T48" fmla="*/ 69 w 117"/>
                <a:gd name="T49" fmla="*/ 62 h 149"/>
                <a:gd name="T50" fmla="*/ 75 w 117"/>
                <a:gd name="T51" fmla="*/ 79 h 149"/>
                <a:gd name="T52" fmla="*/ 76 w 117"/>
                <a:gd name="T53" fmla="*/ 89 h 149"/>
                <a:gd name="T54" fmla="*/ 70 w 117"/>
                <a:gd name="T55" fmla="*/ 91 h 149"/>
                <a:gd name="T56" fmla="*/ 73 w 117"/>
                <a:gd name="T57" fmla="*/ 96 h 149"/>
                <a:gd name="T58" fmla="*/ 65 w 117"/>
                <a:gd name="T59" fmla="*/ 80 h 149"/>
                <a:gd name="T60" fmla="*/ 55 w 117"/>
                <a:gd name="T61" fmla="*/ 64 h 149"/>
                <a:gd name="T62" fmla="*/ 46 w 117"/>
                <a:gd name="T63" fmla="*/ 62 h 149"/>
                <a:gd name="T64" fmla="*/ 40 w 117"/>
                <a:gd name="T65" fmla="*/ 53 h 149"/>
                <a:gd name="T66" fmla="*/ 27 w 117"/>
                <a:gd name="T67" fmla="*/ 43 h 149"/>
                <a:gd name="T68" fmla="*/ 21 w 117"/>
                <a:gd name="T69" fmla="*/ 44 h 149"/>
                <a:gd name="T70" fmla="*/ 38 w 117"/>
                <a:gd name="T71" fmla="*/ 53 h 149"/>
                <a:gd name="T72" fmla="*/ 41 w 117"/>
                <a:gd name="T73" fmla="*/ 64 h 149"/>
                <a:gd name="T74" fmla="*/ 42 w 117"/>
                <a:gd name="T75" fmla="*/ 68 h 149"/>
                <a:gd name="T76" fmla="*/ 40 w 117"/>
                <a:gd name="T77" fmla="*/ 81 h 149"/>
                <a:gd name="T78" fmla="*/ 36 w 117"/>
                <a:gd name="T79" fmla="*/ 75 h 149"/>
                <a:gd name="T80" fmla="*/ 33 w 117"/>
                <a:gd name="T81" fmla="*/ 77 h 149"/>
                <a:gd name="T82" fmla="*/ 30 w 117"/>
                <a:gd name="T83" fmla="*/ 80 h 149"/>
                <a:gd name="T84" fmla="*/ 27 w 117"/>
                <a:gd name="T85" fmla="*/ 80 h 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49"/>
                <a:gd name="T131" fmla="*/ 117 w 117"/>
                <a:gd name="T132" fmla="*/ 149 h 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49">
                  <a:moveTo>
                    <a:pt x="41" y="124"/>
                  </a:moveTo>
                  <a:lnTo>
                    <a:pt x="41" y="128"/>
                  </a:lnTo>
                  <a:lnTo>
                    <a:pt x="34" y="119"/>
                  </a:lnTo>
                  <a:lnTo>
                    <a:pt x="34" y="123"/>
                  </a:lnTo>
                  <a:lnTo>
                    <a:pt x="28" y="101"/>
                  </a:lnTo>
                  <a:lnTo>
                    <a:pt x="19" y="82"/>
                  </a:lnTo>
                  <a:lnTo>
                    <a:pt x="18" y="66"/>
                  </a:lnTo>
                  <a:lnTo>
                    <a:pt x="1" y="51"/>
                  </a:lnTo>
                  <a:lnTo>
                    <a:pt x="8" y="40"/>
                  </a:lnTo>
                  <a:lnTo>
                    <a:pt x="17" y="36"/>
                  </a:lnTo>
                  <a:lnTo>
                    <a:pt x="0" y="18"/>
                  </a:lnTo>
                  <a:lnTo>
                    <a:pt x="0" y="0"/>
                  </a:lnTo>
                  <a:lnTo>
                    <a:pt x="13" y="6"/>
                  </a:lnTo>
                  <a:lnTo>
                    <a:pt x="21" y="14"/>
                  </a:lnTo>
                  <a:lnTo>
                    <a:pt x="28" y="8"/>
                  </a:lnTo>
                  <a:lnTo>
                    <a:pt x="38" y="32"/>
                  </a:lnTo>
                  <a:lnTo>
                    <a:pt x="62" y="33"/>
                  </a:lnTo>
                  <a:lnTo>
                    <a:pt x="87" y="36"/>
                  </a:lnTo>
                  <a:lnTo>
                    <a:pt x="100" y="42"/>
                  </a:lnTo>
                  <a:lnTo>
                    <a:pt x="94" y="55"/>
                  </a:lnTo>
                  <a:lnTo>
                    <a:pt x="77" y="67"/>
                  </a:lnTo>
                  <a:lnTo>
                    <a:pt x="80" y="88"/>
                  </a:lnTo>
                  <a:lnTo>
                    <a:pt x="87" y="95"/>
                  </a:lnTo>
                  <a:lnTo>
                    <a:pt x="96" y="73"/>
                  </a:lnTo>
                  <a:lnTo>
                    <a:pt x="106" y="97"/>
                  </a:lnTo>
                  <a:lnTo>
                    <a:pt x="115" y="122"/>
                  </a:lnTo>
                  <a:lnTo>
                    <a:pt x="117" y="138"/>
                  </a:lnTo>
                  <a:lnTo>
                    <a:pt x="108" y="141"/>
                  </a:lnTo>
                  <a:lnTo>
                    <a:pt x="112" y="149"/>
                  </a:lnTo>
                  <a:lnTo>
                    <a:pt x="100" y="124"/>
                  </a:lnTo>
                  <a:lnTo>
                    <a:pt x="85" y="99"/>
                  </a:lnTo>
                  <a:lnTo>
                    <a:pt x="71" y="97"/>
                  </a:lnTo>
                  <a:lnTo>
                    <a:pt x="62" y="82"/>
                  </a:lnTo>
                  <a:lnTo>
                    <a:pt x="41" y="67"/>
                  </a:lnTo>
                  <a:lnTo>
                    <a:pt x="32" y="68"/>
                  </a:lnTo>
                  <a:lnTo>
                    <a:pt x="58" y="83"/>
                  </a:lnTo>
                  <a:lnTo>
                    <a:pt x="63" y="99"/>
                  </a:lnTo>
                  <a:lnTo>
                    <a:pt x="65" y="105"/>
                  </a:lnTo>
                  <a:lnTo>
                    <a:pt x="61" y="125"/>
                  </a:lnTo>
                  <a:lnTo>
                    <a:pt x="56" y="117"/>
                  </a:lnTo>
                  <a:lnTo>
                    <a:pt x="51" y="119"/>
                  </a:lnTo>
                  <a:lnTo>
                    <a:pt x="46" y="124"/>
                  </a:lnTo>
                  <a:lnTo>
                    <a:pt x="41" y="124"/>
                  </a:lnTo>
                </a:path>
              </a:pathLst>
            </a:custGeom>
            <a:solidFill>
              <a:srgbClr val="E5E5E5"/>
            </a:solidFill>
            <a:ln w="1588">
              <a:solidFill>
                <a:srgbClr val="999999"/>
              </a:solidFill>
              <a:prstDash val="solid"/>
              <a:round/>
              <a:headEnd/>
              <a:tailEnd/>
            </a:ln>
          </p:spPr>
          <p:txBody>
            <a:bodyPr/>
            <a:lstStyle/>
            <a:p>
              <a:endParaRPr lang="en-US"/>
            </a:p>
          </p:txBody>
        </p:sp>
        <p:pic>
          <p:nvPicPr>
            <p:cNvPr id="26816" name="Picture 73"/>
            <p:cNvPicPr>
              <a:picLocks noChangeAspect="1" noChangeArrowheads="1"/>
            </p:cNvPicPr>
            <p:nvPr/>
          </p:nvPicPr>
          <p:blipFill>
            <a:blip r:embed="rId4">
              <a:lum contrast="-6000"/>
              <a:extLst>
                <a:ext uri="{28A0092B-C50C-407E-A947-70E740481C1C}">
                  <a14:useLocalDpi xmlns:a14="http://schemas.microsoft.com/office/drawing/2010/main" xmlns="" val="0"/>
                </a:ext>
              </a:extLst>
            </a:blip>
            <a:srcRect/>
            <a:stretch>
              <a:fillRect/>
            </a:stretch>
          </p:blipFill>
          <p:spPr bwMode="auto">
            <a:xfrm>
              <a:off x="4002" y="1908"/>
              <a:ext cx="32" cy="29"/>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6817" name="Freeform 74"/>
            <p:cNvSpPr>
              <a:spLocks/>
            </p:cNvSpPr>
            <p:nvPr/>
          </p:nvSpPr>
          <p:spPr bwMode="auto">
            <a:xfrm>
              <a:off x="4002" y="1922"/>
              <a:ext cx="32" cy="23"/>
            </a:xfrm>
            <a:custGeom>
              <a:avLst/>
              <a:gdLst>
                <a:gd name="T0" fmla="*/ 9 w 49"/>
                <a:gd name="T1" fmla="*/ 0 h 36"/>
                <a:gd name="T2" fmla="*/ 32 w 49"/>
                <a:gd name="T3" fmla="*/ 0 h 36"/>
                <a:gd name="T4" fmla="*/ 32 w 49"/>
                <a:gd name="T5" fmla="*/ 23 h 36"/>
                <a:gd name="T6" fmla="*/ 23 w 49"/>
                <a:gd name="T7" fmla="*/ 23 h 36"/>
                <a:gd name="T8" fmla="*/ 5 w 49"/>
                <a:gd name="T9" fmla="*/ 19 h 36"/>
                <a:gd name="T10" fmla="*/ 0 w 49"/>
                <a:gd name="T11" fmla="*/ 14 h 36"/>
                <a:gd name="T12" fmla="*/ 9 w 49"/>
                <a:gd name="T13" fmla="*/ 0 h 36"/>
                <a:gd name="T14" fmla="*/ 0 60000 65536"/>
                <a:gd name="T15" fmla="*/ 0 60000 65536"/>
                <a:gd name="T16" fmla="*/ 0 60000 65536"/>
                <a:gd name="T17" fmla="*/ 0 60000 65536"/>
                <a:gd name="T18" fmla="*/ 0 60000 65536"/>
                <a:gd name="T19" fmla="*/ 0 60000 65536"/>
                <a:gd name="T20" fmla="*/ 0 60000 65536"/>
                <a:gd name="T21" fmla="*/ 0 w 49"/>
                <a:gd name="T22" fmla="*/ 0 h 36"/>
                <a:gd name="T23" fmla="*/ 49 w 4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6">
                  <a:moveTo>
                    <a:pt x="14" y="0"/>
                  </a:moveTo>
                  <a:lnTo>
                    <a:pt x="49" y="0"/>
                  </a:lnTo>
                  <a:lnTo>
                    <a:pt x="49" y="36"/>
                  </a:lnTo>
                  <a:lnTo>
                    <a:pt x="35" y="36"/>
                  </a:lnTo>
                  <a:lnTo>
                    <a:pt x="7" y="29"/>
                  </a:lnTo>
                  <a:lnTo>
                    <a:pt x="0" y="22"/>
                  </a:lnTo>
                  <a:lnTo>
                    <a:pt x="14"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18" name="Freeform 75"/>
            <p:cNvSpPr>
              <a:spLocks/>
            </p:cNvSpPr>
            <p:nvPr/>
          </p:nvSpPr>
          <p:spPr bwMode="auto">
            <a:xfrm>
              <a:off x="4039" y="1925"/>
              <a:ext cx="14" cy="20"/>
            </a:xfrm>
            <a:custGeom>
              <a:avLst/>
              <a:gdLst>
                <a:gd name="T0" fmla="*/ 0 w 22"/>
                <a:gd name="T1" fmla="*/ 20 h 32"/>
                <a:gd name="T2" fmla="*/ 0 w 22"/>
                <a:gd name="T3" fmla="*/ 0 h 32"/>
                <a:gd name="T4" fmla="*/ 4 w 22"/>
                <a:gd name="T5" fmla="*/ 2 h 32"/>
                <a:gd name="T6" fmla="*/ 10 w 22"/>
                <a:gd name="T7" fmla="*/ 6 h 32"/>
                <a:gd name="T8" fmla="*/ 14 w 22"/>
                <a:gd name="T9" fmla="*/ 16 h 32"/>
                <a:gd name="T10" fmla="*/ 0 w 22"/>
                <a:gd name="T11" fmla="*/ 20 h 32"/>
                <a:gd name="T12" fmla="*/ 0 60000 65536"/>
                <a:gd name="T13" fmla="*/ 0 60000 65536"/>
                <a:gd name="T14" fmla="*/ 0 60000 65536"/>
                <a:gd name="T15" fmla="*/ 0 60000 65536"/>
                <a:gd name="T16" fmla="*/ 0 60000 65536"/>
                <a:gd name="T17" fmla="*/ 0 60000 65536"/>
                <a:gd name="T18" fmla="*/ 0 w 22"/>
                <a:gd name="T19" fmla="*/ 0 h 32"/>
                <a:gd name="T20" fmla="*/ 22 w 2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2" h="32">
                  <a:moveTo>
                    <a:pt x="0" y="32"/>
                  </a:moveTo>
                  <a:lnTo>
                    <a:pt x="0" y="0"/>
                  </a:lnTo>
                  <a:lnTo>
                    <a:pt x="7" y="3"/>
                  </a:lnTo>
                  <a:lnTo>
                    <a:pt x="15" y="10"/>
                  </a:lnTo>
                  <a:lnTo>
                    <a:pt x="22" y="25"/>
                  </a:lnTo>
                  <a:lnTo>
                    <a:pt x="0" y="3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19" name="Freeform 76"/>
            <p:cNvSpPr>
              <a:spLocks/>
            </p:cNvSpPr>
            <p:nvPr/>
          </p:nvSpPr>
          <p:spPr bwMode="auto">
            <a:xfrm>
              <a:off x="4002" y="1922"/>
              <a:ext cx="49" cy="23"/>
            </a:xfrm>
            <a:custGeom>
              <a:avLst/>
              <a:gdLst>
                <a:gd name="T0" fmla="*/ 33 w 75"/>
                <a:gd name="T1" fmla="*/ 1 h 35"/>
                <a:gd name="T2" fmla="*/ 10 w 75"/>
                <a:gd name="T3" fmla="*/ 0 h 35"/>
                <a:gd name="T4" fmla="*/ 0 w 75"/>
                <a:gd name="T5" fmla="*/ 15 h 35"/>
                <a:gd name="T6" fmla="*/ 3 w 75"/>
                <a:gd name="T7" fmla="*/ 22 h 35"/>
                <a:gd name="T8" fmla="*/ 22 w 75"/>
                <a:gd name="T9" fmla="*/ 23 h 35"/>
                <a:gd name="T10" fmla="*/ 36 w 75"/>
                <a:gd name="T11" fmla="*/ 22 h 35"/>
                <a:gd name="T12" fmla="*/ 49 w 75"/>
                <a:gd name="T13" fmla="*/ 22 h 35"/>
                <a:gd name="T14" fmla="*/ 44 w 75"/>
                <a:gd name="T15" fmla="*/ 12 h 35"/>
                <a:gd name="T16" fmla="*/ 39 w 75"/>
                <a:gd name="T17" fmla="*/ 7 h 35"/>
                <a:gd name="T18" fmla="*/ 33 w 75"/>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35"/>
                <a:gd name="T32" fmla="*/ 75 w 7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35">
                  <a:moveTo>
                    <a:pt x="50" y="2"/>
                  </a:moveTo>
                  <a:lnTo>
                    <a:pt x="16" y="0"/>
                  </a:lnTo>
                  <a:lnTo>
                    <a:pt x="0" y="23"/>
                  </a:lnTo>
                  <a:lnTo>
                    <a:pt x="5" y="33"/>
                  </a:lnTo>
                  <a:lnTo>
                    <a:pt x="33" y="35"/>
                  </a:lnTo>
                  <a:lnTo>
                    <a:pt x="55" y="34"/>
                  </a:lnTo>
                  <a:lnTo>
                    <a:pt x="75" y="33"/>
                  </a:lnTo>
                  <a:lnTo>
                    <a:pt x="67" y="18"/>
                  </a:lnTo>
                  <a:lnTo>
                    <a:pt x="60" y="10"/>
                  </a:lnTo>
                  <a:lnTo>
                    <a:pt x="50" y="2"/>
                  </a:lnTo>
                </a:path>
              </a:pathLst>
            </a:custGeom>
            <a:solidFill>
              <a:srgbClr val="E5E5E5"/>
            </a:solidFill>
            <a:ln w="1588">
              <a:solidFill>
                <a:srgbClr val="999999"/>
              </a:solidFill>
              <a:prstDash val="solid"/>
              <a:round/>
              <a:headEnd/>
              <a:tailEnd/>
            </a:ln>
          </p:spPr>
          <p:txBody>
            <a:bodyPr/>
            <a:lstStyle/>
            <a:p>
              <a:endParaRPr lang="en-US"/>
            </a:p>
          </p:txBody>
        </p:sp>
        <p:sp>
          <p:nvSpPr>
            <p:cNvPr id="26820" name="Freeform 77"/>
            <p:cNvSpPr>
              <a:spLocks/>
            </p:cNvSpPr>
            <p:nvPr/>
          </p:nvSpPr>
          <p:spPr bwMode="auto">
            <a:xfrm>
              <a:off x="4242" y="2153"/>
              <a:ext cx="80" cy="73"/>
            </a:xfrm>
            <a:custGeom>
              <a:avLst/>
              <a:gdLst>
                <a:gd name="T0" fmla="*/ 58 w 122"/>
                <a:gd name="T1" fmla="*/ 54 h 114"/>
                <a:gd name="T2" fmla="*/ 62 w 122"/>
                <a:gd name="T3" fmla="*/ 67 h 114"/>
                <a:gd name="T4" fmla="*/ 52 w 122"/>
                <a:gd name="T5" fmla="*/ 65 h 114"/>
                <a:gd name="T6" fmla="*/ 47 w 122"/>
                <a:gd name="T7" fmla="*/ 67 h 114"/>
                <a:gd name="T8" fmla="*/ 37 w 122"/>
                <a:gd name="T9" fmla="*/ 73 h 114"/>
                <a:gd name="T10" fmla="*/ 27 w 122"/>
                <a:gd name="T11" fmla="*/ 70 h 114"/>
                <a:gd name="T12" fmla="*/ 24 w 122"/>
                <a:gd name="T13" fmla="*/ 68 h 114"/>
                <a:gd name="T14" fmla="*/ 22 w 122"/>
                <a:gd name="T15" fmla="*/ 61 h 114"/>
                <a:gd name="T16" fmla="*/ 16 w 122"/>
                <a:gd name="T17" fmla="*/ 65 h 114"/>
                <a:gd name="T18" fmla="*/ 14 w 122"/>
                <a:gd name="T19" fmla="*/ 54 h 114"/>
                <a:gd name="T20" fmla="*/ 12 w 122"/>
                <a:gd name="T21" fmla="*/ 53 h 114"/>
                <a:gd name="T22" fmla="*/ 5 w 122"/>
                <a:gd name="T23" fmla="*/ 38 h 114"/>
                <a:gd name="T24" fmla="*/ 0 w 122"/>
                <a:gd name="T25" fmla="*/ 25 h 114"/>
                <a:gd name="T26" fmla="*/ 9 w 122"/>
                <a:gd name="T27" fmla="*/ 6 h 114"/>
                <a:gd name="T28" fmla="*/ 26 w 122"/>
                <a:gd name="T29" fmla="*/ 6 h 114"/>
                <a:gd name="T30" fmla="*/ 43 w 122"/>
                <a:gd name="T31" fmla="*/ 6 h 114"/>
                <a:gd name="T32" fmla="*/ 56 w 122"/>
                <a:gd name="T33" fmla="*/ 14 h 114"/>
                <a:gd name="T34" fmla="*/ 56 w 122"/>
                <a:gd name="T35" fmla="*/ 8 h 114"/>
                <a:gd name="T36" fmla="*/ 60 w 122"/>
                <a:gd name="T37" fmla="*/ 4 h 114"/>
                <a:gd name="T38" fmla="*/ 67 w 122"/>
                <a:gd name="T39" fmla="*/ 6 h 114"/>
                <a:gd name="T40" fmla="*/ 77 w 122"/>
                <a:gd name="T41" fmla="*/ 0 h 114"/>
                <a:gd name="T42" fmla="*/ 78 w 122"/>
                <a:gd name="T43" fmla="*/ 15 h 114"/>
                <a:gd name="T44" fmla="*/ 79 w 122"/>
                <a:gd name="T45" fmla="*/ 29 h 114"/>
                <a:gd name="T46" fmla="*/ 80 w 122"/>
                <a:gd name="T47" fmla="*/ 41 h 114"/>
                <a:gd name="T48" fmla="*/ 66 w 122"/>
                <a:gd name="T49" fmla="*/ 48 h 114"/>
                <a:gd name="T50" fmla="*/ 58 w 122"/>
                <a:gd name="T51" fmla="*/ 54 h 1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114"/>
                <a:gd name="T80" fmla="*/ 122 w 122"/>
                <a:gd name="T81" fmla="*/ 114 h 1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114">
                  <a:moveTo>
                    <a:pt x="88" y="84"/>
                  </a:moveTo>
                  <a:lnTo>
                    <a:pt x="95" y="105"/>
                  </a:lnTo>
                  <a:lnTo>
                    <a:pt x="79" y="101"/>
                  </a:lnTo>
                  <a:lnTo>
                    <a:pt x="71" y="105"/>
                  </a:lnTo>
                  <a:lnTo>
                    <a:pt x="57" y="114"/>
                  </a:lnTo>
                  <a:lnTo>
                    <a:pt x="41" y="109"/>
                  </a:lnTo>
                  <a:lnTo>
                    <a:pt x="36" y="106"/>
                  </a:lnTo>
                  <a:lnTo>
                    <a:pt x="33" y="95"/>
                  </a:lnTo>
                  <a:lnTo>
                    <a:pt x="24" y="101"/>
                  </a:lnTo>
                  <a:lnTo>
                    <a:pt x="21" y="84"/>
                  </a:lnTo>
                  <a:lnTo>
                    <a:pt x="19" y="83"/>
                  </a:lnTo>
                  <a:lnTo>
                    <a:pt x="8" y="59"/>
                  </a:lnTo>
                  <a:lnTo>
                    <a:pt x="0" y="39"/>
                  </a:lnTo>
                  <a:lnTo>
                    <a:pt x="14" y="9"/>
                  </a:lnTo>
                  <a:lnTo>
                    <a:pt x="40" y="9"/>
                  </a:lnTo>
                  <a:lnTo>
                    <a:pt x="65" y="9"/>
                  </a:lnTo>
                  <a:lnTo>
                    <a:pt x="85" y="22"/>
                  </a:lnTo>
                  <a:lnTo>
                    <a:pt x="85" y="13"/>
                  </a:lnTo>
                  <a:lnTo>
                    <a:pt x="91" y="6"/>
                  </a:lnTo>
                  <a:lnTo>
                    <a:pt x="102" y="9"/>
                  </a:lnTo>
                  <a:lnTo>
                    <a:pt x="118" y="0"/>
                  </a:lnTo>
                  <a:lnTo>
                    <a:pt x="119" y="24"/>
                  </a:lnTo>
                  <a:lnTo>
                    <a:pt x="121" y="45"/>
                  </a:lnTo>
                  <a:lnTo>
                    <a:pt x="122" y="64"/>
                  </a:lnTo>
                  <a:lnTo>
                    <a:pt x="100" y="75"/>
                  </a:lnTo>
                  <a:lnTo>
                    <a:pt x="88" y="8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21" name="Freeform 78"/>
            <p:cNvSpPr>
              <a:spLocks/>
            </p:cNvSpPr>
            <p:nvPr/>
          </p:nvSpPr>
          <p:spPr bwMode="auto">
            <a:xfrm>
              <a:off x="4242" y="2153"/>
              <a:ext cx="80" cy="73"/>
            </a:xfrm>
            <a:custGeom>
              <a:avLst/>
              <a:gdLst>
                <a:gd name="T0" fmla="*/ 58 w 122"/>
                <a:gd name="T1" fmla="*/ 54 h 114"/>
                <a:gd name="T2" fmla="*/ 62 w 122"/>
                <a:gd name="T3" fmla="*/ 67 h 114"/>
                <a:gd name="T4" fmla="*/ 52 w 122"/>
                <a:gd name="T5" fmla="*/ 65 h 114"/>
                <a:gd name="T6" fmla="*/ 47 w 122"/>
                <a:gd name="T7" fmla="*/ 67 h 114"/>
                <a:gd name="T8" fmla="*/ 37 w 122"/>
                <a:gd name="T9" fmla="*/ 73 h 114"/>
                <a:gd name="T10" fmla="*/ 27 w 122"/>
                <a:gd name="T11" fmla="*/ 70 h 114"/>
                <a:gd name="T12" fmla="*/ 24 w 122"/>
                <a:gd name="T13" fmla="*/ 68 h 114"/>
                <a:gd name="T14" fmla="*/ 22 w 122"/>
                <a:gd name="T15" fmla="*/ 61 h 114"/>
                <a:gd name="T16" fmla="*/ 16 w 122"/>
                <a:gd name="T17" fmla="*/ 65 h 114"/>
                <a:gd name="T18" fmla="*/ 14 w 122"/>
                <a:gd name="T19" fmla="*/ 54 h 114"/>
                <a:gd name="T20" fmla="*/ 12 w 122"/>
                <a:gd name="T21" fmla="*/ 53 h 114"/>
                <a:gd name="T22" fmla="*/ 5 w 122"/>
                <a:gd name="T23" fmla="*/ 38 h 114"/>
                <a:gd name="T24" fmla="*/ 0 w 122"/>
                <a:gd name="T25" fmla="*/ 25 h 114"/>
                <a:gd name="T26" fmla="*/ 9 w 122"/>
                <a:gd name="T27" fmla="*/ 6 h 114"/>
                <a:gd name="T28" fmla="*/ 26 w 122"/>
                <a:gd name="T29" fmla="*/ 6 h 114"/>
                <a:gd name="T30" fmla="*/ 43 w 122"/>
                <a:gd name="T31" fmla="*/ 6 h 114"/>
                <a:gd name="T32" fmla="*/ 56 w 122"/>
                <a:gd name="T33" fmla="*/ 14 h 114"/>
                <a:gd name="T34" fmla="*/ 56 w 122"/>
                <a:gd name="T35" fmla="*/ 8 h 114"/>
                <a:gd name="T36" fmla="*/ 60 w 122"/>
                <a:gd name="T37" fmla="*/ 4 h 114"/>
                <a:gd name="T38" fmla="*/ 67 w 122"/>
                <a:gd name="T39" fmla="*/ 6 h 114"/>
                <a:gd name="T40" fmla="*/ 77 w 122"/>
                <a:gd name="T41" fmla="*/ 0 h 114"/>
                <a:gd name="T42" fmla="*/ 78 w 122"/>
                <a:gd name="T43" fmla="*/ 15 h 114"/>
                <a:gd name="T44" fmla="*/ 79 w 122"/>
                <a:gd name="T45" fmla="*/ 29 h 114"/>
                <a:gd name="T46" fmla="*/ 80 w 122"/>
                <a:gd name="T47" fmla="*/ 41 h 114"/>
                <a:gd name="T48" fmla="*/ 66 w 122"/>
                <a:gd name="T49" fmla="*/ 48 h 114"/>
                <a:gd name="T50" fmla="*/ 58 w 122"/>
                <a:gd name="T51" fmla="*/ 54 h 1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114"/>
                <a:gd name="T80" fmla="*/ 122 w 122"/>
                <a:gd name="T81" fmla="*/ 114 h 1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114">
                  <a:moveTo>
                    <a:pt x="88" y="84"/>
                  </a:moveTo>
                  <a:lnTo>
                    <a:pt x="95" y="105"/>
                  </a:lnTo>
                  <a:lnTo>
                    <a:pt x="79" y="101"/>
                  </a:lnTo>
                  <a:lnTo>
                    <a:pt x="71" y="105"/>
                  </a:lnTo>
                  <a:lnTo>
                    <a:pt x="57" y="114"/>
                  </a:lnTo>
                  <a:lnTo>
                    <a:pt x="41" y="109"/>
                  </a:lnTo>
                  <a:lnTo>
                    <a:pt x="36" y="106"/>
                  </a:lnTo>
                  <a:lnTo>
                    <a:pt x="33" y="95"/>
                  </a:lnTo>
                  <a:lnTo>
                    <a:pt x="24" y="101"/>
                  </a:lnTo>
                  <a:lnTo>
                    <a:pt x="21" y="84"/>
                  </a:lnTo>
                  <a:lnTo>
                    <a:pt x="19" y="83"/>
                  </a:lnTo>
                  <a:lnTo>
                    <a:pt x="8" y="59"/>
                  </a:lnTo>
                  <a:lnTo>
                    <a:pt x="0" y="39"/>
                  </a:lnTo>
                  <a:lnTo>
                    <a:pt x="14" y="9"/>
                  </a:lnTo>
                  <a:lnTo>
                    <a:pt x="40" y="9"/>
                  </a:lnTo>
                  <a:lnTo>
                    <a:pt x="65" y="9"/>
                  </a:lnTo>
                  <a:lnTo>
                    <a:pt x="85" y="22"/>
                  </a:lnTo>
                  <a:lnTo>
                    <a:pt x="85" y="13"/>
                  </a:lnTo>
                  <a:lnTo>
                    <a:pt x="91" y="6"/>
                  </a:lnTo>
                  <a:lnTo>
                    <a:pt x="102" y="9"/>
                  </a:lnTo>
                  <a:lnTo>
                    <a:pt x="118" y="0"/>
                  </a:lnTo>
                  <a:lnTo>
                    <a:pt x="119" y="24"/>
                  </a:lnTo>
                  <a:lnTo>
                    <a:pt x="121" y="45"/>
                  </a:lnTo>
                  <a:lnTo>
                    <a:pt x="122" y="64"/>
                  </a:lnTo>
                  <a:lnTo>
                    <a:pt x="100" y="75"/>
                  </a:lnTo>
                  <a:lnTo>
                    <a:pt x="88" y="84"/>
                  </a:lnTo>
                </a:path>
              </a:pathLst>
            </a:custGeom>
            <a:solidFill>
              <a:srgbClr val="E5E5E5"/>
            </a:solidFill>
            <a:ln w="1588">
              <a:solidFill>
                <a:srgbClr val="999999"/>
              </a:solidFill>
              <a:prstDash val="solid"/>
              <a:round/>
              <a:headEnd/>
              <a:tailEnd/>
            </a:ln>
          </p:spPr>
          <p:txBody>
            <a:bodyPr/>
            <a:lstStyle/>
            <a:p>
              <a:endParaRPr lang="en-US"/>
            </a:p>
          </p:txBody>
        </p:sp>
        <p:sp>
          <p:nvSpPr>
            <p:cNvPr id="26822" name="Freeform 79"/>
            <p:cNvSpPr>
              <a:spLocks/>
            </p:cNvSpPr>
            <p:nvPr/>
          </p:nvSpPr>
          <p:spPr bwMode="auto">
            <a:xfrm>
              <a:off x="4394" y="2022"/>
              <a:ext cx="3" cy="2"/>
            </a:xfrm>
            <a:custGeom>
              <a:avLst/>
              <a:gdLst>
                <a:gd name="T0" fmla="*/ 3 w 5"/>
                <a:gd name="T1" fmla="*/ 0 h 2"/>
                <a:gd name="T2" fmla="*/ 2 w 5"/>
                <a:gd name="T3" fmla="*/ 2 h 2"/>
                <a:gd name="T4" fmla="*/ 0 w 5"/>
                <a:gd name="T5" fmla="*/ 1 h 2"/>
                <a:gd name="T6" fmla="*/ 3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0"/>
                  </a:moveTo>
                  <a:lnTo>
                    <a:pt x="3" y="2"/>
                  </a:lnTo>
                  <a:lnTo>
                    <a:pt x="0" y="1"/>
                  </a:lnTo>
                  <a:lnTo>
                    <a:pt x="5" y="0"/>
                  </a:lnTo>
                </a:path>
              </a:pathLst>
            </a:custGeom>
            <a:solidFill>
              <a:srgbClr val="E5E5E5"/>
            </a:solidFill>
            <a:ln w="1588">
              <a:solidFill>
                <a:srgbClr val="999999"/>
              </a:solidFill>
              <a:prstDash val="solid"/>
              <a:round/>
              <a:headEnd/>
              <a:tailEnd/>
            </a:ln>
          </p:spPr>
          <p:txBody>
            <a:bodyPr/>
            <a:lstStyle/>
            <a:p>
              <a:endParaRPr lang="en-US"/>
            </a:p>
          </p:txBody>
        </p:sp>
        <p:sp>
          <p:nvSpPr>
            <p:cNvPr id="26823" name="Freeform 80"/>
            <p:cNvSpPr>
              <a:spLocks/>
            </p:cNvSpPr>
            <p:nvPr/>
          </p:nvSpPr>
          <p:spPr bwMode="auto">
            <a:xfrm>
              <a:off x="4191" y="2021"/>
              <a:ext cx="128" cy="146"/>
            </a:xfrm>
            <a:custGeom>
              <a:avLst/>
              <a:gdLst>
                <a:gd name="T0" fmla="*/ 72 w 195"/>
                <a:gd name="T1" fmla="*/ 37 h 227"/>
                <a:gd name="T2" fmla="*/ 67 w 195"/>
                <a:gd name="T3" fmla="*/ 33 h 227"/>
                <a:gd name="T4" fmla="*/ 59 w 195"/>
                <a:gd name="T5" fmla="*/ 24 h 227"/>
                <a:gd name="T6" fmla="*/ 51 w 195"/>
                <a:gd name="T7" fmla="*/ 29 h 227"/>
                <a:gd name="T8" fmla="*/ 40 w 195"/>
                <a:gd name="T9" fmla="*/ 19 h 227"/>
                <a:gd name="T10" fmla="*/ 37 w 195"/>
                <a:gd name="T11" fmla="*/ 12 h 227"/>
                <a:gd name="T12" fmla="*/ 26 w 195"/>
                <a:gd name="T13" fmla="*/ 0 h 227"/>
                <a:gd name="T14" fmla="*/ 18 w 195"/>
                <a:gd name="T15" fmla="*/ 0 h 227"/>
                <a:gd name="T16" fmla="*/ 22 w 195"/>
                <a:gd name="T17" fmla="*/ 20 h 227"/>
                <a:gd name="T18" fmla="*/ 15 w 195"/>
                <a:gd name="T19" fmla="*/ 18 h 227"/>
                <a:gd name="T20" fmla="*/ 12 w 195"/>
                <a:gd name="T21" fmla="*/ 14 h 227"/>
                <a:gd name="T22" fmla="*/ 6 w 195"/>
                <a:gd name="T23" fmla="*/ 26 h 227"/>
                <a:gd name="T24" fmla="*/ 0 w 195"/>
                <a:gd name="T25" fmla="*/ 34 h 227"/>
                <a:gd name="T26" fmla="*/ 6 w 195"/>
                <a:gd name="T27" fmla="*/ 37 h 227"/>
                <a:gd name="T28" fmla="*/ 7 w 195"/>
                <a:gd name="T29" fmla="*/ 47 h 227"/>
                <a:gd name="T30" fmla="*/ 19 w 195"/>
                <a:gd name="T31" fmla="*/ 48 h 227"/>
                <a:gd name="T32" fmla="*/ 21 w 195"/>
                <a:gd name="T33" fmla="*/ 65 h 227"/>
                <a:gd name="T34" fmla="*/ 22 w 195"/>
                <a:gd name="T35" fmla="*/ 83 h 227"/>
                <a:gd name="T36" fmla="*/ 36 w 195"/>
                <a:gd name="T37" fmla="*/ 72 h 227"/>
                <a:gd name="T38" fmla="*/ 45 w 195"/>
                <a:gd name="T39" fmla="*/ 77 h 227"/>
                <a:gd name="T40" fmla="*/ 51 w 195"/>
                <a:gd name="T41" fmla="*/ 73 h 227"/>
                <a:gd name="T42" fmla="*/ 58 w 195"/>
                <a:gd name="T43" fmla="*/ 68 h 227"/>
                <a:gd name="T44" fmla="*/ 77 w 195"/>
                <a:gd name="T45" fmla="*/ 83 h 227"/>
                <a:gd name="T46" fmla="*/ 80 w 195"/>
                <a:gd name="T47" fmla="*/ 95 h 227"/>
                <a:gd name="T48" fmla="*/ 94 w 195"/>
                <a:gd name="T49" fmla="*/ 114 h 227"/>
                <a:gd name="T50" fmla="*/ 98 w 195"/>
                <a:gd name="T51" fmla="*/ 127 h 227"/>
                <a:gd name="T52" fmla="*/ 93 w 195"/>
                <a:gd name="T53" fmla="*/ 138 h 227"/>
                <a:gd name="T54" fmla="*/ 106 w 195"/>
                <a:gd name="T55" fmla="*/ 146 h 227"/>
                <a:gd name="T56" fmla="*/ 106 w 195"/>
                <a:gd name="T57" fmla="*/ 140 h 227"/>
                <a:gd name="T58" fmla="*/ 110 w 195"/>
                <a:gd name="T59" fmla="*/ 136 h 227"/>
                <a:gd name="T60" fmla="*/ 117 w 195"/>
                <a:gd name="T61" fmla="*/ 138 h 227"/>
                <a:gd name="T62" fmla="*/ 128 w 195"/>
                <a:gd name="T63" fmla="*/ 132 h 227"/>
                <a:gd name="T64" fmla="*/ 126 w 195"/>
                <a:gd name="T65" fmla="*/ 118 h 227"/>
                <a:gd name="T66" fmla="*/ 121 w 195"/>
                <a:gd name="T67" fmla="*/ 111 h 227"/>
                <a:gd name="T68" fmla="*/ 121 w 195"/>
                <a:gd name="T69" fmla="*/ 109 h 227"/>
                <a:gd name="T70" fmla="*/ 108 w 195"/>
                <a:gd name="T71" fmla="*/ 98 h 227"/>
                <a:gd name="T72" fmla="*/ 102 w 195"/>
                <a:gd name="T73" fmla="*/ 87 h 227"/>
                <a:gd name="T74" fmla="*/ 91 w 195"/>
                <a:gd name="T75" fmla="*/ 77 h 227"/>
                <a:gd name="T76" fmla="*/ 83 w 195"/>
                <a:gd name="T77" fmla="*/ 65 h 227"/>
                <a:gd name="T78" fmla="*/ 63 w 195"/>
                <a:gd name="T79" fmla="*/ 51 h 227"/>
                <a:gd name="T80" fmla="*/ 66 w 195"/>
                <a:gd name="T81" fmla="*/ 45 h 227"/>
                <a:gd name="T82" fmla="*/ 74 w 195"/>
                <a:gd name="T83" fmla="*/ 44 h 227"/>
                <a:gd name="T84" fmla="*/ 72 w 195"/>
                <a:gd name="T85" fmla="*/ 37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5"/>
                <a:gd name="T130" fmla="*/ 0 h 227"/>
                <a:gd name="T131" fmla="*/ 195 w 195"/>
                <a:gd name="T132" fmla="*/ 227 h 2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5" h="227">
                  <a:moveTo>
                    <a:pt x="110" y="57"/>
                  </a:moveTo>
                  <a:lnTo>
                    <a:pt x="102" y="51"/>
                  </a:lnTo>
                  <a:lnTo>
                    <a:pt x="90" y="37"/>
                  </a:lnTo>
                  <a:lnTo>
                    <a:pt x="77" y="45"/>
                  </a:lnTo>
                  <a:lnTo>
                    <a:pt x="61" y="29"/>
                  </a:lnTo>
                  <a:lnTo>
                    <a:pt x="57" y="18"/>
                  </a:lnTo>
                  <a:lnTo>
                    <a:pt x="39" y="0"/>
                  </a:lnTo>
                  <a:lnTo>
                    <a:pt x="27" y="0"/>
                  </a:lnTo>
                  <a:lnTo>
                    <a:pt x="34" y="31"/>
                  </a:lnTo>
                  <a:lnTo>
                    <a:pt x="23" y="28"/>
                  </a:lnTo>
                  <a:lnTo>
                    <a:pt x="19" y="22"/>
                  </a:lnTo>
                  <a:lnTo>
                    <a:pt x="9" y="40"/>
                  </a:lnTo>
                  <a:lnTo>
                    <a:pt x="0" y="53"/>
                  </a:lnTo>
                  <a:lnTo>
                    <a:pt x="9" y="57"/>
                  </a:lnTo>
                  <a:lnTo>
                    <a:pt x="11" y="73"/>
                  </a:lnTo>
                  <a:lnTo>
                    <a:pt x="29" y="74"/>
                  </a:lnTo>
                  <a:lnTo>
                    <a:pt x="32" y="101"/>
                  </a:lnTo>
                  <a:lnTo>
                    <a:pt x="34" y="129"/>
                  </a:lnTo>
                  <a:lnTo>
                    <a:pt x="55" y="112"/>
                  </a:lnTo>
                  <a:lnTo>
                    <a:pt x="68" y="119"/>
                  </a:lnTo>
                  <a:lnTo>
                    <a:pt x="77" y="113"/>
                  </a:lnTo>
                  <a:lnTo>
                    <a:pt x="89" y="106"/>
                  </a:lnTo>
                  <a:lnTo>
                    <a:pt x="117" y="129"/>
                  </a:lnTo>
                  <a:lnTo>
                    <a:pt x="122" y="148"/>
                  </a:lnTo>
                  <a:lnTo>
                    <a:pt x="143" y="177"/>
                  </a:lnTo>
                  <a:lnTo>
                    <a:pt x="149" y="198"/>
                  </a:lnTo>
                  <a:lnTo>
                    <a:pt x="142" y="214"/>
                  </a:lnTo>
                  <a:lnTo>
                    <a:pt x="162" y="227"/>
                  </a:lnTo>
                  <a:lnTo>
                    <a:pt x="162" y="218"/>
                  </a:lnTo>
                  <a:lnTo>
                    <a:pt x="168" y="211"/>
                  </a:lnTo>
                  <a:lnTo>
                    <a:pt x="179" y="214"/>
                  </a:lnTo>
                  <a:lnTo>
                    <a:pt x="195" y="205"/>
                  </a:lnTo>
                  <a:lnTo>
                    <a:pt x="192" y="184"/>
                  </a:lnTo>
                  <a:lnTo>
                    <a:pt x="184" y="173"/>
                  </a:lnTo>
                  <a:lnTo>
                    <a:pt x="184" y="169"/>
                  </a:lnTo>
                  <a:lnTo>
                    <a:pt x="165" y="152"/>
                  </a:lnTo>
                  <a:lnTo>
                    <a:pt x="156" y="136"/>
                  </a:lnTo>
                  <a:lnTo>
                    <a:pt x="139" y="119"/>
                  </a:lnTo>
                  <a:lnTo>
                    <a:pt x="126" y="101"/>
                  </a:lnTo>
                  <a:lnTo>
                    <a:pt x="96" y="79"/>
                  </a:lnTo>
                  <a:lnTo>
                    <a:pt x="100" y="70"/>
                  </a:lnTo>
                  <a:lnTo>
                    <a:pt x="113" y="68"/>
                  </a:lnTo>
                  <a:lnTo>
                    <a:pt x="110" y="5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24" name="Freeform 81"/>
            <p:cNvSpPr>
              <a:spLocks/>
            </p:cNvSpPr>
            <p:nvPr/>
          </p:nvSpPr>
          <p:spPr bwMode="auto">
            <a:xfrm>
              <a:off x="4191" y="2021"/>
              <a:ext cx="128" cy="146"/>
            </a:xfrm>
            <a:custGeom>
              <a:avLst/>
              <a:gdLst>
                <a:gd name="T0" fmla="*/ 72 w 195"/>
                <a:gd name="T1" fmla="*/ 37 h 227"/>
                <a:gd name="T2" fmla="*/ 67 w 195"/>
                <a:gd name="T3" fmla="*/ 33 h 227"/>
                <a:gd name="T4" fmla="*/ 59 w 195"/>
                <a:gd name="T5" fmla="*/ 24 h 227"/>
                <a:gd name="T6" fmla="*/ 51 w 195"/>
                <a:gd name="T7" fmla="*/ 29 h 227"/>
                <a:gd name="T8" fmla="*/ 40 w 195"/>
                <a:gd name="T9" fmla="*/ 19 h 227"/>
                <a:gd name="T10" fmla="*/ 37 w 195"/>
                <a:gd name="T11" fmla="*/ 12 h 227"/>
                <a:gd name="T12" fmla="*/ 26 w 195"/>
                <a:gd name="T13" fmla="*/ 0 h 227"/>
                <a:gd name="T14" fmla="*/ 18 w 195"/>
                <a:gd name="T15" fmla="*/ 0 h 227"/>
                <a:gd name="T16" fmla="*/ 22 w 195"/>
                <a:gd name="T17" fmla="*/ 20 h 227"/>
                <a:gd name="T18" fmla="*/ 15 w 195"/>
                <a:gd name="T19" fmla="*/ 18 h 227"/>
                <a:gd name="T20" fmla="*/ 12 w 195"/>
                <a:gd name="T21" fmla="*/ 14 h 227"/>
                <a:gd name="T22" fmla="*/ 6 w 195"/>
                <a:gd name="T23" fmla="*/ 26 h 227"/>
                <a:gd name="T24" fmla="*/ 0 w 195"/>
                <a:gd name="T25" fmla="*/ 34 h 227"/>
                <a:gd name="T26" fmla="*/ 6 w 195"/>
                <a:gd name="T27" fmla="*/ 37 h 227"/>
                <a:gd name="T28" fmla="*/ 7 w 195"/>
                <a:gd name="T29" fmla="*/ 47 h 227"/>
                <a:gd name="T30" fmla="*/ 19 w 195"/>
                <a:gd name="T31" fmla="*/ 48 h 227"/>
                <a:gd name="T32" fmla="*/ 21 w 195"/>
                <a:gd name="T33" fmla="*/ 65 h 227"/>
                <a:gd name="T34" fmla="*/ 22 w 195"/>
                <a:gd name="T35" fmla="*/ 83 h 227"/>
                <a:gd name="T36" fmla="*/ 36 w 195"/>
                <a:gd name="T37" fmla="*/ 72 h 227"/>
                <a:gd name="T38" fmla="*/ 45 w 195"/>
                <a:gd name="T39" fmla="*/ 77 h 227"/>
                <a:gd name="T40" fmla="*/ 51 w 195"/>
                <a:gd name="T41" fmla="*/ 73 h 227"/>
                <a:gd name="T42" fmla="*/ 58 w 195"/>
                <a:gd name="T43" fmla="*/ 68 h 227"/>
                <a:gd name="T44" fmla="*/ 77 w 195"/>
                <a:gd name="T45" fmla="*/ 83 h 227"/>
                <a:gd name="T46" fmla="*/ 80 w 195"/>
                <a:gd name="T47" fmla="*/ 95 h 227"/>
                <a:gd name="T48" fmla="*/ 94 w 195"/>
                <a:gd name="T49" fmla="*/ 114 h 227"/>
                <a:gd name="T50" fmla="*/ 98 w 195"/>
                <a:gd name="T51" fmla="*/ 127 h 227"/>
                <a:gd name="T52" fmla="*/ 93 w 195"/>
                <a:gd name="T53" fmla="*/ 138 h 227"/>
                <a:gd name="T54" fmla="*/ 106 w 195"/>
                <a:gd name="T55" fmla="*/ 146 h 227"/>
                <a:gd name="T56" fmla="*/ 106 w 195"/>
                <a:gd name="T57" fmla="*/ 140 h 227"/>
                <a:gd name="T58" fmla="*/ 110 w 195"/>
                <a:gd name="T59" fmla="*/ 136 h 227"/>
                <a:gd name="T60" fmla="*/ 117 w 195"/>
                <a:gd name="T61" fmla="*/ 138 h 227"/>
                <a:gd name="T62" fmla="*/ 128 w 195"/>
                <a:gd name="T63" fmla="*/ 132 h 227"/>
                <a:gd name="T64" fmla="*/ 126 w 195"/>
                <a:gd name="T65" fmla="*/ 118 h 227"/>
                <a:gd name="T66" fmla="*/ 121 w 195"/>
                <a:gd name="T67" fmla="*/ 111 h 227"/>
                <a:gd name="T68" fmla="*/ 121 w 195"/>
                <a:gd name="T69" fmla="*/ 109 h 227"/>
                <a:gd name="T70" fmla="*/ 108 w 195"/>
                <a:gd name="T71" fmla="*/ 98 h 227"/>
                <a:gd name="T72" fmla="*/ 102 w 195"/>
                <a:gd name="T73" fmla="*/ 87 h 227"/>
                <a:gd name="T74" fmla="*/ 91 w 195"/>
                <a:gd name="T75" fmla="*/ 77 h 227"/>
                <a:gd name="T76" fmla="*/ 83 w 195"/>
                <a:gd name="T77" fmla="*/ 65 h 227"/>
                <a:gd name="T78" fmla="*/ 63 w 195"/>
                <a:gd name="T79" fmla="*/ 51 h 227"/>
                <a:gd name="T80" fmla="*/ 66 w 195"/>
                <a:gd name="T81" fmla="*/ 45 h 227"/>
                <a:gd name="T82" fmla="*/ 74 w 195"/>
                <a:gd name="T83" fmla="*/ 44 h 227"/>
                <a:gd name="T84" fmla="*/ 72 w 195"/>
                <a:gd name="T85" fmla="*/ 37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5"/>
                <a:gd name="T130" fmla="*/ 0 h 227"/>
                <a:gd name="T131" fmla="*/ 195 w 195"/>
                <a:gd name="T132" fmla="*/ 227 h 2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5" h="227">
                  <a:moveTo>
                    <a:pt x="110" y="57"/>
                  </a:moveTo>
                  <a:lnTo>
                    <a:pt x="102" y="51"/>
                  </a:lnTo>
                  <a:lnTo>
                    <a:pt x="90" y="37"/>
                  </a:lnTo>
                  <a:lnTo>
                    <a:pt x="77" y="45"/>
                  </a:lnTo>
                  <a:lnTo>
                    <a:pt x="61" y="29"/>
                  </a:lnTo>
                  <a:lnTo>
                    <a:pt x="57" y="18"/>
                  </a:lnTo>
                  <a:lnTo>
                    <a:pt x="39" y="0"/>
                  </a:lnTo>
                  <a:lnTo>
                    <a:pt x="27" y="0"/>
                  </a:lnTo>
                  <a:lnTo>
                    <a:pt x="34" y="31"/>
                  </a:lnTo>
                  <a:lnTo>
                    <a:pt x="23" y="28"/>
                  </a:lnTo>
                  <a:lnTo>
                    <a:pt x="19" y="22"/>
                  </a:lnTo>
                  <a:lnTo>
                    <a:pt x="9" y="40"/>
                  </a:lnTo>
                  <a:lnTo>
                    <a:pt x="0" y="53"/>
                  </a:lnTo>
                  <a:lnTo>
                    <a:pt x="9" y="57"/>
                  </a:lnTo>
                  <a:lnTo>
                    <a:pt x="11" y="73"/>
                  </a:lnTo>
                  <a:lnTo>
                    <a:pt x="29" y="74"/>
                  </a:lnTo>
                  <a:lnTo>
                    <a:pt x="32" y="101"/>
                  </a:lnTo>
                  <a:lnTo>
                    <a:pt x="34" y="129"/>
                  </a:lnTo>
                  <a:lnTo>
                    <a:pt x="55" y="112"/>
                  </a:lnTo>
                  <a:lnTo>
                    <a:pt x="68" y="119"/>
                  </a:lnTo>
                  <a:lnTo>
                    <a:pt x="77" y="113"/>
                  </a:lnTo>
                  <a:lnTo>
                    <a:pt x="89" y="106"/>
                  </a:lnTo>
                  <a:lnTo>
                    <a:pt x="117" y="129"/>
                  </a:lnTo>
                  <a:lnTo>
                    <a:pt x="122" y="148"/>
                  </a:lnTo>
                  <a:lnTo>
                    <a:pt x="143" y="177"/>
                  </a:lnTo>
                  <a:lnTo>
                    <a:pt x="149" y="198"/>
                  </a:lnTo>
                  <a:lnTo>
                    <a:pt x="142" y="214"/>
                  </a:lnTo>
                  <a:lnTo>
                    <a:pt x="162" y="227"/>
                  </a:lnTo>
                  <a:lnTo>
                    <a:pt x="162" y="218"/>
                  </a:lnTo>
                  <a:lnTo>
                    <a:pt x="168" y="211"/>
                  </a:lnTo>
                  <a:lnTo>
                    <a:pt x="179" y="214"/>
                  </a:lnTo>
                  <a:lnTo>
                    <a:pt x="195" y="205"/>
                  </a:lnTo>
                  <a:lnTo>
                    <a:pt x="192" y="184"/>
                  </a:lnTo>
                  <a:lnTo>
                    <a:pt x="184" y="173"/>
                  </a:lnTo>
                  <a:lnTo>
                    <a:pt x="184" y="169"/>
                  </a:lnTo>
                  <a:lnTo>
                    <a:pt x="165" y="152"/>
                  </a:lnTo>
                  <a:lnTo>
                    <a:pt x="156" y="136"/>
                  </a:lnTo>
                  <a:lnTo>
                    <a:pt x="139" y="119"/>
                  </a:lnTo>
                  <a:lnTo>
                    <a:pt x="126" y="101"/>
                  </a:lnTo>
                  <a:lnTo>
                    <a:pt x="96" y="79"/>
                  </a:lnTo>
                  <a:lnTo>
                    <a:pt x="100" y="70"/>
                  </a:lnTo>
                  <a:lnTo>
                    <a:pt x="113" y="68"/>
                  </a:lnTo>
                  <a:lnTo>
                    <a:pt x="110" y="57"/>
                  </a:lnTo>
                </a:path>
              </a:pathLst>
            </a:custGeom>
            <a:solidFill>
              <a:srgbClr val="E5E5E5"/>
            </a:solidFill>
            <a:ln w="1588">
              <a:solidFill>
                <a:srgbClr val="999999"/>
              </a:solidFill>
              <a:prstDash val="solid"/>
              <a:round/>
              <a:headEnd/>
              <a:tailEnd/>
            </a:ln>
          </p:spPr>
          <p:txBody>
            <a:bodyPr/>
            <a:lstStyle/>
            <a:p>
              <a:endParaRPr lang="en-US"/>
            </a:p>
          </p:txBody>
        </p:sp>
        <p:sp>
          <p:nvSpPr>
            <p:cNvPr id="26825" name="Freeform 82"/>
            <p:cNvSpPr>
              <a:spLocks/>
            </p:cNvSpPr>
            <p:nvPr/>
          </p:nvSpPr>
          <p:spPr bwMode="auto">
            <a:xfrm>
              <a:off x="4069" y="1916"/>
              <a:ext cx="135" cy="315"/>
            </a:xfrm>
            <a:custGeom>
              <a:avLst/>
              <a:gdLst>
                <a:gd name="T0" fmla="*/ 75 w 205"/>
                <a:gd name="T1" fmla="*/ 78 h 491"/>
                <a:gd name="T2" fmla="*/ 74 w 205"/>
                <a:gd name="T3" fmla="*/ 64 h 491"/>
                <a:gd name="T4" fmla="*/ 83 w 205"/>
                <a:gd name="T5" fmla="*/ 44 h 491"/>
                <a:gd name="T6" fmla="*/ 78 w 205"/>
                <a:gd name="T7" fmla="*/ 17 h 491"/>
                <a:gd name="T8" fmla="*/ 57 w 205"/>
                <a:gd name="T9" fmla="*/ 0 h 491"/>
                <a:gd name="T10" fmla="*/ 53 w 205"/>
                <a:gd name="T11" fmla="*/ 13 h 491"/>
                <a:gd name="T12" fmla="*/ 56 w 205"/>
                <a:gd name="T13" fmla="*/ 24 h 491"/>
                <a:gd name="T14" fmla="*/ 29 w 205"/>
                <a:gd name="T15" fmla="*/ 37 h 491"/>
                <a:gd name="T16" fmla="*/ 28 w 205"/>
                <a:gd name="T17" fmla="*/ 59 h 491"/>
                <a:gd name="T18" fmla="*/ 12 w 205"/>
                <a:gd name="T19" fmla="*/ 78 h 491"/>
                <a:gd name="T20" fmla="*/ 11 w 205"/>
                <a:gd name="T21" fmla="*/ 111 h 491"/>
                <a:gd name="T22" fmla="*/ 5 w 205"/>
                <a:gd name="T23" fmla="*/ 113 h 491"/>
                <a:gd name="T24" fmla="*/ 0 w 205"/>
                <a:gd name="T25" fmla="*/ 125 h 491"/>
                <a:gd name="T26" fmla="*/ 12 w 205"/>
                <a:gd name="T27" fmla="*/ 143 h 491"/>
                <a:gd name="T28" fmla="*/ 18 w 205"/>
                <a:gd name="T29" fmla="*/ 149 h 491"/>
                <a:gd name="T30" fmla="*/ 26 w 205"/>
                <a:gd name="T31" fmla="*/ 147 h 491"/>
                <a:gd name="T32" fmla="*/ 28 w 205"/>
                <a:gd name="T33" fmla="*/ 157 h 491"/>
                <a:gd name="T34" fmla="*/ 34 w 205"/>
                <a:gd name="T35" fmla="*/ 157 h 491"/>
                <a:gd name="T36" fmla="*/ 45 w 205"/>
                <a:gd name="T37" fmla="*/ 185 h 491"/>
                <a:gd name="T38" fmla="*/ 42 w 205"/>
                <a:gd name="T39" fmla="*/ 214 h 491"/>
                <a:gd name="T40" fmla="*/ 51 w 205"/>
                <a:gd name="T41" fmla="*/ 214 h 491"/>
                <a:gd name="T42" fmla="*/ 57 w 205"/>
                <a:gd name="T43" fmla="*/ 216 h 491"/>
                <a:gd name="T44" fmla="*/ 61 w 205"/>
                <a:gd name="T45" fmla="*/ 216 h 491"/>
                <a:gd name="T46" fmla="*/ 72 w 205"/>
                <a:gd name="T47" fmla="*/ 203 h 491"/>
                <a:gd name="T48" fmla="*/ 82 w 205"/>
                <a:gd name="T49" fmla="*/ 192 h 491"/>
                <a:gd name="T50" fmla="*/ 95 w 205"/>
                <a:gd name="T51" fmla="*/ 206 h 491"/>
                <a:gd name="T52" fmla="*/ 108 w 205"/>
                <a:gd name="T53" fmla="*/ 253 h 491"/>
                <a:gd name="T54" fmla="*/ 113 w 205"/>
                <a:gd name="T55" fmla="*/ 262 h 491"/>
                <a:gd name="T56" fmla="*/ 121 w 205"/>
                <a:gd name="T57" fmla="*/ 287 h 491"/>
                <a:gd name="T58" fmla="*/ 120 w 205"/>
                <a:gd name="T59" fmla="*/ 315 h 491"/>
                <a:gd name="T60" fmla="*/ 128 w 205"/>
                <a:gd name="T61" fmla="*/ 300 h 491"/>
                <a:gd name="T62" fmla="*/ 129 w 205"/>
                <a:gd name="T63" fmla="*/ 273 h 491"/>
                <a:gd name="T64" fmla="*/ 118 w 205"/>
                <a:gd name="T65" fmla="*/ 246 h 491"/>
                <a:gd name="T66" fmla="*/ 109 w 205"/>
                <a:gd name="T67" fmla="*/ 226 h 491"/>
                <a:gd name="T68" fmla="*/ 115 w 205"/>
                <a:gd name="T69" fmla="*/ 209 h 491"/>
                <a:gd name="T70" fmla="*/ 98 w 205"/>
                <a:gd name="T71" fmla="*/ 189 h 491"/>
                <a:gd name="T72" fmla="*/ 90 w 205"/>
                <a:gd name="T73" fmla="*/ 171 h 491"/>
                <a:gd name="T74" fmla="*/ 107 w 205"/>
                <a:gd name="T75" fmla="*/ 149 h 491"/>
                <a:gd name="T76" fmla="*/ 122 w 205"/>
                <a:gd name="T77" fmla="*/ 139 h 491"/>
                <a:gd name="T78" fmla="*/ 135 w 205"/>
                <a:gd name="T79" fmla="*/ 119 h 491"/>
                <a:gd name="T80" fmla="*/ 120 w 205"/>
                <a:gd name="T81" fmla="*/ 120 h 491"/>
                <a:gd name="T82" fmla="*/ 105 w 205"/>
                <a:gd name="T83" fmla="*/ 107 h 491"/>
                <a:gd name="T84" fmla="*/ 96 w 205"/>
                <a:gd name="T85" fmla="*/ 89 h 491"/>
                <a:gd name="T86" fmla="*/ 91 w 205"/>
                <a:gd name="T87" fmla="*/ 76 h 4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5"/>
                <a:gd name="T133" fmla="*/ 0 h 491"/>
                <a:gd name="T134" fmla="*/ 205 w 205"/>
                <a:gd name="T135" fmla="*/ 491 h 4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5" h="491">
                  <a:moveTo>
                    <a:pt x="138" y="118"/>
                  </a:moveTo>
                  <a:lnTo>
                    <a:pt x="114" y="121"/>
                  </a:lnTo>
                  <a:lnTo>
                    <a:pt x="114" y="109"/>
                  </a:lnTo>
                  <a:lnTo>
                    <a:pt x="113" y="100"/>
                  </a:lnTo>
                  <a:lnTo>
                    <a:pt x="123" y="78"/>
                  </a:lnTo>
                  <a:lnTo>
                    <a:pt x="126" y="68"/>
                  </a:lnTo>
                  <a:lnTo>
                    <a:pt x="121" y="45"/>
                  </a:lnTo>
                  <a:lnTo>
                    <a:pt x="118" y="26"/>
                  </a:lnTo>
                  <a:lnTo>
                    <a:pt x="105" y="18"/>
                  </a:lnTo>
                  <a:lnTo>
                    <a:pt x="87" y="0"/>
                  </a:lnTo>
                  <a:lnTo>
                    <a:pt x="85" y="9"/>
                  </a:lnTo>
                  <a:lnTo>
                    <a:pt x="80" y="20"/>
                  </a:lnTo>
                  <a:lnTo>
                    <a:pt x="79" y="28"/>
                  </a:lnTo>
                  <a:lnTo>
                    <a:pt x="85" y="38"/>
                  </a:lnTo>
                  <a:lnTo>
                    <a:pt x="68" y="33"/>
                  </a:lnTo>
                  <a:lnTo>
                    <a:pt x="44" y="57"/>
                  </a:lnTo>
                  <a:lnTo>
                    <a:pt x="43" y="78"/>
                  </a:lnTo>
                  <a:lnTo>
                    <a:pt x="43" y="92"/>
                  </a:lnTo>
                  <a:lnTo>
                    <a:pt x="31" y="122"/>
                  </a:lnTo>
                  <a:lnTo>
                    <a:pt x="18" y="122"/>
                  </a:lnTo>
                  <a:lnTo>
                    <a:pt x="16" y="145"/>
                  </a:lnTo>
                  <a:lnTo>
                    <a:pt x="16" y="173"/>
                  </a:lnTo>
                  <a:lnTo>
                    <a:pt x="9" y="173"/>
                  </a:lnTo>
                  <a:lnTo>
                    <a:pt x="7" y="176"/>
                  </a:lnTo>
                  <a:lnTo>
                    <a:pt x="9" y="192"/>
                  </a:lnTo>
                  <a:lnTo>
                    <a:pt x="0" y="195"/>
                  </a:lnTo>
                  <a:lnTo>
                    <a:pt x="16" y="218"/>
                  </a:lnTo>
                  <a:lnTo>
                    <a:pt x="18" y="223"/>
                  </a:lnTo>
                  <a:lnTo>
                    <a:pt x="22" y="216"/>
                  </a:lnTo>
                  <a:lnTo>
                    <a:pt x="27" y="232"/>
                  </a:lnTo>
                  <a:lnTo>
                    <a:pt x="30" y="232"/>
                  </a:lnTo>
                  <a:lnTo>
                    <a:pt x="40" y="229"/>
                  </a:lnTo>
                  <a:lnTo>
                    <a:pt x="47" y="242"/>
                  </a:lnTo>
                  <a:lnTo>
                    <a:pt x="42" y="244"/>
                  </a:lnTo>
                  <a:lnTo>
                    <a:pt x="47" y="256"/>
                  </a:lnTo>
                  <a:lnTo>
                    <a:pt x="51" y="245"/>
                  </a:lnTo>
                  <a:lnTo>
                    <a:pt x="59" y="267"/>
                  </a:lnTo>
                  <a:lnTo>
                    <a:pt x="69" y="289"/>
                  </a:lnTo>
                  <a:lnTo>
                    <a:pt x="68" y="310"/>
                  </a:lnTo>
                  <a:lnTo>
                    <a:pt x="64" y="333"/>
                  </a:lnTo>
                  <a:lnTo>
                    <a:pt x="75" y="320"/>
                  </a:lnTo>
                  <a:lnTo>
                    <a:pt x="77" y="334"/>
                  </a:lnTo>
                  <a:lnTo>
                    <a:pt x="80" y="337"/>
                  </a:lnTo>
                  <a:lnTo>
                    <a:pt x="87" y="336"/>
                  </a:lnTo>
                  <a:lnTo>
                    <a:pt x="92" y="334"/>
                  </a:lnTo>
                  <a:lnTo>
                    <a:pt x="92" y="337"/>
                  </a:lnTo>
                  <a:lnTo>
                    <a:pt x="108" y="325"/>
                  </a:lnTo>
                  <a:lnTo>
                    <a:pt x="110" y="317"/>
                  </a:lnTo>
                  <a:lnTo>
                    <a:pt x="118" y="320"/>
                  </a:lnTo>
                  <a:lnTo>
                    <a:pt x="125" y="300"/>
                  </a:lnTo>
                  <a:lnTo>
                    <a:pt x="133" y="312"/>
                  </a:lnTo>
                  <a:lnTo>
                    <a:pt x="144" y="321"/>
                  </a:lnTo>
                  <a:lnTo>
                    <a:pt x="154" y="359"/>
                  </a:lnTo>
                  <a:lnTo>
                    <a:pt x="164" y="395"/>
                  </a:lnTo>
                  <a:lnTo>
                    <a:pt x="164" y="391"/>
                  </a:lnTo>
                  <a:lnTo>
                    <a:pt x="171" y="409"/>
                  </a:lnTo>
                  <a:lnTo>
                    <a:pt x="179" y="427"/>
                  </a:lnTo>
                  <a:lnTo>
                    <a:pt x="184" y="448"/>
                  </a:lnTo>
                  <a:lnTo>
                    <a:pt x="184" y="470"/>
                  </a:lnTo>
                  <a:lnTo>
                    <a:pt x="182" y="491"/>
                  </a:lnTo>
                  <a:lnTo>
                    <a:pt x="186" y="484"/>
                  </a:lnTo>
                  <a:lnTo>
                    <a:pt x="195" y="467"/>
                  </a:lnTo>
                  <a:lnTo>
                    <a:pt x="202" y="452"/>
                  </a:lnTo>
                  <a:lnTo>
                    <a:pt x="196" y="425"/>
                  </a:lnTo>
                  <a:lnTo>
                    <a:pt x="191" y="402"/>
                  </a:lnTo>
                  <a:lnTo>
                    <a:pt x="179" y="384"/>
                  </a:lnTo>
                  <a:lnTo>
                    <a:pt x="166" y="367"/>
                  </a:lnTo>
                  <a:lnTo>
                    <a:pt x="166" y="353"/>
                  </a:lnTo>
                  <a:lnTo>
                    <a:pt x="169" y="342"/>
                  </a:lnTo>
                  <a:lnTo>
                    <a:pt x="175" y="325"/>
                  </a:lnTo>
                  <a:lnTo>
                    <a:pt x="168" y="323"/>
                  </a:lnTo>
                  <a:lnTo>
                    <a:pt x="149" y="294"/>
                  </a:lnTo>
                  <a:lnTo>
                    <a:pt x="130" y="267"/>
                  </a:lnTo>
                  <a:lnTo>
                    <a:pt x="136" y="267"/>
                  </a:lnTo>
                  <a:lnTo>
                    <a:pt x="141" y="237"/>
                  </a:lnTo>
                  <a:lnTo>
                    <a:pt x="163" y="233"/>
                  </a:lnTo>
                  <a:lnTo>
                    <a:pt x="175" y="221"/>
                  </a:lnTo>
                  <a:lnTo>
                    <a:pt x="186" y="217"/>
                  </a:lnTo>
                  <a:lnTo>
                    <a:pt x="195" y="204"/>
                  </a:lnTo>
                  <a:lnTo>
                    <a:pt x="205" y="186"/>
                  </a:lnTo>
                  <a:lnTo>
                    <a:pt x="199" y="183"/>
                  </a:lnTo>
                  <a:lnTo>
                    <a:pt x="182" y="187"/>
                  </a:lnTo>
                  <a:lnTo>
                    <a:pt x="170" y="171"/>
                  </a:lnTo>
                  <a:lnTo>
                    <a:pt x="159" y="167"/>
                  </a:lnTo>
                  <a:lnTo>
                    <a:pt x="162" y="145"/>
                  </a:lnTo>
                  <a:lnTo>
                    <a:pt x="146" y="138"/>
                  </a:lnTo>
                  <a:lnTo>
                    <a:pt x="141" y="121"/>
                  </a:lnTo>
                  <a:lnTo>
                    <a:pt x="138" y="11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26" name="Freeform 83"/>
            <p:cNvSpPr>
              <a:spLocks/>
            </p:cNvSpPr>
            <p:nvPr/>
          </p:nvSpPr>
          <p:spPr bwMode="auto">
            <a:xfrm>
              <a:off x="4069" y="1916"/>
              <a:ext cx="135" cy="315"/>
            </a:xfrm>
            <a:custGeom>
              <a:avLst/>
              <a:gdLst>
                <a:gd name="T0" fmla="*/ 75 w 205"/>
                <a:gd name="T1" fmla="*/ 78 h 491"/>
                <a:gd name="T2" fmla="*/ 74 w 205"/>
                <a:gd name="T3" fmla="*/ 64 h 491"/>
                <a:gd name="T4" fmla="*/ 83 w 205"/>
                <a:gd name="T5" fmla="*/ 44 h 491"/>
                <a:gd name="T6" fmla="*/ 78 w 205"/>
                <a:gd name="T7" fmla="*/ 17 h 491"/>
                <a:gd name="T8" fmla="*/ 57 w 205"/>
                <a:gd name="T9" fmla="*/ 0 h 491"/>
                <a:gd name="T10" fmla="*/ 53 w 205"/>
                <a:gd name="T11" fmla="*/ 13 h 491"/>
                <a:gd name="T12" fmla="*/ 56 w 205"/>
                <a:gd name="T13" fmla="*/ 24 h 491"/>
                <a:gd name="T14" fmla="*/ 29 w 205"/>
                <a:gd name="T15" fmla="*/ 37 h 491"/>
                <a:gd name="T16" fmla="*/ 28 w 205"/>
                <a:gd name="T17" fmla="*/ 59 h 491"/>
                <a:gd name="T18" fmla="*/ 12 w 205"/>
                <a:gd name="T19" fmla="*/ 78 h 491"/>
                <a:gd name="T20" fmla="*/ 11 w 205"/>
                <a:gd name="T21" fmla="*/ 111 h 491"/>
                <a:gd name="T22" fmla="*/ 5 w 205"/>
                <a:gd name="T23" fmla="*/ 113 h 491"/>
                <a:gd name="T24" fmla="*/ 0 w 205"/>
                <a:gd name="T25" fmla="*/ 125 h 491"/>
                <a:gd name="T26" fmla="*/ 12 w 205"/>
                <a:gd name="T27" fmla="*/ 143 h 491"/>
                <a:gd name="T28" fmla="*/ 18 w 205"/>
                <a:gd name="T29" fmla="*/ 149 h 491"/>
                <a:gd name="T30" fmla="*/ 26 w 205"/>
                <a:gd name="T31" fmla="*/ 147 h 491"/>
                <a:gd name="T32" fmla="*/ 28 w 205"/>
                <a:gd name="T33" fmla="*/ 157 h 491"/>
                <a:gd name="T34" fmla="*/ 34 w 205"/>
                <a:gd name="T35" fmla="*/ 157 h 491"/>
                <a:gd name="T36" fmla="*/ 45 w 205"/>
                <a:gd name="T37" fmla="*/ 185 h 491"/>
                <a:gd name="T38" fmla="*/ 42 w 205"/>
                <a:gd name="T39" fmla="*/ 214 h 491"/>
                <a:gd name="T40" fmla="*/ 51 w 205"/>
                <a:gd name="T41" fmla="*/ 214 h 491"/>
                <a:gd name="T42" fmla="*/ 57 w 205"/>
                <a:gd name="T43" fmla="*/ 216 h 491"/>
                <a:gd name="T44" fmla="*/ 61 w 205"/>
                <a:gd name="T45" fmla="*/ 216 h 491"/>
                <a:gd name="T46" fmla="*/ 72 w 205"/>
                <a:gd name="T47" fmla="*/ 203 h 491"/>
                <a:gd name="T48" fmla="*/ 82 w 205"/>
                <a:gd name="T49" fmla="*/ 192 h 491"/>
                <a:gd name="T50" fmla="*/ 95 w 205"/>
                <a:gd name="T51" fmla="*/ 206 h 491"/>
                <a:gd name="T52" fmla="*/ 108 w 205"/>
                <a:gd name="T53" fmla="*/ 253 h 491"/>
                <a:gd name="T54" fmla="*/ 113 w 205"/>
                <a:gd name="T55" fmla="*/ 262 h 491"/>
                <a:gd name="T56" fmla="*/ 121 w 205"/>
                <a:gd name="T57" fmla="*/ 287 h 491"/>
                <a:gd name="T58" fmla="*/ 120 w 205"/>
                <a:gd name="T59" fmla="*/ 315 h 491"/>
                <a:gd name="T60" fmla="*/ 128 w 205"/>
                <a:gd name="T61" fmla="*/ 300 h 491"/>
                <a:gd name="T62" fmla="*/ 129 w 205"/>
                <a:gd name="T63" fmla="*/ 273 h 491"/>
                <a:gd name="T64" fmla="*/ 118 w 205"/>
                <a:gd name="T65" fmla="*/ 246 h 491"/>
                <a:gd name="T66" fmla="*/ 109 w 205"/>
                <a:gd name="T67" fmla="*/ 226 h 491"/>
                <a:gd name="T68" fmla="*/ 115 w 205"/>
                <a:gd name="T69" fmla="*/ 209 h 491"/>
                <a:gd name="T70" fmla="*/ 98 w 205"/>
                <a:gd name="T71" fmla="*/ 189 h 491"/>
                <a:gd name="T72" fmla="*/ 90 w 205"/>
                <a:gd name="T73" fmla="*/ 171 h 491"/>
                <a:gd name="T74" fmla="*/ 107 w 205"/>
                <a:gd name="T75" fmla="*/ 149 h 491"/>
                <a:gd name="T76" fmla="*/ 122 w 205"/>
                <a:gd name="T77" fmla="*/ 139 h 491"/>
                <a:gd name="T78" fmla="*/ 135 w 205"/>
                <a:gd name="T79" fmla="*/ 119 h 491"/>
                <a:gd name="T80" fmla="*/ 120 w 205"/>
                <a:gd name="T81" fmla="*/ 120 h 491"/>
                <a:gd name="T82" fmla="*/ 105 w 205"/>
                <a:gd name="T83" fmla="*/ 107 h 491"/>
                <a:gd name="T84" fmla="*/ 96 w 205"/>
                <a:gd name="T85" fmla="*/ 89 h 491"/>
                <a:gd name="T86" fmla="*/ 91 w 205"/>
                <a:gd name="T87" fmla="*/ 76 h 4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5"/>
                <a:gd name="T133" fmla="*/ 0 h 491"/>
                <a:gd name="T134" fmla="*/ 205 w 205"/>
                <a:gd name="T135" fmla="*/ 491 h 4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5" h="491">
                  <a:moveTo>
                    <a:pt x="138" y="118"/>
                  </a:moveTo>
                  <a:lnTo>
                    <a:pt x="114" y="121"/>
                  </a:lnTo>
                  <a:lnTo>
                    <a:pt x="114" y="109"/>
                  </a:lnTo>
                  <a:lnTo>
                    <a:pt x="113" y="100"/>
                  </a:lnTo>
                  <a:lnTo>
                    <a:pt x="123" y="78"/>
                  </a:lnTo>
                  <a:lnTo>
                    <a:pt x="126" y="68"/>
                  </a:lnTo>
                  <a:lnTo>
                    <a:pt x="121" y="45"/>
                  </a:lnTo>
                  <a:lnTo>
                    <a:pt x="118" y="26"/>
                  </a:lnTo>
                  <a:lnTo>
                    <a:pt x="105" y="18"/>
                  </a:lnTo>
                  <a:lnTo>
                    <a:pt x="87" y="0"/>
                  </a:lnTo>
                  <a:lnTo>
                    <a:pt x="85" y="9"/>
                  </a:lnTo>
                  <a:lnTo>
                    <a:pt x="80" y="20"/>
                  </a:lnTo>
                  <a:lnTo>
                    <a:pt x="79" y="28"/>
                  </a:lnTo>
                  <a:lnTo>
                    <a:pt x="85" y="38"/>
                  </a:lnTo>
                  <a:lnTo>
                    <a:pt x="68" y="33"/>
                  </a:lnTo>
                  <a:lnTo>
                    <a:pt x="44" y="57"/>
                  </a:lnTo>
                  <a:lnTo>
                    <a:pt x="43" y="78"/>
                  </a:lnTo>
                  <a:lnTo>
                    <a:pt x="43" y="92"/>
                  </a:lnTo>
                  <a:lnTo>
                    <a:pt x="31" y="122"/>
                  </a:lnTo>
                  <a:lnTo>
                    <a:pt x="18" y="122"/>
                  </a:lnTo>
                  <a:lnTo>
                    <a:pt x="16" y="145"/>
                  </a:lnTo>
                  <a:lnTo>
                    <a:pt x="16" y="173"/>
                  </a:lnTo>
                  <a:lnTo>
                    <a:pt x="9" y="173"/>
                  </a:lnTo>
                  <a:lnTo>
                    <a:pt x="7" y="176"/>
                  </a:lnTo>
                  <a:lnTo>
                    <a:pt x="9" y="192"/>
                  </a:lnTo>
                  <a:lnTo>
                    <a:pt x="0" y="195"/>
                  </a:lnTo>
                  <a:lnTo>
                    <a:pt x="16" y="218"/>
                  </a:lnTo>
                  <a:lnTo>
                    <a:pt x="18" y="223"/>
                  </a:lnTo>
                  <a:lnTo>
                    <a:pt x="22" y="216"/>
                  </a:lnTo>
                  <a:lnTo>
                    <a:pt x="27" y="232"/>
                  </a:lnTo>
                  <a:lnTo>
                    <a:pt x="30" y="232"/>
                  </a:lnTo>
                  <a:lnTo>
                    <a:pt x="40" y="229"/>
                  </a:lnTo>
                  <a:lnTo>
                    <a:pt x="47" y="242"/>
                  </a:lnTo>
                  <a:lnTo>
                    <a:pt x="42" y="244"/>
                  </a:lnTo>
                  <a:lnTo>
                    <a:pt x="47" y="256"/>
                  </a:lnTo>
                  <a:lnTo>
                    <a:pt x="51" y="245"/>
                  </a:lnTo>
                  <a:lnTo>
                    <a:pt x="59" y="267"/>
                  </a:lnTo>
                  <a:lnTo>
                    <a:pt x="69" y="289"/>
                  </a:lnTo>
                  <a:lnTo>
                    <a:pt x="68" y="310"/>
                  </a:lnTo>
                  <a:lnTo>
                    <a:pt x="64" y="333"/>
                  </a:lnTo>
                  <a:lnTo>
                    <a:pt x="75" y="320"/>
                  </a:lnTo>
                  <a:lnTo>
                    <a:pt x="77" y="334"/>
                  </a:lnTo>
                  <a:lnTo>
                    <a:pt x="80" y="337"/>
                  </a:lnTo>
                  <a:lnTo>
                    <a:pt x="87" y="336"/>
                  </a:lnTo>
                  <a:lnTo>
                    <a:pt x="92" y="334"/>
                  </a:lnTo>
                  <a:lnTo>
                    <a:pt x="92" y="337"/>
                  </a:lnTo>
                  <a:lnTo>
                    <a:pt x="108" y="325"/>
                  </a:lnTo>
                  <a:lnTo>
                    <a:pt x="110" y="317"/>
                  </a:lnTo>
                  <a:lnTo>
                    <a:pt x="118" y="320"/>
                  </a:lnTo>
                  <a:lnTo>
                    <a:pt x="125" y="300"/>
                  </a:lnTo>
                  <a:lnTo>
                    <a:pt x="133" y="312"/>
                  </a:lnTo>
                  <a:lnTo>
                    <a:pt x="144" y="321"/>
                  </a:lnTo>
                  <a:lnTo>
                    <a:pt x="154" y="359"/>
                  </a:lnTo>
                  <a:lnTo>
                    <a:pt x="164" y="395"/>
                  </a:lnTo>
                  <a:lnTo>
                    <a:pt x="164" y="391"/>
                  </a:lnTo>
                  <a:lnTo>
                    <a:pt x="171" y="409"/>
                  </a:lnTo>
                  <a:lnTo>
                    <a:pt x="179" y="427"/>
                  </a:lnTo>
                  <a:lnTo>
                    <a:pt x="184" y="448"/>
                  </a:lnTo>
                  <a:lnTo>
                    <a:pt x="184" y="470"/>
                  </a:lnTo>
                  <a:lnTo>
                    <a:pt x="182" y="491"/>
                  </a:lnTo>
                  <a:lnTo>
                    <a:pt x="186" y="484"/>
                  </a:lnTo>
                  <a:lnTo>
                    <a:pt x="195" y="467"/>
                  </a:lnTo>
                  <a:lnTo>
                    <a:pt x="202" y="452"/>
                  </a:lnTo>
                  <a:lnTo>
                    <a:pt x="196" y="425"/>
                  </a:lnTo>
                  <a:lnTo>
                    <a:pt x="191" y="402"/>
                  </a:lnTo>
                  <a:lnTo>
                    <a:pt x="179" y="384"/>
                  </a:lnTo>
                  <a:lnTo>
                    <a:pt x="166" y="367"/>
                  </a:lnTo>
                  <a:lnTo>
                    <a:pt x="166" y="353"/>
                  </a:lnTo>
                  <a:lnTo>
                    <a:pt x="169" y="342"/>
                  </a:lnTo>
                  <a:lnTo>
                    <a:pt x="175" y="325"/>
                  </a:lnTo>
                  <a:lnTo>
                    <a:pt x="168" y="323"/>
                  </a:lnTo>
                  <a:lnTo>
                    <a:pt x="149" y="294"/>
                  </a:lnTo>
                  <a:lnTo>
                    <a:pt x="130" y="267"/>
                  </a:lnTo>
                  <a:lnTo>
                    <a:pt x="136" y="267"/>
                  </a:lnTo>
                  <a:lnTo>
                    <a:pt x="141" y="237"/>
                  </a:lnTo>
                  <a:lnTo>
                    <a:pt x="163" y="233"/>
                  </a:lnTo>
                  <a:lnTo>
                    <a:pt x="175" y="221"/>
                  </a:lnTo>
                  <a:lnTo>
                    <a:pt x="186" y="217"/>
                  </a:lnTo>
                  <a:lnTo>
                    <a:pt x="195" y="204"/>
                  </a:lnTo>
                  <a:lnTo>
                    <a:pt x="205" y="186"/>
                  </a:lnTo>
                  <a:lnTo>
                    <a:pt x="199" y="183"/>
                  </a:lnTo>
                  <a:lnTo>
                    <a:pt x="182" y="187"/>
                  </a:lnTo>
                  <a:lnTo>
                    <a:pt x="170" y="171"/>
                  </a:lnTo>
                  <a:lnTo>
                    <a:pt x="159" y="167"/>
                  </a:lnTo>
                  <a:lnTo>
                    <a:pt x="162" y="145"/>
                  </a:lnTo>
                  <a:lnTo>
                    <a:pt x="146" y="138"/>
                  </a:lnTo>
                  <a:lnTo>
                    <a:pt x="141" y="121"/>
                  </a:lnTo>
                  <a:lnTo>
                    <a:pt x="138" y="118"/>
                  </a:lnTo>
                </a:path>
              </a:pathLst>
            </a:custGeom>
            <a:solidFill>
              <a:srgbClr val="E5E5E5"/>
            </a:solidFill>
            <a:ln w="1588">
              <a:solidFill>
                <a:srgbClr val="999999"/>
              </a:solidFill>
              <a:prstDash val="solid"/>
              <a:round/>
              <a:headEnd/>
              <a:tailEnd/>
            </a:ln>
          </p:spPr>
          <p:txBody>
            <a:bodyPr/>
            <a:lstStyle/>
            <a:p>
              <a:endParaRPr lang="en-US"/>
            </a:p>
          </p:txBody>
        </p:sp>
        <p:sp>
          <p:nvSpPr>
            <p:cNvPr id="26827" name="Freeform 84"/>
            <p:cNvSpPr>
              <a:spLocks/>
            </p:cNvSpPr>
            <p:nvPr/>
          </p:nvSpPr>
          <p:spPr bwMode="auto">
            <a:xfrm>
              <a:off x="4504" y="2084"/>
              <a:ext cx="73" cy="105"/>
            </a:xfrm>
            <a:custGeom>
              <a:avLst/>
              <a:gdLst>
                <a:gd name="T0" fmla="*/ 13 w 111"/>
                <a:gd name="T1" fmla="*/ 66 h 163"/>
                <a:gd name="T2" fmla="*/ 13 w 111"/>
                <a:gd name="T3" fmla="*/ 74 h 163"/>
                <a:gd name="T4" fmla="*/ 2 w 111"/>
                <a:gd name="T5" fmla="*/ 56 h 163"/>
                <a:gd name="T6" fmla="*/ 0 w 111"/>
                <a:gd name="T7" fmla="*/ 43 h 163"/>
                <a:gd name="T8" fmla="*/ 7 w 111"/>
                <a:gd name="T9" fmla="*/ 44 h 163"/>
                <a:gd name="T10" fmla="*/ 5 w 111"/>
                <a:gd name="T11" fmla="*/ 26 h 163"/>
                <a:gd name="T12" fmla="*/ 3 w 111"/>
                <a:gd name="T13" fmla="*/ 8 h 163"/>
                <a:gd name="T14" fmla="*/ 7 w 111"/>
                <a:gd name="T15" fmla="*/ 0 h 163"/>
                <a:gd name="T16" fmla="*/ 27 w 111"/>
                <a:gd name="T17" fmla="*/ 5 h 163"/>
                <a:gd name="T18" fmla="*/ 30 w 111"/>
                <a:gd name="T19" fmla="*/ 9 h 163"/>
                <a:gd name="T20" fmla="*/ 34 w 111"/>
                <a:gd name="T21" fmla="*/ 24 h 163"/>
                <a:gd name="T22" fmla="*/ 36 w 111"/>
                <a:gd name="T23" fmla="*/ 32 h 163"/>
                <a:gd name="T24" fmla="*/ 33 w 111"/>
                <a:gd name="T25" fmla="*/ 44 h 163"/>
                <a:gd name="T26" fmla="*/ 27 w 111"/>
                <a:gd name="T27" fmla="*/ 51 h 163"/>
                <a:gd name="T28" fmla="*/ 28 w 111"/>
                <a:gd name="T29" fmla="*/ 63 h 163"/>
                <a:gd name="T30" fmla="*/ 36 w 111"/>
                <a:gd name="T31" fmla="*/ 81 h 163"/>
                <a:gd name="T32" fmla="*/ 41 w 111"/>
                <a:gd name="T33" fmla="*/ 80 h 163"/>
                <a:gd name="T34" fmla="*/ 41 w 111"/>
                <a:gd name="T35" fmla="*/ 78 h 163"/>
                <a:gd name="T36" fmla="*/ 51 w 111"/>
                <a:gd name="T37" fmla="*/ 77 h 163"/>
                <a:gd name="T38" fmla="*/ 57 w 111"/>
                <a:gd name="T39" fmla="*/ 85 h 163"/>
                <a:gd name="T40" fmla="*/ 60 w 111"/>
                <a:gd name="T41" fmla="*/ 81 h 163"/>
                <a:gd name="T42" fmla="*/ 66 w 111"/>
                <a:gd name="T43" fmla="*/ 86 h 163"/>
                <a:gd name="T44" fmla="*/ 62 w 111"/>
                <a:gd name="T45" fmla="*/ 88 h 163"/>
                <a:gd name="T46" fmla="*/ 69 w 111"/>
                <a:gd name="T47" fmla="*/ 96 h 163"/>
                <a:gd name="T48" fmla="*/ 73 w 111"/>
                <a:gd name="T49" fmla="*/ 98 h 163"/>
                <a:gd name="T50" fmla="*/ 69 w 111"/>
                <a:gd name="T51" fmla="*/ 105 h 163"/>
                <a:gd name="T52" fmla="*/ 69 w 111"/>
                <a:gd name="T53" fmla="*/ 100 h 163"/>
                <a:gd name="T54" fmla="*/ 60 w 111"/>
                <a:gd name="T55" fmla="*/ 95 h 163"/>
                <a:gd name="T56" fmla="*/ 51 w 111"/>
                <a:gd name="T57" fmla="*/ 86 h 163"/>
                <a:gd name="T58" fmla="*/ 45 w 111"/>
                <a:gd name="T59" fmla="*/ 84 h 163"/>
                <a:gd name="T60" fmla="*/ 48 w 111"/>
                <a:gd name="T61" fmla="*/ 95 h 163"/>
                <a:gd name="T62" fmla="*/ 33 w 111"/>
                <a:gd name="T63" fmla="*/ 83 h 163"/>
                <a:gd name="T64" fmla="*/ 24 w 111"/>
                <a:gd name="T65" fmla="*/ 88 h 163"/>
                <a:gd name="T66" fmla="*/ 17 w 111"/>
                <a:gd name="T67" fmla="*/ 84 h 163"/>
                <a:gd name="T68" fmla="*/ 17 w 111"/>
                <a:gd name="T69" fmla="*/ 77 h 163"/>
                <a:gd name="T70" fmla="*/ 20 w 111"/>
                <a:gd name="T71" fmla="*/ 68 h 163"/>
                <a:gd name="T72" fmla="*/ 13 w 111"/>
                <a:gd name="T73" fmla="*/ 66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163"/>
                <a:gd name="T113" fmla="*/ 111 w 111"/>
                <a:gd name="T114" fmla="*/ 163 h 1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163">
                  <a:moveTo>
                    <a:pt x="20" y="103"/>
                  </a:moveTo>
                  <a:lnTo>
                    <a:pt x="20" y="115"/>
                  </a:lnTo>
                  <a:lnTo>
                    <a:pt x="3" y="87"/>
                  </a:lnTo>
                  <a:lnTo>
                    <a:pt x="0" y="66"/>
                  </a:lnTo>
                  <a:lnTo>
                    <a:pt x="10" y="69"/>
                  </a:lnTo>
                  <a:lnTo>
                    <a:pt x="8" y="41"/>
                  </a:lnTo>
                  <a:lnTo>
                    <a:pt x="4" y="13"/>
                  </a:lnTo>
                  <a:lnTo>
                    <a:pt x="10" y="0"/>
                  </a:lnTo>
                  <a:lnTo>
                    <a:pt x="41" y="8"/>
                  </a:lnTo>
                  <a:lnTo>
                    <a:pt x="45" y="14"/>
                  </a:lnTo>
                  <a:lnTo>
                    <a:pt x="52" y="37"/>
                  </a:lnTo>
                  <a:lnTo>
                    <a:pt x="55" y="50"/>
                  </a:lnTo>
                  <a:lnTo>
                    <a:pt x="50" y="69"/>
                  </a:lnTo>
                  <a:lnTo>
                    <a:pt x="41" y="79"/>
                  </a:lnTo>
                  <a:lnTo>
                    <a:pt x="42" y="98"/>
                  </a:lnTo>
                  <a:lnTo>
                    <a:pt x="55" y="125"/>
                  </a:lnTo>
                  <a:lnTo>
                    <a:pt x="63" y="124"/>
                  </a:lnTo>
                  <a:lnTo>
                    <a:pt x="63" y="121"/>
                  </a:lnTo>
                  <a:lnTo>
                    <a:pt x="77" y="119"/>
                  </a:lnTo>
                  <a:lnTo>
                    <a:pt x="87" y="132"/>
                  </a:lnTo>
                  <a:lnTo>
                    <a:pt x="91" y="125"/>
                  </a:lnTo>
                  <a:lnTo>
                    <a:pt x="100" y="133"/>
                  </a:lnTo>
                  <a:lnTo>
                    <a:pt x="94" y="137"/>
                  </a:lnTo>
                  <a:lnTo>
                    <a:pt x="105" y="149"/>
                  </a:lnTo>
                  <a:lnTo>
                    <a:pt x="111" y="152"/>
                  </a:lnTo>
                  <a:lnTo>
                    <a:pt x="105" y="163"/>
                  </a:lnTo>
                  <a:lnTo>
                    <a:pt x="105" y="155"/>
                  </a:lnTo>
                  <a:lnTo>
                    <a:pt x="91" y="147"/>
                  </a:lnTo>
                  <a:lnTo>
                    <a:pt x="78" y="133"/>
                  </a:lnTo>
                  <a:lnTo>
                    <a:pt x="69" y="130"/>
                  </a:lnTo>
                  <a:lnTo>
                    <a:pt x="73" y="148"/>
                  </a:lnTo>
                  <a:lnTo>
                    <a:pt x="50" y="129"/>
                  </a:lnTo>
                  <a:lnTo>
                    <a:pt x="36" y="136"/>
                  </a:lnTo>
                  <a:lnTo>
                    <a:pt x="26" y="130"/>
                  </a:lnTo>
                  <a:lnTo>
                    <a:pt x="26" y="119"/>
                  </a:lnTo>
                  <a:lnTo>
                    <a:pt x="30" y="105"/>
                  </a:lnTo>
                  <a:lnTo>
                    <a:pt x="20" y="10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28" name="Freeform 85"/>
            <p:cNvSpPr>
              <a:spLocks/>
            </p:cNvSpPr>
            <p:nvPr/>
          </p:nvSpPr>
          <p:spPr bwMode="auto">
            <a:xfrm>
              <a:off x="4504" y="2084"/>
              <a:ext cx="73" cy="105"/>
            </a:xfrm>
            <a:custGeom>
              <a:avLst/>
              <a:gdLst>
                <a:gd name="T0" fmla="*/ 13 w 111"/>
                <a:gd name="T1" fmla="*/ 66 h 163"/>
                <a:gd name="T2" fmla="*/ 13 w 111"/>
                <a:gd name="T3" fmla="*/ 74 h 163"/>
                <a:gd name="T4" fmla="*/ 2 w 111"/>
                <a:gd name="T5" fmla="*/ 56 h 163"/>
                <a:gd name="T6" fmla="*/ 0 w 111"/>
                <a:gd name="T7" fmla="*/ 43 h 163"/>
                <a:gd name="T8" fmla="*/ 7 w 111"/>
                <a:gd name="T9" fmla="*/ 44 h 163"/>
                <a:gd name="T10" fmla="*/ 5 w 111"/>
                <a:gd name="T11" fmla="*/ 26 h 163"/>
                <a:gd name="T12" fmla="*/ 3 w 111"/>
                <a:gd name="T13" fmla="*/ 8 h 163"/>
                <a:gd name="T14" fmla="*/ 7 w 111"/>
                <a:gd name="T15" fmla="*/ 0 h 163"/>
                <a:gd name="T16" fmla="*/ 27 w 111"/>
                <a:gd name="T17" fmla="*/ 5 h 163"/>
                <a:gd name="T18" fmla="*/ 30 w 111"/>
                <a:gd name="T19" fmla="*/ 9 h 163"/>
                <a:gd name="T20" fmla="*/ 34 w 111"/>
                <a:gd name="T21" fmla="*/ 24 h 163"/>
                <a:gd name="T22" fmla="*/ 36 w 111"/>
                <a:gd name="T23" fmla="*/ 32 h 163"/>
                <a:gd name="T24" fmla="*/ 33 w 111"/>
                <a:gd name="T25" fmla="*/ 44 h 163"/>
                <a:gd name="T26" fmla="*/ 27 w 111"/>
                <a:gd name="T27" fmla="*/ 51 h 163"/>
                <a:gd name="T28" fmla="*/ 28 w 111"/>
                <a:gd name="T29" fmla="*/ 63 h 163"/>
                <a:gd name="T30" fmla="*/ 36 w 111"/>
                <a:gd name="T31" fmla="*/ 81 h 163"/>
                <a:gd name="T32" fmla="*/ 41 w 111"/>
                <a:gd name="T33" fmla="*/ 80 h 163"/>
                <a:gd name="T34" fmla="*/ 41 w 111"/>
                <a:gd name="T35" fmla="*/ 78 h 163"/>
                <a:gd name="T36" fmla="*/ 51 w 111"/>
                <a:gd name="T37" fmla="*/ 77 h 163"/>
                <a:gd name="T38" fmla="*/ 57 w 111"/>
                <a:gd name="T39" fmla="*/ 85 h 163"/>
                <a:gd name="T40" fmla="*/ 60 w 111"/>
                <a:gd name="T41" fmla="*/ 81 h 163"/>
                <a:gd name="T42" fmla="*/ 66 w 111"/>
                <a:gd name="T43" fmla="*/ 86 h 163"/>
                <a:gd name="T44" fmla="*/ 62 w 111"/>
                <a:gd name="T45" fmla="*/ 88 h 163"/>
                <a:gd name="T46" fmla="*/ 69 w 111"/>
                <a:gd name="T47" fmla="*/ 96 h 163"/>
                <a:gd name="T48" fmla="*/ 73 w 111"/>
                <a:gd name="T49" fmla="*/ 98 h 163"/>
                <a:gd name="T50" fmla="*/ 69 w 111"/>
                <a:gd name="T51" fmla="*/ 105 h 163"/>
                <a:gd name="T52" fmla="*/ 69 w 111"/>
                <a:gd name="T53" fmla="*/ 100 h 163"/>
                <a:gd name="T54" fmla="*/ 60 w 111"/>
                <a:gd name="T55" fmla="*/ 95 h 163"/>
                <a:gd name="T56" fmla="*/ 51 w 111"/>
                <a:gd name="T57" fmla="*/ 86 h 163"/>
                <a:gd name="T58" fmla="*/ 45 w 111"/>
                <a:gd name="T59" fmla="*/ 84 h 163"/>
                <a:gd name="T60" fmla="*/ 48 w 111"/>
                <a:gd name="T61" fmla="*/ 95 h 163"/>
                <a:gd name="T62" fmla="*/ 33 w 111"/>
                <a:gd name="T63" fmla="*/ 83 h 163"/>
                <a:gd name="T64" fmla="*/ 24 w 111"/>
                <a:gd name="T65" fmla="*/ 88 h 163"/>
                <a:gd name="T66" fmla="*/ 17 w 111"/>
                <a:gd name="T67" fmla="*/ 84 h 163"/>
                <a:gd name="T68" fmla="*/ 17 w 111"/>
                <a:gd name="T69" fmla="*/ 77 h 163"/>
                <a:gd name="T70" fmla="*/ 20 w 111"/>
                <a:gd name="T71" fmla="*/ 68 h 163"/>
                <a:gd name="T72" fmla="*/ 13 w 111"/>
                <a:gd name="T73" fmla="*/ 66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1"/>
                <a:gd name="T112" fmla="*/ 0 h 163"/>
                <a:gd name="T113" fmla="*/ 111 w 111"/>
                <a:gd name="T114" fmla="*/ 163 h 1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1" h="163">
                  <a:moveTo>
                    <a:pt x="20" y="103"/>
                  </a:moveTo>
                  <a:lnTo>
                    <a:pt x="20" y="115"/>
                  </a:lnTo>
                  <a:lnTo>
                    <a:pt x="3" y="87"/>
                  </a:lnTo>
                  <a:lnTo>
                    <a:pt x="0" y="66"/>
                  </a:lnTo>
                  <a:lnTo>
                    <a:pt x="10" y="69"/>
                  </a:lnTo>
                  <a:lnTo>
                    <a:pt x="8" y="41"/>
                  </a:lnTo>
                  <a:lnTo>
                    <a:pt x="4" y="13"/>
                  </a:lnTo>
                  <a:lnTo>
                    <a:pt x="10" y="0"/>
                  </a:lnTo>
                  <a:lnTo>
                    <a:pt x="41" y="8"/>
                  </a:lnTo>
                  <a:lnTo>
                    <a:pt x="45" y="14"/>
                  </a:lnTo>
                  <a:lnTo>
                    <a:pt x="52" y="37"/>
                  </a:lnTo>
                  <a:lnTo>
                    <a:pt x="55" y="50"/>
                  </a:lnTo>
                  <a:lnTo>
                    <a:pt x="50" y="69"/>
                  </a:lnTo>
                  <a:lnTo>
                    <a:pt x="41" y="79"/>
                  </a:lnTo>
                  <a:lnTo>
                    <a:pt x="42" y="98"/>
                  </a:lnTo>
                  <a:lnTo>
                    <a:pt x="55" y="125"/>
                  </a:lnTo>
                  <a:lnTo>
                    <a:pt x="63" y="124"/>
                  </a:lnTo>
                  <a:lnTo>
                    <a:pt x="63" y="121"/>
                  </a:lnTo>
                  <a:lnTo>
                    <a:pt x="77" y="119"/>
                  </a:lnTo>
                  <a:lnTo>
                    <a:pt x="87" y="132"/>
                  </a:lnTo>
                  <a:lnTo>
                    <a:pt x="91" y="125"/>
                  </a:lnTo>
                  <a:lnTo>
                    <a:pt x="100" y="133"/>
                  </a:lnTo>
                  <a:lnTo>
                    <a:pt x="94" y="137"/>
                  </a:lnTo>
                  <a:lnTo>
                    <a:pt x="105" y="149"/>
                  </a:lnTo>
                  <a:lnTo>
                    <a:pt x="111" y="152"/>
                  </a:lnTo>
                  <a:lnTo>
                    <a:pt x="105" y="163"/>
                  </a:lnTo>
                  <a:lnTo>
                    <a:pt x="105" y="155"/>
                  </a:lnTo>
                  <a:lnTo>
                    <a:pt x="91" y="147"/>
                  </a:lnTo>
                  <a:lnTo>
                    <a:pt x="78" y="133"/>
                  </a:lnTo>
                  <a:lnTo>
                    <a:pt x="69" y="130"/>
                  </a:lnTo>
                  <a:lnTo>
                    <a:pt x="73" y="148"/>
                  </a:lnTo>
                  <a:lnTo>
                    <a:pt x="50" y="129"/>
                  </a:lnTo>
                  <a:lnTo>
                    <a:pt x="36" y="136"/>
                  </a:lnTo>
                  <a:lnTo>
                    <a:pt x="26" y="130"/>
                  </a:lnTo>
                  <a:lnTo>
                    <a:pt x="26" y="119"/>
                  </a:lnTo>
                  <a:lnTo>
                    <a:pt x="30" y="105"/>
                  </a:lnTo>
                  <a:lnTo>
                    <a:pt x="20" y="103"/>
                  </a:lnTo>
                </a:path>
              </a:pathLst>
            </a:custGeom>
            <a:solidFill>
              <a:srgbClr val="E5E5E5"/>
            </a:solidFill>
            <a:ln w="1588">
              <a:solidFill>
                <a:srgbClr val="999999"/>
              </a:solidFill>
              <a:prstDash val="solid"/>
              <a:round/>
              <a:headEnd/>
              <a:tailEnd/>
            </a:ln>
          </p:spPr>
          <p:txBody>
            <a:bodyPr/>
            <a:lstStyle/>
            <a:p>
              <a:endParaRPr lang="en-US"/>
            </a:p>
          </p:txBody>
        </p:sp>
        <p:sp>
          <p:nvSpPr>
            <p:cNvPr id="26829" name="Freeform 86"/>
            <p:cNvSpPr>
              <a:spLocks/>
            </p:cNvSpPr>
            <p:nvPr/>
          </p:nvSpPr>
          <p:spPr bwMode="auto">
            <a:xfrm>
              <a:off x="4552" y="2238"/>
              <a:ext cx="72" cy="72"/>
            </a:xfrm>
            <a:custGeom>
              <a:avLst/>
              <a:gdLst>
                <a:gd name="T0" fmla="*/ 56 w 110"/>
                <a:gd name="T1" fmla="*/ 72 h 111"/>
                <a:gd name="T2" fmla="*/ 53 w 110"/>
                <a:gd name="T3" fmla="*/ 64 h 111"/>
                <a:gd name="T4" fmla="*/ 50 w 110"/>
                <a:gd name="T5" fmla="*/ 67 h 111"/>
                <a:gd name="T6" fmla="*/ 34 w 110"/>
                <a:gd name="T7" fmla="*/ 56 h 111"/>
                <a:gd name="T8" fmla="*/ 35 w 110"/>
                <a:gd name="T9" fmla="*/ 42 h 111"/>
                <a:gd name="T10" fmla="*/ 26 w 110"/>
                <a:gd name="T11" fmla="*/ 32 h 111"/>
                <a:gd name="T12" fmla="*/ 23 w 110"/>
                <a:gd name="T13" fmla="*/ 38 h 111"/>
                <a:gd name="T14" fmla="*/ 19 w 110"/>
                <a:gd name="T15" fmla="*/ 36 h 111"/>
                <a:gd name="T16" fmla="*/ 16 w 110"/>
                <a:gd name="T17" fmla="*/ 38 h 111"/>
                <a:gd name="T18" fmla="*/ 12 w 110"/>
                <a:gd name="T19" fmla="*/ 33 h 111"/>
                <a:gd name="T20" fmla="*/ 5 w 110"/>
                <a:gd name="T21" fmla="*/ 43 h 111"/>
                <a:gd name="T22" fmla="*/ 0 w 110"/>
                <a:gd name="T23" fmla="*/ 47 h 111"/>
                <a:gd name="T24" fmla="*/ 3 w 110"/>
                <a:gd name="T25" fmla="*/ 34 h 111"/>
                <a:gd name="T26" fmla="*/ 14 w 110"/>
                <a:gd name="T27" fmla="*/ 24 h 111"/>
                <a:gd name="T28" fmla="*/ 24 w 110"/>
                <a:gd name="T29" fmla="*/ 19 h 111"/>
                <a:gd name="T30" fmla="*/ 27 w 110"/>
                <a:gd name="T31" fmla="*/ 29 h 111"/>
                <a:gd name="T32" fmla="*/ 35 w 110"/>
                <a:gd name="T33" fmla="*/ 24 h 111"/>
                <a:gd name="T34" fmla="*/ 39 w 110"/>
                <a:gd name="T35" fmla="*/ 20 h 111"/>
                <a:gd name="T36" fmla="*/ 42 w 110"/>
                <a:gd name="T37" fmla="*/ 13 h 111"/>
                <a:gd name="T38" fmla="*/ 47 w 110"/>
                <a:gd name="T39" fmla="*/ 13 h 111"/>
                <a:gd name="T40" fmla="*/ 52 w 110"/>
                <a:gd name="T41" fmla="*/ 13 h 111"/>
                <a:gd name="T42" fmla="*/ 50 w 110"/>
                <a:gd name="T43" fmla="*/ 0 h 111"/>
                <a:gd name="T44" fmla="*/ 62 w 110"/>
                <a:gd name="T45" fmla="*/ 8 h 111"/>
                <a:gd name="T46" fmla="*/ 64 w 110"/>
                <a:gd name="T47" fmla="*/ 20 h 111"/>
                <a:gd name="T48" fmla="*/ 72 w 110"/>
                <a:gd name="T49" fmla="*/ 42 h 111"/>
                <a:gd name="T50" fmla="*/ 67 w 110"/>
                <a:gd name="T51" fmla="*/ 51 h 111"/>
                <a:gd name="T52" fmla="*/ 67 w 110"/>
                <a:gd name="T53" fmla="*/ 58 h 111"/>
                <a:gd name="T54" fmla="*/ 60 w 110"/>
                <a:gd name="T55" fmla="*/ 42 h 111"/>
                <a:gd name="T56" fmla="*/ 56 w 110"/>
                <a:gd name="T57" fmla="*/ 47 h 111"/>
                <a:gd name="T58" fmla="*/ 58 w 110"/>
                <a:gd name="T59" fmla="*/ 58 h 111"/>
                <a:gd name="T60" fmla="*/ 56 w 110"/>
                <a:gd name="T61" fmla="*/ 72 h 1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0"/>
                <a:gd name="T94" fmla="*/ 0 h 111"/>
                <a:gd name="T95" fmla="*/ 110 w 110"/>
                <a:gd name="T96" fmla="*/ 111 h 1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0" h="111">
                  <a:moveTo>
                    <a:pt x="85" y="111"/>
                  </a:moveTo>
                  <a:lnTo>
                    <a:pt x="81" y="98"/>
                  </a:lnTo>
                  <a:lnTo>
                    <a:pt x="76" y="103"/>
                  </a:lnTo>
                  <a:lnTo>
                    <a:pt x="52" y="87"/>
                  </a:lnTo>
                  <a:lnTo>
                    <a:pt x="53" y="64"/>
                  </a:lnTo>
                  <a:lnTo>
                    <a:pt x="40" y="50"/>
                  </a:lnTo>
                  <a:lnTo>
                    <a:pt x="35" y="58"/>
                  </a:lnTo>
                  <a:lnTo>
                    <a:pt x="29" y="56"/>
                  </a:lnTo>
                  <a:lnTo>
                    <a:pt x="24" y="59"/>
                  </a:lnTo>
                  <a:lnTo>
                    <a:pt x="19" y="51"/>
                  </a:lnTo>
                  <a:lnTo>
                    <a:pt x="7" y="67"/>
                  </a:lnTo>
                  <a:lnTo>
                    <a:pt x="0" y="73"/>
                  </a:lnTo>
                  <a:lnTo>
                    <a:pt x="4" y="53"/>
                  </a:lnTo>
                  <a:lnTo>
                    <a:pt x="22" y="37"/>
                  </a:lnTo>
                  <a:lnTo>
                    <a:pt x="37" y="29"/>
                  </a:lnTo>
                  <a:lnTo>
                    <a:pt x="42" y="45"/>
                  </a:lnTo>
                  <a:lnTo>
                    <a:pt x="53" y="37"/>
                  </a:lnTo>
                  <a:lnTo>
                    <a:pt x="59" y="31"/>
                  </a:lnTo>
                  <a:lnTo>
                    <a:pt x="64" y="20"/>
                  </a:lnTo>
                  <a:lnTo>
                    <a:pt x="72" y="20"/>
                  </a:lnTo>
                  <a:lnTo>
                    <a:pt x="79" y="20"/>
                  </a:lnTo>
                  <a:lnTo>
                    <a:pt x="76" y="0"/>
                  </a:lnTo>
                  <a:lnTo>
                    <a:pt x="94" y="13"/>
                  </a:lnTo>
                  <a:lnTo>
                    <a:pt x="98" y="31"/>
                  </a:lnTo>
                  <a:lnTo>
                    <a:pt x="110" y="64"/>
                  </a:lnTo>
                  <a:lnTo>
                    <a:pt x="103" y="78"/>
                  </a:lnTo>
                  <a:lnTo>
                    <a:pt x="102" y="89"/>
                  </a:lnTo>
                  <a:lnTo>
                    <a:pt x="92" y="65"/>
                  </a:lnTo>
                  <a:lnTo>
                    <a:pt x="85" y="73"/>
                  </a:lnTo>
                  <a:lnTo>
                    <a:pt x="88" y="90"/>
                  </a:lnTo>
                  <a:lnTo>
                    <a:pt x="85" y="1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30" name="Freeform 87"/>
            <p:cNvSpPr>
              <a:spLocks/>
            </p:cNvSpPr>
            <p:nvPr/>
          </p:nvSpPr>
          <p:spPr bwMode="auto">
            <a:xfrm>
              <a:off x="4552" y="2238"/>
              <a:ext cx="72" cy="72"/>
            </a:xfrm>
            <a:custGeom>
              <a:avLst/>
              <a:gdLst>
                <a:gd name="T0" fmla="*/ 56 w 110"/>
                <a:gd name="T1" fmla="*/ 72 h 111"/>
                <a:gd name="T2" fmla="*/ 53 w 110"/>
                <a:gd name="T3" fmla="*/ 64 h 111"/>
                <a:gd name="T4" fmla="*/ 50 w 110"/>
                <a:gd name="T5" fmla="*/ 67 h 111"/>
                <a:gd name="T6" fmla="*/ 34 w 110"/>
                <a:gd name="T7" fmla="*/ 56 h 111"/>
                <a:gd name="T8" fmla="*/ 35 w 110"/>
                <a:gd name="T9" fmla="*/ 42 h 111"/>
                <a:gd name="T10" fmla="*/ 26 w 110"/>
                <a:gd name="T11" fmla="*/ 32 h 111"/>
                <a:gd name="T12" fmla="*/ 23 w 110"/>
                <a:gd name="T13" fmla="*/ 38 h 111"/>
                <a:gd name="T14" fmla="*/ 19 w 110"/>
                <a:gd name="T15" fmla="*/ 36 h 111"/>
                <a:gd name="T16" fmla="*/ 16 w 110"/>
                <a:gd name="T17" fmla="*/ 38 h 111"/>
                <a:gd name="T18" fmla="*/ 12 w 110"/>
                <a:gd name="T19" fmla="*/ 33 h 111"/>
                <a:gd name="T20" fmla="*/ 5 w 110"/>
                <a:gd name="T21" fmla="*/ 43 h 111"/>
                <a:gd name="T22" fmla="*/ 0 w 110"/>
                <a:gd name="T23" fmla="*/ 47 h 111"/>
                <a:gd name="T24" fmla="*/ 3 w 110"/>
                <a:gd name="T25" fmla="*/ 34 h 111"/>
                <a:gd name="T26" fmla="*/ 14 w 110"/>
                <a:gd name="T27" fmla="*/ 24 h 111"/>
                <a:gd name="T28" fmla="*/ 24 w 110"/>
                <a:gd name="T29" fmla="*/ 19 h 111"/>
                <a:gd name="T30" fmla="*/ 27 w 110"/>
                <a:gd name="T31" fmla="*/ 29 h 111"/>
                <a:gd name="T32" fmla="*/ 35 w 110"/>
                <a:gd name="T33" fmla="*/ 24 h 111"/>
                <a:gd name="T34" fmla="*/ 39 w 110"/>
                <a:gd name="T35" fmla="*/ 20 h 111"/>
                <a:gd name="T36" fmla="*/ 42 w 110"/>
                <a:gd name="T37" fmla="*/ 13 h 111"/>
                <a:gd name="T38" fmla="*/ 47 w 110"/>
                <a:gd name="T39" fmla="*/ 13 h 111"/>
                <a:gd name="T40" fmla="*/ 52 w 110"/>
                <a:gd name="T41" fmla="*/ 13 h 111"/>
                <a:gd name="T42" fmla="*/ 50 w 110"/>
                <a:gd name="T43" fmla="*/ 0 h 111"/>
                <a:gd name="T44" fmla="*/ 62 w 110"/>
                <a:gd name="T45" fmla="*/ 8 h 111"/>
                <a:gd name="T46" fmla="*/ 64 w 110"/>
                <a:gd name="T47" fmla="*/ 20 h 111"/>
                <a:gd name="T48" fmla="*/ 72 w 110"/>
                <a:gd name="T49" fmla="*/ 42 h 111"/>
                <a:gd name="T50" fmla="*/ 67 w 110"/>
                <a:gd name="T51" fmla="*/ 51 h 111"/>
                <a:gd name="T52" fmla="*/ 67 w 110"/>
                <a:gd name="T53" fmla="*/ 58 h 111"/>
                <a:gd name="T54" fmla="*/ 60 w 110"/>
                <a:gd name="T55" fmla="*/ 42 h 111"/>
                <a:gd name="T56" fmla="*/ 56 w 110"/>
                <a:gd name="T57" fmla="*/ 47 h 111"/>
                <a:gd name="T58" fmla="*/ 58 w 110"/>
                <a:gd name="T59" fmla="*/ 58 h 111"/>
                <a:gd name="T60" fmla="*/ 56 w 110"/>
                <a:gd name="T61" fmla="*/ 72 h 1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0"/>
                <a:gd name="T94" fmla="*/ 0 h 111"/>
                <a:gd name="T95" fmla="*/ 110 w 110"/>
                <a:gd name="T96" fmla="*/ 111 h 1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0" h="111">
                  <a:moveTo>
                    <a:pt x="85" y="111"/>
                  </a:moveTo>
                  <a:lnTo>
                    <a:pt x="81" y="98"/>
                  </a:lnTo>
                  <a:lnTo>
                    <a:pt x="76" y="103"/>
                  </a:lnTo>
                  <a:lnTo>
                    <a:pt x="52" y="87"/>
                  </a:lnTo>
                  <a:lnTo>
                    <a:pt x="53" y="64"/>
                  </a:lnTo>
                  <a:lnTo>
                    <a:pt x="40" y="50"/>
                  </a:lnTo>
                  <a:lnTo>
                    <a:pt x="35" y="58"/>
                  </a:lnTo>
                  <a:lnTo>
                    <a:pt x="29" y="56"/>
                  </a:lnTo>
                  <a:lnTo>
                    <a:pt x="24" y="59"/>
                  </a:lnTo>
                  <a:lnTo>
                    <a:pt x="19" y="51"/>
                  </a:lnTo>
                  <a:lnTo>
                    <a:pt x="7" y="67"/>
                  </a:lnTo>
                  <a:lnTo>
                    <a:pt x="0" y="73"/>
                  </a:lnTo>
                  <a:lnTo>
                    <a:pt x="4" y="53"/>
                  </a:lnTo>
                  <a:lnTo>
                    <a:pt x="22" y="37"/>
                  </a:lnTo>
                  <a:lnTo>
                    <a:pt x="37" y="29"/>
                  </a:lnTo>
                  <a:lnTo>
                    <a:pt x="42" y="45"/>
                  </a:lnTo>
                  <a:lnTo>
                    <a:pt x="53" y="37"/>
                  </a:lnTo>
                  <a:lnTo>
                    <a:pt x="59" y="31"/>
                  </a:lnTo>
                  <a:lnTo>
                    <a:pt x="64" y="20"/>
                  </a:lnTo>
                  <a:lnTo>
                    <a:pt x="72" y="20"/>
                  </a:lnTo>
                  <a:lnTo>
                    <a:pt x="79" y="20"/>
                  </a:lnTo>
                  <a:lnTo>
                    <a:pt x="76" y="0"/>
                  </a:lnTo>
                  <a:lnTo>
                    <a:pt x="94" y="13"/>
                  </a:lnTo>
                  <a:lnTo>
                    <a:pt x="98" y="31"/>
                  </a:lnTo>
                  <a:lnTo>
                    <a:pt x="110" y="64"/>
                  </a:lnTo>
                  <a:lnTo>
                    <a:pt x="103" y="78"/>
                  </a:lnTo>
                  <a:lnTo>
                    <a:pt x="102" y="89"/>
                  </a:lnTo>
                  <a:lnTo>
                    <a:pt x="92" y="65"/>
                  </a:lnTo>
                  <a:lnTo>
                    <a:pt x="85" y="73"/>
                  </a:lnTo>
                  <a:lnTo>
                    <a:pt x="88" y="90"/>
                  </a:lnTo>
                  <a:lnTo>
                    <a:pt x="85" y="111"/>
                  </a:lnTo>
                </a:path>
              </a:pathLst>
            </a:custGeom>
            <a:solidFill>
              <a:srgbClr val="E5E5E5"/>
            </a:solidFill>
            <a:ln w="1588">
              <a:solidFill>
                <a:srgbClr val="999999"/>
              </a:solidFill>
              <a:prstDash val="solid"/>
              <a:round/>
              <a:headEnd/>
              <a:tailEnd/>
            </a:ln>
          </p:spPr>
          <p:txBody>
            <a:bodyPr/>
            <a:lstStyle/>
            <a:p>
              <a:endParaRPr lang="en-US"/>
            </a:p>
          </p:txBody>
        </p:sp>
        <p:sp>
          <p:nvSpPr>
            <p:cNvPr id="26831" name="Freeform 88"/>
            <p:cNvSpPr>
              <a:spLocks/>
            </p:cNvSpPr>
            <p:nvPr/>
          </p:nvSpPr>
          <p:spPr bwMode="auto">
            <a:xfrm>
              <a:off x="4557" y="2219"/>
              <a:ext cx="15" cy="30"/>
            </a:xfrm>
            <a:custGeom>
              <a:avLst/>
              <a:gdLst>
                <a:gd name="T0" fmla="*/ 15 w 23"/>
                <a:gd name="T1" fmla="*/ 0 h 47"/>
                <a:gd name="T2" fmla="*/ 12 w 23"/>
                <a:gd name="T3" fmla="*/ 22 h 47"/>
                <a:gd name="T4" fmla="*/ 12 w 23"/>
                <a:gd name="T5" fmla="*/ 30 h 47"/>
                <a:gd name="T6" fmla="*/ 0 w 23"/>
                <a:gd name="T7" fmla="*/ 20 h 47"/>
                <a:gd name="T8" fmla="*/ 3 w 23"/>
                <a:gd name="T9" fmla="*/ 16 h 47"/>
                <a:gd name="T10" fmla="*/ 7 w 23"/>
                <a:gd name="T11" fmla="*/ 0 h 47"/>
                <a:gd name="T12" fmla="*/ 15 w 23"/>
                <a:gd name="T13" fmla="*/ 0 h 47"/>
                <a:gd name="T14" fmla="*/ 0 60000 65536"/>
                <a:gd name="T15" fmla="*/ 0 60000 65536"/>
                <a:gd name="T16" fmla="*/ 0 60000 65536"/>
                <a:gd name="T17" fmla="*/ 0 60000 65536"/>
                <a:gd name="T18" fmla="*/ 0 60000 65536"/>
                <a:gd name="T19" fmla="*/ 0 60000 65536"/>
                <a:gd name="T20" fmla="*/ 0 60000 65536"/>
                <a:gd name="T21" fmla="*/ 0 w 23"/>
                <a:gd name="T22" fmla="*/ 0 h 47"/>
                <a:gd name="T23" fmla="*/ 23 w 23"/>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7">
                  <a:moveTo>
                    <a:pt x="23" y="0"/>
                  </a:moveTo>
                  <a:lnTo>
                    <a:pt x="19" y="34"/>
                  </a:lnTo>
                  <a:lnTo>
                    <a:pt x="19" y="47"/>
                  </a:lnTo>
                  <a:lnTo>
                    <a:pt x="0" y="31"/>
                  </a:lnTo>
                  <a:lnTo>
                    <a:pt x="4" y="25"/>
                  </a:lnTo>
                  <a:lnTo>
                    <a:pt x="11" y="0"/>
                  </a:lnTo>
                  <a:lnTo>
                    <a:pt x="23"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32" name="Freeform 89"/>
            <p:cNvSpPr>
              <a:spLocks/>
            </p:cNvSpPr>
            <p:nvPr/>
          </p:nvSpPr>
          <p:spPr bwMode="auto">
            <a:xfrm>
              <a:off x="4557" y="2219"/>
              <a:ext cx="15" cy="30"/>
            </a:xfrm>
            <a:custGeom>
              <a:avLst/>
              <a:gdLst>
                <a:gd name="T0" fmla="*/ 15 w 23"/>
                <a:gd name="T1" fmla="*/ 0 h 47"/>
                <a:gd name="T2" fmla="*/ 12 w 23"/>
                <a:gd name="T3" fmla="*/ 22 h 47"/>
                <a:gd name="T4" fmla="*/ 12 w 23"/>
                <a:gd name="T5" fmla="*/ 30 h 47"/>
                <a:gd name="T6" fmla="*/ 0 w 23"/>
                <a:gd name="T7" fmla="*/ 20 h 47"/>
                <a:gd name="T8" fmla="*/ 3 w 23"/>
                <a:gd name="T9" fmla="*/ 16 h 47"/>
                <a:gd name="T10" fmla="*/ 7 w 23"/>
                <a:gd name="T11" fmla="*/ 0 h 47"/>
                <a:gd name="T12" fmla="*/ 15 w 23"/>
                <a:gd name="T13" fmla="*/ 0 h 47"/>
                <a:gd name="T14" fmla="*/ 0 60000 65536"/>
                <a:gd name="T15" fmla="*/ 0 60000 65536"/>
                <a:gd name="T16" fmla="*/ 0 60000 65536"/>
                <a:gd name="T17" fmla="*/ 0 60000 65536"/>
                <a:gd name="T18" fmla="*/ 0 60000 65536"/>
                <a:gd name="T19" fmla="*/ 0 60000 65536"/>
                <a:gd name="T20" fmla="*/ 0 60000 65536"/>
                <a:gd name="T21" fmla="*/ 0 w 23"/>
                <a:gd name="T22" fmla="*/ 0 h 47"/>
                <a:gd name="T23" fmla="*/ 23 w 23"/>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47">
                  <a:moveTo>
                    <a:pt x="23" y="0"/>
                  </a:moveTo>
                  <a:lnTo>
                    <a:pt x="19" y="34"/>
                  </a:lnTo>
                  <a:lnTo>
                    <a:pt x="19" y="47"/>
                  </a:lnTo>
                  <a:lnTo>
                    <a:pt x="0" y="31"/>
                  </a:lnTo>
                  <a:lnTo>
                    <a:pt x="4" y="25"/>
                  </a:lnTo>
                  <a:lnTo>
                    <a:pt x="11" y="0"/>
                  </a:lnTo>
                  <a:lnTo>
                    <a:pt x="23" y="0"/>
                  </a:lnTo>
                </a:path>
              </a:pathLst>
            </a:custGeom>
            <a:solidFill>
              <a:srgbClr val="E5E5E5"/>
            </a:solidFill>
            <a:ln w="1588">
              <a:solidFill>
                <a:srgbClr val="999999"/>
              </a:solidFill>
              <a:prstDash val="solid"/>
              <a:round/>
              <a:headEnd/>
              <a:tailEnd/>
            </a:ln>
          </p:spPr>
          <p:txBody>
            <a:bodyPr/>
            <a:lstStyle/>
            <a:p>
              <a:endParaRPr lang="en-US"/>
            </a:p>
          </p:txBody>
        </p:sp>
        <p:sp>
          <p:nvSpPr>
            <p:cNvPr id="26833" name="Freeform 90"/>
            <p:cNvSpPr>
              <a:spLocks/>
            </p:cNvSpPr>
            <p:nvPr/>
          </p:nvSpPr>
          <p:spPr bwMode="auto">
            <a:xfrm>
              <a:off x="4580" y="2190"/>
              <a:ext cx="25" cy="25"/>
            </a:xfrm>
            <a:custGeom>
              <a:avLst/>
              <a:gdLst>
                <a:gd name="T0" fmla="*/ 18 w 38"/>
                <a:gd name="T1" fmla="*/ 24 h 40"/>
                <a:gd name="T2" fmla="*/ 11 w 38"/>
                <a:gd name="T3" fmla="*/ 16 h 40"/>
                <a:gd name="T4" fmla="*/ 0 w 38"/>
                <a:gd name="T5" fmla="*/ 1 h 40"/>
                <a:gd name="T6" fmla="*/ 13 w 38"/>
                <a:gd name="T7" fmla="*/ 0 h 40"/>
                <a:gd name="T8" fmla="*/ 18 w 38"/>
                <a:gd name="T9" fmla="*/ 10 h 40"/>
                <a:gd name="T10" fmla="*/ 25 w 38"/>
                <a:gd name="T11" fmla="*/ 25 h 40"/>
                <a:gd name="T12" fmla="*/ 18 w 38"/>
                <a:gd name="T13" fmla="*/ 24 h 40"/>
                <a:gd name="T14" fmla="*/ 0 60000 65536"/>
                <a:gd name="T15" fmla="*/ 0 60000 65536"/>
                <a:gd name="T16" fmla="*/ 0 60000 65536"/>
                <a:gd name="T17" fmla="*/ 0 60000 65536"/>
                <a:gd name="T18" fmla="*/ 0 60000 65536"/>
                <a:gd name="T19" fmla="*/ 0 60000 65536"/>
                <a:gd name="T20" fmla="*/ 0 60000 65536"/>
                <a:gd name="T21" fmla="*/ 0 w 38"/>
                <a:gd name="T22" fmla="*/ 0 h 40"/>
                <a:gd name="T23" fmla="*/ 38 w 3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0">
                  <a:moveTo>
                    <a:pt x="28" y="38"/>
                  </a:moveTo>
                  <a:lnTo>
                    <a:pt x="17" y="26"/>
                  </a:lnTo>
                  <a:lnTo>
                    <a:pt x="0" y="2"/>
                  </a:lnTo>
                  <a:lnTo>
                    <a:pt x="20" y="0"/>
                  </a:lnTo>
                  <a:lnTo>
                    <a:pt x="27" y="16"/>
                  </a:lnTo>
                  <a:lnTo>
                    <a:pt x="38" y="40"/>
                  </a:lnTo>
                  <a:lnTo>
                    <a:pt x="28" y="3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34" name="Freeform 91"/>
            <p:cNvSpPr>
              <a:spLocks/>
            </p:cNvSpPr>
            <p:nvPr/>
          </p:nvSpPr>
          <p:spPr bwMode="auto">
            <a:xfrm>
              <a:off x="4580" y="2190"/>
              <a:ext cx="25" cy="25"/>
            </a:xfrm>
            <a:custGeom>
              <a:avLst/>
              <a:gdLst>
                <a:gd name="T0" fmla="*/ 18 w 38"/>
                <a:gd name="T1" fmla="*/ 24 h 40"/>
                <a:gd name="T2" fmla="*/ 11 w 38"/>
                <a:gd name="T3" fmla="*/ 16 h 40"/>
                <a:gd name="T4" fmla="*/ 0 w 38"/>
                <a:gd name="T5" fmla="*/ 1 h 40"/>
                <a:gd name="T6" fmla="*/ 13 w 38"/>
                <a:gd name="T7" fmla="*/ 0 h 40"/>
                <a:gd name="T8" fmla="*/ 18 w 38"/>
                <a:gd name="T9" fmla="*/ 10 h 40"/>
                <a:gd name="T10" fmla="*/ 25 w 38"/>
                <a:gd name="T11" fmla="*/ 25 h 40"/>
                <a:gd name="T12" fmla="*/ 18 w 38"/>
                <a:gd name="T13" fmla="*/ 24 h 40"/>
                <a:gd name="T14" fmla="*/ 0 60000 65536"/>
                <a:gd name="T15" fmla="*/ 0 60000 65536"/>
                <a:gd name="T16" fmla="*/ 0 60000 65536"/>
                <a:gd name="T17" fmla="*/ 0 60000 65536"/>
                <a:gd name="T18" fmla="*/ 0 60000 65536"/>
                <a:gd name="T19" fmla="*/ 0 60000 65536"/>
                <a:gd name="T20" fmla="*/ 0 60000 65536"/>
                <a:gd name="T21" fmla="*/ 0 w 38"/>
                <a:gd name="T22" fmla="*/ 0 h 40"/>
                <a:gd name="T23" fmla="*/ 38 w 3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0">
                  <a:moveTo>
                    <a:pt x="28" y="38"/>
                  </a:moveTo>
                  <a:lnTo>
                    <a:pt x="17" y="26"/>
                  </a:lnTo>
                  <a:lnTo>
                    <a:pt x="0" y="2"/>
                  </a:lnTo>
                  <a:lnTo>
                    <a:pt x="20" y="0"/>
                  </a:lnTo>
                  <a:lnTo>
                    <a:pt x="27" y="16"/>
                  </a:lnTo>
                  <a:lnTo>
                    <a:pt x="38" y="40"/>
                  </a:lnTo>
                  <a:lnTo>
                    <a:pt x="28" y="38"/>
                  </a:lnTo>
                </a:path>
              </a:pathLst>
            </a:custGeom>
            <a:solidFill>
              <a:srgbClr val="E5E5E5"/>
            </a:solidFill>
            <a:ln w="1588">
              <a:solidFill>
                <a:srgbClr val="999999"/>
              </a:solidFill>
              <a:prstDash val="solid"/>
              <a:round/>
              <a:headEnd/>
              <a:tailEnd/>
            </a:ln>
          </p:spPr>
          <p:txBody>
            <a:bodyPr/>
            <a:lstStyle/>
            <a:p>
              <a:endParaRPr lang="en-US"/>
            </a:p>
          </p:txBody>
        </p:sp>
        <p:sp>
          <p:nvSpPr>
            <p:cNvPr id="26835" name="Freeform 92"/>
            <p:cNvSpPr>
              <a:spLocks/>
            </p:cNvSpPr>
            <p:nvPr/>
          </p:nvSpPr>
          <p:spPr bwMode="auto">
            <a:xfrm>
              <a:off x="4546" y="2201"/>
              <a:ext cx="19" cy="25"/>
            </a:xfrm>
            <a:custGeom>
              <a:avLst/>
              <a:gdLst>
                <a:gd name="T0" fmla="*/ 18 w 30"/>
                <a:gd name="T1" fmla="*/ 6 h 38"/>
                <a:gd name="T2" fmla="*/ 2 w 30"/>
                <a:gd name="T3" fmla="*/ 0 h 38"/>
                <a:gd name="T4" fmla="*/ 0 w 30"/>
                <a:gd name="T5" fmla="*/ 1 h 38"/>
                <a:gd name="T6" fmla="*/ 4 w 30"/>
                <a:gd name="T7" fmla="*/ 25 h 38"/>
                <a:gd name="T8" fmla="*/ 18 w 30"/>
                <a:gd name="T9" fmla="*/ 10 h 38"/>
                <a:gd name="T10" fmla="*/ 19 w 30"/>
                <a:gd name="T11" fmla="*/ 9 h 38"/>
                <a:gd name="T12" fmla="*/ 18 w 30"/>
                <a:gd name="T13" fmla="*/ 6 h 38"/>
                <a:gd name="T14" fmla="*/ 0 60000 65536"/>
                <a:gd name="T15" fmla="*/ 0 60000 65536"/>
                <a:gd name="T16" fmla="*/ 0 60000 65536"/>
                <a:gd name="T17" fmla="*/ 0 60000 65536"/>
                <a:gd name="T18" fmla="*/ 0 60000 65536"/>
                <a:gd name="T19" fmla="*/ 0 60000 65536"/>
                <a:gd name="T20" fmla="*/ 0 60000 65536"/>
                <a:gd name="T21" fmla="*/ 0 w 30"/>
                <a:gd name="T22" fmla="*/ 0 h 38"/>
                <a:gd name="T23" fmla="*/ 30 w 3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8">
                  <a:moveTo>
                    <a:pt x="28" y="9"/>
                  </a:moveTo>
                  <a:lnTo>
                    <a:pt x="3" y="0"/>
                  </a:lnTo>
                  <a:lnTo>
                    <a:pt x="0" y="1"/>
                  </a:lnTo>
                  <a:lnTo>
                    <a:pt x="6" y="38"/>
                  </a:lnTo>
                  <a:lnTo>
                    <a:pt x="29" y="15"/>
                  </a:lnTo>
                  <a:lnTo>
                    <a:pt x="30" y="14"/>
                  </a:lnTo>
                  <a:lnTo>
                    <a:pt x="28"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36" name="Freeform 93"/>
            <p:cNvSpPr>
              <a:spLocks/>
            </p:cNvSpPr>
            <p:nvPr/>
          </p:nvSpPr>
          <p:spPr bwMode="auto">
            <a:xfrm>
              <a:off x="4546" y="2201"/>
              <a:ext cx="19" cy="25"/>
            </a:xfrm>
            <a:custGeom>
              <a:avLst/>
              <a:gdLst>
                <a:gd name="T0" fmla="*/ 18 w 30"/>
                <a:gd name="T1" fmla="*/ 6 h 38"/>
                <a:gd name="T2" fmla="*/ 2 w 30"/>
                <a:gd name="T3" fmla="*/ 0 h 38"/>
                <a:gd name="T4" fmla="*/ 0 w 30"/>
                <a:gd name="T5" fmla="*/ 1 h 38"/>
                <a:gd name="T6" fmla="*/ 4 w 30"/>
                <a:gd name="T7" fmla="*/ 25 h 38"/>
                <a:gd name="T8" fmla="*/ 18 w 30"/>
                <a:gd name="T9" fmla="*/ 10 h 38"/>
                <a:gd name="T10" fmla="*/ 19 w 30"/>
                <a:gd name="T11" fmla="*/ 9 h 38"/>
                <a:gd name="T12" fmla="*/ 18 w 30"/>
                <a:gd name="T13" fmla="*/ 6 h 38"/>
                <a:gd name="T14" fmla="*/ 0 60000 65536"/>
                <a:gd name="T15" fmla="*/ 0 60000 65536"/>
                <a:gd name="T16" fmla="*/ 0 60000 65536"/>
                <a:gd name="T17" fmla="*/ 0 60000 65536"/>
                <a:gd name="T18" fmla="*/ 0 60000 65536"/>
                <a:gd name="T19" fmla="*/ 0 60000 65536"/>
                <a:gd name="T20" fmla="*/ 0 60000 65536"/>
                <a:gd name="T21" fmla="*/ 0 w 30"/>
                <a:gd name="T22" fmla="*/ 0 h 38"/>
                <a:gd name="T23" fmla="*/ 30 w 30"/>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8">
                  <a:moveTo>
                    <a:pt x="28" y="9"/>
                  </a:moveTo>
                  <a:lnTo>
                    <a:pt x="3" y="0"/>
                  </a:lnTo>
                  <a:lnTo>
                    <a:pt x="0" y="1"/>
                  </a:lnTo>
                  <a:lnTo>
                    <a:pt x="6" y="38"/>
                  </a:lnTo>
                  <a:lnTo>
                    <a:pt x="29" y="15"/>
                  </a:lnTo>
                  <a:lnTo>
                    <a:pt x="30" y="14"/>
                  </a:lnTo>
                  <a:lnTo>
                    <a:pt x="28" y="9"/>
                  </a:lnTo>
                </a:path>
              </a:pathLst>
            </a:custGeom>
            <a:solidFill>
              <a:srgbClr val="E5E5E5"/>
            </a:solidFill>
            <a:ln w="1588">
              <a:solidFill>
                <a:srgbClr val="999999"/>
              </a:solidFill>
              <a:prstDash val="solid"/>
              <a:round/>
              <a:headEnd/>
              <a:tailEnd/>
            </a:ln>
          </p:spPr>
          <p:txBody>
            <a:bodyPr/>
            <a:lstStyle/>
            <a:p>
              <a:endParaRPr lang="en-US"/>
            </a:p>
          </p:txBody>
        </p:sp>
        <p:sp>
          <p:nvSpPr>
            <p:cNvPr id="26837" name="Freeform 94"/>
            <p:cNvSpPr>
              <a:spLocks/>
            </p:cNvSpPr>
            <p:nvPr/>
          </p:nvSpPr>
          <p:spPr bwMode="auto">
            <a:xfrm>
              <a:off x="4478" y="2211"/>
              <a:ext cx="35" cy="49"/>
            </a:xfrm>
            <a:custGeom>
              <a:avLst/>
              <a:gdLst>
                <a:gd name="T0" fmla="*/ 35 w 54"/>
                <a:gd name="T1" fmla="*/ 15 h 77"/>
                <a:gd name="T2" fmla="*/ 21 w 54"/>
                <a:gd name="T3" fmla="*/ 27 h 77"/>
                <a:gd name="T4" fmla="*/ 10 w 54"/>
                <a:gd name="T5" fmla="*/ 38 h 77"/>
                <a:gd name="T6" fmla="*/ 0 w 54"/>
                <a:gd name="T7" fmla="*/ 49 h 77"/>
                <a:gd name="T8" fmla="*/ 1 w 54"/>
                <a:gd name="T9" fmla="*/ 46 h 77"/>
                <a:gd name="T10" fmla="*/ 12 w 54"/>
                <a:gd name="T11" fmla="*/ 32 h 77"/>
                <a:gd name="T12" fmla="*/ 22 w 54"/>
                <a:gd name="T13" fmla="*/ 19 h 77"/>
                <a:gd name="T14" fmla="*/ 28 w 54"/>
                <a:gd name="T15" fmla="*/ 8 h 77"/>
                <a:gd name="T16" fmla="*/ 29 w 54"/>
                <a:gd name="T17" fmla="*/ 8 h 77"/>
                <a:gd name="T18" fmla="*/ 29 w 54"/>
                <a:gd name="T19" fmla="*/ 0 h 77"/>
                <a:gd name="T20" fmla="*/ 35 w 54"/>
                <a:gd name="T21" fmla="*/ 1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77"/>
                <a:gd name="T35" fmla="*/ 54 w 54"/>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77">
                  <a:moveTo>
                    <a:pt x="54" y="23"/>
                  </a:moveTo>
                  <a:lnTo>
                    <a:pt x="33" y="43"/>
                  </a:lnTo>
                  <a:lnTo>
                    <a:pt x="16" y="60"/>
                  </a:lnTo>
                  <a:lnTo>
                    <a:pt x="0" y="77"/>
                  </a:lnTo>
                  <a:lnTo>
                    <a:pt x="1" y="72"/>
                  </a:lnTo>
                  <a:lnTo>
                    <a:pt x="18" y="50"/>
                  </a:lnTo>
                  <a:lnTo>
                    <a:pt x="34" y="30"/>
                  </a:lnTo>
                  <a:lnTo>
                    <a:pt x="43" y="13"/>
                  </a:lnTo>
                  <a:lnTo>
                    <a:pt x="44" y="13"/>
                  </a:lnTo>
                  <a:lnTo>
                    <a:pt x="44" y="0"/>
                  </a:lnTo>
                  <a:lnTo>
                    <a:pt x="54" y="2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38" name="Freeform 95"/>
            <p:cNvSpPr>
              <a:spLocks/>
            </p:cNvSpPr>
            <p:nvPr/>
          </p:nvSpPr>
          <p:spPr bwMode="auto">
            <a:xfrm>
              <a:off x="4478" y="2211"/>
              <a:ext cx="35" cy="49"/>
            </a:xfrm>
            <a:custGeom>
              <a:avLst/>
              <a:gdLst>
                <a:gd name="T0" fmla="*/ 35 w 54"/>
                <a:gd name="T1" fmla="*/ 15 h 77"/>
                <a:gd name="T2" fmla="*/ 21 w 54"/>
                <a:gd name="T3" fmla="*/ 27 h 77"/>
                <a:gd name="T4" fmla="*/ 10 w 54"/>
                <a:gd name="T5" fmla="*/ 38 h 77"/>
                <a:gd name="T6" fmla="*/ 0 w 54"/>
                <a:gd name="T7" fmla="*/ 49 h 77"/>
                <a:gd name="T8" fmla="*/ 1 w 54"/>
                <a:gd name="T9" fmla="*/ 46 h 77"/>
                <a:gd name="T10" fmla="*/ 12 w 54"/>
                <a:gd name="T11" fmla="*/ 32 h 77"/>
                <a:gd name="T12" fmla="*/ 22 w 54"/>
                <a:gd name="T13" fmla="*/ 19 h 77"/>
                <a:gd name="T14" fmla="*/ 28 w 54"/>
                <a:gd name="T15" fmla="*/ 8 h 77"/>
                <a:gd name="T16" fmla="*/ 29 w 54"/>
                <a:gd name="T17" fmla="*/ 8 h 77"/>
                <a:gd name="T18" fmla="*/ 29 w 54"/>
                <a:gd name="T19" fmla="*/ 0 h 77"/>
                <a:gd name="T20" fmla="*/ 35 w 54"/>
                <a:gd name="T21" fmla="*/ 1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77"/>
                <a:gd name="T35" fmla="*/ 54 w 54"/>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77">
                  <a:moveTo>
                    <a:pt x="54" y="23"/>
                  </a:moveTo>
                  <a:lnTo>
                    <a:pt x="33" y="43"/>
                  </a:lnTo>
                  <a:lnTo>
                    <a:pt x="16" y="60"/>
                  </a:lnTo>
                  <a:lnTo>
                    <a:pt x="0" y="77"/>
                  </a:lnTo>
                  <a:lnTo>
                    <a:pt x="1" y="72"/>
                  </a:lnTo>
                  <a:lnTo>
                    <a:pt x="18" y="50"/>
                  </a:lnTo>
                  <a:lnTo>
                    <a:pt x="34" y="30"/>
                  </a:lnTo>
                  <a:lnTo>
                    <a:pt x="43" y="13"/>
                  </a:lnTo>
                  <a:lnTo>
                    <a:pt x="44" y="13"/>
                  </a:lnTo>
                  <a:lnTo>
                    <a:pt x="44" y="0"/>
                  </a:lnTo>
                  <a:lnTo>
                    <a:pt x="54" y="23"/>
                  </a:lnTo>
                </a:path>
              </a:pathLst>
            </a:custGeom>
            <a:solidFill>
              <a:srgbClr val="E5E5E5"/>
            </a:solidFill>
            <a:ln w="1588">
              <a:solidFill>
                <a:srgbClr val="999999"/>
              </a:solidFill>
              <a:prstDash val="solid"/>
              <a:round/>
              <a:headEnd/>
              <a:tailEnd/>
            </a:ln>
          </p:spPr>
          <p:txBody>
            <a:bodyPr/>
            <a:lstStyle/>
            <a:p>
              <a:endParaRPr lang="en-US"/>
            </a:p>
          </p:txBody>
        </p:sp>
        <p:sp>
          <p:nvSpPr>
            <p:cNvPr id="26839" name="Freeform 96"/>
            <p:cNvSpPr>
              <a:spLocks/>
            </p:cNvSpPr>
            <p:nvPr/>
          </p:nvSpPr>
          <p:spPr bwMode="auto">
            <a:xfrm>
              <a:off x="4517" y="2174"/>
              <a:ext cx="20" cy="20"/>
            </a:xfrm>
            <a:custGeom>
              <a:avLst/>
              <a:gdLst>
                <a:gd name="T0" fmla="*/ 20 w 31"/>
                <a:gd name="T1" fmla="*/ 15 h 31"/>
                <a:gd name="T2" fmla="*/ 17 w 31"/>
                <a:gd name="T3" fmla="*/ 20 h 31"/>
                <a:gd name="T4" fmla="*/ 9 w 31"/>
                <a:gd name="T5" fmla="*/ 10 h 31"/>
                <a:gd name="T6" fmla="*/ 0 w 31"/>
                <a:gd name="T7" fmla="*/ 0 h 31"/>
                <a:gd name="T8" fmla="*/ 16 w 31"/>
                <a:gd name="T9" fmla="*/ 3 h 31"/>
                <a:gd name="T10" fmla="*/ 20 w 31"/>
                <a:gd name="T11" fmla="*/ 15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3"/>
                  </a:moveTo>
                  <a:lnTo>
                    <a:pt x="26" y="31"/>
                  </a:lnTo>
                  <a:lnTo>
                    <a:pt x="14" y="15"/>
                  </a:lnTo>
                  <a:lnTo>
                    <a:pt x="0" y="0"/>
                  </a:lnTo>
                  <a:lnTo>
                    <a:pt x="25" y="4"/>
                  </a:lnTo>
                  <a:lnTo>
                    <a:pt x="31" y="2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40" name="Freeform 97"/>
            <p:cNvSpPr>
              <a:spLocks/>
            </p:cNvSpPr>
            <p:nvPr/>
          </p:nvSpPr>
          <p:spPr bwMode="auto">
            <a:xfrm>
              <a:off x="4517" y="2174"/>
              <a:ext cx="20" cy="20"/>
            </a:xfrm>
            <a:custGeom>
              <a:avLst/>
              <a:gdLst>
                <a:gd name="T0" fmla="*/ 20 w 31"/>
                <a:gd name="T1" fmla="*/ 15 h 31"/>
                <a:gd name="T2" fmla="*/ 17 w 31"/>
                <a:gd name="T3" fmla="*/ 20 h 31"/>
                <a:gd name="T4" fmla="*/ 9 w 31"/>
                <a:gd name="T5" fmla="*/ 10 h 31"/>
                <a:gd name="T6" fmla="*/ 0 w 31"/>
                <a:gd name="T7" fmla="*/ 0 h 31"/>
                <a:gd name="T8" fmla="*/ 16 w 31"/>
                <a:gd name="T9" fmla="*/ 3 h 31"/>
                <a:gd name="T10" fmla="*/ 20 w 31"/>
                <a:gd name="T11" fmla="*/ 15 h 31"/>
                <a:gd name="T12" fmla="*/ 0 60000 65536"/>
                <a:gd name="T13" fmla="*/ 0 60000 65536"/>
                <a:gd name="T14" fmla="*/ 0 60000 65536"/>
                <a:gd name="T15" fmla="*/ 0 60000 65536"/>
                <a:gd name="T16" fmla="*/ 0 60000 65536"/>
                <a:gd name="T17" fmla="*/ 0 60000 65536"/>
                <a:gd name="T18" fmla="*/ 0 w 31"/>
                <a:gd name="T19" fmla="*/ 0 h 31"/>
                <a:gd name="T20" fmla="*/ 31 w 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1" h="31">
                  <a:moveTo>
                    <a:pt x="31" y="23"/>
                  </a:moveTo>
                  <a:lnTo>
                    <a:pt x="26" y="31"/>
                  </a:lnTo>
                  <a:lnTo>
                    <a:pt x="14" y="15"/>
                  </a:lnTo>
                  <a:lnTo>
                    <a:pt x="0" y="0"/>
                  </a:lnTo>
                  <a:lnTo>
                    <a:pt x="25" y="4"/>
                  </a:lnTo>
                  <a:lnTo>
                    <a:pt x="31" y="23"/>
                  </a:lnTo>
                </a:path>
              </a:pathLst>
            </a:custGeom>
            <a:solidFill>
              <a:srgbClr val="E5E5E5"/>
            </a:solidFill>
            <a:ln w="1588">
              <a:solidFill>
                <a:srgbClr val="999999"/>
              </a:solidFill>
              <a:prstDash val="solid"/>
              <a:round/>
              <a:headEnd/>
              <a:tailEnd/>
            </a:ln>
          </p:spPr>
          <p:txBody>
            <a:bodyPr/>
            <a:lstStyle/>
            <a:p>
              <a:endParaRPr lang="en-US"/>
            </a:p>
          </p:txBody>
        </p:sp>
        <p:sp>
          <p:nvSpPr>
            <p:cNvPr id="26841" name="Freeform 98"/>
            <p:cNvSpPr>
              <a:spLocks/>
            </p:cNvSpPr>
            <p:nvPr/>
          </p:nvSpPr>
          <p:spPr bwMode="auto">
            <a:xfrm>
              <a:off x="4584" y="2208"/>
              <a:ext cx="15" cy="23"/>
            </a:xfrm>
            <a:custGeom>
              <a:avLst/>
              <a:gdLst>
                <a:gd name="T0" fmla="*/ 10 w 23"/>
                <a:gd name="T1" fmla="*/ 3 h 36"/>
                <a:gd name="T2" fmla="*/ 15 w 23"/>
                <a:gd name="T3" fmla="*/ 20 h 36"/>
                <a:gd name="T4" fmla="*/ 11 w 23"/>
                <a:gd name="T5" fmla="*/ 20 h 36"/>
                <a:gd name="T6" fmla="*/ 10 w 23"/>
                <a:gd name="T7" fmla="*/ 23 h 36"/>
                <a:gd name="T8" fmla="*/ 3 w 23"/>
                <a:gd name="T9" fmla="*/ 10 h 36"/>
                <a:gd name="T10" fmla="*/ 0 w 23"/>
                <a:gd name="T11" fmla="*/ 0 h 36"/>
                <a:gd name="T12" fmla="*/ 10 w 23"/>
                <a:gd name="T13" fmla="*/ 3 h 36"/>
                <a:gd name="T14" fmla="*/ 0 60000 65536"/>
                <a:gd name="T15" fmla="*/ 0 60000 65536"/>
                <a:gd name="T16" fmla="*/ 0 60000 65536"/>
                <a:gd name="T17" fmla="*/ 0 60000 65536"/>
                <a:gd name="T18" fmla="*/ 0 60000 65536"/>
                <a:gd name="T19" fmla="*/ 0 60000 65536"/>
                <a:gd name="T20" fmla="*/ 0 60000 65536"/>
                <a:gd name="T21" fmla="*/ 0 w 23"/>
                <a:gd name="T22" fmla="*/ 0 h 36"/>
                <a:gd name="T23" fmla="*/ 23 w 2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6">
                  <a:moveTo>
                    <a:pt x="16" y="5"/>
                  </a:moveTo>
                  <a:lnTo>
                    <a:pt x="23" y="31"/>
                  </a:lnTo>
                  <a:lnTo>
                    <a:pt x="17" y="32"/>
                  </a:lnTo>
                  <a:lnTo>
                    <a:pt x="16" y="36"/>
                  </a:lnTo>
                  <a:lnTo>
                    <a:pt x="5" y="15"/>
                  </a:lnTo>
                  <a:lnTo>
                    <a:pt x="0" y="0"/>
                  </a:lnTo>
                  <a:lnTo>
                    <a:pt x="16"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42" name="Freeform 99"/>
            <p:cNvSpPr>
              <a:spLocks/>
            </p:cNvSpPr>
            <p:nvPr/>
          </p:nvSpPr>
          <p:spPr bwMode="auto">
            <a:xfrm>
              <a:off x="4584" y="2208"/>
              <a:ext cx="15" cy="23"/>
            </a:xfrm>
            <a:custGeom>
              <a:avLst/>
              <a:gdLst>
                <a:gd name="T0" fmla="*/ 10 w 23"/>
                <a:gd name="T1" fmla="*/ 3 h 36"/>
                <a:gd name="T2" fmla="*/ 15 w 23"/>
                <a:gd name="T3" fmla="*/ 20 h 36"/>
                <a:gd name="T4" fmla="*/ 11 w 23"/>
                <a:gd name="T5" fmla="*/ 20 h 36"/>
                <a:gd name="T6" fmla="*/ 10 w 23"/>
                <a:gd name="T7" fmla="*/ 23 h 36"/>
                <a:gd name="T8" fmla="*/ 3 w 23"/>
                <a:gd name="T9" fmla="*/ 10 h 36"/>
                <a:gd name="T10" fmla="*/ 0 w 23"/>
                <a:gd name="T11" fmla="*/ 0 h 36"/>
                <a:gd name="T12" fmla="*/ 10 w 23"/>
                <a:gd name="T13" fmla="*/ 3 h 36"/>
                <a:gd name="T14" fmla="*/ 0 60000 65536"/>
                <a:gd name="T15" fmla="*/ 0 60000 65536"/>
                <a:gd name="T16" fmla="*/ 0 60000 65536"/>
                <a:gd name="T17" fmla="*/ 0 60000 65536"/>
                <a:gd name="T18" fmla="*/ 0 60000 65536"/>
                <a:gd name="T19" fmla="*/ 0 60000 65536"/>
                <a:gd name="T20" fmla="*/ 0 60000 65536"/>
                <a:gd name="T21" fmla="*/ 0 w 23"/>
                <a:gd name="T22" fmla="*/ 0 h 36"/>
                <a:gd name="T23" fmla="*/ 23 w 2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6">
                  <a:moveTo>
                    <a:pt x="16" y="5"/>
                  </a:moveTo>
                  <a:lnTo>
                    <a:pt x="23" y="31"/>
                  </a:lnTo>
                  <a:lnTo>
                    <a:pt x="17" y="32"/>
                  </a:lnTo>
                  <a:lnTo>
                    <a:pt x="16" y="36"/>
                  </a:lnTo>
                  <a:lnTo>
                    <a:pt x="5" y="15"/>
                  </a:lnTo>
                  <a:lnTo>
                    <a:pt x="0" y="0"/>
                  </a:lnTo>
                  <a:lnTo>
                    <a:pt x="16" y="5"/>
                  </a:lnTo>
                </a:path>
              </a:pathLst>
            </a:custGeom>
            <a:solidFill>
              <a:srgbClr val="E5E5E5"/>
            </a:solidFill>
            <a:ln w="1588">
              <a:solidFill>
                <a:srgbClr val="999999"/>
              </a:solidFill>
              <a:prstDash val="solid"/>
              <a:round/>
              <a:headEnd/>
              <a:tailEnd/>
            </a:ln>
          </p:spPr>
          <p:txBody>
            <a:bodyPr/>
            <a:lstStyle/>
            <a:p>
              <a:endParaRPr lang="en-US"/>
            </a:p>
          </p:txBody>
        </p:sp>
        <p:sp>
          <p:nvSpPr>
            <p:cNvPr id="26843" name="Freeform 100"/>
            <p:cNvSpPr>
              <a:spLocks/>
            </p:cNvSpPr>
            <p:nvPr/>
          </p:nvSpPr>
          <p:spPr bwMode="auto">
            <a:xfrm>
              <a:off x="4565" y="2191"/>
              <a:ext cx="12" cy="13"/>
            </a:xfrm>
            <a:custGeom>
              <a:avLst/>
              <a:gdLst>
                <a:gd name="T0" fmla="*/ 12 w 19"/>
                <a:gd name="T1" fmla="*/ 13 h 20"/>
                <a:gd name="T2" fmla="*/ 1 w 19"/>
                <a:gd name="T3" fmla="*/ 7 h 20"/>
                <a:gd name="T4" fmla="*/ 0 w 19"/>
                <a:gd name="T5" fmla="*/ 8 h 20"/>
                <a:gd name="T6" fmla="*/ 1 w 19"/>
                <a:gd name="T7" fmla="*/ 0 h 20"/>
                <a:gd name="T8" fmla="*/ 12 w 19"/>
                <a:gd name="T9" fmla="*/ 10 h 20"/>
                <a:gd name="T10" fmla="*/ 12 w 19"/>
                <a:gd name="T11" fmla="*/ 13 h 20"/>
                <a:gd name="T12" fmla="*/ 0 60000 65536"/>
                <a:gd name="T13" fmla="*/ 0 60000 65536"/>
                <a:gd name="T14" fmla="*/ 0 60000 65536"/>
                <a:gd name="T15" fmla="*/ 0 60000 65536"/>
                <a:gd name="T16" fmla="*/ 0 60000 65536"/>
                <a:gd name="T17" fmla="*/ 0 60000 65536"/>
                <a:gd name="T18" fmla="*/ 0 w 19"/>
                <a:gd name="T19" fmla="*/ 0 h 20"/>
                <a:gd name="T20" fmla="*/ 19 w 1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9" h="20">
                  <a:moveTo>
                    <a:pt x="19" y="20"/>
                  </a:moveTo>
                  <a:lnTo>
                    <a:pt x="2" y="11"/>
                  </a:lnTo>
                  <a:lnTo>
                    <a:pt x="0" y="13"/>
                  </a:lnTo>
                  <a:lnTo>
                    <a:pt x="1" y="0"/>
                  </a:lnTo>
                  <a:lnTo>
                    <a:pt x="19" y="16"/>
                  </a:lnTo>
                  <a:lnTo>
                    <a:pt x="19" y="2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44" name="Freeform 101"/>
            <p:cNvSpPr>
              <a:spLocks/>
            </p:cNvSpPr>
            <p:nvPr/>
          </p:nvSpPr>
          <p:spPr bwMode="auto">
            <a:xfrm>
              <a:off x="4565" y="2191"/>
              <a:ext cx="12" cy="13"/>
            </a:xfrm>
            <a:custGeom>
              <a:avLst/>
              <a:gdLst>
                <a:gd name="T0" fmla="*/ 12 w 19"/>
                <a:gd name="T1" fmla="*/ 13 h 20"/>
                <a:gd name="T2" fmla="*/ 1 w 19"/>
                <a:gd name="T3" fmla="*/ 7 h 20"/>
                <a:gd name="T4" fmla="*/ 0 w 19"/>
                <a:gd name="T5" fmla="*/ 8 h 20"/>
                <a:gd name="T6" fmla="*/ 1 w 19"/>
                <a:gd name="T7" fmla="*/ 0 h 20"/>
                <a:gd name="T8" fmla="*/ 12 w 19"/>
                <a:gd name="T9" fmla="*/ 10 h 20"/>
                <a:gd name="T10" fmla="*/ 12 w 19"/>
                <a:gd name="T11" fmla="*/ 13 h 20"/>
                <a:gd name="T12" fmla="*/ 0 60000 65536"/>
                <a:gd name="T13" fmla="*/ 0 60000 65536"/>
                <a:gd name="T14" fmla="*/ 0 60000 65536"/>
                <a:gd name="T15" fmla="*/ 0 60000 65536"/>
                <a:gd name="T16" fmla="*/ 0 60000 65536"/>
                <a:gd name="T17" fmla="*/ 0 60000 65536"/>
                <a:gd name="T18" fmla="*/ 0 w 19"/>
                <a:gd name="T19" fmla="*/ 0 h 20"/>
                <a:gd name="T20" fmla="*/ 19 w 1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9" h="20">
                  <a:moveTo>
                    <a:pt x="19" y="20"/>
                  </a:moveTo>
                  <a:lnTo>
                    <a:pt x="2" y="11"/>
                  </a:lnTo>
                  <a:lnTo>
                    <a:pt x="0" y="13"/>
                  </a:lnTo>
                  <a:lnTo>
                    <a:pt x="1" y="0"/>
                  </a:lnTo>
                  <a:lnTo>
                    <a:pt x="19" y="16"/>
                  </a:lnTo>
                  <a:lnTo>
                    <a:pt x="19" y="20"/>
                  </a:lnTo>
                </a:path>
              </a:pathLst>
            </a:custGeom>
            <a:solidFill>
              <a:srgbClr val="E5E5E5"/>
            </a:solidFill>
            <a:ln w="1588">
              <a:solidFill>
                <a:srgbClr val="999999"/>
              </a:solidFill>
              <a:prstDash val="solid"/>
              <a:round/>
              <a:headEnd/>
              <a:tailEnd/>
            </a:ln>
          </p:spPr>
          <p:txBody>
            <a:bodyPr/>
            <a:lstStyle/>
            <a:p>
              <a:endParaRPr lang="en-US"/>
            </a:p>
          </p:txBody>
        </p:sp>
        <p:sp>
          <p:nvSpPr>
            <p:cNvPr id="26845" name="Freeform 102"/>
            <p:cNvSpPr>
              <a:spLocks/>
            </p:cNvSpPr>
            <p:nvPr/>
          </p:nvSpPr>
          <p:spPr bwMode="auto">
            <a:xfrm>
              <a:off x="4577" y="2231"/>
              <a:ext cx="12" cy="6"/>
            </a:xfrm>
            <a:custGeom>
              <a:avLst/>
              <a:gdLst>
                <a:gd name="T0" fmla="*/ 12 w 19"/>
                <a:gd name="T1" fmla="*/ 6 h 9"/>
                <a:gd name="T2" fmla="*/ 9 w 19"/>
                <a:gd name="T3" fmla="*/ 0 h 9"/>
                <a:gd name="T4" fmla="*/ 0 w 19"/>
                <a:gd name="T5" fmla="*/ 6 h 9"/>
                <a:gd name="T6" fmla="*/ 12 w 19"/>
                <a:gd name="T7" fmla="*/ 6 h 9"/>
                <a:gd name="T8" fmla="*/ 0 60000 65536"/>
                <a:gd name="T9" fmla="*/ 0 60000 65536"/>
                <a:gd name="T10" fmla="*/ 0 60000 65536"/>
                <a:gd name="T11" fmla="*/ 0 60000 65536"/>
                <a:gd name="T12" fmla="*/ 0 w 19"/>
                <a:gd name="T13" fmla="*/ 0 h 9"/>
                <a:gd name="T14" fmla="*/ 19 w 19"/>
                <a:gd name="T15" fmla="*/ 9 h 9"/>
              </a:gdLst>
              <a:ahLst/>
              <a:cxnLst>
                <a:cxn ang="T8">
                  <a:pos x="T0" y="T1"/>
                </a:cxn>
                <a:cxn ang="T9">
                  <a:pos x="T2" y="T3"/>
                </a:cxn>
                <a:cxn ang="T10">
                  <a:pos x="T4" y="T5"/>
                </a:cxn>
                <a:cxn ang="T11">
                  <a:pos x="T6" y="T7"/>
                </a:cxn>
              </a:cxnLst>
              <a:rect l="T12" t="T13" r="T14" b="T15"/>
              <a:pathLst>
                <a:path w="19" h="9">
                  <a:moveTo>
                    <a:pt x="19" y="9"/>
                  </a:moveTo>
                  <a:lnTo>
                    <a:pt x="15" y="0"/>
                  </a:lnTo>
                  <a:lnTo>
                    <a:pt x="0" y="9"/>
                  </a:lnTo>
                  <a:lnTo>
                    <a:pt x="19"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46" name="Freeform 103"/>
            <p:cNvSpPr>
              <a:spLocks/>
            </p:cNvSpPr>
            <p:nvPr/>
          </p:nvSpPr>
          <p:spPr bwMode="auto">
            <a:xfrm>
              <a:off x="4577" y="2231"/>
              <a:ext cx="12" cy="6"/>
            </a:xfrm>
            <a:custGeom>
              <a:avLst/>
              <a:gdLst>
                <a:gd name="T0" fmla="*/ 12 w 19"/>
                <a:gd name="T1" fmla="*/ 6 h 9"/>
                <a:gd name="T2" fmla="*/ 9 w 19"/>
                <a:gd name="T3" fmla="*/ 0 h 9"/>
                <a:gd name="T4" fmla="*/ 0 w 19"/>
                <a:gd name="T5" fmla="*/ 6 h 9"/>
                <a:gd name="T6" fmla="*/ 12 w 19"/>
                <a:gd name="T7" fmla="*/ 6 h 9"/>
                <a:gd name="T8" fmla="*/ 0 60000 65536"/>
                <a:gd name="T9" fmla="*/ 0 60000 65536"/>
                <a:gd name="T10" fmla="*/ 0 60000 65536"/>
                <a:gd name="T11" fmla="*/ 0 60000 65536"/>
                <a:gd name="T12" fmla="*/ 0 w 19"/>
                <a:gd name="T13" fmla="*/ 0 h 9"/>
                <a:gd name="T14" fmla="*/ 19 w 19"/>
                <a:gd name="T15" fmla="*/ 9 h 9"/>
              </a:gdLst>
              <a:ahLst/>
              <a:cxnLst>
                <a:cxn ang="T8">
                  <a:pos x="T0" y="T1"/>
                </a:cxn>
                <a:cxn ang="T9">
                  <a:pos x="T2" y="T3"/>
                </a:cxn>
                <a:cxn ang="T10">
                  <a:pos x="T4" y="T5"/>
                </a:cxn>
                <a:cxn ang="T11">
                  <a:pos x="T6" y="T7"/>
                </a:cxn>
              </a:cxnLst>
              <a:rect l="T12" t="T13" r="T14" b="T15"/>
              <a:pathLst>
                <a:path w="19" h="9">
                  <a:moveTo>
                    <a:pt x="19" y="9"/>
                  </a:moveTo>
                  <a:lnTo>
                    <a:pt x="15" y="0"/>
                  </a:lnTo>
                  <a:lnTo>
                    <a:pt x="0" y="9"/>
                  </a:lnTo>
                  <a:lnTo>
                    <a:pt x="19" y="9"/>
                  </a:lnTo>
                </a:path>
              </a:pathLst>
            </a:custGeom>
            <a:solidFill>
              <a:srgbClr val="E5E5E5"/>
            </a:solidFill>
            <a:ln w="1588">
              <a:solidFill>
                <a:srgbClr val="999999"/>
              </a:solidFill>
              <a:prstDash val="solid"/>
              <a:round/>
              <a:headEnd/>
              <a:tailEnd/>
            </a:ln>
          </p:spPr>
          <p:txBody>
            <a:bodyPr/>
            <a:lstStyle/>
            <a:p>
              <a:endParaRPr lang="en-US"/>
            </a:p>
          </p:txBody>
        </p:sp>
        <p:sp>
          <p:nvSpPr>
            <p:cNvPr id="26847" name="Freeform 104"/>
            <p:cNvSpPr>
              <a:spLocks/>
            </p:cNvSpPr>
            <p:nvPr/>
          </p:nvSpPr>
          <p:spPr bwMode="auto">
            <a:xfrm>
              <a:off x="4570" y="2211"/>
              <a:ext cx="10" cy="32"/>
            </a:xfrm>
            <a:custGeom>
              <a:avLst/>
              <a:gdLst>
                <a:gd name="T0" fmla="*/ 10 w 15"/>
                <a:gd name="T1" fmla="*/ 0 h 49"/>
                <a:gd name="T2" fmla="*/ 10 w 15"/>
                <a:gd name="T3" fmla="*/ 9 h 49"/>
                <a:gd name="T4" fmla="*/ 6 w 15"/>
                <a:gd name="T5" fmla="*/ 21 h 49"/>
                <a:gd name="T6" fmla="*/ 0 w 15"/>
                <a:gd name="T7" fmla="*/ 32 h 49"/>
                <a:gd name="T8" fmla="*/ 6 w 15"/>
                <a:gd name="T9" fmla="*/ 16 h 49"/>
                <a:gd name="T10" fmla="*/ 10 w 15"/>
                <a:gd name="T11" fmla="*/ 0 h 49"/>
                <a:gd name="T12" fmla="*/ 0 60000 65536"/>
                <a:gd name="T13" fmla="*/ 0 60000 65536"/>
                <a:gd name="T14" fmla="*/ 0 60000 65536"/>
                <a:gd name="T15" fmla="*/ 0 60000 65536"/>
                <a:gd name="T16" fmla="*/ 0 60000 65536"/>
                <a:gd name="T17" fmla="*/ 0 60000 65536"/>
                <a:gd name="T18" fmla="*/ 0 w 15"/>
                <a:gd name="T19" fmla="*/ 0 h 49"/>
                <a:gd name="T20" fmla="*/ 15 w 1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5" h="49">
                  <a:moveTo>
                    <a:pt x="15" y="0"/>
                  </a:moveTo>
                  <a:lnTo>
                    <a:pt x="15" y="14"/>
                  </a:lnTo>
                  <a:lnTo>
                    <a:pt x="9" y="32"/>
                  </a:lnTo>
                  <a:lnTo>
                    <a:pt x="0" y="49"/>
                  </a:lnTo>
                  <a:lnTo>
                    <a:pt x="9" y="24"/>
                  </a:lnTo>
                  <a:lnTo>
                    <a:pt x="15"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48" name="Freeform 105"/>
            <p:cNvSpPr>
              <a:spLocks/>
            </p:cNvSpPr>
            <p:nvPr/>
          </p:nvSpPr>
          <p:spPr bwMode="auto">
            <a:xfrm>
              <a:off x="4570" y="2211"/>
              <a:ext cx="10" cy="32"/>
            </a:xfrm>
            <a:custGeom>
              <a:avLst/>
              <a:gdLst>
                <a:gd name="T0" fmla="*/ 10 w 15"/>
                <a:gd name="T1" fmla="*/ 0 h 49"/>
                <a:gd name="T2" fmla="*/ 10 w 15"/>
                <a:gd name="T3" fmla="*/ 9 h 49"/>
                <a:gd name="T4" fmla="*/ 6 w 15"/>
                <a:gd name="T5" fmla="*/ 21 h 49"/>
                <a:gd name="T6" fmla="*/ 0 w 15"/>
                <a:gd name="T7" fmla="*/ 32 h 49"/>
                <a:gd name="T8" fmla="*/ 6 w 15"/>
                <a:gd name="T9" fmla="*/ 16 h 49"/>
                <a:gd name="T10" fmla="*/ 10 w 15"/>
                <a:gd name="T11" fmla="*/ 0 h 49"/>
                <a:gd name="T12" fmla="*/ 0 60000 65536"/>
                <a:gd name="T13" fmla="*/ 0 60000 65536"/>
                <a:gd name="T14" fmla="*/ 0 60000 65536"/>
                <a:gd name="T15" fmla="*/ 0 60000 65536"/>
                <a:gd name="T16" fmla="*/ 0 60000 65536"/>
                <a:gd name="T17" fmla="*/ 0 60000 65536"/>
                <a:gd name="T18" fmla="*/ 0 w 15"/>
                <a:gd name="T19" fmla="*/ 0 h 49"/>
                <a:gd name="T20" fmla="*/ 15 w 1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5" h="49">
                  <a:moveTo>
                    <a:pt x="15" y="0"/>
                  </a:moveTo>
                  <a:lnTo>
                    <a:pt x="15" y="14"/>
                  </a:lnTo>
                  <a:lnTo>
                    <a:pt x="9" y="32"/>
                  </a:lnTo>
                  <a:lnTo>
                    <a:pt x="0" y="49"/>
                  </a:lnTo>
                  <a:lnTo>
                    <a:pt x="9" y="24"/>
                  </a:lnTo>
                  <a:lnTo>
                    <a:pt x="15" y="0"/>
                  </a:lnTo>
                </a:path>
              </a:pathLst>
            </a:custGeom>
            <a:solidFill>
              <a:srgbClr val="E5E5E5"/>
            </a:solidFill>
            <a:ln w="1588">
              <a:solidFill>
                <a:srgbClr val="999999"/>
              </a:solidFill>
              <a:prstDash val="solid"/>
              <a:round/>
              <a:headEnd/>
              <a:tailEnd/>
            </a:ln>
          </p:spPr>
          <p:txBody>
            <a:bodyPr/>
            <a:lstStyle/>
            <a:p>
              <a:endParaRPr lang="en-US"/>
            </a:p>
          </p:txBody>
        </p:sp>
        <p:sp>
          <p:nvSpPr>
            <p:cNvPr id="26849" name="Freeform 106"/>
            <p:cNvSpPr>
              <a:spLocks/>
            </p:cNvSpPr>
            <p:nvPr/>
          </p:nvSpPr>
          <p:spPr bwMode="auto">
            <a:xfrm>
              <a:off x="4155" y="2055"/>
              <a:ext cx="134" cy="250"/>
            </a:xfrm>
            <a:custGeom>
              <a:avLst/>
              <a:gdLst>
                <a:gd name="T0" fmla="*/ 44 w 205"/>
                <a:gd name="T1" fmla="*/ 177 h 389"/>
                <a:gd name="T2" fmla="*/ 51 w 205"/>
                <a:gd name="T3" fmla="*/ 148 h 389"/>
                <a:gd name="T4" fmla="*/ 52 w 205"/>
                <a:gd name="T5" fmla="*/ 121 h 389"/>
                <a:gd name="T6" fmla="*/ 65 w 205"/>
                <a:gd name="T7" fmla="*/ 130 h 389"/>
                <a:gd name="T8" fmla="*/ 92 w 205"/>
                <a:gd name="T9" fmla="*/ 143 h 389"/>
                <a:gd name="T10" fmla="*/ 92 w 205"/>
                <a:gd name="T11" fmla="*/ 136 h 389"/>
                <a:gd name="T12" fmla="*/ 96 w 205"/>
                <a:gd name="T13" fmla="*/ 103 h 389"/>
                <a:gd name="T14" fmla="*/ 129 w 205"/>
                <a:gd name="T15" fmla="*/ 103 h 389"/>
                <a:gd name="T16" fmla="*/ 130 w 205"/>
                <a:gd name="T17" fmla="*/ 80 h 389"/>
                <a:gd name="T18" fmla="*/ 113 w 205"/>
                <a:gd name="T19" fmla="*/ 49 h 389"/>
                <a:gd name="T20" fmla="*/ 87 w 205"/>
                <a:gd name="T21" fmla="*/ 39 h 389"/>
                <a:gd name="T22" fmla="*/ 73 w 205"/>
                <a:gd name="T23" fmla="*/ 38 h 389"/>
                <a:gd name="T24" fmla="*/ 58 w 205"/>
                <a:gd name="T25" fmla="*/ 31 h 389"/>
                <a:gd name="T26" fmla="*/ 44 w 205"/>
                <a:gd name="T27" fmla="*/ 13 h 389"/>
                <a:gd name="T28" fmla="*/ 37 w 205"/>
                <a:gd name="T29" fmla="*/ 0 h 389"/>
                <a:gd name="T30" fmla="*/ 22 w 205"/>
                <a:gd name="T31" fmla="*/ 10 h 389"/>
                <a:gd name="T32" fmla="*/ 4 w 205"/>
                <a:gd name="T33" fmla="*/ 32 h 389"/>
                <a:gd name="T34" fmla="*/ 12 w 205"/>
                <a:gd name="T35" fmla="*/ 49 h 389"/>
                <a:gd name="T36" fmla="*/ 29 w 205"/>
                <a:gd name="T37" fmla="*/ 69 h 389"/>
                <a:gd name="T38" fmla="*/ 24 w 205"/>
                <a:gd name="T39" fmla="*/ 87 h 389"/>
                <a:gd name="T40" fmla="*/ 32 w 205"/>
                <a:gd name="T41" fmla="*/ 107 h 389"/>
                <a:gd name="T42" fmla="*/ 43 w 205"/>
                <a:gd name="T43" fmla="*/ 134 h 389"/>
                <a:gd name="T44" fmla="*/ 42 w 205"/>
                <a:gd name="T45" fmla="*/ 161 h 389"/>
                <a:gd name="T46" fmla="*/ 37 w 205"/>
                <a:gd name="T47" fmla="*/ 175 h 389"/>
                <a:gd name="T48" fmla="*/ 33 w 205"/>
                <a:gd name="T49" fmla="*/ 209 h 389"/>
                <a:gd name="T50" fmla="*/ 43 w 205"/>
                <a:gd name="T51" fmla="*/ 215 h 389"/>
                <a:gd name="T52" fmla="*/ 56 w 205"/>
                <a:gd name="T53" fmla="*/ 229 h 389"/>
                <a:gd name="T54" fmla="*/ 63 w 205"/>
                <a:gd name="T55" fmla="*/ 237 h 389"/>
                <a:gd name="T56" fmla="*/ 76 w 205"/>
                <a:gd name="T57" fmla="*/ 250 h 389"/>
                <a:gd name="T58" fmla="*/ 92 w 205"/>
                <a:gd name="T59" fmla="*/ 242 h 389"/>
                <a:gd name="T60" fmla="*/ 73 w 205"/>
                <a:gd name="T61" fmla="*/ 231 h 389"/>
                <a:gd name="T62" fmla="*/ 61 w 205"/>
                <a:gd name="T63" fmla="*/ 209 h 389"/>
                <a:gd name="T64" fmla="*/ 48 w 205"/>
                <a:gd name="T65" fmla="*/ 192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389"/>
                <a:gd name="T101" fmla="*/ 205 w 205"/>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389">
                  <a:moveTo>
                    <a:pt x="74" y="299"/>
                  </a:moveTo>
                  <a:lnTo>
                    <a:pt x="67" y="276"/>
                  </a:lnTo>
                  <a:lnTo>
                    <a:pt x="72" y="255"/>
                  </a:lnTo>
                  <a:lnTo>
                    <a:pt x="78" y="231"/>
                  </a:lnTo>
                  <a:lnTo>
                    <a:pt x="79" y="209"/>
                  </a:lnTo>
                  <a:lnTo>
                    <a:pt x="79" y="189"/>
                  </a:lnTo>
                  <a:lnTo>
                    <a:pt x="99" y="185"/>
                  </a:lnTo>
                  <a:lnTo>
                    <a:pt x="100" y="203"/>
                  </a:lnTo>
                  <a:lnTo>
                    <a:pt x="121" y="206"/>
                  </a:lnTo>
                  <a:lnTo>
                    <a:pt x="141" y="222"/>
                  </a:lnTo>
                  <a:lnTo>
                    <a:pt x="152" y="235"/>
                  </a:lnTo>
                  <a:lnTo>
                    <a:pt x="141" y="211"/>
                  </a:lnTo>
                  <a:lnTo>
                    <a:pt x="133" y="191"/>
                  </a:lnTo>
                  <a:lnTo>
                    <a:pt x="147" y="161"/>
                  </a:lnTo>
                  <a:lnTo>
                    <a:pt x="173" y="161"/>
                  </a:lnTo>
                  <a:lnTo>
                    <a:pt x="198" y="161"/>
                  </a:lnTo>
                  <a:lnTo>
                    <a:pt x="205" y="145"/>
                  </a:lnTo>
                  <a:lnTo>
                    <a:pt x="199" y="124"/>
                  </a:lnTo>
                  <a:lnTo>
                    <a:pt x="178" y="95"/>
                  </a:lnTo>
                  <a:lnTo>
                    <a:pt x="173" y="76"/>
                  </a:lnTo>
                  <a:lnTo>
                    <a:pt x="145" y="53"/>
                  </a:lnTo>
                  <a:lnTo>
                    <a:pt x="133" y="60"/>
                  </a:lnTo>
                  <a:lnTo>
                    <a:pt x="124" y="66"/>
                  </a:lnTo>
                  <a:lnTo>
                    <a:pt x="111" y="59"/>
                  </a:lnTo>
                  <a:lnTo>
                    <a:pt x="90" y="76"/>
                  </a:lnTo>
                  <a:lnTo>
                    <a:pt x="88" y="48"/>
                  </a:lnTo>
                  <a:lnTo>
                    <a:pt x="85" y="21"/>
                  </a:lnTo>
                  <a:lnTo>
                    <a:pt x="67" y="20"/>
                  </a:lnTo>
                  <a:lnTo>
                    <a:pt x="65" y="4"/>
                  </a:lnTo>
                  <a:lnTo>
                    <a:pt x="56" y="0"/>
                  </a:lnTo>
                  <a:lnTo>
                    <a:pt x="45" y="4"/>
                  </a:lnTo>
                  <a:lnTo>
                    <a:pt x="33" y="16"/>
                  </a:lnTo>
                  <a:lnTo>
                    <a:pt x="11" y="20"/>
                  </a:lnTo>
                  <a:lnTo>
                    <a:pt x="6" y="50"/>
                  </a:lnTo>
                  <a:lnTo>
                    <a:pt x="0" y="50"/>
                  </a:lnTo>
                  <a:lnTo>
                    <a:pt x="19" y="77"/>
                  </a:lnTo>
                  <a:lnTo>
                    <a:pt x="38" y="106"/>
                  </a:lnTo>
                  <a:lnTo>
                    <a:pt x="45" y="108"/>
                  </a:lnTo>
                  <a:lnTo>
                    <a:pt x="39" y="125"/>
                  </a:lnTo>
                  <a:lnTo>
                    <a:pt x="36" y="136"/>
                  </a:lnTo>
                  <a:lnTo>
                    <a:pt x="36" y="150"/>
                  </a:lnTo>
                  <a:lnTo>
                    <a:pt x="49" y="167"/>
                  </a:lnTo>
                  <a:lnTo>
                    <a:pt x="61" y="185"/>
                  </a:lnTo>
                  <a:lnTo>
                    <a:pt x="66" y="208"/>
                  </a:lnTo>
                  <a:lnTo>
                    <a:pt x="72" y="235"/>
                  </a:lnTo>
                  <a:lnTo>
                    <a:pt x="65" y="250"/>
                  </a:lnTo>
                  <a:lnTo>
                    <a:pt x="56" y="267"/>
                  </a:lnTo>
                  <a:lnTo>
                    <a:pt x="56" y="272"/>
                  </a:lnTo>
                  <a:lnTo>
                    <a:pt x="54" y="299"/>
                  </a:lnTo>
                  <a:lnTo>
                    <a:pt x="50" y="325"/>
                  </a:lnTo>
                  <a:lnTo>
                    <a:pt x="54" y="321"/>
                  </a:lnTo>
                  <a:lnTo>
                    <a:pt x="66" y="335"/>
                  </a:lnTo>
                  <a:lnTo>
                    <a:pt x="79" y="349"/>
                  </a:lnTo>
                  <a:lnTo>
                    <a:pt x="85" y="357"/>
                  </a:lnTo>
                  <a:lnTo>
                    <a:pt x="96" y="374"/>
                  </a:lnTo>
                  <a:lnTo>
                    <a:pt x="97" y="368"/>
                  </a:lnTo>
                  <a:lnTo>
                    <a:pt x="115" y="377"/>
                  </a:lnTo>
                  <a:lnTo>
                    <a:pt x="116" y="389"/>
                  </a:lnTo>
                  <a:lnTo>
                    <a:pt x="132" y="389"/>
                  </a:lnTo>
                  <a:lnTo>
                    <a:pt x="141" y="377"/>
                  </a:lnTo>
                  <a:lnTo>
                    <a:pt x="129" y="363"/>
                  </a:lnTo>
                  <a:lnTo>
                    <a:pt x="112" y="359"/>
                  </a:lnTo>
                  <a:lnTo>
                    <a:pt x="99" y="343"/>
                  </a:lnTo>
                  <a:lnTo>
                    <a:pt x="94" y="325"/>
                  </a:lnTo>
                  <a:lnTo>
                    <a:pt x="85" y="299"/>
                  </a:lnTo>
                  <a:lnTo>
                    <a:pt x="74" y="29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50" name="Freeform 107"/>
            <p:cNvSpPr>
              <a:spLocks/>
            </p:cNvSpPr>
            <p:nvPr/>
          </p:nvSpPr>
          <p:spPr bwMode="auto">
            <a:xfrm>
              <a:off x="4155" y="2055"/>
              <a:ext cx="134" cy="250"/>
            </a:xfrm>
            <a:custGeom>
              <a:avLst/>
              <a:gdLst>
                <a:gd name="T0" fmla="*/ 44 w 205"/>
                <a:gd name="T1" fmla="*/ 177 h 389"/>
                <a:gd name="T2" fmla="*/ 51 w 205"/>
                <a:gd name="T3" fmla="*/ 148 h 389"/>
                <a:gd name="T4" fmla="*/ 52 w 205"/>
                <a:gd name="T5" fmla="*/ 121 h 389"/>
                <a:gd name="T6" fmla="*/ 65 w 205"/>
                <a:gd name="T7" fmla="*/ 130 h 389"/>
                <a:gd name="T8" fmla="*/ 92 w 205"/>
                <a:gd name="T9" fmla="*/ 143 h 389"/>
                <a:gd name="T10" fmla="*/ 92 w 205"/>
                <a:gd name="T11" fmla="*/ 136 h 389"/>
                <a:gd name="T12" fmla="*/ 96 w 205"/>
                <a:gd name="T13" fmla="*/ 103 h 389"/>
                <a:gd name="T14" fmla="*/ 129 w 205"/>
                <a:gd name="T15" fmla="*/ 103 h 389"/>
                <a:gd name="T16" fmla="*/ 130 w 205"/>
                <a:gd name="T17" fmla="*/ 80 h 389"/>
                <a:gd name="T18" fmla="*/ 113 w 205"/>
                <a:gd name="T19" fmla="*/ 49 h 389"/>
                <a:gd name="T20" fmla="*/ 87 w 205"/>
                <a:gd name="T21" fmla="*/ 39 h 389"/>
                <a:gd name="T22" fmla="*/ 73 w 205"/>
                <a:gd name="T23" fmla="*/ 38 h 389"/>
                <a:gd name="T24" fmla="*/ 58 w 205"/>
                <a:gd name="T25" fmla="*/ 31 h 389"/>
                <a:gd name="T26" fmla="*/ 44 w 205"/>
                <a:gd name="T27" fmla="*/ 13 h 389"/>
                <a:gd name="T28" fmla="*/ 37 w 205"/>
                <a:gd name="T29" fmla="*/ 0 h 389"/>
                <a:gd name="T30" fmla="*/ 22 w 205"/>
                <a:gd name="T31" fmla="*/ 10 h 389"/>
                <a:gd name="T32" fmla="*/ 4 w 205"/>
                <a:gd name="T33" fmla="*/ 32 h 389"/>
                <a:gd name="T34" fmla="*/ 12 w 205"/>
                <a:gd name="T35" fmla="*/ 49 h 389"/>
                <a:gd name="T36" fmla="*/ 29 w 205"/>
                <a:gd name="T37" fmla="*/ 69 h 389"/>
                <a:gd name="T38" fmla="*/ 24 w 205"/>
                <a:gd name="T39" fmla="*/ 87 h 389"/>
                <a:gd name="T40" fmla="*/ 32 w 205"/>
                <a:gd name="T41" fmla="*/ 107 h 389"/>
                <a:gd name="T42" fmla="*/ 43 w 205"/>
                <a:gd name="T43" fmla="*/ 134 h 389"/>
                <a:gd name="T44" fmla="*/ 42 w 205"/>
                <a:gd name="T45" fmla="*/ 161 h 389"/>
                <a:gd name="T46" fmla="*/ 37 w 205"/>
                <a:gd name="T47" fmla="*/ 175 h 389"/>
                <a:gd name="T48" fmla="*/ 33 w 205"/>
                <a:gd name="T49" fmla="*/ 209 h 389"/>
                <a:gd name="T50" fmla="*/ 43 w 205"/>
                <a:gd name="T51" fmla="*/ 215 h 389"/>
                <a:gd name="T52" fmla="*/ 56 w 205"/>
                <a:gd name="T53" fmla="*/ 229 h 389"/>
                <a:gd name="T54" fmla="*/ 63 w 205"/>
                <a:gd name="T55" fmla="*/ 237 h 389"/>
                <a:gd name="T56" fmla="*/ 76 w 205"/>
                <a:gd name="T57" fmla="*/ 250 h 389"/>
                <a:gd name="T58" fmla="*/ 92 w 205"/>
                <a:gd name="T59" fmla="*/ 242 h 389"/>
                <a:gd name="T60" fmla="*/ 73 w 205"/>
                <a:gd name="T61" fmla="*/ 231 h 389"/>
                <a:gd name="T62" fmla="*/ 61 w 205"/>
                <a:gd name="T63" fmla="*/ 209 h 389"/>
                <a:gd name="T64" fmla="*/ 48 w 205"/>
                <a:gd name="T65" fmla="*/ 192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389"/>
                <a:gd name="T101" fmla="*/ 205 w 205"/>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389">
                  <a:moveTo>
                    <a:pt x="74" y="299"/>
                  </a:moveTo>
                  <a:lnTo>
                    <a:pt x="67" y="276"/>
                  </a:lnTo>
                  <a:lnTo>
                    <a:pt x="72" y="255"/>
                  </a:lnTo>
                  <a:lnTo>
                    <a:pt x="78" y="231"/>
                  </a:lnTo>
                  <a:lnTo>
                    <a:pt x="79" y="209"/>
                  </a:lnTo>
                  <a:lnTo>
                    <a:pt x="79" y="189"/>
                  </a:lnTo>
                  <a:lnTo>
                    <a:pt x="99" y="185"/>
                  </a:lnTo>
                  <a:lnTo>
                    <a:pt x="100" y="203"/>
                  </a:lnTo>
                  <a:lnTo>
                    <a:pt x="121" y="206"/>
                  </a:lnTo>
                  <a:lnTo>
                    <a:pt x="141" y="222"/>
                  </a:lnTo>
                  <a:lnTo>
                    <a:pt x="152" y="235"/>
                  </a:lnTo>
                  <a:lnTo>
                    <a:pt x="141" y="211"/>
                  </a:lnTo>
                  <a:lnTo>
                    <a:pt x="133" y="191"/>
                  </a:lnTo>
                  <a:lnTo>
                    <a:pt x="147" y="161"/>
                  </a:lnTo>
                  <a:lnTo>
                    <a:pt x="173" y="161"/>
                  </a:lnTo>
                  <a:lnTo>
                    <a:pt x="198" y="161"/>
                  </a:lnTo>
                  <a:lnTo>
                    <a:pt x="205" y="145"/>
                  </a:lnTo>
                  <a:lnTo>
                    <a:pt x="199" y="124"/>
                  </a:lnTo>
                  <a:lnTo>
                    <a:pt x="178" y="95"/>
                  </a:lnTo>
                  <a:lnTo>
                    <a:pt x="173" y="76"/>
                  </a:lnTo>
                  <a:lnTo>
                    <a:pt x="145" y="53"/>
                  </a:lnTo>
                  <a:lnTo>
                    <a:pt x="133" y="60"/>
                  </a:lnTo>
                  <a:lnTo>
                    <a:pt x="124" y="66"/>
                  </a:lnTo>
                  <a:lnTo>
                    <a:pt x="111" y="59"/>
                  </a:lnTo>
                  <a:lnTo>
                    <a:pt x="90" y="76"/>
                  </a:lnTo>
                  <a:lnTo>
                    <a:pt x="88" y="48"/>
                  </a:lnTo>
                  <a:lnTo>
                    <a:pt x="85" y="21"/>
                  </a:lnTo>
                  <a:lnTo>
                    <a:pt x="67" y="20"/>
                  </a:lnTo>
                  <a:lnTo>
                    <a:pt x="65" y="4"/>
                  </a:lnTo>
                  <a:lnTo>
                    <a:pt x="56" y="0"/>
                  </a:lnTo>
                  <a:lnTo>
                    <a:pt x="45" y="4"/>
                  </a:lnTo>
                  <a:lnTo>
                    <a:pt x="33" y="16"/>
                  </a:lnTo>
                  <a:lnTo>
                    <a:pt x="11" y="20"/>
                  </a:lnTo>
                  <a:lnTo>
                    <a:pt x="6" y="50"/>
                  </a:lnTo>
                  <a:lnTo>
                    <a:pt x="0" y="50"/>
                  </a:lnTo>
                  <a:lnTo>
                    <a:pt x="19" y="77"/>
                  </a:lnTo>
                  <a:lnTo>
                    <a:pt x="38" y="106"/>
                  </a:lnTo>
                  <a:lnTo>
                    <a:pt x="45" y="108"/>
                  </a:lnTo>
                  <a:lnTo>
                    <a:pt x="39" y="125"/>
                  </a:lnTo>
                  <a:lnTo>
                    <a:pt x="36" y="136"/>
                  </a:lnTo>
                  <a:lnTo>
                    <a:pt x="36" y="150"/>
                  </a:lnTo>
                  <a:lnTo>
                    <a:pt x="49" y="167"/>
                  </a:lnTo>
                  <a:lnTo>
                    <a:pt x="61" y="185"/>
                  </a:lnTo>
                  <a:lnTo>
                    <a:pt x="66" y="208"/>
                  </a:lnTo>
                  <a:lnTo>
                    <a:pt x="72" y="235"/>
                  </a:lnTo>
                  <a:lnTo>
                    <a:pt x="65" y="250"/>
                  </a:lnTo>
                  <a:lnTo>
                    <a:pt x="56" y="267"/>
                  </a:lnTo>
                  <a:lnTo>
                    <a:pt x="56" y="272"/>
                  </a:lnTo>
                  <a:lnTo>
                    <a:pt x="54" y="299"/>
                  </a:lnTo>
                  <a:lnTo>
                    <a:pt x="50" y="325"/>
                  </a:lnTo>
                  <a:lnTo>
                    <a:pt x="54" y="321"/>
                  </a:lnTo>
                  <a:lnTo>
                    <a:pt x="66" y="335"/>
                  </a:lnTo>
                  <a:lnTo>
                    <a:pt x="79" y="349"/>
                  </a:lnTo>
                  <a:lnTo>
                    <a:pt x="85" y="357"/>
                  </a:lnTo>
                  <a:lnTo>
                    <a:pt x="96" y="374"/>
                  </a:lnTo>
                  <a:lnTo>
                    <a:pt x="97" y="368"/>
                  </a:lnTo>
                  <a:lnTo>
                    <a:pt x="115" y="377"/>
                  </a:lnTo>
                  <a:lnTo>
                    <a:pt x="116" y="389"/>
                  </a:lnTo>
                  <a:lnTo>
                    <a:pt x="132" y="389"/>
                  </a:lnTo>
                  <a:lnTo>
                    <a:pt x="141" y="377"/>
                  </a:lnTo>
                  <a:lnTo>
                    <a:pt x="129" y="363"/>
                  </a:lnTo>
                  <a:lnTo>
                    <a:pt x="112" y="359"/>
                  </a:lnTo>
                  <a:lnTo>
                    <a:pt x="99" y="343"/>
                  </a:lnTo>
                  <a:lnTo>
                    <a:pt x="94" y="325"/>
                  </a:lnTo>
                  <a:lnTo>
                    <a:pt x="85" y="299"/>
                  </a:lnTo>
                  <a:lnTo>
                    <a:pt x="74" y="299"/>
                  </a:lnTo>
                </a:path>
              </a:pathLst>
            </a:custGeom>
            <a:solidFill>
              <a:srgbClr val="E5E5E5"/>
            </a:solidFill>
            <a:ln w="1588">
              <a:solidFill>
                <a:srgbClr val="999999"/>
              </a:solidFill>
              <a:prstDash val="solid"/>
              <a:round/>
              <a:headEnd/>
              <a:tailEnd/>
            </a:ln>
          </p:spPr>
          <p:txBody>
            <a:bodyPr/>
            <a:lstStyle/>
            <a:p>
              <a:endParaRPr lang="en-US"/>
            </a:p>
          </p:txBody>
        </p:sp>
        <p:sp>
          <p:nvSpPr>
            <p:cNvPr id="26851" name="Freeform 108"/>
            <p:cNvSpPr>
              <a:spLocks/>
            </p:cNvSpPr>
            <p:nvPr/>
          </p:nvSpPr>
          <p:spPr bwMode="auto">
            <a:xfrm>
              <a:off x="4217" y="2006"/>
              <a:ext cx="133" cy="250"/>
            </a:xfrm>
            <a:custGeom>
              <a:avLst/>
              <a:gdLst>
                <a:gd name="T0" fmla="*/ 41 w 204"/>
                <a:gd name="T1" fmla="*/ 48 h 390"/>
                <a:gd name="T2" fmla="*/ 25 w 204"/>
                <a:gd name="T3" fmla="*/ 44 h 390"/>
                <a:gd name="T4" fmla="*/ 12 w 204"/>
                <a:gd name="T5" fmla="*/ 27 h 390"/>
                <a:gd name="T6" fmla="*/ 3 w 204"/>
                <a:gd name="T7" fmla="*/ 11 h 390"/>
                <a:gd name="T8" fmla="*/ 14 w 204"/>
                <a:gd name="T9" fmla="*/ 11 h 390"/>
                <a:gd name="T10" fmla="*/ 24 w 204"/>
                <a:gd name="T11" fmla="*/ 11 h 390"/>
                <a:gd name="T12" fmla="*/ 33 w 204"/>
                <a:gd name="T13" fmla="*/ 10 h 390"/>
                <a:gd name="T14" fmla="*/ 48 w 204"/>
                <a:gd name="T15" fmla="*/ 1 h 390"/>
                <a:gd name="T16" fmla="*/ 68 w 204"/>
                <a:gd name="T17" fmla="*/ 18 h 390"/>
                <a:gd name="T18" fmla="*/ 90 w 204"/>
                <a:gd name="T19" fmla="*/ 29 h 390"/>
                <a:gd name="T20" fmla="*/ 73 w 204"/>
                <a:gd name="T21" fmla="*/ 39 h 390"/>
                <a:gd name="T22" fmla="*/ 68 w 204"/>
                <a:gd name="T23" fmla="*/ 56 h 390"/>
                <a:gd name="T24" fmla="*/ 73 w 204"/>
                <a:gd name="T25" fmla="*/ 87 h 390"/>
                <a:gd name="T26" fmla="*/ 87 w 204"/>
                <a:gd name="T27" fmla="*/ 104 h 390"/>
                <a:gd name="T28" fmla="*/ 109 w 204"/>
                <a:gd name="T29" fmla="*/ 124 h 390"/>
                <a:gd name="T30" fmla="*/ 127 w 204"/>
                <a:gd name="T31" fmla="*/ 158 h 390"/>
                <a:gd name="T32" fmla="*/ 132 w 204"/>
                <a:gd name="T33" fmla="*/ 187 h 390"/>
                <a:gd name="T34" fmla="*/ 130 w 204"/>
                <a:gd name="T35" fmla="*/ 200 h 390"/>
                <a:gd name="T36" fmla="*/ 109 w 204"/>
                <a:gd name="T37" fmla="*/ 219 h 390"/>
                <a:gd name="T38" fmla="*/ 98 w 204"/>
                <a:gd name="T39" fmla="*/ 221 h 390"/>
                <a:gd name="T40" fmla="*/ 95 w 204"/>
                <a:gd name="T41" fmla="*/ 229 h 390"/>
                <a:gd name="T42" fmla="*/ 90 w 204"/>
                <a:gd name="T43" fmla="*/ 235 h 390"/>
                <a:gd name="T44" fmla="*/ 71 w 204"/>
                <a:gd name="T45" fmla="*/ 250 h 390"/>
                <a:gd name="T46" fmla="*/ 62 w 204"/>
                <a:gd name="T47" fmla="*/ 220 h 390"/>
                <a:gd name="T48" fmla="*/ 76 w 204"/>
                <a:gd name="T49" fmla="*/ 212 h 390"/>
                <a:gd name="T50" fmla="*/ 82 w 204"/>
                <a:gd name="T51" fmla="*/ 201 h 390"/>
                <a:gd name="T52" fmla="*/ 104 w 204"/>
                <a:gd name="T53" fmla="*/ 188 h 390"/>
                <a:gd name="T54" fmla="*/ 102 w 204"/>
                <a:gd name="T55" fmla="*/ 162 h 390"/>
                <a:gd name="T56" fmla="*/ 100 w 204"/>
                <a:gd name="T57" fmla="*/ 133 h 390"/>
                <a:gd name="T58" fmla="*/ 95 w 204"/>
                <a:gd name="T59" fmla="*/ 124 h 390"/>
                <a:gd name="T60" fmla="*/ 76 w 204"/>
                <a:gd name="T61" fmla="*/ 103 h 390"/>
                <a:gd name="T62" fmla="*/ 57 w 204"/>
                <a:gd name="T63" fmla="*/ 80 h 390"/>
                <a:gd name="T64" fmla="*/ 40 w 204"/>
                <a:gd name="T65" fmla="*/ 60 h 390"/>
                <a:gd name="T66" fmla="*/ 46 w 204"/>
                <a:gd name="T67" fmla="*/ 52 h 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390"/>
                <a:gd name="T104" fmla="*/ 204 w 204"/>
                <a:gd name="T105" fmla="*/ 390 h 3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390">
                  <a:moveTo>
                    <a:pt x="71" y="81"/>
                  </a:moveTo>
                  <a:lnTo>
                    <a:pt x="63" y="75"/>
                  </a:lnTo>
                  <a:lnTo>
                    <a:pt x="51" y="61"/>
                  </a:lnTo>
                  <a:lnTo>
                    <a:pt x="38" y="69"/>
                  </a:lnTo>
                  <a:lnTo>
                    <a:pt x="22" y="53"/>
                  </a:lnTo>
                  <a:lnTo>
                    <a:pt x="18" y="42"/>
                  </a:lnTo>
                  <a:lnTo>
                    <a:pt x="0" y="24"/>
                  </a:lnTo>
                  <a:lnTo>
                    <a:pt x="5" y="17"/>
                  </a:lnTo>
                  <a:lnTo>
                    <a:pt x="18" y="21"/>
                  </a:lnTo>
                  <a:lnTo>
                    <a:pt x="22" y="17"/>
                  </a:lnTo>
                  <a:lnTo>
                    <a:pt x="33" y="15"/>
                  </a:lnTo>
                  <a:lnTo>
                    <a:pt x="37" y="17"/>
                  </a:lnTo>
                  <a:lnTo>
                    <a:pt x="43" y="15"/>
                  </a:lnTo>
                  <a:lnTo>
                    <a:pt x="50" y="15"/>
                  </a:lnTo>
                  <a:lnTo>
                    <a:pt x="63" y="0"/>
                  </a:lnTo>
                  <a:lnTo>
                    <a:pt x="74" y="2"/>
                  </a:lnTo>
                  <a:lnTo>
                    <a:pt x="103" y="11"/>
                  </a:lnTo>
                  <a:lnTo>
                    <a:pt x="105" y="28"/>
                  </a:lnTo>
                  <a:lnTo>
                    <a:pt x="115" y="37"/>
                  </a:lnTo>
                  <a:lnTo>
                    <a:pt x="138" y="46"/>
                  </a:lnTo>
                  <a:lnTo>
                    <a:pt x="126" y="55"/>
                  </a:lnTo>
                  <a:lnTo>
                    <a:pt x="112" y="61"/>
                  </a:lnTo>
                  <a:lnTo>
                    <a:pt x="112" y="64"/>
                  </a:lnTo>
                  <a:lnTo>
                    <a:pt x="105" y="87"/>
                  </a:lnTo>
                  <a:lnTo>
                    <a:pt x="95" y="113"/>
                  </a:lnTo>
                  <a:lnTo>
                    <a:pt x="112" y="135"/>
                  </a:lnTo>
                  <a:lnTo>
                    <a:pt x="118" y="149"/>
                  </a:lnTo>
                  <a:lnTo>
                    <a:pt x="134" y="163"/>
                  </a:lnTo>
                  <a:lnTo>
                    <a:pt x="149" y="177"/>
                  </a:lnTo>
                  <a:lnTo>
                    <a:pt x="167" y="193"/>
                  </a:lnTo>
                  <a:lnTo>
                    <a:pt x="184" y="210"/>
                  </a:lnTo>
                  <a:lnTo>
                    <a:pt x="195" y="246"/>
                  </a:lnTo>
                  <a:lnTo>
                    <a:pt x="204" y="283"/>
                  </a:lnTo>
                  <a:lnTo>
                    <a:pt x="203" y="291"/>
                  </a:lnTo>
                  <a:lnTo>
                    <a:pt x="203" y="302"/>
                  </a:lnTo>
                  <a:lnTo>
                    <a:pt x="200" y="312"/>
                  </a:lnTo>
                  <a:lnTo>
                    <a:pt x="184" y="327"/>
                  </a:lnTo>
                  <a:lnTo>
                    <a:pt x="167" y="342"/>
                  </a:lnTo>
                  <a:lnTo>
                    <a:pt x="151" y="336"/>
                  </a:lnTo>
                  <a:lnTo>
                    <a:pt x="151" y="344"/>
                  </a:lnTo>
                  <a:lnTo>
                    <a:pt x="151" y="352"/>
                  </a:lnTo>
                  <a:lnTo>
                    <a:pt x="145" y="357"/>
                  </a:lnTo>
                  <a:lnTo>
                    <a:pt x="145" y="365"/>
                  </a:lnTo>
                  <a:lnTo>
                    <a:pt x="138" y="366"/>
                  </a:lnTo>
                  <a:lnTo>
                    <a:pt x="120" y="385"/>
                  </a:lnTo>
                  <a:lnTo>
                    <a:pt x="109" y="390"/>
                  </a:lnTo>
                  <a:lnTo>
                    <a:pt x="110" y="358"/>
                  </a:lnTo>
                  <a:lnTo>
                    <a:pt x="95" y="343"/>
                  </a:lnTo>
                  <a:lnTo>
                    <a:pt x="109" y="334"/>
                  </a:lnTo>
                  <a:lnTo>
                    <a:pt x="117" y="330"/>
                  </a:lnTo>
                  <a:lnTo>
                    <a:pt x="133" y="334"/>
                  </a:lnTo>
                  <a:lnTo>
                    <a:pt x="126" y="313"/>
                  </a:lnTo>
                  <a:lnTo>
                    <a:pt x="138" y="304"/>
                  </a:lnTo>
                  <a:lnTo>
                    <a:pt x="160" y="293"/>
                  </a:lnTo>
                  <a:lnTo>
                    <a:pt x="159" y="274"/>
                  </a:lnTo>
                  <a:lnTo>
                    <a:pt x="157" y="253"/>
                  </a:lnTo>
                  <a:lnTo>
                    <a:pt x="156" y="229"/>
                  </a:lnTo>
                  <a:lnTo>
                    <a:pt x="153" y="208"/>
                  </a:lnTo>
                  <a:lnTo>
                    <a:pt x="145" y="197"/>
                  </a:lnTo>
                  <a:lnTo>
                    <a:pt x="145" y="193"/>
                  </a:lnTo>
                  <a:lnTo>
                    <a:pt x="126" y="176"/>
                  </a:lnTo>
                  <a:lnTo>
                    <a:pt x="117" y="160"/>
                  </a:lnTo>
                  <a:lnTo>
                    <a:pt x="100" y="143"/>
                  </a:lnTo>
                  <a:lnTo>
                    <a:pt x="87" y="125"/>
                  </a:lnTo>
                  <a:lnTo>
                    <a:pt x="57" y="103"/>
                  </a:lnTo>
                  <a:lnTo>
                    <a:pt x="61" y="94"/>
                  </a:lnTo>
                  <a:lnTo>
                    <a:pt x="74" y="92"/>
                  </a:lnTo>
                  <a:lnTo>
                    <a:pt x="71" y="8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52" name="Freeform 109"/>
            <p:cNvSpPr>
              <a:spLocks/>
            </p:cNvSpPr>
            <p:nvPr/>
          </p:nvSpPr>
          <p:spPr bwMode="auto">
            <a:xfrm>
              <a:off x="4217" y="2006"/>
              <a:ext cx="133" cy="250"/>
            </a:xfrm>
            <a:custGeom>
              <a:avLst/>
              <a:gdLst>
                <a:gd name="T0" fmla="*/ 41 w 204"/>
                <a:gd name="T1" fmla="*/ 48 h 390"/>
                <a:gd name="T2" fmla="*/ 25 w 204"/>
                <a:gd name="T3" fmla="*/ 44 h 390"/>
                <a:gd name="T4" fmla="*/ 12 w 204"/>
                <a:gd name="T5" fmla="*/ 27 h 390"/>
                <a:gd name="T6" fmla="*/ 3 w 204"/>
                <a:gd name="T7" fmla="*/ 11 h 390"/>
                <a:gd name="T8" fmla="*/ 14 w 204"/>
                <a:gd name="T9" fmla="*/ 11 h 390"/>
                <a:gd name="T10" fmla="*/ 24 w 204"/>
                <a:gd name="T11" fmla="*/ 11 h 390"/>
                <a:gd name="T12" fmla="*/ 33 w 204"/>
                <a:gd name="T13" fmla="*/ 10 h 390"/>
                <a:gd name="T14" fmla="*/ 48 w 204"/>
                <a:gd name="T15" fmla="*/ 1 h 390"/>
                <a:gd name="T16" fmla="*/ 68 w 204"/>
                <a:gd name="T17" fmla="*/ 18 h 390"/>
                <a:gd name="T18" fmla="*/ 90 w 204"/>
                <a:gd name="T19" fmla="*/ 29 h 390"/>
                <a:gd name="T20" fmla="*/ 73 w 204"/>
                <a:gd name="T21" fmla="*/ 39 h 390"/>
                <a:gd name="T22" fmla="*/ 68 w 204"/>
                <a:gd name="T23" fmla="*/ 56 h 390"/>
                <a:gd name="T24" fmla="*/ 73 w 204"/>
                <a:gd name="T25" fmla="*/ 87 h 390"/>
                <a:gd name="T26" fmla="*/ 87 w 204"/>
                <a:gd name="T27" fmla="*/ 104 h 390"/>
                <a:gd name="T28" fmla="*/ 109 w 204"/>
                <a:gd name="T29" fmla="*/ 124 h 390"/>
                <a:gd name="T30" fmla="*/ 127 w 204"/>
                <a:gd name="T31" fmla="*/ 158 h 390"/>
                <a:gd name="T32" fmla="*/ 132 w 204"/>
                <a:gd name="T33" fmla="*/ 187 h 390"/>
                <a:gd name="T34" fmla="*/ 130 w 204"/>
                <a:gd name="T35" fmla="*/ 200 h 390"/>
                <a:gd name="T36" fmla="*/ 109 w 204"/>
                <a:gd name="T37" fmla="*/ 219 h 390"/>
                <a:gd name="T38" fmla="*/ 98 w 204"/>
                <a:gd name="T39" fmla="*/ 221 h 390"/>
                <a:gd name="T40" fmla="*/ 95 w 204"/>
                <a:gd name="T41" fmla="*/ 229 h 390"/>
                <a:gd name="T42" fmla="*/ 90 w 204"/>
                <a:gd name="T43" fmla="*/ 235 h 390"/>
                <a:gd name="T44" fmla="*/ 71 w 204"/>
                <a:gd name="T45" fmla="*/ 250 h 390"/>
                <a:gd name="T46" fmla="*/ 62 w 204"/>
                <a:gd name="T47" fmla="*/ 220 h 390"/>
                <a:gd name="T48" fmla="*/ 76 w 204"/>
                <a:gd name="T49" fmla="*/ 212 h 390"/>
                <a:gd name="T50" fmla="*/ 82 w 204"/>
                <a:gd name="T51" fmla="*/ 201 h 390"/>
                <a:gd name="T52" fmla="*/ 104 w 204"/>
                <a:gd name="T53" fmla="*/ 188 h 390"/>
                <a:gd name="T54" fmla="*/ 102 w 204"/>
                <a:gd name="T55" fmla="*/ 162 h 390"/>
                <a:gd name="T56" fmla="*/ 100 w 204"/>
                <a:gd name="T57" fmla="*/ 133 h 390"/>
                <a:gd name="T58" fmla="*/ 95 w 204"/>
                <a:gd name="T59" fmla="*/ 124 h 390"/>
                <a:gd name="T60" fmla="*/ 76 w 204"/>
                <a:gd name="T61" fmla="*/ 103 h 390"/>
                <a:gd name="T62" fmla="*/ 57 w 204"/>
                <a:gd name="T63" fmla="*/ 80 h 390"/>
                <a:gd name="T64" fmla="*/ 40 w 204"/>
                <a:gd name="T65" fmla="*/ 60 h 390"/>
                <a:gd name="T66" fmla="*/ 46 w 204"/>
                <a:gd name="T67" fmla="*/ 52 h 3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4"/>
                <a:gd name="T103" fmla="*/ 0 h 390"/>
                <a:gd name="T104" fmla="*/ 204 w 204"/>
                <a:gd name="T105" fmla="*/ 390 h 3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4" h="390">
                  <a:moveTo>
                    <a:pt x="71" y="81"/>
                  </a:moveTo>
                  <a:lnTo>
                    <a:pt x="63" y="75"/>
                  </a:lnTo>
                  <a:lnTo>
                    <a:pt x="51" y="61"/>
                  </a:lnTo>
                  <a:lnTo>
                    <a:pt x="38" y="69"/>
                  </a:lnTo>
                  <a:lnTo>
                    <a:pt x="22" y="53"/>
                  </a:lnTo>
                  <a:lnTo>
                    <a:pt x="18" y="42"/>
                  </a:lnTo>
                  <a:lnTo>
                    <a:pt x="0" y="24"/>
                  </a:lnTo>
                  <a:lnTo>
                    <a:pt x="5" y="17"/>
                  </a:lnTo>
                  <a:lnTo>
                    <a:pt x="18" y="21"/>
                  </a:lnTo>
                  <a:lnTo>
                    <a:pt x="22" y="17"/>
                  </a:lnTo>
                  <a:lnTo>
                    <a:pt x="33" y="15"/>
                  </a:lnTo>
                  <a:lnTo>
                    <a:pt x="37" y="17"/>
                  </a:lnTo>
                  <a:lnTo>
                    <a:pt x="43" y="15"/>
                  </a:lnTo>
                  <a:lnTo>
                    <a:pt x="50" y="15"/>
                  </a:lnTo>
                  <a:lnTo>
                    <a:pt x="63" y="0"/>
                  </a:lnTo>
                  <a:lnTo>
                    <a:pt x="74" y="2"/>
                  </a:lnTo>
                  <a:lnTo>
                    <a:pt x="103" y="11"/>
                  </a:lnTo>
                  <a:lnTo>
                    <a:pt x="105" y="28"/>
                  </a:lnTo>
                  <a:lnTo>
                    <a:pt x="115" y="37"/>
                  </a:lnTo>
                  <a:lnTo>
                    <a:pt x="138" y="46"/>
                  </a:lnTo>
                  <a:lnTo>
                    <a:pt x="126" y="55"/>
                  </a:lnTo>
                  <a:lnTo>
                    <a:pt x="112" y="61"/>
                  </a:lnTo>
                  <a:lnTo>
                    <a:pt x="112" y="64"/>
                  </a:lnTo>
                  <a:lnTo>
                    <a:pt x="105" y="87"/>
                  </a:lnTo>
                  <a:lnTo>
                    <a:pt x="95" y="113"/>
                  </a:lnTo>
                  <a:lnTo>
                    <a:pt x="112" y="135"/>
                  </a:lnTo>
                  <a:lnTo>
                    <a:pt x="118" y="149"/>
                  </a:lnTo>
                  <a:lnTo>
                    <a:pt x="134" y="163"/>
                  </a:lnTo>
                  <a:lnTo>
                    <a:pt x="149" y="177"/>
                  </a:lnTo>
                  <a:lnTo>
                    <a:pt x="167" y="193"/>
                  </a:lnTo>
                  <a:lnTo>
                    <a:pt x="184" y="210"/>
                  </a:lnTo>
                  <a:lnTo>
                    <a:pt x="195" y="246"/>
                  </a:lnTo>
                  <a:lnTo>
                    <a:pt x="204" y="283"/>
                  </a:lnTo>
                  <a:lnTo>
                    <a:pt x="203" y="291"/>
                  </a:lnTo>
                  <a:lnTo>
                    <a:pt x="203" y="302"/>
                  </a:lnTo>
                  <a:lnTo>
                    <a:pt x="200" y="312"/>
                  </a:lnTo>
                  <a:lnTo>
                    <a:pt x="184" y="327"/>
                  </a:lnTo>
                  <a:lnTo>
                    <a:pt x="167" y="342"/>
                  </a:lnTo>
                  <a:lnTo>
                    <a:pt x="151" y="336"/>
                  </a:lnTo>
                  <a:lnTo>
                    <a:pt x="151" y="344"/>
                  </a:lnTo>
                  <a:lnTo>
                    <a:pt x="151" y="352"/>
                  </a:lnTo>
                  <a:lnTo>
                    <a:pt x="145" y="357"/>
                  </a:lnTo>
                  <a:lnTo>
                    <a:pt x="145" y="365"/>
                  </a:lnTo>
                  <a:lnTo>
                    <a:pt x="138" y="366"/>
                  </a:lnTo>
                  <a:lnTo>
                    <a:pt x="120" y="385"/>
                  </a:lnTo>
                  <a:lnTo>
                    <a:pt x="109" y="390"/>
                  </a:lnTo>
                  <a:lnTo>
                    <a:pt x="110" y="358"/>
                  </a:lnTo>
                  <a:lnTo>
                    <a:pt x="95" y="343"/>
                  </a:lnTo>
                  <a:lnTo>
                    <a:pt x="109" y="334"/>
                  </a:lnTo>
                  <a:lnTo>
                    <a:pt x="117" y="330"/>
                  </a:lnTo>
                  <a:lnTo>
                    <a:pt x="133" y="334"/>
                  </a:lnTo>
                  <a:lnTo>
                    <a:pt x="126" y="313"/>
                  </a:lnTo>
                  <a:lnTo>
                    <a:pt x="138" y="304"/>
                  </a:lnTo>
                  <a:lnTo>
                    <a:pt x="160" y="293"/>
                  </a:lnTo>
                  <a:lnTo>
                    <a:pt x="159" y="274"/>
                  </a:lnTo>
                  <a:lnTo>
                    <a:pt x="157" y="253"/>
                  </a:lnTo>
                  <a:lnTo>
                    <a:pt x="156" y="229"/>
                  </a:lnTo>
                  <a:lnTo>
                    <a:pt x="153" y="208"/>
                  </a:lnTo>
                  <a:lnTo>
                    <a:pt x="145" y="197"/>
                  </a:lnTo>
                  <a:lnTo>
                    <a:pt x="145" y="193"/>
                  </a:lnTo>
                  <a:lnTo>
                    <a:pt x="126" y="176"/>
                  </a:lnTo>
                  <a:lnTo>
                    <a:pt x="117" y="160"/>
                  </a:lnTo>
                  <a:lnTo>
                    <a:pt x="100" y="143"/>
                  </a:lnTo>
                  <a:lnTo>
                    <a:pt x="87" y="125"/>
                  </a:lnTo>
                  <a:lnTo>
                    <a:pt x="57" y="103"/>
                  </a:lnTo>
                  <a:lnTo>
                    <a:pt x="61" y="94"/>
                  </a:lnTo>
                  <a:lnTo>
                    <a:pt x="74" y="92"/>
                  </a:lnTo>
                  <a:lnTo>
                    <a:pt x="71" y="81"/>
                  </a:lnTo>
                </a:path>
              </a:pathLst>
            </a:custGeom>
            <a:solidFill>
              <a:srgbClr val="E5E5E5"/>
            </a:solidFill>
            <a:ln w="1588">
              <a:solidFill>
                <a:srgbClr val="999999"/>
              </a:solidFill>
              <a:prstDash val="solid"/>
              <a:round/>
              <a:headEnd/>
              <a:tailEnd/>
            </a:ln>
          </p:spPr>
          <p:txBody>
            <a:bodyPr/>
            <a:lstStyle/>
            <a:p>
              <a:endParaRPr lang="en-US"/>
            </a:p>
          </p:txBody>
        </p:sp>
        <p:sp>
          <p:nvSpPr>
            <p:cNvPr id="26853" name="Freeform 110"/>
            <p:cNvSpPr>
              <a:spLocks/>
            </p:cNvSpPr>
            <p:nvPr/>
          </p:nvSpPr>
          <p:spPr bwMode="auto">
            <a:xfrm>
              <a:off x="3439" y="1957"/>
              <a:ext cx="9" cy="26"/>
            </a:xfrm>
            <a:custGeom>
              <a:avLst/>
              <a:gdLst>
                <a:gd name="T0" fmla="*/ 7 w 15"/>
                <a:gd name="T1" fmla="*/ 25 h 41"/>
                <a:gd name="T2" fmla="*/ 5 w 15"/>
                <a:gd name="T3" fmla="*/ 26 h 41"/>
                <a:gd name="T4" fmla="*/ 0 w 15"/>
                <a:gd name="T5" fmla="*/ 23 h 41"/>
                <a:gd name="T6" fmla="*/ 0 w 15"/>
                <a:gd name="T7" fmla="*/ 8 h 41"/>
                <a:gd name="T8" fmla="*/ 5 w 15"/>
                <a:gd name="T9" fmla="*/ 0 h 41"/>
                <a:gd name="T10" fmla="*/ 9 w 15"/>
                <a:gd name="T11" fmla="*/ 15 h 41"/>
                <a:gd name="T12" fmla="*/ 7 w 15"/>
                <a:gd name="T13" fmla="*/ 25 h 41"/>
                <a:gd name="T14" fmla="*/ 0 60000 65536"/>
                <a:gd name="T15" fmla="*/ 0 60000 65536"/>
                <a:gd name="T16" fmla="*/ 0 60000 65536"/>
                <a:gd name="T17" fmla="*/ 0 60000 65536"/>
                <a:gd name="T18" fmla="*/ 0 60000 65536"/>
                <a:gd name="T19" fmla="*/ 0 60000 65536"/>
                <a:gd name="T20" fmla="*/ 0 60000 65536"/>
                <a:gd name="T21" fmla="*/ 0 w 15"/>
                <a:gd name="T22" fmla="*/ 0 h 41"/>
                <a:gd name="T23" fmla="*/ 15 w 15"/>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1">
                  <a:moveTo>
                    <a:pt x="11" y="40"/>
                  </a:moveTo>
                  <a:lnTo>
                    <a:pt x="9" y="41"/>
                  </a:lnTo>
                  <a:lnTo>
                    <a:pt x="0" y="37"/>
                  </a:lnTo>
                  <a:lnTo>
                    <a:pt x="0" y="13"/>
                  </a:lnTo>
                  <a:lnTo>
                    <a:pt x="9" y="0"/>
                  </a:lnTo>
                  <a:lnTo>
                    <a:pt x="15" y="23"/>
                  </a:lnTo>
                  <a:lnTo>
                    <a:pt x="11" y="4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54" name="Freeform 111"/>
            <p:cNvSpPr>
              <a:spLocks/>
            </p:cNvSpPr>
            <p:nvPr/>
          </p:nvSpPr>
          <p:spPr bwMode="auto">
            <a:xfrm>
              <a:off x="3439" y="1957"/>
              <a:ext cx="9" cy="26"/>
            </a:xfrm>
            <a:custGeom>
              <a:avLst/>
              <a:gdLst>
                <a:gd name="T0" fmla="*/ 7 w 15"/>
                <a:gd name="T1" fmla="*/ 25 h 41"/>
                <a:gd name="T2" fmla="*/ 5 w 15"/>
                <a:gd name="T3" fmla="*/ 26 h 41"/>
                <a:gd name="T4" fmla="*/ 0 w 15"/>
                <a:gd name="T5" fmla="*/ 23 h 41"/>
                <a:gd name="T6" fmla="*/ 0 w 15"/>
                <a:gd name="T7" fmla="*/ 8 h 41"/>
                <a:gd name="T8" fmla="*/ 5 w 15"/>
                <a:gd name="T9" fmla="*/ 0 h 41"/>
                <a:gd name="T10" fmla="*/ 9 w 15"/>
                <a:gd name="T11" fmla="*/ 15 h 41"/>
                <a:gd name="T12" fmla="*/ 7 w 15"/>
                <a:gd name="T13" fmla="*/ 25 h 41"/>
                <a:gd name="T14" fmla="*/ 0 60000 65536"/>
                <a:gd name="T15" fmla="*/ 0 60000 65536"/>
                <a:gd name="T16" fmla="*/ 0 60000 65536"/>
                <a:gd name="T17" fmla="*/ 0 60000 65536"/>
                <a:gd name="T18" fmla="*/ 0 60000 65536"/>
                <a:gd name="T19" fmla="*/ 0 60000 65536"/>
                <a:gd name="T20" fmla="*/ 0 60000 65536"/>
                <a:gd name="T21" fmla="*/ 0 w 15"/>
                <a:gd name="T22" fmla="*/ 0 h 41"/>
                <a:gd name="T23" fmla="*/ 15 w 15"/>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41">
                  <a:moveTo>
                    <a:pt x="11" y="40"/>
                  </a:moveTo>
                  <a:lnTo>
                    <a:pt x="9" y="41"/>
                  </a:lnTo>
                  <a:lnTo>
                    <a:pt x="0" y="37"/>
                  </a:lnTo>
                  <a:lnTo>
                    <a:pt x="0" y="13"/>
                  </a:lnTo>
                  <a:lnTo>
                    <a:pt x="9" y="0"/>
                  </a:lnTo>
                  <a:lnTo>
                    <a:pt x="15" y="23"/>
                  </a:lnTo>
                  <a:lnTo>
                    <a:pt x="11" y="40"/>
                  </a:lnTo>
                </a:path>
              </a:pathLst>
            </a:custGeom>
            <a:solidFill>
              <a:srgbClr val="E5E5E5"/>
            </a:solidFill>
            <a:ln w="1588">
              <a:solidFill>
                <a:srgbClr val="999999"/>
              </a:solidFill>
              <a:prstDash val="solid"/>
              <a:round/>
              <a:headEnd/>
              <a:tailEnd/>
            </a:ln>
          </p:spPr>
          <p:txBody>
            <a:bodyPr/>
            <a:lstStyle/>
            <a:p>
              <a:endParaRPr lang="en-US"/>
            </a:p>
          </p:txBody>
        </p:sp>
        <p:sp>
          <p:nvSpPr>
            <p:cNvPr id="26855" name="Freeform 112"/>
            <p:cNvSpPr>
              <a:spLocks/>
            </p:cNvSpPr>
            <p:nvPr/>
          </p:nvSpPr>
          <p:spPr bwMode="auto">
            <a:xfrm>
              <a:off x="3306" y="1725"/>
              <a:ext cx="314" cy="247"/>
            </a:xfrm>
            <a:custGeom>
              <a:avLst/>
              <a:gdLst>
                <a:gd name="T0" fmla="*/ 35 w 479"/>
                <a:gd name="T1" fmla="*/ 100 h 384"/>
                <a:gd name="T2" fmla="*/ 39 w 479"/>
                <a:gd name="T3" fmla="*/ 75 h 384"/>
                <a:gd name="T4" fmla="*/ 29 w 479"/>
                <a:gd name="T5" fmla="*/ 62 h 384"/>
                <a:gd name="T6" fmla="*/ 5 w 479"/>
                <a:gd name="T7" fmla="*/ 31 h 384"/>
                <a:gd name="T8" fmla="*/ 0 w 479"/>
                <a:gd name="T9" fmla="*/ 5 h 384"/>
                <a:gd name="T10" fmla="*/ 9 w 479"/>
                <a:gd name="T11" fmla="*/ 1 h 384"/>
                <a:gd name="T12" fmla="*/ 28 w 479"/>
                <a:gd name="T13" fmla="*/ 14 h 384"/>
                <a:gd name="T14" fmla="*/ 54 w 479"/>
                <a:gd name="T15" fmla="*/ 0 h 384"/>
                <a:gd name="T16" fmla="*/ 55 w 479"/>
                <a:gd name="T17" fmla="*/ 12 h 384"/>
                <a:gd name="T18" fmla="*/ 78 w 479"/>
                <a:gd name="T19" fmla="*/ 36 h 384"/>
                <a:gd name="T20" fmla="*/ 108 w 479"/>
                <a:gd name="T21" fmla="*/ 47 h 384"/>
                <a:gd name="T22" fmla="*/ 134 w 479"/>
                <a:gd name="T23" fmla="*/ 49 h 384"/>
                <a:gd name="T24" fmla="*/ 148 w 479"/>
                <a:gd name="T25" fmla="*/ 44 h 384"/>
                <a:gd name="T26" fmla="*/ 151 w 479"/>
                <a:gd name="T27" fmla="*/ 41 h 384"/>
                <a:gd name="T28" fmla="*/ 178 w 479"/>
                <a:gd name="T29" fmla="*/ 26 h 384"/>
                <a:gd name="T30" fmla="*/ 214 w 479"/>
                <a:gd name="T31" fmla="*/ 33 h 384"/>
                <a:gd name="T32" fmla="*/ 239 w 479"/>
                <a:gd name="T33" fmla="*/ 49 h 384"/>
                <a:gd name="T34" fmla="*/ 260 w 479"/>
                <a:gd name="T35" fmla="*/ 69 h 384"/>
                <a:gd name="T36" fmla="*/ 254 w 479"/>
                <a:gd name="T37" fmla="*/ 91 h 384"/>
                <a:gd name="T38" fmla="*/ 260 w 479"/>
                <a:gd name="T39" fmla="*/ 104 h 384"/>
                <a:gd name="T40" fmla="*/ 262 w 479"/>
                <a:gd name="T41" fmla="*/ 122 h 384"/>
                <a:gd name="T42" fmla="*/ 280 w 479"/>
                <a:gd name="T43" fmla="*/ 142 h 384"/>
                <a:gd name="T44" fmla="*/ 271 w 479"/>
                <a:gd name="T45" fmla="*/ 169 h 384"/>
                <a:gd name="T46" fmla="*/ 293 w 479"/>
                <a:gd name="T47" fmla="*/ 190 h 384"/>
                <a:gd name="T48" fmla="*/ 309 w 479"/>
                <a:gd name="T49" fmla="*/ 212 h 384"/>
                <a:gd name="T50" fmla="*/ 314 w 479"/>
                <a:gd name="T51" fmla="*/ 223 h 384"/>
                <a:gd name="T52" fmla="*/ 294 w 479"/>
                <a:gd name="T53" fmla="*/ 234 h 384"/>
                <a:gd name="T54" fmla="*/ 278 w 479"/>
                <a:gd name="T55" fmla="*/ 246 h 384"/>
                <a:gd name="T56" fmla="*/ 244 w 479"/>
                <a:gd name="T57" fmla="*/ 240 h 384"/>
                <a:gd name="T58" fmla="*/ 222 w 479"/>
                <a:gd name="T59" fmla="*/ 226 h 384"/>
                <a:gd name="T60" fmla="*/ 204 w 479"/>
                <a:gd name="T61" fmla="*/ 219 h 384"/>
                <a:gd name="T62" fmla="*/ 168 w 479"/>
                <a:gd name="T63" fmla="*/ 219 h 384"/>
                <a:gd name="T64" fmla="*/ 141 w 479"/>
                <a:gd name="T65" fmla="*/ 202 h 384"/>
                <a:gd name="T66" fmla="*/ 123 w 479"/>
                <a:gd name="T67" fmla="*/ 180 h 384"/>
                <a:gd name="T68" fmla="*/ 102 w 479"/>
                <a:gd name="T69" fmla="*/ 162 h 384"/>
                <a:gd name="T70" fmla="*/ 95 w 479"/>
                <a:gd name="T71" fmla="*/ 157 h 384"/>
                <a:gd name="T72" fmla="*/ 88 w 479"/>
                <a:gd name="T73" fmla="*/ 166 h 384"/>
                <a:gd name="T74" fmla="*/ 79 w 479"/>
                <a:gd name="T75" fmla="*/ 148 h 384"/>
                <a:gd name="T76" fmla="*/ 73 w 479"/>
                <a:gd name="T77" fmla="*/ 134 h 384"/>
                <a:gd name="T78" fmla="*/ 55 w 479"/>
                <a:gd name="T79" fmla="*/ 119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9"/>
                <a:gd name="T121" fmla="*/ 0 h 384"/>
                <a:gd name="T122" fmla="*/ 479 w 479"/>
                <a:gd name="T123" fmla="*/ 384 h 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9" h="384">
                  <a:moveTo>
                    <a:pt x="66" y="174"/>
                  </a:moveTo>
                  <a:lnTo>
                    <a:pt x="54" y="156"/>
                  </a:lnTo>
                  <a:lnTo>
                    <a:pt x="51" y="141"/>
                  </a:lnTo>
                  <a:lnTo>
                    <a:pt x="60" y="117"/>
                  </a:lnTo>
                  <a:lnTo>
                    <a:pt x="60" y="106"/>
                  </a:lnTo>
                  <a:lnTo>
                    <a:pt x="45" y="97"/>
                  </a:lnTo>
                  <a:lnTo>
                    <a:pt x="22" y="65"/>
                  </a:lnTo>
                  <a:lnTo>
                    <a:pt x="8" y="48"/>
                  </a:lnTo>
                  <a:lnTo>
                    <a:pt x="4" y="22"/>
                  </a:lnTo>
                  <a:lnTo>
                    <a:pt x="0" y="7"/>
                  </a:lnTo>
                  <a:lnTo>
                    <a:pt x="9" y="0"/>
                  </a:lnTo>
                  <a:lnTo>
                    <a:pt x="14" y="1"/>
                  </a:lnTo>
                  <a:lnTo>
                    <a:pt x="16" y="6"/>
                  </a:lnTo>
                  <a:lnTo>
                    <a:pt x="43" y="22"/>
                  </a:lnTo>
                  <a:lnTo>
                    <a:pt x="59" y="14"/>
                  </a:lnTo>
                  <a:lnTo>
                    <a:pt x="82" y="0"/>
                  </a:lnTo>
                  <a:lnTo>
                    <a:pt x="89" y="14"/>
                  </a:lnTo>
                  <a:lnTo>
                    <a:pt x="84" y="18"/>
                  </a:lnTo>
                  <a:lnTo>
                    <a:pt x="106" y="33"/>
                  </a:lnTo>
                  <a:lnTo>
                    <a:pt x="119" y="56"/>
                  </a:lnTo>
                  <a:lnTo>
                    <a:pt x="143" y="67"/>
                  </a:lnTo>
                  <a:lnTo>
                    <a:pt x="165" y="73"/>
                  </a:lnTo>
                  <a:lnTo>
                    <a:pt x="187" y="81"/>
                  </a:lnTo>
                  <a:lnTo>
                    <a:pt x="205" y="76"/>
                  </a:lnTo>
                  <a:lnTo>
                    <a:pt x="221" y="75"/>
                  </a:lnTo>
                  <a:lnTo>
                    <a:pt x="226" y="69"/>
                  </a:lnTo>
                  <a:lnTo>
                    <a:pt x="221" y="61"/>
                  </a:lnTo>
                  <a:lnTo>
                    <a:pt x="230" y="63"/>
                  </a:lnTo>
                  <a:lnTo>
                    <a:pt x="245" y="45"/>
                  </a:lnTo>
                  <a:lnTo>
                    <a:pt x="271" y="41"/>
                  </a:lnTo>
                  <a:lnTo>
                    <a:pt x="291" y="40"/>
                  </a:lnTo>
                  <a:lnTo>
                    <a:pt x="327" y="52"/>
                  </a:lnTo>
                  <a:lnTo>
                    <a:pt x="346" y="65"/>
                  </a:lnTo>
                  <a:lnTo>
                    <a:pt x="365" y="76"/>
                  </a:lnTo>
                  <a:lnTo>
                    <a:pt x="386" y="80"/>
                  </a:lnTo>
                  <a:lnTo>
                    <a:pt x="396" y="108"/>
                  </a:lnTo>
                  <a:lnTo>
                    <a:pt x="389" y="139"/>
                  </a:lnTo>
                  <a:lnTo>
                    <a:pt x="388" y="141"/>
                  </a:lnTo>
                  <a:lnTo>
                    <a:pt x="387" y="156"/>
                  </a:lnTo>
                  <a:lnTo>
                    <a:pt x="397" y="161"/>
                  </a:lnTo>
                  <a:lnTo>
                    <a:pt x="396" y="167"/>
                  </a:lnTo>
                  <a:lnTo>
                    <a:pt x="399" y="190"/>
                  </a:lnTo>
                  <a:lnTo>
                    <a:pt x="404" y="213"/>
                  </a:lnTo>
                  <a:lnTo>
                    <a:pt x="427" y="220"/>
                  </a:lnTo>
                  <a:lnTo>
                    <a:pt x="431" y="230"/>
                  </a:lnTo>
                  <a:lnTo>
                    <a:pt x="414" y="262"/>
                  </a:lnTo>
                  <a:lnTo>
                    <a:pt x="430" y="279"/>
                  </a:lnTo>
                  <a:lnTo>
                    <a:pt x="447" y="296"/>
                  </a:lnTo>
                  <a:lnTo>
                    <a:pt x="464" y="305"/>
                  </a:lnTo>
                  <a:lnTo>
                    <a:pt x="472" y="330"/>
                  </a:lnTo>
                  <a:lnTo>
                    <a:pt x="479" y="335"/>
                  </a:lnTo>
                  <a:lnTo>
                    <a:pt x="479" y="346"/>
                  </a:lnTo>
                  <a:lnTo>
                    <a:pt x="458" y="355"/>
                  </a:lnTo>
                  <a:lnTo>
                    <a:pt x="449" y="364"/>
                  </a:lnTo>
                  <a:lnTo>
                    <a:pt x="448" y="384"/>
                  </a:lnTo>
                  <a:lnTo>
                    <a:pt x="424" y="382"/>
                  </a:lnTo>
                  <a:lnTo>
                    <a:pt x="398" y="375"/>
                  </a:lnTo>
                  <a:lnTo>
                    <a:pt x="372" y="373"/>
                  </a:lnTo>
                  <a:lnTo>
                    <a:pt x="348" y="371"/>
                  </a:lnTo>
                  <a:lnTo>
                    <a:pt x="338" y="351"/>
                  </a:lnTo>
                  <a:lnTo>
                    <a:pt x="330" y="331"/>
                  </a:lnTo>
                  <a:lnTo>
                    <a:pt x="311" y="340"/>
                  </a:lnTo>
                  <a:lnTo>
                    <a:pt x="291" y="347"/>
                  </a:lnTo>
                  <a:lnTo>
                    <a:pt x="256" y="340"/>
                  </a:lnTo>
                  <a:lnTo>
                    <a:pt x="234" y="327"/>
                  </a:lnTo>
                  <a:lnTo>
                    <a:pt x="215" y="314"/>
                  </a:lnTo>
                  <a:lnTo>
                    <a:pt x="198" y="297"/>
                  </a:lnTo>
                  <a:lnTo>
                    <a:pt x="187" y="280"/>
                  </a:lnTo>
                  <a:lnTo>
                    <a:pt x="166" y="251"/>
                  </a:lnTo>
                  <a:lnTo>
                    <a:pt x="155" y="252"/>
                  </a:lnTo>
                  <a:lnTo>
                    <a:pt x="145" y="247"/>
                  </a:lnTo>
                  <a:lnTo>
                    <a:pt x="145" y="244"/>
                  </a:lnTo>
                  <a:lnTo>
                    <a:pt x="139" y="256"/>
                  </a:lnTo>
                  <a:lnTo>
                    <a:pt x="134" y="258"/>
                  </a:lnTo>
                  <a:lnTo>
                    <a:pt x="128" y="249"/>
                  </a:lnTo>
                  <a:lnTo>
                    <a:pt x="121" y="230"/>
                  </a:lnTo>
                  <a:lnTo>
                    <a:pt x="112" y="230"/>
                  </a:lnTo>
                  <a:lnTo>
                    <a:pt x="112" y="208"/>
                  </a:lnTo>
                  <a:lnTo>
                    <a:pt x="104" y="198"/>
                  </a:lnTo>
                  <a:lnTo>
                    <a:pt x="84" y="185"/>
                  </a:lnTo>
                  <a:lnTo>
                    <a:pt x="66" y="17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56" name="Freeform 113"/>
            <p:cNvSpPr>
              <a:spLocks/>
            </p:cNvSpPr>
            <p:nvPr/>
          </p:nvSpPr>
          <p:spPr bwMode="auto">
            <a:xfrm>
              <a:off x="3306" y="1725"/>
              <a:ext cx="314" cy="247"/>
            </a:xfrm>
            <a:custGeom>
              <a:avLst/>
              <a:gdLst>
                <a:gd name="T0" fmla="*/ 35 w 479"/>
                <a:gd name="T1" fmla="*/ 100 h 384"/>
                <a:gd name="T2" fmla="*/ 39 w 479"/>
                <a:gd name="T3" fmla="*/ 75 h 384"/>
                <a:gd name="T4" fmla="*/ 29 w 479"/>
                <a:gd name="T5" fmla="*/ 62 h 384"/>
                <a:gd name="T6" fmla="*/ 5 w 479"/>
                <a:gd name="T7" fmla="*/ 31 h 384"/>
                <a:gd name="T8" fmla="*/ 0 w 479"/>
                <a:gd name="T9" fmla="*/ 5 h 384"/>
                <a:gd name="T10" fmla="*/ 9 w 479"/>
                <a:gd name="T11" fmla="*/ 1 h 384"/>
                <a:gd name="T12" fmla="*/ 28 w 479"/>
                <a:gd name="T13" fmla="*/ 14 h 384"/>
                <a:gd name="T14" fmla="*/ 54 w 479"/>
                <a:gd name="T15" fmla="*/ 0 h 384"/>
                <a:gd name="T16" fmla="*/ 55 w 479"/>
                <a:gd name="T17" fmla="*/ 12 h 384"/>
                <a:gd name="T18" fmla="*/ 78 w 479"/>
                <a:gd name="T19" fmla="*/ 36 h 384"/>
                <a:gd name="T20" fmla="*/ 108 w 479"/>
                <a:gd name="T21" fmla="*/ 47 h 384"/>
                <a:gd name="T22" fmla="*/ 134 w 479"/>
                <a:gd name="T23" fmla="*/ 49 h 384"/>
                <a:gd name="T24" fmla="*/ 148 w 479"/>
                <a:gd name="T25" fmla="*/ 44 h 384"/>
                <a:gd name="T26" fmla="*/ 151 w 479"/>
                <a:gd name="T27" fmla="*/ 41 h 384"/>
                <a:gd name="T28" fmla="*/ 178 w 479"/>
                <a:gd name="T29" fmla="*/ 26 h 384"/>
                <a:gd name="T30" fmla="*/ 214 w 479"/>
                <a:gd name="T31" fmla="*/ 33 h 384"/>
                <a:gd name="T32" fmla="*/ 239 w 479"/>
                <a:gd name="T33" fmla="*/ 49 h 384"/>
                <a:gd name="T34" fmla="*/ 260 w 479"/>
                <a:gd name="T35" fmla="*/ 69 h 384"/>
                <a:gd name="T36" fmla="*/ 254 w 479"/>
                <a:gd name="T37" fmla="*/ 91 h 384"/>
                <a:gd name="T38" fmla="*/ 260 w 479"/>
                <a:gd name="T39" fmla="*/ 104 h 384"/>
                <a:gd name="T40" fmla="*/ 262 w 479"/>
                <a:gd name="T41" fmla="*/ 122 h 384"/>
                <a:gd name="T42" fmla="*/ 280 w 479"/>
                <a:gd name="T43" fmla="*/ 142 h 384"/>
                <a:gd name="T44" fmla="*/ 271 w 479"/>
                <a:gd name="T45" fmla="*/ 169 h 384"/>
                <a:gd name="T46" fmla="*/ 293 w 479"/>
                <a:gd name="T47" fmla="*/ 190 h 384"/>
                <a:gd name="T48" fmla="*/ 309 w 479"/>
                <a:gd name="T49" fmla="*/ 212 h 384"/>
                <a:gd name="T50" fmla="*/ 314 w 479"/>
                <a:gd name="T51" fmla="*/ 223 h 384"/>
                <a:gd name="T52" fmla="*/ 294 w 479"/>
                <a:gd name="T53" fmla="*/ 234 h 384"/>
                <a:gd name="T54" fmla="*/ 278 w 479"/>
                <a:gd name="T55" fmla="*/ 246 h 384"/>
                <a:gd name="T56" fmla="*/ 244 w 479"/>
                <a:gd name="T57" fmla="*/ 240 h 384"/>
                <a:gd name="T58" fmla="*/ 222 w 479"/>
                <a:gd name="T59" fmla="*/ 226 h 384"/>
                <a:gd name="T60" fmla="*/ 204 w 479"/>
                <a:gd name="T61" fmla="*/ 219 h 384"/>
                <a:gd name="T62" fmla="*/ 168 w 479"/>
                <a:gd name="T63" fmla="*/ 219 h 384"/>
                <a:gd name="T64" fmla="*/ 141 w 479"/>
                <a:gd name="T65" fmla="*/ 202 h 384"/>
                <a:gd name="T66" fmla="*/ 123 w 479"/>
                <a:gd name="T67" fmla="*/ 180 h 384"/>
                <a:gd name="T68" fmla="*/ 102 w 479"/>
                <a:gd name="T69" fmla="*/ 162 h 384"/>
                <a:gd name="T70" fmla="*/ 95 w 479"/>
                <a:gd name="T71" fmla="*/ 157 h 384"/>
                <a:gd name="T72" fmla="*/ 88 w 479"/>
                <a:gd name="T73" fmla="*/ 166 h 384"/>
                <a:gd name="T74" fmla="*/ 79 w 479"/>
                <a:gd name="T75" fmla="*/ 148 h 384"/>
                <a:gd name="T76" fmla="*/ 73 w 479"/>
                <a:gd name="T77" fmla="*/ 134 h 384"/>
                <a:gd name="T78" fmla="*/ 55 w 479"/>
                <a:gd name="T79" fmla="*/ 119 h 3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9"/>
                <a:gd name="T121" fmla="*/ 0 h 384"/>
                <a:gd name="T122" fmla="*/ 479 w 479"/>
                <a:gd name="T123" fmla="*/ 384 h 3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9" h="384">
                  <a:moveTo>
                    <a:pt x="66" y="174"/>
                  </a:moveTo>
                  <a:lnTo>
                    <a:pt x="54" y="156"/>
                  </a:lnTo>
                  <a:lnTo>
                    <a:pt x="51" y="141"/>
                  </a:lnTo>
                  <a:lnTo>
                    <a:pt x="60" y="117"/>
                  </a:lnTo>
                  <a:lnTo>
                    <a:pt x="60" y="106"/>
                  </a:lnTo>
                  <a:lnTo>
                    <a:pt x="45" y="97"/>
                  </a:lnTo>
                  <a:lnTo>
                    <a:pt x="22" y="65"/>
                  </a:lnTo>
                  <a:lnTo>
                    <a:pt x="8" y="48"/>
                  </a:lnTo>
                  <a:lnTo>
                    <a:pt x="4" y="22"/>
                  </a:lnTo>
                  <a:lnTo>
                    <a:pt x="0" y="7"/>
                  </a:lnTo>
                  <a:lnTo>
                    <a:pt x="9" y="0"/>
                  </a:lnTo>
                  <a:lnTo>
                    <a:pt x="14" y="1"/>
                  </a:lnTo>
                  <a:lnTo>
                    <a:pt x="16" y="6"/>
                  </a:lnTo>
                  <a:lnTo>
                    <a:pt x="43" y="22"/>
                  </a:lnTo>
                  <a:lnTo>
                    <a:pt x="59" y="14"/>
                  </a:lnTo>
                  <a:lnTo>
                    <a:pt x="82" y="0"/>
                  </a:lnTo>
                  <a:lnTo>
                    <a:pt x="89" y="14"/>
                  </a:lnTo>
                  <a:lnTo>
                    <a:pt x="84" y="18"/>
                  </a:lnTo>
                  <a:lnTo>
                    <a:pt x="106" y="33"/>
                  </a:lnTo>
                  <a:lnTo>
                    <a:pt x="119" y="56"/>
                  </a:lnTo>
                  <a:lnTo>
                    <a:pt x="143" y="67"/>
                  </a:lnTo>
                  <a:lnTo>
                    <a:pt x="165" y="73"/>
                  </a:lnTo>
                  <a:lnTo>
                    <a:pt x="187" y="81"/>
                  </a:lnTo>
                  <a:lnTo>
                    <a:pt x="205" y="76"/>
                  </a:lnTo>
                  <a:lnTo>
                    <a:pt x="221" y="75"/>
                  </a:lnTo>
                  <a:lnTo>
                    <a:pt x="226" y="69"/>
                  </a:lnTo>
                  <a:lnTo>
                    <a:pt x="221" y="61"/>
                  </a:lnTo>
                  <a:lnTo>
                    <a:pt x="230" y="63"/>
                  </a:lnTo>
                  <a:lnTo>
                    <a:pt x="245" y="45"/>
                  </a:lnTo>
                  <a:lnTo>
                    <a:pt x="271" y="41"/>
                  </a:lnTo>
                  <a:lnTo>
                    <a:pt x="291" y="40"/>
                  </a:lnTo>
                  <a:lnTo>
                    <a:pt x="327" y="52"/>
                  </a:lnTo>
                  <a:lnTo>
                    <a:pt x="346" y="65"/>
                  </a:lnTo>
                  <a:lnTo>
                    <a:pt x="365" y="76"/>
                  </a:lnTo>
                  <a:lnTo>
                    <a:pt x="386" y="80"/>
                  </a:lnTo>
                  <a:lnTo>
                    <a:pt x="396" y="108"/>
                  </a:lnTo>
                  <a:lnTo>
                    <a:pt x="389" y="139"/>
                  </a:lnTo>
                  <a:lnTo>
                    <a:pt x="388" y="141"/>
                  </a:lnTo>
                  <a:lnTo>
                    <a:pt x="387" y="156"/>
                  </a:lnTo>
                  <a:lnTo>
                    <a:pt x="397" y="161"/>
                  </a:lnTo>
                  <a:lnTo>
                    <a:pt x="396" y="167"/>
                  </a:lnTo>
                  <a:lnTo>
                    <a:pt x="399" y="190"/>
                  </a:lnTo>
                  <a:lnTo>
                    <a:pt x="404" y="213"/>
                  </a:lnTo>
                  <a:lnTo>
                    <a:pt x="427" y="220"/>
                  </a:lnTo>
                  <a:lnTo>
                    <a:pt x="431" y="230"/>
                  </a:lnTo>
                  <a:lnTo>
                    <a:pt x="414" y="262"/>
                  </a:lnTo>
                  <a:lnTo>
                    <a:pt x="430" y="279"/>
                  </a:lnTo>
                  <a:lnTo>
                    <a:pt x="447" y="296"/>
                  </a:lnTo>
                  <a:lnTo>
                    <a:pt x="464" y="305"/>
                  </a:lnTo>
                  <a:lnTo>
                    <a:pt x="472" y="330"/>
                  </a:lnTo>
                  <a:lnTo>
                    <a:pt x="479" y="335"/>
                  </a:lnTo>
                  <a:lnTo>
                    <a:pt x="479" y="346"/>
                  </a:lnTo>
                  <a:lnTo>
                    <a:pt x="458" y="355"/>
                  </a:lnTo>
                  <a:lnTo>
                    <a:pt x="449" y="364"/>
                  </a:lnTo>
                  <a:lnTo>
                    <a:pt x="448" y="384"/>
                  </a:lnTo>
                  <a:lnTo>
                    <a:pt x="424" y="382"/>
                  </a:lnTo>
                  <a:lnTo>
                    <a:pt x="398" y="375"/>
                  </a:lnTo>
                  <a:lnTo>
                    <a:pt x="372" y="373"/>
                  </a:lnTo>
                  <a:lnTo>
                    <a:pt x="348" y="371"/>
                  </a:lnTo>
                  <a:lnTo>
                    <a:pt x="338" y="351"/>
                  </a:lnTo>
                  <a:lnTo>
                    <a:pt x="330" y="331"/>
                  </a:lnTo>
                  <a:lnTo>
                    <a:pt x="311" y="340"/>
                  </a:lnTo>
                  <a:lnTo>
                    <a:pt x="291" y="347"/>
                  </a:lnTo>
                  <a:lnTo>
                    <a:pt x="256" y="340"/>
                  </a:lnTo>
                  <a:lnTo>
                    <a:pt x="234" y="327"/>
                  </a:lnTo>
                  <a:lnTo>
                    <a:pt x="215" y="314"/>
                  </a:lnTo>
                  <a:lnTo>
                    <a:pt x="198" y="297"/>
                  </a:lnTo>
                  <a:lnTo>
                    <a:pt x="187" y="280"/>
                  </a:lnTo>
                  <a:lnTo>
                    <a:pt x="166" y="251"/>
                  </a:lnTo>
                  <a:lnTo>
                    <a:pt x="155" y="252"/>
                  </a:lnTo>
                  <a:lnTo>
                    <a:pt x="145" y="247"/>
                  </a:lnTo>
                  <a:lnTo>
                    <a:pt x="145" y="244"/>
                  </a:lnTo>
                  <a:lnTo>
                    <a:pt x="139" y="256"/>
                  </a:lnTo>
                  <a:lnTo>
                    <a:pt x="134" y="258"/>
                  </a:lnTo>
                  <a:lnTo>
                    <a:pt x="128" y="249"/>
                  </a:lnTo>
                  <a:lnTo>
                    <a:pt x="121" y="230"/>
                  </a:lnTo>
                  <a:lnTo>
                    <a:pt x="112" y="230"/>
                  </a:lnTo>
                  <a:lnTo>
                    <a:pt x="112" y="208"/>
                  </a:lnTo>
                  <a:lnTo>
                    <a:pt x="104" y="198"/>
                  </a:lnTo>
                  <a:lnTo>
                    <a:pt x="84" y="185"/>
                  </a:lnTo>
                  <a:lnTo>
                    <a:pt x="66" y="174"/>
                  </a:lnTo>
                </a:path>
              </a:pathLst>
            </a:custGeom>
            <a:solidFill>
              <a:srgbClr val="E5E5E5"/>
            </a:solidFill>
            <a:ln w="1588">
              <a:solidFill>
                <a:srgbClr val="999999"/>
              </a:solidFill>
              <a:prstDash val="solid"/>
              <a:round/>
              <a:headEnd/>
              <a:tailEnd/>
            </a:ln>
          </p:spPr>
          <p:txBody>
            <a:bodyPr/>
            <a:lstStyle/>
            <a:p>
              <a:endParaRPr lang="en-US"/>
            </a:p>
          </p:txBody>
        </p:sp>
        <p:sp>
          <p:nvSpPr>
            <p:cNvPr id="26857" name="Freeform 114"/>
            <p:cNvSpPr>
              <a:spLocks/>
            </p:cNvSpPr>
            <p:nvPr/>
          </p:nvSpPr>
          <p:spPr bwMode="auto">
            <a:xfrm>
              <a:off x="3244" y="1766"/>
              <a:ext cx="150" cy="140"/>
            </a:xfrm>
            <a:custGeom>
              <a:avLst/>
              <a:gdLst>
                <a:gd name="T0" fmla="*/ 98 w 229"/>
                <a:gd name="T1" fmla="*/ 60 h 218"/>
                <a:gd name="T2" fmla="*/ 96 w 229"/>
                <a:gd name="T3" fmla="*/ 50 h 218"/>
                <a:gd name="T4" fmla="*/ 102 w 229"/>
                <a:gd name="T5" fmla="*/ 35 h 218"/>
                <a:gd name="T6" fmla="*/ 102 w 229"/>
                <a:gd name="T7" fmla="*/ 28 h 218"/>
                <a:gd name="T8" fmla="*/ 92 w 229"/>
                <a:gd name="T9" fmla="*/ 22 h 218"/>
                <a:gd name="T10" fmla="*/ 77 w 229"/>
                <a:gd name="T11" fmla="*/ 1 h 218"/>
                <a:gd name="T12" fmla="*/ 68 w 229"/>
                <a:gd name="T13" fmla="*/ 3 h 218"/>
                <a:gd name="T14" fmla="*/ 65 w 229"/>
                <a:gd name="T15" fmla="*/ 0 h 218"/>
                <a:gd name="T16" fmla="*/ 46 w 229"/>
                <a:gd name="T17" fmla="*/ 1 h 218"/>
                <a:gd name="T18" fmla="*/ 41 w 229"/>
                <a:gd name="T19" fmla="*/ 3 h 218"/>
                <a:gd name="T20" fmla="*/ 28 w 229"/>
                <a:gd name="T21" fmla="*/ 15 h 218"/>
                <a:gd name="T22" fmla="*/ 29 w 229"/>
                <a:gd name="T23" fmla="*/ 32 h 218"/>
                <a:gd name="T24" fmla="*/ 29 w 229"/>
                <a:gd name="T25" fmla="*/ 49 h 218"/>
                <a:gd name="T26" fmla="*/ 14 w 229"/>
                <a:gd name="T27" fmla="*/ 57 h 218"/>
                <a:gd name="T28" fmla="*/ 0 w 229"/>
                <a:gd name="T29" fmla="*/ 67 h 218"/>
                <a:gd name="T30" fmla="*/ 8 w 229"/>
                <a:gd name="T31" fmla="*/ 87 h 218"/>
                <a:gd name="T32" fmla="*/ 23 w 229"/>
                <a:gd name="T33" fmla="*/ 92 h 218"/>
                <a:gd name="T34" fmla="*/ 37 w 229"/>
                <a:gd name="T35" fmla="*/ 99 h 218"/>
                <a:gd name="T36" fmla="*/ 52 w 229"/>
                <a:gd name="T37" fmla="*/ 107 h 218"/>
                <a:gd name="T38" fmla="*/ 66 w 229"/>
                <a:gd name="T39" fmla="*/ 112 h 218"/>
                <a:gd name="T40" fmla="*/ 80 w 229"/>
                <a:gd name="T41" fmla="*/ 124 h 218"/>
                <a:gd name="T42" fmla="*/ 95 w 229"/>
                <a:gd name="T43" fmla="*/ 139 h 218"/>
                <a:gd name="T44" fmla="*/ 122 w 229"/>
                <a:gd name="T45" fmla="*/ 140 h 218"/>
                <a:gd name="T46" fmla="*/ 130 w 229"/>
                <a:gd name="T47" fmla="*/ 125 h 218"/>
                <a:gd name="T48" fmla="*/ 142 w 229"/>
                <a:gd name="T49" fmla="*/ 124 h 218"/>
                <a:gd name="T50" fmla="*/ 150 w 229"/>
                <a:gd name="T51" fmla="*/ 125 h 218"/>
                <a:gd name="T52" fmla="*/ 146 w 229"/>
                <a:gd name="T53" fmla="*/ 119 h 218"/>
                <a:gd name="T54" fmla="*/ 141 w 229"/>
                <a:gd name="T55" fmla="*/ 107 h 218"/>
                <a:gd name="T56" fmla="*/ 136 w 229"/>
                <a:gd name="T57" fmla="*/ 107 h 218"/>
                <a:gd name="T58" fmla="*/ 136 w 229"/>
                <a:gd name="T59" fmla="*/ 93 h 218"/>
                <a:gd name="T60" fmla="*/ 130 w 229"/>
                <a:gd name="T61" fmla="*/ 87 h 218"/>
                <a:gd name="T62" fmla="*/ 117 w 229"/>
                <a:gd name="T63" fmla="*/ 78 h 218"/>
                <a:gd name="T64" fmla="*/ 105 w 229"/>
                <a:gd name="T65" fmla="*/ 71 h 218"/>
                <a:gd name="T66" fmla="*/ 98 w 229"/>
                <a:gd name="T67" fmla="*/ 60 h 2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9"/>
                <a:gd name="T103" fmla="*/ 0 h 218"/>
                <a:gd name="T104" fmla="*/ 229 w 229"/>
                <a:gd name="T105" fmla="*/ 218 h 2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9" h="218">
                  <a:moveTo>
                    <a:pt x="149" y="93"/>
                  </a:moveTo>
                  <a:lnTo>
                    <a:pt x="146" y="78"/>
                  </a:lnTo>
                  <a:lnTo>
                    <a:pt x="155" y="54"/>
                  </a:lnTo>
                  <a:lnTo>
                    <a:pt x="155" y="43"/>
                  </a:lnTo>
                  <a:lnTo>
                    <a:pt x="140" y="34"/>
                  </a:lnTo>
                  <a:lnTo>
                    <a:pt x="117" y="2"/>
                  </a:lnTo>
                  <a:lnTo>
                    <a:pt x="104" y="5"/>
                  </a:lnTo>
                  <a:lnTo>
                    <a:pt x="99" y="0"/>
                  </a:lnTo>
                  <a:lnTo>
                    <a:pt x="70" y="1"/>
                  </a:lnTo>
                  <a:lnTo>
                    <a:pt x="63" y="5"/>
                  </a:lnTo>
                  <a:lnTo>
                    <a:pt x="43" y="23"/>
                  </a:lnTo>
                  <a:lnTo>
                    <a:pt x="45" y="50"/>
                  </a:lnTo>
                  <a:lnTo>
                    <a:pt x="45" y="77"/>
                  </a:lnTo>
                  <a:lnTo>
                    <a:pt x="22" y="89"/>
                  </a:lnTo>
                  <a:lnTo>
                    <a:pt x="0" y="104"/>
                  </a:lnTo>
                  <a:lnTo>
                    <a:pt x="12" y="135"/>
                  </a:lnTo>
                  <a:lnTo>
                    <a:pt x="35" y="144"/>
                  </a:lnTo>
                  <a:lnTo>
                    <a:pt x="57" y="154"/>
                  </a:lnTo>
                  <a:lnTo>
                    <a:pt x="79" y="166"/>
                  </a:lnTo>
                  <a:lnTo>
                    <a:pt x="101" y="175"/>
                  </a:lnTo>
                  <a:lnTo>
                    <a:pt x="122" y="193"/>
                  </a:lnTo>
                  <a:lnTo>
                    <a:pt x="145" y="216"/>
                  </a:lnTo>
                  <a:lnTo>
                    <a:pt x="187" y="218"/>
                  </a:lnTo>
                  <a:lnTo>
                    <a:pt x="199" y="195"/>
                  </a:lnTo>
                  <a:lnTo>
                    <a:pt x="217" y="193"/>
                  </a:lnTo>
                  <a:lnTo>
                    <a:pt x="229" y="195"/>
                  </a:lnTo>
                  <a:lnTo>
                    <a:pt x="223" y="186"/>
                  </a:lnTo>
                  <a:lnTo>
                    <a:pt x="216" y="167"/>
                  </a:lnTo>
                  <a:lnTo>
                    <a:pt x="207" y="167"/>
                  </a:lnTo>
                  <a:lnTo>
                    <a:pt x="207" y="145"/>
                  </a:lnTo>
                  <a:lnTo>
                    <a:pt x="199" y="135"/>
                  </a:lnTo>
                  <a:lnTo>
                    <a:pt x="179" y="122"/>
                  </a:lnTo>
                  <a:lnTo>
                    <a:pt x="161" y="111"/>
                  </a:lnTo>
                  <a:lnTo>
                    <a:pt x="149" y="9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58" name="Freeform 115"/>
            <p:cNvSpPr>
              <a:spLocks/>
            </p:cNvSpPr>
            <p:nvPr/>
          </p:nvSpPr>
          <p:spPr bwMode="auto">
            <a:xfrm>
              <a:off x="3244" y="1766"/>
              <a:ext cx="150" cy="140"/>
            </a:xfrm>
            <a:custGeom>
              <a:avLst/>
              <a:gdLst>
                <a:gd name="T0" fmla="*/ 98 w 229"/>
                <a:gd name="T1" fmla="*/ 60 h 218"/>
                <a:gd name="T2" fmla="*/ 96 w 229"/>
                <a:gd name="T3" fmla="*/ 50 h 218"/>
                <a:gd name="T4" fmla="*/ 102 w 229"/>
                <a:gd name="T5" fmla="*/ 35 h 218"/>
                <a:gd name="T6" fmla="*/ 102 w 229"/>
                <a:gd name="T7" fmla="*/ 28 h 218"/>
                <a:gd name="T8" fmla="*/ 92 w 229"/>
                <a:gd name="T9" fmla="*/ 22 h 218"/>
                <a:gd name="T10" fmla="*/ 77 w 229"/>
                <a:gd name="T11" fmla="*/ 1 h 218"/>
                <a:gd name="T12" fmla="*/ 68 w 229"/>
                <a:gd name="T13" fmla="*/ 3 h 218"/>
                <a:gd name="T14" fmla="*/ 65 w 229"/>
                <a:gd name="T15" fmla="*/ 0 h 218"/>
                <a:gd name="T16" fmla="*/ 46 w 229"/>
                <a:gd name="T17" fmla="*/ 1 h 218"/>
                <a:gd name="T18" fmla="*/ 41 w 229"/>
                <a:gd name="T19" fmla="*/ 3 h 218"/>
                <a:gd name="T20" fmla="*/ 28 w 229"/>
                <a:gd name="T21" fmla="*/ 15 h 218"/>
                <a:gd name="T22" fmla="*/ 29 w 229"/>
                <a:gd name="T23" fmla="*/ 32 h 218"/>
                <a:gd name="T24" fmla="*/ 29 w 229"/>
                <a:gd name="T25" fmla="*/ 49 h 218"/>
                <a:gd name="T26" fmla="*/ 14 w 229"/>
                <a:gd name="T27" fmla="*/ 57 h 218"/>
                <a:gd name="T28" fmla="*/ 0 w 229"/>
                <a:gd name="T29" fmla="*/ 67 h 218"/>
                <a:gd name="T30" fmla="*/ 8 w 229"/>
                <a:gd name="T31" fmla="*/ 87 h 218"/>
                <a:gd name="T32" fmla="*/ 23 w 229"/>
                <a:gd name="T33" fmla="*/ 92 h 218"/>
                <a:gd name="T34" fmla="*/ 37 w 229"/>
                <a:gd name="T35" fmla="*/ 99 h 218"/>
                <a:gd name="T36" fmla="*/ 52 w 229"/>
                <a:gd name="T37" fmla="*/ 107 h 218"/>
                <a:gd name="T38" fmla="*/ 66 w 229"/>
                <a:gd name="T39" fmla="*/ 112 h 218"/>
                <a:gd name="T40" fmla="*/ 80 w 229"/>
                <a:gd name="T41" fmla="*/ 124 h 218"/>
                <a:gd name="T42" fmla="*/ 95 w 229"/>
                <a:gd name="T43" fmla="*/ 139 h 218"/>
                <a:gd name="T44" fmla="*/ 122 w 229"/>
                <a:gd name="T45" fmla="*/ 140 h 218"/>
                <a:gd name="T46" fmla="*/ 130 w 229"/>
                <a:gd name="T47" fmla="*/ 125 h 218"/>
                <a:gd name="T48" fmla="*/ 142 w 229"/>
                <a:gd name="T49" fmla="*/ 124 h 218"/>
                <a:gd name="T50" fmla="*/ 150 w 229"/>
                <a:gd name="T51" fmla="*/ 125 h 218"/>
                <a:gd name="T52" fmla="*/ 146 w 229"/>
                <a:gd name="T53" fmla="*/ 119 h 218"/>
                <a:gd name="T54" fmla="*/ 141 w 229"/>
                <a:gd name="T55" fmla="*/ 107 h 218"/>
                <a:gd name="T56" fmla="*/ 136 w 229"/>
                <a:gd name="T57" fmla="*/ 107 h 218"/>
                <a:gd name="T58" fmla="*/ 136 w 229"/>
                <a:gd name="T59" fmla="*/ 93 h 218"/>
                <a:gd name="T60" fmla="*/ 130 w 229"/>
                <a:gd name="T61" fmla="*/ 87 h 218"/>
                <a:gd name="T62" fmla="*/ 117 w 229"/>
                <a:gd name="T63" fmla="*/ 78 h 218"/>
                <a:gd name="T64" fmla="*/ 105 w 229"/>
                <a:gd name="T65" fmla="*/ 71 h 218"/>
                <a:gd name="T66" fmla="*/ 98 w 229"/>
                <a:gd name="T67" fmla="*/ 60 h 2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9"/>
                <a:gd name="T103" fmla="*/ 0 h 218"/>
                <a:gd name="T104" fmla="*/ 229 w 229"/>
                <a:gd name="T105" fmla="*/ 218 h 2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9" h="218">
                  <a:moveTo>
                    <a:pt x="149" y="93"/>
                  </a:moveTo>
                  <a:lnTo>
                    <a:pt x="146" y="78"/>
                  </a:lnTo>
                  <a:lnTo>
                    <a:pt x="155" y="54"/>
                  </a:lnTo>
                  <a:lnTo>
                    <a:pt x="155" y="43"/>
                  </a:lnTo>
                  <a:lnTo>
                    <a:pt x="140" y="34"/>
                  </a:lnTo>
                  <a:lnTo>
                    <a:pt x="117" y="2"/>
                  </a:lnTo>
                  <a:lnTo>
                    <a:pt x="104" y="5"/>
                  </a:lnTo>
                  <a:lnTo>
                    <a:pt x="99" y="0"/>
                  </a:lnTo>
                  <a:lnTo>
                    <a:pt x="70" y="1"/>
                  </a:lnTo>
                  <a:lnTo>
                    <a:pt x="63" y="5"/>
                  </a:lnTo>
                  <a:lnTo>
                    <a:pt x="43" y="23"/>
                  </a:lnTo>
                  <a:lnTo>
                    <a:pt x="45" y="50"/>
                  </a:lnTo>
                  <a:lnTo>
                    <a:pt x="45" y="77"/>
                  </a:lnTo>
                  <a:lnTo>
                    <a:pt x="22" y="89"/>
                  </a:lnTo>
                  <a:lnTo>
                    <a:pt x="0" y="104"/>
                  </a:lnTo>
                  <a:lnTo>
                    <a:pt x="12" y="135"/>
                  </a:lnTo>
                  <a:lnTo>
                    <a:pt x="35" y="144"/>
                  </a:lnTo>
                  <a:lnTo>
                    <a:pt x="57" y="154"/>
                  </a:lnTo>
                  <a:lnTo>
                    <a:pt x="79" y="166"/>
                  </a:lnTo>
                  <a:lnTo>
                    <a:pt x="101" y="175"/>
                  </a:lnTo>
                  <a:lnTo>
                    <a:pt x="122" y="193"/>
                  </a:lnTo>
                  <a:lnTo>
                    <a:pt x="145" y="216"/>
                  </a:lnTo>
                  <a:lnTo>
                    <a:pt x="187" y="218"/>
                  </a:lnTo>
                  <a:lnTo>
                    <a:pt x="199" y="195"/>
                  </a:lnTo>
                  <a:lnTo>
                    <a:pt x="217" y="193"/>
                  </a:lnTo>
                  <a:lnTo>
                    <a:pt x="229" y="195"/>
                  </a:lnTo>
                  <a:lnTo>
                    <a:pt x="223" y="186"/>
                  </a:lnTo>
                  <a:lnTo>
                    <a:pt x="216" y="167"/>
                  </a:lnTo>
                  <a:lnTo>
                    <a:pt x="207" y="167"/>
                  </a:lnTo>
                  <a:lnTo>
                    <a:pt x="207" y="145"/>
                  </a:lnTo>
                  <a:lnTo>
                    <a:pt x="199" y="135"/>
                  </a:lnTo>
                  <a:lnTo>
                    <a:pt x="179" y="122"/>
                  </a:lnTo>
                  <a:lnTo>
                    <a:pt x="161" y="111"/>
                  </a:lnTo>
                  <a:lnTo>
                    <a:pt x="149" y="93"/>
                  </a:lnTo>
                </a:path>
              </a:pathLst>
            </a:custGeom>
            <a:solidFill>
              <a:srgbClr val="E5E5E5"/>
            </a:solidFill>
            <a:ln w="1588">
              <a:solidFill>
                <a:srgbClr val="999999"/>
              </a:solidFill>
              <a:prstDash val="solid"/>
              <a:round/>
              <a:headEnd/>
              <a:tailEnd/>
            </a:ln>
          </p:spPr>
          <p:txBody>
            <a:bodyPr/>
            <a:lstStyle/>
            <a:p>
              <a:endParaRPr lang="en-US"/>
            </a:p>
          </p:txBody>
        </p:sp>
        <p:sp>
          <p:nvSpPr>
            <p:cNvPr id="26859" name="Freeform 116"/>
            <p:cNvSpPr>
              <a:spLocks/>
            </p:cNvSpPr>
            <p:nvPr/>
          </p:nvSpPr>
          <p:spPr bwMode="auto">
            <a:xfrm>
              <a:off x="3367" y="1890"/>
              <a:ext cx="29" cy="26"/>
            </a:xfrm>
            <a:custGeom>
              <a:avLst/>
              <a:gdLst>
                <a:gd name="T0" fmla="*/ 23 w 45"/>
                <a:gd name="T1" fmla="*/ 7 h 40"/>
                <a:gd name="T2" fmla="*/ 19 w 45"/>
                <a:gd name="T3" fmla="*/ 8 h 40"/>
                <a:gd name="T4" fmla="*/ 19 w 45"/>
                <a:gd name="T5" fmla="*/ 12 h 40"/>
                <a:gd name="T6" fmla="*/ 29 w 45"/>
                <a:gd name="T7" fmla="*/ 26 h 40"/>
                <a:gd name="T8" fmla="*/ 15 w 45"/>
                <a:gd name="T9" fmla="*/ 23 h 40"/>
                <a:gd name="T10" fmla="*/ 14 w 45"/>
                <a:gd name="T11" fmla="*/ 18 h 40"/>
                <a:gd name="T12" fmla="*/ 0 w 45"/>
                <a:gd name="T13" fmla="*/ 16 h 40"/>
                <a:gd name="T14" fmla="*/ 8 w 45"/>
                <a:gd name="T15" fmla="*/ 1 h 40"/>
                <a:gd name="T16" fmla="*/ 19 w 45"/>
                <a:gd name="T17" fmla="*/ 0 h 40"/>
                <a:gd name="T18" fmla="*/ 23 w 45"/>
                <a:gd name="T19" fmla="*/ 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0"/>
                <a:gd name="T32" fmla="*/ 45 w 4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0">
                  <a:moveTo>
                    <a:pt x="36" y="11"/>
                  </a:moveTo>
                  <a:lnTo>
                    <a:pt x="29" y="12"/>
                  </a:lnTo>
                  <a:lnTo>
                    <a:pt x="30" y="19"/>
                  </a:lnTo>
                  <a:lnTo>
                    <a:pt x="45" y="40"/>
                  </a:lnTo>
                  <a:lnTo>
                    <a:pt x="24" y="35"/>
                  </a:lnTo>
                  <a:lnTo>
                    <a:pt x="22" y="27"/>
                  </a:lnTo>
                  <a:lnTo>
                    <a:pt x="0" y="25"/>
                  </a:lnTo>
                  <a:lnTo>
                    <a:pt x="12" y="2"/>
                  </a:lnTo>
                  <a:lnTo>
                    <a:pt x="30" y="0"/>
                  </a:lnTo>
                  <a:lnTo>
                    <a:pt x="36" y="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60" name="Freeform 117"/>
            <p:cNvSpPr>
              <a:spLocks/>
            </p:cNvSpPr>
            <p:nvPr/>
          </p:nvSpPr>
          <p:spPr bwMode="auto">
            <a:xfrm>
              <a:off x="3367" y="1890"/>
              <a:ext cx="29" cy="26"/>
            </a:xfrm>
            <a:custGeom>
              <a:avLst/>
              <a:gdLst>
                <a:gd name="T0" fmla="*/ 23 w 45"/>
                <a:gd name="T1" fmla="*/ 7 h 40"/>
                <a:gd name="T2" fmla="*/ 19 w 45"/>
                <a:gd name="T3" fmla="*/ 8 h 40"/>
                <a:gd name="T4" fmla="*/ 19 w 45"/>
                <a:gd name="T5" fmla="*/ 12 h 40"/>
                <a:gd name="T6" fmla="*/ 29 w 45"/>
                <a:gd name="T7" fmla="*/ 26 h 40"/>
                <a:gd name="T8" fmla="*/ 15 w 45"/>
                <a:gd name="T9" fmla="*/ 23 h 40"/>
                <a:gd name="T10" fmla="*/ 14 w 45"/>
                <a:gd name="T11" fmla="*/ 18 h 40"/>
                <a:gd name="T12" fmla="*/ 0 w 45"/>
                <a:gd name="T13" fmla="*/ 16 h 40"/>
                <a:gd name="T14" fmla="*/ 8 w 45"/>
                <a:gd name="T15" fmla="*/ 1 h 40"/>
                <a:gd name="T16" fmla="*/ 19 w 45"/>
                <a:gd name="T17" fmla="*/ 0 h 40"/>
                <a:gd name="T18" fmla="*/ 23 w 45"/>
                <a:gd name="T19" fmla="*/ 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0"/>
                <a:gd name="T32" fmla="*/ 45 w 45"/>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0">
                  <a:moveTo>
                    <a:pt x="36" y="11"/>
                  </a:moveTo>
                  <a:lnTo>
                    <a:pt x="29" y="12"/>
                  </a:lnTo>
                  <a:lnTo>
                    <a:pt x="30" y="19"/>
                  </a:lnTo>
                  <a:lnTo>
                    <a:pt x="45" y="40"/>
                  </a:lnTo>
                  <a:lnTo>
                    <a:pt x="24" y="35"/>
                  </a:lnTo>
                  <a:lnTo>
                    <a:pt x="22" y="27"/>
                  </a:lnTo>
                  <a:lnTo>
                    <a:pt x="0" y="25"/>
                  </a:lnTo>
                  <a:lnTo>
                    <a:pt x="12" y="2"/>
                  </a:lnTo>
                  <a:lnTo>
                    <a:pt x="30" y="0"/>
                  </a:lnTo>
                  <a:lnTo>
                    <a:pt x="36" y="11"/>
                  </a:lnTo>
                </a:path>
              </a:pathLst>
            </a:custGeom>
            <a:solidFill>
              <a:srgbClr val="E5E5E5"/>
            </a:solidFill>
            <a:ln w="1588">
              <a:solidFill>
                <a:srgbClr val="999999"/>
              </a:solidFill>
              <a:prstDash val="solid"/>
              <a:round/>
              <a:headEnd/>
              <a:tailEnd/>
            </a:ln>
          </p:spPr>
          <p:txBody>
            <a:bodyPr/>
            <a:lstStyle/>
            <a:p>
              <a:endParaRPr lang="en-US"/>
            </a:p>
          </p:txBody>
        </p:sp>
        <p:sp>
          <p:nvSpPr>
            <p:cNvPr id="26861" name="Freeform 118"/>
            <p:cNvSpPr>
              <a:spLocks/>
            </p:cNvSpPr>
            <p:nvPr/>
          </p:nvSpPr>
          <p:spPr bwMode="auto">
            <a:xfrm>
              <a:off x="3867" y="1884"/>
              <a:ext cx="127" cy="67"/>
            </a:xfrm>
            <a:custGeom>
              <a:avLst/>
              <a:gdLst>
                <a:gd name="T0" fmla="*/ 73 w 194"/>
                <a:gd name="T1" fmla="*/ 53 h 105"/>
                <a:gd name="T2" fmla="*/ 52 w 194"/>
                <a:gd name="T3" fmla="*/ 50 h 105"/>
                <a:gd name="T4" fmla="*/ 38 w 194"/>
                <a:gd name="T5" fmla="*/ 47 h 105"/>
                <a:gd name="T6" fmla="*/ 20 w 194"/>
                <a:gd name="T7" fmla="*/ 38 h 105"/>
                <a:gd name="T8" fmla="*/ 1 w 194"/>
                <a:gd name="T9" fmla="*/ 28 h 105"/>
                <a:gd name="T10" fmla="*/ 0 w 194"/>
                <a:gd name="T11" fmla="*/ 18 h 105"/>
                <a:gd name="T12" fmla="*/ 9 w 194"/>
                <a:gd name="T13" fmla="*/ 3 h 105"/>
                <a:gd name="T14" fmla="*/ 9 w 194"/>
                <a:gd name="T15" fmla="*/ 4 h 105"/>
                <a:gd name="T16" fmla="*/ 15 w 194"/>
                <a:gd name="T17" fmla="*/ 0 h 105"/>
                <a:gd name="T18" fmla="*/ 28 w 194"/>
                <a:gd name="T19" fmla="*/ 6 h 105"/>
                <a:gd name="T20" fmla="*/ 48 w 194"/>
                <a:gd name="T21" fmla="*/ 21 h 105"/>
                <a:gd name="T22" fmla="*/ 53 w 194"/>
                <a:gd name="T23" fmla="*/ 19 h 105"/>
                <a:gd name="T24" fmla="*/ 59 w 194"/>
                <a:gd name="T25" fmla="*/ 24 h 105"/>
                <a:gd name="T26" fmla="*/ 73 w 194"/>
                <a:gd name="T27" fmla="*/ 29 h 105"/>
                <a:gd name="T28" fmla="*/ 74 w 194"/>
                <a:gd name="T29" fmla="*/ 34 h 105"/>
                <a:gd name="T30" fmla="*/ 90 w 194"/>
                <a:gd name="T31" fmla="*/ 40 h 105"/>
                <a:gd name="T32" fmla="*/ 103 w 194"/>
                <a:gd name="T33" fmla="*/ 42 h 105"/>
                <a:gd name="T34" fmla="*/ 122 w 194"/>
                <a:gd name="T35" fmla="*/ 43 h 105"/>
                <a:gd name="T36" fmla="*/ 127 w 194"/>
                <a:gd name="T37" fmla="*/ 67 h 105"/>
                <a:gd name="T38" fmla="*/ 110 w 194"/>
                <a:gd name="T39" fmla="*/ 66 h 105"/>
                <a:gd name="T40" fmla="*/ 90 w 194"/>
                <a:gd name="T41" fmla="*/ 64 h 105"/>
                <a:gd name="T42" fmla="*/ 80 w 194"/>
                <a:gd name="T43" fmla="*/ 61 h 105"/>
                <a:gd name="T44" fmla="*/ 73 w 194"/>
                <a:gd name="T45" fmla="*/ 53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4"/>
                <a:gd name="T70" fmla="*/ 0 h 105"/>
                <a:gd name="T71" fmla="*/ 194 w 194"/>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4" h="105">
                  <a:moveTo>
                    <a:pt x="111" y="83"/>
                  </a:moveTo>
                  <a:lnTo>
                    <a:pt x="80" y="78"/>
                  </a:lnTo>
                  <a:lnTo>
                    <a:pt x="58" y="74"/>
                  </a:lnTo>
                  <a:lnTo>
                    <a:pt x="30" y="59"/>
                  </a:lnTo>
                  <a:lnTo>
                    <a:pt x="2" y="44"/>
                  </a:lnTo>
                  <a:lnTo>
                    <a:pt x="0" y="28"/>
                  </a:lnTo>
                  <a:lnTo>
                    <a:pt x="13" y="5"/>
                  </a:lnTo>
                  <a:lnTo>
                    <a:pt x="14" y="6"/>
                  </a:lnTo>
                  <a:lnTo>
                    <a:pt x="23" y="0"/>
                  </a:lnTo>
                  <a:lnTo>
                    <a:pt x="43" y="10"/>
                  </a:lnTo>
                  <a:lnTo>
                    <a:pt x="73" y="33"/>
                  </a:lnTo>
                  <a:lnTo>
                    <a:pt x="81" y="29"/>
                  </a:lnTo>
                  <a:lnTo>
                    <a:pt x="90" y="38"/>
                  </a:lnTo>
                  <a:lnTo>
                    <a:pt x="111" y="46"/>
                  </a:lnTo>
                  <a:lnTo>
                    <a:pt x="113" y="53"/>
                  </a:lnTo>
                  <a:lnTo>
                    <a:pt x="137" y="62"/>
                  </a:lnTo>
                  <a:lnTo>
                    <a:pt x="157" y="66"/>
                  </a:lnTo>
                  <a:lnTo>
                    <a:pt x="186" y="67"/>
                  </a:lnTo>
                  <a:lnTo>
                    <a:pt x="194" y="105"/>
                  </a:lnTo>
                  <a:lnTo>
                    <a:pt x="168" y="104"/>
                  </a:lnTo>
                  <a:lnTo>
                    <a:pt x="137" y="100"/>
                  </a:lnTo>
                  <a:lnTo>
                    <a:pt x="122" y="95"/>
                  </a:lnTo>
                  <a:lnTo>
                    <a:pt x="111" y="8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62" name="Freeform 119"/>
            <p:cNvSpPr>
              <a:spLocks/>
            </p:cNvSpPr>
            <p:nvPr/>
          </p:nvSpPr>
          <p:spPr bwMode="auto">
            <a:xfrm>
              <a:off x="3867" y="1884"/>
              <a:ext cx="127" cy="67"/>
            </a:xfrm>
            <a:custGeom>
              <a:avLst/>
              <a:gdLst>
                <a:gd name="T0" fmla="*/ 73 w 194"/>
                <a:gd name="T1" fmla="*/ 53 h 105"/>
                <a:gd name="T2" fmla="*/ 52 w 194"/>
                <a:gd name="T3" fmla="*/ 50 h 105"/>
                <a:gd name="T4" fmla="*/ 38 w 194"/>
                <a:gd name="T5" fmla="*/ 47 h 105"/>
                <a:gd name="T6" fmla="*/ 20 w 194"/>
                <a:gd name="T7" fmla="*/ 38 h 105"/>
                <a:gd name="T8" fmla="*/ 1 w 194"/>
                <a:gd name="T9" fmla="*/ 28 h 105"/>
                <a:gd name="T10" fmla="*/ 0 w 194"/>
                <a:gd name="T11" fmla="*/ 18 h 105"/>
                <a:gd name="T12" fmla="*/ 9 w 194"/>
                <a:gd name="T13" fmla="*/ 3 h 105"/>
                <a:gd name="T14" fmla="*/ 9 w 194"/>
                <a:gd name="T15" fmla="*/ 4 h 105"/>
                <a:gd name="T16" fmla="*/ 15 w 194"/>
                <a:gd name="T17" fmla="*/ 0 h 105"/>
                <a:gd name="T18" fmla="*/ 28 w 194"/>
                <a:gd name="T19" fmla="*/ 6 h 105"/>
                <a:gd name="T20" fmla="*/ 48 w 194"/>
                <a:gd name="T21" fmla="*/ 21 h 105"/>
                <a:gd name="T22" fmla="*/ 53 w 194"/>
                <a:gd name="T23" fmla="*/ 19 h 105"/>
                <a:gd name="T24" fmla="*/ 59 w 194"/>
                <a:gd name="T25" fmla="*/ 24 h 105"/>
                <a:gd name="T26" fmla="*/ 73 w 194"/>
                <a:gd name="T27" fmla="*/ 29 h 105"/>
                <a:gd name="T28" fmla="*/ 74 w 194"/>
                <a:gd name="T29" fmla="*/ 34 h 105"/>
                <a:gd name="T30" fmla="*/ 90 w 194"/>
                <a:gd name="T31" fmla="*/ 40 h 105"/>
                <a:gd name="T32" fmla="*/ 103 w 194"/>
                <a:gd name="T33" fmla="*/ 42 h 105"/>
                <a:gd name="T34" fmla="*/ 122 w 194"/>
                <a:gd name="T35" fmla="*/ 43 h 105"/>
                <a:gd name="T36" fmla="*/ 127 w 194"/>
                <a:gd name="T37" fmla="*/ 67 h 105"/>
                <a:gd name="T38" fmla="*/ 110 w 194"/>
                <a:gd name="T39" fmla="*/ 66 h 105"/>
                <a:gd name="T40" fmla="*/ 90 w 194"/>
                <a:gd name="T41" fmla="*/ 64 h 105"/>
                <a:gd name="T42" fmla="*/ 80 w 194"/>
                <a:gd name="T43" fmla="*/ 61 h 105"/>
                <a:gd name="T44" fmla="*/ 73 w 194"/>
                <a:gd name="T45" fmla="*/ 53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4"/>
                <a:gd name="T70" fmla="*/ 0 h 105"/>
                <a:gd name="T71" fmla="*/ 194 w 194"/>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4" h="105">
                  <a:moveTo>
                    <a:pt x="111" y="83"/>
                  </a:moveTo>
                  <a:lnTo>
                    <a:pt x="80" y="78"/>
                  </a:lnTo>
                  <a:lnTo>
                    <a:pt x="58" y="74"/>
                  </a:lnTo>
                  <a:lnTo>
                    <a:pt x="30" y="59"/>
                  </a:lnTo>
                  <a:lnTo>
                    <a:pt x="2" y="44"/>
                  </a:lnTo>
                  <a:lnTo>
                    <a:pt x="0" y="28"/>
                  </a:lnTo>
                  <a:lnTo>
                    <a:pt x="13" y="5"/>
                  </a:lnTo>
                  <a:lnTo>
                    <a:pt x="14" y="6"/>
                  </a:lnTo>
                  <a:lnTo>
                    <a:pt x="23" y="0"/>
                  </a:lnTo>
                  <a:lnTo>
                    <a:pt x="43" y="10"/>
                  </a:lnTo>
                  <a:lnTo>
                    <a:pt x="73" y="33"/>
                  </a:lnTo>
                  <a:lnTo>
                    <a:pt x="81" y="29"/>
                  </a:lnTo>
                  <a:lnTo>
                    <a:pt x="90" y="38"/>
                  </a:lnTo>
                  <a:lnTo>
                    <a:pt x="111" y="46"/>
                  </a:lnTo>
                  <a:lnTo>
                    <a:pt x="113" y="53"/>
                  </a:lnTo>
                  <a:lnTo>
                    <a:pt x="137" y="62"/>
                  </a:lnTo>
                  <a:lnTo>
                    <a:pt x="157" y="66"/>
                  </a:lnTo>
                  <a:lnTo>
                    <a:pt x="186" y="67"/>
                  </a:lnTo>
                  <a:lnTo>
                    <a:pt x="194" y="105"/>
                  </a:lnTo>
                  <a:lnTo>
                    <a:pt x="168" y="104"/>
                  </a:lnTo>
                  <a:lnTo>
                    <a:pt x="137" y="100"/>
                  </a:lnTo>
                  <a:lnTo>
                    <a:pt x="122" y="95"/>
                  </a:lnTo>
                  <a:lnTo>
                    <a:pt x="111" y="83"/>
                  </a:lnTo>
                </a:path>
              </a:pathLst>
            </a:custGeom>
            <a:solidFill>
              <a:srgbClr val="E5E5E5"/>
            </a:solidFill>
            <a:ln w="1588">
              <a:solidFill>
                <a:srgbClr val="999999"/>
              </a:solidFill>
              <a:prstDash val="solid"/>
              <a:round/>
              <a:headEnd/>
              <a:tailEnd/>
            </a:ln>
          </p:spPr>
          <p:txBody>
            <a:bodyPr/>
            <a:lstStyle/>
            <a:p>
              <a:endParaRPr lang="en-US"/>
            </a:p>
          </p:txBody>
        </p:sp>
        <p:sp>
          <p:nvSpPr>
            <p:cNvPr id="26863" name="Freeform 120"/>
            <p:cNvSpPr>
              <a:spLocks/>
            </p:cNvSpPr>
            <p:nvPr/>
          </p:nvSpPr>
          <p:spPr bwMode="auto">
            <a:xfrm>
              <a:off x="3577" y="1770"/>
              <a:ext cx="228" cy="227"/>
            </a:xfrm>
            <a:custGeom>
              <a:avLst/>
              <a:gdLst>
                <a:gd name="T0" fmla="*/ 99 w 348"/>
                <a:gd name="T1" fmla="*/ 206 h 354"/>
                <a:gd name="T2" fmla="*/ 113 w 348"/>
                <a:gd name="T3" fmla="*/ 223 h 354"/>
                <a:gd name="T4" fmla="*/ 132 w 348"/>
                <a:gd name="T5" fmla="*/ 223 h 354"/>
                <a:gd name="T6" fmla="*/ 145 w 348"/>
                <a:gd name="T7" fmla="*/ 219 h 354"/>
                <a:gd name="T8" fmla="*/ 164 w 348"/>
                <a:gd name="T9" fmla="*/ 216 h 354"/>
                <a:gd name="T10" fmla="*/ 152 w 348"/>
                <a:gd name="T11" fmla="*/ 194 h 354"/>
                <a:gd name="T12" fmla="*/ 138 w 348"/>
                <a:gd name="T13" fmla="*/ 175 h 354"/>
                <a:gd name="T14" fmla="*/ 151 w 348"/>
                <a:gd name="T15" fmla="*/ 156 h 354"/>
                <a:gd name="T16" fmla="*/ 174 w 348"/>
                <a:gd name="T17" fmla="*/ 142 h 354"/>
                <a:gd name="T18" fmla="*/ 192 w 348"/>
                <a:gd name="T19" fmla="*/ 115 h 354"/>
                <a:gd name="T20" fmla="*/ 195 w 348"/>
                <a:gd name="T21" fmla="*/ 90 h 354"/>
                <a:gd name="T22" fmla="*/ 199 w 348"/>
                <a:gd name="T23" fmla="*/ 78 h 354"/>
                <a:gd name="T24" fmla="*/ 186 w 348"/>
                <a:gd name="T25" fmla="*/ 68 h 354"/>
                <a:gd name="T26" fmla="*/ 183 w 348"/>
                <a:gd name="T27" fmla="*/ 55 h 354"/>
                <a:gd name="T28" fmla="*/ 176 w 348"/>
                <a:gd name="T29" fmla="*/ 41 h 354"/>
                <a:gd name="T30" fmla="*/ 214 w 348"/>
                <a:gd name="T31" fmla="*/ 39 h 354"/>
                <a:gd name="T32" fmla="*/ 208 w 348"/>
                <a:gd name="T33" fmla="*/ 21 h 354"/>
                <a:gd name="T34" fmla="*/ 190 w 348"/>
                <a:gd name="T35" fmla="*/ 4 h 354"/>
                <a:gd name="T36" fmla="*/ 157 w 348"/>
                <a:gd name="T37" fmla="*/ 4 h 354"/>
                <a:gd name="T38" fmla="*/ 130 w 348"/>
                <a:gd name="T39" fmla="*/ 19 h 354"/>
                <a:gd name="T40" fmla="*/ 134 w 348"/>
                <a:gd name="T41" fmla="*/ 46 h 354"/>
                <a:gd name="T42" fmla="*/ 119 w 348"/>
                <a:gd name="T43" fmla="*/ 53 h 354"/>
                <a:gd name="T44" fmla="*/ 116 w 348"/>
                <a:gd name="T45" fmla="*/ 74 h 354"/>
                <a:gd name="T46" fmla="*/ 101 w 348"/>
                <a:gd name="T47" fmla="*/ 92 h 354"/>
                <a:gd name="T48" fmla="*/ 83 w 348"/>
                <a:gd name="T49" fmla="*/ 103 h 354"/>
                <a:gd name="T50" fmla="*/ 80 w 348"/>
                <a:gd name="T51" fmla="*/ 124 h 354"/>
                <a:gd name="T52" fmla="*/ 48 w 348"/>
                <a:gd name="T53" fmla="*/ 131 h 354"/>
                <a:gd name="T54" fmla="*/ 12 w 348"/>
                <a:gd name="T55" fmla="*/ 127 h 354"/>
                <a:gd name="T56" fmla="*/ 10 w 348"/>
                <a:gd name="T57" fmla="*/ 135 h 354"/>
                <a:gd name="T58" fmla="*/ 33 w 348"/>
                <a:gd name="T59" fmla="*/ 151 h 354"/>
                <a:gd name="T60" fmla="*/ 43 w 348"/>
                <a:gd name="T61" fmla="*/ 171 h 354"/>
                <a:gd name="T62" fmla="*/ 29 w 348"/>
                <a:gd name="T63" fmla="*/ 183 h 354"/>
                <a:gd name="T64" fmla="*/ 22 w 348"/>
                <a:gd name="T65" fmla="*/ 202 h 354"/>
                <a:gd name="T66" fmla="*/ 50 w 348"/>
                <a:gd name="T67" fmla="*/ 202 h 354"/>
                <a:gd name="T68" fmla="*/ 79 w 348"/>
                <a:gd name="T69" fmla="*/ 199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
                <a:gd name="T106" fmla="*/ 0 h 354"/>
                <a:gd name="T107" fmla="*/ 348 w 348"/>
                <a:gd name="T108" fmla="*/ 354 h 3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 h="354">
                  <a:moveTo>
                    <a:pt x="143" y="308"/>
                  </a:moveTo>
                  <a:lnTo>
                    <a:pt x="151" y="322"/>
                  </a:lnTo>
                  <a:lnTo>
                    <a:pt x="158" y="327"/>
                  </a:lnTo>
                  <a:lnTo>
                    <a:pt x="173" y="347"/>
                  </a:lnTo>
                  <a:lnTo>
                    <a:pt x="190" y="354"/>
                  </a:lnTo>
                  <a:lnTo>
                    <a:pt x="201" y="348"/>
                  </a:lnTo>
                  <a:lnTo>
                    <a:pt x="201" y="338"/>
                  </a:lnTo>
                  <a:lnTo>
                    <a:pt x="221" y="341"/>
                  </a:lnTo>
                  <a:lnTo>
                    <a:pt x="243" y="337"/>
                  </a:lnTo>
                  <a:lnTo>
                    <a:pt x="251" y="337"/>
                  </a:lnTo>
                  <a:lnTo>
                    <a:pt x="240" y="303"/>
                  </a:lnTo>
                  <a:lnTo>
                    <a:pt x="232" y="303"/>
                  </a:lnTo>
                  <a:lnTo>
                    <a:pt x="226" y="284"/>
                  </a:lnTo>
                  <a:lnTo>
                    <a:pt x="210" y="273"/>
                  </a:lnTo>
                  <a:lnTo>
                    <a:pt x="221" y="243"/>
                  </a:lnTo>
                  <a:lnTo>
                    <a:pt x="230" y="244"/>
                  </a:lnTo>
                  <a:lnTo>
                    <a:pt x="251" y="244"/>
                  </a:lnTo>
                  <a:lnTo>
                    <a:pt x="266" y="222"/>
                  </a:lnTo>
                  <a:lnTo>
                    <a:pt x="282" y="199"/>
                  </a:lnTo>
                  <a:lnTo>
                    <a:pt x="293" y="180"/>
                  </a:lnTo>
                  <a:lnTo>
                    <a:pt x="304" y="162"/>
                  </a:lnTo>
                  <a:lnTo>
                    <a:pt x="298" y="140"/>
                  </a:lnTo>
                  <a:lnTo>
                    <a:pt x="312" y="131"/>
                  </a:lnTo>
                  <a:lnTo>
                    <a:pt x="304" y="122"/>
                  </a:lnTo>
                  <a:lnTo>
                    <a:pt x="293" y="114"/>
                  </a:lnTo>
                  <a:lnTo>
                    <a:pt x="284" y="106"/>
                  </a:lnTo>
                  <a:lnTo>
                    <a:pt x="278" y="92"/>
                  </a:lnTo>
                  <a:lnTo>
                    <a:pt x="279" y="86"/>
                  </a:lnTo>
                  <a:lnTo>
                    <a:pt x="268" y="72"/>
                  </a:lnTo>
                  <a:lnTo>
                    <a:pt x="268" y="64"/>
                  </a:lnTo>
                  <a:lnTo>
                    <a:pt x="301" y="67"/>
                  </a:lnTo>
                  <a:lnTo>
                    <a:pt x="326" y="61"/>
                  </a:lnTo>
                  <a:lnTo>
                    <a:pt x="348" y="40"/>
                  </a:lnTo>
                  <a:lnTo>
                    <a:pt x="317" y="32"/>
                  </a:lnTo>
                  <a:lnTo>
                    <a:pt x="301" y="25"/>
                  </a:lnTo>
                  <a:lnTo>
                    <a:pt x="290" y="7"/>
                  </a:lnTo>
                  <a:lnTo>
                    <a:pt x="263" y="0"/>
                  </a:lnTo>
                  <a:lnTo>
                    <a:pt x="239" y="6"/>
                  </a:lnTo>
                  <a:lnTo>
                    <a:pt x="212" y="12"/>
                  </a:lnTo>
                  <a:lnTo>
                    <a:pt x="199" y="29"/>
                  </a:lnTo>
                  <a:lnTo>
                    <a:pt x="212" y="53"/>
                  </a:lnTo>
                  <a:lnTo>
                    <a:pt x="205" y="71"/>
                  </a:lnTo>
                  <a:lnTo>
                    <a:pt x="201" y="83"/>
                  </a:lnTo>
                  <a:lnTo>
                    <a:pt x="182" y="83"/>
                  </a:lnTo>
                  <a:lnTo>
                    <a:pt x="195" y="99"/>
                  </a:lnTo>
                  <a:lnTo>
                    <a:pt x="177" y="115"/>
                  </a:lnTo>
                  <a:lnTo>
                    <a:pt x="174" y="144"/>
                  </a:lnTo>
                  <a:lnTo>
                    <a:pt x="154" y="144"/>
                  </a:lnTo>
                  <a:lnTo>
                    <a:pt x="148" y="149"/>
                  </a:lnTo>
                  <a:lnTo>
                    <a:pt x="126" y="160"/>
                  </a:lnTo>
                  <a:lnTo>
                    <a:pt x="122" y="180"/>
                  </a:lnTo>
                  <a:lnTo>
                    <a:pt x="122" y="193"/>
                  </a:lnTo>
                  <a:lnTo>
                    <a:pt x="97" y="197"/>
                  </a:lnTo>
                  <a:lnTo>
                    <a:pt x="73" y="204"/>
                  </a:lnTo>
                  <a:lnTo>
                    <a:pt x="40" y="204"/>
                  </a:lnTo>
                  <a:lnTo>
                    <a:pt x="18" y="198"/>
                  </a:lnTo>
                  <a:lnTo>
                    <a:pt x="0" y="193"/>
                  </a:lnTo>
                  <a:lnTo>
                    <a:pt x="16" y="210"/>
                  </a:lnTo>
                  <a:lnTo>
                    <a:pt x="33" y="227"/>
                  </a:lnTo>
                  <a:lnTo>
                    <a:pt x="50" y="236"/>
                  </a:lnTo>
                  <a:lnTo>
                    <a:pt x="58" y="261"/>
                  </a:lnTo>
                  <a:lnTo>
                    <a:pt x="65" y="266"/>
                  </a:lnTo>
                  <a:lnTo>
                    <a:pt x="65" y="277"/>
                  </a:lnTo>
                  <a:lnTo>
                    <a:pt x="44" y="286"/>
                  </a:lnTo>
                  <a:lnTo>
                    <a:pt x="35" y="295"/>
                  </a:lnTo>
                  <a:lnTo>
                    <a:pt x="34" y="315"/>
                  </a:lnTo>
                  <a:lnTo>
                    <a:pt x="57" y="315"/>
                  </a:lnTo>
                  <a:lnTo>
                    <a:pt x="77" y="315"/>
                  </a:lnTo>
                  <a:lnTo>
                    <a:pt x="94" y="314"/>
                  </a:lnTo>
                  <a:lnTo>
                    <a:pt x="121" y="311"/>
                  </a:lnTo>
                  <a:lnTo>
                    <a:pt x="143" y="30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64" name="Freeform 121"/>
            <p:cNvSpPr>
              <a:spLocks/>
            </p:cNvSpPr>
            <p:nvPr/>
          </p:nvSpPr>
          <p:spPr bwMode="auto">
            <a:xfrm>
              <a:off x="3577" y="1770"/>
              <a:ext cx="228" cy="227"/>
            </a:xfrm>
            <a:custGeom>
              <a:avLst/>
              <a:gdLst>
                <a:gd name="T0" fmla="*/ 99 w 348"/>
                <a:gd name="T1" fmla="*/ 206 h 354"/>
                <a:gd name="T2" fmla="*/ 113 w 348"/>
                <a:gd name="T3" fmla="*/ 223 h 354"/>
                <a:gd name="T4" fmla="*/ 132 w 348"/>
                <a:gd name="T5" fmla="*/ 223 h 354"/>
                <a:gd name="T6" fmla="*/ 145 w 348"/>
                <a:gd name="T7" fmla="*/ 219 h 354"/>
                <a:gd name="T8" fmla="*/ 164 w 348"/>
                <a:gd name="T9" fmla="*/ 216 h 354"/>
                <a:gd name="T10" fmla="*/ 152 w 348"/>
                <a:gd name="T11" fmla="*/ 194 h 354"/>
                <a:gd name="T12" fmla="*/ 138 w 348"/>
                <a:gd name="T13" fmla="*/ 175 h 354"/>
                <a:gd name="T14" fmla="*/ 151 w 348"/>
                <a:gd name="T15" fmla="*/ 156 h 354"/>
                <a:gd name="T16" fmla="*/ 174 w 348"/>
                <a:gd name="T17" fmla="*/ 142 h 354"/>
                <a:gd name="T18" fmla="*/ 192 w 348"/>
                <a:gd name="T19" fmla="*/ 115 h 354"/>
                <a:gd name="T20" fmla="*/ 195 w 348"/>
                <a:gd name="T21" fmla="*/ 90 h 354"/>
                <a:gd name="T22" fmla="*/ 199 w 348"/>
                <a:gd name="T23" fmla="*/ 78 h 354"/>
                <a:gd name="T24" fmla="*/ 186 w 348"/>
                <a:gd name="T25" fmla="*/ 68 h 354"/>
                <a:gd name="T26" fmla="*/ 183 w 348"/>
                <a:gd name="T27" fmla="*/ 55 h 354"/>
                <a:gd name="T28" fmla="*/ 176 w 348"/>
                <a:gd name="T29" fmla="*/ 41 h 354"/>
                <a:gd name="T30" fmla="*/ 214 w 348"/>
                <a:gd name="T31" fmla="*/ 39 h 354"/>
                <a:gd name="T32" fmla="*/ 208 w 348"/>
                <a:gd name="T33" fmla="*/ 21 h 354"/>
                <a:gd name="T34" fmla="*/ 190 w 348"/>
                <a:gd name="T35" fmla="*/ 4 h 354"/>
                <a:gd name="T36" fmla="*/ 157 w 348"/>
                <a:gd name="T37" fmla="*/ 4 h 354"/>
                <a:gd name="T38" fmla="*/ 130 w 348"/>
                <a:gd name="T39" fmla="*/ 19 h 354"/>
                <a:gd name="T40" fmla="*/ 134 w 348"/>
                <a:gd name="T41" fmla="*/ 46 h 354"/>
                <a:gd name="T42" fmla="*/ 119 w 348"/>
                <a:gd name="T43" fmla="*/ 53 h 354"/>
                <a:gd name="T44" fmla="*/ 116 w 348"/>
                <a:gd name="T45" fmla="*/ 74 h 354"/>
                <a:gd name="T46" fmla="*/ 101 w 348"/>
                <a:gd name="T47" fmla="*/ 92 h 354"/>
                <a:gd name="T48" fmla="*/ 83 w 348"/>
                <a:gd name="T49" fmla="*/ 103 h 354"/>
                <a:gd name="T50" fmla="*/ 80 w 348"/>
                <a:gd name="T51" fmla="*/ 124 h 354"/>
                <a:gd name="T52" fmla="*/ 48 w 348"/>
                <a:gd name="T53" fmla="*/ 131 h 354"/>
                <a:gd name="T54" fmla="*/ 12 w 348"/>
                <a:gd name="T55" fmla="*/ 127 h 354"/>
                <a:gd name="T56" fmla="*/ 10 w 348"/>
                <a:gd name="T57" fmla="*/ 135 h 354"/>
                <a:gd name="T58" fmla="*/ 33 w 348"/>
                <a:gd name="T59" fmla="*/ 151 h 354"/>
                <a:gd name="T60" fmla="*/ 43 w 348"/>
                <a:gd name="T61" fmla="*/ 171 h 354"/>
                <a:gd name="T62" fmla="*/ 29 w 348"/>
                <a:gd name="T63" fmla="*/ 183 h 354"/>
                <a:gd name="T64" fmla="*/ 22 w 348"/>
                <a:gd name="T65" fmla="*/ 202 h 354"/>
                <a:gd name="T66" fmla="*/ 50 w 348"/>
                <a:gd name="T67" fmla="*/ 202 h 354"/>
                <a:gd name="T68" fmla="*/ 79 w 348"/>
                <a:gd name="T69" fmla="*/ 199 h 3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8"/>
                <a:gd name="T106" fmla="*/ 0 h 354"/>
                <a:gd name="T107" fmla="*/ 348 w 348"/>
                <a:gd name="T108" fmla="*/ 354 h 3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8" h="354">
                  <a:moveTo>
                    <a:pt x="143" y="308"/>
                  </a:moveTo>
                  <a:lnTo>
                    <a:pt x="151" y="322"/>
                  </a:lnTo>
                  <a:lnTo>
                    <a:pt x="158" y="327"/>
                  </a:lnTo>
                  <a:lnTo>
                    <a:pt x="173" y="347"/>
                  </a:lnTo>
                  <a:lnTo>
                    <a:pt x="190" y="354"/>
                  </a:lnTo>
                  <a:lnTo>
                    <a:pt x="201" y="348"/>
                  </a:lnTo>
                  <a:lnTo>
                    <a:pt x="201" y="338"/>
                  </a:lnTo>
                  <a:lnTo>
                    <a:pt x="221" y="341"/>
                  </a:lnTo>
                  <a:lnTo>
                    <a:pt x="243" y="337"/>
                  </a:lnTo>
                  <a:lnTo>
                    <a:pt x="251" y="337"/>
                  </a:lnTo>
                  <a:lnTo>
                    <a:pt x="240" y="303"/>
                  </a:lnTo>
                  <a:lnTo>
                    <a:pt x="232" y="303"/>
                  </a:lnTo>
                  <a:lnTo>
                    <a:pt x="226" y="284"/>
                  </a:lnTo>
                  <a:lnTo>
                    <a:pt x="210" y="273"/>
                  </a:lnTo>
                  <a:lnTo>
                    <a:pt x="221" y="243"/>
                  </a:lnTo>
                  <a:lnTo>
                    <a:pt x="230" y="244"/>
                  </a:lnTo>
                  <a:lnTo>
                    <a:pt x="251" y="244"/>
                  </a:lnTo>
                  <a:lnTo>
                    <a:pt x="266" y="222"/>
                  </a:lnTo>
                  <a:lnTo>
                    <a:pt x="282" y="199"/>
                  </a:lnTo>
                  <a:lnTo>
                    <a:pt x="293" y="180"/>
                  </a:lnTo>
                  <a:lnTo>
                    <a:pt x="304" y="162"/>
                  </a:lnTo>
                  <a:lnTo>
                    <a:pt x="298" y="140"/>
                  </a:lnTo>
                  <a:lnTo>
                    <a:pt x="312" y="131"/>
                  </a:lnTo>
                  <a:lnTo>
                    <a:pt x="304" y="122"/>
                  </a:lnTo>
                  <a:lnTo>
                    <a:pt x="293" y="114"/>
                  </a:lnTo>
                  <a:lnTo>
                    <a:pt x="284" y="106"/>
                  </a:lnTo>
                  <a:lnTo>
                    <a:pt x="278" y="92"/>
                  </a:lnTo>
                  <a:lnTo>
                    <a:pt x="279" y="86"/>
                  </a:lnTo>
                  <a:lnTo>
                    <a:pt x="268" y="72"/>
                  </a:lnTo>
                  <a:lnTo>
                    <a:pt x="268" y="64"/>
                  </a:lnTo>
                  <a:lnTo>
                    <a:pt x="301" y="67"/>
                  </a:lnTo>
                  <a:lnTo>
                    <a:pt x="326" y="61"/>
                  </a:lnTo>
                  <a:lnTo>
                    <a:pt x="348" y="40"/>
                  </a:lnTo>
                  <a:lnTo>
                    <a:pt x="317" y="32"/>
                  </a:lnTo>
                  <a:lnTo>
                    <a:pt x="301" y="25"/>
                  </a:lnTo>
                  <a:lnTo>
                    <a:pt x="290" y="7"/>
                  </a:lnTo>
                  <a:lnTo>
                    <a:pt x="263" y="0"/>
                  </a:lnTo>
                  <a:lnTo>
                    <a:pt x="239" y="6"/>
                  </a:lnTo>
                  <a:lnTo>
                    <a:pt x="212" y="12"/>
                  </a:lnTo>
                  <a:lnTo>
                    <a:pt x="199" y="29"/>
                  </a:lnTo>
                  <a:lnTo>
                    <a:pt x="212" y="53"/>
                  </a:lnTo>
                  <a:lnTo>
                    <a:pt x="205" y="71"/>
                  </a:lnTo>
                  <a:lnTo>
                    <a:pt x="201" y="83"/>
                  </a:lnTo>
                  <a:lnTo>
                    <a:pt x="182" y="83"/>
                  </a:lnTo>
                  <a:lnTo>
                    <a:pt x="195" y="99"/>
                  </a:lnTo>
                  <a:lnTo>
                    <a:pt x="177" y="115"/>
                  </a:lnTo>
                  <a:lnTo>
                    <a:pt x="174" y="144"/>
                  </a:lnTo>
                  <a:lnTo>
                    <a:pt x="154" y="144"/>
                  </a:lnTo>
                  <a:lnTo>
                    <a:pt x="148" y="149"/>
                  </a:lnTo>
                  <a:lnTo>
                    <a:pt x="126" y="160"/>
                  </a:lnTo>
                  <a:lnTo>
                    <a:pt x="122" y="180"/>
                  </a:lnTo>
                  <a:lnTo>
                    <a:pt x="122" y="193"/>
                  </a:lnTo>
                  <a:lnTo>
                    <a:pt x="97" y="197"/>
                  </a:lnTo>
                  <a:lnTo>
                    <a:pt x="73" y="204"/>
                  </a:lnTo>
                  <a:lnTo>
                    <a:pt x="40" y="204"/>
                  </a:lnTo>
                  <a:lnTo>
                    <a:pt x="18" y="198"/>
                  </a:lnTo>
                  <a:lnTo>
                    <a:pt x="0" y="193"/>
                  </a:lnTo>
                  <a:lnTo>
                    <a:pt x="16" y="210"/>
                  </a:lnTo>
                  <a:lnTo>
                    <a:pt x="33" y="227"/>
                  </a:lnTo>
                  <a:lnTo>
                    <a:pt x="50" y="236"/>
                  </a:lnTo>
                  <a:lnTo>
                    <a:pt x="58" y="261"/>
                  </a:lnTo>
                  <a:lnTo>
                    <a:pt x="65" y="266"/>
                  </a:lnTo>
                  <a:lnTo>
                    <a:pt x="65" y="277"/>
                  </a:lnTo>
                  <a:lnTo>
                    <a:pt x="44" y="286"/>
                  </a:lnTo>
                  <a:lnTo>
                    <a:pt x="35" y="295"/>
                  </a:lnTo>
                  <a:lnTo>
                    <a:pt x="34" y="315"/>
                  </a:lnTo>
                  <a:lnTo>
                    <a:pt x="57" y="315"/>
                  </a:lnTo>
                  <a:lnTo>
                    <a:pt x="77" y="315"/>
                  </a:lnTo>
                  <a:lnTo>
                    <a:pt x="94" y="314"/>
                  </a:lnTo>
                  <a:lnTo>
                    <a:pt x="121" y="311"/>
                  </a:lnTo>
                  <a:lnTo>
                    <a:pt x="143" y="308"/>
                  </a:lnTo>
                </a:path>
              </a:pathLst>
            </a:custGeom>
            <a:solidFill>
              <a:srgbClr val="E5E5E5"/>
            </a:solidFill>
            <a:ln w="1588">
              <a:solidFill>
                <a:srgbClr val="999999"/>
              </a:solidFill>
              <a:prstDash val="solid"/>
              <a:round/>
              <a:headEnd/>
              <a:tailEnd/>
            </a:ln>
          </p:spPr>
          <p:txBody>
            <a:bodyPr/>
            <a:lstStyle/>
            <a:p>
              <a:endParaRPr lang="en-US"/>
            </a:p>
          </p:txBody>
        </p:sp>
        <p:sp>
          <p:nvSpPr>
            <p:cNvPr id="26865" name="Freeform 122"/>
            <p:cNvSpPr>
              <a:spLocks/>
            </p:cNvSpPr>
            <p:nvPr/>
          </p:nvSpPr>
          <p:spPr bwMode="auto">
            <a:xfrm>
              <a:off x="3044" y="1862"/>
              <a:ext cx="170" cy="171"/>
            </a:xfrm>
            <a:custGeom>
              <a:avLst/>
              <a:gdLst>
                <a:gd name="T0" fmla="*/ 135 w 259"/>
                <a:gd name="T1" fmla="*/ 63 h 265"/>
                <a:gd name="T2" fmla="*/ 125 w 259"/>
                <a:gd name="T3" fmla="*/ 46 h 265"/>
                <a:gd name="T4" fmla="*/ 116 w 259"/>
                <a:gd name="T5" fmla="*/ 32 h 265"/>
                <a:gd name="T6" fmla="*/ 113 w 259"/>
                <a:gd name="T7" fmla="*/ 32 h 265"/>
                <a:gd name="T8" fmla="*/ 119 w 259"/>
                <a:gd name="T9" fmla="*/ 45 h 265"/>
                <a:gd name="T10" fmla="*/ 125 w 259"/>
                <a:gd name="T11" fmla="*/ 59 h 265"/>
                <a:gd name="T12" fmla="*/ 132 w 259"/>
                <a:gd name="T13" fmla="*/ 71 h 265"/>
                <a:gd name="T14" fmla="*/ 138 w 259"/>
                <a:gd name="T15" fmla="*/ 83 h 265"/>
                <a:gd name="T16" fmla="*/ 146 w 259"/>
                <a:gd name="T17" fmla="*/ 95 h 265"/>
                <a:gd name="T18" fmla="*/ 152 w 259"/>
                <a:gd name="T19" fmla="*/ 108 h 265"/>
                <a:gd name="T20" fmla="*/ 161 w 259"/>
                <a:gd name="T21" fmla="*/ 120 h 265"/>
                <a:gd name="T22" fmla="*/ 170 w 259"/>
                <a:gd name="T23" fmla="*/ 132 h 265"/>
                <a:gd name="T24" fmla="*/ 167 w 259"/>
                <a:gd name="T25" fmla="*/ 132 h 265"/>
                <a:gd name="T26" fmla="*/ 168 w 259"/>
                <a:gd name="T27" fmla="*/ 146 h 265"/>
                <a:gd name="T28" fmla="*/ 163 w 259"/>
                <a:gd name="T29" fmla="*/ 152 h 265"/>
                <a:gd name="T30" fmla="*/ 159 w 259"/>
                <a:gd name="T31" fmla="*/ 151 h 265"/>
                <a:gd name="T32" fmla="*/ 156 w 259"/>
                <a:gd name="T33" fmla="*/ 161 h 265"/>
                <a:gd name="T34" fmla="*/ 148 w 259"/>
                <a:gd name="T35" fmla="*/ 162 h 265"/>
                <a:gd name="T36" fmla="*/ 144 w 259"/>
                <a:gd name="T37" fmla="*/ 171 h 265"/>
                <a:gd name="T38" fmla="*/ 125 w 259"/>
                <a:gd name="T39" fmla="*/ 168 h 265"/>
                <a:gd name="T40" fmla="*/ 106 w 259"/>
                <a:gd name="T41" fmla="*/ 165 h 265"/>
                <a:gd name="T42" fmla="*/ 105 w 259"/>
                <a:gd name="T43" fmla="*/ 162 h 265"/>
                <a:gd name="T44" fmla="*/ 104 w 259"/>
                <a:gd name="T45" fmla="*/ 165 h 265"/>
                <a:gd name="T46" fmla="*/ 92 w 259"/>
                <a:gd name="T47" fmla="*/ 165 h 265"/>
                <a:gd name="T48" fmla="*/ 81 w 259"/>
                <a:gd name="T49" fmla="*/ 165 h 265"/>
                <a:gd name="T50" fmla="*/ 67 w 259"/>
                <a:gd name="T51" fmla="*/ 165 h 265"/>
                <a:gd name="T52" fmla="*/ 56 w 259"/>
                <a:gd name="T53" fmla="*/ 165 h 265"/>
                <a:gd name="T54" fmla="*/ 44 w 259"/>
                <a:gd name="T55" fmla="*/ 165 h 265"/>
                <a:gd name="T56" fmla="*/ 33 w 259"/>
                <a:gd name="T57" fmla="*/ 165 h 265"/>
                <a:gd name="T58" fmla="*/ 21 w 259"/>
                <a:gd name="T59" fmla="*/ 165 h 265"/>
                <a:gd name="T60" fmla="*/ 8 w 259"/>
                <a:gd name="T61" fmla="*/ 165 h 265"/>
                <a:gd name="T62" fmla="*/ 7 w 259"/>
                <a:gd name="T63" fmla="*/ 150 h 265"/>
                <a:gd name="T64" fmla="*/ 7 w 259"/>
                <a:gd name="T65" fmla="*/ 134 h 265"/>
                <a:gd name="T66" fmla="*/ 6 w 259"/>
                <a:gd name="T67" fmla="*/ 118 h 265"/>
                <a:gd name="T68" fmla="*/ 5 w 259"/>
                <a:gd name="T69" fmla="*/ 102 h 265"/>
                <a:gd name="T70" fmla="*/ 4 w 259"/>
                <a:gd name="T71" fmla="*/ 85 h 265"/>
                <a:gd name="T72" fmla="*/ 3 w 259"/>
                <a:gd name="T73" fmla="*/ 69 h 265"/>
                <a:gd name="T74" fmla="*/ 1 w 259"/>
                <a:gd name="T75" fmla="*/ 54 h 265"/>
                <a:gd name="T76" fmla="*/ 1 w 259"/>
                <a:gd name="T77" fmla="*/ 37 h 265"/>
                <a:gd name="T78" fmla="*/ 0 w 259"/>
                <a:gd name="T79" fmla="*/ 24 h 265"/>
                <a:gd name="T80" fmla="*/ 0 w 259"/>
                <a:gd name="T81" fmla="*/ 11 h 265"/>
                <a:gd name="T82" fmla="*/ 1 w 259"/>
                <a:gd name="T83" fmla="*/ 0 h 265"/>
                <a:gd name="T84" fmla="*/ 12 w 259"/>
                <a:gd name="T85" fmla="*/ 1 h 265"/>
                <a:gd name="T86" fmla="*/ 34 w 259"/>
                <a:gd name="T87" fmla="*/ 6 h 265"/>
                <a:gd name="T88" fmla="*/ 57 w 259"/>
                <a:gd name="T89" fmla="*/ 13 h 265"/>
                <a:gd name="T90" fmla="*/ 77 w 259"/>
                <a:gd name="T91" fmla="*/ 6 h 265"/>
                <a:gd name="T92" fmla="*/ 87 w 259"/>
                <a:gd name="T93" fmla="*/ 2 h 265"/>
                <a:gd name="T94" fmla="*/ 83 w 259"/>
                <a:gd name="T95" fmla="*/ 3 h 265"/>
                <a:gd name="T96" fmla="*/ 90 w 259"/>
                <a:gd name="T97" fmla="*/ 2 h 265"/>
                <a:gd name="T98" fmla="*/ 103 w 259"/>
                <a:gd name="T99" fmla="*/ 6 h 265"/>
                <a:gd name="T100" fmla="*/ 108 w 259"/>
                <a:gd name="T101" fmla="*/ 9 h 265"/>
                <a:gd name="T102" fmla="*/ 116 w 259"/>
                <a:gd name="T103" fmla="*/ 10 h 265"/>
                <a:gd name="T104" fmla="*/ 136 w 259"/>
                <a:gd name="T105" fmla="*/ 6 h 265"/>
                <a:gd name="T106" fmla="*/ 142 w 259"/>
                <a:gd name="T107" fmla="*/ 21 h 265"/>
                <a:gd name="T108" fmla="*/ 150 w 259"/>
                <a:gd name="T109" fmla="*/ 37 h 265"/>
                <a:gd name="T110" fmla="*/ 146 w 259"/>
                <a:gd name="T111" fmla="*/ 51 h 265"/>
                <a:gd name="T112" fmla="*/ 142 w 259"/>
                <a:gd name="T113" fmla="*/ 65 h 265"/>
                <a:gd name="T114" fmla="*/ 135 w 259"/>
                <a:gd name="T115" fmla="*/ 63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
                <a:gd name="T175" fmla="*/ 0 h 265"/>
                <a:gd name="T176" fmla="*/ 259 w 259"/>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 h="265">
                  <a:moveTo>
                    <a:pt x="205" y="97"/>
                  </a:moveTo>
                  <a:lnTo>
                    <a:pt x="190" y="71"/>
                  </a:lnTo>
                  <a:lnTo>
                    <a:pt x="176" y="49"/>
                  </a:lnTo>
                  <a:lnTo>
                    <a:pt x="172" y="50"/>
                  </a:lnTo>
                  <a:lnTo>
                    <a:pt x="181" y="70"/>
                  </a:lnTo>
                  <a:lnTo>
                    <a:pt x="190" y="92"/>
                  </a:lnTo>
                  <a:lnTo>
                    <a:pt x="201" y="110"/>
                  </a:lnTo>
                  <a:lnTo>
                    <a:pt x="210" y="128"/>
                  </a:lnTo>
                  <a:lnTo>
                    <a:pt x="222" y="147"/>
                  </a:lnTo>
                  <a:lnTo>
                    <a:pt x="232" y="167"/>
                  </a:lnTo>
                  <a:lnTo>
                    <a:pt x="246" y="186"/>
                  </a:lnTo>
                  <a:lnTo>
                    <a:pt x="259" y="204"/>
                  </a:lnTo>
                  <a:lnTo>
                    <a:pt x="255" y="205"/>
                  </a:lnTo>
                  <a:lnTo>
                    <a:pt x="256" y="226"/>
                  </a:lnTo>
                  <a:lnTo>
                    <a:pt x="249" y="236"/>
                  </a:lnTo>
                  <a:lnTo>
                    <a:pt x="242" y="234"/>
                  </a:lnTo>
                  <a:lnTo>
                    <a:pt x="237" y="250"/>
                  </a:lnTo>
                  <a:lnTo>
                    <a:pt x="225" y="251"/>
                  </a:lnTo>
                  <a:lnTo>
                    <a:pt x="220" y="265"/>
                  </a:lnTo>
                  <a:lnTo>
                    <a:pt x="190" y="261"/>
                  </a:lnTo>
                  <a:lnTo>
                    <a:pt x="161" y="256"/>
                  </a:lnTo>
                  <a:lnTo>
                    <a:pt x="160" y="251"/>
                  </a:lnTo>
                  <a:lnTo>
                    <a:pt x="159" y="256"/>
                  </a:lnTo>
                  <a:lnTo>
                    <a:pt x="140" y="256"/>
                  </a:lnTo>
                  <a:lnTo>
                    <a:pt x="123" y="256"/>
                  </a:lnTo>
                  <a:lnTo>
                    <a:pt x="102" y="256"/>
                  </a:lnTo>
                  <a:lnTo>
                    <a:pt x="85" y="256"/>
                  </a:lnTo>
                  <a:lnTo>
                    <a:pt x="67" y="256"/>
                  </a:lnTo>
                  <a:lnTo>
                    <a:pt x="50" y="256"/>
                  </a:lnTo>
                  <a:lnTo>
                    <a:pt x="32" y="256"/>
                  </a:lnTo>
                  <a:lnTo>
                    <a:pt x="12" y="256"/>
                  </a:lnTo>
                  <a:lnTo>
                    <a:pt x="11" y="233"/>
                  </a:lnTo>
                  <a:lnTo>
                    <a:pt x="10" y="208"/>
                  </a:lnTo>
                  <a:lnTo>
                    <a:pt x="9" y="183"/>
                  </a:lnTo>
                  <a:lnTo>
                    <a:pt x="7" y="158"/>
                  </a:lnTo>
                  <a:lnTo>
                    <a:pt x="6" y="132"/>
                  </a:lnTo>
                  <a:lnTo>
                    <a:pt x="4" y="107"/>
                  </a:lnTo>
                  <a:lnTo>
                    <a:pt x="2" y="83"/>
                  </a:lnTo>
                  <a:lnTo>
                    <a:pt x="1" y="57"/>
                  </a:lnTo>
                  <a:lnTo>
                    <a:pt x="0" y="37"/>
                  </a:lnTo>
                  <a:lnTo>
                    <a:pt x="0" y="17"/>
                  </a:lnTo>
                  <a:lnTo>
                    <a:pt x="2" y="0"/>
                  </a:lnTo>
                  <a:lnTo>
                    <a:pt x="18" y="1"/>
                  </a:lnTo>
                  <a:lnTo>
                    <a:pt x="52" y="10"/>
                  </a:lnTo>
                  <a:lnTo>
                    <a:pt x="87" y="20"/>
                  </a:lnTo>
                  <a:lnTo>
                    <a:pt x="118" y="10"/>
                  </a:lnTo>
                  <a:lnTo>
                    <a:pt x="133" y="3"/>
                  </a:lnTo>
                  <a:lnTo>
                    <a:pt x="127" y="5"/>
                  </a:lnTo>
                  <a:lnTo>
                    <a:pt x="137" y="3"/>
                  </a:lnTo>
                  <a:lnTo>
                    <a:pt x="157" y="9"/>
                  </a:lnTo>
                  <a:lnTo>
                    <a:pt x="165" y="14"/>
                  </a:lnTo>
                  <a:lnTo>
                    <a:pt x="176" y="16"/>
                  </a:lnTo>
                  <a:lnTo>
                    <a:pt x="207" y="9"/>
                  </a:lnTo>
                  <a:lnTo>
                    <a:pt x="217" y="33"/>
                  </a:lnTo>
                  <a:lnTo>
                    <a:pt x="228" y="57"/>
                  </a:lnTo>
                  <a:lnTo>
                    <a:pt x="223" y="79"/>
                  </a:lnTo>
                  <a:lnTo>
                    <a:pt x="217" y="101"/>
                  </a:lnTo>
                  <a:lnTo>
                    <a:pt x="205" y="9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66" name="Freeform 123"/>
            <p:cNvSpPr>
              <a:spLocks/>
            </p:cNvSpPr>
            <p:nvPr/>
          </p:nvSpPr>
          <p:spPr bwMode="auto">
            <a:xfrm>
              <a:off x="3044" y="1862"/>
              <a:ext cx="170" cy="171"/>
            </a:xfrm>
            <a:custGeom>
              <a:avLst/>
              <a:gdLst>
                <a:gd name="T0" fmla="*/ 135 w 259"/>
                <a:gd name="T1" fmla="*/ 63 h 265"/>
                <a:gd name="T2" fmla="*/ 125 w 259"/>
                <a:gd name="T3" fmla="*/ 46 h 265"/>
                <a:gd name="T4" fmla="*/ 116 w 259"/>
                <a:gd name="T5" fmla="*/ 32 h 265"/>
                <a:gd name="T6" fmla="*/ 113 w 259"/>
                <a:gd name="T7" fmla="*/ 32 h 265"/>
                <a:gd name="T8" fmla="*/ 119 w 259"/>
                <a:gd name="T9" fmla="*/ 45 h 265"/>
                <a:gd name="T10" fmla="*/ 125 w 259"/>
                <a:gd name="T11" fmla="*/ 59 h 265"/>
                <a:gd name="T12" fmla="*/ 132 w 259"/>
                <a:gd name="T13" fmla="*/ 71 h 265"/>
                <a:gd name="T14" fmla="*/ 138 w 259"/>
                <a:gd name="T15" fmla="*/ 83 h 265"/>
                <a:gd name="T16" fmla="*/ 146 w 259"/>
                <a:gd name="T17" fmla="*/ 95 h 265"/>
                <a:gd name="T18" fmla="*/ 152 w 259"/>
                <a:gd name="T19" fmla="*/ 108 h 265"/>
                <a:gd name="T20" fmla="*/ 161 w 259"/>
                <a:gd name="T21" fmla="*/ 120 h 265"/>
                <a:gd name="T22" fmla="*/ 170 w 259"/>
                <a:gd name="T23" fmla="*/ 132 h 265"/>
                <a:gd name="T24" fmla="*/ 167 w 259"/>
                <a:gd name="T25" fmla="*/ 132 h 265"/>
                <a:gd name="T26" fmla="*/ 168 w 259"/>
                <a:gd name="T27" fmla="*/ 146 h 265"/>
                <a:gd name="T28" fmla="*/ 163 w 259"/>
                <a:gd name="T29" fmla="*/ 152 h 265"/>
                <a:gd name="T30" fmla="*/ 159 w 259"/>
                <a:gd name="T31" fmla="*/ 151 h 265"/>
                <a:gd name="T32" fmla="*/ 156 w 259"/>
                <a:gd name="T33" fmla="*/ 161 h 265"/>
                <a:gd name="T34" fmla="*/ 148 w 259"/>
                <a:gd name="T35" fmla="*/ 162 h 265"/>
                <a:gd name="T36" fmla="*/ 144 w 259"/>
                <a:gd name="T37" fmla="*/ 171 h 265"/>
                <a:gd name="T38" fmla="*/ 125 w 259"/>
                <a:gd name="T39" fmla="*/ 168 h 265"/>
                <a:gd name="T40" fmla="*/ 106 w 259"/>
                <a:gd name="T41" fmla="*/ 165 h 265"/>
                <a:gd name="T42" fmla="*/ 105 w 259"/>
                <a:gd name="T43" fmla="*/ 162 h 265"/>
                <a:gd name="T44" fmla="*/ 104 w 259"/>
                <a:gd name="T45" fmla="*/ 165 h 265"/>
                <a:gd name="T46" fmla="*/ 92 w 259"/>
                <a:gd name="T47" fmla="*/ 165 h 265"/>
                <a:gd name="T48" fmla="*/ 81 w 259"/>
                <a:gd name="T49" fmla="*/ 165 h 265"/>
                <a:gd name="T50" fmla="*/ 67 w 259"/>
                <a:gd name="T51" fmla="*/ 165 h 265"/>
                <a:gd name="T52" fmla="*/ 56 w 259"/>
                <a:gd name="T53" fmla="*/ 165 h 265"/>
                <a:gd name="T54" fmla="*/ 44 w 259"/>
                <a:gd name="T55" fmla="*/ 165 h 265"/>
                <a:gd name="T56" fmla="*/ 33 w 259"/>
                <a:gd name="T57" fmla="*/ 165 h 265"/>
                <a:gd name="T58" fmla="*/ 21 w 259"/>
                <a:gd name="T59" fmla="*/ 165 h 265"/>
                <a:gd name="T60" fmla="*/ 8 w 259"/>
                <a:gd name="T61" fmla="*/ 165 h 265"/>
                <a:gd name="T62" fmla="*/ 7 w 259"/>
                <a:gd name="T63" fmla="*/ 150 h 265"/>
                <a:gd name="T64" fmla="*/ 7 w 259"/>
                <a:gd name="T65" fmla="*/ 134 h 265"/>
                <a:gd name="T66" fmla="*/ 6 w 259"/>
                <a:gd name="T67" fmla="*/ 118 h 265"/>
                <a:gd name="T68" fmla="*/ 5 w 259"/>
                <a:gd name="T69" fmla="*/ 102 h 265"/>
                <a:gd name="T70" fmla="*/ 4 w 259"/>
                <a:gd name="T71" fmla="*/ 85 h 265"/>
                <a:gd name="T72" fmla="*/ 3 w 259"/>
                <a:gd name="T73" fmla="*/ 69 h 265"/>
                <a:gd name="T74" fmla="*/ 1 w 259"/>
                <a:gd name="T75" fmla="*/ 54 h 265"/>
                <a:gd name="T76" fmla="*/ 1 w 259"/>
                <a:gd name="T77" fmla="*/ 37 h 265"/>
                <a:gd name="T78" fmla="*/ 0 w 259"/>
                <a:gd name="T79" fmla="*/ 24 h 265"/>
                <a:gd name="T80" fmla="*/ 0 w 259"/>
                <a:gd name="T81" fmla="*/ 11 h 265"/>
                <a:gd name="T82" fmla="*/ 1 w 259"/>
                <a:gd name="T83" fmla="*/ 0 h 265"/>
                <a:gd name="T84" fmla="*/ 12 w 259"/>
                <a:gd name="T85" fmla="*/ 1 h 265"/>
                <a:gd name="T86" fmla="*/ 34 w 259"/>
                <a:gd name="T87" fmla="*/ 6 h 265"/>
                <a:gd name="T88" fmla="*/ 57 w 259"/>
                <a:gd name="T89" fmla="*/ 13 h 265"/>
                <a:gd name="T90" fmla="*/ 77 w 259"/>
                <a:gd name="T91" fmla="*/ 6 h 265"/>
                <a:gd name="T92" fmla="*/ 87 w 259"/>
                <a:gd name="T93" fmla="*/ 2 h 265"/>
                <a:gd name="T94" fmla="*/ 83 w 259"/>
                <a:gd name="T95" fmla="*/ 3 h 265"/>
                <a:gd name="T96" fmla="*/ 90 w 259"/>
                <a:gd name="T97" fmla="*/ 2 h 265"/>
                <a:gd name="T98" fmla="*/ 103 w 259"/>
                <a:gd name="T99" fmla="*/ 6 h 265"/>
                <a:gd name="T100" fmla="*/ 108 w 259"/>
                <a:gd name="T101" fmla="*/ 9 h 265"/>
                <a:gd name="T102" fmla="*/ 116 w 259"/>
                <a:gd name="T103" fmla="*/ 10 h 265"/>
                <a:gd name="T104" fmla="*/ 136 w 259"/>
                <a:gd name="T105" fmla="*/ 6 h 265"/>
                <a:gd name="T106" fmla="*/ 142 w 259"/>
                <a:gd name="T107" fmla="*/ 21 h 265"/>
                <a:gd name="T108" fmla="*/ 150 w 259"/>
                <a:gd name="T109" fmla="*/ 37 h 265"/>
                <a:gd name="T110" fmla="*/ 146 w 259"/>
                <a:gd name="T111" fmla="*/ 51 h 265"/>
                <a:gd name="T112" fmla="*/ 142 w 259"/>
                <a:gd name="T113" fmla="*/ 65 h 265"/>
                <a:gd name="T114" fmla="*/ 135 w 259"/>
                <a:gd name="T115" fmla="*/ 63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
                <a:gd name="T175" fmla="*/ 0 h 265"/>
                <a:gd name="T176" fmla="*/ 259 w 259"/>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 h="265">
                  <a:moveTo>
                    <a:pt x="205" y="97"/>
                  </a:moveTo>
                  <a:lnTo>
                    <a:pt x="190" y="71"/>
                  </a:lnTo>
                  <a:lnTo>
                    <a:pt x="176" y="49"/>
                  </a:lnTo>
                  <a:lnTo>
                    <a:pt x="172" y="50"/>
                  </a:lnTo>
                  <a:lnTo>
                    <a:pt x="181" y="70"/>
                  </a:lnTo>
                  <a:lnTo>
                    <a:pt x="190" y="92"/>
                  </a:lnTo>
                  <a:lnTo>
                    <a:pt x="201" y="110"/>
                  </a:lnTo>
                  <a:lnTo>
                    <a:pt x="210" y="128"/>
                  </a:lnTo>
                  <a:lnTo>
                    <a:pt x="222" y="147"/>
                  </a:lnTo>
                  <a:lnTo>
                    <a:pt x="232" y="167"/>
                  </a:lnTo>
                  <a:lnTo>
                    <a:pt x="246" y="186"/>
                  </a:lnTo>
                  <a:lnTo>
                    <a:pt x="259" y="204"/>
                  </a:lnTo>
                  <a:lnTo>
                    <a:pt x="255" y="205"/>
                  </a:lnTo>
                  <a:lnTo>
                    <a:pt x="256" y="226"/>
                  </a:lnTo>
                  <a:lnTo>
                    <a:pt x="249" y="236"/>
                  </a:lnTo>
                  <a:lnTo>
                    <a:pt x="242" y="234"/>
                  </a:lnTo>
                  <a:lnTo>
                    <a:pt x="237" y="250"/>
                  </a:lnTo>
                  <a:lnTo>
                    <a:pt x="225" y="251"/>
                  </a:lnTo>
                  <a:lnTo>
                    <a:pt x="220" y="265"/>
                  </a:lnTo>
                  <a:lnTo>
                    <a:pt x="190" y="261"/>
                  </a:lnTo>
                  <a:lnTo>
                    <a:pt x="161" y="256"/>
                  </a:lnTo>
                  <a:lnTo>
                    <a:pt x="160" y="251"/>
                  </a:lnTo>
                  <a:lnTo>
                    <a:pt x="159" y="256"/>
                  </a:lnTo>
                  <a:lnTo>
                    <a:pt x="140" y="256"/>
                  </a:lnTo>
                  <a:lnTo>
                    <a:pt x="123" y="256"/>
                  </a:lnTo>
                  <a:lnTo>
                    <a:pt x="102" y="256"/>
                  </a:lnTo>
                  <a:lnTo>
                    <a:pt x="85" y="256"/>
                  </a:lnTo>
                  <a:lnTo>
                    <a:pt x="67" y="256"/>
                  </a:lnTo>
                  <a:lnTo>
                    <a:pt x="50" y="256"/>
                  </a:lnTo>
                  <a:lnTo>
                    <a:pt x="32" y="256"/>
                  </a:lnTo>
                  <a:lnTo>
                    <a:pt x="12" y="256"/>
                  </a:lnTo>
                  <a:lnTo>
                    <a:pt x="11" y="233"/>
                  </a:lnTo>
                  <a:lnTo>
                    <a:pt x="10" y="208"/>
                  </a:lnTo>
                  <a:lnTo>
                    <a:pt x="9" y="183"/>
                  </a:lnTo>
                  <a:lnTo>
                    <a:pt x="7" y="158"/>
                  </a:lnTo>
                  <a:lnTo>
                    <a:pt x="6" y="132"/>
                  </a:lnTo>
                  <a:lnTo>
                    <a:pt x="4" y="107"/>
                  </a:lnTo>
                  <a:lnTo>
                    <a:pt x="2" y="83"/>
                  </a:lnTo>
                  <a:lnTo>
                    <a:pt x="1" y="57"/>
                  </a:lnTo>
                  <a:lnTo>
                    <a:pt x="0" y="37"/>
                  </a:lnTo>
                  <a:lnTo>
                    <a:pt x="0" y="17"/>
                  </a:lnTo>
                  <a:lnTo>
                    <a:pt x="2" y="0"/>
                  </a:lnTo>
                  <a:lnTo>
                    <a:pt x="18" y="1"/>
                  </a:lnTo>
                  <a:lnTo>
                    <a:pt x="52" y="10"/>
                  </a:lnTo>
                  <a:lnTo>
                    <a:pt x="87" y="20"/>
                  </a:lnTo>
                  <a:lnTo>
                    <a:pt x="118" y="10"/>
                  </a:lnTo>
                  <a:lnTo>
                    <a:pt x="133" y="3"/>
                  </a:lnTo>
                  <a:lnTo>
                    <a:pt x="127" y="5"/>
                  </a:lnTo>
                  <a:lnTo>
                    <a:pt x="137" y="3"/>
                  </a:lnTo>
                  <a:lnTo>
                    <a:pt x="157" y="9"/>
                  </a:lnTo>
                  <a:lnTo>
                    <a:pt x="165" y="14"/>
                  </a:lnTo>
                  <a:lnTo>
                    <a:pt x="176" y="16"/>
                  </a:lnTo>
                  <a:lnTo>
                    <a:pt x="207" y="9"/>
                  </a:lnTo>
                  <a:lnTo>
                    <a:pt x="217" y="33"/>
                  </a:lnTo>
                  <a:lnTo>
                    <a:pt x="228" y="57"/>
                  </a:lnTo>
                  <a:lnTo>
                    <a:pt x="223" y="79"/>
                  </a:lnTo>
                  <a:lnTo>
                    <a:pt x="217" y="101"/>
                  </a:lnTo>
                  <a:lnTo>
                    <a:pt x="205" y="97"/>
                  </a:lnTo>
                </a:path>
              </a:pathLst>
            </a:custGeom>
            <a:solidFill>
              <a:srgbClr val="E5E5E5"/>
            </a:solidFill>
            <a:ln w="1588">
              <a:solidFill>
                <a:srgbClr val="999999"/>
              </a:solidFill>
              <a:prstDash val="solid"/>
              <a:round/>
              <a:headEnd/>
              <a:tailEnd/>
            </a:ln>
          </p:spPr>
          <p:txBody>
            <a:bodyPr/>
            <a:lstStyle/>
            <a:p>
              <a:endParaRPr lang="en-US"/>
            </a:p>
          </p:txBody>
        </p:sp>
        <p:sp>
          <p:nvSpPr>
            <p:cNvPr id="26867" name="Freeform 124"/>
            <p:cNvSpPr>
              <a:spLocks/>
            </p:cNvSpPr>
            <p:nvPr/>
          </p:nvSpPr>
          <p:spPr bwMode="auto">
            <a:xfrm>
              <a:off x="3702" y="1795"/>
              <a:ext cx="423" cy="470"/>
            </a:xfrm>
            <a:custGeom>
              <a:avLst/>
              <a:gdLst>
                <a:gd name="T0" fmla="*/ 73 w 646"/>
                <a:gd name="T1" fmla="*/ 17 h 731"/>
                <a:gd name="T2" fmla="*/ 58 w 646"/>
                <a:gd name="T3" fmla="*/ 30 h 731"/>
                <a:gd name="T4" fmla="*/ 67 w 646"/>
                <a:gd name="T5" fmla="*/ 48 h 731"/>
                <a:gd name="T6" fmla="*/ 71 w 646"/>
                <a:gd name="T7" fmla="*/ 64 h 731"/>
                <a:gd name="T8" fmla="*/ 60 w 646"/>
                <a:gd name="T9" fmla="*/ 102 h 731"/>
                <a:gd name="T10" fmla="*/ 26 w 646"/>
                <a:gd name="T11" fmla="*/ 131 h 731"/>
                <a:gd name="T12" fmla="*/ 24 w 646"/>
                <a:gd name="T13" fmla="*/ 157 h 731"/>
                <a:gd name="T14" fmla="*/ 40 w 646"/>
                <a:gd name="T15" fmla="*/ 191 h 731"/>
                <a:gd name="T16" fmla="*/ 7 w 646"/>
                <a:gd name="T17" fmla="*/ 192 h 731"/>
                <a:gd name="T18" fmla="*/ 7 w 646"/>
                <a:gd name="T19" fmla="*/ 201 h 731"/>
                <a:gd name="T20" fmla="*/ 35 w 646"/>
                <a:gd name="T21" fmla="*/ 215 h 731"/>
                <a:gd name="T22" fmla="*/ 15 w 646"/>
                <a:gd name="T23" fmla="*/ 224 h 731"/>
                <a:gd name="T24" fmla="*/ 64 w 646"/>
                <a:gd name="T25" fmla="*/ 247 h 731"/>
                <a:gd name="T26" fmla="*/ 73 w 646"/>
                <a:gd name="T27" fmla="*/ 228 h 731"/>
                <a:gd name="T28" fmla="*/ 78 w 646"/>
                <a:gd name="T29" fmla="*/ 235 h 731"/>
                <a:gd name="T30" fmla="*/ 76 w 646"/>
                <a:gd name="T31" fmla="*/ 260 h 731"/>
                <a:gd name="T32" fmla="*/ 83 w 646"/>
                <a:gd name="T33" fmla="*/ 287 h 731"/>
                <a:gd name="T34" fmla="*/ 98 w 646"/>
                <a:gd name="T35" fmla="*/ 341 h 731"/>
                <a:gd name="T36" fmla="*/ 119 w 646"/>
                <a:gd name="T37" fmla="*/ 384 h 731"/>
                <a:gd name="T38" fmla="*/ 140 w 646"/>
                <a:gd name="T39" fmla="*/ 426 h 731"/>
                <a:gd name="T40" fmla="*/ 156 w 646"/>
                <a:gd name="T41" fmla="*/ 465 h 731"/>
                <a:gd name="T42" fmla="*/ 184 w 646"/>
                <a:gd name="T43" fmla="*/ 452 h 731"/>
                <a:gd name="T44" fmla="*/ 195 w 646"/>
                <a:gd name="T45" fmla="*/ 431 h 731"/>
                <a:gd name="T46" fmla="*/ 196 w 646"/>
                <a:gd name="T47" fmla="*/ 406 h 731"/>
                <a:gd name="T48" fmla="*/ 199 w 646"/>
                <a:gd name="T49" fmla="*/ 363 h 731"/>
                <a:gd name="T50" fmla="*/ 208 w 646"/>
                <a:gd name="T51" fmla="*/ 336 h 731"/>
                <a:gd name="T52" fmla="*/ 228 w 646"/>
                <a:gd name="T53" fmla="*/ 324 h 731"/>
                <a:gd name="T54" fmla="*/ 259 w 646"/>
                <a:gd name="T55" fmla="*/ 284 h 731"/>
                <a:gd name="T56" fmla="*/ 289 w 646"/>
                <a:gd name="T57" fmla="*/ 255 h 731"/>
                <a:gd name="T58" fmla="*/ 308 w 646"/>
                <a:gd name="T59" fmla="*/ 238 h 731"/>
                <a:gd name="T60" fmla="*/ 320 w 646"/>
                <a:gd name="T61" fmla="*/ 238 h 731"/>
                <a:gd name="T62" fmla="*/ 309 w 646"/>
                <a:gd name="T63" fmla="*/ 208 h 731"/>
                <a:gd name="T64" fmla="*/ 302 w 646"/>
                <a:gd name="T65" fmla="*/ 181 h 731"/>
                <a:gd name="T66" fmla="*/ 297 w 646"/>
                <a:gd name="T67" fmla="*/ 155 h 731"/>
                <a:gd name="T68" fmla="*/ 315 w 646"/>
                <a:gd name="T69" fmla="*/ 160 h 731"/>
                <a:gd name="T70" fmla="*/ 354 w 646"/>
                <a:gd name="T71" fmla="*/ 178 h 731"/>
                <a:gd name="T72" fmla="*/ 347 w 646"/>
                <a:gd name="T73" fmla="*/ 198 h 731"/>
                <a:gd name="T74" fmla="*/ 359 w 646"/>
                <a:gd name="T75" fmla="*/ 202 h 731"/>
                <a:gd name="T76" fmla="*/ 373 w 646"/>
                <a:gd name="T77" fmla="*/ 231 h 731"/>
                <a:gd name="T78" fmla="*/ 379 w 646"/>
                <a:gd name="T79" fmla="*/ 199 h 731"/>
                <a:gd name="T80" fmla="*/ 395 w 646"/>
                <a:gd name="T81" fmla="*/ 170 h 731"/>
                <a:gd name="T82" fmla="*/ 423 w 646"/>
                <a:gd name="T83" fmla="*/ 145 h 731"/>
                <a:gd name="T84" fmla="*/ 423 w 646"/>
                <a:gd name="T85" fmla="*/ 126 h 731"/>
                <a:gd name="T86" fmla="*/ 401 w 646"/>
                <a:gd name="T87" fmla="*/ 111 h 731"/>
                <a:gd name="T88" fmla="*/ 387 w 646"/>
                <a:gd name="T89" fmla="*/ 111 h 731"/>
                <a:gd name="T90" fmla="*/ 354 w 646"/>
                <a:gd name="T91" fmla="*/ 128 h 731"/>
                <a:gd name="T92" fmla="*/ 349 w 646"/>
                <a:gd name="T93" fmla="*/ 148 h 731"/>
                <a:gd name="T94" fmla="*/ 303 w 646"/>
                <a:gd name="T95" fmla="*/ 148 h 731"/>
                <a:gd name="T96" fmla="*/ 287 w 646"/>
                <a:gd name="T97" fmla="*/ 131 h 731"/>
                <a:gd name="T98" fmla="*/ 255 w 646"/>
                <a:gd name="T99" fmla="*/ 152 h 731"/>
                <a:gd name="T100" fmla="*/ 217 w 646"/>
                <a:gd name="T101" fmla="*/ 138 h 731"/>
                <a:gd name="T102" fmla="*/ 166 w 646"/>
                <a:gd name="T103" fmla="*/ 116 h 731"/>
                <a:gd name="T104" fmla="*/ 158 w 646"/>
                <a:gd name="T105" fmla="*/ 81 h 731"/>
                <a:gd name="T106" fmla="*/ 126 w 646"/>
                <a:gd name="T107" fmla="*/ 51 h 731"/>
                <a:gd name="T108" fmla="*/ 129 w 646"/>
                <a:gd name="T109" fmla="*/ 32 h 731"/>
                <a:gd name="T110" fmla="*/ 127 w 646"/>
                <a:gd name="T111" fmla="*/ 23 h 731"/>
                <a:gd name="T112" fmla="*/ 122 w 646"/>
                <a:gd name="T113" fmla="*/ 12 h 731"/>
                <a:gd name="T114" fmla="*/ 108 w 646"/>
                <a:gd name="T115" fmla="*/ 3 h 7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731"/>
                <a:gd name="T176" fmla="*/ 646 w 646"/>
                <a:gd name="T177" fmla="*/ 731 h 7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731">
                  <a:moveTo>
                    <a:pt x="158" y="0"/>
                  </a:moveTo>
                  <a:lnTo>
                    <a:pt x="136" y="21"/>
                  </a:lnTo>
                  <a:lnTo>
                    <a:pt x="111" y="27"/>
                  </a:lnTo>
                  <a:lnTo>
                    <a:pt x="78" y="24"/>
                  </a:lnTo>
                  <a:lnTo>
                    <a:pt x="78" y="32"/>
                  </a:lnTo>
                  <a:lnTo>
                    <a:pt x="89" y="46"/>
                  </a:lnTo>
                  <a:lnTo>
                    <a:pt x="88" y="52"/>
                  </a:lnTo>
                  <a:lnTo>
                    <a:pt x="94" y="66"/>
                  </a:lnTo>
                  <a:lnTo>
                    <a:pt x="103" y="74"/>
                  </a:lnTo>
                  <a:lnTo>
                    <a:pt x="114" y="82"/>
                  </a:lnTo>
                  <a:lnTo>
                    <a:pt x="122" y="91"/>
                  </a:lnTo>
                  <a:lnTo>
                    <a:pt x="108" y="100"/>
                  </a:lnTo>
                  <a:lnTo>
                    <a:pt x="114" y="122"/>
                  </a:lnTo>
                  <a:lnTo>
                    <a:pt x="103" y="140"/>
                  </a:lnTo>
                  <a:lnTo>
                    <a:pt x="92" y="159"/>
                  </a:lnTo>
                  <a:lnTo>
                    <a:pt x="76" y="182"/>
                  </a:lnTo>
                  <a:lnTo>
                    <a:pt x="61" y="204"/>
                  </a:lnTo>
                  <a:lnTo>
                    <a:pt x="40" y="204"/>
                  </a:lnTo>
                  <a:lnTo>
                    <a:pt x="31" y="203"/>
                  </a:lnTo>
                  <a:lnTo>
                    <a:pt x="20" y="233"/>
                  </a:lnTo>
                  <a:lnTo>
                    <a:pt x="36" y="244"/>
                  </a:lnTo>
                  <a:lnTo>
                    <a:pt x="42" y="263"/>
                  </a:lnTo>
                  <a:lnTo>
                    <a:pt x="50" y="263"/>
                  </a:lnTo>
                  <a:lnTo>
                    <a:pt x="61" y="297"/>
                  </a:lnTo>
                  <a:lnTo>
                    <a:pt x="53" y="297"/>
                  </a:lnTo>
                  <a:lnTo>
                    <a:pt x="31" y="301"/>
                  </a:lnTo>
                  <a:lnTo>
                    <a:pt x="11" y="298"/>
                  </a:lnTo>
                  <a:lnTo>
                    <a:pt x="11" y="308"/>
                  </a:lnTo>
                  <a:lnTo>
                    <a:pt x="0" y="314"/>
                  </a:lnTo>
                  <a:lnTo>
                    <a:pt x="10" y="312"/>
                  </a:lnTo>
                  <a:lnTo>
                    <a:pt x="6" y="319"/>
                  </a:lnTo>
                  <a:lnTo>
                    <a:pt x="26" y="338"/>
                  </a:lnTo>
                  <a:lnTo>
                    <a:pt x="53" y="334"/>
                  </a:lnTo>
                  <a:lnTo>
                    <a:pt x="51" y="340"/>
                  </a:lnTo>
                  <a:lnTo>
                    <a:pt x="36" y="351"/>
                  </a:lnTo>
                  <a:lnTo>
                    <a:pt x="23" y="349"/>
                  </a:lnTo>
                  <a:lnTo>
                    <a:pt x="43" y="371"/>
                  </a:lnTo>
                  <a:lnTo>
                    <a:pt x="65" y="395"/>
                  </a:lnTo>
                  <a:lnTo>
                    <a:pt x="97" y="384"/>
                  </a:lnTo>
                  <a:lnTo>
                    <a:pt x="98" y="366"/>
                  </a:lnTo>
                  <a:lnTo>
                    <a:pt x="99" y="355"/>
                  </a:lnTo>
                  <a:lnTo>
                    <a:pt x="111" y="355"/>
                  </a:lnTo>
                  <a:lnTo>
                    <a:pt x="106" y="363"/>
                  </a:lnTo>
                  <a:lnTo>
                    <a:pt x="106" y="366"/>
                  </a:lnTo>
                  <a:lnTo>
                    <a:pt x="119" y="366"/>
                  </a:lnTo>
                  <a:lnTo>
                    <a:pt x="111" y="375"/>
                  </a:lnTo>
                  <a:lnTo>
                    <a:pt x="115" y="387"/>
                  </a:lnTo>
                  <a:lnTo>
                    <a:pt x="116" y="405"/>
                  </a:lnTo>
                  <a:lnTo>
                    <a:pt x="122" y="432"/>
                  </a:lnTo>
                  <a:lnTo>
                    <a:pt x="122" y="441"/>
                  </a:lnTo>
                  <a:lnTo>
                    <a:pt x="126" y="446"/>
                  </a:lnTo>
                  <a:lnTo>
                    <a:pt x="133" y="479"/>
                  </a:lnTo>
                  <a:lnTo>
                    <a:pt x="142" y="506"/>
                  </a:lnTo>
                  <a:lnTo>
                    <a:pt x="150" y="531"/>
                  </a:lnTo>
                  <a:lnTo>
                    <a:pt x="156" y="537"/>
                  </a:lnTo>
                  <a:lnTo>
                    <a:pt x="167" y="568"/>
                  </a:lnTo>
                  <a:lnTo>
                    <a:pt x="181" y="598"/>
                  </a:lnTo>
                  <a:lnTo>
                    <a:pt x="192" y="620"/>
                  </a:lnTo>
                  <a:lnTo>
                    <a:pt x="203" y="643"/>
                  </a:lnTo>
                  <a:lnTo>
                    <a:pt x="214" y="663"/>
                  </a:lnTo>
                  <a:lnTo>
                    <a:pt x="221" y="684"/>
                  </a:lnTo>
                  <a:lnTo>
                    <a:pt x="230" y="703"/>
                  </a:lnTo>
                  <a:lnTo>
                    <a:pt x="239" y="723"/>
                  </a:lnTo>
                  <a:lnTo>
                    <a:pt x="255" y="731"/>
                  </a:lnTo>
                  <a:lnTo>
                    <a:pt x="267" y="718"/>
                  </a:lnTo>
                  <a:lnTo>
                    <a:pt x="281" y="703"/>
                  </a:lnTo>
                  <a:lnTo>
                    <a:pt x="295" y="702"/>
                  </a:lnTo>
                  <a:lnTo>
                    <a:pt x="285" y="690"/>
                  </a:lnTo>
                  <a:lnTo>
                    <a:pt x="298" y="671"/>
                  </a:lnTo>
                  <a:lnTo>
                    <a:pt x="305" y="671"/>
                  </a:lnTo>
                  <a:lnTo>
                    <a:pt x="302" y="651"/>
                  </a:lnTo>
                  <a:lnTo>
                    <a:pt x="300" y="631"/>
                  </a:lnTo>
                  <a:lnTo>
                    <a:pt x="305" y="612"/>
                  </a:lnTo>
                  <a:lnTo>
                    <a:pt x="310" y="589"/>
                  </a:lnTo>
                  <a:lnTo>
                    <a:pt x="304" y="565"/>
                  </a:lnTo>
                  <a:lnTo>
                    <a:pt x="302" y="535"/>
                  </a:lnTo>
                  <a:lnTo>
                    <a:pt x="315" y="526"/>
                  </a:lnTo>
                  <a:lnTo>
                    <a:pt x="317" y="523"/>
                  </a:lnTo>
                  <a:lnTo>
                    <a:pt x="324" y="521"/>
                  </a:lnTo>
                  <a:lnTo>
                    <a:pt x="330" y="512"/>
                  </a:lnTo>
                  <a:lnTo>
                    <a:pt x="348" y="504"/>
                  </a:lnTo>
                  <a:lnTo>
                    <a:pt x="350" y="488"/>
                  </a:lnTo>
                  <a:lnTo>
                    <a:pt x="374" y="464"/>
                  </a:lnTo>
                  <a:lnTo>
                    <a:pt x="396" y="441"/>
                  </a:lnTo>
                  <a:lnTo>
                    <a:pt x="415" y="424"/>
                  </a:lnTo>
                  <a:lnTo>
                    <a:pt x="428" y="414"/>
                  </a:lnTo>
                  <a:lnTo>
                    <a:pt x="441" y="396"/>
                  </a:lnTo>
                  <a:lnTo>
                    <a:pt x="442" y="374"/>
                  </a:lnTo>
                  <a:lnTo>
                    <a:pt x="464" y="360"/>
                  </a:lnTo>
                  <a:lnTo>
                    <a:pt x="470" y="370"/>
                  </a:lnTo>
                  <a:lnTo>
                    <a:pt x="479" y="371"/>
                  </a:lnTo>
                  <a:lnTo>
                    <a:pt x="482" y="370"/>
                  </a:lnTo>
                  <a:lnTo>
                    <a:pt x="488" y="370"/>
                  </a:lnTo>
                  <a:lnTo>
                    <a:pt x="487" y="364"/>
                  </a:lnTo>
                  <a:lnTo>
                    <a:pt x="481" y="342"/>
                  </a:lnTo>
                  <a:lnTo>
                    <a:pt x="472" y="323"/>
                  </a:lnTo>
                  <a:lnTo>
                    <a:pt x="471" y="307"/>
                  </a:lnTo>
                  <a:lnTo>
                    <a:pt x="454" y="292"/>
                  </a:lnTo>
                  <a:lnTo>
                    <a:pt x="461" y="281"/>
                  </a:lnTo>
                  <a:lnTo>
                    <a:pt x="470" y="277"/>
                  </a:lnTo>
                  <a:lnTo>
                    <a:pt x="453" y="259"/>
                  </a:lnTo>
                  <a:lnTo>
                    <a:pt x="453" y="241"/>
                  </a:lnTo>
                  <a:lnTo>
                    <a:pt x="466" y="247"/>
                  </a:lnTo>
                  <a:lnTo>
                    <a:pt x="474" y="255"/>
                  </a:lnTo>
                  <a:lnTo>
                    <a:pt x="481" y="249"/>
                  </a:lnTo>
                  <a:lnTo>
                    <a:pt x="491" y="273"/>
                  </a:lnTo>
                  <a:lnTo>
                    <a:pt x="515" y="274"/>
                  </a:lnTo>
                  <a:lnTo>
                    <a:pt x="540" y="277"/>
                  </a:lnTo>
                  <a:lnTo>
                    <a:pt x="553" y="283"/>
                  </a:lnTo>
                  <a:lnTo>
                    <a:pt x="547" y="296"/>
                  </a:lnTo>
                  <a:lnTo>
                    <a:pt x="530" y="308"/>
                  </a:lnTo>
                  <a:lnTo>
                    <a:pt x="533" y="329"/>
                  </a:lnTo>
                  <a:lnTo>
                    <a:pt x="540" y="336"/>
                  </a:lnTo>
                  <a:lnTo>
                    <a:pt x="549" y="314"/>
                  </a:lnTo>
                  <a:lnTo>
                    <a:pt x="559" y="338"/>
                  </a:lnTo>
                  <a:lnTo>
                    <a:pt x="568" y="363"/>
                  </a:lnTo>
                  <a:lnTo>
                    <a:pt x="570" y="360"/>
                  </a:lnTo>
                  <a:lnTo>
                    <a:pt x="577" y="360"/>
                  </a:lnTo>
                  <a:lnTo>
                    <a:pt x="577" y="332"/>
                  </a:lnTo>
                  <a:lnTo>
                    <a:pt x="579" y="309"/>
                  </a:lnTo>
                  <a:lnTo>
                    <a:pt x="592" y="309"/>
                  </a:lnTo>
                  <a:lnTo>
                    <a:pt x="604" y="279"/>
                  </a:lnTo>
                  <a:lnTo>
                    <a:pt x="604" y="265"/>
                  </a:lnTo>
                  <a:lnTo>
                    <a:pt x="605" y="244"/>
                  </a:lnTo>
                  <a:lnTo>
                    <a:pt x="629" y="220"/>
                  </a:lnTo>
                  <a:lnTo>
                    <a:pt x="646" y="225"/>
                  </a:lnTo>
                  <a:lnTo>
                    <a:pt x="640" y="215"/>
                  </a:lnTo>
                  <a:lnTo>
                    <a:pt x="641" y="207"/>
                  </a:lnTo>
                  <a:lnTo>
                    <a:pt x="646" y="196"/>
                  </a:lnTo>
                  <a:lnTo>
                    <a:pt x="620" y="187"/>
                  </a:lnTo>
                  <a:lnTo>
                    <a:pt x="621" y="175"/>
                  </a:lnTo>
                  <a:lnTo>
                    <a:pt x="612" y="172"/>
                  </a:lnTo>
                  <a:lnTo>
                    <a:pt x="614" y="168"/>
                  </a:lnTo>
                  <a:lnTo>
                    <a:pt x="604" y="165"/>
                  </a:lnTo>
                  <a:lnTo>
                    <a:pt x="591" y="172"/>
                  </a:lnTo>
                  <a:lnTo>
                    <a:pt x="572" y="170"/>
                  </a:lnTo>
                  <a:lnTo>
                    <a:pt x="557" y="183"/>
                  </a:lnTo>
                  <a:lnTo>
                    <a:pt x="540" y="199"/>
                  </a:lnTo>
                  <a:lnTo>
                    <a:pt x="518" y="207"/>
                  </a:lnTo>
                  <a:lnTo>
                    <a:pt x="525" y="215"/>
                  </a:lnTo>
                  <a:lnTo>
                    <a:pt x="533" y="230"/>
                  </a:lnTo>
                  <a:lnTo>
                    <a:pt x="513" y="231"/>
                  </a:lnTo>
                  <a:lnTo>
                    <a:pt x="491" y="232"/>
                  </a:lnTo>
                  <a:lnTo>
                    <a:pt x="463" y="230"/>
                  </a:lnTo>
                  <a:lnTo>
                    <a:pt x="458" y="220"/>
                  </a:lnTo>
                  <a:lnTo>
                    <a:pt x="448" y="198"/>
                  </a:lnTo>
                  <a:lnTo>
                    <a:pt x="438" y="204"/>
                  </a:lnTo>
                  <a:lnTo>
                    <a:pt x="446" y="242"/>
                  </a:lnTo>
                  <a:lnTo>
                    <a:pt x="420" y="241"/>
                  </a:lnTo>
                  <a:lnTo>
                    <a:pt x="389" y="237"/>
                  </a:lnTo>
                  <a:lnTo>
                    <a:pt x="374" y="232"/>
                  </a:lnTo>
                  <a:lnTo>
                    <a:pt x="363" y="220"/>
                  </a:lnTo>
                  <a:lnTo>
                    <a:pt x="332" y="215"/>
                  </a:lnTo>
                  <a:lnTo>
                    <a:pt x="310" y="211"/>
                  </a:lnTo>
                  <a:lnTo>
                    <a:pt x="282" y="196"/>
                  </a:lnTo>
                  <a:lnTo>
                    <a:pt x="254" y="181"/>
                  </a:lnTo>
                  <a:lnTo>
                    <a:pt x="252" y="165"/>
                  </a:lnTo>
                  <a:lnTo>
                    <a:pt x="265" y="142"/>
                  </a:lnTo>
                  <a:lnTo>
                    <a:pt x="242" y="126"/>
                  </a:lnTo>
                  <a:lnTo>
                    <a:pt x="216" y="113"/>
                  </a:lnTo>
                  <a:lnTo>
                    <a:pt x="205" y="108"/>
                  </a:lnTo>
                  <a:lnTo>
                    <a:pt x="193" y="80"/>
                  </a:lnTo>
                  <a:lnTo>
                    <a:pt x="208" y="81"/>
                  </a:lnTo>
                  <a:lnTo>
                    <a:pt x="210" y="72"/>
                  </a:lnTo>
                  <a:lnTo>
                    <a:pt x="197" y="50"/>
                  </a:lnTo>
                  <a:lnTo>
                    <a:pt x="197" y="42"/>
                  </a:lnTo>
                  <a:lnTo>
                    <a:pt x="194" y="38"/>
                  </a:lnTo>
                  <a:lnTo>
                    <a:pt x="194" y="35"/>
                  </a:lnTo>
                  <a:lnTo>
                    <a:pt x="191" y="31"/>
                  </a:lnTo>
                  <a:lnTo>
                    <a:pt x="186" y="24"/>
                  </a:lnTo>
                  <a:lnTo>
                    <a:pt x="186" y="18"/>
                  </a:lnTo>
                  <a:lnTo>
                    <a:pt x="182" y="13"/>
                  </a:lnTo>
                  <a:lnTo>
                    <a:pt x="175" y="8"/>
                  </a:lnTo>
                  <a:lnTo>
                    <a:pt x="165" y="4"/>
                  </a:lnTo>
                  <a:lnTo>
                    <a:pt x="158" y="2"/>
                  </a:lnTo>
                  <a:lnTo>
                    <a:pt x="158"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68" name="Freeform 125"/>
            <p:cNvSpPr>
              <a:spLocks/>
            </p:cNvSpPr>
            <p:nvPr/>
          </p:nvSpPr>
          <p:spPr bwMode="auto">
            <a:xfrm>
              <a:off x="3702" y="1795"/>
              <a:ext cx="423" cy="470"/>
            </a:xfrm>
            <a:custGeom>
              <a:avLst/>
              <a:gdLst>
                <a:gd name="T0" fmla="*/ 73 w 646"/>
                <a:gd name="T1" fmla="*/ 17 h 731"/>
                <a:gd name="T2" fmla="*/ 58 w 646"/>
                <a:gd name="T3" fmla="*/ 30 h 731"/>
                <a:gd name="T4" fmla="*/ 67 w 646"/>
                <a:gd name="T5" fmla="*/ 48 h 731"/>
                <a:gd name="T6" fmla="*/ 71 w 646"/>
                <a:gd name="T7" fmla="*/ 64 h 731"/>
                <a:gd name="T8" fmla="*/ 60 w 646"/>
                <a:gd name="T9" fmla="*/ 102 h 731"/>
                <a:gd name="T10" fmla="*/ 26 w 646"/>
                <a:gd name="T11" fmla="*/ 131 h 731"/>
                <a:gd name="T12" fmla="*/ 24 w 646"/>
                <a:gd name="T13" fmla="*/ 157 h 731"/>
                <a:gd name="T14" fmla="*/ 40 w 646"/>
                <a:gd name="T15" fmla="*/ 191 h 731"/>
                <a:gd name="T16" fmla="*/ 7 w 646"/>
                <a:gd name="T17" fmla="*/ 192 h 731"/>
                <a:gd name="T18" fmla="*/ 7 w 646"/>
                <a:gd name="T19" fmla="*/ 201 h 731"/>
                <a:gd name="T20" fmla="*/ 35 w 646"/>
                <a:gd name="T21" fmla="*/ 215 h 731"/>
                <a:gd name="T22" fmla="*/ 15 w 646"/>
                <a:gd name="T23" fmla="*/ 224 h 731"/>
                <a:gd name="T24" fmla="*/ 64 w 646"/>
                <a:gd name="T25" fmla="*/ 247 h 731"/>
                <a:gd name="T26" fmla="*/ 73 w 646"/>
                <a:gd name="T27" fmla="*/ 228 h 731"/>
                <a:gd name="T28" fmla="*/ 78 w 646"/>
                <a:gd name="T29" fmla="*/ 235 h 731"/>
                <a:gd name="T30" fmla="*/ 76 w 646"/>
                <a:gd name="T31" fmla="*/ 260 h 731"/>
                <a:gd name="T32" fmla="*/ 83 w 646"/>
                <a:gd name="T33" fmla="*/ 287 h 731"/>
                <a:gd name="T34" fmla="*/ 98 w 646"/>
                <a:gd name="T35" fmla="*/ 341 h 731"/>
                <a:gd name="T36" fmla="*/ 119 w 646"/>
                <a:gd name="T37" fmla="*/ 384 h 731"/>
                <a:gd name="T38" fmla="*/ 140 w 646"/>
                <a:gd name="T39" fmla="*/ 426 h 731"/>
                <a:gd name="T40" fmla="*/ 156 w 646"/>
                <a:gd name="T41" fmla="*/ 465 h 731"/>
                <a:gd name="T42" fmla="*/ 184 w 646"/>
                <a:gd name="T43" fmla="*/ 452 h 731"/>
                <a:gd name="T44" fmla="*/ 195 w 646"/>
                <a:gd name="T45" fmla="*/ 431 h 731"/>
                <a:gd name="T46" fmla="*/ 196 w 646"/>
                <a:gd name="T47" fmla="*/ 406 h 731"/>
                <a:gd name="T48" fmla="*/ 199 w 646"/>
                <a:gd name="T49" fmla="*/ 363 h 731"/>
                <a:gd name="T50" fmla="*/ 208 w 646"/>
                <a:gd name="T51" fmla="*/ 336 h 731"/>
                <a:gd name="T52" fmla="*/ 228 w 646"/>
                <a:gd name="T53" fmla="*/ 324 h 731"/>
                <a:gd name="T54" fmla="*/ 259 w 646"/>
                <a:gd name="T55" fmla="*/ 284 h 731"/>
                <a:gd name="T56" fmla="*/ 289 w 646"/>
                <a:gd name="T57" fmla="*/ 255 h 731"/>
                <a:gd name="T58" fmla="*/ 308 w 646"/>
                <a:gd name="T59" fmla="*/ 238 h 731"/>
                <a:gd name="T60" fmla="*/ 320 w 646"/>
                <a:gd name="T61" fmla="*/ 238 h 731"/>
                <a:gd name="T62" fmla="*/ 309 w 646"/>
                <a:gd name="T63" fmla="*/ 208 h 731"/>
                <a:gd name="T64" fmla="*/ 302 w 646"/>
                <a:gd name="T65" fmla="*/ 181 h 731"/>
                <a:gd name="T66" fmla="*/ 297 w 646"/>
                <a:gd name="T67" fmla="*/ 155 h 731"/>
                <a:gd name="T68" fmla="*/ 315 w 646"/>
                <a:gd name="T69" fmla="*/ 160 h 731"/>
                <a:gd name="T70" fmla="*/ 354 w 646"/>
                <a:gd name="T71" fmla="*/ 178 h 731"/>
                <a:gd name="T72" fmla="*/ 347 w 646"/>
                <a:gd name="T73" fmla="*/ 198 h 731"/>
                <a:gd name="T74" fmla="*/ 359 w 646"/>
                <a:gd name="T75" fmla="*/ 202 h 731"/>
                <a:gd name="T76" fmla="*/ 373 w 646"/>
                <a:gd name="T77" fmla="*/ 231 h 731"/>
                <a:gd name="T78" fmla="*/ 379 w 646"/>
                <a:gd name="T79" fmla="*/ 199 h 731"/>
                <a:gd name="T80" fmla="*/ 395 w 646"/>
                <a:gd name="T81" fmla="*/ 170 h 731"/>
                <a:gd name="T82" fmla="*/ 423 w 646"/>
                <a:gd name="T83" fmla="*/ 145 h 731"/>
                <a:gd name="T84" fmla="*/ 423 w 646"/>
                <a:gd name="T85" fmla="*/ 126 h 731"/>
                <a:gd name="T86" fmla="*/ 401 w 646"/>
                <a:gd name="T87" fmla="*/ 111 h 731"/>
                <a:gd name="T88" fmla="*/ 387 w 646"/>
                <a:gd name="T89" fmla="*/ 111 h 731"/>
                <a:gd name="T90" fmla="*/ 354 w 646"/>
                <a:gd name="T91" fmla="*/ 128 h 731"/>
                <a:gd name="T92" fmla="*/ 349 w 646"/>
                <a:gd name="T93" fmla="*/ 148 h 731"/>
                <a:gd name="T94" fmla="*/ 303 w 646"/>
                <a:gd name="T95" fmla="*/ 148 h 731"/>
                <a:gd name="T96" fmla="*/ 287 w 646"/>
                <a:gd name="T97" fmla="*/ 131 h 731"/>
                <a:gd name="T98" fmla="*/ 255 w 646"/>
                <a:gd name="T99" fmla="*/ 152 h 731"/>
                <a:gd name="T100" fmla="*/ 217 w 646"/>
                <a:gd name="T101" fmla="*/ 138 h 731"/>
                <a:gd name="T102" fmla="*/ 166 w 646"/>
                <a:gd name="T103" fmla="*/ 116 h 731"/>
                <a:gd name="T104" fmla="*/ 158 w 646"/>
                <a:gd name="T105" fmla="*/ 81 h 731"/>
                <a:gd name="T106" fmla="*/ 126 w 646"/>
                <a:gd name="T107" fmla="*/ 51 h 731"/>
                <a:gd name="T108" fmla="*/ 129 w 646"/>
                <a:gd name="T109" fmla="*/ 32 h 731"/>
                <a:gd name="T110" fmla="*/ 127 w 646"/>
                <a:gd name="T111" fmla="*/ 23 h 731"/>
                <a:gd name="T112" fmla="*/ 122 w 646"/>
                <a:gd name="T113" fmla="*/ 12 h 731"/>
                <a:gd name="T114" fmla="*/ 108 w 646"/>
                <a:gd name="T115" fmla="*/ 3 h 7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731"/>
                <a:gd name="T176" fmla="*/ 646 w 646"/>
                <a:gd name="T177" fmla="*/ 731 h 7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731">
                  <a:moveTo>
                    <a:pt x="158" y="0"/>
                  </a:moveTo>
                  <a:lnTo>
                    <a:pt x="136" y="21"/>
                  </a:lnTo>
                  <a:lnTo>
                    <a:pt x="111" y="27"/>
                  </a:lnTo>
                  <a:lnTo>
                    <a:pt x="78" y="24"/>
                  </a:lnTo>
                  <a:lnTo>
                    <a:pt x="78" y="32"/>
                  </a:lnTo>
                  <a:lnTo>
                    <a:pt x="89" y="46"/>
                  </a:lnTo>
                  <a:lnTo>
                    <a:pt x="88" y="52"/>
                  </a:lnTo>
                  <a:lnTo>
                    <a:pt x="94" y="66"/>
                  </a:lnTo>
                  <a:lnTo>
                    <a:pt x="103" y="74"/>
                  </a:lnTo>
                  <a:lnTo>
                    <a:pt x="114" y="82"/>
                  </a:lnTo>
                  <a:lnTo>
                    <a:pt x="122" y="91"/>
                  </a:lnTo>
                  <a:lnTo>
                    <a:pt x="108" y="100"/>
                  </a:lnTo>
                  <a:lnTo>
                    <a:pt x="114" y="122"/>
                  </a:lnTo>
                  <a:lnTo>
                    <a:pt x="103" y="140"/>
                  </a:lnTo>
                  <a:lnTo>
                    <a:pt x="92" y="159"/>
                  </a:lnTo>
                  <a:lnTo>
                    <a:pt x="76" y="182"/>
                  </a:lnTo>
                  <a:lnTo>
                    <a:pt x="61" y="204"/>
                  </a:lnTo>
                  <a:lnTo>
                    <a:pt x="40" y="204"/>
                  </a:lnTo>
                  <a:lnTo>
                    <a:pt x="31" y="203"/>
                  </a:lnTo>
                  <a:lnTo>
                    <a:pt x="20" y="233"/>
                  </a:lnTo>
                  <a:lnTo>
                    <a:pt x="36" y="244"/>
                  </a:lnTo>
                  <a:lnTo>
                    <a:pt x="42" y="263"/>
                  </a:lnTo>
                  <a:lnTo>
                    <a:pt x="50" y="263"/>
                  </a:lnTo>
                  <a:lnTo>
                    <a:pt x="61" y="297"/>
                  </a:lnTo>
                  <a:lnTo>
                    <a:pt x="53" y="297"/>
                  </a:lnTo>
                  <a:lnTo>
                    <a:pt x="31" y="301"/>
                  </a:lnTo>
                  <a:lnTo>
                    <a:pt x="11" y="298"/>
                  </a:lnTo>
                  <a:lnTo>
                    <a:pt x="11" y="308"/>
                  </a:lnTo>
                  <a:lnTo>
                    <a:pt x="0" y="314"/>
                  </a:lnTo>
                  <a:lnTo>
                    <a:pt x="10" y="312"/>
                  </a:lnTo>
                  <a:lnTo>
                    <a:pt x="6" y="319"/>
                  </a:lnTo>
                  <a:lnTo>
                    <a:pt x="26" y="338"/>
                  </a:lnTo>
                  <a:lnTo>
                    <a:pt x="53" y="334"/>
                  </a:lnTo>
                  <a:lnTo>
                    <a:pt x="51" y="340"/>
                  </a:lnTo>
                  <a:lnTo>
                    <a:pt x="36" y="351"/>
                  </a:lnTo>
                  <a:lnTo>
                    <a:pt x="23" y="349"/>
                  </a:lnTo>
                  <a:lnTo>
                    <a:pt x="43" y="371"/>
                  </a:lnTo>
                  <a:lnTo>
                    <a:pt x="65" y="395"/>
                  </a:lnTo>
                  <a:lnTo>
                    <a:pt x="97" y="384"/>
                  </a:lnTo>
                  <a:lnTo>
                    <a:pt x="98" y="366"/>
                  </a:lnTo>
                  <a:lnTo>
                    <a:pt x="99" y="355"/>
                  </a:lnTo>
                  <a:lnTo>
                    <a:pt x="111" y="355"/>
                  </a:lnTo>
                  <a:lnTo>
                    <a:pt x="106" y="363"/>
                  </a:lnTo>
                  <a:lnTo>
                    <a:pt x="106" y="366"/>
                  </a:lnTo>
                  <a:lnTo>
                    <a:pt x="119" y="366"/>
                  </a:lnTo>
                  <a:lnTo>
                    <a:pt x="111" y="375"/>
                  </a:lnTo>
                  <a:lnTo>
                    <a:pt x="115" y="387"/>
                  </a:lnTo>
                  <a:lnTo>
                    <a:pt x="116" y="405"/>
                  </a:lnTo>
                  <a:lnTo>
                    <a:pt x="122" y="432"/>
                  </a:lnTo>
                  <a:lnTo>
                    <a:pt x="122" y="441"/>
                  </a:lnTo>
                  <a:lnTo>
                    <a:pt x="126" y="446"/>
                  </a:lnTo>
                  <a:lnTo>
                    <a:pt x="133" y="479"/>
                  </a:lnTo>
                  <a:lnTo>
                    <a:pt x="142" y="506"/>
                  </a:lnTo>
                  <a:lnTo>
                    <a:pt x="150" y="531"/>
                  </a:lnTo>
                  <a:lnTo>
                    <a:pt x="156" y="537"/>
                  </a:lnTo>
                  <a:lnTo>
                    <a:pt x="167" y="568"/>
                  </a:lnTo>
                  <a:lnTo>
                    <a:pt x="181" y="598"/>
                  </a:lnTo>
                  <a:lnTo>
                    <a:pt x="192" y="620"/>
                  </a:lnTo>
                  <a:lnTo>
                    <a:pt x="203" y="643"/>
                  </a:lnTo>
                  <a:lnTo>
                    <a:pt x="214" y="663"/>
                  </a:lnTo>
                  <a:lnTo>
                    <a:pt x="221" y="684"/>
                  </a:lnTo>
                  <a:lnTo>
                    <a:pt x="230" y="703"/>
                  </a:lnTo>
                  <a:lnTo>
                    <a:pt x="239" y="723"/>
                  </a:lnTo>
                  <a:lnTo>
                    <a:pt x="255" y="731"/>
                  </a:lnTo>
                  <a:lnTo>
                    <a:pt x="267" y="718"/>
                  </a:lnTo>
                  <a:lnTo>
                    <a:pt x="281" y="703"/>
                  </a:lnTo>
                  <a:lnTo>
                    <a:pt x="295" y="702"/>
                  </a:lnTo>
                  <a:lnTo>
                    <a:pt x="285" y="690"/>
                  </a:lnTo>
                  <a:lnTo>
                    <a:pt x="298" y="671"/>
                  </a:lnTo>
                  <a:lnTo>
                    <a:pt x="305" y="671"/>
                  </a:lnTo>
                  <a:lnTo>
                    <a:pt x="302" y="651"/>
                  </a:lnTo>
                  <a:lnTo>
                    <a:pt x="300" y="631"/>
                  </a:lnTo>
                  <a:lnTo>
                    <a:pt x="305" y="612"/>
                  </a:lnTo>
                  <a:lnTo>
                    <a:pt x="310" y="589"/>
                  </a:lnTo>
                  <a:lnTo>
                    <a:pt x="304" y="565"/>
                  </a:lnTo>
                  <a:lnTo>
                    <a:pt x="302" y="535"/>
                  </a:lnTo>
                  <a:lnTo>
                    <a:pt x="315" y="526"/>
                  </a:lnTo>
                  <a:lnTo>
                    <a:pt x="317" y="523"/>
                  </a:lnTo>
                  <a:lnTo>
                    <a:pt x="324" y="521"/>
                  </a:lnTo>
                  <a:lnTo>
                    <a:pt x="330" y="512"/>
                  </a:lnTo>
                  <a:lnTo>
                    <a:pt x="348" y="504"/>
                  </a:lnTo>
                  <a:lnTo>
                    <a:pt x="350" y="488"/>
                  </a:lnTo>
                  <a:lnTo>
                    <a:pt x="374" y="464"/>
                  </a:lnTo>
                  <a:lnTo>
                    <a:pt x="396" y="441"/>
                  </a:lnTo>
                  <a:lnTo>
                    <a:pt x="415" y="424"/>
                  </a:lnTo>
                  <a:lnTo>
                    <a:pt x="428" y="414"/>
                  </a:lnTo>
                  <a:lnTo>
                    <a:pt x="441" y="396"/>
                  </a:lnTo>
                  <a:lnTo>
                    <a:pt x="442" y="374"/>
                  </a:lnTo>
                  <a:lnTo>
                    <a:pt x="464" y="360"/>
                  </a:lnTo>
                  <a:lnTo>
                    <a:pt x="470" y="370"/>
                  </a:lnTo>
                  <a:lnTo>
                    <a:pt x="479" y="371"/>
                  </a:lnTo>
                  <a:lnTo>
                    <a:pt x="482" y="370"/>
                  </a:lnTo>
                  <a:lnTo>
                    <a:pt x="488" y="370"/>
                  </a:lnTo>
                  <a:lnTo>
                    <a:pt x="487" y="364"/>
                  </a:lnTo>
                  <a:lnTo>
                    <a:pt x="481" y="342"/>
                  </a:lnTo>
                  <a:lnTo>
                    <a:pt x="472" y="323"/>
                  </a:lnTo>
                  <a:lnTo>
                    <a:pt x="471" y="307"/>
                  </a:lnTo>
                  <a:lnTo>
                    <a:pt x="454" y="292"/>
                  </a:lnTo>
                  <a:lnTo>
                    <a:pt x="461" y="281"/>
                  </a:lnTo>
                  <a:lnTo>
                    <a:pt x="470" y="277"/>
                  </a:lnTo>
                  <a:lnTo>
                    <a:pt x="453" y="259"/>
                  </a:lnTo>
                  <a:lnTo>
                    <a:pt x="453" y="241"/>
                  </a:lnTo>
                  <a:lnTo>
                    <a:pt x="466" y="247"/>
                  </a:lnTo>
                  <a:lnTo>
                    <a:pt x="474" y="255"/>
                  </a:lnTo>
                  <a:lnTo>
                    <a:pt x="481" y="249"/>
                  </a:lnTo>
                  <a:lnTo>
                    <a:pt x="491" y="273"/>
                  </a:lnTo>
                  <a:lnTo>
                    <a:pt x="515" y="274"/>
                  </a:lnTo>
                  <a:lnTo>
                    <a:pt x="540" y="277"/>
                  </a:lnTo>
                  <a:lnTo>
                    <a:pt x="553" y="283"/>
                  </a:lnTo>
                  <a:lnTo>
                    <a:pt x="547" y="296"/>
                  </a:lnTo>
                  <a:lnTo>
                    <a:pt x="530" y="308"/>
                  </a:lnTo>
                  <a:lnTo>
                    <a:pt x="533" y="329"/>
                  </a:lnTo>
                  <a:lnTo>
                    <a:pt x="540" y="336"/>
                  </a:lnTo>
                  <a:lnTo>
                    <a:pt x="549" y="314"/>
                  </a:lnTo>
                  <a:lnTo>
                    <a:pt x="559" y="338"/>
                  </a:lnTo>
                  <a:lnTo>
                    <a:pt x="568" y="363"/>
                  </a:lnTo>
                  <a:lnTo>
                    <a:pt x="570" y="360"/>
                  </a:lnTo>
                  <a:lnTo>
                    <a:pt x="577" y="360"/>
                  </a:lnTo>
                  <a:lnTo>
                    <a:pt x="577" y="332"/>
                  </a:lnTo>
                  <a:lnTo>
                    <a:pt x="579" y="309"/>
                  </a:lnTo>
                  <a:lnTo>
                    <a:pt x="592" y="309"/>
                  </a:lnTo>
                  <a:lnTo>
                    <a:pt x="604" y="279"/>
                  </a:lnTo>
                  <a:lnTo>
                    <a:pt x="604" y="265"/>
                  </a:lnTo>
                  <a:lnTo>
                    <a:pt x="605" y="244"/>
                  </a:lnTo>
                  <a:lnTo>
                    <a:pt x="629" y="220"/>
                  </a:lnTo>
                  <a:lnTo>
                    <a:pt x="646" y="225"/>
                  </a:lnTo>
                  <a:lnTo>
                    <a:pt x="640" y="215"/>
                  </a:lnTo>
                  <a:lnTo>
                    <a:pt x="641" y="207"/>
                  </a:lnTo>
                  <a:lnTo>
                    <a:pt x="646" y="196"/>
                  </a:lnTo>
                  <a:lnTo>
                    <a:pt x="620" y="187"/>
                  </a:lnTo>
                  <a:lnTo>
                    <a:pt x="621" y="175"/>
                  </a:lnTo>
                  <a:lnTo>
                    <a:pt x="612" y="172"/>
                  </a:lnTo>
                  <a:lnTo>
                    <a:pt x="614" y="168"/>
                  </a:lnTo>
                  <a:lnTo>
                    <a:pt x="604" y="165"/>
                  </a:lnTo>
                  <a:lnTo>
                    <a:pt x="591" y="172"/>
                  </a:lnTo>
                  <a:lnTo>
                    <a:pt x="572" y="170"/>
                  </a:lnTo>
                  <a:lnTo>
                    <a:pt x="557" y="183"/>
                  </a:lnTo>
                  <a:lnTo>
                    <a:pt x="540" y="199"/>
                  </a:lnTo>
                  <a:lnTo>
                    <a:pt x="518" y="207"/>
                  </a:lnTo>
                  <a:lnTo>
                    <a:pt x="525" y="215"/>
                  </a:lnTo>
                  <a:lnTo>
                    <a:pt x="533" y="230"/>
                  </a:lnTo>
                  <a:lnTo>
                    <a:pt x="513" y="231"/>
                  </a:lnTo>
                  <a:lnTo>
                    <a:pt x="491" y="232"/>
                  </a:lnTo>
                  <a:lnTo>
                    <a:pt x="463" y="230"/>
                  </a:lnTo>
                  <a:lnTo>
                    <a:pt x="458" y="220"/>
                  </a:lnTo>
                  <a:lnTo>
                    <a:pt x="448" y="198"/>
                  </a:lnTo>
                  <a:lnTo>
                    <a:pt x="438" y="204"/>
                  </a:lnTo>
                  <a:lnTo>
                    <a:pt x="446" y="242"/>
                  </a:lnTo>
                  <a:lnTo>
                    <a:pt x="420" y="241"/>
                  </a:lnTo>
                  <a:lnTo>
                    <a:pt x="389" y="237"/>
                  </a:lnTo>
                  <a:lnTo>
                    <a:pt x="374" y="232"/>
                  </a:lnTo>
                  <a:lnTo>
                    <a:pt x="363" y="220"/>
                  </a:lnTo>
                  <a:lnTo>
                    <a:pt x="332" y="215"/>
                  </a:lnTo>
                  <a:lnTo>
                    <a:pt x="310" y="211"/>
                  </a:lnTo>
                  <a:lnTo>
                    <a:pt x="282" y="196"/>
                  </a:lnTo>
                  <a:lnTo>
                    <a:pt x="254" y="181"/>
                  </a:lnTo>
                  <a:lnTo>
                    <a:pt x="252" y="165"/>
                  </a:lnTo>
                  <a:lnTo>
                    <a:pt x="265" y="142"/>
                  </a:lnTo>
                  <a:lnTo>
                    <a:pt x="242" y="126"/>
                  </a:lnTo>
                  <a:lnTo>
                    <a:pt x="216" y="113"/>
                  </a:lnTo>
                  <a:lnTo>
                    <a:pt x="205" y="108"/>
                  </a:lnTo>
                  <a:lnTo>
                    <a:pt x="193" y="80"/>
                  </a:lnTo>
                  <a:lnTo>
                    <a:pt x="208" y="81"/>
                  </a:lnTo>
                  <a:lnTo>
                    <a:pt x="210" y="72"/>
                  </a:lnTo>
                  <a:lnTo>
                    <a:pt x="197" y="50"/>
                  </a:lnTo>
                  <a:lnTo>
                    <a:pt x="197" y="42"/>
                  </a:lnTo>
                  <a:lnTo>
                    <a:pt x="194" y="38"/>
                  </a:lnTo>
                  <a:lnTo>
                    <a:pt x="194" y="35"/>
                  </a:lnTo>
                  <a:lnTo>
                    <a:pt x="191" y="31"/>
                  </a:lnTo>
                  <a:lnTo>
                    <a:pt x="186" y="24"/>
                  </a:lnTo>
                  <a:lnTo>
                    <a:pt x="186" y="18"/>
                  </a:lnTo>
                  <a:lnTo>
                    <a:pt x="182" y="13"/>
                  </a:lnTo>
                  <a:lnTo>
                    <a:pt x="175" y="8"/>
                  </a:lnTo>
                  <a:lnTo>
                    <a:pt x="165" y="4"/>
                  </a:lnTo>
                  <a:lnTo>
                    <a:pt x="158" y="2"/>
                  </a:lnTo>
                  <a:lnTo>
                    <a:pt x="158" y="0"/>
                  </a:lnTo>
                </a:path>
              </a:pathLst>
            </a:custGeom>
            <a:solidFill>
              <a:srgbClr val="E5E5E5"/>
            </a:solidFill>
            <a:ln w="1588">
              <a:solidFill>
                <a:srgbClr val="999999"/>
              </a:solidFill>
              <a:prstDash val="solid"/>
              <a:round/>
              <a:headEnd/>
              <a:tailEnd/>
            </a:ln>
          </p:spPr>
          <p:txBody>
            <a:bodyPr/>
            <a:lstStyle/>
            <a:p>
              <a:endParaRPr lang="en-US"/>
            </a:p>
          </p:txBody>
        </p:sp>
        <p:sp>
          <p:nvSpPr>
            <p:cNvPr id="26869" name="Freeform 126"/>
            <p:cNvSpPr>
              <a:spLocks/>
            </p:cNvSpPr>
            <p:nvPr/>
          </p:nvSpPr>
          <p:spPr bwMode="auto">
            <a:xfrm>
              <a:off x="3180" y="1834"/>
              <a:ext cx="18" cy="65"/>
            </a:xfrm>
            <a:custGeom>
              <a:avLst/>
              <a:gdLst>
                <a:gd name="T0" fmla="*/ 14 w 27"/>
                <a:gd name="T1" fmla="*/ 65 h 101"/>
                <a:gd name="T2" fmla="*/ 7 w 27"/>
                <a:gd name="T3" fmla="*/ 50 h 101"/>
                <a:gd name="T4" fmla="*/ 0 w 27"/>
                <a:gd name="T5" fmla="*/ 34 h 101"/>
                <a:gd name="T6" fmla="*/ 6 w 27"/>
                <a:gd name="T7" fmla="*/ 19 h 101"/>
                <a:gd name="T8" fmla="*/ 10 w 27"/>
                <a:gd name="T9" fmla="*/ 3 h 101"/>
                <a:gd name="T10" fmla="*/ 17 w 27"/>
                <a:gd name="T11" fmla="*/ 0 h 101"/>
                <a:gd name="T12" fmla="*/ 18 w 27"/>
                <a:gd name="T13" fmla="*/ 10 h 101"/>
                <a:gd name="T14" fmla="*/ 18 w 27"/>
                <a:gd name="T15" fmla="*/ 23 h 101"/>
                <a:gd name="T16" fmla="*/ 17 w 27"/>
                <a:gd name="T17" fmla="*/ 37 h 101"/>
                <a:gd name="T18" fmla="*/ 17 w 27"/>
                <a:gd name="T19" fmla="*/ 50 h 101"/>
                <a:gd name="T20" fmla="*/ 16 w 27"/>
                <a:gd name="T21" fmla="*/ 64 h 101"/>
                <a:gd name="T22" fmla="*/ 14 w 27"/>
                <a:gd name="T23" fmla="*/ 65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01"/>
                <a:gd name="T38" fmla="*/ 27 w 2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01">
                  <a:moveTo>
                    <a:pt x="21" y="101"/>
                  </a:moveTo>
                  <a:lnTo>
                    <a:pt x="10" y="77"/>
                  </a:lnTo>
                  <a:lnTo>
                    <a:pt x="0" y="53"/>
                  </a:lnTo>
                  <a:lnTo>
                    <a:pt x="9" y="29"/>
                  </a:lnTo>
                  <a:lnTo>
                    <a:pt x="15" y="5"/>
                  </a:lnTo>
                  <a:lnTo>
                    <a:pt x="26" y="0"/>
                  </a:lnTo>
                  <a:lnTo>
                    <a:pt x="27" y="15"/>
                  </a:lnTo>
                  <a:lnTo>
                    <a:pt x="27" y="36"/>
                  </a:lnTo>
                  <a:lnTo>
                    <a:pt x="26" y="58"/>
                  </a:lnTo>
                  <a:lnTo>
                    <a:pt x="25" y="78"/>
                  </a:lnTo>
                  <a:lnTo>
                    <a:pt x="24" y="99"/>
                  </a:lnTo>
                  <a:lnTo>
                    <a:pt x="21" y="10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70" name="Freeform 127"/>
            <p:cNvSpPr>
              <a:spLocks/>
            </p:cNvSpPr>
            <p:nvPr/>
          </p:nvSpPr>
          <p:spPr bwMode="auto">
            <a:xfrm>
              <a:off x="3180" y="1834"/>
              <a:ext cx="18" cy="65"/>
            </a:xfrm>
            <a:custGeom>
              <a:avLst/>
              <a:gdLst>
                <a:gd name="T0" fmla="*/ 14 w 27"/>
                <a:gd name="T1" fmla="*/ 65 h 101"/>
                <a:gd name="T2" fmla="*/ 7 w 27"/>
                <a:gd name="T3" fmla="*/ 50 h 101"/>
                <a:gd name="T4" fmla="*/ 0 w 27"/>
                <a:gd name="T5" fmla="*/ 34 h 101"/>
                <a:gd name="T6" fmla="*/ 6 w 27"/>
                <a:gd name="T7" fmla="*/ 19 h 101"/>
                <a:gd name="T8" fmla="*/ 10 w 27"/>
                <a:gd name="T9" fmla="*/ 3 h 101"/>
                <a:gd name="T10" fmla="*/ 17 w 27"/>
                <a:gd name="T11" fmla="*/ 0 h 101"/>
                <a:gd name="T12" fmla="*/ 18 w 27"/>
                <a:gd name="T13" fmla="*/ 10 h 101"/>
                <a:gd name="T14" fmla="*/ 18 w 27"/>
                <a:gd name="T15" fmla="*/ 23 h 101"/>
                <a:gd name="T16" fmla="*/ 17 w 27"/>
                <a:gd name="T17" fmla="*/ 37 h 101"/>
                <a:gd name="T18" fmla="*/ 17 w 27"/>
                <a:gd name="T19" fmla="*/ 50 h 101"/>
                <a:gd name="T20" fmla="*/ 16 w 27"/>
                <a:gd name="T21" fmla="*/ 64 h 101"/>
                <a:gd name="T22" fmla="*/ 14 w 27"/>
                <a:gd name="T23" fmla="*/ 65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101"/>
                <a:gd name="T38" fmla="*/ 27 w 27"/>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101">
                  <a:moveTo>
                    <a:pt x="21" y="101"/>
                  </a:moveTo>
                  <a:lnTo>
                    <a:pt x="10" y="77"/>
                  </a:lnTo>
                  <a:lnTo>
                    <a:pt x="0" y="53"/>
                  </a:lnTo>
                  <a:lnTo>
                    <a:pt x="9" y="29"/>
                  </a:lnTo>
                  <a:lnTo>
                    <a:pt x="15" y="5"/>
                  </a:lnTo>
                  <a:lnTo>
                    <a:pt x="26" y="0"/>
                  </a:lnTo>
                  <a:lnTo>
                    <a:pt x="27" y="15"/>
                  </a:lnTo>
                  <a:lnTo>
                    <a:pt x="27" y="36"/>
                  </a:lnTo>
                  <a:lnTo>
                    <a:pt x="26" y="58"/>
                  </a:lnTo>
                  <a:lnTo>
                    <a:pt x="25" y="78"/>
                  </a:lnTo>
                  <a:lnTo>
                    <a:pt x="24" y="99"/>
                  </a:lnTo>
                  <a:lnTo>
                    <a:pt x="21" y="101"/>
                  </a:lnTo>
                </a:path>
              </a:pathLst>
            </a:custGeom>
            <a:solidFill>
              <a:srgbClr val="E5E5E5"/>
            </a:solidFill>
            <a:ln w="1588">
              <a:solidFill>
                <a:srgbClr val="999999"/>
              </a:solidFill>
              <a:prstDash val="solid"/>
              <a:round/>
              <a:headEnd/>
              <a:tailEnd/>
            </a:ln>
          </p:spPr>
          <p:txBody>
            <a:bodyPr/>
            <a:lstStyle/>
            <a:p>
              <a:endParaRPr lang="en-US"/>
            </a:p>
          </p:txBody>
        </p:sp>
        <p:sp>
          <p:nvSpPr>
            <p:cNvPr id="26871" name="Freeform 128"/>
            <p:cNvSpPr>
              <a:spLocks/>
            </p:cNvSpPr>
            <p:nvPr/>
          </p:nvSpPr>
          <p:spPr bwMode="auto">
            <a:xfrm>
              <a:off x="3196" y="1833"/>
              <a:ext cx="56" cy="72"/>
            </a:xfrm>
            <a:custGeom>
              <a:avLst/>
              <a:gdLst>
                <a:gd name="T0" fmla="*/ 21 w 86"/>
                <a:gd name="T1" fmla="*/ 17 h 112"/>
                <a:gd name="T2" fmla="*/ 2 w 86"/>
                <a:gd name="T3" fmla="*/ 11 h 112"/>
                <a:gd name="T4" fmla="*/ 2 w 86"/>
                <a:gd name="T5" fmla="*/ 24 h 112"/>
                <a:gd name="T6" fmla="*/ 1 w 86"/>
                <a:gd name="T7" fmla="*/ 39 h 112"/>
                <a:gd name="T8" fmla="*/ 1 w 86"/>
                <a:gd name="T9" fmla="*/ 51 h 112"/>
                <a:gd name="T10" fmla="*/ 0 w 86"/>
                <a:gd name="T11" fmla="*/ 65 h 112"/>
                <a:gd name="T12" fmla="*/ 0 w 86"/>
                <a:gd name="T13" fmla="*/ 69 h 112"/>
                <a:gd name="T14" fmla="*/ 16 w 86"/>
                <a:gd name="T15" fmla="*/ 72 h 112"/>
                <a:gd name="T16" fmla="*/ 24 w 86"/>
                <a:gd name="T17" fmla="*/ 61 h 112"/>
                <a:gd name="T18" fmla="*/ 35 w 86"/>
                <a:gd name="T19" fmla="*/ 57 h 112"/>
                <a:gd name="T20" fmla="*/ 41 w 86"/>
                <a:gd name="T21" fmla="*/ 50 h 112"/>
                <a:gd name="T22" fmla="*/ 24 w 86"/>
                <a:gd name="T23" fmla="*/ 32 h 112"/>
                <a:gd name="T24" fmla="*/ 41 w 86"/>
                <a:gd name="T25" fmla="*/ 26 h 112"/>
                <a:gd name="T26" fmla="*/ 56 w 86"/>
                <a:gd name="T27" fmla="*/ 20 h 112"/>
                <a:gd name="T28" fmla="*/ 48 w 86"/>
                <a:gd name="T29" fmla="*/ 0 h 112"/>
                <a:gd name="T30" fmla="*/ 34 w 86"/>
                <a:gd name="T31" fmla="*/ 9 h 112"/>
                <a:gd name="T32" fmla="*/ 21 w 86"/>
                <a:gd name="T33" fmla="*/ 1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112"/>
                <a:gd name="T53" fmla="*/ 86 w 86"/>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112">
                  <a:moveTo>
                    <a:pt x="33" y="27"/>
                  </a:moveTo>
                  <a:lnTo>
                    <a:pt x="3" y="17"/>
                  </a:lnTo>
                  <a:lnTo>
                    <a:pt x="3" y="38"/>
                  </a:lnTo>
                  <a:lnTo>
                    <a:pt x="2" y="60"/>
                  </a:lnTo>
                  <a:lnTo>
                    <a:pt x="1" y="80"/>
                  </a:lnTo>
                  <a:lnTo>
                    <a:pt x="0" y="101"/>
                  </a:lnTo>
                  <a:lnTo>
                    <a:pt x="0" y="107"/>
                  </a:lnTo>
                  <a:lnTo>
                    <a:pt x="24" y="112"/>
                  </a:lnTo>
                  <a:lnTo>
                    <a:pt x="37" y="95"/>
                  </a:lnTo>
                  <a:lnTo>
                    <a:pt x="53" y="89"/>
                  </a:lnTo>
                  <a:lnTo>
                    <a:pt x="63" y="77"/>
                  </a:lnTo>
                  <a:lnTo>
                    <a:pt x="37" y="50"/>
                  </a:lnTo>
                  <a:lnTo>
                    <a:pt x="63" y="40"/>
                  </a:lnTo>
                  <a:lnTo>
                    <a:pt x="86" y="31"/>
                  </a:lnTo>
                  <a:lnTo>
                    <a:pt x="74" y="0"/>
                  </a:lnTo>
                  <a:lnTo>
                    <a:pt x="52" y="14"/>
                  </a:lnTo>
                  <a:lnTo>
                    <a:pt x="33" y="2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72" name="Freeform 129"/>
            <p:cNvSpPr>
              <a:spLocks/>
            </p:cNvSpPr>
            <p:nvPr/>
          </p:nvSpPr>
          <p:spPr bwMode="auto">
            <a:xfrm>
              <a:off x="3196" y="1833"/>
              <a:ext cx="56" cy="72"/>
            </a:xfrm>
            <a:custGeom>
              <a:avLst/>
              <a:gdLst>
                <a:gd name="T0" fmla="*/ 21 w 86"/>
                <a:gd name="T1" fmla="*/ 17 h 112"/>
                <a:gd name="T2" fmla="*/ 2 w 86"/>
                <a:gd name="T3" fmla="*/ 11 h 112"/>
                <a:gd name="T4" fmla="*/ 2 w 86"/>
                <a:gd name="T5" fmla="*/ 24 h 112"/>
                <a:gd name="T6" fmla="*/ 1 w 86"/>
                <a:gd name="T7" fmla="*/ 39 h 112"/>
                <a:gd name="T8" fmla="*/ 1 w 86"/>
                <a:gd name="T9" fmla="*/ 51 h 112"/>
                <a:gd name="T10" fmla="*/ 0 w 86"/>
                <a:gd name="T11" fmla="*/ 65 h 112"/>
                <a:gd name="T12" fmla="*/ 0 w 86"/>
                <a:gd name="T13" fmla="*/ 69 h 112"/>
                <a:gd name="T14" fmla="*/ 16 w 86"/>
                <a:gd name="T15" fmla="*/ 72 h 112"/>
                <a:gd name="T16" fmla="*/ 24 w 86"/>
                <a:gd name="T17" fmla="*/ 61 h 112"/>
                <a:gd name="T18" fmla="*/ 35 w 86"/>
                <a:gd name="T19" fmla="*/ 57 h 112"/>
                <a:gd name="T20" fmla="*/ 41 w 86"/>
                <a:gd name="T21" fmla="*/ 50 h 112"/>
                <a:gd name="T22" fmla="*/ 24 w 86"/>
                <a:gd name="T23" fmla="*/ 32 h 112"/>
                <a:gd name="T24" fmla="*/ 41 w 86"/>
                <a:gd name="T25" fmla="*/ 26 h 112"/>
                <a:gd name="T26" fmla="*/ 56 w 86"/>
                <a:gd name="T27" fmla="*/ 20 h 112"/>
                <a:gd name="T28" fmla="*/ 48 w 86"/>
                <a:gd name="T29" fmla="*/ 0 h 112"/>
                <a:gd name="T30" fmla="*/ 34 w 86"/>
                <a:gd name="T31" fmla="*/ 9 h 112"/>
                <a:gd name="T32" fmla="*/ 21 w 86"/>
                <a:gd name="T33" fmla="*/ 1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112"/>
                <a:gd name="T53" fmla="*/ 86 w 86"/>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112">
                  <a:moveTo>
                    <a:pt x="33" y="27"/>
                  </a:moveTo>
                  <a:lnTo>
                    <a:pt x="3" y="17"/>
                  </a:lnTo>
                  <a:lnTo>
                    <a:pt x="3" y="38"/>
                  </a:lnTo>
                  <a:lnTo>
                    <a:pt x="2" y="60"/>
                  </a:lnTo>
                  <a:lnTo>
                    <a:pt x="1" y="80"/>
                  </a:lnTo>
                  <a:lnTo>
                    <a:pt x="0" y="101"/>
                  </a:lnTo>
                  <a:lnTo>
                    <a:pt x="0" y="107"/>
                  </a:lnTo>
                  <a:lnTo>
                    <a:pt x="24" y="112"/>
                  </a:lnTo>
                  <a:lnTo>
                    <a:pt x="37" y="95"/>
                  </a:lnTo>
                  <a:lnTo>
                    <a:pt x="53" y="89"/>
                  </a:lnTo>
                  <a:lnTo>
                    <a:pt x="63" y="77"/>
                  </a:lnTo>
                  <a:lnTo>
                    <a:pt x="37" y="50"/>
                  </a:lnTo>
                  <a:lnTo>
                    <a:pt x="63" y="40"/>
                  </a:lnTo>
                  <a:lnTo>
                    <a:pt x="86" y="31"/>
                  </a:lnTo>
                  <a:lnTo>
                    <a:pt x="74" y="0"/>
                  </a:lnTo>
                  <a:lnTo>
                    <a:pt x="52" y="14"/>
                  </a:lnTo>
                  <a:lnTo>
                    <a:pt x="33" y="27"/>
                  </a:lnTo>
                </a:path>
              </a:pathLst>
            </a:custGeom>
            <a:solidFill>
              <a:srgbClr val="E5E5E5"/>
            </a:solidFill>
            <a:ln w="1588">
              <a:solidFill>
                <a:srgbClr val="999999"/>
              </a:solidFill>
              <a:prstDash val="solid"/>
              <a:round/>
              <a:headEnd/>
              <a:tailEnd/>
            </a:ln>
          </p:spPr>
          <p:txBody>
            <a:bodyPr/>
            <a:lstStyle/>
            <a:p>
              <a:endParaRPr lang="en-US"/>
            </a:p>
          </p:txBody>
        </p:sp>
        <p:sp>
          <p:nvSpPr>
            <p:cNvPr id="26873" name="Freeform 130"/>
            <p:cNvSpPr>
              <a:spLocks/>
            </p:cNvSpPr>
            <p:nvPr/>
          </p:nvSpPr>
          <p:spPr bwMode="auto">
            <a:xfrm>
              <a:off x="3464" y="1976"/>
              <a:ext cx="114" cy="144"/>
            </a:xfrm>
            <a:custGeom>
              <a:avLst/>
              <a:gdLst>
                <a:gd name="T0" fmla="*/ 114 w 174"/>
                <a:gd name="T1" fmla="*/ 44 h 223"/>
                <a:gd name="T2" fmla="*/ 103 w 174"/>
                <a:gd name="T3" fmla="*/ 34 h 223"/>
                <a:gd name="T4" fmla="*/ 92 w 174"/>
                <a:gd name="T5" fmla="*/ 25 h 223"/>
                <a:gd name="T6" fmla="*/ 80 w 174"/>
                <a:gd name="T7" fmla="*/ 18 h 223"/>
                <a:gd name="T8" fmla="*/ 66 w 174"/>
                <a:gd name="T9" fmla="*/ 14 h 223"/>
                <a:gd name="T10" fmla="*/ 58 w 174"/>
                <a:gd name="T11" fmla="*/ 0 h 223"/>
                <a:gd name="T12" fmla="*/ 53 w 174"/>
                <a:gd name="T13" fmla="*/ 5 h 223"/>
                <a:gd name="T14" fmla="*/ 52 w 174"/>
                <a:gd name="T15" fmla="*/ 0 h 223"/>
                <a:gd name="T16" fmla="*/ 54 w 174"/>
                <a:gd name="T17" fmla="*/ 15 h 223"/>
                <a:gd name="T18" fmla="*/ 47 w 174"/>
                <a:gd name="T19" fmla="*/ 18 h 223"/>
                <a:gd name="T20" fmla="*/ 44 w 174"/>
                <a:gd name="T21" fmla="*/ 39 h 223"/>
                <a:gd name="T22" fmla="*/ 52 w 174"/>
                <a:gd name="T23" fmla="*/ 51 h 223"/>
                <a:gd name="T24" fmla="*/ 48 w 174"/>
                <a:gd name="T25" fmla="*/ 68 h 223"/>
                <a:gd name="T26" fmla="*/ 45 w 174"/>
                <a:gd name="T27" fmla="*/ 86 h 223"/>
                <a:gd name="T28" fmla="*/ 33 w 174"/>
                <a:gd name="T29" fmla="*/ 90 h 223"/>
                <a:gd name="T30" fmla="*/ 23 w 174"/>
                <a:gd name="T31" fmla="*/ 96 h 223"/>
                <a:gd name="T32" fmla="*/ 12 w 174"/>
                <a:gd name="T33" fmla="*/ 99 h 223"/>
                <a:gd name="T34" fmla="*/ 1 w 174"/>
                <a:gd name="T35" fmla="*/ 103 h 223"/>
                <a:gd name="T36" fmla="*/ 0 w 174"/>
                <a:gd name="T37" fmla="*/ 110 h 223"/>
                <a:gd name="T38" fmla="*/ 10 w 174"/>
                <a:gd name="T39" fmla="*/ 128 h 223"/>
                <a:gd name="T40" fmla="*/ 20 w 174"/>
                <a:gd name="T41" fmla="*/ 144 h 223"/>
                <a:gd name="T42" fmla="*/ 33 w 174"/>
                <a:gd name="T43" fmla="*/ 141 h 223"/>
                <a:gd name="T44" fmla="*/ 45 w 174"/>
                <a:gd name="T45" fmla="*/ 138 h 223"/>
                <a:gd name="T46" fmla="*/ 53 w 174"/>
                <a:gd name="T47" fmla="*/ 130 h 223"/>
                <a:gd name="T48" fmla="*/ 57 w 174"/>
                <a:gd name="T49" fmla="*/ 123 h 223"/>
                <a:gd name="T50" fmla="*/ 71 w 174"/>
                <a:gd name="T51" fmla="*/ 118 h 223"/>
                <a:gd name="T52" fmla="*/ 77 w 174"/>
                <a:gd name="T53" fmla="*/ 107 h 223"/>
                <a:gd name="T54" fmla="*/ 90 w 174"/>
                <a:gd name="T55" fmla="*/ 101 h 223"/>
                <a:gd name="T56" fmla="*/ 88 w 174"/>
                <a:gd name="T57" fmla="*/ 82 h 223"/>
                <a:gd name="T58" fmla="*/ 93 w 174"/>
                <a:gd name="T59" fmla="*/ 78 h 223"/>
                <a:gd name="T60" fmla="*/ 97 w 174"/>
                <a:gd name="T61" fmla="*/ 78 h 223"/>
                <a:gd name="T62" fmla="*/ 106 w 174"/>
                <a:gd name="T63" fmla="*/ 60 h 223"/>
                <a:gd name="T64" fmla="*/ 114 w 174"/>
                <a:gd name="T65" fmla="*/ 44 h 2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223"/>
                <a:gd name="T101" fmla="*/ 174 w 174"/>
                <a:gd name="T102" fmla="*/ 223 h 2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223">
                  <a:moveTo>
                    <a:pt x="174" y="68"/>
                  </a:moveTo>
                  <a:lnTo>
                    <a:pt x="157" y="53"/>
                  </a:lnTo>
                  <a:lnTo>
                    <a:pt x="140" y="38"/>
                  </a:lnTo>
                  <a:lnTo>
                    <a:pt x="122" y="28"/>
                  </a:lnTo>
                  <a:lnTo>
                    <a:pt x="100" y="22"/>
                  </a:lnTo>
                  <a:lnTo>
                    <a:pt x="89" y="0"/>
                  </a:lnTo>
                  <a:lnTo>
                    <a:pt x="81" y="7"/>
                  </a:lnTo>
                  <a:lnTo>
                    <a:pt x="79" y="0"/>
                  </a:lnTo>
                  <a:lnTo>
                    <a:pt x="83" y="24"/>
                  </a:lnTo>
                  <a:lnTo>
                    <a:pt x="72" y="28"/>
                  </a:lnTo>
                  <a:lnTo>
                    <a:pt x="67" y="61"/>
                  </a:lnTo>
                  <a:lnTo>
                    <a:pt x="80" y="79"/>
                  </a:lnTo>
                  <a:lnTo>
                    <a:pt x="73" y="106"/>
                  </a:lnTo>
                  <a:lnTo>
                    <a:pt x="68" y="133"/>
                  </a:lnTo>
                  <a:lnTo>
                    <a:pt x="51" y="139"/>
                  </a:lnTo>
                  <a:lnTo>
                    <a:pt x="35" y="148"/>
                  </a:lnTo>
                  <a:lnTo>
                    <a:pt x="18" y="154"/>
                  </a:lnTo>
                  <a:lnTo>
                    <a:pt x="1" y="160"/>
                  </a:lnTo>
                  <a:lnTo>
                    <a:pt x="0" y="171"/>
                  </a:lnTo>
                  <a:lnTo>
                    <a:pt x="15" y="198"/>
                  </a:lnTo>
                  <a:lnTo>
                    <a:pt x="31" y="223"/>
                  </a:lnTo>
                  <a:lnTo>
                    <a:pt x="50" y="218"/>
                  </a:lnTo>
                  <a:lnTo>
                    <a:pt x="68" y="214"/>
                  </a:lnTo>
                  <a:lnTo>
                    <a:pt x="81" y="201"/>
                  </a:lnTo>
                  <a:lnTo>
                    <a:pt x="87" y="190"/>
                  </a:lnTo>
                  <a:lnTo>
                    <a:pt x="109" y="183"/>
                  </a:lnTo>
                  <a:lnTo>
                    <a:pt x="117" y="165"/>
                  </a:lnTo>
                  <a:lnTo>
                    <a:pt x="137" y="156"/>
                  </a:lnTo>
                  <a:lnTo>
                    <a:pt x="134" y="127"/>
                  </a:lnTo>
                  <a:lnTo>
                    <a:pt x="142" y="121"/>
                  </a:lnTo>
                  <a:lnTo>
                    <a:pt x="148" y="121"/>
                  </a:lnTo>
                  <a:lnTo>
                    <a:pt x="162" y="93"/>
                  </a:lnTo>
                  <a:lnTo>
                    <a:pt x="174" y="6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74" name="Freeform 131"/>
            <p:cNvSpPr>
              <a:spLocks/>
            </p:cNvSpPr>
            <p:nvPr/>
          </p:nvSpPr>
          <p:spPr bwMode="auto">
            <a:xfrm>
              <a:off x="3464" y="1976"/>
              <a:ext cx="114" cy="144"/>
            </a:xfrm>
            <a:custGeom>
              <a:avLst/>
              <a:gdLst>
                <a:gd name="T0" fmla="*/ 114 w 174"/>
                <a:gd name="T1" fmla="*/ 44 h 223"/>
                <a:gd name="T2" fmla="*/ 103 w 174"/>
                <a:gd name="T3" fmla="*/ 34 h 223"/>
                <a:gd name="T4" fmla="*/ 92 w 174"/>
                <a:gd name="T5" fmla="*/ 25 h 223"/>
                <a:gd name="T6" fmla="*/ 80 w 174"/>
                <a:gd name="T7" fmla="*/ 18 h 223"/>
                <a:gd name="T8" fmla="*/ 66 w 174"/>
                <a:gd name="T9" fmla="*/ 14 h 223"/>
                <a:gd name="T10" fmla="*/ 58 w 174"/>
                <a:gd name="T11" fmla="*/ 0 h 223"/>
                <a:gd name="T12" fmla="*/ 53 w 174"/>
                <a:gd name="T13" fmla="*/ 5 h 223"/>
                <a:gd name="T14" fmla="*/ 52 w 174"/>
                <a:gd name="T15" fmla="*/ 0 h 223"/>
                <a:gd name="T16" fmla="*/ 54 w 174"/>
                <a:gd name="T17" fmla="*/ 15 h 223"/>
                <a:gd name="T18" fmla="*/ 47 w 174"/>
                <a:gd name="T19" fmla="*/ 18 h 223"/>
                <a:gd name="T20" fmla="*/ 44 w 174"/>
                <a:gd name="T21" fmla="*/ 39 h 223"/>
                <a:gd name="T22" fmla="*/ 52 w 174"/>
                <a:gd name="T23" fmla="*/ 51 h 223"/>
                <a:gd name="T24" fmla="*/ 48 w 174"/>
                <a:gd name="T25" fmla="*/ 68 h 223"/>
                <a:gd name="T26" fmla="*/ 45 w 174"/>
                <a:gd name="T27" fmla="*/ 86 h 223"/>
                <a:gd name="T28" fmla="*/ 33 w 174"/>
                <a:gd name="T29" fmla="*/ 90 h 223"/>
                <a:gd name="T30" fmla="*/ 23 w 174"/>
                <a:gd name="T31" fmla="*/ 96 h 223"/>
                <a:gd name="T32" fmla="*/ 12 w 174"/>
                <a:gd name="T33" fmla="*/ 99 h 223"/>
                <a:gd name="T34" fmla="*/ 1 w 174"/>
                <a:gd name="T35" fmla="*/ 103 h 223"/>
                <a:gd name="T36" fmla="*/ 0 w 174"/>
                <a:gd name="T37" fmla="*/ 110 h 223"/>
                <a:gd name="T38" fmla="*/ 10 w 174"/>
                <a:gd name="T39" fmla="*/ 128 h 223"/>
                <a:gd name="T40" fmla="*/ 20 w 174"/>
                <a:gd name="T41" fmla="*/ 144 h 223"/>
                <a:gd name="T42" fmla="*/ 33 w 174"/>
                <a:gd name="T43" fmla="*/ 141 h 223"/>
                <a:gd name="T44" fmla="*/ 45 w 174"/>
                <a:gd name="T45" fmla="*/ 138 h 223"/>
                <a:gd name="T46" fmla="*/ 53 w 174"/>
                <a:gd name="T47" fmla="*/ 130 h 223"/>
                <a:gd name="T48" fmla="*/ 57 w 174"/>
                <a:gd name="T49" fmla="*/ 123 h 223"/>
                <a:gd name="T50" fmla="*/ 71 w 174"/>
                <a:gd name="T51" fmla="*/ 118 h 223"/>
                <a:gd name="T52" fmla="*/ 77 w 174"/>
                <a:gd name="T53" fmla="*/ 107 h 223"/>
                <a:gd name="T54" fmla="*/ 90 w 174"/>
                <a:gd name="T55" fmla="*/ 101 h 223"/>
                <a:gd name="T56" fmla="*/ 88 w 174"/>
                <a:gd name="T57" fmla="*/ 82 h 223"/>
                <a:gd name="T58" fmla="*/ 93 w 174"/>
                <a:gd name="T59" fmla="*/ 78 h 223"/>
                <a:gd name="T60" fmla="*/ 97 w 174"/>
                <a:gd name="T61" fmla="*/ 78 h 223"/>
                <a:gd name="T62" fmla="*/ 106 w 174"/>
                <a:gd name="T63" fmla="*/ 60 h 223"/>
                <a:gd name="T64" fmla="*/ 114 w 174"/>
                <a:gd name="T65" fmla="*/ 44 h 2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4"/>
                <a:gd name="T100" fmla="*/ 0 h 223"/>
                <a:gd name="T101" fmla="*/ 174 w 174"/>
                <a:gd name="T102" fmla="*/ 223 h 2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4" h="223">
                  <a:moveTo>
                    <a:pt x="174" y="68"/>
                  </a:moveTo>
                  <a:lnTo>
                    <a:pt x="157" y="53"/>
                  </a:lnTo>
                  <a:lnTo>
                    <a:pt x="140" y="38"/>
                  </a:lnTo>
                  <a:lnTo>
                    <a:pt x="122" y="28"/>
                  </a:lnTo>
                  <a:lnTo>
                    <a:pt x="100" y="22"/>
                  </a:lnTo>
                  <a:lnTo>
                    <a:pt x="89" y="0"/>
                  </a:lnTo>
                  <a:lnTo>
                    <a:pt x="81" y="7"/>
                  </a:lnTo>
                  <a:lnTo>
                    <a:pt x="79" y="0"/>
                  </a:lnTo>
                  <a:lnTo>
                    <a:pt x="83" y="24"/>
                  </a:lnTo>
                  <a:lnTo>
                    <a:pt x="72" y="28"/>
                  </a:lnTo>
                  <a:lnTo>
                    <a:pt x="67" y="61"/>
                  </a:lnTo>
                  <a:lnTo>
                    <a:pt x="80" y="79"/>
                  </a:lnTo>
                  <a:lnTo>
                    <a:pt x="73" y="106"/>
                  </a:lnTo>
                  <a:lnTo>
                    <a:pt x="68" y="133"/>
                  </a:lnTo>
                  <a:lnTo>
                    <a:pt x="51" y="139"/>
                  </a:lnTo>
                  <a:lnTo>
                    <a:pt x="35" y="148"/>
                  </a:lnTo>
                  <a:lnTo>
                    <a:pt x="18" y="154"/>
                  </a:lnTo>
                  <a:lnTo>
                    <a:pt x="1" y="160"/>
                  </a:lnTo>
                  <a:lnTo>
                    <a:pt x="0" y="171"/>
                  </a:lnTo>
                  <a:lnTo>
                    <a:pt x="15" y="198"/>
                  </a:lnTo>
                  <a:lnTo>
                    <a:pt x="31" y="223"/>
                  </a:lnTo>
                  <a:lnTo>
                    <a:pt x="50" y="218"/>
                  </a:lnTo>
                  <a:lnTo>
                    <a:pt x="68" y="214"/>
                  </a:lnTo>
                  <a:lnTo>
                    <a:pt x="81" y="201"/>
                  </a:lnTo>
                  <a:lnTo>
                    <a:pt x="87" y="190"/>
                  </a:lnTo>
                  <a:lnTo>
                    <a:pt x="109" y="183"/>
                  </a:lnTo>
                  <a:lnTo>
                    <a:pt x="117" y="165"/>
                  </a:lnTo>
                  <a:lnTo>
                    <a:pt x="137" y="156"/>
                  </a:lnTo>
                  <a:lnTo>
                    <a:pt x="134" y="127"/>
                  </a:lnTo>
                  <a:lnTo>
                    <a:pt x="142" y="121"/>
                  </a:lnTo>
                  <a:lnTo>
                    <a:pt x="148" y="121"/>
                  </a:lnTo>
                  <a:lnTo>
                    <a:pt x="162" y="93"/>
                  </a:lnTo>
                  <a:lnTo>
                    <a:pt x="174" y="68"/>
                  </a:lnTo>
                </a:path>
              </a:pathLst>
            </a:custGeom>
            <a:solidFill>
              <a:srgbClr val="E5E5E5"/>
            </a:solidFill>
            <a:ln w="1588">
              <a:solidFill>
                <a:srgbClr val="999999"/>
              </a:solidFill>
              <a:prstDash val="solid"/>
              <a:round/>
              <a:headEnd/>
              <a:tailEnd/>
            </a:ln>
          </p:spPr>
          <p:txBody>
            <a:bodyPr/>
            <a:lstStyle/>
            <a:p>
              <a:endParaRPr lang="en-US"/>
            </a:p>
          </p:txBody>
        </p:sp>
        <p:sp>
          <p:nvSpPr>
            <p:cNvPr id="26875" name="Freeform 132"/>
            <p:cNvSpPr>
              <a:spLocks/>
            </p:cNvSpPr>
            <p:nvPr/>
          </p:nvSpPr>
          <p:spPr bwMode="auto">
            <a:xfrm>
              <a:off x="3516" y="1955"/>
              <a:ext cx="3" cy="9"/>
            </a:xfrm>
            <a:custGeom>
              <a:avLst/>
              <a:gdLst>
                <a:gd name="T0" fmla="*/ 3 w 5"/>
                <a:gd name="T1" fmla="*/ 0 h 14"/>
                <a:gd name="T2" fmla="*/ 0 w 5"/>
                <a:gd name="T3" fmla="*/ 6 h 14"/>
                <a:gd name="T4" fmla="*/ 3 w 5"/>
                <a:gd name="T5" fmla="*/ 9 h 14"/>
                <a:gd name="T6" fmla="*/ 3 w 5"/>
                <a:gd name="T7" fmla="*/ 0 h 14"/>
                <a:gd name="T8" fmla="*/ 0 60000 65536"/>
                <a:gd name="T9" fmla="*/ 0 60000 65536"/>
                <a:gd name="T10" fmla="*/ 0 60000 65536"/>
                <a:gd name="T11" fmla="*/ 0 60000 65536"/>
                <a:gd name="T12" fmla="*/ 0 w 5"/>
                <a:gd name="T13" fmla="*/ 0 h 14"/>
                <a:gd name="T14" fmla="*/ 5 w 5"/>
                <a:gd name="T15" fmla="*/ 14 h 14"/>
              </a:gdLst>
              <a:ahLst/>
              <a:cxnLst>
                <a:cxn ang="T8">
                  <a:pos x="T0" y="T1"/>
                </a:cxn>
                <a:cxn ang="T9">
                  <a:pos x="T2" y="T3"/>
                </a:cxn>
                <a:cxn ang="T10">
                  <a:pos x="T4" y="T5"/>
                </a:cxn>
                <a:cxn ang="T11">
                  <a:pos x="T6" y="T7"/>
                </a:cxn>
              </a:cxnLst>
              <a:rect l="T12" t="T13" r="T14" b="T15"/>
              <a:pathLst>
                <a:path w="5" h="14">
                  <a:moveTo>
                    <a:pt x="5" y="0"/>
                  </a:moveTo>
                  <a:lnTo>
                    <a:pt x="0" y="10"/>
                  </a:lnTo>
                  <a:lnTo>
                    <a:pt x="5" y="14"/>
                  </a:lnTo>
                  <a:lnTo>
                    <a:pt x="5"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76" name="Freeform 133"/>
            <p:cNvSpPr>
              <a:spLocks/>
            </p:cNvSpPr>
            <p:nvPr/>
          </p:nvSpPr>
          <p:spPr bwMode="auto">
            <a:xfrm>
              <a:off x="3516" y="1955"/>
              <a:ext cx="3" cy="9"/>
            </a:xfrm>
            <a:custGeom>
              <a:avLst/>
              <a:gdLst>
                <a:gd name="T0" fmla="*/ 3 w 5"/>
                <a:gd name="T1" fmla="*/ 0 h 14"/>
                <a:gd name="T2" fmla="*/ 0 w 5"/>
                <a:gd name="T3" fmla="*/ 6 h 14"/>
                <a:gd name="T4" fmla="*/ 3 w 5"/>
                <a:gd name="T5" fmla="*/ 9 h 14"/>
                <a:gd name="T6" fmla="*/ 3 w 5"/>
                <a:gd name="T7" fmla="*/ 0 h 14"/>
                <a:gd name="T8" fmla="*/ 0 60000 65536"/>
                <a:gd name="T9" fmla="*/ 0 60000 65536"/>
                <a:gd name="T10" fmla="*/ 0 60000 65536"/>
                <a:gd name="T11" fmla="*/ 0 60000 65536"/>
                <a:gd name="T12" fmla="*/ 0 w 5"/>
                <a:gd name="T13" fmla="*/ 0 h 14"/>
                <a:gd name="T14" fmla="*/ 5 w 5"/>
                <a:gd name="T15" fmla="*/ 14 h 14"/>
              </a:gdLst>
              <a:ahLst/>
              <a:cxnLst>
                <a:cxn ang="T8">
                  <a:pos x="T0" y="T1"/>
                </a:cxn>
                <a:cxn ang="T9">
                  <a:pos x="T2" y="T3"/>
                </a:cxn>
                <a:cxn ang="T10">
                  <a:pos x="T4" y="T5"/>
                </a:cxn>
                <a:cxn ang="T11">
                  <a:pos x="T6" y="T7"/>
                </a:cxn>
              </a:cxnLst>
              <a:rect l="T12" t="T13" r="T14" b="T15"/>
              <a:pathLst>
                <a:path w="5" h="14">
                  <a:moveTo>
                    <a:pt x="5" y="0"/>
                  </a:moveTo>
                  <a:lnTo>
                    <a:pt x="0" y="10"/>
                  </a:lnTo>
                  <a:lnTo>
                    <a:pt x="5" y="14"/>
                  </a:lnTo>
                  <a:lnTo>
                    <a:pt x="5" y="0"/>
                  </a:lnTo>
                </a:path>
              </a:pathLst>
            </a:custGeom>
            <a:solidFill>
              <a:srgbClr val="E5E5E5"/>
            </a:solidFill>
            <a:ln w="1588">
              <a:solidFill>
                <a:srgbClr val="999999"/>
              </a:solidFill>
              <a:prstDash val="solid"/>
              <a:round/>
              <a:headEnd/>
              <a:tailEnd/>
            </a:ln>
          </p:spPr>
          <p:txBody>
            <a:bodyPr/>
            <a:lstStyle/>
            <a:p>
              <a:endParaRPr lang="en-US"/>
            </a:p>
          </p:txBody>
        </p:sp>
        <p:sp>
          <p:nvSpPr>
            <p:cNvPr id="26877" name="Freeform 134"/>
            <p:cNvSpPr>
              <a:spLocks/>
            </p:cNvSpPr>
            <p:nvPr/>
          </p:nvSpPr>
          <p:spPr bwMode="auto">
            <a:xfrm>
              <a:off x="3192" y="1853"/>
              <a:ext cx="325" cy="284"/>
            </a:xfrm>
            <a:custGeom>
              <a:avLst/>
              <a:gdLst>
                <a:gd name="T0" fmla="*/ 74 w 496"/>
                <a:gd name="T1" fmla="*/ 171 h 442"/>
                <a:gd name="T2" fmla="*/ 64 w 496"/>
                <a:gd name="T3" fmla="*/ 144 h 442"/>
                <a:gd name="T4" fmla="*/ 43 w 496"/>
                <a:gd name="T5" fmla="*/ 128 h 442"/>
                <a:gd name="T6" fmla="*/ 20 w 496"/>
                <a:gd name="T7" fmla="*/ 91 h 442"/>
                <a:gd name="T8" fmla="*/ 0 w 496"/>
                <a:gd name="T9" fmla="*/ 69 h 442"/>
                <a:gd name="T10" fmla="*/ 20 w 496"/>
                <a:gd name="T11" fmla="*/ 52 h 442"/>
                <a:gd name="T12" fmla="*/ 39 w 496"/>
                <a:gd name="T13" fmla="*/ 37 h 442"/>
                <a:gd name="T14" fmla="*/ 28 w 496"/>
                <a:gd name="T15" fmla="*/ 12 h 442"/>
                <a:gd name="T16" fmla="*/ 60 w 496"/>
                <a:gd name="T17" fmla="*/ 0 h 442"/>
                <a:gd name="T18" fmla="*/ 90 w 496"/>
                <a:gd name="T19" fmla="*/ 12 h 442"/>
                <a:gd name="T20" fmla="*/ 119 w 496"/>
                <a:gd name="T21" fmla="*/ 26 h 442"/>
                <a:gd name="T22" fmla="*/ 147 w 496"/>
                <a:gd name="T23" fmla="*/ 52 h 442"/>
                <a:gd name="T24" fmla="*/ 189 w 496"/>
                <a:gd name="T25" fmla="*/ 55 h 442"/>
                <a:gd name="T26" fmla="*/ 204 w 496"/>
                <a:gd name="T27" fmla="*/ 63 h 442"/>
                <a:gd name="T28" fmla="*/ 219 w 496"/>
                <a:gd name="T29" fmla="*/ 81 h 442"/>
                <a:gd name="T30" fmla="*/ 234 w 496"/>
                <a:gd name="T31" fmla="*/ 104 h 442"/>
                <a:gd name="T32" fmla="*/ 247 w 496"/>
                <a:gd name="T33" fmla="*/ 128 h 442"/>
                <a:gd name="T34" fmla="*/ 254 w 496"/>
                <a:gd name="T35" fmla="*/ 130 h 442"/>
                <a:gd name="T36" fmla="*/ 256 w 496"/>
                <a:gd name="T37" fmla="*/ 134 h 442"/>
                <a:gd name="T38" fmla="*/ 257 w 496"/>
                <a:gd name="T39" fmla="*/ 139 h 442"/>
                <a:gd name="T40" fmla="*/ 267 w 496"/>
                <a:gd name="T41" fmla="*/ 159 h 442"/>
                <a:gd name="T42" fmla="*/ 314 w 496"/>
                <a:gd name="T43" fmla="*/ 166 h 442"/>
                <a:gd name="T44" fmla="*/ 325 w 496"/>
                <a:gd name="T45" fmla="*/ 174 h 442"/>
                <a:gd name="T46" fmla="*/ 317 w 496"/>
                <a:gd name="T47" fmla="*/ 209 h 442"/>
                <a:gd name="T48" fmla="*/ 296 w 496"/>
                <a:gd name="T49" fmla="*/ 218 h 442"/>
                <a:gd name="T50" fmla="*/ 273 w 496"/>
                <a:gd name="T51" fmla="*/ 226 h 442"/>
                <a:gd name="T52" fmla="*/ 249 w 496"/>
                <a:gd name="T53" fmla="*/ 231 h 442"/>
                <a:gd name="T54" fmla="*/ 226 w 496"/>
                <a:gd name="T55" fmla="*/ 240 h 442"/>
                <a:gd name="T56" fmla="*/ 208 w 496"/>
                <a:gd name="T57" fmla="*/ 262 h 442"/>
                <a:gd name="T58" fmla="*/ 191 w 496"/>
                <a:gd name="T59" fmla="*/ 284 h 442"/>
                <a:gd name="T60" fmla="*/ 176 w 496"/>
                <a:gd name="T61" fmla="*/ 260 h 442"/>
                <a:gd name="T62" fmla="*/ 144 w 496"/>
                <a:gd name="T63" fmla="*/ 252 h 442"/>
                <a:gd name="T64" fmla="*/ 136 w 496"/>
                <a:gd name="T65" fmla="*/ 271 h 442"/>
                <a:gd name="T66" fmla="*/ 121 w 496"/>
                <a:gd name="T67" fmla="*/ 247 h 442"/>
                <a:gd name="T68" fmla="*/ 96 w 496"/>
                <a:gd name="T69" fmla="*/ 208 h 4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6"/>
                <a:gd name="T106" fmla="*/ 0 h 442"/>
                <a:gd name="T107" fmla="*/ 496 w 496"/>
                <a:gd name="T108" fmla="*/ 442 h 4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6" h="442">
                  <a:moveTo>
                    <a:pt x="122" y="301"/>
                  </a:moveTo>
                  <a:lnTo>
                    <a:pt x="113" y="266"/>
                  </a:lnTo>
                  <a:lnTo>
                    <a:pt x="104" y="247"/>
                  </a:lnTo>
                  <a:lnTo>
                    <a:pt x="97" y="224"/>
                  </a:lnTo>
                  <a:lnTo>
                    <a:pt x="81" y="212"/>
                  </a:lnTo>
                  <a:lnTo>
                    <a:pt x="65" y="199"/>
                  </a:lnTo>
                  <a:lnTo>
                    <a:pt x="52" y="173"/>
                  </a:lnTo>
                  <a:lnTo>
                    <a:pt x="30" y="141"/>
                  </a:lnTo>
                  <a:lnTo>
                    <a:pt x="7" y="109"/>
                  </a:lnTo>
                  <a:lnTo>
                    <a:pt x="0" y="108"/>
                  </a:lnTo>
                  <a:lnTo>
                    <a:pt x="6" y="76"/>
                  </a:lnTo>
                  <a:lnTo>
                    <a:pt x="30" y="81"/>
                  </a:lnTo>
                  <a:lnTo>
                    <a:pt x="43" y="64"/>
                  </a:lnTo>
                  <a:lnTo>
                    <a:pt x="59" y="58"/>
                  </a:lnTo>
                  <a:lnTo>
                    <a:pt x="69" y="46"/>
                  </a:lnTo>
                  <a:lnTo>
                    <a:pt x="43" y="19"/>
                  </a:lnTo>
                  <a:lnTo>
                    <a:pt x="69" y="9"/>
                  </a:lnTo>
                  <a:lnTo>
                    <a:pt x="92" y="0"/>
                  </a:lnTo>
                  <a:lnTo>
                    <a:pt x="115" y="9"/>
                  </a:lnTo>
                  <a:lnTo>
                    <a:pt x="137" y="19"/>
                  </a:lnTo>
                  <a:lnTo>
                    <a:pt x="159" y="31"/>
                  </a:lnTo>
                  <a:lnTo>
                    <a:pt x="181" y="40"/>
                  </a:lnTo>
                  <a:lnTo>
                    <a:pt x="202" y="60"/>
                  </a:lnTo>
                  <a:lnTo>
                    <a:pt x="225" y="81"/>
                  </a:lnTo>
                  <a:lnTo>
                    <a:pt x="267" y="83"/>
                  </a:lnTo>
                  <a:lnTo>
                    <a:pt x="289" y="85"/>
                  </a:lnTo>
                  <a:lnTo>
                    <a:pt x="291" y="93"/>
                  </a:lnTo>
                  <a:lnTo>
                    <a:pt x="312" y="98"/>
                  </a:lnTo>
                  <a:lnTo>
                    <a:pt x="325" y="118"/>
                  </a:lnTo>
                  <a:lnTo>
                    <a:pt x="334" y="126"/>
                  </a:lnTo>
                  <a:lnTo>
                    <a:pt x="356" y="147"/>
                  </a:lnTo>
                  <a:lnTo>
                    <a:pt x="357" y="162"/>
                  </a:lnTo>
                  <a:lnTo>
                    <a:pt x="367" y="182"/>
                  </a:lnTo>
                  <a:lnTo>
                    <a:pt x="377" y="199"/>
                  </a:lnTo>
                  <a:lnTo>
                    <a:pt x="386" y="203"/>
                  </a:lnTo>
                  <a:lnTo>
                    <a:pt x="388" y="202"/>
                  </a:lnTo>
                  <a:lnTo>
                    <a:pt x="391" y="203"/>
                  </a:lnTo>
                  <a:lnTo>
                    <a:pt x="391" y="209"/>
                  </a:lnTo>
                  <a:lnTo>
                    <a:pt x="392" y="212"/>
                  </a:lnTo>
                  <a:lnTo>
                    <a:pt x="392" y="216"/>
                  </a:lnTo>
                  <a:lnTo>
                    <a:pt x="401" y="223"/>
                  </a:lnTo>
                  <a:lnTo>
                    <a:pt x="408" y="247"/>
                  </a:lnTo>
                  <a:lnTo>
                    <a:pt x="442" y="252"/>
                  </a:lnTo>
                  <a:lnTo>
                    <a:pt x="479" y="259"/>
                  </a:lnTo>
                  <a:lnTo>
                    <a:pt x="483" y="253"/>
                  </a:lnTo>
                  <a:lnTo>
                    <a:pt x="496" y="271"/>
                  </a:lnTo>
                  <a:lnTo>
                    <a:pt x="489" y="298"/>
                  </a:lnTo>
                  <a:lnTo>
                    <a:pt x="484" y="325"/>
                  </a:lnTo>
                  <a:lnTo>
                    <a:pt x="467" y="331"/>
                  </a:lnTo>
                  <a:lnTo>
                    <a:pt x="451" y="340"/>
                  </a:lnTo>
                  <a:lnTo>
                    <a:pt x="434" y="346"/>
                  </a:lnTo>
                  <a:lnTo>
                    <a:pt x="417" y="352"/>
                  </a:lnTo>
                  <a:lnTo>
                    <a:pt x="400" y="357"/>
                  </a:lnTo>
                  <a:lnTo>
                    <a:pt x="380" y="360"/>
                  </a:lnTo>
                  <a:lnTo>
                    <a:pt x="362" y="367"/>
                  </a:lnTo>
                  <a:lnTo>
                    <a:pt x="345" y="373"/>
                  </a:lnTo>
                  <a:lnTo>
                    <a:pt x="331" y="390"/>
                  </a:lnTo>
                  <a:lnTo>
                    <a:pt x="317" y="407"/>
                  </a:lnTo>
                  <a:lnTo>
                    <a:pt x="305" y="424"/>
                  </a:lnTo>
                  <a:lnTo>
                    <a:pt x="291" y="442"/>
                  </a:lnTo>
                  <a:lnTo>
                    <a:pt x="290" y="415"/>
                  </a:lnTo>
                  <a:lnTo>
                    <a:pt x="268" y="404"/>
                  </a:lnTo>
                  <a:lnTo>
                    <a:pt x="246" y="393"/>
                  </a:lnTo>
                  <a:lnTo>
                    <a:pt x="220" y="392"/>
                  </a:lnTo>
                  <a:lnTo>
                    <a:pt x="217" y="414"/>
                  </a:lnTo>
                  <a:lnTo>
                    <a:pt x="208" y="421"/>
                  </a:lnTo>
                  <a:lnTo>
                    <a:pt x="196" y="402"/>
                  </a:lnTo>
                  <a:lnTo>
                    <a:pt x="184" y="384"/>
                  </a:lnTo>
                  <a:lnTo>
                    <a:pt x="165" y="354"/>
                  </a:lnTo>
                  <a:lnTo>
                    <a:pt x="147" y="324"/>
                  </a:lnTo>
                  <a:lnTo>
                    <a:pt x="122" y="30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78" name="Freeform 135"/>
            <p:cNvSpPr>
              <a:spLocks/>
            </p:cNvSpPr>
            <p:nvPr/>
          </p:nvSpPr>
          <p:spPr bwMode="auto">
            <a:xfrm>
              <a:off x="3192" y="1853"/>
              <a:ext cx="325" cy="284"/>
            </a:xfrm>
            <a:custGeom>
              <a:avLst/>
              <a:gdLst>
                <a:gd name="T0" fmla="*/ 74 w 496"/>
                <a:gd name="T1" fmla="*/ 171 h 442"/>
                <a:gd name="T2" fmla="*/ 64 w 496"/>
                <a:gd name="T3" fmla="*/ 144 h 442"/>
                <a:gd name="T4" fmla="*/ 43 w 496"/>
                <a:gd name="T5" fmla="*/ 128 h 442"/>
                <a:gd name="T6" fmla="*/ 20 w 496"/>
                <a:gd name="T7" fmla="*/ 91 h 442"/>
                <a:gd name="T8" fmla="*/ 0 w 496"/>
                <a:gd name="T9" fmla="*/ 69 h 442"/>
                <a:gd name="T10" fmla="*/ 20 w 496"/>
                <a:gd name="T11" fmla="*/ 52 h 442"/>
                <a:gd name="T12" fmla="*/ 39 w 496"/>
                <a:gd name="T13" fmla="*/ 37 h 442"/>
                <a:gd name="T14" fmla="*/ 28 w 496"/>
                <a:gd name="T15" fmla="*/ 12 h 442"/>
                <a:gd name="T16" fmla="*/ 60 w 496"/>
                <a:gd name="T17" fmla="*/ 0 h 442"/>
                <a:gd name="T18" fmla="*/ 90 w 496"/>
                <a:gd name="T19" fmla="*/ 12 h 442"/>
                <a:gd name="T20" fmla="*/ 119 w 496"/>
                <a:gd name="T21" fmla="*/ 26 h 442"/>
                <a:gd name="T22" fmla="*/ 147 w 496"/>
                <a:gd name="T23" fmla="*/ 52 h 442"/>
                <a:gd name="T24" fmla="*/ 189 w 496"/>
                <a:gd name="T25" fmla="*/ 55 h 442"/>
                <a:gd name="T26" fmla="*/ 204 w 496"/>
                <a:gd name="T27" fmla="*/ 63 h 442"/>
                <a:gd name="T28" fmla="*/ 219 w 496"/>
                <a:gd name="T29" fmla="*/ 81 h 442"/>
                <a:gd name="T30" fmla="*/ 234 w 496"/>
                <a:gd name="T31" fmla="*/ 104 h 442"/>
                <a:gd name="T32" fmla="*/ 247 w 496"/>
                <a:gd name="T33" fmla="*/ 128 h 442"/>
                <a:gd name="T34" fmla="*/ 254 w 496"/>
                <a:gd name="T35" fmla="*/ 130 h 442"/>
                <a:gd name="T36" fmla="*/ 256 w 496"/>
                <a:gd name="T37" fmla="*/ 134 h 442"/>
                <a:gd name="T38" fmla="*/ 257 w 496"/>
                <a:gd name="T39" fmla="*/ 139 h 442"/>
                <a:gd name="T40" fmla="*/ 267 w 496"/>
                <a:gd name="T41" fmla="*/ 159 h 442"/>
                <a:gd name="T42" fmla="*/ 314 w 496"/>
                <a:gd name="T43" fmla="*/ 166 h 442"/>
                <a:gd name="T44" fmla="*/ 325 w 496"/>
                <a:gd name="T45" fmla="*/ 174 h 442"/>
                <a:gd name="T46" fmla="*/ 317 w 496"/>
                <a:gd name="T47" fmla="*/ 209 h 442"/>
                <a:gd name="T48" fmla="*/ 296 w 496"/>
                <a:gd name="T49" fmla="*/ 218 h 442"/>
                <a:gd name="T50" fmla="*/ 273 w 496"/>
                <a:gd name="T51" fmla="*/ 226 h 442"/>
                <a:gd name="T52" fmla="*/ 249 w 496"/>
                <a:gd name="T53" fmla="*/ 231 h 442"/>
                <a:gd name="T54" fmla="*/ 226 w 496"/>
                <a:gd name="T55" fmla="*/ 240 h 442"/>
                <a:gd name="T56" fmla="*/ 208 w 496"/>
                <a:gd name="T57" fmla="*/ 262 h 442"/>
                <a:gd name="T58" fmla="*/ 191 w 496"/>
                <a:gd name="T59" fmla="*/ 284 h 442"/>
                <a:gd name="T60" fmla="*/ 176 w 496"/>
                <a:gd name="T61" fmla="*/ 260 h 442"/>
                <a:gd name="T62" fmla="*/ 144 w 496"/>
                <a:gd name="T63" fmla="*/ 252 h 442"/>
                <a:gd name="T64" fmla="*/ 136 w 496"/>
                <a:gd name="T65" fmla="*/ 271 h 442"/>
                <a:gd name="T66" fmla="*/ 121 w 496"/>
                <a:gd name="T67" fmla="*/ 247 h 442"/>
                <a:gd name="T68" fmla="*/ 96 w 496"/>
                <a:gd name="T69" fmla="*/ 208 h 4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6"/>
                <a:gd name="T106" fmla="*/ 0 h 442"/>
                <a:gd name="T107" fmla="*/ 496 w 496"/>
                <a:gd name="T108" fmla="*/ 442 h 4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6" h="442">
                  <a:moveTo>
                    <a:pt x="122" y="301"/>
                  </a:moveTo>
                  <a:lnTo>
                    <a:pt x="113" y="266"/>
                  </a:lnTo>
                  <a:lnTo>
                    <a:pt x="104" y="247"/>
                  </a:lnTo>
                  <a:lnTo>
                    <a:pt x="97" y="224"/>
                  </a:lnTo>
                  <a:lnTo>
                    <a:pt x="81" y="212"/>
                  </a:lnTo>
                  <a:lnTo>
                    <a:pt x="65" y="199"/>
                  </a:lnTo>
                  <a:lnTo>
                    <a:pt x="52" y="173"/>
                  </a:lnTo>
                  <a:lnTo>
                    <a:pt x="30" y="141"/>
                  </a:lnTo>
                  <a:lnTo>
                    <a:pt x="7" y="109"/>
                  </a:lnTo>
                  <a:lnTo>
                    <a:pt x="0" y="108"/>
                  </a:lnTo>
                  <a:lnTo>
                    <a:pt x="6" y="76"/>
                  </a:lnTo>
                  <a:lnTo>
                    <a:pt x="30" y="81"/>
                  </a:lnTo>
                  <a:lnTo>
                    <a:pt x="43" y="64"/>
                  </a:lnTo>
                  <a:lnTo>
                    <a:pt x="59" y="58"/>
                  </a:lnTo>
                  <a:lnTo>
                    <a:pt x="69" y="46"/>
                  </a:lnTo>
                  <a:lnTo>
                    <a:pt x="43" y="19"/>
                  </a:lnTo>
                  <a:lnTo>
                    <a:pt x="69" y="9"/>
                  </a:lnTo>
                  <a:lnTo>
                    <a:pt x="92" y="0"/>
                  </a:lnTo>
                  <a:lnTo>
                    <a:pt x="115" y="9"/>
                  </a:lnTo>
                  <a:lnTo>
                    <a:pt x="137" y="19"/>
                  </a:lnTo>
                  <a:lnTo>
                    <a:pt x="159" y="31"/>
                  </a:lnTo>
                  <a:lnTo>
                    <a:pt x="181" y="40"/>
                  </a:lnTo>
                  <a:lnTo>
                    <a:pt x="202" y="60"/>
                  </a:lnTo>
                  <a:lnTo>
                    <a:pt x="225" y="81"/>
                  </a:lnTo>
                  <a:lnTo>
                    <a:pt x="267" y="83"/>
                  </a:lnTo>
                  <a:lnTo>
                    <a:pt x="289" y="85"/>
                  </a:lnTo>
                  <a:lnTo>
                    <a:pt x="291" y="93"/>
                  </a:lnTo>
                  <a:lnTo>
                    <a:pt x="312" y="98"/>
                  </a:lnTo>
                  <a:lnTo>
                    <a:pt x="325" y="118"/>
                  </a:lnTo>
                  <a:lnTo>
                    <a:pt x="334" y="126"/>
                  </a:lnTo>
                  <a:lnTo>
                    <a:pt x="356" y="147"/>
                  </a:lnTo>
                  <a:lnTo>
                    <a:pt x="357" y="162"/>
                  </a:lnTo>
                  <a:lnTo>
                    <a:pt x="367" y="182"/>
                  </a:lnTo>
                  <a:lnTo>
                    <a:pt x="377" y="199"/>
                  </a:lnTo>
                  <a:lnTo>
                    <a:pt x="386" y="203"/>
                  </a:lnTo>
                  <a:lnTo>
                    <a:pt x="388" y="202"/>
                  </a:lnTo>
                  <a:lnTo>
                    <a:pt x="391" y="203"/>
                  </a:lnTo>
                  <a:lnTo>
                    <a:pt x="391" y="209"/>
                  </a:lnTo>
                  <a:lnTo>
                    <a:pt x="392" y="212"/>
                  </a:lnTo>
                  <a:lnTo>
                    <a:pt x="392" y="216"/>
                  </a:lnTo>
                  <a:lnTo>
                    <a:pt x="401" y="223"/>
                  </a:lnTo>
                  <a:lnTo>
                    <a:pt x="408" y="247"/>
                  </a:lnTo>
                  <a:lnTo>
                    <a:pt x="442" y="252"/>
                  </a:lnTo>
                  <a:lnTo>
                    <a:pt x="479" y="259"/>
                  </a:lnTo>
                  <a:lnTo>
                    <a:pt x="483" y="253"/>
                  </a:lnTo>
                  <a:lnTo>
                    <a:pt x="496" y="271"/>
                  </a:lnTo>
                  <a:lnTo>
                    <a:pt x="489" y="298"/>
                  </a:lnTo>
                  <a:lnTo>
                    <a:pt x="484" y="325"/>
                  </a:lnTo>
                  <a:lnTo>
                    <a:pt x="467" y="331"/>
                  </a:lnTo>
                  <a:lnTo>
                    <a:pt x="451" y="340"/>
                  </a:lnTo>
                  <a:lnTo>
                    <a:pt x="434" y="346"/>
                  </a:lnTo>
                  <a:lnTo>
                    <a:pt x="417" y="352"/>
                  </a:lnTo>
                  <a:lnTo>
                    <a:pt x="400" y="357"/>
                  </a:lnTo>
                  <a:lnTo>
                    <a:pt x="380" y="360"/>
                  </a:lnTo>
                  <a:lnTo>
                    <a:pt x="362" y="367"/>
                  </a:lnTo>
                  <a:lnTo>
                    <a:pt x="345" y="373"/>
                  </a:lnTo>
                  <a:lnTo>
                    <a:pt x="331" y="390"/>
                  </a:lnTo>
                  <a:lnTo>
                    <a:pt x="317" y="407"/>
                  </a:lnTo>
                  <a:lnTo>
                    <a:pt x="305" y="424"/>
                  </a:lnTo>
                  <a:lnTo>
                    <a:pt x="291" y="442"/>
                  </a:lnTo>
                  <a:lnTo>
                    <a:pt x="290" y="415"/>
                  </a:lnTo>
                  <a:lnTo>
                    <a:pt x="268" y="404"/>
                  </a:lnTo>
                  <a:lnTo>
                    <a:pt x="246" y="393"/>
                  </a:lnTo>
                  <a:lnTo>
                    <a:pt x="220" y="392"/>
                  </a:lnTo>
                  <a:lnTo>
                    <a:pt x="217" y="414"/>
                  </a:lnTo>
                  <a:lnTo>
                    <a:pt x="208" y="421"/>
                  </a:lnTo>
                  <a:lnTo>
                    <a:pt x="196" y="402"/>
                  </a:lnTo>
                  <a:lnTo>
                    <a:pt x="184" y="384"/>
                  </a:lnTo>
                  <a:lnTo>
                    <a:pt x="165" y="354"/>
                  </a:lnTo>
                  <a:lnTo>
                    <a:pt x="147" y="324"/>
                  </a:lnTo>
                  <a:lnTo>
                    <a:pt x="122" y="301"/>
                  </a:lnTo>
                </a:path>
              </a:pathLst>
            </a:custGeom>
            <a:solidFill>
              <a:srgbClr val="E5E5E5"/>
            </a:solidFill>
            <a:ln w="1588">
              <a:solidFill>
                <a:srgbClr val="999999"/>
              </a:solidFill>
              <a:prstDash val="solid"/>
              <a:round/>
              <a:headEnd/>
              <a:tailEnd/>
            </a:ln>
          </p:spPr>
          <p:txBody>
            <a:bodyPr/>
            <a:lstStyle/>
            <a:p>
              <a:endParaRPr lang="en-US"/>
            </a:p>
          </p:txBody>
        </p:sp>
        <p:sp>
          <p:nvSpPr>
            <p:cNvPr id="26879" name="Freeform 136"/>
            <p:cNvSpPr>
              <a:spLocks/>
            </p:cNvSpPr>
            <p:nvPr/>
          </p:nvSpPr>
          <p:spPr bwMode="auto">
            <a:xfrm>
              <a:off x="3448" y="1961"/>
              <a:ext cx="74" cy="58"/>
            </a:xfrm>
            <a:custGeom>
              <a:avLst/>
              <a:gdLst>
                <a:gd name="T0" fmla="*/ 0 w 113"/>
                <a:gd name="T1" fmla="*/ 30 h 90"/>
                <a:gd name="T2" fmla="*/ 6 w 113"/>
                <a:gd name="T3" fmla="*/ 35 h 90"/>
                <a:gd name="T4" fmla="*/ 10 w 113"/>
                <a:gd name="T5" fmla="*/ 50 h 90"/>
                <a:gd name="T6" fmla="*/ 33 w 113"/>
                <a:gd name="T7" fmla="*/ 53 h 90"/>
                <a:gd name="T8" fmla="*/ 57 w 113"/>
                <a:gd name="T9" fmla="*/ 58 h 90"/>
                <a:gd name="T10" fmla="*/ 60 w 113"/>
                <a:gd name="T11" fmla="*/ 54 h 90"/>
                <a:gd name="T12" fmla="*/ 63 w 113"/>
                <a:gd name="T13" fmla="*/ 33 h 90"/>
                <a:gd name="T14" fmla="*/ 70 w 113"/>
                <a:gd name="T15" fmla="*/ 30 h 90"/>
                <a:gd name="T16" fmla="*/ 67 w 113"/>
                <a:gd name="T17" fmla="*/ 15 h 90"/>
                <a:gd name="T18" fmla="*/ 69 w 113"/>
                <a:gd name="T19" fmla="*/ 19 h 90"/>
                <a:gd name="T20" fmla="*/ 74 w 113"/>
                <a:gd name="T21" fmla="*/ 15 h 90"/>
                <a:gd name="T22" fmla="*/ 71 w 113"/>
                <a:gd name="T23" fmla="*/ 3 h 90"/>
                <a:gd name="T24" fmla="*/ 67 w 113"/>
                <a:gd name="T25" fmla="*/ 0 h 90"/>
                <a:gd name="T26" fmla="*/ 52 w 113"/>
                <a:gd name="T27" fmla="*/ 15 h 90"/>
                <a:gd name="T28" fmla="*/ 39 w 113"/>
                <a:gd name="T29" fmla="*/ 30 h 90"/>
                <a:gd name="T30" fmla="*/ 16 w 113"/>
                <a:gd name="T31" fmla="*/ 32 h 90"/>
                <a:gd name="T32" fmla="*/ 6 w 113"/>
                <a:gd name="T33" fmla="*/ 30 h 90"/>
                <a:gd name="T34" fmla="*/ 0 w 113"/>
                <a:gd name="T35" fmla="*/ 28 h 90"/>
                <a:gd name="T36" fmla="*/ 0 w 113"/>
                <a:gd name="T37" fmla="*/ 3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90"/>
                <a:gd name="T59" fmla="*/ 113 w 113"/>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90">
                  <a:moveTo>
                    <a:pt x="0" y="47"/>
                  </a:moveTo>
                  <a:lnTo>
                    <a:pt x="9" y="54"/>
                  </a:lnTo>
                  <a:lnTo>
                    <a:pt x="16" y="78"/>
                  </a:lnTo>
                  <a:lnTo>
                    <a:pt x="50" y="83"/>
                  </a:lnTo>
                  <a:lnTo>
                    <a:pt x="87" y="90"/>
                  </a:lnTo>
                  <a:lnTo>
                    <a:pt x="91" y="84"/>
                  </a:lnTo>
                  <a:lnTo>
                    <a:pt x="96" y="51"/>
                  </a:lnTo>
                  <a:lnTo>
                    <a:pt x="107" y="47"/>
                  </a:lnTo>
                  <a:lnTo>
                    <a:pt x="103" y="23"/>
                  </a:lnTo>
                  <a:lnTo>
                    <a:pt x="105" y="30"/>
                  </a:lnTo>
                  <a:lnTo>
                    <a:pt x="113" y="23"/>
                  </a:lnTo>
                  <a:lnTo>
                    <a:pt x="108" y="4"/>
                  </a:lnTo>
                  <a:lnTo>
                    <a:pt x="103" y="0"/>
                  </a:lnTo>
                  <a:lnTo>
                    <a:pt x="80" y="23"/>
                  </a:lnTo>
                  <a:lnTo>
                    <a:pt x="59" y="47"/>
                  </a:lnTo>
                  <a:lnTo>
                    <a:pt x="24" y="49"/>
                  </a:lnTo>
                  <a:lnTo>
                    <a:pt x="9" y="47"/>
                  </a:lnTo>
                  <a:lnTo>
                    <a:pt x="0" y="43"/>
                  </a:lnTo>
                  <a:lnTo>
                    <a:pt x="0" y="4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80" name="Freeform 137"/>
            <p:cNvSpPr>
              <a:spLocks/>
            </p:cNvSpPr>
            <p:nvPr/>
          </p:nvSpPr>
          <p:spPr bwMode="auto">
            <a:xfrm>
              <a:off x="3448" y="1961"/>
              <a:ext cx="74" cy="58"/>
            </a:xfrm>
            <a:custGeom>
              <a:avLst/>
              <a:gdLst>
                <a:gd name="T0" fmla="*/ 0 w 113"/>
                <a:gd name="T1" fmla="*/ 30 h 90"/>
                <a:gd name="T2" fmla="*/ 6 w 113"/>
                <a:gd name="T3" fmla="*/ 35 h 90"/>
                <a:gd name="T4" fmla="*/ 10 w 113"/>
                <a:gd name="T5" fmla="*/ 50 h 90"/>
                <a:gd name="T6" fmla="*/ 33 w 113"/>
                <a:gd name="T7" fmla="*/ 53 h 90"/>
                <a:gd name="T8" fmla="*/ 57 w 113"/>
                <a:gd name="T9" fmla="*/ 58 h 90"/>
                <a:gd name="T10" fmla="*/ 60 w 113"/>
                <a:gd name="T11" fmla="*/ 54 h 90"/>
                <a:gd name="T12" fmla="*/ 63 w 113"/>
                <a:gd name="T13" fmla="*/ 33 h 90"/>
                <a:gd name="T14" fmla="*/ 70 w 113"/>
                <a:gd name="T15" fmla="*/ 30 h 90"/>
                <a:gd name="T16" fmla="*/ 67 w 113"/>
                <a:gd name="T17" fmla="*/ 15 h 90"/>
                <a:gd name="T18" fmla="*/ 69 w 113"/>
                <a:gd name="T19" fmla="*/ 19 h 90"/>
                <a:gd name="T20" fmla="*/ 74 w 113"/>
                <a:gd name="T21" fmla="*/ 15 h 90"/>
                <a:gd name="T22" fmla="*/ 71 w 113"/>
                <a:gd name="T23" fmla="*/ 3 h 90"/>
                <a:gd name="T24" fmla="*/ 67 w 113"/>
                <a:gd name="T25" fmla="*/ 0 h 90"/>
                <a:gd name="T26" fmla="*/ 52 w 113"/>
                <a:gd name="T27" fmla="*/ 15 h 90"/>
                <a:gd name="T28" fmla="*/ 39 w 113"/>
                <a:gd name="T29" fmla="*/ 30 h 90"/>
                <a:gd name="T30" fmla="*/ 16 w 113"/>
                <a:gd name="T31" fmla="*/ 32 h 90"/>
                <a:gd name="T32" fmla="*/ 6 w 113"/>
                <a:gd name="T33" fmla="*/ 30 h 90"/>
                <a:gd name="T34" fmla="*/ 0 w 113"/>
                <a:gd name="T35" fmla="*/ 28 h 90"/>
                <a:gd name="T36" fmla="*/ 0 w 113"/>
                <a:gd name="T37" fmla="*/ 3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90"/>
                <a:gd name="T59" fmla="*/ 113 w 113"/>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90">
                  <a:moveTo>
                    <a:pt x="0" y="47"/>
                  </a:moveTo>
                  <a:lnTo>
                    <a:pt x="9" y="54"/>
                  </a:lnTo>
                  <a:lnTo>
                    <a:pt x="16" y="78"/>
                  </a:lnTo>
                  <a:lnTo>
                    <a:pt x="50" y="83"/>
                  </a:lnTo>
                  <a:lnTo>
                    <a:pt x="87" y="90"/>
                  </a:lnTo>
                  <a:lnTo>
                    <a:pt x="91" y="84"/>
                  </a:lnTo>
                  <a:lnTo>
                    <a:pt x="96" y="51"/>
                  </a:lnTo>
                  <a:lnTo>
                    <a:pt x="107" y="47"/>
                  </a:lnTo>
                  <a:lnTo>
                    <a:pt x="103" y="23"/>
                  </a:lnTo>
                  <a:lnTo>
                    <a:pt x="105" y="30"/>
                  </a:lnTo>
                  <a:lnTo>
                    <a:pt x="113" y="23"/>
                  </a:lnTo>
                  <a:lnTo>
                    <a:pt x="108" y="4"/>
                  </a:lnTo>
                  <a:lnTo>
                    <a:pt x="103" y="0"/>
                  </a:lnTo>
                  <a:lnTo>
                    <a:pt x="80" y="23"/>
                  </a:lnTo>
                  <a:lnTo>
                    <a:pt x="59" y="47"/>
                  </a:lnTo>
                  <a:lnTo>
                    <a:pt x="24" y="49"/>
                  </a:lnTo>
                  <a:lnTo>
                    <a:pt x="9" y="47"/>
                  </a:lnTo>
                  <a:lnTo>
                    <a:pt x="0" y="43"/>
                  </a:lnTo>
                  <a:lnTo>
                    <a:pt x="0" y="47"/>
                  </a:lnTo>
                </a:path>
              </a:pathLst>
            </a:custGeom>
            <a:solidFill>
              <a:srgbClr val="E5E5E5"/>
            </a:solidFill>
            <a:ln w="1588">
              <a:solidFill>
                <a:srgbClr val="999999"/>
              </a:solidFill>
              <a:prstDash val="solid"/>
              <a:round/>
              <a:headEnd/>
              <a:tailEnd/>
            </a:ln>
          </p:spPr>
          <p:txBody>
            <a:bodyPr/>
            <a:lstStyle/>
            <a:p>
              <a:endParaRPr lang="en-US"/>
            </a:p>
          </p:txBody>
        </p:sp>
        <p:sp>
          <p:nvSpPr>
            <p:cNvPr id="26881" name="Freeform 138"/>
            <p:cNvSpPr>
              <a:spLocks/>
            </p:cNvSpPr>
            <p:nvPr/>
          </p:nvSpPr>
          <p:spPr bwMode="auto">
            <a:xfrm>
              <a:off x="3327" y="2079"/>
              <a:ext cx="157" cy="109"/>
            </a:xfrm>
            <a:custGeom>
              <a:avLst/>
              <a:gdLst>
                <a:gd name="T0" fmla="*/ 7 w 240"/>
                <a:gd name="T1" fmla="*/ 40 h 169"/>
                <a:gd name="T2" fmla="*/ 1 w 240"/>
                <a:gd name="T3" fmla="*/ 45 h 169"/>
                <a:gd name="T4" fmla="*/ 0 w 240"/>
                <a:gd name="T5" fmla="*/ 64 h 169"/>
                <a:gd name="T6" fmla="*/ 7 w 240"/>
                <a:gd name="T7" fmla="*/ 88 h 169"/>
                <a:gd name="T8" fmla="*/ 14 w 240"/>
                <a:gd name="T9" fmla="*/ 109 h 169"/>
                <a:gd name="T10" fmla="*/ 33 w 240"/>
                <a:gd name="T11" fmla="*/ 107 h 169"/>
                <a:gd name="T12" fmla="*/ 52 w 240"/>
                <a:gd name="T13" fmla="*/ 97 h 169"/>
                <a:gd name="T14" fmla="*/ 69 w 240"/>
                <a:gd name="T15" fmla="*/ 90 h 169"/>
                <a:gd name="T16" fmla="*/ 84 w 240"/>
                <a:gd name="T17" fmla="*/ 85 h 169"/>
                <a:gd name="T18" fmla="*/ 97 w 240"/>
                <a:gd name="T19" fmla="*/ 80 h 169"/>
                <a:gd name="T20" fmla="*/ 109 w 240"/>
                <a:gd name="T21" fmla="*/ 75 h 169"/>
                <a:gd name="T22" fmla="*/ 120 w 240"/>
                <a:gd name="T23" fmla="*/ 70 h 169"/>
                <a:gd name="T24" fmla="*/ 131 w 240"/>
                <a:gd name="T25" fmla="*/ 64 h 169"/>
                <a:gd name="T26" fmla="*/ 143 w 240"/>
                <a:gd name="T27" fmla="*/ 59 h 169"/>
                <a:gd name="T28" fmla="*/ 143 w 240"/>
                <a:gd name="T29" fmla="*/ 52 h 169"/>
                <a:gd name="T30" fmla="*/ 157 w 240"/>
                <a:gd name="T31" fmla="*/ 41 h 169"/>
                <a:gd name="T32" fmla="*/ 147 w 240"/>
                <a:gd name="T33" fmla="*/ 25 h 169"/>
                <a:gd name="T34" fmla="*/ 137 w 240"/>
                <a:gd name="T35" fmla="*/ 7 h 169"/>
                <a:gd name="T36" fmla="*/ 137 w 240"/>
                <a:gd name="T37" fmla="*/ 0 h 169"/>
                <a:gd name="T38" fmla="*/ 126 w 240"/>
                <a:gd name="T39" fmla="*/ 3 h 169"/>
                <a:gd name="T40" fmla="*/ 113 w 240"/>
                <a:gd name="T41" fmla="*/ 5 h 169"/>
                <a:gd name="T42" fmla="*/ 101 w 240"/>
                <a:gd name="T43" fmla="*/ 10 h 169"/>
                <a:gd name="T44" fmla="*/ 90 w 240"/>
                <a:gd name="T45" fmla="*/ 14 h 169"/>
                <a:gd name="T46" fmla="*/ 81 w 240"/>
                <a:gd name="T47" fmla="*/ 25 h 169"/>
                <a:gd name="T48" fmla="*/ 72 w 240"/>
                <a:gd name="T49" fmla="*/ 35 h 169"/>
                <a:gd name="T50" fmla="*/ 64 w 240"/>
                <a:gd name="T51" fmla="*/ 46 h 169"/>
                <a:gd name="T52" fmla="*/ 55 w 240"/>
                <a:gd name="T53" fmla="*/ 58 h 169"/>
                <a:gd name="T54" fmla="*/ 54 w 240"/>
                <a:gd name="T55" fmla="*/ 41 h 169"/>
                <a:gd name="T56" fmla="*/ 40 w 240"/>
                <a:gd name="T57" fmla="*/ 34 h 169"/>
                <a:gd name="T58" fmla="*/ 26 w 240"/>
                <a:gd name="T59" fmla="*/ 26 h 169"/>
                <a:gd name="T60" fmla="*/ 9 w 240"/>
                <a:gd name="T61" fmla="*/ 26 h 169"/>
                <a:gd name="T62" fmla="*/ 7 w 240"/>
                <a:gd name="T63" fmla="*/ 4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169"/>
                <a:gd name="T98" fmla="*/ 240 w 240"/>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169">
                  <a:moveTo>
                    <a:pt x="10" y="62"/>
                  </a:moveTo>
                  <a:lnTo>
                    <a:pt x="1" y="69"/>
                  </a:lnTo>
                  <a:lnTo>
                    <a:pt x="0" y="100"/>
                  </a:lnTo>
                  <a:lnTo>
                    <a:pt x="11" y="137"/>
                  </a:lnTo>
                  <a:lnTo>
                    <a:pt x="22" y="169"/>
                  </a:lnTo>
                  <a:lnTo>
                    <a:pt x="50" y="166"/>
                  </a:lnTo>
                  <a:lnTo>
                    <a:pt x="80" y="150"/>
                  </a:lnTo>
                  <a:lnTo>
                    <a:pt x="106" y="140"/>
                  </a:lnTo>
                  <a:lnTo>
                    <a:pt x="128" y="132"/>
                  </a:lnTo>
                  <a:lnTo>
                    <a:pt x="149" y="124"/>
                  </a:lnTo>
                  <a:lnTo>
                    <a:pt x="166" y="116"/>
                  </a:lnTo>
                  <a:lnTo>
                    <a:pt x="183" y="108"/>
                  </a:lnTo>
                  <a:lnTo>
                    <a:pt x="201" y="99"/>
                  </a:lnTo>
                  <a:lnTo>
                    <a:pt x="218" y="91"/>
                  </a:lnTo>
                  <a:lnTo>
                    <a:pt x="218" y="80"/>
                  </a:lnTo>
                  <a:lnTo>
                    <a:pt x="240" y="63"/>
                  </a:lnTo>
                  <a:lnTo>
                    <a:pt x="224" y="38"/>
                  </a:lnTo>
                  <a:lnTo>
                    <a:pt x="209" y="11"/>
                  </a:lnTo>
                  <a:lnTo>
                    <a:pt x="210" y="0"/>
                  </a:lnTo>
                  <a:lnTo>
                    <a:pt x="193" y="5"/>
                  </a:lnTo>
                  <a:lnTo>
                    <a:pt x="173" y="8"/>
                  </a:lnTo>
                  <a:lnTo>
                    <a:pt x="155" y="15"/>
                  </a:lnTo>
                  <a:lnTo>
                    <a:pt x="138" y="21"/>
                  </a:lnTo>
                  <a:lnTo>
                    <a:pt x="124" y="38"/>
                  </a:lnTo>
                  <a:lnTo>
                    <a:pt x="110" y="55"/>
                  </a:lnTo>
                  <a:lnTo>
                    <a:pt x="98" y="72"/>
                  </a:lnTo>
                  <a:lnTo>
                    <a:pt x="84" y="90"/>
                  </a:lnTo>
                  <a:lnTo>
                    <a:pt x="83" y="63"/>
                  </a:lnTo>
                  <a:lnTo>
                    <a:pt x="61" y="52"/>
                  </a:lnTo>
                  <a:lnTo>
                    <a:pt x="39" y="41"/>
                  </a:lnTo>
                  <a:lnTo>
                    <a:pt x="13" y="40"/>
                  </a:lnTo>
                  <a:lnTo>
                    <a:pt x="10" y="6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82" name="Freeform 139"/>
            <p:cNvSpPr>
              <a:spLocks/>
            </p:cNvSpPr>
            <p:nvPr/>
          </p:nvSpPr>
          <p:spPr bwMode="auto">
            <a:xfrm>
              <a:off x="3327" y="2079"/>
              <a:ext cx="157" cy="109"/>
            </a:xfrm>
            <a:custGeom>
              <a:avLst/>
              <a:gdLst>
                <a:gd name="T0" fmla="*/ 7 w 240"/>
                <a:gd name="T1" fmla="*/ 40 h 169"/>
                <a:gd name="T2" fmla="*/ 1 w 240"/>
                <a:gd name="T3" fmla="*/ 45 h 169"/>
                <a:gd name="T4" fmla="*/ 0 w 240"/>
                <a:gd name="T5" fmla="*/ 64 h 169"/>
                <a:gd name="T6" fmla="*/ 7 w 240"/>
                <a:gd name="T7" fmla="*/ 88 h 169"/>
                <a:gd name="T8" fmla="*/ 14 w 240"/>
                <a:gd name="T9" fmla="*/ 109 h 169"/>
                <a:gd name="T10" fmla="*/ 33 w 240"/>
                <a:gd name="T11" fmla="*/ 107 h 169"/>
                <a:gd name="T12" fmla="*/ 52 w 240"/>
                <a:gd name="T13" fmla="*/ 97 h 169"/>
                <a:gd name="T14" fmla="*/ 69 w 240"/>
                <a:gd name="T15" fmla="*/ 90 h 169"/>
                <a:gd name="T16" fmla="*/ 84 w 240"/>
                <a:gd name="T17" fmla="*/ 85 h 169"/>
                <a:gd name="T18" fmla="*/ 97 w 240"/>
                <a:gd name="T19" fmla="*/ 80 h 169"/>
                <a:gd name="T20" fmla="*/ 109 w 240"/>
                <a:gd name="T21" fmla="*/ 75 h 169"/>
                <a:gd name="T22" fmla="*/ 120 w 240"/>
                <a:gd name="T23" fmla="*/ 70 h 169"/>
                <a:gd name="T24" fmla="*/ 131 w 240"/>
                <a:gd name="T25" fmla="*/ 64 h 169"/>
                <a:gd name="T26" fmla="*/ 143 w 240"/>
                <a:gd name="T27" fmla="*/ 59 h 169"/>
                <a:gd name="T28" fmla="*/ 143 w 240"/>
                <a:gd name="T29" fmla="*/ 52 h 169"/>
                <a:gd name="T30" fmla="*/ 157 w 240"/>
                <a:gd name="T31" fmla="*/ 41 h 169"/>
                <a:gd name="T32" fmla="*/ 147 w 240"/>
                <a:gd name="T33" fmla="*/ 25 h 169"/>
                <a:gd name="T34" fmla="*/ 137 w 240"/>
                <a:gd name="T35" fmla="*/ 7 h 169"/>
                <a:gd name="T36" fmla="*/ 137 w 240"/>
                <a:gd name="T37" fmla="*/ 0 h 169"/>
                <a:gd name="T38" fmla="*/ 126 w 240"/>
                <a:gd name="T39" fmla="*/ 3 h 169"/>
                <a:gd name="T40" fmla="*/ 113 w 240"/>
                <a:gd name="T41" fmla="*/ 5 h 169"/>
                <a:gd name="T42" fmla="*/ 101 w 240"/>
                <a:gd name="T43" fmla="*/ 10 h 169"/>
                <a:gd name="T44" fmla="*/ 90 w 240"/>
                <a:gd name="T45" fmla="*/ 14 h 169"/>
                <a:gd name="T46" fmla="*/ 81 w 240"/>
                <a:gd name="T47" fmla="*/ 25 h 169"/>
                <a:gd name="T48" fmla="*/ 72 w 240"/>
                <a:gd name="T49" fmla="*/ 35 h 169"/>
                <a:gd name="T50" fmla="*/ 64 w 240"/>
                <a:gd name="T51" fmla="*/ 46 h 169"/>
                <a:gd name="T52" fmla="*/ 55 w 240"/>
                <a:gd name="T53" fmla="*/ 58 h 169"/>
                <a:gd name="T54" fmla="*/ 54 w 240"/>
                <a:gd name="T55" fmla="*/ 41 h 169"/>
                <a:gd name="T56" fmla="*/ 40 w 240"/>
                <a:gd name="T57" fmla="*/ 34 h 169"/>
                <a:gd name="T58" fmla="*/ 26 w 240"/>
                <a:gd name="T59" fmla="*/ 26 h 169"/>
                <a:gd name="T60" fmla="*/ 9 w 240"/>
                <a:gd name="T61" fmla="*/ 26 h 169"/>
                <a:gd name="T62" fmla="*/ 7 w 240"/>
                <a:gd name="T63" fmla="*/ 40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169"/>
                <a:gd name="T98" fmla="*/ 240 w 240"/>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169">
                  <a:moveTo>
                    <a:pt x="10" y="62"/>
                  </a:moveTo>
                  <a:lnTo>
                    <a:pt x="1" y="69"/>
                  </a:lnTo>
                  <a:lnTo>
                    <a:pt x="0" y="100"/>
                  </a:lnTo>
                  <a:lnTo>
                    <a:pt x="11" y="137"/>
                  </a:lnTo>
                  <a:lnTo>
                    <a:pt x="22" y="169"/>
                  </a:lnTo>
                  <a:lnTo>
                    <a:pt x="50" y="166"/>
                  </a:lnTo>
                  <a:lnTo>
                    <a:pt x="80" y="150"/>
                  </a:lnTo>
                  <a:lnTo>
                    <a:pt x="106" y="140"/>
                  </a:lnTo>
                  <a:lnTo>
                    <a:pt x="128" y="132"/>
                  </a:lnTo>
                  <a:lnTo>
                    <a:pt x="149" y="124"/>
                  </a:lnTo>
                  <a:lnTo>
                    <a:pt x="166" y="116"/>
                  </a:lnTo>
                  <a:lnTo>
                    <a:pt x="183" y="108"/>
                  </a:lnTo>
                  <a:lnTo>
                    <a:pt x="201" y="99"/>
                  </a:lnTo>
                  <a:lnTo>
                    <a:pt x="218" y="91"/>
                  </a:lnTo>
                  <a:lnTo>
                    <a:pt x="218" y="80"/>
                  </a:lnTo>
                  <a:lnTo>
                    <a:pt x="240" y="63"/>
                  </a:lnTo>
                  <a:lnTo>
                    <a:pt x="224" y="38"/>
                  </a:lnTo>
                  <a:lnTo>
                    <a:pt x="209" y="11"/>
                  </a:lnTo>
                  <a:lnTo>
                    <a:pt x="210" y="0"/>
                  </a:lnTo>
                  <a:lnTo>
                    <a:pt x="193" y="5"/>
                  </a:lnTo>
                  <a:lnTo>
                    <a:pt x="173" y="8"/>
                  </a:lnTo>
                  <a:lnTo>
                    <a:pt x="155" y="15"/>
                  </a:lnTo>
                  <a:lnTo>
                    <a:pt x="138" y="21"/>
                  </a:lnTo>
                  <a:lnTo>
                    <a:pt x="124" y="38"/>
                  </a:lnTo>
                  <a:lnTo>
                    <a:pt x="110" y="55"/>
                  </a:lnTo>
                  <a:lnTo>
                    <a:pt x="98" y="72"/>
                  </a:lnTo>
                  <a:lnTo>
                    <a:pt x="84" y="90"/>
                  </a:lnTo>
                  <a:lnTo>
                    <a:pt x="83" y="63"/>
                  </a:lnTo>
                  <a:lnTo>
                    <a:pt x="61" y="52"/>
                  </a:lnTo>
                  <a:lnTo>
                    <a:pt x="39" y="41"/>
                  </a:lnTo>
                  <a:lnTo>
                    <a:pt x="13" y="40"/>
                  </a:lnTo>
                  <a:lnTo>
                    <a:pt x="10" y="62"/>
                  </a:lnTo>
                </a:path>
              </a:pathLst>
            </a:custGeom>
            <a:solidFill>
              <a:srgbClr val="E5E5E5"/>
            </a:solidFill>
            <a:ln w="1588">
              <a:solidFill>
                <a:srgbClr val="999999"/>
              </a:solidFill>
              <a:prstDash val="solid"/>
              <a:round/>
              <a:headEnd/>
              <a:tailEnd/>
            </a:ln>
          </p:spPr>
          <p:txBody>
            <a:bodyPr/>
            <a:lstStyle/>
            <a:p>
              <a:endParaRPr lang="en-US"/>
            </a:p>
          </p:txBody>
        </p:sp>
        <p:sp>
          <p:nvSpPr>
            <p:cNvPr id="26883" name="Freeform 140"/>
            <p:cNvSpPr>
              <a:spLocks/>
            </p:cNvSpPr>
            <p:nvPr/>
          </p:nvSpPr>
          <p:spPr bwMode="auto">
            <a:xfrm>
              <a:off x="3902" y="2237"/>
              <a:ext cx="34" cy="64"/>
            </a:xfrm>
            <a:custGeom>
              <a:avLst/>
              <a:gdLst>
                <a:gd name="T0" fmla="*/ 8 w 53"/>
                <a:gd name="T1" fmla="*/ 3 h 101"/>
                <a:gd name="T2" fmla="*/ 15 w 53"/>
                <a:gd name="T3" fmla="*/ 11 h 101"/>
                <a:gd name="T4" fmla="*/ 22 w 53"/>
                <a:gd name="T5" fmla="*/ 22 h 101"/>
                <a:gd name="T6" fmla="*/ 28 w 53"/>
                <a:gd name="T7" fmla="*/ 34 h 101"/>
                <a:gd name="T8" fmla="*/ 34 w 53"/>
                <a:gd name="T9" fmla="*/ 48 h 101"/>
                <a:gd name="T10" fmla="*/ 26 w 53"/>
                <a:gd name="T11" fmla="*/ 60 h 101"/>
                <a:gd name="T12" fmla="*/ 10 w 53"/>
                <a:gd name="T13" fmla="*/ 64 h 101"/>
                <a:gd name="T14" fmla="*/ 3 w 53"/>
                <a:gd name="T15" fmla="*/ 42 h 101"/>
                <a:gd name="T16" fmla="*/ 0 w 53"/>
                <a:gd name="T17" fmla="*/ 28 h 101"/>
                <a:gd name="T18" fmla="*/ 2 w 53"/>
                <a:gd name="T19" fmla="*/ 29 h 101"/>
                <a:gd name="T20" fmla="*/ 3 w 53"/>
                <a:gd name="T21" fmla="*/ 16 h 101"/>
                <a:gd name="T22" fmla="*/ 6 w 53"/>
                <a:gd name="T23" fmla="*/ 4 h 101"/>
                <a:gd name="T24" fmla="*/ 6 w 53"/>
                <a:gd name="T25" fmla="*/ 4 h 101"/>
                <a:gd name="T26" fmla="*/ 3 w 53"/>
                <a:gd name="T27" fmla="*/ 0 h 101"/>
                <a:gd name="T28" fmla="*/ 8 w 53"/>
                <a:gd name="T29" fmla="*/ 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101"/>
                <a:gd name="T47" fmla="*/ 53 w 53"/>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101">
                  <a:moveTo>
                    <a:pt x="12" y="4"/>
                  </a:moveTo>
                  <a:lnTo>
                    <a:pt x="23" y="17"/>
                  </a:lnTo>
                  <a:lnTo>
                    <a:pt x="34" y="34"/>
                  </a:lnTo>
                  <a:lnTo>
                    <a:pt x="43" y="54"/>
                  </a:lnTo>
                  <a:lnTo>
                    <a:pt x="53" y="76"/>
                  </a:lnTo>
                  <a:lnTo>
                    <a:pt x="41" y="95"/>
                  </a:lnTo>
                  <a:lnTo>
                    <a:pt x="16" y="101"/>
                  </a:lnTo>
                  <a:lnTo>
                    <a:pt x="4" y="67"/>
                  </a:lnTo>
                  <a:lnTo>
                    <a:pt x="0" y="44"/>
                  </a:lnTo>
                  <a:lnTo>
                    <a:pt x="3" y="45"/>
                  </a:lnTo>
                  <a:lnTo>
                    <a:pt x="5" y="26"/>
                  </a:lnTo>
                  <a:lnTo>
                    <a:pt x="9" y="7"/>
                  </a:lnTo>
                  <a:lnTo>
                    <a:pt x="10" y="6"/>
                  </a:lnTo>
                  <a:lnTo>
                    <a:pt x="4" y="0"/>
                  </a:lnTo>
                  <a:lnTo>
                    <a:pt x="12" y="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84" name="Freeform 141"/>
            <p:cNvSpPr>
              <a:spLocks/>
            </p:cNvSpPr>
            <p:nvPr/>
          </p:nvSpPr>
          <p:spPr bwMode="auto">
            <a:xfrm>
              <a:off x="3902" y="2237"/>
              <a:ext cx="34" cy="64"/>
            </a:xfrm>
            <a:custGeom>
              <a:avLst/>
              <a:gdLst>
                <a:gd name="T0" fmla="*/ 8 w 53"/>
                <a:gd name="T1" fmla="*/ 3 h 101"/>
                <a:gd name="T2" fmla="*/ 15 w 53"/>
                <a:gd name="T3" fmla="*/ 11 h 101"/>
                <a:gd name="T4" fmla="*/ 22 w 53"/>
                <a:gd name="T5" fmla="*/ 22 h 101"/>
                <a:gd name="T6" fmla="*/ 28 w 53"/>
                <a:gd name="T7" fmla="*/ 34 h 101"/>
                <a:gd name="T8" fmla="*/ 34 w 53"/>
                <a:gd name="T9" fmla="*/ 48 h 101"/>
                <a:gd name="T10" fmla="*/ 26 w 53"/>
                <a:gd name="T11" fmla="*/ 60 h 101"/>
                <a:gd name="T12" fmla="*/ 10 w 53"/>
                <a:gd name="T13" fmla="*/ 64 h 101"/>
                <a:gd name="T14" fmla="*/ 3 w 53"/>
                <a:gd name="T15" fmla="*/ 42 h 101"/>
                <a:gd name="T16" fmla="*/ 0 w 53"/>
                <a:gd name="T17" fmla="*/ 28 h 101"/>
                <a:gd name="T18" fmla="*/ 2 w 53"/>
                <a:gd name="T19" fmla="*/ 29 h 101"/>
                <a:gd name="T20" fmla="*/ 3 w 53"/>
                <a:gd name="T21" fmla="*/ 16 h 101"/>
                <a:gd name="T22" fmla="*/ 6 w 53"/>
                <a:gd name="T23" fmla="*/ 4 h 101"/>
                <a:gd name="T24" fmla="*/ 6 w 53"/>
                <a:gd name="T25" fmla="*/ 4 h 101"/>
                <a:gd name="T26" fmla="*/ 3 w 53"/>
                <a:gd name="T27" fmla="*/ 0 h 101"/>
                <a:gd name="T28" fmla="*/ 8 w 53"/>
                <a:gd name="T29" fmla="*/ 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101"/>
                <a:gd name="T47" fmla="*/ 53 w 53"/>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101">
                  <a:moveTo>
                    <a:pt x="12" y="4"/>
                  </a:moveTo>
                  <a:lnTo>
                    <a:pt x="23" y="17"/>
                  </a:lnTo>
                  <a:lnTo>
                    <a:pt x="34" y="34"/>
                  </a:lnTo>
                  <a:lnTo>
                    <a:pt x="43" y="54"/>
                  </a:lnTo>
                  <a:lnTo>
                    <a:pt x="53" y="76"/>
                  </a:lnTo>
                  <a:lnTo>
                    <a:pt x="41" y="95"/>
                  </a:lnTo>
                  <a:lnTo>
                    <a:pt x="16" y="101"/>
                  </a:lnTo>
                  <a:lnTo>
                    <a:pt x="4" y="67"/>
                  </a:lnTo>
                  <a:lnTo>
                    <a:pt x="0" y="44"/>
                  </a:lnTo>
                  <a:lnTo>
                    <a:pt x="3" y="45"/>
                  </a:lnTo>
                  <a:lnTo>
                    <a:pt x="5" y="26"/>
                  </a:lnTo>
                  <a:lnTo>
                    <a:pt x="9" y="7"/>
                  </a:lnTo>
                  <a:lnTo>
                    <a:pt x="10" y="6"/>
                  </a:lnTo>
                  <a:lnTo>
                    <a:pt x="4" y="0"/>
                  </a:lnTo>
                  <a:lnTo>
                    <a:pt x="12" y="4"/>
                  </a:lnTo>
                </a:path>
              </a:pathLst>
            </a:custGeom>
            <a:solidFill>
              <a:srgbClr val="E5E5E5"/>
            </a:solidFill>
            <a:ln w="1588">
              <a:solidFill>
                <a:srgbClr val="999999"/>
              </a:solidFill>
              <a:prstDash val="solid"/>
              <a:round/>
              <a:headEnd/>
              <a:tailEnd/>
            </a:ln>
          </p:spPr>
          <p:txBody>
            <a:bodyPr/>
            <a:lstStyle/>
            <a:p>
              <a:endParaRPr lang="en-US"/>
            </a:p>
          </p:txBody>
        </p:sp>
        <p:sp>
          <p:nvSpPr>
            <p:cNvPr id="26885" name="Freeform 142"/>
            <p:cNvSpPr>
              <a:spLocks/>
            </p:cNvSpPr>
            <p:nvPr/>
          </p:nvSpPr>
          <p:spPr bwMode="auto">
            <a:xfrm>
              <a:off x="3121" y="2424"/>
              <a:ext cx="31" cy="27"/>
            </a:xfrm>
            <a:custGeom>
              <a:avLst/>
              <a:gdLst>
                <a:gd name="T0" fmla="*/ 11 w 47"/>
                <a:gd name="T1" fmla="*/ 4 h 43"/>
                <a:gd name="T2" fmla="*/ 5 w 47"/>
                <a:gd name="T3" fmla="*/ 16 h 43"/>
                <a:gd name="T4" fmla="*/ 0 w 47"/>
                <a:gd name="T5" fmla="*/ 26 h 43"/>
                <a:gd name="T6" fmla="*/ 1 w 47"/>
                <a:gd name="T7" fmla="*/ 27 h 43"/>
                <a:gd name="T8" fmla="*/ 3 w 47"/>
                <a:gd name="T9" fmla="*/ 27 h 43"/>
                <a:gd name="T10" fmla="*/ 16 w 47"/>
                <a:gd name="T11" fmla="*/ 26 h 43"/>
                <a:gd name="T12" fmla="*/ 18 w 47"/>
                <a:gd name="T13" fmla="*/ 20 h 43"/>
                <a:gd name="T14" fmla="*/ 26 w 47"/>
                <a:gd name="T15" fmla="*/ 22 h 43"/>
                <a:gd name="T16" fmla="*/ 31 w 47"/>
                <a:gd name="T17" fmla="*/ 20 h 43"/>
                <a:gd name="T18" fmla="*/ 26 w 47"/>
                <a:gd name="T19" fmla="*/ 0 h 43"/>
                <a:gd name="T20" fmla="*/ 16 w 47"/>
                <a:gd name="T21" fmla="*/ 4 h 43"/>
                <a:gd name="T22" fmla="*/ 11 w 47"/>
                <a:gd name="T23" fmla="*/ 4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43"/>
                <a:gd name="T38" fmla="*/ 47 w 47"/>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43">
                  <a:moveTo>
                    <a:pt x="17" y="7"/>
                  </a:moveTo>
                  <a:lnTo>
                    <a:pt x="7" y="26"/>
                  </a:lnTo>
                  <a:lnTo>
                    <a:pt x="0" y="42"/>
                  </a:lnTo>
                  <a:lnTo>
                    <a:pt x="1" y="43"/>
                  </a:lnTo>
                  <a:lnTo>
                    <a:pt x="5" y="43"/>
                  </a:lnTo>
                  <a:lnTo>
                    <a:pt x="25" y="42"/>
                  </a:lnTo>
                  <a:lnTo>
                    <a:pt x="27" y="32"/>
                  </a:lnTo>
                  <a:lnTo>
                    <a:pt x="40" y="35"/>
                  </a:lnTo>
                  <a:lnTo>
                    <a:pt x="47" y="32"/>
                  </a:lnTo>
                  <a:lnTo>
                    <a:pt x="39" y="0"/>
                  </a:lnTo>
                  <a:lnTo>
                    <a:pt x="25" y="7"/>
                  </a:lnTo>
                  <a:lnTo>
                    <a:pt x="17"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86" name="Freeform 143"/>
            <p:cNvSpPr>
              <a:spLocks/>
            </p:cNvSpPr>
            <p:nvPr/>
          </p:nvSpPr>
          <p:spPr bwMode="auto">
            <a:xfrm>
              <a:off x="3121" y="2424"/>
              <a:ext cx="31" cy="27"/>
            </a:xfrm>
            <a:custGeom>
              <a:avLst/>
              <a:gdLst>
                <a:gd name="T0" fmla="*/ 11 w 47"/>
                <a:gd name="T1" fmla="*/ 4 h 43"/>
                <a:gd name="T2" fmla="*/ 5 w 47"/>
                <a:gd name="T3" fmla="*/ 16 h 43"/>
                <a:gd name="T4" fmla="*/ 0 w 47"/>
                <a:gd name="T5" fmla="*/ 26 h 43"/>
                <a:gd name="T6" fmla="*/ 1 w 47"/>
                <a:gd name="T7" fmla="*/ 27 h 43"/>
                <a:gd name="T8" fmla="*/ 3 w 47"/>
                <a:gd name="T9" fmla="*/ 27 h 43"/>
                <a:gd name="T10" fmla="*/ 16 w 47"/>
                <a:gd name="T11" fmla="*/ 26 h 43"/>
                <a:gd name="T12" fmla="*/ 18 w 47"/>
                <a:gd name="T13" fmla="*/ 20 h 43"/>
                <a:gd name="T14" fmla="*/ 26 w 47"/>
                <a:gd name="T15" fmla="*/ 22 h 43"/>
                <a:gd name="T16" fmla="*/ 31 w 47"/>
                <a:gd name="T17" fmla="*/ 20 h 43"/>
                <a:gd name="T18" fmla="*/ 26 w 47"/>
                <a:gd name="T19" fmla="*/ 0 h 43"/>
                <a:gd name="T20" fmla="*/ 16 w 47"/>
                <a:gd name="T21" fmla="*/ 4 h 43"/>
                <a:gd name="T22" fmla="*/ 11 w 47"/>
                <a:gd name="T23" fmla="*/ 4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43"/>
                <a:gd name="T38" fmla="*/ 47 w 47"/>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43">
                  <a:moveTo>
                    <a:pt x="17" y="7"/>
                  </a:moveTo>
                  <a:lnTo>
                    <a:pt x="7" y="26"/>
                  </a:lnTo>
                  <a:lnTo>
                    <a:pt x="0" y="42"/>
                  </a:lnTo>
                  <a:lnTo>
                    <a:pt x="1" y="43"/>
                  </a:lnTo>
                  <a:lnTo>
                    <a:pt x="5" y="43"/>
                  </a:lnTo>
                  <a:lnTo>
                    <a:pt x="25" y="42"/>
                  </a:lnTo>
                  <a:lnTo>
                    <a:pt x="27" y="32"/>
                  </a:lnTo>
                  <a:lnTo>
                    <a:pt x="40" y="35"/>
                  </a:lnTo>
                  <a:lnTo>
                    <a:pt x="47" y="32"/>
                  </a:lnTo>
                  <a:lnTo>
                    <a:pt x="39" y="0"/>
                  </a:lnTo>
                  <a:lnTo>
                    <a:pt x="25" y="7"/>
                  </a:lnTo>
                  <a:lnTo>
                    <a:pt x="17" y="7"/>
                  </a:lnTo>
                </a:path>
              </a:pathLst>
            </a:custGeom>
            <a:solidFill>
              <a:srgbClr val="E5E5E5"/>
            </a:solidFill>
            <a:ln w="1588">
              <a:solidFill>
                <a:srgbClr val="999999"/>
              </a:solidFill>
              <a:prstDash val="solid"/>
              <a:round/>
              <a:headEnd/>
              <a:tailEnd/>
            </a:ln>
          </p:spPr>
          <p:txBody>
            <a:bodyPr/>
            <a:lstStyle/>
            <a:p>
              <a:endParaRPr lang="en-US"/>
            </a:p>
          </p:txBody>
        </p:sp>
        <p:sp>
          <p:nvSpPr>
            <p:cNvPr id="26887" name="Freeform 144"/>
            <p:cNvSpPr>
              <a:spLocks/>
            </p:cNvSpPr>
            <p:nvPr/>
          </p:nvSpPr>
          <p:spPr bwMode="auto">
            <a:xfrm>
              <a:off x="3386" y="2565"/>
              <a:ext cx="4" cy="1"/>
            </a:xfrm>
            <a:custGeom>
              <a:avLst/>
              <a:gdLst>
                <a:gd name="T0" fmla="*/ 4 w 6"/>
                <a:gd name="T1" fmla="*/ 0 h 3"/>
                <a:gd name="T2" fmla="*/ 3 w 6"/>
                <a:gd name="T3" fmla="*/ 0 h 3"/>
                <a:gd name="T4" fmla="*/ 0 w 6"/>
                <a:gd name="T5" fmla="*/ 1 h 3"/>
                <a:gd name="T6" fmla="*/ 4 w 6"/>
                <a:gd name="T7" fmla="*/ 0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6" y="0"/>
                  </a:moveTo>
                  <a:lnTo>
                    <a:pt x="4" y="0"/>
                  </a:lnTo>
                  <a:lnTo>
                    <a:pt x="0" y="3"/>
                  </a:lnTo>
                  <a:lnTo>
                    <a:pt x="6" y="0"/>
                  </a:lnTo>
                </a:path>
              </a:pathLst>
            </a:custGeom>
            <a:solidFill>
              <a:srgbClr val="E5E5E5"/>
            </a:solidFill>
            <a:ln w="1588">
              <a:solidFill>
                <a:srgbClr val="999999"/>
              </a:solidFill>
              <a:prstDash val="solid"/>
              <a:round/>
              <a:headEnd/>
              <a:tailEnd/>
            </a:ln>
          </p:spPr>
          <p:txBody>
            <a:bodyPr/>
            <a:lstStyle/>
            <a:p>
              <a:endParaRPr lang="en-US"/>
            </a:p>
          </p:txBody>
        </p:sp>
        <p:sp>
          <p:nvSpPr>
            <p:cNvPr id="26888" name="Freeform 145"/>
            <p:cNvSpPr>
              <a:spLocks/>
            </p:cNvSpPr>
            <p:nvPr/>
          </p:nvSpPr>
          <p:spPr bwMode="auto">
            <a:xfrm>
              <a:off x="3432" y="1957"/>
              <a:ext cx="2" cy="4"/>
            </a:xfrm>
            <a:custGeom>
              <a:avLst/>
              <a:gdLst>
                <a:gd name="T0" fmla="*/ 2 w 3"/>
                <a:gd name="T1" fmla="*/ 0 h 7"/>
                <a:gd name="T2" fmla="*/ 0 w 3"/>
                <a:gd name="T3" fmla="*/ 4 h 7"/>
                <a:gd name="T4" fmla="*/ 2 w 3"/>
                <a:gd name="T5" fmla="*/ 1 h 7"/>
                <a:gd name="T6" fmla="*/ 2 w 3"/>
                <a:gd name="T7" fmla="*/ 0 h 7"/>
                <a:gd name="T8" fmla="*/ 0 60000 65536"/>
                <a:gd name="T9" fmla="*/ 0 60000 65536"/>
                <a:gd name="T10" fmla="*/ 0 60000 65536"/>
                <a:gd name="T11" fmla="*/ 0 60000 65536"/>
                <a:gd name="T12" fmla="*/ 0 w 3"/>
                <a:gd name="T13" fmla="*/ 0 h 7"/>
                <a:gd name="T14" fmla="*/ 3 w 3"/>
                <a:gd name="T15" fmla="*/ 7 h 7"/>
              </a:gdLst>
              <a:ahLst/>
              <a:cxnLst>
                <a:cxn ang="T8">
                  <a:pos x="T0" y="T1"/>
                </a:cxn>
                <a:cxn ang="T9">
                  <a:pos x="T2" y="T3"/>
                </a:cxn>
                <a:cxn ang="T10">
                  <a:pos x="T4" y="T5"/>
                </a:cxn>
                <a:cxn ang="T11">
                  <a:pos x="T6" y="T7"/>
                </a:cxn>
              </a:cxnLst>
              <a:rect l="T12" t="T13" r="T14" b="T15"/>
              <a:pathLst>
                <a:path w="3" h="7">
                  <a:moveTo>
                    <a:pt x="3" y="0"/>
                  </a:moveTo>
                  <a:lnTo>
                    <a:pt x="0" y="7"/>
                  </a:lnTo>
                  <a:lnTo>
                    <a:pt x="3" y="2"/>
                  </a:lnTo>
                  <a:lnTo>
                    <a:pt x="3" y="0"/>
                  </a:lnTo>
                </a:path>
              </a:pathLst>
            </a:custGeom>
            <a:solidFill>
              <a:srgbClr val="E5E5E5"/>
            </a:solidFill>
            <a:ln w="1588">
              <a:solidFill>
                <a:srgbClr val="999999"/>
              </a:solidFill>
              <a:prstDash val="solid"/>
              <a:round/>
              <a:headEnd/>
              <a:tailEnd/>
            </a:ln>
          </p:spPr>
          <p:txBody>
            <a:bodyPr/>
            <a:lstStyle/>
            <a:p>
              <a:endParaRPr lang="en-US"/>
            </a:p>
          </p:txBody>
        </p:sp>
        <p:sp>
          <p:nvSpPr>
            <p:cNvPr id="26889" name="Freeform 146"/>
            <p:cNvSpPr>
              <a:spLocks/>
            </p:cNvSpPr>
            <p:nvPr/>
          </p:nvSpPr>
          <p:spPr bwMode="auto">
            <a:xfrm>
              <a:off x="2884" y="2002"/>
              <a:ext cx="157" cy="274"/>
            </a:xfrm>
            <a:custGeom>
              <a:avLst/>
              <a:gdLst>
                <a:gd name="T0" fmla="*/ 156 w 240"/>
                <a:gd name="T1" fmla="*/ 69 h 426"/>
                <a:gd name="T2" fmla="*/ 140 w 240"/>
                <a:gd name="T3" fmla="*/ 60 h 426"/>
                <a:gd name="T4" fmla="*/ 124 w 240"/>
                <a:gd name="T5" fmla="*/ 52 h 426"/>
                <a:gd name="T6" fmla="*/ 109 w 240"/>
                <a:gd name="T7" fmla="*/ 42 h 426"/>
                <a:gd name="T8" fmla="*/ 94 w 240"/>
                <a:gd name="T9" fmla="*/ 34 h 426"/>
                <a:gd name="T10" fmla="*/ 78 w 240"/>
                <a:gd name="T11" fmla="*/ 25 h 426"/>
                <a:gd name="T12" fmla="*/ 63 w 240"/>
                <a:gd name="T13" fmla="*/ 17 h 426"/>
                <a:gd name="T14" fmla="*/ 48 w 240"/>
                <a:gd name="T15" fmla="*/ 10 h 426"/>
                <a:gd name="T16" fmla="*/ 33 w 240"/>
                <a:gd name="T17" fmla="*/ 0 h 426"/>
                <a:gd name="T18" fmla="*/ 18 w 240"/>
                <a:gd name="T19" fmla="*/ 10 h 426"/>
                <a:gd name="T20" fmla="*/ 19 w 240"/>
                <a:gd name="T21" fmla="*/ 21 h 426"/>
                <a:gd name="T22" fmla="*/ 22 w 240"/>
                <a:gd name="T23" fmla="*/ 34 h 426"/>
                <a:gd name="T24" fmla="*/ 34 w 240"/>
                <a:gd name="T25" fmla="*/ 53 h 426"/>
                <a:gd name="T26" fmla="*/ 31 w 240"/>
                <a:gd name="T27" fmla="*/ 60 h 426"/>
                <a:gd name="T28" fmla="*/ 30 w 240"/>
                <a:gd name="T29" fmla="*/ 74 h 426"/>
                <a:gd name="T30" fmla="*/ 29 w 240"/>
                <a:gd name="T31" fmla="*/ 87 h 426"/>
                <a:gd name="T32" fmla="*/ 29 w 240"/>
                <a:gd name="T33" fmla="*/ 100 h 426"/>
                <a:gd name="T34" fmla="*/ 27 w 240"/>
                <a:gd name="T35" fmla="*/ 113 h 426"/>
                <a:gd name="T36" fmla="*/ 20 w 240"/>
                <a:gd name="T37" fmla="*/ 123 h 426"/>
                <a:gd name="T38" fmla="*/ 14 w 240"/>
                <a:gd name="T39" fmla="*/ 134 h 426"/>
                <a:gd name="T40" fmla="*/ 7 w 240"/>
                <a:gd name="T41" fmla="*/ 145 h 426"/>
                <a:gd name="T42" fmla="*/ 0 w 240"/>
                <a:gd name="T43" fmla="*/ 155 h 426"/>
                <a:gd name="T44" fmla="*/ 1 w 240"/>
                <a:gd name="T45" fmla="*/ 167 h 426"/>
                <a:gd name="T46" fmla="*/ 7 w 240"/>
                <a:gd name="T47" fmla="*/ 178 h 426"/>
                <a:gd name="T48" fmla="*/ 13 w 240"/>
                <a:gd name="T49" fmla="*/ 178 h 426"/>
                <a:gd name="T50" fmla="*/ 22 w 240"/>
                <a:gd name="T51" fmla="*/ 196 h 426"/>
                <a:gd name="T52" fmla="*/ 22 w 240"/>
                <a:gd name="T53" fmla="*/ 215 h 426"/>
                <a:gd name="T54" fmla="*/ 33 w 240"/>
                <a:gd name="T55" fmla="*/ 231 h 426"/>
                <a:gd name="T56" fmla="*/ 15 w 240"/>
                <a:gd name="T57" fmla="*/ 231 h 426"/>
                <a:gd name="T58" fmla="*/ 7 w 240"/>
                <a:gd name="T59" fmla="*/ 235 h 426"/>
                <a:gd name="T60" fmla="*/ 20 w 240"/>
                <a:gd name="T61" fmla="*/ 251 h 426"/>
                <a:gd name="T62" fmla="*/ 31 w 240"/>
                <a:gd name="T63" fmla="*/ 274 h 426"/>
                <a:gd name="T64" fmla="*/ 44 w 240"/>
                <a:gd name="T65" fmla="*/ 269 h 426"/>
                <a:gd name="T66" fmla="*/ 47 w 240"/>
                <a:gd name="T67" fmla="*/ 271 h 426"/>
                <a:gd name="T68" fmla="*/ 56 w 240"/>
                <a:gd name="T69" fmla="*/ 269 h 426"/>
                <a:gd name="T70" fmla="*/ 77 w 240"/>
                <a:gd name="T71" fmla="*/ 266 h 426"/>
                <a:gd name="T72" fmla="*/ 84 w 240"/>
                <a:gd name="T73" fmla="*/ 257 h 426"/>
                <a:gd name="T74" fmla="*/ 83 w 240"/>
                <a:gd name="T75" fmla="*/ 251 h 426"/>
                <a:gd name="T76" fmla="*/ 103 w 240"/>
                <a:gd name="T77" fmla="*/ 246 h 426"/>
                <a:gd name="T78" fmla="*/ 116 w 240"/>
                <a:gd name="T79" fmla="*/ 234 h 426"/>
                <a:gd name="T80" fmla="*/ 128 w 240"/>
                <a:gd name="T81" fmla="*/ 219 h 426"/>
                <a:gd name="T82" fmla="*/ 143 w 240"/>
                <a:gd name="T83" fmla="*/ 216 h 426"/>
                <a:gd name="T84" fmla="*/ 141 w 240"/>
                <a:gd name="T85" fmla="*/ 206 h 426"/>
                <a:gd name="T86" fmla="*/ 138 w 240"/>
                <a:gd name="T87" fmla="*/ 197 h 426"/>
                <a:gd name="T88" fmla="*/ 132 w 240"/>
                <a:gd name="T89" fmla="*/ 185 h 426"/>
                <a:gd name="T90" fmla="*/ 125 w 240"/>
                <a:gd name="T91" fmla="*/ 184 h 426"/>
                <a:gd name="T92" fmla="*/ 132 w 240"/>
                <a:gd name="T93" fmla="*/ 170 h 426"/>
                <a:gd name="T94" fmla="*/ 133 w 240"/>
                <a:gd name="T95" fmla="*/ 162 h 426"/>
                <a:gd name="T96" fmla="*/ 135 w 240"/>
                <a:gd name="T97" fmla="*/ 159 h 426"/>
                <a:gd name="T98" fmla="*/ 135 w 240"/>
                <a:gd name="T99" fmla="*/ 152 h 426"/>
                <a:gd name="T100" fmla="*/ 143 w 240"/>
                <a:gd name="T101" fmla="*/ 139 h 426"/>
                <a:gd name="T102" fmla="*/ 148 w 240"/>
                <a:gd name="T103" fmla="*/ 134 h 426"/>
                <a:gd name="T104" fmla="*/ 157 w 240"/>
                <a:gd name="T105" fmla="*/ 134 h 426"/>
                <a:gd name="T106" fmla="*/ 157 w 240"/>
                <a:gd name="T107" fmla="*/ 118 h 426"/>
                <a:gd name="T108" fmla="*/ 156 w 240"/>
                <a:gd name="T109" fmla="*/ 102 h 426"/>
                <a:gd name="T110" fmla="*/ 156 w 240"/>
                <a:gd name="T111" fmla="*/ 86 h 426"/>
                <a:gd name="T112" fmla="*/ 156 w 240"/>
                <a:gd name="T113" fmla="*/ 69 h 4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0"/>
                <a:gd name="T172" fmla="*/ 0 h 426"/>
                <a:gd name="T173" fmla="*/ 240 w 240"/>
                <a:gd name="T174" fmla="*/ 426 h 4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0" h="426">
                  <a:moveTo>
                    <a:pt x="238" y="108"/>
                  </a:moveTo>
                  <a:lnTo>
                    <a:pt x="214" y="93"/>
                  </a:lnTo>
                  <a:lnTo>
                    <a:pt x="190" y="81"/>
                  </a:lnTo>
                  <a:lnTo>
                    <a:pt x="166" y="66"/>
                  </a:lnTo>
                  <a:lnTo>
                    <a:pt x="144" y="53"/>
                  </a:lnTo>
                  <a:lnTo>
                    <a:pt x="119" y="39"/>
                  </a:lnTo>
                  <a:lnTo>
                    <a:pt x="97" y="27"/>
                  </a:lnTo>
                  <a:lnTo>
                    <a:pt x="73" y="15"/>
                  </a:lnTo>
                  <a:lnTo>
                    <a:pt x="50" y="0"/>
                  </a:lnTo>
                  <a:lnTo>
                    <a:pt x="28" y="15"/>
                  </a:lnTo>
                  <a:lnTo>
                    <a:pt x="29" y="33"/>
                  </a:lnTo>
                  <a:lnTo>
                    <a:pt x="33" y="53"/>
                  </a:lnTo>
                  <a:lnTo>
                    <a:pt x="52" y="83"/>
                  </a:lnTo>
                  <a:lnTo>
                    <a:pt x="47" y="94"/>
                  </a:lnTo>
                  <a:lnTo>
                    <a:pt x="46" y="115"/>
                  </a:lnTo>
                  <a:lnTo>
                    <a:pt x="44" y="136"/>
                  </a:lnTo>
                  <a:lnTo>
                    <a:pt x="44" y="156"/>
                  </a:lnTo>
                  <a:lnTo>
                    <a:pt x="41" y="176"/>
                  </a:lnTo>
                  <a:lnTo>
                    <a:pt x="31" y="192"/>
                  </a:lnTo>
                  <a:lnTo>
                    <a:pt x="22" y="208"/>
                  </a:lnTo>
                  <a:lnTo>
                    <a:pt x="11" y="225"/>
                  </a:lnTo>
                  <a:lnTo>
                    <a:pt x="0" y="241"/>
                  </a:lnTo>
                  <a:lnTo>
                    <a:pt x="2" y="260"/>
                  </a:lnTo>
                  <a:lnTo>
                    <a:pt x="11" y="277"/>
                  </a:lnTo>
                  <a:lnTo>
                    <a:pt x="20" y="277"/>
                  </a:lnTo>
                  <a:lnTo>
                    <a:pt x="33" y="305"/>
                  </a:lnTo>
                  <a:lnTo>
                    <a:pt x="34" y="335"/>
                  </a:lnTo>
                  <a:lnTo>
                    <a:pt x="50" y="359"/>
                  </a:lnTo>
                  <a:lnTo>
                    <a:pt x="23" y="359"/>
                  </a:lnTo>
                  <a:lnTo>
                    <a:pt x="11" y="366"/>
                  </a:lnTo>
                  <a:lnTo>
                    <a:pt x="31" y="391"/>
                  </a:lnTo>
                  <a:lnTo>
                    <a:pt x="47" y="426"/>
                  </a:lnTo>
                  <a:lnTo>
                    <a:pt x="67" y="418"/>
                  </a:lnTo>
                  <a:lnTo>
                    <a:pt x="72" y="421"/>
                  </a:lnTo>
                  <a:lnTo>
                    <a:pt x="86" y="419"/>
                  </a:lnTo>
                  <a:lnTo>
                    <a:pt x="117" y="413"/>
                  </a:lnTo>
                  <a:lnTo>
                    <a:pt x="129" y="399"/>
                  </a:lnTo>
                  <a:lnTo>
                    <a:pt x="127" y="391"/>
                  </a:lnTo>
                  <a:lnTo>
                    <a:pt x="158" y="383"/>
                  </a:lnTo>
                  <a:lnTo>
                    <a:pt x="178" y="364"/>
                  </a:lnTo>
                  <a:lnTo>
                    <a:pt x="195" y="341"/>
                  </a:lnTo>
                  <a:lnTo>
                    <a:pt x="218" y="336"/>
                  </a:lnTo>
                  <a:lnTo>
                    <a:pt x="216" y="321"/>
                  </a:lnTo>
                  <a:lnTo>
                    <a:pt x="211" y="307"/>
                  </a:lnTo>
                  <a:lnTo>
                    <a:pt x="202" y="288"/>
                  </a:lnTo>
                  <a:lnTo>
                    <a:pt x="191" y="286"/>
                  </a:lnTo>
                  <a:lnTo>
                    <a:pt x="202" y="265"/>
                  </a:lnTo>
                  <a:lnTo>
                    <a:pt x="204" y="252"/>
                  </a:lnTo>
                  <a:lnTo>
                    <a:pt x="206" y="247"/>
                  </a:lnTo>
                  <a:lnTo>
                    <a:pt x="206" y="236"/>
                  </a:lnTo>
                  <a:lnTo>
                    <a:pt x="218" y="216"/>
                  </a:lnTo>
                  <a:lnTo>
                    <a:pt x="227" y="208"/>
                  </a:lnTo>
                  <a:lnTo>
                    <a:pt x="240" y="208"/>
                  </a:lnTo>
                  <a:lnTo>
                    <a:pt x="240" y="183"/>
                  </a:lnTo>
                  <a:lnTo>
                    <a:pt x="239" y="158"/>
                  </a:lnTo>
                  <a:lnTo>
                    <a:pt x="239" y="133"/>
                  </a:lnTo>
                  <a:lnTo>
                    <a:pt x="238" y="10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90" name="Freeform 147"/>
            <p:cNvSpPr>
              <a:spLocks/>
            </p:cNvSpPr>
            <p:nvPr/>
          </p:nvSpPr>
          <p:spPr bwMode="auto">
            <a:xfrm>
              <a:off x="2884" y="2002"/>
              <a:ext cx="157" cy="274"/>
            </a:xfrm>
            <a:custGeom>
              <a:avLst/>
              <a:gdLst>
                <a:gd name="T0" fmla="*/ 156 w 240"/>
                <a:gd name="T1" fmla="*/ 69 h 426"/>
                <a:gd name="T2" fmla="*/ 140 w 240"/>
                <a:gd name="T3" fmla="*/ 60 h 426"/>
                <a:gd name="T4" fmla="*/ 124 w 240"/>
                <a:gd name="T5" fmla="*/ 52 h 426"/>
                <a:gd name="T6" fmla="*/ 109 w 240"/>
                <a:gd name="T7" fmla="*/ 42 h 426"/>
                <a:gd name="T8" fmla="*/ 94 w 240"/>
                <a:gd name="T9" fmla="*/ 34 h 426"/>
                <a:gd name="T10" fmla="*/ 78 w 240"/>
                <a:gd name="T11" fmla="*/ 25 h 426"/>
                <a:gd name="T12" fmla="*/ 63 w 240"/>
                <a:gd name="T13" fmla="*/ 17 h 426"/>
                <a:gd name="T14" fmla="*/ 48 w 240"/>
                <a:gd name="T15" fmla="*/ 10 h 426"/>
                <a:gd name="T16" fmla="*/ 33 w 240"/>
                <a:gd name="T17" fmla="*/ 0 h 426"/>
                <a:gd name="T18" fmla="*/ 18 w 240"/>
                <a:gd name="T19" fmla="*/ 10 h 426"/>
                <a:gd name="T20" fmla="*/ 19 w 240"/>
                <a:gd name="T21" fmla="*/ 21 h 426"/>
                <a:gd name="T22" fmla="*/ 22 w 240"/>
                <a:gd name="T23" fmla="*/ 34 h 426"/>
                <a:gd name="T24" fmla="*/ 34 w 240"/>
                <a:gd name="T25" fmla="*/ 53 h 426"/>
                <a:gd name="T26" fmla="*/ 31 w 240"/>
                <a:gd name="T27" fmla="*/ 60 h 426"/>
                <a:gd name="T28" fmla="*/ 30 w 240"/>
                <a:gd name="T29" fmla="*/ 74 h 426"/>
                <a:gd name="T30" fmla="*/ 29 w 240"/>
                <a:gd name="T31" fmla="*/ 87 h 426"/>
                <a:gd name="T32" fmla="*/ 29 w 240"/>
                <a:gd name="T33" fmla="*/ 100 h 426"/>
                <a:gd name="T34" fmla="*/ 27 w 240"/>
                <a:gd name="T35" fmla="*/ 113 h 426"/>
                <a:gd name="T36" fmla="*/ 20 w 240"/>
                <a:gd name="T37" fmla="*/ 123 h 426"/>
                <a:gd name="T38" fmla="*/ 14 w 240"/>
                <a:gd name="T39" fmla="*/ 134 h 426"/>
                <a:gd name="T40" fmla="*/ 7 w 240"/>
                <a:gd name="T41" fmla="*/ 145 h 426"/>
                <a:gd name="T42" fmla="*/ 0 w 240"/>
                <a:gd name="T43" fmla="*/ 155 h 426"/>
                <a:gd name="T44" fmla="*/ 1 w 240"/>
                <a:gd name="T45" fmla="*/ 167 h 426"/>
                <a:gd name="T46" fmla="*/ 7 w 240"/>
                <a:gd name="T47" fmla="*/ 178 h 426"/>
                <a:gd name="T48" fmla="*/ 13 w 240"/>
                <a:gd name="T49" fmla="*/ 178 h 426"/>
                <a:gd name="T50" fmla="*/ 22 w 240"/>
                <a:gd name="T51" fmla="*/ 196 h 426"/>
                <a:gd name="T52" fmla="*/ 22 w 240"/>
                <a:gd name="T53" fmla="*/ 215 h 426"/>
                <a:gd name="T54" fmla="*/ 33 w 240"/>
                <a:gd name="T55" fmla="*/ 231 h 426"/>
                <a:gd name="T56" fmla="*/ 15 w 240"/>
                <a:gd name="T57" fmla="*/ 231 h 426"/>
                <a:gd name="T58" fmla="*/ 7 w 240"/>
                <a:gd name="T59" fmla="*/ 235 h 426"/>
                <a:gd name="T60" fmla="*/ 20 w 240"/>
                <a:gd name="T61" fmla="*/ 251 h 426"/>
                <a:gd name="T62" fmla="*/ 31 w 240"/>
                <a:gd name="T63" fmla="*/ 274 h 426"/>
                <a:gd name="T64" fmla="*/ 44 w 240"/>
                <a:gd name="T65" fmla="*/ 269 h 426"/>
                <a:gd name="T66" fmla="*/ 47 w 240"/>
                <a:gd name="T67" fmla="*/ 271 h 426"/>
                <a:gd name="T68" fmla="*/ 56 w 240"/>
                <a:gd name="T69" fmla="*/ 269 h 426"/>
                <a:gd name="T70" fmla="*/ 77 w 240"/>
                <a:gd name="T71" fmla="*/ 266 h 426"/>
                <a:gd name="T72" fmla="*/ 84 w 240"/>
                <a:gd name="T73" fmla="*/ 257 h 426"/>
                <a:gd name="T74" fmla="*/ 83 w 240"/>
                <a:gd name="T75" fmla="*/ 251 h 426"/>
                <a:gd name="T76" fmla="*/ 103 w 240"/>
                <a:gd name="T77" fmla="*/ 246 h 426"/>
                <a:gd name="T78" fmla="*/ 116 w 240"/>
                <a:gd name="T79" fmla="*/ 234 h 426"/>
                <a:gd name="T80" fmla="*/ 128 w 240"/>
                <a:gd name="T81" fmla="*/ 219 h 426"/>
                <a:gd name="T82" fmla="*/ 143 w 240"/>
                <a:gd name="T83" fmla="*/ 216 h 426"/>
                <a:gd name="T84" fmla="*/ 141 w 240"/>
                <a:gd name="T85" fmla="*/ 206 h 426"/>
                <a:gd name="T86" fmla="*/ 138 w 240"/>
                <a:gd name="T87" fmla="*/ 197 h 426"/>
                <a:gd name="T88" fmla="*/ 132 w 240"/>
                <a:gd name="T89" fmla="*/ 185 h 426"/>
                <a:gd name="T90" fmla="*/ 125 w 240"/>
                <a:gd name="T91" fmla="*/ 184 h 426"/>
                <a:gd name="T92" fmla="*/ 132 w 240"/>
                <a:gd name="T93" fmla="*/ 170 h 426"/>
                <a:gd name="T94" fmla="*/ 133 w 240"/>
                <a:gd name="T95" fmla="*/ 162 h 426"/>
                <a:gd name="T96" fmla="*/ 135 w 240"/>
                <a:gd name="T97" fmla="*/ 159 h 426"/>
                <a:gd name="T98" fmla="*/ 135 w 240"/>
                <a:gd name="T99" fmla="*/ 152 h 426"/>
                <a:gd name="T100" fmla="*/ 143 w 240"/>
                <a:gd name="T101" fmla="*/ 139 h 426"/>
                <a:gd name="T102" fmla="*/ 148 w 240"/>
                <a:gd name="T103" fmla="*/ 134 h 426"/>
                <a:gd name="T104" fmla="*/ 157 w 240"/>
                <a:gd name="T105" fmla="*/ 134 h 426"/>
                <a:gd name="T106" fmla="*/ 157 w 240"/>
                <a:gd name="T107" fmla="*/ 118 h 426"/>
                <a:gd name="T108" fmla="*/ 156 w 240"/>
                <a:gd name="T109" fmla="*/ 102 h 426"/>
                <a:gd name="T110" fmla="*/ 156 w 240"/>
                <a:gd name="T111" fmla="*/ 86 h 426"/>
                <a:gd name="T112" fmla="*/ 156 w 240"/>
                <a:gd name="T113" fmla="*/ 69 h 4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0"/>
                <a:gd name="T172" fmla="*/ 0 h 426"/>
                <a:gd name="T173" fmla="*/ 240 w 240"/>
                <a:gd name="T174" fmla="*/ 426 h 4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0" h="426">
                  <a:moveTo>
                    <a:pt x="238" y="108"/>
                  </a:moveTo>
                  <a:lnTo>
                    <a:pt x="214" y="93"/>
                  </a:lnTo>
                  <a:lnTo>
                    <a:pt x="190" y="81"/>
                  </a:lnTo>
                  <a:lnTo>
                    <a:pt x="166" y="66"/>
                  </a:lnTo>
                  <a:lnTo>
                    <a:pt x="144" y="53"/>
                  </a:lnTo>
                  <a:lnTo>
                    <a:pt x="119" y="39"/>
                  </a:lnTo>
                  <a:lnTo>
                    <a:pt x="97" y="27"/>
                  </a:lnTo>
                  <a:lnTo>
                    <a:pt x="73" y="15"/>
                  </a:lnTo>
                  <a:lnTo>
                    <a:pt x="50" y="0"/>
                  </a:lnTo>
                  <a:lnTo>
                    <a:pt x="28" y="15"/>
                  </a:lnTo>
                  <a:lnTo>
                    <a:pt x="29" y="33"/>
                  </a:lnTo>
                  <a:lnTo>
                    <a:pt x="33" y="53"/>
                  </a:lnTo>
                  <a:lnTo>
                    <a:pt x="52" y="83"/>
                  </a:lnTo>
                  <a:lnTo>
                    <a:pt x="47" y="94"/>
                  </a:lnTo>
                  <a:lnTo>
                    <a:pt x="46" y="115"/>
                  </a:lnTo>
                  <a:lnTo>
                    <a:pt x="44" y="136"/>
                  </a:lnTo>
                  <a:lnTo>
                    <a:pt x="44" y="156"/>
                  </a:lnTo>
                  <a:lnTo>
                    <a:pt x="41" y="176"/>
                  </a:lnTo>
                  <a:lnTo>
                    <a:pt x="31" y="192"/>
                  </a:lnTo>
                  <a:lnTo>
                    <a:pt x="22" y="208"/>
                  </a:lnTo>
                  <a:lnTo>
                    <a:pt x="11" y="225"/>
                  </a:lnTo>
                  <a:lnTo>
                    <a:pt x="0" y="241"/>
                  </a:lnTo>
                  <a:lnTo>
                    <a:pt x="2" y="260"/>
                  </a:lnTo>
                  <a:lnTo>
                    <a:pt x="11" y="277"/>
                  </a:lnTo>
                  <a:lnTo>
                    <a:pt x="20" y="277"/>
                  </a:lnTo>
                  <a:lnTo>
                    <a:pt x="33" y="305"/>
                  </a:lnTo>
                  <a:lnTo>
                    <a:pt x="34" y="335"/>
                  </a:lnTo>
                  <a:lnTo>
                    <a:pt x="50" y="359"/>
                  </a:lnTo>
                  <a:lnTo>
                    <a:pt x="23" y="359"/>
                  </a:lnTo>
                  <a:lnTo>
                    <a:pt x="11" y="366"/>
                  </a:lnTo>
                  <a:lnTo>
                    <a:pt x="31" y="391"/>
                  </a:lnTo>
                  <a:lnTo>
                    <a:pt x="47" y="426"/>
                  </a:lnTo>
                  <a:lnTo>
                    <a:pt x="67" y="418"/>
                  </a:lnTo>
                  <a:lnTo>
                    <a:pt x="72" y="421"/>
                  </a:lnTo>
                  <a:lnTo>
                    <a:pt x="86" y="419"/>
                  </a:lnTo>
                  <a:lnTo>
                    <a:pt x="117" y="413"/>
                  </a:lnTo>
                  <a:lnTo>
                    <a:pt x="129" y="399"/>
                  </a:lnTo>
                  <a:lnTo>
                    <a:pt x="127" y="391"/>
                  </a:lnTo>
                  <a:lnTo>
                    <a:pt x="158" y="383"/>
                  </a:lnTo>
                  <a:lnTo>
                    <a:pt x="178" y="364"/>
                  </a:lnTo>
                  <a:lnTo>
                    <a:pt x="195" y="341"/>
                  </a:lnTo>
                  <a:lnTo>
                    <a:pt x="218" y="336"/>
                  </a:lnTo>
                  <a:lnTo>
                    <a:pt x="216" y="321"/>
                  </a:lnTo>
                  <a:lnTo>
                    <a:pt x="211" y="307"/>
                  </a:lnTo>
                  <a:lnTo>
                    <a:pt x="202" y="288"/>
                  </a:lnTo>
                  <a:lnTo>
                    <a:pt x="191" y="286"/>
                  </a:lnTo>
                  <a:lnTo>
                    <a:pt x="202" y="265"/>
                  </a:lnTo>
                  <a:lnTo>
                    <a:pt x="204" y="252"/>
                  </a:lnTo>
                  <a:lnTo>
                    <a:pt x="206" y="247"/>
                  </a:lnTo>
                  <a:lnTo>
                    <a:pt x="206" y="236"/>
                  </a:lnTo>
                  <a:lnTo>
                    <a:pt x="218" y="216"/>
                  </a:lnTo>
                  <a:lnTo>
                    <a:pt x="227" y="208"/>
                  </a:lnTo>
                  <a:lnTo>
                    <a:pt x="240" y="208"/>
                  </a:lnTo>
                  <a:lnTo>
                    <a:pt x="240" y="183"/>
                  </a:lnTo>
                  <a:lnTo>
                    <a:pt x="239" y="158"/>
                  </a:lnTo>
                  <a:lnTo>
                    <a:pt x="239" y="133"/>
                  </a:lnTo>
                  <a:lnTo>
                    <a:pt x="238" y="108"/>
                  </a:lnTo>
                </a:path>
              </a:pathLst>
            </a:custGeom>
            <a:solidFill>
              <a:srgbClr val="E5E5E5"/>
            </a:solidFill>
            <a:ln w="1588">
              <a:solidFill>
                <a:srgbClr val="999999"/>
              </a:solidFill>
              <a:prstDash val="solid"/>
              <a:round/>
              <a:headEnd/>
              <a:tailEnd/>
            </a:ln>
          </p:spPr>
          <p:txBody>
            <a:bodyPr/>
            <a:lstStyle/>
            <a:p>
              <a:endParaRPr lang="en-US"/>
            </a:p>
          </p:txBody>
        </p:sp>
        <p:sp>
          <p:nvSpPr>
            <p:cNvPr id="26891" name="Freeform 148"/>
            <p:cNvSpPr>
              <a:spLocks/>
            </p:cNvSpPr>
            <p:nvPr/>
          </p:nvSpPr>
          <p:spPr bwMode="auto">
            <a:xfrm>
              <a:off x="3232" y="2096"/>
              <a:ext cx="102" cy="98"/>
            </a:xfrm>
            <a:custGeom>
              <a:avLst/>
              <a:gdLst>
                <a:gd name="T0" fmla="*/ 0 w 156"/>
                <a:gd name="T1" fmla="*/ 76 h 153"/>
                <a:gd name="T2" fmla="*/ 3 w 156"/>
                <a:gd name="T3" fmla="*/ 62 h 153"/>
                <a:gd name="T4" fmla="*/ 5 w 156"/>
                <a:gd name="T5" fmla="*/ 39 h 153"/>
                <a:gd name="T6" fmla="*/ 9 w 156"/>
                <a:gd name="T7" fmla="*/ 18 h 153"/>
                <a:gd name="T8" fmla="*/ 19 w 156"/>
                <a:gd name="T9" fmla="*/ 9 h 153"/>
                <a:gd name="T10" fmla="*/ 29 w 156"/>
                <a:gd name="T11" fmla="*/ 3 h 153"/>
                <a:gd name="T12" fmla="*/ 31 w 156"/>
                <a:gd name="T13" fmla="*/ 0 h 153"/>
                <a:gd name="T14" fmla="*/ 35 w 156"/>
                <a:gd name="T15" fmla="*/ 13 h 153"/>
                <a:gd name="T16" fmla="*/ 41 w 156"/>
                <a:gd name="T17" fmla="*/ 25 h 153"/>
                <a:gd name="T18" fmla="*/ 46 w 156"/>
                <a:gd name="T19" fmla="*/ 37 h 153"/>
                <a:gd name="T20" fmla="*/ 50 w 156"/>
                <a:gd name="T21" fmla="*/ 49 h 153"/>
                <a:gd name="T22" fmla="*/ 51 w 156"/>
                <a:gd name="T23" fmla="*/ 45 h 153"/>
                <a:gd name="T24" fmla="*/ 56 w 156"/>
                <a:gd name="T25" fmla="*/ 47 h 153"/>
                <a:gd name="T26" fmla="*/ 67 w 156"/>
                <a:gd name="T27" fmla="*/ 56 h 153"/>
                <a:gd name="T28" fmla="*/ 84 w 156"/>
                <a:gd name="T29" fmla="*/ 73 h 153"/>
                <a:gd name="T30" fmla="*/ 102 w 156"/>
                <a:gd name="T31" fmla="*/ 90 h 153"/>
                <a:gd name="T32" fmla="*/ 102 w 156"/>
                <a:gd name="T33" fmla="*/ 93 h 153"/>
                <a:gd name="T34" fmla="*/ 100 w 156"/>
                <a:gd name="T35" fmla="*/ 94 h 153"/>
                <a:gd name="T36" fmla="*/ 95 w 156"/>
                <a:gd name="T37" fmla="*/ 94 h 153"/>
                <a:gd name="T38" fmla="*/ 87 w 156"/>
                <a:gd name="T39" fmla="*/ 98 h 153"/>
                <a:gd name="T40" fmla="*/ 86 w 156"/>
                <a:gd name="T41" fmla="*/ 94 h 153"/>
                <a:gd name="T42" fmla="*/ 74 w 156"/>
                <a:gd name="T43" fmla="*/ 90 h 153"/>
                <a:gd name="T44" fmla="*/ 64 w 156"/>
                <a:gd name="T45" fmla="*/ 79 h 153"/>
                <a:gd name="T46" fmla="*/ 59 w 156"/>
                <a:gd name="T47" fmla="*/ 73 h 153"/>
                <a:gd name="T48" fmla="*/ 48 w 156"/>
                <a:gd name="T49" fmla="*/ 69 h 153"/>
                <a:gd name="T50" fmla="*/ 41 w 156"/>
                <a:gd name="T51" fmla="*/ 67 h 153"/>
                <a:gd name="T52" fmla="*/ 31 w 156"/>
                <a:gd name="T53" fmla="*/ 68 h 153"/>
                <a:gd name="T54" fmla="*/ 24 w 156"/>
                <a:gd name="T55" fmla="*/ 61 h 153"/>
                <a:gd name="T56" fmla="*/ 20 w 156"/>
                <a:gd name="T57" fmla="*/ 74 h 153"/>
                <a:gd name="T58" fmla="*/ 15 w 156"/>
                <a:gd name="T59" fmla="*/ 68 h 153"/>
                <a:gd name="T60" fmla="*/ 8 w 156"/>
                <a:gd name="T61" fmla="*/ 76 h 153"/>
                <a:gd name="T62" fmla="*/ 0 w 156"/>
                <a:gd name="T63" fmla="*/ 76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153"/>
                <a:gd name="T98" fmla="*/ 156 w 156"/>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153">
                  <a:moveTo>
                    <a:pt x="0" y="118"/>
                  </a:moveTo>
                  <a:lnTo>
                    <a:pt x="4" y="97"/>
                  </a:lnTo>
                  <a:lnTo>
                    <a:pt x="7" y="61"/>
                  </a:lnTo>
                  <a:lnTo>
                    <a:pt x="14" y="28"/>
                  </a:lnTo>
                  <a:lnTo>
                    <a:pt x="29" y="14"/>
                  </a:lnTo>
                  <a:lnTo>
                    <a:pt x="45" y="4"/>
                  </a:lnTo>
                  <a:lnTo>
                    <a:pt x="47" y="0"/>
                  </a:lnTo>
                  <a:lnTo>
                    <a:pt x="54" y="20"/>
                  </a:lnTo>
                  <a:lnTo>
                    <a:pt x="62" y="39"/>
                  </a:lnTo>
                  <a:lnTo>
                    <a:pt x="70" y="57"/>
                  </a:lnTo>
                  <a:lnTo>
                    <a:pt x="76" y="76"/>
                  </a:lnTo>
                  <a:lnTo>
                    <a:pt x="78" y="70"/>
                  </a:lnTo>
                  <a:lnTo>
                    <a:pt x="85" y="74"/>
                  </a:lnTo>
                  <a:lnTo>
                    <a:pt x="103" y="87"/>
                  </a:lnTo>
                  <a:lnTo>
                    <a:pt x="129" y="114"/>
                  </a:lnTo>
                  <a:lnTo>
                    <a:pt x="156" y="140"/>
                  </a:lnTo>
                  <a:lnTo>
                    <a:pt x="156" y="145"/>
                  </a:lnTo>
                  <a:lnTo>
                    <a:pt x="153" y="146"/>
                  </a:lnTo>
                  <a:lnTo>
                    <a:pt x="146" y="147"/>
                  </a:lnTo>
                  <a:lnTo>
                    <a:pt x="133" y="153"/>
                  </a:lnTo>
                  <a:lnTo>
                    <a:pt x="131" y="147"/>
                  </a:lnTo>
                  <a:lnTo>
                    <a:pt x="113" y="140"/>
                  </a:lnTo>
                  <a:lnTo>
                    <a:pt x="98" y="124"/>
                  </a:lnTo>
                  <a:lnTo>
                    <a:pt x="90" y="114"/>
                  </a:lnTo>
                  <a:lnTo>
                    <a:pt x="74" y="107"/>
                  </a:lnTo>
                  <a:lnTo>
                    <a:pt x="62" y="104"/>
                  </a:lnTo>
                  <a:lnTo>
                    <a:pt x="47" y="106"/>
                  </a:lnTo>
                  <a:lnTo>
                    <a:pt x="37" y="95"/>
                  </a:lnTo>
                  <a:lnTo>
                    <a:pt x="31" y="115"/>
                  </a:lnTo>
                  <a:lnTo>
                    <a:pt x="23" y="106"/>
                  </a:lnTo>
                  <a:lnTo>
                    <a:pt x="12" y="119"/>
                  </a:lnTo>
                  <a:lnTo>
                    <a:pt x="0" y="118"/>
                  </a:lnTo>
                </a:path>
              </a:pathLst>
            </a:custGeom>
            <a:solidFill>
              <a:srgbClr val="E5E5E5"/>
            </a:solidFill>
            <a:ln w="1588">
              <a:solidFill>
                <a:srgbClr val="999999"/>
              </a:solidFill>
              <a:prstDash val="solid"/>
              <a:round/>
              <a:headEnd/>
              <a:tailEnd/>
            </a:ln>
          </p:spPr>
          <p:txBody>
            <a:bodyPr/>
            <a:lstStyle/>
            <a:p>
              <a:endParaRPr lang="en-US"/>
            </a:p>
          </p:txBody>
        </p:sp>
        <p:sp>
          <p:nvSpPr>
            <p:cNvPr id="26892" name="Freeform 149"/>
            <p:cNvSpPr>
              <a:spLocks/>
            </p:cNvSpPr>
            <p:nvPr/>
          </p:nvSpPr>
          <p:spPr bwMode="auto">
            <a:xfrm>
              <a:off x="3184" y="2157"/>
              <a:ext cx="230" cy="188"/>
            </a:xfrm>
            <a:custGeom>
              <a:avLst/>
              <a:gdLst>
                <a:gd name="T0" fmla="*/ 77 w 351"/>
                <a:gd name="T1" fmla="*/ 183 h 293"/>
                <a:gd name="T2" fmla="*/ 57 w 351"/>
                <a:gd name="T3" fmla="*/ 171 h 293"/>
                <a:gd name="T4" fmla="*/ 45 w 351"/>
                <a:gd name="T5" fmla="*/ 169 h 293"/>
                <a:gd name="T6" fmla="*/ 41 w 351"/>
                <a:gd name="T7" fmla="*/ 155 h 293"/>
                <a:gd name="T8" fmla="*/ 33 w 351"/>
                <a:gd name="T9" fmla="*/ 151 h 293"/>
                <a:gd name="T10" fmla="*/ 26 w 351"/>
                <a:gd name="T11" fmla="*/ 140 h 293"/>
                <a:gd name="T12" fmla="*/ 20 w 351"/>
                <a:gd name="T13" fmla="*/ 128 h 293"/>
                <a:gd name="T14" fmla="*/ 5 w 351"/>
                <a:gd name="T15" fmla="*/ 114 h 293"/>
                <a:gd name="T16" fmla="*/ 0 w 351"/>
                <a:gd name="T17" fmla="*/ 111 h 293"/>
                <a:gd name="T18" fmla="*/ 5 w 351"/>
                <a:gd name="T19" fmla="*/ 103 h 293"/>
                <a:gd name="T20" fmla="*/ 15 w 351"/>
                <a:gd name="T21" fmla="*/ 101 h 293"/>
                <a:gd name="T22" fmla="*/ 17 w 351"/>
                <a:gd name="T23" fmla="*/ 81 h 293"/>
                <a:gd name="T24" fmla="*/ 20 w 351"/>
                <a:gd name="T25" fmla="*/ 64 h 293"/>
                <a:gd name="T26" fmla="*/ 28 w 351"/>
                <a:gd name="T27" fmla="*/ 61 h 293"/>
                <a:gd name="T28" fmla="*/ 33 w 351"/>
                <a:gd name="T29" fmla="*/ 43 h 293"/>
                <a:gd name="T30" fmla="*/ 47 w 351"/>
                <a:gd name="T31" fmla="*/ 15 h 293"/>
                <a:gd name="T32" fmla="*/ 55 w 351"/>
                <a:gd name="T33" fmla="*/ 15 h 293"/>
                <a:gd name="T34" fmla="*/ 62 w 351"/>
                <a:gd name="T35" fmla="*/ 7 h 293"/>
                <a:gd name="T36" fmla="*/ 67 w 351"/>
                <a:gd name="T37" fmla="*/ 13 h 293"/>
                <a:gd name="T38" fmla="*/ 71 w 351"/>
                <a:gd name="T39" fmla="*/ 0 h 293"/>
                <a:gd name="T40" fmla="*/ 78 w 351"/>
                <a:gd name="T41" fmla="*/ 7 h 293"/>
                <a:gd name="T42" fmla="*/ 88 w 351"/>
                <a:gd name="T43" fmla="*/ 6 h 293"/>
                <a:gd name="T44" fmla="*/ 96 w 351"/>
                <a:gd name="T45" fmla="*/ 8 h 293"/>
                <a:gd name="T46" fmla="*/ 106 w 351"/>
                <a:gd name="T47" fmla="*/ 12 h 293"/>
                <a:gd name="T48" fmla="*/ 111 w 351"/>
                <a:gd name="T49" fmla="*/ 19 h 293"/>
                <a:gd name="T50" fmla="*/ 121 w 351"/>
                <a:gd name="T51" fmla="*/ 29 h 293"/>
                <a:gd name="T52" fmla="*/ 133 w 351"/>
                <a:gd name="T53" fmla="*/ 33 h 293"/>
                <a:gd name="T54" fmla="*/ 134 w 351"/>
                <a:gd name="T55" fmla="*/ 37 h 293"/>
                <a:gd name="T56" fmla="*/ 143 w 351"/>
                <a:gd name="T57" fmla="*/ 33 h 293"/>
                <a:gd name="T58" fmla="*/ 132 w 351"/>
                <a:gd name="T59" fmla="*/ 59 h 293"/>
                <a:gd name="T60" fmla="*/ 150 w 351"/>
                <a:gd name="T61" fmla="*/ 59 h 293"/>
                <a:gd name="T62" fmla="*/ 147 w 351"/>
                <a:gd name="T63" fmla="*/ 69 h 293"/>
                <a:gd name="T64" fmla="*/ 158 w 351"/>
                <a:gd name="T65" fmla="*/ 81 h 293"/>
                <a:gd name="T66" fmla="*/ 167 w 351"/>
                <a:gd name="T67" fmla="*/ 93 h 293"/>
                <a:gd name="T68" fmla="*/ 180 w 351"/>
                <a:gd name="T69" fmla="*/ 98 h 293"/>
                <a:gd name="T70" fmla="*/ 191 w 351"/>
                <a:gd name="T71" fmla="*/ 101 h 293"/>
                <a:gd name="T72" fmla="*/ 202 w 351"/>
                <a:gd name="T73" fmla="*/ 107 h 293"/>
                <a:gd name="T74" fmla="*/ 214 w 351"/>
                <a:gd name="T75" fmla="*/ 111 h 293"/>
                <a:gd name="T76" fmla="*/ 230 w 351"/>
                <a:gd name="T77" fmla="*/ 111 h 293"/>
                <a:gd name="T78" fmla="*/ 218 w 351"/>
                <a:gd name="T79" fmla="*/ 123 h 293"/>
                <a:gd name="T80" fmla="*/ 207 w 351"/>
                <a:gd name="T81" fmla="*/ 137 h 293"/>
                <a:gd name="T82" fmla="*/ 195 w 351"/>
                <a:gd name="T83" fmla="*/ 150 h 293"/>
                <a:gd name="T84" fmla="*/ 184 w 351"/>
                <a:gd name="T85" fmla="*/ 164 h 293"/>
                <a:gd name="T86" fmla="*/ 172 w 351"/>
                <a:gd name="T87" fmla="*/ 164 h 293"/>
                <a:gd name="T88" fmla="*/ 160 w 351"/>
                <a:gd name="T89" fmla="*/ 167 h 293"/>
                <a:gd name="T90" fmla="*/ 144 w 351"/>
                <a:gd name="T91" fmla="*/ 176 h 293"/>
                <a:gd name="T92" fmla="*/ 137 w 351"/>
                <a:gd name="T93" fmla="*/ 180 h 293"/>
                <a:gd name="T94" fmla="*/ 122 w 351"/>
                <a:gd name="T95" fmla="*/ 176 h 293"/>
                <a:gd name="T96" fmla="*/ 105 w 351"/>
                <a:gd name="T97" fmla="*/ 182 h 293"/>
                <a:gd name="T98" fmla="*/ 98 w 351"/>
                <a:gd name="T99" fmla="*/ 188 h 293"/>
                <a:gd name="T100" fmla="*/ 77 w 351"/>
                <a:gd name="T101" fmla="*/ 183 h 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1"/>
                <a:gd name="T154" fmla="*/ 0 h 293"/>
                <a:gd name="T155" fmla="*/ 351 w 351"/>
                <a:gd name="T156" fmla="*/ 293 h 2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1" h="293">
                  <a:moveTo>
                    <a:pt x="117" y="285"/>
                  </a:moveTo>
                  <a:lnTo>
                    <a:pt x="87" y="266"/>
                  </a:lnTo>
                  <a:lnTo>
                    <a:pt x="69" y="263"/>
                  </a:lnTo>
                  <a:lnTo>
                    <a:pt x="63" y="241"/>
                  </a:lnTo>
                  <a:lnTo>
                    <a:pt x="50" y="235"/>
                  </a:lnTo>
                  <a:lnTo>
                    <a:pt x="39" y="218"/>
                  </a:lnTo>
                  <a:lnTo>
                    <a:pt x="30" y="200"/>
                  </a:lnTo>
                  <a:lnTo>
                    <a:pt x="8" y="178"/>
                  </a:lnTo>
                  <a:lnTo>
                    <a:pt x="0" y="173"/>
                  </a:lnTo>
                  <a:lnTo>
                    <a:pt x="8" y="160"/>
                  </a:lnTo>
                  <a:lnTo>
                    <a:pt x="23" y="157"/>
                  </a:lnTo>
                  <a:lnTo>
                    <a:pt x="26" y="127"/>
                  </a:lnTo>
                  <a:lnTo>
                    <a:pt x="30" y="99"/>
                  </a:lnTo>
                  <a:lnTo>
                    <a:pt x="42" y="95"/>
                  </a:lnTo>
                  <a:lnTo>
                    <a:pt x="50" y="67"/>
                  </a:lnTo>
                  <a:lnTo>
                    <a:pt x="72" y="23"/>
                  </a:lnTo>
                  <a:lnTo>
                    <a:pt x="84" y="24"/>
                  </a:lnTo>
                  <a:lnTo>
                    <a:pt x="95" y="11"/>
                  </a:lnTo>
                  <a:lnTo>
                    <a:pt x="103" y="20"/>
                  </a:lnTo>
                  <a:lnTo>
                    <a:pt x="109" y="0"/>
                  </a:lnTo>
                  <a:lnTo>
                    <a:pt x="119" y="11"/>
                  </a:lnTo>
                  <a:lnTo>
                    <a:pt x="134" y="9"/>
                  </a:lnTo>
                  <a:lnTo>
                    <a:pt x="146" y="12"/>
                  </a:lnTo>
                  <a:lnTo>
                    <a:pt x="162" y="19"/>
                  </a:lnTo>
                  <a:lnTo>
                    <a:pt x="170" y="29"/>
                  </a:lnTo>
                  <a:lnTo>
                    <a:pt x="185" y="45"/>
                  </a:lnTo>
                  <a:lnTo>
                    <a:pt x="203" y="52"/>
                  </a:lnTo>
                  <a:lnTo>
                    <a:pt x="205" y="58"/>
                  </a:lnTo>
                  <a:lnTo>
                    <a:pt x="218" y="52"/>
                  </a:lnTo>
                  <a:lnTo>
                    <a:pt x="202" y="92"/>
                  </a:lnTo>
                  <a:lnTo>
                    <a:pt x="229" y="92"/>
                  </a:lnTo>
                  <a:lnTo>
                    <a:pt x="225" y="108"/>
                  </a:lnTo>
                  <a:lnTo>
                    <a:pt x="241" y="127"/>
                  </a:lnTo>
                  <a:lnTo>
                    <a:pt x="255" y="145"/>
                  </a:lnTo>
                  <a:lnTo>
                    <a:pt x="274" y="152"/>
                  </a:lnTo>
                  <a:lnTo>
                    <a:pt x="292" y="158"/>
                  </a:lnTo>
                  <a:lnTo>
                    <a:pt x="309" y="167"/>
                  </a:lnTo>
                  <a:lnTo>
                    <a:pt x="327" y="173"/>
                  </a:lnTo>
                  <a:lnTo>
                    <a:pt x="351" y="173"/>
                  </a:lnTo>
                  <a:lnTo>
                    <a:pt x="333" y="192"/>
                  </a:lnTo>
                  <a:lnTo>
                    <a:pt x="316" y="214"/>
                  </a:lnTo>
                  <a:lnTo>
                    <a:pt x="298" y="234"/>
                  </a:lnTo>
                  <a:lnTo>
                    <a:pt x="281" y="255"/>
                  </a:lnTo>
                  <a:lnTo>
                    <a:pt x="262" y="256"/>
                  </a:lnTo>
                  <a:lnTo>
                    <a:pt x="244" y="260"/>
                  </a:lnTo>
                  <a:lnTo>
                    <a:pt x="220" y="274"/>
                  </a:lnTo>
                  <a:lnTo>
                    <a:pt x="209" y="280"/>
                  </a:lnTo>
                  <a:lnTo>
                    <a:pt x="186" y="275"/>
                  </a:lnTo>
                  <a:lnTo>
                    <a:pt x="161" y="283"/>
                  </a:lnTo>
                  <a:lnTo>
                    <a:pt x="150" y="293"/>
                  </a:lnTo>
                  <a:lnTo>
                    <a:pt x="117" y="28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93" name="Freeform 150"/>
            <p:cNvSpPr>
              <a:spLocks/>
            </p:cNvSpPr>
            <p:nvPr/>
          </p:nvSpPr>
          <p:spPr bwMode="auto">
            <a:xfrm>
              <a:off x="3184" y="2157"/>
              <a:ext cx="230" cy="188"/>
            </a:xfrm>
            <a:custGeom>
              <a:avLst/>
              <a:gdLst>
                <a:gd name="T0" fmla="*/ 77 w 351"/>
                <a:gd name="T1" fmla="*/ 183 h 293"/>
                <a:gd name="T2" fmla="*/ 57 w 351"/>
                <a:gd name="T3" fmla="*/ 171 h 293"/>
                <a:gd name="T4" fmla="*/ 45 w 351"/>
                <a:gd name="T5" fmla="*/ 169 h 293"/>
                <a:gd name="T6" fmla="*/ 41 w 351"/>
                <a:gd name="T7" fmla="*/ 155 h 293"/>
                <a:gd name="T8" fmla="*/ 33 w 351"/>
                <a:gd name="T9" fmla="*/ 151 h 293"/>
                <a:gd name="T10" fmla="*/ 26 w 351"/>
                <a:gd name="T11" fmla="*/ 140 h 293"/>
                <a:gd name="T12" fmla="*/ 20 w 351"/>
                <a:gd name="T13" fmla="*/ 128 h 293"/>
                <a:gd name="T14" fmla="*/ 5 w 351"/>
                <a:gd name="T15" fmla="*/ 114 h 293"/>
                <a:gd name="T16" fmla="*/ 0 w 351"/>
                <a:gd name="T17" fmla="*/ 111 h 293"/>
                <a:gd name="T18" fmla="*/ 5 w 351"/>
                <a:gd name="T19" fmla="*/ 103 h 293"/>
                <a:gd name="T20" fmla="*/ 15 w 351"/>
                <a:gd name="T21" fmla="*/ 101 h 293"/>
                <a:gd name="T22" fmla="*/ 17 w 351"/>
                <a:gd name="T23" fmla="*/ 81 h 293"/>
                <a:gd name="T24" fmla="*/ 20 w 351"/>
                <a:gd name="T25" fmla="*/ 64 h 293"/>
                <a:gd name="T26" fmla="*/ 28 w 351"/>
                <a:gd name="T27" fmla="*/ 61 h 293"/>
                <a:gd name="T28" fmla="*/ 33 w 351"/>
                <a:gd name="T29" fmla="*/ 43 h 293"/>
                <a:gd name="T30" fmla="*/ 47 w 351"/>
                <a:gd name="T31" fmla="*/ 15 h 293"/>
                <a:gd name="T32" fmla="*/ 55 w 351"/>
                <a:gd name="T33" fmla="*/ 15 h 293"/>
                <a:gd name="T34" fmla="*/ 62 w 351"/>
                <a:gd name="T35" fmla="*/ 7 h 293"/>
                <a:gd name="T36" fmla="*/ 67 w 351"/>
                <a:gd name="T37" fmla="*/ 13 h 293"/>
                <a:gd name="T38" fmla="*/ 71 w 351"/>
                <a:gd name="T39" fmla="*/ 0 h 293"/>
                <a:gd name="T40" fmla="*/ 78 w 351"/>
                <a:gd name="T41" fmla="*/ 7 h 293"/>
                <a:gd name="T42" fmla="*/ 88 w 351"/>
                <a:gd name="T43" fmla="*/ 6 h 293"/>
                <a:gd name="T44" fmla="*/ 96 w 351"/>
                <a:gd name="T45" fmla="*/ 8 h 293"/>
                <a:gd name="T46" fmla="*/ 106 w 351"/>
                <a:gd name="T47" fmla="*/ 12 h 293"/>
                <a:gd name="T48" fmla="*/ 111 w 351"/>
                <a:gd name="T49" fmla="*/ 19 h 293"/>
                <a:gd name="T50" fmla="*/ 121 w 351"/>
                <a:gd name="T51" fmla="*/ 29 h 293"/>
                <a:gd name="T52" fmla="*/ 133 w 351"/>
                <a:gd name="T53" fmla="*/ 33 h 293"/>
                <a:gd name="T54" fmla="*/ 134 w 351"/>
                <a:gd name="T55" fmla="*/ 37 h 293"/>
                <a:gd name="T56" fmla="*/ 143 w 351"/>
                <a:gd name="T57" fmla="*/ 33 h 293"/>
                <a:gd name="T58" fmla="*/ 132 w 351"/>
                <a:gd name="T59" fmla="*/ 59 h 293"/>
                <a:gd name="T60" fmla="*/ 150 w 351"/>
                <a:gd name="T61" fmla="*/ 59 h 293"/>
                <a:gd name="T62" fmla="*/ 147 w 351"/>
                <a:gd name="T63" fmla="*/ 69 h 293"/>
                <a:gd name="T64" fmla="*/ 158 w 351"/>
                <a:gd name="T65" fmla="*/ 81 h 293"/>
                <a:gd name="T66" fmla="*/ 167 w 351"/>
                <a:gd name="T67" fmla="*/ 93 h 293"/>
                <a:gd name="T68" fmla="*/ 180 w 351"/>
                <a:gd name="T69" fmla="*/ 98 h 293"/>
                <a:gd name="T70" fmla="*/ 191 w 351"/>
                <a:gd name="T71" fmla="*/ 101 h 293"/>
                <a:gd name="T72" fmla="*/ 202 w 351"/>
                <a:gd name="T73" fmla="*/ 107 h 293"/>
                <a:gd name="T74" fmla="*/ 214 w 351"/>
                <a:gd name="T75" fmla="*/ 111 h 293"/>
                <a:gd name="T76" fmla="*/ 230 w 351"/>
                <a:gd name="T77" fmla="*/ 111 h 293"/>
                <a:gd name="T78" fmla="*/ 218 w 351"/>
                <a:gd name="T79" fmla="*/ 123 h 293"/>
                <a:gd name="T80" fmla="*/ 207 w 351"/>
                <a:gd name="T81" fmla="*/ 137 h 293"/>
                <a:gd name="T82" fmla="*/ 195 w 351"/>
                <a:gd name="T83" fmla="*/ 150 h 293"/>
                <a:gd name="T84" fmla="*/ 184 w 351"/>
                <a:gd name="T85" fmla="*/ 164 h 293"/>
                <a:gd name="T86" fmla="*/ 172 w 351"/>
                <a:gd name="T87" fmla="*/ 164 h 293"/>
                <a:gd name="T88" fmla="*/ 160 w 351"/>
                <a:gd name="T89" fmla="*/ 167 h 293"/>
                <a:gd name="T90" fmla="*/ 144 w 351"/>
                <a:gd name="T91" fmla="*/ 176 h 293"/>
                <a:gd name="T92" fmla="*/ 137 w 351"/>
                <a:gd name="T93" fmla="*/ 180 h 293"/>
                <a:gd name="T94" fmla="*/ 122 w 351"/>
                <a:gd name="T95" fmla="*/ 176 h 293"/>
                <a:gd name="T96" fmla="*/ 105 w 351"/>
                <a:gd name="T97" fmla="*/ 182 h 293"/>
                <a:gd name="T98" fmla="*/ 98 w 351"/>
                <a:gd name="T99" fmla="*/ 188 h 293"/>
                <a:gd name="T100" fmla="*/ 77 w 351"/>
                <a:gd name="T101" fmla="*/ 183 h 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1"/>
                <a:gd name="T154" fmla="*/ 0 h 293"/>
                <a:gd name="T155" fmla="*/ 351 w 351"/>
                <a:gd name="T156" fmla="*/ 293 h 2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1" h="293">
                  <a:moveTo>
                    <a:pt x="117" y="285"/>
                  </a:moveTo>
                  <a:lnTo>
                    <a:pt x="87" y="266"/>
                  </a:lnTo>
                  <a:lnTo>
                    <a:pt x="69" y="263"/>
                  </a:lnTo>
                  <a:lnTo>
                    <a:pt x="63" y="241"/>
                  </a:lnTo>
                  <a:lnTo>
                    <a:pt x="50" y="235"/>
                  </a:lnTo>
                  <a:lnTo>
                    <a:pt x="39" y="218"/>
                  </a:lnTo>
                  <a:lnTo>
                    <a:pt x="30" y="200"/>
                  </a:lnTo>
                  <a:lnTo>
                    <a:pt x="8" y="178"/>
                  </a:lnTo>
                  <a:lnTo>
                    <a:pt x="0" y="173"/>
                  </a:lnTo>
                  <a:lnTo>
                    <a:pt x="8" y="160"/>
                  </a:lnTo>
                  <a:lnTo>
                    <a:pt x="23" y="157"/>
                  </a:lnTo>
                  <a:lnTo>
                    <a:pt x="26" y="127"/>
                  </a:lnTo>
                  <a:lnTo>
                    <a:pt x="30" y="99"/>
                  </a:lnTo>
                  <a:lnTo>
                    <a:pt x="42" y="95"/>
                  </a:lnTo>
                  <a:lnTo>
                    <a:pt x="50" y="67"/>
                  </a:lnTo>
                  <a:lnTo>
                    <a:pt x="72" y="23"/>
                  </a:lnTo>
                  <a:lnTo>
                    <a:pt x="84" y="24"/>
                  </a:lnTo>
                  <a:lnTo>
                    <a:pt x="95" y="11"/>
                  </a:lnTo>
                  <a:lnTo>
                    <a:pt x="103" y="20"/>
                  </a:lnTo>
                  <a:lnTo>
                    <a:pt x="109" y="0"/>
                  </a:lnTo>
                  <a:lnTo>
                    <a:pt x="119" y="11"/>
                  </a:lnTo>
                  <a:lnTo>
                    <a:pt x="134" y="9"/>
                  </a:lnTo>
                  <a:lnTo>
                    <a:pt x="146" y="12"/>
                  </a:lnTo>
                  <a:lnTo>
                    <a:pt x="162" y="19"/>
                  </a:lnTo>
                  <a:lnTo>
                    <a:pt x="170" y="29"/>
                  </a:lnTo>
                  <a:lnTo>
                    <a:pt x="185" y="45"/>
                  </a:lnTo>
                  <a:lnTo>
                    <a:pt x="203" y="52"/>
                  </a:lnTo>
                  <a:lnTo>
                    <a:pt x="205" y="58"/>
                  </a:lnTo>
                  <a:lnTo>
                    <a:pt x="218" y="52"/>
                  </a:lnTo>
                  <a:lnTo>
                    <a:pt x="202" y="92"/>
                  </a:lnTo>
                  <a:lnTo>
                    <a:pt x="229" y="92"/>
                  </a:lnTo>
                  <a:lnTo>
                    <a:pt x="225" y="108"/>
                  </a:lnTo>
                  <a:lnTo>
                    <a:pt x="241" y="127"/>
                  </a:lnTo>
                  <a:lnTo>
                    <a:pt x="255" y="145"/>
                  </a:lnTo>
                  <a:lnTo>
                    <a:pt x="274" y="152"/>
                  </a:lnTo>
                  <a:lnTo>
                    <a:pt x="292" y="158"/>
                  </a:lnTo>
                  <a:lnTo>
                    <a:pt x="309" y="167"/>
                  </a:lnTo>
                  <a:lnTo>
                    <a:pt x="327" y="173"/>
                  </a:lnTo>
                  <a:lnTo>
                    <a:pt x="351" y="173"/>
                  </a:lnTo>
                  <a:lnTo>
                    <a:pt x="333" y="192"/>
                  </a:lnTo>
                  <a:lnTo>
                    <a:pt x="316" y="214"/>
                  </a:lnTo>
                  <a:lnTo>
                    <a:pt x="298" y="234"/>
                  </a:lnTo>
                  <a:lnTo>
                    <a:pt x="281" y="255"/>
                  </a:lnTo>
                  <a:lnTo>
                    <a:pt x="262" y="256"/>
                  </a:lnTo>
                  <a:lnTo>
                    <a:pt x="244" y="260"/>
                  </a:lnTo>
                  <a:lnTo>
                    <a:pt x="220" y="274"/>
                  </a:lnTo>
                  <a:lnTo>
                    <a:pt x="209" y="280"/>
                  </a:lnTo>
                  <a:lnTo>
                    <a:pt x="186" y="275"/>
                  </a:lnTo>
                  <a:lnTo>
                    <a:pt x="161" y="283"/>
                  </a:lnTo>
                  <a:lnTo>
                    <a:pt x="150" y="293"/>
                  </a:lnTo>
                  <a:lnTo>
                    <a:pt x="117" y="285"/>
                  </a:lnTo>
                </a:path>
              </a:pathLst>
            </a:custGeom>
            <a:solidFill>
              <a:srgbClr val="E5E5E5"/>
            </a:solidFill>
            <a:ln w="1588">
              <a:solidFill>
                <a:srgbClr val="999999"/>
              </a:solidFill>
              <a:prstDash val="solid"/>
              <a:round/>
              <a:headEnd/>
              <a:tailEnd/>
            </a:ln>
          </p:spPr>
          <p:txBody>
            <a:bodyPr/>
            <a:lstStyle/>
            <a:p>
              <a:endParaRPr lang="en-US"/>
            </a:p>
          </p:txBody>
        </p:sp>
        <p:sp>
          <p:nvSpPr>
            <p:cNvPr id="26894" name="Freeform 151"/>
            <p:cNvSpPr>
              <a:spLocks/>
            </p:cNvSpPr>
            <p:nvPr/>
          </p:nvSpPr>
          <p:spPr bwMode="auto">
            <a:xfrm>
              <a:off x="3307" y="2200"/>
              <a:ext cx="155" cy="233"/>
            </a:xfrm>
            <a:custGeom>
              <a:avLst/>
              <a:gdLst>
                <a:gd name="T0" fmla="*/ 150 w 237"/>
                <a:gd name="T1" fmla="*/ 31 h 363"/>
                <a:gd name="T2" fmla="*/ 145 w 237"/>
                <a:gd name="T3" fmla="*/ 50 h 363"/>
                <a:gd name="T4" fmla="*/ 134 w 237"/>
                <a:gd name="T5" fmla="*/ 71 h 363"/>
                <a:gd name="T6" fmla="*/ 124 w 237"/>
                <a:gd name="T7" fmla="*/ 92 h 363"/>
                <a:gd name="T8" fmla="*/ 114 w 237"/>
                <a:gd name="T9" fmla="*/ 112 h 363"/>
                <a:gd name="T10" fmla="*/ 103 w 237"/>
                <a:gd name="T11" fmla="*/ 133 h 363"/>
                <a:gd name="T12" fmla="*/ 94 w 237"/>
                <a:gd name="T13" fmla="*/ 143 h 363"/>
                <a:gd name="T14" fmla="*/ 85 w 237"/>
                <a:gd name="T15" fmla="*/ 153 h 363"/>
                <a:gd name="T16" fmla="*/ 75 w 237"/>
                <a:gd name="T17" fmla="*/ 160 h 363"/>
                <a:gd name="T18" fmla="*/ 67 w 237"/>
                <a:gd name="T19" fmla="*/ 171 h 363"/>
                <a:gd name="T20" fmla="*/ 57 w 237"/>
                <a:gd name="T21" fmla="*/ 182 h 363"/>
                <a:gd name="T22" fmla="*/ 46 w 237"/>
                <a:gd name="T23" fmla="*/ 192 h 363"/>
                <a:gd name="T24" fmla="*/ 35 w 237"/>
                <a:gd name="T25" fmla="*/ 202 h 363"/>
                <a:gd name="T26" fmla="*/ 24 w 237"/>
                <a:gd name="T27" fmla="*/ 212 h 363"/>
                <a:gd name="T28" fmla="*/ 17 w 237"/>
                <a:gd name="T29" fmla="*/ 223 h 363"/>
                <a:gd name="T30" fmla="*/ 10 w 237"/>
                <a:gd name="T31" fmla="*/ 233 h 363"/>
                <a:gd name="T32" fmla="*/ 2 w 237"/>
                <a:gd name="T33" fmla="*/ 219 h 363"/>
                <a:gd name="T34" fmla="*/ 2 w 237"/>
                <a:gd name="T35" fmla="*/ 203 h 363"/>
                <a:gd name="T36" fmla="*/ 2 w 237"/>
                <a:gd name="T37" fmla="*/ 187 h 363"/>
                <a:gd name="T38" fmla="*/ 0 w 237"/>
                <a:gd name="T39" fmla="*/ 172 h 363"/>
                <a:gd name="T40" fmla="*/ 0 w 237"/>
                <a:gd name="T41" fmla="*/ 156 h 363"/>
                <a:gd name="T42" fmla="*/ 9 w 237"/>
                <a:gd name="T43" fmla="*/ 147 h 363"/>
                <a:gd name="T44" fmla="*/ 14 w 237"/>
                <a:gd name="T45" fmla="*/ 137 h 363"/>
                <a:gd name="T46" fmla="*/ 22 w 237"/>
                <a:gd name="T47" fmla="*/ 133 h 363"/>
                <a:gd name="T48" fmla="*/ 37 w 237"/>
                <a:gd name="T49" fmla="*/ 124 h 363"/>
                <a:gd name="T50" fmla="*/ 49 w 237"/>
                <a:gd name="T51" fmla="*/ 121 h 363"/>
                <a:gd name="T52" fmla="*/ 61 w 237"/>
                <a:gd name="T53" fmla="*/ 121 h 363"/>
                <a:gd name="T54" fmla="*/ 73 w 237"/>
                <a:gd name="T55" fmla="*/ 107 h 363"/>
                <a:gd name="T56" fmla="*/ 84 w 237"/>
                <a:gd name="T57" fmla="*/ 94 h 363"/>
                <a:gd name="T58" fmla="*/ 95 w 237"/>
                <a:gd name="T59" fmla="*/ 80 h 363"/>
                <a:gd name="T60" fmla="*/ 107 w 237"/>
                <a:gd name="T61" fmla="*/ 68 h 363"/>
                <a:gd name="T62" fmla="*/ 92 w 237"/>
                <a:gd name="T63" fmla="*/ 68 h 363"/>
                <a:gd name="T64" fmla="*/ 80 w 237"/>
                <a:gd name="T65" fmla="*/ 64 h 363"/>
                <a:gd name="T66" fmla="*/ 69 w 237"/>
                <a:gd name="T67" fmla="*/ 58 h 363"/>
                <a:gd name="T68" fmla="*/ 57 w 237"/>
                <a:gd name="T69" fmla="*/ 55 h 363"/>
                <a:gd name="T70" fmla="*/ 44 w 237"/>
                <a:gd name="T71" fmla="*/ 50 h 363"/>
                <a:gd name="T72" fmla="*/ 35 w 237"/>
                <a:gd name="T73" fmla="*/ 39 h 363"/>
                <a:gd name="T74" fmla="*/ 25 w 237"/>
                <a:gd name="T75" fmla="*/ 26 h 363"/>
                <a:gd name="T76" fmla="*/ 27 w 237"/>
                <a:gd name="T77" fmla="*/ 16 h 363"/>
                <a:gd name="T78" fmla="*/ 31 w 237"/>
                <a:gd name="T79" fmla="*/ 8 h 363"/>
                <a:gd name="T80" fmla="*/ 42 w 237"/>
                <a:gd name="T81" fmla="*/ 17 h 363"/>
                <a:gd name="T82" fmla="*/ 52 w 237"/>
                <a:gd name="T83" fmla="*/ 26 h 363"/>
                <a:gd name="T84" fmla="*/ 71 w 237"/>
                <a:gd name="T85" fmla="*/ 19 h 363"/>
                <a:gd name="T86" fmla="*/ 84 w 237"/>
                <a:gd name="T87" fmla="*/ 21 h 363"/>
                <a:gd name="T88" fmla="*/ 99 w 237"/>
                <a:gd name="T89" fmla="*/ 14 h 363"/>
                <a:gd name="T90" fmla="*/ 120 w 237"/>
                <a:gd name="T91" fmla="*/ 9 h 363"/>
                <a:gd name="T92" fmla="*/ 141 w 237"/>
                <a:gd name="T93" fmla="*/ 5 h 363"/>
                <a:gd name="T94" fmla="*/ 150 w 237"/>
                <a:gd name="T95" fmla="*/ 0 h 363"/>
                <a:gd name="T96" fmla="*/ 154 w 237"/>
                <a:gd name="T97" fmla="*/ 5 h 363"/>
                <a:gd name="T98" fmla="*/ 152 w 237"/>
                <a:gd name="T99" fmla="*/ 26 h 363"/>
                <a:gd name="T100" fmla="*/ 155 w 237"/>
                <a:gd name="T101" fmla="*/ 26 h 363"/>
                <a:gd name="T102" fmla="*/ 150 w 237"/>
                <a:gd name="T103" fmla="*/ 31 h 3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7"/>
                <a:gd name="T157" fmla="*/ 0 h 363"/>
                <a:gd name="T158" fmla="*/ 237 w 237"/>
                <a:gd name="T159" fmla="*/ 363 h 3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7" h="363">
                  <a:moveTo>
                    <a:pt x="230" y="49"/>
                  </a:moveTo>
                  <a:lnTo>
                    <a:pt x="221" y="78"/>
                  </a:lnTo>
                  <a:lnTo>
                    <a:pt x="205" y="111"/>
                  </a:lnTo>
                  <a:lnTo>
                    <a:pt x="190" y="143"/>
                  </a:lnTo>
                  <a:lnTo>
                    <a:pt x="174" y="174"/>
                  </a:lnTo>
                  <a:lnTo>
                    <a:pt x="158" y="207"/>
                  </a:lnTo>
                  <a:lnTo>
                    <a:pt x="144" y="223"/>
                  </a:lnTo>
                  <a:lnTo>
                    <a:pt x="130" y="238"/>
                  </a:lnTo>
                  <a:lnTo>
                    <a:pt x="115" y="250"/>
                  </a:lnTo>
                  <a:lnTo>
                    <a:pt x="103" y="266"/>
                  </a:lnTo>
                  <a:lnTo>
                    <a:pt x="87" y="283"/>
                  </a:lnTo>
                  <a:lnTo>
                    <a:pt x="70" y="299"/>
                  </a:lnTo>
                  <a:lnTo>
                    <a:pt x="53" y="315"/>
                  </a:lnTo>
                  <a:lnTo>
                    <a:pt x="37" y="330"/>
                  </a:lnTo>
                  <a:lnTo>
                    <a:pt x="26" y="348"/>
                  </a:lnTo>
                  <a:lnTo>
                    <a:pt x="15" y="363"/>
                  </a:lnTo>
                  <a:lnTo>
                    <a:pt x="3" y="341"/>
                  </a:lnTo>
                  <a:lnTo>
                    <a:pt x="3" y="317"/>
                  </a:lnTo>
                  <a:lnTo>
                    <a:pt x="3" y="291"/>
                  </a:lnTo>
                  <a:lnTo>
                    <a:pt x="0" y="268"/>
                  </a:lnTo>
                  <a:lnTo>
                    <a:pt x="0" y="243"/>
                  </a:lnTo>
                  <a:lnTo>
                    <a:pt x="13" y="229"/>
                  </a:lnTo>
                  <a:lnTo>
                    <a:pt x="22" y="213"/>
                  </a:lnTo>
                  <a:lnTo>
                    <a:pt x="33" y="207"/>
                  </a:lnTo>
                  <a:lnTo>
                    <a:pt x="57" y="193"/>
                  </a:lnTo>
                  <a:lnTo>
                    <a:pt x="75" y="189"/>
                  </a:lnTo>
                  <a:lnTo>
                    <a:pt x="94" y="188"/>
                  </a:lnTo>
                  <a:lnTo>
                    <a:pt x="111" y="167"/>
                  </a:lnTo>
                  <a:lnTo>
                    <a:pt x="129" y="147"/>
                  </a:lnTo>
                  <a:lnTo>
                    <a:pt x="146" y="125"/>
                  </a:lnTo>
                  <a:lnTo>
                    <a:pt x="164" y="106"/>
                  </a:lnTo>
                  <a:lnTo>
                    <a:pt x="140" y="106"/>
                  </a:lnTo>
                  <a:lnTo>
                    <a:pt x="122" y="100"/>
                  </a:lnTo>
                  <a:lnTo>
                    <a:pt x="105" y="91"/>
                  </a:lnTo>
                  <a:lnTo>
                    <a:pt x="87" y="85"/>
                  </a:lnTo>
                  <a:lnTo>
                    <a:pt x="68" y="78"/>
                  </a:lnTo>
                  <a:lnTo>
                    <a:pt x="54" y="60"/>
                  </a:lnTo>
                  <a:lnTo>
                    <a:pt x="38" y="41"/>
                  </a:lnTo>
                  <a:lnTo>
                    <a:pt x="42" y="25"/>
                  </a:lnTo>
                  <a:lnTo>
                    <a:pt x="48" y="13"/>
                  </a:lnTo>
                  <a:lnTo>
                    <a:pt x="64" y="27"/>
                  </a:lnTo>
                  <a:lnTo>
                    <a:pt x="79" y="41"/>
                  </a:lnTo>
                  <a:lnTo>
                    <a:pt x="108" y="30"/>
                  </a:lnTo>
                  <a:lnTo>
                    <a:pt x="129" y="32"/>
                  </a:lnTo>
                  <a:lnTo>
                    <a:pt x="151" y="22"/>
                  </a:lnTo>
                  <a:lnTo>
                    <a:pt x="183" y="14"/>
                  </a:lnTo>
                  <a:lnTo>
                    <a:pt x="216" y="8"/>
                  </a:lnTo>
                  <a:lnTo>
                    <a:pt x="229" y="0"/>
                  </a:lnTo>
                  <a:lnTo>
                    <a:pt x="236" y="8"/>
                  </a:lnTo>
                  <a:lnTo>
                    <a:pt x="233" y="41"/>
                  </a:lnTo>
                  <a:lnTo>
                    <a:pt x="237" y="41"/>
                  </a:lnTo>
                  <a:lnTo>
                    <a:pt x="230" y="4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95" name="Freeform 152"/>
            <p:cNvSpPr>
              <a:spLocks/>
            </p:cNvSpPr>
            <p:nvPr/>
          </p:nvSpPr>
          <p:spPr bwMode="auto">
            <a:xfrm>
              <a:off x="3307" y="2200"/>
              <a:ext cx="155" cy="233"/>
            </a:xfrm>
            <a:custGeom>
              <a:avLst/>
              <a:gdLst>
                <a:gd name="T0" fmla="*/ 150 w 237"/>
                <a:gd name="T1" fmla="*/ 31 h 363"/>
                <a:gd name="T2" fmla="*/ 145 w 237"/>
                <a:gd name="T3" fmla="*/ 50 h 363"/>
                <a:gd name="T4" fmla="*/ 134 w 237"/>
                <a:gd name="T5" fmla="*/ 71 h 363"/>
                <a:gd name="T6" fmla="*/ 124 w 237"/>
                <a:gd name="T7" fmla="*/ 92 h 363"/>
                <a:gd name="T8" fmla="*/ 114 w 237"/>
                <a:gd name="T9" fmla="*/ 112 h 363"/>
                <a:gd name="T10" fmla="*/ 103 w 237"/>
                <a:gd name="T11" fmla="*/ 133 h 363"/>
                <a:gd name="T12" fmla="*/ 94 w 237"/>
                <a:gd name="T13" fmla="*/ 143 h 363"/>
                <a:gd name="T14" fmla="*/ 85 w 237"/>
                <a:gd name="T15" fmla="*/ 153 h 363"/>
                <a:gd name="T16" fmla="*/ 75 w 237"/>
                <a:gd name="T17" fmla="*/ 160 h 363"/>
                <a:gd name="T18" fmla="*/ 67 w 237"/>
                <a:gd name="T19" fmla="*/ 171 h 363"/>
                <a:gd name="T20" fmla="*/ 57 w 237"/>
                <a:gd name="T21" fmla="*/ 182 h 363"/>
                <a:gd name="T22" fmla="*/ 46 w 237"/>
                <a:gd name="T23" fmla="*/ 192 h 363"/>
                <a:gd name="T24" fmla="*/ 35 w 237"/>
                <a:gd name="T25" fmla="*/ 202 h 363"/>
                <a:gd name="T26" fmla="*/ 24 w 237"/>
                <a:gd name="T27" fmla="*/ 212 h 363"/>
                <a:gd name="T28" fmla="*/ 17 w 237"/>
                <a:gd name="T29" fmla="*/ 223 h 363"/>
                <a:gd name="T30" fmla="*/ 10 w 237"/>
                <a:gd name="T31" fmla="*/ 233 h 363"/>
                <a:gd name="T32" fmla="*/ 2 w 237"/>
                <a:gd name="T33" fmla="*/ 219 h 363"/>
                <a:gd name="T34" fmla="*/ 2 w 237"/>
                <a:gd name="T35" fmla="*/ 203 h 363"/>
                <a:gd name="T36" fmla="*/ 2 w 237"/>
                <a:gd name="T37" fmla="*/ 187 h 363"/>
                <a:gd name="T38" fmla="*/ 0 w 237"/>
                <a:gd name="T39" fmla="*/ 172 h 363"/>
                <a:gd name="T40" fmla="*/ 0 w 237"/>
                <a:gd name="T41" fmla="*/ 156 h 363"/>
                <a:gd name="T42" fmla="*/ 9 w 237"/>
                <a:gd name="T43" fmla="*/ 147 h 363"/>
                <a:gd name="T44" fmla="*/ 14 w 237"/>
                <a:gd name="T45" fmla="*/ 137 h 363"/>
                <a:gd name="T46" fmla="*/ 22 w 237"/>
                <a:gd name="T47" fmla="*/ 133 h 363"/>
                <a:gd name="T48" fmla="*/ 37 w 237"/>
                <a:gd name="T49" fmla="*/ 124 h 363"/>
                <a:gd name="T50" fmla="*/ 49 w 237"/>
                <a:gd name="T51" fmla="*/ 121 h 363"/>
                <a:gd name="T52" fmla="*/ 61 w 237"/>
                <a:gd name="T53" fmla="*/ 121 h 363"/>
                <a:gd name="T54" fmla="*/ 73 w 237"/>
                <a:gd name="T55" fmla="*/ 107 h 363"/>
                <a:gd name="T56" fmla="*/ 84 w 237"/>
                <a:gd name="T57" fmla="*/ 94 h 363"/>
                <a:gd name="T58" fmla="*/ 95 w 237"/>
                <a:gd name="T59" fmla="*/ 80 h 363"/>
                <a:gd name="T60" fmla="*/ 107 w 237"/>
                <a:gd name="T61" fmla="*/ 68 h 363"/>
                <a:gd name="T62" fmla="*/ 92 w 237"/>
                <a:gd name="T63" fmla="*/ 68 h 363"/>
                <a:gd name="T64" fmla="*/ 80 w 237"/>
                <a:gd name="T65" fmla="*/ 64 h 363"/>
                <a:gd name="T66" fmla="*/ 69 w 237"/>
                <a:gd name="T67" fmla="*/ 58 h 363"/>
                <a:gd name="T68" fmla="*/ 57 w 237"/>
                <a:gd name="T69" fmla="*/ 55 h 363"/>
                <a:gd name="T70" fmla="*/ 44 w 237"/>
                <a:gd name="T71" fmla="*/ 50 h 363"/>
                <a:gd name="T72" fmla="*/ 35 w 237"/>
                <a:gd name="T73" fmla="*/ 39 h 363"/>
                <a:gd name="T74" fmla="*/ 25 w 237"/>
                <a:gd name="T75" fmla="*/ 26 h 363"/>
                <a:gd name="T76" fmla="*/ 27 w 237"/>
                <a:gd name="T77" fmla="*/ 16 h 363"/>
                <a:gd name="T78" fmla="*/ 31 w 237"/>
                <a:gd name="T79" fmla="*/ 8 h 363"/>
                <a:gd name="T80" fmla="*/ 42 w 237"/>
                <a:gd name="T81" fmla="*/ 17 h 363"/>
                <a:gd name="T82" fmla="*/ 52 w 237"/>
                <a:gd name="T83" fmla="*/ 26 h 363"/>
                <a:gd name="T84" fmla="*/ 71 w 237"/>
                <a:gd name="T85" fmla="*/ 19 h 363"/>
                <a:gd name="T86" fmla="*/ 84 w 237"/>
                <a:gd name="T87" fmla="*/ 21 h 363"/>
                <a:gd name="T88" fmla="*/ 99 w 237"/>
                <a:gd name="T89" fmla="*/ 14 h 363"/>
                <a:gd name="T90" fmla="*/ 120 w 237"/>
                <a:gd name="T91" fmla="*/ 9 h 363"/>
                <a:gd name="T92" fmla="*/ 141 w 237"/>
                <a:gd name="T93" fmla="*/ 5 h 363"/>
                <a:gd name="T94" fmla="*/ 150 w 237"/>
                <a:gd name="T95" fmla="*/ 0 h 363"/>
                <a:gd name="T96" fmla="*/ 154 w 237"/>
                <a:gd name="T97" fmla="*/ 5 h 363"/>
                <a:gd name="T98" fmla="*/ 152 w 237"/>
                <a:gd name="T99" fmla="*/ 26 h 363"/>
                <a:gd name="T100" fmla="*/ 155 w 237"/>
                <a:gd name="T101" fmla="*/ 26 h 363"/>
                <a:gd name="T102" fmla="*/ 150 w 237"/>
                <a:gd name="T103" fmla="*/ 31 h 3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7"/>
                <a:gd name="T157" fmla="*/ 0 h 363"/>
                <a:gd name="T158" fmla="*/ 237 w 237"/>
                <a:gd name="T159" fmla="*/ 363 h 3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7" h="363">
                  <a:moveTo>
                    <a:pt x="230" y="49"/>
                  </a:moveTo>
                  <a:lnTo>
                    <a:pt x="221" y="78"/>
                  </a:lnTo>
                  <a:lnTo>
                    <a:pt x="205" y="111"/>
                  </a:lnTo>
                  <a:lnTo>
                    <a:pt x="190" y="143"/>
                  </a:lnTo>
                  <a:lnTo>
                    <a:pt x="174" y="174"/>
                  </a:lnTo>
                  <a:lnTo>
                    <a:pt x="158" y="207"/>
                  </a:lnTo>
                  <a:lnTo>
                    <a:pt x="144" y="223"/>
                  </a:lnTo>
                  <a:lnTo>
                    <a:pt x="130" y="238"/>
                  </a:lnTo>
                  <a:lnTo>
                    <a:pt x="115" y="250"/>
                  </a:lnTo>
                  <a:lnTo>
                    <a:pt x="103" y="266"/>
                  </a:lnTo>
                  <a:lnTo>
                    <a:pt x="87" y="283"/>
                  </a:lnTo>
                  <a:lnTo>
                    <a:pt x="70" y="299"/>
                  </a:lnTo>
                  <a:lnTo>
                    <a:pt x="53" y="315"/>
                  </a:lnTo>
                  <a:lnTo>
                    <a:pt x="37" y="330"/>
                  </a:lnTo>
                  <a:lnTo>
                    <a:pt x="26" y="348"/>
                  </a:lnTo>
                  <a:lnTo>
                    <a:pt x="15" y="363"/>
                  </a:lnTo>
                  <a:lnTo>
                    <a:pt x="3" y="341"/>
                  </a:lnTo>
                  <a:lnTo>
                    <a:pt x="3" y="317"/>
                  </a:lnTo>
                  <a:lnTo>
                    <a:pt x="3" y="291"/>
                  </a:lnTo>
                  <a:lnTo>
                    <a:pt x="0" y="268"/>
                  </a:lnTo>
                  <a:lnTo>
                    <a:pt x="0" y="243"/>
                  </a:lnTo>
                  <a:lnTo>
                    <a:pt x="13" y="229"/>
                  </a:lnTo>
                  <a:lnTo>
                    <a:pt x="22" y="213"/>
                  </a:lnTo>
                  <a:lnTo>
                    <a:pt x="33" y="207"/>
                  </a:lnTo>
                  <a:lnTo>
                    <a:pt x="57" y="193"/>
                  </a:lnTo>
                  <a:lnTo>
                    <a:pt x="75" y="189"/>
                  </a:lnTo>
                  <a:lnTo>
                    <a:pt x="94" y="188"/>
                  </a:lnTo>
                  <a:lnTo>
                    <a:pt x="111" y="167"/>
                  </a:lnTo>
                  <a:lnTo>
                    <a:pt x="129" y="147"/>
                  </a:lnTo>
                  <a:lnTo>
                    <a:pt x="146" y="125"/>
                  </a:lnTo>
                  <a:lnTo>
                    <a:pt x="164" y="106"/>
                  </a:lnTo>
                  <a:lnTo>
                    <a:pt x="140" y="106"/>
                  </a:lnTo>
                  <a:lnTo>
                    <a:pt x="122" y="100"/>
                  </a:lnTo>
                  <a:lnTo>
                    <a:pt x="105" y="91"/>
                  </a:lnTo>
                  <a:lnTo>
                    <a:pt x="87" y="85"/>
                  </a:lnTo>
                  <a:lnTo>
                    <a:pt x="68" y="78"/>
                  </a:lnTo>
                  <a:lnTo>
                    <a:pt x="54" y="60"/>
                  </a:lnTo>
                  <a:lnTo>
                    <a:pt x="38" y="41"/>
                  </a:lnTo>
                  <a:lnTo>
                    <a:pt x="42" y="25"/>
                  </a:lnTo>
                  <a:lnTo>
                    <a:pt x="48" y="13"/>
                  </a:lnTo>
                  <a:lnTo>
                    <a:pt x="64" y="27"/>
                  </a:lnTo>
                  <a:lnTo>
                    <a:pt x="79" y="41"/>
                  </a:lnTo>
                  <a:lnTo>
                    <a:pt x="108" y="30"/>
                  </a:lnTo>
                  <a:lnTo>
                    <a:pt x="129" y="32"/>
                  </a:lnTo>
                  <a:lnTo>
                    <a:pt x="151" y="22"/>
                  </a:lnTo>
                  <a:lnTo>
                    <a:pt x="183" y="14"/>
                  </a:lnTo>
                  <a:lnTo>
                    <a:pt x="216" y="8"/>
                  </a:lnTo>
                  <a:lnTo>
                    <a:pt x="229" y="0"/>
                  </a:lnTo>
                  <a:lnTo>
                    <a:pt x="236" y="8"/>
                  </a:lnTo>
                  <a:lnTo>
                    <a:pt x="233" y="41"/>
                  </a:lnTo>
                  <a:lnTo>
                    <a:pt x="237" y="41"/>
                  </a:lnTo>
                  <a:lnTo>
                    <a:pt x="230" y="49"/>
                  </a:lnTo>
                </a:path>
              </a:pathLst>
            </a:custGeom>
            <a:solidFill>
              <a:srgbClr val="E5E5E5"/>
            </a:solidFill>
            <a:ln w="1588">
              <a:solidFill>
                <a:srgbClr val="999999"/>
              </a:solidFill>
              <a:prstDash val="solid"/>
              <a:round/>
              <a:headEnd/>
              <a:tailEnd/>
            </a:ln>
          </p:spPr>
          <p:txBody>
            <a:bodyPr/>
            <a:lstStyle/>
            <a:p>
              <a:endParaRPr lang="en-US"/>
            </a:p>
          </p:txBody>
        </p:sp>
        <p:sp>
          <p:nvSpPr>
            <p:cNvPr id="26896" name="Freeform 153"/>
            <p:cNvSpPr>
              <a:spLocks/>
            </p:cNvSpPr>
            <p:nvPr/>
          </p:nvSpPr>
          <p:spPr bwMode="auto">
            <a:xfrm>
              <a:off x="3009" y="2008"/>
              <a:ext cx="252" cy="337"/>
            </a:xfrm>
            <a:custGeom>
              <a:avLst/>
              <a:gdLst>
                <a:gd name="T0" fmla="*/ 31 w 385"/>
                <a:gd name="T1" fmla="*/ 54 h 525"/>
                <a:gd name="T2" fmla="*/ 46 w 385"/>
                <a:gd name="T3" fmla="*/ 37 h 525"/>
                <a:gd name="T4" fmla="*/ 56 w 385"/>
                <a:gd name="T5" fmla="*/ 19 h 525"/>
                <a:gd name="T6" fmla="*/ 79 w 385"/>
                <a:gd name="T7" fmla="*/ 19 h 525"/>
                <a:gd name="T8" fmla="*/ 102 w 385"/>
                <a:gd name="T9" fmla="*/ 19 h 525"/>
                <a:gd name="T10" fmla="*/ 127 w 385"/>
                <a:gd name="T11" fmla="*/ 19 h 525"/>
                <a:gd name="T12" fmla="*/ 140 w 385"/>
                <a:gd name="T13" fmla="*/ 16 h 525"/>
                <a:gd name="T14" fmla="*/ 160 w 385"/>
                <a:gd name="T15" fmla="*/ 22 h 525"/>
                <a:gd name="T16" fmla="*/ 183 w 385"/>
                <a:gd name="T17" fmla="*/ 16 h 525"/>
                <a:gd name="T18" fmla="*/ 194 w 385"/>
                <a:gd name="T19" fmla="*/ 5 h 525"/>
                <a:gd name="T20" fmla="*/ 203 w 385"/>
                <a:gd name="T21" fmla="*/ 0 h 525"/>
                <a:gd name="T22" fmla="*/ 224 w 385"/>
                <a:gd name="T23" fmla="*/ 22 h 525"/>
                <a:gd name="T24" fmla="*/ 232 w 385"/>
                <a:gd name="T25" fmla="*/ 55 h 525"/>
                <a:gd name="T26" fmla="*/ 252 w 385"/>
                <a:gd name="T27" fmla="*/ 91 h 525"/>
                <a:gd name="T28" fmla="*/ 232 w 385"/>
                <a:gd name="T29" fmla="*/ 106 h 525"/>
                <a:gd name="T30" fmla="*/ 225 w 385"/>
                <a:gd name="T31" fmla="*/ 150 h 525"/>
                <a:gd name="T32" fmla="*/ 208 w 385"/>
                <a:gd name="T33" fmla="*/ 192 h 525"/>
                <a:gd name="T34" fmla="*/ 195 w 385"/>
                <a:gd name="T35" fmla="*/ 212 h 525"/>
                <a:gd name="T36" fmla="*/ 190 w 385"/>
                <a:gd name="T37" fmla="*/ 250 h 525"/>
                <a:gd name="T38" fmla="*/ 175 w 385"/>
                <a:gd name="T39" fmla="*/ 260 h 525"/>
                <a:gd name="T40" fmla="*/ 195 w 385"/>
                <a:gd name="T41" fmla="*/ 277 h 525"/>
                <a:gd name="T42" fmla="*/ 208 w 385"/>
                <a:gd name="T43" fmla="*/ 300 h 525"/>
                <a:gd name="T44" fmla="*/ 221 w 385"/>
                <a:gd name="T45" fmla="*/ 318 h 525"/>
                <a:gd name="T46" fmla="*/ 196 w 385"/>
                <a:gd name="T47" fmla="*/ 318 h 525"/>
                <a:gd name="T48" fmla="*/ 183 w 385"/>
                <a:gd name="T49" fmla="*/ 332 h 525"/>
                <a:gd name="T50" fmla="*/ 159 w 385"/>
                <a:gd name="T51" fmla="*/ 335 h 525"/>
                <a:gd name="T52" fmla="*/ 145 w 385"/>
                <a:gd name="T53" fmla="*/ 334 h 525"/>
                <a:gd name="T54" fmla="*/ 132 w 385"/>
                <a:gd name="T55" fmla="*/ 327 h 525"/>
                <a:gd name="T56" fmla="*/ 115 w 385"/>
                <a:gd name="T57" fmla="*/ 320 h 525"/>
                <a:gd name="T58" fmla="*/ 94 w 385"/>
                <a:gd name="T59" fmla="*/ 315 h 525"/>
                <a:gd name="T60" fmla="*/ 88 w 385"/>
                <a:gd name="T61" fmla="*/ 306 h 525"/>
                <a:gd name="T62" fmla="*/ 73 w 385"/>
                <a:gd name="T63" fmla="*/ 286 h 525"/>
                <a:gd name="T64" fmla="*/ 56 w 385"/>
                <a:gd name="T65" fmla="*/ 264 h 525"/>
                <a:gd name="T66" fmla="*/ 39 w 385"/>
                <a:gd name="T67" fmla="*/ 250 h 525"/>
                <a:gd name="T68" fmla="*/ 31 w 385"/>
                <a:gd name="T69" fmla="*/ 231 h 525"/>
                <a:gd name="T70" fmla="*/ 18 w 385"/>
                <a:gd name="T71" fmla="*/ 210 h 525"/>
                <a:gd name="T72" fmla="*/ 13 w 385"/>
                <a:gd name="T73" fmla="*/ 191 h 525"/>
                <a:gd name="T74" fmla="*/ 0 w 385"/>
                <a:gd name="T75" fmla="*/ 178 h 525"/>
                <a:gd name="T76" fmla="*/ 9 w 385"/>
                <a:gd name="T77" fmla="*/ 156 h 525"/>
                <a:gd name="T78" fmla="*/ 10 w 385"/>
                <a:gd name="T79" fmla="*/ 146 h 525"/>
                <a:gd name="T80" fmla="*/ 24 w 385"/>
                <a:gd name="T81" fmla="*/ 128 h 525"/>
                <a:gd name="T82" fmla="*/ 32 w 385"/>
                <a:gd name="T83" fmla="*/ 112 h 525"/>
                <a:gd name="T84" fmla="*/ 31 w 385"/>
                <a:gd name="T85" fmla="*/ 80 h 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5"/>
                <a:gd name="T130" fmla="*/ 0 h 525"/>
                <a:gd name="T131" fmla="*/ 385 w 385"/>
                <a:gd name="T132" fmla="*/ 525 h 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5" h="525">
                  <a:moveTo>
                    <a:pt x="47" y="99"/>
                  </a:moveTo>
                  <a:lnTo>
                    <a:pt x="47" y="84"/>
                  </a:lnTo>
                  <a:lnTo>
                    <a:pt x="70" y="84"/>
                  </a:lnTo>
                  <a:lnTo>
                    <a:pt x="70" y="57"/>
                  </a:lnTo>
                  <a:lnTo>
                    <a:pt x="66" y="30"/>
                  </a:lnTo>
                  <a:lnTo>
                    <a:pt x="86" y="30"/>
                  </a:lnTo>
                  <a:lnTo>
                    <a:pt x="104" y="30"/>
                  </a:lnTo>
                  <a:lnTo>
                    <a:pt x="121" y="30"/>
                  </a:lnTo>
                  <a:lnTo>
                    <a:pt x="139" y="30"/>
                  </a:lnTo>
                  <a:lnTo>
                    <a:pt x="156" y="30"/>
                  </a:lnTo>
                  <a:lnTo>
                    <a:pt x="177" y="30"/>
                  </a:lnTo>
                  <a:lnTo>
                    <a:pt x="194" y="30"/>
                  </a:lnTo>
                  <a:lnTo>
                    <a:pt x="213" y="30"/>
                  </a:lnTo>
                  <a:lnTo>
                    <a:pt x="214" y="25"/>
                  </a:lnTo>
                  <a:lnTo>
                    <a:pt x="215" y="30"/>
                  </a:lnTo>
                  <a:lnTo>
                    <a:pt x="244" y="35"/>
                  </a:lnTo>
                  <a:lnTo>
                    <a:pt x="274" y="39"/>
                  </a:lnTo>
                  <a:lnTo>
                    <a:pt x="279" y="25"/>
                  </a:lnTo>
                  <a:lnTo>
                    <a:pt x="291" y="24"/>
                  </a:lnTo>
                  <a:lnTo>
                    <a:pt x="296" y="8"/>
                  </a:lnTo>
                  <a:lnTo>
                    <a:pt x="303" y="10"/>
                  </a:lnTo>
                  <a:lnTo>
                    <a:pt x="310" y="0"/>
                  </a:lnTo>
                  <a:lnTo>
                    <a:pt x="326" y="18"/>
                  </a:lnTo>
                  <a:lnTo>
                    <a:pt x="342" y="35"/>
                  </a:lnTo>
                  <a:lnTo>
                    <a:pt x="351" y="54"/>
                  </a:lnTo>
                  <a:lnTo>
                    <a:pt x="354" y="85"/>
                  </a:lnTo>
                  <a:lnTo>
                    <a:pt x="363" y="117"/>
                  </a:lnTo>
                  <a:lnTo>
                    <a:pt x="385" y="141"/>
                  </a:lnTo>
                  <a:lnTo>
                    <a:pt x="369" y="151"/>
                  </a:lnTo>
                  <a:lnTo>
                    <a:pt x="354" y="165"/>
                  </a:lnTo>
                  <a:lnTo>
                    <a:pt x="347" y="198"/>
                  </a:lnTo>
                  <a:lnTo>
                    <a:pt x="344" y="234"/>
                  </a:lnTo>
                  <a:lnTo>
                    <a:pt x="340" y="255"/>
                  </a:lnTo>
                  <a:lnTo>
                    <a:pt x="318" y="299"/>
                  </a:lnTo>
                  <a:lnTo>
                    <a:pt x="310" y="327"/>
                  </a:lnTo>
                  <a:lnTo>
                    <a:pt x="298" y="331"/>
                  </a:lnTo>
                  <a:lnTo>
                    <a:pt x="294" y="359"/>
                  </a:lnTo>
                  <a:lnTo>
                    <a:pt x="291" y="389"/>
                  </a:lnTo>
                  <a:lnTo>
                    <a:pt x="276" y="392"/>
                  </a:lnTo>
                  <a:lnTo>
                    <a:pt x="268" y="405"/>
                  </a:lnTo>
                  <a:lnTo>
                    <a:pt x="276" y="410"/>
                  </a:lnTo>
                  <a:lnTo>
                    <a:pt x="298" y="432"/>
                  </a:lnTo>
                  <a:lnTo>
                    <a:pt x="307" y="450"/>
                  </a:lnTo>
                  <a:lnTo>
                    <a:pt x="318" y="467"/>
                  </a:lnTo>
                  <a:lnTo>
                    <a:pt x="331" y="473"/>
                  </a:lnTo>
                  <a:lnTo>
                    <a:pt x="337" y="495"/>
                  </a:lnTo>
                  <a:lnTo>
                    <a:pt x="319" y="495"/>
                  </a:lnTo>
                  <a:lnTo>
                    <a:pt x="300" y="495"/>
                  </a:lnTo>
                  <a:lnTo>
                    <a:pt x="291" y="506"/>
                  </a:lnTo>
                  <a:lnTo>
                    <a:pt x="280" y="517"/>
                  </a:lnTo>
                  <a:lnTo>
                    <a:pt x="254" y="517"/>
                  </a:lnTo>
                  <a:lnTo>
                    <a:pt x="243" y="522"/>
                  </a:lnTo>
                  <a:lnTo>
                    <a:pt x="238" y="517"/>
                  </a:lnTo>
                  <a:lnTo>
                    <a:pt x="221" y="520"/>
                  </a:lnTo>
                  <a:lnTo>
                    <a:pt x="218" y="525"/>
                  </a:lnTo>
                  <a:lnTo>
                    <a:pt x="202" y="509"/>
                  </a:lnTo>
                  <a:lnTo>
                    <a:pt x="185" y="493"/>
                  </a:lnTo>
                  <a:lnTo>
                    <a:pt x="176" y="499"/>
                  </a:lnTo>
                  <a:lnTo>
                    <a:pt x="163" y="500"/>
                  </a:lnTo>
                  <a:lnTo>
                    <a:pt x="143" y="490"/>
                  </a:lnTo>
                  <a:lnTo>
                    <a:pt x="137" y="483"/>
                  </a:lnTo>
                  <a:lnTo>
                    <a:pt x="135" y="476"/>
                  </a:lnTo>
                  <a:lnTo>
                    <a:pt x="120" y="457"/>
                  </a:lnTo>
                  <a:lnTo>
                    <a:pt x="111" y="445"/>
                  </a:lnTo>
                  <a:lnTo>
                    <a:pt x="89" y="423"/>
                  </a:lnTo>
                  <a:lnTo>
                    <a:pt x="86" y="412"/>
                  </a:lnTo>
                  <a:lnTo>
                    <a:pt x="64" y="396"/>
                  </a:lnTo>
                  <a:lnTo>
                    <a:pt x="60" y="390"/>
                  </a:lnTo>
                  <a:lnTo>
                    <a:pt x="44" y="387"/>
                  </a:lnTo>
                  <a:lnTo>
                    <a:pt x="47" y="360"/>
                  </a:lnTo>
                  <a:lnTo>
                    <a:pt x="38" y="343"/>
                  </a:lnTo>
                  <a:lnTo>
                    <a:pt x="27" y="327"/>
                  </a:lnTo>
                  <a:lnTo>
                    <a:pt x="25" y="312"/>
                  </a:lnTo>
                  <a:lnTo>
                    <a:pt x="20" y="298"/>
                  </a:lnTo>
                  <a:lnTo>
                    <a:pt x="11" y="279"/>
                  </a:lnTo>
                  <a:lnTo>
                    <a:pt x="0" y="277"/>
                  </a:lnTo>
                  <a:lnTo>
                    <a:pt x="11" y="256"/>
                  </a:lnTo>
                  <a:lnTo>
                    <a:pt x="13" y="243"/>
                  </a:lnTo>
                  <a:lnTo>
                    <a:pt x="15" y="238"/>
                  </a:lnTo>
                  <a:lnTo>
                    <a:pt x="15" y="227"/>
                  </a:lnTo>
                  <a:lnTo>
                    <a:pt x="27" y="207"/>
                  </a:lnTo>
                  <a:lnTo>
                    <a:pt x="36" y="199"/>
                  </a:lnTo>
                  <a:lnTo>
                    <a:pt x="49" y="199"/>
                  </a:lnTo>
                  <a:lnTo>
                    <a:pt x="49" y="174"/>
                  </a:lnTo>
                  <a:lnTo>
                    <a:pt x="48" y="149"/>
                  </a:lnTo>
                  <a:lnTo>
                    <a:pt x="48" y="124"/>
                  </a:lnTo>
                  <a:lnTo>
                    <a:pt x="47" y="9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97" name="Freeform 154"/>
            <p:cNvSpPr>
              <a:spLocks/>
            </p:cNvSpPr>
            <p:nvPr/>
          </p:nvSpPr>
          <p:spPr bwMode="auto">
            <a:xfrm>
              <a:off x="3009" y="2008"/>
              <a:ext cx="252" cy="337"/>
            </a:xfrm>
            <a:custGeom>
              <a:avLst/>
              <a:gdLst>
                <a:gd name="T0" fmla="*/ 31 w 385"/>
                <a:gd name="T1" fmla="*/ 54 h 525"/>
                <a:gd name="T2" fmla="*/ 46 w 385"/>
                <a:gd name="T3" fmla="*/ 37 h 525"/>
                <a:gd name="T4" fmla="*/ 56 w 385"/>
                <a:gd name="T5" fmla="*/ 19 h 525"/>
                <a:gd name="T6" fmla="*/ 79 w 385"/>
                <a:gd name="T7" fmla="*/ 19 h 525"/>
                <a:gd name="T8" fmla="*/ 102 w 385"/>
                <a:gd name="T9" fmla="*/ 19 h 525"/>
                <a:gd name="T10" fmla="*/ 127 w 385"/>
                <a:gd name="T11" fmla="*/ 19 h 525"/>
                <a:gd name="T12" fmla="*/ 140 w 385"/>
                <a:gd name="T13" fmla="*/ 16 h 525"/>
                <a:gd name="T14" fmla="*/ 160 w 385"/>
                <a:gd name="T15" fmla="*/ 22 h 525"/>
                <a:gd name="T16" fmla="*/ 183 w 385"/>
                <a:gd name="T17" fmla="*/ 16 h 525"/>
                <a:gd name="T18" fmla="*/ 194 w 385"/>
                <a:gd name="T19" fmla="*/ 5 h 525"/>
                <a:gd name="T20" fmla="*/ 203 w 385"/>
                <a:gd name="T21" fmla="*/ 0 h 525"/>
                <a:gd name="T22" fmla="*/ 224 w 385"/>
                <a:gd name="T23" fmla="*/ 22 h 525"/>
                <a:gd name="T24" fmla="*/ 232 w 385"/>
                <a:gd name="T25" fmla="*/ 55 h 525"/>
                <a:gd name="T26" fmla="*/ 252 w 385"/>
                <a:gd name="T27" fmla="*/ 91 h 525"/>
                <a:gd name="T28" fmla="*/ 232 w 385"/>
                <a:gd name="T29" fmla="*/ 106 h 525"/>
                <a:gd name="T30" fmla="*/ 225 w 385"/>
                <a:gd name="T31" fmla="*/ 150 h 525"/>
                <a:gd name="T32" fmla="*/ 208 w 385"/>
                <a:gd name="T33" fmla="*/ 192 h 525"/>
                <a:gd name="T34" fmla="*/ 195 w 385"/>
                <a:gd name="T35" fmla="*/ 212 h 525"/>
                <a:gd name="T36" fmla="*/ 190 w 385"/>
                <a:gd name="T37" fmla="*/ 250 h 525"/>
                <a:gd name="T38" fmla="*/ 175 w 385"/>
                <a:gd name="T39" fmla="*/ 260 h 525"/>
                <a:gd name="T40" fmla="*/ 195 w 385"/>
                <a:gd name="T41" fmla="*/ 277 h 525"/>
                <a:gd name="T42" fmla="*/ 208 w 385"/>
                <a:gd name="T43" fmla="*/ 300 h 525"/>
                <a:gd name="T44" fmla="*/ 221 w 385"/>
                <a:gd name="T45" fmla="*/ 318 h 525"/>
                <a:gd name="T46" fmla="*/ 196 w 385"/>
                <a:gd name="T47" fmla="*/ 318 h 525"/>
                <a:gd name="T48" fmla="*/ 183 w 385"/>
                <a:gd name="T49" fmla="*/ 332 h 525"/>
                <a:gd name="T50" fmla="*/ 159 w 385"/>
                <a:gd name="T51" fmla="*/ 335 h 525"/>
                <a:gd name="T52" fmla="*/ 145 w 385"/>
                <a:gd name="T53" fmla="*/ 334 h 525"/>
                <a:gd name="T54" fmla="*/ 132 w 385"/>
                <a:gd name="T55" fmla="*/ 327 h 525"/>
                <a:gd name="T56" fmla="*/ 115 w 385"/>
                <a:gd name="T57" fmla="*/ 320 h 525"/>
                <a:gd name="T58" fmla="*/ 94 w 385"/>
                <a:gd name="T59" fmla="*/ 315 h 525"/>
                <a:gd name="T60" fmla="*/ 88 w 385"/>
                <a:gd name="T61" fmla="*/ 306 h 525"/>
                <a:gd name="T62" fmla="*/ 73 w 385"/>
                <a:gd name="T63" fmla="*/ 286 h 525"/>
                <a:gd name="T64" fmla="*/ 56 w 385"/>
                <a:gd name="T65" fmla="*/ 264 h 525"/>
                <a:gd name="T66" fmla="*/ 39 w 385"/>
                <a:gd name="T67" fmla="*/ 250 h 525"/>
                <a:gd name="T68" fmla="*/ 31 w 385"/>
                <a:gd name="T69" fmla="*/ 231 h 525"/>
                <a:gd name="T70" fmla="*/ 18 w 385"/>
                <a:gd name="T71" fmla="*/ 210 h 525"/>
                <a:gd name="T72" fmla="*/ 13 w 385"/>
                <a:gd name="T73" fmla="*/ 191 h 525"/>
                <a:gd name="T74" fmla="*/ 0 w 385"/>
                <a:gd name="T75" fmla="*/ 178 h 525"/>
                <a:gd name="T76" fmla="*/ 9 w 385"/>
                <a:gd name="T77" fmla="*/ 156 h 525"/>
                <a:gd name="T78" fmla="*/ 10 w 385"/>
                <a:gd name="T79" fmla="*/ 146 h 525"/>
                <a:gd name="T80" fmla="*/ 24 w 385"/>
                <a:gd name="T81" fmla="*/ 128 h 525"/>
                <a:gd name="T82" fmla="*/ 32 w 385"/>
                <a:gd name="T83" fmla="*/ 112 h 525"/>
                <a:gd name="T84" fmla="*/ 31 w 385"/>
                <a:gd name="T85" fmla="*/ 80 h 5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5"/>
                <a:gd name="T130" fmla="*/ 0 h 525"/>
                <a:gd name="T131" fmla="*/ 385 w 385"/>
                <a:gd name="T132" fmla="*/ 525 h 5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5" h="525">
                  <a:moveTo>
                    <a:pt x="47" y="99"/>
                  </a:moveTo>
                  <a:lnTo>
                    <a:pt x="47" y="84"/>
                  </a:lnTo>
                  <a:lnTo>
                    <a:pt x="70" y="84"/>
                  </a:lnTo>
                  <a:lnTo>
                    <a:pt x="70" y="57"/>
                  </a:lnTo>
                  <a:lnTo>
                    <a:pt x="66" y="30"/>
                  </a:lnTo>
                  <a:lnTo>
                    <a:pt x="86" y="30"/>
                  </a:lnTo>
                  <a:lnTo>
                    <a:pt x="104" y="30"/>
                  </a:lnTo>
                  <a:lnTo>
                    <a:pt x="121" y="30"/>
                  </a:lnTo>
                  <a:lnTo>
                    <a:pt x="139" y="30"/>
                  </a:lnTo>
                  <a:lnTo>
                    <a:pt x="156" y="30"/>
                  </a:lnTo>
                  <a:lnTo>
                    <a:pt x="177" y="30"/>
                  </a:lnTo>
                  <a:lnTo>
                    <a:pt x="194" y="30"/>
                  </a:lnTo>
                  <a:lnTo>
                    <a:pt x="213" y="30"/>
                  </a:lnTo>
                  <a:lnTo>
                    <a:pt x="214" y="25"/>
                  </a:lnTo>
                  <a:lnTo>
                    <a:pt x="215" y="30"/>
                  </a:lnTo>
                  <a:lnTo>
                    <a:pt x="244" y="35"/>
                  </a:lnTo>
                  <a:lnTo>
                    <a:pt x="274" y="39"/>
                  </a:lnTo>
                  <a:lnTo>
                    <a:pt x="279" y="25"/>
                  </a:lnTo>
                  <a:lnTo>
                    <a:pt x="291" y="24"/>
                  </a:lnTo>
                  <a:lnTo>
                    <a:pt x="296" y="8"/>
                  </a:lnTo>
                  <a:lnTo>
                    <a:pt x="303" y="10"/>
                  </a:lnTo>
                  <a:lnTo>
                    <a:pt x="310" y="0"/>
                  </a:lnTo>
                  <a:lnTo>
                    <a:pt x="326" y="18"/>
                  </a:lnTo>
                  <a:lnTo>
                    <a:pt x="342" y="35"/>
                  </a:lnTo>
                  <a:lnTo>
                    <a:pt x="351" y="54"/>
                  </a:lnTo>
                  <a:lnTo>
                    <a:pt x="354" y="85"/>
                  </a:lnTo>
                  <a:lnTo>
                    <a:pt x="363" y="117"/>
                  </a:lnTo>
                  <a:lnTo>
                    <a:pt x="385" y="141"/>
                  </a:lnTo>
                  <a:lnTo>
                    <a:pt x="369" y="151"/>
                  </a:lnTo>
                  <a:lnTo>
                    <a:pt x="354" y="165"/>
                  </a:lnTo>
                  <a:lnTo>
                    <a:pt x="347" y="198"/>
                  </a:lnTo>
                  <a:lnTo>
                    <a:pt x="344" y="234"/>
                  </a:lnTo>
                  <a:lnTo>
                    <a:pt x="340" y="255"/>
                  </a:lnTo>
                  <a:lnTo>
                    <a:pt x="318" y="299"/>
                  </a:lnTo>
                  <a:lnTo>
                    <a:pt x="310" y="327"/>
                  </a:lnTo>
                  <a:lnTo>
                    <a:pt x="298" y="331"/>
                  </a:lnTo>
                  <a:lnTo>
                    <a:pt x="294" y="359"/>
                  </a:lnTo>
                  <a:lnTo>
                    <a:pt x="291" y="389"/>
                  </a:lnTo>
                  <a:lnTo>
                    <a:pt x="276" y="392"/>
                  </a:lnTo>
                  <a:lnTo>
                    <a:pt x="268" y="405"/>
                  </a:lnTo>
                  <a:lnTo>
                    <a:pt x="276" y="410"/>
                  </a:lnTo>
                  <a:lnTo>
                    <a:pt x="298" y="432"/>
                  </a:lnTo>
                  <a:lnTo>
                    <a:pt x="307" y="450"/>
                  </a:lnTo>
                  <a:lnTo>
                    <a:pt x="318" y="467"/>
                  </a:lnTo>
                  <a:lnTo>
                    <a:pt x="331" y="473"/>
                  </a:lnTo>
                  <a:lnTo>
                    <a:pt x="337" y="495"/>
                  </a:lnTo>
                  <a:lnTo>
                    <a:pt x="319" y="495"/>
                  </a:lnTo>
                  <a:lnTo>
                    <a:pt x="300" y="495"/>
                  </a:lnTo>
                  <a:lnTo>
                    <a:pt x="291" y="506"/>
                  </a:lnTo>
                  <a:lnTo>
                    <a:pt x="280" y="517"/>
                  </a:lnTo>
                  <a:lnTo>
                    <a:pt x="254" y="517"/>
                  </a:lnTo>
                  <a:lnTo>
                    <a:pt x="243" y="522"/>
                  </a:lnTo>
                  <a:lnTo>
                    <a:pt x="238" y="517"/>
                  </a:lnTo>
                  <a:lnTo>
                    <a:pt x="221" y="520"/>
                  </a:lnTo>
                  <a:lnTo>
                    <a:pt x="218" y="525"/>
                  </a:lnTo>
                  <a:lnTo>
                    <a:pt x="202" y="509"/>
                  </a:lnTo>
                  <a:lnTo>
                    <a:pt x="185" y="493"/>
                  </a:lnTo>
                  <a:lnTo>
                    <a:pt x="176" y="499"/>
                  </a:lnTo>
                  <a:lnTo>
                    <a:pt x="163" y="500"/>
                  </a:lnTo>
                  <a:lnTo>
                    <a:pt x="143" y="490"/>
                  </a:lnTo>
                  <a:lnTo>
                    <a:pt x="137" y="483"/>
                  </a:lnTo>
                  <a:lnTo>
                    <a:pt x="135" y="476"/>
                  </a:lnTo>
                  <a:lnTo>
                    <a:pt x="120" y="457"/>
                  </a:lnTo>
                  <a:lnTo>
                    <a:pt x="111" y="445"/>
                  </a:lnTo>
                  <a:lnTo>
                    <a:pt x="89" y="423"/>
                  </a:lnTo>
                  <a:lnTo>
                    <a:pt x="86" y="412"/>
                  </a:lnTo>
                  <a:lnTo>
                    <a:pt x="64" y="396"/>
                  </a:lnTo>
                  <a:lnTo>
                    <a:pt x="60" y="390"/>
                  </a:lnTo>
                  <a:lnTo>
                    <a:pt x="44" y="387"/>
                  </a:lnTo>
                  <a:lnTo>
                    <a:pt x="47" y="360"/>
                  </a:lnTo>
                  <a:lnTo>
                    <a:pt x="38" y="343"/>
                  </a:lnTo>
                  <a:lnTo>
                    <a:pt x="27" y="327"/>
                  </a:lnTo>
                  <a:lnTo>
                    <a:pt x="25" y="312"/>
                  </a:lnTo>
                  <a:lnTo>
                    <a:pt x="20" y="298"/>
                  </a:lnTo>
                  <a:lnTo>
                    <a:pt x="11" y="279"/>
                  </a:lnTo>
                  <a:lnTo>
                    <a:pt x="0" y="277"/>
                  </a:lnTo>
                  <a:lnTo>
                    <a:pt x="11" y="256"/>
                  </a:lnTo>
                  <a:lnTo>
                    <a:pt x="13" y="243"/>
                  </a:lnTo>
                  <a:lnTo>
                    <a:pt x="15" y="238"/>
                  </a:lnTo>
                  <a:lnTo>
                    <a:pt x="15" y="227"/>
                  </a:lnTo>
                  <a:lnTo>
                    <a:pt x="27" y="207"/>
                  </a:lnTo>
                  <a:lnTo>
                    <a:pt x="36" y="199"/>
                  </a:lnTo>
                  <a:lnTo>
                    <a:pt x="49" y="199"/>
                  </a:lnTo>
                  <a:lnTo>
                    <a:pt x="49" y="174"/>
                  </a:lnTo>
                  <a:lnTo>
                    <a:pt x="48" y="149"/>
                  </a:lnTo>
                  <a:lnTo>
                    <a:pt x="48" y="124"/>
                  </a:lnTo>
                  <a:lnTo>
                    <a:pt x="47" y="99"/>
                  </a:lnTo>
                </a:path>
              </a:pathLst>
            </a:custGeom>
            <a:solidFill>
              <a:srgbClr val="E5E5E5"/>
            </a:solidFill>
            <a:ln w="1588">
              <a:solidFill>
                <a:srgbClr val="999999"/>
              </a:solidFill>
              <a:prstDash val="solid"/>
              <a:round/>
              <a:headEnd/>
              <a:tailEnd/>
            </a:ln>
          </p:spPr>
          <p:txBody>
            <a:bodyPr/>
            <a:lstStyle/>
            <a:p>
              <a:endParaRPr lang="en-US"/>
            </a:p>
          </p:txBody>
        </p:sp>
        <p:sp>
          <p:nvSpPr>
            <p:cNvPr id="26898" name="Freeform 155"/>
            <p:cNvSpPr>
              <a:spLocks/>
            </p:cNvSpPr>
            <p:nvPr/>
          </p:nvSpPr>
          <p:spPr bwMode="auto">
            <a:xfrm>
              <a:off x="3124" y="2444"/>
              <a:ext cx="26" cy="38"/>
            </a:xfrm>
            <a:custGeom>
              <a:avLst/>
              <a:gdLst>
                <a:gd name="T0" fmla="*/ 23 w 39"/>
                <a:gd name="T1" fmla="*/ 10 h 58"/>
                <a:gd name="T2" fmla="*/ 23 w 39"/>
                <a:gd name="T3" fmla="*/ 2 h 58"/>
                <a:gd name="T4" fmla="*/ 15 w 39"/>
                <a:gd name="T5" fmla="*/ 0 h 58"/>
                <a:gd name="T6" fmla="*/ 13 w 39"/>
                <a:gd name="T7" fmla="*/ 7 h 58"/>
                <a:gd name="T8" fmla="*/ 0 w 39"/>
                <a:gd name="T9" fmla="*/ 7 h 58"/>
                <a:gd name="T10" fmla="*/ 0 w 39"/>
                <a:gd name="T11" fmla="*/ 10 h 58"/>
                <a:gd name="T12" fmla="*/ 3 w 39"/>
                <a:gd name="T13" fmla="*/ 23 h 58"/>
                <a:gd name="T14" fmla="*/ 4 w 39"/>
                <a:gd name="T15" fmla="*/ 38 h 58"/>
                <a:gd name="T16" fmla="*/ 8 w 39"/>
                <a:gd name="T17" fmla="*/ 38 h 58"/>
                <a:gd name="T18" fmla="*/ 18 w 39"/>
                <a:gd name="T19" fmla="*/ 28 h 58"/>
                <a:gd name="T20" fmla="*/ 26 w 39"/>
                <a:gd name="T21" fmla="*/ 16 h 58"/>
                <a:gd name="T22" fmla="*/ 23 w 39"/>
                <a:gd name="T23" fmla="*/ 1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58"/>
                <a:gd name="T38" fmla="*/ 39 w 3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58">
                  <a:moveTo>
                    <a:pt x="35" y="16"/>
                  </a:moveTo>
                  <a:lnTo>
                    <a:pt x="35" y="3"/>
                  </a:lnTo>
                  <a:lnTo>
                    <a:pt x="22" y="0"/>
                  </a:lnTo>
                  <a:lnTo>
                    <a:pt x="20" y="10"/>
                  </a:lnTo>
                  <a:lnTo>
                    <a:pt x="0" y="11"/>
                  </a:lnTo>
                  <a:lnTo>
                    <a:pt x="0" y="15"/>
                  </a:lnTo>
                  <a:lnTo>
                    <a:pt x="4" y="35"/>
                  </a:lnTo>
                  <a:lnTo>
                    <a:pt x="6" y="58"/>
                  </a:lnTo>
                  <a:lnTo>
                    <a:pt x="12" y="58"/>
                  </a:lnTo>
                  <a:lnTo>
                    <a:pt x="27" y="42"/>
                  </a:lnTo>
                  <a:lnTo>
                    <a:pt x="39" y="24"/>
                  </a:lnTo>
                  <a:lnTo>
                    <a:pt x="35" y="1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899" name="Freeform 156"/>
            <p:cNvSpPr>
              <a:spLocks/>
            </p:cNvSpPr>
            <p:nvPr/>
          </p:nvSpPr>
          <p:spPr bwMode="auto">
            <a:xfrm>
              <a:off x="3124" y="2444"/>
              <a:ext cx="26" cy="38"/>
            </a:xfrm>
            <a:custGeom>
              <a:avLst/>
              <a:gdLst>
                <a:gd name="T0" fmla="*/ 23 w 39"/>
                <a:gd name="T1" fmla="*/ 10 h 58"/>
                <a:gd name="T2" fmla="*/ 23 w 39"/>
                <a:gd name="T3" fmla="*/ 2 h 58"/>
                <a:gd name="T4" fmla="*/ 15 w 39"/>
                <a:gd name="T5" fmla="*/ 0 h 58"/>
                <a:gd name="T6" fmla="*/ 13 w 39"/>
                <a:gd name="T7" fmla="*/ 7 h 58"/>
                <a:gd name="T8" fmla="*/ 0 w 39"/>
                <a:gd name="T9" fmla="*/ 7 h 58"/>
                <a:gd name="T10" fmla="*/ 0 w 39"/>
                <a:gd name="T11" fmla="*/ 10 h 58"/>
                <a:gd name="T12" fmla="*/ 3 w 39"/>
                <a:gd name="T13" fmla="*/ 23 h 58"/>
                <a:gd name="T14" fmla="*/ 4 w 39"/>
                <a:gd name="T15" fmla="*/ 38 h 58"/>
                <a:gd name="T16" fmla="*/ 8 w 39"/>
                <a:gd name="T17" fmla="*/ 38 h 58"/>
                <a:gd name="T18" fmla="*/ 18 w 39"/>
                <a:gd name="T19" fmla="*/ 28 h 58"/>
                <a:gd name="T20" fmla="*/ 26 w 39"/>
                <a:gd name="T21" fmla="*/ 16 h 58"/>
                <a:gd name="T22" fmla="*/ 23 w 39"/>
                <a:gd name="T23" fmla="*/ 1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58"/>
                <a:gd name="T38" fmla="*/ 39 w 3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58">
                  <a:moveTo>
                    <a:pt x="35" y="16"/>
                  </a:moveTo>
                  <a:lnTo>
                    <a:pt x="35" y="3"/>
                  </a:lnTo>
                  <a:lnTo>
                    <a:pt x="22" y="0"/>
                  </a:lnTo>
                  <a:lnTo>
                    <a:pt x="20" y="10"/>
                  </a:lnTo>
                  <a:lnTo>
                    <a:pt x="0" y="11"/>
                  </a:lnTo>
                  <a:lnTo>
                    <a:pt x="0" y="15"/>
                  </a:lnTo>
                  <a:lnTo>
                    <a:pt x="4" y="35"/>
                  </a:lnTo>
                  <a:lnTo>
                    <a:pt x="6" y="58"/>
                  </a:lnTo>
                  <a:lnTo>
                    <a:pt x="12" y="58"/>
                  </a:lnTo>
                  <a:lnTo>
                    <a:pt x="27" y="42"/>
                  </a:lnTo>
                  <a:lnTo>
                    <a:pt x="39" y="24"/>
                  </a:lnTo>
                  <a:lnTo>
                    <a:pt x="35" y="16"/>
                  </a:lnTo>
                </a:path>
              </a:pathLst>
            </a:custGeom>
            <a:solidFill>
              <a:srgbClr val="E5E5E5"/>
            </a:solidFill>
            <a:ln w="1588">
              <a:solidFill>
                <a:srgbClr val="999999"/>
              </a:solidFill>
              <a:prstDash val="solid"/>
              <a:round/>
              <a:headEnd/>
              <a:tailEnd/>
            </a:ln>
          </p:spPr>
          <p:txBody>
            <a:bodyPr/>
            <a:lstStyle/>
            <a:p>
              <a:endParaRPr lang="en-US"/>
            </a:p>
          </p:txBody>
        </p:sp>
        <p:sp>
          <p:nvSpPr>
            <p:cNvPr id="26900" name="Freeform 157"/>
            <p:cNvSpPr>
              <a:spLocks/>
            </p:cNvSpPr>
            <p:nvPr/>
          </p:nvSpPr>
          <p:spPr bwMode="auto">
            <a:xfrm>
              <a:off x="2848" y="2343"/>
              <a:ext cx="115" cy="149"/>
            </a:xfrm>
            <a:custGeom>
              <a:avLst/>
              <a:gdLst>
                <a:gd name="T0" fmla="*/ 20 w 176"/>
                <a:gd name="T1" fmla="*/ 103 h 231"/>
                <a:gd name="T2" fmla="*/ 7 w 176"/>
                <a:gd name="T3" fmla="*/ 104 h 231"/>
                <a:gd name="T4" fmla="*/ 7 w 176"/>
                <a:gd name="T5" fmla="*/ 110 h 231"/>
                <a:gd name="T6" fmla="*/ 8 w 176"/>
                <a:gd name="T7" fmla="*/ 114 h 231"/>
                <a:gd name="T8" fmla="*/ 12 w 176"/>
                <a:gd name="T9" fmla="*/ 122 h 231"/>
                <a:gd name="T10" fmla="*/ 8 w 176"/>
                <a:gd name="T11" fmla="*/ 124 h 231"/>
                <a:gd name="T12" fmla="*/ 4 w 176"/>
                <a:gd name="T13" fmla="*/ 122 h 231"/>
                <a:gd name="T14" fmla="*/ 0 w 176"/>
                <a:gd name="T15" fmla="*/ 130 h 231"/>
                <a:gd name="T16" fmla="*/ 12 w 176"/>
                <a:gd name="T17" fmla="*/ 149 h 231"/>
                <a:gd name="T18" fmla="*/ 23 w 176"/>
                <a:gd name="T19" fmla="*/ 139 h 231"/>
                <a:gd name="T20" fmla="*/ 29 w 176"/>
                <a:gd name="T21" fmla="*/ 141 h 231"/>
                <a:gd name="T22" fmla="*/ 38 w 176"/>
                <a:gd name="T23" fmla="*/ 144 h 231"/>
                <a:gd name="T24" fmla="*/ 41 w 176"/>
                <a:gd name="T25" fmla="*/ 139 h 231"/>
                <a:gd name="T26" fmla="*/ 51 w 176"/>
                <a:gd name="T27" fmla="*/ 139 h 231"/>
                <a:gd name="T28" fmla="*/ 52 w 176"/>
                <a:gd name="T29" fmla="*/ 145 h 231"/>
                <a:gd name="T30" fmla="*/ 65 w 176"/>
                <a:gd name="T31" fmla="*/ 134 h 231"/>
                <a:gd name="T32" fmla="*/ 76 w 176"/>
                <a:gd name="T33" fmla="*/ 123 h 231"/>
                <a:gd name="T34" fmla="*/ 78 w 176"/>
                <a:gd name="T35" fmla="*/ 110 h 231"/>
                <a:gd name="T36" fmla="*/ 80 w 176"/>
                <a:gd name="T37" fmla="*/ 96 h 231"/>
                <a:gd name="T38" fmla="*/ 90 w 176"/>
                <a:gd name="T39" fmla="*/ 82 h 231"/>
                <a:gd name="T40" fmla="*/ 101 w 176"/>
                <a:gd name="T41" fmla="*/ 68 h 231"/>
                <a:gd name="T42" fmla="*/ 103 w 176"/>
                <a:gd name="T43" fmla="*/ 55 h 231"/>
                <a:gd name="T44" fmla="*/ 106 w 176"/>
                <a:gd name="T45" fmla="*/ 43 h 231"/>
                <a:gd name="T46" fmla="*/ 108 w 176"/>
                <a:gd name="T47" fmla="*/ 29 h 231"/>
                <a:gd name="T48" fmla="*/ 110 w 176"/>
                <a:gd name="T49" fmla="*/ 17 h 231"/>
                <a:gd name="T50" fmla="*/ 115 w 176"/>
                <a:gd name="T51" fmla="*/ 2 h 231"/>
                <a:gd name="T52" fmla="*/ 103 w 176"/>
                <a:gd name="T53" fmla="*/ 1 h 231"/>
                <a:gd name="T54" fmla="*/ 91 w 176"/>
                <a:gd name="T55" fmla="*/ 0 h 231"/>
                <a:gd name="T56" fmla="*/ 82 w 176"/>
                <a:gd name="T57" fmla="*/ 6 h 231"/>
                <a:gd name="T58" fmla="*/ 78 w 176"/>
                <a:gd name="T59" fmla="*/ 24 h 231"/>
                <a:gd name="T60" fmla="*/ 74 w 176"/>
                <a:gd name="T61" fmla="*/ 32 h 231"/>
                <a:gd name="T62" fmla="*/ 61 w 176"/>
                <a:gd name="T63" fmla="*/ 28 h 231"/>
                <a:gd name="T64" fmla="*/ 48 w 176"/>
                <a:gd name="T65" fmla="*/ 25 h 231"/>
                <a:gd name="T66" fmla="*/ 33 w 176"/>
                <a:gd name="T67" fmla="*/ 24 h 231"/>
                <a:gd name="T68" fmla="*/ 31 w 176"/>
                <a:gd name="T69" fmla="*/ 40 h 231"/>
                <a:gd name="T70" fmla="*/ 48 w 176"/>
                <a:gd name="T71" fmla="*/ 39 h 231"/>
                <a:gd name="T72" fmla="*/ 50 w 176"/>
                <a:gd name="T73" fmla="*/ 50 h 231"/>
                <a:gd name="T74" fmla="*/ 43 w 176"/>
                <a:gd name="T75" fmla="*/ 61 h 231"/>
                <a:gd name="T76" fmla="*/ 51 w 176"/>
                <a:gd name="T77" fmla="*/ 75 h 231"/>
                <a:gd name="T78" fmla="*/ 47 w 176"/>
                <a:gd name="T79" fmla="*/ 100 h 231"/>
                <a:gd name="T80" fmla="*/ 41 w 176"/>
                <a:gd name="T81" fmla="*/ 104 h 231"/>
                <a:gd name="T82" fmla="*/ 40 w 176"/>
                <a:gd name="T83" fmla="*/ 100 h 231"/>
                <a:gd name="T84" fmla="*/ 30 w 176"/>
                <a:gd name="T85" fmla="*/ 103 h 231"/>
                <a:gd name="T86" fmla="*/ 22 w 176"/>
                <a:gd name="T87" fmla="*/ 93 h 231"/>
                <a:gd name="T88" fmla="*/ 20 w 176"/>
                <a:gd name="T89" fmla="*/ 103 h 2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31"/>
                <a:gd name="T137" fmla="*/ 176 w 176"/>
                <a:gd name="T138" fmla="*/ 231 h 2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31">
                  <a:moveTo>
                    <a:pt x="30" y="160"/>
                  </a:moveTo>
                  <a:lnTo>
                    <a:pt x="11" y="161"/>
                  </a:lnTo>
                  <a:lnTo>
                    <a:pt x="11" y="170"/>
                  </a:lnTo>
                  <a:lnTo>
                    <a:pt x="13" y="177"/>
                  </a:lnTo>
                  <a:lnTo>
                    <a:pt x="18" y="189"/>
                  </a:lnTo>
                  <a:lnTo>
                    <a:pt x="13" y="193"/>
                  </a:lnTo>
                  <a:lnTo>
                    <a:pt x="6" y="189"/>
                  </a:lnTo>
                  <a:lnTo>
                    <a:pt x="0" y="201"/>
                  </a:lnTo>
                  <a:lnTo>
                    <a:pt x="19" y="231"/>
                  </a:lnTo>
                  <a:lnTo>
                    <a:pt x="35" y="216"/>
                  </a:lnTo>
                  <a:lnTo>
                    <a:pt x="45" y="218"/>
                  </a:lnTo>
                  <a:lnTo>
                    <a:pt x="58" y="223"/>
                  </a:lnTo>
                  <a:lnTo>
                    <a:pt x="63" y="216"/>
                  </a:lnTo>
                  <a:lnTo>
                    <a:pt x="78" y="215"/>
                  </a:lnTo>
                  <a:lnTo>
                    <a:pt x="79" y="225"/>
                  </a:lnTo>
                  <a:lnTo>
                    <a:pt x="99" y="207"/>
                  </a:lnTo>
                  <a:lnTo>
                    <a:pt x="117" y="190"/>
                  </a:lnTo>
                  <a:lnTo>
                    <a:pt x="119" y="170"/>
                  </a:lnTo>
                  <a:lnTo>
                    <a:pt x="122" y="149"/>
                  </a:lnTo>
                  <a:lnTo>
                    <a:pt x="138" y="127"/>
                  </a:lnTo>
                  <a:lnTo>
                    <a:pt x="155" y="106"/>
                  </a:lnTo>
                  <a:lnTo>
                    <a:pt x="158" y="85"/>
                  </a:lnTo>
                  <a:lnTo>
                    <a:pt x="162" y="66"/>
                  </a:lnTo>
                  <a:lnTo>
                    <a:pt x="166" y="45"/>
                  </a:lnTo>
                  <a:lnTo>
                    <a:pt x="169" y="26"/>
                  </a:lnTo>
                  <a:lnTo>
                    <a:pt x="176" y="3"/>
                  </a:lnTo>
                  <a:lnTo>
                    <a:pt x="157" y="1"/>
                  </a:lnTo>
                  <a:lnTo>
                    <a:pt x="140" y="0"/>
                  </a:lnTo>
                  <a:lnTo>
                    <a:pt x="126" y="9"/>
                  </a:lnTo>
                  <a:lnTo>
                    <a:pt x="119" y="37"/>
                  </a:lnTo>
                  <a:lnTo>
                    <a:pt x="113" y="49"/>
                  </a:lnTo>
                  <a:lnTo>
                    <a:pt x="94" y="43"/>
                  </a:lnTo>
                  <a:lnTo>
                    <a:pt x="74" y="39"/>
                  </a:lnTo>
                  <a:lnTo>
                    <a:pt x="50" y="37"/>
                  </a:lnTo>
                  <a:lnTo>
                    <a:pt x="47" y="62"/>
                  </a:lnTo>
                  <a:lnTo>
                    <a:pt x="74" y="61"/>
                  </a:lnTo>
                  <a:lnTo>
                    <a:pt x="77" y="78"/>
                  </a:lnTo>
                  <a:lnTo>
                    <a:pt x="66" y="94"/>
                  </a:lnTo>
                  <a:lnTo>
                    <a:pt x="78" y="117"/>
                  </a:lnTo>
                  <a:lnTo>
                    <a:pt x="72" y="155"/>
                  </a:lnTo>
                  <a:lnTo>
                    <a:pt x="63" y="161"/>
                  </a:lnTo>
                  <a:lnTo>
                    <a:pt x="61" y="155"/>
                  </a:lnTo>
                  <a:lnTo>
                    <a:pt x="46" y="159"/>
                  </a:lnTo>
                  <a:lnTo>
                    <a:pt x="34" y="144"/>
                  </a:lnTo>
                  <a:lnTo>
                    <a:pt x="30" y="16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01" name="Freeform 158"/>
            <p:cNvSpPr>
              <a:spLocks/>
            </p:cNvSpPr>
            <p:nvPr/>
          </p:nvSpPr>
          <p:spPr bwMode="auto">
            <a:xfrm>
              <a:off x="2848" y="2343"/>
              <a:ext cx="115" cy="149"/>
            </a:xfrm>
            <a:custGeom>
              <a:avLst/>
              <a:gdLst>
                <a:gd name="T0" fmla="*/ 20 w 176"/>
                <a:gd name="T1" fmla="*/ 103 h 231"/>
                <a:gd name="T2" fmla="*/ 7 w 176"/>
                <a:gd name="T3" fmla="*/ 104 h 231"/>
                <a:gd name="T4" fmla="*/ 7 w 176"/>
                <a:gd name="T5" fmla="*/ 110 h 231"/>
                <a:gd name="T6" fmla="*/ 8 w 176"/>
                <a:gd name="T7" fmla="*/ 114 h 231"/>
                <a:gd name="T8" fmla="*/ 12 w 176"/>
                <a:gd name="T9" fmla="*/ 122 h 231"/>
                <a:gd name="T10" fmla="*/ 8 w 176"/>
                <a:gd name="T11" fmla="*/ 124 h 231"/>
                <a:gd name="T12" fmla="*/ 4 w 176"/>
                <a:gd name="T13" fmla="*/ 122 h 231"/>
                <a:gd name="T14" fmla="*/ 0 w 176"/>
                <a:gd name="T15" fmla="*/ 130 h 231"/>
                <a:gd name="T16" fmla="*/ 12 w 176"/>
                <a:gd name="T17" fmla="*/ 149 h 231"/>
                <a:gd name="T18" fmla="*/ 23 w 176"/>
                <a:gd name="T19" fmla="*/ 139 h 231"/>
                <a:gd name="T20" fmla="*/ 29 w 176"/>
                <a:gd name="T21" fmla="*/ 141 h 231"/>
                <a:gd name="T22" fmla="*/ 38 w 176"/>
                <a:gd name="T23" fmla="*/ 144 h 231"/>
                <a:gd name="T24" fmla="*/ 41 w 176"/>
                <a:gd name="T25" fmla="*/ 139 h 231"/>
                <a:gd name="T26" fmla="*/ 51 w 176"/>
                <a:gd name="T27" fmla="*/ 139 h 231"/>
                <a:gd name="T28" fmla="*/ 52 w 176"/>
                <a:gd name="T29" fmla="*/ 145 h 231"/>
                <a:gd name="T30" fmla="*/ 65 w 176"/>
                <a:gd name="T31" fmla="*/ 134 h 231"/>
                <a:gd name="T32" fmla="*/ 76 w 176"/>
                <a:gd name="T33" fmla="*/ 123 h 231"/>
                <a:gd name="T34" fmla="*/ 78 w 176"/>
                <a:gd name="T35" fmla="*/ 110 h 231"/>
                <a:gd name="T36" fmla="*/ 80 w 176"/>
                <a:gd name="T37" fmla="*/ 96 h 231"/>
                <a:gd name="T38" fmla="*/ 90 w 176"/>
                <a:gd name="T39" fmla="*/ 82 h 231"/>
                <a:gd name="T40" fmla="*/ 101 w 176"/>
                <a:gd name="T41" fmla="*/ 68 h 231"/>
                <a:gd name="T42" fmla="*/ 103 w 176"/>
                <a:gd name="T43" fmla="*/ 55 h 231"/>
                <a:gd name="T44" fmla="*/ 106 w 176"/>
                <a:gd name="T45" fmla="*/ 43 h 231"/>
                <a:gd name="T46" fmla="*/ 108 w 176"/>
                <a:gd name="T47" fmla="*/ 29 h 231"/>
                <a:gd name="T48" fmla="*/ 110 w 176"/>
                <a:gd name="T49" fmla="*/ 17 h 231"/>
                <a:gd name="T50" fmla="*/ 115 w 176"/>
                <a:gd name="T51" fmla="*/ 2 h 231"/>
                <a:gd name="T52" fmla="*/ 103 w 176"/>
                <a:gd name="T53" fmla="*/ 1 h 231"/>
                <a:gd name="T54" fmla="*/ 91 w 176"/>
                <a:gd name="T55" fmla="*/ 0 h 231"/>
                <a:gd name="T56" fmla="*/ 82 w 176"/>
                <a:gd name="T57" fmla="*/ 6 h 231"/>
                <a:gd name="T58" fmla="*/ 78 w 176"/>
                <a:gd name="T59" fmla="*/ 24 h 231"/>
                <a:gd name="T60" fmla="*/ 74 w 176"/>
                <a:gd name="T61" fmla="*/ 32 h 231"/>
                <a:gd name="T62" fmla="*/ 61 w 176"/>
                <a:gd name="T63" fmla="*/ 28 h 231"/>
                <a:gd name="T64" fmla="*/ 48 w 176"/>
                <a:gd name="T65" fmla="*/ 25 h 231"/>
                <a:gd name="T66" fmla="*/ 33 w 176"/>
                <a:gd name="T67" fmla="*/ 24 h 231"/>
                <a:gd name="T68" fmla="*/ 31 w 176"/>
                <a:gd name="T69" fmla="*/ 40 h 231"/>
                <a:gd name="T70" fmla="*/ 48 w 176"/>
                <a:gd name="T71" fmla="*/ 39 h 231"/>
                <a:gd name="T72" fmla="*/ 50 w 176"/>
                <a:gd name="T73" fmla="*/ 50 h 231"/>
                <a:gd name="T74" fmla="*/ 43 w 176"/>
                <a:gd name="T75" fmla="*/ 61 h 231"/>
                <a:gd name="T76" fmla="*/ 51 w 176"/>
                <a:gd name="T77" fmla="*/ 75 h 231"/>
                <a:gd name="T78" fmla="*/ 47 w 176"/>
                <a:gd name="T79" fmla="*/ 100 h 231"/>
                <a:gd name="T80" fmla="*/ 41 w 176"/>
                <a:gd name="T81" fmla="*/ 104 h 231"/>
                <a:gd name="T82" fmla="*/ 40 w 176"/>
                <a:gd name="T83" fmla="*/ 100 h 231"/>
                <a:gd name="T84" fmla="*/ 30 w 176"/>
                <a:gd name="T85" fmla="*/ 103 h 231"/>
                <a:gd name="T86" fmla="*/ 22 w 176"/>
                <a:gd name="T87" fmla="*/ 93 h 231"/>
                <a:gd name="T88" fmla="*/ 20 w 176"/>
                <a:gd name="T89" fmla="*/ 103 h 2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31"/>
                <a:gd name="T137" fmla="*/ 176 w 176"/>
                <a:gd name="T138" fmla="*/ 231 h 2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31">
                  <a:moveTo>
                    <a:pt x="30" y="160"/>
                  </a:moveTo>
                  <a:lnTo>
                    <a:pt x="11" y="161"/>
                  </a:lnTo>
                  <a:lnTo>
                    <a:pt x="11" y="170"/>
                  </a:lnTo>
                  <a:lnTo>
                    <a:pt x="13" y="177"/>
                  </a:lnTo>
                  <a:lnTo>
                    <a:pt x="18" y="189"/>
                  </a:lnTo>
                  <a:lnTo>
                    <a:pt x="13" y="193"/>
                  </a:lnTo>
                  <a:lnTo>
                    <a:pt x="6" y="189"/>
                  </a:lnTo>
                  <a:lnTo>
                    <a:pt x="0" y="201"/>
                  </a:lnTo>
                  <a:lnTo>
                    <a:pt x="19" y="231"/>
                  </a:lnTo>
                  <a:lnTo>
                    <a:pt x="35" y="216"/>
                  </a:lnTo>
                  <a:lnTo>
                    <a:pt x="45" y="218"/>
                  </a:lnTo>
                  <a:lnTo>
                    <a:pt x="58" y="223"/>
                  </a:lnTo>
                  <a:lnTo>
                    <a:pt x="63" y="216"/>
                  </a:lnTo>
                  <a:lnTo>
                    <a:pt x="78" y="215"/>
                  </a:lnTo>
                  <a:lnTo>
                    <a:pt x="79" y="225"/>
                  </a:lnTo>
                  <a:lnTo>
                    <a:pt x="99" y="207"/>
                  </a:lnTo>
                  <a:lnTo>
                    <a:pt x="117" y="190"/>
                  </a:lnTo>
                  <a:lnTo>
                    <a:pt x="119" y="170"/>
                  </a:lnTo>
                  <a:lnTo>
                    <a:pt x="122" y="149"/>
                  </a:lnTo>
                  <a:lnTo>
                    <a:pt x="138" y="127"/>
                  </a:lnTo>
                  <a:lnTo>
                    <a:pt x="155" y="106"/>
                  </a:lnTo>
                  <a:lnTo>
                    <a:pt x="158" y="85"/>
                  </a:lnTo>
                  <a:lnTo>
                    <a:pt x="162" y="66"/>
                  </a:lnTo>
                  <a:lnTo>
                    <a:pt x="166" y="45"/>
                  </a:lnTo>
                  <a:lnTo>
                    <a:pt x="169" y="26"/>
                  </a:lnTo>
                  <a:lnTo>
                    <a:pt x="176" y="3"/>
                  </a:lnTo>
                  <a:lnTo>
                    <a:pt x="157" y="1"/>
                  </a:lnTo>
                  <a:lnTo>
                    <a:pt x="140" y="0"/>
                  </a:lnTo>
                  <a:lnTo>
                    <a:pt x="126" y="9"/>
                  </a:lnTo>
                  <a:lnTo>
                    <a:pt x="119" y="37"/>
                  </a:lnTo>
                  <a:lnTo>
                    <a:pt x="113" y="49"/>
                  </a:lnTo>
                  <a:lnTo>
                    <a:pt x="94" y="43"/>
                  </a:lnTo>
                  <a:lnTo>
                    <a:pt x="74" y="39"/>
                  </a:lnTo>
                  <a:lnTo>
                    <a:pt x="50" y="37"/>
                  </a:lnTo>
                  <a:lnTo>
                    <a:pt x="47" y="62"/>
                  </a:lnTo>
                  <a:lnTo>
                    <a:pt x="74" y="61"/>
                  </a:lnTo>
                  <a:lnTo>
                    <a:pt x="77" y="78"/>
                  </a:lnTo>
                  <a:lnTo>
                    <a:pt x="66" y="94"/>
                  </a:lnTo>
                  <a:lnTo>
                    <a:pt x="78" y="117"/>
                  </a:lnTo>
                  <a:lnTo>
                    <a:pt x="72" y="155"/>
                  </a:lnTo>
                  <a:lnTo>
                    <a:pt x="63" y="161"/>
                  </a:lnTo>
                  <a:lnTo>
                    <a:pt x="61" y="155"/>
                  </a:lnTo>
                  <a:lnTo>
                    <a:pt x="46" y="159"/>
                  </a:lnTo>
                  <a:lnTo>
                    <a:pt x="34" y="144"/>
                  </a:lnTo>
                  <a:lnTo>
                    <a:pt x="30" y="160"/>
                  </a:lnTo>
                </a:path>
              </a:pathLst>
            </a:custGeom>
            <a:solidFill>
              <a:srgbClr val="E5E5E5"/>
            </a:solidFill>
            <a:ln w="1588">
              <a:solidFill>
                <a:srgbClr val="999999"/>
              </a:solidFill>
              <a:prstDash val="solid"/>
              <a:round/>
              <a:headEnd/>
              <a:tailEnd/>
            </a:ln>
          </p:spPr>
          <p:txBody>
            <a:bodyPr/>
            <a:lstStyle/>
            <a:p>
              <a:endParaRPr lang="en-US"/>
            </a:p>
          </p:txBody>
        </p:sp>
        <p:sp>
          <p:nvSpPr>
            <p:cNvPr id="26902" name="Freeform 159"/>
            <p:cNvSpPr>
              <a:spLocks/>
            </p:cNvSpPr>
            <p:nvPr/>
          </p:nvSpPr>
          <p:spPr bwMode="auto">
            <a:xfrm>
              <a:off x="3198" y="2326"/>
              <a:ext cx="123" cy="159"/>
            </a:xfrm>
            <a:custGeom>
              <a:avLst/>
              <a:gdLst>
                <a:gd name="T0" fmla="*/ 58 w 188"/>
                <a:gd name="T1" fmla="*/ 131 h 247"/>
                <a:gd name="T2" fmla="*/ 43 w 188"/>
                <a:gd name="T3" fmla="*/ 121 h 247"/>
                <a:gd name="T4" fmla="*/ 29 w 188"/>
                <a:gd name="T5" fmla="*/ 113 h 247"/>
                <a:gd name="T6" fmla="*/ 16 w 188"/>
                <a:gd name="T7" fmla="*/ 104 h 247"/>
                <a:gd name="T8" fmla="*/ 0 w 188"/>
                <a:gd name="T9" fmla="*/ 97 h 247"/>
                <a:gd name="T10" fmla="*/ 0 w 188"/>
                <a:gd name="T11" fmla="*/ 77 h 247"/>
                <a:gd name="T12" fmla="*/ 10 w 188"/>
                <a:gd name="T13" fmla="*/ 60 h 247"/>
                <a:gd name="T14" fmla="*/ 17 w 188"/>
                <a:gd name="T15" fmla="*/ 46 h 247"/>
                <a:gd name="T16" fmla="*/ 13 w 188"/>
                <a:gd name="T17" fmla="*/ 33 h 247"/>
                <a:gd name="T18" fmla="*/ 9 w 188"/>
                <a:gd name="T19" fmla="*/ 20 h 247"/>
                <a:gd name="T20" fmla="*/ 1 w 188"/>
                <a:gd name="T21" fmla="*/ 7 h 247"/>
                <a:gd name="T22" fmla="*/ 7 w 188"/>
                <a:gd name="T23" fmla="*/ 0 h 247"/>
                <a:gd name="T24" fmla="*/ 20 w 188"/>
                <a:gd name="T25" fmla="*/ 0 h 247"/>
                <a:gd name="T26" fmla="*/ 31 w 188"/>
                <a:gd name="T27" fmla="*/ 0 h 247"/>
                <a:gd name="T28" fmla="*/ 43 w 188"/>
                <a:gd name="T29" fmla="*/ 2 h 247"/>
                <a:gd name="T30" fmla="*/ 63 w 188"/>
                <a:gd name="T31" fmla="*/ 14 h 247"/>
                <a:gd name="T32" fmla="*/ 84 w 188"/>
                <a:gd name="T33" fmla="*/ 19 h 247"/>
                <a:gd name="T34" fmla="*/ 92 w 188"/>
                <a:gd name="T35" fmla="*/ 13 h 247"/>
                <a:gd name="T36" fmla="*/ 108 w 188"/>
                <a:gd name="T37" fmla="*/ 8 h 247"/>
                <a:gd name="T38" fmla="*/ 123 w 188"/>
                <a:gd name="T39" fmla="*/ 11 h 247"/>
                <a:gd name="T40" fmla="*/ 117 w 188"/>
                <a:gd name="T41" fmla="*/ 21 h 247"/>
                <a:gd name="T42" fmla="*/ 109 w 188"/>
                <a:gd name="T43" fmla="*/ 30 h 247"/>
                <a:gd name="T44" fmla="*/ 109 w 188"/>
                <a:gd name="T45" fmla="*/ 46 h 247"/>
                <a:gd name="T46" fmla="*/ 111 w 188"/>
                <a:gd name="T47" fmla="*/ 61 h 247"/>
                <a:gd name="T48" fmla="*/ 111 w 188"/>
                <a:gd name="T49" fmla="*/ 78 h 247"/>
                <a:gd name="T50" fmla="*/ 111 w 188"/>
                <a:gd name="T51" fmla="*/ 93 h 247"/>
                <a:gd name="T52" fmla="*/ 118 w 188"/>
                <a:gd name="T53" fmla="*/ 108 h 247"/>
                <a:gd name="T54" fmla="*/ 109 w 188"/>
                <a:gd name="T55" fmla="*/ 113 h 247"/>
                <a:gd name="T56" fmla="*/ 103 w 188"/>
                <a:gd name="T57" fmla="*/ 123 h 247"/>
                <a:gd name="T58" fmla="*/ 97 w 188"/>
                <a:gd name="T59" fmla="*/ 129 h 247"/>
                <a:gd name="T60" fmla="*/ 90 w 188"/>
                <a:gd name="T61" fmla="*/ 144 h 247"/>
                <a:gd name="T62" fmla="*/ 83 w 188"/>
                <a:gd name="T63" fmla="*/ 158 h 247"/>
                <a:gd name="T64" fmla="*/ 81 w 188"/>
                <a:gd name="T65" fmla="*/ 159 h 247"/>
                <a:gd name="T66" fmla="*/ 70 w 188"/>
                <a:gd name="T67" fmla="*/ 148 h 247"/>
                <a:gd name="T68" fmla="*/ 59 w 188"/>
                <a:gd name="T69" fmla="*/ 137 h 247"/>
                <a:gd name="T70" fmla="*/ 58 w 188"/>
                <a:gd name="T71" fmla="*/ 131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247"/>
                <a:gd name="T110" fmla="*/ 188 w 188"/>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247">
                  <a:moveTo>
                    <a:pt x="88" y="203"/>
                  </a:moveTo>
                  <a:lnTo>
                    <a:pt x="65" y="188"/>
                  </a:lnTo>
                  <a:lnTo>
                    <a:pt x="44" y="176"/>
                  </a:lnTo>
                  <a:lnTo>
                    <a:pt x="24" y="161"/>
                  </a:lnTo>
                  <a:lnTo>
                    <a:pt x="0" y="150"/>
                  </a:lnTo>
                  <a:lnTo>
                    <a:pt x="0" y="120"/>
                  </a:lnTo>
                  <a:lnTo>
                    <a:pt x="16" y="93"/>
                  </a:lnTo>
                  <a:lnTo>
                    <a:pt x="26" y="72"/>
                  </a:lnTo>
                  <a:lnTo>
                    <a:pt x="20" y="51"/>
                  </a:lnTo>
                  <a:lnTo>
                    <a:pt x="13" y="31"/>
                  </a:lnTo>
                  <a:lnTo>
                    <a:pt x="2" y="11"/>
                  </a:lnTo>
                  <a:lnTo>
                    <a:pt x="11" y="0"/>
                  </a:lnTo>
                  <a:lnTo>
                    <a:pt x="30" y="0"/>
                  </a:lnTo>
                  <a:lnTo>
                    <a:pt x="48" y="0"/>
                  </a:lnTo>
                  <a:lnTo>
                    <a:pt x="66" y="3"/>
                  </a:lnTo>
                  <a:lnTo>
                    <a:pt x="96" y="22"/>
                  </a:lnTo>
                  <a:lnTo>
                    <a:pt x="129" y="30"/>
                  </a:lnTo>
                  <a:lnTo>
                    <a:pt x="140" y="20"/>
                  </a:lnTo>
                  <a:lnTo>
                    <a:pt x="165" y="12"/>
                  </a:lnTo>
                  <a:lnTo>
                    <a:pt x="188" y="17"/>
                  </a:lnTo>
                  <a:lnTo>
                    <a:pt x="179" y="33"/>
                  </a:lnTo>
                  <a:lnTo>
                    <a:pt x="166" y="47"/>
                  </a:lnTo>
                  <a:lnTo>
                    <a:pt x="166" y="72"/>
                  </a:lnTo>
                  <a:lnTo>
                    <a:pt x="169" y="95"/>
                  </a:lnTo>
                  <a:lnTo>
                    <a:pt x="169" y="121"/>
                  </a:lnTo>
                  <a:lnTo>
                    <a:pt x="169" y="145"/>
                  </a:lnTo>
                  <a:lnTo>
                    <a:pt x="181" y="167"/>
                  </a:lnTo>
                  <a:lnTo>
                    <a:pt x="166" y="175"/>
                  </a:lnTo>
                  <a:lnTo>
                    <a:pt x="157" y="191"/>
                  </a:lnTo>
                  <a:lnTo>
                    <a:pt x="148" y="200"/>
                  </a:lnTo>
                  <a:lnTo>
                    <a:pt x="137" y="224"/>
                  </a:lnTo>
                  <a:lnTo>
                    <a:pt x="127" y="245"/>
                  </a:lnTo>
                  <a:lnTo>
                    <a:pt x="124" y="247"/>
                  </a:lnTo>
                  <a:lnTo>
                    <a:pt x="107" y="230"/>
                  </a:lnTo>
                  <a:lnTo>
                    <a:pt x="90" y="213"/>
                  </a:lnTo>
                  <a:lnTo>
                    <a:pt x="88" y="20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03" name="Freeform 160"/>
            <p:cNvSpPr>
              <a:spLocks/>
            </p:cNvSpPr>
            <p:nvPr/>
          </p:nvSpPr>
          <p:spPr bwMode="auto">
            <a:xfrm>
              <a:off x="3198" y="2326"/>
              <a:ext cx="123" cy="159"/>
            </a:xfrm>
            <a:custGeom>
              <a:avLst/>
              <a:gdLst>
                <a:gd name="T0" fmla="*/ 58 w 188"/>
                <a:gd name="T1" fmla="*/ 131 h 247"/>
                <a:gd name="T2" fmla="*/ 43 w 188"/>
                <a:gd name="T3" fmla="*/ 121 h 247"/>
                <a:gd name="T4" fmla="*/ 29 w 188"/>
                <a:gd name="T5" fmla="*/ 113 h 247"/>
                <a:gd name="T6" fmla="*/ 16 w 188"/>
                <a:gd name="T7" fmla="*/ 104 h 247"/>
                <a:gd name="T8" fmla="*/ 0 w 188"/>
                <a:gd name="T9" fmla="*/ 97 h 247"/>
                <a:gd name="T10" fmla="*/ 0 w 188"/>
                <a:gd name="T11" fmla="*/ 77 h 247"/>
                <a:gd name="T12" fmla="*/ 10 w 188"/>
                <a:gd name="T13" fmla="*/ 60 h 247"/>
                <a:gd name="T14" fmla="*/ 17 w 188"/>
                <a:gd name="T15" fmla="*/ 46 h 247"/>
                <a:gd name="T16" fmla="*/ 13 w 188"/>
                <a:gd name="T17" fmla="*/ 33 h 247"/>
                <a:gd name="T18" fmla="*/ 9 w 188"/>
                <a:gd name="T19" fmla="*/ 20 h 247"/>
                <a:gd name="T20" fmla="*/ 1 w 188"/>
                <a:gd name="T21" fmla="*/ 7 h 247"/>
                <a:gd name="T22" fmla="*/ 7 w 188"/>
                <a:gd name="T23" fmla="*/ 0 h 247"/>
                <a:gd name="T24" fmla="*/ 20 w 188"/>
                <a:gd name="T25" fmla="*/ 0 h 247"/>
                <a:gd name="T26" fmla="*/ 31 w 188"/>
                <a:gd name="T27" fmla="*/ 0 h 247"/>
                <a:gd name="T28" fmla="*/ 43 w 188"/>
                <a:gd name="T29" fmla="*/ 2 h 247"/>
                <a:gd name="T30" fmla="*/ 63 w 188"/>
                <a:gd name="T31" fmla="*/ 14 h 247"/>
                <a:gd name="T32" fmla="*/ 84 w 188"/>
                <a:gd name="T33" fmla="*/ 19 h 247"/>
                <a:gd name="T34" fmla="*/ 92 w 188"/>
                <a:gd name="T35" fmla="*/ 13 h 247"/>
                <a:gd name="T36" fmla="*/ 108 w 188"/>
                <a:gd name="T37" fmla="*/ 8 h 247"/>
                <a:gd name="T38" fmla="*/ 123 w 188"/>
                <a:gd name="T39" fmla="*/ 11 h 247"/>
                <a:gd name="T40" fmla="*/ 117 w 188"/>
                <a:gd name="T41" fmla="*/ 21 h 247"/>
                <a:gd name="T42" fmla="*/ 109 w 188"/>
                <a:gd name="T43" fmla="*/ 30 h 247"/>
                <a:gd name="T44" fmla="*/ 109 w 188"/>
                <a:gd name="T45" fmla="*/ 46 h 247"/>
                <a:gd name="T46" fmla="*/ 111 w 188"/>
                <a:gd name="T47" fmla="*/ 61 h 247"/>
                <a:gd name="T48" fmla="*/ 111 w 188"/>
                <a:gd name="T49" fmla="*/ 78 h 247"/>
                <a:gd name="T50" fmla="*/ 111 w 188"/>
                <a:gd name="T51" fmla="*/ 93 h 247"/>
                <a:gd name="T52" fmla="*/ 118 w 188"/>
                <a:gd name="T53" fmla="*/ 108 h 247"/>
                <a:gd name="T54" fmla="*/ 109 w 188"/>
                <a:gd name="T55" fmla="*/ 113 h 247"/>
                <a:gd name="T56" fmla="*/ 103 w 188"/>
                <a:gd name="T57" fmla="*/ 123 h 247"/>
                <a:gd name="T58" fmla="*/ 97 w 188"/>
                <a:gd name="T59" fmla="*/ 129 h 247"/>
                <a:gd name="T60" fmla="*/ 90 w 188"/>
                <a:gd name="T61" fmla="*/ 144 h 247"/>
                <a:gd name="T62" fmla="*/ 83 w 188"/>
                <a:gd name="T63" fmla="*/ 158 h 247"/>
                <a:gd name="T64" fmla="*/ 81 w 188"/>
                <a:gd name="T65" fmla="*/ 159 h 247"/>
                <a:gd name="T66" fmla="*/ 70 w 188"/>
                <a:gd name="T67" fmla="*/ 148 h 247"/>
                <a:gd name="T68" fmla="*/ 59 w 188"/>
                <a:gd name="T69" fmla="*/ 137 h 247"/>
                <a:gd name="T70" fmla="*/ 58 w 188"/>
                <a:gd name="T71" fmla="*/ 131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247"/>
                <a:gd name="T110" fmla="*/ 188 w 188"/>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247">
                  <a:moveTo>
                    <a:pt x="88" y="203"/>
                  </a:moveTo>
                  <a:lnTo>
                    <a:pt x="65" y="188"/>
                  </a:lnTo>
                  <a:lnTo>
                    <a:pt x="44" y="176"/>
                  </a:lnTo>
                  <a:lnTo>
                    <a:pt x="24" y="161"/>
                  </a:lnTo>
                  <a:lnTo>
                    <a:pt x="0" y="150"/>
                  </a:lnTo>
                  <a:lnTo>
                    <a:pt x="0" y="120"/>
                  </a:lnTo>
                  <a:lnTo>
                    <a:pt x="16" y="93"/>
                  </a:lnTo>
                  <a:lnTo>
                    <a:pt x="26" y="72"/>
                  </a:lnTo>
                  <a:lnTo>
                    <a:pt x="20" y="51"/>
                  </a:lnTo>
                  <a:lnTo>
                    <a:pt x="13" y="31"/>
                  </a:lnTo>
                  <a:lnTo>
                    <a:pt x="2" y="11"/>
                  </a:lnTo>
                  <a:lnTo>
                    <a:pt x="11" y="0"/>
                  </a:lnTo>
                  <a:lnTo>
                    <a:pt x="30" y="0"/>
                  </a:lnTo>
                  <a:lnTo>
                    <a:pt x="48" y="0"/>
                  </a:lnTo>
                  <a:lnTo>
                    <a:pt x="66" y="3"/>
                  </a:lnTo>
                  <a:lnTo>
                    <a:pt x="96" y="22"/>
                  </a:lnTo>
                  <a:lnTo>
                    <a:pt x="129" y="30"/>
                  </a:lnTo>
                  <a:lnTo>
                    <a:pt x="140" y="20"/>
                  </a:lnTo>
                  <a:lnTo>
                    <a:pt x="165" y="12"/>
                  </a:lnTo>
                  <a:lnTo>
                    <a:pt x="188" y="17"/>
                  </a:lnTo>
                  <a:lnTo>
                    <a:pt x="179" y="33"/>
                  </a:lnTo>
                  <a:lnTo>
                    <a:pt x="166" y="47"/>
                  </a:lnTo>
                  <a:lnTo>
                    <a:pt x="166" y="72"/>
                  </a:lnTo>
                  <a:lnTo>
                    <a:pt x="169" y="95"/>
                  </a:lnTo>
                  <a:lnTo>
                    <a:pt x="169" y="121"/>
                  </a:lnTo>
                  <a:lnTo>
                    <a:pt x="169" y="145"/>
                  </a:lnTo>
                  <a:lnTo>
                    <a:pt x="181" y="167"/>
                  </a:lnTo>
                  <a:lnTo>
                    <a:pt x="166" y="175"/>
                  </a:lnTo>
                  <a:lnTo>
                    <a:pt x="157" y="191"/>
                  </a:lnTo>
                  <a:lnTo>
                    <a:pt x="148" y="200"/>
                  </a:lnTo>
                  <a:lnTo>
                    <a:pt x="137" y="224"/>
                  </a:lnTo>
                  <a:lnTo>
                    <a:pt x="127" y="245"/>
                  </a:lnTo>
                  <a:lnTo>
                    <a:pt x="124" y="247"/>
                  </a:lnTo>
                  <a:lnTo>
                    <a:pt x="107" y="230"/>
                  </a:lnTo>
                  <a:lnTo>
                    <a:pt x="90" y="213"/>
                  </a:lnTo>
                  <a:lnTo>
                    <a:pt x="88" y="203"/>
                  </a:lnTo>
                </a:path>
              </a:pathLst>
            </a:custGeom>
            <a:solidFill>
              <a:srgbClr val="E5E5E5"/>
            </a:solidFill>
            <a:ln w="1588">
              <a:solidFill>
                <a:srgbClr val="999999"/>
              </a:solidFill>
              <a:prstDash val="solid"/>
              <a:round/>
              <a:headEnd/>
              <a:tailEnd/>
            </a:ln>
          </p:spPr>
          <p:txBody>
            <a:bodyPr/>
            <a:lstStyle/>
            <a:p>
              <a:endParaRPr lang="en-US"/>
            </a:p>
          </p:txBody>
        </p:sp>
        <p:sp>
          <p:nvSpPr>
            <p:cNvPr id="26904" name="Freeform 161"/>
            <p:cNvSpPr>
              <a:spLocks/>
            </p:cNvSpPr>
            <p:nvPr/>
          </p:nvSpPr>
          <p:spPr bwMode="auto">
            <a:xfrm>
              <a:off x="2717" y="2169"/>
              <a:ext cx="183" cy="161"/>
            </a:xfrm>
            <a:custGeom>
              <a:avLst/>
              <a:gdLst>
                <a:gd name="T0" fmla="*/ 121 w 278"/>
                <a:gd name="T1" fmla="*/ 116 h 250"/>
                <a:gd name="T2" fmla="*/ 110 w 278"/>
                <a:gd name="T3" fmla="*/ 120 h 250"/>
                <a:gd name="T4" fmla="*/ 102 w 278"/>
                <a:gd name="T5" fmla="*/ 129 h 250"/>
                <a:gd name="T6" fmla="*/ 95 w 278"/>
                <a:gd name="T7" fmla="*/ 139 h 250"/>
                <a:gd name="T8" fmla="*/ 91 w 278"/>
                <a:gd name="T9" fmla="*/ 154 h 250"/>
                <a:gd name="T10" fmla="*/ 85 w 278"/>
                <a:gd name="T11" fmla="*/ 153 h 250"/>
                <a:gd name="T12" fmla="*/ 88 w 278"/>
                <a:gd name="T13" fmla="*/ 158 h 250"/>
                <a:gd name="T14" fmla="*/ 72 w 278"/>
                <a:gd name="T15" fmla="*/ 158 h 250"/>
                <a:gd name="T16" fmla="*/ 69 w 278"/>
                <a:gd name="T17" fmla="*/ 157 h 250"/>
                <a:gd name="T18" fmla="*/ 67 w 278"/>
                <a:gd name="T19" fmla="*/ 158 h 250"/>
                <a:gd name="T20" fmla="*/ 63 w 278"/>
                <a:gd name="T21" fmla="*/ 160 h 250"/>
                <a:gd name="T22" fmla="*/ 63 w 278"/>
                <a:gd name="T23" fmla="*/ 155 h 250"/>
                <a:gd name="T24" fmla="*/ 62 w 278"/>
                <a:gd name="T25" fmla="*/ 161 h 250"/>
                <a:gd name="T26" fmla="*/ 62 w 278"/>
                <a:gd name="T27" fmla="*/ 159 h 250"/>
                <a:gd name="T28" fmla="*/ 60 w 278"/>
                <a:gd name="T29" fmla="*/ 160 h 250"/>
                <a:gd name="T30" fmla="*/ 55 w 278"/>
                <a:gd name="T31" fmla="*/ 160 h 250"/>
                <a:gd name="T32" fmla="*/ 49 w 278"/>
                <a:gd name="T33" fmla="*/ 160 h 250"/>
                <a:gd name="T34" fmla="*/ 41 w 278"/>
                <a:gd name="T35" fmla="*/ 143 h 250"/>
                <a:gd name="T36" fmla="*/ 43 w 278"/>
                <a:gd name="T37" fmla="*/ 142 h 250"/>
                <a:gd name="T38" fmla="*/ 40 w 278"/>
                <a:gd name="T39" fmla="*/ 141 h 250"/>
                <a:gd name="T40" fmla="*/ 41 w 278"/>
                <a:gd name="T41" fmla="*/ 139 h 250"/>
                <a:gd name="T42" fmla="*/ 39 w 278"/>
                <a:gd name="T43" fmla="*/ 137 h 250"/>
                <a:gd name="T44" fmla="*/ 22 w 278"/>
                <a:gd name="T45" fmla="*/ 127 h 250"/>
                <a:gd name="T46" fmla="*/ 13 w 278"/>
                <a:gd name="T47" fmla="*/ 126 h 250"/>
                <a:gd name="T48" fmla="*/ 14 w 278"/>
                <a:gd name="T49" fmla="*/ 123 h 250"/>
                <a:gd name="T50" fmla="*/ 0 w 278"/>
                <a:gd name="T51" fmla="*/ 127 h 250"/>
                <a:gd name="T52" fmla="*/ 1 w 278"/>
                <a:gd name="T53" fmla="*/ 104 h 250"/>
                <a:gd name="T54" fmla="*/ 3 w 278"/>
                <a:gd name="T55" fmla="*/ 81 h 250"/>
                <a:gd name="T56" fmla="*/ 14 w 278"/>
                <a:gd name="T57" fmla="*/ 61 h 250"/>
                <a:gd name="T58" fmla="*/ 14 w 278"/>
                <a:gd name="T59" fmla="*/ 45 h 250"/>
                <a:gd name="T60" fmla="*/ 13 w 278"/>
                <a:gd name="T61" fmla="*/ 36 h 250"/>
                <a:gd name="T62" fmla="*/ 14 w 278"/>
                <a:gd name="T63" fmla="*/ 29 h 250"/>
                <a:gd name="T64" fmla="*/ 18 w 278"/>
                <a:gd name="T65" fmla="*/ 18 h 250"/>
                <a:gd name="T66" fmla="*/ 22 w 278"/>
                <a:gd name="T67" fmla="*/ 4 h 250"/>
                <a:gd name="T68" fmla="*/ 38 w 278"/>
                <a:gd name="T69" fmla="*/ 0 h 250"/>
                <a:gd name="T70" fmla="*/ 51 w 278"/>
                <a:gd name="T71" fmla="*/ 1 h 250"/>
                <a:gd name="T72" fmla="*/ 63 w 278"/>
                <a:gd name="T73" fmla="*/ 11 h 250"/>
                <a:gd name="T74" fmla="*/ 79 w 278"/>
                <a:gd name="T75" fmla="*/ 8 h 250"/>
                <a:gd name="T76" fmla="*/ 90 w 278"/>
                <a:gd name="T77" fmla="*/ 11 h 250"/>
                <a:gd name="T78" fmla="*/ 101 w 278"/>
                <a:gd name="T79" fmla="*/ 17 h 250"/>
                <a:gd name="T80" fmla="*/ 120 w 278"/>
                <a:gd name="T81" fmla="*/ 8 h 250"/>
                <a:gd name="T82" fmla="*/ 134 w 278"/>
                <a:gd name="T83" fmla="*/ 10 h 250"/>
                <a:gd name="T84" fmla="*/ 150 w 278"/>
                <a:gd name="T85" fmla="*/ 10 h 250"/>
                <a:gd name="T86" fmla="*/ 169 w 278"/>
                <a:gd name="T87" fmla="*/ 0 h 250"/>
                <a:gd name="T88" fmla="*/ 174 w 278"/>
                <a:gd name="T89" fmla="*/ 11 h 250"/>
                <a:gd name="T90" fmla="*/ 178 w 278"/>
                <a:gd name="T91" fmla="*/ 24 h 250"/>
                <a:gd name="T92" fmla="*/ 183 w 278"/>
                <a:gd name="T93" fmla="*/ 31 h 250"/>
                <a:gd name="T94" fmla="*/ 180 w 278"/>
                <a:gd name="T95" fmla="*/ 40 h 250"/>
                <a:gd name="T96" fmla="*/ 169 w 278"/>
                <a:gd name="T97" fmla="*/ 50 h 250"/>
                <a:gd name="T98" fmla="*/ 164 w 278"/>
                <a:gd name="T99" fmla="*/ 62 h 250"/>
                <a:gd name="T100" fmla="*/ 158 w 278"/>
                <a:gd name="T101" fmla="*/ 74 h 250"/>
                <a:gd name="T102" fmla="*/ 153 w 278"/>
                <a:gd name="T103" fmla="*/ 89 h 250"/>
                <a:gd name="T104" fmla="*/ 145 w 278"/>
                <a:gd name="T105" fmla="*/ 97 h 250"/>
                <a:gd name="T106" fmla="*/ 142 w 278"/>
                <a:gd name="T107" fmla="*/ 111 h 250"/>
                <a:gd name="T108" fmla="*/ 131 w 278"/>
                <a:gd name="T109" fmla="*/ 126 h 250"/>
                <a:gd name="T110" fmla="*/ 121 w 278"/>
                <a:gd name="T111" fmla="*/ 116 h 2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250"/>
                <a:gd name="T170" fmla="*/ 278 w 278"/>
                <a:gd name="T171" fmla="*/ 250 h 2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250">
                  <a:moveTo>
                    <a:pt x="184" y="180"/>
                  </a:moveTo>
                  <a:lnTo>
                    <a:pt x="167" y="186"/>
                  </a:lnTo>
                  <a:lnTo>
                    <a:pt x="155" y="200"/>
                  </a:lnTo>
                  <a:lnTo>
                    <a:pt x="145" y="216"/>
                  </a:lnTo>
                  <a:lnTo>
                    <a:pt x="138" y="239"/>
                  </a:lnTo>
                  <a:lnTo>
                    <a:pt x="129" y="237"/>
                  </a:lnTo>
                  <a:lnTo>
                    <a:pt x="133" y="245"/>
                  </a:lnTo>
                  <a:lnTo>
                    <a:pt x="109" y="245"/>
                  </a:lnTo>
                  <a:lnTo>
                    <a:pt x="105" y="244"/>
                  </a:lnTo>
                  <a:lnTo>
                    <a:pt x="102" y="245"/>
                  </a:lnTo>
                  <a:lnTo>
                    <a:pt x="96" y="248"/>
                  </a:lnTo>
                  <a:lnTo>
                    <a:pt x="95" y="241"/>
                  </a:lnTo>
                  <a:lnTo>
                    <a:pt x="94" y="250"/>
                  </a:lnTo>
                  <a:lnTo>
                    <a:pt x="94" y="247"/>
                  </a:lnTo>
                  <a:lnTo>
                    <a:pt x="91" y="248"/>
                  </a:lnTo>
                  <a:lnTo>
                    <a:pt x="83" y="248"/>
                  </a:lnTo>
                  <a:lnTo>
                    <a:pt x="74" y="249"/>
                  </a:lnTo>
                  <a:lnTo>
                    <a:pt x="63" y="222"/>
                  </a:lnTo>
                  <a:lnTo>
                    <a:pt x="66" y="221"/>
                  </a:lnTo>
                  <a:lnTo>
                    <a:pt x="61" y="219"/>
                  </a:lnTo>
                  <a:lnTo>
                    <a:pt x="62" y="216"/>
                  </a:lnTo>
                  <a:lnTo>
                    <a:pt x="59" y="212"/>
                  </a:lnTo>
                  <a:lnTo>
                    <a:pt x="33" y="197"/>
                  </a:lnTo>
                  <a:lnTo>
                    <a:pt x="19" y="195"/>
                  </a:lnTo>
                  <a:lnTo>
                    <a:pt x="22" y="191"/>
                  </a:lnTo>
                  <a:lnTo>
                    <a:pt x="0" y="197"/>
                  </a:lnTo>
                  <a:lnTo>
                    <a:pt x="2" y="161"/>
                  </a:lnTo>
                  <a:lnTo>
                    <a:pt x="4" y="125"/>
                  </a:lnTo>
                  <a:lnTo>
                    <a:pt x="21" y="95"/>
                  </a:lnTo>
                  <a:lnTo>
                    <a:pt x="22" y="70"/>
                  </a:lnTo>
                  <a:lnTo>
                    <a:pt x="19" y="56"/>
                  </a:lnTo>
                  <a:lnTo>
                    <a:pt x="21" y="45"/>
                  </a:lnTo>
                  <a:lnTo>
                    <a:pt x="28" y="28"/>
                  </a:lnTo>
                  <a:lnTo>
                    <a:pt x="33" y="6"/>
                  </a:lnTo>
                  <a:lnTo>
                    <a:pt x="57" y="0"/>
                  </a:lnTo>
                  <a:lnTo>
                    <a:pt x="78" y="1"/>
                  </a:lnTo>
                  <a:lnTo>
                    <a:pt x="95" y="17"/>
                  </a:lnTo>
                  <a:lnTo>
                    <a:pt x="120" y="12"/>
                  </a:lnTo>
                  <a:lnTo>
                    <a:pt x="137" y="17"/>
                  </a:lnTo>
                  <a:lnTo>
                    <a:pt x="154" y="26"/>
                  </a:lnTo>
                  <a:lnTo>
                    <a:pt x="182" y="12"/>
                  </a:lnTo>
                  <a:lnTo>
                    <a:pt x="204" y="15"/>
                  </a:lnTo>
                  <a:lnTo>
                    <a:pt x="228" y="16"/>
                  </a:lnTo>
                  <a:lnTo>
                    <a:pt x="256" y="0"/>
                  </a:lnTo>
                  <a:lnTo>
                    <a:pt x="265" y="17"/>
                  </a:lnTo>
                  <a:lnTo>
                    <a:pt x="270" y="37"/>
                  </a:lnTo>
                  <a:lnTo>
                    <a:pt x="278" y="48"/>
                  </a:lnTo>
                  <a:lnTo>
                    <a:pt x="274" y="62"/>
                  </a:lnTo>
                  <a:lnTo>
                    <a:pt x="257" y="78"/>
                  </a:lnTo>
                  <a:lnTo>
                    <a:pt x="249" y="97"/>
                  </a:lnTo>
                  <a:lnTo>
                    <a:pt x="240" y="115"/>
                  </a:lnTo>
                  <a:lnTo>
                    <a:pt x="232" y="138"/>
                  </a:lnTo>
                  <a:lnTo>
                    <a:pt x="221" y="150"/>
                  </a:lnTo>
                  <a:lnTo>
                    <a:pt x="215" y="173"/>
                  </a:lnTo>
                  <a:lnTo>
                    <a:pt x="199" y="195"/>
                  </a:lnTo>
                  <a:lnTo>
                    <a:pt x="184" y="18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05" name="Freeform 162"/>
            <p:cNvSpPr>
              <a:spLocks/>
            </p:cNvSpPr>
            <p:nvPr/>
          </p:nvSpPr>
          <p:spPr bwMode="auto">
            <a:xfrm>
              <a:off x="2717" y="2169"/>
              <a:ext cx="183" cy="161"/>
            </a:xfrm>
            <a:custGeom>
              <a:avLst/>
              <a:gdLst>
                <a:gd name="T0" fmla="*/ 121 w 278"/>
                <a:gd name="T1" fmla="*/ 116 h 250"/>
                <a:gd name="T2" fmla="*/ 110 w 278"/>
                <a:gd name="T3" fmla="*/ 120 h 250"/>
                <a:gd name="T4" fmla="*/ 102 w 278"/>
                <a:gd name="T5" fmla="*/ 129 h 250"/>
                <a:gd name="T6" fmla="*/ 95 w 278"/>
                <a:gd name="T7" fmla="*/ 139 h 250"/>
                <a:gd name="T8" fmla="*/ 91 w 278"/>
                <a:gd name="T9" fmla="*/ 154 h 250"/>
                <a:gd name="T10" fmla="*/ 85 w 278"/>
                <a:gd name="T11" fmla="*/ 153 h 250"/>
                <a:gd name="T12" fmla="*/ 88 w 278"/>
                <a:gd name="T13" fmla="*/ 158 h 250"/>
                <a:gd name="T14" fmla="*/ 72 w 278"/>
                <a:gd name="T15" fmla="*/ 158 h 250"/>
                <a:gd name="T16" fmla="*/ 69 w 278"/>
                <a:gd name="T17" fmla="*/ 157 h 250"/>
                <a:gd name="T18" fmla="*/ 67 w 278"/>
                <a:gd name="T19" fmla="*/ 158 h 250"/>
                <a:gd name="T20" fmla="*/ 63 w 278"/>
                <a:gd name="T21" fmla="*/ 160 h 250"/>
                <a:gd name="T22" fmla="*/ 63 w 278"/>
                <a:gd name="T23" fmla="*/ 155 h 250"/>
                <a:gd name="T24" fmla="*/ 62 w 278"/>
                <a:gd name="T25" fmla="*/ 161 h 250"/>
                <a:gd name="T26" fmla="*/ 62 w 278"/>
                <a:gd name="T27" fmla="*/ 159 h 250"/>
                <a:gd name="T28" fmla="*/ 60 w 278"/>
                <a:gd name="T29" fmla="*/ 160 h 250"/>
                <a:gd name="T30" fmla="*/ 55 w 278"/>
                <a:gd name="T31" fmla="*/ 160 h 250"/>
                <a:gd name="T32" fmla="*/ 49 w 278"/>
                <a:gd name="T33" fmla="*/ 160 h 250"/>
                <a:gd name="T34" fmla="*/ 41 w 278"/>
                <a:gd name="T35" fmla="*/ 143 h 250"/>
                <a:gd name="T36" fmla="*/ 43 w 278"/>
                <a:gd name="T37" fmla="*/ 142 h 250"/>
                <a:gd name="T38" fmla="*/ 40 w 278"/>
                <a:gd name="T39" fmla="*/ 141 h 250"/>
                <a:gd name="T40" fmla="*/ 41 w 278"/>
                <a:gd name="T41" fmla="*/ 139 h 250"/>
                <a:gd name="T42" fmla="*/ 39 w 278"/>
                <a:gd name="T43" fmla="*/ 137 h 250"/>
                <a:gd name="T44" fmla="*/ 22 w 278"/>
                <a:gd name="T45" fmla="*/ 127 h 250"/>
                <a:gd name="T46" fmla="*/ 13 w 278"/>
                <a:gd name="T47" fmla="*/ 126 h 250"/>
                <a:gd name="T48" fmla="*/ 14 w 278"/>
                <a:gd name="T49" fmla="*/ 123 h 250"/>
                <a:gd name="T50" fmla="*/ 0 w 278"/>
                <a:gd name="T51" fmla="*/ 127 h 250"/>
                <a:gd name="T52" fmla="*/ 1 w 278"/>
                <a:gd name="T53" fmla="*/ 104 h 250"/>
                <a:gd name="T54" fmla="*/ 3 w 278"/>
                <a:gd name="T55" fmla="*/ 81 h 250"/>
                <a:gd name="T56" fmla="*/ 14 w 278"/>
                <a:gd name="T57" fmla="*/ 61 h 250"/>
                <a:gd name="T58" fmla="*/ 14 w 278"/>
                <a:gd name="T59" fmla="*/ 45 h 250"/>
                <a:gd name="T60" fmla="*/ 13 w 278"/>
                <a:gd name="T61" fmla="*/ 36 h 250"/>
                <a:gd name="T62" fmla="*/ 14 w 278"/>
                <a:gd name="T63" fmla="*/ 29 h 250"/>
                <a:gd name="T64" fmla="*/ 18 w 278"/>
                <a:gd name="T65" fmla="*/ 18 h 250"/>
                <a:gd name="T66" fmla="*/ 22 w 278"/>
                <a:gd name="T67" fmla="*/ 4 h 250"/>
                <a:gd name="T68" fmla="*/ 38 w 278"/>
                <a:gd name="T69" fmla="*/ 0 h 250"/>
                <a:gd name="T70" fmla="*/ 51 w 278"/>
                <a:gd name="T71" fmla="*/ 1 h 250"/>
                <a:gd name="T72" fmla="*/ 63 w 278"/>
                <a:gd name="T73" fmla="*/ 11 h 250"/>
                <a:gd name="T74" fmla="*/ 79 w 278"/>
                <a:gd name="T75" fmla="*/ 8 h 250"/>
                <a:gd name="T76" fmla="*/ 90 w 278"/>
                <a:gd name="T77" fmla="*/ 11 h 250"/>
                <a:gd name="T78" fmla="*/ 101 w 278"/>
                <a:gd name="T79" fmla="*/ 17 h 250"/>
                <a:gd name="T80" fmla="*/ 120 w 278"/>
                <a:gd name="T81" fmla="*/ 8 h 250"/>
                <a:gd name="T82" fmla="*/ 134 w 278"/>
                <a:gd name="T83" fmla="*/ 10 h 250"/>
                <a:gd name="T84" fmla="*/ 150 w 278"/>
                <a:gd name="T85" fmla="*/ 10 h 250"/>
                <a:gd name="T86" fmla="*/ 169 w 278"/>
                <a:gd name="T87" fmla="*/ 0 h 250"/>
                <a:gd name="T88" fmla="*/ 174 w 278"/>
                <a:gd name="T89" fmla="*/ 11 h 250"/>
                <a:gd name="T90" fmla="*/ 178 w 278"/>
                <a:gd name="T91" fmla="*/ 24 h 250"/>
                <a:gd name="T92" fmla="*/ 183 w 278"/>
                <a:gd name="T93" fmla="*/ 31 h 250"/>
                <a:gd name="T94" fmla="*/ 180 w 278"/>
                <a:gd name="T95" fmla="*/ 40 h 250"/>
                <a:gd name="T96" fmla="*/ 169 w 278"/>
                <a:gd name="T97" fmla="*/ 50 h 250"/>
                <a:gd name="T98" fmla="*/ 164 w 278"/>
                <a:gd name="T99" fmla="*/ 62 h 250"/>
                <a:gd name="T100" fmla="*/ 158 w 278"/>
                <a:gd name="T101" fmla="*/ 74 h 250"/>
                <a:gd name="T102" fmla="*/ 153 w 278"/>
                <a:gd name="T103" fmla="*/ 89 h 250"/>
                <a:gd name="T104" fmla="*/ 145 w 278"/>
                <a:gd name="T105" fmla="*/ 97 h 250"/>
                <a:gd name="T106" fmla="*/ 142 w 278"/>
                <a:gd name="T107" fmla="*/ 111 h 250"/>
                <a:gd name="T108" fmla="*/ 131 w 278"/>
                <a:gd name="T109" fmla="*/ 126 h 250"/>
                <a:gd name="T110" fmla="*/ 121 w 278"/>
                <a:gd name="T111" fmla="*/ 116 h 2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250"/>
                <a:gd name="T170" fmla="*/ 278 w 278"/>
                <a:gd name="T171" fmla="*/ 250 h 2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250">
                  <a:moveTo>
                    <a:pt x="184" y="180"/>
                  </a:moveTo>
                  <a:lnTo>
                    <a:pt x="167" y="186"/>
                  </a:lnTo>
                  <a:lnTo>
                    <a:pt x="155" y="200"/>
                  </a:lnTo>
                  <a:lnTo>
                    <a:pt x="145" y="216"/>
                  </a:lnTo>
                  <a:lnTo>
                    <a:pt x="138" y="239"/>
                  </a:lnTo>
                  <a:lnTo>
                    <a:pt x="129" y="237"/>
                  </a:lnTo>
                  <a:lnTo>
                    <a:pt x="133" y="245"/>
                  </a:lnTo>
                  <a:lnTo>
                    <a:pt x="109" y="245"/>
                  </a:lnTo>
                  <a:lnTo>
                    <a:pt x="105" y="244"/>
                  </a:lnTo>
                  <a:lnTo>
                    <a:pt x="102" y="245"/>
                  </a:lnTo>
                  <a:lnTo>
                    <a:pt x="96" y="248"/>
                  </a:lnTo>
                  <a:lnTo>
                    <a:pt x="95" y="241"/>
                  </a:lnTo>
                  <a:lnTo>
                    <a:pt x="94" y="250"/>
                  </a:lnTo>
                  <a:lnTo>
                    <a:pt x="94" y="247"/>
                  </a:lnTo>
                  <a:lnTo>
                    <a:pt x="91" y="248"/>
                  </a:lnTo>
                  <a:lnTo>
                    <a:pt x="83" y="248"/>
                  </a:lnTo>
                  <a:lnTo>
                    <a:pt x="74" y="249"/>
                  </a:lnTo>
                  <a:lnTo>
                    <a:pt x="63" y="222"/>
                  </a:lnTo>
                  <a:lnTo>
                    <a:pt x="66" y="221"/>
                  </a:lnTo>
                  <a:lnTo>
                    <a:pt x="61" y="219"/>
                  </a:lnTo>
                  <a:lnTo>
                    <a:pt x="62" y="216"/>
                  </a:lnTo>
                  <a:lnTo>
                    <a:pt x="59" y="212"/>
                  </a:lnTo>
                  <a:lnTo>
                    <a:pt x="33" y="197"/>
                  </a:lnTo>
                  <a:lnTo>
                    <a:pt x="19" y="195"/>
                  </a:lnTo>
                  <a:lnTo>
                    <a:pt x="22" y="191"/>
                  </a:lnTo>
                  <a:lnTo>
                    <a:pt x="0" y="197"/>
                  </a:lnTo>
                  <a:lnTo>
                    <a:pt x="2" y="161"/>
                  </a:lnTo>
                  <a:lnTo>
                    <a:pt x="4" y="125"/>
                  </a:lnTo>
                  <a:lnTo>
                    <a:pt x="21" y="95"/>
                  </a:lnTo>
                  <a:lnTo>
                    <a:pt x="22" y="70"/>
                  </a:lnTo>
                  <a:lnTo>
                    <a:pt x="19" y="56"/>
                  </a:lnTo>
                  <a:lnTo>
                    <a:pt x="21" y="45"/>
                  </a:lnTo>
                  <a:lnTo>
                    <a:pt x="28" y="28"/>
                  </a:lnTo>
                  <a:lnTo>
                    <a:pt x="33" y="6"/>
                  </a:lnTo>
                  <a:lnTo>
                    <a:pt x="57" y="0"/>
                  </a:lnTo>
                  <a:lnTo>
                    <a:pt x="78" y="1"/>
                  </a:lnTo>
                  <a:lnTo>
                    <a:pt x="95" y="17"/>
                  </a:lnTo>
                  <a:lnTo>
                    <a:pt x="120" y="12"/>
                  </a:lnTo>
                  <a:lnTo>
                    <a:pt x="137" y="17"/>
                  </a:lnTo>
                  <a:lnTo>
                    <a:pt x="154" y="26"/>
                  </a:lnTo>
                  <a:lnTo>
                    <a:pt x="182" y="12"/>
                  </a:lnTo>
                  <a:lnTo>
                    <a:pt x="204" y="15"/>
                  </a:lnTo>
                  <a:lnTo>
                    <a:pt x="228" y="16"/>
                  </a:lnTo>
                  <a:lnTo>
                    <a:pt x="256" y="0"/>
                  </a:lnTo>
                  <a:lnTo>
                    <a:pt x="265" y="17"/>
                  </a:lnTo>
                  <a:lnTo>
                    <a:pt x="270" y="37"/>
                  </a:lnTo>
                  <a:lnTo>
                    <a:pt x="278" y="48"/>
                  </a:lnTo>
                  <a:lnTo>
                    <a:pt x="274" y="62"/>
                  </a:lnTo>
                  <a:lnTo>
                    <a:pt x="257" y="78"/>
                  </a:lnTo>
                  <a:lnTo>
                    <a:pt x="249" y="97"/>
                  </a:lnTo>
                  <a:lnTo>
                    <a:pt x="240" y="115"/>
                  </a:lnTo>
                  <a:lnTo>
                    <a:pt x="232" y="138"/>
                  </a:lnTo>
                  <a:lnTo>
                    <a:pt x="221" y="150"/>
                  </a:lnTo>
                  <a:lnTo>
                    <a:pt x="215" y="173"/>
                  </a:lnTo>
                  <a:lnTo>
                    <a:pt x="199" y="195"/>
                  </a:lnTo>
                  <a:lnTo>
                    <a:pt x="184" y="180"/>
                  </a:lnTo>
                </a:path>
              </a:pathLst>
            </a:custGeom>
            <a:solidFill>
              <a:srgbClr val="E5E5E5"/>
            </a:solidFill>
            <a:ln w="1588">
              <a:solidFill>
                <a:srgbClr val="999999"/>
              </a:solidFill>
              <a:prstDash val="solid"/>
              <a:round/>
              <a:headEnd/>
              <a:tailEnd/>
            </a:ln>
          </p:spPr>
          <p:txBody>
            <a:bodyPr/>
            <a:lstStyle/>
            <a:p>
              <a:endParaRPr lang="en-US"/>
            </a:p>
          </p:txBody>
        </p:sp>
        <p:sp>
          <p:nvSpPr>
            <p:cNvPr id="26906" name="Freeform 163"/>
            <p:cNvSpPr>
              <a:spLocks/>
            </p:cNvSpPr>
            <p:nvPr/>
          </p:nvSpPr>
          <p:spPr bwMode="auto">
            <a:xfrm>
              <a:off x="2688" y="2193"/>
              <a:ext cx="44" cy="105"/>
            </a:xfrm>
            <a:custGeom>
              <a:avLst/>
              <a:gdLst>
                <a:gd name="T0" fmla="*/ 2 w 67"/>
                <a:gd name="T1" fmla="*/ 23 h 163"/>
                <a:gd name="T2" fmla="*/ 0 w 67"/>
                <a:gd name="T3" fmla="*/ 30 h 163"/>
                <a:gd name="T4" fmla="*/ 9 w 67"/>
                <a:gd name="T5" fmla="*/ 40 h 163"/>
                <a:gd name="T6" fmla="*/ 11 w 67"/>
                <a:gd name="T7" fmla="*/ 54 h 163"/>
                <a:gd name="T8" fmla="*/ 11 w 67"/>
                <a:gd name="T9" fmla="*/ 67 h 163"/>
                <a:gd name="T10" fmla="*/ 11 w 67"/>
                <a:gd name="T11" fmla="*/ 80 h 163"/>
                <a:gd name="T12" fmla="*/ 12 w 67"/>
                <a:gd name="T13" fmla="*/ 93 h 163"/>
                <a:gd name="T14" fmla="*/ 12 w 67"/>
                <a:gd name="T15" fmla="*/ 105 h 163"/>
                <a:gd name="T16" fmla="*/ 30 w 67"/>
                <a:gd name="T17" fmla="*/ 103 h 163"/>
                <a:gd name="T18" fmla="*/ 31 w 67"/>
                <a:gd name="T19" fmla="*/ 80 h 163"/>
                <a:gd name="T20" fmla="*/ 32 w 67"/>
                <a:gd name="T21" fmla="*/ 57 h 163"/>
                <a:gd name="T22" fmla="*/ 43 w 67"/>
                <a:gd name="T23" fmla="*/ 37 h 163"/>
                <a:gd name="T24" fmla="*/ 44 w 67"/>
                <a:gd name="T25" fmla="*/ 21 h 163"/>
                <a:gd name="T26" fmla="*/ 42 w 67"/>
                <a:gd name="T27" fmla="*/ 12 h 163"/>
                <a:gd name="T28" fmla="*/ 30 w 67"/>
                <a:gd name="T29" fmla="*/ 0 h 163"/>
                <a:gd name="T30" fmla="*/ 25 w 67"/>
                <a:gd name="T31" fmla="*/ 6 h 163"/>
                <a:gd name="T32" fmla="*/ 25 w 67"/>
                <a:gd name="T33" fmla="*/ 8 h 163"/>
                <a:gd name="T34" fmla="*/ 25 w 67"/>
                <a:gd name="T35" fmla="*/ 8 h 163"/>
                <a:gd name="T36" fmla="*/ 24 w 67"/>
                <a:gd name="T37" fmla="*/ 9 h 163"/>
                <a:gd name="T38" fmla="*/ 12 w 67"/>
                <a:gd name="T39" fmla="*/ 17 h 163"/>
                <a:gd name="T40" fmla="*/ 2 w 67"/>
                <a:gd name="T41" fmla="*/ 23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63"/>
                <a:gd name="T65" fmla="*/ 67 w 67"/>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63">
                  <a:moveTo>
                    <a:pt x="3" y="36"/>
                  </a:moveTo>
                  <a:lnTo>
                    <a:pt x="0" y="46"/>
                  </a:lnTo>
                  <a:lnTo>
                    <a:pt x="13" y="62"/>
                  </a:lnTo>
                  <a:lnTo>
                    <a:pt x="16" y="84"/>
                  </a:lnTo>
                  <a:lnTo>
                    <a:pt x="17" y="104"/>
                  </a:lnTo>
                  <a:lnTo>
                    <a:pt x="17" y="124"/>
                  </a:lnTo>
                  <a:lnTo>
                    <a:pt x="19" y="144"/>
                  </a:lnTo>
                  <a:lnTo>
                    <a:pt x="19" y="163"/>
                  </a:lnTo>
                  <a:lnTo>
                    <a:pt x="45" y="160"/>
                  </a:lnTo>
                  <a:lnTo>
                    <a:pt x="47" y="124"/>
                  </a:lnTo>
                  <a:lnTo>
                    <a:pt x="49" y="88"/>
                  </a:lnTo>
                  <a:lnTo>
                    <a:pt x="66" y="58"/>
                  </a:lnTo>
                  <a:lnTo>
                    <a:pt x="67" y="33"/>
                  </a:lnTo>
                  <a:lnTo>
                    <a:pt x="64" y="19"/>
                  </a:lnTo>
                  <a:lnTo>
                    <a:pt x="45" y="0"/>
                  </a:lnTo>
                  <a:lnTo>
                    <a:pt x="38" y="10"/>
                  </a:lnTo>
                  <a:lnTo>
                    <a:pt x="38" y="12"/>
                  </a:lnTo>
                  <a:lnTo>
                    <a:pt x="38" y="13"/>
                  </a:lnTo>
                  <a:lnTo>
                    <a:pt x="36" y="14"/>
                  </a:lnTo>
                  <a:lnTo>
                    <a:pt x="19" y="27"/>
                  </a:lnTo>
                  <a:lnTo>
                    <a:pt x="3" y="3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07" name="Freeform 164"/>
            <p:cNvSpPr>
              <a:spLocks/>
            </p:cNvSpPr>
            <p:nvPr/>
          </p:nvSpPr>
          <p:spPr bwMode="auto">
            <a:xfrm>
              <a:off x="2688" y="2193"/>
              <a:ext cx="44" cy="105"/>
            </a:xfrm>
            <a:custGeom>
              <a:avLst/>
              <a:gdLst>
                <a:gd name="T0" fmla="*/ 2 w 67"/>
                <a:gd name="T1" fmla="*/ 23 h 163"/>
                <a:gd name="T2" fmla="*/ 0 w 67"/>
                <a:gd name="T3" fmla="*/ 30 h 163"/>
                <a:gd name="T4" fmla="*/ 9 w 67"/>
                <a:gd name="T5" fmla="*/ 40 h 163"/>
                <a:gd name="T6" fmla="*/ 11 w 67"/>
                <a:gd name="T7" fmla="*/ 54 h 163"/>
                <a:gd name="T8" fmla="*/ 11 w 67"/>
                <a:gd name="T9" fmla="*/ 67 h 163"/>
                <a:gd name="T10" fmla="*/ 11 w 67"/>
                <a:gd name="T11" fmla="*/ 80 h 163"/>
                <a:gd name="T12" fmla="*/ 12 w 67"/>
                <a:gd name="T13" fmla="*/ 93 h 163"/>
                <a:gd name="T14" fmla="*/ 12 w 67"/>
                <a:gd name="T15" fmla="*/ 105 h 163"/>
                <a:gd name="T16" fmla="*/ 30 w 67"/>
                <a:gd name="T17" fmla="*/ 103 h 163"/>
                <a:gd name="T18" fmla="*/ 31 w 67"/>
                <a:gd name="T19" fmla="*/ 80 h 163"/>
                <a:gd name="T20" fmla="*/ 32 w 67"/>
                <a:gd name="T21" fmla="*/ 57 h 163"/>
                <a:gd name="T22" fmla="*/ 43 w 67"/>
                <a:gd name="T23" fmla="*/ 37 h 163"/>
                <a:gd name="T24" fmla="*/ 44 w 67"/>
                <a:gd name="T25" fmla="*/ 21 h 163"/>
                <a:gd name="T26" fmla="*/ 42 w 67"/>
                <a:gd name="T27" fmla="*/ 12 h 163"/>
                <a:gd name="T28" fmla="*/ 30 w 67"/>
                <a:gd name="T29" fmla="*/ 0 h 163"/>
                <a:gd name="T30" fmla="*/ 25 w 67"/>
                <a:gd name="T31" fmla="*/ 6 h 163"/>
                <a:gd name="T32" fmla="*/ 25 w 67"/>
                <a:gd name="T33" fmla="*/ 8 h 163"/>
                <a:gd name="T34" fmla="*/ 25 w 67"/>
                <a:gd name="T35" fmla="*/ 8 h 163"/>
                <a:gd name="T36" fmla="*/ 24 w 67"/>
                <a:gd name="T37" fmla="*/ 9 h 163"/>
                <a:gd name="T38" fmla="*/ 12 w 67"/>
                <a:gd name="T39" fmla="*/ 17 h 163"/>
                <a:gd name="T40" fmla="*/ 2 w 67"/>
                <a:gd name="T41" fmla="*/ 23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163"/>
                <a:gd name="T65" fmla="*/ 67 w 67"/>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163">
                  <a:moveTo>
                    <a:pt x="3" y="36"/>
                  </a:moveTo>
                  <a:lnTo>
                    <a:pt x="0" y="46"/>
                  </a:lnTo>
                  <a:lnTo>
                    <a:pt x="13" y="62"/>
                  </a:lnTo>
                  <a:lnTo>
                    <a:pt x="16" y="84"/>
                  </a:lnTo>
                  <a:lnTo>
                    <a:pt x="17" y="104"/>
                  </a:lnTo>
                  <a:lnTo>
                    <a:pt x="17" y="124"/>
                  </a:lnTo>
                  <a:lnTo>
                    <a:pt x="19" y="144"/>
                  </a:lnTo>
                  <a:lnTo>
                    <a:pt x="19" y="163"/>
                  </a:lnTo>
                  <a:lnTo>
                    <a:pt x="45" y="160"/>
                  </a:lnTo>
                  <a:lnTo>
                    <a:pt x="47" y="124"/>
                  </a:lnTo>
                  <a:lnTo>
                    <a:pt x="49" y="88"/>
                  </a:lnTo>
                  <a:lnTo>
                    <a:pt x="66" y="58"/>
                  </a:lnTo>
                  <a:lnTo>
                    <a:pt x="67" y="33"/>
                  </a:lnTo>
                  <a:lnTo>
                    <a:pt x="64" y="19"/>
                  </a:lnTo>
                  <a:lnTo>
                    <a:pt x="45" y="0"/>
                  </a:lnTo>
                  <a:lnTo>
                    <a:pt x="38" y="10"/>
                  </a:lnTo>
                  <a:lnTo>
                    <a:pt x="38" y="12"/>
                  </a:lnTo>
                  <a:lnTo>
                    <a:pt x="38" y="13"/>
                  </a:lnTo>
                  <a:lnTo>
                    <a:pt x="36" y="14"/>
                  </a:lnTo>
                  <a:lnTo>
                    <a:pt x="19" y="27"/>
                  </a:lnTo>
                  <a:lnTo>
                    <a:pt x="3" y="36"/>
                  </a:lnTo>
                </a:path>
              </a:pathLst>
            </a:custGeom>
            <a:solidFill>
              <a:srgbClr val="E5E5E5"/>
            </a:solidFill>
            <a:ln w="1588">
              <a:solidFill>
                <a:srgbClr val="999999"/>
              </a:solidFill>
              <a:prstDash val="solid"/>
              <a:round/>
              <a:headEnd/>
              <a:tailEnd/>
            </a:ln>
          </p:spPr>
          <p:txBody>
            <a:bodyPr/>
            <a:lstStyle/>
            <a:p>
              <a:endParaRPr lang="en-US"/>
            </a:p>
          </p:txBody>
        </p:sp>
        <p:sp>
          <p:nvSpPr>
            <p:cNvPr id="26908" name="Freeform 165"/>
            <p:cNvSpPr>
              <a:spLocks/>
            </p:cNvSpPr>
            <p:nvPr/>
          </p:nvSpPr>
          <p:spPr bwMode="auto">
            <a:xfrm>
              <a:off x="2590" y="2147"/>
              <a:ext cx="123" cy="95"/>
            </a:xfrm>
            <a:custGeom>
              <a:avLst/>
              <a:gdLst>
                <a:gd name="T0" fmla="*/ 100 w 187"/>
                <a:gd name="T1" fmla="*/ 69 h 149"/>
                <a:gd name="T2" fmla="*/ 96 w 187"/>
                <a:gd name="T3" fmla="*/ 69 h 149"/>
                <a:gd name="T4" fmla="*/ 84 w 187"/>
                <a:gd name="T5" fmla="*/ 67 h 149"/>
                <a:gd name="T6" fmla="*/ 80 w 187"/>
                <a:gd name="T7" fmla="*/ 68 h 149"/>
                <a:gd name="T8" fmla="*/ 60 w 187"/>
                <a:gd name="T9" fmla="*/ 69 h 149"/>
                <a:gd name="T10" fmla="*/ 41 w 187"/>
                <a:gd name="T11" fmla="*/ 69 h 149"/>
                <a:gd name="T12" fmla="*/ 43 w 187"/>
                <a:gd name="T13" fmla="*/ 82 h 149"/>
                <a:gd name="T14" fmla="*/ 44 w 187"/>
                <a:gd name="T15" fmla="*/ 95 h 149"/>
                <a:gd name="T16" fmla="*/ 30 w 187"/>
                <a:gd name="T17" fmla="*/ 88 h 149"/>
                <a:gd name="T18" fmla="*/ 16 w 187"/>
                <a:gd name="T19" fmla="*/ 91 h 149"/>
                <a:gd name="T20" fmla="*/ 7 w 187"/>
                <a:gd name="T21" fmla="*/ 82 h 149"/>
                <a:gd name="T22" fmla="*/ 0 w 187"/>
                <a:gd name="T23" fmla="*/ 79 h 149"/>
                <a:gd name="T24" fmla="*/ 5 w 187"/>
                <a:gd name="T25" fmla="*/ 57 h 149"/>
                <a:gd name="T26" fmla="*/ 9 w 187"/>
                <a:gd name="T27" fmla="*/ 53 h 149"/>
                <a:gd name="T28" fmla="*/ 17 w 187"/>
                <a:gd name="T29" fmla="*/ 44 h 149"/>
                <a:gd name="T30" fmla="*/ 21 w 187"/>
                <a:gd name="T31" fmla="*/ 37 h 149"/>
                <a:gd name="T32" fmla="*/ 22 w 187"/>
                <a:gd name="T33" fmla="*/ 29 h 149"/>
                <a:gd name="T34" fmla="*/ 32 w 187"/>
                <a:gd name="T35" fmla="*/ 32 h 149"/>
                <a:gd name="T36" fmla="*/ 36 w 187"/>
                <a:gd name="T37" fmla="*/ 26 h 149"/>
                <a:gd name="T38" fmla="*/ 39 w 187"/>
                <a:gd name="T39" fmla="*/ 23 h 149"/>
                <a:gd name="T40" fmla="*/ 44 w 187"/>
                <a:gd name="T41" fmla="*/ 15 h 149"/>
                <a:gd name="T42" fmla="*/ 53 w 187"/>
                <a:gd name="T43" fmla="*/ 15 h 149"/>
                <a:gd name="T44" fmla="*/ 56 w 187"/>
                <a:gd name="T45" fmla="*/ 10 h 149"/>
                <a:gd name="T46" fmla="*/ 74 w 187"/>
                <a:gd name="T47" fmla="*/ 0 h 149"/>
                <a:gd name="T48" fmla="*/ 89 w 187"/>
                <a:gd name="T49" fmla="*/ 1 h 149"/>
                <a:gd name="T50" fmla="*/ 91 w 187"/>
                <a:gd name="T51" fmla="*/ 15 h 149"/>
                <a:gd name="T52" fmla="*/ 103 w 187"/>
                <a:gd name="T53" fmla="*/ 29 h 149"/>
                <a:gd name="T54" fmla="*/ 101 w 187"/>
                <a:gd name="T55" fmla="*/ 29 h 149"/>
                <a:gd name="T56" fmla="*/ 101 w 187"/>
                <a:gd name="T57" fmla="*/ 35 h 149"/>
                <a:gd name="T58" fmla="*/ 109 w 187"/>
                <a:gd name="T59" fmla="*/ 42 h 149"/>
                <a:gd name="T60" fmla="*/ 116 w 187"/>
                <a:gd name="T61" fmla="*/ 41 h 149"/>
                <a:gd name="T62" fmla="*/ 119 w 187"/>
                <a:gd name="T63" fmla="*/ 46 h 149"/>
                <a:gd name="T64" fmla="*/ 123 w 187"/>
                <a:gd name="T65" fmla="*/ 54 h 149"/>
                <a:gd name="T66" fmla="*/ 123 w 187"/>
                <a:gd name="T67" fmla="*/ 54 h 149"/>
                <a:gd name="T68" fmla="*/ 122 w 187"/>
                <a:gd name="T69" fmla="*/ 55 h 149"/>
                <a:gd name="T70" fmla="*/ 111 w 187"/>
                <a:gd name="T71" fmla="*/ 63 h 149"/>
                <a:gd name="T72" fmla="*/ 100 w 187"/>
                <a:gd name="T73" fmla="*/ 69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7"/>
                <a:gd name="T112" fmla="*/ 0 h 149"/>
                <a:gd name="T113" fmla="*/ 187 w 187"/>
                <a:gd name="T114" fmla="*/ 149 h 1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7" h="149">
                  <a:moveTo>
                    <a:pt x="152" y="108"/>
                  </a:moveTo>
                  <a:lnTo>
                    <a:pt x="146" y="108"/>
                  </a:lnTo>
                  <a:lnTo>
                    <a:pt x="128" y="105"/>
                  </a:lnTo>
                  <a:lnTo>
                    <a:pt x="121" y="107"/>
                  </a:lnTo>
                  <a:lnTo>
                    <a:pt x="91" y="108"/>
                  </a:lnTo>
                  <a:lnTo>
                    <a:pt x="63" y="108"/>
                  </a:lnTo>
                  <a:lnTo>
                    <a:pt x="65" y="128"/>
                  </a:lnTo>
                  <a:lnTo>
                    <a:pt x="67" y="149"/>
                  </a:lnTo>
                  <a:lnTo>
                    <a:pt x="46" y="138"/>
                  </a:lnTo>
                  <a:lnTo>
                    <a:pt x="24" y="143"/>
                  </a:lnTo>
                  <a:lnTo>
                    <a:pt x="11" y="128"/>
                  </a:lnTo>
                  <a:lnTo>
                    <a:pt x="0" y="124"/>
                  </a:lnTo>
                  <a:lnTo>
                    <a:pt x="7" y="89"/>
                  </a:lnTo>
                  <a:lnTo>
                    <a:pt x="13" y="83"/>
                  </a:lnTo>
                  <a:lnTo>
                    <a:pt x="26" y="69"/>
                  </a:lnTo>
                  <a:lnTo>
                    <a:pt x="32" y="58"/>
                  </a:lnTo>
                  <a:lnTo>
                    <a:pt x="34" y="45"/>
                  </a:lnTo>
                  <a:lnTo>
                    <a:pt x="49" y="50"/>
                  </a:lnTo>
                  <a:lnTo>
                    <a:pt x="55" y="40"/>
                  </a:lnTo>
                  <a:lnTo>
                    <a:pt x="59" y="36"/>
                  </a:lnTo>
                  <a:lnTo>
                    <a:pt x="67" y="24"/>
                  </a:lnTo>
                  <a:lnTo>
                    <a:pt x="80" y="24"/>
                  </a:lnTo>
                  <a:lnTo>
                    <a:pt x="85" y="16"/>
                  </a:lnTo>
                  <a:lnTo>
                    <a:pt x="113" y="0"/>
                  </a:lnTo>
                  <a:lnTo>
                    <a:pt x="135" y="2"/>
                  </a:lnTo>
                  <a:lnTo>
                    <a:pt x="138" y="24"/>
                  </a:lnTo>
                  <a:lnTo>
                    <a:pt x="156" y="45"/>
                  </a:lnTo>
                  <a:lnTo>
                    <a:pt x="154" y="45"/>
                  </a:lnTo>
                  <a:lnTo>
                    <a:pt x="154" y="55"/>
                  </a:lnTo>
                  <a:lnTo>
                    <a:pt x="166" y="66"/>
                  </a:lnTo>
                  <a:lnTo>
                    <a:pt x="177" y="64"/>
                  </a:lnTo>
                  <a:lnTo>
                    <a:pt x="181" y="72"/>
                  </a:lnTo>
                  <a:lnTo>
                    <a:pt x="187" y="84"/>
                  </a:lnTo>
                  <a:lnTo>
                    <a:pt x="187" y="85"/>
                  </a:lnTo>
                  <a:lnTo>
                    <a:pt x="185" y="86"/>
                  </a:lnTo>
                  <a:lnTo>
                    <a:pt x="168" y="99"/>
                  </a:lnTo>
                  <a:lnTo>
                    <a:pt x="152" y="10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09" name="Freeform 166"/>
            <p:cNvSpPr>
              <a:spLocks/>
            </p:cNvSpPr>
            <p:nvPr/>
          </p:nvSpPr>
          <p:spPr bwMode="auto">
            <a:xfrm>
              <a:off x="2590" y="2147"/>
              <a:ext cx="123" cy="95"/>
            </a:xfrm>
            <a:custGeom>
              <a:avLst/>
              <a:gdLst>
                <a:gd name="T0" fmla="*/ 100 w 187"/>
                <a:gd name="T1" fmla="*/ 69 h 149"/>
                <a:gd name="T2" fmla="*/ 96 w 187"/>
                <a:gd name="T3" fmla="*/ 69 h 149"/>
                <a:gd name="T4" fmla="*/ 84 w 187"/>
                <a:gd name="T5" fmla="*/ 67 h 149"/>
                <a:gd name="T6" fmla="*/ 80 w 187"/>
                <a:gd name="T7" fmla="*/ 68 h 149"/>
                <a:gd name="T8" fmla="*/ 60 w 187"/>
                <a:gd name="T9" fmla="*/ 69 h 149"/>
                <a:gd name="T10" fmla="*/ 41 w 187"/>
                <a:gd name="T11" fmla="*/ 69 h 149"/>
                <a:gd name="T12" fmla="*/ 43 w 187"/>
                <a:gd name="T13" fmla="*/ 82 h 149"/>
                <a:gd name="T14" fmla="*/ 44 w 187"/>
                <a:gd name="T15" fmla="*/ 95 h 149"/>
                <a:gd name="T16" fmla="*/ 30 w 187"/>
                <a:gd name="T17" fmla="*/ 88 h 149"/>
                <a:gd name="T18" fmla="*/ 16 w 187"/>
                <a:gd name="T19" fmla="*/ 91 h 149"/>
                <a:gd name="T20" fmla="*/ 7 w 187"/>
                <a:gd name="T21" fmla="*/ 82 h 149"/>
                <a:gd name="T22" fmla="*/ 0 w 187"/>
                <a:gd name="T23" fmla="*/ 79 h 149"/>
                <a:gd name="T24" fmla="*/ 5 w 187"/>
                <a:gd name="T25" fmla="*/ 57 h 149"/>
                <a:gd name="T26" fmla="*/ 9 w 187"/>
                <a:gd name="T27" fmla="*/ 53 h 149"/>
                <a:gd name="T28" fmla="*/ 17 w 187"/>
                <a:gd name="T29" fmla="*/ 44 h 149"/>
                <a:gd name="T30" fmla="*/ 21 w 187"/>
                <a:gd name="T31" fmla="*/ 37 h 149"/>
                <a:gd name="T32" fmla="*/ 22 w 187"/>
                <a:gd name="T33" fmla="*/ 29 h 149"/>
                <a:gd name="T34" fmla="*/ 32 w 187"/>
                <a:gd name="T35" fmla="*/ 32 h 149"/>
                <a:gd name="T36" fmla="*/ 36 w 187"/>
                <a:gd name="T37" fmla="*/ 26 h 149"/>
                <a:gd name="T38" fmla="*/ 39 w 187"/>
                <a:gd name="T39" fmla="*/ 23 h 149"/>
                <a:gd name="T40" fmla="*/ 44 w 187"/>
                <a:gd name="T41" fmla="*/ 15 h 149"/>
                <a:gd name="T42" fmla="*/ 53 w 187"/>
                <a:gd name="T43" fmla="*/ 15 h 149"/>
                <a:gd name="T44" fmla="*/ 56 w 187"/>
                <a:gd name="T45" fmla="*/ 10 h 149"/>
                <a:gd name="T46" fmla="*/ 74 w 187"/>
                <a:gd name="T47" fmla="*/ 0 h 149"/>
                <a:gd name="T48" fmla="*/ 89 w 187"/>
                <a:gd name="T49" fmla="*/ 1 h 149"/>
                <a:gd name="T50" fmla="*/ 91 w 187"/>
                <a:gd name="T51" fmla="*/ 15 h 149"/>
                <a:gd name="T52" fmla="*/ 103 w 187"/>
                <a:gd name="T53" fmla="*/ 29 h 149"/>
                <a:gd name="T54" fmla="*/ 101 w 187"/>
                <a:gd name="T55" fmla="*/ 29 h 149"/>
                <a:gd name="T56" fmla="*/ 101 w 187"/>
                <a:gd name="T57" fmla="*/ 35 h 149"/>
                <a:gd name="T58" fmla="*/ 109 w 187"/>
                <a:gd name="T59" fmla="*/ 42 h 149"/>
                <a:gd name="T60" fmla="*/ 116 w 187"/>
                <a:gd name="T61" fmla="*/ 41 h 149"/>
                <a:gd name="T62" fmla="*/ 119 w 187"/>
                <a:gd name="T63" fmla="*/ 46 h 149"/>
                <a:gd name="T64" fmla="*/ 123 w 187"/>
                <a:gd name="T65" fmla="*/ 54 h 149"/>
                <a:gd name="T66" fmla="*/ 123 w 187"/>
                <a:gd name="T67" fmla="*/ 54 h 149"/>
                <a:gd name="T68" fmla="*/ 122 w 187"/>
                <a:gd name="T69" fmla="*/ 55 h 149"/>
                <a:gd name="T70" fmla="*/ 111 w 187"/>
                <a:gd name="T71" fmla="*/ 63 h 149"/>
                <a:gd name="T72" fmla="*/ 100 w 187"/>
                <a:gd name="T73" fmla="*/ 69 h 1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7"/>
                <a:gd name="T112" fmla="*/ 0 h 149"/>
                <a:gd name="T113" fmla="*/ 187 w 187"/>
                <a:gd name="T114" fmla="*/ 149 h 1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7" h="149">
                  <a:moveTo>
                    <a:pt x="152" y="108"/>
                  </a:moveTo>
                  <a:lnTo>
                    <a:pt x="146" y="108"/>
                  </a:lnTo>
                  <a:lnTo>
                    <a:pt x="128" y="105"/>
                  </a:lnTo>
                  <a:lnTo>
                    <a:pt x="121" y="107"/>
                  </a:lnTo>
                  <a:lnTo>
                    <a:pt x="91" y="108"/>
                  </a:lnTo>
                  <a:lnTo>
                    <a:pt x="63" y="108"/>
                  </a:lnTo>
                  <a:lnTo>
                    <a:pt x="65" y="128"/>
                  </a:lnTo>
                  <a:lnTo>
                    <a:pt x="67" y="149"/>
                  </a:lnTo>
                  <a:lnTo>
                    <a:pt x="46" y="138"/>
                  </a:lnTo>
                  <a:lnTo>
                    <a:pt x="24" y="143"/>
                  </a:lnTo>
                  <a:lnTo>
                    <a:pt x="11" y="128"/>
                  </a:lnTo>
                  <a:lnTo>
                    <a:pt x="0" y="124"/>
                  </a:lnTo>
                  <a:lnTo>
                    <a:pt x="7" y="89"/>
                  </a:lnTo>
                  <a:lnTo>
                    <a:pt x="13" y="83"/>
                  </a:lnTo>
                  <a:lnTo>
                    <a:pt x="26" y="69"/>
                  </a:lnTo>
                  <a:lnTo>
                    <a:pt x="32" y="58"/>
                  </a:lnTo>
                  <a:lnTo>
                    <a:pt x="34" y="45"/>
                  </a:lnTo>
                  <a:lnTo>
                    <a:pt x="49" y="50"/>
                  </a:lnTo>
                  <a:lnTo>
                    <a:pt x="55" y="40"/>
                  </a:lnTo>
                  <a:lnTo>
                    <a:pt x="59" y="36"/>
                  </a:lnTo>
                  <a:lnTo>
                    <a:pt x="67" y="24"/>
                  </a:lnTo>
                  <a:lnTo>
                    <a:pt x="80" y="24"/>
                  </a:lnTo>
                  <a:lnTo>
                    <a:pt x="85" y="16"/>
                  </a:lnTo>
                  <a:lnTo>
                    <a:pt x="113" y="0"/>
                  </a:lnTo>
                  <a:lnTo>
                    <a:pt x="135" y="2"/>
                  </a:lnTo>
                  <a:lnTo>
                    <a:pt x="138" y="24"/>
                  </a:lnTo>
                  <a:lnTo>
                    <a:pt x="156" y="45"/>
                  </a:lnTo>
                  <a:lnTo>
                    <a:pt x="154" y="45"/>
                  </a:lnTo>
                  <a:lnTo>
                    <a:pt x="154" y="55"/>
                  </a:lnTo>
                  <a:lnTo>
                    <a:pt x="166" y="66"/>
                  </a:lnTo>
                  <a:lnTo>
                    <a:pt x="177" y="64"/>
                  </a:lnTo>
                  <a:lnTo>
                    <a:pt x="181" y="72"/>
                  </a:lnTo>
                  <a:lnTo>
                    <a:pt x="187" y="84"/>
                  </a:lnTo>
                  <a:lnTo>
                    <a:pt x="187" y="85"/>
                  </a:lnTo>
                  <a:lnTo>
                    <a:pt x="185" y="86"/>
                  </a:lnTo>
                  <a:lnTo>
                    <a:pt x="168" y="99"/>
                  </a:lnTo>
                  <a:lnTo>
                    <a:pt x="152" y="108"/>
                  </a:lnTo>
                </a:path>
              </a:pathLst>
            </a:custGeom>
            <a:solidFill>
              <a:srgbClr val="E5E5E5"/>
            </a:solidFill>
            <a:ln w="1588">
              <a:solidFill>
                <a:srgbClr val="999999"/>
              </a:solidFill>
              <a:prstDash val="solid"/>
              <a:round/>
              <a:headEnd/>
              <a:tailEnd/>
            </a:ln>
          </p:spPr>
          <p:txBody>
            <a:bodyPr/>
            <a:lstStyle/>
            <a:p>
              <a:endParaRPr lang="en-US"/>
            </a:p>
          </p:txBody>
        </p:sp>
        <p:sp>
          <p:nvSpPr>
            <p:cNvPr id="26910" name="Freeform 167"/>
            <p:cNvSpPr>
              <a:spLocks/>
            </p:cNvSpPr>
            <p:nvPr/>
          </p:nvSpPr>
          <p:spPr bwMode="auto">
            <a:xfrm>
              <a:off x="2807" y="2180"/>
              <a:ext cx="119" cy="195"/>
            </a:xfrm>
            <a:custGeom>
              <a:avLst/>
              <a:gdLst>
                <a:gd name="T0" fmla="*/ 110 w 181"/>
                <a:gd name="T1" fmla="*/ 53 h 303"/>
                <a:gd name="T2" fmla="*/ 92 w 181"/>
                <a:gd name="T3" fmla="*/ 53 h 303"/>
                <a:gd name="T4" fmla="*/ 84 w 181"/>
                <a:gd name="T5" fmla="*/ 57 h 303"/>
                <a:gd name="T6" fmla="*/ 97 w 181"/>
                <a:gd name="T7" fmla="*/ 73 h 303"/>
                <a:gd name="T8" fmla="*/ 108 w 181"/>
                <a:gd name="T9" fmla="*/ 96 h 303"/>
                <a:gd name="T10" fmla="*/ 99 w 181"/>
                <a:gd name="T11" fmla="*/ 109 h 303"/>
                <a:gd name="T12" fmla="*/ 92 w 181"/>
                <a:gd name="T13" fmla="*/ 124 h 303"/>
                <a:gd name="T14" fmla="*/ 97 w 181"/>
                <a:gd name="T15" fmla="*/ 147 h 303"/>
                <a:gd name="T16" fmla="*/ 106 w 181"/>
                <a:gd name="T17" fmla="*/ 159 h 303"/>
                <a:gd name="T18" fmla="*/ 114 w 181"/>
                <a:gd name="T19" fmla="*/ 171 h 303"/>
                <a:gd name="T20" fmla="*/ 119 w 181"/>
                <a:gd name="T21" fmla="*/ 187 h 303"/>
                <a:gd name="T22" fmla="*/ 115 w 181"/>
                <a:gd name="T23" fmla="*/ 195 h 303"/>
                <a:gd name="T24" fmla="*/ 103 w 181"/>
                <a:gd name="T25" fmla="*/ 191 h 303"/>
                <a:gd name="T26" fmla="*/ 89 w 181"/>
                <a:gd name="T27" fmla="*/ 189 h 303"/>
                <a:gd name="T28" fmla="*/ 74 w 181"/>
                <a:gd name="T29" fmla="*/ 187 h 303"/>
                <a:gd name="T30" fmla="*/ 59 w 181"/>
                <a:gd name="T31" fmla="*/ 187 h 303"/>
                <a:gd name="T32" fmla="*/ 43 w 181"/>
                <a:gd name="T33" fmla="*/ 187 h 303"/>
                <a:gd name="T34" fmla="*/ 32 w 181"/>
                <a:gd name="T35" fmla="*/ 186 h 303"/>
                <a:gd name="T36" fmla="*/ 20 w 181"/>
                <a:gd name="T37" fmla="*/ 185 h 303"/>
                <a:gd name="T38" fmla="*/ 20 w 181"/>
                <a:gd name="T39" fmla="*/ 167 h 303"/>
                <a:gd name="T40" fmla="*/ 19 w 181"/>
                <a:gd name="T41" fmla="*/ 159 h 303"/>
                <a:gd name="T42" fmla="*/ 17 w 181"/>
                <a:gd name="T43" fmla="*/ 156 h 303"/>
                <a:gd name="T44" fmla="*/ 8 w 181"/>
                <a:gd name="T45" fmla="*/ 155 h 303"/>
                <a:gd name="T46" fmla="*/ 2 w 181"/>
                <a:gd name="T47" fmla="*/ 145 h 303"/>
                <a:gd name="T48" fmla="*/ 0 w 181"/>
                <a:gd name="T49" fmla="*/ 146 h 303"/>
                <a:gd name="T50" fmla="*/ 1 w 181"/>
                <a:gd name="T51" fmla="*/ 143 h 303"/>
                <a:gd name="T52" fmla="*/ 5 w 181"/>
                <a:gd name="T53" fmla="*/ 128 h 303"/>
                <a:gd name="T54" fmla="*/ 12 w 181"/>
                <a:gd name="T55" fmla="*/ 118 h 303"/>
                <a:gd name="T56" fmla="*/ 20 w 181"/>
                <a:gd name="T57" fmla="*/ 109 h 303"/>
                <a:gd name="T58" fmla="*/ 31 w 181"/>
                <a:gd name="T59" fmla="*/ 105 h 303"/>
                <a:gd name="T60" fmla="*/ 41 w 181"/>
                <a:gd name="T61" fmla="*/ 115 h 303"/>
                <a:gd name="T62" fmla="*/ 51 w 181"/>
                <a:gd name="T63" fmla="*/ 100 h 303"/>
                <a:gd name="T64" fmla="*/ 55 w 181"/>
                <a:gd name="T65" fmla="*/ 86 h 303"/>
                <a:gd name="T66" fmla="*/ 62 w 181"/>
                <a:gd name="T67" fmla="*/ 78 h 303"/>
                <a:gd name="T68" fmla="*/ 68 w 181"/>
                <a:gd name="T69" fmla="*/ 63 h 303"/>
                <a:gd name="T70" fmla="*/ 74 w 181"/>
                <a:gd name="T71" fmla="*/ 51 h 303"/>
                <a:gd name="T72" fmla="*/ 79 w 181"/>
                <a:gd name="T73" fmla="*/ 39 h 303"/>
                <a:gd name="T74" fmla="*/ 90 w 181"/>
                <a:gd name="T75" fmla="*/ 29 h 303"/>
                <a:gd name="T76" fmla="*/ 93 w 181"/>
                <a:gd name="T77" fmla="*/ 20 h 303"/>
                <a:gd name="T78" fmla="*/ 87 w 181"/>
                <a:gd name="T79" fmla="*/ 13 h 303"/>
                <a:gd name="T80" fmla="*/ 84 w 181"/>
                <a:gd name="T81" fmla="*/ 0 h 303"/>
                <a:gd name="T82" fmla="*/ 90 w 181"/>
                <a:gd name="T83" fmla="*/ 0 h 303"/>
                <a:gd name="T84" fmla="*/ 99 w 181"/>
                <a:gd name="T85" fmla="*/ 18 h 303"/>
                <a:gd name="T86" fmla="*/ 99 w 181"/>
                <a:gd name="T87" fmla="*/ 37 h 303"/>
                <a:gd name="T88" fmla="*/ 110 w 181"/>
                <a:gd name="T89" fmla="*/ 53 h 3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
                <a:gd name="T136" fmla="*/ 0 h 303"/>
                <a:gd name="T137" fmla="*/ 181 w 181"/>
                <a:gd name="T138" fmla="*/ 303 h 3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 h="303">
                  <a:moveTo>
                    <a:pt x="167" y="82"/>
                  </a:moveTo>
                  <a:lnTo>
                    <a:pt x="140" y="82"/>
                  </a:lnTo>
                  <a:lnTo>
                    <a:pt x="128" y="89"/>
                  </a:lnTo>
                  <a:lnTo>
                    <a:pt x="148" y="114"/>
                  </a:lnTo>
                  <a:lnTo>
                    <a:pt x="164" y="149"/>
                  </a:lnTo>
                  <a:lnTo>
                    <a:pt x="151" y="170"/>
                  </a:lnTo>
                  <a:lnTo>
                    <a:pt x="140" y="192"/>
                  </a:lnTo>
                  <a:lnTo>
                    <a:pt x="148" y="228"/>
                  </a:lnTo>
                  <a:lnTo>
                    <a:pt x="161" y="247"/>
                  </a:lnTo>
                  <a:lnTo>
                    <a:pt x="173" y="265"/>
                  </a:lnTo>
                  <a:lnTo>
                    <a:pt x="181" y="291"/>
                  </a:lnTo>
                  <a:lnTo>
                    <a:pt x="175" y="303"/>
                  </a:lnTo>
                  <a:lnTo>
                    <a:pt x="156" y="297"/>
                  </a:lnTo>
                  <a:lnTo>
                    <a:pt x="136" y="293"/>
                  </a:lnTo>
                  <a:lnTo>
                    <a:pt x="112" y="291"/>
                  </a:lnTo>
                  <a:lnTo>
                    <a:pt x="90" y="291"/>
                  </a:lnTo>
                  <a:lnTo>
                    <a:pt x="65" y="291"/>
                  </a:lnTo>
                  <a:lnTo>
                    <a:pt x="48" y="289"/>
                  </a:lnTo>
                  <a:lnTo>
                    <a:pt x="30" y="287"/>
                  </a:lnTo>
                  <a:lnTo>
                    <a:pt x="30" y="260"/>
                  </a:lnTo>
                  <a:lnTo>
                    <a:pt x="29" y="247"/>
                  </a:lnTo>
                  <a:lnTo>
                    <a:pt x="26" y="243"/>
                  </a:lnTo>
                  <a:lnTo>
                    <a:pt x="12" y="241"/>
                  </a:lnTo>
                  <a:lnTo>
                    <a:pt x="3" y="225"/>
                  </a:lnTo>
                  <a:lnTo>
                    <a:pt x="0" y="227"/>
                  </a:lnTo>
                  <a:lnTo>
                    <a:pt x="1" y="222"/>
                  </a:lnTo>
                  <a:lnTo>
                    <a:pt x="8" y="199"/>
                  </a:lnTo>
                  <a:lnTo>
                    <a:pt x="18" y="183"/>
                  </a:lnTo>
                  <a:lnTo>
                    <a:pt x="30" y="169"/>
                  </a:lnTo>
                  <a:lnTo>
                    <a:pt x="47" y="163"/>
                  </a:lnTo>
                  <a:lnTo>
                    <a:pt x="62" y="178"/>
                  </a:lnTo>
                  <a:lnTo>
                    <a:pt x="78" y="156"/>
                  </a:lnTo>
                  <a:lnTo>
                    <a:pt x="84" y="133"/>
                  </a:lnTo>
                  <a:lnTo>
                    <a:pt x="95" y="121"/>
                  </a:lnTo>
                  <a:lnTo>
                    <a:pt x="103" y="98"/>
                  </a:lnTo>
                  <a:lnTo>
                    <a:pt x="112" y="80"/>
                  </a:lnTo>
                  <a:lnTo>
                    <a:pt x="120" y="61"/>
                  </a:lnTo>
                  <a:lnTo>
                    <a:pt x="137" y="45"/>
                  </a:lnTo>
                  <a:lnTo>
                    <a:pt x="141" y="31"/>
                  </a:lnTo>
                  <a:lnTo>
                    <a:pt x="133" y="20"/>
                  </a:lnTo>
                  <a:lnTo>
                    <a:pt x="128" y="0"/>
                  </a:lnTo>
                  <a:lnTo>
                    <a:pt x="137" y="0"/>
                  </a:lnTo>
                  <a:lnTo>
                    <a:pt x="150" y="28"/>
                  </a:lnTo>
                  <a:lnTo>
                    <a:pt x="151" y="58"/>
                  </a:lnTo>
                  <a:lnTo>
                    <a:pt x="167" y="8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11" name="Freeform 168"/>
            <p:cNvSpPr>
              <a:spLocks/>
            </p:cNvSpPr>
            <p:nvPr/>
          </p:nvSpPr>
          <p:spPr bwMode="auto">
            <a:xfrm>
              <a:off x="2807" y="2180"/>
              <a:ext cx="119" cy="195"/>
            </a:xfrm>
            <a:custGeom>
              <a:avLst/>
              <a:gdLst>
                <a:gd name="T0" fmla="*/ 110 w 181"/>
                <a:gd name="T1" fmla="*/ 53 h 303"/>
                <a:gd name="T2" fmla="*/ 92 w 181"/>
                <a:gd name="T3" fmla="*/ 53 h 303"/>
                <a:gd name="T4" fmla="*/ 84 w 181"/>
                <a:gd name="T5" fmla="*/ 57 h 303"/>
                <a:gd name="T6" fmla="*/ 97 w 181"/>
                <a:gd name="T7" fmla="*/ 73 h 303"/>
                <a:gd name="T8" fmla="*/ 108 w 181"/>
                <a:gd name="T9" fmla="*/ 96 h 303"/>
                <a:gd name="T10" fmla="*/ 99 w 181"/>
                <a:gd name="T11" fmla="*/ 109 h 303"/>
                <a:gd name="T12" fmla="*/ 92 w 181"/>
                <a:gd name="T13" fmla="*/ 124 h 303"/>
                <a:gd name="T14" fmla="*/ 97 w 181"/>
                <a:gd name="T15" fmla="*/ 147 h 303"/>
                <a:gd name="T16" fmla="*/ 106 w 181"/>
                <a:gd name="T17" fmla="*/ 159 h 303"/>
                <a:gd name="T18" fmla="*/ 114 w 181"/>
                <a:gd name="T19" fmla="*/ 171 h 303"/>
                <a:gd name="T20" fmla="*/ 119 w 181"/>
                <a:gd name="T21" fmla="*/ 187 h 303"/>
                <a:gd name="T22" fmla="*/ 115 w 181"/>
                <a:gd name="T23" fmla="*/ 195 h 303"/>
                <a:gd name="T24" fmla="*/ 103 w 181"/>
                <a:gd name="T25" fmla="*/ 191 h 303"/>
                <a:gd name="T26" fmla="*/ 89 w 181"/>
                <a:gd name="T27" fmla="*/ 189 h 303"/>
                <a:gd name="T28" fmla="*/ 74 w 181"/>
                <a:gd name="T29" fmla="*/ 187 h 303"/>
                <a:gd name="T30" fmla="*/ 59 w 181"/>
                <a:gd name="T31" fmla="*/ 187 h 303"/>
                <a:gd name="T32" fmla="*/ 43 w 181"/>
                <a:gd name="T33" fmla="*/ 187 h 303"/>
                <a:gd name="T34" fmla="*/ 32 w 181"/>
                <a:gd name="T35" fmla="*/ 186 h 303"/>
                <a:gd name="T36" fmla="*/ 20 w 181"/>
                <a:gd name="T37" fmla="*/ 185 h 303"/>
                <a:gd name="T38" fmla="*/ 20 w 181"/>
                <a:gd name="T39" fmla="*/ 167 h 303"/>
                <a:gd name="T40" fmla="*/ 19 w 181"/>
                <a:gd name="T41" fmla="*/ 159 h 303"/>
                <a:gd name="T42" fmla="*/ 17 w 181"/>
                <a:gd name="T43" fmla="*/ 156 h 303"/>
                <a:gd name="T44" fmla="*/ 8 w 181"/>
                <a:gd name="T45" fmla="*/ 155 h 303"/>
                <a:gd name="T46" fmla="*/ 2 w 181"/>
                <a:gd name="T47" fmla="*/ 145 h 303"/>
                <a:gd name="T48" fmla="*/ 0 w 181"/>
                <a:gd name="T49" fmla="*/ 146 h 303"/>
                <a:gd name="T50" fmla="*/ 1 w 181"/>
                <a:gd name="T51" fmla="*/ 143 h 303"/>
                <a:gd name="T52" fmla="*/ 5 w 181"/>
                <a:gd name="T53" fmla="*/ 128 h 303"/>
                <a:gd name="T54" fmla="*/ 12 w 181"/>
                <a:gd name="T55" fmla="*/ 118 h 303"/>
                <a:gd name="T56" fmla="*/ 20 w 181"/>
                <a:gd name="T57" fmla="*/ 109 h 303"/>
                <a:gd name="T58" fmla="*/ 31 w 181"/>
                <a:gd name="T59" fmla="*/ 105 h 303"/>
                <a:gd name="T60" fmla="*/ 41 w 181"/>
                <a:gd name="T61" fmla="*/ 115 h 303"/>
                <a:gd name="T62" fmla="*/ 51 w 181"/>
                <a:gd name="T63" fmla="*/ 100 h 303"/>
                <a:gd name="T64" fmla="*/ 55 w 181"/>
                <a:gd name="T65" fmla="*/ 86 h 303"/>
                <a:gd name="T66" fmla="*/ 62 w 181"/>
                <a:gd name="T67" fmla="*/ 78 h 303"/>
                <a:gd name="T68" fmla="*/ 68 w 181"/>
                <a:gd name="T69" fmla="*/ 63 h 303"/>
                <a:gd name="T70" fmla="*/ 74 w 181"/>
                <a:gd name="T71" fmla="*/ 51 h 303"/>
                <a:gd name="T72" fmla="*/ 79 w 181"/>
                <a:gd name="T73" fmla="*/ 39 h 303"/>
                <a:gd name="T74" fmla="*/ 90 w 181"/>
                <a:gd name="T75" fmla="*/ 29 h 303"/>
                <a:gd name="T76" fmla="*/ 93 w 181"/>
                <a:gd name="T77" fmla="*/ 20 h 303"/>
                <a:gd name="T78" fmla="*/ 87 w 181"/>
                <a:gd name="T79" fmla="*/ 13 h 303"/>
                <a:gd name="T80" fmla="*/ 84 w 181"/>
                <a:gd name="T81" fmla="*/ 0 h 303"/>
                <a:gd name="T82" fmla="*/ 90 w 181"/>
                <a:gd name="T83" fmla="*/ 0 h 303"/>
                <a:gd name="T84" fmla="*/ 99 w 181"/>
                <a:gd name="T85" fmla="*/ 18 h 303"/>
                <a:gd name="T86" fmla="*/ 99 w 181"/>
                <a:gd name="T87" fmla="*/ 37 h 303"/>
                <a:gd name="T88" fmla="*/ 110 w 181"/>
                <a:gd name="T89" fmla="*/ 53 h 3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1"/>
                <a:gd name="T136" fmla="*/ 0 h 303"/>
                <a:gd name="T137" fmla="*/ 181 w 181"/>
                <a:gd name="T138" fmla="*/ 303 h 3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1" h="303">
                  <a:moveTo>
                    <a:pt x="167" y="82"/>
                  </a:moveTo>
                  <a:lnTo>
                    <a:pt x="140" y="82"/>
                  </a:lnTo>
                  <a:lnTo>
                    <a:pt x="128" y="89"/>
                  </a:lnTo>
                  <a:lnTo>
                    <a:pt x="148" y="114"/>
                  </a:lnTo>
                  <a:lnTo>
                    <a:pt x="164" y="149"/>
                  </a:lnTo>
                  <a:lnTo>
                    <a:pt x="151" y="170"/>
                  </a:lnTo>
                  <a:lnTo>
                    <a:pt x="140" y="192"/>
                  </a:lnTo>
                  <a:lnTo>
                    <a:pt x="148" y="228"/>
                  </a:lnTo>
                  <a:lnTo>
                    <a:pt x="161" y="247"/>
                  </a:lnTo>
                  <a:lnTo>
                    <a:pt x="173" y="265"/>
                  </a:lnTo>
                  <a:lnTo>
                    <a:pt x="181" y="291"/>
                  </a:lnTo>
                  <a:lnTo>
                    <a:pt x="175" y="303"/>
                  </a:lnTo>
                  <a:lnTo>
                    <a:pt x="156" y="297"/>
                  </a:lnTo>
                  <a:lnTo>
                    <a:pt x="136" y="293"/>
                  </a:lnTo>
                  <a:lnTo>
                    <a:pt x="112" y="291"/>
                  </a:lnTo>
                  <a:lnTo>
                    <a:pt x="90" y="291"/>
                  </a:lnTo>
                  <a:lnTo>
                    <a:pt x="65" y="291"/>
                  </a:lnTo>
                  <a:lnTo>
                    <a:pt x="48" y="289"/>
                  </a:lnTo>
                  <a:lnTo>
                    <a:pt x="30" y="287"/>
                  </a:lnTo>
                  <a:lnTo>
                    <a:pt x="30" y="260"/>
                  </a:lnTo>
                  <a:lnTo>
                    <a:pt x="29" y="247"/>
                  </a:lnTo>
                  <a:lnTo>
                    <a:pt x="26" y="243"/>
                  </a:lnTo>
                  <a:lnTo>
                    <a:pt x="12" y="241"/>
                  </a:lnTo>
                  <a:lnTo>
                    <a:pt x="3" y="225"/>
                  </a:lnTo>
                  <a:lnTo>
                    <a:pt x="0" y="227"/>
                  </a:lnTo>
                  <a:lnTo>
                    <a:pt x="1" y="222"/>
                  </a:lnTo>
                  <a:lnTo>
                    <a:pt x="8" y="199"/>
                  </a:lnTo>
                  <a:lnTo>
                    <a:pt x="18" y="183"/>
                  </a:lnTo>
                  <a:lnTo>
                    <a:pt x="30" y="169"/>
                  </a:lnTo>
                  <a:lnTo>
                    <a:pt x="47" y="163"/>
                  </a:lnTo>
                  <a:lnTo>
                    <a:pt x="62" y="178"/>
                  </a:lnTo>
                  <a:lnTo>
                    <a:pt x="78" y="156"/>
                  </a:lnTo>
                  <a:lnTo>
                    <a:pt x="84" y="133"/>
                  </a:lnTo>
                  <a:lnTo>
                    <a:pt x="95" y="121"/>
                  </a:lnTo>
                  <a:lnTo>
                    <a:pt x="103" y="98"/>
                  </a:lnTo>
                  <a:lnTo>
                    <a:pt x="112" y="80"/>
                  </a:lnTo>
                  <a:lnTo>
                    <a:pt x="120" y="61"/>
                  </a:lnTo>
                  <a:lnTo>
                    <a:pt x="137" y="45"/>
                  </a:lnTo>
                  <a:lnTo>
                    <a:pt x="141" y="31"/>
                  </a:lnTo>
                  <a:lnTo>
                    <a:pt x="133" y="20"/>
                  </a:lnTo>
                  <a:lnTo>
                    <a:pt x="128" y="0"/>
                  </a:lnTo>
                  <a:lnTo>
                    <a:pt x="137" y="0"/>
                  </a:lnTo>
                  <a:lnTo>
                    <a:pt x="150" y="28"/>
                  </a:lnTo>
                  <a:lnTo>
                    <a:pt x="151" y="58"/>
                  </a:lnTo>
                  <a:lnTo>
                    <a:pt x="167" y="82"/>
                  </a:lnTo>
                </a:path>
              </a:pathLst>
            </a:custGeom>
            <a:solidFill>
              <a:srgbClr val="E5E5E5"/>
            </a:solidFill>
            <a:ln w="1588">
              <a:solidFill>
                <a:srgbClr val="999999"/>
              </a:solidFill>
              <a:prstDash val="solid"/>
              <a:round/>
              <a:headEnd/>
              <a:tailEnd/>
            </a:ln>
          </p:spPr>
          <p:txBody>
            <a:bodyPr/>
            <a:lstStyle/>
            <a:p>
              <a:endParaRPr lang="en-US"/>
            </a:p>
          </p:txBody>
        </p:sp>
        <p:sp>
          <p:nvSpPr>
            <p:cNvPr id="26912" name="Freeform 169"/>
            <p:cNvSpPr>
              <a:spLocks/>
            </p:cNvSpPr>
            <p:nvPr/>
          </p:nvSpPr>
          <p:spPr bwMode="auto">
            <a:xfrm>
              <a:off x="2899" y="2218"/>
              <a:ext cx="200" cy="149"/>
            </a:xfrm>
            <a:custGeom>
              <a:avLst/>
              <a:gdLst>
                <a:gd name="T0" fmla="*/ 70 w 305"/>
                <a:gd name="T1" fmla="*/ 40 h 232"/>
                <a:gd name="T2" fmla="*/ 68 w 305"/>
                <a:gd name="T3" fmla="*/ 35 h 232"/>
                <a:gd name="T4" fmla="*/ 89 w 305"/>
                <a:gd name="T5" fmla="*/ 30 h 232"/>
                <a:gd name="T6" fmla="*/ 102 w 305"/>
                <a:gd name="T7" fmla="*/ 18 h 232"/>
                <a:gd name="T8" fmla="*/ 113 w 305"/>
                <a:gd name="T9" fmla="*/ 3 h 232"/>
                <a:gd name="T10" fmla="*/ 128 w 305"/>
                <a:gd name="T11" fmla="*/ 0 h 232"/>
                <a:gd name="T12" fmla="*/ 135 w 305"/>
                <a:gd name="T13" fmla="*/ 10 h 232"/>
                <a:gd name="T14" fmla="*/ 141 w 305"/>
                <a:gd name="T15" fmla="*/ 21 h 232"/>
                <a:gd name="T16" fmla="*/ 139 w 305"/>
                <a:gd name="T17" fmla="*/ 39 h 232"/>
                <a:gd name="T18" fmla="*/ 150 w 305"/>
                <a:gd name="T19" fmla="*/ 40 h 232"/>
                <a:gd name="T20" fmla="*/ 152 w 305"/>
                <a:gd name="T21" fmla="*/ 44 h 232"/>
                <a:gd name="T22" fmla="*/ 167 w 305"/>
                <a:gd name="T23" fmla="*/ 55 h 232"/>
                <a:gd name="T24" fmla="*/ 169 w 305"/>
                <a:gd name="T25" fmla="*/ 62 h 232"/>
                <a:gd name="T26" fmla="*/ 183 w 305"/>
                <a:gd name="T27" fmla="*/ 76 h 232"/>
                <a:gd name="T28" fmla="*/ 189 w 305"/>
                <a:gd name="T29" fmla="*/ 83 h 232"/>
                <a:gd name="T30" fmla="*/ 199 w 305"/>
                <a:gd name="T31" fmla="*/ 96 h 232"/>
                <a:gd name="T32" fmla="*/ 200 w 305"/>
                <a:gd name="T33" fmla="*/ 100 h 232"/>
                <a:gd name="T34" fmla="*/ 191 w 305"/>
                <a:gd name="T35" fmla="*/ 99 h 232"/>
                <a:gd name="T36" fmla="*/ 179 w 305"/>
                <a:gd name="T37" fmla="*/ 98 h 232"/>
                <a:gd name="T38" fmla="*/ 168 w 305"/>
                <a:gd name="T39" fmla="*/ 97 h 232"/>
                <a:gd name="T40" fmla="*/ 161 w 305"/>
                <a:gd name="T41" fmla="*/ 101 h 232"/>
                <a:gd name="T42" fmla="*/ 151 w 305"/>
                <a:gd name="T43" fmla="*/ 101 h 232"/>
                <a:gd name="T44" fmla="*/ 135 w 305"/>
                <a:gd name="T45" fmla="*/ 107 h 232"/>
                <a:gd name="T46" fmla="*/ 129 w 305"/>
                <a:gd name="T47" fmla="*/ 106 h 232"/>
                <a:gd name="T48" fmla="*/ 121 w 305"/>
                <a:gd name="T49" fmla="*/ 116 h 232"/>
                <a:gd name="T50" fmla="*/ 107 w 305"/>
                <a:gd name="T51" fmla="*/ 111 h 232"/>
                <a:gd name="T52" fmla="*/ 92 w 305"/>
                <a:gd name="T53" fmla="*/ 108 h 232"/>
                <a:gd name="T54" fmla="*/ 76 w 305"/>
                <a:gd name="T55" fmla="*/ 99 h 232"/>
                <a:gd name="T56" fmla="*/ 63 w 305"/>
                <a:gd name="T57" fmla="*/ 115 h 232"/>
                <a:gd name="T58" fmla="*/ 64 w 305"/>
                <a:gd name="T59" fmla="*/ 127 h 232"/>
                <a:gd name="T60" fmla="*/ 52 w 305"/>
                <a:gd name="T61" fmla="*/ 126 h 232"/>
                <a:gd name="T62" fmla="*/ 41 w 305"/>
                <a:gd name="T63" fmla="*/ 125 h 232"/>
                <a:gd name="T64" fmla="*/ 31 w 305"/>
                <a:gd name="T65" fmla="*/ 131 h 232"/>
                <a:gd name="T66" fmla="*/ 27 w 305"/>
                <a:gd name="T67" fmla="*/ 149 h 232"/>
                <a:gd name="T68" fmla="*/ 22 w 305"/>
                <a:gd name="T69" fmla="*/ 132 h 232"/>
                <a:gd name="T70" fmla="*/ 14 w 305"/>
                <a:gd name="T71" fmla="*/ 121 h 232"/>
                <a:gd name="T72" fmla="*/ 5 w 305"/>
                <a:gd name="T73" fmla="*/ 109 h 232"/>
                <a:gd name="T74" fmla="*/ 0 w 305"/>
                <a:gd name="T75" fmla="*/ 85 h 232"/>
                <a:gd name="T76" fmla="*/ 7 w 305"/>
                <a:gd name="T77" fmla="*/ 71 h 232"/>
                <a:gd name="T78" fmla="*/ 16 w 305"/>
                <a:gd name="T79" fmla="*/ 58 h 232"/>
                <a:gd name="T80" fmla="*/ 29 w 305"/>
                <a:gd name="T81" fmla="*/ 53 h 232"/>
                <a:gd name="T82" fmla="*/ 32 w 305"/>
                <a:gd name="T83" fmla="*/ 55 h 232"/>
                <a:gd name="T84" fmla="*/ 41 w 305"/>
                <a:gd name="T85" fmla="*/ 53 h 232"/>
                <a:gd name="T86" fmla="*/ 62 w 305"/>
                <a:gd name="T87" fmla="*/ 49 h 232"/>
                <a:gd name="T88" fmla="*/ 70 w 305"/>
                <a:gd name="T89" fmla="*/ 40 h 2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232"/>
                <a:gd name="T137" fmla="*/ 305 w 305"/>
                <a:gd name="T138" fmla="*/ 232 h 2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232">
                  <a:moveTo>
                    <a:pt x="106" y="63"/>
                  </a:moveTo>
                  <a:lnTo>
                    <a:pt x="104" y="55"/>
                  </a:lnTo>
                  <a:lnTo>
                    <a:pt x="135" y="47"/>
                  </a:lnTo>
                  <a:lnTo>
                    <a:pt x="155" y="28"/>
                  </a:lnTo>
                  <a:lnTo>
                    <a:pt x="172" y="5"/>
                  </a:lnTo>
                  <a:lnTo>
                    <a:pt x="195" y="0"/>
                  </a:lnTo>
                  <a:lnTo>
                    <a:pt x="206" y="16"/>
                  </a:lnTo>
                  <a:lnTo>
                    <a:pt x="215" y="33"/>
                  </a:lnTo>
                  <a:lnTo>
                    <a:pt x="212" y="60"/>
                  </a:lnTo>
                  <a:lnTo>
                    <a:pt x="228" y="63"/>
                  </a:lnTo>
                  <a:lnTo>
                    <a:pt x="232" y="69"/>
                  </a:lnTo>
                  <a:lnTo>
                    <a:pt x="254" y="85"/>
                  </a:lnTo>
                  <a:lnTo>
                    <a:pt x="257" y="96"/>
                  </a:lnTo>
                  <a:lnTo>
                    <a:pt x="279" y="118"/>
                  </a:lnTo>
                  <a:lnTo>
                    <a:pt x="288" y="130"/>
                  </a:lnTo>
                  <a:lnTo>
                    <a:pt x="303" y="149"/>
                  </a:lnTo>
                  <a:lnTo>
                    <a:pt x="305" y="156"/>
                  </a:lnTo>
                  <a:lnTo>
                    <a:pt x="292" y="154"/>
                  </a:lnTo>
                  <a:lnTo>
                    <a:pt x="273" y="152"/>
                  </a:lnTo>
                  <a:lnTo>
                    <a:pt x="256" y="151"/>
                  </a:lnTo>
                  <a:lnTo>
                    <a:pt x="246" y="157"/>
                  </a:lnTo>
                  <a:lnTo>
                    <a:pt x="231" y="157"/>
                  </a:lnTo>
                  <a:lnTo>
                    <a:pt x="206" y="166"/>
                  </a:lnTo>
                  <a:lnTo>
                    <a:pt x="196" y="165"/>
                  </a:lnTo>
                  <a:lnTo>
                    <a:pt x="184" y="180"/>
                  </a:lnTo>
                  <a:lnTo>
                    <a:pt x="163" y="173"/>
                  </a:lnTo>
                  <a:lnTo>
                    <a:pt x="140" y="168"/>
                  </a:lnTo>
                  <a:lnTo>
                    <a:pt x="116" y="154"/>
                  </a:lnTo>
                  <a:lnTo>
                    <a:pt x="96" y="179"/>
                  </a:lnTo>
                  <a:lnTo>
                    <a:pt x="98" y="198"/>
                  </a:lnTo>
                  <a:lnTo>
                    <a:pt x="79" y="196"/>
                  </a:lnTo>
                  <a:lnTo>
                    <a:pt x="62" y="195"/>
                  </a:lnTo>
                  <a:lnTo>
                    <a:pt x="48" y="204"/>
                  </a:lnTo>
                  <a:lnTo>
                    <a:pt x="41" y="232"/>
                  </a:lnTo>
                  <a:lnTo>
                    <a:pt x="33" y="206"/>
                  </a:lnTo>
                  <a:lnTo>
                    <a:pt x="21" y="188"/>
                  </a:lnTo>
                  <a:lnTo>
                    <a:pt x="8" y="169"/>
                  </a:lnTo>
                  <a:lnTo>
                    <a:pt x="0" y="133"/>
                  </a:lnTo>
                  <a:lnTo>
                    <a:pt x="11" y="111"/>
                  </a:lnTo>
                  <a:lnTo>
                    <a:pt x="24" y="90"/>
                  </a:lnTo>
                  <a:lnTo>
                    <a:pt x="44" y="82"/>
                  </a:lnTo>
                  <a:lnTo>
                    <a:pt x="49" y="85"/>
                  </a:lnTo>
                  <a:lnTo>
                    <a:pt x="63" y="83"/>
                  </a:lnTo>
                  <a:lnTo>
                    <a:pt x="94" y="77"/>
                  </a:lnTo>
                  <a:lnTo>
                    <a:pt x="106" y="6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13" name="Freeform 170"/>
            <p:cNvSpPr>
              <a:spLocks/>
            </p:cNvSpPr>
            <p:nvPr/>
          </p:nvSpPr>
          <p:spPr bwMode="auto">
            <a:xfrm>
              <a:off x="2899" y="2218"/>
              <a:ext cx="200" cy="149"/>
            </a:xfrm>
            <a:custGeom>
              <a:avLst/>
              <a:gdLst>
                <a:gd name="T0" fmla="*/ 70 w 305"/>
                <a:gd name="T1" fmla="*/ 40 h 232"/>
                <a:gd name="T2" fmla="*/ 68 w 305"/>
                <a:gd name="T3" fmla="*/ 35 h 232"/>
                <a:gd name="T4" fmla="*/ 89 w 305"/>
                <a:gd name="T5" fmla="*/ 30 h 232"/>
                <a:gd name="T6" fmla="*/ 102 w 305"/>
                <a:gd name="T7" fmla="*/ 18 h 232"/>
                <a:gd name="T8" fmla="*/ 113 w 305"/>
                <a:gd name="T9" fmla="*/ 3 h 232"/>
                <a:gd name="T10" fmla="*/ 128 w 305"/>
                <a:gd name="T11" fmla="*/ 0 h 232"/>
                <a:gd name="T12" fmla="*/ 135 w 305"/>
                <a:gd name="T13" fmla="*/ 10 h 232"/>
                <a:gd name="T14" fmla="*/ 141 w 305"/>
                <a:gd name="T15" fmla="*/ 21 h 232"/>
                <a:gd name="T16" fmla="*/ 139 w 305"/>
                <a:gd name="T17" fmla="*/ 39 h 232"/>
                <a:gd name="T18" fmla="*/ 150 w 305"/>
                <a:gd name="T19" fmla="*/ 40 h 232"/>
                <a:gd name="T20" fmla="*/ 152 w 305"/>
                <a:gd name="T21" fmla="*/ 44 h 232"/>
                <a:gd name="T22" fmla="*/ 167 w 305"/>
                <a:gd name="T23" fmla="*/ 55 h 232"/>
                <a:gd name="T24" fmla="*/ 169 w 305"/>
                <a:gd name="T25" fmla="*/ 62 h 232"/>
                <a:gd name="T26" fmla="*/ 183 w 305"/>
                <a:gd name="T27" fmla="*/ 76 h 232"/>
                <a:gd name="T28" fmla="*/ 189 w 305"/>
                <a:gd name="T29" fmla="*/ 83 h 232"/>
                <a:gd name="T30" fmla="*/ 199 w 305"/>
                <a:gd name="T31" fmla="*/ 96 h 232"/>
                <a:gd name="T32" fmla="*/ 200 w 305"/>
                <a:gd name="T33" fmla="*/ 100 h 232"/>
                <a:gd name="T34" fmla="*/ 191 w 305"/>
                <a:gd name="T35" fmla="*/ 99 h 232"/>
                <a:gd name="T36" fmla="*/ 179 w 305"/>
                <a:gd name="T37" fmla="*/ 98 h 232"/>
                <a:gd name="T38" fmla="*/ 168 w 305"/>
                <a:gd name="T39" fmla="*/ 97 h 232"/>
                <a:gd name="T40" fmla="*/ 161 w 305"/>
                <a:gd name="T41" fmla="*/ 101 h 232"/>
                <a:gd name="T42" fmla="*/ 151 w 305"/>
                <a:gd name="T43" fmla="*/ 101 h 232"/>
                <a:gd name="T44" fmla="*/ 135 w 305"/>
                <a:gd name="T45" fmla="*/ 107 h 232"/>
                <a:gd name="T46" fmla="*/ 129 w 305"/>
                <a:gd name="T47" fmla="*/ 106 h 232"/>
                <a:gd name="T48" fmla="*/ 121 w 305"/>
                <a:gd name="T49" fmla="*/ 116 h 232"/>
                <a:gd name="T50" fmla="*/ 107 w 305"/>
                <a:gd name="T51" fmla="*/ 111 h 232"/>
                <a:gd name="T52" fmla="*/ 92 w 305"/>
                <a:gd name="T53" fmla="*/ 108 h 232"/>
                <a:gd name="T54" fmla="*/ 76 w 305"/>
                <a:gd name="T55" fmla="*/ 99 h 232"/>
                <a:gd name="T56" fmla="*/ 63 w 305"/>
                <a:gd name="T57" fmla="*/ 115 h 232"/>
                <a:gd name="T58" fmla="*/ 64 w 305"/>
                <a:gd name="T59" fmla="*/ 127 h 232"/>
                <a:gd name="T60" fmla="*/ 52 w 305"/>
                <a:gd name="T61" fmla="*/ 126 h 232"/>
                <a:gd name="T62" fmla="*/ 41 w 305"/>
                <a:gd name="T63" fmla="*/ 125 h 232"/>
                <a:gd name="T64" fmla="*/ 31 w 305"/>
                <a:gd name="T65" fmla="*/ 131 h 232"/>
                <a:gd name="T66" fmla="*/ 27 w 305"/>
                <a:gd name="T67" fmla="*/ 149 h 232"/>
                <a:gd name="T68" fmla="*/ 22 w 305"/>
                <a:gd name="T69" fmla="*/ 132 h 232"/>
                <a:gd name="T70" fmla="*/ 14 w 305"/>
                <a:gd name="T71" fmla="*/ 121 h 232"/>
                <a:gd name="T72" fmla="*/ 5 w 305"/>
                <a:gd name="T73" fmla="*/ 109 h 232"/>
                <a:gd name="T74" fmla="*/ 0 w 305"/>
                <a:gd name="T75" fmla="*/ 85 h 232"/>
                <a:gd name="T76" fmla="*/ 7 w 305"/>
                <a:gd name="T77" fmla="*/ 71 h 232"/>
                <a:gd name="T78" fmla="*/ 16 w 305"/>
                <a:gd name="T79" fmla="*/ 58 h 232"/>
                <a:gd name="T80" fmla="*/ 29 w 305"/>
                <a:gd name="T81" fmla="*/ 53 h 232"/>
                <a:gd name="T82" fmla="*/ 32 w 305"/>
                <a:gd name="T83" fmla="*/ 55 h 232"/>
                <a:gd name="T84" fmla="*/ 41 w 305"/>
                <a:gd name="T85" fmla="*/ 53 h 232"/>
                <a:gd name="T86" fmla="*/ 62 w 305"/>
                <a:gd name="T87" fmla="*/ 49 h 232"/>
                <a:gd name="T88" fmla="*/ 70 w 305"/>
                <a:gd name="T89" fmla="*/ 40 h 2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232"/>
                <a:gd name="T137" fmla="*/ 305 w 305"/>
                <a:gd name="T138" fmla="*/ 232 h 2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232">
                  <a:moveTo>
                    <a:pt x="106" y="63"/>
                  </a:moveTo>
                  <a:lnTo>
                    <a:pt x="104" y="55"/>
                  </a:lnTo>
                  <a:lnTo>
                    <a:pt x="135" y="47"/>
                  </a:lnTo>
                  <a:lnTo>
                    <a:pt x="155" y="28"/>
                  </a:lnTo>
                  <a:lnTo>
                    <a:pt x="172" y="5"/>
                  </a:lnTo>
                  <a:lnTo>
                    <a:pt x="195" y="0"/>
                  </a:lnTo>
                  <a:lnTo>
                    <a:pt x="206" y="16"/>
                  </a:lnTo>
                  <a:lnTo>
                    <a:pt x="215" y="33"/>
                  </a:lnTo>
                  <a:lnTo>
                    <a:pt x="212" y="60"/>
                  </a:lnTo>
                  <a:lnTo>
                    <a:pt x="228" y="63"/>
                  </a:lnTo>
                  <a:lnTo>
                    <a:pt x="232" y="69"/>
                  </a:lnTo>
                  <a:lnTo>
                    <a:pt x="254" y="85"/>
                  </a:lnTo>
                  <a:lnTo>
                    <a:pt x="257" y="96"/>
                  </a:lnTo>
                  <a:lnTo>
                    <a:pt x="279" y="118"/>
                  </a:lnTo>
                  <a:lnTo>
                    <a:pt x="288" y="130"/>
                  </a:lnTo>
                  <a:lnTo>
                    <a:pt x="303" y="149"/>
                  </a:lnTo>
                  <a:lnTo>
                    <a:pt x="305" y="156"/>
                  </a:lnTo>
                  <a:lnTo>
                    <a:pt x="292" y="154"/>
                  </a:lnTo>
                  <a:lnTo>
                    <a:pt x="273" y="152"/>
                  </a:lnTo>
                  <a:lnTo>
                    <a:pt x="256" y="151"/>
                  </a:lnTo>
                  <a:lnTo>
                    <a:pt x="246" y="157"/>
                  </a:lnTo>
                  <a:lnTo>
                    <a:pt x="231" y="157"/>
                  </a:lnTo>
                  <a:lnTo>
                    <a:pt x="206" y="166"/>
                  </a:lnTo>
                  <a:lnTo>
                    <a:pt x="196" y="165"/>
                  </a:lnTo>
                  <a:lnTo>
                    <a:pt x="184" y="180"/>
                  </a:lnTo>
                  <a:lnTo>
                    <a:pt x="163" y="173"/>
                  </a:lnTo>
                  <a:lnTo>
                    <a:pt x="140" y="168"/>
                  </a:lnTo>
                  <a:lnTo>
                    <a:pt x="116" y="154"/>
                  </a:lnTo>
                  <a:lnTo>
                    <a:pt x="96" y="179"/>
                  </a:lnTo>
                  <a:lnTo>
                    <a:pt x="98" y="198"/>
                  </a:lnTo>
                  <a:lnTo>
                    <a:pt x="79" y="196"/>
                  </a:lnTo>
                  <a:lnTo>
                    <a:pt x="62" y="195"/>
                  </a:lnTo>
                  <a:lnTo>
                    <a:pt x="48" y="204"/>
                  </a:lnTo>
                  <a:lnTo>
                    <a:pt x="41" y="232"/>
                  </a:lnTo>
                  <a:lnTo>
                    <a:pt x="33" y="206"/>
                  </a:lnTo>
                  <a:lnTo>
                    <a:pt x="21" y="188"/>
                  </a:lnTo>
                  <a:lnTo>
                    <a:pt x="8" y="169"/>
                  </a:lnTo>
                  <a:lnTo>
                    <a:pt x="0" y="133"/>
                  </a:lnTo>
                  <a:lnTo>
                    <a:pt x="11" y="111"/>
                  </a:lnTo>
                  <a:lnTo>
                    <a:pt x="24" y="90"/>
                  </a:lnTo>
                  <a:lnTo>
                    <a:pt x="44" y="82"/>
                  </a:lnTo>
                  <a:lnTo>
                    <a:pt x="49" y="85"/>
                  </a:lnTo>
                  <a:lnTo>
                    <a:pt x="63" y="83"/>
                  </a:lnTo>
                  <a:lnTo>
                    <a:pt x="94" y="77"/>
                  </a:lnTo>
                  <a:lnTo>
                    <a:pt x="106" y="63"/>
                  </a:lnTo>
                </a:path>
              </a:pathLst>
            </a:custGeom>
            <a:solidFill>
              <a:srgbClr val="E5E5E5"/>
            </a:solidFill>
            <a:ln w="1588">
              <a:solidFill>
                <a:srgbClr val="999999"/>
              </a:solidFill>
              <a:prstDash val="solid"/>
              <a:round/>
              <a:headEnd/>
              <a:tailEnd/>
            </a:ln>
          </p:spPr>
          <p:txBody>
            <a:bodyPr/>
            <a:lstStyle/>
            <a:p>
              <a:endParaRPr lang="en-US"/>
            </a:p>
          </p:txBody>
        </p:sp>
        <p:sp>
          <p:nvSpPr>
            <p:cNvPr id="26914" name="Freeform 171"/>
            <p:cNvSpPr>
              <a:spLocks/>
            </p:cNvSpPr>
            <p:nvPr/>
          </p:nvSpPr>
          <p:spPr bwMode="auto">
            <a:xfrm>
              <a:off x="2419" y="2168"/>
              <a:ext cx="44" cy="12"/>
            </a:xfrm>
            <a:custGeom>
              <a:avLst/>
              <a:gdLst>
                <a:gd name="T0" fmla="*/ 1 w 67"/>
                <a:gd name="T1" fmla="*/ 5 h 18"/>
                <a:gd name="T2" fmla="*/ 0 w 67"/>
                <a:gd name="T3" fmla="*/ 12 h 18"/>
                <a:gd name="T4" fmla="*/ 12 w 67"/>
                <a:gd name="T5" fmla="*/ 9 h 18"/>
                <a:gd name="T6" fmla="*/ 23 w 67"/>
                <a:gd name="T7" fmla="*/ 4 h 18"/>
                <a:gd name="T8" fmla="*/ 44 w 67"/>
                <a:gd name="T9" fmla="*/ 9 h 18"/>
                <a:gd name="T10" fmla="*/ 40 w 67"/>
                <a:gd name="T11" fmla="*/ 4 h 18"/>
                <a:gd name="T12" fmla="*/ 22 w 67"/>
                <a:gd name="T13" fmla="*/ 0 h 18"/>
                <a:gd name="T14" fmla="*/ 19 w 67"/>
                <a:gd name="T15" fmla="*/ 4 h 18"/>
                <a:gd name="T16" fmla="*/ 2 w 67"/>
                <a:gd name="T17" fmla="*/ 4 h 18"/>
                <a:gd name="T18" fmla="*/ 2 w 67"/>
                <a:gd name="T19" fmla="*/ 5 h 18"/>
                <a:gd name="T20" fmla="*/ 18 w 67"/>
                <a:gd name="T21" fmla="*/ 5 h 18"/>
                <a:gd name="T22" fmla="*/ 9 w 67"/>
                <a:gd name="T23" fmla="*/ 10 h 18"/>
                <a:gd name="T24" fmla="*/ 1 w 67"/>
                <a:gd name="T25" fmla="*/ 5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8"/>
                <a:gd name="T41" fmla="*/ 67 w 6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8">
                  <a:moveTo>
                    <a:pt x="2" y="7"/>
                  </a:moveTo>
                  <a:lnTo>
                    <a:pt x="0" y="18"/>
                  </a:lnTo>
                  <a:lnTo>
                    <a:pt x="18" y="13"/>
                  </a:lnTo>
                  <a:lnTo>
                    <a:pt x="35" y="6"/>
                  </a:lnTo>
                  <a:lnTo>
                    <a:pt x="67" y="13"/>
                  </a:lnTo>
                  <a:lnTo>
                    <a:pt x="61" y="6"/>
                  </a:lnTo>
                  <a:lnTo>
                    <a:pt x="33" y="0"/>
                  </a:lnTo>
                  <a:lnTo>
                    <a:pt x="29" y="6"/>
                  </a:lnTo>
                  <a:lnTo>
                    <a:pt x="3" y="6"/>
                  </a:lnTo>
                  <a:lnTo>
                    <a:pt x="3" y="7"/>
                  </a:lnTo>
                  <a:lnTo>
                    <a:pt x="27" y="7"/>
                  </a:lnTo>
                  <a:lnTo>
                    <a:pt x="13" y="15"/>
                  </a:lnTo>
                  <a:lnTo>
                    <a:pt x="2"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15" name="Freeform 172"/>
            <p:cNvSpPr>
              <a:spLocks/>
            </p:cNvSpPr>
            <p:nvPr/>
          </p:nvSpPr>
          <p:spPr bwMode="auto">
            <a:xfrm>
              <a:off x="2419" y="2168"/>
              <a:ext cx="44" cy="12"/>
            </a:xfrm>
            <a:custGeom>
              <a:avLst/>
              <a:gdLst>
                <a:gd name="T0" fmla="*/ 1 w 67"/>
                <a:gd name="T1" fmla="*/ 5 h 18"/>
                <a:gd name="T2" fmla="*/ 0 w 67"/>
                <a:gd name="T3" fmla="*/ 12 h 18"/>
                <a:gd name="T4" fmla="*/ 12 w 67"/>
                <a:gd name="T5" fmla="*/ 9 h 18"/>
                <a:gd name="T6" fmla="*/ 23 w 67"/>
                <a:gd name="T7" fmla="*/ 4 h 18"/>
                <a:gd name="T8" fmla="*/ 44 w 67"/>
                <a:gd name="T9" fmla="*/ 9 h 18"/>
                <a:gd name="T10" fmla="*/ 40 w 67"/>
                <a:gd name="T11" fmla="*/ 4 h 18"/>
                <a:gd name="T12" fmla="*/ 22 w 67"/>
                <a:gd name="T13" fmla="*/ 0 h 18"/>
                <a:gd name="T14" fmla="*/ 19 w 67"/>
                <a:gd name="T15" fmla="*/ 4 h 18"/>
                <a:gd name="T16" fmla="*/ 2 w 67"/>
                <a:gd name="T17" fmla="*/ 4 h 18"/>
                <a:gd name="T18" fmla="*/ 2 w 67"/>
                <a:gd name="T19" fmla="*/ 5 h 18"/>
                <a:gd name="T20" fmla="*/ 18 w 67"/>
                <a:gd name="T21" fmla="*/ 5 h 18"/>
                <a:gd name="T22" fmla="*/ 9 w 67"/>
                <a:gd name="T23" fmla="*/ 10 h 18"/>
                <a:gd name="T24" fmla="*/ 1 w 67"/>
                <a:gd name="T25" fmla="*/ 5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8"/>
                <a:gd name="T41" fmla="*/ 67 w 67"/>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8">
                  <a:moveTo>
                    <a:pt x="2" y="7"/>
                  </a:moveTo>
                  <a:lnTo>
                    <a:pt x="0" y="18"/>
                  </a:lnTo>
                  <a:lnTo>
                    <a:pt x="18" y="13"/>
                  </a:lnTo>
                  <a:lnTo>
                    <a:pt x="35" y="6"/>
                  </a:lnTo>
                  <a:lnTo>
                    <a:pt x="67" y="13"/>
                  </a:lnTo>
                  <a:lnTo>
                    <a:pt x="61" y="6"/>
                  </a:lnTo>
                  <a:lnTo>
                    <a:pt x="33" y="0"/>
                  </a:lnTo>
                  <a:lnTo>
                    <a:pt x="29" y="6"/>
                  </a:lnTo>
                  <a:lnTo>
                    <a:pt x="3" y="6"/>
                  </a:lnTo>
                  <a:lnTo>
                    <a:pt x="3" y="7"/>
                  </a:lnTo>
                  <a:lnTo>
                    <a:pt x="27" y="7"/>
                  </a:lnTo>
                  <a:lnTo>
                    <a:pt x="13" y="15"/>
                  </a:lnTo>
                  <a:lnTo>
                    <a:pt x="2" y="7"/>
                  </a:lnTo>
                </a:path>
              </a:pathLst>
            </a:custGeom>
            <a:solidFill>
              <a:srgbClr val="E5E5E5"/>
            </a:solidFill>
            <a:ln w="1588">
              <a:solidFill>
                <a:srgbClr val="999999"/>
              </a:solidFill>
              <a:prstDash val="solid"/>
              <a:round/>
              <a:headEnd/>
              <a:tailEnd/>
            </a:ln>
          </p:spPr>
          <p:txBody>
            <a:bodyPr/>
            <a:lstStyle/>
            <a:p>
              <a:endParaRPr lang="en-US"/>
            </a:p>
          </p:txBody>
        </p:sp>
        <p:sp>
          <p:nvSpPr>
            <p:cNvPr id="26916" name="Freeform 173"/>
            <p:cNvSpPr>
              <a:spLocks/>
            </p:cNvSpPr>
            <p:nvPr/>
          </p:nvSpPr>
          <p:spPr bwMode="auto">
            <a:xfrm>
              <a:off x="2626" y="2214"/>
              <a:ext cx="69" cy="109"/>
            </a:xfrm>
            <a:custGeom>
              <a:avLst/>
              <a:gdLst>
                <a:gd name="T0" fmla="*/ 60 w 104"/>
                <a:gd name="T1" fmla="*/ 93 h 169"/>
                <a:gd name="T2" fmla="*/ 49 w 104"/>
                <a:gd name="T3" fmla="*/ 97 h 169"/>
                <a:gd name="T4" fmla="*/ 38 w 104"/>
                <a:gd name="T5" fmla="*/ 101 h 169"/>
                <a:gd name="T6" fmla="*/ 27 w 104"/>
                <a:gd name="T7" fmla="*/ 104 h 169"/>
                <a:gd name="T8" fmla="*/ 16 w 104"/>
                <a:gd name="T9" fmla="*/ 109 h 169"/>
                <a:gd name="T10" fmla="*/ 1 w 104"/>
                <a:gd name="T11" fmla="*/ 104 h 169"/>
                <a:gd name="T12" fmla="*/ 7 w 104"/>
                <a:gd name="T13" fmla="*/ 101 h 169"/>
                <a:gd name="T14" fmla="*/ 3 w 104"/>
                <a:gd name="T15" fmla="*/ 87 h 169"/>
                <a:gd name="T16" fmla="*/ 0 w 104"/>
                <a:gd name="T17" fmla="*/ 75 h 169"/>
                <a:gd name="T18" fmla="*/ 5 w 104"/>
                <a:gd name="T19" fmla="*/ 62 h 169"/>
                <a:gd name="T20" fmla="*/ 11 w 104"/>
                <a:gd name="T21" fmla="*/ 51 h 169"/>
                <a:gd name="T22" fmla="*/ 8 w 104"/>
                <a:gd name="T23" fmla="*/ 28 h 169"/>
                <a:gd name="T24" fmla="*/ 7 w 104"/>
                <a:gd name="T25" fmla="*/ 15 h 169"/>
                <a:gd name="T26" fmla="*/ 5 w 104"/>
                <a:gd name="T27" fmla="*/ 2 h 169"/>
                <a:gd name="T28" fmla="*/ 24 w 104"/>
                <a:gd name="T29" fmla="*/ 2 h 169"/>
                <a:gd name="T30" fmla="*/ 44 w 104"/>
                <a:gd name="T31" fmla="*/ 1 h 169"/>
                <a:gd name="T32" fmla="*/ 48 w 104"/>
                <a:gd name="T33" fmla="*/ 0 h 169"/>
                <a:gd name="T34" fmla="*/ 50 w 104"/>
                <a:gd name="T35" fmla="*/ 5 h 169"/>
                <a:gd name="T36" fmla="*/ 56 w 104"/>
                <a:gd name="T37" fmla="*/ 21 h 169"/>
                <a:gd name="T38" fmla="*/ 55 w 104"/>
                <a:gd name="T39" fmla="*/ 28 h 169"/>
                <a:gd name="T40" fmla="*/ 56 w 104"/>
                <a:gd name="T41" fmla="*/ 39 h 169"/>
                <a:gd name="T42" fmla="*/ 60 w 104"/>
                <a:gd name="T43" fmla="*/ 51 h 169"/>
                <a:gd name="T44" fmla="*/ 60 w 104"/>
                <a:gd name="T45" fmla="*/ 65 h 169"/>
                <a:gd name="T46" fmla="*/ 60 w 104"/>
                <a:gd name="T47" fmla="*/ 78 h 169"/>
                <a:gd name="T48" fmla="*/ 69 w 104"/>
                <a:gd name="T49" fmla="*/ 86 h 169"/>
                <a:gd name="T50" fmla="*/ 60 w 104"/>
                <a:gd name="T51" fmla="*/ 93 h 169"/>
                <a:gd name="T52" fmla="*/ 55 w 104"/>
                <a:gd name="T53" fmla="*/ 87 h 169"/>
                <a:gd name="T54" fmla="*/ 60 w 104"/>
                <a:gd name="T55" fmla="*/ 93 h 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
                <a:gd name="T85" fmla="*/ 0 h 169"/>
                <a:gd name="T86" fmla="*/ 104 w 104"/>
                <a:gd name="T87" fmla="*/ 169 h 1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 h="169">
                  <a:moveTo>
                    <a:pt x="91" y="144"/>
                  </a:moveTo>
                  <a:lnTo>
                    <a:pt x="74" y="150"/>
                  </a:lnTo>
                  <a:lnTo>
                    <a:pt x="58" y="157"/>
                  </a:lnTo>
                  <a:lnTo>
                    <a:pt x="40" y="162"/>
                  </a:lnTo>
                  <a:lnTo>
                    <a:pt x="24" y="169"/>
                  </a:lnTo>
                  <a:lnTo>
                    <a:pt x="2" y="161"/>
                  </a:lnTo>
                  <a:lnTo>
                    <a:pt x="10" y="157"/>
                  </a:lnTo>
                  <a:lnTo>
                    <a:pt x="4" y="135"/>
                  </a:lnTo>
                  <a:lnTo>
                    <a:pt x="0" y="116"/>
                  </a:lnTo>
                  <a:lnTo>
                    <a:pt x="8" y="96"/>
                  </a:lnTo>
                  <a:lnTo>
                    <a:pt x="17" y="79"/>
                  </a:lnTo>
                  <a:lnTo>
                    <a:pt x="12" y="44"/>
                  </a:lnTo>
                  <a:lnTo>
                    <a:pt x="10" y="23"/>
                  </a:lnTo>
                  <a:lnTo>
                    <a:pt x="8" y="3"/>
                  </a:lnTo>
                  <a:lnTo>
                    <a:pt x="36" y="3"/>
                  </a:lnTo>
                  <a:lnTo>
                    <a:pt x="66" y="2"/>
                  </a:lnTo>
                  <a:lnTo>
                    <a:pt x="73" y="0"/>
                  </a:lnTo>
                  <a:lnTo>
                    <a:pt x="75" y="8"/>
                  </a:lnTo>
                  <a:lnTo>
                    <a:pt x="84" y="33"/>
                  </a:lnTo>
                  <a:lnTo>
                    <a:pt x="83" y="44"/>
                  </a:lnTo>
                  <a:lnTo>
                    <a:pt x="85" y="61"/>
                  </a:lnTo>
                  <a:lnTo>
                    <a:pt x="90" y="79"/>
                  </a:lnTo>
                  <a:lnTo>
                    <a:pt x="91" y="101"/>
                  </a:lnTo>
                  <a:lnTo>
                    <a:pt x="91" y="121"/>
                  </a:lnTo>
                  <a:lnTo>
                    <a:pt x="104" y="134"/>
                  </a:lnTo>
                  <a:lnTo>
                    <a:pt x="91" y="144"/>
                  </a:lnTo>
                  <a:lnTo>
                    <a:pt x="83" y="135"/>
                  </a:lnTo>
                  <a:lnTo>
                    <a:pt x="91" y="14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17" name="Freeform 174"/>
            <p:cNvSpPr>
              <a:spLocks/>
            </p:cNvSpPr>
            <p:nvPr/>
          </p:nvSpPr>
          <p:spPr bwMode="auto">
            <a:xfrm>
              <a:off x="2626" y="2214"/>
              <a:ext cx="69" cy="109"/>
            </a:xfrm>
            <a:custGeom>
              <a:avLst/>
              <a:gdLst>
                <a:gd name="T0" fmla="*/ 60 w 104"/>
                <a:gd name="T1" fmla="*/ 93 h 169"/>
                <a:gd name="T2" fmla="*/ 49 w 104"/>
                <a:gd name="T3" fmla="*/ 97 h 169"/>
                <a:gd name="T4" fmla="*/ 38 w 104"/>
                <a:gd name="T5" fmla="*/ 101 h 169"/>
                <a:gd name="T6" fmla="*/ 27 w 104"/>
                <a:gd name="T7" fmla="*/ 104 h 169"/>
                <a:gd name="T8" fmla="*/ 16 w 104"/>
                <a:gd name="T9" fmla="*/ 109 h 169"/>
                <a:gd name="T10" fmla="*/ 1 w 104"/>
                <a:gd name="T11" fmla="*/ 104 h 169"/>
                <a:gd name="T12" fmla="*/ 7 w 104"/>
                <a:gd name="T13" fmla="*/ 101 h 169"/>
                <a:gd name="T14" fmla="*/ 3 w 104"/>
                <a:gd name="T15" fmla="*/ 87 h 169"/>
                <a:gd name="T16" fmla="*/ 0 w 104"/>
                <a:gd name="T17" fmla="*/ 75 h 169"/>
                <a:gd name="T18" fmla="*/ 5 w 104"/>
                <a:gd name="T19" fmla="*/ 62 h 169"/>
                <a:gd name="T20" fmla="*/ 11 w 104"/>
                <a:gd name="T21" fmla="*/ 51 h 169"/>
                <a:gd name="T22" fmla="*/ 8 w 104"/>
                <a:gd name="T23" fmla="*/ 28 h 169"/>
                <a:gd name="T24" fmla="*/ 7 w 104"/>
                <a:gd name="T25" fmla="*/ 15 h 169"/>
                <a:gd name="T26" fmla="*/ 5 w 104"/>
                <a:gd name="T27" fmla="*/ 2 h 169"/>
                <a:gd name="T28" fmla="*/ 24 w 104"/>
                <a:gd name="T29" fmla="*/ 2 h 169"/>
                <a:gd name="T30" fmla="*/ 44 w 104"/>
                <a:gd name="T31" fmla="*/ 1 h 169"/>
                <a:gd name="T32" fmla="*/ 48 w 104"/>
                <a:gd name="T33" fmla="*/ 0 h 169"/>
                <a:gd name="T34" fmla="*/ 50 w 104"/>
                <a:gd name="T35" fmla="*/ 5 h 169"/>
                <a:gd name="T36" fmla="*/ 56 w 104"/>
                <a:gd name="T37" fmla="*/ 21 h 169"/>
                <a:gd name="T38" fmla="*/ 55 w 104"/>
                <a:gd name="T39" fmla="*/ 28 h 169"/>
                <a:gd name="T40" fmla="*/ 56 w 104"/>
                <a:gd name="T41" fmla="*/ 39 h 169"/>
                <a:gd name="T42" fmla="*/ 60 w 104"/>
                <a:gd name="T43" fmla="*/ 51 h 169"/>
                <a:gd name="T44" fmla="*/ 60 w 104"/>
                <a:gd name="T45" fmla="*/ 65 h 169"/>
                <a:gd name="T46" fmla="*/ 60 w 104"/>
                <a:gd name="T47" fmla="*/ 78 h 169"/>
                <a:gd name="T48" fmla="*/ 69 w 104"/>
                <a:gd name="T49" fmla="*/ 86 h 169"/>
                <a:gd name="T50" fmla="*/ 60 w 104"/>
                <a:gd name="T51" fmla="*/ 93 h 169"/>
                <a:gd name="T52" fmla="*/ 55 w 104"/>
                <a:gd name="T53" fmla="*/ 87 h 169"/>
                <a:gd name="T54" fmla="*/ 60 w 104"/>
                <a:gd name="T55" fmla="*/ 93 h 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
                <a:gd name="T85" fmla="*/ 0 h 169"/>
                <a:gd name="T86" fmla="*/ 104 w 104"/>
                <a:gd name="T87" fmla="*/ 169 h 1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 h="169">
                  <a:moveTo>
                    <a:pt x="91" y="144"/>
                  </a:moveTo>
                  <a:lnTo>
                    <a:pt x="74" y="150"/>
                  </a:lnTo>
                  <a:lnTo>
                    <a:pt x="58" y="157"/>
                  </a:lnTo>
                  <a:lnTo>
                    <a:pt x="40" y="162"/>
                  </a:lnTo>
                  <a:lnTo>
                    <a:pt x="24" y="169"/>
                  </a:lnTo>
                  <a:lnTo>
                    <a:pt x="2" y="161"/>
                  </a:lnTo>
                  <a:lnTo>
                    <a:pt x="10" y="157"/>
                  </a:lnTo>
                  <a:lnTo>
                    <a:pt x="4" y="135"/>
                  </a:lnTo>
                  <a:lnTo>
                    <a:pt x="0" y="116"/>
                  </a:lnTo>
                  <a:lnTo>
                    <a:pt x="8" y="96"/>
                  </a:lnTo>
                  <a:lnTo>
                    <a:pt x="17" y="79"/>
                  </a:lnTo>
                  <a:lnTo>
                    <a:pt x="12" y="44"/>
                  </a:lnTo>
                  <a:lnTo>
                    <a:pt x="10" y="23"/>
                  </a:lnTo>
                  <a:lnTo>
                    <a:pt x="8" y="3"/>
                  </a:lnTo>
                  <a:lnTo>
                    <a:pt x="36" y="3"/>
                  </a:lnTo>
                  <a:lnTo>
                    <a:pt x="66" y="2"/>
                  </a:lnTo>
                  <a:lnTo>
                    <a:pt x="73" y="0"/>
                  </a:lnTo>
                  <a:lnTo>
                    <a:pt x="75" y="8"/>
                  </a:lnTo>
                  <a:lnTo>
                    <a:pt x="84" y="33"/>
                  </a:lnTo>
                  <a:lnTo>
                    <a:pt x="83" y="44"/>
                  </a:lnTo>
                  <a:lnTo>
                    <a:pt x="85" y="61"/>
                  </a:lnTo>
                  <a:lnTo>
                    <a:pt x="90" y="79"/>
                  </a:lnTo>
                  <a:lnTo>
                    <a:pt x="91" y="101"/>
                  </a:lnTo>
                  <a:lnTo>
                    <a:pt x="91" y="121"/>
                  </a:lnTo>
                  <a:lnTo>
                    <a:pt x="104" y="134"/>
                  </a:lnTo>
                  <a:lnTo>
                    <a:pt x="91" y="144"/>
                  </a:lnTo>
                  <a:lnTo>
                    <a:pt x="83" y="135"/>
                  </a:lnTo>
                  <a:lnTo>
                    <a:pt x="91" y="144"/>
                  </a:lnTo>
                </a:path>
              </a:pathLst>
            </a:custGeom>
            <a:solidFill>
              <a:srgbClr val="E5E5E5"/>
            </a:solidFill>
            <a:ln w="1588">
              <a:solidFill>
                <a:srgbClr val="999999"/>
              </a:solidFill>
              <a:prstDash val="solid"/>
              <a:round/>
              <a:headEnd/>
              <a:tailEnd/>
            </a:ln>
          </p:spPr>
          <p:txBody>
            <a:bodyPr/>
            <a:lstStyle/>
            <a:p>
              <a:endParaRPr lang="en-US"/>
            </a:p>
          </p:txBody>
        </p:sp>
        <p:sp>
          <p:nvSpPr>
            <p:cNvPr id="26918" name="Freeform 175"/>
            <p:cNvSpPr>
              <a:spLocks/>
            </p:cNvSpPr>
            <p:nvPr/>
          </p:nvSpPr>
          <p:spPr bwMode="auto">
            <a:xfrm>
              <a:off x="2446" y="2188"/>
              <a:ext cx="111" cy="92"/>
            </a:xfrm>
            <a:custGeom>
              <a:avLst/>
              <a:gdLst>
                <a:gd name="T0" fmla="*/ 100 w 170"/>
                <a:gd name="T1" fmla="*/ 21 h 143"/>
                <a:gd name="T2" fmla="*/ 97 w 170"/>
                <a:gd name="T3" fmla="*/ 28 h 143"/>
                <a:gd name="T4" fmla="*/ 100 w 170"/>
                <a:gd name="T5" fmla="*/ 28 h 143"/>
                <a:gd name="T6" fmla="*/ 107 w 170"/>
                <a:gd name="T7" fmla="*/ 42 h 143"/>
                <a:gd name="T8" fmla="*/ 105 w 170"/>
                <a:gd name="T9" fmla="*/ 55 h 143"/>
                <a:gd name="T10" fmla="*/ 107 w 170"/>
                <a:gd name="T11" fmla="*/ 59 h 143"/>
                <a:gd name="T12" fmla="*/ 109 w 170"/>
                <a:gd name="T13" fmla="*/ 62 h 143"/>
                <a:gd name="T14" fmla="*/ 111 w 170"/>
                <a:gd name="T15" fmla="*/ 69 h 143"/>
                <a:gd name="T16" fmla="*/ 110 w 170"/>
                <a:gd name="T17" fmla="*/ 72 h 143"/>
                <a:gd name="T18" fmla="*/ 104 w 170"/>
                <a:gd name="T19" fmla="*/ 73 h 143"/>
                <a:gd name="T20" fmla="*/ 105 w 170"/>
                <a:gd name="T21" fmla="*/ 80 h 143"/>
                <a:gd name="T22" fmla="*/ 101 w 170"/>
                <a:gd name="T23" fmla="*/ 87 h 143"/>
                <a:gd name="T24" fmla="*/ 100 w 170"/>
                <a:gd name="T25" fmla="*/ 87 h 143"/>
                <a:gd name="T26" fmla="*/ 95 w 170"/>
                <a:gd name="T27" fmla="*/ 88 h 143"/>
                <a:gd name="T28" fmla="*/ 89 w 170"/>
                <a:gd name="T29" fmla="*/ 92 h 143"/>
                <a:gd name="T30" fmla="*/ 84 w 170"/>
                <a:gd name="T31" fmla="*/ 89 h 143"/>
                <a:gd name="T32" fmla="*/ 82 w 170"/>
                <a:gd name="T33" fmla="*/ 72 h 143"/>
                <a:gd name="T34" fmla="*/ 72 w 170"/>
                <a:gd name="T35" fmla="*/ 72 h 143"/>
                <a:gd name="T36" fmla="*/ 66 w 170"/>
                <a:gd name="T37" fmla="*/ 73 h 143"/>
                <a:gd name="T38" fmla="*/ 67 w 170"/>
                <a:gd name="T39" fmla="*/ 62 h 143"/>
                <a:gd name="T40" fmla="*/ 57 w 170"/>
                <a:gd name="T41" fmla="*/ 45 h 143"/>
                <a:gd name="T42" fmla="*/ 36 w 170"/>
                <a:gd name="T43" fmla="*/ 51 h 143"/>
                <a:gd name="T44" fmla="*/ 25 w 170"/>
                <a:gd name="T45" fmla="*/ 62 h 143"/>
                <a:gd name="T46" fmla="*/ 25 w 170"/>
                <a:gd name="T47" fmla="*/ 57 h 143"/>
                <a:gd name="T48" fmla="*/ 20 w 170"/>
                <a:gd name="T49" fmla="*/ 51 h 143"/>
                <a:gd name="T50" fmla="*/ 18 w 170"/>
                <a:gd name="T51" fmla="*/ 49 h 143"/>
                <a:gd name="T52" fmla="*/ 14 w 170"/>
                <a:gd name="T53" fmla="*/ 44 h 143"/>
                <a:gd name="T54" fmla="*/ 6 w 170"/>
                <a:gd name="T55" fmla="*/ 35 h 143"/>
                <a:gd name="T56" fmla="*/ 7 w 170"/>
                <a:gd name="T57" fmla="*/ 33 h 143"/>
                <a:gd name="T58" fmla="*/ 4 w 170"/>
                <a:gd name="T59" fmla="*/ 33 h 143"/>
                <a:gd name="T60" fmla="*/ 3 w 170"/>
                <a:gd name="T61" fmla="*/ 28 h 143"/>
                <a:gd name="T62" fmla="*/ 0 w 170"/>
                <a:gd name="T63" fmla="*/ 30 h 143"/>
                <a:gd name="T64" fmla="*/ 0 w 170"/>
                <a:gd name="T65" fmla="*/ 30 h 143"/>
                <a:gd name="T66" fmla="*/ 3 w 170"/>
                <a:gd name="T67" fmla="*/ 23 h 143"/>
                <a:gd name="T68" fmla="*/ 17 w 170"/>
                <a:gd name="T69" fmla="*/ 17 h 143"/>
                <a:gd name="T70" fmla="*/ 18 w 170"/>
                <a:gd name="T71" fmla="*/ 6 h 143"/>
                <a:gd name="T72" fmla="*/ 20 w 170"/>
                <a:gd name="T73" fmla="*/ 0 h 143"/>
                <a:gd name="T74" fmla="*/ 33 w 170"/>
                <a:gd name="T75" fmla="*/ 3 h 143"/>
                <a:gd name="T76" fmla="*/ 55 w 170"/>
                <a:gd name="T77" fmla="*/ 5 h 143"/>
                <a:gd name="T78" fmla="*/ 54 w 170"/>
                <a:gd name="T79" fmla="*/ 9 h 143"/>
                <a:gd name="T80" fmla="*/ 63 w 170"/>
                <a:gd name="T81" fmla="*/ 9 h 143"/>
                <a:gd name="T82" fmla="*/ 67 w 170"/>
                <a:gd name="T83" fmla="*/ 12 h 143"/>
                <a:gd name="T84" fmla="*/ 76 w 170"/>
                <a:gd name="T85" fmla="*/ 10 h 143"/>
                <a:gd name="T86" fmla="*/ 87 w 170"/>
                <a:gd name="T87" fmla="*/ 6 h 143"/>
                <a:gd name="T88" fmla="*/ 89 w 170"/>
                <a:gd name="T89" fmla="*/ 3 h 143"/>
                <a:gd name="T90" fmla="*/ 94 w 170"/>
                <a:gd name="T91" fmla="*/ 17 h 143"/>
                <a:gd name="T92" fmla="*/ 100 w 170"/>
                <a:gd name="T93" fmla="*/ 21 h 1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0"/>
                <a:gd name="T142" fmla="*/ 0 h 143"/>
                <a:gd name="T143" fmla="*/ 170 w 170"/>
                <a:gd name="T144" fmla="*/ 143 h 1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0" h="143">
                  <a:moveTo>
                    <a:pt x="153" y="33"/>
                  </a:moveTo>
                  <a:lnTo>
                    <a:pt x="149" y="43"/>
                  </a:lnTo>
                  <a:lnTo>
                    <a:pt x="153" y="43"/>
                  </a:lnTo>
                  <a:lnTo>
                    <a:pt x="164" y="66"/>
                  </a:lnTo>
                  <a:lnTo>
                    <a:pt x="161" y="86"/>
                  </a:lnTo>
                  <a:lnTo>
                    <a:pt x="164" y="92"/>
                  </a:lnTo>
                  <a:lnTo>
                    <a:pt x="167" y="96"/>
                  </a:lnTo>
                  <a:lnTo>
                    <a:pt x="170" y="108"/>
                  </a:lnTo>
                  <a:lnTo>
                    <a:pt x="168" y="112"/>
                  </a:lnTo>
                  <a:lnTo>
                    <a:pt x="159" y="113"/>
                  </a:lnTo>
                  <a:lnTo>
                    <a:pt x="161" y="125"/>
                  </a:lnTo>
                  <a:lnTo>
                    <a:pt x="154" y="136"/>
                  </a:lnTo>
                  <a:lnTo>
                    <a:pt x="153" y="136"/>
                  </a:lnTo>
                  <a:lnTo>
                    <a:pt x="145" y="137"/>
                  </a:lnTo>
                  <a:lnTo>
                    <a:pt x="137" y="143"/>
                  </a:lnTo>
                  <a:lnTo>
                    <a:pt x="129" y="138"/>
                  </a:lnTo>
                  <a:lnTo>
                    <a:pt x="125" y="112"/>
                  </a:lnTo>
                  <a:lnTo>
                    <a:pt x="110" y="112"/>
                  </a:lnTo>
                  <a:lnTo>
                    <a:pt x="101" y="113"/>
                  </a:lnTo>
                  <a:lnTo>
                    <a:pt x="103" y="96"/>
                  </a:lnTo>
                  <a:lnTo>
                    <a:pt x="87" y="70"/>
                  </a:lnTo>
                  <a:lnTo>
                    <a:pt x="55" y="79"/>
                  </a:lnTo>
                  <a:lnTo>
                    <a:pt x="38" y="96"/>
                  </a:lnTo>
                  <a:lnTo>
                    <a:pt x="38" y="88"/>
                  </a:lnTo>
                  <a:lnTo>
                    <a:pt x="31" y="80"/>
                  </a:lnTo>
                  <a:lnTo>
                    <a:pt x="27" y="76"/>
                  </a:lnTo>
                  <a:lnTo>
                    <a:pt x="21" y="69"/>
                  </a:lnTo>
                  <a:lnTo>
                    <a:pt x="9" y="54"/>
                  </a:lnTo>
                  <a:lnTo>
                    <a:pt x="10" y="51"/>
                  </a:lnTo>
                  <a:lnTo>
                    <a:pt x="6" y="51"/>
                  </a:lnTo>
                  <a:lnTo>
                    <a:pt x="4" y="44"/>
                  </a:lnTo>
                  <a:lnTo>
                    <a:pt x="0" y="47"/>
                  </a:lnTo>
                  <a:lnTo>
                    <a:pt x="0" y="46"/>
                  </a:lnTo>
                  <a:lnTo>
                    <a:pt x="4" y="35"/>
                  </a:lnTo>
                  <a:lnTo>
                    <a:pt x="26" y="27"/>
                  </a:lnTo>
                  <a:lnTo>
                    <a:pt x="27" y="10"/>
                  </a:lnTo>
                  <a:lnTo>
                    <a:pt x="31" y="0"/>
                  </a:lnTo>
                  <a:lnTo>
                    <a:pt x="51" y="4"/>
                  </a:lnTo>
                  <a:lnTo>
                    <a:pt x="84" y="8"/>
                  </a:lnTo>
                  <a:lnTo>
                    <a:pt x="83" y="14"/>
                  </a:lnTo>
                  <a:lnTo>
                    <a:pt x="96" y="14"/>
                  </a:lnTo>
                  <a:lnTo>
                    <a:pt x="103" y="18"/>
                  </a:lnTo>
                  <a:lnTo>
                    <a:pt x="117" y="16"/>
                  </a:lnTo>
                  <a:lnTo>
                    <a:pt x="133" y="9"/>
                  </a:lnTo>
                  <a:lnTo>
                    <a:pt x="137" y="4"/>
                  </a:lnTo>
                  <a:lnTo>
                    <a:pt x="144" y="27"/>
                  </a:lnTo>
                  <a:lnTo>
                    <a:pt x="153" y="3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19" name="Freeform 176"/>
            <p:cNvSpPr>
              <a:spLocks/>
            </p:cNvSpPr>
            <p:nvPr/>
          </p:nvSpPr>
          <p:spPr bwMode="auto">
            <a:xfrm>
              <a:off x="2446" y="2188"/>
              <a:ext cx="111" cy="92"/>
            </a:xfrm>
            <a:custGeom>
              <a:avLst/>
              <a:gdLst>
                <a:gd name="T0" fmla="*/ 100 w 170"/>
                <a:gd name="T1" fmla="*/ 21 h 143"/>
                <a:gd name="T2" fmla="*/ 97 w 170"/>
                <a:gd name="T3" fmla="*/ 28 h 143"/>
                <a:gd name="T4" fmla="*/ 100 w 170"/>
                <a:gd name="T5" fmla="*/ 28 h 143"/>
                <a:gd name="T6" fmla="*/ 107 w 170"/>
                <a:gd name="T7" fmla="*/ 42 h 143"/>
                <a:gd name="T8" fmla="*/ 105 w 170"/>
                <a:gd name="T9" fmla="*/ 55 h 143"/>
                <a:gd name="T10" fmla="*/ 107 w 170"/>
                <a:gd name="T11" fmla="*/ 59 h 143"/>
                <a:gd name="T12" fmla="*/ 109 w 170"/>
                <a:gd name="T13" fmla="*/ 62 h 143"/>
                <a:gd name="T14" fmla="*/ 111 w 170"/>
                <a:gd name="T15" fmla="*/ 69 h 143"/>
                <a:gd name="T16" fmla="*/ 110 w 170"/>
                <a:gd name="T17" fmla="*/ 72 h 143"/>
                <a:gd name="T18" fmla="*/ 104 w 170"/>
                <a:gd name="T19" fmla="*/ 73 h 143"/>
                <a:gd name="T20" fmla="*/ 105 w 170"/>
                <a:gd name="T21" fmla="*/ 80 h 143"/>
                <a:gd name="T22" fmla="*/ 101 w 170"/>
                <a:gd name="T23" fmla="*/ 87 h 143"/>
                <a:gd name="T24" fmla="*/ 100 w 170"/>
                <a:gd name="T25" fmla="*/ 87 h 143"/>
                <a:gd name="T26" fmla="*/ 95 w 170"/>
                <a:gd name="T27" fmla="*/ 88 h 143"/>
                <a:gd name="T28" fmla="*/ 89 w 170"/>
                <a:gd name="T29" fmla="*/ 92 h 143"/>
                <a:gd name="T30" fmla="*/ 84 w 170"/>
                <a:gd name="T31" fmla="*/ 89 h 143"/>
                <a:gd name="T32" fmla="*/ 82 w 170"/>
                <a:gd name="T33" fmla="*/ 72 h 143"/>
                <a:gd name="T34" fmla="*/ 72 w 170"/>
                <a:gd name="T35" fmla="*/ 72 h 143"/>
                <a:gd name="T36" fmla="*/ 66 w 170"/>
                <a:gd name="T37" fmla="*/ 73 h 143"/>
                <a:gd name="T38" fmla="*/ 67 w 170"/>
                <a:gd name="T39" fmla="*/ 62 h 143"/>
                <a:gd name="T40" fmla="*/ 57 w 170"/>
                <a:gd name="T41" fmla="*/ 45 h 143"/>
                <a:gd name="T42" fmla="*/ 36 w 170"/>
                <a:gd name="T43" fmla="*/ 51 h 143"/>
                <a:gd name="T44" fmla="*/ 25 w 170"/>
                <a:gd name="T45" fmla="*/ 62 h 143"/>
                <a:gd name="T46" fmla="*/ 25 w 170"/>
                <a:gd name="T47" fmla="*/ 57 h 143"/>
                <a:gd name="T48" fmla="*/ 20 w 170"/>
                <a:gd name="T49" fmla="*/ 51 h 143"/>
                <a:gd name="T50" fmla="*/ 18 w 170"/>
                <a:gd name="T51" fmla="*/ 49 h 143"/>
                <a:gd name="T52" fmla="*/ 14 w 170"/>
                <a:gd name="T53" fmla="*/ 44 h 143"/>
                <a:gd name="T54" fmla="*/ 6 w 170"/>
                <a:gd name="T55" fmla="*/ 35 h 143"/>
                <a:gd name="T56" fmla="*/ 7 w 170"/>
                <a:gd name="T57" fmla="*/ 33 h 143"/>
                <a:gd name="T58" fmla="*/ 4 w 170"/>
                <a:gd name="T59" fmla="*/ 33 h 143"/>
                <a:gd name="T60" fmla="*/ 3 w 170"/>
                <a:gd name="T61" fmla="*/ 28 h 143"/>
                <a:gd name="T62" fmla="*/ 0 w 170"/>
                <a:gd name="T63" fmla="*/ 30 h 143"/>
                <a:gd name="T64" fmla="*/ 0 w 170"/>
                <a:gd name="T65" fmla="*/ 30 h 143"/>
                <a:gd name="T66" fmla="*/ 3 w 170"/>
                <a:gd name="T67" fmla="*/ 23 h 143"/>
                <a:gd name="T68" fmla="*/ 17 w 170"/>
                <a:gd name="T69" fmla="*/ 17 h 143"/>
                <a:gd name="T70" fmla="*/ 18 w 170"/>
                <a:gd name="T71" fmla="*/ 6 h 143"/>
                <a:gd name="T72" fmla="*/ 20 w 170"/>
                <a:gd name="T73" fmla="*/ 0 h 143"/>
                <a:gd name="T74" fmla="*/ 33 w 170"/>
                <a:gd name="T75" fmla="*/ 3 h 143"/>
                <a:gd name="T76" fmla="*/ 55 w 170"/>
                <a:gd name="T77" fmla="*/ 5 h 143"/>
                <a:gd name="T78" fmla="*/ 54 w 170"/>
                <a:gd name="T79" fmla="*/ 9 h 143"/>
                <a:gd name="T80" fmla="*/ 63 w 170"/>
                <a:gd name="T81" fmla="*/ 9 h 143"/>
                <a:gd name="T82" fmla="*/ 67 w 170"/>
                <a:gd name="T83" fmla="*/ 12 h 143"/>
                <a:gd name="T84" fmla="*/ 76 w 170"/>
                <a:gd name="T85" fmla="*/ 10 h 143"/>
                <a:gd name="T86" fmla="*/ 87 w 170"/>
                <a:gd name="T87" fmla="*/ 6 h 143"/>
                <a:gd name="T88" fmla="*/ 89 w 170"/>
                <a:gd name="T89" fmla="*/ 3 h 143"/>
                <a:gd name="T90" fmla="*/ 94 w 170"/>
                <a:gd name="T91" fmla="*/ 17 h 143"/>
                <a:gd name="T92" fmla="*/ 100 w 170"/>
                <a:gd name="T93" fmla="*/ 21 h 1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0"/>
                <a:gd name="T142" fmla="*/ 0 h 143"/>
                <a:gd name="T143" fmla="*/ 170 w 170"/>
                <a:gd name="T144" fmla="*/ 143 h 1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0" h="143">
                  <a:moveTo>
                    <a:pt x="153" y="33"/>
                  </a:moveTo>
                  <a:lnTo>
                    <a:pt x="149" y="43"/>
                  </a:lnTo>
                  <a:lnTo>
                    <a:pt x="153" y="43"/>
                  </a:lnTo>
                  <a:lnTo>
                    <a:pt x="164" y="66"/>
                  </a:lnTo>
                  <a:lnTo>
                    <a:pt x="161" y="86"/>
                  </a:lnTo>
                  <a:lnTo>
                    <a:pt x="164" y="92"/>
                  </a:lnTo>
                  <a:lnTo>
                    <a:pt x="167" y="96"/>
                  </a:lnTo>
                  <a:lnTo>
                    <a:pt x="170" y="108"/>
                  </a:lnTo>
                  <a:lnTo>
                    <a:pt x="168" y="112"/>
                  </a:lnTo>
                  <a:lnTo>
                    <a:pt x="159" y="113"/>
                  </a:lnTo>
                  <a:lnTo>
                    <a:pt x="161" y="125"/>
                  </a:lnTo>
                  <a:lnTo>
                    <a:pt x="154" y="136"/>
                  </a:lnTo>
                  <a:lnTo>
                    <a:pt x="153" y="136"/>
                  </a:lnTo>
                  <a:lnTo>
                    <a:pt x="145" y="137"/>
                  </a:lnTo>
                  <a:lnTo>
                    <a:pt x="137" y="143"/>
                  </a:lnTo>
                  <a:lnTo>
                    <a:pt x="129" y="138"/>
                  </a:lnTo>
                  <a:lnTo>
                    <a:pt x="125" y="112"/>
                  </a:lnTo>
                  <a:lnTo>
                    <a:pt x="110" y="112"/>
                  </a:lnTo>
                  <a:lnTo>
                    <a:pt x="101" y="113"/>
                  </a:lnTo>
                  <a:lnTo>
                    <a:pt x="103" y="96"/>
                  </a:lnTo>
                  <a:lnTo>
                    <a:pt x="87" y="70"/>
                  </a:lnTo>
                  <a:lnTo>
                    <a:pt x="55" y="79"/>
                  </a:lnTo>
                  <a:lnTo>
                    <a:pt x="38" y="96"/>
                  </a:lnTo>
                  <a:lnTo>
                    <a:pt x="38" y="88"/>
                  </a:lnTo>
                  <a:lnTo>
                    <a:pt x="31" y="80"/>
                  </a:lnTo>
                  <a:lnTo>
                    <a:pt x="27" y="76"/>
                  </a:lnTo>
                  <a:lnTo>
                    <a:pt x="21" y="69"/>
                  </a:lnTo>
                  <a:lnTo>
                    <a:pt x="9" y="54"/>
                  </a:lnTo>
                  <a:lnTo>
                    <a:pt x="10" y="51"/>
                  </a:lnTo>
                  <a:lnTo>
                    <a:pt x="6" y="51"/>
                  </a:lnTo>
                  <a:lnTo>
                    <a:pt x="4" y="44"/>
                  </a:lnTo>
                  <a:lnTo>
                    <a:pt x="0" y="47"/>
                  </a:lnTo>
                  <a:lnTo>
                    <a:pt x="0" y="46"/>
                  </a:lnTo>
                  <a:lnTo>
                    <a:pt x="4" y="35"/>
                  </a:lnTo>
                  <a:lnTo>
                    <a:pt x="26" y="27"/>
                  </a:lnTo>
                  <a:lnTo>
                    <a:pt x="27" y="10"/>
                  </a:lnTo>
                  <a:lnTo>
                    <a:pt x="31" y="0"/>
                  </a:lnTo>
                  <a:lnTo>
                    <a:pt x="51" y="4"/>
                  </a:lnTo>
                  <a:lnTo>
                    <a:pt x="84" y="8"/>
                  </a:lnTo>
                  <a:lnTo>
                    <a:pt x="83" y="14"/>
                  </a:lnTo>
                  <a:lnTo>
                    <a:pt x="96" y="14"/>
                  </a:lnTo>
                  <a:lnTo>
                    <a:pt x="103" y="18"/>
                  </a:lnTo>
                  <a:lnTo>
                    <a:pt x="117" y="16"/>
                  </a:lnTo>
                  <a:lnTo>
                    <a:pt x="133" y="9"/>
                  </a:lnTo>
                  <a:lnTo>
                    <a:pt x="137" y="4"/>
                  </a:lnTo>
                  <a:lnTo>
                    <a:pt x="144" y="27"/>
                  </a:lnTo>
                  <a:lnTo>
                    <a:pt x="153" y="33"/>
                  </a:lnTo>
                </a:path>
              </a:pathLst>
            </a:custGeom>
            <a:solidFill>
              <a:srgbClr val="E5E5E5"/>
            </a:solidFill>
            <a:ln w="1588">
              <a:solidFill>
                <a:srgbClr val="999999"/>
              </a:solidFill>
              <a:prstDash val="solid"/>
              <a:round/>
              <a:headEnd/>
              <a:tailEnd/>
            </a:ln>
          </p:spPr>
          <p:txBody>
            <a:bodyPr/>
            <a:lstStyle/>
            <a:p>
              <a:endParaRPr lang="en-US"/>
            </a:p>
          </p:txBody>
        </p:sp>
        <p:sp>
          <p:nvSpPr>
            <p:cNvPr id="26920" name="Freeform 177"/>
            <p:cNvSpPr>
              <a:spLocks/>
            </p:cNvSpPr>
            <p:nvPr/>
          </p:nvSpPr>
          <p:spPr bwMode="auto">
            <a:xfrm>
              <a:off x="2419" y="2188"/>
              <a:ext cx="47" cy="29"/>
            </a:xfrm>
            <a:custGeom>
              <a:avLst/>
              <a:gdLst>
                <a:gd name="T0" fmla="*/ 23 w 71"/>
                <a:gd name="T1" fmla="*/ 18 h 46"/>
                <a:gd name="T2" fmla="*/ 22 w 71"/>
                <a:gd name="T3" fmla="*/ 22 h 46"/>
                <a:gd name="T4" fmla="*/ 25 w 71"/>
                <a:gd name="T5" fmla="*/ 26 h 46"/>
                <a:gd name="T6" fmla="*/ 26 w 71"/>
                <a:gd name="T7" fmla="*/ 29 h 46"/>
                <a:gd name="T8" fmla="*/ 29 w 71"/>
                <a:gd name="T9" fmla="*/ 22 h 46"/>
                <a:gd name="T10" fmla="*/ 44 w 71"/>
                <a:gd name="T11" fmla="*/ 17 h 46"/>
                <a:gd name="T12" fmla="*/ 44 w 71"/>
                <a:gd name="T13" fmla="*/ 6 h 46"/>
                <a:gd name="T14" fmla="*/ 47 w 71"/>
                <a:gd name="T15" fmla="*/ 0 h 46"/>
                <a:gd name="T16" fmla="*/ 33 w 71"/>
                <a:gd name="T17" fmla="*/ 1 h 46"/>
                <a:gd name="T18" fmla="*/ 21 w 71"/>
                <a:gd name="T19" fmla="*/ 2 h 46"/>
                <a:gd name="T20" fmla="*/ 0 w 71"/>
                <a:gd name="T21" fmla="*/ 6 h 46"/>
                <a:gd name="T22" fmla="*/ 8 w 71"/>
                <a:gd name="T23" fmla="*/ 6 h 46"/>
                <a:gd name="T24" fmla="*/ 5 w 71"/>
                <a:gd name="T25" fmla="*/ 10 h 46"/>
                <a:gd name="T26" fmla="*/ 13 w 71"/>
                <a:gd name="T27" fmla="*/ 11 h 46"/>
                <a:gd name="T28" fmla="*/ 12 w 71"/>
                <a:gd name="T29" fmla="*/ 13 h 46"/>
                <a:gd name="T30" fmla="*/ 23 w 71"/>
                <a:gd name="T31" fmla="*/ 13 h 46"/>
                <a:gd name="T32" fmla="*/ 26 w 71"/>
                <a:gd name="T33" fmla="*/ 14 h 46"/>
                <a:gd name="T34" fmla="*/ 18 w 71"/>
                <a:gd name="T35" fmla="*/ 16 h 46"/>
                <a:gd name="T36" fmla="*/ 23 w 71"/>
                <a:gd name="T37" fmla="*/ 18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46"/>
                <a:gd name="T59" fmla="*/ 71 w 71"/>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46">
                  <a:moveTo>
                    <a:pt x="35" y="29"/>
                  </a:moveTo>
                  <a:lnTo>
                    <a:pt x="33" y="35"/>
                  </a:lnTo>
                  <a:lnTo>
                    <a:pt x="38" y="41"/>
                  </a:lnTo>
                  <a:lnTo>
                    <a:pt x="40" y="46"/>
                  </a:lnTo>
                  <a:lnTo>
                    <a:pt x="44" y="35"/>
                  </a:lnTo>
                  <a:lnTo>
                    <a:pt x="66" y="27"/>
                  </a:lnTo>
                  <a:lnTo>
                    <a:pt x="67" y="10"/>
                  </a:lnTo>
                  <a:lnTo>
                    <a:pt x="71" y="0"/>
                  </a:lnTo>
                  <a:lnTo>
                    <a:pt x="50" y="2"/>
                  </a:lnTo>
                  <a:lnTo>
                    <a:pt x="32" y="3"/>
                  </a:lnTo>
                  <a:lnTo>
                    <a:pt x="0" y="9"/>
                  </a:lnTo>
                  <a:lnTo>
                    <a:pt x="12" y="10"/>
                  </a:lnTo>
                  <a:lnTo>
                    <a:pt x="8" y="16"/>
                  </a:lnTo>
                  <a:lnTo>
                    <a:pt x="19" y="18"/>
                  </a:lnTo>
                  <a:lnTo>
                    <a:pt x="18" y="20"/>
                  </a:lnTo>
                  <a:lnTo>
                    <a:pt x="35" y="20"/>
                  </a:lnTo>
                  <a:lnTo>
                    <a:pt x="40" y="22"/>
                  </a:lnTo>
                  <a:lnTo>
                    <a:pt x="27" y="25"/>
                  </a:lnTo>
                  <a:lnTo>
                    <a:pt x="35" y="2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21" name="Freeform 178"/>
            <p:cNvSpPr>
              <a:spLocks/>
            </p:cNvSpPr>
            <p:nvPr/>
          </p:nvSpPr>
          <p:spPr bwMode="auto">
            <a:xfrm>
              <a:off x="2419" y="2188"/>
              <a:ext cx="47" cy="29"/>
            </a:xfrm>
            <a:custGeom>
              <a:avLst/>
              <a:gdLst>
                <a:gd name="T0" fmla="*/ 23 w 71"/>
                <a:gd name="T1" fmla="*/ 18 h 46"/>
                <a:gd name="T2" fmla="*/ 22 w 71"/>
                <a:gd name="T3" fmla="*/ 22 h 46"/>
                <a:gd name="T4" fmla="*/ 25 w 71"/>
                <a:gd name="T5" fmla="*/ 26 h 46"/>
                <a:gd name="T6" fmla="*/ 26 w 71"/>
                <a:gd name="T7" fmla="*/ 29 h 46"/>
                <a:gd name="T8" fmla="*/ 29 w 71"/>
                <a:gd name="T9" fmla="*/ 22 h 46"/>
                <a:gd name="T10" fmla="*/ 44 w 71"/>
                <a:gd name="T11" fmla="*/ 17 h 46"/>
                <a:gd name="T12" fmla="*/ 44 w 71"/>
                <a:gd name="T13" fmla="*/ 6 h 46"/>
                <a:gd name="T14" fmla="*/ 47 w 71"/>
                <a:gd name="T15" fmla="*/ 0 h 46"/>
                <a:gd name="T16" fmla="*/ 33 w 71"/>
                <a:gd name="T17" fmla="*/ 1 h 46"/>
                <a:gd name="T18" fmla="*/ 21 w 71"/>
                <a:gd name="T19" fmla="*/ 2 h 46"/>
                <a:gd name="T20" fmla="*/ 0 w 71"/>
                <a:gd name="T21" fmla="*/ 6 h 46"/>
                <a:gd name="T22" fmla="*/ 8 w 71"/>
                <a:gd name="T23" fmla="*/ 6 h 46"/>
                <a:gd name="T24" fmla="*/ 5 w 71"/>
                <a:gd name="T25" fmla="*/ 10 h 46"/>
                <a:gd name="T26" fmla="*/ 13 w 71"/>
                <a:gd name="T27" fmla="*/ 11 h 46"/>
                <a:gd name="T28" fmla="*/ 12 w 71"/>
                <a:gd name="T29" fmla="*/ 13 h 46"/>
                <a:gd name="T30" fmla="*/ 23 w 71"/>
                <a:gd name="T31" fmla="*/ 13 h 46"/>
                <a:gd name="T32" fmla="*/ 26 w 71"/>
                <a:gd name="T33" fmla="*/ 14 h 46"/>
                <a:gd name="T34" fmla="*/ 18 w 71"/>
                <a:gd name="T35" fmla="*/ 16 h 46"/>
                <a:gd name="T36" fmla="*/ 23 w 71"/>
                <a:gd name="T37" fmla="*/ 18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46"/>
                <a:gd name="T59" fmla="*/ 71 w 71"/>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46">
                  <a:moveTo>
                    <a:pt x="35" y="29"/>
                  </a:moveTo>
                  <a:lnTo>
                    <a:pt x="33" y="35"/>
                  </a:lnTo>
                  <a:lnTo>
                    <a:pt x="38" y="41"/>
                  </a:lnTo>
                  <a:lnTo>
                    <a:pt x="40" y="46"/>
                  </a:lnTo>
                  <a:lnTo>
                    <a:pt x="44" y="35"/>
                  </a:lnTo>
                  <a:lnTo>
                    <a:pt x="66" y="27"/>
                  </a:lnTo>
                  <a:lnTo>
                    <a:pt x="67" y="10"/>
                  </a:lnTo>
                  <a:lnTo>
                    <a:pt x="71" y="0"/>
                  </a:lnTo>
                  <a:lnTo>
                    <a:pt x="50" y="2"/>
                  </a:lnTo>
                  <a:lnTo>
                    <a:pt x="32" y="3"/>
                  </a:lnTo>
                  <a:lnTo>
                    <a:pt x="0" y="9"/>
                  </a:lnTo>
                  <a:lnTo>
                    <a:pt x="12" y="10"/>
                  </a:lnTo>
                  <a:lnTo>
                    <a:pt x="8" y="16"/>
                  </a:lnTo>
                  <a:lnTo>
                    <a:pt x="19" y="18"/>
                  </a:lnTo>
                  <a:lnTo>
                    <a:pt x="18" y="20"/>
                  </a:lnTo>
                  <a:lnTo>
                    <a:pt x="35" y="20"/>
                  </a:lnTo>
                  <a:lnTo>
                    <a:pt x="40" y="22"/>
                  </a:lnTo>
                  <a:lnTo>
                    <a:pt x="27" y="25"/>
                  </a:lnTo>
                  <a:lnTo>
                    <a:pt x="35" y="29"/>
                  </a:lnTo>
                </a:path>
              </a:pathLst>
            </a:custGeom>
            <a:solidFill>
              <a:srgbClr val="E5E5E5"/>
            </a:solidFill>
            <a:ln w="1588">
              <a:solidFill>
                <a:srgbClr val="999999"/>
              </a:solidFill>
              <a:prstDash val="solid"/>
              <a:round/>
              <a:headEnd/>
              <a:tailEnd/>
            </a:ln>
          </p:spPr>
          <p:txBody>
            <a:bodyPr/>
            <a:lstStyle/>
            <a:p>
              <a:endParaRPr lang="en-US"/>
            </a:p>
          </p:txBody>
        </p:sp>
        <p:sp>
          <p:nvSpPr>
            <p:cNvPr id="26922" name="Freeform 179"/>
            <p:cNvSpPr>
              <a:spLocks/>
            </p:cNvSpPr>
            <p:nvPr/>
          </p:nvSpPr>
          <p:spPr bwMode="auto">
            <a:xfrm>
              <a:off x="2546" y="2221"/>
              <a:ext cx="92" cy="109"/>
            </a:xfrm>
            <a:custGeom>
              <a:avLst/>
              <a:gdLst>
                <a:gd name="T0" fmla="*/ 52 w 140"/>
                <a:gd name="T1" fmla="*/ 8 h 169"/>
                <a:gd name="T2" fmla="*/ 45 w 140"/>
                <a:gd name="T3" fmla="*/ 5 h 169"/>
                <a:gd name="T4" fmla="*/ 34 w 140"/>
                <a:gd name="T5" fmla="*/ 7 h 169"/>
                <a:gd name="T6" fmla="*/ 33 w 140"/>
                <a:gd name="T7" fmla="*/ 0 h 169"/>
                <a:gd name="T8" fmla="*/ 27 w 140"/>
                <a:gd name="T9" fmla="*/ 5 h 169"/>
                <a:gd name="T10" fmla="*/ 20 w 140"/>
                <a:gd name="T11" fmla="*/ 8 h 169"/>
                <a:gd name="T12" fmla="*/ 11 w 140"/>
                <a:gd name="T13" fmla="*/ 6 h 169"/>
                <a:gd name="T14" fmla="*/ 7 w 140"/>
                <a:gd name="T15" fmla="*/ 9 h 169"/>
                <a:gd name="T16" fmla="*/ 5 w 140"/>
                <a:gd name="T17" fmla="*/ 22 h 169"/>
                <a:gd name="T18" fmla="*/ 7 w 140"/>
                <a:gd name="T19" fmla="*/ 26 h 169"/>
                <a:gd name="T20" fmla="*/ 9 w 140"/>
                <a:gd name="T21" fmla="*/ 28 h 169"/>
                <a:gd name="T22" fmla="*/ 11 w 140"/>
                <a:gd name="T23" fmla="*/ 36 h 169"/>
                <a:gd name="T24" fmla="*/ 10 w 140"/>
                <a:gd name="T25" fmla="*/ 39 h 169"/>
                <a:gd name="T26" fmla="*/ 4 w 140"/>
                <a:gd name="T27" fmla="*/ 39 h 169"/>
                <a:gd name="T28" fmla="*/ 5 w 140"/>
                <a:gd name="T29" fmla="*/ 47 h 169"/>
                <a:gd name="T30" fmla="*/ 1 w 140"/>
                <a:gd name="T31" fmla="*/ 54 h 169"/>
                <a:gd name="T32" fmla="*/ 0 w 140"/>
                <a:gd name="T33" fmla="*/ 54 h 169"/>
                <a:gd name="T34" fmla="*/ 0 w 140"/>
                <a:gd name="T35" fmla="*/ 70 h 169"/>
                <a:gd name="T36" fmla="*/ 0 w 140"/>
                <a:gd name="T37" fmla="*/ 74 h 169"/>
                <a:gd name="T38" fmla="*/ 10 w 140"/>
                <a:gd name="T39" fmla="*/ 81 h 169"/>
                <a:gd name="T40" fmla="*/ 16 w 140"/>
                <a:gd name="T41" fmla="*/ 89 h 169"/>
                <a:gd name="T42" fmla="*/ 14 w 140"/>
                <a:gd name="T43" fmla="*/ 109 h 169"/>
                <a:gd name="T44" fmla="*/ 34 w 140"/>
                <a:gd name="T45" fmla="*/ 103 h 169"/>
                <a:gd name="T46" fmla="*/ 53 w 140"/>
                <a:gd name="T47" fmla="*/ 96 h 169"/>
                <a:gd name="T48" fmla="*/ 49 w 140"/>
                <a:gd name="T49" fmla="*/ 96 h 169"/>
                <a:gd name="T50" fmla="*/ 67 w 140"/>
                <a:gd name="T51" fmla="*/ 95 h 169"/>
                <a:gd name="T52" fmla="*/ 57 w 140"/>
                <a:gd name="T53" fmla="*/ 95 h 169"/>
                <a:gd name="T54" fmla="*/ 71 w 140"/>
                <a:gd name="T55" fmla="*/ 94 h 169"/>
                <a:gd name="T56" fmla="*/ 81 w 140"/>
                <a:gd name="T57" fmla="*/ 95 h 169"/>
                <a:gd name="T58" fmla="*/ 82 w 140"/>
                <a:gd name="T59" fmla="*/ 97 h 169"/>
                <a:gd name="T60" fmla="*/ 87 w 140"/>
                <a:gd name="T61" fmla="*/ 94 h 169"/>
                <a:gd name="T62" fmla="*/ 83 w 140"/>
                <a:gd name="T63" fmla="*/ 80 h 169"/>
                <a:gd name="T64" fmla="*/ 81 w 140"/>
                <a:gd name="T65" fmla="*/ 68 h 169"/>
                <a:gd name="T66" fmla="*/ 86 w 140"/>
                <a:gd name="T67" fmla="*/ 55 h 169"/>
                <a:gd name="T68" fmla="*/ 92 w 140"/>
                <a:gd name="T69" fmla="*/ 44 h 169"/>
                <a:gd name="T70" fmla="*/ 89 w 140"/>
                <a:gd name="T71" fmla="*/ 21 h 169"/>
                <a:gd name="T72" fmla="*/ 75 w 140"/>
                <a:gd name="T73" fmla="*/ 14 h 169"/>
                <a:gd name="T74" fmla="*/ 60 w 140"/>
                <a:gd name="T75" fmla="*/ 17 h 169"/>
                <a:gd name="T76" fmla="*/ 52 w 140"/>
                <a:gd name="T77" fmla="*/ 8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169"/>
                <a:gd name="T119" fmla="*/ 140 w 140"/>
                <a:gd name="T120" fmla="*/ 169 h 1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169">
                  <a:moveTo>
                    <a:pt x="79" y="12"/>
                  </a:moveTo>
                  <a:lnTo>
                    <a:pt x="68" y="8"/>
                  </a:lnTo>
                  <a:lnTo>
                    <a:pt x="52" y="11"/>
                  </a:lnTo>
                  <a:lnTo>
                    <a:pt x="50" y="0"/>
                  </a:lnTo>
                  <a:lnTo>
                    <a:pt x="41" y="7"/>
                  </a:lnTo>
                  <a:lnTo>
                    <a:pt x="31" y="12"/>
                  </a:lnTo>
                  <a:lnTo>
                    <a:pt x="17" y="9"/>
                  </a:lnTo>
                  <a:lnTo>
                    <a:pt x="11" y="14"/>
                  </a:lnTo>
                  <a:lnTo>
                    <a:pt x="8" y="34"/>
                  </a:lnTo>
                  <a:lnTo>
                    <a:pt x="11" y="40"/>
                  </a:lnTo>
                  <a:lnTo>
                    <a:pt x="14" y="44"/>
                  </a:lnTo>
                  <a:lnTo>
                    <a:pt x="17" y="56"/>
                  </a:lnTo>
                  <a:lnTo>
                    <a:pt x="15" y="60"/>
                  </a:lnTo>
                  <a:lnTo>
                    <a:pt x="6" y="61"/>
                  </a:lnTo>
                  <a:lnTo>
                    <a:pt x="8" y="73"/>
                  </a:lnTo>
                  <a:lnTo>
                    <a:pt x="1" y="84"/>
                  </a:lnTo>
                  <a:lnTo>
                    <a:pt x="0" y="84"/>
                  </a:lnTo>
                  <a:lnTo>
                    <a:pt x="0" y="108"/>
                  </a:lnTo>
                  <a:lnTo>
                    <a:pt x="0" y="114"/>
                  </a:lnTo>
                  <a:lnTo>
                    <a:pt x="15" y="125"/>
                  </a:lnTo>
                  <a:lnTo>
                    <a:pt x="24" y="138"/>
                  </a:lnTo>
                  <a:lnTo>
                    <a:pt x="22" y="169"/>
                  </a:lnTo>
                  <a:lnTo>
                    <a:pt x="51" y="160"/>
                  </a:lnTo>
                  <a:lnTo>
                    <a:pt x="80" y="149"/>
                  </a:lnTo>
                  <a:lnTo>
                    <a:pt x="74" y="149"/>
                  </a:lnTo>
                  <a:lnTo>
                    <a:pt x="102" y="147"/>
                  </a:lnTo>
                  <a:lnTo>
                    <a:pt x="87" y="147"/>
                  </a:lnTo>
                  <a:lnTo>
                    <a:pt x="108" y="146"/>
                  </a:lnTo>
                  <a:lnTo>
                    <a:pt x="123" y="147"/>
                  </a:lnTo>
                  <a:lnTo>
                    <a:pt x="125" y="150"/>
                  </a:lnTo>
                  <a:lnTo>
                    <a:pt x="133" y="146"/>
                  </a:lnTo>
                  <a:lnTo>
                    <a:pt x="127" y="124"/>
                  </a:lnTo>
                  <a:lnTo>
                    <a:pt x="123" y="105"/>
                  </a:lnTo>
                  <a:lnTo>
                    <a:pt x="131" y="85"/>
                  </a:lnTo>
                  <a:lnTo>
                    <a:pt x="140" y="68"/>
                  </a:lnTo>
                  <a:lnTo>
                    <a:pt x="135" y="33"/>
                  </a:lnTo>
                  <a:lnTo>
                    <a:pt x="114" y="22"/>
                  </a:lnTo>
                  <a:lnTo>
                    <a:pt x="92" y="27"/>
                  </a:lnTo>
                  <a:lnTo>
                    <a:pt x="79" y="1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23" name="Freeform 180"/>
            <p:cNvSpPr>
              <a:spLocks/>
            </p:cNvSpPr>
            <p:nvPr/>
          </p:nvSpPr>
          <p:spPr bwMode="auto">
            <a:xfrm>
              <a:off x="2546" y="2221"/>
              <a:ext cx="92" cy="109"/>
            </a:xfrm>
            <a:custGeom>
              <a:avLst/>
              <a:gdLst>
                <a:gd name="T0" fmla="*/ 52 w 140"/>
                <a:gd name="T1" fmla="*/ 8 h 169"/>
                <a:gd name="T2" fmla="*/ 45 w 140"/>
                <a:gd name="T3" fmla="*/ 5 h 169"/>
                <a:gd name="T4" fmla="*/ 34 w 140"/>
                <a:gd name="T5" fmla="*/ 7 h 169"/>
                <a:gd name="T6" fmla="*/ 33 w 140"/>
                <a:gd name="T7" fmla="*/ 0 h 169"/>
                <a:gd name="T8" fmla="*/ 27 w 140"/>
                <a:gd name="T9" fmla="*/ 5 h 169"/>
                <a:gd name="T10" fmla="*/ 20 w 140"/>
                <a:gd name="T11" fmla="*/ 8 h 169"/>
                <a:gd name="T12" fmla="*/ 11 w 140"/>
                <a:gd name="T13" fmla="*/ 6 h 169"/>
                <a:gd name="T14" fmla="*/ 7 w 140"/>
                <a:gd name="T15" fmla="*/ 9 h 169"/>
                <a:gd name="T16" fmla="*/ 5 w 140"/>
                <a:gd name="T17" fmla="*/ 22 h 169"/>
                <a:gd name="T18" fmla="*/ 7 w 140"/>
                <a:gd name="T19" fmla="*/ 26 h 169"/>
                <a:gd name="T20" fmla="*/ 9 w 140"/>
                <a:gd name="T21" fmla="*/ 28 h 169"/>
                <a:gd name="T22" fmla="*/ 11 w 140"/>
                <a:gd name="T23" fmla="*/ 36 h 169"/>
                <a:gd name="T24" fmla="*/ 10 w 140"/>
                <a:gd name="T25" fmla="*/ 39 h 169"/>
                <a:gd name="T26" fmla="*/ 4 w 140"/>
                <a:gd name="T27" fmla="*/ 39 h 169"/>
                <a:gd name="T28" fmla="*/ 5 w 140"/>
                <a:gd name="T29" fmla="*/ 47 h 169"/>
                <a:gd name="T30" fmla="*/ 1 w 140"/>
                <a:gd name="T31" fmla="*/ 54 h 169"/>
                <a:gd name="T32" fmla="*/ 0 w 140"/>
                <a:gd name="T33" fmla="*/ 54 h 169"/>
                <a:gd name="T34" fmla="*/ 0 w 140"/>
                <a:gd name="T35" fmla="*/ 70 h 169"/>
                <a:gd name="T36" fmla="*/ 0 w 140"/>
                <a:gd name="T37" fmla="*/ 74 h 169"/>
                <a:gd name="T38" fmla="*/ 10 w 140"/>
                <a:gd name="T39" fmla="*/ 81 h 169"/>
                <a:gd name="T40" fmla="*/ 16 w 140"/>
                <a:gd name="T41" fmla="*/ 89 h 169"/>
                <a:gd name="T42" fmla="*/ 14 w 140"/>
                <a:gd name="T43" fmla="*/ 109 h 169"/>
                <a:gd name="T44" fmla="*/ 34 w 140"/>
                <a:gd name="T45" fmla="*/ 103 h 169"/>
                <a:gd name="T46" fmla="*/ 53 w 140"/>
                <a:gd name="T47" fmla="*/ 96 h 169"/>
                <a:gd name="T48" fmla="*/ 49 w 140"/>
                <a:gd name="T49" fmla="*/ 96 h 169"/>
                <a:gd name="T50" fmla="*/ 67 w 140"/>
                <a:gd name="T51" fmla="*/ 95 h 169"/>
                <a:gd name="T52" fmla="*/ 57 w 140"/>
                <a:gd name="T53" fmla="*/ 95 h 169"/>
                <a:gd name="T54" fmla="*/ 71 w 140"/>
                <a:gd name="T55" fmla="*/ 94 h 169"/>
                <a:gd name="T56" fmla="*/ 81 w 140"/>
                <a:gd name="T57" fmla="*/ 95 h 169"/>
                <a:gd name="T58" fmla="*/ 82 w 140"/>
                <a:gd name="T59" fmla="*/ 97 h 169"/>
                <a:gd name="T60" fmla="*/ 87 w 140"/>
                <a:gd name="T61" fmla="*/ 94 h 169"/>
                <a:gd name="T62" fmla="*/ 83 w 140"/>
                <a:gd name="T63" fmla="*/ 80 h 169"/>
                <a:gd name="T64" fmla="*/ 81 w 140"/>
                <a:gd name="T65" fmla="*/ 68 h 169"/>
                <a:gd name="T66" fmla="*/ 86 w 140"/>
                <a:gd name="T67" fmla="*/ 55 h 169"/>
                <a:gd name="T68" fmla="*/ 92 w 140"/>
                <a:gd name="T69" fmla="*/ 44 h 169"/>
                <a:gd name="T70" fmla="*/ 89 w 140"/>
                <a:gd name="T71" fmla="*/ 21 h 169"/>
                <a:gd name="T72" fmla="*/ 75 w 140"/>
                <a:gd name="T73" fmla="*/ 14 h 169"/>
                <a:gd name="T74" fmla="*/ 60 w 140"/>
                <a:gd name="T75" fmla="*/ 17 h 169"/>
                <a:gd name="T76" fmla="*/ 52 w 140"/>
                <a:gd name="T77" fmla="*/ 8 h 1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169"/>
                <a:gd name="T119" fmla="*/ 140 w 140"/>
                <a:gd name="T120" fmla="*/ 169 h 1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169">
                  <a:moveTo>
                    <a:pt x="79" y="12"/>
                  </a:moveTo>
                  <a:lnTo>
                    <a:pt x="68" y="8"/>
                  </a:lnTo>
                  <a:lnTo>
                    <a:pt x="52" y="11"/>
                  </a:lnTo>
                  <a:lnTo>
                    <a:pt x="50" y="0"/>
                  </a:lnTo>
                  <a:lnTo>
                    <a:pt x="41" y="7"/>
                  </a:lnTo>
                  <a:lnTo>
                    <a:pt x="31" y="12"/>
                  </a:lnTo>
                  <a:lnTo>
                    <a:pt x="17" y="9"/>
                  </a:lnTo>
                  <a:lnTo>
                    <a:pt x="11" y="14"/>
                  </a:lnTo>
                  <a:lnTo>
                    <a:pt x="8" y="34"/>
                  </a:lnTo>
                  <a:lnTo>
                    <a:pt x="11" y="40"/>
                  </a:lnTo>
                  <a:lnTo>
                    <a:pt x="14" y="44"/>
                  </a:lnTo>
                  <a:lnTo>
                    <a:pt x="17" y="56"/>
                  </a:lnTo>
                  <a:lnTo>
                    <a:pt x="15" y="60"/>
                  </a:lnTo>
                  <a:lnTo>
                    <a:pt x="6" y="61"/>
                  </a:lnTo>
                  <a:lnTo>
                    <a:pt x="8" y="73"/>
                  </a:lnTo>
                  <a:lnTo>
                    <a:pt x="1" y="84"/>
                  </a:lnTo>
                  <a:lnTo>
                    <a:pt x="0" y="84"/>
                  </a:lnTo>
                  <a:lnTo>
                    <a:pt x="0" y="108"/>
                  </a:lnTo>
                  <a:lnTo>
                    <a:pt x="0" y="114"/>
                  </a:lnTo>
                  <a:lnTo>
                    <a:pt x="15" y="125"/>
                  </a:lnTo>
                  <a:lnTo>
                    <a:pt x="24" y="138"/>
                  </a:lnTo>
                  <a:lnTo>
                    <a:pt x="22" y="169"/>
                  </a:lnTo>
                  <a:lnTo>
                    <a:pt x="51" y="160"/>
                  </a:lnTo>
                  <a:lnTo>
                    <a:pt x="80" y="149"/>
                  </a:lnTo>
                  <a:lnTo>
                    <a:pt x="74" y="149"/>
                  </a:lnTo>
                  <a:lnTo>
                    <a:pt x="102" y="147"/>
                  </a:lnTo>
                  <a:lnTo>
                    <a:pt x="87" y="147"/>
                  </a:lnTo>
                  <a:lnTo>
                    <a:pt x="108" y="146"/>
                  </a:lnTo>
                  <a:lnTo>
                    <a:pt x="123" y="147"/>
                  </a:lnTo>
                  <a:lnTo>
                    <a:pt x="125" y="150"/>
                  </a:lnTo>
                  <a:lnTo>
                    <a:pt x="133" y="146"/>
                  </a:lnTo>
                  <a:lnTo>
                    <a:pt x="127" y="124"/>
                  </a:lnTo>
                  <a:lnTo>
                    <a:pt x="123" y="105"/>
                  </a:lnTo>
                  <a:lnTo>
                    <a:pt x="131" y="85"/>
                  </a:lnTo>
                  <a:lnTo>
                    <a:pt x="140" y="68"/>
                  </a:lnTo>
                  <a:lnTo>
                    <a:pt x="135" y="33"/>
                  </a:lnTo>
                  <a:lnTo>
                    <a:pt x="114" y="22"/>
                  </a:lnTo>
                  <a:lnTo>
                    <a:pt x="92" y="27"/>
                  </a:lnTo>
                  <a:lnTo>
                    <a:pt x="79" y="12"/>
                  </a:lnTo>
                </a:path>
              </a:pathLst>
            </a:custGeom>
            <a:solidFill>
              <a:srgbClr val="E5E5E5"/>
            </a:solidFill>
            <a:ln w="1588">
              <a:solidFill>
                <a:srgbClr val="999999"/>
              </a:solidFill>
              <a:prstDash val="solid"/>
              <a:round/>
              <a:headEnd/>
              <a:tailEnd/>
            </a:ln>
          </p:spPr>
          <p:txBody>
            <a:bodyPr/>
            <a:lstStyle/>
            <a:p>
              <a:endParaRPr lang="en-US"/>
            </a:p>
          </p:txBody>
        </p:sp>
        <p:sp>
          <p:nvSpPr>
            <p:cNvPr id="26924" name="Freeform 181"/>
            <p:cNvSpPr>
              <a:spLocks/>
            </p:cNvSpPr>
            <p:nvPr/>
          </p:nvSpPr>
          <p:spPr bwMode="auto">
            <a:xfrm>
              <a:off x="2470" y="2233"/>
              <a:ext cx="48" cy="53"/>
            </a:xfrm>
            <a:custGeom>
              <a:avLst/>
              <a:gdLst>
                <a:gd name="T0" fmla="*/ 48 w 72"/>
                <a:gd name="T1" fmla="*/ 27 h 83"/>
                <a:gd name="T2" fmla="*/ 40 w 72"/>
                <a:gd name="T3" fmla="*/ 36 h 83"/>
                <a:gd name="T4" fmla="*/ 34 w 72"/>
                <a:gd name="T5" fmla="*/ 47 h 83"/>
                <a:gd name="T6" fmla="*/ 29 w 72"/>
                <a:gd name="T7" fmla="*/ 53 h 83"/>
                <a:gd name="T8" fmla="*/ 12 w 72"/>
                <a:gd name="T9" fmla="*/ 45 h 83"/>
                <a:gd name="T10" fmla="*/ 15 w 72"/>
                <a:gd name="T11" fmla="*/ 43 h 83"/>
                <a:gd name="T12" fmla="*/ 11 w 72"/>
                <a:gd name="T13" fmla="*/ 40 h 83"/>
                <a:gd name="T14" fmla="*/ 1 w 72"/>
                <a:gd name="T15" fmla="*/ 29 h 83"/>
                <a:gd name="T16" fmla="*/ 7 w 72"/>
                <a:gd name="T17" fmla="*/ 26 h 83"/>
                <a:gd name="T18" fmla="*/ 1 w 72"/>
                <a:gd name="T19" fmla="*/ 24 h 83"/>
                <a:gd name="T20" fmla="*/ 5 w 72"/>
                <a:gd name="T21" fmla="*/ 20 h 83"/>
                <a:gd name="T22" fmla="*/ 0 w 72"/>
                <a:gd name="T23" fmla="*/ 17 h 83"/>
                <a:gd name="T24" fmla="*/ 11 w 72"/>
                <a:gd name="T25" fmla="*/ 6 h 83"/>
                <a:gd name="T26" fmla="*/ 33 w 72"/>
                <a:gd name="T27" fmla="*/ 0 h 83"/>
                <a:gd name="T28" fmla="*/ 43 w 72"/>
                <a:gd name="T29" fmla="*/ 17 h 83"/>
                <a:gd name="T30" fmla="*/ 42 w 72"/>
                <a:gd name="T31" fmla="*/ 27 h 83"/>
                <a:gd name="T32" fmla="*/ 48 w 72"/>
                <a:gd name="T33" fmla="*/ 2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3"/>
                <a:gd name="T53" fmla="*/ 72 w 72"/>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3">
                  <a:moveTo>
                    <a:pt x="72" y="42"/>
                  </a:moveTo>
                  <a:lnTo>
                    <a:pt x="60" y="57"/>
                  </a:lnTo>
                  <a:lnTo>
                    <a:pt x="51" y="74"/>
                  </a:lnTo>
                  <a:lnTo>
                    <a:pt x="43" y="83"/>
                  </a:lnTo>
                  <a:lnTo>
                    <a:pt x="18" y="71"/>
                  </a:lnTo>
                  <a:lnTo>
                    <a:pt x="23" y="67"/>
                  </a:lnTo>
                  <a:lnTo>
                    <a:pt x="17" y="62"/>
                  </a:lnTo>
                  <a:lnTo>
                    <a:pt x="1" y="45"/>
                  </a:lnTo>
                  <a:lnTo>
                    <a:pt x="10" y="40"/>
                  </a:lnTo>
                  <a:lnTo>
                    <a:pt x="1" y="38"/>
                  </a:lnTo>
                  <a:lnTo>
                    <a:pt x="8" y="32"/>
                  </a:lnTo>
                  <a:lnTo>
                    <a:pt x="0" y="26"/>
                  </a:lnTo>
                  <a:lnTo>
                    <a:pt x="17" y="9"/>
                  </a:lnTo>
                  <a:lnTo>
                    <a:pt x="49" y="0"/>
                  </a:lnTo>
                  <a:lnTo>
                    <a:pt x="65" y="26"/>
                  </a:lnTo>
                  <a:lnTo>
                    <a:pt x="63" y="43"/>
                  </a:lnTo>
                  <a:lnTo>
                    <a:pt x="72" y="4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25" name="Freeform 182"/>
            <p:cNvSpPr>
              <a:spLocks/>
            </p:cNvSpPr>
            <p:nvPr/>
          </p:nvSpPr>
          <p:spPr bwMode="auto">
            <a:xfrm>
              <a:off x="2470" y="2233"/>
              <a:ext cx="48" cy="53"/>
            </a:xfrm>
            <a:custGeom>
              <a:avLst/>
              <a:gdLst>
                <a:gd name="T0" fmla="*/ 48 w 72"/>
                <a:gd name="T1" fmla="*/ 27 h 83"/>
                <a:gd name="T2" fmla="*/ 40 w 72"/>
                <a:gd name="T3" fmla="*/ 36 h 83"/>
                <a:gd name="T4" fmla="*/ 34 w 72"/>
                <a:gd name="T5" fmla="*/ 47 h 83"/>
                <a:gd name="T6" fmla="*/ 29 w 72"/>
                <a:gd name="T7" fmla="*/ 53 h 83"/>
                <a:gd name="T8" fmla="*/ 12 w 72"/>
                <a:gd name="T9" fmla="*/ 45 h 83"/>
                <a:gd name="T10" fmla="*/ 15 w 72"/>
                <a:gd name="T11" fmla="*/ 43 h 83"/>
                <a:gd name="T12" fmla="*/ 11 w 72"/>
                <a:gd name="T13" fmla="*/ 40 h 83"/>
                <a:gd name="T14" fmla="*/ 1 w 72"/>
                <a:gd name="T15" fmla="*/ 29 h 83"/>
                <a:gd name="T16" fmla="*/ 7 w 72"/>
                <a:gd name="T17" fmla="*/ 26 h 83"/>
                <a:gd name="T18" fmla="*/ 1 w 72"/>
                <a:gd name="T19" fmla="*/ 24 h 83"/>
                <a:gd name="T20" fmla="*/ 5 w 72"/>
                <a:gd name="T21" fmla="*/ 20 h 83"/>
                <a:gd name="T22" fmla="*/ 0 w 72"/>
                <a:gd name="T23" fmla="*/ 17 h 83"/>
                <a:gd name="T24" fmla="*/ 11 w 72"/>
                <a:gd name="T25" fmla="*/ 6 h 83"/>
                <a:gd name="T26" fmla="*/ 33 w 72"/>
                <a:gd name="T27" fmla="*/ 0 h 83"/>
                <a:gd name="T28" fmla="*/ 43 w 72"/>
                <a:gd name="T29" fmla="*/ 17 h 83"/>
                <a:gd name="T30" fmla="*/ 42 w 72"/>
                <a:gd name="T31" fmla="*/ 27 h 83"/>
                <a:gd name="T32" fmla="*/ 48 w 72"/>
                <a:gd name="T33" fmla="*/ 2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3"/>
                <a:gd name="T53" fmla="*/ 72 w 72"/>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3">
                  <a:moveTo>
                    <a:pt x="72" y="42"/>
                  </a:moveTo>
                  <a:lnTo>
                    <a:pt x="60" y="57"/>
                  </a:lnTo>
                  <a:lnTo>
                    <a:pt x="51" y="74"/>
                  </a:lnTo>
                  <a:lnTo>
                    <a:pt x="43" y="83"/>
                  </a:lnTo>
                  <a:lnTo>
                    <a:pt x="18" y="71"/>
                  </a:lnTo>
                  <a:lnTo>
                    <a:pt x="23" y="67"/>
                  </a:lnTo>
                  <a:lnTo>
                    <a:pt x="17" y="62"/>
                  </a:lnTo>
                  <a:lnTo>
                    <a:pt x="1" y="45"/>
                  </a:lnTo>
                  <a:lnTo>
                    <a:pt x="10" y="40"/>
                  </a:lnTo>
                  <a:lnTo>
                    <a:pt x="1" y="38"/>
                  </a:lnTo>
                  <a:lnTo>
                    <a:pt x="8" y="32"/>
                  </a:lnTo>
                  <a:lnTo>
                    <a:pt x="0" y="26"/>
                  </a:lnTo>
                  <a:lnTo>
                    <a:pt x="17" y="9"/>
                  </a:lnTo>
                  <a:lnTo>
                    <a:pt x="49" y="0"/>
                  </a:lnTo>
                  <a:lnTo>
                    <a:pt x="65" y="26"/>
                  </a:lnTo>
                  <a:lnTo>
                    <a:pt x="63" y="43"/>
                  </a:lnTo>
                  <a:lnTo>
                    <a:pt x="72" y="42"/>
                  </a:lnTo>
                </a:path>
              </a:pathLst>
            </a:custGeom>
            <a:solidFill>
              <a:srgbClr val="E5E5E5"/>
            </a:solidFill>
            <a:ln w="1588">
              <a:solidFill>
                <a:srgbClr val="999999"/>
              </a:solidFill>
              <a:prstDash val="solid"/>
              <a:round/>
              <a:headEnd/>
              <a:tailEnd/>
            </a:ln>
          </p:spPr>
          <p:txBody>
            <a:bodyPr/>
            <a:lstStyle/>
            <a:p>
              <a:endParaRPr lang="en-US"/>
            </a:p>
          </p:txBody>
        </p:sp>
        <p:sp>
          <p:nvSpPr>
            <p:cNvPr id="26926" name="Freeform 183"/>
            <p:cNvSpPr>
              <a:spLocks/>
            </p:cNvSpPr>
            <p:nvPr/>
          </p:nvSpPr>
          <p:spPr bwMode="auto">
            <a:xfrm>
              <a:off x="2674" y="2214"/>
              <a:ext cx="26" cy="86"/>
            </a:xfrm>
            <a:custGeom>
              <a:avLst/>
              <a:gdLst>
                <a:gd name="T0" fmla="*/ 12 w 40"/>
                <a:gd name="T1" fmla="*/ 2 h 134"/>
                <a:gd name="T2" fmla="*/ 0 w 40"/>
                <a:gd name="T3" fmla="*/ 0 h 134"/>
                <a:gd name="T4" fmla="*/ 1 w 40"/>
                <a:gd name="T5" fmla="*/ 5 h 134"/>
                <a:gd name="T6" fmla="*/ 7 w 40"/>
                <a:gd name="T7" fmla="*/ 21 h 134"/>
                <a:gd name="T8" fmla="*/ 7 w 40"/>
                <a:gd name="T9" fmla="*/ 28 h 134"/>
                <a:gd name="T10" fmla="*/ 8 w 40"/>
                <a:gd name="T11" fmla="*/ 39 h 134"/>
                <a:gd name="T12" fmla="*/ 11 w 40"/>
                <a:gd name="T13" fmla="*/ 51 h 134"/>
                <a:gd name="T14" fmla="*/ 12 w 40"/>
                <a:gd name="T15" fmla="*/ 65 h 134"/>
                <a:gd name="T16" fmla="*/ 12 w 40"/>
                <a:gd name="T17" fmla="*/ 78 h 134"/>
                <a:gd name="T18" fmla="*/ 20 w 40"/>
                <a:gd name="T19" fmla="*/ 86 h 134"/>
                <a:gd name="T20" fmla="*/ 26 w 40"/>
                <a:gd name="T21" fmla="*/ 83 h 134"/>
                <a:gd name="T22" fmla="*/ 26 w 40"/>
                <a:gd name="T23" fmla="*/ 71 h 134"/>
                <a:gd name="T24" fmla="*/ 25 w 40"/>
                <a:gd name="T25" fmla="*/ 58 h 134"/>
                <a:gd name="T26" fmla="*/ 25 w 40"/>
                <a:gd name="T27" fmla="*/ 46 h 134"/>
                <a:gd name="T28" fmla="*/ 24 w 40"/>
                <a:gd name="T29" fmla="*/ 33 h 134"/>
                <a:gd name="T30" fmla="*/ 22 w 40"/>
                <a:gd name="T31" fmla="*/ 19 h 134"/>
                <a:gd name="T32" fmla="*/ 14 w 40"/>
                <a:gd name="T33" fmla="*/ 8 h 134"/>
                <a:gd name="T34" fmla="*/ 16 w 40"/>
                <a:gd name="T35" fmla="*/ 2 h 134"/>
                <a:gd name="T36" fmla="*/ 12 w 40"/>
                <a:gd name="T37" fmla="*/ 2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34"/>
                <a:gd name="T59" fmla="*/ 40 w 40"/>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34">
                  <a:moveTo>
                    <a:pt x="18" y="3"/>
                  </a:moveTo>
                  <a:lnTo>
                    <a:pt x="0" y="0"/>
                  </a:lnTo>
                  <a:lnTo>
                    <a:pt x="2" y="8"/>
                  </a:lnTo>
                  <a:lnTo>
                    <a:pt x="11" y="33"/>
                  </a:lnTo>
                  <a:lnTo>
                    <a:pt x="10" y="44"/>
                  </a:lnTo>
                  <a:lnTo>
                    <a:pt x="12" y="61"/>
                  </a:lnTo>
                  <a:lnTo>
                    <a:pt x="17" y="79"/>
                  </a:lnTo>
                  <a:lnTo>
                    <a:pt x="18" y="101"/>
                  </a:lnTo>
                  <a:lnTo>
                    <a:pt x="18" y="121"/>
                  </a:lnTo>
                  <a:lnTo>
                    <a:pt x="31" y="134"/>
                  </a:lnTo>
                  <a:lnTo>
                    <a:pt x="40" y="130"/>
                  </a:lnTo>
                  <a:lnTo>
                    <a:pt x="40" y="111"/>
                  </a:lnTo>
                  <a:lnTo>
                    <a:pt x="38" y="91"/>
                  </a:lnTo>
                  <a:lnTo>
                    <a:pt x="38" y="71"/>
                  </a:lnTo>
                  <a:lnTo>
                    <a:pt x="37" y="51"/>
                  </a:lnTo>
                  <a:lnTo>
                    <a:pt x="34" y="29"/>
                  </a:lnTo>
                  <a:lnTo>
                    <a:pt x="21" y="13"/>
                  </a:lnTo>
                  <a:lnTo>
                    <a:pt x="24" y="3"/>
                  </a:lnTo>
                  <a:lnTo>
                    <a:pt x="18" y="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27" name="Freeform 184"/>
            <p:cNvSpPr>
              <a:spLocks/>
            </p:cNvSpPr>
            <p:nvPr/>
          </p:nvSpPr>
          <p:spPr bwMode="auto">
            <a:xfrm>
              <a:off x="2674" y="2214"/>
              <a:ext cx="26" cy="86"/>
            </a:xfrm>
            <a:custGeom>
              <a:avLst/>
              <a:gdLst>
                <a:gd name="T0" fmla="*/ 12 w 40"/>
                <a:gd name="T1" fmla="*/ 2 h 134"/>
                <a:gd name="T2" fmla="*/ 0 w 40"/>
                <a:gd name="T3" fmla="*/ 0 h 134"/>
                <a:gd name="T4" fmla="*/ 1 w 40"/>
                <a:gd name="T5" fmla="*/ 5 h 134"/>
                <a:gd name="T6" fmla="*/ 7 w 40"/>
                <a:gd name="T7" fmla="*/ 21 h 134"/>
                <a:gd name="T8" fmla="*/ 7 w 40"/>
                <a:gd name="T9" fmla="*/ 28 h 134"/>
                <a:gd name="T10" fmla="*/ 8 w 40"/>
                <a:gd name="T11" fmla="*/ 39 h 134"/>
                <a:gd name="T12" fmla="*/ 11 w 40"/>
                <a:gd name="T13" fmla="*/ 51 h 134"/>
                <a:gd name="T14" fmla="*/ 12 w 40"/>
                <a:gd name="T15" fmla="*/ 65 h 134"/>
                <a:gd name="T16" fmla="*/ 12 w 40"/>
                <a:gd name="T17" fmla="*/ 78 h 134"/>
                <a:gd name="T18" fmla="*/ 20 w 40"/>
                <a:gd name="T19" fmla="*/ 86 h 134"/>
                <a:gd name="T20" fmla="*/ 26 w 40"/>
                <a:gd name="T21" fmla="*/ 83 h 134"/>
                <a:gd name="T22" fmla="*/ 26 w 40"/>
                <a:gd name="T23" fmla="*/ 71 h 134"/>
                <a:gd name="T24" fmla="*/ 25 w 40"/>
                <a:gd name="T25" fmla="*/ 58 h 134"/>
                <a:gd name="T26" fmla="*/ 25 w 40"/>
                <a:gd name="T27" fmla="*/ 46 h 134"/>
                <a:gd name="T28" fmla="*/ 24 w 40"/>
                <a:gd name="T29" fmla="*/ 33 h 134"/>
                <a:gd name="T30" fmla="*/ 22 w 40"/>
                <a:gd name="T31" fmla="*/ 19 h 134"/>
                <a:gd name="T32" fmla="*/ 14 w 40"/>
                <a:gd name="T33" fmla="*/ 8 h 134"/>
                <a:gd name="T34" fmla="*/ 16 w 40"/>
                <a:gd name="T35" fmla="*/ 2 h 134"/>
                <a:gd name="T36" fmla="*/ 12 w 40"/>
                <a:gd name="T37" fmla="*/ 2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34"/>
                <a:gd name="T59" fmla="*/ 40 w 40"/>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34">
                  <a:moveTo>
                    <a:pt x="18" y="3"/>
                  </a:moveTo>
                  <a:lnTo>
                    <a:pt x="0" y="0"/>
                  </a:lnTo>
                  <a:lnTo>
                    <a:pt x="2" y="8"/>
                  </a:lnTo>
                  <a:lnTo>
                    <a:pt x="11" y="33"/>
                  </a:lnTo>
                  <a:lnTo>
                    <a:pt x="10" y="44"/>
                  </a:lnTo>
                  <a:lnTo>
                    <a:pt x="12" y="61"/>
                  </a:lnTo>
                  <a:lnTo>
                    <a:pt x="17" y="79"/>
                  </a:lnTo>
                  <a:lnTo>
                    <a:pt x="18" y="101"/>
                  </a:lnTo>
                  <a:lnTo>
                    <a:pt x="18" y="121"/>
                  </a:lnTo>
                  <a:lnTo>
                    <a:pt x="31" y="134"/>
                  </a:lnTo>
                  <a:lnTo>
                    <a:pt x="40" y="130"/>
                  </a:lnTo>
                  <a:lnTo>
                    <a:pt x="40" y="111"/>
                  </a:lnTo>
                  <a:lnTo>
                    <a:pt x="38" y="91"/>
                  </a:lnTo>
                  <a:lnTo>
                    <a:pt x="38" y="71"/>
                  </a:lnTo>
                  <a:lnTo>
                    <a:pt x="37" y="51"/>
                  </a:lnTo>
                  <a:lnTo>
                    <a:pt x="34" y="29"/>
                  </a:lnTo>
                  <a:lnTo>
                    <a:pt x="21" y="13"/>
                  </a:lnTo>
                  <a:lnTo>
                    <a:pt x="24" y="3"/>
                  </a:lnTo>
                  <a:lnTo>
                    <a:pt x="18" y="3"/>
                  </a:lnTo>
                </a:path>
              </a:pathLst>
            </a:custGeom>
            <a:solidFill>
              <a:srgbClr val="E5E5E5"/>
            </a:solidFill>
            <a:ln w="1588">
              <a:solidFill>
                <a:srgbClr val="999999"/>
              </a:solidFill>
              <a:prstDash val="solid"/>
              <a:round/>
              <a:headEnd/>
              <a:tailEnd/>
            </a:ln>
          </p:spPr>
          <p:txBody>
            <a:bodyPr/>
            <a:lstStyle/>
            <a:p>
              <a:endParaRPr lang="en-US"/>
            </a:p>
          </p:txBody>
        </p:sp>
        <p:sp>
          <p:nvSpPr>
            <p:cNvPr id="26928" name="Freeform 185"/>
            <p:cNvSpPr>
              <a:spLocks/>
            </p:cNvSpPr>
            <p:nvPr/>
          </p:nvSpPr>
          <p:spPr bwMode="auto">
            <a:xfrm>
              <a:off x="2546" y="1772"/>
              <a:ext cx="310" cy="304"/>
            </a:xfrm>
            <a:custGeom>
              <a:avLst/>
              <a:gdLst>
                <a:gd name="T0" fmla="*/ 0 w 472"/>
                <a:gd name="T1" fmla="*/ 159 h 473"/>
                <a:gd name="T2" fmla="*/ 14 w 472"/>
                <a:gd name="T3" fmla="*/ 175 h 473"/>
                <a:gd name="T4" fmla="*/ 42 w 472"/>
                <a:gd name="T5" fmla="*/ 193 h 473"/>
                <a:gd name="T6" fmla="*/ 69 w 472"/>
                <a:gd name="T7" fmla="*/ 212 h 473"/>
                <a:gd name="T8" fmla="*/ 91 w 472"/>
                <a:gd name="T9" fmla="*/ 229 h 473"/>
                <a:gd name="T10" fmla="*/ 113 w 472"/>
                <a:gd name="T11" fmla="*/ 246 h 473"/>
                <a:gd name="T12" fmla="*/ 135 w 472"/>
                <a:gd name="T13" fmla="*/ 262 h 473"/>
                <a:gd name="T14" fmla="*/ 146 w 472"/>
                <a:gd name="T15" fmla="*/ 277 h 473"/>
                <a:gd name="T16" fmla="*/ 175 w 472"/>
                <a:gd name="T17" fmla="*/ 291 h 473"/>
                <a:gd name="T18" fmla="*/ 194 w 472"/>
                <a:gd name="T19" fmla="*/ 304 h 473"/>
                <a:gd name="T20" fmla="*/ 218 w 472"/>
                <a:gd name="T21" fmla="*/ 300 h 473"/>
                <a:gd name="T22" fmla="*/ 243 w 472"/>
                <a:gd name="T23" fmla="*/ 274 h 473"/>
                <a:gd name="T24" fmla="*/ 277 w 472"/>
                <a:gd name="T25" fmla="*/ 251 h 473"/>
                <a:gd name="T26" fmla="*/ 310 w 472"/>
                <a:gd name="T27" fmla="*/ 229 h 473"/>
                <a:gd name="T28" fmla="*/ 286 w 472"/>
                <a:gd name="T29" fmla="*/ 213 h 473"/>
                <a:gd name="T30" fmla="*/ 271 w 472"/>
                <a:gd name="T31" fmla="*/ 183 h 473"/>
                <a:gd name="T32" fmla="*/ 277 w 472"/>
                <a:gd name="T33" fmla="*/ 159 h 473"/>
                <a:gd name="T34" fmla="*/ 270 w 472"/>
                <a:gd name="T35" fmla="*/ 119 h 473"/>
                <a:gd name="T36" fmla="*/ 267 w 472"/>
                <a:gd name="T37" fmla="*/ 99 h 473"/>
                <a:gd name="T38" fmla="*/ 252 w 472"/>
                <a:gd name="T39" fmla="*/ 69 h 473"/>
                <a:gd name="T40" fmla="*/ 245 w 472"/>
                <a:gd name="T41" fmla="*/ 40 h 473"/>
                <a:gd name="T42" fmla="*/ 251 w 472"/>
                <a:gd name="T43" fmla="*/ 4 h 473"/>
                <a:gd name="T44" fmla="*/ 233 w 472"/>
                <a:gd name="T45" fmla="*/ 0 h 473"/>
                <a:gd name="T46" fmla="*/ 203 w 472"/>
                <a:gd name="T47" fmla="*/ 2 h 473"/>
                <a:gd name="T48" fmla="*/ 171 w 472"/>
                <a:gd name="T49" fmla="*/ 2 h 473"/>
                <a:gd name="T50" fmla="*/ 133 w 472"/>
                <a:gd name="T51" fmla="*/ 13 h 473"/>
                <a:gd name="T52" fmla="*/ 111 w 472"/>
                <a:gd name="T53" fmla="*/ 24 h 473"/>
                <a:gd name="T54" fmla="*/ 101 w 472"/>
                <a:gd name="T55" fmla="*/ 35 h 473"/>
                <a:gd name="T56" fmla="*/ 104 w 472"/>
                <a:gd name="T57" fmla="*/ 60 h 473"/>
                <a:gd name="T58" fmla="*/ 111 w 472"/>
                <a:gd name="T59" fmla="*/ 80 h 473"/>
                <a:gd name="T60" fmla="*/ 76 w 472"/>
                <a:gd name="T61" fmla="*/ 87 h 473"/>
                <a:gd name="T62" fmla="*/ 65 w 472"/>
                <a:gd name="T63" fmla="*/ 107 h 473"/>
                <a:gd name="T64" fmla="*/ 41 w 472"/>
                <a:gd name="T65" fmla="*/ 119 h 473"/>
                <a:gd name="T66" fmla="*/ 15 w 472"/>
                <a:gd name="T67" fmla="*/ 131 h 4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473"/>
                <a:gd name="T104" fmla="*/ 472 w 472"/>
                <a:gd name="T105" fmla="*/ 473 h 4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473">
                  <a:moveTo>
                    <a:pt x="5" y="216"/>
                  </a:moveTo>
                  <a:lnTo>
                    <a:pt x="0" y="247"/>
                  </a:lnTo>
                  <a:lnTo>
                    <a:pt x="0" y="256"/>
                  </a:lnTo>
                  <a:lnTo>
                    <a:pt x="22" y="272"/>
                  </a:lnTo>
                  <a:lnTo>
                    <a:pt x="45" y="287"/>
                  </a:lnTo>
                  <a:lnTo>
                    <a:pt x="64" y="301"/>
                  </a:lnTo>
                  <a:lnTo>
                    <a:pt x="86" y="317"/>
                  </a:lnTo>
                  <a:lnTo>
                    <a:pt x="105" y="330"/>
                  </a:lnTo>
                  <a:lnTo>
                    <a:pt x="122" y="343"/>
                  </a:lnTo>
                  <a:lnTo>
                    <a:pt x="139" y="356"/>
                  </a:lnTo>
                  <a:lnTo>
                    <a:pt x="156" y="370"/>
                  </a:lnTo>
                  <a:lnTo>
                    <a:pt x="172" y="382"/>
                  </a:lnTo>
                  <a:lnTo>
                    <a:pt x="189" y="394"/>
                  </a:lnTo>
                  <a:lnTo>
                    <a:pt x="206" y="407"/>
                  </a:lnTo>
                  <a:lnTo>
                    <a:pt x="223" y="422"/>
                  </a:lnTo>
                  <a:lnTo>
                    <a:pt x="223" y="431"/>
                  </a:lnTo>
                  <a:lnTo>
                    <a:pt x="235" y="439"/>
                  </a:lnTo>
                  <a:lnTo>
                    <a:pt x="267" y="452"/>
                  </a:lnTo>
                  <a:lnTo>
                    <a:pt x="269" y="473"/>
                  </a:lnTo>
                  <a:lnTo>
                    <a:pt x="295" y="473"/>
                  </a:lnTo>
                  <a:lnTo>
                    <a:pt x="313" y="468"/>
                  </a:lnTo>
                  <a:lnTo>
                    <a:pt x="332" y="466"/>
                  </a:lnTo>
                  <a:lnTo>
                    <a:pt x="350" y="448"/>
                  </a:lnTo>
                  <a:lnTo>
                    <a:pt x="370" y="427"/>
                  </a:lnTo>
                  <a:lnTo>
                    <a:pt x="395" y="410"/>
                  </a:lnTo>
                  <a:lnTo>
                    <a:pt x="421" y="391"/>
                  </a:lnTo>
                  <a:lnTo>
                    <a:pt x="446" y="374"/>
                  </a:lnTo>
                  <a:lnTo>
                    <a:pt x="472" y="357"/>
                  </a:lnTo>
                  <a:lnTo>
                    <a:pt x="462" y="337"/>
                  </a:lnTo>
                  <a:lnTo>
                    <a:pt x="435" y="332"/>
                  </a:lnTo>
                  <a:lnTo>
                    <a:pt x="428" y="309"/>
                  </a:lnTo>
                  <a:lnTo>
                    <a:pt x="412" y="285"/>
                  </a:lnTo>
                  <a:lnTo>
                    <a:pt x="423" y="277"/>
                  </a:lnTo>
                  <a:lnTo>
                    <a:pt x="421" y="247"/>
                  </a:lnTo>
                  <a:lnTo>
                    <a:pt x="421" y="217"/>
                  </a:lnTo>
                  <a:lnTo>
                    <a:pt x="411" y="185"/>
                  </a:lnTo>
                  <a:lnTo>
                    <a:pt x="412" y="177"/>
                  </a:lnTo>
                  <a:lnTo>
                    <a:pt x="406" y="154"/>
                  </a:lnTo>
                  <a:lnTo>
                    <a:pt x="401" y="128"/>
                  </a:lnTo>
                  <a:lnTo>
                    <a:pt x="383" y="108"/>
                  </a:lnTo>
                  <a:lnTo>
                    <a:pt x="365" y="83"/>
                  </a:lnTo>
                  <a:lnTo>
                    <a:pt x="373" y="63"/>
                  </a:lnTo>
                  <a:lnTo>
                    <a:pt x="383" y="43"/>
                  </a:lnTo>
                  <a:lnTo>
                    <a:pt x="382" y="7"/>
                  </a:lnTo>
                  <a:lnTo>
                    <a:pt x="387" y="0"/>
                  </a:lnTo>
                  <a:lnTo>
                    <a:pt x="354" y="0"/>
                  </a:lnTo>
                  <a:lnTo>
                    <a:pt x="335" y="0"/>
                  </a:lnTo>
                  <a:lnTo>
                    <a:pt x="309" y="3"/>
                  </a:lnTo>
                  <a:lnTo>
                    <a:pt x="283" y="3"/>
                  </a:lnTo>
                  <a:lnTo>
                    <a:pt x="261" y="3"/>
                  </a:lnTo>
                  <a:lnTo>
                    <a:pt x="230" y="12"/>
                  </a:lnTo>
                  <a:lnTo>
                    <a:pt x="202" y="21"/>
                  </a:lnTo>
                  <a:lnTo>
                    <a:pt x="190" y="27"/>
                  </a:lnTo>
                  <a:lnTo>
                    <a:pt x="169" y="38"/>
                  </a:lnTo>
                  <a:lnTo>
                    <a:pt x="147" y="49"/>
                  </a:lnTo>
                  <a:lnTo>
                    <a:pt x="154" y="54"/>
                  </a:lnTo>
                  <a:lnTo>
                    <a:pt x="156" y="74"/>
                  </a:lnTo>
                  <a:lnTo>
                    <a:pt x="158" y="94"/>
                  </a:lnTo>
                  <a:lnTo>
                    <a:pt x="174" y="117"/>
                  </a:lnTo>
                  <a:lnTo>
                    <a:pt x="169" y="125"/>
                  </a:lnTo>
                  <a:lnTo>
                    <a:pt x="145" y="127"/>
                  </a:lnTo>
                  <a:lnTo>
                    <a:pt x="115" y="136"/>
                  </a:lnTo>
                  <a:lnTo>
                    <a:pt x="115" y="154"/>
                  </a:lnTo>
                  <a:lnTo>
                    <a:pt x="99" y="166"/>
                  </a:lnTo>
                  <a:lnTo>
                    <a:pt x="82" y="177"/>
                  </a:lnTo>
                  <a:lnTo>
                    <a:pt x="63" y="185"/>
                  </a:lnTo>
                  <a:lnTo>
                    <a:pt x="43" y="194"/>
                  </a:lnTo>
                  <a:lnTo>
                    <a:pt x="23" y="204"/>
                  </a:lnTo>
                  <a:lnTo>
                    <a:pt x="5" y="21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29" name="Freeform 186"/>
            <p:cNvSpPr>
              <a:spLocks/>
            </p:cNvSpPr>
            <p:nvPr/>
          </p:nvSpPr>
          <p:spPr bwMode="auto">
            <a:xfrm>
              <a:off x="2546" y="1772"/>
              <a:ext cx="310" cy="304"/>
            </a:xfrm>
            <a:custGeom>
              <a:avLst/>
              <a:gdLst>
                <a:gd name="T0" fmla="*/ 0 w 472"/>
                <a:gd name="T1" fmla="*/ 159 h 473"/>
                <a:gd name="T2" fmla="*/ 14 w 472"/>
                <a:gd name="T3" fmla="*/ 175 h 473"/>
                <a:gd name="T4" fmla="*/ 42 w 472"/>
                <a:gd name="T5" fmla="*/ 193 h 473"/>
                <a:gd name="T6" fmla="*/ 69 w 472"/>
                <a:gd name="T7" fmla="*/ 212 h 473"/>
                <a:gd name="T8" fmla="*/ 91 w 472"/>
                <a:gd name="T9" fmla="*/ 229 h 473"/>
                <a:gd name="T10" fmla="*/ 113 w 472"/>
                <a:gd name="T11" fmla="*/ 246 h 473"/>
                <a:gd name="T12" fmla="*/ 135 w 472"/>
                <a:gd name="T13" fmla="*/ 262 h 473"/>
                <a:gd name="T14" fmla="*/ 146 w 472"/>
                <a:gd name="T15" fmla="*/ 277 h 473"/>
                <a:gd name="T16" fmla="*/ 175 w 472"/>
                <a:gd name="T17" fmla="*/ 291 h 473"/>
                <a:gd name="T18" fmla="*/ 194 w 472"/>
                <a:gd name="T19" fmla="*/ 304 h 473"/>
                <a:gd name="T20" fmla="*/ 218 w 472"/>
                <a:gd name="T21" fmla="*/ 300 h 473"/>
                <a:gd name="T22" fmla="*/ 243 w 472"/>
                <a:gd name="T23" fmla="*/ 274 h 473"/>
                <a:gd name="T24" fmla="*/ 277 w 472"/>
                <a:gd name="T25" fmla="*/ 251 h 473"/>
                <a:gd name="T26" fmla="*/ 310 w 472"/>
                <a:gd name="T27" fmla="*/ 229 h 473"/>
                <a:gd name="T28" fmla="*/ 286 w 472"/>
                <a:gd name="T29" fmla="*/ 213 h 473"/>
                <a:gd name="T30" fmla="*/ 271 w 472"/>
                <a:gd name="T31" fmla="*/ 183 h 473"/>
                <a:gd name="T32" fmla="*/ 277 w 472"/>
                <a:gd name="T33" fmla="*/ 159 h 473"/>
                <a:gd name="T34" fmla="*/ 270 w 472"/>
                <a:gd name="T35" fmla="*/ 119 h 473"/>
                <a:gd name="T36" fmla="*/ 267 w 472"/>
                <a:gd name="T37" fmla="*/ 99 h 473"/>
                <a:gd name="T38" fmla="*/ 252 w 472"/>
                <a:gd name="T39" fmla="*/ 69 h 473"/>
                <a:gd name="T40" fmla="*/ 245 w 472"/>
                <a:gd name="T41" fmla="*/ 40 h 473"/>
                <a:gd name="T42" fmla="*/ 251 w 472"/>
                <a:gd name="T43" fmla="*/ 4 h 473"/>
                <a:gd name="T44" fmla="*/ 233 w 472"/>
                <a:gd name="T45" fmla="*/ 0 h 473"/>
                <a:gd name="T46" fmla="*/ 203 w 472"/>
                <a:gd name="T47" fmla="*/ 2 h 473"/>
                <a:gd name="T48" fmla="*/ 171 w 472"/>
                <a:gd name="T49" fmla="*/ 2 h 473"/>
                <a:gd name="T50" fmla="*/ 133 w 472"/>
                <a:gd name="T51" fmla="*/ 13 h 473"/>
                <a:gd name="T52" fmla="*/ 111 w 472"/>
                <a:gd name="T53" fmla="*/ 24 h 473"/>
                <a:gd name="T54" fmla="*/ 101 w 472"/>
                <a:gd name="T55" fmla="*/ 35 h 473"/>
                <a:gd name="T56" fmla="*/ 104 w 472"/>
                <a:gd name="T57" fmla="*/ 60 h 473"/>
                <a:gd name="T58" fmla="*/ 111 w 472"/>
                <a:gd name="T59" fmla="*/ 80 h 473"/>
                <a:gd name="T60" fmla="*/ 76 w 472"/>
                <a:gd name="T61" fmla="*/ 87 h 473"/>
                <a:gd name="T62" fmla="*/ 65 w 472"/>
                <a:gd name="T63" fmla="*/ 107 h 473"/>
                <a:gd name="T64" fmla="*/ 41 w 472"/>
                <a:gd name="T65" fmla="*/ 119 h 473"/>
                <a:gd name="T66" fmla="*/ 15 w 472"/>
                <a:gd name="T67" fmla="*/ 131 h 4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473"/>
                <a:gd name="T104" fmla="*/ 472 w 472"/>
                <a:gd name="T105" fmla="*/ 473 h 4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473">
                  <a:moveTo>
                    <a:pt x="5" y="216"/>
                  </a:moveTo>
                  <a:lnTo>
                    <a:pt x="0" y="247"/>
                  </a:lnTo>
                  <a:lnTo>
                    <a:pt x="0" y="256"/>
                  </a:lnTo>
                  <a:lnTo>
                    <a:pt x="22" y="272"/>
                  </a:lnTo>
                  <a:lnTo>
                    <a:pt x="45" y="287"/>
                  </a:lnTo>
                  <a:lnTo>
                    <a:pt x="64" y="301"/>
                  </a:lnTo>
                  <a:lnTo>
                    <a:pt x="86" y="317"/>
                  </a:lnTo>
                  <a:lnTo>
                    <a:pt x="105" y="330"/>
                  </a:lnTo>
                  <a:lnTo>
                    <a:pt x="122" y="343"/>
                  </a:lnTo>
                  <a:lnTo>
                    <a:pt x="139" y="356"/>
                  </a:lnTo>
                  <a:lnTo>
                    <a:pt x="156" y="370"/>
                  </a:lnTo>
                  <a:lnTo>
                    <a:pt x="172" y="382"/>
                  </a:lnTo>
                  <a:lnTo>
                    <a:pt x="189" y="394"/>
                  </a:lnTo>
                  <a:lnTo>
                    <a:pt x="206" y="407"/>
                  </a:lnTo>
                  <a:lnTo>
                    <a:pt x="223" y="422"/>
                  </a:lnTo>
                  <a:lnTo>
                    <a:pt x="223" y="431"/>
                  </a:lnTo>
                  <a:lnTo>
                    <a:pt x="235" y="439"/>
                  </a:lnTo>
                  <a:lnTo>
                    <a:pt x="267" y="452"/>
                  </a:lnTo>
                  <a:lnTo>
                    <a:pt x="269" y="473"/>
                  </a:lnTo>
                  <a:lnTo>
                    <a:pt x="295" y="473"/>
                  </a:lnTo>
                  <a:lnTo>
                    <a:pt x="313" y="468"/>
                  </a:lnTo>
                  <a:lnTo>
                    <a:pt x="332" y="466"/>
                  </a:lnTo>
                  <a:lnTo>
                    <a:pt x="350" y="448"/>
                  </a:lnTo>
                  <a:lnTo>
                    <a:pt x="370" y="427"/>
                  </a:lnTo>
                  <a:lnTo>
                    <a:pt x="395" y="410"/>
                  </a:lnTo>
                  <a:lnTo>
                    <a:pt x="421" y="391"/>
                  </a:lnTo>
                  <a:lnTo>
                    <a:pt x="446" y="374"/>
                  </a:lnTo>
                  <a:lnTo>
                    <a:pt x="472" y="357"/>
                  </a:lnTo>
                  <a:lnTo>
                    <a:pt x="462" y="337"/>
                  </a:lnTo>
                  <a:lnTo>
                    <a:pt x="435" y="332"/>
                  </a:lnTo>
                  <a:lnTo>
                    <a:pt x="428" y="309"/>
                  </a:lnTo>
                  <a:lnTo>
                    <a:pt x="412" y="285"/>
                  </a:lnTo>
                  <a:lnTo>
                    <a:pt x="423" y="277"/>
                  </a:lnTo>
                  <a:lnTo>
                    <a:pt x="421" y="247"/>
                  </a:lnTo>
                  <a:lnTo>
                    <a:pt x="421" y="217"/>
                  </a:lnTo>
                  <a:lnTo>
                    <a:pt x="411" y="185"/>
                  </a:lnTo>
                  <a:lnTo>
                    <a:pt x="412" y="177"/>
                  </a:lnTo>
                  <a:lnTo>
                    <a:pt x="406" y="154"/>
                  </a:lnTo>
                  <a:lnTo>
                    <a:pt x="401" y="128"/>
                  </a:lnTo>
                  <a:lnTo>
                    <a:pt x="383" y="108"/>
                  </a:lnTo>
                  <a:lnTo>
                    <a:pt x="365" y="83"/>
                  </a:lnTo>
                  <a:lnTo>
                    <a:pt x="373" y="63"/>
                  </a:lnTo>
                  <a:lnTo>
                    <a:pt x="383" y="43"/>
                  </a:lnTo>
                  <a:lnTo>
                    <a:pt x="382" y="7"/>
                  </a:lnTo>
                  <a:lnTo>
                    <a:pt x="387" y="0"/>
                  </a:lnTo>
                  <a:lnTo>
                    <a:pt x="354" y="0"/>
                  </a:lnTo>
                  <a:lnTo>
                    <a:pt x="335" y="0"/>
                  </a:lnTo>
                  <a:lnTo>
                    <a:pt x="309" y="3"/>
                  </a:lnTo>
                  <a:lnTo>
                    <a:pt x="283" y="3"/>
                  </a:lnTo>
                  <a:lnTo>
                    <a:pt x="261" y="3"/>
                  </a:lnTo>
                  <a:lnTo>
                    <a:pt x="230" y="12"/>
                  </a:lnTo>
                  <a:lnTo>
                    <a:pt x="202" y="21"/>
                  </a:lnTo>
                  <a:lnTo>
                    <a:pt x="190" y="27"/>
                  </a:lnTo>
                  <a:lnTo>
                    <a:pt x="169" y="38"/>
                  </a:lnTo>
                  <a:lnTo>
                    <a:pt x="147" y="49"/>
                  </a:lnTo>
                  <a:lnTo>
                    <a:pt x="154" y="54"/>
                  </a:lnTo>
                  <a:lnTo>
                    <a:pt x="156" y="74"/>
                  </a:lnTo>
                  <a:lnTo>
                    <a:pt x="158" y="94"/>
                  </a:lnTo>
                  <a:lnTo>
                    <a:pt x="174" y="117"/>
                  </a:lnTo>
                  <a:lnTo>
                    <a:pt x="169" y="125"/>
                  </a:lnTo>
                  <a:lnTo>
                    <a:pt x="145" y="127"/>
                  </a:lnTo>
                  <a:lnTo>
                    <a:pt x="115" y="136"/>
                  </a:lnTo>
                  <a:lnTo>
                    <a:pt x="115" y="154"/>
                  </a:lnTo>
                  <a:lnTo>
                    <a:pt x="99" y="166"/>
                  </a:lnTo>
                  <a:lnTo>
                    <a:pt x="82" y="177"/>
                  </a:lnTo>
                  <a:lnTo>
                    <a:pt x="63" y="185"/>
                  </a:lnTo>
                  <a:lnTo>
                    <a:pt x="43" y="194"/>
                  </a:lnTo>
                  <a:lnTo>
                    <a:pt x="23" y="204"/>
                  </a:lnTo>
                  <a:lnTo>
                    <a:pt x="5" y="216"/>
                  </a:lnTo>
                </a:path>
              </a:pathLst>
            </a:custGeom>
            <a:solidFill>
              <a:srgbClr val="E5E5E5"/>
            </a:solidFill>
            <a:ln w="1588">
              <a:solidFill>
                <a:srgbClr val="999999"/>
              </a:solidFill>
              <a:prstDash val="solid"/>
              <a:round/>
              <a:headEnd/>
              <a:tailEnd/>
            </a:ln>
          </p:spPr>
          <p:txBody>
            <a:bodyPr/>
            <a:lstStyle/>
            <a:p>
              <a:endParaRPr lang="en-US"/>
            </a:p>
          </p:txBody>
        </p:sp>
        <p:sp>
          <p:nvSpPr>
            <p:cNvPr id="26930" name="Freeform 187"/>
            <p:cNvSpPr>
              <a:spLocks/>
            </p:cNvSpPr>
            <p:nvPr/>
          </p:nvSpPr>
          <p:spPr bwMode="auto">
            <a:xfrm>
              <a:off x="2463" y="1909"/>
              <a:ext cx="10" cy="11"/>
            </a:xfrm>
            <a:custGeom>
              <a:avLst/>
              <a:gdLst>
                <a:gd name="T0" fmla="*/ 10 w 15"/>
                <a:gd name="T1" fmla="*/ 0 h 18"/>
                <a:gd name="T2" fmla="*/ 10 w 15"/>
                <a:gd name="T3" fmla="*/ 6 h 18"/>
                <a:gd name="T4" fmla="*/ 0 w 15"/>
                <a:gd name="T5" fmla="*/ 11 h 18"/>
                <a:gd name="T6" fmla="*/ 10 w 15"/>
                <a:gd name="T7" fmla="*/ 0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15" y="0"/>
                  </a:moveTo>
                  <a:lnTo>
                    <a:pt x="15" y="9"/>
                  </a:lnTo>
                  <a:lnTo>
                    <a:pt x="0" y="18"/>
                  </a:lnTo>
                  <a:lnTo>
                    <a:pt x="15"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31" name="Freeform 188"/>
            <p:cNvSpPr>
              <a:spLocks/>
            </p:cNvSpPr>
            <p:nvPr/>
          </p:nvSpPr>
          <p:spPr bwMode="auto">
            <a:xfrm>
              <a:off x="2463" y="1909"/>
              <a:ext cx="8" cy="10"/>
            </a:xfrm>
            <a:custGeom>
              <a:avLst/>
              <a:gdLst>
                <a:gd name="T0" fmla="*/ 8 w 12"/>
                <a:gd name="T1" fmla="*/ 0 h 16"/>
                <a:gd name="T2" fmla="*/ 7 w 12"/>
                <a:gd name="T3" fmla="*/ 7 h 16"/>
                <a:gd name="T4" fmla="*/ 0 w 12"/>
                <a:gd name="T5" fmla="*/ 10 h 16"/>
                <a:gd name="T6" fmla="*/ 8 w 12"/>
                <a:gd name="T7" fmla="*/ 0 h 16"/>
                <a:gd name="T8" fmla="*/ 0 60000 65536"/>
                <a:gd name="T9" fmla="*/ 0 60000 65536"/>
                <a:gd name="T10" fmla="*/ 0 60000 65536"/>
                <a:gd name="T11" fmla="*/ 0 60000 65536"/>
                <a:gd name="T12" fmla="*/ 0 w 12"/>
                <a:gd name="T13" fmla="*/ 0 h 16"/>
                <a:gd name="T14" fmla="*/ 12 w 12"/>
                <a:gd name="T15" fmla="*/ 16 h 16"/>
              </a:gdLst>
              <a:ahLst/>
              <a:cxnLst>
                <a:cxn ang="T8">
                  <a:pos x="T0" y="T1"/>
                </a:cxn>
                <a:cxn ang="T9">
                  <a:pos x="T2" y="T3"/>
                </a:cxn>
                <a:cxn ang="T10">
                  <a:pos x="T4" y="T5"/>
                </a:cxn>
                <a:cxn ang="T11">
                  <a:pos x="T6" y="T7"/>
                </a:cxn>
              </a:cxnLst>
              <a:rect l="T12" t="T13" r="T14" b="T15"/>
              <a:pathLst>
                <a:path w="12" h="16">
                  <a:moveTo>
                    <a:pt x="12" y="0"/>
                  </a:moveTo>
                  <a:lnTo>
                    <a:pt x="11" y="12"/>
                  </a:lnTo>
                  <a:lnTo>
                    <a:pt x="0" y="16"/>
                  </a:lnTo>
                  <a:lnTo>
                    <a:pt x="12" y="0"/>
                  </a:lnTo>
                </a:path>
              </a:pathLst>
            </a:custGeom>
            <a:solidFill>
              <a:srgbClr val="E5E5E5"/>
            </a:solidFill>
            <a:ln w="1588">
              <a:solidFill>
                <a:srgbClr val="999999"/>
              </a:solidFill>
              <a:prstDash val="solid"/>
              <a:round/>
              <a:headEnd/>
              <a:tailEnd/>
            </a:ln>
          </p:spPr>
          <p:txBody>
            <a:bodyPr/>
            <a:lstStyle/>
            <a:p>
              <a:endParaRPr lang="en-US"/>
            </a:p>
          </p:txBody>
        </p:sp>
        <p:sp>
          <p:nvSpPr>
            <p:cNvPr id="26932" name="Freeform 189"/>
            <p:cNvSpPr>
              <a:spLocks/>
            </p:cNvSpPr>
            <p:nvPr/>
          </p:nvSpPr>
          <p:spPr bwMode="auto">
            <a:xfrm>
              <a:off x="2427" y="1916"/>
              <a:ext cx="7" cy="9"/>
            </a:xfrm>
            <a:custGeom>
              <a:avLst/>
              <a:gdLst>
                <a:gd name="T0" fmla="*/ 0 w 12"/>
                <a:gd name="T1" fmla="*/ 0 h 13"/>
                <a:gd name="T2" fmla="*/ 7 w 12"/>
                <a:gd name="T3" fmla="*/ 0 h 13"/>
                <a:gd name="T4" fmla="*/ 0 w 12"/>
                <a:gd name="T5" fmla="*/ 9 h 13"/>
                <a:gd name="T6" fmla="*/ 0 w 12"/>
                <a:gd name="T7" fmla="*/ 0 h 13"/>
                <a:gd name="T8" fmla="*/ 0 60000 65536"/>
                <a:gd name="T9" fmla="*/ 0 60000 65536"/>
                <a:gd name="T10" fmla="*/ 0 60000 65536"/>
                <a:gd name="T11" fmla="*/ 0 60000 65536"/>
                <a:gd name="T12" fmla="*/ 0 w 12"/>
                <a:gd name="T13" fmla="*/ 0 h 13"/>
                <a:gd name="T14" fmla="*/ 12 w 12"/>
                <a:gd name="T15" fmla="*/ 13 h 13"/>
              </a:gdLst>
              <a:ahLst/>
              <a:cxnLst>
                <a:cxn ang="T8">
                  <a:pos x="T0" y="T1"/>
                </a:cxn>
                <a:cxn ang="T9">
                  <a:pos x="T2" y="T3"/>
                </a:cxn>
                <a:cxn ang="T10">
                  <a:pos x="T4" y="T5"/>
                </a:cxn>
                <a:cxn ang="T11">
                  <a:pos x="T6" y="T7"/>
                </a:cxn>
              </a:cxnLst>
              <a:rect l="T12" t="T13" r="T14" b="T15"/>
              <a:pathLst>
                <a:path w="12" h="13">
                  <a:moveTo>
                    <a:pt x="0" y="0"/>
                  </a:moveTo>
                  <a:lnTo>
                    <a:pt x="12" y="0"/>
                  </a:lnTo>
                  <a:lnTo>
                    <a:pt x="0" y="13"/>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33" name="Freeform 190"/>
            <p:cNvSpPr>
              <a:spLocks/>
            </p:cNvSpPr>
            <p:nvPr/>
          </p:nvSpPr>
          <p:spPr bwMode="auto">
            <a:xfrm>
              <a:off x="2427" y="1916"/>
              <a:ext cx="6" cy="7"/>
            </a:xfrm>
            <a:custGeom>
              <a:avLst/>
              <a:gdLst>
                <a:gd name="T0" fmla="*/ 6 w 10"/>
                <a:gd name="T1" fmla="*/ 0 h 11"/>
                <a:gd name="T2" fmla="*/ 0 w 10"/>
                <a:gd name="T3" fmla="*/ 7 h 11"/>
                <a:gd name="T4" fmla="*/ 0 w 10"/>
                <a:gd name="T5" fmla="*/ 2 h 11"/>
                <a:gd name="T6" fmla="*/ 6 w 10"/>
                <a:gd name="T7" fmla="*/ 0 h 11"/>
                <a:gd name="T8" fmla="*/ 0 60000 65536"/>
                <a:gd name="T9" fmla="*/ 0 60000 65536"/>
                <a:gd name="T10" fmla="*/ 0 60000 65536"/>
                <a:gd name="T11" fmla="*/ 0 60000 65536"/>
                <a:gd name="T12" fmla="*/ 0 w 10"/>
                <a:gd name="T13" fmla="*/ 0 h 11"/>
                <a:gd name="T14" fmla="*/ 10 w 10"/>
                <a:gd name="T15" fmla="*/ 11 h 11"/>
              </a:gdLst>
              <a:ahLst/>
              <a:cxnLst>
                <a:cxn ang="T8">
                  <a:pos x="T0" y="T1"/>
                </a:cxn>
                <a:cxn ang="T9">
                  <a:pos x="T2" y="T3"/>
                </a:cxn>
                <a:cxn ang="T10">
                  <a:pos x="T4" y="T5"/>
                </a:cxn>
                <a:cxn ang="T11">
                  <a:pos x="T6" y="T7"/>
                </a:cxn>
              </a:cxnLst>
              <a:rect l="T12" t="T13" r="T14" b="T15"/>
              <a:pathLst>
                <a:path w="10" h="11">
                  <a:moveTo>
                    <a:pt x="10" y="0"/>
                  </a:moveTo>
                  <a:lnTo>
                    <a:pt x="0" y="11"/>
                  </a:lnTo>
                  <a:lnTo>
                    <a:pt x="0" y="3"/>
                  </a:lnTo>
                  <a:lnTo>
                    <a:pt x="10" y="0"/>
                  </a:lnTo>
                </a:path>
              </a:pathLst>
            </a:custGeom>
            <a:solidFill>
              <a:srgbClr val="E5E5E5"/>
            </a:solidFill>
            <a:ln w="1588">
              <a:solidFill>
                <a:srgbClr val="999999"/>
              </a:solidFill>
              <a:prstDash val="solid"/>
              <a:round/>
              <a:headEnd/>
              <a:tailEnd/>
            </a:ln>
          </p:spPr>
          <p:txBody>
            <a:bodyPr/>
            <a:lstStyle/>
            <a:p>
              <a:endParaRPr lang="en-US"/>
            </a:p>
          </p:txBody>
        </p:sp>
        <p:sp>
          <p:nvSpPr>
            <p:cNvPr id="26934" name="Freeform 191"/>
            <p:cNvSpPr>
              <a:spLocks/>
            </p:cNvSpPr>
            <p:nvPr/>
          </p:nvSpPr>
          <p:spPr bwMode="auto">
            <a:xfrm>
              <a:off x="2441" y="1925"/>
              <a:ext cx="7" cy="2"/>
            </a:xfrm>
            <a:custGeom>
              <a:avLst/>
              <a:gdLst>
                <a:gd name="T0" fmla="*/ 7 w 10"/>
                <a:gd name="T1" fmla="*/ 0 h 4"/>
                <a:gd name="T2" fmla="*/ 6 w 10"/>
                <a:gd name="T3" fmla="*/ 2 h 4"/>
                <a:gd name="T4" fmla="*/ 0 w 10"/>
                <a:gd name="T5" fmla="*/ 0 h 4"/>
                <a:gd name="T6" fmla="*/ 7 w 10"/>
                <a:gd name="T7" fmla="*/ 0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10" y="0"/>
                  </a:moveTo>
                  <a:lnTo>
                    <a:pt x="8" y="4"/>
                  </a:lnTo>
                  <a:lnTo>
                    <a:pt x="0" y="0"/>
                  </a:lnTo>
                  <a:lnTo>
                    <a:pt x="10" y="0"/>
                  </a:lnTo>
                </a:path>
              </a:pathLst>
            </a:custGeom>
            <a:solidFill>
              <a:srgbClr val="E5E5E5"/>
            </a:solidFill>
            <a:ln w="1588">
              <a:solidFill>
                <a:srgbClr val="999999"/>
              </a:solidFill>
              <a:prstDash val="solid"/>
              <a:round/>
              <a:headEnd/>
              <a:tailEnd/>
            </a:ln>
          </p:spPr>
          <p:txBody>
            <a:bodyPr/>
            <a:lstStyle/>
            <a:p>
              <a:endParaRPr lang="en-US"/>
            </a:p>
          </p:txBody>
        </p:sp>
        <p:sp>
          <p:nvSpPr>
            <p:cNvPr id="26935" name="Freeform 192"/>
            <p:cNvSpPr>
              <a:spLocks/>
            </p:cNvSpPr>
            <p:nvPr/>
          </p:nvSpPr>
          <p:spPr bwMode="auto">
            <a:xfrm>
              <a:off x="2471" y="1903"/>
              <a:ext cx="7" cy="2"/>
            </a:xfrm>
            <a:custGeom>
              <a:avLst/>
              <a:gdLst>
                <a:gd name="T0" fmla="*/ 4 w 11"/>
                <a:gd name="T1" fmla="*/ 2 h 3"/>
                <a:gd name="T2" fmla="*/ 7 w 11"/>
                <a:gd name="T3" fmla="*/ 0 h 3"/>
                <a:gd name="T4" fmla="*/ 0 w 11"/>
                <a:gd name="T5" fmla="*/ 2 h 3"/>
                <a:gd name="T6" fmla="*/ 4 w 11"/>
                <a:gd name="T7" fmla="*/ 2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7" y="3"/>
                  </a:moveTo>
                  <a:lnTo>
                    <a:pt x="11" y="0"/>
                  </a:lnTo>
                  <a:lnTo>
                    <a:pt x="0" y="3"/>
                  </a:lnTo>
                  <a:lnTo>
                    <a:pt x="7" y="3"/>
                  </a:lnTo>
                </a:path>
              </a:pathLst>
            </a:custGeom>
            <a:solidFill>
              <a:srgbClr val="E5E5E5"/>
            </a:solidFill>
            <a:ln w="1588">
              <a:solidFill>
                <a:srgbClr val="999999"/>
              </a:solidFill>
              <a:prstDash val="solid"/>
              <a:round/>
              <a:headEnd/>
              <a:tailEnd/>
            </a:ln>
          </p:spPr>
          <p:txBody>
            <a:bodyPr/>
            <a:lstStyle/>
            <a:p>
              <a:endParaRPr lang="en-US"/>
            </a:p>
          </p:txBody>
        </p:sp>
        <p:sp>
          <p:nvSpPr>
            <p:cNvPr id="26936" name="Freeform 193"/>
            <p:cNvSpPr>
              <a:spLocks/>
            </p:cNvSpPr>
            <p:nvPr/>
          </p:nvSpPr>
          <p:spPr bwMode="auto">
            <a:xfrm>
              <a:off x="2307" y="2120"/>
              <a:ext cx="3" cy="1"/>
            </a:xfrm>
            <a:custGeom>
              <a:avLst/>
              <a:gdLst>
                <a:gd name="T0" fmla="*/ 3 w 5"/>
                <a:gd name="T1" fmla="*/ 1 h 2"/>
                <a:gd name="T2" fmla="*/ 1 w 5"/>
                <a:gd name="T3" fmla="*/ 1 h 2"/>
                <a:gd name="T4" fmla="*/ 0 w 5"/>
                <a:gd name="T5" fmla="*/ 0 h 2"/>
                <a:gd name="T6" fmla="*/ 3 w 5"/>
                <a:gd name="T7" fmla="*/ 1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1" y="2"/>
                  </a:lnTo>
                  <a:lnTo>
                    <a:pt x="0" y="0"/>
                  </a:lnTo>
                  <a:lnTo>
                    <a:pt x="5" y="2"/>
                  </a:lnTo>
                </a:path>
              </a:pathLst>
            </a:custGeom>
            <a:solidFill>
              <a:srgbClr val="E5E5E5"/>
            </a:solidFill>
            <a:ln w="1588">
              <a:solidFill>
                <a:srgbClr val="999999"/>
              </a:solidFill>
              <a:prstDash val="solid"/>
              <a:round/>
              <a:headEnd/>
              <a:tailEnd/>
            </a:ln>
          </p:spPr>
          <p:txBody>
            <a:bodyPr/>
            <a:lstStyle/>
            <a:p>
              <a:endParaRPr lang="en-US"/>
            </a:p>
          </p:txBody>
        </p:sp>
        <p:sp>
          <p:nvSpPr>
            <p:cNvPr id="26937" name="Freeform 194"/>
            <p:cNvSpPr>
              <a:spLocks/>
            </p:cNvSpPr>
            <p:nvPr/>
          </p:nvSpPr>
          <p:spPr bwMode="auto">
            <a:xfrm>
              <a:off x="2598" y="1784"/>
              <a:ext cx="1" cy="2"/>
            </a:xfrm>
            <a:custGeom>
              <a:avLst/>
              <a:gdLst>
                <a:gd name="T0" fmla="*/ 0 w 1"/>
                <a:gd name="T1" fmla="*/ 2 h 2"/>
                <a:gd name="T2" fmla="*/ 0 w 1"/>
                <a:gd name="T3" fmla="*/ 0 h 2"/>
                <a:gd name="T4" fmla="*/ 0 w 1"/>
                <a:gd name="T5" fmla="*/ 2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path>
              </a:pathLst>
            </a:custGeom>
            <a:solidFill>
              <a:srgbClr val="E5E5E5"/>
            </a:solidFill>
            <a:ln w="1588">
              <a:solidFill>
                <a:srgbClr val="999999"/>
              </a:solidFill>
              <a:prstDash val="solid"/>
              <a:round/>
              <a:headEnd/>
              <a:tailEnd/>
            </a:ln>
          </p:spPr>
          <p:txBody>
            <a:bodyPr/>
            <a:lstStyle/>
            <a:p>
              <a:endParaRPr lang="en-US"/>
            </a:p>
          </p:txBody>
        </p:sp>
        <p:sp>
          <p:nvSpPr>
            <p:cNvPr id="26938" name="Freeform 195"/>
            <p:cNvSpPr>
              <a:spLocks/>
            </p:cNvSpPr>
            <p:nvPr/>
          </p:nvSpPr>
          <p:spPr bwMode="auto">
            <a:xfrm>
              <a:off x="2816" y="1837"/>
              <a:ext cx="239" cy="234"/>
            </a:xfrm>
            <a:custGeom>
              <a:avLst/>
              <a:gdLst>
                <a:gd name="T0" fmla="*/ 224 w 365"/>
                <a:gd name="T1" fmla="*/ 234 h 365"/>
                <a:gd name="T2" fmla="*/ 224 w 365"/>
                <a:gd name="T3" fmla="*/ 224 h 365"/>
                <a:gd name="T4" fmla="*/ 239 w 365"/>
                <a:gd name="T5" fmla="*/ 224 h 365"/>
                <a:gd name="T6" fmla="*/ 239 w 365"/>
                <a:gd name="T7" fmla="*/ 207 h 365"/>
                <a:gd name="T8" fmla="*/ 236 w 365"/>
                <a:gd name="T9" fmla="*/ 190 h 365"/>
                <a:gd name="T10" fmla="*/ 236 w 365"/>
                <a:gd name="T11" fmla="*/ 175 h 365"/>
                <a:gd name="T12" fmla="*/ 235 w 365"/>
                <a:gd name="T13" fmla="*/ 159 h 365"/>
                <a:gd name="T14" fmla="*/ 234 w 365"/>
                <a:gd name="T15" fmla="*/ 143 h 365"/>
                <a:gd name="T16" fmla="*/ 233 w 365"/>
                <a:gd name="T17" fmla="*/ 127 h 365"/>
                <a:gd name="T18" fmla="*/ 232 w 365"/>
                <a:gd name="T19" fmla="*/ 110 h 365"/>
                <a:gd name="T20" fmla="*/ 231 w 365"/>
                <a:gd name="T21" fmla="*/ 94 h 365"/>
                <a:gd name="T22" fmla="*/ 230 w 365"/>
                <a:gd name="T23" fmla="*/ 79 h 365"/>
                <a:gd name="T24" fmla="*/ 229 w 365"/>
                <a:gd name="T25" fmla="*/ 62 h 365"/>
                <a:gd name="T26" fmla="*/ 229 w 365"/>
                <a:gd name="T27" fmla="*/ 49 h 365"/>
                <a:gd name="T28" fmla="*/ 229 w 365"/>
                <a:gd name="T29" fmla="*/ 37 h 365"/>
                <a:gd name="T30" fmla="*/ 230 w 365"/>
                <a:gd name="T31" fmla="*/ 26 h 365"/>
                <a:gd name="T32" fmla="*/ 222 w 365"/>
                <a:gd name="T33" fmla="*/ 21 h 365"/>
                <a:gd name="T34" fmla="*/ 199 w 365"/>
                <a:gd name="T35" fmla="*/ 13 h 365"/>
                <a:gd name="T36" fmla="*/ 196 w 365"/>
                <a:gd name="T37" fmla="*/ 8 h 365"/>
                <a:gd name="T38" fmla="*/ 175 w 365"/>
                <a:gd name="T39" fmla="*/ 3 h 365"/>
                <a:gd name="T40" fmla="*/ 166 w 365"/>
                <a:gd name="T41" fmla="*/ 10 h 365"/>
                <a:gd name="T42" fmla="*/ 155 w 365"/>
                <a:gd name="T43" fmla="*/ 17 h 365"/>
                <a:gd name="T44" fmla="*/ 155 w 365"/>
                <a:gd name="T45" fmla="*/ 40 h 365"/>
                <a:gd name="T46" fmla="*/ 141 w 365"/>
                <a:gd name="T47" fmla="*/ 49 h 365"/>
                <a:gd name="T48" fmla="*/ 124 w 365"/>
                <a:gd name="T49" fmla="*/ 42 h 365"/>
                <a:gd name="T50" fmla="*/ 106 w 365"/>
                <a:gd name="T51" fmla="*/ 33 h 365"/>
                <a:gd name="T52" fmla="*/ 90 w 365"/>
                <a:gd name="T53" fmla="*/ 28 h 365"/>
                <a:gd name="T54" fmla="*/ 83 w 365"/>
                <a:gd name="T55" fmla="*/ 12 h 365"/>
                <a:gd name="T56" fmla="*/ 66 w 365"/>
                <a:gd name="T57" fmla="*/ 10 h 365"/>
                <a:gd name="T58" fmla="*/ 50 w 365"/>
                <a:gd name="T59" fmla="*/ 5 h 365"/>
                <a:gd name="T60" fmla="*/ 29 w 365"/>
                <a:gd name="T61" fmla="*/ 0 h 365"/>
                <a:gd name="T62" fmla="*/ 29 w 365"/>
                <a:gd name="T63" fmla="*/ 12 h 365"/>
                <a:gd name="T64" fmla="*/ 18 w 365"/>
                <a:gd name="T65" fmla="*/ 21 h 365"/>
                <a:gd name="T66" fmla="*/ 9 w 365"/>
                <a:gd name="T67" fmla="*/ 29 h 365"/>
                <a:gd name="T68" fmla="*/ 9 w 365"/>
                <a:gd name="T69" fmla="*/ 43 h 365"/>
                <a:gd name="T70" fmla="*/ 1 w 365"/>
                <a:gd name="T71" fmla="*/ 49 h 365"/>
                <a:gd name="T72" fmla="*/ 0 w 365"/>
                <a:gd name="T73" fmla="*/ 54 h 365"/>
                <a:gd name="T74" fmla="*/ 7 w 365"/>
                <a:gd name="T75" fmla="*/ 75 h 365"/>
                <a:gd name="T76" fmla="*/ 7 w 365"/>
                <a:gd name="T77" fmla="*/ 94 h 365"/>
                <a:gd name="T78" fmla="*/ 8 w 365"/>
                <a:gd name="T79" fmla="*/ 113 h 365"/>
                <a:gd name="T80" fmla="*/ 1 w 365"/>
                <a:gd name="T81" fmla="*/ 119 h 365"/>
                <a:gd name="T82" fmla="*/ 11 w 365"/>
                <a:gd name="T83" fmla="*/ 134 h 365"/>
                <a:gd name="T84" fmla="*/ 16 w 365"/>
                <a:gd name="T85" fmla="*/ 149 h 365"/>
                <a:gd name="T86" fmla="*/ 33 w 365"/>
                <a:gd name="T87" fmla="*/ 152 h 365"/>
                <a:gd name="T88" fmla="*/ 40 w 365"/>
                <a:gd name="T89" fmla="*/ 165 h 365"/>
                <a:gd name="T90" fmla="*/ 62 w 365"/>
                <a:gd name="T91" fmla="*/ 170 h 365"/>
                <a:gd name="T92" fmla="*/ 75 w 365"/>
                <a:gd name="T93" fmla="*/ 180 h 365"/>
                <a:gd name="T94" fmla="*/ 84 w 365"/>
                <a:gd name="T95" fmla="*/ 174 h 365"/>
                <a:gd name="T96" fmla="*/ 101 w 365"/>
                <a:gd name="T97" fmla="*/ 165 h 365"/>
                <a:gd name="T98" fmla="*/ 116 w 365"/>
                <a:gd name="T99" fmla="*/ 174 h 365"/>
                <a:gd name="T100" fmla="*/ 132 w 365"/>
                <a:gd name="T101" fmla="*/ 182 h 365"/>
                <a:gd name="T102" fmla="*/ 146 w 365"/>
                <a:gd name="T103" fmla="*/ 190 h 365"/>
                <a:gd name="T104" fmla="*/ 162 w 365"/>
                <a:gd name="T105" fmla="*/ 199 h 365"/>
                <a:gd name="T106" fmla="*/ 177 w 365"/>
                <a:gd name="T107" fmla="*/ 207 h 365"/>
                <a:gd name="T108" fmla="*/ 193 w 365"/>
                <a:gd name="T109" fmla="*/ 217 h 365"/>
                <a:gd name="T110" fmla="*/ 208 w 365"/>
                <a:gd name="T111" fmla="*/ 224 h 365"/>
                <a:gd name="T112" fmla="*/ 224 w 365"/>
                <a:gd name="T113" fmla="*/ 234 h 3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365"/>
                <a:gd name="T173" fmla="*/ 365 w 365"/>
                <a:gd name="T174" fmla="*/ 365 h 3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365">
                  <a:moveTo>
                    <a:pt x="342" y="365"/>
                  </a:moveTo>
                  <a:lnTo>
                    <a:pt x="342" y="350"/>
                  </a:lnTo>
                  <a:lnTo>
                    <a:pt x="365" y="350"/>
                  </a:lnTo>
                  <a:lnTo>
                    <a:pt x="365" y="323"/>
                  </a:lnTo>
                  <a:lnTo>
                    <a:pt x="361" y="296"/>
                  </a:lnTo>
                  <a:lnTo>
                    <a:pt x="360" y="273"/>
                  </a:lnTo>
                  <a:lnTo>
                    <a:pt x="359" y="248"/>
                  </a:lnTo>
                  <a:lnTo>
                    <a:pt x="358" y="223"/>
                  </a:lnTo>
                  <a:lnTo>
                    <a:pt x="356" y="198"/>
                  </a:lnTo>
                  <a:lnTo>
                    <a:pt x="355" y="172"/>
                  </a:lnTo>
                  <a:lnTo>
                    <a:pt x="353" y="147"/>
                  </a:lnTo>
                  <a:lnTo>
                    <a:pt x="351" y="123"/>
                  </a:lnTo>
                  <a:lnTo>
                    <a:pt x="350" y="97"/>
                  </a:lnTo>
                  <a:lnTo>
                    <a:pt x="349" y="77"/>
                  </a:lnTo>
                  <a:lnTo>
                    <a:pt x="349" y="57"/>
                  </a:lnTo>
                  <a:lnTo>
                    <a:pt x="351" y="40"/>
                  </a:lnTo>
                  <a:lnTo>
                    <a:pt x="339" y="32"/>
                  </a:lnTo>
                  <a:lnTo>
                    <a:pt x="304" y="21"/>
                  </a:lnTo>
                  <a:lnTo>
                    <a:pt x="299" y="12"/>
                  </a:lnTo>
                  <a:lnTo>
                    <a:pt x="268" y="5"/>
                  </a:lnTo>
                  <a:lnTo>
                    <a:pt x="253" y="16"/>
                  </a:lnTo>
                  <a:lnTo>
                    <a:pt x="236" y="27"/>
                  </a:lnTo>
                  <a:lnTo>
                    <a:pt x="237" y="62"/>
                  </a:lnTo>
                  <a:lnTo>
                    <a:pt x="216" y="77"/>
                  </a:lnTo>
                  <a:lnTo>
                    <a:pt x="189" y="65"/>
                  </a:lnTo>
                  <a:lnTo>
                    <a:pt x="162" y="51"/>
                  </a:lnTo>
                  <a:lnTo>
                    <a:pt x="137" y="44"/>
                  </a:lnTo>
                  <a:lnTo>
                    <a:pt x="127" y="19"/>
                  </a:lnTo>
                  <a:lnTo>
                    <a:pt x="101" y="15"/>
                  </a:lnTo>
                  <a:lnTo>
                    <a:pt x="77" y="8"/>
                  </a:lnTo>
                  <a:lnTo>
                    <a:pt x="44" y="0"/>
                  </a:lnTo>
                  <a:lnTo>
                    <a:pt x="44" y="19"/>
                  </a:lnTo>
                  <a:lnTo>
                    <a:pt x="28" y="33"/>
                  </a:lnTo>
                  <a:lnTo>
                    <a:pt x="13" y="45"/>
                  </a:lnTo>
                  <a:lnTo>
                    <a:pt x="13" y="67"/>
                  </a:lnTo>
                  <a:lnTo>
                    <a:pt x="1" y="77"/>
                  </a:lnTo>
                  <a:lnTo>
                    <a:pt x="0" y="85"/>
                  </a:lnTo>
                  <a:lnTo>
                    <a:pt x="10" y="117"/>
                  </a:lnTo>
                  <a:lnTo>
                    <a:pt x="10" y="147"/>
                  </a:lnTo>
                  <a:lnTo>
                    <a:pt x="12" y="177"/>
                  </a:lnTo>
                  <a:lnTo>
                    <a:pt x="1" y="185"/>
                  </a:lnTo>
                  <a:lnTo>
                    <a:pt x="17" y="209"/>
                  </a:lnTo>
                  <a:lnTo>
                    <a:pt x="24" y="232"/>
                  </a:lnTo>
                  <a:lnTo>
                    <a:pt x="51" y="237"/>
                  </a:lnTo>
                  <a:lnTo>
                    <a:pt x="61" y="257"/>
                  </a:lnTo>
                  <a:lnTo>
                    <a:pt x="94" y="265"/>
                  </a:lnTo>
                  <a:lnTo>
                    <a:pt x="115" y="280"/>
                  </a:lnTo>
                  <a:lnTo>
                    <a:pt x="129" y="272"/>
                  </a:lnTo>
                  <a:lnTo>
                    <a:pt x="154" y="257"/>
                  </a:lnTo>
                  <a:lnTo>
                    <a:pt x="177" y="272"/>
                  </a:lnTo>
                  <a:lnTo>
                    <a:pt x="201" y="284"/>
                  </a:lnTo>
                  <a:lnTo>
                    <a:pt x="223" y="296"/>
                  </a:lnTo>
                  <a:lnTo>
                    <a:pt x="248" y="310"/>
                  </a:lnTo>
                  <a:lnTo>
                    <a:pt x="270" y="323"/>
                  </a:lnTo>
                  <a:lnTo>
                    <a:pt x="294" y="338"/>
                  </a:lnTo>
                  <a:lnTo>
                    <a:pt x="318" y="350"/>
                  </a:lnTo>
                  <a:lnTo>
                    <a:pt x="342" y="36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39" name="Freeform 196"/>
            <p:cNvSpPr>
              <a:spLocks/>
            </p:cNvSpPr>
            <p:nvPr/>
          </p:nvSpPr>
          <p:spPr bwMode="auto">
            <a:xfrm>
              <a:off x="2816" y="1837"/>
              <a:ext cx="239" cy="234"/>
            </a:xfrm>
            <a:custGeom>
              <a:avLst/>
              <a:gdLst>
                <a:gd name="T0" fmla="*/ 224 w 365"/>
                <a:gd name="T1" fmla="*/ 234 h 365"/>
                <a:gd name="T2" fmla="*/ 224 w 365"/>
                <a:gd name="T3" fmla="*/ 224 h 365"/>
                <a:gd name="T4" fmla="*/ 239 w 365"/>
                <a:gd name="T5" fmla="*/ 224 h 365"/>
                <a:gd name="T6" fmla="*/ 239 w 365"/>
                <a:gd name="T7" fmla="*/ 207 h 365"/>
                <a:gd name="T8" fmla="*/ 236 w 365"/>
                <a:gd name="T9" fmla="*/ 190 h 365"/>
                <a:gd name="T10" fmla="*/ 236 w 365"/>
                <a:gd name="T11" fmla="*/ 175 h 365"/>
                <a:gd name="T12" fmla="*/ 235 w 365"/>
                <a:gd name="T13" fmla="*/ 159 h 365"/>
                <a:gd name="T14" fmla="*/ 234 w 365"/>
                <a:gd name="T15" fmla="*/ 143 h 365"/>
                <a:gd name="T16" fmla="*/ 233 w 365"/>
                <a:gd name="T17" fmla="*/ 127 h 365"/>
                <a:gd name="T18" fmla="*/ 232 w 365"/>
                <a:gd name="T19" fmla="*/ 110 h 365"/>
                <a:gd name="T20" fmla="*/ 231 w 365"/>
                <a:gd name="T21" fmla="*/ 94 h 365"/>
                <a:gd name="T22" fmla="*/ 230 w 365"/>
                <a:gd name="T23" fmla="*/ 79 h 365"/>
                <a:gd name="T24" fmla="*/ 229 w 365"/>
                <a:gd name="T25" fmla="*/ 62 h 365"/>
                <a:gd name="T26" fmla="*/ 229 w 365"/>
                <a:gd name="T27" fmla="*/ 49 h 365"/>
                <a:gd name="T28" fmla="*/ 229 w 365"/>
                <a:gd name="T29" fmla="*/ 37 h 365"/>
                <a:gd name="T30" fmla="*/ 230 w 365"/>
                <a:gd name="T31" fmla="*/ 26 h 365"/>
                <a:gd name="T32" fmla="*/ 222 w 365"/>
                <a:gd name="T33" fmla="*/ 21 h 365"/>
                <a:gd name="T34" fmla="*/ 199 w 365"/>
                <a:gd name="T35" fmla="*/ 13 h 365"/>
                <a:gd name="T36" fmla="*/ 196 w 365"/>
                <a:gd name="T37" fmla="*/ 8 h 365"/>
                <a:gd name="T38" fmla="*/ 175 w 365"/>
                <a:gd name="T39" fmla="*/ 3 h 365"/>
                <a:gd name="T40" fmla="*/ 166 w 365"/>
                <a:gd name="T41" fmla="*/ 10 h 365"/>
                <a:gd name="T42" fmla="*/ 155 w 365"/>
                <a:gd name="T43" fmla="*/ 17 h 365"/>
                <a:gd name="T44" fmla="*/ 155 w 365"/>
                <a:gd name="T45" fmla="*/ 40 h 365"/>
                <a:gd name="T46" fmla="*/ 141 w 365"/>
                <a:gd name="T47" fmla="*/ 49 h 365"/>
                <a:gd name="T48" fmla="*/ 124 w 365"/>
                <a:gd name="T49" fmla="*/ 42 h 365"/>
                <a:gd name="T50" fmla="*/ 106 w 365"/>
                <a:gd name="T51" fmla="*/ 33 h 365"/>
                <a:gd name="T52" fmla="*/ 90 w 365"/>
                <a:gd name="T53" fmla="*/ 28 h 365"/>
                <a:gd name="T54" fmla="*/ 83 w 365"/>
                <a:gd name="T55" fmla="*/ 12 h 365"/>
                <a:gd name="T56" fmla="*/ 66 w 365"/>
                <a:gd name="T57" fmla="*/ 10 h 365"/>
                <a:gd name="T58" fmla="*/ 50 w 365"/>
                <a:gd name="T59" fmla="*/ 5 h 365"/>
                <a:gd name="T60" fmla="*/ 29 w 365"/>
                <a:gd name="T61" fmla="*/ 0 h 365"/>
                <a:gd name="T62" fmla="*/ 29 w 365"/>
                <a:gd name="T63" fmla="*/ 12 h 365"/>
                <a:gd name="T64" fmla="*/ 18 w 365"/>
                <a:gd name="T65" fmla="*/ 21 h 365"/>
                <a:gd name="T66" fmla="*/ 9 w 365"/>
                <a:gd name="T67" fmla="*/ 29 h 365"/>
                <a:gd name="T68" fmla="*/ 9 w 365"/>
                <a:gd name="T69" fmla="*/ 43 h 365"/>
                <a:gd name="T70" fmla="*/ 1 w 365"/>
                <a:gd name="T71" fmla="*/ 49 h 365"/>
                <a:gd name="T72" fmla="*/ 0 w 365"/>
                <a:gd name="T73" fmla="*/ 54 h 365"/>
                <a:gd name="T74" fmla="*/ 7 w 365"/>
                <a:gd name="T75" fmla="*/ 75 h 365"/>
                <a:gd name="T76" fmla="*/ 7 w 365"/>
                <a:gd name="T77" fmla="*/ 94 h 365"/>
                <a:gd name="T78" fmla="*/ 8 w 365"/>
                <a:gd name="T79" fmla="*/ 113 h 365"/>
                <a:gd name="T80" fmla="*/ 1 w 365"/>
                <a:gd name="T81" fmla="*/ 119 h 365"/>
                <a:gd name="T82" fmla="*/ 11 w 365"/>
                <a:gd name="T83" fmla="*/ 134 h 365"/>
                <a:gd name="T84" fmla="*/ 16 w 365"/>
                <a:gd name="T85" fmla="*/ 149 h 365"/>
                <a:gd name="T86" fmla="*/ 33 w 365"/>
                <a:gd name="T87" fmla="*/ 152 h 365"/>
                <a:gd name="T88" fmla="*/ 40 w 365"/>
                <a:gd name="T89" fmla="*/ 165 h 365"/>
                <a:gd name="T90" fmla="*/ 62 w 365"/>
                <a:gd name="T91" fmla="*/ 170 h 365"/>
                <a:gd name="T92" fmla="*/ 75 w 365"/>
                <a:gd name="T93" fmla="*/ 180 h 365"/>
                <a:gd name="T94" fmla="*/ 84 w 365"/>
                <a:gd name="T95" fmla="*/ 174 h 365"/>
                <a:gd name="T96" fmla="*/ 101 w 365"/>
                <a:gd name="T97" fmla="*/ 165 h 365"/>
                <a:gd name="T98" fmla="*/ 116 w 365"/>
                <a:gd name="T99" fmla="*/ 174 h 365"/>
                <a:gd name="T100" fmla="*/ 132 w 365"/>
                <a:gd name="T101" fmla="*/ 182 h 365"/>
                <a:gd name="T102" fmla="*/ 146 w 365"/>
                <a:gd name="T103" fmla="*/ 190 h 365"/>
                <a:gd name="T104" fmla="*/ 162 w 365"/>
                <a:gd name="T105" fmla="*/ 199 h 365"/>
                <a:gd name="T106" fmla="*/ 177 w 365"/>
                <a:gd name="T107" fmla="*/ 207 h 365"/>
                <a:gd name="T108" fmla="*/ 193 w 365"/>
                <a:gd name="T109" fmla="*/ 217 h 365"/>
                <a:gd name="T110" fmla="*/ 208 w 365"/>
                <a:gd name="T111" fmla="*/ 224 h 365"/>
                <a:gd name="T112" fmla="*/ 224 w 365"/>
                <a:gd name="T113" fmla="*/ 234 h 3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365"/>
                <a:gd name="T173" fmla="*/ 365 w 365"/>
                <a:gd name="T174" fmla="*/ 365 h 3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365">
                  <a:moveTo>
                    <a:pt x="342" y="365"/>
                  </a:moveTo>
                  <a:lnTo>
                    <a:pt x="342" y="350"/>
                  </a:lnTo>
                  <a:lnTo>
                    <a:pt x="365" y="350"/>
                  </a:lnTo>
                  <a:lnTo>
                    <a:pt x="365" y="323"/>
                  </a:lnTo>
                  <a:lnTo>
                    <a:pt x="361" y="296"/>
                  </a:lnTo>
                  <a:lnTo>
                    <a:pt x="360" y="273"/>
                  </a:lnTo>
                  <a:lnTo>
                    <a:pt x="359" y="248"/>
                  </a:lnTo>
                  <a:lnTo>
                    <a:pt x="358" y="223"/>
                  </a:lnTo>
                  <a:lnTo>
                    <a:pt x="356" y="198"/>
                  </a:lnTo>
                  <a:lnTo>
                    <a:pt x="355" y="172"/>
                  </a:lnTo>
                  <a:lnTo>
                    <a:pt x="353" y="147"/>
                  </a:lnTo>
                  <a:lnTo>
                    <a:pt x="351" y="123"/>
                  </a:lnTo>
                  <a:lnTo>
                    <a:pt x="350" y="97"/>
                  </a:lnTo>
                  <a:lnTo>
                    <a:pt x="349" y="77"/>
                  </a:lnTo>
                  <a:lnTo>
                    <a:pt x="349" y="57"/>
                  </a:lnTo>
                  <a:lnTo>
                    <a:pt x="351" y="40"/>
                  </a:lnTo>
                  <a:lnTo>
                    <a:pt x="339" y="32"/>
                  </a:lnTo>
                  <a:lnTo>
                    <a:pt x="304" y="21"/>
                  </a:lnTo>
                  <a:lnTo>
                    <a:pt x="299" y="12"/>
                  </a:lnTo>
                  <a:lnTo>
                    <a:pt x="268" y="5"/>
                  </a:lnTo>
                  <a:lnTo>
                    <a:pt x="253" y="16"/>
                  </a:lnTo>
                  <a:lnTo>
                    <a:pt x="236" y="27"/>
                  </a:lnTo>
                  <a:lnTo>
                    <a:pt x="237" y="62"/>
                  </a:lnTo>
                  <a:lnTo>
                    <a:pt x="216" y="77"/>
                  </a:lnTo>
                  <a:lnTo>
                    <a:pt x="189" y="65"/>
                  </a:lnTo>
                  <a:lnTo>
                    <a:pt x="162" y="51"/>
                  </a:lnTo>
                  <a:lnTo>
                    <a:pt x="137" y="44"/>
                  </a:lnTo>
                  <a:lnTo>
                    <a:pt x="127" y="19"/>
                  </a:lnTo>
                  <a:lnTo>
                    <a:pt x="101" y="15"/>
                  </a:lnTo>
                  <a:lnTo>
                    <a:pt x="77" y="8"/>
                  </a:lnTo>
                  <a:lnTo>
                    <a:pt x="44" y="0"/>
                  </a:lnTo>
                  <a:lnTo>
                    <a:pt x="44" y="19"/>
                  </a:lnTo>
                  <a:lnTo>
                    <a:pt x="28" y="33"/>
                  </a:lnTo>
                  <a:lnTo>
                    <a:pt x="13" y="45"/>
                  </a:lnTo>
                  <a:lnTo>
                    <a:pt x="13" y="67"/>
                  </a:lnTo>
                  <a:lnTo>
                    <a:pt x="1" y="77"/>
                  </a:lnTo>
                  <a:lnTo>
                    <a:pt x="0" y="85"/>
                  </a:lnTo>
                  <a:lnTo>
                    <a:pt x="10" y="117"/>
                  </a:lnTo>
                  <a:lnTo>
                    <a:pt x="10" y="147"/>
                  </a:lnTo>
                  <a:lnTo>
                    <a:pt x="12" y="177"/>
                  </a:lnTo>
                  <a:lnTo>
                    <a:pt x="1" y="185"/>
                  </a:lnTo>
                  <a:lnTo>
                    <a:pt x="17" y="209"/>
                  </a:lnTo>
                  <a:lnTo>
                    <a:pt x="24" y="232"/>
                  </a:lnTo>
                  <a:lnTo>
                    <a:pt x="51" y="237"/>
                  </a:lnTo>
                  <a:lnTo>
                    <a:pt x="61" y="257"/>
                  </a:lnTo>
                  <a:lnTo>
                    <a:pt x="94" y="265"/>
                  </a:lnTo>
                  <a:lnTo>
                    <a:pt x="115" y="280"/>
                  </a:lnTo>
                  <a:lnTo>
                    <a:pt x="129" y="272"/>
                  </a:lnTo>
                  <a:lnTo>
                    <a:pt x="154" y="257"/>
                  </a:lnTo>
                  <a:lnTo>
                    <a:pt x="177" y="272"/>
                  </a:lnTo>
                  <a:lnTo>
                    <a:pt x="201" y="284"/>
                  </a:lnTo>
                  <a:lnTo>
                    <a:pt x="223" y="296"/>
                  </a:lnTo>
                  <a:lnTo>
                    <a:pt x="248" y="310"/>
                  </a:lnTo>
                  <a:lnTo>
                    <a:pt x="270" y="323"/>
                  </a:lnTo>
                  <a:lnTo>
                    <a:pt x="294" y="338"/>
                  </a:lnTo>
                  <a:lnTo>
                    <a:pt x="318" y="350"/>
                  </a:lnTo>
                  <a:lnTo>
                    <a:pt x="342" y="365"/>
                  </a:lnTo>
                </a:path>
              </a:pathLst>
            </a:custGeom>
            <a:solidFill>
              <a:srgbClr val="E5E5E5"/>
            </a:solidFill>
            <a:ln w="1588">
              <a:solidFill>
                <a:srgbClr val="999999"/>
              </a:solidFill>
              <a:prstDash val="solid"/>
              <a:round/>
              <a:headEnd/>
              <a:tailEnd/>
            </a:ln>
          </p:spPr>
          <p:txBody>
            <a:bodyPr/>
            <a:lstStyle/>
            <a:p>
              <a:endParaRPr lang="en-US"/>
            </a:p>
          </p:txBody>
        </p:sp>
        <p:sp>
          <p:nvSpPr>
            <p:cNvPr id="26940" name="Freeform 197"/>
            <p:cNvSpPr>
              <a:spLocks/>
            </p:cNvSpPr>
            <p:nvPr/>
          </p:nvSpPr>
          <p:spPr bwMode="auto">
            <a:xfrm>
              <a:off x="2489" y="1976"/>
              <a:ext cx="251" cy="254"/>
            </a:xfrm>
            <a:custGeom>
              <a:avLst/>
              <a:gdLst>
                <a:gd name="T0" fmla="*/ 54 w 383"/>
                <a:gd name="T1" fmla="*/ 239 h 395"/>
                <a:gd name="T2" fmla="*/ 64 w 383"/>
                <a:gd name="T3" fmla="*/ 254 h 395"/>
                <a:gd name="T4" fmla="*/ 77 w 383"/>
                <a:gd name="T5" fmla="*/ 253 h 395"/>
                <a:gd name="T6" fmla="*/ 90 w 383"/>
                <a:gd name="T7" fmla="*/ 245 h 395"/>
                <a:gd name="T8" fmla="*/ 102 w 383"/>
                <a:gd name="T9" fmla="*/ 250 h 395"/>
                <a:gd name="T10" fmla="*/ 110 w 383"/>
                <a:gd name="T11" fmla="*/ 224 h 395"/>
                <a:gd name="T12" fmla="*/ 123 w 383"/>
                <a:gd name="T13" fmla="*/ 208 h 395"/>
                <a:gd name="T14" fmla="*/ 134 w 383"/>
                <a:gd name="T15" fmla="*/ 203 h 395"/>
                <a:gd name="T16" fmla="*/ 140 w 383"/>
                <a:gd name="T17" fmla="*/ 194 h 395"/>
                <a:gd name="T18" fmla="*/ 154 w 383"/>
                <a:gd name="T19" fmla="*/ 186 h 395"/>
                <a:gd name="T20" fmla="*/ 176 w 383"/>
                <a:gd name="T21" fmla="*/ 170 h 395"/>
                <a:gd name="T22" fmla="*/ 193 w 383"/>
                <a:gd name="T23" fmla="*/ 172 h 395"/>
                <a:gd name="T24" fmla="*/ 224 w 383"/>
                <a:gd name="T25" fmla="*/ 165 h 395"/>
                <a:gd name="T26" fmla="*/ 248 w 383"/>
                <a:gd name="T27" fmla="*/ 150 h 395"/>
                <a:gd name="T28" fmla="*/ 250 w 383"/>
                <a:gd name="T29" fmla="*/ 125 h 395"/>
                <a:gd name="T30" fmla="*/ 251 w 383"/>
                <a:gd name="T31" fmla="*/ 100 h 395"/>
                <a:gd name="T32" fmla="*/ 233 w 383"/>
                <a:gd name="T33" fmla="*/ 87 h 395"/>
                <a:gd name="T34" fmla="*/ 204 w 383"/>
                <a:gd name="T35" fmla="*/ 73 h 395"/>
                <a:gd name="T36" fmla="*/ 193 w 383"/>
                <a:gd name="T37" fmla="*/ 58 h 395"/>
                <a:gd name="T38" fmla="*/ 170 w 383"/>
                <a:gd name="T39" fmla="*/ 42 h 395"/>
                <a:gd name="T40" fmla="*/ 149 w 383"/>
                <a:gd name="T41" fmla="*/ 25 h 395"/>
                <a:gd name="T42" fmla="*/ 126 w 383"/>
                <a:gd name="T43" fmla="*/ 8 h 395"/>
                <a:gd name="T44" fmla="*/ 101 w 383"/>
                <a:gd name="T45" fmla="*/ 0 h 395"/>
                <a:gd name="T46" fmla="*/ 90 w 383"/>
                <a:gd name="T47" fmla="*/ 18 h 395"/>
                <a:gd name="T48" fmla="*/ 93 w 383"/>
                <a:gd name="T49" fmla="*/ 55 h 395"/>
                <a:gd name="T50" fmla="*/ 96 w 383"/>
                <a:gd name="T51" fmla="*/ 92 h 395"/>
                <a:gd name="T52" fmla="*/ 100 w 383"/>
                <a:gd name="T53" fmla="*/ 127 h 395"/>
                <a:gd name="T54" fmla="*/ 106 w 383"/>
                <a:gd name="T55" fmla="*/ 149 h 395"/>
                <a:gd name="T56" fmla="*/ 88 w 383"/>
                <a:gd name="T57" fmla="*/ 163 h 395"/>
                <a:gd name="T58" fmla="*/ 58 w 383"/>
                <a:gd name="T59" fmla="*/ 163 h 395"/>
                <a:gd name="T60" fmla="*/ 43 w 383"/>
                <a:gd name="T61" fmla="*/ 161 h 395"/>
                <a:gd name="T62" fmla="*/ 19 w 383"/>
                <a:gd name="T63" fmla="*/ 167 h 395"/>
                <a:gd name="T64" fmla="*/ 3 w 383"/>
                <a:gd name="T65" fmla="*/ 176 h 395"/>
                <a:gd name="T66" fmla="*/ 3 w 383"/>
                <a:gd name="T67" fmla="*/ 192 h 395"/>
                <a:gd name="T68" fmla="*/ 12 w 383"/>
                <a:gd name="T69" fmla="*/ 217 h 395"/>
                <a:gd name="T70" fmla="*/ 20 w 383"/>
                <a:gd name="T71" fmla="*/ 221 h 395"/>
                <a:gd name="T72" fmla="*/ 33 w 383"/>
                <a:gd name="T73" fmla="*/ 222 h 395"/>
                <a:gd name="T74" fmla="*/ 47 w 383"/>
                <a:gd name="T75" fmla="*/ 214 h 395"/>
                <a:gd name="T76" fmla="*/ 57 w 383"/>
                <a:gd name="T77" fmla="*/ 233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3"/>
                <a:gd name="T118" fmla="*/ 0 h 395"/>
                <a:gd name="T119" fmla="*/ 383 w 383"/>
                <a:gd name="T120" fmla="*/ 395 h 3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3" h="395">
                  <a:moveTo>
                    <a:pt x="87" y="362"/>
                  </a:moveTo>
                  <a:lnTo>
                    <a:pt x="83" y="372"/>
                  </a:lnTo>
                  <a:lnTo>
                    <a:pt x="87" y="372"/>
                  </a:lnTo>
                  <a:lnTo>
                    <a:pt x="98" y="395"/>
                  </a:lnTo>
                  <a:lnTo>
                    <a:pt x="104" y="390"/>
                  </a:lnTo>
                  <a:lnTo>
                    <a:pt x="118" y="393"/>
                  </a:lnTo>
                  <a:lnTo>
                    <a:pt x="128" y="388"/>
                  </a:lnTo>
                  <a:lnTo>
                    <a:pt x="137" y="381"/>
                  </a:lnTo>
                  <a:lnTo>
                    <a:pt x="139" y="392"/>
                  </a:lnTo>
                  <a:lnTo>
                    <a:pt x="155" y="389"/>
                  </a:lnTo>
                  <a:lnTo>
                    <a:pt x="162" y="354"/>
                  </a:lnTo>
                  <a:lnTo>
                    <a:pt x="168" y="348"/>
                  </a:lnTo>
                  <a:lnTo>
                    <a:pt x="181" y="334"/>
                  </a:lnTo>
                  <a:lnTo>
                    <a:pt x="187" y="323"/>
                  </a:lnTo>
                  <a:lnTo>
                    <a:pt x="189" y="310"/>
                  </a:lnTo>
                  <a:lnTo>
                    <a:pt x="204" y="315"/>
                  </a:lnTo>
                  <a:lnTo>
                    <a:pt x="210" y="305"/>
                  </a:lnTo>
                  <a:lnTo>
                    <a:pt x="214" y="301"/>
                  </a:lnTo>
                  <a:lnTo>
                    <a:pt x="222" y="289"/>
                  </a:lnTo>
                  <a:lnTo>
                    <a:pt x="235" y="289"/>
                  </a:lnTo>
                  <a:lnTo>
                    <a:pt x="240" y="281"/>
                  </a:lnTo>
                  <a:lnTo>
                    <a:pt x="268" y="265"/>
                  </a:lnTo>
                  <a:lnTo>
                    <a:pt x="290" y="267"/>
                  </a:lnTo>
                  <a:lnTo>
                    <a:pt x="294" y="267"/>
                  </a:lnTo>
                  <a:lnTo>
                    <a:pt x="316" y="259"/>
                  </a:lnTo>
                  <a:lnTo>
                    <a:pt x="342" y="257"/>
                  </a:lnTo>
                  <a:lnTo>
                    <a:pt x="367" y="257"/>
                  </a:lnTo>
                  <a:lnTo>
                    <a:pt x="379" y="234"/>
                  </a:lnTo>
                  <a:lnTo>
                    <a:pt x="379" y="215"/>
                  </a:lnTo>
                  <a:lnTo>
                    <a:pt x="382" y="195"/>
                  </a:lnTo>
                  <a:lnTo>
                    <a:pt x="383" y="176"/>
                  </a:lnTo>
                  <a:lnTo>
                    <a:pt x="383" y="156"/>
                  </a:lnTo>
                  <a:lnTo>
                    <a:pt x="357" y="156"/>
                  </a:lnTo>
                  <a:lnTo>
                    <a:pt x="355" y="135"/>
                  </a:lnTo>
                  <a:lnTo>
                    <a:pt x="323" y="122"/>
                  </a:lnTo>
                  <a:lnTo>
                    <a:pt x="311" y="114"/>
                  </a:lnTo>
                  <a:lnTo>
                    <a:pt x="311" y="105"/>
                  </a:lnTo>
                  <a:lnTo>
                    <a:pt x="294" y="90"/>
                  </a:lnTo>
                  <a:lnTo>
                    <a:pt x="277" y="77"/>
                  </a:lnTo>
                  <a:lnTo>
                    <a:pt x="260" y="65"/>
                  </a:lnTo>
                  <a:lnTo>
                    <a:pt x="244" y="53"/>
                  </a:lnTo>
                  <a:lnTo>
                    <a:pt x="227" y="39"/>
                  </a:lnTo>
                  <a:lnTo>
                    <a:pt x="210" y="26"/>
                  </a:lnTo>
                  <a:lnTo>
                    <a:pt x="193" y="13"/>
                  </a:lnTo>
                  <a:lnTo>
                    <a:pt x="174" y="0"/>
                  </a:lnTo>
                  <a:lnTo>
                    <a:pt x="154" y="0"/>
                  </a:lnTo>
                  <a:lnTo>
                    <a:pt x="134" y="0"/>
                  </a:lnTo>
                  <a:lnTo>
                    <a:pt x="137" y="28"/>
                  </a:lnTo>
                  <a:lnTo>
                    <a:pt x="139" y="57"/>
                  </a:lnTo>
                  <a:lnTo>
                    <a:pt x="142" y="85"/>
                  </a:lnTo>
                  <a:lnTo>
                    <a:pt x="144" y="115"/>
                  </a:lnTo>
                  <a:lnTo>
                    <a:pt x="146" y="143"/>
                  </a:lnTo>
                  <a:lnTo>
                    <a:pt x="150" y="168"/>
                  </a:lnTo>
                  <a:lnTo>
                    <a:pt x="152" y="198"/>
                  </a:lnTo>
                  <a:lnTo>
                    <a:pt x="154" y="226"/>
                  </a:lnTo>
                  <a:lnTo>
                    <a:pt x="161" y="231"/>
                  </a:lnTo>
                  <a:lnTo>
                    <a:pt x="156" y="254"/>
                  </a:lnTo>
                  <a:lnTo>
                    <a:pt x="135" y="254"/>
                  </a:lnTo>
                  <a:lnTo>
                    <a:pt x="112" y="254"/>
                  </a:lnTo>
                  <a:lnTo>
                    <a:pt x="89" y="254"/>
                  </a:lnTo>
                  <a:lnTo>
                    <a:pt x="67" y="254"/>
                  </a:lnTo>
                  <a:lnTo>
                    <a:pt x="65" y="251"/>
                  </a:lnTo>
                  <a:lnTo>
                    <a:pt x="32" y="259"/>
                  </a:lnTo>
                  <a:lnTo>
                    <a:pt x="29" y="259"/>
                  </a:lnTo>
                  <a:lnTo>
                    <a:pt x="15" y="251"/>
                  </a:lnTo>
                  <a:lnTo>
                    <a:pt x="4" y="273"/>
                  </a:lnTo>
                  <a:lnTo>
                    <a:pt x="0" y="273"/>
                  </a:lnTo>
                  <a:lnTo>
                    <a:pt x="5" y="299"/>
                  </a:lnTo>
                  <a:lnTo>
                    <a:pt x="12" y="310"/>
                  </a:lnTo>
                  <a:lnTo>
                    <a:pt x="18" y="337"/>
                  </a:lnTo>
                  <a:lnTo>
                    <a:pt x="17" y="343"/>
                  </a:lnTo>
                  <a:lnTo>
                    <a:pt x="30" y="343"/>
                  </a:lnTo>
                  <a:lnTo>
                    <a:pt x="37" y="347"/>
                  </a:lnTo>
                  <a:lnTo>
                    <a:pt x="51" y="345"/>
                  </a:lnTo>
                  <a:lnTo>
                    <a:pt x="67" y="338"/>
                  </a:lnTo>
                  <a:lnTo>
                    <a:pt x="71" y="333"/>
                  </a:lnTo>
                  <a:lnTo>
                    <a:pt x="78" y="356"/>
                  </a:lnTo>
                  <a:lnTo>
                    <a:pt x="87" y="36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41" name="Freeform 198"/>
            <p:cNvSpPr>
              <a:spLocks/>
            </p:cNvSpPr>
            <p:nvPr/>
          </p:nvSpPr>
          <p:spPr bwMode="auto">
            <a:xfrm>
              <a:off x="2489" y="1976"/>
              <a:ext cx="251" cy="254"/>
            </a:xfrm>
            <a:custGeom>
              <a:avLst/>
              <a:gdLst>
                <a:gd name="T0" fmla="*/ 54 w 383"/>
                <a:gd name="T1" fmla="*/ 239 h 395"/>
                <a:gd name="T2" fmla="*/ 64 w 383"/>
                <a:gd name="T3" fmla="*/ 254 h 395"/>
                <a:gd name="T4" fmla="*/ 77 w 383"/>
                <a:gd name="T5" fmla="*/ 253 h 395"/>
                <a:gd name="T6" fmla="*/ 90 w 383"/>
                <a:gd name="T7" fmla="*/ 245 h 395"/>
                <a:gd name="T8" fmla="*/ 102 w 383"/>
                <a:gd name="T9" fmla="*/ 250 h 395"/>
                <a:gd name="T10" fmla="*/ 110 w 383"/>
                <a:gd name="T11" fmla="*/ 224 h 395"/>
                <a:gd name="T12" fmla="*/ 123 w 383"/>
                <a:gd name="T13" fmla="*/ 208 h 395"/>
                <a:gd name="T14" fmla="*/ 134 w 383"/>
                <a:gd name="T15" fmla="*/ 203 h 395"/>
                <a:gd name="T16" fmla="*/ 140 w 383"/>
                <a:gd name="T17" fmla="*/ 194 h 395"/>
                <a:gd name="T18" fmla="*/ 154 w 383"/>
                <a:gd name="T19" fmla="*/ 186 h 395"/>
                <a:gd name="T20" fmla="*/ 176 w 383"/>
                <a:gd name="T21" fmla="*/ 170 h 395"/>
                <a:gd name="T22" fmla="*/ 193 w 383"/>
                <a:gd name="T23" fmla="*/ 172 h 395"/>
                <a:gd name="T24" fmla="*/ 224 w 383"/>
                <a:gd name="T25" fmla="*/ 165 h 395"/>
                <a:gd name="T26" fmla="*/ 248 w 383"/>
                <a:gd name="T27" fmla="*/ 150 h 395"/>
                <a:gd name="T28" fmla="*/ 250 w 383"/>
                <a:gd name="T29" fmla="*/ 125 h 395"/>
                <a:gd name="T30" fmla="*/ 251 w 383"/>
                <a:gd name="T31" fmla="*/ 100 h 395"/>
                <a:gd name="T32" fmla="*/ 233 w 383"/>
                <a:gd name="T33" fmla="*/ 87 h 395"/>
                <a:gd name="T34" fmla="*/ 204 w 383"/>
                <a:gd name="T35" fmla="*/ 73 h 395"/>
                <a:gd name="T36" fmla="*/ 193 w 383"/>
                <a:gd name="T37" fmla="*/ 58 h 395"/>
                <a:gd name="T38" fmla="*/ 170 w 383"/>
                <a:gd name="T39" fmla="*/ 42 h 395"/>
                <a:gd name="T40" fmla="*/ 149 w 383"/>
                <a:gd name="T41" fmla="*/ 25 h 395"/>
                <a:gd name="T42" fmla="*/ 126 w 383"/>
                <a:gd name="T43" fmla="*/ 8 h 395"/>
                <a:gd name="T44" fmla="*/ 101 w 383"/>
                <a:gd name="T45" fmla="*/ 0 h 395"/>
                <a:gd name="T46" fmla="*/ 90 w 383"/>
                <a:gd name="T47" fmla="*/ 18 h 395"/>
                <a:gd name="T48" fmla="*/ 93 w 383"/>
                <a:gd name="T49" fmla="*/ 55 h 395"/>
                <a:gd name="T50" fmla="*/ 96 w 383"/>
                <a:gd name="T51" fmla="*/ 92 h 395"/>
                <a:gd name="T52" fmla="*/ 100 w 383"/>
                <a:gd name="T53" fmla="*/ 127 h 395"/>
                <a:gd name="T54" fmla="*/ 106 w 383"/>
                <a:gd name="T55" fmla="*/ 149 h 395"/>
                <a:gd name="T56" fmla="*/ 88 w 383"/>
                <a:gd name="T57" fmla="*/ 163 h 395"/>
                <a:gd name="T58" fmla="*/ 58 w 383"/>
                <a:gd name="T59" fmla="*/ 163 h 395"/>
                <a:gd name="T60" fmla="*/ 43 w 383"/>
                <a:gd name="T61" fmla="*/ 161 h 395"/>
                <a:gd name="T62" fmla="*/ 19 w 383"/>
                <a:gd name="T63" fmla="*/ 167 h 395"/>
                <a:gd name="T64" fmla="*/ 3 w 383"/>
                <a:gd name="T65" fmla="*/ 176 h 395"/>
                <a:gd name="T66" fmla="*/ 3 w 383"/>
                <a:gd name="T67" fmla="*/ 192 h 395"/>
                <a:gd name="T68" fmla="*/ 12 w 383"/>
                <a:gd name="T69" fmla="*/ 217 h 395"/>
                <a:gd name="T70" fmla="*/ 20 w 383"/>
                <a:gd name="T71" fmla="*/ 221 h 395"/>
                <a:gd name="T72" fmla="*/ 33 w 383"/>
                <a:gd name="T73" fmla="*/ 222 h 395"/>
                <a:gd name="T74" fmla="*/ 47 w 383"/>
                <a:gd name="T75" fmla="*/ 214 h 395"/>
                <a:gd name="T76" fmla="*/ 57 w 383"/>
                <a:gd name="T77" fmla="*/ 233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3"/>
                <a:gd name="T118" fmla="*/ 0 h 395"/>
                <a:gd name="T119" fmla="*/ 383 w 383"/>
                <a:gd name="T120" fmla="*/ 395 h 3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3" h="395">
                  <a:moveTo>
                    <a:pt x="87" y="362"/>
                  </a:moveTo>
                  <a:lnTo>
                    <a:pt x="83" y="372"/>
                  </a:lnTo>
                  <a:lnTo>
                    <a:pt x="87" y="372"/>
                  </a:lnTo>
                  <a:lnTo>
                    <a:pt x="98" y="395"/>
                  </a:lnTo>
                  <a:lnTo>
                    <a:pt x="104" y="390"/>
                  </a:lnTo>
                  <a:lnTo>
                    <a:pt x="118" y="393"/>
                  </a:lnTo>
                  <a:lnTo>
                    <a:pt x="128" y="388"/>
                  </a:lnTo>
                  <a:lnTo>
                    <a:pt x="137" y="381"/>
                  </a:lnTo>
                  <a:lnTo>
                    <a:pt x="139" y="392"/>
                  </a:lnTo>
                  <a:lnTo>
                    <a:pt x="155" y="389"/>
                  </a:lnTo>
                  <a:lnTo>
                    <a:pt x="162" y="354"/>
                  </a:lnTo>
                  <a:lnTo>
                    <a:pt x="168" y="348"/>
                  </a:lnTo>
                  <a:lnTo>
                    <a:pt x="181" y="334"/>
                  </a:lnTo>
                  <a:lnTo>
                    <a:pt x="187" y="323"/>
                  </a:lnTo>
                  <a:lnTo>
                    <a:pt x="189" y="310"/>
                  </a:lnTo>
                  <a:lnTo>
                    <a:pt x="204" y="315"/>
                  </a:lnTo>
                  <a:lnTo>
                    <a:pt x="210" y="305"/>
                  </a:lnTo>
                  <a:lnTo>
                    <a:pt x="214" y="301"/>
                  </a:lnTo>
                  <a:lnTo>
                    <a:pt x="222" y="289"/>
                  </a:lnTo>
                  <a:lnTo>
                    <a:pt x="235" y="289"/>
                  </a:lnTo>
                  <a:lnTo>
                    <a:pt x="240" y="281"/>
                  </a:lnTo>
                  <a:lnTo>
                    <a:pt x="268" y="265"/>
                  </a:lnTo>
                  <a:lnTo>
                    <a:pt x="290" y="267"/>
                  </a:lnTo>
                  <a:lnTo>
                    <a:pt x="294" y="267"/>
                  </a:lnTo>
                  <a:lnTo>
                    <a:pt x="316" y="259"/>
                  </a:lnTo>
                  <a:lnTo>
                    <a:pt x="342" y="257"/>
                  </a:lnTo>
                  <a:lnTo>
                    <a:pt x="367" y="257"/>
                  </a:lnTo>
                  <a:lnTo>
                    <a:pt x="379" y="234"/>
                  </a:lnTo>
                  <a:lnTo>
                    <a:pt x="379" y="215"/>
                  </a:lnTo>
                  <a:lnTo>
                    <a:pt x="382" y="195"/>
                  </a:lnTo>
                  <a:lnTo>
                    <a:pt x="383" y="176"/>
                  </a:lnTo>
                  <a:lnTo>
                    <a:pt x="383" y="156"/>
                  </a:lnTo>
                  <a:lnTo>
                    <a:pt x="357" y="156"/>
                  </a:lnTo>
                  <a:lnTo>
                    <a:pt x="355" y="135"/>
                  </a:lnTo>
                  <a:lnTo>
                    <a:pt x="323" y="122"/>
                  </a:lnTo>
                  <a:lnTo>
                    <a:pt x="311" y="114"/>
                  </a:lnTo>
                  <a:lnTo>
                    <a:pt x="311" y="105"/>
                  </a:lnTo>
                  <a:lnTo>
                    <a:pt x="294" y="90"/>
                  </a:lnTo>
                  <a:lnTo>
                    <a:pt x="277" y="77"/>
                  </a:lnTo>
                  <a:lnTo>
                    <a:pt x="260" y="65"/>
                  </a:lnTo>
                  <a:lnTo>
                    <a:pt x="244" y="53"/>
                  </a:lnTo>
                  <a:lnTo>
                    <a:pt x="227" y="39"/>
                  </a:lnTo>
                  <a:lnTo>
                    <a:pt x="210" y="26"/>
                  </a:lnTo>
                  <a:lnTo>
                    <a:pt x="193" y="13"/>
                  </a:lnTo>
                  <a:lnTo>
                    <a:pt x="174" y="0"/>
                  </a:lnTo>
                  <a:lnTo>
                    <a:pt x="154" y="0"/>
                  </a:lnTo>
                  <a:lnTo>
                    <a:pt x="134" y="0"/>
                  </a:lnTo>
                  <a:lnTo>
                    <a:pt x="137" y="28"/>
                  </a:lnTo>
                  <a:lnTo>
                    <a:pt x="139" y="57"/>
                  </a:lnTo>
                  <a:lnTo>
                    <a:pt x="142" y="85"/>
                  </a:lnTo>
                  <a:lnTo>
                    <a:pt x="144" y="115"/>
                  </a:lnTo>
                  <a:lnTo>
                    <a:pt x="146" y="143"/>
                  </a:lnTo>
                  <a:lnTo>
                    <a:pt x="150" y="168"/>
                  </a:lnTo>
                  <a:lnTo>
                    <a:pt x="152" y="198"/>
                  </a:lnTo>
                  <a:lnTo>
                    <a:pt x="154" y="226"/>
                  </a:lnTo>
                  <a:lnTo>
                    <a:pt x="161" y="231"/>
                  </a:lnTo>
                  <a:lnTo>
                    <a:pt x="156" y="254"/>
                  </a:lnTo>
                  <a:lnTo>
                    <a:pt x="135" y="254"/>
                  </a:lnTo>
                  <a:lnTo>
                    <a:pt x="112" y="254"/>
                  </a:lnTo>
                  <a:lnTo>
                    <a:pt x="89" y="254"/>
                  </a:lnTo>
                  <a:lnTo>
                    <a:pt x="67" y="254"/>
                  </a:lnTo>
                  <a:lnTo>
                    <a:pt x="65" y="251"/>
                  </a:lnTo>
                  <a:lnTo>
                    <a:pt x="32" y="259"/>
                  </a:lnTo>
                  <a:lnTo>
                    <a:pt x="29" y="259"/>
                  </a:lnTo>
                  <a:lnTo>
                    <a:pt x="15" y="251"/>
                  </a:lnTo>
                  <a:lnTo>
                    <a:pt x="4" y="273"/>
                  </a:lnTo>
                  <a:lnTo>
                    <a:pt x="0" y="273"/>
                  </a:lnTo>
                  <a:lnTo>
                    <a:pt x="5" y="299"/>
                  </a:lnTo>
                  <a:lnTo>
                    <a:pt x="12" y="310"/>
                  </a:lnTo>
                  <a:lnTo>
                    <a:pt x="18" y="337"/>
                  </a:lnTo>
                  <a:lnTo>
                    <a:pt x="17" y="343"/>
                  </a:lnTo>
                  <a:lnTo>
                    <a:pt x="30" y="343"/>
                  </a:lnTo>
                  <a:lnTo>
                    <a:pt x="37" y="347"/>
                  </a:lnTo>
                  <a:lnTo>
                    <a:pt x="51" y="345"/>
                  </a:lnTo>
                  <a:lnTo>
                    <a:pt x="67" y="338"/>
                  </a:lnTo>
                  <a:lnTo>
                    <a:pt x="71" y="333"/>
                  </a:lnTo>
                  <a:lnTo>
                    <a:pt x="78" y="356"/>
                  </a:lnTo>
                  <a:lnTo>
                    <a:pt x="87" y="362"/>
                  </a:lnTo>
                </a:path>
              </a:pathLst>
            </a:custGeom>
            <a:solidFill>
              <a:srgbClr val="E5E5E5"/>
            </a:solidFill>
            <a:ln w="1588">
              <a:solidFill>
                <a:srgbClr val="999999"/>
              </a:solidFill>
              <a:prstDash val="solid"/>
              <a:round/>
              <a:headEnd/>
              <a:tailEnd/>
            </a:ln>
          </p:spPr>
          <p:txBody>
            <a:bodyPr/>
            <a:lstStyle/>
            <a:p>
              <a:endParaRPr lang="en-US"/>
            </a:p>
          </p:txBody>
        </p:sp>
        <p:sp>
          <p:nvSpPr>
            <p:cNvPr id="26942" name="Freeform 199"/>
            <p:cNvSpPr>
              <a:spLocks/>
            </p:cNvSpPr>
            <p:nvPr/>
          </p:nvSpPr>
          <p:spPr bwMode="auto">
            <a:xfrm>
              <a:off x="2884" y="1788"/>
              <a:ext cx="3" cy="2"/>
            </a:xfrm>
            <a:custGeom>
              <a:avLst/>
              <a:gdLst>
                <a:gd name="T0" fmla="*/ 3 w 5"/>
                <a:gd name="T1" fmla="*/ 1 h 3"/>
                <a:gd name="T2" fmla="*/ 2 w 5"/>
                <a:gd name="T3" fmla="*/ 2 h 3"/>
                <a:gd name="T4" fmla="*/ 0 w 5"/>
                <a:gd name="T5" fmla="*/ 0 h 3"/>
                <a:gd name="T6" fmla="*/ 3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5" y="2"/>
                  </a:moveTo>
                  <a:lnTo>
                    <a:pt x="3" y="3"/>
                  </a:lnTo>
                  <a:lnTo>
                    <a:pt x="0" y="0"/>
                  </a:lnTo>
                  <a:lnTo>
                    <a:pt x="5" y="2"/>
                  </a:lnTo>
                </a:path>
              </a:pathLst>
            </a:custGeom>
            <a:solidFill>
              <a:srgbClr val="E5E5E5"/>
            </a:solidFill>
            <a:ln w="1588">
              <a:solidFill>
                <a:srgbClr val="999999"/>
              </a:solidFill>
              <a:prstDash val="solid"/>
              <a:round/>
              <a:headEnd/>
              <a:tailEnd/>
            </a:ln>
          </p:spPr>
          <p:txBody>
            <a:bodyPr/>
            <a:lstStyle/>
            <a:p>
              <a:endParaRPr lang="en-US"/>
            </a:p>
          </p:txBody>
        </p:sp>
        <p:sp>
          <p:nvSpPr>
            <p:cNvPr id="26943" name="Freeform 200"/>
            <p:cNvSpPr>
              <a:spLocks/>
            </p:cNvSpPr>
            <p:nvPr/>
          </p:nvSpPr>
          <p:spPr bwMode="auto">
            <a:xfrm>
              <a:off x="2417" y="1937"/>
              <a:ext cx="186" cy="215"/>
            </a:xfrm>
            <a:custGeom>
              <a:avLst/>
              <a:gdLst>
                <a:gd name="T0" fmla="*/ 10 w 284"/>
                <a:gd name="T1" fmla="*/ 185 h 334"/>
                <a:gd name="T2" fmla="*/ 6 w 284"/>
                <a:gd name="T3" fmla="*/ 193 h 334"/>
                <a:gd name="T4" fmla="*/ 10 w 284"/>
                <a:gd name="T5" fmla="*/ 173 h 334"/>
                <a:gd name="T6" fmla="*/ 14 w 284"/>
                <a:gd name="T7" fmla="*/ 153 h 334"/>
                <a:gd name="T8" fmla="*/ 10 w 284"/>
                <a:gd name="T9" fmla="*/ 135 h 334"/>
                <a:gd name="T10" fmla="*/ 11 w 284"/>
                <a:gd name="T11" fmla="*/ 118 h 334"/>
                <a:gd name="T12" fmla="*/ 2 w 284"/>
                <a:gd name="T13" fmla="*/ 108 h 334"/>
                <a:gd name="T14" fmla="*/ 0 w 284"/>
                <a:gd name="T15" fmla="*/ 113 h 334"/>
                <a:gd name="T16" fmla="*/ 3 w 284"/>
                <a:gd name="T17" fmla="*/ 103 h 334"/>
                <a:gd name="T18" fmla="*/ 18 w 284"/>
                <a:gd name="T19" fmla="*/ 103 h 334"/>
                <a:gd name="T20" fmla="*/ 32 w 284"/>
                <a:gd name="T21" fmla="*/ 103 h 334"/>
                <a:gd name="T22" fmla="*/ 47 w 284"/>
                <a:gd name="T23" fmla="*/ 103 h 334"/>
                <a:gd name="T24" fmla="*/ 62 w 284"/>
                <a:gd name="T25" fmla="*/ 103 h 334"/>
                <a:gd name="T26" fmla="*/ 62 w 284"/>
                <a:gd name="T27" fmla="*/ 87 h 334"/>
                <a:gd name="T28" fmla="*/ 64 w 284"/>
                <a:gd name="T29" fmla="*/ 73 h 334"/>
                <a:gd name="T30" fmla="*/ 79 w 284"/>
                <a:gd name="T31" fmla="*/ 66 h 334"/>
                <a:gd name="T32" fmla="*/ 79 w 284"/>
                <a:gd name="T33" fmla="*/ 44 h 334"/>
                <a:gd name="T34" fmla="*/ 79 w 284"/>
                <a:gd name="T35" fmla="*/ 23 h 334"/>
                <a:gd name="T36" fmla="*/ 91 w 284"/>
                <a:gd name="T37" fmla="*/ 23 h 334"/>
                <a:gd name="T38" fmla="*/ 103 w 284"/>
                <a:gd name="T39" fmla="*/ 23 h 334"/>
                <a:gd name="T40" fmla="*/ 116 w 284"/>
                <a:gd name="T41" fmla="*/ 23 h 334"/>
                <a:gd name="T42" fmla="*/ 129 w 284"/>
                <a:gd name="T43" fmla="*/ 23 h 334"/>
                <a:gd name="T44" fmla="*/ 130 w 284"/>
                <a:gd name="T45" fmla="*/ 0 h 334"/>
                <a:gd name="T46" fmla="*/ 144 w 284"/>
                <a:gd name="T47" fmla="*/ 10 h 334"/>
                <a:gd name="T48" fmla="*/ 159 w 284"/>
                <a:gd name="T49" fmla="*/ 20 h 334"/>
                <a:gd name="T50" fmla="*/ 172 w 284"/>
                <a:gd name="T51" fmla="*/ 29 h 334"/>
                <a:gd name="T52" fmla="*/ 186 w 284"/>
                <a:gd name="T53" fmla="*/ 39 h 334"/>
                <a:gd name="T54" fmla="*/ 173 w 284"/>
                <a:gd name="T55" fmla="*/ 39 h 334"/>
                <a:gd name="T56" fmla="*/ 160 w 284"/>
                <a:gd name="T57" fmla="*/ 39 h 334"/>
                <a:gd name="T58" fmla="*/ 162 w 284"/>
                <a:gd name="T59" fmla="*/ 57 h 334"/>
                <a:gd name="T60" fmla="*/ 163 w 284"/>
                <a:gd name="T61" fmla="*/ 76 h 334"/>
                <a:gd name="T62" fmla="*/ 165 w 284"/>
                <a:gd name="T63" fmla="*/ 94 h 334"/>
                <a:gd name="T64" fmla="*/ 166 w 284"/>
                <a:gd name="T65" fmla="*/ 113 h 334"/>
                <a:gd name="T66" fmla="*/ 168 w 284"/>
                <a:gd name="T67" fmla="*/ 131 h 334"/>
                <a:gd name="T68" fmla="*/ 170 w 284"/>
                <a:gd name="T69" fmla="*/ 147 h 334"/>
                <a:gd name="T70" fmla="*/ 172 w 284"/>
                <a:gd name="T71" fmla="*/ 167 h 334"/>
                <a:gd name="T72" fmla="*/ 173 w 284"/>
                <a:gd name="T73" fmla="*/ 185 h 334"/>
                <a:gd name="T74" fmla="*/ 177 w 284"/>
                <a:gd name="T75" fmla="*/ 188 h 334"/>
                <a:gd name="T76" fmla="*/ 174 w 284"/>
                <a:gd name="T77" fmla="*/ 203 h 334"/>
                <a:gd name="T78" fmla="*/ 160 w 284"/>
                <a:gd name="T79" fmla="*/ 203 h 334"/>
                <a:gd name="T80" fmla="*/ 145 w 284"/>
                <a:gd name="T81" fmla="*/ 203 h 334"/>
                <a:gd name="T82" fmla="*/ 130 w 284"/>
                <a:gd name="T83" fmla="*/ 203 h 334"/>
                <a:gd name="T84" fmla="*/ 116 w 284"/>
                <a:gd name="T85" fmla="*/ 203 h 334"/>
                <a:gd name="T86" fmla="*/ 115 w 284"/>
                <a:gd name="T87" fmla="*/ 201 h 334"/>
                <a:gd name="T88" fmla="*/ 93 w 284"/>
                <a:gd name="T89" fmla="*/ 206 h 334"/>
                <a:gd name="T90" fmla="*/ 91 w 284"/>
                <a:gd name="T91" fmla="*/ 206 h 334"/>
                <a:gd name="T92" fmla="*/ 82 w 284"/>
                <a:gd name="T93" fmla="*/ 201 h 334"/>
                <a:gd name="T94" fmla="*/ 75 w 284"/>
                <a:gd name="T95" fmla="*/ 215 h 334"/>
                <a:gd name="T96" fmla="*/ 72 w 284"/>
                <a:gd name="T97" fmla="*/ 215 h 334"/>
                <a:gd name="T98" fmla="*/ 60 w 284"/>
                <a:gd name="T99" fmla="*/ 203 h 334"/>
                <a:gd name="T100" fmla="*/ 49 w 284"/>
                <a:gd name="T101" fmla="*/ 192 h 334"/>
                <a:gd name="T102" fmla="*/ 35 w 284"/>
                <a:gd name="T103" fmla="*/ 183 h 334"/>
                <a:gd name="T104" fmla="*/ 22 w 284"/>
                <a:gd name="T105" fmla="*/ 185 h 334"/>
                <a:gd name="T106" fmla="*/ 10 w 284"/>
                <a:gd name="T107" fmla="*/ 185 h 3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4"/>
                <a:gd name="T163" fmla="*/ 0 h 334"/>
                <a:gd name="T164" fmla="*/ 284 w 284"/>
                <a:gd name="T165" fmla="*/ 334 h 3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4" h="334">
                  <a:moveTo>
                    <a:pt x="15" y="288"/>
                  </a:moveTo>
                  <a:lnTo>
                    <a:pt x="9" y="300"/>
                  </a:lnTo>
                  <a:lnTo>
                    <a:pt x="16" y="268"/>
                  </a:lnTo>
                  <a:lnTo>
                    <a:pt x="22" y="237"/>
                  </a:lnTo>
                  <a:lnTo>
                    <a:pt x="16" y="210"/>
                  </a:lnTo>
                  <a:lnTo>
                    <a:pt x="17" y="183"/>
                  </a:lnTo>
                  <a:lnTo>
                    <a:pt x="3" y="167"/>
                  </a:lnTo>
                  <a:lnTo>
                    <a:pt x="0" y="175"/>
                  </a:lnTo>
                  <a:lnTo>
                    <a:pt x="4" y="160"/>
                  </a:lnTo>
                  <a:lnTo>
                    <a:pt x="28" y="160"/>
                  </a:lnTo>
                  <a:lnTo>
                    <a:pt x="49" y="160"/>
                  </a:lnTo>
                  <a:lnTo>
                    <a:pt x="71" y="160"/>
                  </a:lnTo>
                  <a:lnTo>
                    <a:pt x="95" y="160"/>
                  </a:lnTo>
                  <a:lnTo>
                    <a:pt x="95" y="135"/>
                  </a:lnTo>
                  <a:lnTo>
                    <a:pt x="97" y="114"/>
                  </a:lnTo>
                  <a:lnTo>
                    <a:pt x="120" y="103"/>
                  </a:lnTo>
                  <a:lnTo>
                    <a:pt x="121" y="68"/>
                  </a:lnTo>
                  <a:lnTo>
                    <a:pt x="121" y="35"/>
                  </a:lnTo>
                  <a:lnTo>
                    <a:pt x="139" y="35"/>
                  </a:lnTo>
                  <a:lnTo>
                    <a:pt x="158" y="35"/>
                  </a:lnTo>
                  <a:lnTo>
                    <a:pt x="177" y="35"/>
                  </a:lnTo>
                  <a:lnTo>
                    <a:pt x="197" y="35"/>
                  </a:lnTo>
                  <a:lnTo>
                    <a:pt x="198" y="0"/>
                  </a:lnTo>
                  <a:lnTo>
                    <a:pt x="220" y="16"/>
                  </a:lnTo>
                  <a:lnTo>
                    <a:pt x="243" y="31"/>
                  </a:lnTo>
                  <a:lnTo>
                    <a:pt x="262" y="45"/>
                  </a:lnTo>
                  <a:lnTo>
                    <a:pt x="284" y="61"/>
                  </a:lnTo>
                  <a:lnTo>
                    <a:pt x="264" y="61"/>
                  </a:lnTo>
                  <a:lnTo>
                    <a:pt x="244" y="61"/>
                  </a:lnTo>
                  <a:lnTo>
                    <a:pt x="247" y="89"/>
                  </a:lnTo>
                  <a:lnTo>
                    <a:pt x="249" y="118"/>
                  </a:lnTo>
                  <a:lnTo>
                    <a:pt x="252" y="146"/>
                  </a:lnTo>
                  <a:lnTo>
                    <a:pt x="254" y="176"/>
                  </a:lnTo>
                  <a:lnTo>
                    <a:pt x="256" y="204"/>
                  </a:lnTo>
                  <a:lnTo>
                    <a:pt x="260" y="229"/>
                  </a:lnTo>
                  <a:lnTo>
                    <a:pt x="262" y="259"/>
                  </a:lnTo>
                  <a:lnTo>
                    <a:pt x="264" y="287"/>
                  </a:lnTo>
                  <a:lnTo>
                    <a:pt x="271" y="292"/>
                  </a:lnTo>
                  <a:lnTo>
                    <a:pt x="266" y="315"/>
                  </a:lnTo>
                  <a:lnTo>
                    <a:pt x="245" y="315"/>
                  </a:lnTo>
                  <a:lnTo>
                    <a:pt x="222" y="315"/>
                  </a:lnTo>
                  <a:lnTo>
                    <a:pt x="199" y="315"/>
                  </a:lnTo>
                  <a:lnTo>
                    <a:pt x="177" y="315"/>
                  </a:lnTo>
                  <a:lnTo>
                    <a:pt x="175" y="312"/>
                  </a:lnTo>
                  <a:lnTo>
                    <a:pt x="142" y="320"/>
                  </a:lnTo>
                  <a:lnTo>
                    <a:pt x="139" y="320"/>
                  </a:lnTo>
                  <a:lnTo>
                    <a:pt x="125" y="312"/>
                  </a:lnTo>
                  <a:lnTo>
                    <a:pt x="114" y="334"/>
                  </a:lnTo>
                  <a:lnTo>
                    <a:pt x="110" y="334"/>
                  </a:lnTo>
                  <a:lnTo>
                    <a:pt x="92" y="316"/>
                  </a:lnTo>
                  <a:lnTo>
                    <a:pt x="75" y="298"/>
                  </a:lnTo>
                  <a:lnTo>
                    <a:pt x="53" y="284"/>
                  </a:lnTo>
                  <a:lnTo>
                    <a:pt x="33" y="287"/>
                  </a:lnTo>
                  <a:lnTo>
                    <a:pt x="15" y="28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44" name="Freeform 201"/>
            <p:cNvSpPr>
              <a:spLocks/>
            </p:cNvSpPr>
            <p:nvPr/>
          </p:nvSpPr>
          <p:spPr bwMode="auto">
            <a:xfrm>
              <a:off x="2417" y="1937"/>
              <a:ext cx="186" cy="215"/>
            </a:xfrm>
            <a:custGeom>
              <a:avLst/>
              <a:gdLst>
                <a:gd name="T0" fmla="*/ 10 w 284"/>
                <a:gd name="T1" fmla="*/ 185 h 334"/>
                <a:gd name="T2" fmla="*/ 6 w 284"/>
                <a:gd name="T3" fmla="*/ 193 h 334"/>
                <a:gd name="T4" fmla="*/ 10 w 284"/>
                <a:gd name="T5" fmla="*/ 173 h 334"/>
                <a:gd name="T6" fmla="*/ 14 w 284"/>
                <a:gd name="T7" fmla="*/ 153 h 334"/>
                <a:gd name="T8" fmla="*/ 10 w 284"/>
                <a:gd name="T9" fmla="*/ 135 h 334"/>
                <a:gd name="T10" fmla="*/ 11 w 284"/>
                <a:gd name="T11" fmla="*/ 118 h 334"/>
                <a:gd name="T12" fmla="*/ 2 w 284"/>
                <a:gd name="T13" fmla="*/ 108 h 334"/>
                <a:gd name="T14" fmla="*/ 0 w 284"/>
                <a:gd name="T15" fmla="*/ 113 h 334"/>
                <a:gd name="T16" fmla="*/ 3 w 284"/>
                <a:gd name="T17" fmla="*/ 103 h 334"/>
                <a:gd name="T18" fmla="*/ 18 w 284"/>
                <a:gd name="T19" fmla="*/ 103 h 334"/>
                <a:gd name="T20" fmla="*/ 32 w 284"/>
                <a:gd name="T21" fmla="*/ 103 h 334"/>
                <a:gd name="T22" fmla="*/ 47 w 284"/>
                <a:gd name="T23" fmla="*/ 103 h 334"/>
                <a:gd name="T24" fmla="*/ 62 w 284"/>
                <a:gd name="T25" fmla="*/ 103 h 334"/>
                <a:gd name="T26" fmla="*/ 62 w 284"/>
                <a:gd name="T27" fmla="*/ 87 h 334"/>
                <a:gd name="T28" fmla="*/ 64 w 284"/>
                <a:gd name="T29" fmla="*/ 73 h 334"/>
                <a:gd name="T30" fmla="*/ 79 w 284"/>
                <a:gd name="T31" fmla="*/ 66 h 334"/>
                <a:gd name="T32" fmla="*/ 79 w 284"/>
                <a:gd name="T33" fmla="*/ 44 h 334"/>
                <a:gd name="T34" fmla="*/ 79 w 284"/>
                <a:gd name="T35" fmla="*/ 23 h 334"/>
                <a:gd name="T36" fmla="*/ 91 w 284"/>
                <a:gd name="T37" fmla="*/ 23 h 334"/>
                <a:gd name="T38" fmla="*/ 103 w 284"/>
                <a:gd name="T39" fmla="*/ 23 h 334"/>
                <a:gd name="T40" fmla="*/ 116 w 284"/>
                <a:gd name="T41" fmla="*/ 23 h 334"/>
                <a:gd name="T42" fmla="*/ 129 w 284"/>
                <a:gd name="T43" fmla="*/ 23 h 334"/>
                <a:gd name="T44" fmla="*/ 130 w 284"/>
                <a:gd name="T45" fmla="*/ 0 h 334"/>
                <a:gd name="T46" fmla="*/ 144 w 284"/>
                <a:gd name="T47" fmla="*/ 10 h 334"/>
                <a:gd name="T48" fmla="*/ 159 w 284"/>
                <a:gd name="T49" fmla="*/ 20 h 334"/>
                <a:gd name="T50" fmla="*/ 172 w 284"/>
                <a:gd name="T51" fmla="*/ 29 h 334"/>
                <a:gd name="T52" fmla="*/ 186 w 284"/>
                <a:gd name="T53" fmla="*/ 39 h 334"/>
                <a:gd name="T54" fmla="*/ 173 w 284"/>
                <a:gd name="T55" fmla="*/ 39 h 334"/>
                <a:gd name="T56" fmla="*/ 160 w 284"/>
                <a:gd name="T57" fmla="*/ 39 h 334"/>
                <a:gd name="T58" fmla="*/ 162 w 284"/>
                <a:gd name="T59" fmla="*/ 57 h 334"/>
                <a:gd name="T60" fmla="*/ 163 w 284"/>
                <a:gd name="T61" fmla="*/ 76 h 334"/>
                <a:gd name="T62" fmla="*/ 165 w 284"/>
                <a:gd name="T63" fmla="*/ 94 h 334"/>
                <a:gd name="T64" fmla="*/ 166 w 284"/>
                <a:gd name="T65" fmla="*/ 113 h 334"/>
                <a:gd name="T66" fmla="*/ 168 w 284"/>
                <a:gd name="T67" fmla="*/ 131 h 334"/>
                <a:gd name="T68" fmla="*/ 170 w 284"/>
                <a:gd name="T69" fmla="*/ 147 h 334"/>
                <a:gd name="T70" fmla="*/ 172 w 284"/>
                <a:gd name="T71" fmla="*/ 167 h 334"/>
                <a:gd name="T72" fmla="*/ 173 w 284"/>
                <a:gd name="T73" fmla="*/ 185 h 334"/>
                <a:gd name="T74" fmla="*/ 177 w 284"/>
                <a:gd name="T75" fmla="*/ 188 h 334"/>
                <a:gd name="T76" fmla="*/ 174 w 284"/>
                <a:gd name="T77" fmla="*/ 203 h 334"/>
                <a:gd name="T78" fmla="*/ 160 w 284"/>
                <a:gd name="T79" fmla="*/ 203 h 334"/>
                <a:gd name="T80" fmla="*/ 145 w 284"/>
                <a:gd name="T81" fmla="*/ 203 h 334"/>
                <a:gd name="T82" fmla="*/ 130 w 284"/>
                <a:gd name="T83" fmla="*/ 203 h 334"/>
                <a:gd name="T84" fmla="*/ 116 w 284"/>
                <a:gd name="T85" fmla="*/ 203 h 334"/>
                <a:gd name="T86" fmla="*/ 115 w 284"/>
                <a:gd name="T87" fmla="*/ 201 h 334"/>
                <a:gd name="T88" fmla="*/ 93 w 284"/>
                <a:gd name="T89" fmla="*/ 206 h 334"/>
                <a:gd name="T90" fmla="*/ 91 w 284"/>
                <a:gd name="T91" fmla="*/ 206 h 334"/>
                <a:gd name="T92" fmla="*/ 82 w 284"/>
                <a:gd name="T93" fmla="*/ 201 h 334"/>
                <a:gd name="T94" fmla="*/ 75 w 284"/>
                <a:gd name="T95" fmla="*/ 215 h 334"/>
                <a:gd name="T96" fmla="*/ 72 w 284"/>
                <a:gd name="T97" fmla="*/ 215 h 334"/>
                <a:gd name="T98" fmla="*/ 60 w 284"/>
                <a:gd name="T99" fmla="*/ 203 h 334"/>
                <a:gd name="T100" fmla="*/ 49 w 284"/>
                <a:gd name="T101" fmla="*/ 192 h 334"/>
                <a:gd name="T102" fmla="*/ 35 w 284"/>
                <a:gd name="T103" fmla="*/ 183 h 334"/>
                <a:gd name="T104" fmla="*/ 22 w 284"/>
                <a:gd name="T105" fmla="*/ 185 h 334"/>
                <a:gd name="T106" fmla="*/ 10 w 284"/>
                <a:gd name="T107" fmla="*/ 185 h 3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4"/>
                <a:gd name="T163" fmla="*/ 0 h 334"/>
                <a:gd name="T164" fmla="*/ 284 w 284"/>
                <a:gd name="T165" fmla="*/ 334 h 3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4" h="334">
                  <a:moveTo>
                    <a:pt x="15" y="288"/>
                  </a:moveTo>
                  <a:lnTo>
                    <a:pt x="9" y="300"/>
                  </a:lnTo>
                  <a:lnTo>
                    <a:pt x="16" y="268"/>
                  </a:lnTo>
                  <a:lnTo>
                    <a:pt x="22" y="237"/>
                  </a:lnTo>
                  <a:lnTo>
                    <a:pt x="16" y="210"/>
                  </a:lnTo>
                  <a:lnTo>
                    <a:pt x="17" y="183"/>
                  </a:lnTo>
                  <a:lnTo>
                    <a:pt x="3" y="167"/>
                  </a:lnTo>
                  <a:lnTo>
                    <a:pt x="0" y="175"/>
                  </a:lnTo>
                  <a:lnTo>
                    <a:pt x="4" y="160"/>
                  </a:lnTo>
                  <a:lnTo>
                    <a:pt x="28" y="160"/>
                  </a:lnTo>
                  <a:lnTo>
                    <a:pt x="49" y="160"/>
                  </a:lnTo>
                  <a:lnTo>
                    <a:pt x="71" y="160"/>
                  </a:lnTo>
                  <a:lnTo>
                    <a:pt x="95" y="160"/>
                  </a:lnTo>
                  <a:lnTo>
                    <a:pt x="95" y="135"/>
                  </a:lnTo>
                  <a:lnTo>
                    <a:pt x="97" y="114"/>
                  </a:lnTo>
                  <a:lnTo>
                    <a:pt x="120" y="103"/>
                  </a:lnTo>
                  <a:lnTo>
                    <a:pt x="121" y="68"/>
                  </a:lnTo>
                  <a:lnTo>
                    <a:pt x="121" y="35"/>
                  </a:lnTo>
                  <a:lnTo>
                    <a:pt x="139" y="35"/>
                  </a:lnTo>
                  <a:lnTo>
                    <a:pt x="158" y="35"/>
                  </a:lnTo>
                  <a:lnTo>
                    <a:pt x="177" y="35"/>
                  </a:lnTo>
                  <a:lnTo>
                    <a:pt x="197" y="35"/>
                  </a:lnTo>
                  <a:lnTo>
                    <a:pt x="198" y="0"/>
                  </a:lnTo>
                  <a:lnTo>
                    <a:pt x="220" y="16"/>
                  </a:lnTo>
                  <a:lnTo>
                    <a:pt x="243" y="31"/>
                  </a:lnTo>
                  <a:lnTo>
                    <a:pt x="262" y="45"/>
                  </a:lnTo>
                  <a:lnTo>
                    <a:pt x="284" y="61"/>
                  </a:lnTo>
                  <a:lnTo>
                    <a:pt x="264" y="61"/>
                  </a:lnTo>
                  <a:lnTo>
                    <a:pt x="244" y="61"/>
                  </a:lnTo>
                  <a:lnTo>
                    <a:pt x="247" y="89"/>
                  </a:lnTo>
                  <a:lnTo>
                    <a:pt x="249" y="118"/>
                  </a:lnTo>
                  <a:lnTo>
                    <a:pt x="252" y="146"/>
                  </a:lnTo>
                  <a:lnTo>
                    <a:pt x="254" y="176"/>
                  </a:lnTo>
                  <a:lnTo>
                    <a:pt x="256" y="204"/>
                  </a:lnTo>
                  <a:lnTo>
                    <a:pt x="260" y="229"/>
                  </a:lnTo>
                  <a:lnTo>
                    <a:pt x="262" y="259"/>
                  </a:lnTo>
                  <a:lnTo>
                    <a:pt x="264" y="287"/>
                  </a:lnTo>
                  <a:lnTo>
                    <a:pt x="271" y="292"/>
                  </a:lnTo>
                  <a:lnTo>
                    <a:pt x="266" y="315"/>
                  </a:lnTo>
                  <a:lnTo>
                    <a:pt x="245" y="315"/>
                  </a:lnTo>
                  <a:lnTo>
                    <a:pt x="222" y="315"/>
                  </a:lnTo>
                  <a:lnTo>
                    <a:pt x="199" y="315"/>
                  </a:lnTo>
                  <a:lnTo>
                    <a:pt x="177" y="315"/>
                  </a:lnTo>
                  <a:lnTo>
                    <a:pt x="175" y="312"/>
                  </a:lnTo>
                  <a:lnTo>
                    <a:pt x="142" y="320"/>
                  </a:lnTo>
                  <a:lnTo>
                    <a:pt x="139" y="320"/>
                  </a:lnTo>
                  <a:lnTo>
                    <a:pt x="125" y="312"/>
                  </a:lnTo>
                  <a:lnTo>
                    <a:pt x="114" y="334"/>
                  </a:lnTo>
                  <a:lnTo>
                    <a:pt x="110" y="334"/>
                  </a:lnTo>
                  <a:lnTo>
                    <a:pt x="92" y="316"/>
                  </a:lnTo>
                  <a:lnTo>
                    <a:pt x="75" y="298"/>
                  </a:lnTo>
                  <a:lnTo>
                    <a:pt x="53" y="284"/>
                  </a:lnTo>
                  <a:lnTo>
                    <a:pt x="33" y="287"/>
                  </a:lnTo>
                  <a:lnTo>
                    <a:pt x="15" y="288"/>
                  </a:lnTo>
                </a:path>
              </a:pathLst>
            </a:custGeom>
            <a:solidFill>
              <a:srgbClr val="E5E5E5"/>
            </a:solidFill>
            <a:ln w="1588">
              <a:solidFill>
                <a:srgbClr val="999999"/>
              </a:solidFill>
              <a:prstDash val="solid"/>
              <a:round/>
              <a:headEnd/>
              <a:tailEnd/>
            </a:ln>
          </p:spPr>
          <p:txBody>
            <a:bodyPr/>
            <a:lstStyle/>
            <a:p>
              <a:endParaRPr lang="en-US"/>
            </a:p>
          </p:txBody>
        </p:sp>
        <p:sp>
          <p:nvSpPr>
            <p:cNvPr id="26945" name="Freeform 202"/>
            <p:cNvSpPr>
              <a:spLocks/>
            </p:cNvSpPr>
            <p:nvPr/>
          </p:nvSpPr>
          <p:spPr bwMode="auto">
            <a:xfrm>
              <a:off x="2479" y="1790"/>
              <a:ext cx="181" cy="141"/>
            </a:xfrm>
            <a:custGeom>
              <a:avLst/>
              <a:gdLst>
                <a:gd name="T0" fmla="*/ 93 w 277"/>
                <a:gd name="T1" fmla="*/ 35 h 220"/>
                <a:gd name="T2" fmla="*/ 79 w 277"/>
                <a:gd name="T3" fmla="*/ 43 h 220"/>
                <a:gd name="T4" fmla="*/ 67 w 277"/>
                <a:gd name="T5" fmla="*/ 52 h 220"/>
                <a:gd name="T6" fmla="*/ 59 w 277"/>
                <a:gd name="T7" fmla="*/ 65 h 220"/>
                <a:gd name="T8" fmla="*/ 51 w 277"/>
                <a:gd name="T9" fmla="*/ 78 h 220"/>
                <a:gd name="T10" fmla="*/ 54 w 277"/>
                <a:gd name="T11" fmla="*/ 94 h 220"/>
                <a:gd name="T12" fmla="*/ 46 w 277"/>
                <a:gd name="T13" fmla="*/ 105 h 220"/>
                <a:gd name="T14" fmla="*/ 39 w 277"/>
                <a:gd name="T15" fmla="*/ 117 h 220"/>
                <a:gd name="T16" fmla="*/ 28 w 277"/>
                <a:gd name="T17" fmla="*/ 126 h 220"/>
                <a:gd name="T18" fmla="*/ 17 w 277"/>
                <a:gd name="T19" fmla="*/ 133 h 220"/>
                <a:gd name="T20" fmla="*/ 0 w 277"/>
                <a:gd name="T21" fmla="*/ 141 h 220"/>
                <a:gd name="T22" fmla="*/ 17 w 277"/>
                <a:gd name="T23" fmla="*/ 141 h 220"/>
                <a:gd name="T24" fmla="*/ 33 w 277"/>
                <a:gd name="T25" fmla="*/ 141 h 220"/>
                <a:gd name="T26" fmla="*/ 50 w 277"/>
                <a:gd name="T27" fmla="*/ 141 h 220"/>
                <a:gd name="T28" fmla="*/ 67 w 277"/>
                <a:gd name="T29" fmla="*/ 141 h 220"/>
                <a:gd name="T30" fmla="*/ 71 w 277"/>
                <a:gd name="T31" fmla="*/ 121 h 220"/>
                <a:gd name="T32" fmla="*/ 82 w 277"/>
                <a:gd name="T33" fmla="*/ 113 h 220"/>
                <a:gd name="T34" fmla="*/ 95 w 277"/>
                <a:gd name="T35" fmla="*/ 107 h 220"/>
                <a:gd name="T36" fmla="*/ 108 w 277"/>
                <a:gd name="T37" fmla="*/ 101 h 220"/>
                <a:gd name="T38" fmla="*/ 121 w 277"/>
                <a:gd name="T39" fmla="*/ 96 h 220"/>
                <a:gd name="T40" fmla="*/ 132 w 277"/>
                <a:gd name="T41" fmla="*/ 89 h 220"/>
                <a:gd name="T42" fmla="*/ 142 w 277"/>
                <a:gd name="T43" fmla="*/ 81 h 220"/>
                <a:gd name="T44" fmla="*/ 142 w 277"/>
                <a:gd name="T45" fmla="*/ 70 h 220"/>
                <a:gd name="T46" fmla="*/ 162 w 277"/>
                <a:gd name="T47" fmla="*/ 64 h 220"/>
                <a:gd name="T48" fmla="*/ 178 w 277"/>
                <a:gd name="T49" fmla="*/ 63 h 220"/>
                <a:gd name="T50" fmla="*/ 181 w 277"/>
                <a:gd name="T51" fmla="*/ 58 h 220"/>
                <a:gd name="T52" fmla="*/ 171 w 277"/>
                <a:gd name="T53" fmla="*/ 43 h 220"/>
                <a:gd name="T54" fmla="*/ 169 w 277"/>
                <a:gd name="T55" fmla="*/ 30 h 220"/>
                <a:gd name="T56" fmla="*/ 168 w 277"/>
                <a:gd name="T57" fmla="*/ 17 h 220"/>
                <a:gd name="T58" fmla="*/ 163 w 277"/>
                <a:gd name="T59" fmla="*/ 14 h 220"/>
                <a:gd name="T60" fmla="*/ 154 w 277"/>
                <a:gd name="T61" fmla="*/ 10 h 220"/>
                <a:gd name="T62" fmla="*/ 150 w 277"/>
                <a:gd name="T63" fmla="*/ 11 h 220"/>
                <a:gd name="T64" fmla="*/ 125 w 277"/>
                <a:gd name="T65" fmla="*/ 10 h 220"/>
                <a:gd name="T66" fmla="*/ 116 w 277"/>
                <a:gd name="T67" fmla="*/ 0 h 220"/>
                <a:gd name="T68" fmla="*/ 108 w 277"/>
                <a:gd name="T69" fmla="*/ 7 h 220"/>
                <a:gd name="T70" fmla="*/ 101 w 277"/>
                <a:gd name="T71" fmla="*/ 20 h 220"/>
                <a:gd name="T72" fmla="*/ 93 w 277"/>
                <a:gd name="T73" fmla="*/ 35 h 2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7"/>
                <a:gd name="T112" fmla="*/ 0 h 220"/>
                <a:gd name="T113" fmla="*/ 277 w 277"/>
                <a:gd name="T114" fmla="*/ 220 h 2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7" h="220">
                  <a:moveTo>
                    <a:pt x="143" y="55"/>
                  </a:moveTo>
                  <a:lnTo>
                    <a:pt x="121" y="67"/>
                  </a:lnTo>
                  <a:lnTo>
                    <a:pt x="102" y="81"/>
                  </a:lnTo>
                  <a:lnTo>
                    <a:pt x="91" y="101"/>
                  </a:lnTo>
                  <a:lnTo>
                    <a:pt x="78" y="122"/>
                  </a:lnTo>
                  <a:lnTo>
                    <a:pt x="82" y="146"/>
                  </a:lnTo>
                  <a:lnTo>
                    <a:pt x="71" y="164"/>
                  </a:lnTo>
                  <a:lnTo>
                    <a:pt x="60" y="183"/>
                  </a:lnTo>
                  <a:lnTo>
                    <a:pt x="43" y="196"/>
                  </a:lnTo>
                  <a:lnTo>
                    <a:pt x="26" y="208"/>
                  </a:lnTo>
                  <a:lnTo>
                    <a:pt x="0" y="220"/>
                  </a:lnTo>
                  <a:lnTo>
                    <a:pt x="26" y="220"/>
                  </a:lnTo>
                  <a:lnTo>
                    <a:pt x="50" y="220"/>
                  </a:lnTo>
                  <a:lnTo>
                    <a:pt x="77" y="220"/>
                  </a:lnTo>
                  <a:lnTo>
                    <a:pt x="103" y="220"/>
                  </a:lnTo>
                  <a:lnTo>
                    <a:pt x="108" y="189"/>
                  </a:lnTo>
                  <a:lnTo>
                    <a:pt x="126" y="177"/>
                  </a:lnTo>
                  <a:lnTo>
                    <a:pt x="146" y="167"/>
                  </a:lnTo>
                  <a:lnTo>
                    <a:pt x="166" y="158"/>
                  </a:lnTo>
                  <a:lnTo>
                    <a:pt x="185" y="150"/>
                  </a:lnTo>
                  <a:lnTo>
                    <a:pt x="202" y="139"/>
                  </a:lnTo>
                  <a:lnTo>
                    <a:pt x="218" y="127"/>
                  </a:lnTo>
                  <a:lnTo>
                    <a:pt x="218" y="109"/>
                  </a:lnTo>
                  <a:lnTo>
                    <a:pt x="248" y="100"/>
                  </a:lnTo>
                  <a:lnTo>
                    <a:pt x="272" y="98"/>
                  </a:lnTo>
                  <a:lnTo>
                    <a:pt x="277" y="90"/>
                  </a:lnTo>
                  <a:lnTo>
                    <a:pt x="261" y="67"/>
                  </a:lnTo>
                  <a:lnTo>
                    <a:pt x="259" y="47"/>
                  </a:lnTo>
                  <a:lnTo>
                    <a:pt x="257" y="27"/>
                  </a:lnTo>
                  <a:lnTo>
                    <a:pt x="250" y="22"/>
                  </a:lnTo>
                  <a:lnTo>
                    <a:pt x="235" y="16"/>
                  </a:lnTo>
                  <a:lnTo>
                    <a:pt x="229" y="17"/>
                  </a:lnTo>
                  <a:lnTo>
                    <a:pt x="192" y="16"/>
                  </a:lnTo>
                  <a:lnTo>
                    <a:pt x="178" y="0"/>
                  </a:lnTo>
                  <a:lnTo>
                    <a:pt x="166" y="11"/>
                  </a:lnTo>
                  <a:lnTo>
                    <a:pt x="154" y="31"/>
                  </a:lnTo>
                  <a:lnTo>
                    <a:pt x="143" y="5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46" name="Freeform 203"/>
            <p:cNvSpPr>
              <a:spLocks/>
            </p:cNvSpPr>
            <p:nvPr/>
          </p:nvSpPr>
          <p:spPr bwMode="auto">
            <a:xfrm>
              <a:off x="2479" y="1790"/>
              <a:ext cx="181" cy="141"/>
            </a:xfrm>
            <a:custGeom>
              <a:avLst/>
              <a:gdLst>
                <a:gd name="T0" fmla="*/ 93 w 277"/>
                <a:gd name="T1" fmla="*/ 35 h 220"/>
                <a:gd name="T2" fmla="*/ 79 w 277"/>
                <a:gd name="T3" fmla="*/ 43 h 220"/>
                <a:gd name="T4" fmla="*/ 67 w 277"/>
                <a:gd name="T5" fmla="*/ 52 h 220"/>
                <a:gd name="T6" fmla="*/ 59 w 277"/>
                <a:gd name="T7" fmla="*/ 65 h 220"/>
                <a:gd name="T8" fmla="*/ 51 w 277"/>
                <a:gd name="T9" fmla="*/ 78 h 220"/>
                <a:gd name="T10" fmla="*/ 54 w 277"/>
                <a:gd name="T11" fmla="*/ 94 h 220"/>
                <a:gd name="T12" fmla="*/ 46 w 277"/>
                <a:gd name="T13" fmla="*/ 105 h 220"/>
                <a:gd name="T14" fmla="*/ 39 w 277"/>
                <a:gd name="T15" fmla="*/ 117 h 220"/>
                <a:gd name="T16" fmla="*/ 28 w 277"/>
                <a:gd name="T17" fmla="*/ 126 h 220"/>
                <a:gd name="T18" fmla="*/ 17 w 277"/>
                <a:gd name="T19" fmla="*/ 133 h 220"/>
                <a:gd name="T20" fmla="*/ 0 w 277"/>
                <a:gd name="T21" fmla="*/ 141 h 220"/>
                <a:gd name="T22" fmla="*/ 17 w 277"/>
                <a:gd name="T23" fmla="*/ 141 h 220"/>
                <a:gd name="T24" fmla="*/ 33 w 277"/>
                <a:gd name="T25" fmla="*/ 141 h 220"/>
                <a:gd name="T26" fmla="*/ 50 w 277"/>
                <a:gd name="T27" fmla="*/ 141 h 220"/>
                <a:gd name="T28" fmla="*/ 67 w 277"/>
                <a:gd name="T29" fmla="*/ 141 h 220"/>
                <a:gd name="T30" fmla="*/ 71 w 277"/>
                <a:gd name="T31" fmla="*/ 121 h 220"/>
                <a:gd name="T32" fmla="*/ 82 w 277"/>
                <a:gd name="T33" fmla="*/ 113 h 220"/>
                <a:gd name="T34" fmla="*/ 95 w 277"/>
                <a:gd name="T35" fmla="*/ 107 h 220"/>
                <a:gd name="T36" fmla="*/ 108 w 277"/>
                <a:gd name="T37" fmla="*/ 101 h 220"/>
                <a:gd name="T38" fmla="*/ 121 w 277"/>
                <a:gd name="T39" fmla="*/ 96 h 220"/>
                <a:gd name="T40" fmla="*/ 132 w 277"/>
                <a:gd name="T41" fmla="*/ 89 h 220"/>
                <a:gd name="T42" fmla="*/ 142 w 277"/>
                <a:gd name="T43" fmla="*/ 81 h 220"/>
                <a:gd name="T44" fmla="*/ 142 w 277"/>
                <a:gd name="T45" fmla="*/ 70 h 220"/>
                <a:gd name="T46" fmla="*/ 162 w 277"/>
                <a:gd name="T47" fmla="*/ 64 h 220"/>
                <a:gd name="T48" fmla="*/ 178 w 277"/>
                <a:gd name="T49" fmla="*/ 63 h 220"/>
                <a:gd name="T50" fmla="*/ 181 w 277"/>
                <a:gd name="T51" fmla="*/ 58 h 220"/>
                <a:gd name="T52" fmla="*/ 171 w 277"/>
                <a:gd name="T53" fmla="*/ 43 h 220"/>
                <a:gd name="T54" fmla="*/ 169 w 277"/>
                <a:gd name="T55" fmla="*/ 30 h 220"/>
                <a:gd name="T56" fmla="*/ 168 w 277"/>
                <a:gd name="T57" fmla="*/ 17 h 220"/>
                <a:gd name="T58" fmla="*/ 163 w 277"/>
                <a:gd name="T59" fmla="*/ 14 h 220"/>
                <a:gd name="T60" fmla="*/ 154 w 277"/>
                <a:gd name="T61" fmla="*/ 10 h 220"/>
                <a:gd name="T62" fmla="*/ 150 w 277"/>
                <a:gd name="T63" fmla="*/ 11 h 220"/>
                <a:gd name="T64" fmla="*/ 125 w 277"/>
                <a:gd name="T65" fmla="*/ 10 h 220"/>
                <a:gd name="T66" fmla="*/ 116 w 277"/>
                <a:gd name="T67" fmla="*/ 0 h 220"/>
                <a:gd name="T68" fmla="*/ 108 w 277"/>
                <a:gd name="T69" fmla="*/ 7 h 220"/>
                <a:gd name="T70" fmla="*/ 101 w 277"/>
                <a:gd name="T71" fmla="*/ 20 h 220"/>
                <a:gd name="T72" fmla="*/ 93 w 277"/>
                <a:gd name="T73" fmla="*/ 35 h 2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7"/>
                <a:gd name="T112" fmla="*/ 0 h 220"/>
                <a:gd name="T113" fmla="*/ 277 w 277"/>
                <a:gd name="T114" fmla="*/ 220 h 2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7" h="220">
                  <a:moveTo>
                    <a:pt x="143" y="55"/>
                  </a:moveTo>
                  <a:lnTo>
                    <a:pt x="121" y="67"/>
                  </a:lnTo>
                  <a:lnTo>
                    <a:pt x="102" y="81"/>
                  </a:lnTo>
                  <a:lnTo>
                    <a:pt x="91" y="101"/>
                  </a:lnTo>
                  <a:lnTo>
                    <a:pt x="78" y="122"/>
                  </a:lnTo>
                  <a:lnTo>
                    <a:pt x="82" y="146"/>
                  </a:lnTo>
                  <a:lnTo>
                    <a:pt x="71" y="164"/>
                  </a:lnTo>
                  <a:lnTo>
                    <a:pt x="60" y="183"/>
                  </a:lnTo>
                  <a:lnTo>
                    <a:pt x="43" y="196"/>
                  </a:lnTo>
                  <a:lnTo>
                    <a:pt x="26" y="208"/>
                  </a:lnTo>
                  <a:lnTo>
                    <a:pt x="0" y="220"/>
                  </a:lnTo>
                  <a:lnTo>
                    <a:pt x="26" y="220"/>
                  </a:lnTo>
                  <a:lnTo>
                    <a:pt x="50" y="220"/>
                  </a:lnTo>
                  <a:lnTo>
                    <a:pt x="77" y="220"/>
                  </a:lnTo>
                  <a:lnTo>
                    <a:pt x="103" y="220"/>
                  </a:lnTo>
                  <a:lnTo>
                    <a:pt x="108" y="189"/>
                  </a:lnTo>
                  <a:lnTo>
                    <a:pt x="126" y="177"/>
                  </a:lnTo>
                  <a:lnTo>
                    <a:pt x="146" y="167"/>
                  </a:lnTo>
                  <a:lnTo>
                    <a:pt x="166" y="158"/>
                  </a:lnTo>
                  <a:lnTo>
                    <a:pt x="185" y="150"/>
                  </a:lnTo>
                  <a:lnTo>
                    <a:pt x="202" y="139"/>
                  </a:lnTo>
                  <a:lnTo>
                    <a:pt x="218" y="127"/>
                  </a:lnTo>
                  <a:lnTo>
                    <a:pt x="218" y="109"/>
                  </a:lnTo>
                  <a:lnTo>
                    <a:pt x="248" y="100"/>
                  </a:lnTo>
                  <a:lnTo>
                    <a:pt x="272" y="98"/>
                  </a:lnTo>
                  <a:lnTo>
                    <a:pt x="277" y="90"/>
                  </a:lnTo>
                  <a:lnTo>
                    <a:pt x="261" y="67"/>
                  </a:lnTo>
                  <a:lnTo>
                    <a:pt x="259" y="47"/>
                  </a:lnTo>
                  <a:lnTo>
                    <a:pt x="257" y="27"/>
                  </a:lnTo>
                  <a:lnTo>
                    <a:pt x="250" y="22"/>
                  </a:lnTo>
                  <a:lnTo>
                    <a:pt x="235" y="16"/>
                  </a:lnTo>
                  <a:lnTo>
                    <a:pt x="229" y="17"/>
                  </a:lnTo>
                  <a:lnTo>
                    <a:pt x="192" y="16"/>
                  </a:lnTo>
                  <a:lnTo>
                    <a:pt x="178" y="0"/>
                  </a:lnTo>
                  <a:lnTo>
                    <a:pt x="166" y="11"/>
                  </a:lnTo>
                  <a:lnTo>
                    <a:pt x="154" y="31"/>
                  </a:lnTo>
                  <a:lnTo>
                    <a:pt x="143" y="55"/>
                  </a:lnTo>
                </a:path>
              </a:pathLst>
            </a:custGeom>
            <a:solidFill>
              <a:srgbClr val="E5E5E5"/>
            </a:solidFill>
            <a:ln w="1588">
              <a:solidFill>
                <a:srgbClr val="999999"/>
              </a:solidFill>
              <a:prstDash val="solid"/>
              <a:round/>
              <a:headEnd/>
              <a:tailEnd/>
            </a:ln>
          </p:spPr>
          <p:txBody>
            <a:bodyPr/>
            <a:lstStyle/>
            <a:p>
              <a:endParaRPr lang="en-US"/>
            </a:p>
          </p:txBody>
        </p:sp>
        <p:sp>
          <p:nvSpPr>
            <p:cNvPr id="26947" name="Freeform 204"/>
            <p:cNvSpPr>
              <a:spLocks/>
            </p:cNvSpPr>
            <p:nvPr/>
          </p:nvSpPr>
          <p:spPr bwMode="auto">
            <a:xfrm>
              <a:off x="2679" y="2002"/>
              <a:ext cx="239" cy="203"/>
            </a:xfrm>
            <a:custGeom>
              <a:avLst/>
              <a:gdLst>
                <a:gd name="T0" fmla="*/ 28 w 365"/>
                <a:gd name="T1" fmla="*/ 186 h 316"/>
                <a:gd name="T2" fmla="*/ 20 w 365"/>
                <a:gd name="T3" fmla="*/ 187 h 316"/>
                <a:gd name="T4" fmla="*/ 12 w 365"/>
                <a:gd name="T5" fmla="*/ 180 h 316"/>
                <a:gd name="T6" fmla="*/ 12 w 365"/>
                <a:gd name="T7" fmla="*/ 173 h 316"/>
                <a:gd name="T8" fmla="*/ 14 w 365"/>
                <a:gd name="T9" fmla="*/ 173 h 316"/>
                <a:gd name="T10" fmla="*/ 2 w 365"/>
                <a:gd name="T11" fmla="*/ 160 h 316"/>
                <a:gd name="T12" fmla="*/ 0 w 365"/>
                <a:gd name="T13" fmla="*/ 146 h 316"/>
                <a:gd name="T14" fmla="*/ 3 w 365"/>
                <a:gd name="T15" fmla="*/ 146 h 316"/>
                <a:gd name="T16" fmla="*/ 17 w 365"/>
                <a:gd name="T17" fmla="*/ 141 h 316"/>
                <a:gd name="T18" fmla="*/ 34 w 365"/>
                <a:gd name="T19" fmla="*/ 139 h 316"/>
                <a:gd name="T20" fmla="*/ 50 w 365"/>
                <a:gd name="T21" fmla="*/ 139 h 316"/>
                <a:gd name="T22" fmla="*/ 58 w 365"/>
                <a:gd name="T23" fmla="*/ 125 h 316"/>
                <a:gd name="T24" fmla="*/ 58 w 365"/>
                <a:gd name="T25" fmla="*/ 112 h 316"/>
                <a:gd name="T26" fmla="*/ 60 w 365"/>
                <a:gd name="T27" fmla="*/ 100 h 316"/>
                <a:gd name="T28" fmla="*/ 61 w 365"/>
                <a:gd name="T29" fmla="*/ 87 h 316"/>
                <a:gd name="T30" fmla="*/ 61 w 365"/>
                <a:gd name="T31" fmla="*/ 75 h 316"/>
                <a:gd name="T32" fmla="*/ 73 w 365"/>
                <a:gd name="T33" fmla="*/ 71 h 316"/>
                <a:gd name="T34" fmla="*/ 85 w 365"/>
                <a:gd name="T35" fmla="*/ 70 h 316"/>
                <a:gd name="T36" fmla="*/ 97 w 365"/>
                <a:gd name="T37" fmla="*/ 58 h 316"/>
                <a:gd name="T38" fmla="*/ 110 w 365"/>
                <a:gd name="T39" fmla="*/ 45 h 316"/>
                <a:gd name="T40" fmla="*/ 126 w 365"/>
                <a:gd name="T41" fmla="*/ 34 h 316"/>
                <a:gd name="T42" fmla="*/ 143 w 365"/>
                <a:gd name="T43" fmla="*/ 22 h 316"/>
                <a:gd name="T44" fmla="*/ 160 w 365"/>
                <a:gd name="T45" fmla="*/ 11 h 316"/>
                <a:gd name="T46" fmla="*/ 177 w 365"/>
                <a:gd name="T47" fmla="*/ 0 h 316"/>
                <a:gd name="T48" fmla="*/ 198 w 365"/>
                <a:gd name="T49" fmla="*/ 5 h 316"/>
                <a:gd name="T50" fmla="*/ 212 w 365"/>
                <a:gd name="T51" fmla="*/ 15 h 316"/>
                <a:gd name="T52" fmla="*/ 221 w 365"/>
                <a:gd name="T53" fmla="*/ 10 h 316"/>
                <a:gd name="T54" fmla="*/ 223 w 365"/>
                <a:gd name="T55" fmla="*/ 10 h 316"/>
                <a:gd name="T56" fmla="*/ 224 w 365"/>
                <a:gd name="T57" fmla="*/ 21 h 316"/>
                <a:gd name="T58" fmla="*/ 227 w 365"/>
                <a:gd name="T59" fmla="*/ 34 h 316"/>
                <a:gd name="T60" fmla="*/ 239 w 365"/>
                <a:gd name="T61" fmla="*/ 53 h 316"/>
                <a:gd name="T62" fmla="*/ 236 w 365"/>
                <a:gd name="T63" fmla="*/ 60 h 316"/>
                <a:gd name="T64" fmla="*/ 235 w 365"/>
                <a:gd name="T65" fmla="*/ 74 h 316"/>
                <a:gd name="T66" fmla="*/ 234 w 365"/>
                <a:gd name="T67" fmla="*/ 87 h 316"/>
                <a:gd name="T68" fmla="*/ 234 w 365"/>
                <a:gd name="T69" fmla="*/ 100 h 316"/>
                <a:gd name="T70" fmla="*/ 232 w 365"/>
                <a:gd name="T71" fmla="*/ 113 h 316"/>
                <a:gd name="T72" fmla="*/ 225 w 365"/>
                <a:gd name="T73" fmla="*/ 123 h 316"/>
                <a:gd name="T74" fmla="*/ 219 w 365"/>
                <a:gd name="T75" fmla="*/ 134 h 316"/>
                <a:gd name="T76" fmla="*/ 212 w 365"/>
                <a:gd name="T77" fmla="*/ 145 h 316"/>
                <a:gd name="T78" fmla="*/ 205 w 365"/>
                <a:gd name="T79" fmla="*/ 155 h 316"/>
                <a:gd name="T80" fmla="*/ 206 w 365"/>
                <a:gd name="T81" fmla="*/ 167 h 316"/>
                <a:gd name="T82" fmla="*/ 188 w 365"/>
                <a:gd name="T83" fmla="*/ 177 h 316"/>
                <a:gd name="T84" fmla="*/ 172 w 365"/>
                <a:gd name="T85" fmla="*/ 177 h 316"/>
                <a:gd name="T86" fmla="*/ 158 w 365"/>
                <a:gd name="T87" fmla="*/ 175 h 316"/>
                <a:gd name="T88" fmla="*/ 139 w 365"/>
                <a:gd name="T89" fmla="*/ 184 h 316"/>
                <a:gd name="T90" fmla="*/ 128 w 365"/>
                <a:gd name="T91" fmla="*/ 178 h 316"/>
                <a:gd name="T92" fmla="*/ 117 w 365"/>
                <a:gd name="T93" fmla="*/ 175 h 316"/>
                <a:gd name="T94" fmla="*/ 101 w 365"/>
                <a:gd name="T95" fmla="*/ 178 h 316"/>
                <a:gd name="T96" fmla="*/ 90 w 365"/>
                <a:gd name="T97" fmla="*/ 168 h 316"/>
                <a:gd name="T98" fmla="*/ 76 w 365"/>
                <a:gd name="T99" fmla="*/ 167 h 316"/>
                <a:gd name="T100" fmla="*/ 60 w 365"/>
                <a:gd name="T101" fmla="*/ 171 h 316"/>
                <a:gd name="T102" fmla="*/ 57 w 365"/>
                <a:gd name="T103" fmla="*/ 185 h 316"/>
                <a:gd name="T104" fmla="*/ 52 w 365"/>
                <a:gd name="T105" fmla="*/ 196 h 316"/>
                <a:gd name="T106" fmla="*/ 51 w 365"/>
                <a:gd name="T107" fmla="*/ 203 h 316"/>
                <a:gd name="T108" fmla="*/ 39 w 365"/>
                <a:gd name="T109" fmla="*/ 191 h 316"/>
                <a:gd name="T110" fmla="*/ 34 w 365"/>
                <a:gd name="T111" fmla="*/ 197 h 316"/>
                <a:gd name="T112" fmla="*/ 34 w 365"/>
                <a:gd name="T113" fmla="*/ 199 h 316"/>
                <a:gd name="T114" fmla="*/ 30 w 365"/>
                <a:gd name="T115" fmla="*/ 191 h 316"/>
                <a:gd name="T116" fmla="*/ 28 w 365"/>
                <a:gd name="T117" fmla="*/ 186 h 3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316"/>
                <a:gd name="T179" fmla="*/ 365 w 365"/>
                <a:gd name="T180" fmla="*/ 316 h 3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316">
                  <a:moveTo>
                    <a:pt x="42" y="289"/>
                  </a:moveTo>
                  <a:lnTo>
                    <a:pt x="31" y="291"/>
                  </a:lnTo>
                  <a:lnTo>
                    <a:pt x="19" y="280"/>
                  </a:lnTo>
                  <a:lnTo>
                    <a:pt x="19" y="270"/>
                  </a:lnTo>
                  <a:lnTo>
                    <a:pt x="21" y="270"/>
                  </a:lnTo>
                  <a:lnTo>
                    <a:pt x="3" y="249"/>
                  </a:lnTo>
                  <a:lnTo>
                    <a:pt x="0" y="227"/>
                  </a:lnTo>
                  <a:lnTo>
                    <a:pt x="4" y="227"/>
                  </a:lnTo>
                  <a:lnTo>
                    <a:pt x="26" y="219"/>
                  </a:lnTo>
                  <a:lnTo>
                    <a:pt x="52" y="217"/>
                  </a:lnTo>
                  <a:lnTo>
                    <a:pt x="77" y="217"/>
                  </a:lnTo>
                  <a:lnTo>
                    <a:pt x="89" y="194"/>
                  </a:lnTo>
                  <a:lnTo>
                    <a:pt x="89" y="175"/>
                  </a:lnTo>
                  <a:lnTo>
                    <a:pt x="92" y="155"/>
                  </a:lnTo>
                  <a:lnTo>
                    <a:pt x="93" y="136"/>
                  </a:lnTo>
                  <a:lnTo>
                    <a:pt x="93" y="116"/>
                  </a:lnTo>
                  <a:lnTo>
                    <a:pt x="111" y="111"/>
                  </a:lnTo>
                  <a:lnTo>
                    <a:pt x="130" y="109"/>
                  </a:lnTo>
                  <a:lnTo>
                    <a:pt x="148" y="91"/>
                  </a:lnTo>
                  <a:lnTo>
                    <a:pt x="168" y="70"/>
                  </a:lnTo>
                  <a:lnTo>
                    <a:pt x="193" y="53"/>
                  </a:lnTo>
                  <a:lnTo>
                    <a:pt x="219" y="34"/>
                  </a:lnTo>
                  <a:lnTo>
                    <a:pt x="244" y="17"/>
                  </a:lnTo>
                  <a:lnTo>
                    <a:pt x="270" y="0"/>
                  </a:lnTo>
                  <a:lnTo>
                    <a:pt x="303" y="8"/>
                  </a:lnTo>
                  <a:lnTo>
                    <a:pt x="324" y="23"/>
                  </a:lnTo>
                  <a:lnTo>
                    <a:pt x="338" y="15"/>
                  </a:lnTo>
                  <a:lnTo>
                    <a:pt x="341" y="15"/>
                  </a:lnTo>
                  <a:lnTo>
                    <a:pt x="342" y="33"/>
                  </a:lnTo>
                  <a:lnTo>
                    <a:pt x="346" y="53"/>
                  </a:lnTo>
                  <a:lnTo>
                    <a:pt x="365" y="83"/>
                  </a:lnTo>
                  <a:lnTo>
                    <a:pt x="360" y="94"/>
                  </a:lnTo>
                  <a:lnTo>
                    <a:pt x="359" y="115"/>
                  </a:lnTo>
                  <a:lnTo>
                    <a:pt x="357" y="136"/>
                  </a:lnTo>
                  <a:lnTo>
                    <a:pt x="357" y="156"/>
                  </a:lnTo>
                  <a:lnTo>
                    <a:pt x="354" y="176"/>
                  </a:lnTo>
                  <a:lnTo>
                    <a:pt x="344" y="192"/>
                  </a:lnTo>
                  <a:lnTo>
                    <a:pt x="335" y="208"/>
                  </a:lnTo>
                  <a:lnTo>
                    <a:pt x="324" y="225"/>
                  </a:lnTo>
                  <a:lnTo>
                    <a:pt x="313" y="241"/>
                  </a:lnTo>
                  <a:lnTo>
                    <a:pt x="315" y="260"/>
                  </a:lnTo>
                  <a:lnTo>
                    <a:pt x="287" y="276"/>
                  </a:lnTo>
                  <a:lnTo>
                    <a:pt x="263" y="275"/>
                  </a:lnTo>
                  <a:lnTo>
                    <a:pt x="241" y="272"/>
                  </a:lnTo>
                  <a:lnTo>
                    <a:pt x="213" y="286"/>
                  </a:lnTo>
                  <a:lnTo>
                    <a:pt x="196" y="277"/>
                  </a:lnTo>
                  <a:lnTo>
                    <a:pt x="179" y="272"/>
                  </a:lnTo>
                  <a:lnTo>
                    <a:pt x="154" y="277"/>
                  </a:lnTo>
                  <a:lnTo>
                    <a:pt x="137" y="261"/>
                  </a:lnTo>
                  <a:lnTo>
                    <a:pt x="116" y="260"/>
                  </a:lnTo>
                  <a:lnTo>
                    <a:pt x="92" y="266"/>
                  </a:lnTo>
                  <a:lnTo>
                    <a:pt x="87" y="288"/>
                  </a:lnTo>
                  <a:lnTo>
                    <a:pt x="80" y="305"/>
                  </a:lnTo>
                  <a:lnTo>
                    <a:pt x="78" y="316"/>
                  </a:lnTo>
                  <a:lnTo>
                    <a:pt x="59" y="297"/>
                  </a:lnTo>
                  <a:lnTo>
                    <a:pt x="52" y="307"/>
                  </a:lnTo>
                  <a:lnTo>
                    <a:pt x="52" y="309"/>
                  </a:lnTo>
                  <a:lnTo>
                    <a:pt x="46" y="297"/>
                  </a:lnTo>
                  <a:lnTo>
                    <a:pt x="42" y="28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48" name="Freeform 205"/>
            <p:cNvSpPr>
              <a:spLocks/>
            </p:cNvSpPr>
            <p:nvPr/>
          </p:nvSpPr>
          <p:spPr bwMode="auto">
            <a:xfrm>
              <a:off x="2679" y="2002"/>
              <a:ext cx="239" cy="203"/>
            </a:xfrm>
            <a:custGeom>
              <a:avLst/>
              <a:gdLst>
                <a:gd name="T0" fmla="*/ 28 w 365"/>
                <a:gd name="T1" fmla="*/ 186 h 316"/>
                <a:gd name="T2" fmla="*/ 20 w 365"/>
                <a:gd name="T3" fmla="*/ 187 h 316"/>
                <a:gd name="T4" fmla="*/ 12 w 365"/>
                <a:gd name="T5" fmla="*/ 180 h 316"/>
                <a:gd name="T6" fmla="*/ 12 w 365"/>
                <a:gd name="T7" fmla="*/ 173 h 316"/>
                <a:gd name="T8" fmla="*/ 14 w 365"/>
                <a:gd name="T9" fmla="*/ 173 h 316"/>
                <a:gd name="T10" fmla="*/ 2 w 365"/>
                <a:gd name="T11" fmla="*/ 160 h 316"/>
                <a:gd name="T12" fmla="*/ 0 w 365"/>
                <a:gd name="T13" fmla="*/ 146 h 316"/>
                <a:gd name="T14" fmla="*/ 3 w 365"/>
                <a:gd name="T15" fmla="*/ 146 h 316"/>
                <a:gd name="T16" fmla="*/ 17 w 365"/>
                <a:gd name="T17" fmla="*/ 141 h 316"/>
                <a:gd name="T18" fmla="*/ 34 w 365"/>
                <a:gd name="T19" fmla="*/ 139 h 316"/>
                <a:gd name="T20" fmla="*/ 50 w 365"/>
                <a:gd name="T21" fmla="*/ 139 h 316"/>
                <a:gd name="T22" fmla="*/ 58 w 365"/>
                <a:gd name="T23" fmla="*/ 125 h 316"/>
                <a:gd name="T24" fmla="*/ 58 w 365"/>
                <a:gd name="T25" fmla="*/ 112 h 316"/>
                <a:gd name="T26" fmla="*/ 60 w 365"/>
                <a:gd name="T27" fmla="*/ 100 h 316"/>
                <a:gd name="T28" fmla="*/ 61 w 365"/>
                <a:gd name="T29" fmla="*/ 87 h 316"/>
                <a:gd name="T30" fmla="*/ 61 w 365"/>
                <a:gd name="T31" fmla="*/ 75 h 316"/>
                <a:gd name="T32" fmla="*/ 73 w 365"/>
                <a:gd name="T33" fmla="*/ 71 h 316"/>
                <a:gd name="T34" fmla="*/ 85 w 365"/>
                <a:gd name="T35" fmla="*/ 70 h 316"/>
                <a:gd name="T36" fmla="*/ 97 w 365"/>
                <a:gd name="T37" fmla="*/ 58 h 316"/>
                <a:gd name="T38" fmla="*/ 110 w 365"/>
                <a:gd name="T39" fmla="*/ 45 h 316"/>
                <a:gd name="T40" fmla="*/ 126 w 365"/>
                <a:gd name="T41" fmla="*/ 34 h 316"/>
                <a:gd name="T42" fmla="*/ 143 w 365"/>
                <a:gd name="T43" fmla="*/ 22 h 316"/>
                <a:gd name="T44" fmla="*/ 160 w 365"/>
                <a:gd name="T45" fmla="*/ 11 h 316"/>
                <a:gd name="T46" fmla="*/ 177 w 365"/>
                <a:gd name="T47" fmla="*/ 0 h 316"/>
                <a:gd name="T48" fmla="*/ 198 w 365"/>
                <a:gd name="T49" fmla="*/ 5 h 316"/>
                <a:gd name="T50" fmla="*/ 212 w 365"/>
                <a:gd name="T51" fmla="*/ 15 h 316"/>
                <a:gd name="T52" fmla="*/ 221 w 365"/>
                <a:gd name="T53" fmla="*/ 10 h 316"/>
                <a:gd name="T54" fmla="*/ 223 w 365"/>
                <a:gd name="T55" fmla="*/ 10 h 316"/>
                <a:gd name="T56" fmla="*/ 224 w 365"/>
                <a:gd name="T57" fmla="*/ 21 h 316"/>
                <a:gd name="T58" fmla="*/ 227 w 365"/>
                <a:gd name="T59" fmla="*/ 34 h 316"/>
                <a:gd name="T60" fmla="*/ 239 w 365"/>
                <a:gd name="T61" fmla="*/ 53 h 316"/>
                <a:gd name="T62" fmla="*/ 236 w 365"/>
                <a:gd name="T63" fmla="*/ 60 h 316"/>
                <a:gd name="T64" fmla="*/ 235 w 365"/>
                <a:gd name="T65" fmla="*/ 74 h 316"/>
                <a:gd name="T66" fmla="*/ 234 w 365"/>
                <a:gd name="T67" fmla="*/ 87 h 316"/>
                <a:gd name="T68" fmla="*/ 234 w 365"/>
                <a:gd name="T69" fmla="*/ 100 h 316"/>
                <a:gd name="T70" fmla="*/ 232 w 365"/>
                <a:gd name="T71" fmla="*/ 113 h 316"/>
                <a:gd name="T72" fmla="*/ 225 w 365"/>
                <a:gd name="T73" fmla="*/ 123 h 316"/>
                <a:gd name="T74" fmla="*/ 219 w 365"/>
                <a:gd name="T75" fmla="*/ 134 h 316"/>
                <a:gd name="T76" fmla="*/ 212 w 365"/>
                <a:gd name="T77" fmla="*/ 145 h 316"/>
                <a:gd name="T78" fmla="*/ 205 w 365"/>
                <a:gd name="T79" fmla="*/ 155 h 316"/>
                <a:gd name="T80" fmla="*/ 206 w 365"/>
                <a:gd name="T81" fmla="*/ 167 h 316"/>
                <a:gd name="T82" fmla="*/ 188 w 365"/>
                <a:gd name="T83" fmla="*/ 177 h 316"/>
                <a:gd name="T84" fmla="*/ 172 w 365"/>
                <a:gd name="T85" fmla="*/ 177 h 316"/>
                <a:gd name="T86" fmla="*/ 158 w 365"/>
                <a:gd name="T87" fmla="*/ 175 h 316"/>
                <a:gd name="T88" fmla="*/ 139 w 365"/>
                <a:gd name="T89" fmla="*/ 184 h 316"/>
                <a:gd name="T90" fmla="*/ 128 w 365"/>
                <a:gd name="T91" fmla="*/ 178 h 316"/>
                <a:gd name="T92" fmla="*/ 117 w 365"/>
                <a:gd name="T93" fmla="*/ 175 h 316"/>
                <a:gd name="T94" fmla="*/ 101 w 365"/>
                <a:gd name="T95" fmla="*/ 178 h 316"/>
                <a:gd name="T96" fmla="*/ 90 w 365"/>
                <a:gd name="T97" fmla="*/ 168 h 316"/>
                <a:gd name="T98" fmla="*/ 76 w 365"/>
                <a:gd name="T99" fmla="*/ 167 h 316"/>
                <a:gd name="T100" fmla="*/ 60 w 365"/>
                <a:gd name="T101" fmla="*/ 171 h 316"/>
                <a:gd name="T102" fmla="*/ 57 w 365"/>
                <a:gd name="T103" fmla="*/ 185 h 316"/>
                <a:gd name="T104" fmla="*/ 52 w 365"/>
                <a:gd name="T105" fmla="*/ 196 h 316"/>
                <a:gd name="T106" fmla="*/ 51 w 365"/>
                <a:gd name="T107" fmla="*/ 203 h 316"/>
                <a:gd name="T108" fmla="*/ 39 w 365"/>
                <a:gd name="T109" fmla="*/ 191 h 316"/>
                <a:gd name="T110" fmla="*/ 34 w 365"/>
                <a:gd name="T111" fmla="*/ 197 h 316"/>
                <a:gd name="T112" fmla="*/ 34 w 365"/>
                <a:gd name="T113" fmla="*/ 199 h 316"/>
                <a:gd name="T114" fmla="*/ 30 w 365"/>
                <a:gd name="T115" fmla="*/ 191 h 316"/>
                <a:gd name="T116" fmla="*/ 28 w 365"/>
                <a:gd name="T117" fmla="*/ 186 h 3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316"/>
                <a:gd name="T179" fmla="*/ 365 w 365"/>
                <a:gd name="T180" fmla="*/ 316 h 3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316">
                  <a:moveTo>
                    <a:pt x="42" y="289"/>
                  </a:moveTo>
                  <a:lnTo>
                    <a:pt x="31" y="291"/>
                  </a:lnTo>
                  <a:lnTo>
                    <a:pt x="19" y="280"/>
                  </a:lnTo>
                  <a:lnTo>
                    <a:pt x="19" y="270"/>
                  </a:lnTo>
                  <a:lnTo>
                    <a:pt x="21" y="270"/>
                  </a:lnTo>
                  <a:lnTo>
                    <a:pt x="3" y="249"/>
                  </a:lnTo>
                  <a:lnTo>
                    <a:pt x="0" y="227"/>
                  </a:lnTo>
                  <a:lnTo>
                    <a:pt x="4" y="227"/>
                  </a:lnTo>
                  <a:lnTo>
                    <a:pt x="26" y="219"/>
                  </a:lnTo>
                  <a:lnTo>
                    <a:pt x="52" y="217"/>
                  </a:lnTo>
                  <a:lnTo>
                    <a:pt x="77" y="217"/>
                  </a:lnTo>
                  <a:lnTo>
                    <a:pt x="89" y="194"/>
                  </a:lnTo>
                  <a:lnTo>
                    <a:pt x="89" y="175"/>
                  </a:lnTo>
                  <a:lnTo>
                    <a:pt x="92" y="155"/>
                  </a:lnTo>
                  <a:lnTo>
                    <a:pt x="93" y="136"/>
                  </a:lnTo>
                  <a:lnTo>
                    <a:pt x="93" y="116"/>
                  </a:lnTo>
                  <a:lnTo>
                    <a:pt x="111" y="111"/>
                  </a:lnTo>
                  <a:lnTo>
                    <a:pt x="130" y="109"/>
                  </a:lnTo>
                  <a:lnTo>
                    <a:pt x="148" y="91"/>
                  </a:lnTo>
                  <a:lnTo>
                    <a:pt x="168" y="70"/>
                  </a:lnTo>
                  <a:lnTo>
                    <a:pt x="193" y="53"/>
                  </a:lnTo>
                  <a:lnTo>
                    <a:pt x="219" y="34"/>
                  </a:lnTo>
                  <a:lnTo>
                    <a:pt x="244" y="17"/>
                  </a:lnTo>
                  <a:lnTo>
                    <a:pt x="270" y="0"/>
                  </a:lnTo>
                  <a:lnTo>
                    <a:pt x="303" y="8"/>
                  </a:lnTo>
                  <a:lnTo>
                    <a:pt x="324" y="23"/>
                  </a:lnTo>
                  <a:lnTo>
                    <a:pt x="338" y="15"/>
                  </a:lnTo>
                  <a:lnTo>
                    <a:pt x="341" y="15"/>
                  </a:lnTo>
                  <a:lnTo>
                    <a:pt x="342" y="33"/>
                  </a:lnTo>
                  <a:lnTo>
                    <a:pt x="346" y="53"/>
                  </a:lnTo>
                  <a:lnTo>
                    <a:pt x="365" y="83"/>
                  </a:lnTo>
                  <a:lnTo>
                    <a:pt x="360" y="94"/>
                  </a:lnTo>
                  <a:lnTo>
                    <a:pt x="359" y="115"/>
                  </a:lnTo>
                  <a:lnTo>
                    <a:pt x="357" y="136"/>
                  </a:lnTo>
                  <a:lnTo>
                    <a:pt x="357" y="156"/>
                  </a:lnTo>
                  <a:lnTo>
                    <a:pt x="354" y="176"/>
                  </a:lnTo>
                  <a:lnTo>
                    <a:pt x="344" y="192"/>
                  </a:lnTo>
                  <a:lnTo>
                    <a:pt x="335" y="208"/>
                  </a:lnTo>
                  <a:lnTo>
                    <a:pt x="324" y="225"/>
                  </a:lnTo>
                  <a:lnTo>
                    <a:pt x="313" y="241"/>
                  </a:lnTo>
                  <a:lnTo>
                    <a:pt x="315" y="260"/>
                  </a:lnTo>
                  <a:lnTo>
                    <a:pt x="287" y="276"/>
                  </a:lnTo>
                  <a:lnTo>
                    <a:pt x="263" y="275"/>
                  </a:lnTo>
                  <a:lnTo>
                    <a:pt x="241" y="272"/>
                  </a:lnTo>
                  <a:lnTo>
                    <a:pt x="213" y="286"/>
                  </a:lnTo>
                  <a:lnTo>
                    <a:pt x="196" y="277"/>
                  </a:lnTo>
                  <a:lnTo>
                    <a:pt x="179" y="272"/>
                  </a:lnTo>
                  <a:lnTo>
                    <a:pt x="154" y="277"/>
                  </a:lnTo>
                  <a:lnTo>
                    <a:pt x="137" y="261"/>
                  </a:lnTo>
                  <a:lnTo>
                    <a:pt x="116" y="260"/>
                  </a:lnTo>
                  <a:lnTo>
                    <a:pt x="92" y="266"/>
                  </a:lnTo>
                  <a:lnTo>
                    <a:pt x="87" y="288"/>
                  </a:lnTo>
                  <a:lnTo>
                    <a:pt x="80" y="305"/>
                  </a:lnTo>
                  <a:lnTo>
                    <a:pt x="78" y="316"/>
                  </a:lnTo>
                  <a:lnTo>
                    <a:pt x="59" y="297"/>
                  </a:lnTo>
                  <a:lnTo>
                    <a:pt x="52" y="307"/>
                  </a:lnTo>
                  <a:lnTo>
                    <a:pt x="52" y="309"/>
                  </a:lnTo>
                  <a:lnTo>
                    <a:pt x="46" y="297"/>
                  </a:lnTo>
                  <a:lnTo>
                    <a:pt x="42" y="289"/>
                  </a:lnTo>
                </a:path>
              </a:pathLst>
            </a:custGeom>
            <a:solidFill>
              <a:srgbClr val="E5E5E5"/>
            </a:solidFill>
            <a:ln w="1588">
              <a:solidFill>
                <a:srgbClr val="999999"/>
              </a:solidFill>
              <a:prstDash val="solid"/>
              <a:round/>
              <a:headEnd/>
              <a:tailEnd/>
            </a:ln>
          </p:spPr>
          <p:txBody>
            <a:bodyPr/>
            <a:lstStyle/>
            <a:p>
              <a:endParaRPr lang="en-US"/>
            </a:p>
          </p:txBody>
        </p:sp>
        <p:sp>
          <p:nvSpPr>
            <p:cNvPr id="26949" name="Freeform 206"/>
            <p:cNvSpPr>
              <a:spLocks/>
            </p:cNvSpPr>
            <p:nvPr/>
          </p:nvSpPr>
          <p:spPr bwMode="auto">
            <a:xfrm>
              <a:off x="2409" y="2120"/>
              <a:ext cx="92" cy="73"/>
            </a:xfrm>
            <a:custGeom>
              <a:avLst/>
              <a:gdLst>
                <a:gd name="T0" fmla="*/ 18 w 140"/>
                <a:gd name="T1" fmla="*/ 3 h 115"/>
                <a:gd name="T2" fmla="*/ 14 w 140"/>
                <a:gd name="T3" fmla="*/ 10 h 115"/>
                <a:gd name="T4" fmla="*/ 7 w 140"/>
                <a:gd name="T5" fmla="*/ 22 h 115"/>
                <a:gd name="T6" fmla="*/ 0 w 140"/>
                <a:gd name="T7" fmla="*/ 33 h 115"/>
                <a:gd name="T8" fmla="*/ 11 w 140"/>
                <a:gd name="T9" fmla="*/ 44 h 115"/>
                <a:gd name="T10" fmla="*/ 14 w 140"/>
                <a:gd name="T11" fmla="*/ 42 h 115"/>
                <a:gd name="T12" fmla="*/ 11 w 140"/>
                <a:gd name="T13" fmla="*/ 44 h 115"/>
                <a:gd name="T14" fmla="*/ 12 w 140"/>
                <a:gd name="T15" fmla="*/ 48 h 115"/>
                <a:gd name="T16" fmla="*/ 12 w 140"/>
                <a:gd name="T17" fmla="*/ 52 h 115"/>
                <a:gd name="T18" fmla="*/ 30 w 140"/>
                <a:gd name="T19" fmla="*/ 52 h 115"/>
                <a:gd name="T20" fmla="*/ 32 w 140"/>
                <a:gd name="T21" fmla="*/ 48 h 115"/>
                <a:gd name="T22" fmla="*/ 51 w 140"/>
                <a:gd name="T23" fmla="*/ 52 h 115"/>
                <a:gd name="T24" fmla="*/ 55 w 140"/>
                <a:gd name="T25" fmla="*/ 56 h 115"/>
                <a:gd name="T26" fmla="*/ 34 w 140"/>
                <a:gd name="T27" fmla="*/ 52 h 115"/>
                <a:gd name="T28" fmla="*/ 22 w 140"/>
                <a:gd name="T29" fmla="*/ 56 h 115"/>
                <a:gd name="T30" fmla="*/ 11 w 140"/>
                <a:gd name="T31" fmla="*/ 60 h 115"/>
                <a:gd name="T32" fmla="*/ 11 w 140"/>
                <a:gd name="T33" fmla="*/ 69 h 115"/>
                <a:gd name="T34" fmla="*/ 22 w 140"/>
                <a:gd name="T35" fmla="*/ 67 h 115"/>
                <a:gd name="T36" fmla="*/ 29 w 140"/>
                <a:gd name="T37" fmla="*/ 65 h 115"/>
                <a:gd name="T38" fmla="*/ 29 w 140"/>
                <a:gd name="T39" fmla="*/ 67 h 115"/>
                <a:gd name="T40" fmla="*/ 14 w 140"/>
                <a:gd name="T41" fmla="*/ 69 h 115"/>
                <a:gd name="T42" fmla="*/ 11 w 140"/>
                <a:gd name="T43" fmla="*/ 73 h 115"/>
                <a:gd name="T44" fmla="*/ 32 w 140"/>
                <a:gd name="T45" fmla="*/ 69 h 115"/>
                <a:gd name="T46" fmla="*/ 43 w 140"/>
                <a:gd name="T47" fmla="*/ 69 h 115"/>
                <a:gd name="T48" fmla="*/ 57 w 140"/>
                <a:gd name="T49" fmla="*/ 67 h 115"/>
                <a:gd name="T50" fmla="*/ 70 w 140"/>
                <a:gd name="T51" fmla="*/ 70 h 115"/>
                <a:gd name="T52" fmla="*/ 92 w 140"/>
                <a:gd name="T53" fmla="*/ 72 h 115"/>
                <a:gd name="T54" fmla="*/ 88 w 140"/>
                <a:gd name="T55" fmla="*/ 55 h 115"/>
                <a:gd name="T56" fmla="*/ 83 w 140"/>
                <a:gd name="T57" fmla="*/ 48 h 115"/>
                <a:gd name="T58" fmla="*/ 80 w 140"/>
                <a:gd name="T59" fmla="*/ 32 h 115"/>
                <a:gd name="T60" fmla="*/ 68 w 140"/>
                <a:gd name="T61" fmla="*/ 20 h 115"/>
                <a:gd name="T62" fmla="*/ 57 w 140"/>
                <a:gd name="T63" fmla="*/ 9 h 115"/>
                <a:gd name="T64" fmla="*/ 43 w 140"/>
                <a:gd name="T65" fmla="*/ 0 h 115"/>
                <a:gd name="T66" fmla="*/ 30 w 140"/>
                <a:gd name="T67" fmla="*/ 2 h 115"/>
                <a:gd name="T68" fmla="*/ 18 w 140"/>
                <a:gd name="T69" fmla="*/ 3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15"/>
                <a:gd name="T107" fmla="*/ 140 w 140"/>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15">
                  <a:moveTo>
                    <a:pt x="27" y="4"/>
                  </a:moveTo>
                  <a:lnTo>
                    <a:pt x="21" y="16"/>
                  </a:lnTo>
                  <a:lnTo>
                    <a:pt x="11" y="34"/>
                  </a:lnTo>
                  <a:lnTo>
                    <a:pt x="0" y="52"/>
                  </a:lnTo>
                  <a:lnTo>
                    <a:pt x="16" y="70"/>
                  </a:lnTo>
                  <a:lnTo>
                    <a:pt x="21" y="66"/>
                  </a:lnTo>
                  <a:lnTo>
                    <a:pt x="17" y="70"/>
                  </a:lnTo>
                  <a:lnTo>
                    <a:pt x="19" y="75"/>
                  </a:lnTo>
                  <a:lnTo>
                    <a:pt x="19" y="82"/>
                  </a:lnTo>
                  <a:lnTo>
                    <a:pt x="45" y="82"/>
                  </a:lnTo>
                  <a:lnTo>
                    <a:pt x="49" y="76"/>
                  </a:lnTo>
                  <a:lnTo>
                    <a:pt x="77" y="82"/>
                  </a:lnTo>
                  <a:lnTo>
                    <a:pt x="83" y="89"/>
                  </a:lnTo>
                  <a:lnTo>
                    <a:pt x="51" y="82"/>
                  </a:lnTo>
                  <a:lnTo>
                    <a:pt x="34" y="89"/>
                  </a:lnTo>
                  <a:lnTo>
                    <a:pt x="16" y="94"/>
                  </a:lnTo>
                  <a:lnTo>
                    <a:pt x="17" y="108"/>
                  </a:lnTo>
                  <a:lnTo>
                    <a:pt x="34" y="105"/>
                  </a:lnTo>
                  <a:lnTo>
                    <a:pt x="44" y="103"/>
                  </a:lnTo>
                  <a:lnTo>
                    <a:pt x="44" y="105"/>
                  </a:lnTo>
                  <a:lnTo>
                    <a:pt x="21" y="108"/>
                  </a:lnTo>
                  <a:lnTo>
                    <a:pt x="16" y="115"/>
                  </a:lnTo>
                  <a:lnTo>
                    <a:pt x="48" y="109"/>
                  </a:lnTo>
                  <a:lnTo>
                    <a:pt x="66" y="108"/>
                  </a:lnTo>
                  <a:lnTo>
                    <a:pt x="87" y="106"/>
                  </a:lnTo>
                  <a:lnTo>
                    <a:pt x="107" y="110"/>
                  </a:lnTo>
                  <a:lnTo>
                    <a:pt x="140" y="114"/>
                  </a:lnTo>
                  <a:lnTo>
                    <a:pt x="134" y="87"/>
                  </a:lnTo>
                  <a:lnTo>
                    <a:pt x="127" y="76"/>
                  </a:lnTo>
                  <a:lnTo>
                    <a:pt x="122" y="50"/>
                  </a:lnTo>
                  <a:lnTo>
                    <a:pt x="104" y="32"/>
                  </a:lnTo>
                  <a:lnTo>
                    <a:pt x="87" y="14"/>
                  </a:lnTo>
                  <a:lnTo>
                    <a:pt x="65" y="0"/>
                  </a:lnTo>
                  <a:lnTo>
                    <a:pt x="45" y="3"/>
                  </a:lnTo>
                  <a:lnTo>
                    <a:pt x="27" y="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50" name="Freeform 207"/>
            <p:cNvSpPr>
              <a:spLocks/>
            </p:cNvSpPr>
            <p:nvPr/>
          </p:nvSpPr>
          <p:spPr bwMode="auto">
            <a:xfrm>
              <a:off x="2409" y="2120"/>
              <a:ext cx="92" cy="73"/>
            </a:xfrm>
            <a:custGeom>
              <a:avLst/>
              <a:gdLst>
                <a:gd name="T0" fmla="*/ 18 w 140"/>
                <a:gd name="T1" fmla="*/ 3 h 115"/>
                <a:gd name="T2" fmla="*/ 14 w 140"/>
                <a:gd name="T3" fmla="*/ 10 h 115"/>
                <a:gd name="T4" fmla="*/ 7 w 140"/>
                <a:gd name="T5" fmla="*/ 22 h 115"/>
                <a:gd name="T6" fmla="*/ 0 w 140"/>
                <a:gd name="T7" fmla="*/ 33 h 115"/>
                <a:gd name="T8" fmla="*/ 11 w 140"/>
                <a:gd name="T9" fmla="*/ 44 h 115"/>
                <a:gd name="T10" fmla="*/ 14 w 140"/>
                <a:gd name="T11" fmla="*/ 42 h 115"/>
                <a:gd name="T12" fmla="*/ 11 w 140"/>
                <a:gd name="T13" fmla="*/ 44 h 115"/>
                <a:gd name="T14" fmla="*/ 12 w 140"/>
                <a:gd name="T15" fmla="*/ 48 h 115"/>
                <a:gd name="T16" fmla="*/ 12 w 140"/>
                <a:gd name="T17" fmla="*/ 52 h 115"/>
                <a:gd name="T18" fmla="*/ 30 w 140"/>
                <a:gd name="T19" fmla="*/ 52 h 115"/>
                <a:gd name="T20" fmla="*/ 32 w 140"/>
                <a:gd name="T21" fmla="*/ 48 h 115"/>
                <a:gd name="T22" fmla="*/ 51 w 140"/>
                <a:gd name="T23" fmla="*/ 52 h 115"/>
                <a:gd name="T24" fmla="*/ 55 w 140"/>
                <a:gd name="T25" fmla="*/ 56 h 115"/>
                <a:gd name="T26" fmla="*/ 34 w 140"/>
                <a:gd name="T27" fmla="*/ 52 h 115"/>
                <a:gd name="T28" fmla="*/ 22 w 140"/>
                <a:gd name="T29" fmla="*/ 56 h 115"/>
                <a:gd name="T30" fmla="*/ 11 w 140"/>
                <a:gd name="T31" fmla="*/ 60 h 115"/>
                <a:gd name="T32" fmla="*/ 11 w 140"/>
                <a:gd name="T33" fmla="*/ 69 h 115"/>
                <a:gd name="T34" fmla="*/ 22 w 140"/>
                <a:gd name="T35" fmla="*/ 67 h 115"/>
                <a:gd name="T36" fmla="*/ 29 w 140"/>
                <a:gd name="T37" fmla="*/ 65 h 115"/>
                <a:gd name="T38" fmla="*/ 29 w 140"/>
                <a:gd name="T39" fmla="*/ 67 h 115"/>
                <a:gd name="T40" fmla="*/ 14 w 140"/>
                <a:gd name="T41" fmla="*/ 69 h 115"/>
                <a:gd name="T42" fmla="*/ 11 w 140"/>
                <a:gd name="T43" fmla="*/ 73 h 115"/>
                <a:gd name="T44" fmla="*/ 32 w 140"/>
                <a:gd name="T45" fmla="*/ 69 h 115"/>
                <a:gd name="T46" fmla="*/ 43 w 140"/>
                <a:gd name="T47" fmla="*/ 69 h 115"/>
                <a:gd name="T48" fmla="*/ 57 w 140"/>
                <a:gd name="T49" fmla="*/ 67 h 115"/>
                <a:gd name="T50" fmla="*/ 70 w 140"/>
                <a:gd name="T51" fmla="*/ 70 h 115"/>
                <a:gd name="T52" fmla="*/ 92 w 140"/>
                <a:gd name="T53" fmla="*/ 72 h 115"/>
                <a:gd name="T54" fmla="*/ 88 w 140"/>
                <a:gd name="T55" fmla="*/ 55 h 115"/>
                <a:gd name="T56" fmla="*/ 83 w 140"/>
                <a:gd name="T57" fmla="*/ 48 h 115"/>
                <a:gd name="T58" fmla="*/ 80 w 140"/>
                <a:gd name="T59" fmla="*/ 32 h 115"/>
                <a:gd name="T60" fmla="*/ 68 w 140"/>
                <a:gd name="T61" fmla="*/ 20 h 115"/>
                <a:gd name="T62" fmla="*/ 57 w 140"/>
                <a:gd name="T63" fmla="*/ 9 h 115"/>
                <a:gd name="T64" fmla="*/ 43 w 140"/>
                <a:gd name="T65" fmla="*/ 0 h 115"/>
                <a:gd name="T66" fmla="*/ 30 w 140"/>
                <a:gd name="T67" fmla="*/ 2 h 115"/>
                <a:gd name="T68" fmla="*/ 18 w 140"/>
                <a:gd name="T69" fmla="*/ 3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15"/>
                <a:gd name="T107" fmla="*/ 140 w 140"/>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15">
                  <a:moveTo>
                    <a:pt x="27" y="4"/>
                  </a:moveTo>
                  <a:lnTo>
                    <a:pt x="21" y="16"/>
                  </a:lnTo>
                  <a:lnTo>
                    <a:pt x="11" y="34"/>
                  </a:lnTo>
                  <a:lnTo>
                    <a:pt x="0" y="52"/>
                  </a:lnTo>
                  <a:lnTo>
                    <a:pt x="16" y="70"/>
                  </a:lnTo>
                  <a:lnTo>
                    <a:pt x="21" y="66"/>
                  </a:lnTo>
                  <a:lnTo>
                    <a:pt x="17" y="70"/>
                  </a:lnTo>
                  <a:lnTo>
                    <a:pt x="19" y="75"/>
                  </a:lnTo>
                  <a:lnTo>
                    <a:pt x="19" y="82"/>
                  </a:lnTo>
                  <a:lnTo>
                    <a:pt x="45" y="82"/>
                  </a:lnTo>
                  <a:lnTo>
                    <a:pt x="49" y="76"/>
                  </a:lnTo>
                  <a:lnTo>
                    <a:pt x="77" y="82"/>
                  </a:lnTo>
                  <a:lnTo>
                    <a:pt x="83" y="89"/>
                  </a:lnTo>
                  <a:lnTo>
                    <a:pt x="51" y="82"/>
                  </a:lnTo>
                  <a:lnTo>
                    <a:pt x="34" y="89"/>
                  </a:lnTo>
                  <a:lnTo>
                    <a:pt x="16" y="94"/>
                  </a:lnTo>
                  <a:lnTo>
                    <a:pt x="17" y="108"/>
                  </a:lnTo>
                  <a:lnTo>
                    <a:pt x="34" y="105"/>
                  </a:lnTo>
                  <a:lnTo>
                    <a:pt x="44" y="103"/>
                  </a:lnTo>
                  <a:lnTo>
                    <a:pt x="44" y="105"/>
                  </a:lnTo>
                  <a:lnTo>
                    <a:pt x="21" y="108"/>
                  </a:lnTo>
                  <a:lnTo>
                    <a:pt x="16" y="115"/>
                  </a:lnTo>
                  <a:lnTo>
                    <a:pt x="48" y="109"/>
                  </a:lnTo>
                  <a:lnTo>
                    <a:pt x="66" y="108"/>
                  </a:lnTo>
                  <a:lnTo>
                    <a:pt x="87" y="106"/>
                  </a:lnTo>
                  <a:lnTo>
                    <a:pt x="107" y="110"/>
                  </a:lnTo>
                  <a:lnTo>
                    <a:pt x="140" y="114"/>
                  </a:lnTo>
                  <a:lnTo>
                    <a:pt x="134" y="87"/>
                  </a:lnTo>
                  <a:lnTo>
                    <a:pt x="127" y="76"/>
                  </a:lnTo>
                  <a:lnTo>
                    <a:pt x="122" y="50"/>
                  </a:lnTo>
                  <a:lnTo>
                    <a:pt x="104" y="32"/>
                  </a:lnTo>
                  <a:lnTo>
                    <a:pt x="87" y="14"/>
                  </a:lnTo>
                  <a:lnTo>
                    <a:pt x="65" y="0"/>
                  </a:lnTo>
                  <a:lnTo>
                    <a:pt x="45" y="3"/>
                  </a:lnTo>
                  <a:lnTo>
                    <a:pt x="27" y="4"/>
                  </a:lnTo>
                </a:path>
              </a:pathLst>
            </a:custGeom>
            <a:solidFill>
              <a:srgbClr val="E5E5E5"/>
            </a:solidFill>
            <a:ln w="1588">
              <a:solidFill>
                <a:srgbClr val="999999"/>
              </a:solidFill>
              <a:prstDash val="solid"/>
              <a:round/>
              <a:headEnd/>
              <a:tailEnd/>
            </a:ln>
          </p:spPr>
          <p:txBody>
            <a:bodyPr/>
            <a:lstStyle/>
            <a:p>
              <a:endParaRPr lang="en-US"/>
            </a:p>
          </p:txBody>
        </p:sp>
        <p:sp>
          <p:nvSpPr>
            <p:cNvPr id="26951" name="Freeform 208"/>
            <p:cNvSpPr>
              <a:spLocks/>
            </p:cNvSpPr>
            <p:nvPr/>
          </p:nvSpPr>
          <p:spPr bwMode="auto">
            <a:xfrm>
              <a:off x="2786" y="1766"/>
              <a:ext cx="59" cy="120"/>
            </a:xfrm>
            <a:custGeom>
              <a:avLst/>
              <a:gdLst>
                <a:gd name="T0" fmla="*/ 39 w 90"/>
                <a:gd name="T1" fmla="*/ 114 h 186"/>
                <a:gd name="T2" fmla="*/ 31 w 90"/>
                <a:gd name="T3" fmla="*/ 120 h 186"/>
                <a:gd name="T4" fmla="*/ 27 w 90"/>
                <a:gd name="T5" fmla="*/ 105 h 186"/>
                <a:gd name="T6" fmla="*/ 24 w 90"/>
                <a:gd name="T7" fmla="*/ 88 h 186"/>
                <a:gd name="T8" fmla="*/ 12 w 90"/>
                <a:gd name="T9" fmla="*/ 75 h 186"/>
                <a:gd name="T10" fmla="*/ 0 w 90"/>
                <a:gd name="T11" fmla="*/ 59 h 186"/>
                <a:gd name="T12" fmla="*/ 5 w 90"/>
                <a:gd name="T13" fmla="*/ 46 h 186"/>
                <a:gd name="T14" fmla="*/ 12 w 90"/>
                <a:gd name="T15" fmla="*/ 34 h 186"/>
                <a:gd name="T16" fmla="*/ 11 w 90"/>
                <a:gd name="T17" fmla="*/ 10 h 186"/>
                <a:gd name="T18" fmla="*/ 14 w 90"/>
                <a:gd name="T19" fmla="*/ 6 h 186"/>
                <a:gd name="T20" fmla="*/ 31 w 90"/>
                <a:gd name="T21" fmla="*/ 0 h 186"/>
                <a:gd name="T22" fmla="*/ 37 w 90"/>
                <a:gd name="T23" fmla="*/ 3 h 186"/>
                <a:gd name="T24" fmla="*/ 41 w 90"/>
                <a:gd name="T25" fmla="*/ 9 h 186"/>
                <a:gd name="T26" fmla="*/ 49 w 90"/>
                <a:gd name="T27" fmla="*/ 3 h 186"/>
                <a:gd name="T28" fmla="*/ 42 w 90"/>
                <a:gd name="T29" fmla="*/ 22 h 186"/>
                <a:gd name="T30" fmla="*/ 52 w 90"/>
                <a:gd name="T31" fmla="*/ 34 h 186"/>
                <a:gd name="T32" fmla="*/ 44 w 90"/>
                <a:gd name="T33" fmla="*/ 45 h 186"/>
                <a:gd name="T34" fmla="*/ 37 w 90"/>
                <a:gd name="T35" fmla="*/ 56 h 186"/>
                <a:gd name="T36" fmla="*/ 49 w 90"/>
                <a:gd name="T37" fmla="*/ 63 h 186"/>
                <a:gd name="T38" fmla="*/ 59 w 90"/>
                <a:gd name="T39" fmla="*/ 70 h 186"/>
                <a:gd name="T40" fmla="*/ 59 w 90"/>
                <a:gd name="T41" fmla="*/ 83 h 186"/>
                <a:gd name="T42" fmla="*/ 49 w 90"/>
                <a:gd name="T43" fmla="*/ 92 h 186"/>
                <a:gd name="T44" fmla="*/ 39 w 90"/>
                <a:gd name="T45" fmla="*/ 99 h 186"/>
                <a:gd name="T46" fmla="*/ 39 w 90"/>
                <a:gd name="T47" fmla="*/ 114 h 1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86"/>
                <a:gd name="T74" fmla="*/ 90 w 90"/>
                <a:gd name="T75" fmla="*/ 186 h 1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86">
                  <a:moveTo>
                    <a:pt x="59" y="176"/>
                  </a:moveTo>
                  <a:lnTo>
                    <a:pt x="47" y="186"/>
                  </a:lnTo>
                  <a:lnTo>
                    <a:pt x="41" y="163"/>
                  </a:lnTo>
                  <a:lnTo>
                    <a:pt x="36" y="137"/>
                  </a:lnTo>
                  <a:lnTo>
                    <a:pt x="18" y="117"/>
                  </a:lnTo>
                  <a:lnTo>
                    <a:pt x="0" y="92"/>
                  </a:lnTo>
                  <a:lnTo>
                    <a:pt x="8" y="72"/>
                  </a:lnTo>
                  <a:lnTo>
                    <a:pt x="18" y="52"/>
                  </a:lnTo>
                  <a:lnTo>
                    <a:pt x="17" y="16"/>
                  </a:lnTo>
                  <a:lnTo>
                    <a:pt x="22" y="9"/>
                  </a:lnTo>
                  <a:lnTo>
                    <a:pt x="47" y="0"/>
                  </a:lnTo>
                  <a:lnTo>
                    <a:pt x="56" y="5"/>
                  </a:lnTo>
                  <a:lnTo>
                    <a:pt x="62" y="14"/>
                  </a:lnTo>
                  <a:lnTo>
                    <a:pt x="75" y="5"/>
                  </a:lnTo>
                  <a:lnTo>
                    <a:pt x="64" y="34"/>
                  </a:lnTo>
                  <a:lnTo>
                    <a:pt x="79" y="53"/>
                  </a:lnTo>
                  <a:lnTo>
                    <a:pt x="67" y="69"/>
                  </a:lnTo>
                  <a:lnTo>
                    <a:pt x="56" y="87"/>
                  </a:lnTo>
                  <a:lnTo>
                    <a:pt x="75" y="97"/>
                  </a:lnTo>
                  <a:lnTo>
                    <a:pt x="90" y="109"/>
                  </a:lnTo>
                  <a:lnTo>
                    <a:pt x="90" y="128"/>
                  </a:lnTo>
                  <a:lnTo>
                    <a:pt x="74" y="142"/>
                  </a:lnTo>
                  <a:lnTo>
                    <a:pt x="59" y="154"/>
                  </a:lnTo>
                  <a:lnTo>
                    <a:pt x="59" y="17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52" name="Freeform 209"/>
            <p:cNvSpPr>
              <a:spLocks/>
            </p:cNvSpPr>
            <p:nvPr/>
          </p:nvSpPr>
          <p:spPr bwMode="auto">
            <a:xfrm>
              <a:off x="2786" y="1766"/>
              <a:ext cx="59" cy="120"/>
            </a:xfrm>
            <a:custGeom>
              <a:avLst/>
              <a:gdLst>
                <a:gd name="T0" fmla="*/ 39 w 90"/>
                <a:gd name="T1" fmla="*/ 114 h 186"/>
                <a:gd name="T2" fmla="*/ 31 w 90"/>
                <a:gd name="T3" fmla="*/ 120 h 186"/>
                <a:gd name="T4" fmla="*/ 27 w 90"/>
                <a:gd name="T5" fmla="*/ 105 h 186"/>
                <a:gd name="T6" fmla="*/ 24 w 90"/>
                <a:gd name="T7" fmla="*/ 88 h 186"/>
                <a:gd name="T8" fmla="*/ 12 w 90"/>
                <a:gd name="T9" fmla="*/ 75 h 186"/>
                <a:gd name="T10" fmla="*/ 0 w 90"/>
                <a:gd name="T11" fmla="*/ 59 h 186"/>
                <a:gd name="T12" fmla="*/ 5 w 90"/>
                <a:gd name="T13" fmla="*/ 46 h 186"/>
                <a:gd name="T14" fmla="*/ 12 w 90"/>
                <a:gd name="T15" fmla="*/ 34 h 186"/>
                <a:gd name="T16" fmla="*/ 11 w 90"/>
                <a:gd name="T17" fmla="*/ 10 h 186"/>
                <a:gd name="T18" fmla="*/ 14 w 90"/>
                <a:gd name="T19" fmla="*/ 6 h 186"/>
                <a:gd name="T20" fmla="*/ 31 w 90"/>
                <a:gd name="T21" fmla="*/ 0 h 186"/>
                <a:gd name="T22" fmla="*/ 37 w 90"/>
                <a:gd name="T23" fmla="*/ 3 h 186"/>
                <a:gd name="T24" fmla="*/ 41 w 90"/>
                <a:gd name="T25" fmla="*/ 9 h 186"/>
                <a:gd name="T26" fmla="*/ 49 w 90"/>
                <a:gd name="T27" fmla="*/ 3 h 186"/>
                <a:gd name="T28" fmla="*/ 42 w 90"/>
                <a:gd name="T29" fmla="*/ 22 h 186"/>
                <a:gd name="T30" fmla="*/ 52 w 90"/>
                <a:gd name="T31" fmla="*/ 34 h 186"/>
                <a:gd name="T32" fmla="*/ 44 w 90"/>
                <a:gd name="T33" fmla="*/ 45 h 186"/>
                <a:gd name="T34" fmla="*/ 37 w 90"/>
                <a:gd name="T35" fmla="*/ 56 h 186"/>
                <a:gd name="T36" fmla="*/ 49 w 90"/>
                <a:gd name="T37" fmla="*/ 63 h 186"/>
                <a:gd name="T38" fmla="*/ 59 w 90"/>
                <a:gd name="T39" fmla="*/ 70 h 186"/>
                <a:gd name="T40" fmla="*/ 59 w 90"/>
                <a:gd name="T41" fmla="*/ 83 h 186"/>
                <a:gd name="T42" fmla="*/ 49 w 90"/>
                <a:gd name="T43" fmla="*/ 92 h 186"/>
                <a:gd name="T44" fmla="*/ 39 w 90"/>
                <a:gd name="T45" fmla="*/ 99 h 186"/>
                <a:gd name="T46" fmla="*/ 39 w 90"/>
                <a:gd name="T47" fmla="*/ 114 h 1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86"/>
                <a:gd name="T74" fmla="*/ 90 w 90"/>
                <a:gd name="T75" fmla="*/ 186 h 1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86">
                  <a:moveTo>
                    <a:pt x="59" y="176"/>
                  </a:moveTo>
                  <a:lnTo>
                    <a:pt x="47" y="186"/>
                  </a:lnTo>
                  <a:lnTo>
                    <a:pt x="41" y="163"/>
                  </a:lnTo>
                  <a:lnTo>
                    <a:pt x="36" y="137"/>
                  </a:lnTo>
                  <a:lnTo>
                    <a:pt x="18" y="117"/>
                  </a:lnTo>
                  <a:lnTo>
                    <a:pt x="0" y="92"/>
                  </a:lnTo>
                  <a:lnTo>
                    <a:pt x="8" y="72"/>
                  </a:lnTo>
                  <a:lnTo>
                    <a:pt x="18" y="52"/>
                  </a:lnTo>
                  <a:lnTo>
                    <a:pt x="17" y="16"/>
                  </a:lnTo>
                  <a:lnTo>
                    <a:pt x="22" y="9"/>
                  </a:lnTo>
                  <a:lnTo>
                    <a:pt x="47" y="0"/>
                  </a:lnTo>
                  <a:lnTo>
                    <a:pt x="56" y="5"/>
                  </a:lnTo>
                  <a:lnTo>
                    <a:pt x="62" y="14"/>
                  </a:lnTo>
                  <a:lnTo>
                    <a:pt x="75" y="5"/>
                  </a:lnTo>
                  <a:lnTo>
                    <a:pt x="64" y="34"/>
                  </a:lnTo>
                  <a:lnTo>
                    <a:pt x="79" y="53"/>
                  </a:lnTo>
                  <a:lnTo>
                    <a:pt x="67" y="69"/>
                  </a:lnTo>
                  <a:lnTo>
                    <a:pt x="56" y="87"/>
                  </a:lnTo>
                  <a:lnTo>
                    <a:pt x="75" y="97"/>
                  </a:lnTo>
                  <a:lnTo>
                    <a:pt x="90" y="109"/>
                  </a:lnTo>
                  <a:lnTo>
                    <a:pt x="90" y="128"/>
                  </a:lnTo>
                  <a:lnTo>
                    <a:pt x="74" y="142"/>
                  </a:lnTo>
                  <a:lnTo>
                    <a:pt x="59" y="154"/>
                  </a:lnTo>
                  <a:lnTo>
                    <a:pt x="59" y="176"/>
                  </a:lnTo>
                </a:path>
              </a:pathLst>
            </a:custGeom>
            <a:solidFill>
              <a:srgbClr val="E5E5E5"/>
            </a:solidFill>
            <a:ln w="1588">
              <a:solidFill>
                <a:srgbClr val="999999"/>
              </a:solidFill>
              <a:prstDash val="solid"/>
              <a:round/>
              <a:headEnd/>
              <a:tailEnd/>
            </a:ln>
          </p:spPr>
          <p:txBody>
            <a:bodyPr/>
            <a:lstStyle/>
            <a:p>
              <a:endParaRPr lang="en-US"/>
            </a:p>
          </p:txBody>
        </p:sp>
        <p:sp>
          <p:nvSpPr>
            <p:cNvPr id="26953" name="Freeform 210"/>
            <p:cNvSpPr>
              <a:spLocks/>
            </p:cNvSpPr>
            <p:nvPr/>
          </p:nvSpPr>
          <p:spPr bwMode="auto">
            <a:xfrm>
              <a:off x="2499" y="2260"/>
              <a:ext cx="63" cy="70"/>
            </a:xfrm>
            <a:custGeom>
              <a:avLst/>
              <a:gdLst>
                <a:gd name="T0" fmla="*/ 62 w 96"/>
                <a:gd name="T1" fmla="*/ 70 h 109"/>
                <a:gd name="T2" fmla="*/ 45 w 96"/>
                <a:gd name="T3" fmla="*/ 61 h 109"/>
                <a:gd name="T4" fmla="*/ 30 w 96"/>
                <a:gd name="T5" fmla="*/ 51 h 109"/>
                <a:gd name="T6" fmla="*/ 14 w 96"/>
                <a:gd name="T7" fmla="*/ 38 h 109"/>
                <a:gd name="T8" fmla="*/ 0 w 96"/>
                <a:gd name="T9" fmla="*/ 26 h 109"/>
                <a:gd name="T10" fmla="*/ 5 w 96"/>
                <a:gd name="T11" fmla="*/ 21 h 109"/>
                <a:gd name="T12" fmla="*/ 11 w 96"/>
                <a:gd name="T13" fmla="*/ 10 h 109"/>
                <a:gd name="T14" fmla="*/ 19 w 96"/>
                <a:gd name="T15" fmla="*/ 0 h 109"/>
                <a:gd name="T16" fmla="*/ 29 w 96"/>
                <a:gd name="T17" fmla="*/ 0 h 109"/>
                <a:gd name="T18" fmla="*/ 32 w 96"/>
                <a:gd name="T19" fmla="*/ 17 h 109"/>
                <a:gd name="T20" fmla="*/ 37 w 96"/>
                <a:gd name="T21" fmla="*/ 20 h 109"/>
                <a:gd name="T22" fmla="*/ 42 w 96"/>
                <a:gd name="T23" fmla="*/ 16 h 109"/>
                <a:gd name="T24" fmla="*/ 47 w 96"/>
                <a:gd name="T25" fmla="*/ 15 h 109"/>
                <a:gd name="T26" fmla="*/ 47 w 96"/>
                <a:gd name="T27" fmla="*/ 31 h 109"/>
                <a:gd name="T28" fmla="*/ 47 w 96"/>
                <a:gd name="T29" fmla="*/ 35 h 109"/>
                <a:gd name="T30" fmla="*/ 57 w 96"/>
                <a:gd name="T31" fmla="*/ 42 h 109"/>
                <a:gd name="T32" fmla="*/ 63 w 96"/>
                <a:gd name="T33" fmla="*/ 50 h 109"/>
                <a:gd name="T34" fmla="*/ 62 w 96"/>
                <a:gd name="T35" fmla="*/ 70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09"/>
                <a:gd name="T56" fmla="*/ 96 w 96"/>
                <a:gd name="T57" fmla="*/ 109 h 1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09">
                  <a:moveTo>
                    <a:pt x="94" y="109"/>
                  </a:moveTo>
                  <a:lnTo>
                    <a:pt x="68" y="95"/>
                  </a:lnTo>
                  <a:lnTo>
                    <a:pt x="45" y="79"/>
                  </a:lnTo>
                  <a:lnTo>
                    <a:pt x="22" y="59"/>
                  </a:lnTo>
                  <a:lnTo>
                    <a:pt x="0" y="41"/>
                  </a:lnTo>
                  <a:lnTo>
                    <a:pt x="8" y="32"/>
                  </a:lnTo>
                  <a:lnTo>
                    <a:pt x="17" y="15"/>
                  </a:lnTo>
                  <a:lnTo>
                    <a:pt x="29" y="0"/>
                  </a:lnTo>
                  <a:lnTo>
                    <a:pt x="44" y="0"/>
                  </a:lnTo>
                  <a:lnTo>
                    <a:pt x="48" y="26"/>
                  </a:lnTo>
                  <a:lnTo>
                    <a:pt x="56" y="31"/>
                  </a:lnTo>
                  <a:lnTo>
                    <a:pt x="64" y="25"/>
                  </a:lnTo>
                  <a:lnTo>
                    <a:pt x="72" y="24"/>
                  </a:lnTo>
                  <a:lnTo>
                    <a:pt x="72" y="48"/>
                  </a:lnTo>
                  <a:lnTo>
                    <a:pt x="72" y="54"/>
                  </a:lnTo>
                  <a:lnTo>
                    <a:pt x="87" y="65"/>
                  </a:lnTo>
                  <a:lnTo>
                    <a:pt x="96" y="78"/>
                  </a:lnTo>
                  <a:lnTo>
                    <a:pt x="94" y="10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54" name="Freeform 211"/>
            <p:cNvSpPr>
              <a:spLocks/>
            </p:cNvSpPr>
            <p:nvPr/>
          </p:nvSpPr>
          <p:spPr bwMode="auto">
            <a:xfrm>
              <a:off x="2499" y="2260"/>
              <a:ext cx="63" cy="70"/>
            </a:xfrm>
            <a:custGeom>
              <a:avLst/>
              <a:gdLst>
                <a:gd name="T0" fmla="*/ 62 w 96"/>
                <a:gd name="T1" fmla="*/ 70 h 109"/>
                <a:gd name="T2" fmla="*/ 45 w 96"/>
                <a:gd name="T3" fmla="*/ 61 h 109"/>
                <a:gd name="T4" fmla="*/ 30 w 96"/>
                <a:gd name="T5" fmla="*/ 51 h 109"/>
                <a:gd name="T6" fmla="*/ 14 w 96"/>
                <a:gd name="T7" fmla="*/ 38 h 109"/>
                <a:gd name="T8" fmla="*/ 0 w 96"/>
                <a:gd name="T9" fmla="*/ 26 h 109"/>
                <a:gd name="T10" fmla="*/ 5 w 96"/>
                <a:gd name="T11" fmla="*/ 21 h 109"/>
                <a:gd name="T12" fmla="*/ 11 w 96"/>
                <a:gd name="T13" fmla="*/ 10 h 109"/>
                <a:gd name="T14" fmla="*/ 19 w 96"/>
                <a:gd name="T15" fmla="*/ 0 h 109"/>
                <a:gd name="T16" fmla="*/ 29 w 96"/>
                <a:gd name="T17" fmla="*/ 0 h 109"/>
                <a:gd name="T18" fmla="*/ 32 w 96"/>
                <a:gd name="T19" fmla="*/ 17 h 109"/>
                <a:gd name="T20" fmla="*/ 37 w 96"/>
                <a:gd name="T21" fmla="*/ 20 h 109"/>
                <a:gd name="T22" fmla="*/ 42 w 96"/>
                <a:gd name="T23" fmla="*/ 16 h 109"/>
                <a:gd name="T24" fmla="*/ 47 w 96"/>
                <a:gd name="T25" fmla="*/ 15 h 109"/>
                <a:gd name="T26" fmla="*/ 47 w 96"/>
                <a:gd name="T27" fmla="*/ 31 h 109"/>
                <a:gd name="T28" fmla="*/ 47 w 96"/>
                <a:gd name="T29" fmla="*/ 35 h 109"/>
                <a:gd name="T30" fmla="*/ 57 w 96"/>
                <a:gd name="T31" fmla="*/ 42 h 109"/>
                <a:gd name="T32" fmla="*/ 63 w 96"/>
                <a:gd name="T33" fmla="*/ 50 h 109"/>
                <a:gd name="T34" fmla="*/ 62 w 96"/>
                <a:gd name="T35" fmla="*/ 70 h 1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09"/>
                <a:gd name="T56" fmla="*/ 96 w 96"/>
                <a:gd name="T57" fmla="*/ 109 h 1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09">
                  <a:moveTo>
                    <a:pt x="94" y="109"/>
                  </a:moveTo>
                  <a:lnTo>
                    <a:pt x="68" y="95"/>
                  </a:lnTo>
                  <a:lnTo>
                    <a:pt x="45" y="79"/>
                  </a:lnTo>
                  <a:lnTo>
                    <a:pt x="22" y="59"/>
                  </a:lnTo>
                  <a:lnTo>
                    <a:pt x="0" y="41"/>
                  </a:lnTo>
                  <a:lnTo>
                    <a:pt x="8" y="32"/>
                  </a:lnTo>
                  <a:lnTo>
                    <a:pt x="17" y="15"/>
                  </a:lnTo>
                  <a:lnTo>
                    <a:pt x="29" y="0"/>
                  </a:lnTo>
                  <a:lnTo>
                    <a:pt x="44" y="0"/>
                  </a:lnTo>
                  <a:lnTo>
                    <a:pt x="48" y="26"/>
                  </a:lnTo>
                  <a:lnTo>
                    <a:pt x="56" y="31"/>
                  </a:lnTo>
                  <a:lnTo>
                    <a:pt x="64" y="25"/>
                  </a:lnTo>
                  <a:lnTo>
                    <a:pt x="72" y="24"/>
                  </a:lnTo>
                  <a:lnTo>
                    <a:pt x="72" y="48"/>
                  </a:lnTo>
                  <a:lnTo>
                    <a:pt x="72" y="54"/>
                  </a:lnTo>
                  <a:lnTo>
                    <a:pt x="87" y="65"/>
                  </a:lnTo>
                  <a:lnTo>
                    <a:pt x="96" y="78"/>
                  </a:lnTo>
                  <a:lnTo>
                    <a:pt x="94" y="109"/>
                  </a:lnTo>
                </a:path>
              </a:pathLst>
            </a:custGeom>
            <a:solidFill>
              <a:srgbClr val="E5E5E5"/>
            </a:solidFill>
            <a:ln w="1588">
              <a:solidFill>
                <a:srgbClr val="999999"/>
              </a:solidFill>
              <a:prstDash val="solid"/>
              <a:round/>
              <a:headEnd/>
              <a:tailEnd/>
            </a:ln>
          </p:spPr>
          <p:txBody>
            <a:bodyPr/>
            <a:lstStyle/>
            <a:p>
              <a:endParaRPr lang="en-US"/>
            </a:p>
          </p:txBody>
        </p:sp>
        <p:sp>
          <p:nvSpPr>
            <p:cNvPr id="26955" name="Freeform 212"/>
            <p:cNvSpPr>
              <a:spLocks/>
            </p:cNvSpPr>
            <p:nvPr/>
          </p:nvSpPr>
          <p:spPr bwMode="auto">
            <a:xfrm>
              <a:off x="1400" y="2240"/>
              <a:ext cx="49" cy="40"/>
            </a:xfrm>
            <a:custGeom>
              <a:avLst/>
              <a:gdLst>
                <a:gd name="T0" fmla="*/ 0 w 75"/>
                <a:gd name="T1" fmla="*/ 27 h 62"/>
                <a:gd name="T2" fmla="*/ 1 w 75"/>
                <a:gd name="T3" fmla="*/ 13 h 62"/>
                <a:gd name="T4" fmla="*/ 1 w 75"/>
                <a:gd name="T5" fmla="*/ 2 h 62"/>
                <a:gd name="T6" fmla="*/ 7 w 75"/>
                <a:gd name="T7" fmla="*/ 0 h 62"/>
                <a:gd name="T8" fmla="*/ 10 w 75"/>
                <a:gd name="T9" fmla="*/ 7 h 62"/>
                <a:gd name="T10" fmla="*/ 18 w 75"/>
                <a:gd name="T11" fmla="*/ 10 h 62"/>
                <a:gd name="T12" fmla="*/ 22 w 75"/>
                <a:gd name="T13" fmla="*/ 14 h 62"/>
                <a:gd name="T14" fmla="*/ 43 w 75"/>
                <a:gd name="T15" fmla="*/ 7 h 62"/>
                <a:gd name="T16" fmla="*/ 47 w 75"/>
                <a:gd name="T17" fmla="*/ 9 h 62"/>
                <a:gd name="T18" fmla="*/ 49 w 75"/>
                <a:gd name="T19" fmla="*/ 13 h 62"/>
                <a:gd name="T20" fmla="*/ 37 w 75"/>
                <a:gd name="T21" fmla="*/ 24 h 62"/>
                <a:gd name="T22" fmla="*/ 44 w 75"/>
                <a:gd name="T23" fmla="*/ 35 h 62"/>
                <a:gd name="T24" fmla="*/ 31 w 75"/>
                <a:gd name="T25" fmla="*/ 40 h 62"/>
                <a:gd name="T26" fmla="*/ 28 w 75"/>
                <a:gd name="T27" fmla="*/ 30 h 62"/>
                <a:gd name="T28" fmla="*/ 26 w 75"/>
                <a:gd name="T29" fmla="*/ 34 h 62"/>
                <a:gd name="T30" fmla="*/ 19 w 75"/>
                <a:gd name="T31" fmla="*/ 27 h 62"/>
                <a:gd name="T32" fmla="*/ 5 w 75"/>
                <a:gd name="T33" fmla="*/ 22 h 62"/>
                <a:gd name="T34" fmla="*/ 0 w 75"/>
                <a:gd name="T35" fmla="*/ 2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62"/>
                <a:gd name="T56" fmla="*/ 75 w 75"/>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62">
                  <a:moveTo>
                    <a:pt x="0" y="42"/>
                  </a:moveTo>
                  <a:lnTo>
                    <a:pt x="1" y="20"/>
                  </a:lnTo>
                  <a:lnTo>
                    <a:pt x="1" y="3"/>
                  </a:lnTo>
                  <a:lnTo>
                    <a:pt x="10" y="0"/>
                  </a:lnTo>
                  <a:lnTo>
                    <a:pt x="16" y="11"/>
                  </a:lnTo>
                  <a:lnTo>
                    <a:pt x="27" y="15"/>
                  </a:lnTo>
                  <a:lnTo>
                    <a:pt x="33" y="22"/>
                  </a:lnTo>
                  <a:lnTo>
                    <a:pt x="66" y="11"/>
                  </a:lnTo>
                  <a:lnTo>
                    <a:pt x="72" y="14"/>
                  </a:lnTo>
                  <a:lnTo>
                    <a:pt x="75" y="20"/>
                  </a:lnTo>
                  <a:lnTo>
                    <a:pt x="57" y="37"/>
                  </a:lnTo>
                  <a:lnTo>
                    <a:pt x="68" y="55"/>
                  </a:lnTo>
                  <a:lnTo>
                    <a:pt x="48" y="62"/>
                  </a:lnTo>
                  <a:lnTo>
                    <a:pt x="43" y="47"/>
                  </a:lnTo>
                  <a:lnTo>
                    <a:pt x="40" y="53"/>
                  </a:lnTo>
                  <a:lnTo>
                    <a:pt x="29" y="42"/>
                  </a:lnTo>
                  <a:lnTo>
                    <a:pt x="7" y="34"/>
                  </a:lnTo>
                  <a:lnTo>
                    <a:pt x="0" y="4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56" name="Freeform 213"/>
            <p:cNvSpPr>
              <a:spLocks/>
            </p:cNvSpPr>
            <p:nvPr/>
          </p:nvSpPr>
          <p:spPr bwMode="auto">
            <a:xfrm>
              <a:off x="1400" y="2240"/>
              <a:ext cx="49" cy="40"/>
            </a:xfrm>
            <a:custGeom>
              <a:avLst/>
              <a:gdLst>
                <a:gd name="T0" fmla="*/ 0 w 75"/>
                <a:gd name="T1" fmla="*/ 27 h 62"/>
                <a:gd name="T2" fmla="*/ 1 w 75"/>
                <a:gd name="T3" fmla="*/ 13 h 62"/>
                <a:gd name="T4" fmla="*/ 1 w 75"/>
                <a:gd name="T5" fmla="*/ 2 h 62"/>
                <a:gd name="T6" fmla="*/ 7 w 75"/>
                <a:gd name="T7" fmla="*/ 0 h 62"/>
                <a:gd name="T8" fmla="*/ 10 w 75"/>
                <a:gd name="T9" fmla="*/ 7 h 62"/>
                <a:gd name="T10" fmla="*/ 18 w 75"/>
                <a:gd name="T11" fmla="*/ 10 h 62"/>
                <a:gd name="T12" fmla="*/ 22 w 75"/>
                <a:gd name="T13" fmla="*/ 14 h 62"/>
                <a:gd name="T14" fmla="*/ 43 w 75"/>
                <a:gd name="T15" fmla="*/ 7 h 62"/>
                <a:gd name="T16" fmla="*/ 47 w 75"/>
                <a:gd name="T17" fmla="*/ 9 h 62"/>
                <a:gd name="T18" fmla="*/ 49 w 75"/>
                <a:gd name="T19" fmla="*/ 13 h 62"/>
                <a:gd name="T20" fmla="*/ 37 w 75"/>
                <a:gd name="T21" fmla="*/ 24 h 62"/>
                <a:gd name="T22" fmla="*/ 44 w 75"/>
                <a:gd name="T23" fmla="*/ 35 h 62"/>
                <a:gd name="T24" fmla="*/ 31 w 75"/>
                <a:gd name="T25" fmla="*/ 40 h 62"/>
                <a:gd name="T26" fmla="*/ 28 w 75"/>
                <a:gd name="T27" fmla="*/ 30 h 62"/>
                <a:gd name="T28" fmla="*/ 26 w 75"/>
                <a:gd name="T29" fmla="*/ 34 h 62"/>
                <a:gd name="T30" fmla="*/ 19 w 75"/>
                <a:gd name="T31" fmla="*/ 27 h 62"/>
                <a:gd name="T32" fmla="*/ 5 w 75"/>
                <a:gd name="T33" fmla="*/ 22 h 62"/>
                <a:gd name="T34" fmla="*/ 0 w 75"/>
                <a:gd name="T35" fmla="*/ 27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62"/>
                <a:gd name="T56" fmla="*/ 75 w 75"/>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62">
                  <a:moveTo>
                    <a:pt x="0" y="42"/>
                  </a:moveTo>
                  <a:lnTo>
                    <a:pt x="1" y="20"/>
                  </a:lnTo>
                  <a:lnTo>
                    <a:pt x="1" y="3"/>
                  </a:lnTo>
                  <a:lnTo>
                    <a:pt x="10" y="0"/>
                  </a:lnTo>
                  <a:lnTo>
                    <a:pt x="16" y="11"/>
                  </a:lnTo>
                  <a:lnTo>
                    <a:pt x="27" y="15"/>
                  </a:lnTo>
                  <a:lnTo>
                    <a:pt x="33" y="22"/>
                  </a:lnTo>
                  <a:lnTo>
                    <a:pt x="66" y="11"/>
                  </a:lnTo>
                  <a:lnTo>
                    <a:pt x="72" y="14"/>
                  </a:lnTo>
                  <a:lnTo>
                    <a:pt x="75" y="20"/>
                  </a:lnTo>
                  <a:lnTo>
                    <a:pt x="57" y="37"/>
                  </a:lnTo>
                  <a:lnTo>
                    <a:pt x="68" y="55"/>
                  </a:lnTo>
                  <a:lnTo>
                    <a:pt x="48" y="62"/>
                  </a:lnTo>
                  <a:lnTo>
                    <a:pt x="43" y="47"/>
                  </a:lnTo>
                  <a:lnTo>
                    <a:pt x="40" y="53"/>
                  </a:lnTo>
                  <a:lnTo>
                    <a:pt x="29" y="42"/>
                  </a:lnTo>
                  <a:lnTo>
                    <a:pt x="7" y="34"/>
                  </a:lnTo>
                  <a:lnTo>
                    <a:pt x="0" y="42"/>
                  </a:lnTo>
                </a:path>
              </a:pathLst>
            </a:custGeom>
            <a:solidFill>
              <a:srgbClr val="E5E5E5"/>
            </a:solidFill>
            <a:ln w="1588">
              <a:solidFill>
                <a:srgbClr val="999999"/>
              </a:solidFill>
              <a:prstDash val="solid"/>
              <a:round/>
              <a:headEnd/>
              <a:tailEnd/>
            </a:ln>
          </p:spPr>
          <p:txBody>
            <a:bodyPr/>
            <a:lstStyle/>
            <a:p>
              <a:endParaRPr lang="en-US"/>
            </a:p>
          </p:txBody>
        </p:sp>
        <p:sp>
          <p:nvSpPr>
            <p:cNvPr id="26957" name="Freeform 214"/>
            <p:cNvSpPr>
              <a:spLocks/>
            </p:cNvSpPr>
            <p:nvPr/>
          </p:nvSpPr>
          <p:spPr bwMode="auto">
            <a:xfrm>
              <a:off x="1450" y="2242"/>
              <a:ext cx="37" cy="38"/>
            </a:xfrm>
            <a:custGeom>
              <a:avLst/>
              <a:gdLst>
                <a:gd name="T0" fmla="*/ 22 w 56"/>
                <a:gd name="T1" fmla="*/ 22 h 59"/>
                <a:gd name="T2" fmla="*/ 27 w 56"/>
                <a:gd name="T3" fmla="*/ 23 h 59"/>
                <a:gd name="T4" fmla="*/ 26 w 56"/>
                <a:gd name="T5" fmla="*/ 18 h 59"/>
                <a:gd name="T6" fmla="*/ 20 w 56"/>
                <a:gd name="T7" fmla="*/ 17 h 59"/>
                <a:gd name="T8" fmla="*/ 17 w 56"/>
                <a:gd name="T9" fmla="*/ 14 h 59"/>
                <a:gd name="T10" fmla="*/ 5 w 56"/>
                <a:gd name="T11" fmla="*/ 8 h 59"/>
                <a:gd name="T12" fmla="*/ 1 w 56"/>
                <a:gd name="T13" fmla="*/ 5 h 59"/>
                <a:gd name="T14" fmla="*/ 0 w 56"/>
                <a:gd name="T15" fmla="*/ 0 h 59"/>
                <a:gd name="T16" fmla="*/ 16 w 56"/>
                <a:gd name="T17" fmla="*/ 1 h 59"/>
                <a:gd name="T18" fmla="*/ 26 w 56"/>
                <a:gd name="T19" fmla="*/ 7 h 59"/>
                <a:gd name="T20" fmla="*/ 37 w 56"/>
                <a:gd name="T21" fmla="*/ 15 h 59"/>
                <a:gd name="T22" fmla="*/ 37 w 56"/>
                <a:gd name="T23" fmla="*/ 27 h 59"/>
                <a:gd name="T24" fmla="*/ 31 w 56"/>
                <a:gd name="T25" fmla="*/ 32 h 59"/>
                <a:gd name="T26" fmla="*/ 27 w 56"/>
                <a:gd name="T27" fmla="*/ 38 h 59"/>
                <a:gd name="T28" fmla="*/ 22 w 56"/>
                <a:gd name="T29" fmla="*/ 33 h 59"/>
                <a:gd name="T30" fmla="*/ 22 w 56"/>
                <a:gd name="T31" fmla="*/ 2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59"/>
                <a:gd name="T50" fmla="*/ 56 w 56"/>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59">
                  <a:moveTo>
                    <a:pt x="33" y="34"/>
                  </a:moveTo>
                  <a:lnTo>
                    <a:pt x="41" y="35"/>
                  </a:lnTo>
                  <a:lnTo>
                    <a:pt x="39" y="28"/>
                  </a:lnTo>
                  <a:lnTo>
                    <a:pt x="31" y="27"/>
                  </a:lnTo>
                  <a:lnTo>
                    <a:pt x="25" y="22"/>
                  </a:lnTo>
                  <a:lnTo>
                    <a:pt x="8" y="12"/>
                  </a:lnTo>
                  <a:lnTo>
                    <a:pt x="1" y="7"/>
                  </a:lnTo>
                  <a:lnTo>
                    <a:pt x="0" y="0"/>
                  </a:lnTo>
                  <a:lnTo>
                    <a:pt x="24" y="1"/>
                  </a:lnTo>
                  <a:lnTo>
                    <a:pt x="40" y="11"/>
                  </a:lnTo>
                  <a:lnTo>
                    <a:pt x="56" y="23"/>
                  </a:lnTo>
                  <a:lnTo>
                    <a:pt x="56" y="42"/>
                  </a:lnTo>
                  <a:lnTo>
                    <a:pt x="47" y="50"/>
                  </a:lnTo>
                  <a:lnTo>
                    <a:pt x="41" y="59"/>
                  </a:lnTo>
                  <a:lnTo>
                    <a:pt x="34" y="52"/>
                  </a:lnTo>
                  <a:lnTo>
                    <a:pt x="33" y="3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58" name="Freeform 215"/>
            <p:cNvSpPr>
              <a:spLocks/>
            </p:cNvSpPr>
            <p:nvPr/>
          </p:nvSpPr>
          <p:spPr bwMode="auto">
            <a:xfrm>
              <a:off x="1450" y="2242"/>
              <a:ext cx="37" cy="38"/>
            </a:xfrm>
            <a:custGeom>
              <a:avLst/>
              <a:gdLst>
                <a:gd name="T0" fmla="*/ 22 w 56"/>
                <a:gd name="T1" fmla="*/ 22 h 59"/>
                <a:gd name="T2" fmla="*/ 27 w 56"/>
                <a:gd name="T3" fmla="*/ 23 h 59"/>
                <a:gd name="T4" fmla="*/ 26 w 56"/>
                <a:gd name="T5" fmla="*/ 18 h 59"/>
                <a:gd name="T6" fmla="*/ 20 w 56"/>
                <a:gd name="T7" fmla="*/ 17 h 59"/>
                <a:gd name="T8" fmla="*/ 17 w 56"/>
                <a:gd name="T9" fmla="*/ 14 h 59"/>
                <a:gd name="T10" fmla="*/ 5 w 56"/>
                <a:gd name="T11" fmla="*/ 8 h 59"/>
                <a:gd name="T12" fmla="*/ 1 w 56"/>
                <a:gd name="T13" fmla="*/ 5 h 59"/>
                <a:gd name="T14" fmla="*/ 0 w 56"/>
                <a:gd name="T15" fmla="*/ 0 h 59"/>
                <a:gd name="T16" fmla="*/ 16 w 56"/>
                <a:gd name="T17" fmla="*/ 1 h 59"/>
                <a:gd name="T18" fmla="*/ 26 w 56"/>
                <a:gd name="T19" fmla="*/ 7 h 59"/>
                <a:gd name="T20" fmla="*/ 37 w 56"/>
                <a:gd name="T21" fmla="*/ 15 h 59"/>
                <a:gd name="T22" fmla="*/ 37 w 56"/>
                <a:gd name="T23" fmla="*/ 27 h 59"/>
                <a:gd name="T24" fmla="*/ 31 w 56"/>
                <a:gd name="T25" fmla="*/ 32 h 59"/>
                <a:gd name="T26" fmla="*/ 27 w 56"/>
                <a:gd name="T27" fmla="*/ 38 h 59"/>
                <a:gd name="T28" fmla="*/ 22 w 56"/>
                <a:gd name="T29" fmla="*/ 33 h 59"/>
                <a:gd name="T30" fmla="*/ 22 w 56"/>
                <a:gd name="T31" fmla="*/ 22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59"/>
                <a:gd name="T50" fmla="*/ 56 w 56"/>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59">
                  <a:moveTo>
                    <a:pt x="33" y="34"/>
                  </a:moveTo>
                  <a:lnTo>
                    <a:pt x="41" y="35"/>
                  </a:lnTo>
                  <a:lnTo>
                    <a:pt x="39" y="28"/>
                  </a:lnTo>
                  <a:lnTo>
                    <a:pt x="31" y="27"/>
                  </a:lnTo>
                  <a:lnTo>
                    <a:pt x="25" y="22"/>
                  </a:lnTo>
                  <a:lnTo>
                    <a:pt x="8" y="12"/>
                  </a:lnTo>
                  <a:lnTo>
                    <a:pt x="1" y="7"/>
                  </a:lnTo>
                  <a:lnTo>
                    <a:pt x="0" y="0"/>
                  </a:lnTo>
                  <a:lnTo>
                    <a:pt x="24" y="1"/>
                  </a:lnTo>
                  <a:lnTo>
                    <a:pt x="40" y="11"/>
                  </a:lnTo>
                  <a:lnTo>
                    <a:pt x="56" y="23"/>
                  </a:lnTo>
                  <a:lnTo>
                    <a:pt x="56" y="42"/>
                  </a:lnTo>
                  <a:lnTo>
                    <a:pt x="47" y="50"/>
                  </a:lnTo>
                  <a:lnTo>
                    <a:pt x="41" y="59"/>
                  </a:lnTo>
                  <a:lnTo>
                    <a:pt x="34" y="52"/>
                  </a:lnTo>
                  <a:lnTo>
                    <a:pt x="33" y="34"/>
                  </a:lnTo>
                </a:path>
              </a:pathLst>
            </a:custGeom>
            <a:solidFill>
              <a:srgbClr val="E5E5E5"/>
            </a:solidFill>
            <a:ln w="1588">
              <a:solidFill>
                <a:srgbClr val="999999"/>
              </a:solidFill>
              <a:prstDash val="solid"/>
              <a:round/>
              <a:headEnd/>
              <a:tailEnd/>
            </a:ln>
          </p:spPr>
          <p:txBody>
            <a:bodyPr/>
            <a:lstStyle/>
            <a:p>
              <a:endParaRPr lang="en-US"/>
            </a:p>
          </p:txBody>
        </p:sp>
        <p:sp>
          <p:nvSpPr>
            <p:cNvPr id="26959" name="Freeform 216"/>
            <p:cNvSpPr>
              <a:spLocks/>
            </p:cNvSpPr>
            <p:nvPr/>
          </p:nvSpPr>
          <p:spPr bwMode="auto">
            <a:xfrm>
              <a:off x="1458" y="2193"/>
              <a:ext cx="187" cy="283"/>
            </a:xfrm>
            <a:custGeom>
              <a:avLst/>
              <a:gdLst>
                <a:gd name="T0" fmla="*/ 73 w 284"/>
                <a:gd name="T1" fmla="*/ 27 h 440"/>
                <a:gd name="T2" fmla="*/ 67 w 284"/>
                <a:gd name="T3" fmla="*/ 24 h 440"/>
                <a:gd name="T4" fmla="*/ 53 w 284"/>
                <a:gd name="T5" fmla="*/ 50 h 440"/>
                <a:gd name="T6" fmla="*/ 34 w 284"/>
                <a:gd name="T7" fmla="*/ 75 h 440"/>
                <a:gd name="T8" fmla="*/ 28 w 284"/>
                <a:gd name="T9" fmla="*/ 64 h 440"/>
                <a:gd name="T10" fmla="*/ 22 w 284"/>
                <a:gd name="T11" fmla="*/ 81 h 440"/>
                <a:gd name="T12" fmla="*/ 22 w 284"/>
                <a:gd name="T13" fmla="*/ 95 h 440"/>
                <a:gd name="T14" fmla="*/ 22 w 284"/>
                <a:gd name="T15" fmla="*/ 117 h 440"/>
                <a:gd name="T16" fmla="*/ 26 w 284"/>
                <a:gd name="T17" fmla="*/ 143 h 440"/>
                <a:gd name="T18" fmla="*/ 18 w 284"/>
                <a:gd name="T19" fmla="*/ 165 h 440"/>
                <a:gd name="T20" fmla="*/ 5 w 284"/>
                <a:gd name="T21" fmla="*/ 178 h 440"/>
                <a:gd name="T22" fmla="*/ 1 w 284"/>
                <a:gd name="T23" fmla="*/ 187 h 440"/>
                <a:gd name="T24" fmla="*/ 24 w 284"/>
                <a:gd name="T25" fmla="*/ 205 h 440"/>
                <a:gd name="T26" fmla="*/ 57 w 284"/>
                <a:gd name="T27" fmla="*/ 214 h 440"/>
                <a:gd name="T28" fmla="*/ 65 w 284"/>
                <a:gd name="T29" fmla="*/ 221 h 440"/>
                <a:gd name="T30" fmla="*/ 87 w 284"/>
                <a:gd name="T31" fmla="*/ 242 h 440"/>
                <a:gd name="T32" fmla="*/ 109 w 284"/>
                <a:gd name="T33" fmla="*/ 251 h 440"/>
                <a:gd name="T34" fmla="*/ 136 w 284"/>
                <a:gd name="T35" fmla="*/ 256 h 440"/>
                <a:gd name="T36" fmla="*/ 139 w 284"/>
                <a:gd name="T37" fmla="*/ 283 h 440"/>
                <a:gd name="T38" fmla="*/ 147 w 284"/>
                <a:gd name="T39" fmla="*/ 235 h 440"/>
                <a:gd name="T40" fmla="*/ 138 w 284"/>
                <a:gd name="T41" fmla="*/ 202 h 440"/>
                <a:gd name="T42" fmla="*/ 150 w 284"/>
                <a:gd name="T43" fmla="*/ 197 h 440"/>
                <a:gd name="T44" fmla="*/ 141 w 284"/>
                <a:gd name="T45" fmla="*/ 182 h 440"/>
                <a:gd name="T46" fmla="*/ 168 w 284"/>
                <a:gd name="T47" fmla="*/ 182 h 440"/>
                <a:gd name="T48" fmla="*/ 170 w 284"/>
                <a:gd name="T49" fmla="*/ 181 h 440"/>
                <a:gd name="T50" fmla="*/ 182 w 284"/>
                <a:gd name="T51" fmla="*/ 189 h 440"/>
                <a:gd name="T52" fmla="*/ 182 w 284"/>
                <a:gd name="T53" fmla="*/ 177 h 440"/>
                <a:gd name="T54" fmla="*/ 179 w 284"/>
                <a:gd name="T55" fmla="*/ 156 h 440"/>
                <a:gd name="T56" fmla="*/ 175 w 284"/>
                <a:gd name="T57" fmla="*/ 120 h 440"/>
                <a:gd name="T58" fmla="*/ 166 w 284"/>
                <a:gd name="T59" fmla="*/ 106 h 440"/>
                <a:gd name="T60" fmla="*/ 138 w 284"/>
                <a:gd name="T61" fmla="*/ 92 h 440"/>
                <a:gd name="T62" fmla="*/ 114 w 284"/>
                <a:gd name="T63" fmla="*/ 91 h 440"/>
                <a:gd name="T64" fmla="*/ 104 w 284"/>
                <a:gd name="T65" fmla="*/ 74 h 440"/>
                <a:gd name="T66" fmla="*/ 90 w 284"/>
                <a:gd name="T67" fmla="*/ 54 h 440"/>
                <a:gd name="T68" fmla="*/ 105 w 284"/>
                <a:gd name="T69" fmla="*/ 26 h 440"/>
                <a:gd name="T70" fmla="*/ 124 w 284"/>
                <a:gd name="T71" fmla="*/ 8 h 440"/>
                <a:gd name="T72" fmla="*/ 117 w 284"/>
                <a:gd name="T73" fmla="*/ 1 h 440"/>
                <a:gd name="T74" fmla="*/ 88 w 284"/>
                <a:gd name="T75" fmla="*/ 18 h 4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440"/>
                <a:gd name="T116" fmla="*/ 284 w 284"/>
                <a:gd name="T117" fmla="*/ 440 h 4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440">
                  <a:moveTo>
                    <a:pt x="120" y="28"/>
                  </a:moveTo>
                  <a:lnTo>
                    <a:pt x="111" y="42"/>
                  </a:lnTo>
                  <a:lnTo>
                    <a:pt x="112" y="37"/>
                  </a:lnTo>
                  <a:lnTo>
                    <a:pt x="101" y="37"/>
                  </a:lnTo>
                  <a:lnTo>
                    <a:pt x="83" y="59"/>
                  </a:lnTo>
                  <a:lnTo>
                    <a:pt x="81" y="77"/>
                  </a:lnTo>
                  <a:lnTo>
                    <a:pt x="56" y="103"/>
                  </a:lnTo>
                  <a:lnTo>
                    <a:pt x="51" y="117"/>
                  </a:lnTo>
                  <a:lnTo>
                    <a:pt x="48" y="104"/>
                  </a:lnTo>
                  <a:lnTo>
                    <a:pt x="43" y="99"/>
                  </a:lnTo>
                  <a:lnTo>
                    <a:pt x="43" y="118"/>
                  </a:lnTo>
                  <a:lnTo>
                    <a:pt x="34" y="126"/>
                  </a:lnTo>
                  <a:lnTo>
                    <a:pt x="28" y="135"/>
                  </a:lnTo>
                  <a:lnTo>
                    <a:pt x="34" y="148"/>
                  </a:lnTo>
                  <a:lnTo>
                    <a:pt x="42" y="171"/>
                  </a:lnTo>
                  <a:lnTo>
                    <a:pt x="34" y="182"/>
                  </a:lnTo>
                  <a:lnTo>
                    <a:pt x="36" y="203"/>
                  </a:lnTo>
                  <a:lnTo>
                    <a:pt x="40" y="223"/>
                  </a:lnTo>
                  <a:lnTo>
                    <a:pt x="42" y="226"/>
                  </a:lnTo>
                  <a:lnTo>
                    <a:pt x="27" y="256"/>
                  </a:lnTo>
                  <a:lnTo>
                    <a:pt x="12" y="264"/>
                  </a:lnTo>
                  <a:lnTo>
                    <a:pt x="7" y="276"/>
                  </a:lnTo>
                  <a:lnTo>
                    <a:pt x="0" y="282"/>
                  </a:lnTo>
                  <a:lnTo>
                    <a:pt x="1" y="290"/>
                  </a:lnTo>
                  <a:lnTo>
                    <a:pt x="20" y="305"/>
                  </a:lnTo>
                  <a:lnTo>
                    <a:pt x="36" y="318"/>
                  </a:lnTo>
                  <a:lnTo>
                    <a:pt x="59" y="317"/>
                  </a:lnTo>
                  <a:lnTo>
                    <a:pt x="86" y="332"/>
                  </a:lnTo>
                  <a:lnTo>
                    <a:pt x="87" y="331"/>
                  </a:lnTo>
                  <a:lnTo>
                    <a:pt x="99" y="343"/>
                  </a:lnTo>
                  <a:lnTo>
                    <a:pt x="112" y="356"/>
                  </a:lnTo>
                  <a:lnTo>
                    <a:pt x="132" y="376"/>
                  </a:lnTo>
                  <a:lnTo>
                    <a:pt x="136" y="389"/>
                  </a:lnTo>
                  <a:lnTo>
                    <a:pt x="165" y="390"/>
                  </a:lnTo>
                  <a:lnTo>
                    <a:pt x="183" y="390"/>
                  </a:lnTo>
                  <a:lnTo>
                    <a:pt x="206" y="398"/>
                  </a:lnTo>
                  <a:lnTo>
                    <a:pt x="198" y="432"/>
                  </a:lnTo>
                  <a:lnTo>
                    <a:pt x="211" y="440"/>
                  </a:lnTo>
                  <a:lnTo>
                    <a:pt x="217" y="405"/>
                  </a:lnTo>
                  <a:lnTo>
                    <a:pt x="223" y="366"/>
                  </a:lnTo>
                  <a:lnTo>
                    <a:pt x="214" y="339"/>
                  </a:lnTo>
                  <a:lnTo>
                    <a:pt x="209" y="314"/>
                  </a:lnTo>
                  <a:lnTo>
                    <a:pt x="225" y="311"/>
                  </a:lnTo>
                  <a:lnTo>
                    <a:pt x="228" y="306"/>
                  </a:lnTo>
                  <a:lnTo>
                    <a:pt x="216" y="300"/>
                  </a:lnTo>
                  <a:lnTo>
                    <a:pt x="214" y="283"/>
                  </a:lnTo>
                  <a:lnTo>
                    <a:pt x="233" y="283"/>
                  </a:lnTo>
                  <a:lnTo>
                    <a:pt x="255" y="283"/>
                  </a:lnTo>
                  <a:lnTo>
                    <a:pt x="250" y="278"/>
                  </a:lnTo>
                  <a:lnTo>
                    <a:pt x="258" y="282"/>
                  </a:lnTo>
                  <a:lnTo>
                    <a:pt x="270" y="272"/>
                  </a:lnTo>
                  <a:lnTo>
                    <a:pt x="277" y="294"/>
                  </a:lnTo>
                  <a:lnTo>
                    <a:pt x="284" y="295"/>
                  </a:lnTo>
                  <a:lnTo>
                    <a:pt x="277" y="275"/>
                  </a:lnTo>
                  <a:lnTo>
                    <a:pt x="265" y="254"/>
                  </a:lnTo>
                  <a:lnTo>
                    <a:pt x="272" y="242"/>
                  </a:lnTo>
                  <a:lnTo>
                    <a:pt x="261" y="209"/>
                  </a:lnTo>
                  <a:lnTo>
                    <a:pt x="266" y="187"/>
                  </a:lnTo>
                  <a:lnTo>
                    <a:pt x="273" y="162"/>
                  </a:lnTo>
                  <a:lnTo>
                    <a:pt x="252" y="165"/>
                  </a:lnTo>
                  <a:lnTo>
                    <a:pt x="232" y="166"/>
                  </a:lnTo>
                  <a:lnTo>
                    <a:pt x="210" y="143"/>
                  </a:lnTo>
                  <a:lnTo>
                    <a:pt x="193" y="142"/>
                  </a:lnTo>
                  <a:lnTo>
                    <a:pt x="173" y="142"/>
                  </a:lnTo>
                  <a:lnTo>
                    <a:pt x="158" y="132"/>
                  </a:lnTo>
                  <a:lnTo>
                    <a:pt x="158" y="115"/>
                  </a:lnTo>
                  <a:lnTo>
                    <a:pt x="148" y="84"/>
                  </a:lnTo>
                  <a:lnTo>
                    <a:pt x="137" y="84"/>
                  </a:lnTo>
                  <a:lnTo>
                    <a:pt x="148" y="61"/>
                  </a:lnTo>
                  <a:lnTo>
                    <a:pt x="159" y="40"/>
                  </a:lnTo>
                  <a:lnTo>
                    <a:pt x="173" y="18"/>
                  </a:lnTo>
                  <a:lnTo>
                    <a:pt x="189" y="12"/>
                  </a:lnTo>
                  <a:lnTo>
                    <a:pt x="190" y="0"/>
                  </a:lnTo>
                  <a:lnTo>
                    <a:pt x="177" y="1"/>
                  </a:lnTo>
                  <a:lnTo>
                    <a:pt x="155" y="13"/>
                  </a:lnTo>
                  <a:lnTo>
                    <a:pt x="133" y="28"/>
                  </a:lnTo>
                  <a:lnTo>
                    <a:pt x="120" y="2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60" name="Freeform 217"/>
            <p:cNvSpPr>
              <a:spLocks/>
            </p:cNvSpPr>
            <p:nvPr/>
          </p:nvSpPr>
          <p:spPr bwMode="auto">
            <a:xfrm>
              <a:off x="1458" y="2193"/>
              <a:ext cx="187" cy="283"/>
            </a:xfrm>
            <a:custGeom>
              <a:avLst/>
              <a:gdLst>
                <a:gd name="T0" fmla="*/ 73 w 284"/>
                <a:gd name="T1" fmla="*/ 27 h 440"/>
                <a:gd name="T2" fmla="*/ 67 w 284"/>
                <a:gd name="T3" fmla="*/ 24 h 440"/>
                <a:gd name="T4" fmla="*/ 53 w 284"/>
                <a:gd name="T5" fmla="*/ 50 h 440"/>
                <a:gd name="T6" fmla="*/ 34 w 284"/>
                <a:gd name="T7" fmla="*/ 75 h 440"/>
                <a:gd name="T8" fmla="*/ 28 w 284"/>
                <a:gd name="T9" fmla="*/ 64 h 440"/>
                <a:gd name="T10" fmla="*/ 22 w 284"/>
                <a:gd name="T11" fmla="*/ 81 h 440"/>
                <a:gd name="T12" fmla="*/ 22 w 284"/>
                <a:gd name="T13" fmla="*/ 95 h 440"/>
                <a:gd name="T14" fmla="*/ 22 w 284"/>
                <a:gd name="T15" fmla="*/ 117 h 440"/>
                <a:gd name="T16" fmla="*/ 26 w 284"/>
                <a:gd name="T17" fmla="*/ 143 h 440"/>
                <a:gd name="T18" fmla="*/ 18 w 284"/>
                <a:gd name="T19" fmla="*/ 165 h 440"/>
                <a:gd name="T20" fmla="*/ 5 w 284"/>
                <a:gd name="T21" fmla="*/ 178 h 440"/>
                <a:gd name="T22" fmla="*/ 1 w 284"/>
                <a:gd name="T23" fmla="*/ 187 h 440"/>
                <a:gd name="T24" fmla="*/ 24 w 284"/>
                <a:gd name="T25" fmla="*/ 205 h 440"/>
                <a:gd name="T26" fmla="*/ 57 w 284"/>
                <a:gd name="T27" fmla="*/ 214 h 440"/>
                <a:gd name="T28" fmla="*/ 65 w 284"/>
                <a:gd name="T29" fmla="*/ 221 h 440"/>
                <a:gd name="T30" fmla="*/ 87 w 284"/>
                <a:gd name="T31" fmla="*/ 242 h 440"/>
                <a:gd name="T32" fmla="*/ 109 w 284"/>
                <a:gd name="T33" fmla="*/ 251 h 440"/>
                <a:gd name="T34" fmla="*/ 136 w 284"/>
                <a:gd name="T35" fmla="*/ 256 h 440"/>
                <a:gd name="T36" fmla="*/ 139 w 284"/>
                <a:gd name="T37" fmla="*/ 283 h 440"/>
                <a:gd name="T38" fmla="*/ 147 w 284"/>
                <a:gd name="T39" fmla="*/ 235 h 440"/>
                <a:gd name="T40" fmla="*/ 138 w 284"/>
                <a:gd name="T41" fmla="*/ 202 h 440"/>
                <a:gd name="T42" fmla="*/ 150 w 284"/>
                <a:gd name="T43" fmla="*/ 197 h 440"/>
                <a:gd name="T44" fmla="*/ 141 w 284"/>
                <a:gd name="T45" fmla="*/ 182 h 440"/>
                <a:gd name="T46" fmla="*/ 168 w 284"/>
                <a:gd name="T47" fmla="*/ 182 h 440"/>
                <a:gd name="T48" fmla="*/ 170 w 284"/>
                <a:gd name="T49" fmla="*/ 181 h 440"/>
                <a:gd name="T50" fmla="*/ 182 w 284"/>
                <a:gd name="T51" fmla="*/ 189 h 440"/>
                <a:gd name="T52" fmla="*/ 182 w 284"/>
                <a:gd name="T53" fmla="*/ 177 h 440"/>
                <a:gd name="T54" fmla="*/ 179 w 284"/>
                <a:gd name="T55" fmla="*/ 156 h 440"/>
                <a:gd name="T56" fmla="*/ 175 w 284"/>
                <a:gd name="T57" fmla="*/ 120 h 440"/>
                <a:gd name="T58" fmla="*/ 166 w 284"/>
                <a:gd name="T59" fmla="*/ 106 h 440"/>
                <a:gd name="T60" fmla="*/ 138 w 284"/>
                <a:gd name="T61" fmla="*/ 92 h 440"/>
                <a:gd name="T62" fmla="*/ 114 w 284"/>
                <a:gd name="T63" fmla="*/ 91 h 440"/>
                <a:gd name="T64" fmla="*/ 104 w 284"/>
                <a:gd name="T65" fmla="*/ 74 h 440"/>
                <a:gd name="T66" fmla="*/ 90 w 284"/>
                <a:gd name="T67" fmla="*/ 54 h 440"/>
                <a:gd name="T68" fmla="*/ 105 w 284"/>
                <a:gd name="T69" fmla="*/ 26 h 440"/>
                <a:gd name="T70" fmla="*/ 124 w 284"/>
                <a:gd name="T71" fmla="*/ 8 h 440"/>
                <a:gd name="T72" fmla="*/ 117 w 284"/>
                <a:gd name="T73" fmla="*/ 1 h 440"/>
                <a:gd name="T74" fmla="*/ 88 w 284"/>
                <a:gd name="T75" fmla="*/ 18 h 4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4"/>
                <a:gd name="T115" fmla="*/ 0 h 440"/>
                <a:gd name="T116" fmla="*/ 284 w 284"/>
                <a:gd name="T117" fmla="*/ 440 h 4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4" h="440">
                  <a:moveTo>
                    <a:pt x="120" y="28"/>
                  </a:moveTo>
                  <a:lnTo>
                    <a:pt x="111" y="42"/>
                  </a:lnTo>
                  <a:lnTo>
                    <a:pt x="112" y="37"/>
                  </a:lnTo>
                  <a:lnTo>
                    <a:pt x="101" y="37"/>
                  </a:lnTo>
                  <a:lnTo>
                    <a:pt x="83" y="59"/>
                  </a:lnTo>
                  <a:lnTo>
                    <a:pt x="81" y="77"/>
                  </a:lnTo>
                  <a:lnTo>
                    <a:pt x="56" y="103"/>
                  </a:lnTo>
                  <a:lnTo>
                    <a:pt x="51" y="117"/>
                  </a:lnTo>
                  <a:lnTo>
                    <a:pt x="48" y="104"/>
                  </a:lnTo>
                  <a:lnTo>
                    <a:pt x="43" y="99"/>
                  </a:lnTo>
                  <a:lnTo>
                    <a:pt x="43" y="118"/>
                  </a:lnTo>
                  <a:lnTo>
                    <a:pt x="34" y="126"/>
                  </a:lnTo>
                  <a:lnTo>
                    <a:pt x="28" y="135"/>
                  </a:lnTo>
                  <a:lnTo>
                    <a:pt x="34" y="148"/>
                  </a:lnTo>
                  <a:lnTo>
                    <a:pt x="42" y="171"/>
                  </a:lnTo>
                  <a:lnTo>
                    <a:pt x="34" y="182"/>
                  </a:lnTo>
                  <a:lnTo>
                    <a:pt x="36" y="203"/>
                  </a:lnTo>
                  <a:lnTo>
                    <a:pt x="40" y="223"/>
                  </a:lnTo>
                  <a:lnTo>
                    <a:pt x="42" y="226"/>
                  </a:lnTo>
                  <a:lnTo>
                    <a:pt x="27" y="256"/>
                  </a:lnTo>
                  <a:lnTo>
                    <a:pt x="12" y="264"/>
                  </a:lnTo>
                  <a:lnTo>
                    <a:pt x="7" y="276"/>
                  </a:lnTo>
                  <a:lnTo>
                    <a:pt x="0" y="282"/>
                  </a:lnTo>
                  <a:lnTo>
                    <a:pt x="1" y="290"/>
                  </a:lnTo>
                  <a:lnTo>
                    <a:pt x="20" y="305"/>
                  </a:lnTo>
                  <a:lnTo>
                    <a:pt x="36" y="318"/>
                  </a:lnTo>
                  <a:lnTo>
                    <a:pt x="59" y="317"/>
                  </a:lnTo>
                  <a:lnTo>
                    <a:pt x="86" y="332"/>
                  </a:lnTo>
                  <a:lnTo>
                    <a:pt x="87" y="331"/>
                  </a:lnTo>
                  <a:lnTo>
                    <a:pt x="99" y="343"/>
                  </a:lnTo>
                  <a:lnTo>
                    <a:pt x="112" y="356"/>
                  </a:lnTo>
                  <a:lnTo>
                    <a:pt x="132" y="376"/>
                  </a:lnTo>
                  <a:lnTo>
                    <a:pt x="136" y="389"/>
                  </a:lnTo>
                  <a:lnTo>
                    <a:pt x="165" y="390"/>
                  </a:lnTo>
                  <a:lnTo>
                    <a:pt x="183" y="390"/>
                  </a:lnTo>
                  <a:lnTo>
                    <a:pt x="206" y="398"/>
                  </a:lnTo>
                  <a:lnTo>
                    <a:pt x="198" y="432"/>
                  </a:lnTo>
                  <a:lnTo>
                    <a:pt x="211" y="440"/>
                  </a:lnTo>
                  <a:lnTo>
                    <a:pt x="217" y="405"/>
                  </a:lnTo>
                  <a:lnTo>
                    <a:pt x="223" y="366"/>
                  </a:lnTo>
                  <a:lnTo>
                    <a:pt x="214" y="339"/>
                  </a:lnTo>
                  <a:lnTo>
                    <a:pt x="209" y="314"/>
                  </a:lnTo>
                  <a:lnTo>
                    <a:pt x="225" y="311"/>
                  </a:lnTo>
                  <a:lnTo>
                    <a:pt x="228" y="306"/>
                  </a:lnTo>
                  <a:lnTo>
                    <a:pt x="216" y="300"/>
                  </a:lnTo>
                  <a:lnTo>
                    <a:pt x="214" y="283"/>
                  </a:lnTo>
                  <a:lnTo>
                    <a:pt x="233" y="283"/>
                  </a:lnTo>
                  <a:lnTo>
                    <a:pt x="255" y="283"/>
                  </a:lnTo>
                  <a:lnTo>
                    <a:pt x="250" y="278"/>
                  </a:lnTo>
                  <a:lnTo>
                    <a:pt x="258" y="282"/>
                  </a:lnTo>
                  <a:lnTo>
                    <a:pt x="270" y="272"/>
                  </a:lnTo>
                  <a:lnTo>
                    <a:pt x="277" y="294"/>
                  </a:lnTo>
                  <a:lnTo>
                    <a:pt x="284" y="295"/>
                  </a:lnTo>
                  <a:lnTo>
                    <a:pt x="277" y="275"/>
                  </a:lnTo>
                  <a:lnTo>
                    <a:pt x="265" y="254"/>
                  </a:lnTo>
                  <a:lnTo>
                    <a:pt x="272" y="242"/>
                  </a:lnTo>
                  <a:lnTo>
                    <a:pt x="261" y="209"/>
                  </a:lnTo>
                  <a:lnTo>
                    <a:pt x="266" y="187"/>
                  </a:lnTo>
                  <a:lnTo>
                    <a:pt x="273" y="162"/>
                  </a:lnTo>
                  <a:lnTo>
                    <a:pt x="252" y="165"/>
                  </a:lnTo>
                  <a:lnTo>
                    <a:pt x="232" y="166"/>
                  </a:lnTo>
                  <a:lnTo>
                    <a:pt x="210" y="143"/>
                  </a:lnTo>
                  <a:lnTo>
                    <a:pt x="193" y="142"/>
                  </a:lnTo>
                  <a:lnTo>
                    <a:pt x="173" y="142"/>
                  </a:lnTo>
                  <a:lnTo>
                    <a:pt x="158" y="132"/>
                  </a:lnTo>
                  <a:lnTo>
                    <a:pt x="158" y="115"/>
                  </a:lnTo>
                  <a:lnTo>
                    <a:pt x="148" y="84"/>
                  </a:lnTo>
                  <a:lnTo>
                    <a:pt x="137" y="84"/>
                  </a:lnTo>
                  <a:lnTo>
                    <a:pt x="148" y="61"/>
                  </a:lnTo>
                  <a:lnTo>
                    <a:pt x="159" y="40"/>
                  </a:lnTo>
                  <a:lnTo>
                    <a:pt x="173" y="18"/>
                  </a:lnTo>
                  <a:lnTo>
                    <a:pt x="189" y="12"/>
                  </a:lnTo>
                  <a:lnTo>
                    <a:pt x="190" y="0"/>
                  </a:lnTo>
                  <a:lnTo>
                    <a:pt x="177" y="1"/>
                  </a:lnTo>
                  <a:lnTo>
                    <a:pt x="155" y="13"/>
                  </a:lnTo>
                  <a:lnTo>
                    <a:pt x="133" y="28"/>
                  </a:lnTo>
                  <a:lnTo>
                    <a:pt x="120" y="28"/>
                  </a:lnTo>
                </a:path>
              </a:pathLst>
            </a:custGeom>
            <a:solidFill>
              <a:srgbClr val="E5E5E5"/>
            </a:solidFill>
            <a:ln w="1588">
              <a:solidFill>
                <a:srgbClr val="999999"/>
              </a:solidFill>
              <a:prstDash val="solid"/>
              <a:round/>
              <a:headEnd/>
              <a:tailEnd/>
            </a:ln>
          </p:spPr>
          <p:txBody>
            <a:bodyPr/>
            <a:lstStyle/>
            <a:p>
              <a:endParaRPr lang="en-US"/>
            </a:p>
          </p:txBody>
        </p:sp>
        <p:sp>
          <p:nvSpPr>
            <p:cNvPr id="26961" name="Freeform 218"/>
            <p:cNvSpPr>
              <a:spLocks/>
            </p:cNvSpPr>
            <p:nvPr/>
          </p:nvSpPr>
          <p:spPr bwMode="auto">
            <a:xfrm>
              <a:off x="1731" y="2258"/>
              <a:ext cx="75" cy="124"/>
            </a:xfrm>
            <a:custGeom>
              <a:avLst/>
              <a:gdLst>
                <a:gd name="T0" fmla="*/ 60 w 114"/>
                <a:gd name="T1" fmla="*/ 89 h 192"/>
                <a:gd name="T2" fmla="*/ 51 w 114"/>
                <a:gd name="T3" fmla="*/ 80 h 192"/>
                <a:gd name="T4" fmla="*/ 53 w 114"/>
                <a:gd name="T5" fmla="*/ 66 h 192"/>
                <a:gd name="T6" fmla="*/ 60 w 114"/>
                <a:gd name="T7" fmla="*/ 61 h 192"/>
                <a:gd name="T8" fmla="*/ 62 w 114"/>
                <a:gd name="T9" fmla="*/ 52 h 192"/>
                <a:gd name="T10" fmla="*/ 61 w 114"/>
                <a:gd name="T11" fmla="*/ 39 h 192"/>
                <a:gd name="T12" fmla="*/ 47 w 114"/>
                <a:gd name="T13" fmla="*/ 28 h 192"/>
                <a:gd name="T14" fmla="*/ 42 w 114"/>
                <a:gd name="T15" fmla="*/ 36 h 192"/>
                <a:gd name="T16" fmla="*/ 43 w 114"/>
                <a:gd name="T17" fmla="*/ 18 h 192"/>
                <a:gd name="T18" fmla="*/ 35 w 114"/>
                <a:gd name="T19" fmla="*/ 10 h 192"/>
                <a:gd name="T20" fmla="*/ 26 w 114"/>
                <a:gd name="T21" fmla="*/ 3 h 192"/>
                <a:gd name="T22" fmla="*/ 29 w 114"/>
                <a:gd name="T23" fmla="*/ 6 h 192"/>
                <a:gd name="T24" fmla="*/ 22 w 114"/>
                <a:gd name="T25" fmla="*/ 0 h 192"/>
                <a:gd name="T26" fmla="*/ 26 w 114"/>
                <a:gd name="T27" fmla="*/ 4 h 192"/>
                <a:gd name="T28" fmla="*/ 11 w 114"/>
                <a:gd name="T29" fmla="*/ 17 h 192"/>
                <a:gd name="T30" fmla="*/ 17 w 114"/>
                <a:gd name="T31" fmla="*/ 25 h 192"/>
                <a:gd name="T32" fmla="*/ 6 w 114"/>
                <a:gd name="T33" fmla="*/ 31 h 192"/>
                <a:gd name="T34" fmla="*/ 0 w 114"/>
                <a:gd name="T35" fmla="*/ 43 h 192"/>
                <a:gd name="T36" fmla="*/ 9 w 114"/>
                <a:gd name="T37" fmla="*/ 57 h 192"/>
                <a:gd name="T38" fmla="*/ 18 w 114"/>
                <a:gd name="T39" fmla="*/ 57 h 192"/>
                <a:gd name="T40" fmla="*/ 20 w 114"/>
                <a:gd name="T41" fmla="*/ 67 h 192"/>
                <a:gd name="T42" fmla="*/ 26 w 114"/>
                <a:gd name="T43" fmla="*/ 76 h 192"/>
                <a:gd name="T44" fmla="*/ 21 w 114"/>
                <a:gd name="T45" fmla="*/ 91 h 192"/>
                <a:gd name="T46" fmla="*/ 24 w 114"/>
                <a:gd name="T47" fmla="*/ 111 h 192"/>
                <a:gd name="T48" fmla="*/ 34 w 114"/>
                <a:gd name="T49" fmla="*/ 124 h 192"/>
                <a:gd name="T50" fmla="*/ 43 w 114"/>
                <a:gd name="T51" fmla="*/ 124 h 192"/>
                <a:gd name="T52" fmla="*/ 59 w 114"/>
                <a:gd name="T53" fmla="*/ 117 h 192"/>
                <a:gd name="T54" fmla="*/ 75 w 114"/>
                <a:gd name="T55" fmla="*/ 113 h 192"/>
                <a:gd name="T56" fmla="*/ 67 w 114"/>
                <a:gd name="T57" fmla="*/ 101 h 192"/>
                <a:gd name="T58" fmla="*/ 60 w 114"/>
                <a:gd name="T59" fmla="*/ 89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92"/>
                <a:gd name="T92" fmla="*/ 114 w 114"/>
                <a:gd name="T93" fmla="*/ 192 h 1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92">
                  <a:moveTo>
                    <a:pt x="91" y="138"/>
                  </a:moveTo>
                  <a:lnTo>
                    <a:pt x="77" y="124"/>
                  </a:lnTo>
                  <a:lnTo>
                    <a:pt x="80" y="102"/>
                  </a:lnTo>
                  <a:lnTo>
                    <a:pt x="91" y="94"/>
                  </a:lnTo>
                  <a:lnTo>
                    <a:pt x="94" y="81"/>
                  </a:lnTo>
                  <a:lnTo>
                    <a:pt x="93" y="60"/>
                  </a:lnTo>
                  <a:lnTo>
                    <a:pt x="71" y="44"/>
                  </a:lnTo>
                  <a:lnTo>
                    <a:pt x="64" y="55"/>
                  </a:lnTo>
                  <a:lnTo>
                    <a:pt x="65" y="28"/>
                  </a:lnTo>
                  <a:lnTo>
                    <a:pt x="53" y="16"/>
                  </a:lnTo>
                  <a:lnTo>
                    <a:pt x="39" y="5"/>
                  </a:lnTo>
                  <a:lnTo>
                    <a:pt x="44" y="9"/>
                  </a:lnTo>
                  <a:lnTo>
                    <a:pt x="33" y="0"/>
                  </a:lnTo>
                  <a:lnTo>
                    <a:pt x="39" y="6"/>
                  </a:lnTo>
                  <a:lnTo>
                    <a:pt x="16" y="27"/>
                  </a:lnTo>
                  <a:lnTo>
                    <a:pt x="26" y="38"/>
                  </a:lnTo>
                  <a:lnTo>
                    <a:pt x="9" y="48"/>
                  </a:lnTo>
                  <a:lnTo>
                    <a:pt x="0" y="67"/>
                  </a:lnTo>
                  <a:lnTo>
                    <a:pt x="14" y="89"/>
                  </a:lnTo>
                  <a:lnTo>
                    <a:pt x="27" y="89"/>
                  </a:lnTo>
                  <a:lnTo>
                    <a:pt x="30" y="103"/>
                  </a:lnTo>
                  <a:lnTo>
                    <a:pt x="39" y="117"/>
                  </a:lnTo>
                  <a:lnTo>
                    <a:pt x="32" y="141"/>
                  </a:lnTo>
                  <a:lnTo>
                    <a:pt x="36" y="172"/>
                  </a:lnTo>
                  <a:lnTo>
                    <a:pt x="51" y="192"/>
                  </a:lnTo>
                  <a:lnTo>
                    <a:pt x="65" y="192"/>
                  </a:lnTo>
                  <a:lnTo>
                    <a:pt x="89" y="181"/>
                  </a:lnTo>
                  <a:lnTo>
                    <a:pt x="114" y="175"/>
                  </a:lnTo>
                  <a:lnTo>
                    <a:pt x="102" y="156"/>
                  </a:lnTo>
                  <a:lnTo>
                    <a:pt x="91" y="13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62" name="Freeform 219"/>
            <p:cNvSpPr>
              <a:spLocks/>
            </p:cNvSpPr>
            <p:nvPr/>
          </p:nvSpPr>
          <p:spPr bwMode="auto">
            <a:xfrm>
              <a:off x="1731" y="2258"/>
              <a:ext cx="75" cy="124"/>
            </a:xfrm>
            <a:custGeom>
              <a:avLst/>
              <a:gdLst>
                <a:gd name="T0" fmla="*/ 60 w 114"/>
                <a:gd name="T1" fmla="*/ 89 h 192"/>
                <a:gd name="T2" fmla="*/ 51 w 114"/>
                <a:gd name="T3" fmla="*/ 80 h 192"/>
                <a:gd name="T4" fmla="*/ 53 w 114"/>
                <a:gd name="T5" fmla="*/ 66 h 192"/>
                <a:gd name="T6" fmla="*/ 60 w 114"/>
                <a:gd name="T7" fmla="*/ 61 h 192"/>
                <a:gd name="T8" fmla="*/ 62 w 114"/>
                <a:gd name="T9" fmla="*/ 52 h 192"/>
                <a:gd name="T10" fmla="*/ 61 w 114"/>
                <a:gd name="T11" fmla="*/ 39 h 192"/>
                <a:gd name="T12" fmla="*/ 47 w 114"/>
                <a:gd name="T13" fmla="*/ 28 h 192"/>
                <a:gd name="T14" fmla="*/ 42 w 114"/>
                <a:gd name="T15" fmla="*/ 36 h 192"/>
                <a:gd name="T16" fmla="*/ 43 w 114"/>
                <a:gd name="T17" fmla="*/ 18 h 192"/>
                <a:gd name="T18" fmla="*/ 35 w 114"/>
                <a:gd name="T19" fmla="*/ 10 h 192"/>
                <a:gd name="T20" fmla="*/ 26 w 114"/>
                <a:gd name="T21" fmla="*/ 3 h 192"/>
                <a:gd name="T22" fmla="*/ 29 w 114"/>
                <a:gd name="T23" fmla="*/ 6 h 192"/>
                <a:gd name="T24" fmla="*/ 22 w 114"/>
                <a:gd name="T25" fmla="*/ 0 h 192"/>
                <a:gd name="T26" fmla="*/ 26 w 114"/>
                <a:gd name="T27" fmla="*/ 4 h 192"/>
                <a:gd name="T28" fmla="*/ 11 w 114"/>
                <a:gd name="T29" fmla="*/ 17 h 192"/>
                <a:gd name="T30" fmla="*/ 17 w 114"/>
                <a:gd name="T31" fmla="*/ 25 h 192"/>
                <a:gd name="T32" fmla="*/ 6 w 114"/>
                <a:gd name="T33" fmla="*/ 31 h 192"/>
                <a:gd name="T34" fmla="*/ 0 w 114"/>
                <a:gd name="T35" fmla="*/ 43 h 192"/>
                <a:gd name="T36" fmla="*/ 9 w 114"/>
                <a:gd name="T37" fmla="*/ 57 h 192"/>
                <a:gd name="T38" fmla="*/ 18 w 114"/>
                <a:gd name="T39" fmla="*/ 57 h 192"/>
                <a:gd name="T40" fmla="*/ 20 w 114"/>
                <a:gd name="T41" fmla="*/ 67 h 192"/>
                <a:gd name="T42" fmla="*/ 26 w 114"/>
                <a:gd name="T43" fmla="*/ 76 h 192"/>
                <a:gd name="T44" fmla="*/ 21 w 114"/>
                <a:gd name="T45" fmla="*/ 91 h 192"/>
                <a:gd name="T46" fmla="*/ 24 w 114"/>
                <a:gd name="T47" fmla="*/ 111 h 192"/>
                <a:gd name="T48" fmla="*/ 34 w 114"/>
                <a:gd name="T49" fmla="*/ 124 h 192"/>
                <a:gd name="T50" fmla="*/ 43 w 114"/>
                <a:gd name="T51" fmla="*/ 124 h 192"/>
                <a:gd name="T52" fmla="*/ 59 w 114"/>
                <a:gd name="T53" fmla="*/ 117 h 192"/>
                <a:gd name="T54" fmla="*/ 75 w 114"/>
                <a:gd name="T55" fmla="*/ 113 h 192"/>
                <a:gd name="T56" fmla="*/ 67 w 114"/>
                <a:gd name="T57" fmla="*/ 101 h 192"/>
                <a:gd name="T58" fmla="*/ 60 w 114"/>
                <a:gd name="T59" fmla="*/ 89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92"/>
                <a:gd name="T92" fmla="*/ 114 w 114"/>
                <a:gd name="T93" fmla="*/ 192 h 1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92">
                  <a:moveTo>
                    <a:pt x="91" y="138"/>
                  </a:moveTo>
                  <a:lnTo>
                    <a:pt x="77" y="124"/>
                  </a:lnTo>
                  <a:lnTo>
                    <a:pt x="80" y="102"/>
                  </a:lnTo>
                  <a:lnTo>
                    <a:pt x="91" y="94"/>
                  </a:lnTo>
                  <a:lnTo>
                    <a:pt x="94" y="81"/>
                  </a:lnTo>
                  <a:lnTo>
                    <a:pt x="93" y="60"/>
                  </a:lnTo>
                  <a:lnTo>
                    <a:pt x="71" y="44"/>
                  </a:lnTo>
                  <a:lnTo>
                    <a:pt x="64" y="55"/>
                  </a:lnTo>
                  <a:lnTo>
                    <a:pt x="65" y="28"/>
                  </a:lnTo>
                  <a:lnTo>
                    <a:pt x="53" y="16"/>
                  </a:lnTo>
                  <a:lnTo>
                    <a:pt x="39" y="5"/>
                  </a:lnTo>
                  <a:lnTo>
                    <a:pt x="44" y="9"/>
                  </a:lnTo>
                  <a:lnTo>
                    <a:pt x="33" y="0"/>
                  </a:lnTo>
                  <a:lnTo>
                    <a:pt x="39" y="6"/>
                  </a:lnTo>
                  <a:lnTo>
                    <a:pt x="16" y="27"/>
                  </a:lnTo>
                  <a:lnTo>
                    <a:pt x="26" y="38"/>
                  </a:lnTo>
                  <a:lnTo>
                    <a:pt x="9" y="48"/>
                  </a:lnTo>
                  <a:lnTo>
                    <a:pt x="0" y="67"/>
                  </a:lnTo>
                  <a:lnTo>
                    <a:pt x="14" y="89"/>
                  </a:lnTo>
                  <a:lnTo>
                    <a:pt x="27" y="89"/>
                  </a:lnTo>
                  <a:lnTo>
                    <a:pt x="30" y="103"/>
                  </a:lnTo>
                  <a:lnTo>
                    <a:pt x="39" y="117"/>
                  </a:lnTo>
                  <a:lnTo>
                    <a:pt x="32" y="141"/>
                  </a:lnTo>
                  <a:lnTo>
                    <a:pt x="36" y="172"/>
                  </a:lnTo>
                  <a:lnTo>
                    <a:pt x="51" y="192"/>
                  </a:lnTo>
                  <a:lnTo>
                    <a:pt x="65" y="192"/>
                  </a:lnTo>
                  <a:lnTo>
                    <a:pt x="89" y="181"/>
                  </a:lnTo>
                  <a:lnTo>
                    <a:pt x="114" y="175"/>
                  </a:lnTo>
                  <a:lnTo>
                    <a:pt x="102" y="156"/>
                  </a:lnTo>
                  <a:lnTo>
                    <a:pt x="91" y="138"/>
                  </a:lnTo>
                </a:path>
              </a:pathLst>
            </a:custGeom>
            <a:solidFill>
              <a:srgbClr val="E5E5E5"/>
            </a:solidFill>
            <a:ln w="1588">
              <a:solidFill>
                <a:srgbClr val="999999"/>
              </a:solidFill>
              <a:prstDash val="solid"/>
              <a:round/>
              <a:headEnd/>
              <a:tailEnd/>
            </a:ln>
          </p:spPr>
          <p:txBody>
            <a:bodyPr/>
            <a:lstStyle/>
            <a:p>
              <a:endParaRPr lang="en-US"/>
            </a:p>
          </p:txBody>
        </p:sp>
        <p:sp>
          <p:nvSpPr>
            <p:cNvPr id="26963" name="Freeform 220"/>
            <p:cNvSpPr>
              <a:spLocks/>
            </p:cNvSpPr>
            <p:nvPr/>
          </p:nvSpPr>
          <p:spPr bwMode="auto">
            <a:xfrm>
              <a:off x="1781" y="2303"/>
              <a:ext cx="61" cy="71"/>
            </a:xfrm>
            <a:custGeom>
              <a:avLst/>
              <a:gdLst>
                <a:gd name="T0" fmla="*/ 9 w 92"/>
                <a:gd name="T1" fmla="*/ 44 h 110"/>
                <a:gd name="T2" fmla="*/ 0 w 92"/>
                <a:gd name="T3" fmla="*/ 35 h 110"/>
                <a:gd name="T4" fmla="*/ 2 w 92"/>
                <a:gd name="T5" fmla="*/ 21 h 110"/>
                <a:gd name="T6" fmla="*/ 9 w 92"/>
                <a:gd name="T7" fmla="*/ 15 h 110"/>
                <a:gd name="T8" fmla="*/ 11 w 92"/>
                <a:gd name="T9" fmla="*/ 7 h 110"/>
                <a:gd name="T10" fmla="*/ 15 w 92"/>
                <a:gd name="T11" fmla="*/ 1 h 110"/>
                <a:gd name="T12" fmla="*/ 33 w 92"/>
                <a:gd name="T13" fmla="*/ 2 h 110"/>
                <a:gd name="T14" fmla="*/ 48 w 92"/>
                <a:gd name="T15" fmla="*/ 1 h 110"/>
                <a:gd name="T16" fmla="*/ 47 w 92"/>
                <a:gd name="T17" fmla="*/ 0 h 110"/>
                <a:gd name="T18" fmla="*/ 61 w 92"/>
                <a:gd name="T19" fmla="*/ 1 h 110"/>
                <a:gd name="T20" fmla="*/ 60 w 92"/>
                <a:gd name="T21" fmla="*/ 10 h 110"/>
                <a:gd name="T22" fmla="*/ 55 w 92"/>
                <a:gd name="T23" fmla="*/ 25 h 110"/>
                <a:gd name="T24" fmla="*/ 61 w 92"/>
                <a:gd name="T25" fmla="*/ 45 h 110"/>
                <a:gd name="T26" fmla="*/ 52 w 92"/>
                <a:gd name="T27" fmla="*/ 62 h 110"/>
                <a:gd name="T28" fmla="*/ 44 w 92"/>
                <a:gd name="T29" fmla="*/ 57 h 110"/>
                <a:gd name="T30" fmla="*/ 30 w 92"/>
                <a:gd name="T31" fmla="*/ 61 h 110"/>
                <a:gd name="T32" fmla="*/ 31 w 92"/>
                <a:gd name="T33" fmla="*/ 71 h 110"/>
                <a:gd name="T34" fmla="*/ 25 w 92"/>
                <a:gd name="T35" fmla="*/ 68 h 110"/>
                <a:gd name="T36" fmla="*/ 17 w 92"/>
                <a:gd name="T37" fmla="*/ 56 h 110"/>
                <a:gd name="T38" fmla="*/ 9 w 92"/>
                <a:gd name="T39" fmla="*/ 44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
                <a:gd name="T61" fmla="*/ 0 h 110"/>
                <a:gd name="T62" fmla="*/ 92 w 92"/>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110">
                  <a:moveTo>
                    <a:pt x="14" y="68"/>
                  </a:moveTo>
                  <a:lnTo>
                    <a:pt x="0" y="54"/>
                  </a:lnTo>
                  <a:lnTo>
                    <a:pt x="3" y="32"/>
                  </a:lnTo>
                  <a:lnTo>
                    <a:pt x="14" y="24"/>
                  </a:lnTo>
                  <a:lnTo>
                    <a:pt x="17" y="11"/>
                  </a:lnTo>
                  <a:lnTo>
                    <a:pt x="23" y="2"/>
                  </a:lnTo>
                  <a:lnTo>
                    <a:pt x="50" y="3"/>
                  </a:lnTo>
                  <a:lnTo>
                    <a:pt x="72" y="2"/>
                  </a:lnTo>
                  <a:lnTo>
                    <a:pt x="71" y="0"/>
                  </a:lnTo>
                  <a:lnTo>
                    <a:pt x="92" y="2"/>
                  </a:lnTo>
                  <a:lnTo>
                    <a:pt x="90" y="16"/>
                  </a:lnTo>
                  <a:lnTo>
                    <a:pt x="83" y="38"/>
                  </a:lnTo>
                  <a:lnTo>
                    <a:pt x="92" y="69"/>
                  </a:lnTo>
                  <a:lnTo>
                    <a:pt x="79" y="96"/>
                  </a:lnTo>
                  <a:lnTo>
                    <a:pt x="66" y="89"/>
                  </a:lnTo>
                  <a:lnTo>
                    <a:pt x="45" y="95"/>
                  </a:lnTo>
                  <a:lnTo>
                    <a:pt x="46" y="110"/>
                  </a:lnTo>
                  <a:lnTo>
                    <a:pt x="37" y="105"/>
                  </a:lnTo>
                  <a:lnTo>
                    <a:pt x="25" y="86"/>
                  </a:lnTo>
                  <a:lnTo>
                    <a:pt x="14" y="6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64" name="Freeform 221"/>
            <p:cNvSpPr>
              <a:spLocks/>
            </p:cNvSpPr>
            <p:nvPr/>
          </p:nvSpPr>
          <p:spPr bwMode="auto">
            <a:xfrm>
              <a:off x="1781" y="2303"/>
              <a:ext cx="61" cy="71"/>
            </a:xfrm>
            <a:custGeom>
              <a:avLst/>
              <a:gdLst>
                <a:gd name="T0" fmla="*/ 9 w 92"/>
                <a:gd name="T1" fmla="*/ 44 h 110"/>
                <a:gd name="T2" fmla="*/ 0 w 92"/>
                <a:gd name="T3" fmla="*/ 35 h 110"/>
                <a:gd name="T4" fmla="*/ 2 w 92"/>
                <a:gd name="T5" fmla="*/ 21 h 110"/>
                <a:gd name="T6" fmla="*/ 9 w 92"/>
                <a:gd name="T7" fmla="*/ 15 h 110"/>
                <a:gd name="T8" fmla="*/ 11 w 92"/>
                <a:gd name="T9" fmla="*/ 7 h 110"/>
                <a:gd name="T10" fmla="*/ 15 w 92"/>
                <a:gd name="T11" fmla="*/ 1 h 110"/>
                <a:gd name="T12" fmla="*/ 33 w 92"/>
                <a:gd name="T13" fmla="*/ 2 h 110"/>
                <a:gd name="T14" fmla="*/ 48 w 92"/>
                <a:gd name="T15" fmla="*/ 1 h 110"/>
                <a:gd name="T16" fmla="*/ 47 w 92"/>
                <a:gd name="T17" fmla="*/ 0 h 110"/>
                <a:gd name="T18" fmla="*/ 61 w 92"/>
                <a:gd name="T19" fmla="*/ 1 h 110"/>
                <a:gd name="T20" fmla="*/ 60 w 92"/>
                <a:gd name="T21" fmla="*/ 10 h 110"/>
                <a:gd name="T22" fmla="*/ 55 w 92"/>
                <a:gd name="T23" fmla="*/ 25 h 110"/>
                <a:gd name="T24" fmla="*/ 61 w 92"/>
                <a:gd name="T25" fmla="*/ 45 h 110"/>
                <a:gd name="T26" fmla="*/ 52 w 92"/>
                <a:gd name="T27" fmla="*/ 62 h 110"/>
                <a:gd name="T28" fmla="*/ 44 w 92"/>
                <a:gd name="T29" fmla="*/ 57 h 110"/>
                <a:gd name="T30" fmla="*/ 30 w 92"/>
                <a:gd name="T31" fmla="*/ 61 h 110"/>
                <a:gd name="T32" fmla="*/ 31 w 92"/>
                <a:gd name="T33" fmla="*/ 71 h 110"/>
                <a:gd name="T34" fmla="*/ 25 w 92"/>
                <a:gd name="T35" fmla="*/ 68 h 110"/>
                <a:gd name="T36" fmla="*/ 17 w 92"/>
                <a:gd name="T37" fmla="*/ 56 h 110"/>
                <a:gd name="T38" fmla="*/ 9 w 92"/>
                <a:gd name="T39" fmla="*/ 44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2"/>
                <a:gd name="T61" fmla="*/ 0 h 110"/>
                <a:gd name="T62" fmla="*/ 92 w 92"/>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2" h="110">
                  <a:moveTo>
                    <a:pt x="14" y="68"/>
                  </a:moveTo>
                  <a:lnTo>
                    <a:pt x="0" y="54"/>
                  </a:lnTo>
                  <a:lnTo>
                    <a:pt x="3" y="32"/>
                  </a:lnTo>
                  <a:lnTo>
                    <a:pt x="14" y="24"/>
                  </a:lnTo>
                  <a:lnTo>
                    <a:pt x="17" y="11"/>
                  </a:lnTo>
                  <a:lnTo>
                    <a:pt x="23" y="2"/>
                  </a:lnTo>
                  <a:lnTo>
                    <a:pt x="50" y="3"/>
                  </a:lnTo>
                  <a:lnTo>
                    <a:pt x="72" y="2"/>
                  </a:lnTo>
                  <a:lnTo>
                    <a:pt x="71" y="0"/>
                  </a:lnTo>
                  <a:lnTo>
                    <a:pt x="92" y="2"/>
                  </a:lnTo>
                  <a:lnTo>
                    <a:pt x="90" y="16"/>
                  </a:lnTo>
                  <a:lnTo>
                    <a:pt x="83" y="38"/>
                  </a:lnTo>
                  <a:lnTo>
                    <a:pt x="92" y="69"/>
                  </a:lnTo>
                  <a:lnTo>
                    <a:pt x="79" y="96"/>
                  </a:lnTo>
                  <a:lnTo>
                    <a:pt x="66" y="89"/>
                  </a:lnTo>
                  <a:lnTo>
                    <a:pt x="45" y="95"/>
                  </a:lnTo>
                  <a:lnTo>
                    <a:pt x="46" y="110"/>
                  </a:lnTo>
                  <a:lnTo>
                    <a:pt x="37" y="105"/>
                  </a:lnTo>
                  <a:lnTo>
                    <a:pt x="25" y="86"/>
                  </a:lnTo>
                  <a:lnTo>
                    <a:pt x="14" y="68"/>
                  </a:lnTo>
                </a:path>
              </a:pathLst>
            </a:custGeom>
            <a:solidFill>
              <a:srgbClr val="E5E5E5"/>
            </a:solidFill>
            <a:ln w="1588">
              <a:solidFill>
                <a:srgbClr val="999999"/>
              </a:solidFill>
              <a:prstDash val="solid"/>
              <a:round/>
              <a:headEnd/>
              <a:tailEnd/>
            </a:ln>
          </p:spPr>
          <p:txBody>
            <a:bodyPr/>
            <a:lstStyle/>
            <a:p>
              <a:endParaRPr lang="en-US"/>
            </a:p>
          </p:txBody>
        </p:sp>
        <p:sp>
          <p:nvSpPr>
            <p:cNvPr id="26965" name="Freeform 222"/>
            <p:cNvSpPr>
              <a:spLocks/>
            </p:cNvSpPr>
            <p:nvPr/>
          </p:nvSpPr>
          <p:spPr bwMode="auto">
            <a:xfrm>
              <a:off x="1726" y="2220"/>
              <a:ext cx="14" cy="12"/>
            </a:xfrm>
            <a:custGeom>
              <a:avLst/>
              <a:gdLst>
                <a:gd name="T0" fmla="*/ 4 w 21"/>
                <a:gd name="T1" fmla="*/ 1 h 18"/>
                <a:gd name="T2" fmla="*/ 14 w 21"/>
                <a:gd name="T3" fmla="*/ 0 h 18"/>
                <a:gd name="T4" fmla="*/ 10 w 21"/>
                <a:gd name="T5" fmla="*/ 12 h 18"/>
                <a:gd name="T6" fmla="*/ 0 w 21"/>
                <a:gd name="T7" fmla="*/ 11 h 18"/>
                <a:gd name="T8" fmla="*/ 5 w 21"/>
                <a:gd name="T9" fmla="*/ 3 h 18"/>
                <a:gd name="T10" fmla="*/ 4 w 21"/>
                <a:gd name="T11" fmla="*/ 1 h 18"/>
                <a:gd name="T12" fmla="*/ 0 60000 65536"/>
                <a:gd name="T13" fmla="*/ 0 60000 65536"/>
                <a:gd name="T14" fmla="*/ 0 60000 65536"/>
                <a:gd name="T15" fmla="*/ 0 60000 65536"/>
                <a:gd name="T16" fmla="*/ 0 60000 65536"/>
                <a:gd name="T17" fmla="*/ 0 60000 65536"/>
                <a:gd name="T18" fmla="*/ 0 w 21"/>
                <a:gd name="T19" fmla="*/ 0 h 18"/>
                <a:gd name="T20" fmla="*/ 21 w 2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1" h="18">
                  <a:moveTo>
                    <a:pt x="6" y="1"/>
                  </a:moveTo>
                  <a:lnTo>
                    <a:pt x="21" y="0"/>
                  </a:lnTo>
                  <a:lnTo>
                    <a:pt x="15" y="18"/>
                  </a:lnTo>
                  <a:lnTo>
                    <a:pt x="0" y="17"/>
                  </a:lnTo>
                  <a:lnTo>
                    <a:pt x="8" y="4"/>
                  </a:lnTo>
                  <a:lnTo>
                    <a:pt x="6" y="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66" name="Freeform 223"/>
            <p:cNvSpPr>
              <a:spLocks/>
            </p:cNvSpPr>
            <p:nvPr/>
          </p:nvSpPr>
          <p:spPr bwMode="auto">
            <a:xfrm>
              <a:off x="1726" y="2220"/>
              <a:ext cx="14" cy="12"/>
            </a:xfrm>
            <a:custGeom>
              <a:avLst/>
              <a:gdLst>
                <a:gd name="T0" fmla="*/ 4 w 21"/>
                <a:gd name="T1" fmla="*/ 1 h 18"/>
                <a:gd name="T2" fmla="*/ 14 w 21"/>
                <a:gd name="T3" fmla="*/ 0 h 18"/>
                <a:gd name="T4" fmla="*/ 10 w 21"/>
                <a:gd name="T5" fmla="*/ 12 h 18"/>
                <a:gd name="T6" fmla="*/ 0 w 21"/>
                <a:gd name="T7" fmla="*/ 11 h 18"/>
                <a:gd name="T8" fmla="*/ 5 w 21"/>
                <a:gd name="T9" fmla="*/ 3 h 18"/>
                <a:gd name="T10" fmla="*/ 4 w 21"/>
                <a:gd name="T11" fmla="*/ 1 h 18"/>
                <a:gd name="T12" fmla="*/ 0 60000 65536"/>
                <a:gd name="T13" fmla="*/ 0 60000 65536"/>
                <a:gd name="T14" fmla="*/ 0 60000 65536"/>
                <a:gd name="T15" fmla="*/ 0 60000 65536"/>
                <a:gd name="T16" fmla="*/ 0 60000 65536"/>
                <a:gd name="T17" fmla="*/ 0 60000 65536"/>
                <a:gd name="T18" fmla="*/ 0 w 21"/>
                <a:gd name="T19" fmla="*/ 0 h 18"/>
                <a:gd name="T20" fmla="*/ 21 w 21"/>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1" h="18">
                  <a:moveTo>
                    <a:pt x="6" y="1"/>
                  </a:moveTo>
                  <a:lnTo>
                    <a:pt x="21" y="0"/>
                  </a:lnTo>
                  <a:lnTo>
                    <a:pt x="15" y="18"/>
                  </a:lnTo>
                  <a:lnTo>
                    <a:pt x="0" y="17"/>
                  </a:lnTo>
                  <a:lnTo>
                    <a:pt x="8" y="4"/>
                  </a:lnTo>
                  <a:lnTo>
                    <a:pt x="6" y="1"/>
                  </a:lnTo>
                </a:path>
              </a:pathLst>
            </a:custGeom>
            <a:solidFill>
              <a:srgbClr val="E5E5E5"/>
            </a:solidFill>
            <a:ln w="1588">
              <a:solidFill>
                <a:srgbClr val="999999"/>
              </a:solidFill>
              <a:prstDash val="solid"/>
              <a:round/>
              <a:headEnd/>
              <a:tailEnd/>
            </a:ln>
          </p:spPr>
          <p:txBody>
            <a:bodyPr/>
            <a:lstStyle/>
            <a:p>
              <a:endParaRPr lang="en-US"/>
            </a:p>
          </p:txBody>
        </p:sp>
        <p:sp>
          <p:nvSpPr>
            <p:cNvPr id="26967" name="Freeform 224"/>
            <p:cNvSpPr>
              <a:spLocks/>
            </p:cNvSpPr>
            <p:nvPr/>
          </p:nvSpPr>
          <p:spPr bwMode="auto">
            <a:xfrm>
              <a:off x="1548" y="2196"/>
              <a:ext cx="209" cy="196"/>
            </a:xfrm>
            <a:custGeom>
              <a:avLst/>
              <a:gdLst>
                <a:gd name="T0" fmla="*/ 172 w 318"/>
                <a:gd name="T1" fmla="*/ 40 h 305"/>
                <a:gd name="T2" fmla="*/ 162 w 318"/>
                <a:gd name="T3" fmla="*/ 36 h 305"/>
                <a:gd name="T4" fmla="*/ 161 w 318"/>
                <a:gd name="T5" fmla="*/ 31 h 305"/>
                <a:gd name="T6" fmla="*/ 160 w 318"/>
                <a:gd name="T7" fmla="*/ 26 h 305"/>
                <a:gd name="T8" fmla="*/ 150 w 318"/>
                <a:gd name="T9" fmla="*/ 30 h 305"/>
                <a:gd name="T10" fmla="*/ 112 w 318"/>
                <a:gd name="T11" fmla="*/ 30 h 305"/>
                <a:gd name="T12" fmla="*/ 83 w 318"/>
                <a:gd name="T13" fmla="*/ 30 h 305"/>
                <a:gd name="T14" fmla="*/ 62 w 318"/>
                <a:gd name="T15" fmla="*/ 12 h 305"/>
                <a:gd name="T16" fmla="*/ 51 w 318"/>
                <a:gd name="T17" fmla="*/ 6 h 305"/>
                <a:gd name="T18" fmla="*/ 54 w 318"/>
                <a:gd name="T19" fmla="*/ 12 h 305"/>
                <a:gd name="T20" fmla="*/ 31 w 318"/>
                <a:gd name="T21" fmla="*/ 24 h 305"/>
                <a:gd name="T22" fmla="*/ 29 w 318"/>
                <a:gd name="T23" fmla="*/ 53 h 305"/>
                <a:gd name="T24" fmla="*/ 29 w 318"/>
                <a:gd name="T25" fmla="*/ 26 h 305"/>
                <a:gd name="T26" fmla="*/ 34 w 318"/>
                <a:gd name="T27" fmla="*/ 5 h 305"/>
                <a:gd name="T28" fmla="*/ 14 w 318"/>
                <a:gd name="T29" fmla="*/ 23 h 305"/>
                <a:gd name="T30" fmla="*/ 0 w 318"/>
                <a:gd name="T31" fmla="*/ 51 h 305"/>
                <a:gd name="T32" fmla="*/ 14 w 318"/>
                <a:gd name="T33" fmla="*/ 71 h 305"/>
                <a:gd name="T34" fmla="*/ 24 w 318"/>
                <a:gd name="T35" fmla="*/ 89 h 305"/>
                <a:gd name="T36" fmla="*/ 48 w 318"/>
                <a:gd name="T37" fmla="*/ 89 h 305"/>
                <a:gd name="T38" fmla="*/ 76 w 318"/>
                <a:gd name="T39" fmla="*/ 103 h 305"/>
                <a:gd name="T40" fmla="*/ 85 w 318"/>
                <a:gd name="T41" fmla="*/ 118 h 305"/>
                <a:gd name="T42" fmla="*/ 89 w 318"/>
                <a:gd name="T43" fmla="*/ 153 h 305"/>
                <a:gd name="T44" fmla="*/ 92 w 318"/>
                <a:gd name="T45" fmla="*/ 174 h 305"/>
                <a:gd name="T46" fmla="*/ 108 w 318"/>
                <a:gd name="T47" fmla="*/ 196 h 305"/>
                <a:gd name="T48" fmla="*/ 118 w 318"/>
                <a:gd name="T49" fmla="*/ 196 h 305"/>
                <a:gd name="T50" fmla="*/ 149 w 318"/>
                <a:gd name="T51" fmla="*/ 172 h 305"/>
                <a:gd name="T52" fmla="*/ 141 w 318"/>
                <a:gd name="T53" fmla="*/ 164 h 305"/>
                <a:gd name="T54" fmla="*/ 131 w 318"/>
                <a:gd name="T55" fmla="*/ 136 h 305"/>
                <a:gd name="T56" fmla="*/ 161 w 318"/>
                <a:gd name="T57" fmla="*/ 146 h 305"/>
                <a:gd name="T58" fmla="*/ 177 w 318"/>
                <a:gd name="T59" fmla="*/ 134 h 305"/>
                <a:gd name="T60" fmla="*/ 193 w 318"/>
                <a:gd name="T61" fmla="*/ 120 h 305"/>
                <a:gd name="T62" fmla="*/ 183 w 318"/>
                <a:gd name="T63" fmla="*/ 105 h 305"/>
                <a:gd name="T64" fmla="*/ 200 w 318"/>
                <a:gd name="T65" fmla="*/ 87 h 305"/>
                <a:gd name="T66" fmla="*/ 209 w 318"/>
                <a:gd name="T67" fmla="*/ 66 h 305"/>
                <a:gd name="T68" fmla="*/ 190 w 318"/>
                <a:gd name="T69" fmla="*/ 62 h 305"/>
                <a:gd name="T70" fmla="*/ 183 w 318"/>
                <a:gd name="T71" fmla="*/ 61 h 305"/>
                <a:gd name="T72" fmla="*/ 193 w 318"/>
                <a:gd name="T73" fmla="*/ 50 h 305"/>
                <a:gd name="T74" fmla="*/ 179 w 318"/>
                <a:gd name="T75" fmla="*/ 42 h 305"/>
                <a:gd name="T76" fmla="*/ 173 w 318"/>
                <a:gd name="T77" fmla="*/ 42 h 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8"/>
                <a:gd name="T118" fmla="*/ 0 h 305"/>
                <a:gd name="T119" fmla="*/ 318 w 318"/>
                <a:gd name="T120" fmla="*/ 305 h 3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8" h="305">
                  <a:moveTo>
                    <a:pt x="263" y="66"/>
                  </a:moveTo>
                  <a:lnTo>
                    <a:pt x="261" y="63"/>
                  </a:lnTo>
                  <a:lnTo>
                    <a:pt x="256" y="56"/>
                  </a:lnTo>
                  <a:lnTo>
                    <a:pt x="246" y="56"/>
                  </a:lnTo>
                  <a:lnTo>
                    <a:pt x="251" y="56"/>
                  </a:lnTo>
                  <a:lnTo>
                    <a:pt x="245" y="48"/>
                  </a:lnTo>
                  <a:lnTo>
                    <a:pt x="269" y="40"/>
                  </a:lnTo>
                  <a:lnTo>
                    <a:pt x="244" y="40"/>
                  </a:lnTo>
                  <a:lnTo>
                    <a:pt x="218" y="41"/>
                  </a:lnTo>
                  <a:lnTo>
                    <a:pt x="228" y="46"/>
                  </a:lnTo>
                  <a:lnTo>
                    <a:pt x="204" y="55"/>
                  </a:lnTo>
                  <a:lnTo>
                    <a:pt x="171" y="46"/>
                  </a:lnTo>
                  <a:lnTo>
                    <a:pt x="149" y="46"/>
                  </a:lnTo>
                  <a:lnTo>
                    <a:pt x="127" y="46"/>
                  </a:lnTo>
                  <a:lnTo>
                    <a:pt x="119" y="28"/>
                  </a:lnTo>
                  <a:lnTo>
                    <a:pt x="94" y="19"/>
                  </a:lnTo>
                  <a:lnTo>
                    <a:pt x="83" y="0"/>
                  </a:lnTo>
                  <a:lnTo>
                    <a:pt x="78" y="9"/>
                  </a:lnTo>
                  <a:lnTo>
                    <a:pt x="89" y="19"/>
                  </a:lnTo>
                  <a:lnTo>
                    <a:pt x="82" y="19"/>
                  </a:lnTo>
                  <a:lnTo>
                    <a:pt x="52" y="31"/>
                  </a:lnTo>
                  <a:lnTo>
                    <a:pt x="47" y="38"/>
                  </a:lnTo>
                  <a:lnTo>
                    <a:pt x="53" y="70"/>
                  </a:lnTo>
                  <a:lnTo>
                    <a:pt x="44" y="83"/>
                  </a:lnTo>
                  <a:lnTo>
                    <a:pt x="30" y="66"/>
                  </a:lnTo>
                  <a:lnTo>
                    <a:pt x="44" y="41"/>
                  </a:lnTo>
                  <a:lnTo>
                    <a:pt x="36" y="20"/>
                  </a:lnTo>
                  <a:lnTo>
                    <a:pt x="52" y="8"/>
                  </a:lnTo>
                  <a:lnTo>
                    <a:pt x="36" y="14"/>
                  </a:lnTo>
                  <a:lnTo>
                    <a:pt x="22" y="36"/>
                  </a:lnTo>
                  <a:lnTo>
                    <a:pt x="11" y="57"/>
                  </a:lnTo>
                  <a:lnTo>
                    <a:pt x="0" y="80"/>
                  </a:lnTo>
                  <a:lnTo>
                    <a:pt x="11" y="80"/>
                  </a:lnTo>
                  <a:lnTo>
                    <a:pt x="21" y="111"/>
                  </a:lnTo>
                  <a:lnTo>
                    <a:pt x="21" y="128"/>
                  </a:lnTo>
                  <a:lnTo>
                    <a:pt x="36" y="138"/>
                  </a:lnTo>
                  <a:lnTo>
                    <a:pt x="56" y="138"/>
                  </a:lnTo>
                  <a:lnTo>
                    <a:pt x="73" y="139"/>
                  </a:lnTo>
                  <a:lnTo>
                    <a:pt x="95" y="162"/>
                  </a:lnTo>
                  <a:lnTo>
                    <a:pt x="115" y="161"/>
                  </a:lnTo>
                  <a:lnTo>
                    <a:pt x="136" y="158"/>
                  </a:lnTo>
                  <a:lnTo>
                    <a:pt x="129" y="183"/>
                  </a:lnTo>
                  <a:lnTo>
                    <a:pt x="124" y="205"/>
                  </a:lnTo>
                  <a:lnTo>
                    <a:pt x="135" y="238"/>
                  </a:lnTo>
                  <a:lnTo>
                    <a:pt x="128" y="250"/>
                  </a:lnTo>
                  <a:lnTo>
                    <a:pt x="140" y="271"/>
                  </a:lnTo>
                  <a:lnTo>
                    <a:pt x="147" y="291"/>
                  </a:lnTo>
                  <a:lnTo>
                    <a:pt x="165" y="305"/>
                  </a:lnTo>
                  <a:lnTo>
                    <a:pt x="179" y="302"/>
                  </a:lnTo>
                  <a:lnTo>
                    <a:pt x="180" y="305"/>
                  </a:lnTo>
                  <a:lnTo>
                    <a:pt x="205" y="286"/>
                  </a:lnTo>
                  <a:lnTo>
                    <a:pt x="226" y="268"/>
                  </a:lnTo>
                  <a:lnTo>
                    <a:pt x="229" y="261"/>
                  </a:lnTo>
                  <a:lnTo>
                    <a:pt x="215" y="255"/>
                  </a:lnTo>
                  <a:lnTo>
                    <a:pt x="206" y="224"/>
                  </a:lnTo>
                  <a:lnTo>
                    <a:pt x="199" y="211"/>
                  </a:lnTo>
                  <a:lnTo>
                    <a:pt x="223" y="219"/>
                  </a:lnTo>
                  <a:lnTo>
                    <a:pt x="245" y="227"/>
                  </a:lnTo>
                  <a:lnTo>
                    <a:pt x="248" y="218"/>
                  </a:lnTo>
                  <a:lnTo>
                    <a:pt x="269" y="208"/>
                  </a:lnTo>
                  <a:lnTo>
                    <a:pt x="288" y="200"/>
                  </a:lnTo>
                  <a:lnTo>
                    <a:pt x="294" y="186"/>
                  </a:lnTo>
                  <a:lnTo>
                    <a:pt x="293" y="186"/>
                  </a:lnTo>
                  <a:lnTo>
                    <a:pt x="279" y="164"/>
                  </a:lnTo>
                  <a:lnTo>
                    <a:pt x="288" y="145"/>
                  </a:lnTo>
                  <a:lnTo>
                    <a:pt x="305" y="135"/>
                  </a:lnTo>
                  <a:lnTo>
                    <a:pt x="295" y="124"/>
                  </a:lnTo>
                  <a:lnTo>
                    <a:pt x="318" y="103"/>
                  </a:lnTo>
                  <a:lnTo>
                    <a:pt x="312" y="97"/>
                  </a:lnTo>
                  <a:lnTo>
                    <a:pt x="289" y="96"/>
                  </a:lnTo>
                  <a:lnTo>
                    <a:pt x="276" y="96"/>
                  </a:lnTo>
                  <a:lnTo>
                    <a:pt x="279" y="95"/>
                  </a:lnTo>
                  <a:lnTo>
                    <a:pt x="288" y="83"/>
                  </a:lnTo>
                  <a:lnTo>
                    <a:pt x="294" y="78"/>
                  </a:lnTo>
                  <a:lnTo>
                    <a:pt x="279" y="64"/>
                  </a:lnTo>
                  <a:lnTo>
                    <a:pt x="272" y="66"/>
                  </a:lnTo>
                  <a:lnTo>
                    <a:pt x="262" y="61"/>
                  </a:lnTo>
                  <a:lnTo>
                    <a:pt x="263" y="6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68" name="Freeform 225"/>
            <p:cNvSpPr>
              <a:spLocks/>
            </p:cNvSpPr>
            <p:nvPr/>
          </p:nvSpPr>
          <p:spPr bwMode="auto">
            <a:xfrm>
              <a:off x="1548" y="2196"/>
              <a:ext cx="209" cy="196"/>
            </a:xfrm>
            <a:custGeom>
              <a:avLst/>
              <a:gdLst>
                <a:gd name="T0" fmla="*/ 172 w 318"/>
                <a:gd name="T1" fmla="*/ 40 h 305"/>
                <a:gd name="T2" fmla="*/ 162 w 318"/>
                <a:gd name="T3" fmla="*/ 36 h 305"/>
                <a:gd name="T4" fmla="*/ 161 w 318"/>
                <a:gd name="T5" fmla="*/ 31 h 305"/>
                <a:gd name="T6" fmla="*/ 160 w 318"/>
                <a:gd name="T7" fmla="*/ 26 h 305"/>
                <a:gd name="T8" fmla="*/ 150 w 318"/>
                <a:gd name="T9" fmla="*/ 30 h 305"/>
                <a:gd name="T10" fmla="*/ 112 w 318"/>
                <a:gd name="T11" fmla="*/ 30 h 305"/>
                <a:gd name="T12" fmla="*/ 83 w 318"/>
                <a:gd name="T13" fmla="*/ 30 h 305"/>
                <a:gd name="T14" fmla="*/ 62 w 318"/>
                <a:gd name="T15" fmla="*/ 12 h 305"/>
                <a:gd name="T16" fmla="*/ 51 w 318"/>
                <a:gd name="T17" fmla="*/ 6 h 305"/>
                <a:gd name="T18" fmla="*/ 54 w 318"/>
                <a:gd name="T19" fmla="*/ 12 h 305"/>
                <a:gd name="T20" fmla="*/ 31 w 318"/>
                <a:gd name="T21" fmla="*/ 24 h 305"/>
                <a:gd name="T22" fmla="*/ 29 w 318"/>
                <a:gd name="T23" fmla="*/ 53 h 305"/>
                <a:gd name="T24" fmla="*/ 29 w 318"/>
                <a:gd name="T25" fmla="*/ 26 h 305"/>
                <a:gd name="T26" fmla="*/ 34 w 318"/>
                <a:gd name="T27" fmla="*/ 5 h 305"/>
                <a:gd name="T28" fmla="*/ 14 w 318"/>
                <a:gd name="T29" fmla="*/ 23 h 305"/>
                <a:gd name="T30" fmla="*/ 0 w 318"/>
                <a:gd name="T31" fmla="*/ 51 h 305"/>
                <a:gd name="T32" fmla="*/ 14 w 318"/>
                <a:gd name="T33" fmla="*/ 71 h 305"/>
                <a:gd name="T34" fmla="*/ 24 w 318"/>
                <a:gd name="T35" fmla="*/ 89 h 305"/>
                <a:gd name="T36" fmla="*/ 48 w 318"/>
                <a:gd name="T37" fmla="*/ 89 h 305"/>
                <a:gd name="T38" fmla="*/ 76 w 318"/>
                <a:gd name="T39" fmla="*/ 103 h 305"/>
                <a:gd name="T40" fmla="*/ 85 w 318"/>
                <a:gd name="T41" fmla="*/ 118 h 305"/>
                <a:gd name="T42" fmla="*/ 89 w 318"/>
                <a:gd name="T43" fmla="*/ 153 h 305"/>
                <a:gd name="T44" fmla="*/ 92 w 318"/>
                <a:gd name="T45" fmla="*/ 174 h 305"/>
                <a:gd name="T46" fmla="*/ 108 w 318"/>
                <a:gd name="T47" fmla="*/ 196 h 305"/>
                <a:gd name="T48" fmla="*/ 118 w 318"/>
                <a:gd name="T49" fmla="*/ 196 h 305"/>
                <a:gd name="T50" fmla="*/ 149 w 318"/>
                <a:gd name="T51" fmla="*/ 172 h 305"/>
                <a:gd name="T52" fmla="*/ 141 w 318"/>
                <a:gd name="T53" fmla="*/ 164 h 305"/>
                <a:gd name="T54" fmla="*/ 131 w 318"/>
                <a:gd name="T55" fmla="*/ 136 h 305"/>
                <a:gd name="T56" fmla="*/ 161 w 318"/>
                <a:gd name="T57" fmla="*/ 146 h 305"/>
                <a:gd name="T58" fmla="*/ 177 w 318"/>
                <a:gd name="T59" fmla="*/ 134 h 305"/>
                <a:gd name="T60" fmla="*/ 193 w 318"/>
                <a:gd name="T61" fmla="*/ 120 h 305"/>
                <a:gd name="T62" fmla="*/ 183 w 318"/>
                <a:gd name="T63" fmla="*/ 105 h 305"/>
                <a:gd name="T64" fmla="*/ 200 w 318"/>
                <a:gd name="T65" fmla="*/ 87 h 305"/>
                <a:gd name="T66" fmla="*/ 209 w 318"/>
                <a:gd name="T67" fmla="*/ 66 h 305"/>
                <a:gd name="T68" fmla="*/ 190 w 318"/>
                <a:gd name="T69" fmla="*/ 62 h 305"/>
                <a:gd name="T70" fmla="*/ 183 w 318"/>
                <a:gd name="T71" fmla="*/ 61 h 305"/>
                <a:gd name="T72" fmla="*/ 193 w 318"/>
                <a:gd name="T73" fmla="*/ 50 h 305"/>
                <a:gd name="T74" fmla="*/ 179 w 318"/>
                <a:gd name="T75" fmla="*/ 42 h 305"/>
                <a:gd name="T76" fmla="*/ 173 w 318"/>
                <a:gd name="T77" fmla="*/ 42 h 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8"/>
                <a:gd name="T118" fmla="*/ 0 h 305"/>
                <a:gd name="T119" fmla="*/ 318 w 318"/>
                <a:gd name="T120" fmla="*/ 305 h 3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8" h="305">
                  <a:moveTo>
                    <a:pt x="263" y="66"/>
                  </a:moveTo>
                  <a:lnTo>
                    <a:pt x="261" y="63"/>
                  </a:lnTo>
                  <a:lnTo>
                    <a:pt x="256" y="56"/>
                  </a:lnTo>
                  <a:lnTo>
                    <a:pt x="246" y="56"/>
                  </a:lnTo>
                  <a:lnTo>
                    <a:pt x="251" y="56"/>
                  </a:lnTo>
                  <a:lnTo>
                    <a:pt x="245" y="48"/>
                  </a:lnTo>
                  <a:lnTo>
                    <a:pt x="269" y="40"/>
                  </a:lnTo>
                  <a:lnTo>
                    <a:pt x="244" y="40"/>
                  </a:lnTo>
                  <a:lnTo>
                    <a:pt x="218" y="41"/>
                  </a:lnTo>
                  <a:lnTo>
                    <a:pt x="228" y="46"/>
                  </a:lnTo>
                  <a:lnTo>
                    <a:pt x="204" y="55"/>
                  </a:lnTo>
                  <a:lnTo>
                    <a:pt x="171" y="46"/>
                  </a:lnTo>
                  <a:lnTo>
                    <a:pt x="149" y="46"/>
                  </a:lnTo>
                  <a:lnTo>
                    <a:pt x="127" y="46"/>
                  </a:lnTo>
                  <a:lnTo>
                    <a:pt x="119" y="28"/>
                  </a:lnTo>
                  <a:lnTo>
                    <a:pt x="94" y="19"/>
                  </a:lnTo>
                  <a:lnTo>
                    <a:pt x="83" y="0"/>
                  </a:lnTo>
                  <a:lnTo>
                    <a:pt x="78" y="9"/>
                  </a:lnTo>
                  <a:lnTo>
                    <a:pt x="89" y="19"/>
                  </a:lnTo>
                  <a:lnTo>
                    <a:pt x="82" y="19"/>
                  </a:lnTo>
                  <a:lnTo>
                    <a:pt x="52" y="31"/>
                  </a:lnTo>
                  <a:lnTo>
                    <a:pt x="47" y="38"/>
                  </a:lnTo>
                  <a:lnTo>
                    <a:pt x="53" y="70"/>
                  </a:lnTo>
                  <a:lnTo>
                    <a:pt x="44" y="83"/>
                  </a:lnTo>
                  <a:lnTo>
                    <a:pt x="30" y="66"/>
                  </a:lnTo>
                  <a:lnTo>
                    <a:pt x="44" y="41"/>
                  </a:lnTo>
                  <a:lnTo>
                    <a:pt x="36" y="20"/>
                  </a:lnTo>
                  <a:lnTo>
                    <a:pt x="52" y="8"/>
                  </a:lnTo>
                  <a:lnTo>
                    <a:pt x="36" y="14"/>
                  </a:lnTo>
                  <a:lnTo>
                    <a:pt x="22" y="36"/>
                  </a:lnTo>
                  <a:lnTo>
                    <a:pt x="11" y="57"/>
                  </a:lnTo>
                  <a:lnTo>
                    <a:pt x="0" y="80"/>
                  </a:lnTo>
                  <a:lnTo>
                    <a:pt x="11" y="80"/>
                  </a:lnTo>
                  <a:lnTo>
                    <a:pt x="21" y="111"/>
                  </a:lnTo>
                  <a:lnTo>
                    <a:pt x="21" y="128"/>
                  </a:lnTo>
                  <a:lnTo>
                    <a:pt x="36" y="138"/>
                  </a:lnTo>
                  <a:lnTo>
                    <a:pt x="56" y="138"/>
                  </a:lnTo>
                  <a:lnTo>
                    <a:pt x="73" y="139"/>
                  </a:lnTo>
                  <a:lnTo>
                    <a:pt x="95" y="162"/>
                  </a:lnTo>
                  <a:lnTo>
                    <a:pt x="115" y="161"/>
                  </a:lnTo>
                  <a:lnTo>
                    <a:pt x="136" y="158"/>
                  </a:lnTo>
                  <a:lnTo>
                    <a:pt x="129" y="183"/>
                  </a:lnTo>
                  <a:lnTo>
                    <a:pt x="124" y="205"/>
                  </a:lnTo>
                  <a:lnTo>
                    <a:pt x="135" y="238"/>
                  </a:lnTo>
                  <a:lnTo>
                    <a:pt x="128" y="250"/>
                  </a:lnTo>
                  <a:lnTo>
                    <a:pt x="140" y="271"/>
                  </a:lnTo>
                  <a:lnTo>
                    <a:pt x="147" y="291"/>
                  </a:lnTo>
                  <a:lnTo>
                    <a:pt x="165" y="305"/>
                  </a:lnTo>
                  <a:lnTo>
                    <a:pt x="179" y="302"/>
                  </a:lnTo>
                  <a:lnTo>
                    <a:pt x="180" y="305"/>
                  </a:lnTo>
                  <a:lnTo>
                    <a:pt x="205" y="286"/>
                  </a:lnTo>
                  <a:lnTo>
                    <a:pt x="226" y="268"/>
                  </a:lnTo>
                  <a:lnTo>
                    <a:pt x="229" y="261"/>
                  </a:lnTo>
                  <a:lnTo>
                    <a:pt x="215" y="255"/>
                  </a:lnTo>
                  <a:lnTo>
                    <a:pt x="206" y="224"/>
                  </a:lnTo>
                  <a:lnTo>
                    <a:pt x="199" y="211"/>
                  </a:lnTo>
                  <a:lnTo>
                    <a:pt x="223" y="219"/>
                  </a:lnTo>
                  <a:lnTo>
                    <a:pt x="245" y="227"/>
                  </a:lnTo>
                  <a:lnTo>
                    <a:pt x="248" y="218"/>
                  </a:lnTo>
                  <a:lnTo>
                    <a:pt x="269" y="208"/>
                  </a:lnTo>
                  <a:lnTo>
                    <a:pt x="288" y="200"/>
                  </a:lnTo>
                  <a:lnTo>
                    <a:pt x="294" y="186"/>
                  </a:lnTo>
                  <a:lnTo>
                    <a:pt x="293" y="186"/>
                  </a:lnTo>
                  <a:lnTo>
                    <a:pt x="279" y="164"/>
                  </a:lnTo>
                  <a:lnTo>
                    <a:pt x="288" y="145"/>
                  </a:lnTo>
                  <a:lnTo>
                    <a:pt x="305" y="135"/>
                  </a:lnTo>
                  <a:lnTo>
                    <a:pt x="295" y="124"/>
                  </a:lnTo>
                  <a:lnTo>
                    <a:pt x="318" y="103"/>
                  </a:lnTo>
                  <a:lnTo>
                    <a:pt x="312" y="97"/>
                  </a:lnTo>
                  <a:lnTo>
                    <a:pt x="289" y="96"/>
                  </a:lnTo>
                  <a:lnTo>
                    <a:pt x="276" y="96"/>
                  </a:lnTo>
                  <a:lnTo>
                    <a:pt x="279" y="95"/>
                  </a:lnTo>
                  <a:lnTo>
                    <a:pt x="288" y="83"/>
                  </a:lnTo>
                  <a:lnTo>
                    <a:pt x="294" y="78"/>
                  </a:lnTo>
                  <a:lnTo>
                    <a:pt x="279" y="64"/>
                  </a:lnTo>
                  <a:lnTo>
                    <a:pt x="272" y="66"/>
                  </a:lnTo>
                  <a:lnTo>
                    <a:pt x="262" y="61"/>
                  </a:lnTo>
                  <a:lnTo>
                    <a:pt x="263" y="66"/>
                  </a:lnTo>
                </a:path>
              </a:pathLst>
            </a:custGeom>
            <a:solidFill>
              <a:srgbClr val="E5E5E5"/>
            </a:solidFill>
            <a:ln w="1588">
              <a:solidFill>
                <a:srgbClr val="999999"/>
              </a:solidFill>
              <a:prstDash val="solid"/>
              <a:round/>
              <a:headEnd/>
              <a:tailEnd/>
            </a:ln>
          </p:spPr>
          <p:txBody>
            <a:bodyPr/>
            <a:lstStyle/>
            <a:p>
              <a:endParaRPr lang="en-US"/>
            </a:p>
          </p:txBody>
        </p:sp>
        <p:sp>
          <p:nvSpPr>
            <p:cNvPr id="26969" name="Freeform 226"/>
            <p:cNvSpPr>
              <a:spLocks/>
            </p:cNvSpPr>
            <p:nvPr/>
          </p:nvSpPr>
          <p:spPr bwMode="auto">
            <a:xfrm>
              <a:off x="1689" y="2215"/>
              <a:ext cx="9" cy="2"/>
            </a:xfrm>
            <a:custGeom>
              <a:avLst/>
              <a:gdLst>
                <a:gd name="T0" fmla="*/ 9 w 13"/>
                <a:gd name="T1" fmla="*/ 2 h 3"/>
                <a:gd name="T2" fmla="*/ 0 w 13"/>
                <a:gd name="T3" fmla="*/ 0 h 3"/>
                <a:gd name="T4" fmla="*/ 9 w 13"/>
                <a:gd name="T5" fmla="*/ 2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13" y="3"/>
                  </a:moveTo>
                  <a:lnTo>
                    <a:pt x="0" y="0"/>
                  </a:lnTo>
                  <a:lnTo>
                    <a:pt x="13" y="3"/>
                  </a:lnTo>
                </a:path>
              </a:pathLst>
            </a:custGeom>
            <a:solidFill>
              <a:srgbClr val="E5E5E5"/>
            </a:solidFill>
            <a:ln w="1588">
              <a:solidFill>
                <a:srgbClr val="999999"/>
              </a:solidFill>
              <a:prstDash val="solid"/>
              <a:round/>
              <a:headEnd/>
              <a:tailEnd/>
            </a:ln>
          </p:spPr>
          <p:txBody>
            <a:bodyPr/>
            <a:lstStyle/>
            <a:p>
              <a:endParaRPr lang="en-US"/>
            </a:p>
          </p:txBody>
        </p:sp>
        <p:sp>
          <p:nvSpPr>
            <p:cNvPr id="26970" name="Freeform 227"/>
            <p:cNvSpPr>
              <a:spLocks/>
            </p:cNvSpPr>
            <p:nvPr/>
          </p:nvSpPr>
          <p:spPr bwMode="auto">
            <a:xfrm>
              <a:off x="1395" y="2008"/>
              <a:ext cx="157" cy="55"/>
            </a:xfrm>
            <a:custGeom>
              <a:avLst/>
              <a:gdLst>
                <a:gd name="T0" fmla="*/ 110 w 240"/>
                <a:gd name="T1" fmla="*/ 22 h 86"/>
                <a:gd name="T2" fmla="*/ 111 w 240"/>
                <a:gd name="T3" fmla="*/ 23 h 86"/>
                <a:gd name="T4" fmla="*/ 96 w 240"/>
                <a:gd name="T5" fmla="*/ 16 h 86"/>
                <a:gd name="T6" fmla="*/ 80 w 240"/>
                <a:gd name="T7" fmla="*/ 8 h 86"/>
                <a:gd name="T8" fmla="*/ 68 w 240"/>
                <a:gd name="T9" fmla="*/ 4 h 86"/>
                <a:gd name="T10" fmla="*/ 57 w 240"/>
                <a:gd name="T11" fmla="*/ 1 h 86"/>
                <a:gd name="T12" fmla="*/ 52 w 240"/>
                <a:gd name="T13" fmla="*/ 0 h 86"/>
                <a:gd name="T14" fmla="*/ 33 w 240"/>
                <a:gd name="T15" fmla="*/ 4 h 86"/>
                <a:gd name="T16" fmla="*/ 15 w 240"/>
                <a:gd name="T17" fmla="*/ 7 h 86"/>
                <a:gd name="T18" fmla="*/ 8 w 240"/>
                <a:gd name="T19" fmla="*/ 17 h 86"/>
                <a:gd name="T20" fmla="*/ 0 w 240"/>
                <a:gd name="T21" fmla="*/ 23 h 86"/>
                <a:gd name="T22" fmla="*/ 5 w 240"/>
                <a:gd name="T23" fmla="*/ 22 h 86"/>
                <a:gd name="T24" fmla="*/ 16 w 240"/>
                <a:gd name="T25" fmla="*/ 16 h 86"/>
                <a:gd name="T26" fmla="*/ 30 w 240"/>
                <a:gd name="T27" fmla="*/ 10 h 86"/>
                <a:gd name="T28" fmla="*/ 48 w 240"/>
                <a:gd name="T29" fmla="*/ 10 h 86"/>
                <a:gd name="T30" fmla="*/ 42 w 240"/>
                <a:gd name="T31" fmla="*/ 12 h 86"/>
                <a:gd name="T32" fmla="*/ 55 w 240"/>
                <a:gd name="T33" fmla="*/ 16 h 86"/>
                <a:gd name="T34" fmla="*/ 63 w 240"/>
                <a:gd name="T35" fmla="*/ 19 h 86"/>
                <a:gd name="T36" fmla="*/ 67 w 240"/>
                <a:gd name="T37" fmla="*/ 22 h 86"/>
                <a:gd name="T38" fmla="*/ 90 w 240"/>
                <a:gd name="T39" fmla="*/ 26 h 86"/>
                <a:gd name="T40" fmla="*/ 93 w 240"/>
                <a:gd name="T41" fmla="*/ 36 h 86"/>
                <a:gd name="T42" fmla="*/ 113 w 240"/>
                <a:gd name="T43" fmla="*/ 44 h 86"/>
                <a:gd name="T44" fmla="*/ 103 w 240"/>
                <a:gd name="T45" fmla="*/ 55 h 86"/>
                <a:gd name="T46" fmla="*/ 118 w 240"/>
                <a:gd name="T47" fmla="*/ 54 h 86"/>
                <a:gd name="T48" fmla="*/ 133 w 240"/>
                <a:gd name="T49" fmla="*/ 54 h 86"/>
                <a:gd name="T50" fmla="*/ 145 w 240"/>
                <a:gd name="T51" fmla="*/ 53 h 86"/>
                <a:gd name="T52" fmla="*/ 157 w 240"/>
                <a:gd name="T53" fmla="*/ 51 h 86"/>
                <a:gd name="T54" fmla="*/ 146 w 240"/>
                <a:gd name="T55" fmla="*/ 46 h 86"/>
                <a:gd name="T56" fmla="*/ 135 w 240"/>
                <a:gd name="T57" fmla="*/ 39 h 86"/>
                <a:gd name="T58" fmla="*/ 135 w 240"/>
                <a:gd name="T59" fmla="*/ 35 h 86"/>
                <a:gd name="T60" fmla="*/ 124 w 240"/>
                <a:gd name="T61" fmla="*/ 31 h 86"/>
                <a:gd name="T62" fmla="*/ 113 w 240"/>
                <a:gd name="T63" fmla="*/ 26 h 86"/>
                <a:gd name="T64" fmla="*/ 110 w 240"/>
                <a:gd name="T65" fmla="*/ 22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0"/>
                <a:gd name="T100" fmla="*/ 0 h 86"/>
                <a:gd name="T101" fmla="*/ 240 w 240"/>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0" h="86">
                  <a:moveTo>
                    <a:pt x="168" y="35"/>
                  </a:moveTo>
                  <a:lnTo>
                    <a:pt x="170" y="36"/>
                  </a:lnTo>
                  <a:lnTo>
                    <a:pt x="146" y="25"/>
                  </a:lnTo>
                  <a:lnTo>
                    <a:pt x="123" y="12"/>
                  </a:lnTo>
                  <a:lnTo>
                    <a:pt x="104" y="6"/>
                  </a:lnTo>
                  <a:lnTo>
                    <a:pt x="87" y="2"/>
                  </a:lnTo>
                  <a:lnTo>
                    <a:pt x="79" y="0"/>
                  </a:lnTo>
                  <a:lnTo>
                    <a:pt x="51" y="7"/>
                  </a:lnTo>
                  <a:lnTo>
                    <a:pt x="23" y="11"/>
                  </a:lnTo>
                  <a:lnTo>
                    <a:pt x="12" y="27"/>
                  </a:lnTo>
                  <a:lnTo>
                    <a:pt x="0" y="36"/>
                  </a:lnTo>
                  <a:lnTo>
                    <a:pt x="7" y="34"/>
                  </a:lnTo>
                  <a:lnTo>
                    <a:pt x="25" y="25"/>
                  </a:lnTo>
                  <a:lnTo>
                    <a:pt x="46" y="16"/>
                  </a:lnTo>
                  <a:lnTo>
                    <a:pt x="74" y="16"/>
                  </a:lnTo>
                  <a:lnTo>
                    <a:pt x="64" y="19"/>
                  </a:lnTo>
                  <a:lnTo>
                    <a:pt x="84" y="25"/>
                  </a:lnTo>
                  <a:lnTo>
                    <a:pt x="97" y="30"/>
                  </a:lnTo>
                  <a:lnTo>
                    <a:pt x="103" y="34"/>
                  </a:lnTo>
                  <a:lnTo>
                    <a:pt x="137" y="41"/>
                  </a:lnTo>
                  <a:lnTo>
                    <a:pt x="142" y="57"/>
                  </a:lnTo>
                  <a:lnTo>
                    <a:pt x="172" y="69"/>
                  </a:lnTo>
                  <a:lnTo>
                    <a:pt x="157" y="86"/>
                  </a:lnTo>
                  <a:lnTo>
                    <a:pt x="180" y="85"/>
                  </a:lnTo>
                  <a:lnTo>
                    <a:pt x="203" y="85"/>
                  </a:lnTo>
                  <a:lnTo>
                    <a:pt x="222" y="83"/>
                  </a:lnTo>
                  <a:lnTo>
                    <a:pt x="240" y="80"/>
                  </a:lnTo>
                  <a:lnTo>
                    <a:pt x="223" y="72"/>
                  </a:lnTo>
                  <a:lnTo>
                    <a:pt x="206" y="61"/>
                  </a:lnTo>
                  <a:lnTo>
                    <a:pt x="206" y="54"/>
                  </a:lnTo>
                  <a:lnTo>
                    <a:pt x="189" y="49"/>
                  </a:lnTo>
                  <a:lnTo>
                    <a:pt x="172" y="41"/>
                  </a:lnTo>
                  <a:lnTo>
                    <a:pt x="168" y="3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71" name="Freeform 228"/>
            <p:cNvSpPr>
              <a:spLocks/>
            </p:cNvSpPr>
            <p:nvPr/>
          </p:nvSpPr>
          <p:spPr bwMode="auto">
            <a:xfrm>
              <a:off x="1395" y="2008"/>
              <a:ext cx="157" cy="55"/>
            </a:xfrm>
            <a:custGeom>
              <a:avLst/>
              <a:gdLst>
                <a:gd name="T0" fmla="*/ 110 w 240"/>
                <a:gd name="T1" fmla="*/ 22 h 86"/>
                <a:gd name="T2" fmla="*/ 111 w 240"/>
                <a:gd name="T3" fmla="*/ 23 h 86"/>
                <a:gd name="T4" fmla="*/ 96 w 240"/>
                <a:gd name="T5" fmla="*/ 16 h 86"/>
                <a:gd name="T6" fmla="*/ 80 w 240"/>
                <a:gd name="T7" fmla="*/ 8 h 86"/>
                <a:gd name="T8" fmla="*/ 68 w 240"/>
                <a:gd name="T9" fmla="*/ 4 h 86"/>
                <a:gd name="T10" fmla="*/ 57 w 240"/>
                <a:gd name="T11" fmla="*/ 1 h 86"/>
                <a:gd name="T12" fmla="*/ 52 w 240"/>
                <a:gd name="T13" fmla="*/ 0 h 86"/>
                <a:gd name="T14" fmla="*/ 33 w 240"/>
                <a:gd name="T15" fmla="*/ 4 h 86"/>
                <a:gd name="T16" fmla="*/ 15 w 240"/>
                <a:gd name="T17" fmla="*/ 7 h 86"/>
                <a:gd name="T18" fmla="*/ 8 w 240"/>
                <a:gd name="T19" fmla="*/ 17 h 86"/>
                <a:gd name="T20" fmla="*/ 0 w 240"/>
                <a:gd name="T21" fmla="*/ 23 h 86"/>
                <a:gd name="T22" fmla="*/ 5 w 240"/>
                <a:gd name="T23" fmla="*/ 22 h 86"/>
                <a:gd name="T24" fmla="*/ 16 w 240"/>
                <a:gd name="T25" fmla="*/ 16 h 86"/>
                <a:gd name="T26" fmla="*/ 30 w 240"/>
                <a:gd name="T27" fmla="*/ 10 h 86"/>
                <a:gd name="T28" fmla="*/ 48 w 240"/>
                <a:gd name="T29" fmla="*/ 10 h 86"/>
                <a:gd name="T30" fmla="*/ 42 w 240"/>
                <a:gd name="T31" fmla="*/ 12 h 86"/>
                <a:gd name="T32" fmla="*/ 55 w 240"/>
                <a:gd name="T33" fmla="*/ 16 h 86"/>
                <a:gd name="T34" fmla="*/ 63 w 240"/>
                <a:gd name="T35" fmla="*/ 19 h 86"/>
                <a:gd name="T36" fmla="*/ 67 w 240"/>
                <a:gd name="T37" fmla="*/ 22 h 86"/>
                <a:gd name="T38" fmla="*/ 90 w 240"/>
                <a:gd name="T39" fmla="*/ 26 h 86"/>
                <a:gd name="T40" fmla="*/ 93 w 240"/>
                <a:gd name="T41" fmla="*/ 36 h 86"/>
                <a:gd name="T42" fmla="*/ 113 w 240"/>
                <a:gd name="T43" fmla="*/ 44 h 86"/>
                <a:gd name="T44" fmla="*/ 103 w 240"/>
                <a:gd name="T45" fmla="*/ 55 h 86"/>
                <a:gd name="T46" fmla="*/ 118 w 240"/>
                <a:gd name="T47" fmla="*/ 54 h 86"/>
                <a:gd name="T48" fmla="*/ 133 w 240"/>
                <a:gd name="T49" fmla="*/ 54 h 86"/>
                <a:gd name="T50" fmla="*/ 145 w 240"/>
                <a:gd name="T51" fmla="*/ 53 h 86"/>
                <a:gd name="T52" fmla="*/ 157 w 240"/>
                <a:gd name="T53" fmla="*/ 51 h 86"/>
                <a:gd name="T54" fmla="*/ 146 w 240"/>
                <a:gd name="T55" fmla="*/ 46 h 86"/>
                <a:gd name="T56" fmla="*/ 135 w 240"/>
                <a:gd name="T57" fmla="*/ 39 h 86"/>
                <a:gd name="T58" fmla="*/ 135 w 240"/>
                <a:gd name="T59" fmla="*/ 35 h 86"/>
                <a:gd name="T60" fmla="*/ 124 w 240"/>
                <a:gd name="T61" fmla="*/ 31 h 86"/>
                <a:gd name="T62" fmla="*/ 113 w 240"/>
                <a:gd name="T63" fmla="*/ 26 h 86"/>
                <a:gd name="T64" fmla="*/ 110 w 240"/>
                <a:gd name="T65" fmla="*/ 22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0"/>
                <a:gd name="T100" fmla="*/ 0 h 86"/>
                <a:gd name="T101" fmla="*/ 240 w 240"/>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0" h="86">
                  <a:moveTo>
                    <a:pt x="168" y="35"/>
                  </a:moveTo>
                  <a:lnTo>
                    <a:pt x="170" y="36"/>
                  </a:lnTo>
                  <a:lnTo>
                    <a:pt x="146" y="25"/>
                  </a:lnTo>
                  <a:lnTo>
                    <a:pt x="123" y="12"/>
                  </a:lnTo>
                  <a:lnTo>
                    <a:pt x="104" y="6"/>
                  </a:lnTo>
                  <a:lnTo>
                    <a:pt x="87" y="2"/>
                  </a:lnTo>
                  <a:lnTo>
                    <a:pt x="79" y="0"/>
                  </a:lnTo>
                  <a:lnTo>
                    <a:pt x="51" y="7"/>
                  </a:lnTo>
                  <a:lnTo>
                    <a:pt x="23" y="11"/>
                  </a:lnTo>
                  <a:lnTo>
                    <a:pt x="12" y="27"/>
                  </a:lnTo>
                  <a:lnTo>
                    <a:pt x="0" y="36"/>
                  </a:lnTo>
                  <a:lnTo>
                    <a:pt x="7" y="34"/>
                  </a:lnTo>
                  <a:lnTo>
                    <a:pt x="25" y="25"/>
                  </a:lnTo>
                  <a:lnTo>
                    <a:pt x="46" y="16"/>
                  </a:lnTo>
                  <a:lnTo>
                    <a:pt x="74" y="16"/>
                  </a:lnTo>
                  <a:lnTo>
                    <a:pt x="64" y="19"/>
                  </a:lnTo>
                  <a:lnTo>
                    <a:pt x="84" y="25"/>
                  </a:lnTo>
                  <a:lnTo>
                    <a:pt x="97" y="30"/>
                  </a:lnTo>
                  <a:lnTo>
                    <a:pt x="103" y="34"/>
                  </a:lnTo>
                  <a:lnTo>
                    <a:pt x="137" y="41"/>
                  </a:lnTo>
                  <a:lnTo>
                    <a:pt x="142" y="57"/>
                  </a:lnTo>
                  <a:lnTo>
                    <a:pt x="172" y="69"/>
                  </a:lnTo>
                  <a:lnTo>
                    <a:pt x="157" y="86"/>
                  </a:lnTo>
                  <a:lnTo>
                    <a:pt x="180" y="85"/>
                  </a:lnTo>
                  <a:lnTo>
                    <a:pt x="203" y="85"/>
                  </a:lnTo>
                  <a:lnTo>
                    <a:pt x="222" y="83"/>
                  </a:lnTo>
                  <a:lnTo>
                    <a:pt x="240" y="80"/>
                  </a:lnTo>
                  <a:lnTo>
                    <a:pt x="223" y="72"/>
                  </a:lnTo>
                  <a:lnTo>
                    <a:pt x="206" y="61"/>
                  </a:lnTo>
                  <a:lnTo>
                    <a:pt x="206" y="54"/>
                  </a:lnTo>
                  <a:lnTo>
                    <a:pt x="189" y="49"/>
                  </a:lnTo>
                  <a:lnTo>
                    <a:pt x="172" y="41"/>
                  </a:lnTo>
                  <a:lnTo>
                    <a:pt x="168" y="35"/>
                  </a:lnTo>
                </a:path>
              </a:pathLst>
            </a:custGeom>
            <a:solidFill>
              <a:srgbClr val="E5E5E5"/>
            </a:solidFill>
            <a:ln w="1588">
              <a:solidFill>
                <a:srgbClr val="999999"/>
              </a:solidFill>
              <a:prstDash val="solid"/>
              <a:round/>
              <a:headEnd/>
              <a:tailEnd/>
            </a:ln>
          </p:spPr>
          <p:txBody>
            <a:bodyPr/>
            <a:lstStyle/>
            <a:p>
              <a:endParaRPr lang="en-US"/>
            </a:p>
          </p:txBody>
        </p:sp>
        <p:sp>
          <p:nvSpPr>
            <p:cNvPr id="26972" name="Freeform 229"/>
            <p:cNvSpPr>
              <a:spLocks/>
            </p:cNvSpPr>
            <p:nvPr/>
          </p:nvSpPr>
          <p:spPr bwMode="auto">
            <a:xfrm>
              <a:off x="1420" y="2029"/>
              <a:ext cx="8" cy="6"/>
            </a:xfrm>
            <a:custGeom>
              <a:avLst/>
              <a:gdLst>
                <a:gd name="T0" fmla="*/ 0 w 12"/>
                <a:gd name="T1" fmla="*/ 6 h 10"/>
                <a:gd name="T2" fmla="*/ 8 w 12"/>
                <a:gd name="T3" fmla="*/ 6 h 10"/>
                <a:gd name="T4" fmla="*/ 1 w 12"/>
                <a:gd name="T5" fmla="*/ 0 h 10"/>
                <a:gd name="T6" fmla="*/ 0 w 12"/>
                <a:gd name="T7" fmla="*/ 6 h 10"/>
                <a:gd name="T8" fmla="*/ 0 60000 65536"/>
                <a:gd name="T9" fmla="*/ 0 60000 65536"/>
                <a:gd name="T10" fmla="*/ 0 60000 65536"/>
                <a:gd name="T11" fmla="*/ 0 60000 65536"/>
                <a:gd name="T12" fmla="*/ 0 w 12"/>
                <a:gd name="T13" fmla="*/ 0 h 10"/>
                <a:gd name="T14" fmla="*/ 12 w 12"/>
                <a:gd name="T15" fmla="*/ 10 h 10"/>
              </a:gdLst>
              <a:ahLst/>
              <a:cxnLst>
                <a:cxn ang="T8">
                  <a:pos x="T0" y="T1"/>
                </a:cxn>
                <a:cxn ang="T9">
                  <a:pos x="T2" y="T3"/>
                </a:cxn>
                <a:cxn ang="T10">
                  <a:pos x="T4" y="T5"/>
                </a:cxn>
                <a:cxn ang="T11">
                  <a:pos x="T6" y="T7"/>
                </a:cxn>
              </a:cxnLst>
              <a:rect l="T12" t="T13" r="T14" b="T15"/>
              <a:pathLst>
                <a:path w="12" h="10">
                  <a:moveTo>
                    <a:pt x="0" y="10"/>
                  </a:moveTo>
                  <a:lnTo>
                    <a:pt x="12" y="10"/>
                  </a:lnTo>
                  <a:lnTo>
                    <a:pt x="2" y="0"/>
                  </a:lnTo>
                  <a:lnTo>
                    <a:pt x="0" y="1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73" name="Freeform 230"/>
            <p:cNvSpPr>
              <a:spLocks/>
            </p:cNvSpPr>
            <p:nvPr/>
          </p:nvSpPr>
          <p:spPr bwMode="auto">
            <a:xfrm>
              <a:off x="1420" y="2029"/>
              <a:ext cx="8" cy="6"/>
            </a:xfrm>
            <a:custGeom>
              <a:avLst/>
              <a:gdLst>
                <a:gd name="T0" fmla="*/ 0 w 12"/>
                <a:gd name="T1" fmla="*/ 6 h 10"/>
                <a:gd name="T2" fmla="*/ 8 w 12"/>
                <a:gd name="T3" fmla="*/ 6 h 10"/>
                <a:gd name="T4" fmla="*/ 1 w 12"/>
                <a:gd name="T5" fmla="*/ 0 h 10"/>
                <a:gd name="T6" fmla="*/ 0 w 12"/>
                <a:gd name="T7" fmla="*/ 6 h 10"/>
                <a:gd name="T8" fmla="*/ 0 60000 65536"/>
                <a:gd name="T9" fmla="*/ 0 60000 65536"/>
                <a:gd name="T10" fmla="*/ 0 60000 65536"/>
                <a:gd name="T11" fmla="*/ 0 60000 65536"/>
                <a:gd name="T12" fmla="*/ 0 w 12"/>
                <a:gd name="T13" fmla="*/ 0 h 10"/>
                <a:gd name="T14" fmla="*/ 12 w 12"/>
                <a:gd name="T15" fmla="*/ 10 h 10"/>
              </a:gdLst>
              <a:ahLst/>
              <a:cxnLst>
                <a:cxn ang="T8">
                  <a:pos x="T0" y="T1"/>
                </a:cxn>
                <a:cxn ang="T9">
                  <a:pos x="T2" y="T3"/>
                </a:cxn>
                <a:cxn ang="T10">
                  <a:pos x="T4" y="T5"/>
                </a:cxn>
                <a:cxn ang="T11">
                  <a:pos x="T6" y="T7"/>
                </a:cxn>
              </a:cxnLst>
              <a:rect l="T12" t="T13" r="T14" b="T15"/>
              <a:pathLst>
                <a:path w="12" h="10">
                  <a:moveTo>
                    <a:pt x="0" y="10"/>
                  </a:moveTo>
                  <a:lnTo>
                    <a:pt x="12" y="10"/>
                  </a:lnTo>
                  <a:lnTo>
                    <a:pt x="2" y="0"/>
                  </a:lnTo>
                  <a:lnTo>
                    <a:pt x="0" y="10"/>
                  </a:lnTo>
                </a:path>
              </a:pathLst>
            </a:custGeom>
            <a:solidFill>
              <a:srgbClr val="E5E5E5"/>
            </a:solidFill>
            <a:ln w="1588">
              <a:solidFill>
                <a:srgbClr val="999999"/>
              </a:solidFill>
              <a:prstDash val="solid"/>
              <a:round/>
              <a:headEnd/>
              <a:tailEnd/>
            </a:ln>
          </p:spPr>
          <p:txBody>
            <a:bodyPr/>
            <a:lstStyle/>
            <a:p>
              <a:endParaRPr lang="en-US"/>
            </a:p>
          </p:txBody>
        </p:sp>
        <p:sp>
          <p:nvSpPr>
            <p:cNvPr id="26974" name="Freeform 231"/>
            <p:cNvSpPr>
              <a:spLocks/>
            </p:cNvSpPr>
            <p:nvPr/>
          </p:nvSpPr>
          <p:spPr bwMode="auto">
            <a:xfrm>
              <a:off x="1439" y="2072"/>
              <a:ext cx="6" cy="3"/>
            </a:xfrm>
            <a:custGeom>
              <a:avLst/>
              <a:gdLst>
                <a:gd name="T0" fmla="*/ 6 w 8"/>
                <a:gd name="T1" fmla="*/ 1 h 5"/>
                <a:gd name="T2" fmla="*/ 6 w 8"/>
                <a:gd name="T3" fmla="*/ 1 h 5"/>
                <a:gd name="T4" fmla="*/ 4 w 8"/>
                <a:gd name="T5" fmla="*/ 1 h 5"/>
                <a:gd name="T6" fmla="*/ 4 w 8"/>
                <a:gd name="T7" fmla="*/ 1 h 5"/>
                <a:gd name="T8" fmla="*/ 3 w 8"/>
                <a:gd name="T9" fmla="*/ 1 h 5"/>
                <a:gd name="T10" fmla="*/ 4 w 8"/>
                <a:gd name="T11" fmla="*/ 1 h 5"/>
                <a:gd name="T12" fmla="*/ 3 w 8"/>
                <a:gd name="T13" fmla="*/ 1 h 5"/>
                <a:gd name="T14" fmla="*/ 4 w 8"/>
                <a:gd name="T15" fmla="*/ 1 h 5"/>
                <a:gd name="T16" fmla="*/ 4 w 8"/>
                <a:gd name="T17" fmla="*/ 1 h 5"/>
                <a:gd name="T18" fmla="*/ 3 w 8"/>
                <a:gd name="T19" fmla="*/ 1 h 5"/>
                <a:gd name="T20" fmla="*/ 2 w 8"/>
                <a:gd name="T21" fmla="*/ 1 h 5"/>
                <a:gd name="T22" fmla="*/ 2 w 8"/>
                <a:gd name="T23" fmla="*/ 1 h 5"/>
                <a:gd name="T24" fmla="*/ 2 w 8"/>
                <a:gd name="T25" fmla="*/ 0 h 5"/>
                <a:gd name="T26" fmla="*/ 0 w 8"/>
                <a:gd name="T27" fmla="*/ 1 h 5"/>
                <a:gd name="T28" fmla="*/ 2 w 8"/>
                <a:gd name="T29" fmla="*/ 1 h 5"/>
                <a:gd name="T30" fmla="*/ 2 w 8"/>
                <a:gd name="T31" fmla="*/ 1 h 5"/>
                <a:gd name="T32" fmla="*/ 2 w 8"/>
                <a:gd name="T33" fmla="*/ 3 h 5"/>
                <a:gd name="T34" fmla="*/ 2 w 8"/>
                <a:gd name="T35" fmla="*/ 1 h 5"/>
                <a:gd name="T36" fmla="*/ 3 w 8"/>
                <a:gd name="T37" fmla="*/ 1 h 5"/>
                <a:gd name="T38" fmla="*/ 3 w 8"/>
                <a:gd name="T39" fmla="*/ 3 h 5"/>
                <a:gd name="T40" fmla="*/ 4 w 8"/>
                <a:gd name="T41" fmla="*/ 3 h 5"/>
                <a:gd name="T42" fmla="*/ 4 w 8"/>
                <a:gd name="T43" fmla="*/ 1 h 5"/>
                <a:gd name="T44" fmla="*/ 4 w 8"/>
                <a:gd name="T45" fmla="*/ 1 h 5"/>
                <a:gd name="T46" fmla="*/ 6 w 8"/>
                <a:gd name="T47" fmla="*/ 1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5"/>
                <a:gd name="T74" fmla="*/ 8 w 8"/>
                <a:gd name="T75" fmla="*/ 5 h 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5">
                  <a:moveTo>
                    <a:pt x="8" y="2"/>
                  </a:moveTo>
                  <a:lnTo>
                    <a:pt x="8" y="1"/>
                  </a:lnTo>
                  <a:lnTo>
                    <a:pt x="6" y="1"/>
                  </a:lnTo>
                  <a:lnTo>
                    <a:pt x="5" y="1"/>
                  </a:lnTo>
                  <a:lnTo>
                    <a:pt x="4" y="1"/>
                  </a:lnTo>
                  <a:lnTo>
                    <a:pt x="5" y="1"/>
                  </a:lnTo>
                  <a:lnTo>
                    <a:pt x="4" y="1"/>
                  </a:lnTo>
                  <a:lnTo>
                    <a:pt x="5" y="1"/>
                  </a:lnTo>
                  <a:lnTo>
                    <a:pt x="5" y="2"/>
                  </a:lnTo>
                  <a:lnTo>
                    <a:pt x="4" y="2"/>
                  </a:lnTo>
                  <a:lnTo>
                    <a:pt x="2" y="2"/>
                  </a:lnTo>
                  <a:lnTo>
                    <a:pt x="2" y="1"/>
                  </a:lnTo>
                  <a:lnTo>
                    <a:pt x="2" y="0"/>
                  </a:lnTo>
                  <a:lnTo>
                    <a:pt x="0" y="1"/>
                  </a:lnTo>
                  <a:lnTo>
                    <a:pt x="2" y="1"/>
                  </a:lnTo>
                  <a:lnTo>
                    <a:pt x="2" y="2"/>
                  </a:lnTo>
                  <a:lnTo>
                    <a:pt x="2" y="5"/>
                  </a:lnTo>
                  <a:lnTo>
                    <a:pt x="2" y="2"/>
                  </a:lnTo>
                  <a:lnTo>
                    <a:pt x="4" y="2"/>
                  </a:lnTo>
                  <a:lnTo>
                    <a:pt x="4" y="5"/>
                  </a:lnTo>
                  <a:lnTo>
                    <a:pt x="5" y="5"/>
                  </a:lnTo>
                  <a:lnTo>
                    <a:pt x="5" y="2"/>
                  </a:lnTo>
                  <a:lnTo>
                    <a:pt x="6" y="2"/>
                  </a:lnTo>
                  <a:lnTo>
                    <a:pt x="8" y="2"/>
                  </a:lnTo>
                </a:path>
              </a:pathLst>
            </a:custGeom>
            <a:solidFill>
              <a:srgbClr val="E5E5E5"/>
            </a:solidFill>
            <a:ln w="1588">
              <a:solidFill>
                <a:srgbClr val="999999"/>
              </a:solidFill>
              <a:prstDash val="solid"/>
              <a:round/>
              <a:headEnd/>
              <a:tailEnd/>
            </a:ln>
          </p:spPr>
          <p:txBody>
            <a:bodyPr/>
            <a:lstStyle/>
            <a:p>
              <a:endParaRPr lang="en-US"/>
            </a:p>
          </p:txBody>
        </p:sp>
        <p:sp>
          <p:nvSpPr>
            <p:cNvPr id="26975" name="Freeform 232"/>
            <p:cNvSpPr>
              <a:spLocks/>
            </p:cNvSpPr>
            <p:nvPr/>
          </p:nvSpPr>
          <p:spPr bwMode="auto">
            <a:xfrm>
              <a:off x="1463" y="2065"/>
              <a:ext cx="3" cy="3"/>
            </a:xfrm>
            <a:custGeom>
              <a:avLst/>
              <a:gdLst>
                <a:gd name="T0" fmla="*/ 3 w 5"/>
                <a:gd name="T1" fmla="*/ 1 h 4"/>
                <a:gd name="T2" fmla="*/ 3 w 5"/>
                <a:gd name="T3" fmla="*/ 0 h 4"/>
                <a:gd name="T4" fmla="*/ 2 w 5"/>
                <a:gd name="T5" fmla="*/ 0 h 4"/>
                <a:gd name="T6" fmla="*/ 2 w 5"/>
                <a:gd name="T7" fmla="*/ 1 h 4"/>
                <a:gd name="T8" fmla="*/ 2 w 5"/>
                <a:gd name="T9" fmla="*/ 1 h 4"/>
                <a:gd name="T10" fmla="*/ 0 w 5"/>
                <a:gd name="T11" fmla="*/ 1 h 4"/>
                <a:gd name="T12" fmla="*/ 2 w 5"/>
                <a:gd name="T13" fmla="*/ 3 h 4"/>
                <a:gd name="T14" fmla="*/ 2 w 5"/>
                <a:gd name="T15" fmla="*/ 1 h 4"/>
                <a:gd name="T16" fmla="*/ 2 w 5"/>
                <a:gd name="T17" fmla="*/ 1 h 4"/>
                <a:gd name="T18" fmla="*/ 3 w 5"/>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4"/>
                <a:gd name="T32" fmla="*/ 5 w 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4">
                  <a:moveTo>
                    <a:pt x="5" y="1"/>
                  </a:moveTo>
                  <a:lnTo>
                    <a:pt x="5" y="0"/>
                  </a:lnTo>
                  <a:lnTo>
                    <a:pt x="4" y="0"/>
                  </a:lnTo>
                  <a:lnTo>
                    <a:pt x="4" y="1"/>
                  </a:lnTo>
                  <a:lnTo>
                    <a:pt x="3" y="1"/>
                  </a:lnTo>
                  <a:lnTo>
                    <a:pt x="0" y="1"/>
                  </a:lnTo>
                  <a:lnTo>
                    <a:pt x="3" y="4"/>
                  </a:lnTo>
                  <a:lnTo>
                    <a:pt x="3" y="1"/>
                  </a:lnTo>
                  <a:lnTo>
                    <a:pt x="4" y="1"/>
                  </a:lnTo>
                  <a:lnTo>
                    <a:pt x="5" y="1"/>
                  </a:lnTo>
                </a:path>
              </a:pathLst>
            </a:custGeom>
            <a:solidFill>
              <a:srgbClr val="E5E5E5"/>
            </a:solidFill>
            <a:ln w="1588">
              <a:solidFill>
                <a:srgbClr val="999999"/>
              </a:solidFill>
              <a:prstDash val="solid"/>
              <a:round/>
              <a:headEnd/>
              <a:tailEnd/>
            </a:ln>
          </p:spPr>
          <p:txBody>
            <a:bodyPr/>
            <a:lstStyle/>
            <a:p>
              <a:endParaRPr lang="en-US"/>
            </a:p>
          </p:txBody>
        </p:sp>
        <p:sp>
          <p:nvSpPr>
            <p:cNvPr id="26976" name="Freeform 233"/>
            <p:cNvSpPr>
              <a:spLocks/>
            </p:cNvSpPr>
            <p:nvPr/>
          </p:nvSpPr>
          <p:spPr bwMode="auto">
            <a:xfrm>
              <a:off x="1460" y="2066"/>
              <a:ext cx="2" cy="2"/>
            </a:xfrm>
            <a:custGeom>
              <a:avLst/>
              <a:gdLst>
                <a:gd name="T0" fmla="*/ 2 w 3"/>
                <a:gd name="T1" fmla="*/ 0 h 3"/>
                <a:gd name="T2" fmla="*/ 1 w 3"/>
                <a:gd name="T3" fmla="*/ 0 h 3"/>
                <a:gd name="T4" fmla="*/ 1 w 3"/>
                <a:gd name="T5" fmla="*/ 2 h 3"/>
                <a:gd name="T6" fmla="*/ 0 w 3"/>
                <a:gd name="T7" fmla="*/ 2 h 3"/>
                <a:gd name="T8" fmla="*/ 1 w 3"/>
                <a:gd name="T9" fmla="*/ 2 h 3"/>
                <a:gd name="T10" fmla="*/ 2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0"/>
                  </a:moveTo>
                  <a:lnTo>
                    <a:pt x="1" y="0"/>
                  </a:lnTo>
                  <a:lnTo>
                    <a:pt x="1" y="3"/>
                  </a:lnTo>
                  <a:lnTo>
                    <a:pt x="0" y="3"/>
                  </a:lnTo>
                  <a:lnTo>
                    <a:pt x="1" y="3"/>
                  </a:lnTo>
                  <a:lnTo>
                    <a:pt x="3" y="3"/>
                  </a:lnTo>
                  <a:lnTo>
                    <a:pt x="3" y="0"/>
                  </a:lnTo>
                </a:path>
              </a:pathLst>
            </a:custGeom>
            <a:solidFill>
              <a:srgbClr val="E5E5E5"/>
            </a:solidFill>
            <a:ln w="1588">
              <a:solidFill>
                <a:srgbClr val="999999"/>
              </a:solidFill>
              <a:prstDash val="solid"/>
              <a:round/>
              <a:headEnd/>
              <a:tailEnd/>
            </a:ln>
          </p:spPr>
          <p:txBody>
            <a:bodyPr/>
            <a:lstStyle/>
            <a:p>
              <a:endParaRPr lang="en-US"/>
            </a:p>
          </p:txBody>
        </p:sp>
        <p:sp>
          <p:nvSpPr>
            <p:cNvPr id="26977" name="Freeform 234"/>
            <p:cNvSpPr>
              <a:spLocks/>
            </p:cNvSpPr>
            <p:nvPr/>
          </p:nvSpPr>
          <p:spPr bwMode="auto">
            <a:xfrm>
              <a:off x="1692" y="2089"/>
              <a:ext cx="2" cy="1"/>
            </a:xfrm>
            <a:custGeom>
              <a:avLst/>
              <a:gdLst>
                <a:gd name="T0" fmla="*/ 2 w 4"/>
                <a:gd name="T1" fmla="*/ 1 h 2"/>
                <a:gd name="T2" fmla="*/ 2 w 4"/>
                <a:gd name="T3" fmla="*/ 0 h 2"/>
                <a:gd name="T4" fmla="*/ 1 w 4"/>
                <a:gd name="T5" fmla="*/ 1 h 2"/>
                <a:gd name="T6" fmla="*/ 1 w 4"/>
                <a:gd name="T7" fmla="*/ 0 h 2"/>
                <a:gd name="T8" fmla="*/ 1 w 4"/>
                <a:gd name="T9" fmla="*/ 1 h 2"/>
                <a:gd name="T10" fmla="*/ 0 w 4"/>
                <a:gd name="T11" fmla="*/ 1 h 2"/>
                <a:gd name="T12" fmla="*/ 1 w 4"/>
                <a:gd name="T13" fmla="*/ 1 h 2"/>
                <a:gd name="T14" fmla="*/ 1 w 4"/>
                <a:gd name="T15" fmla="*/ 1 h 2"/>
                <a:gd name="T16" fmla="*/ 1 w 4"/>
                <a:gd name="T17" fmla="*/ 1 h 2"/>
                <a:gd name="T18" fmla="*/ 2 w 4"/>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4" y="1"/>
                  </a:moveTo>
                  <a:lnTo>
                    <a:pt x="4" y="0"/>
                  </a:lnTo>
                  <a:lnTo>
                    <a:pt x="2" y="1"/>
                  </a:lnTo>
                  <a:lnTo>
                    <a:pt x="2" y="0"/>
                  </a:lnTo>
                  <a:lnTo>
                    <a:pt x="2" y="1"/>
                  </a:lnTo>
                  <a:lnTo>
                    <a:pt x="0" y="1"/>
                  </a:lnTo>
                  <a:lnTo>
                    <a:pt x="2" y="1"/>
                  </a:lnTo>
                  <a:lnTo>
                    <a:pt x="2" y="2"/>
                  </a:lnTo>
                  <a:lnTo>
                    <a:pt x="2" y="1"/>
                  </a:lnTo>
                  <a:lnTo>
                    <a:pt x="4" y="1"/>
                  </a:lnTo>
                </a:path>
              </a:pathLst>
            </a:custGeom>
            <a:solidFill>
              <a:srgbClr val="E5E5E5"/>
            </a:solidFill>
            <a:ln w="1588">
              <a:solidFill>
                <a:srgbClr val="999999"/>
              </a:solidFill>
              <a:prstDash val="solid"/>
              <a:round/>
              <a:headEnd/>
              <a:tailEnd/>
            </a:ln>
          </p:spPr>
          <p:txBody>
            <a:bodyPr/>
            <a:lstStyle/>
            <a:p>
              <a:endParaRPr lang="en-US"/>
            </a:p>
          </p:txBody>
        </p:sp>
        <p:sp>
          <p:nvSpPr>
            <p:cNvPr id="26978" name="Freeform 235"/>
            <p:cNvSpPr>
              <a:spLocks/>
            </p:cNvSpPr>
            <p:nvPr/>
          </p:nvSpPr>
          <p:spPr bwMode="auto">
            <a:xfrm>
              <a:off x="1698" y="2083"/>
              <a:ext cx="1" cy="0"/>
            </a:xfrm>
            <a:custGeom>
              <a:avLst/>
              <a:gdLst>
                <a:gd name="T0" fmla="*/ 1 w 2"/>
                <a:gd name="T1" fmla="*/ 0 h 1"/>
                <a:gd name="T2" fmla="*/ 1 w 2"/>
                <a:gd name="T3" fmla="*/ 0 h 1"/>
                <a:gd name="T4" fmla="*/ 1 w 2"/>
                <a:gd name="T5" fmla="*/ 0 h 1"/>
                <a:gd name="T6" fmla="*/ 0 w 2"/>
                <a:gd name="T7" fmla="*/ 0 h 1"/>
                <a:gd name="T8" fmla="*/ 0 w 2"/>
                <a:gd name="T9" fmla="*/ 0 h 1"/>
                <a:gd name="T10" fmla="*/ 1 w 2"/>
                <a:gd name="T11" fmla="*/ 0 h 1"/>
                <a:gd name="T12" fmla="*/ 1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0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0"/>
                  </a:lnTo>
                  <a:lnTo>
                    <a:pt x="1" y="0"/>
                  </a:lnTo>
                  <a:lnTo>
                    <a:pt x="0" y="0"/>
                  </a:lnTo>
                  <a:lnTo>
                    <a:pt x="0" y="1"/>
                  </a:lnTo>
                  <a:lnTo>
                    <a:pt x="1" y="1"/>
                  </a:lnTo>
                  <a:lnTo>
                    <a:pt x="2" y="1"/>
                  </a:lnTo>
                </a:path>
              </a:pathLst>
            </a:custGeom>
            <a:solidFill>
              <a:srgbClr val="E5E5E5"/>
            </a:solidFill>
            <a:ln w="1588">
              <a:solidFill>
                <a:srgbClr val="999999"/>
              </a:solidFill>
              <a:prstDash val="solid"/>
              <a:round/>
              <a:headEnd/>
              <a:tailEnd/>
            </a:ln>
          </p:spPr>
          <p:txBody>
            <a:bodyPr/>
            <a:lstStyle/>
            <a:p>
              <a:endParaRPr lang="en-US"/>
            </a:p>
          </p:txBody>
        </p:sp>
        <p:sp>
          <p:nvSpPr>
            <p:cNvPr id="26979" name="Freeform 236"/>
            <p:cNvSpPr>
              <a:spLocks/>
            </p:cNvSpPr>
            <p:nvPr/>
          </p:nvSpPr>
          <p:spPr bwMode="auto">
            <a:xfrm>
              <a:off x="1697" y="2087"/>
              <a:ext cx="1" cy="2"/>
            </a:xfrm>
            <a:custGeom>
              <a:avLst/>
              <a:gdLst>
                <a:gd name="T0" fmla="*/ 1 w 2"/>
                <a:gd name="T1" fmla="*/ 0 h 3"/>
                <a:gd name="T2" fmla="*/ 1 w 2"/>
                <a:gd name="T3" fmla="*/ 1 h 3"/>
                <a:gd name="T4" fmla="*/ 1 w 2"/>
                <a:gd name="T5" fmla="*/ 1 h 3"/>
                <a:gd name="T6" fmla="*/ 0 w 2"/>
                <a:gd name="T7" fmla="*/ 2 h 3"/>
                <a:gd name="T8" fmla="*/ 0 w 2"/>
                <a:gd name="T9" fmla="*/ 1 h 3"/>
                <a:gd name="T10" fmla="*/ 1 w 2"/>
                <a:gd name="T11" fmla="*/ 1 h 3"/>
                <a:gd name="T12" fmla="*/ 1 w 2"/>
                <a:gd name="T13" fmla="*/ 0 h 3"/>
                <a:gd name="T14" fmla="*/ 1 w 2"/>
                <a:gd name="T15" fmla="*/ 1 h 3"/>
                <a:gd name="T16" fmla="*/ 1 w 2"/>
                <a:gd name="T17" fmla="*/ 0 h 3"/>
                <a:gd name="T18" fmla="*/ 1 w 2"/>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3"/>
                <a:gd name="T32" fmla="*/ 2 w 2"/>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3">
                  <a:moveTo>
                    <a:pt x="2" y="0"/>
                  </a:moveTo>
                  <a:lnTo>
                    <a:pt x="2" y="2"/>
                  </a:lnTo>
                  <a:lnTo>
                    <a:pt x="1" y="2"/>
                  </a:lnTo>
                  <a:lnTo>
                    <a:pt x="0" y="3"/>
                  </a:lnTo>
                  <a:lnTo>
                    <a:pt x="0" y="2"/>
                  </a:lnTo>
                  <a:lnTo>
                    <a:pt x="1" y="2"/>
                  </a:lnTo>
                  <a:lnTo>
                    <a:pt x="1" y="0"/>
                  </a:lnTo>
                  <a:lnTo>
                    <a:pt x="1" y="2"/>
                  </a:lnTo>
                  <a:lnTo>
                    <a:pt x="1" y="0"/>
                  </a:lnTo>
                  <a:lnTo>
                    <a:pt x="2" y="0"/>
                  </a:lnTo>
                </a:path>
              </a:pathLst>
            </a:custGeom>
            <a:solidFill>
              <a:srgbClr val="E5E5E5"/>
            </a:solidFill>
            <a:ln w="1588">
              <a:solidFill>
                <a:srgbClr val="999999"/>
              </a:solidFill>
              <a:prstDash val="solid"/>
              <a:round/>
              <a:headEnd/>
              <a:tailEnd/>
            </a:ln>
          </p:spPr>
          <p:txBody>
            <a:bodyPr/>
            <a:lstStyle/>
            <a:p>
              <a:endParaRPr lang="en-US"/>
            </a:p>
          </p:txBody>
        </p:sp>
        <p:sp>
          <p:nvSpPr>
            <p:cNvPr id="26980" name="Rectangle 237"/>
            <p:cNvSpPr>
              <a:spLocks noChangeArrowheads="1"/>
            </p:cNvSpPr>
            <p:nvPr/>
          </p:nvSpPr>
          <p:spPr bwMode="auto">
            <a:xfrm>
              <a:off x="1691" y="2089"/>
              <a:ext cx="2" cy="1"/>
            </a:xfrm>
            <a:prstGeom prst="rect">
              <a:avLst/>
            </a:prstGeom>
            <a:solidFill>
              <a:srgbClr val="E5E5E5"/>
            </a:solidFill>
            <a:ln w="1588">
              <a:solidFill>
                <a:srgbClr val="999999"/>
              </a:solidFill>
              <a:miter lim="800000"/>
              <a:headEnd/>
              <a:tailEnd/>
            </a:ln>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981" name="Rectangle 238"/>
            <p:cNvSpPr>
              <a:spLocks noChangeArrowheads="1"/>
            </p:cNvSpPr>
            <p:nvPr/>
          </p:nvSpPr>
          <p:spPr bwMode="auto">
            <a:xfrm>
              <a:off x="1693" y="2090"/>
              <a:ext cx="3" cy="3"/>
            </a:xfrm>
            <a:prstGeom prst="rect">
              <a:avLst/>
            </a:prstGeom>
            <a:solidFill>
              <a:srgbClr val="E5E5E5"/>
            </a:solidFill>
            <a:ln w="1588">
              <a:solidFill>
                <a:srgbClr val="999999"/>
              </a:solidFill>
              <a:miter lim="800000"/>
              <a:headEnd/>
              <a:tailEnd/>
            </a:ln>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982" name="Freeform 239"/>
            <p:cNvSpPr>
              <a:spLocks/>
            </p:cNvSpPr>
            <p:nvPr/>
          </p:nvSpPr>
          <p:spPr bwMode="auto">
            <a:xfrm>
              <a:off x="1582" y="2065"/>
              <a:ext cx="55" cy="38"/>
            </a:xfrm>
            <a:custGeom>
              <a:avLst/>
              <a:gdLst>
                <a:gd name="T0" fmla="*/ 6 w 84"/>
                <a:gd name="T1" fmla="*/ 1 h 60"/>
                <a:gd name="T2" fmla="*/ 3 w 84"/>
                <a:gd name="T3" fmla="*/ 14 h 60"/>
                <a:gd name="T4" fmla="*/ 0 w 84"/>
                <a:gd name="T5" fmla="*/ 19 h 60"/>
                <a:gd name="T6" fmla="*/ 3 w 84"/>
                <a:gd name="T7" fmla="*/ 29 h 60"/>
                <a:gd name="T8" fmla="*/ 7 w 84"/>
                <a:gd name="T9" fmla="*/ 38 h 60"/>
                <a:gd name="T10" fmla="*/ 14 w 84"/>
                <a:gd name="T11" fmla="*/ 28 h 60"/>
                <a:gd name="T12" fmla="*/ 20 w 84"/>
                <a:gd name="T13" fmla="*/ 25 h 60"/>
                <a:gd name="T14" fmla="*/ 28 w 84"/>
                <a:gd name="T15" fmla="*/ 25 h 60"/>
                <a:gd name="T16" fmla="*/ 47 w 84"/>
                <a:gd name="T17" fmla="*/ 26 h 60"/>
                <a:gd name="T18" fmla="*/ 55 w 84"/>
                <a:gd name="T19" fmla="*/ 19 h 60"/>
                <a:gd name="T20" fmla="*/ 38 w 84"/>
                <a:gd name="T21" fmla="*/ 11 h 60"/>
                <a:gd name="T22" fmla="*/ 41 w 84"/>
                <a:gd name="T23" fmla="*/ 8 h 60"/>
                <a:gd name="T24" fmla="*/ 34 w 84"/>
                <a:gd name="T25" fmla="*/ 5 h 60"/>
                <a:gd name="T26" fmla="*/ 13 w 84"/>
                <a:gd name="T27" fmla="*/ 0 h 60"/>
                <a:gd name="T28" fmla="*/ 6 w 84"/>
                <a:gd name="T29" fmla="*/ 1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60"/>
                <a:gd name="T47" fmla="*/ 84 w 8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60">
                  <a:moveTo>
                    <a:pt x="9" y="2"/>
                  </a:moveTo>
                  <a:lnTo>
                    <a:pt x="4" y="22"/>
                  </a:lnTo>
                  <a:lnTo>
                    <a:pt x="0" y="30"/>
                  </a:lnTo>
                  <a:lnTo>
                    <a:pt x="4" y="46"/>
                  </a:lnTo>
                  <a:lnTo>
                    <a:pt x="10" y="60"/>
                  </a:lnTo>
                  <a:lnTo>
                    <a:pt x="21" y="44"/>
                  </a:lnTo>
                  <a:lnTo>
                    <a:pt x="31" y="39"/>
                  </a:lnTo>
                  <a:lnTo>
                    <a:pt x="43" y="39"/>
                  </a:lnTo>
                  <a:lnTo>
                    <a:pt x="72" y="41"/>
                  </a:lnTo>
                  <a:lnTo>
                    <a:pt x="84" y="30"/>
                  </a:lnTo>
                  <a:lnTo>
                    <a:pt x="58" y="18"/>
                  </a:lnTo>
                  <a:lnTo>
                    <a:pt x="63" y="13"/>
                  </a:lnTo>
                  <a:lnTo>
                    <a:pt x="52" y="8"/>
                  </a:lnTo>
                  <a:lnTo>
                    <a:pt x="20" y="0"/>
                  </a:lnTo>
                  <a:lnTo>
                    <a:pt x="9" y="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83" name="Freeform 240"/>
            <p:cNvSpPr>
              <a:spLocks/>
            </p:cNvSpPr>
            <p:nvPr/>
          </p:nvSpPr>
          <p:spPr bwMode="auto">
            <a:xfrm>
              <a:off x="1582" y="2065"/>
              <a:ext cx="55" cy="38"/>
            </a:xfrm>
            <a:custGeom>
              <a:avLst/>
              <a:gdLst>
                <a:gd name="T0" fmla="*/ 6 w 84"/>
                <a:gd name="T1" fmla="*/ 1 h 60"/>
                <a:gd name="T2" fmla="*/ 3 w 84"/>
                <a:gd name="T3" fmla="*/ 14 h 60"/>
                <a:gd name="T4" fmla="*/ 0 w 84"/>
                <a:gd name="T5" fmla="*/ 19 h 60"/>
                <a:gd name="T6" fmla="*/ 3 w 84"/>
                <a:gd name="T7" fmla="*/ 29 h 60"/>
                <a:gd name="T8" fmla="*/ 7 w 84"/>
                <a:gd name="T9" fmla="*/ 38 h 60"/>
                <a:gd name="T10" fmla="*/ 14 w 84"/>
                <a:gd name="T11" fmla="*/ 28 h 60"/>
                <a:gd name="T12" fmla="*/ 20 w 84"/>
                <a:gd name="T13" fmla="*/ 25 h 60"/>
                <a:gd name="T14" fmla="*/ 28 w 84"/>
                <a:gd name="T15" fmla="*/ 25 h 60"/>
                <a:gd name="T16" fmla="*/ 47 w 84"/>
                <a:gd name="T17" fmla="*/ 26 h 60"/>
                <a:gd name="T18" fmla="*/ 55 w 84"/>
                <a:gd name="T19" fmla="*/ 19 h 60"/>
                <a:gd name="T20" fmla="*/ 38 w 84"/>
                <a:gd name="T21" fmla="*/ 11 h 60"/>
                <a:gd name="T22" fmla="*/ 41 w 84"/>
                <a:gd name="T23" fmla="*/ 8 h 60"/>
                <a:gd name="T24" fmla="*/ 34 w 84"/>
                <a:gd name="T25" fmla="*/ 5 h 60"/>
                <a:gd name="T26" fmla="*/ 13 w 84"/>
                <a:gd name="T27" fmla="*/ 0 h 60"/>
                <a:gd name="T28" fmla="*/ 6 w 84"/>
                <a:gd name="T29" fmla="*/ 1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60"/>
                <a:gd name="T47" fmla="*/ 84 w 84"/>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60">
                  <a:moveTo>
                    <a:pt x="9" y="2"/>
                  </a:moveTo>
                  <a:lnTo>
                    <a:pt x="4" y="22"/>
                  </a:lnTo>
                  <a:lnTo>
                    <a:pt x="0" y="30"/>
                  </a:lnTo>
                  <a:lnTo>
                    <a:pt x="4" y="46"/>
                  </a:lnTo>
                  <a:lnTo>
                    <a:pt x="10" y="60"/>
                  </a:lnTo>
                  <a:lnTo>
                    <a:pt x="21" y="44"/>
                  </a:lnTo>
                  <a:lnTo>
                    <a:pt x="31" y="39"/>
                  </a:lnTo>
                  <a:lnTo>
                    <a:pt x="43" y="39"/>
                  </a:lnTo>
                  <a:lnTo>
                    <a:pt x="72" y="41"/>
                  </a:lnTo>
                  <a:lnTo>
                    <a:pt x="84" y="30"/>
                  </a:lnTo>
                  <a:lnTo>
                    <a:pt x="58" y="18"/>
                  </a:lnTo>
                  <a:lnTo>
                    <a:pt x="63" y="13"/>
                  </a:lnTo>
                  <a:lnTo>
                    <a:pt x="52" y="8"/>
                  </a:lnTo>
                  <a:lnTo>
                    <a:pt x="20" y="0"/>
                  </a:lnTo>
                  <a:lnTo>
                    <a:pt x="9" y="2"/>
                  </a:lnTo>
                </a:path>
              </a:pathLst>
            </a:custGeom>
            <a:solidFill>
              <a:srgbClr val="E5E5E5"/>
            </a:solidFill>
            <a:ln w="1588">
              <a:solidFill>
                <a:srgbClr val="999999"/>
              </a:solidFill>
              <a:prstDash val="solid"/>
              <a:round/>
              <a:headEnd/>
              <a:tailEnd/>
            </a:ln>
          </p:spPr>
          <p:txBody>
            <a:bodyPr/>
            <a:lstStyle/>
            <a:p>
              <a:endParaRPr lang="en-US"/>
            </a:p>
          </p:txBody>
        </p:sp>
        <p:sp>
          <p:nvSpPr>
            <p:cNvPr id="26984" name="Freeform 241"/>
            <p:cNvSpPr>
              <a:spLocks/>
            </p:cNvSpPr>
            <p:nvPr/>
          </p:nvSpPr>
          <p:spPr bwMode="auto">
            <a:xfrm>
              <a:off x="1545" y="2065"/>
              <a:ext cx="43" cy="29"/>
            </a:xfrm>
            <a:custGeom>
              <a:avLst/>
              <a:gdLst>
                <a:gd name="T0" fmla="*/ 43 w 66"/>
                <a:gd name="T1" fmla="*/ 1 h 46"/>
                <a:gd name="T2" fmla="*/ 40 w 66"/>
                <a:gd name="T3" fmla="*/ 14 h 46"/>
                <a:gd name="T4" fmla="*/ 37 w 66"/>
                <a:gd name="T5" fmla="*/ 19 h 46"/>
                <a:gd name="T6" fmla="*/ 40 w 66"/>
                <a:gd name="T7" fmla="*/ 29 h 46"/>
                <a:gd name="T8" fmla="*/ 24 w 66"/>
                <a:gd name="T9" fmla="*/ 28 h 46"/>
                <a:gd name="T10" fmla="*/ 8 w 66"/>
                <a:gd name="T11" fmla="*/ 28 h 46"/>
                <a:gd name="T12" fmla="*/ 0 w 66"/>
                <a:gd name="T13" fmla="*/ 24 h 46"/>
                <a:gd name="T14" fmla="*/ 7 w 66"/>
                <a:gd name="T15" fmla="*/ 21 h 46"/>
                <a:gd name="T16" fmla="*/ 18 w 66"/>
                <a:gd name="T17" fmla="*/ 21 h 46"/>
                <a:gd name="T18" fmla="*/ 32 w 66"/>
                <a:gd name="T19" fmla="*/ 22 h 46"/>
                <a:gd name="T20" fmla="*/ 26 w 66"/>
                <a:gd name="T21" fmla="*/ 8 h 46"/>
                <a:gd name="T22" fmla="*/ 21 w 66"/>
                <a:gd name="T23" fmla="*/ 4 h 46"/>
                <a:gd name="T24" fmla="*/ 18 w 66"/>
                <a:gd name="T25" fmla="*/ 0 h 46"/>
                <a:gd name="T26" fmla="*/ 33 w 66"/>
                <a:gd name="T27" fmla="*/ 1 h 46"/>
                <a:gd name="T28" fmla="*/ 43 w 66"/>
                <a:gd name="T29" fmla="*/ 1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46"/>
                <a:gd name="T47" fmla="*/ 66 w 66"/>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46">
                  <a:moveTo>
                    <a:pt x="66" y="2"/>
                  </a:moveTo>
                  <a:lnTo>
                    <a:pt x="61" y="22"/>
                  </a:lnTo>
                  <a:lnTo>
                    <a:pt x="57" y="30"/>
                  </a:lnTo>
                  <a:lnTo>
                    <a:pt x="61" y="46"/>
                  </a:lnTo>
                  <a:lnTo>
                    <a:pt x="37" y="45"/>
                  </a:lnTo>
                  <a:lnTo>
                    <a:pt x="12" y="45"/>
                  </a:lnTo>
                  <a:lnTo>
                    <a:pt x="0" y="38"/>
                  </a:lnTo>
                  <a:lnTo>
                    <a:pt x="10" y="33"/>
                  </a:lnTo>
                  <a:lnTo>
                    <a:pt x="28" y="33"/>
                  </a:lnTo>
                  <a:lnTo>
                    <a:pt x="49" y="35"/>
                  </a:lnTo>
                  <a:lnTo>
                    <a:pt x="40" y="13"/>
                  </a:lnTo>
                  <a:lnTo>
                    <a:pt x="32" y="6"/>
                  </a:lnTo>
                  <a:lnTo>
                    <a:pt x="28" y="0"/>
                  </a:lnTo>
                  <a:lnTo>
                    <a:pt x="51" y="1"/>
                  </a:lnTo>
                  <a:lnTo>
                    <a:pt x="66" y="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85" name="Freeform 242"/>
            <p:cNvSpPr>
              <a:spLocks/>
            </p:cNvSpPr>
            <p:nvPr/>
          </p:nvSpPr>
          <p:spPr bwMode="auto">
            <a:xfrm>
              <a:off x="1545" y="2065"/>
              <a:ext cx="43" cy="29"/>
            </a:xfrm>
            <a:custGeom>
              <a:avLst/>
              <a:gdLst>
                <a:gd name="T0" fmla="*/ 43 w 66"/>
                <a:gd name="T1" fmla="*/ 1 h 46"/>
                <a:gd name="T2" fmla="*/ 40 w 66"/>
                <a:gd name="T3" fmla="*/ 14 h 46"/>
                <a:gd name="T4" fmla="*/ 37 w 66"/>
                <a:gd name="T5" fmla="*/ 19 h 46"/>
                <a:gd name="T6" fmla="*/ 40 w 66"/>
                <a:gd name="T7" fmla="*/ 29 h 46"/>
                <a:gd name="T8" fmla="*/ 24 w 66"/>
                <a:gd name="T9" fmla="*/ 28 h 46"/>
                <a:gd name="T10" fmla="*/ 8 w 66"/>
                <a:gd name="T11" fmla="*/ 28 h 46"/>
                <a:gd name="T12" fmla="*/ 0 w 66"/>
                <a:gd name="T13" fmla="*/ 24 h 46"/>
                <a:gd name="T14" fmla="*/ 7 w 66"/>
                <a:gd name="T15" fmla="*/ 21 h 46"/>
                <a:gd name="T16" fmla="*/ 18 w 66"/>
                <a:gd name="T17" fmla="*/ 21 h 46"/>
                <a:gd name="T18" fmla="*/ 32 w 66"/>
                <a:gd name="T19" fmla="*/ 22 h 46"/>
                <a:gd name="T20" fmla="*/ 26 w 66"/>
                <a:gd name="T21" fmla="*/ 8 h 46"/>
                <a:gd name="T22" fmla="*/ 21 w 66"/>
                <a:gd name="T23" fmla="*/ 4 h 46"/>
                <a:gd name="T24" fmla="*/ 18 w 66"/>
                <a:gd name="T25" fmla="*/ 0 h 46"/>
                <a:gd name="T26" fmla="*/ 33 w 66"/>
                <a:gd name="T27" fmla="*/ 1 h 46"/>
                <a:gd name="T28" fmla="*/ 43 w 66"/>
                <a:gd name="T29" fmla="*/ 1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46"/>
                <a:gd name="T47" fmla="*/ 66 w 66"/>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46">
                  <a:moveTo>
                    <a:pt x="66" y="2"/>
                  </a:moveTo>
                  <a:lnTo>
                    <a:pt x="61" y="22"/>
                  </a:lnTo>
                  <a:lnTo>
                    <a:pt x="57" y="30"/>
                  </a:lnTo>
                  <a:lnTo>
                    <a:pt x="61" y="46"/>
                  </a:lnTo>
                  <a:lnTo>
                    <a:pt x="37" y="45"/>
                  </a:lnTo>
                  <a:lnTo>
                    <a:pt x="12" y="45"/>
                  </a:lnTo>
                  <a:lnTo>
                    <a:pt x="0" y="38"/>
                  </a:lnTo>
                  <a:lnTo>
                    <a:pt x="10" y="33"/>
                  </a:lnTo>
                  <a:lnTo>
                    <a:pt x="28" y="33"/>
                  </a:lnTo>
                  <a:lnTo>
                    <a:pt x="49" y="35"/>
                  </a:lnTo>
                  <a:lnTo>
                    <a:pt x="40" y="13"/>
                  </a:lnTo>
                  <a:lnTo>
                    <a:pt x="32" y="6"/>
                  </a:lnTo>
                  <a:lnTo>
                    <a:pt x="28" y="0"/>
                  </a:lnTo>
                  <a:lnTo>
                    <a:pt x="51" y="1"/>
                  </a:lnTo>
                  <a:lnTo>
                    <a:pt x="66" y="2"/>
                  </a:lnTo>
                </a:path>
              </a:pathLst>
            </a:custGeom>
            <a:solidFill>
              <a:srgbClr val="E5E5E5"/>
            </a:solidFill>
            <a:ln w="1588">
              <a:solidFill>
                <a:srgbClr val="999999"/>
              </a:solidFill>
              <a:prstDash val="solid"/>
              <a:round/>
              <a:headEnd/>
              <a:tailEnd/>
            </a:ln>
          </p:spPr>
          <p:txBody>
            <a:bodyPr/>
            <a:lstStyle/>
            <a:p>
              <a:endParaRPr lang="en-US"/>
            </a:p>
          </p:txBody>
        </p:sp>
        <p:sp>
          <p:nvSpPr>
            <p:cNvPr id="26986" name="Freeform 243"/>
            <p:cNvSpPr>
              <a:spLocks/>
            </p:cNvSpPr>
            <p:nvPr/>
          </p:nvSpPr>
          <p:spPr bwMode="auto">
            <a:xfrm>
              <a:off x="1583" y="2030"/>
              <a:ext cx="5" cy="3"/>
            </a:xfrm>
            <a:custGeom>
              <a:avLst/>
              <a:gdLst>
                <a:gd name="T0" fmla="*/ 0 w 7"/>
                <a:gd name="T1" fmla="*/ 3 h 4"/>
                <a:gd name="T2" fmla="*/ 0 w 7"/>
                <a:gd name="T3" fmla="*/ 0 h 4"/>
                <a:gd name="T4" fmla="*/ 5 w 7"/>
                <a:gd name="T5" fmla="*/ 3 h 4"/>
                <a:gd name="T6" fmla="*/ 0 w 7"/>
                <a:gd name="T7" fmla="*/ 3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0" y="4"/>
                  </a:moveTo>
                  <a:lnTo>
                    <a:pt x="0" y="0"/>
                  </a:lnTo>
                  <a:lnTo>
                    <a:pt x="7" y="4"/>
                  </a:lnTo>
                  <a:lnTo>
                    <a:pt x="0" y="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87" name="Freeform 244"/>
            <p:cNvSpPr>
              <a:spLocks/>
            </p:cNvSpPr>
            <p:nvPr/>
          </p:nvSpPr>
          <p:spPr bwMode="auto">
            <a:xfrm>
              <a:off x="1583" y="2030"/>
              <a:ext cx="3" cy="1"/>
            </a:xfrm>
            <a:custGeom>
              <a:avLst/>
              <a:gdLst>
                <a:gd name="T0" fmla="*/ 2 w 4"/>
                <a:gd name="T1" fmla="*/ 1 h 1"/>
                <a:gd name="T2" fmla="*/ 0 w 4"/>
                <a:gd name="T3" fmla="*/ 1 h 1"/>
                <a:gd name="T4" fmla="*/ 0 w 4"/>
                <a:gd name="T5" fmla="*/ 0 h 1"/>
                <a:gd name="T6" fmla="*/ 3 w 4"/>
                <a:gd name="T7" fmla="*/ 1 h 1"/>
                <a:gd name="T8" fmla="*/ 2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3" y="1"/>
                  </a:moveTo>
                  <a:lnTo>
                    <a:pt x="0" y="1"/>
                  </a:lnTo>
                  <a:lnTo>
                    <a:pt x="0" y="0"/>
                  </a:lnTo>
                  <a:lnTo>
                    <a:pt x="4" y="1"/>
                  </a:lnTo>
                  <a:lnTo>
                    <a:pt x="3" y="1"/>
                  </a:lnTo>
                </a:path>
              </a:pathLst>
            </a:custGeom>
            <a:solidFill>
              <a:srgbClr val="E5E5E5"/>
            </a:solidFill>
            <a:ln w="1588">
              <a:solidFill>
                <a:srgbClr val="999999"/>
              </a:solidFill>
              <a:prstDash val="solid"/>
              <a:round/>
              <a:headEnd/>
              <a:tailEnd/>
            </a:ln>
          </p:spPr>
          <p:txBody>
            <a:bodyPr/>
            <a:lstStyle/>
            <a:p>
              <a:endParaRPr lang="en-US"/>
            </a:p>
          </p:txBody>
        </p:sp>
        <p:sp>
          <p:nvSpPr>
            <p:cNvPr id="26988" name="Freeform 245"/>
            <p:cNvSpPr>
              <a:spLocks/>
            </p:cNvSpPr>
            <p:nvPr/>
          </p:nvSpPr>
          <p:spPr bwMode="auto">
            <a:xfrm>
              <a:off x="1590" y="2030"/>
              <a:ext cx="5" cy="3"/>
            </a:xfrm>
            <a:custGeom>
              <a:avLst/>
              <a:gdLst>
                <a:gd name="T0" fmla="*/ 5 w 7"/>
                <a:gd name="T1" fmla="*/ 3 h 4"/>
                <a:gd name="T2" fmla="*/ 0 w 7"/>
                <a:gd name="T3" fmla="*/ 0 h 4"/>
                <a:gd name="T4" fmla="*/ 5 w 7"/>
                <a:gd name="T5" fmla="*/ 3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7" y="4"/>
                  </a:moveTo>
                  <a:lnTo>
                    <a:pt x="0" y="0"/>
                  </a:lnTo>
                  <a:lnTo>
                    <a:pt x="7" y="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89" name="Freeform 246"/>
            <p:cNvSpPr>
              <a:spLocks/>
            </p:cNvSpPr>
            <p:nvPr/>
          </p:nvSpPr>
          <p:spPr bwMode="auto">
            <a:xfrm>
              <a:off x="1590" y="2030"/>
              <a:ext cx="3" cy="1"/>
            </a:xfrm>
            <a:custGeom>
              <a:avLst/>
              <a:gdLst>
                <a:gd name="T0" fmla="*/ 3 w 5"/>
                <a:gd name="T1" fmla="*/ 1 h 1"/>
                <a:gd name="T2" fmla="*/ 2 w 5"/>
                <a:gd name="T3" fmla="*/ 1 h 1"/>
                <a:gd name="T4" fmla="*/ 0 w 5"/>
                <a:gd name="T5" fmla="*/ 0 h 1"/>
                <a:gd name="T6" fmla="*/ 2 w 5"/>
                <a:gd name="T7" fmla="*/ 1 h 1"/>
                <a:gd name="T8" fmla="*/ 3 w 5"/>
                <a:gd name="T9" fmla="*/ 1 h 1"/>
                <a:gd name="T10" fmla="*/ 0 60000 65536"/>
                <a:gd name="T11" fmla="*/ 0 60000 65536"/>
                <a:gd name="T12" fmla="*/ 0 60000 65536"/>
                <a:gd name="T13" fmla="*/ 0 60000 65536"/>
                <a:gd name="T14" fmla="*/ 0 60000 65536"/>
                <a:gd name="T15" fmla="*/ 0 w 5"/>
                <a:gd name="T16" fmla="*/ 0 h 1"/>
                <a:gd name="T17" fmla="*/ 5 w 5"/>
                <a:gd name="T18" fmla="*/ 1 h 1"/>
              </a:gdLst>
              <a:ahLst/>
              <a:cxnLst>
                <a:cxn ang="T10">
                  <a:pos x="T0" y="T1"/>
                </a:cxn>
                <a:cxn ang="T11">
                  <a:pos x="T2" y="T3"/>
                </a:cxn>
                <a:cxn ang="T12">
                  <a:pos x="T4" y="T5"/>
                </a:cxn>
                <a:cxn ang="T13">
                  <a:pos x="T6" y="T7"/>
                </a:cxn>
                <a:cxn ang="T14">
                  <a:pos x="T8" y="T9"/>
                </a:cxn>
              </a:cxnLst>
              <a:rect l="T15" t="T16" r="T17" b="T18"/>
              <a:pathLst>
                <a:path w="5" h="1">
                  <a:moveTo>
                    <a:pt x="5" y="1"/>
                  </a:moveTo>
                  <a:lnTo>
                    <a:pt x="4" y="1"/>
                  </a:lnTo>
                  <a:lnTo>
                    <a:pt x="0" y="0"/>
                  </a:lnTo>
                  <a:lnTo>
                    <a:pt x="4" y="1"/>
                  </a:lnTo>
                  <a:lnTo>
                    <a:pt x="5" y="1"/>
                  </a:lnTo>
                </a:path>
              </a:pathLst>
            </a:custGeom>
            <a:solidFill>
              <a:srgbClr val="E5E5E5"/>
            </a:solidFill>
            <a:ln w="1588">
              <a:solidFill>
                <a:srgbClr val="999999"/>
              </a:solidFill>
              <a:prstDash val="solid"/>
              <a:round/>
              <a:headEnd/>
              <a:tailEnd/>
            </a:ln>
          </p:spPr>
          <p:txBody>
            <a:bodyPr/>
            <a:lstStyle/>
            <a:p>
              <a:endParaRPr lang="en-US"/>
            </a:p>
          </p:txBody>
        </p:sp>
        <p:sp>
          <p:nvSpPr>
            <p:cNvPr id="26990" name="Freeform 247"/>
            <p:cNvSpPr>
              <a:spLocks/>
            </p:cNvSpPr>
            <p:nvPr/>
          </p:nvSpPr>
          <p:spPr bwMode="auto">
            <a:xfrm>
              <a:off x="1741" y="2164"/>
              <a:ext cx="2" cy="5"/>
            </a:xfrm>
            <a:custGeom>
              <a:avLst/>
              <a:gdLst>
                <a:gd name="T0" fmla="*/ 1 w 3"/>
                <a:gd name="T1" fmla="*/ 5 h 8"/>
                <a:gd name="T2" fmla="*/ 0 w 3"/>
                <a:gd name="T3" fmla="*/ 4 h 8"/>
                <a:gd name="T4" fmla="*/ 2 w 3"/>
                <a:gd name="T5" fmla="*/ 0 h 8"/>
                <a:gd name="T6" fmla="*/ 1 w 3"/>
                <a:gd name="T7" fmla="*/ 5 h 8"/>
                <a:gd name="T8" fmla="*/ 0 60000 65536"/>
                <a:gd name="T9" fmla="*/ 0 60000 65536"/>
                <a:gd name="T10" fmla="*/ 0 60000 65536"/>
                <a:gd name="T11" fmla="*/ 0 60000 65536"/>
                <a:gd name="T12" fmla="*/ 0 w 3"/>
                <a:gd name="T13" fmla="*/ 0 h 8"/>
                <a:gd name="T14" fmla="*/ 3 w 3"/>
                <a:gd name="T15" fmla="*/ 8 h 8"/>
              </a:gdLst>
              <a:ahLst/>
              <a:cxnLst>
                <a:cxn ang="T8">
                  <a:pos x="T0" y="T1"/>
                </a:cxn>
                <a:cxn ang="T9">
                  <a:pos x="T2" y="T3"/>
                </a:cxn>
                <a:cxn ang="T10">
                  <a:pos x="T4" y="T5"/>
                </a:cxn>
                <a:cxn ang="T11">
                  <a:pos x="T6" y="T7"/>
                </a:cxn>
              </a:cxnLst>
              <a:rect l="T12" t="T13" r="T14" b="T15"/>
              <a:pathLst>
                <a:path w="3" h="8">
                  <a:moveTo>
                    <a:pt x="1" y="8"/>
                  </a:moveTo>
                  <a:lnTo>
                    <a:pt x="0" y="6"/>
                  </a:lnTo>
                  <a:lnTo>
                    <a:pt x="3" y="0"/>
                  </a:lnTo>
                  <a:lnTo>
                    <a:pt x="1" y="8"/>
                  </a:lnTo>
                </a:path>
              </a:pathLst>
            </a:custGeom>
            <a:solidFill>
              <a:srgbClr val="E5E5E5"/>
            </a:solidFill>
            <a:ln w="1588">
              <a:solidFill>
                <a:srgbClr val="999999"/>
              </a:solidFill>
              <a:prstDash val="solid"/>
              <a:round/>
              <a:headEnd/>
              <a:tailEnd/>
            </a:ln>
          </p:spPr>
          <p:txBody>
            <a:bodyPr/>
            <a:lstStyle/>
            <a:p>
              <a:endParaRPr lang="en-US"/>
            </a:p>
          </p:txBody>
        </p:sp>
        <p:sp>
          <p:nvSpPr>
            <p:cNvPr id="26991" name="Freeform 248"/>
            <p:cNvSpPr>
              <a:spLocks/>
            </p:cNvSpPr>
            <p:nvPr/>
          </p:nvSpPr>
          <p:spPr bwMode="auto">
            <a:xfrm>
              <a:off x="1357" y="2215"/>
              <a:ext cx="50" cy="52"/>
            </a:xfrm>
            <a:custGeom>
              <a:avLst/>
              <a:gdLst>
                <a:gd name="T0" fmla="*/ 11 w 76"/>
                <a:gd name="T1" fmla="*/ 26 h 81"/>
                <a:gd name="T2" fmla="*/ 0 w 76"/>
                <a:gd name="T3" fmla="*/ 12 h 81"/>
                <a:gd name="T4" fmla="*/ 3 w 76"/>
                <a:gd name="T5" fmla="*/ 5 h 81"/>
                <a:gd name="T6" fmla="*/ 3 w 76"/>
                <a:gd name="T7" fmla="*/ 2 h 81"/>
                <a:gd name="T8" fmla="*/ 4 w 76"/>
                <a:gd name="T9" fmla="*/ 0 h 81"/>
                <a:gd name="T10" fmla="*/ 26 w 76"/>
                <a:gd name="T11" fmla="*/ 4 h 81"/>
                <a:gd name="T12" fmla="*/ 36 w 76"/>
                <a:gd name="T13" fmla="*/ 3 h 81"/>
                <a:gd name="T14" fmla="*/ 43 w 76"/>
                <a:gd name="T15" fmla="*/ 13 h 81"/>
                <a:gd name="T16" fmla="*/ 50 w 76"/>
                <a:gd name="T17" fmla="*/ 25 h 81"/>
                <a:gd name="T18" fmla="*/ 44 w 76"/>
                <a:gd name="T19" fmla="*/ 27 h 81"/>
                <a:gd name="T20" fmla="*/ 44 w 76"/>
                <a:gd name="T21" fmla="*/ 38 h 81"/>
                <a:gd name="T22" fmla="*/ 43 w 76"/>
                <a:gd name="T23" fmla="*/ 52 h 81"/>
                <a:gd name="T24" fmla="*/ 36 w 76"/>
                <a:gd name="T25" fmla="*/ 41 h 81"/>
                <a:gd name="T26" fmla="*/ 36 w 76"/>
                <a:gd name="T27" fmla="*/ 45 h 81"/>
                <a:gd name="T28" fmla="*/ 33 w 76"/>
                <a:gd name="T29" fmla="*/ 41 h 81"/>
                <a:gd name="T30" fmla="*/ 30 w 76"/>
                <a:gd name="T31" fmla="*/ 31 h 81"/>
                <a:gd name="T32" fmla="*/ 19 w 76"/>
                <a:gd name="T33" fmla="*/ 22 h 81"/>
                <a:gd name="T34" fmla="*/ 10 w 76"/>
                <a:gd name="T35" fmla="*/ 13 h 81"/>
                <a:gd name="T36" fmla="*/ 12 w 76"/>
                <a:gd name="T37" fmla="*/ 23 h 81"/>
                <a:gd name="T38" fmla="*/ 11 w 76"/>
                <a:gd name="T39" fmla="*/ 26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81"/>
                <a:gd name="T62" fmla="*/ 76 w 76"/>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81">
                  <a:moveTo>
                    <a:pt x="16" y="40"/>
                  </a:moveTo>
                  <a:lnTo>
                    <a:pt x="0" y="18"/>
                  </a:lnTo>
                  <a:lnTo>
                    <a:pt x="4" y="8"/>
                  </a:lnTo>
                  <a:lnTo>
                    <a:pt x="4" y="3"/>
                  </a:lnTo>
                  <a:lnTo>
                    <a:pt x="6" y="0"/>
                  </a:lnTo>
                  <a:lnTo>
                    <a:pt x="39" y="6"/>
                  </a:lnTo>
                  <a:lnTo>
                    <a:pt x="54" y="4"/>
                  </a:lnTo>
                  <a:lnTo>
                    <a:pt x="65" y="21"/>
                  </a:lnTo>
                  <a:lnTo>
                    <a:pt x="76" y="39"/>
                  </a:lnTo>
                  <a:lnTo>
                    <a:pt x="67" y="42"/>
                  </a:lnTo>
                  <a:lnTo>
                    <a:pt x="67" y="59"/>
                  </a:lnTo>
                  <a:lnTo>
                    <a:pt x="66" y="81"/>
                  </a:lnTo>
                  <a:lnTo>
                    <a:pt x="55" y="64"/>
                  </a:lnTo>
                  <a:lnTo>
                    <a:pt x="55" y="70"/>
                  </a:lnTo>
                  <a:lnTo>
                    <a:pt x="50" y="64"/>
                  </a:lnTo>
                  <a:lnTo>
                    <a:pt x="45" y="48"/>
                  </a:lnTo>
                  <a:lnTo>
                    <a:pt x="29" y="34"/>
                  </a:lnTo>
                  <a:lnTo>
                    <a:pt x="15" y="21"/>
                  </a:lnTo>
                  <a:lnTo>
                    <a:pt x="18" y="36"/>
                  </a:lnTo>
                  <a:lnTo>
                    <a:pt x="16" y="4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92" name="Freeform 249"/>
            <p:cNvSpPr>
              <a:spLocks/>
            </p:cNvSpPr>
            <p:nvPr/>
          </p:nvSpPr>
          <p:spPr bwMode="auto">
            <a:xfrm>
              <a:off x="1357" y="2215"/>
              <a:ext cx="50" cy="52"/>
            </a:xfrm>
            <a:custGeom>
              <a:avLst/>
              <a:gdLst>
                <a:gd name="T0" fmla="*/ 11 w 76"/>
                <a:gd name="T1" fmla="*/ 26 h 81"/>
                <a:gd name="T2" fmla="*/ 0 w 76"/>
                <a:gd name="T3" fmla="*/ 12 h 81"/>
                <a:gd name="T4" fmla="*/ 3 w 76"/>
                <a:gd name="T5" fmla="*/ 5 h 81"/>
                <a:gd name="T6" fmla="*/ 3 w 76"/>
                <a:gd name="T7" fmla="*/ 2 h 81"/>
                <a:gd name="T8" fmla="*/ 4 w 76"/>
                <a:gd name="T9" fmla="*/ 0 h 81"/>
                <a:gd name="T10" fmla="*/ 26 w 76"/>
                <a:gd name="T11" fmla="*/ 4 h 81"/>
                <a:gd name="T12" fmla="*/ 36 w 76"/>
                <a:gd name="T13" fmla="*/ 3 h 81"/>
                <a:gd name="T14" fmla="*/ 43 w 76"/>
                <a:gd name="T15" fmla="*/ 13 h 81"/>
                <a:gd name="T16" fmla="*/ 50 w 76"/>
                <a:gd name="T17" fmla="*/ 25 h 81"/>
                <a:gd name="T18" fmla="*/ 44 w 76"/>
                <a:gd name="T19" fmla="*/ 27 h 81"/>
                <a:gd name="T20" fmla="*/ 44 w 76"/>
                <a:gd name="T21" fmla="*/ 38 h 81"/>
                <a:gd name="T22" fmla="*/ 43 w 76"/>
                <a:gd name="T23" fmla="*/ 52 h 81"/>
                <a:gd name="T24" fmla="*/ 36 w 76"/>
                <a:gd name="T25" fmla="*/ 41 h 81"/>
                <a:gd name="T26" fmla="*/ 36 w 76"/>
                <a:gd name="T27" fmla="*/ 45 h 81"/>
                <a:gd name="T28" fmla="*/ 33 w 76"/>
                <a:gd name="T29" fmla="*/ 41 h 81"/>
                <a:gd name="T30" fmla="*/ 30 w 76"/>
                <a:gd name="T31" fmla="*/ 31 h 81"/>
                <a:gd name="T32" fmla="*/ 19 w 76"/>
                <a:gd name="T33" fmla="*/ 22 h 81"/>
                <a:gd name="T34" fmla="*/ 10 w 76"/>
                <a:gd name="T35" fmla="*/ 13 h 81"/>
                <a:gd name="T36" fmla="*/ 12 w 76"/>
                <a:gd name="T37" fmla="*/ 23 h 81"/>
                <a:gd name="T38" fmla="*/ 11 w 76"/>
                <a:gd name="T39" fmla="*/ 26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81"/>
                <a:gd name="T62" fmla="*/ 76 w 76"/>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81">
                  <a:moveTo>
                    <a:pt x="16" y="40"/>
                  </a:moveTo>
                  <a:lnTo>
                    <a:pt x="0" y="18"/>
                  </a:lnTo>
                  <a:lnTo>
                    <a:pt x="4" y="8"/>
                  </a:lnTo>
                  <a:lnTo>
                    <a:pt x="4" y="3"/>
                  </a:lnTo>
                  <a:lnTo>
                    <a:pt x="6" y="0"/>
                  </a:lnTo>
                  <a:lnTo>
                    <a:pt x="39" y="6"/>
                  </a:lnTo>
                  <a:lnTo>
                    <a:pt x="54" y="4"/>
                  </a:lnTo>
                  <a:lnTo>
                    <a:pt x="65" y="21"/>
                  </a:lnTo>
                  <a:lnTo>
                    <a:pt x="76" y="39"/>
                  </a:lnTo>
                  <a:lnTo>
                    <a:pt x="67" y="42"/>
                  </a:lnTo>
                  <a:lnTo>
                    <a:pt x="67" y="59"/>
                  </a:lnTo>
                  <a:lnTo>
                    <a:pt x="66" y="81"/>
                  </a:lnTo>
                  <a:lnTo>
                    <a:pt x="55" y="64"/>
                  </a:lnTo>
                  <a:lnTo>
                    <a:pt x="55" y="70"/>
                  </a:lnTo>
                  <a:lnTo>
                    <a:pt x="50" y="64"/>
                  </a:lnTo>
                  <a:lnTo>
                    <a:pt x="45" y="48"/>
                  </a:lnTo>
                  <a:lnTo>
                    <a:pt x="29" y="34"/>
                  </a:lnTo>
                  <a:lnTo>
                    <a:pt x="15" y="21"/>
                  </a:lnTo>
                  <a:lnTo>
                    <a:pt x="18" y="36"/>
                  </a:lnTo>
                  <a:lnTo>
                    <a:pt x="16" y="40"/>
                  </a:lnTo>
                </a:path>
              </a:pathLst>
            </a:custGeom>
            <a:solidFill>
              <a:srgbClr val="E5E5E5"/>
            </a:solidFill>
            <a:ln w="1588">
              <a:solidFill>
                <a:srgbClr val="999999"/>
              </a:solidFill>
              <a:prstDash val="solid"/>
              <a:round/>
              <a:headEnd/>
              <a:tailEnd/>
            </a:ln>
          </p:spPr>
          <p:txBody>
            <a:bodyPr/>
            <a:lstStyle/>
            <a:p>
              <a:endParaRPr lang="en-US"/>
            </a:p>
          </p:txBody>
        </p:sp>
        <p:sp>
          <p:nvSpPr>
            <p:cNvPr id="26993" name="Freeform 250"/>
            <p:cNvSpPr>
              <a:spLocks/>
            </p:cNvSpPr>
            <p:nvPr/>
          </p:nvSpPr>
          <p:spPr bwMode="auto">
            <a:xfrm>
              <a:off x="1602" y="2189"/>
              <a:ext cx="4" cy="2"/>
            </a:xfrm>
            <a:custGeom>
              <a:avLst/>
              <a:gdLst>
                <a:gd name="T0" fmla="*/ 1 w 6"/>
                <a:gd name="T1" fmla="*/ 0 h 3"/>
                <a:gd name="T2" fmla="*/ 0 w 6"/>
                <a:gd name="T3" fmla="*/ 0 h 3"/>
                <a:gd name="T4" fmla="*/ 4 w 6"/>
                <a:gd name="T5" fmla="*/ 2 h 3"/>
                <a:gd name="T6" fmla="*/ 1 w 6"/>
                <a:gd name="T7" fmla="*/ 0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1" y="0"/>
                  </a:moveTo>
                  <a:lnTo>
                    <a:pt x="0" y="0"/>
                  </a:lnTo>
                  <a:lnTo>
                    <a:pt x="6" y="3"/>
                  </a:lnTo>
                  <a:lnTo>
                    <a:pt x="1" y="0"/>
                  </a:lnTo>
                </a:path>
              </a:pathLst>
            </a:custGeom>
            <a:solidFill>
              <a:srgbClr val="E5E5E5"/>
            </a:solidFill>
            <a:ln w="1588">
              <a:solidFill>
                <a:srgbClr val="999999"/>
              </a:solidFill>
              <a:prstDash val="solid"/>
              <a:round/>
              <a:headEnd/>
              <a:tailEnd/>
            </a:ln>
          </p:spPr>
          <p:txBody>
            <a:bodyPr/>
            <a:lstStyle/>
            <a:p>
              <a:endParaRPr lang="en-US"/>
            </a:p>
          </p:txBody>
        </p:sp>
        <p:sp>
          <p:nvSpPr>
            <p:cNvPr id="26994" name="Freeform 251"/>
            <p:cNvSpPr>
              <a:spLocks/>
            </p:cNvSpPr>
            <p:nvPr/>
          </p:nvSpPr>
          <p:spPr bwMode="auto">
            <a:xfrm>
              <a:off x="1762" y="2177"/>
              <a:ext cx="4" cy="3"/>
            </a:xfrm>
            <a:custGeom>
              <a:avLst/>
              <a:gdLst>
                <a:gd name="T0" fmla="*/ 4 w 5"/>
                <a:gd name="T1" fmla="*/ 2 h 5"/>
                <a:gd name="T2" fmla="*/ 1 w 5"/>
                <a:gd name="T3" fmla="*/ 3 h 5"/>
                <a:gd name="T4" fmla="*/ 0 w 5"/>
                <a:gd name="T5" fmla="*/ 0 h 5"/>
                <a:gd name="T6" fmla="*/ 4 w 5"/>
                <a:gd name="T7" fmla="*/ 2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4"/>
                  </a:moveTo>
                  <a:lnTo>
                    <a:pt x="1" y="5"/>
                  </a:lnTo>
                  <a:lnTo>
                    <a:pt x="0" y="0"/>
                  </a:lnTo>
                  <a:lnTo>
                    <a:pt x="5" y="4"/>
                  </a:lnTo>
                </a:path>
              </a:pathLst>
            </a:custGeom>
            <a:solidFill>
              <a:srgbClr val="E5E5E5"/>
            </a:solidFill>
            <a:ln w="1588">
              <a:solidFill>
                <a:srgbClr val="999999"/>
              </a:solidFill>
              <a:prstDash val="solid"/>
              <a:round/>
              <a:headEnd/>
              <a:tailEnd/>
            </a:ln>
          </p:spPr>
          <p:txBody>
            <a:bodyPr/>
            <a:lstStyle/>
            <a:p>
              <a:endParaRPr lang="en-US"/>
            </a:p>
          </p:txBody>
        </p:sp>
        <p:sp>
          <p:nvSpPr>
            <p:cNvPr id="26995" name="Freeform 252"/>
            <p:cNvSpPr>
              <a:spLocks/>
            </p:cNvSpPr>
            <p:nvPr/>
          </p:nvSpPr>
          <p:spPr bwMode="auto">
            <a:xfrm>
              <a:off x="1738" y="2138"/>
              <a:ext cx="3" cy="5"/>
            </a:xfrm>
            <a:custGeom>
              <a:avLst/>
              <a:gdLst>
                <a:gd name="T0" fmla="*/ 3 w 5"/>
                <a:gd name="T1" fmla="*/ 3 h 9"/>
                <a:gd name="T2" fmla="*/ 1 w 5"/>
                <a:gd name="T3" fmla="*/ 5 h 9"/>
                <a:gd name="T4" fmla="*/ 0 w 5"/>
                <a:gd name="T5" fmla="*/ 0 h 9"/>
                <a:gd name="T6" fmla="*/ 2 w 5"/>
                <a:gd name="T7" fmla="*/ 0 h 9"/>
                <a:gd name="T8" fmla="*/ 3 w 5"/>
                <a:gd name="T9" fmla="*/ 3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5" y="6"/>
                  </a:moveTo>
                  <a:lnTo>
                    <a:pt x="1" y="9"/>
                  </a:lnTo>
                  <a:lnTo>
                    <a:pt x="0" y="0"/>
                  </a:lnTo>
                  <a:lnTo>
                    <a:pt x="4" y="0"/>
                  </a:lnTo>
                  <a:lnTo>
                    <a:pt x="5" y="6"/>
                  </a:lnTo>
                </a:path>
              </a:pathLst>
            </a:custGeom>
            <a:solidFill>
              <a:srgbClr val="E5E5E5"/>
            </a:solidFill>
            <a:ln w="1588">
              <a:solidFill>
                <a:srgbClr val="999999"/>
              </a:solidFill>
              <a:prstDash val="solid"/>
              <a:round/>
              <a:headEnd/>
              <a:tailEnd/>
            </a:ln>
          </p:spPr>
          <p:txBody>
            <a:bodyPr/>
            <a:lstStyle/>
            <a:p>
              <a:endParaRPr lang="en-US"/>
            </a:p>
          </p:txBody>
        </p:sp>
        <p:sp>
          <p:nvSpPr>
            <p:cNvPr id="26996" name="Freeform 253"/>
            <p:cNvSpPr>
              <a:spLocks/>
            </p:cNvSpPr>
            <p:nvPr/>
          </p:nvSpPr>
          <p:spPr bwMode="auto">
            <a:xfrm>
              <a:off x="1297" y="2157"/>
              <a:ext cx="34" cy="22"/>
            </a:xfrm>
            <a:custGeom>
              <a:avLst/>
              <a:gdLst>
                <a:gd name="T0" fmla="*/ 34 w 51"/>
                <a:gd name="T1" fmla="*/ 17 h 34"/>
                <a:gd name="T2" fmla="*/ 31 w 51"/>
                <a:gd name="T3" fmla="*/ 22 h 34"/>
                <a:gd name="T4" fmla="*/ 23 w 51"/>
                <a:gd name="T5" fmla="*/ 21 h 34"/>
                <a:gd name="T6" fmla="*/ 11 w 51"/>
                <a:gd name="T7" fmla="*/ 16 h 34"/>
                <a:gd name="T8" fmla="*/ 0 w 51"/>
                <a:gd name="T9" fmla="*/ 12 h 34"/>
                <a:gd name="T10" fmla="*/ 12 w 51"/>
                <a:gd name="T11" fmla="*/ 0 h 34"/>
                <a:gd name="T12" fmla="*/ 22 w 51"/>
                <a:gd name="T13" fmla="*/ 6 h 34"/>
                <a:gd name="T14" fmla="*/ 34 w 51"/>
                <a:gd name="T15" fmla="*/ 10 h 34"/>
                <a:gd name="T16" fmla="*/ 34 w 51"/>
                <a:gd name="T17" fmla="*/ 1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34"/>
                <a:gd name="T29" fmla="*/ 51 w 5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34">
                  <a:moveTo>
                    <a:pt x="51" y="26"/>
                  </a:moveTo>
                  <a:lnTo>
                    <a:pt x="47" y="34"/>
                  </a:lnTo>
                  <a:lnTo>
                    <a:pt x="34" y="32"/>
                  </a:lnTo>
                  <a:lnTo>
                    <a:pt x="17" y="24"/>
                  </a:lnTo>
                  <a:lnTo>
                    <a:pt x="0" y="18"/>
                  </a:lnTo>
                  <a:lnTo>
                    <a:pt x="18" y="0"/>
                  </a:lnTo>
                  <a:lnTo>
                    <a:pt x="33" y="10"/>
                  </a:lnTo>
                  <a:lnTo>
                    <a:pt x="51" y="15"/>
                  </a:lnTo>
                  <a:lnTo>
                    <a:pt x="51" y="2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997" name="Freeform 254"/>
            <p:cNvSpPr>
              <a:spLocks/>
            </p:cNvSpPr>
            <p:nvPr/>
          </p:nvSpPr>
          <p:spPr bwMode="auto">
            <a:xfrm>
              <a:off x="1297" y="2157"/>
              <a:ext cx="34" cy="22"/>
            </a:xfrm>
            <a:custGeom>
              <a:avLst/>
              <a:gdLst>
                <a:gd name="T0" fmla="*/ 34 w 51"/>
                <a:gd name="T1" fmla="*/ 17 h 34"/>
                <a:gd name="T2" fmla="*/ 31 w 51"/>
                <a:gd name="T3" fmla="*/ 22 h 34"/>
                <a:gd name="T4" fmla="*/ 23 w 51"/>
                <a:gd name="T5" fmla="*/ 21 h 34"/>
                <a:gd name="T6" fmla="*/ 11 w 51"/>
                <a:gd name="T7" fmla="*/ 16 h 34"/>
                <a:gd name="T8" fmla="*/ 0 w 51"/>
                <a:gd name="T9" fmla="*/ 12 h 34"/>
                <a:gd name="T10" fmla="*/ 12 w 51"/>
                <a:gd name="T11" fmla="*/ 0 h 34"/>
                <a:gd name="T12" fmla="*/ 22 w 51"/>
                <a:gd name="T13" fmla="*/ 6 h 34"/>
                <a:gd name="T14" fmla="*/ 34 w 51"/>
                <a:gd name="T15" fmla="*/ 10 h 34"/>
                <a:gd name="T16" fmla="*/ 34 w 51"/>
                <a:gd name="T17" fmla="*/ 1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34"/>
                <a:gd name="T29" fmla="*/ 51 w 51"/>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34">
                  <a:moveTo>
                    <a:pt x="51" y="26"/>
                  </a:moveTo>
                  <a:lnTo>
                    <a:pt x="47" y="34"/>
                  </a:lnTo>
                  <a:lnTo>
                    <a:pt x="34" y="32"/>
                  </a:lnTo>
                  <a:lnTo>
                    <a:pt x="17" y="24"/>
                  </a:lnTo>
                  <a:lnTo>
                    <a:pt x="0" y="18"/>
                  </a:lnTo>
                  <a:lnTo>
                    <a:pt x="18" y="0"/>
                  </a:lnTo>
                  <a:lnTo>
                    <a:pt x="33" y="10"/>
                  </a:lnTo>
                  <a:lnTo>
                    <a:pt x="51" y="15"/>
                  </a:lnTo>
                  <a:lnTo>
                    <a:pt x="51" y="26"/>
                  </a:lnTo>
                </a:path>
              </a:pathLst>
            </a:custGeom>
            <a:solidFill>
              <a:srgbClr val="E5E5E5"/>
            </a:solidFill>
            <a:ln w="1588">
              <a:solidFill>
                <a:srgbClr val="999999"/>
              </a:solidFill>
              <a:prstDash val="solid"/>
              <a:round/>
              <a:headEnd/>
              <a:tailEnd/>
            </a:ln>
          </p:spPr>
          <p:txBody>
            <a:bodyPr/>
            <a:lstStyle/>
            <a:p>
              <a:endParaRPr lang="en-US"/>
            </a:p>
          </p:txBody>
        </p:sp>
        <p:sp>
          <p:nvSpPr>
            <p:cNvPr id="26998" name="Freeform 255"/>
            <p:cNvSpPr>
              <a:spLocks/>
            </p:cNvSpPr>
            <p:nvPr/>
          </p:nvSpPr>
          <p:spPr bwMode="auto">
            <a:xfrm>
              <a:off x="1729" y="2194"/>
              <a:ext cx="2" cy="5"/>
            </a:xfrm>
            <a:custGeom>
              <a:avLst/>
              <a:gdLst>
                <a:gd name="T0" fmla="*/ 2 w 3"/>
                <a:gd name="T1" fmla="*/ 3 h 8"/>
                <a:gd name="T2" fmla="*/ 2 w 3"/>
                <a:gd name="T3" fmla="*/ 2 h 8"/>
                <a:gd name="T4" fmla="*/ 2 w 3"/>
                <a:gd name="T5" fmla="*/ 0 h 8"/>
                <a:gd name="T6" fmla="*/ 1 w 3"/>
                <a:gd name="T7" fmla="*/ 0 h 8"/>
                <a:gd name="T8" fmla="*/ 1 w 3"/>
                <a:gd name="T9" fmla="*/ 2 h 8"/>
                <a:gd name="T10" fmla="*/ 1 w 3"/>
                <a:gd name="T11" fmla="*/ 2 h 8"/>
                <a:gd name="T12" fmla="*/ 1 w 3"/>
                <a:gd name="T13" fmla="*/ 3 h 8"/>
                <a:gd name="T14" fmla="*/ 1 w 3"/>
                <a:gd name="T15" fmla="*/ 4 h 8"/>
                <a:gd name="T16" fmla="*/ 1 w 3"/>
                <a:gd name="T17" fmla="*/ 5 h 8"/>
                <a:gd name="T18" fmla="*/ 0 w 3"/>
                <a:gd name="T19" fmla="*/ 5 h 8"/>
                <a:gd name="T20" fmla="*/ 1 w 3"/>
                <a:gd name="T21" fmla="*/ 5 h 8"/>
                <a:gd name="T22" fmla="*/ 1 w 3"/>
                <a:gd name="T23" fmla="*/ 5 h 8"/>
                <a:gd name="T24" fmla="*/ 2 w 3"/>
                <a:gd name="T25" fmla="*/ 5 h 8"/>
                <a:gd name="T26" fmla="*/ 2 w 3"/>
                <a:gd name="T27" fmla="*/ 4 h 8"/>
                <a:gd name="T28" fmla="*/ 2 w 3"/>
                <a:gd name="T29" fmla="*/ 3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
                <a:gd name="T46" fmla="*/ 0 h 8"/>
                <a:gd name="T47" fmla="*/ 3 w 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 h="8">
                  <a:moveTo>
                    <a:pt x="3" y="4"/>
                  </a:moveTo>
                  <a:lnTo>
                    <a:pt x="3" y="3"/>
                  </a:lnTo>
                  <a:lnTo>
                    <a:pt x="3" y="0"/>
                  </a:lnTo>
                  <a:lnTo>
                    <a:pt x="2" y="0"/>
                  </a:lnTo>
                  <a:lnTo>
                    <a:pt x="2" y="3"/>
                  </a:lnTo>
                  <a:lnTo>
                    <a:pt x="1" y="3"/>
                  </a:lnTo>
                  <a:lnTo>
                    <a:pt x="1" y="4"/>
                  </a:lnTo>
                  <a:lnTo>
                    <a:pt x="1" y="6"/>
                  </a:lnTo>
                  <a:lnTo>
                    <a:pt x="1" y="8"/>
                  </a:lnTo>
                  <a:lnTo>
                    <a:pt x="0" y="8"/>
                  </a:lnTo>
                  <a:lnTo>
                    <a:pt x="1" y="8"/>
                  </a:lnTo>
                  <a:lnTo>
                    <a:pt x="2" y="8"/>
                  </a:lnTo>
                  <a:lnTo>
                    <a:pt x="3" y="8"/>
                  </a:lnTo>
                  <a:lnTo>
                    <a:pt x="3" y="6"/>
                  </a:lnTo>
                  <a:lnTo>
                    <a:pt x="3" y="4"/>
                  </a:lnTo>
                </a:path>
              </a:pathLst>
            </a:custGeom>
            <a:solidFill>
              <a:srgbClr val="E5E5E5"/>
            </a:solidFill>
            <a:ln w="1588">
              <a:solidFill>
                <a:srgbClr val="999999"/>
              </a:solidFill>
              <a:prstDash val="solid"/>
              <a:round/>
              <a:headEnd/>
              <a:tailEnd/>
            </a:ln>
          </p:spPr>
          <p:txBody>
            <a:bodyPr/>
            <a:lstStyle/>
            <a:p>
              <a:endParaRPr lang="en-US"/>
            </a:p>
          </p:txBody>
        </p:sp>
        <p:sp>
          <p:nvSpPr>
            <p:cNvPr id="26999" name="Freeform 256"/>
            <p:cNvSpPr>
              <a:spLocks/>
            </p:cNvSpPr>
            <p:nvPr/>
          </p:nvSpPr>
          <p:spPr bwMode="auto">
            <a:xfrm>
              <a:off x="1731" y="2193"/>
              <a:ext cx="1" cy="1"/>
            </a:xfrm>
            <a:custGeom>
              <a:avLst/>
              <a:gdLst>
                <a:gd name="T0" fmla="*/ 1 w 1"/>
                <a:gd name="T1" fmla="*/ 0 h 1"/>
                <a:gd name="T2" fmla="*/ 0 w 1"/>
                <a:gd name="T3" fmla="*/ 0 h 1"/>
                <a:gd name="T4" fmla="*/ 1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lnTo>
                    <a:pt x="0" y="0"/>
                  </a:lnTo>
                  <a:lnTo>
                    <a:pt x="1" y="0"/>
                  </a:lnTo>
                </a:path>
              </a:pathLst>
            </a:custGeom>
            <a:solidFill>
              <a:srgbClr val="E5E5E5"/>
            </a:solidFill>
            <a:ln w="1588">
              <a:solidFill>
                <a:srgbClr val="999999"/>
              </a:solidFill>
              <a:prstDash val="solid"/>
              <a:round/>
              <a:headEnd/>
              <a:tailEnd/>
            </a:ln>
          </p:spPr>
          <p:txBody>
            <a:bodyPr/>
            <a:lstStyle/>
            <a:p>
              <a:endParaRPr lang="en-US"/>
            </a:p>
          </p:txBody>
        </p:sp>
        <p:sp>
          <p:nvSpPr>
            <p:cNvPr id="27000" name="Freeform 257"/>
            <p:cNvSpPr>
              <a:spLocks/>
            </p:cNvSpPr>
            <p:nvPr/>
          </p:nvSpPr>
          <p:spPr bwMode="auto">
            <a:xfrm>
              <a:off x="1309" y="2132"/>
              <a:ext cx="97" cy="51"/>
            </a:xfrm>
            <a:custGeom>
              <a:avLst/>
              <a:gdLst>
                <a:gd name="T0" fmla="*/ 52 w 148"/>
                <a:gd name="T1" fmla="*/ 35 h 78"/>
                <a:gd name="T2" fmla="*/ 47 w 148"/>
                <a:gd name="T3" fmla="*/ 37 h 78"/>
                <a:gd name="T4" fmla="*/ 39 w 148"/>
                <a:gd name="T5" fmla="*/ 41 h 78"/>
                <a:gd name="T6" fmla="*/ 33 w 148"/>
                <a:gd name="T7" fmla="*/ 51 h 78"/>
                <a:gd name="T8" fmla="*/ 29 w 148"/>
                <a:gd name="T9" fmla="*/ 51 h 78"/>
                <a:gd name="T10" fmla="*/ 29 w 148"/>
                <a:gd name="T11" fmla="*/ 45 h 78"/>
                <a:gd name="T12" fmla="*/ 22 w 148"/>
                <a:gd name="T13" fmla="*/ 43 h 78"/>
                <a:gd name="T14" fmla="*/ 22 w 148"/>
                <a:gd name="T15" fmla="*/ 35 h 78"/>
                <a:gd name="T16" fmla="*/ 10 w 148"/>
                <a:gd name="T17" fmla="*/ 32 h 78"/>
                <a:gd name="T18" fmla="*/ 0 w 148"/>
                <a:gd name="T19" fmla="*/ 26 h 78"/>
                <a:gd name="T20" fmla="*/ 10 w 148"/>
                <a:gd name="T21" fmla="*/ 10 h 78"/>
                <a:gd name="T22" fmla="*/ 20 w 148"/>
                <a:gd name="T23" fmla="*/ 3 h 78"/>
                <a:gd name="T24" fmla="*/ 22 w 148"/>
                <a:gd name="T25" fmla="*/ 3 h 78"/>
                <a:gd name="T26" fmla="*/ 37 w 148"/>
                <a:gd name="T27" fmla="*/ 1 h 78"/>
                <a:gd name="T28" fmla="*/ 52 w 148"/>
                <a:gd name="T29" fmla="*/ 0 h 78"/>
                <a:gd name="T30" fmla="*/ 63 w 148"/>
                <a:gd name="T31" fmla="*/ 0 h 78"/>
                <a:gd name="T32" fmla="*/ 76 w 148"/>
                <a:gd name="T33" fmla="*/ 0 h 78"/>
                <a:gd name="T34" fmla="*/ 87 w 148"/>
                <a:gd name="T35" fmla="*/ 8 h 78"/>
                <a:gd name="T36" fmla="*/ 83 w 148"/>
                <a:gd name="T37" fmla="*/ 7 h 78"/>
                <a:gd name="T38" fmla="*/ 86 w 148"/>
                <a:gd name="T39" fmla="*/ 9 h 78"/>
                <a:gd name="T40" fmla="*/ 90 w 148"/>
                <a:gd name="T41" fmla="*/ 9 h 78"/>
                <a:gd name="T42" fmla="*/ 97 w 148"/>
                <a:gd name="T43" fmla="*/ 16 h 78"/>
                <a:gd name="T44" fmla="*/ 84 w 148"/>
                <a:gd name="T45" fmla="*/ 18 h 78"/>
                <a:gd name="T46" fmla="*/ 72 w 148"/>
                <a:gd name="T47" fmla="*/ 20 h 78"/>
                <a:gd name="T48" fmla="*/ 52 w 148"/>
                <a:gd name="T49" fmla="*/ 35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
                <a:gd name="T76" fmla="*/ 0 h 78"/>
                <a:gd name="T77" fmla="*/ 148 w 148"/>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 h="78">
                  <a:moveTo>
                    <a:pt x="79" y="54"/>
                  </a:moveTo>
                  <a:lnTo>
                    <a:pt x="72" y="56"/>
                  </a:lnTo>
                  <a:lnTo>
                    <a:pt x="60" y="62"/>
                  </a:lnTo>
                  <a:lnTo>
                    <a:pt x="50" y="78"/>
                  </a:lnTo>
                  <a:lnTo>
                    <a:pt x="45" y="78"/>
                  </a:lnTo>
                  <a:lnTo>
                    <a:pt x="44" y="69"/>
                  </a:lnTo>
                  <a:lnTo>
                    <a:pt x="33" y="65"/>
                  </a:lnTo>
                  <a:lnTo>
                    <a:pt x="33" y="54"/>
                  </a:lnTo>
                  <a:lnTo>
                    <a:pt x="15" y="49"/>
                  </a:lnTo>
                  <a:lnTo>
                    <a:pt x="0" y="39"/>
                  </a:lnTo>
                  <a:lnTo>
                    <a:pt x="15" y="16"/>
                  </a:lnTo>
                  <a:lnTo>
                    <a:pt x="30" y="5"/>
                  </a:lnTo>
                  <a:lnTo>
                    <a:pt x="33" y="4"/>
                  </a:lnTo>
                  <a:lnTo>
                    <a:pt x="56" y="2"/>
                  </a:lnTo>
                  <a:lnTo>
                    <a:pt x="79" y="0"/>
                  </a:lnTo>
                  <a:lnTo>
                    <a:pt x="96" y="0"/>
                  </a:lnTo>
                  <a:lnTo>
                    <a:pt x="116" y="0"/>
                  </a:lnTo>
                  <a:lnTo>
                    <a:pt x="132" y="12"/>
                  </a:lnTo>
                  <a:lnTo>
                    <a:pt x="127" y="11"/>
                  </a:lnTo>
                  <a:lnTo>
                    <a:pt x="131" y="14"/>
                  </a:lnTo>
                  <a:lnTo>
                    <a:pt x="138" y="14"/>
                  </a:lnTo>
                  <a:lnTo>
                    <a:pt x="148" y="24"/>
                  </a:lnTo>
                  <a:lnTo>
                    <a:pt x="128" y="28"/>
                  </a:lnTo>
                  <a:lnTo>
                    <a:pt x="110" y="30"/>
                  </a:lnTo>
                  <a:lnTo>
                    <a:pt x="79" y="5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01" name="Freeform 258"/>
            <p:cNvSpPr>
              <a:spLocks/>
            </p:cNvSpPr>
            <p:nvPr/>
          </p:nvSpPr>
          <p:spPr bwMode="auto">
            <a:xfrm>
              <a:off x="1309" y="2132"/>
              <a:ext cx="97" cy="51"/>
            </a:xfrm>
            <a:custGeom>
              <a:avLst/>
              <a:gdLst>
                <a:gd name="T0" fmla="*/ 52 w 148"/>
                <a:gd name="T1" fmla="*/ 35 h 78"/>
                <a:gd name="T2" fmla="*/ 47 w 148"/>
                <a:gd name="T3" fmla="*/ 37 h 78"/>
                <a:gd name="T4" fmla="*/ 39 w 148"/>
                <a:gd name="T5" fmla="*/ 41 h 78"/>
                <a:gd name="T6" fmla="*/ 33 w 148"/>
                <a:gd name="T7" fmla="*/ 51 h 78"/>
                <a:gd name="T8" fmla="*/ 29 w 148"/>
                <a:gd name="T9" fmla="*/ 51 h 78"/>
                <a:gd name="T10" fmla="*/ 29 w 148"/>
                <a:gd name="T11" fmla="*/ 45 h 78"/>
                <a:gd name="T12" fmla="*/ 22 w 148"/>
                <a:gd name="T13" fmla="*/ 43 h 78"/>
                <a:gd name="T14" fmla="*/ 22 w 148"/>
                <a:gd name="T15" fmla="*/ 35 h 78"/>
                <a:gd name="T16" fmla="*/ 10 w 148"/>
                <a:gd name="T17" fmla="*/ 32 h 78"/>
                <a:gd name="T18" fmla="*/ 0 w 148"/>
                <a:gd name="T19" fmla="*/ 26 h 78"/>
                <a:gd name="T20" fmla="*/ 10 w 148"/>
                <a:gd name="T21" fmla="*/ 10 h 78"/>
                <a:gd name="T22" fmla="*/ 20 w 148"/>
                <a:gd name="T23" fmla="*/ 3 h 78"/>
                <a:gd name="T24" fmla="*/ 22 w 148"/>
                <a:gd name="T25" fmla="*/ 3 h 78"/>
                <a:gd name="T26" fmla="*/ 37 w 148"/>
                <a:gd name="T27" fmla="*/ 1 h 78"/>
                <a:gd name="T28" fmla="*/ 52 w 148"/>
                <a:gd name="T29" fmla="*/ 0 h 78"/>
                <a:gd name="T30" fmla="*/ 63 w 148"/>
                <a:gd name="T31" fmla="*/ 0 h 78"/>
                <a:gd name="T32" fmla="*/ 76 w 148"/>
                <a:gd name="T33" fmla="*/ 0 h 78"/>
                <a:gd name="T34" fmla="*/ 87 w 148"/>
                <a:gd name="T35" fmla="*/ 8 h 78"/>
                <a:gd name="T36" fmla="*/ 83 w 148"/>
                <a:gd name="T37" fmla="*/ 7 h 78"/>
                <a:gd name="T38" fmla="*/ 86 w 148"/>
                <a:gd name="T39" fmla="*/ 9 h 78"/>
                <a:gd name="T40" fmla="*/ 90 w 148"/>
                <a:gd name="T41" fmla="*/ 9 h 78"/>
                <a:gd name="T42" fmla="*/ 97 w 148"/>
                <a:gd name="T43" fmla="*/ 16 h 78"/>
                <a:gd name="T44" fmla="*/ 84 w 148"/>
                <a:gd name="T45" fmla="*/ 18 h 78"/>
                <a:gd name="T46" fmla="*/ 72 w 148"/>
                <a:gd name="T47" fmla="*/ 20 h 78"/>
                <a:gd name="T48" fmla="*/ 52 w 148"/>
                <a:gd name="T49" fmla="*/ 35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
                <a:gd name="T76" fmla="*/ 0 h 78"/>
                <a:gd name="T77" fmla="*/ 148 w 148"/>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 h="78">
                  <a:moveTo>
                    <a:pt x="79" y="54"/>
                  </a:moveTo>
                  <a:lnTo>
                    <a:pt x="72" y="56"/>
                  </a:lnTo>
                  <a:lnTo>
                    <a:pt x="60" y="62"/>
                  </a:lnTo>
                  <a:lnTo>
                    <a:pt x="50" y="78"/>
                  </a:lnTo>
                  <a:lnTo>
                    <a:pt x="45" y="78"/>
                  </a:lnTo>
                  <a:lnTo>
                    <a:pt x="44" y="69"/>
                  </a:lnTo>
                  <a:lnTo>
                    <a:pt x="33" y="65"/>
                  </a:lnTo>
                  <a:lnTo>
                    <a:pt x="33" y="54"/>
                  </a:lnTo>
                  <a:lnTo>
                    <a:pt x="15" y="49"/>
                  </a:lnTo>
                  <a:lnTo>
                    <a:pt x="0" y="39"/>
                  </a:lnTo>
                  <a:lnTo>
                    <a:pt x="15" y="16"/>
                  </a:lnTo>
                  <a:lnTo>
                    <a:pt x="30" y="5"/>
                  </a:lnTo>
                  <a:lnTo>
                    <a:pt x="33" y="4"/>
                  </a:lnTo>
                  <a:lnTo>
                    <a:pt x="56" y="2"/>
                  </a:lnTo>
                  <a:lnTo>
                    <a:pt x="79" y="0"/>
                  </a:lnTo>
                  <a:lnTo>
                    <a:pt x="96" y="0"/>
                  </a:lnTo>
                  <a:lnTo>
                    <a:pt x="116" y="0"/>
                  </a:lnTo>
                  <a:lnTo>
                    <a:pt x="132" y="12"/>
                  </a:lnTo>
                  <a:lnTo>
                    <a:pt x="127" y="11"/>
                  </a:lnTo>
                  <a:lnTo>
                    <a:pt x="131" y="14"/>
                  </a:lnTo>
                  <a:lnTo>
                    <a:pt x="138" y="14"/>
                  </a:lnTo>
                  <a:lnTo>
                    <a:pt x="148" y="24"/>
                  </a:lnTo>
                  <a:lnTo>
                    <a:pt x="128" y="28"/>
                  </a:lnTo>
                  <a:lnTo>
                    <a:pt x="110" y="30"/>
                  </a:lnTo>
                  <a:lnTo>
                    <a:pt x="79" y="54"/>
                  </a:lnTo>
                </a:path>
              </a:pathLst>
            </a:custGeom>
            <a:solidFill>
              <a:srgbClr val="E5E5E5"/>
            </a:solidFill>
            <a:ln w="1588">
              <a:solidFill>
                <a:srgbClr val="999999"/>
              </a:solidFill>
              <a:prstDash val="solid"/>
              <a:round/>
              <a:headEnd/>
              <a:tailEnd/>
            </a:ln>
          </p:spPr>
          <p:txBody>
            <a:bodyPr/>
            <a:lstStyle/>
            <a:p>
              <a:endParaRPr lang="en-US"/>
            </a:p>
          </p:txBody>
        </p:sp>
        <p:sp>
          <p:nvSpPr>
            <p:cNvPr id="27002" name="Freeform 259"/>
            <p:cNvSpPr>
              <a:spLocks/>
            </p:cNvSpPr>
            <p:nvPr/>
          </p:nvSpPr>
          <p:spPr bwMode="auto">
            <a:xfrm>
              <a:off x="1740" y="2151"/>
              <a:ext cx="7" cy="7"/>
            </a:xfrm>
            <a:custGeom>
              <a:avLst/>
              <a:gdLst>
                <a:gd name="T0" fmla="*/ 7 w 11"/>
                <a:gd name="T1" fmla="*/ 7 h 11"/>
                <a:gd name="T2" fmla="*/ 0 w 11"/>
                <a:gd name="T3" fmla="*/ 0 h 11"/>
                <a:gd name="T4" fmla="*/ 7 w 11"/>
                <a:gd name="T5" fmla="*/ 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11" y="11"/>
                  </a:moveTo>
                  <a:lnTo>
                    <a:pt x="0" y="0"/>
                  </a:lnTo>
                  <a:lnTo>
                    <a:pt x="11" y="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03" name="Freeform 260"/>
            <p:cNvSpPr>
              <a:spLocks/>
            </p:cNvSpPr>
            <p:nvPr/>
          </p:nvSpPr>
          <p:spPr bwMode="auto">
            <a:xfrm>
              <a:off x="1740" y="2151"/>
              <a:ext cx="6" cy="6"/>
            </a:xfrm>
            <a:custGeom>
              <a:avLst/>
              <a:gdLst>
                <a:gd name="T0" fmla="*/ 6 w 9"/>
                <a:gd name="T1" fmla="*/ 5 h 10"/>
                <a:gd name="T2" fmla="*/ 0 w 9"/>
                <a:gd name="T3" fmla="*/ 0 h 10"/>
                <a:gd name="T4" fmla="*/ 6 w 9"/>
                <a:gd name="T5" fmla="*/ 6 h 10"/>
                <a:gd name="T6" fmla="*/ 6 w 9"/>
                <a:gd name="T7" fmla="*/ 5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9"/>
                  </a:moveTo>
                  <a:lnTo>
                    <a:pt x="0" y="0"/>
                  </a:lnTo>
                  <a:lnTo>
                    <a:pt x="9" y="10"/>
                  </a:lnTo>
                  <a:lnTo>
                    <a:pt x="9" y="9"/>
                  </a:lnTo>
                </a:path>
              </a:pathLst>
            </a:custGeom>
            <a:solidFill>
              <a:srgbClr val="E5E5E5"/>
            </a:solidFill>
            <a:ln w="1588">
              <a:solidFill>
                <a:srgbClr val="999999"/>
              </a:solidFill>
              <a:prstDash val="solid"/>
              <a:round/>
              <a:headEnd/>
              <a:tailEnd/>
            </a:ln>
          </p:spPr>
          <p:txBody>
            <a:bodyPr/>
            <a:lstStyle/>
            <a:p>
              <a:endParaRPr lang="en-US"/>
            </a:p>
          </p:txBody>
        </p:sp>
        <p:sp>
          <p:nvSpPr>
            <p:cNvPr id="27004" name="Freeform 261"/>
            <p:cNvSpPr>
              <a:spLocks/>
            </p:cNvSpPr>
            <p:nvPr/>
          </p:nvSpPr>
          <p:spPr bwMode="auto">
            <a:xfrm>
              <a:off x="1333" y="2148"/>
              <a:ext cx="73" cy="71"/>
            </a:xfrm>
            <a:custGeom>
              <a:avLst/>
              <a:gdLst>
                <a:gd name="T0" fmla="*/ 28 w 111"/>
                <a:gd name="T1" fmla="*/ 19 h 111"/>
                <a:gd name="T2" fmla="*/ 23 w 111"/>
                <a:gd name="T3" fmla="*/ 20 h 111"/>
                <a:gd name="T4" fmla="*/ 15 w 111"/>
                <a:gd name="T5" fmla="*/ 24 h 111"/>
                <a:gd name="T6" fmla="*/ 9 w 111"/>
                <a:gd name="T7" fmla="*/ 35 h 111"/>
                <a:gd name="T8" fmla="*/ 5 w 111"/>
                <a:gd name="T9" fmla="*/ 35 h 111"/>
                <a:gd name="T10" fmla="*/ 0 w 111"/>
                <a:gd name="T11" fmla="*/ 35 h 111"/>
                <a:gd name="T12" fmla="*/ 13 w 111"/>
                <a:gd name="T13" fmla="*/ 52 h 111"/>
                <a:gd name="T14" fmla="*/ 28 w 111"/>
                <a:gd name="T15" fmla="*/ 67 h 111"/>
                <a:gd name="T16" fmla="*/ 49 w 111"/>
                <a:gd name="T17" fmla="*/ 71 h 111"/>
                <a:gd name="T18" fmla="*/ 59 w 111"/>
                <a:gd name="T19" fmla="*/ 70 h 111"/>
                <a:gd name="T20" fmla="*/ 59 w 111"/>
                <a:gd name="T21" fmla="*/ 59 h 111"/>
                <a:gd name="T22" fmla="*/ 59 w 111"/>
                <a:gd name="T23" fmla="*/ 50 h 111"/>
                <a:gd name="T24" fmla="*/ 62 w 111"/>
                <a:gd name="T25" fmla="*/ 40 h 111"/>
                <a:gd name="T26" fmla="*/ 63 w 111"/>
                <a:gd name="T27" fmla="*/ 42 h 111"/>
                <a:gd name="T28" fmla="*/ 66 w 111"/>
                <a:gd name="T29" fmla="*/ 30 h 111"/>
                <a:gd name="T30" fmla="*/ 68 w 111"/>
                <a:gd name="T31" fmla="*/ 16 h 111"/>
                <a:gd name="T32" fmla="*/ 68 w 111"/>
                <a:gd name="T33" fmla="*/ 3 h 111"/>
                <a:gd name="T34" fmla="*/ 73 w 111"/>
                <a:gd name="T35" fmla="*/ 0 h 111"/>
                <a:gd name="T36" fmla="*/ 60 w 111"/>
                <a:gd name="T37" fmla="*/ 3 h 111"/>
                <a:gd name="T38" fmla="*/ 48 w 111"/>
                <a:gd name="T39" fmla="*/ 4 h 111"/>
                <a:gd name="T40" fmla="*/ 28 w 111"/>
                <a:gd name="T41" fmla="*/ 19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11"/>
                <a:gd name="T65" fmla="*/ 111 w 111"/>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11">
                  <a:moveTo>
                    <a:pt x="42" y="30"/>
                  </a:moveTo>
                  <a:lnTo>
                    <a:pt x="35" y="32"/>
                  </a:lnTo>
                  <a:lnTo>
                    <a:pt x="23" y="38"/>
                  </a:lnTo>
                  <a:lnTo>
                    <a:pt x="13" y="54"/>
                  </a:lnTo>
                  <a:lnTo>
                    <a:pt x="8" y="54"/>
                  </a:lnTo>
                  <a:lnTo>
                    <a:pt x="0" y="55"/>
                  </a:lnTo>
                  <a:lnTo>
                    <a:pt x="20" y="81"/>
                  </a:lnTo>
                  <a:lnTo>
                    <a:pt x="42" y="105"/>
                  </a:lnTo>
                  <a:lnTo>
                    <a:pt x="75" y="111"/>
                  </a:lnTo>
                  <a:lnTo>
                    <a:pt x="90" y="109"/>
                  </a:lnTo>
                  <a:lnTo>
                    <a:pt x="90" y="92"/>
                  </a:lnTo>
                  <a:lnTo>
                    <a:pt x="90" y="78"/>
                  </a:lnTo>
                  <a:lnTo>
                    <a:pt x="95" y="62"/>
                  </a:lnTo>
                  <a:lnTo>
                    <a:pt x="96" y="66"/>
                  </a:lnTo>
                  <a:lnTo>
                    <a:pt x="100" y="47"/>
                  </a:lnTo>
                  <a:lnTo>
                    <a:pt x="103" y="25"/>
                  </a:lnTo>
                  <a:lnTo>
                    <a:pt x="103" y="5"/>
                  </a:lnTo>
                  <a:lnTo>
                    <a:pt x="111" y="0"/>
                  </a:lnTo>
                  <a:lnTo>
                    <a:pt x="91" y="4"/>
                  </a:lnTo>
                  <a:lnTo>
                    <a:pt x="73" y="6"/>
                  </a:lnTo>
                  <a:lnTo>
                    <a:pt x="42" y="3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05" name="Freeform 262"/>
            <p:cNvSpPr>
              <a:spLocks/>
            </p:cNvSpPr>
            <p:nvPr/>
          </p:nvSpPr>
          <p:spPr bwMode="auto">
            <a:xfrm>
              <a:off x="1333" y="2148"/>
              <a:ext cx="73" cy="71"/>
            </a:xfrm>
            <a:custGeom>
              <a:avLst/>
              <a:gdLst>
                <a:gd name="T0" fmla="*/ 28 w 111"/>
                <a:gd name="T1" fmla="*/ 19 h 111"/>
                <a:gd name="T2" fmla="*/ 23 w 111"/>
                <a:gd name="T3" fmla="*/ 20 h 111"/>
                <a:gd name="T4" fmla="*/ 15 w 111"/>
                <a:gd name="T5" fmla="*/ 24 h 111"/>
                <a:gd name="T6" fmla="*/ 9 w 111"/>
                <a:gd name="T7" fmla="*/ 35 h 111"/>
                <a:gd name="T8" fmla="*/ 5 w 111"/>
                <a:gd name="T9" fmla="*/ 35 h 111"/>
                <a:gd name="T10" fmla="*/ 0 w 111"/>
                <a:gd name="T11" fmla="*/ 35 h 111"/>
                <a:gd name="T12" fmla="*/ 13 w 111"/>
                <a:gd name="T13" fmla="*/ 52 h 111"/>
                <a:gd name="T14" fmla="*/ 28 w 111"/>
                <a:gd name="T15" fmla="*/ 67 h 111"/>
                <a:gd name="T16" fmla="*/ 49 w 111"/>
                <a:gd name="T17" fmla="*/ 71 h 111"/>
                <a:gd name="T18" fmla="*/ 59 w 111"/>
                <a:gd name="T19" fmla="*/ 70 h 111"/>
                <a:gd name="T20" fmla="*/ 59 w 111"/>
                <a:gd name="T21" fmla="*/ 59 h 111"/>
                <a:gd name="T22" fmla="*/ 59 w 111"/>
                <a:gd name="T23" fmla="*/ 50 h 111"/>
                <a:gd name="T24" fmla="*/ 62 w 111"/>
                <a:gd name="T25" fmla="*/ 40 h 111"/>
                <a:gd name="T26" fmla="*/ 63 w 111"/>
                <a:gd name="T27" fmla="*/ 42 h 111"/>
                <a:gd name="T28" fmla="*/ 66 w 111"/>
                <a:gd name="T29" fmla="*/ 30 h 111"/>
                <a:gd name="T30" fmla="*/ 68 w 111"/>
                <a:gd name="T31" fmla="*/ 16 h 111"/>
                <a:gd name="T32" fmla="*/ 68 w 111"/>
                <a:gd name="T33" fmla="*/ 3 h 111"/>
                <a:gd name="T34" fmla="*/ 73 w 111"/>
                <a:gd name="T35" fmla="*/ 0 h 111"/>
                <a:gd name="T36" fmla="*/ 60 w 111"/>
                <a:gd name="T37" fmla="*/ 3 h 111"/>
                <a:gd name="T38" fmla="*/ 48 w 111"/>
                <a:gd name="T39" fmla="*/ 4 h 111"/>
                <a:gd name="T40" fmla="*/ 28 w 111"/>
                <a:gd name="T41" fmla="*/ 19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11"/>
                <a:gd name="T65" fmla="*/ 111 w 111"/>
                <a:gd name="T66" fmla="*/ 111 h 11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11">
                  <a:moveTo>
                    <a:pt x="42" y="30"/>
                  </a:moveTo>
                  <a:lnTo>
                    <a:pt x="35" y="32"/>
                  </a:lnTo>
                  <a:lnTo>
                    <a:pt x="23" y="38"/>
                  </a:lnTo>
                  <a:lnTo>
                    <a:pt x="13" y="54"/>
                  </a:lnTo>
                  <a:lnTo>
                    <a:pt x="8" y="54"/>
                  </a:lnTo>
                  <a:lnTo>
                    <a:pt x="0" y="55"/>
                  </a:lnTo>
                  <a:lnTo>
                    <a:pt x="20" y="81"/>
                  </a:lnTo>
                  <a:lnTo>
                    <a:pt x="42" y="105"/>
                  </a:lnTo>
                  <a:lnTo>
                    <a:pt x="75" y="111"/>
                  </a:lnTo>
                  <a:lnTo>
                    <a:pt x="90" y="109"/>
                  </a:lnTo>
                  <a:lnTo>
                    <a:pt x="90" y="92"/>
                  </a:lnTo>
                  <a:lnTo>
                    <a:pt x="90" y="78"/>
                  </a:lnTo>
                  <a:lnTo>
                    <a:pt x="95" y="62"/>
                  </a:lnTo>
                  <a:lnTo>
                    <a:pt x="96" y="66"/>
                  </a:lnTo>
                  <a:lnTo>
                    <a:pt x="100" y="47"/>
                  </a:lnTo>
                  <a:lnTo>
                    <a:pt x="103" y="25"/>
                  </a:lnTo>
                  <a:lnTo>
                    <a:pt x="103" y="5"/>
                  </a:lnTo>
                  <a:lnTo>
                    <a:pt x="111" y="0"/>
                  </a:lnTo>
                  <a:lnTo>
                    <a:pt x="91" y="4"/>
                  </a:lnTo>
                  <a:lnTo>
                    <a:pt x="73" y="6"/>
                  </a:lnTo>
                  <a:lnTo>
                    <a:pt x="42" y="30"/>
                  </a:lnTo>
                </a:path>
              </a:pathLst>
            </a:custGeom>
            <a:solidFill>
              <a:srgbClr val="E5E5E5"/>
            </a:solidFill>
            <a:ln w="1588">
              <a:solidFill>
                <a:srgbClr val="999999"/>
              </a:solidFill>
              <a:prstDash val="solid"/>
              <a:round/>
              <a:headEnd/>
              <a:tailEnd/>
            </a:ln>
          </p:spPr>
          <p:txBody>
            <a:bodyPr/>
            <a:lstStyle/>
            <a:p>
              <a:endParaRPr lang="en-US"/>
            </a:p>
          </p:txBody>
        </p:sp>
        <p:sp>
          <p:nvSpPr>
            <p:cNvPr id="27006" name="Freeform 263"/>
            <p:cNvSpPr>
              <a:spLocks/>
            </p:cNvSpPr>
            <p:nvPr/>
          </p:nvSpPr>
          <p:spPr bwMode="auto">
            <a:xfrm>
              <a:off x="1738" y="2175"/>
              <a:ext cx="2" cy="4"/>
            </a:xfrm>
            <a:custGeom>
              <a:avLst/>
              <a:gdLst>
                <a:gd name="T0" fmla="*/ 2 w 4"/>
                <a:gd name="T1" fmla="*/ 4 h 6"/>
                <a:gd name="T2" fmla="*/ 2 w 4"/>
                <a:gd name="T3" fmla="*/ 0 h 6"/>
                <a:gd name="T4" fmla="*/ 0 w 4"/>
                <a:gd name="T5" fmla="*/ 3 h 6"/>
                <a:gd name="T6" fmla="*/ 2 w 4"/>
                <a:gd name="T7" fmla="*/ 4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4" y="6"/>
                  </a:moveTo>
                  <a:lnTo>
                    <a:pt x="4" y="0"/>
                  </a:lnTo>
                  <a:lnTo>
                    <a:pt x="0" y="4"/>
                  </a:lnTo>
                  <a:lnTo>
                    <a:pt x="4" y="6"/>
                  </a:lnTo>
                </a:path>
              </a:pathLst>
            </a:custGeom>
            <a:solidFill>
              <a:srgbClr val="E5E5E5"/>
            </a:solidFill>
            <a:ln w="1588">
              <a:solidFill>
                <a:srgbClr val="999999"/>
              </a:solidFill>
              <a:prstDash val="solid"/>
              <a:round/>
              <a:headEnd/>
              <a:tailEnd/>
            </a:ln>
          </p:spPr>
          <p:txBody>
            <a:bodyPr/>
            <a:lstStyle/>
            <a:p>
              <a:endParaRPr lang="en-US"/>
            </a:p>
          </p:txBody>
        </p:sp>
        <p:sp>
          <p:nvSpPr>
            <p:cNvPr id="27007" name="Freeform 264"/>
            <p:cNvSpPr>
              <a:spLocks/>
            </p:cNvSpPr>
            <p:nvPr/>
          </p:nvSpPr>
          <p:spPr bwMode="auto">
            <a:xfrm>
              <a:off x="1722" y="2111"/>
              <a:ext cx="1" cy="0"/>
            </a:xfrm>
            <a:custGeom>
              <a:avLst/>
              <a:gdLst>
                <a:gd name="T0" fmla="*/ 1 w 2"/>
                <a:gd name="T1" fmla="*/ 0 h 1"/>
                <a:gd name="T2" fmla="*/ 0 w 2"/>
                <a:gd name="T3" fmla="*/ 0 h 1"/>
                <a:gd name="T4" fmla="*/ 1 w 2"/>
                <a:gd name="T5" fmla="*/ 0 h 1"/>
                <a:gd name="T6" fmla="*/ 0 60000 65536"/>
                <a:gd name="T7" fmla="*/ 0 60000 65536"/>
                <a:gd name="T8" fmla="*/ 0 60000 65536"/>
                <a:gd name="T9" fmla="*/ 0 w 2"/>
                <a:gd name="T10" fmla="*/ 0 h 1"/>
                <a:gd name="T11" fmla="*/ 2 w 2"/>
                <a:gd name="T12" fmla="*/ 0 h 1"/>
              </a:gdLst>
              <a:ahLst/>
              <a:cxnLst>
                <a:cxn ang="T6">
                  <a:pos x="T0" y="T1"/>
                </a:cxn>
                <a:cxn ang="T7">
                  <a:pos x="T2" y="T3"/>
                </a:cxn>
                <a:cxn ang="T8">
                  <a:pos x="T4" y="T5"/>
                </a:cxn>
              </a:cxnLst>
              <a:rect l="T9" t="T10" r="T11" b="T12"/>
              <a:pathLst>
                <a:path w="2" h="1">
                  <a:moveTo>
                    <a:pt x="2" y="1"/>
                  </a:moveTo>
                  <a:lnTo>
                    <a:pt x="0" y="0"/>
                  </a:lnTo>
                  <a:lnTo>
                    <a:pt x="2" y="1"/>
                  </a:lnTo>
                </a:path>
              </a:pathLst>
            </a:custGeom>
            <a:solidFill>
              <a:srgbClr val="E5E5E5"/>
            </a:solidFill>
            <a:ln w="1588">
              <a:solidFill>
                <a:srgbClr val="999999"/>
              </a:solidFill>
              <a:prstDash val="solid"/>
              <a:round/>
              <a:headEnd/>
              <a:tailEnd/>
            </a:ln>
          </p:spPr>
          <p:txBody>
            <a:bodyPr/>
            <a:lstStyle/>
            <a:p>
              <a:endParaRPr lang="en-US"/>
            </a:p>
          </p:txBody>
        </p:sp>
        <p:sp>
          <p:nvSpPr>
            <p:cNvPr id="27008" name="Freeform 265"/>
            <p:cNvSpPr>
              <a:spLocks/>
            </p:cNvSpPr>
            <p:nvPr/>
          </p:nvSpPr>
          <p:spPr bwMode="auto">
            <a:xfrm>
              <a:off x="1719" y="2105"/>
              <a:ext cx="3" cy="4"/>
            </a:xfrm>
            <a:custGeom>
              <a:avLst/>
              <a:gdLst>
                <a:gd name="T0" fmla="*/ 3 w 4"/>
                <a:gd name="T1" fmla="*/ 4 h 6"/>
                <a:gd name="T2" fmla="*/ 0 w 4"/>
                <a:gd name="T3" fmla="*/ 0 h 6"/>
                <a:gd name="T4" fmla="*/ 3 w 4"/>
                <a:gd name="T5" fmla="*/ 3 h 6"/>
                <a:gd name="T6" fmla="*/ 3 w 4"/>
                <a:gd name="T7" fmla="*/ 4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4" y="6"/>
                  </a:moveTo>
                  <a:lnTo>
                    <a:pt x="0" y="0"/>
                  </a:lnTo>
                  <a:lnTo>
                    <a:pt x="4" y="5"/>
                  </a:lnTo>
                  <a:lnTo>
                    <a:pt x="4" y="6"/>
                  </a:lnTo>
                </a:path>
              </a:pathLst>
            </a:custGeom>
            <a:solidFill>
              <a:srgbClr val="E5E5E5"/>
            </a:solidFill>
            <a:ln w="1588">
              <a:solidFill>
                <a:srgbClr val="999999"/>
              </a:solidFill>
              <a:prstDash val="solid"/>
              <a:round/>
              <a:headEnd/>
              <a:tailEnd/>
            </a:ln>
          </p:spPr>
          <p:txBody>
            <a:bodyPr/>
            <a:lstStyle/>
            <a:p>
              <a:endParaRPr lang="en-US"/>
            </a:p>
          </p:txBody>
        </p:sp>
        <p:sp>
          <p:nvSpPr>
            <p:cNvPr id="27009" name="Freeform 266"/>
            <p:cNvSpPr>
              <a:spLocks/>
            </p:cNvSpPr>
            <p:nvPr/>
          </p:nvSpPr>
          <p:spPr bwMode="auto">
            <a:xfrm>
              <a:off x="1733" y="2125"/>
              <a:ext cx="4" cy="5"/>
            </a:xfrm>
            <a:custGeom>
              <a:avLst/>
              <a:gdLst>
                <a:gd name="T0" fmla="*/ 4 w 6"/>
                <a:gd name="T1" fmla="*/ 0 h 7"/>
                <a:gd name="T2" fmla="*/ 4 w 6"/>
                <a:gd name="T3" fmla="*/ 1 h 7"/>
                <a:gd name="T4" fmla="*/ 0 w 6"/>
                <a:gd name="T5" fmla="*/ 5 h 7"/>
                <a:gd name="T6" fmla="*/ 4 w 6"/>
                <a:gd name="T7" fmla="*/ 0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0"/>
                  </a:moveTo>
                  <a:lnTo>
                    <a:pt x="6" y="2"/>
                  </a:lnTo>
                  <a:lnTo>
                    <a:pt x="0" y="7"/>
                  </a:lnTo>
                  <a:lnTo>
                    <a:pt x="6" y="0"/>
                  </a:lnTo>
                </a:path>
              </a:pathLst>
            </a:custGeom>
            <a:solidFill>
              <a:srgbClr val="E5E5E5"/>
            </a:solidFill>
            <a:ln w="1588">
              <a:solidFill>
                <a:srgbClr val="999999"/>
              </a:solidFill>
              <a:prstDash val="solid"/>
              <a:round/>
              <a:headEnd/>
              <a:tailEnd/>
            </a:ln>
          </p:spPr>
          <p:txBody>
            <a:bodyPr/>
            <a:lstStyle/>
            <a:p>
              <a:endParaRPr lang="en-US"/>
            </a:p>
          </p:txBody>
        </p:sp>
        <p:sp>
          <p:nvSpPr>
            <p:cNvPr id="27010" name="Freeform 267"/>
            <p:cNvSpPr>
              <a:spLocks/>
            </p:cNvSpPr>
            <p:nvPr/>
          </p:nvSpPr>
          <p:spPr bwMode="auto">
            <a:xfrm>
              <a:off x="1715" y="2091"/>
              <a:ext cx="4" cy="2"/>
            </a:xfrm>
            <a:custGeom>
              <a:avLst/>
              <a:gdLst>
                <a:gd name="T0" fmla="*/ 4 w 6"/>
                <a:gd name="T1" fmla="*/ 1 h 3"/>
                <a:gd name="T2" fmla="*/ 4 w 6"/>
                <a:gd name="T3" fmla="*/ 0 h 3"/>
                <a:gd name="T4" fmla="*/ 3 w 6"/>
                <a:gd name="T5" fmla="*/ 0 h 3"/>
                <a:gd name="T6" fmla="*/ 3 w 6"/>
                <a:gd name="T7" fmla="*/ 1 h 3"/>
                <a:gd name="T8" fmla="*/ 1 w 6"/>
                <a:gd name="T9" fmla="*/ 1 h 3"/>
                <a:gd name="T10" fmla="*/ 1 w 6"/>
                <a:gd name="T11" fmla="*/ 2 h 3"/>
                <a:gd name="T12" fmla="*/ 1 w 6"/>
                <a:gd name="T13" fmla="*/ 2 h 3"/>
                <a:gd name="T14" fmla="*/ 0 w 6"/>
                <a:gd name="T15" fmla="*/ 2 h 3"/>
                <a:gd name="T16" fmla="*/ 1 w 6"/>
                <a:gd name="T17" fmla="*/ 2 h 3"/>
                <a:gd name="T18" fmla="*/ 1 w 6"/>
                <a:gd name="T19" fmla="*/ 2 h 3"/>
                <a:gd name="T20" fmla="*/ 1 w 6"/>
                <a:gd name="T21" fmla="*/ 1 h 3"/>
                <a:gd name="T22" fmla="*/ 3 w 6"/>
                <a:gd name="T23" fmla="*/ 1 h 3"/>
                <a:gd name="T24" fmla="*/ 4 w 6"/>
                <a:gd name="T25" fmla="*/ 1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3"/>
                <a:gd name="T41" fmla="*/ 6 w 6"/>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3">
                  <a:moveTo>
                    <a:pt x="6" y="2"/>
                  </a:moveTo>
                  <a:lnTo>
                    <a:pt x="6" y="0"/>
                  </a:lnTo>
                  <a:lnTo>
                    <a:pt x="5" y="0"/>
                  </a:lnTo>
                  <a:lnTo>
                    <a:pt x="5" y="2"/>
                  </a:lnTo>
                  <a:lnTo>
                    <a:pt x="2" y="2"/>
                  </a:lnTo>
                  <a:lnTo>
                    <a:pt x="2" y="3"/>
                  </a:lnTo>
                  <a:lnTo>
                    <a:pt x="1" y="3"/>
                  </a:lnTo>
                  <a:lnTo>
                    <a:pt x="0" y="3"/>
                  </a:lnTo>
                  <a:lnTo>
                    <a:pt x="1" y="3"/>
                  </a:lnTo>
                  <a:lnTo>
                    <a:pt x="2" y="3"/>
                  </a:lnTo>
                  <a:lnTo>
                    <a:pt x="2" y="2"/>
                  </a:lnTo>
                  <a:lnTo>
                    <a:pt x="5" y="2"/>
                  </a:lnTo>
                  <a:lnTo>
                    <a:pt x="6" y="2"/>
                  </a:lnTo>
                </a:path>
              </a:pathLst>
            </a:custGeom>
            <a:solidFill>
              <a:srgbClr val="E5E5E5"/>
            </a:solidFill>
            <a:ln w="1588">
              <a:solidFill>
                <a:srgbClr val="999999"/>
              </a:solidFill>
              <a:prstDash val="solid"/>
              <a:round/>
              <a:headEnd/>
              <a:tailEnd/>
            </a:ln>
          </p:spPr>
          <p:txBody>
            <a:bodyPr/>
            <a:lstStyle/>
            <a:p>
              <a:endParaRPr lang="en-US"/>
            </a:p>
          </p:txBody>
        </p:sp>
        <p:sp>
          <p:nvSpPr>
            <p:cNvPr id="27011" name="Freeform 268"/>
            <p:cNvSpPr>
              <a:spLocks/>
            </p:cNvSpPr>
            <p:nvPr/>
          </p:nvSpPr>
          <p:spPr bwMode="auto">
            <a:xfrm>
              <a:off x="1733" y="2111"/>
              <a:ext cx="4" cy="3"/>
            </a:xfrm>
            <a:custGeom>
              <a:avLst/>
              <a:gdLst>
                <a:gd name="T0" fmla="*/ 2 w 6"/>
                <a:gd name="T1" fmla="*/ 0 h 5"/>
                <a:gd name="T2" fmla="*/ 0 w 6"/>
                <a:gd name="T3" fmla="*/ 1 h 5"/>
                <a:gd name="T4" fmla="*/ 0 w 6"/>
                <a:gd name="T5" fmla="*/ 3 h 5"/>
                <a:gd name="T6" fmla="*/ 4 w 6"/>
                <a:gd name="T7" fmla="*/ 2 h 5"/>
                <a:gd name="T8" fmla="*/ 2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3" y="0"/>
                  </a:moveTo>
                  <a:lnTo>
                    <a:pt x="0" y="1"/>
                  </a:lnTo>
                  <a:lnTo>
                    <a:pt x="0" y="5"/>
                  </a:lnTo>
                  <a:lnTo>
                    <a:pt x="6" y="3"/>
                  </a:lnTo>
                  <a:lnTo>
                    <a:pt x="3" y="0"/>
                  </a:lnTo>
                </a:path>
              </a:pathLst>
            </a:custGeom>
            <a:solidFill>
              <a:srgbClr val="E5E5E5"/>
            </a:solidFill>
            <a:ln w="1588">
              <a:solidFill>
                <a:srgbClr val="999999"/>
              </a:solidFill>
              <a:prstDash val="solid"/>
              <a:round/>
              <a:headEnd/>
              <a:tailEnd/>
            </a:ln>
          </p:spPr>
          <p:txBody>
            <a:bodyPr/>
            <a:lstStyle/>
            <a:p>
              <a:endParaRPr lang="en-US"/>
            </a:p>
          </p:txBody>
        </p:sp>
        <p:sp>
          <p:nvSpPr>
            <p:cNvPr id="27012" name="Freeform 269"/>
            <p:cNvSpPr>
              <a:spLocks/>
            </p:cNvSpPr>
            <p:nvPr/>
          </p:nvSpPr>
          <p:spPr bwMode="auto">
            <a:xfrm>
              <a:off x="1735" y="2102"/>
              <a:ext cx="2" cy="1"/>
            </a:xfrm>
            <a:custGeom>
              <a:avLst/>
              <a:gdLst>
                <a:gd name="T0" fmla="*/ 2 w 3"/>
                <a:gd name="T1" fmla="*/ 1 h 3"/>
                <a:gd name="T2" fmla="*/ 1 w 3"/>
                <a:gd name="T3" fmla="*/ 1 h 3"/>
                <a:gd name="T4" fmla="*/ 0 w 3"/>
                <a:gd name="T5" fmla="*/ 0 h 3"/>
                <a:gd name="T6" fmla="*/ 0 w 3"/>
                <a:gd name="T7" fmla="*/ 0 h 3"/>
                <a:gd name="T8" fmla="*/ 2 w 3"/>
                <a:gd name="T9" fmla="*/ 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lnTo>
                    <a:pt x="2" y="3"/>
                  </a:lnTo>
                  <a:lnTo>
                    <a:pt x="0" y="1"/>
                  </a:lnTo>
                  <a:lnTo>
                    <a:pt x="0" y="0"/>
                  </a:lnTo>
                  <a:lnTo>
                    <a:pt x="3" y="3"/>
                  </a:lnTo>
                </a:path>
              </a:pathLst>
            </a:custGeom>
            <a:solidFill>
              <a:srgbClr val="E5E5E5"/>
            </a:solidFill>
            <a:ln w="1588">
              <a:solidFill>
                <a:srgbClr val="999999"/>
              </a:solidFill>
              <a:prstDash val="solid"/>
              <a:round/>
              <a:headEnd/>
              <a:tailEnd/>
            </a:ln>
          </p:spPr>
          <p:txBody>
            <a:bodyPr/>
            <a:lstStyle/>
            <a:p>
              <a:endParaRPr lang="en-US"/>
            </a:p>
          </p:txBody>
        </p:sp>
        <p:sp>
          <p:nvSpPr>
            <p:cNvPr id="27013" name="Freeform 270"/>
            <p:cNvSpPr>
              <a:spLocks/>
            </p:cNvSpPr>
            <p:nvPr/>
          </p:nvSpPr>
          <p:spPr bwMode="auto">
            <a:xfrm>
              <a:off x="1315" y="2089"/>
              <a:ext cx="20" cy="43"/>
            </a:xfrm>
            <a:custGeom>
              <a:avLst/>
              <a:gdLst>
                <a:gd name="T0" fmla="*/ 12 w 31"/>
                <a:gd name="T1" fmla="*/ 35 h 67"/>
                <a:gd name="T2" fmla="*/ 4 w 31"/>
                <a:gd name="T3" fmla="*/ 43 h 67"/>
                <a:gd name="T4" fmla="*/ 0 w 31"/>
                <a:gd name="T5" fmla="*/ 43 h 67"/>
                <a:gd name="T6" fmla="*/ 2 w 31"/>
                <a:gd name="T7" fmla="*/ 26 h 67"/>
                <a:gd name="T8" fmla="*/ 5 w 31"/>
                <a:gd name="T9" fmla="*/ 11 h 67"/>
                <a:gd name="T10" fmla="*/ 19 w 31"/>
                <a:gd name="T11" fmla="*/ 0 h 67"/>
                <a:gd name="T12" fmla="*/ 20 w 31"/>
                <a:gd name="T13" fmla="*/ 1 h 67"/>
                <a:gd name="T14" fmla="*/ 15 w 31"/>
                <a:gd name="T15" fmla="*/ 19 h 67"/>
                <a:gd name="T16" fmla="*/ 12 w 31"/>
                <a:gd name="T17" fmla="*/ 3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7"/>
                <a:gd name="T29" fmla="*/ 31 w 31"/>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7">
                  <a:moveTo>
                    <a:pt x="19" y="54"/>
                  </a:moveTo>
                  <a:lnTo>
                    <a:pt x="6" y="67"/>
                  </a:lnTo>
                  <a:lnTo>
                    <a:pt x="0" y="67"/>
                  </a:lnTo>
                  <a:lnTo>
                    <a:pt x="3" y="41"/>
                  </a:lnTo>
                  <a:lnTo>
                    <a:pt x="7" y="17"/>
                  </a:lnTo>
                  <a:lnTo>
                    <a:pt x="30" y="0"/>
                  </a:lnTo>
                  <a:lnTo>
                    <a:pt x="31" y="2"/>
                  </a:lnTo>
                  <a:lnTo>
                    <a:pt x="24" y="30"/>
                  </a:lnTo>
                  <a:lnTo>
                    <a:pt x="19" y="5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14" name="Freeform 271"/>
            <p:cNvSpPr>
              <a:spLocks/>
            </p:cNvSpPr>
            <p:nvPr/>
          </p:nvSpPr>
          <p:spPr bwMode="auto">
            <a:xfrm>
              <a:off x="1315" y="2089"/>
              <a:ext cx="20" cy="43"/>
            </a:xfrm>
            <a:custGeom>
              <a:avLst/>
              <a:gdLst>
                <a:gd name="T0" fmla="*/ 12 w 31"/>
                <a:gd name="T1" fmla="*/ 35 h 67"/>
                <a:gd name="T2" fmla="*/ 4 w 31"/>
                <a:gd name="T3" fmla="*/ 43 h 67"/>
                <a:gd name="T4" fmla="*/ 0 w 31"/>
                <a:gd name="T5" fmla="*/ 43 h 67"/>
                <a:gd name="T6" fmla="*/ 2 w 31"/>
                <a:gd name="T7" fmla="*/ 26 h 67"/>
                <a:gd name="T8" fmla="*/ 5 w 31"/>
                <a:gd name="T9" fmla="*/ 11 h 67"/>
                <a:gd name="T10" fmla="*/ 19 w 31"/>
                <a:gd name="T11" fmla="*/ 0 h 67"/>
                <a:gd name="T12" fmla="*/ 20 w 31"/>
                <a:gd name="T13" fmla="*/ 1 h 67"/>
                <a:gd name="T14" fmla="*/ 15 w 31"/>
                <a:gd name="T15" fmla="*/ 19 h 67"/>
                <a:gd name="T16" fmla="*/ 12 w 31"/>
                <a:gd name="T17" fmla="*/ 3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7"/>
                <a:gd name="T29" fmla="*/ 31 w 31"/>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7">
                  <a:moveTo>
                    <a:pt x="19" y="54"/>
                  </a:moveTo>
                  <a:lnTo>
                    <a:pt x="6" y="67"/>
                  </a:lnTo>
                  <a:lnTo>
                    <a:pt x="0" y="67"/>
                  </a:lnTo>
                  <a:lnTo>
                    <a:pt x="3" y="41"/>
                  </a:lnTo>
                  <a:lnTo>
                    <a:pt x="7" y="17"/>
                  </a:lnTo>
                  <a:lnTo>
                    <a:pt x="30" y="0"/>
                  </a:lnTo>
                  <a:lnTo>
                    <a:pt x="31" y="2"/>
                  </a:lnTo>
                  <a:lnTo>
                    <a:pt x="24" y="30"/>
                  </a:lnTo>
                  <a:lnTo>
                    <a:pt x="19" y="54"/>
                  </a:lnTo>
                </a:path>
              </a:pathLst>
            </a:custGeom>
            <a:solidFill>
              <a:srgbClr val="E5E5E5"/>
            </a:solidFill>
            <a:ln w="1588">
              <a:solidFill>
                <a:srgbClr val="999999"/>
              </a:solidFill>
              <a:prstDash val="solid"/>
              <a:round/>
              <a:headEnd/>
              <a:tailEnd/>
            </a:ln>
          </p:spPr>
          <p:txBody>
            <a:bodyPr/>
            <a:lstStyle/>
            <a:p>
              <a:endParaRPr lang="en-US"/>
            </a:p>
          </p:txBody>
        </p:sp>
        <p:sp>
          <p:nvSpPr>
            <p:cNvPr id="27015" name="Freeform 272"/>
            <p:cNvSpPr>
              <a:spLocks/>
            </p:cNvSpPr>
            <p:nvPr/>
          </p:nvSpPr>
          <p:spPr bwMode="auto">
            <a:xfrm>
              <a:off x="1265" y="2100"/>
              <a:ext cx="64" cy="69"/>
            </a:xfrm>
            <a:custGeom>
              <a:avLst/>
              <a:gdLst>
                <a:gd name="T0" fmla="*/ 5 w 97"/>
                <a:gd name="T1" fmla="*/ 61 h 108"/>
                <a:gd name="T2" fmla="*/ 0 w 97"/>
                <a:gd name="T3" fmla="*/ 55 h 108"/>
                <a:gd name="T4" fmla="*/ 3 w 97"/>
                <a:gd name="T5" fmla="*/ 43 h 108"/>
                <a:gd name="T6" fmla="*/ 11 w 97"/>
                <a:gd name="T7" fmla="*/ 30 h 108"/>
                <a:gd name="T8" fmla="*/ 32 w 97"/>
                <a:gd name="T9" fmla="*/ 27 h 108"/>
                <a:gd name="T10" fmla="*/ 21 w 97"/>
                <a:gd name="T11" fmla="*/ 11 h 108"/>
                <a:gd name="T12" fmla="*/ 26 w 97"/>
                <a:gd name="T13" fmla="*/ 10 h 108"/>
                <a:gd name="T14" fmla="*/ 26 w 97"/>
                <a:gd name="T15" fmla="*/ 0 h 108"/>
                <a:gd name="T16" fmla="*/ 41 w 97"/>
                <a:gd name="T17" fmla="*/ 0 h 108"/>
                <a:gd name="T18" fmla="*/ 55 w 97"/>
                <a:gd name="T19" fmla="*/ 0 h 108"/>
                <a:gd name="T20" fmla="*/ 52 w 97"/>
                <a:gd name="T21" fmla="*/ 15 h 108"/>
                <a:gd name="T22" fmla="*/ 50 w 97"/>
                <a:gd name="T23" fmla="*/ 32 h 108"/>
                <a:gd name="T24" fmla="*/ 54 w 97"/>
                <a:gd name="T25" fmla="*/ 32 h 108"/>
                <a:gd name="T26" fmla="*/ 60 w 97"/>
                <a:gd name="T27" fmla="*/ 33 h 108"/>
                <a:gd name="T28" fmla="*/ 64 w 97"/>
                <a:gd name="T29" fmla="*/ 36 h 108"/>
                <a:gd name="T30" fmla="*/ 54 w 97"/>
                <a:gd name="T31" fmla="*/ 43 h 108"/>
                <a:gd name="T32" fmla="*/ 44 w 97"/>
                <a:gd name="T33" fmla="*/ 58 h 108"/>
                <a:gd name="T34" fmla="*/ 32 w 97"/>
                <a:gd name="T35" fmla="*/ 69 h 108"/>
                <a:gd name="T36" fmla="*/ 20 w 97"/>
                <a:gd name="T37" fmla="*/ 65 h 108"/>
                <a:gd name="T38" fmla="*/ 5 w 97"/>
                <a:gd name="T39" fmla="*/ 61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108"/>
                <a:gd name="T62" fmla="*/ 97 w 97"/>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108">
                  <a:moveTo>
                    <a:pt x="8" y="96"/>
                  </a:moveTo>
                  <a:lnTo>
                    <a:pt x="0" y="86"/>
                  </a:lnTo>
                  <a:lnTo>
                    <a:pt x="4" y="67"/>
                  </a:lnTo>
                  <a:lnTo>
                    <a:pt x="17" y="47"/>
                  </a:lnTo>
                  <a:lnTo>
                    <a:pt x="49" y="42"/>
                  </a:lnTo>
                  <a:lnTo>
                    <a:pt x="32" y="17"/>
                  </a:lnTo>
                  <a:lnTo>
                    <a:pt x="39" y="15"/>
                  </a:lnTo>
                  <a:lnTo>
                    <a:pt x="40" y="0"/>
                  </a:lnTo>
                  <a:lnTo>
                    <a:pt x="62" y="0"/>
                  </a:lnTo>
                  <a:lnTo>
                    <a:pt x="83" y="0"/>
                  </a:lnTo>
                  <a:lnTo>
                    <a:pt x="79" y="24"/>
                  </a:lnTo>
                  <a:lnTo>
                    <a:pt x="76" y="50"/>
                  </a:lnTo>
                  <a:lnTo>
                    <a:pt x="82" y="50"/>
                  </a:lnTo>
                  <a:lnTo>
                    <a:pt x="91" y="51"/>
                  </a:lnTo>
                  <a:lnTo>
                    <a:pt x="97" y="56"/>
                  </a:lnTo>
                  <a:lnTo>
                    <a:pt x="82" y="67"/>
                  </a:lnTo>
                  <a:lnTo>
                    <a:pt x="67" y="90"/>
                  </a:lnTo>
                  <a:lnTo>
                    <a:pt x="49" y="108"/>
                  </a:lnTo>
                  <a:lnTo>
                    <a:pt x="30" y="101"/>
                  </a:lnTo>
                  <a:lnTo>
                    <a:pt x="8" y="9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16" name="Freeform 273"/>
            <p:cNvSpPr>
              <a:spLocks/>
            </p:cNvSpPr>
            <p:nvPr/>
          </p:nvSpPr>
          <p:spPr bwMode="auto">
            <a:xfrm>
              <a:off x="1265" y="2100"/>
              <a:ext cx="64" cy="69"/>
            </a:xfrm>
            <a:custGeom>
              <a:avLst/>
              <a:gdLst>
                <a:gd name="T0" fmla="*/ 5 w 97"/>
                <a:gd name="T1" fmla="*/ 61 h 108"/>
                <a:gd name="T2" fmla="*/ 0 w 97"/>
                <a:gd name="T3" fmla="*/ 55 h 108"/>
                <a:gd name="T4" fmla="*/ 3 w 97"/>
                <a:gd name="T5" fmla="*/ 43 h 108"/>
                <a:gd name="T6" fmla="*/ 11 w 97"/>
                <a:gd name="T7" fmla="*/ 30 h 108"/>
                <a:gd name="T8" fmla="*/ 32 w 97"/>
                <a:gd name="T9" fmla="*/ 27 h 108"/>
                <a:gd name="T10" fmla="*/ 21 w 97"/>
                <a:gd name="T11" fmla="*/ 11 h 108"/>
                <a:gd name="T12" fmla="*/ 26 w 97"/>
                <a:gd name="T13" fmla="*/ 10 h 108"/>
                <a:gd name="T14" fmla="*/ 26 w 97"/>
                <a:gd name="T15" fmla="*/ 0 h 108"/>
                <a:gd name="T16" fmla="*/ 41 w 97"/>
                <a:gd name="T17" fmla="*/ 0 h 108"/>
                <a:gd name="T18" fmla="*/ 55 w 97"/>
                <a:gd name="T19" fmla="*/ 0 h 108"/>
                <a:gd name="T20" fmla="*/ 52 w 97"/>
                <a:gd name="T21" fmla="*/ 15 h 108"/>
                <a:gd name="T22" fmla="*/ 50 w 97"/>
                <a:gd name="T23" fmla="*/ 32 h 108"/>
                <a:gd name="T24" fmla="*/ 54 w 97"/>
                <a:gd name="T25" fmla="*/ 32 h 108"/>
                <a:gd name="T26" fmla="*/ 60 w 97"/>
                <a:gd name="T27" fmla="*/ 33 h 108"/>
                <a:gd name="T28" fmla="*/ 64 w 97"/>
                <a:gd name="T29" fmla="*/ 36 h 108"/>
                <a:gd name="T30" fmla="*/ 54 w 97"/>
                <a:gd name="T31" fmla="*/ 43 h 108"/>
                <a:gd name="T32" fmla="*/ 44 w 97"/>
                <a:gd name="T33" fmla="*/ 58 h 108"/>
                <a:gd name="T34" fmla="*/ 32 w 97"/>
                <a:gd name="T35" fmla="*/ 69 h 108"/>
                <a:gd name="T36" fmla="*/ 20 w 97"/>
                <a:gd name="T37" fmla="*/ 65 h 108"/>
                <a:gd name="T38" fmla="*/ 5 w 97"/>
                <a:gd name="T39" fmla="*/ 61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108"/>
                <a:gd name="T62" fmla="*/ 97 w 97"/>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108">
                  <a:moveTo>
                    <a:pt x="8" y="96"/>
                  </a:moveTo>
                  <a:lnTo>
                    <a:pt x="0" y="86"/>
                  </a:lnTo>
                  <a:lnTo>
                    <a:pt x="4" y="67"/>
                  </a:lnTo>
                  <a:lnTo>
                    <a:pt x="17" y="47"/>
                  </a:lnTo>
                  <a:lnTo>
                    <a:pt x="49" y="42"/>
                  </a:lnTo>
                  <a:lnTo>
                    <a:pt x="32" y="17"/>
                  </a:lnTo>
                  <a:lnTo>
                    <a:pt x="39" y="15"/>
                  </a:lnTo>
                  <a:lnTo>
                    <a:pt x="40" y="0"/>
                  </a:lnTo>
                  <a:lnTo>
                    <a:pt x="62" y="0"/>
                  </a:lnTo>
                  <a:lnTo>
                    <a:pt x="83" y="0"/>
                  </a:lnTo>
                  <a:lnTo>
                    <a:pt x="79" y="24"/>
                  </a:lnTo>
                  <a:lnTo>
                    <a:pt x="76" y="50"/>
                  </a:lnTo>
                  <a:lnTo>
                    <a:pt x="82" y="50"/>
                  </a:lnTo>
                  <a:lnTo>
                    <a:pt x="91" y="51"/>
                  </a:lnTo>
                  <a:lnTo>
                    <a:pt x="97" y="56"/>
                  </a:lnTo>
                  <a:lnTo>
                    <a:pt x="82" y="67"/>
                  </a:lnTo>
                  <a:lnTo>
                    <a:pt x="67" y="90"/>
                  </a:lnTo>
                  <a:lnTo>
                    <a:pt x="49" y="108"/>
                  </a:lnTo>
                  <a:lnTo>
                    <a:pt x="30" y="101"/>
                  </a:lnTo>
                  <a:lnTo>
                    <a:pt x="8" y="96"/>
                  </a:lnTo>
                </a:path>
              </a:pathLst>
            </a:custGeom>
            <a:solidFill>
              <a:srgbClr val="E5E5E5"/>
            </a:solidFill>
            <a:ln w="1588">
              <a:solidFill>
                <a:srgbClr val="999999"/>
              </a:solidFill>
              <a:prstDash val="solid"/>
              <a:round/>
              <a:headEnd/>
              <a:tailEnd/>
            </a:ln>
          </p:spPr>
          <p:txBody>
            <a:bodyPr/>
            <a:lstStyle/>
            <a:p>
              <a:endParaRPr lang="en-US"/>
            </a:p>
          </p:txBody>
        </p:sp>
        <p:sp>
          <p:nvSpPr>
            <p:cNvPr id="27017" name="Freeform 274"/>
            <p:cNvSpPr>
              <a:spLocks/>
            </p:cNvSpPr>
            <p:nvPr/>
          </p:nvSpPr>
          <p:spPr bwMode="auto">
            <a:xfrm>
              <a:off x="1485" y="2089"/>
              <a:ext cx="32" cy="11"/>
            </a:xfrm>
            <a:custGeom>
              <a:avLst/>
              <a:gdLst>
                <a:gd name="T0" fmla="*/ 12 w 50"/>
                <a:gd name="T1" fmla="*/ 0 h 17"/>
                <a:gd name="T2" fmla="*/ 0 w 50"/>
                <a:gd name="T3" fmla="*/ 4 h 17"/>
                <a:gd name="T4" fmla="*/ 17 w 50"/>
                <a:gd name="T5" fmla="*/ 11 h 17"/>
                <a:gd name="T6" fmla="*/ 32 w 50"/>
                <a:gd name="T7" fmla="*/ 9 h 17"/>
                <a:gd name="T8" fmla="*/ 12 w 50"/>
                <a:gd name="T9" fmla="*/ 0 h 17"/>
                <a:gd name="T10" fmla="*/ 0 60000 65536"/>
                <a:gd name="T11" fmla="*/ 0 60000 65536"/>
                <a:gd name="T12" fmla="*/ 0 60000 65536"/>
                <a:gd name="T13" fmla="*/ 0 60000 65536"/>
                <a:gd name="T14" fmla="*/ 0 60000 65536"/>
                <a:gd name="T15" fmla="*/ 0 w 50"/>
                <a:gd name="T16" fmla="*/ 0 h 17"/>
                <a:gd name="T17" fmla="*/ 50 w 50"/>
                <a:gd name="T18" fmla="*/ 17 h 17"/>
              </a:gdLst>
              <a:ahLst/>
              <a:cxnLst>
                <a:cxn ang="T10">
                  <a:pos x="T0" y="T1"/>
                </a:cxn>
                <a:cxn ang="T11">
                  <a:pos x="T2" y="T3"/>
                </a:cxn>
                <a:cxn ang="T12">
                  <a:pos x="T4" y="T5"/>
                </a:cxn>
                <a:cxn ang="T13">
                  <a:pos x="T6" y="T7"/>
                </a:cxn>
                <a:cxn ang="T14">
                  <a:pos x="T8" y="T9"/>
                </a:cxn>
              </a:cxnLst>
              <a:rect l="T15" t="T16" r="T17" b="T18"/>
              <a:pathLst>
                <a:path w="50" h="17">
                  <a:moveTo>
                    <a:pt x="19" y="0"/>
                  </a:moveTo>
                  <a:lnTo>
                    <a:pt x="0" y="6"/>
                  </a:lnTo>
                  <a:lnTo>
                    <a:pt x="26" y="17"/>
                  </a:lnTo>
                  <a:lnTo>
                    <a:pt x="50" y="14"/>
                  </a:lnTo>
                  <a:lnTo>
                    <a:pt x="19"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18" name="Freeform 275"/>
            <p:cNvSpPr>
              <a:spLocks/>
            </p:cNvSpPr>
            <p:nvPr/>
          </p:nvSpPr>
          <p:spPr bwMode="auto">
            <a:xfrm>
              <a:off x="1485" y="2089"/>
              <a:ext cx="32" cy="11"/>
            </a:xfrm>
            <a:custGeom>
              <a:avLst/>
              <a:gdLst>
                <a:gd name="T0" fmla="*/ 12 w 50"/>
                <a:gd name="T1" fmla="*/ 0 h 17"/>
                <a:gd name="T2" fmla="*/ 0 w 50"/>
                <a:gd name="T3" fmla="*/ 4 h 17"/>
                <a:gd name="T4" fmla="*/ 17 w 50"/>
                <a:gd name="T5" fmla="*/ 11 h 17"/>
                <a:gd name="T6" fmla="*/ 32 w 50"/>
                <a:gd name="T7" fmla="*/ 9 h 17"/>
                <a:gd name="T8" fmla="*/ 12 w 50"/>
                <a:gd name="T9" fmla="*/ 0 h 17"/>
                <a:gd name="T10" fmla="*/ 0 60000 65536"/>
                <a:gd name="T11" fmla="*/ 0 60000 65536"/>
                <a:gd name="T12" fmla="*/ 0 60000 65536"/>
                <a:gd name="T13" fmla="*/ 0 60000 65536"/>
                <a:gd name="T14" fmla="*/ 0 60000 65536"/>
                <a:gd name="T15" fmla="*/ 0 w 50"/>
                <a:gd name="T16" fmla="*/ 0 h 17"/>
                <a:gd name="T17" fmla="*/ 50 w 50"/>
                <a:gd name="T18" fmla="*/ 17 h 17"/>
              </a:gdLst>
              <a:ahLst/>
              <a:cxnLst>
                <a:cxn ang="T10">
                  <a:pos x="T0" y="T1"/>
                </a:cxn>
                <a:cxn ang="T11">
                  <a:pos x="T2" y="T3"/>
                </a:cxn>
                <a:cxn ang="T12">
                  <a:pos x="T4" y="T5"/>
                </a:cxn>
                <a:cxn ang="T13">
                  <a:pos x="T6" y="T7"/>
                </a:cxn>
                <a:cxn ang="T14">
                  <a:pos x="T8" y="T9"/>
                </a:cxn>
              </a:cxnLst>
              <a:rect l="T15" t="T16" r="T17" b="T18"/>
              <a:pathLst>
                <a:path w="50" h="17">
                  <a:moveTo>
                    <a:pt x="19" y="0"/>
                  </a:moveTo>
                  <a:lnTo>
                    <a:pt x="0" y="6"/>
                  </a:lnTo>
                  <a:lnTo>
                    <a:pt x="26" y="17"/>
                  </a:lnTo>
                  <a:lnTo>
                    <a:pt x="50" y="14"/>
                  </a:lnTo>
                  <a:lnTo>
                    <a:pt x="19" y="0"/>
                  </a:lnTo>
                </a:path>
              </a:pathLst>
            </a:custGeom>
            <a:solidFill>
              <a:srgbClr val="E5E5E5"/>
            </a:solidFill>
            <a:ln w="1588">
              <a:solidFill>
                <a:srgbClr val="999999"/>
              </a:solidFill>
              <a:prstDash val="solid"/>
              <a:round/>
              <a:headEnd/>
              <a:tailEnd/>
            </a:ln>
          </p:spPr>
          <p:txBody>
            <a:bodyPr/>
            <a:lstStyle/>
            <a:p>
              <a:endParaRPr lang="en-US"/>
            </a:p>
          </p:txBody>
        </p:sp>
        <p:pic>
          <p:nvPicPr>
            <p:cNvPr id="27019" name="Picture 276"/>
            <p:cNvPicPr>
              <a:picLocks noChangeAspect="1" noChangeArrowheads="1"/>
            </p:cNvPicPr>
            <p:nvPr/>
          </p:nvPicPr>
          <p:blipFill>
            <a:blip r:embed="rId5">
              <a:lum contrast="-6000"/>
              <a:extLst>
                <a:ext uri="{28A0092B-C50C-407E-A947-70E740481C1C}">
                  <a14:useLocalDpi xmlns:a14="http://schemas.microsoft.com/office/drawing/2010/main" xmlns="" val="0"/>
                </a:ext>
              </a:extLst>
            </a:blip>
            <a:srcRect/>
            <a:stretch>
              <a:fillRect/>
            </a:stretch>
          </p:blipFill>
          <p:spPr bwMode="auto">
            <a:xfrm>
              <a:off x="1655" y="2060"/>
              <a:ext cx="20" cy="14"/>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020" name="Freeform 277"/>
            <p:cNvSpPr>
              <a:spLocks/>
            </p:cNvSpPr>
            <p:nvPr/>
          </p:nvSpPr>
          <p:spPr bwMode="auto">
            <a:xfrm>
              <a:off x="1655" y="2087"/>
              <a:ext cx="25" cy="10"/>
            </a:xfrm>
            <a:custGeom>
              <a:avLst/>
              <a:gdLst>
                <a:gd name="T0" fmla="*/ 0 w 38"/>
                <a:gd name="T1" fmla="*/ 5 h 15"/>
                <a:gd name="T2" fmla="*/ 0 w 38"/>
                <a:gd name="T3" fmla="*/ 0 h 15"/>
                <a:gd name="T4" fmla="*/ 25 w 38"/>
                <a:gd name="T5" fmla="*/ 5 h 15"/>
                <a:gd name="T6" fmla="*/ 20 w 38"/>
                <a:gd name="T7" fmla="*/ 5 h 15"/>
                <a:gd name="T8" fmla="*/ 5 w 38"/>
                <a:gd name="T9" fmla="*/ 10 h 15"/>
                <a:gd name="T10" fmla="*/ 0 w 38"/>
                <a:gd name="T11" fmla="*/ 5 h 15"/>
                <a:gd name="T12" fmla="*/ 0 60000 65536"/>
                <a:gd name="T13" fmla="*/ 0 60000 65536"/>
                <a:gd name="T14" fmla="*/ 0 60000 65536"/>
                <a:gd name="T15" fmla="*/ 0 60000 65536"/>
                <a:gd name="T16" fmla="*/ 0 60000 65536"/>
                <a:gd name="T17" fmla="*/ 0 60000 65536"/>
                <a:gd name="T18" fmla="*/ 0 w 38"/>
                <a:gd name="T19" fmla="*/ 0 h 15"/>
                <a:gd name="T20" fmla="*/ 38 w 3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8" h="15">
                  <a:moveTo>
                    <a:pt x="0" y="8"/>
                  </a:moveTo>
                  <a:lnTo>
                    <a:pt x="0" y="0"/>
                  </a:lnTo>
                  <a:lnTo>
                    <a:pt x="38" y="8"/>
                  </a:lnTo>
                  <a:lnTo>
                    <a:pt x="30" y="8"/>
                  </a:lnTo>
                  <a:lnTo>
                    <a:pt x="8" y="15"/>
                  </a:lnTo>
                  <a:lnTo>
                    <a:pt x="0" y="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21" name="Freeform 278"/>
            <p:cNvSpPr>
              <a:spLocks/>
            </p:cNvSpPr>
            <p:nvPr/>
          </p:nvSpPr>
          <p:spPr bwMode="auto">
            <a:xfrm>
              <a:off x="1655" y="2087"/>
              <a:ext cx="24" cy="9"/>
            </a:xfrm>
            <a:custGeom>
              <a:avLst/>
              <a:gdLst>
                <a:gd name="T0" fmla="*/ 24 w 36"/>
                <a:gd name="T1" fmla="*/ 6 h 13"/>
                <a:gd name="T2" fmla="*/ 22 w 36"/>
                <a:gd name="T3" fmla="*/ 6 h 13"/>
                <a:gd name="T4" fmla="*/ 6 w 36"/>
                <a:gd name="T5" fmla="*/ 9 h 13"/>
                <a:gd name="T6" fmla="*/ 0 w 36"/>
                <a:gd name="T7" fmla="*/ 7 h 13"/>
                <a:gd name="T8" fmla="*/ 2 w 36"/>
                <a:gd name="T9" fmla="*/ 0 h 13"/>
                <a:gd name="T10" fmla="*/ 24 w 36"/>
                <a:gd name="T11" fmla="*/ 6 h 13"/>
                <a:gd name="T12" fmla="*/ 0 60000 65536"/>
                <a:gd name="T13" fmla="*/ 0 60000 65536"/>
                <a:gd name="T14" fmla="*/ 0 60000 65536"/>
                <a:gd name="T15" fmla="*/ 0 60000 65536"/>
                <a:gd name="T16" fmla="*/ 0 60000 65536"/>
                <a:gd name="T17" fmla="*/ 0 60000 65536"/>
                <a:gd name="T18" fmla="*/ 0 w 36"/>
                <a:gd name="T19" fmla="*/ 0 h 13"/>
                <a:gd name="T20" fmla="*/ 36 w 3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6" h="13">
                  <a:moveTo>
                    <a:pt x="36" y="8"/>
                  </a:moveTo>
                  <a:lnTo>
                    <a:pt x="33" y="9"/>
                  </a:lnTo>
                  <a:lnTo>
                    <a:pt x="9" y="13"/>
                  </a:lnTo>
                  <a:lnTo>
                    <a:pt x="0" y="10"/>
                  </a:lnTo>
                  <a:lnTo>
                    <a:pt x="3" y="0"/>
                  </a:lnTo>
                  <a:lnTo>
                    <a:pt x="36" y="8"/>
                  </a:lnTo>
                </a:path>
              </a:pathLst>
            </a:custGeom>
            <a:solidFill>
              <a:srgbClr val="E5E5E5"/>
            </a:solidFill>
            <a:ln w="1588">
              <a:solidFill>
                <a:srgbClr val="999999"/>
              </a:solidFill>
              <a:prstDash val="solid"/>
              <a:round/>
              <a:headEnd/>
              <a:tailEnd/>
            </a:ln>
          </p:spPr>
          <p:txBody>
            <a:bodyPr/>
            <a:lstStyle/>
            <a:p>
              <a:endParaRPr lang="en-US"/>
            </a:p>
          </p:txBody>
        </p:sp>
        <p:sp>
          <p:nvSpPr>
            <p:cNvPr id="27022" name="Freeform 279"/>
            <p:cNvSpPr>
              <a:spLocks/>
            </p:cNvSpPr>
            <p:nvPr/>
          </p:nvSpPr>
          <p:spPr bwMode="auto">
            <a:xfrm>
              <a:off x="1689" y="2100"/>
              <a:ext cx="4" cy="2"/>
            </a:xfrm>
            <a:custGeom>
              <a:avLst/>
              <a:gdLst>
                <a:gd name="T0" fmla="*/ 4 w 6"/>
                <a:gd name="T1" fmla="*/ 1 h 3"/>
                <a:gd name="T2" fmla="*/ 1 w 6"/>
                <a:gd name="T3" fmla="*/ 0 h 3"/>
                <a:gd name="T4" fmla="*/ 0 w 6"/>
                <a:gd name="T5" fmla="*/ 2 h 3"/>
                <a:gd name="T6" fmla="*/ 4 w 6"/>
                <a:gd name="T7" fmla="*/ 1 h 3"/>
                <a:gd name="T8" fmla="*/ 0 60000 65536"/>
                <a:gd name="T9" fmla="*/ 0 60000 65536"/>
                <a:gd name="T10" fmla="*/ 0 60000 65536"/>
                <a:gd name="T11" fmla="*/ 0 60000 65536"/>
                <a:gd name="T12" fmla="*/ 0 w 6"/>
                <a:gd name="T13" fmla="*/ 0 h 3"/>
                <a:gd name="T14" fmla="*/ 6 w 6"/>
                <a:gd name="T15" fmla="*/ 3 h 3"/>
              </a:gdLst>
              <a:ahLst/>
              <a:cxnLst>
                <a:cxn ang="T8">
                  <a:pos x="T0" y="T1"/>
                </a:cxn>
                <a:cxn ang="T9">
                  <a:pos x="T2" y="T3"/>
                </a:cxn>
                <a:cxn ang="T10">
                  <a:pos x="T4" y="T5"/>
                </a:cxn>
                <a:cxn ang="T11">
                  <a:pos x="T6" y="T7"/>
                </a:cxn>
              </a:cxnLst>
              <a:rect l="T12" t="T13" r="T14" b="T15"/>
              <a:pathLst>
                <a:path w="6" h="3">
                  <a:moveTo>
                    <a:pt x="6" y="1"/>
                  </a:moveTo>
                  <a:lnTo>
                    <a:pt x="1" y="0"/>
                  </a:lnTo>
                  <a:lnTo>
                    <a:pt x="0" y="3"/>
                  </a:lnTo>
                  <a:lnTo>
                    <a:pt x="6" y="1"/>
                  </a:lnTo>
                </a:path>
              </a:pathLst>
            </a:custGeom>
            <a:solidFill>
              <a:srgbClr val="E5E5E5"/>
            </a:solidFill>
            <a:ln w="1588">
              <a:solidFill>
                <a:srgbClr val="999999"/>
              </a:solidFill>
              <a:prstDash val="solid"/>
              <a:round/>
              <a:headEnd/>
              <a:tailEnd/>
            </a:ln>
          </p:spPr>
          <p:txBody>
            <a:bodyPr/>
            <a:lstStyle/>
            <a:p>
              <a:endParaRPr lang="en-US"/>
            </a:p>
          </p:txBody>
        </p:sp>
        <p:sp>
          <p:nvSpPr>
            <p:cNvPr id="27023" name="Freeform 280"/>
            <p:cNvSpPr>
              <a:spLocks/>
            </p:cNvSpPr>
            <p:nvPr/>
          </p:nvSpPr>
          <p:spPr bwMode="auto">
            <a:xfrm>
              <a:off x="957" y="1846"/>
              <a:ext cx="406" cy="309"/>
            </a:xfrm>
            <a:custGeom>
              <a:avLst/>
              <a:gdLst>
                <a:gd name="T0" fmla="*/ 51 w 619"/>
                <a:gd name="T1" fmla="*/ 148 h 480"/>
                <a:gd name="T2" fmla="*/ 33 w 619"/>
                <a:gd name="T3" fmla="*/ 108 h 480"/>
                <a:gd name="T4" fmla="*/ 12 w 619"/>
                <a:gd name="T5" fmla="*/ 89 h 480"/>
                <a:gd name="T6" fmla="*/ 19 w 619"/>
                <a:gd name="T7" fmla="*/ 66 h 480"/>
                <a:gd name="T8" fmla="*/ 2 w 619"/>
                <a:gd name="T9" fmla="*/ 23 h 480"/>
                <a:gd name="T10" fmla="*/ 35 w 619"/>
                <a:gd name="T11" fmla="*/ 0 h 480"/>
                <a:gd name="T12" fmla="*/ 69 w 619"/>
                <a:gd name="T13" fmla="*/ 16 h 480"/>
                <a:gd name="T14" fmla="*/ 123 w 619"/>
                <a:gd name="T15" fmla="*/ 22 h 480"/>
                <a:gd name="T16" fmla="*/ 163 w 619"/>
                <a:gd name="T17" fmla="*/ 30 h 480"/>
                <a:gd name="T18" fmla="*/ 186 w 619"/>
                <a:gd name="T19" fmla="*/ 62 h 480"/>
                <a:gd name="T20" fmla="*/ 224 w 619"/>
                <a:gd name="T21" fmla="*/ 66 h 480"/>
                <a:gd name="T22" fmla="*/ 246 w 619"/>
                <a:gd name="T23" fmla="*/ 109 h 480"/>
                <a:gd name="T24" fmla="*/ 246 w 619"/>
                <a:gd name="T25" fmla="*/ 158 h 480"/>
                <a:gd name="T26" fmla="*/ 254 w 619"/>
                <a:gd name="T27" fmla="*/ 215 h 480"/>
                <a:gd name="T28" fmla="*/ 264 w 619"/>
                <a:gd name="T29" fmla="*/ 237 h 480"/>
                <a:gd name="T30" fmla="*/ 312 w 619"/>
                <a:gd name="T31" fmla="*/ 241 h 480"/>
                <a:gd name="T32" fmla="*/ 333 w 619"/>
                <a:gd name="T33" fmla="*/ 238 h 480"/>
                <a:gd name="T34" fmla="*/ 351 w 619"/>
                <a:gd name="T35" fmla="*/ 201 h 480"/>
                <a:gd name="T36" fmla="*/ 396 w 619"/>
                <a:gd name="T37" fmla="*/ 190 h 480"/>
                <a:gd name="T38" fmla="*/ 406 w 619"/>
                <a:gd name="T39" fmla="*/ 196 h 480"/>
                <a:gd name="T40" fmla="*/ 392 w 619"/>
                <a:gd name="T41" fmla="*/ 226 h 480"/>
                <a:gd name="T42" fmla="*/ 379 w 619"/>
                <a:gd name="T43" fmla="*/ 238 h 480"/>
                <a:gd name="T44" fmla="*/ 349 w 619"/>
                <a:gd name="T45" fmla="*/ 254 h 480"/>
                <a:gd name="T46" fmla="*/ 329 w 619"/>
                <a:gd name="T47" fmla="*/ 265 h 480"/>
                <a:gd name="T48" fmla="*/ 311 w 619"/>
                <a:gd name="T49" fmla="*/ 297 h 480"/>
                <a:gd name="T50" fmla="*/ 279 w 619"/>
                <a:gd name="T51" fmla="*/ 279 h 480"/>
                <a:gd name="T52" fmla="*/ 269 w 619"/>
                <a:gd name="T53" fmla="*/ 279 h 480"/>
                <a:gd name="T54" fmla="*/ 243 w 619"/>
                <a:gd name="T55" fmla="*/ 290 h 480"/>
                <a:gd name="T56" fmla="*/ 192 w 619"/>
                <a:gd name="T57" fmla="*/ 267 h 480"/>
                <a:gd name="T58" fmla="*/ 153 w 619"/>
                <a:gd name="T59" fmla="*/ 247 h 480"/>
                <a:gd name="T60" fmla="*/ 122 w 619"/>
                <a:gd name="T61" fmla="*/ 220 h 480"/>
                <a:gd name="T62" fmla="*/ 123 w 619"/>
                <a:gd name="T63" fmla="*/ 200 h 480"/>
                <a:gd name="T64" fmla="*/ 116 w 619"/>
                <a:gd name="T65" fmla="*/ 163 h 480"/>
                <a:gd name="T66" fmla="*/ 103 w 619"/>
                <a:gd name="T67" fmla="*/ 140 h 480"/>
                <a:gd name="T68" fmla="*/ 94 w 619"/>
                <a:gd name="T69" fmla="*/ 129 h 480"/>
                <a:gd name="T70" fmla="*/ 80 w 619"/>
                <a:gd name="T71" fmla="*/ 118 h 480"/>
                <a:gd name="T72" fmla="*/ 69 w 619"/>
                <a:gd name="T73" fmla="*/ 85 h 480"/>
                <a:gd name="T74" fmla="*/ 53 w 619"/>
                <a:gd name="T75" fmla="*/ 59 h 480"/>
                <a:gd name="T76" fmla="*/ 39 w 619"/>
                <a:gd name="T77" fmla="*/ 19 h 480"/>
                <a:gd name="T78" fmla="*/ 23 w 619"/>
                <a:gd name="T79" fmla="*/ 48 h 480"/>
                <a:gd name="T80" fmla="*/ 43 w 619"/>
                <a:gd name="T81" fmla="*/ 88 h 480"/>
                <a:gd name="T82" fmla="*/ 51 w 619"/>
                <a:gd name="T83" fmla="*/ 119 h 480"/>
                <a:gd name="T84" fmla="*/ 66 w 619"/>
                <a:gd name="T85" fmla="*/ 151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9"/>
                <a:gd name="T130" fmla="*/ 0 h 480"/>
                <a:gd name="T131" fmla="*/ 619 w 619"/>
                <a:gd name="T132" fmla="*/ 480 h 4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9" h="480">
                  <a:moveTo>
                    <a:pt x="106" y="250"/>
                  </a:moveTo>
                  <a:lnTo>
                    <a:pt x="92" y="257"/>
                  </a:lnTo>
                  <a:lnTo>
                    <a:pt x="77" y="230"/>
                  </a:lnTo>
                  <a:lnTo>
                    <a:pt x="54" y="208"/>
                  </a:lnTo>
                  <a:lnTo>
                    <a:pt x="59" y="186"/>
                  </a:lnTo>
                  <a:lnTo>
                    <a:pt x="50" y="167"/>
                  </a:lnTo>
                  <a:lnTo>
                    <a:pt x="44" y="152"/>
                  </a:lnTo>
                  <a:lnTo>
                    <a:pt x="29" y="152"/>
                  </a:lnTo>
                  <a:lnTo>
                    <a:pt x="18" y="139"/>
                  </a:lnTo>
                  <a:lnTo>
                    <a:pt x="6" y="126"/>
                  </a:lnTo>
                  <a:lnTo>
                    <a:pt x="27" y="130"/>
                  </a:lnTo>
                  <a:lnTo>
                    <a:pt x="29" y="103"/>
                  </a:lnTo>
                  <a:lnTo>
                    <a:pt x="17" y="86"/>
                  </a:lnTo>
                  <a:lnTo>
                    <a:pt x="5" y="67"/>
                  </a:lnTo>
                  <a:lnTo>
                    <a:pt x="3" y="35"/>
                  </a:lnTo>
                  <a:lnTo>
                    <a:pt x="0" y="2"/>
                  </a:lnTo>
                  <a:lnTo>
                    <a:pt x="27" y="1"/>
                  </a:lnTo>
                  <a:lnTo>
                    <a:pt x="53" y="0"/>
                  </a:lnTo>
                  <a:lnTo>
                    <a:pt x="70" y="6"/>
                  </a:lnTo>
                  <a:lnTo>
                    <a:pt x="88" y="17"/>
                  </a:lnTo>
                  <a:lnTo>
                    <a:pt x="105" y="25"/>
                  </a:lnTo>
                  <a:lnTo>
                    <a:pt x="125" y="34"/>
                  </a:lnTo>
                  <a:lnTo>
                    <a:pt x="155" y="34"/>
                  </a:lnTo>
                  <a:lnTo>
                    <a:pt x="187" y="34"/>
                  </a:lnTo>
                  <a:lnTo>
                    <a:pt x="192" y="20"/>
                  </a:lnTo>
                  <a:lnTo>
                    <a:pt x="229" y="20"/>
                  </a:lnTo>
                  <a:lnTo>
                    <a:pt x="249" y="47"/>
                  </a:lnTo>
                  <a:lnTo>
                    <a:pt x="258" y="74"/>
                  </a:lnTo>
                  <a:lnTo>
                    <a:pt x="269" y="85"/>
                  </a:lnTo>
                  <a:lnTo>
                    <a:pt x="283" y="96"/>
                  </a:lnTo>
                  <a:lnTo>
                    <a:pt x="299" y="76"/>
                  </a:lnTo>
                  <a:lnTo>
                    <a:pt x="330" y="79"/>
                  </a:lnTo>
                  <a:lnTo>
                    <a:pt x="342" y="103"/>
                  </a:lnTo>
                  <a:lnTo>
                    <a:pt x="352" y="128"/>
                  </a:lnTo>
                  <a:lnTo>
                    <a:pt x="359" y="158"/>
                  </a:lnTo>
                  <a:lnTo>
                    <a:pt x="375" y="170"/>
                  </a:lnTo>
                  <a:lnTo>
                    <a:pt x="402" y="176"/>
                  </a:lnTo>
                  <a:lnTo>
                    <a:pt x="387" y="212"/>
                  </a:lnTo>
                  <a:lnTo>
                    <a:pt x="375" y="246"/>
                  </a:lnTo>
                  <a:lnTo>
                    <a:pt x="370" y="284"/>
                  </a:lnTo>
                  <a:lnTo>
                    <a:pt x="378" y="308"/>
                  </a:lnTo>
                  <a:lnTo>
                    <a:pt x="387" y="334"/>
                  </a:lnTo>
                  <a:lnTo>
                    <a:pt x="394" y="351"/>
                  </a:lnTo>
                  <a:lnTo>
                    <a:pt x="400" y="367"/>
                  </a:lnTo>
                  <a:lnTo>
                    <a:pt x="403" y="368"/>
                  </a:lnTo>
                  <a:lnTo>
                    <a:pt x="427" y="381"/>
                  </a:lnTo>
                  <a:lnTo>
                    <a:pt x="449" y="379"/>
                  </a:lnTo>
                  <a:lnTo>
                    <a:pt x="475" y="375"/>
                  </a:lnTo>
                  <a:lnTo>
                    <a:pt x="491" y="373"/>
                  </a:lnTo>
                  <a:lnTo>
                    <a:pt x="500" y="377"/>
                  </a:lnTo>
                  <a:lnTo>
                    <a:pt x="508" y="369"/>
                  </a:lnTo>
                  <a:lnTo>
                    <a:pt x="504" y="366"/>
                  </a:lnTo>
                  <a:lnTo>
                    <a:pt x="524" y="345"/>
                  </a:lnTo>
                  <a:lnTo>
                    <a:pt x="535" y="312"/>
                  </a:lnTo>
                  <a:lnTo>
                    <a:pt x="559" y="301"/>
                  </a:lnTo>
                  <a:lnTo>
                    <a:pt x="582" y="296"/>
                  </a:lnTo>
                  <a:lnTo>
                    <a:pt x="603" y="295"/>
                  </a:lnTo>
                  <a:lnTo>
                    <a:pt x="610" y="294"/>
                  </a:lnTo>
                  <a:lnTo>
                    <a:pt x="618" y="301"/>
                  </a:lnTo>
                  <a:lnTo>
                    <a:pt x="619" y="305"/>
                  </a:lnTo>
                  <a:lnTo>
                    <a:pt x="599" y="336"/>
                  </a:lnTo>
                  <a:lnTo>
                    <a:pt x="594" y="348"/>
                  </a:lnTo>
                  <a:lnTo>
                    <a:pt x="597" y="351"/>
                  </a:lnTo>
                  <a:lnTo>
                    <a:pt x="594" y="353"/>
                  </a:lnTo>
                  <a:lnTo>
                    <a:pt x="583" y="379"/>
                  </a:lnTo>
                  <a:lnTo>
                    <a:pt x="578" y="369"/>
                  </a:lnTo>
                  <a:lnTo>
                    <a:pt x="576" y="377"/>
                  </a:lnTo>
                  <a:lnTo>
                    <a:pt x="553" y="394"/>
                  </a:lnTo>
                  <a:lnTo>
                    <a:pt x="532" y="394"/>
                  </a:lnTo>
                  <a:lnTo>
                    <a:pt x="510" y="394"/>
                  </a:lnTo>
                  <a:lnTo>
                    <a:pt x="509" y="409"/>
                  </a:lnTo>
                  <a:lnTo>
                    <a:pt x="502" y="411"/>
                  </a:lnTo>
                  <a:lnTo>
                    <a:pt x="519" y="436"/>
                  </a:lnTo>
                  <a:lnTo>
                    <a:pt x="487" y="441"/>
                  </a:lnTo>
                  <a:lnTo>
                    <a:pt x="474" y="461"/>
                  </a:lnTo>
                  <a:lnTo>
                    <a:pt x="470" y="480"/>
                  </a:lnTo>
                  <a:lnTo>
                    <a:pt x="448" y="458"/>
                  </a:lnTo>
                  <a:lnTo>
                    <a:pt x="426" y="434"/>
                  </a:lnTo>
                  <a:lnTo>
                    <a:pt x="434" y="442"/>
                  </a:lnTo>
                  <a:lnTo>
                    <a:pt x="421" y="434"/>
                  </a:lnTo>
                  <a:lnTo>
                    <a:pt x="410" y="434"/>
                  </a:lnTo>
                  <a:lnTo>
                    <a:pt x="415" y="436"/>
                  </a:lnTo>
                  <a:lnTo>
                    <a:pt x="393" y="442"/>
                  </a:lnTo>
                  <a:lnTo>
                    <a:pt x="370" y="450"/>
                  </a:lnTo>
                  <a:lnTo>
                    <a:pt x="343" y="439"/>
                  </a:lnTo>
                  <a:lnTo>
                    <a:pt x="319" y="425"/>
                  </a:lnTo>
                  <a:lnTo>
                    <a:pt x="293" y="414"/>
                  </a:lnTo>
                  <a:lnTo>
                    <a:pt x="266" y="401"/>
                  </a:lnTo>
                  <a:lnTo>
                    <a:pt x="251" y="391"/>
                  </a:lnTo>
                  <a:lnTo>
                    <a:pt x="234" y="383"/>
                  </a:lnTo>
                  <a:lnTo>
                    <a:pt x="219" y="373"/>
                  </a:lnTo>
                  <a:lnTo>
                    <a:pt x="201" y="357"/>
                  </a:lnTo>
                  <a:lnTo>
                    <a:pt x="186" y="341"/>
                  </a:lnTo>
                  <a:lnTo>
                    <a:pt x="183" y="323"/>
                  </a:lnTo>
                  <a:lnTo>
                    <a:pt x="189" y="318"/>
                  </a:lnTo>
                  <a:lnTo>
                    <a:pt x="188" y="311"/>
                  </a:lnTo>
                  <a:lnTo>
                    <a:pt x="193" y="295"/>
                  </a:lnTo>
                  <a:lnTo>
                    <a:pt x="186" y="274"/>
                  </a:lnTo>
                  <a:lnTo>
                    <a:pt x="177" y="253"/>
                  </a:lnTo>
                  <a:lnTo>
                    <a:pt x="164" y="234"/>
                  </a:lnTo>
                  <a:lnTo>
                    <a:pt x="151" y="217"/>
                  </a:lnTo>
                  <a:lnTo>
                    <a:pt x="157" y="218"/>
                  </a:lnTo>
                  <a:lnTo>
                    <a:pt x="147" y="203"/>
                  </a:lnTo>
                  <a:lnTo>
                    <a:pt x="143" y="201"/>
                  </a:lnTo>
                  <a:lnTo>
                    <a:pt x="144" y="200"/>
                  </a:lnTo>
                  <a:lnTo>
                    <a:pt x="127" y="189"/>
                  </a:lnTo>
                  <a:lnTo>
                    <a:pt x="131" y="184"/>
                  </a:lnTo>
                  <a:lnTo>
                    <a:pt x="122" y="183"/>
                  </a:lnTo>
                  <a:lnTo>
                    <a:pt x="129" y="168"/>
                  </a:lnTo>
                  <a:lnTo>
                    <a:pt x="121" y="158"/>
                  </a:lnTo>
                  <a:lnTo>
                    <a:pt x="105" y="132"/>
                  </a:lnTo>
                  <a:lnTo>
                    <a:pt x="105" y="125"/>
                  </a:lnTo>
                  <a:lnTo>
                    <a:pt x="92" y="112"/>
                  </a:lnTo>
                  <a:lnTo>
                    <a:pt x="81" y="91"/>
                  </a:lnTo>
                  <a:lnTo>
                    <a:pt x="75" y="67"/>
                  </a:lnTo>
                  <a:lnTo>
                    <a:pt x="75" y="36"/>
                  </a:lnTo>
                  <a:lnTo>
                    <a:pt x="59" y="29"/>
                  </a:lnTo>
                  <a:lnTo>
                    <a:pt x="43" y="18"/>
                  </a:lnTo>
                  <a:lnTo>
                    <a:pt x="37" y="46"/>
                  </a:lnTo>
                  <a:lnTo>
                    <a:pt x="35" y="75"/>
                  </a:lnTo>
                  <a:lnTo>
                    <a:pt x="46" y="96"/>
                  </a:lnTo>
                  <a:lnTo>
                    <a:pt x="60" y="119"/>
                  </a:lnTo>
                  <a:lnTo>
                    <a:pt x="65" y="137"/>
                  </a:lnTo>
                  <a:lnTo>
                    <a:pt x="72" y="157"/>
                  </a:lnTo>
                  <a:lnTo>
                    <a:pt x="76" y="153"/>
                  </a:lnTo>
                  <a:lnTo>
                    <a:pt x="78" y="185"/>
                  </a:lnTo>
                  <a:lnTo>
                    <a:pt x="83" y="217"/>
                  </a:lnTo>
                  <a:lnTo>
                    <a:pt x="92" y="222"/>
                  </a:lnTo>
                  <a:lnTo>
                    <a:pt x="101" y="235"/>
                  </a:lnTo>
                  <a:lnTo>
                    <a:pt x="106" y="25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24" name="Freeform 281"/>
            <p:cNvSpPr>
              <a:spLocks/>
            </p:cNvSpPr>
            <p:nvPr/>
          </p:nvSpPr>
          <p:spPr bwMode="auto">
            <a:xfrm>
              <a:off x="957" y="1846"/>
              <a:ext cx="406" cy="309"/>
            </a:xfrm>
            <a:custGeom>
              <a:avLst/>
              <a:gdLst>
                <a:gd name="T0" fmla="*/ 51 w 619"/>
                <a:gd name="T1" fmla="*/ 148 h 480"/>
                <a:gd name="T2" fmla="*/ 33 w 619"/>
                <a:gd name="T3" fmla="*/ 108 h 480"/>
                <a:gd name="T4" fmla="*/ 12 w 619"/>
                <a:gd name="T5" fmla="*/ 89 h 480"/>
                <a:gd name="T6" fmla="*/ 19 w 619"/>
                <a:gd name="T7" fmla="*/ 66 h 480"/>
                <a:gd name="T8" fmla="*/ 2 w 619"/>
                <a:gd name="T9" fmla="*/ 23 h 480"/>
                <a:gd name="T10" fmla="*/ 35 w 619"/>
                <a:gd name="T11" fmla="*/ 0 h 480"/>
                <a:gd name="T12" fmla="*/ 69 w 619"/>
                <a:gd name="T13" fmla="*/ 16 h 480"/>
                <a:gd name="T14" fmla="*/ 123 w 619"/>
                <a:gd name="T15" fmla="*/ 22 h 480"/>
                <a:gd name="T16" fmla="*/ 163 w 619"/>
                <a:gd name="T17" fmla="*/ 30 h 480"/>
                <a:gd name="T18" fmla="*/ 186 w 619"/>
                <a:gd name="T19" fmla="*/ 62 h 480"/>
                <a:gd name="T20" fmla="*/ 224 w 619"/>
                <a:gd name="T21" fmla="*/ 66 h 480"/>
                <a:gd name="T22" fmla="*/ 246 w 619"/>
                <a:gd name="T23" fmla="*/ 109 h 480"/>
                <a:gd name="T24" fmla="*/ 246 w 619"/>
                <a:gd name="T25" fmla="*/ 158 h 480"/>
                <a:gd name="T26" fmla="*/ 254 w 619"/>
                <a:gd name="T27" fmla="*/ 215 h 480"/>
                <a:gd name="T28" fmla="*/ 264 w 619"/>
                <a:gd name="T29" fmla="*/ 237 h 480"/>
                <a:gd name="T30" fmla="*/ 312 w 619"/>
                <a:gd name="T31" fmla="*/ 241 h 480"/>
                <a:gd name="T32" fmla="*/ 333 w 619"/>
                <a:gd name="T33" fmla="*/ 238 h 480"/>
                <a:gd name="T34" fmla="*/ 351 w 619"/>
                <a:gd name="T35" fmla="*/ 201 h 480"/>
                <a:gd name="T36" fmla="*/ 396 w 619"/>
                <a:gd name="T37" fmla="*/ 190 h 480"/>
                <a:gd name="T38" fmla="*/ 406 w 619"/>
                <a:gd name="T39" fmla="*/ 196 h 480"/>
                <a:gd name="T40" fmla="*/ 392 w 619"/>
                <a:gd name="T41" fmla="*/ 226 h 480"/>
                <a:gd name="T42" fmla="*/ 379 w 619"/>
                <a:gd name="T43" fmla="*/ 238 h 480"/>
                <a:gd name="T44" fmla="*/ 349 w 619"/>
                <a:gd name="T45" fmla="*/ 254 h 480"/>
                <a:gd name="T46" fmla="*/ 329 w 619"/>
                <a:gd name="T47" fmla="*/ 265 h 480"/>
                <a:gd name="T48" fmla="*/ 311 w 619"/>
                <a:gd name="T49" fmla="*/ 297 h 480"/>
                <a:gd name="T50" fmla="*/ 279 w 619"/>
                <a:gd name="T51" fmla="*/ 279 h 480"/>
                <a:gd name="T52" fmla="*/ 269 w 619"/>
                <a:gd name="T53" fmla="*/ 279 h 480"/>
                <a:gd name="T54" fmla="*/ 243 w 619"/>
                <a:gd name="T55" fmla="*/ 290 h 480"/>
                <a:gd name="T56" fmla="*/ 192 w 619"/>
                <a:gd name="T57" fmla="*/ 267 h 480"/>
                <a:gd name="T58" fmla="*/ 153 w 619"/>
                <a:gd name="T59" fmla="*/ 247 h 480"/>
                <a:gd name="T60" fmla="*/ 122 w 619"/>
                <a:gd name="T61" fmla="*/ 220 h 480"/>
                <a:gd name="T62" fmla="*/ 123 w 619"/>
                <a:gd name="T63" fmla="*/ 200 h 480"/>
                <a:gd name="T64" fmla="*/ 116 w 619"/>
                <a:gd name="T65" fmla="*/ 163 h 480"/>
                <a:gd name="T66" fmla="*/ 103 w 619"/>
                <a:gd name="T67" fmla="*/ 140 h 480"/>
                <a:gd name="T68" fmla="*/ 94 w 619"/>
                <a:gd name="T69" fmla="*/ 129 h 480"/>
                <a:gd name="T70" fmla="*/ 80 w 619"/>
                <a:gd name="T71" fmla="*/ 118 h 480"/>
                <a:gd name="T72" fmla="*/ 69 w 619"/>
                <a:gd name="T73" fmla="*/ 85 h 480"/>
                <a:gd name="T74" fmla="*/ 53 w 619"/>
                <a:gd name="T75" fmla="*/ 59 h 480"/>
                <a:gd name="T76" fmla="*/ 39 w 619"/>
                <a:gd name="T77" fmla="*/ 19 h 480"/>
                <a:gd name="T78" fmla="*/ 23 w 619"/>
                <a:gd name="T79" fmla="*/ 48 h 480"/>
                <a:gd name="T80" fmla="*/ 43 w 619"/>
                <a:gd name="T81" fmla="*/ 88 h 480"/>
                <a:gd name="T82" fmla="*/ 51 w 619"/>
                <a:gd name="T83" fmla="*/ 119 h 480"/>
                <a:gd name="T84" fmla="*/ 66 w 619"/>
                <a:gd name="T85" fmla="*/ 151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9"/>
                <a:gd name="T130" fmla="*/ 0 h 480"/>
                <a:gd name="T131" fmla="*/ 619 w 619"/>
                <a:gd name="T132" fmla="*/ 480 h 4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9" h="480">
                  <a:moveTo>
                    <a:pt x="106" y="250"/>
                  </a:moveTo>
                  <a:lnTo>
                    <a:pt x="92" y="257"/>
                  </a:lnTo>
                  <a:lnTo>
                    <a:pt x="77" y="230"/>
                  </a:lnTo>
                  <a:lnTo>
                    <a:pt x="54" y="208"/>
                  </a:lnTo>
                  <a:lnTo>
                    <a:pt x="59" y="186"/>
                  </a:lnTo>
                  <a:lnTo>
                    <a:pt x="50" y="167"/>
                  </a:lnTo>
                  <a:lnTo>
                    <a:pt x="44" y="152"/>
                  </a:lnTo>
                  <a:lnTo>
                    <a:pt x="29" y="152"/>
                  </a:lnTo>
                  <a:lnTo>
                    <a:pt x="18" y="139"/>
                  </a:lnTo>
                  <a:lnTo>
                    <a:pt x="6" y="126"/>
                  </a:lnTo>
                  <a:lnTo>
                    <a:pt x="27" y="130"/>
                  </a:lnTo>
                  <a:lnTo>
                    <a:pt x="29" y="103"/>
                  </a:lnTo>
                  <a:lnTo>
                    <a:pt x="17" y="86"/>
                  </a:lnTo>
                  <a:lnTo>
                    <a:pt x="5" y="67"/>
                  </a:lnTo>
                  <a:lnTo>
                    <a:pt x="3" y="35"/>
                  </a:lnTo>
                  <a:lnTo>
                    <a:pt x="0" y="2"/>
                  </a:lnTo>
                  <a:lnTo>
                    <a:pt x="27" y="1"/>
                  </a:lnTo>
                  <a:lnTo>
                    <a:pt x="53" y="0"/>
                  </a:lnTo>
                  <a:lnTo>
                    <a:pt x="70" y="6"/>
                  </a:lnTo>
                  <a:lnTo>
                    <a:pt x="88" y="17"/>
                  </a:lnTo>
                  <a:lnTo>
                    <a:pt x="105" y="25"/>
                  </a:lnTo>
                  <a:lnTo>
                    <a:pt x="125" y="34"/>
                  </a:lnTo>
                  <a:lnTo>
                    <a:pt x="155" y="34"/>
                  </a:lnTo>
                  <a:lnTo>
                    <a:pt x="187" y="34"/>
                  </a:lnTo>
                  <a:lnTo>
                    <a:pt x="192" y="20"/>
                  </a:lnTo>
                  <a:lnTo>
                    <a:pt x="229" y="20"/>
                  </a:lnTo>
                  <a:lnTo>
                    <a:pt x="249" y="47"/>
                  </a:lnTo>
                  <a:lnTo>
                    <a:pt x="258" y="74"/>
                  </a:lnTo>
                  <a:lnTo>
                    <a:pt x="269" y="85"/>
                  </a:lnTo>
                  <a:lnTo>
                    <a:pt x="283" y="96"/>
                  </a:lnTo>
                  <a:lnTo>
                    <a:pt x="299" y="76"/>
                  </a:lnTo>
                  <a:lnTo>
                    <a:pt x="330" y="79"/>
                  </a:lnTo>
                  <a:lnTo>
                    <a:pt x="342" y="103"/>
                  </a:lnTo>
                  <a:lnTo>
                    <a:pt x="352" y="128"/>
                  </a:lnTo>
                  <a:lnTo>
                    <a:pt x="359" y="158"/>
                  </a:lnTo>
                  <a:lnTo>
                    <a:pt x="375" y="170"/>
                  </a:lnTo>
                  <a:lnTo>
                    <a:pt x="402" y="176"/>
                  </a:lnTo>
                  <a:lnTo>
                    <a:pt x="387" y="212"/>
                  </a:lnTo>
                  <a:lnTo>
                    <a:pt x="375" y="246"/>
                  </a:lnTo>
                  <a:lnTo>
                    <a:pt x="370" y="284"/>
                  </a:lnTo>
                  <a:lnTo>
                    <a:pt x="378" y="308"/>
                  </a:lnTo>
                  <a:lnTo>
                    <a:pt x="387" y="334"/>
                  </a:lnTo>
                  <a:lnTo>
                    <a:pt x="394" y="351"/>
                  </a:lnTo>
                  <a:lnTo>
                    <a:pt x="400" y="367"/>
                  </a:lnTo>
                  <a:lnTo>
                    <a:pt x="403" y="368"/>
                  </a:lnTo>
                  <a:lnTo>
                    <a:pt x="427" y="381"/>
                  </a:lnTo>
                  <a:lnTo>
                    <a:pt x="449" y="379"/>
                  </a:lnTo>
                  <a:lnTo>
                    <a:pt x="475" y="375"/>
                  </a:lnTo>
                  <a:lnTo>
                    <a:pt x="491" y="373"/>
                  </a:lnTo>
                  <a:lnTo>
                    <a:pt x="500" y="377"/>
                  </a:lnTo>
                  <a:lnTo>
                    <a:pt x="508" y="369"/>
                  </a:lnTo>
                  <a:lnTo>
                    <a:pt x="504" y="366"/>
                  </a:lnTo>
                  <a:lnTo>
                    <a:pt x="524" y="345"/>
                  </a:lnTo>
                  <a:lnTo>
                    <a:pt x="535" y="312"/>
                  </a:lnTo>
                  <a:lnTo>
                    <a:pt x="559" y="301"/>
                  </a:lnTo>
                  <a:lnTo>
                    <a:pt x="582" y="296"/>
                  </a:lnTo>
                  <a:lnTo>
                    <a:pt x="603" y="295"/>
                  </a:lnTo>
                  <a:lnTo>
                    <a:pt x="610" y="294"/>
                  </a:lnTo>
                  <a:lnTo>
                    <a:pt x="618" y="301"/>
                  </a:lnTo>
                  <a:lnTo>
                    <a:pt x="619" y="305"/>
                  </a:lnTo>
                  <a:lnTo>
                    <a:pt x="599" y="336"/>
                  </a:lnTo>
                  <a:lnTo>
                    <a:pt x="594" y="348"/>
                  </a:lnTo>
                  <a:lnTo>
                    <a:pt x="597" y="351"/>
                  </a:lnTo>
                  <a:lnTo>
                    <a:pt x="594" y="353"/>
                  </a:lnTo>
                  <a:lnTo>
                    <a:pt x="583" y="379"/>
                  </a:lnTo>
                  <a:lnTo>
                    <a:pt x="578" y="369"/>
                  </a:lnTo>
                  <a:lnTo>
                    <a:pt x="576" y="377"/>
                  </a:lnTo>
                  <a:lnTo>
                    <a:pt x="553" y="394"/>
                  </a:lnTo>
                  <a:lnTo>
                    <a:pt x="532" y="394"/>
                  </a:lnTo>
                  <a:lnTo>
                    <a:pt x="510" y="394"/>
                  </a:lnTo>
                  <a:lnTo>
                    <a:pt x="509" y="409"/>
                  </a:lnTo>
                  <a:lnTo>
                    <a:pt x="502" y="411"/>
                  </a:lnTo>
                  <a:lnTo>
                    <a:pt x="519" y="436"/>
                  </a:lnTo>
                  <a:lnTo>
                    <a:pt x="487" y="441"/>
                  </a:lnTo>
                  <a:lnTo>
                    <a:pt x="474" y="461"/>
                  </a:lnTo>
                  <a:lnTo>
                    <a:pt x="470" y="480"/>
                  </a:lnTo>
                  <a:lnTo>
                    <a:pt x="448" y="458"/>
                  </a:lnTo>
                  <a:lnTo>
                    <a:pt x="426" y="434"/>
                  </a:lnTo>
                  <a:lnTo>
                    <a:pt x="434" y="442"/>
                  </a:lnTo>
                  <a:lnTo>
                    <a:pt x="421" y="434"/>
                  </a:lnTo>
                  <a:lnTo>
                    <a:pt x="410" y="434"/>
                  </a:lnTo>
                  <a:lnTo>
                    <a:pt x="415" y="436"/>
                  </a:lnTo>
                  <a:lnTo>
                    <a:pt x="393" y="442"/>
                  </a:lnTo>
                  <a:lnTo>
                    <a:pt x="370" y="450"/>
                  </a:lnTo>
                  <a:lnTo>
                    <a:pt x="343" y="439"/>
                  </a:lnTo>
                  <a:lnTo>
                    <a:pt x="319" y="425"/>
                  </a:lnTo>
                  <a:lnTo>
                    <a:pt x="293" y="414"/>
                  </a:lnTo>
                  <a:lnTo>
                    <a:pt x="266" y="401"/>
                  </a:lnTo>
                  <a:lnTo>
                    <a:pt x="251" y="391"/>
                  </a:lnTo>
                  <a:lnTo>
                    <a:pt x="234" y="383"/>
                  </a:lnTo>
                  <a:lnTo>
                    <a:pt x="219" y="373"/>
                  </a:lnTo>
                  <a:lnTo>
                    <a:pt x="201" y="357"/>
                  </a:lnTo>
                  <a:lnTo>
                    <a:pt x="186" y="341"/>
                  </a:lnTo>
                  <a:lnTo>
                    <a:pt x="183" y="323"/>
                  </a:lnTo>
                  <a:lnTo>
                    <a:pt x="189" y="318"/>
                  </a:lnTo>
                  <a:lnTo>
                    <a:pt x="188" y="311"/>
                  </a:lnTo>
                  <a:lnTo>
                    <a:pt x="193" y="295"/>
                  </a:lnTo>
                  <a:lnTo>
                    <a:pt x="186" y="274"/>
                  </a:lnTo>
                  <a:lnTo>
                    <a:pt x="177" y="253"/>
                  </a:lnTo>
                  <a:lnTo>
                    <a:pt x="164" y="234"/>
                  </a:lnTo>
                  <a:lnTo>
                    <a:pt x="151" y="217"/>
                  </a:lnTo>
                  <a:lnTo>
                    <a:pt x="157" y="218"/>
                  </a:lnTo>
                  <a:lnTo>
                    <a:pt x="147" y="203"/>
                  </a:lnTo>
                  <a:lnTo>
                    <a:pt x="143" y="201"/>
                  </a:lnTo>
                  <a:lnTo>
                    <a:pt x="144" y="200"/>
                  </a:lnTo>
                  <a:lnTo>
                    <a:pt x="127" y="189"/>
                  </a:lnTo>
                  <a:lnTo>
                    <a:pt x="131" y="184"/>
                  </a:lnTo>
                  <a:lnTo>
                    <a:pt x="122" y="183"/>
                  </a:lnTo>
                  <a:lnTo>
                    <a:pt x="129" y="168"/>
                  </a:lnTo>
                  <a:lnTo>
                    <a:pt x="121" y="158"/>
                  </a:lnTo>
                  <a:lnTo>
                    <a:pt x="105" y="132"/>
                  </a:lnTo>
                  <a:lnTo>
                    <a:pt x="105" y="125"/>
                  </a:lnTo>
                  <a:lnTo>
                    <a:pt x="92" y="112"/>
                  </a:lnTo>
                  <a:lnTo>
                    <a:pt x="81" y="91"/>
                  </a:lnTo>
                  <a:lnTo>
                    <a:pt x="75" y="67"/>
                  </a:lnTo>
                  <a:lnTo>
                    <a:pt x="75" y="36"/>
                  </a:lnTo>
                  <a:lnTo>
                    <a:pt x="59" y="29"/>
                  </a:lnTo>
                  <a:lnTo>
                    <a:pt x="43" y="18"/>
                  </a:lnTo>
                  <a:lnTo>
                    <a:pt x="37" y="46"/>
                  </a:lnTo>
                  <a:lnTo>
                    <a:pt x="35" y="75"/>
                  </a:lnTo>
                  <a:lnTo>
                    <a:pt x="46" y="96"/>
                  </a:lnTo>
                  <a:lnTo>
                    <a:pt x="60" y="119"/>
                  </a:lnTo>
                  <a:lnTo>
                    <a:pt x="65" y="137"/>
                  </a:lnTo>
                  <a:lnTo>
                    <a:pt x="72" y="157"/>
                  </a:lnTo>
                  <a:lnTo>
                    <a:pt x="76" y="153"/>
                  </a:lnTo>
                  <a:lnTo>
                    <a:pt x="78" y="185"/>
                  </a:lnTo>
                  <a:lnTo>
                    <a:pt x="83" y="217"/>
                  </a:lnTo>
                  <a:lnTo>
                    <a:pt x="92" y="222"/>
                  </a:lnTo>
                  <a:lnTo>
                    <a:pt x="101" y="235"/>
                  </a:lnTo>
                  <a:lnTo>
                    <a:pt x="106" y="250"/>
                  </a:lnTo>
                </a:path>
              </a:pathLst>
            </a:custGeom>
            <a:solidFill>
              <a:srgbClr val="E5E5E5"/>
            </a:solidFill>
            <a:ln w="1588">
              <a:solidFill>
                <a:srgbClr val="999999"/>
              </a:solidFill>
              <a:prstDash val="solid"/>
              <a:round/>
              <a:headEnd/>
              <a:tailEnd/>
            </a:ln>
          </p:spPr>
          <p:txBody>
            <a:bodyPr/>
            <a:lstStyle/>
            <a:p>
              <a:endParaRPr lang="en-US"/>
            </a:p>
          </p:txBody>
        </p:sp>
        <p:sp>
          <p:nvSpPr>
            <p:cNvPr id="27025" name="Freeform 282"/>
            <p:cNvSpPr>
              <a:spLocks/>
            </p:cNvSpPr>
            <p:nvPr/>
          </p:nvSpPr>
          <p:spPr bwMode="auto">
            <a:xfrm>
              <a:off x="1499" y="1974"/>
              <a:ext cx="9" cy="12"/>
            </a:xfrm>
            <a:custGeom>
              <a:avLst/>
              <a:gdLst>
                <a:gd name="T0" fmla="*/ 9 w 13"/>
                <a:gd name="T1" fmla="*/ 11 h 20"/>
                <a:gd name="T2" fmla="*/ 4 w 13"/>
                <a:gd name="T3" fmla="*/ 0 h 20"/>
                <a:gd name="T4" fmla="*/ 0 w 13"/>
                <a:gd name="T5" fmla="*/ 9 h 20"/>
                <a:gd name="T6" fmla="*/ 2 w 13"/>
                <a:gd name="T7" fmla="*/ 12 h 20"/>
                <a:gd name="T8" fmla="*/ 9 w 13"/>
                <a:gd name="T9" fmla="*/ 11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13" y="19"/>
                  </a:moveTo>
                  <a:lnTo>
                    <a:pt x="6" y="0"/>
                  </a:lnTo>
                  <a:lnTo>
                    <a:pt x="0" y="15"/>
                  </a:lnTo>
                  <a:lnTo>
                    <a:pt x="3" y="20"/>
                  </a:lnTo>
                  <a:lnTo>
                    <a:pt x="13" y="1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26" name="Freeform 283"/>
            <p:cNvSpPr>
              <a:spLocks/>
            </p:cNvSpPr>
            <p:nvPr/>
          </p:nvSpPr>
          <p:spPr bwMode="auto">
            <a:xfrm>
              <a:off x="1499" y="1974"/>
              <a:ext cx="9" cy="12"/>
            </a:xfrm>
            <a:custGeom>
              <a:avLst/>
              <a:gdLst>
                <a:gd name="T0" fmla="*/ 9 w 13"/>
                <a:gd name="T1" fmla="*/ 11 h 20"/>
                <a:gd name="T2" fmla="*/ 4 w 13"/>
                <a:gd name="T3" fmla="*/ 0 h 20"/>
                <a:gd name="T4" fmla="*/ 0 w 13"/>
                <a:gd name="T5" fmla="*/ 9 h 20"/>
                <a:gd name="T6" fmla="*/ 2 w 13"/>
                <a:gd name="T7" fmla="*/ 12 h 20"/>
                <a:gd name="T8" fmla="*/ 9 w 13"/>
                <a:gd name="T9" fmla="*/ 11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13" y="19"/>
                  </a:moveTo>
                  <a:lnTo>
                    <a:pt x="6" y="0"/>
                  </a:lnTo>
                  <a:lnTo>
                    <a:pt x="0" y="15"/>
                  </a:lnTo>
                  <a:lnTo>
                    <a:pt x="3" y="20"/>
                  </a:lnTo>
                  <a:lnTo>
                    <a:pt x="13" y="19"/>
                  </a:lnTo>
                </a:path>
              </a:pathLst>
            </a:custGeom>
            <a:solidFill>
              <a:srgbClr val="E5E5E5"/>
            </a:solidFill>
            <a:ln w="1588">
              <a:solidFill>
                <a:srgbClr val="999999"/>
              </a:solidFill>
              <a:prstDash val="solid"/>
              <a:round/>
              <a:headEnd/>
              <a:tailEnd/>
            </a:ln>
          </p:spPr>
          <p:txBody>
            <a:bodyPr/>
            <a:lstStyle/>
            <a:p>
              <a:endParaRPr lang="en-US"/>
            </a:p>
          </p:txBody>
        </p:sp>
        <p:sp>
          <p:nvSpPr>
            <p:cNvPr id="27027" name="Freeform 284"/>
            <p:cNvSpPr>
              <a:spLocks/>
            </p:cNvSpPr>
            <p:nvPr/>
          </p:nvSpPr>
          <p:spPr bwMode="auto">
            <a:xfrm>
              <a:off x="1513" y="1943"/>
              <a:ext cx="10" cy="16"/>
            </a:xfrm>
            <a:custGeom>
              <a:avLst/>
              <a:gdLst>
                <a:gd name="T0" fmla="*/ 6 w 16"/>
                <a:gd name="T1" fmla="*/ 16 h 25"/>
                <a:gd name="T2" fmla="*/ 7 w 16"/>
                <a:gd name="T3" fmla="*/ 9 h 25"/>
                <a:gd name="T4" fmla="*/ 0 w 16"/>
                <a:gd name="T5" fmla="*/ 0 h 25"/>
                <a:gd name="T6" fmla="*/ 10 w 16"/>
                <a:gd name="T7" fmla="*/ 11 h 25"/>
                <a:gd name="T8" fmla="*/ 6 w 16"/>
                <a:gd name="T9" fmla="*/ 16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9" y="25"/>
                  </a:moveTo>
                  <a:lnTo>
                    <a:pt x="11" y="14"/>
                  </a:lnTo>
                  <a:lnTo>
                    <a:pt x="0" y="0"/>
                  </a:lnTo>
                  <a:lnTo>
                    <a:pt x="16" y="17"/>
                  </a:lnTo>
                  <a:lnTo>
                    <a:pt x="9" y="2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28" name="Freeform 285"/>
            <p:cNvSpPr>
              <a:spLocks/>
            </p:cNvSpPr>
            <p:nvPr/>
          </p:nvSpPr>
          <p:spPr bwMode="auto">
            <a:xfrm>
              <a:off x="1513" y="1943"/>
              <a:ext cx="10" cy="16"/>
            </a:xfrm>
            <a:custGeom>
              <a:avLst/>
              <a:gdLst>
                <a:gd name="T0" fmla="*/ 6 w 16"/>
                <a:gd name="T1" fmla="*/ 16 h 25"/>
                <a:gd name="T2" fmla="*/ 7 w 16"/>
                <a:gd name="T3" fmla="*/ 9 h 25"/>
                <a:gd name="T4" fmla="*/ 0 w 16"/>
                <a:gd name="T5" fmla="*/ 0 h 25"/>
                <a:gd name="T6" fmla="*/ 10 w 16"/>
                <a:gd name="T7" fmla="*/ 11 h 25"/>
                <a:gd name="T8" fmla="*/ 6 w 16"/>
                <a:gd name="T9" fmla="*/ 16 h 25"/>
                <a:gd name="T10" fmla="*/ 0 60000 65536"/>
                <a:gd name="T11" fmla="*/ 0 60000 65536"/>
                <a:gd name="T12" fmla="*/ 0 60000 65536"/>
                <a:gd name="T13" fmla="*/ 0 60000 65536"/>
                <a:gd name="T14" fmla="*/ 0 60000 65536"/>
                <a:gd name="T15" fmla="*/ 0 w 16"/>
                <a:gd name="T16" fmla="*/ 0 h 25"/>
                <a:gd name="T17" fmla="*/ 16 w 16"/>
                <a:gd name="T18" fmla="*/ 25 h 25"/>
              </a:gdLst>
              <a:ahLst/>
              <a:cxnLst>
                <a:cxn ang="T10">
                  <a:pos x="T0" y="T1"/>
                </a:cxn>
                <a:cxn ang="T11">
                  <a:pos x="T2" y="T3"/>
                </a:cxn>
                <a:cxn ang="T12">
                  <a:pos x="T4" y="T5"/>
                </a:cxn>
                <a:cxn ang="T13">
                  <a:pos x="T6" y="T7"/>
                </a:cxn>
                <a:cxn ang="T14">
                  <a:pos x="T8" y="T9"/>
                </a:cxn>
              </a:cxnLst>
              <a:rect l="T15" t="T16" r="T17" b="T18"/>
              <a:pathLst>
                <a:path w="16" h="25">
                  <a:moveTo>
                    <a:pt x="9" y="25"/>
                  </a:moveTo>
                  <a:lnTo>
                    <a:pt x="11" y="14"/>
                  </a:lnTo>
                  <a:lnTo>
                    <a:pt x="0" y="0"/>
                  </a:lnTo>
                  <a:lnTo>
                    <a:pt x="16" y="17"/>
                  </a:lnTo>
                  <a:lnTo>
                    <a:pt x="9" y="25"/>
                  </a:lnTo>
                </a:path>
              </a:pathLst>
            </a:custGeom>
            <a:solidFill>
              <a:srgbClr val="E5E5E5"/>
            </a:solidFill>
            <a:ln w="1588">
              <a:solidFill>
                <a:srgbClr val="999999"/>
              </a:solidFill>
              <a:prstDash val="solid"/>
              <a:round/>
              <a:headEnd/>
              <a:tailEnd/>
            </a:ln>
          </p:spPr>
          <p:txBody>
            <a:bodyPr/>
            <a:lstStyle/>
            <a:p>
              <a:endParaRPr lang="en-US"/>
            </a:p>
          </p:txBody>
        </p:sp>
        <p:sp>
          <p:nvSpPr>
            <p:cNvPr id="27029" name="Freeform 286"/>
            <p:cNvSpPr>
              <a:spLocks/>
            </p:cNvSpPr>
            <p:nvPr/>
          </p:nvSpPr>
          <p:spPr bwMode="auto">
            <a:xfrm>
              <a:off x="1526" y="1968"/>
              <a:ext cx="6" cy="13"/>
            </a:xfrm>
            <a:custGeom>
              <a:avLst/>
              <a:gdLst>
                <a:gd name="T0" fmla="*/ 5 w 9"/>
                <a:gd name="T1" fmla="*/ 13 h 20"/>
                <a:gd name="T2" fmla="*/ 6 w 9"/>
                <a:gd name="T3" fmla="*/ 8 h 20"/>
                <a:gd name="T4" fmla="*/ 1 w 9"/>
                <a:gd name="T5" fmla="*/ 0 h 20"/>
                <a:gd name="T6" fmla="*/ 0 w 9"/>
                <a:gd name="T7" fmla="*/ 0 h 20"/>
                <a:gd name="T8" fmla="*/ 4 w 9"/>
                <a:gd name="T9" fmla="*/ 5 h 20"/>
                <a:gd name="T10" fmla="*/ 5 w 9"/>
                <a:gd name="T11" fmla="*/ 8 h 20"/>
                <a:gd name="T12" fmla="*/ 4 w 9"/>
                <a:gd name="T13" fmla="*/ 12 h 20"/>
                <a:gd name="T14" fmla="*/ 5 w 9"/>
                <a:gd name="T15" fmla="*/ 13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7" y="20"/>
                  </a:moveTo>
                  <a:lnTo>
                    <a:pt x="9" y="12"/>
                  </a:lnTo>
                  <a:lnTo>
                    <a:pt x="1" y="0"/>
                  </a:lnTo>
                  <a:lnTo>
                    <a:pt x="0" y="0"/>
                  </a:lnTo>
                  <a:lnTo>
                    <a:pt x="6" y="7"/>
                  </a:lnTo>
                  <a:lnTo>
                    <a:pt x="8" y="12"/>
                  </a:lnTo>
                  <a:lnTo>
                    <a:pt x="6" y="19"/>
                  </a:lnTo>
                  <a:lnTo>
                    <a:pt x="7" y="2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30" name="Freeform 287"/>
            <p:cNvSpPr>
              <a:spLocks/>
            </p:cNvSpPr>
            <p:nvPr/>
          </p:nvSpPr>
          <p:spPr bwMode="auto">
            <a:xfrm>
              <a:off x="1526" y="1968"/>
              <a:ext cx="6" cy="13"/>
            </a:xfrm>
            <a:custGeom>
              <a:avLst/>
              <a:gdLst>
                <a:gd name="T0" fmla="*/ 5 w 9"/>
                <a:gd name="T1" fmla="*/ 13 h 20"/>
                <a:gd name="T2" fmla="*/ 6 w 9"/>
                <a:gd name="T3" fmla="*/ 8 h 20"/>
                <a:gd name="T4" fmla="*/ 1 w 9"/>
                <a:gd name="T5" fmla="*/ 0 h 20"/>
                <a:gd name="T6" fmla="*/ 0 w 9"/>
                <a:gd name="T7" fmla="*/ 0 h 20"/>
                <a:gd name="T8" fmla="*/ 4 w 9"/>
                <a:gd name="T9" fmla="*/ 5 h 20"/>
                <a:gd name="T10" fmla="*/ 5 w 9"/>
                <a:gd name="T11" fmla="*/ 8 h 20"/>
                <a:gd name="T12" fmla="*/ 4 w 9"/>
                <a:gd name="T13" fmla="*/ 12 h 20"/>
                <a:gd name="T14" fmla="*/ 5 w 9"/>
                <a:gd name="T15" fmla="*/ 13 h 2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20"/>
                <a:gd name="T26" fmla="*/ 9 w 9"/>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20">
                  <a:moveTo>
                    <a:pt x="7" y="20"/>
                  </a:moveTo>
                  <a:lnTo>
                    <a:pt x="9" y="12"/>
                  </a:lnTo>
                  <a:lnTo>
                    <a:pt x="1" y="0"/>
                  </a:lnTo>
                  <a:lnTo>
                    <a:pt x="0" y="0"/>
                  </a:lnTo>
                  <a:lnTo>
                    <a:pt x="6" y="7"/>
                  </a:lnTo>
                  <a:lnTo>
                    <a:pt x="8" y="12"/>
                  </a:lnTo>
                  <a:lnTo>
                    <a:pt x="6" y="19"/>
                  </a:lnTo>
                  <a:lnTo>
                    <a:pt x="7" y="20"/>
                  </a:lnTo>
                </a:path>
              </a:pathLst>
            </a:custGeom>
            <a:solidFill>
              <a:srgbClr val="E5E5E5"/>
            </a:solidFill>
            <a:ln w="1588">
              <a:solidFill>
                <a:srgbClr val="999999"/>
              </a:solidFill>
              <a:prstDash val="solid"/>
              <a:round/>
              <a:headEnd/>
              <a:tailEnd/>
            </a:ln>
          </p:spPr>
          <p:txBody>
            <a:bodyPr/>
            <a:lstStyle/>
            <a:p>
              <a:endParaRPr lang="en-US"/>
            </a:p>
          </p:txBody>
        </p:sp>
        <p:sp>
          <p:nvSpPr>
            <p:cNvPr id="27031" name="Freeform 288"/>
            <p:cNvSpPr>
              <a:spLocks/>
            </p:cNvSpPr>
            <p:nvPr/>
          </p:nvSpPr>
          <p:spPr bwMode="auto">
            <a:xfrm>
              <a:off x="1562" y="2040"/>
              <a:ext cx="10" cy="5"/>
            </a:xfrm>
            <a:custGeom>
              <a:avLst/>
              <a:gdLst>
                <a:gd name="T0" fmla="*/ 10 w 15"/>
                <a:gd name="T1" fmla="*/ 0 h 8"/>
                <a:gd name="T2" fmla="*/ 9 w 15"/>
                <a:gd name="T3" fmla="*/ 3 h 8"/>
                <a:gd name="T4" fmla="*/ 0 w 15"/>
                <a:gd name="T5" fmla="*/ 5 h 8"/>
                <a:gd name="T6" fmla="*/ 10 w 15"/>
                <a:gd name="T7" fmla="*/ 0 h 8"/>
                <a:gd name="T8" fmla="*/ 0 60000 65536"/>
                <a:gd name="T9" fmla="*/ 0 60000 65536"/>
                <a:gd name="T10" fmla="*/ 0 60000 65536"/>
                <a:gd name="T11" fmla="*/ 0 60000 65536"/>
                <a:gd name="T12" fmla="*/ 0 w 15"/>
                <a:gd name="T13" fmla="*/ 0 h 8"/>
                <a:gd name="T14" fmla="*/ 15 w 15"/>
                <a:gd name="T15" fmla="*/ 8 h 8"/>
              </a:gdLst>
              <a:ahLst/>
              <a:cxnLst>
                <a:cxn ang="T8">
                  <a:pos x="T0" y="T1"/>
                </a:cxn>
                <a:cxn ang="T9">
                  <a:pos x="T2" y="T3"/>
                </a:cxn>
                <a:cxn ang="T10">
                  <a:pos x="T4" y="T5"/>
                </a:cxn>
                <a:cxn ang="T11">
                  <a:pos x="T6" y="T7"/>
                </a:cxn>
              </a:cxnLst>
              <a:rect l="T12" t="T13" r="T14" b="T15"/>
              <a:pathLst>
                <a:path w="15" h="8">
                  <a:moveTo>
                    <a:pt x="15" y="0"/>
                  </a:moveTo>
                  <a:lnTo>
                    <a:pt x="14" y="4"/>
                  </a:lnTo>
                  <a:lnTo>
                    <a:pt x="0" y="8"/>
                  </a:lnTo>
                  <a:lnTo>
                    <a:pt x="15" y="0"/>
                  </a:lnTo>
                </a:path>
              </a:pathLst>
            </a:custGeom>
            <a:solidFill>
              <a:srgbClr val="E5E5E5"/>
            </a:solidFill>
            <a:ln w="1588">
              <a:solidFill>
                <a:srgbClr val="999999"/>
              </a:solidFill>
              <a:prstDash val="solid"/>
              <a:round/>
              <a:headEnd/>
              <a:tailEnd/>
            </a:ln>
          </p:spPr>
          <p:txBody>
            <a:bodyPr/>
            <a:lstStyle/>
            <a:p>
              <a:endParaRPr lang="en-US"/>
            </a:p>
          </p:txBody>
        </p:sp>
        <p:sp>
          <p:nvSpPr>
            <p:cNvPr id="27032" name="Freeform 289"/>
            <p:cNvSpPr>
              <a:spLocks/>
            </p:cNvSpPr>
            <p:nvPr/>
          </p:nvSpPr>
          <p:spPr bwMode="auto">
            <a:xfrm>
              <a:off x="1557" y="2017"/>
              <a:ext cx="5" cy="5"/>
            </a:xfrm>
            <a:custGeom>
              <a:avLst/>
              <a:gdLst>
                <a:gd name="T0" fmla="*/ 5 w 8"/>
                <a:gd name="T1" fmla="*/ 1 h 9"/>
                <a:gd name="T2" fmla="*/ 2 w 8"/>
                <a:gd name="T3" fmla="*/ 0 h 9"/>
                <a:gd name="T4" fmla="*/ 0 w 8"/>
                <a:gd name="T5" fmla="*/ 5 h 9"/>
                <a:gd name="T6" fmla="*/ 5 w 8"/>
                <a:gd name="T7" fmla="*/ 1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8" y="2"/>
                  </a:moveTo>
                  <a:lnTo>
                    <a:pt x="3" y="0"/>
                  </a:lnTo>
                  <a:lnTo>
                    <a:pt x="0" y="9"/>
                  </a:lnTo>
                  <a:lnTo>
                    <a:pt x="8" y="2"/>
                  </a:lnTo>
                </a:path>
              </a:pathLst>
            </a:custGeom>
            <a:solidFill>
              <a:srgbClr val="E5E5E5"/>
            </a:solidFill>
            <a:ln w="1588">
              <a:solidFill>
                <a:srgbClr val="999999"/>
              </a:solidFill>
              <a:prstDash val="solid"/>
              <a:round/>
              <a:headEnd/>
              <a:tailEnd/>
            </a:ln>
          </p:spPr>
          <p:txBody>
            <a:bodyPr/>
            <a:lstStyle/>
            <a:p>
              <a:endParaRPr lang="en-US"/>
            </a:p>
          </p:txBody>
        </p:sp>
        <p:sp>
          <p:nvSpPr>
            <p:cNvPr id="27033" name="Freeform 290"/>
            <p:cNvSpPr>
              <a:spLocks/>
            </p:cNvSpPr>
            <p:nvPr/>
          </p:nvSpPr>
          <p:spPr bwMode="auto">
            <a:xfrm>
              <a:off x="1495" y="1947"/>
              <a:ext cx="17" cy="1"/>
            </a:xfrm>
            <a:custGeom>
              <a:avLst/>
              <a:gdLst>
                <a:gd name="T0" fmla="*/ 6 w 25"/>
                <a:gd name="T1" fmla="*/ 0 h 1"/>
                <a:gd name="T2" fmla="*/ 17 w 25"/>
                <a:gd name="T3" fmla="*/ 1 h 1"/>
                <a:gd name="T4" fmla="*/ 10 w 25"/>
                <a:gd name="T5" fmla="*/ 1 h 1"/>
                <a:gd name="T6" fmla="*/ 0 w 25"/>
                <a:gd name="T7" fmla="*/ 0 h 1"/>
                <a:gd name="T8" fmla="*/ 6 w 25"/>
                <a:gd name="T9" fmla="*/ 0 h 1"/>
                <a:gd name="T10" fmla="*/ 0 60000 65536"/>
                <a:gd name="T11" fmla="*/ 0 60000 65536"/>
                <a:gd name="T12" fmla="*/ 0 60000 65536"/>
                <a:gd name="T13" fmla="*/ 0 60000 65536"/>
                <a:gd name="T14" fmla="*/ 0 60000 65536"/>
                <a:gd name="T15" fmla="*/ 0 w 25"/>
                <a:gd name="T16" fmla="*/ 0 h 1"/>
                <a:gd name="T17" fmla="*/ 25 w 25"/>
                <a:gd name="T18" fmla="*/ 1 h 1"/>
              </a:gdLst>
              <a:ahLst/>
              <a:cxnLst>
                <a:cxn ang="T10">
                  <a:pos x="T0" y="T1"/>
                </a:cxn>
                <a:cxn ang="T11">
                  <a:pos x="T2" y="T3"/>
                </a:cxn>
                <a:cxn ang="T12">
                  <a:pos x="T4" y="T5"/>
                </a:cxn>
                <a:cxn ang="T13">
                  <a:pos x="T6" y="T7"/>
                </a:cxn>
                <a:cxn ang="T14">
                  <a:pos x="T8" y="T9"/>
                </a:cxn>
              </a:cxnLst>
              <a:rect l="T15" t="T16" r="T17" b="T18"/>
              <a:pathLst>
                <a:path w="25" h="1">
                  <a:moveTo>
                    <a:pt x="9" y="0"/>
                  </a:moveTo>
                  <a:lnTo>
                    <a:pt x="25" y="1"/>
                  </a:lnTo>
                  <a:lnTo>
                    <a:pt x="15" y="1"/>
                  </a:lnTo>
                  <a:lnTo>
                    <a:pt x="0" y="0"/>
                  </a:lnTo>
                  <a:lnTo>
                    <a:pt x="9" y="0"/>
                  </a:lnTo>
                </a:path>
              </a:pathLst>
            </a:custGeom>
            <a:solidFill>
              <a:srgbClr val="E5E5E5"/>
            </a:solidFill>
            <a:ln w="1588">
              <a:solidFill>
                <a:srgbClr val="999999"/>
              </a:solidFill>
              <a:prstDash val="solid"/>
              <a:round/>
              <a:headEnd/>
              <a:tailEnd/>
            </a:ln>
          </p:spPr>
          <p:txBody>
            <a:bodyPr/>
            <a:lstStyle/>
            <a:p>
              <a:endParaRPr lang="en-US"/>
            </a:p>
          </p:txBody>
        </p:sp>
        <p:sp>
          <p:nvSpPr>
            <p:cNvPr id="27034" name="Freeform 291"/>
            <p:cNvSpPr>
              <a:spLocks/>
            </p:cNvSpPr>
            <p:nvPr/>
          </p:nvSpPr>
          <p:spPr bwMode="auto">
            <a:xfrm>
              <a:off x="1505" y="1990"/>
              <a:ext cx="4" cy="6"/>
            </a:xfrm>
            <a:custGeom>
              <a:avLst/>
              <a:gdLst>
                <a:gd name="T0" fmla="*/ 4 w 6"/>
                <a:gd name="T1" fmla="*/ 4 h 9"/>
                <a:gd name="T2" fmla="*/ 3 w 6"/>
                <a:gd name="T3" fmla="*/ 1 h 9"/>
                <a:gd name="T4" fmla="*/ 0 w 6"/>
                <a:gd name="T5" fmla="*/ 0 h 9"/>
                <a:gd name="T6" fmla="*/ 3 w 6"/>
                <a:gd name="T7" fmla="*/ 6 h 9"/>
                <a:gd name="T8" fmla="*/ 4 w 6"/>
                <a:gd name="T9" fmla="*/ 4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6"/>
                  </a:moveTo>
                  <a:lnTo>
                    <a:pt x="4" y="2"/>
                  </a:lnTo>
                  <a:lnTo>
                    <a:pt x="0" y="0"/>
                  </a:lnTo>
                  <a:lnTo>
                    <a:pt x="5" y="9"/>
                  </a:lnTo>
                  <a:lnTo>
                    <a:pt x="6" y="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35" name="Freeform 292"/>
            <p:cNvSpPr>
              <a:spLocks/>
            </p:cNvSpPr>
            <p:nvPr/>
          </p:nvSpPr>
          <p:spPr bwMode="auto">
            <a:xfrm>
              <a:off x="1505" y="1990"/>
              <a:ext cx="4" cy="6"/>
            </a:xfrm>
            <a:custGeom>
              <a:avLst/>
              <a:gdLst>
                <a:gd name="T0" fmla="*/ 4 w 6"/>
                <a:gd name="T1" fmla="*/ 4 h 9"/>
                <a:gd name="T2" fmla="*/ 3 w 6"/>
                <a:gd name="T3" fmla="*/ 1 h 9"/>
                <a:gd name="T4" fmla="*/ 0 w 6"/>
                <a:gd name="T5" fmla="*/ 0 h 9"/>
                <a:gd name="T6" fmla="*/ 3 w 6"/>
                <a:gd name="T7" fmla="*/ 6 h 9"/>
                <a:gd name="T8" fmla="*/ 4 w 6"/>
                <a:gd name="T9" fmla="*/ 4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6" y="6"/>
                  </a:moveTo>
                  <a:lnTo>
                    <a:pt x="4" y="2"/>
                  </a:lnTo>
                  <a:lnTo>
                    <a:pt x="0" y="0"/>
                  </a:lnTo>
                  <a:lnTo>
                    <a:pt x="5" y="9"/>
                  </a:lnTo>
                  <a:lnTo>
                    <a:pt x="6" y="6"/>
                  </a:lnTo>
                </a:path>
              </a:pathLst>
            </a:custGeom>
            <a:solidFill>
              <a:srgbClr val="E5E5E5"/>
            </a:solidFill>
            <a:ln w="1588">
              <a:solidFill>
                <a:srgbClr val="999999"/>
              </a:solidFill>
              <a:prstDash val="solid"/>
              <a:round/>
              <a:headEnd/>
              <a:tailEnd/>
            </a:ln>
          </p:spPr>
          <p:txBody>
            <a:bodyPr/>
            <a:lstStyle/>
            <a:p>
              <a:endParaRPr lang="en-US"/>
            </a:p>
          </p:txBody>
        </p:sp>
        <p:sp>
          <p:nvSpPr>
            <p:cNvPr id="27036" name="Freeform 293"/>
            <p:cNvSpPr>
              <a:spLocks/>
            </p:cNvSpPr>
            <p:nvPr/>
          </p:nvSpPr>
          <p:spPr bwMode="auto">
            <a:xfrm>
              <a:off x="3544" y="2696"/>
              <a:ext cx="7" cy="7"/>
            </a:xfrm>
            <a:custGeom>
              <a:avLst/>
              <a:gdLst>
                <a:gd name="T0" fmla="*/ 6 w 11"/>
                <a:gd name="T1" fmla="*/ 0 h 12"/>
                <a:gd name="T2" fmla="*/ 0 w 11"/>
                <a:gd name="T3" fmla="*/ 7 h 12"/>
                <a:gd name="T4" fmla="*/ 7 w 11"/>
                <a:gd name="T5" fmla="*/ 3 h 12"/>
                <a:gd name="T6" fmla="*/ 6 w 11"/>
                <a:gd name="T7" fmla="*/ 0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9" y="0"/>
                  </a:moveTo>
                  <a:lnTo>
                    <a:pt x="0" y="12"/>
                  </a:lnTo>
                  <a:lnTo>
                    <a:pt x="11" y="5"/>
                  </a:lnTo>
                  <a:lnTo>
                    <a:pt x="9"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37" name="Freeform 294"/>
            <p:cNvSpPr>
              <a:spLocks/>
            </p:cNvSpPr>
            <p:nvPr/>
          </p:nvSpPr>
          <p:spPr bwMode="auto">
            <a:xfrm>
              <a:off x="3544" y="2696"/>
              <a:ext cx="7" cy="7"/>
            </a:xfrm>
            <a:custGeom>
              <a:avLst/>
              <a:gdLst>
                <a:gd name="T0" fmla="*/ 6 w 11"/>
                <a:gd name="T1" fmla="*/ 0 h 12"/>
                <a:gd name="T2" fmla="*/ 0 w 11"/>
                <a:gd name="T3" fmla="*/ 7 h 12"/>
                <a:gd name="T4" fmla="*/ 7 w 11"/>
                <a:gd name="T5" fmla="*/ 3 h 12"/>
                <a:gd name="T6" fmla="*/ 6 w 11"/>
                <a:gd name="T7" fmla="*/ 0 h 12"/>
                <a:gd name="T8" fmla="*/ 0 60000 65536"/>
                <a:gd name="T9" fmla="*/ 0 60000 65536"/>
                <a:gd name="T10" fmla="*/ 0 60000 65536"/>
                <a:gd name="T11" fmla="*/ 0 60000 65536"/>
                <a:gd name="T12" fmla="*/ 0 w 11"/>
                <a:gd name="T13" fmla="*/ 0 h 12"/>
                <a:gd name="T14" fmla="*/ 11 w 11"/>
                <a:gd name="T15" fmla="*/ 12 h 12"/>
              </a:gdLst>
              <a:ahLst/>
              <a:cxnLst>
                <a:cxn ang="T8">
                  <a:pos x="T0" y="T1"/>
                </a:cxn>
                <a:cxn ang="T9">
                  <a:pos x="T2" y="T3"/>
                </a:cxn>
                <a:cxn ang="T10">
                  <a:pos x="T4" y="T5"/>
                </a:cxn>
                <a:cxn ang="T11">
                  <a:pos x="T6" y="T7"/>
                </a:cxn>
              </a:cxnLst>
              <a:rect l="T12" t="T13" r="T14" b="T15"/>
              <a:pathLst>
                <a:path w="11" h="12">
                  <a:moveTo>
                    <a:pt x="9" y="0"/>
                  </a:moveTo>
                  <a:lnTo>
                    <a:pt x="0" y="12"/>
                  </a:lnTo>
                  <a:lnTo>
                    <a:pt x="11" y="5"/>
                  </a:lnTo>
                  <a:lnTo>
                    <a:pt x="9" y="0"/>
                  </a:lnTo>
                </a:path>
              </a:pathLst>
            </a:custGeom>
            <a:solidFill>
              <a:srgbClr val="E5E5E5"/>
            </a:solidFill>
            <a:ln w="1588">
              <a:solidFill>
                <a:srgbClr val="999999"/>
              </a:solidFill>
              <a:prstDash val="solid"/>
              <a:round/>
              <a:headEnd/>
              <a:tailEnd/>
            </a:ln>
          </p:spPr>
          <p:txBody>
            <a:bodyPr/>
            <a:lstStyle/>
            <a:p>
              <a:endParaRPr lang="en-US"/>
            </a:p>
          </p:txBody>
        </p:sp>
        <p:sp>
          <p:nvSpPr>
            <p:cNvPr id="27038" name="Freeform 295"/>
            <p:cNvSpPr>
              <a:spLocks/>
            </p:cNvSpPr>
            <p:nvPr/>
          </p:nvSpPr>
          <p:spPr bwMode="auto">
            <a:xfrm>
              <a:off x="4355" y="2590"/>
              <a:ext cx="613" cy="484"/>
            </a:xfrm>
            <a:custGeom>
              <a:avLst/>
              <a:gdLst>
                <a:gd name="T0" fmla="*/ 346 w 936"/>
                <a:gd name="T1" fmla="*/ 11 h 753"/>
                <a:gd name="T2" fmla="*/ 352 w 936"/>
                <a:gd name="T3" fmla="*/ 23 h 753"/>
                <a:gd name="T4" fmla="*/ 324 w 936"/>
                <a:gd name="T5" fmla="*/ 31 h 753"/>
                <a:gd name="T6" fmla="*/ 312 w 936"/>
                <a:gd name="T7" fmla="*/ 46 h 753"/>
                <a:gd name="T8" fmla="*/ 306 w 936"/>
                <a:gd name="T9" fmla="*/ 68 h 753"/>
                <a:gd name="T10" fmla="*/ 293 w 936"/>
                <a:gd name="T11" fmla="*/ 73 h 753"/>
                <a:gd name="T12" fmla="*/ 274 w 936"/>
                <a:gd name="T13" fmla="*/ 80 h 753"/>
                <a:gd name="T14" fmla="*/ 261 w 936"/>
                <a:gd name="T15" fmla="*/ 53 h 753"/>
                <a:gd name="T16" fmla="*/ 247 w 936"/>
                <a:gd name="T17" fmla="*/ 57 h 753"/>
                <a:gd name="T18" fmla="*/ 233 w 936"/>
                <a:gd name="T19" fmla="*/ 75 h 753"/>
                <a:gd name="T20" fmla="*/ 220 w 936"/>
                <a:gd name="T21" fmla="*/ 85 h 753"/>
                <a:gd name="T22" fmla="*/ 218 w 936"/>
                <a:gd name="T23" fmla="*/ 95 h 753"/>
                <a:gd name="T24" fmla="*/ 206 w 936"/>
                <a:gd name="T25" fmla="*/ 94 h 753"/>
                <a:gd name="T26" fmla="*/ 203 w 936"/>
                <a:gd name="T27" fmla="*/ 121 h 753"/>
                <a:gd name="T28" fmla="*/ 179 w 936"/>
                <a:gd name="T29" fmla="*/ 116 h 753"/>
                <a:gd name="T30" fmla="*/ 140 w 936"/>
                <a:gd name="T31" fmla="*/ 156 h 753"/>
                <a:gd name="T32" fmla="*/ 90 w 936"/>
                <a:gd name="T33" fmla="*/ 168 h 753"/>
                <a:gd name="T34" fmla="*/ 43 w 936"/>
                <a:gd name="T35" fmla="*/ 189 h 753"/>
                <a:gd name="T36" fmla="*/ 28 w 936"/>
                <a:gd name="T37" fmla="*/ 251 h 753"/>
                <a:gd name="T38" fmla="*/ 21 w 936"/>
                <a:gd name="T39" fmla="*/ 254 h 753"/>
                <a:gd name="T40" fmla="*/ 19 w 936"/>
                <a:gd name="T41" fmla="*/ 278 h 753"/>
                <a:gd name="T42" fmla="*/ 24 w 936"/>
                <a:gd name="T43" fmla="*/ 337 h 753"/>
                <a:gd name="T44" fmla="*/ 7 w 936"/>
                <a:gd name="T45" fmla="*/ 392 h 753"/>
                <a:gd name="T46" fmla="*/ 21 w 936"/>
                <a:gd name="T47" fmla="*/ 416 h 753"/>
                <a:gd name="T48" fmla="*/ 70 w 936"/>
                <a:gd name="T49" fmla="*/ 398 h 753"/>
                <a:gd name="T50" fmla="*/ 137 w 936"/>
                <a:gd name="T51" fmla="*/ 384 h 753"/>
                <a:gd name="T52" fmla="*/ 213 w 936"/>
                <a:gd name="T53" fmla="*/ 361 h 753"/>
                <a:gd name="T54" fmla="*/ 282 w 936"/>
                <a:gd name="T55" fmla="*/ 367 h 753"/>
                <a:gd name="T56" fmla="*/ 291 w 936"/>
                <a:gd name="T57" fmla="*/ 395 h 753"/>
                <a:gd name="T58" fmla="*/ 301 w 936"/>
                <a:gd name="T59" fmla="*/ 411 h 753"/>
                <a:gd name="T60" fmla="*/ 339 w 936"/>
                <a:gd name="T61" fmla="*/ 387 h 753"/>
                <a:gd name="T62" fmla="*/ 320 w 936"/>
                <a:gd name="T63" fmla="*/ 418 h 753"/>
                <a:gd name="T64" fmla="*/ 334 w 936"/>
                <a:gd name="T65" fmla="*/ 424 h 753"/>
                <a:gd name="T66" fmla="*/ 336 w 936"/>
                <a:gd name="T67" fmla="*/ 465 h 753"/>
                <a:gd name="T68" fmla="*/ 393 w 936"/>
                <a:gd name="T69" fmla="*/ 472 h 753"/>
                <a:gd name="T70" fmla="*/ 399 w 936"/>
                <a:gd name="T71" fmla="*/ 473 h 753"/>
                <a:gd name="T72" fmla="*/ 415 w 936"/>
                <a:gd name="T73" fmla="*/ 478 h 753"/>
                <a:gd name="T74" fmla="*/ 482 w 936"/>
                <a:gd name="T75" fmla="*/ 448 h 753"/>
                <a:gd name="T76" fmla="*/ 534 w 936"/>
                <a:gd name="T77" fmla="*/ 390 h 753"/>
                <a:gd name="T78" fmla="*/ 582 w 936"/>
                <a:gd name="T79" fmla="*/ 341 h 753"/>
                <a:gd name="T80" fmla="*/ 605 w 936"/>
                <a:gd name="T81" fmla="*/ 285 h 753"/>
                <a:gd name="T82" fmla="*/ 606 w 936"/>
                <a:gd name="T83" fmla="*/ 238 h 753"/>
                <a:gd name="T84" fmla="*/ 591 w 936"/>
                <a:gd name="T85" fmla="*/ 202 h 753"/>
                <a:gd name="T86" fmla="*/ 576 w 936"/>
                <a:gd name="T87" fmla="*/ 183 h 753"/>
                <a:gd name="T88" fmla="*/ 559 w 936"/>
                <a:gd name="T89" fmla="*/ 150 h 753"/>
                <a:gd name="T90" fmla="*/ 539 w 936"/>
                <a:gd name="T91" fmla="*/ 92 h 753"/>
                <a:gd name="T92" fmla="*/ 519 w 936"/>
                <a:gd name="T93" fmla="*/ 62 h 753"/>
                <a:gd name="T94" fmla="*/ 511 w 936"/>
                <a:gd name="T95" fmla="*/ 13 h 753"/>
                <a:gd name="T96" fmla="*/ 494 w 936"/>
                <a:gd name="T97" fmla="*/ 21 h 753"/>
                <a:gd name="T98" fmla="*/ 489 w 936"/>
                <a:gd name="T99" fmla="*/ 41 h 753"/>
                <a:gd name="T100" fmla="*/ 483 w 936"/>
                <a:gd name="T101" fmla="*/ 75 h 753"/>
                <a:gd name="T102" fmla="*/ 439 w 936"/>
                <a:gd name="T103" fmla="*/ 109 h 753"/>
                <a:gd name="T104" fmla="*/ 390 w 936"/>
                <a:gd name="T105" fmla="*/ 68 h 753"/>
                <a:gd name="T106" fmla="*/ 412 w 936"/>
                <a:gd name="T107" fmla="*/ 36 h 753"/>
                <a:gd name="T108" fmla="*/ 403 w 936"/>
                <a:gd name="T109" fmla="*/ 24 h 753"/>
                <a:gd name="T110" fmla="*/ 377 w 936"/>
                <a:gd name="T111" fmla="*/ 22 h 7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6"/>
                <a:gd name="T169" fmla="*/ 0 h 753"/>
                <a:gd name="T170" fmla="*/ 936 w 936"/>
                <a:gd name="T171" fmla="*/ 753 h 7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6" h="753">
                  <a:moveTo>
                    <a:pt x="548" y="17"/>
                  </a:moveTo>
                  <a:lnTo>
                    <a:pt x="538" y="16"/>
                  </a:lnTo>
                  <a:lnTo>
                    <a:pt x="532" y="14"/>
                  </a:lnTo>
                  <a:lnTo>
                    <a:pt x="528" y="17"/>
                  </a:lnTo>
                  <a:lnTo>
                    <a:pt x="522" y="15"/>
                  </a:lnTo>
                  <a:lnTo>
                    <a:pt x="532" y="21"/>
                  </a:lnTo>
                  <a:lnTo>
                    <a:pt x="541" y="25"/>
                  </a:lnTo>
                  <a:lnTo>
                    <a:pt x="537" y="36"/>
                  </a:lnTo>
                  <a:lnTo>
                    <a:pt x="530" y="39"/>
                  </a:lnTo>
                  <a:lnTo>
                    <a:pt x="509" y="36"/>
                  </a:lnTo>
                  <a:lnTo>
                    <a:pt x="502" y="40"/>
                  </a:lnTo>
                  <a:lnTo>
                    <a:pt x="494" y="49"/>
                  </a:lnTo>
                  <a:lnTo>
                    <a:pt x="489" y="47"/>
                  </a:lnTo>
                  <a:lnTo>
                    <a:pt x="488" y="50"/>
                  </a:lnTo>
                  <a:lnTo>
                    <a:pt x="478" y="65"/>
                  </a:lnTo>
                  <a:lnTo>
                    <a:pt x="477" y="71"/>
                  </a:lnTo>
                  <a:lnTo>
                    <a:pt x="467" y="79"/>
                  </a:lnTo>
                  <a:lnTo>
                    <a:pt x="456" y="99"/>
                  </a:lnTo>
                  <a:lnTo>
                    <a:pt x="464" y="101"/>
                  </a:lnTo>
                  <a:lnTo>
                    <a:pt x="467" y="106"/>
                  </a:lnTo>
                  <a:lnTo>
                    <a:pt x="460" y="115"/>
                  </a:lnTo>
                  <a:lnTo>
                    <a:pt x="469" y="125"/>
                  </a:lnTo>
                  <a:lnTo>
                    <a:pt x="449" y="110"/>
                  </a:lnTo>
                  <a:lnTo>
                    <a:pt x="448" y="114"/>
                  </a:lnTo>
                  <a:lnTo>
                    <a:pt x="432" y="108"/>
                  </a:lnTo>
                  <a:lnTo>
                    <a:pt x="427" y="122"/>
                  </a:lnTo>
                  <a:lnTo>
                    <a:pt x="422" y="122"/>
                  </a:lnTo>
                  <a:lnTo>
                    <a:pt x="419" y="125"/>
                  </a:lnTo>
                  <a:lnTo>
                    <a:pt x="420" y="121"/>
                  </a:lnTo>
                  <a:lnTo>
                    <a:pt x="426" y="101"/>
                  </a:lnTo>
                  <a:lnTo>
                    <a:pt x="402" y="79"/>
                  </a:lnTo>
                  <a:lnTo>
                    <a:pt x="399" y="83"/>
                  </a:lnTo>
                  <a:lnTo>
                    <a:pt x="388" y="88"/>
                  </a:lnTo>
                  <a:lnTo>
                    <a:pt x="387" y="84"/>
                  </a:lnTo>
                  <a:lnTo>
                    <a:pt x="382" y="88"/>
                  </a:lnTo>
                  <a:lnTo>
                    <a:pt x="377" y="88"/>
                  </a:lnTo>
                  <a:lnTo>
                    <a:pt x="372" y="101"/>
                  </a:lnTo>
                  <a:lnTo>
                    <a:pt x="370" y="95"/>
                  </a:lnTo>
                  <a:lnTo>
                    <a:pt x="356" y="109"/>
                  </a:lnTo>
                  <a:lnTo>
                    <a:pt x="356" y="116"/>
                  </a:lnTo>
                  <a:lnTo>
                    <a:pt x="349" y="115"/>
                  </a:lnTo>
                  <a:lnTo>
                    <a:pt x="354" y="128"/>
                  </a:lnTo>
                  <a:lnTo>
                    <a:pt x="343" y="123"/>
                  </a:lnTo>
                  <a:lnTo>
                    <a:pt x="336" y="133"/>
                  </a:lnTo>
                  <a:lnTo>
                    <a:pt x="337" y="133"/>
                  </a:lnTo>
                  <a:lnTo>
                    <a:pt x="339" y="133"/>
                  </a:lnTo>
                  <a:lnTo>
                    <a:pt x="333" y="140"/>
                  </a:lnTo>
                  <a:lnTo>
                    <a:pt x="333" y="148"/>
                  </a:lnTo>
                  <a:lnTo>
                    <a:pt x="339" y="148"/>
                  </a:lnTo>
                  <a:lnTo>
                    <a:pt x="325" y="148"/>
                  </a:lnTo>
                  <a:lnTo>
                    <a:pt x="321" y="148"/>
                  </a:lnTo>
                  <a:lnTo>
                    <a:pt x="314" y="147"/>
                  </a:lnTo>
                  <a:lnTo>
                    <a:pt x="312" y="154"/>
                  </a:lnTo>
                  <a:lnTo>
                    <a:pt x="315" y="166"/>
                  </a:lnTo>
                  <a:lnTo>
                    <a:pt x="310" y="170"/>
                  </a:lnTo>
                  <a:lnTo>
                    <a:pt x="310" y="189"/>
                  </a:lnTo>
                  <a:lnTo>
                    <a:pt x="304" y="171"/>
                  </a:lnTo>
                  <a:lnTo>
                    <a:pt x="297" y="150"/>
                  </a:lnTo>
                  <a:lnTo>
                    <a:pt x="288" y="159"/>
                  </a:lnTo>
                  <a:lnTo>
                    <a:pt x="273" y="180"/>
                  </a:lnTo>
                  <a:lnTo>
                    <a:pt x="273" y="198"/>
                  </a:lnTo>
                  <a:lnTo>
                    <a:pt x="249" y="222"/>
                  </a:lnTo>
                  <a:lnTo>
                    <a:pt x="232" y="233"/>
                  </a:lnTo>
                  <a:lnTo>
                    <a:pt x="214" y="243"/>
                  </a:lnTo>
                  <a:lnTo>
                    <a:pt x="187" y="249"/>
                  </a:lnTo>
                  <a:lnTo>
                    <a:pt x="166" y="258"/>
                  </a:lnTo>
                  <a:lnTo>
                    <a:pt x="144" y="264"/>
                  </a:lnTo>
                  <a:lnTo>
                    <a:pt x="138" y="261"/>
                  </a:lnTo>
                  <a:lnTo>
                    <a:pt x="106" y="281"/>
                  </a:lnTo>
                  <a:lnTo>
                    <a:pt x="75" y="304"/>
                  </a:lnTo>
                  <a:lnTo>
                    <a:pt x="65" y="311"/>
                  </a:lnTo>
                  <a:lnTo>
                    <a:pt x="66" y="294"/>
                  </a:lnTo>
                  <a:lnTo>
                    <a:pt x="55" y="321"/>
                  </a:lnTo>
                  <a:lnTo>
                    <a:pt x="43" y="349"/>
                  </a:lnTo>
                  <a:lnTo>
                    <a:pt x="40" y="372"/>
                  </a:lnTo>
                  <a:lnTo>
                    <a:pt x="43" y="391"/>
                  </a:lnTo>
                  <a:lnTo>
                    <a:pt x="46" y="411"/>
                  </a:lnTo>
                  <a:lnTo>
                    <a:pt x="39" y="414"/>
                  </a:lnTo>
                  <a:lnTo>
                    <a:pt x="38" y="406"/>
                  </a:lnTo>
                  <a:lnTo>
                    <a:pt x="32" y="395"/>
                  </a:lnTo>
                  <a:lnTo>
                    <a:pt x="33" y="421"/>
                  </a:lnTo>
                  <a:lnTo>
                    <a:pt x="26" y="411"/>
                  </a:lnTo>
                  <a:lnTo>
                    <a:pt x="23" y="408"/>
                  </a:lnTo>
                  <a:lnTo>
                    <a:pt x="29" y="433"/>
                  </a:lnTo>
                  <a:lnTo>
                    <a:pt x="32" y="460"/>
                  </a:lnTo>
                  <a:lnTo>
                    <a:pt x="34" y="481"/>
                  </a:lnTo>
                  <a:lnTo>
                    <a:pt x="38" y="505"/>
                  </a:lnTo>
                  <a:lnTo>
                    <a:pt x="37" y="524"/>
                  </a:lnTo>
                  <a:lnTo>
                    <a:pt x="33" y="544"/>
                  </a:lnTo>
                  <a:lnTo>
                    <a:pt x="32" y="564"/>
                  </a:lnTo>
                  <a:lnTo>
                    <a:pt x="29" y="582"/>
                  </a:lnTo>
                  <a:lnTo>
                    <a:pt x="10" y="610"/>
                  </a:lnTo>
                  <a:lnTo>
                    <a:pt x="1" y="611"/>
                  </a:lnTo>
                  <a:lnTo>
                    <a:pt x="0" y="629"/>
                  </a:lnTo>
                  <a:lnTo>
                    <a:pt x="16" y="637"/>
                  </a:lnTo>
                  <a:lnTo>
                    <a:pt x="32" y="647"/>
                  </a:lnTo>
                  <a:lnTo>
                    <a:pt x="62" y="646"/>
                  </a:lnTo>
                  <a:lnTo>
                    <a:pt x="89" y="635"/>
                  </a:lnTo>
                  <a:lnTo>
                    <a:pt x="93" y="630"/>
                  </a:lnTo>
                  <a:lnTo>
                    <a:pt x="107" y="619"/>
                  </a:lnTo>
                  <a:lnTo>
                    <a:pt x="132" y="619"/>
                  </a:lnTo>
                  <a:lnTo>
                    <a:pt x="158" y="619"/>
                  </a:lnTo>
                  <a:lnTo>
                    <a:pt x="188" y="618"/>
                  </a:lnTo>
                  <a:lnTo>
                    <a:pt x="209" y="597"/>
                  </a:lnTo>
                  <a:lnTo>
                    <a:pt x="239" y="586"/>
                  </a:lnTo>
                  <a:lnTo>
                    <a:pt x="270" y="574"/>
                  </a:lnTo>
                  <a:lnTo>
                    <a:pt x="298" y="569"/>
                  </a:lnTo>
                  <a:lnTo>
                    <a:pt x="325" y="561"/>
                  </a:lnTo>
                  <a:lnTo>
                    <a:pt x="355" y="558"/>
                  </a:lnTo>
                  <a:lnTo>
                    <a:pt x="384" y="554"/>
                  </a:lnTo>
                  <a:lnTo>
                    <a:pt x="399" y="558"/>
                  </a:lnTo>
                  <a:lnTo>
                    <a:pt x="431" y="571"/>
                  </a:lnTo>
                  <a:lnTo>
                    <a:pt x="437" y="580"/>
                  </a:lnTo>
                  <a:lnTo>
                    <a:pt x="438" y="586"/>
                  </a:lnTo>
                  <a:lnTo>
                    <a:pt x="443" y="597"/>
                  </a:lnTo>
                  <a:lnTo>
                    <a:pt x="445" y="614"/>
                  </a:lnTo>
                  <a:lnTo>
                    <a:pt x="448" y="632"/>
                  </a:lnTo>
                  <a:lnTo>
                    <a:pt x="444" y="632"/>
                  </a:lnTo>
                  <a:lnTo>
                    <a:pt x="453" y="643"/>
                  </a:lnTo>
                  <a:lnTo>
                    <a:pt x="460" y="640"/>
                  </a:lnTo>
                  <a:lnTo>
                    <a:pt x="485" y="615"/>
                  </a:lnTo>
                  <a:lnTo>
                    <a:pt x="511" y="596"/>
                  </a:lnTo>
                  <a:lnTo>
                    <a:pt x="522" y="581"/>
                  </a:lnTo>
                  <a:lnTo>
                    <a:pt x="517" y="602"/>
                  </a:lnTo>
                  <a:lnTo>
                    <a:pt x="502" y="621"/>
                  </a:lnTo>
                  <a:lnTo>
                    <a:pt x="485" y="644"/>
                  </a:lnTo>
                  <a:lnTo>
                    <a:pt x="474" y="651"/>
                  </a:lnTo>
                  <a:lnTo>
                    <a:pt x="489" y="651"/>
                  </a:lnTo>
                  <a:lnTo>
                    <a:pt x="510" y="627"/>
                  </a:lnTo>
                  <a:lnTo>
                    <a:pt x="517" y="640"/>
                  </a:lnTo>
                  <a:lnTo>
                    <a:pt x="497" y="660"/>
                  </a:lnTo>
                  <a:lnTo>
                    <a:pt x="510" y="660"/>
                  </a:lnTo>
                  <a:lnTo>
                    <a:pt x="514" y="661"/>
                  </a:lnTo>
                  <a:lnTo>
                    <a:pt x="520" y="672"/>
                  </a:lnTo>
                  <a:lnTo>
                    <a:pt x="510" y="697"/>
                  </a:lnTo>
                  <a:lnTo>
                    <a:pt x="513" y="724"/>
                  </a:lnTo>
                  <a:lnTo>
                    <a:pt x="536" y="735"/>
                  </a:lnTo>
                  <a:lnTo>
                    <a:pt x="552" y="740"/>
                  </a:lnTo>
                  <a:lnTo>
                    <a:pt x="567" y="747"/>
                  </a:lnTo>
                  <a:lnTo>
                    <a:pt x="600" y="735"/>
                  </a:lnTo>
                  <a:lnTo>
                    <a:pt x="598" y="729"/>
                  </a:lnTo>
                  <a:lnTo>
                    <a:pt x="613" y="722"/>
                  </a:lnTo>
                  <a:lnTo>
                    <a:pt x="603" y="736"/>
                  </a:lnTo>
                  <a:lnTo>
                    <a:pt x="609" y="736"/>
                  </a:lnTo>
                  <a:lnTo>
                    <a:pt x="618" y="736"/>
                  </a:lnTo>
                  <a:lnTo>
                    <a:pt x="621" y="748"/>
                  </a:lnTo>
                  <a:lnTo>
                    <a:pt x="627" y="753"/>
                  </a:lnTo>
                  <a:lnTo>
                    <a:pt x="633" y="744"/>
                  </a:lnTo>
                  <a:lnTo>
                    <a:pt x="676" y="722"/>
                  </a:lnTo>
                  <a:lnTo>
                    <a:pt x="697" y="721"/>
                  </a:lnTo>
                  <a:lnTo>
                    <a:pt x="725" y="712"/>
                  </a:lnTo>
                  <a:lnTo>
                    <a:pt x="736" y="697"/>
                  </a:lnTo>
                  <a:lnTo>
                    <a:pt x="762" y="671"/>
                  </a:lnTo>
                  <a:lnTo>
                    <a:pt x="785" y="644"/>
                  </a:lnTo>
                  <a:lnTo>
                    <a:pt x="808" y="615"/>
                  </a:lnTo>
                  <a:lnTo>
                    <a:pt x="816" y="607"/>
                  </a:lnTo>
                  <a:lnTo>
                    <a:pt x="842" y="586"/>
                  </a:lnTo>
                  <a:lnTo>
                    <a:pt x="853" y="580"/>
                  </a:lnTo>
                  <a:lnTo>
                    <a:pt x="871" y="554"/>
                  </a:lnTo>
                  <a:lnTo>
                    <a:pt x="888" y="530"/>
                  </a:lnTo>
                  <a:lnTo>
                    <a:pt x="907" y="505"/>
                  </a:lnTo>
                  <a:lnTo>
                    <a:pt x="921" y="480"/>
                  </a:lnTo>
                  <a:lnTo>
                    <a:pt x="924" y="461"/>
                  </a:lnTo>
                  <a:lnTo>
                    <a:pt x="924" y="444"/>
                  </a:lnTo>
                  <a:lnTo>
                    <a:pt x="930" y="421"/>
                  </a:lnTo>
                  <a:lnTo>
                    <a:pt x="936" y="400"/>
                  </a:lnTo>
                  <a:lnTo>
                    <a:pt x="934" y="386"/>
                  </a:lnTo>
                  <a:lnTo>
                    <a:pt x="925" y="370"/>
                  </a:lnTo>
                  <a:lnTo>
                    <a:pt x="916" y="355"/>
                  </a:lnTo>
                  <a:lnTo>
                    <a:pt x="902" y="339"/>
                  </a:lnTo>
                  <a:lnTo>
                    <a:pt x="907" y="308"/>
                  </a:lnTo>
                  <a:lnTo>
                    <a:pt x="903" y="314"/>
                  </a:lnTo>
                  <a:lnTo>
                    <a:pt x="892" y="305"/>
                  </a:lnTo>
                  <a:lnTo>
                    <a:pt x="888" y="314"/>
                  </a:lnTo>
                  <a:lnTo>
                    <a:pt x="884" y="308"/>
                  </a:lnTo>
                  <a:lnTo>
                    <a:pt x="880" y="284"/>
                  </a:lnTo>
                  <a:lnTo>
                    <a:pt x="874" y="265"/>
                  </a:lnTo>
                  <a:lnTo>
                    <a:pt x="876" y="258"/>
                  </a:lnTo>
                  <a:lnTo>
                    <a:pt x="870" y="249"/>
                  </a:lnTo>
                  <a:lnTo>
                    <a:pt x="853" y="233"/>
                  </a:lnTo>
                  <a:lnTo>
                    <a:pt x="827" y="214"/>
                  </a:lnTo>
                  <a:lnTo>
                    <a:pt x="827" y="188"/>
                  </a:lnTo>
                  <a:lnTo>
                    <a:pt x="826" y="162"/>
                  </a:lnTo>
                  <a:lnTo>
                    <a:pt x="823" y="143"/>
                  </a:lnTo>
                  <a:lnTo>
                    <a:pt x="825" y="121"/>
                  </a:lnTo>
                  <a:lnTo>
                    <a:pt x="821" y="108"/>
                  </a:lnTo>
                  <a:lnTo>
                    <a:pt x="808" y="93"/>
                  </a:lnTo>
                  <a:lnTo>
                    <a:pt x="793" y="97"/>
                  </a:lnTo>
                  <a:lnTo>
                    <a:pt x="788" y="77"/>
                  </a:lnTo>
                  <a:lnTo>
                    <a:pt x="787" y="59"/>
                  </a:lnTo>
                  <a:lnTo>
                    <a:pt x="786" y="34"/>
                  </a:lnTo>
                  <a:lnTo>
                    <a:pt x="780" y="21"/>
                  </a:lnTo>
                  <a:lnTo>
                    <a:pt x="776" y="6"/>
                  </a:lnTo>
                  <a:lnTo>
                    <a:pt x="772" y="0"/>
                  </a:lnTo>
                  <a:lnTo>
                    <a:pt x="762" y="22"/>
                  </a:lnTo>
                  <a:lnTo>
                    <a:pt x="755" y="33"/>
                  </a:lnTo>
                  <a:lnTo>
                    <a:pt x="751" y="49"/>
                  </a:lnTo>
                  <a:lnTo>
                    <a:pt x="753" y="50"/>
                  </a:lnTo>
                  <a:lnTo>
                    <a:pt x="753" y="54"/>
                  </a:lnTo>
                  <a:lnTo>
                    <a:pt x="746" y="64"/>
                  </a:lnTo>
                  <a:lnTo>
                    <a:pt x="746" y="75"/>
                  </a:lnTo>
                  <a:lnTo>
                    <a:pt x="742" y="75"/>
                  </a:lnTo>
                  <a:lnTo>
                    <a:pt x="738" y="97"/>
                  </a:lnTo>
                  <a:lnTo>
                    <a:pt x="737" y="117"/>
                  </a:lnTo>
                  <a:lnTo>
                    <a:pt x="720" y="148"/>
                  </a:lnTo>
                  <a:lnTo>
                    <a:pt x="704" y="180"/>
                  </a:lnTo>
                  <a:lnTo>
                    <a:pt x="687" y="183"/>
                  </a:lnTo>
                  <a:lnTo>
                    <a:pt x="671" y="170"/>
                  </a:lnTo>
                  <a:lnTo>
                    <a:pt x="646" y="154"/>
                  </a:lnTo>
                  <a:lnTo>
                    <a:pt x="621" y="138"/>
                  </a:lnTo>
                  <a:lnTo>
                    <a:pt x="610" y="122"/>
                  </a:lnTo>
                  <a:lnTo>
                    <a:pt x="596" y="106"/>
                  </a:lnTo>
                  <a:lnTo>
                    <a:pt x="611" y="81"/>
                  </a:lnTo>
                  <a:lnTo>
                    <a:pt x="618" y="65"/>
                  </a:lnTo>
                  <a:lnTo>
                    <a:pt x="621" y="66"/>
                  </a:lnTo>
                  <a:lnTo>
                    <a:pt x="629" y="56"/>
                  </a:lnTo>
                  <a:lnTo>
                    <a:pt x="639" y="42"/>
                  </a:lnTo>
                  <a:lnTo>
                    <a:pt x="629" y="33"/>
                  </a:lnTo>
                  <a:lnTo>
                    <a:pt x="619" y="47"/>
                  </a:lnTo>
                  <a:lnTo>
                    <a:pt x="615" y="38"/>
                  </a:lnTo>
                  <a:lnTo>
                    <a:pt x="610" y="38"/>
                  </a:lnTo>
                  <a:lnTo>
                    <a:pt x="613" y="34"/>
                  </a:lnTo>
                  <a:lnTo>
                    <a:pt x="593" y="38"/>
                  </a:lnTo>
                  <a:lnTo>
                    <a:pt x="576" y="34"/>
                  </a:lnTo>
                  <a:lnTo>
                    <a:pt x="564" y="29"/>
                  </a:lnTo>
                  <a:lnTo>
                    <a:pt x="548" y="1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39" name="Freeform 296"/>
            <p:cNvSpPr>
              <a:spLocks/>
            </p:cNvSpPr>
            <p:nvPr/>
          </p:nvSpPr>
          <p:spPr bwMode="auto">
            <a:xfrm>
              <a:off x="4355" y="2590"/>
              <a:ext cx="613" cy="484"/>
            </a:xfrm>
            <a:custGeom>
              <a:avLst/>
              <a:gdLst>
                <a:gd name="T0" fmla="*/ 346 w 936"/>
                <a:gd name="T1" fmla="*/ 11 h 753"/>
                <a:gd name="T2" fmla="*/ 352 w 936"/>
                <a:gd name="T3" fmla="*/ 23 h 753"/>
                <a:gd name="T4" fmla="*/ 324 w 936"/>
                <a:gd name="T5" fmla="*/ 31 h 753"/>
                <a:gd name="T6" fmla="*/ 312 w 936"/>
                <a:gd name="T7" fmla="*/ 46 h 753"/>
                <a:gd name="T8" fmla="*/ 306 w 936"/>
                <a:gd name="T9" fmla="*/ 68 h 753"/>
                <a:gd name="T10" fmla="*/ 293 w 936"/>
                <a:gd name="T11" fmla="*/ 73 h 753"/>
                <a:gd name="T12" fmla="*/ 274 w 936"/>
                <a:gd name="T13" fmla="*/ 80 h 753"/>
                <a:gd name="T14" fmla="*/ 261 w 936"/>
                <a:gd name="T15" fmla="*/ 53 h 753"/>
                <a:gd name="T16" fmla="*/ 247 w 936"/>
                <a:gd name="T17" fmla="*/ 57 h 753"/>
                <a:gd name="T18" fmla="*/ 233 w 936"/>
                <a:gd name="T19" fmla="*/ 75 h 753"/>
                <a:gd name="T20" fmla="*/ 220 w 936"/>
                <a:gd name="T21" fmla="*/ 85 h 753"/>
                <a:gd name="T22" fmla="*/ 218 w 936"/>
                <a:gd name="T23" fmla="*/ 95 h 753"/>
                <a:gd name="T24" fmla="*/ 206 w 936"/>
                <a:gd name="T25" fmla="*/ 94 h 753"/>
                <a:gd name="T26" fmla="*/ 203 w 936"/>
                <a:gd name="T27" fmla="*/ 121 h 753"/>
                <a:gd name="T28" fmla="*/ 179 w 936"/>
                <a:gd name="T29" fmla="*/ 116 h 753"/>
                <a:gd name="T30" fmla="*/ 140 w 936"/>
                <a:gd name="T31" fmla="*/ 156 h 753"/>
                <a:gd name="T32" fmla="*/ 90 w 936"/>
                <a:gd name="T33" fmla="*/ 168 h 753"/>
                <a:gd name="T34" fmla="*/ 43 w 936"/>
                <a:gd name="T35" fmla="*/ 189 h 753"/>
                <a:gd name="T36" fmla="*/ 28 w 936"/>
                <a:gd name="T37" fmla="*/ 251 h 753"/>
                <a:gd name="T38" fmla="*/ 21 w 936"/>
                <a:gd name="T39" fmla="*/ 254 h 753"/>
                <a:gd name="T40" fmla="*/ 19 w 936"/>
                <a:gd name="T41" fmla="*/ 278 h 753"/>
                <a:gd name="T42" fmla="*/ 24 w 936"/>
                <a:gd name="T43" fmla="*/ 337 h 753"/>
                <a:gd name="T44" fmla="*/ 7 w 936"/>
                <a:gd name="T45" fmla="*/ 392 h 753"/>
                <a:gd name="T46" fmla="*/ 21 w 936"/>
                <a:gd name="T47" fmla="*/ 416 h 753"/>
                <a:gd name="T48" fmla="*/ 70 w 936"/>
                <a:gd name="T49" fmla="*/ 398 h 753"/>
                <a:gd name="T50" fmla="*/ 137 w 936"/>
                <a:gd name="T51" fmla="*/ 384 h 753"/>
                <a:gd name="T52" fmla="*/ 213 w 936"/>
                <a:gd name="T53" fmla="*/ 361 h 753"/>
                <a:gd name="T54" fmla="*/ 282 w 936"/>
                <a:gd name="T55" fmla="*/ 367 h 753"/>
                <a:gd name="T56" fmla="*/ 291 w 936"/>
                <a:gd name="T57" fmla="*/ 395 h 753"/>
                <a:gd name="T58" fmla="*/ 301 w 936"/>
                <a:gd name="T59" fmla="*/ 411 h 753"/>
                <a:gd name="T60" fmla="*/ 339 w 936"/>
                <a:gd name="T61" fmla="*/ 387 h 753"/>
                <a:gd name="T62" fmla="*/ 320 w 936"/>
                <a:gd name="T63" fmla="*/ 418 h 753"/>
                <a:gd name="T64" fmla="*/ 334 w 936"/>
                <a:gd name="T65" fmla="*/ 424 h 753"/>
                <a:gd name="T66" fmla="*/ 336 w 936"/>
                <a:gd name="T67" fmla="*/ 465 h 753"/>
                <a:gd name="T68" fmla="*/ 393 w 936"/>
                <a:gd name="T69" fmla="*/ 472 h 753"/>
                <a:gd name="T70" fmla="*/ 399 w 936"/>
                <a:gd name="T71" fmla="*/ 473 h 753"/>
                <a:gd name="T72" fmla="*/ 415 w 936"/>
                <a:gd name="T73" fmla="*/ 478 h 753"/>
                <a:gd name="T74" fmla="*/ 482 w 936"/>
                <a:gd name="T75" fmla="*/ 448 h 753"/>
                <a:gd name="T76" fmla="*/ 534 w 936"/>
                <a:gd name="T77" fmla="*/ 390 h 753"/>
                <a:gd name="T78" fmla="*/ 582 w 936"/>
                <a:gd name="T79" fmla="*/ 341 h 753"/>
                <a:gd name="T80" fmla="*/ 605 w 936"/>
                <a:gd name="T81" fmla="*/ 285 h 753"/>
                <a:gd name="T82" fmla="*/ 606 w 936"/>
                <a:gd name="T83" fmla="*/ 238 h 753"/>
                <a:gd name="T84" fmla="*/ 591 w 936"/>
                <a:gd name="T85" fmla="*/ 202 h 753"/>
                <a:gd name="T86" fmla="*/ 576 w 936"/>
                <a:gd name="T87" fmla="*/ 183 h 753"/>
                <a:gd name="T88" fmla="*/ 559 w 936"/>
                <a:gd name="T89" fmla="*/ 150 h 753"/>
                <a:gd name="T90" fmla="*/ 539 w 936"/>
                <a:gd name="T91" fmla="*/ 92 h 753"/>
                <a:gd name="T92" fmla="*/ 519 w 936"/>
                <a:gd name="T93" fmla="*/ 62 h 753"/>
                <a:gd name="T94" fmla="*/ 511 w 936"/>
                <a:gd name="T95" fmla="*/ 13 h 753"/>
                <a:gd name="T96" fmla="*/ 494 w 936"/>
                <a:gd name="T97" fmla="*/ 21 h 753"/>
                <a:gd name="T98" fmla="*/ 489 w 936"/>
                <a:gd name="T99" fmla="*/ 41 h 753"/>
                <a:gd name="T100" fmla="*/ 483 w 936"/>
                <a:gd name="T101" fmla="*/ 75 h 753"/>
                <a:gd name="T102" fmla="*/ 439 w 936"/>
                <a:gd name="T103" fmla="*/ 109 h 753"/>
                <a:gd name="T104" fmla="*/ 390 w 936"/>
                <a:gd name="T105" fmla="*/ 68 h 753"/>
                <a:gd name="T106" fmla="*/ 412 w 936"/>
                <a:gd name="T107" fmla="*/ 36 h 753"/>
                <a:gd name="T108" fmla="*/ 403 w 936"/>
                <a:gd name="T109" fmla="*/ 24 h 753"/>
                <a:gd name="T110" fmla="*/ 377 w 936"/>
                <a:gd name="T111" fmla="*/ 22 h 7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6"/>
                <a:gd name="T169" fmla="*/ 0 h 753"/>
                <a:gd name="T170" fmla="*/ 936 w 936"/>
                <a:gd name="T171" fmla="*/ 753 h 7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6" h="753">
                  <a:moveTo>
                    <a:pt x="548" y="17"/>
                  </a:moveTo>
                  <a:lnTo>
                    <a:pt x="538" y="16"/>
                  </a:lnTo>
                  <a:lnTo>
                    <a:pt x="532" y="14"/>
                  </a:lnTo>
                  <a:lnTo>
                    <a:pt x="528" y="17"/>
                  </a:lnTo>
                  <a:lnTo>
                    <a:pt x="522" y="15"/>
                  </a:lnTo>
                  <a:lnTo>
                    <a:pt x="532" y="21"/>
                  </a:lnTo>
                  <a:lnTo>
                    <a:pt x="541" y="25"/>
                  </a:lnTo>
                  <a:lnTo>
                    <a:pt x="537" y="36"/>
                  </a:lnTo>
                  <a:lnTo>
                    <a:pt x="530" y="39"/>
                  </a:lnTo>
                  <a:lnTo>
                    <a:pt x="509" y="36"/>
                  </a:lnTo>
                  <a:lnTo>
                    <a:pt x="502" y="40"/>
                  </a:lnTo>
                  <a:lnTo>
                    <a:pt x="494" y="49"/>
                  </a:lnTo>
                  <a:lnTo>
                    <a:pt x="489" y="47"/>
                  </a:lnTo>
                  <a:lnTo>
                    <a:pt x="488" y="50"/>
                  </a:lnTo>
                  <a:lnTo>
                    <a:pt x="478" y="65"/>
                  </a:lnTo>
                  <a:lnTo>
                    <a:pt x="477" y="71"/>
                  </a:lnTo>
                  <a:lnTo>
                    <a:pt x="467" y="79"/>
                  </a:lnTo>
                  <a:lnTo>
                    <a:pt x="456" y="99"/>
                  </a:lnTo>
                  <a:lnTo>
                    <a:pt x="464" y="101"/>
                  </a:lnTo>
                  <a:lnTo>
                    <a:pt x="467" y="106"/>
                  </a:lnTo>
                  <a:lnTo>
                    <a:pt x="460" y="115"/>
                  </a:lnTo>
                  <a:lnTo>
                    <a:pt x="469" y="125"/>
                  </a:lnTo>
                  <a:lnTo>
                    <a:pt x="449" y="110"/>
                  </a:lnTo>
                  <a:lnTo>
                    <a:pt x="448" y="114"/>
                  </a:lnTo>
                  <a:lnTo>
                    <a:pt x="432" y="108"/>
                  </a:lnTo>
                  <a:lnTo>
                    <a:pt x="427" y="122"/>
                  </a:lnTo>
                  <a:lnTo>
                    <a:pt x="422" y="122"/>
                  </a:lnTo>
                  <a:lnTo>
                    <a:pt x="419" y="125"/>
                  </a:lnTo>
                  <a:lnTo>
                    <a:pt x="420" y="121"/>
                  </a:lnTo>
                  <a:lnTo>
                    <a:pt x="426" y="101"/>
                  </a:lnTo>
                  <a:lnTo>
                    <a:pt x="402" y="79"/>
                  </a:lnTo>
                  <a:lnTo>
                    <a:pt x="399" y="83"/>
                  </a:lnTo>
                  <a:lnTo>
                    <a:pt x="388" y="88"/>
                  </a:lnTo>
                  <a:lnTo>
                    <a:pt x="387" y="84"/>
                  </a:lnTo>
                  <a:lnTo>
                    <a:pt x="382" y="88"/>
                  </a:lnTo>
                  <a:lnTo>
                    <a:pt x="377" y="88"/>
                  </a:lnTo>
                  <a:lnTo>
                    <a:pt x="372" y="101"/>
                  </a:lnTo>
                  <a:lnTo>
                    <a:pt x="370" y="95"/>
                  </a:lnTo>
                  <a:lnTo>
                    <a:pt x="356" y="109"/>
                  </a:lnTo>
                  <a:lnTo>
                    <a:pt x="356" y="116"/>
                  </a:lnTo>
                  <a:lnTo>
                    <a:pt x="349" y="115"/>
                  </a:lnTo>
                  <a:lnTo>
                    <a:pt x="354" y="128"/>
                  </a:lnTo>
                  <a:lnTo>
                    <a:pt x="343" y="123"/>
                  </a:lnTo>
                  <a:lnTo>
                    <a:pt x="336" y="133"/>
                  </a:lnTo>
                  <a:lnTo>
                    <a:pt x="337" y="133"/>
                  </a:lnTo>
                  <a:lnTo>
                    <a:pt x="339" y="133"/>
                  </a:lnTo>
                  <a:lnTo>
                    <a:pt x="333" y="140"/>
                  </a:lnTo>
                  <a:lnTo>
                    <a:pt x="333" y="148"/>
                  </a:lnTo>
                  <a:lnTo>
                    <a:pt x="339" y="148"/>
                  </a:lnTo>
                  <a:lnTo>
                    <a:pt x="325" y="148"/>
                  </a:lnTo>
                  <a:lnTo>
                    <a:pt x="321" y="148"/>
                  </a:lnTo>
                  <a:lnTo>
                    <a:pt x="314" y="147"/>
                  </a:lnTo>
                  <a:lnTo>
                    <a:pt x="312" y="154"/>
                  </a:lnTo>
                  <a:lnTo>
                    <a:pt x="315" y="166"/>
                  </a:lnTo>
                  <a:lnTo>
                    <a:pt x="310" y="170"/>
                  </a:lnTo>
                  <a:lnTo>
                    <a:pt x="310" y="189"/>
                  </a:lnTo>
                  <a:lnTo>
                    <a:pt x="304" y="171"/>
                  </a:lnTo>
                  <a:lnTo>
                    <a:pt x="297" y="150"/>
                  </a:lnTo>
                  <a:lnTo>
                    <a:pt x="288" y="159"/>
                  </a:lnTo>
                  <a:lnTo>
                    <a:pt x="273" y="180"/>
                  </a:lnTo>
                  <a:lnTo>
                    <a:pt x="273" y="198"/>
                  </a:lnTo>
                  <a:lnTo>
                    <a:pt x="249" y="222"/>
                  </a:lnTo>
                  <a:lnTo>
                    <a:pt x="232" y="233"/>
                  </a:lnTo>
                  <a:lnTo>
                    <a:pt x="214" y="243"/>
                  </a:lnTo>
                  <a:lnTo>
                    <a:pt x="187" y="249"/>
                  </a:lnTo>
                  <a:lnTo>
                    <a:pt x="166" y="258"/>
                  </a:lnTo>
                  <a:lnTo>
                    <a:pt x="144" y="264"/>
                  </a:lnTo>
                  <a:lnTo>
                    <a:pt x="138" y="261"/>
                  </a:lnTo>
                  <a:lnTo>
                    <a:pt x="106" y="281"/>
                  </a:lnTo>
                  <a:lnTo>
                    <a:pt x="75" y="304"/>
                  </a:lnTo>
                  <a:lnTo>
                    <a:pt x="65" y="311"/>
                  </a:lnTo>
                  <a:lnTo>
                    <a:pt x="66" y="294"/>
                  </a:lnTo>
                  <a:lnTo>
                    <a:pt x="55" y="321"/>
                  </a:lnTo>
                  <a:lnTo>
                    <a:pt x="43" y="349"/>
                  </a:lnTo>
                  <a:lnTo>
                    <a:pt x="40" y="372"/>
                  </a:lnTo>
                  <a:lnTo>
                    <a:pt x="43" y="391"/>
                  </a:lnTo>
                  <a:lnTo>
                    <a:pt x="46" y="411"/>
                  </a:lnTo>
                  <a:lnTo>
                    <a:pt x="39" y="414"/>
                  </a:lnTo>
                  <a:lnTo>
                    <a:pt x="38" y="406"/>
                  </a:lnTo>
                  <a:lnTo>
                    <a:pt x="32" y="395"/>
                  </a:lnTo>
                  <a:lnTo>
                    <a:pt x="33" y="421"/>
                  </a:lnTo>
                  <a:lnTo>
                    <a:pt x="26" y="411"/>
                  </a:lnTo>
                  <a:lnTo>
                    <a:pt x="23" y="408"/>
                  </a:lnTo>
                  <a:lnTo>
                    <a:pt x="29" y="433"/>
                  </a:lnTo>
                  <a:lnTo>
                    <a:pt x="32" y="460"/>
                  </a:lnTo>
                  <a:lnTo>
                    <a:pt x="34" y="481"/>
                  </a:lnTo>
                  <a:lnTo>
                    <a:pt x="38" y="505"/>
                  </a:lnTo>
                  <a:lnTo>
                    <a:pt x="37" y="524"/>
                  </a:lnTo>
                  <a:lnTo>
                    <a:pt x="33" y="544"/>
                  </a:lnTo>
                  <a:lnTo>
                    <a:pt x="32" y="564"/>
                  </a:lnTo>
                  <a:lnTo>
                    <a:pt x="29" y="582"/>
                  </a:lnTo>
                  <a:lnTo>
                    <a:pt x="10" y="610"/>
                  </a:lnTo>
                  <a:lnTo>
                    <a:pt x="1" y="611"/>
                  </a:lnTo>
                  <a:lnTo>
                    <a:pt x="0" y="629"/>
                  </a:lnTo>
                  <a:lnTo>
                    <a:pt x="16" y="637"/>
                  </a:lnTo>
                  <a:lnTo>
                    <a:pt x="32" y="647"/>
                  </a:lnTo>
                  <a:lnTo>
                    <a:pt x="62" y="646"/>
                  </a:lnTo>
                  <a:lnTo>
                    <a:pt x="89" y="635"/>
                  </a:lnTo>
                  <a:lnTo>
                    <a:pt x="93" y="630"/>
                  </a:lnTo>
                  <a:lnTo>
                    <a:pt x="107" y="619"/>
                  </a:lnTo>
                  <a:lnTo>
                    <a:pt x="132" y="619"/>
                  </a:lnTo>
                  <a:lnTo>
                    <a:pt x="158" y="619"/>
                  </a:lnTo>
                  <a:lnTo>
                    <a:pt x="188" y="618"/>
                  </a:lnTo>
                  <a:lnTo>
                    <a:pt x="209" y="597"/>
                  </a:lnTo>
                  <a:lnTo>
                    <a:pt x="239" y="586"/>
                  </a:lnTo>
                  <a:lnTo>
                    <a:pt x="270" y="574"/>
                  </a:lnTo>
                  <a:lnTo>
                    <a:pt x="298" y="569"/>
                  </a:lnTo>
                  <a:lnTo>
                    <a:pt x="325" y="561"/>
                  </a:lnTo>
                  <a:lnTo>
                    <a:pt x="355" y="558"/>
                  </a:lnTo>
                  <a:lnTo>
                    <a:pt x="384" y="554"/>
                  </a:lnTo>
                  <a:lnTo>
                    <a:pt x="399" y="558"/>
                  </a:lnTo>
                  <a:lnTo>
                    <a:pt x="431" y="571"/>
                  </a:lnTo>
                  <a:lnTo>
                    <a:pt x="437" y="580"/>
                  </a:lnTo>
                  <a:lnTo>
                    <a:pt x="438" y="586"/>
                  </a:lnTo>
                  <a:lnTo>
                    <a:pt x="443" y="597"/>
                  </a:lnTo>
                  <a:lnTo>
                    <a:pt x="445" y="614"/>
                  </a:lnTo>
                  <a:lnTo>
                    <a:pt x="448" y="632"/>
                  </a:lnTo>
                  <a:lnTo>
                    <a:pt x="444" y="632"/>
                  </a:lnTo>
                  <a:lnTo>
                    <a:pt x="453" y="643"/>
                  </a:lnTo>
                  <a:lnTo>
                    <a:pt x="460" y="640"/>
                  </a:lnTo>
                  <a:lnTo>
                    <a:pt x="485" y="615"/>
                  </a:lnTo>
                  <a:lnTo>
                    <a:pt x="511" y="596"/>
                  </a:lnTo>
                  <a:lnTo>
                    <a:pt x="522" y="581"/>
                  </a:lnTo>
                  <a:lnTo>
                    <a:pt x="517" y="602"/>
                  </a:lnTo>
                  <a:lnTo>
                    <a:pt x="502" y="621"/>
                  </a:lnTo>
                  <a:lnTo>
                    <a:pt x="485" y="644"/>
                  </a:lnTo>
                  <a:lnTo>
                    <a:pt x="474" y="651"/>
                  </a:lnTo>
                  <a:lnTo>
                    <a:pt x="489" y="651"/>
                  </a:lnTo>
                  <a:lnTo>
                    <a:pt x="510" y="627"/>
                  </a:lnTo>
                  <a:lnTo>
                    <a:pt x="517" y="640"/>
                  </a:lnTo>
                  <a:lnTo>
                    <a:pt x="497" y="660"/>
                  </a:lnTo>
                  <a:lnTo>
                    <a:pt x="510" y="660"/>
                  </a:lnTo>
                  <a:lnTo>
                    <a:pt x="514" y="661"/>
                  </a:lnTo>
                  <a:lnTo>
                    <a:pt x="520" y="672"/>
                  </a:lnTo>
                  <a:lnTo>
                    <a:pt x="510" y="697"/>
                  </a:lnTo>
                  <a:lnTo>
                    <a:pt x="513" y="724"/>
                  </a:lnTo>
                  <a:lnTo>
                    <a:pt x="536" y="735"/>
                  </a:lnTo>
                  <a:lnTo>
                    <a:pt x="552" y="740"/>
                  </a:lnTo>
                  <a:lnTo>
                    <a:pt x="567" y="747"/>
                  </a:lnTo>
                  <a:lnTo>
                    <a:pt x="600" y="735"/>
                  </a:lnTo>
                  <a:lnTo>
                    <a:pt x="598" y="729"/>
                  </a:lnTo>
                  <a:lnTo>
                    <a:pt x="613" y="722"/>
                  </a:lnTo>
                  <a:lnTo>
                    <a:pt x="603" y="736"/>
                  </a:lnTo>
                  <a:lnTo>
                    <a:pt x="609" y="736"/>
                  </a:lnTo>
                  <a:lnTo>
                    <a:pt x="618" y="736"/>
                  </a:lnTo>
                  <a:lnTo>
                    <a:pt x="621" y="748"/>
                  </a:lnTo>
                  <a:lnTo>
                    <a:pt x="627" y="753"/>
                  </a:lnTo>
                  <a:lnTo>
                    <a:pt x="633" y="744"/>
                  </a:lnTo>
                  <a:lnTo>
                    <a:pt x="676" y="722"/>
                  </a:lnTo>
                  <a:lnTo>
                    <a:pt x="697" y="721"/>
                  </a:lnTo>
                  <a:lnTo>
                    <a:pt x="725" y="712"/>
                  </a:lnTo>
                  <a:lnTo>
                    <a:pt x="736" y="697"/>
                  </a:lnTo>
                  <a:lnTo>
                    <a:pt x="762" y="671"/>
                  </a:lnTo>
                  <a:lnTo>
                    <a:pt x="785" y="644"/>
                  </a:lnTo>
                  <a:lnTo>
                    <a:pt x="808" y="615"/>
                  </a:lnTo>
                  <a:lnTo>
                    <a:pt x="816" y="607"/>
                  </a:lnTo>
                  <a:lnTo>
                    <a:pt x="842" y="586"/>
                  </a:lnTo>
                  <a:lnTo>
                    <a:pt x="853" y="580"/>
                  </a:lnTo>
                  <a:lnTo>
                    <a:pt x="871" y="554"/>
                  </a:lnTo>
                  <a:lnTo>
                    <a:pt x="888" y="530"/>
                  </a:lnTo>
                  <a:lnTo>
                    <a:pt x="907" y="505"/>
                  </a:lnTo>
                  <a:lnTo>
                    <a:pt x="921" y="480"/>
                  </a:lnTo>
                  <a:lnTo>
                    <a:pt x="924" y="461"/>
                  </a:lnTo>
                  <a:lnTo>
                    <a:pt x="924" y="444"/>
                  </a:lnTo>
                  <a:lnTo>
                    <a:pt x="930" y="421"/>
                  </a:lnTo>
                  <a:lnTo>
                    <a:pt x="936" y="400"/>
                  </a:lnTo>
                  <a:lnTo>
                    <a:pt x="934" y="386"/>
                  </a:lnTo>
                  <a:lnTo>
                    <a:pt x="925" y="370"/>
                  </a:lnTo>
                  <a:lnTo>
                    <a:pt x="916" y="355"/>
                  </a:lnTo>
                  <a:lnTo>
                    <a:pt x="902" y="339"/>
                  </a:lnTo>
                  <a:lnTo>
                    <a:pt x="907" y="308"/>
                  </a:lnTo>
                  <a:lnTo>
                    <a:pt x="903" y="314"/>
                  </a:lnTo>
                  <a:lnTo>
                    <a:pt x="892" y="305"/>
                  </a:lnTo>
                  <a:lnTo>
                    <a:pt x="888" y="314"/>
                  </a:lnTo>
                  <a:lnTo>
                    <a:pt x="884" y="308"/>
                  </a:lnTo>
                  <a:lnTo>
                    <a:pt x="880" y="284"/>
                  </a:lnTo>
                  <a:lnTo>
                    <a:pt x="874" y="265"/>
                  </a:lnTo>
                  <a:lnTo>
                    <a:pt x="876" y="258"/>
                  </a:lnTo>
                  <a:lnTo>
                    <a:pt x="870" y="249"/>
                  </a:lnTo>
                  <a:lnTo>
                    <a:pt x="853" y="233"/>
                  </a:lnTo>
                  <a:lnTo>
                    <a:pt x="827" y="214"/>
                  </a:lnTo>
                  <a:lnTo>
                    <a:pt x="827" y="188"/>
                  </a:lnTo>
                  <a:lnTo>
                    <a:pt x="826" y="162"/>
                  </a:lnTo>
                  <a:lnTo>
                    <a:pt x="823" y="143"/>
                  </a:lnTo>
                  <a:lnTo>
                    <a:pt x="825" y="121"/>
                  </a:lnTo>
                  <a:lnTo>
                    <a:pt x="821" y="108"/>
                  </a:lnTo>
                  <a:lnTo>
                    <a:pt x="808" y="93"/>
                  </a:lnTo>
                  <a:lnTo>
                    <a:pt x="793" y="97"/>
                  </a:lnTo>
                  <a:lnTo>
                    <a:pt x="788" y="77"/>
                  </a:lnTo>
                  <a:lnTo>
                    <a:pt x="787" y="59"/>
                  </a:lnTo>
                  <a:lnTo>
                    <a:pt x="786" y="34"/>
                  </a:lnTo>
                  <a:lnTo>
                    <a:pt x="780" y="21"/>
                  </a:lnTo>
                  <a:lnTo>
                    <a:pt x="776" y="6"/>
                  </a:lnTo>
                  <a:lnTo>
                    <a:pt x="772" y="0"/>
                  </a:lnTo>
                  <a:lnTo>
                    <a:pt x="762" y="22"/>
                  </a:lnTo>
                  <a:lnTo>
                    <a:pt x="755" y="33"/>
                  </a:lnTo>
                  <a:lnTo>
                    <a:pt x="751" y="49"/>
                  </a:lnTo>
                  <a:lnTo>
                    <a:pt x="753" y="50"/>
                  </a:lnTo>
                  <a:lnTo>
                    <a:pt x="753" y="54"/>
                  </a:lnTo>
                  <a:lnTo>
                    <a:pt x="746" y="64"/>
                  </a:lnTo>
                  <a:lnTo>
                    <a:pt x="746" y="75"/>
                  </a:lnTo>
                  <a:lnTo>
                    <a:pt x="742" y="75"/>
                  </a:lnTo>
                  <a:lnTo>
                    <a:pt x="738" y="97"/>
                  </a:lnTo>
                  <a:lnTo>
                    <a:pt x="737" y="117"/>
                  </a:lnTo>
                  <a:lnTo>
                    <a:pt x="720" y="148"/>
                  </a:lnTo>
                  <a:lnTo>
                    <a:pt x="704" y="180"/>
                  </a:lnTo>
                  <a:lnTo>
                    <a:pt x="687" y="183"/>
                  </a:lnTo>
                  <a:lnTo>
                    <a:pt x="671" y="170"/>
                  </a:lnTo>
                  <a:lnTo>
                    <a:pt x="646" y="154"/>
                  </a:lnTo>
                  <a:lnTo>
                    <a:pt x="621" y="138"/>
                  </a:lnTo>
                  <a:lnTo>
                    <a:pt x="610" y="122"/>
                  </a:lnTo>
                  <a:lnTo>
                    <a:pt x="596" y="106"/>
                  </a:lnTo>
                  <a:lnTo>
                    <a:pt x="611" y="81"/>
                  </a:lnTo>
                  <a:lnTo>
                    <a:pt x="618" y="65"/>
                  </a:lnTo>
                  <a:lnTo>
                    <a:pt x="621" y="66"/>
                  </a:lnTo>
                  <a:lnTo>
                    <a:pt x="629" y="56"/>
                  </a:lnTo>
                  <a:lnTo>
                    <a:pt x="639" y="42"/>
                  </a:lnTo>
                  <a:lnTo>
                    <a:pt x="629" y="33"/>
                  </a:lnTo>
                  <a:lnTo>
                    <a:pt x="619" y="47"/>
                  </a:lnTo>
                  <a:lnTo>
                    <a:pt x="615" y="38"/>
                  </a:lnTo>
                  <a:lnTo>
                    <a:pt x="610" y="38"/>
                  </a:lnTo>
                  <a:lnTo>
                    <a:pt x="613" y="34"/>
                  </a:lnTo>
                  <a:lnTo>
                    <a:pt x="593" y="38"/>
                  </a:lnTo>
                  <a:lnTo>
                    <a:pt x="576" y="34"/>
                  </a:lnTo>
                  <a:lnTo>
                    <a:pt x="564" y="29"/>
                  </a:lnTo>
                  <a:lnTo>
                    <a:pt x="548" y="17"/>
                  </a:lnTo>
                </a:path>
              </a:pathLst>
            </a:custGeom>
            <a:solidFill>
              <a:srgbClr val="E5E5E5"/>
            </a:solidFill>
            <a:ln w="1588">
              <a:solidFill>
                <a:srgbClr val="999999"/>
              </a:solidFill>
              <a:prstDash val="solid"/>
              <a:round/>
              <a:headEnd/>
              <a:tailEnd/>
            </a:ln>
          </p:spPr>
          <p:txBody>
            <a:bodyPr/>
            <a:lstStyle/>
            <a:p>
              <a:endParaRPr lang="en-US"/>
            </a:p>
          </p:txBody>
        </p:sp>
        <p:pic>
          <p:nvPicPr>
            <p:cNvPr id="27040" name="Picture 297"/>
            <p:cNvPicPr>
              <a:picLocks noChangeAspect="1" noChangeArrowheads="1"/>
            </p:cNvPicPr>
            <p:nvPr/>
          </p:nvPicPr>
          <p:blipFill>
            <a:blip r:embed="rId6">
              <a:lum contrast="-6000"/>
              <a:extLst>
                <a:ext uri="{28A0092B-C50C-407E-A947-70E740481C1C}">
                  <a14:useLocalDpi xmlns:a14="http://schemas.microsoft.com/office/drawing/2010/main" xmlns="" val="0"/>
                </a:ext>
              </a:extLst>
            </a:blip>
            <a:srcRect/>
            <a:stretch>
              <a:fillRect/>
            </a:stretch>
          </p:blipFill>
          <p:spPr bwMode="auto">
            <a:xfrm>
              <a:off x="5163" y="2750"/>
              <a:ext cx="30" cy="41"/>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041" name="Freeform 298"/>
            <p:cNvSpPr>
              <a:spLocks/>
            </p:cNvSpPr>
            <p:nvPr/>
          </p:nvSpPr>
          <p:spPr bwMode="auto">
            <a:xfrm>
              <a:off x="5163" y="2750"/>
              <a:ext cx="30" cy="32"/>
            </a:xfrm>
            <a:custGeom>
              <a:avLst/>
              <a:gdLst>
                <a:gd name="T0" fmla="*/ 30 w 46"/>
                <a:gd name="T1" fmla="*/ 32 h 49"/>
                <a:gd name="T2" fmla="*/ 22 w 46"/>
                <a:gd name="T3" fmla="*/ 32 h 49"/>
                <a:gd name="T4" fmla="*/ 12 w 46"/>
                <a:gd name="T5" fmla="*/ 24 h 49"/>
                <a:gd name="T6" fmla="*/ 0 w 46"/>
                <a:gd name="T7" fmla="*/ 10 h 49"/>
                <a:gd name="T8" fmla="*/ 0 w 46"/>
                <a:gd name="T9" fmla="*/ 0 h 49"/>
                <a:gd name="T10" fmla="*/ 8 w 46"/>
                <a:gd name="T11" fmla="*/ 10 h 49"/>
                <a:gd name="T12" fmla="*/ 18 w 46"/>
                <a:gd name="T13" fmla="*/ 18 h 49"/>
                <a:gd name="T14" fmla="*/ 26 w 46"/>
                <a:gd name="T15" fmla="*/ 28 h 49"/>
                <a:gd name="T16" fmla="*/ 30 w 46"/>
                <a:gd name="T17" fmla="*/ 32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9"/>
                <a:gd name="T29" fmla="*/ 46 w 46"/>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9">
                  <a:moveTo>
                    <a:pt x="46" y="49"/>
                  </a:moveTo>
                  <a:lnTo>
                    <a:pt x="33" y="49"/>
                  </a:lnTo>
                  <a:lnTo>
                    <a:pt x="19" y="36"/>
                  </a:lnTo>
                  <a:lnTo>
                    <a:pt x="0" y="15"/>
                  </a:lnTo>
                  <a:lnTo>
                    <a:pt x="0" y="0"/>
                  </a:lnTo>
                  <a:lnTo>
                    <a:pt x="13" y="15"/>
                  </a:lnTo>
                  <a:lnTo>
                    <a:pt x="27" y="28"/>
                  </a:lnTo>
                  <a:lnTo>
                    <a:pt x="40" y="43"/>
                  </a:lnTo>
                  <a:lnTo>
                    <a:pt x="46" y="4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42" name="Freeform 299"/>
            <p:cNvSpPr>
              <a:spLocks/>
            </p:cNvSpPr>
            <p:nvPr/>
          </p:nvSpPr>
          <p:spPr bwMode="auto">
            <a:xfrm>
              <a:off x="5163" y="2750"/>
              <a:ext cx="34" cy="36"/>
            </a:xfrm>
            <a:custGeom>
              <a:avLst/>
              <a:gdLst>
                <a:gd name="T0" fmla="*/ 34 w 51"/>
                <a:gd name="T1" fmla="*/ 36 h 56"/>
                <a:gd name="T2" fmla="*/ 25 w 51"/>
                <a:gd name="T3" fmla="*/ 35 h 56"/>
                <a:gd name="T4" fmla="*/ 13 w 51"/>
                <a:gd name="T5" fmla="*/ 22 h 56"/>
                <a:gd name="T6" fmla="*/ 1 w 51"/>
                <a:gd name="T7" fmla="*/ 10 h 56"/>
                <a:gd name="T8" fmla="*/ 0 w 51"/>
                <a:gd name="T9" fmla="*/ 0 h 56"/>
                <a:gd name="T10" fmla="*/ 7 w 51"/>
                <a:gd name="T11" fmla="*/ 9 h 56"/>
                <a:gd name="T12" fmla="*/ 16 w 51"/>
                <a:gd name="T13" fmla="*/ 18 h 56"/>
                <a:gd name="T14" fmla="*/ 26 w 51"/>
                <a:gd name="T15" fmla="*/ 27 h 56"/>
                <a:gd name="T16" fmla="*/ 34 w 51"/>
                <a:gd name="T17" fmla="*/ 3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56"/>
                <a:gd name="T29" fmla="*/ 51 w 51"/>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56">
                  <a:moveTo>
                    <a:pt x="51" y="56"/>
                  </a:moveTo>
                  <a:lnTo>
                    <a:pt x="38" y="55"/>
                  </a:lnTo>
                  <a:lnTo>
                    <a:pt x="19" y="34"/>
                  </a:lnTo>
                  <a:lnTo>
                    <a:pt x="1" y="16"/>
                  </a:lnTo>
                  <a:lnTo>
                    <a:pt x="0" y="0"/>
                  </a:lnTo>
                  <a:lnTo>
                    <a:pt x="11" y="14"/>
                  </a:lnTo>
                  <a:lnTo>
                    <a:pt x="24" y="28"/>
                  </a:lnTo>
                  <a:lnTo>
                    <a:pt x="39" y="42"/>
                  </a:lnTo>
                  <a:lnTo>
                    <a:pt x="51" y="56"/>
                  </a:lnTo>
                </a:path>
              </a:pathLst>
            </a:custGeom>
            <a:solidFill>
              <a:srgbClr val="E5E5E5"/>
            </a:solidFill>
            <a:ln w="1588">
              <a:solidFill>
                <a:srgbClr val="999999"/>
              </a:solidFill>
              <a:prstDash val="solid"/>
              <a:round/>
              <a:headEnd/>
              <a:tailEnd/>
            </a:ln>
          </p:spPr>
          <p:txBody>
            <a:bodyPr/>
            <a:lstStyle/>
            <a:p>
              <a:endParaRPr lang="en-US"/>
            </a:p>
          </p:txBody>
        </p:sp>
        <p:sp>
          <p:nvSpPr>
            <p:cNvPr id="27043" name="Freeform 300"/>
            <p:cNvSpPr>
              <a:spLocks/>
            </p:cNvSpPr>
            <p:nvPr/>
          </p:nvSpPr>
          <p:spPr bwMode="auto">
            <a:xfrm>
              <a:off x="4964" y="3100"/>
              <a:ext cx="174" cy="102"/>
            </a:xfrm>
            <a:custGeom>
              <a:avLst/>
              <a:gdLst>
                <a:gd name="T0" fmla="*/ 113 w 265"/>
                <a:gd name="T1" fmla="*/ 55 h 160"/>
                <a:gd name="T2" fmla="*/ 107 w 265"/>
                <a:gd name="T3" fmla="*/ 45 h 160"/>
                <a:gd name="T4" fmla="*/ 106 w 265"/>
                <a:gd name="T5" fmla="*/ 44 h 160"/>
                <a:gd name="T6" fmla="*/ 102 w 265"/>
                <a:gd name="T7" fmla="*/ 47 h 160"/>
                <a:gd name="T8" fmla="*/ 107 w 265"/>
                <a:gd name="T9" fmla="*/ 55 h 160"/>
                <a:gd name="T10" fmla="*/ 95 w 265"/>
                <a:gd name="T11" fmla="*/ 59 h 160"/>
                <a:gd name="T12" fmla="*/ 87 w 265"/>
                <a:gd name="T13" fmla="*/ 61 h 160"/>
                <a:gd name="T14" fmla="*/ 85 w 265"/>
                <a:gd name="T15" fmla="*/ 68 h 160"/>
                <a:gd name="T16" fmla="*/ 80 w 265"/>
                <a:gd name="T17" fmla="*/ 74 h 160"/>
                <a:gd name="T18" fmla="*/ 60 w 265"/>
                <a:gd name="T19" fmla="*/ 90 h 160"/>
                <a:gd name="T20" fmla="*/ 26 w 265"/>
                <a:gd name="T21" fmla="*/ 102 h 160"/>
                <a:gd name="T22" fmla="*/ 19 w 265"/>
                <a:gd name="T23" fmla="*/ 99 h 160"/>
                <a:gd name="T24" fmla="*/ 5 w 265"/>
                <a:gd name="T25" fmla="*/ 97 h 160"/>
                <a:gd name="T26" fmla="*/ 1 w 265"/>
                <a:gd name="T27" fmla="*/ 92 h 160"/>
                <a:gd name="T28" fmla="*/ 3 w 265"/>
                <a:gd name="T29" fmla="*/ 92 h 160"/>
                <a:gd name="T30" fmla="*/ 0 w 265"/>
                <a:gd name="T31" fmla="*/ 91 h 160"/>
                <a:gd name="T32" fmla="*/ 8 w 265"/>
                <a:gd name="T33" fmla="*/ 85 h 160"/>
                <a:gd name="T34" fmla="*/ 12 w 265"/>
                <a:gd name="T35" fmla="*/ 84 h 160"/>
                <a:gd name="T36" fmla="*/ 16 w 265"/>
                <a:gd name="T37" fmla="*/ 80 h 160"/>
                <a:gd name="T38" fmla="*/ 18 w 265"/>
                <a:gd name="T39" fmla="*/ 81 h 160"/>
                <a:gd name="T40" fmla="*/ 24 w 265"/>
                <a:gd name="T41" fmla="*/ 74 h 160"/>
                <a:gd name="T42" fmla="*/ 30 w 265"/>
                <a:gd name="T43" fmla="*/ 72 h 160"/>
                <a:gd name="T44" fmla="*/ 37 w 265"/>
                <a:gd name="T45" fmla="*/ 69 h 160"/>
                <a:gd name="T46" fmla="*/ 58 w 265"/>
                <a:gd name="T47" fmla="*/ 59 h 160"/>
                <a:gd name="T48" fmla="*/ 65 w 265"/>
                <a:gd name="T49" fmla="*/ 56 h 160"/>
                <a:gd name="T50" fmla="*/ 92 w 265"/>
                <a:gd name="T51" fmla="*/ 44 h 160"/>
                <a:gd name="T52" fmla="*/ 106 w 265"/>
                <a:gd name="T53" fmla="*/ 39 h 160"/>
                <a:gd name="T54" fmla="*/ 121 w 265"/>
                <a:gd name="T55" fmla="*/ 29 h 160"/>
                <a:gd name="T56" fmla="*/ 117 w 265"/>
                <a:gd name="T57" fmla="*/ 29 h 160"/>
                <a:gd name="T58" fmla="*/ 130 w 265"/>
                <a:gd name="T59" fmla="*/ 21 h 160"/>
                <a:gd name="T60" fmla="*/ 157 w 265"/>
                <a:gd name="T61" fmla="*/ 2 h 160"/>
                <a:gd name="T62" fmla="*/ 165 w 265"/>
                <a:gd name="T63" fmla="*/ 0 h 160"/>
                <a:gd name="T64" fmla="*/ 158 w 265"/>
                <a:gd name="T65" fmla="*/ 3 h 160"/>
                <a:gd name="T66" fmla="*/ 156 w 265"/>
                <a:gd name="T67" fmla="*/ 11 h 160"/>
                <a:gd name="T68" fmla="*/ 171 w 265"/>
                <a:gd name="T69" fmla="*/ 6 h 160"/>
                <a:gd name="T70" fmla="*/ 169 w 265"/>
                <a:gd name="T71" fmla="*/ 10 h 160"/>
                <a:gd name="T72" fmla="*/ 171 w 265"/>
                <a:gd name="T73" fmla="*/ 11 h 160"/>
                <a:gd name="T74" fmla="*/ 171 w 265"/>
                <a:gd name="T75" fmla="*/ 12 h 160"/>
                <a:gd name="T76" fmla="*/ 174 w 265"/>
                <a:gd name="T77" fmla="*/ 12 h 160"/>
                <a:gd name="T78" fmla="*/ 165 w 265"/>
                <a:gd name="T79" fmla="*/ 19 h 160"/>
                <a:gd name="T80" fmla="*/ 148 w 265"/>
                <a:gd name="T81" fmla="*/ 31 h 160"/>
                <a:gd name="T82" fmla="*/ 130 w 265"/>
                <a:gd name="T83" fmla="*/ 43 h 160"/>
                <a:gd name="T84" fmla="*/ 121 w 265"/>
                <a:gd name="T85" fmla="*/ 45 h 160"/>
                <a:gd name="T86" fmla="*/ 121 w 265"/>
                <a:gd name="T87" fmla="*/ 49 h 160"/>
                <a:gd name="T88" fmla="*/ 113 w 265"/>
                <a:gd name="T89" fmla="*/ 48 h 160"/>
                <a:gd name="T90" fmla="*/ 120 w 265"/>
                <a:gd name="T91" fmla="*/ 52 h 160"/>
                <a:gd name="T92" fmla="*/ 121 w 265"/>
                <a:gd name="T93" fmla="*/ 55 h 160"/>
                <a:gd name="T94" fmla="*/ 113 w 265"/>
                <a:gd name="T95" fmla="*/ 55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5"/>
                <a:gd name="T145" fmla="*/ 0 h 160"/>
                <a:gd name="T146" fmla="*/ 265 w 265"/>
                <a:gd name="T147" fmla="*/ 160 h 1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5" h="160">
                  <a:moveTo>
                    <a:pt x="172" y="86"/>
                  </a:moveTo>
                  <a:lnTo>
                    <a:pt x="163" y="70"/>
                  </a:lnTo>
                  <a:lnTo>
                    <a:pt x="161" y="69"/>
                  </a:lnTo>
                  <a:lnTo>
                    <a:pt x="155" y="73"/>
                  </a:lnTo>
                  <a:lnTo>
                    <a:pt x="163" y="87"/>
                  </a:lnTo>
                  <a:lnTo>
                    <a:pt x="145" y="93"/>
                  </a:lnTo>
                  <a:lnTo>
                    <a:pt x="133" y="95"/>
                  </a:lnTo>
                  <a:lnTo>
                    <a:pt x="130" y="106"/>
                  </a:lnTo>
                  <a:lnTo>
                    <a:pt x="122" y="116"/>
                  </a:lnTo>
                  <a:lnTo>
                    <a:pt x="91" y="141"/>
                  </a:lnTo>
                  <a:lnTo>
                    <a:pt x="39" y="160"/>
                  </a:lnTo>
                  <a:lnTo>
                    <a:pt x="29" y="156"/>
                  </a:lnTo>
                  <a:lnTo>
                    <a:pt x="8" y="152"/>
                  </a:lnTo>
                  <a:lnTo>
                    <a:pt x="2" y="145"/>
                  </a:lnTo>
                  <a:lnTo>
                    <a:pt x="4" y="144"/>
                  </a:lnTo>
                  <a:lnTo>
                    <a:pt x="0" y="143"/>
                  </a:lnTo>
                  <a:lnTo>
                    <a:pt x="12" y="134"/>
                  </a:lnTo>
                  <a:lnTo>
                    <a:pt x="18" y="132"/>
                  </a:lnTo>
                  <a:lnTo>
                    <a:pt x="24" y="126"/>
                  </a:lnTo>
                  <a:lnTo>
                    <a:pt x="27" y="127"/>
                  </a:lnTo>
                  <a:lnTo>
                    <a:pt x="36" y="116"/>
                  </a:lnTo>
                  <a:lnTo>
                    <a:pt x="45" y="113"/>
                  </a:lnTo>
                  <a:lnTo>
                    <a:pt x="57" y="108"/>
                  </a:lnTo>
                  <a:lnTo>
                    <a:pt x="88" y="92"/>
                  </a:lnTo>
                  <a:lnTo>
                    <a:pt x="99" y="88"/>
                  </a:lnTo>
                  <a:lnTo>
                    <a:pt x="140" y="69"/>
                  </a:lnTo>
                  <a:lnTo>
                    <a:pt x="161" y="61"/>
                  </a:lnTo>
                  <a:lnTo>
                    <a:pt x="185" y="45"/>
                  </a:lnTo>
                  <a:lnTo>
                    <a:pt x="178" y="45"/>
                  </a:lnTo>
                  <a:lnTo>
                    <a:pt x="198" y="33"/>
                  </a:lnTo>
                  <a:lnTo>
                    <a:pt x="239" y="3"/>
                  </a:lnTo>
                  <a:lnTo>
                    <a:pt x="251" y="0"/>
                  </a:lnTo>
                  <a:lnTo>
                    <a:pt x="240" y="5"/>
                  </a:lnTo>
                  <a:lnTo>
                    <a:pt x="238" y="17"/>
                  </a:lnTo>
                  <a:lnTo>
                    <a:pt x="261" y="10"/>
                  </a:lnTo>
                  <a:lnTo>
                    <a:pt x="257" y="16"/>
                  </a:lnTo>
                  <a:lnTo>
                    <a:pt x="261" y="17"/>
                  </a:lnTo>
                  <a:lnTo>
                    <a:pt x="260" y="19"/>
                  </a:lnTo>
                  <a:lnTo>
                    <a:pt x="265" y="19"/>
                  </a:lnTo>
                  <a:lnTo>
                    <a:pt x="252" y="30"/>
                  </a:lnTo>
                  <a:lnTo>
                    <a:pt x="226" y="49"/>
                  </a:lnTo>
                  <a:lnTo>
                    <a:pt x="198" y="67"/>
                  </a:lnTo>
                  <a:lnTo>
                    <a:pt x="184" y="71"/>
                  </a:lnTo>
                  <a:lnTo>
                    <a:pt x="184" y="77"/>
                  </a:lnTo>
                  <a:lnTo>
                    <a:pt x="172" y="76"/>
                  </a:lnTo>
                  <a:lnTo>
                    <a:pt x="182" y="82"/>
                  </a:lnTo>
                  <a:lnTo>
                    <a:pt x="184" y="87"/>
                  </a:lnTo>
                  <a:lnTo>
                    <a:pt x="172" y="8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44" name="Freeform 301"/>
            <p:cNvSpPr>
              <a:spLocks/>
            </p:cNvSpPr>
            <p:nvPr/>
          </p:nvSpPr>
          <p:spPr bwMode="auto">
            <a:xfrm>
              <a:off x="4964" y="3100"/>
              <a:ext cx="174" cy="102"/>
            </a:xfrm>
            <a:custGeom>
              <a:avLst/>
              <a:gdLst>
                <a:gd name="T0" fmla="*/ 113 w 265"/>
                <a:gd name="T1" fmla="*/ 55 h 160"/>
                <a:gd name="T2" fmla="*/ 107 w 265"/>
                <a:gd name="T3" fmla="*/ 45 h 160"/>
                <a:gd name="T4" fmla="*/ 106 w 265"/>
                <a:gd name="T5" fmla="*/ 44 h 160"/>
                <a:gd name="T6" fmla="*/ 102 w 265"/>
                <a:gd name="T7" fmla="*/ 47 h 160"/>
                <a:gd name="T8" fmla="*/ 107 w 265"/>
                <a:gd name="T9" fmla="*/ 55 h 160"/>
                <a:gd name="T10" fmla="*/ 95 w 265"/>
                <a:gd name="T11" fmla="*/ 59 h 160"/>
                <a:gd name="T12" fmla="*/ 87 w 265"/>
                <a:gd name="T13" fmla="*/ 61 h 160"/>
                <a:gd name="T14" fmla="*/ 85 w 265"/>
                <a:gd name="T15" fmla="*/ 68 h 160"/>
                <a:gd name="T16" fmla="*/ 80 w 265"/>
                <a:gd name="T17" fmla="*/ 74 h 160"/>
                <a:gd name="T18" fmla="*/ 60 w 265"/>
                <a:gd name="T19" fmla="*/ 90 h 160"/>
                <a:gd name="T20" fmla="*/ 26 w 265"/>
                <a:gd name="T21" fmla="*/ 102 h 160"/>
                <a:gd name="T22" fmla="*/ 19 w 265"/>
                <a:gd name="T23" fmla="*/ 99 h 160"/>
                <a:gd name="T24" fmla="*/ 5 w 265"/>
                <a:gd name="T25" fmla="*/ 97 h 160"/>
                <a:gd name="T26" fmla="*/ 1 w 265"/>
                <a:gd name="T27" fmla="*/ 92 h 160"/>
                <a:gd name="T28" fmla="*/ 3 w 265"/>
                <a:gd name="T29" fmla="*/ 92 h 160"/>
                <a:gd name="T30" fmla="*/ 0 w 265"/>
                <a:gd name="T31" fmla="*/ 91 h 160"/>
                <a:gd name="T32" fmla="*/ 8 w 265"/>
                <a:gd name="T33" fmla="*/ 85 h 160"/>
                <a:gd name="T34" fmla="*/ 12 w 265"/>
                <a:gd name="T35" fmla="*/ 84 h 160"/>
                <a:gd name="T36" fmla="*/ 16 w 265"/>
                <a:gd name="T37" fmla="*/ 80 h 160"/>
                <a:gd name="T38" fmla="*/ 18 w 265"/>
                <a:gd name="T39" fmla="*/ 81 h 160"/>
                <a:gd name="T40" fmla="*/ 24 w 265"/>
                <a:gd name="T41" fmla="*/ 74 h 160"/>
                <a:gd name="T42" fmla="*/ 30 w 265"/>
                <a:gd name="T43" fmla="*/ 72 h 160"/>
                <a:gd name="T44" fmla="*/ 37 w 265"/>
                <a:gd name="T45" fmla="*/ 69 h 160"/>
                <a:gd name="T46" fmla="*/ 58 w 265"/>
                <a:gd name="T47" fmla="*/ 59 h 160"/>
                <a:gd name="T48" fmla="*/ 65 w 265"/>
                <a:gd name="T49" fmla="*/ 56 h 160"/>
                <a:gd name="T50" fmla="*/ 92 w 265"/>
                <a:gd name="T51" fmla="*/ 44 h 160"/>
                <a:gd name="T52" fmla="*/ 106 w 265"/>
                <a:gd name="T53" fmla="*/ 39 h 160"/>
                <a:gd name="T54" fmla="*/ 121 w 265"/>
                <a:gd name="T55" fmla="*/ 29 h 160"/>
                <a:gd name="T56" fmla="*/ 117 w 265"/>
                <a:gd name="T57" fmla="*/ 29 h 160"/>
                <a:gd name="T58" fmla="*/ 130 w 265"/>
                <a:gd name="T59" fmla="*/ 21 h 160"/>
                <a:gd name="T60" fmla="*/ 157 w 265"/>
                <a:gd name="T61" fmla="*/ 2 h 160"/>
                <a:gd name="T62" fmla="*/ 165 w 265"/>
                <a:gd name="T63" fmla="*/ 0 h 160"/>
                <a:gd name="T64" fmla="*/ 158 w 265"/>
                <a:gd name="T65" fmla="*/ 3 h 160"/>
                <a:gd name="T66" fmla="*/ 156 w 265"/>
                <a:gd name="T67" fmla="*/ 11 h 160"/>
                <a:gd name="T68" fmla="*/ 171 w 265"/>
                <a:gd name="T69" fmla="*/ 6 h 160"/>
                <a:gd name="T70" fmla="*/ 169 w 265"/>
                <a:gd name="T71" fmla="*/ 10 h 160"/>
                <a:gd name="T72" fmla="*/ 171 w 265"/>
                <a:gd name="T73" fmla="*/ 11 h 160"/>
                <a:gd name="T74" fmla="*/ 171 w 265"/>
                <a:gd name="T75" fmla="*/ 12 h 160"/>
                <a:gd name="T76" fmla="*/ 174 w 265"/>
                <a:gd name="T77" fmla="*/ 12 h 160"/>
                <a:gd name="T78" fmla="*/ 165 w 265"/>
                <a:gd name="T79" fmla="*/ 19 h 160"/>
                <a:gd name="T80" fmla="*/ 148 w 265"/>
                <a:gd name="T81" fmla="*/ 31 h 160"/>
                <a:gd name="T82" fmla="*/ 130 w 265"/>
                <a:gd name="T83" fmla="*/ 43 h 160"/>
                <a:gd name="T84" fmla="*/ 121 w 265"/>
                <a:gd name="T85" fmla="*/ 45 h 160"/>
                <a:gd name="T86" fmla="*/ 121 w 265"/>
                <a:gd name="T87" fmla="*/ 49 h 160"/>
                <a:gd name="T88" fmla="*/ 113 w 265"/>
                <a:gd name="T89" fmla="*/ 48 h 160"/>
                <a:gd name="T90" fmla="*/ 120 w 265"/>
                <a:gd name="T91" fmla="*/ 52 h 160"/>
                <a:gd name="T92" fmla="*/ 121 w 265"/>
                <a:gd name="T93" fmla="*/ 55 h 160"/>
                <a:gd name="T94" fmla="*/ 113 w 265"/>
                <a:gd name="T95" fmla="*/ 55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5"/>
                <a:gd name="T145" fmla="*/ 0 h 160"/>
                <a:gd name="T146" fmla="*/ 265 w 265"/>
                <a:gd name="T147" fmla="*/ 160 h 1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5" h="160">
                  <a:moveTo>
                    <a:pt x="172" y="86"/>
                  </a:moveTo>
                  <a:lnTo>
                    <a:pt x="163" y="70"/>
                  </a:lnTo>
                  <a:lnTo>
                    <a:pt x="161" y="69"/>
                  </a:lnTo>
                  <a:lnTo>
                    <a:pt x="155" y="73"/>
                  </a:lnTo>
                  <a:lnTo>
                    <a:pt x="163" y="87"/>
                  </a:lnTo>
                  <a:lnTo>
                    <a:pt x="145" y="93"/>
                  </a:lnTo>
                  <a:lnTo>
                    <a:pt x="133" y="95"/>
                  </a:lnTo>
                  <a:lnTo>
                    <a:pt x="130" y="106"/>
                  </a:lnTo>
                  <a:lnTo>
                    <a:pt x="122" y="116"/>
                  </a:lnTo>
                  <a:lnTo>
                    <a:pt x="91" y="141"/>
                  </a:lnTo>
                  <a:lnTo>
                    <a:pt x="39" y="160"/>
                  </a:lnTo>
                  <a:lnTo>
                    <a:pt x="29" y="156"/>
                  </a:lnTo>
                  <a:lnTo>
                    <a:pt x="8" y="152"/>
                  </a:lnTo>
                  <a:lnTo>
                    <a:pt x="2" y="145"/>
                  </a:lnTo>
                  <a:lnTo>
                    <a:pt x="4" y="144"/>
                  </a:lnTo>
                  <a:lnTo>
                    <a:pt x="0" y="143"/>
                  </a:lnTo>
                  <a:lnTo>
                    <a:pt x="12" y="134"/>
                  </a:lnTo>
                  <a:lnTo>
                    <a:pt x="18" y="132"/>
                  </a:lnTo>
                  <a:lnTo>
                    <a:pt x="24" y="126"/>
                  </a:lnTo>
                  <a:lnTo>
                    <a:pt x="27" y="127"/>
                  </a:lnTo>
                  <a:lnTo>
                    <a:pt x="36" y="116"/>
                  </a:lnTo>
                  <a:lnTo>
                    <a:pt x="45" y="113"/>
                  </a:lnTo>
                  <a:lnTo>
                    <a:pt x="57" y="108"/>
                  </a:lnTo>
                  <a:lnTo>
                    <a:pt x="88" y="92"/>
                  </a:lnTo>
                  <a:lnTo>
                    <a:pt x="99" y="88"/>
                  </a:lnTo>
                  <a:lnTo>
                    <a:pt x="140" y="69"/>
                  </a:lnTo>
                  <a:lnTo>
                    <a:pt x="161" y="61"/>
                  </a:lnTo>
                  <a:lnTo>
                    <a:pt x="185" y="45"/>
                  </a:lnTo>
                  <a:lnTo>
                    <a:pt x="178" y="45"/>
                  </a:lnTo>
                  <a:lnTo>
                    <a:pt x="198" y="33"/>
                  </a:lnTo>
                  <a:lnTo>
                    <a:pt x="239" y="3"/>
                  </a:lnTo>
                  <a:lnTo>
                    <a:pt x="251" y="0"/>
                  </a:lnTo>
                  <a:lnTo>
                    <a:pt x="240" y="5"/>
                  </a:lnTo>
                  <a:lnTo>
                    <a:pt x="238" y="17"/>
                  </a:lnTo>
                  <a:lnTo>
                    <a:pt x="261" y="10"/>
                  </a:lnTo>
                  <a:lnTo>
                    <a:pt x="257" y="16"/>
                  </a:lnTo>
                  <a:lnTo>
                    <a:pt x="261" y="17"/>
                  </a:lnTo>
                  <a:lnTo>
                    <a:pt x="260" y="19"/>
                  </a:lnTo>
                  <a:lnTo>
                    <a:pt x="265" y="19"/>
                  </a:lnTo>
                  <a:lnTo>
                    <a:pt x="252" y="30"/>
                  </a:lnTo>
                  <a:lnTo>
                    <a:pt x="226" y="49"/>
                  </a:lnTo>
                  <a:lnTo>
                    <a:pt x="198" y="67"/>
                  </a:lnTo>
                  <a:lnTo>
                    <a:pt x="184" y="71"/>
                  </a:lnTo>
                  <a:lnTo>
                    <a:pt x="184" y="77"/>
                  </a:lnTo>
                  <a:lnTo>
                    <a:pt x="172" y="76"/>
                  </a:lnTo>
                  <a:lnTo>
                    <a:pt x="182" y="82"/>
                  </a:lnTo>
                  <a:lnTo>
                    <a:pt x="184" y="87"/>
                  </a:lnTo>
                  <a:lnTo>
                    <a:pt x="172" y="86"/>
                  </a:lnTo>
                </a:path>
              </a:pathLst>
            </a:custGeom>
            <a:solidFill>
              <a:srgbClr val="E5E5E5"/>
            </a:solidFill>
            <a:ln w="1588">
              <a:solidFill>
                <a:srgbClr val="999999"/>
              </a:solidFill>
              <a:prstDash val="solid"/>
              <a:round/>
              <a:headEnd/>
              <a:tailEnd/>
            </a:ln>
          </p:spPr>
          <p:txBody>
            <a:bodyPr/>
            <a:lstStyle/>
            <a:p>
              <a:endParaRPr lang="en-US"/>
            </a:p>
          </p:txBody>
        </p:sp>
        <p:sp>
          <p:nvSpPr>
            <p:cNvPr id="27045" name="Freeform 302"/>
            <p:cNvSpPr>
              <a:spLocks/>
            </p:cNvSpPr>
            <p:nvPr/>
          </p:nvSpPr>
          <p:spPr bwMode="auto">
            <a:xfrm>
              <a:off x="5142" y="2995"/>
              <a:ext cx="99" cy="122"/>
            </a:xfrm>
            <a:custGeom>
              <a:avLst/>
              <a:gdLst>
                <a:gd name="T0" fmla="*/ 14 w 151"/>
                <a:gd name="T1" fmla="*/ 83 h 189"/>
                <a:gd name="T2" fmla="*/ 18 w 151"/>
                <a:gd name="T3" fmla="*/ 90 h 189"/>
                <a:gd name="T4" fmla="*/ 23 w 151"/>
                <a:gd name="T5" fmla="*/ 99 h 189"/>
                <a:gd name="T6" fmla="*/ 0 w 151"/>
                <a:gd name="T7" fmla="*/ 118 h 189"/>
                <a:gd name="T8" fmla="*/ 5 w 151"/>
                <a:gd name="T9" fmla="*/ 122 h 189"/>
                <a:gd name="T10" fmla="*/ 26 w 151"/>
                <a:gd name="T11" fmla="*/ 110 h 189"/>
                <a:gd name="T12" fmla="*/ 48 w 151"/>
                <a:gd name="T13" fmla="*/ 98 h 189"/>
                <a:gd name="T14" fmla="*/ 58 w 151"/>
                <a:gd name="T15" fmla="*/ 85 h 189"/>
                <a:gd name="T16" fmla="*/ 74 w 151"/>
                <a:gd name="T17" fmla="*/ 79 h 189"/>
                <a:gd name="T18" fmla="*/ 81 w 151"/>
                <a:gd name="T19" fmla="*/ 72 h 189"/>
                <a:gd name="T20" fmla="*/ 99 w 151"/>
                <a:gd name="T21" fmla="*/ 57 h 189"/>
                <a:gd name="T22" fmla="*/ 98 w 151"/>
                <a:gd name="T23" fmla="*/ 54 h 189"/>
                <a:gd name="T24" fmla="*/ 81 w 151"/>
                <a:gd name="T25" fmla="*/ 60 h 189"/>
                <a:gd name="T26" fmla="*/ 66 w 151"/>
                <a:gd name="T27" fmla="*/ 52 h 189"/>
                <a:gd name="T28" fmla="*/ 70 w 151"/>
                <a:gd name="T29" fmla="*/ 36 h 189"/>
                <a:gd name="T30" fmla="*/ 64 w 151"/>
                <a:gd name="T31" fmla="*/ 46 h 189"/>
                <a:gd name="T32" fmla="*/ 56 w 151"/>
                <a:gd name="T33" fmla="*/ 41 h 189"/>
                <a:gd name="T34" fmla="*/ 59 w 151"/>
                <a:gd name="T35" fmla="*/ 36 h 189"/>
                <a:gd name="T36" fmla="*/ 63 w 151"/>
                <a:gd name="T37" fmla="*/ 22 h 189"/>
                <a:gd name="T38" fmla="*/ 66 w 151"/>
                <a:gd name="T39" fmla="*/ 15 h 189"/>
                <a:gd name="T40" fmla="*/ 64 w 151"/>
                <a:gd name="T41" fmla="*/ 14 h 189"/>
                <a:gd name="T42" fmla="*/ 58 w 151"/>
                <a:gd name="T43" fmla="*/ 8 h 189"/>
                <a:gd name="T44" fmla="*/ 54 w 151"/>
                <a:gd name="T45" fmla="*/ 1 h 189"/>
                <a:gd name="T46" fmla="*/ 54 w 151"/>
                <a:gd name="T47" fmla="*/ 0 h 189"/>
                <a:gd name="T48" fmla="*/ 52 w 151"/>
                <a:gd name="T49" fmla="*/ 13 h 189"/>
                <a:gd name="T50" fmla="*/ 54 w 151"/>
                <a:gd name="T51" fmla="*/ 17 h 189"/>
                <a:gd name="T52" fmla="*/ 52 w 151"/>
                <a:gd name="T53" fmla="*/ 32 h 189"/>
                <a:gd name="T54" fmla="*/ 52 w 151"/>
                <a:gd name="T55" fmla="*/ 26 h 189"/>
                <a:gd name="T56" fmla="*/ 55 w 151"/>
                <a:gd name="T57" fmla="*/ 29 h 189"/>
                <a:gd name="T58" fmla="*/ 55 w 151"/>
                <a:gd name="T59" fmla="*/ 32 h 189"/>
                <a:gd name="T60" fmla="*/ 52 w 151"/>
                <a:gd name="T61" fmla="*/ 36 h 189"/>
                <a:gd name="T62" fmla="*/ 49 w 151"/>
                <a:gd name="T63" fmla="*/ 43 h 189"/>
                <a:gd name="T64" fmla="*/ 55 w 151"/>
                <a:gd name="T65" fmla="*/ 43 h 189"/>
                <a:gd name="T66" fmla="*/ 52 w 151"/>
                <a:gd name="T67" fmla="*/ 47 h 189"/>
                <a:gd name="T68" fmla="*/ 47 w 151"/>
                <a:gd name="T69" fmla="*/ 54 h 189"/>
                <a:gd name="T70" fmla="*/ 33 w 151"/>
                <a:gd name="T71" fmla="*/ 72 h 189"/>
                <a:gd name="T72" fmla="*/ 14 w 151"/>
                <a:gd name="T73" fmla="*/ 83 h 1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1"/>
                <a:gd name="T112" fmla="*/ 0 h 189"/>
                <a:gd name="T113" fmla="*/ 151 w 151"/>
                <a:gd name="T114" fmla="*/ 189 h 1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1" h="189">
                  <a:moveTo>
                    <a:pt x="22" y="128"/>
                  </a:moveTo>
                  <a:lnTo>
                    <a:pt x="27" y="140"/>
                  </a:lnTo>
                  <a:lnTo>
                    <a:pt x="35" y="154"/>
                  </a:lnTo>
                  <a:lnTo>
                    <a:pt x="0" y="183"/>
                  </a:lnTo>
                  <a:lnTo>
                    <a:pt x="8" y="189"/>
                  </a:lnTo>
                  <a:lnTo>
                    <a:pt x="40" y="171"/>
                  </a:lnTo>
                  <a:lnTo>
                    <a:pt x="73" y="152"/>
                  </a:lnTo>
                  <a:lnTo>
                    <a:pt x="89" y="131"/>
                  </a:lnTo>
                  <a:lnTo>
                    <a:pt x="113" y="123"/>
                  </a:lnTo>
                  <a:lnTo>
                    <a:pt x="124" y="112"/>
                  </a:lnTo>
                  <a:lnTo>
                    <a:pt x="151" y="88"/>
                  </a:lnTo>
                  <a:lnTo>
                    <a:pt x="149" y="84"/>
                  </a:lnTo>
                  <a:lnTo>
                    <a:pt x="124" y="93"/>
                  </a:lnTo>
                  <a:lnTo>
                    <a:pt x="100" y="81"/>
                  </a:lnTo>
                  <a:lnTo>
                    <a:pt x="107" y="56"/>
                  </a:lnTo>
                  <a:lnTo>
                    <a:pt x="97" y="72"/>
                  </a:lnTo>
                  <a:lnTo>
                    <a:pt x="85" y="63"/>
                  </a:lnTo>
                  <a:lnTo>
                    <a:pt x="90" y="55"/>
                  </a:lnTo>
                  <a:lnTo>
                    <a:pt x="96" y="34"/>
                  </a:lnTo>
                  <a:lnTo>
                    <a:pt x="101" y="24"/>
                  </a:lnTo>
                  <a:lnTo>
                    <a:pt x="97" y="22"/>
                  </a:lnTo>
                  <a:lnTo>
                    <a:pt x="88" y="12"/>
                  </a:lnTo>
                  <a:lnTo>
                    <a:pt x="83" y="1"/>
                  </a:lnTo>
                  <a:lnTo>
                    <a:pt x="82" y="0"/>
                  </a:lnTo>
                  <a:lnTo>
                    <a:pt x="80" y="20"/>
                  </a:lnTo>
                  <a:lnTo>
                    <a:pt x="82" y="26"/>
                  </a:lnTo>
                  <a:lnTo>
                    <a:pt x="79" y="50"/>
                  </a:lnTo>
                  <a:lnTo>
                    <a:pt x="80" y="40"/>
                  </a:lnTo>
                  <a:lnTo>
                    <a:pt x="84" y="45"/>
                  </a:lnTo>
                  <a:lnTo>
                    <a:pt x="84" y="49"/>
                  </a:lnTo>
                  <a:lnTo>
                    <a:pt x="80" y="56"/>
                  </a:lnTo>
                  <a:lnTo>
                    <a:pt x="74" y="67"/>
                  </a:lnTo>
                  <a:lnTo>
                    <a:pt x="84" y="66"/>
                  </a:lnTo>
                  <a:lnTo>
                    <a:pt x="79" y="73"/>
                  </a:lnTo>
                  <a:lnTo>
                    <a:pt x="72" y="84"/>
                  </a:lnTo>
                  <a:lnTo>
                    <a:pt x="50" y="112"/>
                  </a:lnTo>
                  <a:lnTo>
                    <a:pt x="22" y="12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46" name="Freeform 303"/>
            <p:cNvSpPr>
              <a:spLocks/>
            </p:cNvSpPr>
            <p:nvPr/>
          </p:nvSpPr>
          <p:spPr bwMode="auto">
            <a:xfrm>
              <a:off x="5142" y="2995"/>
              <a:ext cx="99" cy="122"/>
            </a:xfrm>
            <a:custGeom>
              <a:avLst/>
              <a:gdLst>
                <a:gd name="T0" fmla="*/ 14 w 151"/>
                <a:gd name="T1" fmla="*/ 83 h 189"/>
                <a:gd name="T2" fmla="*/ 18 w 151"/>
                <a:gd name="T3" fmla="*/ 90 h 189"/>
                <a:gd name="T4" fmla="*/ 23 w 151"/>
                <a:gd name="T5" fmla="*/ 99 h 189"/>
                <a:gd name="T6" fmla="*/ 0 w 151"/>
                <a:gd name="T7" fmla="*/ 118 h 189"/>
                <a:gd name="T8" fmla="*/ 5 w 151"/>
                <a:gd name="T9" fmla="*/ 122 h 189"/>
                <a:gd name="T10" fmla="*/ 26 w 151"/>
                <a:gd name="T11" fmla="*/ 110 h 189"/>
                <a:gd name="T12" fmla="*/ 48 w 151"/>
                <a:gd name="T13" fmla="*/ 98 h 189"/>
                <a:gd name="T14" fmla="*/ 58 w 151"/>
                <a:gd name="T15" fmla="*/ 85 h 189"/>
                <a:gd name="T16" fmla="*/ 74 w 151"/>
                <a:gd name="T17" fmla="*/ 79 h 189"/>
                <a:gd name="T18" fmla="*/ 81 w 151"/>
                <a:gd name="T19" fmla="*/ 72 h 189"/>
                <a:gd name="T20" fmla="*/ 99 w 151"/>
                <a:gd name="T21" fmla="*/ 57 h 189"/>
                <a:gd name="T22" fmla="*/ 98 w 151"/>
                <a:gd name="T23" fmla="*/ 54 h 189"/>
                <a:gd name="T24" fmla="*/ 81 w 151"/>
                <a:gd name="T25" fmla="*/ 60 h 189"/>
                <a:gd name="T26" fmla="*/ 66 w 151"/>
                <a:gd name="T27" fmla="*/ 52 h 189"/>
                <a:gd name="T28" fmla="*/ 70 w 151"/>
                <a:gd name="T29" fmla="*/ 36 h 189"/>
                <a:gd name="T30" fmla="*/ 64 w 151"/>
                <a:gd name="T31" fmla="*/ 46 h 189"/>
                <a:gd name="T32" fmla="*/ 56 w 151"/>
                <a:gd name="T33" fmla="*/ 41 h 189"/>
                <a:gd name="T34" fmla="*/ 59 w 151"/>
                <a:gd name="T35" fmla="*/ 36 h 189"/>
                <a:gd name="T36" fmla="*/ 63 w 151"/>
                <a:gd name="T37" fmla="*/ 22 h 189"/>
                <a:gd name="T38" fmla="*/ 66 w 151"/>
                <a:gd name="T39" fmla="*/ 15 h 189"/>
                <a:gd name="T40" fmla="*/ 64 w 151"/>
                <a:gd name="T41" fmla="*/ 14 h 189"/>
                <a:gd name="T42" fmla="*/ 58 w 151"/>
                <a:gd name="T43" fmla="*/ 8 h 189"/>
                <a:gd name="T44" fmla="*/ 54 w 151"/>
                <a:gd name="T45" fmla="*/ 1 h 189"/>
                <a:gd name="T46" fmla="*/ 54 w 151"/>
                <a:gd name="T47" fmla="*/ 0 h 189"/>
                <a:gd name="T48" fmla="*/ 52 w 151"/>
                <a:gd name="T49" fmla="*/ 13 h 189"/>
                <a:gd name="T50" fmla="*/ 54 w 151"/>
                <a:gd name="T51" fmla="*/ 17 h 189"/>
                <a:gd name="T52" fmla="*/ 52 w 151"/>
                <a:gd name="T53" fmla="*/ 32 h 189"/>
                <a:gd name="T54" fmla="*/ 52 w 151"/>
                <a:gd name="T55" fmla="*/ 26 h 189"/>
                <a:gd name="T56" fmla="*/ 55 w 151"/>
                <a:gd name="T57" fmla="*/ 29 h 189"/>
                <a:gd name="T58" fmla="*/ 55 w 151"/>
                <a:gd name="T59" fmla="*/ 32 h 189"/>
                <a:gd name="T60" fmla="*/ 52 w 151"/>
                <a:gd name="T61" fmla="*/ 36 h 189"/>
                <a:gd name="T62" fmla="*/ 49 w 151"/>
                <a:gd name="T63" fmla="*/ 43 h 189"/>
                <a:gd name="T64" fmla="*/ 55 w 151"/>
                <a:gd name="T65" fmla="*/ 43 h 189"/>
                <a:gd name="T66" fmla="*/ 52 w 151"/>
                <a:gd name="T67" fmla="*/ 47 h 189"/>
                <a:gd name="T68" fmla="*/ 47 w 151"/>
                <a:gd name="T69" fmla="*/ 54 h 189"/>
                <a:gd name="T70" fmla="*/ 33 w 151"/>
                <a:gd name="T71" fmla="*/ 72 h 189"/>
                <a:gd name="T72" fmla="*/ 14 w 151"/>
                <a:gd name="T73" fmla="*/ 83 h 1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1"/>
                <a:gd name="T112" fmla="*/ 0 h 189"/>
                <a:gd name="T113" fmla="*/ 151 w 151"/>
                <a:gd name="T114" fmla="*/ 189 h 1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1" h="189">
                  <a:moveTo>
                    <a:pt x="22" y="128"/>
                  </a:moveTo>
                  <a:lnTo>
                    <a:pt x="27" y="140"/>
                  </a:lnTo>
                  <a:lnTo>
                    <a:pt x="35" y="154"/>
                  </a:lnTo>
                  <a:lnTo>
                    <a:pt x="0" y="183"/>
                  </a:lnTo>
                  <a:lnTo>
                    <a:pt x="8" y="189"/>
                  </a:lnTo>
                  <a:lnTo>
                    <a:pt x="40" y="171"/>
                  </a:lnTo>
                  <a:lnTo>
                    <a:pt x="73" y="152"/>
                  </a:lnTo>
                  <a:lnTo>
                    <a:pt x="89" y="131"/>
                  </a:lnTo>
                  <a:lnTo>
                    <a:pt x="113" y="123"/>
                  </a:lnTo>
                  <a:lnTo>
                    <a:pt x="124" y="112"/>
                  </a:lnTo>
                  <a:lnTo>
                    <a:pt x="151" y="88"/>
                  </a:lnTo>
                  <a:lnTo>
                    <a:pt x="149" y="84"/>
                  </a:lnTo>
                  <a:lnTo>
                    <a:pt x="124" y="93"/>
                  </a:lnTo>
                  <a:lnTo>
                    <a:pt x="100" y="81"/>
                  </a:lnTo>
                  <a:lnTo>
                    <a:pt x="107" y="56"/>
                  </a:lnTo>
                  <a:lnTo>
                    <a:pt x="97" y="72"/>
                  </a:lnTo>
                  <a:lnTo>
                    <a:pt x="85" y="63"/>
                  </a:lnTo>
                  <a:lnTo>
                    <a:pt x="90" y="55"/>
                  </a:lnTo>
                  <a:lnTo>
                    <a:pt x="96" y="34"/>
                  </a:lnTo>
                  <a:lnTo>
                    <a:pt x="101" y="24"/>
                  </a:lnTo>
                  <a:lnTo>
                    <a:pt x="97" y="22"/>
                  </a:lnTo>
                  <a:lnTo>
                    <a:pt x="88" y="12"/>
                  </a:lnTo>
                  <a:lnTo>
                    <a:pt x="83" y="1"/>
                  </a:lnTo>
                  <a:lnTo>
                    <a:pt x="82" y="0"/>
                  </a:lnTo>
                  <a:lnTo>
                    <a:pt x="80" y="20"/>
                  </a:lnTo>
                  <a:lnTo>
                    <a:pt x="82" y="26"/>
                  </a:lnTo>
                  <a:lnTo>
                    <a:pt x="79" y="50"/>
                  </a:lnTo>
                  <a:lnTo>
                    <a:pt x="80" y="40"/>
                  </a:lnTo>
                  <a:lnTo>
                    <a:pt x="84" y="45"/>
                  </a:lnTo>
                  <a:lnTo>
                    <a:pt x="84" y="49"/>
                  </a:lnTo>
                  <a:lnTo>
                    <a:pt x="80" y="56"/>
                  </a:lnTo>
                  <a:lnTo>
                    <a:pt x="74" y="67"/>
                  </a:lnTo>
                  <a:lnTo>
                    <a:pt x="84" y="66"/>
                  </a:lnTo>
                  <a:lnTo>
                    <a:pt x="79" y="73"/>
                  </a:lnTo>
                  <a:lnTo>
                    <a:pt x="72" y="84"/>
                  </a:lnTo>
                  <a:lnTo>
                    <a:pt x="50" y="112"/>
                  </a:lnTo>
                  <a:lnTo>
                    <a:pt x="22" y="128"/>
                  </a:lnTo>
                </a:path>
              </a:pathLst>
            </a:custGeom>
            <a:solidFill>
              <a:srgbClr val="E5E5E5"/>
            </a:solidFill>
            <a:ln w="1588">
              <a:solidFill>
                <a:srgbClr val="999999"/>
              </a:solidFill>
              <a:prstDash val="solid"/>
              <a:round/>
              <a:headEnd/>
              <a:tailEnd/>
            </a:ln>
          </p:spPr>
          <p:txBody>
            <a:bodyPr/>
            <a:lstStyle/>
            <a:p>
              <a:endParaRPr lang="en-US"/>
            </a:p>
          </p:txBody>
        </p:sp>
        <p:sp>
          <p:nvSpPr>
            <p:cNvPr id="27047" name="Freeform 304"/>
            <p:cNvSpPr>
              <a:spLocks/>
            </p:cNvSpPr>
            <p:nvPr/>
          </p:nvSpPr>
          <p:spPr bwMode="auto">
            <a:xfrm>
              <a:off x="4963" y="3206"/>
              <a:ext cx="11" cy="5"/>
            </a:xfrm>
            <a:custGeom>
              <a:avLst/>
              <a:gdLst>
                <a:gd name="T0" fmla="*/ 11 w 16"/>
                <a:gd name="T1" fmla="*/ 3 h 9"/>
                <a:gd name="T2" fmla="*/ 11 w 16"/>
                <a:gd name="T3" fmla="*/ 1 h 9"/>
                <a:gd name="T4" fmla="*/ 6 w 16"/>
                <a:gd name="T5" fmla="*/ 0 h 9"/>
                <a:gd name="T6" fmla="*/ 0 w 16"/>
                <a:gd name="T7" fmla="*/ 5 h 9"/>
                <a:gd name="T8" fmla="*/ 11 w 16"/>
                <a:gd name="T9" fmla="*/ 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6" y="5"/>
                  </a:moveTo>
                  <a:lnTo>
                    <a:pt x="16" y="2"/>
                  </a:lnTo>
                  <a:lnTo>
                    <a:pt x="8" y="0"/>
                  </a:lnTo>
                  <a:lnTo>
                    <a:pt x="0" y="9"/>
                  </a:lnTo>
                  <a:lnTo>
                    <a:pt x="16"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48" name="Freeform 305"/>
            <p:cNvSpPr>
              <a:spLocks/>
            </p:cNvSpPr>
            <p:nvPr/>
          </p:nvSpPr>
          <p:spPr bwMode="auto">
            <a:xfrm>
              <a:off x="4963" y="3206"/>
              <a:ext cx="11" cy="5"/>
            </a:xfrm>
            <a:custGeom>
              <a:avLst/>
              <a:gdLst>
                <a:gd name="T0" fmla="*/ 11 w 16"/>
                <a:gd name="T1" fmla="*/ 3 h 9"/>
                <a:gd name="T2" fmla="*/ 11 w 16"/>
                <a:gd name="T3" fmla="*/ 1 h 9"/>
                <a:gd name="T4" fmla="*/ 6 w 16"/>
                <a:gd name="T5" fmla="*/ 0 h 9"/>
                <a:gd name="T6" fmla="*/ 0 w 16"/>
                <a:gd name="T7" fmla="*/ 5 h 9"/>
                <a:gd name="T8" fmla="*/ 11 w 16"/>
                <a:gd name="T9" fmla="*/ 3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6" y="5"/>
                  </a:moveTo>
                  <a:lnTo>
                    <a:pt x="16" y="2"/>
                  </a:lnTo>
                  <a:lnTo>
                    <a:pt x="8" y="0"/>
                  </a:lnTo>
                  <a:lnTo>
                    <a:pt x="0" y="9"/>
                  </a:lnTo>
                  <a:lnTo>
                    <a:pt x="16" y="5"/>
                  </a:lnTo>
                </a:path>
              </a:pathLst>
            </a:custGeom>
            <a:solidFill>
              <a:srgbClr val="E5E5E5"/>
            </a:solidFill>
            <a:ln w="1588">
              <a:solidFill>
                <a:srgbClr val="999999"/>
              </a:solidFill>
              <a:prstDash val="solid"/>
              <a:round/>
              <a:headEnd/>
              <a:tailEnd/>
            </a:ln>
          </p:spPr>
          <p:txBody>
            <a:bodyPr/>
            <a:lstStyle/>
            <a:p>
              <a:endParaRPr lang="en-US"/>
            </a:p>
          </p:txBody>
        </p:sp>
        <p:sp>
          <p:nvSpPr>
            <p:cNvPr id="27049" name="Freeform 306"/>
            <p:cNvSpPr>
              <a:spLocks/>
            </p:cNvSpPr>
            <p:nvPr/>
          </p:nvSpPr>
          <p:spPr bwMode="auto">
            <a:xfrm>
              <a:off x="3512" y="2709"/>
              <a:ext cx="9" cy="8"/>
            </a:xfrm>
            <a:custGeom>
              <a:avLst/>
              <a:gdLst>
                <a:gd name="T0" fmla="*/ 5 w 14"/>
                <a:gd name="T1" fmla="*/ 0 h 12"/>
                <a:gd name="T2" fmla="*/ 0 w 14"/>
                <a:gd name="T3" fmla="*/ 8 h 12"/>
                <a:gd name="T4" fmla="*/ 9 w 14"/>
                <a:gd name="T5" fmla="*/ 8 h 12"/>
                <a:gd name="T6" fmla="*/ 5 w 14"/>
                <a:gd name="T7" fmla="*/ 0 h 12"/>
                <a:gd name="T8" fmla="*/ 0 60000 65536"/>
                <a:gd name="T9" fmla="*/ 0 60000 65536"/>
                <a:gd name="T10" fmla="*/ 0 60000 65536"/>
                <a:gd name="T11" fmla="*/ 0 60000 65536"/>
                <a:gd name="T12" fmla="*/ 0 w 14"/>
                <a:gd name="T13" fmla="*/ 0 h 12"/>
                <a:gd name="T14" fmla="*/ 14 w 14"/>
                <a:gd name="T15" fmla="*/ 12 h 12"/>
              </a:gdLst>
              <a:ahLst/>
              <a:cxnLst>
                <a:cxn ang="T8">
                  <a:pos x="T0" y="T1"/>
                </a:cxn>
                <a:cxn ang="T9">
                  <a:pos x="T2" y="T3"/>
                </a:cxn>
                <a:cxn ang="T10">
                  <a:pos x="T4" y="T5"/>
                </a:cxn>
                <a:cxn ang="T11">
                  <a:pos x="T6" y="T7"/>
                </a:cxn>
              </a:cxnLst>
              <a:rect l="T12" t="T13" r="T14" b="T15"/>
              <a:pathLst>
                <a:path w="14" h="12">
                  <a:moveTo>
                    <a:pt x="7" y="0"/>
                  </a:moveTo>
                  <a:lnTo>
                    <a:pt x="0" y="12"/>
                  </a:lnTo>
                  <a:lnTo>
                    <a:pt x="14" y="12"/>
                  </a:lnTo>
                  <a:lnTo>
                    <a:pt x="7"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50" name="Freeform 307"/>
            <p:cNvSpPr>
              <a:spLocks/>
            </p:cNvSpPr>
            <p:nvPr/>
          </p:nvSpPr>
          <p:spPr bwMode="auto">
            <a:xfrm>
              <a:off x="3512" y="2709"/>
              <a:ext cx="8" cy="7"/>
            </a:xfrm>
            <a:custGeom>
              <a:avLst/>
              <a:gdLst>
                <a:gd name="T0" fmla="*/ 4 w 13"/>
                <a:gd name="T1" fmla="*/ 0 h 11"/>
                <a:gd name="T2" fmla="*/ 0 w 13"/>
                <a:gd name="T3" fmla="*/ 7 h 11"/>
                <a:gd name="T4" fmla="*/ 8 w 13"/>
                <a:gd name="T5" fmla="*/ 6 h 11"/>
                <a:gd name="T6" fmla="*/ 4 w 13"/>
                <a:gd name="T7" fmla="*/ 0 h 11"/>
                <a:gd name="T8" fmla="*/ 0 60000 65536"/>
                <a:gd name="T9" fmla="*/ 0 60000 65536"/>
                <a:gd name="T10" fmla="*/ 0 60000 65536"/>
                <a:gd name="T11" fmla="*/ 0 60000 65536"/>
                <a:gd name="T12" fmla="*/ 0 w 13"/>
                <a:gd name="T13" fmla="*/ 0 h 11"/>
                <a:gd name="T14" fmla="*/ 13 w 13"/>
                <a:gd name="T15" fmla="*/ 11 h 11"/>
              </a:gdLst>
              <a:ahLst/>
              <a:cxnLst>
                <a:cxn ang="T8">
                  <a:pos x="T0" y="T1"/>
                </a:cxn>
                <a:cxn ang="T9">
                  <a:pos x="T2" y="T3"/>
                </a:cxn>
                <a:cxn ang="T10">
                  <a:pos x="T4" y="T5"/>
                </a:cxn>
                <a:cxn ang="T11">
                  <a:pos x="T6" y="T7"/>
                </a:cxn>
              </a:cxnLst>
              <a:rect l="T12" t="T13" r="T14" b="T15"/>
              <a:pathLst>
                <a:path w="13" h="11">
                  <a:moveTo>
                    <a:pt x="6" y="0"/>
                  </a:moveTo>
                  <a:lnTo>
                    <a:pt x="0" y="11"/>
                  </a:lnTo>
                  <a:lnTo>
                    <a:pt x="13" y="9"/>
                  </a:lnTo>
                  <a:lnTo>
                    <a:pt x="6" y="0"/>
                  </a:lnTo>
                </a:path>
              </a:pathLst>
            </a:custGeom>
            <a:solidFill>
              <a:srgbClr val="E5E5E5"/>
            </a:solidFill>
            <a:ln w="1588">
              <a:solidFill>
                <a:srgbClr val="999999"/>
              </a:solidFill>
              <a:prstDash val="solid"/>
              <a:round/>
              <a:headEnd/>
              <a:tailEnd/>
            </a:ln>
          </p:spPr>
          <p:txBody>
            <a:bodyPr/>
            <a:lstStyle/>
            <a:p>
              <a:endParaRPr lang="en-US"/>
            </a:p>
          </p:txBody>
        </p:sp>
        <p:pic>
          <p:nvPicPr>
            <p:cNvPr id="27051" name="Picture 308"/>
            <p:cNvPicPr>
              <a:picLocks noChangeAspect="1" noChangeArrowheads="1"/>
            </p:cNvPicPr>
            <p:nvPr/>
          </p:nvPicPr>
          <p:blipFill>
            <a:blip r:embed="rId7">
              <a:lum contrast="-6000"/>
              <a:extLst>
                <a:ext uri="{28A0092B-C50C-407E-A947-70E740481C1C}">
                  <a14:useLocalDpi xmlns:a14="http://schemas.microsoft.com/office/drawing/2010/main" xmlns="" val="0"/>
                </a:ext>
              </a:extLst>
            </a:blip>
            <a:srcRect/>
            <a:stretch>
              <a:fillRect/>
            </a:stretch>
          </p:blipFill>
          <p:spPr bwMode="auto">
            <a:xfrm>
              <a:off x="5129" y="2531"/>
              <a:ext cx="14" cy="16"/>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052" name="Freeform 309"/>
            <p:cNvSpPr>
              <a:spLocks/>
            </p:cNvSpPr>
            <p:nvPr/>
          </p:nvSpPr>
          <p:spPr bwMode="auto">
            <a:xfrm>
              <a:off x="5129" y="2564"/>
              <a:ext cx="18" cy="11"/>
            </a:xfrm>
            <a:custGeom>
              <a:avLst/>
              <a:gdLst>
                <a:gd name="T0" fmla="*/ 0 w 28"/>
                <a:gd name="T1" fmla="*/ 5 h 17"/>
                <a:gd name="T2" fmla="*/ 0 w 28"/>
                <a:gd name="T3" fmla="*/ 0 h 17"/>
                <a:gd name="T4" fmla="*/ 18 w 28"/>
                <a:gd name="T5" fmla="*/ 11 h 17"/>
                <a:gd name="T6" fmla="*/ 0 w 28"/>
                <a:gd name="T7" fmla="*/ 5 h 17"/>
                <a:gd name="T8" fmla="*/ 0 60000 65536"/>
                <a:gd name="T9" fmla="*/ 0 60000 65536"/>
                <a:gd name="T10" fmla="*/ 0 60000 65536"/>
                <a:gd name="T11" fmla="*/ 0 60000 65536"/>
                <a:gd name="T12" fmla="*/ 0 w 28"/>
                <a:gd name="T13" fmla="*/ 0 h 17"/>
                <a:gd name="T14" fmla="*/ 28 w 28"/>
                <a:gd name="T15" fmla="*/ 17 h 17"/>
              </a:gdLst>
              <a:ahLst/>
              <a:cxnLst>
                <a:cxn ang="T8">
                  <a:pos x="T0" y="T1"/>
                </a:cxn>
                <a:cxn ang="T9">
                  <a:pos x="T2" y="T3"/>
                </a:cxn>
                <a:cxn ang="T10">
                  <a:pos x="T4" y="T5"/>
                </a:cxn>
                <a:cxn ang="T11">
                  <a:pos x="T6" y="T7"/>
                </a:cxn>
              </a:cxnLst>
              <a:rect l="T12" t="T13" r="T14" b="T15"/>
              <a:pathLst>
                <a:path w="28" h="17">
                  <a:moveTo>
                    <a:pt x="0" y="8"/>
                  </a:moveTo>
                  <a:lnTo>
                    <a:pt x="0" y="0"/>
                  </a:lnTo>
                  <a:lnTo>
                    <a:pt x="28" y="17"/>
                  </a:lnTo>
                  <a:lnTo>
                    <a:pt x="0" y="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53" name="Freeform 310"/>
            <p:cNvSpPr>
              <a:spLocks/>
            </p:cNvSpPr>
            <p:nvPr/>
          </p:nvSpPr>
          <p:spPr bwMode="auto">
            <a:xfrm>
              <a:off x="5129" y="2564"/>
              <a:ext cx="17" cy="10"/>
            </a:xfrm>
            <a:custGeom>
              <a:avLst/>
              <a:gdLst>
                <a:gd name="T0" fmla="*/ 16 w 27"/>
                <a:gd name="T1" fmla="*/ 10 h 16"/>
                <a:gd name="T2" fmla="*/ 17 w 27"/>
                <a:gd name="T3" fmla="*/ 9 h 16"/>
                <a:gd name="T4" fmla="*/ 2 w 27"/>
                <a:gd name="T5" fmla="*/ 0 h 16"/>
                <a:gd name="T6" fmla="*/ 0 w 27"/>
                <a:gd name="T7" fmla="*/ 5 h 16"/>
                <a:gd name="T8" fmla="*/ 16 w 27"/>
                <a:gd name="T9" fmla="*/ 10 h 16"/>
                <a:gd name="T10" fmla="*/ 0 60000 65536"/>
                <a:gd name="T11" fmla="*/ 0 60000 65536"/>
                <a:gd name="T12" fmla="*/ 0 60000 65536"/>
                <a:gd name="T13" fmla="*/ 0 60000 65536"/>
                <a:gd name="T14" fmla="*/ 0 60000 65536"/>
                <a:gd name="T15" fmla="*/ 0 w 27"/>
                <a:gd name="T16" fmla="*/ 0 h 16"/>
                <a:gd name="T17" fmla="*/ 27 w 27"/>
                <a:gd name="T18" fmla="*/ 16 h 16"/>
              </a:gdLst>
              <a:ahLst/>
              <a:cxnLst>
                <a:cxn ang="T10">
                  <a:pos x="T0" y="T1"/>
                </a:cxn>
                <a:cxn ang="T11">
                  <a:pos x="T2" y="T3"/>
                </a:cxn>
                <a:cxn ang="T12">
                  <a:pos x="T4" y="T5"/>
                </a:cxn>
                <a:cxn ang="T13">
                  <a:pos x="T6" y="T7"/>
                </a:cxn>
                <a:cxn ang="T14">
                  <a:pos x="T8" y="T9"/>
                </a:cxn>
              </a:cxnLst>
              <a:rect l="T15" t="T16" r="T17" b="T18"/>
              <a:pathLst>
                <a:path w="27" h="16">
                  <a:moveTo>
                    <a:pt x="26" y="16"/>
                  </a:moveTo>
                  <a:lnTo>
                    <a:pt x="27" y="15"/>
                  </a:lnTo>
                  <a:lnTo>
                    <a:pt x="3" y="0"/>
                  </a:lnTo>
                  <a:lnTo>
                    <a:pt x="0" y="8"/>
                  </a:lnTo>
                  <a:lnTo>
                    <a:pt x="26" y="16"/>
                  </a:lnTo>
                </a:path>
              </a:pathLst>
            </a:custGeom>
            <a:solidFill>
              <a:srgbClr val="E5E5E5"/>
            </a:solidFill>
            <a:ln w="1588">
              <a:solidFill>
                <a:srgbClr val="999999"/>
              </a:solidFill>
              <a:prstDash val="solid"/>
              <a:round/>
              <a:headEnd/>
              <a:tailEnd/>
            </a:ln>
          </p:spPr>
          <p:txBody>
            <a:bodyPr/>
            <a:lstStyle/>
            <a:p>
              <a:endParaRPr lang="en-US"/>
            </a:p>
          </p:txBody>
        </p:sp>
        <p:pic>
          <p:nvPicPr>
            <p:cNvPr id="27054" name="Picture 311"/>
            <p:cNvPicPr>
              <a:picLocks noChangeAspect="1" noChangeArrowheads="1"/>
            </p:cNvPicPr>
            <p:nvPr/>
          </p:nvPicPr>
          <p:blipFill>
            <a:blip r:embed="rId8">
              <a:lum contrast="-6000"/>
              <a:extLst>
                <a:ext uri="{28A0092B-C50C-407E-A947-70E740481C1C}">
                  <a14:useLocalDpi xmlns:a14="http://schemas.microsoft.com/office/drawing/2010/main" xmlns="" val="0"/>
                </a:ext>
              </a:extLst>
            </a:blip>
            <a:srcRect/>
            <a:stretch>
              <a:fillRect/>
            </a:stretch>
          </p:blipFill>
          <p:spPr bwMode="auto">
            <a:xfrm>
              <a:off x="5087" y="2493"/>
              <a:ext cx="9" cy="20"/>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055" name="Freeform 312"/>
            <p:cNvSpPr>
              <a:spLocks/>
            </p:cNvSpPr>
            <p:nvPr/>
          </p:nvSpPr>
          <p:spPr bwMode="auto">
            <a:xfrm>
              <a:off x="5087" y="2518"/>
              <a:ext cx="13" cy="14"/>
            </a:xfrm>
            <a:custGeom>
              <a:avLst/>
              <a:gdLst>
                <a:gd name="T0" fmla="*/ 0 w 20"/>
                <a:gd name="T1" fmla="*/ 0 h 22"/>
                <a:gd name="T2" fmla="*/ 13 w 20"/>
                <a:gd name="T3" fmla="*/ 14 h 22"/>
                <a:gd name="T4" fmla="*/ 5 w 20"/>
                <a:gd name="T5" fmla="*/ 10 h 22"/>
                <a:gd name="T6" fmla="*/ 0 w 20"/>
                <a:gd name="T7" fmla="*/ 0 h 22"/>
                <a:gd name="T8" fmla="*/ 0 60000 65536"/>
                <a:gd name="T9" fmla="*/ 0 60000 65536"/>
                <a:gd name="T10" fmla="*/ 0 60000 65536"/>
                <a:gd name="T11" fmla="*/ 0 60000 65536"/>
                <a:gd name="T12" fmla="*/ 0 w 20"/>
                <a:gd name="T13" fmla="*/ 0 h 22"/>
                <a:gd name="T14" fmla="*/ 20 w 20"/>
                <a:gd name="T15" fmla="*/ 22 h 22"/>
              </a:gdLst>
              <a:ahLst/>
              <a:cxnLst>
                <a:cxn ang="T8">
                  <a:pos x="T0" y="T1"/>
                </a:cxn>
                <a:cxn ang="T9">
                  <a:pos x="T2" y="T3"/>
                </a:cxn>
                <a:cxn ang="T10">
                  <a:pos x="T4" y="T5"/>
                </a:cxn>
                <a:cxn ang="T11">
                  <a:pos x="T6" y="T7"/>
                </a:cxn>
              </a:cxnLst>
              <a:rect l="T12" t="T13" r="T14" b="T15"/>
              <a:pathLst>
                <a:path w="20" h="22">
                  <a:moveTo>
                    <a:pt x="0" y="0"/>
                  </a:moveTo>
                  <a:lnTo>
                    <a:pt x="20" y="22"/>
                  </a:lnTo>
                  <a:lnTo>
                    <a:pt x="7" y="15"/>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56" name="Freeform 313"/>
            <p:cNvSpPr>
              <a:spLocks/>
            </p:cNvSpPr>
            <p:nvPr/>
          </p:nvSpPr>
          <p:spPr bwMode="auto">
            <a:xfrm>
              <a:off x="5087" y="2518"/>
              <a:ext cx="12" cy="14"/>
            </a:xfrm>
            <a:custGeom>
              <a:avLst/>
              <a:gdLst>
                <a:gd name="T0" fmla="*/ 0 w 19"/>
                <a:gd name="T1" fmla="*/ 0 h 21"/>
                <a:gd name="T2" fmla="*/ 12 w 19"/>
                <a:gd name="T3" fmla="*/ 14 h 21"/>
                <a:gd name="T4" fmla="*/ 4 w 19"/>
                <a:gd name="T5" fmla="*/ 9 h 21"/>
                <a:gd name="T6" fmla="*/ 0 w 19"/>
                <a:gd name="T7" fmla="*/ 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0" y="0"/>
                  </a:moveTo>
                  <a:lnTo>
                    <a:pt x="19" y="21"/>
                  </a:lnTo>
                  <a:lnTo>
                    <a:pt x="6" y="14"/>
                  </a:lnTo>
                  <a:lnTo>
                    <a:pt x="0" y="0"/>
                  </a:lnTo>
                </a:path>
              </a:pathLst>
            </a:custGeom>
            <a:solidFill>
              <a:srgbClr val="E5E5E5"/>
            </a:solidFill>
            <a:ln w="1588">
              <a:solidFill>
                <a:srgbClr val="999999"/>
              </a:solidFill>
              <a:prstDash val="solid"/>
              <a:round/>
              <a:headEnd/>
              <a:tailEnd/>
            </a:ln>
          </p:spPr>
          <p:txBody>
            <a:bodyPr/>
            <a:lstStyle/>
            <a:p>
              <a:endParaRPr lang="en-US"/>
            </a:p>
          </p:txBody>
        </p:sp>
        <p:sp>
          <p:nvSpPr>
            <p:cNvPr id="27057" name="Freeform 314"/>
            <p:cNvSpPr>
              <a:spLocks/>
            </p:cNvSpPr>
            <p:nvPr/>
          </p:nvSpPr>
          <p:spPr bwMode="auto">
            <a:xfrm>
              <a:off x="5153" y="2579"/>
              <a:ext cx="15" cy="13"/>
            </a:xfrm>
            <a:custGeom>
              <a:avLst/>
              <a:gdLst>
                <a:gd name="T0" fmla="*/ 0 w 22"/>
                <a:gd name="T1" fmla="*/ 4 h 19"/>
                <a:gd name="T2" fmla="*/ 0 w 22"/>
                <a:gd name="T3" fmla="*/ 0 h 19"/>
                <a:gd name="T4" fmla="*/ 15 w 22"/>
                <a:gd name="T5" fmla="*/ 9 h 19"/>
                <a:gd name="T6" fmla="*/ 15 w 22"/>
                <a:gd name="T7" fmla="*/ 13 h 19"/>
                <a:gd name="T8" fmla="*/ 0 w 22"/>
                <a:gd name="T9" fmla="*/ 4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6"/>
                  </a:moveTo>
                  <a:lnTo>
                    <a:pt x="0" y="0"/>
                  </a:lnTo>
                  <a:lnTo>
                    <a:pt x="22" y="13"/>
                  </a:lnTo>
                  <a:lnTo>
                    <a:pt x="22" y="19"/>
                  </a:lnTo>
                  <a:lnTo>
                    <a:pt x="0" y="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58" name="Freeform 315"/>
            <p:cNvSpPr>
              <a:spLocks/>
            </p:cNvSpPr>
            <p:nvPr/>
          </p:nvSpPr>
          <p:spPr bwMode="auto">
            <a:xfrm>
              <a:off x="5153" y="2579"/>
              <a:ext cx="14" cy="11"/>
            </a:xfrm>
            <a:custGeom>
              <a:avLst/>
              <a:gdLst>
                <a:gd name="T0" fmla="*/ 14 w 21"/>
                <a:gd name="T1" fmla="*/ 11 h 17"/>
                <a:gd name="T2" fmla="*/ 3 w 21"/>
                <a:gd name="T3" fmla="*/ 4 h 17"/>
                <a:gd name="T4" fmla="*/ 0 w 21"/>
                <a:gd name="T5" fmla="*/ 0 h 17"/>
                <a:gd name="T6" fmla="*/ 14 w 21"/>
                <a:gd name="T7" fmla="*/ 8 h 17"/>
                <a:gd name="T8" fmla="*/ 14 w 21"/>
                <a:gd name="T9" fmla="*/ 11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1" y="17"/>
                  </a:moveTo>
                  <a:lnTo>
                    <a:pt x="4" y="6"/>
                  </a:lnTo>
                  <a:lnTo>
                    <a:pt x="0" y="0"/>
                  </a:lnTo>
                  <a:lnTo>
                    <a:pt x="21" y="13"/>
                  </a:lnTo>
                  <a:lnTo>
                    <a:pt x="21" y="17"/>
                  </a:lnTo>
                </a:path>
              </a:pathLst>
            </a:custGeom>
            <a:solidFill>
              <a:srgbClr val="E5E5E5"/>
            </a:solidFill>
            <a:ln w="1588">
              <a:solidFill>
                <a:srgbClr val="999999"/>
              </a:solidFill>
              <a:prstDash val="solid"/>
              <a:round/>
              <a:headEnd/>
              <a:tailEnd/>
            </a:ln>
          </p:spPr>
          <p:txBody>
            <a:bodyPr/>
            <a:lstStyle/>
            <a:p>
              <a:endParaRPr lang="en-US"/>
            </a:p>
          </p:txBody>
        </p:sp>
        <p:sp>
          <p:nvSpPr>
            <p:cNvPr id="27059" name="Freeform 316"/>
            <p:cNvSpPr>
              <a:spLocks/>
            </p:cNvSpPr>
            <p:nvPr/>
          </p:nvSpPr>
          <p:spPr bwMode="auto">
            <a:xfrm>
              <a:off x="5094" y="2542"/>
              <a:ext cx="10" cy="10"/>
            </a:xfrm>
            <a:custGeom>
              <a:avLst/>
              <a:gdLst>
                <a:gd name="T0" fmla="*/ 10 w 14"/>
                <a:gd name="T1" fmla="*/ 10 h 16"/>
                <a:gd name="T2" fmla="*/ 5 w 14"/>
                <a:gd name="T3" fmla="*/ 0 h 16"/>
                <a:gd name="T4" fmla="*/ 0 w 14"/>
                <a:gd name="T5" fmla="*/ 5 h 16"/>
                <a:gd name="T6" fmla="*/ 5 w 14"/>
                <a:gd name="T7" fmla="*/ 5 h 16"/>
                <a:gd name="T8" fmla="*/ 10 w 14"/>
                <a:gd name="T9" fmla="*/ 10 h 16"/>
                <a:gd name="T10" fmla="*/ 0 60000 65536"/>
                <a:gd name="T11" fmla="*/ 0 60000 65536"/>
                <a:gd name="T12" fmla="*/ 0 60000 65536"/>
                <a:gd name="T13" fmla="*/ 0 60000 65536"/>
                <a:gd name="T14" fmla="*/ 0 60000 65536"/>
                <a:gd name="T15" fmla="*/ 0 w 14"/>
                <a:gd name="T16" fmla="*/ 0 h 16"/>
                <a:gd name="T17" fmla="*/ 14 w 14"/>
                <a:gd name="T18" fmla="*/ 16 h 16"/>
              </a:gdLst>
              <a:ahLst/>
              <a:cxnLst>
                <a:cxn ang="T10">
                  <a:pos x="T0" y="T1"/>
                </a:cxn>
                <a:cxn ang="T11">
                  <a:pos x="T2" y="T3"/>
                </a:cxn>
                <a:cxn ang="T12">
                  <a:pos x="T4" y="T5"/>
                </a:cxn>
                <a:cxn ang="T13">
                  <a:pos x="T6" y="T7"/>
                </a:cxn>
                <a:cxn ang="T14">
                  <a:pos x="T8" y="T9"/>
                </a:cxn>
              </a:cxnLst>
              <a:rect l="T15" t="T16" r="T17" b="T18"/>
              <a:pathLst>
                <a:path w="14" h="16">
                  <a:moveTo>
                    <a:pt x="14" y="16"/>
                  </a:moveTo>
                  <a:lnTo>
                    <a:pt x="7" y="0"/>
                  </a:lnTo>
                  <a:lnTo>
                    <a:pt x="0" y="8"/>
                  </a:lnTo>
                  <a:lnTo>
                    <a:pt x="7" y="8"/>
                  </a:lnTo>
                  <a:lnTo>
                    <a:pt x="14" y="1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60" name="Freeform 317"/>
            <p:cNvSpPr>
              <a:spLocks/>
            </p:cNvSpPr>
            <p:nvPr/>
          </p:nvSpPr>
          <p:spPr bwMode="auto">
            <a:xfrm>
              <a:off x="5094" y="2542"/>
              <a:ext cx="9" cy="9"/>
            </a:xfrm>
            <a:custGeom>
              <a:avLst/>
              <a:gdLst>
                <a:gd name="T0" fmla="*/ 9 w 13"/>
                <a:gd name="T1" fmla="*/ 9 h 14"/>
                <a:gd name="T2" fmla="*/ 5 w 13"/>
                <a:gd name="T3" fmla="*/ 0 h 14"/>
                <a:gd name="T4" fmla="*/ 0 w 13"/>
                <a:gd name="T5" fmla="*/ 3 h 14"/>
                <a:gd name="T6" fmla="*/ 4 w 13"/>
                <a:gd name="T7" fmla="*/ 4 h 14"/>
                <a:gd name="T8" fmla="*/ 9 w 13"/>
                <a:gd name="T9" fmla="*/ 9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4"/>
                  </a:moveTo>
                  <a:lnTo>
                    <a:pt x="7" y="0"/>
                  </a:lnTo>
                  <a:lnTo>
                    <a:pt x="0" y="5"/>
                  </a:lnTo>
                  <a:lnTo>
                    <a:pt x="6" y="6"/>
                  </a:lnTo>
                  <a:lnTo>
                    <a:pt x="13" y="14"/>
                  </a:lnTo>
                </a:path>
              </a:pathLst>
            </a:custGeom>
            <a:solidFill>
              <a:srgbClr val="E5E5E5"/>
            </a:solidFill>
            <a:ln w="1588">
              <a:solidFill>
                <a:srgbClr val="999999"/>
              </a:solidFill>
              <a:prstDash val="solid"/>
              <a:round/>
              <a:headEnd/>
              <a:tailEnd/>
            </a:ln>
          </p:spPr>
          <p:txBody>
            <a:bodyPr/>
            <a:lstStyle/>
            <a:p>
              <a:endParaRPr lang="en-US"/>
            </a:p>
          </p:txBody>
        </p:sp>
        <p:sp>
          <p:nvSpPr>
            <p:cNvPr id="27061" name="Freeform 318"/>
            <p:cNvSpPr>
              <a:spLocks/>
            </p:cNvSpPr>
            <p:nvPr/>
          </p:nvSpPr>
          <p:spPr bwMode="auto">
            <a:xfrm>
              <a:off x="5146" y="2547"/>
              <a:ext cx="10" cy="24"/>
            </a:xfrm>
            <a:custGeom>
              <a:avLst/>
              <a:gdLst>
                <a:gd name="T0" fmla="*/ 0 w 15"/>
                <a:gd name="T1" fmla="*/ 4 h 38"/>
                <a:gd name="T2" fmla="*/ 0 w 15"/>
                <a:gd name="T3" fmla="*/ 0 h 38"/>
                <a:gd name="T4" fmla="*/ 10 w 15"/>
                <a:gd name="T5" fmla="*/ 24 h 38"/>
                <a:gd name="T6" fmla="*/ 0 w 15"/>
                <a:gd name="T7" fmla="*/ 4 h 38"/>
                <a:gd name="T8" fmla="*/ 0 60000 65536"/>
                <a:gd name="T9" fmla="*/ 0 60000 65536"/>
                <a:gd name="T10" fmla="*/ 0 60000 65536"/>
                <a:gd name="T11" fmla="*/ 0 60000 65536"/>
                <a:gd name="T12" fmla="*/ 0 w 15"/>
                <a:gd name="T13" fmla="*/ 0 h 38"/>
                <a:gd name="T14" fmla="*/ 15 w 15"/>
                <a:gd name="T15" fmla="*/ 38 h 38"/>
              </a:gdLst>
              <a:ahLst/>
              <a:cxnLst>
                <a:cxn ang="T8">
                  <a:pos x="T0" y="T1"/>
                </a:cxn>
                <a:cxn ang="T9">
                  <a:pos x="T2" y="T3"/>
                </a:cxn>
                <a:cxn ang="T10">
                  <a:pos x="T4" y="T5"/>
                </a:cxn>
                <a:cxn ang="T11">
                  <a:pos x="T6" y="T7"/>
                </a:cxn>
              </a:cxnLst>
              <a:rect l="T12" t="T13" r="T14" b="T15"/>
              <a:pathLst>
                <a:path w="15" h="38">
                  <a:moveTo>
                    <a:pt x="0" y="7"/>
                  </a:moveTo>
                  <a:lnTo>
                    <a:pt x="0" y="0"/>
                  </a:lnTo>
                  <a:lnTo>
                    <a:pt x="15" y="38"/>
                  </a:lnTo>
                  <a:lnTo>
                    <a:pt x="0"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62" name="Freeform 319"/>
            <p:cNvSpPr>
              <a:spLocks/>
            </p:cNvSpPr>
            <p:nvPr/>
          </p:nvSpPr>
          <p:spPr bwMode="auto">
            <a:xfrm>
              <a:off x="5146" y="2547"/>
              <a:ext cx="8" cy="22"/>
            </a:xfrm>
            <a:custGeom>
              <a:avLst/>
              <a:gdLst>
                <a:gd name="T0" fmla="*/ 1 w 12"/>
                <a:gd name="T1" fmla="*/ 0 h 35"/>
                <a:gd name="T2" fmla="*/ 8 w 12"/>
                <a:gd name="T3" fmla="*/ 22 h 35"/>
                <a:gd name="T4" fmla="*/ 0 w 12"/>
                <a:gd name="T5" fmla="*/ 6 h 35"/>
                <a:gd name="T6" fmla="*/ 1 w 12"/>
                <a:gd name="T7" fmla="*/ 0 h 35"/>
                <a:gd name="T8" fmla="*/ 0 60000 65536"/>
                <a:gd name="T9" fmla="*/ 0 60000 65536"/>
                <a:gd name="T10" fmla="*/ 0 60000 65536"/>
                <a:gd name="T11" fmla="*/ 0 60000 65536"/>
                <a:gd name="T12" fmla="*/ 0 w 12"/>
                <a:gd name="T13" fmla="*/ 0 h 35"/>
                <a:gd name="T14" fmla="*/ 12 w 12"/>
                <a:gd name="T15" fmla="*/ 35 h 35"/>
              </a:gdLst>
              <a:ahLst/>
              <a:cxnLst>
                <a:cxn ang="T8">
                  <a:pos x="T0" y="T1"/>
                </a:cxn>
                <a:cxn ang="T9">
                  <a:pos x="T2" y="T3"/>
                </a:cxn>
                <a:cxn ang="T10">
                  <a:pos x="T4" y="T5"/>
                </a:cxn>
                <a:cxn ang="T11">
                  <a:pos x="T6" y="T7"/>
                </a:cxn>
              </a:cxnLst>
              <a:rect l="T12" t="T13" r="T14" b="T15"/>
              <a:pathLst>
                <a:path w="12" h="35">
                  <a:moveTo>
                    <a:pt x="1" y="0"/>
                  </a:moveTo>
                  <a:lnTo>
                    <a:pt x="12" y="35"/>
                  </a:lnTo>
                  <a:lnTo>
                    <a:pt x="0" y="9"/>
                  </a:lnTo>
                  <a:lnTo>
                    <a:pt x="1" y="0"/>
                  </a:lnTo>
                </a:path>
              </a:pathLst>
            </a:custGeom>
            <a:solidFill>
              <a:srgbClr val="E5E5E5"/>
            </a:solidFill>
            <a:ln w="1588">
              <a:solidFill>
                <a:srgbClr val="999999"/>
              </a:solidFill>
              <a:prstDash val="solid"/>
              <a:round/>
              <a:headEnd/>
              <a:tailEnd/>
            </a:ln>
          </p:spPr>
          <p:txBody>
            <a:bodyPr/>
            <a:lstStyle/>
            <a:p>
              <a:endParaRPr lang="en-US"/>
            </a:p>
          </p:txBody>
        </p:sp>
        <p:pic>
          <p:nvPicPr>
            <p:cNvPr id="27063" name="Picture 320"/>
            <p:cNvPicPr>
              <a:picLocks noChangeAspect="1" noChangeArrowheads="1"/>
            </p:cNvPicPr>
            <p:nvPr/>
          </p:nvPicPr>
          <p:blipFill>
            <a:blip r:embed="rId9">
              <a:lum contrast="-6000"/>
              <a:extLst>
                <a:ext uri="{28A0092B-C50C-407E-A947-70E740481C1C}">
                  <a14:useLocalDpi xmlns:a14="http://schemas.microsoft.com/office/drawing/2010/main" xmlns="" val="0"/>
                </a:ext>
              </a:extLst>
            </a:blip>
            <a:srcRect/>
            <a:stretch>
              <a:fillRect/>
            </a:stretch>
          </p:blipFill>
          <p:spPr bwMode="auto">
            <a:xfrm>
              <a:off x="5115" y="2516"/>
              <a:ext cx="14" cy="23"/>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064" name="Freeform 321"/>
            <p:cNvSpPr>
              <a:spLocks/>
            </p:cNvSpPr>
            <p:nvPr/>
          </p:nvSpPr>
          <p:spPr bwMode="auto">
            <a:xfrm>
              <a:off x="5115" y="2535"/>
              <a:ext cx="20" cy="18"/>
            </a:xfrm>
            <a:custGeom>
              <a:avLst/>
              <a:gdLst>
                <a:gd name="T0" fmla="*/ 20 w 30"/>
                <a:gd name="T1" fmla="*/ 18 h 28"/>
                <a:gd name="T2" fmla="*/ 10 w 30"/>
                <a:gd name="T3" fmla="*/ 9 h 28"/>
                <a:gd name="T4" fmla="*/ 0 w 30"/>
                <a:gd name="T5" fmla="*/ 0 h 28"/>
                <a:gd name="T6" fmla="*/ 10 w 30"/>
                <a:gd name="T7" fmla="*/ 9 h 28"/>
                <a:gd name="T8" fmla="*/ 20 w 30"/>
                <a:gd name="T9" fmla="*/ 18 h 28"/>
                <a:gd name="T10" fmla="*/ 0 60000 65536"/>
                <a:gd name="T11" fmla="*/ 0 60000 65536"/>
                <a:gd name="T12" fmla="*/ 0 60000 65536"/>
                <a:gd name="T13" fmla="*/ 0 60000 65536"/>
                <a:gd name="T14" fmla="*/ 0 60000 65536"/>
                <a:gd name="T15" fmla="*/ 0 w 30"/>
                <a:gd name="T16" fmla="*/ 0 h 28"/>
                <a:gd name="T17" fmla="*/ 30 w 30"/>
                <a:gd name="T18" fmla="*/ 28 h 28"/>
              </a:gdLst>
              <a:ahLst/>
              <a:cxnLst>
                <a:cxn ang="T10">
                  <a:pos x="T0" y="T1"/>
                </a:cxn>
                <a:cxn ang="T11">
                  <a:pos x="T2" y="T3"/>
                </a:cxn>
                <a:cxn ang="T12">
                  <a:pos x="T4" y="T5"/>
                </a:cxn>
                <a:cxn ang="T13">
                  <a:pos x="T6" y="T7"/>
                </a:cxn>
                <a:cxn ang="T14">
                  <a:pos x="T8" y="T9"/>
                </a:cxn>
              </a:cxnLst>
              <a:rect l="T15" t="T16" r="T17" b="T18"/>
              <a:pathLst>
                <a:path w="30" h="28">
                  <a:moveTo>
                    <a:pt x="30" y="28"/>
                  </a:moveTo>
                  <a:lnTo>
                    <a:pt x="15" y="14"/>
                  </a:lnTo>
                  <a:lnTo>
                    <a:pt x="0" y="0"/>
                  </a:lnTo>
                  <a:lnTo>
                    <a:pt x="15" y="14"/>
                  </a:lnTo>
                  <a:lnTo>
                    <a:pt x="30" y="2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65" name="Freeform 322"/>
            <p:cNvSpPr>
              <a:spLocks/>
            </p:cNvSpPr>
            <p:nvPr/>
          </p:nvSpPr>
          <p:spPr bwMode="auto">
            <a:xfrm>
              <a:off x="5115" y="2535"/>
              <a:ext cx="19" cy="17"/>
            </a:xfrm>
            <a:custGeom>
              <a:avLst/>
              <a:gdLst>
                <a:gd name="T0" fmla="*/ 17 w 29"/>
                <a:gd name="T1" fmla="*/ 16 h 27"/>
                <a:gd name="T2" fmla="*/ 19 w 29"/>
                <a:gd name="T3" fmla="*/ 17 h 27"/>
                <a:gd name="T4" fmla="*/ 9 w 29"/>
                <a:gd name="T5" fmla="*/ 8 h 27"/>
                <a:gd name="T6" fmla="*/ 0 w 29"/>
                <a:gd name="T7" fmla="*/ 0 h 27"/>
                <a:gd name="T8" fmla="*/ 9 w 29"/>
                <a:gd name="T9" fmla="*/ 8 h 27"/>
                <a:gd name="T10" fmla="*/ 17 w 29"/>
                <a:gd name="T11" fmla="*/ 16 h 27"/>
                <a:gd name="T12" fmla="*/ 0 60000 65536"/>
                <a:gd name="T13" fmla="*/ 0 60000 65536"/>
                <a:gd name="T14" fmla="*/ 0 60000 65536"/>
                <a:gd name="T15" fmla="*/ 0 60000 65536"/>
                <a:gd name="T16" fmla="*/ 0 60000 65536"/>
                <a:gd name="T17" fmla="*/ 0 60000 65536"/>
                <a:gd name="T18" fmla="*/ 0 w 29"/>
                <a:gd name="T19" fmla="*/ 0 h 27"/>
                <a:gd name="T20" fmla="*/ 29 w 2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9" h="27">
                  <a:moveTo>
                    <a:pt x="26" y="25"/>
                  </a:moveTo>
                  <a:lnTo>
                    <a:pt x="29" y="27"/>
                  </a:lnTo>
                  <a:lnTo>
                    <a:pt x="14" y="12"/>
                  </a:lnTo>
                  <a:lnTo>
                    <a:pt x="0" y="0"/>
                  </a:lnTo>
                  <a:lnTo>
                    <a:pt x="14" y="12"/>
                  </a:lnTo>
                  <a:lnTo>
                    <a:pt x="26" y="25"/>
                  </a:lnTo>
                </a:path>
              </a:pathLst>
            </a:custGeom>
            <a:solidFill>
              <a:srgbClr val="E5E5E5"/>
            </a:solidFill>
            <a:ln w="1588">
              <a:solidFill>
                <a:srgbClr val="999999"/>
              </a:solidFill>
              <a:prstDash val="solid"/>
              <a:round/>
              <a:headEnd/>
              <a:tailEnd/>
            </a:ln>
          </p:spPr>
          <p:txBody>
            <a:bodyPr/>
            <a:lstStyle/>
            <a:p>
              <a:endParaRPr lang="en-US"/>
            </a:p>
          </p:txBody>
        </p:sp>
        <p:sp>
          <p:nvSpPr>
            <p:cNvPr id="27066" name="Freeform 323"/>
            <p:cNvSpPr>
              <a:spLocks/>
            </p:cNvSpPr>
            <p:nvPr/>
          </p:nvSpPr>
          <p:spPr bwMode="auto">
            <a:xfrm>
              <a:off x="5221" y="2658"/>
              <a:ext cx="8" cy="14"/>
            </a:xfrm>
            <a:custGeom>
              <a:avLst/>
              <a:gdLst>
                <a:gd name="T0" fmla="*/ 8 w 12"/>
                <a:gd name="T1" fmla="*/ 14 h 22"/>
                <a:gd name="T2" fmla="*/ 8 w 12"/>
                <a:gd name="T3" fmla="*/ 5 h 22"/>
                <a:gd name="T4" fmla="*/ 4 w 12"/>
                <a:gd name="T5" fmla="*/ 5 h 22"/>
                <a:gd name="T6" fmla="*/ 4 w 12"/>
                <a:gd name="T7" fmla="*/ 0 h 22"/>
                <a:gd name="T8" fmla="*/ 0 w 12"/>
                <a:gd name="T9" fmla="*/ 14 h 22"/>
                <a:gd name="T10" fmla="*/ 8 w 12"/>
                <a:gd name="T11" fmla="*/ 14 h 22"/>
                <a:gd name="T12" fmla="*/ 0 60000 65536"/>
                <a:gd name="T13" fmla="*/ 0 60000 65536"/>
                <a:gd name="T14" fmla="*/ 0 60000 65536"/>
                <a:gd name="T15" fmla="*/ 0 60000 65536"/>
                <a:gd name="T16" fmla="*/ 0 60000 65536"/>
                <a:gd name="T17" fmla="*/ 0 60000 65536"/>
                <a:gd name="T18" fmla="*/ 0 w 12"/>
                <a:gd name="T19" fmla="*/ 0 h 22"/>
                <a:gd name="T20" fmla="*/ 12 w 1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2" h="22">
                  <a:moveTo>
                    <a:pt x="12" y="22"/>
                  </a:moveTo>
                  <a:lnTo>
                    <a:pt x="12" y="8"/>
                  </a:lnTo>
                  <a:lnTo>
                    <a:pt x="6" y="8"/>
                  </a:lnTo>
                  <a:lnTo>
                    <a:pt x="6" y="0"/>
                  </a:lnTo>
                  <a:lnTo>
                    <a:pt x="0" y="22"/>
                  </a:lnTo>
                  <a:lnTo>
                    <a:pt x="12" y="2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67" name="Freeform 324"/>
            <p:cNvSpPr>
              <a:spLocks/>
            </p:cNvSpPr>
            <p:nvPr/>
          </p:nvSpPr>
          <p:spPr bwMode="auto">
            <a:xfrm>
              <a:off x="5221" y="2658"/>
              <a:ext cx="7" cy="13"/>
            </a:xfrm>
            <a:custGeom>
              <a:avLst/>
              <a:gdLst>
                <a:gd name="T0" fmla="*/ 6 w 11"/>
                <a:gd name="T1" fmla="*/ 13 h 20"/>
                <a:gd name="T2" fmla="*/ 7 w 11"/>
                <a:gd name="T3" fmla="*/ 5 h 20"/>
                <a:gd name="T4" fmla="*/ 5 w 11"/>
                <a:gd name="T5" fmla="*/ 6 h 20"/>
                <a:gd name="T6" fmla="*/ 2 w 11"/>
                <a:gd name="T7" fmla="*/ 0 h 20"/>
                <a:gd name="T8" fmla="*/ 0 w 11"/>
                <a:gd name="T9" fmla="*/ 13 h 20"/>
                <a:gd name="T10" fmla="*/ 6 w 11"/>
                <a:gd name="T11" fmla="*/ 13 h 20"/>
                <a:gd name="T12" fmla="*/ 0 60000 65536"/>
                <a:gd name="T13" fmla="*/ 0 60000 65536"/>
                <a:gd name="T14" fmla="*/ 0 60000 65536"/>
                <a:gd name="T15" fmla="*/ 0 60000 65536"/>
                <a:gd name="T16" fmla="*/ 0 60000 65536"/>
                <a:gd name="T17" fmla="*/ 0 60000 65536"/>
                <a:gd name="T18" fmla="*/ 0 w 11"/>
                <a:gd name="T19" fmla="*/ 0 h 20"/>
                <a:gd name="T20" fmla="*/ 11 w 1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 h="20">
                  <a:moveTo>
                    <a:pt x="9" y="20"/>
                  </a:moveTo>
                  <a:lnTo>
                    <a:pt x="11" y="8"/>
                  </a:lnTo>
                  <a:lnTo>
                    <a:pt x="8" y="9"/>
                  </a:lnTo>
                  <a:lnTo>
                    <a:pt x="3" y="0"/>
                  </a:lnTo>
                  <a:lnTo>
                    <a:pt x="0" y="20"/>
                  </a:lnTo>
                  <a:lnTo>
                    <a:pt x="9" y="20"/>
                  </a:lnTo>
                </a:path>
              </a:pathLst>
            </a:custGeom>
            <a:solidFill>
              <a:srgbClr val="E5E5E5"/>
            </a:solidFill>
            <a:ln w="1588">
              <a:solidFill>
                <a:srgbClr val="999999"/>
              </a:solidFill>
              <a:prstDash val="solid"/>
              <a:round/>
              <a:headEnd/>
              <a:tailEnd/>
            </a:ln>
          </p:spPr>
          <p:txBody>
            <a:bodyPr/>
            <a:lstStyle/>
            <a:p>
              <a:endParaRPr lang="en-US"/>
            </a:p>
          </p:txBody>
        </p:sp>
        <p:sp>
          <p:nvSpPr>
            <p:cNvPr id="27068" name="Freeform 325"/>
            <p:cNvSpPr>
              <a:spLocks/>
            </p:cNvSpPr>
            <p:nvPr/>
          </p:nvSpPr>
          <p:spPr bwMode="auto">
            <a:xfrm>
              <a:off x="5227" y="2678"/>
              <a:ext cx="7" cy="11"/>
            </a:xfrm>
            <a:custGeom>
              <a:avLst/>
              <a:gdLst>
                <a:gd name="T0" fmla="*/ 0 w 11"/>
                <a:gd name="T1" fmla="*/ 11 h 17"/>
                <a:gd name="T2" fmla="*/ 0 w 11"/>
                <a:gd name="T3" fmla="*/ 0 h 17"/>
                <a:gd name="T4" fmla="*/ 7 w 11"/>
                <a:gd name="T5" fmla="*/ 11 h 17"/>
                <a:gd name="T6" fmla="*/ 0 w 11"/>
                <a:gd name="T7" fmla="*/ 11 h 17"/>
                <a:gd name="T8" fmla="*/ 0 60000 65536"/>
                <a:gd name="T9" fmla="*/ 0 60000 65536"/>
                <a:gd name="T10" fmla="*/ 0 60000 65536"/>
                <a:gd name="T11" fmla="*/ 0 60000 65536"/>
                <a:gd name="T12" fmla="*/ 0 w 11"/>
                <a:gd name="T13" fmla="*/ 0 h 17"/>
                <a:gd name="T14" fmla="*/ 11 w 11"/>
                <a:gd name="T15" fmla="*/ 17 h 17"/>
              </a:gdLst>
              <a:ahLst/>
              <a:cxnLst>
                <a:cxn ang="T8">
                  <a:pos x="T0" y="T1"/>
                </a:cxn>
                <a:cxn ang="T9">
                  <a:pos x="T2" y="T3"/>
                </a:cxn>
                <a:cxn ang="T10">
                  <a:pos x="T4" y="T5"/>
                </a:cxn>
                <a:cxn ang="T11">
                  <a:pos x="T6" y="T7"/>
                </a:cxn>
              </a:cxnLst>
              <a:rect l="T12" t="T13" r="T14" b="T15"/>
              <a:pathLst>
                <a:path w="11" h="17">
                  <a:moveTo>
                    <a:pt x="0" y="17"/>
                  </a:moveTo>
                  <a:lnTo>
                    <a:pt x="0" y="0"/>
                  </a:lnTo>
                  <a:lnTo>
                    <a:pt x="11" y="17"/>
                  </a:lnTo>
                  <a:lnTo>
                    <a:pt x="0" y="1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69" name="Freeform 326"/>
            <p:cNvSpPr>
              <a:spLocks/>
            </p:cNvSpPr>
            <p:nvPr/>
          </p:nvSpPr>
          <p:spPr bwMode="auto">
            <a:xfrm>
              <a:off x="5227" y="2678"/>
              <a:ext cx="6" cy="9"/>
            </a:xfrm>
            <a:custGeom>
              <a:avLst/>
              <a:gdLst>
                <a:gd name="T0" fmla="*/ 6 w 10"/>
                <a:gd name="T1" fmla="*/ 9 h 14"/>
                <a:gd name="T2" fmla="*/ 0 w 10"/>
                <a:gd name="T3" fmla="*/ 9 h 14"/>
                <a:gd name="T4" fmla="*/ 0 w 10"/>
                <a:gd name="T5" fmla="*/ 0 h 14"/>
                <a:gd name="T6" fmla="*/ 6 w 10"/>
                <a:gd name="T7" fmla="*/ 9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14"/>
                  </a:moveTo>
                  <a:lnTo>
                    <a:pt x="0" y="14"/>
                  </a:lnTo>
                  <a:lnTo>
                    <a:pt x="0" y="0"/>
                  </a:lnTo>
                  <a:lnTo>
                    <a:pt x="10" y="14"/>
                  </a:lnTo>
                </a:path>
              </a:pathLst>
            </a:custGeom>
            <a:solidFill>
              <a:srgbClr val="E5E5E5"/>
            </a:solidFill>
            <a:ln w="1588">
              <a:solidFill>
                <a:srgbClr val="999999"/>
              </a:solidFill>
              <a:prstDash val="solid"/>
              <a:round/>
              <a:headEnd/>
              <a:tailEnd/>
            </a:ln>
          </p:spPr>
          <p:txBody>
            <a:bodyPr/>
            <a:lstStyle/>
            <a:p>
              <a:endParaRPr lang="en-US"/>
            </a:p>
          </p:txBody>
        </p:sp>
        <p:sp>
          <p:nvSpPr>
            <p:cNvPr id="27070" name="Freeform 327"/>
            <p:cNvSpPr>
              <a:spLocks/>
            </p:cNvSpPr>
            <p:nvPr/>
          </p:nvSpPr>
          <p:spPr bwMode="auto">
            <a:xfrm>
              <a:off x="5238" y="2681"/>
              <a:ext cx="3" cy="4"/>
            </a:xfrm>
            <a:custGeom>
              <a:avLst/>
              <a:gdLst>
                <a:gd name="T0" fmla="*/ 3 w 4"/>
                <a:gd name="T1" fmla="*/ 0 h 7"/>
                <a:gd name="T2" fmla="*/ 0 w 4"/>
                <a:gd name="T3" fmla="*/ 4 h 7"/>
                <a:gd name="T4" fmla="*/ 3 w 4"/>
                <a:gd name="T5" fmla="*/ 0 h 7"/>
                <a:gd name="T6" fmla="*/ 0 60000 65536"/>
                <a:gd name="T7" fmla="*/ 0 60000 65536"/>
                <a:gd name="T8" fmla="*/ 0 60000 65536"/>
                <a:gd name="T9" fmla="*/ 0 w 4"/>
                <a:gd name="T10" fmla="*/ 0 h 7"/>
                <a:gd name="T11" fmla="*/ 4 w 4"/>
                <a:gd name="T12" fmla="*/ 7 h 7"/>
              </a:gdLst>
              <a:ahLst/>
              <a:cxnLst>
                <a:cxn ang="T6">
                  <a:pos x="T0" y="T1"/>
                </a:cxn>
                <a:cxn ang="T7">
                  <a:pos x="T2" y="T3"/>
                </a:cxn>
                <a:cxn ang="T8">
                  <a:pos x="T4" y="T5"/>
                </a:cxn>
              </a:cxnLst>
              <a:rect l="T9" t="T10" r="T11" b="T12"/>
              <a:pathLst>
                <a:path w="4" h="7">
                  <a:moveTo>
                    <a:pt x="4" y="0"/>
                  </a:moveTo>
                  <a:lnTo>
                    <a:pt x="0" y="7"/>
                  </a:lnTo>
                  <a:lnTo>
                    <a:pt x="4"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71" name="Freeform 328"/>
            <p:cNvSpPr>
              <a:spLocks/>
            </p:cNvSpPr>
            <p:nvPr/>
          </p:nvSpPr>
          <p:spPr bwMode="auto">
            <a:xfrm>
              <a:off x="5238" y="2681"/>
              <a:ext cx="2" cy="4"/>
            </a:xfrm>
            <a:custGeom>
              <a:avLst/>
              <a:gdLst>
                <a:gd name="T0" fmla="*/ 2 w 3"/>
                <a:gd name="T1" fmla="*/ 0 h 6"/>
                <a:gd name="T2" fmla="*/ 1 w 3"/>
                <a:gd name="T3" fmla="*/ 4 h 6"/>
                <a:gd name="T4" fmla="*/ 0 w 3"/>
                <a:gd name="T5" fmla="*/ 4 h 6"/>
                <a:gd name="T6" fmla="*/ 2 w 3"/>
                <a:gd name="T7" fmla="*/ 0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3" y="0"/>
                  </a:moveTo>
                  <a:lnTo>
                    <a:pt x="2" y="6"/>
                  </a:lnTo>
                  <a:lnTo>
                    <a:pt x="0" y="6"/>
                  </a:lnTo>
                  <a:lnTo>
                    <a:pt x="3" y="0"/>
                  </a:lnTo>
                </a:path>
              </a:pathLst>
            </a:custGeom>
            <a:solidFill>
              <a:srgbClr val="E5E5E5"/>
            </a:solidFill>
            <a:ln w="1588">
              <a:solidFill>
                <a:srgbClr val="999999"/>
              </a:solidFill>
              <a:prstDash val="solid"/>
              <a:round/>
              <a:headEnd/>
              <a:tailEnd/>
            </a:ln>
          </p:spPr>
          <p:txBody>
            <a:bodyPr/>
            <a:lstStyle/>
            <a:p>
              <a:endParaRPr lang="en-US"/>
            </a:p>
          </p:txBody>
        </p:sp>
        <p:sp>
          <p:nvSpPr>
            <p:cNvPr id="27072" name="Freeform 329"/>
            <p:cNvSpPr>
              <a:spLocks/>
            </p:cNvSpPr>
            <p:nvPr/>
          </p:nvSpPr>
          <p:spPr bwMode="auto">
            <a:xfrm>
              <a:off x="5244" y="2726"/>
              <a:ext cx="1" cy="3"/>
            </a:xfrm>
            <a:custGeom>
              <a:avLst/>
              <a:gdLst>
                <a:gd name="T0" fmla="*/ 1 w 2"/>
                <a:gd name="T1" fmla="*/ 1 h 5"/>
                <a:gd name="T2" fmla="*/ 1 w 2"/>
                <a:gd name="T3" fmla="*/ 0 h 5"/>
                <a:gd name="T4" fmla="*/ 0 w 2"/>
                <a:gd name="T5" fmla="*/ 3 h 5"/>
                <a:gd name="T6" fmla="*/ 1 w 2"/>
                <a:gd name="T7" fmla="*/ 1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2" y="2"/>
                  </a:moveTo>
                  <a:lnTo>
                    <a:pt x="2" y="0"/>
                  </a:lnTo>
                  <a:lnTo>
                    <a:pt x="0" y="5"/>
                  </a:lnTo>
                  <a:lnTo>
                    <a:pt x="2" y="2"/>
                  </a:lnTo>
                </a:path>
              </a:pathLst>
            </a:custGeom>
            <a:solidFill>
              <a:srgbClr val="E5E5E5"/>
            </a:solidFill>
            <a:ln w="1588">
              <a:solidFill>
                <a:srgbClr val="999999"/>
              </a:solidFill>
              <a:prstDash val="solid"/>
              <a:round/>
              <a:headEnd/>
              <a:tailEnd/>
            </a:ln>
          </p:spPr>
          <p:txBody>
            <a:bodyPr/>
            <a:lstStyle/>
            <a:p>
              <a:endParaRPr lang="en-US"/>
            </a:p>
          </p:txBody>
        </p:sp>
        <p:pic>
          <p:nvPicPr>
            <p:cNvPr id="27073" name="Picture 330"/>
            <p:cNvPicPr>
              <a:picLocks noChangeAspect="1" noChangeArrowheads="1"/>
            </p:cNvPicPr>
            <p:nvPr/>
          </p:nvPicPr>
          <p:blipFill>
            <a:blip r:embed="rId10">
              <a:lum contrast="-6000"/>
              <a:extLst>
                <a:ext uri="{28A0092B-C50C-407E-A947-70E740481C1C}">
                  <a14:useLocalDpi xmlns:a14="http://schemas.microsoft.com/office/drawing/2010/main" xmlns="" val="0"/>
                </a:ext>
              </a:extLst>
            </a:blip>
            <a:srcRect/>
            <a:stretch>
              <a:fillRect/>
            </a:stretch>
          </p:blipFill>
          <p:spPr bwMode="auto">
            <a:xfrm>
              <a:off x="1889" y="3262"/>
              <a:ext cx="19" cy="22"/>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074" name="Freeform 331"/>
            <p:cNvSpPr>
              <a:spLocks/>
            </p:cNvSpPr>
            <p:nvPr/>
          </p:nvSpPr>
          <p:spPr bwMode="auto">
            <a:xfrm>
              <a:off x="2222" y="1370"/>
              <a:ext cx="9" cy="7"/>
            </a:xfrm>
            <a:custGeom>
              <a:avLst/>
              <a:gdLst>
                <a:gd name="T0" fmla="*/ 9 w 15"/>
                <a:gd name="T1" fmla="*/ 4 h 11"/>
                <a:gd name="T2" fmla="*/ 8 w 15"/>
                <a:gd name="T3" fmla="*/ 3 h 11"/>
                <a:gd name="T4" fmla="*/ 6 w 15"/>
                <a:gd name="T5" fmla="*/ 3 h 11"/>
                <a:gd name="T6" fmla="*/ 4 w 15"/>
                <a:gd name="T7" fmla="*/ 3 h 11"/>
                <a:gd name="T8" fmla="*/ 2 w 15"/>
                <a:gd name="T9" fmla="*/ 0 h 11"/>
                <a:gd name="T10" fmla="*/ 2 w 15"/>
                <a:gd name="T11" fmla="*/ 3 h 11"/>
                <a:gd name="T12" fmla="*/ 0 w 15"/>
                <a:gd name="T13" fmla="*/ 6 h 11"/>
                <a:gd name="T14" fmla="*/ 2 w 15"/>
                <a:gd name="T15" fmla="*/ 7 h 11"/>
                <a:gd name="T16" fmla="*/ 4 w 15"/>
                <a:gd name="T17" fmla="*/ 6 h 11"/>
                <a:gd name="T18" fmla="*/ 9 w 15"/>
                <a:gd name="T19" fmla="*/ 4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1"/>
                <a:gd name="T32" fmla="*/ 15 w 1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1">
                  <a:moveTo>
                    <a:pt x="15" y="6"/>
                  </a:moveTo>
                  <a:lnTo>
                    <a:pt x="13" y="4"/>
                  </a:lnTo>
                  <a:lnTo>
                    <a:pt x="10" y="4"/>
                  </a:lnTo>
                  <a:lnTo>
                    <a:pt x="7" y="4"/>
                  </a:lnTo>
                  <a:lnTo>
                    <a:pt x="4" y="0"/>
                  </a:lnTo>
                  <a:lnTo>
                    <a:pt x="4" y="4"/>
                  </a:lnTo>
                  <a:lnTo>
                    <a:pt x="0" y="9"/>
                  </a:lnTo>
                  <a:lnTo>
                    <a:pt x="4" y="11"/>
                  </a:lnTo>
                  <a:lnTo>
                    <a:pt x="7" y="9"/>
                  </a:lnTo>
                  <a:lnTo>
                    <a:pt x="15" y="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75" name="Freeform 332"/>
            <p:cNvSpPr>
              <a:spLocks/>
            </p:cNvSpPr>
            <p:nvPr/>
          </p:nvSpPr>
          <p:spPr bwMode="auto">
            <a:xfrm>
              <a:off x="2222" y="1370"/>
              <a:ext cx="9" cy="7"/>
            </a:xfrm>
            <a:custGeom>
              <a:avLst/>
              <a:gdLst>
                <a:gd name="T0" fmla="*/ 9 w 15"/>
                <a:gd name="T1" fmla="*/ 3 h 11"/>
                <a:gd name="T2" fmla="*/ 7 w 15"/>
                <a:gd name="T3" fmla="*/ 2 h 11"/>
                <a:gd name="T4" fmla="*/ 5 w 15"/>
                <a:gd name="T5" fmla="*/ 2 h 11"/>
                <a:gd name="T6" fmla="*/ 5 w 15"/>
                <a:gd name="T7" fmla="*/ 2 h 11"/>
                <a:gd name="T8" fmla="*/ 2 w 15"/>
                <a:gd name="T9" fmla="*/ 0 h 11"/>
                <a:gd name="T10" fmla="*/ 2 w 15"/>
                <a:gd name="T11" fmla="*/ 3 h 11"/>
                <a:gd name="T12" fmla="*/ 0 w 15"/>
                <a:gd name="T13" fmla="*/ 4 h 11"/>
                <a:gd name="T14" fmla="*/ 2 w 15"/>
                <a:gd name="T15" fmla="*/ 7 h 11"/>
                <a:gd name="T16" fmla="*/ 3 w 15"/>
                <a:gd name="T17" fmla="*/ 6 h 11"/>
                <a:gd name="T18" fmla="*/ 5 w 15"/>
                <a:gd name="T19" fmla="*/ 6 h 11"/>
                <a:gd name="T20" fmla="*/ 5 w 15"/>
                <a:gd name="T21" fmla="*/ 4 h 11"/>
                <a:gd name="T22" fmla="*/ 9 w 15"/>
                <a:gd name="T23" fmla="*/ 3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1"/>
                <a:gd name="T38" fmla="*/ 15 w 1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1">
                  <a:moveTo>
                    <a:pt x="15" y="5"/>
                  </a:moveTo>
                  <a:lnTo>
                    <a:pt x="11" y="3"/>
                  </a:lnTo>
                  <a:lnTo>
                    <a:pt x="9" y="3"/>
                  </a:lnTo>
                  <a:lnTo>
                    <a:pt x="8" y="3"/>
                  </a:lnTo>
                  <a:lnTo>
                    <a:pt x="4" y="0"/>
                  </a:lnTo>
                  <a:lnTo>
                    <a:pt x="3" y="5"/>
                  </a:lnTo>
                  <a:lnTo>
                    <a:pt x="0" y="7"/>
                  </a:lnTo>
                  <a:lnTo>
                    <a:pt x="4" y="11"/>
                  </a:lnTo>
                  <a:lnTo>
                    <a:pt x="5" y="9"/>
                  </a:lnTo>
                  <a:lnTo>
                    <a:pt x="8" y="9"/>
                  </a:lnTo>
                  <a:lnTo>
                    <a:pt x="8" y="7"/>
                  </a:lnTo>
                  <a:lnTo>
                    <a:pt x="15" y="5"/>
                  </a:lnTo>
                </a:path>
              </a:pathLst>
            </a:custGeom>
            <a:solidFill>
              <a:srgbClr val="E5E5E5"/>
            </a:solidFill>
            <a:ln w="1588">
              <a:solidFill>
                <a:srgbClr val="999999"/>
              </a:solidFill>
              <a:prstDash val="solid"/>
              <a:round/>
              <a:headEnd/>
              <a:tailEnd/>
            </a:ln>
          </p:spPr>
          <p:txBody>
            <a:bodyPr/>
            <a:lstStyle/>
            <a:p>
              <a:endParaRPr lang="en-US"/>
            </a:p>
          </p:txBody>
        </p:sp>
        <p:pic>
          <p:nvPicPr>
            <p:cNvPr id="27076" name="Picture 333"/>
            <p:cNvPicPr>
              <a:picLocks noChangeAspect="1" noChangeArrowheads="1"/>
            </p:cNvPicPr>
            <p:nvPr/>
          </p:nvPicPr>
          <p:blipFill>
            <a:blip r:embed="rId11">
              <a:lum contrast="-6000"/>
              <a:extLst>
                <a:ext uri="{28A0092B-C50C-407E-A947-70E740481C1C}">
                  <a14:useLocalDpi xmlns:a14="http://schemas.microsoft.com/office/drawing/2010/main" xmlns="" val="0"/>
                </a:ext>
              </a:extLst>
            </a:blip>
            <a:srcRect/>
            <a:stretch>
              <a:fillRect/>
            </a:stretch>
          </p:blipFill>
          <p:spPr bwMode="auto">
            <a:xfrm>
              <a:off x="1872" y="3262"/>
              <a:ext cx="15" cy="16"/>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077" name="Freeform 334"/>
            <p:cNvSpPr>
              <a:spLocks/>
            </p:cNvSpPr>
            <p:nvPr/>
          </p:nvSpPr>
          <p:spPr bwMode="auto">
            <a:xfrm>
              <a:off x="2216" y="1371"/>
              <a:ext cx="7" cy="5"/>
            </a:xfrm>
            <a:custGeom>
              <a:avLst/>
              <a:gdLst>
                <a:gd name="T0" fmla="*/ 1 w 11"/>
                <a:gd name="T1" fmla="*/ 0 h 8"/>
                <a:gd name="T2" fmla="*/ 7 w 11"/>
                <a:gd name="T3" fmla="*/ 0 h 8"/>
                <a:gd name="T4" fmla="*/ 4 w 11"/>
                <a:gd name="T5" fmla="*/ 3 h 8"/>
                <a:gd name="T6" fmla="*/ 0 w 11"/>
                <a:gd name="T7" fmla="*/ 5 h 8"/>
                <a:gd name="T8" fmla="*/ 1 w 11"/>
                <a:gd name="T9" fmla="*/ 3 h 8"/>
                <a:gd name="T10" fmla="*/ 1 w 11"/>
                <a:gd name="T11" fmla="*/ 2 h 8"/>
                <a:gd name="T12" fmla="*/ 1 w 11"/>
                <a:gd name="T13" fmla="*/ 0 h 8"/>
                <a:gd name="T14" fmla="*/ 0 60000 65536"/>
                <a:gd name="T15" fmla="*/ 0 60000 65536"/>
                <a:gd name="T16" fmla="*/ 0 60000 65536"/>
                <a:gd name="T17" fmla="*/ 0 60000 65536"/>
                <a:gd name="T18" fmla="*/ 0 60000 65536"/>
                <a:gd name="T19" fmla="*/ 0 60000 65536"/>
                <a:gd name="T20" fmla="*/ 0 60000 65536"/>
                <a:gd name="T21" fmla="*/ 0 w 11"/>
                <a:gd name="T22" fmla="*/ 0 h 8"/>
                <a:gd name="T23" fmla="*/ 11 w 11"/>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8">
                  <a:moveTo>
                    <a:pt x="2" y="0"/>
                  </a:moveTo>
                  <a:lnTo>
                    <a:pt x="11" y="0"/>
                  </a:lnTo>
                  <a:lnTo>
                    <a:pt x="6" y="5"/>
                  </a:lnTo>
                  <a:lnTo>
                    <a:pt x="0" y="8"/>
                  </a:lnTo>
                  <a:lnTo>
                    <a:pt x="2" y="5"/>
                  </a:lnTo>
                  <a:lnTo>
                    <a:pt x="2" y="3"/>
                  </a:lnTo>
                  <a:lnTo>
                    <a:pt x="2"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78" name="Freeform 335"/>
            <p:cNvSpPr>
              <a:spLocks/>
            </p:cNvSpPr>
            <p:nvPr/>
          </p:nvSpPr>
          <p:spPr bwMode="auto">
            <a:xfrm>
              <a:off x="2216" y="1371"/>
              <a:ext cx="7" cy="5"/>
            </a:xfrm>
            <a:custGeom>
              <a:avLst/>
              <a:gdLst>
                <a:gd name="T0" fmla="*/ 2 w 11"/>
                <a:gd name="T1" fmla="*/ 3 h 8"/>
                <a:gd name="T2" fmla="*/ 1 w 11"/>
                <a:gd name="T3" fmla="*/ 1 h 8"/>
                <a:gd name="T4" fmla="*/ 7 w 11"/>
                <a:gd name="T5" fmla="*/ 0 h 8"/>
                <a:gd name="T6" fmla="*/ 4 w 11"/>
                <a:gd name="T7" fmla="*/ 4 h 8"/>
                <a:gd name="T8" fmla="*/ 0 w 11"/>
                <a:gd name="T9" fmla="*/ 5 h 8"/>
                <a:gd name="T10" fmla="*/ 2 w 11"/>
                <a:gd name="T11" fmla="*/ 3 h 8"/>
                <a:gd name="T12" fmla="*/ 1 w 11"/>
                <a:gd name="T13" fmla="*/ 3 h 8"/>
                <a:gd name="T14" fmla="*/ 2 w 11"/>
                <a:gd name="T15" fmla="*/ 3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3" y="4"/>
                  </a:moveTo>
                  <a:lnTo>
                    <a:pt x="1" y="2"/>
                  </a:lnTo>
                  <a:lnTo>
                    <a:pt x="11" y="0"/>
                  </a:lnTo>
                  <a:lnTo>
                    <a:pt x="6" y="6"/>
                  </a:lnTo>
                  <a:lnTo>
                    <a:pt x="0" y="8"/>
                  </a:lnTo>
                  <a:lnTo>
                    <a:pt x="3" y="5"/>
                  </a:lnTo>
                  <a:lnTo>
                    <a:pt x="2" y="4"/>
                  </a:lnTo>
                  <a:lnTo>
                    <a:pt x="3" y="4"/>
                  </a:lnTo>
                </a:path>
              </a:pathLst>
            </a:custGeom>
            <a:solidFill>
              <a:srgbClr val="E5E5E5"/>
            </a:solidFill>
            <a:ln w="1588">
              <a:solidFill>
                <a:srgbClr val="999999"/>
              </a:solidFill>
              <a:prstDash val="solid"/>
              <a:round/>
              <a:headEnd/>
              <a:tailEnd/>
            </a:ln>
          </p:spPr>
          <p:txBody>
            <a:bodyPr/>
            <a:lstStyle/>
            <a:p>
              <a:endParaRPr lang="en-US"/>
            </a:p>
          </p:txBody>
        </p:sp>
        <p:sp>
          <p:nvSpPr>
            <p:cNvPr id="27079" name="Freeform 336"/>
            <p:cNvSpPr>
              <a:spLocks/>
            </p:cNvSpPr>
            <p:nvPr/>
          </p:nvSpPr>
          <p:spPr bwMode="auto">
            <a:xfrm>
              <a:off x="2855" y="2696"/>
              <a:ext cx="205" cy="204"/>
            </a:xfrm>
            <a:custGeom>
              <a:avLst/>
              <a:gdLst>
                <a:gd name="T0" fmla="*/ 121 w 313"/>
                <a:gd name="T1" fmla="*/ 133 h 316"/>
                <a:gd name="T2" fmla="*/ 121 w 313"/>
                <a:gd name="T3" fmla="*/ 110 h 316"/>
                <a:gd name="T4" fmla="*/ 123 w 313"/>
                <a:gd name="T5" fmla="*/ 86 h 316"/>
                <a:gd name="T6" fmla="*/ 138 w 313"/>
                <a:gd name="T7" fmla="*/ 86 h 316"/>
                <a:gd name="T8" fmla="*/ 138 w 313"/>
                <a:gd name="T9" fmla="*/ 70 h 316"/>
                <a:gd name="T10" fmla="*/ 140 w 313"/>
                <a:gd name="T11" fmla="*/ 54 h 316"/>
                <a:gd name="T12" fmla="*/ 140 w 313"/>
                <a:gd name="T13" fmla="*/ 38 h 316"/>
                <a:gd name="T14" fmla="*/ 141 w 313"/>
                <a:gd name="T15" fmla="*/ 22 h 316"/>
                <a:gd name="T16" fmla="*/ 157 w 313"/>
                <a:gd name="T17" fmla="*/ 21 h 316"/>
                <a:gd name="T18" fmla="*/ 175 w 313"/>
                <a:gd name="T19" fmla="*/ 17 h 316"/>
                <a:gd name="T20" fmla="*/ 181 w 313"/>
                <a:gd name="T21" fmla="*/ 25 h 316"/>
                <a:gd name="T22" fmla="*/ 193 w 313"/>
                <a:gd name="T23" fmla="*/ 17 h 316"/>
                <a:gd name="T24" fmla="*/ 205 w 313"/>
                <a:gd name="T25" fmla="*/ 14 h 316"/>
                <a:gd name="T26" fmla="*/ 189 w 313"/>
                <a:gd name="T27" fmla="*/ 9 h 316"/>
                <a:gd name="T28" fmla="*/ 177 w 313"/>
                <a:gd name="T29" fmla="*/ 11 h 316"/>
                <a:gd name="T30" fmla="*/ 154 w 313"/>
                <a:gd name="T31" fmla="*/ 14 h 316"/>
                <a:gd name="T32" fmla="*/ 132 w 313"/>
                <a:gd name="T33" fmla="*/ 16 h 316"/>
                <a:gd name="T34" fmla="*/ 117 w 313"/>
                <a:gd name="T35" fmla="*/ 14 h 316"/>
                <a:gd name="T36" fmla="*/ 103 w 313"/>
                <a:gd name="T37" fmla="*/ 10 h 316"/>
                <a:gd name="T38" fmla="*/ 102 w 313"/>
                <a:gd name="T39" fmla="*/ 6 h 316"/>
                <a:gd name="T40" fmla="*/ 83 w 313"/>
                <a:gd name="T41" fmla="*/ 6 h 316"/>
                <a:gd name="T42" fmla="*/ 65 w 313"/>
                <a:gd name="T43" fmla="*/ 6 h 316"/>
                <a:gd name="T44" fmla="*/ 48 w 313"/>
                <a:gd name="T45" fmla="*/ 5 h 316"/>
                <a:gd name="T46" fmla="*/ 30 w 313"/>
                <a:gd name="T47" fmla="*/ 5 h 316"/>
                <a:gd name="T48" fmla="*/ 18 w 313"/>
                <a:gd name="T49" fmla="*/ 0 h 316"/>
                <a:gd name="T50" fmla="*/ 0 w 313"/>
                <a:gd name="T51" fmla="*/ 4 h 316"/>
                <a:gd name="T52" fmla="*/ 0 w 313"/>
                <a:gd name="T53" fmla="*/ 14 h 316"/>
                <a:gd name="T54" fmla="*/ 10 w 313"/>
                <a:gd name="T55" fmla="*/ 35 h 316"/>
                <a:gd name="T56" fmla="*/ 20 w 313"/>
                <a:gd name="T57" fmla="*/ 56 h 316"/>
                <a:gd name="T58" fmla="*/ 30 w 313"/>
                <a:gd name="T59" fmla="*/ 76 h 316"/>
                <a:gd name="T60" fmla="*/ 40 w 313"/>
                <a:gd name="T61" fmla="*/ 97 h 316"/>
                <a:gd name="T62" fmla="*/ 42 w 313"/>
                <a:gd name="T63" fmla="*/ 107 h 316"/>
                <a:gd name="T64" fmla="*/ 39 w 313"/>
                <a:gd name="T65" fmla="*/ 106 h 316"/>
                <a:gd name="T66" fmla="*/ 41 w 313"/>
                <a:gd name="T67" fmla="*/ 123 h 316"/>
                <a:gd name="T68" fmla="*/ 44 w 313"/>
                <a:gd name="T69" fmla="*/ 140 h 316"/>
                <a:gd name="T70" fmla="*/ 45 w 313"/>
                <a:gd name="T71" fmla="*/ 158 h 316"/>
                <a:gd name="T72" fmla="*/ 48 w 313"/>
                <a:gd name="T73" fmla="*/ 176 h 316"/>
                <a:gd name="T74" fmla="*/ 58 w 313"/>
                <a:gd name="T75" fmla="*/ 188 h 316"/>
                <a:gd name="T76" fmla="*/ 65 w 313"/>
                <a:gd name="T77" fmla="*/ 199 h 316"/>
                <a:gd name="T78" fmla="*/ 74 w 313"/>
                <a:gd name="T79" fmla="*/ 190 h 316"/>
                <a:gd name="T80" fmla="*/ 80 w 313"/>
                <a:gd name="T81" fmla="*/ 201 h 316"/>
                <a:gd name="T82" fmla="*/ 102 w 313"/>
                <a:gd name="T83" fmla="*/ 204 h 316"/>
                <a:gd name="T84" fmla="*/ 115 w 313"/>
                <a:gd name="T85" fmla="*/ 198 h 316"/>
                <a:gd name="T86" fmla="*/ 116 w 313"/>
                <a:gd name="T87" fmla="*/ 182 h 316"/>
                <a:gd name="T88" fmla="*/ 119 w 313"/>
                <a:gd name="T89" fmla="*/ 165 h 316"/>
                <a:gd name="T90" fmla="*/ 120 w 313"/>
                <a:gd name="T91" fmla="*/ 150 h 316"/>
                <a:gd name="T92" fmla="*/ 121 w 313"/>
                <a:gd name="T93" fmla="*/ 133 h 3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316"/>
                <a:gd name="T143" fmla="*/ 313 w 313"/>
                <a:gd name="T144" fmla="*/ 316 h 3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316">
                  <a:moveTo>
                    <a:pt x="185" y="206"/>
                  </a:moveTo>
                  <a:lnTo>
                    <a:pt x="185" y="171"/>
                  </a:lnTo>
                  <a:lnTo>
                    <a:pt x="188" y="133"/>
                  </a:lnTo>
                  <a:lnTo>
                    <a:pt x="210" y="133"/>
                  </a:lnTo>
                  <a:lnTo>
                    <a:pt x="210" y="109"/>
                  </a:lnTo>
                  <a:lnTo>
                    <a:pt x="213" y="83"/>
                  </a:lnTo>
                  <a:lnTo>
                    <a:pt x="213" y="59"/>
                  </a:lnTo>
                  <a:lnTo>
                    <a:pt x="215" y="34"/>
                  </a:lnTo>
                  <a:lnTo>
                    <a:pt x="240" y="32"/>
                  </a:lnTo>
                  <a:lnTo>
                    <a:pt x="267" y="27"/>
                  </a:lnTo>
                  <a:lnTo>
                    <a:pt x="276" y="38"/>
                  </a:lnTo>
                  <a:lnTo>
                    <a:pt x="295" y="27"/>
                  </a:lnTo>
                  <a:lnTo>
                    <a:pt x="313" y="22"/>
                  </a:lnTo>
                  <a:lnTo>
                    <a:pt x="289" y="14"/>
                  </a:lnTo>
                  <a:lnTo>
                    <a:pt x="271" y="17"/>
                  </a:lnTo>
                  <a:lnTo>
                    <a:pt x="235" y="21"/>
                  </a:lnTo>
                  <a:lnTo>
                    <a:pt x="201" y="25"/>
                  </a:lnTo>
                  <a:lnTo>
                    <a:pt x="179" y="21"/>
                  </a:lnTo>
                  <a:lnTo>
                    <a:pt x="157" y="16"/>
                  </a:lnTo>
                  <a:lnTo>
                    <a:pt x="155" y="10"/>
                  </a:lnTo>
                  <a:lnTo>
                    <a:pt x="127" y="9"/>
                  </a:lnTo>
                  <a:lnTo>
                    <a:pt x="100" y="9"/>
                  </a:lnTo>
                  <a:lnTo>
                    <a:pt x="73" y="7"/>
                  </a:lnTo>
                  <a:lnTo>
                    <a:pt x="46" y="7"/>
                  </a:lnTo>
                  <a:lnTo>
                    <a:pt x="27" y="0"/>
                  </a:lnTo>
                  <a:lnTo>
                    <a:pt x="0" y="6"/>
                  </a:lnTo>
                  <a:lnTo>
                    <a:pt x="0" y="22"/>
                  </a:lnTo>
                  <a:lnTo>
                    <a:pt x="16" y="54"/>
                  </a:lnTo>
                  <a:lnTo>
                    <a:pt x="30" y="87"/>
                  </a:lnTo>
                  <a:lnTo>
                    <a:pt x="46" y="118"/>
                  </a:lnTo>
                  <a:lnTo>
                    <a:pt x="61" y="150"/>
                  </a:lnTo>
                  <a:lnTo>
                    <a:pt x="64" y="165"/>
                  </a:lnTo>
                  <a:lnTo>
                    <a:pt x="60" y="164"/>
                  </a:lnTo>
                  <a:lnTo>
                    <a:pt x="63" y="190"/>
                  </a:lnTo>
                  <a:lnTo>
                    <a:pt x="67" y="217"/>
                  </a:lnTo>
                  <a:lnTo>
                    <a:pt x="69" y="245"/>
                  </a:lnTo>
                  <a:lnTo>
                    <a:pt x="73" y="272"/>
                  </a:lnTo>
                  <a:lnTo>
                    <a:pt x="88" y="291"/>
                  </a:lnTo>
                  <a:lnTo>
                    <a:pt x="100" y="309"/>
                  </a:lnTo>
                  <a:lnTo>
                    <a:pt x="113" y="294"/>
                  </a:lnTo>
                  <a:lnTo>
                    <a:pt x="122" y="311"/>
                  </a:lnTo>
                  <a:lnTo>
                    <a:pt x="156" y="316"/>
                  </a:lnTo>
                  <a:lnTo>
                    <a:pt x="176" y="306"/>
                  </a:lnTo>
                  <a:lnTo>
                    <a:pt x="177" y="282"/>
                  </a:lnTo>
                  <a:lnTo>
                    <a:pt x="182" y="256"/>
                  </a:lnTo>
                  <a:lnTo>
                    <a:pt x="183" y="232"/>
                  </a:lnTo>
                  <a:lnTo>
                    <a:pt x="185" y="20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80" name="Freeform 337"/>
            <p:cNvSpPr>
              <a:spLocks/>
            </p:cNvSpPr>
            <p:nvPr/>
          </p:nvSpPr>
          <p:spPr bwMode="auto">
            <a:xfrm>
              <a:off x="2855" y="2696"/>
              <a:ext cx="205" cy="204"/>
            </a:xfrm>
            <a:custGeom>
              <a:avLst/>
              <a:gdLst>
                <a:gd name="T0" fmla="*/ 121 w 313"/>
                <a:gd name="T1" fmla="*/ 133 h 316"/>
                <a:gd name="T2" fmla="*/ 121 w 313"/>
                <a:gd name="T3" fmla="*/ 110 h 316"/>
                <a:gd name="T4" fmla="*/ 123 w 313"/>
                <a:gd name="T5" fmla="*/ 86 h 316"/>
                <a:gd name="T6" fmla="*/ 138 w 313"/>
                <a:gd name="T7" fmla="*/ 86 h 316"/>
                <a:gd name="T8" fmla="*/ 138 w 313"/>
                <a:gd name="T9" fmla="*/ 70 h 316"/>
                <a:gd name="T10" fmla="*/ 140 w 313"/>
                <a:gd name="T11" fmla="*/ 54 h 316"/>
                <a:gd name="T12" fmla="*/ 140 w 313"/>
                <a:gd name="T13" fmla="*/ 38 h 316"/>
                <a:gd name="T14" fmla="*/ 141 w 313"/>
                <a:gd name="T15" fmla="*/ 22 h 316"/>
                <a:gd name="T16" fmla="*/ 157 w 313"/>
                <a:gd name="T17" fmla="*/ 21 h 316"/>
                <a:gd name="T18" fmla="*/ 175 w 313"/>
                <a:gd name="T19" fmla="*/ 17 h 316"/>
                <a:gd name="T20" fmla="*/ 181 w 313"/>
                <a:gd name="T21" fmla="*/ 25 h 316"/>
                <a:gd name="T22" fmla="*/ 193 w 313"/>
                <a:gd name="T23" fmla="*/ 17 h 316"/>
                <a:gd name="T24" fmla="*/ 205 w 313"/>
                <a:gd name="T25" fmla="*/ 14 h 316"/>
                <a:gd name="T26" fmla="*/ 189 w 313"/>
                <a:gd name="T27" fmla="*/ 9 h 316"/>
                <a:gd name="T28" fmla="*/ 177 w 313"/>
                <a:gd name="T29" fmla="*/ 11 h 316"/>
                <a:gd name="T30" fmla="*/ 154 w 313"/>
                <a:gd name="T31" fmla="*/ 14 h 316"/>
                <a:gd name="T32" fmla="*/ 132 w 313"/>
                <a:gd name="T33" fmla="*/ 16 h 316"/>
                <a:gd name="T34" fmla="*/ 117 w 313"/>
                <a:gd name="T35" fmla="*/ 14 h 316"/>
                <a:gd name="T36" fmla="*/ 103 w 313"/>
                <a:gd name="T37" fmla="*/ 10 h 316"/>
                <a:gd name="T38" fmla="*/ 102 w 313"/>
                <a:gd name="T39" fmla="*/ 6 h 316"/>
                <a:gd name="T40" fmla="*/ 83 w 313"/>
                <a:gd name="T41" fmla="*/ 6 h 316"/>
                <a:gd name="T42" fmla="*/ 65 w 313"/>
                <a:gd name="T43" fmla="*/ 6 h 316"/>
                <a:gd name="T44" fmla="*/ 48 w 313"/>
                <a:gd name="T45" fmla="*/ 5 h 316"/>
                <a:gd name="T46" fmla="*/ 30 w 313"/>
                <a:gd name="T47" fmla="*/ 5 h 316"/>
                <a:gd name="T48" fmla="*/ 18 w 313"/>
                <a:gd name="T49" fmla="*/ 0 h 316"/>
                <a:gd name="T50" fmla="*/ 0 w 313"/>
                <a:gd name="T51" fmla="*/ 4 h 316"/>
                <a:gd name="T52" fmla="*/ 0 w 313"/>
                <a:gd name="T53" fmla="*/ 14 h 316"/>
                <a:gd name="T54" fmla="*/ 10 w 313"/>
                <a:gd name="T55" fmla="*/ 35 h 316"/>
                <a:gd name="T56" fmla="*/ 20 w 313"/>
                <a:gd name="T57" fmla="*/ 56 h 316"/>
                <a:gd name="T58" fmla="*/ 30 w 313"/>
                <a:gd name="T59" fmla="*/ 76 h 316"/>
                <a:gd name="T60" fmla="*/ 40 w 313"/>
                <a:gd name="T61" fmla="*/ 97 h 316"/>
                <a:gd name="T62" fmla="*/ 42 w 313"/>
                <a:gd name="T63" fmla="*/ 107 h 316"/>
                <a:gd name="T64" fmla="*/ 39 w 313"/>
                <a:gd name="T65" fmla="*/ 106 h 316"/>
                <a:gd name="T66" fmla="*/ 41 w 313"/>
                <a:gd name="T67" fmla="*/ 123 h 316"/>
                <a:gd name="T68" fmla="*/ 44 w 313"/>
                <a:gd name="T69" fmla="*/ 140 h 316"/>
                <a:gd name="T70" fmla="*/ 45 w 313"/>
                <a:gd name="T71" fmla="*/ 158 h 316"/>
                <a:gd name="T72" fmla="*/ 48 w 313"/>
                <a:gd name="T73" fmla="*/ 176 h 316"/>
                <a:gd name="T74" fmla="*/ 58 w 313"/>
                <a:gd name="T75" fmla="*/ 188 h 316"/>
                <a:gd name="T76" fmla="*/ 65 w 313"/>
                <a:gd name="T77" fmla="*/ 199 h 316"/>
                <a:gd name="T78" fmla="*/ 74 w 313"/>
                <a:gd name="T79" fmla="*/ 190 h 316"/>
                <a:gd name="T80" fmla="*/ 80 w 313"/>
                <a:gd name="T81" fmla="*/ 201 h 316"/>
                <a:gd name="T82" fmla="*/ 102 w 313"/>
                <a:gd name="T83" fmla="*/ 204 h 316"/>
                <a:gd name="T84" fmla="*/ 115 w 313"/>
                <a:gd name="T85" fmla="*/ 198 h 316"/>
                <a:gd name="T86" fmla="*/ 116 w 313"/>
                <a:gd name="T87" fmla="*/ 182 h 316"/>
                <a:gd name="T88" fmla="*/ 119 w 313"/>
                <a:gd name="T89" fmla="*/ 165 h 316"/>
                <a:gd name="T90" fmla="*/ 120 w 313"/>
                <a:gd name="T91" fmla="*/ 150 h 316"/>
                <a:gd name="T92" fmla="*/ 121 w 313"/>
                <a:gd name="T93" fmla="*/ 133 h 3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3"/>
                <a:gd name="T142" fmla="*/ 0 h 316"/>
                <a:gd name="T143" fmla="*/ 313 w 313"/>
                <a:gd name="T144" fmla="*/ 316 h 3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3" h="316">
                  <a:moveTo>
                    <a:pt x="185" y="206"/>
                  </a:moveTo>
                  <a:lnTo>
                    <a:pt x="185" y="171"/>
                  </a:lnTo>
                  <a:lnTo>
                    <a:pt x="188" y="133"/>
                  </a:lnTo>
                  <a:lnTo>
                    <a:pt x="210" y="133"/>
                  </a:lnTo>
                  <a:lnTo>
                    <a:pt x="210" y="109"/>
                  </a:lnTo>
                  <a:lnTo>
                    <a:pt x="213" y="83"/>
                  </a:lnTo>
                  <a:lnTo>
                    <a:pt x="213" y="59"/>
                  </a:lnTo>
                  <a:lnTo>
                    <a:pt x="215" y="34"/>
                  </a:lnTo>
                  <a:lnTo>
                    <a:pt x="240" y="32"/>
                  </a:lnTo>
                  <a:lnTo>
                    <a:pt x="267" y="27"/>
                  </a:lnTo>
                  <a:lnTo>
                    <a:pt x="276" y="38"/>
                  </a:lnTo>
                  <a:lnTo>
                    <a:pt x="295" y="27"/>
                  </a:lnTo>
                  <a:lnTo>
                    <a:pt x="313" y="22"/>
                  </a:lnTo>
                  <a:lnTo>
                    <a:pt x="289" y="14"/>
                  </a:lnTo>
                  <a:lnTo>
                    <a:pt x="271" y="17"/>
                  </a:lnTo>
                  <a:lnTo>
                    <a:pt x="235" y="21"/>
                  </a:lnTo>
                  <a:lnTo>
                    <a:pt x="201" y="25"/>
                  </a:lnTo>
                  <a:lnTo>
                    <a:pt x="179" y="21"/>
                  </a:lnTo>
                  <a:lnTo>
                    <a:pt x="157" y="16"/>
                  </a:lnTo>
                  <a:lnTo>
                    <a:pt x="155" y="10"/>
                  </a:lnTo>
                  <a:lnTo>
                    <a:pt x="127" y="9"/>
                  </a:lnTo>
                  <a:lnTo>
                    <a:pt x="100" y="9"/>
                  </a:lnTo>
                  <a:lnTo>
                    <a:pt x="73" y="7"/>
                  </a:lnTo>
                  <a:lnTo>
                    <a:pt x="46" y="7"/>
                  </a:lnTo>
                  <a:lnTo>
                    <a:pt x="27" y="0"/>
                  </a:lnTo>
                  <a:lnTo>
                    <a:pt x="0" y="6"/>
                  </a:lnTo>
                  <a:lnTo>
                    <a:pt x="0" y="22"/>
                  </a:lnTo>
                  <a:lnTo>
                    <a:pt x="16" y="54"/>
                  </a:lnTo>
                  <a:lnTo>
                    <a:pt x="30" y="87"/>
                  </a:lnTo>
                  <a:lnTo>
                    <a:pt x="46" y="118"/>
                  </a:lnTo>
                  <a:lnTo>
                    <a:pt x="61" y="150"/>
                  </a:lnTo>
                  <a:lnTo>
                    <a:pt x="64" y="165"/>
                  </a:lnTo>
                  <a:lnTo>
                    <a:pt x="60" y="164"/>
                  </a:lnTo>
                  <a:lnTo>
                    <a:pt x="63" y="190"/>
                  </a:lnTo>
                  <a:lnTo>
                    <a:pt x="67" y="217"/>
                  </a:lnTo>
                  <a:lnTo>
                    <a:pt x="69" y="245"/>
                  </a:lnTo>
                  <a:lnTo>
                    <a:pt x="73" y="272"/>
                  </a:lnTo>
                  <a:lnTo>
                    <a:pt x="88" y="291"/>
                  </a:lnTo>
                  <a:lnTo>
                    <a:pt x="100" y="309"/>
                  </a:lnTo>
                  <a:lnTo>
                    <a:pt x="113" y="294"/>
                  </a:lnTo>
                  <a:lnTo>
                    <a:pt x="122" y="311"/>
                  </a:lnTo>
                  <a:lnTo>
                    <a:pt x="156" y="316"/>
                  </a:lnTo>
                  <a:lnTo>
                    <a:pt x="176" y="306"/>
                  </a:lnTo>
                  <a:lnTo>
                    <a:pt x="177" y="282"/>
                  </a:lnTo>
                  <a:lnTo>
                    <a:pt x="182" y="256"/>
                  </a:lnTo>
                  <a:lnTo>
                    <a:pt x="183" y="232"/>
                  </a:lnTo>
                  <a:lnTo>
                    <a:pt x="185" y="206"/>
                  </a:lnTo>
                </a:path>
              </a:pathLst>
            </a:custGeom>
            <a:solidFill>
              <a:srgbClr val="E5E5E5"/>
            </a:solidFill>
            <a:ln w="1588">
              <a:solidFill>
                <a:srgbClr val="999999"/>
              </a:solidFill>
              <a:prstDash val="solid"/>
              <a:round/>
              <a:headEnd/>
              <a:tailEnd/>
            </a:ln>
          </p:spPr>
          <p:txBody>
            <a:bodyPr/>
            <a:lstStyle/>
            <a:p>
              <a:endParaRPr lang="en-US"/>
            </a:p>
          </p:txBody>
        </p:sp>
        <p:sp>
          <p:nvSpPr>
            <p:cNvPr id="27081" name="Freeform 338"/>
            <p:cNvSpPr>
              <a:spLocks/>
            </p:cNvSpPr>
            <p:nvPr/>
          </p:nvSpPr>
          <p:spPr bwMode="auto">
            <a:xfrm>
              <a:off x="1608" y="2572"/>
              <a:ext cx="192" cy="224"/>
            </a:xfrm>
            <a:custGeom>
              <a:avLst/>
              <a:gdLst>
                <a:gd name="T0" fmla="*/ 129 w 294"/>
                <a:gd name="T1" fmla="*/ 177 h 348"/>
                <a:gd name="T2" fmla="*/ 125 w 294"/>
                <a:gd name="T3" fmla="*/ 195 h 348"/>
                <a:gd name="T4" fmla="*/ 122 w 294"/>
                <a:gd name="T5" fmla="*/ 214 h 348"/>
                <a:gd name="T6" fmla="*/ 119 w 294"/>
                <a:gd name="T7" fmla="*/ 210 h 348"/>
                <a:gd name="T8" fmla="*/ 101 w 294"/>
                <a:gd name="T9" fmla="*/ 213 h 348"/>
                <a:gd name="T10" fmla="*/ 97 w 294"/>
                <a:gd name="T11" fmla="*/ 223 h 348"/>
                <a:gd name="T12" fmla="*/ 89 w 294"/>
                <a:gd name="T13" fmla="*/ 213 h 348"/>
                <a:gd name="T14" fmla="*/ 71 w 294"/>
                <a:gd name="T15" fmla="*/ 209 h 348"/>
                <a:gd name="T16" fmla="*/ 67 w 294"/>
                <a:gd name="T17" fmla="*/ 207 h 348"/>
                <a:gd name="T18" fmla="*/ 54 w 294"/>
                <a:gd name="T19" fmla="*/ 224 h 348"/>
                <a:gd name="T20" fmla="*/ 43 w 294"/>
                <a:gd name="T21" fmla="*/ 223 h 348"/>
                <a:gd name="T22" fmla="*/ 38 w 294"/>
                <a:gd name="T23" fmla="*/ 207 h 348"/>
                <a:gd name="T24" fmla="*/ 31 w 294"/>
                <a:gd name="T25" fmla="*/ 192 h 348"/>
                <a:gd name="T26" fmla="*/ 27 w 294"/>
                <a:gd name="T27" fmla="*/ 177 h 348"/>
                <a:gd name="T28" fmla="*/ 27 w 294"/>
                <a:gd name="T29" fmla="*/ 164 h 348"/>
                <a:gd name="T30" fmla="*/ 20 w 294"/>
                <a:gd name="T31" fmla="*/ 152 h 348"/>
                <a:gd name="T32" fmla="*/ 14 w 294"/>
                <a:gd name="T33" fmla="*/ 140 h 348"/>
                <a:gd name="T34" fmla="*/ 10 w 294"/>
                <a:gd name="T35" fmla="*/ 133 h 348"/>
                <a:gd name="T36" fmla="*/ 10 w 294"/>
                <a:gd name="T37" fmla="*/ 127 h 348"/>
                <a:gd name="T38" fmla="*/ 18 w 294"/>
                <a:gd name="T39" fmla="*/ 112 h 348"/>
                <a:gd name="T40" fmla="*/ 12 w 294"/>
                <a:gd name="T41" fmla="*/ 109 h 348"/>
                <a:gd name="T42" fmla="*/ 10 w 294"/>
                <a:gd name="T43" fmla="*/ 96 h 348"/>
                <a:gd name="T44" fmla="*/ 10 w 294"/>
                <a:gd name="T45" fmla="*/ 81 h 348"/>
                <a:gd name="T46" fmla="*/ 13 w 294"/>
                <a:gd name="T47" fmla="*/ 71 h 348"/>
                <a:gd name="T48" fmla="*/ 13 w 294"/>
                <a:gd name="T49" fmla="*/ 50 h 348"/>
                <a:gd name="T50" fmla="*/ 16 w 294"/>
                <a:gd name="T51" fmla="*/ 48 h 348"/>
                <a:gd name="T52" fmla="*/ 8 w 294"/>
                <a:gd name="T53" fmla="*/ 33 h 348"/>
                <a:gd name="T54" fmla="*/ 0 w 294"/>
                <a:gd name="T55" fmla="*/ 21 h 348"/>
                <a:gd name="T56" fmla="*/ 20 w 294"/>
                <a:gd name="T57" fmla="*/ 21 h 348"/>
                <a:gd name="T58" fmla="*/ 27 w 294"/>
                <a:gd name="T59" fmla="*/ 15 h 348"/>
                <a:gd name="T60" fmla="*/ 40 w 294"/>
                <a:gd name="T61" fmla="*/ 8 h 348"/>
                <a:gd name="T62" fmla="*/ 52 w 294"/>
                <a:gd name="T63" fmla="*/ 0 h 348"/>
                <a:gd name="T64" fmla="*/ 64 w 294"/>
                <a:gd name="T65" fmla="*/ 1 h 348"/>
                <a:gd name="T66" fmla="*/ 65 w 294"/>
                <a:gd name="T67" fmla="*/ 15 h 348"/>
                <a:gd name="T68" fmla="*/ 68 w 294"/>
                <a:gd name="T69" fmla="*/ 31 h 348"/>
                <a:gd name="T70" fmla="*/ 79 w 294"/>
                <a:gd name="T71" fmla="*/ 42 h 348"/>
                <a:gd name="T72" fmla="*/ 90 w 294"/>
                <a:gd name="T73" fmla="*/ 48 h 348"/>
                <a:gd name="T74" fmla="*/ 103 w 294"/>
                <a:gd name="T75" fmla="*/ 53 h 348"/>
                <a:gd name="T76" fmla="*/ 121 w 294"/>
                <a:gd name="T77" fmla="*/ 64 h 348"/>
                <a:gd name="T78" fmla="*/ 138 w 294"/>
                <a:gd name="T79" fmla="*/ 67 h 348"/>
                <a:gd name="T80" fmla="*/ 143 w 294"/>
                <a:gd name="T81" fmla="*/ 74 h 348"/>
                <a:gd name="T82" fmla="*/ 144 w 294"/>
                <a:gd name="T83" fmla="*/ 91 h 348"/>
                <a:gd name="T84" fmla="*/ 142 w 294"/>
                <a:gd name="T85" fmla="*/ 91 h 348"/>
                <a:gd name="T86" fmla="*/ 148 w 294"/>
                <a:gd name="T87" fmla="*/ 98 h 348"/>
                <a:gd name="T88" fmla="*/ 150 w 294"/>
                <a:gd name="T89" fmla="*/ 112 h 348"/>
                <a:gd name="T90" fmla="*/ 163 w 294"/>
                <a:gd name="T91" fmla="*/ 113 h 348"/>
                <a:gd name="T92" fmla="*/ 178 w 294"/>
                <a:gd name="T93" fmla="*/ 115 h 348"/>
                <a:gd name="T94" fmla="*/ 180 w 294"/>
                <a:gd name="T95" fmla="*/ 129 h 348"/>
                <a:gd name="T96" fmla="*/ 189 w 294"/>
                <a:gd name="T97" fmla="*/ 138 h 348"/>
                <a:gd name="T98" fmla="*/ 192 w 294"/>
                <a:gd name="T99" fmla="*/ 145 h 348"/>
                <a:gd name="T100" fmla="*/ 189 w 294"/>
                <a:gd name="T101" fmla="*/ 159 h 348"/>
                <a:gd name="T102" fmla="*/ 187 w 294"/>
                <a:gd name="T103" fmla="*/ 171 h 348"/>
                <a:gd name="T104" fmla="*/ 188 w 294"/>
                <a:gd name="T105" fmla="*/ 177 h 348"/>
                <a:gd name="T106" fmla="*/ 187 w 294"/>
                <a:gd name="T107" fmla="*/ 178 h 348"/>
                <a:gd name="T108" fmla="*/ 187 w 294"/>
                <a:gd name="T109" fmla="*/ 176 h 348"/>
                <a:gd name="T110" fmla="*/ 170 w 294"/>
                <a:gd name="T111" fmla="*/ 165 h 348"/>
                <a:gd name="T112" fmla="*/ 151 w 294"/>
                <a:gd name="T113" fmla="*/ 167 h 348"/>
                <a:gd name="T114" fmla="*/ 130 w 294"/>
                <a:gd name="T115" fmla="*/ 170 h 348"/>
                <a:gd name="T116" fmla="*/ 129 w 294"/>
                <a:gd name="T117" fmla="*/ 177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4"/>
                <a:gd name="T178" fmla="*/ 0 h 348"/>
                <a:gd name="T179" fmla="*/ 294 w 294"/>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4" h="348">
                  <a:moveTo>
                    <a:pt x="198" y="275"/>
                  </a:moveTo>
                  <a:lnTo>
                    <a:pt x="191" y="303"/>
                  </a:lnTo>
                  <a:lnTo>
                    <a:pt x="187" y="332"/>
                  </a:lnTo>
                  <a:lnTo>
                    <a:pt x="182" y="326"/>
                  </a:lnTo>
                  <a:lnTo>
                    <a:pt x="155" y="331"/>
                  </a:lnTo>
                  <a:lnTo>
                    <a:pt x="148" y="347"/>
                  </a:lnTo>
                  <a:lnTo>
                    <a:pt x="137" y="331"/>
                  </a:lnTo>
                  <a:lnTo>
                    <a:pt x="108" y="324"/>
                  </a:lnTo>
                  <a:lnTo>
                    <a:pt x="103" y="321"/>
                  </a:lnTo>
                  <a:lnTo>
                    <a:pt x="82" y="348"/>
                  </a:lnTo>
                  <a:lnTo>
                    <a:pt x="66" y="347"/>
                  </a:lnTo>
                  <a:lnTo>
                    <a:pt x="58" y="322"/>
                  </a:lnTo>
                  <a:lnTo>
                    <a:pt x="48" y="298"/>
                  </a:lnTo>
                  <a:lnTo>
                    <a:pt x="42" y="275"/>
                  </a:lnTo>
                  <a:lnTo>
                    <a:pt x="42" y="255"/>
                  </a:lnTo>
                  <a:lnTo>
                    <a:pt x="30" y="236"/>
                  </a:lnTo>
                  <a:lnTo>
                    <a:pt x="21" y="218"/>
                  </a:lnTo>
                  <a:lnTo>
                    <a:pt x="15" y="207"/>
                  </a:lnTo>
                  <a:lnTo>
                    <a:pt x="15" y="197"/>
                  </a:lnTo>
                  <a:lnTo>
                    <a:pt x="27" y="174"/>
                  </a:lnTo>
                  <a:lnTo>
                    <a:pt x="19" y="170"/>
                  </a:lnTo>
                  <a:lnTo>
                    <a:pt x="15" y="149"/>
                  </a:lnTo>
                  <a:lnTo>
                    <a:pt x="16" y="126"/>
                  </a:lnTo>
                  <a:lnTo>
                    <a:pt x="20" y="111"/>
                  </a:lnTo>
                  <a:lnTo>
                    <a:pt x="20" y="78"/>
                  </a:lnTo>
                  <a:lnTo>
                    <a:pt x="24" y="74"/>
                  </a:lnTo>
                  <a:lnTo>
                    <a:pt x="13" y="52"/>
                  </a:lnTo>
                  <a:lnTo>
                    <a:pt x="0" y="32"/>
                  </a:lnTo>
                  <a:lnTo>
                    <a:pt x="31" y="32"/>
                  </a:lnTo>
                  <a:lnTo>
                    <a:pt x="42" y="24"/>
                  </a:lnTo>
                  <a:lnTo>
                    <a:pt x="61" y="13"/>
                  </a:lnTo>
                  <a:lnTo>
                    <a:pt x="80" y="0"/>
                  </a:lnTo>
                  <a:lnTo>
                    <a:pt x="98" y="2"/>
                  </a:lnTo>
                  <a:lnTo>
                    <a:pt x="99" y="24"/>
                  </a:lnTo>
                  <a:lnTo>
                    <a:pt x="104" y="48"/>
                  </a:lnTo>
                  <a:lnTo>
                    <a:pt x="121" y="66"/>
                  </a:lnTo>
                  <a:lnTo>
                    <a:pt x="138" y="74"/>
                  </a:lnTo>
                  <a:lnTo>
                    <a:pt x="158" y="82"/>
                  </a:lnTo>
                  <a:lnTo>
                    <a:pt x="186" y="99"/>
                  </a:lnTo>
                  <a:lnTo>
                    <a:pt x="211" y="104"/>
                  </a:lnTo>
                  <a:lnTo>
                    <a:pt x="219" y="115"/>
                  </a:lnTo>
                  <a:lnTo>
                    <a:pt x="221" y="142"/>
                  </a:lnTo>
                  <a:lnTo>
                    <a:pt x="218" y="142"/>
                  </a:lnTo>
                  <a:lnTo>
                    <a:pt x="227" y="152"/>
                  </a:lnTo>
                  <a:lnTo>
                    <a:pt x="230" y="174"/>
                  </a:lnTo>
                  <a:lnTo>
                    <a:pt x="250" y="175"/>
                  </a:lnTo>
                  <a:lnTo>
                    <a:pt x="272" y="178"/>
                  </a:lnTo>
                  <a:lnTo>
                    <a:pt x="276" y="200"/>
                  </a:lnTo>
                  <a:lnTo>
                    <a:pt x="290" y="215"/>
                  </a:lnTo>
                  <a:lnTo>
                    <a:pt x="294" y="226"/>
                  </a:lnTo>
                  <a:lnTo>
                    <a:pt x="290" y="247"/>
                  </a:lnTo>
                  <a:lnTo>
                    <a:pt x="286" y="265"/>
                  </a:lnTo>
                  <a:lnTo>
                    <a:pt x="288" y="275"/>
                  </a:lnTo>
                  <a:lnTo>
                    <a:pt x="286" y="277"/>
                  </a:lnTo>
                  <a:lnTo>
                    <a:pt x="286" y="274"/>
                  </a:lnTo>
                  <a:lnTo>
                    <a:pt x="261" y="257"/>
                  </a:lnTo>
                  <a:lnTo>
                    <a:pt x="231" y="259"/>
                  </a:lnTo>
                  <a:lnTo>
                    <a:pt x="199" y="264"/>
                  </a:lnTo>
                  <a:lnTo>
                    <a:pt x="198" y="27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82" name="Freeform 339"/>
            <p:cNvSpPr>
              <a:spLocks/>
            </p:cNvSpPr>
            <p:nvPr/>
          </p:nvSpPr>
          <p:spPr bwMode="auto">
            <a:xfrm>
              <a:off x="1608" y="2572"/>
              <a:ext cx="192" cy="224"/>
            </a:xfrm>
            <a:custGeom>
              <a:avLst/>
              <a:gdLst>
                <a:gd name="T0" fmla="*/ 129 w 294"/>
                <a:gd name="T1" fmla="*/ 177 h 348"/>
                <a:gd name="T2" fmla="*/ 125 w 294"/>
                <a:gd name="T3" fmla="*/ 195 h 348"/>
                <a:gd name="T4" fmla="*/ 122 w 294"/>
                <a:gd name="T5" fmla="*/ 214 h 348"/>
                <a:gd name="T6" fmla="*/ 119 w 294"/>
                <a:gd name="T7" fmla="*/ 210 h 348"/>
                <a:gd name="T8" fmla="*/ 101 w 294"/>
                <a:gd name="T9" fmla="*/ 213 h 348"/>
                <a:gd name="T10" fmla="*/ 97 w 294"/>
                <a:gd name="T11" fmla="*/ 223 h 348"/>
                <a:gd name="T12" fmla="*/ 89 w 294"/>
                <a:gd name="T13" fmla="*/ 213 h 348"/>
                <a:gd name="T14" fmla="*/ 71 w 294"/>
                <a:gd name="T15" fmla="*/ 209 h 348"/>
                <a:gd name="T16" fmla="*/ 67 w 294"/>
                <a:gd name="T17" fmla="*/ 207 h 348"/>
                <a:gd name="T18" fmla="*/ 54 w 294"/>
                <a:gd name="T19" fmla="*/ 224 h 348"/>
                <a:gd name="T20" fmla="*/ 43 w 294"/>
                <a:gd name="T21" fmla="*/ 223 h 348"/>
                <a:gd name="T22" fmla="*/ 38 w 294"/>
                <a:gd name="T23" fmla="*/ 207 h 348"/>
                <a:gd name="T24" fmla="*/ 31 w 294"/>
                <a:gd name="T25" fmla="*/ 192 h 348"/>
                <a:gd name="T26" fmla="*/ 27 w 294"/>
                <a:gd name="T27" fmla="*/ 177 h 348"/>
                <a:gd name="T28" fmla="*/ 27 w 294"/>
                <a:gd name="T29" fmla="*/ 164 h 348"/>
                <a:gd name="T30" fmla="*/ 20 w 294"/>
                <a:gd name="T31" fmla="*/ 152 h 348"/>
                <a:gd name="T32" fmla="*/ 14 w 294"/>
                <a:gd name="T33" fmla="*/ 140 h 348"/>
                <a:gd name="T34" fmla="*/ 10 w 294"/>
                <a:gd name="T35" fmla="*/ 133 h 348"/>
                <a:gd name="T36" fmla="*/ 10 w 294"/>
                <a:gd name="T37" fmla="*/ 127 h 348"/>
                <a:gd name="T38" fmla="*/ 18 w 294"/>
                <a:gd name="T39" fmla="*/ 112 h 348"/>
                <a:gd name="T40" fmla="*/ 12 w 294"/>
                <a:gd name="T41" fmla="*/ 109 h 348"/>
                <a:gd name="T42" fmla="*/ 10 w 294"/>
                <a:gd name="T43" fmla="*/ 96 h 348"/>
                <a:gd name="T44" fmla="*/ 10 w 294"/>
                <a:gd name="T45" fmla="*/ 81 h 348"/>
                <a:gd name="T46" fmla="*/ 13 w 294"/>
                <a:gd name="T47" fmla="*/ 71 h 348"/>
                <a:gd name="T48" fmla="*/ 13 w 294"/>
                <a:gd name="T49" fmla="*/ 50 h 348"/>
                <a:gd name="T50" fmla="*/ 16 w 294"/>
                <a:gd name="T51" fmla="*/ 48 h 348"/>
                <a:gd name="T52" fmla="*/ 8 w 294"/>
                <a:gd name="T53" fmla="*/ 33 h 348"/>
                <a:gd name="T54" fmla="*/ 0 w 294"/>
                <a:gd name="T55" fmla="*/ 21 h 348"/>
                <a:gd name="T56" fmla="*/ 20 w 294"/>
                <a:gd name="T57" fmla="*/ 21 h 348"/>
                <a:gd name="T58" fmla="*/ 27 w 294"/>
                <a:gd name="T59" fmla="*/ 15 h 348"/>
                <a:gd name="T60" fmla="*/ 40 w 294"/>
                <a:gd name="T61" fmla="*/ 8 h 348"/>
                <a:gd name="T62" fmla="*/ 52 w 294"/>
                <a:gd name="T63" fmla="*/ 0 h 348"/>
                <a:gd name="T64" fmla="*/ 64 w 294"/>
                <a:gd name="T65" fmla="*/ 1 h 348"/>
                <a:gd name="T66" fmla="*/ 65 w 294"/>
                <a:gd name="T67" fmla="*/ 15 h 348"/>
                <a:gd name="T68" fmla="*/ 68 w 294"/>
                <a:gd name="T69" fmla="*/ 31 h 348"/>
                <a:gd name="T70" fmla="*/ 79 w 294"/>
                <a:gd name="T71" fmla="*/ 42 h 348"/>
                <a:gd name="T72" fmla="*/ 90 w 294"/>
                <a:gd name="T73" fmla="*/ 48 h 348"/>
                <a:gd name="T74" fmla="*/ 103 w 294"/>
                <a:gd name="T75" fmla="*/ 53 h 348"/>
                <a:gd name="T76" fmla="*/ 121 w 294"/>
                <a:gd name="T77" fmla="*/ 64 h 348"/>
                <a:gd name="T78" fmla="*/ 138 w 294"/>
                <a:gd name="T79" fmla="*/ 67 h 348"/>
                <a:gd name="T80" fmla="*/ 143 w 294"/>
                <a:gd name="T81" fmla="*/ 74 h 348"/>
                <a:gd name="T82" fmla="*/ 144 w 294"/>
                <a:gd name="T83" fmla="*/ 91 h 348"/>
                <a:gd name="T84" fmla="*/ 142 w 294"/>
                <a:gd name="T85" fmla="*/ 91 h 348"/>
                <a:gd name="T86" fmla="*/ 148 w 294"/>
                <a:gd name="T87" fmla="*/ 98 h 348"/>
                <a:gd name="T88" fmla="*/ 150 w 294"/>
                <a:gd name="T89" fmla="*/ 112 h 348"/>
                <a:gd name="T90" fmla="*/ 163 w 294"/>
                <a:gd name="T91" fmla="*/ 113 h 348"/>
                <a:gd name="T92" fmla="*/ 178 w 294"/>
                <a:gd name="T93" fmla="*/ 115 h 348"/>
                <a:gd name="T94" fmla="*/ 180 w 294"/>
                <a:gd name="T95" fmla="*/ 129 h 348"/>
                <a:gd name="T96" fmla="*/ 189 w 294"/>
                <a:gd name="T97" fmla="*/ 138 h 348"/>
                <a:gd name="T98" fmla="*/ 192 w 294"/>
                <a:gd name="T99" fmla="*/ 145 h 348"/>
                <a:gd name="T100" fmla="*/ 189 w 294"/>
                <a:gd name="T101" fmla="*/ 159 h 348"/>
                <a:gd name="T102" fmla="*/ 187 w 294"/>
                <a:gd name="T103" fmla="*/ 171 h 348"/>
                <a:gd name="T104" fmla="*/ 188 w 294"/>
                <a:gd name="T105" fmla="*/ 177 h 348"/>
                <a:gd name="T106" fmla="*/ 187 w 294"/>
                <a:gd name="T107" fmla="*/ 178 h 348"/>
                <a:gd name="T108" fmla="*/ 187 w 294"/>
                <a:gd name="T109" fmla="*/ 176 h 348"/>
                <a:gd name="T110" fmla="*/ 170 w 294"/>
                <a:gd name="T111" fmla="*/ 165 h 348"/>
                <a:gd name="T112" fmla="*/ 151 w 294"/>
                <a:gd name="T113" fmla="*/ 167 h 348"/>
                <a:gd name="T114" fmla="*/ 130 w 294"/>
                <a:gd name="T115" fmla="*/ 170 h 348"/>
                <a:gd name="T116" fmla="*/ 129 w 294"/>
                <a:gd name="T117" fmla="*/ 177 h 3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4"/>
                <a:gd name="T178" fmla="*/ 0 h 348"/>
                <a:gd name="T179" fmla="*/ 294 w 294"/>
                <a:gd name="T180" fmla="*/ 348 h 3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4" h="348">
                  <a:moveTo>
                    <a:pt x="198" y="275"/>
                  </a:moveTo>
                  <a:lnTo>
                    <a:pt x="191" y="303"/>
                  </a:lnTo>
                  <a:lnTo>
                    <a:pt x="187" y="332"/>
                  </a:lnTo>
                  <a:lnTo>
                    <a:pt x="182" y="326"/>
                  </a:lnTo>
                  <a:lnTo>
                    <a:pt x="155" y="331"/>
                  </a:lnTo>
                  <a:lnTo>
                    <a:pt x="148" y="347"/>
                  </a:lnTo>
                  <a:lnTo>
                    <a:pt x="137" y="331"/>
                  </a:lnTo>
                  <a:lnTo>
                    <a:pt x="108" y="324"/>
                  </a:lnTo>
                  <a:lnTo>
                    <a:pt x="103" y="321"/>
                  </a:lnTo>
                  <a:lnTo>
                    <a:pt x="82" y="348"/>
                  </a:lnTo>
                  <a:lnTo>
                    <a:pt x="66" y="347"/>
                  </a:lnTo>
                  <a:lnTo>
                    <a:pt x="58" y="322"/>
                  </a:lnTo>
                  <a:lnTo>
                    <a:pt x="48" y="298"/>
                  </a:lnTo>
                  <a:lnTo>
                    <a:pt x="42" y="275"/>
                  </a:lnTo>
                  <a:lnTo>
                    <a:pt x="42" y="255"/>
                  </a:lnTo>
                  <a:lnTo>
                    <a:pt x="30" y="236"/>
                  </a:lnTo>
                  <a:lnTo>
                    <a:pt x="21" y="218"/>
                  </a:lnTo>
                  <a:lnTo>
                    <a:pt x="15" y="207"/>
                  </a:lnTo>
                  <a:lnTo>
                    <a:pt x="15" y="197"/>
                  </a:lnTo>
                  <a:lnTo>
                    <a:pt x="27" y="174"/>
                  </a:lnTo>
                  <a:lnTo>
                    <a:pt x="19" y="170"/>
                  </a:lnTo>
                  <a:lnTo>
                    <a:pt x="15" y="149"/>
                  </a:lnTo>
                  <a:lnTo>
                    <a:pt x="16" y="126"/>
                  </a:lnTo>
                  <a:lnTo>
                    <a:pt x="20" y="111"/>
                  </a:lnTo>
                  <a:lnTo>
                    <a:pt x="20" y="78"/>
                  </a:lnTo>
                  <a:lnTo>
                    <a:pt x="24" y="74"/>
                  </a:lnTo>
                  <a:lnTo>
                    <a:pt x="13" y="52"/>
                  </a:lnTo>
                  <a:lnTo>
                    <a:pt x="0" y="32"/>
                  </a:lnTo>
                  <a:lnTo>
                    <a:pt x="31" y="32"/>
                  </a:lnTo>
                  <a:lnTo>
                    <a:pt x="42" y="24"/>
                  </a:lnTo>
                  <a:lnTo>
                    <a:pt x="61" y="13"/>
                  </a:lnTo>
                  <a:lnTo>
                    <a:pt x="80" y="0"/>
                  </a:lnTo>
                  <a:lnTo>
                    <a:pt x="98" y="2"/>
                  </a:lnTo>
                  <a:lnTo>
                    <a:pt x="99" y="24"/>
                  </a:lnTo>
                  <a:lnTo>
                    <a:pt x="104" y="48"/>
                  </a:lnTo>
                  <a:lnTo>
                    <a:pt x="121" y="66"/>
                  </a:lnTo>
                  <a:lnTo>
                    <a:pt x="138" y="74"/>
                  </a:lnTo>
                  <a:lnTo>
                    <a:pt x="158" y="82"/>
                  </a:lnTo>
                  <a:lnTo>
                    <a:pt x="186" y="99"/>
                  </a:lnTo>
                  <a:lnTo>
                    <a:pt x="211" y="104"/>
                  </a:lnTo>
                  <a:lnTo>
                    <a:pt x="219" y="115"/>
                  </a:lnTo>
                  <a:lnTo>
                    <a:pt x="221" y="142"/>
                  </a:lnTo>
                  <a:lnTo>
                    <a:pt x="218" y="142"/>
                  </a:lnTo>
                  <a:lnTo>
                    <a:pt x="227" y="152"/>
                  </a:lnTo>
                  <a:lnTo>
                    <a:pt x="230" y="174"/>
                  </a:lnTo>
                  <a:lnTo>
                    <a:pt x="250" y="175"/>
                  </a:lnTo>
                  <a:lnTo>
                    <a:pt x="272" y="178"/>
                  </a:lnTo>
                  <a:lnTo>
                    <a:pt x="276" y="200"/>
                  </a:lnTo>
                  <a:lnTo>
                    <a:pt x="290" y="215"/>
                  </a:lnTo>
                  <a:lnTo>
                    <a:pt x="294" y="226"/>
                  </a:lnTo>
                  <a:lnTo>
                    <a:pt x="290" y="247"/>
                  </a:lnTo>
                  <a:lnTo>
                    <a:pt x="286" y="265"/>
                  </a:lnTo>
                  <a:lnTo>
                    <a:pt x="288" y="275"/>
                  </a:lnTo>
                  <a:lnTo>
                    <a:pt x="286" y="277"/>
                  </a:lnTo>
                  <a:lnTo>
                    <a:pt x="286" y="274"/>
                  </a:lnTo>
                  <a:lnTo>
                    <a:pt x="261" y="257"/>
                  </a:lnTo>
                  <a:lnTo>
                    <a:pt x="231" y="259"/>
                  </a:lnTo>
                  <a:lnTo>
                    <a:pt x="199" y="264"/>
                  </a:lnTo>
                  <a:lnTo>
                    <a:pt x="198" y="275"/>
                  </a:lnTo>
                </a:path>
              </a:pathLst>
            </a:custGeom>
            <a:solidFill>
              <a:srgbClr val="E5E5E5"/>
            </a:solidFill>
            <a:ln w="1588">
              <a:solidFill>
                <a:srgbClr val="999999"/>
              </a:solidFill>
              <a:prstDash val="solid"/>
              <a:round/>
              <a:headEnd/>
              <a:tailEnd/>
            </a:ln>
          </p:spPr>
          <p:txBody>
            <a:bodyPr/>
            <a:lstStyle/>
            <a:p>
              <a:endParaRPr lang="en-US"/>
            </a:p>
          </p:txBody>
        </p:sp>
        <p:sp>
          <p:nvSpPr>
            <p:cNvPr id="27083" name="Freeform 340"/>
            <p:cNvSpPr>
              <a:spLocks/>
            </p:cNvSpPr>
            <p:nvPr/>
          </p:nvSpPr>
          <p:spPr bwMode="auto">
            <a:xfrm>
              <a:off x="2976" y="2710"/>
              <a:ext cx="141" cy="155"/>
            </a:xfrm>
            <a:custGeom>
              <a:avLst/>
              <a:gdLst>
                <a:gd name="T0" fmla="*/ 0 w 215"/>
                <a:gd name="T1" fmla="*/ 119 h 240"/>
                <a:gd name="T2" fmla="*/ 0 w 215"/>
                <a:gd name="T3" fmla="*/ 96 h 240"/>
                <a:gd name="T4" fmla="*/ 2 w 215"/>
                <a:gd name="T5" fmla="*/ 72 h 240"/>
                <a:gd name="T6" fmla="*/ 16 w 215"/>
                <a:gd name="T7" fmla="*/ 72 h 240"/>
                <a:gd name="T8" fmla="*/ 16 w 215"/>
                <a:gd name="T9" fmla="*/ 56 h 240"/>
                <a:gd name="T10" fmla="*/ 18 w 215"/>
                <a:gd name="T11" fmla="*/ 39 h 240"/>
                <a:gd name="T12" fmla="*/ 18 w 215"/>
                <a:gd name="T13" fmla="*/ 24 h 240"/>
                <a:gd name="T14" fmla="*/ 20 w 215"/>
                <a:gd name="T15" fmla="*/ 8 h 240"/>
                <a:gd name="T16" fmla="*/ 36 w 215"/>
                <a:gd name="T17" fmla="*/ 6 h 240"/>
                <a:gd name="T18" fmla="*/ 54 w 215"/>
                <a:gd name="T19" fmla="*/ 3 h 240"/>
                <a:gd name="T20" fmla="*/ 60 w 215"/>
                <a:gd name="T21" fmla="*/ 10 h 240"/>
                <a:gd name="T22" fmla="*/ 72 w 215"/>
                <a:gd name="T23" fmla="*/ 3 h 240"/>
                <a:gd name="T24" fmla="*/ 84 w 215"/>
                <a:gd name="T25" fmla="*/ 0 h 240"/>
                <a:gd name="T26" fmla="*/ 92 w 215"/>
                <a:gd name="T27" fmla="*/ 17 h 240"/>
                <a:gd name="T28" fmla="*/ 102 w 215"/>
                <a:gd name="T29" fmla="*/ 33 h 240"/>
                <a:gd name="T30" fmla="*/ 113 w 215"/>
                <a:gd name="T31" fmla="*/ 42 h 240"/>
                <a:gd name="T32" fmla="*/ 115 w 215"/>
                <a:gd name="T33" fmla="*/ 46 h 240"/>
                <a:gd name="T34" fmla="*/ 119 w 215"/>
                <a:gd name="T35" fmla="*/ 50 h 240"/>
                <a:gd name="T36" fmla="*/ 124 w 215"/>
                <a:gd name="T37" fmla="*/ 65 h 240"/>
                <a:gd name="T38" fmla="*/ 138 w 215"/>
                <a:gd name="T39" fmla="*/ 70 h 240"/>
                <a:gd name="T40" fmla="*/ 141 w 215"/>
                <a:gd name="T41" fmla="*/ 75 h 240"/>
                <a:gd name="T42" fmla="*/ 141 w 215"/>
                <a:gd name="T43" fmla="*/ 76 h 240"/>
                <a:gd name="T44" fmla="*/ 121 w 215"/>
                <a:gd name="T45" fmla="*/ 88 h 240"/>
                <a:gd name="T46" fmla="*/ 105 w 215"/>
                <a:gd name="T47" fmla="*/ 101 h 240"/>
                <a:gd name="T48" fmla="*/ 98 w 215"/>
                <a:gd name="T49" fmla="*/ 117 h 240"/>
                <a:gd name="T50" fmla="*/ 89 w 215"/>
                <a:gd name="T51" fmla="*/ 122 h 240"/>
                <a:gd name="T52" fmla="*/ 79 w 215"/>
                <a:gd name="T53" fmla="*/ 136 h 240"/>
                <a:gd name="T54" fmla="*/ 58 w 215"/>
                <a:gd name="T55" fmla="*/ 134 h 240"/>
                <a:gd name="T56" fmla="*/ 45 w 215"/>
                <a:gd name="T57" fmla="*/ 129 h 240"/>
                <a:gd name="T58" fmla="*/ 36 w 215"/>
                <a:gd name="T59" fmla="*/ 140 h 240"/>
                <a:gd name="T60" fmla="*/ 30 w 215"/>
                <a:gd name="T61" fmla="*/ 151 h 240"/>
                <a:gd name="T62" fmla="*/ 13 w 215"/>
                <a:gd name="T63" fmla="*/ 155 h 240"/>
                <a:gd name="T64" fmla="*/ 8 w 215"/>
                <a:gd name="T65" fmla="*/ 153 h 240"/>
                <a:gd name="T66" fmla="*/ 10 w 215"/>
                <a:gd name="T67" fmla="*/ 136 h 240"/>
                <a:gd name="T68" fmla="*/ 0 w 215"/>
                <a:gd name="T69" fmla="*/ 119 h 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5"/>
                <a:gd name="T106" fmla="*/ 0 h 240"/>
                <a:gd name="T107" fmla="*/ 215 w 215"/>
                <a:gd name="T108" fmla="*/ 240 h 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5" h="240">
                  <a:moveTo>
                    <a:pt x="0" y="184"/>
                  </a:moveTo>
                  <a:lnTo>
                    <a:pt x="0" y="149"/>
                  </a:lnTo>
                  <a:lnTo>
                    <a:pt x="3" y="111"/>
                  </a:lnTo>
                  <a:lnTo>
                    <a:pt x="25" y="111"/>
                  </a:lnTo>
                  <a:lnTo>
                    <a:pt x="25" y="87"/>
                  </a:lnTo>
                  <a:lnTo>
                    <a:pt x="28" y="61"/>
                  </a:lnTo>
                  <a:lnTo>
                    <a:pt x="28" y="37"/>
                  </a:lnTo>
                  <a:lnTo>
                    <a:pt x="30" y="12"/>
                  </a:lnTo>
                  <a:lnTo>
                    <a:pt x="55" y="10"/>
                  </a:lnTo>
                  <a:lnTo>
                    <a:pt x="82" y="5"/>
                  </a:lnTo>
                  <a:lnTo>
                    <a:pt x="91" y="16"/>
                  </a:lnTo>
                  <a:lnTo>
                    <a:pt x="110" y="5"/>
                  </a:lnTo>
                  <a:lnTo>
                    <a:pt x="128" y="0"/>
                  </a:lnTo>
                  <a:lnTo>
                    <a:pt x="141" y="26"/>
                  </a:lnTo>
                  <a:lnTo>
                    <a:pt x="155" y="51"/>
                  </a:lnTo>
                  <a:lnTo>
                    <a:pt x="172" y="65"/>
                  </a:lnTo>
                  <a:lnTo>
                    <a:pt x="175" y="71"/>
                  </a:lnTo>
                  <a:lnTo>
                    <a:pt x="182" y="77"/>
                  </a:lnTo>
                  <a:lnTo>
                    <a:pt x="189" y="101"/>
                  </a:lnTo>
                  <a:lnTo>
                    <a:pt x="211" y="109"/>
                  </a:lnTo>
                  <a:lnTo>
                    <a:pt x="215" y="116"/>
                  </a:lnTo>
                  <a:lnTo>
                    <a:pt x="215" y="117"/>
                  </a:lnTo>
                  <a:lnTo>
                    <a:pt x="185" y="137"/>
                  </a:lnTo>
                  <a:lnTo>
                    <a:pt x="160" y="156"/>
                  </a:lnTo>
                  <a:lnTo>
                    <a:pt x="149" y="181"/>
                  </a:lnTo>
                  <a:lnTo>
                    <a:pt x="136" y="189"/>
                  </a:lnTo>
                  <a:lnTo>
                    <a:pt x="121" y="211"/>
                  </a:lnTo>
                  <a:lnTo>
                    <a:pt x="88" y="207"/>
                  </a:lnTo>
                  <a:lnTo>
                    <a:pt x="69" y="200"/>
                  </a:lnTo>
                  <a:lnTo>
                    <a:pt x="55" y="217"/>
                  </a:lnTo>
                  <a:lnTo>
                    <a:pt x="45" y="234"/>
                  </a:lnTo>
                  <a:lnTo>
                    <a:pt x="20" y="240"/>
                  </a:lnTo>
                  <a:lnTo>
                    <a:pt x="12" y="237"/>
                  </a:lnTo>
                  <a:lnTo>
                    <a:pt x="15" y="210"/>
                  </a:lnTo>
                  <a:lnTo>
                    <a:pt x="0" y="18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84" name="Freeform 341"/>
            <p:cNvSpPr>
              <a:spLocks/>
            </p:cNvSpPr>
            <p:nvPr/>
          </p:nvSpPr>
          <p:spPr bwMode="auto">
            <a:xfrm>
              <a:off x="2976" y="2710"/>
              <a:ext cx="141" cy="155"/>
            </a:xfrm>
            <a:custGeom>
              <a:avLst/>
              <a:gdLst>
                <a:gd name="T0" fmla="*/ 0 w 215"/>
                <a:gd name="T1" fmla="*/ 119 h 240"/>
                <a:gd name="T2" fmla="*/ 0 w 215"/>
                <a:gd name="T3" fmla="*/ 96 h 240"/>
                <a:gd name="T4" fmla="*/ 2 w 215"/>
                <a:gd name="T5" fmla="*/ 72 h 240"/>
                <a:gd name="T6" fmla="*/ 16 w 215"/>
                <a:gd name="T7" fmla="*/ 72 h 240"/>
                <a:gd name="T8" fmla="*/ 16 w 215"/>
                <a:gd name="T9" fmla="*/ 56 h 240"/>
                <a:gd name="T10" fmla="*/ 18 w 215"/>
                <a:gd name="T11" fmla="*/ 39 h 240"/>
                <a:gd name="T12" fmla="*/ 18 w 215"/>
                <a:gd name="T13" fmla="*/ 24 h 240"/>
                <a:gd name="T14" fmla="*/ 20 w 215"/>
                <a:gd name="T15" fmla="*/ 8 h 240"/>
                <a:gd name="T16" fmla="*/ 36 w 215"/>
                <a:gd name="T17" fmla="*/ 6 h 240"/>
                <a:gd name="T18" fmla="*/ 54 w 215"/>
                <a:gd name="T19" fmla="*/ 3 h 240"/>
                <a:gd name="T20" fmla="*/ 60 w 215"/>
                <a:gd name="T21" fmla="*/ 10 h 240"/>
                <a:gd name="T22" fmla="*/ 72 w 215"/>
                <a:gd name="T23" fmla="*/ 3 h 240"/>
                <a:gd name="T24" fmla="*/ 84 w 215"/>
                <a:gd name="T25" fmla="*/ 0 h 240"/>
                <a:gd name="T26" fmla="*/ 92 w 215"/>
                <a:gd name="T27" fmla="*/ 17 h 240"/>
                <a:gd name="T28" fmla="*/ 102 w 215"/>
                <a:gd name="T29" fmla="*/ 33 h 240"/>
                <a:gd name="T30" fmla="*/ 113 w 215"/>
                <a:gd name="T31" fmla="*/ 42 h 240"/>
                <a:gd name="T32" fmla="*/ 115 w 215"/>
                <a:gd name="T33" fmla="*/ 46 h 240"/>
                <a:gd name="T34" fmla="*/ 119 w 215"/>
                <a:gd name="T35" fmla="*/ 50 h 240"/>
                <a:gd name="T36" fmla="*/ 124 w 215"/>
                <a:gd name="T37" fmla="*/ 65 h 240"/>
                <a:gd name="T38" fmla="*/ 138 w 215"/>
                <a:gd name="T39" fmla="*/ 70 h 240"/>
                <a:gd name="T40" fmla="*/ 141 w 215"/>
                <a:gd name="T41" fmla="*/ 75 h 240"/>
                <a:gd name="T42" fmla="*/ 141 w 215"/>
                <a:gd name="T43" fmla="*/ 76 h 240"/>
                <a:gd name="T44" fmla="*/ 121 w 215"/>
                <a:gd name="T45" fmla="*/ 88 h 240"/>
                <a:gd name="T46" fmla="*/ 105 w 215"/>
                <a:gd name="T47" fmla="*/ 101 h 240"/>
                <a:gd name="T48" fmla="*/ 98 w 215"/>
                <a:gd name="T49" fmla="*/ 117 h 240"/>
                <a:gd name="T50" fmla="*/ 89 w 215"/>
                <a:gd name="T51" fmla="*/ 122 h 240"/>
                <a:gd name="T52" fmla="*/ 79 w 215"/>
                <a:gd name="T53" fmla="*/ 136 h 240"/>
                <a:gd name="T54" fmla="*/ 58 w 215"/>
                <a:gd name="T55" fmla="*/ 134 h 240"/>
                <a:gd name="T56" fmla="*/ 45 w 215"/>
                <a:gd name="T57" fmla="*/ 129 h 240"/>
                <a:gd name="T58" fmla="*/ 36 w 215"/>
                <a:gd name="T59" fmla="*/ 140 h 240"/>
                <a:gd name="T60" fmla="*/ 30 w 215"/>
                <a:gd name="T61" fmla="*/ 151 h 240"/>
                <a:gd name="T62" fmla="*/ 13 w 215"/>
                <a:gd name="T63" fmla="*/ 155 h 240"/>
                <a:gd name="T64" fmla="*/ 8 w 215"/>
                <a:gd name="T65" fmla="*/ 153 h 240"/>
                <a:gd name="T66" fmla="*/ 10 w 215"/>
                <a:gd name="T67" fmla="*/ 136 h 240"/>
                <a:gd name="T68" fmla="*/ 0 w 215"/>
                <a:gd name="T69" fmla="*/ 119 h 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5"/>
                <a:gd name="T106" fmla="*/ 0 h 240"/>
                <a:gd name="T107" fmla="*/ 215 w 215"/>
                <a:gd name="T108" fmla="*/ 240 h 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5" h="240">
                  <a:moveTo>
                    <a:pt x="0" y="184"/>
                  </a:moveTo>
                  <a:lnTo>
                    <a:pt x="0" y="149"/>
                  </a:lnTo>
                  <a:lnTo>
                    <a:pt x="3" y="111"/>
                  </a:lnTo>
                  <a:lnTo>
                    <a:pt x="25" y="111"/>
                  </a:lnTo>
                  <a:lnTo>
                    <a:pt x="25" y="87"/>
                  </a:lnTo>
                  <a:lnTo>
                    <a:pt x="28" y="61"/>
                  </a:lnTo>
                  <a:lnTo>
                    <a:pt x="28" y="37"/>
                  </a:lnTo>
                  <a:lnTo>
                    <a:pt x="30" y="12"/>
                  </a:lnTo>
                  <a:lnTo>
                    <a:pt x="55" y="10"/>
                  </a:lnTo>
                  <a:lnTo>
                    <a:pt x="82" y="5"/>
                  </a:lnTo>
                  <a:lnTo>
                    <a:pt x="91" y="16"/>
                  </a:lnTo>
                  <a:lnTo>
                    <a:pt x="110" y="5"/>
                  </a:lnTo>
                  <a:lnTo>
                    <a:pt x="128" y="0"/>
                  </a:lnTo>
                  <a:lnTo>
                    <a:pt x="141" y="26"/>
                  </a:lnTo>
                  <a:lnTo>
                    <a:pt x="155" y="51"/>
                  </a:lnTo>
                  <a:lnTo>
                    <a:pt x="172" y="65"/>
                  </a:lnTo>
                  <a:lnTo>
                    <a:pt x="175" y="71"/>
                  </a:lnTo>
                  <a:lnTo>
                    <a:pt x="182" y="77"/>
                  </a:lnTo>
                  <a:lnTo>
                    <a:pt x="189" y="101"/>
                  </a:lnTo>
                  <a:lnTo>
                    <a:pt x="211" y="109"/>
                  </a:lnTo>
                  <a:lnTo>
                    <a:pt x="215" y="116"/>
                  </a:lnTo>
                  <a:lnTo>
                    <a:pt x="215" y="117"/>
                  </a:lnTo>
                  <a:lnTo>
                    <a:pt x="185" y="137"/>
                  </a:lnTo>
                  <a:lnTo>
                    <a:pt x="160" y="156"/>
                  </a:lnTo>
                  <a:lnTo>
                    <a:pt x="149" y="181"/>
                  </a:lnTo>
                  <a:lnTo>
                    <a:pt x="136" y="189"/>
                  </a:lnTo>
                  <a:lnTo>
                    <a:pt x="121" y="211"/>
                  </a:lnTo>
                  <a:lnTo>
                    <a:pt x="88" y="207"/>
                  </a:lnTo>
                  <a:lnTo>
                    <a:pt x="69" y="200"/>
                  </a:lnTo>
                  <a:lnTo>
                    <a:pt x="55" y="217"/>
                  </a:lnTo>
                  <a:lnTo>
                    <a:pt x="45" y="234"/>
                  </a:lnTo>
                  <a:lnTo>
                    <a:pt x="20" y="240"/>
                  </a:lnTo>
                  <a:lnTo>
                    <a:pt x="12" y="237"/>
                  </a:lnTo>
                  <a:lnTo>
                    <a:pt x="15" y="210"/>
                  </a:lnTo>
                  <a:lnTo>
                    <a:pt x="0" y="184"/>
                  </a:lnTo>
                </a:path>
              </a:pathLst>
            </a:custGeom>
            <a:solidFill>
              <a:srgbClr val="E5E5E5"/>
            </a:solidFill>
            <a:ln w="1588">
              <a:solidFill>
                <a:srgbClr val="999999"/>
              </a:solidFill>
              <a:prstDash val="solid"/>
              <a:round/>
              <a:headEnd/>
              <a:tailEnd/>
            </a:ln>
          </p:spPr>
          <p:txBody>
            <a:bodyPr/>
            <a:lstStyle/>
            <a:p>
              <a:endParaRPr lang="en-US"/>
            </a:p>
          </p:txBody>
        </p:sp>
        <p:sp>
          <p:nvSpPr>
            <p:cNvPr id="27085" name="Freeform 342"/>
            <p:cNvSpPr>
              <a:spLocks/>
            </p:cNvSpPr>
            <p:nvPr/>
          </p:nvSpPr>
          <p:spPr bwMode="auto">
            <a:xfrm>
              <a:off x="3338" y="2601"/>
              <a:ext cx="5" cy="9"/>
            </a:xfrm>
            <a:custGeom>
              <a:avLst/>
              <a:gdLst>
                <a:gd name="T0" fmla="*/ 5 w 7"/>
                <a:gd name="T1" fmla="*/ 9 h 15"/>
                <a:gd name="T2" fmla="*/ 5 w 7"/>
                <a:gd name="T3" fmla="*/ 5 h 15"/>
                <a:gd name="T4" fmla="*/ 0 w 7"/>
                <a:gd name="T5" fmla="*/ 0 h 15"/>
                <a:gd name="T6" fmla="*/ 5 w 7"/>
                <a:gd name="T7" fmla="*/ 9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7" y="15"/>
                  </a:moveTo>
                  <a:lnTo>
                    <a:pt x="7" y="8"/>
                  </a:lnTo>
                  <a:lnTo>
                    <a:pt x="0" y="0"/>
                  </a:lnTo>
                  <a:lnTo>
                    <a:pt x="7" y="1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86" name="Freeform 343"/>
            <p:cNvSpPr>
              <a:spLocks/>
            </p:cNvSpPr>
            <p:nvPr/>
          </p:nvSpPr>
          <p:spPr bwMode="auto">
            <a:xfrm>
              <a:off x="3338" y="2601"/>
              <a:ext cx="4" cy="9"/>
            </a:xfrm>
            <a:custGeom>
              <a:avLst/>
              <a:gdLst>
                <a:gd name="T0" fmla="*/ 4 w 6"/>
                <a:gd name="T1" fmla="*/ 9 h 14"/>
                <a:gd name="T2" fmla="*/ 3 w 6"/>
                <a:gd name="T3" fmla="*/ 6 h 14"/>
                <a:gd name="T4" fmla="*/ 0 w 6"/>
                <a:gd name="T5" fmla="*/ 0 h 14"/>
                <a:gd name="T6" fmla="*/ 4 w 6"/>
                <a:gd name="T7" fmla="*/ 9 h 14"/>
                <a:gd name="T8" fmla="*/ 0 60000 65536"/>
                <a:gd name="T9" fmla="*/ 0 60000 65536"/>
                <a:gd name="T10" fmla="*/ 0 60000 65536"/>
                <a:gd name="T11" fmla="*/ 0 60000 65536"/>
                <a:gd name="T12" fmla="*/ 0 w 6"/>
                <a:gd name="T13" fmla="*/ 0 h 14"/>
                <a:gd name="T14" fmla="*/ 6 w 6"/>
                <a:gd name="T15" fmla="*/ 14 h 14"/>
              </a:gdLst>
              <a:ahLst/>
              <a:cxnLst>
                <a:cxn ang="T8">
                  <a:pos x="T0" y="T1"/>
                </a:cxn>
                <a:cxn ang="T9">
                  <a:pos x="T2" y="T3"/>
                </a:cxn>
                <a:cxn ang="T10">
                  <a:pos x="T4" y="T5"/>
                </a:cxn>
                <a:cxn ang="T11">
                  <a:pos x="T6" y="T7"/>
                </a:cxn>
              </a:cxnLst>
              <a:rect l="T12" t="T13" r="T14" b="T15"/>
              <a:pathLst>
                <a:path w="6" h="14">
                  <a:moveTo>
                    <a:pt x="6" y="14"/>
                  </a:moveTo>
                  <a:lnTo>
                    <a:pt x="5" y="9"/>
                  </a:lnTo>
                  <a:lnTo>
                    <a:pt x="0" y="0"/>
                  </a:lnTo>
                  <a:lnTo>
                    <a:pt x="6" y="14"/>
                  </a:lnTo>
                </a:path>
              </a:pathLst>
            </a:custGeom>
            <a:solidFill>
              <a:srgbClr val="E5E5E5"/>
            </a:solidFill>
            <a:ln w="1588">
              <a:solidFill>
                <a:srgbClr val="999999"/>
              </a:solidFill>
              <a:prstDash val="solid"/>
              <a:round/>
              <a:headEnd/>
              <a:tailEnd/>
            </a:ln>
          </p:spPr>
          <p:txBody>
            <a:bodyPr/>
            <a:lstStyle/>
            <a:p>
              <a:endParaRPr lang="en-US"/>
            </a:p>
          </p:txBody>
        </p:sp>
        <p:sp>
          <p:nvSpPr>
            <p:cNvPr id="27087" name="Freeform 344"/>
            <p:cNvSpPr>
              <a:spLocks/>
            </p:cNvSpPr>
            <p:nvPr/>
          </p:nvSpPr>
          <p:spPr bwMode="auto">
            <a:xfrm>
              <a:off x="3077" y="2896"/>
              <a:ext cx="33" cy="33"/>
            </a:xfrm>
            <a:custGeom>
              <a:avLst/>
              <a:gdLst>
                <a:gd name="T0" fmla="*/ 15 w 51"/>
                <a:gd name="T1" fmla="*/ 3 h 51"/>
                <a:gd name="T2" fmla="*/ 0 w 51"/>
                <a:gd name="T3" fmla="*/ 18 h 51"/>
                <a:gd name="T4" fmla="*/ 11 w 51"/>
                <a:gd name="T5" fmla="*/ 33 h 51"/>
                <a:gd name="T6" fmla="*/ 17 w 51"/>
                <a:gd name="T7" fmla="*/ 28 h 51"/>
                <a:gd name="T8" fmla="*/ 31 w 51"/>
                <a:gd name="T9" fmla="*/ 18 h 51"/>
                <a:gd name="T10" fmla="*/ 33 w 51"/>
                <a:gd name="T11" fmla="*/ 7 h 51"/>
                <a:gd name="T12" fmla="*/ 21 w 51"/>
                <a:gd name="T13" fmla="*/ 0 h 51"/>
                <a:gd name="T14" fmla="*/ 15 w 51"/>
                <a:gd name="T15" fmla="*/ 3 h 5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1"/>
                <a:gd name="T26" fmla="*/ 51 w 5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1">
                  <a:moveTo>
                    <a:pt x="23" y="5"/>
                  </a:moveTo>
                  <a:lnTo>
                    <a:pt x="0" y="28"/>
                  </a:lnTo>
                  <a:lnTo>
                    <a:pt x="17" y="51"/>
                  </a:lnTo>
                  <a:lnTo>
                    <a:pt x="26" y="44"/>
                  </a:lnTo>
                  <a:lnTo>
                    <a:pt x="48" y="28"/>
                  </a:lnTo>
                  <a:lnTo>
                    <a:pt x="51" y="11"/>
                  </a:lnTo>
                  <a:lnTo>
                    <a:pt x="32" y="0"/>
                  </a:lnTo>
                  <a:lnTo>
                    <a:pt x="23"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88" name="Freeform 345"/>
            <p:cNvSpPr>
              <a:spLocks/>
            </p:cNvSpPr>
            <p:nvPr/>
          </p:nvSpPr>
          <p:spPr bwMode="auto">
            <a:xfrm>
              <a:off x="3077" y="2896"/>
              <a:ext cx="33" cy="33"/>
            </a:xfrm>
            <a:custGeom>
              <a:avLst/>
              <a:gdLst>
                <a:gd name="T0" fmla="*/ 15 w 51"/>
                <a:gd name="T1" fmla="*/ 3 h 51"/>
                <a:gd name="T2" fmla="*/ 0 w 51"/>
                <a:gd name="T3" fmla="*/ 18 h 51"/>
                <a:gd name="T4" fmla="*/ 11 w 51"/>
                <a:gd name="T5" fmla="*/ 33 h 51"/>
                <a:gd name="T6" fmla="*/ 17 w 51"/>
                <a:gd name="T7" fmla="*/ 28 h 51"/>
                <a:gd name="T8" fmla="*/ 31 w 51"/>
                <a:gd name="T9" fmla="*/ 18 h 51"/>
                <a:gd name="T10" fmla="*/ 33 w 51"/>
                <a:gd name="T11" fmla="*/ 7 h 51"/>
                <a:gd name="T12" fmla="*/ 21 w 51"/>
                <a:gd name="T13" fmla="*/ 0 h 51"/>
                <a:gd name="T14" fmla="*/ 15 w 51"/>
                <a:gd name="T15" fmla="*/ 3 h 5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1"/>
                <a:gd name="T26" fmla="*/ 51 w 5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1">
                  <a:moveTo>
                    <a:pt x="23" y="5"/>
                  </a:moveTo>
                  <a:lnTo>
                    <a:pt x="0" y="28"/>
                  </a:lnTo>
                  <a:lnTo>
                    <a:pt x="17" y="51"/>
                  </a:lnTo>
                  <a:lnTo>
                    <a:pt x="26" y="44"/>
                  </a:lnTo>
                  <a:lnTo>
                    <a:pt x="48" y="28"/>
                  </a:lnTo>
                  <a:lnTo>
                    <a:pt x="51" y="11"/>
                  </a:lnTo>
                  <a:lnTo>
                    <a:pt x="32" y="0"/>
                  </a:lnTo>
                  <a:lnTo>
                    <a:pt x="23" y="5"/>
                  </a:lnTo>
                </a:path>
              </a:pathLst>
            </a:custGeom>
            <a:solidFill>
              <a:srgbClr val="E5E5E5"/>
            </a:solidFill>
            <a:ln w="1588">
              <a:solidFill>
                <a:srgbClr val="999999"/>
              </a:solidFill>
              <a:prstDash val="solid"/>
              <a:round/>
              <a:headEnd/>
              <a:tailEnd/>
            </a:ln>
          </p:spPr>
          <p:txBody>
            <a:bodyPr/>
            <a:lstStyle/>
            <a:p>
              <a:endParaRPr lang="en-US"/>
            </a:p>
          </p:txBody>
        </p:sp>
        <p:sp>
          <p:nvSpPr>
            <p:cNvPr id="27089" name="Freeform 346"/>
            <p:cNvSpPr>
              <a:spLocks/>
            </p:cNvSpPr>
            <p:nvPr/>
          </p:nvSpPr>
          <p:spPr bwMode="auto">
            <a:xfrm>
              <a:off x="3329" y="2611"/>
              <a:ext cx="118" cy="233"/>
            </a:xfrm>
            <a:custGeom>
              <a:avLst/>
              <a:gdLst>
                <a:gd name="T0" fmla="*/ 42 w 181"/>
                <a:gd name="T1" fmla="*/ 67 h 361"/>
                <a:gd name="T2" fmla="*/ 38 w 181"/>
                <a:gd name="T3" fmla="*/ 67 h 361"/>
                <a:gd name="T4" fmla="*/ 24 w 181"/>
                <a:gd name="T5" fmla="*/ 74 h 361"/>
                <a:gd name="T6" fmla="*/ 20 w 181"/>
                <a:gd name="T7" fmla="*/ 88 h 361"/>
                <a:gd name="T8" fmla="*/ 16 w 181"/>
                <a:gd name="T9" fmla="*/ 101 h 361"/>
                <a:gd name="T10" fmla="*/ 20 w 181"/>
                <a:gd name="T11" fmla="*/ 118 h 361"/>
                <a:gd name="T12" fmla="*/ 21 w 181"/>
                <a:gd name="T13" fmla="*/ 136 h 361"/>
                <a:gd name="T14" fmla="*/ 13 w 181"/>
                <a:gd name="T15" fmla="*/ 148 h 361"/>
                <a:gd name="T16" fmla="*/ 5 w 181"/>
                <a:gd name="T17" fmla="*/ 159 h 361"/>
                <a:gd name="T18" fmla="*/ 0 w 181"/>
                <a:gd name="T19" fmla="*/ 182 h 361"/>
                <a:gd name="T20" fmla="*/ 3 w 181"/>
                <a:gd name="T21" fmla="*/ 201 h 361"/>
                <a:gd name="T22" fmla="*/ 10 w 181"/>
                <a:gd name="T23" fmla="*/ 224 h 361"/>
                <a:gd name="T24" fmla="*/ 30 w 181"/>
                <a:gd name="T25" fmla="*/ 233 h 361"/>
                <a:gd name="T26" fmla="*/ 42 w 181"/>
                <a:gd name="T27" fmla="*/ 225 h 361"/>
                <a:gd name="T28" fmla="*/ 57 w 181"/>
                <a:gd name="T29" fmla="*/ 218 h 361"/>
                <a:gd name="T30" fmla="*/ 61 w 181"/>
                <a:gd name="T31" fmla="*/ 203 h 361"/>
                <a:gd name="T32" fmla="*/ 67 w 181"/>
                <a:gd name="T33" fmla="*/ 188 h 361"/>
                <a:gd name="T34" fmla="*/ 72 w 181"/>
                <a:gd name="T35" fmla="*/ 171 h 361"/>
                <a:gd name="T36" fmla="*/ 78 w 181"/>
                <a:gd name="T37" fmla="*/ 156 h 361"/>
                <a:gd name="T38" fmla="*/ 84 w 181"/>
                <a:gd name="T39" fmla="*/ 139 h 361"/>
                <a:gd name="T40" fmla="*/ 89 w 181"/>
                <a:gd name="T41" fmla="*/ 125 h 361"/>
                <a:gd name="T42" fmla="*/ 95 w 181"/>
                <a:gd name="T43" fmla="*/ 110 h 361"/>
                <a:gd name="T44" fmla="*/ 100 w 181"/>
                <a:gd name="T45" fmla="*/ 93 h 361"/>
                <a:gd name="T46" fmla="*/ 106 w 181"/>
                <a:gd name="T47" fmla="*/ 83 h 361"/>
                <a:gd name="T48" fmla="*/ 106 w 181"/>
                <a:gd name="T49" fmla="*/ 59 h 361"/>
                <a:gd name="T50" fmla="*/ 113 w 181"/>
                <a:gd name="T51" fmla="*/ 66 h 361"/>
                <a:gd name="T52" fmla="*/ 118 w 181"/>
                <a:gd name="T53" fmla="*/ 57 h 361"/>
                <a:gd name="T54" fmla="*/ 112 w 181"/>
                <a:gd name="T55" fmla="*/ 34 h 361"/>
                <a:gd name="T56" fmla="*/ 108 w 181"/>
                <a:gd name="T57" fmla="*/ 13 h 361"/>
                <a:gd name="T58" fmla="*/ 102 w 181"/>
                <a:gd name="T59" fmla="*/ 1 h 361"/>
                <a:gd name="T60" fmla="*/ 100 w 181"/>
                <a:gd name="T61" fmla="*/ 0 h 361"/>
                <a:gd name="T62" fmla="*/ 96 w 181"/>
                <a:gd name="T63" fmla="*/ 7 h 361"/>
                <a:gd name="T64" fmla="*/ 92 w 181"/>
                <a:gd name="T65" fmla="*/ 24 h 361"/>
                <a:gd name="T66" fmla="*/ 86 w 181"/>
                <a:gd name="T67" fmla="*/ 27 h 361"/>
                <a:gd name="T68" fmla="*/ 84 w 181"/>
                <a:gd name="T69" fmla="*/ 29 h 361"/>
                <a:gd name="T70" fmla="*/ 80 w 181"/>
                <a:gd name="T71" fmla="*/ 27 h 361"/>
                <a:gd name="T72" fmla="*/ 81 w 181"/>
                <a:gd name="T73" fmla="*/ 36 h 361"/>
                <a:gd name="T74" fmla="*/ 77 w 181"/>
                <a:gd name="T75" fmla="*/ 43 h 361"/>
                <a:gd name="T76" fmla="*/ 79 w 181"/>
                <a:gd name="T77" fmla="*/ 46 h 361"/>
                <a:gd name="T78" fmla="*/ 71 w 181"/>
                <a:gd name="T79" fmla="*/ 50 h 361"/>
                <a:gd name="T80" fmla="*/ 71 w 181"/>
                <a:gd name="T81" fmla="*/ 46 h 361"/>
                <a:gd name="T82" fmla="*/ 67 w 181"/>
                <a:gd name="T83" fmla="*/ 57 h 361"/>
                <a:gd name="T84" fmla="*/ 65 w 181"/>
                <a:gd name="T85" fmla="*/ 57 h 361"/>
                <a:gd name="T86" fmla="*/ 61 w 181"/>
                <a:gd name="T87" fmla="*/ 57 h 361"/>
                <a:gd name="T88" fmla="*/ 55 w 181"/>
                <a:gd name="T89" fmla="*/ 66 h 361"/>
                <a:gd name="T90" fmla="*/ 42 w 181"/>
                <a:gd name="T91" fmla="*/ 6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
                <a:gd name="T139" fmla="*/ 0 h 361"/>
                <a:gd name="T140" fmla="*/ 181 w 181"/>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 h="361">
                  <a:moveTo>
                    <a:pt x="65" y="104"/>
                  </a:moveTo>
                  <a:lnTo>
                    <a:pt x="58" y="104"/>
                  </a:lnTo>
                  <a:lnTo>
                    <a:pt x="37" y="114"/>
                  </a:lnTo>
                  <a:lnTo>
                    <a:pt x="31" y="137"/>
                  </a:lnTo>
                  <a:lnTo>
                    <a:pt x="25" y="157"/>
                  </a:lnTo>
                  <a:lnTo>
                    <a:pt x="30" y="183"/>
                  </a:lnTo>
                  <a:lnTo>
                    <a:pt x="32" y="211"/>
                  </a:lnTo>
                  <a:lnTo>
                    <a:pt x="20" y="230"/>
                  </a:lnTo>
                  <a:lnTo>
                    <a:pt x="8" y="247"/>
                  </a:lnTo>
                  <a:lnTo>
                    <a:pt x="0" y="282"/>
                  </a:lnTo>
                  <a:lnTo>
                    <a:pt x="5" y="311"/>
                  </a:lnTo>
                  <a:lnTo>
                    <a:pt x="15" y="347"/>
                  </a:lnTo>
                  <a:lnTo>
                    <a:pt x="46" y="361"/>
                  </a:lnTo>
                  <a:lnTo>
                    <a:pt x="65" y="349"/>
                  </a:lnTo>
                  <a:lnTo>
                    <a:pt x="87" y="338"/>
                  </a:lnTo>
                  <a:lnTo>
                    <a:pt x="94" y="315"/>
                  </a:lnTo>
                  <a:lnTo>
                    <a:pt x="103" y="291"/>
                  </a:lnTo>
                  <a:lnTo>
                    <a:pt x="111" y="265"/>
                  </a:lnTo>
                  <a:lnTo>
                    <a:pt x="120" y="242"/>
                  </a:lnTo>
                  <a:lnTo>
                    <a:pt x="129" y="216"/>
                  </a:lnTo>
                  <a:lnTo>
                    <a:pt x="137" y="194"/>
                  </a:lnTo>
                  <a:lnTo>
                    <a:pt x="146" y="170"/>
                  </a:lnTo>
                  <a:lnTo>
                    <a:pt x="153" y="144"/>
                  </a:lnTo>
                  <a:lnTo>
                    <a:pt x="163" y="128"/>
                  </a:lnTo>
                  <a:lnTo>
                    <a:pt x="163" y="91"/>
                  </a:lnTo>
                  <a:lnTo>
                    <a:pt x="174" y="103"/>
                  </a:lnTo>
                  <a:lnTo>
                    <a:pt x="181" y="88"/>
                  </a:lnTo>
                  <a:lnTo>
                    <a:pt x="172" y="53"/>
                  </a:lnTo>
                  <a:lnTo>
                    <a:pt x="165" y="20"/>
                  </a:lnTo>
                  <a:lnTo>
                    <a:pt x="157" y="2"/>
                  </a:lnTo>
                  <a:lnTo>
                    <a:pt x="153" y="0"/>
                  </a:lnTo>
                  <a:lnTo>
                    <a:pt x="147" y="11"/>
                  </a:lnTo>
                  <a:lnTo>
                    <a:pt x="141" y="37"/>
                  </a:lnTo>
                  <a:lnTo>
                    <a:pt x="132" y="42"/>
                  </a:lnTo>
                  <a:lnTo>
                    <a:pt x="129" y="45"/>
                  </a:lnTo>
                  <a:lnTo>
                    <a:pt x="122" y="42"/>
                  </a:lnTo>
                  <a:lnTo>
                    <a:pt x="124" y="56"/>
                  </a:lnTo>
                  <a:lnTo>
                    <a:pt x="118" y="66"/>
                  </a:lnTo>
                  <a:lnTo>
                    <a:pt x="121" y="71"/>
                  </a:lnTo>
                  <a:lnTo>
                    <a:pt x="109" y="78"/>
                  </a:lnTo>
                  <a:lnTo>
                    <a:pt x="109" y="71"/>
                  </a:lnTo>
                  <a:lnTo>
                    <a:pt x="103" y="88"/>
                  </a:lnTo>
                  <a:lnTo>
                    <a:pt x="99" y="89"/>
                  </a:lnTo>
                  <a:lnTo>
                    <a:pt x="94" y="88"/>
                  </a:lnTo>
                  <a:lnTo>
                    <a:pt x="85" y="103"/>
                  </a:lnTo>
                  <a:lnTo>
                    <a:pt x="65" y="10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90" name="Freeform 347"/>
            <p:cNvSpPr>
              <a:spLocks/>
            </p:cNvSpPr>
            <p:nvPr/>
          </p:nvSpPr>
          <p:spPr bwMode="auto">
            <a:xfrm>
              <a:off x="3329" y="2611"/>
              <a:ext cx="118" cy="233"/>
            </a:xfrm>
            <a:custGeom>
              <a:avLst/>
              <a:gdLst>
                <a:gd name="T0" fmla="*/ 42 w 181"/>
                <a:gd name="T1" fmla="*/ 67 h 361"/>
                <a:gd name="T2" fmla="*/ 38 w 181"/>
                <a:gd name="T3" fmla="*/ 67 h 361"/>
                <a:gd name="T4" fmla="*/ 24 w 181"/>
                <a:gd name="T5" fmla="*/ 74 h 361"/>
                <a:gd name="T6" fmla="*/ 20 w 181"/>
                <a:gd name="T7" fmla="*/ 88 h 361"/>
                <a:gd name="T8" fmla="*/ 16 w 181"/>
                <a:gd name="T9" fmla="*/ 101 h 361"/>
                <a:gd name="T10" fmla="*/ 20 w 181"/>
                <a:gd name="T11" fmla="*/ 118 h 361"/>
                <a:gd name="T12" fmla="*/ 21 w 181"/>
                <a:gd name="T13" fmla="*/ 136 h 361"/>
                <a:gd name="T14" fmla="*/ 13 w 181"/>
                <a:gd name="T15" fmla="*/ 148 h 361"/>
                <a:gd name="T16" fmla="*/ 5 w 181"/>
                <a:gd name="T17" fmla="*/ 159 h 361"/>
                <a:gd name="T18" fmla="*/ 0 w 181"/>
                <a:gd name="T19" fmla="*/ 182 h 361"/>
                <a:gd name="T20" fmla="*/ 3 w 181"/>
                <a:gd name="T21" fmla="*/ 201 h 361"/>
                <a:gd name="T22" fmla="*/ 10 w 181"/>
                <a:gd name="T23" fmla="*/ 224 h 361"/>
                <a:gd name="T24" fmla="*/ 30 w 181"/>
                <a:gd name="T25" fmla="*/ 233 h 361"/>
                <a:gd name="T26" fmla="*/ 42 w 181"/>
                <a:gd name="T27" fmla="*/ 225 h 361"/>
                <a:gd name="T28" fmla="*/ 57 w 181"/>
                <a:gd name="T29" fmla="*/ 218 h 361"/>
                <a:gd name="T30" fmla="*/ 61 w 181"/>
                <a:gd name="T31" fmla="*/ 203 h 361"/>
                <a:gd name="T32" fmla="*/ 67 w 181"/>
                <a:gd name="T33" fmla="*/ 188 h 361"/>
                <a:gd name="T34" fmla="*/ 72 w 181"/>
                <a:gd name="T35" fmla="*/ 171 h 361"/>
                <a:gd name="T36" fmla="*/ 78 w 181"/>
                <a:gd name="T37" fmla="*/ 156 h 361"/>
                <a:gd name="T38" fmla="*/ 84 w 181"/>
                <a:gd name="T39" fmla="*/ 139 h 361"/>
                <a:gd name="T40" fmla="*/ 89 w 181"/>
                <a:gd name="T41" fmla="*/ 125 h 361"/>
                <a:gd name="T42" fmla="*/ 95 w 181"/>
                <a:gd name="T43" fmla="*/ 110 h 361"/>
                <a:gd name="T44" fmla="*/ 100 w 181"/>
                <a:gd name="T45" fmla="*/ 93 h 361"/>
                <a:gd name="T46" fmla="*/ 106 w 181"/>
                <a:gd name="T47" fmla="*/ 83 h 361"/>
                <a:gd name="T48" fmla="*/ 106 w 181"/>
                <a:gd name="T49" fmla="*/ 59 h 361"/>
                <a:gd name="T50" fmla="*/ 113 w 181"/>
                <a:gd name="T51" fmla="*/ 66 h 361"/>
                <a:gd name="T52" fmla="*/ 118 w 181"/>
                <a:gd name="T53" fmla="*/ 57 h 361"/>
                <a:gd name="T54" fmla="*/ 112 w 181"/>
                <a:gd name="T55" fmla="*/ 34 h 361"/>
                <a:gd name="T56" fmla="*/ 108 w 181"/>
                <a:gd name="T57" fmla="*/ 13 h 361"/>
                <a:gd name="T58" fmla="*/ 102 w 181"/>
                <a:gd name="T59" fmla="*/ 1 h 361"/>
                <a:gd name="T60" fmla="*/ 100 w 181"/>
                <a:gd name="T61" fmla="*/ 0 h 361"/>
                <a:gd name="T62" fmla="*/ 96 w 181"/>
                <a:gd name="T63" fmla="*/ 7 h 361"/>
                <a:gd name="T64" fmla="*/ 92 w 181"/>
                <a:gd name="T65" fmla="*/ 24 h 361"/>
                <a:gd name="T66" fmla="*/ 86 w 181"/>
                <a:gd name="T67" fmla="*/ 27 h 361"/>
                <a:gd name="T68" fmla="*/ 84 w 181"/>
                <a:gd name="T69" fmla="*/ 29 h 361"/>
                <a:gd name="T70" fmla="*/ 80 w 181"/>
                <a:gd name="T71" fmla="*/ 27 h 361"/>
                <a:gd name="T72" fmla="*/ 81 w 181"/>
                <a:gd name="T73" fmla="*/ 36 h 361"/>
                <a:gd name="T74" fmla="*/ 77 w 181"/>
                <a:gd name="T75" fmla="*/ 43 h 361"/>
                <a:gd name="T76" fmla="*/ 79 w 181"/>
                <a:gd name="T77" fmla="*/ 46 h 361"/>
                <a:gd name="T78" fmla="*/ 71 w 181"/>
                <a:gd name="T79" fmla="*/ 50 h 361"/>
                <a:gd name="T80" fmla="*/ 71 w 181"/>
                <a:gd name="T81" fmla="*/ 46 h 361"/>
                <a:gd name="T82" fmla="*/ 67 w 181"/>
                <a:gd name="T83" fmla="*/ 57 h 361"/>
                <a:gd name="T84" fmla="*/ 65 w 181"/>
                <a:gd name="T85" fmla="*/ 57 h 361"/>
                <a:gd name="T86" fmla="*/ 61 w 181"/>
                <a:gd name="T87" fmla="*/ 57 h 361"/>
                <a:gd name="T88" fmla="*/ 55 w 181"/>
                <a:gd name="T89" fmla="*/ 66 h 361"/>
                <a:gd name="T90" fmla="*/ 42 w 181"/>
                <a:gd name="T91" fmla="*/ 67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
                <a:gd name="T139" fmla="*/ 0 h 361"/>
                <a:gd name="T140" fmla="*/ 181 w 181"/>
                <a:gd name="T141" fmla="*/ 361 h 3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 h="361">
                  <a:moveTo>
                    <a:pt x="65" y="104"/>
                  </a:moveTo>
                  <a:lnTo>
                    <a:pt x="58" y="104"/>
                  </a:lnTo>
                  <a:lnTo>
                    <a:pt x="37" y="114"/>
                  </a:lnTo>
                  <a:lnTo>
                    <a:pt x="31" y="137"/>
                  </a:lnTo>
                  <a:lnTo>
                    <a:pt x="25" y="157"/>
                  </a:lnTo>
                  <a:lnTo>
                    <a:pt x="30" y="183"/>
                  </a:lnTo>
                  <a:lnTo>
                    <a:pt x="32" y="211"/>
                  </a:lnTo>
                  <a:lnTo>
                    <a:pt x="20" y="230"/>
                  </a:lnTo>
                  <a:lnTo>
                    <a:pt x="8" y="247"/>
                  </a:lnTo>
                  <a:lnTo>
                    <a:pt x="0" y="282"/>
                  </a:lnTo>
                  <a:lnTo>
                    <a:pt x="5" y="311"/>
                  </a:lnTo>
                  <a:lnTo>
                    <a:pt x="15" y="347"/>
                  </a:lnTo>
                  <a:lnTo>
                    <a:pt x="46" y="361"/>
                  </a:lnTo>
                  <a:lnTo>
                    <a:pt x="65" y="349"/>
                  </a:lnTo>
                  <a:lnTo>
                    <a:pt x="87" y="338"/>
                  </a:lnTo>
                  <a:lnTo>
                    <a:pt x="94" y="315"/>
                  </a:lnTo>
                  <a:lnTo>
                    <a:pt x="103" y="291"/>
                  </a:lnTo>
                  <a:lnTo>
                    <a:pt x="111" y="265"/>
                  </a:lnTo>
                  <a:lnTo>
                    <a:pt x="120" y="242"/>
                  </a:lnTo>
                  <a:lnTo>
                    <a:pt x="129" y="216"/>
                  </a:lnTo>
                  <a:lnTo>
                    <a:pt x="137" y="194"/>
                  </a:lnTo>
                  <a:lnTo>
                    <a:pt x="146" y="170"/>
                  </a:lnTo>
                  <a:lnTo>
                    <a:pt x="153" y="144"/>
                  </a:lnTo>
                  <a:lnTo>
                    <a:pt x="163" y="128"/>
                  </a:lnTo>
                  <a:lnTo>
                    <a:pt x="163" y="91"/>
                  </a:lnTo>
                  <a:lnTo>
                    <a:pt x="174" y="103"/>
                  </a:lnTo>
                  <a:lnTo>
                    <a:pt x="181" y="88"/>
                  </a:lnTo>
                  <a:lnTo>
                    <a:pt x="172" y="53"/>
                  </a:lnTo>
                  <a:lnTo>
                    <a:pt x="165" y="20"/>
                  </a:lnTo>
                  <a:lnTo>
                    <a:pt x="157" y="2"/>
                  </a:lnTo>
                  <a:lnTo>
                    <a:pt x="153" y="0"/>
                  </a:lnTo>
                  <a:lnTo>
                    <a:pt x="147" y="11"/>
                  </a:lnTo>
                  <a:lnTo>
                    <a:pt x="141" y="37"/>
                  </a:lnTo>
                  <a:lnTo>
                    <a:pt x="132" y="42"/>
                  </a:lnTo>
                  <a:lnTo>
                    <a:pt x="129" y="45"/>
                  </a:lnTo>
                  <a:lnTo>
                    <a:pt x="122" y="42"/>
                  </a:lnTo>
                  <a:lnTo>
                    <a:pt x="124" y="56"/>
                  </a:lnTo>
                  <a:lnTo>
                    <a:pt x="118" y="66"/>
                  </a:lnTo>
                  <a:lnTo>
                    <a:pt x="121" y="71"/>
                  </a:lnTo>
                  <a:lnTo>
                    <a:pt x="109" y="78"/>
                  </a:lnTo>
                  <a:lnTo>
                    <a:pt x="109" y="71"/>
                  </a:lnTo>
                  <a:lnTo>
                    <a:pt x="103" y="88"/>
                  </a:lnTo>
                  <a:lnTo>
                    <a:pt x="99" y="89"/>
                  </a:lnTo>
                  <a:lnTo>
                    <a:pt x="94" y="88"/>
                  </a:lnTo>
                  <a:lnTo>
                    <a:pt x="85" y="103"/>
                  </a:lnTo>
                  <a:lnTo>
                    <a:pt x="65" y="104"/>
                  </a:lnTo>
                </a:path>
              </a:pathLst>
            </a:custGeom>
            <a:solidFill>
              <a:srgbClr val="E5E5E5"/>
            </a:solidFill>
            <a:ln w="1588">
              <a:solidFill>
                <a:srgbClr val="999999"/>
              </a:solidFill>
              <a:prstDash val="solid"/>
              <a:round/>
              <a:headEnd/>
              <a:tailEnd/>
            </a:ln>
          </p:spPr>
          <p:txBody>
            <a:bodyPr/>
            <a:lstStyle/>
            <a:p>
              <a:endParaRPr lang="en-US"/>
            </a:p>
          </p:txBody>
        </p:sp>
        <p:sp>
          <p:nvSpPr>
            <p:cNvPr id="27091" name="Freeform 348"/>
            <p:cNvSpPr>
              <a:spLocks/>
            </p:cNvSpPr>
            <p:nvPr/>
          </p:nvSpPr>
          <p:spPr bwMode="auto">
            <a:xfrm>
              <a:off x="3177" y="2566"/>
              <a:ext cx="47" cy="133"/>
            </a:xfrm>
            <a:custGeom>
              <a:avLst/>
              <a:gdLst>
                <a:gd name="T0" fmla="*/ 27 w 72"/>
                <a:gd name="T1" fmla="*/ 93 h 206"/>
                <a:gd name="T2" fmla="*/ 21 w 72"/>
                <a:gd name="T3" fmla="*/ 109 h 206"/>
                <a:gd name="T4" fmla="*/ 29 w 72"/>
                <a:gd name="T5" fmla="*/ 121 h 206"/>
                <a:gd name="T6" fmla="*/ 35 w 72"/>
                <a:gd name="T7" fmla="*/ 133 h 206"/>
                <a:gd name="T8" fmla="*/ 34 w 72"/>
                <a:gd name="T9" fmla="*/ 123 h 206"/>
                <a:gd name="T10" fmla="*/ 42 w 72"/>
                <a:gd name="T11" fmla="*/ 115 h 206"/>
                <a:gd name="T12" fmla="*/ 44 w 72"/>
                <a:gd name="T13" fmla="*/ 103 h 206"/>
                <a:gd name="T14" fmla="*/ 47 w 72"/>
                <a:gd name="T15" fmla="*/ 88 h 206"/>
                <a:gd name="T16" fmla="*/ 38 w 72"/>
                <a:gd name="T17" fmla="*/ 80 h 206"/>
                <a:gd name="T18" fmla="*/ 29 w 72"/>
                <a:gd name="T19" fmla="*/ 70 h 206"/>
                <a:gd name="T20" fmla="*/ 25 w 72"/>
                <a:gd name="T21" fmla="*/ 54 h 206"/>
                <a:gd name="T22" fmla="*/ 29 w 72"/>
                <a:gd name="T23" fmla="*/ 40 h 206"/>
                <a:gd name="T24" fmla="*/ 34 w 72"/>
                <a:gd name="T25" fmla="*/ 37 h 206"/>
                <a:gd name="T26" fmla="*/ 30 w 72"/>
                <a:gd name="T27" fmla="*/ 23 h 206"/>
                <a:gd name="T28" fmla="*/ 25 w 72"/>
                <a:gd name="T29" fmla="*/ 5 h 206"/>
                <a:gd name="T30" fmla="*/ 20 w 72"/>
                <a:gd name="T31" fmla="*/ 2 h 206"/>
                <a:gd name="T32" fmla="*/ 4 w 72"/>
                <a:gd name="T33" fmla="*/ 0 h 206"/>
                <a:gd name="T34" fmla="*/ 7 w 72"/>
                <a:gd name="T35" fmla="*/ 5 h 206"/>
                <a:gd name="T36" fmla="*/ 14 w 72"/>
                <a:gd name="T37" fmla="*/ 17 h 206"/>
                <a:gd name="T38" fmla="*/ 11 w 72"/>
                <a:gd name="T39" fmla="*/ 23 h 206"/>
                <a:gd name="T40" fmla="*/ 10 w 72"/>
                <a:gd name="T41" fmla="*/ 37 h 206"/>
                <a:gd name="T42" fmla="*/ 10 w 72"/>
                <a:gd name="T43" fmla="*/ 50 h 206"/>
                <a:gd name="T44" fmla="*/ 8 w 72"/>
                <a:gd name="T45" fmla="*/ 55 h 206"/>
                <a:gd name="T46" fmla="*/ 0 w 72"/>
                <a:gd name="T47" fmla="*/ 72 h 206"/>
                <a:gd name="T48" fmla="*/ 7 w 72"/>
                <a:gd name="T49" fmla="*/ 79 h 206"/>
                <a:gd name="T50" fmla="*/ 11 w 72"/>
                <a:gd name="T51" fmla="*/ 87 h 206"/>
                <a:gd name="T52" fmla="*/ 20 w 72"/>
                <a:gd name="T53" fmla="*/ 87 h 206"/>
                <a:gd name="T54" fmla="*/ 27 w 72"/>
                <a:gd name="T55" fmla="*/ 93 h 2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206"/>
                <a:gd name="T86" fmla="*/ 72 w 72"/>
                <a:gd name="T87" fmla="*/ 206 h 2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206">
                  <a:moveTo>
                    <a:pt x="41" y="144"/>
                  </a:moveTo>
                  <a:lnTo>
                    <a:pt x="32" y="169"/>
                  </a:lnTo>
                  <a:lnTo>
                    <a:pt x="45" y="187"/>
                  </a:lnTo>
                  <a:lnTo>
                    <a:pt x="53" y="206"/>
                  </a:lnTo>
                  <a:lnTo>
                    <a:pt x="52" y="191"/>
                  </a:lnTo>
                  <a:lnTo>
                    <a:pt x="64" y="178"/>
                  </a:lnTo>
                  <a:lnTo>
                    <a:pt x="67" y="159"/>
                  </a:lnTo>
                  <a:lnTo>
                    <a:pt x="72" y="137"/>
                  </a:lnTo>
                  <a:lnTo>
                    <a:pt x="58" y="124"/>
                  </a:lnTo>
                  <a:lnTo>
                    <a:pt x="45" y="108"/>
                  </a:lnTo>
                  <a:lnTo>
                    <a:pt x="39" y="83"/>
                  </a:lnTo>
                  <a:lnTo>
                    <a:pt x="45" y="62"/>
                  </a:lnTo>
                  <a:lnTo>
                    <a:pt x="52" y="57"/>
                  </a:lnTo>
                  <a:lnTo>
                    <a:pt x="46" y="36"/>
                  </a:lnTo>
                  <a:lnTo>
                    <a:pt x="39" y="8"/>
                  </a:lnTo>
                  <a:lnTo>
                    <a:pt x="30" y="3"/>
                  </a:lnTo>
                  <a:lnTo>
                    <a:pt x="6" y="0"/>
                  </a:lnTo>
                  <a:lnTo>
                    <a:pt x="11" y="7"/>
                  </a:lnTo>
                  <a:lnTo>
                    <a:pt x="22" y="26"/>
                  </a:lnTo>
                  <a:lnTo>
                    <a:pt x="17" y="36"/>
                  </a:lnTo>
                  <a:lnTo>
                    <a:pt x="15" y="57"/>
                  </a:lnTo>
                  <a:lnTo>
                    <a:pt x="15" y="78"/>
                  </a:lnTo>
                  <a:lnTo>
                    <a:pt x="12" y="85"/>
                  </a:lnTo>
                  <a:lnTo>
                    <a:pt x="0" y="111"/>
                  </a:lnTo>
                  <a:lnTo>
                    <a:pt x="11" y="123"/>
                  </a:lnTo>
                  <a:lnTo>
                    <a:pt x="17" y="134"/>
                  </a:lnTo>
                  <a:lnTo>
                    <a:pt x="31" y="134"/>
                  </a:lnTo>
                  <a:lnTo>
                    <a:pt x="41" y="14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92" name="Freeform 349"/>
            <p:cNvSpPr>
              <a:spLocks/>
            </p:cNvSpPr>
            <p:nvPr/>
          </p:nvSpPr>
          <p:spPr bwMode="auto">
            <a:xfrm>
              <a:off x="3177" y="2566"/>
              <a:ext cx="47" cy="133"/>
            </a:xfrm>
            <a:custGeom>
              <a:avLst/>
              <a:gdLst>
                <a:gd name="T0" fmla="*/ 27 w 72"/>
                <a:gd name="T1" fmla="*/ 93 h 206"/>
                <a:gd name="T2" fmla="*/ 21 w 72"/>
                <a:gd name="T3" fmla="*/ 109 h 206"/>
                <a:gd name="T4" fmla="*/ 29 w 72"/>
                <a:gd name="T5" fmla="*/ 121 h 206"/>
                <a:gd name="T6" fmla="*/ 35 w 72"/>
                <a:gd name="T7" fmla="*/ 133 h 206"/>
                <a:gd name="T8" fmla="*/ 34 w 72"/>
                <a:gd name="T9" fmla="*/ 123 h 206"/>
                <a:gd name="T10" fmla="*/ 42 w 72"/>
                <a:gd name="T11" fmla="*/ 115 h 206"/>
                <a:gd name="T12" fmla="*/ 44 w 72"/>
                <a:gd name="T13" fmla="*/ 103 h 206"/>
                <a:gd name="T14" fmla="*/ 47 w 72"/>
                <a:gd name="T15" fmla="*/ 88 h 206"/>
                <a:gd name="T16" fmla="*/ 38 w 72"/>
                <a:gd name="T17" fmla="*/ 80 h 206"/>
                <a:gd name="T18" fmla="*/ 29 w 72"/>
                <a:gd name="T19" fmla="*/ 70 h 206"/>
                <a:gd name="T20" fmla="*/ 25 w 72"/>
                <a:gd name="T21" fmla="*/ 54 h 206"/>
                <a:gd name="T22" fmla="*/ 29 w 72"/>
                <a:gd name="T23" fmla="*/ 40 h 206"/>
                <a:gd name="T24" fmla="*/ 34 w 72"/>
                <a:gd name="T25" fmla="*/ 37 h 206"/>
                <a:gd name="T26" fmla="*/ 30 w 72"/>
                <a:gd name="T27" fmla="*/ 23 h 206"/>
                <a:gd name="T28" fmla="*/ 25 w 72"/>
                <a:gd name="T29" fmla="*/ 5 h 206"/>
                <a:gd name="T30" fmla="*/ 20 w 72"/>
                <a:gd name="T31" fmla="*/ 2 h 206"/>
                <a:gd name="T32" fmla="*/ 4 w 72"/>
                <a:gd name="T33" fmla="*/ 0 h 206"/>
                <a:gd name="T34" fmla="*/ 7 w 72"/>
                <a:gd name="T35" fmla="*/ 5 h 206"/>
                <a:gd name="T36" fmla="*/ 14 w 72"/>
                <a:gd name="T37" fmla="*/ 17 h 206"/>
                <a:gd name="T38" fmla="*/ 11 w 72"/>
                <a:gd name="T39" fmla="*/ 23 h 206"/>
                <a:gd name="T40" fmla="*/ 10 w 72"/>
                <a:gd name="T41" fmla="*/ 37 h 206"/>
                <a:gd name="T42" fmla="*/ 10 w 72"/>
                <a:gd name="T43" fmla="*/ 50 h 206"/>
                <a:gd name="T44" fmla="*/ 8 w 72"/>
                <a:gd name="T45" fmla="*/ 55 h 206"/>
                <a:gd name="T46" fmla="*/ 0 w 72"/>
                <a:gd name="T47" fmla="*/ 72 h 206"/>
                <a:gd name="T48" fmla="*/ 7 w 72"/>
                <a:gd name="T49" fmla="*/ 79 h 206"/>
                <a:gd name="T50" fmla="*/ 11 w 72"/>
                <a:gd name="T51" fmla="*/ 87 h 206"/>
                <a:gd name="T52" fmla="*/ 20 w 72"/>
                <a:gd name="T53" fmla="*/ 87 h 206"/>
                <a:gd name="T54" fmla="*/ 27 w 72"/>
                <a:gd name="T55" fmla="*/ 93 h 2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206"/>
                <a:gd name="T86" fmla="*/ 72 w 72"/>
                <a:gd name="T87" fmla="*/ 206 h 20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206">
                  <a:moveTo>
                    <a:pt x="41" y="144"/>
                  </a:moveTo>
                  <a:lnTo>
                    <a:pt x="32" y="169"/>
                  </a:lnTo>
                  <a:lnTo>
                    <a:pt x="45" y="187"/>
                  </a:lnTo>
                  <a:lnTo>
                    <a:pt x="53" y="206"/>
                  </a:lnTo>
                  <a:lnTo>
                    <a:pt x="52" y="191"/>
                  </a:lnTo>
                  <a:lnTo>
                    <a:pt x="64" y="178"/>
                  </a:lnTo>
                  <a:lnTo>
                    <a:pt x="67" y="159"/>
                  </a:lnTo>
                  <a:lnTo>
                    <a:pt x="72" y="137"/>
                  </a:lnTo>
                  <a:lnTo>
                    <a:pt x="58" y="124"/>
                  </a:lnTo>
                  <a:lnTo>
                    <a:pt x="45" y="108"/>
                  </a:lnTo>
                  <a:lnTo>
                    <a:pt x="39" y="83"/>
                  </a:lnTo>
                  <a:lnTo>
                    <a:pt x="45" y="62"/>
                  </a:lnTo>
                  <a:lnTo>
                    <a:pt x="52" y="57"/>
                  </a:lnTo>
                  <a:lnTo>
                    <a:pt x="46" y="36"/>
                  </a:lnTo>
                  <a:lnTo>
                    <a:pt x="39" y="8"/>
                  </a:lnTo>
                  <a:lnTo>
                    <a:pt x="30" y="3"/>
                  </a:lnTo>
                  <a:lnTo>
                    <a:pt x="6" y="0"/>
                  </a:lnTo>
                  <a:lnTo>
                    <a:pt x="11" y="7"/>
                  </a:lnTo>
                  <a:lnTo>
                    <a:pt x="22" y="26"/>
                  </a:lnTo>
                  <a:lnTo>
                    <a:pt x="17" y="36"/>
                  </a:lnTo>
                  <a:lnTo>
                    <a:pt x="15" y="57"/>
                  </a:lnTo>
                  <a:lnTo>
                    <a:pt x="15" y="78"/>
                  </a:lnTo>
                  <a:lnTo>
                    <a:pt x="12" y="85"/>
                  </a:lnTo>
                  <a:lnTo>
                    <a:pt x="0" y="111"/>
                  </a:lnTo>
                  <a:lnTo>
                    <a:pt x="11" y="123"/>
                  </a:lnTo>
                  <a:lnTo>
                    <a:pt x="17" y="134"/>
                  </a:lnTo>
                  <a:lnTo>
                    <a:pt x="31" y="134"/>
                  </a:lnTo>
                  <a:lnTo>
                    <a:pt x="41" y="144"/>
                  </a:lnTo>
                </a:path>
              </a:pathLst>
            </a:custGeom>
            <a:solidFill>
              <a:srgbClr val="E5E5E5"/>
            </a:solidFill>
            <a:ln w="1588">
              <a:solidFill>
                <a:srgbClr val="999999"/>
              </a:solidFill>
              <a:prstDash val="solid"/>
              <a:round/>
              <a:headEnd/>
              <a:tailEnd/>
            </a:ln>
          </p:spPr>
          <p:txBody>
            <a:bodyPr/>
            <a:lstStyle/>
            <a:p>
              <a:endParaRPr lang="en-US"/>
            </a:p>
          </p:txBody>
        </p:sp>
        <p:sp>
          <p:nvSpPr>
            <p:cNvPr id="27093" name="Freeform 350"/>
            <p:cNvSpPr>
              <a:spLocks/>
            </p:cNvSpPr>
            <p:nvPr/>
          </p:nvSpPr>
          <p:spPr bwMode="auto">
            <a:xfrm>
              <a:off x="3137" y="2584"/>
              <a:ext cx="162" cy="281"/>
            </a:xfrm>
            <a:custGeom>
              <a:avLst/>
              <a:gdLst>
                <a:gd name="T0" fmla="*/ 64 w 247"/>
                <a:gd name="T1" fmla="*/ 164 h 436"/>
                <a:gd name="T2" fmla="*/ 71 w 247"/>
                <a:gd name="T3" fmla="*/ 159 h 436"/>
                <a:gd name="T4" fmla="*/ 100 w 247"/>
                <a:gd name="T5" fmla="*/ 129 h 436"/>
                <a:gd name="T6" fmla="*/ 125 w 247"/>
                <a:gd name="T7" fmla="*/ 115 h 436"/>
                <a:gd name="T8" fmla="*/ 158 w 247"/>
                <a:gd name="T9" fmla="*/ 81 h 436"/>
                <a:gd name="T10" fmla="*/ 160 w 247"/>
                <a:gd name="T11" fmla="*/ 68 h 436"/>
                <a:gd name="T12" fmla="*/ 160 w 247"/>
                <a:gd name="T13" fmla="*/ 36 h 436"/>
                <a:gd name="T14" fmla="*/ 160 w 247"/>
                <a:gd name="T15" fmla="*/ 0 h 436"/>
                <a:gd name="T16" fmla="*/ 143 w 247"/>
                <a:gd name="T17" fmla="*/ 8 h 436"/>
                <a:gd name="T18" fmla="*/ 119 w 247"/>
                <a:gd name="T19" fmla="*/ 16 h 436"/>
                <a:gd name="T20" fmla="*/ 90 w 247"/>
                <a:gd name="T21" fmla="*/ 17 h 436"/>
                <a:gd name="T22" fmla="*/ 74 w 247"/>
                <a:gd name="T23" fmla="*/ 19 h 436"/>
                <a:gd name="T24" fmla="*/ 66 w 247"/>
                <a:gd name="T25" fmla="*/ 35 h 436"/>
                <a:gd name="T26" fmla="*/ 78 w 247"/>
                <a:gd name="T27" fmla="*/ 62 h 436"/>
                <a:gd name="T28" fmla="*/ 84 w 247"/>
                <a:gd name="T29" fmla="*/ 84 h 436"/>
                <a:gd name="T30" fmla="*/ 74 w 247"/>
                <a:gd name="T31" fmla="*/ 105 h 436"/>
                <a:gd name="T32" fmla="*/ 70 w 247"/>
                <a:gd name="T33" fmla="*/ 102 h 436"/>
                <a:gd name="T34" fmla="*/ 67 w 247"/>
                <a:gd name="T35" fmla="*/ 75 h 436"/>
                <a:gd name="T36" fmla="*/ 51 w 247"/>
                <a:gd name="T37" fmla="*/ 68 h 436"/>
                <a:gd name="T38" fmla="*/ 34 w 247"/>
                <a:gd name="T39" fmla="*/ 65 h 436"/>
                <a:gd name="T40" fmla="*/ 12 w 247"/>
                <a:gd name="T41" fmla="*/ 75 h 436"/>
                <a:gd name="T42" fmla="*/ 2 w 247"/>
                <a:gd name="T43" fmla="*/ 89 h 436"/>
                <a:gd name="T44" fmla="*/ 10 w 247"/>
                <a:gd name="T45" fmla="*/ 95 h 436"/>
                <a:gd name="T46" fmla="*/ 40 w 247"/>
                <a:gd name="T47" fmla="*/ 107 h 436"/>
                <a:gd name="T48" fmla="*/ 37 w 247"/>
                <a:gd name="T49" fmla="*/ 143 h 436"/>
                <a:gd name="T50" fmla="*/ 33 w 247"/>
                <a:gd name="T51" fmla="*/ 173 h 436"/>
                <a:gd name="T52" fmla="*/ 20 w 247"/>
                <a:gd name="T53" fmla="*/ 197 h 436"/>
                <a:gd name="T54" fmla="*/ 12 w 247"/>
                <a:gd name="T55" fmla="*/ 218 h 436"/>
                <a:gd name="T56" fmla="*/ 17 w 247"/>
                <a:gd name="T57" fmla="*/ 248 h 436"/>
                <a:gd name="T58" fmla="*/ 18 w 247"/>
                <a:gd name="T59" fmla="*/ 281 h 436"/>
                <a:gd name="T60" fmla="*/ 31 w 247"/>
                <a:gd name="T61" fmla="*/ 270 h 436"/>
                <a:gd name="T62" fmla="*/ 44 w 247"/>
                <a:gd name="T63" fmla="*/ 251 h 436"/>
                <a:gd name="T64" fmla="*/ 70 w 247"/>
                <a:gd name="T65" fmla="*/ 237 h 436"/>
                <a:gd name="T66" fmla="*/ 71 w 247"/>
                <a:gd name="T67" fmla="*/ 215 h 436"/>
                <a:gd name="T68" fmla="*/ 71 w 247"/>
                <a:gd name="T69" fmla="*/ 204 h 436"/>
                <a:gd name="T70" fmla="*/ 67 w 247"/>
                <a:gd name="T71" fmla="*/ 176 h 4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436"/>
                <a:gd name="T110" fmla="*/ 247 w 247"/>
                <a:gd name="T111" fmla="*/ 436 h 4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436">
                  <a:moveTo>
                    <a:pt x="102" y="273"/>
                  </a:moveTo>
                  <a:lnTo>
                    <a:pt x="98" y="255"/>
                  </a:lnTo>
                  <a:lnTo>
                    <a:pt x="98" y="246"/>
                  </a:lnTo>
                  <a:lnTo>
                    <a:pt x="108" y="246"/>
                  </a:lnTo>
                  <a:lnTo>
                    <a:pt x="135" y="224"/>
                  </a:lnTo>
                  <a:lnTo>
                    <a:pt x="152" y="200"/>
                  </a:lnTo>
                  <a:lnTo>
                    <a:pt x="172" y="190"/>
                  </a:lnTo>
                  <a:lnTo>
                    <a:pt x="191" y="178"/>
                  </a:lnTo>
                  <a:lnTo>
                    <a:pt x="222" y="158"/>
                  </a:lnTo>
                  <a:lnTo>
                    <a:pt x="241" y="125"/>
                  </a:lnTo>
                  <a:lnTo>
                    <a:pt x="247" y="105"/>
                  </a:lnTo>
                  <a:lnTo>
                    <a:pt x="244" y="106"/>
                  </a:lnTo>
                  <a:lnTo>
                    <a:pt x="241" y="68"/>
                  </a:lnTo>
                  <a:lnTo>
                    <a:pt x="244" y="56"/>
                  </a:lnTo>
                  <a:lnTo>
                    <a:pt x="244" y="17"/>
                  </a:lnTo>
                  <a:lnTo>
                    <a:pt x="244" y="0"/>
                  </a:lnTo>
                  <a:lnTo>
                    <a:pt x="242" y="0"/>
                  </a:lnTo>
                  <a:lnTo>
                    <a:pt x="218" y="13"/>
                  </a:lnTo>
                  <a:lnTo>
                    <a:pt x="194" y="24"/>
                  </a:lnTo>
                  <a:lnTo>
                    <a:pt x="181" y="25"/>
                  </a:lnTo>
                  <a:lnTo>
                    <a:pt x="165" y="31"/>
                  </a:lnTo>
                  <a:lnTo>
                    <a:pt x="137" y="26"/>
                  </a:lnTo>
                  <a:lnTo>
                    <a:pt x="124" y="29"/>
                  </a:lnTo>
                  <a:lnTo>
                    <a:pt x="113" y="29"/>
                  </a:lnTo>
                  <a:lnTo>
                    <a:pt x="106" y="34"/>
                  </a:lnTo>
                  <a:lnTo>
                    <a:pt x="100" y="55"/>
                  </a:lnTo>
                  <a:lnTo>
                    <a:pt x="106" y="80"/>
                  </a:lnTo>
                  <a:lnTo>
                    <a:pt x="119" y="96"/>
                  </a:lnTo>
                  <a:lnTo>
                    <a:pt x="133" y="109"/>
                  </a:lnTo>
                  <a:lnTo>
                    <a:pt x="128" y="131"/>
                  </a:lnTo>
                  <a:lnTo>
                    <a:pt x="125" y="150"/>
                  </a:lnTo>
                  <a:lnTo>
                    <a:pt x="113" y="163"/>
                  </a:lnTo>
                  <a:lnTo>
                    <a:pt x="114" y="178"/>
                  </a:lnTo>
                  <a:lnTo>
                    <a:pt x="106" y="159"/>
                  </a:lnTo>
                  <a:lnTo>
                    <a:pt x="93" y="141"/>
                  </a:lnTo>
                  <a:lnTo>
                    <a:pt x="102" y="116"/>
                  </a:lnTo>
                  <a:lnTo>
                    <a:pt x="92" y="106"/>
                  </a:lnTo>
                  <a:lnTo>
                    <a:pt x="78" y="106"/>
                  </a:lnTo>
                  <a:lnTo>
                    <a:pt x="72" y="95"/>
                  </a:lnTo>
                  <a:lnTo>
                    <a:pt x="52" y="101"/>
                  </a:lnTo>
                  <a:lnTo>
                    <a:pt x="35" y="108"/>
                  </a:lnTo>
                  <a:lnTo>
                    <a:pt x="18" y="116"/>
                  </a:lnTo>
                  <a:lnTo>
                    <a:pt x="0" y="123"/>
                  </a:lnTo>
                  <a:lnTo>
                    <a:pt x="3" y="138"/>
                  </a:lnTo>
                  <a:lnTo>
                    <a:pt x="3" y="148"/>
                  </a:lnTo>
                  <a:lnTo>
                    <a:pt x="15" y="147"/>
                  </a:lnTo>
                  <a:lnTo>
                    <a:pt x="39" y="156"/>
                  </a:lnTo>
                  <a:lnTo>
                    <a:pt x="61" y="166"/>
                  </a:lnTo>
                  <a:lnTo>
                    <a:pt x="61" y="199"/>
                  </a:lnTo>
                  <a:lnTo>
                    <a:pt x="57" y="222"/>
                  </a:lnTo>
                  <a:lnTo>
                    <a:pt x="59" y="245"/>
                  </a:lnTo>
                  <a:lnTo>
                    <a:pt x="50" y="269"/>
                  </a:lnTo>
                  <a:lnTo>
                    <a:pt x="45" y="290"/>
                  </a:lnTo>
                  <a:lnTo>
                    <a:pt x="31" y="305"/>
                  </a:lnTo>
                  <a:lnTo>
                    <a:pt x="17" y="319"/>
                  </a:lnTo>
                  <a:lnTo>
                    <a:pt x="19" y="338"/>
                  </a:lnTo>
                  <a:lnTo>
                    <a:pt x="25" y="357"/>
                  </a:lnTo>
                  <a:lnTo>
                    <a:pt x="26" y="385"/>
                  </a:lnTo>
                  <a:lnTo>
                    <a:pt x="26" y="412"/>
                  </a:lnTo>
                  <a:lnTo>
                    <a:pt x="28" y="436"/>
                  </a:lnTo>
                  <a:lnTo>
                    <a:pt x="45" y="436"/>
                  </a:lnTo>
                  <a:lnTo>
                    <a:pt x="47" y="419"/>
                  </a:lnTo>
                  <a:lnTo>
                    <a:pt x="41" y="413"/>
                  </a:lnTo>
                  <a:lnTo>
                    <a:pt x="67" y="390"/>
                  </a:lnTo>
                  <a:lnTo>
                    <a:pt x="89" y="379"/>
                  </a:lnTo>
                  <a:lnTo>
                    <a:pt x="107" y="367"/>
                  </a:lnTo>
                  <a:lnTo>
                    <a:pt x="108" y="357"/>
                  </a:lnTo>
                  <a:lnTo>
                    <a:pt x="109" y="333"/>
                  </a:lnTo>
                  <a:lnTo>
                    <a:pt x="113" y="308"/>
                  </a:lnTo>
                  <a:lnTo>
                    <a:pt x="108" y="317"/>
                  </a:lnTo>
                  <a:lnTo>
                    <a:pt x="106" y="296"/>
                  </a:lnTo>
                  <a:lnTo>
                    <a:pt x="102" y="27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94" name="Freeform 351"/>
            <p:cNvSpPr>
              <a:spLocks/>
            </p:cNvSpPr>
            <p:nvPr/>
          </p:nvSpPr>
          <p:spPr bwMode="auto">
            <a:xfrm>
              <a:off x="3137" y="2584"/>
              <a:ext cx="162" cy="281"/>
            </a:xfrm>
            <a:custGeom>
              <a:avLst/>
              <a:gdLst>
                <a:gd name="T0" fmla="*/ 64 w 247"/>
                <a:gd name="T1" fmla="*/ 164 h 436"/>
                <a:gd name="T2" fmla="*/ 71 w 247"/>
                <a:gd name="T3" fmla="*/ 159 h 436"/>
                <a:gd name="T4" fmla="*/ 100 w 247"/>
                <a:gd name="T5" fmla="*/ 129 h 436"/>
                <a:gd name="T6" fmla="*/ 125 w 247"/>
                <a:gd name="T7" fmla="*/ 115 h 436"/>
                <a:gd name="T8" fmla="*/ 158 w 247"/>
                <a:gd name="T9" fmla="*/ 81 h 436"/>
                <a:gd name="T10" fmla="*/ 160 w 247"/>
                <a:gd name="T11" fmla="*/ 68 h 436"/>
                <a:gd name="T12" fmla="*/ 160 w 247"/>
                <a:gd name="T13" fmla="*/ 36 h 436"/>
                <a:gd name="T14" fmla="*/ 160 w 247"/>
                <a:gd name="T15" fmla="*/ 0 h 436"/>
                <a:gd name="T16" fmla="*/ 143 w 247"/>
                <a:gd name="T17" fmla="*/ 8 h 436"/>
                <a:gd name="T18" fmla="*/ 119 w 247"/>
                <a:gd name="T19" fmla="*/ 16 h 436"/>
                <a:gd name="T20" fmla="*/ 90 w 247"/>
                <a:gd name="T21" fmla="*/ 17 h 436"/>
                <a:gd name="T22" fmla="*/ 74 w 247"/>
                <a:gd name="T23" fmla="*/ 19 h 436"/>
                <a:gd name="T24" fmla="*/ 66 w 247"/>
                <a:gd name="T25" fmla="*/ 35 h 436"/>
                <a:gd name="T26" fmla="*/ 78 w 247"/>
                <a:gd name="T27" fmla="*/ 62 h 436"/>
                <a:gd name="T28" fmla="*/ 84 w 247"/>
                <a:gd name="T29" fmla="*/ 84 h 436"/>
                <a:gd name="T30" fmla="*/ 74 w 247"/>
                <a:gd name="T31" fmla="*/ 105 h 436"/>
                <a:gd name="T32" fmla="*/ 70 w 247"/>
                <a:gd name="T33" fmla="*/ 102 h 436"/>
                <a:gd name="T34" fmla="*/ 67 w 247"/>
                <a:gd name="T35" fmla="*/ 75 h 436"/>
                <a:gd name="T36" fmla="*/ 51 w 247"/>
                <a:gd name="T37" fmla="*/ 68 h 436"/>
                <a:gd name="T38" fmla="*/ 34 w 247"/>
                <a:gd name="T39" fmla="*/ 65 h 436"/>
                <a:gd name="T40" fmla="*/ 12 w 247"/>
                <a:gd name="T41" fmla="*/ 75 h 436"/>
                <a:gd name="T42" fmla="*/ 2 w 247"/>
                <a:gd name="T43" fmla="*/ 89 h 436"/>
                <a:gd name="T44" fmla="*/ 10 w 247"/>
                <a:gd name="T45" fmla="*/ 95 h 436"/>
                <a:gd name="T46" fmla="*/ 40 w 247"/>
                <a:gd name="T47" fmla="*/ 107 h 436"/>
                <a:gd name="T48" fmla="*/ 37 w 247"/>
                <a:gd name="T49" fmla="*/ 143 h 436"/>
                <a:gd name="T50" fmla="*/ 33 w 247"/>
                <a:gd name="T51" fmla="*/ 173 h 436"/>
                <a:gd name="T52" fmla="*/ 20 w 247"/>
                <a:gd name="T53" fmla="*/ 197 h 436"/>
                <a:gd name="T54" fmla="*/ 12 w 247"/>
                <a:gd name="T55" fmla="*/ 218 h 436"/>
                <a:gd name="T56" fmla="*/ 17 w 247"/>
                <a:gd name="T57" fmla="*/ 248 h 436"/>
                <a:gd name="T58" fmla="*/ 18 w 247"/>
                <a:gd name="T59" fmla="*/ 281 h 436"/>
                <a:gd name="T60" fmla="*/ 31 w 247"/>
                <a:gd name="T61" fmla="*/ 270 h 436"/>
                <a:gd name="T62" fmla="*/ 44 w 247"/>
                <a:gd name="T63" fmla="*/ 251 h 436"/>
                <a:gd name="T64" fmla="*/ 70 w 247"/>
                <a:gd name="T65" fmla="*/ 237 h 436"/>
                <a:gd name="T66" fmla="*/ 71 w 247"/>
                <a:gd name="T67" fmla="*/ 215 h 436"/>
                <a:gd name="T68" fmla="*/ 71 w 247"/>
                <a:gd name="T69" fmla="*/ 204 h 436"/>
                <a:gd name="T70" fmla="*/ 67 w 247"/>
                <a:gd name="T71" fmla="*/ 176 h 4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7"/>
                <a:gd name="T109" fmla="*/ 0 h 436"/>
                <a:gd name="T110" fmla="*/ 247 w 247"/>
                <a:gd name="T111" fmla="*/ 436 h 4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7" h="436">
                  <a:moveTo>
                    <a:pt x="102" y="273"/>
                  </a:moveTo>
                  <a:lnTo>
                    <a:pt x="98" y="255"/>
                  </a:lnTo>
                  <a:lnTo>
                    <a:pt x="98" y="246"/>
                  </a:lnTo>
                  <a:lnTo>
                    <a:pt x="108" y="246"/>
                  </a:lnTo>
                  <a:lnTo>
                    <a:pt x="135" y="224"/>
                  </a:lnTo>
                  <a:lnTo>
                    <a:pt x="152" y="200"/>
                  </a:lnTo>
                  <a:lnTo>
                    <a:pt x="172" y="190"/>
                  </a:lnTo>
                  <a:lnTo>
                    <a:pt x="191" y="178"/>
                  </a:lnTo>
                  <a:lnTo>
                    <a:pt x="222" y="158"/>
                  </a:lnTo>
                  <a:lnTo>
                    <a:pt x="241" y="125"/>
                  </a:lnTo>
                  <a:lnTo>
                    <a:pt x="247" y="105"/>
                  </a:lnTo>
                  <a:lnTo>
                    <a:pt x="244" y="106"/>
                  </a:lnTo>
                  <a:lnTo>
                    <a:pt x="241" y="68"/>
                  </a:lnTo>
                  <a:lnTo>
                    <a:pt x="244" y="56"/>
                  </a:lnTo>
                  <a:lnTo>
                    <a:pt x="244" y="17"/>
                  </a:lnTo>
                  <a:lnTo>
                    <a:pt x="244" y="0"/>
                  </a:lnTo>
                  <a:lnTo>
                    <a:pt x="242" y="0"/>
                  </a:lnTo>
                  <a:lnTo>
                    <a:pt x="218" y="13"/>
                  </a:lnTo>
                  <a:lnTo>
                    <a:pt x="194" y="24"/>
                  </a:lnTo>
                  <a:lnTo>
                    <a:pt x="181" y="25"/>
                  </a:lnTo>
                  <a:lnTo>
                    <a:pt x="165" y="31"/>
                  </a:lnTo>
                  <a:lnTo>
                    <a:pt x="137" y="26"/>
                  </a:lnTo>
                  <a:lnTo>
                    <a:pt x="124" y="29"/>
                  </a:lnTo>
                  <a:lnTo>
                    <a:pt x="113" y="29"/>
                  </a:lnTo>
                  <a:lnTo>
                    <a:pt x="106" y="34"/>
                  </a:lnTo>
                  <a:lnTo>
                    <a:pt x="100" y="55"/>
                  </a:lnTo>
                  <a:lnTo>
                    <a:pt x="106" y="80"/>
                  </a:lnTo>
                  <a:lnTo>
                    <a:pt x="119" y="96"/>
                  </a:lnTo>
                  <a:lnTo>
                    <a:pt x="133" y="109"/>
                  </a:lnTo>
                  <a:lnTo>
                    <a:pt x="128" y="131"/>
                  </a:lnTo>
                  <a:lnTo>
                    <a:pt x="125" y="150"/>
                  </a:lnTo>
                  <a:lnTo>
                    <a:pt x="113" y="163"/>
                  </a:lnTo>
                  <a:lnTo>
                    <a:pt x="114" y="178"/>
                  </a:lnTo>
                  <a:lnTo>
                    <a:pt x="106" y="159"/>
                  </a:lnTo>
                  <a:lnTo>
                    <a:pt x="93" y="141"/>
                  </a:lnTo>
                  <a:lnTo>
                    <a:pt x="102" y="116"/>
                  </a:lnTo>
                  <a:lnTo>
                    <a:pt x="92" y="106"/>
                  </a:lnTo>
                  <a:lnTo>
                    <a:pt x="78" y="106"/>
                  </a:lnTo>
                  <a:lnTo>
                    <a:pt x="72" y="95"/>
                  </a:lnTo>
                  <a:lnTo>
                    <a:pt x="52" y="101"/>
                  </a:lnTo>
                  <a:lnTo>
                    <a:pt x="35" y="108"/>
                  </a:lnTo>
                  <a:lnTo>
                    <a:pt x="18" y="116"/>
                  </a:lnTo>
                  <a:lnTo>
                    <a:pt x="0" y="123"/>
                  </a:lnTo>
                  <a:lnTo>
                    <a:pt x="3" y="138"/>
                  </a:lnTo>
                  <a:lnTo>
                    <a:pt x="3" y="148"/>
                  </a:lnTo>
                  <a:lnTo>
                    <a:pt x="15" y="147"/>
                  </a:lnTo>
                  <a:lnTo>
                    <a:pt x="39" y="156"/>
                  </a:lnTo>
                  <a:lnTo>
                    <a:pt x="61" y="166"/>
                  </a:lnTo>
                  <a:lnTo>
                    <a:pt x="61" y="199"/>
                  </a:lnTo>
                  <a:lnTo>
                    <a:pt x="57" y="222"/>
                  </a:lnTo>
                  <a:lnTo>
                    <a:pt x="59" y="245"/>
                  </a:lnTo>
                  <a:lnTo>
                    <a:pt x="50" y="269"/>
                  </a:lnTo>
                  <a:lnTo>
                    <a:pt x="45" y="290"/>
                  </a:lnTo>
                  <a:lnTo>
                    <a:pt x="31" y="305"/>
                  </a:lnTo>
                  <a:lnTo>
                    <a:pt x="17" y="319"/>
                  </a:lnTo>
                  <a:lnTo>
                    <a:pt x="19" y="338"/>
                  </a:lnTo>
                  <a:lnTo>
                    <a:pt x="25" y="357"/>
                  </a:lnTo>
                  <a:lnTo>
                    <a:pt x="26" y="385"/>
                  </a:lnTo>
                  <a:lnTo>
                    <a:pt x="26" y="412"/>
                  </a:lnTo>
                  <a:lnTo>
                    <a:pt x="28" y="436"/>
                  </a:lnTo>
                  <a:lnTo>
                    <a:pt x="45" y="436"/>
                  </a:lnTo>
                  <a:lnTo>
                    <a:pt x="47" y="419"/>
                  </a:lnTo>
                  <a:lnTo>
                    <a:pt x="41" y="413"/>
                  </a:lnTo>
                  <a:lnTo>
                    <a:pt x="67" y="390"/>
                  </a:lnTo>
                  <a:lnTo>
                    <a:pt x="89" y="379"/>
                  </a:lnTo>
                  <a:lnTo>
                    <a:pt x="107" y="367"/>
                  </a:lnTo>
                  <a:lnTo>
                    <a:pt x="108" y="357"/>
                  </a:lnTo>
                  <a:lnTo>
                    <a:pt x="109" y="333"/>
                  </a:lnTo>
                  <a:lnTo>
                    <a:pt x="113" y="308"/>
                  </a:lnTo>
                  <a:lnTo>
                    <a:pt x="108" y="317"/>
                  </a:lnTo>
                  <a:lnTo>
                    <a:pt x="106" y="296"/>
                  </a:lnTo>
                  <a:lnTo>
                    <a:pt x="102" y="273"/>
                  </a:lnTo>
                </a:path>
              </a:pathLst>
            </a:custGeom>
            <a:solidFill>
              <a:srgbClr val="E5E5E5"/>
            </a:solidFill>
            <a:ln w="1588">
              <a:solidFill>
                <a:srgbClr val="999999"/>
              </a:solidFill>
              <a:prstDash val="solid"/>
              <a:round/>
              <a:headEnd/>
              <a:tailEnd/>
            </a:ln>
          </p:spPr>
          <p:txBody>
            <a:bodyPr/>
            <a:lstStyle/>
            <a:p>
              <a:endParaRPr lang="en-US"/>
            </a:p>
          </p:txBody>
        </p:sp>
        <p:sp>
          <p:nvSpPr>
            <p:cNvPr id="27095" name="Freeform 352"/>
            <p:cNvSpPr>
              <a:spLocks/>
            </p:cNvSpPr>
            <p:nvPr/>
          </p:nvSpPr>
          <p:spPr bwMode="auto">
            <a:xfrm>
              <a:off x="2920" y="2786"/>
              <a:ext cx="247" cy="215"/>
            </a:xfrm>
            <a:custGeom>
              <a:avLst/>
              <a:gdLst>
                <a:gd name="T0" fmla="*/ 55 w 376"/>
                <a:gd name="T1" fmla="*/ 60 h 335"/>
                <a:gd name="T2" fmla="*/ 51 w 376"/>
                <a:gd name="T3" fmla="*/ 92 h 335"/>
                <a:gd name="T4" fmla="*/ 37 w 376"/>
                <a:gd name="T5" fmla="*/ 114 h 335"/>
                <a:gd name="T6" fmla="*/ 9 w 376"/>
                <a:gd name="T7" fmla="*/ 99 h 335"/>
                <a:gd name="T8" fmla="*/ 7 w 376"/>
                <a:gd name="T9" fmla="*/ 124 h 335"/>
                <a:gd name="T10" fmla="*/ 19 w 376"/>
                <a:gd name="T11" fmla="*/ 157 h 335"/>
                <a:gd name="T12" fmla="*/ 19 w 376"/>
                <a:gd name="T13" fmla="*/ 180 h 335"/>
                <a:gd name="T14" fmla="*/ 26 w 376"/>
                <a:gd name="T15" fmla="*/ 206 h 335"/>
                <a:gd name="T16" fmla="*/ 37 w 376"/>
                <a:gd name="T17" fmla="*/ 209 h 335"/>
                <a:gd name="T18" fmla="*/ 62 w 376"/>
                <a:gd name="T19" fmla="*/ 209 h 335"/>
                <a:gd name="T20" fmla="*/ 94 w 376"/>
                <a:gd name="T21" fmla="*/ 203 h 335"/>
                <a:gd name="T22" fmla="*/ 130 w 376"/>
                <a:gd name="T23" fmla="*/ 201 h 335"/>
                <a:gd name="T24" fmla="*/ 156 w 376"/>
                <a:gd name="T25" fmla="*/ 188 h 335"/>
                <a:gd name="T26" fmla="*/ 181 w 376"/>
                <a:gd name="T27" fmla="*/ 169 h 335"/>
                <a:gd name="T28" fmla="*/ 200 w 376"/>
                <a:gd name="T29" fmla="*/ 149 h 335"/>
                <a:gd name="T30" fmla="*/ 222 w 376"/>
                <a:gd name="T31" fmla="*/ 125 h 335"/>
                <a:gd name="T32" fmla="*/ 240 w 376"/>
                <a:gd name="T33" fmla="*/ 96 h 335"/>
                <a:gd name="T34" fmla="*/ 236 w 376"/>
                <a:gd name="T35" fmla="*/ 79 h 335"/>
                <a:gd name="T36" fmla="*/ 218 w 376"/>
                <a:gd name="T37" fmla="*/ 81 h 335"/>
                <a:gd name="T38" fmla="*/ 227 w 376"/>
                <a:gd name="T39" fmla="*/ 60 h 335"/>
                <a:gd name="T40" fmla="*/ 235 w 376"/>
                <a:gd name="T41" fmla="*/ 46 h 335"/>
                <a:gd name="T42" fmla="*/ 230 w 376"/>
                <a:gd name="T43" fmla="*/ 16 h 335"/>
                <a:gd name="T44" fmla="*/ 214 w 376"/>
                <a:gd name="T45" fmla="*/ 2 h 335"/>
                <a:gd name="T46" fmla="*/ 197 w 376"/>
                <a:gd name="T47" fmla="*/ 0 h 335"/>
                <a:gd name="T48" fmla="*/ 161 w 376"/>
                <a:gd name="T49" fmla="*/ 25 h 335"/>
                <a:gd name="T50" fmla="*/ 145 w 376"/>
                <a:gd name="T51" fmla="*/ 46 h 335"/>
                <a:gd name="T52" fmla="*/ 114 w 376"/>
                <a:gd name="T53" fmla="*/ 58 h 335"/>
                <a:gd name="T54" fmla="*/ 92 w 376"/>
                <a:gd name="T55" fmla="*/ 64 h 335"/>
                <a:gd name="T56" fmla="*/ 69 w 376"/>
                <a:gd name="T57" fmla="*/ 79 h 335"/>
                <a:gd name="T58" fmla="*/ 66 w 376"/>
                <a:gd name="T59" fmla="*/ 60 h 335"/>
                <a:gd name="T60" fmla="*/ 172 w 376"/>
                <a:gd name="T61" fmla="*/ 114 h 335"/>
                <a:gd name="T62" fmla="*/ 168 w 376"/>
                <a:gd name="T63" fmla="*/ 143 h 335"/>
                <a:gd name="T64" fmla="*/ 189 w 376"/>
                <a:gd name="T65" fmla="*/ 128 h 335"/>
                <a:gd name="T66" fmla="*/ 178 w 376"/>
                <a:gd name="T67" fmla="*/ 110 h 335"/>
                <a:gd name="T68" fmla="*/ 56 w 376"/>
                <a:gd name="T69" fmla="*/ 43 h 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6"/>
                <a:gd name="T106" fmla="*/ 0 h 335"/>
                <a:gd name="T107" fmla="*/ 376 w 376"/>
                <a:gd name="T108" fmla="*/ 335 h 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6" h="335">
                  <a:moveTo>
                    <a:pt x="85" y="67"/>
                  </a:moveTo>
                  <a:lnTo>
                    <a:pt x="83" y="93"/>
                  </a:lnTo>
                  <a:lnTo>
                    <a:pt x="82" y="117"/>
                  </a:lnTo>
                  <a:lnTo>
                    <a:pt x="77" y="143"/>
                  </a:lnTo>
                  <a:lnTo>
                    <a:pt x="76" y="167"/>
                  </a:lnTo>
                  <a:lnTo>
                    <a:pt x="56" y="177"/>
                  </a:lnTo>
                  <a:lnTo>
                    <a:pt x="22" y="172"/>
                  </a:lnTo>
                  <a:lnTo>
                    <a:pt x="13" y="155"/>
                  </a:lnTo>
                  <a:lnTo>
                    <a:pt x="0" y="170"/>
                  </a:lnTo>
                  <a:lnTo>
                    <a:pt x="10" y="193"/>
                  </a:lnTo>
                  <a:lnTo>
                    <a:pt x="18" y="219"/>
                  </a:lnTo>
                  <a:lnTo>
                    <a:pt x="29" y="244"/>
                  </a:lnTo>
                  <a:lnTo>
                    <a:pt x="39" y="267"/>
                  </a:lnTo>
                  <a:lnTo>
                    <a:pt x="29" y="281"/>
                  </a:lnTo>
                  <a:lnTo>
                    <a:pt x="32" y="293"/>
                  </a:lnTo>
                  <a:lnTo>
                    <a:pt x="39" y="321"/>
                  </a:lnTo>
                  <a:lnTo>
                    <a:pt x="44" y="319"/>
                  </a:lnTo>
                  <a:lnTo>
                    <a:pt x="56" y="326"/>
                  </a:lnTo>
                  <a:lnTo>
                    <a:pt x="72" y="335"/>
                  </a:lnTo>
                  <a:lnTo>
                    <a:pt x="94" y="326"/>
                  </a:lnTo>
                  <a:lnTo>
                    <a:pt x="118" y="319"/>
                  </a:lnTo>
                  <a:lnTo>
                    <a:pt x="143" y="316"/>
                  </a:lnTo>
                  <a:lnTo>
                    <a:pt x="166" y="316"/>
                  </a:lnTo>
                  <a:lnTo>
                    <a:pt x="198" y="313"/>
                  </a:lnTo>
                  <a:lnTo>
                    <a:pt x="212" y="308"/>
                  </a:lnTo>
                  <a:lnTo>
                    <a:pt x="238" y="293"/>
                  </a:lnTo>
                  <a:lnTo>
                    <a:pt x="260" y="280"/>
                  </a:lnTo>
                  <a:lnTo>
                    <a:pt x="276" y="264"/>
                  </a:lnTo>
                  <a:lnTo>
                    <a:pt x="290" y="248"/>
                  </a:lnTo>
                  <a:lnTo>
                    <a:pt x="305" y="232"/>
                  </a:lnTo>
                  <a:lnTo>
                    <a:pt x="321" y="216"/>
                  </a:lnTo>
                  <a:lnTo>
                    <a:pt x="338" y="194"/>
                  </a:lnTo>
                  <a:lnTo>
                    <a:pt x="354" y="175"/>
                  </a:lnTo>
                  <a:lnTo>
                    <a:pt x="365" y="149"/>
                  </a:lnTo>
                  <a:lnTo>
                    <a:pt x="376" y="123"/>
                  </a:lnTo>
                  <a:lnTo>
                    <a:pt x="359" y="123"/>
                  </a:lnTo>
                  <a:lnTo>
                    <a:pt x="356" y="136"/>
                  </a:lnTo>
                  <a:lnTo>
                    <a:pt x="332" y="126"/>
                  </a:lnTo>
                  <a:lnTo>
                    <a:pt x="333" y="108"/>
                  </a:lnTo>
                  <a:lnTo>
                    <a:pt x="345" y="94"/>
                  </a:lnTo>
                  <a:lnTo>
                    <a:pt x="357" y="99"/>
                  </a:lnTo>
                  <a:lnTo>
                    <a:pt x="357" y="72"/>
                  </a:lnTo>
                  <a:lnTo>
                    <a:pt x="356" y="44"/>
                  </a:lnTo>
                  <a:lnTo>
                    <a:pt x="350" y="25"/>
                  </a:lnTo>
                  <a:lnTo>
                    <a:pt x="348" y="6"/>
                  </a:lnTo>
                  <a:lnTo>
                    <a:pt x="326" y="3"/>
                  </a:lnTo>
                  <a:lnTo>
                    <a:pt x="304" y="0"/>
                  </a:lnTo>
                  <a:lnTo>
                    <a:pt x="300" y="0"/>
                  </a:lnTo>
                  <a:lnTo>
                    <a:pt x="270" y="20"/>
                  </a:lnTo>
                  <a:lnTo>
                    <a:pt x="245" y="39"/>
                  </a:lnTo>
                  <a:lnTo>
                    <a:pt x="234" y="64"/>
                  </a:lnTo>
                  <a:lnTo>
                    <a:pt x="221" y="72"/>
                  </a:lnTo>
                  <a:lnTo>
                    <a:pt x="206" y="94"/>
                  </a:lnTo>
                  <a:lnTo>
                    <a:pt x="173" y="90"/>
                  </a:lnTo>
                  <a:lnTo>
                    <a:pt x="154" y="83"/>
                  </a:lnTo>
                  <a:lnTo>
                    <a:pt x="140" y="100"/>
                  </a:lnTo>
                  <a:lnTo>
                    <a:pt x="130" y="117"/>
                  </a:lnTo>
                  <a:lnTo>
                    <a:pt x="105" y="123"/>
                  </a:lnTo>
                  <a:lnTo>
                    <a:pt x="97" y="120"/>
                  </a:lnTo>
                  <a:lnTo>
                    <a:pt x="100" y="93"/>
                  </a:lnTo>
                  <a:lnTo>
                    <a:pt x="85" y="67"/>
                  </a:lnTo>
                  <a:lnTo>
                    <a:pt x="262" y="177"/>
                  </a:lnTo>
                  <a:lnTo>
                    <a:pt x="239" y="200"/>
                  </a:lnTo>
                  <a:lnTo>
                    <a:pt x="256" y="223"/>
                  </a:lnTo>
                  <a:lnTo>
                    <a:pt x="265" y="216"/>
                  </a:lnTo>
                  <a:lnTo>
                    <a:pt x="287" y="200"/>
                  </a:lnTo>
                  <a:lnTo>
                    <a:pt x="290" y="183"/>
                  </a:lnTo>
                  <a:lnTo>
                    <a:pt x="271" y="172"/>
                  </a:lnTo>
                  <a:lnTo>
                    <a:pt x="262" y="177"/>
                  </a:lnTo>
                  <a:lnTo>
                    <a:pt x="85" y="6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96" name="Freeform 353"/>
            <p:cNvSpPr>
              <a:spLocks/>
            </p:cNvSpPr>
            <p:nvPr/>
          </p:nvSpPr>
          <p:spPr bwMode="auto">
            <a:xfrm>
              <a:off x="2920" y="2786"/>
              <a:ext cx="247" cy="215"/>
            </a:xfrm>
            <a:custGeom>
              <a:avLst/>
              <a:gdLst>
                <a:gd name="T0" fmla="*/ 55 w 376"/>
                <a:gd name="T1" fmla="*/ 60 h 335"/>
                <a:gd name="T2" fmla="*/ 51 w 376"/>
                <a:gd name="T3" fmla="*/ 92 h 335"/>
                <a:gd name="T4" fmla="*/ 37 w 376"/>
                <a:gd name="T5" fmla="*/ 114 h 335"/>
                <a:gd name="T6" fmla="*/ 9 w 376"/>
                <a:gd name="T7" fmla="*/ 99 h 335"/>
                <a:gd name="T8" fmla="*/ 7 w 376"/>
                <a:gd name="T9" fmla="*/ 124 h 335"/>
                <a:gd name="T10" fmla="*/ 19 w 376"/>
                <a:gd name="T11" fmla="*/ 157 h 335"/>
                <a:gd name="T12" fmla="*/ 19 w 376"/>
                <a:gd name="T13" fmla="*/ 180 h 335"/>
                <a:gd name="T14" fmla="*/ 26 w 376"/>
                <a:gd name="T15" fmla="*/ 206 h 335"/>
                <a:gd name="T16" fmla="*/ 37 w 376"/>
                <a:gd name="T17" fmla="*/ 209 h 335"/>
                <a:gd name="T18" fmla="*/ 62 w 376"/>
                <a:gd name="T19" fmla="*/ 209 h 335"/>
                <a:gd name="T20" fmla="*/ 94 w 376"/>
                <a:gd name="T21" fmla="*/ 203 h 335"/>
                <a:gd name="T22" fmla="*/ 130 w 376"/>
                <a:gd name="T23" fmla="*/ 201 h 335"/>
                <a:gd name="T24" fmla="*/ 156 w 376"/>
                <a:gd name="T25" fmla="*/ 188 h 335"/>
                <a:gd name="T26" fmla="*/ 181 w 376"/>
                <a:gd name="T27" fmla="*/ 169 h 335"/>
                <a:gd name="T28" fmla="*/ 200 w 376"/>
                <a:gd name="T29" fmla="*/ 149 h 335"/>
                <a:gd name="T30" fmla="*/ 222 w 376"/>
                <a:gd name="T31" fmla="*/ 125 h 335"/>
                <a:gd name="T32" fmla="*/ 240 w 376"/>
                <a:gd name="T33" fmla="*/ 96 h 335"/>
                <a:gd name="T34" fmla="*/ 236 w 376"/>
                <a:gd name="T35" fmla="*/ 79 h 335"/>
                <a:gd name="T36" fmla="*/ 218 w 376"/>
                <a:gd name="T37" fmla="*/ 81 h 335"/>
                <a:gd name="T38" fmla="*/ 227 w 376"/>
                <a:gd name="T39" fmla="*/ 60 h 335"/>
                <a:gd name="T40" fmla="*/ 235 w 376"/>
                <a:gd name="T41" fmla="*/ 46 h 335"/>
                <a:gd name="T42" fmla="*/ 230 w 376"/>
                <a:gd name="T43" fmla="*/ 16 h 335"/>
                <a:gd name="T44" fmla="*/ 214 w 376"/>
                <a:gd name="T45" fmla="*/ 2 h 335"/>
                <a:gd name="T46" fmla="*/ 197 w 376"/>
                <a:gd name="T47" fmla="*/ 0 h 335"/>
                <a:gd name="T48" fmla="*/ 161 w 376"/>
                <a:gd name="T49" fmla="*/ 25 h 335"/>
                <a:gd name="T50" fmla="*/ 145 w 376"/>
                <a:gd name="T51" fmla="*/ 46 h 335"/>
                <a:gd name="T52" fmla="*/ 114 w 376"/>
                <a:gd name="T53" fmla="*/ 58 h 335"/>
                <a:gd name="T54" fmla="*/ 92 w 376"/>
                <a:gd name="T55" fmla="*/ 64 h 335"/>
                <a:gd name="T56" fmla="*/ 69 w 376"/>
                <a:gd name="T57" fmla="*/ 79 h 335"/>
                <a:gd name="T58" fmla="*/ 66 w 376"/>
                <a:gd name="T59" fmla="*/ 60 h 335"/>
                <a:gd name="T60" fmla="*/ 172 w 376"/>
                <a:gd name="T61" fmla="*/ 114 h 335"/>
                <a:gd name="T62" fmla="*/ 168 w 376"/>
                <a:gd name="T63" fmla="*/ 143 h 335"/>
                <a:gd name="T64" fmla="*/ 189 w 376"/>
                <a:gd name="T65" fmla="*/ 128 h 335"/>
                <a:gd name="T66" fmla="*/ 178 w 376"/>
                <a:gd name="T67" fmla="*/ 110 h 335"/>
                <a:gd name="T68" fmla="*/ 56 w 376"/>
                <a:gd name="T69" fmla="*/ 43 h 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6"/>
                <a:gd name="T106" fmla="*/ 0 h 335"/>
                <a:gd name="T107" fmla="*/ 376 w 376"/>
                <a:gd name="T108" fmla="*/ 335 h 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6" h="335">
                  <a:moveTo>
                    <a:pt x="85" y="67"/>
                  </a:moveTo>
                  <a:lnTo>
                    <a:pt x="83" y="93"/>
                  </a:lnTo>
                  <a:lnTo>
                    <a:pt x="82" y="117"/>
                  </a:lnTo>
                  <a:lnTo>
                    <a:pt x="77" y="143"/>
                  </a:lnTo>
                  <a:lnTo>
                    <a:pt x="76" y="167"/>
                  </a:lnTo>
                  <a:lnTo>
                    <a:pt x="56" y="177"/>
                  </a:lnTo>
                  <a:lnTo>
                    <a:pt x="22" y="172"/>
                  </a:lnTo>
                  <a:lnTo>
                    <a:pt x="13" y="155"/>
                  </a:lnTo>
                  <a:lnTo>
                    <a:pt x="0" y="170"/>
                  </a:lnTo>
                  <a:lnTo>
                    <a:pt x="10" y="193"/>
                  </a:lnTo>
                  <a:lnTo>
                    <a:pt x="18" y="219"/>
                  </a:lnTo>
                  <a:lnTo>
                    <a:pt x="29" y="244"/>
                  </a:lnTo>
                  <a:lnTo>
                    <a:pt x="39" y="267"/>
                  </a:lnTo>
                  <a:lnTo>
                    <a:pt x="29" y="281"/>
                  </a:lnTo>
                  <a:lnTo>
                    <a:pt x="32" y="293"/>
                  </a:lnTo>
                  <a:lnTo>
                    <a:pt x="39" y="321"/>
                  </a:lnTo>
                  <a:lnTo>
                    <a:pt x="44" y="319"/>
                  </a:lnTo>
                  <a:lnTo>
                    <a:pt x="56" y="326"/>
                  </a:lnTo>
                  <a:lnTo>
                    <a:pt x="72" y="335"/>
                  </a:lnTo>
                  <a:lnTo>
                    <a:pt x="94" y="326"/>
                  </a:lnTo>
                  <a:lnTo>
                    <a:pt x="118" y="319"/>
                  </a:lnTo>
                  <a:lnTo>
                    <a:pt x="143" y="316"/>
                  </a:lnTo>
                  <a:lnTo>
                    <a:pt x="166" y="316"/>
                  </a:lnTo>
                  <a:lnTo>
                    <a:pt x="198" y="313"/>
                  </a:lnTo>
                  <a:lnTo>
                    <a:pt x="212" y="308"/>
                  </a:lnTo>
                  <a:lnTo>
                    <a:pt x="238" y="293"/>
                  </a:lnTo>
                  <a:lnTo>
                    <a:pt x="260" y="280"/>
                  </a:lnTo>
                  <a:lnTo>
                    <a:pt x="276" y="264"/>
                  </a:lnTo>
                  <a:lnTo>
                    <a:pt x="290" y="248"/>
                  </a:lnTo>
                  <a:lnTo>
                    <a:pt x="305" y="232"/>
                  </a:lnTo>
                  <a:lnTo>
                    <a:pt x="321" y="216"/>
                  </a:lnTo>
                  <a:lnTo>
                    <a:pt x="338" y="194"/>
                  </a:lnTo>
                  <a:lnTo>
                    <a:pt x="354" y="175"/>
                  </a:lnTo>
                  <a:lnTo>
                    <a:pt x="365" y="149"/>
                  </a:lnTo>
                  <a:lnTo>
                    <a:pt x="376" y="123"/>
                  </a:lnTo>
                  <a:lnTo>
                    <a:pt x="359" y="123"/>
                  </a:lnTo>
                  <a:lnTo>
                    <a:pt x="356" y="136"/>
                  </a:lnTo>
                  <a:lnTo>
                    <a:pt x="332" y="126"/>
                  </a:lnTo>
                  <a:lnTo>
                    <a:pt x="333" y="108"/>
                  </a:lnTo>
                  <a:lnTo>
                    <a:pt x="345" y="94"/>
                  </a:lnTo>
                  <a:lnTo>
                    <a:pt x="357" y="99"/>
                  </a:lnTo>
                  <a:lnTo>
                    <a:pt x="357" y="72"/>
                  </a:lnTo>
                  <a:lnTo>
                    <a:pt x="356" y="44"/>
                  </a:lnTo>
                  <a:lnTo>
                    <a:pt x="350" y="25"/>
                  </a:lnTo>
                  <a:lnTo>
                    <a:pt x="348" y="6"/>
                  </a:lnTo>
                  <a:lnTo>
                    <a:pt x="326" y="3"/>
                  </a:lnTo>
                  <a:lnTo>
                    <a:pt x="304" y="0"/>
                  </a:lnTo>
                  <a:lnTo>
                    <a:pt x="300" y="0"/>
                  </a:lnTo>
                  <a:lnTo>
                    <a:pt x="270" y="20"/>
                  </a:lnTo>
                  <a:lnTo>
                    <a:pt x="245" y="39"/>
                  </a:lnTo>
                  <a:lnTo>
                    <a:pt x="234" y="64"/>
                  </a:lnTo>
                  <a:lnTo>
                    <a:pt x="221" y="72"/>
                  </a:lnTo>
                  <a:lnTo>
                    <a:pt x="206" y="94"/>
                  </a:lnTo>
                  <a:lnTo>
                    <a:pt x="173" y="90"/>
                  </a:lnTo>
                  <a:lnTo>
                    <a:pt x="154" y="83"/>
                  </a:lnTo>
                  <a:lnTo>
                    <a:pt x="140" y="100"/>
                  </a:lnTo>
                  <a:lnTo>
                    <a:pt x="130" y="117"/>
                  </a:lnTo>
                  <a:lnTo>
                    <a:pt x="105" y="123"/>
                  </a:lnTo>
                  <a:lnTo>
                    <a:pt x="97" y="120"/>
                  </a:lnTo>
                  <a:lnTo>
                    <a:pt x="100" y="93"/>
                  </a:lnTo>
                  <a:lnTo>
                    <a:pt x="85" y="67"/>
                  </a:lnTo>
                  <a:lnTo>
                    <a:pt x="262" y="177"/>
                  </a:lnTo>
                  <a:lnTo>
                    <a:pt x="239" y="200"/>
                  </a:lnTo>
                  <a:lnTo>
                    <a:pt x="256" y="223"/>
                  </a:lnTo>
                  <a:lnTo>
                    <a:pt x="265" y="216"/>
                  </a:lnTo>
                  <a:lnTo>
                    <a:pt x="287" y="200"/>
                  </a:lnTo>
                  <a:lnTo>
                    <a:pt x="290" y="183"/>
                  </a:lnTo>
                  <a:lnTo>
                    <a:pt x="271" y="172"/>
                  </a:lnTo>
                  <a:lnTo>
                    <a:pt x="262" y="177"/>
                  </a:lnTo>
                  <a:lnTo>
                    <a:pt x="85" y="67"/>
                  </a:lnTo>
                </a:path>
              </a:pathLst>
            </a:custGeom>
            <a:solidFill>
              <a:srgbClr val="E5E5E5"/>
            </a:solidFill>
            <a:ln w="1588">
              <a:solidFill>
                <a:srgbClr val="999999"/>
              </a:solidFill>
              <a:prstDash val="solid"/>
              <a:round/>
              <a:headEnd/>
              <a:tailEnd/>
            </a:ln>
          </p:spPr>
          <p:txBody>
            <a:bodyPr/>
            <a:lstStyle/>
            <a:p>
              <a:endParaRPr lang="en-US"/>
            </a:p>
          </p:txBody>
        </p:sp>
        <p:sp>
          <p:nvSpPr>
            <p:cNvPr id="27097" name="Freeform 354"/>
            <p:cNvSpPr>
              <a:spLocks/>
            </p:cNvSpPr>
            <p:nvPr/>
          </p:nvSpPr>
          <p:spPr bwMode="auto">
            <a:xfrm>
              <a:off x="2920" y="2786"/>
              <a:ext cx="247" cy="215"/>
            </a:xfrm>
            <a:custGeom>
              <a:avLst/>
              <a:gdLst>
                <a:gd name="T0" fmla="*/ 56 w 376"/>
                <a:gd name="T1" fmla="*/ 43 h 335"/>
                <a:gd name="T2" fmla="*/ 55 w 376"/>
                <a:gd name="T3" fmla="*/ 60 h 335"/>
                <a:gd name="T4" fmla="*/ 54 w 376"/>
                <a:gd name="T5" fmla="*/ 75 h 335"/>
                <a:gd name="T6" fmla="*/ 51 w 376"/>
                <a:gd name="T7" fmla="*/ 92 h 335"/>
                <a:gd name="T8" fmla="*/ 50 w 376"/>
                <a:gd name="T9" fmla="*/ 107 h 335"/>
                <a:gd name="T10" fmla="*/ 37 w 376"/>
                <a:gd name="T11" fmla="*/ 114 h 335"/>
                <a:gd name="T12" fmla="*/ 14 w 376"/>
                <a:gd name="T13" fmla="*/ 110 h 335"/>
                <a:gd name="T14" fmla="*/ 9 w 376"/>
                <a:gd name="T15" fmla="*/ 99 h 335"/>
                <a:gd name="T16" fmla="*/ 0 w 376"/>
                <a:gd name="T17" fmla="*/ 109 h 335"/>
                <a:gd name="T18" fmla="*/ 7 w 376"/>
                <a:gd name="T19" fmla="*/ 124 h 335"/>
                <a:gd name="T20" fmla="*/ 12 w 376"/>
                <a:gd name="T21" fmla="*/ 141 h 335"/>
                <a:gd name="T22" fmla="*/ 19 w 376"/>
                <a:gd name="T23" fmla="*/ 157 h 335"/>
                <a:gd name="T24" fmla="*/ 26 w 376"/>
                <a:gd name="T25" fmla="*/ 171 h 335"/>
                <a:gd name="T26" fmla="*/ 19 w 376"/>
                <a:gd name="T27" fmla="*/ 180 h 335"/>
                <a:gd name="T28" fmla="*/ 21 w 376"/>
                <a:gd name="T29" fmla="*/ 188 h 335"/>
                <a:gd name="T30" fmla="*/ 26 w 376"/>
                <a:gd name="T31" fmla="*/ 206 h 335"/>
                <a:gd name="T32" fmla="*/ 29 w 376"/>
                <a:gd name="T33" fmla="*/ 205 h 335"/>
                <a:gd name="T34" fmla="*/ 37 w 376"/>
                <a:gd name="T35" fmla="*/ 209 h 335"/>
                <a:gd name="T36" fmla="*/ 47 w 376"/>
                <a:gd name="T37" fmla="*/ 215 h 335"/>
                <a:gd name="T38" fmla="*/ 62 w 376"/>
                <a:gd name="T39" fmla="*/ 209 h 335"/>
                <a:gd name="T40" fmla="*/ 78 w 376"/>
                <a:gd name="T41" fmla="*/ 205 h 335"/>
                <a:gd name="T42" fmla="*/ 94 w 376"/>
                <a:gd name="T43" fmla="*/ 203 h 335"/>
                <a:gd name="T44" fmla="*/ 109 w 376"/>
                <a:gd name="T45" fmla="*/ 203 h 335"/>
                <a:gd name="T46" fmla="*/ 130 w 376"/>
                <a:gd name="T47" fmla="*/ 201 h 335"/>
                <a:gd name="T48" fmla="*/ 139 w 376"/>
                <a:gd name="T49" fmla="*/ 198 h 335"/>
                <a:gd name="T50" fmla="*/ 156 w 376"/>
                <a:gd name="T51" fmla="*/ 188 h 335"/>
                <a:gd name="T52" fmla="*/ 171 w 376"/>
                <a:gd name="T53" fmla="*/ 180 h 335"/>
                <a:gd name="T54" fmla="*/ 181 w 376"/>
                <a:gd name="T55" fmla="*/ 169 h 335"/>
                <a:gd name="T56" fmla="*/ 191 w 376"/>
                <a:gd name="T57" fmla="*/ 159 h 335"/>
                <a:gd name="T58" fmla="*/ 200 w 376"/>
                <a:gd name="T59" fmla="*/ 149 h 335"/>
                <a:gd name="T60" fmla="*/ 211 w 376"/>
                <a:gd name="T61" fmla="*/ 139 h 335"/>
                <a:gd name="T62" fmla="*/ 222 w 376"/>
                <a:gd name="T63" fmla="*/ 125 h 335"/>
                <a:gd name="T64" fmla="*/ 233 w 376"/>
                <a:gd name="T65" fmla="*/ 112 h 335"/>
                <a:gd name="T66" fmla="*/ 240 w 376"/>
                <a:gd name="T67" fmla="*/ 96 h 335"/>
                <a:gd name="T68" fmla="*/ 247 w 376"/>
                <a:gd name="T69" fmla="*/ 79 h 335"/>
                <a:gd name="T70" fmla="*/ 236 w 376"/>
                <a:gd name="T71" fmla="*/ 79 h 335"/>
                <a:gd name="T72" fmla="*/ 234 w 376"/>
                <a:gd name="T73" fmla="*/ 87 h 335"/>
                <a:gd name="T74" fmla="*/ 218 w 376"/>
                <a:gd name="T75" fmla="*/ 81 h 335"/>
                <a:gd name="T76" fmla="*/ 219 w 376"/>
                <a:gd name="T77" fmla="*/ 69 h 335"/>
                <a:gd name="T78" fmla="*/ 227 w 376"/>
                <a:gd name="T79" fmla="*/ 60 h 335"/>
                <a:gd name="T80" fmla="*/ 235 w 376"/>
                <a:gd name="T81" fmla="*/ 64 h 335"/>
                <a:gd name="T82" fmla="*/ 235 w 376"/>
                <a:gd name="T83" fmla="*/ 46 h 335"/>
                <a:gd name="T84" fmla="*/ 234 w 376"/>
                <a:gd name="T85" fmla="*/ 28 h 335"/>
                <a:gd name="T86" fmla="*/ 230 w 376"/>
                <a:gd name="T87" fmla="*/ 16 h 335"/>
                <a:gd name="T88" fmla="*/ 229 w 376"/>
                <a:gd name="T89" fmla="*/ 4 h 335"/>
                <a:gd name="T90" fmla="*/ 214 w 376"/>
                <a:gd name="T91" fmla="*/ 2 h 335"/>
                <a:gd name="T92" fmla="*/ 200 w 376"/>
                <a:gd name="T93" fmla="*/ 0 h 335"/>
                <a:gd name="T94" fmla="*/ 197 w 376"/>
                <a:gd name="T95" fmla="*/ 0 h 335"/>
                <a:gd name="T96" fmla="*/ 177 w 376"/>
                <a:gd name="T97" fmla="*/ 13 h 335"/>
                <a:gd name="T98" fmla="*/ 161 w 376"/>
                <a:gd name="T99" fmla="*/ 25 h 335"/>
                <a:gd name="T100" fmla="*/ 154 w 376"/>
                <a:gd name="T101" fmla="*/ 41 h 335"/>
                <a:gd name="T102" fmla="*/ 145 w 376"/>
                <a:gd name="T103" fmla="*/ 46 h 335"/>
                <a:gd name="T104" fmla="*/ 135 w 376"/>
                <a:gd name="T105" fmla="*/ 60 h 335"/>
                <a:gd name="T106" fmla="*/ 114 w 376"/>
                <a:gd name="T107" fmla="*/ 58 h 335"/>
                <a:gd name="T108" fmla="*/ 101 w 376"/>
                <a:gd name="T109" fmla="*/ 53 h 335"/>
                <a:gd name="T110" fmla="*/ 92 w 376"/>
                <a:gd name="T111" fmla="*/ 64 h 335"/>
                <a:gd name="T112" fmla="*/ 85 w 376"/>
                <a:gd name="T113" fmla="*/ 75 h 335"/>
                <a:gd name="T114" fmla="*/ 69 w 376"/>
                <a:gd name="T115" fmla="*/ 79 h 335"/>
                <a:gd name="T116" fmla="*/ 64 w 376"/>
                <a:gd name="T117" fmla="*/ 77 h 335"/>
                <a:gd name="T118" fmla="*/ 66 w 376"/>
                <a:gd name="T119" fmla="*/ 60 h 335"/>
                <a:gd name="T120" fmla="*/ 56 w 376"/>
                <a:gd name="T121" fmla="*/ 43 h 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6"/>
                <a:gd name="T184" fmla="*/ 0 h 335"/>
                <a:gd name="T185" fmla="*/ 376 w 376"/>
                <a:gd name="T186" fmla="*/ 335 h 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6" h="335">
                  <a:moveTo>
                    <a:pt x="85" y="67"/>
                  </a:moveTo>
                  <a:lnTo>
                    <a:pt x="83" y="93"/>
                  </a:lnTo>
                  <a:lnTo>
                    <a:pt x="82" y="117"/>
                  </a:lnTo>
                  <a:lnTo>
                    <a:pt x="77" y="143"/>
                  </a:lnTo>
                  <a:lnTo>
                    <a:pt x="76" y="167"/>
                  </a:lnTo>
                  <a:lnTo>
                    <a:pt x="56" y="177"/>
                  </a:lnTo>
                  <a:lnTo>
                    <a:pt x="22" y="172"/>
                  </a:lnTo>
                  <a:lnTo>
                    <a:pt x="13" y="155"/>
                  </a:lnTo>
                  <a:lnTo>
                    <a:pt x="0" y="170"/>
                  </a:lnTo>
                  <a:lnTo>
                    <a:pt x="10" y="193"/>
                  </a:lnTo>
                  <a:lnTo>
                    <a:pt x="18" y="219"/>
                  </a:lnTo>
                  <a:lnTo>
                    <a:pt x="29" y="244"/>
                  </a:lnTo>
                  <a:lnTo>
                    <a:pt x="39" y="267"/>
                  </a:lnTo>
                  <a:lnTo>
                    <a:pt x="29" y="281"/>
                  </a:lnTo>
                  <a:lnTo>
                    <a:pt x="32" y="293"/>
                  </a:lnTo>
                  <a:lnTo>
                    <a:pt x="39" y="321"/>
                  </a:lnTo>
                  <a:lnTo>
                    <a:pt x="44" y="319"/>
                  </a:lnTo>
                  <a:lnTo>
                    <a:pt x="56" y="326"/>
                  </a:lnTo>
                  <a:lnTo>
                    <a:pt x="72" y="335"/>
                  </a:lnTo>
                  <a:lnTo>
                    <a:pt x="94" y="326"/>
                  </a:lnTo>
                  <a:lnTo>
                    <a:pt x="118" y="319"/>
                  </a:lnTo>
                  <a:lnTo>
                    <a:pt x="143" y="316"/>
                  </a:lnTo>
                  <a:lnTo>
                    <a:pt x="166" y="316"/>
                  </a:lnTo>
                  <a:lnTo>
                    <a:pt x="198" y="313"/>
                  </a:lnTo>
                  <a:lnTo>
                    <a:pt x="212" y="308"/>
                  </a:lnTo>
                  <a:lnTo>
                    <a:pt x="238" y="293"/>
                  </a:lnTo>
                  <a:lnTo>
                    <a:pt x="260" y="280"/>
                  </a:lnTo>
                  <a:lnTo>
                    <a:pt x="276" y="264"/>
                  </a:lnTo>
                  <a:lnTo>
                    <a:pt x="290" y="248"/>
                  </a:lnTo>
                  <a:lnTo>
                    <a:pt x="305" y="232"/>
                  </a:lnTo>
                  <a:lnTo>
                    <a:pt x="321" y="216"/>
                  </a:lnTo>
                  <a:lnTo>
                    <a:pt x="338" y="194"/>
                  </a:lnTo>
                  <a:lnTo>
                    <a:pt x="354" y="175"/>
                  </a:lnTo>
                  <a:lnTo>
                    <a:pt x="365" y="149"/>
                  </a:lnTo>
                  <a:lnTo>
                    <a:pt x="376" y="123"/>
                  </a:lnTo>
                  <a:lnTo>
                    <a:pt x="359" y="123"/>
                  </a:lnTo>
                  <a:lnTo>
                    <a:pt x="356" y="136"/>
                  </a:lnTo>
                  <a:lnTo>
                    <a:pt x="332" y="126"/>
                  </a:lnTo>
                  <a:lnTo>
                    <a:pt x="333" y="108"/>
                  </a:lnTo>
                  <a:lnTo>
                    <a:pt x="345" y="94"/>
                  </a:lnTo>
                  <a:lnTo>
                    <a:pt x="357" y="99"/>
                  </a:lnTo>
                  <a:lnTo>
                    <a:pt x="357" y="72"/>
                  </a:lnTo>
                  <a:lnTo>
                    <a:pt x="356" y="44"/>
                  </a:lnTo>
                  <a:lnTo>
                    <a:pt x="350" y="25"/>
                  </a:lnTo>
                  <a:lnTo>
                    <a:pt x="348" y="6"/>
                  </a:lnTo>
                  <a:lnTo>
                    <a:pt x="326" y="3"/>
                  </a:lnTo>
                  <a:lnTo>
                    <a:pt x="304" y="0"/>
                  </a:lnTo>
                  <a:lnTo>
                    <a:pt x="300" y="0"/>
                  </a:lnTo>
                  <a:lnTo>
                    <a:pt x="270" y="20"/>
                  </a:lnTo>
                  <a:lnTo>
                    <a:pt x="245" y="39"/>
                  </a:lnTo>
                  <a:lnTo>
                    <a:pt x="234" y="64"/>
                  </a:lnTo>
                  <a:lnTo>
                    <a:pt x="221" y="72"/>
                  </a:lnTo>
                  <a:lnTo>
                    <a:pt x="206" y="94"/>
                  </a:lnTo>
                  <a:lnTo>
                    <a:pt x="173" y="90"/>
                  </a:lnTo>
                  <a:lnTo>
                    <a:pt x="154" y="83"/>
                  </a:lnTo>
                  <a:lnTo>
                    <a:pt x="140" y="100"/>
                  </a:lnTo>
                  <a:lnTo>
                    <a:pt x="130" y="117"/>
                  </a:lnTo>
                  <a:lnTo>
                    <a:pt x="105" y="123"/>
                  </a:lnTo>
                  <a:lnTo>
                    <a:pt x="97" y="120"/>
                  </a:lnTo>
                  <a:lnTo>
                    <a:pt x="100" y="93"/>
                  </a:lnTo>
                  <a:lnTo>
                    <a:pt x="85" y="6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098" name="Freeform 355"/>
            <p:cNvSpPr>
              <a:spLocks/>
            </p:cNvSpPr>
            <p:nvPr/>
          </p:nvSpPr>
          <p:spPr bwMode="auto">
            <a:xfrm>
              <a:off x="2920" y="2786"/>
              <a:ext cx="247" cy="215"/>
            </a:xfrm>
            <a:custGeom>
              <a:avLst/>
              <a:gdLst>
                <a:gd name="T0" fmla="*/ 56 w 376"/>
                <a:gd name="T1" fmla="*/ 43 h 335"/>
                <a:gd name="T2" fmla="*/ 55 w 376"/>
                <a:gd name="T3" fmla="*/ 60 h 335"/>
                <a:gd name="T4" fmla="*/ 54 w 376"/>
                <a:gd name="T5" fmla="*/ 75 h 335"/>
                <a:gd name="T6" fmla="*/ 51 w 376"/>
                <a:gd name="T7" fmla="*/ 92 h 335"/>
                <a:gd name="T8" fmla="*/ 50 w 376"/>
                <a:gd name="T9" fmla="*/ 107 h 335"/>
                <a:gd name="T10" fmla="*/ 37 w 376"/>
                <a:gd name="T11" fmla="*/ 114 h 335"/>
                <a:gd name="T12" fmla="*/ 14 w 376"/>
                <a:gd name="T13" fmla="*/ 110 h 335"/>
                <a:gd name="T14" fmla="*/ 9 w 376"/>
                <a:gd name="T15" fmla="*/ 99 h 335"/>
                <a:gd name="T16" fmla="*/ 0 w 376"/>
                <a:gd name="T17" fmla="*/ 109 h 335"/>
                <a:gd name="T18" fmla="*/ 7 w 376"/>
                <a:gd name="T19" fmla="*/ 124 h 335"/>
                <a:gd name="T20" fmla="*/ 12 w 376"/>
                <a:gd name="T21" fmla="*/ 141 h 335"/>
                <a:gd name="T22" fmla="*/ 19 w 376"/>
                <a:gd name="T23" fmla="*/ 157 h 335"/>
                <a:gd name="T24" fmla="*/ 26 w 376"/>
                <a:gd name="T25" fmla="*/ 171 h 335"/>
                <a:gd name="T26" fmla="*/ 19 w 376"/>
                <a:gd name="T27" fmla="*/ 180 h 335"/>
                <a:gd name="T28" fmla="*/ 21 w 376"/>
                <a:gd name="T29" fmla="*/ 188 h 335"/>
                <a:gd name="T30" fmla="*/ 26 w 376"/>
                <a:gd name="T31" fmla="*/ 206 h 335"/>
                <a:gd name="T32" fmla="*/ 29 w 376"/>
                <a:gd name="T33" fmla="*/ 205 h 335"/>
                <a:gd name="T34" fmla="*/ 37 w 376"/>
                <a:gd name="T35" fmla="*/ 209 h 335"/>
                <a:gd name="T36" fmla="*/ 47 w 376"/>
                <a:gd name="T37" fmla="*/ 215 h 335"/>
                <a:gd name="T38" fmla="*/ 62 w 376"/>
                <a:gd name="T39" fmla="*/ 209 h 335"/>
                <a:gd name="T40" fmla="*/ 78 w 376"/>
                <a:gd name="T41" fmla="*/ 205 h 335"/>
                <a:gd name="T42" fmla="*/ 94 w 376"/>
                <a:gd name="T43" fmla="*/ 203 h 335"/>
                <a:gd name="T44" fmla="*/ 109 w 376"/>
                <a:gd name="T45" fmla="*/ 203 h 335"/>
                <a:gd name="T46" fmla="*/ 130 w 376"/>
                <a:gd name="T47" fmla="*/ 201 h 335"/>
                <a:gd name="T48" fmla="*/ 139 w 376"/>
                <a:gd name="T49" fmla="*/ 198 h 335"/>
                <a:gd name="T50" fmla="*/ 156 w 376"/>
                <a:gd name="T51" fmla="*/ 188 h 335"/>
                <a:gd name="T52" fmla="*/ 171 w 376"/>
                <a:gd name="T53" fmla="*/ 180 h 335"/>
                <a:gd name="T54" fmla="*/ 181 w 376"/>
                <a:gd name="T55" fmla="*/ 169 h 335"/>
                <a:gd name="T56" fmla="*/ 191 w 376"/>
                <a:gd name="T57" fmla="*/ 159 h 335"/>
                <a:gd name="T58" fmla="*/ 200 w 376"/>
                <a:gd name="T59" fmla="*/ 149 h 335"/>
                <a:gd name="T60" fmla="*/ 211 w 376"/>
                <a:gd name="T61" fmla="*/ 139 h 335"/>
                <a:gd name="T62" fmla="*/ 222 w 376"/>
                <a:gd name="T63" fmla="*/ 125 h 335"/>
                <a:gd name="T64" fmla="*/ 233 w 376"/>
                <a:gd name="T65" fmla="*/ 112 h 335"/>
                <a:gd name="T66" fmla="*/ 240 w 376"/>
                <a:gd name="T67" fmla="*/ 96 h 335"/>
                <a:gd name="T68" fmla="*/ 247 w 376"/>
                <a:gd name="T69" fmla="*/ 79 h 335"/>
                <a:gd name="T70" fmla="*/ 236 w 376"/>
                <a:gd name="T71" fmla="*/ 79 h 335"/>
                <a:gd name="T72" fmla="*/ 234 w 376"/>
                <a:gd name="T73" fmla="*/ 87 h 335"/>
                <a:gd name="T74" fmla="*/ 218 w 376"/>
                <a:gd name="T75" fmla="*/ 81 h 335"/>
                <a:gd name="T76" fmla="*/ 219 w 376"/>
                <a:gd name="T77" fmla="*/ 69 h 335"/>
                <a:gd name="T78" fmla="*/ 227 w 376"/>
                <a:gd name="T79" fmla="*/ 60 h 335"/>
                <a:gd name="T80" fmla="*/ 235 w 376"/>
                <a:gd name="T81" fmla="*/ 64 h 335"/>
                <a:gd name="T82" fmla="*/ 235 w 376"/>
                <a:gd name="T83" fmla="*/ 46 h 335"/>
                <a:gd name="T84" fmla="*/ 234 w 376"/>
                <a:gd name="T85" fmla="*/ 28 h 335"/>
                <a:gd name="T86" fmla="*/ 230 w 376"/>
                <a:gd name="T87" fmla="*/ 16 h 335"/>
                <a:gd name="T88" fmla="*/ 229 w 376"/>
                <a:gd name="T89" fmla="*/ 4 h 335"/>
                <a:gd name="T90" fmla="*/ 214 w 376"/>
                <a:gd name="T91" fmla="*/ 2 h 335"/>
                <a:gd name="T92" fmla="*/ 200 w 376"/>
                <a:gd name="T93" fmla="*/ 0 h 335"/>
                <a:gd name="T94" fmla="*/ 197 w 376"/>
                <a:gd name="T95" fmla="*/ 0 h 335"/>
                <a:gd name="T96" fmla="*/ 177 w 376"/>
                <a:gd name="T97" fmla="*/ 13 h 335"/>
                <a:gd name="T98" fmla="*/ 161 w 376"/>
                <a:gd name="T99" fmla="*/ 25 h 335"/>
                <a:gd name="T100" fmla="*/ 154 w 376"/>
                <a:gd name="T101" fmla="*/ 41 h 335"/>
                <a:gd name="T102" fmla="*/ 145 w 376"/>
                <a:gd name="T103" fmla="*/ 46 h 335"/>
                <a:gd name="T104" fmla="*/ 135 w 376"/>
                <a:gd name="T105" fmla="*/ 60 h 335"/>
                <a:gd name="T106" fmla="*/ 114 w 376"/>
                <a:gd name="T107" fmla="*/ 58 h 335"/>
                <a:gd name="T108" fmla="*/ 101 w 376"/>
                <a:gd name="T109" fmla="*/ 53 h 335"/>
                <a:gd name="T110" fmla="*/ 92 w 376"/>
                <a:gd name="T111" fmla="*/ 64 h 335"/>
                <a:gd name="T112" fmla="*/ 85 w 376"/>
                <a:gd name="T113" fmla="*/ 75 h 335"/>
                <a:gd name="T114" fmla="*/ 69 w 376"/>
                <a:gd name="T115" fmla="*/ 79 h 335"/>
                <a:gd name="T116" fmla="*/ 64 w 376"/>
                <a:gd name="T117" fmla="*/ 77 h 335"/>
                <a:gd name="T118" fmla="*/ 66 w 376"/>
                <a:gd name="T119" fmla="*/ 60 h 335"/>
                <a:gd name="T120" fmla="*/ 56 w 376"/>
                <a:gd name="T121" fmla="*/ 43 h 3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6"/>
                <a:gd name="T184" fmla="*/ 0 h 335"/>
                <a:gd name="T185" fmla="*/ 376 w 376"/>
                <a:gd name="T186" fmla="*/ 335 h 3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6" h="335">
                  <a:moveTo>
                    <a:pt x="85" y="67"/>
                  </a:moveTo>
                  <a:lnTo>
                    <a:pt x="83" y="93"/>
                  </a:lnTo>
                  <a:lnTo>
                    <a:pt x="82" y="117"/>
                  </a:lnTo>
                  <a:lnTo>
                    <a:pt x="77" y="143"/>
                  </a:lnTo>
                  <a:lnTo>
                    <a:pt x="76" y="167"/>
                  </a:lnTo>
                  <a:lnTo>
                    <a:pt x="56" y="177"/>
                  </a:lnTo>
                  <a:lnTo>
                    <a:pt x="22" y="172"/>
                  </a:lnTo>
                  <a:lnTo>
                    <a:pt x="13" y="155"/>
                  </a:lnTo>
                  <a:lnTo>
                    <a:pt x="0" y="170"/>
                  </a:lnTo>
                  <a:lnTo>
                    <a:pt x="10" y="193"/>
                  </a:lnTo>
                  <a:lnTo>
                    <a:pt x="18" y="219"/>
                  </a:lnTo>
                  <a:lnTo>
                    <a:pt x="29" y="244"/>
                  </a:lnTo>
                  <a:lnTo>
                    <a:pt x="39" y="267"/>
                  </a:lnTo>
                  <a:lnTo>
                    <a:pt x="29" y="281"/>
                  </a:lnTo>
                  <a:lnTo>
                    <a:pt x="32" y="293"/>
                  </a:lnTo>
                  <a:lnTo>
                    <a:pt x="39" y="321"/>
                  </a:lnTo>
                  <a:lnTo>
                    <a:pt x="44" y="319"/>
                  </a:lnTo>
                  <a:lnTo>
                    <a:pt x="56" y="326"/>
                  </a:lnTo>
                  <a:lnTo>
                    <a:pt x="72" y="335"/>
                  </a:lnTo>
                  <a:lnTo>
                    <a:pt x="94" y="326"/>
                  </a:lnTo>
                  <a:lnTo>
                    <a:pt x="118" y="319"/>
                  </a:lnTo>
                  <a:lnTo>
                    <a:pt x="143" y="316"/>
                  </a:lnTo>
                  <a:lnTo>
                    <a:pt x="166" y="316"/>
                  </a:lnTo>
                  <a:lnTo>
                    <a:pt x="198" y="313"/>
                  </a:lnTo>
                  <a:lnTo>
                    <a:pt x="212" y="308"/>
                  </a:lnTo>
                  <a:lnTo>
                    <a:pt x="238" y="293"/>
                  </a:lnTo>
                  <a:lnTo>
                    <a:pt x="260" y="280"/>
                  </a:lnTo>
                  <a:lnTo>
                    <a:pt x="276" y="264"/>
                  </a:lnTo>
                  <a:lnTo>
                    <a:pt x="290" y="248"/>
                  </a:lnTo>
                  <a:lnTo>
                    <a:pt x="305" y="232"/>
                  </a:lnTo>
                  <a:lnTo>
                    <a:pt x="321" y="216"/>
                  </a:lnTo>
                  <a:lnTo>
                    <a:pt x="338" y="194"/>
                  </a:lnTo>
                  <a:lnTo>
                    <a:pt x="354" y="175"/>
                  </a:lnTo>
                  <a:lnTo>
                    <a:pt x="365" y="149"/>
                  </a:lnTo>
                  <a:lnTo>
                    <a:pt x="376" y="123"/>
                  </a:lnTo>
                  <a:lnTo>
                    <a:pt x="359" y="123"/>
                  </a:lnTo>
                  <a:lnTo>
                    <a:pt x="356" y="136"/>
                  </a:lnTo>
                  <a:lnTo>
                    <a:pt x="332" y="126"/>
                  </a:lnTo>
                  <a:lnTo>
                    <a:pt x="333" y="108"/>
                  </a:lnTo>
                  <a:lnTo>
                    <a:pt x="345" y="94"/>
                  </a:lnTo>
                  <a:lnTo>
                    <a:pt x="357" y="99"/>
                  </a:lnTo>
                  <a:lnTo>
                    <a:pt x="357" y="72"/>
                  </a:lnTo>
                  <a:lnTo>
                    <a:pt x="356" y="44"/>
                  </a:lnTo>
                  <a:lnTo>
                    <a:pt x="350" y="25"/>
                  </a:lnTo>
                  <a:lnTo>
                    <a:pt x="348" y="6"/>
                  </a:lnTo>
                  <a:lnTo>
                    <a:pt x="326" y="3"/>
                  </a:lnTo>
                  <a:lnTo>
                    <a:pt x="304" y="0"/>
                  </a:lnTo>
                  <a:lnTo>
                    <a:pt x="300" y="0"/>
                  </a:lnTo>
                  <a:lnTo>
                    <a:pt x="270" y="20"/>
                  </a:lnTo>
                  <a:lnTo>
                    <a:pt x="245" y="39"/>
                  </a:lnTo>
                  <a:lnTo>
                    <a:pt x="234" y="64"/>
                  </a:lnTo>
                  <a:lnTo>
                    <a:pt x="221" y="72"/>
                  </a:lnTo>
                  <a:lnTo>
                    <a:pt x="206" y="94"/>
                  </a:lnTo>
                  <a:lnTo>
                    <a:pt x="173" y="90"/>
                  </a:lnTo>
                  <a:lnTo>
                    <a:pt x="154" y="83"/>
                  </a:lnTo>
                  <a:lnTo>
                    <a:pt x="140" y="100"/>
                  </a:lnTo>
                  <a:lnTo>
                    <a:pt x="130" y="117"/>
                  </a:lnTo>
                  <a:lnTo>
                    <a:pt x="105" y="123"/>
                  </a:lnTo>
                  <a:lnTo>
                    <a:pt x="97" y="120"/>
                  </a:lnTo>
                  <a:lnTo>
                    <a:pt x="100" y="93"/>
                  </a:lnTo>
                  <a:lnTo>
                    <a:pt x="85" y="67"/>
                  </a:lnTo>
                </a:path>
              </a:pathLst>
            </a:custGeom>
            <a:solidFill>
              <a:srgbClr val="E5E5E5"/>
            </a:solidFill>
            <a:ln w="1588">
              <a:solidFill>
                <a:srgbClr val="999999"/>
              </a:solidFill>
              <a:prstDash val="solid"/>
              <a:round/>
              <a:headEnd/>
              <a:tailEnd/>
            </a:ln>
          </p:spPr>
          <p:txBody>
            <a:bodyPr/>
            <a:lstStyle/>
            <a:p>
              <a:endParaRPr lang="en-US"/>
            </a:p>
          </p:txBody>
        </p:sp>
        <p:sp>
          <p:nvSpPr>
            <p:cNvPr id="27099" name="Freeform 356"/>
            <p:cNvSpPr>
              <a:spLocks/>
            </p:cNvSpPr>
            <p:nvPr/>
          </p:nvSpPr>
          <p:spPr bwMode="auto">
            <a:xfrm>
              <a:off x="3077" y="2896"/>
              <a:ext cx="33" cy="33"/>
            </a:xfrm>
            <a:custGeom>
              <a:avLst/>
              <a:gdLst>
                <a:gd name="T0" fmla="*/ 15 w 51"/>
                <a:gd name="T1" fmla="*/ 3 h 51"/>
                <a:gd name="T2" fmla="*/ 0 w 51"/>
                <a:gd name="T3" fmla="*/ 18 h 51"/>
                <a:gd name="T4" fmla="*/ 11 w 51"/>
                <a:gd name="T5" fmla="*/ 33 h 51"/>
                <a:gd name="T6" fmla="*/ 17 w 51"/>
                <a:gd name="T7" fmla="*/ 28 h 51"/>
                <a:gd name="T8" fmla="*/ 31 w 51"/>
                <a:gd name="T9" fmla="*/ 18 h 51"/>
                <a:gd name="T10" fmla="*/ 33 w 51"/>
                <a:gd name="T11" fmla="*/ 7 h 51"/>
                <a:gd name="T12" fmla="*/ 21 w 51"/>
                <a:gd name="T13" fmla="*/ 0 h 51"/>
                <a:gd name="T14" fmla="*/ 15 w 51"/>
                <a:gd name="T15" fmla="*/ 3 h 51"/>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51"/>
                <a:gd name="T26" fmla="*/ 51 w 51"/>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51">
                  <a:moveTo>
                    <a:pt x="23" y="5"/>
                  </a:moveTo>
                  <a:lnTo>
                    <a:pt x="0" y="28"/>
                  </a:lnTo>
                  <a:lnTo>
                    <a:pt x="17" y="51"/>
                  </a:lnTo>
                  <a:lnTo>
                    <a:pt x="26" y="44"/>
                  </a:lnTo>
                  <a:lnTo>
                    <a:pt x="48" y="28"/>
                  </a:lnTo>
                  <a:lnTo>
                    <a:pt x="51" y="11"/>
                  </a:lnTo>
                  <a:lnTo>
                    <a:pt x="32" y="0"/>
                  </a:lnTo>
                  <a:lnTo>
                    <a:pt x="23" y="5"/>
                  </a:lnTo>
                </a:path>
              </a:pathLst>
            </a:custGeom>
            <a:solidFill>
              <a:srgbClr val="E5E5E5"/>
            </a:solidFill>
            <a:ln w="1588">
              <a:solidFill>
                <a:srgbClr val="999999"/>
              </a:solidFill>
              <a:prstDash val="solid"/>
              <a:round/>
              <a:headEnd/>
              <a:tailEnd/>
            </a:ln>
          </p:spPr>
          <p:txBody>
            <a:bodyPr/>
            <a:lstStyle/>
            <a:p>
              <a:endParaRPr lang="en-US"/>
            </a:p>
          </p:txBody>
        </p:sp>
        <p:sp>
          <p:nvSpPr>
            <p:cNvPr id="27100" name="Freeform 357"/>
            <p:cNvSpPr>
              <a:spLocks/>
            </p:cNvSpPr>
            <p:nvPr/>
          </p:nvSpPr>
          <p:spPr bwMode="auto">
            <a:xfrm>
              <a:off x="2894" y="2793"/>
              <a:ext cx="3" cy="9"/>
            </a:xfrm>
            <a:custGeom>
              <a:avLst/>
              <a:gdLst>
                <a:gd name="T0" fmla="*/ 3 w 4"/>
                <a:gd name="T1" fmla="*/ 9 h 15"/>
                <a:gd name="T2" fmla="*/ 0 w 4"/>
                <a:gd name="T3" fmla="*/ 8 h 15"/>
                <a:gd name="T4" fmla="*/ 1 w 4"/>
                <a:gd name="T5" fmla="*/ 0 h 15"/>
                <a:gd name="T6" fmla="*/ 3 w 4"/>
                <a:gd name="T7" fmla="*/ 9 h 15"/>
                <a:gd name="T8" fmla="*/ 0 60000 65536"/>
                <a:gd name="T9" fmla="*/ 0 60000 65536"/>
                <a:gd name="T10" fmla="*/ 0 60000 65536"/>
                <a:gd name="T11" fmla="*/ 0 60000 65536"/>
                <a:gd name="T12" fmla="*/ 0 w 4"/>
                <a:gd name="T13" fmla="*/ 0 h 15"/>
                <a:gd name="T14" fmla="*/ 4 w 4"/>
                <a:gd name="T15" fmla="*/ 15 h 15"/>
              </a:gdLst>
              <a:ahLst/>
              <a:cxnLst>
                <a:cxn ang="T8">
                  <a:pos x="T0" y="T1"/>
                </a:cxn>
                <a:cxn ang="T9">
                  <a:pos x="T2" y="T3"/>
                </a:cxn>
                <a:cxn ang="T10">
                  <a:pos x="T4" y="T5"/>
                </a:cxn>
                <a:cxn ang="T11">
                  <a:pos x="T6" y="T7"/>
                </a:cxn>
              </a:cxnLst>
              <a:rect l="T12" t="T13" r="T14" b="T15"/>
              <a:pathLst>
                <a:path w="4" h="15">
                  <a:moveTo>
                    <a:pt x="4" y="15"/>
                  </a:moveTo>
                  <a:lnTo>
                    <a:pt x="0" y="14"/>
                  </a:lnTo>
                  <a:lnTo>
                    <a:pt x="1" y="0"/>
                  </a:lnTo>
                  <a:lnTo>
                    <a:pt x="4" y="15"/>
                  </a:lnTo>
                </a:path>
              </a:pathLst>
            </a:custGeom>
            <a:solidFill>
              <a:srgbClr val="E5E5E5"/>
            </a:solidFill>
            <a:ln w="1588">
              <a:solidFill>
                <a:srgbClr val="999999"/>
              </a:solidFill>
              <a:prstDash val="solid"/>
              <a:round/>
              <a:headEnd/>
              <a:tailEnd/>
            </a:ln>
          </p:spPr>
          <p:txBody>
            <a:bodyPr/>
            <a:lstStyle/>
            <a:p>
              <a:endParaRPr lang="en-US"/>
            </a:p>
          </p:txBody>
        </p:sp>
        <p:sp>
          <p:nvSpPr>
            <p:cNvPr id="27101" name="Freeform 358"/>
            <p:cNvSpPr>
              <a:spLocks/>
            </p:cNvSpPr>
            <p:nvPr/>
          </p:nvSpPr>
          <p:spPr bwMode="auto">
            <a:xfrm>
              <a:off x="3138" y="2846"/>
              <a:ext cx="18" cy="27"/>
            </a:xfrm>
            <a:custGeom>
              <a:avLst/>
              <a:gdLst>
                <a:gd name="T0" fmla="*/ 9 w 27"/>
                <a:gd name="T1" fmla="*/ 0 h 42"/>
                <a:gd name="T2" fmla="*/ 1 w 27"/>
                <a:gd name="T3" fmla="*/ 9 h 42"/>
                <a:gd name="T4" fmla="*/ 0 w 27"/>
                <a:gd name="T5" fmla="*/ 21 h 42"/>
                <a:gd name="T6" fmla="*/ 16 w 27"/>
                <a:gd name="T7" fmla="*/ 27 h 42"/>
                <a:gd name="T8" fmla="*/ 18 w 27"/>
                <a:gd name="T9" fmla="*/ 19 h 42"/>
                <a:gd name="T10" fmla="*/ 17 w 27"/>
                <a:gd name="T11" fmla="*/ 3 h 42"/>
                <a:gd name="T12" fmla="*/ 9 w 27"/>
                <a:gd name="T13" fmla="*/ 0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13" y="0"/>
                  </a:moveTo>
                  <a:lnTo>
                    <a:pt x="1" y="14"/>
                  </a:lnTo>
                  <a:lnTo>
                    <a:pt x="0" y="32"/>
                  </a:lnTo>
                  <a:lnTo>
                    <a:pt x="24" y="42"/>
                  </a:lnTo>
                  <a:lnTo>
                    <a:pt x="27" y="29"/>
                  </a:lnTo>
                  <a:lnTo>
                    <a:pt x="25" y="5"/>
                  </a:lnTo>
                  <a:lnTo>
                    <a:pt x="13"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02" name="Freeform 359"/>
            <p:cNvSpPr>
              <a:spLocks/>
            </p:cNvSpPr>
            <p:nvPr/>
          </p:nvSpPr>
          <p:spPr bwMode="auto">
            <a:xfrm>
              <a:off x="3138" y="2846"/>
              <a:ext cx="18" cy="27"/>
            </a:xfrm>
            <a:custGeom>
              <a:avLst/>
              <a:gdLst>
                <a:gd name="T0" fmla="*/ 9 w 27"/>
                <a:gd name="T1" fmla="*/ 0 h 42"/>
                <a:gd name="T2" fmla="*/ 1 w 27"/>
                <a:gd name="T3" fmla="*/ 9 h 42"/>
                <a:gd name="T4" fmla="*/ 0 w 27"/>
                <a:gd name="T5" fmla="*/ 21 h 42"/>
                <a:gd name="T6" fmla="*/ 16 w 27"/>
                <a:gd name="T7" fmla="*/ 27 h 42"/>
                <a:gd name="T8" fmla="*/ 18 w 27"/>
                <a:gd name="T9" fmla="*/ 19 h 42"/>
                <a:gd name="T10" fmla="*/ 17 w 27"/>
                <a:gd name="T11" fmla="*/ 3 h 42"/>
                <a:gd name="T12" fmla="*/ 9 w 27"/>
                <a:gd name="T13" fmla="*/ 0 h 42"/>
                <a:gd name="T14" fmla="*/ 0 60000 65536"/>
                <a:gd name="T15" fmla="*/ 0 60000 65536"/>
                <a:gd name="T16" fmla="*/ 0 60000 65536"/>
                <a:gd name="T17" fmla="*/ 0 60000 65536"/>
                <a:gd name="T18" fmla="*/ 0 60000 65536"/>
                <a:gd name="T19" fmla="*/ 0 60000 65536"/>
                <a:gd name="T20" fmla="*/ 0 60000 65536"/>
                <a:gd name="T21" fmla="*/ 0 w 27"/>
                <a:gd name="T22" fmla="*/ 0 h 42"/>
                <a:gd name="T23" fmla="*/ 27 w 2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42">
                  <a:moveTo>
                    <a:pt x="13" y="0"/>
                  </a:moveTo>
                  <a:lnTo>
                    <a:pt x="1" y="14"/>
                  </a:lnTo>
                  <a:lnTo>
                    <a:pt x="0" y="32"/>
                  </a:lnTo>
                  <a:lnTo>
                    <a:pt x="24" y="42"/>
                  </a:lnTo>
                  <a:lnTo>
                    <a:pt x="27" y="29"/>
                  </a:lnTo>
                  <a:lnTo>
                    <a:pt x="25" y="5"/>
                  </a:lnTo>
                  <a:lnTo>
                    <a:pt x="13" y="0"/>
                  </a:lnTo>
                </a:path>
              </a:pathLst>
            </a:custGeom>
            <a:solidFill>
              <a:srgbClr val="E5E5E5"/>
            </a:solidFill>
            <a:ln w="1588">
              <a:solidFill>
                <a:srgbClr val="999999"/>
              </a:solidFill>
              <a:prstDash val="solid"/>
              <a:round/>
              <a:headEnd/>
              <a:tailEnd/>
            </a:ln>
          </p:spPr>
          <p:txBody>
            <a:bodyPr/>
            <a:lstStyle/>
            <a:p>
              <a:endParaRPr lang="en-US"/>
            </a:p>
          </p:txBody>
        </p:sp>
        <p:sp>
          <p:nvSpPr>
            <p:cNvPr id="27103" name="Freeform 360"/>
            <p:cNvSpPr>
              <a:spLocks/>
            </p:cNvSpPr>
            <p:nvPr/>
          </p:nvSpPr>
          <p:spPr bwMode="auto">
            <a:xfrm>
              <a:off x="2855" y="2505"/>
              <a:ext cx="189" cy="207"/>
            </a:xfrm>
            <a:custGeom>
              <a:avLst/>
              <a:gdLst>
                <a:gd name="T0" fmla="*/ 188 w 289"/>
                <a:gd name="T1" fmla="*/ 120 h 323"/>
                <a:gd name="T2" fmla="*/ 173 w 289"/>
                <a:gd name="T3" fmla="*/ 122 h 323"/>
                <a:gd name="T4" fmla="*/ 157 w 289"/>
                <a:gd name="T5" fmla="*/ 123 h 323"/>
                <a:gd name="T6" fmla="*/ 156 w 289"/>
                <a:gd name="T7" fmla="*/ 137 h 323"/>
                <a:gd name="T8" fmla="*/ 156 w 289"/>
                <a:gd name="T9" fmla="*/ 149 h 323"/>
                <a:gd name="T10" fmla="*/ 156 w 289"/>
                <a:gd name="T11" fmla="*/ 163 h 323"/>
                <a:gd name="T12" fmla="*/ 156 w 289"/>
                <a:gd name="T13" fmla="*/ 176 h 323"/>
                <a:gd name="T14" fmla="*/ 167 w 289"/>
                <a:gd name="T15" fmla="*/ 188 h 323"/>
                <a:gd name="T16" fmla="*/ 177 w 289"/>
                <a:gd name="T17" fmla="*/ 202 h 323"/>
                <a:gd name="T18" fmla="*/ 154 w 289"/>
                <a:gd name="T19" fmla="*/ 204 h 323"/>
                <a:gd name="T20" fmla="*/ 131 w 289"/>
                <a:gd name="T21" fmla="*/ 207 h 323"/>
                <a:gd name="T22" fmla="*/ 117 w 289"/>
                <a:gd name="T23" fmla="*/ 204 h 323"/>
                <a:gd name="T24" fmla="*/ 103 w 289"/>
                <a:gd name="T25" fmla="*/ 201 h 323"/>
                <a:gd name="T26" fmla="*/ 101 w 289"/>
                <a:gd name="T27" fmla="*/ 197 h 323"/>
                <a:gd name="T28" fmla="*/ 83 w 289"/>
                <a:gd name="T29" fmla="*/ 197 h 323"/>
                <a:gd name="T30" fmla="*/ 65 w 289"/>
                <a:gd name="T31" fmla="*/ 197 h 323"/>
                <a:gd name="T32" fmla="*/ 48 w 289"/>
                <a:gd name="T33" fmla="*/ 195 h 323"/>
                <a:gd name="T34" fmla="*/ 30 w 289"/>
                <a:gd name="T35" fmla="*/ 195 h 323"/>
                <a:gd name="T36" fmla="*/ 18 w 289"/>
                <a:gd name="T37" fmla="*/ 191 h 323"/>
                <a:gd name="T38" fmla="*/ 0 w 289"/>
                <a:gd name="T39" fmla="*/ 195 h 323"/>
                <a:gd name="T40" fmla="*/ 1 w 289"/>
                <a:gd name="T41" fmla="*/ 181 h 323"/>
                <a:gd name="T42" fmla="*/ 3 w 289"/>
                <a:gd name="T43" fmla="*/ 168 h 323"/>
                <a:gd name="T44" fmla="*/ 10 w 289"/>
                <a:gd name="T45" fmla="*/ 147 h 323"/>
                <a:gd name="T46" fmla="*/ 16 w 289"/>
                <a:gd name="T47" fmla="*/ 126 h 323"/>
                <a:gd name="T48" fmla="*/ 24 w 289"/>
                <a:gd name="T49" fmla="*/ 115 h 323"/>
                <a:gd name="T50" fmla="*/ 33 w 289"/>
                <a:gd name="T51" fmla="*/ 101 h 323"/>
                <a:gd name="T52" fmla="*/ 30 w 289"/>
                <a:gd name="T53" fmla="*/ 79 h 323"/>
                <a:gd name="T54" fmla="*/ 26 w 289"/>
                <a:gd name="T55" fmla="*/ 67 h 323"/>
                <a:gd name="T56" fmla="*/ 22 w 289"/>
                <a:gd name="T57" fmla="*/ 53 h 323"/>
                <a:gd name="T58" fmla="*/ 26 w 289"/>
                <a:gd name="T59" fmla="*/ 46 h 323"/>
                <a:gd name="T60" fmla="*/ 18 w 289"/>
                <a:gd name="T61" fmla="*/ 25 h 323"/>
                <a:gd name="T62" fmla="*/ 11 w 289"/>
                <a:gd name="T63" fmla="*/ 5 h 323"/>
                <a:gd name="T64" fmla="*/ 23 w 289"/>
                <a:gd name="T65" fmla="*/ 0 h 323"/>
                <a:gd name="T66" fmla="*/ 37 w 289"/>
                <a:gd name="T67" fmla="*/ 1 h 323"/>
                <a:gd name="T68" fmla="*/ 50 w 289"/>
                <a:gd name="T69" fmla="*/ 1 h 323"/>
                <a:gd name="T70" fmla="*/ 63 w 289"/>
                <a:gd name="T71" fmla="*/ 3 h 323"/>
                <a:gd name="T72" fmla="*/ 76 w 289"/>
                <a:gd name="T73" fmla="*/ 3 h 323"/>
                <a:gd name="T74" fmla="*/ 82 w 289"/>
                <a:gd name="T75" fmla="*/ 19 h 323"/>
                <a:gd name="T76" fmla="*/ 88 w 289"/>
                <a:gd name="T77" fmla="*/ 35 h 323"/>
                <a:gd name="T78" fmla="*/ 99 w 289"/>
                <a:gd name="T79" fmla="*/ 39 h 323"/>
                <a:gd name="T80" fmla="*/ 119 w 289"/>
                <a:gd name="T81" fmla="*/ 35 h 323"/>
                <a:gd name="T82" fmla="*/ 121 w 289"/>
                <a:gd name="T83" fmla="*/ 20 h 323"/>
                <a:gd name="T84" fmla="*/ 136 w 289"/>
                <a:gd name="T85" fmla="*/ 21 h 323"/>
                <a:gd name="T86" fmla="*/ 136 w 289"/>
                <a:gd name="T87" fmla="*/ 25 h 323"/>
                <a:gd name="T88" fmla="*/ 156 w 289"/>
                <a:gd name="T89" fmla="*/ 28 h 323"/>
                <a:gd name="T90" fmla="*/ 157 w 289"/>
                <a:gd name="T91" fmla="*/ 47 h 323"/>
                <a:gd name="T92" fmla="*/ 157 w 289"/>
                <a:gd name="T93" fmla="*/ 67 h 323"/>
                <a:gd name="T94" fmla="*/ 163 w 289"/>
                <a:gd name="T95" fmla="*/ 85 h 323"/>
                <a:gd name="T96" fmla="*/ 163 w 289"/>
                <a:gd name="T97" fmla="*/ 91 h 323"/>
                <a:gd name="T98" fmla="*/ 175 w 289"/>
                <a:gd name="T99" fmla="*/ 88 h 323"/>
                <a:gd name="T100" fmla="*/ 189 w 289"/>
                <a:gd name="T101" fmla="*/ 87 h 323"/>
                <a:gd name="T102" fmla="*/ 189 w 289"/>
                <a:gd name="T103" fmla="*/ 104 h 323"/>
                <a:gd name="T104" fmla="*/ 188 w 289"/>
                <a:gd name="T105" fmla="*/ 120 h 3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
                <a:gd name="T160" fmla="*/ 0 h 323"/>
                <a:gd name="T161" fmla="*/ 289 w 289"/>
                <a:gd name="T162" fmla="*/ 323 h 3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 h="323">
                  <a:moveTo>
                    <a:pt x="287" y="188"/>
                  </a:moveTo>
                  <a:lnTo>
                    <a:pt x="265" y="191"/>
                  </a:lnTo>
                  <a:lnTo>
                    <a:pt x="240" y="192"/>
                  </a:lnTo>
                  <a:lnTo>
                    <a:pt x="239" y="213"/>
                  </a:lnTo>
                  <a:lnTo>
                    <a:pt x="239" y="232"/>
                  </a:lnTo>
                  <a:lnTo>
                    <a:pt x="239" y="255"/>
                  </a:lnTo>
                  <a:lnTo>
                    <a:pt x="238" y="275"/>
                  </a:lnTo>
                  <a:lnTo>
                    <a:pt x="255" y="294"/>
                  </a:lnTo>
                  <a:lnTo>
                    <a:pt x="271" y="315"/>
                  </a:lnTo>
                  <a:lnTo>
                    <a:pt x="235" y="319"/>
                  </a:lnTo>
                  <a:lnTo>
                    <a:pt x="201" y="323"/>
                  </a:lnTo>
                  <a:lnTo>
                    <a:pt x="179" y="319"/>
                  </a:lnTo>
                  <a:lnTo>
                    <a:pt x="157" y="314"/>
                  </a:lnTo>
                  <a:lnTo>
                    <a:pt x="155" y="308"/>
                  </a:lnTo>
                  <a:lnTo>
                    <a:pt x="127" y="307"/>
                  </a:lnTo>
                  <a:lnTo>
                    <a:pt x="100" y="307"/>
                  </a:lnTo>
                  <a:lnTo>
                    <a:pt x="73" y="305"/>
                  </a:lnTo>
                  <a:lnTo>
                    <a:pt x="46" y="305"/>
                  </a:lnTo>
                  <a:lnTo>
                    <a:pt x="27" y="298"/>
                  </a:lnTo>
                  <a:lnTo>
                    <a:pt x="0" y="304"/>
                  </a:lnTo>
                  <a:lnTo>
                    <a:pt x="2" y="283"/>
                  </a:lnTo>
                  <a:lnTo>
                    <a:pt x="5" y="262"/>
                  </a:lnTo>
                  <a:lnTo>
                    <a:pt x="16" y="229"/>
                  </a:lnTo>
                  <a:lnTo>
                    <a:pt x="24" y="196"/>
                  </a:lnTo>
                  <a:lnTo>
                    <a:pt x="36" y="179"/>
                  </a:lnTo>
                  <a:lnTo>
                    <a:pt x="50" y="158"/>
                  </a:lnTo>
                  <a:lnTo>
                    <a:pt x="46" y="124"/>
                  </a:lnTo>
                  <a:lnTo>
                    <a:pt x="39" y="104"/>
                  </a:lnTo>
                  <a:lnTo>
                    <a:pt x="33" y="82"/>
                  </a:lnTo>
                  <a:lnTo>
                    <a:pt x="40" y="71"/>
                  </a:lnTo>
                  <a:lnTo>
                    <a:pt x="27" y="39"/>
                  </a:lnTo>
                  <a:lnTo>
                    <a:pt x="17" y="8"/>
                  </a:lnTo>
                  <a:lnTo>
                    <a:pt x="35" y="0"/>
                  </a:lnTo>
                  <a:lnTo>
                    <a:pt x="56" y="2"/>
                  </a:lnTo>
                  <a:lnTo>
                    <a:pt x="77" y="2"/>
                  </a:lnTo>
                  <a:lnTo>
                    <a:pt x="96" y="4"/>
                  </a:lnTo>
                  <a:lnTo>
                    <a:pt x="116" y="4"/>
                  </a:lnTo>
                  <a:lnTo>
                    <a:pt x="125" y="30"/>
                  </a:lnTo>
                  <a:lnTo>
                    <a:pt x="135" y="55"/>
                  </a:lnTo>
                  <a:lnTo>
                    <a:pt x="151" y="61"/>
                  </a:lnTo>
                  <a:lnTo>
                    <a:pt x="182" y="55"/>
                  </a:lnTo>
                  <a:lnTo>
                    <a:pt x="185" y="31"/>
                  </a:lnTo>
                  <a:lnTo>
                    <a:pt x="208" y="32"/>
                  </a:lnTo>
                  <a:lnTo>
                    <a:pt x="208" y="39"/>
                  </a:lnTo>
                  <a:lnTo>
                    <a:pt x="239" y="43"/>
                  </a:lnTo>
                  <a:lnTo>
                    <a:pt x="240" y="74"/>
                  </a:lnTo>
                  <a:lnTo>
                    <a:pt x="240" y="105"/>
                  </a:lnTo>
                  <a:lnTo>
                    <a:pt x="249" y="132"/>
                  </a:lnTo>
                  <a:lnTo>
                    <a:pt x="249" y="142"/>
                  </a:lnTo>
                  <a:lnTo>
                    <a:pt x="268" y="138"/>
                  </a:lnTo>
                  <a:lnTo>
                    <a:pt x="289" y="135"/>
                  </a:lnTo>
                  <a:lnTo>
                    <a:pt x="289" y="163"/>
                  </a:lnTo>
                  <a:lnTo>
                    <a:pt x="287" y="18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04" name="Freeform 361"/>
            <p:cNvSpPr>
              <a:spLocks/>
            </p:cNvSpPr>
            <p:nvPr/>
          </p:nvSpPr>
          <p:spPr bwMode="auto">
            <a:xfrm>
              <a:off x="2855" y="2505"/>
              <a:ext cx="189" cy="207"/>
            </a:xfrm>
            <a:custGeom>
              <a:avLst/>
              <a:gdLst>
                <a:gd name="T0" fmla="*/ 188 w 289"/>
                <a:gd name="T1" fmla="*/ 120 h 323"/>
                <a:gd name="T2" fmla="*/ 173 w 289"/>
                <a:gd name="T3" fmla="*/ 122 h 323"/>
                <a:gd name="T4" fmla="*/ 157 w 289"/>
                <a:gd name="T5" fmla="*/ 123 h 323"/>
                <a:gd name="T6" fmla="*/ 156 w 289"/>
                <a:gd name="T7" fmla="*/ 137 h 323"/>
                <a:gd name="T8" fmla="*/ 156 w 289"/>
                <a:gd name="T9" fmla="*/ 149 h 323"/>
                <a:gd name="T10" fmla="*/ 156 w 289"/>
                <a:gd name="T11" fmla="*/ 163 h 323"/>
                <a:gd name="T12" fmla="*/ 156 w 289"/>
                <a:gd name="T13" fmla="*/ 176 h 323"/>
                <a:gd name="T14" fmla="*/ 167 w 289"/>
                <a:gd name="T15" fmla="*/ 188 h 323"/>
                <a:gd name="T16" fmla="*/ 177 w 289"/>
                <a:gd name="T17" fmla="*/ 202 h 323"/>
                <a:gd name="T18" fmla="*/ 154 w 289"/>
                <a:gd name="T19" fmla="*/ 204 h 323"/>
                <a:gd name="T20" fmla="*/ 131 w 289"/>
                <a:gd name="T21" fmla="*/ 207 h 323"/>
                <a:gd name="T22" fmla="*/ 117 w 289"/>
                <a:gd name="T23" fmla="*/ 204 h 323"/>
                <a:gd name="T24" fmla="*/ 103 w 289"/>
                <a:gd name="T25" fmla="*/ 201 h 323"/>
                <a:gd name="T26" fmla="*/ 101 w 289"/>
                <a:gd name="T27" fmla="*/ 197 h 323"/>
                <a:gd name="T28" fmla="*/ 83 w 289"/>
                <a:gd name="T29" fmla="*/ 197 h 323"/>
                <a:gd name="T30" fmla="*/ 65 w 289"/>
                <a:gd name="T31" fmla="*/ 197 h 323"/>
                <a:gd name="T32" fmla="*/ 48 w 289"/>
                <a:gd name="T33" fmla="*/ 195 h 323"/>
                <a:gd name="T34" fmla="*/ 30 w 289"/>
                <a:gd name="T35" fmla="*/ 195 h 323"/>
                <a:gd name="T36" fmla="*/ 18 w 289"/>
                <a:gd name="T37" fmla="*/ 191 h 323"/>
                <a:gd name="T38" fmla="*/ 0 w 289"/>
                <a:gd name="T39" fmla="*/ 195 h 323"/>
                <a:gd name="T40" fmla="*/ 1 w 289"/>
                <a:gd name="T41" fmla="*/ 181 h 323"/>
                <a:gd name="T42" fmla="*/ 3 w 289"/>
                <a:gd name="T43" fmla="*/ 168 h 323"/>
                <a:gd name="T44" fmla="*/ 10 w 289"/>
                <a:gd name="T45" fmla="*/ 147 h 323"/>
                <a:gd name="T46" fmla="*/ 16 w 289"/>
                <a:gd name="T47" fmla="*/ 126 h 323"/>
                <a:gd name="T48" fmla="*/ 24 w 289"/>
                <a:gd name="T49" fmla="*/ 115 h 323"/>
                <a:gd name="T50" fmla="*/ 33 w 289"/>
                <a:gd name="T51" fmla="*/ 101 h 323"/>
                <a:gd name="T52" fmla="*/ 30 w 289"/>
                <a:gd name="T53" fmla="*/ 79 h 323"/>
                <a:gd name="T54" fmla="*/ 26 w 289"/>
                <a:gd name="T55" fmla="*/ 67 h 323"/>
                <a:gd name="T56" fmla="*/ 22 w 289"/>
                <a:gd name="T57" fmla="*/ 53 h 323"/>
                <a:gd name="T58" fmla="*/ 26 w 289"/>
                <a:gd name="T59" fmla="*/ 46 h 323"/>
                <a:gd name="T60" fmla="*/ 18 w 289"/>
                <a:gd name="T61" fmla="*/ 25 h 323"/>
                <a:gd name="T62" fmla="*/ 11 w 289"/>
                <a:gd name="T63" fmla="*/ 5 h 323"/>
                <a:gd name="T64" fmla="*/ 23 w 289"/>
                <a:gd name="T65" fmla="*/ 0 h 323"/>
                <a:gd name="T66" fmla="*/ 37 w 289"/>
                <a:gd name="T67" fmla="*/ 1 h 323"/>
                <a:gd name="T68" fmla="*/ 50 w 289"/>
                <a:gd name="T69" fmla="*/ 1 h 323"/>
                <a:gd name="T70" fmla="*/ 63 w 289"/>
                <a:gd name="T71" fmla="*/ 3 h 323"/>
                <a:gd name="T72" fmla="*/ 76 w 289"/>
                <a:gd name="T73" fmla="*/ 3 h 323"/>
                <a:gd name="T74" fmla="*/ 82 w 289"/>
                <a:gd name="T75" fmla="*/ 19 h 323"/>
                <a:gd name="T76" fmla="*/ 88 w 289"/>
                <a:gd name="T77" fmla="*/ 35 h 323"/>
                <a:gd name="T78" fmla="*/ 99 w 289"/>
                <a:gd name="T79" fmla="*/ 39 h 323"/>
                <a:gd name="T80" fmla="*/ 119 w 289"/>
                <a:gd name="T81" fmla="*/ 35 h 323"/>
                <a:gd name="T82" fmla="*/ 121 w 289"/>
                <a:gd name="T83" fmla="*/ 20 h 323"/>
                <a:gd name="T84" fmla="*/ 136 w 289"/>
                <a:gd name="T85" fmla="*/ 21 h 323"/>
                <a:gd name="T86" fmla="*/ 136 w 289"/>
                <a:gd name="T87" fmla="*/ 25 h 323"/>
                <a:gd name="T88" fmla="*/ 156 w 289"/>
                <a:gd name="T89" fmla="*/ 28 h 323"/>
                <a:gd name="T90" fmla="*/ 157 w 289"/>
                <a:gd name="T91" fmla="*/ 47 h 323"/>
                <a:gd name="T92" fmla="*/ 157 w 289"/>
                <a:gd name="T93" fmla="*/ 67 h 323"/>
                <a:gd name="T94" fmla="*/ 163 w 289"/>
                <a:gd name="T95" fmla="*/ 85 h 323"/>
                <a:gd name="T96" fmla="*/ 163 w 289"/>
                <a:gd name="T97" fmla="*/ 91 h 323"/>
                <a:gd name="T98" fmla="*/ 175 w 289"/>
                <a:gd name="T99" fmla="*/ 88 h 323"/>
                <a:gd name="T100" fmla="*/ 189 w 289"/>
                <a:gd name="T101" fmla="*/ 87 h 323"/>
                <a:gd name="T102" fmla="*/ 189 w 289"/>
                <a:gd name="T103" fmla="*/ 104 h 323"/>
                <a:gd name="T104" fmla="*/ 188 w 289"/>
                <a:gd name="T105" fmla="*/ 120 h 3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89"/>
                <a:gd name="T160" fmla="*/ 0 h 323"/>
                <a:gd name="T161" fmla="*/ 289 w 289"/>
                <a:gd name="T162" fmla="*/ 323 h 3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89" h="323">
                  <a:moveTo>
                    <a:pt x="287" y="188"/>
                  </a:moveTo>
                  <a:lnTo>
                    <a:pt x="265" y="191"/>
                  </a:lnTo>
                  <a:lnTo>
                    <a:pt x="240" y="192"/>
                  </a:lnTo>
                  <a:lnTo>
                    <a:pt x="239" y="213"/>
                  </a:lnTo>
                  <a:lnTo>
                    <a:pt x="239" y="232"/>
                  </a:lnTo>
                  <a:lnTo>
                    <a:pt x="239" y="255"/>
                  </a:lnTo>
                  <a:lnTo>
                    <a:pt x="238" y="275"/>
                  </a:lnTo>
                  <a:lnTo>
                    <a:pt x="255" y="294"/>
                  </a:lnTo>
                  <a:lnTo>
                    <a:pt x="271" y="315"/>
                  </a:lnTo>
                  <a:lnTo>
                    <a:pt x="235" y="319"/>
                  </a:lnTo>
                  <a:lnTo>
                    <a:pt x="201" y="323"/>
                  </a:lnTo>
                  <a:lnTo>
                    <a:pt x="179" y="319"/>
                  </a:lnTo>
                  <a:lnTo>
                    <a:pt x="157" y="314"/>
                  </a:lnTo>
                  <a:lnTo>
                    <a:pt x="155" y="308"/>
                  </a:lnTo>
                  <a:lnTo>
                    <a:pt x="127" y="307"/>
                  </a:lnTo>
                  <a:lnTo>
                    <a:pt x="100" y="307"/>
                  </a:lnTo>
                  <a:lnTo>
                    <a:pt x="73" y="305"/>
                  </a:lnTo>
                  <a:lnTo>
                    <a:pt x="46" y="305"/>
                  </a:lnTo>
                  <a:lnTo>
                    <a:pt x="27" y="298"/>
                  </a:lnTo>
                  <a:lnTo>
                    <a:pt x="0" y="304"/>
                  </a:lnTo>
                  <a:lnTo>
                    <a:pt x="2" y="283"/>
                  </a:lnTo>
                  <a:lnTo>
                    <a:pt x="5" y="262"/>
                  </a:lnTo>
                  <a:lnTo>
                    <a:pt x="16" y="229"/>
                  </a:lnTo>
                  <a:lnTo>
                    <a:pt x="24" y="196"/>
                  </a:lnTo>
                  <a:lnTo>
                    <a:pt x="36" y="179"/>
                  </a:lnTo>
                  <a:lnTo>
                    <a:pt x="50" y="158"/>
                  </a:lnTo>
                  <a:lnTo>
                    <a:pt x="46" y="124"/>
                  </a:lnTo>
                  <a:lnTo>
                    <a:pt x="39" y="104"/>
                  </a:lnTo>
                  <a:lnTo>
                    <a:pt x="33" y="82"/>
                  </a:lnTo>
                  <a:lnTo>
                    <a:pt x="40" y="71"/>
                  </a:lnTo>
                  <a:lnTo>
                    <a:pt x="27" y="39"/>
                  </a:lnTo>
                  <a:lnTo>
                    <a:pt x="17" y="8"/>
                  </a:lnTo>
                  <a:lnTo>
                    <a:pt x="35" y="0"/>
                  </a:lnTo>
                  <a:lnTo>
                    <a:pt x="56" y="2"/>
                  </a:lnTo>
                  <a:lnTo>
                    <a:pt x="77" y="2"/>
                  </a:lnTo>
                  <a:lnTo>
                    <a:pt x="96" y="4"/>
                  </a:lnTo>
                  <a:lnTo>
                    <a:pt x="116" y="4"/>
                  </a:lnTo>
                  <a:lnTo>
                    <a:pt x="125" y="30"/>
                  </a:lnTo>
                  <a:lnTo>
                    <a:pt x="135" y="55"/>
                  </a:lnTo>
                  <a:lnTo>
                    <a:pt x="151" y="61"/>
                  </a:lnTo>
                  <a:lnTo>
                    <a:pt x="182" y="55"/>
                  </a:lnTo>
                  <a:lnTo>
                    <a:pt x="185" y="31"/>
                  </a:lnTo>
                  <a:lnTo>
                    <a:pt x="208" y="32"/>
                  </a:lnTo>
                  <a:lnTo>
                    <a:pt x="208" y="39"/>
                  </a:lnTo>
                  <a:lnTo>
                    <a:pt x="239" y="43"/>
                  </a:lnTo>
                  <a:lnTo>
                    <a:pt x="240" y="74"/>
                  </a:lnTo>
                  <a:lnTo>
                    <a:pt x="240" y="105"/>
                  </a:lnTo>
                  <a:lnTo>
                    <a:pt x="249" y="132"/>
                  </a:lnTo>
                  <a:lnTo>
                    <a:pt x="249" y="142"/>
                  </a:lnTo>
                  <a:lnTo>
                    <a:pt x="268" y="138"/>
                  </a:lnTo>
                  <a:lnTo>
                    <a:pt x="289" y="135"/>
                  </a:lnTo>
                  <a:lnTo>
                    <a:pt x="289" y="163"/>
                  </a:lnTo>
                  <a:lnTo>
                    <a:pt x="287" y="188"/>
                  </a:lnTo>
                </a:path>
              </a:pathLst>
            </a:custGeom>
            <a:solidFill>
              <a:srgbClr val="E5E5E5"/>
            </a:solidFill>
            <a:ln w="1588">
              <a:solidFill>
                <a:srgbClr val="999999"/>
              </a:solidFill>
              <a:prstDash val="solid"/>
              <a:round/>
              <a:headEnd/>
              <a:tailEnd/>
            </a:ln>
          </p:spPr>
          <p:txBody>
            <a:bodyPr/>
            <a:lstStyle/>
            <a:p>
              <a:endParaRPr lang="en-US"/>
            </a:p>
          </p:txBody>
        </p:sp>
        <p:sp>
          <p:nvSpPr>
            <p:cNvPr id="27105" name="Freeform 362"/>
            <p:cNvSpPr>
              <a:spLocks/>
            </p:cNvSpPr>
            <p:nvPr/>
          </p:nvSpPr>
          <p:spPr bwMode="auto">
            <a:xfrm>
              <a:off x="2860" y="2482"/>
              <a:ext cx="17" cy="22"/>
            </a:xfrm>
            <a:custGeom>
              <a:avLst/>
              <a:gdLst>
                <a:gd name="T0" fmla="*/ 4 w 26"/>
                <a:gd name="T1" fmla="*/ 22 h 34"/>
                <a:gd name="T2" fmla="*/ 0 w 26"/>
                <a:gd name="T3" fmla="*/ 10 h 34"/>
                <a:gd name="T4" fmla="*/ 10 w 26"/>
                <a:gd name="T5" fmla="*/ 0 h 34"/>
                <a:gd name="T6" fmla="*/ 17 w 26"/>
                <a:gd name="T7" fmla="*/ 1 h 34"/>
                <a:gd name="T8" fmla="*/ 10 w 26"/>
                <a:gd name="T9" fmla="*/ 6 h 34"/>
                <a:gd name="T10" fmla="*/ 9 w 26"/>
                <a:gd name="T11" fmla="*/ 21 h 34"/>
                <a:gd name="T12" fmla="*/ 4 w 26"/>
                <a:gd name="T13" fmla="*/ 22 h 34"/>
                <a:gd name="T14" fmla="*/ 0 60000 65536"/>
                <a:gd name="T15" fmla="*/ 0 60000 65536"/>
                <a:gd name="T16" fmla="*/ 0 60000 65536"/>
                <a:gd name="T17" fmla="*/ 0 60000 65536"/>
                <a:gd name="T18" fmla="*/ 0 60000 65536"/>
                <a:gd name="T19" fmla="*/ 0 60000 65536"/>
                <a:gd name="T20" fmla="*/ 0 60000 65536"/>
                <a:gd name="T21" fmla="*/ 0 w 26"/>
                <a:gd name="T22" fmla="*/ 0 h 34"/>
                <a:gd name="T23" fmla="*/ 26 w 2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4">
                  <a:moveTo>
                    <a:pt x="6" y="34"/>
                  </a:moveTo>
                  <a:lnTo>
                    <a:pt x="0" y="15"/>
                  </a:lnTo>
                  <a:lnTo>
                    <a:pt x="16" y="0"/>
                  </a:lnTo>
                  <a:lnTo>
                    <a:pt x="26" y="2"/>
                  </a:lnTo>
                  <a:lnTo>
                    <a:pt x="15" y="10"/>
                  </a:lnTo>
                  <a:lnTo>
                    <a:pt x="14" y="33"/>
                  </a:lnTo>
                  <a:lnTo>
                    <a:pt x="6" y="3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06" name="Freeform 363"/>
            <p:cNvSpPr>
              <a:spLocks/>
            </p:cNvSpPr>
            <p:nvPr/>
          </p:nvSpPr>
          <p:spPr bwMode="auto">
            <a:xfrm>
              <a:off x="2860" y="2482"/>
              <a:ext cx="17" cy="22"/>
            </a:xfrm>
            <a:custGeom>
              <a:avLst/>
              <a:gdLst>
                <a:gd name="T0" fmla="*/ 4 w 26"/>
                <a:gd name="T1" fmla="*/ 22 h 34"/>
                <a:gd name="T2" fmla="*/ 0 w 26"/>
                <a:gd name="T3" fmla="*/ 10 h 34"/>
                <a:gd name="T4" fmla="*/ 10 w 26"/>
                <a:gd name="T5" fmla="*/ 0 h 34"/>
                <a:gd name="T6" fmla="*/ 17 w 26"/>
                <a:gd name="T7" fmla="*/ 1 h 34"/>
                <a:gd name="T8" fmla="*/ 10 w 26"/>
                <a:gd name="T9" fmla="*/ 6 h 34"/>
                <a:gd name="T10" fmla="*/ 9 w 26"/>
                <a:gd name="T11" fmla="*/ 21 h 34"/>
                <a:gd name="T12" fmla="*/ 4 w 26"/>
                <a:gd name="T13" fmla="*/ 22 h 34"/>
                <a:gd name="T14" fmla="*/ 0 60000 65536"/>
                <a:gd name="T15" fmla="*/ 0 60000 65536"/>
                <a:gd name="T16" fmla="*/ 0 60000 65536"/>
                <a:gd name="T17" fmla="*/ 0 60000 65536"/>
                <a:gd name="T18" fmla="*/ 0 60000 65536"/>
                <a:gd name="T19" fmla="*/ 0 60000 65536"/>
                <a:gd name="T20" fmla="*/ 0 60000 65536"/>
                <a:gd name="T21" fmla="*/ 0 w 26"/>
                <a:gd name="T22" fmla="*/ 0 h 34"/>
                <a:gd name="T23" fmla="*/ 26 w 2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4">
                  <a:moveTo>
                    <a:pt x="6" y="34"/>
                  </a:moveTo>
                  <a:lnTo>
                    <a:pt x="0" y="15"/>
                  </a:lnTo>
                  <a:lnTo>
                    <a:pt x="16" y="0"/>
                  </a:lnTo>
                  <a:lnTo>
                    <a:pt x="26" y="2"/>
                  </a:lnTo>
                  <a:lnTo>
                    <a:pt x="15" y="10"/>
                  </a:lnTo>
                  <a:lnTo>
                    <a:pt x="14" y="33"/>
                  </a:lnTo>
                  <a:lnTo>
                    <a:pt x="6" y="34"/>
                  </a:lnTo>
                </a:path>
              </a:pathLst>
            </a:custGeom>
            <a:solidFill>
              <a:srgbClr val="E5E5E5"/>
            </a:solidFill>
            <a:ln w="1588">
              <a:solidFill>
                <a:srgbClr val="999999"/>
              </a:solidFill>
              <a:prstDash val="solid"/>
              <a:round/>
              <a:headEnd/>
              <a:tailEnd/>
            </a:ln>
          </p:spPr>
          <p:txBody>
            <a:bodyPr/>
            <a:lstStyle/>
            <a:p>
              <a:endParaRPr lang="en-US"/>
            </a:p>
          </p:txBody>
        </p:sp>
        <p:sp>
          <p:nvSpPr>
            <p:cNvPr id="27107" name="Freeform 364"/>
            <p:cNvSpPr>
              <a:spLocks/>
            </p:cNvSpPr>
            <p:nvPr/>
          </p:nvSpPr>
          <p:spPr bwMode="auto">
            <a:xfrm>
              <a:off x="1538" y="2316"/>
              <a:ext cx="602" cy="668"/>
            </a:xfrm>
            <a:custGeom>
              <a:avLst/>
              <a:gdLst>
                <a:gd name="T0" fmla="*/ 452 w 918"/>
                <a:gd name="T1" fmla="*/ 131 h 1039"/>
                <a:gd name="T2" fmla="*/ 444 w 918"/>
                <a:gd name="T3" fmla="*/ 116 h 1039"/>
                <a:gd name="T4" fmla="*/ 425 w 918"/>
                <a:gd name="T5" fmla="*/ 108 h 1039"/>
                <a:gd name="T6" fmla="*/ 405 w 918"/>
                <a:gd name="T7" fmla="*/ 102 h 1039"/>
                <a:gd name="T8" fmla="*/ 382 w 918"/>
                <a:gd name="T9" fmla="*/ 120 h 1039"/>
                <a:gd name="T10" fmla="*/ 363 w 918"/>
                <a:gd name="T11" fmla="*/ 121 h 1039"/>
                <a:gd name="T12" fmla="*/ 332 w 918"/>
                <a:gd name="T13" fmla="*/ 117 h 1039"/>
                <a:gd name="T14" fmla="*/ 358 w 918"/>
                <a:gd name="T15" fmla="*/ 80 h 1039"/>
                <a:gd name="T16" fmla="*/ 352 w 918"/>
                <a:gd name="T17" fmla="*/ 38 h 1039"/>
                <a:gd name="T18" fmla="*/ 344 w 918"/>
                <a:gd name="T19" fmla="*/ 19 h 1039"/>
                <a:gd name="T20" fmla="*/ 321 w 918"/>
                <a:gd name="T21" fmla="*/ 51 h 1039"/>
                <a:gd name="T22" fmla="*/ 273 w 918"/>
                <a:gd name="T23" fmla="*/ 49 h 1039"/>
                <a:gd name="T24" fmla="*/ 235 w 918"/>
                <a:gd name="T25" fmla="*/ 66 h 1039"/>
                <a:gd name="T26" fmla="*/ 218 w 918"/>
                <a:gd name="T27" fmla="*/ 18 h 1039"/>
                <a:gd name="T28" fmla="*/ 203 w 918"/>
                <a:gd name="T29" fmla="*/ 0 h 1039"/>
                <a:gd name="T30" fmla="*/ 171 w 918"/>
                <a:gd name="T31" fmla="*/ 26 h 1039"/>
                <a:gd name="T32" fmla="*/ 151 w 918"/>
                <a:gd name="T33" fmla="*/ 44 h 1039"/>
                <a:gd name="T34" fmla="*/ 128 w 918"/>
                <a:gd name="T35" fmla="*/ 77 h 1039"/>
                <a:gd name="T36" fmla="*/ 102 w 918"/>
                <a:gd name="T37" fmla="*/ 67 h 1039"/>
                <a:gd name="T38" fmla="*/ 87 w 918"/>
                <a:gd name="T39" fmla="*/ 60 h 1039"/>
                <a:gd name="T40" fmla="*/ 70 w 918"/>
                <a:gd name="T41" fmla="*/ 75 h 1039"/>
                <a:gd name="T42" fmla="*/ 66 w 918"/>
                <a:gd name="T43" fmla="*/ 113 h 1039"/>
                <a:gd name="T44" fmla="*/ 41 w 918"/>
                <a:gd name="T45" fmla="*/ 165 h 1039"/>
                <a:gd name="T46" fmla="*/ 8 w 918"/>
                <a:gd name="T47" fmla="*/ 202 h 1039"/>
                <a:gd name="T48" fmla="*/ 13 w 918"/>
                <a:gd name="T49" fmla="*/ 249 h 1039"/>
                <a:gd name="T50" fmla="*/ 51 w 918"/>
                <a:gd name="T51" fmla="*/ 253 h 1039"/>
                <a:gd name="T52" fmla="*/ 90 w 918"/>
                <a:gd name="T53" fmla="*/ 277 h 1039"/>
                <a:gd name="T54" fmla="*/ 134 w 918"/>
                <a:gd name="T55" fmla="*/ 258 h 1039"/>
                <a:gd name="T56" fmla="*/ 160 w 918"/>
                <a:gd name="T57" fmla="*/ 304 h 1039"/>
                <a:gd name="T58" fmla="*/ 213 w 918"/>
                <a:gd name="T59" fmla="*/ 330 h 1039"/>
                <a:gd name="T60" fmla="*/ 220 w 918"/>
                <a:gd name="T61" fmla="*/ 368 h 1039"/>
                <a:gd name="T62" fmla="*/ 260 w 918"/>
                <a:gd name="T63" fmla="*/ 395 h 1039"/>
                <a:gd name="T64" fmla="*/ 258 w 918"/>
                <a:gd name="T65" fmla="*/ 433 h 1039"/>
                <a:gd name="T66" fmla="*/ 283 w 918"/>
                <a:gd name="T67" fmla="*/ 470 h 1039"/>
                <a:gd name="T68" fmla="*/ 311 w 918"/>
                <a:gd name="T69" fmla="*/ 499 h 1039"/>
                <a:gd name="T70" fmla="*/ 329 w 918"/>
                <a:gd name="T71" fmla="*/ 528 h 1039"/>
                <a:gd name="T72" fmla="*/ 308 w 918"/>
                <a:gd name="T73" fmla="*/ 577 h 1039"/>
                <a:gd name="T74" fmla="*/ 284 w 918"/>
                <a:gd name="T75" fmla="*/ 608 h 1039"/>
                <a:gd name="T76" fmla="*/ 324 w 918"/>
                <a:gd name="T77" fmla="*/ 625 h 1039"/>
                <a:gd name="T78" fmla="*/ 358 w 918"/>
                <a:gd name="T79" fmla="*/ 668 h 1039"/>
                <a:gd name="T80" fmla="*/ 373 w 918"/>
                <a:gd name="T81" fmla="*/ 625 h 1039"/>
                <a:gd name="T82" fmla="*/ 385 w 918"/>
                <a:gd name="T83" fmla="*/ 609 h 1039"/>
                <a:gd name="T84" fmla="*/ 372 w 918"/>
                <a:gd name="T85" fmla="*/ 637 h 1039"/>
                <a:gd name="T86" fmla="*/ 399 w 918"/>
                <a:gd name="T87" fmla="*/ 598 h 1039"/>
                <a:gd name="T88" fmla="*/ 411 w 918"/>
                <a:gd name="T89" fmla="*/ 562 h 1039"/>
                <a:gd name="T90" fmla="*/ 411 w 918"/>
                <a:gd name="T91" fmla="*/ 526 h 1039"/>
                <a:gd name="T92" fmla="*/ 441 w 918"/>
                <a:gd name="T93" fmla="*/ 499 h 1039"/>
                <a:gd name="T94" fmla="*/ 481 w 918"/>
                <a:gd name="T95" fmla="*/ 483 h 1039"/>
                <a:gd name="T96" fmla="*/ 506 w 918"/>
                <a:gd name="T97" fmla="*/ 480 h 1039"/>
                <a:gd name="T98" fmla="*/ 528 w 918"/>
                <a:gd name="T99" fmla="*/ 433 h 1039"/>
                <a:gd name="T100" fmla="*/ 542 w 918"/>
                <a:gd name="T101" fmla="*/ 371 h 1039"/>
                <a:gd name="T102" fmla="*/ 540 w 918"/>
                <a:gd name="T103" fmla="*/ 325 h 1039"/>
                <a:gd name="T104" fmla="*/ 557 w 918"/>
                <a:gd name="T105" fmla="*/ 299 h 1039"/>
                <a:gd name="T106" fmla="*/ 578 w 918"/>
                <a:gd name="T107" fmla="*/ 267 h 1039"/>
                <a:gd name="T108" fmla="*/ 595 w 918"/>
                <a:gd name="T109" fmla="*/ 195 h 1039"/>
                <a:gd name="T110" fmla="*/ 548 w 918"/>
                <a:gd name="T111" fmla="*/ 158 h 1039"/>
                <a:gd name="T112" fmla="*/ 481 w 918"/>
                <a:gd name="T113" fmla="*/ 135 h 10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8"/>
                <a:gd name="T172" fmla="*/ 0 h 1039"/>
                <a:gd name="T173" fmla="*/ 918 w 918"/>
                <a:gd name="T174" fmla="*/ 1039 h 10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8" h="1039">
                  <a:moveTo>
                    <a:pt x="698" y="203"/>
                  </a:moveTo>
                  <a:lnTo>
                    <a:pt x="692" y="207"/>
                  </a:lnTo>
                  <a:lnTo>
                    <a:pt x="683" y="224"/>
                  </a:lnTo>
                  <a:lnTo>
                    <a:pt x="690" y="203"/>
                  </a:lnTo>
                  <a:lnTo>
                    <a:pt x="688" y="198"/>
                  </a:lnTo>
                  <a:lnTo>
                    <a:pt x="683" y="200"/>
                  </a:lnTo>
                  <a:lnTo>
                    <a:pt x="686" y="187"/>
                  </a:lnTo>
                  <a:lnTo>
                    <a:pt x="677" y="180"/>
                  </a:lnTo>
                  <a:lnTo>
                    <a:pt x="669" y="180"/>
                  </a:lnTo>
                  <a:lnTo>
                    <a:pt x="666" y="176"/>
                  </a:lnTo>
                  <a:lnTo>
                    <a:pt x="658" y="171"/>
                  </a:lnTo>
                  <a:lnTo>
                    <a:pt x="648" y="168"/>
                  </a:lnTo>
                  <a:lnTo>
                    <a:pt x="640" y="165"/>
                  </a:lnTo>
                  <a:lnTo>
                    <a:pt x="631" y="161"/>
                  </a:lnTo>
                  <a:lnTo>
                    <a:pt x="618" y="154"/>
                  </a:lnTo>
                  <a:lnTo>
                    <a:pt x="618" y="158"/>
                  </a:lnTo>
                  <a:lnTo>
                    <a:pt x="602" y="160"/>
                  </a:lnTo>
                  <a:lnTo>
                    <a:pt x="594" y="177"/>
                  </a:lnTo>
                  <a:lnTo>
                    <a:pt x="593" y="182"/>
                  </a:lnTo>
                  <a:lnTo>
                    <a:pt x="583" y="186"/>
                  </a:lnTo>
                  <a:lnTo>
                    <a:pt x="568" y="208"/>
                  </a:lnTo>
                  <a:lnTo>
                    <a:pt x="569" y="188"/>
                  </a:lnTo>
                  <a:lnTo>
                    <a:pt x="564" y="194"/>
                  </a:lnTo>
                  <a:lnTo>
                    <a:pt x="554" y="188"/>
                  </a:lnTo>
                  <a:lnTo>
                    <a:pt x="548" y="191"/>
                  </a:lnTo>
                  <a:lnTo>
                    <a:pt x="539" y="165"/>
                  </a:lnTo>
                  <a:lnTo>
                    <a:pt x="522" y="174"/>
                  </a:lnTo>
                  <a:lnTo>
                    <a:pt x="507" y="182"/>
                  </a:lnTo>
                  <a:lnTo>
                    <a:pt x="499" y="180"/>
                  </a:lnTo>
                  <a:lnTo>
                    <a:pt x="516" y="169"/>
                  </a:lnTo>
                  <a:lnTo>
                    <a:pt x="531" y="141"/>
                  </a:lnTo>
                  <a:lnTo>
                    <a:pt x="546" y="124"/>
                  </a:lnTo>
                  <a:lnTo>
                    <a:pt x="560" y="105"/>
                  </a:lnTo>
                  <a:lnTo>
                    <a:pt x="554" y="92"/>
                  </a:lnTo>
                  <a:lnTo>
                    <a:pt x="542" y="82"/>
                  </a:lnTo>
                  <a:lnTo>
                    <a:pt x="537" y="59"/>
                  </a:lnTo>
                  <a:lnTo>
                    <a:pt x="533" y="36"/>
                  </a:lnTo>
                  <a:lnTo>
                    <a:pt x="532" y="37"/>
                  </a:lnTo>
                  <a:lnTo>
                    <a:pt x="524" y="25"/>
                  </a:lnTo>
                  <a:lnTo>
                    <a:pt x="524" y="30"/>
                  </a:lnTo>
                  <a:lnTo>
                    <a:pt x="520" y="30"/>
                  </a:lnTo>
                  <a:lnTo>
                    <a:pt x="520" y="32"/>
                  </a:lnTo>
                  <a:lnTo>
                    <a:pt x="504" y="58"/>
                  </a:lnTo>
                  <a:lnTo>
                    <a:pt x="489" y="80"/>
                  </a:lnTo>
                  <a:lnTo>
                    <a:pt x="467" y="80"/>
                  </a:lnTo>
                  <a:lnTo>
                    <a:pt x="450" y="77"/>
                  </a:lnTo>
                  <a:lnTo>
                    <a:pt x="437" y="70"/>
                  </a:lnTo>
                  <a:lnTo>
                    <a:pt x="416" y="76"/>
                  </a:lnTo>
                  <a:lnTo>
                    <a:pt x="417" y="91"/>
                  </a:lnTo>
                  <a:lnTo>
                    <a:pt x="408" y="86"/>
                  </a:lnTo>
                  <a:lnTo>
                    <a:pt x="383" y="92"/>
                  </a:lnTo>
                  <a:lnTo>
                    <a:pt x="359" y="103"/>
                  </a:lnTo>
                  <a:lnTo>
                    <a:pt x="345" y="103"/>
                  </a:lnTo>
                  <a:lnTo>
                    <a:pt x="330" y="83"/>
                  </a:lnTo>
                  <a:lnTo>
                    <a:pt x="326" y="52"/>
                  </a:lnTo>
                  <a:lnTo>
                    <a:pt x="333" y="28"/>
                  </a:lnTo>
                  <a:lnTo>
                    <a:pt x="324" y="14"/>
                  </a:lnTo>
                  <a:lnTo>
                    <a:pt x="321" y="0"/>
                  </a:lnTo>
                  <a:lnTo>
                    <a:pt x="308" y="0"/>
                  </a:lnTo>
                  <a:lnTo>
                    <a:pt x="309" y="0"/>
                  </a:lnTo>
                  <a:lnTo>
                    <a:pt x="303" y="14"/>
                  </a:lnTo>
                  <a:lnTo>
                    <a:pt x="284" y="22"/>
                  </a:lnTo>
                  <a:lnTo>
                    <a:pt x="263" y="32"/>
                  </a:lnTo>
                  <a:lnTo>
                    <a:pt x="260" y="41"/>
                  </a:lnTo>
                  <a:lnTo>
                    <a:pt x="238" y="33"/>
                  </a:lnTo>
                  <a:lnTo>
                    <a:pt x="214" y="25"/>
                  </a:lnTo>
                  <a:lnTo>
                    <a:pt x="221" y="38"/>
                  </a:lnTo>
                  <a:lnTo>
                    <a:pt x="230" y="69"/>
                  </a:lnTo>
                  <a:lnTo>
                    <a:pt x="244" y="75"/>
                  </a:lnTo>
                  <a:lnTo>
                    <a:pt x="241" y="82"/>
                  </a:lnTo>
                  <a:lnTo>
                    <a:pt x="220" y="100"/>
                  </a:lnTo>
                  <a:lnTo>
                    <a:pt x="195" y="119"/>
                  </a:lnTo>
                  <a:lnTo>
                    <a:pt x="194" y="116"/>
                  </a:lnTo>
                  <a:lnTo>
                    <a:pt x="180" y="119"/>
                  </a:lnTo>
                  <a:lnTo>
                    <a:pt x="162" y="105"/>
                  </a:lnTo>
                  <a:lnTo>
                    <a:pt x="155" y="104"/>
                  </a:lnTo>
                  <a:lnTo>
                    <a:pt x="148" y="82"/>
                  </a:lnTo>
                  <a:lnTo>
                    <a:pt x="136" y="92"/>
                  </a:lnTo>
                  <a:lnTo>
                    <a:pt x="128" y="88"/>
                  </a:lnTo>
                  <a:lnTo>
                    <a:pt x="133" y="93"/>
                  </a:lnTo>
                  <a:lnTo>
                    <a:pt x="111" y="93"/>
                  </a:lnTo>
                  <a:lnTo>
                    <a:pt x="92" y="93"/>
                  </a:lnTo>
                  <a:lnTo>
                    <a:pt x="94" y="110"/>
                  </a:lnTo>
                  <a:lnTo>
                    <a:pt x="106" y="116"/>
                  </a:lnTo>
                  <a:lnTo>
                    <a:pt x="103" y="121"/>
                  </a:lnTo>
                  <a:lnTo>
                    <a:pt x="87" y="124"/>
                  </a:lnTo>
                  <a:lnTo>
                    <a:pt x="92" y="149"/>
                  </a:lnTo>
                  <a:lnTo>
                    <a:pt x="101" y="176"/>
                  </a:lnTo>
                  <a:lnTo>
                    <a:pt x="95" y="215"/>
                  </a:lnTo>
                  <a:lnTo>
                    <a:pt x="89" y="250"/>
                  </a:lnTo>
                  <a:lnTo>
                    <a:pt x="81" y="250"/>
                  </a:lnTo>
                  <a:lnTo>
                    <a:pt x="62" y="257"/>
                  </a:lnTo>
                  <a:lnTo>
                    <a:pt x="44" y="265"/>
                  </a:lnTo>
                  <a:lnTo>
                    <a:pt x="26" y="274"/>
                  </a:lnTo>
                  <a:lnTo>
                    <a:pt x="18" y="293"/>
                  </a:lnTo>
                  <a:lnTo>
                    <a:pt x="12" y="314"/>
                  </a:lnTo>
                  <a:lnTo>
                    <a:pt x="0" y="336"/>
                  </a:lnTo>
                  <a:lnTo>
                    <a:pt x="11" y="357"/>
                  </a:lnTo>
                  <a:lnTo>
                    <a:pt x="21" y="375"/>
                  </a:lnTo>
                  <a:lnTo>
                    <a:pt x="20" y="387"/>
                  </a:lnTo>
                  <a:lnTo>
                    <a:pt x="29" y="390"/>
                  </a:lnTo>
                  <a:lnTo>
                    <a:pt x="44" y="401"/>
                  </a:lnTo>
                  <a:lnTo>
                    <a:pt x="62" y="405"/>
                  </a:lnTo>
                  <a:lnTo>
                    <a:pt x="78" y="393"/>
                  </a:lnTo>
                  <a:lnTo>
                    <a:pt x="79" y="412"/>
                  </a:lnTo>
                  <a:lnTo>
                    <a:pt x="81" y="432"/>
                  </a:lnTo>
                  <a:lnTo>
                    <a:pt x="106" y="431"/>
                  </a:lnTo>
                  <a:lnTo>
                    <a:pt x="137" y="431"/>
                  </a:lnTo>
                  <a:lnTo>
                    <a:pt x="148" y="423"/>
                  </a:lnTo>
                  <a:lnTo>
                    <a:pt x="167" y="412"/>
                  </a:lnTo>
                  <a:lnTo>
                    <a:pt x="186" y="399"/>
                  </a:lnTo>
                  <a:lnTo>
                    <a:pt x="204" y="401"/>
                  </a:lnTo>
                  <a:lnTo>
                    <a:pt x="205" y="423"/>
                  </a:lnTo>
                  <a:lnTo>
                    <a:pt x="210" y="447"/>
                  </a:lnTo>
                  <a:lnTo>
                    <a:pt x="227" y="465"/>
                  </a:lnTo>
                  <a:lnTo>
                    <a:pt x="244" y="473"/>
                  </a:lnTo>
                  <a:lnTo>
                    <a:pt x="264" y="481"/>
                  </a:lnTo>
                  <a:lnTo>
                    <a:pt x="292" y="498"/>
                  </a:lnTo>
                  <a:lnTo>
                    <a:pt x="317" y="503"/>
                  </a:lnTo>
                  <a:lnTo>
                    <a:pt x="325" y="514"/>
                  </a:lnTo>
                  <a:lnTo>
                    <a:pt x="327" y="541"/>
                  </a:lnTo>
                  <a:lnTo>
                    <a:pt x="324" y="541"/>
                  </a:lnTo>
                  <a:lnTo>
                    <a:pt x="333" y="551"/>
                  </a:lnTo>
                  <a:lnTo>
                    <a:pt x="336" y="573"/>
                  </a:lnTo>
                  <a:lnTo>
                    <a:pt x="356" y="574"/>
                  </a:lnTo>
                  <a:lnTo>
                    <a:pt x="378" y="577"/>
                  </a:lnTo>
                  <a:lnTo>
                    <a:pt x="382" y="599"/>
                  </a:lnTo>
                  <a:lnTo>
                    <a:pt x="396" y="614"/>
                  </a:lnTo>
                  <a:lnTo>
                    <a:pt x="400" y="625"/>
                  </a:lnTo>
                  <a:lnTo>
                    <a:pt x="396" y="646"/>
                  </a:lnTo>
                  <a:lnTo>
                    <a:pt x="392" y="664"/>
                  </a:lnTo>
                  <a:lnTo>
                    <a:pt x="394" y="674"/>
                  </a:lnTo>
                  <a:lnTo>
                    <a:pt x="392" y="676"/>
                  </a:lnTo>
                  <a:lnTo>
                    <a:pt x="396" y="689"/>
                  </a:lnTo>
                  <a:lnTo>
                    <a:pt x="399" y="725"/>
                  </a:lnTo>
                  <a:lnTo>
                    <a:pt x="432" y="731"/>
                  </a:lnTo>
                  <a:lnTo>
                    <a:pt x="449" y="732"/>
                  </a:lnTo>
                  <a:lnTo>
                    <a:pt x="457" y="754"/>
                  </a:lnTo>
                  <a:lnTo>
                    <a:pt x="463" y="776"/>
                  </a:lnTo>
                  <a:lnTo>
                    <a:pt x="475" y="776"/>
                  </a:lnTo>
                  <a:lnTo>
                    <a:pt x="487" y="779"/>
                  </a:lnTo>
                  <a:lnTo>
                    <a:pt x="487" y="798"/>
                  </a:lnTo>
                  <a:lnTo>
                    <a:pt x="486" y="821"/>
                  </a:lnTo>
                  <a:lnTo>
                    <a:pt x="502" y="821"/>
                  </a:lnTo>
                  <a:lnTo>
                    <a:pt x="510" y="856"/>
                  </a:lnTo>
                  <a:lnTo>
                    <a:pt x="496" y="868"/>
                  </a:lnTo>
                  <a:lnTo>
                    <a:pt x="483" y="880"/>
                  </a:lnTo>
                  <a:lnTo>
                    <a:pt x="470" y="897"/>
                  </a:lnTo>
                  <a:lnTo>
                    <a:pt x="458" y="913"/>
                  </a:lnTo>
                  <a:lnTo>
                    <a:pt x="446" y="929"/>
                  </a:lnTo>
                  <a:lnTo>
                    <a:pt x="433" y="945"/>
                  </a:lnTo>
                  <a:lnTo>
                    <a:pt x="433" y="946"/>
                  </a:lnTo>
                  <a:lnTo>
                    <a:pt x="446" y="941"/>
                  </a:lnTo>
                  <a:lnTo>
                    <a:pt x="474" y="963"/>
                  </a:lnTo>
                  <a:lnTo>
                    <a:pt x="481" y="964"/>
                  </a:lnTo>
                  <a:lnTo>
                    <a:pt x="494" y="972"/>
                  </a:lnTo>
                  <a:lnTo>
                    <a:pt x="519" y="990"/>
                  </a:lnTo>
                  <a:lnTo>
                    <a:pt x="542" y="1008"/>
                  </a:lnTo>
                  <a:lnTo>
                    <a:pt x="541" y="1020"/>
                  </a:lnTo>
                  <a:lnTo>
                    <a:pt x="546" y="1039"/>
                  </a:lnTo>
                  <a:lnTo>
                    <a:pt x="553" y="1022"/>
                  </a:lnTo>
                  <a:lnTo>
                    <a:pt x="564" y="1006"/>
                  </a:lnTo>
                  <a:lnTo>
                    <a:pt x="564" y="987"/>
                  </a:lnTo>
                  <a:lnTo>
                    <a:pt x="569" y="972"/>
                  </a:lnTo>
                  <a:lnTo>
                    <a:pt x="579" y="961"/>
                  </a:lnTo>
                  <a:lnTo>
                    <a:pt x="577" y="946"/>
                  </a:lnTo>
                  <a:lnTo>
                    <a:pt x="579" y="945"/>
                  </a:lnTo>
                  <a:lnTo>
                    <a:pt x="587" y="947"/>
                  </a:lnTo>
                  <a:lnTo>
                    <a:pt x="594" y="948"/>
                  </a:lnTo>
                  <a:lnTo>
                    <a:pt x="583" y="967"/>
                  </a:lnTo>
                  <a:lnTo>
                    <a:pt x="575" y="986"/>
                  </a:lnTo>
                  <a:lnTo>
                    <a:pt x="568" y="991"/>
                  </a:lnTo>
                  <a:lnTo>
                    <a:pt x="569" y="995"/>
                  </a:lnTo>
                  <a:lnTo>
                    <a:pt x="585" y="972"/>
                  </a:lnTo>
                  <a:lnTo>
                    <a:pt x="599" y="951"/>
                  </a:lnTo>
                  <a:lnTo>
                    <a:pt x="609" y="930"/>
                  </a:lnTo>
                  <a:lnTo>
                    <a:pt x="620" y="907"/>
                  </a:lnTo>
                  <a:lnTo>
                    <a:pt x="626" y="897"/>
                  </a:lnTo>
                  <a:lnTo>
                    <a:pt x="627" y="895"/>
                  </a:lnTo>
                  <a:lnTo>
                    <a:pt x="627" y="874"/>
                  </a:lnTo>
                  <a:lnTo>
                    <a:pt x="627" y="853"/>
                  </a:lnTo>
                  <a:lnTo>
                    <a:pt x="624" y="839"/>
                  </a:lnTo>
                  <a:lnTo>
                    <a:pt x="622" y="829"/>
                  </a:lnTo>
                  <a:lnTo>
                    <a:pt x="626" y="818"/>
                  </a:lnTo>
                  <a:lnTo>
                    <a:pt x="624" y="817"/>
                  </a:lnTo>
                  <a:lnTo>
                    <a:pt x="632" y="814"/>
                  </a:lnTo>
                  <a:lnTo>
                    <a:pt x="652" y="796"/>
                  </a:lnTo>
                  <a:lnTo>
                    <a:pt x="672" y="776"/>
                  </a:lnTo>
                  <a:lnTo>
                    <a:pt x="692" y="770"/>
                  </a:lnTo>
                  <a:lnTo>
                    <a:pt x="709" y="757"/>
                  </a:lnTo>
                  <a:lnTo>
                    <a:pt x="718" y="751"/>
                  </a:lnTo>
                  <a:lnTo>
                    <a:pt x="733" y="752"/>
                  </a:lnTo>
                  <a:lnTo>
                    <a:pt x="725" y="754"/>
                  </a:lnTo>
                  <a:lnTo>
                    <a:pt x="742" y="748"/>
                  </a:lnTo>
                  <a:lnTo>
                    <a:pt x="744" y="747"/>
                  </a:lnTo>
                  <a:lnTo>
                    <a:pt x="771" y="747"/>
                  </a:lnTo>
                  <a:lnTo>
                    <a:pt x="777" y="732"/>
                  </a:lnTo>
                  <a:lnTo>
                    <a:pt x="792" y="724"/>
                  </a:lnTo>
                  <a:lnTo>
                    <a:pt x="793" y="693"/>
                  </a:lnTo>
                  <a:lnTo>
                    <a:pt x="805" y="674"/>
                  </a:lnTo>
                  <a:lnTo>
                    <a:pt x="815" y="654"/>
                  </a:lnTo>
                  <a:lnTo>
                    <a:pt x="821" y="617"/>
                  </a:lnTo>
                  <a:lnTo>
                    <a:pt x="825" y="604"/>
                  </a:lnTo>
                  <a:lnTo>
                    <a:pt x="826" y="577"/>
                  </a:lnTo>
                  <a:lnTo>
                    <a:pt x="827" y="552"/>
                  </a:lnTo>
                  <a:lnTo>
                    <a:pt x="826" y="534"/>
                  </a:lnTo>
                  <a:lnTo>
                    <a:pt x="826" y="513"/>
                  </a:lnTo>
                  <a:lnTo>
                    <a:pt x="824" y="505"/>
                  </a:lnTo>
                  <a:lnTo>
                    <a:pt x="826" y="480"/>
                  </a:lnTo>
                  <a:lnTo>
                    <a:pt x="835" y="477"/>
                  </a:lnTo>
                  <a:lnTo>
                    <a:pt x="836" y="486"/>
                  </a:lnTo>
                  <a:lnTo>
                    <a:pt x="849" y="465"/>
                  </a:lnTo>
                  <a:lnTo>
                    <a:pt x="860" y="443"/>
                  </a:lnTo>
                  <a:lnTo>
                    <a:pt x="860" y="442"/>
                  </a:lnTo>
                  <a:lnTo>
                    <a:pt x="866" y="435"/>
                  </a:lnTo>
                  <a:lnTo>
                    <a:pt x="881" y="416"/>
                  </a:lnTo>
                  <a:lnTo>
                    <a:pt x="896" y="397"/>
                  </a:lnTo>
                  <a:lnTo>
                    <a:pt x="915" y="366"/>
                  </a:lnTo>
                  <a:lnTo>
                    <a:pt x="918" y="329"/>
                  </a:lnTo>
                  <a:lnTo>
                    <a:pt x="908" y="303"/>
                  </a:lnTo>
                  <a:lnTo>
                    <a:pt x="899" y="275"/>
                  </a:lnTo>
                  <a:lnTo>
                    <a:pt x="880" y="272"/>
                  </a:lnTo>
                  <a:lnTo>
                    <a:pt x="859" y="268"/>
                  </a:lnTo>
                  <a:lnTo>
                    <a:pt x="835" y="246"/>
                  </a:lnTo>
                  <a:lnTo>
                    <a:pt x="809" y="224"/>
                  </a:lnTo>
                  <a:lnTo>
                    <a:pt x="777" y="215"/>
                  </a:lnTo>
                  <a:lnTo>
                    <a:pt x="753" y="215"/>
                  </a:lnTo>
                  <a:lnTo>
                    <a:pt x="733" y="210"/>
                  </a:lnTo>
                  <a:lnTo>
                    <a:pt x="714" y="204"/>
                  </a:lnTo>
                  <a:lnTo>
                    <a:pt x="697" y="211"/>
                  </a:lnTo>
                  <a:lnTo>
                    <a:pt x="698" y="20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08" name="Freeform 365"/>
            <p:cNvSpPr>
              <a:spLocks/>
            </p:cNvSpPr>
            <p:nvPr/>
          </p:nvSpPr>
          <p:spPr bwMode="auto">
            <a:xfrm>
              <a:off x="1538" y="2316"/>
              <a:ext cx="602" cy="668"/>
            </a:xfrm>
            <a:custGeom>
              <a:avLst/>
              <a:gdLst>
                <a:gd name="T0" fmla="*/ 452 w 918"/>
                <a:gd name="T1" fmla="*/ 131 h 1039"/>
                <a:gd name="T2" fmla="*/ 444 w 918"/>
                <a:gd name="T3" fmla="*/ 116 h 1039"/>
                <a:gd name="T4" fmla="*/ 425 w 918"/>
                <a:gd name="T5" fmla="*/ 108 h 1039"/>
                <a:gd name="T6" fmla="*/ 405 w 918"/>
                <a:gd name="T7" fmla="*/ 102 h 1039"/>
                <a:gd name="T8" fmla="*/ 382 w 918"/>
                <a:gd name="T9" fmla="*/ 120 h 1039"/>
                <a:gd name="T10" fmla="*/ 363 w 918"/>
                <a:gd name="T11" fmla="*/ 121 h 1039"/>
                <a:gd name="T12" fmla="*/ 332 w 918"/>
                <a:gd name="T13" fmla="*/ 117 h 1039"/>
                <a:gd name="T14" fmla="*/ 358 w 918"/>
                <a:gd name="T15" fmla="*/ 80 h 1039"/>
                <a:gd name="T16" fmla="*/ 352 w 918"/>
                <a:gd name="T17" fmla="*/ 38 h 1039"/>
                <a:gd name="T18" fmla="*/ 344 w 918"/>
                <a:gd name="T19" fmla="*/ 19 h 1039"/>
                <a:gd name="T20" fmla="*/ 321 w 918"/>
                <a:gd name="T21" fmla="*/ 51 h 1039"/>
                <a:gd name="T22" fmla="*/ 273 w 918"/>
                <a:gd name="T23" fmla="*/ 49 h 1039"/>
                <a:gd name="T24" fmla="*/ 235 w 918"/>
                <a:gd name="T25" fmla="*/ 66 h 1039"/>
                <a:gd name="T26" fmla="*/ 218 w 918"/>
                <a:gd name="T27" fmla="*/ 18 h 1039"/>
                <a:gd name="T28" fmla="*/ 203 w 918"/>
                <a:gd name="T29" fmla="*/ 0 h 1039"/>
                <a:gd name="T30" fmla="*/ 171 w 918"/>
                <a:gd name="T31" fmla="*/ 26 h 1039"/>
                <a:gd name="T32" fmla="*/ 151 w 918"/>
                <a:gd name="T33" fmla="*/ 44 h 1039"/>
                <a:gd name="T34" fmla="*/ 128 w 918"/>
                <a:gd name="T35" fmla="*/ 77 h 1039"/>
                <a:gd name="T36" fmla="*/ 102 w 918"/>
                <a:gd name="T37" fmla="*/ 67 h 1039"/>
                <a:gd name="T38" fmla="*/ 87 w 918"/>
                <a:gd name="T39" fmla="*/ 60 h 1039"/>
                <a:gd name="T40" fmla="*/ 70 w 918"/>
                <a:gd name="T41" fmla="*/ 75 h 1039"/>
                <a:gd name="T42" fmla="*/ 66 w 918"/>
                <a:gd name="T43" fmla="*/ 113 h 1039"/>
                <a:gd name="T44" fmla="*/ 41 w 918"/>
                <a:gd name="T45" fmla="*/ 165 h 1039"/>
                <a:gd name="T46" fmla="*/ 8 w 918"/>
                <a:gd name="T47" fmla="*/ 202 h 1039"/>
                <a:gd name="T48" fmla="*/ 13 w 918"/>
                <a:gd name="T49" fmla="*/ 249 h 1039"/>
                <a:gd name="T50" fmla="*/ 51 w 918"/>
                <a:gd name="T51" fmla="*/ 253 h 1039"/>
                <a:gd name="T52" fmla="*/ 90 w 918"/>
                <a:gd name="T53" fmla="*/ 277 h 1039"/>
                <a:gd name="T54" fmla="*/ 134 w 918"/>
                <a:gd name="T55" fmla="*/ 258 h 1039"/>
                <a:gd name="T56" fmla="*/ 160 w 918"/>
                <a:gd name="T57" fmla="*/ 304 h 1039"/>
                <a:gd name="T58" fmla="*/ 213 w 918"/>
                <a:gd name="T59" fmla="*/ 330 h 1039"/>
                <a:gd name="T60" fmla="*/ 220 w 918"/>
                <a:gd name="T61" fmla="*/ 368 h 1039"/>
                <a:gd name="T62" fmla="*/ 260 w 918"/>
                <a:gd name="T63" fmla="*/ 395 h 1039"/>
                <a:gd name="T64" fmla="*/ 258 w 918"/>
                <a:gd name="T65" fmla="*/ 433 h 1039"/>
                <a:gd name="T66" fmla="*/ 283 w 918"/>
                <a:gd name="T67" fmla="*/ 470 h 1039"/>
                <a:gd name="T68" fmla="*/ 311 w 918"/>
                <a:gd name="T69" fmla="*/ 499 h 1039"/>
                <a:gd name="T70" fmla="*/ 329 w 918"/>
                <a:gd name="T71" fmla="*/ 528 h 1039"/>
                <a:gd name="T72" fmla="*/ 308 w 918"/>
                <a:gd name="T73" fmla="*/ 577 h 1039"/>
                <a:gd name="T74" fmla="*/ 284 w 918"/>
                <a:gd name="T75" fmla="*/ 608 h 1039"/>
                <a:gd name="T76" fmla="*/ 324 w 918"/>
                <a:gd name="T77" fmla="*/ 625 h 1039"/>
                <a:gd name="T78" fmla="*/ 358 w 918"/>
                <a:gd name="T79" fmla="*/ 668 h 1039"/>
                <a:gd name="T80" fmla="*/ 373 w 918"/>
                <a:gd name="T81" fmla="*/ 625 h 1039"/>
                <a:gd name="T82" fmla="*/ 385 w 918"/>
                <a:gd name="T83" fmla="*/ 609 h 1039"/>
                <a:gd name="T84" fmla="*/ 372 w 918"/>
                <a:gd name="T85" fmla="*/ 637 h 1039"/>
                <a:gd name="T86" fmla="*/ 399 w 918"/>
                <a:gd name="T87" fmla="*/ 598 h 1039"/>
                <a:gd name="T88" fmla="*/ 411 w 918"/>
                <a:gd name="T89" fmla="*/ 562 h 1039"/>
                <a:gd name="T90" fmla="*/ 411 w 918"/>
                <a:gd name="T91" fmla="*/ 526 h 1039"/>
                <a:gd name="T92" fmla="*/ 441 w 918"/>
                <a:gd name="T93" fmla="*/ 499 h 1039"/>
                <a:gd name="T94" fmla="*/ 481 w 918"/>
                <a:gd name="T95" fmla="*/ 483 h 1039"/>
                <a:gd name="T96" fmla="*/ 506 w 918"/>
                <a:gd name="T97" fmla="*/ 480 h 1039"/>
                <a:gd name="T98" fmla="*/ 528 w 918"/>
                <a:gd name="T99" fmla="*/ 433 h 1039"/>
                <a:gd name="T100" fmla="*/ 542 w 918"/>
                <a:gd name="T101" fmla="*/ 371 h 1039"/>
                <a:gd name="T102" fmla="*/ 540 w 918"/>
                <a:gd name="T103" fmla="*/ 325 h 1039"/>
                <a:gd name="T104" fmla="*/ 557 w 918"/>
                <a:gd name="T105" fmla="*/ 299 h 1039"/>
                <a:gd name="T106" fmla="*/ 578 w 918"/>
                <a:gd name="T107" fmla="*/ 267 h 1039"/>
                <a:gd name="T108" fmla="*/ 595 w 918"/>
                <a:gd name="T109" fmla="*/ 195 h 1039"/>
                <a:gd name="T110" fmla="*/ 548 w 918"/>
                <a:gd name="T111" fmla="*/ 158 h 1039"/>
                <a:gd name="T112" fmla="*/ 481 w 918"/>
                <a:gd name="T113" fmla="*/ 135 h 10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8"/>
                <a:gd name="T172" fmla="*/ 0 h 1039"/>
                <a:gd name="T173" fmla="*/ 918 w 918"/>
                <a:gd name="T174" fmla="*/ 1039 h 10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8" h="1039">
                  <a:moveTo>
                    <a:pt x="698" y="203"/>
                  </a:moveTo>
                  <a:lnTo>
                    <a:pt x="692" y="207"/>
                  </a:lnTo>
                  <a:lnTo>
                    <a:pt x="683" y="224"/>
                  </a:lnTo>
                  <a:lnTo>
                    <a:pt x="690" y="203"/>
                  </a:lnTo>
                  <a:lnTo>
                    <a:pt x="688" y="198"/>
                  </a:lnTo>
                  <a:lnTo>
                    <a:pt x="683" y="200"/>
                  </a:lnTo>
                  <a:lnTo>
                    <a:pt x="686" y="187"/>
                  </a:lnTo>
                  <a:lnTo>
                    <a:pt x="677" y="180"/>
                  </a:lnTo>
                  <a:lnTo>
                    <a:pt x="669" y="180"/>
                  </a:lnTo>
                  <a:lnTo>
                    <a:pt x="666" y="176"/>
                  </a:lnTo>
                  <a:lnTo>
                    <a:pt x="658" y="171"/>
                  </a:lnTo>
                  <a:lnTo>
                    <a:pt x="648" y="168"/>
                  </a:lnTo>
                  <a:lnTo>
                    <a:pt x="640" y="165"/>
                  </a:lnTo>
                  <a:lnTo>
                    <a:pt x="631" y="161"/>
                  </a:lnTo>
                  <a:lnTo>
                    <a:pt x="618" y="154"/>
                  </a:lnTo>
                  <a:lnTo>
                    <a:pt x="618" y="158"/>
                  </a:lnTo>
                  <a:lnTo>
                    <a:pt x="602" y="160"/>
                  </a:lnTo>
                  <a:lnTo>
                    <a:pt x="594" y="177"/>
                  </a:lnTo>
                  <a:lnTo>
                    <a:pt x="593" y="182"/>
                  </a:lnTo>
                  <a:lnTo>
                    <a:pt x="583" y="186"/>
                  </a:lnTo>
                  <a:lnTo>
                    <a:pt x="568" y="208"/>
                  </a:lnTo>
                  <a:lnTo>
                    <a:pt x="569" y="188"/>
                  </a:lnTo>
                  <a:lnTo>
                    <a:pt x="564" y="194"/>
                  </a:lnTo>
                  <a:lnTo>
                    <a:pt x="554" y="188"/>
                  </a:lnTo>
                  <a:lnTo>
                    <a:pt x="548" y="191"/>
                  </a:lnTo>
                  <a:lnTo>
                    <a:pt x="539" y="165"/>
                  </a:lnTo>
                  <a:lnTo>
                    <a:pt x="522" y="174"/>
                  </a:lnTo>
                  <a:lnTo>
                    <a:pt x="507" y="182"/>
                  </a:lnTo>
                  <a:lnTo>
                    <a:pt x="499" y="180"/>
                  </a:lnTo>
                  <a:lnTo>
                    <a:pt x="516" y="169"/>
                  </a:lnTo>
                  <a:lnTo>
                    <a:pt x="531" y="141"/>
                  </a:lnTo>
                  <a:lnTo>
                    <a:pt x="546" y="124"/>
                  </a:lnTo>
                  <a:lnTo>
                    <a:pt x="560" y="105"/>
                  </a:lnTo>
                  <a:lnTo>
                    <a:pt x="554" y="92"/>
                  </a:lnTo>
                  <a:lnTo>
                    <a:pt x="542" y="82"/>
                  </a:lnTo>
                  <a:lnTo>
                    <a:pt x="537" y="59"/>
                  </a:lnTo>
                  <a:lnTo>
                    <a:pt x="533" y="36"/>
                  </a:lnTo>
                  <a:lnTo>
                    <a:pt x="532" y="37"/>
                  </a:lnTo>
                  <a:lnTo>
                    <a:pt x="524" y="25"/>
                  </a:lnTo>
                  <a:lnTo>
                    <a:pt x="524" y="30"/>
                  </a:lnTo>
                  <a:lnTo>
                    <a:pt x="520" y="30"/>
                  </a:lnTo>
                  <a:lnTo>
                    <a:pt x="520" y="32"/>
                  </a:lnTo>
                  <a:lnTo>
                    <a:pt x="504" y="58"/>
                  </a:lnTo>
                  <a:lnTo>
                    <a:pt x="489" y="80"/>
                  </a:lnTo>
                  <a:lnTo>
                    <a:pt x="467" y="80"/>
                  </a:lnTo>
                  <a:lnTo>
                    <a:pt x="450" y="77"/>
                  </a:lnTo>
                  <a:lnTo>
                    <a:pt x="437" y="70"/>
                  </a:lnTo>
                  <a:lnTo>
                    <a:pt x="416" y="76"/>
                  </a:lnTo>
                  <a:lnTo>
                    <a:pt x="417" y="91"/>
                  </a:lnTo>
                  <a:lnTo>
                    <a:pt x="408" y="86"/>
                  </a:lnTo>
                  <a:lnTo>
                    <a:pt x="383" y="92"/>
                  </a:lnTo>
                  <a:lnTo>
                    <a:pt x="359" y="103"/>
                  </a:lnTo>
                  <a:lnTo>
                    <a:pt x="345" y="103"/>
                  </a:lnTo>
                  <a:lnTo>
                    <a:pt x="330" y="83"/>
                  </a:lnTo>
                  <a:lnTo>
                    <a:pt x="326" y="52"/>
                  </a:lnTo>
                  <a:lnTo>
                    <a:pt x="333" y="28"/>
                  </a:lnTo>
                  <a:lnTo>
                    <a:pt x="324" y="14"/>
                  </a:lnTo>
                  <a:lnTo>
                    <a:pt x="321" y="0"/>
                  </a:lnTo>
                  <a:lnTo>
                    <a:pt x="308" y="0"/>
                  </a:lnTo>
                  <a:lnTo>
                    <a:pt x="309" y="0"/>
                  </a:lnTo>
                  <a:lnTo>
                    <a:pt x="303" y="14"/>
                  </a:lnTo>
                  <a:lnTo>
                    <a:pt x="284" y="22"/>
                  </a:lnTo>
                  <a:lnTo>
                    <a:pt x="263" y="32"/>
                  </a:lnTo>
                  <a:lnTo>
                    <a:pt x="260" y="41"/>
                  </a:lnTo>
                  <a:lnTo>
                    <a:pt x="238" y="33"/>
                  </a:lnTo>
                  <a:lnTo>
                    <a:pt x="214" y="25"/>
                  </a:lnTo>
                  <a:lnTo>
                    <a:pt x="221" y="38"/>
                  </a:lnTo>
                  <a:lnTo>
                    <a:pt x="230" y="69"/>
                  </a:lnTo>
                  <a:lnTo>
                    <a:pt x="244" y="75"/>
                  </a:lnTo>
                  <a:lnTo>
                    <a:pt x="241" y="82"/>
                  </a:lnTo>
                  <a:lnTo>
                    <a:pt x="220" y="100"/>
                  </a:lnTo>
                  <a:lnTo>
                    <a:pt x="195" y="119"/>
                  </a:lnTo>
                  <a:lnTo>
                    <a:pt x="194" y="116"/>
                  </a:lnTo>
                  <a:lnTo>
                    <a:pt x="180" y="119"/>
                  </a:lnTo>
                  <a:lnTo>
                    <a:pt x="162" y="105"/>
                  </a:lnTo>
                  <a:lnTo>
                    <a:pt x="155" y="104"/>
                  </a:lnTo>
                  <a:lnTo>
                    <a:pt x="148" y="82"/>
                  </a:lnTo>
                  <a:lnTo>
                    <a:pt x="136" y="92"/>
                  </a:lnTo>
                  <a:lnTo>
                    <a:pt x="128" y="88"/>
                  </a:lnTo>
                  <a:lnTo>
                    <a:pt x="133" y="93"/>
                  </a:lnTo>
                  <a:lnTo>
                    <a:pt x="111" y="93"/>
                  </a:lnTo>
                  <a:lnTo>
                    <a:pt x="92" y="93"/>
                  </a:lnTo>
                  <a:lnTo>
                    <a:pt x="94" y="110"/>
                  </a:lnTo>
                  <a:lnTo>
                    <a:pt x="106" y="116"/>
                  </a:lnTo>
                  <a:lnTo>
                    <a:pt x="103" y="121"/>
                  </a:lnTo>
                  <a:lnTo>
                    <a:pt x="87" y="124"/>
                  </a:lnTo>
                  <a:lnTo>
                    <a:pt x="92" y="149"/>
                  </a:lnTo>
                  <a:lnTo>
                    <a:pt x="101" y="176"/>
                  </a:lnTo>
                  <a:lnTo>
                    <a:pt x="95" y="215"/>
                  </a:lnTo>
                  <a:lnTo>
                    <a:pt x="89" y="250"/>
                  </a:lnTo>
                  <a:lnTo>
                    <a:pt x="81" y="250"/>
                  </a:lnTo>
                  <a:lnTo>
                    <a:pt x="62" y="257"/>
                  </a:lnTo>
                  <a:lnTo>
                    <a:pt x="44" y="265"/>
                  </a:lnTo>
                  <a:lnTo>
                    <a:pt x="26" y="274"/>
                  </a:lnTo>
                  <a:lnTo>
                    <a:pt x="18" y="293"/>
                  </a:lnTo>
                  <a:lnTo>
                    <a:pt x="12" y="314"/>
                  </a:lnTo>
                  <a:lnTo>
                    <a:pt x="0" y="336"/>
                  </a:lnTo>
                  <a:lnTo>
                    <a:pt x="11" y="357"/>
                  </a:lnTo>
                  <a:lnTo>
                    <a:pt x="21" y="375"/>
                  </a:lnTo>
                  <a:lnTo>
                    <a:pt x="20" y="387"/>
                  </a:lnTo>
                  <a:lnTo>
                    <a:pt x="29" y="390"/>
                  </a:lnTo>
                  <a:lnTo>
                    <a:pt x="44" y="401"/>
                  </a:lnTo>
                  <a:lnTo>
                    <a:pt x="62" y="405"/>
                  </a:lnTo>
                  <a:lnTo>
                    <a:pt x="78" y="393"/>
                  </a:lnTo>
                  <a:lnTo>
                    <a:pt x="79" y="412"/>
                  </a:lnTo>
                  <a:lnTo>
                    <a:pt x="81" y="432"/>
                  </a:lnTo>
                  <a:lnTo>
                    <a:pt x="106" y="431"/>
                  </a:lnTo>
                  <a:lnTo>
                    <a:pt x="137" y="431"/>
                  </a:lnTo>
                  <a:lnTo>
                    <a:pt x="148" y="423"/>
                  </a:lnTo>
                  <a:lnTo>
                    <a:pt x="167" y="412"/>
                  </a:lnTo>
                  <a:lnTo>
                    <a:pt x="186" y="399"/>
                  </a:lnTo>
                  <a:lnTo>
                    <a:pt x="204" y="401"/>
                  </a:lnTo>
                  <a:lnTo>
                    <a:pt x="205" y="423"/>
                  </a:lnTo>
                  <a:lnTo>
                    <a:pt x="210" y="447"/>
                  </a:lnTo>
                  <a:lnTo>
                    <a:pt x="227" y="465"/>
                  </a:lnTo>
                  <a:lnTo>
                    <a:pt x="244" y="473"/>
                  </a:lnTo>
                  <a:lnTo>
                    <a:pt x="264" y="481"/>
                  </a:lnTo>
                  <a:lnTo>
                    <a:pt x="292" y="498"/>
                  </a:lnTo>
                  <a:lnTo>
                    <a:pt x="317" y="503"/>
                  </a:lnTo>
                  <a:lnTo>
                    <a:pt x="325" y="514"/>
                  </a:lnTo>
                  <a:lnTo>
                    <a:pt x="327" y="541"/>
                  </a:lnTo>
                  <a:lnTo>
                    <a:pt x="324" y="541"/>
                  </a:lnTo>
                  <a:lnTo>
                    <a:pt x="333" y="551"/>
                  </a:lnTo>
                  <a:lnTo>
                    <a:pt x="336" y="573"/>
                  </a:lnTo>
                  <a:lnTo>
                    <a:pt x="356" y="574"/>
                  </a:lnTo>
                  <a:lnTo>
                    <a:pt x="378" y="577"/>
                  </a:lnTo>
                  <a:lnTo>
                    <a:pt x="382" y="599"/>
                  </a:lnTo>
                  <a:lnTo>
                    <a:pt x="396" y="614"/>
                  </a:lnTo>
                  <a:lnTo>
                    <a:pt x="400" y="625"/>
                  </a:lnTo>
                  <a:lnTo>
                    <a:pt x="396" y="646"/>
                  </a:lnTo>
                  <a:lnTo>
                    <a:pt x="392" y="664"/>
                  </a:lnTo>
                  <a:lnTo>
                    <a:pt x="394" y="674"/>
                  </a:lnTo>
                  <a:lnTo>
                    <a:pt x="392" y="676"/>
                  </a:lnTo>
                  <a:lnTo>
                    <a:pt x="396" y="689"/>
                  </a:lnTo>
                  <a:lnTo>
                    <a:pt x="399" y="725"/>
                  </a:lnTo>
                  <a:lnTo>
                    <a:pt x="432" y="731"/>
                  </a:lnTo>
                  <a:lnTo>
                    <a:pt x="449" y="732"/>
                  </a:lnTo>
                  <a:lnTo>
                    <a:pt x="457" y="754"/>
                  </a:lnTo>
                  <a:lnTo>
                    <a:pt x="463" y="776"/>
                  </a:lnTo>
                  <a:lnTo>
                    <a:pt x="475" y="776"/>
                  </a:lnTo>
                  <a:lnTo>
                    <a:pt x="487" y="779"/>
                  </a:lnTo>
                  <a:lnTo>
                    <a:pt x="487" y="798"/>
                  </a:lnTo>
                  <a:lnTo>
                    <a:pt x="486" y="821"/>
                  </a:lnTo>
                  <a:lnTo>
                    <a:pt x="502" y="821"/>
                  </a:lnTo>
                  <a:lnTo>
                    <a:pt x="510" y="856"/>
                  </a:lnTo>
                  <a:lnTo>
                    <a:pt x="496" y="868"/>
                  </a:lnTo>
                  <a:lnTo>
                    <a:pt x="483" y="880"/>
                  </a:lnTo>
                  <a:lnTo>
                    <a:pt x="470" y="897"/>
                  </a:lnTo>
                  <a:lnTo>
                    <a:pt x="458" y="913"/>
                  </a:lnTo>
                  <a:lnTo>
                    <a:pt x="446" y="929"/>
                  </a:lnTo>
                  <a:lnTo>
                    <a:pt x="433" y="945"/>
                  </a:lnTo>
                  <a:lnTo>
                    <a:pt x="433" y="946"/>
                  </a:lnTo>
                  <a:lnTo>
                    <a:pt x="446" y="941"/>
                  </a:lnTo>
                  <a:lnTo>
                    <a:pt x="474" y="963"/>
                  </a:lnTo>
                  <a:lnTo>
                    <a:pt x="481" y="964"/>
                  </a:lnTo>
                  <a:lnTo>
                    <a:pt x="494" y="972"/>
                  </a:lnTo>
                  <a:lnTo>
                    <a:pt x="519" y="990"/>
                  </a:lnTo>
                  <a:lnTo>
                    <a:pt x="542" y="1008"/>
                  </a:lnTo>
                  <a:lnTo>
                    <a:pt x="541" y="1020"/>
                  </a:lnTo>
                  <a:lnTo>
                    <a:pt x="546" y="1039"/>
                  </a:lnTo>
                  <a:lnTo>
                    <a:pt x="553" y="1022"/>
                  </a:lnTo>
                  <a:lnTo>
                    <a:pt x="564" y="1006"/>
                  </a:lnTo>
                  <a:lnTo>
                    <a:pt x="564" y="987"/>
                  </a:lnTo>
                  <a:lnTo>
                    <a:pt x="569" y="972"/>
                  </a:lnTo>
                  <a:lnTo>
                    <a:pt x="579" y="961"/>
                  </a:lnTo>
                  <a:lnTo>
                    <a:pt x="577" y="946"/>
                  </a:lnTo>
                  <a:lnTo>
                    <a:pt x="579" y="945"/>
                  </a:lnTo>
                  <a:lnTo>
                    <a:pt x="587" y="947"/>
                  </a:lnTo>
                  <a:lnTo>
                    <a:pt x="594" y="948"/>
                  </a:lnTo>
                  <a:lnTo>
                    <a:pt x="583" y="967"/>
                  </a:lnTo>
                  <a:lnTo>
                    <a:pt x="575" y="986"/>
                  </a:lnTo>
                  <a:lnTo>
                    <a:pt x="568" y="991"/>
                  </a:lnTo>
                  <a:lnTo>
                    <a:pt x="569" y="995"/>
                  </a:lnTo>
                  <a:lnTo>
                    <a:pt x="585" y="972"/>
                  </a:lnTo>
                  <a:lnTo>
                    <a:pt x="599" y="951"/>
                  </a:lnTo>
                  <a:lnTo>
                    <a:pt x="609" y="930"/>
                  </a:lnTo>
                  <a:lnTo>
                    <a:pt x="620" y="907"/>
                  </a:lnTo>
                  <a:lnTo>
                    <a:pt x="626" y="897"/>
                  </a:lnTo>
                  <a:lnTo>
                    <a:pt x="627" y="895"/>
                  </a:lnTo>
                  <a:lnTo>
                    <a:pt x="627" y="874"/>
                  </a:lnTo>
                  <a:lnTo>
                    <a:pt x="627" y="853"/>
                  </a:lnTo>
                  <a:lnTo>
                    <a:pt x="624" y="839"/>
                  </a:lnTo>
                  <a:lnTo>
                    <a:pt x="622" y="829"/>
                  </a:lnTo>
                  <a:lnTo>
                    <a:pt x="626" y="818"/>
                  </a:lnTo>
                  <a:lnTo>
                    <a:pt x="624" y="817"/>
                  </a:lnTo>
                  <a:lnTo>
                    <a:pt x="632" y="814"/>
                  </a:lnTo>
                  <a:lnTo>
                    <a:pt x="652" y="796"/>
                  </a:lnTo>
                  <a:lnTo>
                    <a:pt x="672" y="776"/>
                  </a:lnTo>
                  <a:lnTo>
                    <a:pt x="692" y="770"/>
                  </a:lnTo>
                  <a:lnTo>
                    <a:pt x="709" y="757"/>
                  </a:lnTo>
                  <a:lnTo>
                    <a:pt x="718" y="751"/>
                  </a:lnTo>
                  <a:lnTo>
                    <a:pt x="733" y="752"/>
                  </a:lnTo>
                  <a:lnTo>
                    <a:pt x="725" y="754"/>
                  </a:lnTo>
                  <a:lnTo>
                    <a:pt x="742" y="748"/>
                  </a:lnTo>
                  <a:lnTo>
                    <a:pt x="744" y="747"/>
                  </a:lnTo>
                  <a:lnTo>
                    <a:pt x="771" y="747"/>
                  </a:lnTo>
                  <a:lnTo>
                    <a:pt x="777" y="732"/>
                  </a:lnTo>
                  <a:lnTo>
                    <a:pt x="792" y="724"/>
                  </a:lnTo>
                  <a:lnTo>
                    <a:pt x="793" y="693"/>
                  </a:lnTo>
                  <a:lnTo>
                    <a:pt x="805" y="674"/>
                  </a:lnTo>
                  <a:lnTo>
                    <a:pt x="815" y="654"/>
                  </a:lnTo>
                  <a:lnTo>
                    <a:pt x="821" y="617"/>
                  </a:lnTo>
                  <a:lnTo>
                    <a:pt x="825" y="604"/>
                  </a:lnTo>
                  <a:lnTo>
                    <a:pt x="826" y="577"/>
                  </a:lnTo>
                  <a:lnTo>
                    <a:pt x="827" y="552"/>
                  </a:lnTo>
                  <a:lnTo>
                    <a:pt x="826" y="534"/>
                  </a:lnTo>
                  <a:lnTo>
                    <a:pt x="826" y="513"/>
                  </a:lnTo>
                  <a:lnTo>
                    <a:pt x="824" y="505"/>
                  </a:lnTo>
                  <a:lnTo>
                    <a:pt x="826" y="480"/>
                  </a:lnTo>
                  <a:lnTo>
                    <a:pt x="835" y="477"/>
                  </a:lnTo>
                  <a:lnTo>
                    <a:pt x="836" y="486"/>
                  </a:lnTo>
                  <a:lnTo>
                    <a:pt x="849" y="465"/>
                  </a:lnTo>
                  <a:lnTo>
                    <a:pt x="860" y="443"/>
                  </a:lnTo>
                  <a:lnTo>
                    <a:pt x="860" y="442"/>
                  </a:lnTo>
                  <a:lnTo>
                    <a:pt x="866" y="435"/>
                  </a:lnTo>
                  <a:lnTo>
                    <a:pt x="881" y="416"/>
                  </a:lnTo>
                  <a:lnTo>
                    <a:pt x="896" y="397"/>
                  </a:lnTo>
                  <a:lnTo>
                    <a:pt x="915" y="366"/>
                  </a:lnTo>
                  <a:lnTo>
                    <a:pt x="918" y="329"/>
                  </a:lnTo>
                  <a:lnTo>
                    <a:pt x="908" y="303"/>
                  </a:lnTo>
                  <a:lnTo>
                    <a:pt x="899" y="275"/>
                  </a:lnTo>
                  <a:lnTo>
                    <a:pt x="880" y="272"/>
                  </a:lnTo>
                  <a:lnTo>
                    <a:pt x="859" y="268"/>
                  </a:lnTo>
                  <a:lnTo>
                    <a:pt x="835" y="246"/>
                  </a:lnTo>
                  <a:lnTo>
                    <a:pt x="809" y="224"/>
                  </a:lnTo>
                  <a:lnTo>
                    <a:pt x="777" y="215"/>
                  </a:lnTo>
                  <a:lnTo>
                    <a:pt x="753" y="215"/>
                  </a:lnTo>
                  <a:lnTo>
                    <a:pt x="733" y="210"/>
                  </a:lnTo>
                  <a:lnTo>
                    <a:pt x="714" y="204"/>
                  </a:lnTo>
                  <a:lnTo>
                    <a:pt x="697" y="211"/>
                  </a:lnTo>
                  <a:lnTo>
                    <a:pt x="698" y="203"/>
                  </a:lnTo>
                </a:path>
              </a:pathLst>
            </a:custGeom>
            <a:solidFill>
              <a:srgbClr val="E5E5E5"/>
            </a:solidFill>
            <a:ln w="1588">
              <a:solidFill>
                <a:srgbClr val="999999"/>
              </a:solidFill>
              <a:prstDash val="solid"/>
              <a:round/>
              <a:headEnd/>
              <a:tailEnd/>
            </a:ln>
          </p:spPr>
          <p:txBody>
            <a:bodyPr/>
            <a:lstStyle/>
            <a:p>
              <a:endParaRPr lang="en-US"/>
            </a:p>
          </p:txBody>
        </p:sp>
        <p:sp>
          <p:nvSpPr>
            <p:cNvPr id="27109" name="Freeform 366"/>
            <p:cNvSpPr>
              <a:spLocks/>
            </p:cNvSpPr>
            <p:nvPr/>
          </p:nvSpPr>
          <p:spPr bwMode="auto">
            <a:xfrm>
              <a:off x="1893" y="2407"/>
              <a:ext cx="36" cy="29"/>
            </a:xfrm>
            <a:custGeom>
              <a:avLst/>
              <a:gdLst>
                <a:gd name="T0" fmla="*/ 18 w 55"/>
                <a:gd name="T1" fmla="*/ 26 h 45"/>
                <a:gd name="T2" fmla="*/ 16 w 55"/>
                <a:gd name="T3" fmla="*/ 28 h 45"/>
                <a:gd name="T4" fmla="*/ 7 w 55"/>
                <a:gd name="T5" fmla="*/ 24 h 45"/>
                <a:gd name="T6" fmla="*/ 5 w 55"/>
                <a:gd name="T7" fmla="*/ 29 h 45"/>
                <a:gd name="T8" fmla="*/ 0 w 55"/>
                <a:gd name="T9" fmla="*/ 17 h 45"/>
                <a:gd name="T10" fmla="*/ 2 w 55"/>
                <a:gd name="T11" fmla="*/ 17 h 45"/>
                <a:gd name="T12" fmla="*/ 1 w 55"/>
                <a:gd name="T13" fmla="*/ 10 h 45"/>
                <a:gd name="T14" fmla="*/ 5 w 55"/>
                <a:gd name="T15" fmla="*/ 0 h 45"/>
                <a:gd name="T16" fmla="*/ 20 w 55"/>
                <a:gd name="T17" fmla="*/ 1 h 45"/>
                <a:gd name="T18" fmla="*/ 36 w 55"/>
                <a:gd name="T19" fmla="*/ 5 h 45"/>
                <a:gd name="T20" fmla="*/ 29 w 55"/>
                <a:gd name="T21" fmla="*/ 18 h 45"/>
                <a:gd name="T22" fmla="*/ 27 w 55"/>
                <a:gd name="T23" fmla="*/ 21 h 45"/>
                <a:gd name="T24" fmla="*/ 26 w 55"/>
                <a:gd name="T25" fmla="*/ 24 h 45"/>
                <a:gd name="T26" fmla="*/ 24 w 55"/>
                <a:gd name="T27" fmla="*/ 24 h 45"/>
                <a:gd name="T28" fmla="*/ 18 w 55"/>
                <a:gd name="T29" fmla="*/ 26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45"/>
                <a:gd name="T47" fmla="*/ 55 w 55"/>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45">
                  <a:moveTo>
                    <a:pt x="28" y="41"/>
                  </a:moveTo>
                  <a:lnTo>
                    <a:pt x="24" y="44"/>
                  </a:lnTo>
                  <a:lnTo>
                    <a:pt x="11" y="38"/>
                  </a:lnTo>
                  <a:lnTo>
                    <a:pt x="8" y="45"/>
                  </a:lnTo>
                  <a:lnTo>
                    <a:pt x="0" y="26"/>
                  </a:lnTo>
                  <a:lnTo>
                    <a:pt x="3" y="26"/>
                  </a:lnTo>
                  <a:lnTo>
                    <a:pt x="1" y="15"/>
                  </a:lnTo>
                  <a:lnTo>
                    <a:pt x="8" y="0"/>
                  </a:lnTo>
                  <a:lnTo>
                    <a:pt x="31" y="2"/>
                  </a:lnTo>
                  <a:lnTo>
                    <a:pt x="55" y="7"/>
                  </a:lnTo>
                  <a:lnTo>
                    <a:pt x="44" y="28"/>
                  </a:lnTo>
                  <a:lnTo>
                    <a:pt x="42" y="32"/>
                  </a:lnTo>
                  <a:lnTo>
                    <a:pt x="40" y="38"/>
                  </a:lnTo>
                  <a:lnTo>
                    <a:pt x="36" y="38"/>
                  </a:lnTo>
                  <a:lnTo>
                    <a:pt x="28" y="4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10" name="Freeform 367"/>
            <p:cNvSpPr>
              <a:spLocks/>
            </p:cNvSpPr>
            <p:nvPr/>
          </p:nvSpPr>
          <p:spPr bwMode="auto">
            <a:xfrm>
              <a:off x="1893" y="2407"/>
              <a:ext cx="36" cy="29"/>
            </a:xfrm>
            <a:custGeom>
              <a:avLst/>
              <a:gdLst>
                <a:gd name="T0" fmla="*/ 18 w 55"/>
                <a:gd name="T1" fmla="*/ 26 h 45"/>
                <a:gd name="T2" fmla="*/ 16 w 55"/>
                <a:gd name="T3" fmla="*/ 28 h 45"/>
                <a:gd name="T4" fmla="*/ 7 w 55"/>
                <a:gd name="T5" fmla="*/ 24 h 45"/>
                <a:gd name="T6" fmla="*/ 5 w 55"/>
                <a:gd name="T7" fmla="*/ 29 h 45"/>
                <a:gd name="T8" fmla="*/ 0 w 55"/>
                <a:gd name="T9" fmla="*/ 17 h 45"/>
                <a:gd name="T10" fmla="*/ 2 w 55"/>
                <a:gd name="T11" fmla="*/ 17 h 45"/>
                <a:gd name="T12" fmla="*/ 1 w 55"/>
                <a:gd name="T13" fmla="*/ 10 h 45"/>
                <a:gd name="T14" fmla="*/ 5 w 55"/>
                <a:gd name="T15" fmla="*/ 0 h 45"/>
                <a:gd name="T16" fmla="*/ 20 w 55"/>
                <a:gd name="T17" fmla="*/ 1 h 45"/>
                <a:gd name="T18" fmla="*/ 36 w 55"/>
                <a:gd name="T19" fmla="*/ 5 h 45"/>
                <a:gd name="T20" fmla="*/ 29 w 55"/>
                <a:gd name="T21" fmla="*/ 18 h 45"/>
                <a:gd name="T22" fmla="*/ 27 w 55"/>
                <a:gd name="T23" fmla="*/ 21 h 45"/>
                <a:gd name="T24" fmla="*/ 26 w 55"/>
                <a:gd name="T25" fmla="*/ 24 h 45"/>
                <a:gd name="T26" fmla="*/ 24 w 55"/>
                <a:gd name="T27" fmla="*/ 24 h 45"/>
                <a:gd name="T28" fmla="*/ 18 w 55"/>
                <a:gd name="T29" fmla="*/ 26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45"/>
                <a:gd name="T47" fmla="*/ 55 w 55"/>
                <a:gd name="T48" fmla="*/ 45 h 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45">
                  <a:moveTo>
                    <a:pt x="28" y="41"/>
                  </a:moveTo>
                  <a:lnTo>
                    <a:pt x="24" y="44"/>
                  </a:lnTo>
                  <a:lnTo>
                    <a:pt x="11" y="38"/>
                  </a:lnTo>
                  <a:lnTo>
                    <a:pt x="8" y="45"/>
                  </a:lnTo>
                  <a:lnTo>
                    <a:pt x="0" y="26"/>
                  </a:lnTo>
                  <a:lnTo>
                    <a:pt x="3" y="26"/>
                  </a:lnTo>
                  <a:lnTo>
                    <a:pt x="1" y="15"/>
                  </a:lnTo>
                  <a:lnTo>
                    <a:pt x="8" y="0"/>
                  </a:lnTo>
                  <a:lnTo>
                    <a:pt x="31" y="2"/>
                  </a:lnTo>
                  <a:lnTo>
                    <a:pt x="55" y="7"/>
                  </a:lnTo>
                  <a:lnTo>
                    <a:pt x="44" y="28"/>
                  </a:lnTo>
                  <a:lnTo>
                    <a:pt x="42" y="32"/>
                  </a:lnTo>
                  <a:lnTo>
                    <a:pt x="40" y="38"/>
                  </a:lnTo>
                  <a:lnTo>
                    <a:pt x="36" y="38"/>
                  </a:lnTo>
                  <a:lnTo>
                    <a:pt x="28" y="41"/>
                  </a:lnTo>
                </a:path>
              </a:pathLst>
            </a:custGeom>
            <a:solidFill>
              <a:srgbClr val="E5E5E5"/>
            </a:solidFill>
            <a:ln w="1588">
              <a:solidFill>
                <a:srgbClr val="999999"/>
              </a:solidFill>
              <a:prstDash val="solid"/>
              <a:round/>
              <a:headEnd/>
              <a:tailEnd/>
            </a:ln>
          </p:spPr>
          <p:txBody>
            <a:bodyPr/>
            <a:lstStyle/>
            <a:p>
              <a:endParaRPr lang="en-US"/>
            </a:p>
          </p:txBody>
        </p:sp>
        <p:sp>
          <p:nvSpPr>
            <p:cNvPr id="27111" name="Freeform 368"/>
            <p:cNvSpPr>
              <a:spLocks/>
            </p:cNvSpPr>
            <p:nvPr/>
          </p:nvSpPr>
          <p:spPr bwMode="auto">
            <a:xfrm>
              <a:off x="2811" y="2367"/>
              <a:ext cx="88" cy="106"/>
            </a:xfrm>
            <a:custGeom>
              <a:avLst/>
              <a:gdLst>
                <a:gd name="T0" fmla="*/ 16 w 134"/>
                <a:gd name="T1" fmla="*/ 20 h 164"/>
                <a:gd name="T2" fmla="*/ 12 w 134"/>
                <a:gd name="T3" fmla="*/ 27 h 164"/>
                <a:gd name="T4" fmla="*/ 8 w 134"/>
                <a:gd name="T5" fmla="*/ 28 h 164"/>
                <a:gd name="T6" fmla="*/ 18 w 134"/>
                <a:gd name="T7" fmla="*/ 36 h 164"/>
                <a:gd name="T8" fmla="*/ 9 w 134"/>
                <a:gd name="T9" fmla="*/ 34 h 164"/>
                <a:gd name="T10" fmla="*/ 5 w 134"/>
                <a:gd name="T11" fmla="*/ 50 h 164"/>
                <a:gd name="T12" fmla="*/ 0 w 134"/>
                <a:gd name="T13" fmla="*/ 50 h 164"/>
                <a:gd name="T14" fmla="*/ 6 w 134"/>
                <a:gd name="T15" fmla="*/ 62 h 164"/>
                <a:gd name="T16" fmla="*/ 9 w 134"/>
                <a:gd name="T17" fmla="*/ 66 h 164"/>
                <a:gd name="T18" fmla="*/ 5 w 134"/>
                <a:gd name="T19" fmla="*/ 61 h 164"/>
                <a:gd name="T20" fmla="*/ 11 w 134"/>
                <a:gd name="T21" fmla="*/ 72 h 164"/>
                <a:gd name="T22" fmla="*/ 9 w 134"/>
                <a:gd name="T23" fmla="*/ 70 h 164"/>
                <a:gd name="T24" fmla="*/ 18 w 134"/>
                <a:gd name="T25" fmla="*/ 82 h 164"/>
                <a:gd name="T26" fmla="*/ 16 w 134"/>
                <a:gd name="T27" fmla="*/ 80 h 164"/>
                <a:gd name="T28" fmla="*/ 27 w 134"/>
                <a:gd name="T29" fmla="*/ 93 h 164"/>
                <a:gd name="T30" fmla="*/ 37 w 134"/>
                <a:gd name="T31" fmla="*/ 106 h 164"/>
                <a:gd name="T32" fmla="*/ 41 w 134"/>
                <a:gd name="T33" fmla="*/ 98 h 164"/>
                <a:gd name="T34" fmla="*/ 45 w 134"/>
                <a:gd name="T35" fmla="*/ 101 h 164"/>
                <a:gd name="T36" fmla="*/ 49 w 134"/>
                <a:gd name="T37" fmla="*/ 98 h 164"/>
                <a:gd name="T38" fmla="*/ 45 w 134"/>
                <a:gd name="T39" fmla="*/ 90 h 164"/>
                <a:gd name="T40" fmla="*/ 44 w 134"/>
                <a:gd name="T41" fmla="*/ 86 h 164"/>
                <a:gd name="T42" fmla="*/ 44 w 134"/>
                <a:gd name="T43" fmla="*/ 80 h 164"/>
                <a:gd name="T44" fmla="*/ 56 w 134"/>
                <a:gd name="T45" fmla="*/ 79 h 164"/>
                <a:gd name="T46" fmla="*/ 59 w 134"/>
                <a:gd name="T47" fmla="*/ 69 h 164"/>
                <a:gd name="T48" fmla="*/ 67 w 134"/>
                <a:gd name="T49" fmla="*/ 79 h 164"/>
                <a:gd name="T50" fmla="*/ 77 w 134"/>
                <a:gd name="T51" fmla="*/ 76 h 164"/>
                <a:gd name="T52" fmla="*/ 78 w 134"/>
                <a:gd name="T53" fmla="*/ 80 h 164"/>
                <a:gd name="T54" fmla="*/ 84 w 134"/>
                <a:gd name="T55" fmla="*/ 76 h 164"/>
                <a:gd name="T56" fmla="*/ 88 w 134"/>
                <a:gd name="T57" fmla="*/ 52 h 164"/>
                <a:gd name="T58" fmla="*/ 80 w 134"/>
                <a:gd name="T59" fmla="*/ 37 h 164"/>
                <a:gd name="T60" fmla="*/ 87 w 134"/>
                <a:gd name="T61" fmla="*/ 27 h 164"/>
                <a:gd name="T62" fmla="*/ 85 w 134"/>
                <a:gd name="T63" fmla="*/ 16 h 164"/>
                <a:gd name="T64" fmla="*/ 68 w 134"/>
                <a:gd name="T65" fmla="*/ 16 h 164"/>
                <a:gd name="T66" fmla="*/ 70 w 134"/>
                <a:gd name="T67" fmla="*/ 0 h 164"/>
                <a:gd name="T68" fmla="*/ 55 w 134"/>
                <a:gd name="T69" fmla="*/ 0 h 164"/>
                <a:gd name="T70" fmla="*/ 39 w 134"/>
                <a:gd name="T71" fmla="*/ 0 h 164"/>
                <a:gd name="T72" fmla="*/ 39 w 134"/>
                <a:gd name="T73" fmla="*/ 20 h 164"/>
                <a:gd name="T74" fmla="*/ 28 w 134"/>
                <a:gd name="T75" fmla="*/ 20 h 164"/>
                <a:gd name="T76" fmla="*/ 16 w 134"/>
                <a:gd name="T77" fmla="*/ 20 h 1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4"/>
                <a:gd name="T118" fmla="*/ 0 h 164"/>
                <a:gd name="T119" fmla="*/ 134 w 134"/>
                <a:gd name="T120" fmla="*/ 164 h 1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4" h="164">
                  <a:moveTo>
                    <a:pt x="24" y="31"/>
                  </a:moveTo>
                  <a:lnTo>
                    <a:pt x="19" y="41"/>
                  </a:lnTo>
                  <a:lnTo>
                    <a:pt x="12" y="44"/>
                  </a:lnTo>
                  <a:lnTo>
                    <a:pt x="28" y="55"/>
                  </a:lnTo>
                  <a:lnTo>
                    <a:pt x="14" y="52"/>
                  </a:lnTo>
                  <a:lnTo>
                    <a:pt x="7" y="78"/>
                  </a:lnTo>
                  <a:lnTo>
                    <a:pt x="0" y="78"/>
                  </a:lnTo>
                  <a:lnTo>
                    <a:pt x="9" y="96"/>
                  </a:lnTo>
                  <a:lnTo>
                    <a:pt x="14" y="102"/>
                  </a:lnTo>
                  <a:lnTo>
                    <a:pt x="7" y="95"/>
                  </a:lnTo>
                  <a:lnTo>
                    <a:pt x="17" y="111"/>
                  </a:lnTo>
                  <a:lnTo>
                    <a:pt x="14" y="108"/>
                  </a:lnTo>
                  <a:lnTo>
                    <a:pt x="28" y="127"/>
                  </a:lnTo>
                  <a:lnTo>
                    <a:pt x="25" y="124"/>
                  </a:lnTo>
                  <a:lnTo>
                    <a:pt x="41" y="144"/>
                  </a:lnTo>
                  <a:lnTo>
                    <a:pt x="56" y="164"/>
                  </a:lnTo>
                  <a:lnTo>
                    <a:pt x="62" y="152"/>
                  </a:lnTo>
                  <a:lnTo>
                    <a:pt x="69" y="156"/>
                  </a:lnTo>
                  <a:lnTo>
                    <a:pt x="74" y="152"/>
                  </a:lnTo>
                  <a:lnTo>
                    <a:pt x="69" y="140"/>
                  </a:lnTo>
                  <a:lnTo>
                    <a:pt x="67" y="133"/>
                  </a:lnTo>
                  <a:lnTo>
                    <a:pt x="67" y="124"/>
                  </a:lnTo>
                  <a:lnTo>
                    <a:pt x="86" y="123"/>
                  </a:lnTo>
                  <a:lnTo>
                    <a:pt x="90" y="107"/>
                  </a:lnTo>
                  <a:lnTo>
                    <a:pt x="102" y="122"/>
                  </a:lnTo>
                  <a:lnTo>
                    <a:pt x="117" y="118"/>
                  </a:lnTo>
                  <a:lnTo>
                    <a:pt x="119" y="124"/>
                  </a:lnTo>
                  <a:lnTo>
                    <a:pt x="128" y="118"/>
                  </a:lnTo>
                  <a:lnTo>
                    <a:pt x="134" y="80"/>
                  </a:lnTo>
                  <a:lnTo>
                    <a:pt x="122" y="57"/>
                  </a:lnTo>
                  <a:lnTo>
                    <a:pt x="133" y="41"/>
                  </a:lnTo>
                  <a:lnTo>
                    <a:pt x="130" y="24"/>
                  </a:lnTo>
                  <a:lnTo>
                    <a:pt x="103" y="25"/>
                  </a:lnTo>
                  <a:lnTo>
                    <a:pt x="106" y="0"/>
                  </a:lnTo>
                  <a:lnTo>
                    <a:pt x="84" y="0"/>
                  </a:lnTo>
                  <a:lnTo>
                    <a:pt x="59" y="0"/>
                  </a:lnTo>
                  <a:lnTo>
                    <a:pt x="59" y="31"/>
                  </a:lnTo>
                  <a:lnTo>
                    <a:pt x="42" y="31"/>
                  </a:lnTo>
                  <a:lnTo>
                    <a:pt x="24" y="3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12" name="Freeform 369"/>
            <p:cNvSpPr>
              <a:spLocks/>
            </p:cNvSpPr>
            <p:nvPr/>
          </p:nvSpPr>
          <p:spPr bwMode="auto">
            <a:xfrm>
              <a:off x="2811" y="2367"/>
              <a:ext cx="88" cy="106"/>
            </a:xfrm>
            <a:custGeom>
              <a:avLst/>
              <a:gdLst>
                <a:gd name="T0" fmla="*/ 16 w 134"/>
                <a:gd name="T1" fmla="*/ 20 h 164"/>
                <a:gd name="T2" fmla="*/ 12 w 134"/>
                <a:gd name="T3" fmla="*/ 27 h 164"/>
                <a:gd name="T4" fmla="*/ 8 w 134"/>
                <a:gd name="T5" fmla="*/ 28 h 164"/>
                <a:gd name="T6" fmla="*/ 18 w 134"/>
                <a:gd name="T7" fmla="*/ 36 h 164"/>
                <a:gd name="T8" fmla="*/ 9 w 134"/>
                <a:gd name="T9" fmla="*/ 34 h 164"/>
                <a:gd name="T10" fmla="*/ 5 w 134"/>
                <a:gd name="T11" fmla="*/ 50 h 164"/>
                <a:gd name="T12" fmla="*/ 0 w 134"/>
                <a:gd name="T13" fmla="*/ 50 h 164"/>
                <a:gd name="T14" fmla="*/ 6 w 134"/>
                <a:gd name="T15" fmla="*/ 62 h 164"/>
                <a:gd name="T16" fmla="*/ 9 w 134"/>
                <a:gd name="T17" fmla="*/ 66 h 164"/>
                <a:gd name="T18" fmla="*/ 5 w 134"/>
                <a:gd name="T19" fmla="*/ 61 h 164"/>
                <a:gd name="T20" fmla="*/ 11 w 134"/>
                <a:gd name="T21" fmla="*/ 72 h 164"/>
                <a:gd name="T22" fmla="*/ 9 w 134"/>
                <a:gd name="T23" fmla="*/ 70 h 164"/>
                <a:gd name="T24" fmla="*/ 18 w 134"/>
                <a:gd name="T25" fmla="*/ 82 h 164"/>
                <a:gd name="T26" fmla="*/ 16 w 134"/>
                <a:gd name="T27" fmla="*/ 80 h 164"/>
                <a:gd name="T28" fmla="*/ 27 w 134"/>
                <a:gd name="T29" fmla="*/ 93 h 164"/>
                <a:gd name="T30" fmla="*/ 37 w 134"/>
                <a:gd name="T31" fmla="*/ 106 h 164"/>
                <a:gd name="T32" fmla="*/ 41 w 134"/>
                <a:gd name="T33" fmla="*/ 98 h 164"/>
                <a:gd name="T34" fmla="*/ 45 w 134"/>
                <a:gd name="T35" fmla="*/ 101 h 164"/>
                <a:gd name="T36" fmla="*/ 49 w 134"/>
                <a:gd name="T37" fmla="*/ 98 h 164"/>
                <a:gd name="T38" fmla="*/ 45 w 134"/>
                <a:gd name="T39" fmla="*/ 90 h 164"/>
                <a:gd name="T40" fmla="*/ 44 w 134"/>
                <a:gd name="T41" fmla="*/ 86 h 164"/>
                <a:gd name="T42" fmla="*/ 44 w 134"/>
                <a:gd name="T43" fmla="*/ 80 h 164"/>
                <a:gd name="T44" fmla="*/ 56 w 134"/>
                <a:gd name="T45" fmla="*/ 79 h 164"/>
                <a:gd name="T46" fmla="*/ 59 w 134"/>
                <a:gd name="T47" fmla="*/ 69 h 164"/>
                <a:gd name="T48" fmla="*/ 67 w 134"/>
                <a:gd name="T49" fmla="*/ 79 h 164"/>
                <a:gd name="T50" fmla="*/ 77 w 134"/>
                <a:gd name="T51" fmla="*/ 76 h 164"/>
                <a:gd name="T52" fmla="*/ 78 w 134"/>
                <a:gd name="T53" fmla="*/ 80 h 164"/>
                <a:gd name="T54" fmla="*/ 84 w 134"/>
                <a:gd name="T55" fmla="*/ 76 h 164"/>
                <a:gd name="T56" fmla="*/ 88 w 134"/>
                <a:gd name="T57" fmla="*/ 52 h 164"/>
                <a:gd name="T58" fmla="*/ 80 w 134"/>
                <a:gd name="T59" fmla="*/ 37 h 164"/>
                <a:gd name="T60" fmla="*/ 87 w 134"/>
                <a:gd name="T61" fmla="*/ 27 h 164"/>
                <a:gd name="T62" fmla="*/ 85 w 134"/>
                <a:gd name="T63" fmla="*/ 16 h 164"/>
                <a:gd name="T64" fmla="*/ 68 w 134"/>
                <a:gd name="T65" fmla="*/ 16 h 164"/>
                <a:gd name="T66" fmla="*/ 70 w 134"/>
                <a:gd name="T67" fmla="*/ 0 h 164"/>
                <a:gd name="T68" fmla="*/ 55 w 134"/>
                <a:gd name="T69" fmla="*/ 0 h 164"/>
                <a:gd name="T70" fmla="*/ 39 w 134"/>
                <a:gd name="T71" fmla="*/ 0 h 164"/>
                <a:gd name="T72" fmla="*/ 39 w 134"/>
                <a:gd name="T73" fmla="*/ 20 h 164"/>
                <a:gd name="T74" fmla="*/ 28 w 134"/>
                <a:gd name="T75" fmla="*/ 20 h 164"/>
                <a:gd name="T76" fmla="*/ 16 w 134"/>
                <a:gd name="T77" fmla="*/ 20 h 1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4"/>
                <a:gd name="T118" fmla="*/ 0 h 164"/>
                <a:gd name="T119" fmla="*/ 134 w 134"/>
                <a:gd name="T120" fmla="*/ 164 h 1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4" h="164">
                  <a:moveTo>
                    <a:pt x="24" y="31"/>
                  </a:moveTo>
                  <a:lnTo>
                    <a:pt x="19" y="41"/>
                  </a:lnTo>
                  <a:lnTo>
                    <a:pt x="12" y="44"/>
                  </a:lnTo>
                  <a:lnTo>
                    <a:pt x="28" y="55"/>
                  </a:lnTo>
                  <a:lnTo>
                    <a:pt x="14" y="52"/>
                  </a:lnTo>
                  <a:lnTo>
                    <a:pt x="7" y="78"/>
                  </a:lnTo>
                  <a:lnTo>
                    <a:pt x="0" y="78"/>
                  </a:lnTo>
                  <a:lnTo>
                    <a:pt x="9" y="96"/>
                  </a:lnTo>
                  <a:lnTo>
                    <a:pt x="14" y="102"/>
                  </a:lnTo>
                  <a:lnTo>
                    <a:pt x="7" y="95"/>
                  </a:lnTo>
                  <a:lnTo>
                    <a:pt x="17" y="111"/>
                  </a:lnTo>
                  <a:lnTo>
                    <a:pt x="14" y="108"/>
                  </a:lnTo>
                  <a:lnTo>
                    <a:pt x="28" y="127"/>
                  </a:lnTo>
                  <a:lnTo>
                    <a:pt x="25" y="124"/>
                  </a:lnTo>
                  <a:lnTo>
                    <a:pt x="41" y="144"/>
                  </a:lnTo>
                  <a:lnTo>
                    <a:pt x="56" y="164"/>
                  </a:lnTo>
                  <a:lnTo>
                    <a:pt x="62" y="152"/>
                  </a:lnTo>
                  <a:lnTo>
                    <a:pt x="69" y="156"/>
                  </a:lnTo>
                  <a:lnTo>
                    <a:pt x="74" y="152"/>
                  </a:lnTo>
                  <a:lnTo>
                    <a:pt x="69" y="140"/>
                  </a:lnTo>
                  <a:lnTo>
                    <a:pt x="67" y="133"/>
                  </a:lnTo>
                  <a:lnTo>
                    <a:pt x="67" y="124"/>
                  </a:lnTo>
                  <a:lnTo>
                    <a:pt x="86" y="123"/>
                  </a:lnTo>
                  <a:lnTo>
                    <a:pt x="90" y="107"/>
                  </a:lnTo>
                  <a:lnTo>
                    <a:pt x="102" y="122"/>
                  </a:lnTo>
                  <a:lnTo>
                    <a:pt x="117" y="118"/>
                  </a:lnTo>
                  <a:lnTo>
                    <a:pt x="119" y="124"/>
                  </a:lnTo>
                  <a:lnTo>
                    <a:pt x="128" y="118"/>
                  </a:lnTo>
                  <a:lnTo>
                    <a:pt x="134" y="80"/>
                  </a:lnTo>
                  <a:lnTo>
                    <a:pt x="122" y="57"/>
                  </a:lnTo>
                  <a:lnTo>
                    <a:pt x="133" y="41"/>
                  </a:lnTo>
                  <a:lnTo>
                    <a:pt x="130" y="24"/>
                  </a:lnTo>
                  <a:lnTo>
                    <a:pt x="103" y="25"/>
                  </a:lnTo>
                  <a:lnTo>
                    <a:pt x="106" y="0"/>
                  </a:lnTo>
                  <a:lnTo>
                    <a:pt x="84" y="0"/>
                  </a:lnTo>
                  <a:lnTo>
                    <a:pt x="59" y="0"/>
                  </a:lnTo>
                  <a:lnTo>
                    <a:pt x="59" y="31"/>
                  </a:lnTo>
                  <a:lnTo>
                    <a:pt x="42" y="31"/>
                  </a:lnTo>
                  <a:lnTo>
                    <a:pt x="24" y="31"/>
                  </a:lnTo>
                </a:path>
              </a:pathLst>
            </a:custGeom>
            <a:solidFill>
              <a:srgbClr val="E5E5E5"/>
            </a:solidFill>
            <a:ln w="1588">
              <a:solidFill>
                <a:srgbClr val="999999"/>
              </a:solidFill>
              <a:prstDash val="solid"/>
              <a:round/>
              <a:headEnd/>
              <a:tailEnd/>
            </a:ln>
          </p:spPr>
          <p:txBody>
            <a:bodyPr/>
            <a:lstStyle/>
            <a:p>
              <a:endParaRPr lang="en-US"/>
            </a:p>
          </p:txBody>
        </p:sp>
        <p:sp>
          <p:nvSpPr>
            <p:cNvPr id="27113" name="Freeform 370"/>
            <p:cNvSpPr>
              <a:spLocks/>
            </p:cNvSpPr>
            <p:nvPr/>
          </p:nvSpPr>
          <p:spPr bwMode="auto">
            <a:xfrm>
              <a:off x="1730" y="2738"/>
              <a:ext cx="127" cy="138"/>
            </a:xfrm>
            <a:custGeom>
              <a:avLst/>
              <a:gdLst>
                <a:gd name="T0" fmla="*/ 7 w 194"/>
                <a:gd name="T1" fmla="*/ 12 h 216"/>
                <a:gd name="T2" fmla="*/ 3 w 194"/>
                <a:gd name="T3" fmla="*/ 29 h 216"/>
                <a:gd name="T4" fmla="*/ 0 w 194"/>
                <a:gd name="T5" fmla="*/ 48 h 216"/>
                <a:gd name="T6" fmla="*/ 15 w 194"/>
                <a:gd name="T7" fmla="*/ 61 h 216"/>
                <a:gd name="T8" fmla="*/ 29 w 194"/>
                <a:gd name="T9" fmla="*/ 76 h 216"/>
                <a:gd name="T10" fmla="*/ 43 w 194"/>
                <a:gd name="T11" fmla="*/ 82 h 216"/>
                <a:gd name="T12" fmla="*/ 55 w 194"/>
                <a:gd name="T13" fmla="*/ 87 h 216"/>
                <a:gd name="T14" fmla="*/ 69 w 194"/>
                <a:gd name="T15" fmla="*/ 96 h 216"/>
                <a:gd name="T16" fmla="*/ 81 w 194"/>
                <a:gd name="T17" fmla="*/ 103 h 216"/>
                <a:gd name="T18" fmla="*/ 77 w 194"/>
                <a:gd name="T19" fmla="*/ 118 h 216"/>
                <a:gd name="T20" fmla="*/ 70 w 194"/>
                <a:gd name="T21" fmla="*/ 135 h 216"/>
                <a:gd name="T22" fmla="*/ 88 w 194"/>
                <a:gd name="T23" fmla="*/ 137 h 216"/>
                <a:gd name="T24" fmla="*/ 105 w 194"/>
                <a:gd name="T25" fmla="*/ 138 h 216"/>
                <a:gd name="T26" fmla="*/ 116 w 194"/>
                <a:gd name="T27" fmla="*/ 133 h 216"/>
                <a:gd name="T28" fmla="*/ 127 w 194"/>
                <a:gd name="T29" fmla="*/ 116 h 216"/>
                <a:gd name="T30" fmla="*/ 126 w 194"/>
                <a:gd name="T31" fmla="*/ 105 h 216"/>
                <a:gd name="T32" fmla="*/ 127 w 194"/>
                <a:gd name="T33" fmla="*/ 91 h 216"/>
                <a:gd name="T34" fmla="*/ 127 w 194"/>
                <a:gd name="T35" fmla="*/ 79 h 216"/>
                <a:gd name="T36" fmla="*/ 119 w 194"/>
                <a:gd name="T37" fmla="*/ 77 h 216"/>
                <a:gd name="T38" fmla="*/ 111 w 194"/>
                <a:gd name="T39" fmla="*/ 77 h 216"/>
                <a:gd name="T40" fmla="*/ 107 w 194"/>
                <a:gd name="T41" fmla="*/ 63 h 216"/>
                <a:gd name="T42" fmla="*/ 102 w 194"/>
                <a:gd name="T43" fmla="*/ 49 h 216"/>
                <a:gd name="T44" fmla="*/ 91 w 194"/>
                <a:gd name="T45" fmla="*/ 48 h 216"/>
                <a:gd name="T46" fmla="*/ 69 w 194"/>
                <a:gd name="T47" fmla="*/ 44 h 216"/>
                <a:gd name="T48" fmla="*/ 67 w 194"/>
                <a:gd name="T49" fmla="*/ 21 h 216"/>
                <a:gd name="T50" fmla="*/ 65 w 194"/>
                <a:gd name="T51" fmla="*/ 13 h 216"/>
                <a:gd name="T52" fmla="*/ 65 w 194"/>
                <a:gd name="T53" fmla="*/ 11 h 216"/>
                <a:gd name="T54" fmla="*/ 48 w 194"/>
                <a:gd name="T55" fmla="*/ 0 h 216"/>
                <a:gd name="T56" fmla="*/ 29 w 194"/>
                <a:gd name="T57" fmla="*/ 1 h 216"/>
                <a:gd name="T58" fmla="*/ 8 w 194"/>
                <a:gd name="T59" fmla="*/ 4 h 216"/>
                <a:gd name="T60" fmla="*/ 7 w 194"/>
                <a:gd name="T61" fmla="*/ 12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4"/>
                <a:gd name="T94" fmla="*/ 0 h 216"/>
                <a:gd name="T95" fmla="*/ 194 w 194"/>
                <a:gd name="T96" fmla="*/ 216 h 2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4" h="216">
                  <a:moveTo>
                    <a:pt x="11" y="18"/>
                  </a:moveTo>
                  <a:lnTo>
                    <a:pt x="4" y="46"/>
                  </a:lnTo>
                  <a:lnTo>
                    <a:pt x="0" y="75"/>
                  </a:lnTo>
                  <a:lnTo>
                    <a:pt x="23" y="96"/>
                  </a:lnTo>
                  <a:lnTo>
                    <a:pt x="45" y="119"/>
                  </a:lnTo>
                  <a:lnTo>
                    <a:pt x="65" y="128"/>
                  </a:lnTo>
                  <a:lnTo>
                    <a:pt x="84" y="136"/>
                  </a:lnTo>
                  <a:lnTo>
                    <a:pt x="105" y="150"/>
                  </a:lnTo>
                  <a:lnTo>
                    <a:pt x="124" y="161"/>
                  </a:lnTo>
                  <a:lnTo>
                    <a:pt x="117" y="185"/>
                  </a:lnTo>
                  <a:lnTo>
                    <a:pt x="107" y="211"/>
                  </a:lnTo>
                  <a:lnTo>
                    <a:pt x="134" y="214"/>
                  </a:lnTo>
                  <a:lnTo>
                    <a:pt x="161" y="216"/>
                  </a:lnTo>
                  <a:lnTo>
                    <a:pt x="177" y="208"/>
                  </a:lnTo>
                  <a:lnTo>
                    <a:pt x="194" y="181"/>
                  </a:lnTo>
                  <a:lnTo>
                    <a:pt x="193" y="165"/>
                  </a:lnTo>
                  <a:lnTo>
                    <a:pt x="194" y="142"/>
                  </a:lnTo>
                  <a:lnTo>
                    <a:pt x="194" y="123"/>
                  </a:lnTo>
                  <a:lnTo>
                    <a:pt x="182" y="120"/>
                  </a:lnTo>
                  <a:lnTo>
                    <a:pt x="170" y="120"/>
                  </a:lnTo>
                  <a:lnTo>
                    <a:pt x="164" y="98"/>
                  </a:lnTo>
                  <a:lnTo>
                    <a:pt x="156" y="76"/>
                  </a:lnTo>
                  <a:lnTo>
                    <a:pt x="139" y="75"/>
                  </a:lnTo>
                  <a:lnTo>
                    <a:pt x="106" y="69"/>
                  </a:lnTo>
                  <a:lnTo>
                    <a:pt x="103" y="33"/>
                  </a:lnTo>
                  <a:lnTo>
                    <a:pt x="99" y="20"/>
                  </a:lnTo>
                  <a:lnTo>
                    <a:pt x="99" y="17"/>
                  </a:lnTo>
                  <a:lnTo>
                    <a:pt x="74" y="0"/>
                  </a:lnTo>
                  <a:lnTo>
                    <a:pt x="44" y="2"/>
                  </a:lnTo>
                  <a:lnTo>
                    <a:pt x="12" y="7"/>
                  </a:lnTo>
                  <a:lnTo>
                    <a:pt x="11" y="1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14" name="Freeform 371"/>
            <p:cNvSpPr>
              <a:spLocks/>
            </p:cNvSpPr>
            <p:nvPr/>
          </p:nvSpPr>
          <p:spPr bwMode="auto">
            <a:xfrm>
              <a:off x="1730" y="2738"/>
              <a:ext cx="127" cy="138"/>
            </a:xfrm>
            <a:custGeom>
              <a:avLst/>
              <a:gdLst>
                <a:gd name="T0" fmla="*/ 7 w 194"/>
                <a:gd name="T1" fmla="*/ 12 h 216"/>
                <a:gd name="T2" fmla="*/ 3 w 194"/>
                <a:gd name="T3" fmla="*/ 29 h 216"/>
                <a:gd name="T4" fmla="*/ 0 w 194"/>
                <a:gd name="T5" fmla="*/ 48 h 216"/>
                <a:gd name="T6" fmla="*/ 15 w 194"/>
                <a:gd name="T7" fmla="*/ 61 h 216"/>
                <a:gd name="T8" fmla="*/ 29 w 194"/>
                <a:gd name="T9" fmla="*/ 76 h 216"/>
                <a:gd name="T10" fmla="*/ 43 w 194"/>
                <a:gd name="T11" fmla="*/ 82 h 216"/>
                <a:gd name="T12" fmla="*/ 55 w 194"/>
                <a:gd name="T13" fmla="*/ 87 h 216"/>
                <a:gd name="T14" fmla="*/ 69 w 194"/>
                <a:gd name="T15" fmla="*/ 96 h 216"/>
                <a:gd name="T16" fmla="*/ 81 w 194"/>
                <a:gd name="T17" fmla="*/ 103 h 216"/>
                <a:gd name="T18" fmla="*/ 77 w 194"/>
                <a:gd name="T19" fmla="*/ 118 h 216"/>
                <a:gd name="T20" fmla="*/ 70 w 194"/>
                <a:gd name="T21" fmla="*/ 135 h 216"/>
                <a:gd name="T22" fmla="*/ 88 w 194"/>
                <a:gd name="T23" fmla="*/ 137 h 216"/>
                <a:gd name="T24" fmla="*/ 105 w 194"/>
                <a:gd name="T25" fmla="*/ 138 h 216"/>
                <a:gd name="T26" fmla="*/ 116 w 194"/>
                <a:gd name="T27" fmla="*/ 133 h 216"/>
                <a:gd name="T28" fmla="*/ 127 w 194"/>
                <a:gd name="T29" fmla="*/ 116 h 216"/>
                <a:gd name="T30" fmla="*/ 126 w 194"/>
                <a:gd name="T31" fmla="*/ 105 h 216"/>
                <a:gd name="T32" fmla="*/ 127 w 194"/>
                <a:gd name="T33" fmla="*/ 91 h 216"/>
                <a:gd name="T34" fmla="*/ 127 w 194"/>
                <a:gd name="T35" fmla="*/ 79 h 216"/>
                <a:gd name="T36" fmla="*/ 119 w 194"/>
                <a:gd name="T37" fmla="*/ 77 h 216"/>
                <a:gd name="T38" fmla="*/ 111 w 194"/>
                <a:gd name="T39" fmla="*/ 77 h 216"/>
                <a:gd name="T40" fmla="*/ 107 w 194"/>
                <a:gd name="T41" fmla="*/ 63 h 216"/>
                <a:gd name="T42" fmla="*/ 102 w 194"/>
                <a:gd name="T43" fmla="*/ 49 h 216"/>
                <a:gd name="T44" fmla="*/ 91 w 194"/>
                <a:gd name="T45" fmla="*/ 48 h 216"/>
                <a:gd name="T46" fmla="*/ 69 w 194"/>
                <a:gd name="T47" fmla="*/ 44 h 216"/>
                <a:gd name="T48" fmla="*/ 67 w 194"/>
                <a:gd name="T49" fmla="*/ 21 h 216"/>
                <a:gd name="T50" fmla="*/ 65 w 194"/>
                <a:gd name="T51" fmla="*/ 13 h 216"/>
                <a:gd name="T52" fmla="*/ 65 w 194"/>
                <a:gd name="T53" fmla="*/ 11 h 216"/>
                <a:gd name="T54" fmla="*/ 48 w 194"/>
                <a:gd name="T55" fmla="*/ 0 h 216"/>
                <a:gd name="T56" fmla="*/ 29 w 194"/>
                <a:gd name="T57" fmla="*/ 1 h 216"/>
                <a:gd name="T58" fmla="*/ 8 w 194"/>
                <a:gd name="T59" fmla="*/ 4 h 216"/>
                <a:gd name="T60" fmla="*/ 7 w 194"/>
                <a:gd name="T61" fmla="*/ 12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4"/>
                <a:gd name="T94" fmla="*/ 0 h 216"/>
                <a:gd name="T95" fmla="*/ 194 w 194"/>
                <a:gd name="T96" fmla="*/ 216 h 2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4" h="216">
                  <a:moveTo>
                    <a:pt x="11" y="18"/>
                  </a:moveTo>
                  <a:lnTo>
                    <a:pt x="4" y="46"/>
                  </a:lnTo>
                  <a:lnTo>
                    <a:pt x="0" y="75"/>
                  </a:lnTo>
                  <a:lnTo>
                    <a:pt x="23" y="96"/>
                  </a:lnTo>
                  <a:lnTo>
                    <a:pt x="45" y="119"/>
                  </a:lnTo>
                  <a:lnTo>
                    <a:pt x="65" y="128"/>
                  </a:lnTo>
                  <a:lnTo>
                    <a:pt x="84" y="136"/>
                  </a:lnTo>
                  <a:lnTo>
                    <a:pt x="105" y="150"/>
                  </a:lnTo>
                  <a:lnTo>
                    <a:pt x="124" y="161"/>
                  </a:lnTo>
                  <a:lnTo>
                    <a:pt x="117" y="185"/>
                  </a:lnTo>
                  <a:lnTo>
                    <a:pt x="107" y="211"/>
                  </a:lnTo>
                  <a:lnTo>
                    <a:pt x="134" y="214"/>
                  </a:lnTo>
                  <a:lnTo>
                    <a:pt x="161" y="216"/>
                  </a:lnTo>
                  <a:lnTo>
                    <a:pt x="177" y="208"/>
                  </a:lnTo>
                  <a:lnTo>
                    <a:pt x="194" y="181"/>
                  </a:lnTo>
                  <a:lnTo>
                    <a:pt x="193" y="165"/>
                  </a:lnTo>
                  <a:lnTo>
                    <a:pt x="194" y="142"/>
                  </a:lnTo>
                  <a:lnTo>
                    <a:pt x="194" y="123"/>
                  </a:lnTo>
                  <a:lnTo>
                    <a:pt x="182" y="120"/>
                  </a:lnTo>
                  <a:lnTo>
                    <a:pt x="170" y="120"/>
                  </a:lnTo>
                  <a:lnTo>
                    <a:pt x="164" y="98"/>
                  </a:lnTo>
                  <a:lnTo>
                    <a:pt x="156" y="76"/>
                  </a:lnTo>
                  <a:lnTo>
                    <a:pt x="139" y="75"/>
                  </a:lnTo>
                  <a:lnTo>
                    <a:pt x="106" y="69"/>
                  </a:lnTo>
                  <a:lnTo>
                    <a:pt x="103" y="33"/>
                  </a:lnTo>
                  <a:lnTo>
                    <a:pt x="99" y="20"/>
                  </a:lnTo>
                  <a:lnTo>
                    <a:pt x="99" y="17"/>
                  </a:lnTo>
                  <a:lnTo>
                    <a:pt x="74" y="0"/>
                  </a:lnTo>
                  <a:lnTo>
                    <a:pt x="44" y="2"/>
                  </a:lnTo>
                  <a:lnTo>
                    <a:pt x="12" y="7"/>
                  </a:lnTo>
                  <a:lnTo>
                    <a:pt x="11" y="18"/>
                  </a:lnTo>
                </a:path>
              </a:pathLst>
            </a:custGeom>
            <a:solidFill>
              <a:srgbClr val="E5E5E5"/>
            </a:solidFill>
            <a:ln w="1588">
              <a:solidFill>
                <a:srgbClr val="999999"/>
              </a:solidFill>
              <a:prstDash val="solid"/>
              <a:round/>
              <a:headEnd/>
              <a:tailEnd/>
            </a:ln>
          </p:spPr>
          <p:txBody>
            <a:bodyPr/>
            <a:lstStyle/>
            <a:p>
              <a:endParaRPr lang="en-US"/>
            </a:p>
          </p:txBody>
        </p:sp>
        <p:sp>
          <p:nvSpPr>
            <p:cNvPr id="27115" name="Freeform 372"/>
            <p:cNvSpPr>
              <a:spLocks/>
            </p:cNvSpPr>
            <p:nvPr/>
          </p:nvSpPr>
          <p:spPr bwMode="auto">
            <a:xfrm>
              <a:off x="3130" y="2422"/>
              <a:ext cx="166" cy="182"/>
            </a:xfrm>
            <a:custGeom>
              <a:avLst/>
              <a:gdLst>
                <a:gd name="T0" fmla="*/ 127 w 253"/>
                <a:gd name="T1" fmla="*/ 41 h 283"/>
                <a:gd name="T2" fmla="*/ 126 w 253"/>
                <a:gd name="T3" fmla="*/ 34 h 283"/>
                <a:gd name="T4" fmla="*/ 111 w 253"/>
                <a:gd name="T5" fmla="*/ 24 h 283"/>
                <a:gd name="T6" fmla="*/ 97 w 253"/>
                <a:gd name="T7" fmla="*/ 17 h 283"/>
                <a:gd name="T8" fmla="*/ 84 w 253"/>
                <a:gd name="T9" fmla="*/ 7 h 283"/>
                <a:gd name="T10" fmla="*/ 68 w 253"/>
                <a:gd name="T11" fmla="*/ 0 h 283"/>
                <a:gd name="T12" fmla="*/ 56 w 253"/>
                <a:gd name="T13" fmla="*/ 0 h 283"/>
                <a:gd name="T14" fmla="*/ 41 w 253"/>
                <a:gd name="T15" fmla="*/ 0 h 283"/>
                <a:gd name="T16" fmla="*/ 30 w 253"/>
                <a:gd name="T17" fmla="*/ 1 h 283"/>
                <a:gd name="T18" fmla="*/ 16 w 253"/>
                <a:gd name="T19" fmla="*/ 1 h 283"/>
                <a:gd name="T20" fmla="*/ 22 w 253"/>
                <a:gd name="T21" fmla="*/ 22 h 283"/>
                <a:gd name="T22" fmla="*/ 17 w 253"/>
                <a:gd name="T23" fmla="*/ 24 h 283"/>
                <a:gd name="T24" fmla="*/ 17 w 253"/>
                <a:gd name="T25" fmla="*/ 32 h 283"/>
                <a:gd name="T26" fmla="*/ 20 w 253"/>
                <a:gd name="T27" fmla="*/ 37 h 283"/>
                <a:gd name="T28" fmla="*/ 12 w 253"/>
                <a:gd name="T29" fmla="*/ 49 h 283"/>
                <a:gd name="T30" fmla="*/ 2 w 253"/>
                <a:gd name="T31" fmla="*/ 59 h 283"/>
                <a:gd name="T32" fmla="*/ 0 w 253"/>
                <a:gd name="T33" fmla="*/ 59 h 283"/>
                <a:gd name="T34" fmla="*/ 0 w 253"/>
                <a:gd name="T35" fmla="*/ 71 h 283"/>
                <a:gd name="T36" fmla="*/ 1 w 253"/>
                <a:gd name="T37" fmla="*/ 84 h 283"/>
                <a:gd name="T38" fmla="*/ 6 w 253"/>
                <a:gd name="T39" fmla="*/ 98 h 283"/>
                <a:gd name="T40" fmla="*/ 12 w 253"/>
                <a:gd name="T41" fmla="*/ 110 h 283"/>
                <a:gd name="T42" fmla="*/ 19 w 253"/>
                <a:gd name="T43" fmla="*/ 123 h 283"/>
                <a:gd name="T44" fmla="*/ 19 w 253"/>
                <a:gd name="T45" fmla="*/ 125 h 283"/>
                <a:gd name="T46" fmla="*/ 35 w 253"/>
                <a:gd name="T47" fmla="*/ 134 h 283"/>
                <a:gd name="T48" fmla="*/ 51 w 253"/>
                <a:gd name="T49" fmla="*/ 144 h 283"/>
                <a:gd name="T50" fmla="*/ 67 w 253"/>
                <a:gd name="T51" fmla="*/ 146 h 283"/>
                <a:gd name="T52" fmla="*/ 73 w 253"/>
                <a:gd name="T53" fmla="*/ 149 h 283"/>
                <a:gd name="T54" fmla="*/ 77 w 253"/>
                <a:gd name="T55" fmla="*/ 167 h 283"/>
                <a:gd name="T56" fmla="*/ 81 w 253"/>
                <a:gd name="T57" fmla="*/ 181 h 283"/>
                <a:gd name="T58" fmla="*/ 89 w 253"/>
                <a:gd name="T59" fmla="*/ 181 h 283"/>
                <a:gd name="T60" fmla="*/ 97 w 253"/>
                <a:gd name="T61" fmla="*/ 179 h 283"/>
                <a:gd name="T62" fmla="*/ 115 w 253"/>
                <a:gd name="T63" fmla="*/ 182 h 283"/>
                <a:gd name="T64" fmla="*/ 126 w 253"/>
                <a:gd name="T65" fmla="*/ 178 h 283"/>
                <a:gd name="T66" fmla="*/ 135 w 253"/>
                <a:gd name="T67" fmla="*/ 177 h 283"/>
                <a:gd name="T68" fmla="*/ 150 w 253"/>
                <a:gd name="T69" fmla="*/ 170 h 283"/>
                <a:gd name="T70" fmla="*/ 166 w 253"/>
                <a:gd name="T71" fmla="*/ 162 h 283"/>
                <a:gd name="T72" fmla="*/ 156 w 253"/>
                <a:gd name="T73" fmla="*/ 152 h 283"/>
                <a:gd name="T74" fmla="*/ 153 w 253"/>
                <a:gd name="T75" fmla="*/ 135 h 283"/>
                <a:gd name="T76" fmla="*/ 152 w 253"/>
                <a:gd name="T77" fmla="*/ 122 h 283"/>
                <a:gd name="T78" fmla="*/ 150 w 253"/>
                <a:gd name="T79" fmla="*/ 117 h 283"/>
                <a:gd name="T80" fmla="*/ 153 w 253"/>
                <a:gd name="T81" fmla="*/ 100 h 283"/>
                <a:gd name="T82" fmla="*/ 144 w 253"/>
                <a:gd name="T83" fmla="*/ 85 h 283"/>
                <a:gd name="T84" fmla="*/ 150 w 253"/>
                <a:gd name="T85" fmla="*/ 62 h 283"/>
                <a:gd name="T86" fmla="*/ 138 w 253"/>
                <a:gd name="T87" fmla="*/ 51 h 283"/>
                <a:gd name="T88" fmla="*/ 127 w 253"/>
                <a:gd name="T89" fmla="*/ 41 h 2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283"/>
                <a:gd name="T137" fmla="*/ 253 w 253"/>
                <a:gd name="T138" fmla="*/ 283 h 2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283">
                  <a:moveTo>
                    <a:pt x="194" y="63"/>
                  </a:moveTo>
                  <a:lnTo>
                    <a:pt x="192" y="53"/>
                  </a:lnTo>
                  <a:lnTo>
                    <a:pt x="169" y="38"/>
                  </a:lnTo>
                  <a:lnTo>
                    <a:pt x="148" y="26"/>
                  </a:lnTo>
                  <a:lnTo>
                    <a:pt x="128" y="11"/>
                  </a:lnTo>
                  <a:lnTo>
                    <a:pt x="104" y="0"/>
                  </a:lnTo>
                  <a:lnTo>
                    <a:pt x="85" y="0"/>
                  </a:lnTo>
                  <a:lnTo>
                    <a:pt x="63" y="0"/>
                  </a:lnTo>
                  <a:lnTo>
                    <a:pt x="45" y="2"/>
                  </a:lnTo>
                  <a:lnTo>
                    <a:pt x="25" y="2"/>
                  </a:lnTo>
                  <a:lnTo>
                    <a:pt x="33" y="34"/>
                  </a:lnTo>
                  <a:lnTo>
                    <a:pt x="26" y="37"/>
                  </a:lnTo>
                  <a:lnTo>
                    <a:pt x="26" y="50"/>
                  </a:lnTo>
                  <a:lnTo>
                    <a:pt x="30" y="58"/>
                  </a:lnTo>
                  <a:lnTo>
                    <a:pt x="18" y="76"/>
                  </a:lnTo>
                  <a:lnTo>
                    <a:pt x="3" y="92"/>
                  </a:lnTo>
                  <a:lnTo>
                    <a:pt x="0" y="92"/>
                  </a:lnTo>
                  <a:lnTo>
                    <a:pt x="0" y="111"/>
                  </a:lnTo>
                  <a:lnTo>
                    <a:pt x="1" y="130"/>
                  </a:lnTo>
                  <a:lnTo>
                    <a:pt x="9" y="153"/>
                  </a:lnTo>
                  <a:lnTo>
                    <a:pt x="18" y="171"/>
                  </a:lnTo>
                  <a:lnTo>
                    <a:pt x="29" y="191"/>
                  </a:lnTo>
                  <a:lnTo>
                    <a:pt x="29" y="194"/>
                  </a:lnTo>
                  <a:lnTo>
                    <a:pt x="54" y="209"/>
                  </a:lnTo>
                  <a:lnTo>
                    <a:pt x="78" y="224"/>
                  </a:lnTo>
                  <a:lnTo>
                    <a:pt x="102" y="227"/>
                  </a:lnTo>
                  <a:lnTo>
                    <a:pt x="111" y="232"/>
                  </a:lnTo>
                  <a:lnTo>
                    <a:pt x="118" y="260"/>
                  </a:lnTo>
                  <a:lnTo>
                    <a:pt x="124" y="281"/>
                  </a:lnTo>
                  <a:lnTo>
                    <a:pt x="135" y="281"/>
                  </a:lnTo>
                  <a:lnTo>
                    <a:pt x="148" y="278"/>
                  </a:lnTo>
                  <a:lnTo>
                    <a:pt x="176" y="283"/>
                  </a:lnTo>
                  <a:lnTo>
                    <a:pt x="192" y="277"/>
                  </a:lnTo>
                  <a:lnTo>
                    <a:pt x="205" y="276"/>
                  </a:lnTo>
                  <a:lnTo>
                    <a:pt x="229" y="265"/>
                  </a:lnTo>
                  <a:lnTo>
                    <a:pt x="253" y="252"/>
                  </a:lnTo>
                  <a:lnTo>
                    <a:pt x="237" y="236"/>
                  </a:lnTo>
                  <a:lnTo>
                    <a:pt x="233" y="210"/>
                  </a:lnTo>
                  <a:lnTo>
                    <a:pt x="231" y="189"/>
                  </a:lnTo>
                  <a:lnTo>
                    <a:pt x="228" y="182"/>
                  </a:lnTo>
                  <a:lnTo>
                    <a:pt x="233" y="156"/>
                  </a:lnTo>
                  <a:lnTo>
                    <a:pt x="219" y="132"/>
                  </a:lnTo>
                  <a:lnTo>
                    <a:pt x="228" y="97"/>
                  </a:lnTo>
                  <a:lnTo>
                    <a:pt x="211" y="80"/>
                  </a:lnTo>
                  <a:lnTo>
                    <a:pt x="194" y="6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16" name="Freeform 373"/>
            <p:cNvSpPr>
              <a:spLocks/>
            </p:cNvSpPr>
            <p:nvPr/>
          </p:nvSpPr>
          <p:spPr bwMode="auto">
            <a:xfrm>
              <a:off x="3130" y="2422"/>
              <a:ext cx="166" cy="182"/>
            </a:xfrm>
            <a:custGeom>
              <a:avLst/>
              <a:gdLst>
                <a:gd name="T0" fmla="*/ 127 w 253"/>
                <a:gd name="T1" fmla="*/ 41 h 283"/>
                <a:gd name="T2" fmla="*/ 126 w 253"/>
                <a:gd name="T3" fmla="*/ 34 h 283"/>
                <a:gd name="T4" fmla="*/ 111 w 253"/>
                <a:gd name="T5" fmla="*/ 24 h 283"/>
                <a:gd name="T6" fmla="*/ 97 w 253"/>
                <a:gd name="T7" fmla="*/ 17 h 283"/>
                <a:gd name="T8" fmla="*/ 84 w 253"/>
                <a:gd name="T9" fmla="*/ 7 h 283"/>
                <a:gd name="T10" fmla="*/ 68 w 253"/>
                <a:gd name="T11" fmla="*/ 0 h 283"/>
                <a:gd name="T12" fmla="*/ 56 w 253"/>
                <a:gd name="T13" fmla="*/ 0 h 283"/>
                <a:gd name="T14" fmla="*/ 41 w 253"/>
                <a:gd name="T15" fmla="*/ 0 h 283"/>
                <a:gd name="T16" fmla="*/ 30 w 253"/>
                <a:gd name="T17" fmla="*/ 1 h 283"/>
                <a:gd name="T18" fmla="*/ 16 w 253"/>
                <a:gd name="T19" fmla="*/ 1 h 283"/>
                <a:gd name="T20" fmla="*/ 22 w 253"/>
                <a:gd name="T21" fmla="*/ 22 h 283"/>
                <a:gd name="T22" fmla="*/ 17 w 253"/>
                <a:gd name="T23" fmla="*/ 24 h 283"/>
                <a:gd name="T24" fmla="*/ 17 w 253"/>
                <a:gd name="T25" fmla="*/ 32 h 283"/>
                <a:gd name="T26" fmla="*/ 20 w 253"/>
                <a:gd name="T27" fmla="*/ 37 h 283"/>
                <a:gd name="T28" fmla="*/ 12 w 253"/>
                <a:gd name="T29" fmla="*/ 49 h 283"/>
                <a:gd name="T30" fmla="*/ 2 w 253"/>
                <a:gd name="T31" fmla="*/ 59 h 283"/>
                <a:gd name="T32" fmla="*/ 0 w 253"/>
                <a:gd name="T33" fmla="*/ 59 h 283"/>
                <a:gd name="T34" fmla="*/ 0 w 253"/>
                <a:gd name="T35" fmla="*/ 71 h 283"/>
                <a:gd name="T36" fmla="*/ 1 w 253"/>
                <a:gd name="T37" fmla="*/ 84 h 283"/>
                <a:gd name="T38" fmla="*/ 6 w 253"/>
                <a:gd name="T39" fmla="*/ 98 h 283"/>
                <a:gd name="T40" fmla="*/ 12 w 253"/>
                <a:gd name="T41" fmla="*/ 110 h 283"/>
                <a:gd name="T42" fmla="*/ 19 w 253"/>
                <a:gd name="T43" fmla="*/ 123 h 283"/>
                <a:gd name="T44" fmla="*/ 19 w 253"/>
                <a:gd name="T45" fmla="*/ 125 h 283"/>
                <a:gd name="T46" fmla="*/ 35 w 253"/>
                <a:gd name="T47" fmla="*/ 134 h 283"/>
                <a:gd name="T48" fmla="*/ 51 w 253"/>
                <a:gd name="T49" fmla="*/ 144 h 283"/>
                <a:gd name="T50" fmla="*/ 67 w 253"/>
                <a:gd name="T51" fmla="*/ 146 h 283"/>
                <a:gd name="T52" fmla="*/ 73 w 253"/>
                <a:gd name="T53" fmla="*/ 149 h 283"/>
                <a:gd name="T54" fmla="*/ 77 w 253"/>
                <a:gd name="T55" fmla="*/ 167 h 283"/>
                <a:gd name="T56" fmla="*/ 81 w 253"/>
                <a:gd name="T57" fmla="*/ 181 h 283"/>
                <a:gd name="T58" fmla="*/ 89 w 253"/>
                <a:gd name="T59" fmla="*/ 181 h 283"/>
                <a:gd name="T60" fmla="*/ 97 w 253"/>
                <a:gd name="T61" fmla="*/ 179 h 283"/>
                <a:gd name="T62" fmla="*/ 115 w 253"/>
                <a:gd name="T63" fmla="*/ 182 h 283"/>
                <a:gd name="T64" fmla="*/ 126 w 253"/>
                <a:gd name="T65" fmla="*/ 178 h 283"/>
                <a:gd name="T66" fmla="*/ 135 w 253"/>
                <a:gd name="T67" fmla="*/ 177 h 283"/>
                <a:gd name="T68" fmla="*/ 150 w 253"/>
                <a:gd name="T69" fmla="*/ 170 h 283"/>
                <a:gd name="T70" fmla="*/ 166 w 253"/>
                <a:gd name="T71" fmla="*/ 162 h 283"/>
                <a:gd name="T72" fmla="*/ 156 w 253"/>
                <a:gd name="T73" fmla="*/ 152 h 283"/>
                <a:gd name="T74" fmla="*/ 153 w 253"/>
                <a:gd name="T75" fmla="*/ 135 h 283"/>
                <a:gd name="T76" fmla="*/ 152 w 253"/>
                <a:gd name="T77" fmla="*/ 122 h 283"/>
                <a:gd name="T78" fmla="*/ 150 w 253"/>
                <a:gd name="T79" fmla="*/ 117 h 283"/>
                <a:gd name="T80" fmla="*/ 153 w 253"/>
                <a:gd name="T81" fmla="*/ 100 h 283"/>
                <a:gd name="T82" fmla="*/ 144 w 253"/>
                <a:gd name="T83" fmla="*/ 85 h 283"/>
                <a:gd name="T84" fmla="*/ 150 w 253"/>
                <a:gd name="T85" fmla="*/ 62 h 283"/>
                <a:gd name="T86" fmla="*/ 138 w 253"/>
                <a:gd name="T87" fmla="*/ 51 h 283"/>
                <a:gd name="T88" fmla="*/ 127 w 253"/>
                <a:gd name="T89" fmla="*/ 41 h 2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3"/>
                <a:gd name="T136" fmla="*/ 0 h 283"/>
                <a:gd name="T137" fmla="*/ 253 w 253"/>
                <a:gd name="T138" fmla="*/ 283 h 28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3" h="283">
                  <a:moveTo>
                    <a:pt x="194" y="63"/>
                  </a:moveTo>
                  <a:lnTo>
                    <a:pt x="192" y="53"/>
                  </a:lnTo>
                  <a:lnTo>
                    <a:pt x="169" y="38"/>
                  </a:lnTo>
                  <a:lnTo>
                    <a:pt x="148" y="26"/>
                  </a:lnTo>
                  <a:lnTo>
                    <a:pt x="128" y="11"/>
                  </a:lnTo>
                  <a:lnTo>
                    <a:pt x="104" y="0"/>
                  </a:lnTo>
                  <a:lnTo>
                    <a:pt x="85" y="0"/>
                  </a:lnTo>
                  <a:lnTo>
                    <a:pt x="63" y="0"/>
                  </a:lnTo>
                  <a:lnTo>
                    <a:pt x="45" y="2"/>
                  </a:lnTo>
                  <a:lnTo>
                    <a:pt x="25" y="2"/>
                  </a:lnTo>
                  <a:lnTo>
                    <a:pt x="33" y="34"/>
                  </a:lnTo>
                  <a:lnTo>
                    <a:pt x="26" y="37"/>
                  </a:lnTo>
                  <a:lnTo>
                    <a:pt x="26" y="50"/>
                  </a:lnTo>
                  <a:lnTo>
                    <a:pt x="30" y="58"/>
                  </a:lnTo>
                  <a:lnTo>
                    <a:pt x="18" y="76"/>
                  </a:lnTo>
                  <a:lnTo>
                    <a:pt x="3" y="92"/>
                  </a:lnTo>
                  <a:lnTo>
                    <a:pt x="0" y="92"/>
                  </a:lnTo>
                  <a:lnTo>
                    <a:pt x="0" y="111"/>
                  </a:lnTo>
                  <a:lnTo>
                    <a:pt x="1" y="130"/>
                  </a:lnTo>
                  <a:lnTo>
                    <a:pt x="9" y="153"/>
                  </a:lnTo>
                  <a:lnTo>
                    <a:pt x="18" y="171"/>
                  </a:lnTo>
                  <a:lnTo>
                    <a:pt x="29" y="191"/>
                  </a:lnTo>
                  <a:lnTo>
                    <a:pt x="29" y="194"/>
                  </a:lnTo>
                  <a:lnTo>
                    <a:pt x="54" y="209"/>
                  </a:lnTo>
                  <a:lnTo>
                    <a:pt x="78" y="224"/>
                  </a:lnTo>
                  <a:lnTo>
                    <a:pt x="102" y="227"/>
                  </a:lnTo>
                  <a:lnTo>
                    <a:pt x="111" y="232"/>
                  </a:lnTo>
                  <a:lnTo>
                    <a:pt x="118" y="260"/>
                  </a:lnTo>
                  <a:lnTo>
                    <a:pt x="124" y="281"/>
                  </a:lnTo>
                  <a:lnTo>
                    <a:pt x="135" y="281"/>
                  </a:lnTo>
                  <a:lnTo>
                    <a:pt x="148" y="278"/>
                  </a:lnTo>
                  <a:lnTo>
                    <a:pt x="176" y="283"/>
                  </a:lnTo>
                  <a:lnTo>
                    <a:pt x="192" y="277"/>
                  </a:lnTo>
                  <a:lnTo>
                    <a:pt x="205" y="276"/>
                  </a:lnTo>
                  <a:lnTo>
                    <a:pt x="229" y="265"/>
                  </a:lnTo>
                  <a:lnTo>
                    <a:pt x="253" y="252"/>
                  </a:lnTo>
                  <a:lnTo>
                    <a:pt x="237" y="236"/>
                  </a:lnTo>
                  <a:lnTo>
                    <a:pt x="233" y="210"/>
                  </a:lnTo>
                  <a:lnTo>
                    <a:pt x="231" y="189"/>
                  </a:lnTo>
                  <a:lnTo>
                    <a:pt x="228" y="182"/>
                  </a:lnTo>
                  <a:lnTo>
                    <a:pt x="233" y="156"/>
                  </a:lnTo>
                  <a:lnTo>
                    <a:pt x="219" y="132"/>
                  </a:lnTo>
                  <a:lnTo>
                    <a:pt x="228" y="97"/>
                  </a:lnTo>
                  <a:lnTo>
                    <a:pt x="211" y="80"/>
                  </a:lnTo>
                  <a:lnTo>
                    <a:pt x="194" y="63"/>
                  </a:lnTo>
                </a:path>
              </a:pathLst>
            </a:custGeom>
            <a:solidFill>
              <a:srgbClr val="E5E5E5"/>
            </a:solidFill>
            <a:ln w="1588">
              <a:solidFill>
                <a:srgbClr val="999999"/>
              </a:solidFill>
              <a:prstDash val="solid"/>
              <a:round/>
              <a:headEnd/>
              <a:tailEnd/>
            </a:ln>
          </p:spPr>
          <p:txBody>
            <a:bodyPr/>
            <a:lstStyle/>
            <a:p>
              <a:endParaRPr lang="en-US"/>
            </a:p>
          </p:txBody>
        </p:sp>
        <p:sp>
          <p:nvSpPr>
            <p:cNvPr id="27117" name="Freeform 374"/>
            <p:cNvSpPr>
              <a:spLocks/>
            </p:cNvSpPr>
            <p:nvPr/>
          </p:nvSpPr>
          <p:spPr bwMode="auto">
            <a:xfrm>
              <a:off x="3279" y="2504"/>
              <a:ext cx="6" cy="11"/>
            </a:xfrm>
            <a:custGeom>
              <a:avLst/>
              <a:gdLst>
                <a:gd name="T0" fmla="*/ 6 w 9"/>
                <a:gd name="T1" fmla="*/ 11 h 17"/>
                <a:gd name="T2" fmla="*/ 3 w 9"/>
                <a:gd name="T3" fmla="*/ 0 h 17"/>
                <a:gd name="T4" fmla="*/ 0 w 9"/>
                <a:gd name="T5" fmla="*/ 4 h 17"/>
                <a:gd name="T6" fmla="*/ 6 w 9"/>
                <a:gd name="T7" fmla="*/ 11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17"/>
                  </a:moveTo>
                  <a:lnTo>
                    <a:pt x="4" y="0"/>
                  </a:lnTo>
                  <a:lnTo>
                    <a:pt x="0" y="6"/>
                  </a:lnTo>
                  <a:lnTo>
                    <a:pt x="9" y="1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18" name="Freeform 375"/>
            <p:cNvSpPr>
              <a:spLocks/>
            </p:cNvSpPr>
            <p:nvPr/>
          </p:nvSpPr>
          <p:spPr bwMode="auto">
            <a:xfrm>
              <a:off x="3279" y="2504"/>
              <a:ext cx="6" cy="11"/>
            </a:xfrm>
            <a:custGeom>
              <a:avLst/>
              <a:gdLst>
                <a:gd name="T0" fmla="*/ 6 w 9"/>
                <a:gd name="T1" fmla="*/ 11 h 17"/>
                <a:gd name="T2" fmla="*/ 3 w 9"/>
                <a:gd name="T3" fmla="*/ 0 h 17"/>
                <a:gd name="T4" fmla="*/ 0 w 9"/>
                <a:gd name="T5" fmla="*/ 4 h 17"/>
                <a:gd name="T6" fmla="*/ 6 w 9"/>
                <a:gd name="T7" fmla="*/ 11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17"/>
                  </a:moveTo>
                  <a:lnTo>
                    <a:pt x="4" y="0"/>
                  </a:lnTo>
                  <a:lnTo>
                    <a:pt x="0" y="6"/>
                  </a:lnTo>
                  <a:lnTo>
                    <a:pt x="9" y="17"/>
                  </a:lnTo>
                </a:path>
              </a:pathLst>
            </a:custGeom>
            <a:solidFill>
              <a:srgbClr val="E5E5E5"/>
            </a:solidFill>
            <a:ln w="1588">
              <a:solidFill>
                <a:srgbClr val="999999"/>
              </a:solidFill>
              <a:prstDash val="solid"/>
              <a:round/>
              <a:headEnd/>
              <a:tailEnd/>
            </a:ln>
          </p:spPr>
          <p:txBody>
            <a:bodyPr/>
            <a:lstStyle/>
            <a:p>
              <a:endParaRPr lang="en-US"/>
            </a:p>
          </p:txBody>
        </p:sp>
        <p:sp>
          <p:nvSpPr>
            <p:cNvPr id="27119" name="Freeform 376"/>
            <p:cNvSpPr>
              <a:spLocks/>
            </p:cNvSpPr>
            <p:nvPr/>
          </p:nvSpPr>
          <p:spPr bwMode="auto">
            <a:xfrm>
              <a:off x="3132" y="2333"/>
              <a:ext cx="83" cy="95"/>
            </a:xfrm>
            <a:custGeom>
              <a:avLst/>
              <a:gdLst>
                <a:gd name="T0" fmla="*/ 75 w 127"/>
                <a:gd name="T1" fmla="*/ 13 h 148"/>
                <a:gd name="T2" fmla="*/ 67 w 127"/>
                <a:gd name="T3" fmla="*/ 0 h 148"/>
                <a:gd name="T4" fmla="*/ 60 w 127"/>
                <a:gd name="T5" fmla="*/ 7 h 148"/>
                <a:gd name="T6" fmla="*/ 43 w 127"/>
                <a:gd name="T7" fmla="*/ 7 h 148"/>
                <a:gd name="T8" fmla="*/ 36 w 127"/>
                <a:gd name="T9" fmla="*/ 10 h 148"/>
                <a:gd name="T10" fmla="*/ 33 w 127"/>
                <a:gd name="T11" fmla="*/ 7 h 148"/>
                <a:gd name="T12" fmla="*/ 22 w 127"/>
                <a:gd name="T13" fmla="*/ 9 h 148"/>
                <a:gd name="T14" fmla="*/ 20 w 127"/>
                <a:gd name="T15" fmla="*/ 12 h 148"/>
                <a:gd name="T16" fmla="*/ 18 w 127"/>
                <a:gd name="T17" fmla="*/ 27 h 148"/>
                <a:gd name="T18" fmla="*/ 26 w 127"/>
                <a:gd name="T19" fmla="*/ 34 h 148"/>
                <a:gd name="T20" fmla="*/ 16 w 127"/>
                <a:gd name="T21" fmla="*/ 45 h 148"/>
                <a:gd name="T22" fmla="*/ 7 w 127"/>
                <a:gd name="T23" fmla="*/ 56 h 148"/>
                <a:gd name="T24" fmla="*/ 4 w 127"/>
                <a:gd name="T25" fmla="*/ 75 h 148"/>
                <a:gd name="T26" fmla="*/ 0 w 127"/>
                <a:gd name="T27" fmla="*/ 95 h 148"/>
                <a:gd name="T28" fmla="*/ 5 w 127"/>
                <a:gd name="T29" fmla="*/ 95 h 148"/>
                <a:gd name="T30" fmla="*/ 14 w 127"/>
                <a:gd name="T31" fmla="*/ 91 h 148"/>
                <a:gd name="T32" fmla="*/ 27 w 127"/>
                <a:gd name="T33" fmla="*/ 91 h 148"/>
                <a:gd name="T34" fmla="*/ 39 w 127"/>
                <a:gd name="T35" fmla="*/ 89 h 148"/>
                <a:gd name="T36" fmla="*/ 54 w 127"/>
                <a:gd name="T37" fmla="*/ 89 h 148"/>
                <a:gd name="T38" fmla="*/ 66 w 127"/>
                <a:gd name="T39" fmla="*/ 89 h 148"/>
                <a:gd name="T40" fmla="*/ 66 w 127"/>
                <a:gd name="T41" fmla="*/ 70 h 148"/>
                <a:gd name="T42" fmla="*/ 76 w 127"/>
                <a:gd name="T43" fmla="*/ 53 h 148"/>
                <a:gd name="T44" fmla="*/ 83 w 127"/>
                <a:gd name="T45" fmla="*/ 39 h 148"/>
                <a:gd name="T46" fmla="*/ 79 w 127"/>
                <a:gd name="T47" fmla="*/ 26 h 148"/>
                <a:gd name="T48" fmla="*/ 75 w 127"/>
                <a:gd name="T49" fmla="*/ 13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148"/>
                <a:gd name="T77" fmla="*/ 127 w 127"/>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148">
                  <a:moveTo>
                    <a:pt x="114" y="20"/>
                  </a:moveTo>
                  <a:lnTo>
                    <a:pt x="103" y="0"/>
                  </a:lnTo>
                  <a:lnTo>
                    <a:pt x="92" y="11"/>
                  </a:lnTo>
                  <a:lnTo>
                    <a:pt x="66" y="11"/>
                  </a:lnTo>
                  <a:lnTo>
                    <a:pt x="55" y="16"/>
                  </a:lnTo>
                  <a:lnTo>
                    <a:pt x="50" y="11"/>
                  </a:lnTo>
                  <a:lnTo>
                    <a:pt x="33" y="14"/>
                  </a:lnTo>
                  <a:lnTo>
                    <a:pt x="30" y="19"/>
                  </a:lnTo>
                  <a:lnTo>
                    <a:pt x="27" y="42"/>
                  </a:lnTo>
                  <a:lnTo>
                    <a:pt x="40" y="53"/>
                  </a:lnTo>
                  <a:lnTo>
                    <a:pt x="25" y="70"/>
                  </a:lnTo>
                  <a:lnTo>
                    <a:pt x="10" y="88"/>
                  </a:lnTo>
                  <a:lnTo>
                    <a:pt x="6" y="117"/>
                  </a:lnTo>
                  <a:lnTo>
                    <a:pt x="0" y="148"/>
                  </a:lnTo>
                  <a:lnTo>
                    <a:pt x="8" y="148"/>
                  </a:lnTo>
                  <a:lnTo>
                    <a:pt x="22" y="141"/>
                  </a:lnTo>
                  <a:lnTo>
                    <a:pt x="42" y="141"/>
                  </a:lnTo>
                  <a:lnTo>
                    <a:pt x="60" y="139"/>
                  </a:lnTo>
                  <a:lnTo>
                    <a:pt x="82" y="139"/>
                  </a:lnTo>
                  <a:lnTo>
                    <a:pt x="101" y="139"/>
                  </a:lnTo>
                  <a:lnTo>
                    <a:pt x="101" y="109"/>
                  </a:lnTo>
                  <a:lnTo>
                    <a:pt x="117" y="82"/>
                  </a:lnTo>
                  <a:lnTo>
                    <a:pt x="127" y="61"/>
                  </a:lnTo>
                  <a:lnTo>
                    <a:pt x="121" y="40"/>
                  </a:lnTo>
                  <a:lnTo>
                    <a:pt x="114" y="2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20" name="Freeform 377"/>
            <p:cNvSpPr>
              <a:spLocks/>
            </p:cNvSpPr>
            <p:nvPr/>
          </p:nvSpPr>
          <p:spPr bwMode="auto">
            <a:xfrm>
              <a:off x="3132" y="2333"/>
              <a:ext cx="83" cy="95"/>
            </a:xfrm>
            <a:custGeom>
              <a:avLst/>
              <a:gdLst>
                <a:gd name="T0" fmla="*/ 75 w 127"/>
                <a:gd name="T1" fmla="*/ 13 h 148"/>
                <a:gd name="T2" fmla="*/ 67 w 127"/>
                <a:gd name="T3" fmla="*/ 0 h 148"/>
                <a:gd name="T4" fmla="*/ 60 w 127"/>
                <a:gd name="T5" fmla="*/ 7 h 148"/>
                <a:gd name="T6" fmla="*/ 43 w 127"/>
                <a:gd name="T7" fmla="*/ 7 h 148"/>
                <a:gd name="T8" fmla="*/ 36 w 127"/>
                <a:gd name="T9" fmla="*/ 10 h 148"/>
                <a:gd name="T10" fmla="*/ 33 w 127"/>
                <a:gd name="T11" fmla="*/ 7 h 148"/>
                <a:gd name="T12" fmla="*/ 22 w 127"/>
                <a:gd name="T13" fmla="*/ 9 h 148"/>
                <a:gd name="T14" fmla="*/ 20 w 127"/>
                <a:gd name="T15" fmla="*/ 12 h 148"/>
                <a:gd name="T16" fmla="*/ 18 w 127"/>
                <a:gd name="T17" fmla="*/ 27 h 148"/>
                <a:gd name="T18" fmla="*/ 26 w 127"/>
                <a:gd name="T19" fmla="*/ 34 h 148"/>
                <a:gd name="T20" fmla="*/ 16 w 127"/>
                <a:gd name="T21" fmla="*/ 45 h 148"/>
                <a:gd name="T22" fmla="*/ 7 w 127"/>
                <a:gd name="T23" fmla="*/ 56 h 148"/>
                <a:gd name="T24" fmla="*/ 4 w 127"/>
                <a:gd name="T25" fmla="*/ 75 h 148"/>
                <a:gd name="T26" fmla="*/ 0 w 127"/>
                <a:gd name="T27" fmla="*/ 95 h 148"/>
                <a:gd name="T28" fmla="*/ 5 w 127"/>
                <a:gd name="T29" fmla="*/ 95 h 148"/>
                <a:gd name="T30" fmla="*/ 14 w 127"/>
                <a:gd name="T31" fmla="*/ 91 h 148"/>
                <a:gd name="T32" fmla="*/ 27 w 127"/>
                <a:gd name="T33" fmla="*/ 91 h 148"/>
                <a:gd name="T34" fmla="*/ 39 w 127"/>
                <a:gd name="T35" fmla="*/ 89 h 148"/>
                <a:gd name="T36" fmla="*/ 54 w 127"/>
                <a:gd name="T37" fmla="*/ 89 h 148"/>
                <a:gd name="T38" fmla="*/ 66 w 127"/>
                <a:gd name="T39" fmla="*/ 89 h 148"/>
                <a:gd name="T40" fmla="*/ 66 w 127"/>
                <a:gd name="T41" fmla="*/ 70 h 148"/>
                <a:gd name="T42" fmla="*/ 76 w 127"/>
                <a:gd name="T43" fmla="*/ 53 h 148"/>
                <a:gd name="T44" fmla="*/ 83 w 127"/>
                <a:gd name="T45" fmla="*/ 39 h 148"/>
                <a:gd name="T46" fmla="*/ 79 w 127"/>
                <a:gd name="T47" fmla="*/ 26 h 148"/>
                <a:gd name="T48" fmla="*/ 75 w 127"/>
                <a:gd name="T49" fmla="*/ 13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148"/>
                <a:gd name="T77" fmla="*/ 127 w 127"/>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148">
                  <a:moveTo>
                    <a:pt x="114" y="20"/>
                  </a:moveTo>
                  <a:lnTo>
                    <a:pt x="103" y="0"/>
                  </a:lnTo>
                  <a:lnTo>
                    <a:pt x="92" y="11"/>
                  </a:lnTo>
                  <a:lnTo>
                    <a:pt x="66" y="11"/>
                  </a:lnTo>
                  <a:lnTo>
                    <a:pt x="55" y="16"/>
                  </a:lnTo>
                  <a:lnTo>
                    <a:pt x="50" y="11"/>
                  </a:lnTo>
                  <a:lnTo>
                    <a:pt x="33" y="14"/>
                  </a:lnTo>
                  <a:lnTo>
                    <a:pt x="30" y="19"/>
                  </a:lnTo>
                  <a:lnTo>
                    <a:pt x="27" y="42"/>
                  </a:lnTo>
                  <a:lnTo>
                    <a:pt x="40" y="53"/>
                  </a:lnTo>
                  <a:lnTo>
                    <a:pt x="25" y="70"/>
                  </a:lnTo>
                  <a:lnTo>
                    <a:pt x="10" y="88"/>
                  </a:lnTo>
                  <a:lnTo>
                    <a:pt x="6" y="117"/>
                  </a:lnTo>
                  <a:lnTo>
                    <a:pt x="0" y="148"/>
                  </a:lnTo>
                  <a:lnTo>
                    <a:pt x="8" y="148"/>
                  </a:lnTo>
                  <a:lnTo>
                    <a:pt x="22" y="141"/>
                  </a:lnTo>
                  <a:lnTo>
                    <a:pt x="42" y="141"/>
                  </a:lnTo>
                  <a:lnTo>
                    <a:pt x="60" y="139"/>
                  </a:lnTo>
                  <a:lnTo>
                    <a:pt x="82" y="139"/>
                  </a:lnTo>
                  <a:lnTo>
                    <a:pt x="101" y="139"/>
                  </a:lnTo>
                  <a:lnTo>
                    <a:pt x="101" y="109"/>
                  </a:lnTo>
                  <a:lnTo>
                    <a:pt x="117" y="82"/>
                  </a:lnTo>
                  <a:lnTo>
                    <a:pt x="127" y="61"/>
                  </a:lnTo>
                  <a:lnTo>
                    <a:pt x="121" y="40"/>
                  </a:lnTo>
                  <a:lnTo>
                    <a:pt x="114" y="20"/>
                  </a:lnTo>
                </a:path>
              </a:pathLst>
            </a:custGeom>
            <a:solidFill>
              <a:srgbClr val="E5E5E5"/>
            </a:solidFill>
            <a:ln w="1588">
              <a:solidFill>
                <a:srgbClr val="999999"/>
              </a:solidFill>
              <a:prstDash val="solid"/>
              <a:round/>
              <a:headEnd/>
              <a:tailEnd/>
            </a:ln>
          </p:spPr>
          <p:txBody>
            <a:bodyPr/>
            <a:lstStyle/>
            <a:p>
              <a:endParaRPr lang="en-US"/>
            </a:p>
          </p:txBody>
        </p:sp>
        <p:sp>
          <p:nvSpPr>
            <p:cNvPr id="27121" name="Freeform 378"/>
            <p:cNvSpPr>
              <a:spLocks/>
            </p:cNvSpPr>
            <p:nvPr/>
          </p:nvSpPr>
          <p:spPr bwMode="auto">
            <a:xfrm>
              <a:off x="2864" y="2315"/>
              <a:ext cx="294" cy="320"/>
            </a:xfrm>
            <a:custGeom>
              <a:avLst/>
              <a:gdLst>
                <a:gd name="T0" fmla="*/ 261 w 449"/>
                <a:gd name="T1" fmla="*/ 125 h 498"/>
                <a:gd name="T2" fmla="*/ 257 w 449"/>
                <a:gd name="T3" fmla="*/ 136 h 498"/>
                <a:gd name="T4" fmla="*/ 260 w 449"/>
                <a:gd name="T5" fmla="*/ 139 h 498"/>
                <a:gd name="T6" fmla="*/ 264 w 449"/>
                <a:gd name="T7" fmla="*/ 166 h 498"/>
                <a:gd name="T8" fmla="*/ 266 w 449"/>
                <a:gd name="T9" fmla="*/ 179 h 498"/>
                <a:gd name="T10" fmla="*/ 272 w 449"/>
                <a:gd name="T11" fmla="*/ 206 h 498"/>
                <a:gd name="T12" fmla="*/ 285 w 449"/>
                <a:gd name="T13" fmla="*/ 230 h 498"/>
                <a:gd name="T14" fmla="*/ 256 w 449"/>
                <a:gd name="T15" fmla="*/ 236 h 498"/>
                <a:gd name="T16" fmla="*/ 251 w 449"/>
                <a:gd name="T17" fmla="*/ 263 h 498"/>
                <a:gd name="T18" fmla="*/ 247 w 449"/>
                <a:gd name="T19" fmla="*/ 293 h 498"/>
                <a:gd name="T20" fmla="*/ 268 w 449"/>
                <a:gd name="T21" fmla="*/ 298 h 498"/>
                <a:gd name="T22" fmla="*/ 261 w 449"/>
                <a:gd name="T23" fmla="*/ 317 h 498"/>
                <a:gd name="T24" fmla="*/ 242 w 449"/>
                <a:gd name="T25" fmla="*/ 301 h 498"/>
                <a:gd name="T26" fmla="*/ 226 w 449"/>
                <a:gd name="T27" fmla="*/ 289 h 498"/>
                <a:gd name="T28" fmla="*/ 199 w 449"/>
                <a:gd name="T29" fmla="*/ 288 h 498"/>
                <a:gd name="T30" fmla="*/ 185 w 449"/>
                <a:gd name="T31" fmla="*/ 285 h 498"/>
                <a:gd name="T32" fmla="*/ 166 w 449"/>
                <a:gd name="T33" fmla="*/ 278 h 498"/>
                <a:gd name="T34" fmla="*/ 154 w 449"/>
                <a:gd name="T35" fmla="*/ 274 h 498"/>
                <a:gd name="T36" fmla="*/ 148 w 449"/>
                <a:gd name="T37" fmla="*/ 237 h 498"/>
                <a:gd name="T38" fmla="*/ 127 w 449"/>
                <a:gd name="T39" fmla="*/ 215 h 498"/>
                <a:gd name="T40" fmla="*/ 112 w 449"/>
                <a:gd name="T41" fmla="*/ 209 h 498"/>
                <a:gd name="T42" fmla="*/ 90 w 449"/>
                <a:gd name="T43" fmla="*/ 229 h 498"/>
                <a:gd name="T44" fmla="*/ 73 w 449"/>
                <a:gd name="T45" fmla="*/ 209 h 498"/>
                <a:gd name="T46" fmla="*/ 54 w 449"/>
                <a:gd name="T47" fmla="*/ 192 h 498"/>
                <a:gd name="T48" fmla="*/ 28 w 449"/>
                <a:gd name="T49" fmla="*/ 191 h 498"/>
                <a:gd name="T50" fmla="*/ 2 w 449"/>
                <a:gd name="T51" fmla="*/ 192 h 498"/>
                <a:gd name="T52" fmla="*/ 5 w 449"/>
                <a:gd name="T53" fmla="*/ 188 h 498"/>
                <a:gd name="T54" fmla="*/ 13 w 449"/>
                <a:gd name="T55" fmla="*/ 168 h 498"/>
                <a:gd name="T56" fmla="*/ 25 w 449"/>
                <a:gd name="T57" fmla="*/ 167 h 498"/>
                <a:gd name="T58" fmla="*/ 35 w 449"/>
                <a:gd name="T59" fmla="*/ 173 h 498"/>
                <a:gd name="T60" fmla="*/ 60 w 449"/>
                <a:gd name="T61" fmla="*/ 150 h 498"/>
                <a:gd name="T62" fmla="*/ 64 w 449"/>
                <a:gd name="T63" fmla="*/ 124 h 498"/>
                <a:gd name="T64" fmla="*/ 85 w 449"/>
                <a:gd name="T65" fmla="*/ 96 h 498"/>
                <a:gd name="T66" fmla="*/ 90 w 449"/>
                <a:gd name="T67" fmla="*/ 71 h 498"/>
                <a:gd name="T68" fmla="*/ 94 w 449"/>
                <a:gd name="T69" fmla="*/ 45 h 498"/>
                <a:gd name="T70" fmla="*/ 98 w 449"/>
                <a:gd name="T71" fmla="*/ 18 h 498"/>
                <a:gd name="T72" fmla="*/ 126 w 449"/>
                <a:gd name="T73" fmla="*/ 11 h 498"/>
                <a:gd name="T74" fmla="*/ 155 w 449"/>
                <a:gd name="T75" fmla="*/ 19 h 498"/>
                <a:gd name="T76" fmla="*/ 170 w 449"/>
                <a:gd name="T77" fmla="*/ 10 h 498"/>
                <a:gd name="T78" fmla="*/ 196 w 449"/>
                <a:gd name="T79" fmla="*/ 4 h 498"/>
                <a:gd name="T80" fmla="*/ 213 w 449"/>
                <a:gd name="T81" fmla="*/ 1 h 498"/>
                <a:gd name="T82" fmla="*/ 234 w 449"/>
                <a:gd name="T83" fmla="*/ 3 h 498"/>
                <a:gd name="T84" fmla="*/ 251 w 449"/>
                <a:gd name="T85" fmla="*/ 14 h 498"/>
                <a:gd name="T86" fmla="*/ 266 w 449"/>
                <a:gd name="T87" fmla="*/ 10 h 498"/>
                <a:gd name="T88" fmla="*/ 287 w 449"/>
                <a:gd name="T89" fmla="*/ 30 h 498"/>
                <a:gd name="T90" fmla="*/ 294 w 449"/>
                <a:gd name="T91" fmla="*/ 52 h 498"/>
                <a:gd name="T92" fmla="*/ 274 w 449"/>
                <a:gd name="T93" fmla="*/ 75 h 498"/>
                <a:gd name="T94" fmla="*/ 268 w 449"/>
                <a:gd name="T95" fmla="*/ 113 h 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9"/>
                <a:gd name="T145" fmla="*/ 0 h 498"/>
                <a:gd name="T146" fmla="*/ 449 w 449"/>
                <a:gd name="T147" fmla="*/ 498 h 4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9" h="498">
                  <a:moveTo>
                    <a:pt x="409" y="176"/>
                  </a:moveTo>
                  <a:lnTo>
                    <a:pt x="399" y="195"/>
                  </a:lnTo>
                  <a:lnTo>
                    <a:pt x="392" y="211"/>
                  </a:lnTo>
                  <a:lnTo>
                    <a:pt x="393" y="212"/>
                  </a:lnTo>
                  <a:lnTo>
                    <a:pt x="397" y="212"/>
                  </a:lnTo>
                  <a:lnTo>
                    <a:pt x="397" y="216"/>
                  </a:lnTo>
                  <a:lnTo>
                    <a:pt x="401" y="236"/>
                  </a:lnTo>
                  <a:lnTo>
                    <a:pt x="403" y="259"/>
                  </a:lnTo>
                  <a:lnTo>
                    <a:pt x="406" y="259"/>
                  </a:lnTo>
                  <a:lnTo>
                    <a:pt x="406" y="278"/>
                  </a:lnTo>
                  <a:lnTo>
                    <a:pt x="407" y="297"/>
                  </a:lnTo>
                  <a:lnTo>
                    <a:pt x="415" y="320"/>
                  </a:lnTo>
                  <a:lnTo>
                    <a:pt x="424" y="338"/>
                  </a:lnTo>
                  <a:lnTo>
                    <a:pt x="435" y="358"/>
                  </a:lnTo>
                  <a:lnTo>
                    <a:pt x="414" y="361"/>
                  </a:lnTo>
                  <a:lnTo>
                    <a:pt x="391" y="367"/>
                  </a:lnTo>
                  <a:lnTo>
                    <a:pt x="377" y="387"/>
                  </a:lnTo>
                  <a:lnTo>
                    <a:pt x="384" y="410"/>
                  </a:lnTo>
                  <a:lnTo>
                    <a:pt x="382" y="433"/>
                  </a:lnTo>
                  <a:lnTo>
                    <a:pt x="377" y="456"/>
                  </a:lnTo>
                  <a:lnTo>
                    <a:pt x="402" y="474"/>
                  </a:lnTo>
                  <a:lnTo>
                    <a:pt x="409" y="463"/>
                  </a:lnTo>
                  <a:lnTo>
                    <a:pt x="406" y="498"/>
                  </a:lnTo>
                  <a:lnTo>
                    <a:pt x="399" y="494"/>
                  </a:lnTo>
                  <a:lnTo>
                    <a:pt x="390" y="494"/>
                  </a:lnTo>
                  <a:lnTo>
                    <a:pt x="370" y="469"/>
                  </a:lnTo>
                  <a:lnTo>
                    <a:pt x="356" y="459"/>
                  </a:lnTo>
                  <a:lnTo>
                    <a:pt x="345" y="449"/>
                  </a:lnTo>
                  <a:lnTo>
                    <a:pt x="336" y="459"/>
                  </a:lnTo>
                  <a:lnTo>
                    <a:pt x="304" y="448"/>
                  </a:lnTo>
                  <a:lnTo>
                    <a:pt x="302" y="441"/>
                  </a:lnTo>
                  <a:lnTo>
                    <a:pt x="282" y="443"/>
                  </a:lnTo>
                  <a:lnTo>
                    <a:pt x="275" y="430"/>
                  </a:lnTo>
                  <a:lnTo>
                    <a:pt x="254" y="433"/>
                  </a:lnTo>
                  <a:lnTo>
                    <a:pt x="235" y="437"/>
                  </a:lnTo>
                  <a:lnTo>
                    <a:pt x="235" y="427"/>
                  </a:lnTo>
                  <a:lnTo>
                    <a:pt x="226" y="400"/>
                  </a:lnTo>
                  <a:lnTo>
                    <a:pt x="226" y="369"/>
                  </a:lnTo>
                  <a:lnTo>
                    <a:pt x="225" y="338"/>
                  </a:lnTo>
                  <a:lnTo>
                    <a:pt x="194" y="334"/>
                  </a:lnTo>
                  <a:lnTo>
                    <a:pt x="194" y="327"/>
                  </a:lnTo>
                  <a:lnTo>
                    <a:pt x="171" y="326"/>
                  </a:lnTo>
                  <a:lnTo>
                    <a:pt x="168" y="350"/>
                  </a:lnTo>
                  <a:lnTo>
                    <a:pt x="137" y="356"/>
                  </a:lnTo>
                  <a:lnTo>
                    <a:pt x="121" y="350"/>
                  </a:lnTo>
                  <a:lnTo>
                    <a:pt x="111" y="325"/>
                  </a:lnTo>
                  <a:lnTo>
                    <a:pt x="102" y="299"/>
                  </a:lnTo>
                  <a:lnTo>
                    <a:pt x="82" y="299"/>
                  </a:lnTo>
                  <a:lnTo>
                    <a:pt x="63" y="297"/>
                  </a:lnTo>
                  <a:lnTo>
                    <a:pt x="42" y="297"/>
                  </a:lnTo>
                  <a:lnTo>
                    <a:pt x="21" y="295"/>
                  </a:lnTo>
                  <a:lnTo>
                    <a:pt x="3" y="299"/>
                  </a:lnTo>
                  <a:lnTo>
                    <a:pt x="0" y="294"/>
                  </a:lnTo>
                  <a:lnTo>
                    <a:pt x="8" y="293"/>
                  </a:lnTo>
                  <a:lnTo>
                    <a:pt x="9" y="270"/>
                  </a:lnTo>
                  <a:lnTo>
                    <a:pt x="20" y="262"/>
                  </a:lnTo>
                  <a:lnTo>
                    <a:pt x="33" y="267"/>
                  </a:lnTo>
                  <a:lnTo>
                    <a:pt x="38" y="260"/>
                  </a:lnTo>
                  <a:lnTo>
                    <a:pt x="53" y="259"/>
                  </a:lnTo>
                  <a:lnTo>
                    <a:pt x="54" y="269"/>
                  </a:lnTo>
                  <a:lnTo>
                    <a:pt x="74" y="251"/>
                  </a:lnTo>
                  <a:lnTo>
                    <a:pt x="92" y="234"/>
                  </a:lnTo>
                  <a:lnTo>
                    <a:pt x="94" y="214"/>
                  </a:lnTo>
                  <a:lnTo>
                    <a:pt x="97" y="193"/>
                  </a:lnTo>
                  <a:lnTo>
                    <a:pt x="113" y="171"/>
                  </a:lnTo>
                  <a:lnTo>
                    <a:pt x="130" y="150"/>
                  </a:lnTo>
                  <a:lnTo>
                    <a:pt x="133" y="129"/>
                  </a:lnTo>
                  <a:lnTo>
                    <a:pt x="137" y="110"/>
                  </a:lnTo>
                  <a:lnTo>
                    <a:pt x="141" y="89"/>
                  </a:lnTo>
                  <a:lnTo>
                    <a:pt x="144" y="70"/>
                  </a:lnTo>
                  <a:lnTo>
                    <a:pt x="151" y="47"/>
                  </a:lnTo>
                  <a:lnTo>
                    <a:pt x="149" y="28"/>
                  </a:lnTo>
                  <a:lnTo>
                    <a:pt x="169" y="3"/>
                  </a:lnTo>
                  <a:lnTo>
                    <a:pt x="193" y="17"/>
                  </a:lnTo>
                  <a:lnTo>
                    <a:pt x="216" y="22"/>
                  </a:lnTo>
                  <a:lnTo>
                    <a:pt x="237" y="29"/>
                  </a:lnTo>
                  <a:lnTo>
                    <a:pt x="249" y="14"/>
                  </a:lnTo>
                  <a:lnTo>
                    <a:pt x="259" y="15"/>
                  </a:lnTo>
                  <a:lnTo>
                    <a:pt x="284" y="6"/>
                  </a:lnTo>
                  <a:lnTo>
                    <a:pt x="299" y="6"/>
                  </a:lnTo>
                  <a:lnTo>
                    <a:pt x="309" y="0"/>
                  </a:lnTo>
                  <a:lnTo>
                    <a:pt x="326" y="1"/>
                  </a:lnTo>
                  <a:lnTo>
                    <a:pt x="345" y="3"/>
                  </a:lnTo>
                  <a:lnTo>
                    <a:pt x="358" y="5"/>
                  </a:lnTo>
                  <a:lnTo>
                    <a:pt x="364" y="12"/>
                  </a:lnTo>
                  <a:lnTo>
                    <a:pt x="384" y="22"/>
                  </a:lnTo>
                  <a:lnTo>
                    <a:pt x="397" y="21"/>
                  </a:lnTo>
                  <a:lnTo>
                    <a:pt x="406" y="15"/>
                  </a:lnTo>
                  <a:lnTo>
                    <a:pt x="423" y="31"/>
                  </a:lnTo>
                  <a:lnTo>
                    <a:pt x="439" y="47"/>
                  </a:lnTo>
                  <a:lnTo>
                    <a:pt x="436" y="70"/>
                  </a:lnTo>
                  <a:lnTo>
                    <a:pt x="449" y="81"/>
                  </a:lnTo>
                  <a:lnTo>
                    <a:pt x="434" y="98"/>
                  </a:lnTo>
                  <a:lnTo>
                    <a:pt x="419" y="116"/>
                  </a:lnTo>
                  <a:lnTo>
                    <a:pt x="415" y="145"/>
                  </a:lnTo>
                  <a:lnTo>
                    <a:pt x="409" y="17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22" name="Freeform 379"/>
            <p:cNvSpPr>
              <a:spLocks/>
            </p:cNvSpPr>
            <p:nvPr/>
          </p:nvSpPr>
          <p:spPr bwMode="auto">
            <a:xfrm>
              <a:off x="2864" y="2315"/>
              <a:ext cx="294" cy="320"/>
            </a:xfrm>
            <a:custGeom>
              <a:avLst/>
              <a:gdLst>
                <a:gd name="T0" fmla="*/ 261 w 449"/>
                <a:gd name="T1" fmla="*/ 125 h 498"/>
                <a:gd name="T2" fmla="*/ 257 w 449"/>
                <a:gd name="T3" fmla="*/ 136 h 498"/>
                <a:gd name="T4" fmla="*/ 260 w 449"/>
                <a:gd name="T5" fmla="*/ 139 h 498"/>
                <a:gd name="T6" fmla="*/ 264 w 449"/>
                <a:gd name="T7" fmla="*/ 166 h 498"/>
                <a:gd name="T8" fmla="*/ 266 w 449"/>
                <a:gd name="T9" fmla="*/ 179 h 498"/>
                <a:gd name="T10" fmla="*/ 272 w 449"/>
                <a:gd name="T11" fmla="*/ 206 h 498"/>
                <a:gd name="T12" fmla="*/ 285 w 449"/>
                <a:gd name="T13" fmla="*/ 230 h 498"/>
                <a:gd name="T14" fmla="*/ 256 w 449"/>
                <a:gd name="T15" fmla="*/ 236 h 498"/>
                <a:gd name="T16" fmla="*/ 251 w 449"/>
                <a:gd name="T17" fmla="*/ 263 h 498"/>
                <a:gd name="T18" fmla="*/ 247 w 449"/>
                <a:gd name="T19" fmla="*/ 293 h 498"/>
                <a:gd name="T20" fmla="*/ 268 w 449"/>
                <a:gd name="T21" fmla="*/ 298 h 498"/>
                <a:gd name="T22" fmla="*/ 261 w 449"/>
                <a:gd name="T23" fmla="*/ 317 h 498"/>
                <a:gd name="T24" fmla="*/ 242 w 449"/>
                <a:gd name="T25" fmla="*/ 301 h 498"/>
                <a:gd name="T26" fmla="*/ 226 w 449"/>
                <a:gd name="T27" fmla="*/ 289 h 498"/>
                <a:gd name="T28" fmla="*/ 199 w 449"/>
                <a:gd name="T29" fmla="*/ 288 h 498"/>
                <a:gd name="T30" fmla="*/ 185 w 449"/>
                <a:gd name="T31" fmla="*/ 285 h 498"/>
                <a:gd name="T32" fmla="*/ 166 w 449"/>
                <a:gd name="T33" fmla="*/ 278 h 498"/>
                <a:gd name="T34" fmla="*/ 154 w 449"/>
                <a:gd name="T35" fmla="*/ 274 h 498"/>
                <a:gd name="T36" fmla="*/ 148 w 449"/>
                <a:gd name="T37" fmla="*/ 237 h 498"/>
                <a:gd name="T38" fmla="*/ 127 w 449"/>
                <a:gd name="T39" fmla="*/ 215 h 498"/>
                <a:gd name="T40" fmla="*/ 112 w 449"/>
                <a:gd name="T41" fmla="*/ 209 h 498"/>
                <a:gd name="T42" fmla="*/ 90 w 449"/>
                <a:gd name="T43" fmla="*/ 229 h 498"/>
                <a:gd name="T44" fmla="*/ 73 w 449"/>
                <a:gd name="T45" fmla="*/ 209 h 498"/>
                <a:gd name="T46" fmla="*/ 54 w 449"/>
                <a:gd name="T47" fmla="*/ 192 h 498"/>
                <a:gd name="T48" fmla="*/ 28 w 449"/>
                <a:gd name="T49" fmla="*/ 191 h 498"/>
                <a:gd name="T50" fmla="*/ 2 w 449"/>
                <a:gd name="T51" fmla="*/ 192 h 498"/>
                <a:gd name="T52" fmla="*/ 5 w 449"/>
                <a:gd name="T53" fmla="*/ 188 h 498"/>
                <a:gd name="T54" fmla="*/ 13 w 449"/>
                <a:gd name="T55" fmla="*/ 168 h 498"/>
                <a:gd name="T56" fmla="*/ 25 w 449"/>
                <a:gd name="T57" fmla="*/ 167 h 498"/>
                <a:gd name="T58" fmla="*/ 35 w 449"/>
                <a:gd name="T59" fmla="*/ 173 h 498"/>
                <a:gd name="T60" fmla="*/ 60 w 449"/>
                <a:gd name="T61" fmla="*/ 150 h 498"/>
                <a:gd name="T62" fmla="*/ 64 w 449"/>
                <a:gd name="T63" fmla="*/ 124 h 498"/>
                <a:gd name="T64" fmla="*/ 85 w 449"/>
                <a:gd name="T65" fmla="*/ 96 h 498"/>
                <a:gd name="T66" fmla="*/ 90 w 449"/>
                <a:gd name="T67" fmla="*/ 71 h 498"/>
                <a:gd name="T68" fmla="*/ 94 w 449"/>
                <a:gd name="T69" fmla="*/ 45 h 498"/>
                <a:gd name="T70" fmla="*/ 98 w 449"/>
                <a:gd name="T71" fmla="*/ 18 h 498"/>
                <a:gd name="T72" fmla="*/ 126 w 449"/>
                <a:gd name="T73" fmla="*/ 11 h 498"/>
                <a:gd name="T74" fmla="*/ 155 w 449"/>
                <a:gd name="T75" fmla="*/ 19 h 498"/>
                <a:gd name="T76" fmla="*/ 170 w 449"/>
                <a:gd name="T77" fmla="*/ 10 h 498"/>
                <a:gd name="T78" fmla="*/ 196 w 449"/>
                <a:gd name="T79" fmla="*/ 4 h 498"/>
                <a:gd name="T80" fmla="*/ 213 w 449"/>
                <a:gd name="T81" fmla="*/ 1 h 498"/>
                <a:gd name="T82" fmla="*/ 234 w 449"/>
                <a:gd name="T83" fmla="*/ 3 h 498"/>
                <a:gd name="T84" fmla="*/ 251 w 449"/>
                <a:gd name="T85" fmla="*/ 14 h 498"/>
                <a:gd name="T86" fmla="*/ 266 w 449"/>
                <a:gd name="T87" fmla="*/ 10 h 498"/>
                <a:gd name="T88" fmla="*/ 287 w 449"/>
                <a:gd name="T89" fmla="*/ 30 h 498"/>
                <a:gd name="T90" fmla="*/ 294 w 449"/>
                <a:gd name="T91" fmla="*/ 52 h 498"/>
                <a:gd name="T92" fmla="*/ 274 w 449"/>
                <a:gd name="T93" fmla="*/ 75 h 498"/>
                <a:gd name="T94" fmla="*/ 268 w 449"/>
                <a:gd name="T95" fmla="*/ 113 h 4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9"/>
                <a:gd name="T145" fmla="*/ 0 h 498"/>
                <a:gd name="T146" fmla="*/ 449 w 449"/>
                <a:gd name="T147" fmla="*/ 498 h 4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9" h="498">
                  <a:moveTo>
                    <a:pt x="409" y="176"/>
                  </a:moveTo>
                  <a:lnTo>
                    <a:pt x="399" y="195"/>
                  </a:lnTo>
                  <a:lnTo>
                    <a:pt x="392" y="211"/>
                  </a:lnTo>
                  <a:lnTo>
                    <a:pt x="393" y="212"/>
                  </a:lnTo>
                  <a:lnTo>
                    <a:pt x="397" y="212"/>
                  </a:lnTo>
                  <a:lnTo>
                    <a:pt x="397" y="216"/>
                  </a:lnTo>
                  <a:lnTo>
                    <a:pt x="401" y="236"/>
                  </a:lnTo>
                  <a:lnTo>
                    <a:pt x="403" y="259"/>
                  </a:lnTo>
                  <a:lnTo>
                    <a:pt x="406" y="259"/>
                  </a:lnTo>
                  <a:lnTo>
                    <a:pt x="406" y="278"/>
                  </a:lnTo>
                  <a:lnTo>
                    <a:pt x="407" y="297"/>
                  </a:lnTo>
                  <a:lnTo>
                    <a:pt x="415" y="320"/>
                  </a:lnTo>
                  <a:lnTo>
                    <a:pt x="424" y="338"/>
                  </a:lnTo>
                  <a:lnTo>
                    <a:pt x="435" y="358"/>
                  </a:lnTo>
                  <a:lnTo>
                    <a:pt x="414" y="361"/>
                  </a:lnTo>
                  <a:lnTo>
                    <a:pt x="391" y="367"/>
                  </a:lnTo>
                  <a:lnTo>
                    <a:pt x="377" y="387"/>
                  </a:lnTo>
                  <a:lnTo>
                    <a:pt x="384" y="410"/>
                  </a:lnTo>
                  <a:lnTo>
                    <a:pt x="382" y="433"/>
                  </a:lnTo>
                  <a:lnTo>
                    <a:pt x="377" y="456"/>
                  </a:lnTo>
                  <a:lnTo>
                    <a:pt x="402" y="474"/>
                  </a:lnTo>
                  <a:lnTo>
                    <a:pt x="409" y="463"/>
                  </a:lnTo>
                  <a:lnTo>
                    <a:pt x="406" y="498"/>
                  </a:lnTo>
                  <a:lnTo>
                    <a:pt x="399" y="494"/>
                  </a:lnTo>
                  <a:lnTo>
                    <a:pt x="390" y="494"/>
                  </a:lnTo>
                  <a:lnTo>
                    <a:pt x="370" y="469"/>
                  </a:lnTo>
                  <a:lnTo>
                    <a:pt x="356" y="459"/>
                  </a:lnTo>
                  <a:lnTo>
                    <a:pt x="345" y="449"/>
                  </a:lnTo>
                  <a:lnTo>
                    <a:pt x="336" y="459"/>
                  </a:lnTo>
                  <a:lnTo>
                    <a:pt x="304" y="448"/>
                  </a:lnTo>
                  <a:lnTo>
                    <a:pt x="302" y="441"/>
                  </a:lnTo>
                  <a:lnTo>
                    <a:pt x="282" y="443"/>
                  </a:lnTo>
                  <a:lnTo>
                    <a:pt x="275" y="430"/>
                  </a:lnTo>
                  <a:lnTo>
                    <a:pt x="254" y="433"/>
                  </a:lnTo>
                  <a:lnTo>
                    <a:pt x="235" y="437"/>
                  </a:lnTo>
                  <a:lnTo>
                    <a:pt x="235" y="427"/>
                  </a:lnTo>
                  <a:lnTo>
                    <a:pt x="226" y="400"/>
                  </a:lnTo>
                  <a:lnTo>
                    <a:pt x="226" y="369"/>
                  </a:lnTo>
                  <a:lnTo>
                    <a:pt x="225" y="338"/>
                  </a:lnTo>
                  <a:lnTo>
                    <a:pt x="194" y="334"/>
                  </a:lnTo>
                  <a:lnTo>
                    <a:pt x="194" y="327"/>
                  </a:lnTo>
                  <a:lnTo>
                    <a:pt x="171" y="326"/>
                  </a:lnTo>
                  <a:lnTo>
                    <a:pt x="168" y="350"/>
                  </a:lnTo>
                  <a:lnTo>
                    <a:pt x="137" y="356"/>
                  </a:lnTo>
                  <a:lnTo>
                    <a:pt x="121" y="350"/>
                  </a:lnTo>
                  <a:lnTo>
                    <a:pt x="111" y="325"/>
                  </a:lnTo>
                  <a:lnTo>
                    <a:pt x="102" y="299"/>
                  </a:lnTo>
                  <a:lnTo>
                    <a:pt x="82" y="299"/>
                  </a:lnTo>
                  <a:lnTo>
                    <a:pt x="63" y="297"/>
                  </a:lnTo>
                  <a:lnTo>
                    <a:pt x="42" y="297"/>
                  </a:lnTo>
                  <a:lnTo>
                    <a:pt x="21" y="295"/>
                  </a:lnTo>
                  <a:lnTo>
                    <a:pt x="3" y="299"/>
                  </a:lnTo>
                  <a:lnTo>
                    <a:pt x="0" y="294"/>
                  </a:lnTo>
                  <a:lnTo>
                    <a:pt x="8" y="293"/>
                  </a:lnTo>
                  <a:lnTo>
                    <a:pt x="9" y="270"/>
                  </a:lnTo>
                  <a:lnTo>
                    <a:pt x="20" y="262"/>
                  </a:lnTo>
                  <a:lnTo>
                    <a:pt x="33" y="267"/>
                  </a:lnTo>
                  <a:lnTo>
                    <a:pt x="38" y="260"/>
                  </a:lnTo>
                  <a:lnTo>
                    <a:pt x="53" y="259"/>
                  </a:lnTo>
                  <a:lnTo>
                    <a:pt x="54" y="269"/>
                  </a:lnTo>
                  <a:lnTo>
                    <a:pt x="74" y="251"/>
                  </a:lnTo>
                  <a:lnTo>
                    <a:pt x="92" y="234"/>
                  </a:lnTo>
                  <a:lnTo>
                    <a:pt x="94" y="214"/>
                  </a:lnTo>
                  <a:lnTo>
                    <a:pt x="97" y="193"/>
                  </a:lnTo>
                  <a:lnTo>
                    <a:pt x="113" y="171"/>
                  </a:lnTo>
                  <a:lnTo>
                    <a:pt x="130" y="150"/>
                  </a:lnTo>
                  <a:lnTo>
                    <a:pt x="133" y="129"/>
                  </a:lnTo>
                  <a:lnTo>
                    <a:pt x="137" y="110"/>
                  </a:lnTo>
                  <a:lnTo>
                    <a:pt x="141" y="89"/>
                  </a:lnTo>
                  <a:lnTo>
                    <a:pt x="144" y="70"/>
                  </a:lnTo>
                  <a:lnTo>
                    <a:pt x="151" y="47"/>
                  </a:lnTo>
                  <a:lnTo>
                    <a:pt x="149" y="28"/>
                  </a:lnTo>
                  <a:lnTo>
                    <a:pt x="169" y="3"/>
                  </a:lnTo>
                  <a:lnTo>
                    <a:pt x="193" y="17"/>
                  </a:lnTo>
                  <a:lnTo>
                    <a:pt x="216" y="22"/>
                  </a:lnTo>
                  <a:lnTo>
                    <a:pt x="237" y="29"/>
                  </a:lnTo>
                  <a:lnTo>
                    <a:pt x="249" y="14"/>
                  </a:lnTo>
                  <a:lnTo>
                    <a:pt x="259" y="15"/>
                  </a:lnTo>
                  <a:lnTo>
                    <a:pt x="284" y="6"/>
                  </a:lnTo>
                  <a:lnTo>
                    <a:pt x="299" y="6"/>
                  </a:lnTo>
                  <a:lnTo>
                    <a:pt x="309" y="0"/>
                  </a:lnTo>
                  <a:lnTo>
                    <a:pt x="326" y="1"/>
                  </a:lnTo>
                  <a:lnTo>
                    <a:pt x="345" y="3"/>
                  </a:lnTo>
                  <a:lnTo>
                    <a:pt x="358" y="5"/>
                  </a:lnTo>
                  <a:lnTo>
                    <a:pt x="364" y="12"/>
                  </a:lnTo>
                  <a:lnTo>
                    <a:pt x="384" y="22"/>
                  </a:lnTo>
                  <a:lnTo>
                    <a:pt x="397" y="21"/>
                  </a:lnTo>
                  <a:lnTo>
                    <a:pt x="406" y="15"/>
                  </a:lnTo>
                  <a:lnTo>
                    <a:pt x="423" y="31"/>
                  </a:lnTo>
                  <a:lnTo>
                    <a:pt x="439" y="47"/>
                  </a:lnTo>
                  <a:lnTo>
                    <a:pt x="436" y="70"/>
                  </a:lnTo>
                  <a:lnTo>
                    <a:pt x="449" y="81"/>
                  </a:lnTo>
                  <a:lnTo>
                    <a:pt x="434" y="98"/>
                  </a:lnTo>
                  <a:lnTo>
                    <a:pt x="419" y="116"/>
                  </a:lnTo>
                  <a:lnTo>
                    <a:pt x="415" y="145"/>
                  </a:lnTo>
                  <a:lnTo>
                    <a:pt x="409" y="176"/>
                  </a:lnTo>
                </a:path>
              </a:pathLst>
            </a:custGeom>
            <a:solidFill>
              <a:srgbClr val="E5E5E5"/>
            </a:solidFill>
            <a:ln w="1588">
              <a:solidFill>
                <a:srgbClr val="999999"/>
              </a:solidFill>
              <a:prstDash val="solid"/>
              <a:round/>
              <a:headEnd/>
              <a:tailEnd/>
            </a:ln>
          </p:spPr>
          <p:txBody>
            <a:bodyPr/>
            <a:lstStyle/>
            <a:p>
              <a:endParaRPr lang="en-US"/>
            </a:p>
          </p:txBody>
        </p:sp>
        <p:sp>
          <p:nvSpPr>
            <p:cNvPr id="27123" name="Freeform 380"/>
            <p:cNvSpPr>
              <a:spLocks/>
            </p:cNvSpPr>
            <p:nvPr/>
          </p:nvSpPr>
          <p:spPr bwMode="auto">
            <a:xfrm>
              <a:off x="3011" y="2545"/>
              <a:ext cx="181" cy="169"/>
            </a:xfrm>
            <a:custGeom>
              <a:avLst/>
              <a:gdLst>
                <a:gd name="T0" fmla="*/ 32 w 276"/>
                <a:gd name="T1" fmla="*/ 81 h 262"/>
                <a:gd name="T2" fmla="*/ 18 w 276"/>
                <a:gd name="T3" fmla="*/ 83 h 262"/>
                <a:gd name="T4" fmla="*/ 1 w 276"/>
                <a:gd name="T5" fmla="*/ 83 h 262"/>
                <a:gd name="T6" fmla="*/ 1 w 276"/>
                <a:gd name="T7" fmla="*/ 97 h 262"/>
                <a:gd name="T8" fmla="*/ 1 w 276"/>
                <a:gd name="T9" fmla="*/ 109 h 262"/>
                <a:gd name="T10" fmla="*/ 1 w 276"/>
                <a:gd name="T11" fmla="*/ 124 h 262"/>
                <a:gd name="T12" fmla="*/ 0 w 276"/>
                <a:gd name="T13" fmla="*/ 137 h 262"/>
                <a:gd name="T14" fmla="*/ 11 w 276"/>
                <a:gd name="T15" fmla="*/ 149 h 262"/>
                <a:gd name="T16" fmla="*/ 22 w 276"/>
                <a:gd name="T17" fmla="*/ 163 h 262"/>
                <a:gd name="T18" fmla="*/ 33 w 276"/>
                <a:gd name="T19" fmla="*/ 161 h 262"/>
                <a:gd name="T20" fmla="*/ 49 w 276"/>
                <a:gd name="T21" fmla="*/ 166 h 262"/>
                <a:gd name="T22" fmla="*/ 71 w 276"/>
                <a:gd name="T23" fmla="*/ 169 h 262"/>
                <a:gd name="T24" fmla="*/ 85 w 276"/>
                <a:gd name="T25" fmla="*/ 157 h 262"/>
                <a:gd name="T26" fmla="*/ 100 w 276"/>
                <a:gd name="T27" fmla="*/ 144 h 262"/>
                <a:gd name="T28" fmla="*/ 106 w 276"/>
                <a:gd name="T29" fmla="*/ 134 h 262"/>
                <a:gd name="T30" fmla="*/ 117 w 276"/>
                <a:gd name="T31" fmla="*/ 130 h 262"/>
                <a:gd name="T32" fmla="*/ 129 w 276"/>
                <a:gd name="T33" fmla="*/ 128 h 262"/>
                <a:gd name="T34" fmla="*/ 127 w 276"/>
                <a:gd name="T35" fmla="*/ 119 h 262"/>
                <a:gd name="T36" fmla="*/ 138 w 276"/>
                <a:gd name="T37" fmla="*/ 114 h 262"/>
                <a:gd name="T38" fmla="*/ 150 w 276"/>
                <a:gd name="T39" fmla="*/ 109 h 262"/>
                <a:gd name="T40" fmla="*/ 161 w 276"/>
                <a:gd name="T41" fmla="*/ 104 h 262"/>
                <a:gd name="T42" fmla="*/ 174 w 276"/>
                <a:gd name="T43" fmla="*/ 101 h 262"/>
                <a:gd name="T44" fmla="*/ 167 w 276"/>
                <a:gd name="T45" fmla="*/ 93 h 262"/>
                <a:gd name="T46" fmla="*/ 174 w 276"/>
                <a:gd name="T47" fmla="*/ 76 h 262"/>
                <a:gd name="T48" fmla="*/ 176 w 276"/>
                <a:gd name="T49" fmla="*/ 72 h 262"/>
                <a:gd name="T50" fmla="*/ 176 w 276"/>
                <a:gd name="T51" fmla="*/ 58 h 262"/>
                <a:gd name="T52" fmla="*/ 178 w 276"/>
                <a:gd name="T53" fmla="*/ 45 h 262"/>
                <a:gd name="T54" fmla="*/ 181 w 276"/>
                <a:gd name="T55" fmla="*/ 38 h 262"/>
                <a:gd name="T56" fmla="*/ 174 w 276"/>
                <a:gd name="T57" fmla="*/ 26 h 262"/>
                <a:gd name="T58" fmla="*/ 171 w 276"/>
                <a:gd name="T59" fmla="*/ 21 h 262"/>
                <a:gd name="T60" fmla="*/ 155 w 276"/>
                <a:gd name="T61" fmla="*/ 12 h 262"/>
                <a:gd name="T62" fmla="*/ 138 w 276"/>
                <a:gd name="T63" fmla="*/ 2 h 262"/>
                <a:gd name="T64" fmla="*/ 138 w 276"/>
                <a:gd name="T65" fmla="*/ 0 h 262"/>
                <a:gd name="T66" fmla="*/ 125 w 276"/>
                <a:gd name="T67" fmla="*/ 2 h 262"/>
                <a:gd name="T68" fmla="*/ 110 w 276"/>
                <a:gd name="T69" fmla="*/ 6 h 262"/>
                <a:gd name="T70" fmla="*/ 100 w 276"/>
                <a:gd name="T71" fmla="*/ 19 h 262"/>
                <a:gd name="T72" fmla="*/ 105 w 276"/>
                <a:gd name="T73" fmla="*/ 34 h 262"/>
                <a:gd name="T74" fmla="*/ 104 w 276"/>
                <a:gd name="T75" fmla="*/ 48 h 262"/>
                <a:gd name="T76" fmla="*/ 100 w 276"/>
                <a:gd name="T77" fmla="*/ 63 h 262"/>
                <a:gd name="T78" fmla="*/ 117 w 276"/>
                <a:gd name="T79" fmla="*/ 75 h 262"/>
                <a:gd name="T80" fmla="*/ 121 w 276"/>
                <a:gd name="T81" fmla="*/ 68 h 262"/>
                <a:gd name="T82" fmla="*/ 119 w 276"/>
                <a:gd name="T83" fmla="*/ 90 h 262"/>
                <a:gd name="T84" fmla="*/ 115 w 276"/>
                <a:gd name="T85" fmla="*/ 88 h 262"/>
                <a:gd name="T86" fmla="*/ 109 w 276"/>
                <a:gd name="T87" fmla="*/ 88 h 262"/>
                <a:gd name="T88" fmla="*/ 96 w 276"/>
                <a:gd name="T89" fmla="*/ 72 h 262"/>
                <a:gd name="T90" fmla="*/ 87 w 276"/>
                <a:gd name="T91" fmla="*/ 65 h 262"/>
                <a:gd name="T92" fmla="*/ 79 w 276"/>
                <a:gd name="T93" fmla="*/ 59 h 262"/>
                <a:gd name="T94" fmla="*/ 73 w 276"/>
                <a:gd name="T95" fmla="*/ 65 h 262"/>
                <a:gd name="T96" fmla="*/ 52 w 276"/>
                <a:gd name="T97" fmla="*/ 58 h 262"/>
                <a:gd name="T98" fmla="*/ 51 w 276"/>
                <a:gd name="T99" fmla="*/ 54 h 262"/>
                <a:gd name="T100" fmla="*/ 38 w 276"/>
                <a:gd name="T101" fmla="*/ 55 h 262"/>
                <a:gd name="T102" fmla="*/ 33 w 276"/>
                <a:gd name="T103" fmla="*/ 46 h 262"/>
                <a:gd name="T104" fmla="*/ 33 w 276"/>
                <a:gd name="T105" fmla="*/ 65 h 262"/>
                <a:gd name="T106" fmla="*/ 32 w 276"/>
                <a:gd name="T107" fmla="*/ 8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6"/>
                <a:gd name="T163" fmla="*/ 0 h 262"/>
                <a:gd name="T164" fmla="*/ 276 w 276"/>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6" h="262">
                  <a:moveTo>
                    <a:pt x="49" y="125"/>
                  </a:moveTo>
                  <a:lnTo>
                    <a:pt x="27" y="128"/>
                  </a:lnTo>
                  <a:lnTo>
                    <a:pt x="2" y="129"/>
                  </a:lnTo>
                  <a:lnTo>
                    <a:pt x="1" y="150"/>
                  </a:lnTo>
                  <a:lnTo>
                    <a:pt x="1" y="169"/>
                  </a:lnTo>
                  <a:lnTo>
                    <a:pt x="1" y="192"/>
                  </a:lnTo>
                  <a:lnTo>
                    <a:pt x="0" y="212"/>
                  </a:lnTo>
                  <a:lnTo>
                    <a:pt x="17" y="231"/>
                  </a:lnTo>
                  <a:lnTo>
                    <a:pt x="33" y="252"/>
                  </a:lnTo>
                  <a:lnTo>
                    <a:pt x="51" y="249"/>
                  </a:lnTo>
                  <a:lnTo>
                    <a:pt x="75" y="257"/>
                  </a:lnTo>
                  <a:lnTo>
                    <a:pt x="108" y="262"/>
                  </a:lnTo>
                  <a:lnTo>
                    <a:pt x="129" y="244"/>
                  </a:lnTo>
                  <a:lnTo>
                    <a:pt x="153" y="224"/>
                  </a:lnTo>
                  <a:lnTo>
                    <a:pt x="162" y="208"/>
                  </a:lnTo>
                  <a:lnTo>
                    <a:pt x="179" y="202"/>
                  </a:lnTo>
                  <a:lnTo>
                    <a:pt x="196" y="199"/>
                  </a:lnTo>
                  <a:lnTo>
                    <a:pt x="193" y="184"/>
                  </a:lnTo>
                  <a:lnTo>
                    <a:pt x="211" y="177"/>
                  </a:lnTo>
                  <a:lnTo>
                    <a:pt x="228" y="169"/>
                  </a:lnTo>
                  <a:lnTo>
                    <a:pt x="245" y="162"/>
                  </a:lnTo>
                  <a:lnTo>
                    <a:pt x="265" y="156"/>
                  </a:lnTo>
                  <a:lnTo>
                    <a:pt x="254" y="144"/>
                  </a:lnTo>
                  <a:lnTo>
                    <a:pt x="266" y="118"/>
                  </a:lnTo>
                  <a:lnTo>
                    <a:pt x="269" y="111"/>
                  </a:lnTo>
                  <a:lnTo>
                    <a:pt x="269" y="90"/>
                  </a:lnTo>
                  <a:lnTo>
                    <a:pt x="271" y="69"/>
                  </a:lnTo>
                  <a:lnTo>
                    <a:pt x="276" y="59"/>
                  </a:lnTo>
                  <a:lnTo>
                    <a:pt x="265" y="40"/>
                  </a:lnTo>
                  <a:lnTo>
                    <a:pt x="260" y="33"/>
                  </a:lnTo>
                  <a:lnTo>
                    <a:pt x="236" y="18"/>
                  </a:lnTo>
                  <a:lnTo>
                    <a:pt x="211" y="3"/>
                  </a:lnTo>
                  <a:lnTo>
                    <a:pt x="211" y="0"/>
                  </a:lnTo>
                  <a:lnTo>
                    <a:pt x="190" y="3"/>
                  </a:lnTo>
                  <a:lnTo>
                    <a:pt x="167" y="9"/>
                  </a:lnTo>
                  <a:lnTo>
                    <a:pt x="153" y="29"/>
                  </a:lnTo>
                  <a:lnTo>
                    <a:pt x="160" y="52"/>
                  </a:lnTo>
                  <a:lnTo>
                    <a:pt x="158" y="75"/>
                  </a:lnTo>
                  <a:lnTo>
                    <a:pt x="153" y="98"/>
                  </a:lnTo>
                  <a:lnTo>
                    <a:pt x="178" y="116"/>
                  </a:lnTo>
                  <a:lnTo>
                    <a:pt x="185" y="105"/>
                  </a:lnTo>
                  <a:lnTo>
                    <a:pt x="182" y="140"/>
                  </a:lnTo>
                  <a:lnTo>
                    <a:pt x="175" y="136"/>
                  </a:lnTo>
                  <a:lnTo>
                    <a:pt x="166" y="136"/>
                  </a:lnTo>
                  <a:lnTo>
                    <a:pt x="146" y="111"/>
                  </a:lnTo>
                  <a:lnTo>
                    <a:pt x="132" y="101"/>
                  </a:lnTo>
                  <a:lnTo>
                    <a:pt x="121" y="91"/>
                  </a:lnTo>
                  <a:lnTo>
                    <a:pt x="112" y="101"/>
                  </a:lnTo>
                  <a:lnTo>
                    <a:pt x="80" y="90"/>
                  </a:lnTo>
                  <a:lnTo>
                    <a:pt x="78" y="83"/>
                  </a:lnTo>
                  <a:lnTo>
                    <a:pt x="58" y="85"/>
                  </a:lnTo>
                  <a:lnTo>
                    <a:pt x="51" y="72"/>
                  </a:lnTo>
                  <a:lnTo>
                    <a:pt x="51" y="100"/>
                  </a:lnTo>
                  <a:lnTo>
                    <a:pt x="49" y="12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24" name="Freeform 381"/>
            <p:cNvSpPr>
              <a:spLocks/>
            </p:cNvSpPr>
            <p:nvPr/>
          </p:nvSpPr>
          <p:spPr bwMode="auto">
            <a:xfrm>
              <a:off x="3011" y="2545"/>
              <a:ext cx="181" cy="169"/>
            </a:xfrm>
            <a:custGeom>
              <a:avLst/>
              <a:gdLst>
                <a:gd name="T0" fmla="*/ 32 w 276"/>
                <a:gd name="T1" fmla="*/ 81 h 262"/>
                <a:gd name="T2" fmla="*/ 18 w 276"/>
                <a:gd name="T3" fmla="*/ 83 h 262"/>
                <a:gd name="T4" fmla="*/ 1 w 276"/>
                <a:gd name="T5" fmla="*/ 83 h 262"/>
                <a:gd name="T6" fmla="*/ 1 w 276"/>
                <a:gd name="T7" fmla="*/ 97 h 262"/>
                <a:gd name="T8" fmla="*/ 1 w 276"/>
                <a:gd name="T9" fmla="*/ 109 h 262"/>
                <a:gd name="T10" fmla="*/ 1 w 276"/>
                <a:gd name="T11" fmla="*/ 124 h 262"/>
                <a:gd name="T12" fmla="*/ 0 w 276"/>
                <a:gd name="T13" fmla="*/ 137 h 262"/>
                <a:gd name="T14" fmla="*/ 11 w 276"/>
                <a:gd name="T15" fmla="*/ 149 h 262"/>
                <a:gd name="T16" fmla="*/ 22 w 276"/>
                <a:gd name="T17" fmla="*/ 163 h 262"/>
                <a:gd name="T18" fmla="*/ 33 w 276"/>
                <a:gd name="T19" fmla="*/ 161 h 262"/>
                <a:gd name="T20" fmla="*/ 49 w 276"/>
                <a:gd name="T21" fmla="*/ 166 h 262"/>
                <a:gd name="T22" fmla="*/ 71 w 276"/>
                <a:gd name="T23" fmla="*/ 169 h 262"/>
                <a:gd name="T24" fmla="*/ 85 w 276"/>
                <a:gd name="T25" fmla="*/ 157 h 262"/>
                <a:gd name="T26" fmla="*/ 100 w 276"/>
                <a:gd name="T27" fmla="*/ 144 h 262"/>
                <a:gd name="T28" fmla="*/ 106 w 276"/>
                <a:gd name="T29" fmla="*/ 134 h 262"/>
                <a:gd name="T30" fmla="*/ 117 w 276"/>
                <a:gd name="T31" fmla="*/ 130 h 262"/>
                <a:gd name="T32" fmla="*/ 129 w 276"/>
                <a:gd name="T33" fmla="*/ 128 h 262"/>
                <a:gd name="T34" fmla="*/ 127 w 276"/>
                <a:gd name="T35" fmla="*/ 119 h 262"/>
                <a:gd name="T36" fmla="*/ 138 w 276"/>
                <a:gd name="T37" fmla="*/ 114 h 262"/>
                <a:gd name="T38" fmla="*/ 150 w 276"/>
                <a:gd name="T39" fmla="*/ 109 h 262"/>
                <a:gd name="T40" fmla="*/ 161 w 276"/>
                <a:gd name="T41" fmla="*/ 104 h 262"/>
                <a:gd name="T42" fmla="*/ 174 w 276"/>
                <a:gd name="T43" fmla="*/ 101 h 262"/>
                <a:gd name="T44" fmla="*/ 167 w 276"/>
                <a:gd name="T45" fmla="*/ 93 h 262"/>
                <a:gd name="T46" fmla="*/ 174 w 276"/>
                <a:gd name="T47" fmla="*/ 76 h 262"/>
                <a:gd name="T48" fmla="*/ 176 w 276"/>
                <a:gd name="T49" fmla="*/ 72 h 262"/>
                <a:gd name="T50" fmla="*/ 176 w 276"/>
                <a:gd name="T51" fmla="*/ 58 h 262"/>
                <a:gd name="T52" fmla="*/ 178 w 276"/>
                <a:gd name="T53" fmla="*/ 45 h 262"/>
                <a:gd name="T54" fmla="*/ 181 w 276"/>
                <a:gd name="T55" fmla="*/ 38 h 262"/>
                <a:gd name="T56" fmla="*/ 174 w 276"/>
                <a:gd name="T57" fmla="*/ 26 h 262"/>
                <a:gd name="T58" fmla="*/ 171 w 276"/>
                <a:gd name="T59" fmla="*/ 21 h 262"/>
                <a:gd name="T60" fmla="*/ 155 w 276"/>
                <a:gd name="T61" fmla="*/ 12 h 262"/>
                <a:gd name="T62" fmla="*/ 138 w 276"/>
                <a:gd name="T63" fmla="*/ 2 h 262"/>
                <a:gd name="T64" fmla="*/ 138 w 276"/>
                <a:gd name="T65" fmla="*/ 0 h 262"/>
                <a:gd name="T66" fmla="*/ 125 w 276"/>
                <a:gd name="T67" fmla="*/ 2 h 262"/>
                <a:gd name="T68" fmla="*/ 110 w 276"/>
                <a:gd name="T69" fmla="*/ 6 h 262"/>
                <a:gd name="T70" fmla="*/ 100 w 276"/>
                <a:gd name="T71" fmla="*/ 19 h 262"/>
                <a:gd name="T72" fmla="*/ 105 w 276"/>
                <a:gd name="T73" fmla="*/ 34 h 262"/>
                <a:gd name="T74" fmla="*/ 104 w 276"/>
                <a:gd name="T75" fmla="*/ 48 h 262"/>
                <a:gd name="T76" fmla="*/ 100 w 276"/>
                <a:gd name="T77" fmla="*/ 63 h 262"/>
                <a:gd name="T78" fmla="*/ 117 w 276"/>
                <a:gd name="T79" fmla="*/ 75 h 262"/>
                <a:gd name="T80" fmla="*/ 121 w 276"/>
                <a:gd name="T81" fmla="*/ 68 h 262"/>
                <a:gd name="T82" fmla="*/ 119 w 276"/>
                <a:gd name="T83" fmla="*/ 90 h 262"/>
                <a:gd name="T84" fmla="*/ 115 w 276"/>
                <a:gd name="T85" fmla="*/ 88 h 262"/>
                <a:gd name="T86" fmla="*/ 109 w 276"/>
                <a:gd name="T87" fmla="*/ 88 h 262"/>
                <a:gd name="T88" fmla="*/ 96 w 276"/>
                <a:gd name="T89" fmla="*/ 72 h 262"/>
                <a:gd name="T90" fmla="*/ 87 w 276"/>
                <a:gd name="T91" fmla="*/ 65 h 262"/>
                <a:gd name="T92" fmla="*/ 79 w 276"/>
                <a:gd name="T93" fmla="*/ 59 h 262"/>
                <a:gd name="T94" fmla="*/ 73 w 276"/>
                <a:gd name="T95" fmla="*/ 65 h 262"/>
                <a:gd name="T96" fmla="*/ 52 w 276"/>
                <a:gd name="T97" fmla="*/ 58 h 262"/>
                <a:gd name="T98" fmla="*/ 51 w 276"/>
                <a:gd name="T99" fmla="*/ 54 h 262"/>
                <a:gd name="T100" fmla="*/ 38 w 276"/>
                <a:gd name="T101" fmla="*/ 55 h 262"/>
                <a:gd name="T102" fmla="*/ 33 w 276"/>
                <a:gd name="T103" fmla="*/ 46 h 262"/>
                <a:gd name="T104" fmla="*/ 33 w 276"/>
                <a:gd name="T105" fmla="*/ 65 h 262"/>
                <a:gd name="T106" fmla="*/ 32 w 276"/>
                <a:gd name="T107" fmla="*/ 81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6"/>
                <a:gd name="T163" fmla="*/ 0 h 262"/>
                <a:gd name="T164" fmla="*/ 276 w 276"/>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6" h="262">
                  <a:moveTo>
                    <a:pt x="49" y="125"/>
                  </a:moveTo>
                  <a:lnTo>
                    <a:pt x="27" y="128"/>
                  </a:lnTo>
                  <a:lnTo>
                    <a:pt x="2" y="129"/>
                  </a:lnTo>
                  <a:lnTo>
                    <a:pt x="1" y="150"/>
                  </a:lnTo>
                  <a:lnTo>
                    <a:pt x="1" y="169"/>
                  </a:lnTo>
                  <a:lnTo>
                    <a:pt x="1" y="192"/>
                  </a:lnTo>
                  <a:lnTo>
                    <a:pt x="0" y="212"/>
                  </a:lnTo>
                  <a:lnTo>
                    <a:pt x="17" y="231"/>
                  </a:lnTo>
                  <a:lnTo>
                    <a:pt x="33" y="252"/>
                  </a:lnTo>
                  <a:lnTo>
                    <a:pt x="51" y="249"/>
                  </a:lnTo>
                  <a:lnTo>
                    <a:pt x="75" y="257"/>
                  </a:lnTo>
                  <a:lnTo>
                    <a:pt x="108" y="262"/>
                  </a:lnTo>
                  <a:lnTo>
                    <a:pt x="129" y="244"/>
                  </a:lnTo>
                  <a:lnTo>
                    <a:pt x="153" y="224"/>
                  </a:lnTo>
                  <a:lnTo>
                    <a:pt x="162" y="208"/>
                  </a:lnTo>
                  <a:lnTo>
                    <a:pt x="179" y="202"/>
                  </a:lnTo>
                  <a:lnTo>
                    <a:pt x="196" y="199"/>
                  </a:lnTo>
                  <a:lnTo>
                    <a:pt x="193" y="184"/>
                  </a:lnTo>
                  <a:lnTo>
                    <a:pt x="211" y="177"/>
                  </a:lnTo>
                  <a:lnTo>
                    <a:pt x="228" y="169"/>
                  </a:lnTo>
                  <a:lnTo>
                    <a:pt x="245" y="162"/>
                  </a:lnTo>
                  <a:lnTo>
                    <a:pt x="265" y="156"/>
                  </a:lnTo>
                  <a:lnTo>
                    <a:pt x="254" y="144"/>
                  </a:lnTo>
                  <a:lnTo>
                    <a:pt x="266" y="118"/>
                  </a:lnTo>
                  <a:lnTo>
                    <a:pt x="269" y="111"/>
                  </a:lnTo>
                  <a:lnTo>
                    <a:pt x="269" y="90"/>
                  </a:lnTo>
                  <a:lnTo>
                    <a:pt x="271" y="69"/>
                  </a:lnTo>
                  <a:lnTo>
                    <a:pt x="276" y="59"/>
                  </a:lnTo>
                  <a:lnTo>
                    <a:pt x="265" y="40"/>
                  </a:lnTo>
                  <a:lnTo>
                    <a:pt x="260" y="33"/>
                  </a:lnTo>
                  <a:lnTo>
                    <a:pt x="236" y="18"/>
                  </a:lnTo>
                  <a:lnTo>
                    <a:pt x="211" y="3"/>
                  </a:lnTo>
                  <a:lnTo>
                    <a:pt x="211" y="0"/>
                  </a:lnTo>
                  <a:lnTo>
                    <a:pt x="190" y="3"/>
                  </a:lnTo>
                  <a:lnTo>
                    <a:pt x="167" y="9"/>
                  </a:lnTo>
                  <a:lnTo>
                    <a:pt x="153" y="29"/>
                  </a:lnTo>
                  <a:lnTo>
                    <a:pt x="160" y="52"/>
                  </a:lnTo>
                  <a:lnTo>
                    <a:pt x="158" y="75"/>
                  </a:lnTo>
                  <a:lnTo>
                    <a:pt x="153" y="98"/>
                  </a:lnTo>
                  <a:lnTo>
                    <a:pt x="178" y="116"/>
                  </a:lnTo>
                  <a:lnTo>
                    <a:pt x="185" y="105"/>
                  </a:lnTo>
                  <a:lnTo>
                    <a:pt x="182" y="140"/>
                  </a:lnTo>
                  <a:lnTo>
                    <a:pt x="175" y="136"/>
                  </a:lnTo>
                  <a:lnTo>
                    <a:pt x="166" y="136"/>
                  </a:lnTo>
                  <a:lnTo>
                    <a:pt x="146" y="111"/>
                  </a:lnTo>
                  <a:lnTo>
                    <a:pt x="132" y="101"/>
                  </a:lnTo>
                  <a:lnTo>
                    <a:pt x="121" y="91"/>
                  </a:lnTo>
                  <a:lnTo>
                    <a:pt x="112" y="101"/>
                  </a:lnTo>
                  <a:lnTo>
                    <a:pt x="80" y="90"/>
                  </a:lnTo>
                  <a:lnTo>
                    <a:pt x="78" y="83"/>
                  </a:lnTo>
                  <a:lnTo>
                    <a:pt x="58" y="85"/>
                  </a:lnTo>
                  <a:lnTo>
                    <a:pt x="51" y="72"/>
                  </a:lnTo>
                  <a:lnTo>
                    <a:pt x="51" y="100"/>
                  </a:lnTo>
                  <a:lnTo>
                    <a:pt x="49" y="125"/>
                  </a:lnTo>
                </a:path>
              </a:pathLst>
            </a:custGeom>
            <a:solidFill>
              <a:srgbClr val="E5E5E5"/>
            </a:solidFill>
            <a:ln w="1588">
              <a:solidFill>
                <a:srgbClr val="999999"/>
              </a:solidFill>
              <a:prstDash val="solid"/>
              <a:round/>
              <a:headEnd/>
              <a:tailEnd/>
            </a:ln>
          </p:spPr>
          <p:txBody>
            <a:bodyPr/>
            <a:lstStyle/>
            <a:p>
              <a:endParaRPr lang="en-US"/>
            </a:p>
          </p:txBody>
        </p:sp>
        <p:sp>
          <p:nvSpPr>
            <p:cNvPr id="27125" name="Freeform 382"/>
            <p:cNvSpPr>
              <a:spLocks/>
            </p:cNvSpPr>
            <p:nvPr/>
          </p:nvSpPr>
          <p:spPr bwMode="auto">
            <a:xfrm>
              <a:off x="3060" y="2673"/>
              <a:ext cx="117" cy="117"/>
            </a:xfrm>
            <a:custGeom>
              <a:avLst/>
              <a:gdLst>
                <a:gd name="T0" fmla="*/ 57 w 179"/>
                <a:gd name="T1" fmla="*/ 112 h 181"/>
                <a:gd name="T2" fmla="*/ 54 w 179"/>
                <a:gd name="T3" fmla="*/ 108 h 181"/>
                <a:gd name="T4" fmla="*/ 40 w 179"/>
                <a:gd name="T5" fmla="*/ 103 h 181"/>
                <a:gd name="T6" fmla="*/ 35 w 179"/>
                <a:gd name="T7" fmla="*/ 87 h 181"/>
                <a:gd name="T8" fmla="*/ 31 w 179"/>
                <a:gd name="T9" fmla="*/ 83 h 181"/>
                <a:gd name="T10" fmla="*/ 29 w 179"/>
                <a:gd name="T11" fmla="*/ 80 h 181"/>
                <a:gd name="T12" fmla="*/ 18 w 179"/>
                <a:gd name="T13" fmla="*/ 70 h 181"/>
                <a:gd name="T14" fmla="*/ 8 w 179"/>
                <a:gd name="T15" fmla="*/ 54 h 181"/>
                <a:gd name="T16" fmla="*/ 0 w 179"/>
                <a:gd name="T17" fmla="*/ 37 h 181"/>
                <a:gd name="T18" fmla="*/ 22 w 179"/>
                <a:gd name="T19" fmla="*/ 41 h 181"/>
                <a:gd name="T20" fmla="*/ 35 w 179"/>
                <a:gd name="T21" fmla="*/ 29 h 181"/>
                <a:gd name="T22" fmla="*/ 51 w 179"/>
                <a:gd name="T23" fmla="*/ 16 h 181"/>
                <a:gd name="T24" fmla="*/ 57 w 179"/>
                <a:gd name="T25" fmla="*/ 6 h 181"/>
                <a:gd name="T26" fmla="*/ 68 w 179"/>
                <a:gd name="T27" fmla="*/ 2 h 181"/>
                <a:gd name="T28" fmla="*/ 79 w 179"/>
                <a:gd name="T29" fmla="*/ 0 h 181"/>
                <a:gd name="T30" fmla="*/ 79 w 179"/>
                <a:gd name="T31" fmla="*/ 6 h 181"/>
                <a:gd name="T32" fmla="*/ 87 w 179"/>
                <a:gd name="T33" fmla="*/ 6 h 181"/>
                <a:gd name="T34" fmla="*/ 103 w 179"/>
                <a:gd name="T35" fmla="*/ 12 h 181"/>
                <a:gd name="T36" fmla="*/ 117 w 179"/>
                <a:gd name="T37" fmla="*/ 18 h 181"/>
                <a:gd name="T38" fmla="*/ 117 w 179"/>
                <a:gd name="T39" fmla="*/ 39 h 181"/>
                <a:gd name="T40" fmla="*/ 114 w 179"/>
                <a:gd name="T41" fmla="*/ 54 h 181"/>
                <a:gd name="T42" fmla="*/ 116 w 179"/>
                <a:gd name="T43" fmla="*/ 69 h 181"/>
                <a:gd name="T44" fmla="*/ 110 w 179"/>
                <a:gd name="T45" fmla="*/ 85 h 181"/>
                <a:gd name="T46" fmla="*/ 107 w 179"/>
                <a:gd name="T47" fmla="*/ 98 h 181"/>
                <a:gd name="T48" fmla="*/ 97 w 179"/>
                <a:gd name="T49" fmla="*/ 108 h 181"/>
                <a:gd name="T50" fmla="*/ 88 w 179"/>
                <a:gd name="T51" fmla="*/ 117 h 181"/>
                <a:gd name="T52" fmla="*/ 74 w 179"/>
                <a:gd name="T53" fmla="*/ 115 h 181"/>
                <a:gd name="T54" fmla="*/ 59 w 179"/>
                <a:gd name="T55" fmla="*/ 113 h 181"/>
                <a:gd name="T56" fmla="*/ 57 w 179"/>
                <a:gd name="T57" fmla="*/ 112 h 1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9"/>
                <a:gd name="T88" fmla="*/ 0 h 181"/>
                <a:gd name="T89" fmla="*/ 179 w 179"/>
                <a:gd name="T90" fmla="*/ 181 h 1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9" h="181">
                  <a:moveTo>
                    <a:pt x="87" y="174"/>
                  </a:moveTo>
                  <a:lnTo>
                    <a:pt x="83" y="167"/>
                  </a:lnTo>
                  <a:lnTo>
                    <a:pt x="61" y="159"/>
                  </a:lnTo>
                  <a:lnTo>
                    <a:pt x="54" y="135"/>
                  </a:lnTo>
                  <a:lnTo>
                    <a:pt x="47" y="129"/>
                  </a:lnTo>
                  <a:lnTo>
                    <a:pt x="44" y="123"/>
                  </a:lnTo>
                  <a:lnTo>
                    <a:pt x="27" y="109"/>
                  </a:lnTo>
                  <a:lnTo>
                    <a:pt x="13" y="84"/>
                  </a:lnTo>
                  <a:lnTo>
                    <a:pt x="0" y="58"/>
                  </a:lnTo>
                  <a:lnTo>
                    <a:pt x="33" y="63"/>
                  </a:lnTo>
                  <a:lnTo>
                    <a:pt x="54" y="45"/>
                  </a:lnTo>
                  <a:lnTo>
                    <a:pt x="78" y="25"/>
                  </a:lnTo>
                  <a:lnTo>
                    <a:pt x="87" y="9"/>
                  </a:lnTo>
                  <a:lnTo>
                    <a:pt x="104" y="3"/>
                  </a:lnTo>
                  <a:lnTo>
                    <a:pt x="121" y="0"/>
                  </a:lnTo>
                  <a:lnTo>
                    <a:pt x="121" y="10"/>
                  </a:lnTo>
                  <a:lnTo>
                    <a:pt x="133" y="9"/>
                  </a:lnTo>
                  <a:lnTo>
                    <a:pt x="157" y="18"/>
                  </a:lnTo>
                  <a:lnTo>
                    <a:pt x="179" y="28"/>
                  </a:lnTo>
                  <a:lnTo>
                    <a:pt x="179" y="61"/>
                  </a:lnTo>
                  <a:lnTo>
                    <a:pt x="175" y="84"/>
                  </a:lnTo>
                  <a:lnTo>
                    <a:pt x="177" y="107"/>
                  </a:lnTo>
                  <a:lnTo>
                    <a:pt x="168" y="131"/>
                  </a:lnTo>
                  <a:lnTo>
                    <a:pt x="163" y="152"/>
                  </a:lnTo>
                  <a:lnTo>
                    <a:pt x="149" y="167"/>
                  </a:lnTo>
                  <a:lnTo>
                    <a:pt x="135" y="181"/>
                  </a:lnTo>
                  <a:lnTo>
                    <a:pt x="113" y="178"/>
                  </a:lnTo>
                  <a:lnTo>
                    <a:pt x="91" y="175"/>
                  </a:lnTo>
                  <a:lnTo>
                    <a:pt x="87" y="17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26" name="Freeform 383"/>
            <p:cNvSpPr>
              <a:spLocks/>
            </p:cNvSpPr>
            <p:nvPr/>
          </p:nvSpPr>
          <p:spPr bwMode="auto">
            <a:xfrm>
              <a:off x="3060" y="2673"/>
              <a:ext cx="117" cy="117"/>
            </a:xfrm>
            <a:custGeom>
              <a:avLst/>
              <a:gdLst>
                <a:gd name="T0" fmla="*/ 57 w 179"/>
                <a:gd name="T1" fmla="*/ 112 h 181"/>
                <a:gd name="T2" fmla="*/ 54 w 179"/>
                <a:gd name="T3" fmla="*/ 108 h 181"/>
                <a:gd name="T4" fmla="*/ 40 w 179"/>
                <a:gd name="T5" fmla="*/ 103 h 181"/>
                <a:gd name="T6" fmla="*/ 35 w 179"/>
                <a:gd name="T7" fmla="*/ 87 h 181"/>
                <a:gd name="T8" fmla="*/ 31 w 179"/>
                <a:gd name="T9" fmla="*/ 83 h 181"/>
                <a:gd name="T10" fmla="*/ 29 w 179"/>
                <a:gd name="T11" fmla="*/ 80 h 181"/>
                <a:gd name="T12" fmla="*/ 18 w 179"/>
                <a:gd name="T13" fmla="*/ 70 h 181"/>
                <a:gd name="T14" fmla="*/ 8 w 179"/>
                <a:gd name="T15" fmla="*/ 54 h 181"/>
                <a:gd name="T16" fmla="*/ 0 w 179"/>
                <a:gd name="T17" fmla="*/ 37 h 181"/>
                <a:gd name="T18" fmla="*/ 22 w 179"/>
                <a:gd name="T19" fmla="*/ 41 h 181"/>
                <a:gd name="T20" fmla="*/ 35 w 179"/>
                <a:gd name="T21" fmla="*/ 29 h 181"/>
                <a:gd name="T22" fmla="*/ 51 w 179"/>
                <a:gd name="T23" fmla="*/ 16 h 181"/>
                <a:gd name="T24" fmla="*/ 57 w 179"/>
                <a:gd name="T25" fmla="*/ 6 h 181"/>
                <a:gd name="T26" fmla="*/ 68 w 179"/>
                <a:gd name="T27" fmla="*/ 2 h 181"/>
                <a:gd name="T28" fmla="*/ 79 w 179"/>
                <a:gd name="T29" fmla="*/ 0 h 181"/>
                <a:gd name="T30" fmla="*/ 79 w 179"/>
                <a:gd name="T31" fmla="*/ 6 h 181"/>
                <a:gd name="T32" fmla="*/ 87 w 179"/>
                <a:gd name="T33" fmla="*/ 6 h 181"/>
                <a:gd name="T34" fmla="*/ 103 w 179"/>
                <a:gd name="T35" fmla="*/ 12 h 181"/>
                <a:gd name="T36" fmla="*/ 117 w 179"/>
                <a:gd name="T37" fmla="*/ 18 h 181"/>
                <a:gd name="T38" fmla="*/ 117 w 179"/>
                <a:gd name="T39" fmla="*/ 39 h 181"/>
                <a:gd name="T40" fmla="*/ 114 w 179"/>
                <a:gd name="T41" fmla="*/ 54 h 181"/>
                <a:gd name="T42" fmla="*/ 116 w 179"/>
                <a:gd name="T43" fmla="*/ 69 h 181"/>
                <a:gd name="T44" fmla="*/ 110 w 179"/>
                <a:gd name="T45" fmla="*/ 85 h 181"/>
                <a:gd name="T46" fmla="*/ 107 w 179"/>
                <a:gd name="T47" fmla="*/ 98 h 181"/>
                <a:gd name="T48" fmla="*/ 97 w 179"/>
                <a:gd name="T49" fmla="*/ 108 h 181"/>
                <a:gd name="T50" fmla="*/ 88 w 179"/>
                <a:gd name="T51" fmla="*/ 117 h 181"/>
                <a:gd name="T52" fmla="*/ 74 w 179"/>
                <a:gd name="T53" fmla="*/ 115 h 181"/>
                <a:gd name="T54" fmla="*/ 59 w 179"/>
                <a:gd name="T55" fmla="*/ 113 h 181"/>
                <a:gd name="T56" fmla="*/ 57 w 179"/>
                <a:gd name="T57" fmla="*/ 112 h 1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9"/>
                <a:gd name="T88" fmla="*/ 0 h 181"/>
                <a:gd name="T89" fmla="*/ 179 w 179"/>
                <a:gd name="T90" fmla="*/ 181 h 1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9" h="181">
                  <a:moveTo>
                    <a:pt x="87" y="174"/>
                  </a:moveTo>
                  <a:lnTo>
                    <a:pt x="83" y="167"/>
                  </a:lnTo>
                  <a:lnTo>
                    <a:pt x="61" y="159"/>
                  </a:lnTo>
                  <a:lnTo>
                    <a:pt x="54" y="135"/>
                  </a:lnTo>
                  <a:lnTo>
                    <a:pt x="47" y="129"/>
                  </a:lnTo>
                  <a:lnTo>
                    <a:pt x="44" y="123"/>
                  </a:lnTo>
                  <a:lnTo>
                    <a:pt x="27" y="109"/>
                  </a:lnTo>
                  <a:lnTo>
                    <a:pt x="13" y="84"/>
                  </a:lnTo>
                  <a:lnTo>
                    <a:pt x="0" y="58"/>
                  </a:lnTo>
                  <a:lnTo>
                    <a:pt x="33" y="63"/>
                  </a:lnTo>
                  <a:lnTo>
                    <a:pt x="54" y="45"/>
                  </a:lnTo>
                  <a:lnTo>
                    <a:pt x="78" y="25"/>
                  </a:lnTo>
                  <a:lnTo>
                    <a:pt x="87" y="9"/>
                  </a:lnTo>
                  <a:lnTo>
                    <a:pt x="104" y="3"/>
                  </a:lnTo>
                  <a:lnTo>
                    <a:pt x="121" y="0"/>
                  </a:lnTo>
                  <a:lnTo>
                    <a:pt x="121" y="10"/>
                  </a:lnTo>
                  <a:lnTo>
                    <a:pt x="133" y="9"/>
                  </a:lnTo>
                  <a:lnTo>
                    <a:pt x="157" y="18"/>
                  </a:lnTo>
                  <a:lnTo>
                    <a:pt x="179" y="28"/>
                  </a:lnTo>
                  <a:lnTo>
                    <a:pt x="179" y="61"/>
                  </a:lnTo>
                  <a:lnTo>
                    <a:pt x="175" y="84"/>
                  </a:lnTo>
                  <a:lnTo>
                    <a:pt x="177" y="107"/>
                  </a:lnTo>
                  <a:lnTo>
                    <a:pt x="168" y="131"/>
                  </a:lnTo>
                  <a:lnTo>
                    <a:pt x="163" y="152"/>
                  </a:lnTo>
                  <a:lnTo>
                    <a:pt x="149" y="167"/>
                  </a:lnTo>
                  <a:lnTo>
                    <a:pt x="135" y="181"/>
                  </a:lnTo>
                  <a:lnTo>
                    <a:pt x="113" y="178"/>
                  </a:lnTo>
                  <a:lnTo>
                    <a:pt x="91" y="175"/>
                  </a:lnTo>
                  <a:lnTo>
                    <a:pt x="87" y="174"/>
                  </a:lnTo>
                </a:path>
              </a:pathLst>
            </a:custGeom>
            <a:solidFill>
              <a:srgbClr val="E5E5E5"/>
            </a:solidFill>
            <a:ln w="1588">
              <a:solidFill>
                <a:srgbClr val="999999"/>
              </a:solidFill>
              <a:prstDash val="solid"/>
              <a:round/>
              <a:headEnd/>
              <a:tailEnd/>
            </a:ln>
          </p:spPr>
          <p:txBody>
            <a:bodyPr/>
            <a:lstStyle/>
            <a:p>
              <a:endParaRPr lang="en-US"/>
            </a:p>
          </p:txBody>
        </p:sp>
        <p:sp>
          <p:nvSpPr>
            <p:cNvPr id="27127" name="Freeform 384"/>
            <p:cNvSpPr>
              <a:spLocks/>
            </p:cNvSpPr>
            <p:nvPr/>
          </p:nvSpPr>
          <p:spPr bwMode="auto">
            <a:xfrm>
              <a:off x="1820" y="2921"/>
              <a:ext cx="76" cy="82"/>
            </a:xfrm>
            <a:custGeom>
              <a:avLst/>
              <a:gdLst>
                <a:gd name="T0" fmla="*/ 73 w 116"/>
                <a:gd name="T1" fmla="*/ 43 h 128"/>
                <a:gd name="T2" fmla="*/ 58 w 116"/>
                <a:gd name="T3" fmla="*/ 31 h 128"/>
                <a:gd name="T4" fmla="*/ 42 w 116"/>
                <a:gd name="T5" fmla="*/ 20 h 128"/>
                <a:gd name="T6" fmla="*/ 33 w 116"/>
                <a:gd name="T7" fmla="*/ 15 h 128"/>
                <a:gd name="T8" fmla="*/ 29 w 116"/>
                <a:gd name="T9" fmla="*/ 14 h 128"/>
                <a:gd name="T10" fmla="*/ 10 w 116"/>
                <a:gd name="T11" fmla="*/ 0 h 128"/>
                <a:gd name="T12" fmla="*/ 2 w 116"/>
                <a:gd name="T13" fmla="*/ 3 h 128"/>
                <a:gd name="T14" fmla="*/ 1 w 116"/>
                <a:gd name="T15" fmla="*/ 22 h 128"/>
                <a:gd name="T16" fmla="*/ 1 w 116"/>
                <a:gd name="T17" fmla="*/ 41 h 128"/>
                <a:gd name="T18" fmla="*/ 2 w 116"/>
                <a:gd name="T19" fmla="*/ 43 h 128"/>
                <a:gd name="T20" fmla="*/ 0 w 116"/>
                <a:gd name="T21" fmla="*/ 56 h 128"/>
                <a:gd name="T22" fmla="*/ 9 w 116"/>
                <a:gd name="T23" fmla="*/ 71 h 128"/>
                <a:gd name="T24" fmla="*/ 27 w 116"/>
                <a:gd name="T25" fmla="*/ 78 h 128"/>
                <a:gd name="T26" fmla="*/ 51 w 116"/>
                <a:gd name="T27" fmla="*/ 82 h 128"/>
                <a:gd name="T28" fmla="*/ 66 w 116"/>
                <a:gd name="T29" fmla="*/ 77 h 128"/>
                <a:gd name="T30" fmla="*/ 76 w 116"/>
                <a:gd name="T31" fmla="*/ 63 h 128"/>
                <a:gd name="T32" fmla="*/ 73 w 116"/>
                <a:gd name="T33" fmla="*/ 51 h 128"/>
                <a:gd name="T34" fmla="*/ 73 w 116"/>
                <a:gd name="T35" fmla="*/ 43 h 1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28"/>
                <a:gd name="T56" fmla="*/ 116 w 116"/>
                <a:gd name="T57" fmla="*/ 128 h 1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28">
                  <a:moveTo>
                    <a:pt x="112" y="67"/>
                  </a:moveTo>
                  <a:lnTo>
                    <a:pt x="89" y="49"/>
                  </a:lnTo>
                  <a:lnTo>
                    <a:pt x="64" y="31"/>
                  </a:lnTo>
                  <a:lnTo>
                    <a:pt x="51" y="23"/>
                  </a:lnTo>
                  <a:lnTo>
                    <a:pt x="44" y="22"/>
                  </a:lnTo>
                  <a:lnTo>
                    <a:pt x="16" y="0"/>
                  </a:lnTo>
                  <a:lnTo>
                    <a:pt x="3" y="5"/>
                  </a:lnTo>
                  <a:lnTo>
                    <a:pt x="2" y="34"/>
                  </a:lnTo>
                  <a:lnTo>
                    <a:pt x="2" y="64"/>
                  </a:lnTo>
                  <a:lnTo>
                    <a:pt x="3" y="67"/>
                  </a:lnTo>
                  <a:lnTo>
                    <a:pt x="0" y="88"/>
                  </a:lnTo>
                  <a:lnTo>
                    <a:pt x="13" y="111"/>
                  </a:lnTo>
                  <a:lnTo>
                    <a:pt x="41" y="121"/>
                  </a:lnTo>
                  <a:lnTo>
                    <a:pt x="78" y="128"/>
                  </a:lnTo>
                  <a:lnTo>
                    <a:pt x="101" y="120"/>
                  </a:lnTo>
                  <a:lnTo>
                    <a:pt x="116" y="98"/>
                  </a:lnTo>
                  <a:lnTo>
                    <a:pt x="111" y="79"/>
                  </a:lnTo>
                  <a:lnTo>
                    <a:pt x="112" y="6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28" name="Freeform 385"/>
            <p:cNvSpPr>
              <a:spLocks/>
            </p:cNvSpPr>
            <p:nvPr/>
          </p:nvSpPr>
          <p:spPr bwMode="auto">
            <a:xfrm>
              <a:off x="1820" y="2921"/>
              <a:ext cx="76" cy="82"/>
            </a:xfrm>
            <a:custGeom>
              <a:avLst/>
              <a:gdLst>
                <a:gd name="T0" fmla="*/ 73 w 116"/>
                <a:gd name="T1" fmla="*/ 43 h 128"/>
                <a:gd name="T2" fmla="*/ 58 w 116"/>
                <a:gd name="T3" fmla="*/ 31 h 128"/>
                <a:gd name="T4" fmla="*/ 42 w 116"/>
                <a:gd name="T5" fmla="*/ 20 h 128"/>
                <a:gd name="T6" fmla="*/ 33 w 116"/>
                <a:gd name="T7" fmla="*/ 15 h 128"/>
                <a:gd name="T8" fmla="*/ 29 w 116"/>
                <a:gd name="T9" fmla="*/ 14 h 128"/>
                <a:gd name="T10" fmla="*/ 10 w 116"/>
                <a:gd name="T11" fmla="*/ 0 h 128"/>
                <a:gd name="T12" fmla="*/ 2 w 116"/>
                <a:gd name="T13" fmla="*/ 3 h 128"/>
                <a:gd name="T14" fmla="*/ 1 w 116"/>
                <a:gd name="T15" fmla="*/ 22 h 128"/>
                <a:gd name="T16" fmla="*/ 1 w 116"/>
                <a:gd name="T17" fmla="*/ 41 h 128"/>
                <a:gd name="T18" fmla="*/ 2 w 116"/>
                <a:gd name="T19" fmla="*/ 43 h 128"/>
                <a:gd name="T20" fmla="*/ 0 w 116"/>
                <a:gd name="T21" fmla="*/ 56 h 128"/>
                <a:gd name="T22" fmla="*/ 9 w 116"/>
                <a:gd name="T23" fmla="*/ 71 h 128"/>
                <a:gd name="T24" fmla="*/ 27 w 116"/>
                <a:gd name="T25" fmla="*/ 78 h 128"/>
                <a:gd name="T26" fmla="*/ 51 w 116"/>
                <a:gd name="T27" fmla="*/ 82 h 128"/>
                <a:gd name="T28" fmla="*/ 66 w 116"/>
                <a:gd name="T29" fmla="*/ 77 h 128"/>
                <a:gd name="T30" fmla="*/ 76 w 116"/>
                <a:gd name="T31" fmla="*/ 63 h 128"/>
                <a:gd name="T32" fmla="*/ 73 w 116"/>
                <a:gd name="T33" fmla="*/ 51 h 128"/>
                <a:gd name="T34" fmla="*/ 73 w 116"/>
                <a:gd name="T35" fmla="*/ 43 h 1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28"/>
                <a:gd name="T56" fmla="*/ 116 w 116"/>
                <a:gd name="T57" fmla="*/ 128 h 1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28">
                  <a:moveTo>
                    <a:pt x="112" y="67"/>
                  </a:moveTo>
                  <a:lnTo>
                    <a:pt x="89" y="49"/>
                  </a:lnTo>
                  <a:lnTo>
                    <a:pt x="64" y="31"/>
                  </a:lnTo>
                  <a:lnTo>
                    <a:pt x="51" y="23"/>
                  </a:lnTo>
                  <a:lnTo>
                    <a:pt x="44" y="22"/>
                  </a:lnTo>
                  <a:lnTo>
                    <a:pt x="16" y="0"/>
                  </a:lnTo>
                  <a:lnTo>
                    <a:pt x="3" y="5"/>
                  </a:lnTo>
                  <a:lnTo>
                    <a:pt x="2" y="34"/>
                  </a:lnTo>
                  <a:lnTo>
                    <a:pt x="2" y="64"/>
                  </a:lnTo>
                  <a:lnTo>
                    <a:pt x="3" y="67"/>
                  </a:lnTo>
                  <a:lnTo>
                    <a:pt x="0" y="88"/>
                  </a:lnTo>
                  <a:lnTo>
                    <a:pt x="13" y="111"/>
                  </a:lnTo>
                  <a:lnTo>
                    <a:pt x="41" y="121"/>
                  </a:lnTo>
                  <a:lnTo>
                    <a:pt x="78" y="128"/>
                  </a:lnTo>
                  <a:lnTo>
                    <a:pt x="101" y="120"/>
                  </a:lnTo>
                  <a:lnTo>
                    <a:pt x="116" y="98"/>
                  </a:lnTo>
                  <a:lnTo>
                    <a:pt x="111" y="79"/>
                  </a:lnTo>
                  <a:lnTo>
                    <a:pt x="112" y="67"/>
                  </a:lnTo>
                </a:path>
              </a:pathLst>
            </a:custGeom>
            <a:solidFill>
              <a:srgbClr val="E5E5E5"/>
            </a:solidFill>
            <a:ln w="1588">
              <a:solidFill>
                <a:srgbClr val="999999"/>
              </a:solidFill>
              <a:prstDash val="solid"/>
              <a:round/>
              <a:headEnd/>
              <a:tailEnd/>
            </a:ln>
          </p:spPr>
          <p:txBody>
            <a:bodyPr/>
            <a:lstStyle/>
            <a:p>
              <a:endParaRPr lang="en-US"/>
            </a:p>
          </p:txBody>
        </p:sp>
        <p:sp>
          <p:nvSpPr>
            <p:cNvPr id="27129" name="Freeform 386"/>
            <p:cNvSpPr>
              <a:spLocks/>
            </p:cNvSpPr>
            <p:nvPr/>
          </p:nvSpPr>
          <p:spPr bwMode="auto">
            <a:xfrm>
              <a:off x="1637" y="2779"/>
              <a:ext cx="235" cy="519"/>
            </a:xfrm>
            <a:custGeom>
              <a:avLst/>
              <a:gdLst>
                <a:gd name="T0" fmla="*/ 132 w 359"/>
                <a:gd name="T1" fmla="*/ 328 h 808"/>
                <a:gd name="T2" fmla="*/ 128 w 359"/>
                <a:gd name="T3" fmla="*/ 348 h 808"/>
                <a:gd name="T4" fmla="*/ 137 w 359"/>
                <a:gd name="T5" fmla="*/ 349 h 808"/>
                <a:gd name="T6" fmla="*/ 147 w 359"/>
                <a:gd name="T7" fmla="*/ 359 h 808"/>
                <a:gd name="T8" fmla="*/ 128 w 359"/>
                <a:gd name="T9" fmla="*/ 356 h 808"/>
                <a:gd name="T10" fmla="*/ 128 w 359"/>
                <a:gd name="T11" fmla="*/ 374 h 808"/>
                <a:gd name="T12" fmla="*/ 128 w 359"/>
                <a:gd name="T13" fmla="*/ 396 h 808"/>
                <a:gd name="T14" fmla="*/ 113 w 359"/>
                <a:gd name="T15" fmla="*/ 419 h 808"/>
                <a:gd name="T16" fmla="*/ 143 w 359"/>
                <a:gd name="T17" fmla="*/ 435 h 808"/>
                <a:gd name="T18" fmla="*/ 143 w 359"/>
                <a:gd name="T19" fmla="*/ 445 h 808"/>
                <a:gd name="T20" fmla="*/ 128 w 359"/>
                <a:gd name="T21" fmla="*/ 467 h 808"/>
                <a:gd name="T22" fmla="*/ 119 w 359"/>
                <a:gd name="T23" fmla="*/ 479 h 808"/>
                <a:gd name="T24" fmla="*/ 122 w 359"/>
                <a:gd name="T25" fmla="*/ 482 h 808"/>
                <a:gd name="T26" fmla="*/ 117 w 359"/>
                <a:gd name="T27" fmla="*/ 495 h 808"/>
                <a:gd name="T28" fmla="*/ 120 w 359"/>
                <a:gd name="T29" fmla="*/ 506 h 808"/>
                <a:gd name="T30" fmla="*/ 139 w 359"/>
                <a:gd name="T31" fmla="*/ 519 h 808"/>
                <a:gd name="T32" fmla="*/ 88 w 359"/>
                <a:gd name="T33" fmla="*/ 509 h 808"/>
                <a:gd name="T34" fmla="*/ 71 w 359"/>
                <a:gd name="T35" fmla="*/ 490 h 808"/>
                <a:gd name="T36" fmla="*/ 50 w 359"/>
                <a:gd name="T37" fmla="*/ 469 h 808"/>
                <a:gd name="T38" fmla="*/ 56 w 359"/>
                <a:gd name="T39" fmla="*/ 434 h 808"/>
                <a:gd name="T40" fmla="*/ 52 w 359"/>
                <a:gd name="T41" fmla="*/ 403 h 808"/>
                <a:gd name="T42" fmla="*/ 43 w 359"/>
                <a:gd name="T43" fmla="*/ 392 h 808"/>
                <a:gd name="T44" fmla="*/ 40 w 359"/>
                <a:gd name="T45" fmla="*/ 382 h 808"/>
                <a:gd name="T46" fmla="*/ 27 w 359"/>
                <a:gd name="T47" fmla="*/ 355 h 808"/>
                <a:gd name="T48" fmla="*/ 21 w 359"/>
                <a:gd name="T49" fmla="*/ 319 h 808"/>
                <a:gd name="T50" fmla="*/ 22 w 359"/>
                <a:gd name="T51" fmla="*/ 289 h 808"/>
                <a:gd name="T52" fmla="*/ 16 w 359"/>
                <a:gd name="T53" fmla="*/ 265 h 808"/>
                <a:gd name="T54" fmla="*/ 19 w 359"/>
                <a:gd name="T55" fmla="*/ 240 h 808"/>
                <a:gd name="T56" fmla="*/ 18 w 359"/>
                <a:gd name="T57" fmla="*/ 206 h 808"/>
                <a:gd name="T58" fmla="*/ 7 w 359"/>
                <a:gd name="T59" fmla="*/ 184 h 808"/>
                <a:gd name="T60" fmla="*/ 0 w 359"/>
                <a:gd name="T61" fmla="*/ 157 h 808"/>
                <a:gd name="T62" fmla="*/ 2 w 359"/>
                <a:gd name="T63" fmla="*/ 135 h 808"/>
                <a:gd name="T64" fmla="*/ 7 w 359"/>
                <a:gd name="T65" fmla="*/ 107 h 808"/>
                <a:gd name="T66" fmla="*/ 18 w 359"/>
                <a:gd name="T67" fmla="*/ 87 h 808"/>
                <a:gd name="T68" fmla="*/ 10 w 359"/>
                <a:gd name="T69" fmla="*/ 53 h 808"/>
                <a:gd name="T70" fmla="*/ 25 w 359"/>
                <a:gd name="T71" fmla="*/ 39 h 808"/>
                <a:gd name="T72" fmla="*/ 24 w 359"/>
                <a:gd name="T73" fmla="*/ 17 h 808"/>
                <a:gd name="T74" fmla="*/ 41 w 359"/>
                <a:gd name="T75" fmla="*/ 2 h 808"/>
                <a:gd name="T76" fmla="*/ 67 w 359"/>
                <a:gd name="T77" fmla="*/ 17 h 808"/>
                <a:gd name="T78" fmla="*/ 90 w 359"/>
                <a:gd name="T79" fmla="*/ 3 h 808"/>
                <a:gd name="T80" fmla="*/ 108 w 359"/>
                <a:gd name="T81" fmla="*/ 21 h 808"/>
                <a:gd name="T82" fmla="*/ 136 w 359"/>
                <a:gd name="T83" fmla="*/ 41 h 808"/>
                <a:gd name="T84" fmla="*/ 162 w 359"/>
                <a:gd name="T85" fmla="*/ 55 h 808"/>
                <a:gd name="T86" fmla="*/ 170 w 359"/>
                <a:gd name="T87" fmla="*/ 78 h 808"/>
                <a:gd name="T88" fmla="*/ 181 w 359"/>
                <a:gd name="T89" fmla="*/ 96 h 808"/>
                <a:gd name="T90" fmla="*/ 209 w 359"/>
                <a:gd name="T91" fmla="*/ 92 h 808"/>
                <a:gd name="T92" fmla="*/ 219 w 359"/>
                <a:gd name="T93" fmla="*/ 65 h 808"/>
                <a:gd name="T94" fmla="*/ 235 w 359"/>
                <a:gd name="T95" fmla="*/ 87 h 808"/>
                <a:gd name="T96" fmla="*/ 217 w 359"/>
                <a:gd name="T97" fmla="*/ 103 h 808"/>
                <a:gd name="T98" fmla="*/ 201 w 359"/>
                <a:gd name="T99" fmla="*/ 124 h 808"/>
                <a:gd name="T100" fmla="*/ 185 w 359"/>
                <a:gd name="T101" fmla="*/ 145 h 808"/>
                <a:gd name="T102" fmla="*/ 184 w 359"/>
                <a:gd name="T103" fmla="*/ 164 h 808"/>
                <a:gd name="T104" fmla="*/ 186 w 359"/>
                <a:gd name="T105" fmla="*/ 194 h 808"/>
                <a:gd name="T106" fmla="*/ 190 w 359"/>
                <a:gd name="T107" fmla="*/ 220 h 808"/>
                <a:gd name="T108" fmla="*/ 209 w 359"/>
                <a:gd name="T109" fmla="*/ 246 h 808"/>
                <a:gd name="T110" fmla="*/ 213 w 359"/>
                <a:gd name="T111" fmla="*/ 267 h 808"/>
                <a:gd name="T112" fmla="*/ 195 w 359"/>
                <a:gd name="T113" fmla="*/ 285 h 808"/>
                <a:gd name="T114" fmla="*/ 172 w 359"/>
                <a:gd name="T115" fmla="*/ 292 h 808"/>
                <a:gd name="T116" fmla="*/ 148 w 359"/>
                <a:gd name="T117" fmla="*/ 294 h 808"/>
                <a:gd name="T118" fmla="*/ 154 w 359"/>
                <a:gd name="T119" fmla="*/ 321 h 8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9"/>
                <a:gd name="T181" fmla="*/ 0 h 808"/>
                <a:gd name="T182" fmla="*/ 359 w 359"/>
                <a:gd name="T183" fmla="*/ 808 h 8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9" h="808">
                  <a:moveTo>
                    <a:pt x="231" y="513"/>
                  </a:moveTo>
                  <a:lnTo>
                    <a:pt x="201" y="510"/>
                  </a:lnTo>
                  <a:lnTo>
                    <a:pt x="176" y="507"/>
                  </a:lnTo>
                  <a:lnTo>
                    <a:pt x="196" y="542"/>
                  </a:lnTo>
                  <a:lnTo>
                    <a:pt x="202" y="546"/>
                  </a:lnTo>
                  <a:lnTo>
                    <a:pt x="210" y="544"/>
                  </a:lnTo>
                  <a:lnTo>
                    <a:pt x="216" y="540"/>
                  </a:lnTo>
                  <a:lnTo>
                    <a:pt x="225" y="559"/>
                  </a:lnTo>
                  <a:lnTo>
                    <a:pt x="212" y="554"/>
                  </a:lnTo>
                  <a:lnTo>
                    <a:pt x="196" y="554"/>
                  </a:lnTo>
                  <a:lnTo>
                    <a:pt x="212" y="564"/>
                  </a:lnTo>
                  <a:lnTo>
                    <a:pt x="196" y="583"/>
                  </a:lnTo>
                  <a:lnTo>
                    <a:pt x="199" y="607"/>
                  </a:lnTo>
                  <a:lnTo>
                    <a:pt x="196" y="616"/>
                  </a:lnTo>
                  <a:lnTo>
                    <a:pt x="170" y="629"/>
                  </a:lnTo>
                  <a:lnTo>
                    <a:pt x="173" y="653"/>
                  </a:lnTo>
                  <a:lnTo>
                    <a:pt x="205" y="670"/>
                  </a:lnTo>
                  <a:lnTo>
                    <a:pt x="218" y="677"/>
                  </a:lnTo>
                  <a:lnTo>
                    <a:pt x="212" y="691"/>
                  </a:lnTo>
                  <a:lnTo>
                    <a:pt x="218" y="693"/>
                  </a:lnTo>
                  <a:lnTo>
                    <a:pt x="207" y="709"/>
                  </a:lnTo>
                  <a:lnTo>
                    <a:pt x="196" y="727"/>
                  </a:lnTo>
                  <a:lnTo>
                    <a:pt x="194" y="748"/>
                  </a:lnTo>
                  <a:lnTo>
                    <a:pt x="182" y="745"/>
                  </a:lnTo>
                  <a:lnTo>
                    <a:pt x="176" y="747"/>
                  </a:lnTo>
                  <a:lnTo>
                    <a:pt x="187" y="751"/>
                  </a:lnTo>
                  <a:lnTo>
                    <a:pt x="181" y="765"/>
                  </a:lnTo>
                  <a:lnTo>
                    <a:pt x="179" y="771"/>
                  </a:lnTo>
                  <a:lnTo>
                    <a:pt x="190" y="788"/>
                  </a:lnTo>
                  <a:lnTo>
                    <a:pt x="183" y="788"/>
                  </a:lnTo>
                  <a:lnTo>
                    <a:pt x="199" y="795"/>
                  </a:lnTo>
                  <a:lnTo>
                    <a:pt x="212" y="808"/>
                  </a:lnTo>
                  <a:lnTo>
                    <a:pt x="175" y="797"/>
                  </a:lnTo>
                  <a:lnTo>
                    <a:pt x="135" y="793"/>
                  </a:lnTo>
                  <a:lnTo>
                    <a:pt x="121" y="782"/>
                  </a:lnTo>
                  <a:lnTo>
                    <a:pt x="109" y="763"/>
                  </a:lnTo>
                  <a:lnTo>
                    <a:pt x="96" y="764"/>
                  </a:lnTo>
                  <a:lnTo>
                    <a:pt x="76" y="730"/>
                  </a:lnTo>
                  <a:lnTo>
                    <a:pt x="91" y="714"/>
                  </a:lnTo>
                  <a:lnTo>
                    <a:pt x="85" y="676"/>
                  </a:lnTo>
                  <a:lnTo>
                    <a:pt x="82" y="648"/>
                  </a:lnTo>
                  <a:lnTo>
                    <a:pt x="79" y="627"/>
                  </a:lnTo>
                  <a:lnTo>
                    <a:pt x="75" y="615"/>
                  </a:lnTo>
                  <a:lnTo>
                    <a:pt x="65" y="610"/>
                  </a:lnTo>
                  <a:lnTo>
                    <a:pt x="79" y="607"/>
                  </a:lnTo>
                  <a:lnTo>
                    <a:pt x="61" y="594"/>
                  </a:lnTo>
                  <a:lnTo>
                    <a:pt x="52" y="568"/>
                  </a:lnTo>
                  <a:lnTo>
                    <a:pt x="42" y="552"/>
                  </a:lnTo>
                  <a:lnTo>
                    <a:pt x="42" y="532"/>
                  </a:lnTo>
                  <a:lnTo>
                    <a:pt x="32" y="496"/>
                  </a:lnTo>
                  <a:lnTo>
                    <a:pt x="29" y="469"/>
                  </a:lnTo>
                  <a:lnTo>
                    <a:pt x="33" y="450"/>
                  </a:lnTo>
                  <a:lnTo>
                    <a:pt x="30" y="435"/>
                  </a:lnTo>
                  <a:lnTo>
                    <a:pt x="24" y="413"/>
                  </a:lnTo>
                  <a:lnTo>
                    <a:pt x="18" y="392"/>
                  </a:lnTo>
                  <a:lnTo>
                    <a:pt x="29" y="374"/>
                  </a:lnTo>
                  <a:lnTo>
                    <a:pt x="24" y="357"/>
                  </a:lnTo>
                  <a:lnTo>
                    <a:pt x="27" y="321"/>
                  </a:lnTo>
                  <a:lnTo>
                    <a:pt x="20" y="305"/>
                  </a:lnTo>
                  <a:lnTo>
                    <a:pt x="11" y="286"/>
                  </a:lnTo>
                  <a:lnTo>
                    <a:pt x="0" y="263"/>
                  </a:lnTo>
                  <a:lnTo>
                    <a:pt x="0" y="245"/>
                  </a:lnTo>
                  <a:lnTo>
                    <a:pt x="3" y="228"/>
                  </a:lnTo>
                  <a:lnTo>
                    <a:pt x="3" y="210"/>
                  </a:lnTo>
                  <a:lnTo>
                    <a:pt x="2" y="189"/>
                  </a:lnTo>
                  <a:lnTo>
                    <a:pt x="11" y="167"/>
                  </a:lnTo>
                  <a:lnTo>
                    <a:pt x="20" y="143"/>
                  </a:lnTo>
                  <a:lnTo>
                    <a:pt x="27" y="136"/>
                  </a:lnTo>
                  <a:lnTo>
                    <a:pt x="19" y="120"/>
                  </a:lnTo>
                  <a:lnTo>
                    <a:pt x="15" y="83"/>
                  </a:lnTo>
                  <a:lnTo>
                    <a:pt x="19" y="69"/>
                  </a:lnTo>
                  <a:lnTo>
                    <a:pt x="38" y="60"/>
                  </a:lnTo>
                  <a:lnTo>
                    <a:pt x="43" y="31"/>
                  </a:lnTo>
                  <a:lnTo>
                    <a:pt x="37" y="27"/>
                  </a:lnTo>
                  <a:lnTo>
                    <a:pt x="58" y="0"/>
                  </a:lnTo>
                  <a:lnTo>
                    <a:pt x="63" y="3"/>
                  </a:lnTo>
                  <a:lnTo>
                    <a:pt x="92" y="10"/>
                  </a:lnTo>
                  <a:lnTo>
                    <a:pt x="103" y="26"/>
                  </a:lnTo>
                  <a:lnTo>
                    <a:pt x="110" y="10"/>
                  </a:lnTo>
                  <a:lnTo>
                    <a:pt x="137" y="5"/>
                  </a:lnTo>
                  <a:lnTo>
                    <a:pt x="142" y="11"/>
                  </a:lnTo>
                  <a:lnTo>
                    <a:pt x="165" y="32"/>
                  </a:lnTo>
                  <a:lnTo>
                    <a:pt x="187" y="55"/>
                  </a:lnTo>
                  <a:lnTo>
                    <a:pt x="207" y="64"/>
                  </a:lnTo>
                  <a:lnTo>
                    <a:pt x="226" y="72"/>
                  </a:lnTo>
                  <a:lnTo>
                    <a:pt x="247" y="86"/>
                  </a:lnTo>
                  <a:lnTo>
                    <a:pt x="266" y="97"/>
                  </a:lnTo>
                  <a:lnTo>
                    <a:pt x="259" y="121"/>
                  </a:lnTo>
                  <a:lnTo>
                    <a:pt x="249" y="147"/>
                  </a:lnTo>
                  <a:lnTo>
                    <a:pt x="276" y="150"/>
                  </a:lnTo>
                  <a:lnTo>
                    <a:pt x="303" y="152"/>
                  </a:lnTo>
                  <a:lnTo>
                    <a:pt x="319" y="144"/>
                  </a:lnTo>
                  <a:lnTo>
                    <a:pt x="336" y="117"/>
                  </a:lnTo>
                  <a:lnTo>
                    <a:pt x="335" y="101"/>
                  </a:lnTo>
                  <a:lnTo>
                    <a:pt x="351" y="101"/>
                  </a:lnTo>
                  <a:lnTo>
                    <a:pt x="359" y="136"/>
                  </a:lnTo>
                  <a:lnTo>
                    <a:pt x="345" y="148"/>
                  </a:lnTo>
                  <a:lnTo>
                    <a:pt x="332" y="160"/>
                  </a:lnTo>
                  <a:lnTo>
                    <a:pt x="319" y="177"/>
                  </a:lnTo>
                  <a:lnTo>
                    <a:pt x="307" y="193"/>
                  </a:lnTo>
                  <a:lnTo>
                    <a:pt x="295" y="209"/>
                  </a:lnTo>
                  <a:lnTo>
                    <a:pt x="282" y="225"/>
                  </a:lnTo>
                  <a:lnTo>
                    <a:pt x="282" y="226"/>
                  </a:lnTo>
                  <a:lnTo>
                    <a:pt x="281" y="255"/>
                  </a:lnTo>
                  <a:lnTo>
                    <a:pt x="281" y="285"/>
                  </a:lnTo>
                  <a:lnTo>
                    <a:pt x="284" y="302"/>
                  </a:lnTo>
                  <a:lnTo>
                    <a:pt x="277" y="311"/>
                  </a:lnTo>
                  <a:lnTo>
                    <a:pt x="290" y="342"/>
                  </a:lnTo>
                  <a:lnTo>
                    <a:pt x="319" y="365"/>
                  </a:lnTo>
                  <a:lnTo>
                    <a:pt x="320" y="383"/>
                  </a:lnTo>
                  <a:lnTo>
                    <a:pt x="335" y="394"/>
                  </a:lnTo>
                  <a:lnTo>
                    <a:pt x="326" y="416"/>
                  </a:lnTo>
                  <a:lnTo>
                    <a:pt x="318" y="441"/>
                  </a:lnTo>
                  <a:lnTo>
                    <a:pt x="298" y="444"/>
                  </a:lnTo>
                  <a:lnTo>
                    <a:pt x="279" y="449"/>
                  </a:lnTo>
                  <a:lnTo>
                    <a:pt x="262" y="454"/>
                  </a:lnTo>
                  <a:lnTo>
                    <a:pt x="243" y="459"/>
                  </a:lnTo>
                  <a:lnTo>
                    <a:pt x="226" y="458"/>
                  </a:lnTo>
                  <a:lnTo>
                    <a:pt x="231" y="468"/>
                  </a:lnTo>
                  <a:lnTo>
                    <a:pt x="236" y="499"/>
                  </a:lnTo>
                  <a:lnTo>
                    <a:pt x="231" y="51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30" name="Freeform 387"/>
            <p:cNvSpPr>
              <a:spLocks/>
            </p:cNvSpPr>
            <p:nvPr/>
          </p:nvSpPr>
          <p:spPr bwMode="auto">
            <a:xfrm>
              <a:off x="1637" y="2779"/>
              <a:ext cx="235" cy="519"/>
            </a:xfrm>
            <a:custGeom>
              <a:avLst/>
              <a:gdLst>
                <a:gd name="T0" fmla="*/ 132 w 359"/>
                <a:gd name="T1" fmla="*/ 328 h 808"/>
                <a:gd name="T2" fmla="*/ 128 w 359"/>
                <a:gd name="T3" fmla="*/ 348 h 808"/>
                <a:gd name="T4" fmla="*/ 137 w 359"/>
                <a:gd name="T5" fmla="*/ 349 h 808"/>
                <a:gd name="T6" fmla="*/ 147 w 359"/>
                <a:gd name="T7" fmla="*/ 359 h 808"/>
                <a:gd name="T8" fmla="*/ 128 w 359"/>
                <a:gd name="T9" fmla="*/ 356 h 808"/>
                <a:gd name="T10" fmla="*/ 128 w 359"/>
                <a:gd name="T11" fmla="*/ 374 h 808"/>
                <a:gd name="T12" fmla="*/ 128 w 359"/>
                <a:gd name="T13" fmla="*/ 396 h 808"/>
                <a:gd name="T14" fmla="*/ 113 w 359"/>
                <a:gd name="T15" fmla="*/ 419 h 808"/>
                <a:gd name="T16" fmla="*/ 143 w 359"/>
                <a:gd name="T17" fmla="*/ 435 h 808"/>
                <a:gd name="T18" fmla="*/ 143 w 359"/>
                <a:gd name="T19" fmla="*/ 445 h 808"/>
                <a:gd name="T20" fmla="*/ 128 w 359"/>
                <a:gd name="T21" fmla="*/ 467 h 808"/>
                <a:gd name="T22" fmla="*/ 119 w 359"/>
                <a:gd name="T23" fmla="*/ 479 h 808"/>
                <a:gd name="T24" fmla="*/ 122 w 359"/>
                <a:gd name="T25" fmla="*/ 482 h 808"/>
                <a:gd name="T26" fmla="*/ 117 w 359"/>
                <a:gd name="T27" fmla="*/ 495 h 808"/>
                <a:gd name="T28" fmla="*/ 120 w 359"/>
                <a:gd name="T29" fmla="*/ 506 h 808"/>
                <a:gd name="T30" fmla="*/ 139 w 359"/>
                <a:gd name="T31" fmla="*/ 519 h 808"/>
                <a:gd name="T32" fmla="*/ 88 w 359"/>
                <a:gd name="T33" fmla="*/ 509 h 808"/>
                <a:gd name="T34" fmla="*/ 71 w 359"/>
                <a:gd name="T35" fmla="*/ 490 h 808"/>
                <a:gd name="T36" fmla="*/ 50 w 359"/>
                <a:gd name="T37" fmla="*/ 469 h 808"/>
                <a:gd name="T38" fmla="*/ 56 w 359"/>
                <a:gd name="T39" fmla="*/ 434 h 808"/>
                <a:gd name="T40" fmla="*/ 52 w 359"/>
                <a:gd name="T41" fmla="*/ 403 h 808"/>
                <a:gd name="T42" fmla="*/ 43 w 359"/>
                <a:gd name="T43" fmla="*/ 392 h 808"/>
                <a:gd name="T44" fmla="*/ 40 w 359"/>
                <a:gd name="T45" fmla="*/ 382 h 808"/>
                <a:gd name="T46" fmla="*/ 27 w 359"/>
                <a:gd name="T47" fmla="*/ 355 h 808"/>
                <a:gd name="T48" fmla="*/ 21 w 359"/>
                <a:gd name="T49" fmla="*/ 319 h 808"/>
                <a:gd name="T50" fmla="*/ 22 w 359"/>
                <a:gd name="T51" fmla="*/ 289 h 808"/>
                <a:gd name="T52" fmla="*/ 16 w 359"/>
                <a:gd name="T53" fmla="*/ 265 h 808"/>
                <a:gd name="T54" fmla="*/ 19 w 359"/>
                <a:gd name="T55" fmla="*/ 240 h 808"/>
                <a:gd name="T56" fmla="*/ 18 w 359"/>
                <a:gd name="T57" fmla="*/ 206 h 808"/>
                <a:gd name="T58" fmla="*/ 7 w 359"/>
                <a:gd name="T59" fmla="*/ 184 h 808"/>
                <a:gd name="T60" fmla="*/ 0 w 359"/>
                <a:gd name="T61" fmla="*/ 157 h 808"/>
                <a:gd name="T62" fmla="*/ 2 w 359"/>
                <a:gd name="T63" fmla="*/ 135 h 808"/>
                <a:gd name="T64" fmla="*/ 7 w 359"/>
                <a:gd name="T65" fmla="*/ 107 h 808"/>
                <a:gd name="T66" fmla="*/ 18 w 359"/>
                <a:gd name="T67" fmla="*/ 87 h 808"/>
                <a:gd name="T68" fmla="*/ 10 w 359"/>
                <a:gd name="T69" fmla="*/ 53 h 808"/>
                <a:gd name="T70" fmla="*/ 25 w 359"/>
                <a:gd name="T71" fmla="*/ 39 h 808"/>
                <a:gd name="T72" fmla="*/ 24 w 359"/>
                <a:gd name="T73" fmla="*/ 17 h 808"/>
                <a:gd name="T74" fmla="*/ 41 w 359"/>
                <a:gd name="T75" fmla="*/ 2 h 808"/>
                <a:gd name="T76" fmla="*/ 67 w 359"/>
                <a:gd name="T77" fmla="*/ 17 h 808"/>
                <a:gd name="T78" fmla="*/ 90 w 359"/>
                <a:gd name="T79" fmla="*/ 3 h 808"/>
                <a:gd name="T80" fmla="*/ 108 w 359"/>
                <a:gd name="T81" fmla="*/ 21 h 808"/>
                <a:gd name="T82" fmla="*/ 136 w 359"/>
                <a:gd name="T83" fmla="*/ 41 h 808"/>
                <a:gd name="T84" fmla="*/ 162 w 359"/>
                <a:gd name="T85" fmla="*/ 55 h 808"/>
                <a:gd name="T86" fmla="*/ 170 w 359"/>
                <a:gd name="T87" fmla="*/ 78 h 808"/>
                <a:gd name="T88" fmla="*/ 181 w 359"/>
                <a:gd name="T89" fmla="*/ 96 h 808"/>
                <a:gd name="T90" fmla="*/ 209 w 359"/>
                <a:gd name="T91" fmla="*/ 92 h 808"/>
                <a:gd name="T92" fmla="*/ 219 w 359"/>
                <a:gd name="T93" fmla="*/ 65 h 808"/>
                <a:gd name="T94" fmla="*/ 235 w 359"/>
                <a:gd name="T95" fmla="*/ 87 h 808"/>
                <a:gd name="T96" fmla="*/ 217 w 359"/>
                <a:gd name="T97" fmla="*/ 103 h 808"/>
                <a:gd name="T98" fmla="*/ 201 w 359"/>
                <a:gd name="T99" fmla="*/ 124 h 808"/>
                <a:gd name="T100" fmla="*/ 185 w 359"/>
                <a:gd name="T101" fmla="*/ 145 h 808"/>
                <a:gd name="T102" fmla="*/ 184 w 359"/>
                <a:gd name="T103" fmla="*/ 164 h 808"/>
                <a:gd name="T104" fmla="*/ 186 w 359"/>
                <a:gd name="T105" fmla="*/ 194 h 808"/>
                <a:gd name="T106" fmla="*/ 190 w 359"/>
                <a:gd name="T107" fmla="*/ 220 h 808"/>
                <a:gd name="T108" fmla="*/ 209 w 359"/>
                <a:gd name="T109" fmla="*/ 246 h 808"/>
                <a:gd name="T110" fmla="*/ 213 w 359"/>
                <a:gd name="T111" fmla="*/ 267 h 808"/>
                <a:gd name="T112" fmla="*/ 195 w 359"/>
                <a:gd name="T113" fmla="*/ 285 h 808"/>
                <a:gd name="T114" fmla="*/ 172 w 359"/>
                <a:gd name="T115" fmla="*/ 292 h 808"/>
                <a:gd name="T116" fmla="*/ 148 w 359"/>
                <a:gd name="T117" fmla="*/ 294 h 808"/>
                <a:gd name="T118" fmla="*/ 154 w 359"/>
                <a:gd name="T119" fmla="*/ 321 h 8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9"/>
                <a:gd name="T181" fmla="*/ 0 h 808"/>
                <a:gd name="T182" fmla="*/ 359 w 359"/>
                <a:gd name="T183" fmla="*/ 808 h 8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9" h="808">
                  <a:moveTo>
                    <a:pt x="231" y="513"/>
                  </a:moveTo>
                  <a:lnTo>
                    <a:pt x="201" y="510"/>
                  </a:lnTo>
                  <a:lnTo>
                    <a:pt x="176" y="507"/>
                  </a:lnTo>
                  <a:lnTo>
                    <a:pt x="196" y="542"/>
                  </a:lnTo>
                  <a:lnTo>
                    <a:pt x="202" y="546"/>
                  </a:lnTo>
                  <a:lnTo>
                    <a:pt x="210" y="544"/>
                  </a:lnTo>
                  <a:lnTo>
                    <a:pt x="216" y="540"/>
                  </a:lnTo>
                  <a:lnTo>
                    <a:pt x="225" y="559"/>
                  </a:lnTo>
                  <a:lnTo>
                    <a:pt x="212" y="554"/>
                  </a:lnTo>
                  <a:lnTo>
                    <a:pt x="196" y="554"/>
                  </a:lnTo>
                  <a:lnTo>
                    <a:pt x="212" y="564"/>
                  </a:lnTo>
                  <a:lnTo>
                    <a:pt x="196" y="583"/>
                  </a:lnTo>
                  <a:lnTo>
                    <a:pt x="199" y="607"/>
                  </a:lnTo>
                  <a:lnTo>
                    <a:pt x="196" y="616"/>
                  </a:lnTo>
                  <a:lnTo>
                    <a:pt x="170" y="629"/>
                  </a:lnTo>
                  <a:lnTo>
                    <a:pt x="173" y="653"/>
                  </a:lnTo>
                  <a:lnTo>
                    <a:pt x="205" y="670"/>
                  </a:lnTo>
                  <a:lnTo>
                    <a:pt x="218" y="677"/>
                  </a:lnTo>
                  <a:lnTo>
                    <a:pt x="212" y="691"/>
                  </a:lnTo>
                  <a:lnTo>
                    <a:pt x="218" y="693"/>
                  </a:lnTo>
                  <a:lnTo>
                    <a:pt x="207" y="709"/>
                  </a:lnTo>
                  <a:lnTo>
                    <a:pt x="196" y="727"/>
                  </a:lnTo>
                  <a:lnTo>
                    <a:pt x="194" y="748"/>
                  </a:lnTo>
                  <a:lnTo>
                    <a:pt x="182" y="745"/>
                  </a:lnTo>
                  <a:lnTo>
                    <a:pt x="176" y="747"/>
                  </a:lnTo>
                  <a:lnTo>
                    <a:pt x="187" y="751"/>
                  </a:lnTo>
                  <a:lnTo>
                    <a:pt x="181" y="765"/>
                  </a:lnTo>
                  <a:lnTo>
                    <a:pt x="179" y="771"/>
                  </a:lnTo>
                  <a:lnTo>
                    <a:pt x="190" y="788"/>
                  </a:lnTo>
                  <a:lnTo>
                    <a:pt x="183" y="788"/>
                  </a:lnTo>
                  <a:lnTo>
                    <a:pt x="199" y="795"/>
                  </a:lnTo>
                  <a:lnTo>
                    <a:pt x="212" y="808"/>
                  </a:lnTo>
                  <a:lnTo>
                    <a:pt x="175" y="797"/>
                  </a:lnTo>
                  <a:lnTo>
                    <a:pt x="135" y="793"/>
                  </a:lnTo>
                  <a:lnTo>
                    <a:pt x="121" y="782"/>
                  </a:lnTo>
                  <a:lnTo>
                    <a:pt x="109" y="763"/>
                  </a:lnTo>
                  <a:lnTo>
                    <a:pt x="96" y="764"/>
                  </a:lnTo>
                  <a:lnTo>
                    <a:pt x="76" y="730"/>
                  </a:lnTo>
                  <a:lnTo>
                    <a:pt x="91" y="714"/>
                  </a:lnTo>
                  <a:lnTo>
                    <a:pt x="85" y="676"/>
                  </a:lnTo>
                  <a:lnTo>
                    <a:pt x="82" y="648"/>
                  </a:lnTo>
                  <a:lnTo>
                    <a:pt x="79" y="627"/>
                  </a:lnTo>
                  <a:lnTo>
                    <a:pt x="75" y="615"/>
                  </a:lnTo>
                  <a:lnTo>
                    <a:pt x="65" y="610"/>
                  </a:lnTo>
                  <a:lnTo>
                    <a:pt x="79" y="607"/>
                  </a:lnTo>
                  <a:lnTo>
                    <a:pt x="61" y="594"/>
                  </a:lnTo>
                  <a:lnTo>
                    <a:pt x="52" y="568"/>
                  </a:lnTo>
                  <a:lnTo>
                    <a:pt x="42" y="552"/>
                  </a:lnTo>
                  <a:lnTo>
                    <a:pt x="42" y="532"/>
                  </a:lnTo>
                  <a:lnTo>
                    <a:pt x="32" y="496"/>
                  </a:lnTo>
                  <a:lnTo>
                    <a:pt x="29" y="469"/>
                  </a:lnTo>
                  <a:lnTo>
                    <a:pt x="33" y="450"/>
                  </a:lnTo>
                  <a:lnTo>
                    <a:pt x="30" y="435"/>
                  </a:lnTo>
                  <a:lnTo>
                    <a:pt x="24" y="413"/>
                  </a:lnTo>
                  <a:lnTo>
                    <a:pt x="18" y="392"/>
                  </a:lnTo>
                  <a:lnTo>
                    <a:pt x="29" y="374"/>
                  </a:lnTo>
                  <a:lnTo>
                    <a:pt x="24" y="357"/>
                  </a:lnTo>
                  <a:lnTo>
                    <a:pt x="27" y="321"/>
                  </a:lnTo>
                  <a:lnTo>
                    <a:pt x="20" y="305"/>
                  </a:lnTo>
                  <a:lnTo>
                    <a:pt x="11" y="286"/>
                  </a:lnTo>
                  <a:lnTo>
                    <a:pt x="0" y="263"/>
                  </a:lnTo>
                  <a:lnTo>
                    <a:pt x="0" y="245"/>
                  </a:lnTo>
                  <a:lnTo>
                    <a:pt x="3" y="228"/>
                  </a:lnTo>
                  <a:lnTo>
                    <a:pt x="3" y="210"/>
                  </a:lnTo>
                  <a:lnTo>
                    <a:pt x="2" y="189"/>
                  </a:lnTo>
                  <a:lnTo>
                    <a:pt x="11" y="167"/>
                  </a:lnTo>
                  <a:lnTo>
                    <a:pt x="20" y="143"/>
                  </a:lnTo>
                  <a:lnTo>
                    <a:pt x="27" y="136"/>
                  </a:lnTo>
                  <a:lnTo>
                    <a:pt x="19" y="120"/>
                  </a:lnTo>
                  <a:lnTo>
                    <a:pt x="15" y="83"/>
                  </a:lnTo>
                  <a:lnTo>
                    <a:pt x="19" y="69"/>
                  </a:lnTo>
                  <a:lnTo>
                    <a:pt x="38" y="60"/>
                  </a:lnTo>
                  <a:lnTo>
                    <a:pt x="43" y="31"/>
                  </a:lnTo>
                  <a:lnTo>
                    <a:pt x="37" y="27"/>
                  </a:lnTo>
                  <a:lnTo>
                    <a:pt x="58" y="0"/>
                  </a:lnTo>
                  <a:lnTo>
                    <a:pt x="63" y="3"/>
                  </a:lnTo>
                  <a:lnTo>
                    <a:pt x="92" y="10"/>
                  </a:lnTo>
                  <a:lnTo>
                    <a:pt x="103" y="26"/>
                  </a:lnTo>
                  <a:lnTo>
                    <a:pt x="110" y="10"/>
                  </a:lnTo>
                  <a:lnTo>
                    <a:pt x="137" y="5"/>
                  </a:lnTo>
                  <a:lnTo>
                    <a:pt x="142" y="11"/>
                  </a:lnTo>
                  <a:lnTo>
                    <a:pt x="165" y="32"/>
                  </a:lnTo>
                  <a:lnTo>
                    <a:pt x="187" y="55"/>
                  </a:lnTo>
                  <a:lnTo>
                    <a:pt x="207" y="64"/>
                  </a:lnTo>
                  <a:lnTo>
                    <a:pt x="226" y="72"/>
                  </a:lnTo>
                  <a:lnTo>
                    <a:pt x="247" y="86"/>
                  </a:lnTo>
                  <a:lnTo>
                    <a:pt x="266" y="97"/>
                  </a:lnTo>
                  <a:lnTo>
                    <a:pt x="259" y="121"/>
                  </a:lnTo>
                  <a:lnTo>
                    <a:pt x="249" y="147"/>
                  </a:lnTo>
                  <a:lnTo>
                    <a:pt x="276" y="150"/>
                  </a:lnTo>
                  <a:lnTo>
                    <a:pt x="303" y="152"/>
                  </a:lnTo>
                  <a:lnTo>
                    <a:pt x="319" y="144"/>
                  </a:lnTo>
                  <a:lnTo>
                    <a:pt x="336" y="117"/>
                  </a:lnTo>
                  <a:lnTo>
                    <a:pt x="335" y="101"/>
                  </a:lnTo>
                  <a:lnTo>
                    <a:pt x="351" y="101"/>
                  </a:lnTo>
                  <a:lnTo>
                    <a:pt x="359" y="136"/>
                  </a:lnTo>
                  <a:lnTo>
                    <a:pt x="345" y="148"/>
                  </a:lnTo>
                  <a:lnTo>
                    <a:pt x="332" y="160"/>
                  </a:lnTo>
                  <a:lnTo>
                    <a:pt x="319" y="177"/>
                  </a:lnTo>
                  <a:lnTo>
                    <a:pt x="307" y="193"/>
                  </a:lnTo>
                  <a:lnTo>
                    <a:pt x="295" y="209"/>
                  </a:lnTo>
                  <a:lnTo>
                    <a:pt x="282" y="225"/>
                  </a:lnTo>
                  <a:lnTo>
                    <a:pt x="282" y="226"/>
                  </a:lnTo>
                  <a:lnTo>
                    <a:pt x="281" y="255"/>
                  </a:lnTo>
                  <a:lnTo>
                    <a:pt x="281" y="285"/>
                  </a:lnTo>
                  <a:lnTo>
                    <a:pt x="284" y="302"/>
                  </a:lnTo>
                  <a:lnTo>
                    <a:pt x="277" y="311"/>
                  </a:lnTo>
                  <a:lnTo>
                    <a:pt x="290" y="342"/>
                  </a:lnTo>
                  <a:lnTo>
                    <a:pt x="319" y="365"/>
                  </a:lnTo>
                  <a:lnTo>
                    <a:pt x="320" y="383"/>
                  </a:lnTo>
                  <a:lnTo>
                    <a:pt x="335" y="394"/>
                  </a:lnTo>
                  <a:lnTo>
                    <a:pt x="326" y="416"/>
                  </a:lnTo>
                  <a:lnTo>
                    <a:pt x="318" y="441"/>
                  </a:lnTo>
                  <a:lnTo>
                    <a:pt x="298" y="444"/>
                  </a:lnTo>
                  <a:lnTo>
                    <a:pt x="279" y="449"/>
                  </a:lnTo>
                  <a:lnTo>
                    <a:pt x="262" y="454"/>
                  </a:lnTo>
                  <a:lnTo>
                    <a:pt x="243" y="459"/>
                  </a:lnTo>
                  <a:lnTo>
                    <a:pt x="226" y="458"/>
                  </a:lnTo>
                  <a:lnTo>
                    <a:pt x="231" y="468"/>
                  </a:lnTo>
                  <a:lnTo>
                    <a:pt x="236" y="499"/>
                  </a:lnTo>
                  <a:lnTo>
                    <a:pt x="231" y="513"/>
                  </a:lnTo>
                </a:path>
              </a:pathLst>
            </a:custGeom>
            <a:solidFill>
              <a:srgbClr val="E5E5E5"/>
            </a:solidFill>
            <a:ln w="1588">
              <a:solidFill>
                <a:srgbClr val="999999"/>
              </a:solidFill>
              <a:prstDash val="solid"/>
              <a:round/>
              <a:headEnd/>
              <a:tailEnd/>
            </a:ln>
          </p:spPr>
          <p:txBody>
            <a:bodyPr/>
            <a:lstStyle/>
            <a:p>
              <a:endParaRPr lang="en-US"/>
            </a:p>
          </p:txBody>
        </p:sp>
        <p:sp>
          <p:nvSpPr>
            <p:cNvPr id="27131" name="Freeform 388"/>
            <p:cNvSpPr>
              <a:spLocks/>
            </p:cNvSpPr>
            <p:nvPr/>
          </p:nvSpPr>
          <p:spPr bwMode="auto">
            <a:xfrm>
              <a:off x="2176" y="1380"/>
              <a:ext cx="23" cy="15"/>
            </a:xfrm>
            <a:custGeom>
              <a:avLst/>
              <a:gdLst>
                <a:gd name="T0" fmla="*/ 1 w 34"/>
                <a:gd name="T1" fmla="*/ 3 h 23"/>
                <a:gd name="T2" fmla="*/ 0 w 34"/>
                <a:gd name="T3" fmla="*/ 0 h 23"/>
                <a:gd name="T4" fmla="*/ 3 w 34"/>
                <a:gd name="T5" fmla="*/ 7 h 23"/>
                <a:gd name="T6" fmla="*/ 5 w 34"/>
                <a:gd name="T7" fmla="*/ 15 h 23"/>
                <a:gd name="T8" fmla="*/ 15 w 34"/>
                <a:gd name="T9" fmla="*/ 15 h 23"/>
                <a:gd name="T10" fmla="*/ 23 w 34"/>
                <a:gd name="T11" fmla="*/ 15 h 23"/>
                <a:gd name="T12" fmla="*/ 23 w 34"/>
                <a:gd name="T13" fmla="*/ 13 h 23"/>
                <a:gd name="T14" fmla="*/ 10 w 34"/>
                <a:gd name="T15" fmla="*/ 9 h 23"/>
                <a:gd name="T16" fmla="*/ 1 w 34"/>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23"/>
                <a:gd name="T29" fmla="*/ 34 w 3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23">
                  <a:moveTo>
                    <a:pt x="2" y="5"/>
                  </a:moveTo>
                  <a:lnTo>
                    <a:pt x="0" y="0"/>
                  </a:lnTo>
                  <a:lnTo>
                    <a:pt x="4" y="11"/>
                  </a:lnTo>
                  <a:lnTo>
                    <a:pt x="8" y="23"/>
                  </a:lnTo>
                  <a:lnTo>
                    <a:pt x="22" y="23"/>
                  </a:lnTo>
                  <a:lnTo>
                    <a:pt x="34" y="23"/>
                  </a:lnTo>
                  <a:lnTo>
                    <a:pt x="34" y="20"/>
                  </a:lnTo>
                  <a:lnTo>
                    <a:pt x="15" y="14"/>
                  </a:lnTo>
                  <a:lnTo>
                    <a:pt x="2"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32" name="Freeform 389"/>
            <p:cNvSpPr>
              <a:spLocks/>
            </p:cNvSpPr>
            <p:nvPr/>
          </p:nvSpPr>
          <p:spPr bwMode="auto">
            <a:xfrm>
              <a:off x="2176" y="1380"/>
              <a:ext cx="23" cy="15"/>
            </a:xfrm>
            <a:custGeom>
              <a:avLst/>
              <a:gdLst>
                <a:gd name="T0" fmla="*/ 1 w 34"/>
                <a:gd name="T1" fmla="*/ 3 h 23"/>
                <a:gd name="T2" fmla="*/ 0 w 34"/>
                <a:gd name="T3" fmla="*/ 0 h 23"/>
                <a:gd name="T4" fmla="*/ 3 w 34"/>
                <a:gd name="T5" fmla="*/ 7 h 23"/>
                <a:gd name="T6" fmla="*/ 5 w 34"/>
                <a:gd name="T7" fmla="*/ 15 h 23"/>
                <a:gd name="T8" fmla="*/ 15 w 34"/>
                <a:gd name="T9" fmla="*/ 15 h 23"/>
                <a:gd name="T10" fmla="*/ 23 w 34"/>
                <a:gd name="T11" fmla="*/ 15 h 23"/>
                <a:gd name="T12" fmla="*/ 23 w 34"/>
                <a:gd name="T13" fmla="*/ 13 h 23"/>
                <a:gd name="T14" fmla="*/ 10 w 34"/>
                <a:gd name="T15" fmla="*/ 9 h 23"/>
                <a:gd name="T16" fmla="*/ 1 w 34"/>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23"/>
                <a:gd name="T29" fmla="*/ 34 w 3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23">
                  <a:moveTo>
                    <a:pt x="2" y="5"/>
                  </a:moveTo>
                  <a:lnTo>
                    <a:pt x="0" y="0"/>
                  </a:lnTo>
                  <a:lnTo>
                    <a:pt x="4" y="11"/>
                  </a:lnTo>
                  <a:lnTo>
                    <a:pt x="8" y="23"/>
                  </a:lnTo>
                  <a:lnTo>
                    <a:pt x="22" y="23"/>
                  </a:lnTo>
                  <a:lnTo>
                    <a:pt x="34" y="23"/>
                  </a:lnTo>
                  <a:lnTo>
                    <a:pt x="34" y="20"/>
                  </a:lnTo>
                  <a:lnTo>
                    <a:pt x="15" y="14"/>
                  </a:lnTo>
                  <a:lnTo>
                    <a:pt x="2" y="5"/>
                  </a:lnTo>
                </a:path>
              </a:pathLst>
            </a:custGeom>
            <a:solidFill>
              <a:srgbClr val="E5E5E5"/>
            </a:solidFill>
            <a:ln w="1588">
              <a:solidFill>
                <a:srgbClr val="999999"/>
              </a:solidFill>
              <a:prstDash val="solid"/>
              <a:round/>
              <a:headEnd/>
              <a:tailEnd/>
            </a:ln>
          </p:spPr>
          <p:txBody>
            <a:bodyPr/>
            <a:lstStyle/>
            <a:p>
              <a:endParaRPr lang="en-US"/>
            </a:p>
          </p:txBody>
        </p:sp>
        <p:sp>
          <p:nvSpPr>
            <p:cNvPr id="27133" name="Freeform 390"/>
            <p:cNvSpPr>
              <a:spLocks/>
            </p:cNvSpPr>
            <p:nvPr/>
          </p:nvSpPr>
          <p:spPr bwMode="auto">
            <a:xfrm>
              <a:off x="2165" y="1379"/>
              <a:ext cx="17" cy="16"/>
            </a:xfrm>
            <a:custGeom>
              <a:avLst/>
              <a:gdLst>
                <a:gd name="T0" fmla="*/ 12 w 26"/>
                <a:gd name="T1" fmla="*/ 1 h 24"/>
                <a:gd name="T2" fmla="*/ 14 w 26"/>
                <a:gd name="T3" fmla="*/ 8 h 24"/>
                <a:gd name="T4" fmla="*/ 17 w 26"/>
                <a:gd name="T5" fmla="*/ 16 h 24"/>
                <a:gd name="T6" fmla="*/ 16 w 26"/>
                <a:gd name="T7" fmla="*/ 15 h 24"/>
                <a:gd name="T8" fmla="*/ 12 w 26"/>
                <a:gd name="T9" fmla="*/ 16 h 24"/>
                <a:gd name="T10" fmla="*/ 6 w 26"/>
                <a:gd name="T11" fmla="*/ 15 h 24"/>
                <a:gd name="T12" fmla="*/ 5 w 26"/>
                <a:gd name="T13" fmla="*/ 14 h 24"/>
                <a:gd name="T14" fmla="*/ 0 w 26"/>
                <a:gd name="T15" fmla="*/ 14 h 24"/>
                <a:gd name="T16" fmla="*/ 1 w 26"/>
                <a:gd name="T17" fmla="*/ 13 h 24"/>
                <a:gd name="T18" fmla="*/ 4 w 26"/>
                <a:gd name="T19" fmla="*/ 12 h 24"/>
                <a:gd name="T20" fmla="*/ 5 w 26"/>
                <a:gd name="T21" fmla="*/ 13 h 24"/>
                <a:gd name="T22" fmla="*/ 8 w 26"/>
                <a:gd name="T23" fmla="*/ 13 h 24"/>
                <a:gd name="T24" fmla="*/ 4 w 26"/>
                <a:gd name="T25" fmla="*/ 11 h 24"/>
                <a:gd name="T26" fmla="*/ 9 w 26"/>
                <a:gd name="T27" fmla="*/ 12 h 24"/>
                <a:gd name="T28" fmla="*/ 10 w 26"/>
                <a:gd name="T29" fmla="*/ 13 h 24"/>
                <a:gd name="T30" fmla="*/ 12 w 26"/>
                <a:gd name="T31" fmla="*/ 13 h 24"/>
                <a:gd name="T32" fmla="*/ 13 w 26"/>
                <a:gd name="T33" fmla="*/ 13 h 24"/>
                <a:gd name="T34" fmla="*/ 7 w 26"/>
                <a:gd name="T35" fmla="*/ 9 h 24"/>
                <a:gd name="T36" fmla="*/ 10 w 26"/>
                <a:gd name="T37" fmla="*/ 6 h 24"/>
                <a:gd name="T38" fmla="*/ 5 w 26"/>
                <a:gd name="T39" fmla="*/ 6 h 24"/>
                <a:gd name="T40" fmla="*/ 4 w 26"/>
                <a:gd name="T41" fmla="*/ 1 h 24"/>
                <a:gd name="T42" fmla="*/ 5 w 26"/>
                <a:gd name="T43" fmla="*/ 0 h 24"/>
                <a:gd name="T44" fmla="*/ 12 w 26"/>
                <a:gd name="T45" fmla="*/ 1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4"/>
                <a:gd name="T71" fmla="*/ 26 w 26"/>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4">
                  <a:moveTo>
                    <a:pt x="18" y="1"/>
                  </a:moveTo>
                  <a:lnTo>
                    <a:pt x="22" y="12"/>
                  </a:lnTo>
                  <a:lnTo>
                    <a:pt x="26" y="24"/>
                  </a:lnTo>
                  <a:lnTo>
                    <a:pt x="24" y="23"/>
                  </a:lnTo>
                  <a:lnTo>
                    <a:pt x="19" y="24"/>
                  </a:lnTo>
                  <a:lnTo>
                    <a:pt x="9" y="23"/>
                  </a:lnTo>
                  <a:lnTo>
                    <a:pt x="7" y="21"/>
                  </a:lnTo>
                  <a:lnTo>
                    <a:pt x="0" y="21"/>
                  </a:lnTo>
                  <a:lnTo>
                    <a:pt x="1" y="19"/>
                  </a:lnTo>
                  <a:lnTo>
                    <a:pt x="6" y="18"/>
                  </a:lnTo>
                  <a:lnTo>
                    <a:pt x="8" y="19"/>
                  </a:lnTo>
                  <a:lnTo>
                    <a:pt x="12" y="19"/>
                  </a:lnTo>
                  <a:lnTo>
                    <a:pt x="6" y="17"/>
                  </a:lnTo>
                  <a:lnTo>
                    <a:pt x="13" y="18"/>
                  </a:lnTo>
                  <a:lnTo>
                    <a:pt x="15" y="19"/>
                  </a:lnTo>
                  <a:lnTo>
                    <a:pt x="19" y="19"/>
                  </a:lnTo>
                  <a:lnTo>
                    <a:pt x="20" y="20"/>
                  </a:lnTo>
                  <a:lnTo>
                    <a:pt x="11" y="14"/>
                  </a:lnTo>
                  <a:lnTo>
                    <a:pt x="15" y="9"/>
                  </a:lnTo>
                  <a:lnTo>
                    <a:pt x="7" y="9"/>
                  </a:lnTo>
                  <a:lnTo>
                    <a:pt x="6" y="1"/>
                  </a:lnTo>
                  <a:lnTo>
                    <a:pt x="8" y="0"/>
                  </a:lnTo>
                  <a:lnTo>
                    <a:pt x="18" y="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34" name="Freeform 391"/>
            <p:cNvSpPr>
              <a:spLocks/>
            </p:cNvSpPr>
            <p:nvPr/>
          </p:nvSpPr>
          <p:spPr bwMode="auto">
            <a:xfrm>
              <a:off x="2165" y="1379"/>
              <a:ext cx="17" cy="16"/>
            </a:xfrm>
            <a:custGeom>
              <a:avLst/>
              <a:gdLst>
                <a:gd name="T0" fmla="*/ 12 w 26"/>
                <a:gd name="T1" fmla="*/ 1 h 24"/>
                <a:gd name="T2" fmla="*/ 14 w 26"/>
                <a:gd name="T3" fmla="*/ 8 h 24"/>
                <a:gd name="T4" fmla="*/ 17 w 26"/>
                <a:gd name="T5" fmla="*/ 16 h 24"/>
                <a:gd name="T6" fmla="*/ 16 w 26"/>
                <a:gd name="T7" fmla="*/ 15 h 24"/>
                <a:gd name="T8" fmla="*/ 12 w 26"/>
                <a:gd name="T9" fmla="*/ 16 h 24"/>
                <a:gd name="T10" fmla="*/ 6 w 26"/>
                <a:gd name="T11" fmla="*/ 15 h 24"/>
                <a:gd name="T12" fmla="*/ 5 w 26"/>
                <a:gd name="T13" fmla="*/ 14 h 24"/>
                <a:gd name="T14" fmla="*/ 0 w 26"/>
                <a:gd name="T15" fmla="*/ 14 h 24"/>
                <a:gd name="T16" fmla="*/ 1 w 26"/>
                <a:gd name="T17" fmla="*/ 13 h 24"/>
                <a:gd name="T18" fmla="*/ 4 w 26"/>
                <a:gd name="T19" fmla="*/ 12 h 24"/>
                <a:gd name="T20" fmla="*/ 5 w 26"/>
                <a:gd name="T21" fmla="*/ 13 h 24"/>
                <a:gd name="T22" fmla="*/ 8 w 26"/>
                <a:gd name="T23" fmla="*/ 13 h 24"/>
                <a:gd name="T24" fmla="*/ 4 w 26"/>
                <a:gd name="T25" fmla="*/ 11 h 24"/>
                <a:gd name="T26" fmla="*/ 9 w 26"/>
                <a:gd name="T27" fmla="*/ 12 h 24"/>
                <a:gd name="T28" fmla="*/ 10 w 26"/>
                <a:gd name="T29" fmla="*/ 13 h 24"/>
                <a:gd name="T30" fmla="*/ 12 w 26"/>
                <a:gd name="T31" fmla="*/ 13 h 24"/>
                <a:gd name="T32" fmla="*/ 13 w 26"/>
                <a:gd name="T33" fmla="*/ 13 h 24"/>
                <a:gd name="T34" fmla="*/ 7 w 26"/>
                <a:gd name="T35" fmla="*/ 9 h 24"/>
                <a:gd name="T36" fmla="*/ 10 w 26"/>
                <a:gd name="T37" fmla="*/ 6 h 24"/>
                <a:gd name="T38" fmla="*/ 5 w 26"/>
                <a:gd name="T39" fmla="*/ 6 h 24"/>
                <a:gd name="T40" fmla="*/ 4 w 26"/>
                <a:gd name="T41" fmla="*/ 1 h 24"/>
                <a:gd name="T42" fmla="*/ 5 w 26"/>
                <a:gd name="T43" fmla="*/ 0 h 24"/>
                <a:gd name="T44" fmla="*/ 12 w 26"/>
                <a:gd name="T45" fmla="*/ 1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4"/>
                <a:gd name="T71" fmla="*/ 26 w 26"/>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4">
                  <a:moveTo>
                    <a:pt x="18" y="1"/>
                  </a:moveTo>
                  <a:lnTo>
                    <a:pt x="22" y="12"/>
                  </a:lnTo>
                  <a:lnTo>
                    <a:pt x="26" y="24"/>
                  </a:lnTo>
                  <a:lnTo>
                    <a:pt x="24" y="23"/>
                  </a:lnTo>
                  <a:lnTo>
                    <a:pt x="19" y="24"/>
                  </a:lnTo>
                  <a:lnTo>
                    <a:pt x="9" y="23"/>
                  </a:lnTo>
                  <a:lnTo>
                    <a:pt x="7" y="21"/>
                  </a:lnTo>
                  <a:lnTo>
                    <a:pt x="0" y="21"/>
                  </a:lnTo>
                  <a:lnTo>
                    <a:pt x="1" y="19"/>
                  </a:lnTo>
                  <a:lnTo>
                    <a:pt x="6" y="18"/>
                  </a:lnTo>
                  <a:lnTo>
                    <a:pt x="8" y="19"/>
                  </a:lnTo>
                  <a:lnTo>
                    <a:pt x="12" y="19"/>
                  </a:lnTo>
                  <a:lnTo>
                    <a:pt x="6" y="17"/>
                  </a:lnTo>
                  <a:lnTo>
                    <a:pt x="13" y="18"/>
                  </a:lnTo>
                  <a:lnTo>
                    <a:pt x="15" y="19"/>
                  </a:lnTo>
                  <a:lnTo>
                    <a:pt x="19" y="19"/>
                  </a:lnTo>
                  <a:lnTo>
                    <a:pt x="20" y="20"/>
                  </a:lnTo>
                  <a:lnTo>
                    <a:pt x="11" y="14"/>
                  </a:lnTo>
                  <a:lnTo>
                    <a:pt x="15" y="9"/>
                  </a:lnTo>
                  <a:lnTo>
                    <a:pt x="7" y="9"/>
                  </a:lnTo>
                  <a:lnTo>
                    <a:pt x="6" y="1"/>
                  </a:lnTo>
                  <a:lnTo>
                    <a:pt x="8" y="0"/>
                  </a:lnTo>
                  <a:lnTo>
                    <a:pt x="18" y="1"/>
                  </a:lnTo>
                </a:path>
              </a:pathLst>
            </a:custGeom>
            <a:solidFill>
              <a:srgbClr val="E5E5E5"/>
            </a:solidFill>
            <a:ln w="1588">
              <a:solidFill>
                <a:srgbClr val="999999"/>
              </a:solidFill>
              <a:prstDash val="solid"/>
              <a:round/>
              <a:headEnd/>
              <a:tailEnd/>
            </a:ln>
          </p:spPr>
          <p:txBody>
            <a:bodyPr/>
            <a:lstStyle/>
            <a:p>
              <a:endParaRPr lang="en-US"/>
            </a:p>
          </p:txBody>
        </p:sp>
        <p:sp>
          <p:nvSpPr>
            <p:cNvPr id="27135" name="Freeform 392"/>
            <p:cNvSpPr>
              <a:spLocks/>
            </p:cNvSpPr>
            <p:nvPr/>
          </p:nvSpPr>
          <p:spPr bwMode="auto">
            <a:xfrm>
              <a:off x="1633" y="3121"/>
              <a:ext cx="13" cy="25"/>
            </a:xfrm>
            <a:custGeom>
              <a:avLst/>
              <a:gdLst>
                <a:gd name="T0" fmla="*/ 6 w 20"/>
                <a:gd name="T1" fmla="*/ 0 h 39"/>
                <a:gd name="T2" fmla="*/ 0 w 20"/>
                <a:gd name="T3" fmla="*/ 2 h 39"/>
                <a:gd name="T4" fmla="*/ 7 w 20"/>
                <a:gd name="T5" fmla="*/ 25 h 39"/>
                <a:gd name="T6" fmla="*/ 12 w 20"/>
                <a:gd name="T7" fmla="*/ 23 h 39"/>
                <a:gd name="T8" fmla="*/ 13 w 20"/>
                <a:gd name="T9" fmla="*/ 20 h 39"/>
                <a:gd name="T10" fmla="*/ 10 w 20"/>
                <a:gd name="T11" fmla="*/ 8 h 39"/>
                <a:gd name="T12" fmla="*/ 13 w 20"/>
                <a:gd name="T13" fmla="*/ 7 h 39"/>
                <a:gd name="T14" fmla="*/ 6 w 20"/>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9"/>
                <a:gd name="T26" fmla="*/ 20 w 2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9">
                  <a:moveTo>
                    <a:pt x="9" y="0"/>
                  </a:moveTo>
                  <a:lnTo>
                    <a:pt x="0" y="3"/>
                  </a:lnTo>
                  <a:lnTo>
                    <a:pt x="10" y="39"/>
                  </a:lnTo>
                  <a:lnTo>
                    <a:pt x="18" y="36"/>
                  </a:lnTo>
                  <a:lnTo>
                    <a:pt x="20" y="31"/>
                  </a:lnTo>
                  <a:lnTo>
                    <a:pt x="15" y="13"/>
                  </a:lnTo>
                  <a:lnTo>
                    <a:pt x="20" y="11"/>
                  </a:lnTo>
                  <a:lnTo>
                    <a:pt x="9"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36" name="Freeform 393"/>
            <p:cNvSpPr>
              <a:spLocks/>
            </p:cNvSpPr>
            <p:nvPr/>
          </p:nvSpPr>
          <p:spPr bwMode="auto">
            <a:xfrm>
              <a:off x="1633" y="3121"/>
              <a:ext cx="13" cy="25"/>
            </a:xfrm>
            <a:custGeom>
              <a:avLst/>
              <a:gdLst>
                <a:gd name="T0" fmla="*/ 6 w 20"/>
                <a:gd name="T1" fmla="*/ 0 h 39"/>
                <a:gd name="T2" fmla="*/ 0 w 20"/>
                <a:gd name="T3" fmla="*/ 2 h 39"/>
                <a:gd name="T4" fmla="*/ 7 w 20"/>
                <a:gd name="T5" fmla="*/ 25 h 39"/>
                <a:gd name="T6" fmla="*/ 12 w 20"/>
                <a:gd name="T7" fmla="*/ 23 h 39"/>
                <a:gd name="T8" fmla="*/ 13 w 20"/>
                <a:gd name="T9" fmla="*/ 20 h 39"/>
                <a:gd name="T10" fmla="*/ 10 w 20"/>
                <a:gd name="T11" fmla="*/ 8 h 39"/>
                <a:gd name="T12" fmla="*/ 13 w 20"/>
                <a:gd name="T13" fmla="*/ 7 h 39"/>
                <a:gd name="T14" fmla="*/ 6 w 20"/>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39"/>
                <a:gd name="T26" fmla="*/ 20 w 20"/>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39">
                  <a:moveTo>
                    <a:pt x="9" y="0"/>
                  </a:moveTo>
                  <a:lnTo>
                    <a:pt x="0" y="3"/>
                  </a:lnTo>
                  <a:lnTo>
                    <a:pt x="10" y="39"/>
                  </a:lnTo>
                  <a:lnTo>
                    <a:pt x="18" y="36"/>
                  </a:lnTo>
                  <a:lnTo>
                    <a:pt x="20" y="31"/>
                  </a:lnTo>
                  <a:lnTo>
                    <a:pt x="15" y="13"/>
                  </a:lnTo>
                  <a:lnTo>
                    <a:pt x="20" y="11"/>
                  </a:lnTo>
                  <a:lnTo>
                    <a:pt x="9" y="0"/>
                  </a:lnTo>
                </a:path>
              </a:pathLst>
            </a:custGeom>
            <a:solidFill>
              <a:srgbClr val="E5E5E5"/>
            </a:solidFill>
            <a:ln w="1588">
              <a:solidFill>
                <a:srgbClr val="999999"/>
              </a:solidFill>
              <a:prstDash val="solid"/>
              <a:round/>
              <a:headEnd/>
              <a:tailEnd/>
            </a:ln>
          </p:spPr>
          <p:txBody>
            <a:bodyPr/>
            <a:lstStyle/>
            <a:p>
              <a:endParaRPr lang="en-US"/>
            </a:p>
          </p:txBody>
        </p:sp>
        <p:sp>
          <p:nvSpPr>
            <p:cNvPr id="27137" name="Freeform 394"/>
            <p:cNvSpPr>
              <a:spLocks/>
            </p:cNvSpPr>
            <p:nvPr/>
          </p:nvSpPr>
          <p:spPr bwMode="auto">
            <a:xfrm>
              <a:off x="1661" y="3238"/>
              <a:ext cx="14" cy="22"/>
            </a:xfrm>
            <a:custGeom>
              <a:avLst/>
              <a:gdLst>
                <a:gd name="T0" fmla="*/ 8 w 22"/>
                <a:gd name="T1" fmla="*/ 0 h 33"/>
                <a:gd name="T2" fmla="*/ 0 w 22"/>
                <a:gd name="T3" fmla="*/ 8 h 33"/>
                <a:gd name="T4" fmla="*/ 8 w 22"/>
                <a:gd name="T5" fmla="*/ 19 h 33"/>
                <a:gd name="T6" fmla="*/ 14 w 22"/>
                <a:gd name="T7" fmla="*/ 22 h 33"/>
                <a:gd name="T8" fmla="*/ 14 w 22"/>
                <a:gd name="T9" fmla="*/ 14 h 33"/>
                <a:gd name="T10" fmla="*/ 8 w 22"/>
                <a:gd name="T11" fmla="*/ 0 h 33"/>
                <a:gd name="T12" fmla="*/ 0 60000 65536"/>
                <a:gd name="T13" fmla="*/ 0 60000 65536"/>
                <a:gd name="T14" fmla="*/ 0 60000 65536"/>
                <a:gd name="T15" fmla="*/ 0 60000 65536"/>
                <a:gd name="T16" fmla="*/ 0 60000 65536"/>
                <a:gd name="T17" fmla="*/ 0 60000 65536"/>
                <a:gd name="T18" fmla="*/ 0 w 22"/>
                <a:gd name="T19" fmla="*/ 0 h 33"/>
                <a:gd name="T20" fmla="*/ 22 w 2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2" h="33">
                  <a:moveTo>
                    <a:pt x="12" y="0"/>
                  </a:moveTo>
                  <a:lnTo>
                    <a:pt x="0" y="12"/>
                  </a:lnTo>
                  <a:lnTo>
                    <a:pt x="12" y="28"/>
                  </a:lnTo>
                  <a:lnTo>
                    <a:pt x="22" y="33"/>
                  </a:lnTo>
                  <a:lnTo>
                    <a:pt x="22" y="21"/>
                  </a:lnTo>
                  <a:lnTo>
                    <a:pt x="12"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38" name="Freeform 395"/>
            <p:cNvSpPr>
              <a:spLocks/>
            </p:cNvSpPr>
            <p:nvPr/>
          </p:nvSpPr>
          <p:spPr bwMode="auto">
            <a:xfrm>
              <a:off x="1661" y="3238"/>
              <a:ext cx="14" cy="22"/>
            </a:xfrm>
            <a:custGeom>
              <a:avLst/>
              <a:gdLst>
                <a:gd name="T0" fmla="*/ 8 w 22"/>
                <a:gd name="T1" fmla="*/ 0 h 33"/>
                <a:gd name="T2" fmla="*/ 0 w 22"/>
                <a:gd name="T3" fmla="*/ 8 h 33"/>
                <a:gd name="T4" fmla="*/ 8 w 22"/>
                <a:gd name="T5" fmla="*/ 19 h 33"/>
                <a:gd name="T6" fmla="*/ 14 w 22"/>
                <a:gd name="T7" fmla="*/ 22 h 33"/>
                <a:gd name="T8" fmla="*/ 14 w 22"/>
                <a:gd name="T9" fmla="*/ 14 h 33"/>
                <a:gd name="T10" fmla="*/ 8 w 22"/>
                <a:gd name="T11" fmla="*/ 0 h 33"/>
                <a:gd name="T12" fmla="*/ 0 60000 65536"/>
                <a:gd name="T13" fmla="*/ 0 60000 65536"/>
                <a:gd name="T14" fmla="*/ 0 60000 65536"/>
                <a:gd name="T15" fmla="*/ 0 60000 65536"/>
                <a:gd name="T16" fmla="*/ 0 60000 65536"/>
                <a:gd name="T17" fmla="*/ 0 60000 65536"/>
                <a:gd name="T18" fmla="*/ 0 w 22"/>
                <a:gd name="T19" fmla="*/ 0 h 33"/>
                <a:gd name="T20" fmla="*/ 22 w 2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2" h="33">
                  <a:moveTo>
                    <a:pt x="12" y="0"/>
                  </a:moveTo>
                  <a:lnTo>
                    <a:pt x="0" y="12"/>
                  </a:lnTo>
                  <a:lnTo>
                    <a:pt x="12" y="28"/>
                  </a:lnTo>
                  <a:lnTo>
                    <a:pt x="22" y="33"/>
                  </a:lnTo>
                  <a:lnTo>
                    <a:pt x="22" y="21"/>
                  </a:lnTo>
                  <a:lnTo>
                    <a:pt x="12" y="0"/>
                  </a:lnTo>
                </a:path>
              </a:pathLst>
            </a:custGeom>
            <a:solidFill>
              <a:srgbClr val="E5E5E5"/>
            </a:solidFill>
            <a:ln w="1588">
              <a:solidFill>
                <a:srgbClr val="999999"/>
              </a:solidFill>
              <a:prstDash val="solid"/>
              <a:round/>
              <a:headEnd/>
              <a:tailEnd/>
            </a:ln>
          </p:spPr>
          <p:txBody>
            <a:bodyPr/>
            <a:lstStyle/>
            <a:p>
              <a:endParaRPr lang="en-US"/>
            </a:p>
          </p:txBody>
        </p:sp>
        <p:sp>
          <p:nvSpPr>
            <p:cNvPr id="27139" name="Freeform 396"/>
            <p:cNvSpPr>
              <a:spLocks/>
            </p:cNvSpPr>
            <p:nvPr/>
          </p:nvSpPr>
          <p:spPr bwMode="auto">
            <a:xfrm>
              <a:off x="1428" y="2380"/>
              <a:ext cx="87" cy="111"/>
            </a:xfrm>
            <a:custGeom>
              <a:avLst/>
              <a:gdLst>
                <a:gd name="T0" fmla="*/ 0 w 134"/>
                <a:gd name="T1" fmla="*/ 45 h 172"/>
                <a:gd name="T2" fmla="*/ 2 w 134"/>
                <a:gd name="T3" fmla="*/ 62 h 172"/>
                <a:gd name="T4" fmla="*/ 0 w 134"/>
                <a:gd name="T5" fmla="*/ 65 h 172"/>
                <a:gd name="T6" fmla="*/ 11 w 134"/>
                <a:gd name="T7" fmla="*/ 70 h 172"/>
                <a:gd name="T8" fmla="*/ 14 w 134"/>
                <a:gd name="T9" fmla="*/ 66 h 172"/>
                <a:gd name="T10" fmla="*/ 16 w 134"/>
                <a:gd name="T11" fmla="*/ 69 h 172"/>
                <a:gd name="T12" fmla="*/ 15 w 134"/>
                <a:gd name="T13" fmla="*/ 80 h 172"/>
                <a:gd name="T14" fmla="*/ 9 w 134"/>
                <a:gd name="T15" fmla="*/ 83 h 172"/>
                <a:gd name="T16" fmla="*/ 11 w 134"/>
                <a:gd name="T17" fmla="*/ 93 h 172"/>
                <a:gd name="T18" fmla="*/ 8 w 134"/>
                <a:gd name="T19" fmla="*/ 101 h 172"/>
                <a:gd name="T20" fmla="*/ 13 w 134"/>
                <a:gd name="T21" fmla="*/ 98 h 172"/>
                <a:gd name="T22" fmla="*/ 30 w 134"/>
                <a:gd name="T23" fmla="*/ 111 h 172"/>
                <a:gd name="T24" fmla="*/ 33 w 134"/>
                <a:gd name="T25" fmla="*/ 104 h 172"/>
                <a:gd name="T26" fmla="*/ 35 w 134"/>
                <a:gd name="T27" fmla="*/ 97 h 172"/>
                <a:gd name="T28" fmla="*/ 40 w 134"/>
                <a:gd name="T29" fmla="*/ 92 h 172"/>
                <a:gd name="T30" fmla="*/ 42 w 134"/>
                <a:gd name="T31" fmla="*/ 81 h 172"/>
                <a:gd name="T32" fmla="*/ 44 w 134"/>
                <a:gd name="T33" fmla="*/ 81 h 172"/>
                <a:gd name="T34" fmla="*/ 44 w 134"/>
                <a:gd name="T35" fmla="*/ 85 h 172"/>
                <a:gd name="T36" fmla="*/ 45 w 134"/>
                <a:gd name="T37" fmla="*/ 83 h 172"/>
                <a:gd name="T38" fmla="*/ 44 w 134"/>
                <a:gd name="T39" fmla="*/ 80 h 172"/>
                <a:gd name="T40" fmla="*/ 48 w 134"/>
                <a:gd name="T41" fmla="*/ 76 h 172"/>
                <a:gd name="T42" fmla="*/ 58 w 134"/>
                <a:gd name="T43" fmla="*/ 73 h 172"/>
                <a:gd name="T44" fmla="*/ 74 w 134"/>
                <a:gd name="T45" fmla="*/ 62 h 172"/>
                <a:gd name="T46" fmla="*/ 84 w 134"/>
                <a:gd name="T47" fmla="*/ 42 h 172"/>
                <a:gd name="T48" fmla="*/ 87 w 134"/>
                <a:gd name="T49" fmla="*/ 43 h 172"/>
                <a:gd name="T50" fmla="*/ 81 w 134"/>
                <a:gd name="T51" fmla="*/ 28 h 172"/>
                <a:gd name="T52" fmla="*/ 86 w 134"/>
                <a:gd name="T53" fmla="*/ 27 h 172"/>
                <a:gd name="T54" fmla="*/ 69 w 134"/>
                <a:gd name="T55" fmla="*/ 17 h 172"/>
                <a:gd name="T56" fmla="*/ 54 w 134"/>
                <a:gd name="T57" fmla="*/ 18 h 172"/>
                <a:gd name="T58" fmla="*/ 44 w 134"/>
                <a:gd name="T59" fmla="*/ 10 h 172"/>
                <a:gd name="T60" fmla="*/ 31 w 134"/>
                <a:gd name="T61" fmla="*/ 0 h 172"/>
                <a:gd name="T62" fmla="*/ 27 w 134"/>
                <a:gd name="T63" fmla="*/ 6 h 172"/>
                <a:gd name="T64" fmla="*/ 12 w 134"/>
                <a:gd name="T65" fmla="*/ 14 h 172"/>
                <a:gd name="T66" fmla="*/ 9 w 134"/>
                <a:gd name="T67" fmla="*/ 28 h 172"/>
                <a:gd name="T68" fmla="*/ 8 w 134"/>
                <a:gd name="T69" fmla="*/ 35 h 172"/>
                <a:gd name="T70" fmla="*/ 0 w 134"/>
                <a:gd name="T71" fmla="*/ 45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172"/>
                <a:gd name="T110" fmla="*/ 134 w 134"/>
                <a:gd name="T111" fmla="*/ 172 h 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172">
                  <a:moveTo>
                    <a:pt x="0" y="69"/>
                  </a:moveTo>
                  <a:lnTo>
                    <a:pt x="3" y="96"/>
                  </a:lnTo>
                  <a:lnTo>
                    <a:pt x="0" y="100"/>
                  </a:lnTo>
                  <a:lnTo>
                    <a:pt x="17" y="108"/>
                  </a:lnTo>
                  <a:lnTo>
                    <a:pt x="22" y="102"/>
                  </a:lnTo>
                  <a:lnTo>
                    <a:pt x="24" y="107"/>
                  </a:lnTo>
                  <a:lnTo>
                    <a:pt x="23" y="124"/>
                  </a:lnTo>
                  <a:lnTo>
                    <a:pt x="14" y="129"/>
                  </a:lnTo>
                  <a:lnTo>
                    <a:pt x="17" y="144"/>
                  </a:lnTo>
                  <a:lnTo>
                    <a:pt x="12" y="157"/>
                  </a:lnTo>
                  <a:lnTo>
                    <a:pt x="20" y="152"/>
                  </a:lnTo>
                  <a:lnTo>
                    <a:pt x="46" y="172"/>
                  </a:lnTo>
                  <a:lnTo>
                    <a:pt x="51" y="161"/>
                  </a:lnTo>
                  <a:lnTo>
                    <a:pt x="54" y="150"/>
                  </a:lnTo>
                  <a:lnTo>
                    <a:pt x="62" y="142"/>
                  </a:lnTo>
                  <a:lnTo>
                    <a:pt x="64" y="126"/>
                  </a:lnTo>
                  <a:lnTo>
                    <a:pt x="67" y="126"/>
                  </a:lnTo>
                  <a:lnTo>
                    <a:pt x="67" y="131"/>
                  </a:lnTo>
                  <a:lnTo>
                    <a:pt x="70" y="129"/>
                  </a:lnTo>
                  <a:lnTo>
                    <a:pt x="68" y="124"/>
                  </a:lnTo>
                  <a:lnTo>
                    <a:pt x="74" y="118"/>
                  </a:lnTo>
                  <a:lnTo>
                    <a:pt x="90" y="113"/>
                  </a:lnTo>
                  <a:lnTo>
                    <a:pt x="114" y="96"/>
                  </a:lnTo>
                  <a:lnTo>
                    <a:pt x="129" y="65"/>
                  </a:lnTo>
                  <a:lnTo>
                    <a:pt x="134" y="66"/>
                  </a:lnTo>
                  <a:lnTo>
                    <a:pt x="124" y="43"/>
                  </a:lnTo>
                  <a:lnTo>
                    <a:pt x="133" y="42"/>
                  </a:lnTo>
                  <a:lnTo>
                    <a:pt x="106" y="27"/>
                  </a:lnTo>
                  <a:lnTo>
                    <a:pt x="83" y="28"/>
                  </a:lnTo>
                  <a:lnTo>
                    <a:pt x="67" y="15"/>
                  </a:lnTo>
                  <a:lnTo>
                    <a:pt x="48" y="0"/>
                  </a:lnTo>
                  <a:lnTo>
                    <a:pt x="41" y="10"/>
                  </a:lnTo>
                  <a:lnTo>
                    <a:pt x="18" y="21"/>
                  </a:lnTo>
                  <a:lnTo>
                    <a:pt x="14" y="43"/>
                  </a:lnTo>
                  <a:lnTo>
                    <a:pt x="13" y="54"/>
                  </a:lnTo>
                  <a:lnTo>
                    <a:pt x="0" y="6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40" name="Freeform 397"/>
            <p:cNvSpPr>
              <a:spLocks/>
            </p:cNvSpPr>
            <p:nvPr/>
          </p:nvSpPr>
          <p:spPr bwMode="auto">
            <a:xfrm>
              <a:off x="1428" y="2380"/>
              <a:ext cx="87" cy="111"/>
            </a:xfrm>
            <a:custGeom>
              <a:avLst/>
              <a:gdLst>
                <a:gd name="T0" fmla="*/ 0 w 134"/>
                <a:gd name="T1" fmla="*/ 45 h 172"/>
                <a:gd name="T2" fmla="*/ 2 w 134"/>
                <a:gd name="T3" fmla="*/ 62 h 172"/>
                <a:gd name="T4" fmla="*/ 0 w 134"/>
                <a:gd name="T5" fmla="*/ 65 h 172"/>
                <a:gd name="T6" fmla="*/ 11 w 134"/>
                <a:gd name="T7" fmla="*/ 70 h 172"/>
                <a:gd name="T8" fmla="*/ 14 w 134"/>
                <a:gd name="T9" fmla="*/ 66 h 172"/>
                <a:gd name="T10" fmla="*/ 16 w 134"/>
                <a:gd name="T11" fmla="*/ 69 h 172"/>
                <a:gd name="T12" fmla="*/ 15 w 134"/>
                <a:gd name="T13" fmla="*/ 80 h 172"/>
                <a:gd name="T14" fmla="*/ 9 w 134"/>
                <a:gd name="T15" fmla="*/ 83 h 172"/>
                <a:gd name="T16" fmla="*/ 11 w 134"/>
                <a:gd name="T17" fmla="*/ 93 h 172"/>
                <a:gd name="T18" fmla="*/ 8 w 134"/>
                <a:gd name="T19" fmla="*/ 101 h 172"/>
                <a:gd name="T20" fmla="*/ 13 w 134"/>
                <a:gd name="T21" fmla="*/ 98 h 172"/>
                <a:gd name="T22" fmla="*/ 30 w 134"/>
                <a:gd name="T23" fmla="*/ 111 h 172"/>
                <a:gd name="T24" fmla="*/ 33 w 134"/>
                <a:gd name="T25" fmla="*/ 104 h 172"/>
                <a:gd name="T26" fmla="*/ 35 w 134"/>
                <a:gd name="T27" fmla="*/ 97 h 172"/>
                <a:gd name="T28" fmla="*/ 40 w 134"/>
                <a:gd name="T29" fmla="*/ 92 h 172"/>
                <a:gd name="T30" fmla="*/ 42 w 134"/>
                <a:gd name="T31" fmla="*/ 81 h 172"/>
                <a:gd name="T32" fmla="*/ 44 w 134"/>
                <a:gd name="T33" fmla="*/ 81 h 172"/>
                <a:gd name="T34" fmla="*/ 44 w 134"/>
                <a:gd name="T35" fmla="*/ 85 h 172"/>
                <a:gd name="T36" fmla="*/ 45 w 134"/>
                <a:gd name="T37" fmla="*/ 83 h 172"/>
                <a:gd name="T38" fmla="*/ 44 w 134"/>
                <a:gd name="T39" fmla="*/ 80 h 172"/>
                <a:gd name="T40" fmla="*/ 48 w 134"/>
                <a:gd name="T41" fmla="*/ 76 h 172"/>
                <a:gd name="T42" fmla="*/ 58 w 134"/>
                <a:gd name="T43" fmla="*/ 73 h 172"/>
                <a:gd name="T44" fmla="*/ 74 w 134"/>
                <a:gd name="T45" fmla="*/ 62 h 172"/>
                <a:gd name="T46" fmla="*/ 84 w 134"/>
                <a:gd name="T47" fmla="*/ 42 h 172"/>
                <a:gd name="T48" fmla="*/ 87 w 134"/>
                <a:gd name="T49" fmla="*/ 43 h 172"/>
                <a:gd name="T50" fmla="*/ 81 w 134"/>
                <a:gd name="T51" fmla="*/ 28 h 172"/>
                <a:gd name="T52" fmla="*/ 86 w 134"/>
                <a:gd name="T53" fmla="*/ 27 h 172"/>
                <a:gd name="T54" fmla="*/ 69 w 134"/>
                <a:gd name="T55" fmla="*/ 17 h 172"/>
                <a:gd name="T56" fmla="*/ 54 w 134"/>
                <a:gd name="T57" fmla="*/ 18 h 172"/>
                <a:gd name="T58" fmla="*/ 44 w 134"/>
                <a:gd name="T59" fmla="*/ 10 h 172"/>
                <a:gd name="T60" fmla="*/ 31 w 134"/>
                <a:gd name="T61" fmla="*/ 0 h 172"/>
                <a:gd name="T62" fmla="*/ 27 w 134"/>
                <a:gd name="T63" fmla="*/ 6 h 172"/>
                <a:gd name="T64" fmla="*/ 12 w 134"/>
                <a:gd name="T65" fmla="*/ 14 h 172"/>
                <a:gd name="T66" fmla="*/ 9 w 134"/>
                <a:gd name="T67" fmla="*/ 28 h 172"/>
                <a:gd name="T68" fmla="*/ 8 w 134"/>
                <a:gd name="T69" fmla="*/ 35 h 172"/>
                <a:gd name="T70" fmla="*/ 0 w 134"/>
                <a:gd name="T71" fmla="*/ 45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4"/>
                <a:gd name="T109" fmla="*/ 0 h 172"/>
                <a:gd name="T110" fmla="*/ 134 w 134"/>
                <a:gd name="T111" fmla="*/ 172 h 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4" h="172">
                  <a:moveTo>
                    <a:pt x="0" y="69"/>
                  </a:moveTo>
                  <a:lnTo>
                    <a:pt x="3" y="96"/>
                  </a:lnTo>
                  <a:lnTo>
                    <a:pt x="0" y="100"/>
                  </a:lnTo>
                  <a:lnTo>
                    <a:pt x="17" y="108"/>
                  </a:lnTo>
                  <a:lnTo>
                    <a:pt x="22" y="102"/>
                  </a:lnTo>
                  <a:lnTo>
                    <a:pt x="24" y="107"/>
                  </a:lnTo>
                  <a:lnTo>
                    <a:pt x="23" y="124"/>
                  </a:lnTo>
                  <a:lnTo>
                    <a:pt x="14" y="129"/>
                  </a:lnTo>
                  <a:lnTo>
                    <a:pt x="17" y="144"/>
                  </a:lnTo>
                  <a:lnTo>
                    <a:pt x="12" y="157"/>
                  </a:lnTo>
                  <a:lnTo>
                    <a:pt x="20" y="152"/>
                  </a:lnTo>
                  <a:lnTo>
                    <a:pt x="46" y="172"/>
                  </a:lnTo>
                  <a:lnTo>
                    <a:pt x="51" y="161"/>
                  </a:lnTo>
                  <a:lnTo>
                    <a:pt x="54" y="150"/>
                  </a:lnTo>
                  <a:lnTo>
                    <a:pt x="62" y="142"/>
                  </a:lnTo>
                  <a:lnTo>
                    <a:pt x="64" y="126"/>
                  </a:lnTo>
                  <a:lnTo>
                    <a:pt x="67" y="126"/>
                  </a:lnTo>
                  <a:lnTo>
                    <a:pt x="67" y="131"/>
                  </a:lnTo>
                  <a:lnTo>
                    <a:pt x="70" y="129"/>
                  </a:lnTo>
                  <a:lnTo>
                    <a:pt x="68" y="124"/>
                  </a:lnTo>
                  <a:lnTo>
                    <a:pt x="74" y="118"/>
                  </a:lnTo>
                  <a:lnTo>
                    <a:pt x="90" y="113"/>
                  </a:lnTo>
                  <a:lnTo>
                    <a:pt x="114" y="96"/>
                  </a:lnTo>
                  <a:lnTo>
                    <a:pt x="129" y="65"/>
                  </a:lnTo>
                  <a:lnTo>
                    <a:pt x="134" y="66"/>
                  </a:lnTo>
                  <a:lnTo>
                    <a:pt x="124" y="43"/>
                  </a:lnTo>
                  <a:lnTo>
                    <a:pt x="133" y="42"/>
                  </a:lnTo>
                  <a:lnTo>
                    <a:pt x="106" y="27"/>
                  </a:lnTo>
                  <a:lnTo>
                    <a:pt x="83" y="28"/>
                  </a:lnTo>
                  <a:lnTo>
                    <a:pt x="67" y="15"/>
                  </a:lnTo>
                  <a:lnTo>
                    <a:pt x="48" y="0"/>
                  </a:lnTo>
                  <a:lnTo>
                    <a:pt x="41" y="10"/>
                  </a:lnTo>
                  <a:lnTo>
                    <a:pt x="18" y="21"/>
                  </a:lnTo>
                  <a:lnTo>
                    <a:pt x="14" y="43"/>
                  </a:lnTo>
                  <a:lnTo>
                    <a:pt x="13" y="54"/>
                  </a:lnTo>
                  <a:lnTo>
                    <a:pt x="0" y="69"/>
                  </a:lnTo>
                </a:path>
              </a:pathLst>
            </a:custGeom>
            <a:solidFill>
              <a:srgbClr val="E5E5E5"/>
            </a:solidFill>
            <a:ln w="1588">
              <a:solidFill>
                <a:srgbClr val="999999"/>
              </a:solidFill>
              <a:prstDash val="solid"/>
              <a:round/>
              <a:headEnd/>
              <a:tailEnd/>
            </a:ln>
          </p:spPr>
          <p:txBody>
            <a:bodyPr/>
            <a:lstStyle/>
            <a:p>
              <a:endParaRPr lang="en-US"/>
            </a:p>
          </p:txBody>
        </p:sp>
        <p:sp>
          <p:nvSpPr>
            <p:cNvPr id="27141" name="Freeform 398"/>
            <p:cNvSpPr>
              <a:spLocks/>
            </p:cNvSpPr>
            <p:nvPr/>
          </p:nvSpPr>
          <p:spPr bwMode="auto">
            <a:xfrm>
              <a:off x="1439" y="2451"/>
              <a:ext cx="4" cy="4"/>
            </a:xfrm>
            <a:custGeom>
              <a:avLst/>
              <a:gdLst>
                <a:gd name="T0" fmla="*/ 4 w 6"/>
                <a:gd name="T1" fmla="*/ 0 h 5"/>
                <a:gd name="T2" fmla="*/ 1 w 6"/>
                <a:gd name="T3" fmla="*/ 4 h 5"/>
                <a:gd name="T4" fmla="*/ 0 w 6"/>
                <a:gd name="T5" fmla="*/ 0 h 5"/>
                <a:gd name="T6" fmla="*/ 4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0"/>
                  </a:moveTo>
                  <a:lnTo>
                    <a:pt x="1" y="5"/>
                  </a:lnTo>
                  <a:lnTo>
                    <a:pt x="0" y="0"/>
                  </a:lnTo>
                  <a:lnTo>
                    <a:pt x="6" y="0"/>
                  </a:lnTo>
                </a:path>
              </a:pathLst>
            </a:custGeom>
            <a:solidFill>
              <a:srgbClr val="E5E5E5"/>
            </a:solidFill>
            <a:ln w="1588">
              <a:solidFill>
                <a:srgbClr val="999999"/>
              </a:solidFill>
              <a:prstDash val="solid"/>
              <a:round/>
              <a:headEnd/>
              <a:tailEnd/>
            </a:ln>
          </p:spPr>
          <p:txBody>
            <a:bodyPr/>
            <a:lstStyle/>
            <a:p>
              <a:endParaRPr lang="en-US"/>
            </a:p>
          </p:txBody>
        </p:sp>
        <p:sp>
          <p:nvSpPr>
            <p:cNvPr id="27142" name="Freeform 399"/>
            <p:cNvSpPr>
              <a:spLocks/>
            </p:cNvSpPr>
            <p:nvPr/>
          </p:nvSpPr>
          <p:spPr bwMode="auto">
            <a:xfrm>
              <a:off x="1422" y="2406"/>
              <a:ext cx="204" cy="313"/>
            </a:xfrm>
            <a:custGeom>
              <a:avLst/>
              <a:gdLst>
                <a:gd name="T0" fmla="*/ 197 w 311"/>
                <a:gd name="T1" fmla="*/ 247 h 486"/>
                <a:gd name="T2" fmla="*/ 199 w 311"/>
                <a:gd name="T3" fmla="*/ 276 h 486"/>
                <a:gd name="T4" fmla="*/ 196 w 311"/>
                <a:gd name="T5" fmla="*/ 293 h 486"/>
                <a:gd name="T6" fmla="*/ 194 w 311"/>
                <a:gd name="T7" fmla="*/ 305 h 486"/>
                <a:gd name="T8" fmla="*/ 184 w 311"/>
                <a:gd name="T9" fmla="*/ 313 h 486"/>
                <a:gd name="T10" fmla="*/ 167 w 311"/>
                <a:gd name="T11" fmla="*/ 297 h 486"/>
                <a:gd name="T12" fmla="*/ 141 w 311"/>
                <a:gd name="T13" fmla="*/ 283 h 486"/>
                <a:gd name="T14" fmla="*/ 115 w 311"/>
                <a:gd name="T15" fmla="*/ 267 h 486"/>
                <a:gd name="T16" fmla="*/ 87 w 311"/>
                <a:gd name="T17" fmla="*/ 242 h 486"/>
                <a:gd name="T18" fmla="*/ 77 w 311"/>
                <a:gd name="T19" fmla="*/ 214 h 486"/>
                <a:gd name="T20" fmla="*/ 60 w 311"/>
                <a:gd name="T21" fmla="*/ 184 h 486"/>
                <a:gd name="T22" fmla="*/ 47 w 311"/>
                <a:gd name="T23" fmla="*/ 158 h 486"/>
                <a:gd name="T24" fmla="*/ 33 w 311"/>
                <a:gd name="T25" fmla="*/ 134 h 486"/>
                <a:gd name="T26" fmla="*/ 16 w 311"/>
                <a:gd name="T27" fmla="*/ 112 h 486"/>
                <a:gd name="T28" fmla="*/ 7 w 311"/>
                <a:gd name="T29" fmla="*/ 99 h 486"/>
                <a:gd name="T30" fmla="*/ 8 w 311"/>
                <a:gd name="T31" fmla="*/ 66 h 486"/>
                <a:gd name="T32" fmla="*/ 17 w 311"/>
                <a:gd name="T33" fmla="*/ 66 h 486"/>
                <a:gd name="T34" fmla="*/ 19 w 311"/>
                <a:gd name="T35" fmla="*/ 71 h 486"/>
                <a:gd name="T36" fmla="*/ 39 w 311"/>
                <a:gd name="T37" fmla="*/ 77 h 486"/>
                <a:gd name="T38" fmla="*/ 47 w 311"/>
                <a:gd name="T39" fmla="*/ 65 h 486"/>
                <a:gd name="T40" fmla="*/ 50 w 311"/>
                <a:gd name="T41" fmla="*/ 55 h 486"/>
                <a:gd name="T42" fmla="*/ 52 w 311"/>
                <a:gd name="T43" fmla="*/ 57 h 486"/>
                <a:gd name="T44" fmla="*/ 54 w 311"/>
                <a:gd name="T45" fmla="*/ 50 h 486"/>
                <a:gd name="T46" fmla="*/ 81 w 311"/>
                <a:gd name="T47" fmla="*/ 35 h 486"/>
                <a:gd name="T48" fmla="*/ 94 w 311"/>
                <a:gd name="T49" fmla="*/ 16 h 486"/>
                <a:gd name="T50" fmla="*/ 93 w 311"/>
                <a:gd name="T51" fmla="*/ 1 h 486"/>
                <a:gd name="T52" fmla="*/ 102 w 311"/>
                <a:gd name="T53" fmla="*/ 8 h 486"/>
                <a:gd name="T54" fmla="*/ 123 w 311"/>
                <a:gd name="T55" fmla="*/ 29 h 486"/>
                <a:gd name="T56" fmla="*/ 145 w 311"/>
                <a:gd name="T57" fmla="*/ 38 h 486"/>
                <a:gd name="T58" fmla="*/ 172 w 311"/>
                <a:gd name="T59" fmla="*/ 43 h 486"/>
                <a:gd name="T60" fmla="*/ 175 w 311"/>
                <a:gd name="T61" fmla="*/ 70 h 486"/>
                <a:gd name="T62" fmla="*/ 157 w 311"/>
                <a:gd name="T63" fmla="*/ 75 h 486"/>
                <a:gd name="T64" fmla="*/ 134 w 311"/>
                <a:gd name="T65" fmla="*/ 86 h 486"/>
                <a:gd name="T66" fmla="*/ 125 w 311"/>
                <a:gd name="T67" fmla="*/ 111 h 486"/>
                <a:gd name="T68" fmla="*/ 124 w 311"/>
                <a:gd name="T69" fmla="*/ 139 h 486"/>
                <a:gd name="T70" fmla="*/ 130 w 311"/>
                <a:gd name="T71" fmla="*/ 158 h 486"/>
                <a:gd name="T72" fmla="*/ 146 w 311"/>
                <a:gd name="T73" fmla="*/ 167 h 486"/>
                <a:gd name="T74" fmla="*/ 168 w 311"/>
                <a:gd name="T75" fmla="*/ 162 h 486"/>
                <a:gd name="T76" fmla="*/ 170 w 311"/>
                <a:gd name="T77" fmla="*/ 187 h 486"/>
                <a:gd name="T78" fmla="*/ 195 w 311"/>
                <a:gd name="T79" fmla="*/ 200 h 486"/>
                <a:gd name="T80" fmla="*/ 199 w 311"/>
                <a:gd name="T81" fmla="*/ 216 h 4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1"/>
                <a:gd name="T124" fmla="*/ 0 h 486"/>
                <a:gd name="T125" fmla="*/ 311 w 311"/>
                <a:gd name="T126" fmla="*/ 486 h 4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1" h="486">
                  <a:moveTo>
                    <a:pt x="304" y="369"/>
                  </a:moveTo>
                  <a:lnTo>
                    <a:pt x="300" y="384"/>
                  </a:lnTo>
                  <a:lnTo>
                    <a:pt x="299" y="407"/>
                  </a:lnTo>
                  <a:lnTo>
                    <a:pt x="303" y="428"/>
                  </a:lnTo>
                  <a:lnTo>
                    <a:pt x="311" y="432"/>
                  </a:lnTo>
                  <a:lnTo>
                    <a:pt x="299" y="455"/>
                  </a:lnTo>
                  <a:lnTo>
                    <a:pt x="299" y="465"/>
                  </a:lnTo>
                  <a:lnTo>
                    <a:pt x="295" y="474"/>
                  </a:lnTo>
                  <a:lnTo>
                    <a:pt x="284" y="486"/>
                  </a:lnTo>
                  <a:lnTo>
                    <a:pt x="281" y="486"/>
                  </a:lnTo>
                  <a:lnTo>
                    <a:pt x="266" y="474"/>
                  </a:lnTo>
                  <a:lnTo>
                    <a:pt x="255" y="461"/>
                  </a:lnTo>
                  <a:lnTo>
                    <a:pt x="234" y="449"/>
                  </a:lnTo>
                  <a:lnTo>
                    <a:pt x="215" y="439"/>
                  </a:lnTo>
                  <a:lnTo>
                    <a:pt x="195" y="427"/>
                  </a:lnTo>
                  <a:lnTo>
                    <a:pt x="175" y="415"/>
                  </a:lnTo>
                  <a:lnTo>
                    <a:pt x="154" y="395"/>
                  </a:lnTo>
                  <a:lnTo>
                    <a:pt x="133" y="375"/>
                  </a:lnTo>
                  <a:lnTo>
                    <a:pt x="134" y="361"/>
                  </a:lnTo>
                  <a:lnTo>
                    <a:pt x="118" y="333"/>
                  </a:lnTo>
                  <a:lnTo>
                    <a:pt x="104" y="302"/>
                  </a:lnTo>
                  <a:lnTo>
                    <a:pt x="92" y="285"/>
                  </a:lnTo>
                  <a:lnTo>
                    <a:pt x="82" y="266"/>
                  </a:lnTo>
                  <a:lnTo>
                    <a:pt x="71" y="246"/>
                  </a:lnTo>
                  <a:lnTo>
                    <a:pt x="60" y="227"/>
                  </a:lnTo>
                  <a:lnTo>
                    <a:pt x="51" y="208"/>
                  </a:lnTo>
                  <a:lnTo>
                    <a:pt x="42" y="186"/>
                  </a:lnTo>
                  <a:lnTo>
                    <a:pt x="24" y="174"/>
                  </a:lnTo>
                  <a:lnTo>
                    <a:pt x="7" y="161"/>
                  </a:lnTo>
                  <a:lnTo>
                    <a:pt x="10" y="153"/>
                  </a:lnTo>
                  <a:lnTo>
                    <a:pt x="0" y="119"/>
                  </a:lnTo>
                  <a:lnTo>
                    <a:pt x="12" y="103"/>
                  </a:lnTo>
                  <a:lnTo>
                    <a:pt x="23" y="88"/>
                  </a:lnTo>
                  <a:lnTo>
                    <a:pt x="26" y="103"/>
                  </a:lnTo>
                  <a:lnTo>
                    <a:pt x="21" y="116"/>
                  </a:lnTo>
                  <a:lnTo>
                    <a:pt x="29" y="111"/>
                  </a:lnTo>
                  <a:lnTo>
                    <a:pt x="55" y="131"/>
                  </a:lnTo>
                  <a:lnTo>
                    <a:pt x="60" y="120"/>
                  </a:lnTo>
                  <a:lnTo>
                    <a:pt x="63" y="109"/>
                  </a:lnTo>
                  <a:lnTo>
                    <a:pt x="71" y="101"/>
                  </a:lnTo>
                  <a:lnTo>
                    <a:pt x="73" y="85"/>
                  </a:lnTo>
                  <a:lnTo>
                    <a:pt x="76" y="85"/>
                  </a:lnTo>
                  <a:lnTo>
                    <a:pt x="76" y="90"/>
                  </a:lnTo>
                  <a:lnTo>
                    <a:pt x="79" y="88"/>
                  </a:lnTo>
                  <a:lnTo>
                    <a:pt x="77" y="83"/>
                  </a:lnTo>
                  <a:lnTo>
                    <a:pt x="83" y="77"/>
                  </a:lnTo>
                  <a:lnTo>
                    <a:pt x="99" y="72"/>
                  </a:lnTo>
                  <a:lnTo>
                    <a:pt x="123" y="55"/>
                  </a:lnTo>
                  <a:lnTo>
                    <a:pt x="138" y="24"/>
                  </a:lnTo>
                  <a:lnTo>
                    <a:pt x="143" y="25"/>
                  </a:lnTo>
                  <a:lnTo>
                    <a:pt x="133" y="2"/>
                  </a:lnTo>
                  <a:lnTo>
                    <a:pt x="142" y="1"/>
                  </a:lnTo>
                  <a:lnTo>
                    <a:pt x="143" y="0"/>
                  </a:lnTo>
                  <a:lnTo>
                    <a:pt x="155" y="12"/>
                  </a:lnTo>
                  <a:lnTo>
                    <a:pt x="168" y="25"/>
                  </a:lnTo>
                  <a:lnTo>
                    <a:pt x="188" y="45"/>
                  </a:lnTo>
                  <a:lnTo>
                    <a:pt x="192" y="58"/>
                  </a:lnTo>
                  <a:lnTo>
                    <a:pt x="221" y="59"/>
                  </a:lnTo>
                  <a:lnTo>
                    <a:pt x="239" y="59"/>
                  </a:lnTo>
                  <a:lnTo>
                    <a:pt x="262" y="67"/>
                  </a:lnTo>
                  <a:lnTo>
                    <a:pt x="254" y="101"/>
                  </a:lnTo>
                  <a:lnTo>
                    <a:pt x="267" y="109"/>
                  </a:lnTo>
                  <a:lnTo>
                    <a:pt x="259" y="109"/>
                  </a:lnTo>
                  <a:lnTo>
                    <a:pt x="240" y="116"/>
                  </a:lnTo>
                  <a:lnTo>
                    <a:pt x="222" y="124"/>
                  </a:lnTo>
                  <a:lnTo>
                    <a:pt x="204" y="133"/>
                  </a:lnTo>
                  <a:lnTo>
                    <a:pt x="196" y="152"/>
                  </a:lnTo>
                  <a:lnTo>
                    <a:pt x="190" y="173"/>
                  </a:lnTo>
                  <a:lnTo>
                    <a:pt x="178" y="195"/>
                  </a:lnTo>
                  <a:lnTo>
                    <a:pt x="189" y="216"/>
                  </a:lnTo>
                  <a:lnTo>
                    <a:pt x="199" y="234"/>
                  </a:lnTo>
                  <a:lnTo>
                    <a:pt x="198" y="246"/>
                  </a:lnTo>
                  <a:lnTo>
                    <a:pt x="207" y="249"/>
                  </a:lnTo>
                  <a:lnTo>
                    <a:pt x="222" y="260"/>
                  </a:lnTo>
                  <a:lnTo>
                    <a:pt x="240" y="264"/>
                  </a:lnTo>
                  <a:lnTo>
                    <a:pt x="256" y="252"/>
                  </a:lnTo>
                  <a:lnTo>
                    <a:pt x="257" y="271"/>
                  </a:lnTo>
                  <a:lnTo>
                    <a:pt x="259" y="291"/>
                  </a:lnTo>
                  <a:lnTo>
                    <a:pt x="284" y="290"/>
                  </a:lnTo>
                  <a:lnTo>
                    <a:pt x="297" y="310"/>
                  </a:lnTo>
                  <a:lnTo>
                    <a:pt x="308" y="332"/>
                  </a:lnTo>
                  <a:lnTo>
                    <a:pt x="304" y="336"/>
                  </a:lnTo>
                  <a:lnTo>
                    <a:pt x="304" y="36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43" name="Freeform 400"/>
            <p:cNvSpPr>
              <a:spLocks/>
            </p:cNvSpPr>
            <p:nvPr/>
          </p:nvSpPr>
          <p:spPr bwMode="auto">
            <a:xfrm>
              <a:off x="1422" y="2406"/>
              <a:ext cx="204" cy="313"/>
            </a:xfrm>
            <a:custGeom>
              <a:avLst/>
              <a:gdLst>
                <a:gd name="T0" fmla="*/ 197 w 311"/>
                <a:gd name="T1" fmla="*/ 247 h 486"/>
                <a:gd name="T2" fmla="*/ 199 w 311"/>
                <a:gd name="T3" fmla="*/ 276 h 486"/>
                <a:gd name="T4" fmla="*/ 196 w 311"/>
                <a:gd name="T5" fmla="*/ 293 h 486"/>
                <a:gd name="T6" fmla="*/ 194 w 311"/>
                <a:gd name="T7" fmla="*/ 305 h 486"/>
                <a:gd name="T8" fmla="*/ 184 w 311"/>
                <a:gd name="T9" fmla="*/ 313 h 486"/>
                <a:gd name="T10" fmla="*/ 167 w 311"/>
                <a:gd name="T11" fmla="*/ 297 h 486"/>
                <a:gd name="T12" fmla="*/ 141 w 311"/>
                <a:gd name="T13" fmla="*/ 283 h 486"/>
                <a:gd name="T14" fmla="*/ 115 w 311"/>
                <a:gd name="T15" fmla="*/ 267 h 486"/>
                <a:gd name="T16" fmla="*/ 87 w 311"/>
                <a:gd name="T17" fmla="*/ 242 h 486"/>
                <a:gd name="T18" fmla="*/ 77 w 311"/>
                <a:gd name="T19" fmla="*/ 214 h 486"/>
                <a:gd name="T20" fmla="*/ 60 w 311"/>
                <a:gd name="T21" fmla="*/ 184 h 486"/>
                <a:gd name="T22" fmla="*/ 47 w 311"/>
                <a:gd name="T23" fmla="*/ 158 h 486"/>
                <a:gd name="T24" fmla="*/ 33 w 311"/>
                <a:gd name="T25" fmla="*/ 134 h 486"/>
                <a:gd name="T26" fmla="*/ 16 w 311"/>
                <a:gd name="T27" fmla="*/ 112 h 486"/>
                <a:gd name="T28" fmla="*/ 7 w 311"/>
                <a:gd name="T29" fmla="*/ 99 h 486"/>
                <a:gd name="T30" fmla="*/ 8 w 311"/>
                <a:gd name="T31" fmla="*/ 66 h 486"/>
                <a:gd name="T32" fmla="*/ 17 w 311"/>
                <a:gd name="T33" fmla="*/ 66 h 486"/>
                <a:gd name="T34" fmla="*/ 19 w 311"/>
                <a:gd name="T35" fmla="*/ 71 h 486"/>
                <a:gd name="T36" fmla="*/ 39 w 311"/>
                <a:gd name="T37" fmla="*/ 77 h 486"/>
                <a:gd name="T38" fmla="*/ 47 w 311"/>
                <a:gd name="T39" fmla="*/ 65 h 486"/>
                <a:gd name="T40" fmla="*/ 50 w 311"/>
                <a:gd name="T41" fmla="*/ 55 h 486"/>
                <a:gd name="T42" fmla="*/ 52 w 311"/>
                <a:gd name="T43" fmla="*/ 57 h 486"/>
                <a:gd name="T44" fmla="*/ 54 w 311"/>
                <a:gd name="T45" fmla="*/ 50 h 486"/>
                <a:gd name="T46" fmla="*/ 81 w 311"/>
                <a:gd name="T47" fmla="*/ 35 h 486"/>
                <a:gd name="T48" fmla="*/ 94 w 311"/>
                <a:gd name="T49" fmla="*/ 16 h 486"/>
                <a:gd name="T50" fmla="*/ 93 w 311"/>
                <a:gd name="T51" fmla="*/ 1 h 486"/>
                <a:gd name="T52" fmla="*/ 102 w 311"/>
                <a:gd name="T53" fmla="*/ 8 h 486"/>
                <a:gd name="T54" fmla="*/ 123 w 311"/>
                <a:gd name="T55" fmla="*/ 29 h 486"/>
                <a:gd name="T56" fmla="*/ 145 w 311"/>
                <a:gd name="T57" fmla="*/ 38 h 486"/>
                <a:gd name="T58" fmla="*/ 172 w 311"/>
                <a:gd name="T59" fmla="*/ 43 h 486"/>
                <a:gd name="T60" fmla="*/ 175 w 311"/>
                <a:gd name="T61" fmla="*/ 70 h 486"/>
                <a:gd name="T62" fmla="*/ 157 w 311"/>
                <a:gd name="T63" fmla="*/ 75 h 486"/>
                <a:gd name="T64" fmla="*/ 134 w 311"/>
                <a:gd name="T65" fmla="*/ 86 h 486"/>
                <a:gd name="T66" fmla="*/ 125 w 311"/>
                <a:gd name="T67" fmla="*/ 111 h 486"/>
                <a:gd name="T68" fmla="*/ 124 w 311"/>
                <a:gd name="T69" fmla="*/ 139 h 486"/>
                <a:gd name="T70" fmla="*/ 130 w 311"/>
                <a:gd name="T71" fmla="*/ 158 h 486"/>
                <a:gd name="T72" fmla="*/ 146 w 311"/>
                <a:gd name="T73" fmla="*/ 167 h 486"/>
                <a:gd name="T74" fmla="*/ 168 w 311"/>
                <a:gd name="T75" fmla="*/ 162 h 486"/>
                <a:gd name="T76" fmla="*/ 170 w 311"/>
                <a:gd name="T77" fmla="*/ 187 h 486"/>
                <a:gd name="T78" fmla="*/ 195 w 311"/>
                <a:gd name="T79" fmla="*/ 200 h 486"/>
                <a:gd name="T80" fmla="*/ 199 w 311"/>
                <a:gd name="T81" fmla="*/ 216 h 4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1"/>
                <a:gd name="T124" fmla="*/ 0 h 486"/>
                <a:gd name="T125" fmla="*/ 311 w 311"/>
                <a:gd name="T126" fmla="*/ 486 h 4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1" h="486">
                  <a:moveTo>
                    <a:pt x="304" y="369"/>
                  </a:moveTo>
                  <a:lnTo>
                    <a:pt x="300" y="384"/>
                  </a:lnTo>
                  <a:lnTo>
                    <a:pt x="299" y="407"/>
                  </a:lnTo>
                  <a:lnTo>
                    <a:pt x="303" y="428"/>
                  </a:lnTo>
                  <a:lnTo>
                    <a:pt x="311" y="432"/>
                  </a:lnTo>
                  <a:lnTo>
                    <a:pt x="299" y="455"/>
                  </a:lnTo>
                  <a:lnTo>
                    <a:pt x="299" y="465"/>
                  </a:lnTo>
                  <a:lnTo>
                    <a:pt x="295" y="474"/>
                  </a:lnTo>
                  <a:lnTo>
                    <a:pt x="284" y="486"/>
                  </a:lnTo>
                  <a:lnTo>
                    <a:pt x="281" y="486"/>
                  </a:lnTo>
                  <a:lnTo>
                    <a:pt x="266" y="474"/>
                  </a:lnTo>
                  <a:lnTo>
                    <a:pt x="255" y="461"/>
                  </a:lnTo>
                  <a:lnTo>
                    <a:pt x="234" y="449"/>
                  </a:lnTo>
                  <a:lnTo>
                    <a:pt x="215" y="439"/>
                  </a:lnTo>
                  <a:lnTo>
                    <a:pt x="195" y="427"/>
                  </a:lnTo>
                  <a:lnTo>
                    <a:pt x="175" y="415"/>
                  </a:lnTo>
                  <a:lnTo>
                    <a:pt x="154" y="395"/>
                  </a:lnTo>
                  <a:lnTo>
                    <a:pt x="133" y="375"/>
                  </a:lnTo>
                  <a:lnTo>
                    <a:pt x="134" y="361"/>
                  </a:lnTo>
                  <a:lnTo>
                    <a:pt x="118" y="333"/>
                  </a:lnTo>
                  <a:lnTo>
                    <a:pt x="104" y="302"/>
                  </a:lnTo>
                  <a:lnTo>
                    <a:pt x="92" y="285"/>
                  </a:lnTo>
                  <a:lnTo>
                    <a:pt x="82" y="266"/>
                  </a:lnTo>
                  <a:lnTo>
                    <a:pt x="71" y="246"/>
                  </a:lnTo>
                  <a:lnTo>
                    <a:pt x="60" y="227"/>
                  </a:lnTo>
                  <a:lnTo>
                    <a:pt x="51" y="208"/>
                  </a:lnTo>
                  <a:lnTo>
                    <a:pt x="42" y="186"/>
                  </a:lnTo>
                  <a:lnTo>
                    <a:pt x="24" y="174"/>
                  </a:lnTo>
                  <a:lnTo>
                    <a:pt x="7" y="161"/>
                  </a:lnTo>
                  <a:lnTo>
                    <a:pt x="10" y="153"/>
                  </a:lnTo>
                  <a:lnTo>
                    <a:pt x="0" y="119"/>
                  </a:lnTo>
                  <a:lnTo>
                    <a:pt x="12" y="103"/>
                  </a:lnTo>
                  <a:lnTo>
                    <a:pt x="23" y="88"/>
                  </a:lnTo>
                  <a:lnTo>
                    <a:pt x="26" y="103"/>
                  </a:lnTo>
                  <a:lnTo>
                    <a:pt x="21" y="116"/>
                  </a:lnTo>
                  <a:lnTo>
                    <a:pt x="29" y="111"/>
                  </a:lnTo>
                  <a:lnTo>
                    <a:pt x="55" y="131"/>
                  </a:lnTo>
                  <a:lnTo>
                    <a:pt x="60" y="120"/>
                  </a:lnTo>
                  <a:lnTo>
                    <a:pt x="63" y="109"/>
                  </a:lnTo>
                  <a:lnTo>
                    <a:pt x="71" y="101"/>
                  </a:lnTo>
                  <a:lnTo>
                    <a:pt x="73" y="85"/>
                  </a:lnTo>
                  <a:lnTo>
                    <a:pt x="76" y="85"/>
                  </a:lnTo>
                  <a:lnTo>
                    <a:pt x="76" y="90"/>
                  </a:lnTo>
                  <a:lnTo>
                    <a:pt x="79" y="88"/>
                  </a:lnTo>
                  <a:lnTo>
                    <a:pt x="77" y="83"/>
                  </a:lnTo>
                  <a:lnTo>
                    <a:pt x="83" y="77"/>
                  </a:lnTo>
                  <a:lnTo>
                    <a:pt x="99" y="72"/>
                  </a:lnTo>
                  <a:lnTo>
                    <a:pt x="123" y="55"/>
                  </a:lnTo>
                  <a:lnTo>
                    <a:pt x="138" y="24"/>
                  </a:lnTo>
                  <a:lnTo>
                    <a:pt x="143" y="25"/>
                  </a:lnTo>
                  <a:lnTo>
                    <a:pt x="133" y="2"/>
                  </a:lnTo>
                  <a:lnTo>
                    <a:pt x="142" y="1"/>
                  </a:lnTo>
                  <a:lnTo>
                    <a:pt x="143" y="0"/>
                  </a:lnTo>
                  <a:lnTo>
                    <a:pt x="155" y="12"/>
                  </a:lnTo>
                  <a:lnTo>
                    <a:pt x="168" y="25"/>
                  </a:lnTo>
                  <a:lnTo>
                    <a:pt x="188" y="45"/>
                  </a:lnTo>
                  <a:lnTo>
                    <a:pt x="192" y="58"/>
                  </a:lnTo>
                  <a:lnTo>
                    <a:pt x="221" y="59"/>
                  </a:lnTo>
                  <a:lnTo>
                    <a:pt x="239" y="59"/>
                  </a:lnTo>
                  <a:lnTo>
                    <a:pt x="262" y="67"/>
                  </a:lnTo>
                  <a:lnTo>
                    <a:pt x="254" y="101"/>
                  </a:lnTo>
                  <a:lnTo>
                    <a:pt x="267" y="109"/>
                  </a:lnTo>
                  <a:lnTo>
                    <a:pt x="259" y="109"/>
                  </a:lnTo>
                  <a:lnTo>
                    <a:pt x="240" y="116"/>
                  </a:lnTo>
                  <a:lnTo>
                    <a:pt x="222" y="124"/>
                  </a:lnTo>
                  <a:lnTo>
                    <a:pt x="204" y="133"/>
                  </a:lnTo>
                  <a:lnTo>
                    <a:pt x="196" y="152"/>
                  </a:lnTo>
                  <a:lnTo>
                    <a:pt x="190" y="173"/>
                  </a:lnTo>
                  <a:lnTo>
                    <a:pt x="178" y="195"/>
                  </a:lnTo>
                  <a:lnTo>
                    <a:pt x="189" y="216"/>
                  </a:lnTo>
                  <a:lnTo>
                    <a:pt x="199" y="234"/>
                  </a:lnTo>
                  <a:lnTo>
                    <a:pt x="198" y="246"/>
                  </a:lnTo>
                  <a:lnTo>
                    <a:pt x="207" y="249"/>
                  </a:lnTo>
                  <a:lnTo>
                    <a:pt x="222" y="260"/>
                  </a:lnTo>
                  <a:lnTo>
                    <a:pt x="240" y="264"/>
                  </a:lnTo>
                  <a:lnTo>
                    <a:pt x="256" y="252"/>
                  </a:lnTo>
                  <a:lnTo>
                    <a:pt x="257" y="271"/>
                  </a:lnTo>
                  <a:lnTo>
                    <a:pt x="259" y="291"/>
                  </a:lnTo>
                  <a:lnTo>
                    <a:pt x="284" y="290"/>
                  </a:lnTo>
                  <a:lnTo>
                    <a:pt x="297" y="310"/>
                  </a:lnTo>
                  <a:lnTo>
                    <a:pt x="308" y="332"/>
                  </a:lnTo>
                  <a:lnTo>
                    <a:pt x="304" y="336"/>
                  </a:lnTo>
                  <a:lnTo>
                    <a:pt x="304" y="369"/>
                  </a:lnTo>
                </a:path>
              </a:pathLst>
            </a:custGeom>
            <a:solidFill>
              <a:srgbClr val="E5E5E5"/>
            </a:solidFill>
            <a:ln w="1588">
              <a:solidFill>
                <a:srgbClr val="999999"/>
              </a:solidFill>
              <a:prstDash val="solid"/>
              <a:round/>
              <a:headEnd/>
              <a:tailEnd/>
            </a:ln>
          </p:spPr>
          <p:txBody>
            <a:bodyPr/>
            <a:lstStyle/>
            <a:p>
              <a:endParaRPr lang="en-US"/>
            </a:p>
          </p:txBody>
        </p:sp>
        <p:sp>
          <p:nvSpPr>
            <p:cNvPr id="27144" name="Freeform 401"/>
            <p:cNvSpPr>
              <a:spLocks/>
            </p:cNvSpPr>
            <p:nvPr/>
          </p:nvSpPr>
          <p:spPr bwMode="auto">
            <a:xfrm>
              <a:off x="3726" y="1495"/>
              <a:ext cx="786" cy="561"/>
            </a:xfrm>
            <a:custGeom>
              <a:avLst/>
              <a:gdLst>
                <a:gd name="T0" fmla="*/ 309 w 1199"/>
                <a:gd name="T1" fmla="*/ 428 h 872"/>
                <a:gd name="T2" fmla="*/ 244 w 1199"/>
                <a:gd name="T3" fmla="*/ 431 h 872"/>
                <a:gd name="T4" fmla="*/ 194 w 1199"/>
                <a:gd name="T5" fmla="*/ 407 h 872"/>
                <a:gd name="T6" fmla="*/ 149 w 1199"/>
                <a:gd name="T7" fmla="*/ 392 h 872"/>
                <a:gd name="T8" fmla="*/ 112 w 1199"/>
                <a:gd name="T9" fmla="*/ 353 h 872"/>
                <a:gd name="T10" fmla="*/ 101 w 1199"/>
                <a:gd name="T11" fmla="*/ 320 h 872"/>
                <a:gd name="T12" fmla="*/ 84 w 1199"/>
                <a:gd name="T13" fmla="*/ 303 h 872"/>
                <a:gd name="T14" fmla="*/ 24 w 1199"/>
                <a:gd name="T15" fmla="*/ 275 h 872"/>
                <a:gd name="T16" fmla="*/ 22 w 1199"/>
                <a:gd name="T17" fmla="*/ 252 h 872"/>
                <a:gd name="T18" fmla="*/ 23 w 1199"/>
                <a:gd name="T19" fmla="*/ 216 h 872"/>
                <a:gd name="T20" fmla="*/ 78 w 1199"/>
                <a:gd name="T21" fmla="*/ 186 h 872"/>
                <a:gd name="T22" fmla="*/ 64 w 1199"/>
                <a:gd name="T23" fmla="*/ 146 h 872"/>
                <a:gd name="T24" fmla="*/ 84 w 1199"/>
                <a:gd name="T25" fmla="*/ 117 h 872"/>
                <a:gd name="T26" fmla="*/ 116 w 1199"/>
                <a:gd name="T27" fmla="*/ 82 h 872"/>
                <a:gd name="T28" fmla="*/ 160 w 1199"/>
                <a:gd name="T29" fmla="*/ 90 h 872"/>
                <a:gd name="T30" fmla="*/ 218 w 1199"/>
                <a:gd name="T31" fmla="*/ 136 h 872"/>
                <a:gd name="T32" fmla="*/ 301 w 1199"/>
                <a:gd name="T33" fmla="*/ 178 h 872"/>
                <a:gd name="T34" fmla="*/ 384 w 1199"/>
                <a:gd name="T35" fmla="*/ 187 h 872"/>
                <a:gd name="T36" fmla="*/ 450 w 1199"/>
                <a:gd name="T37" fmla="*/ 186 h 872"/>
                <a:gd name="T38" fmla="*/ 500 w 1199"/>
                <a:gd name="T39" fmla="*/ 154 h 872"/>
                <a:gd name="T40" fmla="*/ 549 w 1199"/>
                <a:gd name="T41" fmla="*/ 122 h 872"/>
                <a:gd name="T42" fmla="*/ 546 w 1199"/>
                <a:gd name="T43" fmla="*/ 96 h 872"/>
                <a:gd name="T44" fmla="*/ 516 w 1199"/>
                <a:gd name="T45" fmla="*/ 71 h 872"/>
                <a:gd name="T46" fmla="*/ 541 w 1199"/>
                <a:gd name="T47" fmla="*/ 19 h 872"/>
                <a:gd name="T48" fmla="*/ 568 w 1199"/>
                <a:gd name="T49" fmla="*/ 0 h 872"/>
                <a:gd name="T50" fmla="*/ 659 w 1199"/>
                <a:gd name="T51" fmla="*/ 57 h 872"/>
                <a:gd name="T52" fmla="*/ 752 w 1199"/>
                <a:gd name="T53" fmla="*/ 92 h 872"/>
                <a:gd name="T54" fmla="*/ 768 w 1199"/>
                <a:gd name="T55" fmla="*/ 136 h 872"/>
                <a:gd name="T56" fmla="*/ 782 w 1199"/>
                <a:gd name="T57" fmla="*/ 183 h 872"/>
                <a:gd name="T58" fmla="*/ 758 w 1199"/>
                <a:gd name="T59" fmla="*/ 202 h 872"/>
                <a:gd name="T60" fmla="*/ 710 w 1199"/>
                <a:gd name="T61" fmla="*/ 227 h 872"/>
                <a:gd name="T62" fmla="*/ 678 w 1199"/>
                <a:gd name="T63" fmla="*/ 231 h 872"/>
                <a:gd name="T64" fmla="*/ 650 w 1199"/>
                <a:gd name="T65" fmla="*/ 234 h 872"/>
                <a:gd name="T66" fmla="*/ 665 w 1199"/>
                <a:gd name="T67" fmla="*/ 272 h 872"/>
                <a:gd name="T68" fmla="*/ 715 w 1199"/>
                <a:gd name="T69" fmla="*/ 279 h 872"/>
                <a:gd name="T70" fmla="*/ 686 w 1199"/>
                <a:gd name="T71" fmla="*/ 314 h 872"/>
                <a:gd name="T72" fmla="*/ 720 w 1199"/>
                <a:gd name="T73" fmla="*/ 360 h 872"/>
                <a:gd name="T74" fmla="*/ 731 w 1199"/>
                <a:gd name="T75" fmla="*/ 392 h 872"/>
                <a:gd name="T76" fmla="*/ 759 w 1199"/>
                <a:gd name="T77" fmla="*/ 404 h 872"/>
                <a:gd name="T78" fmla="*/ 753 w 1199"/>
                <a:gd name="T79" fmla="*/ 418 h 872"/>
                <a:gd name="T80" fmla="*/ 746 w 1199"/>
                <a:gd name="T81" fmla="*/ 443 h 872"/>
                <a:gd name="T82" fmla="*/ 735 w 1199"/>
                <a:gd name="T83" fmla="*/ 462 h 872"/>
                <a:gd name="T84" fmla="*/ 735 w 1199"/>
                <a:gd name="T85" fmla="*/ 481 h 872"/>
                <a:gd name="T86" fmla="*/ 724 w 1199"/>
                <a:gd name="T87" fmla="*/ 495 h 872"/>
                <a:gd name="T88" fmla="*/ 694 w 1199"/>
                <a:gd name="T89" fmla="*/ 518 h 872"/>
                <a:gd name="T90" fmla="*/ 677 w 1199"/>
                <a:gd name="T91" fmla="*/ 523 h 872"/>
                <a:gd name="T92" fmla="*/ 662 w 1199"/>
                <a:gd name="T93" fmla="*/ 529 h 872"/>
                <a:gd name="T94" fmla="*/ 646 w 1199"/>
                <a:gd name="T95" fmla="*/ 532 h 872"/>
                <a:gd name="T96" fmla="*/ 619 w 1199"/>
                <a:gd name="T97" fmla="*/ 545 h 872"/>
                <a:gd name="T98" fmla="*/ 606 w 1199"/>
                <a:gd name="T99" fmla="*/ 539 h 872"/>
                <a:gd name="T100" fmla="*/ 581 w 1199"/>
                <a:gd name="T101" fmla="*/ 540 h 872"/>
                <a:gd name="T102" fmla="*/ 532 w 1199"/>
                <a:gd name="T103" fmla="*/ 511 h 872"/>
                <a:gd name="T104" fmla="*/ 505 w 1199"/>
                <a:gd name="T105" fmla="*/ 522 h 872"/>
                <a:gd name="T106" fmla="*/ 488 w 1199"/>
                <a:gd name="T107" fmla="*/ 546 h 872"/>
                <a:gd name="T108" fmla="*/ 455 w 1199"/>
                <a:gd name="T109" fmla="*/ 531 h 872"/>
                <a:gd name="T110" fmla="*/ 434 w 1199"/>
                <a:gd name="T111" fmla="*/ 497 h 872"/>
                <a:gd name="T112" fmla="*/ 426 w 1199"/>
                <a:gd name="T113" fmla="*/ 464 h 872"/>
                <a:gd name="T114" fmla="*/ 399 w 1199"/>
                <a:gd name="T115" fmla="*/ 427 h 872"/>
                <a:gd name="T116" fmla="*/ 372 w 1199"/>
                <a:gd name="T117" fmla="*/ 407 h 8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99"/>
                <a:gd name="T178" fmla="*/ 0 h 872"/>
                <a:gd name="T179" fmla="*/ 1199 w 1199"/>
                <a:gd name="T180" fmla="*/ 872 h 8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99" h="872">
                  <a:moveTo>
                    <a:pt x="535" y="637"/>
                  </a:moveTo>
                  <a:lnTo>
                    <a:pt x="520" y="650"/>
                  </a:lnTo>
                  <a:lnTo>
                    <a:pt x="503" y="666"/>
                  </a:lnTo>
                  <a:lnTo>
                    <a:pt x="481" y="674"/>
                  </a:lnTo>
                  <a:lnTo>
                    <a:pt x="471" y="666"/>
                  </a:lnTo>
                  <a:lnTo>
                    <a:pt x="437" y="664"/>
                  </a:lnTo>
                  <a:lnTo>
                    <a:pt x="421" y="687"/>
                  </a:lnTo>
                  <a:lnTo>
                    <a:pt x="411" y="665"/>
                  </a:lnTo>
                  <a:lnTo>
                    <a:pt x="401" y="671"/>
                  </a:lnTo>
                  <a:lnTo>
                    <a:pt x="372" y="670"/>
                  </a:lnTo>
                  <a:lnTo>
                    <a:pt x="352" y="666"/>
                  </a:lnTo>
                  <a:lnTo>
                    <a:pt x="328" y="657"/>
                  </a:lnTo>
                  <a:lnTo>
                    <a:pt x="326" y="650"/>
                  </a:lnTo>
                  <a:lnTo>
                    <a:pt x="305" y="642"/>
                  </a:lnTo>
                  <a:lnTo>
                    <a:pt x="296" y="633"/>
                  </a:lnTo>
                  <a:lnTo>
                    <a:pt x="288" y="637"/>
                  </a:lnTo>
                  <a:lnTo>
                    <a:pt x="258" y="614"/>
                  </a:lnTo>
                  <a:lnTo>
                    <a:pt x="238" y="604"/>
                  </a:lnTo>
                  <a:lnTo>
                    <a:pt x="229" y="610"/>
                  </a:lnTo>
                  <a:lnTo>
                    <a:pt x="228" y="609"/>
                  </a:lnTo>
                  <a:lnTo>
                    <a:pt x="205" y="593"/>
                  </a:lnTo>
                  <a:lnTo>
                    <a:pt x="179" y="580"/>
                  </a:lnTo>
                  <a:lnTo>
                    <a:pt x="168" y="575"/>
                  </a:lnTo>
                  <a:lnTo>
                    <a:pt x="156" y="547"/>
                  </a:lnTo>
                  <a:lnTo>
                    <a:pt x="171" y="548"/>
                  </a:lnTo>
                  <a:lnTo>
                    <a:pt x="173" y="539"/>
                  </a:lnTo>
                  <a:lnTo>
                    <a:pt x="160" y="517"/>
                  </a:lnTo>
                  <a:lnTo>
                    <a:pt x="160" y="509"/>
                  </a:lnTo>
                  <a:lnTo>
                    <a:pt x="157" y="502"/>
                  </a:lnTo>
                  <a:lnTo>
                    <a:pt x="154" y="498"/>
                  </a:lnTo>
                  <a:lnTo>
                    <a:pt x="149" y="491"/>
                  </a:lnTo>
                  <a:lnTo>
                    <a:pt x="149" y="485"/>
                  </a:lnTo>
                  <a:lnTo>
                    <a:pt x="145" y="480"/>
                  </a:lnTo>
                  <a:lnTo>
                    <a:pt x="138" y="475"/>
                  </a:lnTo>
                  <a:lnTo>
                    <a:pt x="128" y="471"/>
                  </a:lnTo>
                  <a:lnTo>
                    <a:pt x="121" y="467"/>
                  </a:lnTo>
                  <a:lnTo>
                    <a:pt x="90" y="459"/>
                  </a:lnTo>
                  <a:lnTo>
                    <a:pt x="74" y="452"/>
                  </a:lnTo>
                  <a:lnTo>
                    <a:pt x="63" y="434"/>
                  </a:lnTo>
                  <a:lnTo>
                    <a:pt x="36" y="427"/>
                  </a:lnTo>
                  <a:lnTo>
                    <a:pt x="36" y="422"/>
                  </a:lnTo>
                  <a:lnTo>
                    <a:pt x="44" y="422"/>
                  </a:lnTo>
                  <a:lnTo>
                    <a:pt x="45" y="422"/>
                  </a:lnTo>
                  <a:lnTo>
                    <a:pt x="46" y="421"/>
                  </a:lnTo>
                  <a:lnTo>
                    <a:pt x="33" y="391"/>
                  </a:lnTo>
                  <a:lnTo>
                    <a:pt x="13" y="388"/>
                  </a:lnTo>
                  <a:lnTo>
                    <a:pt x="0" y="366"/>
                  </a:lnTo>
                  <a:lnTo>
                    <a:pt x="7" y="347"/>
                  </a:lnTo>
                  <a:lnTo>
                    <a:pt x="23" y="336"/>
                  </a:lnTo>
                  <a:lnTo>
                    <a:pt x="35" y="336"/>
                  </a:lnTo>
                  <a:lnTo>
                    <a:pt x="47" y="338"/>
                  </a:lnTo>
                  <a:lnTo>
                    <a:pt x="62" y="322"/>
                  </a:lnTo>
                  <a:lnTo>
                    <a:pt x="83" y="316"/>
                  </a:lnTo>
                  <a:lnTo>
                    <a:pt x="101" y="303"/>
                  </a:lnTo>
                  <a:lnTo>
                    <a:pt x="119" y="289"/>
                  </a:lnTo>
                  <a:lnTo>
                    <a:pt x="112" y="276"/>
                  </a:lnTo>
                  <a:lnTo>
                    <a:pt x="116" y="272"/>
                  </a:lnTo>
                  <a:lnTo>
                    <a:pt x="116" y="266"/>
                  </a:lnTo>
                  <a:lnTo>
                    <a:pt x="107" y="245"/>
                  </a:lnTo>
                  <a:lnTo>
                    <a:pt x="97" y="227"/>
                  </a:lnTo>
                  <a:lnTo>
                    <a:pt x="83" y="220"/>
                  </a:lnTo>
                  <a:lnTo>
                    <a:pt x="110" y="210"/>
                  </a:lnTo>
                  <a:lnTo>
                    <a:pt x="138" y="212"/>
                  </a:lnTo>
                  <a:lnTo>
                    <a:pt x="129" y="204"/>
                  </a:lnTo>
                  <a:lnTo>
                    <a:pt x="128" y="182"/>
                  </a:lnTo>
                  <a:lnTo>
                    <a:pt x="124" y="160"/>
                  </a:lnTo>
                  <a:lnTo>
                    <a:pt x="157" y="166"/>
                  </a:lnTo>
                  <a:lnTo>
                    <a:pt x="179" y="162"/>
                  </a:lnTo>
                  <a:lnTo>
                    <a:pt x="168" y="134"/>
                  </a:lnTo>
                  <a:lnTo>
                    <a:pt x="177" y="128"/>
                  </a:lnTo>
                  <a:lnTo>
                    <a:pt x="187" y="110"/>
                  </a:lnTo>
                  <a:lnTo>
                    <a:pt x="202" y="109"/>
                  </a:lnTo>
                  <a:lnTo>
                    <a:pt x="204" y="112"/>
                  </a:lnTo>
                  <a:lnTo>
                    <a:pt x="213" y="121"/>
                  </a:lnTo>
                  <a:lnTo>
                    <a:pt x="244" y="140"/>
                  </a:lnTo>
                  <a:lnTo>
                    <a:pt x="261" y="144"/>
                  </a:lnTo>
                  <a:lnTo>
                    <a:pt x="293" y="166"/>
                  </a:lnTo>
                  <a:lnTo>
                    <a:pt x="300" y="189"/>
                  </a:lnTo>
                  <a:lnTo>
                    <a:pt x="309" y="209"/>
                  </a:lnTo>
                  <a:lnTo>
                    <a:pt x="333" y="212"/>
                  </a:lnTo>
                  <a:lnTo>
                    <a:pt x="356" y="216"/>
                  </a:lnTo>
                  <a:lnTo>
                    <a:pt x="388" y="226"/>
                  </a:lnTo>
                  <a:lnTo>
                    <a:pt x="418" y="236"/>
                  </a:lnTo>
                  <a:lnTo>
                    <a:pt x="437" y="256"/>
                  </a:lnTo>
                  <a:lnTo>
                    <a:pt x="459" y="276"/>
                  </a:lnTo>
                  <a:lnTo>
                    <a:pt x="487" y="277"/>
                  </a:lnTo>
                  <a:lnTo>
                    <a:pt x="517" y="281"/>
                  </a:lnTo>
                  <a:lnTo>
                    <a:pt x="546" y="282"/>
                  </a:lnTo>
                  <a:lnTo>
                    <a:pt x="577" y="284"/>
                  </a:lnTo>
                  <a:lnTo>
                    <a:pt x="586" y="291"/>
                  </a:lnTo>
                  <a:lnTo>
                    <a:pt x="611" y="295"/>
                  </a:lnTo>
                  <a:lnTo>
                    <a:pt x="638" y="300"/>
                  </a:lnTo>
                  <a:lnTo>
                    <a:pt x="656" y="308"/>
                  </a:lnTo>
                  <a:lnTo>
                    <a:pt x="671" y="299"/>
                  </a:lnTo>
                  <a:lnTo>
                    <a:pt x="687" y="289"/>
                  </a:lnTo>
                  <a:lnTo>
                    <a:pt x="711" y="286"/>
                  </a:lnTo>
                  <a:lnTo>
                    <a:pt x="737" y="284"/>
                  </a:lnTo>
                  <a:lnTo>
                    <a:pt x="758" y="269"/>
                  </a:lnTo>
                  <a:lnTo>
                    <a:pt x="777" y="251"/>
                  </a:lnTo>
                  <a:lnTo>
                    <a:pt x="762" y="239"/>
                  </a:lnTo>
                  <a:lnTo>
                    <a:pt x="760" y="215"/>
                  </a:lnTo>
                  <a:lnTo>
                    <a:pt x="790" y="223"/>
                  </a:lnTo>
                  <a:lnTo>
                    <a:pt x="810" y="211"/>
                  </a:lnTo>
                  <a:lnTo>
                    <a:pt x="832" y="206"/>
                  </a:lnTo>
                  <a:lnTo>
                    <a:pt x="837" y="189"/>
                  </a:lnTo>
                  <a:lnTo>
                    <a:pt x="860" y="176"/>
                  </a:lnTo>
                  <a:lnTo>
                    <a:pt x="898" y="176"/>
                  </a:lnTo>
                  <a:lnTo>
                    <a:pt x="891" y="161"/>
                  </a:lnTo>
                  <a:lnTo>
                    <a:pt x="844" y="137"/>
                  </a:lnTo>
                  <a:lnTo>
                    <a:pt x="833" y="149"/>
                  </a:lnTo>
                  <a:lnTo>
                    <a:pt x="826" y="144"/>
                  </a:lnTo>
                  <a:lnTo>
                    <a:pt x="803" y="144"/>
                  </a:lnTo>
                  <a:lnTo>
                    <a:pt x="784" y="134"/>
                  </a:lnTo>
                  <a:lnTo>
                    <a:pt x="792" y="132"/>
                  </a:lnTo>
                  <a:lnTo>
                    <a:pt x="787" y="110"/>
                  </a:lnTo>
                  <a:lnTo>
                    <a:pt x="784" y="92"/>
                  </a:lnTo>
                  <a:lnTo>
                    <a:pt x="816" y="98"/>
                  </a:lnTo>
                  <a:lnTo>
                    <a:pt x="831" y="82"/>
                  </a:lnTo>
                  <a:lnTo>
                    <a:pt x="825" y="61"/>
                  </a:lnTo>
                  <a:lnTo>
                    <a:pt x="825" y="29"/>
                  </a:lnTo>
                  <a:lnTo>
                    <a:pt x="809" y="21"/>
                  </a:lnTo>
                  <a:lnTo>
                    <a:pt x="799" y="16"/>
                  </a:lnTo>
                  <a:lnTo>
                    <a:pt x="815" y="1"/>
                  </a:lnTo>
                  <a:lnTo>
                    <a:pt x="841" y="1"/>
                  </a:lnTo>
                  <a:lnTo>
                    <a:pt x="867" y="0"/>
                  </a:lnTo>
                  <a:lnTo>
                    <a:pt x="919" y="17"/>
                  </a:lnTo>
                  <a:lnTo>
                    <a:pt x="941" y="35"/>
                  </a:lnTo>
                  <a:lnTo>
                    <a:pt x="964" y="53"/>
                  </a:lnTo>
                  <a:lnTo>
                    <a:pt x="983" y="71"/>
                  </a:lnTo>
                  <a:lnTo>
                    <a:pt x="1006" y="88"/>
                  </a:lnTo>
                  <a:lnTo>
                    <a:pt x="1027" y="100"/>
                  </a:lnTo>
                  <a:lnTo>
                    <a:pt x="1066" y="109"/>
                  </a:lnTo>
                  <a:lnTo>
                    <a:pt x="1088" y="118"/>
                  </a:lnTo>
                  <a:lnTo>
                    <a:pt x="1115" y="148"/>
                  </a:lnTo>
                  <a:lnTo>
                    <a:pt x="1147" y="143"/>
                  </a:lnTo>
                  <a:lnTo>
                    <a:pt x="1180" y="132"/>
                  </a:lnTo>
                  <a:lnTo>
                    <a:pt x="1192" y="153"/>
                  </a:lnTo>
                  <a:lnTo>
                    <a:pt x="1196" y="184"/>
                  </a:lnTo>
                  <a:lnTo>
                    <a:pt x="1199" y="215"/>
                  </a:lnTo>
                  <a:lnTo>
                    <a:pt x="1172" y="211"/>
                  </a:lnTo>
                  <a:lnTo>
                    <a:pt x="1168" y="225"/>
                  </a:lnTo>
                  <a:lnTo>
                    <a:pt x="1182" y="248"/>
                  </a:lnTo>
                  <a:lnTo>
                    <a:pt x="1197" y="272"/>
                  </a:lnTo>
                  <a:lnTo>
                    <a:pt x="1190" y="277"/>
                  </a:lnTo>
                  <a:lnTo>
                    <a:pt x="1193" y="284"/>
                  </a:lnTo>
                  <a:lnTo>
                    <a:pt x="1169" y="270"/>
                  </a:lnTo>
                  <a:lnTo>
                    <a:pt x="1168" y="284"/>
                  </a:lnTo>
                  <a:lnTo>
                    <a:pt x="1154" y="295"/>
                  </a:lnTo>
                  <a:lnTo>
                    <a:pt x="1148" y="299"/>
                  </a:lnTo>
                  <a:lnTo>
                    <a:pt x="1157" y="314"/>
                  </a:lnTo>
                  <a:lnTo>
                    <a:pt x="1130" y="305"/>
                  </a:lnTo>
                  <a:lnTo>
                    <a:pt x="1121" y="310"/>
                  </a:lnTo>
                  <a:lnTo>
                    <a:pt x="1108" y="332"/>
                  </a:lnTo>
                  <a:lnTo>
                    <a:pt x="1094" y="347"/>
                  </a:lnTo>
                  <a:lnTo>
                    <a:pt x="1083" y="353"/>
                  </a:lnTo>
                  <a:lnTo>
                    <a:pt x="1071" y="364"/>
                  </a:lnTo>
                  <a:lnTo>
                    <a:pt x="1057" y="373"/>
                  </a:lnTo>
                  <a:lnTo>
                    <a:pt x="1039" y="380"/>
                  </a:lnTo>
                  <a:lnTo>
                    <a:pt x="1049" y="365"/>
                  </a:lnTo>
                  <a:lnTo>
                    <a:pt x="1035" y="359"/>
                  </a:lnTo>
                  <a:lnTo>
                    <a:pt x="1039" y="333"/>
                  </a:lnTo>
                  <a:lnTo>
                    <a:pt x="1027" y="327"/>
                  </a:lnTo>
                  <a:lnTo>
                    <a:pt x="1011" y="328"/>
                  </a:lnTo>
                  <a:lnTo>
                    <a:pt x="1003" y="347"/>
                  </a:lnTo>
                  <a:lnTo>
                    <a:pt x="992" y="364"/>
                  </a:lnTo>
                  <a:lnTo>
                    <a:pt x="976" y="373"/>
                  </a:lnTo>
                  <a:lnTo>
                    <a:pt x="964" y="375"/>
                  </a:lnTo>
                  <a:lnTo>
                    <a:pt x="970" y="392"/>
                  </a:lnTo>
                  <a:lnTo>
                    <a:pt x="1003" y="402"/>
                  </a:lnTo>
                  <a:lnTo>
                    <a:pt x="1014" y="423"/>
                  </a:lnTo>
                  <a:lnTo>
                    <a:pt x="1030" y="421"/>
                  </a:lnTo>
                  <a:lnTo>
                    <a:pt x="1049" y="406"/>
                  </a:lnTo>
                  <a:lnTo>
                    <a:pt x="1076" y="417"/>
                  </a:lnTo>
                  <a:lnTo>
                    <a:pt x="1089" y="421"/>
                  </a:lnTo>
                  <a:lnTo>
                    <a:pt x="1091" y="433"/>
                  </a:lnTo>
                  <a:lnTo>
                    <a:pt x="1077" y="431"/>
                  </a:lnTo>
                  <a:lnTo>
                    <a:pt x="1063" y="441"/>
                  </a:lnTo>
                  <a:lnTo>
                    <a:pt x="1055" y="453"/>
                  </a:lnTo>
                  <a:lnTo>
                    <a:pt x="1052" y="460"/>
                  </a:lnTo>
                  <a:lnTo>
                    <a:pt x="1047" y="488"/>
                  </a:lnTo>
                  <a:lnTo>
                    <a:pt x="1077" y="506"/>
                  </a:lnTo>
                  <a:lnTo>
                    <a:pt x="1094" y="527"/>
                  </a:lnTo>
                  <a:lnTo>
                    <a:pt x="1110" y="548"/>
                  </a:lnTo>
                  <a:lnTo>
                    <a:pt x="1135" y="571"/>
                  </a:lnTo>
                  <a:lnTo>
                    <a:pt x="1099" y="559"/>
                  </a:lnTo>
                  <a:lnTo>
                    <a:pt x="1100" y="563"/>
                  </a:lnTo>
                  <a:lnTo>
                    <a:pt x="1122" y="575"/>
                  </a:lnTo>
                  <a:lnTo>
                    <a:pt x="1143" y="589"/>
                  </a:lnTo>
                  <a:lnTo>
                    <a:pt x="1121" y="605"/>
                  </a:lnTo>
                  <a:lnTo>
                    <a:pt x="1115" y="609"/>
                  </a:lnTo>
                  <a:lnTo>
                    <a:pt x="1127" y="610"/>
                  </a:lnTo>
                  <a:lnTo>
                    <a:pt x="1142" y="609"/>
                  </a:lnTo>
                  <a:lnTo>
                    <a:pt x="1158" y="620"/>
                  </a:lnTo>
                  <a:lnTo>
                    <a:pt x="1149" y="628"/>
                  </a:lnTo>
                  <a:lnTo>
                    <a:pt x="1158" y="628"/>
                  </a:lnTo>
                  <a:lnTo>
                    <a:pt x="1158" y="633"/>
                  </a:lnTo>
                  <a:lnTo>
                    <a:pt x="1149" y="639"/>
                  </a:lnTo>
                  <a:lnTo>
                    <a:pt x="1152" y="642"/>
                  </a:lnTo>
                  <a:lnTo>
                    <a:pt x="1154" y="649"/>
                  </a:lnTo>
                  <a:lnTo>
                    <a:pt x="1149" y="649"/>
                  </a:lnTo>
                  <a:lnTo>
                    <a:pt x="1158" y="658"/>
                  </a:lnTo>
                  <a:lnTo>
                    <a:pt x="1150" y="659"/>
                  </a:lnTo>
                  <a:lnTo>
                    <a:pt x="1138" y="668"/>
                  </a:lnTo>
                  <a:lnTo>
                    <a:pt x="1143" y="674"/>
                  </a:lnTo>
                  <a:lnTo>
                    <a:pt x="1138" y="688"/>
                  </a:lnTo>
                  <a:lnTo>
                    <a:pt x="1132" y="708"/>
                  </a:lnTo>
                  <a:lnTo>
                    <a:pt x="1127" y="709"/>
                  </a:lnTo>
                  <a:lnTo>
                    <a:pt x="1132" y="714"/>
                  </a:lnTo>
                  <a:lnTo>
                    <a:pt x="1122" y="720"/>
                  </a:lnTo>
                  <a:lnTo>
                    <a:pt x="1121" y="718"/>
                  </a:lnTo>
                  <a:lnTo>
                    <a:pt x="1132" y="725"/>
                  </a:lnTo>
                  <a:lnTo>
                    <a:pt x="1132" y="738"/>
                  </a:lnTo>
                  <a:lnTo>
                    <a:pt x="1126" y="735"/>
                  </a:lnTo>
                  <a:lnTo>
                    <a:pt x="1126" y="742"/>
                  </a:lnTo>
                  <a:lnTo>
                    <a:pt x="1121" y="747"/>
                  </a:lnTo>
                  <a:lnTo>
                    <a:pt x="1118" y="749"/>
                  </a:lnTo>
                  <a:lnTo>
                    <a:pt x="1116" y="759"/>
                  </a:lnTo>
                  <a:lnTo>
                    <a:pt x="1105" y="761"/>
                  </a:lnTo>
                  <a:lnTo>
                    <a:pt x="1102" y="764"/>
                  </a:lnTo>
                  <a:lnTo>
                    <a:pt x="1104" y="770"/>
                  </a:lnTo>
                  <a:lnTo>
                    <a:pt x="1098" y="779"/>
                  </a:lnTo>
                  <a:lnTo>
                    <a:pt x="1077" y="792"/>
                  </a:lnTo>
                  <a:lnTo>
                    <a:pt x="1081" y="796"/>
                  </a:lnTo>
                  <a:lnTo>
                    <a:pt x="1071" y="803"/>
                  </a:lnTo>
                  <a:lnTo>
                    <a:pt x="1058" y="805"/>
                  </a:lnTo>
                  <a:lnTo>
                    <a:pt x="1057" y="805"/>
                  </a:lnTo>
                  <a:lnTo>
                    <a:pt x="1053" y="808"/>
                  </a:lnTo>
                  <a:lnTo>
                    <a:pt x="1042" y="809"/>
                  </a:lnTo>
                  <a:lnTo>
                    <a:pt x="1038" y="808"/>
                  </a:lnTo>
                  <a:lnTo>
                    <a:pt x="1032" y="813"/>
                  </a:lnTo>
                  <a:lnTo>
                    <a:pt x="1030" y="816"/>
                  </a:lnTo>
                  <a:lnTo>
                    <a:pt x="1022" y="816"/>
                  </a:lnTo>
                  <a:lnTo>
                    <a:pt x="1010" y="799"/>
                  </a:lnTo>
                  <a:lnTo>
                    <a:pt x="1006" y="805"/>
                  </a:lnTo>
                  <a:lnTo>
                    <a:pt x="1010" y="822"/>
                  </a:lnTo>
                  <a:lnTo>
                    <a:pt x="1005" y="816"/>
                  </a:lnTo>
                  <a:lnTo>
                    <a:pt x="1006" y="827"/>
                  </a:lnTo>
                  <a:lnTo>
                    <a:pt x="999" y="825"/>
                  </a:lnTo>
                  <a:lnTo>
                    <a:pt x="992" y="833"/>
                  </a:lnTo>
                  <a:lnTo>
                    <a:pt x="986" y="827"/>
                  </a:lnTo>
                  <a:lnTo>
                    <a:pt x="983" y="833"/>
                  </a:lnTo>
                  <a:lnTo>
                    <a:pt x="977" y="833"/>
                  </a:lnTo>
                  <a:lnTo>
                    <a:pt x="961" y="841"/>
                  </a:lnTo>
                  <a:lnTo>
                    <a:pt x="949" y="846"/>
                  </a:lnTo>
                  <a:lnTo>
                    <a:pt x="944" y="847"/>
                  </a:lnTo>
                  <a:lnTo>
                    <a:pt x="943" y="858"/>
                  </a:lnTo>
                  <a:lnTo>
                    <a:pt x="949" y="872"/>
                  </a:lnTo>
                  <a:lnTo>
                    <a:pt x="936" y="870"/>
                  </a:lnTo>
                  <a:lnTo>
                    <a:pt x="932" y="846"/>
                  </a:lnTo>
                  <a:lnTo>
                    <a:pt x="924" y="838"/>
                  </a:lnTo>
                  <a:lnTo>
                    <a:pt x="915" y="840"/>
                  </a:lnTo>
                  <a:lnTo>
                    <a:pt x="906" y="837"/>
                  </a:lnTo>
                  <a:lnTo>
                    <a:pt x="899" y="833"/>
                  </a:lnTo>
                  <a:lnTo>
                    <a:pt x="894" y="837"/>
                  </a:lnTo>
                  <a:lnTo>
                    <a:pt x="887" y="840"/>
                  </a:lnTo>
                  <a:lnTo>
                    <a:pt x="864" y="831"/>
                  </a:lnTo>
                  <a:lnTo>
                    <a:pt x="854" y="822"/>
                  </a:lnTo>
                  <a:lnTo>
                    <a:pt x="852" y="805"/>
                  </a:lnTo>
                  <a:lnTo>
                    <a:pt x="823" y="796"/>
                  </a:lnTo>
                  <a:lnTo>
                    <a:pt x="812" y="794"/>
                  </a:lnTo>
                  <a:lnTo>
                    <a:pt x="799" y="809"/>
                  </a:lnTo>
                  <a:lnTo>
                    <a:pt x="792" y="809"/>
                  </a:lnTo>
                  <a:lnTo>
                    <a:pt x="786" y="811"/>
                  </a:lnTo>
                  <a:lnTo>
                    <a:pt x="782" y="809"/>
                  </a:lnTo>
                  <a:lnTo>
                    <a:pt x="771" y="811"/>
                  </a:lnTo>
                  <a:lnTo>
                    <a:pt x="767" y="815"/>
                  </a:lnTo>
                  <a:lnTo>
                    <a:pt x="754" y="811"/>
                  </a:lnTo>
                  <a:lnTo>
                    <a:pt x="749" y="818"/>
                  </a:lnTo>
                  <a:lnTo>
                    <a:pt x="737" y="818"/>
                  </a:lnTo>
                  <a:lnTo>
                    <a:pt x="744" y="849"/>
                  </a:lnTo>
                  <a:lnTo>
                    <a:pt x="733" y="846"/>
                  </a:lnTo>
                  <a:lnTo>
                    <a:pt x="729" y="840"/>
                  </a:lnTo>
                  <a:lnTo>
                    <a:pt x="723" y="837"/>
                  </a:lnTo>
                  <a:lnTo>
                    <a:pt x="706" y="841"/>
                  </a:lnTo>
                  <a:lnTo>
                    <a:pt x="694" y="825"/>
                  </a:lnTo>
                  <a:lnTo>
                    <a:pt x="683" y="821"/>
                  </a:lnTo>
                  <a:lnTo>
                    <a:pt x="686" y="799"/>
                  </a:lnTo>
                  <a:lnTo>
                    <a:pt x="670" y="792"/>
                  </a:lnTo>
                  <a:lnTo>
                    <a:pt x="665" y="775"/>
                  </a:lnTo>
                  <a:lnTo>
                    <a:pt x="662" y="772"/>
                  </a:lnTo>
                  <a:lnTo>
                    <a:pt x="638" y="775"/>
                  </a:lnTo>
                  <a:lnTo>
                    <a:pt x="638" y="763"/>
                  </a:lnTo>
                  <a:lnTo>
                    <a:pt x="637" y="754"/>
                  </a:lnTo>
                  <a:lnTo>
                    <a:pt x="647" y="732"/>
                  </a:lnTo>
                  <a:lnTo>
                    <a:pt x="650" y="722"/>
                  </a:lnTo>
                  <a:lnTo>
                    <a:pt x="645" y="699"/>
                  </a:lnTo>
                  <a:lnTo>
                    <a:pt x="642" y="680"/>
                  </a:lnTo>
                  <a:lnTo>
                    <a:pt x="629" y="672"/>
                  </a:lnTo>
                  <a:lnTo>
                    <a:pt x="611" y="654"/>
                  </a:lnTo>
                  <a:lnTo>
                    <a:pt x="609" y="663"/>
                  </a:lnTo>
                  <a:lnTo>
                    <a:pt x="583" y="654"/>
                  </a:lnTo>
                  <a:lnTo>
                    <a:pt x="584" y="642"/>
                  </a:lnTo>
                  <a:lnTo>
                    <a:pt x="575" y="639"/>
                  </a:lnTo>
                  <a:lnTo>
                    <a:pt x="577" y="635"/>
                  </a:lnTo>
                  <a:lnTo>
                    <a:pt x="567" y="632"/>
                  </a:lnTo>
                  <a:lnTo>
                    <a:pt x="554" y="639"/>
                  </a:lnTo>
                  <a:lnTo>
                    <a:pt x="535" y="63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45" name="Freeform 402"/>
            <p:cNvSpPr>
              <a:spLocks/>
            </p:cNvSpPr>
            <p:nvPr/>
          </p:nvSpPr>
          <p:spPr bwMode="auto">
            <a:xfrm>
              <a:off x="3726" y="1495"/>
              <a:ext cx="786" cy="561"/>
            </a:xfrm>
            <a:custGeom>
              <a:avLst/>
              <a:gdLst>
                <a:gd name="T0" fmla="*/ 309 w 1199"/>
                <a:gd name="T1" fmla="*/ 428 h 872"/>
                <a:gd name="T2" fmla="*/ 244 w 1199"/>
                <a:gd name="T3" fmla="*/ 431 h 872"/>
                <a:gd name="T4" fmla="*/ 194 w 1199"/>
                <a:gd name="T5" fmla="*/ 407 h 872"/>
                <a:gd name="T6" fmla="*/ 149 w 1199"/>
                <a:gd name="T7" fmla="*/ 392 h 872"/>
                <a:gd name="T8" fmla="*/ 112 w 1199"/>
                <a:gd name="T9" fmla="*/ 353 h 872"/>
                <a:gd name="T10" fmla="*/ 101 w 1199"/>
                <a:gd name="T11" fmla="*/ 320 h 872"/>
                <a:gd name="T12" fmla="*/ 84 w 1199"/>
                <a:gd name="T13" fmla="*/ 303 h 872"/>
                <a:gd name="T14" fmla="*/ 24 w 1199"/>
                <a:gd name="T15" fmla="*/ 275 h 872"/>
                <a:gd name="T16" fmla="*/ 22 w 1199"/>
                <a:gd name="T17" fmla="*/ 252 h 872"/>
                <a:gd name="T18" fmla="*/ 23 w 1199"/>
                <a:gd name="T19" fmla="*/ 216 h 872"/>
                <a:gd name="T20" fmla="*/ 78 w 1199"/>
                <a:gd name="T21" fmla="*/ 186 h 872"/>
                <a:gd name="T22" fmla="*/ 64 w 1199"/>
                <a:gd name="T23" fmla="*/ 146 h 872"/>
                <a:gd name="T24" fmla="*/ 84 w 1199"/>
                <a:gd name="T25" fmla="*/ 117 h 872"/>
                <a:gd name="T26" fmla="*/ 116 w 1199"/>
                <a:gd name="T27" fmla="*/ 82 h 872"/>
                <a:gd name="T28" fmla="*/ 160 w 1199"/>
                <a:gd name="T29" fmla="*/ 90 h 872"/>
                <a:gd name="T30" fmla="*/ 218 w 1199"/>
                <a:gd name="T31" fmla="*/ 136 h 872"/>
                <a:gd name="T32" fmla="*/ 301 w 1199"/>
                <a:gd name="T33" fmla="*/ 178 h 872"/>
                <a:gd name="T34" fmla="*/ 384 w 1199"/>
                <a:gd name="T35" fmla="*/ 187 h 872"/>
                <a:gd name="T36" fmla="*/ 450 w 1199"/>
                <a:gd name="T37" fmla="*/ 186 h 872"/>
                <a:gd name="T38" fmla="*/ 500 w 1199"/>
                <a:gd name="T39" fmla="*/ 154 h 872"/>
                <a:gd name="T40" fmla="*/ 549 w 1199"/>
                <a:gd name="T41" fmla="*/ 122 h 872"/>
                <a:gd name="T42" fmla="*/ 546 w 1199"/>
                <a:gd name="T43" fmla="*/ 96 h 872"/>
                <a:gd name="T44" fmla="*/ 516 w 1199"/>
                <a:gd name="T45" fmla="*/ 71 h 872"/>
                <a:gd name="T46" fmla="*/ 541 w 1199"/>
                <a:gd name="T47" fmla="*/ 19 h 872"/>
                <a:gd name="T48" fmla="*/ 568 w 1199"/>
                <a:gd name="T49" fmla="*/ 0 h 872"/>
                <a:gd name="T50" fmla="*/ 659 w 1199"/>
                <a:gd name="T51" fmla="*/ 57 h 872"/>
                <a:gd name="T52" fmla="*/ 752 w 1199"/>
                <a:gd name="T53" fmla="*/ 92 h 872"/>
                <a:gd name="T54" fmla="*/ 768 w 1199"/>
                <a:gd name="T55" fmla="*/ 136 h 872"/>
                <a:gd name="T56" fmla="*/ 782 w 1199"/>
                <a:gd name="T57" fmla="*/ 183 h 872"/>
                <a:gd name="T58" fmla="*/ 758 w 1199"/>
                <a:gd name="T59" fmla="*/ 202 h 872"/>
                <a:gd name="T60" fmla="*/ 710 w 1199"/>
                <a:gd name="T61" fmla="*/ 227 h 872"/>
                <a:gd name="T62" fmla="*/ 678 w 1199"/>
                <a:gd name="T63" fmla="*/ 231 h 872"/>
                <a:gd name="T64" fmla="*/ 650 w 1199"/>
                <a:gd name="T65" fmla="*/ 234 h 872"/>
                <a:gd name="T66" fmla="*/ 665 w 1199"/>
                <a:gd name="T67" fmla="*/ 272 h 872"/>
                <a:gd name="T68" fmla="*/ 715 w 1199"/>
                <a:gd name="T69" fmla="*/ 279 h 872"/>
                <a:gd name="T70" fmla="*/ 686 w 1199"/>
                <a:gd name="T71" fmla="*/ 314 h 872"/>
                <a:gd name="T72" fmla="*/ 720 w 1199"/>
                <a:gd name="T73" fmla="*/ 360 h 872"/>
                <a:gd name="T74" fmla="*/ 731 w 1199"/>
                <a:gd name="T75" fmla="*/ 392 h 872"/>
                <a:gd name="T76" fmla="*/ 759 w 1199"/>
                <a:gd name="T77" fmla="*/ 404 h 872"/>
                <a:gd name="T78" fmla="*/ 753 w 1199"/>
                <a:gd name="T79" fmla="*/ 418 h 872"/>
                <a:gd name="T80" fmla="*/ 746 w 1199"/>
                <a:gd name="T81" fmla="*/ 443 h 872"/>
                <a:gd name="T82" fmla="*/ 735 w 1199"/>
                <a:gd name="T83" fmla="*/ 462 h 872"/>
                <a:gd name="T84" fmla="*/ 735 w 1199"/>
                <a:gd name="T85" fmla="*/ 481 h 872"/>
                <a:gd name="T86" fmla="*/ 724 w 1199"/>
                <a:gd name="T87" fmla="*/ 495 h 872"/>
                <a:gd name="T88" fmla="*/ 694 w 1199"/>
                <a:gd name="T89" fmla="*/ 518 h 872"/>
                <a:gd name="T90" fmla="*/ 677 w 1199"/>
                <a:gd name="T91" fmla="*/ 523 h 872"/>
                <a:gd name="T92" fmla="*/ 662 w 1199"/>
                <a:gd name="T93" fmla="*/ 529 h 872"/>
                <a:gd name="T94" fmla="*/ 646 w 1199"/>
                <a:gd name="T95" fmla="*/ 532 h 872"/>
                <a:gd name="T96" fmla="*/ 619 w 1199"/>
                <a:gd name="T97" fmla="*/ 545 h 872"/>
                <a:gd name="T98" fmla="*/ 606 w 1199"/>
                <a:gd name="T99" fmla="*/ 539 h 872"/>
                <a:gd name="T100" fmla="*/ 581 w 1199"/>
                <a:gd name="T101" fmla="*/ 540 h 872"/>
                <a:gd name="T102" fmla="*/ 532 w 1199"/>
                <a:gd name="T103" fmla="*/ 511 h 872"/>
                <a:gd name="T104" fmla="*/ 505 w 1199"/>
                <a:gd name="T105" fmla="*/ 522 h 872"/>
                <a:gd name="T106" fmla="*/ 488 w 1199"/>
                <a:gd name="T107" fmla="*/ 546 h 872"/>
                <a:gd name="T108" fmla="*/ 455 w 1199"/>
                <a:gd name="T109" fmla="*/ 531 h 872"/>
                <a:gd name="T110" fmla="*/ 434 w 1199"/>
                <a:gd name="T111" fmla="*/ 497 h 872"/>
                <a:gd name="T112" fmla="*/ 426 w 1199"/>
                <a:gd name="T113" fmla="*/ 464 h 872"/>
                <a:gd name="T114" fmla="*/ 399 w 1199"/>
                <a:gd name="T115" fmla="*/ 427 h 872"/>
                <a:gd name="T116" fmla="*/ 372 w 1199"/>
                <a:gd name="T117" fmla="*/ 407 h 8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99"/>
                <a:gd name="T178" fmla="*/ 0 h 872"/>
                <a:gd name="T179" fmla="*/ 1199 w 1199"/>
                <a:gd name="T180" fmla="*/ 872 h 8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99" h="872">
                  <a:moveTo>
                    <a:pt x="535" y="637"/>
                  </a:moveTo>
                  <a:lnTo>
                    <a:pt x="520" y="650"/>
                  </a:lnTo>
                  <a:lnTo>
                    <a:pt x="503" y="666"/>
                  </a:lnTo>
                  <a:lnTo>
                    <a:pt x="481" y="674"/>
                  </a:lnTo>
                  <a:lnTo>
                    <a:pt x="471" y="666"/>
                  </a:lnTo>
                  <a:lnTo>
                    <a:pt x="437" y="664"/>
                  </a:lnTo>
                  <a:lnTo>
                    <a:pt x="421" y="687"/>
                  </a:lnTo>
                  <a:lnTo>
                    <a:pt x="411" y="665"/>
                  </a:lnTo>
                  <a:lnTo>
                    <a:pt x="401" y="671"/>
                  </a:lnTo>
                  <a:lnTo>
                    <a:pt x="372" y="670"/>
                  </a:lnTo>
                  <a:lnTo>
                    <a:pt x="352" y="666"/>
                  </a:lnTo>
                  <a:lnTo>
                    <a:pt x="328" y="657"/>
                  </a:lnTo>
                  <a:lnTo>
                    <a:pt x="326" y="650"/>
                  </a:lnTo>
                  <a:lnTo>
                    <a:pt x="305" y="642"/>
                  </a:lnTo>
                  <a:lnTo>
                    <a:pt x="296" y="633"/>
                  </a:lnTo>
                  <a:lnTo>
                    <a:pt x="288" y="637"/>
                  </a:lnTo>
                  <a:lnTo>
                    <a:pt x="258" y="614"/>
                  </a:lnTo>
                  <a:lnTo>
                    <a:pt x="238" y="604"/>
                  </a:lnTo>
                  <a:lnTo>
                    <a:pt x="229" y="610"/>
                  </a:lnTo>
                  <a:lnTo>
                    <a:pt x="228" y="609"/>
                  </a:lnTo>
                  <a:lnTo>
                    <a:pt x="205" y="593"/>
                  </a:lnTo>
                  <a:lnTo>
                    <a:pt x="179" y="580"/>
                  </a:lnTo>
                  <a:lnTo>
                    <a:pt x="168" y="575"/>
                  </a:lnTo>
                  <a:lnTo>
                    <a:pt x="156" y="547"/>
                  </a:lnTo>
                  <a:lnTo>
                    <a:pt x="171" y="548"/>
                  </a:lnTo>
                  <a:lnTo>
                    <a:pt x="173" y="539"/>
                  </a:lnTo>
                  <a:lnTo>
                    <a:pt x="160" y="517"/>
                  </a:lnTo>
                  <a:lnTo>
                    <a:pt x="160" y="509"/>
                  </a:lnTo>
                  <a:lnTo>
                    <a:pt x="157" y="502"/>
                  </a:lnTo>
                  <a:lnTo>
                    <a:pt x="154" y="498"/>
                  </a:lnTo>
                  <a:lnTo>
                    <a:pt x="149" y="491"/>
                  </a:lnTo>
                  <a:lnTo>
                    <a:pt x="149" y="485"/>
                  </a:lnTo>
                  <a:lnTo>
                    <a:pt x="145" y="480"/>
                  </a:lnTo>
                  <a:lnTo>
                    <a:pt x="138" y="475"/>
                  </a:lnTo>
                  <a:lnTo>
                    <a:pt x="128" y="471"/>
                  </a:lnTo>
                  <a:lnTo>
                    <a:pt x="121" y="467"/>
                  </a:lnTo>
                  <a:lnTo>
                    <a:pt x="90" y="459"/>
                  </a:lnTo>
                  <a:lnTo>
                    <a:pt x="74" y="452"/>
                  </a:lnTo>
                  <a:lnTo>
                    <a:pt x="63" y="434"/>
                  </a:lnTo>
                  <a:lnTo>
                    <a:pt x="36" y="427"/>
                  </a:lnTo>
                  <a:lnTo>
                    <a:pt x="36" y="422"/>
                  </a:lnTo>
                  <a:lnTo>
                    <a:pt x="44" y="422"/>
                  </a:lnTo>
                  <a:lnTo>
                    <a:pt x="45" y="422"/>
                  </a:lnTo>
                  <a:lnTo>
                    <a:pt x="46" y="421"/>
                  </a:lnTo>
                  <a:lnTo>
                    <a:pt x="33" y="391"/>
                  </a:lnTo>
                  <a:lnTo>
                    <a:pt x="13" y="388"/>
                  </a:lnTo>
                  <a:lnTo>
                    <a:pt x="0" y="366"/>
                  </a:lnTo>
                  <a:lnTo>
                    <a:pt x="7" y="347"/>
                  </a:lnTo>
                  <a:lnTo>
                    <a:pt x="23" y="336"/>
                  </a:lnTo>
                  <a:lnTo>
                    <a:pt x="35" y="336"/>
                  </a:lnTo>
                  <a:lnTo>
                    <a:pt x="47" y="338"/>
                  </a:lnTo>
                  <a:lnTo>
                    <a:pt x="62" y="322"/>
                  </a:lnTo>
                  <a:lnTo>
                    <a:pt x="83" y="316"/>
                  </a:lnTo>
                  <a:lnTo>
                    <a:pt x="101" y="303"/>
                  </a:lnTo>
                  <a:lnTo>
                    <a:pt x="119" y="289"/>
                  </a:lnTo>
                  <a:lnTo>
                    <a:pt x="112" y="276"/>
                  </a:lnTo>
                  <a:lnTo>
                    <a:pt x="116" y="272"/>
                  </a:lnTo>
                  <a:lnTo>
                    <a:pt x="116" y="266"/>
                  </a:lnTo>
                  <a:lnTo>
                    <a:pt x="107" y="245"/>
                  </a:lnTo>
                  <a:lnTo>
                    <a:pt x="97" y="227"/>
                  </a:lnTo>
                  <a:lnTo>
                    <a:pt x="83" y="220"/>
                  </a:lnTo>
                  <a:lnTo>
                    <a:pt x="110" y="210"/>
                  </a:lnTo>
                  <a:lnTo>
                    <a:pt x="138" y="212"/>
                  </a:lnTo>
                  <a:lnTo>
                    <a:pt x="129" y="204"/>
                  </a:lnTo>
                  <a:lnTo>
                    <a:pt x="128" y="182"/>
                  </a:lnTo>
                  <a:lnTo>
                    <a:pt x="124" y="160"/>
                  </a:lnTo>
                  <a:lnTo>
                    <a:pt x="157" y="166"/>
                  </a:lnTo>
                  <a:lnTo>
                    <a:pt x="179" y="162"/>
                  </a:lnTo>
                  <a:lnTo>
                    <a:pt x="168" y="134"/>
                  </a:lnTo>
                  <a:lnTo>
                    <a:pt x="177" y="128"/>
                  </a:lnTo>
                  <a:lnTo>
                    <a:pt x="187" y="110"/>
                  </a:lnTo>
                  <a:lnTo>
                    <a:pt x="202" y="109"/>
                  </a:lnTo>
                  <a:lnTo>
                    <a:pt x="204" y="112"/>
                  </a:lnTo>
                  <a:lnTo>
                    <a:pt x="213" y="121"/>
                  </a:lnTo>
                  <a:lnTo>
                    <a:pt x="244" y="140"/>
                  </a:lnTo>
                  <a:lnTo>
                    <a:pt x="261" y="144"/>
                  </a:lnTo>
                  <a:lnTo>
                    <a:pt x="293" y="166"/>
                  </a:lnTo>
                  <a:lnTo>
                    <a:pt x="300" y="189"/>
                  </a:lnTo>
                  <a:lnTo>
                    <a:pt x="309" y="209"/>
                  </a:lnTo>
                  <a:lnTo>
                    <a:pt x="333" y="212"/>
                  </a:lnTo>
                  <a:lnTo>
                    <a:pt x="356" y="216"/>
                  </a:lnTo>
                  <a:lnTo>
                    <a:pt x="388" y="226"/>
                  </a:lnTo>
                  <a:lnTo>
                    <a:pt x="418" y="236"/>
                  </a:lnTo>
                  <a:lnTo>
                    <a:pt x="437" y="256"/>
                  </a:lnTo>
                  <a:lnTo>
                    <a:pt x="459" y="276"/>
                  </a:lnTo>
                  <a:lnTo>
                    <a:pt x="487" y="277"/>
                  </a:lnTo>
                  <a:lnTo>
                    <a:pt x="517" y="281"/>
                  </a:lnTo>
                  <a:lnTo>
                    <a:pt x="546" y="282"/>
                  </a:lnTo>
                  <a:lnTo>
                    <a:pt x="577" y="284"/>
                  </a:lnTo>
                  <a:lnTo>
                    <a:pt x="586" y="291"/>
                  </a:lnTo>
                  <a:lnTo>
                    <a:pt x="611" y="295"/>
                  </a:lnTo>
                  <a:lnTo>
                    <a:pt x="638" y="300"/>
                  </a:lnTo>
                  <a:lnTo>
                    <a:pt x="656" y="308"/>
                  </a:lnTo>
                  <a:lnTo>
                    <a:pt x="671" y="299"/>
                  </a:lnTo>
                  <a:lnTo>
                    <a:pt x="687" y="289"/>
                  </a:lnTo>
                  <a:lnTo>
                    <a:pt x="711" y="286"/>
                  </a:lnTo>
                  <a:lnTo>
                    <a:pt x="737" y="284"/>
                  </a:lnTo>
                  <a:lnTo>
                    <a:pt x="758" y="269"/>
                  </a:lnTo>
                  <a:lnTo>
                    <a:pt x="777" y="251"/>
                  </a:lnTo>
                  <a:lnTo>
                    <a:pt x="762" y="239"/>
                  </a:lnTo>
                  <a:lnTo>
                    <a:pt x="760" y="215"/>
                  </a:lnTo>
                  <a:lnTo>
                    <a:pt x="790" y="223"/>
                  </a:lnTo>
                  <a:lnTo>
                    <a:pt x="810" y="211"/>
                  </a:lnTo>
                  <a:lnTo>
                    <a:pt x="832" y="206"/>
                  </a:lnTo>
                  <a:lnTo>
                    <a:pt x="837" y="189"/>
                  </a:lnTo>
                  <a:lnTo>
                    <a:pt x="860" y="176"/>
                  </a:lnTo>
                  <a:lnTo>
                    <a:pt x="898" y="176"/>
                  </a:lnTo>
                  <a:lnTo>
                    <a:pt x="891" y="161"/>
                  </a:lnTo>
                  <a:lnTo>
                    <a:pt x="844" y="137"/>
                  </a:lnTo>
                  <a:lnTo>
                    <a:pt x="833" y="149"/>
                  </a:lnTo>
                  <a:lnTo>
                    <a:pt x="826" y="144"/>
                  </a:lnTo>
                  <a:lnTo>
                    <a:pt x="803" y="144"/>
                  </a:lnTo>
                  <a:lnTo>
                    <a:pt x="784" y="134"/>
                  </a:lnTo>
                  <a:lnTo>
                    <a:pt x="792" y="132"/>
                  </a:lnTo>
                  <a:lnTo>
                    <a:pt x="787" y="110"/>
                  </a:lnTo>
                  <a:lnTo>
                    <a:pt x="784" y="92"/>
                  </a:lnTo>
                  <a:lnTo>
                    <a:pt x="816" y="98"/>
                  </a:lnTo>
                  <a:lnTo>
                    <a:pt x="831" y="82"/>
                  </a:lnTo>
                  <a:lnTo>
                    <a:pt x="825" y="61"/>
                  </a:lnTo>
                  <a:lnTo>
                    <a:pt x="825" y="29"/>
                  </a:lnTo>
                  <a:lnTo>
                    <a:pt x="809" y="21"/>
                  </a:lnTo>
                  <a:lnTo>
                    <a:pt x="799" y="16"/>
                  </a:lnTo>
                  <a:lnTo>
                    <a:pt x="815" y="1"/>
                  </a:lnTo>
                  <a:lnTo>
                    <a:pt x="841" y="1"/>
                  </a:lnTo>
                  <a:lnTo>
                    <a:pt x="867" y="0"/>
                  </a:lnTo>
                  <a:lnTo>
                    <a:pt x="919" y="17"/>
                  </a:lnTo>
                  <a:lnTo>
                    <a:pt x="941" y="35"/>
                  </a:lnTo>
                  <a:lnTo>
                    <a:pt x="964" y="53"/>
                  </a:lnTo>
                  <a:lnTo>
                    <a:pt x="983" y="71"/>
                  </a:lnTo>
                  <a:lnTo>
                    <a:pt x="1006" y="88"/>
                  </a:lnTo>
                  <a:lnTo>
                    <a:pt x="1027" y="100"/>
                  </a:lnTo>
                  <a:lnTo>
                    <a:pt x="1066" y="109"/>
                  </a:lnTo>
                  <a:lnTo>
                    <a:pt x="1088" y="118"/>
                  </a:lnTo>
                  <a:lnTo>
                    <a:pt x="1115" y="148"/>
                  </a:lnTo>
                  <a:lnTo>
                    <a:pt x="1147" y="143"/>
                  </a:lnTo>
                  <a:lnTo>
                    <a:pt x="1180" y="132"/>
                  </a:lnTo>
                  <a:lnTo>
                    <a:pt x="1192" y="153"/>
                  </a:lnTo>
                  <a:lnTo>
                    <a:pt x="1196" y="184"/>
                  </a:lnTo>
                  <a:lnTo>
                    <a:pt x="1199" y="215"/>
                  </a:lnTo>
                  <a:lnTo>
                    <a:pt x="1172" y="211"/>
                  </a:lnTo>
                  <a:lnTo>
                    <a:pt x="1168" y="225"/>
                  </a:lnTo>
                  <a:lnTo>
                    <a:pt x="1182" y="248"/>
                  </a:lnTo>
                  <a:lnTo>
                    <a:pt x="1197" y="272"/>
                  </a:lnTo>
                  <a:lnTo>
                    <a:pt x="1190" y="277"/>
                  </a:lnTo>
                  <a:lnTo>
                    <a:pt x="1193" y="284"/>
                  </a:lnTo>
                  <a:lnTo>
                    <a:pt x="1169" y="270"/>
                  </a:lnTo>
                  <a:lnTo>
                    <a:pt x="1168" y="284"/>
                  </a:lnTo>
                  <a:lnTo>
                    <a:pt x="1154" y="295"/>
                  </a:lnTo>
                  <a:lnTo>
                    <a:pt x="1148" y="299"/>
                  </a:lnTo>
                  <a:lnTo>
                    <a:pt x="1157" y="314"/>
                  </a:lnTo>
                  <a:lnTo>
                    <a:pt x="1130" y="305"/>
                  </a:lnTo>
                  <a:lnTo>
                    <a:pt x="1121" y="310"/>
                  </a:lnTo>
                  <a:lnTo>
                    <a:pt x="1108" y="332"/>
                  </a:lnTo>
                  <a:lnTo>
                    <a:pt x="1094" y="347"/>
                  </a:lnTo>
                  <a:lnTo>
                    <a:pt x="1083" y="353"/>
                  </a:lnTo>
                  <a:lnTo>
                    <a:pt x="1071" y="364"/>
                  </a:lnTo>
                  <a:lnTo>
                    <a:pt x="1057" y="373"/>
                  </a:lnTo>
                  <a:lnTo>
                    <a:pt x="1039" y="380"/>
                  </a:lnTo>
                  <a:lnTo>
                    <a:pt x="1049" y="365"/>
                  </a:lnTo>
                  <a:lnTo>
                    <a:pt x="1035" y="359"/>
                  </a:lnTo>
                  <a:lnTo>
                    <a:pt x="1039" y="333"/>
                  </a:lnTo>
                  <a:lnTo>
                    <a:pt x="1027" y="327"/>
                  </a:lnTo>
                  <a:lnTo>
                    <a:pt x="1011" y="328"/>
                  </a:lnTo>
                  <a:lnTo>
                    <a:pt x="1003" y="347"/>
                  </a:lnTo>
                  <a:lnTo>
                    <a:pt x="992" y="364"/>
                  </a:lnTo>
                  <a:lnTo>
                    <a:pt x="976" y="373"/>
                  </a:lnTo>
                  <a:lnTo>
                    <a:pt x="964" y="375"/>
                  </a:lnTo>
                  <a:lnTo>
                    <a:pt x="970" y="392"/>
                  </a:lnTo>
                  <a:lnTo>
                    <a:pt x="1003" y="402"/>
                  </a:lnTo>
                  <a:lnTo>
                    <a:pt x="1014" y="423"/>
                  </a:lnTo>
                  <a:lnTo>
                    <a:pt x="1030" y="421"/>
                  </a:lnTo>
                  <a:lnTo>
                    <a:pt x="1049" y="406"/>
                  </a:lnTo>
                  <a:lnTo>
                    <a:pt x="1076" y="417"/>
                  </a:lnTo>
                  <a:lnTo>
                    <a:pt x="1089" y="421"/>
                  </a:lnTo>
                  <a:lnTo>
                    <a:pt x="1091" y="433"/>
                  </a:lnTo>
                  <a:lnTo>
                    <a:pt x="1077" y="431"/>
                  </a:lnTo>
                  <a:lnTo>
                    <a:pt x="1063" y="441"/>
                  </a:lnTo>
                  <a:lnTo>
                    <a:pt x="1055" y="453"/>
                  </a:lnTo>
                  <a:lnTo>
                    <a:pt x="1052" y="460"/>
                  </a:lnTo>
                  <a:lnTo>
                    <a:pt x="1047" y="488"/>
                  </a:lnTo>
                  <a:lnTo>
                    <a:pt x="1077" y="506"/>
                  </a:lnTo>
                  <a:lnTo>
                    <a:pt x="1094" y="527"/>
                  </a:lnTo>
                  <a:lnTo>
                    <a:pt x="1110" y="548"/>
                  </a:lnTo>
                  <a:lnTo>
                    <a:pt x="1135" y="571"/>
                  </a:lnTo>
                  <a:lnTo>
                    <a:pt x="1099" y="559"/>
                  </a:lnTo>
                  <a:lnTo>
                    <a:pt x="1100" y="563"/>
                  </a:lnTo>
                  <a:lnTo>
                    <a:pt x="1122" y="575"/>
                  </a:lnTo>
                  <a:lnTo>
                    <a:pt x="1143" y="589"/>
                  </a:lnTo>
                  <a:lnTo>
                    <a:pt x="1121" y="605"/>
                  </a:lnTo>
                  <a:lnTo>
                    <a:pt x="1115" y="609"/>
                  </a:lnTo>
                  <a:lnTo>
                    <a:pt x="1127" y="610"/>
                  </a:lnTo>
                  <a:lnTo>
                    <a:pt x="1142" y="609"/>
                  </a:lnTo>
                  <a:lnTo>
                    <a:pt x="1158" y="620"/>
                  </a:lnTo>
                  <a:lnTo>
                    <a:pt x="1149" y="628"/>
                  </a:lnTo>
                  <a:lnTo>
                    <a:pt x="1158" y="628"/>
                  </a:lnTo>
                  <a:lnTo>
                    <a:pt x="1158" y="633"/>
                  </a:lnTo>
                  <a:lnTo>
                    <a:pt x="1149" y="639"/>
                  </a:lnTo>
                  <a:lnTo>
                    <a:pt x="1152" y="642"/>
                  </a:lnTo>
                  <a:lnTo>
                    <a:pt x="1154" y="649"/>
                  </a:lnTo>
                  <a:lnTo>
                    <a:pt x="1149" y="649"/>
                  </a:lnTo>
                  <a:lnTo>
                    <a:pt x="1158" y="658"/>
                  </a:lnTo>
                  <a:lnTo>
                    <a:pt x="1150" y="659"/>
                  </a:lnTo>
                  <a:lnTo>
                    <a:pt x="1138" y="668"/>
                  </a:lnTo>
                  <a:lnTo>
                    <a:pt x="1143" y="674"/>
                  </a:lnTo>
                  <a:lnTo>
                    <a:pt x="1138" y="688"/>
                  </a:lnTo>
                  <a:lnTo>
                    <a:pt x="1132" y="708"/>
                  </a:lnTo>
                  <a:lnTo>
                    <a:pt x="1127" y="709"/>
                  </a:lnTo>
                  <a:lnTo>
                    <a:pt x="1132" y="714"/>
                  </a:lnTo>
                  <a:lnTo>
                    <a:pt x="1122" y="720"/>
                  </a:lnTo>
                  <a:lnTo>
                    <a:pt x="1121" y="718"/>
                  </a:lnTo>
                  <a:lnTo>
                    <a:pt x="1132" y="725"/>
                  </a:lnTo>
                  <a:lnTo>
                    <a:pt x="1132" y="738"/>
                  </a:lnTo>
                  <a:lnTo>
                    <a:pt x="1126" y="735"/>
                  </a:lnTo>
                  <a:lnTo>
                    <a:pt x="1126" y="742"/>
                  </a:lnTo>
                  <a:lnTo>
                    <a:pt x="1121" y="747"/>
                  </a:lnTo>
                  <a:lnTo>
                    <a:pt x="1118" y="749"/>
                  </a:lnTo>
                  <a:lnTo>
                    <a:pt x="1116" y="759"/>
                  </a:lnTo>
                  <a:lnTo>
                    <a:pt x="1105" y="761"/>
                  </a:lnTo>
                  <a:lnTo>
                    <a:pt x="1102" y="764"/>
                  </a:lnTo>
                  <a:lnTo>
                    <a:pt x="1104" y="770"/>
                  </a:lnTo>
                  <a:lnTo>
                    <a:pt x="1098" y="779"/>
                  </a:lnTo>
                  <a:lnTo>
                    <a:pt x="1077" y="792"/>
                  </a:lnTo>
                  <a:lnTo>
                    <a:pt x="1081" y="796"/>
                  </a:lnTo>
                  <a:lnTo>
                    <a:pt x="1071" y="803"/>
                  </a:lnTo>
                  <a:lnTo>
                    <a:pt x="1058" y="805"/>
                  </a:lnTo>
                  <a:lnTo>
                    <a:pt x="1057" y="805"/>
                  </a:lnTo>
                  <a:lnTo>
                    <a:pt x="1053" y="808"/>
                  </a:lnTo>
                  <a:lnTo>
                    <a:pt x="1042" y="809"/>
                  </a:lnTo>
                  <a:lnTo>
                    <a:pt x="1038" y="808"/>
                  </a:lnTo>
                  <a:lnTo>
                    <a:pt x="1032" y="813"/>
                  </a:lnTo>
                  <a:lnTo>
                    <a:pt x="1030" y="816"/>
                  </a:lnTo>
                  <a:lnTo>
                    <a:pt x="1022" y="816"/>
                  </a:lnTo>
                  <a:lnTo>
                    <a:pt x="1010" y="799"/>
                  </a:lnTo>
                  <a:lnTo>
                    <a:pt x="1006" y="805"/>
                  </a:lnTo>
                  <a:lnTo>
                    <a:pt x="1010" y="822"/>
                  </a:lnTo>
                  <a:lnTo>
                    <a:pt x="1005" y="816"/>
                  </a:lnTo>
                  <a:lnTo>
                    <a:pt x="1006" y="827"/>
                  </a:lnTo>
                  <a:lnTo>
                    <a:pt x="999" y="825"/>
                  </a:lnTo>
                  <a:lnTo>
                    <a:pt x="992" y="833"/>
                  </a:lnTo>
                  <a:lnTo>
                    <a:pt x="986" y="827"/>
                  </a:lnTo>
                  <a:lnTo>
                    <a:pt x="983" y="833"/>
                  </a:lnTo>
                  <a:lnTo>
                    <a:pt x="977" y="833"/>
                  </a:lnTo>
                  <a:lnTo>
                    <a:pt x="961" y="841"/>
                  </a:lnTo>
                  <a:lnTo>
                    <a:pt x="949" y="846"/>
                  </a:lnTo>
                  <a:lnTo>
                    <a:pt x="944" y="847"/>
                  </a:lnTo>
                  <a:lnTo>
                    <a:pt x="943" y="858"/>
                  </a:lnTo>
                  <a:lnTo>
                    <a:pt x="949" y="872"/>
                  </a:lnTo>
                  <a:lnTo>
                    <a:pt x="936" y="870"/>
                  </a:lnTo>
                  <a:lnTo>
                    <a:pt x="932" y="846"/>
                  </a:lnTo>
                  <a:lnTo>
                    <a:pt x="924" y="838"/>
                  </a:lnTo>
                  <a:lnTo>
                    <a:pt x="915" y="840"/>
                  </a:lnTo>
                  <a:lnTo>
                    <a:pt x="906" y="837"/>
                  </a:lnTo>
                  <a:lnTo>
                    <a:pt x="899" y="833"/>
                  </a:lnTo>
                  <a:lnTo>
                    <a:pt x="894" y="837"/>
                  </a:lnTo>
                  <a:lnTo>
                    <a:pt x="887" y="840"/>
                  </a:lnTo>
                  <a:lnTo>
                    <a:pt x="864" y="831"/>
                  </a:lnTo>
                  <a:lnTo>
                    <a:pt x="854" y="822"/>
                  </a:lnTo>
                  <a:lnTo>
                    <a:pt x="852" y="805"/>
                  </a:lnTo>
                  <a:lnTo>
                    <a:pt x="823" y="796"/>
                  </a:lnTo>
                  <a:lnTo>
                    <a:pt x="812" y="794"/>
                  </a:lnTo>
                  <a:lnTo>
                    <a:pt x="799" y="809"/>
                  </a:lnTo>
                  <a:lnTo>
                    <a:pt x="792" y="809"/>
                  </a:lnTo>
                  <a:lnTo>
                    <a:pt x="786" y="811"/>
                  </a:lnTo>
                  <a:lnTo>
                    <a:pt x="782" y="809"/>
                  </a:lnTo>
                  <a:lnTo>
                    <a:pt x="771" y="811"/>
                  </a:lnTo>
                  <a:lnTo>
                    <a:pt x="767" y="815"/>
                  </a:lnTo>
                  <a:lnTo>
                    <a:pt x="754" y="811"/>
                  </a:lnTo>
                  <a:lnTo>
                    <a:pt x="749" y="818"/>
                  </a:lnTo>
                  <a:lnTo>
                    <a:pt x="737" y="818"/>
                  </a:lnTo>
                  <a:lnTo>
                    <a:pt x="744" y="849"/>
                  </a:lnTo>
                  <a:lnTo>
                    <a:pt x="733" y="846"/>
                  </a:lnTo>
                  <a:lnTo>
                    <a:pt x="729" y="840"/>
                  </a:lnTo>
                  <a:lnTo>
                    <a:pt x="723" y="837"/>
                  </a:lnTo>
                  <a:lnTo>
                    <a:pt x="706" y="841"/>
                  </a:lnTo>
                  <a:lnTo>
                    <a:pt x="694" y="825"/>
                  </a:lnTo>
                  <a:lnTo>
                    <a:pt x="683" y="821"/>
                  </a:lnTo>
                  <a:lnTo>
                    <a:pt x="686" y="799"/>
                  </a:lnTo>
                  <a:lnTo>
                    <a:pt x="670" y="792"/>
                  </a:lnTo>
                  <a:lnTo>
                    <a:pt x="665" y="775"/>
                  </a:lnTo>
                  <a:lnTo>
                    <a:pt x="662" y="772"/>
                  </a:lnTo>
                  <a:lnTo>
                    <a:pt x="638" y="775"/>
                  </a:lnTo>
                  <a:lnTo>
                    <a:pt x="638" y="763"/>
                  </a:lnTo>
                  <a:lnTo>
                    <a:pt x="637" y="754"/>
                  </a:lnTo>
                  <a:lnTo>
                    <a:pt x="647" y="732"/>
                  </a:lnTo>
                  <a:lnTo>
                    <a:pt x="650" y="722"/>
                  </a:lnTo>
                  <a:lnTo>
                    <a:pt x="645" y="699"/>
                  </a:lnTo>
                  <a:lnTo>
                    <a:pt x="642" y="680"/>
                  </a:lnTo>
                  <a:lnTo>
                    <a:pt x="629" y="672"/>
                  </a:lnTo>
                  <a:lnTo>
                    <a:pt x="611" y="654"/>
                  </a:lnTo>
                  <a:lnTo>
                    <a:pt x="609" y="663"/>
                  </a:lnTo>
                  <a:lnTo>
                    <a:pt x="583" y="654"/>
                  </a:lnTo>
                  <a:lnTo>
                    <a:pt x="584" y="642"/>
                  </a:lnTo>
                  <a:lnTo>
                    <a:pt x="575" y="639"/>
                  </a:lnTo>
                  <a:lnTo>
                    <a:pt x="577" y="635"/>
                  </a:lnTo>
                  <a:lnTo>
                    <a:pt x="567" y="632"/>
                  </a:lnTo>
                  <a:lnTo>
                    <a:pt x="554" y="639"/>
                  </a:lnTo>
                  <a:lnTo>
                    <a:pt x="535" y="637"/>
                  </a:lnTo>
                </a:path>
              </a:pathLst>
            </a:custGeom>
            <a:solidFill>
              <a:srgbClr val="E5E5E5"/>
            </a:solidFill>
            <a:ln w="1588">
              <a:solidFill>
                <a:srgbClr val="999999"/>
              </a:solidFill>
              <a:prstDash val="solid"/>
              <a:round/>
              <a:headEnd/>
              <a:tailEnd/>
            </a:ln>
          </p:spPr>
          <p:txBody>
            <a:bodyPr/>
            <a:lstStyle/>
            <a:p>
              <a:endParaRPr lang="en-US"/>
            </a:p>
          </p:txBody>
        </p:sp>
        <p:sp>
          <p:nvSpPr>
            <p:cNvPr id="27146" name="Freeform 403"/>
            <p:cNvSpPr>
              <a:spLocks/>
            </p:cNvSpPr>
            <p:nvPr/>
          </p:nvSpPr>
          <p:spPr bwMode="auto">
            <a:xfrm>
              <a:off x="4326" y="2062"/>
              <a:ext cx="33" cy="29"/>
            </a:xfrm>
            <a:custGeom>
              <a:avLst/>
              <a:gdLst>
                <a:gd name="T0" fmla="*/ 26 w 50"/>
                <a:gd name="T1" fmla="*/ 0 h 46"/>
                <a:gd name="T2" fmla="*/ 11 w 50"/>
                <a:gd name="T3" fmla="*/ 1 h 46"/>
                <a:gd name="T4" fmla="*/ 0 w 50"/>
                <a:gd name="T5" fmla="*/ 10 h 46"/>
                <a:gd name="T6" fmla="*/ 1 w 50"/>
                <a:gd name="T7" fmla="*/ 24 h 46"/>
                <a:gd name="T8" fmla="*/ 13 w 50"/>
                <a:gd name="T9" fmla="*/ 29 h 46"/>
                <a:gd name="T10" fmla="*/ 18 w 50"/>
                <a:gd name="T11" fmla="*/ 28 h 46"/>
                <a:gd name="T12" fmla="*/ 28 w 50"/>
                <a:gd name="T13" fmla="*/ 17 h 46"/>
                <a:gd name="T14" fmla="*/ 33 w 50"/>
                <a:gd name="T15" fmla="*/ 6 h 46"/>
                <a:gd name="T16" fmla="*/ 32 w 50"/>
                <a:gd name="T17" fmla="*/ 1 h 46"/>
                <a:gd name="T18" fmla="*/ 26 w 5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6"/>
                <a:gd name="T32" fmla="*/ 50 w 5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6">
                  <a:moveTo>
                    <a:pt x="39" y="0"/>
                  </a:moveTo>
                  <a:lnTo>
                    <a:pt x="16" y="2"/>
                  </a:lnTo>
                  <a:lnTo>
                    <a:pt x="0" y="16"/>
                  </a:lnTo>
                  <a:lnTo>
                    <a:pt x="1" y="38"/>
                  </a:lnTo>
                  <a:lnTo>
                    <a:pt x="20" y="46"/>
                  </a:lnTo>
                  <a:lnTo>
                    <a:pt x="28" y="44"/>
                  </a:lnTo>
                  <a:lnTo>
                    <a:pt x="42" y="27"/>
                  </a:lnTo>
                  <a:lnTo>
                    <a:pt x="50" y="10"/>
                  </a:lnTo>
                  <a:lnTo>
                    <a:pt x="48" y="1"/>
                  </a:lnTo>
                  <a:lnTo>
                    <a:pt x="39"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47" name="Freeform 404"/>
            <p:cNvSpPr>
              <a:spLocks/>
            </p:cNvSpPr>
            <p:nvPr/>
          </p:nvSpPr>
          <p:spPr bwMode="auto">
            <a:xfrm>
              <a:off x="4326" y="2062"/>
              <a:ext cx="33" cy="29"/>
            </a:xfrm>
            <a:custGeom>
              <a:avLst/>
              <a:gdLst>
                <a:gd name="T0" fmla="*/ 26 w 50"/>
                <a:gd name="T1" fmla="*/ 0 h 46"/>
                <a:gd name="T2" fmla="*/ 11 w 50"/>
                <a:gd name="T3" fmla="*/ 1 h 46"/>
                <a:gd name="T4" fmla="*/ 0 w 50"/>
                <a:gd name="T5" fmla="*/ 10 h 46"/>
                <a:gd name="T6" fmla="*/ 1 w 50"/>
                <a:gd name="T7" fmla="*/ 24 h 46"/>
                <a:gd name="T8" fmla="*/ 13 w 50"/>
                <a:gd name="T9" fmla="*/ 29 h 46"/>
                <a:gd name="T10" fmla="*/ 18 w 50"/>
                <a:gd name="T11" fmla="*/ 28 h 46"/>
                <a:gd name="T12" fmla="*/ 28 w 50"/>
                <a:gd name="T13" fmla="*/ 17 h 46"/>
                <a:gd name="T14" fmla="*/ 33 w 50"/>
                <a:gd name="T15" fmla="*/ 6 h 46"/>
                <a:gd name="T16" fmla="*/ 32 w 50"/>
                <a:gd name="T17" fmla="*/ 1 h 46"/>
                <a:gd name="T18" fmla="*/ 26 w 50"/>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6"/>
                <a:gd name="T32" fmla="*/ 50 w 50"/>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6">
                  <a:moveTo>
                    <a:pt x="39" y="0"/>
                  </a:moveTo>
                  <a:lnTo>
                    <a:pt x="16" y="2"/>
                  </a:lnTo>
                  <a:lnTo>
                    <a:pt x="0" y="16"/>
                  </a:lnTo>
                  <a:lnTo>
                    <a:pt x="1" y="38"/>
                  </a:lnTo>
                  <a:lnTo>
                    <a:pt x="20" y="46"/>
                  </a:lnTo>
                  <a:lnTo>
                    <a:pt x="28" y="44"/>
                  </a:lnTo>
                  <a:lnTo>
                    <a:pt x="42" y="27"/>
                  </a:lnTo>
                  <a:lnTo>
                    <a:pt x="50" y="10"/>
                  </a:lnTo>
                  <a:lnTo>
                    <a:pt x="48" y="1"/>
                  </a:lnTo>
                  <a:lnTo>
                    <a:pt x="39" y="0"/>
                  </a:lnTo>
                </a:path>
              </a:pathLst>
            </a:custGeom>
            <a:solidFill>
              <a:srgbClr val="E5E5E5"/>
            </a:solidFill>
            <a:ln w="1588">
              <a:solidFill>
                <a:srgbClr val="999999"/>
              </a:solidFill>
              <a:prstDash val="solid"/>
              <a:round/>
              <a:headEnd/>
              <a:tailEnd/>
            </a:ln>
          </p:spPr>
          <p:txBody>
            <a:bodyPr/>
            <a:lstStyle/>
            <a:p>
              <a:endParaRPr lang="en-US"/>
            </a:p>
          </p:txBody>
        </p:sp>
        <p:sp>
          <p:nvSpPr>
            <p:cNvPr id="27148" name="Freeform 405"/>
            <p:cNvSpPr>
              <a:spLocks/>
            </p:cNvSpPr>
            <p:nvPr/>
          </p:nvSpPr>
          <p:spPr bwMode="auto">
            <a:xfrm>
              <a:off x="4586" y="1694"/>
              <a:ext cx="131" cy="137"/>
            </a:xfrm>
            <a:custGeom>
              <a:avLst/>
              <a:gdLst>
                <a:gd name="T0" fmla="*/ 122 w 199"/>
                <a:gd name="T1" fmla="*/ 104 h 212"/>
                <a:gd name="T2" fmla="*/ 120 w 199"/>
                <a:gd name="T3" fmla="*/ 100 h 212"/>
                <a:gd name="T4" fmla="*/ 120 w 199"/>
                <a:gd name="T5" fmla="*/ 107 h 212"/>
                <a:gd name="T6" fmla="*/ 113 w 199"/>
                <a:gd name="T7" fmla="*/ 111 h 212"/>
                <a:gd name="T8" fmla="*/ 111 w 199"/>
                <a:gd name="T9" fmla="*/ 117 h 212"/>
                <a:gd name="T10" fmla="*/ 108 w 199"/>
                <a:gd name="T11" fmla="*/ 110 h 212"/>
                <a:gd name="T12" fmla="*/ 104 w 199"/>
                <a:gd name="T13" fmla="*/ 118 h 212"/>
                <a:gd name="T14" fmla="*/ 88 w 199"/>
                <a:gd name="T15" fmla="*/ 117 h 212"/>
                <a:gd name="T16" fmla="*/ 84 w 199"/>
                <a:gd name="T17" fmla="*/ 115 h 212"/>
                <a:gd name="T18" fmla="*/ 78 w 199"/>
                <a:gd name="T19" fmla="*/ 111 h 212"/>
                <a:gd name="T20" fmla="*/ 82 w 199"/>
                <a:gd name="T21" fmla="*/ 118 h 212"/>
                <a:gd name="T22" fmla="*/ 84 w 199"/>
                <a:gd name="T23" fmla="*/ 123 h 212"/>
                <a:gd name="T24" fmla="*/ 78 w 199"/>
                <a:gd name="T25" fmla="*/ 131 h 212"/>
                <a:gd name="T26" fmla="*/ 76 w 199"/>
                <a:gd name="T27" fmla="*/ 137 h 212"/>
                <a:gd name="T28" fmla="*/ 62 w 199"/>
                <a:gd name="T29" fmla="*/ 127 h 212"/>
                <a:gd name="T30" fmla="*/ 61 w 199"/>
                <a:gd name="T31" fmla="*/ 116 h 212"/>
                <a:gd name="T32" fmla="*/ 43 w 199"/>
                <a:gd name="T33" fmla="*/ 118 h 212"/>
                <a:gd name="T34" fmla="*/ 22 w 199"/>
                <a:gd name="T35" fmla="*/ 122 h 212"/>
                <a:gd name="T36" fmla="*/ 18 w 199"/>
                <a:gd name="T37" fmla="*/ 129 h 212"/>
                <a:gd name="T38" fmla="*/ 0 w 199"/>
                <a:gd name="T39" fmla="*/ 126 h 212"/>
                <a:gd name="T40" fmla="*/ 2 w 199"/>
                <a:gd name="T41" fmla="*/ 121 h 212"/>
                <a:gd name="T42" fmla="*/ 13 w 199"/>
                <a:gd name="T43" fmla="*/ 111 h 212"/>
                <a:gd name="T44" fmla="*/ 22 w 199"/>
                <a:gd name="T45" fmla="*/ 101 h 212"/>
                <a:gd name="T46" fmla="*/ 38 w 199"/>
                <a:gd name="T47" fmla="*/ 101 h 212"/>
                <a:gd name="T48" fmla="*/ 51 w 199"/>
                <a:gd name="T49" fmla="*/ 100 h 212"/>
                <a:gd name="T50" fmla="*/ 55 w 199"/>
                <a:gd name="T51" fmla="*/ 101 h 212"/>
                <a:gd name="T52" fmla="*/ 63 w 199"/>
                <a:gd name="T53" fmla="*/ 97 h 212"/>
                <a:gd name="T54" fmla="*/ 61 w 199"/>
                <a:gd name="T55" fmla="*/ 87 h 212"/>
                <a:gd name="T56" fmla="*/ 59 w 199"/>
                <a:gd name="T57" fmla="*/ 74 h 212"/>
                <a:gd name="T58" fmla="*/ 66 w 199"/>
                <a:gd name="T59" fmla="*/ 70 h 212"/>
                <a:gd name="T60" fmla="*/ 65 w 199"/>
                <a:gd name="T61" fmla="*/ 75 h 212"/>
                <a:gd name="T62" fmla="*/ 70 w 199"/>
                <a:gd name="T63" fmla="*/ 80 h 212"/>
                <a:gd name="T64" fmla="*/ 78 w 199"/>
                <a:gd name="T65" fmla="*/ 73 h 212"/>
                <a:gd name="T66" fmla="*/ 84 w 199"/>
                <a:gd name="T67" fmla="*/ 65 h 212"/>
                <a:gd name="T68" fmla="*/ 87 w 199"/>
                <a:gd name="T69" fmla="*/ 54 h 212"/>
                <a:gd name="T70" fmla="*/ 88 w 199"/>
                <a:gd name="T71" fmla="*/ 41 h 212"/>
                <a:gd name="T72" fmla="*/ 80 w 199"/>
                <a:gd name="T73" fmla="*/ 27 h 212"/>
                <a:gd name="T74" fmla="*/ 74 w 199"/>
                <a:gd name="T75" fmla="*/ 12 h 212"/>
                <a:gd name="T76" fmla="*/ 75 w 199"/>
                <a:gd name="T77" fmla="*/ 4 h 212"/>
                <a:gd name="T78" fmla="*/ 82 w 199"/>
                <a:gd name="T79" fmla="*/ 8 h 212"/>
                <a:gd name="T80" fmla="*/ 87 w 199"/>
                <a:gd name="T81" fmla="*/ 6 h 212"/>
                <a:gd name="T82" fmla="*/ 84 w 199"/>
                <a:gd name="T83" fmla="*/ 4 h 212"/>
                <a:gd name="T84" fmla="*/ 78 w 199"/>
                <a:gd name="T85" fmla="*/ 4 h 212"/>
                <a:gd name="T86" fmla="*/ 81 w 199"/>
                <a:gd name="T87" fmla="*/ 0 h 212"/>
                <a:gd name="T88" fmla="*/ 87 w 199"/>
                <a:gd name="T89" fmla="*/ 3 h 212"/>
                <a:gd name="T90" fmla="*/ 100 w 199"/>
                <a:gd name="T91" fmla="*/ 17 h 212"/>
                <a:gd name="T92" fmla="*/ 115 w 199"/>
                <a:gd name="T93" fmla="*/ 32 h 212"/>
                <a:gd name="T94" fmla="*/ 115 w 199"/>
                <a:gd name="T95" fmla="*/ 53 h 212"/>
                <a:gd name="T96" fmla="*/ 111 w 199"/>
                <a:gd name="T97" fmla="*/ 59 h 212"/>
                <a:gd name="T98" fmla="*/ 121 w 199"/>
                <a:gd name="T99" fmla="*/ 80 h 212"/>
                <a:gd name="T100" fmla="*/ 131 w 199"/>
                <a:gd name="T101" fmla="*/ 96 h 212"/>
                <a:gd name="T102" fmla="*/ 125 w 199"/>
                <a:gd name="T103" fmla="*/ 113 h 212"/>
                <a:gd name="T104" fmla="*/ 122 w 199"/>
                <a:gd name="T105" fmla="*/ 104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9"/>
                <a:gd name="T160" fmla="*/ 0 h 212"/>
                <a:gd name="T161" fmla="*/ 199 w 199"/>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9" h="212">
                  <a:moveTo>
                    <a:pt x="185" y="161"/>
                  </a:moveTo>
                  <a:lnTo>
                    <a:pt x="182" y="155"/>
                  </a:lnTo>
                  <a:lnTo>
                    <a:pt x="182" y="165"/>
                  </a:lnTo>
                  <a:lnTo>
                    <a:pt x="171" y="171"/>
                  </a:lnTo>
                  <a:lnTo>
                    <a:pt x="168" y="181"/>
                  </a:lnTo>
                  <a:lnTo>
                    <a:pt x="164" y="170"/>
                  </a:lnTo>
                  <a:lnTo>
                    <a:pt x="158" y="183"/>
                  </a:lnTo>
                  <a:lnTo>
                    <a:pt x="134" y="181"/>
                  </a:lnTo>
                  <a:lnTo>
                    <a:pt x="127" y="178"/>
                  </a:lnTo>
                  <a:lnTo>
                    <a:pt x="119" y="172"/>
                  </a:lnTo>
                  <a:lnTo>
                    <a:pt x="124" y="183"/>
                  </a:lnTo>
                  <a:lnTo>
                    <a:pt x="128" y="190"/>
                  </a:lnTo>
                  <a:lnTo>
                    <a:pt x="119" y="203"/>
                  </a:lnTo>
                  <a:lnTo>
                    <a:pt x="116" y="212"/>
                  </a:lnTo>
                  <a:lnTo>
                    <a:pt x="94" y="196"/>
                  </a:lnTo>
                  <a:lnTo>
                    <a:pt x="92" y="179"/>
                  </a:lnTo>
                  <a:lnTo>
                    <a:pt x="66" y="183"/>
                  </a:lnTo>
                  <a:lnTo>
                    <a:pt x="34" y="189"/>
                  </a:lnTo>
                  <a:lnTo>
                    <a:pt x="27" y="200"/>
                  </a:lnTo>
                  <a:lnTo>
                    <a:pt x="0" y="195"/>
                  </a:lnTo>
                  <a:lnTo>
                    <a:pt x="3" y="187"/>
                  </a:lnTo>
                  <a:lnTo>
                    <a:pt x="19" y="172"/>
                  </a:lnTo>
                  <a:lnTo>
                    <a:pt x="33" y="157"/>
                  </a:lnTo>
                  <a:lnTo>
                    <a:pt x="57" y="156"/>
                  </a:lnTo>
                  <a:lnTo>
                    <a:pt x="78" y="155"/>
                  </a:lnTo>
                  <a:lnTo>
                    <a:pt x="83" y="157"/>
                  </a:lnTo>
                  <a:lnTo>
                    <a:pt x="95" y="150"/>
                  </a:lnTo>
                  <a:lnTo>
                    <a:pt x="92" y="134"/>
                  </a:lnTo>
                  <a:lnTo>
                    <a:pt x="90" y="115"/>
                  </a:lnTo>
                  <a:lnTo>
                    <a:pt x="100" y="109"/>
                  </a:lnTo>
                  <a:lnTo>
                    <a:pt x="99" y="116"/>
                  </a:lnTo>
                  <a:lnTo>
                    <a:pt x="107" y="124"/>
                  </a:lnTo>
                  <a:lnTo>
                    <a:pt x="118" y="113"/>
                  </a:lnTo>
                  <a:lnTo>
                    <a:pt x="128" y="101"/>
                  </a:lnTo>
                  <a:lnTo>
                    <a:pt x="132" y="83"/>
                  </a:lnTo>
                  <a:lnTo>
                    <a:pt x="134" y="63"/>
                  </a:lnTo>
                  <a:lnTo>
                    <a:pt x="121" y="42"/>
                  </a:lnTo>
                  <a:lnTo>
                    <a:pt x="112" y="18"/>
                  </a:lnTo>
                  <a:lnTo>
                    <a:pt x="114" y="6"/>
                  </a:lnTo>
                  <a:lnTo>
                    <a:pt x="125" y="13"/>
                  </a:lnTo>
                  <a:lnTo>
                    <a:pt x="132" y="10"/>
                  </a:lnTo>
                  <a:lnTo>
                    <a:pt x="128" y="6"/>
                  </a:lnTo>
                  <a:lnTo>
                    <a:pt x="119" y="6"/>
                  </a:lnTo>
                  <a:lnTo>
                    <a:pt x="123" y="0"/>
                  </a:lnTo>
                  <a:lnTo>
                    <a:pt x="132" y="5"/>
                  </a:lnTo>
                  <a:lnTo>
                    <a:pt x="152" y="26"/>
                  </a:lnTo>
                  <a:lnTo>
                    <a:pt x="174" y="50"/>
                  </a:lnTo>
                  <a:lnTo>
                    <a:pt x="175" y="82"/>
                  </a:lnTo>
                  <a:lnTo>
                    <a:pt x="169" y="92"/>
                  </a:lnTo>
                  <a:lnTo>
                    <a:pt x="184" y="124"/>
                  </a:lnTo>
                  <a:lnTo>
                    <a:pt x="199" y="149"/>
                  </a:lnTo>
                  <a:lnTo>
                    <a:pt x="190" y="175"/>
                  </a:lnTo>
                  <a:lnTo>
                    <a:pt x="185" y="16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49" name="Freeform 406"/>
            <p:cNvSpPr>
              <a:spLocks/>
            </p:cNvSpPr>
            <p:nvPr/>
          </p:nvSpPr>
          <p:spPr bwMode="auto">
            <a:xfrm>
              <a:off x="4586" y="1694"/>
              <a:ext cx="131" cy="137"/>
            </a:xfrm>
            <a:custGeom>
              <a:avLst/>
              <a:gdLst>
                <a:gd name="T0" fmla="*/ 122 w 199"/>
                <a:gd name="T1" fmla="*/ 104 h 212"/>
                <a:gd name="T2" fmla="*/ 120 w 199"/>
                <a:gd name="T3" fmla="*/ 100 h 212"/>
                <a:gd name="T4" fmla="*/ 120 w 199"/>
                <a:gd name="T5" fmla="*/ 107 h 212"/>
                <a:gd name="T6" fmla="*/ 113 w 199"/>
                <a:gd name="T7" fmla="*/ 111 h 212"/>
                <a:gd name="T8" fmla="*/ 111 w 199"/>
                <a:gd name="T9" fmla="*/ 117 h 212"/>
                <a:gd name="T10" fmla="*/ 108 w 199"/>
                <a:gd name="T11" fmla="*/ 110 h 212"/>
                <a:gd name="T12" fmla="*/ 104 w 199"/>
                <a:gd name="T13" fmla="*/ 118 h 212"/>
                <a:gd name="T14" fmla="*/ 88 w 199"/>
                <a:gd name="T15" fmla="*/ 117 h 212"/>
                <a:gd name="T16" fmla="*/ 84 w 199"/>
                <a:gd name="T17" fmla="*/ 115 h 212"/>
                <a:gd name="T18" fmla="*/ 78 w 199"/>
                <a:gd name="T19" fmla="*/ 111 h 212"/>
                <a:gd name="T20" fmla="*/ 82 w 199"/>
                <a:gd name="T21" fmla="*/ 118 h 212"/>
                <a:gd name="T22" fmla="*/ 84 w 199"/>
                <a:gd name="T23" fmla="*/ 123 h 212"/>
                <a:gd name="T24" fmla="*/ 78 w 199"/>
                <a:gd name="T25" fmla="*/ 131 h 212"/>
                <a:gd name="T26" fmla="*/ 76 w 199"/>
                <a:gd name="T27" fmla="*/ 137 h 212"/>
                <a:gd name="T28" fmla="*/ 62 w 199"/>
                <a:gd name="T29" fmla="*/ 127 h 212"/>
                <a:gd name="T30" fmla="*/ 61 w 199"/>
                <a:gd name="T31" fmla="*/ 116 h 212"/>
                <a:gd name="T32" fmla="*/ 43 w 199"/>
                <a:gd name="T33" fmla="*/ 118 h 212"/>
                <a:gd name="T34" fmla="*/ 22 w 199"/>
                <a:gd name="T35" fmla="*/ 122 h 212"/>
                <a:gd name="T36" fmla="*/ 18 w 199"/>
                <a:gd name="T37" fmla="*/ 129 h 212"/>
                <a:gd name="T38" fmla="*/ 0 w 199"/>
                <a:gd name="T39" fmla="*/ 126 h 212"/>
                <a:gd name="T40" fmla="*/ 2 w 199"/>
                <a:gd name="T41" fmla="*/ 121 h 212"/>
                <a:gd name="T42" fmla="*/ 13 w 199"/>
                <a:gd name="T43" fmla="*/ 111 h 212"/>
                <a:gd name="T44" fmla="*/ 22 w 199"/>
                <a:gd name="T45" fmla="*/ 101 h 212"/>
                <a:gd name="T46" fmla="*/ 38 w 199"/>
                <a:gd name="T47" fmla="*/ 101 h 212"/>
                <a:gd name="T48" fmla="*/ 51 w 199"/>
                <a:gd name="T49" fmla="*/ 100 h 212"/>
                <a:gd name="T50" fmla="*/ 55 w 199"/>
                <a:gd name="T51" fmla="*/ 101 h 212"/>
                <a:gd name="T52" fmla="*/ 63 w 199"/>
                <a:gd name="T53" fmla="*/ 97 h 212"/>
                <a:gd name="T54" fmla="*/ 61 w 199"/>
                <a:gd name="T55" fmla="*/ 87 h 212"/>
                <a:gd name="T56" fmla="*/ 59 w 199"/>
                <a:gd name="T57" fmla="*/ 74 h 212"/>
                <a:gd name="T58" fmla="*/ 66 w 199"/>
                <a:gd name="T59" fmla="*/ 70 h 212"/>
                <a:gd name="T60" fmla="*/ 65 w 199"/>
                <a:gd name="T61" fmla="*/ 75 h 212"/>
                <a:gd name="T62" fmla="*/ 70 w 199"/>
                <a:gd name="T63" fmla="*/ 80 h 212"/>
                <a:gd name="T64" fmla="*/ 78 w 199"/>
                <a:gd name="T65" fmla="*/ 73 h 212"/>
                <a:gd name="T66" fmla="*/ 84 w 199"/>
                <a:gd name="T67" fmla="*/ 65 h 212"/>
                <a:gd name="T68" fmla="*/ 87 w 199"/>
                <a:gd name="T69" fmla="*/ 54 h 212"/>
                <a:gd name="T70" fmla="*/ 88 w 199"/>
                <a:gd name="T71" fmla="*/ 41 h 212"/>
                <a:gd name="T72" fmla="*/ 80 w 199"/>
                <a:gd name="T73" fmla="*/ 27 h 212"/>
                <a:gd name="T74" fmla="*/ 74 w 199"/>
                <a:gd name="T75" fmla="*/ 12 h 212"/>
                <a:gd name="T76" fmla="*/ 75 w 199"/>
                <a:gd name="T77" fmla="*/ 4 h 212"/>
                <a:gd name="T78" fmla="*/ 82 w 199"/>
                <a:gd name="T79" fmla="*/ 8 h 212"/>
                <a:gd name="T80" fmla="*/ 87 w 199"/>
                <a:gd name="T81" fmla="*/ 6 h 212"/>
                <a:gd name="T82" fmla="*/ 84 w 199"/>
                <a:gd name="T83" fmla="*/ 4 h 212"/>
                <a:gd name="T84" fmla="*/ 78 w 199"/>
                <a:gd name="T85" fmla="*/ 4 h 212"/>
                <a:gd name="T86" fmla="*/ 81 w 199"/>
                <a:gd name="T87" fmla="*/ 0 h 212"/>
                <a:gd name="T88" fmla="*/ 87 w 199"/>
                <a:gd name="T89" fmla="*/ 3 h 212"/>
                <a:gd name="T90" fmla="*/ 100 w 199"/>
                <a:gd name="T91" fmla="*/ 17 h 212"/>
                <a:gd name="T92" fmla="*/ 115 w 199"/>
                <a:gd name="T93" fmla="*/ 32 h 212"/>
                <a:gd name="T94" fmla="*/ 115 w 199"/>
                <a:gd name="T95" fmla="*/ 53 h 212"/>
                <a:gd name="T96" fmla="*/ 111 w 199"/>
                <a:gd name="T97" fmla="*/ 59 h 212"/>
                <a:gd name="T98" fmla="*/ 121 w 199"/>
                <a:gd name="T99" fmla="*/ 80 h 212"/>
                <a:gd name="T100" fmla="*/ 131 w 199"/>
                <a:gd name="T101" fmla="*/ 96 h 212"/>
                <a:gd name="T102" fmla="*/ 125 w 199"/>
                <a:gd name="T103" fmla="*/ 113 h 212"/>
                <a:gd name="T104" fmla="*/ 122 w 199"/>
                <a:gd name="T105" fmla="*/ 104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9"/>
                <a:gd name="T160" fmla="*/ 0 h 212"/>
                <a:gd name="T161" fmla="*/ 199 w 199"/>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9" h="212">
                  <a:moveTo>
                    <a:pt x="185" y="161"/>
                  </a:moveTo>
                  <a:lnTo>
                    <a:pt x="182" y="155"/>
                  </a:lnTo>
                  <a:lnTo>
                    <a:pt x="182" y="165"/>
                  </a:lnTo>
                  <a:lnTo>
                    <a:pt x="171" y="171"/>
                  </a:lnTo>
                  <a:lnTo>
                    <a:pt x="168" y="181"/>
                  </a:lnTo>
                  <a:lnTo>
                    <a:pt x="164" y="170"/>
                  </a:lnTo>
                  <a:lnTo>
                    <a:pt x="158" y="183"/>
                  </a:lnTo>
                  <a:lnTo>
                    <a:pt x="134" y="181"/>
                  </a:lnTo>
                  <a:lnTo>
                    <a:pt x="127" y="178"/>
                  </a:lnTo>
                  <a:lnTo>
                    <a:pt x="119" y="172"/>
                  </a:lnTo>
                  <a:lnTo>
                    <a:pt x="124" y="183"/>
                  </a:lnTo>
                  <a:lnTo>
                    <a:pt x="128" y="190"/>
                  </a:lnTo>
                  <a:lnTo>
                    <a:pt x="119" y="203"/>
                  </a:lnTo>
                  <a:lnTo>
                    <a:pt x="116" y="212"/>
                  </a:lnTo>
                  <a:lnTo>
                    <a:pt x="94" y="196"/>
                  </a:lnTo>
                  <a:lnTo>
                    <a:pt x="92" y="179"/>
                  </a:lnTo>
                  <a:lnTo>
                    <a:pt x="66" y="183"/>
                  </a:lnTo>
                  <a:lnTo>
                    <a:pt x="34" y="189"/>
                  </a:lnTo>
                  <a:lnTo>
                    <a:pt x="27" y="200"/>
                  </a:lnTo>
                  <a:lnTo>
                    <a:pt x="0" y="195"/>
                  </a:lnTo>
                  <a:lnTo>
                    <a:pt x="3" y="187"/>
                  </a:lnTo>
                  <a:lnTo>
                    <a:pt x="19" y="172"/>
                  </a:lnTo>
                  <a:lnTo>
                    <a:pt x="33" y="157"/>
                  </a:lnTo>
                  <a:lnTo>
                    <a:pt x="57" y="156"/>
                  </a:lnTo>
                  <a:lnTo>
                    <a:pt x="78" y="155"/>
                  </a:lnTo>
                  <a:lnTo>
                    <a:pt x="83" y="157"/>
                  </a:lnTo>
                  <a:lnTo>
                    <a:pt x="95" y="150"/>
                  </a:lnTo>
                  <a:lnTo>
                    <a:pt x="92" y="134"/>
                  </a:lnTo>
                  <a:lnTo>
                    <a:pt x="90" y="115"/>
                  </a:lnTo>
                  <a:lnTo>
                    <a:pt x="100" y="109"/>
                  </a:lnTo>
                  <a:lnTo>
                    <a:pt x="99" y="116"/>
                  </a:lnTo>
                  <a:lnTo>
                    <a:pt x="107" y="124"/>
                  </a:lnTo>
                  <a:lnTo>
                    <a:pt x="118" y="113"/>
                  </a:lnTo>
                  <a:lnTo>
                    <a:pt x="128" y="101"/>
                  </a:lnTo>
                  <a:lnTo>
                    <a:pt x="132" y="83"/>
                  </a:lnTo>
                  <a:lnTo>
                    <a:pt x="134" y="63"/>
                  </a:lnTo>
                  <a:lnTo>
                    <a:pt x="121" y="42"/>
                  </a:lnTo>
                  <a:lnTo>
                    <a:pt x="112" y="18"/>
                  </a:lnTo>
                  <a:lnTo>
                    <a:pt x="114" y="6"/>
                  </a:lnTo>
                  <a:lnTo>
                    <a:pt x="125" y="13"/>
                  </a:lnTo>
                  <a:lnTo>
                    <a:pt x="132" y="10"/>
                  </a:lnTo>
                  <a:lnTo>
                    <a:pt x="128" y="6"/>
                  </a:lnTo>
                  <a:lnTo>
                    <a:pt x="119" y="6"/>
                  </a:lnTo>
                  <a:lnTo>
                    <a:pt x="123" y="0"/>
                  </a:lnTo>
                  <a:lnTo>
                    <a:pt x="132" y="5"/>
                  </a:lnTo>
                  <a:lnTo>
                    <a:pt x="152" y="26"/>
                  </a:lnTo>
                  <a:lnTo>
                    <a:pt x="174" y="50"/>
                  </a:lnTo>
                  <a:lnTo>
                    <a:pt x="175" y="82"/>
                  </a:lnTo>
                  <a:lnTo>
                    <a:pt x="169" y="92"/>
                  </a:lnTo>
                  <a:lnTo>
                    <a:pt x="184" y="124"/>
                  </a:lnTo>
                  <a:lnTo>
                    <a:pt x="199" y="149"/>
                  </a:lnTo>
                  <a:lnTo>
                    <a:pt x="190" y="175"/>
                  </a:lnTo>
                  <a:lnTo>
                    <a:pt x="185" y="161"/>
                  </a:lnTo>
                </a:path>
              </a:pathLst>
            </a:custGeom>
            <a:solidFill>
              <a:srgbClr val="E5E5E5"/>
            </a:solidFill>
            <a:ln w="1588">
              <a:solidFill>
                <a:srgbClr val="999999"/>
              </a:solidFill>
              <a:prstDash val="solid"/>
              <a:round/>
              <a:headEnd/>
              <a:tailEnd/>
            </a:ln>
          </p:spPr>
          <p:txBody>
            <a:bodyPr/>
            <a:lstStyle/>
            <a:p>
              <a:endParaRPr lang="en-US"/>
            </a:p>
          </p:txBody>
        </p:sp>
        <p:sp>
          <p:nvSpPr>
            <p:cNvPr id="27150" name="Freeform 407"/>
            <p:cNvSpPr>
              <a:spLocks/>
            </p:cNvSpPr>
            <p:nvPr/>
          </p:nvSpPr>
          <p:spPr bwMode="auto">
            <a:xfrm>
              <a:off x="4631" y="1626"/>
              <a:ext cx="76" cy="69"/>
            </a:xfrm>
            <a:custGeom>
              <a:avLst/>
              <a:gdLst>
                <a:gd name="T0" fmla="*/ 58 w 116"/>
                <a:gd name="T1" fmla="*/ 26 h 107"/>
                <a:gd name="T2" fmla="*/ 45 w 116"/>
                <a:gd name="T3" fmla="*/ 23 h 107"/>
                <a:gd name="T4" fmla="*/ 24 w 116"/>
                <a:gd name="T5" fmla="*/ 12 h 107"/>
                <a:gd name="T6" fmla="*/ 0 w 116"/>
                <a:gd name="T7" fmla="*/ 0 h 107"/>
                <a:gd name="T8" fmla="*/ 5 w 116"/>
                <a:gd name="T9" fmla="*/ 10 h 107"/>
                <a:gd name="T10" fmla="*/ 12 w 116"/>
                <a:gd name="T11" fmla="*/ 23 h 107"/>
                <a:gd name="T12" fmla="*/ 18 w 116"/>
                <a:gd name="T13" fmla="*/ 37 h 107"/>
                <a:gd name="T14" fmla="*/ 9 w 116"/>
                <a:gd name="T15" fmla="*/ 37 h 107"/>
                <a:gd name="T16" fmla="*/ 7 w 116"/>
                <a:gd name="T17" fmla="*/ 40 h 107"/>
                <a:gd name="T18" fmla="*/ 7 w 116"/>
                <a:gd name="T19" fmla="*/ 46 h 107"/>
                <a:gd name="T20" fmla="*/ 10 w 116"/>
                <a:gd name="T21" fmla="*/ 56 h 107"/>
                <a:gd name="T22" fmla="*/ 20 w 116"/>
                <a:gd name="T23" fmla="*/ 69 h 107"/>
                <a:gd name="T24" fmla="*/ 24 w 116"/>
                <a:gd name="T25" fmla="*/ 65 h 107"/>
                <a:gd name="T26" fmla="*/ 31 w 116"/>
                <a:gd name="T27" fmla="*/ 64 h 107"/>
                <a:gd name="T28" fmla="*/ 14 w 116"/>
                <a:gd name="T29" fmla="*/ 53 h 107"/>
                <a:gd name="T30" fmla="*/ 22 w 116"/>
                <a:gd name="T31" fmla="*/ 52 h 107"/>
                <a:gd name="T32" fmla="*/ 28 w 116"/>
                <a:gd name="T33" fmla="*/ 50 h 107"/>
                <a:gd name="T34" fmla="*/ 57 w 116"/>
                <a:gd name="T35" fmla="*/ 59 h 107"/>
                <a:gd name="T36" fmla="*/ 57 w 116"/>
                <a:gd name="T37" fmla="*/ 55 h 107"/>
                <a:gd name="T38" fmla="*/ 64 w 116"/>
                <a:gd name="T39" fmla="*/ 43 h 107"/>
                <a:gd name="T40" fmla="*/ 76 w 116"/>
                <a:gd name="T41" fmla="*/ 37 h 107"/>
                <a:gd name="T42" fmla="*/ 69 w 116"/>
                <a:gd name="T43" fmla="*/ 32 h 107"/>
                <a:gd name="T44" fmla="*/ 64 w 116"/>
                <a:gd name="T45" fmla="*/ 21 h 107"/>
                <a:gd name="T46" fmla="*/ 58 w 116"/>
                <a:gd name="T47" fmla="*/ 26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107"/>
                <a:gd name="T74" fmla="*/ 116 w 116"/>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107">
                  <a:moveTo>
                    <a:pt x="89" y="40"/>
                  </a:moveTo>
                  <a:lnTo>
                    <a:pt x="69" y="36"/>
                  </a:lnTo>
                  <a:lnTo>
                    <a:pt x="36" y="18"/>
                  </a:lnTo>
                  <a:lnTo>
                    <a:pt x="0" y="0"/>
                  </a:lnTo>
                  <a:lnTo>
                    <a:pt x="8" y="15"/>
                  </a:lnTo>
                  <a:lnTo>
                    <a:pt x="19" y="36"/>
                  </a:lnTo>
                  <a:lnTo>
                    <a:pt x="27" y="57"/>
                  </a:lnTo>
                  <a:lnTo>
                    <a:pt x="14" y="57"/>
                  </a:lnTo>
                  <a:lnTo>
                    <a:pt x="10" y="62"/>
                  </a:lnTo>
                  <a:lnTo>
                    <a:pt x="10" y="72"/>
                  </a:lnTo>
                  <a:lnTo>
                    <a:pt x="15" y="87"/>
                  </a:lnTo>
                  <a:lnTo>
                    <a:pt x="30" y="107"/>
                  </a:lnTo>
                  <a:lnTo>
                    <a:pt x="36" y="101"/>
                  </a:lnTo>
                  <a:lnTo>
                    <a:pt x="47" y="99"/>
                  </a:lnTo>
                  <a:lnTo>
                    <a:pt x="21" y="82"/>
                  </a:lnTo>
                  <a:lnTo>
                    <a:pt x="33" y="80"/>
                  </a:lnTo>
                  <a:lnTo>
                    <a:pt x="42" y="78"/>
                  </a:lnTo>
                  <a:lnTo>
                    <a:pt x="87" y="91"/>
                  </a:lnTo>
                  <a:lnTo>
                    <a:pt x="87" y="85"/>
                  </a:lnTo>
                  <a:lnTo>
                    <a:pt x="98" y="66"/>
                  </a:lnTo>
                  <a:lnTo>
                    <a:pt x="116" y="57"/>
                  </a:lnTo>
                  <a:lnTo>
                    <a:pt x="105" y="50"/>
                  </a:lnTo>
                  <a:lnTo>
                    <a:pt x="97" y="32"/>
                  </a:lnTo>
                  <a:lnTo>
                    <a:pt x="89" y="4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51" name="Freeform 408"/>
            <p:cNvSpPr>
              <a:spLocks/>
            </p:cNvSpPr>
            <p:nvPr/>
          </p:nvSpPr>
          <p:spPr bwMode="auto">
            <a:xfrm>
              <a:off x="4631" y="1626"/>
              <a:ext cx="76" cy="69"/>
            </a:xfrm>
            <a:custGeom>
              <a:avLst/>
              <a:gdLst>
                <a:gd name="T0" fmla="*/ 58 w 116"/>
                <a:gd name="T1" fmla="*/ 26 h 107"/>
                <a:gd name="T2" fmla="*/ 45 w 116"/>
                <a:gd name="T3" fmla="*/ 23 h 107"/>
                <a:gd name="T4" fmla="*/ 24 w 116"/>
                <a:gd name="T5" fmla="*/ 12 h 107"/>
                <a:gd name="T6" fmla="*/ 0 w 116"/>
                <a:gd name="T7" fmla="*/ 0 h 107"/>
                <a:gd name="T8" fmla="*/ 5 w 116"/>
                <a:gd name="T9" fmla="*/ 10 h 107"/>
                <a:gd name="T10" fmla="*/ 12 w 116"/>
                <a:gd name="T11" fmla="*/ 23 h 107"/>
                <a:gd name="T12" fmla="*/ 18 w 116"/>
                <a:gd name="T13" fmla="*/ 37 h 107"/>
                <a:gd name="T14" fmla="*/ 9 w 116"/>
                <a:gd name="T15" fmla="*/ 37 h 107"/>
                <a:gd name="T16" fmla="*/ 7 w 116"/>
                <a:gd name="T17" fmla="*/ 40 h 107"/>
                <a:gd name="T18" fmla="*/ 7 w 116"/>
                <a:gd name="T19" fmla="*/ 46 h 107"/>
                <a:gd name="T20" fmla="*/ 10 w 116"/>
                <a:gd name="T21" fmla="*/ 56 h 107"/>
                <a:gd name="T22" fmla="*/ 20 w 116"/>
                <a:gd name="T23" fmla="*/ 69 h 107"/>
                <a:gd name="T24" fmla="*/ 24 w 116"/>
                <a:gd name="T25" fmla="*/ 65 h 107"/>
                <a:gd name="T26" fmla="*/ 31 w 116"/>
                <a:gd name="T27" fmla="*/ 64 h 107"/>
                <a:gd name="T28" fmla="*/ 14 w 116"/>
                <a:gd name="T29" fmla="*/ 53 h 107"/>
                <a:gd name="T30" fmla="*/ 22 w 116"/>
                <a:gd name="T31" fmla="*/ 52 h 107"/>
                <a:gd name="T32" fmla="*/ 28 w 116"/>
                <a:gd name="T33" fmla="*/ 50 h 107"/>
                <a:gd name="T34" fmla="*/ 57 w 116"/>
                <a:gd name="T35" fmla="*/ 59 h 107"/>
                <a:gd name="T36" fmla="*/ 57 w 116"/>
                <a:gd name="T37" fmla="*/ 55 h 107"/>
                <a:gd name="T38" fmla="*/ 64 w 116"/>
                <a:gd name="T39" fmla="*/ 43 h 107"/>
                <a:gd name="T40" fmla="*/ 76 w 116"/>
                <a:gd name="T41" fmla="*/ 37 h 107"/>
                <a:gd name="T42" fmla="*/ 69 w 116"/>
                <a:gd name="T43" fmla="*/ 32 h 107"/>
                <a:gd name="T44" fmla="*/ 64 w 116"/>
                <a:gd name="T45" fmla="*/ 21 h 107"/>
                <a:gd name="T46" fmla="*/ 58 w 116"/>
                <a:gd name="T47" fmla="*/ 26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107"/>
                <a:gd name="T74" fmla="*/ 116 w 116"/>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107">
                  <a:moveTo>
                    <a:pt x="89" y="40"/>
                  </a:moveTo>
                  <a:lnTo>
                    <a:pt x="69" y="36"/>
                  </a:lnTo>
                  <a:lnTo>
                    <a:pt x="36" y="18"/>
                  </a:lnTo>
                  <a:lnTo>
                    <a:pt x="0" y="0"/>
                  </a:lnTo>
                  <a:lnTo>
                    <a:pt x="8" y="15"/>
                  </a:lnTo>
                  <a:lnTo>
                    <a:pt x="19" y="36"/>
                  </a:lnTo>
                  <a:lnTo>
                    <a:pt x="27" y="57"/>
                  </a:lnTo>
                  <a:lnTo>
                    <a:pt x="14" y="57"/>
                  </a:lnTo>
                  <a:lnTo>
                    <a:pt x="10" y="62"/>
                  </a:lnTo>
                  <a:lnTo>
                    <a:pt x="10" y="72"/>
                  </a:lnTo>
                  <a:lnTo>
                    <a:pt x="15" y="87"/>
                  </a:lnTo>
                  <a:lnTo>
                    <a:pt x="30" y="107"/>
                  </a:lnTo>
                  <a:lnTo>
                    <a:pt x="36" y="101"/>
                  </a:lnTo>
                  <a:lnTo>
                    <a:pt x="47" y="99"/>
                  </a:lnTo>
                  <a:lnTo>
                    <a:pt x="21" y="82"/>
                  </a:lnTo>
                  <a:lnTo>
                    <a:pt x="33" y="80"/>
                  </a:lnTo>
                  <a:lnTo>
                    <a:pt x="42" y="78"/>
                  </a:lnTo>
                  <a:lnTo>
                    <a:pt x="87" y="91"/>
                  </a:lnTo>
                  <a:lnTo>
                    <a:pt x="87" y="85"/>
                  </a:lnTo>
                  <a:lnTo>
                    <a:pt x="98" y="66"/>
                  </a:lnTo>
                  <a:lnTo>
                    <a:pt x="116" y="57"/>
                  </a:lnTo>
                  <a:lnTo>
                    <a:pt x="105" y="50"/>
                  </a:lnTo>
                  <a:lnTo>
                    <a:pt x="97" y="32"/>
                  </a:lnTo>
                  <a:lnTo>
                    <a:pt x="89" y="40"/>
                  </a:lnTo>
                </a:path>
              </a:pathLst>
            </a:custGeom>
            <a:solidFill>
              <a:srgbClr val="E5E5E5"/>
            </a:solidFill>
            <a:ln w="1588">
              <a:solidFill>
                <a:srgbClr val="999999"/>
              </a:solidFill>
              <a:prstDash val="solid"/>
              <a:round/>
              <a:headEnd/>
              <a:tailEnd/>
            </a:ln>
          </p:spPr>
          <p:txBody>
            <a:bodyPr/>
            <a:lstStyle/>
            <a:p>
              <a:endParaRPr lang="en-US"/>
            </a:p>
          </p:txBody>
        </p:sp>
        <p:sp>
          <p:nvSpPr>
            <p:cNvPr id="27152" name="Freeform 409"/>
            <p:cNvSpPr>
              <a:spLocks/>
            </p:cNvSpPr>
            <p:nvPr/>
          </p:nvSpPr>
          <p:spPr bwMode="auto">
            <a:xfrm>
              <a:off x="4573" y="1825"/>
              <a:ext cx="38" cy="46"/>
            </a:xfrm>
            <a:custGeom>
              <a:avLst/>
              <a:gdLst>
                <a:gd name="T0" fmla="*/ 38 w 58"/>
                <a:gd name="T1" fmla="*/ 15 h 72"/>
                <a:gd name="T2" fmla="*/ 37 w 58"/>
                <a:gd name="T3" fmla="*/ 27 h 72"/>
                <a:gd name="T4" fmla="*/ 36 w 58"/>
                <a:gd name="T5" fmla="*/ 40 h 72"/>
                <a:gd name="T6" fmla="*/ 31 w 58"/>
                <a:gd name="T7" fmla="*/ 46 h 72"/>
                <a:gd name="T8" fmla="*/ 26 w 58"/>
                <a:gd name="T9" fmla="*/ 37 h 72"/>
                <a:gd name="T10" fmla="*/ 26 w 58"/>
                <a:gd name="T11" fmla="*/ 44 h 72"/>
                <a:gd name="T12" fmla="*/ 24 w 58"/>
                <a:gd name="T13" fmla="*/ 40 h 72"/>
                <a:gd name="T14" fmla="*/ 18 w 58"/>
                <a:gd name="T15" fmla="*/ 27 h 72"/>
                <a:gd name="T16" fmla="*/ 18 w 58"/>
                <a:gd name="T17" fmla="*/ 21 h 72"/>
                <a:gd name="T18" fmla="*/ 9 w 58"/>
                <a:gd name="T19" fmla="*/ 12 h 72"/>
                <a:gd name="T20" fmla="*/ 14 w 58"/>
                <a:gd name="T21" fmla="*/ 21 h 72"/>
                <a:gd name="T22" fmla="*/ 8 w 58"/>
                <a:gd name="T23" fmla="*/ 21 h 72"/>
                <a:gd name="T24" fmla="*/ 5 w 58"/>
                <a:gd name="T25" fmla="*/ 14 h 72"/>
                <a:gd name="T26" fmla="*/ 7 w 58"/>
                <a:gd name="T27" fmla="*/ 14 h 72"/>
                <a:gd name="T28" fmla="*/ 0 w 58"/>
                <a:gd name="T29" fmla="*/ 8 h 72"/>
                <a:gd name="T30" fmla="*/ 15 w 58"/>
                <a:gd name="T31" fmla="*/ 0 h 72"/>
                <a:gd name="T32" fmla="*/ 25 w 58"/>
                <a:gd name="T33" fmla="*/ 4 h 72"/>
                <a:gd name="T34" fmla="*/ 29 w 58"/>
                <a:gd name="T35" fmla="*/ 8 h 72"/>
                <a:gd name="T36" fmla="*/ 31 w 58"/>
                <a:gd name="T37" fmla="*/ 9 h 72"/>
                <a:gd name="T38" fmla="*/ 38 w 58"/>
                <a:gd name="T39" fmla="*/ 1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72"/>
                <a:gd name="T62" fmla="*/ 58 w 58"/>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72">
                  <a:moveTo>
                    <a:pt x="58" y="23"/>
                  </a:moveTo>
                  <a:lnTo>
                    <a:pt x="56" y="43"/>
                  </a:lnTo>
                  <a:lnTo>
                    <a:pt x="55" y="63"/>
                  </a:lnTo>
                  <a:lnTo>
                    <a:pt x="48" y="72"/>
                  </a:lnTo>
                  <a:lnTo>
                    <a:pt x="39" y="58"/>
                  </a:lnTo>
                  <a:lnTo>
                    <a:pt x="40" y="69"/>
                  </a:lnTo>
                  <a:lnTo>
                    <a:pt x="36" y="63"/>
                  </a:lnTo>
                  <a:lnTo>
                    <a:pt x="28" y="43"/>
                  </a:lnTo>
                  <a:lnTo>
                    <a:pt x="28" y="33"/>
                  </a:lnTo>
                  <a:lnTo>
                    <a:pt x="14" y="19"/>
                  </a:lnTo>
                  <a:lnTo>
                    <a:pt x="21" y="33"/>
                  </a:lnTo>
                  <a:lnTo>
                    <a:pt x="12" y="33"/>
                  </a:lnTo>
                  <a:lnTo>
                    <a:pt x="8" y="22"/>
                  </a:lnTo>
                  <a:lnTo>
                    <a:pt x="11" y="22"/>
                  </a:lnTo>
                  <a:lnTo>
                    <a:pt x="0" y="13"/>
                  </a:lnTo>
                  <a:lnTo>
                    <a:pt x="23" y="0"/>
                  </a:lnTo>
                  <a:lnTo>
                    <a:pt x="38" y="6"/>
                  </a:lnTo>
                  <a:lnTo>
                    <a:pt x="44" y="12"/>
                  </a:lnTo>
                  <a:lnTo>
                    <a:pt x="48" y="14"/>
                  </a:lnTo>
                  <a:lnTo>
                    <a:pt x="58" y="2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53" name="Freeform 410"/>
            <p:cNvSpPr>
              <a:spLocks/>
            </p:cNvSpPr>
            <p:nvPr/>
          </p:nvSpPr>
          <p:spPr bwMode="auto">
            <a:xfrm>
              <a:off x="4573" y="1825"/>
              <a:ext cx="38" cy="46"/>
            </a:xfrm>
            <a:custGeom>
              <a:avLst/>
              <a:gdLst>
                <a:gd name="T0" fmla="*/ 38 w 58"/>
                <a:gd name="T1" fmla="*/ 15 h 72"/>
                <a:gd name="T2" fmla="*/ 37 w 58"/>
                <a:gd name="T3" fmla="*/ 27 h 72"/>
                <a:gd name="T4" fmla="*/ 36 w 58"/>
                <a:gd name="T5" fmla="*/ 40 h 72"/>
                <a:gd name="T6" fmla="*/ 31 w 58"/>
                <a:gd name="T7" fmla="*/ 46 h 72"/>
                <a:gd name="T8" fmla="*/ 26 w 58"/>
                <a:gd name="T9" fmla="*/ 37 h 72"/>
                <a:gd name="T10" fmla="*/ 26 w 58"/>
                <a:gd name="T11" fmla="*/ 44 h 72"/>
                <a:gd name="T12" fmla="*/ 24 w 58"/>
                <a:gd name="T13" fmla="*/ 40 h 72"/>
                <a:gd name="T14" fmla="*/ 18 w 58"/>
                <a:gd name="T15" fmla="*/ 27 h 72"/>
                <a:gd name="T16" fmla="*/ 18 w 58"/>
                <a:gd name="T17" fmla="*/ 21 h 72"/>
                <a:gd name="T18" fmla="*/ 9 w 58"/>
                <a:gd name="T19" fmla="*/ 12 h 72"/>
                <a:gd name="T20" fmla="*/ 14 w 58"/>
                <a:gd name="T21" fmla="*/ 21 h 72"/>
                <a:gd name="T22" fmla="*/ 8 w 58"/>
                <a:gd name="T23" fmla="*/ 21 h 72"/>
                <a:gd name="T24" fmla="*/ 5 w 58"/>
                <a:gd name="T25" fmla="*/ 14 h 72"/>
                <a:gd name="T26" fmla="*/ 7 w 58"/>
                <a:gd name="T27" fmla="*/ 14 h 72"/>
                <a:gd name="T28" fmla="*/ 0 w 58"/>
                <a:gd name="T29" fmla="*/ 8 h 72"/>
                <a:gd name="T30" fmla="*/ 15 w 58"/>
                <a:gd name="T31" fmla="*/ 0 h 72"/>
                <a:gd name="T32" fmla="*/ 25 w 58"/>
                <a:gd name="T33" fmla="*/ 4 h 72"/>
                <a:gd name="T34" fmla="*/ 29 w 58"/>
                <a:gd name="T35" fmla="*/ 8 h 72"/>
                <a:gd name="T36" fmla="*/ 31 w 58"/>
                <a:gd name="T37" fmla="*/ 9 h 72"/>
                <a:gd name="T38" fmla="*/ 38 w 58"/>
                <a:gd name="T39" fmla="*/ 15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72"/>
                <a:gd name="T62" fmla="*/ 58 w 58"/>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72">
                  <a:moveTo>
                    <a:pt x="58" y="23"/>
                  </a:moveTo>
                  <a:lnTo>
                    <a:pt x="56" y="43"/>
                  </a:lnTo>
                  <a:lnTo>
                    <a:pt x="55" y="63"/>
                  </a:lnTo>
                  <a:lnTo>
                    <a:pt x="48" y="72"/>
                  </a:lnTo>
                  <a:lnTo>
                    <a:pt x="39" y="58"/>
                  </a:lnTo>
                  <a:lnTo>
                    <a:pt x="40" y="69"/>
                  </a:lnTo>
                  <a:lnTo>
                    <a:pt x="36" y="63"/>
                  </a:lnTo>
                  <a:lnTo>
                    <a:pt x="28" y="43"/>
                  </a:lnTo>
                  <a:lnTo>
                    <a:pt x="28" y="33"/>
                  </a:lnTo>
                  <a:lnTo>
                    <a:pt x="14" y="19"/>
                  </a:lnTo>
                  <a:lnTo>
                    <a:pt x="21" y="33"/>
                  </a:lnTo>
                  <a:lnTo>
                    <a:pt x="12" y="33"/>
                  </a:lnTo>
                  <a:lnTo>
                    <a:pt x="8" y="22"/>
                  </a:lnTo>
                  <a:lnTo>
                    <a:pt x="11" y="22"/>
                  </a:lnTo>
                  <a:lnTo>
                    <a:pt x="0" y="13"/>
                  </a:lnTo>
                  <a:lnTo>
                    <a:pt x="23" y="0"/>
                  </a:lnTo>
                  <a:lnTo>
                    <a:pt x="38" y="6"/>
                  </a:lnTo>
                  <a:lnTo>
                    <a:pt x="44" y="12"/>
                  </a:lnTo>
                  <a:lnTo>
                    <a:pt x="48" y="14"/>
                  </a:lnTo>
                  <a:lnTo>
                    <a:pt x="58" y="23"/>
                  </a:lnTo>
                </a:path>
              </a:pathLst>
            </a:custGeom>
            <a:solidFill>
              <a:srgbClr val="E5E5E5"/>
            </a:solidFill>
            <a:ln w="1588">
              <a:solidFill>
                <a:srgbClr val="999999"/>
              </a:solidFill>
              <a:prstDash val="solid"/>
              <a:round/>
              <a:headEnd/>
              <a:tailEnd/>
            </a:ln>
          </p:spPr>
          <p:txBody>
            <a:bodyPr/>
            <a:lstStyle/>
            <a:p>
              <a:endParaRPr lang="en-US"/>
            </a:p>
          </p:txBody>
        </p:sp>
        <p:sp>
          <p:nvSpPr>
            <p:cNvPr id="27154" name="Freeform 411"/>
            <p:cNvSpPr>
              <a:spLocks/>
            </p:cNvSpPr>
            <p:nvPr/>
          </p:nvSpPr>
          <p:spPr bwMode="auto">
            <a:xfrm>
              <a:off x="4609" y="1816"/>
              <a:ext cx="36" cy="28"/>
            </a:xfrm>
            <a:custGeom>
              <a:avLst/>
              <a:gdLst>
                <a:gd name="T0" fmla="*/ 28 w 55"/>
                <a:gd name="T1" fmla="*/ 18 h 43"/>
                <a:gd name="T2" fmla="*/ 17 w 55"/>
                <a:gd name="T3" fmla="*/ 17 h 43"/>
                <a:gd name="T4" fmla="*/ 15 w 55"/>
                <a:gd name="T5" fmla="*/ 28 h 43"/>
                <a:gd name="T6" fmla="*/ 7 w 55"/>
                <a:gd name="T7" fmla="*/ 21 h 43"/>
                <a:gd name="T8" fmla="*/ 2 w 55"/>
                <a:gd name="T9" fmla="*/ 15 h 43"/>
                <a:gd name="T10" fmla="*/ 0 w 55"/>
                <a:gd name="T11" fmla="*/ 17 h 43"/>
                <a:gd name="T12" fmla="*/ 9 w 55"/>
                <a:gd name="T13" fmla="*/ 7 h 43"/>
                <a:gd name="T14" fmla="*/ 17 w 55"/>
                <a:gd name="T15" fmla="*/ 4 h 43"/>
                <a:gd name="T16" fmla="*/ 26 w 55"/>
                <a:gd name="T17" fmla="*/ 0 h 43"/>
                <a:gd name="T18" fmla="*/ 31 w 55"/>
                <a:gd name="T19" fmla="*/ 5 h 43"/>
                <a:gd name="T20" fmla="*/ 36 w 55"/>
                <a:gd name="T21" fmla="*/ 10 h 43"/>
                <a:gd name="T22" fmla="*/ 28 w 55"/>
                <a:gd name="T23" fmla="*/ 1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43"/>
                <a:gd name="T38" fmla="*/ 55 w 55"/>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43">
                  <a:moveTo>
                    <a:pt x="43" y="27"/>
                  </a:moveTo>
                  <a:lnTo>
                    <a:pt x="26" y="26"/>
                  </a:lnTo>
                  <a:lnTo>
                    <a:pt x="23" y="43"/>
                  </a:lnTo>
                  <a:lnTo>
                    <a:pt x="10" y="32"/>
                  </a:lnTo>
                  <a:lnTo>
                    <a:pt x="3" y="23"/>
                  </a:lnTo>
                  <a:lnTo>
                    <a:pt x="0" y="26"/>
                  </a:lnTo>
                  <a:lnTo>
                    <a:pt x="14" y="10"/>
                  </a:lnTo>
                  <a:lnTo>
                    <a:pt x="26" y="6"/>
                  </a:lnTo>
                  <a:lnTo>
                    <a:pt x="39" y="0"/>
                  </a:lnTo>
                  <a:lnTo>
                    <a:pt x="48" y="7"/>
                  </a:lnTo>
                  <a:lnTo>
                    <a:pt x="55" y="15"/>
                  </a:lnTo>
                  <a:lnTo>
                    <a:pt x="43" y="2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55" name="Freeform 412"/>
            <p:cNvSpPr>
              <a:spLocks/>
            </p:cNvSpPr>
            <p:nvPr/>
          </p:nvSpPr>
          <p:spPr bwMode="auto">
            <a:xfrm>
              <a:off x="4609" y="1816"/>
              <a:ext cx="36" cy="28"/>
            </a:xfrm>
            <a:custGeom>
              <a:avLst/>
              <a:gdLst>
                <a:gd name="T0" fmla="*/ 28 w 55"/>
                <a:gd name="T1" fmla="*/ 18 h 43"/>
                <a:gd name="T2" fmla="*/ 17 w 55"/>
                <a:gd name="T3" fmla="*/ 17 h 43"/>
                <a:gd name="T4" fmla="*/ 15 w 55"/>
                <a:gd name="T5" fmla="*/ 28 h 43"/>
                <a:gd name="T6" fmla="*/ 7 w 55"/>
                <a:gd name="T7" fmla="*/ 21 h 43"/>
                <a:gd name="T8" fmla="*/ 2 w 55"/>
                <a:gd name="T9" fmla="*/ 15 h 43"/>
                <a:gd name="T10" fmla="*/ 0 w 55"/>
                <a:gd name="T11" fmla="*/ 17 h 43"/>
                <a:gd name="T12" fmla="*/ 9 w 55"/>
                <a:gd name="T13" fmla="*/ 7 h 43"/>
                <a:gd name="T14" fmla="*/ 17 w 55"/>
                <a:gd name="T15" fmla="*/ 4 h 43"/>
                <a:gd name="T16" fmla="*/ 26 w 55"/>
                <a:gd name="T17" fmla="*/ 0 h 43"/>
                <a:gd name="T18" fmla="*/ 31 w 55"/>
                <a:gd name="T19" fmla="*/ 5 h 43"/>
                <a:gd name="T20" fmla="*/ 36 w 55"/>
                <a:gd name="T21" fmla="*/ 10 h 43"/>
                <a:gd name="T22" fmla="*/ 28 w 55"/>
                <a:gd name="T23" fmla="*/ 1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43"/>
                <a:gd name="T38" fmla="*/ 55 w 55"/>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43">
                  <a:moveTo>
                    <a:pt x="43" y="27"/>
                  </a:moveTo>
                  <a:lnTo>
                    <a:pt x="26" y="26"/>
                  </a:lnTo>
                  <a:lnTo>
                    <a:pt x="23" y="43"/>
                  </a:lnTo>
                  <a:lnTo>
                    <a:pt x="10" y="32"/>
                  </a:lnTo>
                  <a:lnTo>
                    <a:pt x="3" y="23"/>
                  </a:lnTo>
                  <a:lnTo>
                    <a:pt x="0" y="26"/>
                  </a:lnTo>
                  <a:lnTo>
                    <a:pt x="14" y="10"/>
                  </a:lnTo>
                  <a:lnTo>
                    <a:pt x="26" y="6"/>
                  </a:lnTo>
                  <a:lnTo>
                    <a:pt x="39" y="0"/>
                  </a:lnTo>
                  <a:lnTo>
                    <a:pt x="48" y="7"/>
                  </a:lnTo>
                  <a:lnTo>
                    <a:pt x="55" y="15"/>
                  </a:lnTo>
                  <a:lnTo>
                    <a:pt x="43" y="27"/>
                  </a:lnTo>
                </a:path>
              </a:pathLst>
            </a:custGeom>
            <a:solidFill>
              <a:srgbClr val="E5E5E5"/>
            </a:solidFill>
            <a:ln w="1588">
              <a:solidFill>
                <a:srgbClr val="999999"/>
              </a:solidFill>
              <a:prstDash val="solid"/>
              <a:round/>
              <a:headEnd/>
              <a:tailEnd/>
            </a:ln>
          </p:spPr>
          <p:txBody>
            <a:bodyPr/>
            <a:lstStyle/>
            <a:p>
              <a:endParaRPr lang="en-US"/>
            </a:p>
          </p:txBody>
        </p:sp>
        <p:sp>
          <p:nvSpPr>
            <p:cNvPr id="27156" name="Freeform 413"/>
            <p:cNvSpPr>
              <a:spLocks/>
            </p:cNvSpPr>
            <p:nvPr/>
          </p:nvSpPr>
          <p:spPr bwMode="auto">
            <a:xfrm>
              <a:off x="4587" y="1944"/>
              <a:ext cx="7" cy="12"/>
            </a:xfrm>
            <a:custGeom>
              <a:avLst/>
              <a:gdLst>
                <a:gd name="T0" fmla="*/ 0 w 11"/>
                <a:gd name="T1" fmla="*/ 12 h 18"/>
                <a:gd name="T2" fmla="*/ 7 w 11"/>
                <a:gd name="T3" fmla="*/ 1 h 18"/>
                <a:gd name="T4" fmla="*/ 4 w 11"/>
                <a:gd name="T5" fmla="*/ 0 h 18"/>
                <a:gd name="T6" fmla="*/ 0 w 11"/>
                <a:gd name="T7" fmla="*/ 12 h 18"/>
                <a:gd name="T8" fmla="*/ 0 60000 65536"/>
                <a:gd name="T9" fmla="*/ 0 60000 65536"/>
                <a:gd name="T10" fmla="*/ 0 60000 65536"/>
                <a:gd name="T11" fmla="*/ 0 60000 65536"/>
                <a:gd name="T12" fmla="*/ 0 w 11"/>
                <a:gd name="T13" fmla="*/ 0 h 18"/>
                <a:gd name="T14" fmla="*/ 11 w 11"/>
                <a:gd name="T15" fmla="*/ 18 h 18"/>
              </a:gdLst>
              <a:ahLst/>
              <a:cxnLst>
                <a:cxn ang="T8">
                  <a:pos x="T0" y="T1"/>
                </a:cxn>
                <a:cxn ang="T9">
                  <a:pos x="T2" y="T3"/>
                </a:cxn>
                <a:cxn ang="T10">
                  <a:pos x="T4" y="T5"/>
                </a:cxn>
                <a:cxn ang="T11">
                  <a:pos x="T6" y="T7"/>
                </a:cxn>
              </a:cxnLst>
              <a:rect l="T12" t="T13" r="T14" b="T15"/>
              <a:pathLst>
                <a:path w="11" h="18">
                  <a:moveTo>
                    <a:pt x="0" y="18"/>
                  </a:moveTo>
                  <a:lnTo>
                    <a:pt x="11" y="2"/>
                  </a:lnTo>
                  <a:lnTo>
                    <a:pt x="7" y="0"/>
                  </a:lnTo>
                  <a:lnTo>
                    <a:pt x="0" y="18"/>
                  </a:lnTo>
                </a:path>
              </a:pathLst>
            </a:custGeom>
            <a:solidFill>
              <a:srgbClr val="E5E5E5"/>
            </a:solidFill>
            <a:ln w="1588">
              <a:solidFill>
                <a:srgbClr val="999999"/>
              </a:solidFill>
              <a:prstDash val="solid"/>
              <a:round/>
              <a:headEnd/>
              <a:tailEnd/>
            </a:ln>
          </p:spPr>
          <p:txBody>
            <a:bodyPr/>
            <a:lstStyle/>
            <a:p>
              <a:endParaRPr lang="en-US"/>
            </a:p>
          </p:txBody>
        </p:sp>
        <p:sp>
          <p:nvSpPr>
            <p:cNvPr id="27157" name="Freeform 414"/>
            <p:cNvSpPr>
              <a:spLocks/>
            </p:cNvSpPr>
            <p:nvPr/>
          </p:nvSpPr>
          <p:spPr bwMode="auto">
            <a:xfrm>
              <a:off x="4660" y="1748"/>
              <a:ext cx="4" cy="6"/>
            </a:xfrm>
            <a:custGeom>
              <a:avLst/>
              <a:gdLst>
                <a:gd name="T0" fmla="*/ 4 w 7"/>
                <a:gd name="T1" fmla="*/ 6 h 9"/>
                <a:gd name="T2" fmla="*/ 1 w 7"/>
                <a:gd name="T3" fmla="*/ 0 h 9"/>
                <a:gd name="T4" fmla="*/ 0 w 7"/>
                <a:gd name="T5" fmla="*/ 6 h 9"/>
                <a:gd name="T6" fmla="*/ 4 w 7"/>
                <a:gd name="T7" fmla="*/ 6 h 9"/>
                <a:gd name="T8" fmla="*/ 0 60000 65536"/>
                <a:gd name="T9" fmla="*/ 0 60000 65536"/>
                <a:gd name="T10" fmla="*/ 0 60000 65536"/>
                <a:gd name="T11" fmla="*/ 0 60000 65536"/>
                <a:gd name="T12" fmla="*/ 0 w 7"/>
                <a:gd name="T13" fmla="*/ 0 h 9"/>
                <a:gd name="T14" fmla="*/ 7 w 7"/>
                <a:gd name="T15" fmla="*/ 9 h 9"/>
              </a:gdLst>
              <a:ahLst/>
              <a:cxnLst>
                <a:cxn ang="T8">
                  <a:pos x="T0" y="T1"/>
                </a:cxn>
                <a:cxn ang="T9">
                  <a:pos x="T2" y="T3"/>
                </a:cxn>
                <a:cxn ang="T10">
                  <a:pos x="T4" y="T5"/>
                </a:cxn>
                <a:cxn ang="T11">
                  <a:pos x="T6" y="T7"/>
                </a:cxn>
              </a:cxnLst>
              <a:rect l="T12" t="T13" r="T14" b="T15"/>
              <a:pathLst>
                <a:path w="7" h="9">
                  <a:moveTo>
                    <a:pt x="7" y="9"/>
                  </a:moveTo>
                  <a:lnTo>
                    <a:pt x="2" y="0"/>
                  </a:lnTo>
                  <a:lnTo>
                    <a:pt x="0" y="9"/>
                  </a:lnTo>
                  <a:lnTo>
                    <a:pt x="7" y="9"/>
                  </a:lnTo>
                </a:path>
              </a:pathLst>
            </a:custGeom>
            <a:solidFill>
              <a:srgbClr val="E5E5E5"/>
            </a:solidFill>
            <a:ln w="1588">
              <a:solidFill>
                <a:srgbClr val="999999"/>
              </a:solidFill>
              <a:prstDash val="solid"/>
              <a:round/>
              <a:headEnd/>
              <a:tailEnd/>
            </a:ln>
          </p:spPr>
          <p:txBody>
            <a:bodyPr/>
            <a:lstStyle/>
            <a:p>
              <a:endParaRPr lang="en-US"/>
            </a:p>
          </p:txBody>
        </p:sp>
        <p:sp>
          <p:nvSpPr>
            <p:cNvPr id="27158" name="Freeform 415"/>
            <p:cNvSpPr>
              <a:spLocks/>
            </p:cNvSpPr>
            <p:nvPr/>
          </p:nvSpPr>
          <p:spPr bwMode="auto">
            <a:xfrm>
              <a:off x="4586" y="1847"/>
              <a:ext cx="2" cy="3"/>
            </a:xfrm>
            <a:custGeom>
              <a:avLst/>
              <a:gdLst>
                <a:gd name="T0" fmla="*/ 1 w 4"/>
                <a:gd name="T1" fmla="*/ 0 h 4"/>
                <a:gd name="T2" fmla="*/ 2 w 4"/>
                <a:gd name="T3" fmla="*/ 3 h 4"/>
                <a:gd name="T4" fmla="*/ 0 w 4"/>
                <a:gd name="T5" fmla="*/ 3 h 4"/>
                <a:gd name="T6" fmla="*/ 1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lnTo>
                    <a:pt x="4" y="4"/>
                  </a:lnTo>
                  <a:lnTo>
                    <a:pt x="0" y="4"/>
                  </a:lnTo>
                  <a:lnTo>
                    <a:pt x="2" y="0"/>
                  </a:lnTo>
                </a:path>
              </a:pathLst>
            </a:custGeom>
            <a:solidFill>
              <a:srgbClr val="E5E5E5"/>
            </a:solidFill>
            <a:ln w="1588">
              <a:solidFill>
                <a:srgbClr val="999999"/>
              </a:solidFill>
              <a:prstDash val="solid"/>
              <a:round/>
              <a:headEnd/>
              <a:tailEnd/>
            </a:ln>
          </p:spPr>
          <p:txBody>
            <a:bodyPr/>
            <a:lstStyle/>
            <a:p>
              <a:endParaRPr lang="en-US"/>
            </a:p>
          </p:txBody>
        </p:sp>
        <p:sp>
          <p:nvSpPr>
            <p:cNvPr id="27159" name="Freeform 416"/>
            <p:cNvSpPr>
              <a:spLocks/>
            </p:cNvSpPr>
            <p:nvPr/>
          </p:nvSpPr>
          <p:spPr bwMode="auto">
            <a:xfrm>
              <a:off x="4443" y="1669"/>
              <a:ext cx="70" cy="87"/>
            </a:xfrm>
            <a:custGeom>
              <a:avLst/>
              <a:gdLst>
                <a:gd name="T0" fmla="*/ 18 w 108"/>
                <a:gd name="T1" fmla="*/ 58 h 136"/>
                <a:gd name="T2" fmla="*/ 9 w 108"/>
                <a:gd name="T3" fmla="*/ 57 h 136"/>
                <a:gd name="T4" fmla="*/ 0 w 108"/>
                <a:gd name="T5" fmla="*/ 49 h 136"/>
                <a:gd name="T6" fmla="*/ 9 w 108"/>
                <a:gd name="T7" fmla="*/ 40 h 136"/>
                <a:gd name="T8" fmla="*/ 18 w 108"/>
                <a:gd name="T9" fmla="*/ 26 h 136"/>
                <a:gd name="T10" fmla="*/ 23 w 108"/>
                <a:gd name="T11" fmla="*/ 22 h 136"/>
                <a:gd name="T12" fmla="*/ 41 w 108"/>
                <a:gd name="T13" fmla="*/ 28 h 136"/>
                <a:gd name="T14" fmla="*/ 35 w 108"/>
                <a:gd name="T15" fmla="*/ 19 h 136"/>
                <a:gd name="T16" fmla="*/ 39 w 108"/>
                <a:gd name="T17" fmla="*/ 16 h 136"/>
                <a:gd name="T18" fmla="*/ 48 w 108"/>
                <a:gd name="T19" fmla="*/ 9 h 136"/>
                <a:gd name="T20" fmla="*/ 49 w 108"/>
                <a:gd name="T21" fmla="*/ 0 h 136"/>
                <a:gd name="T22" fmla="*/ 64 w 108"/>
                <a:gd name="T23" fmla="*/ 9 h 136"/>
                <a:gd name="T24" fmla="*/ 67 w 108"/>
                <a:gd name="T25" fmla="*/ 12 h 136"/>
                <a:gd name="T26" fmla="*/ 61 w 108"/>
                <a:gd name="T27" fmla="*/ 21 h 136"/>
                <a:gd name="T28" fmla="*/ 66 w 108"/>
                <a:gd name="T29" fmla="*/ 37 h 136"/>
                <a:gd name="T30" fmla="*/ 58 w 108"/>
                <a:gd name="T31" fmla="*/ 47 h 136"/>
                <a:gd name="T32" fmla="*/ 51 w 108"/>
                <a:gd name="T33" fmla="*/ 57 h 136"/>
                <a:gd name="T34" fmla="*/ 53 w 108"/>
                <a:gd name="T35" fmla="*/ 65 h 136"/>
                <a:gd name="T36" fmla="*/ 70 w 108"/>
                <a:gd name="T37" fmla="*/ 73 h 136"/>
                <a:gd name="T38" fmla="*/ 64 w 108"/>
                <a:gd name="T39" fmla="*/ 79 h 136"/>
                <a:gd name="T40" fmla="*/ 53 w 108"/>
                <a:gd name="T41" fmla="*/ 84 h 136"/>
                <a:gd name="T42" fmla="*/ 53 w 108"/>
                <a:gd name="T43" fmla="*/ 87 h 136"/>
                <a:gd name="T44" fmla="*/ 38 w 108"/>
                <a:gd name="T45" fmla="*/ 85 h 136"/>
                <a:gd name="T46" fmla="*/ 34 w 108"/>
                <a:gd name="T47" fmla="*/ 87 h 136"/>
                <a:gd name="T48" fmla="*/ 27 w 108"/>
                <a:gd name="T49" fmla="*/ 84 h 136"/>
                <a:gd name="T50" fmla="*/ 23 w 108"/>
                <a:gd name="T51" fmla="*/ 81 h 136"/>
                <a:gd name="T52" fmla="*/ 25 w 108"/>
                <a:gd name="T53" fmla="*/ 72 h 136"/>
                <a:gd name="T54" fmla="*/ 27 w 108"/>
                <a:gd name="T55" fmla="*/ 72 h 136"/>
                <a:gd name="T56" fmla="*/ 21 w 108"/>
                <a:gd name="T57" fmla="*/ 68 h 136"/>
                <a:gd name="T58" fmla="*/ 18 w 108"/>
                <a:gd name="T59" fmla="*/ 58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8"/>
                <a:gd name="T91" fmla="*/ 0 h 136"/>
                <a:gd name="T92" fmla="*/ 108 w 108"/>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8" h="136">
                  <a:moveTo>
                    <a:pt x="28" y="91"/>
                  </a:moveTo>
                  <a:lnTo>
                    <a:pt x="14" y="89"/>
                  </a:lnTo>
                  <a:lnTo>
                    <a:pt x="0" y="77"/>
                  </a:lnTo>
                  <a:lnTo>
                    <a:pt x="14" y="62"/>
                  </a:lnTo>
                  <a:lnTo>
                    <a:pt x="27" y="40"/>
                  </a:lnTo>
                  <a:lnTo>
                    <a:pt x="36" y="35"/>
                  </a:lnTo>
                  <a:lnTo>
                    <a:pt x="63" y="44"/>
                  </a:lnTo>
                  <a:lnTo>
                    <a:pt x="54" y="29"/>
                  </a:lnTo>
                  <a:lnTo>
                    <a:pt x="60" y="25"/>
                  </a:lnTo>
                  <a:lnTo>
                    <a:pt x="74" y="14"/>
                  </a:lnTo>
                  <a:lnTo>
                    <a:pt x="75" y="0"/>
                  </a:lnTo>
                  <a:lnTo>
                    <a:pt x="99" y="14"/>
                  </a:lnTo>
                  <a:lnTo>
                    <a:pt x="104" y="19"/>
                  </a:lnTo>
                  <a:lnTo>
                    <a:pt x="94" y="33"/>
                  </a:lnTo>
                  <a:lnTo>
                    <a:pt x="102" y="58"/>
                  </a:lnTo>
                  <a:lnTo>
                    <a:pt x="89" y="74"/>
                  </a:lnTo>
                  <a:lnTo>
                    <a:pt x="78" y="89"/>
                  </a:lnTo>
                  <a:lnTo>
                    <a:pt x="82" y="102"/>
                  </a:lnTo>
                  <a:lnTo>
                    <a:pt x="108" y="114"/>
                  </a:lnTo>
                  <a:lnTo>
                    <a:pt x="98" y="123"/>
                  </a:lnTo>
                  <a:lnTo>
                    <a:pt x="81" y="132"/>
                  </a:lnTo>
                  <a:lnTo>
                    <a:pt x="81" y="136"/>
                  </a:lnTo>
                  <a:lnTo>
                    <a:pt x="58" y="133"/>
                  </a:lnTo>
                  <a:lnTo>
                    <a:pt x="53" y="136"/>
                  </a:lnTo>
                  <a:lnTo>
                    <a:pt x="42" y="132"/>
                  </a:lnTo>
                  <a:lnTo>
                    <a:pt x="36" y="127"/>
                  </a:lnTo>
                  <a:lnTo>
                    <a:pt x="39" y="113"/>
                  </a:lnTo>
                  <a:lnTo>
                    <a:pt x="42" y="112"/>
                  </a:lnTo>
                  <a:lnTo>
                    <a:pt x="33" y="107"/>
                  </a:lnTo>
                  <a:lnTo>
                    <a:pt x="28" y="9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60" name="Freeform 417"/>
            <p:cNvSpPr>
              <a:spLocks/>
            </p:cNvSpPr>
            <p:nvPr/>
          </p:nvSpPr>
          <p:spPr bwMode="auto">
            <a:xfrm>
              <a:off x="4443" y="1669"/>
              <a:ext cx="70" cy="87"/>
            </a:xfrm>
            <a:custGeom>
              <a:avLst/>
              <a:gdLst>
                <a:gd name="T0" fmla="*/ 18 w 108"/>
                <a:gd name="T1" fmla="*/ 58 h 136"/>
                <a:gd name="T2" fmla="*/ 9 w 108"/>
                <a:gd name="T3" fmla="*/ 57 h 136"/>
                <a:gd name="T4" fmla="*/ 0 w 108"/>
                <a:gd name="T5" fmla="*/ 49 h 136"/>
                <a:gd name="T6" fmla="*/ 9 w 108"/>
                <a:gd name="T7" fmla="*/ 40 h 136"/>
                <a:gd name="T8" fmla="*/ 18 w 108"/>
                <a:gd name="T9" fmla="*/ 26 h 136"/>
                <a:gd name="T10" fmla="*/ 23 w 108"/>
                <a:gd name="T11" fmla="*/ 22 h 136"/>
                <a:gd name="T12" fmla="*/ 41 w 108"/>
                <a:gd name="T13" fmla="*/ 28 h 136"/>
                <a:gd name="T14" fmla="*/ 35 w 108"/>
                <a:gd name="T15" fmla="*/ 19 h 136"/>
                <a:gd name="T16" fmla="*/ 39 w 108"/>
                <a:gd name="T17" fmla="*/ 16 h 136"/>
                <a:gd name="T18" fmla="*/ 48 w 108"/>
                <a:gd name="T19" fmla="*/ 9 h 136"/>
                <a:gd name="T20" fmla="*/ 49 w 108"/>
                <a:gd name="T21" fmla="*/ 0 h 136"/>
                <a:gd name="T22" fmla="*/ 64 w 108"/>
                <a:gd name="T23" fmla="*/ 9 h 136"/>
                <a:gd name="T24" fmla="*/ 67 w 108"/>
                <a:gd name="T25" fmla="*/ 12 h 136"/>
                <a:gd name="T26" fmla="*/ 61 w 108"/>
                <a:gd name="T27" fmla="*/ 21 h 136"/>
                <a:gd name="T28" fmla="*/ 66 w 108"/>
                <a:gd name="T29" fmla="*/ 37 h 136"/>
                <a:gd name="T30" fmla="*/ 58 w 108"/>
                <a:gd name="T31" fmla="*/ 47 h 136"/>
                <a:gd name="T32" fmla="*/ 51 w 108"/>
                <a:gd name="T33" fmla="*/ 57 h 136"/>
                <a:gd name="T34" fmla="*/ 53 w 108"/>
                <a:gd name="T35" fmla="*/ 65 h 136"/>
                <a:gd name="T36" fmla="*/ 70 w 108"/>
                <a:gd name="T37" fmla="*/ 73 h 136"/>
                <a:gd name="T38" fmla="*/ 64 w 108"/>
                <a:gd name="T39" fmla="*/ 79 h 136"/>
                <a:gd name="T40" fmla="*/ 53 w 108"/>
                <a:gd name="T41" fmla="*/ 84 h 136"/>
                <a:gd name="T42" fmla="*/ 53 w 108"/>
                <a:gd name="T43" fmla="*/ 87 h 136"/>
                <a:gd name="T44" fmla="*/ 38 w 108"/>
                <a:gd name="T45" fmla="*/ 85 h 136"/>
                <a:gd name="T46" fmla="*/ 34 w 108"/>
                <a:gd name="T47" fmla="*/ 87 h 136"/>
                <a:gd name="T48" fmla="*/ 27 w 108"/>
                <a:gd name="T49" fmla="*/ 84 h 136"/>
                <a:gd name="T50" fmla="*/ 23 w 108"/>
                <a:gd name="T51" fmla="*/ 81 h 136"/>
                <a:gd name="T52" fmla="*/ 25 w 108"/>
                <a:gd name="T53" fmla="*/ 72 h 136"/>
                <a:gd name="T54" fmla="*/ 27 w 108"/>
                <a:gd name="T55" fmla="*/ 72 h 136"/>
                <a:gd name="T56" fmla="*/ 21 w 108"/>
                <a:gd name="T57" fmla="*/ 68 h 136"/>
                <a:gd name="T58" fmla="*/ 18 w 108"/>
                <a:gd name="T59" fmla="*/ 58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8"/>
                <a:gd name="T91" fmla="*/ 0 h 136"/>
                <a:gd name="T92" fmla="*/ 108 w 108"/>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8" h="136">
                  <a:moveTo>
                    <a:pt x="28" y="91"/>
                  </a:moveTo>
                  <a:lnTo>
                    <a:pt x="14" y="89"/>
                  </a:lnTo>
                  <a:lnTo>
                    <a:pt x="0" y="77"/>
                  </a:lnTo>
                  <a:lnTo>
                    <a:pt x="14" y="62"/>
                  </a:lnTo>
                  <a:lnTo>
                    <a:pt x="27" y="40"/>
                  </a:lnTo>
                  <a:lnTo>
                    <a:pt x="36" y="35"/>
                  </a:lnTo>
                  <a:lnTo>
                    <a:pt x="63" y="44"/>
                  </a:lnTo>
                  <a:lnTo>
                    <a:pt x="54" y="29"/>
                  </a:lnTo>
                  <a:lnTo>
                    <a:pt x="60" y="25"/>
                  </a:lnTo>
                  <a:lnTo>
                    <a:pt x="74" y="14"/>
                  </a:lnTo>
                  <a:lnTo>
                    <a:pt x="75" y="0"/>
                  </a:lnTo>
                  <a:lnTo>
                    <a:pt x="99" y="14"/>
                  </a:lnTo>
                  <a:lnTo>
                    <a:pt x="104" y="19"/>
                  </a:lnTo>
                  <a:lnTo>
                    <a:pt x="94" y="33"/>
                  </a:lnTo>
                  <a:lnTo>
                    <a:pt x="102" y="58"/>
                  </a:lnTo>
                  <a:lnTo>
                    <a:pt x="89" y="74"/>
                  </a:lnTo>
                  <a:lnTo>
                    <a:pt x="78" y="89"/>
                  </a:lnTo>
                  <a:lnTo>
                    <a:pt x="82" y="102"/>
                  </a:lnTo>
                  <a:lnTo>
                    <a:pt x="108" y="114"/>
                  </a:lnTo>
                  <a:lnTo>
                    <a:pt x="98" y="123"/>
                  </a:lnTo>
                  <a:lnTo>
                    <a:pt x="81" y="132"/>
                  </a:lnTo>
                  <a:lnTo>
                    <a:pt x="81" y="136"/>
                  </a:lnTo>
                  <a:lnTo>
                    <a:pt x="58" y="133"/>
                  </a:lnTo>
                  <a:lnTo>
                    <a:pt x="53" y="136"/>
                  </a:lnTo>
                  <a:lnTo>
                    <a:pt x="42" y="132"/>
                  </a:lnTo>
                  <a:lnTo>
                    <a:pt x="36" y="127"/>
                  </a:lnTo>
                  <a:lnTo>
                    <a:pt x="39" y="113"/>
                  </a:lnTo>
                  <a:lnTo>
                    <a:pt x="42" y="112"/>
                  </a:lnTo>
                  <a:lnTo>
                    <a:pt x="33" y="107"/>
                  </a:lnTo>
                  <a:lnTo>
                    <a:pt x="28" y="91"/>
                  </a:lnTo>
                </a:path>
              </a:pathLst>
            </a:custGeom>
            <a:solidFill>
              <a:srgbClr val="E5E5E5"/>
            </a:solidFill>
            <a:ln w="1588">
              <a:solidFill>
                <a:srgbClr val="999999"/>
              </a:solidFill>
              <a:prstDash val="solid"/>
              <a:round/>
              <a:headEnd/>
              <a:tailEnd/>
            </a:ln>
          </p:spPr>
          <p:txBody>
            <a:bodyPr/>
            <a:lstStyle/>
            <a:p>
              <a:endParaRPr lang="en-US"/>
            </a:p>
          </p:txBody>
        </p:sp>
        <p:sp>
          <p:nvSpPr>
            <p:cNvPr id="27161" name="Freeform 418"/>
            <p:cNvSpPr>
              <a:spLocks/>
            </p:cNvSpPr>
            <p:nvPr/>
          </p:nvSpPr>
          <p:spPr bwMode="auto">
            <a:xfrm>
              <a:off x="4496" y="1742"/>
              <a:ext cx="58" cy="73"/>
            </a:xfrm>
            <a:custGeom>
              <a:avLst/>
              <a:gdLst>
                <a:gd name="T0" fmla="*/ 33 w 89"/>
                <a:gd name="T1" fmla="*/ 71 h 113"/>
                <a:gd name="T2" fmla="*/ 32 w 89"/>
                <a:gd name="T3" fmla="*/ 68 h 113"/>
                <a:gd name="T4" fmla="*/ 28 w 89"/>
                <a:gd name="T5" fmla="*/ 70 h 113"/>
                <a:gd name="T6" fmla="*/ 23 w 89"/>
                <a:gd name="T7" fmla="*/ 73 h 113"/>
                <a:gd name="T8" fmla="*/ 22 w 89"/>
                <a:gd name="T9" fmla="*/ 70 h 113"/>
                <a:gd name="T10" fmla="*/ 22 w 89"/>
                <a:gd name="T11" fmla="*/ 68 h 113"/>
                <a:gd name="T12" fmla="*/ 21 w 89"/>
                <a:gd name="T13" fmla="*/ 66 h 113"/>
                <a:gd name="T14" fmla="*/ 19 w 89"/>
                <a:gd name="T15" fmla="*/ 63 h 113"/>
                <a:gd name="T16" fmla="*/ 15 w 89"/>
                <a:gd name="T17" fmla="*/ 53 h 113"/>
                <a:gd name="T18" fmla="*/ 14 w 89"/>
                <a:gd name="T19" fmla="*/ 48 h 113"/>
                <a:gd name="T20" fmla="*/ 14 w 89"/>
                <a:gd name="T21" fmla="*/ 46 h 113"/>
                <a:gd name="T22" fmla="*/ 5 w 89"/>
                <a:gd name="T23" fmla="*/ 36 h 113"/>
                <a:gd name="T24" fmla="*/ 1 w 89"/>
                <a:gd name="T25" fmla="*/ 32 h 113"/>
                <a:gd name="T26" fmla="*/ 4 w 89"/>
                <a:gd name="T27" fmla="*/ 30 h 113"/>
                <a:gd name="T28" fmla="*/ 10 w 89"/>
                <a:gd name="T29" fmla="*/ 32 h 113"/>
                <a:gd name="T30" fmla="*/ 10 w 89"/>
                <a:gd name="T31" fmla="*/ 30 h 113"/>
                <a:gd name="T32" fmla="*/ 1 w 89"/>
                <a:gd name="T33" fmla="*/ 17 h 113"/>
                <a:gd name="T34" fmla="*/ 0 w 89"/>
                <a:gd name="T35" fmla="*/ 14 h 113"/>
                <a:gd name="T36" fmla="*/ 0 w 89"/>
                <a:gd name="T37" fmla="*/ 12 h 113"/>
                <a:gd name="T38" fmla="*/ 11 w 89"/>
                <a:gd name="T39" fmla="*/ 6 h 113"/>
                <a:gd name="T40" fmla="*/ 18 w 89"/>
                <a:gd name="T41" fmla="*/ 0 h 113"/>
                <a:gd name="T42" fmla="*/ 33 w 89"/>
                <a:gd name="T43" fmla="*/ 17 h 113"/>
                <a:gd name="T44" fmla="*/ 50 w 89"/>
                <a:gd name="T45" fmla="*/ 35 h 113"/>
                <a:gd name="T46" fmla="*/ 58 w 89"/>
                <a:gd name="T47" fmla="*/ 58 h 113"/>
                <a:gd name="T48" fmla="*/ 51 w 89"/>
                <a:gd name="T49" fmla="*/ 62 h 113"/>
                <a:gd name="T50" fmla="*/ 44 w 89"/>
                <a:gd name="T51" fmla="*/ 65 h 113"/>
                <a:gd name="T52" fmla="*/ 41 w 89"/>
                <a:gd name="T53" fmla="*/ 63 h 113"/>
                <a:gd name="T54" fmla="*/ 39 w 89"/>
                <a:gd name="T55" fmla="*/ 66 h 113"/>
                <a:gd name="T56" fmla="*/ 37 w 89"/>
                <a:gd name="T57" fmla="*/ 67 h 113"/>
                <a:gd name="T58" fmla="*/ 35 w 89"/>
                <a:gd name="T59" fmla="*/ 68 h 113"/>
                <a:gd name="T60" fmla="*/ 33 w 89"/>
                <a:gd name="T61" fmla="*/ 71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9"/>
                <a:gd name="T94" fmla="*/ 0 h 113"/>
                <a:gd name="T95" fmla="*/ 89 w 89"/>
                <a:gd name="T96" fmla="*/ 113 h 1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9" h="113">
                  <a:moveTo>
                    <a:pt x="50" y="110"/>
                  </a:moveTo>
                  <a:lnTo>
                    <a:pt x="49" y="105"/>
                  </a:lnTo>
                  <a:lnTo>
                    <a:pt x="43" y="109"/>
                  </a:lnTo>
                  <a:lnTo>
                    <a:pt x="35" y="113"/>
                  </a:lnTo>
                  <a:lnTo>
                    <a:pt x="33" y="109"/>
                  </a:lnTo>
                  <a:lnTo>
                    <a:pt x="33" y="105"/>
                  </a:lnTo>
                  <a:lnTo>
                    <a:pt x="32" y="102"/>
                  </a:lnTo>
                  <a:lnTo>
                    <a:pt x="29" y="97"/>
                  </a:lnTo>
                  <a:lnTo>
                    <a:pt x="23" y="82"/>
                  </a:lnTo>
                  <a:lnTo>
                    <a:pt x="22" y="74"/>
                  </a:lnTo>
                  <a:lnTo>
                    <a:pt x="22" y="71"/>
                  </a:lnTo>
                  <a:lnTo>
                    <a:pt x="7" y="55"/>
                  </a:lnTo>
                  <a:lnTo>
                    <a:pt x="2" y="50"/>
                  </a:lnTo>
                  <a:lnTo>
                    <a:pt x="6" y="47"/>
                  </a:lnTo>
                  <a:lnTo>
                    <a:pt x="16" y="50"/>
                  </a:lnTo>
                  <a:lnTo>
                    <a:pt x="16" y="47"/>
                  </a:lnTo>
                  <a:lnTo>
                    <a:pt x="1" y="26"/>
                  </a:lnTo>
                  <a:lnTo>
                    <a:pt x="0" y="22"/>
                  </a:lnTo>
                  <a:lnTo>
                    <a:pt x="0" y="18"/>
                  </a:lnTo>
                  <a:lnTo>
                    <a:pt x="17" y="9"/>
                  </a:lnTo>
                  <a:lnTo>
                    <a:pt x="27" y="0"/>
                  </a:lnTo>
                  <a:lnTo>
                    <a:pt x="50" y="26"/>
                  </a:lnTo>
                  <a:lnTo>
                    <a:pt x="76" y="54"/>
                  </a:lnTo>
                  <a:lnTo>
                    <a:pt x="89" y="90"/>
                  </a:lnTo>
                  <a:lnTo>
                    <a:pt x="79" y="96"/>
                  </a:lnTo>
                  <a:lnTo>
                    <a:pt x="67" y="101"/>
                  </a:lnTo>
                  <a:lnTo>
                    <a:pt x="63" y="98"/>
                  </a:lnTo>
                  <a:lnTo>
                    <a:pt x="60" y="102"/>
                  </a:lnTo>
                  <a:lnTo>
                    <a:pt x="57" y="104"/>
                  </a:lnTo>
                  <a:lnTo>
                    <a:pt x="54" y="105"/>
                  </a:lnTo>
                  <a:lnTo>
                    <a:pt x="50" y="11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62" name="Freeform 419"/>
            <p:cNvSpPr>
              <a:spLocks/>
            </p:cNvSpPr>
            <p:nvPr/>
          </p:nvSpPr>
          <p:spPr bwMode="auto">
            <a:xfrm>
              <a:off x="4496" y="1742"/>
              <a:ext cx="58" cy="73"/>
            </a:xfrm>
            <a:custGeom>
              <a:avLst/>
              <a:gdLst>
                <a:gd name="T0" fmla="*/ 33 w 89"/>
                <a:gd name="T1" fmla="*/ 71 h 113"/>
                <a:gd name="T2" fmla="*/ 32 w 89"/>
                <a:gd name="T3" fmla="*/ 68 h 113"/>
                <a:gd name="T4" fmla="*/ 28 w 89"/>
                <a:gd name="T5" fmla="*/ 70 h 113"/>
                <a:gd name="T6" fmla="*/ 23 w 89"/>
                <a:gd name="T7" fmla="*/ 73 h 113"/>
                <a:gd name="T8" fmla="*/ 22 w 89"/>
                <a:gd name="T9" fmla="*/ 70 h 113"/>
                <a:gd name="T10" fmla="*/ 22 w 89"/>
                <a:gd name="T11" fmla="*/ 68 h 113"/>
                <a:gd name="T12" fmla="*/ 21 w 89"/>
                <a:gd name="T13" fmla="*/ 66 h 113"/>
                <a:gd name="T14" fmla="*/ 19 w 89"/>
                <a:gd name="T15" fmla="*/ 63 h 113"/>
                <a:gd name="T16" fmla="*/ 15 w 89"/>
                <a:gd name="T17" fmla="*/ 53 h 113"/>
                <a:gd name="T18" fmla="*/ 14 w 89"/>
                <a:gd name="T19" fmla="*/ 48 h 113"/>
                <a:gd name="T20" fmla="*/ 14 w 89"/>
                <a:gd name="T21" fmla="*/ 46 h 113"/>
                <a:gd name="T22" fmla="*/ 5 w 89"/>
                <a:gd name="T23" fmla="*/ 36 h 113"/>
                <a:gd name="T24" fmla="*/ 1 w 89"/>
                <a:gd name="T25" fmla="*/ 32 h 113"/>
                <a:gd name="T26" fmla="*/ 4 w 89"/>
                <a:gd name="T27" fmla="*/ 30 h 113"/>
                <a:gd name="T28" fmla="*/ 10 w 89"/>
                <a:gd name="T29" fmla="*/ 32 h 113"/>
                <a:gd name="T30" fmla="*/ 10 w 89"/>
                <a:gd name="T31" fmla="*/ 30 h 113"/>
                <a:gd name="T32" fmla="*/ 1 w 89"/>
                <a:gd name="T33" fmla="*/ 17 h 113"/>
                <a:gd name="T34" fmla="*/ 0 w 89"/>
                <a:gd name="T35" fmla="*/ 14 h 113"/>
                <a:gd name="T36" fmla="*/ 0 w 89"/>
                <a:gd name="T37" fmla="*/ 12 h 113"/>
                <a:gd name="T38" fmla="*/ 11 w 89"/>
                <a:gd name="T39" fmla="*/ 6 h 113"/>
                <a:gd name="T40" fmla="*/ 18 w 89"/>
                <a:gd name="T41" fmla="*/ 0 h 113"/>
                <a:gd name="T42" fmla="*/ 33 w 89"/>
                <a:gd name="T43" fmla="*/ 17 h 113"/>
                <a:gd name="T44" fmla="*/ 50 w 89"/>
                <a:gd name="T45" fmla="*/ 35 h 113"/>
                <a:gd name="T46" fmla="*/ 58 w 89"/>
                <a:gd name="T47" fmla="*/ 58 h 113"/>
                <a:gd name="T48" fmla="*/ 51 w 89"/>
                <a:gd name="T49" fmla="*/ 62 h 113"/>
                <a:gd name="T50" fmla="*/ 44 w 89"/>
                <a:gd name="T51" fmla="*/ 65 h 113"/>
                <a:gd name="T52" fmla="*/ 41 w 89"/>
                <a:gd name="T53" fmla="*/ 63 h 113"/>
                <a:gd name="T54" fmla="*/ 39 w 89"/>
                <a:gd name="T55" fmla="*/ 66 h 113"/>
                <a:gd name="T56" fmla="*/ 37 w 89"/>
                <a:gd name="T57" fmla="*/ 67 h 113"/>
                <a:gd name="T58" fmla="*/ 35 w 89"/>
                <a:gd name="T59" fmla="*/ 68 h 113"/>
                <a:gd name="T60" fmla="*/ 33 w 89"/>
                <a:gd name="T61" fmla="*/ 71 h 1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9"/>
                <a:gd name="T94" fmla="*/ 0 h 113"/>
                <a:gd name="T95" fmla="*/ 89 w 89"/>
                <a:gd name="T96" fmla="*/ 113 h 1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9" h="113">
                  <a:moveTo>
                    <a:pt x="50" y="110"/>
                  </a:moveTo>
                  <a:lnTo>
                    <a:pt x="49" y="105"/>
                  </a:lnTo>
                  <a:lnTo>
                    <a:pt x="43" y="109"/>
                  </a:lnTo>
                  <a:lnTo>
                    <a:pt x="35" y="113"/>
                  </a:lnTo>
                  <a:lnTo>
                    <a:pt x="33" y="109"/>
                  </a:lnTo>
                  <a:lnTo>
                    <a:pt x="33" y="105"/>
                  </a:lnTo>
                  <a:lnTo>
                    <a:pt x="32" y="102"/>
                  </a:lnTo>
                  <a:lnTo>
                    <a:pt x="29" y="97"/>
                  </a:lnTo>
                  <a:lnTo>
                    <a:pt x="23" y="82"/>
                  </a:lnTo>
                  <a:lnTo>
                    <a:pt x="22" y="74"/>
                  </a:lnTo>
                  <a:lnTo>
                    <a:pt x="22" y="71"/>
                  </a:lnTo>
                  <a:lnTo>
                    <a:pt x="7" y="55"/>
                  </a:lnTo>
                  <a:lnTo>
                    <a:pt x="2" y="50"/>
                  </a:lnTo>
                  <a:lnTo>
                    <a:pt x="6" y="47"/>
                  </a:lnTo>
                  <a:lnTo>
                    <a:pt x="16" y="50"/>
                  </a:lnTo>
                  <a:lnTo>
                    <a:pt x="16" y="47"/>
                  </a:lnTo>
                  <a:lnTo>
                    <a:pt x="1" y="26"/>
                  </a:lnTo>
                  <a:lnTo>
                    <a:pt x="0" y="22"/>
                  </a:lnTo>
                  <a:lnTo>
                    <a:pt x="0" y="18"/>
                  </a:lnTo>
                  <a:lnTo>
                    <a:pt x="17" y="9"/>
                  </a:lnTo>
                  <a:lnTo>
                    <a:pt x="27" y="0"/>
                  </a:lnTo>
                  <a:lnTo>
                    <a:pt x="50" y="26"/>
                  </a:lnTo>
                  <a:lnTo>
                    <a:pt x="76" y="54"/>
                  </a:lnTo>
                  <a:lnTo>
                    <a:pt x="89" y="90"/>
                  </a:lnTo>
                  <a:lnTo>
                    <a:pt x="79" y="96"/>
                  </a:lnTo>
                  <a:lnTo>
                    <a:pt x="67" y="101"/>
                  </a:lnTo>
                  <a:lnTo>
                    <a:pt x="63" y="98"/>
                  </a:lnTo>
                  <a:lnTo>
                    <a:pt x="60" y="102"/>
                  </a:lnTo>
                  <a:lnTo>
                    <a:pt x="57" y="104"/>
                  </a:lnTo>
                  <a:lnTo>
                    <a:pt x="54" y="105"/>
                  </a:lnTo>
                  <a:lnTo>
                    <a:pt x="50" y="110"/>
                  </a:lnTo>
                </a:path>
              </a:pathLst>
            </a:custGeom>
            <a:solidFill>
              <a:srgbClr val="E5E5E5"/>
            </a:solidFill>
            <a:ln w="1588">
              <a:solidFill>
                <a:srgbClr val="999999"/>
              </a:solidFill>
              <a:prstDash val="solid"/>
              <a:round/>
              <a:headEnd/>
              <a:tailEnd/>
            </a:ln>
          </p:spPr>
          <p:txBody>
            <a:bodyPr/>
            <a:lstStyle/>
            <a:p>
              <a:endParaRPr lang="en-US"/>
            </a:p>
          </p:txBody>
        </p:sp>
        <p:sp>
          <p:nvSpPr>
            <p:cNvPr id="27163" name="Freeform 420"/>
            <p:cNvSpPr>
              <a:spLocks/>
            </p:cNvSpPr>
            <p:nvPr/>
          </p:nvSpPr>
          <p:spPr bwMode="auto">
            <a:xfrm>
              <a:off x="4485" y="1974"/>
              <a:ext cx="22" cy="55"/>
            </a:xfrm>
            <a:custGeom>
              <a:avLst/>
              <a:gdLst>
                <a:gd name="T0" fmla="*/ 15 w 33"/>
                <a:gd name="T1" fmla="*/ 55 h 86"/>
                <a:gd name="T2" fmla="*/ 3 w 33"/>
                <a:gd name="T3" fmla="*/ 40 h 86"/>
                <a:gd name="T4" fmla="*/ 0 w 33"/>
                <a:gd name="T5" fmla="*/ 20 h 86"/>
                <a:gd name="T6" fmla="*/ 6 w 33"/>
                <a:gd name="T7" fmla="*/ 11 h 86"/>
                <a:gd name="T8" fmla="*/ 12 w 33"/>
                <a:gd name="T9" fmla="*/ 0 h 86"/>
                <a:gd name="T10" fmla="*/ 22 w 33"/>
                <a:gd name="T11" fmla="*/ 3 h 86"/>
                <a:gd name="T12" fmla="*/ 21 w 33"/>
                <a:gd name="T13" fmla="*/ 17 h 86"/>
                <a:gd name="T14" fmla="*/ 19 w 33"/>
                <a:gd name="T15" fmla="*/ 28 h 86"/>
                <a:gd name="T16" fmla="*/ 16 w 33"/>
                <a:gd name="T17" fmla="*/ 41 h 86"/>
                <a:gd name="T18" fmla="*/ 15 w 33"/>
                <a:gd name="T19" fmla="*/ 55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86"/>
                <a:gd name="T32" fmla="*/ 33 w 33"/>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86">
                  <a:moveTo>
                    <a:pt x="22" y="86"/>
                  </a:moveTo>
                  <a:lnTo>
                    <a:pt x="5" y="63"/>
                  </a:lnTo>
                  <a:lnTo>
                    <a:pt x="0" y="32"/>
                  </a:lnTo>
                  <a:lnTo>
                    <a:pt x="9" y="17"/>
                  </a:lnTo>
                  <a:lnTo>
                    <a:pt x="18" y="0"/>
                  </a:lnTo>
                  <a:lnTo>
                    <a:pt x="33" y="4"/>
                  </a:lnTo>
                  <a:lnTo>
                    <a:pt x="32" y="26"/>
                  </a:lnTo>
                  <a:lnTo>
                    <a:pt x="29" y="44"/>
                  </a:lnTo>
                  <a:lnTo>
                    <a:pt x="24" y="64"/>
                  </a:lnTo>
                  <a:lnTo>
                    <a:pt x="22" y="86"/>
                  </a:lnTo>
                </a:path>
              </a:pathLst>
            </a:custGeom>
            <a:solidFill>
              <a:srgbClr val="E5E5E5"/>
            </a:solidFill>
            <a:ln w="1588">
              <a:solidFill>
                <a:srgbClr val="999999"/>
              </a:solidFill>
              <a:prstDash val="solid"/>
              <a:round/>
              <a:headEnd/>
              <a:tailEnd/>
            </a:ln>
          </p:spPr>
          <p:txBody>
            <a:bodyPr/>
            <a:lstStyle/>
            <a:p>
              <a:endParaRPr lang="en-US"/>
            </a:p>
          </p:txBody>
        </p:sp>
        <p:sp>
          <p:nvSpPr>
            <p:cNvPr id="27164" name="Freeform 421"/>
            <p:cNvSpPr>
              <a:spLocks/>
            </p:cNvSpPr>
            <p:nvPr/>
          </p:nvSpPr>
          <p:spPr bwMode="auto">
            <a:xfrm>
              <a:off x="3858" y="1518"/>
              <a:ext cx="456" cy="175"/>
            </a:xfrm>
            <a:custGeom>
              <a:avLst/>
              <a:gdLst>
                <a:gd name="T0" fmla="*/ 268 w 696"/>
                <a:gd name="T1" fmla="*/ 167 h 273"/>
                <a:gd name="T2" fmla="*/ 246 w 696"/>
                <a:gd name="T3" fmla="*/ 160 h 273"/>
                <a:gd name="T4" fmla="*/ 206 w 696"/>
                <a:gd name="T5" fmla="*/ 158 h 273"/>
                <a:gd name="T6" fmla="*/ 168 w 696"/>
                <a:gd name="T7" fmla="*/ 154 h 273"/>
                <a:gd name="T8" fmla="*/ 142 w 696"/>
                <a:gd name="T9" fmla="*/ 129 h 273"/>
                <a:gd name="T10" fmla="*/ 101 w 696"/>
                <a:gd name="T11" fmla="*/ 116 h 273"/>
                <a:gd name="T12" fmla="*/ 70 w 696"/>
                <a:gd name="T13" fmla="*/ 112 h 273"/>
                <a:gd name="T14" fmla="*/ 60 w 696"/>
                <a:gd name="T15" fmla="*/ 84 h 273"/>
                <a:gd name="T16" fmla="*/ 28 w 696"/>
                <a:gd name="T17" fmla="*/ 67 h 273"/>
                <a:gd name="T18" fmla="*/ 1 w 696"/>
                <a:gd name="T19" fmla="*/ 49 h 273"/>
                <a:gd name="T20" fmla="*/ 7 w 696"/>
                <a:gd name="T21" fmla="*/ 42 h 273"/>
                <a:gd name="T22" fmla="*/ 33 w 696"/>
                <a:gd name="T23" fmla="*/ 28 h 273"/>
                <a:gd name="T24" fmla="*/ 75 w 696"/>
                <a:gd name="T25" fmla="*/ 24 h 273"/>
                <a:gd name="T26" fmla="*/ 100 w 696"/>
                <a:gd name="T27" fmla="*/ 33 h 273"/>
                <a:gd name="T28" fmla="*/ 130 w 696"/>
                <a:gd name="T29" fmla="*/ 28 h 273"/>
                <a:gd name="T30" fmla="*/ 121 w 696"/>
                <a:gd name="T31" fmla="*/ 0 h 273"/>
                <a:gd name="T32" fmla="*/ 168 w 696"/>
                <a:gd name="T33" fmla="*/ 10 h 273"/>
                <a:gd name="T34" fmla="*/ 199 w 696"/>
                <a:gd name="T35" fmla="*/ 31 h 273"/>
                <a:gd name="T36" fmla="*/ 241 w 696"/>
                <a:gd name="T37" fmla="*/ 30 h 273"/>
                <a:gd name="T38" fmla="*/ 268 w 696"/>
                <a:gd name="T39" fmla="*/ 40 h 273"/>
                <a:gd name="T40" fmla="*/ 312 w 696"/>
                <a:gd name="T41" fmla="*/ 44 h 273"/>
                <a:gd name="T42" fmla="*/ 343 w 696"/>
                <a:gd name="T43" fmla="*/ 30 h 273"/>
                <a:gd name="T44" fmla="*/ 381 w 696"/>
                <a:gd name="T45" fmla="*/ 37 h 273"/>
                <a:gd name="T46" fmla="*/ 387 w 696"/>
                <a:gd name="T47" fmla="*/ 62 h 273"/>
                <a:gd name="T48" fmla="*/ 394 w 696"/>
                <a:gd name="T49" fmla="*/ 70 h 273"/>
                <a:gd name="T50" fmla="*/ 413 w 696"/>
                <a:gd name="T51" fmla="*/ 73 h 273"/>
                <a:gd name="T52" fmla="*/ 451 w 696"/>
                <a:gd name="T53" fmla="*/ 81 h 273"/>
                <a:gd name="T54" fmla="*/ 431 w 696"/>
                <a:gd name="T55" fmla="*/ 90 h 273"/>
                <a:gd name="T56" fmla="*/ 413 w 696"/>
                <a:gd name="T57" fmla="*/ 110 h 273"/>
                <a:gd name="T58" fmla="*/ 385 w 696"/>
                <a:gd name="T59" fmla="*/ 121 h 273"/>
                <a:gd name="T60" fmla="*/ 367 w 696"/>
                <a:gd name="T61" fmla="*/ 131 h 273"/>
                <a:gd name="T62" fmla="*/ 364 w 696"/>
                <a:gd name="T63" fmla="*/ 150 h 273"/>
                <a:gd name="T64" fmla="*/ 333 w 696"/>
                <a:gd name="T65" fmla="*/ 161 h 273"/>
                <a:gd name="T66" fmla="*/ 307 w 696"/>
                <a:gd name="T67" fmla="*/ 169 h 273"/>
                <a:gd name="T68" fmla="*/ 286 w 696"/>
                <a:gd name="T69" fmla="*/ 170 h 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6"/>
                <a:gd name="T106" fmla="*/ 0 h 273"/>
                <a:gd name="T107" fmla="*/ 696 w 696"/>
                <a:gd name="T108" fmla="*/ 273 h 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6" h="273">
                  <a:moveTo>
                    <a:pt x="436" y="265"/>
                  </a:moveTo>
                  <a:lnTo>
                    <a:pt x="409" y="260"/>
                  </a:lnTo>
                  <a:lnTo>
                    <a:pt x="384" y="256"/>
                  </a:lnTo>
                  <a:lnTo>
                    <a:pt x="375" y="249"/>
                  </a:lnTo>
                  <a:lnTo>
                    <a:pt x="344" y="247"/>
                  </a:lnTo>
                  <a:lnTo>
                    <a:pt x="315" y="246"/>
                  </a:lnTo>
                  <a:lnTo>
                    <a:pt x="285" y="242"/>
                  </a:lnTo>
                  <a:lnTo>
                    <a:pt x="257" y="241"/>
                  </a:lnTo>
                  <a:lnTo>
                    <a:pt x="235" y="221"/>
                  </a:lnTo>
                  <a:lnTo>
                    <a:pt x="216" y="201"/>
                  </a:lnTo>
                  <a:lnTo>
                    <a:pt x="186" y="191"/>
                  </a:lnTo>
                  <a:lnTo>
                    <a:pt x="154" y="181"/>
                  </a:lnTo>
                  <a:lnTo>
                    <a:pt x="131" y="177"/>
                  </a:lnTo>
                  <a:lnTo>
                    <a:pt x="107" y="174"/>
                  </a:lnTo>
                  <a:lnTo>
                    <a:pt x="98" y="154"/>
                  </a:lnTo>
                  <a:lnTo>
                    <a:pt x="91" y="131"/>
                  </a:lnTo>
                  <a:lnTo>
                    <a:pt x="59" y="109"/>
                  </a:lnTo>
                  <a:lnTo>
                    <a:pt x="42" y="105"/>
                  </a:lnTo>
                  <a:lnTo>
                    <a:pt x="11" y="86"/>
                  </a:lnTo>
                  <a:lnTo>
                    <a:pt x="2" y="77"/>
                  </a:lnTo>
                  <a:lnTo>
                    <a:pt x="0" y="74"/>
                  </a:lnTo>
                  <a:lnTo>
                    <a:pt x="11" y="65"/>
                  </a:lnTo>
                  <a:lnTo>
                    <a:pt x="30" y="57"/>
                  </a:lnTo>
                  <a:lnTo>
                    <a:pt x="50" y="43"/>
                  </a:lnTo>
                  <a:lnTo>
                    <a:pt x="71" y="33"/>
                  </a:lnTo>
                  <a:lnTo>
                    <a:pt x="115" y="38"/>
                  </a:lnTo>
                  <a:lnTo>
                    <a:pt x="120" y="47"/>
                  </a:lnTo>
                  <a:lnTo>
                    <a:pt x="152" y="52"/>
                  </a:lnTo>
                  <a:lnTo>
                    <a:pt x="183" y="57"/>
                  </a:lnTo>
                  <a:lnTo>
                    <a:pt x="199" y="43"/>
                  </a:lnTo>
                  <a:lnTo>
                    <a:pt x="179" y="26"/>
                  </a:lnTo>
                  <a:lnTo>
                    <a:pt x="185" y="0"/>
                  </a:lnTo>
                  <a:lnTo>
                    <a:pt x="219" y="8"/>
                  </a:lnTo>
                  <a:lnTo>
                    <a:pt x="257" y="16"/>
                  </a:lnTo>
                  <a:lnTo>
                    <a:pt x="272" y="31"/>
                  </a:lnTo>
                  <a:lnTo>
                    <a:pt x="303" y="48"/>
                  </a:lnTo>
                  <a:lnTo>
                    <a:pt x="340" y="40"/>
                  </a:lnTo>
                  <a:lnTo>
                    <a:pt x="368" y="47"/>
                  </a:lnTo>
                  <a:lnTo>
                    <a:pt x="398" y="52"/>
                  </a:lnTo>
                  <a:lnTo>
                    <a:pt x="409" y="63"/>
                  </a:lnTo>
                  <a:lnTo>
                    <a:pt x="452" y="72"/>
                  </a:lnTo>
                  <a:lnTo>
                    <a:pt x="476" y="68"/>
                  </a:lnTo>
                  <a:lnTo>
                    <a:pt x="501" y="65"/>
                  </a:lnTo>
                  <a:lnTo>
                    <a:pt x="524" y="47"/>
                  </a:lnTo>
                  <a:lnTo>
                    <a:pt x="564" y="53"/>
                  </a:lnTo>
                  <a:lnTo>
                    <a:pt x="582" y="57"/>
                  </a:lnTo>
                  <a:lnTo>
                    <a:pt x="585" y="75"/>
                  </a:lnTo>
                  <a:lnTo>
                    <a:pt x="590" y="97"/>
                  </a:lnTo>
                  <a:lnTo>
                    <a:pt x="582" y="99"/>
                  </a:lnTo>
                  <a:lnTo>
                    <a:pt x="601" y="109"/>
                  </a:lnTo>
                  <a:lnTo>
                    <a:pt x="624" y="109"/>
                  </a:lnTo>
                  <a:lnTo>
                    <a:pt x="631" y="114"/>
                  </a:lnTo>
                  <a:lnTo>
                    <a:pt x="642" y="102"/>
                  </a:lnTo>
                  <a:lnTo>
                    <a:pt x="689" y="126"/>
                  </a:lnTo>
                  <a:lnTo>
                    <a:pt x="696" y="141"/>
                  </a:lnTo>
                  <a:lnTo>
                    <a:pt x="658" y="141"/>
                  </a:lnTo>
                  <a:lnTo>
                    <a:pt x="635" y="154"/>
                  </a:lnTo>
                  <a:lnTo>
                    <a:pt x="630" y="171"/>
                  </a:lnTo>
                  <a:lnTo>
                    <a:pt x="608" y="176"/>
                  </a:lnTo>
                  <a:lnTo>
                    <a:pt x="588" y="188"/>
                  </a:lnTo>
                  <a:lnTo>
                    <a:pt x="558" y="180"/>
                  </a:lnTo>
                  <a:lnTo>
                    <a:pt x="560" y="204"/>
                  </a:lnTo>
                  <a:lnTo>
                    <a:pt x="575" y="216"/>
                  </a:lnTo>
                  <a:lnTo>
                    <a:pt x="556" y="234"/>
                  </a:lnTo>
                  <a:lnTo>
                    <a:pt x="535" y="249"/>
                  </a:lnTo>
                  <a:lnTo>
                    <a:pt x="509" y="251"/>
                  </a:lnTo>
                  <a:lnTo>
                    <a:pt x="485" y="254"/>
                  </a:lnTo>
                  <a:lnTo>
                    <a:pt x="469" y="264"/>
                  </a:lnTo>
                  <a:lnTo>
                    <a:pt x="454" y="273"/>
                  </a:lnTo>
                  <a:lnTo>
                    <a:pt x="436" y="26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65" name="Freeform 422"/>
            <p:cNvSpPr>
              <a:spLocks/>
            </p:cNvSpPr>
            <p:nvPr/>
          </p:nvSpPr>
          <p:spPr bwMode="auto">
            <a:xfrm>
              <a:off x="3858" y="1518"/>
              <a:ext cx="456" cy="175"/>
            </a:xfrm>
            <a:custGeom>
              <a:avLst/>
              <a:gdLst>
                <a:gd name="T0" fmla="*/ 268 w 696"/>
                <a:gd name="T1" fmla="*/ 167 h 273"/>
                <a:gd name="T2" fmla="*/ 246 w 696"/>
                <a:gd name="T3" fmla="*/ 160 h 273"/>
                <a:gd name="T4" fmla="*/ 206 w 696"/>
                <a:gd name="T5" fmla="*/ 158 h 273"/>
                <a:gd name="T6" fmla="*/ 168 w 696"/>
                <a:gd name="T7" fmla="*/ 154 h 273"/>
                <a:gd name="T8" fmla="*/ 142 w 696"/>
                <a:gd name="T9" fmla="*/ 129 h 273"/>
                <a:gd name="T10" fmla="*/ 101 w 696"/>
                <a:gd name="T11" fmla="*/ 116 h 273"/>
                <a:gd name="T12" fmla="*/ 70 w 696"/>
                <a:gd name="T13" fmla="*/ 112 h 273"/>
                <a:gd name="T14" fmla="*/ 60 w 696"/>
                <a:gd name="T15" fmla="*/ 84 h 273"/>
                <a:gd name="T16" fmla="*/ 28 w 696"/>
                <a:gd name="T17" fmla="*/ 67 h 273"/>
                <a:gd name="T18" fmla="*/ 1 w 696"/>
                <a:gd name="T19" fmla="*/ 49 h 273"/>
                <a:gd name="T20" fmla="*/ 7 w 696"/>
                <a:gd name="T21" fmla="*/ 42 h 273"/>
                <a:gd name="T22" fmla="*/ 33 w 696"/>
                <a:gd name="T23" fmla="*/ 28 h 273"/>
                <a:gd name="T24" fmla="*/ 75 w 696"/>
                <a:gd name="T25" fmla="*/ 24 h 273"/>
                <a:gd name="T26" fmla="*/ 100 w 696"/>
                <a:gd name="T27" fmla="*/ 33 h 273"/>
                <a:gd name="T28" fmla="*/ 130 w 696"/>
                <a:gd name="T29" fmla="*/ 28 h 273"/>
                <a:gd name="T30" fmla="*/ 121 w 696"/>
                <a:gd name="T31" fmla="*/ 0 h 273"/>
                <a:gd name="T32" fmla="*/ 168 w 696"/>
                <a:gd name="T33" fmla="*/ 10 h 273"/>
                <a:gd name="T34" fmla="*/ 199 w 696"/>
                <a:gd name="T35" fmla="*/ 31 h 273"/>
                <a:gd name="T36" fmla="*/ 241 w 696"/>
                <a:gd name="T37" fmla="*/ 30 h 273"/>
                <a:gd name="T38" fmla="*/ 268 w 696"/>
                <a:gd name="T39" fmla="*/ 40 h 273"/>
                <a:gd name="T40" fmla="*/ 312 w 696"/>
                <a:gd name="T41" fmla="*/ 44 h 273"/>
                <a:gd name="T42" fmla="*/ 343 w 696"/>
                <a:gd name="T43" fmla="*/ 30 h 273"/>
                <a:gd name="T44" fmla="*/ 381 w 696"/>
                <a:gd name="T45" fmla="*/ 37 h 273"/>
                <a:gd name="T46" fmla="*/ 387 w 696"/>
                <a:gd name="T47" fmla="*/ 62 h 273"/>
                <a:gd name="T48" fmla="*/ 394 w 696"/>
                <a:gd name="T49" fmla="*/ 70 h 273"/>
                <a:gd name="T50" fmla="*/ 413 w 696"/>
                <a:gd name="T51" fmla="*/ 73 h 273"/>
                <a:gd name="T52" fmla="*/ 451 w 696"/>
                <a:gd name="T53" fmla="*/ 81 h 273"/>
                <a:gd name="T54" fmla="*/ 431 w 696"/>
                <a:gd name="T55" fmla="*/ 90 h 273"/>
                <a:gd name="T56" fmla="*/ 413 w 696"/>
                <a:gd name="T57" fmla="*/ 110 h 273"/>
                <a:gd name="T58" fmla="*/ 385 w 696"/>
                <a:gd name="T59" fmla="*/ 121 h 273"/>
                <a:gd name="T60" fmla="*/ 367 w 696"/>
                <a:gd name="T61" fmla="*/ 131 h 273"/>
                <a:gd name="T62" fmla="*/ 364 w 696"/>
                <a:gd name="T63" fmla="*/ 150 h 273"/>
                <a:gd name="T64" fmla="*/ 333 w 696"/>
                <a:gd name="T65" fmla="*/ 161 h 273"/>
                <a:gd name="T66" fmla="*/ 307 w 696"/>
                <a:gd name="T67" fmla="*/ 169 h 273"/>
                <a:gd name="T68" fmla="*/ 286 w 696"/>
                <a:gd name="T69" fmla="*/ 170 h 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6"/>
                <a:gd name="T106" fmla="*/ 0 h 273"/>
                <a:gd name="T107" fmla="*/ 696 w 696"/>
                <a:gd name="T108" fmla="*/ 273 h 2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6" h="273">
                  <a:moveTo>
                    <a:pt x="436" y="265"/>
                  </a:moveTo>
                  <a:lnTo>
                    <a:pt x="409" y="260"/>
                  </a:lnTo>
                  <a:lnTo>
                    <a:pt x="384" y="256"/>
                  </a:lnTo>
                  <a:lnTo>
                    <a:pt x="375" y="249"/>
                  </a:lnTo>
                  <a:lnTo>
                    <a:pt x="344" y="247"/>
                  </a:lnTo>
                  <a:lnTo>
                    <a:pt x="315" y="246"/>
                  </a:lnTo>
                  <a:lnTo>
                    <a:pt x="285" y="242"/>
                  </a:lnTo>
                  <a:lnTo>
                    <a:pt x="257" y="241"/>
                  </a:lnTo>
                  <a:lnTo>
                    <a:pt x="235" y="221"/>
                  </a:lnTo>
                  <a:lnTo>
                    <a:pt x="216" y="201"/>
                  </a:lnTo>
                  <a:lnTo>
                    <a:pt x="186" y="191"/>
                  </a:lnTo>
                  <a:lnTo>
                    <a:pt x="154" y="181"/>
                  </a:lnTo>
                  <a:lnTo>
                    <a:pt x="131" y="177"/>
                  </a:lnTo>
                  <a:lnTo>
                    <a:pt x="107" y="174"/>
                  </a:lnTo>
                  <a:lnTo>
                    <a:pt x="98" y="154"/>
                  </a:lnTo>
                  <a:lnTo>
                    <a:pt x="91" y="131"/>
                  </a:lnTo>
                  <a:lnTo>
                    <a:pt x="59" y="109"/>
                  </a:lnTo>
                  <a:lnTo>
                    <a:pt x="42" y="105"/>
                  </a:lnTo>
                  <a:lnTo>
                    <a:pt x="11" y="86"/>
                  </a:lnTo>
                  <a:lnTo>
                    <a:pt x="2" y="77"/>
                  </a:lnTo>
                  <a:lnTo>
                    <a:pt x="0" y="74"/>
                  </a:lnTo>
                  <a:lnTo>
                    <a:pt x="11" y="65"/>
                  </a:lnTo>
                  <a:lnTo>
                    <a:pt x="30" y="57"/>
                  </a:lnTo>
                  <a:lnTo>
                    <a:pt x="50" y="43"/>
                  </a:lnTo>
                  <a:lnTo>
                    <a:pt x="71" y="33"/>
                  </a:lnTo>
                  <a:lnTo>
                    <a:pt x="115" y="38"/>
                  </a:lnTo>
                  <a:lnTo>
                    <a:pt x="120" y="47"/>
                  </a:lnTo>
                  <a:lnTo>
                    <a:pt x="152" y="52"/>
                  </a:lnTo>
                  <a:lnTo>
                    <a:pt x="183" y="57"/>
                  </a:lnTo>
                  <a:lnTo>
                    <a:pt x="199" y="43"/>
                  </a:lnTo>
                  <a:lnTo>
                    <a:pt x="179" y="26"/>
                  </a:lnTo>
                  <a:lnTo>
                    <a:pt x="185" y="0"/>
                  </a:lnTo>
                  <a:lnTo>
                    <a:pt x="219" y="8"/>
                  </a:lnTo>
                  <a:lnTo>
                    <a:pt x="257" y="16"/>
                  </a:lnTo>
                  <a:lnTo>
                    <a:pt x="272" y="31"/>
                  </a:lnTo>
                  <a:lnTo>
                    <a:pt x="303" y="48"/>
                  </a:lnTo>
                  <a:lnTo>
                    <a:pt x="340" y="40"/>
                  </a:lnTo>
                  <a:lnTo>
                    <a:pt x="368" y="47"/>
                  </a:lnTo>
                  <a:lnTo>
                    <a:pt x="398" y="52"/>
                  </a:lnTo>
                  <a:lnTo>
                    <a:pt x="409" y="63"/>
                  </a:lnTo>
                  <a:lnTo>
                    <a:pt x="452" y="72"/>
                  </a:lnTo>
                  <a:lnTo>
                    <a:pt x="476" y="68"/>
                  </a:lnTo>
                  <a:lnTo>
                    <a:pt x="501" y="65"/>
                  </a:lnTo>
                  <a:lnTo>
                    <a:pt x="524" y="47"/>
                  </a:lnTo>
                  <a:lnTo>
                    <a:pt x="564" y="53"/>
                  </a:lnTo>
                  <a:lnTo>
                    <a:pt x="582" y="57"/>
                  </a:lnTo>
                  <a:lnTo>
                    <a:pt x="585" y="75"/>
                  </a:lnTo>
                  <a:lnTo>
                    <a:pt x="590" y="97"/>
                  </a:lnTo>
                  <a:lnTo>
                    <a:pt x="582" y="99"/>
                  </a:lnTo>
                  <a:lnTo>
                    <a:pt x="601" y="109"/>
                  </a:lnTo>
                  <a:lnTo>
                    <a:pt x="624" y="109"/>
                  </a:lnTo>
                  <a:lnTo>
                    <a:pt x="631" y="114"/>
                  </a:lnTo>
                  <a:lnTo>
                    <a:pt x="642" y="102"/>
                  </a:lnTo>
                  <a:lnTo>
                    <a:pt x="689" y="126"/>
                  </a:lnTo>
                  <a:lnTo>
                    <a:pt x="696" y="141"/>
                  </a:lnTo>
                  <a:lnTo>
                    <a:pt x="658" y="141"/>
                  </a:lnTo>
                  <a:lnTo>
                    <a:pt x="635" y="154"/>
                  </a:lnTo>
                  <a:lnTo>
                    <a:pt x="630" y="171"/>
                  </a:lnTo>
                  <a:lnTo>
                    <a:pt x="608" y="176"/>
                  </a:lnTo>
                  <a:lnTo>
                    <a:pt x="588" y="188"/>
                  </a:lnTo>
                  <a:lnTo>
                    <a:pt x="558" y="180"/>
                  </a:lnTo>
                  <a:lnTo>
                    <a:pt x="560" y="204"/>
                  </a:lnTo>
                  <a:lnTo>
                    <a:pt x="575" y="216"/>
                  </a:lnTo>
                  <a:lnTo>
                    <a:pt x="556" y="234"/>
                  </a:lnTo>
                  <a:lnTo>
                    <a:pt x="535" y="249"/>
                  </a:lnTo>
                  <a:lnTo>
                    <a:pt x="509" y="251"/>
                  </a:lnTo>
                  <a:lnTo>
                    <a:pt x="485" y="254"/>
                  </a:lnTo>
                  <a:lnTo>
                    <a:pt x="469" y="264"/>
                  </a:lnTo>
                  <a:lnTo>
                    <a:pt x="454" y="273"/>
                  </a:lnTo>
                  <a:lnTo>
                    <a:pt x="436" y="265"/>
                  </a:lnTo>
                </a:path>
              </a:pathLst>
            </a:custGeom>
            <a:solidFill>
              <a:srgbClr val="E5E5E5"/>
            </a:solidFill>
            <a:ln w="1588">
              <a:solidFill>
                <a:srgbClr val="999999"/>
              </a:solidFill>
              <a:prstDash val="solid"/>
              <a:round/>
              <a:headEnd/>
              <a:tailEnd/>
            </a:ln>
          </p:spPr>
          <p:txBody>
            <a:bodyPr/>
            <a:lstStyle/>
            <a:p>
              <a:endParaRPr lang="en-US"/>
            </a:p>
          </p:txBody>
        </p:sp>
        <p:sp>
          <p:nvSpPr>
            <p:cNvPr id="27166" name="Freeform 423"/>
            <p:cNvSpPr>
              <a:spLocks/>
            </p:cNvSpPr>
            <p:nvPr/>
          </p:nvSpPr>
          <p:spPr bwMode="auto">
            <a:xfrm>
              <a:off x="3307" y="1462"/>
              <a:ext cx="542" cy="236"/>
            </a:xfrm>
            <a:custGeom>
              <a:avLst/>
              <a:gdLst>
                <a:gd name="T0" fmla="*/ 63 w 827"/>
                <a:gd name="T1" fmla="*/ 139 h 366"/>
                <a:gd name="T2" fmla="*/ 43 w 827"/>
                <a:gd name="T3" fmla="*/ 148 h 366"/>
                <a:gd name="T4" fmla="*/ 16 w 827"/>
                <a:gd name="T5" fmla="*/ 119 h 366"/>
                <a:gd name="T6" fmla="*/ 3 w 827"/>
                <a:gd name="T7" fmla="*/ 88 h 366"/>
                <a:gd name="T8" fmla="*/ 21 w 827"/>
                <a:gd name="T9" fmla="*/ 77 h 366"/>
                <a:gd name="T10" fmla="*/ 33 w 827"/>
                <a:gd name="T11" fmla="*/ 61 h 366"/>
                <a:gd name="T12" fmla="*/ 64 w 827"/>
                <a:gd name="T13" fmla="*/ 54 h 366"/>
                <a:gd name="T14" fmla="*/ 100 w 827"/>
                <a:gd name="T15" fmla="*/ 71 h 366"/>
                <a:gd name="T16" fmla="*/ 147 w 827"/>
                <a:gd name="T17" fmla="*/ 69 h 366"/>
                <a:gd name="T18" fmla="*/ 174 w 827"/>
                <a:gd name="T19" fmla="*/ 68 h 366"/>
                <a:gd name="T20" fmla="*/ 167 w 827"/>
                <a:gd name="T21" fmla="*/ 32 h 366"/>
                <a:gd name="T22" fmla="*/ 163 w 827"/>
                <a:gd name="T23" fmla="*/ 25 h 366"/>
                <a:gd name="T24" fmla="*/ 199 w 827"/>
                <a:gd name="T25" fmla="*/ 19 h 366"/>
                <a:gd name="T26" fmla="*/ 231 w 827"/>
                <a:gd name="T27" fmla="*/ 10 h 366"/>
                <a:gd name="T28" fmla="*/ 261 w 827"/>
                <a:gd name="T29" fmla="*/ 1 h 366"/>
                <a:gd name="T30" fmla="*/ 285 w 827"/>
                <a:gd name="T31" fmla="*/ 11 h 366"/>
                <a:gd name="T32" fmla="*/ 321 w 827"/>
                <a:gd name="T33" fmla="*/ 23 h 366"/>
                <a:gd name="T34" fmla="*/ 348 w 827"/>
                <a:gd name="T35" fmla="*/ 19 h 366"/>
                <a:gd name="T36" fmla="*/ 369 w 827"/>
                <a:gd name="T37" fmla="*/ 16 h 366"/>
                <a:gd name="T38" fmla="*/ 384 w 827"/>
                <a:gd name="T39" fmla="*/ 36 h 366"/>
                <a:gd name="T40" fmla="*/ 421 w 827"/>
                <a:gd name="T41" fmla="*/ 61 h 366"/>
                <a:gd name="T42" fmla="*/ 443 w 827"/>
                <a:gd name="T43" fmla="*/ 69 h 366"/>
                <a:gd name="T44" fmla="*/ 471 w 827"/>
                <a:gd name="T45" fmla="*/ 70 h 366"/>
                <a:gd name="T46" fmla="*/ 508 w 827"/>
                <a:gd name="T47" fmla="*/ 92 h 366"/>
                <a:gd name="T48" fmla="*/ 542 w 827"/>
                <a:gd name="T49" fmla="*/ 104 h 366"/>
                <a:gd name="T50" fmla="*/ 530 w 827"/>
                <a:gd name="T51" fmla="*/ 119 h 366"/>
                <a:gd name="T52" fmla="*/ 522 w 827"/>
                <a:gd name="T53" fmla="*/ 140 h 366"/>
                <a:gd name="T54" fmla="*/ 503 w 827"/>
                <a:gd name="T55" fmla="*/ 150 h 366"/>
                <a:gd name="T56" fmla="*/ 510 w 827"/>
                <a:gd name="T57" fmla="*/ 170 h 366"/>
                <a:gd name="T58" fmla="*/ 474 w 827"/>
                <a:gd name="T59" fmla="*/ 175 h 366"/>
                <a:gd name="T60" fmla="*/ 490 w 827"/>
                <a:gd name="T61" fmla="*/ 191 h 366"/>
                <a:gd name="T62" fmla="*/ 495 w 827"/>
                <a:gd name="T63" fmla="*/ 208 h 366"/>
                <a:gd name="T64" fmla="*/ 474 w 827"/>
                <a:gd name="T65" fmla="*/ 200 h 366"/>
                <a:gd name="T66" fmla="*/ 438 w 827"/>
                <a:gd name="T67" fmla="*/ 204 h 366"/>
                <a:gd name="T68" fmla="*/ 405 w 827"/>
                <a:gd name="T69" fmla="*/ 204 h 366"/>
                <a:gd name="T70" fmla="*/ 383 w 827"/>
                <a:gd name="T71" fmla="*/ 210 h 366"/>
                <a:gd name="T72" fmla="*/ 358 w 827"/>
                <a:gd name="T73" fmla="*/ 216 h 366"/>
                <a:gd name="T74" fmla="*/ 332 w 827"/>
                <a:gd name="T75" fmla="*/ 236 h 366"/>
                <a:gd name="T76" fmla="*/ 304 w 827"/>
                <a:gd name="T77" fmla="*/ 221 h 366"/>
                <a:gd name="T78" fmla="*/ 288 w 827"/>
                <a:gd name="T79" fmla="*/ 197 h 366"/>
                <a:gd name="T80" fmla="*/ 259 w 827"/>
                <a:gd name="T81" fmla="*/ 195 h 366"/>
                <a:gd name="T82" fmla="*/ 229 w 827"/>
                <a:gd name="T83" fmla="*/ 193 h 366"/>
                <a:gd name="T84" fmla="*/ 195 w 827"/>
                <a:gd name="T85" fmla="*/ 168 h 366"/>
                <a:gd name="T86" fmla="*/ 161 w 827"/>
                <a:gd name="T87" fmla="*/ 164 h 366"/>
                <a:gd name="T88" fmla="*/ 147 w 827"/>
                <a:gd name="T89" fmla="*/ 186 h 366"/>
                <a:gd name="T90" fmla="*/ 155 w 827"/>
                <a:gd name="T91" fmla="*/ 216 h 366"/>
                <a:gd name="T92" fmla="*/ 142 w 827"/>
                <a:gd name="T93" fmla="*/ 226 h 366"/>
                <a:gd name="T94" fmla="*/ 128 w 827"/>
                <a:gd name="T95" fmla="*/ 209 h 366"/>
                <a:gd name="T96" fmla="*/ 90 w 827"/>
                <a:gd name="T97" fmla="*/ 205 h 366"/>
                <a:gd name="T98" fmla="*/ 73 w 827"/>
                <a:gd name="T99" fmla="*/ 185 h 366"/>
                <a:gd name="T100" fmla="*/ 81 w 827"/>
                <a:gd name="T101" fmla="*/ 179 h 366"/>
                <a:gd name="T102" fmla="*/ 83 w 827"/>
                <a:gd name="T103" fmla="*/ 167 h 366"/>
                <a:gd name="T104" fmla="*/ 97 w 827"/>
                <a:gd name="T105" fmla="*/ 161 h 366"/>
                <a:gd name="T106" fmla="*/ 75 w 827"/>
                <a:gd name="T107" fmla="*/ 140 h 3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7"/>
                <a:gd name="T163" fmla="*/ 0 h 366"/>
                <a:gd name="T164" fmla="*/ 827 w 827"/>
                <a:gd name="T165" fmla="*/ 366 h 3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7" h="366">
                  <a:moveTo>
                    <a:pt x="114" y="217"/>
                  </a:moveTo>
                  <a:lnTo>
                    <a:pt x="96" y="216"/>
                  </a:lnTo>
                  <a:lnTo>
                    <a:pt x="68" y="228"/>
                  </a:lnTo>
                  <a:lnTo>
                    <a:pt x="66" y="229"/>
                  </a:lnTo>
                  <a:lnTo>
                    <a:pt x="49" y="204"/>
                  </a:lnTo>
                  <a:lnTo>
                    <a:pt x="24" y="184"/>
                  </a:lnTo>
                  <a:lnTo>
                    <a:pt x="0" y="166"/>
                  </a:lnTo>
                  <a:lnTo>
                    <a:pt x="4" y="137"/>
                  </a:lnTo>
                  <a:lnTo>
                    <a:pt x="7" y="108"/>
                  </a:lnTo>
                  <a:lnTo>
                    <a:pt x="32" y="119"/>
                  </a:lnTo>
                  <a:lnTo>
                    <a:pt x="35" y="108"/>
                  </a:lnTo>
                  <a:lnTo>
                    <a:pt x="50" y="95"/>
                  </a:lnTo>
                  <a:lnTo>
                    <a:pt x="66" y="84"/>
                  </a:lnTo>
                  <a:lnTo>
                    <a:pt x="97" y="83"/>
                  </a:lnTo>
                  <a:lnTo>
                    <a:pt x="124" y="95"/>
                  </a:lnTo>
                  <a:lnTo>
                    <a:pt x="153" y="110"/>
                  </a:lnTo>
                  <a:lnTo>
                    <a:pt x="183" y="107"/>
                  </a:lnTo>
                  <a:lnTo>
                    <a:pt x="224" y="107"/>
                  </a:lnTo>
                  <a:lnTo>
                    <a:pt x="264" y="112"/>
                  </a:lnTo>
                  <a:lnTo>
                    <a:pt x="266" y="105"/>
                  </a:lnTo>
                  <a:lnTo>
                    <a:pt x="246" y="79"/>
                  </a:lnTo>
                  <a:lnTo>
                    <a:pt x="255" y="50"/>
                  </a:lnTo>
                  <a:lnTo>
                    <a:pt x="274" y="51"/>
                  </a:lnTo>
                  <a:lnTo>
                    <a:pt x="248" y="38"/>
                  </a:lnTo>
                  <a:lnTo>
                    <a:pt x="275" y="34"/>
                  </a:lnTo>
                  <a:lnTo>
                    <a:pt x="303" y="29"/>
                  </a:lnTo>
                  <a:lnTo>
                    <a:pt x="327" y="22"/>
                  </a:lnTo>
                  <a:lnTo>
                    <a:pt x="352" y="15"/>
                  </a:lnTo>
                  <a:lnTo>
                    <a:pt x="377" y="8"/>
                  </a:lnTo>
                  <a:lnTo>
                    <a:pt x="399" y="2"/>
                  </a:lnTo>
                  <a:lnTo>
                    <a:pt x="419" y="0"/>
                  </a:lnTo>
                  <a:lnTo>
                    <a:pt x="435" y="17"/>
                  </a:lnTo>
                  <a:lnTo>
                    <a:pt x="474" y="29"/>
                  </a:lnTo>
                  <a:lnTo>
                    <a:pt x="490" y="36"/>
                  </a:lnTo>
                  <a:lnTo>
                    <a:pt x="506" y="41"/>
                  </a:lnTo>
                  <a:lnTo>
                    <a:pt x="531" y="30"/>
                  </a:lnTo>
                  <a:lnTo>
                    <a:pt x="557" y="21"/>
                  </a:lnTo>
                  <a:lnTo>
                    <a:pt x="563" y="25"/>
                  </a:lnTo>
                  <a:lnTo>
                    <a:pt x="561" y="36"/>
                  </a:lnTo>
                  <a:lnTo>
                    <a:pt x="586" y="56"/>
                  </a:lnTo>
                  <a:lnTo>
                    <a:pt x="614" y="76"/>
                  </a:lnTo>
                  <a:lnTo>
                    <a:pt x="643" y="94"/>
                  </a:lnTo>
                  <a:lnTo>
                    <a:pt x="672" y="112"/>
                  </a:lnTo>
                  <a:lnTo>
                    <a:pt x="676" y="107"/>
                  </a:lnTo>
                  <a:lnTo>
                    <a:pt x="692" y="112"/>
                  </a:lnTo>
                  <a:lnTo>
                    <a:pt x="719" y="108"/>
                  </a:lnTo>
                  <a:lnTo>
                    <a:pt x="746" y="126"/>
                  </a:lnTo>
                  <a:lnTo>
                    <a:pt x="775" y="143"/>
                  </a:lnTo>
                  <a:lnTo>
                    <a:pt x="802" y="137"/>
                  </a:lnTo>
                  <a:lnTo>
                    <a:pt x="827" y="161"/>
                  </a:lnTo>
                  <a:lnTo>
                    <a:pt x="817" y="179"/>
                  </a:lnTo>
                  <a:lnTo>
                    <a:pt x="808" y="185"/>
                  </a:lnTo>
                  <a:lnTo>
                    <a:pt x="819" y="213"/>
                  </a:lnTo>
                  <a:lnTo>
                    <a:pt x="797" y="217"/>
                  </a:lnTo>
                  <a:lnTo>
                    <a:pt x="764" y="211"/>
                  </a:lnTo>
                  <a:lnTo>
                    <a:pt x="768" y="233"/>
                  </a:lnTo>
                  <a:lnTo>
                    <a:pt x="769" y="255"/>
                  </a:lnTo>
                  <a:lnTo>
                    <a:pt x="778" y="263"/>
                  </a:lnTo>
                  <a:lnTo>
                    <a:pt x="750" y="261"/>
                  </a:lnTo>
                  <a:lnTo>
                    <a:pt x="723" y="271"/>
                  </a:lnTo>
                  <a:lnTo>
                    <a:pt x="737" y="278"/>
                  </a:lnTo>
                  <a:lnTo>
                    <a:pt x="747" y="296"/>
                  </a:lnTo>
                  <a:lnTo>
                    <a:pt x="756" y="317"/>
                  </a:lnTo>
                  <a:lnTo>
                    <a:pt x="756" y="323"/>
                  </a:lnTo>
                  <a:lnTo>
                    <a:pt x="752" y="327"/>
                  </a:lnTo>
                  <a:lnTo>
                    <a:pt x="723" y="310"/>
                  </a:lnTo>
                  <a:lnTo>
                    <a:pt x="697" y="312"/>
                  </a:lnTo>
                  <a:lnTo>
                    <a:pt x="669" y="317"/>
                  </a:lnTo>
                  <a:lnTo>
                    <a:pt x="637" y="317"/>
                  </a:lnTo>
                  <a:lnTo>
                    <a:pt x="618" y="316"/>
                  </a:lnTo>
                  <a:lnTo>
                    <a:pt x="608" y="332"/>
                  </a:lnTo>
                  <a:lnTo>
                    <a:pt x="584" y="326"/>
                  </a:lnTo>
                  <a:lnTo>
                    <a:pt x="562" y="323"/>
                  </a:lnTo>
                  <a:lnTo>
                    <a:pt x="547" y="335"/>
                  </a:lnTo>
                  <a:lnTo>
                    <a:pt x="526" y="350"/>
                  </a:lnTo>
                  <a:lnTo>
                    <a:pt x="506" y="366"/>
                  </a:lnTo>
                  <a:lnTo>
                    <a:pt x="486" y="354"/>
                  </a:lnTo>
                  <a:lnTo>
                    <a:pt x="464" y="343"/>
                  </a:lnTo>
                  <a:lnTo>
                    <a:pt x="463" y="323"/>
                  </a:lnTo>
                  <a:lnTo>
                    <a:pt x="440" y="305"/>
                  </a:lnTo>
                  <a:lnTo>
                    <a:pt x="418" y="304"/>
                  </a:lnTo>
                  <a:lnTo>
                    <a:pt x="395" y="302"/>
                  </a:lnTo>
                  <a:lnTo>
                    <a:pt x="371" y="301"/>
                  </a:lnTo>
                  <a:lnTo>
                    <a:pt x="349" y="299"/>
                  </a:lnTo>
                  <a:lnTo>
                    <a:pt x="327" y="274"/>
                  </a:lnTo>
                  <a:lnTo>
                    <a:pt x="298" y="260"/>
                  </a:lnTo>
                  <a:lnTo>
                    <a:pt x="271" y="244"/>
                  </a:lnTo>
                  <a:lnTo>
                    <a:pt x="246" y="255"/>
                  </a:lnTo>
                  <a:lnTo>
                    <a:pt x="219" y="263"/>
                  </a:lnTo>
                  <a:lnTo>
                    <a:pt x="225" y="288"/>
                  </a:lnTo>
                  <a:lnTo>
                    <a:pt x="230" y="311"/>
                  </a:lnTo>
                  <a:lnTo>
                    <a:pt x="236" y="335"/>
                  </a:lnTo>
                  <a:lnTo>
                    <a:pt x="243" y="359"/>
                  </a:lnTo>
                  <a:lnTo>
                    <a:pt x="216" y="351"/>
                  </a:lnTo>
                  <a:lnTo>
                    <a:pt x="191" y="343"/>
                  </a:lnTo>
                  <a:lnTo>
                    <a:pt x="196" y="324"/>
                  </a:lnTo>
                  <a:lnTo>
                    <a:pt x="157" y="324"/>
                  </a:lnTo>
                  <a:lnTo>
                    <a:pt x="138" y="318"/>
                  </a:lnTo>
                  <a:lnTo>
                    <a:pt x="130" y="312"/>
                  </a:lnTo>
                  <a:lnTo>
                    <a:pt x="111" y="287"/>
                  </a:lnTo>
                  <a:lnTo>
                    <a:pt x="99" y="278"/>
                  </a:lnTo>
                  <a:lnTo>
                    <a:pt x="124" y="278"/>
                  </a:lnTo>
                  <a:lnTo>
                    <a:pt x="114" y="270"/>
                  </a:lnTo>
                  <a:lnTo>
                    <a:pt x="127" y="259"/>
                  </a:lnTo>
                  <a:lnTo>
                    <a:pt x="154" y="259"/>
                  </a:lnTo>
                  <a:lnTo>
                    <a:pt x="148" y="249"/>
                  </a:lnTo>
                  <a:lnTo>
                    <a:pt x="141" y="218"/>
                  </a:lnTo>
                  <a:lnTo>
                    <a:pt x="114" y="21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67" name="Freeform 424"/>
            <p:cNvSpPr>
              <a:spLocks/>
            </p:cNvSpPr>
            <p:nvPr/>
          </p:nvSpPr>
          <p:spPr bwMode="auto">
            <a:xfrm>
              <a:off x="3307" y="1462"/>
              <a:ext cx="542" cy="236"/>
            </a:xfrm>
            <a:custGeom>
              <a:avLst/>
              <a:gdLst>
                <a:gd name="T0" fmla="*/ 63 w 827"/>
                <a:gd name="T1" fmla="*/ 139 h 366"/>
                <a:gd name="T2" fmla="*/ 43 w 827"/>
                <a:gd name="T3" fmla="*/ 148 h 366"/>
                <a:gd name="T4" fmla="*/ 16 w 827"/>
                <a:gd name="T5" fmla="*/ 119 h 366"/>
                <a:gd name="T6" fmla="*/ 3 w 827"/>
                <a:gd name="T7" fmla="*/ 88 h 366"/>
                <a:gd name="T8" fmla="*/ 21 w 827"/>
                <a:gd name="T9" fmla="*/ 77 h 366"/>
                <a:gd name="T10" fmla="*/ 33 w 827"/>
                <a:gd name="T11" fmla="*/ 61 h 366"/>
                <a:gd name="T12" fmla="*/ 64 w 827"/>
                <a:gd name="T13" fmla="*/ 54 h 366"/>
                <a:gd name="T14" fmla="*/ 100 w 827"/>
                <a:gd name="T15" fmla="*/ 71 h 366"/>
                <a:gd name="T16" fmla="*/ 147 w 827"/>
                <a:gd name="T17" fmla="*/ 69 h 366"/>
                <a:gd name="T18" fmla="*/ 174 w 827"/>
                <a:gd name="T19" fmla="*/ 68 h 366"/>
                <a:gd name="T20" fmla="*/ 167 w 827"/>
                <a:gd name="T21" fmla="*/ 32 h 366"/>
                <a:gd name="T22" fmla="*/ 163 w 827"/>
                <a:gd name="T23" fmla="*/ 25 h 366"/>
                <a:gd name="T24" fmla="*/ 199 w 827"/>
                <a:gd name="T25" fmla="*/ 19 h 366"/>
                <a:gd name="T26" fmla="*/ 231 w 827"/>
                <a:gd name="T27" fmla="*/ 10 h 366"/>
                <a:gd name="T28" fmla="*/ 261 w 827"/>
                <a:gd name="T29" fmla="*/ 1 h 366"/>
                <a:gd name="T30" fmla="*/ 285 w 827"/>
                <a:gd name="T31" fmla="*/ 11 h 366"/>
                <a:gd name="T32" fmla="*/ 321 w 827"/>
                <a:gd name="T33" fmla="*/ 23 h 366"/>
                <a:gd name="T34" fmla="*/ 348 w 827"/>
                <a:gd name="T35" fmla="*/ 19 h 366"/>
                <a:gd name="T36" fmla="*/ 369 w 827"/>
                <a:gd name="T37" fmla="*/ 16 h 366"/>
                <a:gd name="T38" fmla="*/ 384 w 827"/>
                <a:gd name="T39" fmla="*/ 36 h 366"/>
                <a:gd name="T40" fmla="*/ 421 w 827"/>
                <a:gd name="T41" fmla="*/ 61 h 366"/>
                <a:gd name="T42" fmla="*/ 443 w 827"/>
                <a:gd name="T43" fmla="*/ 69 h 366"/>
                <a:gd name="T44" fmla="*/ 471 w 827"/>
                <a:gd name="T45" fmla="*/ 70 h 366"/>
                <a:gd name="T46" fmla="*/ 508 w 827"/>
                <a:gd name="T47" fmla="*/ 92 h 366"/>
                <a:gd name="T48" fmla="*/ 542 w 827"/>
                <a:gd name="T49" fmla="*/ 104 h 366"/>
                <a:gd name="T50" fmla="*/ 530 w 827"/>
                <a:gd name="T51" fmla="*/ 119 h 366"/>
                <a:gd name="T52" fmla="*/ 522 w 827"/>
                <a:gd name="T53" fmla="*/ 140 h 366"/>
                <a:gd name="T54" fmla="*/ 503 w 827"/>
                <a:gd name="T55" fmla="*/ 150 h 366"/>
                <a:gd name="T56" fmla="*/ 510 w 827"/>
                <a:gd name="T57" fmla="*/ 170 h 366"/>
                <a:gd name="T58" fmla="*/ 474 w 827"/>
                <a:gd name="T59" fmla="*/ 175 h 366"/>
                <a:gd name="T60" fmla="*/ 490 w 827"/>
                <a:gd name="T61" fmla="*/ 191 h 366"/>
                <a:gd name="T62" fmla="*/ 495 w 827"/>
                <a:gd name="T63" fmla="*/ 208 h 366"/>
                <a:gd name="T64" fmla="*/ 474 w 827"/>
                <a:gd name="T65" fmla="*/ 200 h 366"/>
                <a:gd name="T66" fmla="*/ 438 w 827"/>
                <a:gd name="T67" fmla="*/ 204 h 366"/>
                <a:gd name="T68" fmla="*/ 405 w 827"/>
                <a:gd name="T69" fmla="*/ 204 h 366"/>
                <a:gd name="T70" fmla="*/ 383 w 827"/>
                <a:gd name="T71" fmla="*/ 210 h 366"/>
                <a:gd name="T72" fmla="*/ 358 w 827"/>
                <a:gd name="T73" fmla="*/ 216 h 366"/>
                <a:gd name="T74" fmla="*/ 332 w 827"/>
                <a:gd name="T75" fmla="*/ 236 h 366"/>
                <a:gd name="T76" fmla="*/ 304 w 827"/>
                <a:gd name="T77" fmla="*/ 221 h 366"/>
                <a:gd name="T78" fmla="*/ 288 w 827"/>
                <a:gd name="T79" fmla="*/ 197 h 366"/>
                <a:gd name="T80" fmla="*/ 259 w 827"/>
                <a:gd name="T81" fmla="*/ 195 h 366"/>
                <a:gd name="T82" fmla="*/ 229 w 827"/>
                <a:gd name="T83" fmla="*/ 193 h 366"/>
                <a:gd name="T84" fmla="*/ 195 w 827"/>
                <a:gd name="T85" fmla="*/ 168 h 366"/>
                <a:gd name="T86" fmla="*/ 161 w 827"/>
                <a:gd name="T87" fmla="*/ 164 h 366"/>
                <a:gd name="T88" fmla="*/ 147 w 827"/>
                <a:gd name="T89" fmla="*/ 186 h 366"/>
                <a:gd name="T90" fmla="*/ 155 w 827"/>
                <a:gd name="T91" fmla="*/ 216 h 366"/>
                <a:gd name="T92" fmla="*/ 142 w 827"/>
                <a:gd name="T93" fmla="*/ 226 h 366"/>
                <a:gd name="T94" fmla="*/ 128 w 827"/>
                <a:gd name="T95" fmla="*/ 209 h 366"/>
                <a:gd name="T96" fmla="*/ 90 w 827"/>
                <a:gd name="T97" fmla="*/ 205 h 366"/>
                <a:gd name="T98" fmla="*/ 73 w 827"/>
                <a:gd name="T99" fmla="*/ 185 h 366"/>
                <a:gd name="T100" fmla="*/ 81 w 827"/>
                <a:gd name="T101" fmla="*/ 179 h 366"/>
                <a:gd name="T102" fmla="*/ 83 w 827"/>
                <a:gd name="T103" fmla="*/ 167 h 366"/>
                <a:gd name="T104" fmla="*/ 97 w 827"/>
                <a:gd name="T105" fmla="*/ 161 h 366"/>
                <a:gd name="T106" fmla="*/ 75 w 827"/>
                <a:gd name="T107" fmla="*/ 140 h 3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7"/>
                <a:gd name="T163" fmla="*/ 0 h 366"/>
                <a:gd name="T164" fmla="*/ 827 w 827"/>
                <a:gd name="T165" fmla="*/ 366 h 3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7" h="366">
                  <a:moveTo>
                    <a:pt x="114" y="217"/>
                  </a:moveTo>
                  <a:lnTo>
                    <a:pt x="96" y="216"/>
                  </a:lnTo>
                  <a:lnTo>
                    <a:pt x="68" y="228"/>
                  </a:lnTo>
                  <a:lnTo>
                    <a:pt x="66" y="229"/>
                  </a:lnTo>
                  <a:lnTo>
                    <a:pt x="49" y="204"/>
                  </a:lnTo>
                  <a:lnTo>
                    <a:pt x="24" y="184"/>
                  </a:lnTo>
                  <a:lnTo>
                    <a:pt x="0" y="166"/>
                  </a:lnTo>
                  <a:lnTo>
                    <a:pt x="4" y="137"/>
                  </a:lnTo>
                  <a:lnTo>
                    <a:pt x="7" y="108"/>
                  </a:lnTo>
                  <a:lnTo>
                    <a:pt x="32" y="119"/>
                  </a:lnTo>
                  <a:lnTo>
                    <a:pt x="35" y="108"/>
                  </a:lnTo>
                  <a:lnTo>
                    <a:pt x="50" y="95"/>
                  </a:lnTo>
                  <a:lnTo>
                    <a:pt x="66" y="84"/>
                  </a:lnTo>
                  <a:lnTo>
                    <a:pt x="97" y="83"/>
                  </a:lnTo>
                  <a:lnTo>
                    <a:pt x="124" y="95"/>
                  </a:lnTo>
                  <a:lnTo>
                    <a:pt x="153" y="110"/>
                  </a:lnTo>
                  <a:lnTo>
                    <a:pt x="183" y="107"/>
                  </a:lnTo>
                  <a:lnTo>
                    <a:pt x="224" y="107"/>
                  </a:lnTo>
                  <a:lnTo>
                    <a:pt x="264" y="112"/>
                  </a:lnTo>
                  <a:lnTo>
                    <a:pt x="266" y="105"/>
                  </a:lnTo>
                  <a:lnTo>
                    <a:pt x="246" y="79"/>
                  </a:lnTo>
                  <a:lnTo>
                    <a:pt x="255" y="50"/>
                  </a:lnTo>
                  <a:lnTo>
                    <a:pt x="274" y="51"/>
                  </a:lnTo>
                  <a:lnTo>
                    <a:pt x="248" y="38"/>
                  </a:lnTo>
                  <a:lnTo>
                    <a:pt x="275" y="34"/>
                  </a:lnTo>
                  <a:lnTo>
                    <a:pt x="303" y="29"/>
                  </a:lnTo>
                  <a:lnTo>
                    <a:pt x="327" y="22"/>
                  </a:lnTo>
                  <a:lnTo>
                    <a:pt x="352" y="15"/>
                  </a:lnTo>
                  <a:lnTo>
                    <a:pt x="377" y="8"/>
                  </a:lnTo>
                  <a:lnTo>
                    <a:pt x="399" y="2"/>
                  </a:lnTo>
                  <a:lnTo>
                    <a:pt x="419" y="0"/>
                  </a:lnTo>
                  <a:lnTo>
                    <a:pt x="435" y="17"/>
                  </a:lnTo>
                  <a:lnTo>
                    <a:pt x="474" y="29"/>
                  </a:lnTo>
                  <a:lnTo>
                    <a:pt x="490" y="36"/>
                  </a:lnTo>
                  <a:lnTo>
                    <a:pt x="506" y="41"/>
                  </a:lnTo>
                  <a:lnTo>
                    <a:pt x="531" y="30"/>
                  </a:lnTo>
                  <a:lnTo>
                    <a:pt x="557" y="21"/>
                  </a:lnTo>
                  <a:lnTo>
                    <a:pt x="563" y="25"/>
                  </a:lnTo>
                  <a:lnTo>
                    <a:pt x="561" y="36"/>
                  </a:lnTo>
                  <a:lnTo>
                    <a:pt x="586" y="56"/>
                  </a:lnTo>
                  <a:lnTo>
                    <a:pt x="614" y="76"/>
                  </a:lnTo>
                  <a:lnTo>
                    <a:pt x="643" y="94"/>
                  </a:lnTo>
                  <a:lnTo>
                    <a:pt x="672" y="112"/>
                  </a:lnTo>
                  <a:lnTo>
                    <a:pt x="676" y="107"/>
                  </a:lnTo>
                  <a:lnTo>
                    <a:pt x="692" y="112"/>
                  </a:lnTo>
                  <a:lnTo>
                    <a:pt x="719" y="108"/>
                  </a:lnTo>
                  <a:lnTo>
                    <a:pt x="746" y="126"/>
                  </a:lnTo>
                  <a:lnTo>
                    <a:pt x="775" y="143"/>
                  </a:lnTo>
                  <a:lnTo>
                    <a:pt x="802" y="137"/>
                  </a:lnTo>
                  <a:lnTo>
                    <a:pt x="827" y="161"/>
                  </a:lnTo>
                  <a:lnTo>
                    <a:pt x="817" y="179"/>
                  </a:lnTo>
                  <a:lnTo>
                    <a:pt x="808" y="185"/>
                  </a:lnTo>
                  <a:lnTo>
                    <a:pt x="819" y="213"/>
                  </a:lnTo>
                  <a:lnTo>
                    <a:pt x="797" y="217"/>
                  </a:lnTo>
                  <a:lnTo>
                    <a:pt x="764" y="211"/>
                  </a:lnTo>
                  <a:lnTo>
                    <a:pt x="768" y="233"/>
                  </a:lnTo>
                  <a:lnTo>
                    <a:pt x="769" y="255"/>
                  </a:lnTo>
                  <a:lnTo>
                    <a:pt x="778" y="263"/>
                  </a:lnTo>
                  <a:lnTo>
                    <a:pt x="750" y="261"/>
                  </a:lnTo>
                  <a:lnTo>
                    <a:pt x="723" y="271"/>
                  </a:lnTo>
                  <a:lnTo>
                    <a:pt x="737" y="278"/>
                  </a:lnTo>
                  <a:lnTo>
                    <a:pt x="747" y="296"/>
                  </a:lnTo>
                  <a:lnTo>
                    <a:pt x="756" y="317"/>
                  </a:lnTo>
                  <a:lnTo>
                    <a:pt x="756" y="323"/>
                  </a:lnTo>
                  <a:lnTo>
                    <a:pt x="752" y="327"/>
                  </a:lnTo>
                  <a:lnTo>
                    <a:pt x="723" y="310"/>
                  </a:lnTo>
                  <a:lnTo>
                    <a:pt x="697" y="312"/>
                  </a:lnTo>
                  <a:lnTo>
                    <a:pt x="669" y="317"/>
                  </a:lnTo>
                  <a:lnTo>
                    <a:pt x="637" y="317"/>
                  </a:lnTo>
                  <a:lnTo>
                    <a:pt x="618" y="316"/>
                  </a:lnTo>
                  <a:lnTo>
                    <a:pt x="608" y="332"/>
                  </a:lnTo>
                  <a:lnTo>
                    <a:pt x="584" y="326"/>
                  </a:lnTo>
                  <a:lnTo>
                    <a:pt x="562" y="323"/>
                  </a:lnTo>
                  <a:lnTo>
                    <a:pt x="547" y="335"/>
                  </a:lnTo>
                  <a:lnTo>
                    <a:pt x="526" y="350"/>
                  </a:lnTo>
                  <a:lnTo>
                    <a:pt x="506" y="366"/>
                  </a:lnTo>
                  <a:lnTo>
                    <a:pt x="486" y="354"/>
                  </a:lnTo>
                  <a:lnTo>
                    <a:pt x="464" y="343"/>
                  </a:lnTo>
                  <a:lnTo>
                    <a:pt x="463" y="323"/>
                  </a:lnTo>
                  <a:lnTo>
                    <a:pt x="440" y="305"/>
                  </a:lnTo>
                  <a:lnTo>
                    <a:pt x="418" y="304"/>
                  </a:lnTo>
                  <a:lnTo>
                    <a:pt x="395" y="302"/>
                  </a:lnTo>
                  <a:lnTo>
                    <a:pt x="371" y="301"/>
                  </a:lnTo>
                  <a:lnTo>
                    <a:pt x="349" y="299"/>
                  </a:lnTo>
                  <a:lnTo>
                    <a:pt x="327" y="274"/>
                  </a:lnTo>
                  <a:lnTo>
                    <a:pt x="298" y="260"/>
                  </a:lnTo>
                  <a:lnTo>
                    <a:pt x="271" y="244"/>
                  </a:lnTo>
                  <a:lnTo>
                    <a:pt x="246" y="255"/>
                  </a:lnTo>
                  <a:lnTo>
                    <a:pt x="219" y="263"/>
                  </a:lnTo>
                  <a:lnTo>
                    <a:pt x="225" y="288"/>
                  </a:lnTo>
                  <a:lnTo>
                    <a:pt x="230" y="311"/>
                  </a:lnTo>
                  <a:lnTo>
                    <a:pt x="236" y="335"/>
                  </a:lnTo>
                  <a:lnTo>
                    <a:pt x="243" y="359"/>
                  </a:lnTo>
                  <a:lnTo>
                    <a:pt x="216" y="351"/>
                  </a:lnTo>
                  <a:lnTo>
                    <a:pt x="191" y="343"/>
                  </a:lnTo>
                  <a:lnTo>
                    <a:pt x="196" y="324"/>
                  </a:lnTo>
                  <a:lnTo>
                    <a:pt x="157" y="324"/>
                  </a:lnTo>
                  <a:lnTo>
                    <a:pt x="138" y="318"/>
                  </a:lnTo>
                  <a:lnTo>
                    <a:pt x="130" y="312"/>
                  </a:lnTo>
                  <a:lnTo>
                    <a:pt x="111" y="287"/>
                  </a:lnTo>
                  <a:lnTo>
                    <a:pt x="99" y="278"/>
                  </a:lnTo>
                  <a:lnTo>
                    <a:pt x="124" y="278"/>
                  </a:lnTo>
                  <a:lnTo>
                    <a:pt x="114" y="270"/>
                  </a:lnTo>
                  <a:lnTo>
                    <a:pt x="127" y="259"/>
                  </a:lnTo>
                  <a:lnTo>
                    <a:pt x="154" y="259"/>
                  </a:lnTo>
                  <a:lnTo>
                    <a:pt x="148" y="249"/>
                  </a:lnTo>
                  <a:lnTo>
                    <a:pt x="141" y="218"/>
                  </a:lnTo>
                  <a:lnTo>
                    <a:pt x="114" y="217"/>
                  </a:lnTo>
                </a:path>
              </a:pathLst>
            </a:custGeom>
            <a:solidFill>
              <a:srgbClr val="E5E5E5"/>
            </a:solidFill>
            <a:ln w="1588">
              <a:solidFill>
                <a:srgbClr val="999999"/>
              </a:solidFill>
              <a:prstDash val="solid"/>
              <a:round/>
              <a:headEnd/>
              <a:tailEnd/>
            </a:ln>
          </p:spPr>
          <p:txBody>
            <a:bodyPr/>
            <a:lstStyle/>
            <a:p>
              <a:endParaRPr lang="en-US"/>
            </a:p>
          </p:txBody>
        </p:sp>
        <p:sp>
          <p:nvSpPr>
            <p:cNvPr id="27168" name="Freeform 425"/>
            <p:cNvSpPr>
              <a:spLocks/>
            </p:cNvSpPr>
            <p:nvPr/>
          </p:nvSpPr>
          <p:spPr bwMode="auto">
            <a:xfrm>
              <a:off x="3222" y="1651"/>
              <a:ext cx="117" cy="44"/>
            </a:xfrm>
            <a:custGeom>
              <a:avLst/>
              <a:gdLst>
                <a:gd name="T0" fmla="*/ 24 w 178"/>
                <a:gd name="T1" fmla="*/ 16 h 68"/>
                <a:gd name="T2" fmla="*/ 0 w 178"/>
                <a:gd name="T3" fmla="*/ 1 h 68"/>
                <a:gd name="T4" fmla="*/ 2 w 178"/>
                <a:gd name="T5" fmla="*/ 0 h 68"/>
                <a:gd name="T6" fmla="*/ 17 w 178"/>
                <a:gd name="T7" fmla="*/ 1 h 68"/>
                <a:gd name="T8" fmla="*/ 34 w 178"/>
                <a:gd name="T9" fmla="*/ 1 h 68"/>
                <a:gd name="T10" fmla="*/ 55 w 178"/>
                <a:gd name="T11" fmla="*/ 10 h 68"/>
                <a:gd name="T12" fmla="*/ 75 w 178"/>
                <a:gd name="T13" fmla="*/ 19 h 68"/>
                <a:gd name="T14" fmla="*/ 97 w 178"/>
                <a:gd name="T15" fmla="*/ 28 h 68"/>
                <a:gd name="T16" fmla="*/ 117 w 178"/>
                <a:gd name="T17" fmla="*/ 36 h 68"/>
                <a:gd name="T18" fmla="*/ 112 w 178"/>
                <a:gd name="T19" fmla="*/ 44 h 68"/>
                <a:gd name="T20" fmla="*/ 99 w 178"/>
                <a:gd name="T21" fmla="*/ 42 h 68"/>
                <a:gd name="T22" fmla="*/ 78 w 178"/>
                <a:gd name="T23" fmla="*/ 42 h 68"/>
                <a:gd name="T24" fmla="*/ 57 w 178"/>
                <a:gd name="T25" fmla="*/ 41 h 68"/>
                <a:gd name="T26" fmla="*/ 39 w 178"/>
                <a:gd name="T27" fmla="*/ 43 h 68"/>
                <a:gd name="T28" fmla="*/ 37 w 178"/>
                <a:gd name="T29" fmla="*/ 30 h 68"/>
                <a:gd name="T30" fmla="*/ 24 w 178"/>
                <a:gd name="T31" fmla="*/ 16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8"/>
                <a:gd name="T49" fmla="*/ 0 h 68"/>
                <a:gd name="T50" fmla="*/ 178 w 178"/>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8" h="68">
                  <a:moveTo>
                    <a:pt x="37" y="24"/>
                  </a:moveTo>
                  <a:lnTo>
                    <a:pt x="0" y="1"/>
                  </a:lnTo>
                  <a:lnTo>
                    <a:pt x="3" y="0"/>
                  </a:lnTo>
                  <a:lnTo>
                    <a:pt x="26" y="1"/>
                  </a:lnTo>
                  <a:lnTo>
                    <a:pt x="51" y="2"/>
                  </a:lnTo>
                  <a:lnTo>
                    <a:pt x="83" y="16"/>
                  </a:lnTo>
                  <a:lnTo>
                    <a:pt x="114" y="29"/>
                  </a:lnTo>
                  <a:lnTo>
                    <a:pt x="147" y="43"/>
                  </a:lnTo>
                  <a:lnTo>
                    <a:pt x="178" y="56"/>
                  </a:lnTo>
                  <a:lnTo>
                    <a:pt x="171" y="68"/>
                  </a:lnTo>
                  <a:lnTo>
                    <a:pt x="150" y="65"/>
                  </a:lnTo>
                  <a:lnTo>
                    <a:pt x="118" y="65"/>
                  </a:lnTo>
                  <a:lnTo>
                    <a:pt x="87" y="63"/>
                  </a:lnTo>
                  <a:lnTo>
                    <a:pt x="59" y="67"/>
                  </a:lnTo>
                  <a:lnTo>
                    <a:pt x="57" y="46"/>
                  </a:lnTo>
                  <a:lnTo>
                    <a:pt x="37" y="2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69" name="Freeform 426"/>
            <p:cNvSpPr>
              <a:spLocks/>
            </p:cNvSpPr>
            <p:nvPr/>
          </p:nvSpPr>
          <p:spPr bwMode="auto">
            <a:xfrm>
              <a:off x="3222" y="1651"/>
              <a:ext cx="117" cy="44"/>
            </a:xfrm>
            <a:custGeom>
              <a:avLst/>
              <a:gdLst>
                <a:gd name="T0" fmla="*/ 24 w 178"/>
                <a:gd name="T1" fmla="*/ 16 h 68"/>
                <a:gd name="T2" fmla="*/ 0 w 178"/>
                <a:gd name="T3" fmla="*/ 1 h 68"/>
                <a:gd name="T4" fmla="*/ 2 w 178"/>
                <a:gd name="T5" fmla="*/ 0 h 68"/>
                <a:gd name="T6" fmla="*/ 17 w 178"/>
                <a:gd name="T7" fmla="*/ 1 h 68"/>
                <a:gd name="T8" fmla="*/ 34 w 178"/>
                <a:gd name="T9" fmla="*/ 1 h 68"/>
                <a:gd name="T10" fmla="*/ 55 w 178"/>
                <a:gd name="T11" fmla="*/ 10 h 68"/>
                <a:gd name="T12" fmla="*/ 75 w 178"/>
                <a:gd name="T13" fmla="*/ 19 h 68"/>
                <a:gd name="T14" fmla="*/ 97 w 178"/>
                <a:gd name="T15" fmla="*/ 28 h 68"/>
                <a:gd name="T16" fmla="*/ 117 w 178"/>
                <a:gd name="T17" fmla="*/ 36 h 68"/>
                <a:gd name="T18" fmla="*/ 112 w 178"/>
                <a:gd name="T19" fmla="*/ 44 h 68"/>
                <a:gd name="T20" fmla="*/ 99 w 178"/>
                <a:gd name="T21" fmla="*/ 42 h 68"/>
                <a:gd name="T22" fmla="*/ 78 w 178"/>
                <a:gd name="T23" fmla="*/ 42 h 68"/>
                <a:gd name="T24" fmla="*/ 57 w 178"/>
                <a:gd name="T25" fmla="*/ 41 h 68"/>
                <a:gd name="T26" fmla="*/ 39 w 178"/>
                <a:gd name="T27" fmla="*/ 43 h 68"/>
                <a:gd name="T28" fmla="*/ 37 w 178"/>
                <a:gd name="T29" fmla="*/ 30 h 68"/>
                <a:gd name="T30" fmla="*/ 24 w 178"/>
                <a:gd name="T31" fmla="*/ 16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8"/>
                <a:gd name="T49" fmla="*/ 0 h 68"/>
                <a:gd name="T50" fmla="*/ 178 w 178"/>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8" h="68">
                  <a:moveTo>
                    <a:pt x="37" y="24"/>
                  </a:moveTo>
                  <a:lnTo>
                    <a:pt x="0" y="1"/>
                  </a:lnTo>
                  <a:lnTo>
                    <a:pt x="3" y="0"/>
                  </a:lnTo>
                  <a:lnTo>
                    <a:pt x="26" y="1"/>
                  </a:lnTo>
                  <a:lnTo>
                    <a:pt x="51" y="2"/>
                  </a:lnTo>
                  <a:lnTo>
                    <a:pt x="83" y="16"/>
                  </a:lnTo>
                  <a:lnTo>
                    <a:pt x="114" y="29"/>
                  </a:lnTo>
                  <a:lnTo>
                    <a:pt x="147" y="43"/>
                  </a:lnTo>
                  <a:lnTo>
                    <a:pt x="178" y="56"/>
                  </a:lnTo>
                  <a:lnTo>
                    <a:pt x="171" y="68"/>
                  </a:lnTo>
                  <a:lnTo>
                    <a:pt x="150" y="65"/>
                  </a:lnTo>
                  <a:lnTo>
                    <a:pt x="118" y="65"/>
                  </a:lnTo>
                  <a:lnTo>
                    <a:pt x="87" y="63"/>
                  </a:lnTo>
                  <a:lnTo>
                    <a:pt x="59" y="67"/>
                  </a:lnTo>
                  <a:lnTo>
                    <a:pt x="57" y="46"/>
                  </a:lnTo>
                  <a:lnTo>
                    <a:pt x="37" y="24"/>
                  </a:lnTo>
                </a:path>
              </a:pathLst>
            </a:custGeom>
            <a:solidFill>
              <a:srgbClr val="E5E5E5"/>
            </a:solidFill>
            <a:ln w="1588">
              <a:solidFill>
                <a:srgbClr val="999999"/>
              </a:solidFill>
              <a:prstDash val="solid"/>
              <a:round/>
              <a:headEnd/>
              <a:tailEnd/>
            </a:ln>
          </p:spPr>
          <p:txBody>
            <a:bodyPr/>
            <a:lstStyle/>
            <a:p>
              <a:endParaRPr lang="en-US"/>
            </a:p>
          </p:txBody>
        </p:sp>
        <p:sp>
          <p:nvSpPr>
            <p:cNvPr id="27170" name="Freeform 427"/>
            <p:cNvSpPr>
              <a:spLocks/>
            </p:cNvSpPr>
            <p:nvPr/>
          </p:nvSpPr>
          <p:spPr bwMode="auto">
            <a:xfrm>
              <a:off x="3665" y="1662"/>
              <a:ext cx="139" cy="68"/>
            </a:xfrm>
            <a:custGeom>
              <a:avLst/>
              <a:gdLst>
                <a:gd name="T0" fmla="*/ 46 w 212"/>
                <a:gd name="T1" fmla="*/ 39 h 107"/>
                <a:gd name="T2" fmla="*/ 30 w 212"/>
                <a:gd name="T3" fmla="*/ 30 h 107"/>
                <a:gd name="T4" fmla="*/ 10 w 212"/>
                <a:gd name="T5" fmla="*/ 28 h 107"/>
                <a:gd name="T6" fmla="*/ 0 w 212"/>
                <a:gd name="T7" fmla="*/ 16 h 107"/>
                <a:gd name="T8" fmla="*/ 10 w 212"/>
                <a:gd name="T9" fmla="*/ 8 h 107"/>
                <a:gd name="T10" fmla="*/ 24 w 212"/>
                <a:gd name="T11" fmla="*/ 10 h 107"/>
                <a:gd name="T12" fmla="*/ 40 w 212"/>
                <a:gd name="T13" fmla="*/ 14 h 107"/>
                <a:gd name="T14" fmla="*/ 47 w 212"/>
                <a:gd name="T15" fmla="*/ 4 h 107"/>
                <a:gd name="T16" fmla="*/ 59 w 212"/>
                <a:gd name="T17" fmla="*/ 4 h 107"/>
                <a:gd name="T18" fmla="*/ 80 w 212"/>
                <a:gd name="T19" fmla="*/ 4 h 107"/>
                <a:gd name="T20" fmla="*/ 98 w 212"/>
                <a:gd name="T21" fmla="*/ 1 h 107"/>
                <a:gd name="T22" fmla="*/ 115 w 212"/>
                <a:gd name="T23" fmla="*/ 0 h 107"/>
                <a:gd name="T24" fmla="*/ 134 w 212"/>
                <a:gd name="T25" fmla="*/ 11 h 107"/>
                <a:gd name="T26" fmla="*/ 139 w 212"/>
                <a:gd name="T27" fmla="*/ 19 h 107"/>
                <a:gd name="T28" fmla="*/ 127 w 212"/>
                <a:gd name="T29" fmla="*/ 28 h 107"/>
                <a:gd name="T30" fmla="*/ 115 w 212"/>
                <a:gd name="T31" fmla="*/ 36 h 107"/>
                <a:gd name="T32" fmla="*/ 102 w 212"/>
                <a:gd name="T33" fmla="*/ 40 h 107"/>
                <a:gd name="T34" fmla="*/ 92 w 212"/>
                <a:gd name="T35" fmla="*/ 50 h 107"/>
                <a:gd name="T36" fmla="*/ 84 w 212"/>
                <a:gd name="T37" fmla="*/ 49 h 107"/>
                <a:gd name="T38" fmla="*/ 76 w 212"/>
                <a:gd name="T39" fmla="*/ 49 h 107"/>
                <a:gd name="T40" fmla="*/ 66 w 212"/>
                <a:gd name="T41" fmla="*/ 56 h 107"/>
                <a:gd name="T42" fmla="*/ 61 w 212"/>
                <a:gd name="T43" fmla="*/ 68 h 107"/>
                <a:gd name="T44" fmla="*/ 36 w 212"/>
                <a:gd name="T45" fmla="*/ 65 h 107"/>
                <a:gd name="T46" fmla="*/ 11 w 212"/>
                <a:gd name="T47" fmla="*/ 63 h 107"/>
                <a:gd name="T48" fmla="*/ 10 w 212"/>
                <a:gd name="T49" fmla="*/ 51 h 107"/>
                <a:gd name="T50" fmla="*/ 28 w 212"/>
                <a:gd name="T51" fmla="*/ 46 h 107"/>
                <a:gd name="T52" fmla="*/ 46 w 212"/>
                <a:gd name="T53" fmla="*/ 39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2"/>
                <a:gd name="T82" fmla="*/ 0 h 107"/>
                <a:gd name="T83" fmla="*/ 212 w 212"/>
                <a:gd name="T84" fmla="*/ 107 h 1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2" h="107">
                  <a:moveTo>
                    <a:pt x="70" y="61"/>
                  </a:moveTo>
                  <a:lnTo>
                    <a:pt x="46" y="47"/>
                  </a:lnTo>
                  <a:lnTo>
                    <a:pt x="16" y="44"/>
                  </a:lnTo>
                  <a:lnTo>
                    <a:pt x="0" y="25"/>
                  </a:lnTo>
                  <a:lnTo>
                    <a:pt x="15" y="13"/>
                  </a:lnTo>
                  <a:lnTo>
                    <a:pt x="37" y="16"/>
                  </a:lnTo>
                  <a:lnTo>
                    <a:pt x="61" y="22"/>
                  </a:lnTo>
                  <a:lnTo>
                    <a:pt x="71" y="6"/>
                  </a:lnTo>
                  <a:lnTo>
                    <a:pt x="90" y="7"/>
                  </a:lnTo>
                  <a:lnTo>
                    <a:pt x="122" y="7"/>
                  </a:lnTo>
                  <a:lnTo>
                    <a:pt x="150" y="2"/>
                  </a:lnTo>
                  <a:lnTo>
                    <a:pt x="176" y="0"/>
                  </a:lnTo>
                  <a:lnTo>
                    <a:pt x="205" y="17"/>
                  </a:lnTo>
                  <a:lnTo>
                    <a:pt x="212" y="30"/>
                  </a:lnTo>
                  <a:lnTo>
                    <a:pt x="194" y="44"/>
                  </a:lnTo>
                  <a:lnTo>
                    <a:pt x="176" y="57"/>
                  </a:lnTo>
                  <a:lnTo>
                    <a:pt x="155" y="63"/>
                  </a:lnTo>
                  <a:lnTo>
                    <a:pt x="140" y="79"/>
                  </a:lnTo>
                  <a:lnTo>
                    <a:pt x="128" y="77"/>
                  </a:lnTo>
                  <a:lnTo>
                    <a:pt x="116" y="77"/>
                  </a:lnTo>
                  <a:lnTo>
                    <a:pt x="100" y="88"/>
                  </a:lnTo>
                  <a:lnTo>
                    <a:pt x="93" y="107"/>
                  </a:lnTo>
                  <a:lnTo>
                    <a:pt x="55" y="102"/>
                  </a:lnTo>
                  <a:lnTo>
                    <a:pt x="17" y="99"/>
                  </a:lnTo>
                  <a:lnTo>
                    <a:pt x="16" y="80"/>
                  </a:lnTo>
                  <a:lnTo>
                    <a:pt x="43" y="72"/>
                  </a:lnTo>
                  <a:lnTo>
                    <a:pt x="70" y="6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71" name="Freeform 428"/>
            <p:cNvSpPr>
              <a:spLocks/>
            </p:cNvSpPr>
            <p:nvPr/>
          </p:nvSpPr>
          <p:spPr bwMode="auto">
            <a:xfrm>
              <a:off x="3665" y="1662"/>
              <a:ext cx="139" cy="68"/>
            </a:xfrm>
            <a:custGeom>
              <a:avLst/>
              <a:gdLst>
                <a:gd name="T0" fmla="*/ 46 w 212"/>
                <a:gd name="T1" fmla="*/ 39 h 107"/>
                <a:gd name="T2" fmla="*/ 30 w 212"/>
                <a:gd name="T3" fmla="*/ 30 h 107"/>
                <a:gd name="T4" fmla="*/ 10 w 212"/>
                <a:gd name="T5" fmla="*/ 28 h 107"/>
                <a:gd name="T6" fmla="*/ 0 w 212"/>
                <a:gd name="T7" fmla="*/ 16 h 107"/>
                <a:gd name="T8" fmla="*/ 10 w 212"/>
                <a:gd name="T9" fmla="*/ 8 h 107"/>
                <a:gd name="T10" fmla="*/ 24 w 212"/>
                <a:gd name="T11" fmla="*/ 10 h 107"/>
                <a:gd name="T12" fmla="*/ 40 w 212"/>
                <a:gd name="T13" fmla="*/ 14 h 107"/>
                <a:gd name="T14" fmla="*/ 47 w 212"/>
                <a:gd name="T15" fmla="*/ 4 h 107"/>
                <a:gd name="T16" fmla="*/ 59 w 212"/>
                <a:gd name="T17" fmla="*/ 4 h 107"/>
                <a:gd name="T18" fmla="*/ 80 w 212"/>
                <a:gd name="T19" fmla="*/ 4 h 107"/>
                <a:gd name="T20" fmla="*/ 98 w 212"/>
                <a:gd name="T21" fmla="*/ 1 h 107"/>
                <a:gd name="T22" fmla="*/ 115 w 212"/>
                <a:gd name="T23" fmla="*/ 0 h 107"/>
                <a:gd name="T24" fmla="*/ 134 w 212"/>
                <a:gd name="T25" fmla="*/ 11 h 107"/>
                <a:gd name="T26" fmla="*/ 139 w 212"/>
                <a:gd name="T27" fmla="*/ 19 h 107"/>
                <a:gd name="T28" fmla="*/ 127 w 212"/>
                <a:gd name="T29" fmla="*/ 28 h 107"/>
                <a:gd name="T30" fmla="*/ 115 w 212"/>
                <a:gd name="T31" fmla="*/ 36 h 107"/>
                <a:gd name="T32" fmla="*/ 102 w 212"/>
                <a:gd name="T33" fmla="*/ 40 h 107"/>
                <a:gd name="T34" fmla="*/ 92 w 212"/>
                <a:gd name="T35" fmla="*/ 50 h 107"/>
                <a:gd name="T36" fmla="*/ 84 w 212"/>
                <a:gd name="T37" fmla="*/ 49 h 107"/>
                <a:gd name="T38" fmla="*/ 76 w 212"/>
                <a:gd name="T39" fmla="*/ 49 h 107"/>
                <a:gd name="T40" fmla="*/ 66 w 212"/>
                <a:gd name="T41" fmla="*/ 56 h 107"/>
                <a:gd name="T42" fmla="*/ 61 w 212"/>
                <a:gd name="T43" fmla="*/ 68 h 107"/>
                <a:gd name="T44" fmla="*/ 36 w 212"/>
                <a:gd name="T45" fmla="*/ 65 h 107"/>
                <a:gd name="T46" fmla="*/ 11 w 212"/>
                <a:gd name="T47" fmla="*/ 63 h 107"/>
                <a:gd name="T48" fmla="*/ 10 w 212"/>
                <a:gd name="T49" fmla="*/ 51 h 107"/>
                <a:gd name="T50" fmla="*/ 28 w 212"/>
                <a:gd name="T51" fmla="*/ 46 h 107"/>
                <a:gd name="T52" fmla="*/ 46 w 212"/>
                <a:gd name="T53" fmla="*/ 39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2"/>
                <a:gd name="T82" fmla="*/ 0 h 107"/>
                <a:gd name="T83" fmla="*/ 212 w 212"/>
                <a:gd name="T84" fmla="*/ 107 h 1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2" h="107">
                  <a:moveTo>
                    <a:pt x="70" y="61"/>
                  </a:moveTo>
                  <a:lnTo>
                    <a:pt x="46" y="47"/>
                  </a:lnTo>
                  <a:lnTo>
                    <a:pt x="16" y="44"/>
                  </a:lnTo>
                  <a:lnTo>
                    <a:pt x="0" y="25"/>
                  </a:lnTo>
                  <a:lnTo>
                    <a:pt x="15" y="13"/>
                  </a:lnTo>
                  <a:lnTo>
                    <a:pt x="37" y="16"/>
                  </a:lnTo>
                  <a:lnTo>
                    <a:pt x="61" y="22"/>
                  </a:lnTo>
                  <a:lnTo>
                    <a:pt x="71" y="6"/>
                  </a:lnTo>
                  <a:lnTo>
                    <a:pt x="90" y="7"/>
                  </a:lnTo>
                  <a:lnTo>
                    <a:pt x="122" y="7"/>
                  </a:lnTo>
                  <a:lnTo>
                    <a:pt x="150" y="2"/>
                  </a:lnTo>
                  <a:lnTo>
                    <a:pt x="176" y="0"/>
                  </a:lnTo>
                  <a:lnTo>
                    <a:pt x="205" y="17"/>
                  </a:lnTo>
                  <a:lnTo>
                    <a:pt x="212" y="30"/>
                  </a:lnTo>
                  <a:lnTo>
                    <a:pt x="194" y="44"/>
                  </a:lnTo>
                  <a:lnTo>
                    <a:pt x="176" y="57"/>
                  </a:lnTo>
                  <a:lnTo>
                    <a:pt x="155" y="63"/>
                  </a:lnTo>
                  <a:lnTo>
                    <a:pt x="140" y="79"/>
                  </a:lnTo>
                  <a:lnTo>
                    <a:pt x="128" y="77"/>
                  </a:lnTo>
                  <a:lnTo>
                    <a:pt x="116" y="77"/>
                  </a:lnTo>
                  <a:lnTo>
                    <a:pt x="100" y="88"/>
                  </a:lnTo>
                  <a:lnTo>
                    <a:pt x="93" y="107"/>
                  </a:lnTo>
                  <a:lnTo>
                    <a:pt x="55" y="102"/>
                  </a:lnTo>
                  <a:lnTo>
                    <a:pt x="17" y="99"/>
                  </a:lnTo>
                  <a:lnTo>
                    <a:pt x="16" y="80"/>
                  </a:lnTo>
                  <a:lnTo>
                    <a:pt x="43" y="72"/>
                  </a:lnTo>
                  <a:lnTo>
                    <a:pt x="70" y="61"/>
                  </a:lnTo>
                </a:path>
              </a:pathLst>
            </a:custGeom>
            <a:solidFill>
              <a:srgbClr val="E5E5E5"/>
            </a:solidFill>
            <a:ln w="1588">
              <a:solidFill>
                <a:srgbClr val="999999"/>
              </a:solidFill>
              <a:prstDash val="solid"/>
              <a:round/>
              <a:headEnd/>
              <a:tailEnd/>
            </a:ln>
          </p:spPr>
          <p:txBody>
            <a:bodyPr/>
            <a:lstStyle/>
            <a:p>
              <a:endParaRPr lang="en-US"/>
            </a:p>
          </p:txBody>
        </p:sp>
        <p:sp>
          <p:nvSpPr>
            <p:cNvPr id="27172" name="Freeform 429"/>
            <p:cNvSpPr>
              <a:spLocks/>
            </p:cNvSpPr>
            <p:nvPr/>
          </p:nvSpPr>
          <p:spPr bwMode="auto">
            <a:xfrm>
              <a:off x="3410" y="1671"/>
              <a:ext cx="211" cy="130"/>
            </a:xfrm>
            <a:custGeom>
              <a:avLst/>
              <a:gdLst>
                <a:gd name="T0" fmla="*/ 201 w 322"/>
                <a:gd name="T1" fmla="*/ 101 h 202"/>
                <a:gd name="T2" fmla="*/ 195 w 322"/>
                <a:gd name="T3" fmla="*/ 114 h 202"/>
                <a:gd name="T4" fmla="*/ 180 w 322"/>
                <a:gd name="T5" fmla="*/ 120 h 202"/>
                <a:gd name="T6" fmla="*/ 178 w 322"/>
                <a:gd name="T7" fmla="*/ 130 h 202"/>
                <a:gd name="T8" fmla="*/ 168 w 322"/>
                <a:gd name="T9" fmla="*/ 128 h 202"/>
                <a:gd name="T10" fmla="*/ 156 w 322"/>
                <a:gd name="T11" fmla="*/ 124 h 202"/>
                <a:gd name="T12" fmla="*/ 149 w 322"/>
                <a:gd name="T13" fmla="*/ 106 h 202"/>
                <a:gd name="T14" fmla="*/ 136 w 322"/>
                <a:gd name="T15" fmla="*/ 104 h 202"/>
                <a:gd name="T16" fmla="*/ 123 w 322"/>
                <a:gd name="T17" fmla="*/ 97 h 202"/>
                <a:gd name="T18" fmla="*/ 111 w 322"/>
                <a:gd name="T19" fmla="*/ 88 h 202"/>
                <a:gd name="T20" fmla="*/ 87 w 322"/>
                <a:gd name="T21" fmla="*/ 80 h 202"/>
                <a:gd name="T22" fmla="*/ 74 w 322"/>
                <a:gd name="T23" fmla="*/ 81 h 202"/>
                <a:gd name="T24" fmla="*/ 57 w 322"/>
                <a:gd name="T25" fmla="*/ 84 h 202"/>
                <a:gd name="T26" fmla="*/ 47 w 322"/>
                <a:gd name="T27" fmla="*/ 95 h 202"/>
                <a:gd name="T28" fmla="*/ 41 w 322"/>
                <a:gd name="T29" fmla="*/ 94 h 202"/>
                <a:gd name="T30" fmla="*/ 37 w 322"/>
                <a:gd name="T31" fmla="*/ 80 h 202"/>
                <a:gd name="T32" fmla="*/ 35 w 322"/>
                <a:gd name="T33" fmla="*/ 66 h 202"/>
                <a:gd name="T34" fmla="*/ 26 w 322"/>
                <a:gd name="T35" fmla="*/ 59 h 202"/>
                <a:gd name="T36" fmla="*/ 24 w 322"/>
                <a:gd name="T37" fmla="*/ 60 h 202"/>
                <a:gd name="T38" fmla="*/ 27 w 322"/>
                <a:gd name="T39" fmla="*/ 57 h 202"/>
                <a:gd name="T40" fmla="*/ 29 w 322"/>
                <a:gd name="T41" fmla="*/ 55 h 202"/>
                <a:gd name="T42" fmla="*/ 26 w 322"/>
                <a:gd name="T43" fmla="*/ 49 h 202"/>
                <a:gd name="T44" fmla="*/ 19 w 322"/>
                <a:gd name="T45" fmla="*/ 50 h 202"/>
                <a:gd name="T46" fmla="*/ 19 w 322"/>
                <a:gd name="T47" fmla="*/ 51 h 202"/>
                <a:gd name="T48" fmla="*/ 15 w 322"/>
                <a:gd name="T49" fmla="*/ 34 h 202"/>
                <a:gd name="T50" fmla="*/ 16 w 322"/>
                <a:gd name="T51" fmla="*/ 32 h 202"/>
                <a:gd name="T52" fmla="*/ 24 w 322"/>
                <a:gd name="T53" fmla="*/ 34 h 202"/>
                <a:gd name="T54" fmla="*/ 31 w 322"/>
                <a:gd name="T55" fmla="*/ 38 h 202"/>
                <a:gd name="T56" fmla="*/ 36 w 322"/>
                <a:gd name="T57" fmla="*/ 37 h 202"/>
                <a:gd name="T58" fmla="*/ 37 w 322"/>
                <a:gd name="T59" fmla="*/ 35 h 202"/>
                <a:gd name="T60" fmla="*/ 38 w 322"/>
                <a:gd name="T61" fmla="*/ 30 h 202"/>
                <a:gd name="T62" fmla="*/ 24 w 322"/>
                <a:gd name="T63" fmla="*/ 16 h 202"/>
                <a:gd name="T64" fmla="*/ 12 w 322"/>
                <a:gd name="T65" fmla="*/ 14 h 202"/>
                <a:gd name="T66" fmla="*/ 12 w 322"/>
                <a:gd name="T67" fmla="*/ 28 h 202"/>
                <a:gd name="T68" fmla="*/ 12 w 322"/>
                <a:gd name="T69" fmla="*/ 30 h 202"/>
                <a:gd name="T70" fmla="*/ 3 w 322"/>
                <a:gd name="T71" fmla="*/ 12 h 202"/>
                <a:gd name="T72" fmla="*/ 5 w 322"/>
                <a:gd name="T73" fmla="*/ 3 h 202"/>
                <a:gd name="T74" fmla="*/ 0 w 322"/>
                <a:gd name="T75" fmla="*/ 0 h 202"/>
                <a:gd name="T76" fmla="*/ 26 w 322"/>
                <a:gd name="T77" fmla="*/ 0 h 202"/>
                <a:gd name="T78" fmla="*/ 22 w 322"/>
                <a:gd name="T79" fmla="*/ 12 h 202"/>
                <a:gd name="T80" fmla="*/ 39 w 322"/>
                <a:gd name="T81" fmla="*/ 17 h 202"/>
                <a:gd name="T82" fmla="*/ 56 w 322"/>
                <a:gd name="T83" fmla="*/ 23 h 202"/>
                <a:gd name="T84" fmla="*/ 76 w 322"/>
                <a:gd name="T85" fmla="*/ 27 h 202"/>
                <a:gd name="T86" fmla="*/ 71 w 322"/>
                <a:gd name="T87" fmla="*/ 17 h 202"/>
                <a:gd name="T88" fmla="*/ 80 w 322"/>
                <a:gd name="T89" fmla="*/ 13 h 202"/>
                <a:gd name="T90" fmla="*/ 91 w 322"/>
                <a:gd name="T91" fmla="*/ 1 h 202"/>
                <a:gd name="T92" fmla="*/ 109 w 322"/>
                <a:gd name="T93" fmla="*/ 13 h 202"/>
                <a:gd name="T94" fmla="*/ 121 w 322"/>
                <a:gd name="T95" fmla="*/ 30 h 202"/>
                <a:gd name="T96" fmla="*/ 140 w 322"/>
                <a:gd name="T97" fmla="*/ 38 h 202"/>
                <a:gd name="T98" fmla="*/ 151 w 322"/>
                <a:gd name="T99" fmla="*/ 44 h 202"/>
                <a:gd name="T100" fmla="*/ 178 w 322"/>
                <a:gd name="T101" fmla="*/ 59 h 202"/>
                <a:gd name="T102" fmla="*/ 201 w 322"/>
                <a:gd name="T103" fmla="*/ 75 h 202"/>
                <a:gd name="T104" fmla="*/ 211 w 322"/>
                <a:gd name="T105" fmla="*/ 91 h 202"/>
                <a:gd name="T106" fmla="*/ 205 w 322"/>
                <a:gd name="T107" fmla="*/ 96 h 202"/>
                <a:gd name="T108" fmla="*/ 201 w 322"/>
                <a:gd name="T109" fmla="*/ 101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2"/>
                <a:gd name="T166" fmla="*/ 0 h 202"/>
                <a:gd name="T167" fmla="*/ 322 w 322"/>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2" h="202">
                  <a:moveTo>
                    <a:pt x="306" y="157"/>
                  </a:moveTo>
                  <a:lnTo>
                    <a:pt x="297" y="177"/>
                  </a:lnTo>
                  <a:lnTo>
                    <a:pt x="275" y="187"/>
                  </a:lnTo>
                  <a:lnTo>
                    <a:pt x="271" y="202"/>
                  </a:lnTo>
                  <a:lnTo>
                    <a:pt x="257" y="199"/>
                  </a:lnTo>
                  <a:lnTo>
                    <a:pt x="238" y="193"/>
                  </a:lnTo>
                  <a:lnTo>
                    <a:pt x="228" y="165"/>
                  </a:lnTo>
                  <a:lnTo>
                    <a:pt x="207" y="161"/>
                  </a:lnTo>
                  <a:lnTo>
                    <a:pt x="188" y="150"/>
                  </a:lnTo>
                  <a:lnTo>
                    <a:pt x="169" y="137"/>
                  </a:lnTo>
                  <a:lnTo>
                    <a:pt x="133" y="125"/>
                  </a:lnTo>
                  <a:lnTo>
                    <a:pt x="113" y="126"/>
                  </a:lnTo>
                  <a:lnTo>
                    <a:pt x="87" y="130"/>
                  </a:lnTo>
                  <a:lnTo>
                    <a:pt x="72" y="148"/>
                  </a:lnTo>
                  <a:lnTo>
                    <a:pt x="63" y="146"/>
                  </a:lnTo>
                  <a:lnTo>
                    <a:pt x="57" y="124"/>
                  </a:lnTo>
                  <a:lnTo>
                    <a:pt x="53" y="102"/>
                  </a:lnTo>
                  <a:lnTo>
                    <a:pt x="39" y="92"/>
                  </a:lnTo>
                  <a:lnTo>
                    <a:pt x="37" y="93"/>
                  </a:lnTo>
                  <a:lnTo>
                    <a:pt x="41" y="88"/>
                  </a:lnTo>
                  <a:lnTo>
                    <a:pt x="44" y="86"/>
                  </a:lnTo>
                  <a:lnTo>
                    <a:pt x="39" y="76"/>
                  </a:lnTo>
                  <a:lnTo>
                    <a:pt x="29" y="77"/>
                  </a:lnTo>
                  <a:lnTo>
                    <a:pt x="29" y="79"/>
                  </a:lnTo>
                  <a:lnTo>
                    <a:pt x="23" y="53"/>
                  </a:lnTo>
                  <a:lnTo>
                    <a:pt x="24" y="50"/>
                  </a:lnTo>
                  <a:lnTo>
                    <a:pt x="37" y="53"/>
                  </a:lnTo>
                  <a:lnTo>
                    <a:pt x="47" y="59"/>
                  </a:lnTo>
                  <a:lnTo>
                    <a:pt x="55" y="58"/>
                  </a:lnTo>
                  <a:lnTo>
                    <a:pt x="56" y="54"/>
                  </a:lnTo>
                  <a:lnTo>
                    <a:pt x="58" y="46"/>
                  </a:lnTo>
                  <a:lnTo>
                    <a:pt x="37" y="25"/>
                  </a:lnTo>
                  <a:lnTo>
                    <a:pt x="18" y="22"/>
                  </a:lnTo>
                  <a:lnTo>
                    <a:pt x="18" y="43"/>
                  </a:lnTo>
                  <a:lnTo>
                    <a:pt x="18" y="46"/>
                  </a:lnTo>
                  <a:lnTo>
                    <a:pt x="5" y="18"/>
                  </a:lnTo>
                  <a:lnTo>
                    <a:pt x="7" y="4"/>
                  </a:lnTo>
                  <a:lnTo>
                    <a:pt x="0" y="0"/>
                  </a:lnTo>
                  <a:lnTo>
                    <a:pt x="39" y="0"/>
                  </a:lnTo>
                  <a:lnTo>
                    <a:pt x="34" y="19"/>
                  </a:lnTo>
                  <a:lnTo>
                    <a:pt x="59" y="27"/>
                  </a:lnTo>
                  <a:lnTo>
                    <a:pt x="86" y="35"/>
                  </a:lnTo>
                  <a:lnTo>
                    <a:pt x="116" y="42"/>
                  </a:lnTo>
                  <a:lnTo>
                    <a:pt x="109" y="27"/>
                  </a:lnTo>
                  <a:lnTo>
                    <a:pt x="122" y="20"/>
                  </a:lnTo>
                  <a:lnTo>
                    <a:pt x="139" y="2"/>
                  </a:lnTo>
                  <a:lnTo>
                    <a:pt x="167" y="20"/>
                  </a:lnTo>
                  <a:lnTo>
                    <a:pt x="184" y="47"/>
                  </a:lnTo>
                  <a:lnTo>
                    <a:pt x="214" y="59"/>
                  </a:lnTo>
                  <a:lnTo>
                    <a:pt x="231" y="69"/>
                  </a:lnTo>
                  <a:lnTo>
                    <a:pt x="271" y="92"/>
                  </a:lnTo>
                  <a:lnTo>
                    <a:pt x="307" y="116"/>
                  </a:lnTo>
                  <a:lnTo>
                    <a:pt x="322" y="142"/>
                  </a:lnTo>
                  <a:lnTo>
                    <a:pt x="313" y="149"/>
                  </a:lnTo>
                  <a:lnTo>
                    <a:pt x="306" y="15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73" name="Freeform 430"/>
            <p:cNvSpPr>
              <a:spLocks/>
            </p:cNvSpPr>
            <p:nvPr/>
          </p:nvSpPr>
          <p:spPr bwMode="auto">
            <a:xfrm>
              <a:off x="3410" y="1671"/>
              <a:ext cx="211" cy="130"/>
            </a:xfrm>
            <a:custGeom>
              <a:avLst/>
              <a:gdLst>
                <a:gd name="T0" fmla="*/ 201 w 322"/>
                <a:gd name="T1" fmla="*/ 101 h 202"/>
                <a:gd name="T2" fmla="*/ 195 w 322"/>
                <a:gd name="T3" fmla="*/ 114 h 202"/>
                <a:gd name="T4" fmla="*/ 180 w 322"/>
                <a:gd name="T5" fmla="*/ 120 h 202"/>
                <a:gd name="T6" fmla="*/ 178 w 322"/>
                <a:gd name="T7" fmla="*/ 130 h 202"/>
                <a:gd name="T8" fmla="*/ 168 w 322"/>
                <a:gd name="T9" fmla="*/ 128 h 202"/>
                <a:gd name="T10" fmla="*/ 156 w 322"/>
                <a:gd name="T11" fmla="*/ 124 h 202"/>
                <a:gd name="T12" fmla="*/ 149 w 322"/>
                <a:gd name="T13" fmla="*/ 106 h 202"/>
                <a:gd name="T14" fmla="*/ 136 w 322"/>
                <a:gd name="T15" fmla="*/ 104 h 202"/>
                <a:gd name="T16" fmla="*/ 123 w 322"/>
                <a:gd name="T17" fmla="*/ 97 h 202"/>
                <a:gd name="T18" fmla="*/ 111 w 322"/>
                <a:gd name="T19" fmla="*/ 88 h 202"/>
                <a:gd name="T20" fmla="*/ 87 w 322"/>
                <a:gd name="T21" fmla="*/ 80 h 202"/>
                <a:gd name="T22" fmla="*/ 74 w 322"/>
                <a:gd name="T23" fmla="*/ 81 h 202"/>
                <a:gd name="T24" fmla="*/ 57 w 322"/>
                <a:gd name="T25" fmla="*/ 84 h 202"/>
                <a:gd name="T26" fmla="*/ 47 w 322"/>
                <a:gd name="T27" fmla="*/ 95 h 202"/>
                <a:gd name="T28" fmla="*/ 41 w 322"/>
                <a:gd name="T29" fmla="*/ 94 h 202"/>
                <a:gd name="T30" fmla="*/ 37 w 322"/>
                <a:gd name="T31" fmla="*/ 80 h 202"/>
                <a:gd name="T32" fmla="*/ 35 w 322"/>
                <a:gd name="T33" fmla="*/ 66 h 202"/>
                <a:gd name="T34" fmla="*/ 26 w 322"/>
                <a:gd name="T35" fmla="*/ 59 h 202"/>
                <a:gd name="T36" fmla="*/ 24 w 322"/>
                <a:gd name="T37" fmla="*/ 60 h 202"/>
                <a:gd name="T38" fmla="*/ 27 w 322"/>
                <a:gd name="T39" fmla="*/ 57 h 202"/>
                <a:gd name="T40" fmla="*/ 29 w 322"/>
                <a:gd name="T41" fmla="*/ 55 h 202"/>
                <a:gd name="T42" fmla="*/ 26 w 322"/>
                <a:gd name="T43" fmla="*/ 49 h 202"/>
                <a:gd name="T44" fmla="*/ 19 w 322"/>
                <a:gd name="T45" fmla="*/ 50 h 202"/>
                <a:gd name="T46" fmla="*/ 19 w 322"/>
                <a:gd name="T47" fmla="*/ 51 h 202"/>
                <a:gd name="T48" fmla="*/ 15 w 322"/>
                <a:gd name="T49" fmla="*/ 34 h 202"/>
                <a:gd name="T50" fmla="*/ 16 w 322"/>
                <a:gd name="T51" fmla="*/ 32 h 202"/>
                <a:gd name="T52" fmla="*/ 24 w 322"/>
                <a:gd name="T53" fmla="*/ 34 h 202"/>
                <a:gd name="T54" fmla="*/ 31 w 322"/>
                <a:gd name="T55" fmla="*/ 38 h 202"/>
                <a:gd name="T56" fmla="*/ 36 w 322"/>
                <a:gd name="T57" fmla="*/ 37 h 202"/>
                <a:gd name="T58" fmla="*/ 37 w 322"/>
                <a:gd name="T59" fmla="*/ 35 h 202"/>
                <a:gd name="T60" fmla="*/ 38 w 322"/>
                <a:gd name="T61" fmla="*/ 30 h 202"/>
                <a:gd name="T62" fmla="*/ 24 w 322"/>
                <a:gd name="T63" fmla="*/ 16 h 202"/>
                <a:gd name="T64" fmla="*/ 12 w 322"/>
                <a:gd name="T65" fmla="*/ 14 h 202"/>
                <a:gd name="T66" fmla="*/ 12 w 322"/>
                <a:gd name="T67" fmla="*/ 28 h 202"/>
                <a:gd name="T68" fmla="*/ 12 w 322"/>
                <a:gd name="T69" fmla="*/ 30 h 202"/>
                <a:gd name="T70" fmla="*/ 3 w 322"/>
                <a:gd name="T71" fmla="*/ 12 h 202"/>
                <a:gd name="T72" fmla="*/ 5 w 322"/>
                <a:gd name="T73" fmla="*/ 3 h 202"/>
                <a:gd name="T74" fmla="*/ 0 w 322"/>
                <a:gd name="T75" fmla="*/ 0 h 202"/>
                <a:gd name="T76" fmla="*/ 26 w 322"/>
                <a:gd name="T77" fmla="*/ 0 h 202"/>
                <a:gd name="T78" fmla="*/ 22 w 322"/>
                <a:gd name="T79" fmla="*/ 12 h 202"/>
                <a:gd name="T80" fmla="*/ 39 w 322"/>
                <a:gd name="T81" fmla="*/ 17 h 202"/>
                <a:gd name="T82" fmla="*/ 56 w 322"/>
                <a:gd name="T83" fmla="*/ 23 h 202"/>
                <a:gd name="T84" fmla="*/ 76 w 322"/>
                <a:gd name="T85" fmla="*/ 27 h 202"/>
                <a:gd name="T86" fmla="*/ 71 w 322"/>
                <a:gd name="T87" fmla="*/ 17 h 202"/>
                <a:gd name="T88" fmla="*/ 80 w 322"/>
                <a:gd name="T89" fmla="*/ 13 h 202"/>
                <a:gd name="T90" fmla="*/ 91 w 322"/>
                <a:gd name="T91" fmla="*/ 1 h 202"/>
                <a:gd name="T92" fmla="*/ 109 w 322"/>
                <a:gd name="T93" fmla="*/ 13 h 202"/>
                <a:gd name="T94" fmla="*/ 121 w 322"/>
                <a:gd name="T95" fmla="*/ 30 h 202"/>
                <a:gd name="T96" fmla="*/ 140 w 322"/>
                <a:gd name="T97" fmla="*/ 38 h 202"/>
                <a:gd name="T98" fmla="*/ 151 w 322"/>
                <a:gd name="T99" fmla="*/ 44 h 202"/>
                <a:gd name="T100" fmla="*/ 178 w 322"/>
                <a:gd name="T101" fmla="*/ 59 h 202"/>
                <a:gd name="T102" fmla="*/ 201 w 322"/>
                <a:gd name="T103" fmla="*/ 75 h 202"/>
                <a:gd name="T104" fmla="*/ 211 w 322"/>
                <a:gd name="T105" fmla="*/ 91 h 202"/>
                <a:gd name="T106" fmla="*/ 205 w 322"/>
                <a:gd name="T107" fmla="*/ 96 h 202"/>
                <a:gd name="T108" fmla="*/ 201 w 322"/>
                <a:gd name="T109" fmla="*/ 101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2"/>
                <a:gd name="T166" fmla="*/ 0 h 202"/>
                <a:gd name="T167" fmla="*/ 322 w 322"/>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2" h="202">
                  <a:moveTo>
                    <a:pt x="306" y="157"/>
                  </a:moveTo>
                  <a:lnTo>
                    <a:pt x="297" y="177"/>
                  </a:lnTo>
                  <a:lnTo>
                    <a:pt x="275" y="187"/>
                  </a:lnTo>
                  <a:lnTo>
                    <a:pt x="271" y="202"/>
                  </a:lnTo>
                  <a:lnTo>
                    <a:pt x="257" y="199"/>
                  </a:lnTo>
                  <a:lnTo>
                    <a:pt x="238" y="193"/>
                  </a:lnTo>
                  <a:lnTo>
                    <a:pt x="228" y="165"/>
                  </a:lnTo>
                  <a:lnTo>
                    <a:pt x="207" y="161"/>
                  </a:lnTo>
                  <a:lnTo>
                    <a:pt x="188" y="150"/>
                  </a:lnTo>
                  <a:lnTo>
                    <a:pt x="169" y="137"/>
                  </a:lnTo>
                  <a:lnTo>
                    <a:pt x="133" y="125"/>
                  </a:lnTo>
                  <a:lnTo>
                    <a:pt x="113" y="126"/>
                  </a:lnTo>
                  <a:lnTo>
                    <a:pt x="87" y="130"/>
                  </a:lnTo>
                  <a:lnTo>
                    <a:pt x="72" y="148"/>
                  </a:lnTo>
                  <a:lnTo>
                    <a:pt x="63" y="146"/>
                  </a:lnTo>
                  <a:lnTo>
                    <a:pt x="57" y="124"/>
                  </a:lnTo>
                  <a:lnTo>
                    <a:pt x="53" y="102"/>
                  </a:lnTo>
                  <a:lnTo>
                    <a:pt x="39" y="92"/>
                  </a:lnTo>
                  <a:lnTo>
                    <a:pt x="37" y="93"/>
                  </a:lnTo>
                  <a:lnTo>
                    <a:pt x="41" y="88"/>
                  </a:lnTo>
                  <a:lnTo>
                    <a:pt x="44" y="86"/>
                  </a:lnTo>
                  <a:lnTo>
                    <a:pt x="39" y="76"/>
                  </a:lnTo>
                  <a:lnTo>
                    <a:pt x="29" y="77"/>
                  </a:lnTo>
                  <a:lnTo>
                    <a:pt x="29" y="79"/>
                  </a:lnTo>
                  <a:lnTo>
                    <a:pt x="23" y="53"/>
                  </a:lnTo>
                  <a:lnTo>
                    <a:pt x="24" y="50"/>
                  </a:lnTo>
                  <a:lnTo>
                    <a:pt x="37" y="53"/>
                  </a:lnTo>
                  <a:lnTo>
                    <a:pt x="47" y="59"/>
                  </a:lnTo>
                  <a:lnTo>
                    <a:pt x="55" y="58"/>
                  </a:lnTo>
                  <a:lnTo>
                    <a:pt x="56" y="54"/>
                  </a:lnTo>
                  <a:lnTo>
                    <a:pt x="58" y="46"/>
                  </a:lnTo>
                  <a:lnTo>
                    <a:pt x="37" y="25"/>
                  </a:lnTo>
                  <a:lnTo>
                    <a:pt x="18" y="22"/>
                  </a:lnTo>
                  <a:lnTo>
                    <a:pt x="18" y="43"/>
                  </a:lnTo>
                  <a:lnTo>
                    <a:pt x="18" y="46"/>
                  </a:lnTo>
                  <a:lnTo>
                    <a:pt x="5" y="18"/>
                  </a:lnTo>
                  <a:lnTo>
                    <a:pt x="7" y="4"/>
                  </a:lnTo>
                  <a:lnTo>
                    <a:pt x="0" y="0"/>
                  </a:lnTo>
                  <a:lnTo>
                    <a:pt x="39" y="0"/>
                  </a:lnTo>
                  <a:lnTo>
                    <a:pt x="34" y="19"/>
                  </a:lnTo>
                  <a:lnTo>
                    <a:pt x="59" y="27"/>
                  </a:lnTo>
                  <a:lnTo>
                    <a:pt x="86" y="35"/>
                  </a:lnTo>
                  <a:lnTo>
                    <a:pt x="116" y="42"/>
                  </a:lnTo>
                  <a:lnTo>
                    <a:pt x="109" y="27"/>
                  </a:lnTo>
                  <a:lnTo>
                    <a:pt x="122" y="20"/>
                  </a:lnTo>
                  <a:lnTo>
                    <a:pt x="139" y="2"/>
                  </a:lnTo>
                  <a:lnTo>
                    <a:pt x="167" y="20"/>
                  </a:lnTo>
                  <a:lnTo>
                    <a:pt x="184" y="47"/>
                  </a:lnTo>
                  <a:lnTo>
                    <a:pt x="214" y="59"/>
                  </a:lnTo>
                  <a:lnTo>
                    <a:pt x="231" y="69"/>
                  </a:lnTo>
                  <a:lnTo>
                    <a:pt x="271" y="92"/>
                  </a:lnTo>
                  <a:lnTo>
                    <a:pt x="307" y="116"/>
                  </a:lnTo>
                  <a:lnTo>
                    <a:pt x="322" y="142"/>
                  </a:lnTo>
                  <a:lnTo>
                    <a:pt x="313" y="149"/>
                  </a:lnTo>
                  <a:lnTo>
                    <a:pt x="306" y="157"/>
                  </a:lnTo>
                </a:path>
              </a:pathLst>
            </a:custGeom>
            <a:solidFill>
              <a:srgbClr val="E5E5E5"/>
            </a:solidFill>
            <a:ln w="1588">
              <a:solidFill>
                <a:srgbClr val="999999"/>
              </a:solidFill>
              <a:prstDash val="solid"/>
              <a:round/>
              <a:headEnd/>
              <a:tailEnd/>
            </a:ln>
          </p:spPr>
          <p:txBody>
            <a:bodyPr/>
            <a:lstStyle/>
            <a:p>
              <a:endParaRPr lang="en-US"/>
            </a:p>
          </p:txBody>
        </p:sp>
        <p:sp>
          <p:nvSpPr>
            <p:cNvPr id="27174" name="Freeform 431"/>
            <p:cNvSpPr>
              <a:spLocks/>
            </p:cNvSpPr>
            <p:nvPr/>
          </p:nvSpPr>
          <p:spPr bwMode="auto">
            <a:xfrm>
              <a:off x="3560" y="1747"/>
              <a:ext cx="195" cy="154"/>
            </a:xfrm>
            <a:custGeom>
              <a:avLst/>
              <a:gdLst>
                <a:gd name="T0" fmla="*/ 1 w 298"/>
                <a:gd name="T1" fmla="*/ 68 h 239"/>
                <a:gd name="T2" fmla="*/ 1 w 298"/>
                <a:gd name="T3" fmla="*/ 69 h 239"/>
                <a:gd name="T4" fmla="*/ 0 w 298"/>
                <a:gd name="T5" fmla="*/ 79 h 239"/>
                <a:gd name="T6" fmla="*/ 7 w 298"/>
                <a:gd name="T7" fmla="*/ 82 h 239"/>
                <a:gd name="T8" fmla="*/ 6 w 298"/>
                <a:gd name="T9" fmla="*/ 86 h 239"/>
                <a:gd name="T10" fmla="*/ 8 w 298"/>
                <a:gd name="T11" fmla="*/ 101 h 239"/>
                <a:gd name="T12" fmla="*/ 11 w 298"/>
                <a:gd name="T13" fmla="*/ 115 h 239"/>
                <a:gd name="T14" fmla="*/ 26 w 298"/>
                <a:gd name="T15" fmla="*/ 120 h 239"/>
                <a:gd name="T16" fmla="*/ 29 w 298"/>
                <a:gd name="T17" fmla="*/ 126 h 239"/>
                <a:gd name="T18" fmla="*/ 18 w 298"/>
                <a:gd name="T19" fmla="*/ 147 h 239"/>
                <a:gd name="T20" fmla="*/ 29 w 298"/>
                <a:gd name="T21" fmla="*/ 150 h 239"/>
                <a:gd name="T22" fmla="*/ 44 w 298"/>
                <a:gd name="T23" fmla="*/ 154 h 239"/>
                <a:gd name="T24" fmla="*/ 65 w 298"/>
                <a:gd name="T25" fmla="*/ 154 h 239"/>
                <a:gd name="T26" fmla="*/ 81 w 298"/>
                <a:gd name="T27" fmla="*/ 149 h 239"/>
                <a:gd name="T28" fmla="*/ 98 w 298"/>
                <a:gd name="T29" fmla="*/ 147 h 239"/>
                <a:gd name="T30" fmla="*/ 98 w 298"/>
                <a:gd name="T31" fmla="*/ 139 h 239"/>
                <a:gd name="T32" fmla="*/ 100 w 298"/>
                <a:gd name="T33" fmla="*/ 126 h 239"/>
                <a:gd name="T34" fmla="*/ 115 w 298"/>
                <a:gd name="T35" fmla="*/ 119 h 239"/>
                <a:gd name="T36" fmla="*/ 118 w 298"/>
                <a:gd name="T37" fmla="*/ 115 h 239"/>
                <a:gd name="T38" fmla="*/ 132 w 298"/>
                <a:gd name="T39" fmla="*/ 115 h 239"/>
                <a:gd name="T40" fmla="*/ 133 w 298"/>
                <a:gd name="T41" fmla="*/ 97 h 239"/>
                <a:gd name="T42" fmla="*/ 145 w 298"/>
                <a:gd name="T43" fmla="*/ 86 h 239"/>
                <a:gd name="T44" fmla="*/ 137 w 298"/>
                <a:gd name="T45" fmla="*/ 76 h 239"/>
                <a:gd name="T46" fmla="*/ 149 w 298"/>
                <a:gd name="T47" fmla="*/ 76 h 239"/>
                <a:gd name="T48" fmla="*/ 152 w 298"/>
                <a:gd name="T49" fmla="*/ 68 h 239"/>
                <a:gd name="T50" fmla="*/ 156 w 298"/>
                <a:gd name="T51" fmla="*/ 57 h 239"/>
                <a:gd name="T52" fmla="*/ 148 w 298"/>
                <a:gd name="T53" fmla="*/ 41 h 239"/>
                <a:gd name="T54" fmla="*/ 156 w 298"/>
                <a:gd name="T55" fmla="*/ 30 h 239"/>
                <a:gd name="T56" fmla="*/ 174 w 298"/>
                <a:gd name="T57" fmla="*/ 26 h 239"/>
                <a:gd name="T58" fmla="*/ 190 w 298"/>
                <a:gd name="T59" fmla="*/ 23 h 239"/>
                <a:gd name="T60" fmla="*/ 190 w 298"/>
                <a:gd name="T61" fmla="*/ 19 h 239"/>
                <a:gd name="T62" fmla="*/ 195 w 298"/>
                <a:gd name="T63" fmla="*/ 19 h 239"/>
                <a:gd name="T64" fmla="*/ 181 w 298"/>
                <a:gd name="T65" fmla="*/ 19 h 239"/>
                <a:gd name="T66" fmla="*/ 178 w 298"/>
                <a:gd name="T67" fmla="*/ 19 h 239"/>
                <a:gd name="T68" fmla="*/ 166 w 298"/>
                <a:gd name="T69" fmla="*/ 19 h 239"/>
                <a:gd name="T70" fmla="*/ 149 w 298"/>
                <a:gd name="T71" fmla="*/ 27 h 239"/>
                <a:gd name="T72" fmla="*/ 142 w 298"/>
                <a:gd name="T73" fmla="*/ 7 h 239"/>
                <a:gd name="T74" fmla="*/ 138 w 298"/>
                <a:gd name="T75" fmla="*/ 7 h 239"/>
                <a:gd name="T76" fmla="*/ 135 w 298"/>
                <a:gd name="T77" fmla="*/ 0 h 239"/>
                <a:gd name="T78" fmla="*/ 127 w 298"/>
                <a:gd name="T79" fmla="*/ 1 h 239"/>
                <a:gd name="T80" fmla="*/ 126 w 298"/>
                <a:gd name="T81" fmla="*/ 12 h 239"/>
                <a:gd name="T82" fmla="*/ 115 w 298"/>
                <a:gd name="T83" fmla="*/ 17 h 239"/>
                <a:gd name="T84" fmla="*/ 111 w 298"/>
                <a:gd name="T85" fmla="*/ 20 h 239"/>
                <a:gd name="T86" fmla="*/ 101 w 298"/>
                <a:gd name="T87" fmla="*/ 21 h 239"/>
                <a:gd name="T88" fmla="*/ 94 w 298"/>
                <a:gd name="T89" fmla="*/ 22 h 239"/>
                <a:gd name="T90" fmla="*/ 88 w 298"/>
                <a:gd name="T91" fmla="*/ 19 h 239"/>
                <a:gd name="T92" fmla="*/ 75 w 298"/>
                <a:gd name="T93" fmla="*/ 17 h 239"/>
                <a:gd name="T94" fmla="*/ 61 w 298"/>
                <a:gd name="T95" fmla="*/ 15 h 239"/>
                <a:gd name="T96" fmla="*/ 55 w 298"/>
                <a:gd name="T97" fmla="*/ 19 h 239"/>
                <a:gd name="T98" fmla="*/ 50 w 298"/>
                <a:gd name="T99" fmla="*/ 24 h 239"/>
                <a:gd name="T100" fmla="*/ 44 w 298"/>
                <a:gd name="T101" fmla="*/ 37 h 239"/>
                <a:gd name="T102" fmla="*/ 30 w 298"/>
                <a:gd name="T103" fmla="*/ 44 h 239"/>
                <a:gd name="T104" fmla="*/ 27 w 298"/>
                <a:gd name="T105" fmla="*/ 53 h 239"/>
                <a:gd name="T106" fmla="*/ 18 w 298"/>
                <a:gd name="T107" fmla="*/ 52 h 239"/>
                <a:gd name="T108" fmla="*/ 6 w 298"/>
                <a:gd name="T109" fmla="*/ 48 h 239"/>
                <a:gd name="T110" fmla="*/ 1 w 298"/>
                <a:gd name="T111" fmla="*/ 68 h 2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8"/>
                <a:gd name="T169" fmla="*/ 0 h 239"/>
                <a:gd name="T170" fmla="*/ 298 w 298"/>
                <a:gd name="T171" fmla="*/ 239 h 2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8" h="239">
                  <a:moveTo>
                    <a:pt x="2" y="105"/>
                  </a:moveTo>
                  <a:lnTo>
                    <a:pt x="1" y="107"/>
                  </a:lnTo>
                  <a:lnTo>
                    <a:pt x="0" y="122"/>
                  </a:lnTo>
                  <a:lnTo>
                    <a:pt x="10" y="127"/>
                  </a:lnTo>
                  <a:lnTo>
                    <a:pt x="9" y="133"/>
                  </a:lnTo>
                  <a:lnTo>
                    <a:pt x="12" y="156"/>
                  </a:lnTo>
                  <a:lnTo>
                    <a:pt x="17" y="179"/>
                  </a:lnTo>
                  <a:lnTo>
                    <a:pt x="40" y="186"/>
                  </a:lnTo>
                  <a:lnTo>
                    <a:pt x="44" y="196"/>
                  </a:lnTo>
                  <a:lnTo>
                    <a:pt x="27" y="228"/>
                  </a:lnTo>
                  <a:lnTo>
                    <a:pt x="45" y="233"/>
                  </a:lnTo>
                  <a:lnTo>
                    <a:pt x="67" y="239"/>
                  </a:lnTo>
                  <a:lnTo>
                    <a:pt x="100" y="239"/>
                  </a:lnTo>
                  <a:lnTo>
                    <a:pt x="124" y="232"/>
                  </a:lnTo>
                  <a:lnTo>
                    <a:pt x="149" y="228"/>
                  </a:lnTo>
                  <a:lnTo>
                    <a:pt x="149" y="215"/>
                  </a:lnTo>
                  <a:lnTo>
                    <a:pt x="153" y="195"/>
                  </a:lnTo>
                  <a:lnTo>
                    <a:pt x="175" y="184"/>
                  </a:lnTo>
                  <a:lnTo>
                    <a:pt x="181" y="179"/>
                  </a:lnTo>
                  <a:lnTo>
                    <a:pt x="201" y="179"/>
                  </a:lnTo>
                  <a:lnTo>
                    <a:pt x="204" y="150"/>
                  </a:lnTo>
                  <a:lnTo>
                    <a:pt x="222" y="134"/>
                  </a:lnTo>
                  <a:lnTo>
                    <a:pt x="209" y="118"/>
                  </a:lnTo>
                  <a:lnTo>
                    <a:pt x="228" y="118"/>
                  </a:lnTo>
                  <a:lnTo>
                    <a:pt x="232" y="106"/>
                  </a:lnTo>
                  <a:lnTo>
                    <a:pt x="239" y="88"/>
                  </a:lnTo>
                  <a:lnTo>
                    <a:pt x="226" y="64"/>
                  </a:lnTo>
                  <a:lnTo>
                    <a:pt x="239" y="47"/>
                  </a:lnTo>
                  <a:lnTo>
                    <a:pt x="266" y="41"/>
                  </a:lnTo>
                  <a:lnTo>
                    <a:pt x="290" y="35"/>
                  </a:lnTo>
                  <a:lnTo>
                    <a:pt x="290" y="30"/>
                  </a:lnTo>
                  <a:lnTo>
                    <a:pt x="298" y="30"/>
                  </a:lnTo>
                  <a:lnTo>
                    <a:pt x="277" y="29"/>
                  </a:lnTo>
                  <a:lnTo>
                    <a:pt x="272" y="29"/>
                  </a:lnTo>
                  <a:lnTo>
                    <a:pt x="254" y="29"/>
                  </a:lnTo>
                  <a:lnTo>
                    <a:pt x="227" y="42"/>
                  </a:lnTo>
                  <a:lnTo>
                    <a:pt x="217" y="11"/>
                  </a:lnTo>
                  <a:lnTo>
                    <a:pt x="211" y="11"/>
                  </a:lnTo>
                  <a:lnTo>
                    <a:pt x="206" y="0"/>
                  </a:lnTo>
                  <a:lnTo>
                    <a:pt x="194" y="2"/>
                  </a:lnTo>
                  <a:lnTo>
                    <a:pt x="193" y="18"/>
                  </a:lnTo>
                  <a:lnTo>
                    <a:pt x="176" y="27"/>
                  </a:lnTo>
                  <a:lnTo>
                    <a:pt x="170" y="31"/>
                  </a:lnTo>
                  <a:lnTo>
                    <a:pt x="154" y="33"/>
                  </a:lnTo>
                  <a:lnTo>
                    <a:pt x="144" y="34"/>
                  </a:lnTo>
                  <a:lnTo>
                    <a:pt x="135" y="30"/>
                  </a:lnTo>
                  <a:lnTo>
                    <a:pt x="115" y="27"/>
                  </a:lnTo>
                  <a:lnTo>
                    <a:pt x="93" y="23"/>
                  </a:lnTo>
                  <a:lnTo>
                    <a:pt x="84" y="30"/>
                  </a:lnTo>
                  <a:lnTo>
                    <a:pt x="77" y="38"/>
                  </a:lnTo>
                  <a:lnTo>
                    <a:pt x="68" y="58"/>
                  </a:lnTo>
                  <a:lnTo>
                    <a:pt x="46" y="68"/>
                  </a:lnTo>
                  <a:lnTo>
                    <a:pt x="42" y="83"/>
                  </a:lnTo>
                  <a:lnTo>
                    <a:pt x="28" y="80"/>
                  </a:lnTo>
                  <a:lnTo>
                    <a:pt x="9" y="74"/>
                  </a:lnTo>
                  <a:lnTo>
                    <a:pt x="2" y="10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75" name="Freeform 432"/>
            <p:cNvSpPr>
              <a:spLocks/>
            </p:cNvSpPr>
            <p:nvPr/>
          </p:nvSpPr>
          <p:spPr bwMode="auto">
            <a:xfrm>
              <a:off x="3560" y="1747"/>
              <a:ext cx="195" cy="154"/>
            </a:xfrm>
            <a:custGeom>
              <a:avLst/>
              <a:gdLst>
                <a:gd name="T0" fmla="*/ 1 w 298"/>
                <a:gd name="T1" fmla="*/ 68 h 239"/>
                <a:gd name="T2" fmla="*/ 1 w 298"/>
                <a:gd name="T3" fmla="*/ 69 h 239"/>
                <a:gd name="T4" fmla="*/ 0 w 298"/>
                <a:gd name="T5" fmla="*/ 79 h 239"/>
                <a:gd name="T6" fmla="*/ 7 w 298"/>
                <a:gd name="T7" fmla="*/ 82 h 239"/>
                <a:gd name="T8" fmla="*/ 6 w 298"/>
                <a:gd name="T9" fmla="*/ 86 h 239"/>
                <a:gd name="T10" fmla="*/ 8 w 298"/>
                <a:gd name="T11" fmla="*/ 101 h 239"/>
                <a:gd name="T12" fmla="*/ 11 w 298"/>
                <a:gd name="T13" fmla="*/ 115 h 239"/>
                <a:gd name="T14" fmla="*/ 26 w 298"/>
                <a:gd name="T15" fmla="*/ 120 h 239"/>
                <a:gd name="T16" fmla="*/ 29 w 298"/>
                <a:gd name="T17" fmla="*/ 126 h 239"/>
                <a:gd name="T18" fmla="*/ 18 w 298"/>
                <a:gd name="T19" fmla="*/ 147 h 239"/>
                <a:gd name="T20" fmla="*/ 29 w 298"/>
                <a:gd name="T21" fmla="*/ 150 h 239"/>
                <a:gd name="T22" fmla="*/ 44 w 298"/>
                <a:gd name="T23" fmla="*/ 154 h 239"/>
                <a:gd name="T24" fmla="*/ 65 w 298"/>
                <a:gd name="T25" fmla="*/ 154 h 239"/>
                <a:gd name="T26" fmla="*/ 81 w 298"/>
                <a:gd name="T27" fmla="*/ 149 h 239"/>
                <a:gd name="T28" fmla="*/ 98 w 298"/>
                <a:gd name="T29" fmla="*/ 147 h 239"/>
                <a:gd name="T30" fmla="*/ 98 w 298"/>
                <a:gd name="T31" fmla="*/ 139 h 239"/>
                <a:gd name="T32" fmla="*/ 100 w 298"/>
                <a:gd name="T33" fmla="*/ 126 h 239"/>
                <a:gd name="T34" fmla="*/ 115 w 298"/>
                <a:gd name="T35" fmla="*/ 119 h 239"/>
                <a:gd name="T36" fmla="*/ 118 w 298"/>
                <a:gd name="T37" fmla="*/ 115 h 239"/>
                <a:gd name="T38" fmla="*/ 132 w 298"/>
                <a:gd name="T39" fmla="*/ 115 h 239"/>
                <a:gd name="T40" fmla="*/ 133 w 298"/>
                <a:gd name="T41" fmla="*/ 97 h 239"/>
                <a:gd name="T42" fmla="*/ 145 w 298"/>
                <a:gd name="T43" fmla="*/ 86 h 239"/>
                <a:gd name="T44" fmla="*/ 137 w 298"/>
                <a:gd name="T45" fmla="*/ 76 h 239"/>
                <a:gd name="T46" fmla="*/ 149 w 298"/>
                <a:gd name="T47" fmla="*/ 76 h 239"/>
                <a:gd name="T48" fmla="*/ 152 w 298"/>
                <a:gd name="T49" fmla="*/ 68 h 239"/>
                <a:gd name="T50" fmla="*/ 156 w 298"/>
                <a:gd name="T51" fmla="*/ 57 h 239"/>
                <a:gd name="T52" fmla="*/ 148 w 298"/>
                <a:gd name="T53" fmla="*/ 41 h 239"/>
                <a:gd name="T54" fmla="*/ 156 w 298"/>
                <a:gd name="T55" fmla="*/ 30 h 239"/>
                <a:gd name="T56" fmla="*/ 174 w 298"/>
                <a:gd name="T57" fmla="*/ 26 h 239"/>
                <a:gd name="T58" fmla="*/ 190 w 298"/>
                <a:gd name="T59" fmla="*/ 23 h 239"/>
                <a:gd name="T60" fmla="*/ 190 w 298"/>
                <a:gd name="T61" fmla="*/ 19 h 239"/>
                <a:gd name="T62" fmla="*/ 195 w 298"/>
                <a:gd name="T63" fmla="*/ 19 h 239"/>
                <a:gd name="T64" fmla="*/ 181 w 298"/>
                <a:gd name="T65" fmla="*/ 19 h 239"/>
                <a:gd name="T66" fmla="*/ 178 w 298"/>
                <a:gd name="T67" fmla="*/ 19 h 239"/>
                <a:gd name="T68" fmla="*/ 166 w 298"/>
                <a:gd name="T69" fmla="*/ 19 h 239"/>
                <a:gd name="T70" fmla="*/ 149 w 298"/>
                <a:gd name="T71" fmla="*/ 27 h 239"/>
                <a:gd name="T72" fmla="*/ 142 w 298"/>
                <a:gd name="T73" fmla="*/ 7 h 239"/>
                <a:gd name="T74" fmla="*/ 138 w 298"/>
                <a:gd name="T75" fmla="*/ 7 h 239"/>
                <a:gd name="T76" fmla="*/ 135 w 298"/>
                <a:gd name="T77" fmla="*/ 0 h 239"/>
                <a:gd name="T78" fmla="*/ 127 w 298"/>
                <a:gd name="T79" fmla="*/ 1 h 239"/>
                <a:gd name="T80" fmla="*/ 126 w 298"/>
                <a:gd name="T81" fmla="*/ 12 h 239"/>
                <a:gd name="T82" fmla="*/ 115 w 298"/>
                <a:gd name="T83" fmla="*/ 17 h 239"/>
                <a:gd name="T84" fmla="*/ 111 w 298"/>
                <a:gd name="T85" fmla="*/ 20 h 239"/>
                <a:gd name="T86" fmla="*/ 101 w 298"/>
                <a:gd name="T87" fmla="*/ 21 h 239"/>
                <a:gd name="T88" fmla="*/ 94 w 298"/>
                <a:gd name="T89" fmla="*/ 22 h 239"/>
                <a:gd name="T90" fmla="*/ 88 w 298"/>
                <a:gd name="T91" fmla="*/ 19 h 239"/>
                <a:gd name="T92" fmla="*/ 75 w 298"/>
                <a:gd name="T93" fmla="*/ 17 h 239"/>
                <a:gd name="T94" fmla="*/ 61 w 298"/>
                <a:gd name="T95" fmla="*/ 15 h 239"/>
                <a:gd name="T96" fmla="*/ 55 w 298"/>
                <a:gd name="T97" fmla="*/ 19 h 239"/>
                <a:gd name="T98" fmla="*/ 50 w 298"/>
                <a:gd name="T99" fmla="*/ 24 h 239"/>
                <a:gd name="T100" fmla="*/ 44 w 298"/>
                <a:gd name="T101" fmla="*/ 37 h 239"/>
                <a:gd name="T102" fmla="*/ 30 w 298"/>
                <a:gd name="T103" fmla="*/ 44 h 239"/>
                <a:gd name="T104" fmla="*/ 27 w 298"/>
                <a:gd name="T105" fmla="*/ 53 h 239"/>
                <a:gd name="T106" fmla="*/ 18 w 298"/>
                <a:gd name="T107" fmla="*/ 52 h 239"/>
                <a:gd name="T108" fmla="*/ 6 w 298"/>
                <a:gd name="T109" fmla="*/ 48 h 239"/>
                <a:gd name="T110" fmla="*/ 1 w 298"/>
                <a:gd name="T111" fmla="*/ 68 h 2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8"/>
                <a:gd name="T169" fmla="*/ 0 h 239"/>
                <a:gd name="T170" fmla="*/ 298 w 298"/>
                <a:gd name="T171" fmla="*/ 239 h 2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8" h="239">
                  <a:moveTo>
                    <a:pt x="2" y="105"/>
                  </a:moveTo>
                  <a:lnTo>
                    <a:pt x="1" y="107"/>
                  </a:lnTo>
                  <a:lnTo>
                    <a:pt x="0" y="122"/>
                  </a:lnTo>
                  <a:lnTo>
                    <a:pt x="10" y="127"/>
                  </a:lnTo>
                  <a:lnTo>
                    <a:pt x="9" y="133"/>
                  </a:lnTo>
                  <a:lnTo>
                    <a:pt x="12" y="156"/>
                  </a:lnTo>
                  <a:lnTo>
                    <a:pt x="17" y="179"/>
                  </a:lnTo>
                  <a:lnTo>
                    <a:pt x="40" y="186"/>
                  </a:lnTo>
                  <a:lnTo>
                    <a:pt x="44" y="196"/>
                  </a:lnTo>
                  <a:lnTo>
                    <a:pt x="27" y="228"/>
                  </a:lnTo>
                  <a:lnTo>
                    <a:pt x="45" y="233"/>
                  </a:lnTo>
                  <a:lnTo>
                    <a:pt x="67" y="239"/>
                  </a:lnTo>
                  <a:lnTo>
                    <a:pt x="100" y="239"/>
                  </a:lnTo>
                  <a:lnTo>
                    <a:pt x="124" y="232"/>
                  </a:lnTo>
                  <a:lnTo>
                    <a:pt x="149" y="228"/>
                  </a:lnTo>
                  <a:lnTo>
                    <a:pt x="149" y="215"/>
                  </a:lnTo>
                  <a:lnTo>
                    <a:pt x="153" y="195"/>
                  </a:lnTo>
                  <a:lnTo>
                    <a:pt x="175" y="184"/>
                  </a:lnTo>
                  <a:lnTo>
                    <a:pt x="181" y="179"/>
                  </a:lnTo>
                  <a:lnTo>
                    <a:pt x="201" y="179"/>
                  </a:lnTo>
                  <a:lnTo>
                    <a:pt x="204" y="150"/>
                  </a:lnTo>
                  <a:lnTo>
                    <a:pt x="222" y="134"/>
                  </a:lnTo>
                  <a:lnTo>
                    <a:pt x="209" y="118"/>
                  </a:lnTo>
                  <a:lnTo>
                    <a:pt x="228" y="118"/>
                  </a:lnTo>
                  <a:lnTo>
                    <a:pt x="232" y="106"/>
                  </a:lnTo>
                  <a:lnTo>
                    <a:pt x="239" y="88"/>
                  </a:lnTo>
                  <a:lnTo>
                    <a:pt x="226" y="64"/>
                  </a:lnTo>
                  <a:lnTo>
                    <a:pt x="239" y="47"/>
                  </a:lnTo>
                  <a:lnTo>
                    <a:pt x="266" y="41"/>
                  </a:lnTo>
                  <a:lnTo>
                    <a:pt x="290" y="35"/>
                  </a:lnTo>
                  <a:lnTo>
                    <a:pt x="290" y="30"/>
                  </a:lnTo>
                  <a:lnTo>
                    <a:pt x="298" y="30"/>
                  </a:lnTo>
                  <a:lnTo>
                    <a:pt x="277" y="29"/>
                  </a:lnTo>
                  <a:lnTo>
                    <a:pt x="272" y="29"/>
                  </a:lnTo>
                  <a:lnTo>
                    <a:pt x="254" y="29"/>
                  </a:lnTo>
                  <a:lnTo>
                    <a:pt x="227" y="42"/>
                  </a:lnTo>
                  <a:lnTo>
                    <a:pt x="217" y="11"/>
                  </a:lnTo>
                  <a:lnTo>
                    <a:pt x="211" y="11"/>
                  </a:lnTo>
                  <a:lnTo>
                    <a:pt x="206" y="0"/>
                  </a:lnTo>
                  <a:lnTo>
                    <a:pt x="194" y="2"/>
                  </a:lnTo>
                  <a:lnTo>
                    <a:pt x="193" y="18"/>
                  </a:lnTo>
                  <a:lnTo>
                    <a:pt x="176" y="27"/>
                  </a:lnTo>
                  <a:lnTo>
                    <a:pt x="170" y="31"/>
                  </a:lnTo>
                  <a:lnTo>
                    <a:pt x="154" y="33"/>
                  </a:lnTo>
                  <a:lnTo>
                    <a:pt x="144" y="34"/>
                  </a:lnTo>
                  <a:lnTo>
                    <a:pt x="135" y="30"/>
                  </a:lnTo>
                  <a:lnTo>
                    <a:pt x="115" y="27"/>
                  </a:lnTo>
                  <a:lnTo>
                    <a:pt x="93" y="23"/>
                  </a:lnTo>
                  <a:lnTo>
                    <a:pt x="84" y="30"/>
                  </a:lnTo>
                  <a:lnTo>
                    <a:pt x="77" y="38"/>
                  </a:lnTo>
                  <a:lnTo>
                    <a:pt x="68" y="58"/>
                  </a:lnTo>
                  <a:lnTo>
                    <a:pt x="46" y="68"/>
                  </a:lnTo>
                  <a:lnTo>
                    <a:pt x="42" y="83"/>
                  </a:lnTo>
                  <a:lnTo>
                    <a:pt x="28" y="80"/>
                  </a:lnTo>
                  <a:lnTo>
                    <a:pt x="9" y="74"/>
                  </a:lnTo>
                  <a:lnTo>
                    <a:pt x="2" y="105"/>
                  </a:lnTo>
                </a:path>
              </a:pathLst>
            </a:custGeom>
            <a:solidFill>
              <a:srgbClr val="E5E5E5"/>
            </a:solidFill>
            <a:ln w="1588">
              <a:solidFill>
                <a:srgbClr val="999999"/>
              </a:solidFill>
              <a:prstDash val="solid"/>
              <a:round/>
              <a:headEnd/>
              <a:tailEnd/>
            </a:ln>
          </p:spPr>
          <p:txBody>
            <a:bodyPr/>
            <a:lstStyle/>
            <a:p>
              <a:endParaRPr lang="en-US"/>
            </a:p>
          </p:txBody>
        </p:sp>
        <p:sp>
          <p:nvSpPr>
            <p:cNvPr id="27176" name="Freeform 433"/>
            <p:cNvSpPr>
              <a:spLocks/>
            </p:cNvSpPr>
            <p:nvPr/>
          </p:nvSpPr>
          <p:spPr bwMode="auto">
            <a:xfrm>
              <a:off x="3147" y="1794"/>
              <a:ext cx="30" cy="17"/>
            </a:xfrm>
            <a:custGeom>
              <a:avLst/>
              <a:gdLst>
                <a:gd name="T0" fmla="*/ 30 w 46"/>
                <a:gd name="T1" fmla="*/ 0 h 26"/>
                <a:gd name="T2" fmla="*/ 11 w 46"/>
                <a:gd name="T3" fmla="*/ 5 h 26"/>
                <a:gd name="T4" fmla="*/ 0 w 46"/>
                <a:gd name="T5" fmla="*/ 10 h 26"/>
                <a:gd name="T6" fmla="*/ 5 w 46"/>
                <a:gd name="T7" fmla="*/ 17 h 26"/>
                <a:gd name="T8" fmla="*/ 22 w 46"/>
                <a:gd name="T9" fmla="*/ 11 h 26"/>
                <a:gd name="T10" fmla="*/ 22 w 46"/>
                <a:gd name="T11" fmla="*/ 7 h 26"/>
                <a:gd name="T12" fmla="*/ 30 w 46"/>
                <a:gd name="T13" fmla="*/ 0 h 26"/>
                <a:gd name="T14" fmla="*/ 0 60000 65536"/>
                <a:gd name="T15" fmla="*/ 0 60000 65536"/>
                <a:gd name="T16" fmla="*/ 0 60000 65536"/>
                <a:gd name="T17" fmla="*/ 0 60000 65536"/>
                <a:gd name="T18" fmla="*/ 0 60000 65536"/>
                <a:gd name="T19" fmla="*/ 0 60000 65536"/>
                <a:gd name="T20" fmla="*/ 0 60000 65536"/>
                <a:gd name="T21" fmla="*/ 0 w 46"/>
                <a:gd name="T22" fmla="*/ 0 h 26"/>
                <a:gd name="T23" fmla="*/ 46 w 4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6">
                  <a:moveTo>
                    <a:pt x="46" y="0"/>
                  </a:moveTo>
                  <a:lnTo>
                    <a:pt x="17" y="7"/>
                  </a:lnTo>
                  <a:lnTo>
                    <a:pt x="0" y="16"/>
                  </a:lnTo>
                  <a:lnTo>
                    <a:pt x="8" y="26"/>
                  </a:lnTo>
                  <a:lnTo>
                    <a:pt x="33" y="17"/>
                  </a:lnTo>
                  <a:lnTo>
                    <a:pt x="33" y="11"/>
                  </a:lnTo>
                  <a:lnTo>
                    <a:pt x="46"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77" name="Freeform 434"/>
            <p:cNvSpPr>
              <a:spLocks/>
            </p:cNvSpPr>
            <p:nvPr/>
          </p:nvSpPr>
          <p:spPr bwMode="auto">
            <a:xfrm>
              <a:off x="3147" y="1794"/>
              <a:ext cx="30" cy="17"/>
            </a:xfrm>
            <a:custGeom>
              <a:avLst/>
              <a:gdLst>
                <a:gd name="T0" fmla="*/ 30 w 46"/>
                <a:gd name="T1" fmla="*/ 0 h 26"/>
                <a:gd name="T2" fmla="*/ 11 w 46"/>
                <a:gd name="T3" fmla="*/ 5 h 26"/>
                <a:gd name="T4" fmla="*/ 0 w 46"/>
                <a:gd name="T5" fmla="*/ 10 h 26"/>
                <a:gd name="T6" fmla="*/ 5 w 46"/>
                <a:gd name="T7" fmla="*/ 17 h 26"/>
                <a:gd name="T8" fmla="*/ 22 w 46"/>
                <a:gd name="T9" fmla="*/ 11 h 26"/>
                <a:gd name="T10" fmla="*/ 22 w 46"/>
                <a:gd name="T11" fmla="*/ 7 h 26"/>
                <a:gd name="T12" fmla="*/ 30 w 46"/>
                <a:gd name="T13" fmla="*/ 0 h 26"/>
                <a:gd name="T14" fmla="*/ 0 60000 65536"/>
                <a:gd name="T15" fmla="*/ 0 60000 65536"/>
                <a:gd name="T16" fmla="*/ 0 60000 65536"/>
                <a:gd name="T17" fmla="*/ 0 60000 65536"/>
                <a:gd name="T18" fmla="*/ 0 60000 65536"/>
                <a:gd name="T19" fmla="*/ 0 60000 65536"/>
                <a:gd name="T20" fmla="*/ 0 60000 65536"/>
                <a:gd name="T21" fmla="*/ 0 w 46"/>
                <a:gd name="T22" fmla="*/ 0 h 26"/>
                <a:gd name="T23" fmla="*/ 46 w 4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6">
                  <a:moveTo>
                    <a:pt x="46" y="0"/>
                  </a:moveTo>
                  <a:lnTo>
                    <a:pt x="17" y="7"/>
                  </a:lnTo>
                  <a:lnTo>
                    <a:pt x="0" y="16"/>
                  </a:lnTo>
                  <a:lnTo>
                    <a:pt x="8" y="26"/>
                  </a:lnTo>
                  <a:lnTo>
                    <a:pt x="33" y="17"/>
                  </a:lnTo>
                  <a:lnTo>
                    <a:pt x="33" y="11"/>
                  </a:lnTo>
                  <a:lnTo>
                    <a:pt x="46" y="0"/>
                  </a:lnTo>
                </a:path>
              </a:pathLst>
            </a:custGeom>
            <a:solidFill>
              <a:srgbClr val="E5E5E5"/>
            </a:solidFill>
            <a:ln w="1588">
              <a:solidFill>
                <a:srgbClr val="999999"/>
              </a:solidFill>
              <a:prstDash val="solid"/>
              <a:round/>
              <a:headEnd/>
              <a:tailEnd/>
            </a:ln>
          </p:spPr>
          <p:txBody>
            <a:bodyPr/>
            <a:lstStyle/>
            <a:p>
              <a:endParaRPr lang="en-US"/>
            </a:p>
          </p:txBody>
        </p:sp>
        <p:sp>
          <p:nvSpPr>
            <p:cNvPr id="27178" name="Line 435"/>
            <p:cNvSpPr>
              <a:spLocks noChangeShapeType="1"/>
            </p:cNvSpPr>
            <p:nvPr/>
          </p:nvSpPr>
          <p:spPr bwMode="auto">
            <a:xfrm>
              <a:off x="3745" y="1772"/>
              <a:ext cx="3" cy="2"/>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79" name="Line 436"/>
            <p:cNvSpPr>
              <a:spLocks noChangeShapeType="1"/>
            </p:cNvSpPr>
            <p:nvPr/>
          </p:nvSpPr>
          <p:spPr bwMode="auto">
            <a:xfrm>
              <a:off x="3747" y="1774"/>
              <a:ext cx="1" cy="3"/>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0" name="Line 437"/>
            <p:cNvSpPr>
              <a:spLocks noChangeShapeType="1"/>
            </p:cNvSpPr>
            <p:nvPr/>
          </p:nvSpPr>
          <p:spPr bwMode="auto">
            <a:xfrm flipH="1">
              <a:off x="3742" y="1777"/>
              <a:ext cx="5" cy="2"/>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1" name="Line 438"/>
            <p:cNvSpPr>
              <a:spLocks noChangeShapeType="1"/>
            </p:cNvSpPr>
            <p:nvPr/>
          </p:nvSpPr>
          <p:spPr bwMode="auto">
            <a:xfrm flipH="1">
              <a:off x="3739" y="1779"/>
              <a:ext cx="5" cy="4"/>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2" name="Line 439"/>
            <p:cNvSpPr>
              <a:spLocks noChangeShapeType="1"/>
            </p:cNvSpPr>
            <p:nvPr/>
          </p:nvSpPr>
          <p:spPr bwMode="auto">
            <a:xfrm flipH="1">
              <a:off x="3735" y="1781"/>
              <a:ext cx="5" cy="2"/>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3" name="Line 440"/>
            <p:cNvSpPr>
              <a:spLocks noChangeShapeType="1"/>
            </p:cNvSpPr>
            <p:nvPr/>
          </p:nvSpPr>
          <p:spPr bwMode="auto">
            <a:xfrm flipH="1">
              <a:off x="3734" y="1783"/>
              <a:ext cx="3" cy="5"/>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4" name="Line 441"/>
            <p:cNvSpPr>
              <a:spLocks noChangeShapeType="1"/>
            </p:cNvSpPr>
            <p:nvPr/>
          </p:nvSpPr>
          <p:spPr bwMode="auto">
            <a:xfrm flipH="1">
              <a:off x="3734" y="1786"/>
              <a:ext cx="1" cy="7"/>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5" name="Line 442"/>
            <p:cNvSpPr>
              <a:spLocks noChangeShapeType="1"/>
            </p:cNvSpPr>
            <p:nvPr/>
          </p:nvSpPr>
          <p:spPr bwMode="auto">
            <a:xfrm>
              <a:off x="3734" y="1791"/>
              <a:ext cx="1" cy="7"/>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6" name="Line 443"/>
            <p:cNvSpPr>
              <a:spLocks noChangeShapeType="1"/>
            </p:cNvSpPr>
            <p:nvPr/>
          </p:nvSpPr>
          <p:spPr bwMode="auto">
            <a:xfrm>
              <a:off x="3742" y="1817"/>
              <a:ext cx="2" cy="2"/>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7" name="Line 444"/>
            <p:cNvSpPr>
              <a:spLocks noChangeShapeType="1"/>
            </p:cNvSpPr>
            <p:nvPr/>
          </p:nvSpPr>
          <p:spPr bwMode="auto">
            <a:xfrm>
              <a:off x="3742" y="1818"/>
              <a:ext cx="7" cy="7"/>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8" name="Line 445"/>
            <p:cNvSpPr>
              <a:spLocks noChangeShapeType="1"/>
            </p:cNvSpPr>
            <p:nvPr/>
          </p:nvSpPr>
          <p:spPr bwMode="auto">
            <a:xfrm>
              <a:off x="3748" y="1823"/>
              <a:ext cx="8" cy="4"/>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89" name="Line 446"/>
            <p:cNvSpPr>
              <a:spLocks noChangeShapeType="1"/>
            </p:cNvSpPr>
            <p:nvPr/>
          </p:nvSpPr>
          <p:spPr bwMode="auto">
            <a:xfrm>
              <a:off x="3755" y="1826"/>
              <a:ext cx="1" cy="7"/>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90" name="Line 447"/>
            <p:cNvSpPr>
              <a:spLocks noChangeShapeType="1"/>
            </p:cNvSpPr>
            <p:nvPr/>
          </p:nvSpPr>
          <p:spPr bwMode="auto">
            <a:xfrm>
              <a:off x="3756" y="1836"/>
              <a:ext cx="6" cy="3"/>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91" name="Line 448"/>
            <p:cNvSpPr>
              <a:spLocks noChangeShapeType="1"/>
            </p:cNvSpPr>
            <p:nvPr/>
          </p:nvSpPr>
          <p:spPr bwMode="auto">
            <a:xfrm>
              <a:off x="3760" y="1838"/>
              <a:ext cx="5" cy="1"/>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92" name="Line 449"/>
            <p:cNvSpPr>
              <a:spLocks noChangeShapeType="1"/>
            </p:cNvSpPr>
            <p:nvPr/>
          </p:nvSpPr>
          <p:spPr bwMode="auto">
            <a:xfrm flipV="1">
              <a:off x="3831" y="1817"/>
              <a:ext cx="7" cy="5"/>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93" name="Line 450"/>
            <p:cNvSpPr>
              <a:spLocks noChangeShapeType="1"/>
            </p:cNvSpPr>
            <p:nvPr/>
          </p:nvSpPr>
          <p:spPr bwMode="auto">
            <a:xfrm flipV="1">
              <a:off x="3837" y="1810"/>
              <a:ext cx="2" cy="8"/>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94" name="Line 451"/>
            <p:cNvSpPr>
              <a:spLocks noChangeShapeType="1"/>
            </p:cNvSpPr>
            <p:nvPr/>
          </p:nvSpPr>
          <p:spPr bwMode="auto">
            <a:xfrm flipV="1">
              <a:off x="3839" y="1795"/>
              <a:ext cx="2" cy="16"/>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95" name="Line 452"/>
            <p:cNvSpPr>
              <a:spLocks noChangeShapeType="1"/>
            </p:cNvSpPr>
            <p:nvPr/>
          </p:nvSpPr>
          <p:spPr bwMode="auto">
            <a:xfrm flipH="1" flipV="1">
              <a:off x="3832" y="1793"/>
              <a:ext cx="9" cy="2"/>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96" name="Line 453"/>
            <p:cNvSpPr>
              <a:spLocks noChangeShapeType="1"/>
            </p:cNvSpPr>
            <p:nvPr/>
          </p:nvSpPr>
          <p:spPr bwMode="auto">
            <a:xfrm flipH="1">
              <a:off x="3804" y="1790"/>
              <a:ext cx="10" cy="7"/>
            </a:xfrm>
            <a:prstGeom prst="line">
              <a:avLst/>
            </a:prstGeom>
            <a:noFill/>
            <a:ln w="1588">
              <a:solidFill>
                <a:srgbClr val="9999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197" name="Freeform 454"/>
            <p:cNvSpPr>
              <a:spLocks/>
            </p:cNvSpPr>
            <p:nvPr/>
          </p:nvSpPr>
          <p:spPr bwMode="auto">
            <a:xfrm>
              <a:off x="3190" y="1811"/>
              <a:ext cx="18" cy="26"/>
            </a:xfrm>
            <a:custGeom>
              <a:avLst/>
              <a:gdLst>
                <a:gd name="T0" fmla="*/ 17 w 28"/>
                <a:gd name="T1" fmla="*/ 15 h 41"/>
                <a:gd name="T2" fmla="*/ 7 w 28"/>
                <a:gd name="T3" fmla="*/ 23 h 41"/>
                <a:gd name="T4" fmla="*/ 0 w 28"/>
                <a:gd name="T5" fmla="*/ 26 h 41"/>
                <a:gd name="T6" fmla="*/ 6 w 28"/>
                <a:gd name="T7" fmla="*/ 14 h 41"/>
                <a:gd name="T8" fmla="*/ 10 w 28"/>
                <a:gd name="T9" fmla="*/ 0 h 41"/>
                <a:gd name="T10" fmla="*/ 18 w 28"/>
                <a:gd name="T11" fmla="*/ 4 h 41"/>
                <a:gd name="T12" fmla="*/ 17 w 28"/>
                <a:gd name="T13" fmla="*/ 15 h 41"/>
                <a:gd name="T14" fmla="*/ 0 60000 65536"/>
                <a:gd name="T15" fmla="*/ 0 60000 65536"/>
                <a:gd name="T16" fmla="*/ 0 60000 65536"/>
                <a:gd name="T17" fmla="*/ 0 60000 65536"/>
                <a:gd name="T18" fmla="*/ 0 60000 65536"/>
                <a:gd name="T19" fmla="*/ 0 60000 65536"/>
                <a:gd name="T20" fmla="*/ 0 60000 65536"/>
                <a:gd name="T21" fmla="*/ 0 w 28"/>
                <a:gd name="T22" fmla="*/ 0 h 41"/>
                <a:gd name="T23" fmla="*/ 28 w 2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1">
                  <a:moveTo>
                    <a:pt x="26" y="23"/>
                  </a:moveTo>
                  <a:lnTo>
                    <a:pt x="11" y="36"/>
                  </a:lnTo>
                  <a:lnTo>
                    <a:pt x="0" y="41"/>
                  </a:lnTo>
                  <a:lnTo>
                    <a:pt x="9" y="22"/>
                  </a:lnTo>
                  <a:lnTo>
                    <a:pt x="15" y="0"/>
                  </a:lnTo>
                  <a:lnTo>
                    <a:pt x="28" y="7"/>
                  </a:lnTo>
                  <a:lnTo>
                    <a:pt x="26" y="2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198" name="Freeform 455"/>
            <p:cNvSpPr>
              <a:spLocks/>
            </p:cNvSpPr>
            <p:nvPr/>
          </p:nvSpPr>
          <p:spPr bwMode="auto">
            <a:xfrm>
              <a:off x="3190" y="1811"/>
              <a:ext cx="18" cy="26"/>
            </a:xfrm>
            <a:custGeom>
              <a:avLst/>
              <a:gdLst>
                <a:gd name="T0" fmla="*/ 17 w 28"/>
                <a:gd name="T1" fmla="*/ 15 h 41"/>
                <a:gd name="T2" fmla="*/ 7 w 28"/>
                <a:gd name="T3" fmla="*/ 23 h 41"/>
                <a:gd name="T4" fmla="*/ 0 w 28"/>
                <a:gd name="T5" fmla="*/ 26 h 41"/>
                <a:gd name="T6" fmla="*/ 6 w 28"/>
                <a:gd name="T7" fmla="*/ 14 h 41"/>
                <a:gd name="T8" fmla="*/ 10 w 28"/>
                <a:gd name="T9" fmla="*/ 0 h 41"/>
                <a:gd name="T10" fmla="*/ 18 w 28"/>
                <a:gd name="T11" fmla="*/ 4 h 41"/>
                <a:gd name="T12" fmla="*/ 17 w 28"/>
                <a:gd name="T13" fmla="*/ 15 h 41"/>
                <a:gd name="T14" fmla="*/ 0 60000 65536"/>
                <a:gd name="T15" fmla="*/ 0 60000 65536"/>
                <a:gd name="T16" fmla="*/ 0 60000 65536"/>
                <a:gd name="T17" fmla="*/ 0 60000 65536"/>
                <a:gd name="T18" fmla="*/ 0 60000 65536"/>
                <a:gd name="T19" fmla="*/ 0 60000 65536"/>
                <a:gd name="T20" fmla="*/ 0 60000 65536"/>
                <a:gd name="T21" fmla="*/ 0 w 28"/>
                <a:gd name="T22" fmla="*/ 0 h 41"/>
                <a:gd name="T23" fmla="*/ 28 w 2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1">
                  <a:moveTo>
                    <a:pt x="26" y="23"/>
                  </a:moveTo>
                  <a:lnTo>
                    <a:pt x="11" y="36"/>
                  </a:lnTo>
                  <a:lnTo>
                    <a:pt x="0" y="41"/>
                  </a:lnTo>
                  <a:lnTo>
                    <a:pt x="9" y="22"/>
                  </a:lnTo>
                  <a:lnTo>
                    <a:pt x="15" y="0"/>
                  </a:lnTo>
                  <a:lnTo>
                    <a:pt x="28" y="7"/>
                  </a:lnTo>
                  <a:lnTo>
                    <a:pt x="26" y="23"/>
                  </a:lnTo>
                </a:path>
              </a:pathLst>
            </a:custGeom>
            <a:solidFill>
              <a:srgbClr val="E5E5E5"/>
            </a:solidFill>
            <a:ln w="1588">
              <a:solidFill>
                <a:srgbClr val="999999"/>
              </a:solidFill>
              <a:prstDash val="solid"/>
              <a:round/>
              <a:headEnd/>
              <a:tailEnd/>
            </a:ln>
          </p:spPr>
          <p:txBody>
            <a:bodyPr/>
            <a:lstStyle/>
            <a:p>
              <a:endParaRPr lang="en-US"/>
            </a:p>
          </p:txBody>
        </p:sp>
        <p:sp>
          <p:nvSpPr>
            <p:cNvPr id="27199" name="Freeform 456"/>
            <p:cNvSpPr>
              <a:spLocks/>
            </p:cNvSpPr>
            <p:nvPr/>
          </p:nvSpPr>
          <p:spPr bwMode="auto">
            <a:xfrm>
              <a:off x="3196" y="1767"/>
              <a:ext cx="89" cy="83"/>
            </a:xfrm>
            <a:custGeom>
              <a:avLst/>
              <a:gdLst>
                <a:gd name="T0" fmla="*/ 56 w 136"/>
                <a:gd name="T1" fmla="*/ 6 h 129"/>
                <a:gd name="T2" fmla="*/ 34 w 136"/>
                <a:gd name="T3" fmla="*/ 6 h 129"/>
                <a:gd name="T4" fmla="*/ 12 w 136"/>
                <a:gd name="T5" fmla="*/ 7 h 129"/>
                <a:gd name="T6" fmla="*/ 8 w 136"/>
                <a:gd name="T7" fmla="*/ 10 h 129"/>
                <a:gd name="T8" fmla="*/ 7 w 136"/>
                <a:gd name="T9" fmla="*/ 17 h 129"/>
                <a:gd name="T10" fmla="*/ 1 w 136"/>
                <a:gd name="T11" fmla="*/ 23 h 129"/>
                <a:gd name="T12" fmla="*/ 0 w 136"/>
                <a:gd name="T13" fmla="*/ 21 h 129"/>
                <a:gd name="T14" fmla="*/ 3 w 136"/>
                <a:gd name="T15" fmla="*/ 44 h 129"/>
                <a:gd name="T16" fmla="*/ 12 w 136"/>
                <a:gd name="T17" fmla="*/ 48 h 129"/>
                <a:gd name="T18" fmla="*/ 10 w 136"/>
                <a:gd name="T19" fmla="*/ 59 h 129"/>
                <a:gd name="T20" fmla="*/ 1 w 136"/>
                <a:gd name="T21" fmla="*/ 67 h 129"/>
                <a:gd name="T22" fmla="*/ 1 w 136"/>
                <a:gd name="T23" fmla="*/ 77 h 129"/>
                <a:gd name="T24" fmla="*/ 21 w 136"/>
                <a:gd name="T25" fmla="*/ 83 h 129"/>
                <a:gd name="T26" fmla="*/ 33 w 136"/>
                <a:gd name="T27" fmla="*/ 75 h 129"/>
                <a:gd name="T28" fmla="*/ 48 w 136"/>
                <a:gd name="T29" fmla="*/ 66 h 129"/>
                <a:gd name="T30" fmla="*/ 62 w 136"/>
                <a:gd name="T31" fmla="*/ 56 h 129"/>
                <a:gd name="T32" fmla="*/ 77 w 136"/>
                <a:gd name="T33" fmla="*/ 48 h 129"/>
                <a:gd name="T34" fmla="*/ 77 w 136"/>
                <a:gd name="T35" fmla="*/ 31 h 129"/>
                <a:gd name="T36" fmla="*/ 76 w 136"/>
                <a:gd name="T37" fmla="*/ 14 h 129"/>
                <a:gd name="T38" fmla="*/ 89 w 136"/>
                <a:gd name="T39" fmla="*/ 2 h 129"/>
                <a:gd name="T40" fmla="*/ 85 w 136"/>
                <a:gd name="T41" fmla="*/ 0 h 129"/>
                <a:gd name="T42" fmla="*/ 71 w 136"/>
                <a:gd name="T43" fmla="*/ 3 h 129"/>
                <a:gd name="T44" fmla="*/ 56 w 136"/>
                <a:gd name="T45" fmla="*/ 6 h 1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
                <a:gd name="T70" fmla="*/ 0 h 129"/>
                <a:gd name="T71" fmla="*/ 136 w 136"/>
                <a:gd name="T72" fmla="*/ 129 h 1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 h="129">
                  <a:moveTo>
                    <a:pt x="85" y="10"/>
                  </a:moveTo>
                  <a:lnTo>
                    <a:pt x="52" y="10"/>
                  </a:lnTo>
                  <a:lnTo>
                    <a:pt x="19" y="11"/>
                  </a:lnTo>
                  <a:lnTo>
                    <a:pt x="12" y="15"/>
                  </a:lnTo>
                  <a:lnTo>
                    <a:pt x="10" y="27"/>
                  </a:lnTo>
                  <a:lnTo>
                    <a:pt x="2" y="35"/>
                  </a:lnTo>
                  <a:lnTo>
                    <a:pt x="0" y="33"/>
                  </a:lnTo>
                  <a:lnTo>
                    <a:pt x="5" y="68"/>
                  </a:lnTo>
                  <a:lnTo>
                    <a:pt x="18" y="75"/>
                  </a:lnTo>
                  <a:lnTo>
                    <a:pt x="16" y="91"/>
                  </a:lnTo>
                  <a:lnTo>
                    <a:pt x="1" y="104"/>
                  </a:lnTo>
                  <a:lnTo>
                    <a:pt x="2" y="119"/>
                  </a:lnTo>
                  <a:lnTo>
                    <a:pt x="32" y="129"/>
                  </a:lnTo>
                  <a:lnTo>
                    <a:pt x="51" y="116"/>
                  </a:lnTo>
                  <a:lnTo>
                    <a:pt x="73" y="102"/>
                  </a:lnTo>
                  <a:lnTo>
                    <a:pt x="95" y="87"/>
                  </a:lnTo>
                  <a:lnTo>
                    <a:pt x="118" y="75"/>
                  </a:lnTo>
                  <a:lnTo>
                    <a:pt x="118" y="48"/>
                  </a:lnTo>
                  <a:lnTo>
                    <a:pt x="116" y="21"/>
                  </a:lnTo>
                  <a:lnTo>
                    <a:pt x="136" y="3"/>
                  </a:lnTo>
                  <a:lnTo>
                    <a:pt x="130" y="0"/>
                  </a:lnTo>
                  <a:lnTo>
                    <a:pt x="108" y="4"/>
                  </a:lnTo>
                  <a:lnTo>
                    <a:pt x="85" y="1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00" name="Freeform 457"/>
            <p:cNvSpPr>
              <a:spLocks/>
            </p:cNvSpPr>
            <p:nvPr/>
          </p:nvSpPr>
          <p:spPr bwMode="auto">
            <a:xfrm>
              <a:off x="3196" y="1767"/>
              <a:ext cx="89" cy="83"/>
            </a:xfrm>
            <a:custGeom>
              <a:avLst/>
              <a:gdLst>
                <a:gd name="T0" fmla="*/ 56 w 136"/>
                <a:gd name="T1" fmla="*/ 6 h 129"/>
                <a:gd name="T2" fmla="*/ 34 w 136"/>
                <a:gd name="T3" fmla="*/ 6 h 129"/>
                <a:gd name="T4" fmla="*/ 12 w 136"/>
                <a:gd name="T5" fmla="*/ 7 h 129"/>
                <a:gd name="T6" fmla="*/ 8 w 136"/>
                <a:gd name="T7" fmla="*/ 10 h 129"/>
                <a:gd name="T8" fmla="*/ 7 w 136"/>
                <a:gd name="T9" fmla="*/ 17 h 129"/>
                <a:gd name="T10" fmla="*/ 1 w 136"/>
                <a:gd name="T11" fmla="*/ 23 h 129"/>
                <a:gd name="T12" fmla="*/ 0 w 136"/>
                <a:gd name="T13" fmla="*/ 21 h 129"/>
                <a:gd name="T14" fmla="*/ 3 w 136"/>
                <a:gd name="T15" fmla="*/ 44 h 129"/>
                <a:gd name="T16" fmla="*/ 12 w 136"/>
                <a:gd name="T17" fmla="*/ 48 h 129"/>
                <a:gd name="T18" fmla="*/ 10 w 136"/>
                <a:gd name="T19" fmla="*/ 59 h 129"/>
                <a:gd name="T20" fmla="*/ 1 w 136"/>
                <a:gd name="T21" fmla="*/ 67 h 129"/>
                <a:gd name="T22" fmla="*/ 1 w 136"/>
                <a:gd name="T23" fmla="*/ 77 h 129"/>
                <a:gd name="T24" fmla="*/ 21 w 136"/>
                <a:gd name="T25" fmla="*/ 83 h 129"/>
                <a:gd name="T26" fmla="*/ 33 w 136"/>
                <a:gd name="T27" fmla="*/ 75 h 129"/>
                <a:gd name="T28" fmla="*/ 48 w 136"/>
                <a:gd name="T29" fmla="*/ 66 h 129"/>
                <a:gd name="T30" fmla="*/ 62 w 136"/>
                <a:gd name="T31" fmla="*/ 56 h 129"/>
                <a:gd name="T32" fmla="*/ 77 w 136"/>
                <a:gd name="T33" fmla="*/ 48 h 129"/>
                <a:gd name="T34" fmla="*/ 77 w 136"/>
                <a:gd name="T35" fmla="*/ 31 h 129"/>
                <a:gd name="T36" fmla="*/ 76 w 136"/>
                <a:gd name="T37" fmla="*/ 14 h 129"/>
                <a:gd name="T38" fmla="*/ 89 w 136"/>
                <a:gd name="T39" fmla="*/ 2 h 129"/>
                <a:gd name="T40" fmla="*/ 85 w 136"/>
                <a:gd name="T41" fmla="*/ 0 h 129"/>
                <a:gd name="T42" fmla="*/ 71 w 136"/>
                <a:gd name="T43" fmla="*/ 3 h 129"/>
                <a:gd name="T44" fmla="*/ 56 w 136"/>
                <a:gd name="T45" fmla="*/ 6 h 1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
                <a:gd name="T70" fmla="*/ 0 h 129"/>
                <a:gd name="T71" fmla="*/ 136 w 136"/>
                <a:gd name="T72" fmla="*/ 129 h 1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 h="129">
                  <a:moveTo>
                    <a:pt x="85" y="10"/>
                  </a:moveTo>
                  <a:lnTo>
                    <a:pt x="52" y="10"/>
                  </a:lnTo>
                  <a:lnTo>
                    <a:pt x="19" y="11"/>
                  </a:lnTo>
                  <a:lnTo>
                    <a:pt x="12" y="15"/>
                  </a:lnTo>
                  <a:lnTo>
                    <a:pt x="10" y="27"/>
                  </a:lnTo>
                  <a:lnTo>
                    <a:pt x="2" y="35"/>
                  </a:lnTo>
                  <a:lnTo>
                    <a:pt x="0" y="33"/>
                  </a:lnTo>
                  <a:lnTo>
                    <a:pt x="5" y="68"/>
                  </a:lnTo>
                  <a:lnTo>
                    <a:pt x="18" y="75"/>
                  </a:lnTo>
                  <a:lnTo>
                    <a:pt x="16" y="91"/>
                  </a:lnTo>
                  <a:lnTo>
                    <a:pt x="1" y="104"/>
                  </a:lnTo>
                  <a:lnTo>
                    <a:pt x="2" y="119"/>
                  </a:lnTo>
                  <a:lnTo>
                    <a:pt x="32" y="129"/>
                  </a:lnTo>
                  <a:lnTo>
                    <a:pt x="51" y="116"/>
                  </a:lnTo>
                  <a:lnTo>
                    <a:pt x="73" y="102"/>
                  </a:lnTo>
                  <a:lnTo>
                    <a:pt x="95" y="87"/>
                  </a:lnTo>
                  <a:lnTo>
                    <a:pt x="118" y="75"/>
                  </a:lnTo>
                  <a:lnTo>
                    <a:pt x="118" y="48"/>
                  </a:lnTo>
                  <a:lnTo>
                    <a:pt x="116" y="21"/>
                  </a:lnTo>
                  <a:lnTo>
                    <a:pt x="136" y="3"/>
                  </a:lnTo>
                  <a:lnTo>
                    <a:pt x="130" y="0"/>
                  </a:lnTo>
                  <a:lnTo>
                    <a:pt x="108" y="4"/>
                  </a:lnTo>
                  <a:lnTo>
                    <a:pt x="85" y="10"/>
                  </a:lnTo>
                </a:path>
              </a:pathLst>
            </a:custGeom>
            <a:solidFill>
              <a:srgbClr val="E5E5E5"/>
            </a:solidFill>
            <a:ln w="1588">
              <a:solidFill>
                <a:srgbClr val="999999"/>
              </a:solidFill>
              <a:prstDash val="solid"/>
              <a:round/>
              <a:headEnd/>
              <a:tailEnd/>
            </a:ln>
          </p:spPr>
          <p:txBody>
            <a:bodyPr/>
            <a:lstStyle/>
            <a:p>
              <a:endParaRPr lang="en-US"/>
            </a:p>
          </p:txBody>
        </p:sp>
        <p:sp>
          <p:nvSpPr>
            <p:cNvPr id="27201" name="Freeform 458"/>
            <p:cNvSpPr>
              <a:spLocks/>
            </p:cNvSpPr>
            <p:nvPr/>
          </p:nvSpPr>
          <p:spPr bwMode="auto">
            <a:xfrm>
              <a:off x="3636" y="1690"/>
              <a:ext cx="120" cy="84"/>
            </a:xfrm>
            <a:custGeom>
              <a:avLst/>
              <a:gdLst>
                <a:gd name="T0" fmla="*/ 102 w 184"/>
                <a:gd name="T1" fmla="*/ 76 h 131"/>
                <a:gd name="T2" fmla="*/ 90 w 184"/>
                <a:gd name="T3" fmla="*/ 76 h 131"/>
                <a:gd name="T4" fmla="*/ 72 w 184"/>
                <a:gd name="T5" fmla="*/ 84 h 131"/>
                <a:gd name="T6" fmla="*/ 66 w 184"/>
                <a:gd name="T7" fmla="*/ 64 h 131"/>
                <a:gd name="T8" fmla="*/ 62 w 184"/>
                <a:gd name="T9" fmla="*/ 64 h 131"/>
                <a:gd name="T10" fmla="*/ 59 w 184"/>
                <a:gd name="T11" fmla="*/ 57 h 131"/>
                <a:gd name="T12" fmla="*/ 51 w 184"/>
                <a:gd name="T13" fmla="*/ 58 h 131"/>
                <a:gd name="T14" fmla="*/ 50 w 184"/>
                <a:gd name="T15" fmla="*/ 69 h 131"/>
                <a:gd name="T16" fmla="*/ 39 w 184"/>
                <a:gd name="T17" fmla="*/ 74 h 131"/>
                <a:gd name="T18" fmla="*/ 35 w 184"/>
                <a:gd name="T19" fmla="*/ 77 h 131"/>
                <a:gd name="T20" fmla="*/ 25 w 184"/>
                <a:gd name="T21" fmla="*/ 78 h 131"/>
                <a:gd name="T22" fmla="*/ 18 w 184"/>
                <a:gd name="T23" fmla="*/ 79 h 131"/>
                <a:gd name="T24" fmla="*/ 12 w 184"/>
                <a:gd name="T25" fmla="*/ 76 h 131"/>
                <a:gd name="T26" fmla="*/ 17 w 184"/>
                <a:gd name="T27" fmla="*/ 65 h 131"/>
                <a:gd name="T28" fmla="*/ 21 w 184"/>
                <a:gd name="T29" fmla="*/ 55 h 131"/>
                <a:gd name="T30" fmla="*/ 16 w 184"/>
                <a:gd name="T31" fmla="*/ 47 h 131"/>
                <a:gd name="T32" fmla="*/ 5 w 184"/>
                <a:gd name="T33" fmla="*/ 41 h 131"/>
                <a:gd name="T34" fmla="*/ 0 w 184"/>
                <a:gd name="T35" fmla="*/ 35 h 131"/>
                <a:gd name="T36" fmla="*/ 14 w 184"/>
                <a:gd name="T37" fmla="*/ 22 h 131"/>
                <a:gd name="T38" fmla="*/ 29 w 184"/>
                <a:gd name="T39" fmla="*/ 9 h 131"/>
                <a:gd name="T40" fmla="*/ 40 w 184"/>
                <a:gd name="T41" fmla="*/ 0 h 131"/>
                <a:gd name="T42" fmla="*/ 59 w 184"/>
                <a:gd name="T43" fmla="*/ 2 h 131"/>
                <a:gd name="T44" fmla="*/ 75 w 184"/>
                <a:gd name="T45" fmla="*/ 11 h 131"/>
                <a:gd name="T46" fmla="*/ 57 w 184"/>
                <a:gd name="T47" fmla="*/ 18 h 131"/>
                <a:gd name="T48" fmla="*/ 40 w 184"/>
                <a:gd name="T49" fmla="*/ 23 h 131"/>
                <a:gd name="T50" fmla="*/ 40 w 184"/>
                <a:gd name="T51" fmla="*/ 35 h 131"/>
                <a:gd name="T52" fmla="*/ 65 w 184"/>
                <a:gd name="T53" fmla="*/ 37 h 131"/>
                <a:gd name="T54" fmla="*/ 90 w 184"/>
                <a:gd name="T55" fmla="*/ 40 h 131"/>
                <a:gd name="T56" fmla="*/ 98 w 184"/>
                <a:gd name="T57" fmla="*/ 55 h 131"/>
                <a:gd name="T58" fmla="*/ 112 w 184"/>
                <a:gd name="T59" fmla="*/ 56 h 131"/>
                <a:gd name="T60" fmla="*/ 120 w 184"/>
                <a:gd name="T61" fmla="*/ 76 h 131"/>
                <a:gd name="T62" fmla="*/ 119 w 184"/>
                <a:gd name="T63" fmla="*/ 76 h 131"/>
                <a:gd name="T64" fmla="*/ 119 w 184"/>
                <a:gd name="T65" fmla="*/ 76 h 131"/>
                <a:gd name="T66" fmla="*/ 105 w 184"/>
                <a:gd name="T67" fmla="*/ 76 h 131"/>
                <a:gd name="T68" fmla="*/ 102 w 184"/>
                <a:gd name="T69" fmla="*/ 76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1"/>
                <a:gd name="T107" fmla="*/ 184 w 184"/>
                <a:gd name="T108" fmla="*/ 131 h 1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1">
                  <a:moveTo>
                    <a:pt x="156" y="118"/>
                  </a:moveTo>
                  <a:lnTo>
                    <a:pt x="138" y="118"/>
                  </a:lnTo>
                  <a:lnTo>
                    <a:pt x="111" y="131"/>
                  </a:lnTo>
                  <a:lnTo>
                    <a:pt x="101" y="100"/>
                  </a:lnTo>
                  <a:lnTo>
                    <a:pt x="95" y="100"/>
                  </a:lnTo>
                  <a:lnTo>
                    <a:pt x="90" y="89"/>
                  </a:lnTo>
                  <a:lnTo>
                    <a:pt x="78" y="91"/>
                  </a:lnTo>
                  <a:lnTo>
                    <a:pt x="77" y="107"/>
                  </a:lnTo>
                  <a:lnTo>
                    <a:pt x="60" y="116"/>
                  </a:lnTo>
                  <a:lnTo>
                    <a:pt x="54" y="120"/>
                  </a:lnTo>
                  <a:lnTo>
                    <a:pt x="38" y="122"/>
                  </a:lnTo>
                  <a:lnTo>
                    <a:pt x="28" y="123"/>
                  </a:lnTo>
                  <a:lnTo>
                    <a:pt x="19" y="119"/>
                  </a:lnTo>
                  <a:lnTo>
                    <a:pt x="26" y="102"/>
                  </a:lnTo>
                  <a:lnTo>
                    <a:pt x="32" y="85"/>
                  </a:lnTo>
                  <a:lnTo>
                    <a:pt x="24" y="74"/>
                  </a:lnTo>
                  <a:lnTo>
                    <a:pt x="8" y="64"/>
                  </a:lnTo>
                  <a:lnTo>
                    <a:pt x="0" y="55"/>
                  </a:lnTo>
                  <a:lnTo>
                    <a:pt x="22" y="35"/>
                  </a:lnTo>
                  <a:lnTo>
                    <a:pt x="45" y="14"/>
                  </a:lnTo>
                  <a:lnTo>
                    <a:pt x="61" y="0"/>
                  </a:lnTo>
                  <a:lnTo>
                    <a:pt x="91" y="3"/>
                  </a:lnTo>
                  <a:lnTo>
                    <a:pt x="115" y="17"/>
                  </a:lnTo>
                  <a:lnTo>
                    <a:pt x="88" y="28"/>
                  </a:lnTo>
                  <a:lnTo>
                    <a:pt x="61" y="36"/>
                  </a:lnTo>
                  <a:lnTo>
                    <a:pt x="62" y="55"/>
                  </a:lnTo>
                  <a:lnTo>
                    <a:pt x="100" y="58"/>
                  </a:lnTo>
                  <a:lnTo>
                    <a:pt x="138" y="63"/>
                  </a:lnTo>
                  <a:lnTo>
                    <a:pt x="151" y="85"/>
                  </a:lnTo>
                  <a:lnTo>
                    <a:pt x="171" y="88"/>
                  </a:lnTo>
                  <a:lnTo>
                    <a:pt x="184" y="118"/>
                  </a:lnTo>
                  <a:lnTo>
                    <a:pt x="183" y="119"/>
                  </a:lnTo>
                  <a:lnTo>
                    <a:pt x="182" y="119"/>
                  </a:lnTo>
                  <a:lnTo>
                    <a:pt x="161" y="118"/>
                  </a:lnTo>
                  <a:lnTo>
                    <a:pt x="156" y="11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02" name="Freeform 459"/>
            <p:cNvSpPr>
              <a:spLocks/>
            </p:cNvSpPr>
            <p:nvPr/>
          </p:nvSpPr>
          <p:spPr bwMode="auto">
            <a:xfrm>
              <a:off x="3636" y="1690"/>
              <a:ext cx="120" cy="84"/>
            </a:xfrm>
            <a:custGeom>
              <a:avLst/>
              <a:gdLst>
                <a:gd name="T0" fmla="*/ 102 w 184"/>
                <a:gd name="T1" fmla="*/ 76 h 131"/>
                <a:gd name="T2" fmla="*/ 90 w 184"/>
                <a:gd name="T3" fmla="*/ 76 h 131"/>
                <a:gd name="T4" fmla="*/ 72 w 184"/>
                <a:gd name="T5" fmla="*/ 84 h 131"/>
                <a:gd name="T6" fmla="*/ 66 w 184"/>
                <a:gd name="T7" fmla="*/ 64 h 131"/>
                <a:gd name="T8" fmla="*/ 62 w 184"/>
                <a:gd name="T9" fmla="*/ 64 h 131"/>
                <a:gd name="T10" fmla="*/ 59 w 184"/>
                <a:gd name="T11" fmla="*/ 57 h 131"/>
                <a:gd name="T12" fmla="*/ 51 w 184"/>
                <a:gd name="T13" fmla="*/ 58 h 131"/>
                <a:gd name="T14" fmla="*/ 50 w 184"/>
                <a:gd name="T15" fmla="*/ 69 h 131"/>
                <a:gd name="T16" fmla="*/ 39 w 184"/>
                <a:gd name="T17" fmla="*/ 74 h 131"/>
                <a:gd name="T18" fmla="*/ 35 w 184"/>
                <a:gd name="T19" fmla="*/ 77 h 131"/>
                <a:gd name="T20" fmla="*/ 25 w 184"/>
                <a:gd name="T21" fmla="*/ 78 h 131"/>
                <a:gd name="T22" fmla="*/ 18 w 184"/>
                <a:gd name="T23" fmla="*/ 79 h 131"/>
                <a:gd name="T24" fmla="*/ 12 w 184"/>
                <a:gd name="T25" fmla="*/ 76 h 131"/>
                <a:gd name="T26" fmla="*/ 17 w 184"/>
                <a:gd name="T27" fmla="*/ 65 h 131"/>
                <a:gd name="T28" fmla="*/ 21 w 184"/>
                <a:gd name="T29" fmla="*/ 55 h 131"/>
                <a:gd name="T30" fmla="*/ 16 w 184"/>
                <a:gd name="T31" fmla="*/ 47 h 131"/>
                <a:gd name="T32" fmla="*/ 5 w 184"/>
                <a:gd name="T33" fmla="*/ 41 h 131"/>
                <a:gd name="T34" fmla="*/ 0 w 184"/>
                <a:gd name="T35" fmla="*/ 35 h 131"/>
                <a:gd name="T36" fmla="*/ 14 w 184"/>
                <a:gd name="T37" fmla="*/ 22 h 131"/>
                <a:gd name="T38" fmla="*/ 29 w 184"/>
                <a:gd name="T39" fmla="*/ 9 h 131"/>
                <a:gd name="T40" fmla="*/ 40 w 184"/>
                <a:gd name="T41" fmla="*/ 0 h 131"/>
                <a:gd name="T42" fmla="*/ 59 w 184"/>
                <a:gd name="T43" fmla="*/ 2 h 131"/>
                <a:gd name="T44" fmla="*/ 75 w 184"/>
                <a:gd name="T45" fmla="*/ 11 h 131"/>
                <a:gd name="T46" fmla="*/ 57 w 184"/>
                <a:gd name="T47" fmla="*/ 18 h 131"/>
                <a:gd name="T48" fmla="*/ 40 w 184"/>
                <a:gd name="T49" fmla="*/ 23 h 131"/>
                <a:gd name="T50" fmla="*/ 40 w 184"/>
                <a:gd name="T51" fmla="*/ 35 h 131"/>
                <a:gd name="T52" fmla="*/ 65 w 184"/>
                <a:gd name="T53" fmla="*/ 37 h 131"/>
                <a:gd name="T54" fmla="*/ 90 w 184"/>
                <a:gd name="T55" fmla="*/ 40 h 131"/>
                <a:gd name="T56" fmla="*/ 98 w 184"/>
                <a:gd name="T57" fmla="*/ 55 h 131"/>
                <a:gd name="T58" fmla="*/ 112 w 184"/>
                <a:gd name="T59" fmla="*/ 56 h 131"/>
                <a:gd name="T60" fmla="*/ 120 w 184"/>
                <a:gd name="T61" fmla="*/ 76 h 131"/>
                <a:gd name="T62" fmla="*/ 119 w 184"/>
                <a:gd name="T63" fmla="*/ 76 h 131"/>
                <a:gd name="T64" fmla="*/ 119 w 184"/>
                <a:gd name="T65" fmla="*/ 76 h 131"/>
                <a:gd name="T66" fmla="*/ 105 w 184"/>
                <a:gd name="T67" fmla="*/ 76 h 131"/>
                <a:gd name="T68" fmla="*/ 102 w 184"/>
                <a:gd name="T69" fmla="*/ 76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1"/>
                <a:gd name="T107" fmla="*/ 184 w 184"/>
                <a:gd name="T108" fmla="*/ 131 h 1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1">
                  <a:moveTo>
                    <a:pt x="156" y="118"/>
                  </a:moveTo>
                  <a:lnTo>
                    <a:pt x="138" y="118"/>
                  </a:lnTo>
                  <a:lnTo>
                    <a:pt x="111" y="131"/>
                  </a:lnTo>
                  <a:lnTo>
                    <a:pt x="101" y="100"/>
                  </a:lnTo>
                  <a:lnTo>
                    <a:pt x="95" y="100"/>
                  </a:lnTo>
                  <a:lnTo>
                    <a:pt x="90" y="89"/>
                  </a:lnTo>
                  <a:lnTo>
                    <a:pt x="78" y="91"/>
                  </a:lnTo>
                  <a:lnTo>
                    <a:pt x="77" y="107"/>
                  </a:lnTo>
                  <a:lnTo>
                    <a:pt x="60" y="116"/>
                  </a:lnTo>
                  <a:lnTo>
                    <a:pt x="54" y="120"/>
                  </a:lnTo>
                  <a:lnTo>
                    <a:pt x="38" y="122"/>
                  </a:lnTo>
                  <a:lnTo>
                    <a:pt x="28" y="123"/>
                  </a:lnTo>
                  <a:lnTo>
                    <a:pt x="19" y="119"/>
                  </a:lnTo>
                  <a:lnTo>
                    <a:pt x="26" y="102"/>
                  </a:lnTo>
                  <a:lnTo>
                    <a:pt x="32" y="85"/>
                  </a:lnTo>
                  <a:lnTo>
                    <a:pt x="24" y="74"/>
                  </a:lnTo>
                  <a:lnTo>
                    <a:pt x="8" y="64"/>
                  </a:lnTo>
                  <a:lnTo>
                    <a:pt x="0" y="55"/>
                  </a:lnTo>
                  <a:lnTo>
                    <a:pt x="22" y="35"/>
                  </a:lnTo>
                  <a:lnTo>
                    <a:pt x="45" y="14"/>
                  </a:lnTo>
                  <a:lnTo>
                    <a:pt x="61" y="0"/>
                  </a:lnTo>
                  <a:lnTo>
                    <a:pt x="91" y="3"/>
                  </a:lnTo>
                  <a:lnTo>
                    <a:pt x="115" y="17"/>
                  </a:lnTo>
                  <a:lnTo>
                    <a:pt x="88" y="28"/>
                  </a:lnTo>
                  <a:lnTo>
                    <a:pt x="61" y="36"/>
                  </a:lnTo>
                  <a:lnTo>
                    <a:pt x="62" y="55"/>
                  </a:lnTo>
                  <a:lnTo>
                    <a:pt x="100" y="58"/>
                  </a:lnTo>
                  <a:lnTo>
                    <a:pt x="138" y="63"/>
                  </a:lnTo>
                  <a:lnTo>
                    <a:pt x="151" y="85"/>
                  </a:lnTo>
                  <a:lnTo>
                    <a:pt x="171" y="88"/>
                  </a:lnTo>
                  <a:lnTo>
                    <a:pt x="184" y="118"/>
                  </a:lnTo>
                  <a:lnTo>
                    <a:pt x="183" y="119"/>
                  </a:lnTo>
                  <a:lnTo>
                    <a:pt x="182" y="119"/>
                  </a:lnTo>
                  <a:lnTo>
                    <a:pt x="161" y="118"/>
                  </a:lnTo>
                  <a:lnTo>
                    <a:pt x="156" y="118"/>
                  </a:lnTo>
                </a:path>
              </a:pathLst>
            </a:custGeom>
            <a:solidFill>
              <a:srgbClr val="E5E5E5"/>
            </a:solidFill>
            <a:ln w="1588">
              <a:solidFill>
                <a:srgbClr val="999999"/>
              </a:solidFill>
              <a:prstDash val="solid"/>
              <a:round/>
              <a:headEnd/>
              <a:tailEnd/>
            </a:ln>
          </p:spPr>
          <p:txBody>
            <a:bodyPr/>
            <a:lstStyle/>
            <a:p>
              <a:endParaRPr lang="en-US"/>
            </a:p>
          </p:txBody>
        </p:sp>
        <p:sp>
          <p:nvSpPr>
            <p:cNvPr id="27203" name="Freeform 460"/>
            <p:cNvSpPr>
              <a:spLocks/>
            </p:cNvSpPr>
            <p:nvPr/>
          </p:nvSpPr>
          <p:spPr bwMode="auto">
            <a:xfrm>
              <a:off x="3450" y="1619"/>
              <a:ext cx="226" cy="147"/>
            </a:xfrm>
            <a:custGeom>
              <a:avLst/>
              <a:gdLst>
                <a:gd name="T0" fmla="*/ 161 w 344"/>
                <a:gd name="T1" fmla="*/ 126 h 229"/>
                <a:gd name="T2" fmla="*/ 137 w 344"/>
                <a:gd name="T3" fmla="*/ 110 h 229"/>
                <a:gd name="T4" fmla="*/ 111 w 344"/>
                <a:gd name="T5" fmla="*/ 96 h 229"/>
                <a:gd name="T6" fmla="*/ 100 w 344"/>
                <a:gd name="T7" fmla="*/ 89 h 229"/>
                <a:gd name="T8" fmla="*/ 80 w 344"/>
                <a:gd name="T9" fmla="*/ 82 h 229"/>
                <a:gd name="T10" fmla="*/ 69 w 344"/>
                <a:gd name="T11" fmla="*/ 64 h 229"/>
                <a:gd name="T12" fmla="*/ 51 w 344"/>
                <a:gd name="T13" fmla="*/ 53 h 229"/>
                <a:gd name="T14" fmla="*/ 39 w 344"/>
                <a:gd name="T15" fmla="*/ 64 h 229"/>
                <a:gd name="T16" fmla="*/ 31 w 344"/>
                <a:gd name="T17" fmla="*/ 69 h 229"/>
                <a:gd name="T18" fmla="*/ 35 w 344"/>
                <a:gd name="T19" fmla="*/ 78 h 229"/>
                <a:gd name="T20" fmla="*/ 16 w 344"/>
                <a:gd name="T21" fmla="*/ 74 h 229"/>
                <a:gd name="T22" fmla="*/ 11 w 344"/>
                <a:gd name="T23" fmla="*/ 58 h 229"/>
                <a:gd name="T24" fmla="*/ 7 w 344"/>
                <a:gd name="T25" fmla="*/ 43 h 229"/>
                <a:gd name="T26" fmla="*/ 4 w 344"/>
                <a:gd name="T27" fmla="*/ 28 h 229"/>
                <a:gd name="T28" fmla="*/ 0 w 344"/>
                <a:gd name="T29" fmla="*/ 12 h 229"/>
                <a:gd name="T30" fmla="*/ 18 w 344"/>
                <a:gd name="T31" fmla="*/ 7 h 229"/>
                <a:gd name="T32" fmla="*/ 34 w 344"/>
                <a:gd name="T33" fmla="*/ 0 h 229"/>
                <a:gd name="T34" fmla="*/ 52 w 344"/>
                <a:gd name="T35" fmla="*/ 10 h 229"/>
                <a:gd name="T36" fmla="*/ 71 w 344"/>
                <a:gd name="T37" fmla="*/ 19 h 229"/>
                <a:gd name="T38" fmla="*/ 85 w 344"/>
                <a:gd name="T39" fmla="*/ 35 h 229"/>
                <a:gd name="T40" fmla="*/ 100 w 344"/>
                <a:gd name="T41" fmla="*/ 37 h 229"/>
                <a:gd name="T42" fmla="*/ 116 w 344"/>
                <a:gd name="T43" fmla="*/ 37 h 229"/>
                <a:gd name="T44" fmla="*/ 131 w 344"/>
                <a:gd name="T45" fmla="*/ 39 h 229"/>
                <a:gd name="T46" fmla="*/ 145 w 344"/>
                <a:gd name="T47" fmla="*/ 39 h 229"/>
                <a:gd name="T48" fmla="*/ 160 w 344"/>
                <a:gd name="T49" fmla="*/ 51 h 229"/>
                <a:gd name="T50" fmla="*/ 161 w 344"/>
                <a:gd name="T51" fmla="*/ 64 h 229"/>
                <a:gd name="T52" fmla="*/ 175 w 344"/>
                <a:gd name="T53" fmla="*/ 71 h 229"/>
                <a:gd name="T54" fmla="*/ 189 w 344"/>
                <a:gd name="T55" fmla="*/ 78 h 229"/>
                <a:gd name="T56" fmla="*/ 202 w 344"/>
                <a:gd name="T57" fmla="*/ 68 h 229"/>
                <a:gd name="T58" fmla="*/ 215 w 344"/>
                <a:gd name="T59" fmla="*/ 58 h 229"/>
                <a:gd name="T60" fmla="*/ 226 w 344"/>
                <a:gd name="T61" fmla="*/ 71 h 229"/>
                <a:gd name="T62" fmla="*/ 215 w 344"/>
                <a:gd name="T63" fmla="*/ 80 h 229"/>
                <a:gd name="T64" fmla="*/ 200 w 344"/>
                <a:gd name="T65" fmla="*/ 93 h 229"/>
                <a:gd name="T66" fmla="*/ 186 w 344"/>
                <a:gd name="T67" fmla="*/ 106 h 229"/>
                <a:gd name="T68" fmla="*/ 191 w 344"/>
                <a:gd name="T69" fmla="*/ 112 h 229"/>
                <a:gd name="T70" fmla="*/ 202 w 344"/>
                <a:gd name="T71" fmla="*/ 118 h 229"/>
                <a:gd name="T72" fmla="*/ 207 w 344"/>
                <a:gd name="T73" fmla="*/ 125 h 229"/>
                <a:gd name="T74" fmla="*/ 203 w 344"/>
                <a:gd name="T75" fmla="*/ 136 h 229"/>
                <a:gd name="T76" fmla="*/ 198 w 344"/>
                <a:gd name="T77" fmla="*/ 147 h 229"/>
                <a:gd name="T78" fmla="*/ 185 w 344"/>
                <a:gd name="T79" fmla="*/ 145 h 229"/>
                <a:gd name="T80" fmla="*/ 171 w 344"/>
                <a:gd name="T81" fmla="*/ 143 h 229"/>
                <a:gd name="T82" fmla="*/ 161 w 344"/>
                <a:gd name="T83" fmla="*/ 126 h 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4"/>
                <a:gd name="T127" fmla="*/ 0 h 229"/>
                <a:gd name="T128" fmla="*/ 344 w 344"/>
                <a:gd name="T129" fmla="*/ 229 h 2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4" h="229">
                  <a:moveTo>
                    <a:pt x="245" y="196"/>
                  </a:moveTo>
                  <a:lnTo>
                    <a:pt x="209" y="172"/>
                  </a:lnTo>
                  <a:lnTo>
                    <a:pt x="169" y="149"/>
                  </a:lnTo>
                  <a:lnTo>
                    <a:pt x="152" y="139"/>
                  </a:lnTo>
                  <a:lnTo>
                    <a:pt x="122" y="127"/>
                  </a:lnTo>
                  <a:lnTo>
                    <a:pt x="105" y="100"/>
                  </a:lnTo>
                  <a:lnTo>
                    <a:pt x="77" y="82"/>
                  </a:lnTo>
                  <a:lnTo>
                    <a:pt x="60" y="100"/>
                  </a:lnTo>
                  <a:lnTo>
                    <a:pt x="47" y="107"/>
                  </a:lnTo>
                  <a:lnTo>
                    <a:pt x="54" y="122"/>
                  </a:lnTo>
                  <a:lnTo>
                    <a:pt x="24" y="115"/>
                  </a:lnTo>
                  <a:lnTo>
                    <a:pt x="17" y="91"/>
                  </a:lnTo>
                  <a:lnTo>
                    <a:pt x="11" y="67"/>
                  </a:lnTo>
                  <a:lnTo>
                    <a:pt x="6" y="44"/>
                  </a:lnTo>
                  <a:lnTo>
                    <a:pt x="0" y="19"/>
                  </a:lnTo>
                  <a:lnTo>
                    <a:pt x="27" y="11"/>
                  </a:lnTo>
                  <a:lnTo>
                    <a:pt x="52" y="0"/>
                  </a:lnTo>
                  <a:lnTo>
                    <a:pt x="79" y="16"/>
                  </a:lnTo>
                  <a:lnTo>
                    <a:pt x="108" y="30"/>
                  </a:lnTo>
                  <a:lnTo>
                    <a:pt x="130" y="55"/>
                  </a:lnTo>
                  <a:lnTo>
                    <a:pt x="152" y="57"/>
                  </a:lnTo>
                  <a:lnTo>
                    <a:pt x="176" y="58"/>
                  </a:lnTo>
                  <a:lnTo>
                    <a:pt x="199" y="60"/>
                  </a:lnTo>
                  <a:lnTo>
                    <a:pt x="221" y="61"/>
                  </a:lnTo>
                  <a:lnTo>
                    <a:pt x="244" y="79"/>
                  </a:lnTo>
                  <a:lnTo>
                    <a:pt x="245" y="99"/>
                  </a:lnTo>
                  <a:lnTo>
                    <a:pt x="267" y="110"/>
                  </a:lnTo>
                  <a:lnTo>
                    <a:pt x="287" y="122"/>
                  </a:lnTo>
                  <a:lnTo>
                    <a:pt x="307" y="106"/>
                  </a:lnTo>
                  <a:lnTo>
                    <a:pt x="328" y="91"/>
                  </a:lnTo>
                  <a:lnTo>
                    <a:pt x="344" y="110"/>
                  </a:lnTo>
                  <a:lnTo>
                    <a:pt x="328" y="124"/>
                  </a:lnTo>
                  <a:lnTo>
                    <a:pt x="305" y="145"/>
                  </a:lnTo>
                  <a:lnTo>
                    <a:pt x="283" y="165"/>
                  </a:lnTo>
                  <a:lnTo>
                    <a:pt x="291" y="174"/>
                  </a:lnTo>
                  <a:lnTo>
                    <a:pt x="307" y="184"/>
                  </a:lnTo>
                  <a:lnTo>
                    <a:pt x="315" y="195"/>
                  </a:lnTo>
                  <a:lnTo>
                    <a:pt x="309" y="212"/>
                  </a:lnTo>
                  <a:lnTo>
                    <a:pt x="302" y="229"/>
                  </a:lnTo>
                  <a:lnTo>
                    <a:pt x="282" y="226"/>
                  </a:lnTo>
                  <a:lnTo>
                    <a:pt x="260" y="222"/>
                  </a:lnTo>
                  <a:lnTo>
                    <a:pt x="245" y="19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04" name="Freeform 461"/>
            <p:cNvSpPr>
              <a:spLocks/>
            </p:cNvSpPr>
            <p:nvPr/>
          </p:nvSpPr>
          <p:spPr bwMode="auto">
            <a:xfrm>
              <a:off x="3450" y="1619"/>
              <a:ext cx="226" cy="147"/>
            </a:xfrm>
            <a:custGeom>
              <a:avLst/>
              <a:gdLst>
                <a:gd name="T0" fmla="*/ 161 w 344"/>
                <a:gd name="T1" fmla="*/ 126 h 229"/>
                <a:gd name="T2" fmla="*/ 137 w 344"/>
                <a:gd name="T3" fmla="*/ 110 h 229"/>
                <a:gd name="T4" fmla="*/ 111 w 344"/>
                <a:gd name="T5" fmla="*/ 96 h 229"/>
                <a:gd name="T6" fmla="*/ 100 w 344"/>
                <a:gd name="T7" fmla="*/ 89 h 229"/>
                <a:gd name="T8" fmla="*/ 80 w 344"/>
                <a:gd name="T9" fmla="*/ 82 h 229"/>
                <a:gd name="T10" fmla="*/ 69 w 344"/>
                <a:gd name="T11" fmla="*/ 64 h 229"/>
                <a:gd name="T12" fmla="*/ 51 w 344"/>
                <a:gd name="T13" fmla="*/ 53 h 229"/>
                <a:gd name="T14" fmla="*/ 39 w 344"/>
                <a:gd name="T15" fmla="*/ 64 h 229"/>
                <a:gd name="T16" fmla="*/ 31 w 344"/>
                <a:gd name="T17" fmla="*/ 69 h 229"/>
                <a:gd name="T18" fmla="*/ 35 w 344"/>
                <a:gd name="T19" fmla="*/ 78 h 229"/>
                <a:gd name="T20" fmla="*/ 16 w 344"/>
                <a:gd name="T21" fmla="*/ 74 h 229"/>
                <a:gd name="T22" fmla="*/ 11 w 344"/>
                <a:gd name="T23" fmla="*/ 58 h 229"/>
                <a:gd name="T24" fmla="*/ 7 w 344"/>
                <a:gd name="T25" fmla="*/ 43 h 229"/>
                <a:gd name="T26" fmla="*/ 4 w 344"/>
                <a:gd name="T27" fmla="*/ 28 h 229"/>
                <a:gd name="T28" fmla="*/ 0 w 344"/>
                <a:gd name="T29" fmla="*/ 12 h 229"/>
                <a:gd name="T30" fmla="*/ 18 w 344"/>
                <a:gd name="T31" fmla="*/ 7 h 229"/>
                <a:gd name="T32" fmla="*/ 34 w 344"/>
                <a:gd name="T33" fmla="*/ 0 h 229"/>
                <a:gd name="T34" fmla="*/ 52 w 344"/>
                <a:gd name="T35" fmla="*/ 10 h 229"/>
                <a:gd name="T36" fmla="*/ 71 w 344"/>
                <a:gd name="T37" fmla="*/ 19 h 229"/>
                <a:gd name="T38" fmla="*/ 85 w 344"/>
                <a:gd name="T39" fmla="*/ 35 h 229"/>
                <a:gd name="T40" fmla="*/ 100 w 344"/>
                <a:gd name="T41" fmla="*/ 37 h 229"/>
                <a:gd name="T42" fmla="*/ 116 w 344"/>
                <a:gd name="T43" fmla="*/ 37 h 229"/>
                <a:gd name="T44" fmla="*/ 131 w 344"/>
                <a:gd name="T45" fmla="*/ 39 h 229"/>
                <a:gd name="T46" fmla="*/ 145 w 344"/>
                <a:gd name="T47" fmla="*/ 39 h 229"/>
                <a:gd name="T48" fmla="*/ 160 w 344"/>
                <a:gd name="T49" fmla="*/ 51 h 229"/>
                <a:gd name="T50" fmla="*/ 161 w 344"/>
                <a:gd name="T51" fmla="*/ 64 h 229"/>
                <a:gd name="T52" fmla="*/ 175 w 344"/>
                <a:gd name="T53" fmla="*/ 71 h 229"/>
                <a:gd name="T54" fmla="*/ 189 w 344"/>
                <a:gd name="T55" fmla="*/ 78 h 229"/>
                <a:gd name="T56" fmla="*/ 202 w 344"/>
                <a:gd name="T57" fmla="*/ 68 h 229"/>
                <a:gd name="T58" fmla="*/ 215 w 344"/>
                <a:gd name="T59" fmla="*/ 58 h 229"/>
                <a:gd name="T60" fmla="*/ 226 w 344"/>
                <a:gd name="T61" fmla="*/ 71 h 229"/>
                <a:gd name="T62" fmla="*/ 215 w 344"/>
                <a:gd name="T63" fmla="*/ 80 h 229"/>
                <a:gd name="T64" fmla="*/ 200 w 344"/>
                <a:gd name="T65" fmla="*/ 93 h 229"/>
                <a:gd name="T66" fmla="*/ 186 w 344"/>
                <a:gd name="T67" fmla="*/ 106 h 229"/>
                <a:gd name="T68" fmla="*/ 191 w 344"/>
                <a:gd name="T69" fmla="*/ 112 h 229"/>
                <a:gd name="T70" fmla="*/ 202 w 344"/>
                <a:gd name="T71" fmla="*/ 118 h 229"/>
                <a:gd name="T72" fmla="*/ 207 w 344"/>
                <a:gd name="T73" fmla="*/ 125 h 229"/>
                <a:gd name="T74" fmla="*/ 203 w 344"/>
                <a:gd name="T75" fmla="*/ 136 h 229"/>
                <a:gd name="T76" fmla="*/ 198 w 344"/>
                <a:gd name="T77" fmla="*/ 147 h 229"/>
                <a:gd name="T78" fmla="*/ 185 w 344"/>
                <a:gd name="T79" fmla="*/ 145 h 229"/>
                <a:gd name="T80" fmla="*/ 171 w 344"/>
                <a:gd name="T81" fmla="*/ 143 h 229"/>
                <a:gd name="T82" fmla="*/ 161 w 344"/>
                <a:gd name="T83" fmla="*/ 126 h 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4"/>
                <a:gd name="T127" fmla="*/ 0 h 229"/>
                <a:gd name="T128" fmla="*/ 344 w 344"/>
                <a:gd name="T129" fmla="*/ 229 h 2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4" h="229">
                  <a:moveTo>
                    <a:pt x="245" y="196"/>
                  </a:moveTo>
                  <a:lnTo>
                    <a:pt x="209" y="172"/>
                  </a:lnTo>
                  <a:lnTo>
                    <a:pt x="169" y="149"/>
                  </a:lnTo>
                  <a:lnTo>
                    <a:pt x="152" y="139"/>
                  </a:lnTo>
                  <a:lnTo>
                    <a:pt x="122" y="127"/>
                  </a:lnTo>
                  <a:lnTo>
                    <a:pt x="105" y="100"/>
                  </a:lnTo>
                  <a:lnTo>
                    <a:pt x="77" y="82"/>
                  </a:lnTo>
                  <a:lnTo>
                    <a:pt x="60" y="100"/>
                  </a:lnTo>
                  <a:lnTo>
                    <a:pt x="47" y="107"/>
                  </a:lnTo>
                  <a:lnTo>
                    <a:pt x="54" y="122"/>
                  </a:lnTo>
                  <a:lnTo>
                    <a:pt x="24" y="115"/>
                  </a:lnTo>
                  <a:lnTo>
                    <a:pt x="17" y="91"/>
                  </a:lnTo>
                  <a:lnTo>
                    <a:pt x="11" y="67"/>
                  </a:lnTo>
                  <a:lnTo>
                    <a:pt x="6" y="44"/>
                  </a:lnTo>
                  <a:lnTo>
                    <a:pt x="0" y="19"/>
                  </a:lnTo>
                  <a:lnTo>
                    <a:pt x="27" y="11"/>
                  </a:lnTo>
                  <a:lnTo>
                    <a:pt x="52" y="0"/>
                  </a:lnTo>
                  <a:lnTo>
                    <a:pt x="79" y="16"/>
                  </a:lnTo>
                  <a:lnTo>
                    <a:pt x="108" y="30"/>
                  </a:lnTo>
                  <a:lnTo>
                    <a:pt x="130" y="55"/>
                  </a:lnTo>
                  <a:lnTo>
                    <a:pt x="152" y="57"/>
                  </a:lnTo>
                  <a:lnTo>
                    <a:pt x="176" y="58"/>
                  </a:lnTo>
                  <a:lnTo>
                    <a:pt x="199" y="60"/>
                  </a:lnTo>
                  <a:lnTo>
                    <a:pt x="221" y="61"/>
                  </a:lnTo>
                  <a:lnTo>
                    <a:pt x="244" y="79"/>
                  </a:lnTo>
                  <a:lnTo>
                    <a:pt x="245" y="99"/>
                  </a:lnTo>
                  <a:lnTo>
                    <a:pt x="267" y="110"/>
                  </a:lnTo>
                  <a:lnTo>
                    <a:pt x="287" y="122"/>
                  </a:lnTo>
                  <a:lnTo>
                    <a:pt x="307" y="106"/>
                  </a:lnTo>
                  <a:lnTo>
                    <a:pt x="328" y="91"/>
                  </a:lnTo>
                  <a:lnTo>
                    <a:pt x="344" y="110"/>
                  </a:lnTo>
                  <a:lnTo>
                    <a:pt x="328" y="124"/>
                  </a:lnTo>
                  <a:lnTo>
                    <a:pt x="305" y="145"/>
                  </a:lnTo>
                  <a:lnTo>
                    <a:pt x="283" y="165"/>
                  </a:lnTo>
                  <a:lnTo>
                    <a:pt x="291" y="174"/>
                  </a:lnTo>
                  <a:lnTo>
                    <a:pt x="307" y="184"/>
                  </a:lnTo>
                  <a:lnTo>
                    <a:pt x="315" y="195"/>
                  </a:lnTo>
                  <a:lnTo>
                    <a:pt x="309" y="212"/>
                  </a:lnTo>
                  <a:lnTo>
                    <a:pt x="302" y="229"/>
                  </a:lnTo>
                  <a:lnTo>
                    <a:pt x="282" y="226"/>
                  </a:lnTo>
                  <a:lnTo>
                    <a:pt x="260" y="222"/>
                  </a:lnTo>
                  <a:lnTo>
                    <a:pt x="245" y="196"/>
                  </a:lnTo>
                </a:path>
              </a:pathLst>
            </a:custGeom>
            <a:solidFill>
              <a:srgbClr val="E5E5E5"/>
            </a:solidFill>
            <a:ln w="1588">
              <a:solidFill>
                <a:srgbClr val="999999"/>
              </a:solidFill>
              <a:prstDash val="solid"/>
              <a:round/>
              <a:headEnd/>
              <a:tailEnd/>
            </a:ln>
          </p:spPr>
          <p:txBody>
            <a:bodyPr/>
            <a:lstStyle/>
            <a:p>
              <a:endParaRPr lang="en-US"/>
            </a:p>
          </p:txBody>
        </p:sp>
        <p:sp>
          <p:nvSpPr>
            <p:cNvPr id="27205" name="Freeform 462"/>
            <p:cNvSpPr>
              <a:spLocks/>
            </p:cNvSpPr>
            <p:nvPr/>
          </p:nvSpPr>
          <p:spPr bwMode="auto">
            <a:xfrm>
              <a:off x="2963" y="1680"/>
              <a:ext cx="35" cy="25"/>
            </a:xfrm>
            <a:custGeom>
              <a:avLst/>
              <a:gdLst>
                <a:gd name="T0" fmla="*/ 9 w 53"/>
                <a:gd name="T1" fmla="*/ 25 h 40"/>
                <a:gd name="T2" fmla="*/ 0 w 53"/>
                <a:gd name="T3" fmla="*/ 7 h 40"/>
                <a:gd name="T4" fmla="*/ 4 w 53"/>
                <a:gd name="T5" fmla="*/ 7 h 40"/>
                <a:gd name="T6" fmla="*/ 4 w 53"/>
                <a:gd name="T7" fmla="*/ 5 h 40"/>
                <a:gd name="T8" fmla="*/ 8 w 53"/>
                <a:gd name="T9" fmla="*/ 3 h 40"/>
                <a:gd name="T10" fmla="*/ 12 w 53"/>
                <a:gd name="T11" fmla="*/ 4 h 40"/>
                <a:gd name="T12" fmla="*/ 13 w 53"/>
                <a:gd name="T13" fmla="*/ 1 h 40"/>
                <a:gd name="T14" fmla="*/ 16 w 53"/>
                <a:gd name="T15" fmla="*/ 3 h 40"/>
                <a:gd name="T16" fmla="*/ 18 w 53"/>
                <a:gd name="T17" fmla="*/ 3 h 40"/>
                <a:gd name="T18" fmla="*/ 19 w 53"/>
                <a:gd name="T19" fmla="*/ 1 h 40"/>
                <a:gd name="T20" fmla="*/ 24 w 53"/>
                <a:gd name="T21" fmla="*/ 0 h 40"/>
                <a:gd name="T22" fmla="*/ 28 w 53"/>
                <a:gd name="T23" fmla="*/ 3 h 40"/>
                <a:gd name="T24" fmla="*/ 32 w 53"/>
                <a:gd name="T25" fmla="*/ 3 h 40"/>
                <a:gd name="T26" fmla="*/ 34 w 53"/>
                <a:gd name="T27" fmla="*/ 5 h 40"/>
                <a:gd name="T28" fmla="*/ 35 w 53"/>
                <a:gd name="T29" fmla="*/ 17 h 40"/>
                <a:gd name="T30" fmla="*/ 9 w 53"/>
                <a:gd name="T31" fmla="*/ 25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40"/>
                <a:gd name="T50" fmla="*/ 53 w 53"/>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40">
                  <a:moveTo>
                    <a:pt x="14" y="40"/>
                  </a:moveTo>
                  <a:lnTo>
                    <a:pt x="0" y="12"/>
                  </a:lnTo>
                  <a:lnTo>
                    <a:pt x="6" y="11"/>
                  </a:lnTo>
                  <a:lnTo>
                    <a:pt x="6" y="8"/>
                  </a:lnTo>
                  <a:lnTo>
                    <a:pt x="12" y="5"/>
                  </a:lnTo>
                  <a:lnTo>
                    <a:pt x="18" y="6"/>
                  </a:lnTo>
                  <a:lnTo>
                    <a:pt x="20" y="2"/>
                  </a:lnTo>
                  <a:lnTo>
                    <a:pt x="24" y="4"/>
                  </a:lnTo>
                  <a:lnTo>
                    <a:pt x="28" y="4"/>
                  </a:lnTo>
                  <a:lnTo>
                    <a:pt x="29" y="2"/>
                  </a:lnTo>
                  <a:lnTo>
                    <a:pt x="37" y="0"/>
                  </a:lnTo>
                  <a:lnTo>
                    <a:pt x="43" y="5"/>
                  </a:lnTo>
                  <a:lnTo>
                    <a:pt x="48" y="4"/>
                  </a:lnTo>
                  <a:lnTo>
                    <a:pt x="51" y="8"/>
                  </a:lnTo>
                  <a:lnTo>
                    <a:pt x="53" y="28"/>
                  </a:lnTo>
                  <a:lnTo>
                    <a:pt x="14" y="4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06" name="Freeform 463"/>
            <p:cNvSpPr>
              <a:spLocks/>
            </p:cNvSpPr>
            <p:nvPr/>
          </p:nvSpPr>
          <p:spPr bwMode="auto">
            <a:xfrm>
              <a:off x="2963" y="1680"/>
              <a:ext cx="35" cy="25"/>
            </a:xfrm>
            <a:custGeom>
              <a:avLst/>
              <a:gdLst>
                <a:gd name="T0" fmla="*/ 9 w 53"/>
                <a:gd name="T1" fmla="*/ 25 h 40"/>
                <a:gd name="T2" fmla="*/ 0 w 53"/>
                <a:gd name="T3" fmla="*/ 7 h 40"/>
                <a:gd name="T4" fmla="*/ 4 w 53"/>
                <a:gd name="T5" fmla="*/ 7 h 40"/>
                <a:gd name="T6" fmla="*/ 4 w 53"/>
                <a:gd name="T7" fmla="*/ 5 h 40"/>
                <a:gd name="T8" fmla="*/ 8 w 53"/>
                <a:gd name="T9" fmla="*/ 3 h 40"/>
                <a:gd name="T10" fmla="*/ 12 w 53"/>
                <a:gd name="T11" fmla="*/ 4 h 40"/>
                <a:gd name="T12" fmla="*/ 13 w 53"/>
                <a:gd name="T13" fmla="*/ 1 h 40"/>
                <a:gd name="T14" fmla="*/ 16 w 53"/>
                <a:gd name="T15" fmla="*/ 3 h 40"/>
                <a:gd name="T16" fmla="*/ 18 w 53"/>
                <a:gd name="T17" fmla="*/ 3 h 40"/>
                <a:gd name="T18" fmla="*/ 19 w 53"/>
                <a:gd name="T19" fmla="*/ 1 h 40"/>
                <a:gd name="T20" fmla="*/ 24 w 53"/>
                <a:gd name="T21" fmla="*/ 0 h 40"/>
                <a:gd name="T22" fmla="*/ 28 w 53"/>
                <a:gd name="T23" fmla="*/ 3 h 40"/>
                <a:gd name="T24" fmla="*/ 32 w 53"/>
                <a:gd name="T25" fmla="*/ 3 h 40"/>
                <a:gd name="T26" fmla="*/ 34 w 53"/>
                <a:gd name="T27" fmla="*/ 5 h 40"/>
                <a:gd name="T28" fmla="*/ 35 w 53"/>
                <a:gd name="T29" fmla="*/ 17 h 40"/>
                <a:gd name="T30" fmla="*/ 9 w 53"/>
                <a:gd name="T31" fmla="*/ 25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40"/>
                <a:gd name="T50" fmla="*/ 53 w 53"/>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40">
                  <a:moveTo>
                    <a:pt x="14" y="40"/>
                  </a:moveTo>
                  <a:lnTo>
                    <a:pt x="0" y="12"/>
                  </a:lnTo>
                  <a:lnTo>
                    <a:pt x="6" y="11"/>
                  </a:lnTo>
                  <a:lnTo>
                    <a:pt x="6" y="8"/>
                  </a:lnTo>
                  <a:lnTo>
                    <a:pt x="12" y="5"/>
                  </a:lnTo>
                  <a:lnTo>
                    <a:pt x="18" y="6"/>
                  </a:lnTo>
                  <a:lnTo>
                    <a:pt x="20" y="2"/>
                  </a:lnTo>
                  <a:lnTo>
                    <a:pt x="24" y="4"/>
                  </a:lnTo>
                  <a:lnTo>
                    <a:pt x="28" y="4"/>
                  </a:lnTo>
                  <a:lnTo>
                    <a:pt x="29" y="2"/>
                  </a:lnTo>
                  <a:lnTo>
                    <a:pt x="37" y="0"/>
                  </a:lnTo>
                  <a:lnTo>
                    <a:pt x="43" y="5"/>
                  </a:lnTo>
                  <a:lnTo>
                    <a:pt x="48" y="4"/>
                  </a:lnTo>
                  <a:lnTo>
                    <a:pt x="51" y="8"/>
                  </a:lnTo>
                  <a:lnTo>
                    <a:pt x="53" y="28"/>
                  </a:lnTo>
                  <a:lnTo>
                    <a:pt x="14" y="40"/>
                  </a:lnTo>
                </a:path>
              </a:pathLst>
            </a:custGeom>
            <a:solidFill>
              <a:srgbClr val="E5E5E5"/>
            </a:solidFill>
            <a:ln w="1588">
              <a:solidFill>
                <a:srgbClr val="999999"/>
              </a:solidFill>
              <a:prstDash val="solid"/>
              <a:round/>
              <a:headEnd/>
              <a:tailEnd/>
            </a:ln>
          </p:spPr>
          <p:txBody>
            <a:bodyPr/>
            <a:lstStyle/>
            <a:p>
              <a:endParaRPr lang="en-US"/>
            </a:p>
          </p:txBody>
        </p:sp>
        <p:sp>
          <p:nvSpPr>
            <p:cNvPr id="27207" name="Freeform 464"/>
            <p:cNvSpPr>
              <a:spLocks/>
            </p:cNvSpPr>
            <p:nvPr/>
          </p:nvSpPr>
          <p:spPr bwMode="auto">
            <a:xfrm>
              <a:off x="2989" y="1647"/>
              <a:ext cx="85" cy="51"/>
            </a:xfrm>
            <a:custGeom>
              <a:avLst/>
              <a:gdLst>
                <a:gd name="T0" fmla="*/ 5 w 129"/>
                <a:gd name="T1" fmla="*/ 4 h 78"/>
                <a:gd name="T2" fmla="*/ 1 w 129"/>
                <a:gd name="T3" fmla="*/ 0 h 78"/>
                <a:gd name="T4" fmla="*/ 0 w 129"/>
                <a:gd name="T5" fmla="*/ 10 h 78"/>
                <a:gd name="T6" fmla="*/ 7 w 129"/>
                <a:gd name="T7" fmla="*/ 21 h 78"/>
                <a:gd name="T8" fmla="*/ 1 w 129"/>
                <a:gd name="T9" fmla="*/ 29 h 78"/>
                <a:gd name="T10" fmla="*/ 5 w 129"/>
                <a:gd name="T11" fmla="*/ 35 h 78"/>
                <a:gd name="T12" fmla="*/ 7 w 129"/>
                <a:gd name="T13" fmla="*/ 38 h 78"/>
                <a:gd name="T14" fmla="*/ 9 w 129"/>
                <a:gd name="T15" fmla="*/ 51 h 78"/>
                <a:gd name="T16" fmla="*/ 26 w 129"/>
                <a:gd name="T17" fmla="*/ 48 h 78"/>
                <a:gd name="T18" fmla="*/ 49 w 129"/>
                <a:gd name="T19" fmla="*/ 51 h 78"/>
                <a:gd name="T20" fmla="*/ 56 w 129"/>
                <a:gd name="T21" fmla="*/ 46 h 78"/>
                <a:gd name="T22" fmla="*/ 58 w 129"/>
                <a:gd name="T23" fmla="*/ 43 h 78"/>
                <a:gd name="T24" fmla="*/ 60 w 129"/>
                <a:gd name="T25" fmla="*/ 40 h 78"/>
                <a:gd name="T26" fmla="*/ 81 w 129"/>
                <a:gd name="T27" fmla="*/ 40 h 78"/>
                <a:gd name="T28" fmla="*/ 74 w 129"/>
                <a:gd name="T29" fmla="*/ 31 h 78"/>
                <a:gd name="T30" fmla="*/ 78 w 129"/>
                <a:gd name="T31" fmla="*/ 25 h 78"/>
                <a:gd name="T32" fmla="*/ 81 w 129"/>
                <a:gd name="T33" fmla="*/ 14 h 78"/>
                <a:gd name="T34" fmla="*/ 85 w 129"/>
                <a:gd name="T35" fmla="*/ 8 h 78"/>
                <a:gd name="T36" fmla="*/ 58 w 129"/>
                <a:gd name="T37" fmla="*/ 3 h 78"/>
                <a:gd name="T38" fmla="*/ 36 w 129"/>
                <a:gd name="T39" fmla="*/ 9 h 78"/>
                <a:gd name="T40" fmla="*/ 20 w 129"/>
                <a:gd name="T41" fmla="*/ 7 h 78"/>
                <a:gd name="T42" fmla="*/ 5 w 129"/>
                <a:gd name="T43" fmla="*/ 4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78"/>
                <a:gd name="T68" fmla="*/ 129 w 129"/>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78">
                  <a:moveTo>
                    <a:pt x="8" y="6"/>
                  </a:moveTo>
                  <a:lnTo>
                    <a:pt x="2" y="0"/>
                  </a:lnTo>
                  <a:lnTo>
                    <a:pt x="0" y="16"/>
                  </a:lnTo>
                  <a:lnTo>
                    <a:pt x="11" y="32"/>
                  </a:lnTo>
                  <a:lnTo>
                    <a:pt x="1" y="45"/>
                  </a:lnTo>
                  <a:lnTo>
                    <a:pt x="8" y="54"/>
                  </a:lnTo>
                  <a:lnTo>
                    <a:pt x="11" y="58"/>
                  </a:lnTo>
                  <a:lnTo>
                    <a:pt x="13" y="78"/>
                  </a:lnTo>
                  <a:lnTo>
                    <a:pt x="39" y="73"/>
                  </a:lnTo>
                  <a:lnTo>
                    <a:pt x="75" y="78"/>
                  </a:lnTo>
                  <a:lnTo>
                    <a:pt x="85" y="71"/>
                  </a:lnTo>
                  <a:lnTo>
                    <a:pt x="88" y="66"/>
                  </a:lnTo>
                  <a:lnTo>
                    <a:pt x="91" y="61"/>
                  </a:lnTo>
                  <a:lnTo>
                    <a:pt x="123" y="61"/>
                  </a:lnTo>
                  <a:lnTo>
                    <a:pt x="113" y="47"/>
                  </a:lnTo>
                  <a:lnTo>
                    <a:pt x="118" y="38"/>
                  </a:lnTo>
                  <a:lnTo>
                    <a:pt x="123" y="22"/>
                  </a:lnTo>
                  <a:lnTo>
                    <a:pt x="129" y="13"/>
                  </a:lnTo>
                  <a:lnTo>
                    <a:pt x="88" y="5"/>
                  </a:lnTo>
                  <a:lnTo>
                    <a:pt x="55" y="14"/>
                  </a:lnTo>
                  <a:lnTo>
                    <a:pt x="30" y="11"/>
                  </a:lnTo>
                  <a:lnTo>
                    <a:pt x="8" y="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08" name="Freeform 465"/>
            <p:cNvSpPr>
              <a:spLocks/>
            </p:cNvSpPr>
            <p:nvPr/>
          </p:nvSpPr>
          <p:spPr bwMode="auto">
            <a:xfrm>
              <a:off x="2989" y="1647"/>
              <a:ext cx="85" cy="51"/>
            </a:xfrm>
            <a:custGeom>
              <a:avLst/>
              <a:gdLst>
                <a:gd name="T0" fmla="*/ 5 w 129"/>
                <a:gd name="T1" fmla="*/ 4 h 78"/>
                <a:gd name="T2" fmla="*/ 1 w 129"/>
                <a:gd name="T3" fmla="*/ 0 h 78"/>
                <a:gd name="T4" fmla="*/ 0 w 129"/>
                <a:gd name="T5" fmla="*/ 10 h 78"/>
                <a:gd name="T6" fmla="*/ 7 w 129"/>
                <a:gd name="T7" fmla="*/ 21 h 78"/>
                <a:gd name="T8" fmla="*/ 1 w 129"/>
                <a:gd name="T9" fmla="*/ 29 h 78"/>
                <a:gd name="T10" fmla="*/ 5 w 129"/>
                <a:gd name="T11" fmla="*/ 35 h 78"/>
                <a:gd name="T12" fmla="*/ 7 w 129"/>
                <a:gd name="T13" fmla="*/ 38 h 78"/>
                <a:gd name="T14" fmla="*/ 9 w 129"/>
                <a:gd name="T15" fmla="*/ 51 h 78"/>
                <a:gd name="T16" fmla="*/ 26 w 129"/>
                <a:gd name="T17" fmla="*/ 48 h 78"/>
                <a:gd name="T18" fmla="*/ 49 w 129"/>
                <a:gd name="T19" fmla="*/ 51 h 78"/>
                <a:gd name="T20" fmla="*/ 56 w 129"/>
                <a:gd name="T21" fmla="*/ 46 h 78"/>
                <a:gd name="T22" fmla="*/ 58 w 129"/>
                <a:gd name="T23" fmla="*/ 43 h 78"/>
                <a:gd name="T24" fmla="*/ 60 w 129"/>
                <a:gd name="T25" fmla="*/ 40 h 78"/>
                <a:gd name="T26" fmla="*/ 81 w 129"/>
                <a:gd name="T27" fmla="*/ 40 h 78"/>
                <a:gd name="T28" fmla="*/ 74 w 129"/>
                <a:gd name="T29" fmla="*/ 31 h 78"/>
                <a:gd name="T30" fmla="*/ 78 w 129"/>
                <a:gd name="T31" fmla="*/ 25 h 78"/>
                <a:gd name="T32" fmla="*/ 81 w 129"/>
                <a:gd name="T33" fmla="*/ 14 h 78"/>
                <a:gd name="T34" fmla="*/ 85 w 129"/>
                <a:gd name="T35" fmla="*/ 8 h 78"/>
                <a:gd name="T36" fmla="*/ 58 w 129"/>
                <a:gd name="T37" fmla="*/ 3 h 78"/>
                <a:gd name="T38" fmla="*/ 36 w 129"/>
                <a:gd name="T39" fmla="*/ 9 h 78"/>
                <a:gd name="T40" fmla="*/ 20 w 129"/>
                <a:gd name="T41" fmla="*/ 7 h 78"/>
                <a:gd name="T42" fmla="*/ 5 w 129"/>
                <a:gd name="T43" fmla="*/ 4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78"/>
                <a:gd name="T68" fmla="*/ 129 w 129"/>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78">
                  <a:moveTo>
                    <a:pt x="8" y="6"/>
                  </a:moveTo>
                  <a:lnTo>
                    <a:pt x="2" y="0"/>
                  </a:lnTo>
                  <a:lnTo>
                    <a:pt x="0" y="16"/>
                  </a:lnTo>
                  <a:lnTo>
                    <a:pt x="11" y="32"/>
                  </a:lnTo>
                  <a:lnTo>
                    <a:pt x="1" y="45"/>
                  </a:lnTo>
                  <a:lnTo>
                    <a:pt x="8" y="54"/>
                  </a:lnTo>
                  <a:lnTo>
                    <a:pt x="11" y="58"/>
                  </a:lnTo>
                  <a:lnTo>
                    <a:pt x="13" y="78"/>
                  </a:lnTo>
                  <a:lnTo>
                    <a:pt x="39" y="73"/>
                  </a:lnTo>
                  <a:lnTo>
                    <a:pt x="75" y="78"/>
                  </a:lnTo>
                  <a:lnTo>
                    <a:pt x="85" y="71"/>
                  </a:lnTo>
                  <a:lnTo>
                    <a:pt x="88" y="66"/>
                  </a:lnTo>
                  <a:lnTo>
                    <a:pt x="91" y="61"/>
                  </a:lnTo>
                  <a:lnTo>
                    <a:pt x="123" y="61"/>
                  </a:lnTo>
                  <a:lnTo>
                    <a:pt x="113" y="47"/>
                  </a:lnTo>
                  <a:lnTo>
                    <a:pt x="118" y="38"/>
                  </a:lnTo>
                  <a:lnTo>
                    <a:pt x="123" y="22"/>
                  </a:lnTo>
                  <a:lnTo>
                    <a:pt x="129" y="13"/>
                  </a:lnTo>
                  <a:lnTo>
                    <a:pt x="88" y="5"/>
                  </a:lnTo>
                  <a:lnTo>
                    <a:pt x="55" y="14"/>
                  </a:lnTo>
                  <a:lnTo>
                    <a:pt x="30" y="11"/>
                  </a:lnTo>
                  <a:lnTo>
                    <a:pt x="8" y="6"/>
                  </a:lnTo>
                </a:path>
              </a:pathLst>
            </a:custGeom>
            <a:solidFill>
              <a:srgbClr val="E5E5E5"/>
            </a:solidFill>
            <a:ln w="1588">
              <a:solidFill>
                <a:srgbClr val="999999"/>
              </a:solidFill>
              <a:prstDash val="solid"/>
              <a:round/>
              <a:headEnd/>
              <a:tailEnd/>
            </a:ln>
          </p:spPr>
          <p:txBody>
            <a:bodyPr/>
            <a:lstStyle/>
            <a:p>
              <a:endParaRPr lang="en-US"/>
            </a:p>
          </p:txBody>
        </p:sp>
        <p:pic>
          <p:nvPicPr>
            <p:cNvPr id="27209" name="Picture 466"/>
            <p:cNvPicPr>
              <a:picLocks noChangeAspect="1" noChangeArrowheads="1"/>
            </p:cNvPicPr>
            <p:nvPr/>
          </p:nvPicPr>
          <p:blipFill>
            <a:blip r:embed="rId12">
              <a:lum contrast="-6000"/>
              <a:extLst>
                <a:ext uri="{28A0092B-C50C-407E-A947-70E740481C1C}">
                  <a14:useLocalDpi xmlns:a14="http://schemas.microsoft.com/office/drawing/2010/main" xmlns="" val="0"/>
                </a:ext>
              </a:extLst>
            </a:blip>
            <a:srcRect/>
            <a:stretch>
              <a:fillRect/>
            </a:stretch>
          </p:blipFill>
          <p:spPr bwMode="auto">
            <a:xfrm>
              <a:off x="2947" y="1676"/>
              <a:ext cx="21" cy="40"/>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7210" name="Picture 467"/>
            <p:cNvPicPr>
              <a:picLocks noChangeAspect="1" noChangeArrowheads="1"/>
            </p:cNvPicPr>
            <p:nvPr/>
          </p:nvPicPr>
          <p:blipFill>
            <a:blip r:embed="rId13">
              <a:lum contrast="-6000"/>
              <a:extLst>
                <a:ext uri="{28A0092B-C50C-407E-A947-70E740481C1C}">
                  <a14:useLocalDpi xmlns:a14="http://schemas.microsoft.com/office/drawing/2010/main" xmlns="" val="0"/>
                </a:ext>
              </a:extLst>
            </a:blip>
            <a:srcRect/>
            <a:stretch>
              <a:fillRect/>
            </a:stretch>
          </p:blipFill>
          <p:spPr bwMode="auto">
            <a:xfrm>
              <a:off x="2947" y="1689"/>
              <a:ext cx="21" cy="18"/>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211" name="Freeform 468"/>
            <p:cNvSpPr>
              <a:spLocks/>
            </p:cNvSpPr>
            <p:nvPr/>
          </p:nvSpPr>
          <p:spPr bwMode="auto">
            <a:xfrm>
              <a:off x="2947" y="1676"/>
              <a:ext cx="26" cy="32"/>
            </a:xfrm>
            <a:custGeom>
              <a:avLst/>
              <a:gdLst>
                <a:gd name="T0" fmla="*/ 26 w 39"/>
                <a:gd name="T1" fmla="*/ 32 h 49"/>
                <a:gd name="T2" fmla="*/ 3 w 39"/>
                <a:gd name="T3" fmla="*/ 32 h 49"/>
                <a:gd name="T4" fmla="*/ 0 w 39"/>
                <a:gd name="T5" fmla="*/ 14 h 49"/>
                <a:gd name="T6" fmla="*/ 4 w 39"/>
                <a:gd name="T7" fmla="*/ 0 h 49"/>
                <a:gd name="T8" fmla="*/ 13 w 39"/>
                <a:gd name="T9" fmla="*/ 4 h 49"/>
                <a:gd name="T10" fmla="*/ 17 w 39"/>
                <a:gd name="T11" fmla="*/ 8 h 49"/>
                <a:gd name="T12" fmla="*/ 26 w 39"/>
                <a:gd name="T13" fmla="*/ 32 h 49"/>
                <a:gd name="T14" fmla="*/ 0 60000 65536"/>
                <a:gd name="T15" fmla="*/ 0 60000 65536"/>
                <a:gd name="T16" fmla="*/ 0 60000 65536"/>
                <a:gd name="T17" fmla="*/ 0 60000 65536"/>
                <a:gd name="T18" fmla="*/ 0 60000 65536"/>
                <a:gd name="T19" fmla="*/ 0 60000 65536"/>
                <a:gd name="T20" fmla="*/ 0 60000 65536"/>
                <a:gd name="T21" fmla="*/ 0 w 39"/>
                <a:gd name="T22" fmla="*/ 0 h 49"/>
                <a:gd name="T23" fmla="*/ 39 w 39"/>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9">
                  <a:moveTo>
                    <a:pt x="39" y="49"/>
                  </a:moveTo>
                  <a:lnTo>
                    <a:pt x="5" y="49"/>
                  </a:lnTo>
                  <a:lnTo>
                    <a:pt x="0" y="21"/>
                  </a:lnTo>
                  <a:lnTo>
                    <a:pt x="6" y="0"/>
                  </a:lnTo>
                  <a:lnTo>
                    <a:pt x="20" y="6"/>
                  </a:lnTo>
                  <a:lnTo>
                    <a:pt x="26" y="13"/>
                  </a:lnTo>
                  <a:lnTo>
                    <a:pt x="39" y="4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12" name="Freeform 469"/>
            <p:cNvSpPr>
              <a:spLocks/>
            </p:cNvSpPr>
            <p:nvPr/>
          </p:nvSpPr>
          <p:spPr bwMode="auto">
            <a:xfrm>
              <a:off x="2951" y="1712"/>
              <a:ext cx="19" cy="14"/>
            </a:xfrm>
            <a:custGeom>
              <a:avLst/>
              <a:gdLst>
                <a:gd name="T0" fmla="*/ 0 w 29"/>
                <a:gd name="T1" fmla="*/ 0 h 21"/>
                <a:gd name="T2" fmla="*/ 19 w 29"/>
                <a:gd name="T3" fmla="*/ 0 h 21"/>
                <a:gd name="T4" fmla="*/ 13 w 29"/>
                <a:gd name="T5" fmla="*/ 9 h 21"/>
                <a:gd name="T6" fmla="*/ 9 w 29"/>
                <a:gd name="T7" fmla="*/ 14 h 21"/>
                <a:gd name="T8" fmla="*/ 0 w 29"/>
                <a:gd name="T9" fmla="*/ 0 h 21"/>
                <a:gd name="T10" fmla="*/ 0 60000 65536"/>
                <a:gd name="T11" fmla="*/ 0 60000 65536"/>
                <a:gd name="T12" fmla="*/ 0 60000 65536"/>
                <a:gd name="T13" fmla="*/ 0 60000 65536"/>
                <a:gd name="T14" fmla="*/ 0 60000 65536"/>
                <a:gd name="T15" fmla="*/ 0 w 29"/>
                <a:gd name="T16" fmla="*/ 0 h 21"/>
                <a:gd name="T17" fmla="*/ 29 w 29"/>
                <a:gd name="T18" fmla="*/ 21 h 21"/>
              </a:gdLst>
              <a:ahLst/>
              <a:cxnLst>
                <a:cxn ang="T10">
                  <a:pos x="T0" y="T1"/>
                </a:cxn>
                <a:cxn ang="T11">
                  <a:pos x="T2" y="T3"/>
                </a:cxn>
                <a:cxn ang="T12">
                  <a:pos x="T4" y="T5"/>
                </a:cxn>
                <a:cxn ang="T13">
                  <a:pos x="T6" y="T7"/>
                </a:cxn>
                <a:cxn ang="T14">
                  <a:pos x="T8" y="T9"/>
                </a:cxn>
              </a:cxnLst>
              <a:rect l="T15" t="T16" r="T17" b="T18"/>
              <a:pathLst>
                <a:path w="29" h="21">
                  <a:moveTo>
                    <a:pt x="0" y="0"/>
                  </a:moveTo>
                  <a:lnTo>
                    <a:pt x="29" y="0"/>
                  </a:lnTo>
                  <a:lnTo>
                    <a:pt x="20" y="14"/>
                  </a:lnTo>
                  <a:lnTo>
                    <a:pt x="14" y="21"/>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13" name="Freeform 470"/>
            <p:cNvSpPr>
              <a:spLocks/>
            </p:cNvSpPr>
            <p:nvPr/>
          </p:nvSpPr>
          <p:spPr bwMode="auto">
            <a:xfrm>
              <a:off x="2947" y="1676"/>
              <a:ext cx="25" cy="49"/>
            </a:xfrm>
            <a:custGeom>
              <a:avLst/>
              <a:gdLst>
                <a:gd name="T0" fmla="*/ 0 w 38"/>
                <a:gd name="T1" fmla="*/ 12 h 76"/>
                <a:gd name="T2" fmla="*/ 4 w 38"/>
                <a:gd name="T3" fmla="*/ 34 h 76"/>
                <a:gd name="T4" fmla="*/ 13 w 38"/>
                <a:gd name="T5" fmla="*/ 49 h 76"/>
                <a:gd name="T6" fmla="*/ 18 w 38"/>
                <a:gd name="T7" fmla="*/ 44 h 76"/>
                <a:gd name="T8" fmla="*/ 25 w 38"/>
                <a:gd name="T9" fmla="*/ 29 h 76"/>
                <a:gd name="T10" fmla="*/ 16 w 38"/>
                <a:gd name="T11" fmla="*/ 11 h 76"/>
                <a:gd name="T12" fmla="*/ 11 w 38"/>
                <a:gd name="T13" fmla="*/ 3 h 76"/>
                <a:gd name="T14" fmla="*/ 3 w 38"/>
                <a:gd name="T15" fmla="*/ 0 h 76"/>
                <a:gd name="T16" fmla="*/ 0 w 38"/>
                <a:gd name="T17" fmla="*/ 1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6"/>
                <a:gd name="T29" fmla="*/ 38 w 38"/>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6">
                  <a:moveTo>
                    <a:pt x="0" y="18"/>
                  </a:moveTo>
                  <a:lnTo>
                    <a:pt x="6" y="52"/>
                  </a:lnTo>
                  <a:lnTo>
                    <a:pt x="20" y="76"/>
                  </a:lnTo>
                  <a:lnTo>
                    <a:pt x="27" y="68"/>
                  </a:lnTo>
                  <a:lnTo>
                    <a:pt x="38" y="45"/>
                  </a:lnTo>
                  <a:lnTo>
                    <a:pt x="24" y="17"/>
                  </a:lnTo>
                  <a:lnTo>
                    <a:pt x="17" y="4"/>
                  </a:lnTo>
                  <a:lnTo>
                    <a:pt x="5" y="0"/>
                  </a:lnTo>
                  <a:lnTo>
                    <a:pt x="0" y="18"/>
                  </a:lnTo>
                </a:path>
              </a:pathLst>
            </a:custGeom>
            <a:solidFill>
              <a:srgbClr val="E5E5E5"/>
            </a:solidFill>
            <a:ln w="1588">
              <a:solidFill>
                <a:srgbClr val="999999"/>
              </a:solidFill>
              <a:prstDash val="solid"/>
              <a:round/>
              <a:headEnd/>
              <a:tailEnd/>
            </a:ln>
          </p:spPr>
          <p:txBody>
            <a:bodyPr/>
            <a:lstStyle/>
            <a:p>
              <a:endParaRPr lang="en-US"/>
            </a:p>
          </p:txBody>
        </p:sp>
        <p:sp>
          <p:nvSpPr>
            <p:cNvPr id="27214" name="Freeform 471"/>
            <p:cNvSpPr>
              <a:spLocks/>
            </p:cNvSpPr>
            <p:nvPr/>
          </p:nvSpPr>
          <p:spPr bwMode="auto">
            <a:xfrm>
              <a:off x="3279" y="1692"/>
              <a:ext cx="66" cy="44"/>
            </a:xfrm>
            <a:custGeom>
              <a:avLst/>
              <a:gdLst>
                <a:gd name="T0" fmla="*/ 9 w 100"/>
                <a:gd name="T1" fmla="*/ 7 h 69"/>
                <a:gd name="T2" fmla="*/ 0 w 100"/>
                <a:gd name="T3" fmla="*/ 0 h 69"/>
                <a:gd name="T4" fmla="*/ 20 w 100"/>
                <a:gd name="T5" fmla="*/ 1 h 69"/>
                <a:gd name="T6" fmla="*/ 42 w 100"/>
                <a:gd name="T7" fmla="*/ 1 h 69"/>
                <a:gd name="T8" fmla="*/ 55 w 100"/>
                <a:gd name="T9" fmla="*/ 3 h 69"/>
                <a:gd name="T10" fmla="*/ 55 w 100"/>
                <a:gd name="T11" fmla="*/ 18 h 69"/>
                <a:gd name="T12" fmla="*/ 60 w 100"/>
                <a:gd name="T13" fmla="*/ 20 h 69"/>
                <a:gd name="T14" fmla="*/ 55 w 100"/>
                <a:gd name="T15" fmla="*/ 27 h 69"/>
                <a:gd name="T16" fmla="*/ 66 w 100"/>
                <a:gd name="T17" fmla="*/ 42 h 69"/>
                <a:gd name="T18" fmla="*/ 60 w 100"/>
                <a:gd name="T19" fmla="*/ 44 h 69"/>
                <a:gd name="T20" fmla="*/ 55 w 100"/>
                <a:gd name="T21" fmla="*/ 40 h 69"/>
                <a:gd name="T22" fmla="*/ 55 w 100"/>
                <a:gd name="T23" fmla="*/ 38 h 69"/>
                <a:gd name="T24" fmla="*/ 51 w 100"/>
                <a:gd name="T25" fmla="*/ 35 h 69"/>
                <a:gd name="T26" fmla="*/ 48 w 100"/>
                <a:gd name="T27" fmla="*/ 35 h 69"/>
                <a:gd name="T28" fmla="*/ 44 w 100"/>
                <a:gd name="T29" fmla="*/ 34 h 69"/>
                <a:gd name="T30" fmla="*/ 38 w 100"/>
                <a:gd name="T31" fmla="*/ 33 h 69"/>
                <a:gd name="T32" fmla="*/ 33 w 100"/>
                <a:gd name="T33" fmla="*/ 33 h 69"/>
                <a:gd name="T34" fmla="*/ 20 w 100"/>
                <a:gd name="T35" fmla="*/ 27 h 69"/>
                <a:gd name="T36" fmla="*/ 15 w 100"/>
                <a:gd name="T37" fmla="*/ 18 h 69"/>
                <a:gd name="T38" fmla="*/ 9 w 100"/>
                <a:gd name="T39" fmla="*/ 7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
                <a:gd name="T61" fmla="*/ 0 h 69"/>
                <a:gd name="T62" fmla="*/ 100 w 100"/>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 h="69">
                  <a:moveTo>
                    <a:pt x="13" y="11"/>
                  </a:moveTo>
                  <a:lnTo>
                    <a:pt x="0" y="0"/>
                  </a:lnTo>
                  <a:lnTo>
                    <a:pt x="31" y="2"/>
                  </a:lnTo>
                  <a:lnTo>
                    <a:pt x="63" y="2"/>
                  </a:lnTo>
                  <a:lnTo>
                    <a:pt x="84" y="5"/>
                  </a:lnTo>
                  <a:lnTo>
                    <a:pt x="84" y="28"/>
                  </a:lnTo>
                  <a:lnTo>
                    <a:pt x="91" y="32"/>
                  </a:lnTo>
                  <a:lnTo>
                    <a:pt x="84" y="43"/>
                  </a:lnTo>
                  <a:lnTo>
                    <a:pt x="100" y="66"/>
                  </a:lnTo>
                  <a:lnTo>
                    <a:pt x="91" y="69"/>
                  </a:lnTo>
                  <a:lnTo>
                    <a:pt x="84" y="63"/>
                  </a:lnTo>
                  <a:lnTo>
                    <a:pt x="83" y="60"/>
                  </a:lnTo>
                  <a:lnTo>
                    <a:pt x="77" y="55"/>
                  </a:lnTo>
                  <a:lnTo>
                    <a:pt x="73" y="55"/>
                  </a:lnTo>
                  <a:lnTo>
                    <a:pt x="66" y="54"/>
                  </a:lnTo>
                  <a:lnTo>
                    <a:pt x="58" y="52"/>
                  </a:lnTo>
                  <a:lnTo>
                    <a:pt x="50" y="52"/>
                  </a:lnTo>
                  <a:lnTo>
                    <a:pt x="31" y="42"/>
                  </a:lnTo>
                  <a:lnTo>
                    <a:pt x="23" y="28"/>
                  </a:lnTo>
                  <a:lnTo>
                    <a:pt x="13" y="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15" name="Freeform 472"/>
            <p:cNvSpPr>
              <a:spLocks/>
            </p:cNvSpPr>
            <p:nvPr/>
          </p:nvSpPr>
          <p:spPr bwMode="auto">
            <a:xfrm>
              <a:off x="3279" y="1692"/>
              <a:ext cx="66" cy="44"/>
            </a:xfrm>
            <a:custGeom>
              <a:avLst/>
              <a:gdLst>
                <a:gd name="T0" fmla="*/ 9 w 100"/>
                <a:gd name="T1" fmla="*/ 7 h 69"/>
                <a:gd name="T2" fmla="*/ 0 w 100"/>
                <a:gd name="T3" fmla="*/ 0 h 69"/>
                <a:gd name="T4" fmla="*/ 20 w 100"/>
                <a:gd name="T5" fmla="*/ 1 h 69"/>
                <a:gd name="T6" fmla="*/ 42 w 100"/>
                <a:gd name="T7" fmla="*/ 1 h 69"/>
                <a:gd name="T8" fmla="*/ 55 w 100"/>
                <a:gd name="T9" fmla="*/ 3 h 69"/>
                <a:gd name="T10" fmla="*/ 55 w 100"/>
                <a:gd name="T11" fmla="*/ 18 h 69"/>
                <a:gd name="T12" fmla="*/ 60 w 100"/>
                <a:gd name="T13" fmla="*/ 20 h 69"/>
                <a:gd name="T14" fmla="*/ 55 w 100"/>
                <a:gd name="T15" fmla="*/ 27 h 69"/>
                <a:gd name="T16" fmla="*/ 66 w 100"/>
                <a:gd name="T17" fmla="*/ 42 h 69"/>
                <a:gd name="T18" fmla="*/ 60 w 100"/>
                <a:gd name="T19" fmla="*/ 44 h 69"/>
                <a:gd name="T20" fmla="*/ 55 w 100"/>
                <a:gd name="T21" fmla="*/ 40 h 69"/>
                <a:gd name="T22" fmla="*/ 55 w 100"/>
                <a:gd name="T23" fmla="*/ 38 h 69"/>
                <a:gd name="T24" fmla="*/ 51 w 100"/>
                <a:gd name="T25" fmla="*/ 35 h 69"/>
                <a:gd name="T26" fmla="*/ 48 w 100"/>
                <a:gd name="T27" fmla="*/ 35 h 69"/>
                <a:gd name="T28" fmla="*/ 44 w 100"/>
                <a:gd name="T29" fmla="*/ 34 h 69"/>
                <a:gd name="T30" fmla="*/ 38 w 100"/>
                <a:gd name="T31" fmla="*/ 33 h 69"/>
                <a:gd name="T32" fmla="*/ 33 w 100"/>
                <a:gd name="T33" fmla="*/ 33 h 69"/>
                <a:gd name="T34" fmla="*/ 20 w 100"/>
                <a:gd name="T35" fmla="*/ 27 h 69"/>
                <a:gd name="T36" fmla="*/ 15 w 100"/>
                <a:gd name="T37" fmla="*/ 18 h 69"/>
                <a:gd name="T38" fmla="*/ 9 w 100"/>
                <a:gd name="T39" fmla="*/ 7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
                <a:gd name="T61" fmla="*/ 0 h 69"/>
                <a:gd name="T62" fmla="*/ 100 w 100"/>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 h="69">
                  <a:moveTo>
                    <a:pt x="13" y="11"/>
                  </a:moveTo>
                  <a:lnTo>
                    <a:pt x="0" y="0"/>
                  </a:lnTo>
                  <a:lnTo>
                    <a:pt x="31" y="2"/>
                  </a:lnTo>
                  <a:lnTo>
                    <a:pt x="63" y="2"/>
                  </a:lnTo>
                  <a:lnTo>
                    <a:pt x="84" y="5"/>
                  </a:lnTo>
                  <a:lnTo>
                    <a:pt x="84" y="28"/>
                  </a:lnTo>
                  <a:lnTo>
                    <a:pt x="91" y="32"/>
                  </a:lnTo>
                  <a:lnTo>
                    <a:pt x="84" y="43"/>
                  </a:lnTo>
                  <a:lnTo>
                    <a:pt x="100" y="66"/>
                  </a:lnTo>
                  <a:lnTo>
                    <a:pt x="91" y="69"/>
                  </a:lnTo>
                  <a:lnTo>
                    <a:pt x="84" y="63"/>
                  </a:lnTo>
                  <a:lnTo>
                    <a:pt x="83" y="60"/>
                  </a:lnTo>
                  <a:lnTo>
                    <a:pt x="77" y="55"/>
                  </a:lnTo>
                  <a:lnTo>
                    <a:pt x="73" y="55"/>
                  </a:lnTo>
                  <a:lnTo>
                    <a:pt x="66" y="54"/>
                  </a:lnTo>
                  <a:lnTo>
                    <a:pt x="58" y="52"/>
                  </a:lnTo>
                  <a:lnTo>
                    <a:pt x="50" y="52"/>
                  </a:lnTo>
                  <a:lnTo>
                    <a:pt x="31" y="42"/>
                  </a:lnTo>
                  <a:lnTo>
                    <a:pt x="23" y="28"/>
                  </a:lnTo>
                  <a:lnTo>
                    <a:pt x="13" y="11"/>
                  </a:lnTo>
                </a:path>
              </a:pathLst>
            </a:custGeom>
            <a:solidFill>
              <a:srgbClr val="E5E5E5"/>
            </a:solidFill>
            <a:ln w="1588">
              <a:solidFill>
                <a:srgbClr val="999999"/>
              </a:solidFill>
              <a:prstDash val="solid"/>
              <a:round/>
              <a:headEnd/>
              <a:tailEnd/>
            </a:ln>
          </p:spPr>
          <p:txBody>
            <a:bodyPr/>
            <a:lstStyle/>
            <a:p>
              <a:endParaRPr lang="en-US"/>
            </a:p>
          </p:txBody>
        </p:sp>
        <p:sp>
          <p:nvSpPr>
            <p:cNvPr id="27216" name="Freeform 473"/>
            <p:cNvSpPr>
              <a:spLocks/>
            </p:cNvSpPr>
            <p:nvPr/>
          </p:nvSpPr>
          <p:spPr bwMode="auto">
            <a:xfrm>
              <a:off x="3334" y="1687"/>
              <a:ext cx="56" cy="60"/>
            </a:xfrm>
            <a:custGeom>
              <a:avLst/>
              <a:gdLst>
                <a:gd name="T0" fmla="*/ 11 w 85"/>
                <a:gd name="T1" fmla="*/ 48 h 92"/>
                <a:gd name="T2" fmla="*/ 0 w 85"/>
                <a:gd name="T3" fmla="*/ 33 h 92"/>
                <a:gd name="T4" fmla="*/ 5 w 85"/>
                <a:gd name="T5" fmla="*/ 25 h 92"/>
                <a:gd name="T6" fmla="*/ 0 w 85"/>
                <a:gd name="T7" fmla="*/ 23 h 92"/>
                <a:gd name="T8" fmla="*/ 0 w 85"/>
                <a:gd name="T9" fmla="*/ 8 h 92"/>
                <a:gd name="T10" fmla="*/ 5 w 85"/>
                <a:gd name="T11" fmla="*/ 0 h 92"/>
                <a:gd name="T12" fmla="*/ 30 w 85"/>
                <a:gd name="T13" fmla="*/ 4 h 92"/>
                <a:gd name="T14" fmla="*/ 37 w 85"/>
                <a:gd name="T15" fmla="*/ 14 h 92"/>
                <a:gd name="T16" fmla="*/ 56 w 85"/>
                <a:gd name="T17" fmla="*/ 26 h 92"/>
                <a:gd name="T18" fmla="*/ 47 w 85"/>
                <a:gd name="T19" fmla="*/ 28 h 92"/>
                <a:gd name="T20" fmla="*/ 43 w 85"/>
                <a:gd name="T21" fmla="*/ 48 h 92"/>
                <a:gd name="T22" fmla="*/ 42 w 85"/>
                <a:gd name="T23" fmla="*/ 60 h 92"/>
                <a:gd name="T24" fmla="*/ 27 w 85"/>
                <a:gd name="T25" fmla="*/ 50 h 92"/>
                <a:gd name="T26" fmla="*/ 30 w 85"/>
                <a:gd name="T27" fmla="*/ 48 h 92"/>
                <a:gd name="T28" fmla="*/ 26 w 85"/>
                <a:gd name="T29" fmla="*/ 38 h 92"/>
                <a:gd name="T30" fmla="*/ 11 w 85"/>
                <a:gd name="T31" fmla="*/ 48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92"/>
                <a:gd name="T50" fmla="*/ 85 w 85"/>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92">
                  <a:moveTo>
                    <a:pt x="16" y="73"/>
                  </a:moveTo>
                  <a:lnTo>
                    <a:pt x="0" y="50"/>
                  </a:lnTo>
                  <a:lnTo>
                    <a:pt x="7" y="39"/>
                  </a:lnTo>
                  <a:lnTo>
                    <a:pt x="0" y="35"/>
                  </a:lnTo>
                  <a:lnTo>
                    <a:pt x="0" y="12"/>
                  </a:lnTo>
                  <a:lnTo>
                    <a:pt x="7" y="0"/>
                  </a:lnTo>
                  <a:lnTo>
                    <a:pt x="45" y="6"/>
                  </a:lnTo>
                  <a:lnTo>
                    <a:pt x="56" y="21"/>
                  </a:lnTo>
                  <a:lnTo>
                    <a:pt x="85" y="40"/>
                  </a:lnTo>
                  <a:lnTo>
                    <a:pt x="71" y="43"/>
                  </a:lnTo>
                  <a:lnTo>
                    <a:pt x="66" y="74"/>
                  </a:lnTo>
                  <a:lnTo>
                    <a:pt x="63" y="92"/>
                  </a:lnTo>
                  <a:lnTo>
                    <a:pt x="41" y="77"/>
                  </a:lnTo>
                  <a:lnTo>
                    <a:pt x="46" y="73"/>
                  </a:lnTo>
                  <a:lnTo>
                    <a:pt x="39" y="59"/>
                  </a:lnTo>
                  <a:lnTo>
                    <a:pt x="16" y="7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17" name="Freeform 474"/>
            <p:cNvSpPr>
              <a:spLocks/>
            </p:cNvSpPr>
            <p:nvPr/>
          </p:nvSpPr>
          <p:spPr bwMode="auto">
            <a:xfrm>
              <a:off x="3334" y="1687"/>
              <a:ext cx="56" cy="60"/>
            </a:xfrm>
            <a:custGeom>
              <a:avLst/>
              <a:gdLst>
                <a:gd name="T0" fmla="*/ 11 w 85"/>
                <a:gd name="T1" fmla="*/ 48 h 92"/>
                <a:gd name="T2" fmla="*/ 0 w 85"/>
                <a:gd name="T3" fmla="*/ 33 h 92"/>
                <a:gd name="T4" fmla="*/ 5 w 85"/>
                <a:gd name="T5" fmla="*/ 25 h 92"/>
                <a:gd name="T6" fmla="*/ 0 w 85"/>
                <a:gd name="T7" fmla="*/ 23 h 92"/>
                <a:gd name="T8" fmla="*/ 0 w 85"/>
                <a:gd name="T9" fmla="*/ 8 h 92"/>
                <a:gd name="T10" fmla="*/ 5 w 85"/>
                <a:gd name="T11" fmla="*/ 0 h 92"/>
                <a:gd name="T12" fmla="*/ 30 w 85"/>
                <a:gd name="T13" fmla="*/ 4 h 92"/>
                <a:gd name="T14" fmla="*/ 37 w 85"/>
                <a:gd name="T15" fmla="*/ 14 h 92"/>
                <a:gd name="T16" fmla="*/ 56 w 85"/>
                <a:gd name="T17" fmla="*/ 26 h 92"/>
                <a:gd name="T18" fmla="*/ 47 w 85"/>
                <a:gd name="T19" fmla="*/ 28 h 92"/>
                <a:gd name="T20" fmla="*/ 43 w 85"/>
                <a:gd name="T21" fmla="*/ 48 h 92"/>
                <a:gd name="T22" fmla="*/ 42 w 85"/>
                <a:gd name="T23" fmla="*/ 60 h 92"/>
                <a:gd name="T24" fmla="*/ 27 w 85"/>
                <a:gd name="T25" fmla="*/ 50 h 92"/>
                <a:gd name="T26" fmla="*/ 30 w 85"/>
                <a:gd name="T27" fmla="*/ 48 h 92"/>
                <a:gd name="T28" fmla="*/ 26 w 85"/>
                <a:gd name="T29" fmla="*/ 38 h 92"/>
                <a:gd name="T30" fmla="*/ 11 w 85"/>
                <a:gd name="T31" fmla="*/ 48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92"/>
                <a:gd name="T50" fmla="*/ 85 w 85"/>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92">
                  <a:moveTo>
                    <a:pt x="16" y="73"/>
                  </a:moveTo>
                  <a:lnTo>
                    <a:pt x="0" y="50"/>
                  </a:lnTo>
                  <a:lnTo>
                    <a:pt x="7" y="39"/>
                  </a:lnTo>
                  <a:lnTo>
                    <a:pt x="0" y="35"/>
                  </a:lnTo>
                  <a:lnTo>
                    <a:pt x="0" y="12"/>
                  </a:lnTo>
                  <a:lnTo>
                    <a:pt x="7" y="0"/>
                  </a:lnTo>
                  <a:lnTo>
                    <a:pt x="45" y="6"/>
                  </a:lnTo>
                  <a:lnTo>
                    <a:pt x="56" y="21"/>
                  </a:lnTo>
                  <a:lnTo>
                    <a:pt x="85" y="40"/>
                  </a:lnTo>
                  <a:lnTo>
                    <a:pt x="71" y="43"/>
                  </a:lnTo>
                  <a:lnTo>
                    <a:pt x="66" y="74"/>
                  </a:lnTo>
                  <a:lnTo>
                    <a:pt x="63" y="92"/>
                  </a:lnTo>
                  <a:lnTo>
                    <a:pt x="41" y="77"/>
                  </a:lnTo>
                  <a:lnTo>
                    <a:pt x="46" y="73"/>
                  </a:lnTo>
                  <a:lnTo>
                    <a:pt x="39" y="59"/>
                  </a:lnTo>
                  <a:lnTo>
                    <a:pt x="16" y="73"/>
                  </a:lnTo>
                </a:path>
              </a:pathLst>
            </a:custGeom>
            <a:solidFill>
              <a:srgbClr val="E5E5E5"/>
            </a:solidFill>
            <a:ln w="1588">
              <a:solidFill>
                <a:srgbClr val="999999"/>
              </a:solidFill>
              <a:prstDash val="solid"/>
              <a:round/>
              <a:headEnd/>
              <a:tailEnd/>
            </a:ln>
          </p:spPr>
          <p:txBody>
            <a:bodyPr/>
            <a:lstStyle/>
            <a:p>
              <a:endParaRPr lang="en-US"/>
            </a:p>
          </p:txBody>
        </p:sp>
        <p:sp>
          <p:nvSpPr>
            <p:cNvPr id="27218" name="Freeform 475"/>
            <p:cNvSpPr>
              <a:spLocks/>
            </p:cNvSpPr>
            <p:nvPr/>
          </p:nvSpPr>
          <p:spPr bwMode="auto">
            <a:xfrm>
              <a:off x="3312" y="1725"/>
              <a:ext cx="27" cy="14"/>
            </a:xfrm>
            <a:custGeom>
              <a:avLst/>
              <a:gdLst>
                <a:gd name="T0" fmla="*/ 27 w 41"/>
                <a:gd name="T1" fmla="*/ 11 h 22"/>
                <a:gd name="T2" fmla="*/ 22 w 41"/>
                <a:gd name="T3" fmla="*/ 14 h 22"/>
                <a:gd name="T4" fmla="*/ 5 w 41"/>
                <a:gd name="T5" fmla="*/ 4 h 22"/>
                <a:gd name="T6" fmla="*/ 2 w 41"/>
                <a:gd name="T7" fmla="*/ 1 h 22"/>
                <a:gd name="T8" fmla="*/ 0 w 41"/>
                <a:gd name="T9" fmla="*/ 0 h 22"/>
                <a:gd name="T10" fmla="*/ 5 w 41"/>
                <a:gd name="T11" fmla="*/ 0 h 22"/>
                <a:gd name="T12" fmla="*/ 11 w 41"/>
                <a:gd name="T13" fmla="*/ 1 h 22"/>
                <a:gd name="T14" fmla="*/ 14 w 41"/>
                <a:gd name="T15" fmla="*/ 2 h 22"/>
                <a:gd name="T16" fmla="*/ 18 w 41"/>
                <a:gd name="T17" fmla="*/ 2 h 22"/>
                <a:gd name="T18" fmla="*/ 22 w 41"/>
                <a:gd name="T19" fmla="*/ 5 h 22"/>
                <a:gd name="T20" fmla="*/ 22 w 41"/>
                <a:gd name="T21" fmla="*/ 7 h 22"/>
                <a:gd name="T22" fmla="*/ 27 w 41"/>
                <a:gd name="T23" fmla="*/ 1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41" y="17"/>
                  </a:moveTo>
                  <a:lnTo>
                    <a:pt x="34" y="22"/>
                  </a:lnTo>
                  <a:lnTo>
                    <a:pt x="7" y="6"/>
                  </a:lnTo>
                  <a:lnTo>
                    <a:pt x="3" y="1"/>
                  </a:lnTo>
                  <a:lnTo>
                    <a:pt x="0" y="0"/>
                  </a:lnTo>
                  <a:lnTo>
                    <a:pt x="8" y="0"/>
                  </a:lnTo>
                  <a:lnTo>
                    <a:pt x="16" y="2"/>
                  </a:lnTo>
                  <a:lnTo>
                    <a:pt x="22" y="3"/>
                  </a:lnTo>
                  <a:lnTo>
                    <a:pt x="27" y="3"/>
                  </a:lnTo>
                  <a:lnTo>
                    <a:pt x="33" y="8"/>
                  </a:lnTo>
                  <a:lnTo>
                    <a:pt x="34" y="11"/>
                  </a:lnTo>
                  <a:lnTo>
                    <a:pt x="41" y="1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19" name="Freeform 476"/>
            <p:cNvSpPr>
              <a:spLocks/>
            </p:cNvSpPr>
            <p:nvPr/>
          </p:nvSpPr>
          <p:spPr bwMode="auto">
            <a:xfrm>
              <a:off x="3312" y="1725"/>
              <a:ext cx="27" cy="14"/>
            </a:xfrm>
            <a:custGeom>
              <a:avLst/>
              <a:gdLst>
                <a:gd name="T0" fmla="*/ 27 w 41"/>
                <a:gd name="T1" fmla="*/ 11 h 22"/>
                <a:gd name="T2" fmla="*/ 22 w 41"/>
                <a:gd name="T3" fmla="*/ 14 h 22"/>
                <a:gd name="T4" fmla="*/ 5 w 41"/>
                <a:gd name="T5" fmla="*/ 4 h 22"/>
                <a:gd name="T6" fmla="*/ 2 w 41"/>
                <a:gd name="T7" fmla="*/ 1 h 22"/>
                <a:gd name="T8" fmla="*/ 0 w 41"/>
                <a:gd name="T9" fmla="*/ 0 h 22"/>
                <a:gd name="T10" fmla="*/ 5 w 41"/>
                <a:gd name="T11" fmla="*/ 0 h 22"/>
                <a:gd name="T12" fmla="*/ 11 w 41"/>
                <a:gd name="T13" fmla="*/ 1 h 22"/>
                <a:gd name="T14" fmla="*/ 14 w 41"/>
                <a:gd name="T15" fmla="*/ 2 h 22"/>
                <a:gd name="T16" fmla="*/ 18 w 41"/>
                <a:gd name="T17" fmla="*/ 2 h 22"/>
                <a:gd name="T18" fmla="*/ 22 w 41"/>
                <a:gd name="T19" fmla="*/ 5 h 22"/>
                <a:gd name="T20" fmla="*/ 22 w 41"/>
                <a:gd name="T21" fmla="*/ 7 h 22"/>
                <a:gd name="T22" fmla="*/ 27 w 41"/>
                <a:gd name="T23" fmla="*/ 11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2"/>
                <a:gd name="T38" fmla="*/ 41 w 4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2">
                  <a:moveTo>
                    <a:pt x="41" y="17"/>
                  </a:moveTo>
                  <a:lnTo>
                    <a:pt x="34" y="22"/>
                  </a:lnTo>
                  <a:lnTo>
                    <a:pt x="7" y="6"/>
                  </a:lnTo>
                  <a:lnTo>
                    <a:pt x="3" y="1"/>
                  </a:lnTo>
                  <a:lnTo>
                    <a:pt x="0" y="0"/>
                  </a:lnTo>
                  <a:lnTo>
                    <a:pt x="8" y="0"/>
                  </a:lnTo>
                  <a:lnTo>
                    <a:pt x="16" y="2"/>
                  </a:lnTo>
                  <a:lnTo>
                    <a:pt x="22" y="3"/>
                  </a:lnTo>
                  <a:lnTo>
                    <a:pt x="27" y="3"/>
                  </a:lnTo>
                  <a:lnTo>
                    <a:pt x="33" y="8"/>
                  </a:lnTo>
                  <a:lnTo>
                    <a:pt x="34" y="11"/>
                  </a:lnTo>
                  <a:lnTo>
                    <a:pt x="41" y="17"/>
                  </a:lnTo>
                </a:path>
              </a:pathLst>
            </a:custGeom>
            <a:solidFill>
              <a:srgbClr val="E5E5E5"/>
            </a:solidFill>
            <a:ln w="1588">
              <a:solidFill>
                <a:srgbClr val="999999"/>
              </a:solidFill>
              <a:prstDash val="solid"/>
              <a:round/>
              <a:headEnd/>
              <a:tailEnd/>
            </a:ln>
          </p:spPr>
          <p:txBody>
            <a:bodyPr/>
            <a:lstStyle/>
            <a:p>
              <a:endParaRPr lang="en-US"/>
            </a:p>
          </p:txBody>
        </p:sp>
        <p:sp>
          <p:nvSpPr>
            <p:cNvPr id="27220" name="Freeform 477"/>
            <p:cNvSpPr>
              <a:spLocks/>
            </p:cNvSpPr>
            <p:nvPr/>
          </p:nvSpPr>
          <p:spPr bwMode="auto">
            <a:xfrm>
              <a:off x="2960" y="1690"/>
              <a:ext cx="90" cy="89"/>
            </a:xfrm>
            <a:custGeom>
              <a:avLst/>
              <a:gdLst>
                <a:gd name="T0" fmla="*/ 18 w 137"/>
                <a:gd name="T1" fmla="*/ 47 h 138"/>
                <a:gd name="T2" fmla="*/ 8 w 137"/>
                <a:gd name="T3" fmla="*/ 43 h 138"/>
                <a:gd name="T4" fmla="*/ 0 w 137"/>
                <a:gd name="T5" fmla="*/ 35 h 138"/>
                <a:gd name="T6" fmla="*/ 5 w 137"/>
                <a:gd name="T7" fmla="*/ 30 h 138"/>
                <a:gd name="T8" fmla="*/ 12 w 137"/>
                <a:gd name="T9" fmla="*/ 15 h 138"/>
                <a:gd name="T10" fmla="*/ 37 w 137"/>
                <a:gd name="T11" fmla="*/ 8 h 138"/>
                <a:gd name="T12" fmla="*/ 55 w 137"/>
                <a:gd name="T13" fmla="*/ 5 h 138"/>
                <a:gd name="T14" fmla="*/ 78 w 137"/>
                <a:gd name="T15" fmla="*/ 8 h 138"/>
                <a:gd name="T16" fmla="*/ 85 w 137"/>
                <a:gd name="T17" fmla="*/ 3 h 138"/>
                <a:gd name="T18" fmla="*/ 87 w 137"/>
                <a:gd name="T19" fmla="*/ 0 h 138"/>
                <a:gd name="T20" fmla="*/ 90 w 137"/>
                <a:gd name="T21" fmla="*/ 7 h 138"/>
                <a:gd name="T22" fmla="*/ 85 w 137"/>
                <a:gd name="T23" fmla="*/ 16 h 138"/>
                <a:gd name="T24" fmla="*/ 67 w 137"/>
                <a:gd name="T25" fmla="*/ 13 h 138"/>
                <a:gd name="T26" fmla="*/ 52 w 137"/>
                <a:gd name="T27" fmla="*/ 19 h 138"/>
                <a:gd name="T28" fmla="*/ 59 w 137"/>
                <a:gd name="T29" fmla="*/ 26 h 138"/>
                <a:gd name="T30" fmla="*/ 52 w 137"/>
                <a:gd name="T31" fmla="*/ 26 h 138"/>
                <a:gd name="T32" fmla="*/ 54 w 137"/>
                <a:gd name="T33" fmla="*/ 29 h 138"/>
                <a:gd name="T34" fmla="*/ 48 w 137"/>
                <a:gd name="T35" fmla="*/ 26 h 138"/>
                <a:gd name="T36" fmla="*/ 51 w 137"/>
                <a:gd name="T37" fmla="*/ 30 h 138"/>
                <a:gd name="T38" fmla="*/ 41 w 137"/>
                <a:gd name="T39" fmla="*/ 20 h 138"/>
                <a:gd name="T40" fmla="*/ 37 w 137"/>
                <a:gd name="T41" fmla="*/ 23 h 138"/>
                <a:gd name="T42" fmla="*/ 43 w 137"/>
                <a:gd name="T43" fmla="*/ 37 h 138"/>
                <a:gd name="T44" fmla="*/ 47 w 137"/>
                <a:gd name="T45" fmla="*/ 45 h 138"/>
                <a:gd name="T46" fmla="*/ 41 w 137"/>
                <a:gd name="T47" fmla="*/ 41 h 138"/>
                <a:gd name="T48" fmla="*/ 41 w 137"/>
                <a:gd name="T49" fmla="*/ 48 h 138"/>
                <a:gd name="T50" fmla="*/ 40 w 137"/>
                <a:gd name="T51" fmla="*/ 50 h 138"/>
                <a:gd name="T52" fmla="*/ 59 w 137"/>
                <a:gd name="T53" fmla="*/ 62 h 138"/>
                <a:gd name="T54" fmla="*/ 58 w 137"/>
                <a:gd name="T55" fmla="*/ 68 h 138"/>
                <a:gd name="T56" fmla="*/ 51 w 137"/>
                <a:gd name="T57" fmla="*/ 64 h 138"/>
                <a:gd name="T58" fmla="*/ 47 w 137"/>
                <a:gd name="T59" fmla="*/ 66 h 138"/>
                <a:gd name="T60" fmla="*/ 51 w 137"/>
                <a:gd name="T61" fmla="*/ 74 h 138"/>
                <a:gd name="T62" fmla="*/ 43 w 137"/>
                <a:gd name="T63" fmla="*/ 74 h 138"/>
                <a:gd name="T64" fmla="*/ 48 w 137"/>
                <a:gd name="T65" fmla="*/ 89 h 138"/>
                <a:gd name="T66" fmla="*/ 41 w 137"/>
                <a:gd name="T67" fmla="*/ 86 h 138"/>
                <a:gd name="T68" fmla="*/ 37 w 137"/>
                <a:gd name="T69" fmla="*/ 89 h 138"/>
                <a:gd name="T70" fmla="*/ 31 w 137"/>
                <a:gd name="T71" fmla="*/ 82 h 138"/>
                <a:gd name="T72" fmla="*/ 30 w 137"/>
                <a:gd name="T73" fmla="*/ 84 h 138"/>
                <a:gd name="T74" fmla="*/ 21 w 137"/>
                <a:gd name="T75" fmla="*/ 69 h 138"/>
                <a:gd name="T76" fmla="*/ 20 w 137"/>
                <a:gd name="T77" fmla="*/ 64 h 138"/>
                <a:gd name="T78" fmla="*/ 32 w 137"/>
                <a:gd name="T79" fmla="*/ 59 h 138"/>
                <a:gd name="T80" fmla="*/ 47 w 137"/>
                <a:gd name="T81" fmla="*/ 64 h 138"/>
                <a:gd name="T82" fmla="*/ 45 w 137"/>
                <a:gd name="T83" fmla="*/ 61 h 138"/>
                <a:gd name="T84" fmla="*/ 37 w 137"/>
                <a:gd name="T85" fmla="*/ 57 h 138"/>
                <a:gd name="T86" fmla="*/ 21 w 137"/>
                <a:gd name="T87" fmla="*/ 57 h 138"/>
                <a:gd name="T88" fmla="*/ 18 w 137"/>
                <a:gd name="T89" fmla="*/ 57 h 138"/>
                <a:gd name="T90" fmla="*/ 14 w 137"/>
                <a:gd name="T91" fmla="*/ 48 h 138"/>
                <a:gd name="T92" fmla="*/ 18 w 137"/>
                <a:gd name="T93" fmla="*/ 47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7"/>
                <a:gd name="T142" fmla="*/ 0 h 138"/>
                <a:gd name="T143" fmla="*/ 137 w 137"/>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7" h="138">
                  <a:moveTo>
                    <a:pt x="27" y="73"/>
                  </a:moveTo>
                  <a:lnTo>
                    <a:pt x="12" y="66"/>
                  </a:lnTo>
                  <a:lnTo>
                    <a:pt x="0" y="55"/>
                  </a:lnTo>
                  <a:lnTo>
                    <a:pt x="7" y="47"/>
                  </a:lnTo>
                  <a:lnTo>
                    <a:pt x="18" y="24"/>
                  </a:lnTo>
                  <a:lnTo>
                    <a:pt x="57" y="12"/>
                  </a:lnTo>
                  <a:lnTo>
                    <a:pt x="83" y="7"/>
                  </a:lnTo>
                  <a:lnTo>
                    <a:pt x="119" y="12"/>
                  </a:lnTo>
                  <a:lnTo>
                    <a:pt x="129" y="5"/>
                  </a:lnTo>
                  <a:lnTo>
                    <a:pt x="132" y="0"/>
                  </a:lnTo>
                  <a:lnTo>
                    <a:pt x="137" y="11"/>
                  </a:lnTo>
                  <a:lnTo>
                    <a:pt x="129" y="25"/>
                  </a:lnTo>
                  <a:lnTo>
                    <a:pt x="102" y="20"/>
                  </a:lnTo>
                  <a:lnTo>
                    <a:pt x="79" y="29"/>
                  </a:lnTo>
                  <a:lnTo>
                    <a:pt x="90" y="40"/>
                  </a:lnTo>
                  <a:lnTo>
                    <a:pt x="79" y="40"/>
                  </a:lnTo>
                  <a:lnTo>
                    <a:pt x="82" y="45"/>
                  </a:lnTo>
                  <a:lnTo>
                    <a:pt x="73" y="41"/>
                  </a:lnTo>
                  <a:lnTo>
                    <a:pt x="78" y="47"/>
                  </a:lnTo>
                  <a:lnTo>
                    <a:pt x="62" y="31"/>
                  </a:lnTo>
                  <a:lnTo>
                    <a:pt x="56" y="36"/>
                  </a:lnTo>
                  <a:lnTo>
                    <a:pt x="66" y="58"/>
                  </a:lnTo>
                  <a:lnTo>
                    <a:pt x="71" y="70"/>
                  </a:lnTo>
                  <a:lnTo>
                    <a:pt x="62" y="64"/>
                  </a:lnTo>
                  <a:lnTo>
                    <a:pt x="63" y="74"/>
                  </a:lnTo>
                  <a:lnTo>
                    <a:pt x="61" y="77"/>
                  </a:lnTo>
                  <a:lnTo>
                    <a:pt x="90" y="96"/>
                  </a:lnTo>
                  <a:lnTo>
                    <a:pt x="89" y="105"/>
                  </a:lnTo>
                  <a:lnTo>
                    <a:pt x="78" y="100"/>
                  </a:lnTo>
                  <a:lnTo>
                    <a:pt x="72" y="103"/>
                  </a:lnTo>
                  <a:lnTo>
                    <a:pt x="78" y="114"/>
                  </a:lnTo>
                  <a:lnTo>
                    <a:pt x="66" y="114"/>
                  </a:lnTo>
                  <a:lnTo>
                    <a:pt x="73" y="138"/>
                  </a:lnTo>
                  <a:lnTo>
                    <a:pt x="62" y="133"/>
                  </a:lnTo>
                  <a:lnTo>
                    <a:pt x="57" y="138"/>
                  </a:lnTo>
                  <a:lnTo>
                    <a:pt x="47" y="127"/>
                  </a:lnTo>
                  <a:lnTo>
                    <a:pt x="45" y="131"/>
                  </a:lnTo>
                  <a:lnTo>
                    <a:pt x="32" y="107"/>
                  </a:lnTo>
                  <a:lnTo>
                    <a:pt x="30" y="99"/>
                  </a:lnTo>
                  <a:lnTo>
                    <a:pt x="49" y="91"/>
                  </a:lnTo>
                  <a:lnTo>
                    <a:pt x="71" y="99"/>
                  </a:lnTo>
                  <a:lnTo>
                    <a:pt x="69" y="94"/>
                  </a:lnTo>
                  <a:lnTo>
                    <a:pt x="56" y="88"/>
                  </a:lnTo>
                  <a:lnTo>
                    <a:pt x="32" y="88"/>
                  </a:lnTo>
                  <a:lnTo>
                    <a:pt x="27" y="88"/>
                  </a:lnTo>
                  <a:lnTo>
                    <a:pt x="22" y="74"/>
                  </a:lnTo>
                  <a:lnTo>
                    <a:pt x="27" y="7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21" name="Freeform 478"/>
            <p:cNvSpPr>
              <a:spLocks/>
            </p:cNvSpPr>
            <p:nvPr/>
          </p:nvSpPr>
          <p:spPr bwMode="auto">
            <a:xfrm>
              <a:off x="2960" y="1690"/>
              <a:ext cx="90" cy="89"/>
            </a:xfrm>
            <a:custGeom>
              <a:avLst/>
              <a:gdLst>
                <a:gd name="T0" fmla="*/ 18 w 137"/>
                <a:gd name="T1" fmla="*/ 47 h 138"/>
                <a:gd name="T2" fmla="*/ 8 w 137"/>
                <a:gd name="T3" fmla="*/ 43 h 138"/>
                <a:gd name="T4" fmla="*/ 0 w 137"/>
                <a:gd name="T5" fmla="*/ 35 h 138"/>
                <a:gd name="T6" fmla="*/ 5 w 137"/>
                <a:gd name="T7" fmla="*/ 30 h 138"/>
                <a:gd name="T8" fmla="*/ 12 w 137"/>
                <a:gd name="T9" fmla="*/ 15 h 138"/>
                <a:gd name="T10" fmla="*/ 37 w 137"/>
                <a:gd name="T11" fmla="*/ 8 h 138"/>
                <a:gd name="T12" fmla="*/ 55 w 137"/>
                <a:gd name="T13" fmla="*/ 5 h 138"/>
                <a:gd name="T14" fmla="*/ 78 w 137"/>
                <a:gd name="T15" fmla="*/ 8 h 138"/>
                <a:gd name="T16" fmla="*/ 85 w 137"/>
                <a:gd name="T17" fmla="*/ 3 h 138"/>
                <a:gd name="T18" fmla="*/ 87 w 137"/>
                <a:gd name="T19" fmla="*/ 0 h 138"/>
                <a:gd name="T20" fmla="*/ 90 w 137"/>
                <a:gd name="T21" fmla="*/ 7 h 138"/>
                <a:gd name="T22" fmla="*/ 85 w 137"/>
                <a:gd name="T23" fmla="*/ 16 h 138"/>
                <a:gd name="T24" fmla="*/ 67 w 137"/>
                <a:gd name="T25" fmla="*/ 13 h 138"/>
                <a:gd name="T26" fmla="*/ 52 w 137"/>
                <a:gd name="T27" fmla="*/ 19 h 138"/>
                <a:gd name="T28" fmla="*/ 59 w 137"/>
                <a:gd name="T29" fmla="*/ 26 h 138"/>
                <a:gd name="T30" fmla="*/ 52 w 137"/>
                <a:gd name="T31" fmla="*/ 26 h 138"/>
                <a:gd name="T32" fmla="*/ 54 w 137"/>
                <a:gd name="T33" fmla="*/ 29 h 138"/>
                <a:gd name="T34" fmla="*/ 48 w 137"/>
                <a:gd name="T35" fmla="*/ 26 h 138"/>
                <a:gd name="T36" fmla="*/ 51 w 137"/>
                <a:gd name="T37" fmla="*/ 30 h 138"/>
                <a:gd name="T38" fmla="*/ 41 w 137"/>
                <a:gd name="T39" fmla="*/ 20 h 138"/>
                <a:gd name="T40" fmla="*/ 37 w 137"/>
                <a:gd name="T41" fmla="*/ 23 h 138"/>
                <a:gd name="T42" fmla="*/ 43 w 137"/>
                <a:gd name="T43" fmla="*/ 37 h 138"/>
                <a:gd name="T44" fmla="*/ 47 w 137"/>
                <a:gd name="T45" fmla="*/ 45 h 138"/>
                <a:gd name="T46" fmla="*/ 41 w 137"/>
                <a:gd name="T47" fmla="*/ 41 h 138"/>
                <a:gd name="T48" fmla="*/ 41 w 137"/>
                <a:gd name="T49" fmla="*/ 48 h 138"/>
                <a:gd name="T50" fmla="*/ 40 w 137"/>
                <a:gd name="T51" fmla="*/ 50 h 138"/>
                <a:gd name="T52" fmla="*/ 59 w 137"/>
                <a:gd name="T53" fmla="*/ 62 h 138"/>
                <a:gd name="T54" fmla="*/ 58 w 137"/>
                <a:gd name="T55" fmla="*/ 68 h 138"/>
                <a:gd name="T56" fmla="*/ 51 w 137"/>
                <a:gd name="T57" fmla="*/ 64 h 138"/>
                <a:gd name="T58" fmla="*/ 47 w 137"/>
                <a:gd name="T59" fmla="*/ 66 h 138"/>
                <a:gd name="T60" fmla="*/ 51 w 137"/>
                <a:gd name="T61" fmla="*/ 74 h 138"/>
                <a:gd name="T62" fmla="*/ 43 w 137"/>
                <a:gd name="T63" fmla="*/ 74 h 138"/>
                <a:gd name="T64" fmla="*/ 48 w 137"/>
                <a:gd name="T65" fmla="*/ 89 h 138"/>
                <a:gd name="T66" fmla="*/ 41 w 137"/>
                <a:gd name="T67" fmla="*/ 86 h 138"/>
                <a:gd name="T68" fmla="*/ 37 w 137"/>
                <a:gd name="T69" fmla="*/ 89 h 138"/>
                <a:gd name="T70" fmla="*/ 31 w 137"/>
                <a:gd name="T71" fmla="*/ 82 h 138"/>
                <a:gd name="T72" fmla="*/ 30 w 137"/>
                <a:gd name="T73" fmla="*/ 84 h 138"/>
                <a:gd name="T74" fmla="*/ 21 w 137"/>
                <a:gd name="T75" fmla="*/ 69 h 138"/>
                <a:gd name="T76" fmla="*/ 20 w 137"/>
                <a:gd name="T77" fmla="*/ 64 h 138"/>
                <a:gd name="T78" fmla="*/ 32 w 137"/>
                <a:gd name="T79" fmla="*/ 59 h 138"/>
                <a:gd name="T80" fmla="*/ 47 w 137"/>
                <a:gd name="T81" fmla="*/ 64 h 138"/>
                <a:gd name="T82" fmla="*/ 45 w 137"/>
                <a:gd name="T83" fmla="*/ 61 h 138"/>
                <a:gd name="T84" fmla="*/ 37 w 137"/>
                <a:gd name="T85" fmla="*/ 57 h 138"/>
                <a:gd name="T86" fmla="*/ 21 w 137"/>
                <a:gd name="T87" fmla="*/ 57 h 138"/>
                <a:gd name="T88" fmla="*/ 18 w 137"/>
                <a:gd name="T89" fmla="*/ 57 h 138"/>
                <a:gd name="T90" fmla="*/ 14 w 137"/>
                <a:gd name="T91" fmla="*/ 48 h 138"/>
                <a:gd name="T92" fmla="*/ 18 w 137"/>
                <a:gd name="T93" fmla="*/ 47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7"/>
                <a:gd name="T142" fmla="*/ 0 h 138"/>
                <a:gd name="T143" fmla="*/ 137 w 137"/>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7" h="138">
                  <a:moveTo>
                    <a:pt x="27" y="73"/>
                  </a:moveTo>
                  <a:lnTo>
                    <a:pt x="12" y="66"/>
                  </a:lnTo>
                  <a:lnTo>
                    <a:pt x="0" y="55"/>
                  </a:lnTo>
                  <a:lnTo>
                    <a:pt x="7" y="47"/>
                  </a:lnTo>
                  <a:lnTo>
                    <a:pt x="18" y="24"/>
                  </a:lnTo>
                  <a:lnTo>
                    <a:pt x="57" y="12"/>
                  </a:lnTo>
                  <a:lnTo>
                    <a:pt x="83" y="7"/>
                  </a:lnTo>
                  <a:lnTo>
                    <a:pt x="119" y="12"/>
                  </a:lnTo>
                  <a:lnTo>
                    <a:pt x="129" y="5"/>
                  </a:lnTo>
                  <a:lnTo>
                    <a:pt x="132" y="0"/>
                  </a:lnTo>
                  <a:lnTo>
                    <a:pt x="137" y="11"/>
                  </a:lnTo>
                  <a:lnTo>
                    <a:pt x="129" y="25"/>
                  </a:lnTo>
                  <a:lnTo>
                    <a:pt x="102" y="20"/>
                  </a:lnTo>
                  <a:lnTo>
                    <a:pt x="79" y="29"/>
                  </a:lnTo>
                  <a:lnTo>
                    <a:pt x="90" y="40"/>
                  </a:lnTo>
                  <a:lnTo>
                    <a:pt x="79" y="40"/>
                  </a:lnTo>
                  <a:lnTo>
                    <a:pt x="82" y="45"/>
                  </a:lnTo>
                  <a:lnTo>
                    <a:pt x="73" y="41"/>
                  </a:lnTo>
                  <a:lnTo>
                    <a:pt x="78" y="47"/>
                  </a:lnTo>
                  <a:lnTo>
                    <a:pt x="62" y="31"/>
                  </a:lnTo>
                  <a:lnTo>
                    <a:pt x="56" y="36"/>
                  </a:lnTo>
                  <a:lnTo>
                    <a:pt x="66" y="58"/>
                  </a:lnTo>
                  <a:lnTo>
                    <a:pt x="71" y="70"/>
                  </a:lnTo>
                  <a:lnTo>
                    <a:pt x="62" y="64"/>
                  </a:lnTo>
                  <a:lnTo>
                    <a:pt x="63" y="74"/>
                  </a:lnTo>
                  <a:lnTo>
                    <a:pt x="61" y="77"/>
                  </a:lnTo>
                  <a:lnTo>
                    <a:pt x="90" y="96"/>
                  </a:lnTo>
                  <a:lnTo>
                    <a:pt x="89" y="105"/>
                  </a:lnTo>
                  <a:lnTo>
                    <a:pt x="78" y="100"/>
                  </a:lnTo>
                  <a:lnTo>
                    <a:pt x="72" y="103"/>
                  </a:lnTo>
                  <a:lnTo>
                    <a:pt x="78" y="114"/>
                  </a:lnTo>
                  <a:lnTo>
                    <a:pt x="66" y="114"/>
                  </a:lnTo>
                  <a:lnTo>
                    <a:pt x="73" y="138"/>
                  </a:lnTo>
                  <a:lnTo>
                    <a:pt x="62" y="133"/>
                  </a:lnTo>
                  <a:lnTo>
                    <a:pt x="57" y="138"/>
                  </a:lnTo>
                  <a:lnTo>
                    <a:pt x="47" y="127"/>
                  </a:lnTo>
                  <a:lnTo>
                    <a:pt x="45" y="131"/>
                  </a:lnTo>
                  <a:lnTo>
                    <a:pt x="32" y="107"/>
                  </a:lnTo>
                  <a:lnTo>
                    <a:pt x="30" y="99"/>
                  </a:lnTo>
                  <a:lnTo>
                    <a:pt x="49" y="91"/>
                  </a:lnTo>
                  <a:lnTo>
                    <a:pt x="71" y="99"/>
                  </a:lnTo>
                  <a:lnTo>
                    <a:pt x="69" y="94"/>
                  </a:lnTo>
                  <a:lnTo>
                    <a:pt x="56" y="88"/>
                  </a:lnTo>
                  <a:lnTo>
                    <a:pt x="32" y="88"/>
                  </a:lnTo>
                  <a:lnTo>
                    <a:pt x="27" y="88"/>
                  </a:lnTo>
                  <a:lnTo>
                    <a:pt x="22" y="74"/>
                  </a:lnTo>
                  <a:lnTo>
                    <a:pt x="27" y="73"/>
                  </a:lnTo>
                </a:path>
              </a:pathLst>
            </a:custGeom>
            <a:solidFill>
              <a:srgbClr val="E5E5E5"/>
            </a:solidFill>
            <a:ln w="1588">
              <a:solidFill>
                <a:srgbClr val="999999"/>
              </a:solidFill>
              <a:prstDash val="solid"/>
              <a:round/>
              <a:headEnd/>
              <a:tailEnd/>
            </a:ln>
          </p:spPr>
          <p:txBody>
            <a:bodyPr/>
            <a:lstStyle/>
            <a:p>
              <a:endParaRPr lang="en-US"/>
            </a:p>
          </p:txBody>
        </p:sp>
        <p:sp>
          <p:nvSpPr>
            <p:cNvPr id="27222" name="Freeform 479"/>
            <p:cNvSpPr>
              <a:spLocks/>
            </p:cNvSpPr>
            <p:nvPr/>
          </p:nvSpPr>
          <p:spPr bwMode="auto">
            <a:xfrm>
              <a:off x="3005" y="1737"/>
              <a:ext cx="22" cy="15"/>
            </a:xfrm>
            <a:custGeom>
              <a:avLst/>
              <a:gdLst>
                <a:gd name="T0" fmla="*/ 22 w 34"/>
                <a:gd name="T1" fmla="*/ 15 h 23"/>
                <a:gd name="T2" fmla="*/ 11 w 34"/>
                <a:gd name="T3" fmla="*/ 4 h 23"/>
                <a:gd name="T4" fmla="*/ 0 w 34"/>
                <a:gd name="T5" fmla="*/ 0 h 23"/>
                <a:gd name="T6" fmla="*/ 11 w 34"/>
                <a:gd name="T7" fmla="*/ 8 h 23"/>
                <a:gd name="T8" fmla="*/ 22 w 34"/>
                <a:gd name="T9" fmla="*/ 15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34" y="23"/>
                  </a:moveTo>
                  <a:lnTo>
                    <a:pt x="17" y="6"/>
                  </a:lnTo>
                  <a:lnTo>
                    <a:pt x="0" y="0"/>
                  </a:lnTo>
                  <a:lnTo>
                    <a:pt x="17" y="12"/>
                  </a:lnTo>
                  <a:lnTo>
                    <a:pt x="34" y="2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23" name="Freeform 480"/>
            <p:cNvSpPr>
              <a:spLocks/>
            </p:cNvSpPr>
            <p:nvPr/>
          </p:nvSpPr>
          <p:spPr bwMode="auto">
            <a:xfrm>
              <a:off x="3005" y="1737"/>
              <a:ext cx="22" cy="15"/>
            </a:xfrm>
            <a:custGeom>
              <a:avLst/>
              <a:gdLst>
                <a:gd name="T0" fmla="*/ 22 w 34"/>
                <a:gd name="T1" fmla="*/ 15 h 23"/>
                <a:gd name="T2" fmla="*/ 11 w 34"/>
                <a:gd name="T3" fmla="*/ 4 h 23"/>
                <a:gd name="T4" fmla="*/ 0 w 34"/>
                <a:gd name="T5" fmla="*/ 0 h 23"/>
                <a:gd name="T6" fmla="*/ 11 w 34"/>
                <a:gd name="T7" fmla="*/ 8 h 23"/>
                <a:gd name="T8" fmla="*/ 22 w 34"/>
                <a:gd name="T9" fmla="*/ 15 h 23"/>
                <a:gd name="T10" fmla="*/ 0 60000 65536"/>
                <a:gd name="T11" fmla="*/ 0 60000 65536"/>
                <a:gd name="T12" fmla="*/ 0 60000 65536"/>
                <a:gd name="T13" fmla="*/ 0 60000 65536"/>
                <a:gd name="T14" fmla="*/ 0 60000 65536"/>
                <a:gd name="T15" fmla="*/ 0 w 34"/>
                <a:gd name="T16" fmla="*/ 0 h 23"/>
                <a:gd name="T17" fmla="*/ 34 w 34"/>
                <a:gd name="T18" fmla="*/ 23 h 23"/>
              </a:gdLst>
              <a:ahLst/>
              <a:cxnLst>
                <a:cxn ang="T10">
                  <a:pos x="T0" y="T1"/>
                </a:cxn>
                <a:cxn ang="T11">
                  <a:pos x="T2" y="T3"/>
                </a:cxn>
                <a:cxn ang="T12">
                  <a:pos x="T4" y="T5"/>
                </a:cxn>
                <a:cxn ang="T13">
                  <a:pos x="T6" y="T7"/>
                </a:cxn>
                <a:cxn ang="T14">
                  <a:pos x="T8" y="T9"/>
                </a:cxn>
              </a:cxnLst>
              <a:rect l="T15" t="T16" r="T17" b="T18"/>
              <a:pathLst>
                <a:path w="34" h="23">
                  <a:moveTo>
                    <a:pt x="34" y="23"/>
                  </a:moveTo>
                  <a:lnTo>
                    <a:pt x="17" y="6"/>
                  </a:lnTo>
                  <a:lnTo>
                    <a:pt x="0" y="0"/>
                  </a:lnTo>
                  <a:lnTo>
                    <a:pt x="17" y="12"/>
                  </a:lnTo>
                  <a:lnTo>
                    <a:pt x="34" y="23"/>
                  </a:lnTo>
                </a:path>
              </a:pathLst>
            </a:custGeom>
            <a:solidFill>
              <a:srgbClr val="E5E5E5"/>
            </a:solidFill>
            <a:ln w="1588">
              <a:solidFill>
                <a:srgbClr val="999999"/>
              </a:solidFill>
              <a:prstDash val="solid"/>
              <a:round/>
              <a:headEnd/>
              <a:tailEnd/>
            </a:ln>
          </p:spPr>
          <p:txBody>
            <a:bodyPr/>
            <a:lstStyle/>
            <a:p>
              <a:endParaRPr lang="en-US"/>
            </a:p>
          </p:txBody>
        </p:sp>
        <p:sp>
          <p:nvSpPr>
            <p:cNvPr id="27224" name="Freeform 481"/>
            <p:cNvSpPr>
              <a:spLocks/>
            </p:cNvSpPr>
            <p:nvPr/>
          </p:nvSpPr>
          <p:spPr bwMode="auto">
            <a:xfrm>
              <a:off x="3046" y="1730"/>
              <a:ext cx="9" cy="5"/>
            </a:xfrm>
            <a:custGeom>
              <a:avLst/>
              <a:gdLst>
                <a:gd name="T0" fmla="*/ 9 w 15"/>
                <a:gd name="T1" fmla="*/ 5 h 7"/>
                <a:gd name="T2" fmla="*/ 3 w 15"/>
                <a:gd name="T3" fmla="*/ 4 h 7"/>
                <a:gd name="T4" fmla="*/ 0 w 15"/>
                <a:gd name="T5" fmla="*/ 0 h 7"/>
                <a:gd name="T6" fmla="*/ 8 w 15"/>
                <a:gd name="T7" fmla="*/ 2 h 7"/>
                <a:gd name="T8" fmla="*/ 9 w 15"/>
                <a:gd name="T9" fmla="*/ 5 h 7"/>
                <a:gd name="T10" fmla="*/ 0 60000 65536"/>
                <a:gd name="T11" fmla="*/ 0 60000 65536"/>
                <a:gd name="T12" fmla="*/ 0 60000 65536"/>
                <a:gd name="T13" fmla="*/ 0 60000 65536"/>
                <a:gd name="T14" fmla="*/ 0 60000 65536"/>
                <a:gd name="T15" fmla="*/ 0 w 15"/>
                <a:gd name="T16" fmla="*/ 0 h 7"/>
                <a:gd name="T17" fmla="*/ 15 w 15"/>
                <a:gd name="T18" fmla="*/ 7 h 7"/>
              </a:gdLst>
              <a:ahLst/>
              <a:cxnLst>
                <a:cxn ang="T10">
                  <a:pos x="T0" y="T1"/>
                </a:cxn>
                <a:cxn ang="T11">
                  <a:pos x="T2" y="T3"/>
                </a:cxn>
                <a:cxn ang="T12">
                  <a:pos x="T4" y="T5"/>
                </a:cxn>
                <a:cxn ang="T13">
                  <a:pos x="T6" y="T7"/>
                </a:cxn>
                <a:cxn ang="T14">
                  <a:pos x="T8" y="T9"/>
                </a:cxn>
              </a:cxnLst>
              <a:rect l="T15" t="T16" r="T17" b="T18"/>
              <a:pathLst>
                <a:path w="15" h="7">
                  <a:moveTo>
                    <a:pt x="15" y="7"/>
                  </a:moveTo>
                  <a:lnTo>
                    <a:pt x="5" y="6"/>
                  </a:lnTo>
                  <a:lnTo>
                    <a:pt x="0" y="0"/>
                  </a:lnTo>
                  <a:lnTo>
                    <a:pt x="14" y="3"/>
                  </a:lnTo>
                  <a:lnTo>
                    <a:pt x="15"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25" name="Freeform 482"/>
            <p:cNvSpPr>
              <a:spLocks/>
            </p:cNvSpPr>
            <p:nvPr/>
          </p:nvSpPr>
          <p:spPr bwMode="auto">
            <a:xfrm>
              <a:off x="3046" y="1730"/>
              <a:ext cx="9" cy="5"/>
            </a:xfrm>
            <a:custGeom>
              <a:avLst/>
              <a:gdLst>
                <a:gd name="T0" fmla="*/ 9 w 15"/>
                <a:gd name="T1" fmla="*/ 5 h 7"/>
                <a:gd name="T2" fmla="*/ 3 w 15"/>
                <a:gd name="T3" fmla="*/ 4 h 7"/>
                <a:gd name="T4" fmla="*/ 0 w 15"/>
                <a:gd name="T5" fmla="*/ 0 h 7"/>
                <a:gd name="T6" fmla="*/ 8 w 15"/>
                <a:gd name="T7" fmla="*/ 2 h 7"/>
                <a:gd name="T8" fmla="*/ 9 w 15"/>
                <a:gd name="T9" fmla="*/ 5 h 7"/>
                <a:gd name="T10" fmla="*/ 0 60000 65536"/>
                <a:gd name="T11" fmla="*/ 0 60000 65536"/>
                <a:gd name="T12" fmla="*/ 0 60000 65536"/>
                <a:gd name="T13" fmla="*/ 0 60000 65536"/>
                <a:gd name="T14" fmla="*/ 0 60000 65536"/>
                <a:gd name="T15" fmla="*/ 0 w 15"/>
                <a:gd name="T16" fmla="*/ 0 h 7"/>
                <a:gd name="T17" fmla="*/ 15 w 15"/>
                <a:gd name="T18" fmla="*/ 7 h 7"/>
              </a:gdLst>
              <a:ahLst/>
              <a:cxnLst>
                <a:cxn ang="T10">
                  <a:pos x="T0" y="T1"/>
                </a:cxn>
                <a:cxn ang="T11">
                  <a:pos x="T2" y="T3"/>
                </a:cxn>
                <a:cxn ang="T12">
                  <a:pos x="T4" y="T5"/>
                </a:cxn>
                <a:cxn ang="T13">
                  <a:pos x="T6" y="T7"/>
                </a:cxn>
                <a:cxn ang="T14">
                  <a:pos x="T8" y="T9"/>
                </a:cxn>
              </a:cxnLst>
              <a:rect l="T15" t="T16" r="T17" b="T18"/>
              <a:pathLst>
                <a:path w="15" h="7">
                  <a:moveTo>
                    <a:pt x="15" y="7"/>
                  </a:moveTo>
                  <a:lnTo>
                    <a:pt x="5" y="6"/>
                  </a:lnTo>
                  <a:lnTo>
                    <a:pt x="0" y="0"/>
                  </a:lnTo>
                  <a:lnTo>
                    <a:pt x="14" y="3"/>
                  </a:lnTo>
                  <a:lnTo>
                    <a:pt x="15" y="7"/>
                  </a:lnTo>
                </a:path>
              </a:pathLst>
            </a:custGeom>
            <a:solidFill>
              <a:srgbClr val="E5E5E5"/>
            </a:solidFill>
            <a:ln w="1588">
              <a:solidFill>
                <a:srgbClr val="999999"/>
              </a:solidFill>
              <a:prstDash val="solid"/>
              <a:round/>
              <a:headEnd/>
              <a:tailEnd/>
            </a:ln>
          </p:spPr>
          <p:txBody>
            <a:bodyPr/>
            <a:lstStyle/>
            <a:p>
              <a:endParaRPr lang="en-US"/>
            </a:p>
          </p:txBody>
        </p:sp>
        <p:sp>
          <p:nvSpPr>
            <p:cNvPr id="27226" name="Freeform 483"/>
            <p:cNvSpPr>
              <a:spLocks/>
            </p:cNvSpPr>
            <p:nvPr/>
          </p:nvSpPr>
          <p:spPr bwMode="auto">
            <a:xfrm>
              <a:off x="2969" y="1747"/>
              <a:ext cx="5" cy="4"/>
            </a:xfrm>
            <a:custGeom>
              <a:avLst/>
              <a:gdLst>
                <a:gd name="T0" fmla="*/ 0 w 8"/>
                <a:gd name="T1" fmla="*/ 0 h 6"/>
                <a:gd name="T2" fmla="*/ 5 w 8"/>
                <a:gd name="T3" fmla="*/ 4 h 6"/>
                <a:gd name="T4" fmla="*/ 0 w 8"/>
                <a:gd name="T5" fmla="*/ 4 h 6"/>
                <a:gd name="T6" fmla="*/ 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0"/>
                  </a:moveTo>
                  <a:lnTo>
                    <a:pt x="8" y="6"/>
                  </a:lnTo>
                  <a:lnTo>
                    <a:pt x="0" y="6"/>
                  </a:lnTo>
                  <a:lnTo>
                    <a:pt x="0" y="0"/>
                  </a:lnTo>
                </a:path>
              </a:pathLst>
            </a:custGeom>
            <a:solidFill>
              <a:srgbClr val="E5E5E5"/>
            </a:solidFill>
            <a:ln w="1588">
              <a:solidFill>
                <a:srgbClr val="999999"/>
              </a:solidFill>
              <a:prstDash val="solid"/>
              <a:round/>
              <a:headEnd/>
              <a:tailEnd/>
            </a:ln>
          </p:spPr>
          <p:txBody>
            <a:bodyPr/>
            <a:lstStyle/>
            <a:p>
              <a:endParaRPr lang="en-US"/>
            </a:p>
          </p:txBody>
        </p:sp>
        <p:sp>
          <p:nvSpPr>
            <p:cNvPr id="27227" name="Freeform 484"/>
            <p:cNvSpPr>
              <a:spLocks/>
            </p:cNvSpPr>
            <p:nvPr/>
          </p:nvSpPr>
          <p:spPr bwMode="auto">
            <a:xfrm>
              <a:off x="3047" y="1745"/>
              <a:ext cx="3" cy="3"/>
            </a:xfrm>
            <a:custGeom>
              <a:avLst/>
              <a:gdLst>
                <a:gd name="T0" fmla="*/ 3 w 5"/>
                <a:gd name="T1" fmla="*/ 0 h 5"/>
                <a:gd name="T2" fmla="*/ 2 w 5"/>
                <a:gd name="T3" fmla="*/ 3 h 5"/>
                <a:gd name="T4" fmla="*/ 0 w 5"/>
                <a:gd name="T5" fmla="*/ 1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5" y="0"/>
                  </a:moveTo>
                  <a:lnTo>
                    <a:pt x="3" y="5"/>
                  </a:lnTo>
                  <a:lnTo>
                    <a:pt x="0" y="1"/>
                  </a:lnTo>
                  <a:lnTo>
                    <a:pt x="5" y="0"/>
                  </a:lnTo>
                </a:path>
              </a:pathLst>
            </a:custGeom>
            <a:solidFill>
              <a:srgbClr val="E5E5E5"/>
            </a:solidFill>
            <a:ln w="1588">
              <a:solidFill>
                <a:srgbClr val="999999"/>
              </a:solidFill>
              <a:prstDash val="solid"/>
              <a:round/>
              <a:headEnd/>
              <a:tailEnd/>
            </a:ln>
          </p:spPr>
          <p:txBody>
            <a:bodyPr/>
            <a:lstStyle/>
            <a:p>
              <a:endParaRPr lang="en-US"/>
            </a:p>
          </p:txBody>
        </p:sp>
        <p:sp>
          <p:nvSpPr>
            <p:cNvPr id="27228" name="Freeform 485"/>
            <p:cNvSpPr>
              <a:spLocks/>
            </p:cNvSpPr>
            <p:nvPr/>
          </p:nvSpPr>
          <p:spPr bwMode="auto">
            <a:xfrm>
              <a:off x="2770" y="1602"/>
              <a:ext cx="167" cy="154"/>
            </a:xfrm>
            <a:custGeom>
              <a:avLst/>
              <a:gdLst>
                <a:gd name="T0" fmla="*/ 72 w 255"/>
                <a:gd name="T1" fmla="*/ 0 h 239"/>
                <a:gd name="T2" fmla="*/ 48 w 255"/>
                <a:gd name="T3" fmla="*/ 1 h 239"/>
                <a:gd name="T4" fmla="*/ 46 w 255"/>
                <a:gd name="T5" fmla="*/ 6 h 239"/>
                <a:gd name="T6" fmla="*/ 32 w 255"/>
                <a:gd name="T7" fmla="*/ 10 h 239"/>
                <a:gd name="T8" fmla="*/ 20 w 255"/>
                <a:gd name="T9" fmla="*/ 10 h 239"/>
                <a:gd name="T10" fmla="*/ 3 w 255"/>
                <a:gd name="T11" fmla="*/ 17 h 239"/>
                <a:gd name="T12" fmla="*/ 0 w 255"/>
                <a:gd name="T13" fmla="*/ 30 h 239"/>
                <a:gd name="T14" fmla="*/ 0 w 255"/>
                <a:gd name="T15" fmla="*/ 42 h 239"/>
                <a:gd name="T16" fmla="*/ 10 w 255"/>
                <a:gd name="T17" fmla="*/ 54 h 239"/>
                <a:gd name="T18" fmla="*/ 42 w 255"/>
                <a:gd name="T19" fmla="*/ 48 h 239"/>
                <a:gd name="T20" fmla="*/ 65 w 255"/>
                <a:gd name="T21" fmla="*/ 77 h 239"/>
                <a:gd name="T22" fmla="*/ 82 w 255"/>
                <a:gd name="T23" fmla="*/ 90 h 239"/>
                <a:gd name="T24" fmla="*/ 94 w 255"/>
                <a:gd name="T25" fmla="*/ 96 h 239"/>
                <a:gd name="T26" fmla="*/ 119 w 255"/>
                <a:gd name="T27" fmla="*/ 111 h 239"/>
                <a:gd name="T28" fmla="*/ 136 w 255"/>
                <a:gd name="T29" fmla="*/ 135 h 239"/>
                <a:gd name="T30" fmla="*/ 136 w 255"/>
                <a:gd name="T31" fmla="*/ 154 h 239"/>
                <a:gd name="T32" fmla="*/ 148 w 255"/>
                <a:gd name="T33" fmla="*/ 136 h 239"/>
                <a:gd name="T34" fmla="*/ 143 w 255"/>
                <a:gd name="T35" fmla="*/ 124 h 239"/>
                <a:gd name="T36" fmla="*/ 155 w 255"/>
                <a:gd name="T37" fmla="*/ 113 h 239"/>
                <a:gd name="T38" fmla="*/ 167 w 255"/>
                <a:gd name="T39" fmla="*/ 113 h 239"/>
                <a:gd name="T40" fmla="*/ 130 w 255"/>
                <a:gd name="T41" fmla="*/ 93 h 239"/>
                <a:gd name="T42" fmla="*/ 128 w 255"/>
                <a:gd name="T43" fmla="*/ 86 h 239"/>
                <a:gd name="T44" fmla="*/ 103 w 255"/>
                <a:gd name="T45" fmla="*/ 69 h 239"/>
                <a:gd name="T46" fmla="*/ 82 w 255"/>
                <a:gd name="T47" fmla="*/ 50 h 239"/>
                <a:gd name="T48" fmla="*/ 75 w 255"/>
                <a:gd name="T49" fmla="*/ 28 h 239"/>
                <a:gd name="T50" fmla="*/ 96 w 255"/>
                <a:gd name="T51" fmla="*/ 23 h 239"/>
                <a:gd name="T52" fmla="*/ 94 w 255"/>
                <a:gd name="T53" fmla="*/ 7 h 239"/>
                <a:gd name="T54" fmla="*/ 79 w 255"/>
                <a:gd name="T55" fmla="*/ 50 h 239"/>
                <a:gd name="T56" fmla="*/ 79 w 255"/>
                <a:gd name="T57" fmla="*/ 50 h 239"/>
                <a:gd name="T58" fmla="*/ 79 w 255"/>
                <a:gd name="T59" fmla="*/ 50 h 239"/>
                <a:gd name="T60" fmla="*/ 84 w 255"/>
                <a:gd name="T61" fmla="*/ 90 h 239"/>
                <a:gd name="T62" fmla="*/ 84 w 255"/>
                <a:gd name="T63" fmla="*/ 90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5"/>
                <a:gd name="T97" fmla="*/ 0 h 239"/>
                <a:gd name="T98" fmla="*/ 255 w 255"/>
                <a:gd name="T99" fmla="*/ 239 h 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5" h="239">
                  <a:moveTo>
                    <a:pt x="144" y="11"/>
                  </a:moveTo>
                  <a:lnTo>
                    <a:pt x="110" y="0"/>
                  </a:lnTo>
                  <a:lnTo>
                    <a:pt x="87" y="2"/>
                  </a:lnTo>
                  <a:lnTo>
                    <a:pt x="74" y="1"/>
                  </a:lnTo>
                  <a:lnTo>
                    <a:pt x="74" y="2"/>
                  </a:lnTo>
                  <a:lnTo>
                    <a:pt x="71" y="10"/>
                  </a:lnTo>
                  <a:lnTo>
                    <a:pt x="65" y="16"/>
                  </a:lnTo>
                  <a:lnTo>
                    <a:pt x="49" y="16"/>
                  </a:lnTo>
                  <a:lnTo>
                    <a:pt x="42" y="27"/>
                  </a:lnTo>
                  <a:lnTo>
                    <a:pt x="30" y="16"/>
                  </a:lnTo>
                  <a:lnTo>
                    <a:pt x="16" y="26"/>
                  </a:lnTo>
                  <a:lnTo>
                    <a:pt x="4" y="27"/>
                  </a:lnTo>
                  <a:lnTo>
                    <a:pt x="3" y="38"/>
                  </a:lnTo>
                  <a:lnTo>
                    <a:pt x="0" y="46"/>
                  </a:lnTo>
                  <a:lnTo>
                    <a:pt x="0" y="54"/>
                  </a:lnTo>
                  <a:lnTo>
                    <a:pt x="0" y="65"/>
                  </a:lnTo>
                  <a:lnTo>
                    <a:pt x="15" y="73"/>
                  </a:lnTo>
                  <a:lnTo>
                    <a:pt x="15" y="84"/>
                  </a:lnTo>
                  <a:lnTo>
                    <a:pt x="37" y="70"/>
                  </a:lnTo>
                  <a:lnTo>
                    <a:pt x="64" y="74"/>
                  </a:lnTo>
                  <a:lnTo>
                    <a:pt x="80" y="103"/>
                  </a:lnTo>
                  <a:lnTo>
                    <a:pt x="99" y="120"/>
                  </a:lnTo>
                  <a:lnTo>
                    <a:pt x="120" y="137"/>
                  </a:lnTo>
                  <a:lnTo>
                    <a:pt x="125" y="140"/>
                  </a:lnTo>
                  <a:lnTo>
                    <a:pt x="129" y="140"/>
                  </a:lnTo>
                  <a:lnTo>
                    <a:pt x="144" y="149"/>
                  </a:lnTo>
                  <a:lnTo>
                    <a:pt x="169" y="166"/>
                  </a:lnTo>
                  <a:lnTo>
                    <a:pt x="181" y="172"/>
                  </a:lnTo>
                  <a:lnTo>
                    <a:pt x="193" y="182"/>
                  </a:lnTo>
                  <a:lnTo>
                    <a:pt x="207" y="209"/>
                  </a:lnTo>
                  <a:lnTo>
                    <a:pt x="198" y="232"/>
                  </a:lnTo>
                  <a:lnTo>
                    <a:pt x="208" y="239"/>
                  </a:lnTo>
                  <a:lnTo>
                    <a:pt x="218" y="222"/>
                  </a:lnTo>
                  <a:lnTo>
                    <a:pt x="226" y="211"/>
                  </a:lnTo>
                  <a:lnTo>
                    <a:pt x="230" y="203"/>
                  </a:lnTo>
                  <a:lnTo>
                    <a:pt x="218" y="193"/>
                  </a:lnTo>
                  <a:lnTo>
                    <a:pt x="223" y="170"/>
                  </a:lnTo>
                  <a:lnTo>
                    <a:pt x="236" y="176"/>
                  </a:lnTo>
                  <a:lnTo>
                    <a:pt x="252" y="187"/>
                  </a:lnTo>
                  <a:lnTo>
                    <a:pt x="255" y="176"/>
                  </a:lnTo>
                  <a:lnTo>
                    <a:pt x="229" y="160"/>
                  </a:lnTo>
                  <a:lnTo>
                    <a:pt x="199" y="145"/>
                  </a:lnTo>
                  <a:lnTo>
                    <a:pt x="203" y="135"/>
                  </a:lnTo>
                  <a:lnTo>
                    <a:pt x="196" y="133"/>
                  </a:lnTo>
                  <a:lnTo>
                    <a:pt x="169" y="125"/>
                  </a:lnTo>
                  <a:lnTo>
                    <a:pt x="157" y="107"/>
                  </a:lnTo>
                  <a:lnTo>
                    <a:pt x="147" y="90"/>
                  </a:lnTo>
                  <a:lnTo>
                    <a:pt x="125" y="77"/>
                  </a:lnTo>
                  <a:lnTo>
                    <a:pt x="116" y="57"/>
                  </a:lnTo>
                  <a:lnTo>
                    <a:pt x="114" y="44"/>
                  </a:lnTo>
                  <a:lnTo>
                    <a:pt x="132" y="33"/>
                  </a:lnTo>
                  <a:lnTo>
                    <a:pt x="146" y="35"/>
                  </a:lnTo>
                  <a:lnTo>
                    <a:pt x="138" y="18"/>
                  </a:lnTo>
                  <a:lnTo>
                    <a:pt x="144" y="11"/>
                  </a:lnTo>
                  <a:lnTo>
                    <a:pt x="121" y="78"/>
                  </a:lnTo>
                  <a:lnTo>
                    <a:pt x="121" y="77"/>
                  </a:lnTo>
                  <a:lnTo>
                    <a:pt x="120" y="77"/>
                  </a:lnTo>
                  <a:lnTo>
                    <a:pt x="120" y="78"/>
                  </a:lnTo>
                  <a:lnTo>
                    <a:pt x="121" y="79"/>
                  </a:lnTo>
                  <a:lnTo>
                    <a:pt x="121" y="78"/>
                  </a:lnTo>
                  <a:lnTo>
                    <a:pt x="144" y="11"/>
                  </a:lnTo>
                  <a:lnTo>
                    <a:pt x="129" y="139"/>
                  </a:lnTo>
                  <a:lnTo>
                    <a:pt x="129" y="137"/>
                  </a:lnTo>
                  <a:lnTo>
                    <a:pt x="129" y="139"/>
                  </a:lnTo>
                  <a:lnTo>
                    <a:pt x="144" y="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29" name="Freeform 486"/>
            <p:cNvSpPr>
              <a:spLocks/>
            </p:cNvSpPr>
            <p:nvPr/>
          </p:nvSpPr>
          <p:spPr bwMode="auto">
            <a:xfrm>
              <a:off x="2770" y="1602"/>
              <a:ext cx="167" cy="154"/>
            </a:xfrm>
            <a:custGeom>
              <a:avLst/>
              <a:gdLst>
                <a:gd name="T0" fmla="*/ 72 w 255"/>
                <a:gd name="T1" fmla="*/ 0 h 239"/>
                <a:gd name="T2" fmla="*/ 48 w 255"/>
                <a:gd name="T3" fmla="*/ 1 h 239"/>
                <a:gd name="T4" fmla="*/ 46 w 255"/>
                <a:gd name="T5" fmla="*/ 6 h 239"/>
                <a:gd name="T6" fmla="*/ 32 w 255"/>
                <a:gd name="T7" fmla="*/ 10 h 239"/>
                <a:gd name="T8" fmla="*/ 20 w 255"/>
                <a:gd name="T9" fmla="*/ 10 h 239"/>
                <a:gd name="T10" fmla="*/ 3 w 255"/>
                <a:gd name="T11" fmla="*/ 17 h 239"/>
                <a:gd name="T12" fmla="*/ 0 w 255"/>
                <a:gd name="T13" fmla="*/ 30 h 239"/>
                <a:gd name="T14" fmla="*/ 0 w 255"/>
                <a:gd name="T15" fmla="*/ 42 h 239"/>
                <a:gd name="T16" fmla="*/ 10 w 255"/>
                <a:gd name="T17" fmla="*/ 54 h 239"/>
                <a:gd name="T18" fmla="*/ 42 w 255"/>
                <a:gd name="T19" fmla="*/ 48 h 239"/>
                <a:gd name="T20" fmla="*/ 65 w 255"/>
                <a:gd name="T21" fmla="*/ 77 h 239"/>
                <a:gd name="T22" fmla="*/ 82 w 255"/>
                <a:gd name="T23" fmla="*/ 90 h 239"/>
                <a:gd name="T24" fmla="*/ 94 w 255"/>
                <a:gd name="T25" fmla="*/ 96 h 239"/>
                <a:gd name="T26" fmla="*/ 119 w 255"/>
                <a:gd name="T27" fmla="*/ 111 h 239"/>
                <a:gd name="T28" fmla="*/ 136 w 255"/>
                <a:gd name="T29" fmla="*/ 135 h 239"/>
                <a:gd name="T30" fmla="*/ 136 w 255"/>
                <a:gd name="T31" fmla="*/ 154 h 239"/>
                <a:gd name="T32" fmla="*/ 148 w 255"/>
                <a:gd name="T33" fmla="*/ 136 h 239"/>
                <a:gd name="T34" fmla="*/ 143 w 255"/>
                <a:gd name="T35" fmla="*/ 124 h 239"/>
                <a:gd name="T36" fmla="*/ 155 w 255"/>
                <a:gd name="T37" fmla="*/ 113 h 239"/>
                <a:gd name="T38" fmla="*/ 167 w 255"/>
                <a:gd name="T39" fmla="*/ 113 h 239"/>
                <a:gd name="T40" fmla="*/ 130 w 255"/>
                <a:gd name="T41" fmla="*/ 93 h 239"/>
                <a:gd name="T42" fmla="*/ 128 w 255"/>
                <a:gd name="T43" fmla="*/ 86 h 239"/>
                <a:gd name="T44" fmla="*/ 103 w 255"/>
                <a:gd name="T45" fmla="*/ 69 h 239"/>
                <a:gd name="T46" fmla="*/ 82 w 255"/>
                <a:gd name="T47" fmla="*/ 50 h 239"/>
                <a:gd name="T48" fmla="*/ 75 w 255"/>
                <a:gd name="T49" fmla="*/ 28 h 239"/>
                <a:gd name="T50" fmla="*/ 96 w 255"/>
                <a:gd name="T51" fmla="*/ 23 h 239"/>
                <a:gd name="T52" fmla="*/ 94 w 255"/>
                <a:gd name="T53" fmla="*/ 7 h 239"/>
                <a:gd name="T54" fmla="*/ 79 w 255"/>
                <a:gd name="T55" fmla="*/ 50 h 239"/>
                <a:gd name="T56" fmla="*/ 79 w 255"/>
                <a:gd name="T57" fmla="*/ 50 h 239"/>
                <a:gd name="T58" fmla="*/ 79 w 255"/>
                <a:gd name="T59" fmla="*/ 50 h 239"/>
                <a:gd name="T60" fmla="*/ 84 w 255"/>
                <a:gd name="T61" fmla="*/ 90 h 239"/>
                <a:gd name="T62" fmla="*/ 84 w 255"/>
                <a:gd name="T63" fmla="*/ 90 h 2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5"/>
                <a:gd name="T97" fmla="*/ 0 h 239"/>
                <a:gd name="T98" fmla="*/ 255 w 255"/>
                <a:gd name="T99" fmla="*/ 239 h 2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5" h="239">
                  <a:moveTo>
                    <a:pt x="144" y="11"/>
                  </a:moveTo>
                  <a:lnTo>
                    <a:pt x="110" y="0"/>
                  </a:lnTo>
                  <a:lnTo>
                    <a:pt x="87" y="2"/>
                  </a:lnTo>
                  <a:lnTo>
                    <a:pt x="74" y="1"/>
                  </a:lnTo>
                  <a:lnTo>
                    <a:pt x="74" y="2"/>
                  </a:lnTo>
                  <a:lnTo>
                    <a:pt x="71" y="10"/>
                  </a:lnTo>
                  <a:lnTo>
                    <a:pt x="65" y="16"/>
                  </a:lnTo>
                  <a:lnTo>
                    <a:pt x="49" y="16"/>
                  </a:lnTo>
                  <a:lnTo>
                    <a:pt x="42" y="27"/>
                  </a:lnTo>
                  <a:lnTo>
                    <a:pt x="30" y="16"/>
                  </a:lnTo>
                  <a:lnTo>
                    <a:pt x="16" y="26"/>
                  </a:lnTo>
                  <a:lnTo>
                    <a:pt x="4" y="27"/>
                  </a:lnTo>
                  <a:lnTo>
                    <a:pt x="3" y="38"/>
                  </a:lnTo>
                  <a:lnTo>
                    <a:pt x="0" y="46"/>
                  </a:lnTo>
                  <a:lnTo>
                    <a:pt x="0" y="54"/>
                  </a:lnTo>
                  <a:lnTo>
                    <a:pt x="0" y="65"/>
                  </a:lnTo>
                  <a:lnTo>
                    <a:pt x="15" y="73"/>
                  </a:lnTo>
                  <a:lnTo>
                    <a:pt x="15" y="84"/>
                  </a:lnTo>
                  <a:lnTo>
                    <a:pt x="37" y="70"/>
                  </a:lnTo>
                  <a:lnTo>
                    <a:pt x="64" y="74"/>
                  </a:lnTo>
                  <a:lnTo>
                    <a:pt x="80" y="103"/>
                  </a:lnTo>
                  <a:lnTo>
                    <a:pt x="99" y="120"/>
                  </a:lnTo>
                  <a:lnTo>
                    <a:pt x="120" y="137"/>
                  </a:lnTo>
                  <a:lnTo>
                    <a:pt x="125" y="140"/>
                  </a:lnTo>
                  <a:lnTo>
                    <a:pt x="129" y="140"/>
                  </a:lnTo>
                  <a:lnTo>
                    <a:pt x="144" y="149"/>
                  </a:lnTo>
                  <a:lnTo>
                    <a:pt x="169" y="166"/>
                  </a:lnTo>
                  <a:lnTo>
                    <a:pt x="181" y="172"/>
                  </a:lnTo>
                  <a:lnTo>
                    <a:pt x="193" y="182"/>
                  </a:lnTo>
                  <a:lnTo>
                    <a:pt x="207" y="209"/>
                  </a:lnTo>
                  <a:lnTo>
                    <a:pt x="198" y="232"/>
                  </a:lnTo>
                  <a:lnTo>
                    <a:pt x="208" y="239"/>
                  </a:lnTo>
                  <a:lnTo>
                    <a:pt x="218" y="222"/>
                  </a:lnTo>
                  <a:lnTo>
                    <a:pt x="226" y="211"/>
                  </a:lnTo>
                  <a:lnTo>
                    <a:pt x="230" y="203"/>
                  </a:lnTo>
                  <a:lnTo>
                    <a:pt x="218" y="193"/>
                  </a:lnTo>
                  <a:lnTo>
                    <a:pt x="223" y="170"/>
                  </a:lnTo>
                  <a:lnTo>
                    <a:pt x="236" y="176"/>
                  </a:lnTo>
                  <a:lnTo>
                    <a:pt x="252" y="187"/>
                  </a:lnTo>
                  <a:lnTo>
                    <a:pt x="255" y="176"/>
                  </a:lnTo>
                  <a:lnTo>
                    <a:pt x="229" y="160"/>
                  </a:lnTo>
                  <a:lnTo>
                    <a:pt x="199" y="145"/>
                  </a:lnTo>
                  <a:lnTo>
                    <a:pt x="203" y="135"/>
                  </a:lnTo>
                  <a:lnTo>
                    <a:pt x="196" y="133"/>
                  </a:lnTo>
                  <a:lnTo>
                    <a:pt x="169" y="125"/>
                  </a:lnTo>
                  <a:lnTo>
                    <a:pt x="157" y="107"/>
                  </a:lnTo>
                  <a:lnTo>
                    <a:pt x="147" y="90"/>
                  </a:lnTo>
                  <a:lnTo>
                    <a:pt x="125" y="77"/>
                  </a:lnTo>
                  <a:lnTo>
                    <a:pt x="116" y="57"/>
                  </a:lnTo>
                  <a:lnTo>
                    <a:pt x="114" y="44"/>
                  </a:lnTo>
                  <a:lnTo>
                    <a:pt x="132" y="33"/>
                  </a:lnTo>
                  <a:lnTo>
                    <a:pt x="146" y="35"/>
                  </a:lnTo>
                  <a:lnTo>
                    <a:pt x="138" y="18"/>
                  </a:lnTo>
                  <a:lnTo>
                    <a:pt x="144" y="11"/>
                  </a:lnTo>
                  <a:lnTo>
                    <a:pt x="121" y="78"/>
                  </a:lnTo>
                  <a:lnTo>
                    <a:pt x="121" y="77"/>
                  </a:lnTo>
                  <a:lnTo>
                    <a:pt x="120" y="77"/>
                  </a:lnTo>
                  <a:lnTo>
                    <a:pt x="120" y="78"/>
                  </a:lnTo>
                  <a:lnTo>
                    <a:pt x="121" y="79"/>
                  </a:lnTo>
                  <a:lnTo>
                    <a:pt x="121" y="78"/>
                  </a:lnTo>
                  <a:lnTo>
                    <a:pt x="144" y="11"/>
                  </a:lnTo>
                  <a:lnTo>
                    <a:pt x="129" y="139"/>
                  </a:lnTo>
                  <a:lnTo>
                    <a:pt x="129" y="137"/>
                  </a:lnTo>
                  <a:lnTo>
                    <a:pt x="129" y="139"/>
                  </a:lnTo>
                  <a:lnTo>
                    <a:pt x="144" y="11"/>
                  </a:lnTo>
                </a:path>
              </a:pathLst>
            </a:custGeom>
            <a:solidFill>
              <a:srgbClr val="E5E5E5"/>
            </a:solidFill>
            <a:ln w="1588">
              <a:solidFill>
                <a:srgbClr val="999999"/>
              </a:solidFill>
              <a:prstDash val="solid"/>
              <a:round/>
              <a:headEnd/>
              <a:tailEnd/>
            </a:ln>
          </p:spPr>
          <p:txBody>
            <a:bodyPr/>
            <a:lstStyle/>
            <a:p>
              <a:endParaRPr lang="en-US"/>
            </a:p>
          </p:txBody>
        </p:sp>
        <p:sp>
          <p:nvSpPr>
            <p:cNvPr id="27230" name="Freeform 487"/>
            <p:cNvSpPr>
              <a:spLocks/>
            </p:cNvSpPr>
            <p:nvPr/>
          </p:nvSpPr>
          <p:spPr bwMode="auto">
            <a:xfrm>
              <a:off x="2770" y="1602"/>
              <a:ext cx="167" cy="154"/>
            </a:xfrm>
            <a:custGeom>
              <a:avLst/>
              <a:gdLst>
                <a:gd name="T0" fmla="*/ 94 w 255"/>
                <a:gd name="T1" fmla="*/ 7 h 239"/>
                <a:gd name="T2" fmla="*/ 72 w 255"/>
                <a:gd name="T3" fmla="*/ 0 h 239"/>
                <a:gd name="T4" fmla="*/ 57 w 255"/>
                <a:gd name="T5" fmla="*/ 1 h 239"/>
                <a:gd name="T6" fmla="*/ 48 w 255"/>
                <a:gd name="T7" fmla="*/ 1 h 239"/>
                <a:gd name="T8" fmla="*/ 48 w 255"/>
                <a:gd name="T9" fmla="*/ 1 h 239"/>
                <a:gd name="T10" fmla="*/ 46 w 255"/>
                <a:gd name="T11" fmla="*/ 6 h 239"/>
                <a:gd name="T12" fmla="*/ 43 w 255"/>
                <a:gd name="T13" fmla="*/ 10 h 239"/>
                <a:gd name="T14" fmla="*/ 32 w 255"/>
                <a:gd name="T15" fmla="*/ 10 h 239"/>
                <a:gd name="T16" fmla="*/ 28 w 255"/>
                <a:gd name="T17" fmla="*/ 17 h 239"/>
                <a:gd name="T18" fmla="*/ 20 w 255"/>
                <a:gd name="T19" fmla="*/ 10 h 239"/>
                <a:gd name="T20" fmla="*/ 10 w 255"/>
                <a:gd name="T21" fmla="*/ 17 h 239"/>
                <a:gd name="T22" fmla="*/ 3 w 255"/>
                <a:gd name="T23" fmla="*/ 17 h 239"/>
                <a:gd name="T24" fmla="*/ 2 w 255"/>
                <a:gd name="T25" fmla="*/ 24 h 239"/>
                <a:gd name="T26" fmla="*/ 0 w 255"/>
                <a:gd name="T27" fmla="*/ 30 h 239"/>
                <a:gd name="T28" fmla="*/ 0 w 255"/>
                <a:gd name="T29" fmla="*/ 35 h 239"/>
                <a:gd name="T30" fmla="*/ 0 w 255"/>
                <a:gd name="T31" fmla="*/ 42 h 239"/>
                <a:gd name="T32" fmla="*/ 10 w 255"/>
                <a:gd name="T33" fmla="*/ 47 h 239"/>
                <a:gd name="T34" fmla="*/ 10 w 255"/>
                <a:gd name="T35" fmla="*/ 54 h 239"/>
                <a:gd name="T36" fmla="*/ 24 w 255"/>
                <a:gd name="T37" fmla="*/ 45 h 239"/>
                <a:gd name="T38" fmla="*/ 42 w 255"/>
                <a:gd name="T39" fmla="*/ 48 h 239"/>
                <a:gd name="T40" fmla="*/ 52 w 255"/>
                <a:gd name="T41" fmla="*/ 66 h 239"/>
                <a:gd name="T42" fmla="*/ 65 w 255"/>
                <a:gd name="T43" fmla="*/ 77 h 239"/>
                <a:gd name="T44" fmla="*/ 79 w 255"/>
                <a:gd name="T45" fmla="*/ 88 h 239"/>
                <a:gd name="T46" fmla="*/ 82 w 255"/>
                <a:gd name="T47" fmla="*/ 90 h 239"/>
                <a:gd name="T48" fmla="*/ 84 w 255"/>
                <a:gd name="T49" fmla="*/ 90 h 239"/>
                <a:gd name="T50" fmla="*/ 94 w 255"/>
                <a:gd name="T51" fmla="*/ 96 h 239"/>
                <a:gd name="T52" fmla="*/ 111 w 255"/>
                <a:gd name="T53" fmla="*/ 107 h 239"/>
                <a:gd name="T54" fmla="*/ 119 w 255"/>
                <a:gd name="T55" fmla="*/ 111 h 239"/>
                <a:gd name="T56" fmla="*/ 126 w 255"/>
                <a:gd name="T57" fmla="*/ 117 h 239"/>
                <a:gd name="T58" fmla="*/ 136 w 255"/>
                <a:gd name="T59" fmla="*/ 135 h 239"/>
                <a:gd name="T60" fmla="*/ 130 w 255"/>
                <a:gd name="T61" fmla="*/ 149 h 239"/>
                <a:gd name="T62" fmla="*/ 136 w 255"/>
                <a:gd name="T63" fmla="*/ 154 h 239"/>
                <a:gd name="T64" fmla="*/ 143 w 255"/>
                <a:gd name="T65" fmla="*/ 143 h 239"/>
                <a:gd name="T66" fmla="*/ 148 w 255"/>
                <a:gd name="T67" fmla="*/ 136 h 239"/>
                <a:gd name="T68" fmla="*/ 151 w 255"/>
                <a:gd name="T69" fmla="*/ 131 h 239"/>
                <a:gd name="T70" fmla="*/ 143 w 255"/>
                <a:gd name="T71" fmla="*/ 124 h 239"/>
                <a:gd name="T72" fmla="*/ 146 w 255"/>
                <a:gd name="T73" fmla="*/ 110 h 239"/>
                <a:gd name="T74" fmla="*/ 155 w 255"/>
                <a:gd name="T75" fmla="*/ 113 h 239"/>
                <a:gd name="T76" fmla="*/ 165 w 255"/>
                <a:gd name="T77" fmla="*/ 120 h 239"/>
                <a:gd name="T78" fmla="*/ 167 w 255"/>
                <a:gd name="T79" fmla="*/ 113 h 239"/>
                <a:gd name="T80" fmla="*/ 150 w 255"/>
                <a:gd name="T81" fmla="*/ 103 h 239"/>
                <a:gd name="T82" fmla="*/ 130 w 255"/>
                <a:gd name="T83" fmla="*/ 93 h 239"/>
                <a:gd name="T84" fmla="*/ 133 w 255"/>
                <a:gd name="T85" fmla="*/ 87 h 239"/>
                <a:gd name="T86" fmla="*/ 128 w 255"/>
                <a:gd name="T87" fmla="*/ 86 h 239"/>
                <a:gd name="T88" fmla="*/ 111 w 255"/>
                <a:gd name="T89" fmla="*/ 81 h 239"/>
                <a:gd name="T90" fmla="*/ 103 w 255"/>
                <a:gd name="T91" fmla="*/ 69 h 239"/>
                <a:gd name="T92" fmla="*/ 96 w 255"/>
                <a:gd name="T93" fmla="*/ 58 h 239"/>
                <a:gd name="T94" fmla="*/ 82 w 255"/>
                <a:gd name="T95" fmla="*/ 50 h 239"/>
                <a:gd name="T96" fmla="*/ 76 w 255"/>
                <a:gd name="T97" fmla="*/ 37 h 239"/>
                <a:gd name="T98" fmla="*/ 75 w 255"/>
                <a:gd name="T99" fmla="*/ 28 h 239"/>
                <a:gd name="T100" fmla="*/ 86 w 255"/>
                <a:gd name="T101" fmla="*/ 21 h 239"/>
                <a:gd name="T102" fmla="*/ 96 w 255"/>
                <a:gd name="T103" fmla="*/ 23 h 239"/>
                <a:gd name="T104" fmla="*/ 90 w 255"/>
                <a:gd name="T105" fmla="*/ 12 h 239"/>
                <a:gd name="T106" fmla="*/ 94 w 255"/>
                <a:gd name="T107" fmla="*/ 7 h 2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239"/>
                <a:gd name="T164" fmla="*/ 255 w 255"/>
                <a:gd name="T165" fmla="*/ 239 h 2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239">
                  <a:moveTo>
                    <a:pt x="144" y="11"/>
                  </a:moveTo>
                  <a:lnTo>
                    <a:pt x="110" y="0"/>
                  </a:lnTo>
                  <a:lnTo>
                    <a:pt x="87" y="2"/>
                  </a:lnTo>
                  <a:lnTo>
                    <a:pt x="74" y="1"/>
                  </a:lnTo>
                  <a:lnTo>
                    <a:pt x="74" y="2"/>
                  </a:lnTo>
                  <a:lnTo>
                    <a:pt x="71" y="10"/>
                  </a:lnTo>
                  <a:lnTo>
                    <a:pt x="65" y="16"/>
                  </a:lnTo>
                  <a:lnTo>
                    <a:pt x="49" y="16"/>
                  </a:lnTo>
                  <a:lnTo>
                    <a:pt x="42" y="27"/>
                  </a:lnTo>
                  <a:lnTo>
                    <a:pt x="30" y="16"/>
                  </a:lnTo>
                  <a:lnTo>
                    <a:pt x="16" y="26"/>
                  </a:lnTo>
                  <a:lnTo>
                    <a:pt x="4" y="27"/>
                  </a:lnTo>
                  <a:lnTo>
                    <a:pt x="3" y="38"/>
                  </a:lnTo>
                  <a:lnTo>
                    <a:pt x="0" y="46"/>
                  </a:lnTo>
                  <a:lnTo>
                    <a:pt x="0" y="54"/>
                  </a:lnTo>
                  <a:lnTo>
                    <a:pt x="0" y="65"/>
                  </a:lnTo>
                  <a:lnTo>
                    <a:pt x="15" y="73"/>
                  </a:lnTo>
                  <a:lnTo>
                    <a:pt x="15" y="84"/>
                  </a:lnTo>
                  <a:lnTo>
                    <a:pt x="37" y="70"/>
                  </a:lnTo>
                  <a:lnTo>
                    <a:pt x="64" y="74"/>
                  </a:lnTo>
                  <a:lnTo>
                    <a:pt x="80" y="103"/>
                  </a:lnTo>
                  <a:lnTo>
                    <a:pt x="99" y="120"/>
                  </a:lnTo>
                  <a:lnTo>
                    <a:pt x="120" y="137"/>
                  </a:lnTo>
                  <a:lnTo>
                    <a:pt x="125" y="140"/>
                  </a:lnTo>
                  <a:lnTo>
                    <a:pt x="129" y="140"/>
                  </a:lnTo>
                  <a:lnTo>
                    <a:pt x="144" y="149"/>
                  </a:lnTo>
                  <a:lnTo>
                    <a:pt x="169" y="166"/>
                  </a:lnTo>
                  <a:lnTo>
                    <a:pt x="181" y="172"/>
                  </a:lnTo>
                  <a:lnTo>
                    <a:pt x="193" y="182"/>
                  </a:lnTo>
                  <a:lnTo>
                    <a:pt x="207" y="209"/>
                  </a:lnTo>
                  <a:lnTo>
                    <a:pt x="198" y="232"/>
                  </a:lnTo>
                  <a:lnTo>
                    <a:pt x="208" y="239"/>
                  </a:lnTo>
                  <a:lnTo>
                    <a:pt x="218" y="222"/>
                  </a:lnTo>
                  <a:lnTo>
                    <a:pt x="226" y="211"/>
                  </a:lnTo>
                  <a:lnTo>
                    <a:pt x="230" y="203"/>
                  </a:lnTo>
                  <a:lnTo>
                    <a:pt x="218" y="193"/>
                  </a:lnTo>
                  <a:lnTo>
                    <a:pt x="223" y="170"/>
                  </a:lnTo>
                  <a:lnTo>
                    <a:pt x="236" y="176"/>
                  </a:lnTo>
                  <a:lnTo>
                    <a:pt x="252" y="187"/>
                  </a:lnTo>
                  <a:lnTo>
                    <a:pt x="255" y="176"/>
                  </a:lnTo>
                  <a:lnTo>
                    <a:pt x="229" y="160"/>
                  </a:lnTo>
                  <a:lnTo>
                    <a:pt x="199" y="145"/>
                  </a:lnTo>
                  <a:lnTo>
                    <a:pt x="203" y="135"/>
                  </a:lnTo>
                  <a:lnTo>
                    <a:pt x="196" y="133"/>
                  </a:lnTo>
                  <a:lnTo>
                    <a:pt x="169" y="125"/>
                  </a:lnTo>
                  <a:lnTo>
                    <a:pt x="157" y="107"/>
                  </a:lnTo>
                  <a:lnTo>
                    <a:pt x="147" y="90"/>
                  </a:lnTo>
                  <a:lnTo>
                    <a:pt x="125" y="77"/>
                  </a:lnTo>
                  <a:lnTo>
                    <a:pt x="116" y="57"/>
                  </a:lnTo>
                  <a:lnTo>
                    <a:pt x="114" y="44"/>
                  </a:lnTo>
                  <a:lnTo>
                    <a:pt x="132" y="33"/>
                  </a:lnTo>
                  <a:lnTo>
                    <a:pt x="146" y="35"/>
                  </a:lnTo>
                  <a:lnTo>
                    <a:pt x="138" y="18"/>
                  </a:lnTo>
                  <a:lnTo>
                    <a:pt x="144" y="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31" name="Freeform 488"/>
            <p:cNvSpPr>
              <a:spLocks/>
            </p:cNvSpPr>
            <p:nvPr/>
          </p:nvSpPr>
          <p:spPr bwMode="auto">
            <a:xfrm>
              <a:off x="2770" y="1602"/>
              <a:ext cx="167" cy="154"/>
            </a:xfrm>
            <a:custGeom>
              <a:avLst/>
              <a:gdLst>
                <a:gd name="T0" fmla="*/ 94 w 255"/>
                <a:gd name="T1" fmla="*/ 7 h 239"/>
                <a:gd name="T2" fmla="*/ 72 w 255"/>
                <a:gd name="T3" fmla="*/ 0 h 239"/>
                <a:gd name="T4" fmla="*/ 57 w 255"/>
                <a:gd name="T5" fmla="*/ 1 h 239"/>
                <a:gd name="T6" fmla="*/ 48 w 255"/>
                <a:gd name="T7" fmla="*/ 1 h 239"/>
                <a:gd name="T8" fmla="*/ 48 w 255"/>
                <a:gd name="T9" fmla="*/ 1 h 239"/>
                <a:gd name="T10" fmla="*/ 46 w 255"/>
                <a:gd name="T11" fmla="*/ 6 h 239"/>
                <a:gd name="T12" fmla="*/ 43 w 255"/>
                <a:gd name="T13" fmla="*/ 10 h 239"/>
                <a:gd name="T14" fmla="*/ 32 w 255"/>
                <a:gd name="T15" fmla="*/ 10 h 239"/>
                <a:gd name="T16" fmla="*/ 28 w 255"/>
                <a:gd name="T17" fmla="*/ 17 h 239"/>
                <a:gd name="T18" fmla="*/ 20 w 255"/>
                <a:gd name="T19" fmla="*/ 10 h 239"/>
                <a:gd name="T20" fmla="*/ 10 w 255"/>
                <a:gd name="T21" fmla="*/ 17 h 239"/>
                <a:gd name="T22" fmla="*/ 3 w 255"/>
                <a:gd name="T23" fmla="*/ 17 h 239"/>
                <a:gd name="T24" fmla="*/ 2 w 255"/>
                <a:gd name="T25" fmla="*/ 24 h 239"/>
                <a:gd name="T26" fmla="*/ 0 w 255"/>
                <a:gd name="T27" fmla="*/ 30 h 239"/>
                <a:gd name="T28" fmla="*/ 0 w 255"/>
                <a:gd name="T29" fmla="*/ 35 h 239"/>
                <a:gd name="T30" fmla="*/ 0 w 255"/>
                <a:gd name="T31" fmla="*/ 42 h 239"/>
                <a:gd name="T32" fmla="*/ 10 w 255"/>
                <a:gd name="T33" fmla="*/ 47 h 239"/>
                <a:gd name="T34" fmla="*/ 10 w 255"/>
                <a:gd name="T35" fmla="*/ 54 h 239"/>
                <a:gd name="T36" fmla="*/ 24 w 255"/>
                <a:gd name="T37" fmla="*/ 45 h 239"/>
                <a:gd name="T38" fmla="*/ 42 w 255"/>
                <a:gd name="T39" fmla="*/ 48 h 239"/>
                <a:gd name="T40" fmla="*/ 52 w 255"/>
                <a:gd name="T41" fmla="*/ 66 h 239"/>
                <a:gd name="T42" fmla="*/ 65 w 255"/>
                <a:gd name="T43" fmla="*/ 77 h 239"/>
                <a:gd name="T44" fmla="*/ 79 w 255"/>
                <a:gd name="T45" fmla="*/ 88 h 239"/>
                <a:gd name="T46" fmla="*/ 82 w 255"/>
                <a:gd name="T47" fmla="*/ 90 h 239"/>
                <a:gd name="T48" fmla="*/ 84 w 255"/>
                <a:gd name="T49" fmla="*/ 90 h 239"/>
                <a:gd name="T50" fmla="*/ 94 w 255"/>
                <a:gd name="T51" fmla="*/ 96 h 239"/>
                <a:gd name="T52" fmla="*/ 111 w 255"/>
                <a:gd name="T53" fmla="*/ 107 h 239"/>
                <a:gd name="T54" fmla="*/ 119 w 255"/>
                <a:gd name="T55" fmla="*/ 111 h 239"/>
                <a:gd name="T56" fmla="*/ 126 w 255"/>
                <a:gd name="T57" fmla="*/ 117 h 239"/>
                <a:gd name="T58" fmla="*/ 136 w 255"/>
                <a:gd name="T59" fmla="*/ 135 h 239"/>
                <a:gd name="T60" fmla="*/ 130 w 255"/>
                <a:gd name="T61" fmla="*/ 149 h 239"/>
                <a:gd name="T62" fmla="*/ 136 w 255"/>
                <a:gd name="T63" fmla="*/ 154 h 239"/>
                <a:gd name="T64" fmla="*/ 143 w 255"/>
                <a:gd name="T65" fmla="*/ 143 h 239"/>
                <a:gd name="T66" fmla="*/ 148 w 255"/>
                <a:gd name="T67" fmla="*/ 136 h 239"/>
                <a:gd name="T68" fmla="*/ 151 w 255"/>
                <a:gd name="T69" fmla="*/ 131 h 239"/>
                <a:gd name="T70" fmla="*/ 143 w 255"/>
                <a:gd name="T71" fmla="*/ 124 h 239"/>
                <a:gd name="T72" fmla="*/ 146 w 255"/>
                <a:gd name="T73" fmla="*/ 110 h 239"/>
                <a:gd name="T74" fmla="*/ 155 w 255"/>
                <a:gd name="T75" fmla="*/ 113 h 239"/>
                <a:gd name="T76" fmla="*/ 165 w 255"/>
                <a:gd name="T77" fmla="*/ 120 h 239"/>
                <a:gd name="T78" fmla="*/ 167 w 255"/>
                <a:gd name="T79" fmla="*/ 113 h 239"/>
                <a:gd name="T80" fmla="*/ 150 w 255"/>
                <a:gd name="T81" fmla="*/ 103 h 239"/>
                <a:gd name="T82" fmla="*/ 130 w 255"/>
                <a:gd name="T83" fmla="*/ 93 h 239"/>
                <a:gd name="T84" fmla="*/ 133 w 255"/>
                <a:gd name="T85" fmla="*/ 87 h 239"/>
                <a:gd name="T86" fmla="*/ 128 w 255"/>
                <a:gd name="T87" fmla="*/ 86 h 239"/>
                <a:gd name="T88" fmla="*/ 111 w 255"/>
                <a:gd name="T89" fmla="*/ 81 h 239"/>
                <a:gd name="T90" fmla="*/ 103 w 255"/>
                <a:gd name="T91" fmla="*/ 69 h 239"/>
                <a:gd name="T92" fmla="*/ 96 w 255"/>
                <a:gd name="T93" fmla="*/ 58 h 239"/>
                <a:gd name="T94" fmla="*/ 82 w 255"/>
                <a:gd name="T95" fmla="*/ 50 h 239"/>
                <a:gd name="T96" fmla="*/ 76 w 255"/>
                <a:gd name="T97" fmla="*/ 37 h 239"/>
                <a:gd name="T98" fmla="*/ 75 w 255"/>
                <a:gd name="T99" fmla="*/ 28 h 239"/>
                <a:gd name="T100" fmla="*/ 86 w 255"/>
                <a:gd name="T101" fmla="*/ 21 h 239"/>
                <a:gd name="T102" fmla="*/ 96 w 255"/>
                <a:gd name="T103" fmla="*/ 23 h 239"/>
                <a:gd name="T104" fmla="*/ 90 w 255"/>
                <a:gd name="T105" fmla="*/ 12 h 239"/>
                <a:gd name="T106" fmla="*/ 94 w 255"/>
                <a:gd name="T107" fmla="*/ 7 h 2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239"/>
                <a:gd name="T164" fmla="*/ 255 w 255"/>
                <a:gd name="T165" fmla="*/ 239 h 2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239">
                  <a:moveTo>
                    <a:pt x="144" y="11"/>
                  </a:moveTo>
                  <a:lnTo>
                    <a:pt x="110" y="0"/>
                  </a:lnTo>
                  <a:lnTo>
                    <a:pt x="87" y="2"/>
                  </a:lnTo>
                  <a:lnTo>
                    <a:pt x="74" y="1"/>
                  </a:lnTo>
                  <a:lnTo>
                    <a:pt x="74" y="2"/>
                  </a:lnTo>
                  <a:lnTo>
                    <a:pt x="71" y="10"/>
                  </a:lnTo>
                  <a:lnTo>
                    <a:pt x="65" y="16"/>
                  </a:lnTo>
                  <a:lnTo>
                    <a:pt x="49" y="16"/>
                  </a:lnTo>
                  <a:lnTo>
                    <a:pt x="42" y="27"/>
                  </a:lnTo>
                  <a:lnTo>
                    <a:pt x="30" y="16"/>
                  </a:lnTo>
                  <a:lnTo>
                    <a:pt x="16" y="26"/>
                  </a:lnTo>
                  <a:lnTo>
                    <a:pt x="4" y="27"/>
                  </a:lnTo>
                  <a:lnTo>
                    <a:pt x="3" y="38"/>
                  </a:lnTo>
                  <a:lnTo>
                    <a:pt x="0" y="46"/>
                  </a:lnTo>
                  <a:lnTo>
                    <a:pt x="0" y="54"/>
                  </a:lnTo>
                  <a:lnTo>
                    <a:pt x="0" y="65"/>
                  </a:lnTo>
                  <a:lnTo>
                    <a:pt x="15" y="73"/>
                  </a:lnTo>
                  <a:lnTo>
                    <a:pt x="15" y="84"/>
                  </a:lnTo>
                  <a:lnTo>
                    <a:pt x="37" y="70"/>
                  </a:lnTo>
                  <a:lnTo>
                    <a:pt x="64" y="74"/>
                  </a:lnTo>
                  <a:lnTo>
                    <a:pt x="80" y="103"/>
                  </a:lnTo>
                  <a:lnTo>
                    <a:pt x="99" y="120"/>
                  </a:lnTo>
                  <a:lnTo>
                    <a:pt x="120" y="137"/>
                  </a:lnTo>
                  <a:lnTo>
                    <a:pt x="125" y="140"/>
                  </a:lnTo>
                  <a:lnTo>
                    <a:pt x="129" y="140"/>
                  </a:lnTo>
                  <a:lnTo>
                    <a:pt x="144" y="149"/>
                  </a:lnTo>
                  <a:lnTo>
                    <a:pt x="169" y="166"/>
                  </a:lnTo>
                  <a:lnTo>
                    <a:pt x="181" y="172"/>
                  </a:lnTo>
                  <a:lnTo>
                    <a:pt x="193" y="182"/>
                  </a:lnTo>
                  <a:lnTo>
                    <a:pt x="207" y="209"/>
                  </a:lnTo>
                  <a:lnTo>
                    <a:pt x="198" y="232"/>
                  </a:lnTo>
                  <a:lnTo>
                    <a:pt x="208" y="239"/>
                  </a:lnTo>
                  <a:lnTo>
                    <a:pt x="218" y="222"/>
                  </a:lnTo>
                  <a:lnTo>
                    <a:pt x="226" y="211"/>
                  </a:lnTo>
                  <a:lnTo>
                    <a:pt x="230" y="203"/>
                  </a:lnTo>
                  <a:lnTo>
                    <a:pt x="218" y="193"/>
                  </a:lnTo>
                  <a:lnTo>
                    <a:pt x="223" y="170"/>
                  </a:lnTo>
                  <a:lnTo>
                    <a:pt x="236" y="176"/>
                  </a:lnTo>
                  <a:lnTo>
                    <a:pt x="252" y="187"/>
                  </a:lnTo>
                  <a:lnTo>
                    <a:pt x="255" y="176"/>
                  </a:lnTo>
                  <a:lnTo>
                    <a:pt x="229" y="160"/>
                  </a:lnTo>
                  <a:lnTo>
                    <a:pt x="199" y="145"/>
                  </a:lnTo>
                  <a:lnTo>
                    <a:pt x="203" y="135"/>
                  </a:lnTo>
                  <a:lnTo>
                    <a:pt x="196" y="133"/>
                  </a:lnTo>
                  <a:lnTo>
                    <a:pt x="169" y="125"/>
                  </a:lnTo>
                  <a:lnTo>
                    <a:pt x="157" y="107"/>
                  </a:lnTo>
                  <a:lnTo>
                    <a:pt x="147" y="90"/>
                  </a:lnTo>
                  <a:lnTo>
                    <a:pt x="125" y="77"/>
                  </a:lnTo>
                  <a:lnTo>
                    <a:pt x="116" y="57"/>
                  </a:lnTo>
                  <a:lnTo>
                    <a:pt x="114" y="44"/>
                  </a:lnTo>
                  <a:lnTo>
                    <a:pt x="132" y="33"/>
                  </a:lnTo>
                  <a:lnTo>
                    <a:pt x="146" y="35"/>
                  </a:lnTo>
                  <a:lnTo>
                    <a:pt x="138" y="18"/>
                  </a:lnTo>
                  <a:lnTo>
                    <a:pt x="144" y="11"/>
                  </a:lnTo>
                </a:path>
              </a:pathLst>
            </a:custGeom>
            <a:solidFill>
              <a:srgbClr val="E5E5E5"/>
            </a:solidFill>
            <a:ln w="1588">
              <a:solidFill>
                <a:srgbClr val="999999"/>
              </a:solidFill>
              <a:prstDash val="solid"/>
              <a:round/>
              <a:headEnd/>
              <a:tailEnd/>
            </a:ln>
          </p:spPr>
          <p:txBody>
            <a:bodyPr/>
            <a:lstStyle/>
            <a:p>
              <a:endParaRPr lang="en-US"/>
            </a:p>
          </p:txBody>
        </p:sp>
        <p:sp>
          <p:nvSpPr>
            <p:cNvPr id="27232" name="Freeform 489"/>
            <p:cNvSpPr>
              <a:spLocks/>
            </p:cNvSpPr>
            <p:nvPr/>
          </p:nvSpPr>
          <p:spPr bwMode="auto">
            <a:xfrm>
              <a:off x="2848" y="1651"/>
              <a:ext cx="1" cy="2"/>
            </a:xfrm>
            <a:custGeom>
              <a:avLst/>
              <a:gdLst>
                <a:gd name="T0" fmla="*/ 1 w 1"/>
                <a:gd name="T1" fmla="*/ 1 h 2"/>
                <a:gd name="T2" fmla="*/ 1 w 1"/>
                <a:gd name="T3" fmla="*/ 0 h 2"/>
                <a:gd name="T4" fmla="*/ 0 w 1"/>
                <a:gd name="T5" fmla="*/ 0 h 2"/>
                <a:gd name="T6" fmla="*/ 0 w 1"/>
                <a:gd name="T7" fmla="*/ 1 h 2"/>
                <a:gd name="T8" fmla="*/ 1 w 1"/>
                <a:gd name="T9" fmla="*/ 2 h 2"/>
                <a:gd name="T10" fmla="*/ 1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lnTo>
                    <a:pt x="1" y="0"/>
                  </a:lnTo>
                  <a:lnTo>
                    <a:pt x="0" y="0"/>
                  </a:lnTo>
                  <a:lnTo>
                    <a:pt x="0" y="1"/>
                  </a:lnTo>
                  <a:lnTo>
                    <a:pt x="1" y="2"/>
                  </a:lnTo>
                  <a:lnTo>
                    <a:pt x="1" y="1"/>
                  </a:lnTo>
                </a:path>
              </a:pathLst>
            </a:custGeom>
            <a:solidFill>
              <a:srgbClr val="E5E5E5"/>
            </a:solidFill>
            <a:ln w="1588">
              <a:solidFill>
                <a:srgbClr val="999999"/>
              </a:solidFill>
              <a:prstDash val="solid"/>
              <a:round/>
              <a:headEnd/>
              <a:tailEnd/>
            </a:ln>
          </p:spPr>
          <p:txBody>
            <a:bodyPr/>
            <a:lstStyle/>
            <a:p>
              <a:endParaRPr lang="en-US"/>
            </a:p>
          </p:txBody>
        </p:sp>
        <p:sp>
          <p:nvSpPr>
            <p:cNvPr id="27233" name="Freeform 490"/>
            <p:cNvSpPr>
              <a:spLocks/>
            </p:cNvSpPr>
            <p:nvPr/>
          </p:nvSpPr>
          <p:spPr bwMode="auto">
            <a:xfrm>
              <a:off x="2854" y="1690"/>
              <a:ext cx="1" cy="1"/>
            </a:xfrm>
            <a:custGeom>
              <a:avLst/>
              <a:gdLst>
                <a:gd name="T0" fmla="*/ 0 w 1"/>
                <a:gd name="T1" fmla="*/ 1 h 2"/>
                <a:gd name="T2" fmla="*/ 0 w 1"/>
                <a:gd name="T3" fmla="*/ 0 h 2"/>
                <a:gd name="T4" fmla="*/ 0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path>
              </a:pathLst>
            </a:custGeom>
            <a:solidFill>
              <a:srgbClr val="E5E5E5"/>
            </a:solidFill>
            <a:ln w="1588">
              <a:solidFill>
                <a:srgbClr val="999999"/>
              </a:solidFill>
              <a:prstDash val="solid"/>
              <a:round/>
              <a:headEnd/>
              <a:tailEnd/>
            </a:ln>
          </p:spPr>
          <p:txBody>
            <a:bodyPr/>
            <a:lstStyle/>
            <a:p>
              <a:endParaRPr lang="en-US"/>
            </a:p>
          </p:txBody>
        </p:sp>
        <p:sp>
          <p:nvSpPr>
            <p:cNvPr id="27234" name="Freeform 491"/>
            <p:cNvSpPr>
              <a:spLocks/>
            </p:cNvSpPr>
            <p:nvPr/>
          </p:nvSpPr>
          <p:spPr bwMode="auto">
            <a:xfrm>
              <a:off x="2855" y="1748"/>
              <a:ext cx="45" cy="29"/>
            </a:xfrm>
            <a:custGeom>
              <a:avLst/>
              <a:gdLst>
                <a:gd name="T0" fmla="*/ 40 w 68"/>
                <a:gd name="T1" fmla="*/ 18 h 44"/>
                <a:gd name="T2" fmla="*/ 40 w 68"/>
                <a:gd name="T3" fmla="*/ 29 h 44"/>
                <a:gd name="T4" fmla="*/ 22 w 68"/>
                <a:gd name="T5" fmla="*/ 20 h 44"/>
                <a:gd name="T6" fmla="*/ 4 w 68"/>
                <a:gd name="T7" fmla="*/ 13 h 44"/>
                <a:gd name="T8" fmla="*/ 0 w 68"/>
                <a:gd name="T9" fmla="*/ 5 h 44"/>
                <a:gd name="T10" fmla="*/ 13 w 68"/>
                <a:gd name="T11" fmla="*/ 3 h 44"/>
                <a:gd name="T12" fmla="*/ 29 w 68"/>
                <a:gd name="T13" fmla="*/ 2 h 44"/>
                <a:gd name="T14" fmla="*/ 45 w 68"/>
                <a:gd name="T15" fmla="*/ 0 h 44"/>
                <a:gd name="T16" fmla="*/ 40 w 68"/>
                <a:gd name="T17" fmla="*/ 1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44"/>
                <a:gd name="T29" fmla="*/ 68 w 68"/>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44">
                  <a:moveTo>
                    <a:pt x="60" y="27"/>
                  </a:moveTo>
                  <a:lnTo>
                    <a:pt x="60" y="44"/>
                  </a:lnTo>
                  <a:lnTo>
                    <a:pt x="33" y="31"/>
                  </a:lnTo>
                  <a:lnTo>
                    <a:pt x="6" y="20"/>
                  </a:lnTo>
                  <a:lnTo>
                    <a:pt x="0" y="8"/>
                  </a:lnTo>
                  <a:lnTo>
                    <a:pt x="19" y="5"/>
                  </a:lnTo>
                  <a:lnTo>
                    <a:pt x="44" y="3"/>
                  </a:lnTo>
                  <a:lnTo>
                    <a:pt x="68" y="0"/>
                  </a:lnTo>
                  <a:lnTo>
                    <a:pt x="60" y="2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35" name="Freeform 492"/>
            <p:cNvSpPr>
              <a:spLocks/>
            </p:cNvSpPr>
            <p:nvPr/>
          </p:nvSpPr>
          <p:spPr bwMode="auto">
            <a:xfrm>
              <a:off x="2855" y="1748"/>
              <a:ext cx="45" cy="29"/>
            </a:xfrm>
            <a:custGeom>
              <a:avLst/>
              <a:gdLst>
                <a:gd name="T0" fmla="*/ 40 w 68"/>
                <a:gd name="T1" fmla="*/ 18 h 44"/>
                <a:gd name="T2" fmla="*/ 40 w 68"/>
                <a:gd name="T3" fmla="*/ 29 h 44"/>
                <a:gd name="T4" fmla="*/ 22 w 68"/>
                <a:gd name="T5" fmla="*/ 20 h 44"/>
                <a:gd name="T6" fmla="*/ 4 w 68"/>
                <a:gd name="T7" fmla="*/ 13 h 44"/>
                <a:gd name="T8" fmla="*/ 0 w 68"/>
                <a:gd name="T9" fmla="*/ 5 h 44"/>
                <a:gd name="T10" fmla="*/ 13 w 68"/>
                <a:gd name="T11" fmla="*/ 3 h 44"/>
                <a:gd name="T12" fmla="*/ 29 w 68"/>
                <a:gd name="T13" fmla="*/ 2 h 44"/>
                <a:gd name="T14" fmla="*/ 45 w 68"/>
                <a:gd name="T15" fmla="*/ 0 h 44"/>
                <a:gd name="T16" fmla="*/ 40 w 68"/>
                <a:gd name="T17" fmla="*/ 1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44"/>
                <a:gd name="T29" fmla="*/ 68 w 68"/>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44">
                  <a:moveTo>
                    <a:pt x="60" y="27"/>
                  </a:moveTo>
                  <a:lnTo>
                    <a:pt x="60" y="44"/>
                  </a:lnTo>
                  <a:lnTo>
                    <a:pt x="33" y="31"/>
                  </a:lnTo>
                  <a:lnTo>
                    <a:pt x="6" y="20"/>
                  </a:lnTo>
                  <a:lnTo>
                    <a:pt x="0" y="8"/>
                  </a:lnTo>
                  <a:lnTo>
                    <a:pt x="19" y="5"/>
                  </a:lnTo>
                  <a:lnTo>
                    <a:pt x="44" y="3"/>
                  </a:lnTo>
                  <a:lnTo>
                    <a:pt x="68" y="0"/>
                  </a:lnTo>
                  <a:lnTo>
                    <a:pt x="60" y="27"/>
                  </a:lnTo>
                </a:path>
              </a:pathLst>
            </a:custGeom>
            <a:solidFill>
              <a:srgbClr val="E5E5E5"/>
            </a:solidFill>
            <a:ln w="1588">
              <a:solidFill>
                <a:srgbClr val="999999"/>
              </a:solidFill>
              <a:prstDash val="solid"/>
              <a:round/>
              <a:headEnd/>
              <a:tailEnd/>
            </a:ln>
          </p:spPr>
          <p:txBody>
            <a:bodyPr/>
            <a:lstStyle/>
            <a:p>
              <a:endParaRPr lang="en-US"/>
            </a:p>
          </p:txBody>
        </p:sp>
        <p:sp>
          <p:nvSpPr>
            <p:cNvPr id="27236" name="Freeform 493"/>
            <p:cNvSpPr>
              <a:spLocks/>
            </p:cNvSpPr>
            <p:nvPr/>
          </p:nvSpPr>
          <p:spPr bwMode="auto">
            <a:xfrm>
              <a:off x="2791" y="1698"/>
              <a:ext cx="25" cy="41"/>
            </a:xfrm>
            <a:custGeom>
              <a:avLst/>
              <a:gdLst>
                <a:gd name="T0" fmla="*/ 14 w 37"/>
                <a:gd name="T1" fmla="*/ 34 h 64"/>
                <a:gd name="T2" fmla="*/ 9 w 37"/>
                <a:gd name="T3" fmla="*/ 41 h 64"/>
                <a:gd name="T4" fmla="*/ 5 w 37"/>
                <a:gd name="T5" fmla="*/ 31 h 64"/>
                <a:gd name="T6" fmla="*/ 3 w 37"/>
                <a:gd name="T7" fmla="*/ 18 h 64"/>
                <a:gd name="T8" fmla="*/ 0 w 37"/>
                <a:gd name="T9" fmla="*/ 6 h 64"/>
                <a:gd name="T10" fmla="*/ 15 w 37"/>
                <a:gd name="T11" fmla="*/ 0 h 64"/>
                <a:gd name="T12" fmla="*/ 25 w 37"/>
                <a:gd name="T13" fmla="*/ 12 h 64"/>
                <a:gd name="T14" fmla="*/ 21 w 37"/>
                <a:gd name="T15" fmla="*/ 33 h 64"/>
                <a:gd name="T16" fmla="*/ 14 w 37"/>
                <a:gd name="T17" fmla="*/ 3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64"/>
                <a:gd name="T29" fmla="*/ 37 w 3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64">
                  <a:moveTo>
                    <a:pt x="21" y="53"/>
                  </a:moveTo>
                  <a:lnTo>
                    <a:pt x="13" y="64"/>
                  </a:lnTo>
                  <a:lnTo>
                    <a:pt x="7" y="48"/>
                  </a:lnTo>
                  <a:lnTo>
                    <a:pt x="4" y="28"/>
                  </a:lnTo>
                  <a:lnTo>
                    <a:pt x="0" y="10"/>
                  </a:lnTo>
                  <a:lnTo>
                    <a:pt x="22" y="0"/>
                  </a:lnTo>
                  <a:lnTo>
                    <a:pt x="37" y="18"/>
                  </a:lnTo>
                  <a:lnTo>
                    <a:pt x="31" y="51"/>
                  </a:lnTo>
                  <a:lnTo>
                    <a:pt x="21" y="5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37" name="Freeform 494"/>
            <p:cNvSpPr>
              <a:spLocks/>
            </p:cNvSpPr>
            <p:nvPr/>
          </p:nvSpPr>
          <p:spPr bwMode="auto">
            <a:xfrm>
              <a:off x="2791" y="1698"/>
              <a:ext cx="25" cy="41"/>
            </a:xfrm>
            <a:custGeom>
              <a:avLst/>
              <a:gdLst>
                <a:gd name="T0" fmla="*/ 14 w 37"/>
                <a:gd name="T1" fmla="*/ 34 h 64"/>
                <a:gd name="T2" fmla="*/ 9 w 37"/>
                <a:gd name="T3" fmla="*/ 41 h 64"/>
                <a:gd name="T4" fmla="*/ 5 w 37"/>
                <a:gd name="T5" fmla="*/ 31 h 64"/>
                <a:gd name="T6" fmla="*/ 3 w 37"/>
                <a:gd name="T7" fmla="*/ 18 h 64"/>
                <a:gd name="T8" fmla="*/ 0 w 37"/>
                <a:gd name="T9" fmla="*/ 6 h 64"/>
                <a:gd name="T10" fmla="*/ 15 w 37"/>
                <a:gd name="T11" fmla="*/ 0 h 64"/>
                <a:gd name="T12" fmla="*/ 25 w 37"/>
                <a:gd name="T13" fmla="*/ 12 h 64"/>
                <a:gd name="T14" fmla="*/ 21 w 37"/>
                <a:gd name="T15" fmla="*/ 33 h 64"/>
                <a:gd name="T16" fmla="*/ 14 w 37"/>
                <a:gd name="T17" fmla="*/ 3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64"/>
                <a:gd name="T29" fmla="*/ 37 w 3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64">
                  <a:moveTo>
                    <a:pt x="21" y="53"/>
                  </a:moveTo>
                  <a:lnTo>
                    <a:pt x="13" y="64"/>
                  </a:lnTo>
                  <a:lnTo>
                    <a:pt x="7" y="48"/>
                  </a:lnTo>
                  <a:lnTo>
                    <a:pt x="4" y="28"/>
                  </a:lnTo>
                  <a:lnTo>
                    <a:pt x="0" y="10"/>
                  </a:lnTo>
                  <a:lnTo>
                    <a:pt x="22" y="0"/>
                  </a:lnTo>
                  <a:lnTo>
                    <a:pt x="37" y="18"/>
                  </a:lnTo>
                  <a:lnTo>
                    <a:pt x="31" y="51"/>
                  </a:lnTo>
                  <a:lnTo>
                    <a:pt x="21" y="53"/>
                  </a:lnTo>
                </a:path>
              </a:pathLst>
            </a:custGeom>
            <a:solidFill>
              <a:srgbClr val="E5E5E5"/>
            </a:solidFill>
            <a:ln w="1588">
              <a:solidFill>
                <a:srgbClr val="999999"/>
              </a:solidFill>
              <a:prstDash val="solid"/>
              <a:round/>
              <a:headEnd/>
              <a:tailEnd/>
            </a:ln>
          </p:spPr>
          <p:txBody>
            <a:bodyPr/>
            <a:lstStyle/>
            <a:p>
              <a:endParaRPr lang="en-US"/>
            </a:p>
          </p:txBody>
        </p:sp>
        <p:sp>
          <p:nvSpPr>
            <p:cNvPr id="27238" name="Freeform 495"/>
            <p:cNvSpPr>
              <a:spLocks/>
            </p:cNvSpPr>
            <p:nvPr/>
          </p:nvSpPr>
          <p:spPr bwMode="auto">
            <a:xfrm>
              <a:off x="2778" y="1656"/>
              <a:ext cx="1" cy="0"/>
            </a:xfrm>
            <a:custGeom>
              <a:avLst/>
              <a:gdLst>
                <a:gd name="T0" fmla="*/ 1 w 1"/>
                <a:gd name="T1" fmla="*/ 0 w 1"/>
                <a:gd name="T2" fmla="*/ 1 w 1"/>
                <a:gd name="T3" fmla="*/ 0 60000 65536"/>
                <a:gd name="T4" fmla="*/ 0 60000 65536"/>
                <a:gd name="T5" fmla="*/ 0 60000 65536"/>
                <a:gd name="T6" fmla="*/ 0 w 1"/>
                <a:gd name="T7" fmla="*/ 1 w 1"/>
              </a:gdLst>
              <a:ahLst/>
              <a:cxnLst>
                <a:cxn ang="T3">
                  <a:pos x="T0" y="0"/>
                </a:cxn>
                <a:cxn ang="T4">
                  <a:pos x="T1" y="0"/>
                </a:cxn>
                <a:cxn ang="T5">
                  <a:pos x="T2" y="0"/>
                </a:cxn>
              </a:cxnLst>
              <a:rect l="T6" t="0" r="T7" b="0"/>
              <a:pathLst>
                <a:path w="1">
                  <a:moveTo>
                    <a:pt x="1" y="0"/>
                  </a:moveTo>
                  <a:lnTo>
                    <a:pt x="0" y="0"/>
                  </a:lnTo>
                  <a:lnTo>
                    <a:pt x="1" y="0"/>
                  </a:lnTo>
                </a:path>
              </a:pathLst>
            </a:custGeom>
            <a:solidFill>
              <a:srgbClr val="E5E5E5"/>
            </a:solidFill>
            <a:ln w="1588">
              <a:solidFill>
                <a:srgbClr val="999999"/>
              </a:solidFill>
              <a:prstDash val="solid"/>
              <a:round/>
              <a:headEnd/>
              <a:tailEnd/>
            </a:ln>
          </p:spPr>
          <p:txBody>
            <a:bodyPr/>
            <a:lstStyle/>
            <a:p>
              <a:endParaRPr lang="en-US"/>
            </a:p>
          </p:txBody>
        </p:sp>
        <p:sp>
          <p:nvSpPr>
            <p:cNvPr id="27239" name="Freeform 496"/>
            <p:cNvSpPr>
              <a:spLocks/>
            </p:cNvSpPr>
            <p:nvPr/>
          </p:nvSpPr>
          <p:spPr bwMode="auto">
            <a:xfrm>
              <a:off x="3050" y="1687"/>
              <a:ext cx="271" cy="103"/>
            </a:xfrm>
            <a:custGeom>
              <a:avLst/>
              <a:gdLst>
                <a:gd name="T0" fmla="*/ 180 w 413"/>
                <a:gd name="T1" fmla="*/ 87 h 160"/>
                <a:gd name="T2" fmla="*/ 154 w 413"/>
                <a:gd name="T3" fmla="*/ 90 h 160"/>
                <a:gd name="T4" fmla="*/ 148 w 413"/>
                <a:gd name="T5" fmla="*/ 103 h 160"/>
                <a:gd name="T6" fmla="*/ 146 w 413"/>
                <a:gd name="T7" fmla="*/ 99 h 160"/>
                <a:gd name="T8" fmla="*/ 140 w 413"/>
                <a:gd name="T9" fmla="*/ 90 h 160"/>
                <a:gd name="T10" fmla="*/ 119 w 413"/>
                <a:gd name="T11" fmla="*/ 93 h 160"/>
                <a:gd name="T12" fmla="*/ 93 w 413"/>
                <a:gd name="T13" fmla="*/ 97 h 160"/>
                <a:gd name="T14" fmla="*/ 66 w 413"/>
                <a:gd name="T15" fmla="*/ 93 h 160"/>
                <a:gd name="T16" fmla="*/ 47 w 413"/>
                <a:gd name="T17" fmla="*/ 93 h 160"/>
                <a:gd name="T18" fmla="*/ 31 w 413"/>
                <a:gd name="T19" fmla="*/ 90 h 160"/>
                <a:gd name="T20" fmla="*/ 31 w 413"/>
                <a:gd name="T21" fmla="*/ 85 h 160"/>
                <a:gd name="T22" fmla="*/ 22 w 413"/>
                <a:gd name="T23" fmla="*/ 80 h 160"/>
                <a:gd name="T24" fmla="*/ 17 w 413"/>
                <a:gd name="T25" fmla="*/ 70 h 160"/>
                <a:gd name="T26" fmla="*/ 2 w 413"/>
                <a:gd name="T27" fmla="*/ 59 h 160"/>
                <a:gd name="T28" fmla="*/ 12 w 413"/>
                <a:gd name="T29" fmla="*/ 61 h 160"/>
                <a:gd name="T30" fmla="*/ 9 w 413"/>
                <a:gd name="T31" fmla="*/ 51 h 160"/>
                <a:gd name="T32" fmla="*/ 0 w 413"/>
                <a:gd name="T33" fmla="*/ 41 h 160"/>
                <a:gd name="T34" fmla="*/ 16 w 413"/>
                <a:gd name="T35" fmla="*/ 26 h 160"/>
                <a:gd name="T36" fmla="*/ 37 w 413"/>
                <a:gd name="T37" fmla="*/ 24 h 160"/>
                <a:gd name="T38" fmla="*/ 44 w 413"/>
                <a:gd name="T39" fmla="*/ 19 h 160"/>
                <a:gd name="T40" fmla="*/ 62 w 413"/>
                <a:gd name="T41" fmla="*/ 14 h 160"/>
                <a:gd name="T42" fmla="*/ 96 w 413"/>
                <a:gd name="T43" fmla="*/ 1 h 160"/>
                <a:gd name="T44" fmla="*/ 120 w 413"/>
                <a:gd name="T45" fmla="*/ 1 h 160"/>
                <a:gd name="T46" fmla="*/ 136 w 413"/>
                <a:gd name="T47" fmla="*/ 8 h 160"/>
                <a:gd name="T48" fmla="*/ 171 w 413"/>
                <a:gd name="T49" fmla="*/ 16 h 160"/>
                <a:gd name="T50" fmla="*/ 211 w 413"/>
                <a:gd name="T51" fmla="*/ 8 h 160"/>
                <a:gd name="T52" fmla="*/ 238 w 413"/>
                <a:gd name="T53" fmla="*/ 12 h 160"/>
                <a:gd name="T54" fmla="*/ 250 w 413"/>
                <a:gd name="T55" fmla="*/ 32 h 160"/>
                <a:gd name="T56" fmla="*/ 257 w 413"/>
                <a:gd name="T57" fmla="*/ 43 h 160"/>
                <a:gd name="T58" fmla="*/ 262 w 413"/>
                <a:gd name="T59" fmla="*/ 70 h 160"/>
                <a:gd name="T60" fmla="*/ 262 w 413"/>
                <a:gd name="T61" fmla="*/ 82 h 160"/>
                <a:gd name="T62" fmla="*/ 240 w 413"/>
                <a:gd name="T63" fmla="*/ 80 h 160"/>
                <a:gd name="T64" fmla="*/ 232 w 413"/>
                <a:gd name="T65" fmla="*/ 80 h 160"/>
                <a:gd name="T66" fmla="*/ 202 w 413"/>
                <a:gd name="T67" fmla="*/ 87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3"/>
                <a:gd name="T103" fmla="*/ 0 h 160"/>
                <a:gd name="T104" fmla="*/ 413 w 413"/>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3" h="160">
                  <a:moveTo>
                    <a:pt x="308" y="135"/>
                  </a:moveTo>
                  <a:lnTo>
                    <a:pt x="275" y="135"/>
                  </a:lnTo>
                  <a:lnTo>
                    <a:pt x="242" y="136"/>
                  </a:lnTo>
                  <a:lnTo>
                    <a:pt x="235" y="140"/>
                  </a:lnTo>
                  <a:lnTo>
                    <a:pt x="233" y="152"/>
                  </a:lnTo>
                  <a:lnTo>
                    <a:pt x="225" y="160"/>
                  </a:lnTo>
                  <a:lnTo>
                    <a:pt x="223" y="158"/>
                  </a:lnTo>
                  <a:lnTo>
                    <a:pt x="223" y="154"/>
                  </a:lnTo>
                  <a:lnTo>
                    <a:pt x="224" y="133"/>
                  </a:lnTo>
                  <a:lnTo>
                    <a:pt x="214" y="140"/>
                  </a:lnTo>
                  <a:lnTo>
                    <a:pt x="198" y="138"/>
                  </a:lnTo>
                  <a:lnTo>
                    <a:pt x="181" y="144"/>
                  </a:lnTo>
                  <a:lnTo>
                    <a:pt x="159" y="155"/>
                  </a:lnTo>
                  <a:lnTo>
                    <a:pt x="141" y="150"/>
                  </a:lnTo>
                  <a:lnTo>
                    <a:pt x="106" y="135"/>
                  </a:lnTo>
                  <a:lnTo>
                    <a:pt x="101" y="145"/>
                  </a:lnTo>
                  <a:lnTo>
                    <a:pt x="91" y="152"/>
                  </a:lnTo>
                  <a:lnTo>
                    <a:pt x="72" y="144"/>
                  </a:lnTo>
                  <a:lnTo>
                    <a:pt x="58" y="138"/>
                  </a:lnTo>
                  <a:lnTo>
                    <a:pt x="47" y="140"/>
                  </a:lnTo>
                  <a:lnTo>
                    <a:pt x="36" y="140"/>
                  </a:lnTo>
                  <a:lnTo>
                    <a:pt x="48" y="132"/>
                  </a:lnTo>
                  <a:lnTo>
                    <a:pt x="31" y="129"/>
                  </a:lnTo>
                  <a:lnTo>
                    <a:pt x="34" y="124"/>
                  </a:lnTo>
                  <a:lnTo>
                    <a:pt x="24" y="113"/>
                  </a:lnTo>
                  <a:lnTo>
                    <a:pt x="26" y="108"/>
                  </a:lnTo>
                  <a:lnTo>
                    <a:pt x="8" y="100"/>
                  </a:lnTo>
                  <a:lnTo>
                    <a:pt x="3" y="91"/>
                  </a:lnTo>
                  <a:lnTo>
                    <a:pt x="11" y="93"/>
                  </a:lnTo>
                  <a:lnTo>
                    <a:pt x="18" y="94"/>
                  </a:lnTo>
                  <a:lnTo>
                    <a:pt x="14" y="84"/>
                  </a:lnTo>
                  <a:lnTo>
                    <a:pt x="14" y="79"/>
                  </a:lnTo>
                  <a:lnTo>
                    <a:pt x="12" y="66"/>
                  </a:lnTo>
                  <a:lnTo>
                    <a:pt x="0" y="63"/>
                  </a:lnTo>
                  <a:lnTo>
                    <a:pt x="1" y="45"/>
                  </a:lnTo>
                  <a:lnTo>
                    <a:pt x="24" y="41"/>
                  </a:lnTo>
                  <a:lnTo>
                    <a:pt x="30" y="36"/>
                  </a:lnTo>
                  <a:lnTo>
                    <a:pt x="57" y="38"/>
                  </a:lnTo>
                  <a:lnTo>
                    <a:pt x="73" y="30"/>
                  </a:lnTo>
                  <a:lnTo>
                    <a:pt x="67" y="30"/>
                  </a:lnTo>
                  <a:lnTo>
                    <a:pt x="56" y="21"/>
                  </a:lnTo>
                  <a:lnTo>
                    <a:pt x="95" y="22"/>
                  </a:lnTo>
                  <a:lnTo>
                    <a:pt x="125" y="3"/>
                  </a:lnTo>
                  <a:lnTo>
                    <a:pt x="147" y="2"/>
                  </a:lnTo>
                  <a:lnTo>
                    <a:pt x="168" y="0"/>
                  </a:lnTo>
                  <a:lnTo>
                    <a:pt x="183" y="1"/>
                  </a:lnTo>
                  <a:lnTo>
                    <a:pt x="197" y="7"/>
                  </a:lnTo>
                  <a:lnTo>
                    <a:pt x="207" y="12"/>
                  </a:lnTo>
                  <a:lnTo>
                    <a:pt x="235" y="18"/>
                  </a:lnTo>
                  <a:lnTo>
                    <a:pt x="261" y="25"/>
                  </a:lnTo>
                  <a:lnTo>
                    <a:pt x="290" y="25"/>
                  </a:lnTo>
                  <a:lnTo>
                    <a:pt x="322" y="12"/>
                  </a:lnTo>
                  <a:lnTo>
                    <a:pt x="350" y="8"/>
                  </a:lnTo>
                  <a:lnTo>
                    <a:pt x="363" y="19"/>
                  </a:lnTo>
                  <a:lnTo>
                    <a:pt x="373" y="36"/>
                  </a:lnTo>
                  <a:lnTo>
                    <a:pt x="381" y="50"/>
                  </a:lnTo>
                  <a:lnTo>
                    <a:pt x="400" y="60"/>
                  </a:lnTo>
                  <a:lnTo>
                    <a:pt x="391" y="67"/>
                  </a:lnTo>
                  <a:lnTo>
                    <a:pt x="395" y="82"/>
                  </a:lnTo>
                  <a:lnTo>
                    <a:pt x="399" y="108"/>
                  </a:lnTo>
                  <a:lnTo>
                    <a:pt x="413" y="125"/>
                  </a:lnTo>
                  <a:lnTo>
                    <a:pt x="400" y="128"/>
                  </a:lnTo>
                  <a:lnTo>
                    <a:pt x="395" y="123"/>
                  </a:lnTo>
                  <a:lnTo>
                    <a:pt x="366" y="124"/>
                  </a:lnTo>
                  <a:lnTo>
                    <a:pt x="359" y="128"/>
                  </a:lnTo>
                  <a:lnTo>
                    <a:pt x="353" y="125"/>
                  </a:lnTo>
                  <a:lnTo>
                    <a:pt x="331" y="129"/>
                  </a:lnTo>
                  <a:lnTo>
                    <a:pt x="308" y="13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40" name="Freeform 497"/>
            <p:cNvSpPr>
              <a:spLocks/>
            </p:cNvSpPr>
            <p:nvPr/>
          </p:nvSpPr>
          <p:spPr bwMode="auto">
            <a:xfrm>
              <a:off x="3050" y="1687"/>
              <a:ext cx="271" cy="103"/>
            </a:xfrm>
            <a:custGeom>
              <a:avLst/>
              <a:gdLst>
                <a:gd name="T0" fmla="*/ 180 w 413"/>
                <a:gd name="T1" fmla="*/ 87 h 160"/>
                <a:gd name="T2" fmla="*/ 154 w 413"/>
                <a:gd name="T3" fmla="*/ 90 h 160"/>
                <a:gd name="T4" fmla="*/ 148 w 413"/>
                <a:gd name="T5" fmla="*/ 103 h 160"/>
                <a:gd name="T6" fmla="*/ 146 w 413"/>
                <a:gd name="T7" fmla="*/ 99 h 160"/>
                <a:gd name="T8" fmla="*/ 140 w 413"/>
                <a:gd name="T9" fmla="*/ 90 h 160"/>
                <a:gd name="T10" fmla="*/ 119 w 413"/>
                <a:gd name="T11" fmla="*/ 93 h 160"/>
                <a:gd name="T12" fmla="*/ 93 w 413"/>
                <a:gd name="T13" fmla="*/ 97 h 160"/>
                <a:gd name="T14" fmla="*/ 66 w 413"/>
                <a:gd name="T15" fmla="*/ 93 h 160"/>
                <a:gd name="T16" fmla="*/ 47 w 413"/>
                <a:gd name="T17" fmla="*/ 93 h 160"/>
                <a:gd name="T18" fmla="*/ 31 w 413"/>
                <a:gd name="T19" fmla="*/ 90 h 160"/>
                <a:gd name="T20" fmla="*/ 31 w 413"/>
                <a:gd name="T21" fmla="*/ 85 h 160"/>
                <a:gd name="T22" fmla="*/ 22 w 413"/>
                <a:gd name="T23" fmla="*/ 80 h 160"/>
                <a:gd name="T24" fmla="*/ 17 w 413"/>
                <a:gd name="T25" fmla="*/ 70 h 160"/>
                <a:gd name="T26" fmla="*/ 2 w 413"/>
                <a:gd name="T27" fmla="*/ 59 h 160"/>
                <a:gd name="T28" fmla="*/ 12 w 413"/>
                <a:gd name="T29" fmla="*/ 61 h 160"/>
                <a:gd name="T30" fmla="*/ 9 w 413"/>
                <a:gd name="T31" fmla="*/ 51 h 160"/>
                <a:gd name="T32" fmla="*/ 0 w 413"/>
                <a:gd name="T33" fmla="*/ 41 h 160"/>
                <a:gd name="T34" fmla="*/ 16 w 413"/>
                <a:gd name="T35" fmla="*/ 26 h 160"/>
                <a:gd name="T36" fmla="*/ 37 w 413"/>
                <a:gd name="T37" fmla="*/ 24 h 160"/>
                <a:gd name="T38" fmla="*/ 44 w 413"/>
                <a:gd name="T39" fmla="*/ 19 h 160"/>
                <a:gd name="T40" fmla="*/ 62 w 413"/>
                <a:gd name="T41" fmla="*/ 14 h 160"/>
                <a:gd name="T42" fmla="*/ 96 w 413"/>
                <a:gd name="T43" fmla="*/ 1 h 160"/>
                <a:gd name="T44" fmla="*/ 120 w 413"/>
                <a:gd name="T45" fmla="*/ 1 h 160"/>
                <a:gd name="T46" fmla="*/ 136 w 413"/>
                <a:gd name="T47" fmla="*/ 8 h 160"/>
                <a:gd name="T48" fmla="*/ 171 w 413"/>
                <a:gd name="T49" fmla="*/ 16 h 160"/>
                <a:gd name="T50" fmla="*/ 211 w 413"/>
                <a:gd name="T51" fmla="*/ 8 h 160"/>
                <a:gd name="T52" fmla="*/ 238 w 413"/>
                <a:gd name="T53" fmla="*/ 12 h 160"/>
                <a:gd name="T54" fmla="*/ 250 w 413"/>
                <a:gd name="T55" fmla="*/ 32 h 160"/>
                <a:gd name="T56" fmla="*/ 257 w 413"/>
                <a:gd name="T57" fmla="*/ 43 h 160"/>
                <a:gd name="T58" fmla="*/ 262 w 413"/>
                <a:gd name="T59" fmla="*/ 70 h 160"/>
                <a:gd name="T60" fmla="*/ 262 w 413"/>
                <a:gd name="T61" fmla="*/ 82 h 160"/>
                <a:gd name="T62" fmla="*/ 240 w 413"/>
                <a:gd name="T63" fmla="*/ 80 h 160"/>
                <a:gd name="T64" fmla="*/ 232 w 413"/>
                <a:gd name="T65" fmla="*/ 80 h 160"/>
                <a:gd name="T66" fmla="*/ 202 w 413"/>
                <a:gd name="T67" fmla="*/ 87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3"/>
                <a:gd name="T103" fmla="*/ 0 h 160"/>
                <a:gd name="T104" fmla="*/ 413 w 413"/>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3" h="160">
                  <a:moveTo>
                    <a:pt x="308" y="135"/>
                  </a:moveTo>
                  <a:lnTo>
                    <a:pt x="275" y="135"/>
                  </a:lnTo>
                  <a:lnTo>
                    <a:pt x="242" y="136"/>
                  </a:lnTo>
                  <a:lnTo>
                    <a:pt x="235" y="140"/>
                  </a:lnTo>
                  <a:lnTo>
                    <a:pt x="233" y="152"/>
                  </a:lnTo>
                  <a:lnTo>
                    <a:pt x="225" y="160"/>
                  </a:lnTo>
                  <a:lnTo>
                    <a:pt x="223" y="158"/>
                  </a:lnTo>
                  <a:lnTo>
                    <a:pt x="223" y="154"/>
                  </a:lnTo>
                  <a:lnTo>
                    <a:pt x="224" y="133"/>
                  </a:lnTo>
                  <a:lnTo>
                    <a:pt x="214" y="140"/>
                  </a:lnTo>
                  <a:lnTo>
                    <a:pt x="198" y="138"/>
                  </a:lnTo>
                  <a:lnTo>
                    <a:pt x="181" y="144"/>
                  </a:lnTo>
                  <a:lnTo>
                    <a:pt x="159" y="155"/>
                  </a:lnTo>
                  <a:lnTo>
                    <a:pt x="141" y="150"/>
                  </a:lnTo>
                  <a:lnTo>
                    <a:pt x="106" y="135"/>
                  </a:lnTo>
                  <a:lnTo>
                    <a:pt x="101" y="145"/>
                  </a:lnTo>
                  <a:lnTo>
                    <a:pt x="91" y="152"/>
                  </a:lnTo>
                  <a:lnTo>
                    <a:pt x="72" y="144"/>
                  </a:lnTo>
                  <a:lnTo>
                    <a:pt x="58" y="138"/>
                  </a:lnTo>
                  <a:lnTo>
                    <a:pt x="47" y="140"/>
                  </a:lnTo>
                  <a:lnTo>
                    <a:pt x="36" y="140"/>
                  </a:lnTo>
                  <a:lnTo>
                    <a:pt x="48" y="132"/>
                  </a:lnTo>
                  <a:lnTo>
                    <a:pt x="31" y="129"/>
                  </a:lnTo>
                  <a:lnTo>
                    <a:pt x="34" y="124"/>
                  </a:lnTo>
                  <a:lnTo>
                    <a:pt x="24" y="113"/>
                  </a:lnTo>
                  <a:lnTo>
                    <a:pt x="26" y="108"/>
                  </a:lnTo>
                  <a:lnTo>
                    <a:pt x="8" y="100"/>
                  </a:lnTo>
                  <a:lnTo>
                    <a:pt x="3" y="91"/>
                  </a:lnTo>
                  <a:lnTo>
                    <a:pt x="11" y="93"/>
                  </a:lnTo>
                  <a:lnTo>
                    <a:pt x="18" y="94"/>
                  </a:lnTo>
                  <a:lnTo>
                    <a:pt x="14" y="84"/>
                  </a:lnTo>
                  <a:lnTo>
                    <a:pt x="14" y="79"/>
                  </a:lnTo>
                  <a:lnTo>
                    <a:pt x="12" y="66"/>
                  </a:lnTo>
                  <a:lnTo>
                    <a:pt x="0" y="63"/>
                  </a:lnTo>
                  <a:lnTo>
                    <a:pt x="1" y="45"/>
                  </a:lnTo>
                  <a:lnTo>
                    <a:pt x="24" y="41"/>
                  </a:lnTo>
                  <a:lnTo>
                    <a:pt x="30" y="36"/>
                  </a:lnTo>
                  <a:lnTo>
                    <a:pt x="57" y="38"/>
                  </a:lnTo>
                  <a:lnTo>
                    <a:pt x="73" y="30"/>
                  </a:lnTo>
                  <a:lnTo>
                    <a:pt x="67" y="30"/>
                  </a:lnTo>
                  <a:lnTo>
                    <a:pt x="56" y="21"/>
                  </a:lnTo>
                  <a:lnTo>
                    <a:pt x="95" y="22"/>
                  </a:lnTo>
                  <a:lnTo>
                    <a:pt x="125" y="3"/>
                  </a:lnTo>
                  <a:lnTo>
                    <a:pt x="147" y="2"/>
                  </a:lnTo>
                  <a:lnTo>
                    <a:pt x="168" y="0"/>
                  </a:lnTo>
                  <a:lnTo>
                    <a:pt x="183" y="1"/>
                  </a:lnTo>
                  <a:lnTo>
                    <a:pt x="197" y="7"/>
                  </a:lnTo>
                  <a:lnTo>
                    <a:pt x="207" y="12"/>
                  </a:lnTo>
                  <a:lnTo>
                    <a:pt x="235" y="18"/>
                  </a:lnTo>
                  <a:lnTo>
                    <a:pt x="261" y="25"/>
                  </a:lnTo>
                  <a:lnTo>
                    <a:pt x="290" y="25"/>
                  </a:lnTo>
                  <a:lnTo>
                    <a:pt x="322" y="12"/>
                  </a:lnTo>
                  <a:lnTo>
                    <a:pt x="350" y="8"/>
                  </a:lnTo>
                  <a:lnTo>
                    <a:pt x="363" y="19"/>
                  </a:lnTo>
                  <a:lnTo>
                    <a:pt x="373" y="36"/>
                  </a:lnTo>
                  <a:lnTo>
                    <a:pt x="381" y="50"/>
                  </a:lnTo>
                  <a:lnTo>
                    <a:pt x="400" y="60"/>
                  </a:lnTo>
                  <a:lnTo>
                    <a:pt x="391" y="67"/>
                  </a:lnTo>
                  <a:lnTo>
                    <a:pt x="395" y="82"/>
                  </a:lnTo>
                  <a:lnTo>
                    <a:pt x="399" y="108"/>
                  </a:lnTo>
                  <a:lnTo>
                    <a:pt x="413" y="125"/>
                  </a:lnTo>
                  <a:lnTo>
                    <a:pt x="400" y="128"/>
                  </a:lnTo>
                  <a:lnTo>
                    <a:pt x="395" y="123"/>
                  </a:lnTo>
                  <a:lnTo>
                    <a:pt x="366" y="124"/>
                  </a:lnTo>
                  <a:lnTo>
                    <a:pt x="359" y="128"/>
                  </a:lnTo>
                  <a:lnTo>
                    <a:pt x="353" y="125"/>
                  </a:lnTo>
                  <a:lnTo>
                    <a:pt x="331" y="129"/>
                  </a:lnTo>
                  <a:lnTo>
                    <a:pt x="308" y="135"/>
                  </a:lnTo>
                </a:path>
              </a:pathLst>
            </a:custGeom>
            <a:solidFill>
              <a:srgbClr val="E5E5E5"/>
            </a:solidFill>
            <a:ln w="1588">
              <a:solidFill>
                <a:srgbClr val="999999"/>
              </a:solidFill>
              <a:prstDash val="solid"/>
              <a:round/>
              <a:headEnd/>
              <a:tailEnd/>
            </a:ln>
          </p:spPr>
          <p:txBody>
            <a:bodyPr/>
            <a:lstStyle/>
            <a:p>
              <a:endParaRPr lang="en-US"/>
            </a:p>
          </p:txBody>
        </p:sp>
        <p:sp>
          <p:nvSpPr>
            <p:cNvPr id="27241" name="Freeform 498"/>
            <p:cNvSpPr>
              <a:spLocks/>
            </p:cNvSpPr>
            <p:nvPr/>
          </p:nvSpPr>
          <p:spPr bwMode="auto">
            <a:xfrm>
              <a:off x="3045" y="1687"/>
              <a:ext cx="42" cy="29"/>
            </a:xfrm>
            <a:custGeom>
              <a:avLst/>
              <a:gdLst>
                <a:gd name="T0" fmla="*/ 4 w 64"/>
                <a:gd name="T1" fmla="*/ 0 h 46"/>
                <a:gd name="T2" fmla="*/ 2 w 64"/>
                <a:gd name="T3" fmla="*/ 3 h 46"/>
                <a:gd name="T4" fmla="*/ 5 w 64"/>
                <a:gd name="T5" fmla="*/ 10 h 46"/>
                <a:gd name="T6" fmla="*/ 0 w 64"/>
                <a:gd name="T7" fmla="*/ 19 h 46"/>
                <a:gd name="T8" fmla="*/ 10 w 64"/>
                <a:gd name="T9" fmla="*/ 21 h 46"/>
                <a:gd name="T10" fmla="*/ 4 w 64"/>
                <a:gd name="T11" fmla="*/ 29 h 46"/>
                <a:gd name="T12" fmla="*/ 20 w 64"/>
                <a:gd name="T13" fmla="*/ 18 h 46"/>
                <a:gd name="T14" fmla="*/ 42 w 64"/>
                <a:gd name="T15" fmla="*/ 14 h 46"/>
                <a:gd name="T16" fmla="*/ 35 w 64"/>
                <a:gd name="T17" fmla="*/ 10 h 46"/>
                <a:gd name="T18" fmla="*/ 25 w 64"/>
                <a:gd name="T19" fmla="*/ 0 h 46"/>
                <a:gd name="T20" fmla="*/ 4 w 64"/>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6"/>
                <a:gd name="T35" fmla="*/ 64 w 64"/>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6">
                  <a:moveTo>
                    <a:pt x="6" y="0"/>
                  </a:moveTo>
                  <a:lnTo>
                    <a:pt x="3" y="5"/>
                  </a:lnTo>
                  <a:lnTo>
                    <a:pt x="8" y="16"/>
                  </a:lnTo>
                  <a:lnTo>
                    <a:pt x="0" y="30"/>
                  </a:lnTo>
                  <a:lnTo>
                    <a:pt x="15" y="34"/>
                  </a:lnTo>
                  <a:lnTo>
                    <a:pt x="6" y="46"/>
                  </a:lnTo>
                  <a:lnTo>
                    <a:pt x="31" y="29"/>
                  </a:lnTo>
                  <a:lnTo>
                    <a:pt x="64" y="22"/>
                  </a:lnTo>
                  <a:lnTo>
                    <a:pt x="53" y="16"/>
                  </a:lnTo>
                  <a:lnTo>
                    <a:pt x="38" y="0"/>
                  </a:lnTo>
                  <a:lnTo>
                    <a:pt x="6"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42" name="Freeform 499"/>
            <p:cNvSpPr>
              <a:spLocks/>
            </p:cNvSpPr>
            <p:nvPr/>
          </p:nvSpPr>
          <p:spPr bwMode="auto">
            <a:xfrm>
              <a:off x="3045" y="1687"/>
              <a:ext cx="42" cy="29"/>
            </a:xfrm>
            <a:custGeom>
              <a:avLst/>
              <a:gdLst>
                <a:gd name="T0" fmla="*/ 4 w 64"/>
                <a:gd name="T1" fmla="*/ 0 h 46"/>
                <a:gd name="T2" fmla="*/ 2 w 64"/>
                <a:gd name="T3" fmla="*/ 3 h 46"/>
                <a:gd name="T4" fmla="*/ 5 w 64"/>
                <a:gd name="T5" fmla="*/ 10 h 46"/>
                <a:gd name="T6" fmla="*/ 0 w 64"/>
                <a:gd name="T7" fmla="*/ 19 h 46"/>
                <a:gd name="T8" fmla="*/ 10 w 64"/>
                <a:gd name="T9" fmla="*/ 21 h 46"/>
                <a:gd name="T10" fmla="*/ 4 w 64"/>
                <a:gd name="T11" fmla="*/ 29 h 46"/>
                <a:gd name="T12" fmla="*/ 20 w 64"/>
                <a:gd name="T13" fmla="*/ 18 h 46"/>
                <a:gd name="T14" fmla="*/ 42 w 64"/>
                <a:gd name="T15" fmla="*/ 14 h 46"/>
                <a:gd name="T16" fmla="*/ 35 w 64"/>
                <a:gd name="T17" fmla="*/ 10 h 46"/>
                <a:gd name="T18" fmla="*/ 25 w 64"/>
                <a:gd name="T19" fmla="*/ 0 h 46"/>
                <a:gd name="T20" fmla="*/ 4 w 64"/>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6"/>
                <a:gd name="T35" fmla="*/ 64 w 64"/>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6">
                  <a:moveTo>
                    <a:pt x="6" y="0"/>
                  </a:moveTo>
                  <a:lnTo>
                    <a:pt x="3" y="5"/>
                  </a:lnTo>
                  <a:lnTo>
                    <a:pt x="8" y="16"/>
                  </a:lnTo>
                  <a:lnTo>
                    <a:pt x="0" y="30"/>
                  </a:lnTo>
                  <a:lnTo>
                    <a:pt x="15" y="34"/>
                  </a:lnTo>
                  <a:lnTo>
                    <a:pt x="6" y="46"/>
                  </a:lnTo>
                  <a:lnTo>
                    <a:pt x="31" y="29"/>
                  </a:lnTo>
                  <a:lnTo>
                    <a:pt x="64" y="22"/>
                  </a:lnTo>
                  <a:lnTo>
                    <a:pt x="53" y="16"/>
                  </a:lnTo>
                  <a:lnTo>
                    <a:pt x="38" y="0"/>
                  </a:lnTo>
                  <a:lnTo>
                    <a:pt x="6" y="0"/>
                  </a:lnTo>
                </a:path>
              </a:pathLst>
            </a:custGeom>
            <a:solidFill>
              <a:srgbClr val="E5E5E5"/>
            </a:solidFill>
            <a:ln w="1588">
              <a:solidFill>
                <a:srgbClr val="999999"/>
              </a:solidFill>
              <a:prstDash val="solid"/>
              <a:round/>
              <a:headEnd/>
              <a:tailEnd/>
            </a:ln>
          </p:spPr>
          <p:txBody>
            <a:bodyPr/>
            <a:lstStyle/>
            <a:p>
              <a:endParaRPr lang="en-US"/>
            </a:p>
          </p:txBody>
        </p:sp>
        <p:sp>
          <p:nvSpPr>
            <p:cNvPr id="27243" name="Freeform 500"/>
            <p:cNvSpPr>
              <a:spLocks/>
            </p:cNvSpPr>
            <p:nvPr/>
          </p:nvSpPr>
          <p:spPr bwMode="auto">
            <a:xfrm>
              <a:off x="2978" y="1453"/>
              <a:ext cx="119" cy="74"/>
            </a:xfrm>
            <a:custGeom>
              <a:avLst/>
              <a:gdLst>
                <a:gd name="T0" fmla="*/ 119 w 182"/>
                <a:gd name="T1" fmla="*/ 40 h 115"/>
                <a:gd name="T2" fmla="*/ 114 w 182"/>
                <a:gd name="T3" fmla="*/ 46 h 115"/>
                <a:gd name="T4" fmla="*/ 117 w 182"/>
                <a:gd name="T5" fmla="*/ 60 h 115"/>
                <a:gd name="T6" fmla="*/ 101 w 182"/>
                <a:gd name="T7" fmla="*/ 68 h 115"/>
                <a:gd name="T8" fmla="*/ 103 w 182"/>
                <a:gd name="T9" fmla="*/ 74 h 115"/>
                <a:gd name="T10" fmla="*/ 79 w 182"/>
                <a:gd name="T11" fmla="*/ 70 h 115"/>
                <a:gd name="T12" fmla="*/ 56 w 182"/>
                <a:gd name="T13" fmla="*/ 66 h 115"/>
                <a:gd name="T14" fmla="*/ 33 w 182"/>
                <a:gd name="T15" fmla="*/ 66 h 115"/>
                <a:gd name="T16" fmla="*/ 9 w 182"/>
                <a:gd name="T17" fmla="*/ 66 h 115"/>
                <a:gd name="T18" fmla="*/ 2 w 182"/>
                <a:gd name="T19" fmla="*/ 60 h 115"/>
                <a:gd name="T20" fmla="*/ 11 w 182"/>
                <a:gd name="T21" fmla="*/ 50 h 115"/>
                <a:gd name="T22" fmla="*/ 0 w 182"/>
                <a:gd name="T23" fmla="*/ 28 h 115"/>
                <a:gd name="T24" fmla="*/ 20 w 182"/>
                <a:gd name="T25" fmla="*/ 15 h 115"/>
                <a:gd name="T26" fmla="*/ 40 w 182"/>
                <a:gd name="T27" fmla="*/ 2 h 115"/>
                <a:gd name="T28" fmla="*/ 58 w 182"/>
                <a:gd name="T29" fmla="*/ 0 h 115"/>
                <a:gd name="T30" fmla="*/ 78 w 182"/>
                <a:gd name="T31" fmla="*/ 4 h 115"/>
                <a:gd name="T32" fmla="*/ 99 w 182"/>
                <a:gd name="T33" fmla="*/ 7 h 115"/>
                <a:gd name="T34" fmla="*/ 101 w 182"/>
                <a:gd name="T35" fmla="*/ 27 h 115"/>
                <a:gd name="T36" fmla="*/ 119 w 182"/>
                <a:gd name="T37" fmla="*/ 40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115"/>
                <a:gd name="T59" fmla="*/ 182 w 182"/>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115">
                  <a:moveTo>
                    <a:pt x="182" y="62"/>
                  </a:moveTo>
                  <a:lnTo>
                    <a:pt x="174" y="71"/>
                  </a:lnTo>
                  <a:lnTo>
                    <a:pt x="179" y="93"/>
                  </a:lnTo>
                  <a:lnTo>
                    <a:pt x="155" y="106"/>
                  </a:lnTo>
                  <a:lnTo>
                    <a:pt x="157" y="115"/>
                  </a:lnTo>
                  <a:lnTo>
                    <a:pt x="121" y="109"/>
                  </a:lnTo>
                  <a:lnTo>
                    <a:pt x="86" y="103"/>
                  </a:lnTo>
                  <a:lnTo>
                    <a:pt x="50" y="103"/>
                  </a:lnTo>
                  <a:lnTo>
                    <a:pt x="14" y="103"/>
                  </a:lnTo>
                  <a:lnTo>
                    <a:pt x="3" y="94"/>
                  </a:lnTo>
                  <a:lnTo>
                    <a:pt x="17" y="77"/>
                  </a:lnTo>
                  <a:lnTo>
                    <a:pt x="0" y="44"/>
                  </a:lnTo>
                  <a:lnTo>
                    <a:pt x="30" y="23"/>
                  </a:lnTo>
                  <a:lnTo>
                    <a:pt x="61" y="3"/>
                  </a:lnTo>
                  <a:lnTo>
                    <a:pt x="88" y="0"/>
                  </a:lnTo>
                  <a:lnTo>
                    <a:pt x="119" y="6"/>
                  </a:lnTo>
                  <a:lnTo>
                    <a:pt x="151" y="11"/>
                  </a:lnTo>
                  <a:lnTo>
                    <a:pt x="155" y="42"/>
                  </a:lnTo>
                  <a:lnTo>
                    <a:pt x="182" y="6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44" name="Freeform 501"/>
            <p:cNvSpPr>
              <a:spLocks/>
            </p:cNvSpPr>
            <p:nvPr/>
          </p:nvSpPr>
          <p:spPr bwMode="auto">
            <a:xfrm>
              <a:off x="2978" y="1453"/>
              <a:ext cx="119" cy="74"/>
            </a:xfrm>
            <a:custGeom>
              <a:avLst/>
              <a:gdLst>
                <a:gd name="T0" fmla="*/ 119 w 182"/>
                <a:gd name="T1" fmla="*/ 40 h 115"/>
                <a:gd name="T2" fmla="*/ 114 w 182"/>
                <a:gd name="T3" fmla="*/ 46 h 115"/>
                <a:gd name="T4" fmla="*/ 117 w 182"/>
                <a:gd name="T5" fmla="*/ 60 h 115"/>
                <a:gd name="T6" fmla="*/ 101 w 182"/>
                <a:gd name="T7" fmla="*/ 68 h 115"/>
                <a:gd name="T8" fmla="*/ 103 w 182"/>
                <a:gd name="T9" fmla="*/ 74 h 115"/>
                <a:gd name="T10" fmla="*/ 79 w 182"/>
                <a:gd name="T11" fmla="*/ 70 h 115"/>
                <a:gd name="T12" fmla="*/ 56 w 182"/>
                <a:gd name="T13" fmla="*/ 66 h 115"/>
                <a:gd name="T14" fmla="*/ 33 w 182"/>
                <a:gd name="T15" fmla="*/ 66 h 115"/>
                <a:gd name="T16" fmla="*/ 9 w 182"/>
                <a:gd name="T17" fmla="*/ 66 h 115"/>
                <a:gd name="T18" fmla="*/ 2 w 182"/>
                <a:gd name="T19" fmla="*/ 60 h 115"/>
                <a:gd name="T20" fmla="*/ 11 w 182"/>
                <a:gd name="T21" fmla="*/ 50 h 115"/>
                <a:gd name="T22" fmla="*/ 0 w 182"/>
                <a:gd name="T23" fmla="*/ 28 h 115"/>
                <a:gd name="T24" fmla="*/ 20 w 182"/>
                <a:gd name="T25" fmla="*/ 15 h 115"/>
                <a:gd name="T26" fmla="*/ 40 w 182"/>
                <a:gd name="T27" fmla="*/ 2 h 115"/>
                <a:gd name="T28" fmla="*/ 58 w 182"/>
                <a:gd name="T29" fmla="*/ 0 h 115"/>
                <a:gd name="T30" fmla="*/ 78 w 182"/>
                <a:gd name="T31" fmla="*/ 4 h 115"/>
                <a:gd name="T32" fmla="*/ 99 w 182"/>
                <a:gd name="T33" fmla="*/ 7 h 115"/>
                <a:gd name="T34" fmla="*/ 101 w 182"/>
                <a:gd name="T35" fmla="*/ 27 h 115"/>
                <a:gd name="T36" fmla="*/ 119 w 182"/>
                <a:gd name="T37" fmla="*/ 40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115"/>
                <a:gd name="T59" fmla="*/ 182 w 182"/>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115">
                  <a:moveTo>
                    <a:pt x="182" y="62"/>
                  </a:moveTo>
                  <a:lnTo>
                    <a:pt x="174" y="71"/>
                  </a:lnTo>
                  <a:lnTo>
                    <a:pt x="179" y="93"/>
                  </a:lnTo>
                  <a:lnTo>
                    <a:pt x="155" y="106"/>
                  </a:lnTo>
                  <a:lnTo>
                    <a:pt x="157" y="115"/>
                  </a:lnTo>
                  <a:lnTo>
                    <a:pt x="121" y="109"/>
                  </a:lnTo>
                  <a:lnTo>
                    <a:pt x="86" y="103"/>
                  </a:lnTo>
                  <a:lnTo>
                    <a:pt x="50" y="103"/>
                  </a:lnTo>
                  <a:lnTo>
                    <a:pt x="14" y="103"/>
                  </a:lnTo>
                  <a:lnTo>
                    <a:pt x="3" y="94"/>
                  </a:lnTo>
                  <a:lnTo>
                    <a:pt x="17" y="77"/>
                  </a:lnTo>
                  <a:lnTo>
                    <a:pt x="0" y="44"/>
                  </a:lnTo>
                  <a:lnTo>
                    <a:pt x="30" y="23"/>
                  </a:lnTo>
                  <a:lnTo>
                    <a:pt x="61" y="3"/>
                  </a:lnTo>
                  <a:lnTo>
                    <a:pt x="88" y="0"/>
                  </a:lnTo>
                  <a:lnTo>
                    <a:pt x="119" y="6"/>
                  </a:lnTo>
                  <a:lnTo>
                    <a:pt x="151" y="11"/>
                  </a:lnTo>
                  <a:lnTo>
                    <a:pt x="155" y="42"/>
                  </a:lnTo>
                  <a:lnTo>
                    <a:pt x="182" y="62"/>
                  </a:lnTo>
                </a:path>
              </a:pathLst>
            </a:custGeom>
            <a:solidFill>
              <a:srgbClr val="E5E5E5"/>
            </a:solidFill>
            <a:ln w="1588">
              <a:solidFill>
                <a:srgbClr val="999999"/>
              </a:solidFill>
              <a:prstDash val="solid"/>
              <a:round/>
              <a:headEnd/>
              <a:tailEnd/>
            </a:ln>
          </p:spPr>
          <p:txBody>
            <a:bodyPr/>
            <a:lstStyle/>
            <a:p>
              <a:endParaRPr lang="en-US"/>
            </a:p>
          </p:txBody>
        </p:sp>
        <p:sp>
          <p:nvSpPr>
            <p:cNvPr id="27245" name="Freeform 502"/>
            <p:cNvSpPr>
              <a:spLocks/>
            </p:cNvSpPr>
            <p:nvPr/>
          </p:nvSpPr>
          <p:spPr bwMode="auto">
            <a:xfrm>
              <a:off x="2780" y="1438"/>
              <a:ext cx="32" cy="34"/>
            </a:xfrm>
            <a:custGeom>
              <a:avLst/>
              <a:gdLst>
                <a:gd name="T0" fmla="*/ 19 w 48"/>
                <a:gd name="T1" fmla="*/ 30 h 53"/>
                <a:gd name="T2" fmla="*/ 17 w 48"/>
                <a:gd name="T3" fmla="*/ 34 h 53"/>
                <a:gd name="T4" fmla="*/ 7 w 48"/>
                <a:gd name="T5" fmla="*/ 32 h 53"/>
                <a:gd name="T6" fmla="*/ 5 w 48"/>
                <a:gd name="T7" fmla="*/ 30 h 53"/>
                <a:gd name="T8" fmla="*/ 2 w 48"/>
                <a:gd name="T9" fmla="*/ 22 h 53"/>
                <a:gd name="T10" fmla="*/ 0 w 48"/>
                <a:gd name="T11" fmla="*/ 6 h 53"/>
                <a:gd name="T12" fmla="*/ 9 w 48"/>
                <a:gd name="T13" fmla="*/ 4 h 53"/>
                <a:gd name="T14" fmla="*/ 11 w 48"/>
                <a:gd name="T15" fmla="*/ 6 h 53"/>
                <a:gd name="T16" fmla="*/ 11 w 48"/>
                <a:gd name="T17" fmla="*/ 3 h 53"/>
                <a:gd name="T18" fmla="*/ 21 w 48"/>
                <a:gd name="T19" fmla="*/ 0 h 53"/>
                <a:gd name="T20" fmla="*/ 26 w 48"/>
                <a:gd name="T21" fmla="*/ 6 h 53"/>
                <a:gd name="T22" fmla="*/ 32 w 48"/>
                <a:gd name="T23" fmla="*/ 6 h 53"/>
                <a:gd name="T24" fmla="*/ 29 w 48"/>
                <a:gd name="T25" fmla="*/ 13 h 53"/>
                <a:gd name="T26" fmla="*/ 21 w 48"/>
                <a:gd name="T27" fmla="*/ 20 h 53"/>
                <a:gd name="T28" fmla="*/ 21 w 48"/>
                <a:gd name="T29" fmla="*/ 22 h 53"/>
                <a:gd name="T30" fmla="*/ 19 w 48"/>
                <a:gd name="T31" fmla="*/ 3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53"/>
                <a:gd name="T50" fmla="*/ 48 w 48"/>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53">
                  <a:moveTo>
                    <a:pt x="28" y="46"/>
                  </a:moveTo>
                  <a:lnTo>
                    <a:pt x="26" y="53"/>
                  </a:lnTo>
                  <a:lnTo>
                    <a:pt x="11" y="50"/>
                  </a:lnTo>
                  <a:lnTo>
                    <a:pt x="8" y="46"/>
                  </a:lnTo>
                  <a:lnTo>
                    <a:pt x="3" y="34"/>
                  </a:lnTo>
                  <a:lnTo>
                    <a:pt x="0" y="10"/>
                  </a:lnTo>
                  <a:lnTo>
                    <a:pt x="13" y="7"/>
                  </a:lnTo>
                  <a:lnTo>
                    <a:pt x="16" y="10"/>
                  </a:lnTo>
                  <a:lnTo>
                    <a:pt x="17" y="5"/>
                  </a:lnTo>
                  <a:lnTo>
                    <a:pt x="32" y="0"/>
                  </a:lnTo>
                  <a:lnTo>
                    <a:pt x="39" y="10"/>
                  </a:lnTo>
                  <a:lnTo>
                    <a:pt x="48" y="10"/>
                  </a:lnTo>
                  <a:lnTo>
                    <a:pt x="44" y="20"/>
                  </a:lnTo>
                  <a:lnTo>
                    <a:pt x="31" y="31"/>
                  </a:lnTo>
                  <a:lnTo>
                    <a:pt x="31" y="34"/>
                  </a:lnTo>
                  <a:lnTo>
                    <a:pt x="28" y="4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46" name="Freeform 503"/>
            <p:cNvSpPr>
              <a:spLocks/>
            </p:cNvSpPr>
            <p:nvPr/>
          </p:nvSpPr>
          <p:spPr bwMode="auto">
            <a:xfrm>
              <a:off x="2780" y="1438"/>
              <a:ext cx="32" cy="34"/>
            </a:xfrm>
            <a:custGeom>
              <a:avLst/>
              <a:gdLst>
                <a:gd name="T0" fmla="*/ 19 w 48"/>
                <a:gd name="T1" fmla="*/ 30 h 53"/>
                <a:gd name="T2" fmla="*/ 17 w 48"/>
                <a:gd name="T3" fmla="*/ 34 h 53"/>
                <a:gd name="T4" fmla="*/ 7 w 48"/>
                <a:gd name="T5" fmla="*/ 32 h 53"/>
                <a:gd name="T6" fmla="*/ 5 w 48"/>
                <a:gd name="T7" fmla="*/ 30 h 53"/>
                <a:gd name="T8" fmla="*/ 2 w 48"/>
                <a:gd name="T9" fmla="*/ 22 h 53"/>
                <a:gd name="T10" fmla="*/ 0 w 48"/>
                <a:gd name="T11" fmla="*/ 6 h 53"/>
                <a:gd name="T12" fmla="*/ 9 w 48"/>
                <a:gd name="T13" fmla="*/ 4 h 53"/>
                <a:gd name="T14" fmla="*/ 11 w 48"/>
                <a:gd name="T15" fmla="*/ 6 h 53"/>
                <a:gd name="T16" fmla="*/ 11 w 48"/>
                <a:gd name="T17" fmla="*/ 3 h 53"/>
                <a:gd name="T18" fmla="*/ 21 w 48"/>
                <a:gd name="T19" fmla="*/ 0 h 53"/>
                <a:gd name="T20" fmla="*/ 26 w 48"/>
                <a:gd name="T21" fmla="*/ 6 h 53"/>
                <a:gd name="T22" fmla="*/ 32 w 48"/>
                <a:gd name="T23" fmla="*/ 6 h 53"/>
                <a:gd name="T24" fmla="*/ 29 w 48"/>
                <a:gd name="T25" fmla="*/ 13 h 53"/>
                <a:gd name="T26" fmla="*/ 21 w 48"/>
                <a:gd name="T27" fmla="*/ 20 h 53"/>
                <a:gd name="T28" fmla="*/ 21 w 48"/>
                <a:gd name="T29" fmla="*/ 22 h 53"/>
                <a:gd name="T30" fmla="*/ 19 w 48"/>
                <a:gd name="T31" fmla="*/ 3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53"/>
                <a:gd name="T50" fmla="*/ 48 w 48"/>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53">
                  <a:moveTo>
                    <a:pt x="28" y="46"/>
                  </a:moveTo>
                  <a:lnTo>
                    <a:pt x="26" y="53"/>
                  </a:lnTo>
                  <a:lnTo>
                    <a:pt x="11" y="50"/>
                  </a:lnTo>
                  <a:lnTo>
                    <a:pt x="8" y="46"/>
                  </a:lnTo>
                  <a:lnTo>
                    <a:pt x="3" y="34"/>
                  </a:lnTo>
                  <a:lnTo>
                    <a:pt x="0" y="10"/>
                  </a:lnTo>
                  <a:lnTo>
                    <a:pt x="13" y="7"/>
                  </a:lnTo>
                  <a:lnTo>
                    <a:pt x="16" y="10"/>
                  </a:lnTo>
                  <a:lnTo>
                    <a:pt x="17" y="5"/>
                  </a:lnTo>
                  <a:lnTo>
                    <a:pt x="32" y="0"/>
                  </a:lnTo>
                  <a:lnTo>
                    <a:pt x="39" y="10"/>
                  </a:lnTo>
                  <a:lnTo>
                    <a:pt x="48" y="10"/>
                  </a:lnTo>
                  <a:lnTo>
                    <a:pt x="44" y="20"/>
                  </a:lnTo>
                  <a:lnTo>
                    <a:pt x="31" y="31"/>
                  </a:lnTo>
                  <a:lnTo>
                    <a:pt x="31" y="34"/>
                  </a:lnTo>
                  <a:lnTo>
                    <a:pt x="28" y="46"/>
                  </a:lnTo>
                </a:path>
              </a:pathLst>
            </a:custGeom>
            <a:solidFill>
              <a:srgbClr val="E5E5E5"/>
            </a:solidFill>
            <a:ln w="1588">
              <a:solidFill>
                <a:srgbClr val="999999"/>
              </a:solidFill>
              <a:prstDash val="solid"/>
              <a:round/>
              <a:headEnd/>
              <a:tailEnd/>
            </a:ln>
          </p:spPr>
          <p:txBody>
            <a:bodyPr/>
            <a:lstStyle/>
            <a:p>
              <a:endParaRPr lang="en-US"/>
            </a:p>
          </p:txBody>
        </p:sp>
        <p:sp>
          <p:nvSpPr>
            <p:cNvPr id="27247" name="Freeform 504"/>
            <p:cNvSpPr>
              <a:spLocks/>
            </p:cNvSpPr>
            <p:nvPr/>
          </p:nvSpPr>
          <p:spPr bwMode="auto">
            <a:xfrm>
              <a:off x="2817" y="1452"/>
              <a:ext cx="20" cy="17"/>
            </a:xfrm>
            <a:custGeom>
              <a:avLst/>
              <a:gdLst>
                <a:gd name="T0" fmla="*/ 20 w 31"/>
                <a:gd name="T1" fmla="*/ 6 h 27"/>
                <a:gd name="T2" fmla="*/ 19 w 31"/>
                <a:gd name="T3" fmla="*/ 3 h 27"/>
                <a:gd name="T4" fmla="*/ 14 w 31"/>
                <a:gd name="T5" fmla="*/ 0 h 27"/>
                <a:gd name="T6" fmla="*/ 12 w 31"/>
                <a:gd name="T7" fmla="*/ 4 h 27"/>
                <a:gd name="T8" fmla="*/ 9 w 31"/>
                <a:gd name="T9" fmla="*/ 3 h 27"/>
                <a:gd name="T10" fmla="*/ 3 w 31"/>
                <a:gd name="T11" fmla="*/ 1 h 27"/>
                <a:gd name="T12" fmla="*/ 1 w 31"/>
                <a:gd name="T13" fmla="*/ 4 h 27"/>
                <a:gd name="T14" fmla="*/ 0 w 31"/>
                <a:gd name="T15" fmla="*/ 8 h 27"/>
                <a:gd name="T16" fmla="*/ 10 w 31"/>
                <a:gd name="T17" fmla="*/ 17 h 27"/>
                <a:gd name="T18" fmla="*/ 14 w 31"/>
                <a:gd name="T19" fmla="*/ 13 h 27"/>
                <a:gd name="T20" fmla="*/ 14 w 31"/>
                <a:gd name="T21" fmla="*/ 10 h 27"/>
                <a:gd name="T22" fmla="*/ 20 w 31"/>
                <a:gd name="T23" fmla="*/ 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7"/>
                <a:gd name="T38" fmla="*/ 31 w 3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7">
                  <a:moveTo>
                    <a:pt x="31" y="9"/>
                  </a:moveTo>
                  <a:lnTo>
                    <a:pt x="30" y="4"/>
                  </a:lnTo>
                  <a:lnTo>
                    <a:pt x="21" y="0"/>
                  </a:lnTo>
                  <a:lnTo>
                    <a:pt x="19" y="7"/>
                  </a:lnTo>
                  <a:lnTo>
                    <a:pt x="14" y="5"/>
                  </a:lnTo>
                  <a:lnTo>
                    <a:pt x="5" y="2"/>
                  </a:lnTo>
                  <a:lnTo>
                    <a:pt x="2" y="7"/>
                  </a:lnTo>
                  <a:lnTo>
                    <a:pt x="0" y="13"/>
                  </a:lnTo>
                  <a:lnTo>
                    <a:pt x="16" y="27"/>
                  </a:lnTo>
                  <a:lnTo>
                    <a:pt x="22" y="21"/>
                  </a:lnTo>
                  <a:lnTo>
                    <a:pt x="22" y="16"/>
                  </a:lnTo>
                  <a:lnTo>
                    <a:pt x="31"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48" name="Freeform 505"/>
            <p:cNvSpPr>
              <a:spLocks/>
            </p:cNvSpPr>
            <p:nvPr/>
          </p:nvSpPr>
          <p:spPr bwMode="auto">
            <a:xfrm>
              <a:off x="2817" y="1452"/>
              <a:ext cx="20" cy="17"/>
            </a:xfrm>
            <a:custGeom>
              <a:avLst/>
              <a:gdLst>
                <a:gd name="T0" fmla="*/ 20 w 31"/>
                <a:gd name="T1" fmla="*/ 6 h 27"/>
                <a:gd name="T2" fmla="*/ 19 w 31"/>
                <a:gd name="T3" fmla="*/ 3 h 27"/>
                <a:gd name="T4" fmla="*/ 14 w 31"/>
                <a:gd name="T5" fmla="*/ 0 h 27"/>
                <a:gd name="T6" fmla="*/ 12 w 31"/>
                <a:gd name="T7" fmla="*/ 4 h 27"/>
                <a:gd name="T8" fmla="*/ 9 w 31"/>
                <a:gd name="T9" fmla="*/ 3 h 27"/>
                <a:gd name="T10" fmla="*/ 3 w 31"/>
                <a:gd name="T11" fmla="*/ 1 h 27"/>
                <a:gd name="T12" fmla="*/ 1 w 31"/>
                <a:gd name="T13" fmla="*/ 4 h 27"/>
                <a:gd name="T14" fmla="*/ 0 w 31"/>
                <a:gd name="T15" fmla="*/ 8 h 27"/>
                <a:gd name="T16" fmla="*/ 10 w 31"/>
                <a:gd name="T17" fmla="*/ 17 h 27"/>
                <a:gd name="T18" fmla="*/ 14 w 31"/>
                <a:gd name="T19" fmla="*/ 13 h 27"/>
                <a:gd name="T20" fmla="*/ 14 w 31"/>
                <a:gd name="T21" fmla="*/ 10 h 27"/>
                <a:gd name="T22" fmla="*/ 20 w 31"/>
                <a:gd name="T23" fmla="*/ 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27"/>
                <a:gd name="T38" fmla="*/ 31 w 3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27">
                  <a:moveTo>
                    <a:pt x="31" y="9"/>
                  </a:moveTo>
                  <a:lnTo>
                    <a:pt x="30" y="4"/>
                  </a:lnTo>
                  <a:lnTo>
                    <a:pt x="21" y="0"/>
                  </a:lnTo>
                  <a:lnTo>
                    <a:pt x="19" y="7"/>
                  </a:lnTo>
                  <a:lnTo>
                    <a:pt x="14" y="5"/>
                  </a:lnTo>
                  <a:lnTo>
                    <a:pt x="5" y="2"/>
                  </a:lnTo>
                  <a:lnTo>
                    <a:pt x="2" y="7"/>
                  </a:lnTo>
                  <a:lnTo>
                    <a:pt x="0" y="13"/>
                  </a:lnTo>
                  <a:lnTo>
                    <a:pt x="16" y="27"/>
                  </a:lnTo>
                  <a:lnTo>
                    <a:pt x="22" y="21"/>
                  </a:lnTo>
                  <a:lnTo>
                    <a:pt x="22" y="16"/>
                  </a:lnTo>
                  <a:lnTo>
                    <a:pt x="31" y="9"/>
                  </a:lnTo>
                </a:path>
              </a:pathLst>
            </a:custGeom>
            <a:solidFill>
              <a:srgbClr val="E5E5E5"/>
            </a:solidFill>
            <a:ln w="1588">
              <a:solidFill>
                <a:srgbClr val="999999"/>
              </a:solidFill>
              <a:prstDash val="solid"/>
              <a:round/>
              <a:headEnd/>
              <a:tailEnd/>
            </a:ln>
          </p:spPr>
          <p:txBody>
            <a:bodyPr/>
            <a:lstStyle/>
            <a:p>
              <a:endParaRPr lang="en-US"/>
            </a:p>
          </p:txBody>
        </p:sp>
        <p:sp>
          <p:nvSpPr>
            <p:cNvPr id="27249" name="Freeform 506"/>
            <p:cNvSpPr>
              <a:spLocks/>
            </p:cNvSpPr>
            <p:nvPr/>
          </p:nvSpPr>
          <p:spPr bwMode="auto">
            <a:xfrm>
              <a:off x="2783" y="1426"/>
              <a:ext cx="26" cy="16"/>
            </a:xfrm>
            <a:custGeom>
              <a:avLst/>
              <a:gdLst>
                <a:gd name="T0" fmla="*/ 22 w 40"/>
                <a:gd name="T1" fmla="*/ 11 h 26"/>
                <a:gd name="T2" fmla="*/ 3 w 40"/>
                <a:gd name="T3" fmla="*/ 12 h 26"/>
                <a:gd name="T4" fmla="*/ 0 w 40"/>
                <a:gd name="T5" fmla="*/ 16 h 26"/>
                <a:gd name="T6" fmla="*/ 1 w 40"/>
                <a:gd name="T7" fmla="*/ 9 h 26"/>
                <a:gd name="T8" fmla="*/ 14 w 40"/>
                <a:gd name="T9" fmla="*/ 7 h 26"/>
                <a:gd name="T10" fmla="*/ 26 w 40"/>
                <a:gd name="T11" fmla="*/ 0 h 26"/>
                <a:gd name="T12" fmla="*/ 22 w 40"/>
                <a:gd name="T13" fmla="*/ 11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34" y="18"/>
                  </a:moveTo>
                  <a:lnTo>
                    <a:pt x="4" y="19"/>
                  </a:lnTo>
                  <a:lnTo>
                    <a:pt x="0" y="26"/>
                  </a:lnTo>
                  <a:lnTo>
                    <a:pt x="2" y="15"/>
                  </a:lnTo>
                  <a:lnTo>
                    <a:pt x="21" y="12"/>
                  </a:lnTo>
                  <a:lnTo>
                    <a:pt x="40" y="0"/>
                  </a:lnTo>
                  <a:lnTo>
                    <a:pt x="34" y="1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50" name="Freeform 507"/>
            <p:cNvSpPr>
              <a:spLocks/>
            </p:cNvSpPr>
            <p:nvPr/>
          </p:nvSpPr>
          <p:spPr bwMode="auto">
            <a:xfrm>
              <a:off x="2783" y="1426"/>
              <a:ext cx="26" cy="16"/>
            </a:xfrm>
            <a:custGeom>
              <a:avLst/>
              <a:gdLst>
                <a:gd name="T0" fmla="*/ 22 w 40"/>
                <a:gd name="T1" fmla="*/ 11 h 26"/>
                <a:gd name="T2" fmla="*/ 3 w 40"/>
                <a:gd name="T3" fmla="*/ 12 h 26"/>
                <a:gd name="T4" fmla="*/ 0 w 40"/>
                <a:gd name="T5" fmla="*/ 16 h 26"/>
                <a:gd name="T6" fmla="*/ 1 w 40"/>
                <a:gd name="T7" fmla="*/ 9 h 26"/>
                <a:gd name="T8" fmla="*/ 14 w 40"/>
                <a:gd name="T9" fmla="*/ 7 h 26"/>
                <a:gd name="T10" fmla="*/ 26 w 40"/>
                <a:gd name="T11" fmla="*/ 0 h 26"/>
                <a:gd name="T12" fmla="*/ 22 w 40"/>
                <a:gd name="T13" fmla="*/ 11 h 26"/>
                <a:gd name="T14" fmla="*/ 0 60000 65536"/>
                <a:gd name="T15" fmla="*/ 0 60000 65536"/>
                <a:gd name="T16" fmla="*/ 0 60000 65536"/>
                <a:gd name="T17" fmla="*/ 0 60000 65536"/>
                <a:gd name="T18" fmla="*/ 0 60000 65536"/>
                <a:gd name="T19" fmla="*/ 0 60000 65536"/>
                <a:gd name="T20" fmla="*/ 0 60000 65536"/>
                <a:gd name="T21" fmla="*/ 0 w 40"/>
                <a:gd name="T22" fmla="*/ 0 h 26"/>
                <a:gd name="T23" fmla="*/ 40 w 40"/>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6">
                  <a:moveTo>
                    <a:pt x="34" y="18"/>
                  </a:moveTo>
                  <a:lnTo>
                    <a:pt x="4" y="19"/>
                  </a:lnTo>
                  <a:lnTo>
                    <a:pt x="0" y="26"/>
                  </a:lnTo>
                  <a:lnTo>
                    <a:pt x="2" y="15"/>
                  </a:lnTo>
                  <a:lnTo>
                    <a:pt x="21" y="12"/>
                  </a:lnTo>
                  <a:lnTo>
                    <a:pt x="40" y="0"/>
                  </a:lnTo>
                  <a:lnTo>
                    <a:pt x="34" y="18"/>
                  </a:lnTo>
                </a:path>
              </a:pathLst>
            </a:custGeom>
            <a:solidFill>
              <a:srgbClr val="E5E5E5"/>
            </a:solidFill>
            <a:ln w="1588">
              <a:solidFill>
                <a:srgbClr val="999999"/>
              </a:solidFill>
              <a:prstDash val="solid"/>
              <a:round/>
              <a:headEnd/>
              <a:tailEnd/>
            </a:ln>
          </p:spPr>
          <p:txBody>
            <a:bodyPr/>
            <a:lstStyle/>
            <a:p>
              <a:endParaRPr lang="en-US"/>
            </a:p>
          </p:txBody>
        </p:sp>
        <p:sp>
          <p:nvSpPr>
            <p:cNvPr id="27251" name="Freeform 508"/>
            <p:cNvSpPr>
              <a:spLocks/>
            </p:cNvSpPr>
            <p:nvPr/>
          </p:nvSpPr>
          <p:spPr bwMode="auto">
            <a:xfrm>
              <a:off x="2801" y="1462"/>
              <a:ext cx="15" cy="7"/>
            </a:xfrm>
            <a:custGeom>
              <a:avLst/>
              <a:gdLst>
                <a:gd name="T0" fmla="*/ 15 w 23"/>
                <a:gd name="T1" fmla="*/ 1 h 11"/>
                <a:gd name="T2" fmla="*/ 9 w 23"/>
                <a:gd name="T3" fmla="*/ 0 h 11"/>
                <a:gd name="T4" fmla="*/ 0 w 23"/>
                <a:gd name="T5" fmla="*/ 1 h 11"/>
                <a:gd name="T6" fmla="*/ 10 w 23"/>
                <a:gd name="T7" fmla="*/ 7 h 11"/>
                <a:gd name="T8" fmla="*/ 15 w 23"/>
                <a:gd name="T9" fmla="*/ 1 h 11"/>
                <a:gd name="T10" fmla="*/ 0 60000 65536"/>
                <a:gd name="T11" fmla="*/ 0 60000 65536"/>
                <a:gd name="T12" fmla="*/ 0 60000 65536"/>
                <a:gd name="T13" fmla="*/ 0 60000 65536"/>
                <a:gd name="T14" fmla="*/ 0 60000 65536"/>
                <a:gd name="T15" fmla="*/ 0 w 23"/>
                <a:gd name="T16" fmla="*/ 0 h 11"/>
                <a:gd name="T17" fmla="*/ 23 w 23"/>
                <a:gd name="T18" fmla="*/ 11 h 11"/>
              </a:gdLst>
              <a:ahLst/>
              <a:cxnLst>
                <a:cxn ang="T10">
                  <a:pos x="T0" y="T1"/>
                </a:cxn>
                <a:cxn ang="T11">
                  <a:pos x="T2" y="T3"/>
                </a:cxn>
                <a:cxn ang="T12">
                  <a:pos x="T4" y="T5"/>
                </a:cxn>
                <a:cxn ang="T13">
                  <a:pos x="T6" y="T7"/>
                </a:cxn>
                <a:cxn ang="T14">
                  <a:pos x="T8" y="T9"/>
                </a:cxn>
              </a:cxnLst>
              <a:rect l="T15" t="T16" r="T17" b="T18"/>
              <a:pathLst>
                <a:path w="23" h="11">
                  <a:moveTo>
                    <a:pt x="23" y="2"/>
                  </a:moveTo>
                  <a:lnTo>
                    <a:pt x="14" y="0"/>
                  </a:lnTo>
                  <a:lnTo>
                    <a:pt x="0" y="1"/>
                  </a:lnTo>
                  <a:lnTo>
                    <a:pt x="16" y="11"/>
                  </a:lnTo>
                  <a:lnTo>
                    <a:pt x="23" y="2"/>
                  </a:lnTo>
                </a:path>
              </a:pathLst>
            </a:custGeom>
            <a:solidFill>
              <a:srgbClr val="E5E5E5"/>
            </a:solidFill>
            <a:ln w="1588">
              <a:solidFill>
                <a:srgbClr val="999999"/>
              </a:solidFill>
              <a:prstDash val="solid"/>
              <a:round/>
              <a:headEnd/>
              <a:tailEnd/>
            </a:ln>
          </p:spPr>
          <p:txBody>
            <a:bodyPr/>
            <a:lstStyle/>
            <a:p>
              <a:endParaRPr lang="en-US"/>
            </a:p>
          </p:txBody>
        </p:sp>
        <p:sp>
          <p:nvSpPr>
            <p:cNvPr id="27252" name="Freeform 509"/>
            <p:cNvSpPr>
              <a:spLocks/>
            </p:cNvSpPr>
            <p:nvPr/>
          </p:nvSpPr>
          <p:spPr bwMode="auto">
            <a:xfrm>
              <a:off x="2829" y="1470"/>
              <a:ext cx="2" cy="4"/>
            </a:xfrm>
            <a:custGeom>
              <a:avLst/>
              <a:gdLst>
                <a:gd name="T0" fmla="*/ 2 w 4"/>
                <a:gd name="T1" fmla="*/ 2 h 6"/>
                <a:gd name="T2" fmla="*/ 1 w 4"/>
                <a:gd name="T3" fmla="*/ 0 h 6"/>
                <a:gd name="T4" fmla="*/ 0 w 4"/>
                <a:gd name="T5" fmla="*/ 4 h 6"/>
                <a:gd name="T6" fmla="*/ 2 w 4"/>
                <a:gd name="T7" fmla="*/ 2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4" y="3"/>
                  </a:moveTo>
                  <a:lnTo>
                    <a:pt x="1" y="0"/>
                  </a:lnTo>
                  <a:lnTo>
                    <a:pt x="0" y="6"/>
                  </a:lnTo>
                  <a:lnTo>
                    <a:pt x="4" y="3"/>
                  </a:lnTo>
                </a:path>
              </a:pathLst>
            </a:custGeom>
            <a:solidFill>
              <a:srgbClr val="E5E5E5"/>
            </a:solidFill>
            <a:ln w="1588">
              <a:solidFill>
                <a:srgbClr val="999999"/>
              </a:solidFill>
              <a:prstDash val="solid"/>
              <a:round/>
              <a:headEnd/>
              <a:tailEnd/>
            </a:ln>
          </p:spPr>
          <p:txBody>
            <a:bodyPr/>
            <a:lstStyle/>
            <a:p>
              <a:endParaRPr lang="en-US"/>
            </a:p>
          </p:txBody>
        </p:sp>
        <p:sp>
          <p:nvSpPr>
            <p:cNvPr id="27253" name="Freeform 510"/>
            <p:cNvSpPr>
              <a:spLocks/>
            </p:cNvSpPr>
            <p:nvPr/>
          </p:nvSpPr>
          <p:spPr bwMode="auto">
            <a:xfrm>
              <a:off x="2968" y="1396"/>
              <a:ext cx="57" cy="27"/>
            </a:xfrm>
            <a:custGeom>
              <a:avLst/>
              <a:gdLst>
                <a:gd name="T0" fmla="*/ 57 w 88"/>
                <a:gd name="T1" fmla="*/ 17 h 42"/>
                <a:gd name="T2" fmla="*/ 53 w 88"/>
                <a:gd name="T3" fmla="*/ 3 h 42"/>
                <a:gd name="T4" fmla="*/ 22 w 88"/>
                <a:gd name="T5" fmla="*/ 0 h 42"/>
                <a:gd name="T6" fmla="*/ 0 w 88"/>
                <a:gd name="T7" fmla="*/ 7 h 42"/>
                <a:gd name="T8" fmla="*/ 1 w 88"/>
                <a:gd name="T9" fmla="*/ 13 h 42"/>
                <a:gd name="T10" fmla="*/ 10 w 88"/>
                <a:gd name="T11" fmla="*/ 21 h 42"/>
                <a:gd name="T12" fmla="*/ 14 w 88"/>
                <a:gd name="T13" fmla="*/ 21 h 42"/>
                <a:gd name="T14" fmla="*/ 32 w 88"/>
                <a:gd name="T15" fmla="*/ 24 h 42"/>
                <a:gd name="T16" fmla="*/ 51 w 88"/>
                <a:gd name="T17" fmla="*/ 27 h 42"/>
                <a:gd name="T18" fmla="*/ 57 w 88"/>
                <a:gd name="T19" fmla="*/ 1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2"/>
                <a:gd name="T32" fmla="*/ 88 w 88"/>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2">
                  <a:moveTo>
                    <a:pt x="88" y="26"/>
                  </a:moveTo>
                  <a:lnTo>
                    <a:pt x="82" y="4"/>
                  </a:lnTo>
                  <a:lnTo>
                    <a:pt x="34" y="0"/>
                  </a:lnTo>
                  <a:lnTo>
                    <a:pt x="0" y="11"/>
                  </a:lnTo>
                  <a:lnTo>
                    <a:pt x="2" y="20"/>
                  </a:lnTo>
                  <a:lnTo>
                    <a:pt x="16" y="32"/>
                  </a:lnTo>
                  <a:lnTo>
                    <a:pt x="21" y="32"/>
                  </a:lnTo>
                  <a:lnTo>
                    <a:pt x="50" y="38"/>
                  </a:lnTo>
                  <a:lnTo>
                    <a:pt x="78" y="42"/>
                  </a:lnTo>
                  <a:lnTo>
                    <a:pt x="88" y="2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54" name="Freeform 511"/>
            <p:cNvSpPr>
              <a:spLocks/>
            </p:cNvSpPr>
            <p:nvPr/>
          </p:nvSpPr>
          <p:spPr bwMode="auto">
            <a:xfrm>
              <a:off x="2968" y="1396"/>
              <a:ext cx="57" cy="27"/>
            </a:xfrm>
            <a:custGeom>
              <a:avLst/>
              <a:gdLst>
                <a:gd name="T0" fmla="*/ 57 w 88"/>
                <a:gd name="T1" fmla="*/ 17 h 42"/>
                <a:gd name="T2" fmla="*/ 53 w 88"/>
                <a:gd name="T3" fmla="*/ 3 h 42"/>
                <a:gd name="T4" fmla="*/ 22 w 88"/>
                <a:gd name="T5" fmla="*/ 0 h 42"/>
                <a:gd name="T6" fmla="*/ 0 w 88"/>
                <a:gd name="T7" fmla="*/ 7 h 42"/>
                <a:gd name="T8" fmla="*/ 1 w 88"/>
                <a:gd name="T9" fmla="*/ 13 h 42"/>
                <a:gd name="T10" fmla="*/ 10 w 88"/>
                <a:gd name="T11" fmla="*/ 21 h 42"/>
                <a:gd name="T12" fmla="*/ 14 w 88"/>
                <a:gd name="T13" fmla="*/ 21 h 42"/>
                <a:gd name="T14" fmla="*/ 32 w 88"/>
                <a:gd name="T15" fmla="*/ 24 h 42"/>
                <a:gd name="T16" fmla="*/ 51 w 88"/>
                <a:gd name="T17" fmla="*/ 27 h 42"/>
                <a:gd name="T18" fmla="*/ 57 w 88"/>
                <a:gd name="T19" fmla="*/ 1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42"/>
                <a:gd name="T32" fmla="*/ 88 w 88"/>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42">
                  <a:moveTo>
                    <a:pt x="88" y="26"/>
                  </a:moveTo>
                  <a:lnTo>
                    <a:pt x="82" y="4"/>
                  </a:lnTo>
                  <a:lnTo>
                    <a:pt x="34" y="0"/>
                  </a:lnTo>
                  <a:lnTo>
                    <a:pt x="0" y="11"/>
                  </a:lnTo>
                  <a:lnTo>
                    <a:pt x="2" y="20"/>
                  </a:lnTo>
                  <a:lnTo>
                    <a:pt x="16" y="32"/>
                  </a:lnTo>
                  <a:lnTo>
                    <a:pt x="21" y="32"/>
                  </a:lnTo>
                  <a:lnTo>
                    <a:pt x="50" y="38"/>
                  </a:lnTo>
                  <a:lnTo>
                    <a:pt x="78" y="42"/>
                  </a:lnTo>
                  <a:lnTo>
                    <a:pt x="88" y="26"/>
                  </a:lnTo>
                </a:path>
              </a:pathLst>
            </a:custGeom>
            <a:solidFill>
              <a:srgbClr val="E5E5E5"/>
            </a:solidFill>
            <a:ln w="1588">
              <a:solidFill>
                <a:srgbClr val="999999"/>
              </a:solidFill>
              <a:prstDash val="solid"/>
              <a:round/>
              <a:headEnd/>
              <a:tailEnd/>
            </a:ln>
          </p:spPr>
          <p:txBody>
            <a:bodyPr/>
            <a:lstStyle/>
            <a:p>
              <a:endParaRPr lang="en-US"/>
            </a:p>
          </p:txBody>
        </p:sp>
        <p:sp>
          <p:nvSpPr>
            <p:cNvPr id="27255" name="Freeform 512"/>
            <p:cNvSpPr>
              <a:spLocks/>
            </p:cNvSpPr>
            <p:nvPr/>
          </p:nvSpPr>
          <p:spPr bwMode="auto">
            <a:xfrm>
              <a:off x="2943" y="1417"/>
              <a:ext cx="93" cy="38"/>
            </a:xfrm>
            <a:custGeom>
              <a:avLst/>
              <a:gdLst>
                <a:gd name="T0" fmla="*/ 47 w 141"/>
                <a:gd name="T1" fmla="*/ 26 h 59"/>
                <a:gd name="T2" fmla="*/ 25 w 141"/>
                <a:gd name="T3" fmla="*/ 28 h 59"/>
                <a:gd name="T4" fmla="*/ 3 w 141"/>
                <a:gd name="T5" fmla="*/ 32 h 59"/>
                <a:gd name="T6" fmla="*/ 0 w 141"/>
                <a:gd name="T7" fmla="*/ 33 h 59"/>
                <a:gd name="T8" fmla="*/ 6 w 141"/>
                <a:gd name="T9" fmla="*/ 11 h 59"/>
                <a:gd name="T10" fmla="*/ 17 w 141"/>
                <a:gd name="T11" fmla="*/ 10 h 59"/>
                <a:gd name="T12" fmla="*/ 33 w 141"/>
                <a:gd name="T13" fmla="*/ 21 h 59"/>
                <a:gd name="T14" fmla="*/ 41 w 141"/>
                <a:gd name="T15" fmla="*/ 15 h 59"/>
                <a:gd name="T16" fmla="*/ 38 w 141"/>
                <a:gd name="T17" fmla="*/ 0 h 59"/>
                <a:gd name="T18" fmla="*/ 57 w 141"/>
                <a:gd name="T19" fmla="*/ 4 h 59"/>
                <a:gd name="T20" fmla="*/ 76 w 141"/>
                <a:gd name="T21" fmla="*/ 6 h 59"/>
                <a:gd name="T22" fmla="*/ 84 w 141"/>
                <a:gd name="T23" fmla="*/ 17 h 59"/>
                <a:gd name="T24" fmla="*/ 93 w 141"/>
                <a:gd name="T25" fmla="*/ 36 h 59"/>
                <a:gd name="T26" fmla="*/ 75 w 141"/>
                <a:gd name="T27" fmla="*/ 38 h 59"/>
                <a:gd name="T28" fmla="*/ 47 w 141"/>
                <a:gd name="T29" fmla="*/ 26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59"/>
                <a:gd name="T47" fmla="*/ 141 w 141"/>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59">
                  <a:moveTo>
                    <a:pt x="71" y="40"/>
                  </a:moveTo>
                  <a:lnTo>
                    <a:pt x="38" y="44"/>
                  </a:lnTo>
                  <a:lnTo>
                    <a:pt x="5" y="50"/>
                  </a:lnTo>
                  <a:lnTo>
                    <a:pt x="0" y="51"/>
                  </a:lnTo>
                  <a:lnTo>
                    <a:pt x="9" y="17"/>
                  </a:lnTo>
                  <a:lnTo>
                    <a:pt x="26" y="16"/>
                  </a:lnTo>
                  <a:lnTo>
                    <a:pt x="50" y="32"/>
                  </a:lnTo>
                  <a:lnTo>
                    <a:pt x="62" y="23"/>
                  </a:lnTo>
                  <a:lnTo>
                    <a:pt x="58" y="0"/>
                  </a:lnTo>
                  <a:lnTo>
                    <a:pt x="87" y="6"/>
                  </a:lnTo>
                  <a:lnTo>
                    <a:pt x="115" y="10"/>
                  </a:lnTo>
                  <a:lnTo>
                    <a:pt x="128" y="27"/>
                  </a:lnTo>
                  <a:lnTo>
                    <a:pt x="141" y="56"/>
                  </a:lnTo>
                  <a:lnTo>
                    <a:pt x="114" y="59"/>
                  </a:lnTo>
                  <a:lnTo>
                    <a:pt x="71" y="4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56" name="Freeform 513"/>
            <p:cNvSpPr>
              <a:spLocks/>
            </p:cNvSpPr>
            <p:nvPr/>
          </p:nvSpPr>
          <p:spPr bwMode="auto">
            <a:xfrm>
              <a:off x="2943" y="1417"/>
              <a:ext cx="93" cy="38"/>
            </a:xfrm>
            <a:custGeom>
              <a:avLst/>
              <a:gdLst>
                <a:gd name="T0" fmla="*/ 47 w 141"/>
                <a:gd name="T1" fmla="*/ 26 h 59"/>
                <a:gd name="T2" fmla="*/ 25 w 141"/>
                <a:gd name="T3" fmla="*/ 28 h 59"/>
                <a:gd name="T4" fmla="*/ 3 w 141"/>
                <a:gd name="T5" fmla="*/ 32 h 59"/>
                <a:gd name="T6" fmla="*/ 0 w 141"/>
                <a:gd name="T7" fmla="*/ 33 h 59"/>
                <a:gd name="T8" fmla="*/ 6 w 141"/>
                <a:gd name="T9" fmla="*/ 11 h 59"/>
                <a:gd name="T10" fmla="*/ 17 w 141"/>
                <a:gd name="T11" fmla="*/ 10 h 59"/>
                <a:gd name="T12" fmla="*/ 33 w 141"/>
                <a:gd name="T13" fmla="*/ 21 h 59"/>
                <a:gd name="T14" fmla="*/ 41 w 141"/>
                <a:gd name="T15" fmla="*/ 15 h 59"/>
                <a:gd name="T16" fmla="*/ 38 w 141"/>
                <a:gd name="T17" fmla="*/ 0 h 59"/>
                <a:gd name="T18" fmla="*/ 57 w 141"/>
                <a:gd name="T19" fmla="*/ 4 h 59"/>
                <a:gd name="T20" fmla="*/ 76 w 141"/>
                <a:gd name="T21" fmla="*/ 6 h 59"/>
                <a:gd name="T22" fmla="*/ 84 w 141"/>
                <a:gd name="T23" fmla="*/ 17 h 59"/>
                <a:gd name="T24" fmla="*/ 93 w 141"/>
                <a:gd name="T25" fmla="*/ 36 h 59"/>
                <a:gd name="T26" fmla="*/ 75 w 141"/>
                <a:gd name="T27" fmla="*/ 38 h 59"/>
                <a:gd name="T28" fmla="*/ 47 w 141"/>
                <a:gd name="T29" fmla="*/ 26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1"/>
                <a:gd name="T46" fmla="*/ 0 h 59"/>
                <a:gd name="T47" fmla="*/ 141 w 141"/>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1" h="59">
                  <a:moveTo>
                    <a:pt x="71" y="40"/>
                  </a:moveTo>
                  <a:lnTo>
                    <a:pt x="38" y="44"/>
                  </a:lnTo>
                  <a:lnTo>
                    <a:pt x="5" y="50"/>
                  </a:lnTo>
                  <a:lnTo>
                    <a:pt x="0" y="51"/>
                  </a:lnTo>
                  <a:lnTo>
                    <a:pt x="9" y="17"/>
                  </a:lnTo>
                  <a:lnTo>
                    <a:pt x="26" y="16"/>
                  </a:lnTo>
                  <a:lnTo>
                    <a:pt x="50" y="32"/>
                  </a:lnTo>
                  <a:lnTo>
                    <a:pt x="62" y="23"/>
                  </a:lnTo>
                  <a:lnTo>
                    <a:pt x="58" y="0"/>
                  </a:lnTo>
                  <a:lnTo>
                    <a:pt x="87" y="6"/>
                  </a:lnTo>
                  <a:lnTo>
                    <a:pt x="115" y="10"/>
                  </a:lnTo>
                  <a:lnTo>
                    <a:pt x="128" y="27"/>
                  </a:lnTo>
                  <a:lnTo>
                    <a:pt x="141" y="56"/>
                  </a:lnTo>
                  <a:lnTo>
                    <a:pt x="114" y="59"/>
                  </a:lnTo>
                  <a:lnTo>
                    <a:pt x="71" y="40"/>
                  </a:lnTo>
                </a:path>
              </a:pathLst>
            </a:custGeom>
            <a:solidFill>
              <a:srgbClr val="E5E5E5"/>
            </a:solidFill>
            <a:ln w="1588">
              <a:solidFill>
                <a:srgbClr val="999999"/>
              </a:solidFill>
              <a:prstDash val="solid"/>
              <a:round/>
              <a:headEnd/>
              <a:tailEnd/>
            </a:ln>
          </p:spPr>
          <p:txBody>
            <a:bodyPr/>
            <a:lstStyle/>
            <a:p>
              <a:endParaRPr lang="en-US"/>
            </a:p>
          </p:txBody>
        </p:sp>
        <p:sp>
          <p:nvSpPr>
            <p:cNvPr id="27257" name="Freeform 514"/>
            <p:cNvSpPr>
              <a:spLocks/>
            </p:cNvSpPr>
            <p:nvPr/>
          </p:nvSpPr>
          <p:spPr bwMode="auto">
            <a:xfrm>
              <a:off x="2943" y="1442"/>
              <a:ext cx="75" cy="39"/>
            </a:xfrm>
            <a:custGeom>
              <a:avLst/>
              <a:gdLst>
                <a:gd name="T0" fmla="*/ 3 w 114"/>
                <a:gd name="T1" fmla="*/ 29 h 60"/>
                <a:gd name="T2" fmla="*/ 0 w 114"/>
                <a:gd name="T3" fmla="*/ 7 h 60"/>
                <a:gd name="T4" fmla="*/ 3 w 114"/>
                <a:gd name="T5" fmla="*/ 7 h 60"/>
                <a:gd name="T6" fmla="*/ 25 w 114"/>
                <a:gd name="T7" fmla="*/ 3 h 60"/>
                <a:gd name="T8" fmla="*/ 47 w 114"/>
                <a:gd name="T9" fmla="*/ 0 h 60"/>
                <a:gd name="T10" fmla="*/ 75 w 114"/>
                <a:gd name="T11" fmla="*/ 12 h 60"/>
                <a:gd name="T12" fmla="*/ 55 w 114"/>
                <a:gd name="T13" fmla="*/ 25 h 60"/>
                <a:gd name="T14" fmla="*/ 35 w 114"/>
                <a:gd name="T15" fmla="*/ 39 h 60"/>
                <a:gd name="T16" fmla="*/ 24 w 114"/>
                <a:gd name="T17" fmla="*/ 38 h 60"/>
                <a:gd name="T18" fmla="*/ 24 w 114"/>
                <a:gd name="T19" fmla="*/ 32 h 60"/>
                <a:gd name="T20" fmla="*/ 11 w 114"/>
                <a:gd name="T21" fmla="*/ 30 h 60"/>
                <a:gd name="T22" fmla="*/ 3 w 114"/>
                <a:gd name="T23" fmla="*/ 29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60"/>
                <a:gd name="T38" fmla="*/ 114 w 114"/>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60">
                  <a:moveTo>
                    <a:pt x="5" y="44"/>
                  </a:moveTo>
                  <a:lnTo>
                    <a:pt x="0" y="11"/>
                  </a:lnTo>
                  <a:lnTo>
                    <a:pt x="5" y="10"/>
                  </a:lnTo>
                  <a:lnTo>
                    <a:pt x="38" y="4"/>
                  </a:lnTo>
                  <a:lnTo>
                    <a:pt x="71" y="0"/>
                  </a:lnTo>
                  <a:lnTo>
                    <a:pt x="114" y="19"/>
                  </a:lnTo>
                  <a:lnTo>
                    <a:pt x="83" y="39"/>
                  </a:lnTo>
                  <a:lnTo>
                    <a:pt x="53" y="60"/>
                  </a:lnTo>
                  <a:lnTo>
                    <a:pt x="36" y="59"/>
                  </a:lnTo>
                  <a:lnTo>
                    <a:pt x="36" y="49"/>
                  </a:lnTo>
                  <a:lnTo>
                    <a:pt x="16" y="46"/>
                  </a:lnTo>
                  <a:lnTo>
                    <a:pt x="5" y="4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58" name="Freeform 515"/>
            <p:cNvSpPr>
              <a:spLocks/>
            </p:cNvSpPr>
            <p:nvPr/>
          </p:nvSpPr>
          <p:spPr bwMode="auto">
            <a:xfrm>
              <a:off x="2943" y="1442"/>
              <a:ext cx="75" cy="39"/>
            </a:xfrm>
            <a:custGeom>
              <a:avLst/>
              <a:gdLst>
                <a:gd name="T0" fmla="*/ 3 w 114"/>
                <a:gd name="T1" fmla="*/ 29 h 60"/>
                <a:gd name="T2" fmla="*/ 0 w 114"/>
                <a:gd name="T3" fmla="*/ 7 h 60"/>
                <a:gd name="T4" fmla="*/ 3 w 114"/>
                <a:gd name="T5" fmla="*/ 7 h 60"/>
                <a:gd name="T6" fmla="*/ 25 w 114"/>
                <a:gd name="T7" fmla="*/ 3 h 60"/>
                <a:gd name="T8" fmla="*/ 47 w 114"/>
                <a:gd name="T9" fmla="*/ 0 h 60"/>
                <a:gd name="T10" fmla="*/ 75 w 114"/>
                <a:gd name="T11" fmla="*/ 12 h 60"/>
                <a:gd name="T12" fmla="*/ 55 w 114"/>
                <a:gd name="T13" fmla="*/ 25 h 60"/>
                <a:gd name="T14" fmla="*/ 35 w 114"/>
                <a:gd name="T15" fmla="*/ 39 h 60"/>
                <a:gd name="T16" fmla="*/ 24 w 114"/>
                <a:gd name="T17" fmla="*/ 38 h 60"/>
                <a:gd name="T18" fmla="*/ 24 w 114"/>
                <a:gd name="T19" fmla="*/ 32 h 60"/>
                <a:gd name="T20" fmla="*/ 11 w 114"/>
                <a:gd name="T21" fmla="*/ 30 h 60"/>
                <a:gd name="T22" fmla="*/ 3 w 114"/>
                <a:gd name="T23" fmla="*/ 29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60"/>
                <a:gd name="T38" fmla="*/ 114 w 114"/>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60">
                  <a:moveTo>
                    <a:pt x="5" y="44"/>
                  </a:moveTo>
                  <a:lnTo>
                    <a:pt x="0" y="11"/>
                  </a:lnTo>
                  <a:lnTo>
                    <a:pt x="5" y="10"/>
                  </a:lnTo>
                  <a:lnTo>
                    <a:pt x="38" y="4"/>
                  </a:lnTo>
                  <a:lnTo>
                    <a:pt x="71" y="0"/>
                  </a:lnTo>
                  <a:lnTo>
                    <a:pt x="114" y="19"/>
                  </a:lnTo>
                  <a:lnTo>
                    <a:pt x="83" y="39"/>
                  </a:lnTo>
                  <a:lnTo>
                    <a:pt x="53" y="60"/>
                  </a:lnTo>
                  <a:lnTo>
                    <a:pt x="36" y="59"/>
                  </a:lnTo>
                  <a:lnTo>
                    <a:pt x="36" y="49"/>
                  </a:lnTo>
                  <a:lnTo>
                    <a:pt x="16" y="46"/>
                  </a:lnTo>
                  <a:lnTo>
                    <a:pt x="5" y="44"/>
                  </a:lnTo>
                </a:path>
              </a:pathLst>
            </a:custGeom>
            <a:solidFill>
              <a:srgbClr val="E5E5E5"/>
            </a:solidFill>
            <a:ln w="1588">
              <a:solidFill>
                <a:srgbClr val="999999"/>
              </a:solidFill>
              <a:prstDash val="solid"/>
              <a:round/>
              <a:headEnd/>
              <a:tailEnd/>
            </a:ln>
          </p:spPr>
          <p:txBody>
            <a:bodyPr/>
            <a:lstStyle/>
            <a:p>
              <a:endParaRPr lang="en-US"/>
            </a:p>
          </p:txBody>
        </p:sp>
        <p:sp>
          <p:nvSpPr>
            <p:cNvPr id="27259" name="Freeform 516"/>
            <p:cNvSpPr>
              <a:spLocks/>
            </p:cNvSpPr>
            <p:nvPr/>
          </p:nvSpPr>
          <p:spPr bwMode="auto">
            <a:xfrm>
              <a:off x="2720" y="1495"/>
              <a:ext cx="49" cy="44"/>
            </a:xfrm>
            <a:custGeom>
              <a:avLst/>
              <a:gdLst>
                <a:gd name="T0" fmla="*/ 37 w 75"/>
                <a:gd name="T1" fmla="*/ 26 h 68"/>
                <a:gd name="T2" fmla="*/ 48 w 75"/>
                <a:gd name="T3" fmla="*/ 19 h 68"/>
                <a:gd name="T4" fmla="*/ 44 w 75"/>
                <a:gd name="T5" fmla="*/ 13 h 68"/>
                <a:gd name="T6" fmla="*/ 49 w 75"/>
                <a:gd name="T7" fmla="*/ 2 h 68"/>
                <a:gd name="T8" fmla="*/ 33 w 75"/>
                <a:gd name="T9" fmla="*/ 0 h 68"/>
                <a:gd name="T10" fmla="*/ 16 w 75"/>
                <a:gd name="T11" fmla="*/ 10 h 68"/>
                <a:gd name="T12" fmla="*/ 5 w 75"/>
                <a:gd name="T13" fmla="*/ 28 h 68"/>
                <a:gd name="T14" fmla="*/ 0 w 75"/>
                <a:gd name="T15" fmla="*/ 34 h 68"/>
                <a:gd name="T16" fmla="*/ 11 w 75"/>
                <a:gd name="T17" fmla="*/ 34 h 68"/>
                <a:gd name="T18" fmla="*/ 29 w 75"/>
                <a:gd name="T19" fmla="*/ 35 h 68"/>
                <a:gd name="T20" fmla="*/ 31 w 75"/>
                <a:gd name="T21" fmla="*/ 39 h 68"/>
                <a:gd name="T22" fmla="*/ 36 w 75"/>
                <a:gd name="T23" fmla="*/ 44 h 68"/>
                <a:gd name="T24" fmla="*/ 37 w 75"/>
                <a:gd name="T25" fmla="*/ 2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68"/>
                <a:gd name="T41" fmla="*/ 75 w 75"/>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68">
                  <a:moveTo>
                    <a:pt x="57" y="40"/>
                  </a:moveTo>
                  <a:lnTo>
                    <a:pt x="74" y="29"/>
                  </a:lnTo>
                  <a:lnTo>
                    <a:pt x="68" y="20"/>
                  </a:lnTo>
                  <a:lnTo>
                    <a:pt x="75" y="3"/>
                  </a:lnTo>
                  <a:lnTo>
                    <a:pt x="50" y="0"/>
                  </a:lnTo>
                  <a:lnTo>
                    <a:pt x="25" y="16"/>
                  </a:lnTo>
                  <a:lnTo>
                    <a:pt x="7" y="43"/>
                  </a:lnTo>
                  <a:lnTo>
                    <a:pt x="0" y="53"/>
                  </a:lnTo>
                  <a:lnTo>
                    <a:pt x="17" y="53"/>
                  </a:lnTo>
                  <a:lnTo>
                    <a:pt x="44" y="54"/>
                  </a:lnTo>
                  <a:lnTo>
                    <a:pt x="47" y="61"/>
                  </a:lnTo>
                  <a:lnTo>
                    <a:pt x="55" y="68"/>
                  </a:lnTo>
                  <a:lnTo>
                    <a:pt x="57" y="4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60" name="Freeform 517"/>
            <p:cNvSpPr>
              <a:spLocks/>
            </p:cNvSpPr>
            <p:nvPr/>
          </p:nvSpPr>
          <p:spPr bwMode="auto">
            <a:xfrm>
              <a:off x="2720" y="1495"/>
              <a:ext cx="49" cy="44"/>
            </a:xfrm>
            <a:custGeom>
              <a:avLst/>
              <a:gdLst>
                <a:gd name="T0" fmla="*/ 37 w 75"/>
                <a:gd name="T1" fmla="*/ 26 h 68"/>
                <a:gd name="T2" fmla="*/ 48 w 75"/>
                <a:gd name="T3" fmla="*/ 19 h 68"/>
                <a:gd name="T4" fmla="*/ 44 w 75"/>
                <a:gd name="T5" fmla="*/ 13 h 68"/>
                <a:gd name="T6" fmla="*/ 49 w 75"/>
                <a:gd name="T7" fmla="*/ 2 h 68"/>
                <a:gd name="T8" fmla="*/ 33 w 75"/>
                <a:gd name="T9" fmla="*/ 0 h 68"/>
                <a:gd name="T10" fmla="*/ 16 w 75"/>
                <a:gd name="T11" fmla="*/ 10 h 68"/>
                <a:gd name="T12" fmla="*/ 5 w 75"/>
                <a:gd name="T13" fmla="*/ 28 h 68"/>
                <a:gd name="T14" fmla="*/ 0 w 75"/>
                <a:gd name="T15" fmla="*/ 34 h 68"/>
                <a:gd name="T16" fmla="*/ 11 w 75"/>
                <a:gd name="T17" fmla="*/ 34 h 68"/>
                <a:gd name="T18" fmla="*/ 29 w 75"/>
                <a:gd name="T19" fmla="*/ 35 h 68"/>
                <a:gd name="T20" fmla="*/ 31 w 75"/>
                <a:gd name="T21" fmla="*/ 39 h 68"/>
                <a:gd name="T22" fmla="*/ 36 w 75"/>
                <a:gd name="T23" fmla="*/ 44 h 68"/>
                <a:gd name="T24" fmla="*/ 37 w 75"/>
                <a:gd name="T25" fmla="*/ 2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68"/>
                <a:gd name="T41" fmla="*/ 75 w 75"/>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68">
                  <a:moveTo>
                    <a:pt x="57" y="40"/>
                  </a:moveTo>
                  <a:lnTo>
                    <a:pt x="74" y="29"/>
                  </a:lnTo>
                  <a:lnTo>
                    <a:pt x="68" y="20"/>
                  </a:lnTo>
                  <a:lnTo>
                    <a:pt x="75" y="3"/>
                  </a:lnTo>
                  <a:lnTo>
                    <a:pt x="50" y="0"/>
                  </a:lnTo>
                  <a:lnTo>
                    <a:pt x="25" y="16"/>
                  </a:lnTo>
                  <a:lnTo>
                    <a:pt x="7" y="43"/>
                  </a:lnTo>
                  <a:lnTo>
                    <a:pt x="0" y="53"/>
                  </a:lnTo>
                  <a:lnTo>
                    <a:pt x="17" y="53"/>
                  </a:lnTo>
                  <a:lnTo>
                    <a:pt x="44" y="54"/>
                  </a:lnTo>
                  <a:lnTo>
                    <a:pt x="47" y="61"/>
                  </a:lnTo>
                  <a:lnTo>
                    <a:pt x="55" y="68"/>
                  </a:lnTo>
                  <a:lnTo>
                    <a:pt x="57" y="40"/>
                  </a:lnTo>
                </a:path>
              </a:pathLst>
            </a:custGeom>
            <a:solidFill>
              <a:srgbClr val="E5E5E5"/>
            </a:solidFill>
            <a:ln w="1588">
              <a:solidFill>
                <a:srgbClr val="999999"/>
              </a:solidFill>
              <a:prstDash val="solid"/>
              <a:round/>
              <a:headEnd/>
              <a:tailEnd/>
            </a:ln>
          </p:spPr>
          <p:txBody>
            <a:bodyPr/>
            <a:lstStyle/>
            <a:p>
              <a:endParaRPr lang="en-US"/>
            </a:p>
          </p:txBody>
        </p:sp>
        <p:sp>
          <p:nvSpPr>
            <p:cNvPr id="27261" name="Freeform 518"/>
            <p:cNvSpPr>
              <a:spLocks/>
            </p:cNvSpPr>
            <p:nvPr/>
          </p:nvSpPr>
          <p:spPr bwMode="auto">
            <a:xfrm>
              <a:off x="2860" y="1474"/>
              <a:ext cx="136" cy="92"/>
            </a:xfrm>
            <a:custGeom>
              <a:avLst/>
              <a:gdLst>
                <a:gd name="T0" fmla="*/ 56 w 207"/>
                <a:gd name="T1" fmla="*/ 5 h 143"/>
                <a:gd name="T2" fmla="*/ 54 w 207"/>
                <a:gd name="T3" fmla="*/ 0 h 143"/>
                <a:gd name="T4" fmla="*/ 36 w 207"/>
                <a:gd name="T5" fmla="*/ 0 h 143"/>
                <a:gd name="T6" fmla="*/ 18 w 207"/>
                <a:gd name="T7" fmla="*/ 6 h 143"/>
                <a:gd name="T8" fmla="*/ 0 w 207"/>
                <a:gd name="T9" fmla="*/ 10 h 143"/>
                <a:gd name="T10" fmla="*/ 6 w 207"/>
                <a:gd name="T11" fmla="*/ 16 h 143"/>
                <a:gd name="T12" fmla="*/ 1 w 207"/>
                <a:gd name="T13" fmla="*/ 17 h 143"/>
                <a:gd name="T14" fmla="*/ 2 w 207"/>
                <a:gd name="T15" fmla="*/ 32 h 143"/>
                <a:gd name="T16" fmla="*/ 11 w 207"/>
                <a:gd name="T17" fmla="*/ 50 h 143"/>
                <a:gd name="T18" fmla="*/ 12 w 207"/>
                <a:gd name="T19" fmla="*/ 64 h 143"/>
                <a:gd name="T20" fmla="*/ 16 w 207"/>
                <a:gd name="T21" fmla="*/ 61 h 143"/>
                <a:gd name="T22" fmla="*/ 32 w 207"/>
                <a:gd name="T23" fmla="*/ 68 h 143"/>
                <a:gd name="T24" fmla="*/ 36 w 207"/>
                <a:gd name="T25" fmla="*/ 74 h 143"/>
                <a:gd name="T26" fmla="*/ 43 w 207"/>
                <a:gd name="T27" fmla="*/ 71 h 143"/>
                <a:gd name="T28" fmla="*/ 53 w 207"/>
                <a:gd name="T29" fmla="*/ 74 h 143"/>
                <a:gd name="T30" fmla="*/ 69 w 207"/>
                <a:gd name="T31" fmla="*/ 85 h 143"/>
                <a:gd name="T32" fmla="*/ 83 w 207"/>
                <a:gd name="T33" fmla="*/ 86 h 143"/>
                <a:gd name="T34" fmla="*/ 87 w 207"/>
                <a:gd name="T35" fmla="*/ 88 h 143"/>
                <a:gd name="T36" fmla="*/ 99 w 207"/>
                <a:gd name="T37" fmla="*/ 87 h 143"/>
                <a:gd name="T38" fmla="*/ 120 w 207"/>
                <a:gd name="T39" fmla="*/ 92 h 143"/>
                <a:gd name="T40" fmla="*/ 122 w 207"/>
                <a:gd name="T41" fmla="*/ 87 h 143"/>
                <a:gd name="T42" fmla="*/ 135 w 207"/>
                <a:gd name="T43" fmla="*/ 70 h 143"/>
                <a:gd name="T44" fmla="*/ 136 w 207"/>
                <a:gd name="T45" fmla="*/ 61 h 143"/>
                <a:gd name="T46" fmla="*/ 127 w 207"/>
                <a:gd name="T47" fmla="*/ 45 h 143"/>
                <a:gd name="T48" fmla="*/ 120 w 207"/>
                <a:gd name="T49" fmla="*/ 39 h 143"/>
                <a:gd name="T50" fmla="*/ 129 w 207"/>
                <a:gd name="T51" fmla="*/ 28 h 143"/>
                <a:gd name="T52" fmla="*/ 118 w 207"/>
                <a:gd name="T53" fmla="*/ 7 h 143"/>
                <a:gd name="T54" fmla="*/ 94 w 207"/>
                <a:gd name="T55" fmla="*/ 6 h 143"/>
                <a:gd name="T56" fmla="*/ 69 w 207"/>
                <a:gd name="T57" fmla="*/ 5 h 143"/>
                <a:gd name="T58" fmla="*/ 56 w 207"/>
                <a:gd name="T59" fmla="*/ 5 h 1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7"/>
                <a:gd name="T91" fmla="*/ 0 h 143"/>
                <a:gd name="T92" fmla="*/ 207 w 207"/>
                <a:gd name="T93" fmla="*/ 143 h 1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7" h="143">
                  <a:moveTo>
                    <a:pt x="85" y="7"/>
                  </a:moveTo>
                  <a:lnTo>
                    <a:pt x="82" y="0"/>
                  </a:lnTo>
                  <a:lnTo>
                    <a:pt x="55" y="0"/>
                  </a:lnTo>
                  <a:lnTo>
                    <a:pt x="27" y="10"/>
                  </a:lnTo>
                  <a:lnTo>
                    <a:pt x="0" y="16"/>
                  </a:lnTo>
                  <a:lnTo>
                    <a:pt x="9" y="25"/>
                  </a:lnTo>
                  <a:lnTo>
                    <a:pt x="2" y="26"/>
                  </a:lnTo>
                  <a:lnTo>
                    <a:pt x="3" y="49"/>
                  </a:lnTo>
                  <a:lnTo>
                    <a:pt x="16" y="77"/>
                  </a:lnTo>
                  <a:lnTo>
                    <a:pt x="19" y="99"/>
                  </a:lnTo>
                  <a:lnTo>
                    <a:pt x="24" y="95"/>
                  </a:lnTo>
                  <a:lnTo>
                    <a:pt x="49" y="106"/>
                  </a:lnTo>
                  <a:lnTo>
                    <a:pt x="55" y="115"/>
                  </a:lnTo>
                  <a:lnTo>
                    <a:pt x="65" y="111"/>
                  </a:lnTo>
                  <a:lnTo>
                    <a:pt x="80" y="115"/>
                  </a:lnTo>
                  <a:lnTo>
                    <a:pt x="105" y="132"/>
                  </a:lnTo>
                  <a:lnTo>
                    <a:pt x="127" y="133"/>
                  </a:lnTo>
                  <a:lnTo>
                    <a:pt x="132" y="137"/>
                  </a:lnTo>
                  <a:lnTo>
                    <a:pt x="150" y="136"/>
                  </a:lnTo>
                  <a:lnTo>
                    <a:pt x="182" y="143"/>
                  </a:lnTo>
                  <a:lnTo>
                    <a:pt x="185" y="136"/>
                  </a:lnTo>
                  <a:lnTo>
                    <a:pt x="205" y="109"/>
                  </a:lnTo>
                  <a:lnTo>
                    <a:pt x="207" y="95"/>
                  </a:lnTo>
                  <a:lnTo>
                    <a:pt x="194" y="70"/>
                  </a:lnTo>
                  <a:lnTo>
                    <a:pt x="183" y="61"/>
                  </a:lnTo>
                  <a:lnTo>
                    <a:pt x="197" y="44"/>
                  </a:lnTo>
                  <a:lnTo>
                    <a:pt x="180" y="11"/>
                  </a:lnTo>
                  <a:lnTo>
                    <a:pt x="143" y="9"/>
                  </a:lnTo>
                  <a:lnTo>
                    <a:pt x="105" y="7"/>
                  </a:lnTo>
                  <a:lnTo>
                    <a:pt x="85"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62" name="Freeform 519"/>
            <p:cNvSpPr>
              <a:spLocks/>
            </p:cNvSpPr>
            <p:nvPr/>
          </p:nvSpPr>
          <p:spPr bwMode="auto">
            <a:xfrm>
              <a:off x="2860" y="1474"/>
              <a:ext cx="136" cy="92"/>
            </a:xfrm>
            <a:custGeom>
              <a:avLst/>
              <a:gdLst>
                <a:gd name="T0" fmla="*/ 56 w 207"/>
                <a:gd name="T1" fmla="*/ 5 h 143"/>
                <a:gd name="T2" fmla="*/ 54 w 207"/>
                <a:gd name="T3" fmla="*/ 0 h 143"/>
                <a:gd name="T4" fmla="*/ 36 w 207"/>
                <a:gd name="T5" fmla="*/ 0 h 143"/>
                <a:gd name="T6" fmla="*/ 18 w 207"/>
                <a:gd name="T7" fmla="*/ 6 h 143"/>
                <a:gd name="T8" fmla="*/ 0 w 207"/>
                <a:gd name="T9" fmla="*/ 10 h 143"/>
                <a:gd name="T10" fmla="*/ 6 w 207"/>
                <a:gd name="T11" fmla="*/ 16 h 143"/>
                <a:gd name="T12" fmla="*/ 1 w 207"/>
                <a:gd name="T13" fmla="*/ 17 h 143"/>
                <a:gd name="T14" fmla="*/ 2 w 207"/>
                <a:gd name="T15" fmla="*/ 32 h 143"/>
                <a:gd name="T16" fmla="*/ 11 w 207"/>
                <a:gd name="T17" fmla="*/ 50 h 143"/>
                <a:gd name="T18" fmla="*/ 12 w 207"/>
                <a:gd name="T19" fmla="*/ 64 h 143"/>
                <a:gd name="T20" fmla="*/ 16 w 207"/>
                <a:gd name="T21" fmla="*/ 61 h 143"/>
                <a:gd name="T22" fmla="*/ 32 w 207"/>
                <a:gd name="T23" fmla="*/ 68 h 143"/>
                <a:gd name="T24" fmla="*/ 36 w 207"/>
                <a:gd name="T25" fmla="*/ 74 h 143"/>
                <a:gd name="T26" fmla="*/ 43 w 207"/>
                <a:gd name="T27" fmla="*/ 71 h 143"/>
                <a:gd name="T28" fmla="*/ 53 w 207"/>
                <a:gd name="T29" fmla="*/ 74 h 143"/>
                <a:gd name="T30" fmla="*/ 69 w 207"/>
                <a:gd name="T31" fmla="*/ 85 h 143"/>
                <a:gd name="T32" fmla="*/ 83 w 207"/>
                <a:gd name="T33" fmla="*/ 86 h 143"/>
                <a:gd name="T34" fmla="*/ 87 w 207"/>
                <a:gd name="T35" fmla="*/ 88 h 143"/>
                <a:gd name="T36" fmla="*/ 99 w 207"/>
                <a:gd name="T37" fmla="*/ 87 h 143"/>
                <a:gd name="T38" fmla="*/ 120 w 207"/>
                <a:gd name="T39" fmla="*/ 92 h 143"/>
                <a:gd name="T40" fmla="*/ 122 w 207"/>
                <a:gd name="T41" fmla="*/ 87 h 143"/>
                <a:gd name="T42" fmla="*/ 135 w 207"/>
                <a:gd name="T43" fmla="*/ 70 h 143"/>
                <a:gd name="T44" fmla="*/ 136 w 207"/>
                <a:gd name="T45" fmla="*/ 61 h 143"/>
                <a:gd name="T46" fmla="*/ 127 w 207"/>
                <a:gd name="T47" fmla="*/ 45 h 143"/>
                <a:gd name="T48" fmla="*/ 120 w 207"/>
                <a:gd name="T49" fmla="*/ 39 h 143"/>
                <a:gd name="T50" fmla="*/ 129 w 207"/>
                <a:gd name="T51" fmla="*/ 28 h 143"/>
                <a:gd name="T52" fmla="*/ 118 w 207"/>
                <a:gd name="T53" fmla="*/ 7 h 143"/>
                <a:gd name="T54" fmla="*/ 94 w 207"/>
                <a:gd name="T55" fmla="*/ 6 h 143"/>
                <a:gd name="T56" fmla="*/ 69 w 207"/>
                <a:gd name="T57" fmla="*/ 5 h 143"/>
                <a:gd name="T58" fmla="*/ 56 w 207"/>
                <a:gd name="T59" fmla="*/ 5 h 1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7"/>
                <a:gd name="T91" fmla="*/ 0 h 143"/>
                <a:gd name="T92" fmla="*/ 207 w 207"/>
                <a:gd name="T93" fmla="*/ 143 h 14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7" h="143">
                  <a:moveTo>
                    <a:pt x="85" y="7"/>
                  </a:moveTo>
                  <a:lnTo>
                    <a:pt x="82" y="0"/>
                  </a:lnTo>
                  <a:lnTo>
                    <a:pt x="55" y="0"/>
                  </a:lnTo>
                  <a:lnTo>
                    <a:pt x="27" y="10"/>
                  </a:lnTo>
                  <a:lnTo>
                    <a:pt x="0" y="16"/>
                  </a:lnTo>
                  <a:lnTo>
                    <a:pt x="9" y="25"/>
                  </a:lnTo>
                  <a:lnTo>
                    <a:pt x="2" y="26"/>
                  </a:lnTo>
                  <a:lnTo>
                    <a:pt x="3" y="49"/>
                  </a:lnTo>
                  <a:lnTo>
                    <a:pt x="16" y="77"/>
                  </a:lnTo>
                  <a:lnTo>
                    <a:pt x="19" y="99"/>
                  </a:lnTo>
                  <a:lnTo>
                    <a:pt x="24" y="95"/>
                  </a:lnTo>
                  <a:lnTo>
                    <a:pt x="49" y="106"/>
                  </a:lnTo>
                  <a:lnTo>
                    <a:pt x="55" y="115"/>
                  </a:lnTo>
                  <a:lnTo>
                    <a:pt x="65" y="111"/>
                  </a:lnTo>
                  <a:lnTo>
                    <a:pt x="80" y="115"/>
                  </a:lnTo>
                  <a:lnTo>
                    <a:pt x="105" y="132"/>
                  </a:lnTo>
                  <a:lnTo>
                    <a:pt x="127" y="133"/>
                  </a:lnTo>
                  <a:lnTo>
                    <a:pt x="132" y="137"/>
                  </a:lnTo>
                  <a:lnTo>
                    <a:pt x="150" y="136"/>
                  </a:lnTo>
                  <a:lnTo>
                    <a:pt x="182" y="143"/>
                  </a:lnTo>
                  <a:lnTo>
                    <a:pt x="185" y="136"/>
                  </a:lnTo>
                  <a:lnTo>
                    <a:pt x="205" y="109"/>
                  </a:lnTo>
                  <a:lnTo>
                    <a:pt x="207" y="95"/>
                  </a:lnTo>
                  <a:lnTo>
                    <a:pt x="194" y="70"/>
                  </a:lnTo>
                  <a:lnTo>
                    <a:pt x="183" y="61"/>
                  </a:lnTo>
                  <a:lnTo>
                    <a:pt x="197" y="44"/>
                  </a:lnTo>
                  <a:lnTo>
                    <a:pt x="180" y="11"/>
                  </a:lnTo>
                  <a:lnTo>
                    <a:pt x="143" y="9"/>
                  </a:lnTo>
                  <a:lnTo>
                    <a:pt x="105" y="7"/>
                  </a:lnTo>
                  <a:lnTo>
                    <a:pt x="85" y="7"/>
                  </a:lnTo>
                </a:path>
              </a:pathLst>
            </a:custGeom>
            <a:solidFill>
              <a:srgbClr val="E5E5E5"/>
            </a:solidFill>
            <a:ln w="1588">
              <a:solidFill>
                <a:srgbClr val="999999"/>
              </a:solidFill>
              <a:prstDash val="solid"/>
              <a:round/>
              <a:headEnd/>
              <a:tailEnd/>
            </a:ln>
          </p:spPr>
          <p:txBody>
            <a:bodyPr/>
            <a:lstStyle/>
            <a:p>
              <a:endParaRPr lang="en-US"/>
            </a:p>
          </p:txBody>
        </p:sp>
        <p:sp>
          <p:nvSpPr>
            <p:cNvPr id="27263" name="Freeform 520"/>
            <p:cNvSpPr>
              <a:spLocks/>
            </p:cNvSpPr>
            <p:nvPr/>
          </p:nvSpPr>
          <p:spPr bwMode="auto">
            <a:xfrm>
              <a:off x="2954" y="1581"/>
              <a:ext cx="133" cy="75"/>
            </a:xfrm>
            <a:custGeom>
              <a:avLst/>
              <a:gdLst>
                <a:gd name="T0" fmla="*/ 122 w 203"/>
                <a:gd name="T1" fmla="*/ 60 h 118"/>
                <a:gd name="T2" fmla="*/ 120 w 203"/>
                <a:gd name="T3" fmla="*/ 74 h 118"/>
                <a:gd name="T4" fmla="*/ 93 w 203"/>
                <a:gd name="T5" fmla="*/ 69 h 118"/>
                <a:gd name="T6" fmla="*/ 71 w 203"/>
                <a:gd name="T7" fmla="*/ 75 h 118"/>
                <a:gd name="T8" fmla="*/ 55 w 203"/>
                <a:gd name="T9" fmla="*/ 73 h 118"/>
                <a:gd name="T10" fmla="*/ 41 w 203"/>
                <a:gd name="T11" fmla="*/ 70 h 118"/>
                <a:gd name="T12" fmla="*/ 37 w 203"/>
                <a:gd name="T13" fmla="*/ 66 h 118"/>
                <a:gd name="T14" fmla="*/ 35 w 203"/>
                <a:gd name="T15" fmla="*/ 60 h 118"/>
                <a:gd name="T16" fmla="*/ 31 w 203"/>
                <a:gd name="T17" fmla="*/ 59 h 118"/>
                <a:gd name="T18" fmla="*/ 26 w 203"/>
                <a:gd name="T19" fmla="*/ 59 h 118"/>
                <a:gd name="T20" fmla="*/ 21 w 203"/>
                <a:gd name="T21" fmla="*/ 55 h 118"/>
                <a:gd name="T22" fmla="*/ 0 w 203"/>
                <a:gd name="T23" fmla="*/ 36 h 118"/>
                <a:gd name="T24" fmla="*/ 8 w 203"/>
                <a:gd name="T25" fmla="*/ 32 h 118"/>
                <a:gd name="T26" fmla="*/ 20 w 203"/>
                <a:gd name="T27" fmla="*/ 18 h 118"/>
                <a:gd name="T28" fmla="*/ 33 w 203"/>
                <a:gd name="T29" fmla="*/ 4 h 118"/>
                <a:gd name="T30" fmla="*/ 33 w 203"/>
                <a:gd name="T31" fmla="*/ 4 h 118"/>
                <a:gd name="T32" fmla="*/ 58 w 203"/>
                <a:gd name="T33" fmla="*/ 7 h 118"/>
                <a:gd name="T34" fmla="*/ 82 w 203"/>
                <a:gd name="T35" fmla="*/ 0 h 118"/>
                <a:gd name="T36" fmla="*/ 84 w 203"/>
                <a:gd name="T37" fmla="*/ 0 h 118"/>
                <a:gd name="T38" fmla="*/ 93 w 203"/>
                <a:gd name="T39" fmla="*/ 10 h 118"/>
                <a:gd name="T40" fmla="*/ 104 w 203"/>
                <a:gd name="T41" fmla="*/ 18 h 118"/>
                <a:gd name="T42" fmla="*/ 107 w 203"/>
                <a:gd name="T43" fmla="*/ 32 h 118"/>
                <a:gd name="T44" fmla="*/ 112 w 203"/>
                <a:gd name="T45" fmla="*/ 48 h 118"/>
                <a:gd name="T46" fmla="*/ 123 w 203"/>
                <a:gd name="T47" fmla="*/ 48 h 118"/>
                <a:gd name="T48" fmla="*/ 131 w 203"/>
                <a:gd name="T49" fmla="*/ 50 h 118"/>
                <a:gd name="T50" fmla="*/ 133 w 203"/>
                <a:gd name="T51" fmla="*/ 53 h 118"/>
                <a:gd name="T52" fmla="*/ 126 w 203"/>
                <a:gd name="T53" fmla="*/ 57 h 118"/>
                <a:gd name="T54" fmla="*/ 124 w 203"/>
                <a:gd name="T55" fmla="*/ 55 h 118"/>
                <a:gd name="T56" fmla="*/ 122 w 203"/>
                <a:gd name="T57" fmla="*/ 60 h 1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3"/>
                <a:gd name="T88" fmla="*/ 0 h 118"/>
                <a:gd name="T89" fmla="*/ 203 w 203"/>
                <a:gd name="T90" fmla="*/ 118 h 1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3" h="118">
                  <a:moveTo>
                    <a:pt x="186" y="95"/>
                  </a:moveTo>
                  <a:lnTo>
                    <a:pt x="183" y="117"/>
                  </a:lnTo>
                  <a:lnTo>
                    <a:pt x="142" y="109"/>
                  </a:lnTo>
                  <a:lnTo>
                    <a:pt x="109" y="118"/>
                  </a:lnTo>
                  <a:lnTo>
                    <a:pt x="84" y="115"/>
                  </a:lnTo>
                  <a:lnTo>
                    <a:pt x="62" y="110"/>
                  </a:lnTo>
                  <a:lnTo>
                    <a:pt x="56" y="104"/>
                  </a:lnTo>
                  <a:lnTo>
                    <a:pt x="54" y="95"/>
                  </a:lnTo>
                  <a:lnTo>
                    <a:pt x="48" y="93"/>
                  </a:lnTo>
                  <a:lnTo>
                    <a:pt x="40" y="93"/>
                  </a:lnTo>
                  <a:lnTo>
                    <a:pt x="32" y="87"/>
                  </a:lnTo>
                  <a:lnTo>
                    <a:pt x="0" y="56"/>
                  </a:lnTo>
                  <a:lnTo>
                    <a:pt x="12" y="50"/>
                  </a:lnTo>
                  <a:lnTo>
                    <a:pt x="31" y="28"/>
                  </a:lnTo>
                  <a:lnTo>
                    <a:pt x="50" y="7"/>
                  </a:lnTo>
                  <a:lnTo>
                    <a:pt x="50" y="6"/>
                  </a:lnTo>
                  <a:lnTo>
                    <a:pt x="89" y="11"/>
                  </a:lnTo>
                  <a:lnTo>
                    <a:pt x="125" y="0"/>
                  </a:lnTo>
                  <a:lnTo>
                    <a:pt x="128" y="0"/>
                  </a:lnTo>
                  <a:lnTo>
                    <a:pt x="142" y="15"/>
                  </a:lnTo>
                  <a:lnTo>
                    <a:pt x="158" y="29"/>
                  </a:lnTo>
                  <a:lnTo>
                    <a:pt x="164" y="51"/>
                  </a:lnTo>
                  <a:lnTo>
                    <a:pt x="171" y="75"/>
                  </a:lnTo>
                  <a:lnTo>
                    <a:pt x="188" y="75"/>
                  </a:lnTo>
                  <a:lnTo>
                    <a:pt x="200" y="78"/>
                  </a:lnTo>
                  <a:lnTo>
                    <a:pt x="203" y="83"/>
                  </a:lnTo>
                  <a:lnTo>
                    <a:pt x="192" y="90"/>
                  </a:lnTo>
                  <a:lnTo>
                    <a:pt x="189" y="87"/>
                  </a:lnTo>
                  <a:lnTo>
                    <a:pt x="186" y="9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64" name="Freeform 521"/>
            <p:cNvSpPr>
              <a:spLocks/>
            </p:cNvSpPr>
            <p:nvPr/>
          </p:nvSpPr>
          <p:spPr bwMode="auto">
            <a:xfrm>
              <a:off x="2954" y="1581"/>
              <a:ext cx="133" cy="75"/>
            </a:xfrm>
            <a:custGeom>
              <a:avLst/>
              <a:gdLst>
                <a:gd name="T0" fmla="*/ 122 w 203"/>
                <a:gd name="T1" fmla="*/ 60 h 118"/>
                <a:gd name="T2" fmla="*/ 120 w 203"/>
                <a:gd name="T3" fmla="*/ 74 h 118"/>
                <a:gd name="T4" fmla="*/ 93 w 203"/>
                <a:gd name="T5" fmla="*/ 69 h 118"/>
                <a:gd name="T6" fmla="*/ 71 w 203"/>
                <a:gd name="T7" fmla="*/ 75 h 118"/>
                <a:gd name="T8" fmla="*/ 55 w 203"/>
                <a:gd name="T9" fmla="*/ 73 h 118"/>
                <a:gd name="T10" fmla="*/ 41 w 203"/>
                <a:gd name="T11" fmla="*/ 70 h 118"/>
                <a:gd name="T12" fmla="*/ 37 w 203"/>
                <a:gd name="T13" fmla="*/ 66 h 118"/>
                <a:gd name="T14" fmla="*/ 35 w 203"/>
                <a:gd name="T15" fmla="*/ 60 h 118"/>
                <a:gd name="T16" fmla="*/ 31 w 203"/>
                <a:gd name="T17" fmla="*/ 59 h 118"/>
                <a:gd name="T18" fmla="*/ 26 w 203"/>
                <a:gd name="T19" fmla="*/ 59 h 118"/>
                <a:gd name="T20" fmla="*/ 21 w 203"/>
                <a:gd name="T21" fmla="*/ 55 h 118"/>
                <a:gd name="T22" fmla="*/ 0 w 203"/>
                <a:gd name="T23" fmla="*/ 36 h 118"/>
                <a:gd name="T24" fmla="*/ 8 w 203"/>
                <a:gd name="T25" fmla="*/ 32 h 118"/>
                <a:gd name="T26" fmla="*/ 20 w 203"/>
                <a:gd name="T27" fmla="*/ 18 h 118"/>
                <a:gd name="T28" fmla="*/ 33 w 203"/>
                <a:gd name="T29" fmla="*/ 4 h 118"/>
                <a:gd name="T30" fmla="*/ 33 w 203"/>
                <a:gd name="T31" fmla="*/ 4 h 118"/>
                <a:gd name="T32" fmla="*/ 58 w 203"/>
                <a:gd name="T33" fmla="*/ 7 h 118"/>
                <a:gd name="T34" fmla="*/ 82 w 203"/>
                <a:gd name="T35" fmla="*/ 0 h 118"/>
                <a:gd name="T36" fmla="*/ 84 w 203"/>
                <a:gd name="T37" fmla="*/ 0 h 118"/>
                <a:gd name="T38" fmla="*/ 93 w 203"/>
                <a:gd name="T39" fmla="*/ 10 h 118"/>
                <a:gd name="T40" fmla="*/ 104 w 203"/>
                <a:gd name="T41" fmla="*/ 18 h 118"/>
                <a:gd name="T42" fmla="*/ 107 w 203"/>
                <a:gd name="T43" fmla="*/ 32 h 118"/>
                <a:gd name="T44" fmla="*/ 112 w 203"/>
                <a:gd name="T45" fmla="*/ 48 h 118"/>
                <a:gd name="T46" fmla="*/ 123 w 203"/>
                <a:gd name="T47" fmla="*/ 48 h 118"/>
                <a:gd name="T48" fmla="*/ 131 w 203"/>
                <a:gd name="T49" fmla="*/ 50 h 118"/>
                <a:gd name="T50" fmla="*/ 133 w 203"/>
                <a:gd name="T51" fmla="*/ 53 h 118"/>
                <a:gd name="T52" fmla="*/ 126 w 203"/>
                <a:gd name="T53" fmla="*/ 57 h 118"/>
                <a:gd name="T54" fmla="*/ 124 w 203"/>
                <a:gd name="T55" fmla="*/ 55 h 118"/>
                <a:gd name="T56" fmla="*/ 122 w 203"/>
                <a:gd name="T57" fmla="*/ 60 h 1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3"/>
                <a:gd name="T88" fmla="*/ 0 h 118"/>
                <a:gd name="T89" fmla="*/ 203 w 203"/>
                <a:gd name="T90" fmla="*/ 118 h 1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3" h="118">
                  <a:moveTo>
                    <a:pt x="186" y="95"/>
                  </a:moveTo>
                  <a:lnTo>
                    <a:pt x="183" y="117"/>
                  </a:lnTo>
                  <a:lnTo>
                    <a:pt x="142" y="109"/>
                  </a:lnTo>
                  <a:lnTo>
                    <a:pt x="109" y="118"/>
                  </a:lnTo>
                  <a:lnTo>
                    <a:pt x="84" y="115"/>
                  </a:lnTo>
                  <a:lnTo>
                    <a:pt x="62" y="110"/>
                  </a:lnTo>
                  <a:lnTo>
                    <a:pt x="56" y="104"/>
                  </a:lnTo>
                  <a:lnTo>
                    <a:pt x="54" y="95"/>
                  </a:lnTo>
                  <a:lnTo>
                    <a:pt x="48" y="93"/>
                  </a:lnTo>
                  <a:lnTo>
                    <a:pt x="40" y="93"/>
                  </a:lnTo>
                  <a:lnTo>
                    <a:pt x="32" y="87"/>
                  </a:lnTo>
                  <a:lnTo>
                    <a:pt x="0" y="56"/>
                  </a:lnTo>
                  <a:lnTo>
                    <a:pt x="12" y="50"/>
                  </a:lnTo>
                  <a:lnTo>
                    <a:pt x="31" y="28"/>
                  </a:lnTo>
                  <a:lnTo>
                    <a:pt x="50" y="7"/>
                  </a:lnTo>
                  <a:lnTo>
                    <a:pt x="50" y="6"/>
                  </a:lnTo>
                  <a:lnTo>
                    <a:pt x="89" y="11"/>
                  </a:lnTo>
                  <a:lnTo>
                    <a:pt x="125" y="0"/>
                  </a:lnTo>
                  <a:lnTo>
                    <a:pt x="128" y="0"/>
                  </a:lnTo>
                  <a:lnTo>
                    <a:pt x="142" y="15"/>
                  </a:lnTo>
                  <a:lnTo>
                    <a:pt x="158" y="29"/>
                  </a:lnTo>
                  <a:lnTo>
                    <a:pt x="164" y="51"/>
                  </a:lnTo>
                  <a:lnTo>
                    <a:pt x="171" y="75"/>
                  </a:lnTo>
                  <a:lnTo>
                    <a:pt x="188" y="75"/>
                  </a:lnTo>
                  <a:lnTo>
                    <a:pt x="200" y="78"/>
                  </a:lnTo>
                  <a:lnTo>
                    <a:pt x="203" y="83"/>
                  </a:lnTo>
                  <a:lnTo>
                    <a:pt x="192" y="90"/>
                  </a:lnTo>
                  <a:lnTo>
                    <a:pt x="189" y="87"/>
                  </a:lnTo>
                  <a:lnTo>
                    <a:pt x="186" y="95"/>
                  </a:lnTo>
                </a:path>
              </a:pathLst>
            </a:custGeom>
            <a:solidFill>
              <a:srgbClr val="E5E5E5"/>
            </a:solidFill>
            <a:ln w="1588">
              <a:solidFill>
                <a:srgbClr val="999999"/>
              </a:solidFill>
              <a:prstDash val="solid"/>
              <a:round/>
              <a:headEnd/>
              <a:tailEnd/>
            </a:ln>
          </p:spPr>
          <p:txBody>
            <a:bodyPr/>
            <a:lstStyle/>
            <a:p>
              <a:endParaRPr lang="en-US"/>
            </a:p>
          </p:txBody>
        </p:sp>
        <p:sp>
          <p:nvSpPr>
            <p:cNvPr id="27265" name="Freeform 522"/>
            <p:cNvSpPr>
              <a:spLocks/>
            </p:cNvSpPr>
            <p:nvPr/>
          </p:nvSpPr>
          <p:spPr bwMode="auto">
            <a:xfrm>
              <a:off x="2839" y="1534"/>
              <a:ext cx="90" cy="41"/>
            </a:xfrm>
            <a:custGeom>
              <a:avLst/>
              <a:gdLst>
                <a:gd name="T0" fmla="*/ 74 w 138"/>
                <a:gd name="T1" fmla="*/ 13 h 64"/>
                <a:gd name="T2" fmla="*/ 90 w 138"/>
                <a:gd name="T3" fmla="*/ 24 h 64"/>
                <a:gd name="T4" fmla="*/ 89 w 138"/>
                <a:gd name="T5" fmla="*/ 26 h 64"/>
                <a:gd name="T6" fmla="*/ 85 w 138"/>
                <a:gd name="T7" fmla="*/ 29 h 64"/>
                <a:gd name="T8" fmla="*/ 82 w 138"/>
                <a:gd name="T9" fmla="*/ 29 h 64"/>
                <a:gd name="T10" fmla="*/ 82 w 138"/>
                <a:gd name="T11" fmla="*/ 31 h 64"/>
                <a:gd name="T12" fmla="*/ 78 w 138"/>
                <a:gd name="T13" fmla="*/ 36 h 64"/>
                <a:gd name="T14" fmla="*/ 70 w 138"/>
                <a:gd name="T15" fmla="*/ 38 h 64"/>
                <a:gd name="T16" fmla="*/ 65 w 138"/>
                <a:gd name="T17" fmla="*/ 38 h 64"/>
                <a:gd name="T18" fmla="*/ 61 w 138"/>
                <a:gd name="T19" fmla="*/ 37 h 64"/>
                <a:gd name="T20" fmla="*/ 39 w 138"/>
                <a:gd name="T21" fmla="*/ 35 h 64"/>
                <a:gd name="T22" fmla="*/ 31 w 138"/>
                <a:gd name="T23" fmla="*/ 41 h 64"/>
                <a:gd name="T24" fmla="*/ 23 w 138"/>
                <a:gd name="T25" fmla="*/ 37 h 64"/>
                <a:gd name="T26" fmla="*/ 5 w 138"/>
                <a:gd name="T27" fmla="*/ 20 h 64"/>
                <a:gd name="T28" fmla="*/ 0 w 138"/>
                <a:gd name="T29" fmla="*/ 14 h 64"/>
                <a:gd name="T30" fmla="*/ 31 w 138"/>
                <a:gd name="T31" fmla="*/ 0 h 64"/>
                <a:gd name="T32" fmla="*/ 34 w 138"/>
                <a:gd name="T33" fmla="*/ 3 h 64"/>
                <a:gd name="T34" fmla="*/ 37 w 138"/>
                <a:gd name="T35" fmla="*/ 1 h 64"/>
                <a:gd name="T36" fmla="*/ 53 w 138"/>
                <a:gd name="T37" fmla="*/ 8 h 64"/>
                <a:gd name="T38" fmla="*/ 57 w 138"/>
                <a:gd name="T39" fmla="*/ 13 h 64"/>
                <a:gd name="T40" fmla="*/ 64 w 138"/>
                <a:gd name="T41" fmla="*/ 11 h 64"/>
                <a:gd name="T42" fmla="*/ 74 w 138"/>
                <a:gd name="T43" fmla="*/ 13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64"/>
                <a:gd name="T68" fmla="*/ 138 w 138"/>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64">
                  <a:moveTo>
                    <a:pt x="113" y="21"/>
                  </a:moveTo>
                  <a:lnTo>
                    <a:pt x="138" y="38"/>
                  </a:lnTo>
                  <a:lnTo>
                    <a:pt x="136" y="40"/>
                  </a:lnTo>
                  <a:lnTo>
                    <a:pt x="131" y="45"/>
                  </a:lnTo>
                  <a:lnTo>
                    <a:pt x="125" y="46"/>
                  </a:lnTo>
                  <a:lnTo>
                    <a:pt x="125" y="49"/>
                  </a:lnTo>
                  <a:lnTo>
                    <a:pt x="119" y="56"/>
                  </a:lnTo>
                  <a:lnTo>
                    <a:pt x="107" y="59"/>
                  </a:lnTo>
                  <a:lnTo>
                    <a:pt x="100" y="59"/>
                  </a:lnTo>
                  <a:lnTo>
                    <a:pt x="93" y="57"/>
                  </a:lnTo>
                  <a:lnTo>
                    <a:pt x="60" y="55"/>
                  </a:lnTo>
                  <a:lnTo>
                    <a:pt x="48" y="64"/>
                  </a:lnTo>
                  <a:lnTo>
                    <a:pt x="36" y="57"/>
                  </a:lnTo>
                  <a:lnTo>
                    <a:pt x="7" y="31"/>
                  </a:lnTo>
                  <a:lnTo>
                    <a:pt x="0" y="22"/>
                  </a:lnTo>
                  <a:lnTo>
                    <a:pt x="48" y="0"/>
                  </a:lnTo>
                  <a:lnTo>
                    <a:pt x="52" y="5"/>
                  </a:lnTo>
                  <a:lnTo>
                    <a:pt x="57" y="1"/>
                  </a:lnTo>
                  <a:lnTo>
                    <a:pt x="82" y="12"/>
                  </a:lnTo>
                  <a:lnTo>
                    <a:pt x="88" y="21"/>
                  </a:lnTo>
                  <a:lnTo>
                    <a:pt x="98" y="17"/>
                  </a:lnTo>
                  <a:lnTo>
                    <a:pt x="113" y="2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66" name="Freeform 523"/>
            <p:cNvSpPr>
              <a:spLocks/>
            </p:cNvSpPr>
            <p:nvPr/>
          </p:nvSpPr>
          <p:spPr bwMode="auto">
            <a:xfrm>
              <a:off x="2839" y="1534"/>
              <a:ext cx="90" cy="41"/>
            </a:xfrm>
            <a:custGeom>
              <a:avLst/>
              <a:gdLst>
                <a:gd name="T0" fmla="*/ 74 w 138"/>
                <a:gd name="T1" fmla="*/ 13 h 64"/>
                <a:gd name="T2" fmla="*/ 90 w 138"/>
                <a:gd name="T3" fmla="*/ 24 h 64"/>
                <a:gd name="T4" fmla="*/ 89 w 138"/>
                <a:gd name="T5" fmla="*/ 26 h 64"/>
                <a:gd name="T6" fmla="*/ 85 w 138"/>
                <a:gd name="T7" fmla="*/ 29 h 64"/>
                <a:gd name="T8" fmla="*/ 82 w 138"/>
                <a:gd name="T9" fmla="*/ 29 h 64"/>
                <a:gd name="T10" fmla="*/ 82 w 138"/>
                <a:gd name="T11" fmla="*/ 31 h 64"/>
                <a:gd name="T12" fmla="*/ 78 w 138"/>
                <a:gd name="T13" fmla="*/ 36 h 64"/>
                <a:gd name="T14" fmla="*/ 70 w 138"/>
                <a:gd name="T15" fmla="*/ 38 h 64"/>
                <a:gd name="T16" fmla="*/ 65 w 138"/>
                <a:gd name="T17" fmla="*/ 38 h 64"/>
                <a:gd name="T18" fmla="*/ 61 w 138"/>
                <a:gd name="T19" fmla="*/ 37 h 64"/>
                <a:gd name="T20" fmla="*/ 39 w 138"/>
                <a:gd name="T21" fmla="*/ 35 h 64"/>
                <a:gd name="T22" fmla="*/ 31 w 138"/>
                <a:gd name="T23" fmla="*/ 41 h 64"/>
                <a:gd name="T24" fmla="*/ 23 w 138"/>
                <a:gd name="T25" fmla="*/ 37 h 64"/>
                <a:gd name="T26" fmla="*/ 5 w 138"/>
                <a:gd name="T27" fmla="*/ 20 h 64"/>
                <a:gd name="T28" fmla="*/ 0 w 138"/>
                <a:gd name="T29" fmla="*/ 14 h 64"/>
                <a:gd name="T30" fmla="*/ 31 w 138"/>
                <a:gd name="T31" fmla="*/ 0 h 64"/>
                <a:gd name="T32" fmla="*/ 34 w 138"/>
                <a:gd name="T33" fmla="*/ 3 h 64"/>
                <a:gd name="T34" fmla="*/ 37 w 138"/>
                <a:gd name="T35" fmla="*/ 1 h 64"/>
                <a:gd name="T36" fmla="*/ 53 w 138"/>
                <a:gd name="T37" fmla="*/ 8 h 64"/>
                <a:gd name="T38" fmla="*/ 57 w 138"/>
                <a:gd name="T39" fmla="*/ 13 h 64"/>
                <a:gd name="T40" fmla="*/ 64 w 138"/>
                <a:gd name="T41" fmla="*/ 11 h 64"/>
                <a:gd name="T42" fmla="*/ 74 w 138"/>
                <a:gd name="T43" fmla="*/ 13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64"/>
                <a:gd name="T68" fmla="*/ 138 w 138"/>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64">
                  <a:moveTo>
                    <a:pt x="113" y="21"/>
                  </a:moveTo>
                  <a:lnTo>
                    <a:pt x="138" y="38"/>
                  </a:lnTo>
                  <a:lnTo>
                    <a:pt x="136" y="40"/>
                  </a:lnTo>
                  <a:lnTo>
                    <a:pt x="131" y="45"/>
                  </a:lnTo>
                  <a:lnTo>
                    <a:pt x="125" y="46"/>
                  </a:lnTo>
                  <a:lnTo>
                    <a:pt x="125" y="49"/>
                  </a:lnTo>
                  <a:lnTo>
                    <a:pt x="119" y="56"/>
                  </a:lnTo>
                  <a:lnTo>
                    <a:pt x="107" y="59"/>
                  </a:lnTo>
                  <a:lnTo>
                    <a:pt x="100" y="59"/>
                  </a:lnTo>
                  <a:lnTo>
                    <a:pt x="93" y="57"/>
                  </a:lnTo>
                  <a:lnTo>
                    <a:pt x="60" y="55"/>
                  </a:lnTo>
                  <a:lnTo>
                    <a:pt x="48" y="64"/>
                  </a:lnTo>
                  <a:lnTo>
                    <a:pt x="36" y="57"/>
                  </a:lnTo>
                  <a:lnTo>
                    <a:pt x="7" y="31"/>
                  </a:lnTo>
                  <a:lnTo>
                    <a:pt x="0" y="22"/>
                  </a:lnTo>
                  <a:lnTo>
                    <a:pt x="48" y="0"/>
                  </a:lnTo>
                  <a:lnTo>
                    <a:pt x="52" y="5"/>
                  </a:lnTo>
                  <a:lnTo>
                    <a:pt x="57" y="1"/>
                  </a:lnTo>
                  <a:lnTo>
                    <a:pt x="82" y="12"/>
                  </a:lnTo>
                  <a:lnTo>
                    <a:pt x="88" y="21"/>
                  </a:lnTo>
                  <a:lnTo>
                    <a:pt x="98" y="17"/>
                  </a:lnTo>
                  <a:lnTo>
                    <a:pt x="113" y="21"/>
                  </a:lnTo>
                </a:path>
              </a:pathLst>
            </a:custGeom>
            <a:solidFill>
              <a:srgbClr val="E5E5E5"/>
            </a:solidFill>
            <a:ln w="1588">
              <a:solidFill>
                <a:srgbClr val="999999"/>
              </a:solidFill>
              <a:prstDash val="solid"/>
              <a:round/>
              <a:headEnd/>
              <a:tailEnd/>
            </a:ln>
          </p:spPr>
          <p:txBody>
            <a:bodyPr/>
            <a:lstStyle/>
            <a:p>
              <a:endParaRPr lang="en-US"/>
            </a:p>
          </p:txBody>
        </p:sp>
        <p:sp>
          <p:nvSpPr>
            <p:cNvPr id="27267" name="Freeform 524"/>
            <p:cNvSpPr>
              <a:spLocks/>
            </p:cNvSpPr>
            <p:nvPr/>
          </p:nvSpPr>
          <p:spPr bwMode="auto">
            <a:xfrm>
              <a:off x="2710" y="1529"/>
              <a:ext cx="48" cy="30"/>
            </a:xfrm>
            <a:custGeom>
              <a:avLst/>
              <a:gdLst>
                <a:gd name="T0" fmla="*/ 10 w 74"/>
                <a:gd name="T1" fmla="*/ 0 h 46"/>
                <a:gd name="T2" fmla="*/ 0 w 74"/>
                <a:gd name="T3" fmla="*/ 4 h 46"/>
                <a:gd name="T4" fmla="*/ 5 w 74"/>
                <a:gd name="T5" fmla="*/ 10 h 46"/>
                <a:gd name="T6" fmla="*/ 22 w 74"/>
                <a:gd name="T7" fmla="*/ 22 h 46"/>
                <a:gd name="T8" fmla="*/ 29 w 74"/>
                <a:gd name="T9" fmla="*/ 20 h 46"/>
                <a:gd name="T10" fmla="*/ 30 w 74"/>
                <a:gd name="T11" fmla="*/ 22 h 46"/>
                <a:gd name="T12" fmla="*/ 43 w 74"/>
                <a:gd name="T13" fmla="*/ 30 h 46"/>
                <a:gd name="T14" fmla="*/ 45 w 74"/>
                <a:gd name="T15" fmla="*/ 30 h 46"/>
                <a:gd name="T16" fmla="*/ 45 w 74"/>
                <a:gd name="T17" fmla="*/ 27 h 46"/>
                <a:gd name="T18" fmla="*/ 47 w 74"/>
                <a:gd name="T19" fmla="*/ 20 h 46"/>
                <a:gd name="T20" fmla="*/ 48 w 74"/>
                <a:gd name="T21" fmla="*/ 11 h 46"/>
                <a:gd name="T22" fmla="*/ 46 w 74"/>
                <a:gd name="T23" fmla="*/ 10 h 46"/>
                <a:gd name="T24" fmla="*/ 41 w 74"/>
                <a:gd name="T25" fmla="*/ 5 h 46"/>
                <a:gd name="T26" fmla="*/ 39 w 74"/>
                <a:gd name="T27" fmla="*/ 1 h 46"/>
                <a:gd name="T28" fmla="*/ 21 w 74"/>
                <a:gd name="T29" fmla="*/ 0 h 46"/>
                <a:gd name="T30" fmla="*/ 10 w 74"/>
                <a:gd name="T31" fmla="*/ 0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46"/>
                <a:gd name="T50" fmla="*/ 74 w 74"/>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46">
                  <a:moveTo>
                    <a:pt x="16" y="0"/>
                  </a:moveTo>
                  <a:lnTo>
                    <a:pt x="0" y="6"/>
                  </a:lnTo>
                  <a:lnTo>
                    <a:pt x="8" y="15"/>
                  </a:lnTo>
                  <a:lnTo>
                    <a:pt x="34" y="33"/>
                  </a:lnTo>
                  <a:lnTo>
                    <a:pt x="45" y="31"/>
                  </a:lnTo>
                  <a:lnTo>
                    <a:pt x="46" y="34"/>
                  </a:lnTo>
                  <a:lnTo>
                    <a:pt x="66" y="46"/>
                  </a:lnTo>
                  <a:lnTo>
                    <a:pt x="69" y="46"/>
                  </a:lnTo>
                  <a:lnTo>
                    <a:pt x="69" y="41"/>
                  </a:lnTo>
                  <a:lnTo>
                    <a:pt x="73" y="31"/>
                  </a:lnTo>
                  <a:lnTo>
                    <a:pt x="74" y="17"/>
                  </a:lnTo>
                  <a:lnTo>
                    <a:pt x="71" y="15"/>
                  </a:lnTo>
                  <a:lnTo>
                    <a:pt x="63" y="8"/>
                  </a:lnTo>
                  <a:lnTo>
                    <a:pt x="60" y="1"/>
                  </a:lnTo>
                  <a:lnTo>
                    <a:pt x="33" y="0"/>
                  </a:lnTo>
                  <a:lnTo>
                    <a:pt x="16"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68" name="Freeform 525"/>
            <p:cNvSpPr>
              <a:spLocks/>
            </p:cNvSpPr>
            <p:nvPr/>
          </p:nvSpPr>
          <p:spPr bwMode="auto">
            <a:xfrm>
              <a:off x="2710" y="1529"/>
              <a:ext cx="48" cy="30"/>
            </a:xfrm>
            <a:custGeom>
              <a:avLst/>
              <a:gdLst>
                <a:gd name="T0" fmla="*/ 10 w 74"/>
                <a:gd name="T1" fmla="*/ 0 h 46"/>
                <a:gd name="T2" fmla="*/ 0 w 74"/>
                <a:gd name="T3" fmla="*/ 4 h 46"/>
                <a:gd name="T4" fmla="*/ 5 w 74"/>
                <a:gd name="T5" fmla="*/ 10 h 46"/>
                <a:gd name="T6" fmla="*/ 22 w 74"/>
                <a:gd name="T7" fmla="*/ 22 h 46"/>
                <a:gd name="T8" fmla="*/ 29 w 74"/>
                <a:gd name="T9" fmla="*/ 20 h 46"/>
                <a:gd name="T10" fmla="*/ 30 w 74"/>
                <a:gd name="T11" fmla="*/ 22 h 46"/>
                <a:gd name="T12" fmla="*/ 43 w 74"/>
                <a:gd name="T13" fmla="*/ 30 h 46"/>
                <a:gd name="T14" fmla="*/ 45 w 74"/>
                <a:gd name="T15" fmla="*/ 30 h 46"/>
                <a:gd name="T16" fmla="*/ 45 w 74"/>
                <a:gd name="T17" fmla="*/ 27 h 46"/>
                <a:gd name="T18" fmla="*/ 47 w 74"/>
                <a:gd name="T19" fmla="*/ 20 h 46"/>
                <a:gd name="T20" fmla="*/ 48 w 74"/>
                <a:gd name="T21" fmla="*/ 11 h 46"/>
                <a:gd name="T22" fmla="*/ 46 w 74"/>
                <a:gd name="T23" fmla="*/ 10 h 46"/>
                <a:gd name="T24" fmla="*/ 41 w 74"/>
                <a:gd name="T25" fmla="*/ 5 h 46"/>
                <a:gd name="T26" fmla="*/ 39 w 74"/>
                <a:gd name="T27" fmla="*/ 1 h 46"/>
                <a:gd name="T28" fmla="*/ 21 w 74"/>
                <a:gd name="T29" fmla="*/ 0 h 46"/>
                <a:gd name="T30" fmla="*/ 10 w 74"/>
                <a:gd name="T31" fmla="*/ 0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46"/>
                <a:gd name="T50" fmla="*/ 74 w 74"/>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46">
                  <a:moveTo>
                    <a:pt x="16" y="0"/>
                  </a:moveTo>
                  <a:lnTo>
                    <a:pt x="0" y="6"/>
                  </a:lnTo>
                  <a:lnTo>
                    <a:pt x="8" y="15"/>
                  </a:lnTo>
                  <a:lnTo>
                    <a:pt x="34" y="33"/>
                  </a:lnTo>
                  <a:lnTo>
                    <a:pt x="45" y="31"/>
                  </a:lnTo>
                  <a:lnTo>
                    <a:pt x="46" y="34"/>
                  </a:lnTo>
                  <a:lnTo>
                    <a:pt x="66" y="46"/>
                  </a:lnTo>
                  <a:lnTo>
                    <a:pt x="69" y="46"/>
                  </a:lnTo>
                  <a:lnTo>
                    <a:pt x="69" y="41"/>
                  </a:lnTo>
                  <a:lnTo>
                    <a:pt x="73" y="31"/>
                  </a:lnTo>
                  <a:lnTo>
                    <a:pt x="74" y="17"/>
                  </a:lnTo>
                  <a:lnTo>
                    <a:pt x="71" y="15"/>
                  </a:lnTo>
                  <a:lnTo>
                    <a:pt x="63" y="8"/>
                  </a:lnTo>
                  <a:lnTo>
                    <a:pt x="60" y="1"/>
                  </a:lnTo>
                  <a:lnTo>
                    <a:pt x="33" y="0"/>
                  </a:lnTo>
                  <a:lnTo>
                    <a:pt x="16" y="0"/>
                  </a:lnTo>
                </a:path>
              </a:pathLst>
            </a:custGeom>
            <a:solidFill>
              <a:srgbClr val="E5E5E5"/>
            </a:solidFill>
            <a:ln w="1588">
              <a:solidFill>
                <a:srgbClr val="999999"/>
              </a:solidFill>
              <a:prstDash val="solid"/>
              <a:round/>
              <a:headEnd/>
              <a:tailEnd/>
            </a:ln>
          </p:spPr>
          <p:txBody>
            <a:bodyPr/>
            <a:lstStyle/>
            <a:p>
              <a:endParaRPr lang="en-US"/>
            </a:p>
          </p:txBody>
        </p:sp>
        <p:sp>
          <p:nvSpPr>
            <p:cNvPr id="27269" name="Freeform 526"/>
            <p:cNvSpPr>
              <a:spLocks/>
            </p:cNvSpPr>
            <p:nvPr/>
          </p:nvSpPr>
          <p:spPr bwMode="auto">
            <a:xfrm>
              <a:off x="2756" y="1470"/>
              <a:ext cx="117" cy="124"/>
            </a:xfrm>
            <a:custGeom>
              <a:avLst/>
              <a:gdLst>
                <a:gd name="T0" fmla="*/ 28 w 178"/>
                <a:gd name="T1" fmla="*/ 22 h 193"/>
                <a:gd name="T2" fmla="*/ 30 w 178"/>
                <a:gd name="T3" fmla="*/ 24 h 193"/>
                <a:gd name="T4" fmla="*/ 30 w 178"/>
                <a:gd name="T5" fmla="*/ 21 h 193"/>
                <a:gd name="T6" fmla="*/ 35 w 178"/>
                <a:gd name="T7" fmla="*/ 19 h 193"/>
                <a:gd name="T8" fmla="*/ 45 w 178"/>
                <a:gd name="T9" fmla="*/ 22 h 193"/>
                <a:gd name="T10" fmla="*/ 40 w 178"/>
                <a:gd name="T11" fmla="*/ 17 h 193"/>
                <a:gd name="T12" fmla="*/ 35 w 178"/>
                <a:gd name="T13" fmla="*/ 11 h 193"/>
                <a:gd name="T14" fmla="*/ 34 w 178"/>
                <a:gd name="T15" fmla="*/ 10 h 193"/>
                <a:gd name="T16" fmla="*/ 32 w 178"/>
                <a:gd name="T17" fmla="*/ 0 h 193"/>
                <a:gd name="T18" fmla="*/ 41 w 178"/>
                <a:gd name="T19" fmla="*/ 2 h 193"/>
                <a:gd name="T20" fmla="*/ 45 w 178"/>
                <a:gd name="T21" fmla="*/ 2 h 193"/>
                <a:gd name="T22" fmla="*/ 46 w 178"/>
                <a:gd name="T23" fmla="*/ 6 h 193"/>
                <a:gd name="T24" fmla="*/ 61 w 178"/>
                <a:gd name="T25" fmla="*/ 10 h 193"/>
                <a:gd name="T26" fmla="*/ 61 w 178"/>
                <a:gd name="T27" fmla="*/ 14 h 193"/>
                <a:gd name="T28" fmla="*/ 66 w 178"/>
                <a:gd name="T29" fmla="*/ 15 h 193"/>
                <a:gd name="T30" fmla="*/ 83 w 178"/>
                <a:gd name="T31" fmla="*/ 8 h 193"/>
                <a:gd name="T32" fmla="*/ 82 w 178"/>
                <a:gd name="T33" fmla="*/ 10 h 193"/>
                <a:gd name="T34" fmla="*/ 99 w 178"/>
                <a:gd name="T35" fmla="*/ 14 h 193"/>
                <a:gd name="T36" fmla="*/ 105 w 178"/>
                <a:gd name="T37" fmla="*/ 14 h 193"/>
                <a:gd name="T38" fmla="*/ 110 w 178"/>
                <a:gd name="T39" fmla="*/ 20 h 193"/>
                <a:gd name="T40" fmla="*/ 106 w 178"/>
                <a:gd name="T41" fmla="*/ 21 h 193"/>
                <a:gd name="T42" fmla="*/ 106 w 178"/>
                <a:gd name="T43" fmla="*/ 35 h 193"/>
                <a:gd name="T44" fmla="*/ 115 w 178"/>
                <a:gd name="T45" fmla="*/ 53 h 193"/>
                <a:gd name="T46" fmla="*/ 117 w 178"/>
                <a:gd name="T47" fmla="*/ 67 h 193"/>
                <a:gd name="T48" fmla="*/ 114 w 178"/>
                <a:gd name="T49" fmla="*/ 64 h 193"/>
                <a:gd name="T50" fmla="*/ 83 w 178"/>
                <a:gd name="T51" fmla="*/ 78 h 193"/>
                <a:gd name="T52" fmla="*/ 87 w 178"/>
                <a:gd name="T53" fmla="*/ 84 h 193"/>
                <a:gd name="T54" fmla="*/ 106 w 178"/>
                <a:gd name="T55" fmla="*/ 101 h 193"/>
                <a:gd name="T56" fmla="*/ 95 w 178"/>
                <a:gd name="T57" fmla="*/ 111 h 193"/>
                <a:gd name="T58" fmla="*/ 99 w 178"/>
                <a:gd name="T59" fmla="*/ 120 h 193"/>
                <a:gd name="T60" fmla="*/ 93 w 178"/>
                <a:gd name="T61" fmla="*/ 121 h 193"/>
                <a:gd name="T62" fmla="*/ 78 w 178"/>
                <a:gd name="T63" fmla="*/ 121 h 193"/>
                <a:gd name="T64" fmla="*/ 66 w 178"/>
                <a:gd name="T65" fmla="*/ 121 h 193"/>
                <a:gd name="T66" fmla="*/ 61 w 178"/>
                <a:gd name="T67" fmla="*/ 124 h 193"/>
                <a:gd name="T68" fmla="*/ 50 w 178"/>
                <a:gd name="T69" fmla="*/ 121 h 193"/>
                <a:gd name="T70" fmla="*/ 35 w 178"/>
                <a:gd name="T71" fmla="*/ 121 h 193"/>
                <a:gd name="T72" fmla="*/ 23 w 178"/>
                <a:gd name="T73" fmla="*/ 121 h 193"/>
                <a:gd name="T74" fmla="*/ 28 w 178"/>
                <a:gd name="T75" fmla="*/ 99 h 193"/>
                <a:gd name="T76" fmla="*/ 8 w 178"/>
                <a:gd name="T77" fmla="*/ 91 h 193"/>
                <a:gd name="T78" fmla="*/ 5 w 178"/>
                <a:gd name="T79" fmla="*/ 90 h 193"/>
                <a:gd name="T80" fmla="*/ 5 w 178"/>
                <a:gd name="T81" fmla="*/ 89 h 193"/>
                <a:gd name="T82" fmla="*/ 1 w 178"/>
                <a:gd name="T83" fmla="*/ 79 h 193"/>
                <a:gd name="T84" fmla="*/ 2 w 178"/>
                <a:gd name="T85" fmla="*/ 70 h 193"/>
                <a:gd name="T86" fmla="*/ 0 w 178"/>
                <a:gd name="T87" fmla="*/ 69 h 193"/>
                <a:gd name="T88" fmla="*/ 1 w 178"/>
                <a:gd name="T89" fmla="*/ 51 h 193"/>
                <a:gd name="T90" fmla="*/ 12 w 178"/>
                <a:gd name="T91" fmla="*/ 44 h 193"/>
                <a:gd name="T92" fmla="*/ 9 w 178"/>
                <a:gd name="T93" fmla="*/ 38 h 193"/>
                <a:gd name="T94" fmla="*/ 13 w 178"/>
                <a:gd name="T95" fmla="*/ 27 h 193"/>
                <a:gd name="T96" fmla="*/ 12 w 178"/>
                <a:gd name="T97" fmla="*/ 26 h 193"/>
                <a:gd name="T98" fmla="*/ 13 w 178"/>
                <a:gd name="T99" fmla="*/ 21 h 193"/>
                <a:gd name="T100" fmla="*/ 28 w 178"/>
                <a:gd name="T101" fmla="*/ 22 h 1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8"/>
                <a:gd name="T154" fmla="*/ 0 h 193"/>
                <a:gd name="T155" fmla="*/ 178 w 178"/>
                <a:gd name="T156" fmla="*/ 193 h 1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8" h="193">
                  <a:moveTo>
                    <a:pt x="43" y="35"/>
                  </a:moveTo>
                  <a:lnTo>
                    <a:pt x="46" y="38"/>
                  </a:lnTo>
                  <a:lnTo>
                    <a:pt x="46" y="33"/>
                  </a:lnTo>
                  <a:lnTo>
                    <a:pt x="53" y="29"/>
                  </a:lnTo>
                  <a:lnTo>
                    <a:pt x="68" y="34"/>
                  </a:lnTo>
                  <a:lnTo>
                    <a:pt x="61" y="26"/>
                  </a:lnTo>
                  <a:lnTo>
                    <a:pt x="53" y="17"/>
                  </a:lnTo>
                  <a:lnTo>
                    <a:pt x="52" y="15"/>
                  </a:lnTo>
                  <a:lnTo>
                    <a:pt x="48" y="0"/>
                  </a:lnTo>
                  <a:lnTo>
                    <a:pt x="63" y="3"/>
                  </a:lnTo>
                  <a:lnTo>
                    <a:pt x="68" y="3"/>
                  </a:lnTo>
                  <a:lnTo>
                    <a:pt x="70" y="10"/>
                  </a:lnTo>
                  <a:lnTo>
                    <a:pt x="93" y="15"/>
                  </a:lnTo>
                  <a:lnTo>
                    <a:pt x="93" y="22"/>
                  </a:lnTo>
                  <a:lnTo>
                    <a:pt x="100" y="23"/>
                  </a:lnTo>
                  <a:lnTo>
                    <a:pt x="126" y="13"/>
                  </a:lnTo>
                  <a:lnTo>
                    <a:pt x="125" y="15"/>
                  </a:lnTo>
                  <a:lnTo>
                    <a:pt x="151" y="22"/>
                  </a:lnTo>
                  <a:lnTo>
                    <a:pt x="159" y="22"/>
                  </a:lnTo>
                  <a:lnTo>
                    <a:pt x="168" y="31"/>
                  </a:lnTo>
                  <a:lnTo>
                    <a:pt x="161" y="32"/>
                  </a:lnTo>
                  <a:lnTo>
                    <a:pt x="162" y="55"/>
                  </a:lnTo>
                  <a:lnTo>
                    <a:pt x="175" y="83"/>
                  </a:lnTo>
                  <a:lnTo>
                    <a:pt x="178" y="105"/>
                  </a:lnTo>
                  <a:lnTo>
                    <a:pt x="174" y="100"/>
                  </a:lnTo>
                  <a:lnTo>
                    <a:pt x="126" y="122"/>
                  </a:lnTo>
                  <a:lnTo>
                    <a:pt x="133" y="131"/>
                  </a:lnTo>
                  <a:lnTo>
                    <a:pt x="162" y="157"/>
                  </a:lnTo>
                  <a:lnTo>
                    <a:pt x="145" y="172"/>
                  </a:lnTo>
                  <a:lnTo>
                    <a:pt x="150" y="187"/>
                  </a:lnTo>
                  <a:lnTo>
                    <a:pt x="142" y="189"/>
                  </a:lnTo>
                  <a:lnTo>
                    <a:pt x="119" y="189"/>
                  </a:lnTo>
                  <a:lnTo>
                    <a:pt x="100" y="189"/>
                  </a:lnTo>
                  <a:lnTo>
                    <a:pt x="93" y="193"/>
                  </a:lnTo>
                  <a:lnTo>
                    <a:pt x="76" y="189"/>
                  </a:lnTo>
                  <a:lnTo>
                    <a:pt x="54" y="188"/>
                  </a:lnTo>
                  <a:lnTo>
                    <a:pt x="35" y="189"/>
                  </a:lnTo>
                  <a:lnTo>
                    <a:pt x="43" y="154"/>
                  </a:lnTo>
                  <a:lnTo>
                    <a:pt x="12" y="142"/>
                  </a:lnTo>
                  <a:lnTo>
                    <a:pt x="8" y="140"/>
                  </a:lnTo>
                  <a:lnTo>
                    <a:pt x="8" y="138"/>
                  </a:lnTo>
                  <a:lnTo>
                    <a:pt x="2" y="123"/>
                  </a:lnTo>
                  <a:lnTo>
                    <a:pt x="3" y="109"/>
                  </a:lnTo>
                  <a:lnTo>
                    <a:pt x="0" y="107"/>
                  </a:lnTo>
                  <a:lnTo>
                    <a:pt x="2" y="79"/>
                  </a:lnTo>
                  <a:lnTo>
                    <a:pt x="19" y="68"/>
                  </a:lnTo>
                  <a:lnTo>
                    <a:pt x="13" y="59"/>
                  </a:lnTo>
                  <a:lnTo>
                    <a:pt x="20" y="42"/>
                  </a:lnTo>
                  <a:lnTo>
                    <a:pt x="18" y="40"/>
                  </a:lnTo>
                  <a:lnTo>
                    <a:pt x="20" y="33"/>
                  </a:lnTo>
                  <a:lnTo>
                    <a:pt x="43" y="3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70" name="Freeform 527"/>
            <p:cNvSpPr>
              <a:spLocks/>
            </p:cNvSpPr>
            <p:nvPr/>
          </p:nvSpPr>
          <p:spPr bwMode="auto">
            <a:xfrm>
              <a:off x="2756" y="1470"/>
              <a:ext cx="117" cy="124"/>
            </a:xfrm>
            <a:custGeom>
              <a:avLst/>
              <a:gdLst>
                <a:gd name="T0" fmla="*/ 28 w 178"/>
                <a:gd name="T1" fmla="*/ 22 h 193"/>
                <a:gd name="T2" fmla="*/ 30 w 178"/>
                <a:gd name="T3" fmla="*/ 24 h 193"/>
                <a:gd name="T4" fmla="*/ 30 w 178"/>
                <a:gd name="T5" fmla="*/ 21 h 193"/>
                <a:gd name="T6" fmla="*/ 35 w 178"/>
                <a:gd name="T7" fmla="*/ 19 h 193"/>
                <a:gd name="T8" fmla="*/ 45 w 178"/>
                <a:gd name="T9" fmla="*/ 22 h 193"/>
                <a:gd name="T10" fmla="*/ 40 w 178"/>
                <a:gd name="T11" fmla="*/ 17 h 193"/>
                <a:gd name="T12" fmla="*/ 35 w 178"/>
                <a:gd name="T13" fmla="*/ 11 h 193"/>
                <a:gd name="T14" fmla="*/ 34 w 178"/>
                <a:gd name="T15" fmla="*/ 10 h 193"/>
                <a:gd name="T16" fmla="*/ 32 w 178"/>
                <a:gd name="T17" fmla="*/ 0 h 193"/>
                <a:gd name="T18" fmla="*/ 41 w 178"/>
                <a:gd name="T19" fmla="*/ 2 h 193"/>
                <a:gd name="T20" fmla="*/ 45 w 178"/>
                <a:gd name="T21" fmla="*/ 2 h 193"/>
                <a:gd name="T22" fmla="*/ 46 w 178"/>
                <a:gd name="T23" fmla="*/ 6 h 193"/>
                <a:gd name="T24" fmla="*/ 61 w 178"/>
                <a:gd name="T25" fmla="*/ 10 h 193"/>
                <a:gd name="T26" fmla="*/ 61 w 178"/>
                <a:gd name="T27" fmla="*/ 14 h 193"/>
                <a:gd name="T28" fmla="*/ 66 w 178"/>
                <a:gd name="T29" fmla="*/ 15 h 193"/>
                <a:gd name="T30" fmla="*/ 83 w 178"/>
                <a:gd name="T31" fmla="*/ 8 h 193"/>
                <a:gd name="T32" fmla="*/ 82 w 178"/>
                <a:gd name="T33" fmla="*/ 10 h 193"/>
                <a:gd name="T34" fmla="*/ 99 w 178"/>
                <a:gd name="T35" fmla="*/ 14 h 193"/>
                <a:gd name="T36" fmla="*/ 105 w 178"/>
                <a:gd name="T37" fmla="*/ 14 h 193"/>
                <a:gd name="T38" fmla="*/ 110 w 178"/>
                <a:gd name="T39" fmla="*/ 20 h 193"/>
                <a:gd name="T40" fmla="*/ 106 w 178"/>
                <a:gd name="T41" fmla="*/ 21 h 193"/>
                <a:gd name="T42" fmla="*/ 106 w 178"/>
                <a:gd name="T43" fmla="*/ 35 h 193"/>
                <a:gd name="T44" fmla="*/ 115 w 178"/>
                <a:gd name="T45" fmla="*/ 53 h 193"/>
                <a:gd name="T46" fmla="*/ 117 w 178"/>
                <a:gd name="T47" fmla="*/ 67 h 193"/>
                <a:gd name="T48" fmla="*/ 114 w 178"/>
                <a:gd name="T49" fmla="*/ 64 h 193"/>
                <a:gd name="T50" fmla="*/ 83 w 178"/>
                <a:gd name="T51" fmla="*/ 78 h 193"/>
                <a:gd name="T52" fmla="*/ 87 w 178"/>
                <a:gd name="T53" fmla="*/ 84 h 193"/>
                <a:gd name="T54" fmla="*/ 106 w 178"/>
                <a:gd name="T55" fmla="*/ 101 h 193"/>
                <a:gd name="T56" fmla="*/ 95 w 178"/>
                <a:gd name="T57" fmla="*/ 111 h 193"/>
                <a:gd name="T58" fmla="*/ 99 w 178"/>
                <a:gd name="T59" fmla="*/ 120 h 193"/>
                <a:gd name="T60" fmla="*/ 93 w 178"/>
                <a:gd name="T61" fmla="*/ 121 h 193"/>
                <a:gd name="T62" fmla="*/ 78 w 178"/>
                <a:gd name="T63" fmla="*/ 121 h 193"/>
                <a:gd name="T64" fmla="*/ 66 w 178"/>
                <a:gd name="T65" fmla="*/ 121 h 193"/>
                <a:gd name="T66" fmla="*/ 61 w 178"/>
                <a:gd name="T67" fmla="*/ 124 h 193"/>
                <a:gd name="T68" fmla="*/ 50 w 178"/>
                <a:gd name="T69" fmla="*/ 121 h 193"/>
                <a:gd name="T70" fmla="*/ 35 w 178"/>
                <a:gd name="T71" fmla="*/ 121 h 193"/>
                <a:gd name="T72" fmla="*/ 23 w 178"/>
                <a:gd name="T73" fmla="*/ 121 h 193"/>
                <a:gd name="T74" fmla="*/ 28 w 178"/>
                <a:gd name="T75" fmla="*/ 99 h 193"/>
                <a:gd name="T76" fmla="*/ 8 w 178"/>
                <a:gd name="T77" fmla="*/ 91 h 193"/>
                <a:gd name="T78" fmla="*/ 5 w 178"/>
                <a:gd name="T79" fmla="*/ 90 h 193"/>
                <a:gd name="T80" fmla="*/ 5 w 178"/>
                <a:gd name="T81" fmla="*/ 89 h 193"/>
                <a:gd name="T82" fmla="*/ 1 w 178"/>
                <a:gd name="T83" fmla="*/ 79 h 193"/>
                <a:gd name="T84" fmla="*/ 2 w 178"/>
                <a:gd name="T85" fmla="*/ 70 h 193"/>
                <a:gd name="T86" fmla="*/ 0 w 178"/>
                <a:gd name="T87" fmla="*/ 69 h 193"/>
                <a:gd name="T88" fmla="*/ 1 w 178"/>
                <a:gd name="T89" fmla="*/ 51 h 193"/>
                <a:gd name="T90" fmla="*/ 12 w 178"/>
                <a:gd name="T91" fmla="*/ 44 h 193"/>
                <a:gd name="T92" fmla="*/ 9 w 178"/>
                <a:gd name="T93" fmla="*/ 38 h 193"/>
                <a:gd name="T94" fmla="*/ 13 w 178"/>
                <a:gd name="T95" fmla="*/ 27 h 193"/>
                <a:gd name="T96" fmla="*/ 12 w 178"/>
                <a:gd name="T97" fmla="*/ 26 h 193"/>
                <a:gd name="T98" fmla="*/ 13 w 178"/>
                <a:gd name="T99" fmla="*/ 21 h 193"/>
                <a:gd name="T100" fmla="*/ 28 w 178"/>
                <a:gd name="T101" fmla="*/ 22 h 1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8"/>
                <a:gd name="T154" fmla="*/ 0 h 193"/>
                <a:gd name="T155" fmla="*/ 178 w 178"/>
                <a:gd name="T156" fmla="*/ 193 h 1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8" h="193">
                  <a:moveTo>
                    <a:pt x="43" y="35"/>
                  </a:moveTo>
                  <a:lnTo>
                    <a:pt x="46" y="38"/>
                  </a:lnTo>
                  <a:lnTo>
                    <a:pt x="46" y="33"/>
                  </a:lnTo>
                  <a:lnTo>
                    <a:pt x="53" y="29"/>
                  </a:lnTo>
                  <a:lnTo>
                    <a:pt x="68" y="34"/>
                  </a:lnTo>
                  <a:lnTo>
                    <a:pt x="61" y="26"/>
                  </a:lnTo>
                  <a:lnTo>
                    <a:pt x="53" y="17"/>
                  </a:lnTo>
                  <a:lnTo>
                    <a:pt x="52" y="15"/>
                  </a:lnTo>
                  <a:lnTo>
                    <a:pt x="48" y="0"/>
                  </a:lnTo>
                  <a:lnTo>
                    <a:pt x="63" y="3"/>
                  </a:lnTo>
                  <a:lnTo>
                    <a:pt x="68" y="3"/>
                  </a:lnTo>
                  <a:lnTo>
                    <a:pt x="70" y="10"/>
                  </a:lnTo>
                  <a:lnTo>
                    <a:pt x="93" y="15"/>
                  </a:lnTo>
                  <a:lnTo>
                    <a:pt x="93" y="22"/>
                  </a:lnTo>
                  <a:lnTo>
                    <a:pt x="100" y="23"/>
                  </a:lnTo>
                  <a:lnTo>
                    <a:pt x="126" y="13"/>
                  </a:lnTo>
                  <a:lnTo>
                    <a:pt x="125" y="15"/>
                  </a:lnTo>
                  <a:lnTo>
                    <a:pt x="151" y="22"/>
                  </a:lnTo>
                  <a:lnTo>
                    <a:pt x="159" y="22"/>
                  </a:lnTo>
                  <a:lnTo>
                    <a:pt x="168" y="31"/>
                  </a:lnTo>
                  <a:lnTo>
                    <a:pt x="161" y="32"/>
                  </a:lnTo>
                  <a:lnTo>
                    <a:pt x="162" y="55"/>
                  </a:lnTo>
                  <a:lnTo>
                    <a:pt x="175" y="83"/>
                  </a:lnTo>
                  <a:lnTo>
                    <a:pt x="178" y="105"/>
                  </a:lnTo>
                  <a:lnTo>
                    <a:pt x="174" y="100"/>
                  </a:lnTo>
                  <a:lnTo>
                    <a:pt x="126" y="122"/>
                  </a:lnTo>
                  <a:lnTo>
                    <a:pt x="133" y="131"/>
                  </a:lnTo>
                  <a:lnTo>
                    <a:pt x="162" y="157"/>
                  </a:lnTo>
                  <a:lnTo>
                    <a:pt x="145" y="172"/>
                  </a:lnTo>
                  <a:lnTo>
                    <a:pt x="150" y="187"/>
                  </a:lnTo>
                  <a:lnTo>
                    <a:pt x="142" y="189"/>
                  </a:lnTo>
                  <a:lnTo>
                    <a:pt x="119" y="189"/>
                  </a:lnTo>
                  <a:lnTo>
                    <a:pt x="100" y="189"/>
                  </a:lnTo>
                  <a:lnTo>
                    <a:pt x="93" y="193"/>
                  </a:lnTo>
                  <a:lnTo>
                    <a:pt x="76" y="189"/>
                  </a:lnTo>
                  <a:lnTo>
                    <a:pt x="54" y="188"/>
                  </a:lnTo>
                  <a:lnTo>
                    <a:pt x="35" y="189"/>
                  </a:lnTo>
                  <a:lnTo>
                    <a:pt x="43" y="154"/>
                  </a:lnTo>
                  <a:lnTo>
                    <a:pt x="12" y="142"/>
                  </a:lnTo>
                  <a:lnTo>
                    <a:pt x="8" y="140"/>
                  </a:lnTo>
                  <a:lnTo>
                    <a:pt x="8" y="138"/>
                  </a:lnTo>
                  <a:lnTo>
                    <a:pt x="2" y="123"/>
                  </a:lnTo>
                  <a:lnTo>
                    <a:pt x="3" y="109"/>
                  </a:lnTo>
                  <a:lnTo>
                    <a:pt x="0" y="107"/>
                  </a:lnTo>
                  <a:lnTo>
                    <a:pt x="2" y="79"/>
                  </a:lnTo>
                  <a:lnTo>
                    <a:pt x="19" y="68"/>
                  </a:lnTo>
                  <a:lnTo>
                    <a:pt x="13" y="59"/>
                  </a:lnTo>
                  <a:lnTo>
                    <a:pt x="20" y="42"/>
                  </a:lnTo>
                  <a:lnTo>
                    <a:pt x="18" y="40"/>
                  </a:lnTo>
                  <a:lnTo>
                    <a:pt x="20" y="33"/>
                  </a:lnTo>
                  <a:lnTo>
                    <a:pt x="43" y="35"/>
                  </a:lnTo>
                </a:path>
              </a:pathLst>
            </a:custGeom>
            <a:solidFill>
              <a:srgbClr val="E5E5E5"/>
            </a:solidFill>
            <a:ln w="1588">
              <a:solidFill>
                <a:srgbClr val="999999"/>
              </a:solidFill>
              <a:prstDash val="solid"/>
              <a:round/>
              <a:headEnd/>
              <a:tailEnd/>
            </a:ln>
          </p:spPr>
          <p:txBody>
            <a:bodyPr/>
            <a:lstStyle/>
            <a:p>
              <a:endParaRPr lang="en-US"/>
            </a:p>
          </p:txBody>
        </p:sp>
        <p:sp>
          <p:nvSpPr>
            <p:cNvPr id="27271" name="Freeform 528"/>
            <p:cNvSpPr>
              <a:spLocks/>
            </p:cNvSpPr>
            <p:nvPr/>
          </p:nvSpPr>
          <p:spPr bwMode="auto">
            <a:xfrm>
              <a:off x="2845" y="1476"/>
              <a:ext cx="9" cy="4"/>
            </a:xfrm>
            <a:custGeom>
              <a:avLst/>
              <a:gdLst>
                <a:gd name="T0" fmla="*/ 0 w 14"/>
                <a:gd name="T1" fmla="*/ 4 h 7"/>
                <a:gd name="T2" fmla="*/ 9 w 14"/>
                <a:gd name="T3" fmla="*/ 4 h 7"/>
                <a:gd name="T4" fmla="*/ 4 w 14"/>
                <a:gd name="T5" fmla="*/ 0 h 7"/>
                <a:gd name="T6" fmla="*/ 0 w 14"/>
                <a:gd name="T7" fmla="*/ 4 h 7"/>
                <a:gd name="T8" fmla="*/ 0 60000 65536"/>
                <a:gd name="T9" fmla="*/ 0 60000 65536"/>
                <a:gd name="T10" fmla="*/ 0 60000 65536"/>
                <a:gd name="T11" fmla="*/ 0 60000 65536"/>
                <a:gd name="T12" fmla="*/ 0 w 14"/>
                <a:gd name="T13" fmla="*/ 0 h 7"/>
                <a:gd name="T14" fmla="*/ 14 w 14"/>
                <a:gd name="T15" fmla="*/ 7 h 7"/>
              </a:gdLst>
              <a:ahLst/>
              <a:cxnLst>
                <a:cxn ang="T8">
                  <a:pos x="T0" y="T1"/>
                </a:cxn>
                <a:cxn ang="T9">
                  <a:pos x="T2" y="T3"/>
                </a:cxn>
                <a:cxn ang="T10">
                  <a:pos x="T4" y="T5"/>
                </a:cxn>
                <a:cxn ang="T11">
                  <a:pos x="T6" y="T7"/>
                </a:cxn>
              </a:cxnLst>
              <a:rect l="T12" t="T13" r="T14" b="T15"/>
              <a:pathLst>
                <a:path w="14" h="7">
                  <a:moveTo>
                    <a:pt x="0" y="7"/>
                  </a:moveTo>
                  <a:lnTo>
                    <a:pt x="14" y="7"/>
                  </a:lnTo>
                  <a:lnTo>
                    <a:pt x="6" y="0"/>
                  </a:lnTo>
                  <a:lnTo>
                    <a:pt x="0"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72" name="Freeform 529"/>
            <p:cNvSpPr>
              <a:spLocks/>
            </p:cNvSpPr>
            <p:nvPr/>
          </p:nvSpPr>
          <p:spPr bwMode="auto">
            <a:xfrm>
              <a:off x="2845" y="1476"/>
              <a:ext cx="9" cy="4"/>
            </a:xfrm>
            <a:custGeom>
              <a:avLst/>
              <a:gdLst>
                <a:gd name="T0" fmla="*/ 0 w 14"/>
                <a:gd name="T1" fmla="*/ 4 h 7"/>
                <a:gd name="T2" fmla="*/ 9 w 14"/>
                <a:gd name="T3" fmla="*/ 4 h 7"/>
                <a:gd name="T4" fmla="*/ 4 w 14"/>
                <a:gd name="T5" fmla="*/ 0 h 7"/>
                <a:gd name="T6" fmla="*/ 0 w 14"/>
                <a:gd name="T7" fmla="*/ 4 h 7"/>
                <a:gd name="T8" fmla="*/ 0 60000 65536"/>
                <a:gd name="T9" fmla="*/ 0 60000 65536"/>
                <a:gd name="T10" fmla="*/ 0 60000 65536"/>
                <a:gd name="T11" fmla="*/ 0 60000 65536"/>
                <a:gd name="T12" fmla="*/ 0 w 14"/>
                <a:gd name="T13" fmla="*/ 0 h 7"/>
                <a:gd name="T14" fmla="*/ 14 w 14"/>
                <a:gd name="T15" fmla="*/ 7 h 7"/>
              </a:gdLst>
              <a:ahLst/>
              <a:cxnLst>
                <a:cxn ang="T8">
                  <a:pos x="T0" y="T1"/>
                </a:cxn>
                <a:cxn ang="T9">
                  <a:pos x="T2" y="T3"/>
                </a:cxn>
                <a:cxn ang="T10">
                  <a:pos x="T4" y="T5"/>
                </a:cxn>
                <a:cxn ang="T11">
                  <a:pos x="T6" y="T7"/>
                </a:cxn>
              </a:cxnLst>
              <a:rect l="T12" t="T13" r="T14" b="T15"/>
              <a:pathLst>
                <a:path w="14" h="7">
                  <a:moveTo>
                    <a:pt x="0" y="7"/>
                  </a:moveTo>
                  <a:lnTo>
                    <a:pt x="14" y="7"/>
                  </a:lnTo>
                  <a:lnTo>
                    <a:pt x="6" y="0"/>
                  </a:lnTo>
                  <a:lnTo>
                    <a:pt x="0" y="7"/>
                  </a:lnTo>
                </a:path>
              </a:pathLst>
            </a:custGeom>
            <a:solidFill>
              <a:srgbClr val="E5E5E5"/>
            </a:solidFill>
            <a:ln w="1588">
              <a:solidFill>
                <a:srgbClr val="999999"/>
              </a:solidFill>
              <a:prstDash val="solid"/>
              <a:round/>
              <a:headEnd/>
              <a:tailEnd/>
            </a:ln>
          </p:spPr>
          <p:txBody>
            <a:bodyPr/>
            <a:lstStyle/>
            <a:p>
              <a:endParaRPr lang="en-US"/>
            </a:p>
          </p:txBody>
        </p:sp>
        <p:sp>
          <p:nvSpPr>
            <p:cNvPr id="27273" name="Freeform 530"/>
            <p:cNvSpPr>
              <a:spLocks/>
            </p:cNvSpPr>
            <p:nvPr/>
          </p:nvSpPr>
          <p:spPr bwMode="auto">
            <a:xfrm>
              <a:off x="2753" y="1549"/>
              <a:ext cx="8" cy="11"/>
            </a:xfrm>
            <a:custGeom>
              <a:avLst/>
              <a:gdLst>
                <a:gd name="T0" fmla="*/ 4 w 13"/>
                <a:gd name="T1" fmla="*/ 0 h 17"/>
                <a:gd name="T2" fmla="*/ 2 w 13"/>
                <a:gd name="T3" fmla="*/ 6 h 17"/>
                <a:gd name="T4" fmla="*/ 2 w 13"/>
                <a:gd name="T5" fmla="*/ 10 h 17"/>
                <a:gd name="T6" fmla="*/ 0 w 13"/>
                <a:gd name="T7" fmla="*/ 10 h 17"/>
                <a:gd name="T8" fmla="*/ 8 w 13"/>
                <a:gd name="T9" fmla="*/ 11 h 17"/>
                <a:gd name="T10" fmla="*/ 8 w 13"/>
                <a:gd name="T11" fmla="*/ 10 h 17"/>
                <a:gd name="T12" fmla="*/ 4 w 13"/>
                <a:gd name="T13" fmla="*/ 0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7" y="0"/>
                  </a:moveTo>
                  <a:lnTo>
                    <a:pt x="3" y="10"/>
                  </a:lnTo>
                  <a:lnTo>
                    <a:pt x="3" y="15"/>
                  </a:lnTo>
                  <a:lnTo>
                    <a:pt x="0" y="15"/>
                  </a:lnTo>
                  <a:lnTo>
                    <a:pt x="13" y="17"/>
                  </a:lnTo>
                  <a:lnTo>
                    <a:pt x="13" y="15"/>
                  </a:lnTo>
                  <a:lnTo>
                    <a:pt x="7"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74" name="Freeform 531"/>
            <p:cNvSpPr>
              <a:spLocks/>
            </p:cNvSpPr>
            <p:nvPr/>
          </p:nvSpPr>
          <p:spPr bwMode="auto">
            <a:xfrm>
              <a:off x="2753" y="1549"/>
              <a:ext cx="8" cy="11"/>
            </a:xfrm>
            <a:custGeom>
              <a:avLst/>
              <a:gdLst>
                <a:gd name="T0" fmla="*/ 4 w 13"/>
                <a:gd name="T1" fmla="*/ 0 h 17"/>
                <a:gd name="T2" fmla="*/ 2 w 13"/>
                <a:gd name="T3" fmla="*/ 6 h 17"/>
                <a:gd name="T4" fmla="*/ 2 w 13"/>
                <a:gd name="T5" fmla="*/ 10 h 17"/>
                <a:gd name="T6" fmla="*/ 0 w 13"/>
                <a:gd name="T7" fmla="*/ 10 h 17"/>
                <a:gd name="T8" fmla="*/ 8 w 13"/>
                <a:gd name="T9" fmla="*/ 11 h 17"/>
                <a:gd name="T10" fmla="*/ 8 w 13"/>
                <a:gd name="T11" fmla="*/ 10 h 17"/>
                <a:gd name="T12" fmla="*/ 4 w 13"/>
                <a:gd name="T13" fmla="*/ 0 h 17"/>
                <a:gd name="T14" fmla="*/ 0 60000 65536"/>
                <a:gd name="T15" fmla="*/ 0 60000 65536"/>
                <a:gd name="T16" fmla="*/ 0 60000 65536"/>
                <a:gd name="T17" fmla="*/ 0 60000 65536"/>
                <a:gd name="T18" fmla="*/ 0 60000 65536"/>
                <a:gd name="T19" fmla="*/ 0 60000 65536"/>
                <a:gd name="T20" fmla="*/ 0 60000 65536"/>
                <a:gd name="T21" fmla="*/ 0 w 13"/>
                <a:gd name="T22" fmla="*/ 0 h 17"/>
                <a:gd name="T23" fmla="*/ 13 w 1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7">
                  <a:moveTo>
                    <a:pt x="7" y="0"/>
                  </a:moveTo>
                  <a:lnTo>
                    <a:pt x="3" y="10"/>
                  </a:lnTo>
                  <a:lnTo>
                    <a:pt x="3" y="15"/>
                  </a:lnTo>
                  <a:lnTo>
                    <a:pt x="0" y="15"/>
                  </a:lnTo>
                  <a:lnTo>
                    <a:pt x="13" y="17"/>
                  </a:lnTo>
                  <a:lnTo>
                    <a:pt x="13" y="15"/>
                  </a:lnTo>
                  <a:lnTo>
                    <a:pt x="7" y="0"/>
                  </a:lnTo>
                </a:path>
              </a:pathLst>
            </a:custGeom>
            <a:solidFill>
              <a:srgbClr val="E5E5E5"/>
            </a:solidFill>
            <a:ln w="1588">
              <a:solidFill>
                <a:srgbClr val="999999"/>
              </a:solidFill>
              <a:prstDash val="solid"/>
              <a:round/>
              <a:headEnd/>
              <a:tailEnd/>
            </a:ln>
          </p:spPr>
          <p:txBody>
            <a:bodyPr/>
            <a:lstStyle/>
            <a:p>
              <a:endParaRPr lang="en-US"/>
            </a:p>
          </p:txBody>
        </p:sp>
        <p:sp>
          <p:nvSpPr>
            <p:cNvPr id="27275" name="Freeform 532"/>
            <p:cNvSpPr>
              <a:spLocks/>
            </p:cNvSpPr>
            <p:nvPr/>
          </p:nvSpPr>
          <p:spPr bwMode="auto">
            <a:xfrm>
              <a:off x="3036" y="1571"/>
              <a:ext cx="59" cy="60"/>
            </a:xfrm>
            <a:custGeom>
              <a:avLst/>
              <a:gdLst>
                <a:gd name="T0" fmla="*/ 12 w 91"/>
                <a:gd name="T1" fmla="*/ 0 h 93"/>
                <a:gd name="T2" fmla="*/ 0 w 91"/>
                <a:gd name="T3" fmla="*/ 10 h 93"/>
                <a:gd name="T4" fmla="*/ 2 w 91"/>
                <a:gd name="T5" fmla="*/ 10 h 93"/>
                <a:gd name="T6" fmla="*/ 11 w 91"/>
                <a:gd name="T7" fmla="*/ 19 h 93"/>
                <a:gd name="T8" fmla="*/ 21 w 91"/>
                <a:gd name="T9" fmla="*/ 28 h 93"/>
                <a:gd name="T10" fmla="*/ 25 w 91"/>
                <a:gd name="T11" fmla="*/ 43 h 93"/>
                <a:gd name="T12" fmla="*/ 30 w 91"/>
                <a:gd name="T13" fmla="*/ 58 h 93"/>
                <a:gd name="T14" fmla="*/ 41 w 91"/>
                <a:gd name="T15" fmla="*/ 58 h 93"/>
                <a:gd name="T16" fmla="*/ 49 w 91"/>
                <a:gd name="T17" fmla="*/ 60 h 93"/>
                <a:gd name="T18" fmla="*/ 48 w 91"/>
                <a:gd name="T19" fmla="*/ 52 h 93"/>
                <a:gd name="T20" fmla="*/ 59 w 91"/>
                <a:gd name="T21" fmla="*/ 41 h 93"/>
                <a:gd name="T22" fmla="*/ 49 w 91"/>
                <a:gd name="T23" fmla="*/ 31 h 93"/>
                <a:gd name="T24" fmla="*/ 38 w 91"/>
                <a:gd name="T25" fmla="*/ 21 h 93"/>
                <a:gd name="T26" fmla="*/ 27 w 91"/>
                <a:gd name="T27" fmla="*/ 12 h 93"/>
                <a:gd name="T28" fmla="*/ 16 w 91"/>
                <a:gd name="T29" fmla="*/ 1 h 93"/>
                <a:gd name="T30" fmla="*/ 12 w 91"/>
                <a:gd name="T31" fmla="*/ 0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93"/>
                <a:gd name="T50" fmla="*/ 91 w 91"/>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93">
                  <a:moveTo>
                    <a:pt x="19" y="0"/>
                  </a:moveTo>
                  <a:lnTo>
                    <a:pt x="0" y="15"/>
                  </a:lnTo>
                  <a:lnTo>
                    <a:pt x="3" y="15"/>
                  </a:lnTo>
                  <a:lnTo>
                    <a:pt x="17" y="30"/>
                  </a:lnTo>
                  <a:lnTo>
                    <a:pt x="33" y="44"/>
                  </a:lnTo>
                  <a:lnTo>
                    <a:pt x="39" y="66"/>
                  </a:lnTo>
                  <a:lnTo>
                    <a:pt x="46" y="90"/>
                  </a:lnTo>
                  <a:lnTo>
                    <a:pt x="63" y="90"/>
                  </a:lnTo>
                  <a:lnTo>
                    <a:pt x="75" y="93"/>
                  </a:lnTo>
                  <a:lnTo>
                    <a:pt x="74" y="81"/>
                  </a:lnTo>
                  <a:lnTo>
                    <a:pt x="91" y="64"/>
                  </a:lnTo>
                  <a:lnTo>
                    <a:pt x="75" y="48"/>
                  </a:lnTo>
                  <a:lnTo>
                    <a:pt x="58" y="33"/>
                  </a:lnTo>
                  <a:lnTo>
                    <a:pt x="42" y="18"/>
                  </a:lnTo>
                  <a:lnTo>
                    <a:pt x="24" y="2"/>
                  </a:lnTo>
                  <a:lnTo>
                    <a:pt x="19"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76" name="Freeform 533"/>
            <p:cNvSpPr>
              <a:spLocks/>
            </p:cNvSpPr>
            <p:nvPr/>
          </p:nvSpPr>
          <p:spPr bwMode="auto">
            <a:xfrm>
              <a:off x="3036" y="1571"/>
              <a:ext cx="59" cy="60"/>
            </a:xfrm>
            <a:custGeom>
              <a:avLst/>
              <a:gdLst>
                <a:gd name="T0" fmla="*/ 12 w 91"/>
                <a:gd name="T1" fmla="*/ 0 h 93"/>
                <a:gd name="T2" fmla="*/ 0 w 91"/>
                <a:gd name="T3" fmla="*/ 10 h 93"/>
                <a:gd name="T4" fmla="*/ 2 w 91"/>
                <a:gd name="T5" fmla="*/ 10 h 93"/>
                <a:gd name="T6" fmla="*/ 11 w 91"/>
                <a:gd name="T7" fmla="*/ 19 h 93"/>
                <a:gd name="T8" fmla="*/ 21 w 91"/>
                <a:gd name="T9" fmla="*/ 28 h 93"/>
                <a:gd name="T10" fmla="*/ 25 w 91"/>
                <a:gd name="T11" fmla="*/ 43 h 93"/>
                <a:gd name="T12" fmla="*/ 30 w 91"/>
                <a:gd name="T13" fmla="*/ 58 h 93"/>
                <a:gd name="T14" fmla="*/ 41 w 91"/>
                <a:gd name="T15" fmla="*/ 58 h 93"/>
                <a:gd name="T16" fmla="*/ 49 w 91"/>
                <a:gd name="T17" fmla="*/ 60 h 93"/>
                <a:gd name="T18" fmla="*/ 48 w 91"/>
                <a:gd name="T19" fmla="*/ 52 h 93"/>
                <a:gd name="T20" fmla="*/ 59 w 91"/>
                <a:gd name="T21" fmla="*/ 41 h 93"/>
                <a:gd name="T22" fmla="*/ 49 w 91"/>
                <a:gd name="T23" fmla="*/ 31 h 93"/>
                <a:gd name="T24" fmla="*/ 38 w 91"/>
                <a:gd name="T25" fmla="*/ 21 h 93"/>
                <a:gd name="T26" fmla="*/ 27 w 91"/>
                <a:gd name="T27" fmla="*/ 12 h 93"/>
                <a:gd name="T28" fmla="*/ 16 w 91"/>
                <a:gd name="T29" fmla="*/ 1 h 93"/>
                <a:gd name="T30" fmla="*/ 12 w 91"/>
                <a:gd name="T31" fmla="*/ 0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93"/>
                <a:gd name="T50" fmla="*/ 91 w 91"/>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93">
                  <a:moveTo>
                    <a:pt x="19" y="0"/>
                  </a:moveTo>
                  <a:lnTo>
                    <a:pt x="0" y="15"/>
                  </a:lnTo>
                  <a:lnTo>
                    <a:pt x="3" y="15"/>
                  </a:lnTo>
                  <a:lnTo>
                    <a:pt x="17" y="30"/>
                  </a:lnTo>
                  <a:lnTo>
                    <a:pt x="33" y="44"/>
                  </a:lnTo>
                  <a:lnTo>
                    <a:pt x="39" y="66"/>
                  </a:lnTo>
                  <a:lnTo>
                    <a:pt x="46" y="90"/>
                  </a:lnTo>
                  <a:lnTo>
                    <a:pt x="63" y="90"/>
                  </a:lnTo>
                  <a:lnTo>
                    <a:pt x="75" y="93"/>
                  </a:lnTo>
                  <a:lnTo>
                    <a:pt x="74" y="81"/>
                  </a:lnTo>
                  <a:lnTo>
                    <a:pt x="91" y="64"/>
                  </a:lnTo>
                  <a:lnTo>
                    <a:pt x="75" y="48"/>
                  </a:lnTo>
                  <a:lnTo>
                    <a:pt x="58" y="33"/>
                  </a:lnTo>
                  <a:lnTo>
                    <a:pt x="42" y="18"/>
                  </a:lnTo>
                  <a:lnTo>
                    <a:pt x="24" y="2"/>
                  </a:lnTo>
                  <a:lnTo>
                    <a:pt x="19" y="0"/>
                  </a:lnTo>
                </a:path>
              </a:pathLst>
            </a:custGeom>
            <a:solidFill>
              <a:srgbClr val="E5E5E5"/>
            </a:solidFill>
            <a:ln w="1588">
              <a:solidFill>
                <a:srgbClr val="999999"/>
              </a:solidFill>
              <a:prstDash val="solid"/>
              <a:round/>
              <a:headEnd/>
              <a:tailEnd/>
            </a:ln>
          </p:spPr>
          <p:txBody>
            <a:bodyPr/>
            <a:lstStyle/>
            <a:p>
              <a:endParaRPr lang="en-US"/>
            </a:p>
          </p:txBody>
        </p:sp>
        <p:sp>
          <p:nvSpPr>
            <p:cNvPr id="27277" name="Freeform 534"/>
            <p:cNvSpPr>
              <a:spLocks/>
            </p:cNvSpPr>
            <p:nvPr/>
          </p:nvSpPr>
          <p:spPr bwMode="auto">
            <a:xfrm>
              <a:off x="2737" y="1224"/>
              <a:ext cx="282" cy="196"/>
            </a:xfrm>
            <a:custGeom>
              <a:avLst/>
              <a:gdLst>
                <a:gd name="T0" fmla="*/ 162 w 430"/>
                <a:gd name="T1" fmla="*/ 25 h 304"/>
                <a:gd name="T2" fmla="*/ 158 w 430"/>
                <a:gd name="T3" fmla="*/ 21 h 304"/>
                <a:gd name="T4" fmla="*/ 154 w 430"/>
                <a:gd name="T5" fmla="*/ 25 h 304"/>
                <a:gd name="T6" fmla="*/ 141 w 430"/>
                <a:gd name="T7" fmla="*/ 23 h 304"/>
                <a:gd name="T8" fmla="*/ 138 w 430"/>
                <a:gd name="T9" fmla="*/ 33 h 304"/>
                <a:gd name="T10" fmla="*/ 134 w 430"/>
                <a:gd name="T11" fmla="*/ 41 h 304"/>
                <a:gd name="T12" fmla="*/ 123 w 430"/>
                <a:gd name="T13" fmla="*/ 43 h 304"/>
                <a:gd name="T14" fmla="*/ 115 w 430"/>
                <a:gd name="T15" fmla="*/ 43 h 304"/>
                <a:gd name="T16" fmla="*/ 114 w 430"/>
                <a:gd name="T17" fmla="*/ 50 h 304"/>
                <a:gd name="T18" fmla="*/ 108 w 430"/>
                <a:gd name="T19" fmla="*/ 53 h 304"/>
                <a:gd name="T20" fmla="*/ 106 w 430"/>
                <a:gd name="T21" fmla="*/ 58 h 304"/>
                <a:gd name="T22" fmla="*/ 92 w 430"/>
                <a:gd name="T23" fmla="*/ 64 h 304"/>
                <a:gd name="T24" fmla="*/ 100 w 430"/>
                <a:gd name="T25" fmla="*/ 70 h 304"/>
                <a:gd name="T26" fmla="*/ 85 w 430"/>
                <a:gd name="T27" fmla="*/ 81 h 304"/>
                <a:gd name="T28" fmla="*/ 74 w 430"/>
                <a:gd name="T29" fmla="*/ 90 h 304"/>
                <a:gd name="T30" fmla="*/ 75 w 430"/>
                <a:gd name="T31" fmla="*/ 95 h 304"/>
                <a:gd name="T32" fmla="*/ 59 w 430"/>
                <a:gd name="T33" fmla="*/ 103 h 304"/>
                <a:gd name="T34" fmla="*/ 68 w 430"/>
                <a:gd name="T35" fmla="*/ 106 h 304"/>
                <a:gd name="T36" fmla="*/ 62 w 430"/>
                <a:gd name="T37" fmla="*/ 112 h 304"/>
                <a:gd name="T38" fmla="*/ 47 w 430"/>
                <a:gd name="T39" fmla="*/ 113 h 304"/>
                <a:gd name="T40" fmla="*/ 39 w 430"/>
                <a:gd name="T41" fmla="*/ 121 h 304"/>
                <a:gd name="T42" fmla="*/ 24 w 430"/>
                <a:gd name="T43" fmla="*/ 119 h 304"/>
                <a:gd name="T44" fmla="*/ 31 w 430"/>
                <a:gd name="T45" fmla="*/ 123 h 304"/>
                <a:gd name="T46" fmla="*/ 24 w 430"/>
                <a:gd name="T47" fmla="*/ 130 h 304"/>
                <a:gd name="T48" fmla="*/ 16 w 430"/>
                <a:gd name="T49" fmla="*/ 130 h 304"/>
                <a:gd name="T50" fmla="*/ 5 w 430"/>
                <a:gd name="T51" fmla="*/ 133 h 304"/>
                <a:gd name="T52" fmla="*/ 18 w 430"/>
                <a:gd name="T53" fmla="*/ 138 h 304"/>
                <a:gd name="T54" fmla="*/ 3 w 430"/>
                <a:gd name="T55" fmla="*/ 144 h 304"/>
                <a:gd name="T56" fmla="*/ 19 w 430"/>
                <a:gd name="T57" fmla="*/ 145 h 304"/>
                <a:gd name="T58" fmla="*/ 30 w 430"/>
                <a:gd name="T59" fmla="*/ 149 h 304"/>
                <a:gd name="T60" fmla="*/ 0 w 430"/>
                <a:gd name="T61" fmla="*/ 150 h 304"/>
                <a:gd name="T62" fmla="*/ 0 w 430"/>
                <a:gd name="T63" fmla="*/ 154 h 304"/>
                <a:gd name="T64" fmla="*/ 3 w 430"/>
                <a:gd name="T65" fmla="*/ 161 h 304"/>
                <a:gd name="T66" fmla="*/ 18 w 430"/>
                <a:gd name="T67" fmla="*/ 159 h 304"/>
                <a:gd name="T68" fmla="*/ 18 w 430"/>
                <a:gd name="T69" fmla="*/ 160 h 304"/>
                <a:gd name="T70" fmla="*/ 7 w 430"/>
                <a:gd name="T71" fmla="*/ 171 h 304"/>
                <a:gd name="T72" fmla="*/ 16 w 430"/>
                <a:gd name="T73" fmla="*/ 172 h 304"/>
                <a:gd name="T74" fmla="*/ 10 w 430"/>
                <a:gd name="T75" fmla="*/ 182 h 304"/>
                <a:gd name="T76" fmla="*/ 38 w 430"/>
                <a:gd name="T77" fmla="*/ 196 h 304"/>
                <a:gd name="T78" fmla="*/ 68 w 430"/>
                <a:gd name="T79" fmla="*/ 171 h 304"/>
                <a:gd name="T80" fmla="*/ 81 w 430"/>
                <a:gd name="T81" fmla="*/ 181 h 304"/>
                <a:gd name="T82" fmla="*/ 90 w 430"/>
                <a:gd name="T83" fmla="*/ 150 h 304"/>
                <a:gd name="T84" fmla="*/ 85 w 430"/>
                <a:gd name="T85" fmla="*/ 124 h 304"/>
                <a:gd name="T86" fmla="*/ 106 w 430"/>
                <a:gd name="T87" fmla="*/ 101 h 304"/>
                <a:gd name="T88" fmla="*/ 106 w 430"/>
                <a:gd name="T89" fmla="*/ 71 h 304"/>
                <a:gd name="T90" fmla="*/ 129 w 430"/>
                <a:gd name="T91" fmla="*/ 45 h 304"/>
                <a:gd name="T92" fmla="*/ 165 w 430"/>
                <a:gd name="T93" fmla="*/ 36 h 304"/>
                <a:gd name="T94" fmla="*/ 177 w 430"/>
                <a:gd name="T95" fmla="*/ 25 h 304"/>
                <a:gd name="T96" fmla="*/ 217 w 430"/>
                <a:gd name="T97" fmla="*/ 33 h 304"/>
                <a:gd name="T98" fmla="*/ 243 w 430"/>
                <a:gd name="T99" fmla="*/ 14 h 304"/>
                <a:gd name="T100" fmla="*/ 275 w 430"/>
                <a:gd name="T101" fmla="*/ 21 h 304"/>
                <a:gd name="T102" fmla="*/ 275 w 430"/>
                <a:gd name="T103" fmla="*/ 17 h 304"/>
                <a:gd name="T104" fmla="*/ 282 w 430"/>
                <a:gd name="T105" fmla="*/ 10 h 304"/>
                <a:gd name="T106" fmla="*/ 252 w 430"/>
                <a:gd name="T107" fmla="*/ 5 h 304"/>
                <a:gd name="T108" fmla="*/ 249 w 430"/>
                <a:gd name="T109" fmla="*/ 5 h 304"/>
                <a:gd name="T110" fmla="*/ 239 w 430"/>
                <a:gd name="T111" fmla="*/ 2 h 304"/>
                <a:gd name="T112" fmla="*/ 214 w 430"/>
                <a:gd name="T113" fmla="*/ 13 h 304"/>
                <a:gd name="T114" fmla="*/ 209 w 430"/>
                <a:gd name="T115" fmla="*/ 3 h 304"/>
                <a:gd name="T116" fmla="*/ 188 w 430"/>
                <a:gd name="T117" fmla="*/ 13 h 304"/>
                <a:gd name="T118" fmla="*/ 183 w 430"/>
                <a:gd name="T119" fmla="*/ 14 h 304"/>
                <a:gd name="T120" fmla="*/ 167 w 430"/>
                <a:gd name="T121" fmla="*/ 20 h 3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0"/>
                <a:gd name="T184" fmla="*/ 0 h 304"/>
                <a:gd name="T185" fmla="*/ 430 w 430"/>
                <a:gd name="T186" fmla="*/ 304 h 3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0" h="304">
                  <a:moveTo>
                    <a:pt x="255" y="31"/>
                  </a:moveTo>
                  <a:lnTo>
                    <a:pt x="255" y="32"/>
                  </a:lnTo>
                  <a:lnTo>
                    <a:pt x="247" y="38"/>
                  </a:lnTo>
                  <a:lnTo>
                    <a:pt x="247" y="23"/>
                  </a:lnTo>
                  <a:lnTo>
                    <a:pt x="246" y="32"/>
                  </a:lnTo>
                  <a:lnTo>
                    <a:pt x="241" y="33"/>
                  </a:lnTo>
                  <a:lnTo>
                    <a:pt x="237" y="26"/>
                  </a:lnTo>
                  <a:lnTo>
                    <a:pt x="232" y="32"/>
                  </a:lnTo>
                  <a:lnTo>
                    <a:pt x="235" y="38"/>
                  </a:lnTo>
                  <a:lnTo>
                    <a:pt x="221" y="34"/>
                  </a:lnTo>
                  <a:lnTo>
                    <a:pt x="224" y="39"/>
                  </a:lnTo>
                  <a:lnTo>
                    <a:pt x="215" y="36"/>
                  </a:lnTo>
                  <a:lnTo>
                    <a:pt x="212" y="42"/>
                  </a:lnTo>
                  <a:lnTo>
                    <a:pt x="212" y="50"/>
                  </a:lnTo>
                  <a:lnTo>
                    <a:pt x="210" y="51"/>
                  </a:lnTo>
                  <a:lnTo>
                    <a:pt x="190" y="56"/>
                  </a:lnTo>
                  <a:lnTo>
                    <a:pt x="210" y="58"/>
                  </a:lnTo>
                  <a:lnTo>
                    <a:pt x="205" y="64"/>
                  </a:lnTo>
                  <a:lnTo>
                    <a:pt x="191" y="61"/>
                  </a:lnTo>
                  <a:lnTo>
                    <a:pt x="190" y="64"/>
                  </a:lnTo>
                  <a:lnTo>
                    <a:pt x="187" y="67"/>
                  </a:lnTo>
                  <a:lnTo>
                    <a:pt x="187" y="70"/>
                  </a:lnTo>
                  <a:lnTo>
                    <a:pt x="181" y="65"/>
                  </a:lnTo>
                  <a:lnTo>
                    <a:pt x="175" y="67"/>
                  </a:lnTo>
                  <a:lnTo>
                    <a:pt x="164" y="76"/>
                  </a:lnTo>
                  <a:lnTo>
                    <a:pt x="181" y="75"/>
                  </a:lnTo>
                  <a:lnTo>
                    <a:pt x="174" y="77"/>
                  </a:lnTo>
                  <a:lnTo>
                    <a:pt x="179" y="81"/>
                  </a:lnTo>
                  <a:lnTo>
                    <a:pt x="179" y="82"/>
                  </a:lnTo>
                  <a:lnTo>
                    <a:pt x="165" y="82"/>
                  </a:lnTo>
                  <a:lnTo>
                    <a:pt x="164" y="84"/>
                  </a:lnTo>
                  <a:lnTo>
                    <a:pt x="179" y="90"/>
                  </a:lnTo>
                  <a:lnTo>
                    <a:pt x="162" y="90"/>
                  </a:lnTo>
                  <a:lnTo>
                    <a:pt x="148" y="94"/>
                  </a:lnTo>
                  <a:lnTo>
                    <a:pt x="140" y="100"/>
                  </a:lnTo>
                  <a:lnTo>
                    <a:pt x="141" y="100"/>
                  </a:lnTo>
                  <a:lnTo>
                    <a:pt x="136" y="108"/>
                  </a:lnTo>
                  <a:lnTo>
                    <a:pt x="140" y="108"/>
                  </a:lnTo>
                  <a:lnTo>
                    <a:pt x="152" y="109"/>
                  </a:lnTo>
                  <a:lnTo>
                    <a:pt x="136" y="114"/>
                  </a:lnTo>
                  <a:lnTo>
                    <a:pt x="130" y="121"/>
                  </a:lnTo>
                  <a:lnTo>
                    <a:pt x="130" y="126"/>
                  </a:lnTo>
                  <a:lnTo>
                    <a:pt x="130" y="131"/>
                  </a:lnTo>
                  <a:lnTo>
                    <a:pt x="136" y="132"/>
                  </a:lnTo>
                  <a:lnTo>
                    <a:pt x="113" y="139"/>
                  </a:lnTo>
                  <a:lnTo>
                    <a:pt x="113" y="140"/>
                  </a:lnTo>
                  <a:lnTo>
                    <a:pt x="121" y="139"/>
                  </a:lnTo>
                  <a:lnTo>
                    <a:pt x="115" y="147"/>
                  </a:lnTo>
                  <a:lnTo>
                    <a:pt x="107" y="148"/>
                  </a:lnTo>
                  <a:lnTo>
                    <a:pt x="99" y="151"/>
                  </a:lnTo>
                  <a:lnTo>
                    <a:pt x="90" y="160"/>
                  </a:lnTo>
                  <a:lnTo>
                    <a:pt x="83" y="167"/>
                  </a:lnTo>
                  <a:lnTo>
                    <a:pt x="92" y="172"/>
                  </a:lnTo>
                  <a:lnTo>
                    <a:pt x="103" y="164"/>
                  </a:lnTo>
                  <a:lnTo>
                    <a:pt x="110" y="160"/>
                  </a:lnTo>
                  <a:lnTo>
                    <a:pt x="108" y="167"/>
                  </a:lnTo>
                  <a:lnTo>
                    <a:pt x="94" y="173"/>
                  </a:lnTo>
                  <a:lnTo>
                    <a:pt x="88" y="173"/>
                  </a:lnTo>
                  <a:lnTo>
                    <a:pt x="74" y="172"/>
                  </a:lnTo>
                  <a:lnTo>
                    <a:pt x="72" y="175"/>
                  </a:lnTo>
                  <a:lnTo>
                    <a:pt x="63" y="180"/>
                  </a:lnTo>
                  <a:lnTo>
                    <a:pt x="58" y="184"/>
                  </a:lnTo>
                  <a:lnTo>
                    <a:pt x="59" y="188"/>
                  </a:lnTo>
                  <a:lnTo>
                    <a:pt x="54" y="186"/>
                  </a:lnTo>
                  <a:lnTo>
                    <a:pt x="61" y="191"/>
                  </a:lnTo>
                  <a:lnTo>
                    <a:pt x="36" y="184"/>
                  </a:lnTo>
                  <a:lnTo>
                    <a:pt x="33" y="191"/>
                  </a:lnTo>
                  <a:lnTo>
                    <a:pt x="42" y="191"/>
                  </a:lnTo>
                  <a:lnTo>
                    <a:pt x="48" y="191"/>
                  </a:lnTo>
                  <a:lnTo>
                    <a:pt x="41" y="193"/>
                  </a:lnTo>
                  <a:lnTo>
                    <a:pt x="27" y="198"/>
                  </a:lnTo>
                  <a:lnTo>
                    <a:pt x="37" y="201"/>
                  </a:lnTo>
                  <a:lnTo>
                    <a:pt x="36" y="204"/>
                  </a:lnTo>
                  <a:lnTo>
                    <a:pt x="24" y="199"/>
                  </a:lnTo>
                  <a:lnTo>
                    <a:pt x="24" y="201"/>
                  </a:lnTo>
                  <a:lnTo>
                    <a:pt x="15" y="204"/>
                  </a:lnTo>
                  <a:lnTo>
                    <a:pt x="18" y="206"/>
                  </a:lnTo>
                  <a:lnTo>
                    <a:pt x="8" y="206"/>
                  </a:lnTo>
                  <a:lnTo>
                    <a:pt x="3" y="206"/>
                  </a:lnTo>
                  <a:lnTo>
                    <a:pt x="0" y="212"/>
                  </a:lnTo>
                  <a:lnTo>
                    <a:pt x="27" y="214"/>
                  </a:lnTo>
                  <a:lnTo>
                    <a:pt x="0" y="215"/>
                  </a:lnTo>
                  <a:lnTo>
                    <a:pt x="8" y="221"/>
                  </a:lnTo>
                  <a:lnTo>
                    <a:pt x="4" y="223"/>
                  </a:lnTo>
                  <a:lnTo>
                    <a:pt x="5" y="223"/>
                  </a:lnTo>
                  <a:lnTo>
                    <a:pt x="3" y="230"/>
                  </a:lnTo>
                  <a:lnTo>
                    <a:pt x="29" y="225"/>
                  </a:lnTo>
                  <a:lnTo>
                    <a:pt x="41" y="225"/>
                  </a:lnTo>
                  <a:lnTo>
                    <a:pt x="44" y="223"/>
                  </a:lnTo>
                  <a:lnTo>
                    <a:pt x="46" y="231"/>
                  </a:lnTo>
                  <a:lnTo>
                    <a:pt x="41" y="233"/>
                  </a:lnTo>
                  <a:lnTo>
                    <a:pt x="24" y="231"/>
                  </a:lnTo>
                  <a:lnTo>
                    <a:pt x="0" y="233"/>
                  </a:lnTo>
                  <a:lnTo>
                    <a:pt x="4" y="237"/>
                  </a:lnTo>
                  <a:lnTo>
                    <a:pt x="5" y="239"/>
                  </a:lnTo>
                  <a:lnTo>
                    <a:pt x="0" y="239"/>
                  </a:lnTo>
                  <a:lnTo>
                    <a:pt x="14" y="241"/>
                  </a:lnTo>
                  <a:lnTo>
                    <a:pt x="8" y="247"/>
                  </a:lnTo>
                  <a:lnTo>
                    <a:pt x="4" y="250"/>
                  </a:lnTo>
                  <a:lnTo>
                    <a:pt x="14" y="250"/>
                  </a:lnTo>
                  <a:lnTo>
                    <a:pt x="16" y="255"/>
                  </a:lnTo>
                  <a:lnTo>
                    <a:pt x="27" y="247"/>
                  </a:lnTo>
                  <a:lnTo>
                    <a:pt x="33" y="245"/>
                  </a:lnTo>
                  <a:lnTo>
                    <a:pt x="29" y="254"/>
                  </a:lnTo>
                  <a:lnTo>
                    <a:pt x="27" y="248"/>
                  </a:lnTo>
                  <a:lnTo>
                    <a:pt x="18" y="262"/>
                  </a:lnTo>
                  <a:lnTo>
                    <a:pt x="20" y="262"/>
                  </a:lnTo>
                  <a:lnTo>
                    <a:pt x="11" y="265"/>
                  </a:lnTo>
                  <a:lnTo>
                    <a:pt x="8" y="273"/>
                  </a:lnTo>
                  <a:lnTo>
                    <a:pt x="16" y="271"/>
                  </a:lnTo>
                  <a:lnTo>
                    <a:pt x="24" y="267"/>
                  </a:lnTo>
                  <a:lnTo>
                    <a:pt x="24" y="275"/>
                  </a:lnTo>
                  <a:lnTo>
                    <a:pt x="22" y="281"/>
                  </a:lnTo>
                  <a:lnTo>
                    <a:pt x="15" y="282"/>
                  </a:lnTo>
                  <a:lnTo>
                    <a:pt x="15" y="293"/>
                  </a:lnTo>
                  <a:lnTo>
                    <a:pt x="32" y="300"/>
                  </a:lnTo>
                  <a:lnTo>
                    <a:pt x="58" y="304"/>
                  </a:lnTo>
                  <a:lnTo>
                    <a:pt x="90" y="280"/>
                  </a:lnTo>
                  <a:lnTo>
                    <a:pt x="103" y="278"/>
                  </a:lnTo>
                  <a:lnTo>
                    <a:pt x="104" y="265"/>
                  </a:lnTo>
                  <a:lnTo>
                    <a:pt x="108" y="260"/>
                  </a:lnTo>
                  <a:lnTo>
                    <a:pt x="113" y="276"/>
                  </a:lnTo>
                  <a:lnTo>
                    <a:pt x="124" y="281"/>
                  </a:lnTo>
                  <a:lnTo>
                    <a:pt x="136" y="259"/>
                  </a:lnTo>
                  <a:lnTo>
                    <a:pt x="137" y="238"/>
                  </a:lnTo>
                  <a:lnTo>
                    <a:pt x="137" y="232"/>
                  </a:lnTo>
                  <a:lnTo>
                    <a:pt x="144" y="223"/>
                  </a:lnTo>
                  <a:lnTo>
                    <a:pt x="130" y="215"/>
                  </a:lnTo>
                  <a:lnTo>
                    <a:pt x="130" y="192"/>
                  </a:lnTo>
                  <a:lnTo>
                    <a:pt x="129" y="169"/>
                  </a:lnTo>
                  <a:lnTo>
                    <a:pt x="144" y="158"/>
                  </a:lnTo>
                  <a:lnTo>
                    <a:pt x="162" y="156"/>
                  </a:lnTo>
                  <a:lnTo>
                    <a:pt x="153" y="147"/>
                  </a:lnTo>
                  <a:lnTo>
                    <a:pt x="165" y="117"/>
                  </a:lnTo>
                  <a:lnTo>
                    <a:pt x="162" y="110"/>
                  </a:lnTo>
                  <a:lnTo>
                    <a:pt x="180" y="108"/>
                  </a:lnTo>
                  <a:lnTo>
                    <a:pt x="187" y="93"/>
                  </a:lnTo>
                  <a:lnTo>
                    <a:pt x="197" y="70"/>
                  </a:lnTo>
                  <a:lnTo>
                    <a:pt x="220" y="65"/>
                  </a:lnTo>
                  <a:lnTo>
                    <a:pt x="221" y="55"/>
                  </a:lnTo>
                  <a:lnTo>
                    <a:pt x="252" y="56"/>
                  </a:lnTo>
                  <a:lnTo>
                    <a:pt x="249" y="44"/>
                  </a:lnTo>
                  <a:lnTo>
                    <a:pt x="258" y="44"/>
                  </a:lnTo>
                  <a:lnTo>
                    <a:pt x="270" y="38"/>
                  </a:lnTo>
                  <a:lnTo>
                    <a:pt x="290" y="49"/>
                  </a:lnTo>
                  <a:lnTo>
                    <a:pt x="309" y="51"/>
                  </a:lnTo>
                  <a:lnTo>
                    <a:pt x="331" y="51"/>
                  </a:lnTo>
                  <a:lnTo>
                    <a:pt x="341" y="48"/>
                  </a:lnTo>
                  <a:lnTo>
                    <a:pt x="348" y="31"/>
                  </a:lnTo>
                  <a:lnTo>
                    <a:pt x="371" y="22"/>
                  </a:lnTo>
                  <a:lnTo>
                    <a:pt x="401" y="31"/>
                  </a:lnTo>
                  <a:lnTo>
                    <a:pt x="402" y="44"/>
                  </a:lnTo>
                  <a:lnTo>
                    <a:pt x="419" y="33"/>
                  </a:lnTo>
                  <a:lnTo>
                    <a:pt x="430" y="33"/>
                  </a:lnTo>
                  <a:lnTo>
                    <a:pt x="430" y="26"/>
                  </a:lnTo>
                  <a:lnTo>
                    <a:pt x="419" y="26"/>
                  </a:lnTo>
                  <a:lnTo>
                    <a:pt x="410" y="26"/>
                  </a:lnTo>
                  <a:lnTo>
                    <a:pt x="397" y="18"/>
                  </a:lnTo>
                  <a:lnTo>
                    <a:pt x="430" y="16"/>
                  </a:lnTo>
                  <a:lnTo>
                    <a:pt x="413" y="7"/>
                  </a:lnTo>
                  <a:lnTo>
                    <a:pt x="397" y="5"/>
                  </a:lnTo>
                  <a:lnTo>
                    <a:pt x="385" y="7"/>
                  </a:lnTo>
                  <a:lnTo>
                    <a:pt x="382" y="18"/>
                  </a:lnTo>
                  <a:lnTo>
                    <a:pt x="380" y="10"/>
                  </a:lnTo>
                  <a:lnTo>
                    <a:pt x="379" y="7"/>
                  </a:lnTo>
                  <a:lnTo>
                    <a:pt x="377" y="7"/>
                  </a:lnTo>
                  <a:lnTo>
                    <a:pt x="374" y="0"/>
                  </a:lnTo>
                  <a:lnTo>
                    <a:pt x="364" y="3"/>
                  </a:lnTo>
                  <a:lnTo>
                    <a:pt x="353" y="15"/>
                  </a:lnTo>
                  <a:lnTo>
                    <a:pt x="348" y="3"/>
                  </a:lnTo>
                  <a:lnTo>
                    <a:pt x="327" y="20"/>
                  </a:lnTo>
                  <a:lnTo>
                    <a:pt x="336" y="6"/>
                  </a:lnTo>
                  <a:lnTo>
                    <a:pt x="331" y="5"/>
                  </a:lnTo>
                  <a:lnTo>
                    <a:pt x="319" y="5"/>
                  </a:lnTo>
                  <a:lnTo>
                    <a:pt x="318" y="7"/>
                  </a:lnTo>
                  <a:lnTo>
                    <a:pt x="297" y="20"/>
                  </a:lnTo>
                  <a:lnTo>
                    <a:pt x="286" y="20"/>
                  </a:lnTo>
                  <a:lnTo>
                    <a:pt x="287" y="17"/>
                  </a:lnTo>
                  <a:lnTo>
                    <a:pt x="268" y="18"/>
                  </a:lnTo>
                  <a:lnTo>
                    <a:pt x="279" y="22"/>
                  </a:lnTo>
                  <a:lnTo>
                    <a:pt x="277" y="26"/>
                  </a:lnTo>
                  <a:lnTo>
                    <a:pt x="265" y="25"/>
                  </a:lnTo>
                  <a:lnTo>
                    <a:pt x="255" y="3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78" name="Freeform 535"/>
            <p:cNvSpPr>
              <a:spLocks/>
            </p:cNvSpPr>
            <p:nvPr/>
          </p:nvSpPr>
          <p:spPr bwMode="auto">
            <a:xfrm>
              <a:off x="2737" y="1224"/>
              <a:ext cx="282" cy="196"/>
            </a:xfrm>
            <a:custGeom>
              <a:avLst/>
              <a:gdLst>
                <a:gd name="T0" fmla="*/ 162 w 430"/>
                <a:gd name="T1" fmla="*/ 25 h 304"/>
                <a:gd name="T2" fmla="*/ 158 w 430"/>
                <a:gd name="T3" fmla="*/ 21 h 304"/>
                <a:gd name="T4" fmla="*/ 154 w 430"/>
                <a:gd name="T5" fmla="*/ 25 h 304"/>
                <a:gd name="T6" fmla="*/ 141 w 430"/>
                <a:gd name="T7" fmla="*/ 23 h 304"/>
                <a:gd name="T8" fmla="*/ 138 w 430"/>
                <a:gd name="T9" fmla="*/ 33 h 304"/>
                <a:gd name="T10" fmla="*/ 134 w 430"/>
                <a:gd name="T11" fmla="*/ 41 h 304"/>
                <a:gd name="T12" fmla="*/ 123 w 430"/>
                <a:gd name="T13" fmla="*/ 43 h 304"/>
                <a:gd name="T14" fmla="*/ 115 w 430"/>
                <a:gd name="T15" fmla="*/ 43 h 304"/>
                <a:gd name="T16" fmla="*/ 114 w 430"/>
                <a:gd name="T17" fmla="*/ 50 h 304"/>
                <a:gd name="T18" fmla="*/ 108 w 430"/>
                <a:gd name="T19" fmla="*/ 53 h 304"/>
                <a:gd name="T20" fmla="*/ 106 w 430"/>
                <a:gd name="T21" fmla="*/ 58 h 304"/>
                <a:gd name="T22" fmla="*/ 92 w 430"/>
                <a:gd name="T23" fmla="*/ 64 h 304"/>
                <a:gd name="T24" fmla="*/ 100 w 430"/>
                <a:gd name="T25" fmla="*/ 70 h 304"/>
                <a:gd name="T26" fmla="*/ 85 w 430"/>
                <a:gd name="T27" fmla="*/ 81 h 304"/>
                <a:gd name="T28" fmla="*/ 74 w 430"/>
                <a:gd name="T29" fmla="*/ 90 h 304"/>
                <a:gd name="T30" fmla="*/ 75 w 430"/>
                <a:gd name="T31" fmla="*/ 95 h 304"/>
                <a:gd name="T32" fmla="*/ 59 w 430"/>
                <a:gd name="T33" fmla="*/ 103 h 304"/>
                <a:gd name="T34" fmla="*/ 68 w 430"/>
                <a:gd name="T35" fmla="*/ 106 h 304"/>
                <a:gd name="T36" fmla="*/ 62 w 430"/>
                <a:gd name="T37" fmla="*/ 112 h 304"/>
                <a:gd name="T38" fmla="*/ 47 w 430"/>
                <a:gd name="T39" fmla="*/ 113 h 304"/>
                <a:gd name="T40" fmla="*/ 39 w 430"/>
                <a:gd name="T41" fmla="*/ 121 h 304"/>
                <a:gd name="T42" fmla="*/ 24 w 430"/>
                <a:gd name="T43" fmla="*/ 119 h 304"/>
                <a:gd name="T44" fmla="*/ 31 w 430"/>
                <a:gd name="T45" fmla="*/ 123 h 304"/>
                <a:gd name="T46" fmla="*/ 24 w 430"/>
                <a:gd name="T47" fmla="*/ 130 h 304"/>
                <a:gd name="T48" fmla="*/ 16 w 430"/>
                <a:gd name="T49" fmla="*/ 130 h 304"/>
                <a:gd name="T50" fmla="*/ 5 w 430"/>
                <a:gd name="T51" fmla="*/ 133 h 304"/>
                <a:gd name="T52" fmla="*/ 18 w 430"/>
                <a:gd name="T53" fmla="*/ 138 h 304"/>
                <a:gd name="T54" fmla="*/ 3 w 430"/>
                <a:gd name="T55" fmla="*/ 144 h 304"/>
                <a:gd name="T56" fmla="*/ 19 w 430"/>
                <a:gd name="T57" fmla="*/ 145 h 304"/>
                <a:gd name="T58" fmla="*/ 30 w 430"/>
                <a:gd name="T59" fmla="*/ 149 h 304"/>
                <a:gd name="T60" fmla="*/ 0 w 430"/>
                <a:gd name="T61" fmla="*/ 150 h 304"/>
                <a:gd name="T62" fmla="*/ 0 w 430"/>
                <a:gd name="T63" fmla="*/ 154 h 304"/>
                <a:gd name="T64" fmla="*/ 3 w 430"/>
                <a:gd name="T65" fmla="*/ 161 h 304"/>
                <a:gd name="T66" fmla="*/ 18 w 430"/>
                <a:gd name="T67" fmla="*/ 159 h 304"/>
                <a:gd name="T68" fmla="*/ 18 w 430"/>
                <a:gd name="T69" fmla="*/ 160 h 304"/>
                <a:gd name="T70" fmla="*/ 7 w 430"/>
                <a:gd name="T71" fmla="*/ 171 h 304"/>
                <a:gd name="T72" fmla="*/ 16 w 430"/>
                <a:gd name="T73" fmla="*/ 172 h 304"/>
                <a:gd name="T74" fmla="*/ 10 w 430"/>
                <a:gd name="T75" fmla="*/ 182 h 304"/>
                <a:gd name="T76" fmla="*/ 38 w 430"/>
                <a:gd name="T77" fmla="*/ 196 h 304"/>
                <a:gd name="T78" fmla="*/ 68 w 430"/>
                <a:gd name="T79" fmla="*/ 171 h 304"/>
                <a:gd name="T80" fmla="*/ 81 w 430"/>
                <a:gd name="T81" fmla="*/ 181 h 304"/>
                <a:gd name="T82" fmla="*/ 90 w 430"/>
                <a:gd name="T83" fmla="*/ 150 h 304"/>
                <a:gd name="T84" fmla="*/ 85 w 430"/>
                <a:gd name="T85" fmla="*/ 124 h 304"/>
                <a:gd name="T86" fmla="*/ 106 w 430"/>
                <a:gd name="T87" fmla="*/ 101 h 304"/>
                <a:gd name="T88" fmla="*/ 106 w 430"/>
                <a:gd name="T89" fmla="*/ 71 h 304"/>
                <a:gd name="T90" fmla="*/ 129 w 430"/>
                <a:gd name="T91" fmla="*/ 45 h 304"/>
                <a:gd name="T92" fmla="*/ 165 w 430"/>
                <a:gd name="T93" fmla="*/ 36 h 304"/>
                <a:gd name="T94" fmla="*/ 177 w 430"/>
                <a:gd name="T95" fmla="*/ 25 h 304"/>
                <a:gd name="T96" fmla="*/ 217 w 430"/>
                <a:gd name="T97" fmla="*/ 33 h 304"/>
                <a:gd name="T98" fmla="*/ 243 w 430"/>
                <a:gd name="T99" fmla="*/ 14 h 304"/>
                <a:gd name="T100" fmla="*/ 275 w 430"/>
                <a:gd name="T101" fmla="*/ 21 h 304"/>
                <a:gd name="T102" fmla="*/ 275 w 430"/>
                <a:gd name="T103" fmla="*/ 17 h 304"/>
                <a:gd name="T104" fmla="*/ 282 w 430"/>
                <a:gd name="T105" fmla="*/ 10 h 304"/>
                <a:gd name="T106" fmla="*/ 252 w 430"/>
                <a:gd name="T107" fmla="*/ 5 h 304"/>
                <a:gd name="T108" fmla="*/ 249 w 430"/>
                <a:gd name="T109" fmla="*/ 5 h 304"/>
                <a:gd name="T110" fmla="*/ 239 w 430"/>
                <a:gd name="T111" fmla="*/ 2 h 304"/>
                <a:gd name="T112" fmla="*/ 214 w 430"/>
                <a:gd name="T113" fmla="*/ 13 h 304"/>
                <a:gd name="T114" fmla="*/ 209 w 430"/>
                <a:gd name="T115" fmla="*/ 3 h 304"/>
                <a:gd name="T116" fmla="*/ 188 w 430"/>
                <a:gd name="T117" fmla="*/ 13 h 304"/>
                <a:gd name="T118" fmla="*/ 183 w 430"/>
                <a:gd name="T119" fmla="*/ 14 h 304"/>
                <a:gd name="T120" fmla="*/ 167 w 430"/>
                <a:gd name="T121" fmla="*/ 20 h 3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0"/>
                <a:gd name="T184" fmla="*/ 0 h 304"/>
                <a:gd name="T185" fmla="*/ 430 w 430"/>
                <a:gd name="T186" fmla="*/ 304 h 3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0" h="304">
                  <a:moveTo>
                    <a:pt x="255" y="31"/>
                  </a:moveTo>
                  <a:lnTo>
                    <a:pt x="255" y="32"/>
                  </a:lnTo>
                  <a:lnTo>
                    <a:pt x="247" y="38"/>
                  </a:lnTo>
                  <a:lnTo>
                    <a:pt x="247" y="23"/>
                  </a:lnTo>
                  <a:lnTo>
                    <a:pt x="246" y="32"/>
                  </a:lnTo>
                  <a:lnTo>
                    <a:pt x="241" y="33"/>
                  </a:lnTo>
                  <a:lnTo>
                    <a:pt x="237" y="26"/>
                  </a:lnTo>
                  <a:lnTo>
                    <a:pt x="232" y="32"/>
                  </a:lnTo>
                  <a:lnTo>
                    <a:pt x="235" y="38"/>
                  </a:lnTo>
                  <a:lnTo>
                    <a:pt x="221" y="34"/>
                  </a:lnTo>
                  <a:lnTo>
                    <a:pt x="224" y="39"/>
                  </a:lnTo>
                  <a:lnTo>
                    <a:pt x="215" y="36"/>
                  </a:lnTo>
                  <a:lnTo>
                    <a:pt x="212" y="42"/>
                  </a:lnTo>
                  <a:lnTo>
                    <a:pt x="212" y="50"/>
                  </a:lnTo>
                  <a:lnTo>
                    <a:pt x="210" y="51"/>
                  </a:lnTo>
                  <a:lnTo>
                    <a:pt x="190" y="56"/>
                  </a:lnTo>
                  <a:lnTo>
                    <a:pt x="210" y="58"/>
                  </a:lnTo>
                  <a:lnTo>
                    <a:pt x="205" y="64"/>
                  </a:lnTo>
                  <a:lnTo>
                    <a:pt x="191" y="61"/>
                  </a:lnTo>
                  <a:lnTo>
                    <a:pt x="190" y="64"/>
                  </a:lnTo>
                  <a:lnTo>
                    <a:pt x="187" y="67"/>
                  </a:lnTo>
                  <a:lnTo>
                    <a:pt x="187" y="70"/>
                  </a:lnTo>
                  <a:lnTo>
                    <a:pt x="181" y="65"/>
                  </a:lnTo>
                  <a:lnTo>
                    <a:pt x="175" y="67"/>
                  </a:lnTo>
                  <a:lnTo>
                    <a:pt x="164" y="76"/>
                  </a:lnTo>
                  <a:lnTo>
                    <a:pt x="181" y="75"/>
                  </a:lnTo>
                  <a:lnTo>
                    <a:pt x="174" y="77"/>
                  </a:lnTo>
                  <a:lnTo>
                    <a:pt x="179" y="81"/>
                  </a:lnTo>
                  <a:lnTo>
                    <a:pt x="179" y="82"/>
                  </a:lnTo>
                  <a:lnTo>
                    <a:pt x="165" y="82"/>
                  </a:lnTo>
                  <a:lnTo>
                    <a:pt x="164" y="84"/>
                  </a:lnTo>
                  <a:lnTo>
                    <a:pt x="179" y="90"/>
                  </a:lnTo>
                  <a:lnTo>
                    <a:pt x="162" y="90"/>
                  </a:lnTo>
                  <a:lnTo>
                    <a:pt x="148" y="94"/>
                  </a:lnTo>
                  <a:lnTo>
                    <a:pt x="140" y="100"/>
                  </a:lnTo>
                  <a:lnTo>
                    <a:pt x="141" y="100"/>
                  </a:lnTo>
                  <a:lnTo>
                    <a:pt x="136" y="108"/>
                  </a:lnTo>
                  <a:lnTo>
                    <a:pt x="140" y="108"/>
                  </a:lnTo>
                  <a:lnTo>
                    <a:pt x="152" y="109"/>
                  </a:lnTo>
                  <a:lnTo>
                    <a:pt x="136" y="114"/>
                  </a:lnTo>
                  <a:lnTo>
                    <a:pt x="130" y="121"/>
                  </a:lnTo>
                  <a:lnTo>
                    <a:pt x="130" y="126"/>
                  </a:lnTo>
                  <a:lnTo>
                    <a:pt x="130" y="131"/>
                  </a:lnTo>
                  <a:lnTo>
                    <a:pt x="136" y="132"/>
                  </a:lnTo>
                  <a:lnTo>
                    <a:pt x="113" y="139"/>
                  </a:lnTo>
                  <a:lnTo>
                    <a:pt x="113" y="140"/>
                  </a:lnTo>
                  <a:lnTo>
                    <a:pt x="121" y="139"/>
                  </a:lnTo>
                  <a:lnTo>
                    <a:pt x="115" y="147"/>
                  </a:lnTo>
                  <a:lnTo>
                    <a:pt x="107" y="148"/>
                  </a:lnTo>
                  <a:lnTo>
                    <a:pt x="99" y="151"/>
                  </a:lnTo>
                  <a:lnTo>
                    <a:pt x="90" y="160"/>
                  </a:lnTo>
                  <a:lnTo>
                    <a:pt x="83" y="167"/>
                  </a:lnTo>
                  <a:lnTo>
                    <a:pt x="92" y="172"/>
                  </a:lnTo>
                  <a:lnTo>
                    <a:pt x="103" y="164"/>
                  </a:lnTo>
                  <a:lnTo>
                    <a:pt x="110" y="160"/>
                  </a:lnTo>
                  <a:lnTo>
                    <a:pt x="108" y="167"/>
                  </a:lnTo>
                  <a:lnTo>
                    <a:pt x="94" y="173"/>
                  </a:lnTo>
                  <a:lnTo>
                    <a:pt x="88" y="173"/>
                  </a:lnTo>
                  <a:lnTo>
                    <a:pt x="74" y="172"/>
                  </a:lnTo>
                  <a:lnTo>
                    <a:pt x="72" y="175"/>
                  </a:lnTo>
                  <a:lnTo>
                    <a:pt x="63" y="180"/>
                  </a:lnTo>
                  <a:lnTo>
                    <a:pt x="58" y="184"/>
                  </a:lnTo>
                  <a:lnTo>
                    <a:pt x="59" y="188"/>
                  </a:lnTo>
                  <a:lnTo>
                    <a:pt x="54" y="186"/>
                  </a:lnTo>
                  <a:lnTo>
                    <a:pt x="61" y="191"/>
                  </a:lnTo>
                  <a:lnTo>
                    <a:pt x="36" y="184"/>
                  </a:lnTo>
                  <a:lnTo>
                    <a:pt x="33" y="191"/>
                  </a:lnTo>
                  <a:lnTo>
                    <a:pt x="42" y="191"/>
                  </a:lnTo>
                  <a:lnTo>
                    <a:pt x="48" y="191"/>
                  </a:lnTo>
                  <a:lnTo>
                    <a:pt x="41" y="193"/>
                  </a:lnTo>
                  <a:lnTo>
                    <a:pt x="27" y="198"/>
                  </a:lnTo>
                  <a:lnTo>
                    <a:pt x="37" y="201"/>
                  </a:lnTo>
                  <a:lnTo>
                    <a:pt x="36" y="204"/>
                  </a:lnTo>
                  <a:lnTo>
                    <a:pt x="24" y="199"/>
                  </a:lnTo>
                  <a:lnTo>
                    <a:pt x="24" y="201"/>
                  </a:lnTo>
                  <a:lnTo>
                    <a:pt x="15" y="204"/>
                  </a:lnTo>
                  <a:lnTo>
                    <a:pt x="18" y="206"/>
                  </a:lnTo>
                  <a:lnTo>
                    <a:pt x="8" y="206"/>
                  </a:lnTo>
                  <a:lnTo>
                    <a:pt x="3" y="206"/>
                  </a:lnTo>
                  <a:lnTo>
                    <a:pt x="0" y="212"/>
                  </a:lnTo>
                  <a:lnTo>
                    <a:pt x="27" y="214"/>
                  </a:lnTo>
                  <a:lnTo>
                    <a:pt x="0" y="215"/>
                  </a:lnTo>
                  <a:lnTo>
                    <a:pt x="8" y="221"/>
                  </a:lnTo>
                  <a:lnTo>
                    <a:pt x="4" y="223"/>
                  </a:lnTo>
                  <a:lnTo>
                    <a:pt x="5" y="223"/>
                  </a:lnTo>
                  <a:lnTo>
                    <a:pt x="3" y="230"/>
                  </a:lnTo>
                  <a:lnTo>
                    <a:pt x="29" y="225"/>
                  </a:lnTo>
                  <a:lnTo>
                    <a:pt x="41" y="225"/>
                  </a:lnTo>
                  <a:lnTo>
                    <a:pt x="44" y="223"/>
                  </a:lnTo>
                  <a:lnTo>
                    <a:pt x="46" y="231"/>
                  </a:lnTo>
                  <a:lnTo>
                    <a:pt x="41" y="233"/>
                  </a:lnTo>
                  <a:lnTo>
                    <a:pt x="24" y="231"/>
                  </a:lnTo>
                  <a:lnTo>
                    <a:pt x="0" y="233"/>
                  </a:lnTo>
                  <a:lnTo>
                    <a:pt x="4" y="237"/>
                  </a:lnTo>
                  <a:lnTo>
                    <a:pt x="5" y="239"/>
                  </a:lnTo>
                  <a:lnTo>
                    <a:pt x="0" y="239"/>
                  </a:lnTo>
                  <a:lnTo>
                    <a:pt x="14" y="241"/>
                  </a:lnTo>
                  <a:lnTo>
                    <a:pt x="8" y="247"/>
                  </a:lnTo>
                  <a:lnTo>
                    <a:pt x="4" y="250"/>
                  </a:lnTo>
                  <a:lnTo>
                    <a:pt x="14" y="250"/>
                  </a:lnTo>
                  <a:lnTo>
                    <a:pt x="16" y="255"/>
                  </a:lnTo>
                  <a:lnTo>
                    <a:pt x="27" y="247"/>
                  </a:lnTo>
                  <a:lnTo>
                    <a:pt x="33" y="245"/>
                  </a:lnTo>
                  <a:lnTo>
                    <a:pt x="29" y="254"/>
                  </a:lnTo>
                  <a:lnTo>
                    <a:pt x="27" y="248"/>
                  </a:lnTo>
                  <a:lnTo>
                    <a:pt x="18" y="262"/>
                  </a:lnTo>
                  <a:lnTo>
                    <a:pt x="20" y="262"/>
                  </a:lnTo>
                  <a:lnTo>
                    <a:pt x="11" y="265"/>
                  </a:lnTo>
                  <a:lnTo>
                    <a:pt x="8" y="273"/>
                  </a:lnTo>
                  <a:lnTo>
                    <a:pt x="16" y="271"/>
                  </a:lnTo>
                  <a:lnTo>
                    <a:pt x="24" y="267"/>
                  </a:lnTo>
                  <a:lnTo>
                    <a:pt x="24" y="275"/>
                  </a:lnTo>
                  <a:lnTo>
                    <a:pt x="22" y="281"/>
                  </a:lnTo>
                  <a:lnTo>
                    <a:pt x="15" y="282"/>
                  </a:lnTo>
                  <a:lnTo>
                    <a:pt x="15" y="293"/>
                  </a:lnTo>
                  <a:lnTo>
                    <a:pt x="32" y="300"/>
                  </a:lnTo>
                  <a:lnTo>
                    <a:pt x="58" y="304"/>
                  </a:lnTo>
                  <a:lnTo>
                    <a:pt x="90" y="280"/>
                  </a:lnTo>
                  <a:lnTo>
                    <a:pt x="103" y="278"/>
                  </a:lnTo>
                  <a:lnTo>
                    <a:pt x="104" y="265"/>
                  </a:lnTo>
                  <a:lnTo>
                    <a:pt x="108" y="260"/>
                  </a:lnTo>
                  <a:lnTo>
                    <a:pt x="113" y="276"/>
                  </a:lnTo>
                  <a:lnTo>
                    <a:pt x="124" y="281"/>
                  </a:lnTo>
                  <a:lnTo>
                    <a:pt x="136" y="259"/>
                  </a:lnTo>
                  <a:lnTo>
                    <a:pt x="137" y="238"/>
                  </a:lnTo>
                  <a:lnTo>
                    <a:pt x="137" y="232"/>
                  </a:lnTo>
                  <a:lnTo>
                    <a:pt x="144" y="223"/>
                  </a:lnTo>
                  <a:lnTo>
                    <a:pt x="130" y="215"/>
                  </a:lnTo>
                  <a:lnTo>
                    <a:pt x="130" y="192"/>
                  </a:lnTo>
                  <a:lnTo>
                    <a:pt x="129" y="169"/>
                  </a:lnTo>
                  <a:lnTo>
                    <a:pt x="144" y="158"/>
                  </a:lnTo>
                  <a:lnTo>
                    <a:pt x="162" y="156"/>
                  </a:lnTo>
                  <a:lnTo>
                    <a:pt x="153" y="147"/>
                  </a:lnTo>
                  <a:lnTo>
                    <a:pt x="165" y="117"/>
                  </a:lnTo>
                  <a:lnTo>
                    <a:pt x="162" y="110"/>
                  </a:lnTo>
                  <a:lnTo>
                    <a:pt x="180" y="108"/>
                  </a:lnTo>
                  <a:lnTo>
                    <a:pt x="187" y="93"/>
                  </a:lnTo>
                  <a:lnTo>
                    <a:pt x="197" y="70"/>
                  </a:lnTo>
                  <a:lnTo>
                    <a:pt x="220" y="65"/>
                  </a:lnTo>
                  <a:lnTo>
                    <a:pt x="221" y="55"/>
                  </a:lnTo>
                  <a:lnTo>
                    <a:pt x="252" y="56"/>
                  </a:lnTo>
                  <a:lnTo>
                    <a:pt x="249" y="44"/>
                  </a:lnTo>
                  <a:lnTo>
                    <a:pt x="258" y="44"/>
                  </a:lnTo>
                  <a:lnTo>
                    <a:pt x="270" y="38"/>
                  </a:lnTo>
                  <a:lnTo>
                    <a:pt x="290" y="49"/>
                  </a:lnTo>
                  <a:lnTo>
                    <a:pt x="309" y="51"/>
                  </a:lnTo>
                  <a:lnTo>
                    <a:pt x="331" y="51"/>
                  </a:lnTo>
                  <a:lnTo>
                    <a:pt x="341" y="48"/>
                  </a:lnTo>
                  <a:lnTo>
                    <a:pt x="348" y="31"/>
                  </a:lnTo>
                  <a:lnTo>
                    <a:pt x="371" y="22"/>
                  </a:lnTo>
                  <a:lnTo>
                    <a:pt x="401" y="31"/>
                  </a:lnTo>
                  <a:lnTo>
                    <a:pt x="402" y="44"/>
                  </a:lnTo>
                  <a:lnTo>
                    <a:pt x="419" y="33"/>
                  </a:lnTo>
                  <a:lnTo>
                    <a:pt x="430" y="33"/>
                  </a:lnTo>
                  <a:lnTo>
                    <a:pt x="430" y="26"/>
                  </a:lnTo>
                  <a:lnTo>
                    <a:pt x="419" y="26"/>
                  </a:lnTo>
                  <a:lnTo>
                    <a:pt x="410" y="26"/>
                  </a:lnTo>
                  <a:lnTo>
                    <a:pt x="397" y="18"/>
                  </a:lnTo>
                  <a:lnTo>
                    <a:pt x="430" y="16"/>
                  </a:lnTo>
                  <a:lnTo>
                    <a:pt x="413" y="7"/>
                  </a:lnTo>
                  <a:lnTo>
                    <a:pt x="397" y="5"/>
                  </a:lnTo>
                  <a:lnTo>
                    <a:pt x="385" y="7"/>
                  </a:lnTo>
                  <a:lnTo>
                    <a:pt x="382" y="18"/>
                  </a:lnTo>
                  <a:lnTo>
                    <a:pt x="380" y="10"/>
                  </a:lnTo>
                  <a:lnTo>
                    <a:pt x="379" y="7"/>
                  </a:lnTo>
                  <a:lnTo>
                    <a:pt x="377" y="7"/>
                  </a:lnTo>
                  <a:lnTo>
                    <a:pt x="374" y="0"/>
                  </a:lnTo>
                  <a:lnTo>
                    <a:pt x="364" y="3"/>
                  </a:lnTo>
                  <a:lnTo>
                    <a:pt x="353" y="15"/>
                  </a:lnTo>
                  <a:lnTo>
                    <a:pt x="348" y="3"/>
                  </a:lnTo>
                  <a:lnTo>
                    <a:pt x="327" y="20"/>
                  </a:lnTo>
                  <a:lnTo>
                    <a:pt x="336" y="6"/>
                  </a:lnTo>
                  <a:lnTo>
                    <a:pt x="331" y="5"/>
                  </a:lnTo>
                  <a:lnTo>
                    <a:pt x="319" y="5"/>
                  </a:lnTo>
                  <a:lnTo>
                    <a:pt x="318" y="7"/>
                  </a:lnTo>
                  <a:lnTo>
                    <a:pt x="297" y="20"/>
                  </a:lnTo>
                  <a:lnTo>
                    <a:pt x="286" y="20"/>
                  </a:lnTo>
                  <a:lnTo>
                    <a:pt x="287" y="17"/>
                  </a:lnTo>
                  <a:lnTo>
                    <a:pt x="268" y="18"/>
                  </a:lnTo>
                  <a:lnTo>
                    <a:pt x="279" y="22"/>
                  </a:lnTo>
                  <a:lnTo>
                    <a:pt x="277" y="26"/>
                  </a:lnTo>
                  <a:lnTo>
                    <a:pt x="265" y="25"/>
                  </a:lnTo>
                  <a:lnTo>
                    <a:pt x="255" y="31"/>
                  </a:lnTo>
                </a:path>
              </a:pathLst>
            </a:custGeom>
            <a:solidFill>
              <a:srgbClr val="E5E5E5"/>
            </a:solidFill>
            <a:ln w="1588">
              <a:solidFill>
                <a:srgbClr val="999999"/>
              </a:solidFill>
              <a:prstDash val="solid"/>
              <a:round/>
              <a:headEnd/>
              <a:tailEnd/>
            </a:ln>
          </p:spPr>
          <p:txBody>
            <a:bodyPr/>
            <a:lstStyle/>
            <a:p>
              <a:endParaRPr lang="en-US"/>
            </a:p>
          </p:txBody>
        </p:sp>
        <p:sp>
          <p:nvSpPr>
            <p:cNvPr id="27279" name="Freeform 536"/>
            <p:cNvSpPr>
              <a:spLocks/>
            </p:cNvSpPr>
            <p:nvPr/>
          </p:nvSpPr>
          <p:spPr bwMode="auto">
            <a:xfrm>
              <a:off x="2782" y="1106"/>
              <a:ext cx="105" cy="43"/>
            </a:xfrm>
            <a:custGeom>
              <a:avLst/>
              <a:gdLst>
                <a:gd name="T0" fmla="*/ 25 w 160"/>
                <a:gd name="T1" fmla="*/ 3 h 67"/>
                <a:gd name="T2" fmla="*/ 9 w 160"/>
                <a:gd name="T3" fmla="*/ 3 h 67"/>
                <a:gd name="T4" fmla="*/ 0 w 160"/>
                <a:gd name="T5" fmla="*/ 4 h 67"/>
                <a:gd name="T6" fmla="*/ 2 w 160"/>
                <a:gd name="T7" fmla="*/ 10 h 67"/>
                <a:gd name="T8" fmla="*/ 9 w 160"/>
                <a:gd name="T9" fmla="*/ 8 h 67"/>
                <a:gd name="T10" fmla="*/ 12 w 160"/>
                <a:gd name="T11" fmla="*/ 12 h 67"/>
                <a:gd name="T12" fmla="*/ 4 w 160"/>
                <a:gd name="T13" fmla="*/ 12 h 67"/>
                <a:gd name="T14" fmla="*/ 16 w 160"/>
                <a:gd name="T15" fmla="*/ 19 h 67"/>
                <a:gd name="T16" fmla="*/ 28 w 160"/>
                <a:gd name="T17" fmla="*/ 22 h 67"/>
                <a:gd name="T18" fmla="*/ 35 w 160"/>
                <a:gd name="T19" fmla="*/ 19 h 67"/>
                <a:gd name="T20" fmla="*/ 42 w 160"/>
                <a:gd name="T21" fmla="*/ 15 h 67"/>
                <a:gd name="T22" fmla="*/ 44 w 160"/>
                <a:gd name="T23" fmla="*/ 17 h 67"/>
                <a:gd name="T24" fmla="*/ 56 w 160"/>
                <a:gd name="T25" fmla="*/ 17 h 67"/>
                <a:gd name="T26" fmla="*/ 56 w 160"/>
                <a:gd name="T27" fmla="*/ 21 h 67"/>
                <a:gd name="T28" fmla="*/ 33 w 160"/>
                <a:gd name="T29" fmla="*/ 24 h 67"/>
                <a:gd name="T30" fmla="*/ 29 w 160"/>
                <a:gd name="T31" fmla="*/ 26 h 67"/>
                <a:gd name="T32" fmla="*/ 58 w 160"/>
                <a:gd name="T33" fmla="*/ 26 h 67"/>
                <a:gd name="T34" fmla="*/ 47 w 160"/>
                <a:gd name="T35" fmla="*/ 29 h 67"/>
                <a:gd name="T36" fmla="*/ 53 w 160"/>
                <a:gd name="T37" fmla="*/ 31 h 67"/>
                <a:gd name="T38" fmla="*/ 34 w 160"/>
                <a:gd name="T39" fmla="*/ 32 h 67"/>
                <a:gd name="T40" fmla="*/ 54 w 160"/>
                <a:gd name="T41" fmla="*/ 37 h 67"/>
                <a:gd name="T42" fmla="*/ 62 w 160"/>
                <a:gd name="T43" fmla="*/ 43 h 67"/>
                <a:gd name="T44" fmla="*/ 64 w 160"/>
                <a:gd name="T45" fmla="*/ 42 h 67"/>
                <a:gd name="T46" fmla="*/ 73 w 160"/>
                <a:gd name="T47" fmla="*/ 32 h 67"/>
                <a:gd name="T48" fmla="*/ 78 w 160"/>
                <a:gd name="T49" fmla="*/ 24 h 67"/>
                <a:gd name="T50" fmla="*/ 82 w 160"/>
                <a:gd name="T51" fmla="*/ 21 h 67"/>
                <a:gd name="T52" fmla="*/ 105 w 160"/>
                <a:gd name="T53" fmla="*/ 15 h 67"/>
                <a:gd name="T54" fmla="*/ 77 w 160"/>
                <a:gd name="T55" fmla="*/ 11 h 67"/>
                <a:gd name="T56" fmla="*/ 74 w 160"/>
                <a:gd name="T57" fmla="*/ 5 h 67"/>
                <a:gd name="T58" fmla="*/ 67 w 160"/>
                <a:gd name="T59" fmla="*/ 7 h 67"/>
                <a:gd name="T60" fmla="*/ 66 w 160"/>
                <a:gd name="T61" fmla="*/ 4 h 67"/>
                <a:gd name="T62" fmla="*/ 52 w 160"/>
                <a:gd name="T63" fmla="*/ 0 h 67"/>
                <a:gd name="T64" fmla="*/ 54 w 160"/>
                <a:gd name="T65" fmla="*/ 13 h 67"/>
                <a:gd name="T66" fmla="*/ 36 w 160"/>
                <a:gd name="T67" fmla="*/ 3 h 67"/>
                <a:gd name="T68" fmla="*/ 30 w 160"/>
                <a:gd name="T69" fmla="*/ 7 h 67"/>
                <a:gd name="T70" fmla="*/ 22 w 160"/>
                <a:gd name="T71" fmla="*/ 5 h 67"/>
                <a:gd name="T72" fmla="*/ 25 w 160"/>
                <a:gd name="T73" fmla="*/ 3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67"/>
                <a:gd name="T113" fmla="*/ 160 w 160"/>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67">
                  <a:moveTo>
                    <a:pt x="38" y="5"/>
                  </a:moveTo>
                  <a:lnTo>
                    <a:pt x="14" y="5"/>
                  </a:lnTo>
                  <a:lnTo>
                    <a:pt x="0" y="7"/>
                  </a:lnTo>
                  <a:lnTo>
                    <a:pt x="3" y="16"/>
                  </a:lnTo>
                  <a:lnTo>
                    <a:pt x="14" y="12"/>
                  </a:lnTo>
                  <a:lnTo>
                    <a:pt x="18" y="19"/>
                  </a:lnTo>
                  <a:lnTo>
                    <a:pt x="6" y="19"/>
                  </a:lnTo>
                  <a:lnTo>
                    <a:pt x="25" y="29"/>
                  </a:lnTo>
                  <a:lnTo>
                    <a:pt x="42" y="35"/>
                  </a:lnTo>
                  <a:lnTo>
                    <a:pt x="53" y="29"/>
                  </a:lnTo>
                  <a:lnTo>
                    <a:pt x="64" y="24"/>
                  </a:lnTo>
                  <a:lnTo>
                    <a:pt x="67" y="27"/>
                  </a:lnTo>
                  <a:lnTo>
                    <a:pt x="85" y="26"/>
                  </a:lnTo>
                  <a:lnTo>
                    <a:pt x="86" y="32"/>
                  </a:lnTo>
                  <a:lnTo>
                    <a:pt x="50" y="37"/>
                  </a:lnTo>
                  <a:lnTo>
                    <a:pt x="44" y="41"/>
                  </a:lnTo>
                  <a:lnTo>
                    <a:pt x="89" y="41"/>
                  </a:lnTo>
                  <a:lnTo>
                    <a:pt x="72" y="45"/>
                  </a:lnTo>
                  <a:lnTo>
                    <a:pt x="80" y="49"/>
                  </a:lnTo>
                  <a:lnTo>
                    <a:pt x="52" y="50"/>
                  </a:lnTo>
                  <a:lnTo>
                    <a:pt x="83" y="58"/>
                  </a:lnTo>
                  <a:lnTo>
                    <a:pt x="95" y="67"/>
                  </a:lnTo>
                  <a:lnTo>
                    <a:pt x="97" y="65"/>
                  </a:lnTo>
                  <a:lnTo>
                    <a:pt x="112" y="50"/>
                  </a:lnTo>
                  <a:lnTo>
                    <a:pt x="119" y="38"/>
                  </a:lnTo>
                  <a:lnTo>
                    <a:pt x="125" y="33"/>
                  </a:lnTo>
                  <a:lnTo>
                    <a:pt x="160" y="24"/>
                  </a:lnTo>
                  <a:lnTo>
                    <a:pt x="118" y="17"/>
                  </a:lnTo>
                  <a:lnTo>
                    <a:pt x="113" y="8"/>
                  </a:lnTo>
                  <a:lnTo>
                    <a:pt x="102" y="11"/>
                  </a:lnTo>
                  <a:lnTo>
                    <a:pt x="101" y="7"/>
                  </a:lnTo>
                  <a:lnTo>
                    <a:pt x="79" y="0"/>
                  </a:lnTo>
                  <a:lnTo>
                    <a:pt x="83" y="21"/>
                  </a:lnTo>
                  <a:lnTo>
                    <a:pt x="55" y="4"/>
                  </a:lnTo>
                  <a:lnTo>
                    <a:pt x="45" y="11"/>
                  </a:lnTo>
                  <a:lnTo>
                    <a:pt x="34" y="8"/>
                  </a:lnTo>
                  <a:lnTo>
                    <a:pt x="38"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80" name="Freeform 537"/>
            <p:cNvSpPr>
              <a:spLocks/>
            </p:cNvSpPr>
            <p:nvPr/>
          </p:nvSpPr>
          <p:spPr bwMode="auto">
            <a:xfrm>
              <a:off x="2782" y="1106"/>
              <a:ext cx="105" cy="43"/>
            </a:xfrm>
            <a:custGeom>
              <a:avLst/>
              <a:gdLst>
                <a:gd name="T0" fmla="*/ 25 w 160"/>
                <a:gd name="T1" fmla="*/ 3 h 67"/>
                <a:gd name="T2" fmla="*/ 9 w 160"/>
                <a:gd name="T3" fmla="*/ 3 h 67"/>
                <a:gd name="T4" fmla="*/ 0 w 160"/>
                <a:gd name="T5" fmla="*/ 4 h 67"/>
                <a:gd name="T6" fmla="*/ 2 w 160"/>
                <a:gd name="T7" fmla="*/ 10 h 67"/>
                <a:gd name="T8" fmla="*/ 9 w 160"/>
                <a:gd name="T9" fmla="*/ 8 h 67"/>
                <a:gd name="T10" fmla="*/ 12 w 160"/>
                <a:gd name="T11" fmla="*/ 12 h 67"/>
                <a:gd name="T12" fmla="*/ 4 w 160"/>
                <a:gd name="T13" fmla="*/ 12 h 67"/>
                <a:gd name="T14" fmla="*/ 16 w 160"/>
                <a:gd name="T15" fmla="*/ 19 h 67"/>
                <a:gd name="T16" fmla="*/ 28 w 160"/>
                <a:gd name="T17" fmla="*/ 22 h 67"/>
                <a:gd name="T18" fmla="*/ 35 w 160"/>
                <a:gd name="T19" fmla="*/ 19 h 67"/>
                <a:gd name="T20" fmla="*/ 42 w 160"/>
                <a:gd name="T21" fmla="*/ 15 h 67"/>
                <a:gd name="T22" fmla="*/ 44 w 160"/>
                <a:gd name="T23" fmla="*/ 17 h 67"/>
                <a:gd name="T24" fmla="*/ 56 w 160"/>
                <a:gd name="T25" fmla="*/ 17 h 67"/>
                <a:gd name="T26" fmla="*/ 56 w 160"/>
                <a:gd name="T27" fmla="*/ 21 h 67"/>
                <a:gd name="T28" fmla="*/ 33 w 160"/>
                <a:gd name="T29" fmla="*/ 24 h 67"/>
                <a:gd name="T30" fmla="*/ 29 w 160"/>
                <a:gd name="T31" fmla="*/ 26 h 67"/>
                <a:gd name="T32" fmla="*/ 58 w 160"/>
                <a:gd name="T33" fmla="*/ 26 h 67"/>
                <a:gd name="T34" fmla="*/ 47 w 160"/>
                <a:gd name="T35" fmla="*/ 29 h 67"/>
                <a:gd name="T36" fmla="*/ 53 w 160"/>
                <a:gd name="T37" fmla="*/ 31 h 67"/>
                <a:gd name="T38" fmla="*/ 34 w 160"/>
                <a:gd name="T39" fmla="*/ 32 h 67"/>
                <a:gd name="T40" fmla="*/ 54 w 160"/>
                <a:gd name="T41" fmla="*/ 37 h 67"/>
                <a:gd name="T42" fmla="*/ 62 w 160"/>
                <a:gd name="T43" fmla="*/ 43 h 67"/>
                <a:gd name="T44" fmla="*/ 64 w 160"/>
                <a:gd name="T45" fmla="*/ 42 h 67"/>
                <a:gd name="T46" fmla="*/ 73 w 160"/>
                <a:gd name="T47" fmla="*/ 32 h 67"/>
                <a:gd name="T48" fmla="*/ 78 w 160"/>
                <a:gd name="T49" fmla="*/ 24 h 67"/>
                <a:gd name="T50" fmla="*/ 82 w 160"/>
                <a:gd name="T51" fmla="*/ 21 h 67"/>
                <a:gd name="T52" fmla="*/ 105 w 160"/>
                <a:gd name="T53" fmla="*/ 15 h 67"/>
                <a:gd name="T54" fmla="*/ 77 w 160"/>
                <a:gd name="T55" fmla="*/ 11 h 67"/>
                <a:gd name="T56" fmla="*/ 74 w 160"/>
                <a:gd name="T57" fmla="*/ 5 h 67"/>
                <a:gd name="T58" fmla="*/ 67 w 160"/>
                <a:gd name="T59" fmla="*/ 7 h 67"/>
                <a:gd name="T60" fmla="*/ 66 w 160"/>
                <a:gd name="T61" fmla="*/ 4 h 67"/>
                <a:gd name="T62" fmla="*/ 52 w 160"/>
                <a:gd name="T63" fmla="*/ 0 h 67"/>
                <a:gd name="T64" fmla="*/ 54 w 160"/>
                <a:gd name="T65" fmla="*/ 13 h 67"/>
                <a:gd name="T66" fmla="*/ 36 w 160"/>
                <a:gd name="T67" fmla="*/ 3 h 67"/>
                <a:gd name="T68" fmla="*/ 30 w 160"/>
                <a:gd name="T69" fmla="*/ 7 h 67"/>
                <a:gd name="T70" fmla="*/ 22 w 160"/>
                <a:gd name="T71" fmla="*/ 5 h 67"/>
                <a:gd name="T72" fmla="*/ 25 w 160"/>
                <a:gd name="T73" fmla="*/ 3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67"/>
                <a:gd name="T113" fmla="*/ 160 w 160"/>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67">
                  <a:moveTo>
                    <a:pt x="38" y="5"/>
                  </a:moveTo>
                  <a:lnTo>
                    <a:pt x="14" y="5"/>
                  </a:lnTo>
                  <a:lnTo>
                    <a:pt x="0" y="7"/>
                  </a:lnTo>
                  <a:lnTo>
                    <a:pt x="3" y="16"/>
                  </a:lnTo>
                  <a:lnTo>
                    <a:pt x="14" y="12"/>
                  </a:lnTo>
                  <a:lnTo>
                    <a:pt x="18" y="19"/>
                  </a:lnTo>
                  <a:lnTo>
                    <a:pt x="6" y="19"/>
                  </a:lnTo>
                  <a:lnTo>
                    <a:pt x="25" y="29"/>
                  </a:lnTo>
                  <a:lnTo>
                    <a:pt x="42" y="35"/>
                  </a:lnTo>
                  <a:lnTo>
                    <a:pt x="53" y="29"/>
                  </a:lnTo>
                  <a:lnTo>
                    <a:pt x="64" y="24"/>
                  </a:lnTo>
                  <a:lnTo>
                    <a:pt x="67" y="27"/>
                  </a:lnTo>
                  <a:lnTo>
                    <a:pt x="85" y="26"/>
                  </a:lnTo>
                  <a:lnTo>
                    <a:pt x="86" y="32"/>
                  </a:lnTo>
                  <a:lnTo>
                    <a:pt x="50" y="37"/>
                  </a:lnTo>
                  <a:lnTo>
                    <a:pt x="44" y="41"/>
                  </a:lnTo>
                  <a:lnTo>
                    <a:pt x="89" y="41"/>
                  </a:lnTo>
                  <a:lnTo>
                    <a:pt x="72" y="45"/>
                  </a:lnTo>
                  <a:lnTo>
                    <a:pt x="80" y="49"/>
                  </a:lnTo>
                  <a:lnTo>
                    <a:pt x="52" y="50"/>
                  </a:lnTo>
                  <a:lnTo>
                    <a:pt x="83" y="58"/>
                  </a:lnTo>
                  <a:lnTo>
                    <a:pt x="95" y="67"/>
                  </a:lnTo>
                  <a:lnTo>
                    <a:pt x="97" y="65"/>
                  </a:lnTo>
                  <a:lnTo>
                    <a:pt x="112" y="50"/>
                  </a:lnTo>
                  <a:lnTo>
                    <a:pt x="119" y="38"/>
                  </a:lnTo>
                  <a:lnTo>
                    <a:pt x="125" y="33"/>
                  </a:lnTo>
                  <a:lnTo>
                    <a:pt x="160" y="24"/>
                  </a:lnTo>
                  <a:lnTo>
                    <a:pt x="118" y="17"/>
                  </a:lnTo>
                  <a:lnTo>
                    <a:pt x="113" y="8"/>
                  </a:lnTo>
                  <a:lnTo>
                    <a:pt x="102" y="11"/>
                  </a:lnTo>
                  <a:lnTo>
                    <a:pt x="101" y="7"/>
                  </a:lnTo>
                  <a:lnTo>
                    <a:pt x="79" y="0"/>
                  </a:lnTo>
                  <a:lnTo>
                    <a:pt x="83" y="21"/>
                  </a:lnTo>
                  <a:lnTo>
                    <a:pt x="55" y="4"/>
                  </a:lnTo>
                  <a:lnTo>
                    <a:pt x="45" y="11"/>
                  </a:lnTo>
                  <a:lnTo>
                    <a:pt x="34" y="8"/>
                  </a:lnTo>
                  <a:lnTo>
                    <a:pt x="38" y="5"/>
                  </a:lnTo>
                </a:path>
              </a:pathLst>
            </a:custGeom>
            <a:solidFill>
              <a:srgbClr val="E5E5E5"/>
            </a:solidFill>
            <a:ln w="1588">
              <a:solidFill>
                <a:srgbClr val="999999"/>
              </a:solidFill>
              <a:prstDash val="solid"/>
              <a:round/>
              <a:headEnd/>
              <a:tailEnd/>
            </a:ln>
          </p:spPr>
          <p:txBody>
            <a:bodyPr/>
            <a:lstStyle/>
            <a:p>
              <a:endParaRPr lang="en-US"/>
            </a:p>
          </p:txBody>
        </p:sp>
        <p:sp>
          <p:nvSpPr>
            <p:cNvPr id="27281" name="Freeform 538"/>
            <p:cNvSpPr>
              <a:spLocks/>
            </p:cNvSpPr>
            <p:nvPr/>
          </p:nvSpPr>
          <p:spPr bwMode="auto">
            <a:xfrm>
              <a:off x="2850" y="1102"/>
              <a:ext cx="87" cy="12"/>
            </a:xfrm>
            <a:custGeom>
              <a:avLst/>
              <a:gdLst>
                <a:gd name="T0" fmla="*/ 39 w 133"/>
                <a:gd name="T1" fmla="*/ 4 h 19"/>
                <a:gd name="T2" fmla="*/ 16 w 133"/>
                <a:gd name="T3" fmla="*/ 1 h 19"/>
                <a:gd name="T4" fmla="*/ 10 w 133"/>
                <a:gd name="T5" fmla="*/ 2 h 19"/>
                <a:gd name="T6" fmla="*/ 0 w 133"/>
                <a:gd name="T7" fmla="*/ 4 h 19"/>
                <a:gd name="T8" fmla="*/ 0 w 133"/>
                <a:gd name="T9" fmla="*/ 6 h 19"/>
                <a:gd name="T10" fmla="*/ 36 w 133"/>
                <a:gd name="T11" fmla="*/ 8 h 19"/>
                <a:gd name="T12" fmla="*/ 20 w 133"/>
                <a:gd name="T13" fmla="*/ 11 h 19"/>
                <a:gd name="T14" fmla="*/ 46 w 133"/>
                <a:gd name="T15" fmla="*/ 12 h 19"/>
                <a:gd name="T16" fmla="*/ 75 w 133"/>
                <a:gd name="T17" fmla="*/ 11 h 19"/>
                <a:gd name="T18" fmla="*/ 87 w 133"/>
                <a:gd name="T19" fmla="*/ 6 h 19"/>
                <a:gd name="T20" fmla="*/ 80 w 133"/>
                <a:gd name="T21" fmla="*/ 2 h 19"/>
                <a:gd name="T22" fmla="*/ 52 w 133"/>
                <a:gd name="T23" fmla="*/ 1 h 19"/>
                <a:gd name="T24" fmla="*/ 48 w 133"/>
                <a:gd name="T25" fmla="*/ 1 h 19"/>
                <a:gd name="T26" fmla="*/ 43 w 133"/>
                <a:gd name="T27" fmla="*/ 0 h 19"/>
                <a:gd name="T28" fmla="*/ 39 w 133"/>
                <a:gd name="T29" fmla="*/ 1 h 19"/>
                <a:gd name="T30" fmla="*/ 39 w 133"/>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19"/>
                <a:gd name="T50" fmla="*/ 133 w 133"/>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19">
                  <a:moveTo>
                    <a:pt x="59" y="7"/>
                  </a:moveTo>
                  <a:lnTo>
                    <a:pt x="24" y="1"/>
                  </a:lnTo>
                  <a:lnTo>
                    <a:pt x="15" y="3"/>
                  </a:lnTo>
                  <a:lnTo>
                    <a:pt x="0" y="7"/>
                  </a:lnTo>
                  <a:lnTo>
                    <a:pt x="0" y="9"/>
                  </a:lnTo>
                  <a:lnTo>
                    <a:pt x="55" y="12"/>
                  </a:lnTo>
                  <a:lnTo>
                    <a:pt x="30" y="17"/>
                  </a:lnTo>
                  <a:lnTo>
                    <a:pt x="71" y="19"/>
                  </a:lnTo>
                  <a:lnTo>
                    <a:pt x="115" y="18"/>
                  </a:lnTo>
                  <a:lnTo>
                    <a:pt x="133" y="9"/>
                  </a:lnTo>
                  <a:lnTo>
                    <a:pt x="123" y="3"/>
                  </a:lnTo>
                  <a:lnTo>
                    <a:pt x="80" y="2"/>
                  </a:lnTo>
                  <a:lnTo>
                    <a:pt x="74" y="2"/>
                  </a:lnTo>
                  <a:lnTo>
                    <a:pt x="65" y="0"/>
                  </a:lnTo>
                  <a:lnTo>
                    <a:pt x="60" y="2"/>
                  </a:lnTo>
                  <a:lnTo>
                    <a:pt x="59"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82" name="Freeform 539"/>
            <p:cNvSpPr>
              <a:spLocks/>
            </p:cNvSpPr>
            <p:nvPr/>
          </p:nvSpPr>
          <p:spPr bwMode="auto">
            <a:xfrm>
              <a:off x="2850" y="1102"/>
              <a:ext cx="87" cy="12"/>
            </a:xfrm>
            <a:custGeom>
              <a:avLst/>
              <a:gdLst>
                <a:gd name="T0" fmla="*/ 39 w 133"/>
                <a:gd name="T1" fmla="*/ 4 h 19"/>
                <a:gd name="T2" fmla="*/ 16 w 133"/>
                <a:gd name="T3" fmla="*/ 1 h 19"/>
                <a:gd name="T4" fmla="*/ 10 w 133"/>
                <a:gd name="T5" fmla="*/ 2 h 19"/>
                <a:gd name="T6" fmla="*/ 0 w 133"/>
                <a:gd name="T7" fmla="*/ 4 h 19"/>
                <a:gd name="T8" fmla="*/ 0 w 133"/>
                <a:gd name="T9" fmla="*/ 6 h 19"/>
                <a:gd name="T10" fmla="*/ 36 w 133"/>
                <a:gd name="T11" fmla="*/ 8 h 19"/>
                <a:gd name="T12" fmla="*/ 20 w 133"/>
                <a:gd name="T13" fmla="*/ 11 h 19"/>
                <a:gd name="T14" fmla="*/ 46 w 133"/>
                <a:gd name="T15" fmla="*/ 12 h 19"/>
                <a:gd name="T16" fmla="*/ 75 w 133"/>
                <a:gd name="T17" fmla="*/ 11 h 19"/>
                <a:gd name="T18" fmla="*/ 87 w 133"/>
                <a:gd name="T19" fmla="*/ 6 h 19"/>
                <a:gd name="T20" fmla="*/ 80 w 133"/>
                <a:gd name="T21" fmla="*/ 2 h 19"/>
                <a:gd name="T22" fmla="*/ 52 w 133"/>
                <a:gd name="T23" fmla="*/ 1 h 19"/>
                <a:gd name="T24" fmla="*/ 48 w 133"/>
                <a:gd name="T25" fmla="*/ 1 h 19"/>
                <a:gd name="T26" fmla="*/ 43 w 133"/>
                <a:gd name="T27" fmla="*/ 0 h 19"/>
                <a:gd name="T28" fmla="*/ 39 w 133"/>
                <a:gd name="T29" fmla="*/ 1 h 19"/>
                <a:gd name="T30" fmla="*/ 39 w 133"/>
                <a:gd name="T31" fmla="*/ 4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3"/>
                <a:gd name="T49" fmla="*/ 0 h 19"/>
                <a:gd name="T50" fmla="*/ 133 w 133"/>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3" h="19">
                  <a:moveTo>
                    <a:pt x="59" y="7"/>
                  </a:moveTo>
                  <a:lnTo>
                    <a:pt x="24" y="1"/>
                  </a:lnTo>
                  <a:lnTo>
                    <a:pt x="15" y="3"/>
                  </a:lnTo>
                  <a:lnTo>
                    <a:pt x="0" y="7"/>
                  </a:lnTo>
                  <a:lnTo>
                    <a:pt x="0" y="9"/>
                  </a:lnTo>
                  <a:lnTo>
                    <a:pt x="55" y="12"/>
                  </a:lnTo>
                  <a:lnTo>
                    <a:pt x="30" y="17"/>
                  </a:lnTo>
                  <a:lnTo>
                    <a:pt x="71" y="19"/>
                  </a:lnTo>
                  <a:lnTo>
                    <a:pt x="115" y="18"/>
                  </a:lnTo>
                  <a:lnTo>
                    <a:pt x="133" y="9"/>
                  </a:lnTo>
                  <a:lnTo>
                    <a:pt x="123" y="3"/>
                  </a:lnTo>
                  <a:lnTo>
                    <a:pt x="80" y="2"/>
                  </a:lnTo>
                  <a:lnTo>
                    <a:pt x="74" y="2"/>
                  </a:lnTo>
                  <a:lnTo>
                    <a:pt x="65" y="0"/>
                  </a:lnTo>
                  <a:lnTo>
                    <a:pt x="60" y="2"/>
                  </a:lnTo>
                  <a:lnTo>
                    <a:pt x="59" y="7"/>
                  </a:lnTo>
                </a:path>
              </a:pathLst>
            </a:custGeom>
            <a:solidFill>
              <a:srgbClr val="E5E5E5"/>
            </a:solidFill>
            <a:ln w="1588">
              <a:solidFill>
                <a:srgbClr val="999999"/>
              </a:solidFill>
              <a:prstDash val="solid"/>
              <a:round/>
              <a:headEnd/>
              <a:tailEnd/>
            </a:ln>
          </p:spPr>
          <p:txBody>
            <a:bodyPr/>
            <a:lstStyle/>
            <a:p>
              <a:endParaRPr lang="en-US"/>
            </a:p>
          </p:txBody>
        </p:sp>
        <p:sp>
          <p:nvSpPr>
            <p:cNvPr id="27283" name="Freeform 540"/>
            <p:cNvSpPr>
              <a:spLocks/>
            </p:cNvSpPr>
            <p:nvPr/>
          </p:nvSpPr>
          <p:spPr bwMode="auto">
            <a:xfrm>
              <a:off x="2882" y="1130"/>
              <a:ext cx="42" cy="9"/>
            </a:xfrm>
            <a:custGeom>
              <a:avLst/>
              <a:gdLst>
                <a:gd name="T0" fmla="*/ 32 w 65"/>
                <a:gd name="T1" fmla="*/ 8 h 14"/>
                <a:gd name="T2" fmla="*/ 17 w 65"/>
                <a:gd name="T3" fmla="*/ 9 h 14"/>
                <a:gd name="T4" fmla="*/ 5 w 65"/>
                <a:gd name="T5" fmla="*/ 9 h 14"/>
                <a:gd name="T6" fmla="*/ 7 w 65"/>
                <a:gd name="T7" fmla="*/ 3 h 14"/>
                <a:gd name="T8" fmla="*/ 0 w 65"/>
                <a:gd name="T9" fmla="*/ 0 h 14"/>
                <a:gd name="T10" fmla="*/ 25 w 65"/>
                <a:gd name="T11" fmla="*/ 0 h 14"/>
                <a:gd name="T12" fmla="*/ 42 w 65"/>
                <a:gd name="T13" fmla="*/ 5 h 14"/>
                <a:gd name="T14" fmla="*/ 32 w 65"/>
                <a:gd name="T15" fmla="*/ 8 h 1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14"/>
                <a:gd name="T26" fmla="*/ 65 w 6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14">
                  <a:moveTo>
                    <a:pt x="49" y="13"/>
                  </a:moveTo>
                  <a:lnTo>
                    <a:pt x="27" y="14"/>
                  </a:lnTo>
                  <a:lnTo>
                    <a:pt x="8" y="14"/>
                  </a:lnTo>
                  <a:lnTo>
                    <a:pt x="11" y="4"/>
                  </a:lnTo>
                  <a:lnTo>
                    <a:pt x="0" y="0"/>
                  </a:lnTo>
                  <a:lnTo>
                    <a:pt x="39" y="0"/>
                  </a:lnTo>
                  <a:lnTo>
                    <a:pt x="65" y="8"/>
                  </a:lnTo>
                  <a:lnTo>
                    <a:pt x="49" y="1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84" name="Freeform 541"/>
            <p:cNvSpPr>
              <a:spLocks/>
            </p:cNvSpPr>
            <p:nvPr/>
          </p:nvSpPr>
          <p:spPr bwMode="auto">
            <a:xfrm>
              <a:off x="2882" y="1130"/>
              <a:ext cx="42" cy="9"/>
            </a:xfrm>
            <a:custGeom>
              <a:avLst/>
              <a:gdLst>
                <a:gd name="T0" fmla="*/ 32 w 65"/>
                <a:gd name="T1" fmla="*/ 8 h 14"/>
                <a:gd name="T2" fmla="*/ 17 w 65"/>
                <a:gd name="T3" fmla="*/ 9 h 14"/>
                <a:gd name="T4" fmla="*/ 5 w 65"/>
                <a:gd name="T5" fmla="*/ 9 h 14"/>
                <a:gd name="T6" fmla="*/ 7 w 65"/>
                <a:gd name="T7" fmla="*/ 3 h 14"/>
                <a:gd name="T8" fmla="*/ 0 w 65"/>
                <a:gd name="T9" fmla="*/ 0 h 14"/>
                <a:gd name="T10" fmla="*/ 25 w 65"/>
                <a:gd name="T11" fmla="*/ 0 h 14"/>
                <a:gd name="T12" fmla="*/ 42 w 65"/>
                <a:gd name="T13" fmla="*/ 5 h 14"/>
                <a:gd name="T14" fmla="*/ 32 w 65"/>
                <a:gd name="T15" fmla="*/ 8 h 14"/>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14"/>
                <a:gd name="T26" fmla="*/ 65 w 65"/>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14">
                  <a:moveTo>
                    <a:pt x="49" y="13"/>
                  </a:moveTo>
                  <a:lnTo>
                    <a:pt x="27" y="14"/>
                  </a:lnTo>
                  <a:lnTo>
                    <a:pt x="8" y="14"/>
                  </a:lnTo>
                  <a:lnTo>
                    <a:pt x="11" y="4"/>
                  </a:lnTo>
                  <a:lnTo>
                    <a:pt x="0" y="0"/>
                  </a:lnTo>
                  <a:lnTo>
                    <a:pt x="39" y="0"/>
                  </a:lnTo>
                  <a:lnTo>
                    <a:pt x="65" y="8"/>
                  </a:lnTo>
                  <a:lnTo>
                    <a:pt x="49" y="13"/>
                  </a:lnTo>
                </a:path>
              </a:pathLst>
            </a:custGeom>
            <a:solidFill>
              <a:srgbClr val="E5E5E5"/>
            </a:solidFill>
            <a:ln w="1588">
              <a:solidFill>
                <a:srgbClr val="999999"/>
              </a:solidFill>
              <a:prstDash val="solid"/>
              <a:round/>
              <a:headEnd/>
              <a:tailEnd/>
            </a:ln>
          </p:spPr>
          <p:txBody>
            <a:bodyPr/>
            <a:lstStyle/>
            <a:p>
              <a:endParaRPr lang="en-US"/>
            </a:p>
          </p:txBody>
        </p:sp>
        <p:sp>
          <p:nvSpPr>
            <p:cNvPr id="27285" name="Freeform 542"/>
            <p:cNvSpPr>
              <a:spLocks/>
            </p:cNvSpPr>
            <p:nvPr/>
          </p:nvSpPr>
          <p:spPr bwMode="auto">
            <a:xfrm>
              <a:off x="2846" y="1255"/>
              <a:ext cx="14" cy="8"/>
            </a:xfrm>
            <a:custGeom>
              <a:avLst/>
              <a:gdLst>
                <a:gd name="T0" fmla="*/ 9 w 22"/>
                <a:gd name="T1" fmla="*/ 0 h 12"/>
                <a:gd name="T2" fmla="*/ 3 w 22"/>
                <a:gd name="T3" fmla="*/ 7 h 12"/>
                <a:gd name="T4" fmla="*/ 0 w 22"/>
                <a:gd name="T5" fmla="*/ 8 h 12"/>
                <a:gd name="T6" fmla="*/ 5 w 22"/>
                <a:gd name="T7" fmla="*/ 5 h 12"/>
                <a:gd name="T8" fmla="*/ 9 w 22"/>
                <a:gd name="T9" fmla="*/ 8 h 12"/>
                <a:gd name="T10" fmla="*/ 14 w 22"/>
                <a:gd name="T11" fmla="*/ 1 h 12"/>
                <a:gd name="T12" fmla="*/ 10 w 22"/>
                <a:gd name="T13" fmla="*/ 2 h 12"/>
                <a:gd name="T14" fmla="*/ 9 w 22"/>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2"/>
                <a:gd name="T26" fmla="*/ 22 w 2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2">
                  <a:moveTo>
                    <a:pt x="14" y="0"/>
                  </a:moveTo>
                  <a:lnTo>
                    <a:pt x="5" y="10"/>
                  </a:lnTo>
                  <a:lnTo>
                    <a:pt x="0" y="12"/>
                  </a:lnTo>
                  <a:lnTo>
                    <a:pt x="8" y="8"/>
                  </a:lnTo>
                  <a:lnTo>
                    <a:pt x="14" y="12"/>
                  </a:lnTo>
                  <a:lnTo>
                    <a:pt x="22" y="2"/>
                  </a:lnTo>
                  <a:lnTo>
                    <a:pt x="15" y="3"/>
                  </a:lnTo>
                  <a:lnTo>
                    <a:pt x="14"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86" name="Freeform 543"/>
            <p:cNvSpPr>
              <a:spLocks/>
            </p:cNvSpPr>
            <p:nvPr/>
          </p:nvSpPr>
          <p:spPr bwMode="auto">
            <a:xfrm>
              <a:off x="2846" y="1255"/>
              <a:ext cx="14" cy="8"/>
            </a:xfrm>
            <a:custGeom>
              <a:avLst/>
              <a:gdLst>
                <a:gd name="T0" fmla="*/ 9 w 22"/>
                <a:gd name="T1" fmla="*/ 0 h 12"/>
                <a:gd name="T2" fmla="*/ 3 w 22"/>
                <a:gd name="T3" fmla="*/ 7 h 12"/>
                <a:gd name="T4" fmla="*/ 0 w 22"/>
                <a:gd name="T5" fmla="*/ 8 h 12"/>
                <a:gd name="T6" fmla="*/ 5 w 22"/>
                <a:gd name="T7" fmla="*/ 5 h 12"/>
                <a:gd name="T8" fmla="*/ 9 w 22"/>
                <a:gd name="T9" fmla="*/ 8 h 12"/>
                <a:gd name="T10" fmla="*/ 14 w 22"/>
                <a:gd name="T11" fmla="*/ 1 h 12"/>
                <a:gd name="T12" fmla="*/ 10 w 22"/>
                <a:gd name="T13" fmla="*/ 2 h 12"/>
                <a:gd name="T14" fmla="*/ 9 w 22"/>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2"/>
                <a:gd name="T26" fmla="*/ 22 w 2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2">
                  <a:moveTo>
                    <a:pt x="14" y="0"/>
                  </a:moveTo>
                  <a:lnTo>
                    <a:pt x="5" y="10"/>
                  </a:lnTo>
                  <a:lnTo>
                    <a:pt x="0" y="12"/>
                  </a:lnTo>
                  <a:lnTo>
                    <a:pt x="8" y="8"/>
                  </a:lnTo>
                  <a:lnTo>
                    <a:pt x="14" y="12"/>
                  </a:lnTo>
                  <a:lnTo>
                    <a:pt x="22" y="2"/>
                  </a:lnTo>
                  <a:lnTo>
                    <a:pt x="15" y="3"/>
                  </a:lnTo>
                  <a:lnTo>
                    <a:pt x="14" y="0"/>
                  </a:lnTo>
                </a:path>
              </a:pathLst>
            </a:custGeom>
            <a:solidFill>
              <a:srgbClr val="E5E5E5"/>
            </a:solidFill>
            <a:ln w="1588">
              <a:solidFill>
                <a:srgbClr val="999999"/>
              </a:solidFill>
              <a:prstDash val="solid"/>
              <a:round/>
              <a:headEnd/>
              <a:tailEnd/>
            </a:ln>
          </p:spPr>
          <p:txBody>
            <a:bodyPr/>
            <a:lstStyle/>
            <a:p>
              <a:endParaRPr lang="en-US"/>
            </a:p>
          </p:txBody>
        </p:sp>
        <p:sp>
          <p:nvSpPr>
            <p:cNvPr id="27287" name="Freeform 544"/>
            <p:cNvSpPr>
              <a:spLocks/>
            </p:cNvSpPr>
            <p:nvPr/>
          </p:nvSpPr>
          <p:spPr bwMode="auto">
            <a:xfrm>
              <a:off x="2906" y="1239"/>
              <a:ext cx="149" cy="152"/>
            </a:xfrm>
            <a:custGeom>
              <a:avLst/>
              <a:gdLst>
                <a:gd name="T0" fmla="*/ 124 w 227"/>
                <a:gd name="T1" fmla="*/ 81 h 237"/>
                <a:gd name="T2" fmla="*/ 121 w 227"/>
                <a:gd name="T3" fmla="*/ 77 h 237"/>
                <a:gd name="T4" fmla="*/ 119 w 227"/>
                <a:gd name="T5" fmla="*/ 64 h 237"/>
                <a:gd name="T6" fmla="*/ 103 w 227"/>
                <a:gd name="T7" fmla="*/ 46 h 237"/>
                <a:gd name="T8" fmla="*/ 112 w 227"/>
                <a:gd name="T9" fmla="*/ 35 h 237"/>
                <a:gd name="T10" fmla="*/ 95 w 227"/>
                <a:gd name="T11" fmla="*/ 27 h 237"/>
                <a:gd name="T12" fmla="*/ 94 w 227"/>
                <a:gd name="T13" fmla="*/ 17 h 237"/>
                <a:gd name="T14" fmla="*/ 95 w 227"/>
                <a:gd name="T15" fmla="*/ 14 h 237"/>
                <a:gd name="T16" fmla="*/ 94 w 227"/>
                <a:gd name="T17" fmla="*/ 6 h 237"/>
                <a:gd name="T18" fmla="*/ 74 w 227"/>
                <a:gd name="T19" fmla="*/ 0 h 237"/>
                <a:gd name="T20" fmla="*/ 59 w 227"/>
                <a:gd name="T21" fmla="*/ 6 h 237"/>
                <a:gd name="T22" fmla="*/ 54 w 227"/>
                <a:gd name="T23" fmla="*/ 17 h 237"/>
                <a:gd name="T24" fmla="*/ 48 w 227"/>
                <a:gd name="T25" fmla="*/ 19 h 237"/>
                <a:gd name="T26" fmla="*/ 33 w 227"/>
                <a:gd name="T27" fmla="*/ 19 h 237"/>
                <a:gd name="T28" fmla="*/ 21 w 227"/>
                <a:gd name="T29" fmla="*/ 17 h 237"/>
                <a:gd name="T30" fmla="*/ 8 w 227"/>
                <a:gd name="T31" fmla="*/ 10 h 237"/>
                <a:gd name="T32" fmla="*/ 0 w 227"/>
                <a:gd name="T33" fmla="*/ 14 h 237"/>
                <a:gd name="T34" fmla="*/ 33 w 227"/>
                <a:gd name="T35" fmla="*/ 28 h 237"/>
                <a:gd name="T36" fmla="*/ 45 w 227"/>
                <a:gd name="T37" fmla="*/ 48 h 237"/>
                <a:gd name="T38" fmla="*/ 51 w 227"/>
                <a:gd name="T39" fmla="*/ 61 h 237"/>
                <a:gd name="T40" fmla="*/ 56 w 227"/>
                <a:gd name="T41" fmla="*/ 60 h 237"/>
                <a:gd name="T42" fmla="*/ 62 w 227"/>
                <a:gd name="T43" fmla="*/ 65 h 237"/>
                <a:gd name="T44" fmla="*/ 64 w 227"/>
                <a:gd name="T45" fmla="*/ 75 h 237"/>
                <a:gd name="T46" fmla="*/ 43 w 227"/>
                <a:gd name="T47" fmla="*/ 91 h 237"/>
                <a:gd name="T48" fmla="*/ 36 w 227"/>
                <a:gd name="T49" fmla="*/ 99 h 237"/>
                <a:gd name="T50" fmla="*/ 26 w 227"/>
                <a:gd name="T51" fmla="*/ 103 h 237"/>
                <a:gd name="T52" fmla="*/ 29 w 227"/>
                <a:gd name="T53" fmla="*/ 120 h 237"/>
                <a:gd name="T54" fmla="*/ 32 w 227"/>
                <a:gd name="T55" fmla="*/ 139 h 237"/>
                <a:gd name="T56" fmla="*/ 45 w 227"/>
                <a:gd name="T57" fmla="*/ 144 h 237"/>
                <a:gd name="T58" fmla="*/ 45 w 227"/>
                <a:gd name="T59" fmla="*/ 146 h 237"/>
                <a:gd name="T60" fmla="*/ 51 w 227"/>
                <a:gd name="T61" fmla="*/ 146 h 237"/>
                <a:gd name="T62" fmla="*/ 54 w 227"/>
                <a:gd name="T63" fmla="*/ 152 h 237"/>
                <a:gd name="T64" fmla="*/ 59 w 227"/>
                <a:gd name="T65" fmla="*/ 149 h 237"/>
                <a:gd name="T66" fmla="*/ 90 w 227"/>
                <a:gd name="T67" fmla="*/ 145 h 237"/>
                <a:gd name="T68" fmla="*/ 95 w 227"/>
                <a:gd name="T69" fmla="*/ 142 h 237"/>
                <a:gd name="T70" fmla="*/ 112 w 227"/>
                <a:gd name="T71" fmla="*/ 142 h 237"/>
                <a:gd name="T72" fmla="*/ 121 w 227"/>
                <a:gd name="T73" fmla="*/ 133 h 237"/>
                <a:gd name="T74" fmla="*/ 130 w 227"/>
                <a:gd name="T75" fmla="*/ 124 h 237"/>
                <a:gd name="T76" fmla="*/ 139 w 227"/>
                <a:gd name="T77" fmla="*/ 114 h 237"/>
                <a:gd name="T78" fmla="*/ 149 w 227"/>
                <a:gd name="T79" fmla="*/ 105 h 237"/>
                <a:gd name="T80" fmla="*/ 127 w 227"/>
                <a:gd name="T81" fmla="*/ 93 h 237"/>
                <a:gd name="T82" fmla="*/ 132 w 227"/>
                <a:gd name="T83" fmla="*/ 89 h 237"/>
                <a:gd name="T84" fmla="*/ 124 w 227"/>
                <a:gd name="T85" fmla="*/ 81 h 2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237"/>
                <a:gd name="T131" fmla="*/ 227 w 227"/>
                <a:gd name="T132" fmla="*/ 237 h 2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237">
                  <a:moveTo>
                    <a:pt x="189" y="127"/>
                  </a:moveTo>
                  <a:lnTo>
                    <a:pt x="184" y="120"/>
                  </a:lnTo>
                  <a:lnTo>
                    <a:pt x="182" y="100"/>
                  </a:lnTo>
                  <a:lnTo>
                    <a:pt x="157" y="72"/>
                  </a:lnTo>
                  <a:lnTo>
                    <a:pt x="170" y="55"/>
                  </a:lnTo>
                  <a:lnTo>
                    <a:pt x="144" y="42"/>
                  </a:lnTo>
                  <a:lnTo>
                    <a:pt x="143" y="27"/>
                  </a:lnTo>
                  <a:lnTo>
                    <a:pt x="144" y="22"/>
                  </a:lnTo>
                  <a:lnTo>
                    <a:pt x="143" y="9"/>
                  </a:lnTo>
                  <a:lnTo>
                    <a:pt x="113" y="0"/>
                  </a:lnTo>
                  <a:lnTo>
                    <a:pt x="90" y="9"/>
                  </a:lnTo>
                  <a:lnTo>
                    <a:pt x="83" y="26"/>
                  </a:lnTo>
                  <a:lnTo>
                    <a:pt x="73" y="29"/>
                  </a:lnTo>
                  <a:lnTo>
                    <a:pt x="51" y="29"/>
                  </a:lnTo>
                  <a:lnTo>
                    <a:pt x="32" y="27"/>
                  </a:lnTo>
                  <a:lnTo>
                    <a:pt x="12" y="16"/>
                  </a:lnTo>
                  <a:lnTo>
                    <a:pt x="0" y="22"/>
                  </a:lnTo>
                  <a:lnTo>
                    <a:pt x="51" y="43"/>
                  </a:lnTo>
                  <a:lnTo>
                    <a:pt x="68" y="75"/>
                  </a:lnTo>
                  <a:lnTo>
                    <a:pt x="78" y="95"/>
                  </a:lnTo>
                  <a:lnTo>
                    <a:pt x="85" y="94"/>
                  </a:lnTo>
                  <a:lnTo>
                    <a:pt x="94" y="101"/>
                  </a:lnTo>
                  <a:lnTo>
                    <a:pt x="98" y="117"/>
                  </a:lnTo>
                  <a:lnTo>
                    <a:pt x="66" y="142"/>
                  </a:lnTo>
                  <a:lnTo>
                    <a:pt x="55" y="154"/>
                  </a:lnTo>
                  <a:lnTo>
                    <a:pt x="39" y="161"/>
                  </a:lnTo>
                  <a:lnTo>
                    <a:pt x="44" y="187"/>
                  </a:lnTo>
                  <a:lnTo>
                    <a:pt x="49" y="217"/>
                  </a:lnTo>
                  <a:lnTo>
                    <a:pt x="69" y="225"/>
                  </a:lnTo>
                  <a:lnTo>
                    <a:pt x="69" y="228"/>
                  </a:lnTo>
                  <a:lnTo>
                    <a:pt x="78" y="227"/>
                  </a:lnTo>
                  <a:lnTo>
                    <a:pt x="83" y="237"/>
                  </a:lnTo>
                  <a:lnTo>
                    <a:pt x="90" y="233"/>
                  </a:lnTo>
                  <a:lnTo>
                    <a:pt x="137" y="226"/>
                  </a:lnTo>
                  <a:lnTo>
                    <a:pt x="145" y="221"/>
                  </a:lnTo>
                  <a:lnTo>
                    <a:pt x="170" y="221"/>
                  </a:lnTo>
                  <a:lnTo>
                    <a:pt x="184" y="208"/>
                  </a:lnTo>
                  <a:lnTo>
                    <a:pt x="198" y="193"/>
                  </a:lnTo>
                  <a:lnTo>
                    <a:pt x="212" y="178"/>
                  </a:lnTo>
                  <a:lnTo>
                    <a:pt x="227" y="164"/>
                  </a:lnTo>
                  <a:lnTo>
                    <a:pt x="193" y="145"/>
                  </a:lnTo>
                  <a:lnTo>
                    <a:pt x="201" y="138"/>
                  </a:lnTo>
                  <a:lnTo>
                    <a:pt x="189" y="12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88" name="Freeform 545"/>
            <p:cNvSpPr>
              <a:spLocks/>
            </p:cNvSpPr>
            <p:nvPr/>
          </p:nvSpPr>
          <p:spPr bwMode="auto">
            <a:xfrm>
              <a:off x="2906" y="1239"/>
              <a:ext cx="149" cy="152"/>
            </a:xfrm>
            <a:custGeom>
              <a:avLst/>
              <a:gdLst>
                <a:gd name="T0" fmla="*/ 124 w 227"/>
                <a:gd name="T1" fmla="*/ 81 h 237"/>
                <a:gd name="T2" fmla="*/ 121 w 227"/>
                <a:gd name="T3" fmla="*/ 77 h 237"/>
                <a:gd name="T4" fmla="*/ 119 w 227"/>
                <a:gd name="T5" fmla="*/ 64 h 237"/>
                <a:gd name="T6" fmla="*/ 103 w 227"/>
                <a:gd name="T7" fmla="*/ 46 h 237"/>
                <a:gd name="T8" fmla="*/ 112 w 227"/>
                <a:gd name="T9" fmla="*/ 35 h 237"/>
                <a:gd name="T10" fmla="*/ 95 w 227"/>
                <a:gd name="T11" fmla="*/ 27 h 237"/>
                <a:gd name="T12" fmla="*/ 94 w 227"/>
                <a:gd name="T13" fmla="*/ 17 h 237"/>
                <a:gd name="T14" fmla="*/ 95 w 227"/>
                <a:gd name="T15" fmla="*/ 14 h 237"/>
                <a:gd name="T16" fmla="*/ 94 w 227"/>
                <a:gd name="T17" fmla="*/ 6 h 237"/>
                <a:gd name="T18" fmla="*/ 74 w 227"/>
                <a:gd name="T19" fmla="*/ 0 h 237"/>
                <a:gd name="T20" fmla="*/ 59 w 227"/>
                <a:gd name="T21" fmla="*/ 6 h 237"/>
                <a:gd name="T22" fmla="*/ 54 w 227"/>
                <a:gd name="T23" fmla="*/ 17 h 237"/>
                <a:gd name="T24" fmla="*/ 48 w 227"/>
                <a:gd name="T25" fmla="*/ 19 h 237"/>
                <a:gd name="T26" fmla="*/ 33 w 227"/>
                <a:gd name="T27" fmla="*/ 19 h 237"/>
                <a:gd name="T28" fmla="*/ 21 w 227"/>
                <a:gd name="T29" fmla="*/ 17 h 237"/>
                <a:gd name="T30" fmla="*/ 8 w 227"/>
                <a:gd name="T31" fmla="*/ 10 h 237"/>
                <a:gd name="T32" fmla="*/ 0 w 227"/>
                <a:gd name="T33" fmla="*/ 14 h 237"/>
                <a:gd name="T34" fmla="*/ 33 w 227"/>
                <a:gd name="T35" fmla="*/ 28 h 237"/>
                <a:gd name="T36" fmla="*/ 45 w 227"/>
                <a:gd name="T37" fmla="*/ 48 h 237"/>
                <a:gd name="T38" fmla="*/ 51 w 227"/>
                <a:gd name="T39" fmla="*/ 61 h 237"/>
                <a:gd name="T40" fmla="*/ 56 w 227"/>
                <a:gd name="T41" fmla="*/ 60 h 237"/>
                <a:gd name="T42" fmla="*/ 62 w 227"/>
                <a:gd name="T43" fmla="*/ 65 h 237"/>
                <a:gd name="T44" fmla="*/ 64 w 227"/>
                <a:gd name="T45" fmla="*/ 75 h 237"/>
                <a:gd name="T46" fmla="*/ 43 w 227"/>
                <a:gd name="T47" fmla="*/ 91 h 237"/>
                <a:gd name="T48" fmla="*/ 36 w 227"/>
                <a:gd name="T49" fmla="*/ 99 h 237"/>
                <a:gd name="T50" fmla="*/ 26 w 227"/>
                <a:gd name="T51" fmla="*/ 103 h 237"/>
                <a:gd name="T52" fmla="*/ 29 w 227"/>
                <a:gd name="T53" fmla="*/ 120 h 237"/>
                <a:gd name="T54" fmla="*/ 32 w 227"/>
                <a:gd name="T55" fmla="*/ 139 h 237"/>
                <a:gd name="T56" fmla="*/ 45 w 227"/>
                <a:gd name="T57" fmla="*/ 144 h 237"/>
                <a:gd name="T58" fmla="*/ 45 w 227"/>
                <a:gd name="T59" fmla="*/ 146 h 237"/>
                <a:gd name="T60" fmla="*/ 51 w 227"/>
                <a:gd name="T61" fmla="*/ 146 h 237"/>
                <a:gd name="T62" fmla="*/ 54 w 227"/>
                <a:gd name="T63" fmla="*/ 152 h 237"/>
                <a:gd name="T64" fmla="*/ 59 w 227"/>
                <a:gd name="T65" fmla="*/ 149 h 237"/>
                <a:gd name="T66" fmla="*/ 90 w 227"/>
                <a:gd name="T67" fmla="*/ 145 h 237"/>
                <a:gd name="T68" fmla="*/ 95 w 227"/>
                <a:gd name="T69" fmla="*/ 142 h 237"/>
                <a:gd name="T70" fmla="*/ 112 w 227"/>
                <a:gd name="T71" fmla="*/ 142 h 237"/>
                <a:gd name="T72" fmla="*/ 121 w 227"/>
                <a:gd name="T73" fmla="*/ 133 h 237"/>
                <a:gd name="T74" fmla="*/ 130 w 227"/>
                <a:gd name="T75" fmla="*/ 124 h 237"/>
                <a:gd name="T76" fmla="*/ 139 w 227"/>
                <a:gd name="T77" fmla="*/ 114 h 237"/>
                <a:gd name="T78" fmla="*/ 149 w 227"/>
                <a:gd name="T79" fmla="*/ 105 h 237"/>
                <a:gd name="T80" fmla="*/ 127 w 227"/>
                <a:gd name="T81" fmla="*/ 93 h 237"/>
                <a:gd name="T82" fmla="*/ 132 w 227"/>
                <a:gd name="T83" fmla="*/ 89 h 237"/>
                <a:gd name="T84" fmla="*/ 124 w 227"/>
                <a:gd name="T85" fmla="*/ 81 h 2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7"/>
                <a:gd name="T130" fmla="*/ 0 h 237"/>
                <a:gd name="T131" fmla="*/ 227 w 227"/>
                <a:gd name="T132" fmla="*/ 237 h 2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7" h="237">
                  <a:moveTo>
                    <a:pt x="189" y="127"/>
                  </a:moveTo>
                  <a:lnTo>
                    <a:pt x="184" y="120"/>
                  </a:lnTo>
                  <a:lnTo>
                    <a:pt x="182" y="100"/>
                  </a:lnTo>
                  <a:lnTo>
                    <a:pt x="157" y="72"/>
                  </a:lnTo>
                  <a:lnTo>
                    <a:pt x="170" y="55"/>
                  </a:lnTo>
                  <a:lnTo>
                    <a:pt x="144" y="42"/>
                  </a:lnTo>
                  <a:lnTo>
                    <a:pt x="143" y="27"/>
                  </a:lnTo>
                  <a:lnTo>
                    <a:pt x="144" y="22"/>
                  </a:lnTo>
                  <a:lnTo>
                    <a:pt x="143" y="9"/>
                  </a:lnTo>
                  <a:lnTo>
                    <a:pt x="113" y="0"/>
                  </a:lnTo>
                  <a:lnTo>
                    <a:pt x="90" y="9"/>
                  </a:lnTo>
                  <a:lnTo>
                    <a:pt x="83" y="26"/>
                  </a:lnTo>
                  <a:lnTo>
                    <a:pt x="73" y="29"/>
                  </a:lnTo>
                  <a:lnTo>
                    <a:pt x="51" y="29"/>
                  </a:lnTo>
                  <a:lnTo>
                    <a:pt x="32" y="27"/>
                  </a:lnTo>
                  <a:lnTo>
                    <a:pt x="12" y="16"/>
                  </a:lnTo>
                  <a:lnTo>
                    <a:pt x="0" y="22"/>
                  </a:lnTo>
                  <a:lnTo>
                    <a:pt x="51" y="43"/>
                  </a:lnTo>
                  <a:lnTo>
                    <a:pt x="68" y="75"/>
                  </a:lnTo>
                  <a:lnTo>
                    <a:pt x="78" y="95"/>
                  </a:lnTo>
                  <a:lnTo>
                    <a:pt x="85" y="94"/>
                  </a:lnTo>
                  <a:lnTo>
                    <a:pt x="94" y="101"/>
                  </a:lnTo>
                  <a:lnTo>
                    <a:pt x="98" y="117"/>
                  </a:lnTo>
                  <a:lnTo>
                    <a:pt x="66" y="142"/>
                  </a:lnTo>
                  <a:lnTo>
                    <a:pt x="55" y="154"/>
                  </a:lnTo>
                  <a:lnTo>
                    <a:pt x="39" y="161"/>
                  </a:lnTo>
                  <a:lnTo>
                    <a:pt x="44" y="187"/>
                  </a:lnTo>
                  <a:lnTo>
                    <a:pt x="49" y="217"/>
                  </a:lnTo>
                  <a:lnTo>
                    <a:pt x="69" y="225"/>
                  </a:lnTo>
                  <a:lnTo>
                    <a:pt x="69" y="228"/>
                  </a:lnTo>
                  <a:lnTo>
                    <a:pt x="78" y="227"/>
                  </a:lnTo>
                  <a:lnTo>
                    <a:pt x="83" y="237"/>
                  </a:lnTo>
                  <a:lnTo>
                    <a:pt x="90" y="233"/>
                  </a:lnTo>
                  <a:lnTo>
                    <a:pt x="137" y="226"/>
                  </a:lnTo>
                  <a:lnTo>
                    <a:pt x="145" y="221"/>
                  </a:lnTo>
                  <a:lnTo>
                    <a:pt x="170" y="221"/>
                  </a:lnTo>
                  <a:lnTo>
                    <a:pt x="184" y="208"/>
                  </a:lnTo>
                  <a:lnTo>
                    <a:pt x="198" y="193"/>
                  </a:lnTo>
                  <a:lnTo>
                    <a:pt x="212" y="178"/>
                  </a:lnTo>
                  <a:lnTo>
                    <a:pt x="227" y="164"/>
                  </a:lnTo>
                  <a:lnTo>
                    <a:pt x="193" y="145"/>
                  </a:lnTo>
                  <a:lnTo>
                    <a:pt x="201" y="138"/>
                  </a:lnTo>
                  <a:lnTo>
                    <a:pt x="189" y="127"/>
                  </a:lnTo>
                </a:path>
              </a:pathLst>
            </a:custGeom>
            <a:solidFill>
              <a:srgbClr val="E5E5E5"/>
            </a:solidFill>
            <a:ln w="1588">
              <a:solidFill>
                <a:srgbClr val="999999"/>
              </a:solidFill>
              <a:prstDash val="solid"/>
              <a:round/>
              <a:headEnd/>
              <a:tailEnd/>
            </a:ln>
          </p:spPr>
          <p:txBody>
            <a:bodyPr/>
            <a:lstStyle/>
            <a:p>
              <a:endParaRPr lang="en-US"/>
            </a:p>
          </p:txBody>
        </p:sp>
        <p:sp>
          <p:nvSpPr>
            <p:cNvPr id="27289" name="Freeform 546"/>
            <p:cNvSpPr>
              <a:spLocks/>
            </p:cNvSpPr>
            <p:nvPr/>
          </p:nvSpPr>
          <p:spPr bwMode="auto">
            <a:xfrm>
              <a:off x="2805" y="1597"/>
              <a:ext cx="2" cy="2"/>
            </a:xfrm>
            <a:custGeom>
              <a:avLst/>
              <a:gdLst>
                <a:gd name="T0" fmla="*/ 1 w 3"/>
                <a:gd name="T1" fmla="*/ 0 h 3"/>
                <a:gd name="T2" fmla="*/ 0 w 3"/>
                <a:gd name="T3" fmla="*/ 2 h 3"/>
                <a:gd name="T4" fmla="*/ 2 w 3"/>
                <a:gd name="T5" fmla="*/ 2 h 3"/>
                <a:gd name="T6" fmla="*/ 1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0"/>
                  </a:moveTo>
                  <a:lnTo>
                    <a:pt x="0" y="3"/>
                  </a:lnTo>
                  <a:lnTo>
                    <a:pt x="3" y="3"/>
                  </a:lnTo>
                  <a:lnTo>
                    <a:pt x="1" y="0"/>
                  </a:lnTo>
                </a:path>
              </a:pathLst>
            </a:custGeom>
            <a:solidFill>
              <a:srgbClr val="E5E5E5"/>
            </a:solidFill>
            <a:ln w="1588">
              <a:solidFill>
                <a:srgbClr val="999999"/>
              </a:solidFill>
              <a:prstDash val="solid"/>
              <a:round/>
              <a:headEnd/>
              <a:tailEnd/>
            </a:ln>
          </p:spPr>
          <p:txBody>
            <a:bodyPr/>
            <a:lstStyle/>
            <a:p>
              <a:endParaRPr lang="en-US"/>
            </a:p>
          </p:txBody>
        </p:sp>
        <p:sp>
          <p:nvSpPr>
            <p:cNvPr id="27290" name="Freeform 547"/>
            <p:cNvSpPr>
              <a:spLocks/>
            </p:cNvSpPr>
            <p:nvPr/>
          </p:nvSpPr>
          <p:spPr bwMode="auto">
            <a:xfrm>
              <a:off x="2806" y="1570"/>
              <a:ext cx="103" cy="40"/>
            </a:xfrm>
            <a:custGeom>
              <a:avLst/>
              <a:gdLst>
                <a:gd name="T0" fmla="*/ 36 w 157"/>
                <a:gd name="T1" fmla="*/ 32 h 62"/>
                <a:gd name="T2" fmla="*/ 21 w 157"/>
                <a:gd name="T3" fmla="*/ 34 h 62"/>
                <a:gd name="T4" fmla="*/ 12 w 157"/>
                <a:gd name="T5" fmla="*/ 33 h 62"/>
                <a:gd name="T6" fmla="*/ 2 w 157"/>
                <a:gd name="T7" fmla="*/ 30 h 62"/>
                <a:gd name="T8" fmla="*/ 1 w 157"/>
                <a:gd name="T9" fmla="*/ 30 h 62"/>
                <a:gd name="T10" fmla="*/ 0 w 157"/>
                <a:gd name="T11" fmla="*/ 29 h 62"/>
                <a:gd name="T12" fmla="*/ 0 w 157"/>
                <a:gd name="T13" fmla="*/ 28 h 62"/>
                <a:gd name="T14" fmla="*/ 0 w 157"/>
                <a:gd name="T15" fmla="*/ 22 h 62"/>
                <a:gd name="T16" fmla="*/ 10 w 157"/>
                <a:gd name="T17" fmla="*/ 24 h 62"/>
                <a:gd name="T18" fmla="*/ 11 w 157"/>
                <a:gd name="T19" fmla="*/ 25 h 62"/>
                <a:gd name="T20" fmla="*/ 16 w 157"/>
                <a:gd name="T21" fmla="*/ 22 h 62"/>
                <a:gd name="T22" fmla="*/ 28 w 157"/>
                <a:gd name="T23" fmla="*/ 22 h 62"/>
                <a:gd name="T24" fmla="*/ 43 w 157"/>
                <a:gd name="T25" fmla="*/ 22 h 62"/>
                <a:gd name="T26" fmla="*/ 49 w 157"/>
                <a:gd name="T27" fmla="*/ 21 h 62"/>
                <a:gd name="T28" fmla="*/ 45 w 157"/>
                <a:gd name="T29" fmla="*/ 11 h 62"/>
                <a:gd name="T30" fmla="*/ 56 w 157"/>
                <a:gd name="T31" fmla="*/ 1 h 62"/>
                <a:gd name="T32" fmla="*/ 64 w 157"/>
                <a:gd name="T33" fmla="*/ 6 h 62"/>
                <a:gd name="T34" fmla="*/ 72 w 157"/>
                <a:gd name="T35" fmla="*/ 0 h 62"/>
                <a:gd name="T36" fmla="*/ 94 w 157"/>
                <a:gd name="T37" fmla="*/ 1 h 62"/>
                <a:gd name="T38" fmla="*/ 103 w 157"/>
                <a:gd name="T39" fmla="*/ 15 h 62"/>
                <a:gd name="T40" fmla="*/ 97 w 157"/>
                <a:gd name="T41" fmla="*/ 21 h 62"/>
                <a:gd name="T42" fmla="*/ 96 w 157"/>
                <a:gd name="T43" fmla="*/ 21 h 62"/>
                <a:gd name="T44" fmla="*/ 93 w 157"/>
                <a:gd name="T45" fmla="*/ 32 h 62"/>
                <a:gd name="T46" fmla="*/ 91 w 157"/>
                <a:gd name="T47" fmla="*/ 33 h 62"/>
                <a:gd name="T48" fmla="*/ 64 w 157"/>
                <a:gd name="T49" fmla="*/ 40 h 62"/>
                <a:gd name="T50" fmla="*/ 58 w 157"/>
                <a:gd name="T51" fmla="*/ 39 h 62"/>
                <a:gd name="T52" fmla="*/ 36 w 157"/>
                <a:gd name="T53" fmla="*/ 32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7"/>
                <a:gd name="T82" fmla="*/ 0 h 62"/>
                <a:gd name="T83" fmla="*/ 157 w 157"/>
                <a:gd name="T84" fmla="*/ 62 h 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7" h="62">
                  <a:moveTo>
                    <a:pt x="55" y="50"/>
                  </a:moveTo>
                  <a:lnTo>
                    <a:pt x="32" y="52"/>
                  </a:lnTo>
                  <a:lnTo>
                    <a:pt x="19" y="51"/>
                  </a:lnTo>
                  <a:lnTo>
                    <a:pt x="3" y="46"/>
                  </a:lnTo>
                  <a:lnTo>
                    <a:pt x="2" y="46"/>
                  </a:lnTo>
                  <a:lnTo>
                    <a:pt x="0" y="45"/>
                  </a:lnTo>
                  <a:lnTo>
                    <a:pt x="0" y="43"/>
                  </a:lnTo>
                  <a:lnTo>
                    <a:pt x="0" y="34"/>
                  </a:lnTo>
                  <a:lnTo>
                    <a:pt x="15" y="37"/>
                  </a:lnTo>
                  <a:lnTo>
                    <a:pt x="17" y="38"/>
                  </a:lnTo>
                  <a:lnTo>
                    <a:pt x="24" y="34"/>
                  </a:lnTo>
                  <a:lnTo>
                    <a:pt x="43" y="34"/>
                  </a:lnTo>
                  <a:lnTo>
                    <a:pt x="66" y="34"/>
                  </a:lnTo>
                  <a:lnTo>
                    <a:pt x="74" y="32"/>
                  </a:lnTo>
                  <a:lnTo>
                    <a:pt x="69" y="17"/>
                  </a:lnTo>
                  <a:lnTo>
                    <a:pt x="86" y="2"/>
                  </a:lnTo>
                  <a:lnTo>
                    <a:pt x="98" y="9"/>
                  </a:lnTo>
                  <a:lnTo>
                    <a:pt x="110" y="0"/>
                  </a:lnTo>
                  <a:lnTo>
                    <a:pt x="143" y="2"/>
                  </a:lnTo>
                  <a:lnTo>
                    <a:pt x="157" y="23"/>
                  </a:lnTo>
                  <a:lnTo>
                    <a:pt x="148" y="32"/>
                  </a:lnTo>
                  <a:lnTo>
                    <a:pt x="147" y="33"/>
                  </a:lnTo>
                  <a:lnTo>
                    <a:pt x="141" y="50"/>
                  </a:lnTo>
                  <a:lnTo>
                    <a:pt x="138" y="51"/>
                  </a:lnTo>
                  <a:lnTo>
                    <a:pt x="97" y="62"/>
                  </a:lnTo>
                  <a:lnTo>
                    <a:pt x="89" y="61"/>
                  </a:lnTo>
                  <a:lnTo>
                    <a:pt x="55" y="5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91" name="Freeform 548"/>
            <p:cNvSpPr>
              <a:spLocks/>
            </p:cNvSpPr>
            <p:nvPr/>
          </p:nvSpPr>
          <p:spPr bwMode="auto">
            <a:xfrm>
              <a:off x="2806" y="1570"/>
              <a:ext cx="103" cy="40"/>
            </a:xfrm>
            <a:custGeom>
              <a:avLst/>
              <a:gdLst>
                <a:gd name="T0" fmla="*/ 36 w 157"/>
                <a:gd name="T1" fmla="*/ 32 h 62"/>
                <a:gd name="T2" fmla="*/ 21 w 157"/>
                <a:gd name="T3" fmla="*/ 34 h 62"/>
                <a:gd name="T4" fmla="*/ 12 w 157"/>
                <a:gd name="T5" fmla="*/ 33 h 62"/>
                <a:gd name="T6" fmla="*/ 2 w 157"/>
                <a:gd name="T7" fmla="*/ 30 h 62"/>
                <a:gd name="T8" fmla="*/ 1 w 157"/>
                <a:gd name="T9" fmla="*/ 30 h 62"/>
                <a:gd name="T10" fmla="*/ 0 w 157"/>
                <a:gd name="T11" fmla="*/ 29 h 62"/>
                <a:gd name="T12" fmla="*/ 0 w 157"/>
                <a:gd name="T13" fmla="*/ 28 h 62"/>
                <a:gd name="T14" fmla="*/ 0 w 157"/>
                <a:gd name="T15" fmla="*/ 22 h 62"/>
                <a:gd name="T16" fmla="*/ 10 w 157"/>
                <a:gd name="T17" fmla="*/ 24 h 62"/>
                <a:gd name="T18" fmla="*/ 11 w 157"/>
                <a:gd name="T19" fmla="*/ 25 h 62"/>
                <a:gd name="T20" fmla="*/ 16 w 157"/>
                <a:gd name="T21" fmla="*/ 22 h 62"/>
                <a:gd name="T22" fmla="*/ 28 w 157"/>
                <a:gd name="T23" fmla="*/ 22 h 62"/>
                <a:gd name="T24" fmla="*/ 43 w 157"/>
                <a:gd name="T25" fmla="*/ 22 h 62"/>
                <a:gd name="T26" fmla="*/ 49 w 157"/>
                <a:gd name="T27" fmla="*/ 21 h 62"/>
                <a:gd name="T28" fmla="*/ 45 w 157"/>
                <a:gd name="T29" fmla="*/ 11 h 62"/>
                <a:gd name="T30" fmla="*/ 56 w 157"/>
                <a:gd name="T31" fmla="*/ 1 h 62"/>
                <a:gd name="T32" fmla="*/ 64 w 157"/>
                <a:gd name="T33" fmla="*/ 6 h 62"/>
                <a:gd name="T34" fmla="*/ 72 w 157"/>
                <a:gd name="T35" fmla="*/ 0 h 62"/>
                <a:gd name="T36" fmla="*/ 94 w 157"/>
                <a:gd name="T37" fmla="*/ 1 h 62"/>
                <a:gd name="T38" fmla="*/ 103 w 157"/>
                <a:gd name="T39" fmla="*/ 15 h 62"/>
                <a:gd name="T40" fmla="*/ 97 w 157"/>
                <a:gd name="T41" fmla="*/ 21 h 62"/>
                <a:gd name="T42" fmla="*/ 96 w 157"/>
                <a:gd name="T43" fmla="*/ 21 h 62"/>
                <a:gd name="T44" fmla="*/ 93 w 157"/>
                <a:gd name="T45" fmla="*/ 32 h 62"/>
                <a:gd name="T46" fmla="*/ 91 w 157"/>
                <a:gd name="T47" fmla="*/ 33 h 62"/>
                <a:gd name="T48" fmla="*/ 64 w 157"/>
                <a:gd name="T49" fmla="*/ 40 h 62"/>
                <a:gd name="T50" fmla="*/ 58 w 157"/>
                <a:gd name="T51" fmla="*/ 39 h 62"/>
                <a:gd name="T52" fmla="*/ 36 w 157"/>
                <a:gd name="T53" fmla="*/ 32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7"/>
                <a:gd name="T82" fmla="*/ 0 h 62"/>
                <a:gd name="T83" fmla="*/ 157 w 157"/>
                <a:gd name="T84" fmla="*/ 62 h 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7" h="62">
                  <a:moveTo>
                    <a:pt x="55" y="50"/>
                  </a:moveTo>
                  <a:lnTo>
                    <a:pt x="32" y="52"/>
                  </a:lnTo>
                  <a:lnTo>
                    <a:pt x="19" y="51"/>
                  </a:lnTo>
                  <a:lnTo>
                    <a:pt x="3" y="46"/>
                  </a:lnTo>
                  <a:lnTo>
                    <a:pt x="2" y="46"/>
                  </a:lnTo>
                  <a:lnTo>
                    <a:pt x="0" y="45"/>
                  </a:lnTo>
                  <a:lnTo>
                    <a:pt x="0" y="43"/>
                  </a:lnTo>
                  <a:lnTo>
                    <a:pt x="0" y="34"/>
                  </a:lnTo>
                  <a:lnTo>
                    <a:pt x="15" y="37"/>
                  </a:lnTo>
                  <a:lnTo>
                    <a:pt x="17" y="38"/>
                  </a:lnTo>
                  <a:lnTo>
                    <a:pt x="24" y="34"/>
                  </a:lnTo>
                  <a:lnTo>
                    <a:pt x="43" y="34"/>
                  </a:lnTo>
                  <a:lnTo>
                    <a:pt x="66" y="34"/>
                  </a:lnTo>
                  <a:lnTo>
                    <a:pt x="74" y="32"/>
                  </a:lnTo>
                  <a:lnTo>
                    <a:pt x="69" y="17"/>
                  </a:lnTo>
                  <a:lnTo>
                    <a:pt x="86" y="2"/>
                  </a:lnTo>
                  <a:lnTo>
                    <a:pt x="98" y="9"/>
                  </a:lnTo>
                  <a:lnTo>
                    <a:pt x="110" y="0"/>
                  </a:lnTo>
                  <a:lnTo>
                    <a:pt x="143" y="2"/>
                  </a:lnTo>
                  <a:lnTo>
                    <a:pt x="157" y="23"/>
                  </a:lnTo>
                  <a:lnTo>
                    <a:pt x="148" y="32"/>
                  </a:lnTo>
                  <a:lnTo>
                    <a:pt x="147" y="33"/>
                  </a:lnTo>
                  <a:lnTo>
                    <a:pt x="141" y="50"/>
                  </a:lnTo>
                  <a:lnTo>
                    <a:pt x="138" y="51"/>
                  </a:lnTo>
                  <a:lnTo>
                    <a:pt x="97" y="62"/>
                  </a:lnTo>
                  <a:lnTo>
                    <a:pt x="89" y="61"/>
                  </a:lnTo>
                  <a:lnTo>
                    <a:pt x="55" y="50"/>
                  </a:lnTo>
                </a:path>
              </a:pathLst>
            </a:custGeom>
            <a:solidFill>
              <a:srgbClr val="E5E5E5"/>
            </a:solidFill>
            <a:ln w="1588">
              <a:solidFill>
                <a:srgbClr val="999999"/>
              </a:solidFill>
              <a:prstDash val="solid"/>
              <a:round/>
              <a:headEnd/>
              <a:tailEnd/>
            </a:ln>
          </p:spPr>
          <p:txBody>
            <a:bodyPr/>
            <a:lstStyle/>
            <a:p>
              <a:endParaRPr lang="en-US"/>
            </a:p>
          </p:txBody>
        </p:sp>
        <p:sp>
          <p:nvSpPr>
            <p:cNvPr id="27292" name="Freeform 549"/>
            <p:cNvSpPr>
              <a:spLocks/>
            </p:cNvSpPr>
            <p:nvPr/>
          </p:nvSpPr>
          <p:spPr bwMode="auto">
            <a:xfrm>
              <a:off x="2894" y="1630"/>
              <a:ext cx="55" cy="46"/>
            </a:xfrm>
            <a:custGeom>
              <a:avLst/>
              <a:gdLst>
                <a:gd name="T0" fmla="*/ 50 w 83"/>
                <a:gd name="T1" fmla="*/ 6 h 72"/>
                <a:gd name="T2" fmla="*/ 50 w 83"/>
                <a:gd name="T3" fmla="*/ 8 h 72"/>
                <a:gd name="T4" fmla="*/ 48 w 83"/>
                <a:gd name="T5" fmla="*/ 11 h 72"/>
                <a:gd name="T6" fmla="*/ 46 w 83"/>
                <a:gd name="T7" fmla="*/ 13 h 72"/>
                <a:gd name="T8" fmla="*/ 46 w 83"/>
                <a:gd name="T9" fmla="*/ 15 h 72"/>
                <a:gd name="T10" fmla="*/ 50 w 83"/>
                <a:gd name="T11" fmla="*/ 17 h 72"/>
                <a:gd name="T12" fmla="*/ 55 w 83"/>
                <a:gd name="T13" fmla="*/ 20 h 72"/>
                <a:gd name="T14" fmla="*/ 50 w 83"/>
                <a:gd name="T15" fmla="*/ 22 h 72"/>
                <a:gd name="T16" fmla="*/ 54 w 83"/>
                <a:gd name="T17" fmla="*/ 26 h 72"/>
                <a:gd name="T18" fmla="*/ 54 w 83"/>
                <a:gd name="T19" fmla="*/ 28 h 72"/>
                <a:gd name="T20" fmla="*/ 46 w 83"/>
                <a:gd name="T21" fmla="*/ 31 h 72"/>
                <a:gd name="T22" fmla="*/ 50 w 83"/>
                <a:gd name="T23" fmla="*/ 33 h 72"/>
                <a:gd name="T24" fmla="*/ 48 w 83"/>
                <a:gd name="T25" fmla="*/ 36 h 72"/>
                <a:gd name="T26" fmla="*/ 44 w 83"/>
                <a:gd name="T27" fmla="*/ 33 h 72"/>
                <a:gd name="T28" fmla="*/ 42 w 83"/>
                <a:gd name="T29" fmla="*/ 38 h 72"/>
                <a:gd name="T30" fmla="*/ 41 w 83"/>
                <a:gd name="T31" fmla="*/ 38 h 72"/>
                <a:gd name="T32" fmla="*/ 43 w 83"/>
                <a:gd name="T33" fmla="*/ 45 h 72"/>
                <a:gd name="T34" fmla="*/ 41 w 83"/>
                <a:gd name="T35" fmla="*/ 46 h 72"/>
                <a:gd name="T36" fmla="*/ 37 w 83"/>
                <a:gd name="T37" fmla="*/ 43 h 72"/>
                <a:gd name="T38" fmla="*/ 33 w 83"/>
                <a:gd name="T39" fmla="*/ 40 h 72"/>
                <a:gd name="T40" fmla="*/ 28 w 83"/>
                <a:gd name="T41" fmla="*/ 40 h 72"/>
                <a:gd name="T42" fmla="*/ 28 w 83"/>
                <a:gd name="T43" fmla="*/ 38 h 72"/>
                <a:gd name="T44" fmla="*/ 24 w 83"/>
                <a:gd name="T45" fmla="*/ 32 h 72"/>
                <a:gd name="T46" fmla="*/ 23 w 83"/>
                <a:gd name="T47" fmla="*/ 31 h 72"/>
                <a:gd name="T48" fmla="*/ 19 w 83"/>
                <a:gd name="T49" fmla="*/ 29 h 72"/>
                <a:gd name="T50" fmla="*/ 8 w 83"/>
                <a:gd name="T51" fmla="*/ 19 h 72"/>
                <a:gd name="T52" fmla="*/ 8 w 83"/>
                <a:gd name="T53" fmla="*/ 19 h 72"/>
                <a:gd name="T54" fmla="*/ 5 w 83"/>
                <a:gd name="T55" fmla="*/ 17 h 72"/>
                <a:gd name="T56" fmla="*/ 3 w 83"/>
                <a:gd name="T57" fmla="*/ 10 h 72"/>
                <a:gd name="T58" fmla="*/ 0 w 83"/>
                <a:gd name="T59" fmla="*/ 8 h 72"/>
                <a:gd name="T60" fmla="*/ 0 w 83"/>
                <a:gd name="T61" fmla="*/ 1 h 72"/>
                <a:gd name="T62" fmla="*/ 3 w 83"/>
                <a:gd name="T63" fmla="*/ 1 h 72"/>
                <a:gd name="T64" fmla="*/ 6 w 83"/>
                <a:gd name="T65" fmla="*/ 4 h 72"/>
                <a:gd name="T66" fmla="*/ 10 w 83"/>
                <a:gd name="T67" fmla="*/ 0 h 72"/>
                <a:gd name="T68" fmla="*/ 15 w 83"/>
                <a:gd name="T69" fmla="*/ 0 h 72"/>
                <a:gd name="T70" fmla="*/ 19 w 83"/>
                <a:gd name="T71" fmla="*/ 1 h 72"/>
                <a:gd name="T72" fmla="*/ 28 w 83"/>
                <a:gd name="T73" fmla="*/ 3 h 72"/>
                <a:gd name="T74" fmla="*/ 30 w 83"/>
                <a:gd name="T75" fmla="*/ 1 h 72"/>
                <a:gd name="T76" fmla="*/ 32 w 83"/>
                <a:gd name="T77" fmla="*/ 3 h 72"/>
                <a:gd name="T78" fmla="*/ 34 w 83"/>
                <a:gd name="T79" fmla="*/ 1 h 72"/>
                <a:gd name="T80" fmla="*/ 37 w 83"/>
                <a:gd name="T81" fmla="*/ 3 h 72"/>
                <a:gd name="T82" fmla="*/ 38 w 83"/>
                <a:gd name="T83" fmla="*/ 3 h 72"/>
                <a:gd name="T84" fmla="*/ 42 w 83"/>
                <a:gd name="T85" fmla="*/ 6 h 72"/>
                <a:gd name="T86" fmla="*/ 44 w 83"/>
                <a:gd name="T87" fmla="*/ 6 h 72"/>
                <a:gd name="T88" fmla="*/ 50 w 83"/>
                <a:gd name="T89" fmla="*/ 6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72"/>
                <a:gd name="T137" fmla="*/ 83 w 83"/>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72">
                  <a:moveTo>
                    <a:pt x="75" y="10"/>
                  </a:moveTo>
                  <a:lnTo>
                    <a:pt x="75" y="13"/>
                  </a:lnTo>
                  <a:lnTo>
                    <a:pt x="73" y="17"/>
                  </a:lnTo>
                  <a:lnTo>
                    <a:pt x="70" y="21"/>
                  </a:lnTo>
                  <a:lnTo>
                    <a:pt x="70" y="24"/>
                  </a:lnTo>
                  <a:lnTo>
                    <a:pt x="75" y="27"/>
                  </a:lnTo>
                  <a:lnTo>
                    <a:pt x="83" y="32"/>
                  </a:lnTo>
                  <a:lnTo>
                    <a:pt x="75" y="35"/>
                  </a:lnTo>
                  <a:lnTo>
                    <a:pt x="81" y="40"/>
                  </a:lnTo>
                  <a:lnTo>
                    <a:pt x="81" y="44"/>
                  </a:lnTo>
                  <a:lnTo>
                    <a:pt x="69" y="48"/>
                  </a:lnTo>
                  <a:lnTo>
                    <a:pt x="75" y="51"/>
                  </a:lnTo>
                  <a:lnTo>
                    <a:pt x="72" y="56"/>
                  </a:lnTo>
                  <a:lnTo>
                    <a:pt x="67" y="51"/>
                  </a:lnTo>
                  <a:lnTo>
                    <a:pt x="63" y="59"/>
                  </a:lnTo>
                  <a:lnTo>
                    <a:pt x="62" y="60"/>
                  </a:lnTo>
                  <a:lnTo>
                    <a:pt x="65" y="71"/>
                  </a:lnTo>
                  <a:lnTo>
                    <a:pt x="62" y="72"/>
                  </a:lnTo>
                  <a:lnTo>
                    <a:pt x="56" y="67"/>
                  </a:lnTo>
                  <a:lnTo>
                    <a:pt x="50" y="63"/>
                  </a:lnTo>
                  <a:lnTo>
                    <a:pt x="42" y="62"/>
                  </a:lnTo>
                  <a:lnTo>
                    <a:pt x="42" y="59"/>
                  </a:lnTo>
                  <a:lnTo>
                    <a:pt x="36" y="50"/>
                  </a:lnTo>
                  <a:lnTo>
                    <a:pt x="34" y="48"/>
                  </a:lnTo>
                  <a:lnTo>
                    <a:pt x="28" y="46"/>
                  </a:lnTo>
                  <a:lnTo>
                    <a:pt x="12" y="30"/>
                  </a:lnTo>
                  <a:lnTo>
                    <a:pt x="12" y="29"/>
                  </a:lnTo>
                  <a:lnTo>
                    <a:pt x="8" y="27"/>
                  </a:lnTo>
                  <a:lnTo>
                    <a:pt x="4" y="16"/>
                  </a:lnTo>
                  <a:lnTo>
                    <a:pt x="0" y="13"/>
                  </a:lnTo>
                  <a:lnTo>
                    <a:pt x="0" y="1"/>
                  </a:lnTo>
                  <a:lnTo>
                    <a:pt x="4" y="1"/>
                  </a:lnTo>
                  <a:lnTo>
                    <a:pt x="9" y="6"/>
                  </a:lnTo>
                  <a:lnTo>
                    <a:pt x="15" y="0"/>
                  </a:lnTo>
                  <a:lnTo>
                    <a:pt x="22" y="0"/>
                  </a:lnTo>
                  <a:lnTo>
                    <a:pt x="28" y="1"/>
                  </a:lnTo>
                  <a:lnTo>
                    <a:pt x="42" y="5"/>
                  </a:lnTo>
                  <a:lnTo>
                    <a:pt x="46" y="1"/>
                  </a:lnTo>
                  <a:lnTo>
                    <a:pt x="48" y="5"/>
                  </a:lnTo>
                  <a:lnTo>
                    <a:pt x="51" y="2"/>
                  </a:lnTo>
                  <a:lnTo>
                    <a:pt x="56" y="5"/>
                  </a:lnTo>
                  <a:lnTo>
                    <a:pt x="58" y="5"/>
                  </a:lnTo>
                  <a:lnTo>
                    <a:pt x="64" y="9"/>
                  </a:lnTo>
                  <a:lnTo>
                    <a:pt x="67" y="10"/>
                  </a:lnTo>
                  <a:lnTo>
                    <a:pt x="75" y="1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93" name="Freeform 550"/>
            <p:cNvSpPr>
              <a:spLocks/>
            </p:cNvSpPr>
            <p:nvPr/>
          </p:nvSpPr>
          <p:spPr bwMode="auto">
            <a:xfrm>
              <a:off x="2894" y="1630"/>
              <a:ext cx="55" cy="46"/>
            </a:xfrm>
            <a:custGeom>
              <a:avLst/>
              <a:gdLst>
                <a:gd name="T0" fmla="*/ 50 w 83"/>
                <a:gd name="T1" fmla="*/ 6 h 72"/>
                <a:gd name="T2" fmla="*/ 50 w 83"/>
                <a:gd name="T3" fmla="*/ 8 h 72"/>
                <a:gd name="T4" fmla="*/ 48 w 83"/>
                <a:gd name="T5" fmla="*/ 11 h 72"/>
                <a:gd name="T6" fmla="*/ 46 w 83"/>
                <a:gd name="T7" fmla="*/ 13 h 72"/>
                <a:gd name="T8" fmla="*/ 46 w 83"/>
                <a:gd name="T9" fmla="*/ 15 h 72"/>
                <a:gd name="T10" fmla="*/ 50 w 83"/>
                <a:gd name="T11" fmla="*/ 17 h 72"/>
                <a:gd name="T12" fmla="*/ 55 w 83"/>
                <a:gd name="T13" fmla="*/ 20 h 72"/>
                <a:gd name="T14" fmla="*/ 50 w 83"/>
                <a:gd name="T15" fmla="*/ 22 h 72"/>
                <a:gd name="T16" fmla="*/ 54 w 83"/>
                <a:gd name="T17" fmla="*/ 26 h 72"/>
                <a:gd name="T18" fmla="*/ 54 w 83"/>
                <a:gd name="T19" fmla="*/ 28 h 72"/>
                <a:gd name="T20" fmla="*/ 46 w 83"/>
                <a:gd name="T21" fmla="*/ 31 h 72"/>
                <a:gd name="T22" fmla="*/ 50 w 83"/>
                <a:gd name="T23" fmla="*/ 33 h 72"/>
                <a:gd name="T24" fmla="*/ 48 w 83"/>
                <a:gd name="T25" fmla="*/ 36 h 72"/>
                <a:gd name="T26" fmla="*/ 44 w 83"/>
                <a:gd name="T27" fmla="*/ 33 h 72"/>
                <a:gd name="T28" fmla="*/ 42 w 83"/>
                <a:gd name="T29" fmla="*/ 38 h 72"/>
                <a:gd name="T30" fmla="*/ 41 w 83"/>
                <a:gd name="T31" fmla="*/ 38 h 72"/>
                <a:gd name="T32" fmla="*/ 43 w 83"/>
                <a:gd name="T33" fmla="*/ 45 h 72"/>
                <a:gd name="T34" fmla="*/ 41 w 83"/>
                <a:gd name="T35" fmla="*/ 46 h 72"/>
                <a:gd name="T36" fmla="*/ 37 w 83"/>
                <a:gd name="T37" fmla="*/ 43 h 72"/>
                <a:gd name="T38" fmla="*/ 33 w 83"/>
                <a:gd name="T39" fmla="*/ 40 h 72"/>
                <a:gd name="T40" fmla="*/ 28 w 83"/>
                <a:gd name="T41" fmla="*/ 40 h 72"/>
                <a:gd name="T42" fmla="*/ 28 w 83"/>
                <a:gd name="T43" fmla="*/ 38 h 72"/>
                <a:gd name="T44" fmla="*/ 24 w 83"/>
                <a:gd name="T45" fmla="*/ 32 h 72"/>
                <a:gd name="T46" fmla="*/ 23 w 83"/>
                <a:gd name="T47" fmla="*/ 31 h 72"/>
                <a:gd name="T48" fmla="*/ 19 w 83"/>
                <a:gd name="T49" fmla="*/ 29 h 72"/>
                <a:gd name="T50" fmla="*/ 8 w 83"/>
                <a:gd name="T51" fmla="*/ 19 h 72"/>
                <a:gd name="T52" fmla="*/ 8 w 83"/>
                <a:gd name="T53" fmla="*/ 19 h 72"/>
                <a:gd name="T54" fmla="*/ 5 w 83"/>
                <a:gd name="T55" fmla="*/ 17 h 72"/>
                <a:gd name="T56" fmla="*/ 3 w 83"/>
                <a:gd name="T57" fmla="*/ 10 h 72"/>
                <a:gd name="T58" fmla="*/ 0 w 83"/>
                <a:gd name="T59" fmla="*/ 8 h 72"/>
                <a:gd name="T60" fmla="*/ 0 w 83"/>
                <a:gd name="T61" fmla="*/ 1 h 72"/>
                <a:gd name="T62" fmla="*/ 3 w 83"/>
                <a:gd name="T63" fmla="*/ 1 h 72"/>
                <a:gd name="T64" fmla="*/ 6 w 83"/>
                <a:gd name="T65" fmla="*/ 4 h 72"/>
                <a:gd name="T66" fmla="*/ 10 w 83"/>
                <a:gd name="T67" fmla="*/ 0 h 72"/>
                <a:gd name="T68" fmla="*/ 15 w 83"/>
                <a:gd name="T69" fmla="*/ 0 h 72"/>
                <a:gd name="T70" fmla="*/ 19 w 83"/>
                <a:gd name="T71" fmla="*/ 1 h 72"/>
                <a:gd name="T72" fmla="*/ 28 w 83"/>
                <a:gd name="T73" fmla="*/ 3 h 72"/>
                <a:gd name="T74" fmla="*/ 30 w 83"/>
                <a:gd name="T75" fmla="*/ 1 h 72"/>
                <a:gd name="T76" fmla="*/ 32 w 83"/>
                <a:gd name="T77" fmla="*/ 3 h 72"/>
                <a:gd name="T78" fmla="*/ 34 w 83"/>
                <a:gd name="T79" fmla="*/ 1 h 72"/>
                <a:gd name="T80" fmla="*/ 37 w 83"/>
                <a:gd name="T81" fmla="*/ 3 h 72"/>
                <a:gd name="T82" fmla="*/ 38 w 83"/>
                <a:gd name="T83" fmla="*/ 3 h 72"/>
                <a:gd name="T84" fmla="*/ 42 w 83"/>
                <a:gd name="T85" fmla="*/ 6 h 72"/>
                <a:gd name="T86" fmla="*/ 44 w 83"/>
                <a:gd name="T87" fmla="*/ 6 h 72"/>
                <a:gd name="T88" fmla="*/ 50 w 83"/>
                <a:gd name="T89" fmla="*/ 6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3"/>
                <a:gd name="T136" fmla="*/ 0 h 72"/>
                <a:gd name="T137" fmla="*/ 83 w 83"/>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3" h="72">
                  <a:moveTo>
                    <a:pt x="75" y="10"/>
                  </a:moveTo>
                  <a:lnTo>
                    <a:pt x="75" y="13"/>
                  </a:lnTo>
                  <a:lnTo>
                    <a:pt x="73" y="17"/>
                  </a:lnTo>
                  <a:lnTo>
                    <a:pt x="70" y="21"/>
                  </a:lnTo>
                  <a:lnTo>
                    <a:pt x="70" y="24"/>
                  </a:lnTo>
                  <a:lnTo>
                    <a:pt x="75" y="27"/>
                  </a:lnTo>
                  <a:lnTo>
                    <a:pt x="83" y="32"/>
                  </a:lnTo>
                  <a:lnTo>
                    <a:pt x="75" y="35"/>
                  </a:lnTo>
                  <a:lnTo>
                    <a:pt x="81" y="40"/>
                  </a:lnTo>
                  <a:lnTo>
                    <a:pt x="81" y="44"/>
                  </a:lnTo>
                  <a:lnTo>
                    <a:pt x="69" y="48"/>
                  </a:lnTo>
                  <a:lnTo>
                    <a:pt x="75" y="51"/>
                  </a:lnTo>
                  <a:lnTo>
                    <a:pt x="72" y="56"/>
                  </a:lnTo>
                  <a:lnTo>
                    <a:pt x="67" y="51"/>
                  </a:lnTo>
                  <a:lnTo>
                    <a:pt x="63" y="59"/>
                  </a:lnTo>
                  <a:lnTo>
                    <a:pt x="62" y="60"/>
                  </a:lnTo>
                  <a:lnTo>
                    <a:pt x="65" y="71"/>
                  </a:lnTo>
                  <a:lnTo>
                    <a:pt x="62" y="72"/>
                  </a:lnTo>
                  <a:lnTo>
                    <a:pt x="56" y="67"/>
                  </a:lnTo>
                  <a:lnTo>
                    <a:pt x="50" y="63"/>
                  </a:lnTo>
                  <a:lnTo>
                    <a:pt x="42" y="62"/>
                  </a:lnTo>
                  <a:lnTo>
                    <a:pt x="42" y="59"/>
                  </a:lnTo>
                  <a:lnTo>
                    <a:pt x="36" y="50"/>
                  </a:lnTo>
                  <a:lnTo>
                    <a:pt x="34" y="48"/>
                  </a:lnTo>
                  <a:lnTo>
                    <a:pt x="28" y="46"/>
                  </a:lnTo>
                  <a:lnTo>
                    <a:pt x="12" y="30"/>
                  </a:lnTo>
                  <a:lnTo>
                    <a:pt x="12" y="29"/>
                  </a:lnTo>
                  <a:lnTo>
                    <a:pt x="8" y="27"/>
                  </a:lnTo>
                  <a:lnTo>
                    <a:pt x="4" y="16"/>
                  </a:lnTo>
                  <a:lnTo>
                    <a:pt x="0" y="13"/>
                  </a:lnTo>
                  <a:lnTo>
                    <a:pt x="0" y="1"/>
                  </a:lnTo>
                  <a:lnTo>
                    <a:pt x="4" y="1"/>
                  </a:lnTo>
                  <a:lnTo>
                    <a:pt x="9" y="6"/>
                  </a:lnTo>
                  <a:lnTo>
                    <a:pt x="15" y="0"/>
                  </a:lnTo>
                  <a:lnTo>
                    <a:pt x="22" y="0"/>
                  </a:lnTo>
                  <a:lnTo>
                    <a:pt x="28" y="1"/>
                  </a:lnTo>
                  <a:lnTo>
                    <a:pt x="42" y="5"/>
                  </a:lnTo>
                  <a:lnTo>
                    <a:pt x="46" y="1"/>
                  </a:lnTo>
                  <a:lnTo>
                    <a:pt x="48" y="5"/>
                  </a:lnTo>
                  <a:lnTo>
                    <a:pt x="51" y="2"/>
                  </a:lnTo>
                  <a:lnTo>
                    <a:pt x="56" y="5"/>
                  </a:lnTo>
                  <a:lnTo>
                    <a:pt x="58" y="5"/>
                  </a:lnTo>
                  <a:lnTo>
                    <a:pt x="64" y="9"/>
                  </a:lnTo>
                  <a:lnTo>
                    <a:pt x="67" y="10"/>
                  </a:lnTo>
                  <a:lnTo>
                    <a:pt x="75" y="10"/>
                  </a:lnTo>
                </a:path>
              </a:pathLst>
            </a:custGeom>
            <a:solidFill>
              <a:srgbClr val="E5E5E5"/>
            </a:solidFill>
            <a:ln w="1588">
              <a:solidFill>
                <a:srgbClr val="999999"/>
              </a:solidFill>
              <a:prstDash val="solid"/>
              <a:round/>
              <a:headEnd/>
              <a:tailEnd/>
            </a:ln>
          </p:spPr>
          <p:txBody>
            <a:bodyPr/>
            <a:lstStyle/>
            <a:p>
              <a:endParaRPr lang="en-US"/>
            </a:p>
          </p:txBody>
        </p:sp>
        <p:sp>
          <p:nvSpPr>
            <p:cNvPr id="27294" name="Freeform 551"/>
            <p:cNvSpPr>
              <a:spLocks/>
            </p:cNvSpPr>
            <p:nvPr/>
          </p:nvSpPr>
          <p:spPr bwMode="auto">
            <a:xfrm>
              <a:off x="2865" y="1608"/>
              <a:ext cx="80" cy="62"/>
            </a:xfrm>
            <a:custGeom>
              <a:avLst/>
              <a:gdLst>
                <a:gd name="T0" fmla="*/ 73 w 122"/>
                <a:gd name="T1" fmla="*/ 28 h 96"/>
                <a:gd name="T2" fmla="*/ 80 w 122"/>
                <a:gd name="T3" fmla="*/ 23 h 96"/>
                <a:gd name="T4" fmla="*/ 74 w 122"/>
                <a:gd name="T5" fmla="*/ 21 h 96"/>
                <a:gd name="T6" fmla="*/ 74 w 122"/>
                <a:gd name="T7" fmla="*/ 18 h 96"/>
                <a:gd name="T8" fmla="*/ 70 w 122"/>
                <a:gd name="T9" fmla="*/ 12 h 96"/>
                <a:gd name="T10" fmla="*/ 35 w 122"/>
                <a:gd name="T11" fmla="*/ 0 h 96"/>
                <a:gd name="T12" fmla="*/ 33 w 122"/>
                <a:gd name="T13" fmla="*/ 1 h 96"/>
                <a:gd name="T14" fmla="*/ 30 w 122"/>
                <a:gd name="T15" fmla="*/ 3 h 96"/>
                <a:gd name="T16" fmla="*/ 24 w 122"/>
                <a:gd name="T17" fmla="*/ 5 h 96"/>
                <a:gd name="T18" fmla="*/ 26 w 122"/>
                <a:gd name="T19" fmla="*/ 10 h 96"/>
                <a:gd name="T20" fmla="*/ 24 w 122"/>
                <a:gd name="T21" fmla="*/ 12 h 96"/>
                <a:gd name="T22" fmla="*/ 20 w 122"/>
                <a:gd name="T23" fmla="*/ 16 h 96"/>
                <a:gd name="T24" fmla="*/ 18 w 122"/>
                <a:gd name="T25" fmla="*/ 19 h 96"/>
                <a:gd name="T26" fmla="*/ 13 w 122"/>
                <a:gd name="T27" fmla="*/ 16 h 96"/>
                <a:gd name="T28" fmla="*/ 11 w 122"/>
                <a:gd name="T29" fmla="*/ 16 h 96"/>
                <a:gd name="T30" fmla="*/ 2 w 122"/>
                <a:gd name="T31" fmla="*/ 18 h 96"/>
                <a:gd name="T32" fmla="*/ 1 w 122"/>
                <a:gd name="T33" fmla="*/ 22 h 96"/>
                <a:gd name="T34" fmla="*/ 9 w 122"/>
                <a:gd name="T35" fmla="*/ 23 h 96"/>
                <a:gd name="T36" fmla="*/ 23 w 122"/>
                <a:gd name="T37" fmla="*/ 43 h 96"/>
                <a:gd name="T38" fmla="*/ 53 w 122"/>
                <a:gd name="T39" fmla="*/ 61 h 96"/>
                <a:gd name="T40" fmla="*/ 56 w 122"/>
                <a:gd name="T41" fmla="*/ 61 h 96"/>
                <a:gd name="T42" fmla="*/ 52 w 122"/>
                <a:gd name="T43" fmla="*/ 54 h 96"/>
                <a:gd name="T44" fmla="*/ 47 w 122"/>
                <a:gd name="T45" fmla="*/ 52 h 96"/>
                <a:gd name="T46" fmla="*/ 37 w 122"/>
                <a:gd name="T47" fmla="*/ 41 h 96"/>
                <a:gd name="T48" fmla="*/ 31 w 122"/>
                <a:gd name="T49" fmla="*/ 32 h 96"/>
                <a:gd name="T50" fmla="*/ 29 w 122"/>
                <a:gd name="T51" fmla="*/ 23 h 96"/>
                <a:gd name="T52" fmla="*/ 35 w 122"/>
                <a:gd name="T53" fmla="*/ 26 h 96"/>
                <a:gd name="T54" fmla="*/ 43 w 122"/>
                <a:gd name="T55" fmla="*/ 22 h 96"/>
                <a:gd name="T56" fmla="*/ 56 w 122"/>
                <a:gd name="T57" fmla="*/ 25 h 96"/>
                <a:gd name="T58" fmla="*/ 60 w 122"/>
                <a:gd name="T59" fmla="*/ 25 h 96"/>
                <a:gd name="T60" fmla="*/ 66 w 122"/>
                <a:gd name="T61" fmla="*/ 25 h 96"/>
                <a:gd name="T62" fmla="*/ 71 w 122"/>
                <a:gd name="T63" fmla="*/ 28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96"/>
                <a:gd name="T98" fmla="*/ 122 w 122"/>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96">
                  <a:moveTo>
                    <a:pt x="108" y="43"/>
                  </a:moveTo>
                  <a:lnTo>
                    <a:pt x="111" y="44"/>
                  </a:lnTo>
                  <a:lnTo>
                    <a:pt x="114" y="36"/>
                  </a:lnTo>
                  <a:lnTo>
                    <a:pt x="122" y="35"/>
                  </a:lnTo>
                  <a:lnTo>
                    <a:pt x="122" y="34"/>
                  </a:lnTo>
                  <a:lnTo>
                    <a:pt x="113" y="33"/>
                  </a:lnTo>
                  <a:lnTo>
                    <a:pt x="111" y="32"/>
                  </a:lnTo>
                  <a:lnTo>
                    <a:pt x="113" y="28"/>
                  </a:lnTo>
                  <a:lnTo>
                    <a:pt x="109" y="28"/>
                  </a:lnTo>
                  <a:lnTo>
                    <a:pt x="106" y="18"/>
                  </a:lnTo>
                  <a:lnTo>
                    <a:pt x="74" y="16"/>
                  </a:lnTo>
                  <a:lnTo>
                    <a:pt x="53" y="0"/>
                  </a:lnTo>
                  <a:lnTo>
                    <a:pt x="53" y="1"/>
                  </a:lnTo>
                  <a:lnTo>
                    <a:pt x="51" y="1"/>
                  </a:lnTo>
                  <a:lnTo>
                    <a:pt x="51" y="5"/>
                  </a:lnTo>
                  <a:lnTo>
                    <a:pt x="45" y="5"/>
                  </a:lnTo>
                  <a:lnTo>
                    <a:pt x="44" y="6"/>
                  </a:lnTo>
                  <a:lnTo>
                    <a:pt x="36" y="7"/>
                  </a:lnTo>
                  <a:lnTo>
                    <a:pt x="39" y="13"/>
                  </a:lnTo>
                  <a:lnTo>
                    <a:pt x="39" y="16"/>
                  </a:lnTo>
                  <a:lnTo>
                    <a:pt x="41" y="18"/>
                  </a:lnTo>
                  <a:lnTo>
                    <a:pt x="36" y="18"/>
                  </a:lnTo>
                  <a:lnTo>
                    <a:pt x="31" y="22"/>
                  </a:lnTo>
                  <a:lnTo>
                    <a:pt x="31" y="24"/>
                  </a:lnTo>
                  <a:lnTo>
                    <a:pt x="33" y="28"/>
                  </a:lnTo>
                  <a:lnTo>
                    <a:pt x="28" y="30"/>
                  </a:lnTo>
                  <a:lnTo>
                    <a:pt x="23" y="25"/>
                  </a:lnTo>
                  <a:lnTo>
                    <a:pt x="20" y="25"/>
                  </a:lnTo>
                  <a:lnTo>
                    <a:pt x="19" y="25"/>
                  </a:lnTo>
                  <a:lnTo>
                    <a:pt x="17" y="24"/>
                  </a:lnTo>
                  <a:lnTo>
                    <a:pt x="14" y="30"/>
                  </a:lnTo>
                  <a:lnTo>
                    <a:pt x="3" y="28"/>
                  </a:lnTo>
                  <a:lnTo>
                    <a:pt x="0" y="25"/>
                  </a:lnTo>
                  <a:lnTo>
                    <a:pt x="2" y="34"/>
                  </a:lnTo>
                  <a:lnTo>
                    <a:pt x="7" y="43"/>
                  </a:lnTo>
                  <a:lnTo>
                    <a:pt x="14" y="35"/>
                  </a:lnTo>
                  <a:lnTo>
                    <a:pt x="30" y="63"/>
                  </a:lnTo>
                  <a:lnTo>
                    <a:pt x="35" y="67"/>
                  </a:lnTo>
                  <a:lnTo>
                    <a:pt x="56" y="80"/>
                  </a:lnTo>
                  <a:lnTo>
                    <a:pt x="81" y="94"/>
                  </a:lnTo>
                  <a:lnTo>
                    <a:pt x="85" y="96"/>
                  </a:lnTo>
                  <a:lnTo>
                    <a:pt x="86" y="94"/>
                  </a:lnTo>
                  <a:lnTo>
                    <a:pt x="86" y="93"/>
                  </a:lnTo>
                  <a:lnTo>
                    <a:pt x="80" y="84"/>
                  </a:lnTo>
                  <a:lnTo>
                    <a:pt x="78" y="82"/>
                  </a:lnTo>
                  <a:lnTo>
                    <a:pt x="72" y="80"/>
                  </a:lnTo>
                  <a:lnTo>
                    <a:pt x="56" y="64"/>
                  </a:lnTo>
                  <a:lnTo>
                    <a:pt x="56" y="63"/>
                  </a:lnTo>
                  <a:lnTo>
                    <a:pt x="52" y="61"/>
                  </a:lnTo>
                  <a:lnTo>
                    <a:pt x="48" y="50"/>
                  </a:lnTo>
                  <a:lnTo>
                    <a:pt x="44" y="47"/>
                  </a:lnTo>
                  <a:lnTo>
                    <a:pt x="44" y="35"/>
                  </a:lnTo>
                  <a:lnTo>
                    <a:pt x="48" y="35"/>
                  </a:lnTo>
                  <a:lnTo>
                    <a:pt x="53" y="40"/>
                  </a:lnTo>
                  <a:lnTo>
                    <a:pt x="59" y="34"/>
                  </a:lnTo>
                  <a:lnTo>
                    <a:pt x="66" y="34"/>
                  </a:lnTo>
                  <a:lnTo>
                    <a:pt x="72" y="35"/>
                  </a:lnTo>
                  <a:lnTo>
                    <a:pt x="86" y="39"/>
                  </a:lnTo>
                  <a:lnTo>
                    <a:pt x="90" y="35"/>
                  </a:lnTo>
                  <a:lnTo>
                    <a:pt x="92" y="39"/>
                  </a:lnTo>
                  <a:lnTo>
                    <a:pt x="95" y="36"/>
                  </a:lnTo>
                  <a:lnTo>
                    <a:pt x="100" y="39"/>
                  </a:lnTo>
                  <a:lnTo>
                    <a:pt x="102" y="39"/>
                  </a:lnTo>
                  <a:lnTo>
                    <a:pt x="108" y="4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95" name="Freeform 552"/>
            <p:cNvSpPr>
              <a:spLocks/>
            </p:cNvSpPr>
            <p:nvPr/>
          </p:nvSpPr>
          <p:spPr bwMode="auto">
            <a:xfrm>
              <a:off x="2865" y="1608"/>
              <a:ext cx="80" cy="62"/>
            </a:xfrm>
            <a:custGeom>
              <a:avLst/>
              <a:gdLst>
                <a:gd name="T0" fmla="*/ 73 w 122"/>
                <a:gd name="T1" fmla="*/ 28 h 96"/>
                <a:gd name="T2" fmla="*/ 80 w 122"/>
                <a:gd name="T3" fmla="*/ 23 h 96"/>
                <a:gd name="T4" fmla="*/ 74 w 122"/>
                <a:gd name="T5" fmla="*/ 21 h 96"/>
                <a:gd name="T6" fmla="*/ 74 w 122"/>
                <a:gd name="T7" fmla="*/ 18 h 96"/>
                <a:gd name="T8" fmla="*/ 70 w 122"/>
                <a:gd name="T9" fmla="*/ 12 h 96"/>
                <a:gd name="T10" fmla="*/ 35 w 122"/>
                <a:gd name="T11" fmla="*/ 0 h 96"/>
                <a:gd name="T12" fmla="*/ 33 w 122"/>
                <a:gd name="T13" fmla="*/ 1 h 96"/>
                <a:gd name="T14" fmla="*/ 30 w 122"/>
                <a:gd name="T15" fmla="*/ 3 h 96"/>
                <a:gd name="T16" fmla="*/ 24 w 122"/>
                <a:gd name="T17" fmla="*/ 5 h 96"/>
                <a:gd name="T18" fmla="*/ 26 w 122"/>
                <a:gd name="T19" fmla="*/ 10 h 96"/>
                <a:gd name="T20" fmla="*/ 24 w 122"/>
                <a:gd name="T21" fmla="*/ 12 h 96"/>
                <a:gd name="T22" fmla="*/ 20 w 122"/>
                <a:gd name="T23" fmla="*/ 16 h 96"/>
                <a:gd name="T24" fmla="*/ 18 w 122"/>
                <a:gd name="T25" fmla="*/ 19 h 96"/>
                <a:gd name="T26" fmla="*/ 13 w 122"/>
                <a:gd name="T27" fmla="*/ 16 h 96"/>
                <a:gd name="T28" fmla="*/ 11 w 122"/>
                <a:gd name="T29" fmla="*/ 16 h 96"/>
                <a:gd name="T30" fmla="*/ 2 w 122"/>
                <a:gd name="T31" fmla="*/ 18 h 96"/>
                <a:gd name="T32" fmla="*/ 1 w 122"/>
                <a:gd name="T33" fmla="*/ 22 h 96"/>
                <a:gd name="T34" fmla="*/ 9 w 122"/>
                <a:gd name="T35" fmla="*/ 23 h 96"/>
                <a:gd name="T36" fmla="*/ 23 w 122"/>
                <a:gd name="T37" fmla="*/ 43 h 96"/>
                <a:gd name="T38" fmla="*/ 53 w 122"/>
                <a:gd name="T39" fmla="*/ 61 h 96"/>
                <a:gd name="T40" fmla="*/ 56 w 122"/>
                <a:gd name="T41" fmla="*/ 61 h 96"/>
                <a:gd name="T42" fmla="*/ 52 w 122"/>
                <a:gd name="T43" fmla="*/ 54 h 96"/>
                <a:gd name="T44" fmla="*/ 47 w 122"/>
                <a:gd name="T45" fmla="*/ 52 h 96"/>
                <a:gd name="T46" fmla="*/ 37 w 122"/>
                <a:gd name="T47" fmla="*/ 41 h 96"/>
                <a:gd name="T48" fmla="*/ 31 w 122"/>
                <a:gd name="T49" fmla="*/ 32 h 96"/>
                <a:gd name="T50" fmla="*/ 29 w 122"/>
                <a:gd name="T51" fmla="*/ 23 h 96"/>
                <a:gd name="T52" fmla="*/ 35 w 122"/>
                <a:gd name="T53" fmla="*/ 26 h 96"/>
                <a:gd name="T54" fmla="*/ 43 w 122"/>
                <a:gd name="T55" fmla="*/ 22 h 96"/>
                <a:gd name="T56" fmla="*/ 56 w 122"/>
                <a:gd name="T57" fmla="*/ 25 h 96"/>
                <a:gd name="T58" fmla="*/ 60 w 122"/>
                <a:gd name="T59" fmla="*/ 25 h 96"/>
                <a:gd name="T60" fmla="*/ 66 w 122"/>
                <a:gd name="T61" fmla="*/ 25 h 96"/>
                <a:gd name="T62" fmla="*/ 71 w 122"/>
                <a:gd name="T63" fmla="*/ 28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2"/>
                <a:gd name="T97" fmla="*/ 0 h 96"/>
                <a:gd name="T98" fmla="*/ 122 w 122"/>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2" h="96">
                  <a:moveTo>
                    <a:pt x="108" y="43"/>
                  </a:moveTo>
                  <a:lnTo>
                    <a:pt x="111" y="44"/>
                  </a:lnTo>
                  <a:lnTo>
                    <a:pt x="114" y="36"/>
                  </a:lnTo>
                  <a:lnTo>
                    <a:pt x="122" y="35"/>
                  </a:lnTo>
                  <a:lnTo>
                    <a:pt x="122" y="34"/>
                  </a:lnTo>
                  <a:lnTo>
                    <a:pt x="113" y="33"/>
                  </a:lnTo>
                  <a:lnTo>
                    <a:pt x="111" y="32"/>
                  </a:lnTo>
                  <a:lnTo>
                    <a:pt x="113" y="28"/>
                  </a:lnTo>
                  <a:lnTo>
                    <a:pt x="109" y="28"/>
                  </a:lnTo>
                  <a:lnTo>
                    <a:pt x="106" y="18"/>
                  </a:lnTo>
                  <a:lnTo>
                    <a:pt x="74" y="16"/>
                  </a:lnTo>
                  <a:lnTo>
                    <a:pt x="53" y="0"/>
                  </a:lnTo>
                  <a:lnTo>
                    <a:pt x="53" y="1"/>
                  </a:lnTo>
                  <a:lnTo>
                    <a:pt x="51" y="1"/>
                  </a:lnTo>
                  <a:lnTo>
                    <a:pt x="51" y="5"/>
                  </a:lnTo>
                  <a:lnTo>
                    <a:pt x="45" y="5"/>
                  </a:lnTo>
                  <a:lnTo>
                    <a:pt x="44" y="6"/>
                  </a:lnTo>
                  <a:lnTo>
                    <a:pt x="36" y="7"/>
                  </a:lnTo>
                  <a:lnTo>
                    <a:pt x="39" y="13"/>
                  </a:lnTo>
                  <a:lnTo>
                    <a:pt x="39" y="16"/>
                  </a:lnTo>
                  <a:lnTo>
                    <a:pt x="41" y="18"/>
                  </a:lnTo>
                  <a:lnTo>
                    <a:pt x="36" y="18"/>
                  </a:lnTo>
                  <a:lnTo>
                    <a:pt x="31" y="22"/>
                  </a:lnTo>
                  <a:lnTo>
                    <a:pt x="31" y="24"/>
                  </a:lnTo>
                  <a:lnTo>
                    <a:pt x="33" y="28"/>
                  </a:lnTo>
                  <a:lnTo>
                    <a:pt x="28" y="30"/>
                  </a:lnTo>
                  <a:lnTo>
                    <a:pt x="23" y="25"/>
                  </a:lnTo>
                  <a:lnTo>
                    <a:pt x="20" y="25"/>
                  </a:lnTo>
                  <a:lnTo>
                    <a:pt x="19" y="25"/>
                  </a:lnTo>
                  <a:lnTo>
                    <a:pt x="17" y="24"/>
                  </a:lnTo>
                  <a:lnTo>
                    <a:pt x="14" y="30"/>
                  </a:lnTo>
                  <a:lnTo>
                    <a:pt x="3" y="28"/>
                  </a:lnTo>
                  <a:lnTo>
                    <a:pt x="0" y="25"/>
                  </a:lnTo>
                  <a:lnTo>
                    <a:pt x="2" y="34"/>
                  </a:lnTo>
                  <a:lnTo>
                    <a:pt x="7" y="43"/>
                  </a:lnTo>
                  <a:lnTo>
                    <a:pt x="14" y="35"/>
                  </a:lnTo>
                  <a:lnTo>
                    <a:pt x="30" y="63"/>
                  </a:lnTo>
                  <a:lnTo>
                    <a:pt x="35" y="67"/>
                  </a:lnTo>
                  <a:lnTo>
                    <a:pt x="56" y="80"/>
                  </a:lnTo>
                  <a:lnTo>
                    <a:pt x="81" y="94"/>
                  </a:lnTo>
                  <a:lnTo>
                    <a:pt x="85" y="96"/>
                  </a:lnTo>
                  <a:lnTo>
                    <a:pt x="86" y="94"/>
                  </a:lnTo>
                  <a:lnTo>
                    <a:pt x="86" y="93"/>
                  </a:lnTo>
                  <a:lnTo>
                    <a:pt x="80" y="84"/>
                  </a:lnTo>
                  <a:lnTo>
                    <a:pt x="78" y="82"/>
                  </a:lnTo>
                  <a:lnTo>
                    <a:pt x="72" y="80"/>
                  </a:lnTo>
                  <a:lnTo>
                    <a:pt x="56" y="64"/>
                  </a:lnTo>
                  <a:lnTo>
                    <a:pt x="56" y="63"/>
                  </a:lnTo>
                  <a:lnTo>
                    <a:pt x="52" y="61"/>
                  </a:lnTo>
                  <a:lnTo>
                    <a:pt x="48" y="50"/>
                  </a:lnTo>
                  <a:lnTo>
                    <a:pt x="44" y="47"/>
                  </a:lnTo>
                  <a:lnTo>
                    <a:pt x="44" y="35"/>
                  </a:lnTo>
                  <a:lnTo>
                    <a:pt x="48" y="35"/>
                  </a:lnTo>
                  <a:lnTo>
                    <a:pt x="53" y="40"/>
                  </a:lnTo>
                  <a:lnTo>
                    <a:pt x="59" y="34"/>
                  </a:lnTo>
                  <a:lnTo>
                    <a:pt x="66" y="34"/>
                  </a:lnTo>
                  <a:lnTo>
                    <a:pt x="72" y="35"/>
                  </a:lnTo>
                  <a:lnTo>
                    <a:pt x="86" y="39"/>
                  </a:lnTo>
                  <a:lnTo>
                    <a:pt x="90" y="35"/>
                  </a:lnTo>
                  <a:lnTo>
                    <a:pt x="92" y="39"/>
                  </a:lnTo>
                  <a:lnTo>
                    <a:pt x="95" y="36"/>
                  </a:lnTo>
                  <a:lnTo>
                    <a:pt x="100" y="39"/>
                  </a:lnTo>
                  <a:lnTo>
                    <a:pt x="102" y="39"/>
                  </a:lnTo>
                  <a:lnTo>
                    <a:pt x="108" y="43"/>
                  </a:lnTo>
                </a:path>
              </a:pathLst>
            </a:custGeom>
            <a:solidFill>
              <a:srgbClr val="E5E5E5"/>
            </a:solidFill>
            <a:ln w="1588">
              <a:solidFill>
                <a:srgbClr val="999999"/>
              </a:solidFill>
              <a:prstDash val="solid"/>
              <a:round/>
              <a:headEnd/>
              <a:tailEnd/>
            </a:ln>
          </p:spPr>
          <p:txBody>
            <a:bodyPr/>
            <a:lstStyle/>
            <a:p>
              <a:endParaRPr lang="en-US"/>
            </a:p>
          </p:txBody>
        </p:sp>
        <p:sp>
          <p:nvSpPr>
            <p:cNvPr id="27296" name="Freeform 553"/>
            <p:cNvSpPr>
              <a:spLocks/>
            </p:cNvSpPr>
            <p:nvPr/>
          </p:nvSpPr>
          <p:spPr bwMode="auto">
            <a:xfrm>
              <a:off x="2913" y="1670"/>
              <a:ext cx="22" cy="8"/>
            </a:xfrm>
            <a:custGeom>
              <a:avLst/>
              <a:gdLst>
                <a:gd name="T0" fmla="*/ 19 w 34"/>
                <a:gd name="T1" fmla="*/ 8 h 12"/>
                <a:gd name="T2" fmla="*/ 22 w 34"/>
                <a:gd name="T3" fmla="*/ 7 h 12"/>
                <a:gd name="T4" fmla="*/ 18 w 34"/>
                <a:gd name="T5" fmla="*/ 3 h 12"/>
                <a:gd name="T6" fmla="*/ 14 w 34"/>
                <a:gd name="T7" fmla="*/ 1 h 12"/>
                <a:gd name="T8" fmla="*/ 9 w 34"/>
                <a:gd name="T9" fmla="*/ 0 h 12"/>
                <a:gd name="T10" fmla="*/ 8 w 34"/>
                <a:gd name="T11" fmla="*/ 0 h 12"/>
                <a:gd name="T12" fmla="*/ 0 w 34"/>
                <a:gd name="T13" fmla="*/ 0 h 12"/>
                <a:gd name="T14" fmla="*/ 19 w 34"/>
                <a:gd name="T15" fmla="*/ 8 h 1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2"/>
                <a:gd name="T26" fmla="*/ 34 w 3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2">
                  <a:moveTo>
                    <a:pt x="30" y="12"/>
                  </a:moveTo>
                  <a:lnTo>
                    <a:pt x="34" y="10"/>
                  </a:lnTo>
                  <a:lnTo>
                    <a:pt x="28" y="5"/>
                  </a:lnTo>
                  <a:lnTo>
                    <a:pt x="22" y="1"/>
                  </a:lnTo>
                  <a:lnTo>
                    <a:pt x="14" y="0"/>
                  </a:lnTo>
                  <a:lnTo>
                    <a:pt x="13" y="0"/>
                  </a:lnTo>
                  <a:lnTo>
                    <a:pt x="0" y="0"/>
                  </a:lnTo>
                  <a:lnTo>
                    <a:pt x="30" y="1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97" name="Freeform 554"/>
            <p:cNvSpPr>
              <a:spLocks/>
            </p:cNvSpPr>
            <p:nvPr/>
          </p:nvSpPr>
          <p:spPr bwMode="auto">
            <a:xfrm>
              <a:off x="2913" y="1670"/>
              <a:ext cx="22" cy="8"/>
            </a:xfrm>
            <a:custGeom>
              <a:avLst/>
              <a:gdLst>
                <a:gd name="T0" fmla="*/ 19 w 34"/>
                <a:gd name="T1" fmla="*/ 8 h 12"/>
                <a:gd name="T2" fmla="*/ 22 w 34"/>
                <a:gd name="T3" fmla="*/ 7 h 12"/>
                <a:gd name="T4" fmla="*/ 18 w 34"/>
                <a:gd name="T5" fmla="*/ 3 h 12"/>
                <a:gd name="T6" fmla="*/ 14 w 34"/>
                <a:gd name="T7" fmla="*/ 1 h 12"/>
                <a:gd name="T8" fmla="*/ 9 w 34"/>
                <a:gd name="T9" fmla="*/ 0 h 12"/>
                <a:gd name="T10" fmla="*/ 8 w 34"/>
                <a:gd name="T11" fmla="*/ 0 h 12"/>
                <a:gd name="T12" fmla="*/ 0 w 34"/>
                <a:gd name="T13" fmla="*/ 0 h 12"/>
                <a:gd name="T14" fmla="*/ 19 w 34"/>
                <a:gd name="T15" fmla="*/ 8 h 12"/>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2"/>
                <a:gd name="T26" fmla="*/ 34 w 3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2">
                  <a:moveTo>
                    <a:pt x="30" y="12"/>
                  </a:moveTo>
                  <a:lnTo>
                    <a:pt x="34" y="10"/>
                  </a:lnTo>
                  <a:lnTo>
                    <a:pt x="28" y="5"/>
                  </a:lnTo>
                  <a:lnTo>
                    <a:pt x="22" y="1"/>
                  </a:lnTo>
                  <a:lnTo>
                    <a:pt x="14" y="0"/>
                  </a:lnTo>
                  <a:lnTo>
                    <a:pt x="13" y="0"/>
                  </a:lnTo>
                  <a:lnTo>
                    <a:pt x="0" y="0"/>
                  </a:lnTo>
                  <a:lnTo>
                    <a:pt x="30" y="12"/>
                  </a:lnTo>
                </a:path>
              </a:pathLst>
            </a:custGeom>
            <a:solidFill>
              <a:srgbClr val="E5E5E5"/>
            </a:solidFill>
            <a:ln w="1588">
              <a:solidFill>
                <a:srgbClr val="999999"/>
              </a:solidFill>
              <a:prstDash val="solid"/>
              <a:round/>
              <a:headEnd/>
              <a:tailEnd/>
            </a:ln>
          </p:spPr>
          <p:txBody>
            <a:bodyPr/>
            <a:lstStyle/>
            <a:p>
              <a:endParaRPr lang="en-US"/>
            </a:p>
          </p:txBody>
        </p:sp>
        <p:sp>
          <p:nvSpPr>
            <p:cNvPr id="27298" name="Freeform 555"/>
            <p:cNvSpPr>
              <a:spLocks/>
            </p:cNvSpPr>
            <p:nvPr/>
          </p:nvSpPr>
          <p:spPr bwMode="auto">
            <a:xfrm>
              <a:off x="2610" y="1533"/>
              <a:ext cx="174" cy="145"/>
            </a:xfrm>
            <a:custGeom>
              <a:avLst/>
              <a:gdLst>
                <a:gd name="T0" fmla="*/ 169 w 266"/>
                <a:gd name="T1" fmla="*/ 116 h 225"/>
                <a:gd name="T2" fmla="*/ 169 w 266"/>
                <a:gd name="T3" fmla="*/ 123 h 225"/>
                <a:gd name="T4" fmla="*/ 169 w 266"/>
                <a:gd name="T5" fmla="*/ 123 h 225"/>
                <a:gd name="T6" fmla="*/ 168 w 266"/>
                <a:gd name="T7" fmla="*/ 123 h 225"/>
                <a:gd name="T8" fmla="*/ 154 w 266"/>
                <a:gd name="T9" fmla="*/ 134 h 225"/>
                <a:gd name="T10" fmla="*/ 136 w 266"/>
                <a:gd name="T11" fmla="*/ 129 h 225"/>
                <a:gd name="T12" fmla="*/ 131 w 266"/>
                <a:gd name="T13" fmla="*/ 127 h 225"/>
                <a:gd name="T14" fmla="*/ 130 w 266"/>
                <a:gd name="T15" fmla="*/ 128 h 225"/>
                <a:gd name="T16" fmla="*/ 118 w 266"/>
                <a:gd name="T17" fmla="*/ 128 h 225"/>
                <a:gd name="T18" fmla="*/ 110 w 266"/>
                <a:gd name="T19" fmla="*/ 134 h 225"/>
                <a:gd name="T20" fmla="*/ 111 w 266"/>
                <a:gd name="T21" fmla="*/ 145 h 225"/>
                <a:gd name="T22" fmla="*/ 90 w 266"/>
                <a:gd name="T23" fmla="*/ 144 h 225"/>
                <a:gd name="T24" fmla="*/ 90 w 266"/>
                <a:gd name="T25" fmla="*/ 143 h 225"/>
                <a:gd name="T26" fmla="*/ 86 w 266"/>
                <a:gd name="T27" fmla="*/ 143 h 225"/>
                <a:gd name="T28" fmla="*/ 48 w 266"/>
                <a:gd name="T29" fmla="*/ 134 h 225"/>
                <a:gd name="T30" fmla="*/ 40 w 266"/>
                <a:gd name="T31" fmla="*/ 129 h 225"/>
                <a:gd name="T32" fmla="*/ 46 w 266"/>
                <a:gd name="T33" fmla="*/ 120 h 225"/>
                <a:gd name="T34" fmla="*/ 48 w 266"/>
                <a:gd name="T35" fmla="*/ 107 h 225"/>
                <a:gd name="T36" fmla="*/ 50 w 266"/>
                <a:gd name="T37" fmla="*/ 93 h 225"/>
                <a:gd name="T38" fmla="*/ 56 w 266"/>
                <a:gd name="T39" fmla="*/ 101 h 225"/>
                <a:gd name="T40" fmla="*/ 50 w 266"/>
                <a:gd name="T41" fmla="*/ 88 h 225"/>
                <a:gd name="T42" fmla="*/ 50 w 266"/>
                <a:gd name="T43" fmla="*/ 84 h 225"/>
                <a:gd name="T44" fmla="*/ 43 w 266"/>
                <a:gd name="T45" fmla="*/ 79 h 225"/>
                <a:gd name="T46" fmla="*/ 38 w 266"/>
                <a:gd name="T47" fmla="*/ 66 h 225"/>
                <a:gd name="T48" fmla="*/ 39 w 266"/>
                <a:gd name="T49" fmla="*/ 64 h 225"/>
                <a:gd name="T50" fmla="*/ 32 w 266"/>
                <a:gd name="T51" fmla="*/ 61 h 225"/>
                <a:gd name="T52" fmla="*/ 23 w 266"/>
                <a:gd name="T53" fmla="*/ 59 h 225"/>
                <a:gd name="T54" fmla="*/ 12 w 266"/>
                <a:gd name="T55" fmla="*/ 54 h 225"/>
                <a:gd name="T56" fmla="*/ 5 w 266"/>
                <a:gd name="T57" fmla="*/ 52 h 225"/>
                <a:gd name="T58" fmla="*/ 6 w 266"/>
                <a:gd name="T59" fmla="*/ 48 h 225"/>
                <a:gd name="T60" fmla="*/ 7 w 266"/>
                <a:gd name="T61" fmla="*/ 47 h 225"/>
                <a:gd name="T62" fmla="*/ 0 w 266"/>
                <a:gd name="T63" fmla="*/ 45 h 225"/>
                <a:gd name="T64" fmla="*/ 17 w 266"/>
                <a:gd name="T65" fmla="*/ 38 h 225"/>
                <a:gd name="T66" fmla="*/ 27 w 266"/>
                <a:gd name="T67" fmla="*/ 40 h 225"/>
                <a:gd name="T68" fmla="*/ 44 w 266"/>
                <a:gd name="T69" fmla="*/ 40 h 225"/>
                <a:gd name="T70" fmla="*/ 40 w 266"/>
                <a:gd name="T71" fmla="*/ 26 h 225"/>
                <a:gd name="T72" fmla="*/ 45 w 266"/>
                <a:gd name="T73" fmla="*/ 23 h 225"/>
                <a:gd name="T74" fmla="*/ 50 w 266"/>
                <a:gd name="T75" fmla="*/ 28 h 225"/>
                <a:gd name="T76" fmla="*/ 71 w 266"/>
                <a:gd name="T77" fmla="*/ 27 h 225"/>
                <a:gd name="T78" fmla="*/ 67 w 266"/>
                <a:gd name="T79" fmla="*/ 26 h 225"/>
                <a:gd name="T80" fmla="*/ 86 w 266"/>
                <a:gd name="T81" fmla="*/ 16 h 225"/>
                <a:gd name="T82" fmla="*/ 87 w 266"/>
                <a:gd name="T83" fmla="*/ 5 h 225"/>
                <a:gd name="T84" fmla="*/ 99 w 266"/>
                <a:gd name="T85" fmla="*/ 0 h 225"/>
                <a:gd name="T86" fmla="*/ 105 w 266"/>
                <a:gd name="T87" fmla="*/ 6 h 225"/>
                <a:gd name="T88" fmla="*/ 122 w 266"/>
                <a:gd name="T89" fmla="*/ 17 h 225"/>
                <a:gd name="T90" fmla="*/ 129 w 266"/>
                <a:gd name="T91" fmla="*/ 16 h 225"/>
                <a:gd name="T92" fmla="*/ 130 w 266"/>
                <a:gd name="T93" fmla="*/ 18 h 225"/>
                <a:gd name="T94" fmla="*/ 143 w 266"/>
                <a:gd name="T95" fmla="*/ 26 h 225"/>
                <a:gd name="T96" fmla="*/ 151 w 266"/>
                <a:gd name="T97" fmla="*/ 27 h 225"/>
                <a:gd name="T98" fmla="*/ 154 w 266"/>
                <a:gd name="T99" fmla="*/ 28 h 225"/>
                <a:gd name="T100" fmla="*/ 174 w 266"/>
                <a:gd name="T101" fmla="*/ 36 h 225"/>
                <a:gd name="T102" fmla="*/ 169 w 266"/>
                <a:gd name="T103" fmla="*/ 59 h 225"/>
                <a:gd name="T104" fmla="*/ 164 w 266"/>
                <a:gd name="T105" fmla="*/ 61 h 225"/>
                <a:gd name="T106" fmla="*/ 160 w 266"/>
                <a:gd name="T107" fmla="*/ 63 h 225"/>
                <a:gd name="T108" fmla="*/ 148 w 266"/>
                <a:gd name="T109" fmla="*/ 80 h 225"/>
                <a:gd name="T110" fmla="*/ 154 w 266"/>
                <a:gd name="T111" fmla="*/ 77 h 225"/>
                <a:gd name="T112" fmla="*/ 162 w 266"/>
                <a:gd name="T113" fmla="*/ 86 h 225"/>
                <a:gd name="T114" fmla="*/ 162 w 266"/>
                <a:gd name="T115" fmla="*/ 93 h 225"/>
                <a:gd name="T116" fmla="*/ 160 w 266"/>
                <a:gd name="T117" fmla="*/ 99 h 225"/>
                <a:gd name="T118" fmla="*/ 160 w 266"/>
                <a:gd name="T119" fmla="*/ 104 h 225"/>
                <a:gd name="T120" fmla="*/ 160 w 266"/>
                <a:gd name="T121" fmla="*/ 111 h 225"/>
                <a:gd name="T122" fmla="*/ 169 w 266"/>
                <a:gd name="T123" fmla="*/ 116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
                <a:gd name="T187" fmla="*/ 0 h 225"/>
                <a:gd name="T188" fmla="*/ 266 w 266"/>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 h="225">
                  <a:moveTo>
                    <a:pt x="259" y="180"/>
                  </a:moveTo>
                  <a:lnTo>
                    <a:pt x="259" y="191"/>
                  </a:lnTo>
                  <a:lnTo>
                    <a:pt x="258" y="191"/>
                  </a:lnTo>
                  <a:lnTo>
                    <a:pt x="257" y="191"/>
                  </a:lnTo>
                  <a:lnTo>
                    <a:pt x="236" y="208"/>
                  </a:lnTo>
                  <a:lnTo>
                    <a:pt x="208" y="200"/>
                  </a:lnTo>
                  <a:lnTo>
                    <a:pt x="201" y="197"/>
                  </a:lnTo>
                  <a:lnTo>
                    <a:pt x="198" y="199"/>
                  </a:lnTo>
                  <a:lnTo>
                    <a:pt x="181" y="199"/>
                  </a:lnTo>
                  <a:lnTo>
                    <a:pt x="168" y="208"/>
                  </a:lnTo>
                  <a:lnTo>
                    <a:pt x="169" y="225"/>
                  </a:lnTo>
                  <a:lnTo>
                    <a:pt x="138" y="224"/>
                  </a:lnTo>
                  <a:lnTo>
                    <a:pt x="138" y="222"/>
                  </a:lnTo>
                  <a:lnTo>
                    <a:pt x="132" y="222"/>
                  </a:lnTo>
                  <a:lnTo>
                    <a:pt x="74" y="208"/>
                  </a:lnTo>
                  <a:lnTo>
                    <a:pt x="61" y="200"/>
                  </a:lnTo>
                  <a:lnTo>
                    <a:pt x="70" y="186"/>
                  </a:lnTo>
                  <a:lnTo>
                    <a:pt x="74" y="166"/>
                  </a:lnTo>
                  <a:lnTo>
                    <a:pt x="76" y="145"/>
                  </a:lnTo>
                  <a:lnTo>
                    <a:pt x="86" y="156"/>
                  </a:lnTo>
                  <a:lnTo>
                    <a:pt x="76" y="136"/>
                  </a:lnTo>
                  <a:lnTo>
                    <a:pt x="76" y="130"/>
                  </a:lnTo>
                  <a:lnTo>
                    <a:pt x="65" y="122"/>
                  </a:lnTo>
                  <a:lnTo>
                    <a:pt x="58" y="103"/>
                  </a:lnTo>
                  <a:lnTo>
                    <a:pt x="59" y="100"/>
                  </a:lnTo>
                  <a:lnTo>
                    <a:pt x="49" y="94"/>
                  </a:lnTo>
                  <a:lnTo>
                    <a:pt x="35" y="91"/>
                  </a:lnTo>
                  <a:lnTo>
                    <a:pt x="18" y="84"/>
                  </a:lnTo>
                  <a:lnTo>
                    <a:pt x="8" y="80"/>
                  </a:lnTo>
                  <a:lnTo>
                    <a:pt x="9" y="74"/>
                  </a:lnTo>
                  <a:lnTo>
                    <a:pt x="11" y="73"/>
                  </a:lnTo>
                  <a:lnTo>
                    <a:pt x="0" y="70"/>
                  </a:lnTo>
                  <a:lnTo>
                    <a:pt x="26" y="59"/>
                  </a:lnTo>
                  <a:lnTo>
                    <a:pt x="42" y="62"/>
                  </a:lnTo>
                  <a:lnTo>
                    <a:pt x="68" y="62"/>
                  </a:lnTo>
                  <a:lnTo>
                    <a:pt x="61" y="40"/>
                  </a:lnTo>
                  <a:lnTo>
                    <a:pt x="69" y="35"/>
                  </a:lnTo>
                  <a:lnTo>
                    <a:pt x="76" y="44"/>
                  </a:lnTo>
                  <a:lnTo>
                    <a:pt x="108" y="42"/>
                  </a:lnTo>
                  <a:lnTo>
                    <a:pt x="102" y="41"/>
                  </a:lnTo>
                  <a:lnTo>
                    <a:pt x="131" y="25"/>
                  </a:lnTo>
                  <a:lnTo>
                    <a:pt x="133" y="8"/>
                  </a:lnTo>
                  <a:lnTo>
                    <a:pt x="152" y="0"/>
                  </a:lnTo>
                  <a:lnTo>
                    <a:pt x="160" y="9"/>
                  </a:lnTo>
                  <a:lnTo>
                    <a:pt x="186" y="27"/>
                  </a:lnTo>
                  <a:lnTo>
                    <a:pt x="197" y="25"/>
                  </a:lnTo>
                  <a:lnTo>
                    <a:pt x="198" y="28"/>
                  </a:lnTo>
                  <a:lnTo>
                    <a:pt x="218" y="40"/>
                  </a:lnTo>
                  <a:lnTo>
                    <a:pt x="231" y="42"/>
                  </a:lnTo>
                  <a:lnTo>
                    <a:pt x="235" y="44"/>
                  </a:lnTo>
                  <a:lnTo>
                    <a:pt x="266" y="56"/>
                  </a:lnTo>
                  <a:lnTo>
                    <a:pt x="258" y="91"/>
                  </a:lnTo>
                  <a:lnTo>
                    <a:pt x="251" y="94"/>
                  </a:lnTo>
                  <a:lnTo>
                    <a:pt x="244" y="97"/>
                  </a:lnTo>
                  <a:lnTo>
                    <a:pt x="227" y="124"/>
                  </a:lnTo>
                  <a:lnTo>
                    <a:pt x="236" y="119"/>
                  </a:lnTo>
                  <a:lnTo>
                    <a:pt x="248" y="134"/>
                  </a:lnTo>
                  <a:lnTo>
                    <a:pt x="247" y="145"/>
                  </a:lnTo>
                  <a:lnTo>
                    <a:pt x="244" y="153"/>
                  </a:lnTo>
                  <a:lnTo>
                    <a:pt x="244" y="161"/>
                  </a:lnTo>
                  <a:lnTo>
                    <a:pt x="244" y="172"/>
                  </a:lnTo>
                  <a:lnTo>
                    <a:pt x="259" y="18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299" name="Freeform 556"/>
            <p:cNvSpPr>
              <a:spLocks/>
            </p:cNvSpPr>
            <p:nvPr/>
          </p:nvSpPr>
          <p:spPr bwMode="auto">
            <a:xfrm>
              <a:off x="2610" y="1533"/>
              <a:ext cx="174" cy="145"/>
            </a:xfrm>
            <a:custGeom>
              <a:avLst/>
              <a:gdLst>
                <a:gd name="T0" fmla="*/ 169 w 266"/>
                <a:gd name="T1" fmla="*/ 116 h 225"/>
                <a:gd name="T2" fmla="*/ 169 w 266"/>
                <a:gd name="T3" fmla="*/ 123 h 225"/>
                <a:gd name="T4" fmla="*/ 169 w 266"/>
                <a:gd name="T5" fmla="*/ 123 h 225"/>
                <a:gd name="T6" fmla="*/ 168 w 266"/>
                <a:gd name="T7" fmla="*/ 123 h 225"/>
                <a:gd name="T8" fmla="*/ 154 w 266"/>
                <a:gd name="T9" fmla="*/ 134 h 225"/>
                <a:gd name="T10" fmla="*/ 136 w 266"/>
                <a:gd name="T11" fmla="*/ 129 h 225"/>
                <a:gd name="T12" fmla="*/ 131 w 266"/>
                <a:gd name="T13" fmla="*/ 127 h 225"/>
                <a:gd name="T14" fmla="*/ 130 w 266"/>
                <a:gd name="T15" fmla="*/ 128 h 225"/>
                <a:gd name="T16" fmla="*/ 118 w 266"/>
                <a:gd name="T17" fmla="*/ 128 h 225"/>
                <a:gd name="T18" fmla="*/ 110 w 266"/>
                <a:gd name="T19" fmla="*/ 134 h 225"/>
                <a:gd name="T20" fmla="*/ 111 w 266"/>
                <a:gd name="T21" fmla="*/ 145 h 225"/>
                <a:gd name="T22" fmla="*/ 90 w 266"/>
                <a:gd name="T23" fmla="*/ 144 h 225"/>
                <a:gd name="T24" fmla="*/ 90 w 266"/>
                <a:gd name="T25" fmla="*/ 143 h 225"/>
                <a:gd name="T26" fmla="*/ 86 w 266"/>
                <a:gd name="T27" fmla="*/ 143 h 225"/>
                <a:gd name="T28" fmla="*/ 48 w 266"/>
                <a:gd name="T29" fmla="*/ 134 h 225"/>
                <a:gd name="T30" fmla="*/ 40 w 266"/>
                <a:gd name="T31" fmla="*/ 129 h 225"/>
                <a:gd name="T32" fmla="*/ 46 w 266"/>
                <a:gd name="T33" fmla="*/ 120 h 225"/>
                <a:gd name="T34" fmla="*/ 48 w 266"/>
                <a:gd name="T35" fmla="*/ 107 h 225"/>
                <a:gd name="T36" fmla="*/ 50 w 266"/>
                <a:gd name="T37" fmla="*/ 93 h 225"/>
                <a:gd name="T38" fmla="*/ 56 w 266"/>
                <a:gd name="T39" fmla="*/ 101 h 225"/>
                <a:gd name="T40" fmla="*/ 50 w 266"/>
                <a:gd name="T41" fmla="*/ 88 h 225"/>
                <a:gd name="T42" fmla="*/ 50 w 266"/>
                <a:gd name="T43" fmla="*/ 84 h 225"/>
                <a:gd name="T44" fmla="*/ 43 w 266"/>
                <a:gd name="T45" fmla="*/ 79 h 225"/>
                <a:gd name="T46" fmla="*/ 38 w 266"/>
                <a:gd name="T47" fmla="*/ 66 h 225"/>
                <a:gd name="T48" fmla="*/ 39 w 266"/>
                <a:gd name="T49" fmla="*/ 64 h 225"/>
                <a:gd name="T50" fmla="*/ 32 w 266"/>
                <a:gd name="T51" fmla="*/ 61 h 225"/>
                <a:gd name="T52" fmla="*/ 23 w 266"/>
                <a:gd name="T53" fmla="*/ 59 h 225"/>
                <a:gd name="T54" fmla="*/ 12 w 266"/>
                <a:gd name="T55" fmla="*/ 54 h 225"/>
                <a:gd name="T56" fmla="*/ 5 w 266"/>
                <a:gd name="T57" fmla="*/ 52 h 225"/>
                <a:gd name="T58" fmla="*/ 6 w 266"/>
                <a:gd name="T59" fmla="*/ 48 h 225"/>
                <a:gd name="T60" fmla="*/ 7 w 266"/>
                <a:gd name="T61" fmla="*/ 47 h 225"/>
                <a:gd name="T62" fmla="*/ 0 w 266"/>
                <a:gd name="T63" fmla="*/ 45 h 225"/>
                <a:gd name="T64" fmla="*/ 17 w 266"/>
                <a:gd name="T65" fmla="*/ 38 h 225"/>
                <a:gd name="T66" fmla="*/ 27 w 266"/>
                <a:gd name="T67" fmla="*/ 40 h 225"/>
                <a:gd name="T68" fmla="*/ 44 w 266"/>
                <a:gd name="T69" fmla="*/ 40 h 225"/>
                <a:gd name="T70" fmla="*/ 40 w 266"/>
                <a:gd name="T71" fmla="*/ 26 h 225"/>
                <a:gd name="T72" fmla="*/ 45 w 266"/>
                <a:gd name="T73" fmla="*/ 23 h 225"/>
                <a:gd name="T74" fmla="*/ 50 w 266"/>
                <a:gd name="T75" fmla="*/ 28 h 225"/>
                <a:gd name="T76" fmla="*/ 71 w 266"/>
                <a:gd name="T77" fmla="*/ 27 h 225"/>
                <a:gd name="T78" fmla="*/ 67 w 266"/>
                <a:gd name="T79" fmla="*/ 26 h 225"/>
                <a:gd name="T80" fmla="*/ 86 w 266"/>
                <a:gd name="T81" fmla="*/ 16 h 225"/>
                <a:gd name="T82" fmla="*/ 87 w 266"/>
                <a:gd name="T83" fmla="*/ 5 h 225"/>
                <a:gd name="T84" fmla="*/ 99 w 266"/>
                <a:gd name="T85" fmla="*/ 0 h 225"/>
                <a:gd name="T86" fmla="*/ 105 w 266"/>
                <a:gd name="T87" fmla="*/ 6 h 225"/>
                <a:gd name="T88" fmla="*/ 122 w 266"/>
                <a:gd name="T89" fmla="*/ 17 h 225"/>
                <a:gd name="T90" fmla="*/ 129 w 266"/>
                <a:gd name="T91" fmla="*/ 16 h 225"/>
                <a:gd name="T92" fmla="*/ 130 w 266"/>
                <a:gd name="T93" fmla="*/ 18 h 225"/>
                <a:gd name="T94" fmla="*/ 143 w 266"/>
                <a:gd name="T95" fmla="*/ 26 h 225"/>
                <a:gd name="T96" fmla="*/ 151 w 266"/>
                <a:gd name="T97" fmla="*/ 27 h 225"/>
                <a:gd name="T98" fmla="*/ 154 w 266"/>
                <a:gd name="T99" fmla="*/ 28 h 225"/>
                <a:gd name="T100" fmla="*/ 174 w 266"/>
                <a:gd name="T101" fmla="*/ 36 h 225"/>
                <a:gd name="T102" fmla="*/ 169 w 266"/>
                <a:gd name="T103" fmla="*/ 59 h 225"/>
                <a:gd name="T104" fmla="*/ 164 w 266"/>
                <a:gd name="T105" fmla="*/ 61 h 225"/>
                <a:gd name="T106" fmla="*/ 160 w 266"/>
                <a:gd name="T107" fmla="*/ 63 h 225"/>
                <a:gd name="T108" fmla="*/ 148 w 266"/>
                <a:gd name="T109" fmla="*/ 80 h 225"/>
                <a:gd name="T110" fmla="*/ 154 w 266"/>
                <a:gd name="T111" fmla="*/ 77 h 225"/>
                <a:gd name="T112" fmla="*/ 162 w 266"/>
                <a:gd name="T113" fmla="*/ 86 h 225"/>
                <a:gd name="T114" fmla="*/ 162 w 266"/>
                <a:gd name="T115" fmla="*/ 93 h 225"/>
                <a:gd name="T116" fmla="*/ 160 w 266"/>
                <a:gd name="T117" fmla="*/ 99 h 225"/>
                <a:gd name="T118" fmla="*/ 160 w 266"/>
                <a:gd name="T119" fmla="*/ 104 h 225"/>
                <a:gd name="T120" fmla="*/ 160 w 266"/>
                <a:gd name="T121" fmla="*/ 111 h 225"/>
                <a:gd name="T122" fmla="*/ 169 w 266"/>
                <a:gd name="T123" fmla="*/ 116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6"/>
                <a:gd name="T187" fmla="*/ 0 h 225"/>
                <a:gd name="T188" fmla="*/ 266 w 266"/>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6" h="225">
                  <a:moveTo>
                    <a:pt x="259" y="180"/>
                  </a:moveTo>
                  <a:lnTo>
                    <a:pt x="259" y="191"/>
                  </a:lnTo>
                  <a:lnTo>
                    <a:pt x="258" y="191"/>
                  </a:lnTo>
                  <a:lnTo>
                    <a:pt x="257" y="191"/>
                  </a:lnTo>
                  <a:lnTo>
                    <a:pt x="236" y="208"/>
                  </a:lnTo>
                  <a:lnTo>
                    <a:pt x="208" y="200"/>
                  </a:lnTo>
                  <a:lnTo>
                    <a:pt x="201" y="197"/>
                  </a:lnTo>
                  <a:lnTo>
                    <a:pt x="198" y="199"/>
                  </a:lnTo>
                  <a:lnTo>
                    <a:pt x="181" y="199"/>
                  </a:lnTo>
                  <a:lnTo>
                    <a:pt x="168" y="208"/>
                  </a:lnTo>
                  <a:lnTo>
                    <a:pt x="169" y="225"/>
                  </a:lnTo>
                  <a:lnTo>
                    <a:pt x="138" y="224"/>
                  </a:lnTo>
                  <a:lnTo>
                    <a:pt x="138" y="222"/>
                  </a:lnTo>
                  <a:lnTo>
                    <a:pt x="132" y="222"/>
                  </a:lnTo>
                  <a:lnTo>
                    <a:pt x="74" y="208"/>
                  </a:lnTo>
                  <a:lnTo>
                    <a:pt x="61" y="200"/>
                  </a:lnTo>
                  <a:lnTo>
                    <a:pt x="70" y="186"/>
                  </a:lnTo>
                  <a:lnTo>
                    <a:pt x="74" y="166"/>
                  </a:lnTo>
                  <a:lnTo>
                    <a:pt x="76" y="145"/>
                  </a:lnTo>
                  <a:lnTo>
                    <a:pt x="86" y="156"/>
                  </a:lnTo>
                  <a:lnTo>
                    <a:pt x="76" y="136"/>
                  </a:lnTo>
                  <a:lnTo>
                    <a:pt x="76" y="130"/>
                  </a:lnTo>
                  <a:lnTo>
                    <a:pt x="65" y="122"/>
                  </a:lnTo>
                  <a:lnTo>
                    <a:pt x="58" y="103"/>
                  </a:lnTo>
                  <a:lnTo>
                    <a:pt x="59" y="100"/>
                  </a:lnTo>
                  <a:lnTo>
                    <a:pt x="49" y="94"/>
                  </a:lnTo>
                  <a:lnTo>
                    <a:pt x="35" y="91"/>
                  </a:lnTo>
                  <a:lnTo>
                    <a:pt x="18" y="84"/>
                  </a:lnTo>
                  <a:lnTo>
                    <a:pt x="8" y="80"/>
                  </a:lnTo>
                  <a:lnTo>
                    <a:pt x="9" y="74"/>
                  </a:lnTo>
                  <a:lnTo>
                    <a:pt x="11" y="73"/>
                  </a:lnTo>
                  <a:lnTo>
                    <a:pt x="0" y="70"/>
                  </a:lnTo>
                  <a:lnTo>
                    <a:pt x="26" y="59"/>
                  </a:lnTo>
                  <a:lnTo>
                    <a:pt x="42" y="62"/>
                  </a:lnTo>
                  <a:lnTo>
                    <a:pt x="68" y="62"/>
                  </a:lnTo>
                  <a:lnTo>
                    <a:pt x="61" y="40"/>
                  </a:lnTo>
                  <a:lnTo>
                    <a:pt x="69" y="35"/>
                  </a:lnTo>
                  <a:lnTo>
                    <a:pt x="76" y="44"/>
                  </a:lnTo>
                  <a:lnTo>
                    <a:pt x="108" y="42"/>
                  </a:lnTo>
                  <a:lnTo>
                    <a:pt x="102" y="41"/>
                  </a:lnTo>
                  <a:lnTo>
                    <a:pt x="131" y="25"/>
                  </a:lnTo>
                  <a:lnTo>
                    <a:pt x="133" y="8"/>
                  </a:lnTo>
                  <a:lnTo>
                    <a:pt x="152" y="0"/>
                  </a:lnTo>
                  <a:lnTo>
                    <a:pt x="160" y="9"/>
                  </a:lnTo>
                  <a:lnTo>
                    <a:pt x="186" y="27"/>
                  </a:lnTo>
                  <a:lnTo>
                    <a:pt x="197" y="25"/>
                  </a:lnTo>
                  <a:lnTo>
                    <a:pt x="198" y="28"/>
                  </a:lnTo>
                  <a:lnTo>
                    <a:pt x="218" y="40"/>
                  </a:lnTo>
                  <a:lnTo>
                    <a:pt x="231" y="42"/>
                  </a:lnTo>
                  <a:lnTo>
                    <a:pt x="235" y="44"/>
                  </a:lnTo>
                  <a:lnTo>
                    <a:pt x="266" y="56"/>
                  </a:lnTo>
                  <a:lnTo>
                    <a:pt x="258" y="91"/>
                  </a:lnTo>
                  <a:lnTo>
                    <a:pt x="251" y="94"/>
                  </a:lnTo>
                  <a:lnTo>
                    <a:pt x="244" y="97"/>
                  </a:lnTo>
                  <a:lnTo>
                    <a:pt x="227" y="124"/>
                  </a:lnTo>
                  <a:lnTo>
                    <a:pt x="236" y="119"/>
                  </a:lnTo>
                  <a:lnTo>
                    <a:pt x="248" y="134"/>
                  </a:lnTo>
                  <a:lnTo>
                    <a:pt x="247" y="145"/>
                  </a:lnTo>
                  <a:lnTo>
                    <a:pt x="244" y="153"/>
                  </a:lnTo>
                  <a:lnTo>
                    <a:pt x="244" y="161"/>
                  </a:lnTo>
                  <a:lnTo>
                    <a:pt x="244" y="172"/>
                  </a:lnTo>
                  <a:lnTo>
                    <a:pt x="259" y="180"/>
                  </a:lnTo>
                </a:path>
              </a:pathLst>
            </a:custGeom>
            <a:solidFill>
              <a:srgbClr val="E5E5E5"/>
            </a:solidFill>
            <a:ln w="1588">
              <a:solidFill>
                <a:srgbClr val="999999"/>
              </a:solidFill>
              <a:prstDash val="solid"/>
              <a:round/>
              <a:headEnd/>
              <a:tailEnd/>
            </a:ln>
          </p:spPr>
          <p:txBody>
            <a:bodyPr/>
            <a:lstStyle/>
            <a:p>
              <a:endParaRPr lang="en-US"/>
            </a:p>
          </p:txBody>
        </p:sp>
        <p:sp>
          <p:nvSpPr>
            <p:cNvPr id="27300" name="Freeform 557"/>
            <p:cNvSpPr>
              <a:spLocks/>
            </p:cNvSpPr>
            <p:nvPr/>
          </p:nvSpPr>
          <p:spPr bwMode="auto">
            <a:xfrm>
              <a:off x="2797" y="1671"/>
              <a:ext cx="13" cy="23"/>
            </a:xfrm>
            <a:custGeom>
              <a:avLst/>
              <a:gdLst>
                <a:gd name="T0" fmla="*/ 9 w 19"/>
                <a:gd name="T1" fmla="*/ 23 h 37"/>
                <a:gd name="T2" fmla="*/ 3 w 19"/>
                <a:gd name="T3" fmla="*/ 19 h 37"/>
                <a:gd name="T4" fmla="*/ 0 w 19"/>
                <a:gd name="T5" fmla="*/ 9 h 37"/>
                <a:gd name="T6" fmla="*/ 9 w 19"/>
                <a:gd name="T7" fmla="*/ 0 h 37"/>
                <a:gd name="T8" fmla="*/ 13 w 19"/>
                <a:gd name="T9" fmla="*/ 10 h 37"/>
                <a:gd name="T10" fmla="*/ 9 w 19"/>
                <a:gd name="T11" fmla="*/ 23 h 37"/>
                <a:gd name="T12" fmla="*/ 0 60000 65536"/>
                <a:gd name="T13" fmla="*/ 0 60000 65536"/>
                <a:gd name="T14" fmla="*/ 0 60000 65536"/>
                <a:gd name="T15" fmla="*/ 0 60000 65536"/>
                <a:gd name="T16" fmla="*/ 0 60000 65536"/>
                <a:gd name="T17" fmla="*/ 0 60000 65536"/>
                <a:gd name="T18" fmla="*/ 0 w 19"/>
                <a:gd name="T19" fmla="*/ 0 h 37"/>
                <a:gd name="T20" fmla="*/ 19 w 1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9" h="37">
                  <a:moveTo>
                    <a:pt x="13" y="37"/>
                  </a:moveTo>
                  <a:lnTo>
                    <a:pt x="4" y="30"/>
                  </a:lnTo>
                  <a:lnTo>
                    <a:pt x="0" y="14"/>
                  </a:lnTo>
                  <a:lnTo>
                    <a:pt x="13" y="0"/>
                  </a:lnTo>
                  <a:lnTo>
                    <a:pt x="19" y="16"/>
                  </a:lnTo>
                  <a:lnTo>
                    <a:pt x="13" y="3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01" name="Freeform 558"/>
            <p:cNvSpPr>
              <a:spLocks/>
            </p:cNvSpPr>
            <p:nvPr/>
          </p:nvSpPr>
          <p:spPr bwMode="auto">
            <a:xfrm>
              <a:off x="2797" y="1671"/>
              <a:ext cx="13" cy="23"/>
            </a:xfrm>
            <a:custGeom>
              <a:avLst/>
              <a:gdLst>
                <a:gd name="T0" fmla="*/ 9 w 19"/>
                <a:gd name="T1" fmla="*/ 23 h 37"/>
                <a:gd name="T2" fmla="*/ 3 w 19"/>
                <a:gd name="T3" fmla="*/ 19 h 37"/>
                <a:gd name="T4" fmla="*/ 0 w 19"/>
                <a:gd name="T5" fmla="*/ 9 h 37"/>
                <a:gd name="T6" fmla="*/ 9 w 19"/>
                <a:gd name="T7" fmla="*/ 0 h 37"/>
                <a:gd name="T8" fmla="*/ 13 w 19"/>
                <a:gd name="T9" fmla="*/ 10 h 37"/>
                <a:gd name="T10" fmla="*/ 9 w 19"/>
                <a:gd name="T11" fmla="*/ 23 h 37"/>
                <a:gd name="T12" fmla="*/ 0 60000 65536"/>
                <a:gd name="T13" fmla="*/ 0 60000 65536"/>
                <a:gd name="T14" fmla="*/ 0 60000 65536"/>
                <a:gd name="T15" fmla="*/ 0 60000 65536"/>
                <a:gd name="T16" fmla="*/ 0 60000 65536"/>
                <a:gd name="T17" fmla="*/ 0 60000 65536"/>
                <a:gd name="T18" fmla="*/ 0 w 19"/>
                <a:gd name="T19" fmla="*/ 0 h 37"/>
                <a:gd name="T20" fmla="*/ 19 w 1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9" h="37">
                  <a:moveTo>
                    <a:pt x="13" y="37"/>
                  </a:moveTo>
                  <a:lnTo>
                    <a:pt x="4" y="30"/>
                  </a:lnTo>
                  <a:lnTo>
                    <a:pt x="0" y="14"/>
                  </a:lnTo>
                  <a:lnTo>
                    <a:pt x="13" y="0"/>
                  </a:lnTo>
                  <a:lnTo>
                    <a:pt x="19" y="16"/>
                  </a:lnTo>
                  <a:lnTo>
                    <a:pt x="13" y="37"/>
                  </a:lnTo>
                </a:path>
              </a:pathLst>
            </a:custGeom>
            <a:solidFill>
              <a:srgbClr val="E5E5E5"/>
            </a:solidFill>
            <a:ln w="1588">
              <a:solidFill>
                <a:srgbClr val="999999"/>
              </a:solidFill>
              <a:prstDash val="solid"/>
              <a:round/>
              <a:headEnd/>
              <a:tailEnd/>
            </a:ln>
          </p:spPr>
          <p:txBody>
            <a:bodyPr/>
            <a:lstStyle/>
            <a:p>
              <a:endParaRPr lang="en-US"/>
            </a:p>
          </p:txBody>
        </p:sp>
        <p:sp>
          <p:nvSpPr>
            <p:cNvPr id="27302" name="Freeform 559"/>
            <p:cNvSpPr>
              <a:spLocks/>
            </p:cNvSpPr>
            <p:nvPr/>
          </p:nvSpPr>
          <p:spPr bwMode="auto">
            <a:xfrm>
              <a:off x="2896" y="1577"/>
              <a:ext cx="91" cy="43"/>
            </a:xfrm>
            <a:custGeom>
              <a:avLst/>
              <a:gdLst>
                <a:gd name="T0" fmla="*/ 39 w 138"/>
                <a:gd name="T1" fmla="*/ 43 h 66"/>
                <a:gd name="T2" fmla="*/ 18 w 138"/>
                <a:gd name="T3" fmla="*/ 42 h 66"/>
                <a:gd name="T4" fmla="*/ 4 w 138"/>
                <a:gd name="T5" fmla="*/ 31 h 66"/>
                <a:gd name="T6" fmla="*/ 1 w 138"/>
                <a:gd name="T7" fmla="*/ 27 h 66"/>
                <a:gd name="T8" fmla="*/ 0 w 138"/>
                <a:gd name="T9" fmla="*/ 25 h 66"/>
                <a:gd name="T10" fmla="*/ 2 w 138"/>
                <a:gd name="T11" fmla="*/ 25 h 66"/>
                <a:gd name="T12" fmla="*/ 6 w 138"/>
                <a:gd name="T13" fmla="*/ 14 h 66"/>
                <a:gd name="T14" fmla="*/ 7 w 138"/>
                <a:gd name="T15" fmla="*/ 13 h 66"/>
                <a:gd name="T16" fmla="*/ 13 w 138"/>
                <a:gd name="T17" fmla="*/ 7 h 66"/>
                <a:gd name="T18" fmla="*/ 16 w 138"/>
                <a:gd name="T19" fmla="*/ 10 h 66"/>
                <a:gd name="T20" fmla="*/ 34 w 138"/>
                <a:gd name="T21" fmla="*/ 10 h 66"/>
                <a:gd name="T22" fmla="*/ 55 w 138"/>
                <a:gd name="T23" fmla="*/ 0 h 66"/>
                <a:gd name="T24" fmla="*/ 80 w 138"/>
                <a:gd name="T25" fmla="*/ 0 h 66"/>
                <a:gd name="T26" fmla="*/ 91 w 138"/>
                <a:gd name="T27" fmla="*/ 8 h 66"/>
                <a:gd name="T28" fmla="*/ 78 w 138"/>
                <a:gd name="T29" fmla="*/ 22 h 66"/>
                <a:gd name="T30" fmla="*/ 66 w 138"/>
                <a:gd name="T31" fmla="*/ 36 h 66"/>
                <a:gd name="T32" fmla="*/ 58 w 138"/>
                <a:gd name="T33" fmla="*/ 40 h 66"/>
                <a:gd name="T34" fmla="*/ 39 w 138"/>
                <a:gd name="T35" fmla="*/ 43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6"/>
                <a:gd name="T56" fmla="*/ 138 w 138"/>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6">
                  <a:moveTo>
                    <a:pt x="59" y="66"/>
                  </a:moveTo>
                  <a:lnTo>
                    <a:pt x="27" y="64"/>
                  </a:lnTo>
                  <a:lnTo>
                    <a:pt x="6" y="48"/>
                  </a:lnTo>
                  <a:lnTo>
                    <a:pt x="1" y="42"/>
                  </a:lnTo>
                  <a:lnTo>
                    <a:pt x="0" y="39"/>
                  </a:lnTo>
                  <a:lnTo>
                    <a:pt x="3" y="38"/>
                  </a:lnTo>
                  <a:lnTo>
                    <a:pt x="9" y="21"/>
                  </a:lnTo>
                  <a:lnTo>
                    <a:pt x="10" y="20"/>
                  </a:lnTo>
                  <a:lnTo>
                    <a:pt x="19" y="11"/>
                  </a:lnTo>
                  <a:lnTo>
                    <a:pt x="25" y="15"/>
                  </a:lnTo>
                  <a:lnTo>
                    <a:pt x="52" y="15"/>
                  </a:lnTo>
                  <a:lnTo>
                    <a:pt x="84" y="0"/>
                  </a:lnTo>
                  <a:lnTo>
                    <a:pt x="121" y="0"/>
                  </a:lnTo>
                  <a:lnTo>
                    <a:pt x="138" y="12"/>
                  </a:lnTo>
                  <a:lnTo>
                    <a:pt x="119" y="33"/>
                  </a:lnTo>
                  <a:lnTo>
                    <a:pt x="100" y="55"/>
                  </a:lnTo>
                  <a:lnTo>
                    <a:pt x="88" y="61"/>
                  </a:lnTo>
                  <a:lnTo>
                    <a:pt x="59" y="6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03" name="Freeform 560"/>
            <p:cNvSpPr>
              <a:spLocks/>
            </p:cNvSpPr>
            <p:nvPr/>
          </p:nvSpPr>
          <p:spPr bwMode="auto">
            <a:xfrm>
              <a:off x="2896" y="1577"/>
              <a:ext cx="91" cy="43"/>
            </a:xfrm>
            <a:custGeom>
              <a:avLst/>
              <a:gdLst>
                <a:gd name="T0" fmla="*/ 39 w 138"/>
                <a:gd name="T1" fmla="*/ 43 h 66"/>
                <a:gd name="T2" fmla="*/ 18 w 138"/>
                <a:gd name="T3" fmla="*/ 42 h 66"/>
                <a:gd name="T4" fmla="*/ 4 w 138"/>
                <a:gd name="T5" fmla="*/ 31 h 66"/>
                <a:gd name="T6" fmla="*/ 1 w 138"/>
                <a:gd name="T7" fmla="*/ 27 h 66"/>
                <a:gd name="T8" fmla="*/ 0 w 138"/>
                <a:gd name="T9" fmla="*/ 25 h 66"/>
                <a:gd name="T10" fmla="*/ 2 w 138"/>
                <a:gd name="T11" fmla="*/ 25 h 66"/>
                <a:gd name="T12" fmla="*/ 6 w 138"/>
                <a:gd name="T13" fmla="*/ 14 h 66"/>
                <a:gd name="T14" fmla="*/ 7 w 138"/>
                <a:gd name="T15" fmla="*/ 13 h 66"/>
                <a:gd name="T16" fmla="*/ 13 w 138"/>
                <a:gd name="T17" fmla="*/ 7 h 66"/>
                <a:gd name="T18" fmla="*/ 16 w 138"/>
                <a:gd name="T19" fmla="*/ 10 h 66"/>
                <a:gd name="T20" fmla="*/ 34 w 138"/>
                <a:gd name="T21" fmla="*/ 10 h 66"/>
                <a:gd name="T22" fmla="*/ 55 w 138"/>
                <a:gd name="T23" fmla="*/ 0 h 66"/>
                <a:gd name="T24" fmla="*/ 80 w 138"/>
                <a:gd name="T25" fmla="*/ 0 h 66"/>
                <a:gd name="T26" fmla="*/ 91 w 138"/>
                <a:gd name="T27" fmla="*/ 8 h 66"/>
                <a:gd name="T28" fmla="*/ 78 w 138"/>
                <a:gd name="T29" fmla="*/ 22 h 66"/>
                <a:gd name="T30" fmla="*/ 66 w 138"/>
                <a:gd name="T31" fmla="*/ 36 h 66"/>
                <a:gd name="T32" fmla="*/ 58 w 138"/>
                <a:gd name="T33" fmla="*/ 40 h 66"/>
                <a:gd name="T34" fmla="*/ 39 w 138"/>
                <a:gd name="T35" fmla="*/ 43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6"/>
                <a:gd name="T56" fmla="*/ 138 w 138"/>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6">
                  <a:moveTo>
                    <a:pt x="59" y="66"/>
                  </a:moveTo>
                  <a:lnTo>
                    <a:pt x="27" y="64"/>
                  </a:lnTo>
                  <a:lnTo>
                    <a:pt x="6" y="48"/>
                  </a:lnTo>
                  <a:lnTo>
                    <a:pt x="1" y="42"/>
                  </a:lnTo>
                  <a:lnTo>
                    <a:pt x="0" y="39"/>
                  </a:lnTo>
                  <a:lnTo>
                    <a:pt x="3" y="38"/>
                  </a:lnTo>
                  <a:lnTo>
                    <a:pt x="9" y="21"/>
                  </a:lnTo>
                  <a:lnTo>
                    <a:pt x="10" y="20"/>
                  </a:lnTo>
                  <a:lnTo>
                    <a:pt x="19" y="11"/>
                  </a:lnTo>
                  <a:lnTo>
                    <a:pt x="25" y="15"/>
                  </a:lnTo>
                  <a:lnTo>
                    <a:pt x="52" y="15"/>
                  </a:lnTo>
                  <a:lnTo>
                    <a:pt x="84" y="0"/>
                  </a:lnTo>
                  <a:lnTo>
                    <a:pt x="121" y="0"/>
                  </a:lnTo>
                  <a:lnTo>
                    <a:pt x="138" y="12"/>
                  </a:lnTo>
                  <a:lnTo>
                    <a:pt x="119" y="33"/>
                  </a:lnTo>
                  <a:lnTo>
                    <a:pt x="100" y="55"/>
                  </a:lnTo>
                  <a:lnTo>
                    <a:pt x="88" y="61"/>
                  </a:lnTo>
                  <a:lnTo>
                    <a:pt x="59" y="66"/>
                  </a:lnTo>
                </a:path>
              </a:pathLst>
            </a:custGeom>
            <a:solidFill>
              <a:srgbClr val="E5E5E5"/>
            </a:solidFill>
            <a:ln w="1588">
              <a:solidFill>
                <a:srgbClr val="999999"/>
              </a:solidFill>
              <a:prstDash val="solid"/>
              <a:round/>
              <a:headEnd/>
              <a:tailEnd/>
            </a:ln>
          </p:spPr>
          <p:txBody>
            <a:bodyPr/>
            <a:lstStyle/>
            <a:p>
              <a:endParaRPr lang="en-US"/>
            </a:p>
          </p:txBody>
        </p:sp>
        <p:sp>
          <p:nvSpPr>
            <p:cNvPr id="27304" name="Freeform 561"/>
            <p:cNvSpPr>
              <a:spLocks/>
            </p:cNvSpPr>
            <p:nvPr/>
          </p:nvSpPr>
          <p:spPr bwMode="auto">
            <a:xfrm>
              <a:off x="2854" y="1690"/>
              <a:ext cx="1" cy="1"/>
            </a:xfrm>
            <a:custGeom>
              <a:avLst/>
              <a:gdLst>
                <a:gd name="T0" fmla="*/ 0 w 1"/>
                <a:gd name="T1" fmla="*/ 1 h 2"/>
                <a:gd name="T2" fmla="*/ 0 w 1"/>
                <a:gd name="T3" fmla="*/ 0 h 2"/>
                <a:gd name="T4" fmla="*/ 0 w 1"/>
                <a:gd name="T5" fmla="*/ 1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2"/>
                  </a:moveTo>
                  <a:lnTo>
                    <a:pt x="0" y="0"/>
                  </a:lnTo>
                  <a:lnTo>
                    <a:pt x="0" y="2"/>
                  </a:lnTo>
                </a:path>
              </a:pathLst>
            </a:custGeom>
            <a:solidFill>
              <a:srgbClr val="E5E5E5"/>
            </a:solidFill>
            <a:ln w="1588">
              <a:solidFill>
                <a:srgbClr val="999999"/>
              </a:solidFill>
              <a:prstDash val="solid"/>
              <a:round/>
              <a:headEnd/>
              <a:tailEnd/>
            </a:ln>
          </p:spPr>
          <p:txBody>
            <a:bodyPr/>
            <a:lstStyle/>
            <a:p>
              <a:endParaRPr lang="en-US"/>
            </a:p>
          </p:txBody>
        </p:sp>
        <p:sp>
          <p:nvSpPr>
            <p:cNvPr id="27305" name="Freeform 562"/>
            <p:cNvSpPr>
              <a:spLocks/>
            </p:cNvSpPr>
            <p:nvPr/>
          </p:nvSpPr>
          <p:spPr bwMode="auto">
            <a:xfrm>
              <a:off x="3000" y="1136"/>
              <a:ext cx="1831" cy="555"/>
            </a:xfrm>
            <a:custGeom>
              <a:avLst/>
              <a:gdLst>
                <a:gd name="T0" fmla="*/ 1580 w 2796"/>
                <a:gd name="T1" fmla="*/ 120 h 864"/>
                <a:gd name="T2" fmla="*/ 1431 w 2796"/>
                <a:gd name="T3" fmla="*/ 93 h 864"/>
                <a:gd name="T4" fmla="*/ 1293 w 2796"/>
                <a:gd name="T5" fmla="*/ 78 h 864"/>
                <a:gd name="T6" fmla="*/ 1190 w 2796"/>
                <a:gd name="T7" fmla="*/ 67 h 864"/>
                <a:gd name="T8" fmla="*/ 1151 w 2796"/>
                <a:gd name="T9" fmla="*/ 80 h 864"/>
                <a:gd name="T10" fmla="*/ 1043 w 2796"/>
                <a:gd name="T11" fmla="*/ 71 h 864"/>
                <a:gd name="T12" fmla="*/ 867 w 2796"/>
                <a:gd name="T13" fmla="*/ 49 h 864"/>
                <a:gd name="T14" fmla="*/ 849 w 2796"/>
                <a:gd name="T15" fmla="*/ 29 h 864"/>
                <a:gd name="T16" fmla="*/ 756 w 2796"/>
                <a:gd name="T17" fmla="*/ 14 h 864"/>
                <a:gd name="T18" fmla="*/ 682 w 2796"/>
                <a:gd name="T19" fmla="*/ 16 h 864"/>
                <a:gd name="T20" fmla="*/ 581 w 2796"/>
                <a:gd name="T21" fmla="*/ 39 h 864"/>
                <a:gd name="T22" fmla="*/ 549 w 2796"/>
                <a:gd name="T23" fmla="*/ 71 h 864"/>
                <a:gd name="T24" fmla="*/ 579 w 2796"/>
                <a:gd name="T25" fmla="*/ 80 h 864"/>
                <a:gd name="T26" fmla="*/ 497 w 2796"/>
                <a:gd name="T27" fmla="*/ 82 h 864"/>
                <a:gd name="T28" fmla="*/ 534 w 2796"/>
                <a:gd name="T29" fmla="*/ 114 h 864"/>
                <a:gd name="T30" fmla="*/ 527 w 2796"/>
                <a:gd name="T31" fmla="*/ 137 h 864"/>
                <a:gd name="T32" fmla="*/ 498 w 2796"/>
                <a:gd name="T33" fmla="*/ 148 h 864"/>
                <a:gd name="T34" fmla="*/ 416 w 2796"/>
                <a:gd name="T35" fmla="*/ 64 h 864"/>
                <a:gd name="T36" fmla="*/ 452 w 2796"/>
                <a:gd name="T37" fmla="*/ 120 h 864"/>
                <a:gd name="T38" fmla="*/ 350 w 2796"/>
                <a:gd name="T39" fmla="*/ 127 h 864"/>
                <a:gd name="T40" fmla="*/ 288 w 2796"/>
                <a:gd name="T41" fmla="*/ 119 h 864"/>
                <a:gd name="T42" fmla="*/ 189 w 2796"/>
                <a:gd name="T43" fmla="*/ 141 h 864"/>
                <a:gd name="T44" fmla="*/ 176 w 2796"/>
                <a:gd name="T45" fmla="*/ 155 h 864"/>
                <a:gd name="T46" fmla="*/ 127 w 2796"/>
                <a:gd name="T47" fmla="*/ 191 h 864"/>
                <a:gd name="T48" fmla="*/ 52 w 2796"/>
                <a:gd name="T49" fmla="*/ 148 h 864"/>
                <a:gd name="T50" fmla="*/ 46 w 2796"/>
                <a:gd name="T51" fmla="*/ 117 h 864"/>
                <a:gd name="T52" fmla="*/ 12 w 2796"/>
                <a:gd name="T53" fmla="*/ 110 h 864"/>
                <a:gd name="T54" fmla="*/ 38 w 2796"/>
                <a:gd name="T55" fmla="*/ 191 h 864"/>
                <a:gd name="T56" fmla="*/ 28 w 2796"/>
                <a:gd name="T57" fmla="*/ 248 h 864"/>
                <a:gd name="T58" fmla="*/ 56 w 2796"/>
                <a:gd name="T59" fmla="*/ 321 h 864"/>
                <a:gd name="T60" fmla="*/ 149 w 2796"/>
                <a:gd name="T61" fmla="*/ 397 h 864"/>
                <a:gd name="T62" fmla="*/ 201 w 2796"/>
                <a:gd name="T63" fmla="*/ 470 h 864"/>
                <a:gd name="T64" fmla="*/ 202 w 2796"/>
                <a:gd name="T65" fmla="*/ 506 h 864"/>
                <a:gd name="T66" fmla="*/ 364 w 2796"/>
                <a:gd name="T67" fmla="*/ 555 h 864"/>
                <a:gd name="T68" fmla="*/ 352 w 2796"/>
                <a:gd name="T69" fmla="*/ 477 h 864"/>
                <a:gd name="T70" fmla="*/ 340 w 2796"/>
                <a:gd name="T71" fmla="*/ 387 h 864"/>
                <a:gd name="T72" fmla="*/ 468 w 2796"/>
                <a:gd name="T73" fmla="*/ 377 h 864"/>
                <a:gd name="T74" fmla="*/ 568 w 2796"/>
                <a:gd name="T75" fmla="*/ 328 h 864"/>
                <a:gd name="T76" fmla="*/ 675 w 2796"/>
                <a:gd name="T77" fmla="*/ 349 h 864"/>
                <a:gd name="T78" fmla="*/ 815 w 2796"/>
                <a:gd name="T79" fmla="*/ 418 h 864"/>
                <a:gd name="T80" fmla="*/ 937 w 2796"/>
                <a:gd name="T81" fmla="*/ 412 h 864"/>
                <a:gd name="T82" fmla="*/ 1057 w 2796"/>
                <a:gd name="T83" fmla="*/ 412 h 864"/>
                <a:gd name="T84" fmla="*/ 1228 w 2796"/>
                <a:gd name="T85" fmla="*/ 416 h 864"/>
                <a:gd name="T86" fmla="*/ 1277 w 2796"/>
                <a:gd name="T87" fmla="*/ 360 h 864"/>
                <a:gd name="T88" fmla="*/ 1439 w 2796"/>
                <a:gd name="T89" fmla="*/ 435 h 864"/>
                <a:gd name="T90" fmla="*/ 1500 w 2796"/>
                <a:gd name="T91" fmla="*/ 518 h 864"/>
                <a:gd name="T92" fmla="*/ 1528 w 2796"/>
                <a:gd name="T93" fmla="*/ 534 h 864"/>
                <a:gd name="T94" fmla="*/ 1564 w 2796"/>
                <a:gd name="T95" fmla="*/ 429 h 864"/>
                <a:gd name="T96" fmla="*/ 1473 w 2796"/>
                <a:gd name="T97" fmla="*/ 344 h 864"/>
                <a:gd name="T98" fmla="*/ 1432 w 2796"/>
                <a:gd name="T99" fmla="*/ 308 h 864"/>
                <a:gd name="T100" fmla="*/ 1489 w 2796"/>
                <a:gd name="T101" fmla="*/ 263 h 864"/>
                <a:gd name="T102" fmla="*/ 1583 w 2796"/>
                <a:gd name="T103" fmla="*/ 266 h 864"/>
                <a:gd name="T104" fmla="*/ 1627 w 2796"/>
                <a:gd name="T105" fmla="*/ 238 h 864"/>
                <a:gd name="T106" fmla="*/ 1655 w 2796"/>
                <a:gd name="T107" fmla="*/ 217 h 864"/>
                <a:gd name="T108" fmla="*/ 1656 w 2796"/>
                <a:gd name="T109" fmla="*/ 303 h 864"/>
                <a:gd name="T110" fmla="*/ 1757 w 2796"/>
                <a:gd name="T111" fmla="*/ 364 h 864"/>
                <a:gd name="T112" fmla="*/ 1757 w 2796"/>
                <a:gd name="T113" fmla="*/ 317 h 864"/>
                <a:gd name="T114" fmla="*/ 1711 w 2796"/>
                <a:gd name="T115" fmla="*/ 257 h 864"/>
                <a:gd name="T116" fmla="*/ 1779 w 2796"/>
                <a:gd name="T117" fmla="*/ 237 h 864"/>
                <a:gd name="T118" fmla="*/ 1819 w 2796"/>
                <a:gd name="T119" fmla="*/ 207 h 864"/>
                <a:gd name="T120" fmla="*/ 1739 w 2796"/>
                <a:gd name="T121" fmla="*/ 148 h 8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96"/>
                <a:gd name="T184" fmla="*/ 0 h 864"/>
                <a:gd name="T185" fmla="*/ 2796 w 2796"/>
                <a:gd name="T186" fmla="*/ 864 h 8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96" h="864">
                  <a:moveTo>
                    <a:pt x="2588" y="185"/>
                  </a:moveTo>
                  <a:lnTo>
                    <a:pt x="2533" y="172"/>
                  </a:lnTo>
                  <a:lnTo>
                    <a:pt x="2482" y="163"/>
                  </a:lnTo>
                  <a:lnTo>
                    <a:pt x="2434" y="163"/>
                  </a:lnTo>
                  <a:lnTo>
                    <a:pt x="2391" y="158"/>
                  </a:lnTo>
                  <a:lnTo>
                    <a:pt x="2407" y="170"/>
                  </a:lnTo>
                  <a:lnTo>
                    <a:pt x="2433" y="185"/>
                  </a:lnTo>
                  <a:lnTo>
                    <a:pt x="2427" y="187"/>
                  </a:lnTo>
                  <a:lnTo>
                    <a:pt x="2412" y="187"/>
                  </a:lnTo>
                  <a:lnTo>
                    <a:pt x="2389" y="178"/>
                  </a:lnTo>
                  <a:lnTo>
                    <a:pt x="2379" y="177"/>
                  </a:lnTo>
                  <a:lnTo>
                    <a:pt x="2352" y="164"/>
                  </a:lnTo>
                  <a:lnTo>
                    <a:pt x="2333" y="171"/>
                  </a:lnTo>
                  <a:lnTo>
                    <a:pt x="2263" y="169"/>
                  </a:lnTo>
                  <a:lnTo>
                    <a:pt x="2261" y="178"/>
                  </a:lnTo>
                  <a:lnTo>
                    <a:pt x="2239" y="169"/>
                  </a:lnTo>
                  <a:lnTo>
                    <a:pt x="2211" y="163"/>
                  </a:lnTo>
                  <a:lnTo>
                    <a:pt x="2185" y="145"/>
                  </a:lnTo>
                  <a:lnTo>
                    <a:pt x="2144" y="138"/>
                  </a:lnTo>
                  <a:lnTo>
                    <a:pt x="2102" y="139"/>
                  </a:lnTo>
                  <a:lnTo>
                    <a:pt x="2059" y="143"/>
                  </a:lnTo>
                  <a:lnTo>
                    <a:pt x="2048" y="139"/>
                  </a:lnTo>
                  <a:lnTo>
                    <a:pt x="2017" y="130"/>
                  </a:lnTo>
                  <a:lnTo>
                    <a:pt x="2007" y="135"/>
                  </a:lnTo>
                  <a:lnTo>
                    <a:pt x="2008" y="128"/>
                  </a:lnTo>
                  <a:lnTo>
                    <a:pt x="1995" y="127"/>
                  </a:lnTo>
                  <a:lnTo>
                    <a:pt x="1975" y="122"/>
                  </a:lnTo>
                  <a:lnTo>
                    <a:pt x="1985" y="119"/>
                  </a:lnTo>
                  <a:lnTo>
                    <a:pt x="1946" y="111"/>
                  </a:lnTo>
                  <a:lnTo>
                    <a:pt x="1921" y="115"/>
                  </a:lnTo>
                  <a:lnTo>
                    <a:pt x="1917" y="115"/>
                  </a:lnTo>
                  <a:lnTo>
                    <a:pt x="1919" y="111"/>
                  </a:lnTo>
                  <a:lnTo>
                    <a:pt x="1918" y="110"/>
                  </a:lnTo>
                  <a:lnTo>
                    <a:pt x="1859" y="104"/>
                  </a:lnTo>
                  <a:lnTo>
                    <a:pt x="1802" y="99"/>
                  </a:lnTo>
                  <a:lnTo>
                    <a:pt x="1817" y="104"/>
                  </a:lnTo>
                  <a:lnTo>
                    <a:pt x="1792" y="110"/>
                  </a:lnTo>
                  <a:lnTo>
                    <a:pt x="1801" y="113"/>
                  </a:lnTo>
                  <a:lnTo>
                    <a:pt x="1809" y="114"/>
                  </a:lnTo>
                  <a:lnTo>
                    <a:pt x="1817" y="121"/>
                  </a:lnTo>
                  <a:lnTo>
                    <a:pt x="1826" y="128"/>
                  </a:lnTo>
                  <a:lnTo>
                    <a:pt x="1796" y="127"/>
                  </a:lnTo>
                  <a:lnTo>
                    <a:pt x="1802" y="131"/>
                  </a:lnTo>
                  <a:lnTo>
                    <a:pt x="1804" y="137"/>
                  </a:lnTo>
                  <a:lnTo>
                    <a:pt x="1758" y="125"/>
                  </a:lnTo>
                  <a:lnTo>
                    <a:pt x="1742" y="130"/>
                  </a:lnTo>
                  <a:lnTo>
                    <a:pt x="1702" y="122"/>
                  </a:lnTo>
                  <a:lnTo>
                    <a:pt x="1695" y="119"/>
                  </a:lnTo>
                  <a:lnTo>
                    <a:pt x="1704" y="132"/>
                  </a:lnTo>
                  <a:lnTo>
                    <a:pt x="1702" y="144"/>
                  </a:lnTo>
                  <a:lnTo>
                    <a:pt x="1673" y="137"/>
                  </a:lnTo>
                  <a:lnTo>
                    <a:pt x="1640" y="122"/>
                  </a:lnTo>
                  <a:lnTo>
                    <a:pt x="1602" y="110"/>
                  </a:lnTo>
                  <a:lnTo>
                    <a:pt x="1592" y="111"/>
                  </a:lnTo>
                  <a:lnTo>
                    <a:pt x="1620" y="130"/>
                  </a:lnTo>
                  <a:lnTo>
                    <a:pt x="1581" y="110"/>
                  </a:lnTo>
                  <a:lnTo>
                    <a:pt x="1519" y="103"/>
                  </a:lnTo>
                  <a:lnTo>
                    <a:pt x="1457" y="95"/>
                  </a:lnTo>
                  <a:lnTo>
                    <a:pt x="1421" y="87"/>
                  </a:lnTo>
                  <a:lnTo>
                    <a:pt x="1427" y="83"/>
                  </a:lnTo>
                  <a:lnTo>
                    <a:pt x="1400" y="82"/>
                  </a:lnTo>
                  <a:lnTo>
                    <a:pt x="1341" y="83"/>
                  </a:lnTo>
                  <a:lnTo>
                    <a:pt x="1324" y="77"/>
                  </a:lnTo>
                  <a:lnTo>
                    <a:pt x="1297" y="77"/>
                  </a:lnTo>
                  <a:lnTo>
                    <a:pt x="1297" y="72"/>
                  </a:lnTo>
                  <a:lnTo>
                    <a:pt x="1270" y="78"/>
                  </a:lnTo>
                  <a:lnTo>
                    <a:pt x="1296" y="81"/>
                  </a:lnTo>
                  <a:lnTo>
                    <a:pt x="1264" y="91"/>
                  </a:lnTo>
                  <a:lnTo>
                    <a:pt x="1232" y="94"/>
                  </a:lnTo>
                  <a:lnTo>
                    <a:pt x="1233" y="88"/>
                  </a:lnTo>
                  <a:lnTo>
                    <a:pt x="1265" y="66"/>
                  </a:lnTo>
                  <a:lnTo>
                    <a:pt x="1297" y="45"/>
                  </a:lnTo>
                  <a:lnTo>
                    <a:pt x="1282" y="41"/>
                  </a:lnTo>
                  <a:lnTo>
                    <a:pt x="1269" y="37"/>
                  </a:lnTo>
                  <a:lnTo>
                    <a:pt x="1293" y="39"/>
                  </a:lnTo>
                  <a:lnTo>
                    <a:pt x="1270" y="30"/>
                  </a:lnTo>
                  <a:lnTo>
                    <a:pt x="1266" y="31"/>
                  </a:lnTo>
                  <a:lnTo>
                    <a:pt x="1255" y="30"/>
                  </a:lnTo>
                  <a:lnTo>
                    <a:pt x="1230" y="21"/>
                  </a:lnTo>
                  <a:lnTo>
                    <a:pt x="1175" y="21"/>
                  </a:lnTo>
                  <a:lnTo>
                    <a:pt x="1155" y="22"/>
                  </a:lnTo>
                  <a:lnTo>
                    <a:pt x="1154" y="12"/>
                  </a:lnTo>
                  <a:lnTo>
                    <a:pt x="1131" y="11"/>
                  </a:lnTo>
                  <a:lnTo>
                    <a:pt x="1103" y="11"/>
                  </a:lnTo>
                  <a:lnTo>
                    <a:pt x="1123" y="5"/>
                  </a:lnTo>
                  <a:lnTo>
                    <a:pt x="1082" y="0"/>
                  </a:lnTo>
                  <a:lnTo>
                    <a:pt x="1056" y="12"/>
                  </a:lnTo>
                  <a:lnTo>
                    <a:pt x="1066" y="22"/>
                  </a:lnTo>
                  <a:lnTo>
                    <a:pt x="1082" y="23"/>
                  </a:lnTo>
                  <a:lnTo>
                    <a:pt x="1042" y="25"/>
                  </a:lnTo>
                  <a:lnTo>
                    <a:pt x="1055" y="31"/>
                  </a:lnTo>
                  <a:lnTo>
                    <a:pt x="1031" y="32"/>
                  </a:lnTo>
                  <a:lnTo>
                    <a:pt x="1005" y="33"/>
                  </a:lnTo>
                  <a:lnTo>
                    <a:pt x="956" y="33"/>
                  </a:lnTo>
                  <a:lnTo>
                    <a:pt x="976" y="33"/>
                  </a:lnTo>
                  <a:lnTo>
                    <a:pt x="939" y="41"/>
                  </a:lnTo>
                  <a:lnTo>
                    <a:pt x="900" y="48"/>
                  </a:lnTo>
                  <a:lnTo>
                    <a:pt x="888" y="52"/>
                  </a:lnTo>
                  <a:lnTo>
                    <a:pt x="887" y="61"/>
                  </a:lnTo>
                  <a:lnTo>
                    <a:pt x="872" y="58"/>
                  </a:lnTo>
                  <a:lnTo>
                    <a:pt x="898" y="66"/>
                  </a:lnTo>
                  <a:lnTo>
                    <a:pt x="882" y="69"/>
                  </a:lnTo>
                  <a:lnTo>
                    <a:pt x="901" y="72"/>
                  </a:lnTo>
                  <a:lnTo>
                    <a:pt x="901" y="77"/>
                  </a:lnTo>
                  <a:lnTo>
                    <a:pt x="856" y="81"/>
                  </a:lnTo>
                  <a:lnTo>
                    <a:pt x="810" y="83"/>
                  </a:lnTo>
                  <a:lnTo>
                    <a:pt x="818" y="94"/>
                  </a:lnTo>
                  <a:lnTo>
                    <a:pt x="839" y="110"/>
                  </a:lnTo>
                  <a:lnTo>
                    <a:pt x="862" y="114"/>
                  </a:lnTo>
                  <a:lnTo>
                    <a:pt x="893" y="125"/>
                  </a:lnTo>
                  <a:lnTo>
                    <a:pt x="909" y="145"/>
                  </a:lnTo>
                  <a:lnTo>
                    <a:pt x="914" y="154"/>
                  </a:lnTo>
                  <a:lnTo>
                    <a:pt x="904" y="154"/>
                  </a:lnTo>
                  <a:lnTo>
                    <a:pt x="889" y="139"/>
                  </a:lnTo>
                  <a:lnTo>
                    <a:pt x="887" y="147"/>
                  </a:lnTo>
                  <a:lnTo>
                    <a:pt x="876" y="132"/>
                  </a:lnTo>
                  <a:lnTo>
                    <a:pt x="884" y="124"/>
                  </a:lnTo>
                  <a:lnTo>
                    <a:pt x="849" y="121"/>
                  </a:lnTo>
                  <a:lnTo>
                    <a:pt x="810" y="110"/>
                  </a:lnTo>
                  <a:lnTo>
                    <a:pt x="781" y="114"/>
                  </a:lnTo>
                  <a:lnTo>
                    <a:pt x="796" y="119"/>
                  </a:lnTo>
                  <a:lnTo>
                    <a:pt x="760" y="119"/>
                  </a:lnTo>
                  <a:lnTo>
                    <a:pt x="771" y="127"/>
                  </a:lnTo>
                  <a:lnTo>
                    <a:pt x="810" y="135"/>
                  </a:lnTo>
                  <a:lnTo>
                    <a:pt x="818" y="139"/>
                  </a:lnTo>
                  <a:lnTo>
                    <a:pt x="759" y="128"/>
                  </a:lnTo>
                  <a:lnTo>
                    <a:pt x="740" y="102"/>
                  </a:lnTo>
                  <a:lnTo>
                    <a:pt x="726" y="99"/>
                  </a:lnTo>
                  <a:lnTo>
                    <a:pt x="740" y="114"/>
                  </a:lnTo>
                  <a:lnTo>
                    <a:pt x="724" y="124"/>
                  </a:lnTo>
                  <a:lnTo>
                    <a:pt x="731" y="132"/>
                  </a:lnTo>
                  <a:lnTo>
                    <a:pt x="756" y="148"/>
                  </a:lnTo>
                  <a:lnTo>
                    <a:pt x="755" y="166"/>
                  </a:lnTo>
                  <a:lnTo>
                    <a:pt x="771" y="182"/>
                  </a:lnTo>
                  <a:lnTo>
                    <a:pt x="816" y="178"/>
                  </a:lnTo>
                  <a:lnTo>
                    <a:pt x="838" y="187"/>
                  </a:lnTo>
                  <a:lnTo>
                    <a:pt x="849" y="202"/>
                  </a:lnTo>
                  <a:lnTo>
                    <a:pt x="855" y="210"/>
                  </a:lnTo>
                  <a:lnTo>
                    <a:pt x="881" y="215"/>
                  </a:lnTo>
                  <a:lnTo>
                    <a:pt x="843" y="210"/>
                  </a:lnTo>
                  <a:lnTo>
                    <a:pt x="831" y="191"/>
                  </a:lnTo>
                  <a:lnTo>
                    <a:pt x="816" y="185"/>
                  </a:lnTo>
                  <a:lnTo>
                    <a:pt x="784" y="189"/>
                  </a:lnTo>
                  <a:lnTo>
                    <a:pt x="805" y="214"/>
                  </a:lnTo>
                  <a:lnTo>
                    <a:pt x="788" y="237"/>
                  </a:lnTo>
                  <a:lnTo>
                    <a:pt x="781" y="239"/>
                  </a:lnTo>
                  <a:lnTo>
                    <a:pt x="771" y="246"/>
                  </a:lnTo>
                  <a:lnTo>
                    <a:pt x="721" y="237"/>
                  </a:lnTo>
                  <a:lnTo>
                    <a:pt x="716" y="235"/>
                  </a:lnTo>
                  <a:lnTo>
                    <a:pt x="748" y="235"/>
                  </a:lnTo>
                  <a:lnTo>
                    <a:pt x="742" y="237"/>
                  </a:lnTo>
                  <a:lnTo>
                    <a:pt x="764" y="236"/>
                  </a:lnTo>
                  <a:lnTo>
                    <a:pt x="760" y="231"/>
                  </a:lnTo>
                  <a:lnTo>
                    <a:pt x="773" y="206"/>
                  </a:lnTo>
                  <a:lnTo>
                    <a:pt x="773" y="196"/>
                  </a:lnTo>
                  <a:lnTo>
                    <a:pt x="744" y="178"/>
                  </a:lnTo>
                  <a:lnTo>
                    <a:pt x="732" y="156"/>
                  </a:lnTo>
                  <a:lnTo>
                    <a:pt x="717" y="137"/>
                  </a:lnTo>
                  <a:lnTo>
                    <a:pt x="699" y="127"/>
                  </a:lnTo>
                  <a:lnTo>
                    <a:pt x="699" y="106"/>
                  </a:lnTo>
                  <a:lnTo>
                    <a:pt x="672" y="97"/>
                  </a:lnTo>
                  <a:lnTo>
                    <a:pt x="635" y="99"/>
                  </a:lnTo>
                  <a:lnTo>
                    <a:pt x="633" y="128"/>
                  </a:lnTo>
                  <a:lnTo>
                    <a:pt x="618" y="138"/>
                  </a:lnTo>
                  <a:lnTo>
                    <a:pt x="623" y="144"/>
                  </a:lnTo>
                  <a:lnTo>
                    <a:pt x="634" y="144"/>
                  </a:lnTo>
                  <a:lnTo>
                    <a:pt x="639" y="158"/>
                  </a:lnTo>
                  <a:lnTo>
                    <a:pt x="643" y="169"/>
                  </a:lnTo>
                  <a:lnTo>
                    <a:pt x="667" y="174"/>
                  </a:lnTo>
                  <a:lnTo>
                    <a:pt x="682" y="186"/>
                  </a:lnTo>
                  <a:lnTo>
                    <a:pt x="690" y="187"/>
                  </a:lnTo>
                  <a:lnTo>
                    <a:pt x="683" y="202"/>
                  </a:lnTo>
                  <a:lnTo>
                    <a:pt x="656" y="187"/>
                  </a:lnTo>
                  <a:lnTo>
                    <a:pt x="613" y="176"/>
                  </a:lnTo>
                  <a:lnTo>
                    <a:pt x="574" y="170"/>
                  </a:lnTo>
                  <a:lnTo>
                    <a:pt x="535" y="163"/>
                  </a:lnTo>
                  <a:lnTo>
                    <a:pt x="528" y="170"/>
                  </a:lnTo>
                  <a:lnTo>
                    <a:pt x="549" y="186"/>
                  </a:lnTo>
                  <a:lnTo>
                    <a:pt x="534" y="191"/>
                  </a:lnTo>
                  <a:lnTo>
                    <a:pt x="534" y="198"/>
                  </a:lnTo>
                  <a:lnTo>
                    <a:pt x="523" y="196"/>
                  </a:lnTo>
                  <a:lnTo>
                    <a:pt x="518" y="186"/>
                  </a:lnTo>
                  <a:lnTo>
                    <a:pt x="493" y="189"/>
                  </a:lnTo>
                  <a:lnTo>
                    <a:pt x="474" y="191"/>
                  </a:lnTo>
                  <a:lnTo>
                    <a:pt x="452" y="199"/>
                  </a:lnTo>
                  <a:lnTo>
                    <a:pt x="426" y="198"/>
                  </a:lnTo>
                  <a:lnTo>
                    <a:pt x="434" y="194"/>
                  </a:lnTo>
                  <a:lnTo>
                    <a:pt x="426" y="187"/>
                  </a:lnTo>
                  <a:lnTo>
                    <a:pt x="440" y="185"/>
                  </a:lnTo>
                  <a:lnTo>
                    <a:pt x="408" y="193"/>
                  </a:lnTo>
                  <a:lnTo>
                    <a:pt x="406" y="194"/>
                  </a:lnTo>
                  <a:lnTo>
                    <a:pt x="369" y="203"/>
                  </a:lnTo>
                  <a:lnTo>
                    <a:pt x="351" y="210"/>
                  </a:lnTo>
                  <a:lnTo>
                    <a:pt x="352" y="214"/>
                  </a:lnTo>
                  <a:lnTo>
                    <a:pt x="336" y="215"/>
                  </a:lnTo>
                  <a:lnTo>
                    <a:pt x="335" y="231"/>
                  </a:lnTo>
                  <a:lnTo>
                    <a:pt x="308" y="231"/>
                  </a:lnTo>
                  <a:lnTo>
                    <a:pt x="288" y="219"/>
                  </a:lnTo>
                  <a:lnTo>
                    <a:pt x="316" y="206"/>
                  </a:lnTo>
                  <a:lnTo>
                    <a:pt x="284" y="193"/>
                  </a:lnTo>
                  <a:lnTo>
                    <a:pt x="249" y="189"/>
                  </a:lnTo>
                  <a:lnTo>
                    <a:pt x="269" y="199"/>
                  </a:lnTo>
                  <a:lnTo>
                    <a:pt x="277" y="224"/>
                  </a:lnTo>
                  <a:lnTo>
                    <a:pt x="285" y="239"/>
                  </a:lnTo>
                  <a:lnTo>
                    <a:pt x="284" y="252"/>
                  </a:lnTo>
                  <a:lnTo>
                    <a:pt x="275" y="252"/>
                  </a:lnTo>
                  <a:lnTo>
                    <a:pt x="268" y="241"/>
                  </a:lnTo>
                  <a:lnTo>
                    <a:pt x="249" y="238"/>
                  </a:lnTo>
                  <a:lnTo>
                    <a:pt x="232" y="253"/>
                  </a:lnTo>
                  <a:lnTo>
                    <a:pt x="212" y="265"/>
                  </a:lnTo>
                  <a:lnTo>
                    <a:pt x="229" y="285"/>
                  </a:lnTo>
                  <a:lnTo>
                    <a:pt x="191" y="280"/>
                  </a:lnTo>
                  <a:lnTo>
                    <a:pt x="163" y="270"/>
                  </a:lnTo>
                  <a:lnTo>
                    <a:pt x="163" y="281"/>
                  </a:lnTo>
                  <a:lnTo>
                    <a:pt x="183" y="289"/>
                  </a:lnTo>
                  <a:lnTo>
                    <a:pt x="194" y="298"/>
                  </a:lnTo>
                  <a:lnTo>
                    <a:pt x="168" y="300"/>
                  </a:lnTo>
                  <a:lnTo>
                    <a:pt x="134" y="282"/>
                  </a:lnTo>
                  <a:lnTo>
                    <a:pt x="122" y="264"/>
                  </a:lnTo>
                  <a:lnTo>
                    <a:pt x="120" y="255"/>
                  </a:lnTo>
                  <a:lnTo>
                    <a:pt x="122" y="255"/>
                  </a:lnTo>
                  <a:lnTo>
                    <a:pt x="100" y="246"/>
                  </a:lnTo>
                  <a:lnTo>
                    <a:pt x="89" y="238"/>
                  </a:lnTo>
                  <a:lnTo>
                    <a:pt x="66" y="226"/>
                  </a:lnTo>
                  <a:lnTo>
                    <a:pt x="79" y="230"/>
                  </a:lnTo>
                  <a:lnTo>
                    <a:pt x="129" y="238"/>
                  </a:lnTo>
                  <a:lnTo>
                    <a:pt x="177" y="249"/>
                  </a:lnTo>
                  <a:lnTo>
                    <a:pt x="222" y="238"/>
                  </a:lnTo>
                  <a:lnTo>
                    <a:pt x="227" y="222"/>
                  </a:lnTo>
                  <a:lnTo>
                    <a:pt x="210" y="210"/>
                  </a:lnTo>
                  <a:lnTo>
                    <a:pt x="160" y="194"/>
                  </a:lnTo>
                  <a:lnTo>
                    <a:pt x="108" y="178"/>
                  </a:lnTo>
                  <a:lnTo>
                    <a:pt x="78" y="178"/>
                  </a:lnTo>
                  <a:lnTo>
                    <a:pt x="70" y="182"/>
                  </a:lnTo>
                  <a:lnTo>
                    <a:pt x="77" y="174"/>
                  </a:lnTo>
                  <a:lnTo>
                    <a:pt x="66" y="176"/>
                  </a:lnTo>
                  <a:lnTo>
                    <a:pt x="52" y="169"/>
                  </a:lnTo>
                  <a:lnTo>
                    <a:pt x="68" y="166"/>
                  </a:lnTo>
                  <a:lnTo>
                    <a:pt x="46" y="161"/>
                  </a:lnTo>
                  <a:lnTo>
                    <a:pt x="39" y="166"/>
                  </a:lnTo>
                  <a:lnTo>
                    <a:pt x="29" y="164"/>
                  </a:lnTo>
                  <a:lnTo>
                    <a:pt x="29" y="171"/>
                  </a:lnTo>
                  <a:lnTo>
                    <a:pt x="18" y="171"/>
                  </a:lnTo>
                  <a:lnTo>
                    <a:pt x="1" y="182"/>
                  </a:lnTo>
                  <a:lnTo>
                    <a:pt x="0" y="187"/>
                  </a:lnTo>
                  <a:lnTo>
                    <a:pt x="1" y="202"/>
                  </a:lnTo>
                  <a:lnTo>
                    <a:pt x="27" y="215"/>
                  </a:lnTo>
                  <a:lnTo>
                    <a:pt x="14" y="232"/>
                  </a:lnTo>
                  <a:lnTo>
                    <a:pt x="39" y="260"/>
                  </a:lnTo>
                  <a:lnTo>
                    <a:pt x="41" y="280"/>
                  </a:lnTo>
                  <a:lnTo>
                    <a:pt x="46" y="287"/>
                  </a:lnTo>
                  <a:lnTo>
                    <a:pt x="58" y="298"/>
                  </a:lnTo>
                  <a:lnTo>
                    <a:pt x="50" y="305"/>
                  </a:lnTo>
                  <a:lnTo>
                    <a:pt x="84" y="324"/>
                  </a:lnTo>
                  <a:lnTo>
                    <a:pt x="69" y="338"/>
                  </a:lnTo>
                  <a:lnTo>
                    <a:pt x="55" y="353"/>
                  </a:lnTo>
                  <a:lnTo>
                    <a:pt x="41" y="368"/>
                  </a:lnTo>
                  <a:lnTo>
                    <a:pt x="27" y="381"/>
                  </a:lnTo>
                  <a:lnTo>
                    <a:pt x="41" y="381"/>
                  </a:lnTo>
                  <a:lnTo>
                    <a:pt x="37" y="381"/>
                  </a:lnTo>
                  <a:lnTo>
                    <a:pt x="42" y="386"/>
                  </a:lnTo>
                  <a:lnTo>
                    <a:pt x="75" y="396"/>
                  </a:lnTo>
                  <a:lnTo>
                    <a:pt x="55" y="393"/>
                  </a:lnTo>
                  <a:lnTo>
                    <a:pt x="37" y="402"/>
                  </a:lnTo>
                  <a:lnTo>
                    <a:pt x="33" y="409"/>
                  </a:lnTo>
                  <a:lnTo>
                    <a:pt x="39" y="431"/>
                  </a:lnTo>
                  <a:lnTo>
                    <a:pt x="29" y="447"/>
                  </a:lnTo>
                  <a:lnTo>
                    <a:pt x="42" y="464"/>
                  </a:lnTo>
                  <a:lnTo>
                    <a:pt x="55" y="493"/>
                  </a:lnTo>
                  <a:lnTo>
                    <a:pt x="86" y="499"/>
                  </a:lnTo>
                  <a:lnTo>
                    <a:pt x="118" y="504"/>
                  </a:lnTo>
                  <a:lnTo>
                    <a:pt x="122" y="535"/>
                  </a:lnTo>
                  <a:lnTo>
                    <a:pt x="149" y="555"/>
                  </a:lnTo>
                  <a:lnTo>
                    <a:pt x="141" y="564"/>
                  </a:lnTo>
                  <a:lnTo>
                    <a:pt x="146" y="586"/>
                  </a:lnTo>
                  <a:lnTo>
                    <a:pt x="163" y="582"/>
                  </a:lnTo>
                  <a:lnTo>
                    <a:pt x="196" y="585"/>
                  </a:lnTo>
                  <a:lnTo>
                    <a:pt x="200" y="594"/>
                  </a:lnTo>
                  <a:lnTo>
                    <a:pt x="227" y="618"/>
                  </a:lnTo>
                  <a:lnTo>
                    <a:pt x="253" y="641"/>
                  </a:lnTo>
                  <a:lnTo>
                    <a:pt x="268" y="636"/>
                  </a:lnTo>
                  <a:lnTo>
                    <a:pt x="299" y="646"/>
                  </a:lnTo>
                  <a:lnTo>
                    <a:pt x="329" y="658"/>
                  </a:lnTo>
                  <a:lnTo>
                    <a:pt x="344" y="693"/>
                  </a:lnTo>
                  <a:lnTo>
                    <a:pt x="327" y="702"/>
                  </a:lnTo>
                  <a:lnTo>
                    <a:pt x="318" y="718"/>
                  </a:lnTo>
                  <a:lnTo>
                    <a:pt x="323" y="721"/>
                  </a:lnTo>
                  <a:lnTo>
                    <a:pt x="307" y="732"/>
                  </a:lnTo>
                  <a:lnTo>
                    <a:pt x="296" y="735"/>
                  </a:lnTo>
                  <a:lnTo>
                    <a:pt x="314" y="748"/>
                  </a:lnTo>
                  <a:lnTo>
                    <a:pt x="307" y="748"/>
                  </a:lnTo>
                  <a:lnTo>
                    <a:pt x="303" y="754"/>
                  </a:lnTo>
                  <a:lnTo>
                    <a:pt x="301" y="749"/>
                  </a:lnTo>
                  <a:lnTo>
                    <a:pt x="300" y="765"/>
                  </a:lnTo>
                  <a:lnTo>
                    <a:pt x="283" y="767"/>
                  </a:lnTo>
                  <a:lnTo>
                    <a:pt x="277" y="770"/>
                  </a:lnTo>
                  <a:lnTo>
                    <a:pt x="308" y="787"/>
                  </a:lnTo>
                  <a:lnTo>
                    <a:pt x="340" y="803"/>
                  </a:lnTo>
                  <a:lnTo>
                    <a:pt x="343" y="802"/>
                  </a:lnTo>
                  <a:lnTo>
                    <a:pt x="366" y="803"/>
                  </a:lnTo>
                  <a:lnTo>
                    <a:pt x="391" y="804"/>
                  </a:lnTo>
                  <a:lnTo>
                    <a:pt x="423" y="818"/>
                  </a:lnTo>
                  <a:lnTo>
                    <a:pt x="454" y="831"/>
                  </a:lnTo>
                  <a:lnTo>
                    <a:pt x="487" y="845"/>
                  </a:lnTo>
                  <a:lnTo>
                    <a:pt x="518" y="858"/>
                  </a:lnTo>
                  <a:lnTo>
                    <a:pt x="556" y="864"/>
                  </a:lnTo>
                  <a:lnTo>
                    <a:pt x="535" y="843"/>
                  </a:lnTo>
                  <a:lnTo>
                    <a:pt x="517" y="824"/>
                  </a:lnTo>
                  <a:lnTo>
                    <a:pt x="516" y="804"/>
                  </a:lnTo>
                  <a:lnTo>
                    <a:pt x="515" y="813"/>
                  </a:lnTo>
                  <a:lnTo>
                    <a:pt x="501" y="793"/>
                  </a:lnTo>
                  <a:lnTo>
                    <a:pt x="493" y="785"/>
                  </a:lnTo>
                  <a:lnTo>
                    <a:pt x="504" y="759"/>
                  </a:lnTo>
                  <a:lnTo>
                    <a:pt x="528" y="749"/>
                  </a:lnTo>
                  <a:lnTo>
                    <a:pt x="537" y="743"/>
                  </a:lnTo>
                  <a:lnTo>
                    <a:pt x="535" y="737"/>
                  </a:lnTo>
                  <a:lnTo>
                    <a:pt x="518" y="712"/>
                  </a:lnTo>
                  <a:lnTo>
                    <a:pt x="493" y="692"/>
                  </a:lnTo>
                  <a:lnTo>
                    <a:pt x="469" y="674"/>
                  </a:lnTo>
                  <a:lnTo>
                    <a:pt x="473" y="645"/>
                  </a:lnTo>
                  <a:lnTo>
                    <a:pt x="476" y="616"/>
                  </a:lnTo>
                  <a:lnTo>
                    <a:pt x="501" y="627"/>
                  </a:lnTo>
                  <a:lnTo>
                    <a:pt x="504" y="616"/>
                  </a:lnTo>
                  <a:lnTo>
                    <a:pt x="519" y="603"/>
                  </a:lnTo>
                  <a:lnTo>
                    <a:pt x="535" y="592"/>
                  </a:lnTo>
                  <a:lnTo>
                    <a:pt x="566" y="591"/>
                  </a:lnTo>
                  <a:lnTo>
                    <a:pt x="593" y="603"/>
                  </a:lnTo>
                  <a:lnTo>
                    <a:pt x="622" y="618"/>
                  </a:lnTo>
                  <a:lnTo>
                    <a:pt x="652" y="615"/>
                  </a:lnTo>
                  <a:lnTo>
                    <a:pt x="693" y="615"/>
                  </a:lnTo>
                  <a:lnTo>
                    <a:pt x="733" y="620"/>
                  </a:lnTo>
                  <a:lnTo>
                    <a:pt x="735" y="613"/>
                  </a:lnTo>
                  <a:lnTo>
                    <a:pt x="715" y="587"/>
                  </a:lnTo>
                  <a:lnTo>
                    <a:pt x="724" y="558"/>
                  </a:lnTo>
                  <a:lnTo>
                    <a:pt x="743" y="559"/>
                  </a:lnTo>
                  <a:lnTo>
                    <a:pt x="717" y="546"/>
                  </a:lnTo>
                  <a:lnTo>
                    <a:pt x="744" y="542"/>
                  </a:lnTo>
                  <a:lnTo>
                    <a:pt x="772" y="537"/>
                  </a:lnTo>
                  <a:lnTo>
                    <a:pt x="796" y="530"/>
                  </a:lnTo>
                  <a:lnTo>
                    <a:pt x="821" y="523"/>
                  </a:lnTo>
                  <a:lnTo>
                    <a:pt x="846" y="516"/>
                  </a:lnTo>
                  <a:lnTo>
                    <a:pt x="868" y="510"/>
                  </a:lnTo>
                  <a:lnTo>
                    <a:pt x="888" y="508"/>
                  </a:lnTo>
                  <a:lnTo>
                    <a:pt x="904" y="525"/>
                  </a:lnTo>
                  <a:lnTo>
                    <a:pt x="943" y="537"/>
                  </a:lnTo>
                  <a:lnTo>
                    <a:pt x="959" y="544"/>
                  </a:lnTo>
                  <a:lnTo>
                    <a:pt x="975" y="549"/>
                  </a:lnTo>
                  <a:lnTo>
                    <a:pt x="1000" y="538"/>
                  </a:lnTo>
                  <a:lnTo>
                    <a:pt x="1026" y="529"/>
                  </a:lnTo>
                  <a:lnTo>
                    <a:pt x="1032" y="533"/>
                  </a:lnTo>
                  <a:lnTo>
                    <a:pt x="1030" y="544"/>
                  </a:lnTo>
                  <a:lnTo>
                    <a:pt x="1055" y="564"/>
                  </a:lnTo>
                  <a:lnTo>
                    <a:pt x="1083" y="584"/>
                  </a:lnTo>
                  <a:lnTo>
                    <a:pt x="1112" y="602"/>
                  </a:lnTo>
                  <a:lnTo>
                    <a:pt x="1141" y="620"/>
                  </a:lnTo>
                  <a:lnTo>
                    <a:pt x="1145" y="615"/>
                  </a:lnTo>
                  <a:lnTo>
                    <a:pt x="1161" y="620"/>
                  </a:lnTo>
                  <a:lnTo>
                    <a:pt x="1188" y="616"/>
                  </a:lnTo>
                  <a:lnTo>
                    <a:pt x="1215" y="634"/>
                  </a:lnTo>
                  <a:lnTo>
                    <a:pt x="1244" y="651"/>
                  </a:lnTo>
                  <a:lnTo>
                    <a:pt x="1271" y="645"/>
                  </a:lnTo>
                  <a:lnTo>
                    <a:pt x="1296" y="669"/>
                  </a:lnTo>
                  <a:lnTo>
                    <a:pt x="1311" y="668"/>
                  </a:lnTo>
                  <a:lnTo>
                    <a:pt x="1322" y="659"/>
                  </a:lnTo>
                  <a:lnTo>
                    <a:pt x="1341" y="651"/>
                  </a:lnTo>
                  <a:lnTo>
                    <a:pt x="1361" y="637"/>
                  </a:lnTo>
                  <a:lnTo>
                    <a:pt x="1382" y="627"/>
                  </a:lnTo>
                  <a:lnTo>
                    <a:pt x="1426" y="632"/>
                  </a:lnTo>
                  <a:lnTo>
                    <a:pt x="1431" y="641"/>
                  </a:lnTo>
                  <a:lnTo>
                    <a:pt x="1463" y="646"/>
                  </a:lnTo>
                  <a:lnTo>
                    <a:pt x="1494" y="651"/>
                  </a:lnTo>
                  <a:lnTo>
                    <a:pt x="1510" y="637"/>
                  </a:lnTo>
                  <a:lnTo>
                    <a:pt x="1490" y="620"/>
                  </a:lnTo>
                  <a:lnTo>
                    <a:pt x="1496" y="594"/>
                  </a:lnTo>
                  <a:lnTo>
                    <a:pt x="1530" y="602"/>
                  </a:lnTo>
                  <a:lnTo>
                    <a:pt x="1568" y="610"/>
                  </a:lnTo>
                  <a:lnTo>
                    <a:pt x="1583" y="625"/>
                  </a:lnTo>
                  <a:lnTo>
                    <a:pt x="1614" y="642"/>
                  </a:lnTo>
                  <a:lnTo>
                    <a:pt x="1651" y="634"/>
                  </a:lnTo>
                  <a:lnTo>
                    <a:pt x="1679" y="641"/>
                  </a:lnTo>
                  <a:lnTo>
                    <a:pt x="1709" y="646"/>
                  </a:lnTo>
                  <a:lnTo>
                    <a:pt x="1720" y="657"/>
                  </a:lnTo>
                  <a:lnTo>
                    <a:pt x="1763" y="666"/>
                  </a:lnTo>
                  <a:lnTo>
                    <a:pt x="1787" y="662"/>
                  </a:lnTo>
                  <a:lnTo>
                    <a:pt x="1812" y="659"/>
                  </a:lnTo>
                  <a:lnTo>
                    <a:pt x="1835" y="641"/>
                  </a:lnTo>
                  <a:lnTo>
                    <a:pt x="1875" y="647"/>
                  </a:lnTo>
                  <a:lnTo>
                    <a:pt x="1893" y="651"/>
                  </a:lnTo>
                  <a:lnTo>
                    <a:pt x="1925" y="657"/>
                  </a:lnTo>
                  <a:lnTo>
                    <a:pt x="1940" y="641"/>
                  </a:lnTo>
                  <a:lnTo>
                    <a:pt x="1934" y="620"/>
                  </a:lnTo>
                  <a:lnTo>
                    <a:pt x="1934" y="588"/>
                  </a:lnTo>
                  <a:lnTo>
                    <a:pt x="1918" y="580"/>
                  </a:lnTo>
                  <a:lnTo>
                    <a:pt x="1908" y="575"/>
                  </a:lnTo>
                  <a:lnTo>
                    <a:pt x="1924" y="560"/>
                  </a:lnTo>
                  <a:lnTo>
                    <a:pt x="1950" y="560"/>
                  </a:lnTo>
                  <a:lnTo>
                    <a:pt x="1976" y="559"/>
                  </a:lnTo>
                  <a:lnTo>
                    <a:pt x="2028" y="576"/>
                  </a:lnTo>
                  <a:lnTo>
                    <a:pt x="2050" y="594"/>
                  </a:lnTo>
                  <a:lnTo>
                    <a:pt x="2073" y="612"/>
                  </a:lnTo>
                  <a:lnTo>
                    <a:pt x="2092" y="630"/>
                  </a:lnTo>
                  <a:lnTo>
                    <a:pt x="2115" y="647"/>
                  </a:lnTo>
                  <a:lnTo>
                    <a:pt x="2136" y="659"/>
                  </a:lnTo>
                  <a:lnTo>
                    <a:pt x="2175" y="668"/>
                  </a:lnTo>
                  <a:lnTo>
                    <a:pt x="2197" y="677"/>
                  </a:lnTo>
                  <a:lnTo>
                    <a:pt x="2224" y="707"/>
                  </a:lnTo>
                  <a:lnTo>
                    <a:pt x="2256" y="702"/>
                  </a:lnTo>
                  <a:lnTo>
                    <a:pt x="2289" y="691"/>
                  </a:lnTo>
                  <a:lnTo>
                    <a:pt x="2301" y="712"/>
                  </a:lnTo>
                  <a:lnTo>
                    <a:pt x="2305" y="743"/>
                  </a:lnTo>
                  <a:lnTo>
                    <a:pt x="2308" y="774"/>
                  </a:lnTo>
                  <a:lnTo>
                    <a:pt x="2281" y="770"/>
                  </a:lnTo>
                  <a:lnTo>
                    <a:pt x="2277" y="784"/>
                  </a:lnTo>
                  <a:lnTo>
                    <a:pt x="2291" y="807"/>
                  </a:lnTo>
                  <a:lnTo>
                    <a:pt x="2306" y="831"/>
                  </a:lnTo>
                  <a:lnTo>
                    <a:pt x="2299" y="836"/>
                  </a:lnTo>
                  <a:lnTo>
                    <a:pt x="2302" y="843"/>
                  </a:lnTo>
                  <a:lnTo>
                    <a:pt x="2307" y="848"/>
                  </a:lnTo>
                  <a:lnTo>
                    <a:pt x="2305" y="840"/>
                  </a:lnTo>
                  <a:lnTo>
                    <a:pt x="2307" y="840"/>
                  </a:lnTo>
                  <a:lnTo>
                    <a:pt x="2318" y="824"/>
                  </a:lnTo>
                  <a:lnTo>
                    <a:pt x="2324" y="820"/>
                  </a:lnTo>
                  <a:lnTo>
                    <a:pt x="2333" y="832"/>
                  </a:lnTo>
                  <a:lnTo>
                    <a:pt x="2349" y="834"/>
                  </a:lnTo>
                  <a:lnTo>
                    <a:pt x="2373" y="825"/>
                  </a:lnTo>
                  <a:lnTo>
                    <a:pt x="2380" y="807"/>
                  </a:lnTo>
                  <a:lnTo>
                    <a:pt x="2389" y="787"/>
                  </a:lnTo>
                  <a:lnTo>
                    <a:pt x="2391" y="765"/>
                  </a:lnTo>
                  <a:lnTo>
                    <a:pt x="2394" y="740"/>
                  </a:lnTo>
                  <a:lnTo>
                    <a:pt x="2396" y="713"/>
                  </a:lnTo>
                  <a:lnTo>
                    <a:pt x="2397" y="691"/>
                  </a:lnTo>
                  <a:lnTo>
                    <a:pt x="2389" y="668"/>
                  </a:lnTo>
                  <a:lnTo>
                    <a:pt x="2379" y="646"/>
                  </a:lnTo>
                  <a:lnTo>
                    <a:pt x="2364" y="632"/>
                  </a:lnTo>
                  <a:lnTo>
                    <a:pt x="2360" y="615"/>
                  </a:lnTo>
                  <a:lnTo>
                    <a:pt x="2352" y="597"/>
                  </a:lnTo>
                  <a:lnTo>
                    <a:pt x="2338" y="580"/>
                  </a:lnTo>
                  <a:lnTo>
                    <a:pt x="2314" y="566"/>
                  </a:lnTo>
                  <a:lnTo>
                    <a:pt x="2329" y="568"/>
                  </a:lnTo>
                  <a:lnTo>
                    <a:pt x="2274" y="538"/>
                  </a:lnTo>
                  <a:lnTo>
                    <a:pt x="2250" y="536"/>
                  </a:lnTo>
                  <a:lnTo>
                    <a:pt x="2256" y="546"/>
                  </a:lnTo>
                  <a:lnTo>
                    <a:pt x="2239" y="555"/>
                  </a:lnTo>
                  <a:lnTo>
                    <a:pt x="2239" y="546"/>
                  </a:lnTo>
                  <a:lnTo>
                    <a:pt x="2227" y="542"/>
                  </a:lnTo>
                  <a:lnTo>
                    <a:pt x="2224" y="549"/>
                  </a:lnTo>
                  <a:lnTo>
                    <a:pt x="2207" y="530"/>
                  </a:lnTo>
                  <a:lnTo>
                    <a:pt x="2172" y="526"/>
                  </a:lnTo>
                  <a:lnTo>
                    <a:pt x="2180" y="504"/>
                  </a:lnTo>
                  <a:lnTo>
                    <a:pt x="2186" y="480"/>
                  </a:lnTo>
                  <a:lnTo>
                    <a:pt x="2194" y="466"/>
                  </a:lnTo>
                  <a:lnTo>
                    <a:pt x="2200" y="451"/>
                  </a:lnTo>
                  <a:lnTo>
                    <a:pt x="2195" y="437"/>
                  </a:lnTo>
                  <a:lnTo>
                    <a:pt x="2203" y="416"/>
                  </a:lnTo>
                  <a:lnTo>
                    <a:pt x="2228" y="413"/>
                  </a:lnTo>
                  <a:lnTo>
                    <a:pt x="2255" y="409"/>
                  </a:lnTo>
                  <a:lnTo>
                    <a:pt x="2259" y="409"/>
                  </a:lnTo>
                  <a:lnTo>
                    <a:pt x="2272" y="414"/>
                  </a:lnTo>
                  <a:lnTo>
                    <a:pt x="2273" y="409"/>
                  </a:lnTo>
                  <a:lnTo>
                    <a:pt x="2322" y="413"/>
                  </a:lnTo>
                  <a:lnTo>
                    <a:pt x="2322" y="407"/>
                  </a:lnTo>
                  <a:lnTo>
                    <a:pt x="2318" y="403"/>
                  </a:lnTo>
                  <a:lnTo>
                    <a:pt x="2355" y="404"/>
                  </a:lnTo>
                  <a:lnTo>
                    <a:pt x="2384" y="413"/>
                  </a:lnTo>
                  <a:lnTo>
                    <a:pt x="2375" y="416"/>
                  </a:lnTo>
                  <a:lnTo>
                    <a:pt x="2381" y="422"/>
                  </a:lnTo>
                  <a:lnTo>
                    <a:pt x="2402" y="420"/>
                  </a:lnTo>
                  <a:lnTo>
                    <a:pt x="2418" y="414"/>
                  </a:lnTo>
                  <a:lnTo>
                    <a:pt x="2446" y="416"/>
                  </a:lnTo>
                  <a:lnTo>
                    <a:pt x="2441" y="409"/>
                  </a:lnTo>
                  <a:lnTo>
                    <a:pt x="2423" y="407"/>
                  </a:lnTo>
                  <a:lnTo>
                    <a:pt x="2414" y="402"/>
                  </a:lnTo>
                  <a:lnTo>
                    <a:pt x="2414" y="377"/>
                  </a:lnTo>
                  <a:lnTo>
                    <a:pt x="2413" y="354"/>
                  </a:lnTo>
                  <a:lnTo>
                    <a:pt x="2453" y="353"/>
                  </a:lnTo>
                  <a:lnTo>
                    <a:pt x="2464" y="350"/>
                  </a:lnTo>
                  <a:lnTo>
                    <a:pt x="2484" y="371"/>
                  </a:lnTo>
                  <a:lnTo>
                    <a:pt x="2488" y="370"/>
                  </a:lnTo>
                  <a:lnTo>
                    <a:pt x="2500" y="381"/>
                  </a:lnTo>
                  <a:lnTo>
                    <a:pt x="2512" y="355"/>
                  </a:lnTo>
                  <a:lnTo>
                    <a:pt x="2524" y="355"/>
                  </a:lnTo>
                  <a:lnTo>
                    <a:pt x="2501" y="336"/>
                  </a:lnTo>
                  <a:lnTo>
                    <a:pt x="2506" y="331"/>
                  </a:lnTo>
                  <a:lnTo>
                    <a:pt x="2541" y="336"/>
                  </a:lnTo>
                  <a:lnTo>
                    <a:pt x="2546" y="338"/>
                  </a:lnTo>
                  <a:lnTo>
                    <a:pt x="2527" y="338"/>
                  </a:lnTo>
                  <a:lnTo>
                    <a:pt x="2543" y="354"/>
                  </a:lnTo>
                  <a:lnTo>
                    <a:pt x="2558" y="371"/>
                  </a:lnTo>
                  <a:lnTo>
                    <a:pt x="2547" y="379"/>
                  </a:lnTo>
                  <a:lnTo>
                    <a:pt x="2543" y="398"/>
                  </a:lnTo>
                  <a:lnTo>
                    <a:pt x="2538" y="419"/>
                  </a:lnTo>
                  <a:lnTo>
                    <a:pt x="2534" y="443"/>
                  </a:lnTo>
                  <a:lnTo>
                    <a:pt x="2516" y="447"/>
                  </a:lnTo>
                  <a:lnTo>
                    <a:pt x="2525" y="454"/>
                  </a:lnTo>
                  <a:lnTo>
                    <a:pt x="2529" y="472"/>
                  </a:lnTo>
                  <a:lnTo>
                    <a:pt x="2546" y="493"/>
                  </a:lnTo>
                  <a:lnTo>
                    <a:pt x="2562" y="514"/>
                  </a:lnTo>
                  <a:lnTo>
                    <a:pt x="2593" y="542"/>
                  </a:lnTo>
                  <a:lnTo>
                    <a:pt x="2624" y="568"/>
                  </a:lnTo>
                  <a:lnTo>
                    <a:pt x="2655" y="594"/>
                  </a:lnTo>
                  <a:lnTo>
                    <a:pt x="2687" y="620"/>
                  </a:lnTo>
                  <a:lnTo>
                    <a:pt x="2695" y="603"/>
                  </a:lnTo>
                  <a:lnTo>
                    <a:pt x="2678" y="570"/>
                  </a:lnTo>
                  <a:lnTo>
                    <a:pt x="2683" y="566"/>
                  </a:lnTo>
                  <a:lnTo>
                    <a:pt x="2699" y="568"/>
                  </a:lnTo>
                  <a:lnTo>
                    <a:pt x="2695" y="562"/>
                  </a:lnTo>
                  <a:lnTo>
                    <a:pt x="2678" y="537"/>
                  </a:lnTo>
                  <a:lnTo>
                    <a:pt x="2700" y="527"/>
                  </a:lnTo>
                  <a:lnTo>
                    <a:pt x="2669" y="501"/>
                  </a:lnTo>
                  <a:lnTo>
                    <a:pt x="2667" y="487"/>
                  </a:lnTo>
                  <a:lnTo>
                    <a:pt x="2671" y="481"/>
                  </a:lnTo>
                  <a:lnTo>
                    <a:pt x="2669" y="488"/>
                  </a:lnTo>
                  <a:lnTo>
                    <a:pt x="2683" y="493"/>
                  </a:lnTo>
                  <a:lnTo>
                    <a:pt x="2667" y="476"/>
                  </a:lnTo>
                  <a:lnTo>
                    <a:pt x="2657" y="475"/>
                  </a:lnTo>
                  <a:lnTo>
                    <a:pt x="2636" y="447"/>
                  </a:lnTo>
                  <a:lnTo>
                    <a:pt x="2624" y="451"/>
                  </a:lnTo>
                  <a:lnTo>
                    <a:pt x="2606" y="443"/>
                  </a:lnTo>
                  <a:lnTo>
                    <a:pt x="2595" y="416"/>
                  </a:lnTo>
                  <a:lnTo>
                    <a:pt x="2583" y="398"/>
                  </a:lnTo>
                  <a:lnTo>
                    <a:pt x="2596" y="393"/>
                  </a:lnTo>
                  <a:lnTo>
                    <a:pt x="2612" y="400"/>
                  </a:lnTo>
                  <a:lnTo>
                    <a:pt x="2608" y="392"/>
                  </a:lnTo>
                  <a:lnTo>
                    <a:pt x="2617" y="383"/>
                  </a:lnTo>
                  <a:lnTo>
                    <a:pt x="2636" y="398"/>
                  </a:lnTo>
                  <a:lnTo>
                    <a:pt x="2638" y="387"/>
                  </a:lnTo>
                  <a:lnTo>
                    <a:pt x="2671" y="381"/>
                  </a:lnTo>
                  <a:lnTo>
                    <a:pt x="2705" y="393"/>
                  </a:lnTo>
                  <a:lnTo>
                    <a:pt x="2705" y="387"/>
                  </a:lnTo>
                  <a:lnTo>
                    <a:pt x="2715" y="371"/>
                  </a:lnTo>
                  <a:lnTo>
                    <a:pt x="2716" y="369"/>
                  </a:lnTo>
                  <a:lnTo>
                    <a:pt x="2715" y="361"/>
                  </a:lnTo>
                  <a:lnTo>
                    <a:pt x="2717" y="357"/>
                  </a:lnTo>
                  <a:lnTo>
                    <a:pt x="2737" y="344"/>
                  </a:lnTo>
                  <a:lnTo>
                    <a:pt x="2757" y="333"/>
                  </a:lnTo>
                  <a:lnTo>
                    <a:pt x="2746" y="330"/>
                  </a:lnTo>
                  <a:lnTo>
                    <a:pt x="2754" y="329"/>
                  </a:lnTo>
                  <a:lnTo>
                    <a:pt x="2795" y="338"/>
                  </a:lnTo>
                  <a:lnTo>
                    <a:pt x="2796" y="333"/>
                  </a:lnTo>
                  <a:lnTo>
                    <a:pt x="2778" y="322"/>
                  </a:lnTo>
                  <a:lnTo>
                    <a:pt x="2757" y="311"/>
                  </a:lnTo>
                  <a:lnTo>
                    <a:pt x="2746" y="309"/>
                  </a:lnTo>
                  <a:lnTo>
                    <a:pt x="2715" y="287"/>
                  </a:lnTo>
                  <a:lnTo>
                    <a:pt x="2712" y="293"/>
                  </a:lnTo>
                  <a:lnTo>
                    <a:pt x="2689" y="280"/>
                  </a:lnTo>
                  <a:lnTo>
                    <a:pt x="2702" y="281"/>
                  </a:lnTo>
                  <a:lnTo>
                    <a:pt x="2724" y="278"/>
                  </a:lnTo>
                  <a:lnTo>
                    <a:pt x="2689" y="254"/>
                  </a:lnTo>
                  <a:lnTo>
                    <a:pt x="2655" y="231"/>
                  </a:lnTo>
                  <a:lnTo>
                    <a:pt x="2622" y="206"/>
                  </a:lnTo>
                  <a:lnTo>
                    <a:pt x="2588" y="18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06" name="Freeform 563"/>
            <p:cNvSpPr>
              <a:spLocks/>
            </p:cNvSpPr>
            <p:nvPr/>
          </p:nvSpPr>
          <p:spPr bwMode="auto">
            <a:xfrm>
              <a:off x="3000" y="1136"/>
              <a:ext cx="1831" cy="555"/>
            </a:xfrm>
            <a:custGeom>
              <a:avLst/>
              <a:gdLst>
                <a:gd name="T0" fmla="*/ 1580 w 2796"/>
                <a:gd name="T1" fmla="*/ 120 h 864"/>
                <a:gd name="T2" fmla="*/ 1431 w 2796"/>
                <a:gd name="T3" fmla="*/ 93 h 864"/>
                <a:gd name="T4" fmla="*/ 1293 w 2796"/>
                <a:gd name="T5" fmla="*/ 78 h 864"/>
                <a:gd name="T6" fmla="*/ 1190 w 2796"/>
                <a:gd name="T7" fmla="*/ 67 h 864"/>
                <a:gd name="T8" fmla="*/ 1151 w 2796"/>
                <a:gd name="T9" fmla="*/ 80 h 864"/>
                <a:gd name="T10" fmla="*/ 1043 w 2796"/>
                <a:gd name="T11" fmla="*/ 71 h 864"/>
                <a:gd name="T12" fmla="*/ 867 w 2796"/>
                <a:gd name="T13" fmla="*/ 49 h 864"/>
                <a:gd name="T14" fmla="*/ 849 w 2796"/>
                <a:gd name="T15" fmla="*/ 29 h 864"/>
                <a:gd name="T16" fmla="*/ 756 w 2796"/>
                <a:gd name="T17" fmla="*/ 14 h 864"/>
                <a:gd name="T18" fmla="*/ 682 w 2796"/>
                <a:gd name="T19" fmla="*/ 16 h 864"/>
                <a:gd name="T20" fmla="*/ 581 w 2796"/>
                <a:gd name="T21" fmla="*/ 39 h 864"/>
                <a:gd name="T22" fmla="*/ 549 w 2796"/>
                <a:gd name="T23" fmla="*/ 71 h 864"/>
                <a:gd name="T24" fmla="*/ 579 w 2796"/>
                <a:gd name="T25" fmla="*/ 80 h 864"/>
                <a:gd name="T26" fmla="*/ 497 w 2796"/>
                <a:gd name="T27" fmla="*/ 82 h 864"/>
                <a:gd name="T28" fmla="*/ 534 w 2796"/>
                <a:gd name="T29" fmla="*/ 114 h 864"/>
                <a:gd name="T30" fmla="*/ 527 w 2796"/>
                <a:gd name="T31" fmla="*/ 137 h 864"/>
                <a:gd name="T32" fmla="*/ 498 w 2796"/>
                <a:gd name="T33" fmla="*/ 148 h 864"/>
                <a:gd name="T34" fmla="*/ 416 w 2796"/>
                <a:gd name="T35" fmla="*/ 64 h 864"/>
                <a:gd name="T36" fmla="*/ 452 w 2796"/>
                <a:gd name="T37" fmla="*/ 120 h 864"/>
                <a:gd name="T38" fmla="*/ 350 w 2796"/>
                <a:gd name="T39" fmla="*/ 127 h 864"/>
                <a:gd name="T40" fmla="*/ 288 w 2796"/>
                <a:gd name="T41" fmla="*/ 119 h 864"/>
                <a:gd name="T42" fmla="*/ 189 w 2796"/>
                <a:gd name="T43" fmla="*/ 141 h 864"/>
                <a:gd name="T44" fmla="*/ 176 w 2796"/>
                <a:gd name="T45" fmla="*/ 155 h 864"/>
                <a:gd name="T46" fmla="*/ 127 w 2796"/>
                <a:gd name="T47" fmla="*/ 191 h 864"/>
                <a:gd name="T48" fmla="*/ 52 w 2796"/>
                <a:gd name="T49" fmla="*/ 148 h 864"/>
                <a:gd name="T50" fmla="*/ 46 w 2796"/>
                <a:gd name="T51" fmla="*/ 117 h 864"/>
                <a:gd name="T52" fmla="*/ 12 w 2796"/>
                <a:gd name="T53" fmla="*/ 110 h 864"/>
                <a:gd name="T54" fmla="*/ 38 w 2796"/>
                <a:gd name="T55" fmla="*/ 191 h 864"/>
                <a:gd name="T56" fmla="*/ 28 w 2796"/>
                <a:gd name="T57" fmla="*/ 248 h 864"/>
                <a:gd name="T58" fmla="*/ 56 w 2796"/>
                <a:gd name="T59" fmla="*/ 321 h 864"/>
                <a:gd name="T60" fmla="*/ 149 w 2796"/>
                <a:gd name="T61" fmla="*/ 397 h 864"/>
                <a:gd name="T62" fmla="*/ 201 w 2796"/>
                <a:gd name="T63" fmla="*/ 470 h 864"/>
                <a:gd name="T64" fmla="*/ 202 w 2796"/>
                <a:gd name="T65" fmla="*/ 506 h 864"/>
                <a:gd name="T66" fmla="*/ 364 w 2796"/>
                <a:gd name="T67" fmla="*/ 555 h 864"/>
                <a:gd name="T68" fmla="*/ 352 w 2796"/>
                <a:gd name="T69" fmla="*/ 477 h 864"/>
                <a:gd name="T70" fmla="*/ 340 w 2796"/>
                <a:gd name="T71" fmla="*/ 387 h 864"/>
                <a:gd name="T72" fmla="*/ 468 w 2796"/>
                <a:gd name="T73" fmla="*/ 377 h 864"/>
                <a:gd name="T74" fmla="*/ 568 w 2796"/>
                <a:gd name="T75" fmla="*/ 328 h 864"/>
                <a:gd name="T76" fmla="*/ 675 w 2796"/>
                <a:gd name="T77" fmla="*/ 349 h 864"/>
                <a:gd name="T78" fmla="*/ 815 w 2796"/>
                <a:gd name="T79" fmla="*/ 418 h 864"/>
                <a:gd name="T80" fmla="*/ 937 w 2796"/>
                <a:gd name="T81" fmla="*/ 412 h 864"/>
                <a:gd name="T82" fmla="*/ 1057 w 2796"/>
                <a:gd name="T83" fmla="*/ 412 h 864"/>
                <a:gd name="T84" fmla="*/ 1228 w 2796"/>
                <a:gd name="T85" fmla="*/ 416 h 864"/>
                <a:gd name="T86" fmla="*/ 1277 w 2796"/>
                <a:gd name="T87" fmla="*/ 360 h 864"/>
                <a:gd name="T88" fmla="*/ 1439 w 2796"/>
                <a:gd name="T89" fmla="*/ 435 h 864"/>
                <a:gd name="T90" fmla="*/ 1500 w 2796"/>
                <a:gd name="T91" fmla="*/ 518 h 864"/>
                <a:gd name="T92" fmla="*/ 1528 w 2796"/>
                <a:gd name="T93" fmla="*/ 534 h 864"/>
                <a:gd name="T94" fmla="*/ 1564 w 2796"/>
                <a:gd name="T95" fmla="*/ 429 h 864"/>
                <a:gd name="T96" fmla="*/ 1473 w 2796"/>
                <a:gd name="T97" fmla="*/ 344 h 864"/>
                <a:gd name="T98" fmla="*/ 1432 w 2796"/>
                <a:gd name="T99" fmla="*/ 308 h 864"/>
                <a:gd name="T100" fmla="*/ 1489 w 2796"/>
                <a:gd name="T101" fmla="*/ 263 h 864"/>
                <a:gd name="T102" fmla="*/ 1583 w 2796"/>
                <a:gd name="T103" fmla="*/ 266 h 864"/>
                <a:gd name="T104" fmla="*/ 1627 w 2796"/>
                <a:gd name="T105" fmla="*/ 238 h 864"/>
                <a:gd name="T106" fmla="*/ 1655 w 2796"/>
                <a:gd name="T107" fmla="*/ 217 h 864"/>
                <a:gd name="T108" fmla="*/ 1656 w 2796"/>
                <a:gd name="T109" fmla="*/ 303 h 864"/>
                <a:gd name="T110" fmla="*/ 1757 w 2796"/>
                <a:gd name="T111" fmla="*/ 364 h 864"/>
                <a:gd name="T112" fmla="*/ 1757 w 2796"/>
                <a:gd name="T113" fmla="*/ 317 h 864"/>
                <a:gd name="T114" fmla="*/ 1711 w 2796"/>
                <a:gd name="T115" fmla="*/ 257 h 864"/>
                <a:gd name="T116" fmla="*/ 1779 w 2796"/>
                <a:gd name="T117" fmla="*/ 237 h 864"/>
                <a:gd name="T118" fmla="*/ 1819 w 2796"/>
                <a:gd name="T119" fmla="*/ 207 h 864"/>
                <a:gd name="T120" fmla="*/ 1739 w 2796"/>
                <a:gd name="T121" fmla="*/ 148 h 8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96"/>
                <a:gd name="T184" fmla="*/ 0 h 864"/>
                <a:gd name="T185" fmla="*/ 2796 w 2796"/>
                <a:gd name="T186" fmla="*/ 864 h 8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96" h="864">
                  <a:moveTo>
                    <a:pt x="2588" y="185"/>
                  </a:moveTo>
                  <a:lnTo>
                    <a:pt x="2533" y="172"/>
                  </a:lnTo>
                  <a:lnTo>
                    <a:pt x="2482" y="163"/>
                  </a:lnTo>
                  <a:lnTo>
                    <a:pt x="2434" y="163"/>
                  </a:lnTo>
                  <a:lnTo>
                    <a:pt x="2391" y="158"/>
                  </a:lnTo>
                  <a:lnTo>
                    <a:pt x="2407" y="170"/>
                  </a:lnTo>
                  <a:lnTo>
                    <a:pt x="2433" y="185"/>
                  </a:lnTo>
                  <a:lnTo>
                    <a:pt x="2427" y="187"/>
                  </a:lnTo>
                  <a:lnTo>
                    <a:pt x="2412" y="187"/>
                  </a:lnTo>
                  <a:lnTo>
                    <a:pt x="2389" y="178"/>
                  </a:lnTo>
                  <a:lnTo>
                    <a:pt x="2379" y="177"/>
                  </a:lnTo>
                  <a:lnTo>
                    <a:pt x="2352" y="164"/>
                  </a:lnTo>
                  <a:lnTo>
                    <a:pt x="2333" y="171"/>
                  </a:lnTo>
                  <a:lnTo>
                    <a:pt x="2263" y="169"/>
                  </a:lnTo>
                  <a:lnTo>
                    <a:pt x="2261" y="178"/>
                  </a:lnTo>
                  <a:lnTo>
                    <a:pt x="2239" y="169"/>
                  </a:lnTo>
                  <a:lnTo>
                    <a:pt x="2211" y="163"/>
                  </a:lnTo>
                  <a:lnTo>
                    <a:pt x="2185" y="145"/>
                  </a:lnTo>
                  <a:lnTo>
                    <a:pt x="2144" y="138"/>
                  </a:lnTo>
                  <a:lnTo>
                    <a:pt x="2102" y="139"/>
                  </a:lnTo>
                  <a:lnTo>
                    <a:pt x="2059" y="143"/>
                  </a:lnTo>
                  <a:lnTo>
                    <a:pt x="2048" y="139"/>
                  </a:lnTo>
                  <a:lnTo>
                    <a:pt x="2017" y="130"/>
                  </a:lnTo>
                  <a:lnTo>
                    <a:pt x="2007" y="135"/>
                  </a:lnTo>
                  <a:lnTo>
                    <a:pt x="2008" y="128"/>
                  </a:lnTo>
                  <a:lnTo>
                    <a:pt x="1995" y="127"/>
                  </a:lnTo>
                  <a:lnTo>
                    <a:pt x="1975" y="122"/>
                  </a:lnTo>
                  <a:lnTo>
                    <a:pt x="1985" y="119"/>
                  </a:lnTo>
                  <a:lnTo>
                    <a:pt x="1946" y="111"/>
                  </a:lnTo>
                  <a:lnTo>
                    <a:pt x="1921" y="115"/>
                  </a:lnTo>
                  <a:lnTo>
                    <a:pt x="1917" y="115"/>
                  </a:lnTo>
                  <a:lnTo>
                    <a:pt x="1919" y="111"/>
                  </a:lnTo>
                  <a:lnTo>
                    <a:pt x="1918" y="110"/>
                  </a:lnTo>
                  <a:lnTo>
                    <a:pt x="1859" y="104"/>
                  </a:lnTo>
                  <a:lnTo>
                    <a:pt x="1802" y="99"/>
                  </a:lnTo>
                  <a:lnTo>
                    <a:pt x="1817" y="104"/>
                  </a:lnTo>
                  <a:lnTo>
                    <a:pt x="1792" y="110"/>
                  </a:lnTo>
                  <a:lnTo>
                    <a:pt x="1801" y="113"/>
                  </a:lnTo>
                  <a:lnTo>
                    <a:pt x="1809" y="114"/>
                  </a:lnTo>
                  <a:lnTo>
                    <a:pt x="1817" y="121"/>
                  </a:lnTo>
                  <a:lnTo>
                    <a:pt x="1826" y="128"/>
                  </a:lnTo>
                  <a:lnTo>
                    <a:pt x="1796" y="127"/>
                  </a:lnTo>
                  <a:lnTo>
                    <a:pt x="1802" y="131"/>
                  </a:lnTo>
                  <a:lnTo>
                    <a:pt x="1804" y="137"/>
                  </a:lnTo>
                  <a:lnTo>
                    <a:pt x="1758" y="125"/>
                  </a:lnTo>
                  <a:lnTo>
                    <a:pt x="1742" y="130"/>
                  </a:lnTo>
                  <a:lnTo>
                    <a:pt x="1702" y="122"/>
                  </a:lnTo>
                  <a:lnTo>
                    <a:pt x="1695" y="119"/>
                  </a:lnTo>
                  <a:lnTo>
                    <a:pt x="1704" y="132"/>
                  </a:lnTo>
                  <a:lnTo>
                    <a:pt x="1702" y="144"/>
                  </a:lnTo>
                  <a:lnTo>
                    <a:pt x="1673" y="137"/>
                  </a:lnTo>
                  <a:lnTo>
                    <a:pt x="1640" y="122"/>
                  </a:lnTo>
                  <a:lnTo>
                    <a:pt x="1602" y="110"/>
                  </a:lnTo>
                  <a:lnTo>
                    <a:pt x="1592" y="111"/>
                  </a:lnTo>
                  <a:lnTo>
                    <a:pt x="1620" y="130"/>
                  </a:lnTo>
                  <a:lnTo>
                    <a:pt x="1581" y="110"/>
                  </a:lnTo>
                  <a:lnTo>
                    <a:pt x="1519" y="103"/>
                  </a:lnTo>
                  <a:lnTo>
                    <a:pt x="1457" y="95"/>
                  </a:lnTo>
                  <a:lnTo>
                    <a:pt x="1421" y="87"/>
                  </a:lnTo>
                  <a:lnTo>
                    <a:pt x="1427" y="83"/>
                  </a:lnTo>
                  <a:lnTo>
                    <a:pt x="1400" y="82"/>
                  </a:lnTo>
                  <a:lnTo>
                    <a:pt x="1341" y="83"/>
                  </a:lnTo>
                  <a:lnTo>
                    <a:pt x="1324" y="77"/>
                  </a:lnTo>
                  <a:lnTo>
                    <a:pt x="1297" y="77"/>
                  </a:lnTo>
                  <a:lnTo>
                    <a:pt x="1297" y="72"/>
                  </a:lnTo>
                  <a:lnTo>
                    <a:pt x="1270" y="78"/>
                  </a:lnTo>
                  <a:lnTo>
                    <a:pt x="1296" y="81"/>
                  </a:lnTo>
                  <a:lnTo>
                    <a:pt x="1264" y="91"/>
                  </a:lnTo>
                  <a:lnTo>
                    <a:pt x="1232" y="94"/>
                  </a:lnTo>
                  <a:lnTo>
                    <a:pt x="1233" y="88"/>
                  </a:lnTo>
                  <a:lnTo>
                    <a:pt x="1265" y="66"/>
                  </a:lnTo>
                  <a:lnTo>
                    <a:pt x="1297" y="45"/>
                  </a:lnTo>
                  <a:lnTo>
                    <a:pt x="1282" y="41"/>
                  </a:lnTo>
                  <a:lnTo>
                    <a:pt x="1269" y="37"/>
                  </a:lnTo>
                  <a:lnTo>
                    <a:pt x="1293" y="39"/>
                  </a:lnTo>
                  <a:lnTo>
                    <a:pt x="1270" y="30"/>
                  </a:lnTo>
                  <a:lnTo>
                    <a:pt x="1266" y="31"/>
                  </a:lnTo>
                  <a:lnTo>
                    <a:pt x="1255" y="30"/>
                  </a:lnTo>
                  <a:lnTo>
                    <a:pt x="1230" y="21"/>
                  </a:lnTo>
                  <a:lnTo>
                    <a:pt x="1175" y="21"/>
                  </a:lnTo>
                  <a:lnTo>
                    <a:pt x="1155" y="22"/>
                  </a:lnTo>
                  <a:lnTo>
                    <a:pt x="1154" y="12"/>
                  </a:lnTo>
                  <a:lnTo>
                    <a:pt x="1131" y="11"/>
                  </a:lnTo>
                  <a:lnTo>
                    <a:pt x="1103" y="11"/>
                  </a:lnTo>
                  <a:lnTo>
                    <a:pt x="1123" y="5"/>
                  </a:lnTo>
                  <a:lnTo>
                    <a:pt x="1082" y="0"/>
                  </a:lnTo>
                  <a:lnTo>
                    <a:pt x="1056" y="12"/>
                  </a:lnTo>
                  <a:lnTo>
                    <a:pt x="1066" y="22"/>
                  </a:lnTo>
                  <a:lnTo>
                    <a:pt x="1082" y="23"/>
                  </a:lnTo>
                  <a:lnTo>
                    <a:pt x="1042" y="25"/>
                  </a:lnTo>
                  <a:lnTo>
                    <a:pt x="1055" y="31"/>
                  </a:lnTo>
                  <a:lnTo>
                    <a:pt x="1031" y="32"/>
                  </a:lnTo>
                  <a:lnTo>
                    <a:pt x="1005" y="33"/>
                  </a:lnTo>
                  <a:lnTo>
                    <a:pt x="956" y="33"/>
                  </a:lnTo>
                  <a:lnTo>
                    <a:pt x="976" y="33"/>
                  </a:lnTo>
                  <a:lnTo>
                    <a:pt x="939" y="41"/>
                  </a:lnTo>
                  <a:lnTo>
                    <a:pt x="900" y="48"/>
                  </a:lnTo>
                  <a:lnTo>
                    <a:pt x="888" y="52"/>
                  </a:lnTo>
                  <a:lnTo>
                    <a:pt x="887" y="61"/>
                  </a:lnTo>
                  <a:lnTo>
                    <a:pt x="872" y="58"/>
                  </a:lnTo>
                  <a:lnTo>
                    <a:pt x="898" y="66"/>
                  </a:lnTo>
                  <a:lnTo>
                    <a:pt x="882" y="69"/>
                  </a:lnTo>
                  <a:lnTo>
                    <a:pt x="901" y="72"/>
                  </a:lnTo>
                  <a:lnTo>
                    <a:pt x="901" y="77"/>
                  </a:lnTo>
                  <a:lnTo>
                    <a:pt x="856" y="81"/>
                  </a:lnTo>
                  <a:lnTo>
                    <a:pt x="810" y="83"/>
                  </a:lnTo>
                  <a:lnTo>
                    <a:pt x="818" y="94"/>
                  </a:lnTo>
                  <a:lnTo>
                    <a:pt x="839" y="110"/>
                  </a:lnTo>
                  <a:lnTo>
                    <a:pt x="862" y="114"/>
                  </a:lnTo>
                  <a:lnTo>
                    <a:pt x="893" y="125"/>
                  </a:lnTo>
                  <a:lnTo>
                    <a:pt x="909" y="145"/>
                  </a:lnTo>
                  <a:lnTo>
                    <a:pt x="914" y="154"/>
                  </a:lnTo>
                  <a:lnTo>
                    <a:pt x="904" y="154"/>
                  </a:lnTo>
                  <a:lnTo>
                    <a:pt x="889" y="139"/>
                  </a:lnTo>
                  <a:lnTo>
                    <a:pt x="887" y="147"/>
                  </a:lnTo>
                  <a:lnTo>
                    <a:pt x="876" y="132"/>
                  </a:lnTo>
                  <a:lnTo>
                    <a:pt x="884" y="124"/>
                  </a:lnTo>
                  <a:lnTo>
                    <a:pt x="849" y="121"/>
                  </a:lnTo>
                  <a:lnTo>
                    <a:pt x="810" y="110"/>
                  </a:lnTo>
                  <a:lnTo>
                    <a:pt x="781" y="114"/>
                  </a:lnTo>
                  <a:lnTo>
                    <a:pt x="796" y="119"/>
                  </a:lnTo>
                  <a:lnTo>
                    <a:pt x="760" y="119"/>
                  </a:lnTo>
                  <a:lnTo>
                    <a:pt x="771" y="127"/>
                  </a:lnTo>
                  <a:lnTo>
                    <a:pt x="810" y="135"/>
                  </a:lnTo>
                  <a:lnTo>
                    <a:pt x="818" y="139"/>
                  </a:lnTo>
                  <a:lnTo>
                    <a:pt x="759" y="128"/>
                  </a:lnTo>
                  <a:lnTo>
                    <a:pt x="740" y="102"/>
                  </a:lnTo>
                  <a:lnTo>
                    <a:pt x="726" y="99"/>
                  </a:lnTo>
                  <a:lnTo>
                    <a:pt x="740" y="114"/>
                  </a:lnTo>
                  <a:lnTo>
                    <a:pt x="724" y="124"/>
                  </a:lnTo>
                  <a:lnTo>
                    <a:pt x="731" y="132"/>
                  </a:lnTo>
                  <a:lnTo>
                    <a:pt x="756" y="148"/>
                  </a:lnTo>
                  <a:lnTo>
                    <a:pt x="755" y="166"/>
                  </a:lnTo>
                  <a:lnTo>
                    <a:pt x="771" y="182"/>
                  </a:lnTo>
                  <a:lnTo>
                    <a:pt x="816" y="178"/>
                  </a:lnTo>
                  <a:lnTo>
                    <a:pt x="838" y="187"/>
                  </a:lnTo>
                  <a:lnTo>
                    <a:pt x="849" y="202"/>
                  </a:lnTo>
                  <a:lnTo>
                    <a:pt x="855" y="210"/>
                  </a:lnTo>
                  <a:lnTo>
                    <a:pt x="881" y="215"/>
                  </a:lnTo>
                  <a:lnTo>
                    <a:pt x="843" y="210"/>
                  </a:lnTo>
                  <a:lnTo>
                    <a:pt x="831" y="191"/>
                  </a:lnTo>
                  <a:lnTo>
                    <a:pt x="816" y="185"/>
                  </a:lnTo>
                  <a:lnTo>
                    <a:pt x="784" y="189"/>
                  </a:lnTo>
                  <a:lnTo>
                    <a:pt x="805" y="214"/>
                  </a:lnTo>
                  <a:lnTo>
                    <a:pt x="788" y="237"/>
                  </a:lnTo>
                  <a:lnTo>
                    <a:pt x="781" y="239"/>
                  </a:lnTo>
                  <a:lnTo>
                    <a:pt x="771" y="246"/>
                  </a:lnTo>
                  <a:lnTo>
                    <a:pt x="721" y="237"/>
                  </a:lnTo>
                  <a:lnTo>
                    <a:pt x="716" y="235"/>
                  </a:lnTo>
                  <a:lnTo>
                    <a:pt x="748" y="235"/>
                  </a:lnTo>
                  <a:lnTo>
                    <a:pt x="742" y="237"/>
                  </a:lnTo>
                  <a:lnTo>
                    <a:pt x="764" y="236"/>
                  </a:lnTo>
                  <a:lnTo>
                    <a:pt x="760" y="231"/>
                  </a:lnTo>
                  <a:lnTo>
                    <a:pt x="773" y="206"/>
                  </a:lnTo>
                  <a:lnTo>
                    <a:pt x="773" y="196"/>
                  </a:lnTo>
                  <a:lnTo>
                    <a:pt x="744" y="178"/>
                  </a:lnTo>
                  <a:lnTo>
                    <a:pt x="732" y="156"/>
                  </a:lnTo>
                  <a:lnTo>
                    <a:pt x="717" y="137"/>
                  </a:lnTo>
                  <a:lnTo>
                    <a:pt x="699" y="127"/>
                  </a:lnTo>
                  <a:lnTo>
                    <a:pt x="699" y="106"/>
                  </a:lnTo>
                  <a:lnTo>
                    <a:pt x="672" y="97"/>
                  </a:lnTo>
                  <a:lnTo>
                    <a:pt x="635" y="99"/>
                  </a:lnTo>
                  <a:lnTo>
                    <a:pt x="633" y="128"/>
                  </a:lnTo>
                  <a:lnTo>
                    <a:pt x="618" y="138"/>
                  </a:lnTo>
                  <a:lnTo>
                    <a:pt x="623" y="144"/>
                  </a:lnTo>
                  <a:lnTo>
                    <a:pt x="634" y="144"/>
                  </a:lnTo>
                  <a:lnTo>
                    <a:pt x="639" y="158"/>
                  </a:lnTo>
                  <a:lnTo>
                    <a:pt x="643" y="169"/>
                  </a:lnTo>
                  <a:lnTo>
                    <a:pt x="667" y="174"/>
                  </a:lnTo>
                  <a:lnTo>
                    <a:pt x="682" y="186"/>
                  </a:lnTo>
                  <a:lnTo>
                    <a:pt x="690" y="187"/>
                  </a:lnTo>
                  <a:lnTo>
                    <a:pt x="683" y="202"/>
                  </a:lnTo>
                  <a:lnTo>
                    <a:pt x="656" y="187"/>
                  </a:lnTo>
                  <a:lnTo>
                    <a:pt x="613" y="176"/>
                  </a:lnTo>
                  <a:lnTo>
                    <a:pt x="574" y="170"/>
                  </a:lnTo>
                  <a:lnTo>
                    <a:pt x="535" y="163"/>
                  </a:lnTo>
                  <a:lnTo>
                    <a:pt x="528" y="170"/>
                  </a:lnTo>
                  <a:lnTo>
                    <a:pt x="549" y="186"/>
                  </a:lnTo>
                  <a:lnTo>
                    <a:pt x="534" y="191"/>
                  </a:lnTo>
                  <a:lnTo>
                    <a:pt x="534" y="198"/>
                  </a:lnTo>
                  <a:lnTo>
                    <a:pt x="523" y="196"/>
                  </a:lnTo>
                  <a:lnTo>
                    <a:pt x="518" y="186"/>
                  </a:lnTo>
                  <a:lnTo>
                    <a:pt x="493" y="189"/>
                  </a:lnTo>
                  <a:lnTo>
                    <a:pt x="474" y="191"/>
                  </a:lnTo>
                  <a:lnTo>
                    <a:pt x="452" y="199"/>
                  </a:lnTo>
                  <a:lnTo>
                    <a:pt x="426" y="198"/>
                  </a:lnTo>
                  <a:lnTo>
                    <a:pt x="434" y="194"/>
                  </a:lnTo>
                  <a:lnTo>
                    <a:pt x="426" y="187"/>
                  </a:lnTo>
                  <a:lnTo>
                    <a:pt x="440" y="185"/>
                  </a:lnTo>
                  <a:lnTo>
                    <a:pt x="408" y="193"/>
                  </a:lnTo>
                  <a:lnTo>
                    <a:pt x="406" y="194"/>
                  </a:lnTo>
                  <a:lnTo>
                    <a:pt x="369" y="203"/>
                  </a:lnTo>
                  <a:lnTo>
                    <a:pt x="351" y="210"/>
                  </a:lnTo>
                  <a:lnTo>
                    <a:pt x="352" y="214"/>
                  </a:lnTo>
                  <a:lnTo>
                    <a:pt x="336" y="215"/>
                  </a:lnTo>
                  <a:lnTo>
                    <a:pt x="335" y="231"/>
                  </a:lnTo>
                  <a:lnTo>
                    <a:pt x="308" y="231"/>
                  </a:lnTo>
                  <a:lnTo>
                    <a:pt x="288" y="219"/>
                  </a:lnTo>
                  <a:lnTo>
                    <a:pt x="316" y="206"/>
                  </a:lnTo>
                  <a:lnTo>
                    <a:pt x="284" y="193"/>
                  </a:lnTo>
                  <a:lnTo>
                    <a:pt x="249" y="189"/>
                  </a:lnTo>
                  <a:lnTo>
                    <a:pt x="269" y="199"/>
                  </a:lnTo>
                  <a:lnTo>
                    <a:pt x="277" y="224"/>
                  </a:lnTo>
                  <a:lnTo>
                    <a:pt x="285" y="239"/>
                  </a:lnTo>
                  <a:lnTo>
                    <a:pt x="284" y="252"/>
                  </a:lnTo>
                  <a:lnTo>
                    <a:pt x="275" y="252"/>
                  </a:lnTo>
                  <a:lnTo>
                    <a:pt x="268" y="241"/>
                  </a:lnTo>
                  <a:lnTo>
                    <a:pt x="249" y="238"/>
                  </a:lnTo>
                  <a:lnTo>
                    <a:pt x="232" y="253"/>
                  </a:lnTo>
                  <a:lnTo>
                    <a:pt x="212" y="265"/>
                  </a:lnTo>
                  <a:lnTo>
                    <a:pt x="229" y="285"/>
                  </a:lnTo>
                  <a:lnTo>
                    <a:pt x="191" y="280"/>
                  </a:lnTo>
                  <a:lnTo>
                    <a:pt x="163" y="270"/>
                  </a:lnTo>
                  <a:lnTo>
                    <a:pt x="163" y="281"/>
                  </a:lnTo>
                  <a:lnTo>
                    <a:pt x="183" y="289"/>
                  </a:lnTo>
                  <a:lnTo>
                    <a:pt x="194" y="298"/>
                  </a:lnTo>
                  <a:lnTo>
                    <a:pt x="168" y="300"/>
                  </a:lnTo>
                  <a:lnTo>
                    <a:pt x="134" y="282"/>
                  </a:lnTo>
                  <a:lnTo>
                    <a:pt x="122" y="264"/>
                  </a:lnTo>
                  <a:lnTo>
                    <a:pt x="120" y="255"/>
                  </a:lnTo>
                  <a:lnTo>
                    <a:pt x="122" y="255"/>
                  </a:lnTo>
                  <a:lnTo>
                    <a:pt x="100" y="246"/>
                  </a:lnTo>
                  <a:lnTo>
                    <a:pt x="89" y="238"/>
                  </a:lnTo>
                  <a:lnTo>
                    <a:pt x="66" y="226"/>
                  </a:lnTo>
                  <a:lnTo>
                    <a:pt x="79" y="230"/>
                  </a:lnTo>
                  <a:lnTo>
                    <a:pt x="129" y="238"/>
                  </a:lnTo>
                  <a:lnTo>
                    <a:pt x="177" y="249"/>
                  </a:lnTo>
                  <a:lnTo>
                    <a:pt x="222" y="238"/>
                  </a:lnTo>
                  <a:lnTo>
                    <a:pt x="227" y="222"/>
                  </a:lnTo>
                  <a:lnTo>
                    <a:pt x="210" y="210"/>
                  </a:lnTo>
                  <a:lnTo>
                    <a:pt x="160" y="194"/>
                  </a:lnTo>
                  <a:lnTo>
                    <a:pt x="108" y="178"/>
                  </a:lnTo>
                  <a:lnTo>
                    <a:pt x="78" y="178"/>
                  </a:lnTo>
                  <a:lnTo>
                    <a:pt x="70" y="182"/>
                  </a:lnTo>
                  <a:lnTo>
                    <a:pt x="77" y="174"/>
                  </a:lnTo>
                  <a:lnTo>
                    <a:pt x="66" y="176"/>
                  </a:lnTo>
                  <a:lnTo>
                    <a:pt x="52" y="169"/>
                  </a:lnTo>
                  <a:lnTo>
                    <a:pt x="68" y="166"/>
                  </a:lnTo>
                  <a:lnTo>
                    <a:pt x="46" y="161"/>
                  </a:lnTo>
                  <a:lnTo>
                    <a:pt x="39" y="166"/>
                  </a:lnTo>
                  <a:lnTo>
                    <a:pt x="29" y="164"/>
                  </a:lnTo>
                  <a:lnTo>
                    <a:pt x="29" y="171"/>
                  </a:lnTo>
                  <a:lnTo>
                    <a:pt x="18" y="171"/>
                  </a:lnTo>
                  <a:lnTo>
                    <a:pt x="1" y="182"/>
                  </a:lnTo>
                  <a:lnTo>
                    <a:pt x="0" y="187"/>
                  </a:lnTo>
                  <a:lnTo>
                    <a:pt x="1" y="202"/>
                  </a:lnTo>
                  <a:lnTo>
                    <a:pt x="27" y="215"/>
                  </a:lnTo>
                  <a:lnTo>
                    <a:pt x="14" y="232"/>
                  </a:lnTo>
                  <a:lnTo>
                    <a:pt x="39" y="260"/>
                  </a:lnTo>
                  <a:lnTo>
                    <a:pt x="41" y="280"/>
                  </a:lnTo>
                  <a:lnTo>
                    <a:pt x="46" y="287"/>
                  </a:lnTo>
                  <a:lnTo>
                    <a:pt x="58" y="298"/>
                  </a:lnTo>
                  <a:lnTo>
                    <a:pt x="50" y="305"/>
                  </a:lnTo>
                  <a:lnTo>
                    <a:pt x="84" y="324"/>
                  </a:lnTo>
                  <a:lnTo>
                    <a:pt x="69" y="338"/>
                  </a:lnTo>
                  <a:lnTo>
                    <a:pt x="55" y="353"/>
                  </a:lnTo>
                  <a:lnTo>
                    <a:pt x="41" y="368"/>
                  </a:lnTo>
                  <a:lnTo>
                    <a:pt x="27" y="381"/>
                  </a:lnTo>
                  <a:lnTo>
                    <a:pt x="41" y="381"/>
                  </a:lnTo>
                  <a:lnTo>
                    <a:pt x="37" y="381"/>
                  </a:lnTo>
                  <a:lnTo>
                    <a:pt x="42" y="386"/>
                  </a:lnTo>
                  <a:lnTo>
                    <a:pt x="75" y="396"/>
                  </a:lnTo>
                  <a:lnTo>
                    <a:pt x="55" y="393"/>
                  </a:lnTo>
                  <a:lnTo>
                    <a:pt x="37" y="402"/>
                  </a:lnTo>
                  <a:lnTo>
                    <a:pt x="33" y="409"/>
                  </a:lnTo>
                  <a:lnTo>
                    <a:pt x="39" y="431"/>
                  </a:lnTo>
                  <a:lnTo>
                    <a:pt x="29" y="447"/>
                  </a:lnTo>
                  <a:lnTo>
                    <a:pt x="42" y="464"/>
                  </a:lnTo>
                  <a:lnTo>
                    <a:pt x="55" y="493"/>
                  </a:lnTo>
                  <a:lnTo>
                    <a:pt x="86" y="499"/>
                  </a:lnTo>
                  <a:lnTo>
                    <a:pt x="118" y="504"/>
                  </a:lnTo>
                  <a:lnTo>
                    <a:pt x="122" y="535"/>
                  </a:lnTo>
                  <a:lnTo>
                    <a:pt x="149" y="555"/>
                  </a:lnTo>
                  <a:lnTo>
                    <a:pt x="141" y="564"/>
                  </a:lnTo>
                  <a:lnTo>
                    <a:pt x="146" y="586"/>
                  </a:lnTo>
                  <a:lnTo>
                    <a:pt x="163" y="582"/>
                  </a:lnTo>
                  <a:lnTo>
                    <a:pt x="196" y="585"/>
                  </a:lnTo>
                  <a:lnTo>
                    <a:pt x="200" y="594"/>
                  </a:lnTo>
                  <a:lnTo>
                    <a:pt x="227" y="618"/>
                  </a:lnTo>
                  <a:lnTo>
                    <a:pt x="253" y="641"/>
                  </a:lnTo>
                  <a:lnTo>
                    <a:pt x="268" y="636"/>
                  </a:lnTo>
                  <a:lnTo>
                    <a:pt x="299" y="646"/>
                  </a:lnTo>
                  <a:lnTo>
                    <a:pt x="329" y="658"/>
                  </a:lnTo>
                  <a:lnTo>
                    <a:pt x="344" y="693"/>
                  </a:lnTo>
                  <a:lnTo>
                    <a:pt x="327" y="702"/>
                  </a:lnTo>
                  <a:lnTo>
                    <a:pt x="318" y="718"/>
                  </a:lnTo>
                  <a:lnTo>
                    <a:pt x="323" y="721"/>
                  </a:lnTo>
                  <a:lnTo>
                    <a:pt x="307" y="732"/>
                  </a:lnTo>
                  <a:lnTo>
                    <a:pt x="296" y="735"/>
                  </a:lnTo>
                  <a:lnTo>
                    <a:pt x="314" y="748"/>
                  </a:lnTo>
                  <a:lnTo>
                    <a:pt x="307" y="748"/>
                  </a:lnTo>
                  <a:lnTo>
                    <a:pt x="303" y="754"/>
                  </a:lnTo>
                  <a:lnTo>
                    <a:pt x="301" y="749"/>
                  </a:lnTo>
                  <a:lnTo>
                    <a:pt x="300" y="765"/>
                  </a:lnTo>
                  <a:lnTo>
                    <a:pt x="283" y="767"/>
                  </a:lnTo>
                  <a:lnTo>
                    <a:pt x="277" y="770"/>
                  </a:lnTo>
                  <a:lnTo>
                    <a:pt x="308" y="787"/>
                  </a:lnTo>
                  <a:lnTo>
                    <a:pt x="340" y="803"/>
                  </a:lnTo>
                  <a:lnTo>
                    <a:pt x="343" y="802"/>
                  </a:lnTo>
                  <a:lnTo>
                    <a:pt x="366" y="803"/>
                  </a:lnTo>
                  <a:lnTo>
                    <a:pt x="391" y="804"/>
                  </a:lnTo>
                  <a:lnTo>
                    <a:pt x="423" y="818"/>
                  </a:lnTo>
                  <a:lnTo>
                    <a:pt x="454" y="831"/>
                  </a:lnTo>
                  <a:lnTo>
                    <a:pt x="487" y="845"/>
                  </a:lnTo>
                  <a:lnTo>
                    <a:pt x="518" y="858"/>
                  </a:lnTo>
                  <a:lnTo>
                    <a:pt x="556" y="864"/>
                  </a:lnTo>
                  <a:lnTo>
                    <a:pt x="535" y="843"/>
                  </a:lnTo>
                  <a:lnTo>
                    <a:pt x="517" y="824"/>
                  </a:lnTo>
                  <a:lnTo>
                    <a:pt x="516" y="804"/>
                  </a:lnTo>
                  <a:lnTo>
                    <a:pt x="515" y="813"/>
                  </a:lnTo>
                  <a:lnTo>
                    <a:pt x="501" y="793"/>
                  </a:lnTo>
                  <a:lnTo>
                    <a:pt x="493" y="785"/>
                  </a:lnTo>
                  <a:lnTo>
                    <a:pt x="504" y="759"/>
                  </a:lnTo>
                  <a:lnTo>
                    <a:pt x="528" y="749"/>
                  </a:lnTo>
                  <a:lnTo>
                    <a:pt x="537" y="743"/>
                  </a:lnTo>
                  <a:lnTo>
                    <a:pt x="535" y="737"/>
                  </a:lnTo>
                  <a:lnTo>
                    <a:pt x="518" y="712"/>
                  </a:lnTo>
                  <a:lnTo>
                    <a:pt x="493" y="692"/>
                  </a:lnTo>
                  <a:lnTo>
                    <a:pt x="469" y="674"/>
                  </a:lnTo>
                  <a:lnTo>
                    <a:pt x="473" y="645"/>
                  </a:lnTo>
                  <a:lnTo>
                    <a:pt x="476" y="616"/>
                  </a:lnTo>
                  <a:lnTo>
                    <a:pt x="501" y="627"/>
                  </a:lnTo>
                  <a:lnTo>
                    <a:pt x="504" y="616"/>
                  </a:lnTo>
                  <a:lnTo>
                    <a:pt x="519" y="603"/>
                  </a:lnTo>
                  <a:lnTo>
                    <a:pt x="535" y="592"/>
                  </a:lnTo>
                  <a:lnTo>
                    <a:pt x="566" y="591"/>
                  </a:lnTo>
                  <a:lnTo>
                    <a:pt x="593" y="603"/>
                  </a:lnTo>
                  <a:lnTo>
                    <a:pt x="622" y="618"/>
                  </a:lnTo>
                  <a:lnTo>
                    <a:pt x="652" y="615"/>
                  </a:lnTo>
                  <a:lnTo>
                    <a:pt x="693" y="615"/>
                  </a:lnTo>
                  <a:lnTo>
                    <a:pt x="733" y="620"/>
                  </a:lnTo>
                  <a:lnTo>
                    <a:pt x="735" y="613"/>
                  </a:lnTo>
                  <a:lnTo>
                    <a:pt x="715" y="587"/>
                  </a:lnTo>
                  <a:lnTo>
                    <a:pt x="724" y="558"/>
                  </a:lnTo>
                  <a:lnTo>
                    <a:pt x="743" y="559"/>
                  </a:lnTo>
                  <a:lnTo>
                    <a:pt x="717" y="546"/>
                  </a:lnTo>
                  <a:lnTo>
                    <a:pt x="744" y="542"/>
                  </a:lnTo>
                  <a:lnTo>
                    <a:pt x="772" y="537"/>
                  </a:lnTo>
                  <a:lnTo>
                    <a:pt x="796" y="530"/>
                  </a:lnTo>
                  <a:lnTo>
                    <a:pt x="821" y="523"/>
                  </a:lnTo>
                  <a:lnTo>
                    <a:pt x="846" y="516"/>
                  </a:lnTo>
                  <a:lnTo>
                    <a:pt x="868" y="510"/>
                  </a:lnTo>
                  <a:lnTo>
                    <a:pt x="888" y="508"/>
                  </a:lnTo>
                  <a:lnTo>
                    <a:pt x="904" y="525"/>
                  </a:lnTo>
                  <a:lnTo>
                    <a:pt x="943" y="537"/>
                  </a:lnTo>
                  <a:lnTo>
                    <a:pt x="959" y="544"/>
                  </a:lnTo>
                  <a:lnTo>
                    <a:pt x="975" y="549"/>
                  </a:lnTo>
                  <a:lnTo>
                    <a:pt x="1000" y="538"/>
                  </a:lnTo>
                  <a:lnTo>
                    <a:pt x="1026" y="529"/>
                  </a:lnTo>
                  <a:lnTo>
                    <a:pt x="1032" y="533"/>
                  </a:lnTo>
                  <a:lnTo>
                    <a:pt x="1030" y="544"/>
                  </a:lnTo>
                  <a:lnTo>
                    <a:pt x="1055" y="564"/>
                  </a:lnTo>
                  <a:lnTo>
                    <a:pt x="1083" y="584"/>
                  </a:lnTo>
                  <a:lnTo>
                    <a:pt x="1112" y="602"/>
                  </a:lnTo>
                  <a:lnTo>
                    <a:pt x="1141" y="620"/>
                  </a:lnTo>
                  <a:lnTo>
                    <a:pt x="1145" y="615"/>
                  </a:lnTo>
                  <a:lnTo>
                    <a:pt x="1161" y="620"/>
                  </a:lnTo>
                  <a:lnTo>
                    <a:pt x="1188" y="616"/>
                  </a:lnTo>
                  <a:lnTo>
                    <a:pt x="1215" y="634"/>
                  </a:lnTo>
                  <a:lnTo>
                    <a:pt x="1244" y="651"/>
                  </a:lnTo>
                  <a:lnTo>
                    <a:pt x="1271" y="645"/>
                  </a:lnTo>
                  <a:lnTo>
                    <a:pt x="1296" y="669"/>
                  </a:lnTo>
                  <a:lnTo>
                    <a:pt x="1311" y="668"/>
                  </a:lnTo>
                  <a:lnTo>
                    <a:pt x="1322" y="659"/>
                  </a:lnTo>
                  <a:lnTo>
                    <a:pt x="1341" y="651"/>
                  </a:lnTo>
                  <a:lnTo>
                    <a:pt x="1361" y="637"/>
                  </a:lnTo>
                  <a:lnTo>
                    <a:pt x="1382" y="627"/>
                  </a:lnTo>
                  <a:lnTo>
                    <a:pt x="1426" y="632"/>
                  </a:lnTo>
                  <a:lnTo>
                    <a:pt x="1431" y="641"/>
                  </a:lnTo>
                  <a:lnTo>
                    <a:pt x="1463" y="646"/>
                  </a:lnTo>
                  <a:lnTo>
                    <a:pt x="1494" y="651"/>
                  </a:lnTo>
                  <a:lnTo>
                    <a:pt x="1510" y="637"/>
                  </a:lnTo>
                  <a:lnTo>
                    <a:pt x="1490" y="620"/>
                  </a:lnTo>
                  <a:lnTo>
                    <a:pt x="1496" y="594"/>
                  </a:lnTo>
                  <a:lnTo>
                    <a:pt x="1530" y="602"/>
                  </a:lnTo>
                  <a:lnTo>
                    <a:pt x="1568" y="610"/>
                  </a:lnTo>
                  <a:lnTo>
                    <a:pt x="1583" y="625"/>
                  </a:lnTo>
                  <a:lnTo>
                    <a:pt x="1614" y="642"/>
                  </a:lnTo>
                  <a:lnTo>
                    <a:pt x="1651" y="634"/>
                  </a:lnTo>
                  <a:lnTo>
                    <a:pt x="1679" y="641"/>
                  </a:lnTo>
                  <a:lnTo>
                    <a:pt x="1709" y="646"/>
                  </a:lnTo>
                  <a:lnTo>
                    <a:pt x="1720" y="657"/>
                  </a:lnTo>
                  <a:lnTo>
                    <a:pt x="1763" y="666"/>
                  </a:lnTo>
                  <a:lnTo>
                    <a:pt x="1787" y="662"/>
                  </a:lnTo>
                  <a:lnTo>
                    <a:pt x="1812" y="659"/>
                  </a:lnTo>
                  <a:lnTo>
                    <a:pt x="1835" y="641"/>
                  </a:lnTo>
                  <a:lnTo>
                    <a:pt x="1875" y="647"/>
                  </a:lnTo>
                  <a:lnTo>
                    <a:pt x="1893" y="651"/>
                  </a:lnTo>
                  <a:lnTo>
                    <a:pt x="1925" y="657"/>
                  </a:lnTo>
                  <a:lnTo>
                    <a:pt x="1940" y="641"/>
                  </a:lnTo>
                  <a:lnTo>
                    <a:pt x="1934" y="620"/>
                  </a:lnTo>
                  <a:lnTo>
                    <a:pt x="1934" y="588"/>
                  </a:lnTo>
                  <a:lnTo>
                    <a:pt x="1918" y="580"/>
                  </a:lnTo>
                  <a:lnTo>
                    <a:pt x="1908" y="575"/>
                  </a:lnTo>
                  <a:lnTo>
                    <a:pt x="1924" y="560"/>
                  </a:lnTo>
                  <a:lnTo>
                    <a:pt x="1950" y="560"/>
                  </a:lnTo>
                  <a:lnTo>
                    <a:pt x="1976" y="559"/>
                  </a:lnTo>
                  <a:lnTo>
                    <a:pt x="2028" y="576"/>
                  </a:lnTo>
                  <a:lnTo>
                    <a:pt x="2050" y="594"/>
                  </a:lnTo>
                  <a:lnTo>
                    <a:pt x="2073" y="612"/>
                  </a:lnTo>
                  <a:lnTo>
                    <a:pt x="2092" y="630"/>
                  </a:lnTo>
                  <a:lnTo>
                    <a:pt x="2115" y="647"/>
                  </a:lnTo>
                  <a:lnTo>
                    <a:pt x="2136" y="659"/>
                  </a:lnTo>
                  <a:lnTo>
                    <a:pt x="2175" y="668"/>
                  </a:lnTo>
                  <a:lnTo>
                    <a:pt x="2197" y="677"/>
                  </a:lnTo>
                  <a:lnTo>
                    <a:pt x="2224" y="707"/>
                  </a:lnTo>
                  <a:lnTo>
                    <a:pt x="2256" y="702"/>
                  </a:lnTo>
                  <a:lnTo>
                    <a:pt x="2289" y="691"/>
                  </a:lnTo>
                  <a:lnTo>
                    <a:pt x="2301" y="712"/>
                  </a:lnTo>
                  <a:lnTo>
                    <a:pt x="2305" y="743"/>
                  </a:lnTo>
                  <a:lnTo>
                    <a:pt x="2308" y="774"/>
                  </a:lnTo>
                  <a:lnTo>
                    <a:pt x="2281" y="770"/>
                  </a:lnTo>
                  <a:lnTo>
                    <a:pt x="2277" y="784"/>
                  </a:lnTo>
                  <a:lnTo>
                    <a:pt x="2291" y="807"/>
                  </a:lnTo>
                  <a:lnTo>
                    <a:pt x="2306" y="831"/>
                  </a:lnTo>
                  <a:lnTo>
                    <a:pt x="2299" y="836"/>
                  </a:lnTo>
                  <a:lnTo>
                    <a:pt x="2302" y="843"/>
                  </a:lnTo>
                  <a:lnTo>
                    <a:pt x="2307" y="848"/>
                  </a:lnTo>
                  <a:lnTo>
                    <a:pt x="2305" y="840"/>
                  </a:lnTo>
                  <a:lnTo>
                    <a:pt x="2307" y="840"/>
                  </a:lnTo>
                  <a:lnTo>
                    <a:pt x="2318" y="824"/>
                  </a:lnTo>
                  <a:lnTo>
                    <a:pt x="2324" y="820"/>
                  </a:lnTo>
                  <a:lnTo>
                    <a:pt x="2333" y="832"/>
                  </a:lnTo>
                  <a:lnTo>
                    <a:pt x="2349" y="834"/>
                  </a:lnTo>
                  <a:lnTo>
                    <a:pt x="2373" y="825"/>
                  </a:lnTo>
                  <a:lnTo>
                    <a:pt x="2380" y="807"/>
                  </a:lnTo>
                  <a:lnTo>
                    <a:pt x="2389" y="787"/>
                  </a:lnTo>
                  <a:lnTo>
                    <a:pt x="2391" y="765"/>
                  </a:lnTo>
                  <a:lnTo>
                    <a:pt x="2394" y="740"/>
                  </a:lnTo>
                  <a:lnTo>
                    <a:pt x="2396" y="713"/>
                  </a:lnTo>
                  <a:lnTo>
                    <a:pt x="2397" y="691"/>
                  </a:lnTo>
                  <a:lnTo>
                    <a:pt x="2389" y="668"/>
                  </a:lnTo>
                  <a:lnTo>
                    <a:pt x="2379" y="646"/>
                  </a:lnTo>
                  <a:lnTo>
                    <a:pt x="2364" y="632"/>
                  </a:lnTo>
                  <a:lnTo>
                    <a:pt x="2360" y="615"/>
                  </a:lnTo>
                  <a:lnTo>
                    <a:pt x="2352" y="597"/>
                  </a:lnTo>
                  <a:lnTo>
                    <a:pt x="2338" y="580"/>
                  </a:lnTo>
                  <a:lnTo>
                    <a:pt x="2314" y="566"/>
                  </a:lnTo>
                  <a:lnTo>
                    <a:pt x="2329" y="568"/>
                  </a:lnTo>
                  <a:lnTo>
                    <a:pt x="2274" y="538"/>
                  </a:lnTo>
                  <a:lnTo>
                    <a:pt x="2250" y="536"/>
                  </a:lnTo>
                  <a:lnTo>
                    <a:pt x="2256" y="546"/>
                  </a:lnTo>
                  <a:lnTo>
                    <a:pt x="2239" y="555"/>
                  </a:lnTo>
                  <a:lnTo>
                    <a:pt x="2239" y="546"/>
                  </a:lnTo>
                  <a:lnTo>
                    <a:pt x="2227" y="542"/>
                  </a:lnTo>
                  <a:lnTo>
                    <a:pt x="2224" y="549"/>
                  </a:lnTo>
                  <a:lnTo>
                    <a:pt x="2207" y="530"/>
                  </a:lnTo>
                  <a:lnTo>
                    <a:pt x="2172" y="526"/>
                  </a:lnTo>
                  <a:lnTo>
                    <a:pt x="2180" y="504"/>
                  </a:lnTo>
                  <a:lnTo>
                    <a:pt x="2186" y="480"/>
                  </a:lnTo>
                  <a:lnTo>
                    <a:pt x="2194" y="466"/>
                  </a:lnTo>
                  <a:lnTo>
                    <a:pt x="2200" y="451"/>
                  </a:lnTo>
                  <a:lnTo>
                    <a:pt x="2195" y="437"/>
                  </a:lnTo>
                  <a:lnTo>
                    <a:pt x="2203" y="416"/>
                  </a:lnTo>
                  <a:lnTo>
                    <a:pt x="2228" y="413"/>
                  </a:lnTo>
                  <a:lnTo>
                    <a:pt x="2255" y="409"/>
                  </a:lnTo>
                  <a:lnTo>
                    <a:pt x="2259" y="409"/>
                  </a:lnTo>
                  <a:lnTo>
                    <a:pt x="2272" y="414"/>
                  </a:lnTo>
                  <a:lnTo>
                    <a:pt x="2273" y="409"/>
                  </a:lnTo>
                  <a:lnTo>
                    <a:pt x="2322" y="413"/>
                  </a:lnTo>
                  <a:lnTo>
                    <a:pt x="2322" y="407"/>
                  </a:lnTo>
                  <a:lnTo>
                    <a:pt x="2318" y="403"/>
                  </a:lnTo>
                  <a:lnTo>
                    <a:pt x="2355" y="404"/>
                  </a:lnTo>
                  <a:lnTo>
                    <a:pt x="2384" y="413"/>
                  </a:lnTo>
                  <a:lnTo>
                    <a:pt x="2375" y="416"/>
                  </a:lnTo>
                  <a:lnTo>
                    <a:pt x="2381" y="422"/>
                  </a:lnTo>
                  <a:lnTo>
                    <a:pt x="2402" y="420"/>
                  </a:lnTo>
                  <a:lnTo>
                    <a:pt x="2418" y="414"/>
                  </a:lnTo>
                  <a:lnTo>
                    <a:pt x="2446" y="416"/>
                  </a:lnTo>
                  <a:lnTo>
                    <a:pt x="2441" y="409"/>
                  </a:lnTo>
                  <a:lnTo>
                    <a:pt x="2423" y="407"/>
                  </a:lnTo>
                  <a:lnTo>
                    <a:pt x="2414" y="402"/>
                  </a:lnTo>
                  <a:lnTo>
                    <a:pt x="2414" y="377"/>
                  </a:lnTo>
                  <a:lnTo>
                    <a:pt x="2413" y="354"/>
                  </a:lnTo>
                  <a:lnTo>
                    <a:pt x="2453" y="353"/>
                  </a:lnTo>
                  <a:lnTo>
                    <a:pt x="2464" y="350"/>
                  </a:lnTo>
                  <a:lnTo>
                    <a:pt x="2484" y="371"/>
                  </a:lnTo>
                  <a:lnTo>
                    <a:pt x="2488" y="370"/>
                  </a:lnTo>
                  <a:lnTo>
                    <a:pt x="2500" y="381"/>
                  </a:lnTo>
                  <a:lnTo>
                    <a:pt x="2512" y="355"/>
                  </a:lnTo>
                  <a:lnTo>
                    <a:pt x="2524" y="355"/>
                  </a:lnTo>
                  <a:lnTo>
                    <a:pt x="2501" y="336"/>
                  </a:lnTo>
                  <a:lnTo>
                    <a:pt x="2506" y="331"/>
                  </a:lnTo>
                  <a:lnTo>
                    <a:pt x="2541" y="336"/>
                  </a:lnTo>
                  <a:lnTo>
                    <a:pt x="2546" y="338"/>
                  </a:lnTo>
                  <a:lnTo>
                    <a:pt x="2527" y="338"/>
                  </a:lnTo>
                  <a:lnTo>
                    <a:pt x="2543" y="354"/>
                  </a:lnTo>
                  <a:lnTo>
                    <a:pt x="2558" y="371"/>
                  </a:lnTo>
                  <a:lnTo>
                    <a:pt x="2547" y="379"/>
                  </a:lnTo>
                  <a:lnTo>
                    <a:pt x="2543" y="398"/>
                  </a:lnTo>
                  <a:lnTo>
                    <a:pt x="2538" y="419"/>
                  </a:lnTo>
                  <a:lnTo>
                    <a:pt x="2534" y="443"/>
                  </a:lnTo>
                  <a:lnTo>
                    <a:pt x="2516" y="447"/>
                  </a:lnTo>
                  <a:lnTo>
                    <a:pt x="2525" y="454"/>
                  </a:lnTo>
                  <a:lnTo>
                    <a:pt x="2529" y="472"/>
                  </a:lnTo>
                  <a:lnTo>
                    <a:pt x="2546" y="493"/>
                  </a:lnTo>
                  <a:lnTo>
                    <a:pt x="2562" y="514"/>
                  </a:lnTo>
                  <a:lnTo>
                    <a:pt x="2593" y="542"/>
                  </a:lnTo>
                  <a:lnTo>
                    <a:pt x="2624" y="568"/>
                  </a:lnTo>
                  <a:lnTo>
                    <a:pt x="2655" y="594"/>
                  </a:lnTo>
                  <a:lnTo>
                    <a:pt x="2687" y="620"/>
                  </a:lnTo>
                  <a:lnTo>
                    <a:pt x="2695" y="603"/>
                  </a:lnTo>
                  <a:lnTo>
                    <a:pt x="2678" y="570"/>
                  </a:lnTo>
                  <a:lnTo>
                    <a:pt x="2683" y="566"/>
                  </a:lnTo>
                  <a:lnTo>
                    <a:pt x="2699" y="568"/>
                  </a:lnTo>
                  <a:lnTo>
                    <a:pt x="2695" y="562"/>
                  </a:lnTo>
                  <a:lnTo>
                    <a:pt x="2678" y="537"/>
                  </a:lnTo>
                  <a:lnTo>
                    <a:pt x="2700" y="527"/>
                  </a:lnTo>
                  <a:lnTo>
                    <a:pt x="2669" y="501"/>
                  </a:lnTo>
                  <a:lnTo>
                    <a:pt x="2667" y="487"/>
                  </a:lnTo>
                  <a:lnTo>
                    <a:pt x="2671" y="481"/>
                  </a:lnTo>
                  <a:lnTo>
                    <a:pt x="2669" y="488"/>
                  </a:lnTo>
                  <a:lnTo>
                    <a:pt x="2683" y="493"/>
                  </a:lnTo>
                  <a:lnTo>
                    <a:pt x="2667" y="476"/>
                  </a:lnTo>
                  <a:lnTo>
                    <a:pt x="2657" y="475"/>
                  </a:lnTo>
                  <a:lnTo>
                    <a:pt x="2636" y="447"/>
                  </a:lnTo>
                  <a:lnTo>
                    <a:pt x="2624" y="451"/>
                  </a:lnTo>
                  <a:lnTo>
                    <a:pt x="2606" y="443"/>
                  </a:lnTo>
                  <a:lnTo>
                    <a:pt x="2595" y="416"/>
                  </a:lnTo>
                  <a:lnTo>
                    <a:pt x="2583" y="398"/>
                  </a:lnTo>
                  <a:lnTo>
                    <a:pt x="2596" y="393"/>
                  </a:lnTo>
                  <a:lnTo>
                    <a:pt x="2612" y="400"/>
                  </a:lnTo>
                  <a:lnTo>
                    <a:pt x="2608" y="392"/>
                  </a:lnTo>
                  <a:lnTo>
                    <a:pt x="2617" y="383"/>
                  </a:lnTo>
                  <a:lnTo>
                    <a:pt x="2636" y="398"/>
                  </a:lnTo>
                  <a:lnTo>
                    <a:pt x="2638" y="387"/>
                  </a:lnTo>
                  <a:lnTo>
                    <a:pt x="2671" y="381"/>
                  </a:lnTo>
                  <a:lnTo>
                    <a:pt x="2705" y="393"/>
                  </a:lnTo>
                  <a:lnTo>
                    <a:pt x="2705" y="387"/>
                  </a:lnTo>
                  <a:lnTo>
                    <a:pt x="2715" y="371"/>
                  </a:lnTo>
                  <a:lnTo>
                    <a:pt x="2716" y="369"/>
                  </a:lnTo>
                  <a:lnTo>
                    <a:pt x="2715" y="361"/>
                  </a:lnTo>
                  <a:lnTo>
                    <a:pt x="2717" y="357"/>
                  </a:lnTo>
                  <a:lnTo>
                    <a:pt x="2737" y="344"/>
                  </a:lnTo>
                  <a:lnTo>
                    <a:pt x="2757" y="333"/>
                  </a:lnTo>
                  <a:lnTo>
                    <a:pt x="2746" y="330"/>
                  </a:lnTo>
                  <a:lnTo>
                    <a:pt x="2754" y="329"/>
                  </a:lnTo>
                  <a:lnTo>
                    <a:pt x="2795" y="338"/>
                  </a:lnTo>
                  <a:lnTo>
                    <a:pt x="2796" y="333"/>
                  </a:lnTo>
                  <a:lnTo>
                    <a:pt x="2778" y="322"/>
                  </a:lnTo>
                  <a:lnTo>
                    <a:pt x="2757" y="311"/>
                  </a:lnTo>
                  <a:lnTo>
                    <a:pt x="2746" y="309"/>
                  </a:lnTo>
                  <a:lnTo>
                    <a:pt x="2715" y="287"/>
                  </a:lnTo>
                  <a:lnTo>
                    <a:pt x="2712" y="293"/>
                  </a:lnTo>
                  <a:lnTo>
                    <a:pt x="2689" y="280"/>
                  </a:lnTo>
                  <a:lnTo>
                    <a:pt x="2702" y="281"/>
                  </a:lnTo>
                  <a:lnTo>
                    <a:pt x="2724" y="278"/>
                  </a:lnTo>
                  <a:lnTo>
                    <a:pt x="2689" y="254"/>
                  </a:lnTo>
                  <a:lnTo>
                    <a:pt x="2655" y="231"/>
                  </a:lnTo>
                  <a:lnTo>
                    <a:pt x="2622" y="206"/>
                  </a:lnTo>
                  <a:lnTo>
                    <a:pt x="2588" y="185"/>
                  </a:lnTo>
                </a:path>
              </a:pathLst>
            </a:custGeom>
            <a:solidFill>
              <a:srgbClr val="E5E5E5"/>
            </a:solidFill>
            <a:ln w="1588">
              <a:solidFill>
                <a:srgbClr val="999999"/>
              </a:solidFill>
              <a:prstDash val="solid"/>
              <a:round/>
              <a:headEnd/>
              <a:tailEnd/>
            </a:ln>
          </p:spPr>
          <p:txBody>
            <a:bodyPr/>
            <a:lstStyle/>
            <a:p>
              <a:endParaRPr lang="en-US"/>
            </a:p>
          </p:txBody>
        </p:sp>
        <p:sp>
          <p:nvSpPr>
            <p:cNvPr id="27307" name="Freeform 564"/>
            <p:cNvSpPr>
              <a:spLocks/>
            </p:cNvSpPr>
            <p:nvPr/>
          </p:nvSpPr>
          <p:spPr bwMode="auto">
            <a:xfrm>
              <a:off x="576" y="1255"/>
              <a:ext cx="134" cy="69"/>
            </a:xfrm>
            <a:custGeom>
              <a:avLst/>
              <a:gdLst>
                <a:gd name="T0" fmla="*/ 134 w 204"/>
                <a:gd name="T1" fmla="*/ 41 h 107"/>
                <a:gd name="T2" fmla="*/ 130 w 204"/>
                <a:gd name="T3" fmla="*/ 35 h 107"/>
                <a:gd name="T4" fmla="*/ 123 w 204"/>
                <a:gd name="T5" fmla="*/ 28 h 107"/>
                <a:gd name="T6" fmla="*/ 116 w 204"/>
                <a:gd name="T7" fmla="*/ 27 h 107"/>
                <a:gd name="T8" fmla="*/ 116 w 204"/>
                <a:gd name="T9" fmla="*/ 29 h 107"/>
                <a:gd name="T10" fmla="*/ 112 w 204"/>
                <a:gd name="T11" fmla="*/ 28 h 107"/>
                <a:gd name="T12" fmla="*/ 101 w 204"/>
                <a:gd name="T13" fmla="*/ 28 h 107"/>
                <a:gd name="T14" fmla="*/ 91 w 204"/>
                <a:gd name="T15" fmla="*/ 34 h 107"/>
                <a:gd name="T16" fmla="*/ 91 w 204"/>
                <a:gd name="T17" fmla="*/ 39 h 107"/>
                <a:gd name="T18" fmla="*/ 85 w 204"/>
                <a:gd name="T19" fmla="*/ 39 h 107"/>
                <a:gd name="T20" fmla="*/ 90 w 204"/>
                <a:gd name="T21" fmla="*/ 32 h 107"/>
                <a:gd name="T22" fmla="*/ 101 w 204"/>
                <a:gd name="T23" fmla="*/ 22 h 107"/>
                <a:gd name="T24" fmla="*/ 101 w 204"/>
                <a:gd name="T25" fmla="*/ 14 h 107"/>
                <a:gd name="T26" fmla="*/ 88 w 204"/>
                <a:gd name="T27" fmla="*/ 5 h 107"/>
                <a:gd name="T28" fmla="*/ 88 w 204"/>
                <a:gd name="T29" fmla="*/ 8 h 107"/>
                <a:gd name="T30" fmla="*/ 81 w 204"/>
                <a:gd name="T31" fmla="*/ 0 h 107"/>
                <a:gd name="T32" fmla="*/ 62 w 204"/>
                <a:gd name="T33" fmla="*/ 12 h 107"/>
                <a:gd name="T34" fmla="*/ 41 w 204"/>
                <a:gd name="T35" fmla="*/ 26 h 107"/>
                <a:gd name="T36" fmla="*/ 21 w 204"/>
                <a:gd name="T37" fmla="*/ 40 h 107"/>
                <a:gd name="T38" fmla="*/ 0 w 204"/>
                <a:gd name="T39" fmla="*/ 54 h 107"/>
                <a:gd name="T40" fmla="*/ 11 w 204"/>
                <a:gd name="T41" fmla="*/ 44 h 107"/>
                <a:gd name="T42" fmla="*/ 19 w 204"/>
                <a:gd name="T43" fmla="*/ 40 h 107"/>
                <a:gd name="T44" fmla="*/ 25 w 204"/>
                <a:gd name="T45" fmla="*/ 39 h 107"/>
                <a:gd name="T46" fmla="*/ 32 w 204"/>
                <a:gd name="T47" fmla="*/ 37 h 107"/>
                <a:gd name="T48" fmla="*/ 32 w 204"/>
                <a:gd name="T49" fmla="*/ 39 h 107"/>
                <a:gd name="T50" fmla="*/ 35 w 204"/>
                <a:gd name="T51" fmla="*/ 39 h 107"/>
                <a:gd name="T52" fmla="*/ 23 w 204"/>
                <a:gd name="T53" fmla="*/ 44 h 107"/>
                <a:gd name="T54" fmla="*/ 21 w 204"/>
                <a:gd name="T55" fmla="*/ 50 h 107"/>
                <a:gd name="T56" fmla="*/ 46 w 204"/>
                <a:gd name="T57" fmla="*/ 50 h 107"/>
                <a:gd name="T58" fmla="*/ 39 w 204"/>
                <a:gd name="T59" fmla="*/ 61 h 107"/>
                <a:gd name="T60" fmla="*/ 49 w 204"/>
                <a:gd name="T61" fmla="*/ 64 h 107"/>
                <a:gd name="T62" fmla="*/ 57 w 204"/>
                <a:gd name="T63" fmla="*/ 64 h 107"/>
                <a:gd name="T64" fmla="*/ 54 w 204"/>
                <a:gd name="T65" fmla="*/ 69 h 107"/>
                <a:gd name="T66" fmla="*/ 62 w 204"/>
                <a:gd name="T67" fmla="*/ 65 h 107"/>
                <a:gd name="T68" fmla="*/ 69 w 204"/>
                <a:gd name="T69" fmla="*/ 64 h 107"/>
                <a:gd name="T70" fmla="*/ 68 w 204"/>
                <a:gd name="T71" fmla="*/ 61 h 107"/>
                <a:gd name="T72" fmla="*/ 84 w 204"/>
                <a:gd name="T73" fmla="*/ 54 h 107"/>
                <a:gd name="T74" fmla="*/ 90 w 204"/>
                <a:gd name="T75" fmla="*/ 50 h 107"/>
                <a:gd name="T76" fmla="*/ 91 w 204"/>
                <a:gd name="T77" fmla="*/ 48 h 107"/>
                <a:gd name="T78" fmla="*/ 94 w 204"/>
                <a:gd name="T79" fmla="*/ 50 h 107"/>
                <a:gd name="T80" fmla="*/ 102 w 204"/>
                <a:gd name="T81" fmla="*/ 50 h 107"/>
                <a:gd name="T82" fmla="*/ 106 w 204"/>
                <a:gd name="T83" fmla="*/ 47 h 107"/>
                <a:gd name="T84" fmla="*/ 116 w 204"/>
                <a:gd name="T85" fmla="*/ 47 h 107"/>
                <a:gd name="T86" fmla="*/ 134 w 204"/>
                <a:gd name="T87" fmla="*/ 41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
                <a:gd name="T133" fmla="*/ 0 h 107"/>
                <a:gd name="T134" fmla="*/ 204 w 204"/>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 h="107">
                  <a:moveTo>
                    <a:pt x="204" y="63"/>
                  </a:moveTo>
                  <a:lnTo>
                    <a:pt x="198" y="55"/>
                  </a:lnTo>
                  <a:lnTo>
                    <a:pt x="187" y="44"/>
                  </a:lnTo>
                  <a:lnTo>
                    <a:pt x="176" y="42"/>
                  </a:lnTo>
                  <a:lnTo>
                    <a:pt x="176" y="45"/>
                  </a:lnTo>
                  <a:lnTo>
                    <a:pt x="171" y="44"/>
                  </a:lnTo>
                  <a:lnTo>
                    <a:pt x="153" y="44"/>
                  </a:lnTo>
                  <a:lnTo>
                    <a:pt x="139" y="52"/>
                  </a:lnTo>
                  <a:lnTo>
                    <a:pt x="138" y="60"/>
                  </a:lnTo>
                  <a:lnTo>
                    <a:pt x="129" y="60"/>
                  </a:lnTo>
                  <a:lnTo>
                    <a:pt x="137" y="49"/>
                  </a:lnTo>
                  <a:lnTo>
                    <a:pt x="153" y="34"/>
                  </a:lnTo>
                  <a:lnTo>
                    <a:pt x="153" y="22"/>
                  </a:lnTo>
                  <a:lnTo>
                    <a:pt x="134" y="7"/>
                  </a:lnTo>
                  <a:lnTo>
                    <a:pt x="134" y="12"/>
                  </a:lnTo>
                  <a:lnTo>
                    <a:pt x="123" y="0"/>
                  </a:lnTo>
                  <a:lnTo>
                    <a:pt x="94" y="19"/>
                  </a:lnTo>
                  <a:lnTo>
                    <a:pt x="62" y="40"/>
                  </a:lnTo>
                  <a:lnTo>
                    <a:pt x="32" y="62"/>
                  </a:lnTo>
                  <a:lnTo>
                    <a:pt x="0" y="83"/>
                  </a:lnTo>
                  <a:lnTo>
                    <a:pt x="16" y="69"/>
                  </a:lnTo>
                  <a:lnTo>
                    <a:pt x="29" y="62"/>
                  </a:lnTo>
                  <a:lnTo>
                    <a:pt x="38" y="61"/>
                  </a:lnTo>
                  <a:lnTo>
                    <a:pt x="48" y="58"/>
                  </a:lnTo>
                  <a:lnTo>
                    <a:pt x="48" y="61"/>
                  </a:lnTo>
                  <a:lnTo>
                    <a:pt x="53" y="61"/>
                  </a:lnTo>
                  <a:lnTo>
                    <a:pt x="35" y="68"/>
                  </a:lnTo>
                  <a:lnTo>
                    <a:pt x="32" y="78"/>
                  </a:lnTo>
                  <a:lnTo>
                    <a:pt x="70" y="78"/>
                  </a:lnTo>
                  <a:lnTo>
                    <a:pt x="60" y="94"/>
                  </a:lnTo>
                  <a:lnTo>
                    <a:pt x="74" y="99"/>
                  </a:lnTo>
                  <a:lnTo>
                    <a:pt x="87" y="100"/>
                  </a:lnTo>
                  <a:lnTo>
                    <a:pt x="82" y="107"/>
                  </a:lnTo>
                  <a:lnTo>
                    <a:pt x="95" y="101"/>
                  </a:lnTo>
                  <a:lnTo>
                    <a:pt x="105" y="99"/>
                  </a:lnTo>
                  <a:lnTo>
                    <a:pt x="103" y="95"/>
                  </a:lnTo>
                  <a:lnTo>
                    <a:pt x="128" y="83"/>
                  </a:lnTo>
                  <a:lnTo>
                    <a:pt x="137" y="78"/>
                  </a:lnTo>
                  <a:lnTo>
                    <a:pt x="139" y="74"/>
                  </a:lnTo>
                  <a:lnTo>
                    <a:pt x="143" y="78"/>
                  </a:lnTo>
                  <a:lnTo>
                    <a:pt x="155" y="77"/>
                  </a:lnTo>
                  <a:lnTo>
                    <a:pt x="161" y="73"/>
                  </a:lnTo>
                  <a:lnTo>
                    <a:pt x="177" y="73"/>
                  </a:lnTo>
                  <a:lnTo>
                    <a:pt x="204" y="6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08" name="Freeform 565"/>
            <p:cNvSpPr>
              <a:spLocks/>
            </p:cNvSpPr>
            <p:nvPr/>
          </p:nvSpPr>
          <p:spPr bwMode="auto">
            <a:xfrm>
              <a:off x="576" y="1255"/>
              <a:ext cx="134" cy="69"/>
            </a:xfrm>
            <a:custGeom>
              <a:avLst/>
              <a:gdLst>
                <a:gd name="T0" fmla="*/ 134 w 204"/>
                <a:gd name="T1" fmla="*/ 41 h 107"/>
                <a:gd name="T2" fmla="*/ 130 w 204"/>
                <a:gd name="T3" fmla="*/ 35 h 107"/>
                <a:gd name="T4" fmla="*/ 123 w 204"/>
                <a:gd name="T5" fmla="*/ 28 h 107"/>
                <a:gd name="T6" fmla="*/ 116 w 204"/>
                <a:gd name="T7" fmla="*/ 27 h 107"/>
                <a:gd name="T8" fmla="*/ 116 w 204"/>
                <a:gd name="T9" fmla="*/ 29 h 107"/>
                <a:gd name="T10" fmla="*/ 112 w 204"/>
                <a:gd name="T11" fmla="*/ 28 h 107"/>
                <a:gd name="T12" fmla="*/ 101 w 204"/>
                <a:gd name="T13" fmla="*/ 28 h 107"/>
                <a:gd name="T14" fmla="*/ 91 w 204"/>
                <a:gd name="T15" fmla="*/ 34 h 107"/>
                <a:gd name="T16" fmla="*/ 91 w 204"/>
                <a:gd name="T17" fmla="*/ 39 h 107"/>
                <a:gd name="T18" fmla="*/ 85 w 204"/>
                <a:gd name="T19" fmla="*/ 39 h 107"/>
                <a:gd name="T20" fmla="*/ 90 w 204"/>
                <a:gd name="T21" fmla="*/ 32 h 107"/>
                <a:gd name="T22" fmla="*/ 101 w 204"/>
                <a:gd name="T23" fmla="*/ 22 h 107"/>
                <a:gd name="T24" fmla="*/ 101 w 204"/>
                <a:gd name="T25" fmla="*/ 14 h 107"/>
                <a:gd name="T26" fmla="*/ 88 w 204"/>
                <a:gd name="T27" fmla="*/ 5 h 107"/>
                <a:gd name="T28" fmla="*/ 88 w 204"/>
                <a:gd name="T29" fmla="*/ 8 h 107"/>
                <a:gd name="T30" fmla="*/ 81 w 204"/>
                <a:gd name="T31" fmla="*/ 0 h 107"/>
                <a:gd name="T32" fmla="*/ 62 w 204"/>
                <a:gd name="T33" fmla="*/ 12 h 107"/>
                <a:gd name="T34" fmla="*/ 41 w 204"/>
                <a:gd name="T35" fmla="*/ 26 h 107"/>
                <a:gd name="T36" fmla="*/ 21 w 204"/>
                <a:gd name="T37" fmla="*/ 40 h 107"/>
                <a:gd name="T38" fmla="*/ 0 w 204"/>
                <a:gd name="T39" fmla="*/ 54 h 107"/>
                <a:gd name="T40" fmla="*/ 11 w 204"/>
                <a:gd name="T41" fmla="*/ 44 h 107"/>
                <a:gd name="T42" fmla="*/ 19 w 204"/>
                <a:gd name="T43" fmla="*/ 40 h 107"/>
                <a:gd name="T44" fmla="*/ 25 w 204"/>
                <a:gd name="T45" fmla="*/ 39 h 107"/>
                <a:gd name="T46" fmla="*/ 32 w 204"/>
                <a:gd name="T47" fmla="*/ 37 h 107"/>
                <a:gd name="T48" fmla="*/ 32 w 204"/>
                <a:gd name="T49" fmla="*/ 39 h 107"/>
                <a:gd name="T50" fmla="*/ 35 w 204"/>
                <a:gd name="T51" fmla="*/ 39 h 107"/>
                <a:gd name="T52" fmla="*/ 23 w 204"/>
                <a:gd name="T53" fmla="*/ 44 h 107"/>
                <a:gd name="T54" fmla="*/ 21 w 204"/>
                <a:gd name="T55" fmla="*/ 50 h 107"/>
                <a:gd name="T56" fmla="*/ 46 w 204"/>
                <a:gd name="T57" fmla="*/ 50 h 107"/>
                <a:gd name="T58" fmla="*/ 39 w 204"/>
                <a:gd name="T59" fmla="*/ 61 h 107"/>
                <a:gd name="T60" fmla="*/ 49 w 204"/>
                <a:gd name="T61" fmla="*/ 64 h 107"/>
                <a:gd name="T62" fmla="*/ 57 w 204"/>
                <a:gd name="T63" fmla="*/ 64 h 107"/>
                <a:gd name="T64" fmla="*/ 54 w 204"/>
                <a:gd name="T65" fmla="*/ 69 h 107"/>
                <a:gd name="T66" fmla="*/ 62 w 204"/>
                <a:gd name="T67" fmla="*/ 65 h 107"/>
                <a:gd name="T68" fmla="*/ 69 w 204"/>
                <a:gd name="T69" fmla="*/ 64 h 107"/>
                <a:gd name="T70" fmla="*/ 68 w 204"/>
                <a:gd name="T71" fmla="*/ 61 h 107"/>
                <a:gd name="T72" fmla="*/ 84 w 204"/>
                <a:gd name="T73" fmla="*/ 54 h 107"/>
                <a:gd name="T74" fmla="*/ 90 w 204"/>
                <a:gd name="T75" fmla="*/ 50 h 107"/>
                <a:gd name="T76" fmla="*/ 91 w 204"/>
                <a:gd name="T77" fmla="*/ 48 h 107"/>
                <a:gd name="T78" fmla="*/ 94 w 204"/>
                <a:gd name="T79" fmla="*/ 50 h 107"/>
                <a:gd name="T80" fmla="*/ 102 w 204"/>
                <a:gd name="T81" fmla="*/ 50 h 107"/>
                <a:gd name="T82" fmla="*/ 106 w 204"/>
                <a:gd name="T83" fmla="*/ 47 h 107"/>
                <a:gd name="T84" fmla="*/ 116 w 204"/>
                <a:gd name="T85" fmla="*/ 47 h 107"/>
                <a:gd name="T86" fmla="*/ 134 w 204"/>
                <a:gd name="T87" fmla="*/ 41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4"/>
                <a:gd name="T133" fmla="*/ 0 h 107"/>
                <a:gd name="T134" fmla="*/ 204 w 204"/>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4" h="107">
                  <a:moveTo>
                    <a:pt x="204" y="63"/>
                  </a:moveTo>
                  <a:lnTo>
                    <a:pt x="198" y="55"/>
                  </a:lnTo>
                  <a:lnTo>
                    <a:pt x="187" y="44"/>
                  </a:lnTo>
                  <a:lnTo>
                    <a:pt x="176" y="42"/>
                  </a:lnTo>
                  <a:lnTo>
                    <a:pt x="176" y="45"/>
                  </a:lnTo>
                  <a:lnTo>
                    <a:pt x="171" y="44"/>
                  </a:lnTo>
                  <a:lnTo>
                    <a:pt x="153" y="44"/>
                  </a:lnTo>
                  <a:lnTo>
                    <a:pt x="139" y="52"/>
                  </a:lnTo>
                  <a:lnTo>
                    <a:pt x="138" y="60"/>
                  </a:lnTo>
                  <a:lnTo>
                    <a:pt x="129" y="60"/>
                  </a:lnTo>
                  <a:lnTo>
                    <a:pt x="137" y="49"/>
                  </a:lnTo>
                  <a:lnTo>
                    <a:pt x="153" y="34"/>
                  </a:lnTo>
                  <a:lnTo>
                    <a:pt x="153" y="22"/>
                  </a:lnTo>
                  <a:lnTo>
                    <a:pt x="134" y="7"/>
                  </a:lnTo>
                  <a:lnTo>
                    <a:pt x="134" y="12"/>
                  </a:lnTo>
                  <a:lnTo>
                    <a:pt x="123" y="0"/>
                  </a:lnTo>
                  <a:lnTo>
                    <a:pt x="94" y="19"/>
                  </a:lnTo>
                  <a:lnTo>
                    <a:pt x="62" y="40"/>
                  </a:lnTo>
                  <a:lnTo>
                    <a:pt x="32" y="62"/>
                  </a:lnTo>
                  <a:lnTo>
                    <a:pt x="0" y="83"/>
                  </a:lnTo>
                  <a:lnTo>
                    <a:pt x="16" y="69"/>
                  </a:lnTo>
                  <a:lnTo>
                    <a:pt x="29" y="62"/>
                  </a:lnTo>
                  <a:lnTo>
                    <a:pt x="38" y="61"/>
                  </a:lnTo>
                  <a:lnTo>
                    <a:pt x="48" y="58"/>
                  </a:lnTo>
                  <a:lnTo>
                    <a:pt x="48" y="61"/>
                  </a:lnTo>
                  <a:lnTo>
                    <a:pt x="53" y="61"/>
                  </a:lnTo>
                  <a:lnTo>
                    <a:pt x="35" y="68"/>
                  </a:lnTo>
                  <a:lnTo>
                    <a:pt x="32" y="78"/>
                  </a:lnTo>
                  <a:lnTo>
                    <a:pt x="70" y="78"/>
                  </a:lnTo>
                  <a:lnTo>
                    <a:pt x="60" y="94"/>
                  </a:lnTo>
                  <a:lnTo>
                    <a:pt x="74" y="99"/>
                  </a:lnTo>
                  <a:lnTo>
                    <a:pt x="87" y="100"/>
                  </a:lnTo>
                  <a:lnTo>
                    <a:pt x="82" y="107"/>
                  </a:lnTo>
                  <a:lnTo>
                    <a:pt x="95" y="101"/>
                  </a:lnTo>
                  <a:lnTo>
                    <a:pt x="105" y="99"/>
                  </a:lnTo>
                  <a:lnTo>
                    <a:pt x="103" y="95"/>
                  </a:lnTo>
                  <a:lnTo>
                    <a:pt x="128" y="83"/>
                  </a:lnTo>
                  <a:lnTo>
                    <a:pt x="137" y="78"/>
                  </a:lnTo>
                  <a:lnTo>
                    <a:pt x="139" y="74"/>
                  </a:lnTo>
                  <a:lnTo>
                    <a:pt x="143" y="78"/>
                  </a:lnTo>
                  <a:lnTo>
                    <a:pt x="155" y="77"/>
                  </a:lnTo>
                  <a:lnTo>
                    <a:pt x="161" y="73"/>
                  </a:lnTo>
                  <a:lnTo>
                    <a:pt x="177" y="73"/>
                  </a:lnTo>
                  <a:lnTo>
                    <a:pt x="204" y="63"/>
                  </a:lnTo>
                </a:path>
              </a:pathLst>
            </a:custGeom>
            <a:solidFill>
              <a:srgbClr val="E5E5E5"/>
            </a:solidFill>
            <a:ln w="1588">
              <a:solidFill>
                <a:srgbClr val="999999"/>
              </a:solidFill>
              <a:prstDash val="solid"/>
              <a:round/>
              <a:headEnd/>
              <a:tailEnd/>
            </a:ln>
          </p:spPr>
          <p:txBody>
            <a:bodyPr/>
            <a:lstStyle/>
            <a:p>
              <a:endParaRPr lang="en-US"/>
            </a:p>
          </p:txBody>
        </p:sp>
        <p:sp>
          <p:nvSpPr>
            <p:cNvPr id="27309" name="Freeform 566"/>
            <p:cNvSpPr>
              <a:spLocks/>
            </p:cNvSpPr>
            <p:nvPr/>
          </p:nvSpPr>
          <p:spPr bwMode="auto">
            <a:xfrm>
              <a:off x="4519" y="1478"/>
              <a:ext cx="127" cy="139"/>
            </a:xfrm>
            <a:custGeom>
              <a:avLst/>
              <a:gdLst>
                <a:gd name="T0" fmla="*/ 111 w 195"/>
                <a:gd name="T1" fmla="*/ 95 h 216"/>
                <a:gd name="T2" fmla="*/ 96 w 195"/>
                <a:gd name="T3" fmla="*/ 81 h 216"/>
                <a:gd name="T4" fmla="*/ 79 w 195"/>
                <a:gd name="T5" fmla="*/ 66 h 216"/>
                <a:gd name="T6" fmla="*/ 61 w 195"/>
                <a:gd name="T7" fmla="*/ 53 h 216"/>
                <a:gd name="T8" fmla="*/ 42 w 195"/>
                <a:gd name="T9" fmla="*/ 38 h 216"/>
                <a:gd name="T10" fmla="*/ 40 w 195"/>
                <a:gd name="T11" fmla="*/ 33 h 216"/>
                <a:gd name="T12" fmla="*/ 21 w 195"/>
                <a:gd name="T13" fmla="*/ 16 h 216"/>
                <a:gd name="T14" fmla="*/ 3 w 195"/>
                <a:gd name="T15" fmla="*/ 0 h 216"/>
                <a:gd name="T16" fmla="*/ 0 w 195"/>
                <a:gd name="T17" fmla="*/ 2 h 216"/>
                <a:gd name="T18" fmla="*/ 14 w 195"/>
                <a:gd name="T19" fmla="*/ 12 h 216"/>
                <a:gd name="T20" fmla="*/ 13 w 195"/>
                <a:gd name="T21" fmla="*/ 17 h 216"/>
                <a:gd name="T22" fmla="*/ 7 w 195"/>
                <a:gd name="T23" fmla="*/ 17 h 216"/>
                <a:gd name="T24" fmla="*/ 21 w 195"/>
                <a:gd name="T25" fmla="*/ 33 h 216"/>
                <a:gd name="T26" fmla="*/ 35 w 195"/>
                <a:gd name="T27" fmla="*/ 46 h 216"/>
                <a:gd name="T28" fmla="*/ 49 w 195"/>
                <a:gd name="T29" fmla="*/ 60 h 216"/>
                <a:gd name="T30" fmla="*/ 61 w 195"/>
                <a:gd name="T31" fmla="*/ 77 h 216"/>
                <a:gd name="T32" fmla="*/ 72 w 195"/>
                <a:gd name="T33" fmla="*/ 93 h 216"/>
                <a:gd name="T34" fmla="*/ 85 w 195"/>
                <a:gd name="T35" fmla="*/ 107 h 216"/>
                <a:gd name="T36" fmla="*/ 96 w 195"/>
                <a:gd name="T37" fmla="*/ 121 h 216"/>
                <a:gd name="T38" fmla="*/ 107 w 195"/>
                <a:gd name="T39" fmla="*/ 139 h 216"/>
                <a:gd name="T40" fmla="*/ 110 w 195"/>
                <a:gd name="T41" fmla="*/ 139 h 216"/>
                <a:gd name="T42" fmla="*/ 108 w 195"/>
                <a:gd name="T43" fmla="*/ 126 h 216"/>
                <a:gd name="T44" fmla="*/ 121 w 195"/>
                <a:gd name="T45" fmla="*/ 133 h 216"/>
                <a:gd name="T46" fmla="*/ 127 w 195"/>
                <a:gd name="T47" fmla="*/ 139 h 216"/>
                <a:gd name="T48" fmla="*/ 117 w 195"/>
                <a:gd name="T49" fmla="*/ 126 h 216"/>
                <a:gd name="T50" fmla="*/ 90 w 195"/>
                <a:gd name="T51" fmla="*/ 106 h 216"/>
                <a:gd name="T52" fmla="*/ 85 w 195"/>
                <a:gd name="T53" fmla="*/ 85 h 216"/>
                <a:gd name="T54" fmla="*/ 89 w 195"/>
                <a:gd name="T55" fmla="*/ 84 h 216"/>
                <a:gd name="T56" fmla="*/ 106 w 195"/>
                <a:gd name="T57" fmla="*/ 91 h 216"/>
                <a:gd name="T58" fmla="*/ 111 w 195"/>
                <a:gd name="T59" fmla="*/ 95 h 2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5"/>
                <a:gd name="T91" fmla="*/ 0 h 216"/>
                <a:gd name="T92" fmla="*/ 195 w 195"/>
                <a:gd name="T93" fmla="*/ 216 h 2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5" h="216">
                  <a:moveTo>
                    <a:pt x="171" y="147"/>
                  </a:moveTo>
                  <a:lnTo>
                    <a:pt x="148" y="126"/>
                  </a:lnTo>
                  <a:lnTo>
                    <a:pt x="121" y="103"/>
                  </a:lnTo>
                  <a:lnTo>
                    <a:pt x="94" y="82"/>
                  </a:lnTo>
                  <a:lnTo>
                    <a:pt x="65" y="59"/>
                  </a:lnTo>
                  <a:lnTo>
                    <a:pt x="61" y="51"/>
                  </a:lnTo>
                  <a:lnTo>
                    <a:pt x="32" y="25"/>
                  </a:lnTo>
                  <a:lnTo>
                    <a:pt x="5" y="0"/>
                  </a:lnTo>
                  <a:lnTo>
                    <a:pt x="0" y="3"/>
                  </a:lnTo>
                  <a:lnTo>
                    <a:pt x="22" y="19"/>
                  </a:lnTo>
                  <a:lnTo>
                    <a:pt x="20" y="26"/>
                  </a:lnTo>
                  <a:lnTo>
                    <a:pt x="11" y="26"/>
                  </a:lnTo>
                  <a:lnTo>
                    <a:pt x="32" y="51"/>
                  </a:lnTo>
                  <a:lnTo>
                    <a:pt x="54" y="72"/>
                  </a:lnTo>
                  <a:lnTo>
                    <a:pt x="75" y="93"/>
                  </a:lnTo>
                  <a:lnTo>
                    <a:pt x="94" y="119"/>
                  </a:lnTo>
                  <a:lnTo>
                    <a:pt x="110" y="144"/>
                  </a:lnTo>
                  <a:lnTo>
                    <a:pt x="130" y="166"/>
                  </a:lnTo>
                  <a:lnTo>
                    <a:pt x="147" y="188"/>
                  </a:lnTo>
                  <a:lnTo>
                    <a:pt x="164" y="216"/>
                  </a:lnTo>
                  <a:lnTo>
                    <a:pt x="169" y="216"/>
                  </a:lnTo>
                  <a:lnTo>
                    <a:pt x="166" y="196"/>
                  </a:lnTo>
                  <a:lnTo>
                    <a:pt x="186" y="207"/>
                  </a:lnTo>
                  <a:lnTo>
                    <a:pt x="195" y="216"/>
                  </a:lnTo>
                  <a:lnTo>
                    <a:pt x="180" y="196"/>
                  </a:lnTo>
                  <a:lnTo>
                    <a:pt x="138" y="165"/>
                  </a:lnTo>
                  <a:lnTo>
                    <a:pt x="130" y="132"/>
                  </a:lnTo>
                  <a:lnTo>
                    <a:pt x="137" y="130"/>
                  </a:lnTo>
                  <a:lnTo>
                    <a:pt x="163" y="142"/>
                  </a:lnTo>
                  <a:lnTo>
                    <a:pt x="171" y="14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10" name="Freeform 567"/>
            <p:cNvSpPr>
              <a:spLocks/>
            </p:cNvSpPr>
            <p:nvPr/>
          </p:nvSpPr>
          <p:spPr bwMode="auto">
            <a:xfrm>
              <a:off x="4519" y="1478"/>
              <a:ext cx="127" cy="139"/>
            </a:xfrm>
            <a:custGeom>
              <a:avLst/>
              <a:gdLst>
                <a:gd name="T0" fmla="*/ 111 w 195"/>
                <a:gd name="T1" fmla="*/ 95 h 216"/>
                <a:gd name="T2" fmla="*/ 96 w 195"/>
                <a:gd name="T3" fmla="*/ 81 h 216"/>
                <a:gd name="T4" fmla="*/ 79 w 195"/>
                <a:gd name="T5" fmla="*/ 66 h 216"/>
                <a:gd name="T6" fmla="*/ 61 w 195"/>
                <a:gd name="T7" fmla="*/ 53 h 216"/>
                <a:gd name="T8" fmla="*/ 42 w 195"/>
                <a:gd name="T9" fmla="*/ 38 h 216"/>
                <a:gd name="T10" fmla="*/ 40 w 195"/>
                <a:gd name="T11" fmla="*/ 33 h 216"/>
                <a:gd name="T12" fmla="*/ 21 w 195"/>
                <a:gd name="T13" fmla="*/ 16 h 216"/>
                <a:gd name="T14" fmla="*/ 3 w 195"/>
                <a:gd name="T15" fmla="*/ 0 h 216"/>
                <a:gd name="T16" fmla="*/ 0 w 195"/>
                <a:gd name="T17" fmla="*/ 2 h 216"/>
                <a:gd name="T18" fmla="*/ 14 w 195"/>
                <a:gd name="T19" fmla="*/ 12 h 216"/>
                <a:gd name="T20" fmla="*/ 13 w 195"/>
                <a:gd name="T21" fmla="*/ 17 h 216"/>
                <a:gd name="T22" fmla="*/ 7 w 195"/>
                <a:gd name="T23" fmla="*/ 17 h 216"/>
                <a:gd name="T24" fmla="*/ 21 w 195"/>
                <a:gd name="T25" fmla="*/ 33 h 216"/>
                <a:gd name="T26" fmla="*/ 35 w 195"/>
                <a:gd name="T27" fmla="*/ 46 h 216"/>
                <a:gd name="T28" fmla="*/ 49 w 195"/>
                <a:gd name="T29" fmla="*/ 60 h 216"/>
                <a:gd name="T30" fmla="*/ 61 w 195"/>
                <a:gd name="T31" fmla="*/ 77 h 216"/>
                <a:gd name="T32" fmla="*/ 72 w 195"/>
                <a:gd name="T33" fmla="*/ 93 h 216"/>
                <a:gd name="T34" fmla="*/ 85 w 195"/>
                <a:gd name="T35" fmla="*/ 107 h 216"/>
                <a:gd name="T36" fmla="*/ 96 w 195"/>
                <a:gd name="T37" fmla="*/ 121 h 216"/>
                <a:gd name="T38" fmla="*/ 107 w 195"/>
                <a:gd name="T39" fmla="*/ 139 h 216"/>
                <a:gd name="T40" fmla="*/ 110 w 195"/>
                <a:gd name="T41" fmla="*/ 139 h 216"/>
                <a:gd name="T42" fmla="*/ 108 w 195"/>
                <a:gd name="T43" fmla="*/ 126 h 216"/>
                <a:gd name="T44" fmla="*/ 121 w 195"/>
                <a:gd name="T45" fmla="*/ 133 h 216"/>
                <a:gd name="T46" fmla="*/ 127 w 195"/>
                <a:gd name="T47" fmla="*/ 139 h 216"/>
                <a:gd name="T48" fmla="*/ 117 w 195"/>
                <a:gd name="T49" fmla="*/ 126 h 216"/>
                <a:gd name="T50" fmla="*/ 90 w 195"/>
                <a:gd name="T51" fmla="*/ 106 h 216"/>
                <a:gd name="T52" fmla="*/ 85 w 195"/>
                <a:gd name="T53" fmla="*/ 85 h 216"/>
                <a:gd name="T54" fmla="*/ 89 w 195"/>
                <a:gd name="T55" fmla="*/ 84 h 216"/>
                <a:gd name="T56" fmla="*/ 106 w 195"/>
                <a:gd name="T57" fmla="*/ 91 h 216"/>
                <a:gd name="T58" fmla="*/ 111 w 195"/>
                <a:gd name="T59" fmla="*/ 95 h 2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5"/>
                <a:gd name="T91" fmla="*/ 0 h 216"/>
                <a:gd name="T92" fmla="*/ 195 w 195"/>
                <a:gd name="T93" fmla="*/ 216 h 2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5" h="216">
                  <a:moveTo>
                    <a:pt x="171" y="147"/>
                  </a:moveTo>
                  <a:lnTo>
                    <a:pt x="148" y="126"/>
                  </a:lnTo>
                  <a:lnTo>
                    <a:pt x="121" y="103"/>
                  </a:lnTo>
                  <a:lnTo>
                    <a:pt x="94" y="82"/>
                  </a:lnTo>
                  <a:lnTo>
                    <a:pt x="65" y="59"/>
                  </a:lnTo>
                  <a:lnTo>
                    <a:pt x="61" y="51"/>
                  </a:lnTo>
                  <a:lnTo>
                    <a:pt x="32" y="25"/>
                  </a:lnTo>
                  <a:lnTo>
                    <a:pt x="5" y="0"/>
                  </a:lnTo>
                  <a:lnTo>
                    <a:pt x="0" y="3"/>
                  </a:lnTo>
                  <a:lnTo>
                    <a:pt x="22" y="19"/>
                  </a:lnTo>
                  <a:lnTo>
                    <a:pt x="20" y="26"/>
                  </a:lnTo>
                  <a:lnTo>
                    <a:pt x="11" y="26"/>
                  </a:lnTo>
                  <a:lnTo>
                    <a:pt x="32" y="51"/>
                  </a:lnTo>
                  <a:lnTo>
                    <a:pt x="54" y="72"/>
                  </a:lnTo>
                  <a:lnTo>
                    <a:pt x="75" y="93"/>
                  </a:lnTo>
                  <a:lnTo>
                    <a:pt x="94" y="119"/>
                  </a:lnTo>
                  <a:lnTo>
                    <a:pt x="110" y="144"/>
                  </a:lnTo>
                  <a:lnTo>
                    <a:pt x="130" y="166"/>
                  </a:lnTo>
                  <a:lnTo>
                    <a:pt x="147" y="188"/>
                  </a:lnTo>
                  <a:lnTo>
                    <a:pt x="164" y="216"/>
                  </a:lnTo>
                  <a:lnTo>
                    <a:pt x="169" y="216"/>
                  </a:lnTo>
                  <a:lnTo>
                    <a:pt x="166" y="196"/>
                  </a:lnTo>
                  <a:lnTo>
                    <a:pt x="186" y="207"/>
                  </a:lnTo>
                  <a:lnTo>
                    <a:pt x="195" y="216"/>
                  </a:lnTo>
                  <a:lnTo>
                    <a:pt x="180" y="196"/>
                  </a:lnTo>
                  <a:lnTo>
                    <a:pt x="138" y="165"/>
                  </a:lnTo>
                  <a:lnTo>
                    <a:pt x="130" y="132"/>
                  </a:lnTo>
                  <a:lnTo>
                    <a:pt x="137" y="130"/>
                  </a:lnTo>
                  <a:lnTo>
                    <a:pt x="163" y="142"/>
                  </a:lnTo>
                  <a:lnTo>
                    <a:pt x="171" y="147"/>
                  </a:lnTo>
                </a:path>
              </a:pathLst>
            </a:custGeom>
            <a:solidFill>
              <a:srgbClr val="E5E5E5"/>
            </a:solidFill>
            <a:ln w="1588">
              <a:solidFill>
                <a:srgbClr val="999999"/>
              </a:solidFill>
              <a:prstDash val="solid"/>
              <a:round/>
              <a:headEnd/>
              <a:tailEnd/>
            </a:ln>
          </p:spPr>
          <p:txBody>
            <a:bodyPr/>
            <a:lstStyle/>
            <a:p>
              <a:endParaRPr lang="en-US"/>
            </a:p>
          </p:txBody>
        </p:sp>
        <p:sp>
          <p:nvSpPr>
            <p:cNvPr id="27311" name="Freeform 568"/>
            <p:cNvSpPr>
              <a:spLocks/>
            </p:cNvSpPr>
            <p:nvPr/>
          </p:nvSpPr>
          <p:spPr bwMode="auto">
            <a:xfrm>
              <a:off x="3241" y="1143"/>
              <a:ext cx="133" cy="49"/>
            </a:xfrm>
            <a:custGeom>
              <a:avLst/>
              <a:gdLst>
                <a:gd name="T0" fmla="*/ 133 w 203"/>
                <a:gd name="T1" fmla="*/ 5 h 76"/>
                <a:gd name="T2" fmla="*/ 123 w 203"/>
                <a:gd name="T3" fmla="*/ 12 h 76"/>
                <a:gd name="T4" fmla="*/ 94 w 203"/>
                <a:gd name="T5" fmla="*/ 17 h 76"/>
                <a:gd name="T6" fmla="*/ 64 w 203"/>
                <a:gd name="T7" fmla="*/ 26 h 76"/>
                <a:gd name="T8" fmla="*/ 57 w 203"/>
                <a:gd name="T9" fmla="*/ 26 h 76"/>
                <a:gd name="T10" fmla="*/ 60 w 203"/>
                <a:gd name="T11" fmla="*/ 28 h 76"/>
                <a:gd name="T12" fmla="*/ 58 w 203"/>
                <a:gd name="T13" fmla="*/ 30 h 76"/>
                <a:gd name="T14" fmla="*/ 53 w 203"/>
                <a:gd name="T15" fmla="*/ 32 h 76"/>
                <a:gd name="T16" fmla="*/ 54 w 203"/>
                <a:gd name="T17" fmla="*/ 34 h 76"/>
                <a:gd name="T18" fmla="*/ 43 w 203"/>
                <a:gd name="T19" fmla="*/ 33 h 76"/>
                <a:gd name="T20" fmla="*/ 47 w 203"/>
                <a:gd name="T21" fmla="*/ 37 h 76"/>
                <a:gd name="T22" fmla="*/ 41 w 203"/>
                <a:gd name="T23" fmla="*/ 39 h 76"/>
                <a:gd name="T24" fmla="*/ 44 w 203"/>
                <a:gd name="T25" fmla="*/ 44 h 76"/>
                <a:gd name="T26" fmla="*/ 31 w 203"/>
                <a:gd name="T27" fmla="*/ 42 h 76"/>
                <a:gd name="T28" fmla="*/ 43 w 203"/>
                <a:gd name="T29" fmla="*/ 45 h 76"/>
                <a:gd name="T30" fmla="*/ 36 w 203"/>
                <a:gd name="T31" fmla="*/ 45 h 76"/>
                <a:gd name="T32" fmla="*/ 38 w 203"/>
                <a:gd name="T33" fmla="*/ 49 h 76"/>
                <a:gd name="T34" fmla="*/ 9 w 203"/>
                <a:gd name="T35" fmla="*/ 48 h 76"/>
                <a:gd name="T36" fmla="*/ 14 w 203"/>
                <a:gd name="T37" fmla="*/ 44 h 76"/>
                <a:gd name="T38" fmla="*/ 0 w 203"/>
                <a:gd name="T39" fmla="*/ 44 h 76"/>
                <a:gd name="T40" fmla="*/ 14 w 203"/>
                <a:gd name="T41" fmla="*/ 37 h 76"/>
                <a:gd name="T42" fmla="*/ 17 w 203"/>
                <a:gd name="T43" fmla="*/ 37 h 76"/>
                <a:gd name="T44" fmla="*/ 14 w 203"/>
                <a:gd name="T45" fmla="*/ 35 h 76"/>
                <a:gd name="T46" fmla="*/ 16 w 203"/>
                <a:gd name="T47" fmla="*/ 33 h 76"/>
                <a:gd name="T48" fmla="*/ 23 w 203"/>
                <a:gd name="T49" fmla="*/ 28 h 76"/>
                <a:gd name="T50" fmla="*/ 18 w 203"/>
                <a:gd name="T51" fmla="*/ 28 h 76"/>
                <a:gd name="T52" fmla="*/ 20 w 203"/>
                <a:gd name="T53" fmla="*/ 26 h 76"/>
                <a:gd name="T54" fmla="*/ 13 w 203"/>
                <a:gd name="T55" fmla="*/ 26 h 76"/>
                <a:gd name="T56" fmla="*/ 20 w 203"/>
                <a:gd name="T57" fmla="*/ 23 h 76"/>
                <a:gd name="T58" fmla="*/ 28 w 203"/>
                <a:gd name="T59" fmla="*/ 19 h 76"/>
                <a:gd name="T60" fmla="*/ 53 w 203"/>
                <a:gd name="T61" fmla="*/ 13 h 76"/>
                <a:gd name="T62" fmla="*/ 56 w 203"/>
                <a:gd name="T63" fmla="*/ 12 h 76"/>
                <a:gd name="T64" fmla="*/ 101 w 203"/>
                <a:gd name="T65" fmla="*/ 6 h 76"/>
                <a:gd name="T66" fmla="*/ 120 w 203"/>
                <a:gd name="T67" fmla="*/ 0 h 76"/>
                <a:gd name="T68" fmla="*/ 133 w 203"/>
                <a:gd name="T69" fmla="*/ 5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6"/>
                <a:gd name="T107" fmla="*/ 203 w 203"/>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6">
                  <a:moveTo>
                    <a:pt x="203" y="8"/>
                  </a:moveTo>
                  <a:lnTo>
                    <a:pt x="187" y="18"/>
                  </a:lnTo>
                  <a:lnTo>
                    <a:pt x="144" y="27"/>
                  </a:lnTo>
                  <a:lnTo>
                    <a:pt x="98" y="40"/>
                  </a:lnTo>
                  <a:lnTo>
                    <a:pt x="87" y="41"/>
                  </a:lnTo>
                  <a:lnTo>
                    <a:pt x="92" y="43"/>
                  </a:lnTo>
                  <a:lnTo>
                    <a:pt x="89" y="46"/>
                  </a:lnTo>
                  <a:lnTo>
                    <a:pt x="81" y="49"/>
                  </a:lnTo>
                  <a:lnTo>
                    <a:pt x="82" y="53"/>
                  </a:lnTo>
                  <a:lnTo>
                    <a:pt x="65" y="51"/>
                  </a:lnTo>
                  <a:lnTo>
                    <a:pt x="71" y="58"/>
                  </a:lnTo>
                  <a:lnTo>
                    <a:pt x="63" y="60"/>
                  </a:lnTo>
                  <a:lnTo>
                    <a:pt x="67" y="68"/>
                  </a:lnTo>
                  <a:lnTo>
                    <a:pt x="47" y="65"/>
                  </a:lnTo>
                  <a:lnTo>
                    <a:pt x="66" y="70"/>
                  </a:lnTo>
                  <a:lnTo>
                    <a:pt x="55" y="70"/>
                  </a:lnTo>
                  <a:lnTo>
                    <a:pt x="58" y="76"/>
                  </a:lnTo>
                  <a:lnTo>
                    <a:pt x="13" y="74"/>
                  </a:lnTo>
                  <a:lnTo>
                    <a:pt x="21" y="68"/>
                  </a:lnTo>
                  <a:lnTo>
                    <a:pt x="0" y="68"/>
                  </a:lnTo>
                  <a:lnTo>
                    <a:pt x="21" y="58"/>
                  </a:lnTo>
                  <a:lnTo>
                    <a:pt x="26" y="58"/>
                  </a:lnTo>
                  <a:lnTo>
                    <a:pt x="21" y="54"/>
                  </a:lnTo>
                  <a:lnTo>
                    <a:pt x="24" y="51"/>
                  </a:lnTo>
                  <a:lnTo>
                    <a:pt x="35" y="44"/>
                  </a:lnTo>
                  <a:lnTo>
                    <a:pt x="28" y="43"/>
                  </a:lnTo>
                  <a:lnTo>
                    <a:pt x="30" y="41"/>
                  </a:lnTo>
                  <a:lnTo>
                    <a:pt x="20" y="40"/>
                  </a:lnTo>
                  <a:lnTo>
                    <a:pt x="31" y="35"/>
                  </a:lnTo>
                  <a:lnTo>
                    <a:pt x="43" y="30"/>
                  </a:lnTo>
                  <a:lnTo>
                    <a:pt x="81" y="20"/>
                  </a:lnTo>
                  <a:lnTo>
                    <a:pt x="85" y="18"/>
                  </a:lnTo>
                  <a:lnTo>
                    <a:pt x="154" y="9"/>
                  </a:lnTo>
                  <a:lnTo>
                    <a:pt x="183" y="0"/>
                  </a:lnTo>
                  <a:lnTo>
                    <a:pt x="203" y="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12" name="Freeform 569"/>
            <p:cNvSpPr>
              <a:spLocks/>
            </p:cNvSpPr>
            <p:nvPr/>
          </p:nvSpPr>
          <p:spPr bwMode="auto">
            <a:xfrm>
              <a:off x="3241" y="1143"/>
              <a:ext cx="133" cy="49"/>
            </a:xfrm>
            <a:custGeom>
              <a:avLst/>
              <a:gdLst>
                <a:gd name="T0" fmla="*/ 133 w 203"/>
                <a:gd name="T1" fmla="*/ 5 h 76"/>
                <a:gd name="T2" fmla="*/ 123 w 203"/>
                <a:gd name="T3" fmla="*/ 12 h 76"/>
                <a:gd name="T4" fmla="*/ 94 w 203"/>
                <a:gd name="T5" fmla="*/ 17 h 76"/>
                <a:gd name="T6" fmla="*/ 64 w 203"/>
                <a:gd name="T7" fmla="*/ 26 h 76"/>
                <a:gd name="T8" fmla="*/ 57 w 203"/>
                <a:gd name="T9" fmla="*/ 26 h 76"/>
                <a:gd name="T10" fmla="*/ 60 w 203"/>
                <a:gd name="T11" fmla="*/ 28 h 76"/>
                <a:gd name="T12" fmla="*/ 58 w 203"/>
                <a:gd name="T13" fmla="*/ 30 h 76"/>
                <a:gd name="T14" fmla="*/ 53 w 203"/>
                <a:gd name="T15" fmla="*/ 32 h 76"/>
                <a:gd name="T16" fmla="*/ 54 w 203"/>
                <a:gd name="T17" fmla="*/ 34 h 76"/>
                <a:gd name="T18" fmla="*/ 43 w 203"/>
                <a:gd name="T19" fmla="*/ 33 h 76"/>
                <a:gd name="T20" fmla="*/ 47 w 203"/>
                <a:gd name="T21" fmla="*/ 37 h 76"/>
                <a:gd name="T22" fmla="*/ 41 w 203"/>
                <a:gd name="T23" fmla="*/ 39 h 76"/>
                <a:gd name="T24" fmla="*/ 44 w 203"/>
                <a:gd name="T25" fmla="*/ 44 h 76"/>
                <a:gd name="T26" fmla="*/ 31 w 203"/>
                <a:gd name="T27" fmla="*/ 42 h 76"/>
                <a:gd name="T28" fmla="*/ 43 w 203"/>
                <a:gd name="T29" fmla="*/ 45 h 76"/>
                <a:gd name="T30" fmla="*/ 36 w 203"/>
                <a:gd name="T31" fmla="*/ 45 h 76"/>
                <a:gd name="T32" fmla="*/ 38 w 203"/>
                <a:gd name="T33" fmla="*/ 49 h 76"/>
                <a:gd name="T34" fmla="*/ 9 w 203"/>
                <a:gd name="T35" fmla="*/ 48 h 76"/>
                <a:gd name="T36" fmla="*/ 14 w 203"/>
                <a:gd name="T37" fmla="*/ 44 h 76"/>
                <a:gd name="T38" fmla="*/ 0 w 203"/>
                <a:gd name="T39" fmla="*/ 44 h 76"/>
                <a:gd name="T40" fmla="*/ 14 w 203"/>
                <a:gd name="T41" fmla="*/ 37 h 76"/>
                <a:gd name="T42" fmla="*/ 17 w 203"/>
                <a:gd name="T43" fmla="*/ 37 h 76"/>
                <a:gd name="T44" fmla="*/ 14 w 203"/>
                <a:gd name="T45" fmla="*/ 35 h 76"/>
                <a:gd name="T46" fmla="*/ 16 w 203"/>
                <a:gd name="T47" fmla="*/ 33 h 76"/>
                <a:gd name="T48" fmla="*/ 23 w 203"/>
                <a:gd name="T49" fmla="*/ 28 h 76"/>
                <a:gd name="T50" fmla="*/ 18 w 203"/>
                <a:gd name="T51" fmla="*/ 28 h 76"/>
                <a:gd name="T52" fmla="*/ 20 w 203"/>
                <a:gd name="T53" fmla="*/ 26 h 76"/>
                <a:gd name="T54" fmla="*/ 13 w 203"/>
                <a:gd name="T55" fmla="*/ 26 h 76"/>
                <a:gd name="T56" fmla="*/ 20 w 203"/>
                <a:gd name="T57" fmla="*/ 23 h 76"/>
                <a:gd name="T58" fmla="*/ 28 w 203"/>
                <a:gd name="T59" fmla="*/ 19 h 76"/>
                <a:gd name="T60" fmla="*/ 53 w 203"/>
                <a:gd name="T61" fmla="*/ 13 h 76"/>
                <a:gd name="T62" fmla="*/ 56 w 203"/>
                <a:gd name="T63" fmla="*/ 12 h 76"/>
                <a:gd name="T64" fmla="*/ 101 w 203"/>
                <a:gd name="T65" fmla="*/ 6 h 76"/>
                <a:gd name="T66" fmla="*/ 120 w 203"/>
                <a:gd name="T67" fmla="*/ 0 h 76"/>
                <a:gd name="T68" fmla="*/ 133 w 203"/>
                <a:gd name="T69" fmla="*/ 5 h 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6"/>
                <a:gd name="T107" fmla="*/ 203 w 203"/>
                <a:gd name="T108" fmla="*/ 76 h 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6">
                  <a:moveTo>
                    <a:pt x="203" y="8"/>
                  </a:moveTo>
                  <a:lnTo>
                    <a:pt x="187" y="18"/>
                  </a:lnTo>
                  <a:lnTo>
                    <a:pt x="144" y="27"/>
                  </a:lnTo>
                  <a:lnTo>
                    <a:pt x="98" y="40"/>
                  </a:lnTo>
                  <a:lnTo>
                    <a:pt x="87" y="41"/>
                  </a:lnTo>
                  <a:lnTo>
                    <a:pt x="92" y="43"/>
                  </a:lnTo>
                  <a:lnTo>
                    <a:pt x="89" y="46"/>
                  </a:lnTo>
                  <a:lnTo>
                    <a:pt x="81" y="49"/>
                  </a:lnTo>
                  <a:lnTo>
                    <a:pt x="82" y="53"/>
                  </a:lnTo>
                  <a:lnTo>
                    <a:pt x="65" y="51"/>
                  </a:lnTo>
                  <a:lnTo>
                    <a:pt x="71" y="58"/>
                  </a:lnTo>
                  <a:lnTo>
                    <a:pt x="63" y="60"/>
                  </a:lnTo>
                  <a:lnTo>
                    <a:pt x="67" y="68"/>
                  </a:lnTo>
                  <a:lnTo>
                    <a:pt x="47" y="65"/>
                  </a:lnTo>
                  <a:lnTo>
                    <a:pt x="66" y="70"/>
                  </a:lnTo>
                  <a:lnTo>
                    <a:pt x="55" y="70"/>
                  </a:lnTo>
                  <a:lnTo>
                    <a:pt x="58" y="76"/>
                  </a:lnTo>
                  <a:lnTo>
                    <a:pt x="13" y="74"/>
                  </a:lnTo>
                  <a:lnTo>
                    <a:pt x="21" y="68"/>
                  </a:lnTo>
                  <a:lnTo>
                    <a:pt x="0" y="68"/>
                  </a:lnTo>
                  <a:lnTo>
                    <a:pt x="21" y="58"/>
                  </a:lnTo>
                  <a:lnTo>
                    <a:pt x="26" y="58"/>
                  </a:lnTo>
                  <a:lnTo>
                    <a:pt x="21" y="54"/>
                  </a:lnTo>
                  <a:lnTo>
                    <a:pt x="24" y="51"/>
                  </a:lnTo>
                  <a:lnTo>
                    <a:pt x="35" y="44"/>
                  </a:lnTo>
                  <a:lnTo>
                    <a:pt x="28" y="43"/>
                  </a:lnTo>
                  <a:lnTo>
                    <a:pt x="30" y="41"/>
                  </a:lnTo>
                  <a:lnTo>
                    <a:pt x="20" y="40"/>
                  </a:lnTo>
                  <a:lnTo>
                    <a:pt x="31" y="35"/>
                  </a:lnTo>
                  <a:lnTo>
                    <a:pt x="43" y="30"/>
                  </a:lnTo>
                  <a:lnTo>
                    <a:pt x="81" y="20"/>
                  </a:lnTo>
                  <a:lnTo>
                    <a:pt x="85" y="18"/>
                  </a:lnTo>
                  <a:lnTo>
                    <a:pt x="154" y="9"/>
                  </a:lnTo>
                  <a:lnTo>
                    <a:pt x="183" y="0"/>
                  </a:lnTo>
                  <a:lnTo>
                    <a:pt x="203" y="8"/>
                  </a:lnTo>
                </a:path>
              </a:pathLst>
            </a:custGeom>
            <a:solidFill>
              <a:srgbClr val="E5E5E5"/>
            </a:solidFill>
            <a:ln w="1588">
              <a:solidFill>
                <a:srgbClr val="999999"/>
              </a:solidFill>
              <a:prstDash val="solid"/>
              <a:round/>
              <a:headEnd/>
              <a:tailEnd/>
            </a:ln>
          </p:spPr>
          <p:txBody>
            <a:bodyPr/>
            <a:lstStyle/>
            <a:p>
              <a:endParaRPr lang="en-US"/>
            </a:p>
          </p:txBody>
        </p:sp>
        <p:sp>
          <p:nvSpPr>
            <p:cNvPr id="27313" name="Freeform 570"/>
            <p:cNvSpPr>
              <a:spLocks/>
            </p:cNvSpPr>
            <p:nvPr/>
          </p:nvSpPr>
          <p:spPr bwMode="auto">
            <a:xfrm>
              <a:off x="3232" y="1192"/>
              <a:ext cx="77" cy="38"/>
            </a:xfrm>
            <a:custGeom>
              <a:avLst/>
              <a:gdLst>
                <a:gd name="T0" fmla="*/ 77 w 118"/>
                <a:gd name="T1" fmla="*/ 36 h 59"/>
                <a:gd name="T2" fmla="*/ 48 w 118"/>
                <a:gd name="T3" fmla="*/ 24 h 59"/>
                <a:gd name="T4" fmla="*/ 40 w 118"/>
                <a:gd name="T5" fmla="*/ 10 h 59"/>
                <a:gd name="T6" fmla="*/ 40 w 118"/>
                <a:gd name="T7" fmla="*/ 7 h 59"/>
                <a:gd name="T8" fmla="*/ 42 w 118"/>
                <a:gd name="T9" fmla="*/ 6 h 59"/>
                <a:gd name="T10" fmla="*/ 44 w 118"/>
                <a:gd name="T11" fmla="*/ 2 h 59"/>
                <a:gd name="T12" fmla="*/ 16 w 118"/>
                <a:gd name="T13" fmla="*/ 0 h 59"/>
                <a:gd name="T14" fmla="*/ 10 w 118"/>
                <a:gd name="T15" fmla="*/ 6 h 59"/>
                <a:gd name="T16" fmla="*/ 8 w 118"/>
                <a:gd name="T17" fmla="*/ 10 h 59"/>
                <a:gd name="T18" fmla="*/ 12 w 118"/>
                <a:gd name="T19" fmla="*/ 12 h 59"/>
                <a:gd name="T20" fmla="*/ 7 w 118"/>
                <a:gd name="T21" fmla="*/ 17 h 59"/>
                <a:gd name="T22" fmla="*/ 0 w 118"/>
                <a:gd name="T23" fmla="*/ 20 h 59"/>
                <a:gd name="T24" fmla="*/ 8 w 118"/>
                <a:gd name="T25" fmla="*/ 26 h 59"/>
                <a:gd name="T26" fmla="*/ 18 w 118"/>
                <a:gd name="T27" fmla="*/ 26 h 59"/>
                <a:gd name="T28" fmla="*/ 24 w 118"/>
                <a:gd name="T29" fmla="*/ 26 h 59"/>
                <a:gd name="T30" fmla="*/ 29 w 118"/>
                <a:gd name="T31" fmla="*/ 27 h 59"/>
                <a:gd name="T32" fmla="*/ 34 w 118"/>
                <a:gd name="T33" fmla="*/ 32 h 59"/>
                <a:gd name="T34" fmla="*/ 33 w 118"/>
                <a:gd name="T35" fmla="*/ 33 h 59"/>
                <a:gd name="T36" fmla="*/ 42 w 118"/>
                <a:gd name="T37" fmla="*/ 36 h 59"/>
                <a:gd name="T38" fmla="*/ 52 w 118"/>
                <a:gd name="T39" fmla="*/ 37 h 59"/>
                <a:gd name="T40" fmla="*/ 63 w 118"/>
                <a:gd name="T41" fmla="*/ 37 h 59"/>
                <a:gd name="T42" fmla="*/ 73 w 118"/>
                <a:gd name="T43" fmla="*/ 38 h 59"/>
                <a:gd name="T44" fmla="*/ 77 w 118"/>
                <a:gd name="T45" fmla="*/ 36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59"/>
                <a:gd name="T71" fmla="*/ 118 w 118"/>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59">
                  <a:moveTo>
                    <a:pt x="118" y="56"/>
                  </a:moveTo>
                  <a:lnTo>
                    <a:pt x="74" y="37"/>
                  </a:lnTo>
                  <a:lnTo>
                    <a:pt x="62" y="15"/>
                  </a:lnTo>
                  <a:lnTo>
                    <a:pt x="62" y="11"/>
                  </a:lnTo>
                  <a:lnTo>
                    <a:pt x="64" y="9"/>
                  </a:lnTo>
                  <a:lnTo>
                    <a:pt x="67" y="3"/>
                  </a:lnTo>
                  <a:lnTo>
                    <a:pt x="24" y="0"/>
                  </a:lnTo>
                  <a:lnTo>
                    <a:pt x="15" y="9"/>
                  </a:lnTo>
                  <a:lnTo>
                    <a:pt x="12" y="15"/>
                  </a:lnTo>
                  <a:lnTo>
                    <a:pt x="19" y="18"/>
                  </a:lnTo>
                  <a:lnTo>
                    <a:pt x="11" y="27"/>
                  </a:lnTo>
                  <a:lnTo>
                    <a:pt x="0" y="31"/>
                  </a:lnTo>
                  <a:lnTo>
                    <a:pt x="12" y="40"/>
                  </a:lnTo>
                  <a:lnTo>
                    <a:pt x="28" y="40"/>
                  </a:lnTo>
                  <a:lnTo>
                    <a:pt x="37" y="40"/>
                  </a:lnTo>
                  <a:lnTo>
                    <a:pt x="45" y="42"/>
                  </a:lnTo>
                  <a:lnTo>
                    <a:pt x="52" y="50"/>
                  </a:lnTo>
                  <a:lnTo>
                    <a:pt x="50" y="51"/>
                  </a:lnTo>
                  <a:lnTo>
                    <a:pt x="65" y="56"/>
                  </a:lnTo>
                  <a:lnTo>
                    <a:pt x="80" y="57"/>
                  </a:lnTo>
                  <a:lnTo>
                    <a:pt x="97" y="57"/>
                  </a:lnTo>
                  <a:lnTo>
                    <a:pt x="112" y="59"/>
                  </a:lnTo>
                  <a:lnTo>
                    <a:pt x="118" y="5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14" name="Freeform 571"/>
            <p:cNvSpPr>
              <a:spLocks/>
            </p:cNvSpPr>
            <p:nvPr/>
          </p:nvSpPr>
          <p:spPr bwMode="auto">
            <a:xfrm>
              <a:off x="3232" y="1192"/>
              <a:ext cx="77" cy="38"/>
            </a:xfrm>
            <a:custGeom>
              <a:avLst/>
              <a:gdLst>
                <a:gd name="T0" fmla="*/ 77 w 118"/>
                <a:gd name="T1" fmla="*/ 36 h 59"/>
                <a:gd name="T2" fmla="*/ 48 w 118"/>
                <a:gd name="T3" fmla="*/ 24 h 59"/>
                <a:gd name="T4" fmla="*/ 40 w 118"/>
                <a:gd name="T5" fmla="*/ 10 h 59"/>
                <a:gd name="T6" fmla="*/ 40 w 118"/>
                <a:gd name="T7" fmla="*/ 7 h 59"/>
                <a:gd name="T8" fmla="*/ 42 w 118"/>
                <a:gd name="T9" fmla="*/ 6 h 59"/>
                <a:gd name="T10" fmla="*/ 44 w 118"/>
                <a:gd name="T11" fmla="*/ 2 h 59"/>
                <a:gd name="T12" fmla="*/ 16 w 118"/>
                <a:gd name="T13" fmla="*/ 0 h 59"/>
                <a:gd name="T14" fmla="*/ 10 w 118"/>
                <a:gd name="T15" fmla="*/ 6 h 59"/>
                <a:gd name="T16" fmla="*/ 8 w 118"/>
                <a:gd name="T17" fmla="*/ 10 h 59"/>
                <a:gd name="T18" fmla="*/ 12 w 118"/>
                <a:gd name="T19" fmla="*/ 12 h 59"/>
                <a:gd name="T20" fmla="*/ 7 w 118"/>
                <a:gd name="T21" fmla="*/ 17 h 59"/>
                <a:gd name="T22" fmla="*/ 0 w 118"/>
                <a:gd name="T23" fmla="*/ 20 h 59"/>
                <a:gd name="T24" fmla="*/ 8 w 118"/>
                <a:gd name="T25" fmla="*/ 26 h 59"/>
                <a:gd name="T26" fmla="*/ 18 w 118"/>
                <a:gd name="T27" fmla="*/ 26 h 59"/>
                <a:gd name="T28" fmla="*/ 24 w 118"/>
                <a:gd name="T29" fmla="*/ 26 h 59"/>
                <a:gd name="T30" fmla="*/ 29 w 118"/>
                <a:gd name="T31" fmla="*/ 27 h 59"/>
                <a:gd name="T32" fmla="*/ 34 w 118"/>
                <a:gd name="T33" fmla="*/ 32 h 59"/>
                <a:gd name="T34" fmla="*/ 33 w 118"/>
                <a:gd name="T35" fmla="*/ 33 h 59"/>
                <a:gd name="T36" fmla="*/ 42 w 118"/>
                <a:gd name="T37" fmla="*/ 36 h 59"/>
                <a:gd name="T38" fmla="*/ 52 w 118"/>
                <a:gd name="T39" fmla="*/ 37 h 59"/>
                <a:gd name="T40" fmla="*/ 63 w 118"/>
                <a:gd name="T41" fmla="*/ 37 h 59"/>
                <a:gd name="T42" fmla="*/ 73 w 118"/>
                <a:gd name="T43" fmla="*/ 38 h 59"/>
                <a:gd name="T44" fmla="*/ 77 w 118"/>
                <a:gd name="T45" fmla="*/ 36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59"/>
                <a:gd name="T71" fmla="*/ 118 w 118"/>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59">
                  <a:moveTo>
                    <a:pt x="118" y="56"/>
                  </a:moveTo>
                  <a:lnTo>
                    <a:pt x="74" y="37"/>
                  </a:lnTo>
                  <a:lnTo>
                    <a:pt x="62" y="15"/>
                  </a:lnTo>
                  <a:lnTo>
                    <a:pt x="62" y="11"/>
                  </a:lnTo>
                  <a:lnTo>
                    <a:pt x="64" y="9"/>
                  </a:lnTo>
                  <a:lnTo>
                    <a:pt x="67" y="3"/>
                  </a:lnTo>
                  <a:lnTo>
                    <a:pt x="24" y="0"/>
                  </a:lnTo>
                  <a:lnTo>
                    <a:pt x="15" y="9"/>
                  </a:lnTo>
                  <a:lnTo>
                    <a:pt x="12" y="15"/>
                  </a:lnTo>
                  <a:lnTo>
                    <a:pt x="19" y="18"/>
                  </a:lnTo>
                  <a:lnTo>
                    <a:pt x="11" y="27"/>
                  </a:lnTo>
                  <a:lnTo>
                    <a:pt x="0" y="31"/>
                  </a:lnTo>
                  <a:lnTo>
                    <a:pt x="12" y="40"/>
                  </a:lnTo>
                  <a:lnTo>
                    <a:pt x="28" y="40"/>
                  </a:lnTo>
                  <a:lnTo>
                    <a:pt x="37" y="40"/>
                  </a:lnTo>
                  <a:lnTo>
                    <a:pt x="45" y="42"/>
                  </a:lnTo>
                  <a:lnTo>
                    <a:pt x="52" y="50"/>
                  </a:lnTo>
                  <a:lnTo>
                    <a:pt x="50" y="51"/>
                  </a:lnTo>
                  <a:lnTo>
                    <a:pt x="65" y="56"/>
                  </a:lnTo>
                  <a:lnTo>
                    <a:pt x="80" y="57"/>
                  </a:lnTo>
                  <a:lnTo>
                    <a:pt x="97" y="57"/>
                  </a:lnTo>
                  <a:lnTo>
                    <a:pt x="112" y="59"/>
                  </a:lnTo>
                  <a:lnTo>
                    <a:pt x="118" y="56"/>
                  </a:lnTo>
                </a:path>
              </a:pathLst>
            </a:custGeom>
            <a:solidFill>
              <a:srgbClr val="E5E5E5"/>
            </a:solidFill>
            <a:ln w="1588">
              <a:solidFill>
                <a:srgbClr val="999999"/>
              </a:solidFill>
              <a:prstDash val="solid"/>
              <a:round/>
              <a:headEnd/>
              <a:tailEnd/>
            </a:ln>
          </p:spPr>
          <p:txBody>
            <a:bodyPr/>
            <a:lstStyle/>
            <a:p>
              <a:endParaRPr lang="en-US"/>
            </a:p>
          </p:txBody>
        </p:sp>
        <p:sp>
          <p:nvSpPr>
            <p:cNvPr id="27315" name="Freeform 572"/>
            <p:cNvSpPr>
              <a:spLocks/>
            </p:cNvSpPr>
            <p:nvPr/>
          </p:nvSpPr>
          <p:spPr bwMode="auto">
            <a:xfrm>
              <a:off x="4083" y="1155"/>
              <a:ext cx="91" cy="20"/>
            </a:xfrm>
            <a:custGeom>
              <a:avLst/>
              <a:gdLst>
                <a:gd name="T0" fmla="*/ 91 w 139"/>
                <a:gd name="T1" fmla="*/ 7 h 31"/>
                <a:gd name="T2" fmla="*/ 33 w 139"/>
                <a:gd name="T3" fmla="*/ 0 h 31"/>
                <a:gd name="T4" fmla="*/ 42 w 139"/>
                <a:gd name="T5" fmla="*/ 1 h 31"/>
                <a:gd name="T6" fmla="*/ 33 w 139"/>
                <a:gd name="T7" fmla="*/ 1 h 31"/>
                <a:gd name="T8" fmla="*/ 39 w 139"/>
                <a:gd name="T9" fmla="*/ 5 h 31"/>
                <a:gd name="T10" fmla="*/ 11 w 139"/>
                <a:gd name="T11" fmla="*/ 1 h 31"/>
                <a:gd name="T12" fmla="*/ 1 w 139"/>
                <a:gd name="T13" fmla="*/ 4 h 31"/>
                <a:gd name="T14" fmla="*/ 0 w 139"/>
                <a:gd name="T15" fmla="*/ 5 h 31"/>
                <a:gd name="T16" fmla="*/ 6 w 139"/>
                <a:gd name="T17" fmla="*/ 7 h 31"/>
                <a:gd name="T18" fmla="*/ 9 w 139"/>
                <a:gd name="T19" fmla="*/ 12 h 31"/>
                <a:gd name="T20" fmla="*/ 44 w 139"/>
                <a:gd name="T21" fmla="*/ 20 h 31"/>
                <a:gd name="T22" fmla="*/ 46 w 139"/>
                <a:gd name="T23" fmla="*/ 16 h 31"/>
                <a:gd name="T24" fmla="*/ 73 w 139"/>
                <a:gd name="T25" fmla="*/ 15 h 31"/>
                <a:gd name="T26" fmla="*/ 86 w 139"/>
                <a:gd name="T27" fmla="*/ 15 h 31"/>
                <a:gd name="T28" fmla="*/ 81 w 139"/>
                <a:gd name="T29" fmla="*/ 14 h 31"/>
                <a:gd name="T30" fmla="*/ 90 w 139"/>
                <a:gd name="T31" fmla="*/ 12 h 31"/>
                <a:gd name="T32" fmla="*/ 91 w 139"/>
                <a:gd name="T33" fmla="*/ 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31"/>
                <a:gd name="T53" fmla="*/ 139 w 139"/>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31">
                  <a:moveTo>
                    <a:pt x="139" y="11"/>
                  </a:moveTo>
                  <a:lnTo>
                    <a:pt x="51" y="0"/>
                  </a:lnTo>
                  <a:lnTo>
                    <a:pt x="64" y="2"/>
                  </a:lnTo>
                  <a:lnTo>
                    <a:pt x="51" y="2"/>
                  </a:lnTo>
                  <a:lnTo>
                    <a:pt x="59" y="8"/>
                  </a:lnTo>
                  <a:lnTo>
                    <a:pt x="17" y="1"/>
                  </a:lnTo>
                  <a:lnTo>
                    <a:pt x="1" y="6"/>
                  </a:lnTo>
                  <a:lnTo>
                    <a:pt x="0" y="7"/>
                  </a:lnTo>
                  <a:lnTo>
                    <a:pt x="9" y="11"/>
                  </a:lnTo>
                  <a:lnTo>
                    <a:pt x="14" y="18"/>
                  </a:lnTo>
                  <a:lnTo>
                    <a:pt x="67" y="31"/>
                  </a:lnTo>
                  <a:lnTo>
                    <a:pt x="70" y="25"/>
                  </a:lnTo>
                  <a:lnTo>
                    <a:pt x="112" y="24"/>
                  </a:lnTo>
                  <a:lnTo>
                    <a:pt x="132" y="24"/>
                  </a:lnTo>
                  <a:lnTo>
                    <a:pt x="123" y="22"/>
                  </a:lnTo>
                  <a:lnTo>
                    <a:pt x="138" y="18"/>
                  </a:lnTo>
                  <a:lnTo>
                    <a:pt x="139" y="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16" name="Freeform 573"/>
            <p:cNvSpPr>
              <a:spLocks/>
            </p:cNvSpPr>
            <p:nvPr/>
          </p:nvSpPr>
          <p:spPr bwMode="auto">
            <a:xfrm>
              <a:off x="4083" y="1155"/>
              <a:ext cx="91" cy="20"/>
            </a:xfrm>
            <a:custGeom>
              <a:avLst/>
              <a:gdLst>
                <a:gd name="T0" fmla="*/ 91 w 139"/>
                <a:gd name="T1" fmla="*/ 7 h 31"/>
                <a:gd name="T2" fmla="*/ 33 w 139"/>
                <a:gd name="T3" fmla="*/ 0 h 31"/>
                <a:gd name="T4" fmla="*/ 42 w 139"/>
                <a:gd name="T5" fmla="*/ 1 h 31"/>
                <a:gd name="T6" fmla="*/ 33 w 139"/>
                <a:gd name="T7" fmla="*/ 1 h 31"/>
                <a:gd name="T8" fmla="*/ 39 w 139"/>
                <a:gd name="T9" fmla="*/ 5 h 31"/>
                <a:gd name="T10" fmla="*/ 11 w 139"/>
                <a:gd name="T11" fmla="*/ 1 h 31"/>
                <a:gd name="T12" fmla="*/ 1 w 139"/>
                <a:gd name="T13" fmla="*/ 4 h 31"/>
                <a:gd name="T14" fmla="*/ 0 w 139"/>
                <a:gd name="T15" fmla="*/ 5 h 31"/>
                <a:gd name="T16" fmla="*/ 6 w 139"/>
                <a:gd name="T17" fmla="*/ 7 h 31"/>
                <a:gd name="T18" fmla="*/ 9 w 139"/>
                <a:gd name="T19" fmla="*/ 12 h 31"/>
                <a:gd name="T20" fmla="*/ 44 w 139"/>
                <a:gd name="T21" fmla="*/ 20 h 31"/>
                <a:gd name="T22" fmla="*/ 46 w 139"/>
                <a:gd name="T23" fmla="*/ 16 h 31"/>
                <a:gd name="T24" fmla="*/ 73 w 139"/>
                <a:gd name="T25" fmla="*/ 15 h 31"/>
                <a:gd name="T26" fmla="*/ 86 w 139"/>
                <a:gd name="T27" fmla="*/ 15 h 31"/>
                <a:gd name="T28" fmla="*/ 81 w 139"/>
                <a:gd name="T29" fmla="*/ 14 h 31"/>
                <a:gd name="T30" fmla="*/ 90 w 139"/>
                <a:gd name="T31" fmla="*/ 12 h 31"/>
                <a:gd name="T32" fmla="*/ 91 w 139"/>
                <a:gd name="T33" fmla="*/ 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31"/>
                <a:gd name="T53" fmla="*/ 139 w 139"/>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31">
                  <a:moveTo>
                    <a:pt x="139" y="11"/>
                  </a:moveTo>
                  <a:lnTo>
                    <a:pt x="51" y="0"/>
                  </a:lnTo>
                  <a:lnTo>
                    <a:pt x="64" y="2"/>
                  </a:lnTo>
                  <a:lnTo>
                    <a:pt x="51" y="2"/>
                  </a:lnTo>
                  <a:lnTo>
                    <a:pt x="59" y="8"/>
                  </a:lnTo>
                  <a:lnTo>
                    <a:pt x="17" y="1"/>
                  </a:lnTo>
                  <a:lnTo>
                    <a:pt x="1" y="6"/>
                  </a:lnTo>
                  <a:lnTo>
                    <a:pt x="0" y="7"/>
                  </a:lnTo>
                  <a:lnTo>
                    <a:pt x="9" y="11"/>
                  </a:lnTo>
                  <a:lnTo>
                    <a:pt x="14" y="18"/>
                  </a:lnTo>
                  <a:lnTo>
                    <a:pt x="67" y="31"/>
                  </a:lnTo>
                  <a:lnTo>
                    <a:pt x="70" y="25"/>
                  </a:lnTo>
                  <a:lnTo>
                    <a:pt x="112" y="24"/>
                  </a:lnTo>
                  <a:lnTo>
                    <a:pt x="132" y="24"/>
                  </a:lnTo>
                  <a:lnTo>
                    <a:pt x="123" y="22"/>
                  </a:lnTo>
                  <a:lnTo>
                    <a:pt x="138" y="18"/>
                  </a:lnTo>
                  <a:lnTo>
                    <a:pt x="139" y="11"/>
                  </a:lnTo>
                </a:path>
              </a:pathLst>
            </a:custGeom>
            <a:solidFill>
              <a:srgbClr val="E5E5E5"/>
            </a:solidFill>
            <a:ln w="1588">
              <a:solidFill>
                <a:srgbClr val="999999"/>
              </a:solidFill>
              <a:prstDash val="solid"/>
              <a:round/>
              <a:headEnd/>
              <a:tailEnd/>
            </a:ln>
          </p:spPr>
          <p:txBody>
            <a:bodyPr/>
            <a:lstStyle/>
            <a:p>
              <a:endParaRPr lang="en-US"/>
            </a:p>
          </p:txBody>
        </p:sp>
        <p:sp>
          <p:nvSpPr>
            <p:cNvPr id="27317" name="Freeform 574"/>
            <p:cNvSpPr>
              <a:spLocks/>
            </p:cNvSpPr>
            <p:nvPr/>
          </p:nvSpPr>
          <p:spPr bwMode="auto">
            <a:xfrm>
              <a:off x="3579" y="1103"/>
              <a:ext cx="69" cy="18"/>
            </a:xfrm>
            <a:custGeom>
              <a:avLst/>
              <a:gdLst>
                <a:gd name="T0" fmla="*/ 60 w 106"/>
                <a:gd name="T1" fmla="*/ 5 h 27"/>
                <a:gd name="T2" fmla="*/ 42 w 106"/>
                <a:gd name="T3" fmla="*/ 3 h 27"/>
                <a:gd name="T4" fmla="*/ 35 w 106"/>
                <a:gd name="T5" fmla="*/ 5 h 27"/>
                <a:gd name="T6" fmla="*/ 29 w 106"/>
                <a:gd name="T7" fmla="*/ 0 h 27"/>
                <a:gd name="T8" fmla="*/ 3 w 106"/>
                <a:gd name="T9" fmla="*/ 4 h 27"/>
                <a:gd name="T10" fmla="*/ 0 w 106"/>
                <a:gd name="T11" fmla="*/ 9 h 27"/>
                <a:gd name="T12" fmla="*/ 9 w 106"/>
                <a:gd name="T13" fmla="*/ 9 h 27"/>
                <a:gd name="T14" fmla="*/ 21 w 106"/>
                <a:gd name="T15" fmla="*/ 15 h 27"/>
                <a:gd name="T16" fmla="*/ 69 w 106"/>
                <a:gd name="T17" fmla="*/ 18 h 27"/>
                <a:gd name="T18" fmla="*/ 64 w 106"/>
                <a:gd name="T19" fmla="*/ 14 h 27"/>
                <a:gd name="T20" fmla="*/ 60 w 106"/>
                <a:gd name="T21" fmla="*/ 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27"/>
                <a:gd name="T35" fmla="*/ 106 w 10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27">
                  <a:moveTo>
                    <a:pt x="92" y="8"/>
                  </a:moveTo>
                  <a:lnTo>
                    <a:pt x="65" y="5"/>
                  </a:lnTo>
                  <a:lnTo>
                    <a:pt x="54" y="8"/>
                  </a:lnTo>
                  <a:lnTo>
                    <a:pt x="45" y="0"/>
                  </a:lnTo>
                  <a:lnTo>
                    <a:pt x="4" y="6"/>
                  </a:lnTo>
                  <a:lnTo>
                    <a:pt x="0" y="14"/>
                  </a:lnTo>
                  <a:lnTo>
                    <a:pt x="14" y="14"/>
                  </a:lnTo>
                  <a:lnTo>
                    <a:pt x="33" y="23"/>
                  </a:lnTo>
                  <a:lnTo>
                    <a:pt x="106" y="27"/>
                  </a:lnTo>
                  <a:lnTo>
                    <a:pt x="99" y="21"/>
                  </a:lnTo>
                  <a:lnTo>
                    <a:pt x="92" y="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18" name="Freeform 575"/>
            <p:cNvSpPr>
              <a:spLocks/>
            </p:cNvSpPr>
            <p:nvPr/>
          </p:nvSpPr>
          <p:spPr bwMode="auto">
            <a:xfrm>
              <a:off x="3579" y="1103"/>
              <a:ext cx="69" cy="18"/>
            </a:xfrm>
            <a:custGeom>
              <a:avLst/>
              <a:gdLst>
                <a:gd name="T0" fmla="*/ 60 w 106"/>
                <a:gd name="T1" fmla="*/ 5 h 27"/>
                <a:gd name="T2" fmla="*/ 42 w 106"/>
                <a:gd name="T3" fmla="*/ 3 h 27"/>
                <a:gd name="T4" fmla="*/ 35 w 106"/>
                <a:gd name="T5" fmla="*/ 5 h 27"/>
                <a:gd name="T6" fmla="*/ 29 w 106"/>
                <a:gd name="T7" fmla="*/ 0 h 27"/>
                <a:gd name="T8" fmla="*/ 3 w 106"/>
                <a:gd name="T9" fmla="*/ 4 h 27"/>
                <a:gd name="T10" fmla="*/ 0 w 106"/>
                <a:gd name="T11" fmla="*/ 9 h 27"/>
                <a:gd name="T12" fmla="*/ 9 w 106"/>
                <a:gd name="T13" fmla="*/ 9 h 27"/>
                <a:gd name="T14" fmla="*/ 21 w 106"/>
                <a:gd name="T15" fmla="*/ 15 h 27"/>
                <a:gd name="T16" fmla="*/ 69 w 106"/>
                <a:gd name="T17" fmla="*/ 18 h 27"/>
                <a:gd name="T18" fmla="*/ 64 w 106"/>
                <a:gd name="T19" fmla="*/ 14 h 27"/>
                <a:gd name="T20" fmla="*/ 60 w 106"/>
                <a:gd name="T21" fmla="*/ 5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27"/>
                <a:gd name="T35" fmla="*/ 106 w 106"/>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27">
                  <a:moveTo>
                    <a:pt x="92" y="8"/>
                  </a:moveTo>
                  <a:lnTo>
                    <a:pt x="65" y="5"/>
                  </a:lnTo>
                  <a:lnTo>
                    <a:pt x="54" y="8"/>
                  </a:lnTo>
                  <a:lnTo>
                    <a:pt x="45" y="0"/>
                  </a:lnTo>
                  <a:lnTo>
                    <a:pt x="4" y="6"/>
                  </a:lnTo>
                  <a:lnTo>
                    <a:pt x="0" y="14"/>
                  </a:lnTo>
                  <a:lnTo>
                    <a:pt x="14" y="14"/>
                  </a:lnTo>
                  <a:lnTo>
                    <a:pt x="33" y="23"/>
                  </a:lnTo>
                  <a:lnTo>
                    <a:pt x="106" y="27"/>
                  </a:lnTo>
                  <a:lnTo>
                    <a:pt x="99" y="21"/>
                  </a:lnTo>
                  <a:lnTo>
                    <a:pt x="92" y="8"/>
                  </a:lnTo>
                </a:path>
              </a:pathLst>
            </a:custGeom>
            <a:solidFill>
              <a:srgbClr val="E5E5E5"/>
            </a:solidFill>
            <a:ln w="1588">
              <a:solidFill>
                <a:srgbClr val="999999"/>
              </a:solidFill>
              <a:prstDash val="solid"/>
              <a:round/>
              <a:headEnd/>
              <a:tailEnd/>
            </a:ln>
          </p:spPr>
          <p:txBody>
            <a:bodyPr/>
            <a:lstStyle/>
            <a:p>
              <a:endParaRPr lang="en-US"/>
            </a:p>
          </p:txBody>
        </p:sp>
        <p:sp>
          <p:nvSpPr>
            <p:cNvPr id="27319" name="Freeform 576"/>
            <p:cNvSpPr>
              <a:spLocks/>
            </p:cNvSpPr>
            <p:nvPr/>
          </p:nvSpPr>
          <p:spPr bwMode="auto">
            <a:xfrm>
              <a:off x="3659" y="1113"/>
              <a:ext cx="52" cy="19"/>
            </a:xfrm>
            <a:custGeom>
              <a:avLst/>
              <a:gdLst>
                <a:gd name="T0" fmla="*/ 50 w 80"/>
                <a:gd name="T1" fmla="*/ 10 h 29"/>
                <a:gd name="T2" fmla="*/ 23 w 80"/>
                <a:gd name="T3" fmla="*/ 4 h 29"/>
                <a:gd name="T4" fmla="*/ 18 w 80"/>
                <a:gd name="T5" fmla="*/ 8 h 29"/>
                <a:gd name="T6" fmla="*/ 13 w 80"/>
                <a:gd name="T7" fmla="*/ 0 h 29"/>
                <a:gd name="T8" fmla="*/ 7 w 80"/>
                <a:gd name="T9" fmla="*/ 0 h 29"/>
                <a:gd name="T10" fmla="*/ 10 w 80"/>
                <a:gd name="T11" fmla="*/ 3 h 29"/>
                <a:gd name="T12" fmla="*/ 0 w 80"/>
                <a:gd name="T13" fmla="*/ 4 h 29"/>
                <a:gd name="T14" fmla="*/ 1 w 80"/>
                <a:gd name="T15" fmla="*/ 5 h 29"/>
                <a:gd name="T16" fmla="*/ 7 w 80"/>
                <a:gd name="T17" fmla="*/ 9 h 29"/>
                <a:gd name="T18" fmla="*/ 1 w 80"/>
                <a:gd name="T19" fmla="*/ 10 h 29"/>
                <a:gd name="T20" fmla="*/ 5 w 80"/>
                <a:gd name="T21" fmla="*/ 19 h 29"/>
                <a:gd name="T22" fmla="*/ 52 w 80"/>
                <a:gd name="T23" fmla="*/ 12 h 29"/>
                <a:gd name="T24" fmla="*/ 50 w 80"/>
                <a:gd name="T25" fmla="*/ 1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29"/>
                <a:gd name="T41" fmla="*/ 80 w 8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29">
                  <a:moveTo>
                    <a:pt x="77" y="16"/>
                  </a:moveTo>
                  <a:lnTo>
                    <a:pt x="36" y="6"/>
                  </a:lnTo>
                  <a:lnTo>
                    <a:pt x="27" y="12"/>
                  </a:lnTo>
                  <a:lnTo>
                    <a:pt x="20" y="0"/>
                  </a:lnTo>
                  <a:lnTo>
                    <a:pt x="10" y="0"/>
                  </a:lnTo>
                  <a:lnTo>
                    <a:pt x="15" y="5"/>
                  </a:lnTo>
                  <a:lnTo>
                    <a:pt x="0" y="6"/>
                  </a:lnTo>
                  <a:lnTo>
                    <a:pt x="2" y="8"/>
                  </a:lnTo>
                  <a:lnTo>
                    <a:pt x="11" y="13"/>
                  </a:lnTo>
                  <a:lnTo>
                    <a:pt x="2" y="16"/>
                  </a:lnTo>
                  <a:lnTo>
                    <a:pt x="8" y="29"/>
                  </a:lnTo>
                  <a:lnTo>
                    <a:pt x="80" y="18"/>
                  </a:lnTo>
                  <a:lnTo>
                    <a:pt x="77" y="1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20" name="Freeform 577"/>
            <p:cNvSpPr>
              <a:spLocks/>
            </p:cNvSpPr>
            <p:nvPr/>
          </p:nvSpPr>
          <p:spPr bwMode="auto">
            <a:xfrm>
              <a:off x="3659" y="1113"/>
              <a:ext cx="52" cy="19"/>
            </a:xfrm>
            <a:custGeom>
              <a:avLst/>
              <a:gdLst>
                <a:gd name="T0" fmla="*/ 50 w 80"/>
                <a:gd name="T1" fmla="*/ 10 h 29"/>
                <a:gd name="T2" fmla="*/ 23 w 80"/>
                <a:gd name="T3" fmla="*/ 4 h 29"/>
                <a:gd name="T4" fmla="*/ 18 w 80"/>
                <a:gd name="T5" fmla="*/ 8 h 29"/>
                <a:gd name="T6" fmla="*/ 13 w 80"/>
                <a:gd name="T7" fmla="*/ 0 h 29"/>
                <a:gd name="T8" fmla="*/ 7 w 80"/>
                <a:gd name="T9" fmla="*/ 0 h 29"/>
                <a:gd name="T10" fmla="*/ 10 w 80"/>
                <a:gd name="T11" fmla="*/ 3 h 29"/>
                <a:gd name="T12" fmla="*/ 0 w 80"/>
                <a:gd name="T13" fmla="*/ 4 h 29"/>
                <a:gd name="T14" fmla="*/ 1 w 80"/>
                <a:gd name="T15" fmla="*/ 5 h 29"/>
                <a:gd name="T16" fmla="*/ 7 w 80"/>
                <a:gd name="T17" fmla="*/ 9 h 29"/>
                <a:gd name="T18" fmla="*/ 1 w 80"/>
                <a:gd name="T19" fmla="*/ 10 h 29"/>
                <a:gd name="T20" fmla="*/ 5 w 80"/>
                <a:gd name="T21" fmla="*/ 19 h 29"/>
                <a:gd name="T22" fmla="*/ 52 w 80"/>
                <a:gd name="T23" fmla="*/ 12 h 29"/>
                <a:gd name="T24" fmla="*/ 50 w 80"/>
                <a:gd name="T25" fmla="*/ 1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29"/>
                <a:gd name="T41" fmla="*/ 80 w 8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29">
                  <a:moveTo>
                    <a:pt x="77" y="16"/>
                  </a:moveTo>
                  <a:lnTo>
                    <a:pt x="36" y="6"/>
                  </a:lnTo>
                  <a:lnTo>
                    <a:pt x="27" y="12"/>
                  </a:lnTo>
                  <a:lnTo>
                    <a:pt x="20" y="0"/>
                  </a:lnTo>
                  <a:lnTo>
                    <a:pt x="10" y="0"/>
                  </a:lnTo>
                  <a:lnTo>
                    <a:pt x="15" y="5"/>
                  </a:lnTo>
                  <a:lnTo>
                    <a:pt x="0" y="6"/>
                  </a:lnTo>
                  <a:lnTo>
                    <a:pt x="2" y="8"/>
                  </a:lnTo>
                  <a:lnTo>
                    <a:pt x="11" y="13"/>
                  </a:lnTo>
                  <a:lnTo>
                    <a:pt x="2" y="16"/>
                  </a:lnTo>
                  <a:lnTo>
                    <a:pt x="8" y="29"/>
                  </a:lnTo>
                  <a:lnTo>
                    <a:pt x="80" y="18"/>
                  </a:lnTo>
                  <a:lnTo>
                    <a:pt x="77" y="16"/>
                  </a:lnTo>
                </a:path>
              </a:pathLst>
            </a:custGeom>
            <a:solidFill>
              <a:srgbClr val="E5E5E5"/>
            </a:solidFill>
            <a:ln w="1588">
              <a:solidFill>
                <a:srgbClr val="999999"/>
              </a:solidFill>
              <a:prstDash val="solid"/>
              <a:round/>
              <a:headEnd/>
              <a:tailEnd/>
            </a:ln>
          </p:spPr>
          <p:txBody>
            <a:bodyPr/>
            <a:lstStyle/>
            <a:p>
              <a:endParaRPr lang="en-US"/>
            </a:p>
          </p:txBody>
        </p:sp>
        <p:sp>
          <p:nvSpPr>
            <p:cNvPr id="27321" name="Freeform 578"/>
            <p:cNvSpPr>
              <a:spLocks/>
            </p:cNvSpPr>
            <p:nvPr/>
          </p:nvSpPr>
          <p:spPr bwMode="auto">
            <a:xfrm>
              <a:off x="3549" y="1094"/>
              <a:ext cx="55" cy="9"/>
            </a:xfrm>
            <a:custGeom>
              <a:avLst/>
              <a:gdLst>
                <a:gd name="T0" fmla="*/ 55 w 84"/>
                <a:gd name="T1" fmla="*/ 5 h 14"/>
                <a:gd name="T2" fmla="*/ 31 w 84"/>
                <a:gd name="T3" fmla="*/ 0 h 14"/>
                <a:gd name="T4" fmla="*/ 2 w 84"/>
                <a:gd name="T5" fmla="*/ 3 h 14"/>
                <a:gd name="T6" fmla="*/ 10 w 84"/>
                <a:gd name="T7" fmla="*/ 4 h 14"/>
                <a:gd name="T8" fmla="*/ 8 w 84"/>
                <a:gd name="T9" fmla="*/ 6 h 14"/>
                <a:gd name="T10" fmla="*/ 0 w 84"/>
                <a:gd name="T11" fmla="*/ 8 h 14"/>
                <a:gd name="T12" fmla="*/ 16 w 84"/>
                <a:gd name="T13" fmla="*/ 8 h 14"/>
                <a:gd name="T14" fmla="*/ 12 w 84"/>
                <a:gd name="T15" fmla="*/ 9 h 14"/>
                <a:gd name="T16" fmla="*/ 55 w 84"/>
                <a:gd name="T17" fmla="*/ 8 h 14"/>
                <a:gd name="T18" fmla="*/ 49 w 84"/>
                <a:gd name="T19" fmla="*/ 6 h 14"/>
                <a:gd name="T20" fmla="*/ 55 w 84"/>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4"/>
                <a:gd name="T35" fmla="*/ 84 w 8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4">
                  <a:moveTo>
                    <a:pt x="84" y="8"/>
                  </a:moveTo>
                  <a:lnTo>
                    <a:pt x="48" y="0"/>
                  </a:lnTo>
                  <a:lnTo>
                    <a:pt x="3" y="5"/>
                  </a:lnTo>
                  <a:lnTo>
                    <a:pt x="15" y="6"/>
                  </a:lnTo>
                  <a:lnTo>
                    <a:pt x="12" y="9"/>
                  </a:lnTo>
                  <a:lnTo>
                    <a:pt x="0" y="12"/>
                  </a:lnTo>
                  <a:lnTo>
                    <a:pt x="25" y="13"/>
                  </a:lnTo>
                  <a:lnTo>
                    <a:pt x="18" y="14"/>
                  </a:lnTo>
                  <a:lnTo>
                    <a:pt x="84" y="13"/>
                  </a:lnTo>
                  <a:lnTo>
                    <a:pt x="75" y="9"/>
                  </a:lnTo>
                  <a:lnTo>
                    <a:pt x="84" y="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22" name="Freeform 579"/>
            <p:cNvSpPr>
              <a:spLocks/>
            </p:cNvSpPr>
            <p:nvPr/>
          </p:nvSpPr>
          <p:spPr bwMode="auto">
            <a:xfrm>
              <a:off x="3549" y="1094"/>
              <a:ext cx="55" cy="9"/>
            </a:xfrm>
            <a:custGeom>
              <a:avLst/>
              <a:gdLst>
                <a:gd name="T0" fmla="*/ 55 w 84"/>
                <a:gd name="T1" fmla="*/ 5 h 14"/>
                <a:gd name="T2" fmla="*/ 31 w 84"/>
                <a:gd name="T3" fmla="*/ 0 h 14"/>
                <a:gd name="T4" fmla="*/ 2 w 84"/>
                <a:gd name="T5" fmla="*/ 3 h 14"/>
                <a:gd name="T6" fmla="*/ 10 w 84"/>
                <a:gd name="T7" fmla="*/ 4 h 14"/>
                <a:gd name="T8" fmla="*/ 8 w 84"/>
                <a:gd name="T9" fmla="*/ 6 h 14"/>
                <a:gd name="T10" fmla="*/ 0 w 84"/>
                <a:gd name="T11" fmla="*/ 8 h 14"/>
                <a:gd name="T12" fmla="*/ 16 w 84"/>
                <a:gd name="T13" fmla="*/ 8 h 14"/>
                <a:gd name="T14" fmla="*/ 12 w 84"/>
                <a:gd name="T15" fmla="*/ 9 h 14"/>
                <a:gd name="T16" fmla="*/ 55 w 84"/>
                <a:gd name="T17" fmla="*/ 8 h 14"/>
                <a:gd name="T18" fmla="*/ 49 w 84"/>
                <a:gd name="T19" fmla="*/ 6 h 14"/>
                <a:gd name="T20" fmla="*/ 55 w 84"/>
                <a:gd name="T21" fmla="*/ 5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4"/>
                <a:gd name="T35" fmla="*/ 84 w 8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4">
                  <a:moveTo>
                    <a:pt x="84" y="8"/>
                  </a:moveTo>
                  <a:lnTo>
                    <a:pt x="48" y="0"/>
                  </a:lnTo>
                  <a:lnTo>
                    <a:pt x="3" y="5"/>
                  </a:lnTo>
                  <a:lnTo>
                    <a:pt x="15" y="6"/>
                  </a:lnTo>
                  <a:lnTo>
                    <a:pt x="12" y="9"/>
                  </a:lnTo>
                  <a:lnTo>
                    <a:pt x="0" y="12"/>
                  </a:lnTo>
                  <a:lnTo>
                    <a:pt x="25" y="13"/>
                  </a:lnTo>
                  <a:lnTo>
                    <a:pt x="18" y="14"/>
                  </a:lnTo>
                  <a:lnTo>
                    <a:pt x="84" y="13"/>
                  </a:lnTo>
                  <a:lnTo>
                    <a:pt x="75" y="9"/>
                  </a:lnTo>
                  <a:lnTo>
                    <a:pt x="84" y="8"/>
                  </a:lnTo>
                </a:path>
              </a:pathLst>
            </a:custGeom>
            <a:solidFill>
              <a:srgbClr val="E5E5E5"/>
            </a:solidFill>
            <a:ln w="1588">
              <a:solidFill>
                <a:srgbClr val="999999"/>
              </a:solidFill>
              <a:prstDash val="solid"/>
              <a:round/>
              <a:headEnd/>
              <a:tailEnd/>
            </a:ln>
          </p:spPr>
          <p:txBody>
            <a:bodyPr/>
            <a:lstStyle/>
            <a:p>
              <a:endParaRPr lang="en-US"/>
            </a:p>
          </p:txBody>
        </p:sp>
        <p:sp>
          <p:nvSpPr>
            <p:cNvPr id="27323" name="Freeform 580"/>
            <p:cNvSpPr>
              <a:spLocks/>
            </p:cNvSpPr>
            <p:nvPr/>
          </p:nvSpPr>
          <p:spPr bwMode="auto">
            <a:xfrm>
              <a:off x="4184" y="1162"/>
              <a:ext cx="56" cy="10"/>
            </a:xfrm>
            <a:custGeom>
              <a:avLst/>
              <a:gdLst>
                <a:gd name="T0" fmla="*/ 56 w 85"/>
                <a:gd name="T1" fmla="*/ 5 h 15"/>
                <a:gd name="T2" fmla="*/ 12 w 85"/>
                <a:gd name="T3" fmla="*/ 3 h 15"/>
                <a:gd name="T4" fmla="*/ 0 w 85"/>
                <a:gd name="T5" fmla="*/ 0 h 15"/>
                <a:gd name="T6" fmla="*/ 5 w 85"/>
                <a:gd name="T7" fmla="*/ 5 h 15"/>
                <a:gd name="T8" fmla="*/ 52 w 85"/>
                <a:gd name="T9" fmla="*/ 10 h 15"/>
                <a:gd name="T10" fmla="*/ 56 w 85"/>
                <a:gd name="T11" fmla="*/ 5 h 15"/>
                <a:gd name="T12" fmla="*/ 0 60000 65536"/>
                <a:gd name="T13" fmla="*/ 0 60000 65536"/>
                <a:gd name="T14" fmla="*/ 0 60000 65536"/>
                <a:gd name="T15" fmla="*/ 0 60000 65536"/>
                <a:gd name="T16" fmla="*/ 0 60000 65536"/>
                <a:gd name="T17" fmla="*/ 0 60000 65536"/>
                <a:gd name="T18" fmla="*/ 0 w 85"/>
                <a:gd name="T19" fmla="*/ 0 h 15"/>
                <a:gd name="T20" fmla="*/ 85 w 8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5" h="15">
                  <a:moveTo>
                    <a:pt x="85" y="8"/>
                  </a:moveTo>
                  <a:lnTo>
                    <a:pt x="18" y="4"/>
                  </a:lnTo>
                  <a:lnTo>
                    <a:pt x="0" y="0"/>
                  </a:lnTo>
                  <a:lnTo>
                    <a:pt x="7" y="7"/>
                  </a:lnTo>
                  <a:lnTo>
                    <a:pt x="79" y="15"/>
                  </a:lnTo>
                  <a:lnTo>
                    <a:pt x="85" y="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24" name="Freeform 581"/>
            <p:cNvSpPr>
              <a:spLocks/>
            </p:cNvSpPr>
            <p:nvPr/>
          </p:nvSpPr>
          <p:spPr bwMode="auto">
            <a:xfrm>
              <a:off x="4184" y="1162"/>
              <a:ext cx="56" cy="10"/>
            </a:xfrm>
            <a:custGeom>
              <a:avLst/>
              <a:gdLst>
                <a:gd name="T0" fmla="*/ 56 w 85"/>
                <a:gd name="T1" fmla="*/ 5 h 15"/>
                <a:gd name="T2" fmla="*/ 12 w 85"/>
                <a:gd name="T3" fmla="*/ 3 h 15"/>
                <a:gd name="T4" fmla="*/ 0 w 85"/>
                <a:gd name="T5" fmla="*/ 0 h 15"/>
                <a:gd name="T6" fmla="*/ 5 w 85"/>
                <a:gd name="T7" fmla="*/ 5 h 15"/>
                <a:gd name="T8" fmla="*/ 52 w 85"/>
                <a:gd name="T9" fmla="*/ 10 h 15"/>
                <a:gd name="T10" fmla="*/ 56 w 85"/>
                <a:gd name="T11" fmla="*/ 5 h 15"/>
                <a:gd name="T12" fmla="*/ 0 60000 65536"/>
                <a:gd name="T13" fmla="*/ 0 60000 65536"/>
                <a:gd name="T14" fmla="*/ 0 60000 65536"/>
                <a:gd name="T15" fmla="*/ 0 60000 65536"/>
                <a:gd name="T16" fmla="*/ 0 60000 65536"/>
                <a:gd name="T17" fmla="*/ 0 60000 65536"/>
                <a:gd name="T18" fmla="*/ 0 w 85"/>
                <a:gd name="T19" fmla="*/ 0 h 15"/>
                <a:gd name="T20" fmla="*/ 85 w 8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85" h="15">
                  <a:moveTo>
                    <a:pt x="85" y="8"/>
                  </a:moveTo>
                  <a:lnTo>
                    <a:pt x="18" y="4"/>
                  </a:lnTo>
                  <a:lnTo>
                    <a:pt x="0" y="0"/>
                  </a:lnTo>
                  <a:lnTo>
                    <a:pt x="7" y="7"/>
                  </a:lnTo>
                  <a:lnTo>
                    <a:pt x="79" y="15"/>
                  </a:lnTo>
                  <a:lnTo>
                    <a:pt x="85" y="8"/>
                  </a:lnTo>
                </a:path>
              </a:pathLst>
            </a:custGeom>
            <a:solidFill>
              <a:srgbClr val="E5E5E5"/>
            </a:solidFill>
            <a:ln w="1588">
              <a:solidFill>
                <a:srgbClr val="999999"/>
              </a:solidFill>
              <a:prstDash val="solid"/>
              <a:round/>
              <a:headEnd/>
              <a:tailEnd/>
            </a:ln>
          </p:spPr>
          <p:txBody>
            <a:bodyPr/>
            <a:lstStyle/>
            <a:p>
              <a:endParaRPr lang="en-US"/>
            </a:p>
          </p:txBody>
        </p:sp>
        <p:sp>
          <p:nvSpPr>
            <p:cNvPr id="27325" name="Freeform 582"/>
            <p:cNvSpPr>
              <a:spLocks/>
            </p:cNvSpPr>
            <p:nvPr/>
          </p:nvSpPr>
          <p:spPr bwMode="auto">
            <a:xfrm>
              <a:off x="2938" y="1471"/>
              <a:ext cx="29" cy="9"/>
            </a:xfrm>
            <a:custGeom>
              <a:avLst/>
              <a:gdLst>
                <a:gd name="T0" fmla="*/ 9 w 44"/>
                <a:gd name="T1" fmla="*/ 0 h 15"/>
                <a:gd name="T2" fmla="*/ 8 w 44"/>
                <a:gd name="T3" fmla="*/ 2 h 15"/>
                <a:gd name="T4" fmla="*/ 0 w 44"/>
                <a:gd name="T5" fmla="*/ 2 h 15"/>
                <a:gd name="T6" fmla="*/ 0 w 44"/>
                <a:gd name="T7" fmla="*/ 3 h 15"/>
                <a:gd name="T8" fmla="*/ 1 w 44"/>
                <a:gd name="T9" fmla="*/ 3 h 15"/>
                <a:gd name="T10" fmla="*/ 2 w 44"/>
                <a:gd name="T11" fmla="*/ 4 h 15"/>
                <a:gd name="T12" fmla="*/ 0 w 44"/>
                <a:gd name="T13" fmla="*/ 4 h 15"/>
                <a:gd name="T14" fmla="*/ 0 w 44"/>
                <a:gd name="T15" fmla="*/ 7 h 15"/>
                <a:gd name="T16" fmla="*/ 7 w 44"/>
                <a:gd name="T17" fmla="*/ 8 h 15"/>
                <a:gd name="T18" fmla="*/ 29 w 44"/>
                <a:gd name="T19" fmla="*/ 9 h 15"/>
                <a:gd name="T20" fmla="*/ 29 w 44"/>
                <a:gd name="T21" fmla="*/ 3 h 15"/>
                <a:gd name="T22" fmla="*/ 16 w 44"/>
                <a:gd name="T23" fmla="*/ 1 h 15"/>
                <a:gd name="T24" fmla="*/ 9 w 4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5"/>
                <a:gd name="T41" fmla="*/ 44 w 4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5">
                  <a:moveTo>
                    <a:pt x="13" y="0"/>
                  </a:moveTo>
                  <a:lnTo>
                    <a:pt x="12" y="4"/>
                  </a:lnTo>
                  <a:lnTo>
                    <a:pt x="0" y="4"/>
                  </a:lnTo>
                  <a:lnTo>
                    <a:pt x="0" y="5"/>
                  </a:lnTo>
                  <a:lnTo>
                    <a:pt x="2" y="5"/>
                  </a:lnTo>
                  <a:lnTo>
                    <a:pt x="3" y="6"/>
                  </a:lnTo>
                  <a:lnTo>
                    <a:pt x="0" y="6"/>
                  </a:lnTo>
                  <a:lnTo>
                    <a:pt x="0" y="12"/>
                  </a:lnTo>
                  <a:lnTo>
                    <a:pt x="11" y="14"/>
                  </a:lnTo>
                  <a:lnTo>
                    <a:pt x="44" y="15"/>
                  </a:lnTo>
                  <a:lnTo>
                    <a:pt x="44" y="5"/>
                  </a:lnTo>
                  <a:lnTo>
                    <a:pt x="24" y="2"/>
                  </a:lnTo>
                  <a:lnTo>
                    <a:pt x="13"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26" name="Freeform 583"/>
            <p:cNvSpPr>
              <a:spLocks/>
            </p:cNvSpPr>
            <p:nvPr/>
          </p:nvSpPr>
          <p:spPr bwMode="auto">
            <a:xfrm>
              <a:off x="2938" y="1471"/>
              <a:ext cx="29" cy="9"/>
            </a:xfrm>
            <a:custGeom>
              <a:avLst/>
              <a:gdLst>
                <a:gd name="T0" fmla="*/ 9 w 44"/>
                <a:gd name="T1" fmla="*/ 0 h 15"/>
                <a:gd name="T2" fmla="*/ 8 w 44"/>
                <a:gd name="T3" fmla="*/ 2 h 15"/>
                <a:gd name="T4" fmla="*/ 0 w 44"/>
                <a:gd name="T5" fmla="*/ 2 h 15"/>
                <a:gd name="T6" fmla="*/ 0 w 44"/>
                <a:gd name="T7" fmla="*/ 3 h 15"/>
                <a:gd name="T8" fmla="*/ 1 w 44"/>
                <a:gd name="T9" fmla="*/ 3 h 15"/>
                <a:gd name="T10" fmla="*/ 2 w 44"/>
                <a:gd name="T11" fmla="*/ 4 h 15"/>
                <a:gd name="T12" fmla="*/ 0 w 44"/>
                <a:gd name="T13" fmla="*/ 4 h 15"/>
                <a:gd name="T14" fmla="*/ 0 w 44"/>
                <a:gd name="T15" fmla="*/ 7 h 15"/>
                <a:gd name="T16" fmla="*/ 7 w 44"/>
                <a:gd name="T17" fmla="*/ 8 h 15"/>
                <a:gd name="T18" fmla="*/ 29 w 44"/>
                <a:gd name="T19" fmla="*/ 9 h 15"/>
                <a:gd name="T20" fmla="*/ 29 w 44"/>
                <a:gd name="T21" fmla="*/ 3 h 15"/>
                <a:gd name="T22" fmla="*/ 16 w 44"/>
                <a:gd name="T23" fmla="*/ 1 h 15"/>
                <a:gd name="T24" fmla="*/ 9 w 44"/>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5"/>
                <a:gd name="T41" fmla="*/ 44 w 4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5">
                  <a:moveTo>
                    <a:pt x="13" y="0"/>
                  </a:moveTo>
                  <a:lnTo>
                    <a:pt x="12" y="4"/>
                  </a:lnTo>
                  <a:lnTo>
                    <a:pt x="0" y="4"/>
                  </a:lnTo>
                  <a:lnTo>
                    <a:pt x="0" y="5"/>
                  </a:lnTo>
                  <a:lnTo>
                    <a:pt x="2" y="5"/>
                  </a:lnTo>
                  <a:lnTo>
                    <a:pt x="3" y="6"/>
                  </a:lnTo>
                  <a:lnTo>
                    <a:pt x="0" y="6"/>
                  </a:lnTo>
                  <a:lnTo>
                    <a:pt x="0" y="12"/>
                  </a:lnTo>
                  <a:lnTo>
                    <a:pt x="11" y="14"/>
                  </a:lnTo>
                  <a:lnTo>
                    <a:pt x="44" y="15"/>
                  </a:lnTo>
                  <a:lnTo>
                    <a:pt x="44" y="5"/>
                  </a:lnTo>
                  <a:lnTo>
                    <a:pt x="24" y="2"/>
                  </a:lnTo>
                  <a:lnTo>
                    <a:pt x="13" y="0"/>
                  </a:lnTo>
                </a:path>
              </a:pathLst>
            </a:custGeom>
            <a:solidFill>
              <a:srgbClr val="E5E5E5"/>
            </a:solidFill>
            <a:ln w="1588">
              <a:solidFill>
                <a:srgbClr val="999999"/>
              </a:solidFill>
              <a:prstDash val="solid"/>
              <a:round/>
              <a:headEnd/>
              <a:tailEnd/>
            </a:ln>
          </p:spPr>
          <p:txBody>
            <a:bodyPr/>
            <a:lstStyle/>
            <a:p>
              <a:endParaRPr lang="en-US"/>
            </a:p>
          </p:txBody>
        </p:sp>
        <p:sp>
          <p:nvSpPr>
            <p:cNvPr id="27327" name="Freeform 584"/>
            <p:cNvSpPr>
              <a:spLocks/>
            </p:cNvSpPr>
            <p:nvPr/>
          </p:nvSpPr>
          <p:spPr bwMode="auto">
            <a:xfrm>
              <a:off x="4158" y="1185"/>
              <a:ext cx="44" cy="9"/>
            </a:xfrm>
            <a:custGeom>
              <a:avLst/>
              <a:gdLst>
                <a:gd name="T0" fmla="*/ 44 w 67"/>
                <a:gd name="T1" fmla="*/ 9 h 14"/>
                <a:gd name="T2" fmla="*/ 0 w 67"/>
                <a:gd name="T3" fmla="*/ 6 h 14"/>
                <a:gd name="T4" fmla="*/ 16 w 67"/>
                <a:gd name="T5" fmla="*/ 0 h 14"/>
                <a:gd name="T6" fmla="*/ 40 w 67"/>
                <a:gd name="T7" fmla="*/ 6 h 14"/>
                <a:gd name="T8" fmla="*/ 44 w 67"/>
                <a:gd name="T9" fmla="*/ 9 h 14"/>
                <a:gd name="T10" fmla="*/ 0 60000 65536"/>
                <a:gd name="T11" fmla="*/ 0 60000 65536"/>
                <a:gd name="T12" fmla="*/ 0 60000 65536"/>
                <a:gd name="T13" fmla="*/ 0 60000 65536"/>
                <a:gd name="T14" fmla="*/ 0 60000 65536"/>
                <a:gd name="T15" fmla="*/ 0 w 67"/>
                <a:gd name="T16" fmla="*/ 0 h 14"/>
                <a:gd name="T17" fmla="*/ 67 w 67"/>
                <a:gd name="T18" fmla="*/ 14 h 14"/>
              </a:gdLst>
              <a:ahLst/>
              <a:cxnLst>
                <a:cxn ang="T10">
                  <a:pos x="T0" y="T1"/>
                </a:cxn>
                <a:cxn ang="T11">
                  <a:pos x="T2" y="T3"/>
                </a:cxn>
                <a:cxn ang="T12">
                  <a:pos x="T4" y="T5"/>
                </a:cxn>
                <a:cxn ang="T13">
                  <a:pos x="T6" y="T7"/>
                </a:cxn>
                <a:cxn ang="T14">
                  <a:pos x="T8" y="T9"/>
                </a:cxn>
              </a:cxnLst>
              <a:rect l="T15" t="T16" r="T17" b="T18"/>
              <a:pathLst>
                <a:path w="67" h="14">
                  <a:moveTo>
                    <a:pt x="67" y="14"/>
                  </a:moveTo>
                  <a:lnTo>
                    <a:pt x="0" y="9"/>
                  </a:lnTo>
                  <a:lnTo>
                    <a:pt x="24" y="0"/>
                  </a:lnTo>
                  <a:lnTo>
                    <a:pt x="61" y="10"/>
                  </a:lnTo>
                  <a:lnTo>
                    <a:pt x="67" y="1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28" name="Freeform 585"/>
            <p:cNvSpPr>
              <a:spLocks/>
            </p:cNvSpPr>
            <p:nvPr/>
          </p:nvSpPr>
          <p:spPr bwMode="auto">
            <a:xfrm>
              <a:off x="4158" y="1185"/>
              <a:ext cx="44" cy="9"/>
            </a:xfrm>
            <a:custGeom>
              <a:avLst/>
              <a:gdLst>
                <a:gd name="T0" fmla="*/ 44 w 67"/>
                <a:gd name="T1" fmla="*/ 9 h 14"/>
                <a:gd name="T2" fmla="*/ 0 w 67"/>
                <a:gd name="T3" fmla="*/ 6 h 14"/>
                <a:gd name="T4" fmla="*/ 16 w 67"/>
                <a:gd name="T5" fmla="*/ 0 h 14"/>
                <a:gd name="T6" fmla="*/ 40 w 67"/>
                <a:gd name="T7" fmla="*/ 6 h 14"/>
                <a:gd name="T8" fmla="*/ 44 w 67"/>
                <a:gd name="T9" fmla="*/ 9 h 14"/>
                <a:gd name="T10" fmla="*/ 0 60000 65536"/>
                <a:gd name="T11" fmla="*/ 0 60000 65536"/>
                <a:gd name="T12" fmla="*/ 0 60000 65536"/>
                <a:gd name="T13" fmla="*/ 0 60000 65536"/>
                <a:gd name="T14" fmla="*/ 0 60000 65536"/>
                <a:gd name="T15" fmla="*/ 0 w 67"/>
                <a:gd name="T16" fmla="*/ 0 h 14"/>
                <a:gd name="T17" fmla="*/ 67 w 67"/>
                <a:gd name="T18" fmla="*/ 14 h 14"/>
              </a:gdLst>
              <a:ahLst/>
              <a:cxnLst>
                <a:cxn ang="T10">
                  <a:pos x="T0" y="T1"/>
                </a:cxn>
                <a:cxn ang="T11">
                  <a:pos x="T2" y="T3"/>
                </a:cxn>
                <a:cxn ang="T12">
                  <a:pos x="T4" y="T5"/>
                </a:cxn>
                <a:cxn ang="T13">
                  <a:pos x="T6" y="T7"/>
                </a:cxn>
                <a:cxn ang="T14">
                  <a:pos x="T8" y="T9"/>
                </a:cxn>
              </a:cxnLst>
              <a:rect l="T15" t="T16" r="T17" b="T18"/>
              <a:pathLst>
                <a:path w="67" h="14">
                  <a:moveTo>
                    <a:pt x="67" y="14"/>
                  </a:moveTo>
                  <a:lnTo>
                    <a:pt x="0" y="9"/>
                  </a:lnTo>
                  <a:lnTo>
                    <a:pt x="24" y="0"/>
                  </a:lnTo>
                  <a:lnTo>
                    <a:pt x="61" y="10"/>
                  </a:lnTo>
                  <a:lnTo>
                    <a:pt x="67" y="14"/>
                  </a:lnTo>
                </a:path>
              </a:pathLst>
            </a:custGeom>
            <a:solidFill>
              <a:srgbClr val="E5E5E5"/>
            </a:solidFill>
            <a:ln w="1588">
              <a:solidFill>
                <a:srgbClr val="999999"/>
              </a:solidFill>
              <a:prstDash val="solid"/>
              <a:round/>
              <a:headEnd/>
              <a:tailEnd/>
            </a:ln>
          </p:spPr>
          <p:txBody>
            <a:bodyPr/>
            <a:lstStyle/>
            <a:p>
              <a:endParaRPr lang="en-US"/>
            </a:p>
          </p:txBody>
        </p:sp>
        <p:sp>
          <p:nvSpPr>
            <p:cNvPr id="27329" name="Freeform 586"/>
            <p:cNvSpPr>
              <a:spLocks/>
            </p:cNvSpPr>
            <p:nvPr/>
          </p:nvSpPr>
          <p:spPr bwMode="auto">
            <a:xfrm>
              <a:off x="3215" y="1246"/>
              <a:ext cx="24" cy="11"/>
            </a:xfrm>
            <a:custGeom>
              <a:avLst/>
              <a:gdLst>
                <a:gd name="T0" fmla="*/ 24 w 37"/>
                <a:gd name="T1" fmla="*/ 6 h 18"/>
                <a:gd name="T2" fmla="*/ 7 w 37"/>
                <a:gd name="T3" fmla="*/ 11 h 18"/>
                <a:gd name="T4" fmla="*/ 0 w 37"/>
                <a:gd name="T5" fmla="*/ 4 h 18"/>
                <a:gd name="T6" fmla="*/ 6 w 37"/>
                <a:gd name="T7" fmla="*/ 0 h 18"/>
                <a:gd name="T8" fmla="*/ 24 w 37"/>
                <a:gd name="T9" fmla="*/ 6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37" y="9"/>
                  </a:moveTo>
                  <a:lnTo>
                    <a:pt x="11" y="18"/>
                  </a:lnTo>
                  <a:lnTo>
                    <a:pt x="0" y="6"/>
                  </a:lnTo>
                  <a:lnTo>
                    <a:pt x="9" y="0"/>
                  </a:lnTo>
                  <a:lnTo>
                    <a:pt x="37"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30" name="Freeform 587"/>
            <p:cNvSpPr>
              <a:spLocks/>
            </p:cNvSpPr>
            <p:nvPr/>
          </p:nvSpPr>
          <p:spPr bwMode="auto">
            <a:xfrm>
              <a:off x="3215" y="1246"/>
              <a:ext cx="24" cy="11"/>
            </a:xfrm>
            <a:custGeom>
              <a:avLst/>
              <a:gdLst>
                <a:gd name="T0" fmla="*/ 24 w 37"/>
                <a:gd name="T1" fmla="*/ 6 h 18"/>
                <a:gd name="T2" fmla="*/ 7 w 37"/>
                <a:gd name="T3" fmla="*/ 11 h 18"/>
                <a:gd name="T4" fmla="*/ 0 w 37"/>
                <a:gd name="T5" fmla="*/ 4 h 18"/>
                <a:gd name="T6" fmla="*/ 6 w 37"/>
                <a:gd name="T7" fmla="*/ 0 h 18"/>
                <a:gd name="T8" fmla="*/ 24 w 37"/>
                <a:gd name="T9" fmla="*/ 6 h 18"/>
                <a:gd name="T10" fmla="*/ 0 60000 65536"/>
                <a:gd name="T11" fmla="*/ 0 60000 65536"/>
                <a:gd name="T12" fmla="*/ 0 60000 65536"/>
                <a:gd name="T13" fmla="*/ 0 60000 65536"/>
                <a:gd name="T14" fmla="*/ 0 60000 65536"/>
                <a:gd name="T15" fmla="*/ 0 w 37"/>
                <a:gd name="T16" fmla="*/ 0 h 18"/>
                <a:gd name="T17" fmla="*/ 37 w 37"/>
                <a:gd name="T18" fmla="*/ 18 h 18"/>
              </a:gdLst>
              <a:ahLst/>
              <a:cxnLst>
                <a:cxn ang="T10">
                  <a:pos x="T0" y="T1"/>
                </a:cxn>
                <a:cxn ang="T11">
                  <a:pos x="T2" y="T3"/>
                </a:cxn>
                <a:cxn ang="T12">
                  <a:pos x="T4" y="T5"/>
                </a:cxn>
                <a:cxn ang="T13">
                  <a:pos x="T6" y="T7"/>
                </a:cxn>
                <a:cxn ang="T14">
                  <a:pos x="T8" y="T9"/>
                </a:cxn>
              </a:cxnLst>
              <a:rect l="T15" t="T16" r="T17" b="T18"/>
              <a:pathLst>
                <a:path w="37" h="18">
                  <a:moveTo>
                    <a:pt x="37" y="9"/>
                  </a:moveTo>
                  <a:lnTo>
                    <a:pt x="11" y="18"/>
                  </a:lnTo>
                  <a:lnTo>
                    <a:pt x="0" y="6"/>
                  </a:lnTo>
                  <a:lnTo>
                    <a:pt x="9" y="0"/>
                  </a:lnTo>
                  <a:lnTo>
                    <a:pt x="37" y="9"/>
                  </a:lnTo>
                </a:path>
              </a:pathLst>
            </a:custGeom>
            <a:solidFill>
              <a:srgbClr val="E5E5E5"/>
            </a:solidFill>
            <a:ln w="1588">
              <a:solidFill>
                <a:srgbClr val="999999"/>
              </a:solidFill>
              <a:prstDash val="solid"/>
              <a:round/>
              <a:headEnd/>
              <a:tailEnd/>
            </a:ln>
          </p:spPr>
          <p:txBody>
            <a:bodyPr/>
            <a:lstStyle/>
            <a:p>
              <a:endParaRPr lang="en-US"/>
            </a:p>
          </p:txBody>
        </p:sp>
        <p:sp>
          <p:nvSpPr>
            <p:cNvPr id="27331" name="Freeform 588"/>
            <p:cNvSpPr>
              <a:spLocks/>
            </p:cNvSpPr>
            <p:nvPr/>
          </p:nvSpPr>
          <p:spPr bwMode="auto">
            <a:xfrm>
              <a:off x="706" y="1217"/>
              <a:ext cx="33" cy="8"/>
            </a:xfrm>
            <a:custGeom>
              <a:avLst/>
              <a:gdLst>
                <a:gd name="T0" fmla="*/ 31 w 50"/>
                <a:gd name="T1" fmla="*/ 5 h 12"/>
                <a:gd name="T2" fmla="*/ 0 w 50"/>
                <a:gd name="T3" fmla="*/ 8 h 12"/>
                <a:gd name="T4" fmla="*/ 16 w 50"/>
                <a:gd name="T5" fmla="*/ 0 h 12"/>
                <a:gd name="T6" fmla="*/ 33 w 50"/>
                <a:gd name="T7" fmla="*/ 3 h 12"/>
                <a:gd name="T8" fmla="*/ 31 w 50"/>
                <a:gd name="T9" fmla="*/ 5 h 12"/>
                <a:gd name="T10" fmla="*/ 0 60000 65536"/>
                <a:gd name="T11" fmla="*/ 0 60000 65536"/>
                <a:gd name="T12" fmla="*/ 0 60000 65536"/>
                <a:gd name="T13" fmla="*/ 0 60000 65536"/>
                <a:gd name="T14" fmla="*/ 0 60000 65536"/>
                <a:gd name="T15" fmla="*/ 0 w 50"/>
                <a:gd name="T16" fmla="*/ 0 h 12"/>
                <a:gd name="T17" fmla="*/ 50 w 50"/>
                <a:gd name="T18" fmla="*/ 12 h 12"/>
              </a:gdLst>
              <a:ahLst/>
              <a:cxnLst>
                <a:cxn ang="T10">
                  <a:pos x="T0" y="T1"/>
                </a:cxn>
                <a:cxn ang="T11">
                  <a:pos x="T2" y="T3"/>
                </a:cxn>
                <a:cxn ang="T12">
                  <a:pos x="T4" y="T5"/>
                </a:cxn>
                <a:cxn ang="T13">
                  <a:pos x="T6" y="T7"/>
                </a:cxn>
                <a:cxn ang="T14">
                  <a:pos x="T8" y="T9"/>
                </a:cxn>
              </a:cxnLst>
              <a:rect l="T15" t="T16" r="T17" b="T18"/>
              <a:pathLst>
                <a:path w="50" h="12">
                  <a:moveTo>
                    <a:pt x="47" y="8"/>
                  </a:moveTo>
                  <a:lnTo>
                    <a:pt x="0" y="12"/>
                  </a:lnTo>
                  <a:lnTo>
                    <a:pt x="24" y="0"/>
                  </a:lnTo>
                  <a:lnTo>
                    <a:pt x="50" y="5"/>
                  </a:lnTo>
                  <a:lnTo>
                    <a:pt x="47" y="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32" name="Freeform 589"/>
            <p:cNvSpPr>
              <a:spLocks/>
            </p:cNvSpPr>
            <p:nvPr/>
          </p:nvSpPr>
          <p:spPr bwMode="auto">
            <a:xfrm>
              <a:off x="706" y="1217"/>
              <a:ext cx="33" cy="8"/>
            </a:xfrm>
            <a:custGeom>
              <a:avLst/>
              <a:gdLst>
                <a:gd name="T0" fmla="*/ 31 w 50"/>
                <a:gd name="T1" fmla="*/ 5 h 12"/>
                <a:gd name="T2" fmla="*/ 0 w 50"/>
                <a:gd name="T3" fmla="*/ 8 h 12"/>
                <a:gd name="T4" fmla="*/ 16 w 50"/>
                <a:gd name="T5" fmla="*/ 0 h 12"/>
                <a:gd name="T6" fmla="*/ 33 w 50"/>
                <a:gd name="T7" fmla="*/ 3 h 12"/>
                <a:gd name="T8" fmla="*/ 31 w 50"/>
                <a:gd name="T9" fmla="*/ 5 h 12"/>
                <a:gd name="T10" fmla="*/ 0 60000 65536"/>
                <a:gd name="T11" fmla="*/ 0 60000 65536"/>
                <a:gd name="T12" fmla="*/ 0 60000 65536"/>
                <a:gd name="T13" fmla="*/ 0 60000 65536"/>
                <a:gd name="T14" fmla="*/ 0 60000 65536"/>
                <a:gd name="T15" fmla="*/ 0 w 50"/>
                <a:gd name="T16" fmla="*/ 0 h 12"/>
                <a:gd name="T17" fmla="*/ 50 w 50"/>
                <a:gd name="T18" fmla="*/ 12 h 12"/>
              </a:gdLst>
              <a:ahLst/>
              <a:cxnLst>
                <a:cxn ang="T10">
                  <a:pos x="T0" y="T1"/>
                </a:cxn>
                <a:cxn ang="T11">
                  <a:pos x="T2" y="T3"/>
                </a:cxn>
                <a:cxn ang="T12">
                  <a:pos x="T4" y="T5"/>
                </a:cxn>
                <a:cxn ang="T13">
                  <a:pos x="T6" y="T7"/>
                </a:cxn>
                <a:cxn ang="T14">
                  <a:pos x="T8" y="T9"/>
                </a:cxn>
              </a:cxnLst>
              <a:rect l="T15" t="T16" r="T17" b="T18"/>
              <a:pathLst>
                <a:path w="50" h="12">
                  <a:moveTo>
                    <a:pt x="47" y="8"/>
                  </a:moveTo>
                  <a:lnTo>
                    <a:pt x="0" y="12"/>
                  </a:lnTo>
                  <a:lnTo>
                    <a:pt x="24" y="0"/>
                  </a:lnTo>
                  <a:lnTo>
                    <a:pt x="50" y="5"/>
                  </a:lnTo>
                  <a:lnTo>
                    <a:pt x="47" y="8"/>
                  </a:lnTo>
                </a:path>
              </a:pathLst>
            </a:custGeom>
            <a:solidFill>
              <a:srgbClr val="E5E5E5"/>
            </a:solidFill>
            <a:ln w="1588">
              <a:solidFill>
                <a:srgbClr val="999999"/>
              </a:solidFill>
              <a:prstDash val="solid"/>
              <a:round/>
              <a:headEnd/>
              <a:tailEnd/>
            </a:ln>
          </p:spPr>
          <p:txBody>
            <a:bodyPr/>
            <a:lstStyle/>
            <a:p>
              <a:endParaRPr lang="en-US"/>
            </a:p>
          </p:txBody>
        </p:sp>
        <p:sp>
          <p:nvSpPr>
            <p:cNvPr id="27333" name="Freeform 590"/>
            <p:cNvSpPr>
              <a:spLocks/>
            </p:cNvSpPr>
            <p:nvPr/>
          </p:nvSpPr>
          <p:spPr bwMode="auto">
            <a:xfrm>
              <a:off x="3125" y="1098"/>
              <a:ext cx="40" cy="8"/>
            </a:xfrm>
            <a:custGeom>
              <a:avLst/>
              <a:gdLst>
                <a:gd name="T0" fmla="*/ 40 w 62"/>
                <a:gd name="T1" fmla="*/ 1 h 13"/>
                <a:gd name="T2" fmla="*/ 14 w 62"/>
                <a:gd name="T3" fmla="*/ 5 h 13"/>
                <a:gd name="T4" fmla="*/ 6 w 62"/>
                <a:gd name="T5" fmla="*/ 8 h 13"/>
                <a:gd name="T6" fmla="*/ 0 w 62"/>
                <a:gd name="T7" fmla="*/ 6 h 13"/>
                <a:gd name="T8" fmla="*/ 6 w 62"/>
                <a:gd name="T9" fmla="*/ 4 h 13"/>
                <a:gd name="T10" fmla="*/ 21 w 62"/>
                <a:gd name="T11" fmla="*/ 1 h 13"/>
                <a:gd name="T12" fmla="*/ 33 w 62"/>
                <a:gd name="T13" fmla="*/ 0 h 13"/>
                <a:gd name="T14" fmla="*/ 40 w 62"/>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13"/>
                <a:gd name="T26" fmla="*/ 62 w 6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13">
                  <a:moveTo>
                    <a:pt x="62" y="1"/>
                  </a:moveTo>
                  <a:lnTo>
                    <a:pt x="22" y="8"/>
                  </a:lnTo>
                  <a:lnTo>
                    <a:pt x="10" y="13"/>
                  </a:lnTo>
                  <a:lnTo>
                    <a:pt x="0" y="9"/>
                  </a:lnTo>
                  <a:lnTo>
                    <a:pt x="10" y="7"/>
                  </a:lnTo>
                  <a:lnTo>
                    <a:pt x="33" y="1"/>
                  </a:lnTo>
                  <a:lnTo>
                    <a:pt x="51" y="0"/>
                  </a:lnTo>
                  <a:lnTo>
                    <a:pt x="62" y="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34" name="Freeform 591"/>
            <p:cNvSpPr>
              <a:spLocks/>
            </p:cNvSpPr>
            <p:nvPr/>
          </p:nvSpPr>
          <p:spPr bwMode="auto">
            <a:xfrm>
              <a:off x="3125" y="1098"/>
              <a:ext cx="40" cy="8"/>
            </a:xfrm>
            <a:custGeom>
              <a:avLst/>
              <a:gdLst>
                <a:gd name="T0" fmla="*/ 40 w 62"/>
                <a:gd name="T1" fmla="*/ 1 h 13"/>
                <a:gd name="T2" fmla="*/ 14 w 62"/>
                <a:gd name="T3" fmla="*/ 5 h 13"/>
                <a:gd name="T4" fmla="*/ 6 w 62"/>
                <a:gd name="T5" fmla="*/ 8 h 13"/>
                <a:gd name="T6" fmla="*/ 0 w 62"/>
                <a:gd name="T7" fmla="*/ 6 h 13"/>
                <a:gd name="T8" fmla="*/ 6 w 62"/>
                <a:gd name="T9" fmla="*/ 4 h 13"/>
                <a:gd name="T10" fmla="*/ 21 w 62"/>
                <a:gd name="T11" fmla="*/ 1 h 13"/>
                <a:gd name="T12" fmla="*/ 33 w 62"/>
                <a:gd name="T13" fmla="*/ 0 h 13"/>
                <a:gd name="T14" fmla="*/ 40 w 62"/>
                <a:gd name="T15" fmla="*/ 1 h 13"/>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13"/>
                <a:gd name="T26" fmla="*/ 62 w 6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13">
                  <a:moveTo>
                    <a:pt x="62" y="1"/>
                  </a:moveTo>
                  <a:lnTo>
                    <a:pt x="22" y="8"/>
                  </a:lnTo>
                  <a:lnTo>
                    <a:pt x="10" y="13"/>
                  </a:lnTo>
                  <a:lnTo>
                    <a:pt x="0" y="9"/>
                  </a:lnTo>
                  <a:lnTo>
                    <a:pt x="10" y="7"/>
                  </a:lnTo>
                  <a:lnTo>
                    <a:pt x="33" y="1"/>
                  </a:lnTo>
                  <a:lnTo>
                    <a:pt x="51" y="0"/>
                  </a:lnTo>
                  <a:lnTo>
                    <a:pt x="62" y="1"/>
                  </a:lnTo>
                </a:path>
              </a:pathLst>
            </a:custGeom>
            <a:solidFill>
              <a:srgbClr val="E5E5E5"/>
            </a:solidFill>
            <a:ln w="1588">
              <a:solidFill>
                <a:srgbClr val="999999"/>
              </a:solidFill>
              <a:prstDash val="solid"/>
              <a:round/>
              <a:headEnd/>
              <a:tailEnd/>
            </a:ln>
          </p:spPr>
          <p:txBody>
            <a:bodyPr/>
            <a:lstStyle/>
            <a:p>
              <a:endParaRPr lang="en-US"/>
            </a:p>
          </p:txBody>
        </p:sp>
        <p:sp>
          <p:nvSpPr>
            <p:cNvPr id="27335" name="Freeform 592"/>
            <p:cNvSpPr>
              <a:spLocks/>
            </p:cNvSpPr>
            <p:nvPr/>
          </p:nvSpPr>
          <p:spPr bwMode="auto">
            <a:xfrm>
              <a:off x="4715" y="1628"/>
              <a:ext cx="13" cy="16"/>
            </a:xfrm>
            <a:custGeom>
              <a:avLst/>
              <a:gdLst>
                <a:gd name="T0" fmla="*/ 13 w 20"/>
                <a:gd name="T1" fmla="*/ 0 h 26"/>
                <a:gd name="T2" fmla="*/ 2 w 20"/>
                <a:gd name="T3" fmla="*/ 3 h 26"/>
                <a:gd name="T4" fmla="*/ 0 w 20"/>
                <a:gd name="T5" fmla="*/ 16 h 26"/>
                <a:gd name="T6" fmla="*/ 6 w 20"/>
                <a:gd name="T7" fmla="*/ 10 h 26"/>
                <a:gd name="T8" fmla="*/ 11 w 20"/>
                <a:gd name="T9" fmla="*/ 2 h 26"/>
                <a:gd name="T10" fmla="*/ 13 w 20"/>
                <a:gd name="T11" fmla="*/ 0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20" y="0"/>
                  </a:moveTo>
                  <a:lnTo>
                    <a:pt x="3" y="5"/>
                  </a:lnTo>
                  <a:lnTo>
                    <a:pt x="0" y="26"/>
                  </a:lnTo>
                  <a:lnTo>
                    <a:pt x="9" y="16"/>
                  </a:lnTo>
                  <a:lnTo>
                    <a:pt x="17" y="3"/>
                  </a:lnTo>
                  <a:lnTo>
                    <a:pt x="2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36" name="Freeform 593"/>
            <p:cNvSpPr>
              <a:spLocks/>
            </p:cNvSpPr>
            <p:nvPr/>
          </p:nvSpPr>
          <p:spPr bwMode="auto">
            <a:xfrm>
              <a:off x="4715" y="1628"/>
              <a:ext cx="13" cy="16"/>
            </a:xfrm>
            <a:custGeom>
              <a:avLst/>
              <a:gdLst>
                <a:gd name="T0" fmla="*/ 13 w 20"/>
                <a:gd name="T1" fmla="*/ 0 h 26"/>
                <a:gd name="T2" fmla="*/ 2 w 20"/>
                <a:gd name="T3" fmla="*/ 3 h 26"/>
                <a:gd name="T4" fmla="*/ 0 w 20"/>
                <a:gd name="T5" fmla="*/ 16 h 26"/>
                <a:gd name="T6" fmla="*/ 6 w 20"/>
                <a:gd name="T7" fmla="*/ 10 h 26"/>
                <a:gd name="T8" fmla="*/ 11 w 20"/>
                <a:gd name="T9" fmla="*/ 2 h 26"/>
                <a:gd name="T10" fmla="*/ 13 w 20"/>
                <a:gd name="T11" fmla="*/ 0 h 26"/>
                <a:gd name="T12" fmla="*/ 0 60000 65536"/>
                <a:gd name="T13" fmla="*/ 0 60000 65536"/>
                <a:gd name="T14" fmla="*/ 0 60000 65536"/>
                <a:gd name="T15" fmla="*/ 0 60000 65536"/>
                <a:gd name="T16" fmla="*/ 0 60000 65536"/>
                <a:gd name="T17" fmla="*/ 0 60000 65536"/>
                <a:gd name="T18" fmla="*/ 0 w 20"/>
                <a:gd name="T19" fmla="*/ 0 h 26"/>
                <a:gd name="T20" fmla="*/ 20 w 20"/>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0" h="26">
                  <a:moveTo>
                    <a:pt x="20" y="0"/>
                  </a:moveTo>
                  <a:lnTo>
                    <a:pt x="3" y="5"/>
                  </a:lnTo>
                  <a:lnTo>
                    <a:pt x="0" y="26"/>
                  </a:lnTo>
                  <a:lnTo>
                    <a:pt x="9" y="16"/>
                  </a:lnTo>
                  <a:lnTo>
                    <a:pt x="17" y="3"/>
                  </a:lnTo>
                  <a:lnTo>
                    <a:pt x="20" y="0"/>
                  </a:lnTo>
                </a:path>
              </a:pathLst>
            </a:custGeom>
            <a:solidFill>
              <a:srgbClr val="E5E5E5"/>
            </a:solidFill>
            <a:ln w="1588">
              <a:solidFill>
                <a:srgbClr val="999999"/>
              </a:solidFill>
              <a:prstDash val="solid"/>
              <a:round/>
              <a:headEnd/>
              <a:tailEnd/>
            </a:ln>
          </p:spPr>
          <p:txBody>
            <a:bodyPr/>
            <a:lstStyle/>
            <a:p>
              <a:endParaRPr lang="en-US"/>
            </a:p>
          </p:txBody>
        </p:sp>
        <p:sp>
          <p:nvSpPr>
            <p:cNvPr id="27337" name="Freeform 594"/>
            <p:cNvSpPr>
              <a:spLocks/>
            </p:cNvSpPr>
            <p:nvPr/>
          </p:nvSpPr>
          <p:spPr bwMode="auto">
            <a:xfrm>
              <a:off x="4629" y="1217"/>
              <a:ext cx="17" cy="11"/>
            </a:xfrm>
            <a:custGeom>
              <a:avLst/>
              <a:gdLst>
                <a:gd name="T0" fmla="*/ 2 w 25"/>
                <a:gd name="T1" fmla="*/ 0 h 16"/>
                <a:gd name="T2" fmla="*/ 0 w 25"/>
                <a:gd name="T3" fmla="*/ 6 h 16"/>
                <a:gd name="T4" fmla="*/ 9 w 25"/>
                <a:gd name="T5" fmla="*/ 11 h 16"/>
                <a:gd name="T6" fmla="*/ 17 w 25"/>
                <a:gd name="T7" fmla="*/ 10 h 16"/>
                <a:gd name="T8" fmla="*/ 2 w 25"/>
                <a:gd name="T9" fmla="*/ 0 h 16"/>
                <a:gd name="T10" fmla="*/ 0 60000 65536"/>
                <a:gd name="T11" fmla="*/ 0 60000 65536"/>
                <a:gd name="T12" fmla="*/ 0 60000 65536"/>
                <a:gd name="T13" fmla="*/ 0 60000 65536"/>
                <a:gd name="T14" fmla="*/ 0 60000 65536"/>
                <a:gd name="T15" fmla="*/ 0 w 25"/>
                <a:gd name="T16" fmla="*/ 0 h 16"/>
                <a:gd name="T17" fmla="*/ 25 w 25"/>
                <a:gd name="T18" fmla="*/ 16 h 16"/>
              </a:gdLst>
              <a:ahLst/>
              <a:cxnLst>
                <a:cxn ang="T10">
                  <a:pos x="T0" y="T1"/>
                </a:cxn>
                <a:cxn ang="T11">
                  <a:pos x="T2" y="T3"/>
                </a:cxn>
                <a:cxn ang="T12">
                  <a:pos x="T4" y="T5"/>
                </a:cxn>
                <a:cxn ang="T13">
                  <a:pos x="T6" y="T7"/>
                </a:cxn>
                <a:cxn ang="T14">
                  <a:pos x="T8" y="T9"/>
                </a:cxn>
              </a:cxnLst>
              <a:rect l="T15" t="T16" r="T17" b="T18"/>
              <a:pathLst>
                <a:path w="25" h="16">
                  <a:moveTo>
                    <a:pt x="3" y="0"/>
                  </a:moveTo>
                  <a:lnTo>
                    <a:pt x="0" y="8"/>
                  </a:lnTo>
                  <a:lnTo>
                    <a:pt x="13" y="16"/>
                  </a:lnTo>
                  <a:lnTo>
                    <a:pt x="25" y="14"/>
                  </a:lnTo>
                  <a:lnTo>
                    <a:pt x="3"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38" name="Freeform 595"/>
            <p:cNvSpPr>
              <a:spLocks/>
            </p:cNvSpPr>
            <p:nvPr/>
          </p:nvSpPr>
          <p:spPr bwMode="auto">
            <a:xfrm>
              <a:off x="4629" y="1217"/>
              <a:ext cx="17" cy="11"/>
            </a:xfrm>
            <a:custGeom>
              <a:avLst/>
              <a:gdLst>
                <a:gd name="T0" fmla="*/ 2 w 25"/>
                <a:gd name="T1" fmla="*/ 0 h 16"/>
                <a:gd name="T2" fmla="*/ 0 w 25"/>
                <a:gd name="T3" fmla="*/ 6 h 16"/>
                <a:gd name="T4" fmla="*/ 9 w 25"/>
                <a:gd name="T5" fmla="*/ 11 h 16"/>
                <a:gd name="T6" fmla="*/ 17 w 25"/>
                <a:gd name="T7" fmla="*/ 10 h 16"/>
                <a:gd name="T8" fmla="*/ 2 w 25"/>
                <a:gd name="T9" fmla="*/ 0 h 16"/>
                <a:gd name="T10" fmla="*/ 0 60000 65536"/>
                <a:gd name="T11" fmla="*/ 0 60000 65536"/>
                <a:gd name="T12" fmla="*/ 0 60000 65536"/>
                <a:gd name="T13" fmla="*/ 0 60000 65536"/>
                <a:gd name="T14" fmla="*/ 0 60000 65536"/>
                <a:gd name="T15" fmla="*/ 0 w 25"/>
                <a:gd name="T16" fmla="*/ 0 h 16"/>
                <a:gd name="T17" fmla="*/ 25 w 25"/>
                <a:gd name="T18" fmla="*/ 16 h 16"/>
              </a:gdLst>
              <a:ahLst/>
              <a:cxnLst>
                <a:cxn ang="T10">
                  <a:pos x="T0" y="T1"/>
                </a:cxn>
                <a:cxn ang="T11">
                  <a:pos x="T2" y="T3"/>
                </a:cxn>
                <a:cxn ang="T12">
                  <a:pos x="T4" y="T5"/>
                </a:cxn>
                <a:cxn ang="T13">
                  <a:pos x="T6" y="T7"/>
                </a:cxn>
                <a:cxn ang="T14">
                  <a:pos x="T8" y="T9"/>
                </a:cxn>
              </a:cxnLst>
              <a:rect l="T15" t="T16" r="T17" b="T18"/>
              <a:pathLst>
                <a:path w="25" h="16">
                  <a:moveTo>
                    <a:pt x="3" y="0"/>
                  </a:moveTo>
                  <a:lnTo>
                    <a:pt x="0" y="8"/>
                  </a:lnTo>
                  <a:lnTo>
                    <a:pt x="13" y="16"/>
                  </a:lnTo>
                  <a:lnTo>
                    <a:pt x="25" y="14"/>
                  </a:lnTo>
                  <a:lnTo>
                    <a:pt x="3" y="0"/>
                  </a:lnTo>
                </a:path>
              </a:pathLst>
            </a:custGeom>
            <a:solidFill>
              <a:srgbClr val="E5E5E5"/>
            </a:solidFill>
            <a:ln w="1588">
              <a:solidFill>
                <a:srgbClr val="999999"/>
              </a:solidFill>
              <a:prstDash val="solid"/>
              <a:round/>
              <a:headEnd/>
              <a:tailEnd/>
            </a:ln>
          </p:spPr>
          <p:txBody>
            <a:bodyPr/>
            <a:lstStyle/>
            <a:p>
              <a:endParaRPr lang="en-US"/>
            </a:p>
          </p:txBody>
        </p:sp>
        <p:sp>
          <p:nvSpPr>
            <p:cNvPr id="27339" name="Freeform 596"/>
            <p:cNvSpPr>
              <a:spLocks/>
            </p:cNvSpPr>
            <p:nvPr/>
          </p:nvSpPr>
          <p:spPr bwMode="auto">
            <a:xfrm>
              <a:off x="3321" y="1234"/>
              <a:ext cx="28" cy="7"/>
            </a:xfrm>
            <a:custGeom>
              <a:avLst/>
              <a:gdLst>
                <a:gd name="T0" fmla="*/ 28 w 43"/>
                <a:gd name="T1" fmla="*/ 7 h 11"/>
                <a:gd name="T2" fmla="*/ 3 w 43"/>
                <a:gd name="T3" fmla="*/ 0 h 11"/>
                <a:gd name="T4" fmla="*/ 0 w 43"/>
                <a:gd name="T5" fmla="*/ 1 h 11"/>
                <a:gd name="T6" fmla="*/ 18 w 43"/>
                <a:gd name="T7" fmla="*/ 7 h 11"/>
                <a:gd name="T8" fmla="*/ 28 w 43"/>
                <a:gd name="T9" fmla="*/ 7 h 11"/>
                <a:gd name="T10" fmla="*/ 0 60000 65536"/>
                <a:gd name="T11" fmla="*/ 0 60000 65536"/>
                <a:gd name="T12" fmla="*/ 0 60000 65536"/>
                <a:gd name="T13" fmla="*/ 0 60000 65536"/>
                <a:gd name="T14" fmla="*/ 0 60000 65536"/>
                <a:gd name="T15" fmla="*/ 0 w 43"/>
                <a:gd name="T16" fmla="*/ 0 h 11"/>
                <a:gd name="T17" fmla="*/ 43 w 43"/>
                <a:gd name="T18" fmla="*/ 11 h 11"/>
              </a:gdLst>
              <a:ahLst/>
              <a:cxnLst>
                <a:cxn ang="T10">
                  <a:pos x="T0" y="T1"/>
                </a:cxn>
                <a:cxn ang="T11">
                  <a:pos x="T2" y="T3"/>
                </a:cxn>
                <a:cxn ang="T12">
                  <a:pos x="T4" y="T5"/>
                </a:cxn>
                <a:cxn ang="T13">
                  <a:pos x="T6" y="T7"/>
                </a:cxn>
                <a:cxn ang="T14">
                  <a:pos x="T8" y="T9"/>
                </a:cxn>
              </a:cxnLst>
              <a:rect l="T15" t="T16" r="T17" b="T18"/>
              <a:pathLst>
                <a:path w="43" h="11">
                  <a:moveTo>
                    <a:pt x="43" y="11"/>
                  </a:moveTo>
                  <a:lnTo>
                    <a:pt x="5" y="0"/>
                  </a:lnTo>
                  <a:lnTo>
                    <a:pt x="0" y="2"/>
                  </a:lnTo>
                  <a:lnTo>
                    <a:pt x="27" y="11"/>
                  </a:lnTo>
                  <a:lnTo>
                    <a:pt x="43" y="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40" name="Freeform 597"/>
            <p:cNvSpPr>
              <a:spLocks/>
            </p:cNvSpPr>
            <p:nvPr/>
          </p:nvSpPr>
          <p:spPr bwMode="auto">
            <a:xfrm>
              <a:off x="3321" y="1234"/>
              <a:ext cx="28" cy="7"/>
            </a:xfrm>
            <a:custGeom>
              <a:avLst/>
              <a:gdLst>
                <a:gd name="T0" fmla="*/ 28 w 43"/>
                <a:gd name="T1" fmla="*/ 7 h 11"/>
                <a:gd name="T2" fmla="*/ 3 w 43"/>
                <a:gd name="T3" fmla="*/ 0 h 11"/>
                <a:gd name="T4" fmla="*/ 0 w 43"/>
                <a:gd name="T5" fmla="*/ 1 h 11"/>
                <a:gd name="T6" fmla="*/ 18 w 43"/>
                <a:gd name="T7" fmla="*/ 7 h 11"/>
                <a:gd name="T8" fmla="*/ 28 w 43"/>
                <a:gd name="T9" fmla="*/ 7 h 11"/>
                <a:gd name="T10" fmla="*/ 0 60000 65536"/>
                <a:gd name="T11" fmla="*/ 0 60000 65536"/>
                <a:gd name="T12" fmla="*/ 0 60000 65536"/>
                <a:gd name="T13" fmla="*/ 0 60000 65536"/>
                <a:gd name="T14" fmla="*/ 0 60000 65536"/>
                <a:gd name="T15" fmla="*/ 0 w 43"/>
                <a:gd name="T16" fmla="*/ 0 h 11"/>
                <a:gd name="T17" fmla="*/ 43 w 43"/>
                <a:gd name="T18" fmla="*/ 11 h 11"/>
              </a:gdLst>
              <a:ahLst/>
              <a:cxnLst>
                <a:cxn ang="T10">
                  <a:pos x="T0" y="T1"/>
                </a:cxn>
                <a:cxn ang="T11">
                  <a:pos x="T2" y="T3"/>
                </a:cxn>
                <a:cxn ang="T12">
                  <a:pos x="T4" y="T5"/>
                </a:cxn>
                <a:cxn ang="T13">
                  <a:pos x="T6" y="T7"/>
                </a:cxn>
                <a:cxn ang="T14">
                  <a:pos x="T8" y="T9"/>
                </a:cxn>
              </a:cxnLst>
              <a:rect l="T15" t="T16" r="T17" b="T18"/>
              <a:pathLst>
                <a:path w="43" h="11">
                  <a:moveTo>
                    <a:pt x="43" y="11"/>
                  </a:moveTo>
                  <a:lnTo>
                    <a:pt x="5" y="0"/>
                  </a:lnTo>
                  <a:lnTo>
                    <a:pt x="0" y="2"/>
                  </a:lnTo>
                  <a:lnTo>
                    <a:pt x="27" y="11"/>
                  </a:lnTo>
                  <a:lnTo>
                    <a:pt x="43" y="11"/>
                  </a:lnTo>
                </a:path>
              </a:pathLst>
            </a:custGeom>
            <a:solidFill>
              <a:srgbClr val="E5E5E5"/>
            </a:solidFill>
            <a:ln w="1588">
              <a:solidFill>
                <a:srgbClr val="999999"/>
              </a:solidFill>
              <a:prstDash val="solid"/>
              <a:round/>
              <a:headEnd/>
              <a:tailEnd/>
            </a:ln>
          </p:spPr>
          <p:txBody>
            <a:bodyPr/>
            <a:lstStyle/>
            <a:p>
              <a:endParaRPr lang="en-US"/>
            </a:p>
          </p:txBody>
        </p:sp>
        <p:sp>
          <p:nvSpPr>
            <p:cNvPr id="27341" name="Freeform 598"/>
            <p:cNvSpPr>
              <a:spLocks/>
            </p:cNvSpPr>
            <p:nvPr/>
          </p:nvSpPr>
          <p:spPr bwMode="auto">
            <a:xfrm>
              <a:off x="2951" y="1413"/>
              <a:ext cx="17" cy="7"/>
            </a:xfrm>
            <a:custGeom>
              <a:avLst/>
              <a:gdLst>
                <a:gd name="T0" fmla="*/ 17 w 25"/>
                <a:gd name="T1" fmla="*/ 1 h 12"/>
                <a:gd name="T2" fmla="*/ 3 w 25"/>
                <a:gd name="T3" fmla="*/ 7 h 12"/>
                <a:gd name="T4" fmla="*/ 0 w 25"/>
                <a:gd name="T5" fmla="*/ 1 h 12"/>
                <a:gd name="T6" fmla="*/ 14 w 25"/>
                <a:gd name="T7" fmla="*/ 0 h 12"/>
                <a:gd name="T8" fmla="*/ 17 w 25"/>
                <a:gd name="T9" fmla="*/ 1 h 12"/>
                <a:gd name="T10" fmla="*/ 0 60000 65536"/>
                <a:gd name="T11" fmla="*/ 0 60000 65536"/>
                <a:gd name="T12" fmla="*/ 0 60000 65536"/>
                <a:gd name="T13" fmla="*/ 0 60000 65536"/>
                <a:gd name="T14" fmla="*/ 0 60000 65536"/>
                <a:gd name="T15" fmla="*/ 0 w 25"/>
                <a:gd name="T16" fmla="*/ 0 h 12"/>
                <a:gd name="T17" fmla="*/ 25 w 25"/>
                <a:gd name="T18" fmla="*/ 12 h 12"/>
              </a:gdLst>
              <a:ahLst/>
              <a:cxnLst>
                <a:cxn ang="T10">
                  <a:pos x="T0" y="T1"/>
                </a:cxn>
                <a:cxn ang="T11">
                  <a:pos x="T2" y="T3"/>
                </a:cxn>
                <a:cxn ang="T12">
                  <a:pos x="T4" y="T5"/>
                </a:cxn>
                <a:cxn ang="T13">
                  <a:pos x="T6" y="T7"/>
                </a:cxn>
                <a:cxn ang="T14">
                  <a:pos x="T8" y="T9"/>
                </a:cxn>
              </a:cxnLst>
              <a:rect l="T15" t="T16" r="T17" b="T18"/>
              <a:pathLst>
                <a:path w="25" h="12">
                  <a:moveTo>
                    <a:pt x="25" y="2"/>
                  </a:moveTo>
                  <a:lnTo>
                    <a:pt x="4" y="12"/>
                  </a:lnTo>
                  <a:lnTo>
                    <a:pt x="0" y="2"/>
                  </a:lnTo>
                  <a:lnTo>
                    <a:pt x="20" y="0"/>
                  </a:lnTo>
                  <a:lnTo>
                    <a:pt x="25" y="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42" name="Freeform 599"/>
            <p:cNvSpPr>
              <a:spLocks/>
            </p:cNvSpPr>
            <p:nvPr/>
          </p:nvSpPr>
          <p:spPr bwMode="auto">
            <a:xfrm>
              <a:off x="2951" y="1413"/>
              <a:ext cx="17" cy="7"/>
            </a:xfrm>
            <a:custGeom>
              <a:avLst/>
              <a:gdLst>
                <a:gd name="T0" fmla="*/ 17 w 25"/>
                <a:gd name="T1" fmla="*/ 1 h 12"/>
                <a:gd name="T2" fmla="*/ 3 w 25"/>
                <a:gd name="T3" fmla="*/ 7 h 12"/>
                <a:gd name="T4" fmla="*/ 0 w 25"/>
                <a:gd name="T5" fmla="*/ 1 h 12"/>
                <a:gd name="T6" fmla="*/ 14 w 25"/>
                <a:gd name="T7" fmla="*/ 0 h 12"/>
                <a:gd name="T8" fmla="*/ 17 w 25"/>
                <a:gd name="T9" fmla="*/ 1 h 12"/>
                <a:gd name="T10" fmla="*/ 0 60000 65536"/>
                <a:gd name="T11" fmla="*/ 0 60000 65536"/>
                <a:gd name="T12" fmla="*/ 0 60000 65536"/>
                <a:gd name="T13" fmla="*/ 0 60000 65536"/>
                <a:gd name="T14" fmla="*/ 0 60000 65536"/>
                <a:gd name="T15" fmla="*/ 0 w 25"/>
                <a:gd name="T16" fmla="*/ 0 h 12"/>
                <a:gd name="T17" fmla="*/ 25 w 25"/>
                <a:gd name="T18" fmla="*/ 12 h 12"/>
              </a:gdLst>
              <a:ahLst/>
              <a:cxnLst>
                <a:cxn ang="T10">
                  <a:pos x="T0" y="T1"/>
                </a:cxn>
                <a:cxn ang="T11">
                  <a:pos x="T2" y="T3"/>
                </a:cxn>
                <a:cxn ang="T12">
                  <a:pos x="T4" y="T5"/>
                </a:cxn>
                <a:cxn ang="T13">
                  <a:pos x="T6" y="T7"/>
                </a:cxn>
                <a:cxn ang="T14">
                  <a:pos x="T8" y="T9"/>
                </a:cxn>
              </a:cxnLst>
              <a:rect l="T15" t="T16" r="T17" b="T18"/>
              <a:pathLst>
                <a:path w="25" h="12">
                  <a:moveTo>
                    <a:pt x="25" y="2"/>
                  </a:moveTo>
                  <a:lnTo>
                    <a:pt x="4" y="12"/>
                  </a:lnTo>
                  <a:lnTo>
                    <a:pt x="0" y="2"/>
                  </a:lnTo>
                  <a:lnTo>
                    <a:pt x="20" y="0"/>
                  </a:lnTo>
                  <a:lnTo>
                    <a:pt x="25" y="2"/>
                  </a:lnTo>
                </a:path>
              </a:pathLst>
            </a:custGeom>
            <a:solidFill>
              <a:srgbClr val="E5E5E5"/>
            </a:solidFill>
            <a:ln w="1588">
              <a:solidFill>
                <a:srgbClr val="999999"/>
              </a:solidFill>
              <a:prstDash val="solid"/>
              <a:round/>
              <a:headEnd/>
              <a:tailEnd/>
            </a:ln>
          </p:spPr>
          <p:txBody>
            <a:bodyPr/>
            <a:lstStyle/>
            <a:p>
              <a:endParaRPr lang="en-US"/>
            </a:p>
          </p:txBody>
        </p:sp>
        <p:sp>
          <p:nvSpPr>
            <p:cNvPr id="27343" name="Freeform 600"/>
            <p:cNvSpPr>
              <a:spLocks/>
            </p:cNvSpPr>
            <p:nvPr/>
          </p:nvSpPr>
          <p:spPr bwMode="auto">
            <a:xfrm>
              <a:off x="4714" y="1402"/>
              <a:ext cx="10" cy="10"/>
            </a:xfrm>
            <a:custGeom>
              <a:avLst/>
              <a:gdLst>
                <a:gd name="T0" fmla="*/ 10 w 15"/>
                <a:gd name="T1" fmla="*/ 3 h 16"/>
                <a:gd name="T2" fmla="*/ 4 w 15"/>
                <a:gd name="T3" fmla="*/ 10 h 16"/>
                <a:gd name="T4" fmla="*/ 0 w 15"/>
                <a:gd name="T5" fmla="*/ 4 h 16"/>
                <a:gd name="T6" fmla="*/ 4 w 15"/>
                <a:gd name="T7" fmla="*/ 0 h 16"/>
                <a:gd name="T8" fmla="*/ 10 w 15"/>
                <a:gd name="T9" fmla="*/ 3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5"/>
                  </a:moveTo>
                  <a:lnTo>
                    <a:pt x="6" y="16"/>
                  </a:lnTo>
                  <a:lnTo>
                    <a:pt x="0" y="6"/>
                  </a:lnTo>
                  <a:lnTo>
                    <a:pt x="6" y="0"/>
                  </a:lnTo>
                  <a:lnTo>
                    <a:pt x="15"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44" name="Freeform 601"/>
            <p:cNvSpPr>
              <a:spLocks/>
            </p:cNvSpPr>
            <p:nvPr/>
          </p:nvSpPr>
          <p:spPr bwMode="auto">
            <a:xfrm>
              <a:off x="4714" y="1402"/>
              <a:ext cx="10" cy="10"/>
            </a:xfrm>
            <a:custGeom>
              <a:avLst/>
              <a:gdLst>
                <a:gd name="T0" fmla="*/ 10 w 15"/>
                <a:gd name="T1" fmla="*/ 3 h 16"/>
                <a:gd name="T2" fmla="*/ 4 w 15"/>
                <a:gd name="T3" fmla="*/ 10 h 16"/>
                <a:gd name="T4" fmla="*/ 0 w 15"/>
                <a:gd name="T5" fmla="*/ 4 h 16"/>
                <a:gd name="T6" fmla="*/ 4 w 15"/>
                <a:gd name="T7" fmla="*/ 0 h 16"/>
                <a:gd name="T8" fmla="*/ 10 w 15"/>
                <a:gd name="T9" fmla="*/ 3 h 16"/>
                <a:gd name="T10" fmla="*/ 0 60000 65536"/>
                <a:gd name="T11" fmla="*/ 0 60000 65536"/>
                <a:gd name="T12" fmla="*/ 0 60000 65536"/>
                <a:gd name="T13" fmla="*/ 0 60000 65536"/>
                <a:gd name="T14" fmla="*/ 0 60000 65536"/>
                <a:gd name="T15" fmla="*/ 0 w 15"/>
                <a:gd name="T16" fmla="*/ 0 h 16"/>
                <a:gd name="T17" fmla="*/ 15 w 15"/>
                <a:gd name="T18" fmla="*/ 16 h 16"/>
              </a:gdLst>
              <a:ahLst/>
              <a:cxnLst>
                <a:cxn ang="T10">
                  <a:pos x="T0" y="T1"/>
                </a:cxn>
                <a:cxn ang="T11">
                  <a:pos x="T2" y="T3"/>
                </a:cxn>
                <a:cxn ang="T12">
                  <a:pos x="T4" y="T5"/>
                </a:cxn>
                <a:cxn ang="T13">
                  <a:pos x="T6" y="T7"/>
                </a:cxn>
                <a:cxn ang="T14">
                  <a:pos x="T8" y="T9"/>
                </a:cxn>
              </a:cxnLst>
              <a:rect l="T15" t="T16" r="T17" b="T18"/>
              <a:pathLst>
                <a:path w="15" h="16">
                  <a:moveTo>
                    <a:pt x="15" y="5"/>
                  </a:moveTo>
                  <a:lnTo>
                    <a:pt x="6" y="16"/>
                  </a:lnTo>
                  <a:lnTo>
                    <a:pt x="0" y="6"/>
                  </a:lnTo>
                  <a:lnTo>
                    <a:pt x="6" y="0"/>
                  </a:lnTo>
                  <a:lnTo>
                    <a:pt x="15" y="5"/>
                  </a:lnTo>
                </a:path>
              </a:pathLst>
            </a:custGeom>
            <a:solidFill>
              <a:srgbClr val="E5E5E5"/>
            </a:solidFill>
            <a:ln w="1588">
              <a:solidFill>
                <a:srgbClr val="999999"/>
              </a:solidFill>
              <a:prstDash val="solid"/>
              <a:round/>
              <a:headEnd/>
              <a:tailEnd/>
            </a:ln>
          </p:spPr>
          <p:txBody>
            <a:bodyPr/>
            <a:lstStyle/>
            <a:p>
              <a:endParaRPr lang="en-US"/>
            </a:p>
          </p:txBody>
        </p:sp>
        <p:sp>
          <p:nvSpPr>
            <p:cNvPr id="27345" name="Freeform 602"/>
            <p:cNvSpPr>
              <a:spLocks/>
            </p:cNvSpPr>
            <p:nvPr/>
          </p:nvSpPr>
          <p:spPr bwMode="auto">
            <a:xfrm>
              <a:off x="4539" y="1240"/>
              <a:ext cx="20" cy="5"/>
            </a:xfrm>
            <a:custGeom>
              <a:avLst/>
              <a:gdLst>
                <a:gd name="T0" fmla="*/ 20 w 31"/>
                <a:gd name="T1" fmla="*/ 2 h 7"/>
                <a:gd name="T2" fmla="*/ 19 w 31"/>
                <a:gd name="T3" fmla="*/ 5 h 7"/>
                <a:gd name="T4" fmla="*/ 0 w 31"/>
                <a:gd name="T5" fmla="*/ 1 h 7"/>
                <a:gd name="T6" fmla="*/ 17 w 31"/>
                <a:gd name="T7" fmla="*/ 0 h 7"/>
                <a:gd name="T8" fmla="*/ 20 w 31"/>
                <a:gd name="T9" fmla="*/ 2 h 7"/>
                <a:gd name="T10" fmla="*/ 0 60000 65536"/>
                <a:gd name="T11" fmla="*/ 0 60000 65536"/>
                <a:gd name="T12" fmla="*/ 0 60000 65536"/>
                <a:gd name="T13" fmla="*/ 0 60000 65536"/>
                <a:gd name="T14" fmla="*/ 0 60000 65536"/>
                <a:gd name="T15" fmla="*/ 0 w 31"/>
                <a:gd name="T16" fmla="*/ 0 h 7"/>
                <a:gd name="T17" fmla="*/ 31 w 31"/>
                <a:gd name="T18" fmla="*/ 7 h 7"/>
              </a:gdLst>
              <a:ahLst/>
              <a:cxnLst>
                <a:cxn ang="T10">
                  <a:pos x="T0" y="T1"/>
                </a:cxn>
                <a:cxn ang="T11">
                  <a:pos x="T2" y="T3"/>
                </a:cxn>
                <a:cxn ang="T12">
                  <a:pos x="T4" y="T5"/>
                </a:cxn>
                <a:cxn ang="T13">
                  <a:pos x="T6" y="T7"/>
                </a:cxn>
                <a:cxn ang="T14">
                  <a:pos x="T8" y="T9"/>
                </a:cxn>
              </a:cxnLst>
              <a:rect l="T15" t="T16" r="T17" b="T18"/>
              <a:pathLst>
                <a:path w="31" h="7">
                  <a:moveTo>
                    <a:pt x="31" y="3"/>
                  </a:moveTo>
                  <a:lnTo>
                    <a:pt x="29" y="7"/>
                  </a:lnTo>
                  <a:lnTo>
                    <a:pt x="0" y="1"/>
                  </a:lnTo>
                  <a:lnTo>
                    <a:pt x="27" y="0"/>
                  </a:lnTo>
                  <a:lnTo>
                    <a:pt x="31" y="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46" name="Freeform 603"/>
            <p:cNvSpPr>
              <a:spLocks/>
            </p:cNvSpPr>
            <p:nvPr/>
          </p:nvSpPr>
          <p:spPr bwMode="auto">
            <a:xfrm>
              <a:off x="4539" y="1240"/>
              <a:ext cx="20" cy="5"/>
            </a:xfrm>
            <a:custGeom>
              <a:avLst/>
              <a:gdLst>
                <a:gd name="T0" fmla="*/ 20 w 31"/>
                <a:gd name="T1" fmla="*/ 2 h 7"/>
                <a:gd name="T2" fmla="*/ 19 w 31"/>
                <a:gd name="T3" fmla="*/ 5 h 7"/>
                <a:gd name="T4" fmla="*/ 0 w 31"/>
                <a:gd name="T5" fmla="*/ 1 h 7"/>
                <a:gd name="T6" fmla="*/ 17 w 31"/>
                <a:gd name="T7" fmla="*/ 0 h 7"/>
                <a:gd name="T8" fmla="*/ 20 w 31"/>
                <a:gd name="T9" fmla="*/ 2 h 7"/>
                <a:gd name="T10" fmla="*/ 0 60000 65536"/>
                <a:gd name="T11" fmla="*/ 0 60000 65536"/>
                <a:gd name="T12" fmla="*/ 0 60000 65536"/>
                <a:gd name="T13" fmla="*/ 0 60000 65536"/>
                <a:gd name="T14" fmla="*/ 0 60000 65536"/>
                <a:gd name="T15" fmla="*/ 0 w 31"/>
                <a:gd name="T16" fmla="*/ 0 h 7"/>
                <a:gd name="T17" fmla="*/ 31 w 31"/>
                <a:gd name="T18" fmla="*/ 7 h 7"/>
              </a:gdLst>
              <a:ahLst/>
              <a:cxnLst>
                <a:cxn ang="T10">
                  <a:pos x="T0" y="T1"/>
                </a:cxn>
                <a:cxn ang="T11">
                  <a:pos x="T2" y="T3"/>
                </a:cxn>
                <a:cxn ang="T12">
                  <a:pos x="T4" y="T5"/>
                </a:cxn>
                <a:cxn ang="T13">
                  <a:pos x="T6" y="T7"/>
                </a:cxn>
                <a:cxn ang="T14">
                  <a:pos x="T8" y="T9"/>
                </a:cxn>
              </a:cxnLst>
              <a:rect l="T15" t="T16" r="T17" b="T18"/>
              <a:pathLst>
                <a:path w="31" h="7">
                  <a:moveTo>
                    <a:pt x="31" y="3"/>
                  </a:moveTo>
                  <a:lnTo>
                    <a:pt x="29" y="7"/>
                  </a:lnTo>
                  <a:lnTo>
                    <a:pt x="0" y="1"/>
                  </a:lnTo>
                  <a:lnTo>
                    <a:pt x="27" y="0"/>
                  </a:lnTo>
                  <a:lnTo>
                    <a:pt x="31" y="3"/>
                  </a:lnTo>
                </a:path>
              </a:pathLst>
            </a:custGeom>
            <a:solidFill>
              <a:srgbClr val="E5E5E5"/>
            </a:solidFill>
            <a:ln w="1588">
              <a:solidFill>
                <a:srgbClr val="999999"/>
              </a:solidFill>
              <a:prstDash val="solid"/>
              <a:round/>
              <a:headEnd/>
              <a:tailEnd/>
            </a:ln>
          </p:spPr>
          <p:txBody>
            <a:bodyPr/>
            <a:lstStyle/>
            <a:p>
              <a:endParaRPr lang="en-US"/>
            </a:p>
          </p:txBody>
        </p:sp>
        <p:sp>
          <p:nvSpPr>
            <p:cNvPr id="27347" name="Freeform 604"/>
            <p:cNvSpPr>
              <a:spLocks/>
            </p:cNvSpPr>
            <p:nvPr/>
          </p:nvSpPr>
          <p:spPr bwMode="auto">
            <a:xfrm>
              <a:off x="3420" y="1189"/>
              <a:ext cx="19" cy="6"/>
            </a:xfrm>
            <a:custGeom>
              <a:avLst/>
              <a:gdLst>
                <a:gd name="T0" fmla="*/ 19 w 29"/>
                <a:gd name="T1" fmla="*/ 6 h 10"/>
                <a:gd name="T2" fmla="*/ 0 w 29"/>
                <a:gd name="T3" fmla="*/ 6 h 10"/>
                <a:gd name="T4" fmla="*/ 2 w 29"/>
                <a:gd name="T5" fmla="*/ 0 h 10"/>
                <a:gd name="T6" fmla="*/ 10 w 29"/>
                <a:gd name="T7" fmla="*/ 3 h 10"/>
                <a:gd name="T8" fmla="*/ 19 w 29"/>
                <a:gd name="T9" fmla="*/ 6 h 10"/>
                <a:gd name="T10" fmla="*/ 0 60000 65536"/>
                <a:gd name="T11" fmla="*/ 0 60000 65536"/>
                <a:gd name="T12" fmla="*/ 0 60000 65536"/>
                <a:gd name="T13" fmla="*/ 0 60000 65536"/>
                <a:gd name="T14" fmla="*/ 0 60000 65536"/>
                <a:gd name="T15" fmla="*/ 0 w 29"/>
                <a:gd name="T16" fmla="*/ 0 h 10"/>
                <a:gd name="T17" fmla="*/ 29 w 29"/>
                <a:gd name="T18" fmla="*/ 10 h 10"/>
              </a:gdLst>
              <a:ahLst/>
              <a:cxnLst>
                <a:cxn ang="T10">
                  <a:pos x="T0" y="T1"/>
                </a:cxn>
                <a:cxn ang="T11">
                  <a:pos x="T2" y="T3"/>
                </a:cxn>
                <a:cxn ang="T12">
                  <a:pos x="T4" y="T5"/>
                </a:cxn>
                <a:cxn ang="T13">
                  <a:pos x="T6" y="T7"/>
                </a:cxn>
                <a:cxn ang="T14">
                  <a:pos x="T8" y="T9"/>
                </a:cxn>
              </a:cxnLst>
              <a:rect l="T15" t="T16" r="T17" b="T18"/>
              <a:pathLst>
                <a:path w="29" h="10">
                  <a:moveTo>
                    <a:pt x="29" y="10"/>
                  </a:moveTo>
                  <a:lnTo>
                    <a:pt x="0" y="10"/>
                  </a:lnTo>
                  <a:lnTo>
                    <a:pt x="3" y="0"/>
                  </a:lnTo>
                  <a:lnTo>
                    <a:pt x="16" y="5"/>
                  </a:lnTo>
                  <a:lnTo>
                    <a:pt x="29" y="10"/>
                  </a:lnTo>
                </a:path>
              </a:pathLst>
            </a:custGeom>
            <a:solidFill>
              <a:srgbClr val="E5E5E5"/>
            </a:solidFill>
            <a:ln w="1588">
              <a:solidFill>
                <a:srgbClr val="999999"/>
              </a:solidFill>
              <a:prstDash val="solid"/>
              <a:round/>
              <a:headEnd/>
              <a:tailEnd/>
            </a:ln>
          </p:spPr>
          <p:txBody>
            <a:bodyPr/>
            <a:lstStyle/>
            <a:p>
              <a:endParaRPr lang="en-US"/>
            </a:p>
          </p:txBody>
        </p:sp>
        <p:sp>
          <p:nvSpPr>
            <p:cNvPr id="27348" name="Freeform 605"/>
            <p:cNvSpPr>
              <a:spLocks/>
            </p:cNvSpPr>
            <p:nvPr/>
          </p:nvSpPr>
          <p:spPr bwMode="auto">
            <a:xfrm>
              <a:off x="3237" y="1098"/>
              <a:ext cx="29" cy="4"/>
            </a:xfrm>
            <a:custGeom>
              <a:avLst/>
              <a:gdLst>
                <a:gd name="T0" fmla="*/ 29 w 44"/>
                <a:gd name="T1" fmla="*/ 0 h 5"/>
                <a:gd name="T2" fmla="*/ 0 w 44"/>
                <a:gd name="T3" fmla="*/ 2 h 5"/>
                <a:gd name="T4" fmla="*/ 15 w 44"/>
                <a:gd name="T5" fmla="*/ 4 h 5"/>
                <a:gd name="T6" fmla="*/ 29 w 44"/>
                <a:gd name="T7" fmla="*/ 0 h 5"/>
                <a:gd name="T8" fmla="*/ 0 60000 65536"/>
                <a:gd name="T9" fmla="*/ 0 60000 65536"/>
                <a:gd name="T10" fmla="*/ 0 60000 65536"/>
                <a:gd name="T11" fmla="*/ 0 60000 65536"/>
                <a:gd name="T12" fmla="*/ 0 w 44"/>
                <a:gd name="T13" fmla="*/ 0 h 5"/>
                <a:gd name="T14" fmla="*/ 44 w 44"/>
                <a:gd name="T15" fmla="*/ 5 h 5"/>
              </a:gdLst>
              <a:ahLst/>
              <a:cxnLst>
                <a:cxn ang="T8">
                  <a:pos x="T0" y="T1"/>
                </a:cxn>
                <a:cxn ang="T9">
                  <a:pos x="T2" y="T3"/>
                </a:cxn>
                <a:cxn ang="T10">
                  <a:pos x="T4" y="T5"/>
                </a:cxn>
                <a:cxn ang="T11">
                  <a:pos x="T6" y="T7"/>
                </a:cxn>
              </a:cxnLst>
              <a:rect l="T12" t="T13" r="T14" b="T15"/>
              <a:pathLst>
                <a:path w="44" h="5">
                  <a:moveTo>
                    <a:pt x="44" y="0"/>
                  </a:moveTo>
                  <a:lnTo>
                    <a:pt x="0" y="2"/>
                  </a:lnTo>
                  <a:lnTo>
                    <a:pt x="23" y="5"/>
                  </a:lnTo>
                  <a:lnTo>
                    <a:pt x="44" y="0"/>
                  </a:lnTo>
                </a:path>
              </a:pathLst>
            </a:custGeom>
            <a:solidFill>
              <a:srgbClr val="E5E5E5"/>
            </a:solidFill>
            <a:ln w="1588">
              <a:solidFill>
                <a:srgbClr val="999999"/>
              </a:solidFill>
              <a:prstDash val="solid"/>
              <a:round/>
              <a:headEnd/>
              <a:tailEnd/>
            </a:ln>
          </p:spPr>
          <p:txBody>
            <a:bodyPr/>
            <a:lstStyle/>
            <a:p>
              <a:endParaRPr lang="en-US"/>
            </a:p>
          </p:txBody>
        </p:sp>
        <p:sp>
          <p:nvSpPr>
            <p:cNvPr id="27349" name="Freeform 606"/>
            <p:cNvSpPr>
              <a:spLocks/>
            </p:cNvSpPr>
            <p:nvPr/>
          </p:nvSpPr>
          <p:spPr bwMode="auto">
            <a:xfrm>
              <a:off x="3267" y="1094"/>
              <a:ext cx="28" cy="4"/>
            </a:xfrm>
            <a:custGeom>
              <a:avLst/>
              <a:gdLst>
                <a:gd name="T0" fmla="*/ 28 w 42"/>
                <a:gd name="T1" fmla="*/ 2 h 5"/>
                <a:gd name="T2" fmla="*/ 0 w 42"/>
                <a:gd name="T3" fmla="*/ 4 h 5"/>
                <a:gd name="T4" fmla="*/ 23 w 42"/>
                <a:gd name="T5" fmla="*/ 0 h 5"/>
                <a:gd name="T6" fmla="*/ 28 w 42"/>
                <a:gd name="T7" fmla="*/ 2 h 5"/>
                <a:gd name="T8" fmla="*/ 0 60000 65536"/>
                <a:gd name="T9" fmla="*/ 0 60000 65536"/>
                <a:gd name="T10" fmla="*/ 0 60000 65536"/>
                <a:gd name="T11" fmla="*/ 0 60000 65536"/>
                <a:gd name="T12" fmla="*/ 0 w 42"/>
                <a:gd name="T13" fmla="*/ 0 h 5"/>
                <a:gd name="T14" fmla="*/ 42 w 42"/>
                <a:gd name="T15" fmla="*/ 5 h 5"/>
              </a:gdLst>
              <a:ahLst/>
              <a:cxnLst>
                <a:cxn ang="T8">
                  <a:pos x="T0" y="T1"/>
                </a:cxn>
                <a:cxn ang="T9">
                  <a:pos x="T2" y="T3"/>
                </a:cxn>
                <a:cxn ang="T10">
                  <a:pos x="T4" y="T5"/>
                </a:cxn>
                <a:cxn ang="T11">
                  <a:pos x="T6" y="T7"/>
                </a:cxn>
              </a:cxnLst>
              <a:rect l="T12" t="T13" r="T14" b="T15"/>
              <a:pathLst>
                <a:path w="42" h="5">
                  <a:moveTo>
                    <a:pt x="42" y="3"/>
                  </a:moveTo>
                  <a:lnTo>
                    <a:pt x="0" y="5"/>
                  </a:lnTo>
                  <a:lnTo>
                    <a:pt x="35" y="0"/>
                  </a:lnTo>
                  <a:lnTo>
                    <a:pt x="42" y="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50" name="Freeform 607"/>
            <p:cNvSpPr>
              <a:spLocks/>
            </p:cNvSpPr>
            <p:nvPr/>
          </p:nvSpPr>
          <p:spPr bwMode="auto">
            <a:xfrm>
              <a:off x="3267" y="1094"/>
              <a:ext cx="28" cy="4"/>
            </a:xfrm>
            <a:custGeom>
              <a:avLst/>
              <a:gdLst>
                <a:gd name="T0" fmla="*/ 28 w 42"/>
                <a:gd name="T1" fmla="*/ 2 h 5"/>
                <a:gd name="T2" fmla="*/ 0 w 42"/>
                <a:gd name="T3" fmla="*/ 4 h 5"/>
                <a:gd name="T4" fmla="*/ 23 w 42"/>
                <a:gd name="T5" fmla="*/ 0 h 5"/>
                <a:gd name="T6" fmla="*/ 28 w 42"/>
                <a:gd name="T7" fmla="*/ 2 h 5"/>
                <a:gd name="T8" fmla="*/ 0 60000 65536"/>
                <a:gd name="T9" fmla="*/ 0 60000 65536"/>
                <a:gd name="T10" fmla="*/ 0 60000 65536"/>
                <a:gd name="T11" fmla="*/ 0 60000 65536"/>
                <a:gd name="T12" fmla="*/ 0 w 42"/>
                <a:gd name="T13" fmla="*/ 0 h 5"/>
                <a:gd name="T14" fmla="*/ 42 w 42"/>
                <a:gd name="T15" fmla="*/ 5 h 5"/>
              </a:gdLst>
              <a:ahLst/>
              <a:cxnLst>
                <a:cxn ang="T8">
                  <a:pos x="T0" y="T1"/>
                </a:cxn>
                <a:cxn ang="T9">
                  <a:pos x="T2" y="T3"/>
                </a:cxn>
                <a:cxn ang="T10">
                  <a:pos x="T4" y="T5"/>
                </a:cxn>
                <a:cxn ang="T11">
                  <a:pos x="T6" y="T7"/>
                </a:cxn>
              </a:cxnLst>
              <a:rect l="T12" t="T13" r="T14" b="T15"/>
              <a:pathLst>
                <a:path w="42" h="5">
                  <a:moveTo>
                    <a:pt x="42" y="3"/>
                  </a:moveTo>
                  <a:lnTo>
                    <a:pt x="0" y="5"/>
                  </a:lnTo>
                  <a:lnTo>
                    <a:pt x="35" y="0"/>
                  </a:lnTo>
                  <a:lnTo>
                    <a:pt x="42" y="3"/>
                  </a:lnTo>
                </a:path>
              </a:pathLst>
            </a:custGeom>
            <a:solidFill>
              <a:srgbClr val="E5E5E5"/>
            </a:solidFill>
            <a:ln w="1588">
              <a:solidFill>
                <a:srgbClr val="999999"/>
              </a:solidFill>
              <a:prstDash val="solid"/>
              <a:round/>
              <a:headEnd/>
              <a:tailEnd/>
            </a:ln>
          </p:spPr>
          <p:txBody>
            <a:bodyPr/>
            <a:lstStyle/>
            <a:p>
              <a:endParaRPr lang="en-US"/>
            </a:p>
          </p:txBody>
        </p:sp>
        <p:sp>
          <p:nvSpPr>
            <p:cNvPr id="27351" name="Freeform 608"/>
            <p:cNvSpPr>
              <a:spLocks/>
            </p:cNvSpPr>
            <p:nvPr/>
          </p:nvSpPr>
          <p:spPr bwMode="auto">
            <a:xfrm>
              <a:off x="3844" y="1177"/>
              <a:ext cx="20" cy="4"/>
            </a:xfrm>
            <a:custGeom>
              <a:avLst/>
              <a:gdLst>
                <a:gd name="T0" fmla="*/ 17 w 31"/>
                <a:gd name="T1" fmla="*/ 0 h 6"/>
                <a:gd name="T2" fmla="*/ 0 w 31"/>
                <a:gd name="T3" fmla="*/ 1 h 6"/>
                <a:gd name="T4" fmla="*/ 20 w 31"/>
                <a:gd name="T5" fmla="*/ 4 h 6"/>
                <a:gd name="T6" fmla="*/ 17 w 31"/>
                <a:gd name="T7" fmla="*/ 0 h 6"/>
                <a:gd name="T8" fmla="*/ 0 60000 65536"/>
                <a:gd name="T9" fmla="*/ 0 60000 65536"/>
                <a:gd name="T10" fmla="*/ 0 60000 65536"/>
                <a:gd name="T11" fmla="*/ 0 60000 65536"/>
                <a:gd name="T12" fmla="*/ 0 w 31"/>
                <a:gd name="T13" fmla="*/ 0 h 6"/>
                <a:gd name="T14" fmla="*/ 31 w 31"/>
                <a:gd name="T15" fmla="*/ 6 h 6"/>
              </a:gdLst>
              <a:ahLst/>
              <a:cxnLst>
                <a:cxn ang="T8">
                  <a:pos x="T0" y="T1"/>
                </a:cxn>
                <a:cxn ang="T9">
                  <a:pos x="T2" y="T3"/>
                </a:cxn>
                <a:cxn ang="T10">
                  <a:pos x="T4" y="T5"/>
                </a:cxn>
                <a:cxn ang="T11">
                  <a:pos x="T6" y="T7"/>
                </a:cxn>
              </a:cxnLst>
              <a:rect l="T12" t="T13" r="T14" b="T15"/>
              <a:pathLst>
                <a:path w="31" h="6">
                  <a:moveTo>
                    <a:pt x="27" y="0"/>
                  </a:moveTo>
                  <a:lnTo>
                    <a:pt x="0" y="2"/>
                  </a:lnTo>
                  <a:lnTo>
                    <a:pt x="31" y="6"/>
                  </a:lnTo>
                  <a:lnTo>
                    <a:pt x="27"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52" name="Freeform 609"/>
            <p:cNvSpPr>
              <a:spLocks/>
            </p:cNvSpPr>
            <p:nvPr/>
          </p:nvSpPr>
          <p:spPr bwMode="auto">
            <a:xfrm>
              <a:off x="3844" y="1177"/>
              <a:ext cx="20" cy="4"/>
            </a:xfrm>
            <a:custGeom>
              <a:avLst/>
              <a:gdLst>
                <a:gd name="T0" fmla="*/ 17 w 31"/>
                <a:gd name="T1" fmla="*/ 0 h 6"/>
                <a:gd name="T2" fmla="*/ 0 w 31"/>
                <a:gd name="T3" fmla="*/ 1 h 6"/>
                <a:gd name="T4" fmla="*/ 20 w 31"/>
                <a:gd name="T5" fmla="*/ 4 h 6"/>
                <a:gd name="T6" fmla="*/ 17 w 31"/>
                <a:gd name="T7" fmla="*/ 0 h 6"/>
                <a:gd name="T8" fmla="*/ 0 60000 65536"/>
                <a:gd name="T9" fmla="*/ 0 60000 65536"/>
                <a:gd name="T10" fmla="*/ 0 60000 65536"/>
                <a:gd name="T11" fmla="*/ 0 60000 65536"/>
                <a:gd name="T12" fmla="*/ 0 w 31"/>
                <a:gd name="T13" fmla="*/ 0 h 6"/>
                <a:gd name="T14" fmla="*/ 31 w 31"/>
                <a:gd name="T15" fmla="*/ 6 h 6"/>
              </a:gdLst>
              <a:ahLst/>
              <a:cxnLst>
                <a:cxn ang="T8">
                  <a:pos x="T0" y="T1"/>
                </a:cxn>
                <a:cxn ang="T9">
                  <a:pos x="T2" y="T3"/>
                </a:cxn>
                <a:cxn ang="T10">
                  <a:pos x="T4" y="T5"/>
                </a:cxn>
                <a:cxn ang="T11">
                  <a:pos x="T6" y="T7"/>
                </a:cxn>
              </a:cxnLst>
              <a:rect l="T12" t="T13" r="T14" b="T15"/>
              <a:pathLst>
                <a:path w="31" h="6">
                  <a:moveTo>
                    <a:pt x="27" y="0"/>
                  </a:moveTo>
                  <a:lnTo>
                    <a:pt x="0" y="2"/>
                  </a:lnTo>
                  <a:lnTo>
                    <a:pt x="31" y="6"/>
                  </a:lnTo>
                  <a:lnTo>
                    <a:pt x="27" y="0"/>
                  </a:lnTo>
                </a:path>
              </a:pathLst>
            </a:custGeom>
            <a:solidFill>
              <a:srgbClr val="E5E5E5"/>
            </a:solidFill>
            <a:ln w="1588">
              <a:solidFill>
                <a:srgbClr val="999999"/>
              </a:solidFill>
              <a:prstDash val="solid"/>
              <a:round/>
              <a:headEnd/>
              <a:tailEnd/>
            </a:ln>
          </p:spPr>
          <p:txBody>
            <a:bodyPr/>
            <a:lstStyle/>
            <a:p>
              <a:endParaRPr lang="en-US"/>
            </a:p>
          </p:txBody>
        </p:sp>
        <p:sp>
          <p:nvSpPr>
            <p:cNvPr id="27353" name="Freeform 610"/>
            <p:cNvSpPr>
              <a:spLocks/>
            </p:cNvSpPr>
            <p:nvPr/>
          </p:nvSpPr>
          <p:spPr bwMode="auto">
            <a:xfrm>
              <a:off x="4751" y="1540"/>
              <a:ext cx="6" cy="10"/>
            </a:xfrm>
            <a:custGeom>
              <a:avLst/>
              <a:gdLst>
                <a:gd name="T0" fmla="*/ 6 w 9"/>
                <a:gd name="T1" fmla="*/ 1 h 16"/>
                <a:gd name="T2" fmla="*/ 3 w 9"/>
                <a:gd name="T3" fmla="*/ 10 h 16"/>
                <a:gd name="T4" fmla="*/ 0 w 9"/>
                <a:gd name="T5" fmla="*/ 0 h 16"/>
                <a:gd name="T6" fmla="*/ 6 w 9"/>
                <a:gd name="T7" fmla="*/ 1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1"/>
                  </a:moveTo>
                  <a:lnTo>
                    <a:pt x="5" y="16"/>
                  </a:lnTo>
                  <a:lnTo>
                    <a:pt x="0" y="0"/>
                  </a:lnTo>
                  <a:lnTo>
                    <a:pt x="9" y="1"/>
                  </a:lnTo>
                </a:path>
              </a:pathLst>
            </a:custGeom>
            <a:solidFill>
              <a:srgbClr val="E5E5E5"/>
            </a:solidFill>
            <a:ln w="1588">
              <a:solidFill>
                <a:srgbClr val="999999"/>
              </a:solidFill>
              <a:prstDash val="solid"/>
              <a:round/>
              <a:headEnd/>
              <a:tailEnd/>
            </a:ln>
          </p:spPr>
          <p:txBody>
            <a:bodyPr/>
            <a:lstStyle/>
            <a:p>
              <a:endParaRPr lang="en-US"/>
            </a:p>
          </p:txBody>
        </p:sp>
        <p:sp>
          <p:nvSpPr>
            <p:cNvPr id="27354" name="Freeform 611"/>
            <p:cNvSpPr>
              <a:spLocks/>
            </p:cNvSpPr>
            <p:nvPr/>
          </p:nvSpPr>
          <p:spPr bwMode="auto">
            <a:xfrm>
              <a:off x="4702" y="1644"/>
              <a:ext cx="6" cy="11"/>
            </a:xfrm>
            <a:custGeom>
              <a:avLst/>
              <a:gdLst>
                <a:gd name="T0" fmla="*/ 6 w 9"/>
                <a:gd name="T1" fmla="*/ 0 h 17"/>
                <a:gd name="T2" fmla="*/ 0 w 9"/>
                <a:gd name="T3" fmla="*/ 11 h 17"/>
                <a:gd name="T4" fmla="*/ 0 w 9"/>
                <a:gd name="T5" fmla="*/ 3 h 17"/>
                <a:gd name="T6" fmla="*/ 6 w 9"/>
                <a:gd name="T7" fmla="*/ 0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0"/>
                  </a:moveTo>
                  <a:lnTo>
                    <a:pt x="0" y="17"/>
                  </a:lnTo>
                  <a:lnTo>
                    <a:pt x="0" y="5"/>
                  </a:lnTo>
                  <a:lnTo>
                    <a:pt x="9"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55" name="Freeform 612"/>
            <p:cNvSpPr>
              <a:spLocks/>
            </p:cNvSpPr>
            <p:nvPr/>
          </p:nvSpPr>
          <p:spPr bwMode="auto">
            <a:xfrm>
              <a:off x="4702" y="1644"/>
              <a:ext cx="6" cy="11"/>
            </a:xfrm>
            <a:custGeom>
              <a:avLst/>
              <a:gdLst>
                <a:gd name="T0" fmla="*/ 6 w 9"/>
                <a:gd name="T1" fmla="*/ 0 h 17"/>
                <a:gd name="T2" fmla="*/ 0 w 9"/>
                <a:gd name="T3" fmla="*/ 11 h 17"/>
                <a:gd name="T4" fmla="*/ 0 w 9"/>
                <a:gd name="T5" fmla="*/ 3 h 17"/>
                <a:gd name="T6" fmla="*/ 6 w 9"/>
                <a:gd name="T7" fmla="*/ 0 h 17"/>
                <a:gd name="T8" fmla="*/ 0 60000 65536"/>
                <a:gd name="T9" fmla="*/ 0 60000 65536"/>
                <a:gd name="T10" fmla="*/ 0 60000 65536"/>
                <a:gd name="T11" fmla="*/ 0 60000 65536"/>
                <a:gd name="T12" fmla="*/ 0 w 9"/>
                <a:gd name="T13" fmla="*/ 0 h 17"/>
                <a:gd name="T14" fmla="*/ 9 w 9"/>
                <a:gd name="T15" fmla="*/ 17 h 17"/>
              </a:gdLst>
              <a:ahLst/>
              <a:cxnLst>
                <a:cxn ang="T8">
                  <a:pos x="T0" y="T1"/>
                </a:cxn>
                <a:cxn ang="T9">
                  <a:pos x="T2" y="T3"/>
                </a:cxn>
                <a:cxn ang="T10">
                  <a:pos x="T4" y="T5"/>
                </a:cxn>
                <a:cxn ang="T11">
                  <a:pos x="T6" y="T7"/>
                </a:cxn>
              </a:cxnLst>
              <a:rect l="T12" t="T13" r="T14" b="T15"/>
              <a:pathLst>
                <a:path w="9" h="17">
                  <a:moveTo>
                    <a:pt x="9" y="0"/>
                  </a:moveTo>
                  <a:lnTo>
                    <a:pt x="0" y="17"/>
                  </a:lnTo>
                  <a:lnTo>
                    <a:pt x="0" y="5"/>
                  </a:lnTo>
                  <a:lnTo>
                    <a:pt x="9" y="0"/>
                  </a:lnTo>
                </a:path>
              </a:pathLst>
            </a:custGeom>
            <a:solidFill>
              <a:srgbClr val="E5E5E5"/>
            </a:solidFill>
            <a:ln w="1588">
              <a:solidFill>
                <a:srgbClr val="999999"/>
              </a:solidFill>
              <a:prstDash val="solid"/>
              <a:round/>
              <a:headEnd/>
              <a:tailEnd/>
            </a:ln>
          </p:spPr>
          <p:txBody>
            <a:bodyPr/>
            <a:lstStyle/>
            <a:p>
              <a:endParaRPr lang="en-US"/>
            </a:p>
          </p:txBody>
        </p:sp>
        <p:sp>
          <p:nvSpPr>
            <p:cNvPr id="27356" name="Freeform 613"/>
            <p:cNvSpPr>
              <a:spLocks/>
            </p:cNvSpPr>
            <p:nvPr/>
          </p:nvSpPr>
          <p:spPr bwMode="auto">
            <a:xfrm>
              <a:off x="4147" y="1181"/>
              <a:ext cx="10" cy="4"/>
            </a:xfrm>
            <a:custGeom>
              <a:avLst/>
              <a:gdLst>
                <a:gd name="T0" fmla="*/ 10 w 14"/>
                <a:gd name="T1" fmla="*/ 0 h 7"/>
                <a:gd name="T2" fmla="*/ 0 w 14"/>
                <a:gd name="T3" fmla="*/ 0 h 7"/>
                <a:gd name="T4" fmla="*/ 10 w 14"/>
                <a:gd name="T5" fmla="*/ 4 h 7"/>
                <a:gd name="T6" fmla="*/ 10 w 14"/>
                <a:gd name="T7" fmla="*/ 0 h 7"/>
                <a:gd name="T8" fmla="*/ 0 60000 65536"/>
                <a:gd name="T9" fmla="*/ 0 60000 65536"/>
                <a:gd name="T10" fmla="*/ 0 60000 65536"/>
                <a:gd name="T11" fmla="*/ 0 60000 65536"/>
                <a:gd name="T12" fmla="*/ 0 w 14"/>
                <a:gd name="T13" fmla="*/ 0 h 7"/>
                <a:gd name="T14" fmla="*/ 14 w 14"/>
                <a:gd name="T15" fmla="*/ 7 h 7"/>
              </a:gdLst>
              <a:ahLst/>
              <a:cxnLst>
                <a:cxn ang="T8">
                  <a:pos x="T0" y="T1"/>
                </a:cxn>
                <a:cxn ang="T9">
                  <a:pos x="T2" y="T3"/>
                </a:cxn>
                <a:cxn ang="T10">
                  <a:pos x="T4" y="T5"/>
                </a:cxn>
                <a:cxn ang="T11">
                  <a:pos x="T6" y="T7"/>
                </a:cxn>
              </a:cxnLst>
              <a:rect l="T12" t="T13" r="T14" b="T15"/>
              <a:pathLst>
                <a:path w="14" h="7">
                  <a:moveTo>
                    <a:pt x="14" y="0"/>
                  </a:moveTo>
                  <a:lnTo>
                    <a:pt x="0" y="0"/>
                  </a:lnTo>
                  <a:lnTo>
                    <a:pt x="14" y="7"/>
                  </a:lnTo>
                  <a:lnTo>
                    <a:pt x="14" y="0"/>
                  </a:lnTo>
                </a:path>
              </a:pathLst>
            </a:custGeom>
            <a:solidFill>
              <a:srgbClr val="E5E5E5"/>
            </a:solidFill>
            <a:ln w="1588">
              <a:solidFill>
                <a:srgbClr val="999999"/>
              </a:solidFill>
              <a:prstDash val="solid"/>
              <a:round/>
              <a:headEnd/>
              <a:tailEnd/>
            </a:ln>
          </p:spPr>
          <p:txBody>
            <a:bodyPr/>
            <a:lstStyle/>
            <a:p>
              <a:endParaRPr lang="en-US"/>
            </a:p>
          </p:txBody>
        </p:sp>
        <p:sp>
          <p:nvSpPr>
            <p:cNvPr id="27357" name="Freeform 614"/>
            <p:cNvSpPr>
              <a:spLocks/>
            </p:cNvSpPr>
            <p:nvPr/>
          </p:nvSpPr>
          <p:spPr bwMode="auto">
            <a:xfrm>
              <a:off x="3110" y="1098"/>
              <a:ext cx="28" cy="2"/>
            </a:xfrm>
            <a:custGeom>
              <a:avLst/>
              <a:gdLst>
                <a:gd name="T0" fmla="*/ 28 w 43"/>
                <a:gd name="T1" fmla="*/ 1 h 3"/>
                <a:gd name="T2" fmla="*/ 0 w 43"/>
                <a:gd name="T3" fmla="*/ 2 h 3"/>
                <a:gd name="T4" fmla="*/ 7 w 43"/>
                <a:gd name="T5" fmla="*/ 0 h 3"/>
                <a:gd name="T6" fmla="*/ 28 w 43"/>
                <a:gd name="T7" fmla="*/ 1 h 3"/>
                <a:gd name="T8" fmla="*/ 0 60000 65536"/>
                <a:gd name="T9" fmla="*/ 0 60000 65536"/>
                <a:gd name="T10" fmla="*/ 0 60000 65536"/>
                <a:gd name="T11" fmla="*/ 0 60000 65536"/>
                <a:gd name="T12" fmla="*/ 0 w 43"/>
                <a:gd name="T13" fmla="*/ 0 h 3"/>
                <a:gd name="T14" fmla="*/ 43 w 43"/>
                <a:gd name="T15" fmla="*/ 3 h 3"/>
              </a:gdLst>
              <a:ahLst/>
              <a:cxnLst>
                <a:cxn ang="T8">
                  <a:pos x="T0" y="T1"/>
                </a:cxn>
                <a:cxn ang="T9">
                  <a:pos x="T2" y="T3"/>
                </a:cxn>
                <a:cxn ang="T10">
                  <a:pos x="T4" y="T5"/>
                </a:cxn>
                <a:cxn ang="T11">
                  <a:pos x="T6" y="T7"/>
                </a:cxn>
              </a:cxnLst>
              <a:rect l="T12" t="T13" r="T14" b="T15"/>
              <a:pathLst>
                <a:path w="43" h="3">
                  <a:moveTo>
                    <a:pt x="43" y="2"/>
                  </a:moveTo>
                  <a:lnTo>
                    <a:pt x="0" y="3"/>
                  </a:lnTo>
                  <a:lnTo>
                    <a:pt x="10" y="0"/>
                  </a:lnTo>
                  <a:lnTo>
                    <a:pt x="43" y="2"/>
                  </a:lnTo>
                </a:path>
              </a:pathLst>
            </a:custGeom>
            <a:solidFill>
              <a:srgbClr val="E5E5E5"/>
            </a:solidFill>
            <a:ln w="1588">
              <a:solidFill>
                <a:srgbClr val="999999"/>
              </a:solidFill>
              <a:prstDash val="solid"/>
              <a:round/>
              <a:headEnd/>
              <a:tailEnd/>
            </a:ln>
          </p:spPr>
          <p:txBody>
            <a:bodyPr/>
            <a:lstStyle/>
            <a:p>
              <a:endParaRPr lang="en-US"/>
            </a:p>
          </p:txBody>
        </p:sp>
        <p:sp>
          <p:nvSpPr>
            <p:cNvPr id="27358" name="Freeform 615"/>
            <p:cNvSpPr>
              <a:spLocks/>
            </p:cNvSpPr>
            <p:nvPr/>
          </p:nvSpPr>
          <p:spPr bwMode="auto">
            <a:xfrm>
              <a:off x="3505" y="1204"/>
              <a:ext cx="12" cy="3"/>
            </a:xfrm>
            <a:custGeom>
              <a:avLst/>
              <a:gdLst>
                <a:gd name="T0" fmla="*/ 12 w 18"/>
                <a:gd name="T1" fmla="*/ 0 h 5"/>
                <a:gd name="T2" fmla="*/ 1 w 18"/>
                <a:gd name="T3" fmla="*/ 3 h 5"/>
                <a:gd name="T4" fmla="*/ 0 w 18"/>
                <a:gd name="T5" fmla="*/ 0 h 5"/>
                <a:gd name="T6" fmla="*/ 12 w 18"/>
                <a:gd name="T7" fmla="*/ 0 h 5"/>
                <a:gd name="T8" fmla="*/ 0 60000 65536"/>
                <a:gd name="T9" fmla="*/ 0 60000 65536"/>
                <a:gd name="T10" fmla="*/ 0 60000 65536"/>
                <a:gd name="T11" fmla="*/ 0 60000 65536"/>
                <a:gd name="T12" fmla="*/ 0 w 18"/>
                <a:gd name="T13" fmla="*/ 0 h 5"/>
                <a:gd name="T14" fmla="*/ 18 w 18"/>
                <a:gd name="T15" fmla="*/ 5 h 5"/>
              </a:gdLst>
              <a:ahLst/>
              <a:cxnLst>
                <a:cxn ang="T8">
                  <a:pos x="T0" y="T1"/>
                </a:cxn>
                <a:cxn ang="T9">
                  <a:pos x="T2" y="T3"/>
                </a:cxn>
                <a:cxn ang="T10">
                  <a:pos x="T4" y="T5"/>
                </a:cxn>
                <a:cxn ang="T11">
                  <a:pos x="T6" y="T7"/>
                </a:cxn>
              </a:cxnLst>
              <a:rect l="T12" t="T13" r="T14" b="T15"/>
              <a:pathLst>
                <a:path w="18" h="5">
                  <a:moveTo>
                    <a:pt x="18" y="0"/>
                  </a:moveTo>
                  <a:lnTo>
                    <a:pt x="1" y="5"/>
                  </a:lnTo>
                  <a:lnTo>
                    <a:pt x="0" y="0"/>
                  </a:lnTo>
                  <a:lnTo>
                    <a:pt x="18" y="0"/>
                  </a:lnTo>
                </a:path>
              </a:pathLst>
            </a:custGeom>
            <a:solidFill>
              <a:srgbClr val="E5E5E5"/>
            </a:solidFill>
            <a:ln w="1588">
              <a:solidFill>
                <a:srgbClr val="999999"/>
              </a:solidFill>
              <a:prstDash val="solid"/>
              <a:round/>
              <a:headEnd/>
              <a:tailEnd/>
            </a:ln>
          </p:spPr>
          <p:txBody>
            <a:bodyPr/>
            <a:lstStyle/>
            <a:p>
              <a:endParaRPr lang="en-US"/>
            </a:p>
          </p:txBody>
        </p:sp>
        <p:sp>
          <p:nvSpPr>
            <p:cNvPr id="27359" name="Freeform 616"/>
            <p:cNvSpPr>
              <a:spLocks/>
            </p:cNvSpPr>
            <p:nvPr/>
          </p:nvSpPr>
          <p:spPr bwMode="auto">
            <a:xfrm>
              <a:off x="3221" y="1102"/>
              <a:ext cx="20" cy="1"/>
            </a:xfrm>
            <a:custGeom>
              <a:avLst/>
              <a:gdLst>
                <a:gd name="T0" fmla="*/ 20 w 30"/>
                <a:gd name="T1" fmla="*/ 0 h 2"/>
                <a:gd name="T2" fmla="*/ 0 w 30"/>
                <a:gd name="T3" fmla="*/ 0 h 2"/>
                <a:gd name="T4" fmla="*/ 9 w 30"/>
                <a:gd name="T5" fmla="*/ 1 h 2"/>
                <a:gd name="T6" fmla="*/ 20 w 30"/>
                <a:gd name="T7" fmla="*/ 0 h 2"/>
                <a:gd name="T8" fmla="*/ 0 60000 65536"/>
                <a:gd name="T9" fmla="*/ 0 60000 65536"/>
                <a:gd name="T10" fmla="*/ 0 60000 65536"/>
                <a:gd name="T11" fmla="*/ 0 60000 65536"/>
                <a:gd name="T12" fmla="*/ 0 w 30"/>
                <a:gd name="T13" fmla="*/ 0 h 2"/>
                <a:gd name="T14" fmla="*/ 30 w 30"/>
                <a:gd name="T15" fmla="*/ 2 h 2"/>
              </a:gdLst>
              <a:ahLst/>
              <a:cxnLst>
                <a:cxn ang="T8">
                  <a:pos x="T0" y="T1"/>
                </a:cxn>
                <a:cxn ang="T9">
                  <a:pos x="T2" y="T3"/>
                </a:cxn>
                <a:cxn ang="T10">
                  <a:pos x="T4" y="T5"/>
                </a:cxn>
                <a:cxn ang="T11">
                  <a:pos x="T6" y="T7"/>
                </a:cxn>
              </a:cxnLst>
              <a:rect l="T12" t="T13" r="T14" b="T15"/>
              <a:pathLst>
                <a:path w="30" h="2">
                  <a:moveTo>
                    <a:pt x="30" y="0"/>
                  </a:moveTo>
                  <a:lnTo>
                    <a:pt x="0" y="0"/>
                  </a:lnTo>
                  <a:lnTo>
                    <a:pt x="14" y="2"/>
                  </a:lnTo>
                  <a:lnTo>
                    <a:pt x="30" y="0"/>
                  </a:lnTo>
                </a:path>
              </a:pathLst>
            </a:custGeom>
            <a:solidFill>
              <a:srgbClr val="E5E5E5"/>
            </a:solidFill>
            <a:ln w="1588">
              <a:solidFill>
                <a:srgbClr val="999999"/>
              </a:solidFill>
              <a:prstDash val="solid"/>
              <a:round/>
              <a:headEnd/>
              <a:tailEnd/>
            </a:ln>
          </p:spPr>
          <p:txBody>
            <a:bodyPr/>
            <a:lstStyle/>
            <a:p>
              <a:endParaRPr lang="en-US"/>
            </a:p>
          </p:txBody>
        </p:sp>
        <p:sp>
          <p:nvSpPr>
            <p:cNvPr id="27360" name="Freeform 617"/>
            <p:cNvSpPr>
              <a:spLocks/>
            </p:cNvSpPr>
            <p:nvPr/>
          </p:nvSpPr>
          <p:spPr bwMode="auto">
            <a:xfrm>
              <a:off x="4694" y="1464"/>
              <a:ext cx="21" cy="10"/>
            </a:xfrm>
            <a:custGeom>
              <a:avLst/>
              <a:gdLst>
                <a:gd name="T0" fmla="*/ 21 w 33"/>
                <a:gd name="T1" fmla="*/ 10 h 16"/>
                <a:gd name="T2" fmla="*/ 0 w 33"/>
                <a:gd name="T3" fmla="*/ 0 h 16"/>
                <a:gd name="T4" fmla="*/ 18 w 33"/>
                <a:gd name="T5" fmla="*/ 7 h 16"/>
                <a:gd name="T6" fmla="*/ 21 w 33"/>
                <a:gd name="T7" fmla="*/ 10 h 16"/>
                <a:gd name="T8" fmla="*/ 0 60000 65536"/>
                <a:gd name="T9" fmla="*/ 0 60000 65536"/>
                <a:gd name="T10" fmla="*/ 0 60000 65536"/>
                <a:gd name="T11" fmla="*/ 0 60000 65536"/>
                <a:gd name="T12" fmla="*/ 0 w 33"/>
                <a:gd name="T13" fmla="*/ 0 h 16"/>
                <a:gd name="T14" fmla="*/ 33 w 33"/>
                <a:gd name="T15" fmla="*/ 16 h 16"/>
              </a:gdLst>
              <a:ahLst/>
              <a:cxnLst>
                <a:cxn ang="T8">
                  <a:pos x="T0" y="T1"/>
                </a:cxn>
                <a:cxn ang="T9">
                  <a:pos x="T2" y="T3"/>
                </a:cxn>
                <a:cxn ang="T10">
                  <a:pos x="T4" y="T5"/>
                </a:cxn>
                <a:cxn ang="T11">
                  <a:pos x="T6" y="T7"/>
                </a:cxn>
              </a:cxnLst>
              <a:rect l="T12" t="T13" r="T14" b="T15"/>
              <a:pathLst>
                <a:path w="33" h="16">
                  <a:moveTo>
                    <a:pt x="33" y="16"/>
                  </a:moveTo>
                  <a:lnTo>
                    <a:pt x="0" y="0"/>
                  </a:lnTo>
                  <a:lnTo>
                    <a:pt x="29" y="11"/>
                  </a:lnTo>
                  <a:lnTo>
                    <a:pt x="33" y="1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61" name="Freeform 618"/>
            <p:cNvSpPr>
              <a:spLocks/>
            </p:cNvSpPr>
            <p:nvPr/>
          </p:nvSpPr>
          <p:spPr bwMode="auto">
            <a:xfrm>
              <a:off x="4694" y="1464"/>
              <a:ext cx="21" cy="10"/>
            </a:xfrm>
            <a:custGeom>
              <a:avLst/>
              <a:gdLst>
                <a:gd name="T0" fmla="*/ 21 w 33"/>
                <a:gd name="T1" fmla="*/ 10 h 16"/>
                <a:gd name="T2" fmla="*/ 0 w 33"/>
                <a:gd name="T3" fmla="*/ 0 h 16"/>
                <a:gd name="T4" fmla="*/ 18 w 33"/>
                <a:gd name="T5" fmla="*/ 7 h 16"/>
                <a:gd name="T6" fmla="*/ 21 w 33"/>
                <a:gd name="T7" fmla="*/ 10 h 16"/>
                <a:gd name="T8" fmla="*/ 0 60000 65536"/>
                <a:gd name="T9" fmla="*/ 0 60000 65536"/>
                <a:gd name="T10" fmla="*/ 0 60000 65536"/>
                <a:gd name="T11" fmla="*/ 0 60000 65536"/>
                <a:gd name="T12" fmla="*/ 0 w 33"/>
                <a:gd name="T13" fmla="*/ 0 h 16"/>
                <a:gd name="T14" fmla="*/ 33 w 33"/>
                <a:gd name="T15" fmla="*/ 16 h 16"/>
              </a:gdLst>
              <a:ahLst/>
              <a:cxnLst>
                <a:cxn ang="T8">
                  <a:pos x="T0" y="T1"/>
                </a:cxn>
                <a:cxn ang="T9">
                  <a:pos x="T2" y="T3"/>
                </a:cxn>
                <a:cxn ang="T10">
                  <a:pos x="T4" y="T5"/>
                </a:cxn>
                <a:cxn ang="T11">
                  <a:pos x="T6" y="T7"/>
                </a:cxn>
              </a:cxnLst>
              <a:rect l="T12" t="T13" r="T14" b="T15"/>
              <a:pathLst>
                <a:path w="33" h="16">
                  <a:moveTo>
                    <a:pt x="33" y="16"/>
                  </a:moveTo>
                  <a:lnTo>
                    <a:pt x="0" y="0"/>
                  </a:lnTo>
                  <a:lnTo>
                    <a:pt x="29" y="11"/>
                  </a:lnTo>
                  <a:lnTo>
                    <a:pt x="33" y="16"/>
                  </a:lnTo>
                </a:path>
              </a:pathLst>
            </a:custGeom>
            <a:solidFill>
              <a:srgbClr val="E5E5E5"/>
            </a:solidFill>
            <a:ln w="1588">
              <a:solidFill>
                <a:srgbClr val="999999"/>
              </a:solidFill>
              <a:prstDash val="solid"/>
              <a:round/>
              <a:headEnd/>
              <a:tailEnd/>
            </a:ln>
          </p:spPr>
          <p:txBody>
            <a:bodyPr/>
            <a:lstStyle/>
            <a:p>
              <a:endParaRPr lang="en-US"/>
            </a:p>
          </p:txBody>
        </p:sp>
        <p:sp>
          <p:nvSpPr>
            <p:cNvPr id="27362" name="Freeform 619"/>
            <p:cNvSpPr>
              <a:spLocks/>
            </p:cNvSpPr>
            <p:nvPr/>
          </p:nvSpPr>
          <p:spPr bwMode="auto">
            <a:xfrm>
              <a:off x="4067" y="1159"/>
              <a:ext cx="12" cy="6"/>
            </a:xfrm>
            <a:custGeom>
              <a:avLst/>
              <a:gdLst>
                <a:gd name="T0" fmla="*/ 10 w 18"/>
                <a:gd name="T1" fmla="*/ 2 h 9"/>
                <a:gd name="T2" fmla="*/ 0 w 18"/>
                <a:gd name="T3" fmla="*/ 0 h 9"/>
                <a:gd name="T4" fmla="*/ 12 w 18"/>
                <a:gd name="T5" fmla="*/ 6 h 9"/>
                <a:gd name="T6" fmla="*/ 10 w 18"/>
                <a:gd name="T7" fmla="*/ 2 h 9"/>
                <a:gd name="T8" fmla="*/ 0 60000 65536"/>
                <a:gd name="T9" fmla="*/ 0 60000 65536"/>
                <a:gd name="T10" fmla="*/ 0 60000 65536"/>
                <a:gd name="T11" fmla="*/ 0 60000 65536"/>
                <a:gd name="T12" fmla="*/ 0 w 18"/>
                <a:gd name="T13" fmla="*/ 0 h 9"/>
                <a:gd name="T14" fmla="*/ 18 w 18"/>
                <a:gd name="T15" fmla="*/ 9 h 9"/>
              </a:gdLst>
              <a:ahLst/>
              <a:cxnLst>
                <a:cxn ang="T8">
                  <a:pos x="T0" y="T1"/>
                </a:cxn>
                <a:cxn ang="T9">
                  <a:pos x="T2" y="T3"/>
                </a:cxn>
                <a:cxn ang="T10">
                  <a:pos x="T4" y="T5"/>
                </a:cxn>
                <a:cxn ang="T11">
                  <a:pos x="T6" y="T7"/>
                </a:cxn>
              </a:cxnLst>
              <a:rect l="T12" t="T13" r="T14" b="T15"/>
              <a:pathLst>
                <a:path w="18" h="9">
                  <a:moveTo>
                    <a:pt x="15" y="3"/>
                  </a:moveTo>
                  <a:lnTo>
                    <a:pt x="0" y="0"/>
                  </a:lnTo>
                  <a:lnTo>
                    <a:pt x="18" y="9"/>
                  </a:lnTo>
                  <a:lnTo>
                    <a:pt x="15" y="3"/>
                  </a:lnTo>
                </a:path>
              </a:pathLst>
            </a:custGeom>
            <a:solidFill>
              <a:srgbClr val="E5E5E5"/>
            </a:solidFill>
            <a:ln w="1588">
              <a:solidFill>
                <a:srgbClr val="999999"/>
              </a:solidFill>
              <a:prstDash val="solid"/>
              <a:round/>
              <a:headEnd/>
              <a:tailEnd/>
            </a:ln>
          </p:spPr>
          <p:txBody>
            <a:bodyPr/>
            <a:lstStyle/>
            <a:p>
              <a:endParaRPr lang="en-US"/>
            </a:p>
          </p:txBody>
        </p:sp>
        <p:sp>
          <p:nvSpPr>
            <p:cNvPr id="27363" name="Freeform 620"/>
            <p:cNvSpPr>
              <a:spLocks/>
            </p:cNvSpPr>
            <p:nvPr/>
          </p:nvSpPr>
          <p:spPr bwMode="auto">
            <a:xfrm>
              <a:off x="2951" y="1406"/>
              <a:ext cx="12" cy="1"/>
            </a:xfrm>
            <a:custGeom>
              <a:avLst/>
              <a:gdLst>
                <a:gd name="T0" fmla="*/ 12 w 18"/>
                <a:gd name="T1" fmla="*/ 1 h 2"/>
                <a:gd name="T2" fmla="*/ 0 w 18"/>
                <a:gd name="T3" fmla="*/ 1 h 2"/>
                <a:gd name="T4" fmla="*/ 3 w 18"/>
                <a:gd name="T5" fmla="*/ 0 h 2"/>
                <a:gd name="T6" fmla="*/ 12 w 18"/>
                <a:gd name="T7" fmla="*/ 1 h 2"/>
                <a:gd name="T8" fmla="*/ 0 60000 65536"/>
                <a:gd name="T9" fmla="*/ 0 60000 65536"/>
                <a:gd name="T10" fmla="*/ 0 60000 65536"/>
                <a:gd name="T11" fmla="*/ 0 60000 65536"/>
                <a:gd name="T12" fmla="*/ 0 w 18"/>
                <a:gd name="T13" fmla="*/ 0 h 2"/>
                <a:gd name="T14" fmla="*/ 18 w 18"/>
                <a:gd name="T15" fmla="*/ 2 h 2"/>
              </a:gdLst>
              <a:ahLst/>
              <a:cxnLst>
                <a:cxn ang="T8">
                  <a:pos x="T0" y="T1"/>
                </a:cxn>
                <a:cxn ang="T9">
                  <a:pos x="T2" y="T3"/>
                </a:cxn>
                <a:cxn ang="T10">
                  <a:pos x="T4" y="T5"/>
                </a:cxn>
                <a:cxn ang="T11">
                  <a:pos x="T6" y="T7"/>
                </a:cxn>
              </a:cxnLst>
              <a:rect l="T12" t="T13" r="T14" b="T15"/>
              <a:pathLst>
                <a:path w="18" h="2">
                  <a:moveTo>
                    <a:pt x="18" y="2"/>
                  </a:moveTo>
                  <a:lnTo>
                    <a:pt x="0" y="1"/>
                  </a:lnTo>
                  <a:lnTo>
                    <a:pt x="5" y="0"/>
                  </a:lnTo>
                  <a:lnTo>
                    <a:pt x="18" y="2"/>
                  </a:lnTo>
                </a:path>
              </a:pathLst>
            </a:custGeom>
            <a:solidFill>
              <a:srgbClr val="E5E5E5"/>
            </a:solidFill>
            <a:ln w="1588">
              <a:solidFill>
                <a:srgbClr val="999999"/>
              </a:solidFill>
              <a:prstDash val="solid"/>
              <a:round/>
              <a:headEnd/>
              <a:tailEnd/>
            </a:ln>
          </p:spPr>
          <p:txBody>
            <a:bodyPr/>
            <a:lstStyle/>
            <a:p>
              <a:endParaRPr lang="en-US"/>
            </a:p>
          </p:txBody>
        </p:sp>
        <p:sp>
          <p:nvSpPr>
            <p:cNvPr id="27364" name="Freeform 621"/>
            <p:cNvSpPr>
              <a:spLocks/>
            </p:cNvSpPr>
            <p:nvPr/>
          </p:nvSpPr>
          <p:spPr bwMode="auto">
            <a:xfrm>
              <a:off x="2848" y="1651"/>
              <a:ext cx="1" cy="2"/>
            </a:xfrm>
            <a:custGeom>
              <a:avLst/>
              <a:gdLst>
                <a:gd name="T0" fmla="*/ 1 w 1"/>
                <a:gd name="T1" fmla="*/ 1 h 2"/>
                <a:gd name="T2" fmla="*/ 1 w 1"/>
                <a:gd name="T3" fmla="*/ 0 h 2"/>
                <a:gd name="T4" fmla="*/ 0 w 1"/>
                <a:gd name="T5" fmla="*/ 0 h 2"/>
                <a:gd name="T6" fmla="*/ 0 w 1"/>
                <a:gd name="T7" fmla="*/ 1 h 2"/>
                <a:gd name="T8" fmla="*/ 1 w 1"/>
                <a:gd name="T9" fmla="*/ 2 h 2"/>
                <a:gd name="T10" fmla="*/ 1 w 1"/>
                <a:gd name="T11" fmla="*/ 1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lnTo>
                    <a:pt x="1" y="0"/>
                  </a:lnTo>
                  <a:lnTo>
                    <a:pt x="0" y="0"/>
                  </a:lnTo>
                  <a:lnTo>
                    <a:pt x="0" y="1"/>
                  </a:lnTo>
                  <a:lnTo>
                    <a:pt x="1" y="2"/>
                  </a:lnTo>
                  <a:lnTo>
                    <a:pt x="1" y="1"/>
                  </a:lnTo>
                </a:path>
              </a:pathLst>
            </a:custGeom>
            <a:solidFill>
              <a:srgbClr val="E5E5E5"/>
            </a:solidFill>
            <a:ln w="1588">
              <a:solidFill>
                <a:srgbClr val="999999"/>
              </a:solidFill>
              <a:prstDash val="solid"/>
              <a:round/>
              <a:headEnd/>
              <a:tailEnd/>
            </a:ln>
          </p:spPr>
          <p:txBody>
            <a:bodyPr/>
            <a:lstStyle/>
            <a:p>
              <a:endParaRPr lang="en-US"/>
            </a:p>
          </p:txBody>
        </p:sp>
        <p:sp>
          <p:nvSpPr>
            <p:cNvPr id="27365" name="Freeform 622"/>
            <p:cNvSpPr>
              <a:spLocks/>
            </p:cNvSpPr>
            <p:nvPr/>
          </p:nvSpPr>
          <p:spPr bwMode="auto">
            <a:xfrm>
              <a:off x="2900" y="1559"/>
              <a:ext cx="79" cy="28"/>
            </a:xfrm>
            <a:custGeom>
              <a:avLst/>
              <a:gdLst>
                <a:gd name="T0" fmla="*/ 29 w 122"/>
                <a:gd name="T1" fmla="*/ 0 h 44"/>
                <a:gd name="T2" fmla="*/ 28 w 122"/>
                <a:gd name="T3" fmla="*/ 1 h 44"/>
                <a:gd name="T4" fmla="*/ 25 w 122"/>
                <a:gd name="T5" fmla="*/ 4 h 44"/>
                <a:gd name="T6" fmla="*/ 21 w 122"/>
                <a:gd name="T7" fmla="*/ 5 h 44"/>
                <a:gd name="T8" fmla="*/ 21 w 122"/>
                <a:gd name="T9" fmla="*/ 7 h 44"/>
                <a:gd name="T10" fmla="*/ 17 w 122"/>
                <a:gd name="T11" fmla="*/ 11 h 44"/>
                <a:gd name="T12" fmla="*/ 9 w 122"/>
                <a:gd name="T13" fmla="*/ 13 h 44"/>
                <a:gd name="T14" fmla="*/ 5 w 122"/>
                <a:gd name="T15" fmla="*/ 13 h 44"/>
                <a:gd name="T16" fmla="*/ 0 w 122"/>
                <a:gd name="T17" fmla="*/ 12 h 44"/>
                <a:gd name="T18" fmla="*/ 9 w 122"/>
                <a:gd name="T19" fmla="*/ 25 h 44"/>
                <a:gd name="T20" fmla="*/ 13 w 122"/>
                <a:gd name="T21" fmla="*/ 28 h 44"/>
                <a:gd name="T22" fmla="*/ 30 w 122"/>
                <a:gd name="T23" fmla="*/ 28 h 44"/>
                <a:gd name="T24" fmla="*/ 51 w 122"/>
                <a:gd name="T25" fmla="*/ 18 h 44"/>
                <a:gd name="T26" fmla="*/ 75 w 122"/>
                <a:gd name="T27" fmla="*/ 18 h 44"/>
                <a:gd name="T28" fmla="*/ 79 w 122"/>
                <a:gd name="T29" fmla="*/ 7 h 44"/>
                <a:gd name="T30" fmla="*/ 58 w 122"/>
                <a:gd name="T31" fmla="*/ 3 h 44"/>
                <a:gd name="T32" fmla="*/ 47 w 122"/>
                <a:gd name="T33" fmla="*/ 3 h 44"/>
                <a:gd name="T34" fmla="*/ 43 w 122"/>
                <a:gd name="T35" fmla="*/ 1 h 44"/>
                <a:gd name="T36" fmla="*/ 29 w 122"/>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
                <a:gd name="T58" fmla="*/ 0 h 44"/>
                <a:gd name="T59" fmla="*/ 122 w 122"/>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 h="44">
                  <a:moveTo>
                    <a:pt x="45" y="0"/>
                  </a:moveTo>
                  <a:lnTo>
                    <a:pt x="43" y="2"/>
                  </a:lnTo>
                  <a:lnTo>
                    <a:pt x="38" y="7"/>
                  </a:lnTo>
                  <a:lnTo>
                    <a:pt x="32" y="8"/>
                  </a:lnTo>
                  <a:lnTo>
                    <a:pt x="32" y="11"/>
                  </a:lnTo>
                  <a:lnTo>
                    <a:pt x="26" y="18"/>
                  </a:lnTo>
                  <a:lnTo>
                    <a:pt x="14" y="21"/>
                  </a:lnTo>
                  <a:lnTo>
                    <a:pt x="7" y="21"/>
                  </a:lnTo>
                  <a:lnTo>
                    <a:pt x="0" y="19"/>
                  </a:lnTo>
                  <a:lnTo>
                    <a:pt x="14" y="40"/>
                  </a:lnTo>
                  <a:lnTo>
                    <a:pt x="20" y="44"/>
                  </a:lnTo>
                  <a:lnTo>
                    <a:pt x="47" y="44"/>
                  </a:lnTo>
                  <a:lnTo>
                    <a:pt x="79" y="29"/>
                  </a:lnTo>
                  <a:lnTo>
                    <a:pt x="116" y="29"/>
                  </a:lnTo>
                  <a:lnTo>
                    <a:pt x="122" y="11"/>
                  </a:lnTo>
                  <a:lnTo>
                    <a:pt x="90" y="4"/>
                  </a:lnTo>
                  <a:lnTo>
                    <a:pt x="72" y="5"/>
                  </a:lnTo>
                  <a:lnTo>
                    <a:pt x="67" y="1"/>
                  </a:lnTo>
                  <a:lnTo>
                    <a:pt x="45"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66" name="Freeform 623"/>
            <p:cNvSpPr>
              <a:spLocks/>
            </p:cNvSpPr>
            <p:nvPr/>
          </p:nvSpPr>
          <p:spPr bwMode="auto">
            <a:xfrm>
              <a:off x="2900" y="1559"/>
              <a:ext cx="79" cy="28"/>
            </a:xfrm>
            <a:custGeom>
              <a:avLst/>
              <a:gdLst>
                <a:gd name="T0" fmla="*/ 29 w 122"/>
                <a:gd name="T1" fmla="*/ 0 h 44"/>
                <a:gd name="T2" fmla="*/ 28 w 122"/>
                <a:gd name="T3" fmla="*/ 1 h 44"/>
                <a:gd name="T4" fmla="*/ 25 w 122"/>
                <a:gd name="T5" fmla="*/ 4 h 44"/>
                <a:gd name="T6" fmla="*/ 21 w 122"/>
                <a:gd name="T7" fmla="*/ 5 h 44"/>
                <a:gd name="T8" fmla="*/ 21 w 122"/>
                <a:gd name="T9" fmla="*/ 7 h 44"/>
                <a:gd name="T10" fmla="*/ 17 w 122"/>
                <a:gd name="T11" fmla="*/ 11 h 44"/>
                <a:gd name="T12" fmla="*/ 9 w 122"/>
                <a:gd name="T13" fmla="*/ 13 h 44"/>
                <a:gd name="T14" fmla="*/ 5 w 122"/>
                <a:gd name="T15" fmla="*/ 13 h 44"/>
                <a:gd name="T16" fmla="*/ 0 w 122"/>
                <a:gd name="T17" fmla="*/ 12 h 44"/>
                <a:gd name="T18" fmla="*/ 9 w 122"/>
                <a:gd name="T19" fmla="*/ 25 h 44"/>
                <a:gd name="T20" fmla="*/ 13 w 122"/>
                <a:gd name="T21" fmla="*/ 28 h 44"/>
                <a:gd name="T22" fmla="*/ 30 w 122"/>
                <a:gd name="T23" fmla="*/ 28 h 44"/>
                <a:gd name="T24" fmla="*/ 51 w 122"/>
                <a:gd name="T25" fmla="*/ 18 h 44"/>
                <a:gd name="T26" fmla="*/ 75 w 122"/>
                <a:gd name="T27" fmla="*/ 18 h 44"/>
                <a:gd name="T28" fmla="*/ 79 w 122"/>
                <a:gd name="T29" fmla="*/ 7 h 44"/>
                <a:gd name="T30" fmla="*/ 58 w 122"/>
                <a:gd name="T31" fmla="*/ 3 h 44"/>
                <a:gd name="T32" fmla="*/ 47 w 122"/>
                <a:gd name="T33" fmla="*/ 3 h 44"/>
                <a:gd name="T34" fmla="*/ 43 w 122"/>
                <a:gd name="T35" fmla="*/ 1 h 44"/>
                <a:gd name="T36" fmla="*/ 29 w 122"/>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2"/>
                <a:gd name="T58" fmla="*/ 0 h 44"/>
                <a:gd name="T59" fmla="*/ 122 w 122"/>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2" h="44">
                  <a:moveTo>
                    <a:pt x="45" y="0"/>
                  </a:moveTo>
                  <a:lnTo>
                    <a:pt x="43" y="2"/>
                  </a:lnTo>
                  <a:lnTo>
                    <a:pt x="38" y="7"/>
                  </a:lnTo>
                  <a:lnTo>
                    <a:pt x="32" y="8"/>
                  </a:lnTo>
                  <a:lnTo>
                    <a:pt x="32" y="11"/>
                  </a:lnTo>
                  <a:lnTo>
                    <a:pt x="26" y="18"/>
                  </a:lnTo>
                  <a:lnTo>
                    <a:pt x="14" y="21"/>
                  </a:lnTo>
                  <a:lnTo>
                    <a:pt x="7" y="21"/>
                  </a:lnTo>
                  <a:lnTo>
                    <a:pt x="0" y="19"/>
                  </a:lnTo>
                  <a:lnTo>
                    <a:pt x="14" y="40"/>
                  </a:lnTo>
                  <a:lnTo>
                    <a:pt x="20" y="44"/>
                  </a:lnTo>
                  <a:lnTo>
                    <a:pt x="47" y="44"/>
                  </a:lnTo>
                  <a:lnTo>
                    <a:pt x="79" y="29"/>
                  </a:lnTo>
                  <a:lnTo>
                    <a:pt x="116" y="29"/>
                  </a:lnTo>
                  <a:lnTo>
                    <a:pt x="122" y="11"/>
                  </a:lnTo>
                  <a:lnTo>
                    <a:pt x="90" y="4"/>
                  </a:lnTo>
                  <a:lnTo>
                    <a:pt x="72" y="5"/>
                  </a:lnTo>
                  <a:lnTo>
                    <a:pt x="67" y="1"/>
                  </a:lnTo>
                  <a:lnTo>
                    <a:pt x="45" y="0"/>
                  </a:lnTo>
                </a:path>
              </a:pathLst>
            </a:custGeom>
            <a:solidFill>
              <a:srgbClr val="E5E5E5"/>
            </a:solidFill>
            <a:ln w="1588">
              <a:solidFill>
                <a:srgbClr val="999999"/>
              </a:solidFill>
              <a:prstDash val="solid"/>
              <a:round/>
              <a:headEnd/>
              <a:tailEnd/>
            </a:ln>
          </p:spPr>
          <p:txBody>
            <a:bodyPr/>
            <a:lstStyle/>
            <a:p>
              <a:endParaRPr lang="en-US"/>
            </a:p>
          </p:txBody>
        </p:sp>
        <p:sp>
          <p:nvSpPr>
            <p:cNvPr id="27367" name="Freeform 624"/>
            <p:cNvSpPr>
              <a:spLocks/>
            </p:cNvSpPr>
            <p:nvPr/>
          </p:nvSpPr>
          <p:spPr bwMode="auto">
            <a:xfrm>
              <a:off x="2860" y="1602"/>
              <a:ext cx="40" cy="26"/>
            </a:xfrm>
            <a:custGeom>
              <a:avLst/>
              <a:gdLst>
                <a:gd name="T0" fmla="*/ 7 w 61"/>
                <a:gd name="T1" fmla="*/ 25 h 39"/>
                <a:gd name="T2" fmla="*/ 14 w 61"/>
                <a:gd name="T3" fmla="*/ 26 h 39"/>
                <a:gd name="T4" fmla="*/ 16 w 61"/>
                <a:gd name="T5" fmla="*/ 22 h 39"/>
                <a:gd name="T6" fmla="*/ 18 w 61"/>
                <a:gd name="T7" fmla="*/ 23 h 39"/>
                <a:gd name="T8" fmla="*/ 18 w 61"/>
                <a:gd name="T9" fmla="*/ 23 h 39"/>
                <a:gd name="T10" fmla="*/ 20 w 61"/>
                <a:gd name="T11" fmla="*/ 23 h 39"/>
                <a:gd name="T12" fmla="*/ 24 w 61"/>
                <a:gd name="T13" fmla="*/ 26 h 39"/>
                <a:gd name="T14" fmla="*/ 27 w 61"/>
                <a:gd name="T15" fmla="*/ 25 h 39"/>
                <a:gd name="T16" fmla="*/ 26 w 61"/>
                <a:gd name="T17" fmla="*/ 22 h 39"/>
                <a:gd name="T18" fmla="*/ 26 w 61"/>
                <a:gd name="T19" fmla="*/ 21 h 39"/>
                <a:gd name="T20" fmla="*/ 29 w 61"/>
                <a:gd name="T21" fmla="*/ 18 h 39"/>
                <a:gd name="T22" fmla="*/ 32 w 61"/>
                <a:gd name="T23" fmla="*/ 18 h 39"/>
                <a:gd name="T24" fmla="*/ 31 w 61"/>
                <a:gd name="T25" fmla="*/ 17 h 39"/>
                <a:gd name="T26" fmla="*/ 31 w 61"/>
                <a:gd name="T27" fmla="*/ 15 h 39"/>
                <a:gd name="T28" fmla="*/ 29 w 61"/>
                <a:gd name="T29" fmla="*/ 11 h 39"/>
                <a:gd name="T30" fmla="*/ 34 w 61"/>
                <a:gd name="T31" fmla="*/ 10 h 39"/>
                <a:gd name="T32" fmla="*/ 35 w 61"/>
                <a:gd name="T33" fmla="*/ 9 h 39"/>
                <a:gd name="T34" fmla="*/ 39 w 61"/>
                <a:gd name="T35" fmla="*/ 9 h 39"/>
                <a:gd name="T36" fmla="*/ 39 w 61"/>
                <a:gd name="T37" fmla="*/ 7 h 39"/>
                <a:gd name="T38" fmla="*/ 40 w 61"/>
                <a:gd name="T39" fmla="*/ 7 h 39"/>
                <a:gd name="T40" fmla="*/ 40 w 61"/>
                <a:gd name="T41" fmla="*/ 6 h 39"/>
                <a:gd name="T42" fmla="*/ 37 w 61"/>
                <a:gd name="T43" fmla="*/ 2 h 39"/>
                <a:gd name="T44" fmla="*/ 36 w 61"/>
                <a:gd name="T45" fmla="*/ 0 h 39"/>
                <a:gd name="T46" fmla="*/ 9 w 61"/>
                <a:gd name="T47" fmla="*/ 7 h 39"/>
                <a:gd name="T48" fmla="*/ 4 w 61"/>
                <a:gd name="T49" fmla="*/ 7 h 39"/>
                <a:gd name="T50" fmla="*/ 0 w 61"/>
                <a:gd name="T51" fmla="*/ 11 h 39"/>
                <a:gd name="T52" fmla="*/ 5 w 61"/>
                <a:gd name="T53" fmla="*/ 23 h 39"/>
                <a:gd name="T54" fmla="*/ 7 w 61"/>
                <a:gd name="T55" fmla="*/ 25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39"/>
                <a:gd name="T86" fmla="*/ 61 w 61"/>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39">
                  <a:moveTo>
                    <a:pt x="11" y="37"/>
                  </a:moveTo>
                  <a:lnTo>
                    <a:pt x="22" y="39"/>
                  </a:lnTo>
                  <a:lnTo>
                    <a:pt x="25" y="33"/>
                  </a:lnTo>
                  <a:lnTo>
                    <a:pt x="27" y="34"/>
                  </a:lnTo>
                  <a:lnTo>
                    <a:pt x="28" y="34"/>
                  </a:lnTo>
                  <a:lnTo>
                    <a:pt x="31" y="34"/>
                  </a:lnTo>
                  <a:lnTo>
                    <a:pt x="36" y="39"/>
                  </a:lnTo>
                  <a:lnTo>
                    <a:pt x="41" y="37"/>
                  </a:lnTo>
                  <a:lnTo>
                    <a:pt x="39" y="33"/>
                  </a:lnTo>
                  <a:lnTo>
                    <a:pt x="39" y="31"/>
                  </a:lnTo>
                  <a:lnTo>
                    <a:pt x="44" y="27"/>
                  </a:lnTo>
                  <a:lnTo>
                    <a:pt x="49" y="27"/>
                  </a:lnTo>
                  <a:lnTo>
                    <a:pt x="47" y="25"/>
                  </a:lnTo>
                  <a:lnTo>
                    <a:pt x="47" y="22"/>
                  </a:lnTo>
                  <a:lnTo>
                    <a:pt x="44" y="16"/>
                  </a:lnTo>
                  <a:lnTo>
                    <a:pt x="52" y="15"/>
                  </a:lnTo>
                  <a:lnTo>
                    <a:pt x="53" y="14"/>
                  </a:lnTo>
                  <a:lnTo>
                    <a:pt x="59" y="14"/>
                  </a:lnTo>
                  <a:lnTo>
                    <a:pt x="59" y="10"/>
                  </a:lnTo>
                  <a:lnTo>
                    <a:pt x="61" y="10"/>
                  </a:lnTo>
                  <a:lnTo>
                    <a:pt x="61" y="9"/>
                  </a:lnTo>
                  <a:lnTo>
                    <a:pt x="56" y="3"/>
                  </a:lnTo>
                  <a:lnTo>
                    <a:pt x="55" y="0"/>
                  </a:lnTo>
                  <a:lnTo>
                    <a:pt x="14" y="11"/>
                  </a:lnTo>
                  <a:lnTo>
                    <a:pt x="6" y="10"/>
                  </a:lnTo>
                  <a:lnTo>
                    <a:pt x="0" y="17"/>
                  </a:lnTo>
                  <a:lnTo>
                    <a:pt x="8" y="34"/>
                  </a:lnTo>
                  <a:lnTo>
                    <a:pt x="11" y="3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68" name="Freeform 625"/>
            <p:cNvSpPr>
              <a:spLocks/>
            </p:cNvSpPr>
            <p:nvPr/>
          </p:nvSpPr>
          <p:spPr bwMode="auto">
            <a:xfrm>
              <a:off x="2860" y="1602"/>
              <a:ext cx="40" cy="26"/>
            </a:xfrm>
            <a:custGeom>
              <a:avLst/>
              <a:gdLst>
                <a:gd name="T0" fmla="*/ 7 w 61"/>
                <a:gd name="T1" fmla="*/ 25 h 39"/>
                <a:gd name="T2" fmla="*/ 14 w 61"/>
                <a:gd name="T3" fmla="*/ 26 h 39"/>
                <a:gd name="T4" fmla="*/ 16 w 61"/>
                <a:gd name="T5" fmla="*/ 22 h 39"/>
                <a:gd name="T6" fmla="*/ 18 w 61"/>
                <a:gd name="T7" fmla="*/ 23 h 39"/>
                <a:gd name="T8" fmla="*/ 18 w 61"/>
                <a:gd name="T9" fmla="*/ 23 h 39"/>
                <a:gd name="T10" fmla="*/ 20 w 61"/>
                <a:gd name="T11" fmla="*/ 23 h 39"/>
                <a:gd name="T12" fmla="*/ 24 w 61"/>
                <a:gd name="T13" fmla="*/ 26 h 39"/>
                <a:gd name="T14" fmla="*/ 27 w 61"/>
                <a:gd name="T15" fmla="*/ 25 h 39"/>
                <a:gd name="T16" fmla="*/ 26 w 61"/>
                <a:gd name="T17" fmla="*/ 22 h 39"/>
                <a:gd name="T18" fmla="*/ 26 w 61"/>
                <a:gd name="T19" fmla="*/ 21 h 39"/>
                <a:gd name="T20" fmla="*/ 29 w 61"/>
                <a:gd name="T21" fmla="*/ 18 h 39"/>
                <a:gd name="T22" fmla="*/ 32 w 61"/>
                <a:gd name="T23" fmla="*/ 18 h 39"/>
                <a:gd name="T24" fmla="*/ 31 w 61"/>
                <a:gd name="T25" fmla="*/ 17 h 39"/>
                <a:gd name="T26" fmla="*/ 31 w 61"/>
                <a:gd name="T27" fmla="*/ 15 h 39"/>
                <a:gd name="T28" fmla="*/ 29 w 61"/>
                <a:gd name="T29" fmla="*/ 11 h 39"/>
                <a:gd name="T30" fmla="*/ 34 w 61"/>
                <a:gd name="T31" fmla="*/ 10 h 39"/>
                <a:gd name="T32" fmla="*/ 35 w 61"/>
                <a:gd name="T33" fmla="*/ 9 h 39"/>
                <a:gd name="T34" fmla="*/ 39 w 61"/>
                <a:gd name="T35" fmla="*/ 9 h 39"/>
                <a:gd name="T36" fmla="*/ 39 w 61"/>
                <a:gd name="T37" fmla="*/ 7 h 39"/>
                <a:gd name="T38" fmla="*/ 40 w 61"/>
                <a:gd name="T39" fmla="*/ 7 h 39"/>
                <a:gd name="T40" fmla="*/ 40 w 61"/>
                <a:gd name="T41" fmla="*/ 6 h 39"/>
                <a:gd name="T42" fmla="*/ 37 w 61"/>
                <a:gd name="T43" fmla="*/ 2 h 39"/>
                <a:gd name="T44" fmla="*/ 36 w 61"/>
                <a:gd name="T45" fmla="*/ 0 h 39"/>
                <a:gd name="T46" fmla="*/ 9 w 61"/>
                <a:gd name="T47" fmla="*/ 7 h 39"/>
                <a:gd name="T48" fmla="*/ 4 w 61"/>
                <a:gd name="T49" fmla="*/ 7 h 39"/>
                <a:gd name="T50" fmla="*/ 0 w 61"/>
                <a:gd name="T51" fmla="*/ 11 h 39"/>
                <a:gd name="T52" fmla="*/ 5 w 61"/>
                <a:gd name="T53" fmla="*/ 23 h 39"/>
                <a:gd name="T54" fmla="*/ 7 w 61"/>
                <a:gd name="T55" fmla="*/ 25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39"/>
                <a:gd name="T86" fmla="*/ 61 w 61"/>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39">
                  <a:moveTo>
                    <a:pt x="11" y="37"/>
                  </a:moveTo>
                  <a:lnTo>
                    <a:pt x="22" y="39"/>
                  </a:lnTo>
                  <a:lnTo>
                    <a:pt x="25" y="33"/>
                  </a:lnTo>
                  <a:lnTo>
                    <a:pt x="27" y="34"/>
                  </a:lnTo>
                  <a:lnTo>
                    <a:pt x="28" y="34"/>
                  </a:lnTo>
                  <a:lnTo>
                    <a:pt x="31" y="34"/>
                  </a:lnTo>
                  <a:lnTo>
                    <a:pt x="36" y="39"/>
                  </a:lnTo>
                  <a:lnTo>
                    <a:pt x="41" y="37"/>
                  </a:lnTo>
                  <a:lnTo>
                    <a:pt x="39" y="33"/>
                  </a:lnTo>
                  <a:lnTo>
                    <a:pt x="39" y="31"/>
                  </a:lnTo>
                  <a:lnTo>
                    <a:pt x="44" y="27"/>
                  </a:lnTo>
                  <a:lnTo>
                    <a:pt x="49" y="27"/>
                  </a:lnTo>
                  <a:lnTo>
                    <a:pt x="47" y="25"/>
                  </a:lnTo>
                  <a:lnTo>
                    <a:pt x="47" y="22"/>
                  </a:lnTo>
                  <a:lnTo>
                    <a:pt x="44" y="16"/>
                  </a:lnTo>
                  <a:lnTo>
                    <a:pt x="52" y="15"/>
                  </a:lnTo>
                  <a:lnTo>
                    <a:pt x="53" y="14"/>
                  </a:lnTo>
                  <a:lnTo>
                    <a:pt x="59" y="14"/>
                  </a:lnTo>
                  <a:lnTo>
                    <a:pt x="59" y="10"/>
                  </a:lnTo>
                  <a:lnTo>
                    <a:pt x="61" y="10"/>
                  </a:lnTo>
                  <a:lnTo>
                    <a:pt x="61" y="9"/>
                  </a:lnTo>
                  <a:lnTo>
                    <a:pt x="56" y="3"/>
                  </a:lnTo>
                  <a:lnTo>
                    <a:pt x="55" y="0"/>
                  </a:lnTo>
                  <a:lnTo>
                    <a:pt x="14" y="11"/>
                  </a:lnTo>
                  <a:lnTo>
                    <a:pt x="6" y="10"/>
                  </a:lnTo>
                  <a:lnTo>
                    <a:pt x="0" y="17"/>
                  </a:lnTo>
                  <a:lnTo>
                    <a:pt x="8" y="34"/>
                  </a:lnTo>
                  <a:lnTo>
                    <a:pt x="11" y="37"/>
                  </a:lnTo>
                </a:path>
              </a:pathLst>
            </a:custGeom>
            <a:solidFill>
              <a:srgbClr val="E5E5E5"/>
            </a:solidFill>
            <a:ln w="1588">
              <a:solidFill>
                <a:srgbClr val="999999"/>
              </a:solidFill>
              <a:prstDash val="solid"/>
              <a:round/>
              <a:headEnd/>
              <a:tailEnd/>
            </a:ln>
          </p:spPr>
          <p:txBody>
            <a:bodyPr/>
            <a:lstStyle/>
            <a:p>
              <a:endParaRPr lang="en-US"/>
            </a:p>
          </p:txBody>
        </p:sp>
        <p:sp>
          <p:nvSpPr>
            <p:cNvPr id="27369" name="Freeform 626"/>
            <p:cNvSpPr>
              <a:spLocks/>
            </p:cNvSpPr>
            <p:nvPr/>
          </p:nvSpPr>
          <p:spPr bwMode="auto">
            <a:xfrm>
              <a:off x="2816" y="1253"/>
              <a:ext cx="141" cy="210"/>
            </a:xfrm>
            <a:custGeom>
              <a:avLst/>
              <a:gdLst>
                <a:gd name="T0" fmla="*/ 98 w 216"/>
                <a:gd name="T1" fmla="*/ 82 h 327"/>
                <a:gd name="T2" fmla="*/ 82 w 216"/>
                <a:gd name="T3" fmla="*/ 90 h 327"/>
                <a:gd name="T4" fmla="*/ 72 w 216"/>
                <a:gd name="T5" fmla="*/ 99 h 327"/>
                <a:gd name="T6" fmla="*/ 69 w 216"/>
                <a:gd name="T7" fmla="*/ 110 h 327"/>
                <a:gd name="T8" fmla="*/ 86 w 216"/>
                <a:gd name="T9" fmla="*/ 132 h 327"/>
                <a:gd name="T10" fmla="*/ 81 w 216"/>
                <a:gd name="T11" fmla="*/ 146 h 327"/>
                <a:gd name="T12" fmla="*/ 76 w 216"/>
                <a:gd name="T13" fmla="*/ 143 h 327"/>
                <a:gd name="T14" fmla="*/ 88 w 216"/>
                <a:gd name="T15" fmla="*/ 147 h 327"/>
                <a:gd name="T16" fmla="*/ 79 w 216"/>
                <a:gd name="T17" fmla="*/ 152 h 327"/>
                <a:gd name="T18" fmla="*/ 65 w 216"/>
                <a:gd name="T19" fmla="*/ 159 h 327"/>
                <a:gd name="T20" fmla="*/ 69 w 216"/>
                <a:gd name="T21" fmla="*/ 162 h 327"/>
                <a:gd name="T22" fmla="*/ 70 w 216"/>
                <a:gd name="T23" fmla="*/ 173 h 327"/>
                <a:gd name="T24" fmla="*/ 65 w 216"/>
                <a:gd name="T25" fmla="*/ 184 h 327"/>
                <a:gd name="T26" fmla="*/ 43 w 216"/>
                <a:gd name="T27" fmla="*/ 200 h 327"/>
                <a:gd name="T28" fmla="*/ 26 w 216"/>
                <a:gd name="T29" fmla="*/ 209 h 327"/>
                <a:gd name="T30" fmla="*/ 19 w 216"/>
                <a:gd name="T31" fmla="*/ 186 h 327"/>
                <a:gd name="T32" fmla="*/ 8 w 216"/>
                <a:gd name="T33" fmla="*/ 164 h 327"/>
                <a:gd name="T34" fmla="*/ 0 w 216"/>
                <a:gd name="T35" fmla="*/ 153 h 327"/>
                <a:gd name="T36" fmla="*/ 10 w 216"/>
                <a:gd name="T37" fmla="*/ 138 h 327"/>
                <a:gd name="T38" fmla="*/ 11 w 216"/>
                <a:gd name="T39" fmla="*/ 121 h 327"/>
                <a:gd name="T40" fmla="*/ 7 w 216"/>
                <a:gd name="T41" fmla="*/ 110 h 327"/>
                <a:gd name="T42" fmla="*/ 6 w 216"/>
                <a:gd name="T43" fmla="*/ 80 h 327"/>
                <a:gd name="T44" fmla="*/ 27 w 216"/>
                <a:gd name="T45" fmla="*/ 72 h 327"/>
                <a:gd name="T46" fmla="*/ 29 w 216"/>
                <a:gd name="T47" fmla="*/ 47 h 327"/>
                <a:gd name="T48" fmla="*/ 39 w 216"/>
                <a:gd name="T49" fmla="*/ 41 h 327"/>
                <a:gd name="T50" fmla="*/ 50 w 216"/>
                <a:gd name="T51" fmla="*/ 17 h 327"/>
                <a:gd name="T52" fmla="*/ 66 w 216"/>
                <a:gd name="T53" fmla="*/ 7 h 327"/>
                <a:gd name="T54" fmla="*/ 84 w 216"/>
                <a:gd name="T55" fmla="*/ 0 h 327"/>
                <a:gd name="T56" fmla="*/ 123 w 216"/>
                <a:gd name="T57" fmla="*/ 13 h 327"/>
                <a:gd name="T58" fmla="*/ 141 w 216"/>
                <a:gd name="T59" fmla="*/ 47 h 327"/>
                <a:gd name="T60" fmla="*/ 120 w 216"/>
                <a:gd name="T61" fmla="*/ 49 h 327"/>
                <a:gd name="T62" fmla="*/ 116 w 216"/>
                <a:gd name="T63" fmla="*/ 51 h 327"/>
                <a:gd name="T64" fmla="*/ 108 w 216"/>
                <a:gd name="T65" fmla="*/ 62 h 3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
                <a:gd name="T100" fmla="*/ 0 h 327"/>
                <a:gd name="T101" fmla="*/ 216 w 216"/>
                <a:gd name="T102" fmla="*/ 327 h 3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 h="327">
                  <a:moveTo>
                    <a:pt x="171" y="110"/>
                  </a:moveTo>
                  <a:lnTo>
                    <a:pt x="150" y="127"/>
                  </a:lnTo>
                  <a:lnTo>
                    <a:pt x="133" y="136"/>
                  </a:lnTo>
                  <a:lnTo>
                    <a:pt x="126" y="140"/>
                  </a:lnTo>
                  <a:lnTo>
                    <a:pt x="112" y="142"/>
                  </a:lnTo>
                  <a:lnTo>
                    <a:pt x="111" y="154"/>
                  </a:lnTo>
                  <a:lnTo>
                    <a:pt x="107" y="156"/>
                  </a:lnTo>
                  <a:lnTo>
                    <a:pt x="106" y="171"/>
                  </a:lnTo>
                  <a:lnTo>
                    <a:pt x="111" y="197"/>
                  </a:lnTo>
                  <a:lnTo>
                    <a:pt x="132" y="206"/>
                  </a:lnTo>
                  <a:lnTo>
                    <a:pt x="142" y="218"/>
                  </a:lnTo>
                  <a:lnTo>
                    <a:pt x="124" y="227"/>
                  </a:lnTo>
                  <a:lnTo>
                    <a:pt x="116" y="221"/>
                  </a:lnTo>
                  <a:lnTo>
                    <a:pt x="116" y="223"/>
                  </a:lnTo>
                  <a:lnTo>
                    <a:pt x="93" y="225"/>
                  </a:lnTo>
                  <a:lnTo>
                    <a:pt x="135" y="229"/>
                  </a:lnTo>
                  <a:lnTo>
                    <a:pt x="124" y="238"/>
                  </a:lnTo>
                  <a:lnTo>
                    <a:pt x="121" y="236"/>
                  </a:lnTo>
                  <a:lnTo>
                    <a:pt x="109" y="247"/>
                  </a:lnTo>
                  <a:lnTo>
                    <a:pt x="99" y="247"/>
                  </a:lnTo>
                  <a:lnTo>
                    <a:pt x="106" y="251"/>
                  </a:lnTo>
                  <a:lnTo>
                    <a:pt x="106" y="253"/>
                  </a:lnTo>
                  <a:lnTo>
                    <a:pt x="104" y="262"/>
                  </a:lnTo>
                  <a:lnTo>
                    <a:pt x="107" y="269"/>
                  </a:lnTo>
                  <a:lnTo>
                    <a:pt x="106" y="266"/>
                  </a:lnTo>
                  <a:lnTo>
                    <a:pt x="100" y="287"/>
                  </a:lnTo>
                  <a:lnTo>
                    <a:pt x="96" y="306"/>
                  </a:lnTo>
                  <a:lnTo>
                    <a:pt x="66" y="312"/>
                  </a:lnTo>
                  <a:lnTo>
                    <a:pt x="62" y="327"/>
                  </a:lnTo>
                  <a:lnTo>
                    <a:pt x="40" y="326"/>
                  </a:lnTo>
                  <a:lnTo>
                    <a:pt x="34" y="306"/>
                  </a:lnTo>
                  <a:lnTo>
                    <a:pt x="29" y="290"/>
                  </a:lnTo>
                  <a:lnTo>
                    <a:pt x="10" y="264"/>
                  </a:lnTo>
                  <a:lnTo>
                    <a:pt x="13" y="255"/>
                  </a:lnTo>
                  <a:lnTo>
                    <a:pt x="5" y="254"/>
                  </a:lnTo>
                  <a:lnTo>
                    <a:pt x="0" y="239"/>
                  </a:lnTo>
                  <a:lnTo>
                    <a:pt x="4" y="237"/>
                  </a:lnTo>
                  <a:lnTo>
                    <a:pt x="16" y="215"/>
                  </a:lnTo>
                  <a:lnTo>
                    <a:pt x="17" y="194"/>
                  </a:lnTo>
                  <a:lnTo>
                    <a:pt x="17" y="188"/>
                  </a:lnTo>
                  <a:lnTo>
                    <a:pt x="24" y="179"/>
                  </a:lnTo>
                  <a:lnTo>
                    <a:pt x="10" y="171"/>
                  </a:lnTo>
                  <a:lnTo>
                    <a:pt x="10" y="148"/>
                  </a:lnTo>
                  <a:lnTo>
                    <a:pt x="9" y="125"/>
                  </a:lnTo>
                  <a:lnTo>
                    <a:pt x="24" y="114"/>
                  </a:lnTo>
                  <a:lnTo>
                    <a:pt x="42" y="112"/>
                  </a:lnTo>
                  <a:lnTo>
                    <a:pt x="33" y="103"/>
                  </a:lnTo>
                  <a:lnTo>
                    <a:pt x="45" y="73"/>
                  </a:lnTo>
                  <a:lnTo>
                    <a:pt x="42" y="66"/>
                  </a:lnTo>
                  <a:lnTo>
                    <a:pt x="60" y="64"/>
                  </a:lnTo>
                  <a:lnTo>
                    <a:pt x="67" y="49"/>
                  </a:lnTo>
                  <a:lnTo>
                    <a:pt x="77" y="26"/>
                  </a:lnTo>
                  <a:lnTo>
                    <a:pt x="100" y="21"/>
                  </a:lnTo>
                  <a:lnTo>
                    <a:pt x="101" y="11"/>
                  </a:lnTo>
                  <a:lnTo>
                    <a:pt x="132" y="12"/>
                  </a:lnTo>
                  <a:lnTo>
                    <a:pt x="129" y="0"/>
                  </a:lnTo>
                  <a:lnTo>
                    <a:pt x="138" y="0"/>
                  </a:lnTo>
                  <a:lnTo>
                    <a:pt x="189" y="21"/>
                  </a:lnTo>
                  <a:lnTo>
                    <a:pt x="206" y="53"/>
                  </a:lnTo>
                  <a:lnTo>
                    <a:pt x="216" y="73"/>
                  </a:lnTo>
                  <a:lnTo>
                    <a:pt x="190" y="72"/>
                  </a:lnTo>
                  <a:lnTo>
                    <a:pt x="184" y="77"/>
                  </a:lnTo>
                  <a:lnTo>
                    <a:pt x="183" y="81"/>
                  </a:lnTo>
                  <a:lnTo>
                    <a:pt x="177" y="79"/>
                  </a:lnTo>
                  <a:lnTo>
                    <a:pt x="168" y="86"/>
                  </a:lnTo>
                  <a:lnTo>
                    <a:pt x="166" y="96"/>
                  </a:lnTo>
                  <a:lnTo>
                    <a:pt x="171" y="11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70" name="Freeform 627"/>
            <p:cNvSpPr>
              <a:spLocks/>
            </p:cNvSpPr>
            <p:nvPr/>
          </p:nvSpPr>
          <p:spPr bwMode="auto">
            <a:xfrm>
              <a:off x="2816" y="1253"/>
              <a:ext cx="141" cy="210"/>
            </a:xfrm>
            <a:custGeom>
              <a:avLst/>
              <a:gdLst>
                <a:gd name="T0" fmla="*/ 98 w 216"/>
                <a:gd name="T1" fmla="*/ 82 h 327"/>
                <a:gd name="T2" fmla="*/ 82 w 216"/>
                <a:gd name="T3" fmla="*/ 90 h 327"/>
                <a:gd name="T4" fmla="*/ 72 w 216"/>
                <a:gd name="T5" fmla="*/ 99 h 327"/>
                <a:gd name="T6" fmla="*/ 69 w 216"/>
                <a:gd name="T7" fmla="*/ 110 h 327"/>
                <a:gd name="T8" fmla="*/ 86 w 216"/>
                <a:gd name="T9" fmla="*/ 132 h 327"/>
                <a:gd name="T10" fmla="*/ 81 w 216"/>
                <a:gd name="T11" fmla="*/ 146 h 327"/>
                <a:gd name="T12" fmla="*/ 76 w 216"/>
                <a:gd name="T13" fmla="*/ 143 h 327"/>
                <a:gd name="T14" fmla="*/ 88 w 216"/>
                <a:gd name="T15" fmla="*/ 147 h 327"/>
                <a:gd name="T16" fmla="*/ 79 w 216"/>
                <a:gd name="T17" fmla="*/ 152 h 327"/>
                <a:gd name="T18" fmla="*/ 65 w 216"/>
                <a:gd name="T19" fmla="*/ 159 h 327"/>
                <a:gd name="T20" fmla="*/ 69 w 216"/>
                <a:gd name="T21" fmla="*/ 162 h 327"/>
                <a:gd name="T22" fmla="*/ 70 w 216"/>
                <a:gd name="T23" fmla="*/ 173 h 327"/>
                <a:gd name="T24" fmla="*/ 65 w 216"/>
                <a:gd name="T25" fmla="*/ 184 h 327"/>
                <a:gd name="T26" fmla="*/ 43 w 216"/>
                <a:gd name="T27" fmla="*/ 200 h 327"/>
                <a:gd name="T28" fmla="*/ 26 w 216"/>
                <a:gd name="T29" fmla="*/ 209 h 327"/>
                <a:gd name="T30" fmla="*/ 19 w 216"/>
                <a:gd name="T31" fmla="*/ 186 h 327"/>
                <a:gd name="T32" fmla="*/ 8 w 216"/>
                <a:gd name="T33" fmla="*/ 164 h 327"/>
                <a:gd name="T34" fmla="*/ 0 w 216"/>
                <a:gd name="T35" fmla="*/ 153 h 327"/>
                <a:gd name="T36" fmla="*/ 10 w 216"/>
                <a:gd name="T37" fmla="*/ 138 h 327"/>
                <a:gd name="T38" fmla="*/ 11 w 216"/>
                <a:gd name="T39" fmla="*/ 121 h 327"/>
                <a:gd name="T40" fmla="*/ 7 w 216"/>
                <a:gd name="T41" fmla="*/ 110 h 327"/>
                <a:gd name="T42" fmla="*/ 6 w 216"/>
                <a:gd name="T43" fmla="*/ 80 h 327"/>
                <a:gd name="T44" fmla="*/ 27 w 216"/>
                <a:gd name="T45" fmla="*/ 72 h 327"/>
                <a:gd name="T46" fmla="*/ 29 w 216"/>
                <a:gd name="T47" fmla="*/ 47 h 327"/>
                <a:gd name="T48" fmla="*/ 39 w 216"/>
                <a:gd name="T49" fmla="*/ 41 h 327"/>
                <a:gd name="T50" fmla="*/ 50 w 216"/>
                <a:gd name="T51" fmla="*/ 17 h 327"/>
                <a:gd name="T52" fmla="*/ 66 w 216"/>
                <a:gd name="T53" fmla="*/ 7 h 327"/>
                <a:gd name="T54" fmla="*/ 84 w 216"/>
                <a:gd name="T55" fmla="*/ 0 h 327"/>
                <a:gd name="T56" fmla="*/ 123 w 216"/>
                <a:gd name="T57" fmla="*/ 13 h 327"/>
                <a:gd name="T58" fmla="*/ 141 w 216"/>
                <a:gd name="T59" fmla="*/ 47 h 327"/>
                <a:gd name="T60" fmla="*/ 120 w 216"/>
                <a:gd name="T61" fmla="*/ 49 h 327"/>
                <a:gd name="T62" fmla="*/ 116 w 216"/>
                <a:gd name="T63" fmla="*/ 51 h 327"/>
                <a:gd name="T64" fmla="*/ 108 w 216"/>
                <a:gd name="T65" fmla="*/ 62 h 3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
                <a:gd name="T100" fmla="*/ 0 h 327"/>
                <a:gd name="T101" fmla="*/ 216 w 216"/>
                <a:gd name="T102" fmla="*/ 327 h 3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 h="327">
                  <a:moveTo>
                    <a:pt x="171" y="110"/>
                  </a:moveTo>
                  <a:lnTo>
                    <a:pt x="150" y="127"/>
                  </a:lnTo>
                  <a:lnTo>
                    <a:pt x="133" y="136"/>
                  </a:lnTo>
                  <a:lnTo>
                    <a:pt x="126" y="140"/>
                  </a:lnTo>
                  <a:lnTo>
                    <a:pt x="112" y="142"/>
                  </a:lnTo>
                  <a:lnTo>
                    <a:pt x="111" y="154"/>
                  </a:lnTo>
                  <a:lnTo>
                    <a:pt x="107" y="156"/>
                  </a:lnTo>
                  <a:lnTo>
                    <a:pt x="106" y="171"/>
                  </a:lnTo>
                  <a:lnTo>
                    <a:pt x="111" y="197"/>
                  </a:lnTo>
                  <a:lnTo>
                    <a:pt x="132" y="206"/>
                  </a:lnTo>
                  <a:lnTo>
                    <a:pt x="142" y="218"/>
                  </a:lnTo>
                  <a:lnTo>
                    <a:pt x="124" y="227"/>
                  </a:lnTo>
                  <a:lnTo>
                    <a:pt x="116" y="221"/>
                  </a:lnTo>
                  <a:lnTo>
                    <a:pt x="116" y="223"/>
                  </a:lnTo>
                  <a:lnTo>
                    <a:pt x="93" y="225"/>
                  </a:lnTo>
                  <a:lnTo>
                    <a:pt x="135" y="229"/>
                  </a:lnTo>
                  <a:lnTo>
                    <a:pt x="124" y="238"/>
                  </a:lnTo>
                  <a:lnTo>
                    <a:pt x="121" y="236"/>
                  </a:lnTo>
                  <a:lnTo>
                    <a:pt x="109" y="247"/>
                  </a:lnTo>
                  <a:lnTo>
                    <a:pt x="99" y="247"/>
                  </a:lnTo>
                  <a:lnTo>
                    <a:pt x="106" y="251"/>
                  </a:lnTo>
                  <a:lnTo>
                    <a:pt x="106" y="253"/>
                  </a:lnTo>
                  <a:lnTo>
                    <a:pt x="104" y="262"/>
                  </a:lnTo>
                  <a:lnTo>
                    <a:pt x="107" y="269"/>
                  </a:lnTo>
                  <a:lnTo>
                    <a:pt x="106" y="266"/>
                  </a:lnTo>
                  <a:lnTo>
                    <a:pt x="100" y="287"/>
                  </a:lnTo>
                  <a:lnTo>
                    <a:pt x="96" y="306"/>
                  </a:lnTo>
                  <a:lnTo>
                    <a:pt x="66" y="312"/>
                  </a:lnTo>
                  <a:lnTo>
                    <a:pt x="62" y="327"/>
                  </a:lnTo>
                  <a:lnTo>
                    <a:pt x="40" y="326"/>
                  </a:lnTo>
                  <a:lnTo>
                    <a:pt x="34" y="306"/>
                  </a:lnTo>
                  <a:lnTo>
                    <a:pt x="29" y="290"/>
                  </a:lnTo>
                  <a:lnTo>
                    <a:pt x="10" y="264"/>
                  </a:lnTo>
                  <a:lnTo>
                    <a:pt x="13" y="255"/>
                  </a:lnTo>
                  <a:lnTo>
                    <a:pt x="5" y="254"/>
                  </a:lnTo>
                  <a:lnTo>
                    <a:pt x="0" y="239"/>
                  </a:lnTo>
                  <a:lnTo>
                    <a:pt x="4" y="237"/>
                  </a:lnTo>
                  <a:lnTo>
                    <a:pt x="16" y="215"/>
                  </a:lnTo>
                  <a:lnTo>
                    <a:pt x="17" y="194"/>
                  </a:lnTo>
                  <a:lnTo>
                    <a:pt x="17" y="188"/>
                  </a:lnTo>
                  <a:lnTo>
                    <a:pt x="24" y="179"/>
                  </a:lnTo>
                  <a:lnTo>
                    <a:pt x="10" y="171"/>
                  </a:lnTo>
                  <a:lnTo>
                    <a:pt x="10" y="148"/>
                  </a:lnTo>
                  <a:lnTo>
                    <a:pt x="9" y="125"/>
                  </a:lnTo>
                  <a:lnTo>
                    <a:pt x="24" y="114"/>
                  </a:lnTo>
                  <a:lnTo>
                    <a:pt x="42" y="112"/>
                  </a:lnTo>
                  <a:lnTo>
                    <a:pt x="33" y="103"/>
                  </a:lnTo>
                  <a:lnTo>
                    <a:pt x="45" y="73"/>
                  </a:lnTo>
                  <a:lnTo>
                    <a:pt x="42" y="66"/>
                  </a:lnTo>
                  <a:lnTo>
                    <a:pt x="60" y="64"/>
                  </a:lnTo>
                  <a:lnTo>
                    <a:pt x="67" y="49"/>
                  </a:lnTo>
                  <a:lnTo>
                    <a:pt x="77" y="26"/>
                  </a:lnTo>
                  <a:lnTo>
                    <a:pt x="100" y="21"/>
                  </a:lnTo>
                  <a:lnTo>
                    <a:pt x="101" y="11"/>
                  </a:lnTo>
                  <a:lnTo>
                    <a:pt x="132" y="12"/>
                  </a:lnTo>
                  <a:lnTo>
                    <a:pt x="129" y="0"/>
                  </a:lnTo>
                  <a:lnTo>
                    <a:pt x="138" y="0"/>
                  </a:lnTo>
                  <a:lnTo>
                    <a:pt x="189" y="21"/>
                  </a:lnTo>
                  <a:lnTo>
                    <a:pt x="206" y="53"/>
                  </a:lnTo>
                  <a:lnTo>
                    <a:pt x="216" y="73"/>
                  </a:lnTo>
                  <a:lnTo>
                    <a:pt x="190" y="72"/>
                  </a:lnTo>
                  <a:lnTo>
                    <a:pt x="184" y="77"/>
                  </a:lnTo>
                  <a:lnTo>
                    <a:pt x="183" y="81"/>
                  </a:lnTo>
                  <a:lnTo>
                    <a:pt x="177" y="79"/>
                  </a:lnTo>
                  <a:lnTo>
                    <a:pt x="168" y="86"/>
                  </a:lnTo>
                  <a:lnTo>
                    <a:pt x="166" y="96"/>
                  </a:lnTo>
                  <a:lnTo>
                    <a:pt x="171" y="110"/>
                  </a:lnTo>
                </a:path>
              </a:pathLst>
            </a:custGeom>
            <a:solidFill>
              <a:srgbClr val="E5E5E5"/>
            </a:solidFill>
            <a:ln w="1588">
              <a:solidFill>
                <a:srgbClr val="999999"/>
              </a:solidFill>
              <a:prstDash val="solid"/>
              <a:round/>
              <a:headEnd/>
              <a:tailEnd/>
            </a:ln>
          </p:spPr>
          <p:txBody>
            <a:bodyPr/>
            <a:lstStyle/>
            <a:p>
              <a:endParaRPr lang="en-US"/>
            </a:p>
          </p:txBody>
        </p:sp>
        <p:sp>
          <p:nvSpPr>
            <p:cNvPr id="27371" name="Freeform 628"/>
            <p:cNvSpPr>
              <a:spLocks/>
            </p:cNvSpPr>
            <p:nvPr/>
          </p:nvSpPr>
          <p:spPr bwMode="auto">
            <a:xfrm>
              <a:off x="2905" y="1424"/>
              <a:ext cx="8" cy="13"/>
            </a:xfrm>
            <a:custGeom>
              <a:avLst/>
              <a:gdLst>
                <a:gd name="T0" fmla="*/ 8 w 11"/>
                <a:gd name="T1" fmla="*/ 0 h 21"/>
                <a:gd name="T2" fmla="*/ 8 w 11"/>
                <a:gd name="T3" fmla="*/ 3 h 21"/>
                <a:gd name="T4" fmla="*/ 4 w 11"/>
                <a:gd name="T5" fmla="*/ 11 h 21"/>
                <a:gd name="T6" fmla="*/ 4 w 11"/>
                <a:gd name="T7" fmla="*/ 13 h 21"/>
                <a:gd name="T8" fmla="*/ 0 w 11"/>
                <a:gd name="T9" fmla="*/ 7 h 21"/>
                <a:gd name="T10" fmla="*/ 8 w 11"/>
                <a:gd name="T11" fmla="*/ 0 h 21"/>
                <a:gd name="T12" fmla="*/ 0 60000 65536"/>
                <a:gd name="T13" fmla="*/ 0 60000 65536"/>
                <a:gd name="T14" fmla="*/ 0 60000 65536"/>
                <a:gd name="T15" fmla="*/ 0 60000 65536"/>
                <a:gd name="T16" fmla="*/ 0 60000 65536"/>
                <a:gd name="T17" fmla="*/ 0 60000 65536"/>
                <a:gd name="T18" fmla="*/ 0 w 11"/>
                <a:gd name="T19" fmla="*/ 0 h 21"/>
                <a:gd name="T20" fmla="*/ 11 w 1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1" h="21">
                  <a:moveTo>
                    <a:pt x="11" y="0"/>
                  </a:moveTo>
                  <a:lnTo>
                    <a:pt x="11" y="5"/>
                  </a:lnTo>
                  <a:lnTo>
                    <a:pt x="6" y="18"/>
                  </a:lnTo>
                  <a:lnTo>
                    <a:pt x="5" y="21"/>
                  </a:lnTo>
                  <a:lnTo>
                    <a:pt x="0" y="12"/>
                  </a:lnTo>
                  <a:lnTo>
                    <a:pt x="11"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72" name="Freeform 629"/>
            <p:cNvSpPr>
              <a:spLocks/>
            </p:cNvSpPr>
            <p:nvPr/>
          </p:nvSpPr>
          <p:spPr bwMode="auto">
            <a:xfrm>
              <a:off x="2905" y="1424"/>
              <a:ext cx="8" cy="13"/>
            </a:xfrm>
            <a:custGeom>
              <a:avLst/>
              <a:gdLst>
                <a:gd name="T0" fmla="*/ 8 w 11"/>
                <a:gd name="T1" fmla="*/ 0 h 21"/>
                <a:gd name="T2" fmla="*/ 8 w 11"/>
                <a:gd name="T3" fmla="*/ 3 h 21"/>
                <a:gd name="T4" fmla="*/ 4 w 11"/>
                <a:gd name="T5" fmla="*/ 11 h 21"/>
                <a:gd name="T6" fmla="*/ 4 w 11"/>
                <a:gd name="T7" fmla="*/ 13 h 21"/>
                <a:gd name="T8" fmla="*/ 0 w 11"/>
                <a:gd name="T9" fmla="*/ 7 h 21"/>
                <a:gd name="T10" fmla="*/ 8 w 11"/>
                <a:gd name="T11" fmla="*/ 0 h 21"/>
                <a:gd name="T12" fmla="*/ 0 60000 65536"/>
                <a:gd name="T13" fmla="*/ 0 60000 65536"/>
                <a:gd name="T14" fmla="*/ 0 60000 65536"/>
                <a:gd name="T15" fmla="*/ 0 60000 65536"/>
                <a:gd name="T16" fmla="*/ 0 60000 65536"/>
                <a:gd name="T17" fmla="*/ 0 60000 65536"/>
                <a:gd name="T18" fmla="*/ 0 w 11"/>
                <a:gd name="T19" fmla="*/ 0 h 21"/>
                <a:gd name="T20" fmla="*/ 11 w 1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1" h="21">
                  <a:moveTo>
                    <a:pt x="11" y="0"/>
                  </a:moveTo>
                  <a:lnTo>
                    <a:pt x="11" y="5"/>
                  </a:lnTo>
                  <a:lnTo>
                    <a:pt x="6" y="18"/>
                  </a:lnTo>
                  <a:lnTo>
                    <a:pt x="5" y="21"/>
                  </a:lnTo>
                  <a:lnTo>
                    <a:pt x="0" y="12"/>
                  </a:lnTo>
                  <a:lnTo>
                    <a:pt x="11" y="0"/>
                  </a:lnTo>
                </a:path>
              </a:pathLst>
            </a:custGeom>
            <a:solidFill>
              <a:srgbClr val="E5E5E5"/>
            </a:solidFill>
            <a:ln w="1588">
              <a:solidFill>
                <a:srgbClr val="999999"/>
              </a:solidFill>
              <a:prstDash val="solid"/>
              <a:round/>
              <a:headEnd/>
              <a:tailEnd/>
            </a:ln>
          </p:spPr>
          <p:txBody>
            <a:bodyPr/>
            <a:lstStyle/>
            <a:p>
              <a:endParaRPr lang="en-US"/>
            </a:p>
          </p:txBody>
        </p:sp>
        <p:sp>
          <p:nvSpPr>
            <p:cNvPr id="27373" name="Freeform 630"/>
            <p:cNvSpPr>
              <a:spLocks/>
            </p:cNvSpPr>
            <p:nvPr/>
          </p:nvSpPr>
          <p:spPr bwMode="auto">
            <a:xfrm>
              <a:off x="2759" y="1591"/>
              <a:ext cx="59" cy="28"/>
            </a:xfrm>
            <a:custGeom>
              <a:avLst/>
              <a:gdLst>
                <a:gd name="T0" fmla="*/ 57 w 91"/>
                <a:gd name="T1" fmla="*/ 17 h 44"/>
                <a:gd name="T2" fmla="*/ 53 w 91"/>
                <a:gd name="T3" fmla="*/ 21 h 44"/>
                <a:gd name="T4" fmla="*/ 43 w 91"/>
                <a:gd name="T5" fmla="*/ 21 h 44"/>
                <a:gd name="T6" fmla="*/ 38 w 91"/>
                <a:gd name="T7" fmla="*/ 28 h 44"/>
                <a:gd name="T8" fmla="*/ 30 w 91"/>
                <a:gd name="T9" fmla="*/ 21 h 44"/>
                <a:gd name="T10" fmla="*/ 21 w 91"/>
                <a:gd name="T11" fmla="*/ 27 h 44"/>
                <a:gd name="T12" fmla="*/ 14 w 91"/>
                <a:gd name="T13" fmla="*/ 28 h 44"/>
                <a:gd name="T14" fmla="*/ 6 w 91"/>
                <a:gd name="T15" fmla="*/ 18 h 44"/>
                <a:gd name="T16" fmla="*/ 0 w 91"/>
                <a:gd name="T17" fmla="*/ 22 h 44"/>
                <a:gd name="T18" fmla="*/ 11 w 91"/>
                <a:gd name="T19" fmla="*/ 4 h 44"/>
                <a:gd name="T20" fmla="*/ 16 w 91"/>
                <a:gd name="T21" fmla="*/ 3 h 44"/>
                <a:gd name="T22" fmla="*/ 20 w 91"/>
                <a:gd name="T23" fmla="*/ 1 h 44"/>
                <a:gd name="T24" fmla="*/ 32 w 91"/>
                <a:gd name="T25" fmla="*/ 0 h 44"/>
                <a:gd name="T26" fmla="*/ 47 w 91"/>
                <a:gd name="T27" fmla="*/ 1 h 44"/>
                <a:gd name="T28" fmla="*/ 47 w 91"/>
                <a:gd name="T29" fmla="*/ 6 h 44"/>
                <a:gd name="T30" fmla="*/ 46 w 91"/>
                <a:gd name="T31" fmla="*/ 8 h 44"/>
                <a:gd name="T32" fmla="*/ 46 w 91"/>
                <a:gd name="T33" fmla="*/ 8 h 44"/>
                <a:gd name="T34" fmla="*/ 49 w 91"/>
                <a:gd name="T35" fmla="*/ 8 h 44"/>
                <a:gd name="T36" fmla="*/ 59 w 91"/>
                <a:gd name="T37" fmla="*/ 11 h 44"/>
                <a:gd name="T38" fmla="*/ 59 w 91"/>
                <a:gd name="T39" fmla="*/ 12 h 44"/>
                <a:gd name="T40" fmla="*/ 57 w 91"/>
                <a:gd name="T41" fmla="*/ 17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44"/>
                <a:gd name="T65" fmla="*/ 91 w 9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44">
                  <a:moveTo>
                    <a:pt x="88" y="27"/>
                  </a:moveTo>
                  <a:lnTo>
                    <a:pt x="82" y="33"/>
                  </a:lnTo>
                  <a:lnTo>
                    <a:pt x="66" y="33"/>
                  </a:lnTo>
                  <a:lnTo>
                    <a:pt x="59" y="44"/>
                  </a:lnTo>
                  <a:lnTo>
                    <a:pt x="47" y="33"/>
                  </a:lnTo>
                  <a:lnTo>
                    <a:pt x="33" y="43"/>
                  </a:lnTo>
                  <a:lnTo>
                    <a:pt x="21" y="44"/>
                  </a:lnTo>
                  <a:lnTo>
                    <a:pt x="9" y="29"/>
                  </a:lnTo>
                  <a:lnTo>
                    <a:pt x="0" y="34"/>
                  </a:lnTo>
                  <a:lnTo>
                    <a:pt x="17" y="7"/>
                  </a:lnTo>
                  <a:lnTo>
                    <a:pt x="24" y="4"/>
                  </a:lnTo>
                  <a:lnTo>
                    <a:pt x="31" y="1"/>
                  </a:lnTo>
                  <a:lnTo>
                    <a:pt x="50" y="0"/>
                  </a:lnTo>
                  <a:lnTo>
                    <a:pt x="72" y="1"/>
                  </a:lnTo>
                  <a:lnTo>
                    <a:pt x="72" y="10"/>
                  </a:lnTo>
                  <a:lnTo>
                    <a:pt x="71" y="12"/>
                  </a:lnTo>
                  <a:lnTo>
                    <a:pt x="71" y="13"/>
                  </a:lnTo>
                  <a:lnTo>
                    <a:pt x="75" y="13"/>
                  </a:lnTo>
                  <a:lnTo>
                    <a:pt x="91" y="18"/>
                  </a:lnTo>
                  <a:lnTo>
                    <a:pt x="91" y="19"/>
                  </a:lnTo>
                  <a:lnTo>
                    <a:pt x="88" y="2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74" name="Freeform 631"/>
            <p:cNvSpPr>
              <a:spLocks/>
            </p:cNvSpPr>
            <p:nvPr/>
          </p:nvSpPr>
          <p:spPr bwMode="auto">
            <a:xfrm>
              <a:off x="2759" y="1591"/>
              <a:ext cx="59" cy="28"/>
            </a:xfrm>
            <a:custGeom>
              <a:avLst/>
              <a:gdLst>
                <a:gd name="T0" fmla="*/ 57 w 91"/>
                <a:gd name="T1" fmla="*/ 17 h 44"/>
                <a:gd name="T2" fmla="*/ 53 w 91"/>
                <a:gd name="T3" fmla="*/ 21 h 44"/>
                <a:gd name="T4" fmla="*/ 43 w 91"/>
                <a:gd name="T5" fmla="*/ 21 h 44"/>
                <a:gd name="T6" fmla="*/ 38 w 91"/>
                <a:gd name="T7" fmla="*/ 28 h 44"/>
                <a:gd name="T8" fmla="*/ 30 w 91"/>
                <a:gd name="T9" fmla="*/ 21 h 44"/>
                <a:gd name="T10" fmla="*/ 21 w 91"/>
                <a:gd name="T11" fmla="*/ 27 h 44"/>
                <a:gd name="T12" fmla="*/ 14 w 91"/>
                <a:gd name="T13" fmla="*/ 28 h 44"/>
                <a:gd name="T14" fmla="*/ 6 w 91"/>
                <a:gd name="T15" fmla="*/ 18 h 44"/>
                <a:gd name="T16" fmla="*/ 0 w 91"/>
                <a:gd name="T17" fmla="*/ 22 h 44"/>
                <a:gd name="T18" fmla="*/ 11 w 91"/>
                <a:gd name="T19" fmla="*/ 4 h 44"/>
                <a:gd name="T20" fmla="*/ 16 w 91"/>
                <a:gd name="T21" fmla="*/ 3 h 44"/>
                <a:gd name="T22" fmla="*/ 20 w 91"/>
                <a:gd name="T23" fmla="*/ 1 h 44"/>
                <a:gd name="T24" fmla="*/ 32 w 91"/>
                <a:gd name="T25" fmla="*/ 0 h 44"/>
                <a:gd name="T26" fmla="*/ 47 w 91"/>
                <a:gd name="T27" fmla="*/ 1 h 44"/>
                <a:gd name="T28" fmla="*/ 47 w 91"/>
                <a:gd name="T29" fmla="*/ 6 h 44"/>
                <a:gd name="T30" fmla="*/ 46 w 91"/>
                <a:gd name="T31" fmla="*/ 8 h 44"/>
                <a:gd name="T32" fmla="*/ 46 w 91"/>
                <a:gd name="T33" fmla="*/ 8 h 44"/>
                <a:gd name="T34" fmla="*/ 49 w 91"/>
                <a:gd name="T35" fmla="*/ 8 h 44"/>
                <a:gd name="T36" fmla="*/ 59 w 91"/>
                <a:gd name="T37" fmla="*/ 11 h 44"/>
                <a:gd name="T38" fmla="*/ 59 w 91"/>
                <a:gd name="T39" fmla="*/ 12 h 44"/>
                <a:gd name="T40" fmla="*/ 57 w 91"/>
                <a:gd name="T41" fmla="*/ 17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44"/>
                <a:gd name="T65" fmla="*/ 91 w 91"/>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44">
                  <a:moveTo>
                    <a:pt x="88" y="27"/>
                  </a:moveTo>
                  <a:lnTo>
                    <a:pt x="82" y="33"/>
                  </a:lnTo>
                  <a:lnTo>
                    <a:pt x="66" y="33"/>
                  </a:lnTo>
                  <a:lnTo>
                    <a:pt x="59" y="44"/>
                  </a:lnTo>
                  <a:lnTo>
                    <a:pt x="47" y="33"/>
                  </a:lnTo>
                  <a:lnTo>
                    <a:pt x="33" y="43"/>
                  </a:lnTo>
                  <a:lnTo>
                    <a:pt x="21" y="44"/>
                  </a:lnTo>
                  <a:lnTo>
                    <a:pt x="9" y="29"/>
                  </a:lnTo>
                  <a:lnTo>
                    <a:pt x="0" y="34"/>
                  </a:lnTo>
                  <a:lnTo>
                    <a:pt x="17" y="7"/>
                  </a:lnTo>
                  <a:lnTo>
                    <a:pt x="24" y="4"/>
                  </a:lnTo>
                  <a:lnTo>
                    <a:pt x="31" y="1"/>
                  </a:lnTo>
                  <a:lnTo>
                    <a:pt x="50" y="0"/>
                  </a:lnTo>
                  <a:lnTo>
                    <a:pt x="72" y="1"/>
                  </a:lnTo>
                  <a:lnTo>
                    <a:pt x="72" y="10"/>
                  </a:lnTo>
                  <a:lnTo>
                    <a:pt x="71" y="12"/>
                  </a:lnTo>
                  <a:lnTo>
                    <a:pt x="71" y="13"/>
                  </a:lnTo>
                  <a:lnTo>
                    <a:pt x="75" y="13"/>
                  </a:lnTo>
                  <a:lnTo>
                    <a:pt x="91" y="18"/>
                  </a:lnTo>
                  <a:lnTo>
                    <a:pt x="91" y="19"/>
                  </a:lnTo>
                  <a:lnTo>
                    <a:pt x="88" y="27"/>
                  </a:lnTo>
                </a:path>
              </a:pathLst>
            </a:custGeom>
            <a:solidFill>
              <a:srgbClr val="E5E5E5"/>
            </a:solidFill>
            <a:ln w="1588">
              <a:solidFill>
                <a:srgbClr val="999999"/>
              </a:solidFill>
              <a:prstDash val="solid"/>
              <a:round/>
              <a:headEnd/>
              <a:tailEnd/>
            </a:ln>
          </p:spPr>
          <p:txBody>
            <a:bodyPr/>
            <a:lstStyle/>
            <a:p>
              <a:endParaRPr lang="en-US"/>
            </a:p>
          </p:txBody>
        </p:sp>
        <p:sp>
          <p:nvSpPr>
            <p:cNvPr id="27375" name="Freeform 632"/>
            <p:cNvSpPr>
              <a:spLocks/>
            </p:cNvSpPr>
            <p:nvPr/>
          </p:nvSpPr>
          <p:spPr bwMode="auto">
            <a:xfrm>
              <a:off x="2976" y="1510"/>
              <a:ext cx="249" cy="134"/>
            </a:xfrm>
            <a:custGeom>
              <a:avLst/>
              <a:gdLst>
                <a:gd name="T0" fmla="*/ 131 w 381"/>
                <a:gd name="T1" fmla="*/ 0 h 209"/>
                <a:gd name="T2" fmla="*/ 120 w 381"/>
                <a:gd name="T3" fmla="*/ 3 h 209"/>
                <a:gd name="T4" fmla="*/ 104 w 381"/>
                <a:gd name="T5" fmla="*/ 11 h 209"/>
                <a:gd name="T6" fmla="*/ 105 w 381"/>
                <a:gd name="T7" fmla="*/ 17 h 209"/>
                <a:gd name="T8" fmla="*/ 82 w 381"/>
                <a:gd name="T9" fmla="*/ 13 h 209"/>
                <a:gd name="T10" fmla="*/ 59 w 381"/>
                <a:gd name="T11" fmla="*/ 9 h 209"/>
                <a:gd name="T12" fmla="*/ 35 w 381"/>
                <a:gd name="T13" fmla="*/ 9 h 209"/>
                <a:gd name="T14" fmla="*/ 12 w 381"/>
                <a:gd name="T15" fmla="*/ 9 h 209"/>
                <a:gd name="T16" fmla="*/ 20 w 381"/>
                <a:gd name="T17" fmla="*/ 25 h 209"/>
                <a:gd name="T18" fmla="*/ 19 w 381"/>
                <a:gd name="T19" fmla="*/ 34 h 209"/>
                <a:gd name="T20" fmla="*/ 6 w 381"/>
                <a:gd name="T21" fmla="*/ 51 h 209"/>
                <a:gd name="T22" fmla="*/ 4 w 381"/>
                <a:gd name="T23" fmla="*/ 56 h 209"/>
                <a:gd name="T24" fmla="*/ 0 w 381"/>
                <a:gd name="T25" fmla="*/ 67 h 209"/>
                <a:gd name="T26" fmla="*/ 11 w 381"/>
                <a:gd name="T27" fmla="*/ 75 h 209"/>
                <a:gd name="T28" fmla="*/ 11 w 381"/>
                <a:gd name="T29" fmla="*/ 74 h 209"/>
                <a:gd name="T30" fmla="*/ 37 w 381"/>
                <a:gd name="T31" fmla="*/ 78 h 209"/>
                <a:gd name="T32" fmla="*/ 60 w 381"/>
                <a:gd name="T33" fmla="*/ 71 h 209"/>
                <a:gd name="T34" fmla="*/ 73 w 381"/>
                <a:gd name="T35" fmla="*/ 61 h 209"/>
                <a:gd name="T36" fmla="*/ 76 w 381"/>
                <a:gd name="T37" fmla="*/ 62 h 209"/>
                <a:gd name="T38" fmla="*/ 88 w 381"/>
                <a:gd name="T39" fmla="*/ 72 h 209"/>
                <a:gd name="T40" fmla="*/ 98 w 381"/>
                <a:gd name="T41" fmla="*/ 82 h 209"/>
                <a:gd name="T42" fmla="*/ 109 w 381"/>
                <a:gd name="T43" fmla="*/ 92 h 209"/>
                <a:gd name="T44" fmla="*/ 120 w 381"/>
                <a:gd name="T45" fmla="*/ 102 h 209"/>
                <a:gd name="T46" fmla="*/ 131 w 381"/>
                <a:gd name="T47" fmla="*/ 94 h 209"/>
                <a:gd name="T48" fmla="*/ 135 w 381"/>
                <a:gd name="T49" fmla="*/ 98 h 209"/>
                <a:gd name="T50" fmla="*/ 134 w 381"/>
                <a:gd name="T51" fmla="*/ 88 h 209"/>
                <a:gd name="T52" fmla="*/ 135 w 381"/>
                <a:gd name="T53" fmla="*/ 94 h 209"/>
                <a:gd name="T54" fmla="*/ 146 w 381"/>
                <a:gd name="T55" fmla="*/ 97 h 209"/>
                <a:gd name="T56" fmla="*/ 133 w 381"/>
                <a:gd name="T57" fmla="*/ 99 h 209"/>
                <a:gd name="T58" fmla="*/ 139 w 381"/>
                <a:gd name="T59" fmla="*/ 102 h 209"/>
                <a:gd name="T60" fmla="*/ 150 w 381"/>
                <a:gd name="T61" fmla="*/ 106 h 209"/>
                <a:gd name="T62" fmla="*/ 162 w 381"/>
                <a:gd name="T63" fmla="*/ 107 h 209"/>
                <a:gd name="T64" fmla="*/ 149 w 381"/>
                <a:gd name="T65" fmla="*/ 117 h 209"/>
                <a:gd name="T66" fmla="*/ 158 w 381"/>
                <a:gd name="T67" fmla="*/ 121 h 209"/>
                <a:gd name="T68" fmla="*/ 163 w 381"/>
                <a:gd name="T69" fmla="*/ 128 h 209"/>
                <a:gd name="T70" fmla="*/ 166 w 381"/>
                <a:gd name="T71" fmla="*/ 134 h 209"/>
                <a:gd name="T72" fmla="*/ 185 w 381"/>
                <a:gd name="T73" fmla="*/ 126 h 209"/>
                <a:gd name="T74" fmla="*/ 195 w 381"/>
                <a:gd name="T75" fmla="*/ 124 h 209"/>
                <a:gd name="T76" fmla="*/ 203 w 381"/>
                <a:gd name="T77" fmla="*/ 120 h 209"/>
                <a:gd name="T78" fmla="*/ 193 w 381"/>
                <a:gd name="T79" fmla="*/ 119 h 209"/>
                <a:gd name="T80" fmla="*/ 180 w 381"/>
                <a:gd name="T81" fmla="*/ 109 h 209"/>
                <a:gd name="T82" fmla="*/ 182 w 381"/>
                <a:gd name="T83" fmla="*/ 101 h 209"/>
                <a:gd name="T84" fmla="*/ 181 w 381"/>
                <a:gd name="T85" fmla="*/ 106 h 209"/>
                <a:gd name="T86" fmla="*/ 184 w 381"/>
                <a:gd name="T87" fmla="*/ 102 h 209"/>
                <a:gd name="T88" fmla="*/ 204 w 381"/>
                <a:gd name="T89" fmla="*/ 94 h 209"/>
                <a:gd name="T90" fmla="*/ 225 w 381"/>
                <a:gd name="T91" fmla="*/ 88 h 209"/>
                <a:gd name="T92" fmla="*/ 232 w 381"/>
                <a:gd name="T93" fmla="*/ 87 h 209"/>
                <a:gd name="T94" fmla="*/ 238 w 381"/>
                <a:gd name="T95" fmla="*/ 77 h 209"/>
                <a:gd name="T96" fmla="*/ 249 w 381"/>
                <a:gd name="T97" fmla="*/ 71 h 209"/>
                <a:gd name="T98" fmla="*/ 239 w 381"/>
                <a:gd name="T99" fmla="*/ 49 h 209"/>
                <a:gd name="T100" fmla="*/ 220 w 381"/>
                <a:gd name="T101" fmla="*/ 41 h 209"/>
                <a:gd name="T102" fmla="*/ 199 w 381"/>
                <a:gd name="T103" fmla="*/ 35 h 209"/>
                <a:gd name="T104" fmla="*/ 190 w 381"/>
                <a:gd name="T105" fmla="*/ 38 h 209"/>
                <a:gd name="T106" fmla="*/ 173 w 381"/>
                <a:gd name="T107" fmla="*/ 23 h 209"/>
                <a:gd name="T108" fmla="*/ 155 w 381"/>
                <a:gd name="T109" fmla="*/ 8 h 209"/>
                <a:gd name="T110" fmla="*/ 152 w 381"/>
                <a:gd name="T111" fmla="*/ 2 h 209"/>
                <a:gd name="T112" fmla="*/ 131 w 381"/>
                <a:gd name="T113" fmla="*/ 0 h 2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1"/>
                <a:gd name="T172" fmla="*/ 0 h 209"/>
                <a:gd name="T173" fmla="*/ 381 w 381"/>
                <a:gd name="T174" fmla="*/ 209 h 2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1" h="209">
                  <a:moveTo>
                    <a:pt x="200" y="0"/>
                  </a:moveTo>
                  <a:lnTo>
                    <a:pt x="183" y="4"/>
                  </a:lnTo>
                  <a:lnTo>
                    <a:pt x="159" y="17"/>
                  </a:lnTo>
                  <a:lnTo>
                    <a:pt x="161" y="26"/>
                  </a:lnTo>
                  <a:lnTo>
                    <a:pt x="125" y="20"/>
                  </a:lnTo>
                  <a:lnTo>
                    <a:pt x="90" y="14"/>
                  </a:lnTo>
                  <a:lnTo>
                    <a:pt x="54" y="14"/>
                  </a:lnTo>
                  <a:lnTo>
                    <a:pt x="18" y="14"/>
                  </a:lnTo>
                  <a:lnTo>
                    <a:pt x="31" y="39"/>
                  </a:lnTo>
                  <a:lnTo>
                    <a:pt x="29" y="53"/>
                  </a:lnTo>
                  <a:lnTo>
                    <a:pt x="9" y="80"/>
                  </a:lnTo>
                  <a:lnTo>
                    <a:pt x="6" y="87"/>
                  </a:lnTo>
                  <a:lnTo>
                    <a:pt x="0" y="105"/>
                  </a:lnTo>
                  <a:lnTo>
                    <a:pt x="17" y="117"/>
                  </a:lnTo>
                  <a:lnTo>
                    <a:pt x="17" y="116"/>
                  </a:lnTo>
                  <a:lnTo>
                    <a:pt x="56" y="121"/>
                  </a:lnTo>
                  <a:lnTo>
                    <a:pt x="92" y="110"/>
                  </a:lnTo>
                  <a:lnTo>
                    <a:pt x="111" y="95"/>
                  </a:lnTo>
                  <a:lnTo>
                    <a:pt x="116" y="97"/>
                  </a:lnTo>
                  <a:lnTo>
                    <a:pt x="134" y="113"/>
                  </a:lnTo>
                  <a:lnTo>
                    <a:pt x="150" y="128"/>
                  </a:lnTo>
                  <a:lnTo>
                    <a:pt x="167" y="143"/>
                  </a:lnTo>
                  <a:lnTo>
                    <a:pt x="183" y="159"/>
                  </a:lnTo>
                  <a:lnTo>
                    <a:pt x="200" y="147"/>
                  </a:lnTo>
                  <a:lnTo>
                    <a:pt x="206" y="153"/>
                  </a:lnTo>
                  <a:lnTo>
                    <a:pt x="205" y="138"/>
                  </a:lnTo>
                  <a:lnTo>
                    <a:pt x="207" y="147"/>
                  </a:lnTo>
                  <a:lnTo>
                    <a:pt x="223" y="152"/>
                  </a:lnTo>
                  <a:lnTo>
                    <a:pt x="203" y="154"/>
                  </a:lnTo>
                  <a:lnTo>
                    <a:pt x="212" y="159"/>
                  </a:lnTo>
                  <a:lnTo>
                    <a:pt x="229" y="166"/>
                  </a:lnTo>
                  <a:lnTo>
                    <a:pt x="248" y="167"/>
                  </a:lnTo>
                  <a:lnTo>
                    <a:pt x="228" y="183"/>
                  </a:lnTo>
                  <a:lnTo>
                    <a:pt x="242" y="188"/>
                  </a:lnTo>
                  <a:lnTo>
                    <a:pt x="250" y="199"/>
                  </a:lnTo>
                  <a:lnTo>
                    <a:pt x="254" y="209"/>
                  </a:lnTo>
                  <a:lnTo>
                    <a:pt x="283" y="197"/>
                  </a:lnTo>
                  <a:lnTo>
                    <a:pt x="298" y="193"/>
                  </a:lnTo>
                  <a:lnTo>
                    <a:pt x="311" y="187"/>
                  </a:lnTo>
                  <a:lnTo>
                    <a:pt x="295" y="186"/>
                  </a:lnTo>
                  <a:lnTo>
                    <a:pt x="275" y="170"/>
                  </a:lnTo>
                  <a:lnTo>
                    <a:pt x="279" y="158"/>
                  </a:lnTo>
                  <a:lnTo>
                    <a:pt x="277" y="166"/>
                  </a:lnTo>
                  <a:lnTo>
                    <a:pt x="282" y="159"/>
                  </a:lnTo>
                  <a:lnTo>
                    <a:pt x="312" y="147"/>
                  </a:lnTo>
                  <a:lnTo>
                    <a:pt x="344" y="137"/>
                  </a:lnTo>
                  <a:lnTo>
                    <a:pt x="355" y="136"/>
                  </a:lnTo>
                  <a:lnTo>
                    <a:pt x="364" y="120"/>
                  </a:lnTo>
                  <a:lnTo>
                    <a:pt x="381" y="111"/>
                  </a:lnTo>
                  <a:lnTo>
                    <a:pt x="366" y="76"/>
                  </a:lnTo>
                  <a:lnTo>
                    <a:pt x="336" y="64"/>
                  </a:lnTo>
                  <a:lnTo>
                    <a:pt x="305" y="54"/>
                  </a:lnTo>
                  <a:lnTo>
                    <a:pt x="290" y="59"/>
                  </a:lnTo>
                  <a:lnTo>
                    <a:pt x="264" y="36"/>
                  </a:lnTo>
                  <a:lnTo>
                    <a:pt x="237" y="12"/>
                  </a:lnTo>
                  <a:lnTo>
                    <a:pt x="233" y="3"/>
                  </a:lnTo>
                  <a:lnTo>
                    <a:pt x="20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76" name="Freeform 633"/>
            <p:cNvSpPr>
              <a:spLocks/>
            </p:cNvSpPr>
            <p:nvPr/>
          </p:nvSpPr>
          <p:spPr bwMode="auto">
            <a:xfrm>
              <a:off x="2976" y="1510"/>
              <a:ext cx="249" cy="134"/>
            </a:xfrm>
            <a:custGeom>
              <a:avLst/>
              <a:gdLst>
                <a:gd name="T0" fmla="*/ 131 w 381"/>
                <a:gd name="T1" fmla="*/ 0 h 209"/>
                <a:gd name="T2" fmla="*/ 120 w 381"/>
                <a:gd name="T3" fmla="*/ 3 h 209"/>
                <a:gd name="T4" fmla="*/ 104 w 381"/>
                <a:gd name="T5" fmla="*/ 11 h 209"/>
                <a:gd name="T6" fmla="*/ 105 w 381"/>
                <a:gd name="T7" fmla="*/ 17 h 209"/>
                <a:gd name="T8" fmla="*/ 82 w 381"/>
                <a:gd name="T9" fmla="*/ 13 h 209"/>
                <a:gd name="T10" fmla="*/ 59 w 381"/>
                <a:gd name="T11" fmla="*/ 9 h 209"/>
                <a:gd name="T12" fmla="*/ 35 w 381"/>
                <a:gd name="T13" fmla="*/ 9 h 209"/>
                <a:gd name="T14" fmla="*/ 12 w 381"/>
                <a:gd name="T15" fmla="*/ 9 h 209"/>
                <a:gd name="T16" fmla="*/ 20 w 381"/>
                <a:gd name="T17" fmla="*/ 25 h 209"/>
                <a:gd name="T18" fmla="*/ 19 w 381"/>
                <a:gd name="T19" fmla="*/ 34 h 209"/>
                <a:gd name="T20" fmla="*/ 6 w 381"/>
                <a:gd name="T21" fmla="*/ 51 h 209"/>
                <a:gd name="T22" fmla="*/ 4 w 381"/>
                <a:gd name="T23" fmla="*/ 56 h 209"/>
                <a:gd name="T24" fmla="*/ 0 w 381"/>
                <a:gd name="T25" fmla="*/ 67 h 209"/>
                <a:gd name="T26" fmla="*/ 11 w 381"/>
                <a:gd name="T27" fmla="*/ 75 h 209"/>
                <a:gd name="T28" fmla="*/ 11 w 381"/>
                <a:gd name="T29" fmla="*/ 74 h 209"/>
                <a:gd name="T30" fmla="*/ 37 w 381"/>
                <a:gd name="T31" fmla="*/ 78 h 209"/>
                <a:gd name="T32" fmla="*/ 60 w 381"/>
                <a:gd name="T33" fmla="*/ 71 h 209"/>
                <a:gd name="T34" fmla="*/ 73 w 381"/>
                <a:gd name="T35" fmla="*/ 61 h 209"/>
                <a:gd name="T36" fmla="*/ 76 w 381"/>
                <a:gd name="T37" fmla="*/ 62 h 209"/>
                <a:gd name="T38" fmla="*/ 88 w 381"/>
                <a:gd name="T39" fmla="*/ 72 h 209"/>
                <a:gd name="T40" fmla="*/ 98 w 381"/>
                <a:gd name="T41" fmla="*/ 82 h 209"/>
                <a:gd name="T42" fmla="*/ 109 w 381"/>
                <a:gd name="T43" fmla="*/ 92 h 209"/>
                <a:gd name="T44" fmla="*/ 120 w 381"/>
                <a:gd name="T45" fmla="*/ 102 h 209"/>
                <a:gd name="T46" fmla="*/ 131 w 381"/>
                <a:gd name="T47" fmla="*/ 94 h 209"/>
                <a:gd name="T48" fmla="*/ 135 w 381"/>
                <a:gd name="T49" fmla="*/ 98 h 209"/>
                <a:gd name="T50" fmla="*/ 134 w 381"/>
                <a:gd name="T51" fmla="*/ 88 h 209"/>
                <a:gd name="T52" fmla="*/ 135 w 381"/>
                <a:gd name="T53" fmla="*/ 94 h 209"/>
                <a:gd name="T54" fmla="*/ 146 w 381"/>
                <a:gd name="T55" fmla="*/ 97 h 209"/>
                <a:gd name="T56" fmla="*/ 133 w 381"/>
                <a:gd name="T57" fmla="*/ 99 h 209"/>
                <a:gd name="T58" fmla="*/ 139 w 381"/>
                <a:gd name="T59" fmla="*/ 102 h 209"/>
                <a:gd name="T60" fmla="*/ 150 w 381"/>
                <a:gd name="T61" fmla="*/ 106 h 209"/>
                <a:gd name="T62" fmla="*/ 162 w 381"/>
                <a:gd name="T63" fmla="*/ 107 h 209"/>
                <a:gd name="T64" fmla="*/ 149 w 381"/>
                <a:gd name="T65" fmla="*/ 117 h 209"/>
                <a:gd name="T66" fmla="*/ 158 w 381"/>
                <a:gd name="T67" fmla="*/ 121 h 209"/>
                <a:gd name="T68" fmla="*/ 163 w 381"/>
                <a:gd name="T69" fmla="*/ 128 h 209"/>
                <a:gd name="T70" fmla="*/ 166 w 381"/>
                <a:gd name="T71" fmla="*/ 134 h 209"/>
                <a:gd name="T72" fmla="*/ 185 w 381"/>
                <a:gd name="T73" fmla="*/ 126 h 209"/>
                <a:gd name="T74" fmla="*/ 195 w 381"/>
                <a:gd name="T75" fmla="*/ 124 h 209"/>
                <a:gd name="T76" fmla="*/ 203 w 381"/>
                <a:gd name="T77" fmla="*/ 120 h 209"/>
                <a:gd name="T78" fmla="*/ 193 w 381"/>
                <a:gd name="T79" fmla="*/ 119 h 209"/>
                <a:gd name="T80" fmla="*/ 180 w 381"/>
                <a:gd name="T81" fmla="*/ 109 h 209"/>
                <a:gd name="T82" fmla="*/ 182 w 381"/>
                <a:gd name="T83" fmla="*/ 101 h 209"/>
                <a:gd name="T84" fmla="*/ 181 w 381"/>
                <a:gd name="T85" fmla="*/ 106 h 209"/>
                <a:gd name="T86" fmla="*/ 184 w 381"/>
                <a:gd name="T87" fmla="*/ 102 h 209"/>
                <a:gd name="T88" fmla="*/ 204 w 381"/>
                <a:gd name="T89" fmla="*/ 94 h 209"/>
                <a:gd name="T90" fmla="*/ 225 w 381"/>
                <a:gd name="T91" fmla="*/ 88 h 209"/>
                <a:gd name="T92" fmla="*/ 232 w 381"/>
                <a:gd name="T93" fmla="*/ 87 h 209"/>
                <a:gd name="T94" fmla="*/ 238 w 381"/>
                <a:gd name="T95" fmla="*/ 77 h 209"/>
                <a:gd name="T96" fmla="*/ 249 w 381"/>
                <a:gd name="T97" fmla="*/ 71 h 209"/>
                <a:gd name="T98" fmla="*/ 239 w 381"/>
                <a:gd name="T99" fmla="*/ 49 h 209"/>
                <a:gd name="T100" fmla="*/ 220 w 381"/>
                <a:gd name="T101" fmla="*/ 41 h 209"/>
                <a:gd name="T102" fmla="*/ 199 w 381"/>
                <a:gd name="T103" fmla="*/ 35 h 209"/>
                <a:gd name="T104" fmla="*/ 190 w 381"/>
                <a:gd name="T105" fmla="*/ 38 h 209"/>
                <a:gd name="T106" fmla="*/ 173 w 381"/>
                <a:gd name="T107" fmla="*/ 23 h 209"/>
                <a:gd name="T108" fmla="*/ 155 w 381"/>
                <a:gd name="T109" fmla="*/ 8 h 209"/>
                <a:gd name="T110" fmla="*/ 152 w 381"/>
                <a:gd name="T111" fmla="*/ 2 h 209"/>
                <a:gd name="T112" fmla="*/ 131 w 381"/>
                <a:gd name="T113" fmla="*/ 0 h 2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1"/>
                <a:gd name="T172" fmla="*/ 0 h 209"/>
                <a:gd name="T173" fmla="*/ 381 w 381"/>
                <a:gd name="T174" fmla="*/ 209 h 2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1" h="209">
                  <a:moveTo>
                    <a:pt x="200" y="0"/>
                  </a:moveTo>
                  <a:lnTo>
                    <a:pt x="183" y="4"/>
                  </a:lnTo>
                  <a:lnTo>
                    <a:pt x="159" y="17"/>
                  </a:lnTo>
                  <a:lnTo>
                    <a:pt x="161" y="26"/>
                  </a:lnTo>
                  <a:lnTo>
                    <a:pt x="125" y="20"/>
                  </a:lnTo>
                  <a:lnTo>
                    <a:pt x="90" y="14"/>
                  </a:lnTo>
                  <a:lnTo>
                    <a:pt x="54" y="14"/>
                  </a:lnTo>
                  <a:lnTo>
                    <a:pt x="18" y="14"/>
                  </a:lnTo>
                  <a:lnTo>
                    <a:pt x="31" y="39"/>
                  </a:lnTo>
                  <a:lnTo>
                    <a:pt x="29" y="53"/>
                  </a:lnTo>
                  <a:lnTo>
                    <a:pt x="9" y="80"/>
                  </a:lnTo>
                  <a:lnTo>
                    <a:pt x="6" y="87"/>
                  </a:lnTo>
                  <a:lnTo>
                    <a:pt x="0" y="105"/>
                  </a:lnTo>
                  <a:lnTo>
                    <a:pt x="17" y="117"/>
                  </a:lnTo>
                  <a:lnTo>
                    <a:pt x="17" y="116"/>
                  </a:lnTo>
                  <a:lnTo>
                    <a:pt x="56" y="121"/>
                  </a:lnTo>
                  <a:lnTo>
                    <a:pt x="92" y="110"/>
                  </a:lnTo>
                  <a:lnTo>
                    <a:pt x="111" y="95"/>
                  </a:lnTo>
                  <a:lnTo>
                    <a:pt x="116" y="97"/>
                  </a:lnTo>
                  <a:lnTo>
                    <a:pt x="134" y="113"/>
                  </a:lnTo>
                  <a:lnTo>
                    <a:pt x="150" y="128"/>
                  </a:lnTo>
                  <a:lnTo>
                    <a:pt x="167" y="143"/>
                  </a:lnTo>
                  <a:lnTo>
                    <a:pt x="183" y="159"/>
                  </a:lnTo>
                  <a:lnTo>
                    <a:pt x="200" y="147"/>
                  </a:lnTo>
                  <a:lnTo>
                    <a:pt x="206" y="153"/>
                  </a:lnTo>
                  <a:lnTo>
                    <a:pt x="205" y="138"/>
                  </a:lnTo>
                  <a:lnTo>
                    <a:pt x="207" y="147"/>
                  </a:lnTo>
                  <a:lnTo>
                    <a:pt x="223" y="152"/>
                  </a:lnTo>
                  <a:lnTo>
                    <a:pt x="203" y="154"/>
                  </a:lnTo>
                  <a:lnTo>
                    <a:pt x="212" y="159"/>
                  </a:lnTo>
                  <a:lnTo>
                    <a:pt x="229" y="166"/>
                  </a:lnTo>
                  <a:lnTo>
                    <a:pt x="248" y="167"/>
                  </a:lnTo>
                  <a:lnTo>
                    <a:pt x="228" y="183"/>
                  </a:lnTo>
                  <a:lnTo>
                    <a:pt x="242" y="188"/>
                  </a:lnTo>
                  <a:lnTo>
                    <a:pt x="250" y="199"/>
                  </a:lnTo>
                  <a:lnTo>
                    <a:pt x="254" y="209"/>
                  </a:lnTo>
                  <a:lnTo>
                    <a:pt x="283" y="197"/>
                  </a:lnTo>
                  <a:lnTo>
                    <a:pt x="298" y="193"/>
                  </a:lnTo>
                  <a:lnTo>
                    <a:pt x="311" y="187"/>
                  </a:lnTo>
                  <a:lnTo>
                    <a:pt x="295" y="186"/>
                  </a:lnTo>
                  <a:lnTo>
                    <a:pt x="275" y="170"/>
                  </a:lnTo>
                  <a:lnTo>
                    <a:pt x="279" y="158"/>
                  </a:lnTo>
                  <a:lnTo>
                    <a:pt x="277" y="166"/>
                  </a:lnTo>
                  <a:lnTo>
                    <a:pt x="282" y="159"/>
                  </a:lnTo>
                  <a:lnTo>
                    <a:pt x="312" y="147"/>
                  </a:lnTo>
                  <a:lnTo>
                    <a:pt x="344" y="137"/>
                  </a:lnTo>
                  <a:lnTo>
                    <a:pt x="355" y="136"/>
                  </a:lnTo>
                  <a:lnTo>
                    <a:pt x="364" y="120"/>
                  </a:lnTo>
                  <a:lnTo>
                    <a:pt x="381" y="111"/>
                  </a:lnTo>
                  <a:lnTo>
                    <a:pt x="366" y="76"/>
                  </a:lnTo>
                  <a:lnTo>
                    <a:pt x="336" y="64"/>
                  </a:lnTo>
                  <a:lnTo>
                    <a:pt x="305" y="54"/>
                  </a:lnTo>
                  <a:lnTo>
                    <a:pt x="290" y="59"/>
                  </a:lnTo>
                  <a:lnTo>
                    <a:pt x="264" y="36"/>
                  </a:lnTo>
                  <a:lnTo>
                    <a:pt x="237" y="12"/>
                  </a:lnTo>
                  <a:lnTo>
                    <a:pt x="233" y="3"/>
                  </a:lnTo>
                  <a:lnTo>
                    <a:pt x="200" y="0"/>
                  </a:lnTo>
                </a:path>
              </a:pathLst>
            </a:custGeom>
            <a:solidFill>
              <a:srgbClr val="E5E5E5"/>
            </a:solidFill>
            <a:ln w="1588">
              <a:solidFill>
                <a:srgbClr val="999999"/>
              </a:solidFill>
              <a:prstDash val="solid"/>
              <a:round/>
              <a:headEnd/>
              <a:tailEnd/>
            </a:ln>
          </p:spPr>
          <p:txBody>
            <a:bodyPr/>
            <a:lstStyle/>
            <a:p>
              <a:endParaRPr lang="en-US"/>
            </a:p>
          </p:txBody>
        </p:sp>
        <p:sp>
          <p:nvSpPr>
            <p:cNvPr id="27377" name="Freeform 634"/>
            <p:cNvSpPr>
              <a:spLocks/>
            </p:cNvSpPr>
            <p:nvPr/>
          </p:nvSpPr>
          <p:spPr bwMode="auto">
            <a:xfrm>
              <a:off x="2932" y="1617"/>
              <a:ext cx="64" cy="71"/>
            </a:xfrm>
            <a:custGeom>
              <a:avLst/>
              <a:gdLst>
                <a:gd name="T0" fmla="*/ 13 w 98"/>
                <a:gd name="T1" fmla="*/ 13 h 111"/>
                <a:gd name="T2" fmla="*/ 13 w 98"/>
                <a:gd name="T3" fmla="*/ 14 h 111"/>
                <a:gd name="T4" fmla="*/ 8 w 98"/>
                <a:gd name="T5" fmla="*/ 15 h 111"/>
                <a:gd name="T6" fmla="*/ 6 w 98"/>
                <a:gd name="T7" fmla="*/ 20 h 111"/>
                <a:gd name="T8" fmla="*/ 11 w 98"/>
                <a:gd name="T9" fmla="*/ 20 h 111"/>
                <a:gd name="T10" fmla="*/ 11 w 98"/>
                <a:gd name="T11" fmla="*/ 22 h 111"/>
                <a:gd name="T12" fmla="*/ 10 w 98"/>
                <a:gd name="T13" fmla="*/ 24 h 111"/>
                <a:gd name="T14" fmla="*/ 8 w 98"/>
                <a:gd name="T15" fmla="*/ 27 h 111"/>
                <a:gd name="T16" fmla="*/ 8 w 98"/>
                <a:gd name="T17" fmla="*/ 29 h 111"/>
                <a:gd name="T18" fmla="*/ 11 w 98"/>
                <a:gd name="T19" fmla="*/ 31 h 111"/>
                <a:gd name="T20" fmla="*/ 16 w 98"/>
                <a:gd name="T21" fmla="*/ 34 h 111"/>
                <a:gd name="T22" fmla="*/ 11 w 98"/>
                <a:gd name="T23" fmla="*/ 36 h 111"/>
                <a:gd name="T24" fmla="*/ 15 w 98"/>
                <a:gd name="T25" fmla="*/ 39 h 111"/>
                <a:gd name="T26" fmla="*/ 15 w 98"/>
                <a:gd name="T27" fmla="*/ 42 h 111"/>
                <a:gd name="T28" fmla="*/ 7 w 98"/>
                <a:gd name="T29" fmla="*/ 44 h 111"/>
                <a:gd name="T30" fmla="*/ 11 w 98"/>
                <a:gd name="T31" fmla="*/ 46 h 111"/>
                <a:gd name="T32" fmla="*/ 9 w 98"/>
                <a:gd name="T33" fmla="*/ 49 h 111"/>
                <a:gd name="T34" fmla="*/ 6 w 98"/>
                <a:gd name="T35" fmla="*/ 46 h 111"/>
                <a:gd name="T36" fmla="*/ 3 w 98"/>
                <a:gd name="T37" fmla="*/ 51 h 111"/>
                <a:gd name="T38" fmla="*/ 3 w 98"/>
                <a:gd name="T39" fmla="*/ 52 h 111"/>
                <a:gd name="T40" fmla="*/ 5 w 98"/>
                <a:gd name="T41" fmla="*/ 59 h 111"/>
                <a:gd name="T42" fmla="*/ 3 w 98"/>
                <a:gd name="T43" fmla="*/ 59 h 111"/>
                <a:gd name="T44" fmla="*/ 0 w 98"/>
                <a:gd name="T45" fmla="*/ 61 h 111"/>
                <a:gd name="T46" fmla="*/ 11 w 98"/>
                <a:gd name="T47" fmla="*/ 66 h 111"/>
                <a:gd name="T48" fmla="*/ 15 w 98"/>
                <a:gd name="T49" fmla="*/ 71 h 111"/>
                <a:gd name="T50" fmla="*/ 18 w 98"/>
                <a:gd name="T51" fmla="*/ 59 h 111"/>
                <a:gd name="T52" fmla="*/ 26 w 98"/>
                <a:gd name="T53" fmla="*/ 62 h 111"/>
                <a:gd name="T54" fmla="*/ 31 w 98"/>
                <a:gd name="T55" fmla="*/ 70 h 111"/>
                <a:gd name="T56" fmla="*/ 35 w 98"/>
                <a:gd name="T57" fmla="*/ 70 h 111"/>
                <a:gd name="T58" fmla="*/ 35 w 98"/>
                <a:gd name="T59" fmla="*/ 68 h 111"/>
                <a:gd name="T60" fmla="*/ 39 w 98"/>
                <a:gd name="T61" fmla="*/ 66 h 111"/>
                <a:gd name="T62" fmla="*/ 42 w 98"/>
                <a:gd name="T63" fmla="*/ 67 h 111"/>
                <a:gd name="T64" fmla="*/ 44 w 98"/>
                <a:gd name="T65" fmla="*/ 64 h 111"/>
                <a:gd name="T66" fmla="*/ 46 w 98"/>
                <a:gd name="T67" fmla="*/ 65 h 111"/>
                <a:gd name="T68" fmla="*/ 49 w 98"/>
                <a:gd name="T69" fmla="*/ 65 h 111"/>
                <a:gd name="T70" fmla="*/ 50 w 98"/>
                <a:gd name="T71" fmla="*/ 64 h 111"/>
                <a:gd name="T72" fmla="*/ 55 w 98"/>
                <a:gd name="T73" fmla="*/ 63 h 111"/>
                <a:gd name="T74" fmla="*/ 59 w 98"/>
                <a:gd name="T75" fmla="*/ 66 h 111"/>
                <a:gd name="T76" fmla="*/ 62 w 98"/>
                <a:gd name="T77" fmla="*/ 65 h 111"/>
                <a:gd name="T78" fmla="*/ 57 w 98"/>
                <a:gd name="T79" fmla="*/ 59 h 111"/>
                <a:gd name="T80" fmla="*/ 64 w 98"/>
                <a:gd name="T81" fmla="*/ 51 h 111"/>
                <a:gd name="T82" fmla="*/ 57 w 98"/>
                <a:gd name="T83" fmla="*/ 41 h 111"/>
                <a:gd name="T84" fmla="*/ 58 w 98"/>
                <a:gd name="T85" fmla="*/ 31 h 111"/>
                <a:gd name="T86" fmla="*/ 57 w 98"/>
                <a:gd name="T87" fmla="*/ 25 h 111"/>
                <a:gd name="T88" fmla="*/ 53 w 98"/>
                <a:gd name="T89" fmla="*/ 24 h 111"/>
                <a:gd name="T90" fmla="*/ 48 w 98"/>
                <a:gd name="T91" fmla="*/ 24 h 111"/>
                <a:gd name="T92" fmla="*/ 42 w 98"/>
                <a:gd name="T93" fmla="*/ 20 h 111"/>
                <a:gd name="T94" fmla="*/ 22 w 98"/>
                <a:gd name="T95" fmla="*/ 0 h 111"/>
                <a:gd name="T96" fmla="*/ 3 w 98"/>
                <a:gd name="T97" fmla="*/ 3 h 111"/>
                <a:gd name="T98" fmla="*/ 5 w 98"/>
                <a:gd name="T99" fmla="*/ 10 h 111"/>
                <a:gd name="T100" fmla="*/ 7 w 98"/>
                <a:gd name="T101" fmla="*/ 10 h 111"/>
                <a:gd name="T102" fmla="*/ 6 w 98"/>
                <a:gd name="T103" fmla="*/ 12 h 111"/>
                <a:gd name="T104" fmla="*/ 7 w 98"/>
                <a:gd name="T105" fmla="*/ 13 h 111"/>
                <a:gd name="T106" fmla="*/ 13 w 98"/>
                <a:gd name="T107" fmla="*/ 13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111"/>
                <a:gd name="T164" fmla="*/ 98 w 98"/>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111">
                  <a:moveTo>
                    <a:pt x="20" y="21"/>
                  </a:moveTo>
                  <a:lnTo>
                    <a:pt x="20" y="22"/>
                  </a:lnTo>
                  <a:lnTo>
                    <a:pt x="12" y="23"/>
                  </a:lnTo>
                  <a:lnTo>
                    <a:pt x="9" y="31"/>
                  </a:lnTo>
                  <a:lnTo>
                    <a:pt x="17" y="31"/>
                  </a:lnTo>
                  <a:lnTo>
                    <a:pt x="17" y="34"/>
                  </a:lnTo>
                  <a:lnTo>
                    <a:pt x="15" y="38"/>
                  </a:lnTo>
                  <a:lnTo>
                    <a:pt x="12" y="42"/>
                  </a:lnTo>
                  <a:lnTo>
                    <a:pt x="12" y="45"/>
                  </a:lnTo>
                  <a:lnTo>
                    <a:pt x="17" y="48"/>
                  </a:lnTo>
                  <a:lnTo>
                    <a:pt x="25" y="53"/>
                  </a:lnTo>
                  <a:lnTo>
                    <a:pt x="17" y="56"/>
                  </a:lnTo>
                  <a:lnTo>
                    <a:pt x="23" y="61"/>
                  </a:lnTo>
                  <a:lnTo>
                    <a:pt x="23" y="65"/>
                  </a:lnTo>
                  <a:lnTo>
                    <a:pt x="11" y="69"/>
                  </a:lnTo>
                  <a:lnTo>
                    <a:pt x="17" y="72"/>
                  </a:lnTo>
                  <a:lnTo>
                    <a:pt x="14" y="77"/>
                  </a:lnTo>
                  <a:lnTo>
                    <a:pt x="9" y="72"/>
                  </a:lnTo>
                  <a:lnTo>
                    <a:pt x="5" y="80"/>
                  </a:lnTo>
                  <a:lnTo>
                    <a:pt x="4" y="81"/>
                  </a:lnTo>
                  <a:lnTo>
                    <a:pt x="7" y="92"/>
                  </a:lnTo>
                  <a:lnTo>
                    <a:pt x="4" y="93"/>
                  </a:lnTo>
                  <a:lnTo>
                    <a:pt x="0" y="95"/>
                  </a:lnTo>
                  <a:lnTo>
                    <a:pt x="17" y="103"/>
                  </a:lnTo>
                  <a:lnTo>
                    <a:pt x="23" y="111"/>
                  </a:lnTo>
                  <a:lnTo>
                    <a:pt x="28" y="93"/>
                  </a:lnTo>
                  <a:lnTo>
                    <a:pt x="40" y="97"/>
                  </a:lnTo>
                  <a:lnTo>
                    <a:pt x="47" y="110"/>
                  </a:lnTo>
                  <a:lnTo>
                    <a:pt x="53" y="109"/>
                  </a:lnTo>
                  <a:lnTo>
                    <a:pt x="53" y="106"/>
                  </a:lnTo>
                  <a:lnTo>
                    <a:pt x="59" y="103"/>
                  </a:lnTo>
                  <a:lnTo>
                    <a:pt x="65" y="104"/>
                  </a:lnTo>
                  <a:lnTo>
                    <a:pt x="67" y="100"/>
                  </a:lnTo>
                  <a:lnTo>
                    <a:pt x="71" y="102"/>
                  </a:lnTo>
                  <a:lnTo>
                    <a:pt x="75" y="102"/>
                  </a:lnTo>
                  <a:lnTo>
                    <a:pt x="76" y="100"/>
                  </a:lnTo>
                  <a:lnTo>
                    <a:pt x="84" y="98"/>
                  </a:lnTo>
                  <a:lnTo>
                    <a:pt x="90" y="103"/>
                  </a:lnTo>
                  <a:lnTo>
                    <a:pt x="95" y="102"/>
                  </a:lnTo>
                  <a:lnTo>
                    <a:pt x="88" y="93"/>
                  </a:lnTo>
                  <a:lnTo>
                    <a:pt x="98" y="80"/>
                  </a:lnTo>
                  <a:lnTo>
                    <a:pt x="87" y="64"/>
                  </a:lnTo>
                  <a:lnTo>
                    <a:pt x="89" y="48"/>
                  </a:lnTo>
                  <a:lnTo>
                    <a:pt x="87" y="39"/>
                  </a:lnTo>
                  <a:lnTo>
                    <a:pt x="81" y="37"/>
                  </a:lnTo>
                  <a:lnTo>
                    <a:pt x="73" y="37"/>
                  </a:lnTo>
                  <a:lnTo>
                    <a:pt x="65" y="31"/>
                  </a:lnTo>
                  <a:lnTo>
                    <a:pt x="33" y="0"/>
                  </a:lnTo>
                  <a:lnTo>
                    <a:pt x="4" y="5"/>
                  </a:lnTo>
                  <a:lnTo>
                    <a:pt x="7" y="15"/>
                  </a:lnTo>
                  <a:lnTo>
                    <a:pt x="11" y="15"/>
                  </a:lnTo>
                  <a:lnTo>
                    <a:pt x="9" y="19"/>
                  </a:lnTo>
                  <a:lnTo>
                    <a:pt x="11" y="20"/>
                  </a:lnTo>
                  <a:lnTo>
                    <a:pt x="20" y="2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78" name="Freeform 635"/>
            <p:cNvSpPr>
              <a:spLocks/>
            </p:cNvSpPr>
            <p:nvPr/>
          </p:nvSpPr>
          <p:spPr bwMode="auto">
            <a:xfrm>
              <a:off x="2932" y="1617"/>
              <a:ext cx="64" cy="71"/>
            </a:xfrm>
            <a:custGeom>
              <a:avLst/>
              <a:gdLst>
                <a:gd name="T0" fmla="*/ 13 w 98"/>
                <a:gd name="T1" fmla="*/ 13 h 111"/>
                <a:gd name="T2" fmla="*/ 13 w 98"/>
                <a:gd name="T3" fmla="*/ 14 h 111"/>
                <a:gd name="T4" fmla="*/ 8 w 98"/>
                <a:gd name="T5" fmla="*/ 15 h 111"/>
                <a:gd name="T6" fmla="*/ 6 w 98"/>
                <a:gd name="T7" fmla="*/ 20 h 111"/>
                <a:gd name="T8" fmla="*/ 11 w 98"/>
                <a:gd name="T9" fmla="*/ 20 h 111"/>
                <a:gd name="T10" fmla="*/ 11 w 98"/>
                <a:gd name="T11" fmla="*/ 22 h 111"/>
                <a:gd name="T12" fmla="*/ 10 w 98"/>
                <a:gd name="T13" fmla="*/ 24 h 111"/>
                <a:gd name="T14" fmla="*/ 8 w 98"/>
                <a:gd name="T15" fmla="*/ 27 h 111"/>
                <a:gd name="T16" fmla="*/ 8 w 98"/>
                <a:gd name="T17" fmla="*/ 29 h 111"/>
                <a:gd name="T18" fmla="*/ 11 w 98"/>
                <a:gd name="T19" fmla="*/ 31 h 111"/>
                <a:gd name="T20" fmla="*/ 16 w 98"/>
                <a:gd name="T21" fmla="*/ 34 h 111"/>
                <a:gd name="T22" fmla="*/ 11 w 98"/>
                <a:gd name="T23" fmla="*/ 36 h 111"/>
                <a:gd name="T24" fmla="*/ 15 w 98"/>
                <a:gd name="T25" fmla="*/ 39 h 111"/>
                <a:gd name="T26" fmla="*/ 15 w 98"/>
                <a:gd name="T27" fmla="*/ 42 h 111"/>
                <a:gd name="T28" fmla="*/ 7 w 98"/>
                <a:gd name="T29" fmla="*/ 44 h 111"/>
                <a:gd name="T30" fmla="*/ 11 w 98"/>
                <a:gd name="T31" fmla="*/ 46 h 111"/>
                <a:gd name="T32" fmla="*/ 9 w 98"/>
                <a:gd name="T33" fmla="*/ 49 h 111"/>
                <a:gd name="T34" fmla="*/ 6 w 98"/>
                <a:gd name="T35" fmla="*/ 46 h 111"/>
                <a:gd name="T36" fmla="*/ 3 w 98"/>
                <a:gd name="T37" fmla="*/ 51 h 111"/>
                <a:gd name="T38" fmla="*/ 3 w 98"/>
                <a:gd name="T39" fmla="*/ 52 h 111"/>
                <a:gd name="T40" fmla="*/ 5 w 98"/>
                <a:gd name="T41" fmla="*/ 59 h 111"/>
                <a:gd name="T42" fmla="*/ 3 w 98"/>
                <a:gd name="T43" fmla="*/ 59 h 111"/>
                <a:gd name="T44" fmla="*/ 0 w 98"/>
                <a:gd name="T45" fmla="*/ 61 h 111"/>
                <a:gd name="T46" fmla="*/ 11 w 98"/>
                <a:gd name="T47" fmla="*/ 66 h 111"/>
                <a:gd name="T48" fmla="*/ 15 w 98"/>
                <a:gd name="T49" fmla="*/ 71 h 111"/>
                <a:gd name="T50" fmla="*/ 18 w 98"/>
                <a:gd name="T51" fmla="*/ 59 h 111"/>
                <a:gd name="T52" fmla="*/ 26 w 98"/>
                <a:gd name="T53" fmla="*/ 62 h 111"/>
                <a:gd name="T54" fmla="*/ 31 w 98"/>
                <a:gd name="T55" fmla="*/ 70 h 111"/>
                <a:gd name="T56" fmla="*/ 35 w 98"/>
                <a:gd name="T57" fmla="*/ 70 h 111"/>
                <a:gd name="T58" fmla="*/ 35 w 98"/>
                <a:gd name="T59" fmla="*/ 68 h 111"/>
                <a:gd name="T60" fmla="*/ 39 w 98"/>
                <a:gd name="T61" fmla="*/ 66 h 111"/>
                <a:gd name="T62" fmla="*/ 42 w 98"/>
                <a:gd name="T63" fmla="*/ 67 h 111"/>
                <a:gd name="T64" fmla="*/ 44 w 98"/>
                <a:gd name="T65" fmla="*/ 64 h 111"/>
                <a:gd name="T66" fmla="*/ 46 w 98"/>
                <a:gd name="T67" fmla="*/ 65 h 111"/>
                <a:gd name="T68" fmla="*/ 49 w 98"/>
                <a:gd name="T69" fmla="*/ 65 h 111"/>
                <a:gd name="T70" fmla="*/ 50 w 98"/>
                <a:gd name="T71" fmla="*/ 64 h 111"/>
                <a:gd name="T72" fmla="*/ 55 w 98"/>
                <a:gd name="T73" fmla="*/ 63 h 111"/>
                <a:gd name="T74" fmla="*/ 59 w 98"/>
                <a:gd name="T75" fmla="*/ 66 h 111"/>
                <a:gd name="T76" fmla="*/ 62 w 98"/>
                <a:gd name="T77" fmla="*/ 65 h 111"/>
                <a:gd name="T78" fmla="*/ 57 w 98"/>
                <a:gd name="T79" fmla="*/ 59 h 111"/>
                <a:gd name="T80" fmla="*/ 64 w 98"/>
                <a:gd name="T81" fmla="*/ 51 h 111"/>
                <a:gd name="T82" fmla="*/ 57 w 98"/>
                <a:gd name="T83" fmla="*/ 41 h 111"/>
                <a:gd name="T84" fmla="*/ 58 w 98"/>
                <a:gd name="T85" fmla="*/ 31 h 111"/>
                <a:gd name="T86" fmla="*/ 57 w 98"/>
                <a:gd name="T87" fmla="*/ 25 h 111"/>
                <a:gd name="T88" fmla="*/ 53 w 98"/>
                <a:gd name="T89" fmla="*/ 24 h 111"/>
                <a:gd name="T90" fmla="*/ 48 w 98"/>
                <a:gd name="T91" fmla="*/ 24 h 111"/>
                <a:gd name="T92" fmla="*/ 42 w 98"/>
                <a:gd name="T93" fmla="*/ 20 h 111"/>
                <a:gd name="T94" fmla="*/ 22 w 98"/>
                <a:gd name="T95" fmla="*/ 0 h 111"/>
                <a:gd name="T96" fmla="*/ 3 w 98"/>
                <a:gd name="T97" fmla="*/ 3 h 111"/>
                <a:gd name="T98" fmla="*/ 5 w 98"/>
                <a:gd name="T99" fmla="*/ 10 h 111"/>
                <a:gd name="T100" fmla="*/ 7 w 98"/>
                <a:gd name="T101" fmla="*/ 10 h 111"/>
                <a:gd name="T102" fmla="*/ 6 w 98"/>
                <a:gd name="T103" fmla="*/ 12 h 111"/>
                <a:gd name="T104" fmla="*/ 7 w 98"/>
                <a:gd name="T105" fmla="*/ 13 h 111"/>
                <a:gd name="T106" fmla="*/ 13 w 98"/>
                <a:gd name="T107" fmla="*/ 13 h 1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111"/>
                <a:gd name="T164" fmla="*/ 98 w 98"/>
                <a:gd name="T165" fmla="*/ 111 h 1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111">
                  <a:moveTo>
                    <a:pt x="20" y="21"/>
                  </a:moveTo>
                  <a:lnTo>
                    <a:pt x="20" y="22"/>
                  </a:lnTo>
                  <a:lnTo>
                    <a:pt x="12" y="23"/>
                  </a:lnTo>
                  <a:lnTo>
                    <a:pt x="9" y="31"/>
                  </a:lnTo>
                  <a:lnTo>
                    <a:pt x="17" y="31"/>
                  </a:lnTo>
                  <a:lnTo>
                    <a:pt x="17" y="34"/>
                  </a:lnTo>
                  <a:lnTo>
                    <a:pt x="15" y="38"/>
                  </a:lnTo>
                  <a:lnTo>
                    <a:pt x="12" y="42"/>
                  </a:lnTo>
                  <a:lnTo>
                    <a:pt x="12" y="45"/>
                  </a:lnTo>
                  <a:lnTo>
                    <a:pt x="17" y="48"/>
                  </a:lnTo>
                  <a:lnTo>
                    <a:pt x="25" y="53"/>
                  </a:lnTo>
                  <a:lnTo>
                    <a:pt x="17" y="56"/>
                  </a:lnTo>
                  <a:lnTo>
                    <a:pt x="23" y="61"/>
                  </a:lnTo>
                  <a:lnTo>
                    <a:pt x="23" y="65"/>
                  </a:lnTo>
                  <a:lnTo>
                    <a:pt x="11" y="69"/>
                  </a:lnTo>
                  <a:lnTo>
                    <a:pt x="17" y="72"/>
                  </a:lnTo>
                  <a:lnTo>
                    <a:pt x="14" y="77"/>
                  </a:lnTo>
                  <a:lnTo>
                    <a:pt x="9" y="72"/>
                  </a:lnTo>
                  <a:lnTo>
                    <a:pt x="5" y="80"/>
                  </a:lnTo>
                  <a:lnTo>
                    <a:pt x="4" y="81"/>
                  </a:lnTo>
                  <a:lnTo>
                    <a:pt x="7" y="92"/>
                  </a:lnTo>
                  <a:lnTo>
                    <a:pt x="4" y="93"/>
                  </a:lnTo>
                  <a:lnTo>
                    <a:pt x="0" y="95"/>
                  </a:lnTo>
                  <a:lnTo>
                    <a:pt x="17" y="103"/>
                  </a:lnTo>
                  <a:lnTo>
                    <a:pt x="23" y="111"/>
                  </a:lnTo>
                  <a:lnTo>
                    <a:pt x="28" y="93"/>
                  </a:lnTo>
                  <a:lnTo>
                    <a:pt x="40" y="97"/>
                  </a:lnTo>
                  <a:lnTo>
                    <a:pt x="47" y="110"/>
                  </a:lnTo>
                  <a:lnTo>
                    <a:pt x="53" y="109"/>
                  </a:lnTo>
                  <a:lnTo>
                    <a:pt x="53" y="106"/>
                  </a:lnTo>
                  <a:lnTo>
                    <a:pt x="59" y="103"/>
                  </a:lnTo>
                  <a:lnTo>
                    <a:pt x="65" y="104"/>
                  </a:lnTo>
                  <a:lnTo>
                    <a:pt x="67" y="100"/>
                  </a:lnTo>
                  <a:lnTo>
                    <a:pt x="71" y="102"/>
                  </a:lnTo>
                  <a:lnTo>
                    <a:pt x="75" y="102"/>
                  </a:lnTo>
                  <a:lnTo>
                    <a:pt x="76" y="100"/>
                  </a:lnTo>
                  <a:lnTo>
                    <a:pt x="84" y="98"/>
                  </a:lnTo>
                  <a:lnTo>
                    <a:pt x="90" y="103"/>
                  </a:lnTo>
                  <a:lnTo>
                    <a:pt x="95" y="102"/>
                  </a:lnTo>
                  <a:lnTo>
                    <a:pt x="88" y="93"/>
                  </a:lnTo>
                  <a:lnTo>
                    <a:pt x="98" y="80"/>
                  </a:lnTo>
                  <a:lnTo>
                    <a:pt x="87" y="64"/>
                  </a:lnTo>
                  <a:lnTo>
                    <a:pt x="89" y="48"/>
                  </a:lnTo>
                  <a:lnTo>
                    <a:pt x="87" y="39"/>
                  </a:lnTo>
                  <a:lnTo>
                    <a:pt x="81" y="37"/>
                  </a:lnTo>
                  <a:lnTo>
                    <a:pt x="73" y="37"/>
                  </a:lnTo>
                  <a:lnTo>
                    <a:pt x="65" y="31"/>
                  </a:lnTo>
                  <a:lnTo>
                    <a:pt x="33" y="0"/>
                  </a:lnTo>
                  <a:lnTo>
                    <a:pt x="4" y="5"/>
                  </a:lnTo>
                  <a:lnTo>
                    <a:pt x="7" y="15"/>
                  </a:lnTo>
                  <a:lnTo>
                    <a:pt x="11" y="15"/>
                  </a:lnTo>
                  <a:lnTo>
                    <a:pt x="9" y="19"/>
                  </a:lnTo>
                  <a:lnTo>
                    <a:pt x="11" y="20"/>
                  </a:lnTo>
                  <a:lnTo>
                    <a:pt x="20" y="21"/>
                  </a:lnTo>
                </a:path>
              </a:pathLst>
            </a:custGeom>
            <a:solidFill>
              <a:srgbClr val="E5E5E5"/>
            </a:solidFill>
            <a:ln w="1588">
              <a:solidFill>
                <a:srgbClr val="999999"/>
              </a:solidFill>
              <a:prstDash val="solid"/>
              <a:round/>
              <a:headEnd/>
              <a:tailEnd/>
            </a:ln>
          </p:spPr>
          <p:txBody>
            <a:bodyPr/>
            <a:lstStyle/>
            <a:p>
              <a:endParaRPr lang="en-US"/>
            </a:p>
          </p:txBody>
        </p:sp>
        <p:sp>
          <p:nvSpPr>
            <p:cNvPr id="27379" name="Freeform 636"/>
            <p:cNvSpPr>
              <a:spLocks/>
            </p:cNvSpPr>
            <p:nvPr/>
          </p:nvSpPr>
          <p:spPr bwMode="auto">
            <a:xfrm>
              <a:off x="943" y="1210"/>
              <a:ext cx="1003" cy="481"/>
            </a:xfrm>
            <a:custGeom>
              <a:avLst/>
              <a:gdLst>
                <a:gd name="T0" fmla="*/ 772 w 1531"/>
                <a:gd name="T1" fmla="*/ 80 h 748"/>
                <a:gd name="T2" fmla="*/ 816 w 1531"/>
                <a:gd name="T3" fmla="*/ 34 h 748"/>
                <a:gd name="T4" fmla="*/ 734 w 1531"/>
                <a:gd name="T5" fmla="*/ 55 h 748"/>
                <a:gd name="T6" fmla="*/ 703 w 1531"/>
                <a:gd name="T7" fmla="*/ 32 h 748"/>
                <a:gd name="T8" fmla="*/ 702 w 1531"/>
                <a:gd name="T9" fmla="*/ 3 h 748"/>
                <a:gd name="T10" fmla="*/ 690 w 1531"/>
                <a:gd name="T11" fmla="*/ 37 h 748"/>
                <a:gd name="T12" fmla="*/ 637 w 1531"/>
                <a:gd name="T13" fmla="*/ 74 h 748"/>
                <a:gd name="T14" fmla="*/ 649 w 1531"/>
                <a:gd name="T15" fmla="*/ 53 h 748"/>
                <a:gd name="T16" fmla="*/ 609 w 1531"/>
                <a:gd name="T17" fmla="*/ 62 h 748"/>
                <a:gd name="T18" fmla="*/ 529 w 1531"/>
                <a:gd name="T19" fmla="*/ 51 h 748"/>
                <a:gd name="T20" fmla="*/ 495 w 1531"/>
                <a:gd name="T21" fmla="*/ 63 h 748"/>
                <a:gd name="T22" fmla="*/ 425 w 1531"/>
                <a:gd name="T23" fmla="*/ 46 h 748"/>
                <a:gd name="T24" fmla="*/ 337 w 1531"/>
                <a:gd name="T25" fmla="*/ 35 h 748"/>
                <a:gd name="T26" fmla="*/ 280 w 1531"/>
                <a:gd name="T27" fmla="*/ 28 h 748"/>
                <a:gd name="T28" fmla="*/ 122 w 1531"/>
                <a:gd name="T29" fmla="*/ 68 h 748"/>
                <a:gd name="T30" fmla="*/ 22 w 1531"/>
                <a:gd name="T31" fmla="*/ 181 h 748"/>
                <a:gd name="T32" fmla="*/ 71 w 1531"/>
                <a:gd name="T33" fmla="*/ 244 h 748"/>
                <a:gd name="T34" fmla="*/ 46 w 1531"/>
                <a:gd name="T35" fmla="*/ 266 h 748"/>
                <a:gd name="T36" fmla="*/ 60 w 1531"/>
                <a:gd name="T37" fmla="*/ 286 h 748"/>
                <a:gd name="T38" fmla="*/ 62 w 1531"/>
                <a:gd name="T39" fmla="*/ 309 h 748"/>
                <a:gd name="T40" fmla="*/ 37 w 1531"/>
                <a:gd name="T41" fmla="*/ 323 h 748"/>
                <a:gd name="T42" fmla="*/ 57 w 1531"/>
                <a:gd name="T43" fmla="*/ 330 h 748"/>
                <a:gd name="T44" fmla="*/ 69 w 1531"/>
                <a:gd name="T45" fmla="*/ 344 h 748"/>
                <a:gd name="T46" fmla="*/ 73 w 1531"/>
                <a:gd name="T47" fmla="*/ 355 h 748"/>
                <a:gd name="T48" fmla="*/ 265 w 1531"/>
                <a:gd name="T49" fmla="*/ 357 h 748"/>
                <a:gd name="T50" fmla="*/ 456 w 1531"/>
                <a:gd name="T51" fmla="*/ 351 h 748"/>
                <a:gd name="T52" fmla="*/ 566 w 1531"/>
                <a:gd name="T53" fmla="*/ 392 h 748"/>
                <a:gd name="T54" fmla="*/ 563 w 1531"/>
                <a:gd name="T55" fmla="*/ 473 h 748"/>
                <a:gd name="T56" fmla="*/ 675 w 1531"/>
                <a:gd name="T57" fmla="*/ 437 h 748"/>
                <a:gd name="T58" fmla="*/ 798 w 1531"/>
                <a:gd name="T59" fmla="*/ 387 h 748"/>
                <a:gd name="T60" fmla="*/ 844 w 1531"/>
                <a:gd name="T61" fmla="*/ 410 h 748"/>
                <a:gd name="T62" fmla="*/ 819 w 1531"/>
                <a:gd name="T63" fmla="*/ 431 h 748"/>
                <a:gd name="T64" fmla="*/ 889 w 1531"/>
                <a:gd name="T65" fmla="*/ 420 h 748"/>
                <a:gd name="T66" fmla="*/ 842 w 1531"/>
                <a:gd name="T67" fmla="*/ 389 h 748"/>
                <a:gd name="T68" fmla="*/ 866 w 1531"/>
                <a:gd name="T69" fmla="*/ 361 h 748"/>
                <a:gd name="T70" fmla="*/ 787 w 1531"/>
                <a:gd name="T71" fmla="*/ 372 h 748"/>
                <a:gd name="T72" fmla="*/ 951 w 1531"/>
                <a:gd name="T73" fmla="*/ 323 h 748"/>
                <a:gd name="T74" fmla="*/ 1003 w 1531"/>
                <a:gd name="T75" fmla="*/ 285 h 748"/>
                <a:gd name="T76" fmla="*/ 950 w 1531"/>
                <a:gd name="T77" fmla="*/ 282 h 748"/>
                <a:gd name="T78" fmla="*/ 960 w 1531"/>
                <a:gd name="T79" fmla="*/ 260 h 748"/>
                <a:gd name="T80" fmla="*/ 955 w 1531"/>
                <a:gd name="T81" fmla="*/ 250 h 748"/>
                <a:gd name="T82" fmla="*/ 940 w 1531"/>
                <a:gd name="T83" fmla="*/ 229 h 748"/>
                <a:gd name="T84" fmla="*/ 939 w 1531"/>
                <a:gd name="T85" fmla="*/ 210 h 748"/>
                <a:gd name="T86" fmla="*/ 939 w 1531"/>
                <a:gd name="T87" fmla="*/ 181 h 748"/>
                <a:gd name="T88" fmla="*/ 917 w 1531"/>
                <a:gd name="T89" fmla="*/ 194 h 748"/>
                <a:gd name="T90" fmla="*/ 875 w 1531"/>
                <a:gd name="T91" fmla="*/ 210 h 748"/>
                <a:gd name="T92" fmla="*/ 869 w 1531"/>
                <a:gd name="T93" fmla="*/ 186 h 748"/>
                <a:gd name="T94" fmla="*/ 859 w 1531"/>
                <a:gd name="T95" fmla="*/ 154 h 748"/>
                <a:gd name="T96" fmla="*/ 788 w 1531"/>
                <a:gd name="T97" fmla="*/ 157 h 748"/>
                <a:gd name="T98" fmla="*/ 750 w 1531"/>
                <a:gd name="T99" fmla="*/ 243 h 748"/>
                <a:gd name="T100" fmla="*/ 685 w 1531"/>
                <a:gd name="T101" fmla="*/ 313 h 748"/>
                <a:gd name="T102" fmla="*/ 664 w 1531"/>
                <a:gd name="T103" fmla="*/ 271 h 748"/>
                <a:gd name="T104" fmla="*/ 584 w 1531"/>
                <a:gd name="T105" fmla="*/ 222 h 748"/>
                <a:gd name="T106" fmla="*/ 555 w 1531"/>
                <a:gd name="T107" fmla="*/ 194 h 748"/>
                <a:gd name="T108" fmla="*/ 629 w 1531"/>
                <a:gd name="T109" fmla="*/ 136 h 748"/>
                <a:gd name="T110" fmla="*/ 667 w 1531"/>
                <a:gd name="T111" fmla="*/ 117 h 748"/>
                <a:gd name="T112" fmla="*/ 704 w 1531"/>
                <a:gd name="T113" fmla="*/ 93 h 7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31"/>
                <a:gd name="T172" fmla="*/ 0 h 748"/>
                <a:gd name="T173" fmla="*/ 1531 w 1531"/>
                <a:gd name="T174" fmla="*/ 748 h 7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31" h="748">
                  <a:moveTo>
                    <a:pt x="1126" y="131"/>
                  </a:moveTo>
                  <a:lnTo>
                    <a:pt x="1119" y="122"/>
                  </a:lnTo>
                  <a:lnTo>
                    <a:pt x="1142" y="123"/>
                  </a:lnTo>
                  <a:lnTo>
                    <a:pt x="1154" y="131"/>
                  </a:lnTo>
                  <a:lnTo>
                    <a:pt x="1167" y="130"/>
                  </a:lnTo>
                  <a:lnTo>
                    <a:pt x="1156" y="115"/>
                  </a:lnTo>
                  <a:lnTo>
                    <a:pt x="1167" y="119"/>
                  </a:lnTo>
                  <a:lnTo>
                    <a:pt x="1170" y="120"/>
                  </a:lnTo>
                  <a:lnTo>
                    <a:pt x="1179" y="125"/>
                  </a:lnTo>
                  <a:lnTo>
                    <a:pt x="1220" y="110"/>
                  </a:lnTo>
                  <a:lnTo>
                    <a:pt x="1229" y="99"/>
                  </a:lnTo>
                  <a:lnTo>
                    <a:pt x="1226" y="87"/>
                  </a:lnTo>
                  <a:lnTo>
                    <a:pt x="1229" y="80"/>
                  </a:lnTo>
                  <a:lnTo>
                    <a:pt x="1251" y="72"/>
                  </a:lnTo>
                  <a:lnTo>
                    <a:pt x="1239" y="71"/>
                  </a:lnTo>
                  <a:lnTo>
                    <a:pt x="1254" y="62"/>
                  </a:lnTo>
                  <a:lnTo>
                    <a:pt x="1228" y="55"/>
                  </a:lnTo>
                  <a:lnTo>
                    <a:pt x="1246" y="53"/>
                  </a:lnTo>
                  <a:lnTo>
                    <a:pt x="1195" y="53"/>
                  </a:lnTo>
                  <a:lnTo>
                    <a:pt x="1189" y="62"/>
                  </a:lnTo>
                  <a:lnTo>
                    <a:pt x="1191" y="70"/>
                  </a:lnTo>
                  <a:lnTo>
                    <a:pt x="1189" y="73"/>
                  </a:lnTo>
                  <a:lnTo>
                    <a:pt x="1173" y="73"/>
                  </a:lnTo>
                  <a:lnTo>
                    <a:pt x="1135" y="105"/>
                  </a:lnTo>
                  <a:lnTo>
                    <a:pt x="1120" y="106"/>
                  </a:lnTo>
                  <a:lnTo>
                    <a:pt x="1118" y="88"/>
                  </a:lnTo>
                  <a:lnTo>
                    <a:pt x="1121" y="86"/>
                  </a:lnTo>
                  <a:lnTo>
                    <a:pt x="1134" y="70"/>
                  </a:lnTo>
                  <a:lnTo>
                    <a:pt x="1119" y="62"/>
                  </a:lnTo>
                  <a:lnTo>
                    <a:pt x="1087" y="86"/>
                  </a:lnTo>
                  <a:lnTo>
                    <a:pt x="1095" y="64"/>
                  </a:lnTo>
                  <a:lnTo>
                    <a:pt x="1089" y="61"/>
                  </a:lnTo>
                  <a:lnTo>
                    <a:pt x="1106" y="56"/>
                  </a:lnTo>
                  <a:lnTo>
                    <a:pt x="1095" y="54"/>
                  </a:lnTo>
                  <a:lnTo>
                    <a:pt x="1076" y="53"/>
                  </a:lnTo>
                  <a:lnTo>
                    <a:pt x="1073" y="50"/>
                  </a:lnTo>
                  <a:lnTo>
                    <a:pt x="1089" y="42"/>
                  </a:lnTo>
                  <a:lnTo>
                    <a:pt x="1087" y="39"/>
                  </a:lnTo>
                  <a:lnTo>
                    <a:pt x="1096" y="39"/>
                  </a:lnTo>
                  <a:lnTo>
                    <a:pt x="1090" y="27"/>
                  </a:lnTo>
                  <a:lnTo>
                    <a:pt x="1096" y="12"/>
                  </a:lnTo>
                  <a:lnTo>
                    <a:pt x="1087" y="6"/>
                  </a:lnTo>
                  <a:lnTo>
                    <a:pt x="1079" y="5"/>
                  </a:lnTo>
                  <a:lnTo>
                    <a:pt x="1085" y="0"/>
                  </a:lnTo>
                  <a:lnTo>
                    <a:pt x="1071" y="5"/>
                  </a:lnTo>
                  <a:lnTo>
                    <a:pt x="1079" y="5"/>
                  </a:lnTo>
                  <a:lnTo>
                    <a:pt x="1052" y="11"/>
                  </a:lnTo>
                  <a:lnTo>
                    <a:pt x="1057" y="15"/>
                  </a:lnTo>
                  <a:lnTo>
                    <a:pt x="1037" y="16"/>
                  </a:lnTo>
                  <a:lnTo>
                    <a:pt x="1030" y="31"/>
                  </a:lnTo>
                  <a:lnTo>
                    <a:pt x="1035" y="32"/>
                  </a:lnTo>
                  <a:lnTo>
                    <a:pt x="1020" y="33"/>
                  </a:lnTo>
                  <a:lnTo>
                    <a:pt x="1014" y="47"/>
                  </a:lnTo>
                  <a:lnTo>
                    <a:pt x="1053" y="58"/>
                  </a:lnTo>
                  <a:lnTo>
                    <a:pt x="1043" y="61"/>
                  </a:lnTo>
                  <a:lnTo>
                    <a:pt x="1045" y="60"/>
                  </a:lnTo>
                  <a:lnTo>
                    <a:pt x="1034" y="64"/>
                  </a:lnTo>
                  <a:lnTo>
                    <a:pt x="1023" y="73"/>
                  </a:lnTo>
                  <a:lnTo>
                    <a:pt x="1042" y="69"/>
                  </a:lnTo>
                  <a:lnTo>
                    <a:pt x="1034" y="75"/>
                  </a:lnTo>
                  <a:lnTo>
                    <a:pt x="997" y="88"/>
                  </a:lnTo>
                  <a:lnTo>
                    <a:pt x="984" y="105"/>
                  </a:lnTo>
                  <a:lnTo>
                    <a:pt x="973" y="115"/>
                  </a:lnTo>
                  <a:lnTo>
                    <a:pt x="962" y="115"/>
                  </a:lnTo>
                  <a:lnTo>
                    <a:pt x="962" y="119"/>
                  </a:lnTo>
                  <a:lnTo>
                    <a:pt x="960" y="114"/>
                  </a:lnTo>
                  <a:lnTo>
                    <a:pt x="964" y="114"/>
                  </a:lnTo>
                  <a:lnTo>
                    <a:pt x="974" y="112"/>
                  </a:lnTo>
                  <a:lnTo>
                    <a:pt x="970" y="108"/>
                  </a:lnTo>
                  <a:lnTo>
                    <a:pt x="976" y="104"/>
                  </a:lnTo>
                  <a:lnTo>
                    <a:pt x="965" y="105"/>
                  </a:lnTo>
                  <a:lnTo>
                    <a:pt x="990" y="83"/>
                  </a:lnTo>
                  <a:lnTo>
                    <a:pt x="974" y="87"/>
                  </a:lnTo>
                  <a:lnTo>
                    <a:pt x="976" y="86"/>
                  </a:lnTo>
                  <a:lnTo>
                    <a:pt x="957" y="80"/>
                  </a:lnTo>
                  <a:lnTo>
                    <a:pt x="943" y="86"/>
                  </a:lnTo>
                  <a:lnTo>
                    <a:pt x="947" y="90"/>
                  </a:lnTo>
                  <a:lnTo>
                    <a:pt x="959" y="94"/>
                  </a:lnTo>
                  <a:lnTo>
                    <a:pt x="942" y="97"/>
                  </a:lnTo>
                  <a:lnTo>
                    <a:pt x="937" y="88"/>
                  </a:lnTo>
                  <a:lnTo>
                    <a:pt x="930" y="97"/>
                  </a:lnTo>
                  <a:lnTo>
                    <a:pt x="896" y="94"/>
                  </a:lnTo>
                  <a:lnTo>
                    <a:pt x="862" y="94"/>
                  </a:lnTo>
                  <a:lnTo>
                    <a:pt x="849" y="88"/>
                  </a:lnTo>
                  <a:lnTo>
                    <a:pt x="836" y="87"/>
                  </a:lnTo>
                  <a:lnTo>
                    <a:pt x="831" y="78"/>
                  </a:lnTo>
                  <a:lnTo>
                    <a:pt x="824" y="70"/>
                  </a:lnTo>
                  <a:lnTo>
                    <a:pt x="770" y="82"/>
                  </a:lnTo>
                  <a:lnTo>
                    <a:pt x="781" y="87"/>
                  </a:lnTo>
                  <a:lnTo>
                    <a:pt x="807" y="80"/>
                  </a:lnTo>
                  <a:lnTo>
                    <a:pt x="824" y="77"/>
                  </a:lnTo>
                  <a:lnTo>
                    <a:pt x="791" y="88"/>
                  </a:lnTo>
                  <a:lnTo>
                    <a:pt x="775" y="89"/>
                  </a:lnTo>
                  <a:lnTo>
                    <a:pt x="764" y="116"/>
                  </a:lnTo>
                  <a:lnTo>
                    <a:pt x="758" y="112"/>
                  </a:lnTo>
                  <a:lnTo>
                    <a:pt x="754" y="128"/>
                  </a:lnTo>
                  <a:lnTo>
                    <a:pt x="746" y="108"/>
                  </a:lnTo>
                  <a:lnTo>
                    <a:pt x="758" y="110"/>
                  </a:lnTo>
                  <a:lnTo>
                    <a:pt x="755" y="98"/>
                  </a:lnTo>
                  <a:lnTo>
                    <a:pt x="746" y="104"/>
                  </a:lnTo>
                  <a:lnTo>
                    <a:pt x="746" y="97"/>
                  </a:lnTo>
                  <a:lnTo>
                    <a:pt x="732" y="90"/>
                  </a:lnTo>
                  <a:lnTo>
                    <a:pt x="666" y="98"/>
                  </a:lnTo>
                  <a:lnTo>
                    <a:pt x="644" y="90"/>
                  </a:lnTo>
                  <a:lnTo>
                    <a:pt x="669" y="83"/>
                  </a:lnTo>
                  <a:lnTo>
                    <a:pt x="679" y="82"/>
                  </a:lnTo>
                  <a:lnTo>
                    <a:pt x="661" y="69"/>
                  </a:lnTo>
                  <a:lnTo>
                    <a:pt x="648" y="71"/>
                  </a:lnTo>
                  <a:lnTo>
                    <a:pt x="604" y="60"/>
                  </a:lnTo>
                  <a:lnTo>
                    <a:pt x="559" y="48"/>
                  </a:lnTo>
                  <a:lnTo>
                    <a:pt x="535" y="58"/>
                  </a:lnTo>
                  <a:lnTo>
                    <a:pt x="526" y="56"/>
                  </a:lnTo>
                  <a:lnTo>
                    <a:pt x="533" y="53"/>
                  </a:lnTo>
                  <a:lnTo>
                    <a:pt x="538" y="40"/>
                  </a:lnTo>
                  <a:lnTo>
                    <a:pt x="532" y="45"/>
                  </a:lnTo>
                  <a:lnTo>
                    <a:pt x="525" y="50"/>
                  </a:lnTo>
                  <a:lnTo>
                    <a:pt x="514" y="55"/>
                  </a:lnTo>
                  <a:lnTo>
                    <a:pt x="504" y="60"/>
                  </a:lnTo>
                  <a:lnTo>
                    <a:pt x="497" y="44"/>
                  </a:lnTo>
                  <a:lnTo>
                    <a:pt x="489" y="32"/>
                  </a:lnTo>
                  <a:lnTo>
                    <a:pt x="492" y="39"/>
                  </a:lnTo>
                  <a:lnTo>
                    <a:pt x="455" y="50"/>
                  </a:lnTo>
                  <a:lnTo>
                    <a:pt x="456" y="47"/>
                  </a:lnTo>
                  <a:lnTo>
                    <a:pt x="417" y="54"/>
                  </a:lnTo>
                  <a:lnTo>
                    <a:pt x="456" y="40"/>
                  </a:lnTo>
                  <a:lnTo>
                    <a:pt x="428" y="44"/>
                  </a:lnTo>
                  <a:lnTo>
                    <a:pt x="384" y="55"/>
                  </a:lnTo>
                  <a:lnTo>
                    <a:pt x="341" y="66"/>
                  </a:lnTo>
                  <a:lnTo>
                    <a:pt x="334" y="73"/>
                  </a:lnTo>
                  <a:lnTo>
                    <a:pt x="321" y="71"/>
                  </a:lnTo>
                  <a:lnTo>
                    <a:pt x="317" y="73"/>
                  </a:lnTo>
                  <a:lnTo>
                    <a:pt x="283" y="62"/>
                  </a:lnTo>
                  <a:lnTo>
                    <a:pt x="249" y="53"/>
                  </a:lnTo>
                  <a:lnTo>
                    <a:pt x="217" y="78"/>
                  </a:lnTo>
                  <a:lnTo>
                    <a:pt x="186" y="105"/>
                  </a:lnTo>
                  <a:lnTo>
                    <a:pt x="151" y="132"/>
                  </a:lnTo>
                  <a:lnTo>
                    <a:pt x="120" y="160"/>
                  </a:lnTo>
                  <a:lnTo>
                    <a:pt x="90" y="188"/>
                  </a:lnTo>
                  <a:lnTo>
                    <a:pt x="60" y="214"/>
                  </a:lnTo>
                  <a:lnTo>
                    <a:pt x="31" y="243"/>
                  </a:lnTo>
                  <a:lnTo>
                    <a:pt x="0" y="271"/>
                  </a:lnTo>
                  <a:lnTo>
                    <a:pt x="37" y="270"/>
                  </a:lnTo>
                  <a:lnTo>
                    <a:pt x="28" y="276"/>
                  </a:lnTo>
                  <a:lnTo>
                    <a:pt x="34" y="281"/>
                  </a:lnTo>
                  <a:lnTo>
                    <a:pt x="34" y="305"/>
                  </a:lnTo>
                  <a:lnTo>
                    <a:pt x="51" y="300"/>
                  </a:lnTo>
                  <a:lnTo>
                    <a:pt x="66" y="291"/>
                  </a:lnTo>
                  <a:lnTo>
                    <a:pt x="92" y="284"/>
                  </a:lnTo>
                  <a:lnTo>
                    <a:pt x="99" y="309"/>
                  </a:lnTo>
                  <a:lnTo>
                    <a:pt x="94" y="332"/>
                  </a:lnTo>
                  <a:lnTo>
                    <a:pt x="89" y="356"/>
                  </a:lnTo>
                  <a:lnTo>
                    <a:pt x="99" y="367"/>
                  </a:lnTo>
                  <a:lnTo>
                    <a:pt x="108" y="380"/>
                  </a:lnTo>
                  <a:lnTo>
                    <a:pt x="86" y="403"/>
                  </a:lnTo>
                  <a:lnTo>
                    <a:pt x="105" y="387"/>
                  </a:lnTo>
                  <a:lnTo>
                    <a:pt x="105" y="392"/>
                  </a:lnTo>
                  <a:lnTo>
                    <a:pt x="87" y="403"/>
                  </a:lnTo>
                  <a:lnTo>
                    <a:pt x="90" y="403"/>
                  </a:lnTo>
                  <a:lnTo>
                    <a:pt x="81" y="411"/>
                  </a:lnTo>
                  <a:lnTo>
                    <a:pt x="73" y="410"/>
                  </a:lnTo>
                  <a:lnTo>
                    <a:pt x="75" y="420"/>
                  </a:lnTo>
                  <a:lnTo>
                    <a:pt x="70" y="413"/>
                  </a:lnTo>
                  <a:lnTo>
                    <a:pt x="68" y="425"/>
                  </a:lnTo>
                  <a:lnTo>
                    <a:pt x="81" y="422"/>
                  </a:lnTo>
                  <a:lnTo>
                    <a:pt x="73" y="422"/>
                  </a:lnTo>
                  <a:lnTo>
                    <a:pt x="72" y="428"/>
                  </a:lnTo>
                  <a:lnTo>
                    <a:pt x="67" y="426"/>
                  </a:lnTo>
                  <a:lnTo>
                    <a:pt x="70" y="443"/>
                  </a:lnTo>
                  <a:lnTo>
                    <a:pt x="97" y="427"/>
                  </a:lnTo>
                  <a:lnTo>
                    <a:pt x="86" y="442"/>
                  </a:lnTo>
                  <a:lnTo>
                    <a:pt x="92" y="444"/>
                  </a:lnTo>
                  <a:lnTo>
                    <a:pt x="81" y="442"/>
                  </a:lnTo>
                  <a:lnTo>
                    <a:pt x="77" y="459"/>
                  </a:lnTo>
                  <a:lnTo>
                    <a:pt x="83" y="455"/>
                  </a:lnTo>
                  <a:lnTo>
                    <a:pt x="67" y="471"/>
                  </a:lnTo>
                  <a:lnTo>
                    <a:pt x="75" y="468"/>
                  </a:lnTo>
                  <a:lnTo>
                    <a:pt x="75" y="472"/>
                  </a:lnTo>
                  <a:lnTo>
                    <a:pt x="105" y="458"/>
                  </a:lnTo>
                  <a:lnTo>
                    <a:pt x="94" y="470"/>
                  </a:lnTo>
                  <a:lnTo>
                    <a:pt x="94" y="480"/>
                  </a:lnTo>
                  <a:lnTo>
                    <a:pt x="90" y="470"/>
                  </a:lnTo>
                  <a:lnTo>
                    <a:pt x="66" y="485"/>
                  </a:lnTo>
                  <a:lnTo>
                    <a:pt x="67" y="489"/>
                  </a:lnTo>
                  <a:lnTo>
                    <a:pt x="73" y="486"/>
                  </a:lnTo>
                  <a:lnTo>
                    <a:pt x="87" y="487"/>
                  </a:lnTo>
                  <a:lnTo>
                    <a:pt x="66" y="492"/>
                  </a:lnTo>
                  <a:lnTo>
                    <a:pt x="59" y="496"/>
                  </a:lnTo>
                  <a:lnTo>
                    <a:pt x="68" y="497"/>
                  </a:lnTo>
                  <a:lnTo>
                    <a:pt x="56" y="502"/>
                  </a:lnTo>
                  <a:lnTo>
                    <a:pt x="72" y="509"/>
                  </a:lnTo>
                  <a:lnTo>
                    <a:pt x="77" y="504"/>
                  </a:lnTo>
                  <a:lnTo>
                    <a:pt x="83" y="505"/>
                  </a:lnTo>
                  <a:lnTo>
                    <a:pt x="75" y="510"/>
                  </a:lnTo>
                  <a:lnTo>
                    <a:pt x="84" y="510"/>
                  </a:lnTo>
                  <a:lnTo>
                    <a:pt x="77" y="513"/>
                  </a:lnTo>
                  <a:lnTo>
                    <a:pt x="97" y="505"/>
                  </a:lnTo>
                  <a:lnTo>
                    <a:pt x="99" y="503"/>
                  </a:lnTo>
                  <a:lnTo>
                    <a:pt x="87" y="513"/>
                  </a:lnTo>
                  <a:lnTo>
                    <a:pt x="81" y="514"/>
                  </a:lnTo>
                  <a:lnTo>
                    <a:pt x="76" y="518"/>
                  </a:lnTo>
                  <a:lnTo>
                    <a:pt x="92" y="513"/>
                  </a:lnTo>
                  <a:lnTo>
                    <a:pt x="92" y="519"/>
                  </a:lnTo>
                  <a:lnTo>
                    <a:pt x="106" y="510"/>
                  </a:lnTo>
                  <a:lnTo>
                    <a:pt x="99" y="521"/>
                  </a:lnTo>
                  <a:lnTo>
                    <a:pt x="114" y="518"/>
                  </a:lnTo>
                  <a:lnTo>
                    <a:pt x="94" y="529"/>
                  </a:lnTo>
                  <a:lnTo>
                    <a:pt x="105" y="535"/>
                  </a:lnTo>
                  <a:lnTo>
                    <a:pt x="115" y="525"/>
                  </a:lnTo>
                  <a:lnTo>
                    <a:pt x="108" y="541"/>
                  </a:lnTo>
                  <a:lnTo>
                    <a:pt x="111" y="541"/>
                  </a:lnTo>
                  <a:lnTo>
                    <a:pt x="101" y="541"/>
                  </a:lnTo>
                  <a:lnTo>
                    <a:pt x="111" y="543"/>
                  </a:lnTo>
                  <a:lnTo>
                    <a:pt x="120" y="541"/>
                  </a:lnTo>
                  <a:lnTo>
                    <a:pt x="115" y="547"/>
                  </a:lnTo>
                  <a:lnTo>
                    <a:pt x="120" y="549"/>
                  </a:lnTo>
                  <a:lnTo>
                    <a:pt x="111" y="552"/>
                  </a:lnTo>
                  <a:lnTo>
                    <a:pt x="118" y="558"/>
                  </a:lnTo>
                  <a:lnTo>
                    <a:pt x="153" y="558"/>
                  </a:lnTo>
                  <a:lnTo>
                    <a:pt x="190" y="558"/>
                  </a:lnTo>
                  <a:lnTo>
                    <a:pt x="225" y="558"/>
                  </a:lnTo>
                  <a:lnTo>
                    <a:pt x="260" y="558"/>
                  </a:lnTo>
                  <a:lnTo>
                    <a:pt x="297" y="558"/>
                  </a:lnTo>
                  <a:lnTo>
                    <a:pt x="332" y="555"/>
                  </a:lnTo>
                  <a:lnTo>
                    <a:pt x="366" y="555"/>
                  </a:lnTo>
                  <a:lnTo>
                    <a:pt x="404" y="555"/>
                  </a:lnTo>
                  <a:lnTo>
                    <a:pt x="438" y="555"/>
                  </a:lnTo>
                  <a:lnTo>
                    <a:pt x="474" y="555"/>
                  </a:lnTo>
                  <a:lnTo>
                    <a:pt x="509" y="555"/>
                  </a:lnTo>
                  <a:lnTo>
                    <a:pt x="546" y="555"/>
                  </a:lnTo>
                  <a:lnTo>
                    <a:pt x="580" y="555"/>
                  </a:lnTo>
                  <a:lnTo>
                    <a:pt x="616" y="555"/>
                  </a:lnTo>
                  <a:lnTo>
                    <a:pt x="650" y="555"/>
                  </a:lnTo>
                  <a:lnTo>
                    <a:pt x="687" y="555"/>
                  </a:lnTo>
                  <a:lnTo>
                    <a:pt x="696" y="546"/>
                  </a:lnTo>
                  <a:lnTo>
                    <a:pt x="694" y="561"/>
                  </a:lnTo>
                  <a:lnTo>
                    <a:pt x="716" y="566"/>
                  </a:lnTo>
                  <a:lnTo>
                    <a:pt x="747" y="579"/>
                  </a:lnTo>
                  <a:lnTo>
                    <a:pt x="766" y="576"/>
                  </a:lnTo>
                  <a:lnTo>
                    <a:pt x="782" y="582"/>
                  </a:lnTo>
                  <a:lnTo>
                    <a:pt x="810" y="576"/>
                  </a:lnTo>
                  <a:lnTo>
                    <a:pt x="829" y="587"/>
                  </a:lnTo>
                  <a:lnTo>
                    <a:pt x="847" y="597"/>
                  </a:lnTo>
                  <a:lnTo>
                    <a:pt x="864" y="609"/>
                  </a:lnTo>
                  <a:lnTo>
                    <a:pt x="882" y="621"/>
                  </a:lnTo>
                  <a:lnTo>
                    <a:pt x="885" y="633"/>
                  </a:lnTo>
                  <a:lnTo>
                    <a:pt x="891" y="632"/>
                  </a:lnTo>
                  <a:lnTo>
                    <a:pt x="890" y="637"/>
                  </a:lnTo>
                  <a:lnTo>
                    <a:pt x="906" y="651"/>
                  </a:lnTo>
                  <a:lnTo>
                    <a:pt x="899" y="674"/>
                  </a:lnTo>
                  <a:lnTo>
                    <a:pt x="897" y="697"/>
                  </a:lnTo>
                  <a:lnTo>
                    <a:pt x="885" y="712"/>
                  </a:lnTo>
                  <a:lnTo>
                    <a:pt x="860" y="736"/>
                  </a:lnTo>
                  <a:lnTo>
                    <a:pt x="865" y="748"/>
                  </a:lnTo>
                  <a:lnTo>
                    <a:pt x="890" y="741"/>
                  </a:lnTo>
                  <a:lnTo>
                    <a:pt x="912" y="732"/>
                  </a:lnTo>
                  <a:lnTo>
                    <a:pt x="935" y="725"/>
                  </a:lnTo>
                  <a:lnTo>
                    <a:pt x="957" y="718"/>
                  </a:lnTo>
                  <a:lnTo>
                    <a:pt x="959" y="701"/>
                  </a:lnTo>
                  <a:lnTo>
                    <a:pt x="985" y="697"/>
                  </a:lnTo>
                  <a:lnTo>
                    <a:pt x="1012" y="696"/>
                  </a:lnTo>
                  <a:lnTo>
                    <a:pt x="1031" y="680"/>
                  </a:lnTo>
                  <a:lnTo>
                    <a:pt x="1053" y="665"/>
                  </a:lnTo>
                  <a:lnTo>
                    <a:pt x="1095" y="662"/>
                  </a:lnTo>
                  <a:lnTo>
                    <a:pt x="1136" y="659"/>
                  </a:lnTo>
                  <a:lnTo>
                    <a:pt x="1151" y="651"/>
                  </a:lnTo>
                  <a:lnTo>
                    <a:pt x="1169" y="635"/>
                  </a:lnTo>
                  <a:lnTo>
                    <a:pt x="1187" y="616"/>
                  </a:lnTo>
                  <a:lnTo>
                    <a:pt x="1206" y="596"/>
                  </a:lnTo>
                  <a:lnTo>
                    <a:pt x="1209" y="602"/>
                  </a:lnTo>
                  <a:lnTo>
                    <a:pt x="1218" y="602"/>
                  </a:lnTo>
                  <a:lnTo>
                    <a:pt x="1233" y="605"/>
                  </a:lnTo>
                  <a:lnTo>
                    <a:pt x="1222" y="637"/>
                  </a:lnTo>
                  <a:lnTo>
                    <a:pt x="1228" y="654"/>
                  </a:lnTo>
                  <a:lnTo>
                    <a:pt x="1234" y="658"/>
                  </a:lnTo>
                  <a:lnTo>
                    <a:pt x="1252" y="651"/>
                  </a:lnTo>
                  <a:lnTo>
                    <a:pt x="1251" y="652"/>
                  </a:lnTo>
                  <a:lnTo>
                    <a:pt x="1283" y="643"/>
                  </a:lnTo>
                  <a:lnTo>
                    <a:pt x="1287" y="632"/>
                  </a:lnTo>
                  <a:lnTo>
                    <a:pt x="1289" y="637"/>
                  </a:lnTo>
                  <a:lnTo>
                    <a:pt x="1294" y="637"/>
                  </a:lnTo>
                  <a:lnTo>
                    <a:pt x="1278" y="649"/>
                  </a:lnTo>
                  <a:lnTo>
                    <a:pt x="1311" y="651"/>
                  </a:lnTo>
                  <a:lnTo>
                    <a:pt x="1291" y="655"/>
                  </a:lnTo>
                  <a:lnTo>
                    <a:pt x="1289" y="652"/>
                  </a:lnTo>
                  <a:lnTo>
                    <a:pt x="1256" y="669"/>
                  </a:lnTo>
                  <a:lnTo>
                    <a:pt x="1262" y="666"/>
                  </a:lnTo>
                  <a:lnTo>
                    <a:pt x="1243" y="675"/>
                  </a:lnTo>
                  <a:lnTo>
                    <a:pt x="1250" y="670"/>
                  </a:lnTo>
                  <a:lnTo>
                    <a:pt x="1241" y="683"/>
                  </a:lnTo>
                  <a:lnTo>
                    <a:pt x="1246" y="697"/>
                  </a:lnTo>
                  <a:lnTo>
                    <a:pt x="1259" y="694"/>
                  </a:lnTo>
                  <a:lnTo>
                    <a:pt x="1289" y="669"/>
                  </a:lnTo>
                  <a:lnTo>
                    <a:pt x="1294" y="674"/>
                  </a:lnTo>
                  <a:lnTo>
                    <a:pt x="1301" y="669"/>
                  </a:lnTo>
                  <a:lnTo>
                    <a:pt x="1303" y="670"/>
                  </a:lnTo>
                  <a:lnTo>
                    <a:pt x="1330" y="662"/>
                  </a:lnTo>
                  <a:lnTo>
                    <a:pt x="1357" y="653"/>
                  </a:lnTo>
                  <a:lnTo>
                    <a:pt x="1351" y="651"/>
                  </a:lnTo>
                  <a:lnTo>
                    <a:pt x="1355" y="649"/>
                  </a:lnTo>
                  <a:lnTo>
                    <a:pt x="1346" y="637"/>
                  </a:lnTo>
                  <a:lnTo>
                    <a:pt x="1336" y="642"/>
                  </a:lnTo>
                  <a:lnTo>
                    <a:pt x="1319" y="638"/>
                  </a:lnTo>
                  <a:lnTo>
                    <a:pt x="1305" y="633"/>
                  </a:lnTo>
                  <a:lnTo>
                    <a:pt x="1294" y="627"/>
                  </a:lnTo>
                  <a:lnTo>
                    <a:pt x="1294" y="609"/>
                  </a:lnTo>
                  <a:lnTo>
                    <a:pt x="1286" y="605"/>
                  </a:lnTo>
                  <a:lnTo>
                    <a:pt x="1302" y="591"/>
                  </a:lnTo>
                  <a:lnTo>
                    <a:pt x="1283" y="591"/>
                  </a:lnTo>
                  <a:lnTo>
                    <a:pt x="1283" y="586"/>
                  </a:lnTo>
                  <a:lnTo>
                    <a:pt x="1262" y="582"/>
                  </a:lnTo>
                  <a:lnTo>
                    <a:pt x="1267" y="580"/>
                  </a:lnTo>
                  <a:lnTo>
                    <a:pt x="1289" y="580"/>
                  </a:lnTo>
                  <a:lnTo>
                    <a:pt x="1317" y="571"/>
                  </a:lnTo>
                  <a:lnTo>
                    <a:pt x="1318" y="561"/>
                  </a:lnTo>
                  <a:lnTo>
                    <a:pt x="1322" y="561"/>
                  </a:lnTo>
                  <a:lnTo>
                    <a:pt x="1322" y="558"/>
                  </a:lnTo>
                  <a:lnTo>
                    <a:pt x="1296" y="549"/>
                  </a:lnTo>
                  <a:lnTo>
                    <a:pt x="1267" y="558"/>
                  </a:lnTo>
                  <a:lnTo>
                    <a:pt x="1236" y="564"/>
                  </a:lnTo>
                  <a:lnTo>
                    <a:pt x="1214" y="579"/>
                  </a:lnTo>
                  <a:lnTo>
                    <a:pt x="1193" y="593"/>
                  </a:lnTo>
                  <a:lnTo>
                    <a:pt x="1161" y="611"/>
                  </a:lnTo>
                  <a:lnTo>
                    <a:pt x="1181" y="594"/>
                  </a:lnTo>
                  <a:lnTo>
                    <a:pt x="1202" y="579"/>
                  </a:lnTo>
                  <a:lnTo>
                    <a:pt x="1179" y="570"/>
                  </a:lnTo>
                  <a:lnTo>
                    <a:pt x="1201" y="577"/>
                  </a:lnTo>
                  <a:lnTo>
                    <a:pt x="1230" y="558"/>
                  </a:lnTo>
                  <a:lnTo>
                    <a:pt x="1262" y="547"/>
                  </a:lnTo>
                  <a:lnTo>
                    <a:pt x="1285" y="526"/>
                  </a:lnTo>
                  <a:lnTo>
                    <a:pt x="1330" y="526"/>
                  </a:lnTo>
                  <a:lnTo>
                    <a:pt x="1376" y="525"/>
                  </a:lnTo>
                  <a:lnTo>
                    <a:pt x="1416" y="525"/>
                  </a:lnTo>
                  <a:lnTo>
                    <a:pt x="1451" y="503"/>
                  </a:lnTo>
                  <a:lnTo>
                    <a:pt x="1488" y="494"/>
                  </a:lnTo>
                  <a:lnTo>
                    <a:pt x="1527" y="472"/>
                  </a:lnTo>
                  <a:lnTo>
                    <a:pt x="1518" y="469"/>
                  </a:lnTo>
                  <a:lnTo>
                    <a:pt x="1527" y="466"/>
                  </a:lnTo>
                  <a:lnTo>
                    <a:pt x="1514" y="464"/>
                  </a:lnTo>
                  <a:lnTo>
                    <a:pt x="1524" y="460"/>
                  </a:lnTo>
                  <a:lnTo>
                    <a:pt x="1524" y="459"/>
                  </a:lnTo>
                  <a:lnTo>
                    <a:pt x="1527" y="450"/>
                  </a:lnTo>
                  <a:lnTo>
                    <a:pt x="1531" y="443"/>
                  </a:lnTo>
                  <a:lnTo>
                    <a:pt x="1518" y="437"/>
                  </a:lnTo>
                  <a:lnTo>
                    <a:pt x="1519" y="436"/>
                  </a:lnTo>
                  <a:lnTo>
                    <a:pt x="1505" y="438"/>
                  </a:lnTo>
                  <a:lnTo>
                    <a:pt x="1508" y="422"/>
                  </a:lnTo>
                  <a:lnTo>
                    <a:pt x="1490" y="426"/>
                  </a:lnTo>
                  <a:lnTo>
                    <a:pt x="1501" y="426"/>
                  </a:lnTo>
                  <a:lnTo>
                    <a:pt x="1468" y="437"/>
                  </a:lnTo>
                  <a:lnTo>
                    <a:pt x="1441" y="444"/>
                  </a:lnTo>
                  <a:lnTo>
                    <a:pt x="1450" y="439"/>
                  </a:lnTo>
                  <a:lnTo>
                    <a:pt x="1440" y="436"/>
                  </a:lnTo>
                  <a:lnTo>
                    <a:pt x="1453" y="436"/>
                  </a:lnTo>
                  <a:lnTo>
                    <a:pt x="1490" y="421"/>
                  </a:lnTo>
                  <a:lnTo>
                    <a:pt x="1463" y="426"/>
                  </a:lnTo>
                  <a:lnTo>
                    <a:pt x="1511" y="413"/>
                  </a:lnTo>
                  <a:lnTo>
                    <a:pt x="1484" y="403"/>
                  </a:lnTo>
                  <a:lnTo>
                    <a:pt x="1477" y="404"/>
                  </a:lnTo>
                  <a:lnTo>
                    <a:pt x="1484" y="397"/>
                  </a:lnTo>
                  <a:lnTo>
                    <a:pt x="1466" y="405"/>
                  </a:lnTo>
                  <a:lnTo>
                    <a:pt x="1474" y="398"/>
                  </a:lnTo>
                  <a:lnTo>
                    <a:pt x="1473" y="397"/>
                  </a:lnTo>
                  <a:lnTo>
                    <a:pt x="1461" y="398"/>
                  </a:lnTo>
                  <a:lnTo>
                    <a:pt x="1463" y="396"/>
                  </a:lnTo>
                  <a:lnTo>
                    <a:pt x="1451" y="400"/>
                  </a:lnTo>
                  <a:lnTo>
                    <a:pt x="1458" y="396"/>
                  </a:lnTo>
                  <a:lnTo>
                    <a:pt x="1461" y="392"/>
                  </a:lnTo>
                  <a:lnTo>
                    <a:pt x="1462" y="381"/>
                  </a:lnTo>
                  <a:lnTo>
                    <a:pt x="1458" y="388"/>
                  </a:lnTo>
                  <a:lnTo>
                    <a:pt x="1458" y="385"/>
                  </a:lnTo>
                  <a:lnTo>
                    <a:pt x="1448" y="376"/>
                  </a:lnTo>
                  <a:lnTo>
                    <a:pt x="1438" y="371"/>
                  </a:lnTo>
                  <a:lnTo>
                    <a:pt x="1446" y="371"/>
                  </a:lnTo>
                  <a:lnTo>
                    <a:pt x="1441" y="364"/>
                  </a:lnTo>
                  <a:lnTo>
                    <a:pt x="1446" y="363"/>
                  </a:lnTo>
                  <a:lnTo>
                    <a:pt x="1438" y="363"/>
                  </a:lnTo>
                  <a:lnTo>
                    <a:pt x="1444" y="363"/>
                  </a:lnTo>
                  <a:lnTo>
                    <a:pt x="1435" y="356"/>
                  </a:lnTo>
                  <a:lnTo>
                    <a:pt x="1440" y="356"/>
                  </a:lnTo>
                  <a:lnTo>
                    <a:pt x="1445" y="360"/>
                  </a:lnTo>
                  <a:lnTo>
                    <a:pt x="1459" y="350"/>
                  </a:lnTo>
                  <a:lnTo>
                    <a:pt x="1451" y="344"/>
                  </a:lnTo>
                  <a:lnTo>
                    <a:pt x="1446" y="338"/>
                  </a:lnTo>
                  <a:lnTo>
                    <a:pt x="1455" y="335"/>
                  </a:lnTo>
                  <a:lnTo>
                    <a:pt x="1446" y="328"/>
                  </a:lnTo>
                  <a:lnTo>
                    <a:pt x="1445" y="326"/>
                  </a:lnTo>
                  <a:lnTo>
                    <a:pt x="1434" y="327"/>
                  </a:lnTo>
                  <a:lnTo>
                    <a:pt x="1448" y="320"/>
                  </a:lnTo>
                  <a:lnTo>
                    <a:pt x="1448" y="315"/>
                  </a:lnTo>
                  <a:lnTo>
                    <a:pt x="1431" y="320"/>
                  </a:lnTo>
                  <a:lnTo>
                    <a:pt x="1448" y="306"/>
                  </a:lnTo>
                  <a:lnTo>
                    <a:pt x="1442" y="303"/>
                  </a:lnTo>
                  <a:lnTo>
                    <a:pt x="1434" y="302"/>
                  </a:lnTo>
                  <a:lnTo>
                    <a:pt x="1442" y="295"/>
                  </a:lnTo>
                  <a:lnTo>
                    <a:pt x="1440" y="293"/>
                  </a:lnTo>
                  <a:lnTo>
                    <a:pt x="1433" y="281"/>
                  </a:lnTo>
                  <a:lnTo>
                    <a:pt x="1433" y="276"/>
                  </a:lnTo>
                  <a:lnTo>
                    <a:pt x="1427" y="277"/>
                  </a:lnTo>
                  <a:lnTo>
                    <a:pt x="1433" y="271"/>
                  </a:lnTo>
                  <a:lnTo>
                    <a:pt x="1419" y="277"/>
                  </a:lnTo>
                  <a:lnTo>
                    <a:pt x="1419" y="284"/>
                  </a:lnTo>
                  <a:lnTo>
                    <a:pt x="1409" y="286"/>
                  </a:lnTo>
                  <a:lnTo>
                    <a:pt x="1412" y="291"/>
                  </a:lnTo>
                  <a:lnTo>
                    <a:pt x="1408" y="295"/>
                  </a:lnTo>
                  <a:lnTo>
                    <a:pt x="1400" y="302"/>
                  </a:lnTo>
                  <a:lnTo>
                    <a:pt x="1390" y="311"/>
                  </a:lnTo>
                  <a:lnTo>
                    <a:pt x="1385" y="319"/>
                  </a:lnTo>
                  <a:lnTo>
                    <a:pt x="1380" y="306"/>
                  </a:lnTo>
                  <a:lnTo>
                    <a:pt x="1363" y="319"/>
                  </a:lnTo>
                  <a:lnTo>
                    <a:pt x="1348" y="330"/>
                  </a:lnTo>
                  <a:lnTo>
                    <a:pt x="1350" y="320"/>
                  </a:lnTo>
                  <a:lnTo>
                    <a:pt x="1342" y="326"/>
                  </a:lnTo>
                  <a:lnTo>
                    <a:pt x="1346" y="315"/>
                  </a:lnTo>
                  <a:lnTo>
                    <a:pt x="1335" y="327"/>
                  </a:lnTo>
                  <a:lnTo>
                    <a:pt x="1313" y="335"/>
                  </a:lnTo>
                  <a:lnTo>
                    <a:pt x="1341" y="320"/>
                  </a:lnTo>
                  <a:lnTo>
                    <a:pt x="1337" y="304"/>
                  </a:lnTo>
                  <a:lnTo>
                    <a:pt x="1313" y="311"/>
                  </a:lnTo>
                  <a:lnTo>
                    <a:pt x="1308" y="309"/>
                  </a:lnTo>
                  <a:lnTo>
                    <a:pt x="1318" y="304"/>
                  </a:lnTo>
                  <a:lnTo>
                    <a:pt x="1325" y="305"/>
                  </a:lnTo>
                  <a:lnTo>
                    <a:pt x="1333" y="295"/>
                  </a:lnTo>
                  <a:lnTo>
                    <a:pt x="1326" y="289"/>
                  </a:lnTo>
                  <a:lnTo>
                    <a:pt x="1334" y="280"/>
                  </a:lnTo>
                  <a:lnTo>
                    <a:pt x="1311" y="276"/>
                  </a:lnTo>
                  <a:lnTo>
                    <a:pt x="1337" y="274"/>
                  </a:lnTo>
                  <a:lnTo>
                    <a:pt x="1342" y="261"/>
                  </a:lnTo>
                  <a:lnTo>
                    <a:pt x="1346" y="255"/>
                  </a:lnTo>
                  <a:lnTo>
                    <a:pt x="1337" y="256"/>
                  </a:lnTo>
                  <a:lnTo>
                    <a:pt x="1312" y="245"/>
                  </a:lnTo>
                  <a:lnTo>
                    <a:pt x="1319" y="238"/>
                  </a:lnTo>
                  <a:lnTo>
                    <a:pt x="1311" y="239"/>
                  </a:lnTo>
                  <a:lnTo>
                    <a:pt x="1305" y="231"/>
                  </a:lnTo>
                  <a:lnTo>
                    <a:pt x="1307" y="227"/>
                  </a:lnTo>
                  <a:lnTo>
                    <a:pt x="1289" y="220"/>
                  </a:lnTo>
                  <a:lnTo>
                    <a:pt x="1268" y="227"/>
                  </a:lnTo>
                  <a:lnTo>
                    <a:pt x="1246" y="227"/>
                  </a:lnTo>
                  <a:lnTo>
                    <a:pt x="1254" y="223"/>
                  </a:lnTo>
                  <a:lnTo>
                    <a:pt x="1218" y="220"/>
                  </a:lnTo>
                  <a:lnTo>
                    <a:pt x="1202" y="237"/>
                  </a:lnTo>
                  <a:lnTo>
                    <a:pt x="1203" y="244"/>
                  </a:lnTo>
                  <a:lnTo>
                    <a:pt x="1191" y="260"/>
                  </a:lnTo>
                  <a:lnTo>
                    <a:pt x="1196" y="260"/>
                  </a:lnTo>
                  <a:lnTo>
                    <a:pt x="1191" y="277"/>
                  </a:lnTo>
                  <a:lnTo>
                    <a:pt x="1184" y="287"/>
                  </a:lnTo>
                  <a:lnTo>
                    <a:pt x="1179" y="287"/>
                  </a:lnTo>
                  <a:lnTo>
                    <a:pt x="1150" y="313"/>
                  </a:lnTo>
                  <a:lnTo>
                    <a:pt x="1169" y="336"/>
                  </a:lnTo>
                  <a:lnTo>
                    <a:pt x="1158" y="359"/>
                  </a:lnTo>
                  <a:lnTo>
                    <a:pt x="1145" y="378"/>
                  </a:lnTo>
                  <a:lnTo>
                    <a:pt x="1119" y="393"/>
                  </a:lnTo>
                  <a:lnTo>
                    <a:pt x="1090" y="405"/>
                  </a:lnTo>
                  <a:lnTo>
                    <a:pt x="1076" y="411"/>
                  </a:lnTo>
                  <a:lnTo>
                    <a:pt x="1078" y="430"/>
                  </a:lnTo>
                  <a:lnTo>
                    <a:pt x="1069" y="466"/>
                  </a:lnTo>
                  <a:lnTo>
                    <a:pt x="1059" y="480"/>
                  </a:lnTo>
                  <a:lnTo>
                    <a:pt x="1052" y="489"/>
                  </a:lnTo>
                  <a:lnTo>
                    <a:pt x="1047" y="497"/>
                  </a:lnTo>
                  <a:lnTo>
                    <a:pt x="1045" y="487"/>
                  </a:lnTo>
                  <a:lnTo>
                    <a:pt x="1029" y="503"/>
                  </a:lnTo>
                  <a:lnTo>
                    <a:pt x="1031" y="510"/>
                  </a:lnTo>
                  <a:lnTo>
                    <a:pt x="1018" y="496"/>
                  </a:lnTo>
                  <a:lnTo>
                    <a:pt x="1002" y="503"/>
                  </a:lnTo>
                  <a:lnTo>
                    <a:pt x="1018" y="489"/>
                  </a:lnTo>
                  <a:lnTo>
                    <a:pt x="1002" y="472"/>
                  </a:lnTo>
                  <a:lnTo>
                    <a:pt x="1006" y="466"/>
                  </a:lnTo>
                  <a:lnTo>
                    <a:pt x="1004" y="448"/>
                  </a:lnTo>
                  <a:lnTo>
                    <a:pt x="1014" y="422"/>
                  </a:lnTo>
                  <a:lnTo>
                    <a:pt x="1023" y="398"/>
                  </a:lnTo>
                  <a:lnTo>
                    <a:pt x="998" y="397"/>
                  </a:lnTo>
                  <a:lnTo>
                    <a:pt x="973" y="396"/>
                  </a:lnTo>
                  <a:lnTo>
                    <a:pt x="968" y="398"/>
                  </a:lnTo>
                  <a:lnTo>
                    <a:pt x="974" y="394"/>
                  </a:lnTo>
                  <a:lnTo>
                    <a:pt x="957" y="385"/>
                  </a:lnTo>
                  <a:lnTo>
                    <a:pt x="938" y="376"/>
                  </a:lnTo>
                  <a:lnTo>
                    <a:pt x="915" y="354"/>
                  </a:lnTo>
                  <a:lnTo>
                    <a:pt x="891" y="346"/>
                  </a:lnTo>
                  <a:lnTo>
                    <a:pt x="855" y="354"/>
                  </a:lnTo>
                  <a:lnTo>
                    <a:pt x="858" y="352"/>
                  </a:lnTo>
                  <a:lnTo>
                    <a:pt x="852" y="353"/>
                  </a:lnTo>
                  <a:lnTo>
                    <a:pt x="869" y="322"/>
                  </a:lnTo>
                  <a:lnTo>
                    <a:pt x="868" y="311"/>
                  </a:lnTo>
                  <a:lnTo>
                    <a:pt x="848" y="314"/>
                  </a:lnTo>
                  <a:lnTo>
                    <a:pt x="840" y="321"/>
                  </a:lnTo>
                  <a:lnTo>
                    <a:pt x="848" y="311"/>
                  </a:lnTo>
                  <a:lnTo>
                    <a:pt x="847" y="302"/>
                  </a:lnTo>
                  <a:lnTo>
                    <a:pt x="876" y="267"/>
                  </a:lnTo>
                  <a:lnTo>
                    <a:pt x="914" y="238"/>
                  </a:lnTo>
                  <a:lnTo>
                    <a:pt x="919" y="231"/>
                  </a:lnTo>
                  <a:lnTo>
                    <a:pt x="937" y="223"/>
                  </a:lnTo>
                  <a:lnTo>
                    <a:pt x="931" y="222"/>
                  </a:lnTo>
                  <a:lnTo>
                    <a:pt x="940" y="223"/>
                  </a:lnTo>
                  <a:lnTo>
                    <a:pt x="947" y="217"/>
                  </a:lnTo>
                  <a:lnTo>
                    <a:pt x="959" y="214"/>
                  </a:lnTo>
                  <a:lnTo>
                    <a:pt x="960" y="211"/>
                  </a:lnTo>
                  <a:lnTo>
                    <a:pt x="990" y="205"/>
                  </a:lnTo>
                  <a:lnTo>
                    <a:pt x="993" y="197"/>
                  </a:lnTo>
                  <a:lnTo>
                    <a:pt x="971" y="193"/>
                  </a:lnTo>
                  <a:lnTo>
                    <a:pt x="974" y="189"/>
                  </a:lnTo>
                  <a:lnTo>
                    <a:pt x="954" y="186"/>
                  </a:lnTo>
                  <a:lnTo>
                    <a:pt x="954" y="180"/>
                  </a:lnTo>
                  <a:lnTo>
                    <a:pt x="981" y="186"/>
                  </a:lnTo>
                  <a:lnTo>
                    <a:pt x="1010" y="191"/>
                  </a:lnTo>
                  <a:lnTo>
                    <a:pt x="1018" y="182"/>
                  </a:lnTo>
                  <a:lnTo>
                    <a:pt x="1023" y="180"/>
                  </a:lnTo>
                  <a:lnTo>
                    <a:pt x="1034" y="182"/>
                  </a:lnTo>
                  <a:lnTo>
                    <a:pt x="1034" y="178"/>
                  </a:lnTo>
                  <a:lnTo>
                    <a:pt x="1045" y="181"/>
                  </a:lnTo>
                  <a:lnTo>
                    <a:pt x="1085" y="160"/>
                  </a:lnTo>
                  <a:lnTo>
                    <a:pt x="1092" y="153"/>
                  </a:lnTo>
                  <a:lnTo>
                    <a:pt x="1053" y="147"/>
                  </a:lnTo>
                  <a:lnTo>
                    <a:pt x="1031" y="137"/>
                  </a:lnTo>
                  <a:lnTo>
                    <a:pt x="1075" y="144"/>
                  </a:lnTo>
                  <a:lnTo>
                    <a:pt x="1087" y="152"/>
                  </a:lnTo>
                  <a:lnTo>
                    <a:pt x="1126" y="13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80" name="Freeform 637"/>
            <p:cNvSpPr>
              <a:spLocks/>
            </p:cNvSpPr>
            <p:nvPr/>
          </p:nvSpPr>
          <p:spPr bwMode="auto">
            <a:xfrm>
              <a:off x="943" y="1210"/>
              <a:ext cx="1003" cy="481"/>
            </a:xfrm>
            <a:custGeom>
              <a:avLst/>
              <a:gdLst>
                <a:gd name="T0" fmla="*/ 772 w 1531"/>
                <a:gd name="T1" fmla="*/ 80 h 748"/>
                <a:gd name="T2" fmla="*/ 816 w 1531"/>
                <a:gd name="T3" fmla="*/ 34 h 748"/>
                <a:gd name="T4" fmla="*/ 734 w 1531"/>
                <a:gd name="T5" fmla="*/ 55 h 748"/>
                <a:gd name="T6" fmla="*/ 703 w 1531"/>
                <a:gd name="T7" fmla="*/ 32 h 748"/>
                <a:gd name="T8" fmla="*/ 702 w 1531"/>
                <a:gd name="T9" fmla="*/ 3 h 748"/>
                <a:gd name="T10" fmla="*/ 690 w 1531"/>
                <a:gd name="T11" fmla="*/ 37 h 748"/>
                <a:gd name="T12" fmla="*/ 637 w 1531"/>
                <a:gd name="T13" fmla="*/ 74 h 748"/>
                <a:gd name="T14" fmla="*/ 649 w 1531"/>
                <a:gd name="T15" fmla="*/ 53 h 748"/>
                <a:gd name="T16" fmla="*/ 609 w 1531"/>
                <a:gd name="T17" fmla="*/ 62 h 748"/>
                <a:gd name="T18" fmla="*/ 529 w 1531"/>
                <a:gd name="T19" fmla="*/ 51 h 748"/>
                <a:gd name="T20" fmla="*/ 495 w 1531"/>
                <a:gd name="T21" fmla="*/ 63 h 748"/>
                <a:gd name="T22" fmla="*/ 425 w 1531"/>
                <a:gd name="T23" fmla="*/ 46 h 748"/>
                <a:gd name="T24" fmla="*/ 337 w 1531"/>
                <a:gd name="T25" fmla="*/ 35 h 748"/>
                <a:gd name="T26" fmla="*/ 280 w 1531"/>
                <a:gd name="T27" fmla="*/ 28 h 748"/>
                <a:gd name="T28" fmla="*/ 122 w 1531"/>
                <a:gd name="T29" fmla="*/ 68 h 748"/>
                <a:gd name="T30" fmla="*/ 22 w 1531"/>
                <a:gd name="T31" fmla="*/ 181 h 748"/>
                <a:gd name="T32" fmla="*/ 71 w 1531"/>
                <a:gd name="T33" fmla="*/ 244 h 748"/>
                <a:gd name="T34" fmla="*/ 46 w 1531"/>
                <a:gd name="T35" fmla="*/ 266 h 748"/>
                <a:gd name="T36" fmla="*/ 60 w 1531"/>
                <a:gd name="T37" fmla="*/ 286 h 748"/>
                <a:gd name="T38" fmla="*/ 62 w 1531"/>
                <a:gd name="T39" fmla="*/ 309 h 748"/>
                <a:gd name="T40" fmla="*/ 37 w 1531"/>
                <a:gd name="T41" fmla="*/ 323 h 748"/>
                <a:gd name="T42" fmla="*/ 57 w 1531"/>
                <a:gd name="T43" fmla="*/ 330 h 748"/>
                <a:gd name="T44" fmla="*/ 69 w 1531"/>
                <a:gd name="T45" fmla="*/ 344 h 748"/>
                <a:gd name="T46" fmla="*/ 73 w 1531"/>
                <a:gd name="T47" fmla="*/ 355 h 748"/>
                <a:gd name="T48" fmla="*/ 265 w 1531"/>
                <a:gd name="T49" fmla="*/ 357 h 748"/>
                <a:gd name="T50" fmla="*/ 456 w 1531"/>
                <a:gd name="T51" fmla="*/ 351 h 748"/>
                <a:gd name="T52" fmla="*/ 566 w 1531"/>
                <a:gd name="T53" fmla="*/ 392 h 748"/>
                <a:gd name="T54" fmla="*/ 563 w 1531"/>
                <a:gd name="T55" fmla="*/ 473 h 748"/>
                <a:gd name="T56" fmla="*/ 675 w 1531"/>
                <a:gd name="T57" fmla="*/ 437 h 748"/>
                <a:gd name="T58" fmla="*/ 798 w 1531"/>
                <a:gd name="T59" fmla="*/ 387 h 748"/>
                <a:gd name="T60" fmla="*/ 844 w 1531"/>
                <a:gd name="T61" fmla="*/ 410 h 748"/>
                <a:gd name="T62" fmla="*/ 819 w 1531"/>
                <a:gd name="T63" fmla="*/ 431 h 748"/>
                <a:gd name="T64" fmla="*/ 889 w 1531"/>
                <a:gd name="T65" fmla="*/ 420 h 748"/>
                <a:gd name="T66" fmla="*/ 842 w 1531"/>
                <a:gd name="T67" fmla="*/ 389 h 748"/>
                <a:gd name="T68" fmla="*/ 866 w 1531"/>
                <a:gd name="T69" fmla="*/ 361 h 748"/>
                <a:gd name="T70" fmla="*/ 787 w 1531"/>
                <a:gd name="T71" fmla="*/ 372 h 748"/>
                <a:gd name="T72" fmla="*/ 951 w 1531"/>
                <a:gd name="T73" fmla="*/ 323 h 748"/>
                <a:gd name="T74" fmla="*/ 1003 w 1531"/>
                <a:gd name="T75" fmla="*/ 285 h 748"/>
                <a:gd name="T76" fmla="*/ 950 w 1531"/>
                <a:gd name="T77" fmla="*/ 282 h 748"/>
                <a:gd name="T78" fmla="*/ 960 w 1531"/>
                <a:gd name="T79" fmla="*/ 260 h 748"/>
                <a:gd name="T80" fmla="*/ 955 w 1531"/>
                <a:gd name="T81" fmla="*/ 250 h 748"/>
                <a:gd name="T82" fmla="*/ 940 w 1531"/>
                <a:gd name="T83" fmla="*/ 229 h 748"/>
                <a:gd name="T84" fmla="*/ 939 w 1531"/>
                <a:gd name="T85" fmla="*/ 210 h 748"/>
                <a:gd name="T86" fmla="*/ 939 w 1531"/>
                <a:gd name="T87" fmla="*/ 181 h 748"/>
                <a:gd name="T88" fmla="*/ 917 w 1531"/>
                <a:gd name="T89" fmla="*/ 194 h 748"/>
                <a:gd name="T90" fmla="*/ 875 w 1531"/>
                <a:gd name="T91" fmla="*/ 210 h 748"/>
                <a:gd name="T92" fmla="*/ 869 w 1531"/>
                <a:gd name="T93" fmla="*/ 186 h 748"/>
                <a:gd name="T94" fmla="*/ 859 w 1531"/>
                <a:gd name="T95" fmla="*/ 154 h 748"/>
                <a:gd name="T96" fmla="*/ 788 w 1531"/>
                <a:gd name="T97" fmla="*/ 157 h 748"/>
                <a:gd name="T98" fmla="*/ 750 w 1531"/>
                <a:gd name="T99" fmla="*/ 243 h 748"/>
                <a:gd name="T100" fmla="*/ 685 w 1531"/>
                <a:gd name="T101" fmla="*/ 313 h 748"/>
                <a:gd name="T102" fmla="*/ 664 w 1531"/>
                <a:gd name="T103" fmla="*/ 271 h 748"/>
                <a:gd name="T104" fmla="*/ 584 w 1531"/>
                <a:gd name="T105" fmla="*/ 222 h 748"/>
                <a:gd name="T106" fmla="*/ 555 w 1531"/>
                <a:gd name="T107" fmla="*/ 194 h 748"/>
                <a:gd name="T108" fmla="*/ 629 w 1531"/>
                <a:gd name="T109" fmla="*/ 136 h 748"/>
                <a:gd name="T110" fmla="*/ 667 w 1531"/>
                <a:gd name="T111" fmla="*/ 117 h 748"/>
                <a:gd name="T112" fmla="*/ 704 w 1531"/>
                <a:gd name="T113" fmla="*/ 93 h 7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31"/>
                <a:gd name="T172" fmla="*/ 0 h 748"/>
                <a:gd name="T173" fmla="*/ 1531 w 1531"/>
                <a:gd name="T174" fmla="*/ 748 h 7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31" h="748">
                  <a:moveTo>
                    <a:pt x="1126" y="131"/>
                  </a:moveTo>
                  <a:lnTo>
                    <a:pt x="1119" y="122"/>
                  </a:lnTo>
                  <a:lnTo>
                    <a:pt x="1142" y="123"/>
                  </a:lnTo>
                  <a:lnTo>
                    <a:pt x="1154" y="131"/>
                  </a:lnTo>
                  <a:lnTo>
                    <a:pt x="1167" y="130"/>
                  </a:lnTo>
                  <a:lnTo>
                    <a:pt x="1156" y="115"/>
                  </a:lnTo>
                  <a:lnTo>
                    <a:pt x="1167" y="119"/>
                  </a:lnTo>
                  <a:lnTo>
                    <a:pt x="1170" y="120"/>
                  </a:lnTo>
                  <a:lnTo>
                    <a:pt x="1179" y="125"/>
                  </a:lnTo>
                  <a:lnTo>
                    <a:pt x="1220" y="110"/>
                  </a:lnTo>
                  <a:lnTo>
                    <a:pt x="1229" y="99"/>
                  </a:lnTo>
                  <a:lnTo>
                    <a:pt x="1226" y="87"/>
                  </a:lnTo>
                  <a:lnTo>
                    <a:pt x="1229" y="80"/>
                  </a:lnTo>
                  <a:lnTo>
                    <a:pt x="1251" y="72"/>
                  </a:lnTo>
                  <a:lnTo>
                    <a:pt x="1239" y="71"/>
                  </a:lnTo>
                  <a:lnTo>
                    <a:pt x="1254" y="62"/>
                  </a:lnTo>
                  <a:lnTo>
                    <a:pt x="1228" y="55"/>
                  </a:lnTo>
                  <a:lnTo>
                    <a:pt x="1246" y="53"/>
                  </a:lnTo>
                  <a:lnTo>
                    <a:pt x="1195" y="53"/>
                  </a:lnTo>
                  <a:lnTo>
                    <a:pt x="1189" y="62"/>
                  </a:lnTo>
                  <a:lnTo>
                    <a:pt x="1191" y="70"/>
                  </a:lnTo>
                  <a:lnTo>
                    <a:pt x="1189" y="73"/>
                  </a:lnTo>
                  <a:lnTo>
                    <a:pt x="1173" y="73"/>
                  </a:lnTo>
                  <a:lnTo>
                    <a:pt x="1135" y="105"/>
                  </a:lnTo>
                  <a:lnTo>
                    <a:pt x="1120" y="106"/>
                  </a:lnTo>
                  <a:lnTo>
                    <a:pt x="1118" y="88"/>
                  </a:lnTo>
                  <a:lnTo>
                    <a:pt x="1121" y="86"/>
                  </a:lnTo>
                  <a:lnTo>
                    <a:pt x="1134" y="70"/>
                  </a:lnTo>
                  <a:lnTo>
                    <a:pt x="1119" y="62"/>
                  </a:lnTo>
                  <a:lnTo>
                    <a:pt x="1087" y="86"/>
                  </a:lnTo>
                  <a:lnTo>
                    <a:pt x="1095" y="64"/>
                  </a:lnTo>
                  <a:lnTo>
                    <a:pt x="1089" y="61"/>
                  </a:lnTo>
                  <a:lnTo>
                    <a:pt x="1106" y="56"/>
                  </a:lnTo>
                  <a:lnTo>
                    <a:pt x="1095" y="54"/>
                  </a:lnTo>
                  <a:lnTo>
                    <a:pt x="1076" y="53"/>
                  </a:lnTo>
                  <a:lnTo>
                    <a:pt x="1073" y="50"/>
                  </a:lnTo>
                  <a:lnTo>
                    <a:pt x="1089" y="42"/>
                  </a:lnTo>
                  <a:lnTo>
                    <a:pt x="1087" y="39"/>
                  </a:lnTo>
                  <a:lnTo>
                    <a:pt x="1096" y="39"/>
                  </a:lnTo>
                  <a:lnTo>
                    <a:pt x="1090" y="27"/>
                  </a:lnTo>
                  <a:lnTo>
                    <a:pt x="1096" y="12"/>
                  </a:lnTo>
                  <a:lnTo>
                    <a:pt x="1087" y="6"/>
                  </a:lnTo>
                  <a:lnTo>
                    <a:pt x="1079" y="5"/>
                  </a:lnTo>
                  <a:lnTo>
                    <a:pt x="1085" y="0"/>
                  </a:lnTo>
                  <a:lnTo>
                    <a:pt x="1071" y="5"/>
                  </a:lnTo>
                  <a:lnTo>
                    <a:pt x="1079" y="5"/>
                  </a:lnTo>
                  <a:lnTo>
                    <a:pt x="1052" y="11"/>
                  </a:lnTo>
                  <a:lnTo>
                    <a:pt x="1057" y="15"/>
                  </a:lnTo>
                  <a:lnTo>
                    <a:pt x="1037" y="16"/>
                  </a:lnTo>
                  <a:lnTo>
                    <a:pt x="1030" y="31"/>
                  </a:lnTo>
                  <a:lnTo>
                    <a:pt x="1035" y="32"/>
                  </a:lnTo>
                  <a:lnTo>
                    <a:pt x="1020" y="33"/>
                  </a:lnTo>
                  <a:lnTo>
                    <a:pt x="1014" y="47"/>
                  </a:lnTo>
                  <a:lnTo>
                    <a:pt x="1053" y="58"/>
                  </a:lnTo>
                  <a:lnTo>
                    <a:pt x="1043" y="61"/>
                  </a:lnTo>
                  <a:lnTo>
                    <a:pt x="1045" y="60"/>
                  </a:lnTo>
                  <a:lnTo>
                    <a:pt x="1034" y="64"/>
                  </a:lnTo>
                  <a:lnTo>
                    <a:pt x="1023" y="73"/>
                  </a:lnTo>
                  <a:lnTo>
                    <a:pt x="1042" y="69"/>
                  </a:lnTo>
                  <a:lnTo>
                    <a:pt x="1034" y="75"/>
                  </a:lnTo>
                  <a:lnTo>
                    <a:pt x="997" y="88"/>
                  </a:lnTo>
                  <a:lnTo>
                    <a:pt x="984" y="105"/>
                  </a:lnTo>
                  <a:lnTo>
                    <a:pt x="973" y="115"/>
                  </a:lnTo>
                  <a:lnTo>
                    <a:pt x="962" y="115"/>
                  </a:lnTo>
                  <a:lnTo>
                    <a:pt x="962" y="119"/>
                  </a:lnTo>
                  <a:lnTo>
                    <a:pt x="960" y="114"/>
                  </a:lnTo>
                  <a:lnTo>
                    <a:pt x="964" y="114"/>
                  </a:lnTo>
                  <a:lnTo>
                    <a:pt x="974" y="112"/>
                  </a:lnTo>
                  <a:lnTo>
                    <a:pt x="970" y="108"/>
                  </a:lnTo>
                  <a:lnTo>
                    <a:pt x="976" y="104"/>
                  </a:lnTo>
                  <a:lnTo>
                    <a:pt x="965" y="105"/>
                  </a:lnTo>
                  <a:lnTo>
                    <a:pt x="990" y="83"/>
                  </a:lnTo>
                  <a:lnTo>
                    <a:pt x="974" y="87"/>
                  </a:lnTo>
                  <a:lnTo>
                    <a:pt x="976" y="86"/>
                  </a:lnTo>
                  <a:lnTo>
                    <a:pt x="957" y="80"/>
                  </a:lnTo>
                  <a:lnTo>
                    <a:pt x="943" y="86"/>
                  </a:lnTo>
                  <a:lnTo>
                    <a:pt x="947" y="90"/>
                  </a:lnTo>
                  <a:lnTo>
                    <a:pt x="959" y="94"/>
                  </a:lnTo>
                  <a:lnTo>
                    <a:pt x="942" y="97"/>
                  </a:lnTo>
                  <a:lnTo>
                    <a:pt x="937" y="88"/>
                  </a:lnTo>
                  <a:lnTo>
                    <a:pt x="930" y="97"/>
                  </a:lnTo>
                  <a:lnTo>
                    <a:pt x="896" y="94"/>
                  </a:lnTo>
                  <a:lnTo>
                    <a:pt x="862" y="94"/>
                  </a:lnTo>
                  <a:lnTo>
                    <a:pt x="849" y="88"/>
                  </a:lnTo>
                  <a:lnTo>
                    <a:pt x="836" y="87"/>
                  </a:lnTo>
                  <a:lnTo>
                    <a:pt x="831" y="78"/>
                  </a:lnTo>
                  <a:lnTo>
                    <a:pt x="824" y="70"/>
                  </a:lnTo>
                  <a:lnTo>
                    <a:pt x="770" y="82"/>
                  </a:lnTo>
                  <a:lnTo>
                    <a:pt x="781" y="87"/>
                  </a:lnTo>
                  <a:lnTo>
                    <a:pt x="807" y="80"/>
                  </a:lnTo>
                  <a:lnTo>
                    <a:pt x="824" y="77"/>
                  </a:lnTo>
                  <a:lnTo>
                    <a:pt x="791" y="88"/>
                  </a:lnTo>
                  <a:lnTo>
                    <a:pt x="775" y="89"/>
                  </a:lnTo>
                  <a:lnTo>
                    <a:pt x="764" y="116"/>
                  </a:lnTo>
                  <a:lnTo>
                    <a:pt x="758" y="112"/>
                  </a:lnTo>
                  <a:lnTo>
                    <a:pt x="754" y="128"/>
                  </a:lnTo>
                  <a:lnTo>
                    <a:pt x="746" y="108"/>
                  </a:lnTo>
                  <a:lnTo>
                    <a:pt x="758" y="110"/>
                  </a:lnTo>
                  <a:lnTo>
                    <a:pt x="755" y="98"/>
                  </a:lnTo>
                  <a:lnTo>
                    <a:pt x="746" y="104"/>
                  </a:lnTo>
                  <a:lnTo>
                    <a:pt x="746" y="97"/>
                  </a:lnTo>
                  <a:lnTo>
                    <a:pt x="732" y="90"/>
                  </a:lnTo>
                  <a:lnTo>
                    <a:pt x="666" y="98"/>
                  </a:lnTo>
                  <a:lnTo>
                    <a:pt x="644" y="90"/>
                  </a:lnTo>
                  <a:lnTo>
                    <a:pt x="669" y="83"/>
                  </a:lnTo>
                  <a:lnTo>
                    <a:pt x="679" y="82"/>
                  </a:lnTo>
                  <a:lnTo>
                    <a:pt x="661" y="69"/>
                  </a:lnTo>
                  <a:lnTo>
                    <a:pt x="648" y="71"/>
                  </a:lnTo>
                  <a:lnTo>
                    <a:pt x="604" y="60"/>
                  </a:lnTo>
                  <a:lnTo>
                    <a:pt x="559" y="48"/>
                  </a:lnTo>
                  <a:lnTo>
                    <a:pt x="535" y="58"/>
                  </a:lnTo>
                  <a:lnTo>
                    <a:pt x="526" y="56"/>
                  </a:lnTo>
                  <a:lnTo>
                    <a:pt x="533" y="53"/>
                  </a:lnTo>
                  <a:lnTo>
                    <a:pt x="538" y="40"/>
                  </a:lnTo>
                  <a:lnTo>
                    <a:pt x="532" y="45"/>
                  </a:lnTo>
                  <a:lnTo>
                    <a:pt x="525" y="50"/>
                  </a:lnTo>
                  <a:lnTo>
                    <a:pt x="514" y="55"/>
                  </a:lnTo>
                  <a:lnTo>
                    <a:pt x="504" y="60"/>
                  </a:lnTo>
                  <a:lnTo>
                    <a:pt x="497" y="44"/>
                  </a:lnTo>
                  <a:lnTo>
                    <a:pt x="489" y="32"/>
                  </a:lnTo>
                  <a:lnTo>
                    <a:pt x="492" y="39"/>
                  </a:lnTo>
                  <a:lnTo>
                    <a:pt x="455" y="50"/>
                  </a:lnTo>
                  <a:lnTo>
                    <a:pt x="456" y="47"/>
                  </a:lnTo>
                  <a:lnTo>
                    <a:pt x="417" y="54"/>
                  </a:lnTo>
                  <a:lnTo>
                    <a:pt x="456" y="40"/>
                  </a:lnTo>
                  <a:lnTo>
                    <a:pt x="428" y="44"/>
                  </a:lnTo>
                  <a:lnTo>
                    <a:pt x="384" y="55"/>
                  </a:lnTo>
                  <a:lnTo>
                    <a:pt x="341" y="66"/>
                  </a:lnTo>
                  <a:lnTo>
                    <a:pt x="334" y="73"/>
                  </a:lnTo>
                  <a:lnTo>
                    <a:pt x="321" y="71"/>
                  </a:lnTo>
                  <a:lnTo>
                    <a:pt x="317" y="73"/>
                  </a:lnTo>
                  <a:lnTo>
                    <a:pt x="283" y="62"/>
                  </a:lnTo>
                  <a:lnTo>
                    <a:pt x="249" y="53"/>
                  </a:lnTo>
                  <a:lnTo>
                    <a:pt x="217" y="78"/>
                  </a:lnTo>
                  <a:lnTo>
                    <a:pt x="186" y="105"/>
                  </a:lnTo>
                  <a:lnTo>
                    <a:pt x="151" y="132"/>
                  </a:lnTo>
                  <a:lnTo>
                    <a:pt x="120" y="160"/>
                  </a:lnTo>
                  <a:lnTo>
                    <a:pt x="90" y="188"/>
                  </a:lnTo>
                  <a:lnTo>
                    <a:pt x="60" y="214"/>
                  </a:lnTo>
                  <a:lnTo>
                    <a:pt x="31" y="243"/>
                  </a:lnTo>
                  <a:lnTo>
                    <a:pt x="0" y="271"/>
                  </a:lnTo>
                  <a:lnTo>
                    <a:pt x="37" y="270"/>
                  </a:lnTo>
                  <a:lnTo>
                    <a:pt x="28" y="276"/>
                  </a:lnTo>
                  <a:lnTo>
                    <a:pt x="34" y="281"/>
                  </a:lnTo>
                  <a:lnTo>
                    <a:pt x="34" y="305"/>
                  </a:lnTo>
                  <a:lnTo>
                    <a:pt x="51" y="300"/>
                  </a:lnTo>
                  <a:lnTo>
                    <a:pt x="66" y="291"/>
                  </a:lnTo>
                  <a:lnTo>
                    <a:pt x="92" y="284"/>
                  </a:lnTo>
                  <a:lnTo>
                    <a:pt x="99" y="309"/>
                  </a:lnTo>
                  <a:lnTo>
                    <a:pt x="94" y="332"/>
                  </a:lnTo>
                  <a:lnTo>
                    <a:pt x="89" y="356"/>
                  </a:lnTo>
                  <a:lnTo>
                    <a:pt x="99" y="367"/>
                  </a:lnTo>
                  <a:lnTo>
                    <a:pt x="108" y="380"/>
                  </a:lnTo>
                  <a:lnTo>
                    <a:pt x="86" y="403"/>
                  </a:lnTo>
                  <a:lnTo>
                    <a:pt x="105" y="387"/>
                  </a:lnTo>
                  <a:lnTo>
                    <a:pt x="105" y="392"/>
                  </a:lnTo>
                  <a:lnTo>
                    <a:pt x="87" y="403"/>
                  </a:lnTo>
                  <a:lnTo>
                    <a:pt x="90" y="403"/>
                  </a:lnTo>
                  <a:lnTo>
                    <a:pt x="81" y="411"/>
                  </a:lnTo>
                  <a:lnTo>
                    <a:pt x="73" y="410"/>
                  </a:lnTo>
                  <a:lnTo>
                    <a:pt x="75" y="420"/>
                  </a:lnTo>
                  <a:lnTo>
                    <a:pt x="70" y="413"/>
                  </a:lnTo>
                  <a:lnTo>
                    <a:pt x="68" y="425"/>
                  </a:lnTo>
                  <a:lnTo>
                    <a:pt x="81" y="422"/>
                  </a:lnTo>
                  <a:lnTo>
                    <a:pt x="73" y="422"/>
                  </a:lnTo>
                  <a:lnTo>
                    <a:pt x="72" y="428"/>
                  </a:lnTo>
                  <a:lnTo>
                    <a:pt x="67" y="426"/>
                  </a:lnTo>
                  <a:lnTo>
                    <a:pt x="70" y="443"/>
                  </a:lnTo>
                  <a:lnTo>
                    <a:pt x="97" y="427"/>
                  </a:lnTo>
                  <a:lnTo>
                    <a:pt x="86" y="442"/>
                  </a:lnTo>
                  <a:lnTo>
                    <a:pt x="92" y="444"/>
                  </a:lnTo>
                  <a:lnTo>
                    <a:pt x="81" y="442"/>
                  </a:lnTo>
                  <a:lnTo>
                    <a:pt x="77" y="459"/>
                  </a:lnTo>
                  <a:lnTo>
                    <a:pt x="83" y="455"/>
                  </a:lnTo>
                  <a:lnTo>
                    <a:pt x="67" y="471"/>
                  </a:lnTo>
                  <a:lnTo>
                    <a:pt x="75" y="468"/>
                  </a:lnTo>
                  <a:lnTo>
                    <a:pt x="75" y="472"/>
                  </a:lnTo>
                  <a:lnTo>
                    <a:pt x="105" y="458"/>
                  </a:lnTo>
                  <a:lnTo>
                    <a:pt x="94" y="470"/>
                  </a:lnTo>
                  <a:lnTo>
                    <a:pt x="94" y="480"/>
                  </a:lnTo>
                  <a:lnTo>
                    <a:pt x="90" y="470"/>
                  </a:lnTo>
                  <a:lnTo>
                    <a:pt x="66" y="485"/>
                  </a:lnTo>
                  <a:lnTo>
                    <a:pt x="67" y="489"/>
                  </a:lnTo>
                  <a:lnTo>
                    <a:pt x="73" y="486"/>
                  </a:lnTo>
                  <a:lnTo>
                    <a:pt x="87" y="487"/>
                  </a:lnTo>
                  <a:lnTo>
                    <a:pt x="66" y="492"/>
                  </a:lnTo>
                  <a:lnTo>
                    <a:pt x="59" y="496"/>
                  </a:lnTo>
                  <a:lnTo>
                    <a:pt x="68" y="497"/>
                  </a:lnTo>
                  <a:lnTo>
                    <a:pt x="56" y="502"/>
                  </a:lnTo>
                  <a:lnTo>
                    <a:pt x="72" y="509"/>
                  </a:lnTo>
                  <a:lnTo>
                    <a:pt x="77" y="504"/>
                  </a:lnTo>
                  <a:lnTo>
                    <a:pt x="83" y="505"/>
                  </a:lnTo>
                  <a:lnTo>
                    <a:pt x="75" y="510"/>
                  </a:lnTo>
                  <a:lnTo>
                    <a:pt x="84" y="510"/>
                  </a:lnTo>
                  <a:lnTo>
                    <a:pt x="77" y="513"/>
                  </a:lnTo>
                  <a:lnTo>
                    <a:pt x="97" y="505"/>
                  </a:lnTo>
                  <a:lnTo>
                    <a:pt x="99" y="503"/>
                  </a:lnTo>
                  <a:lnTo>
                    <a:pt x="87" y="513"/>
                  </a:lnTo>
                  <a:lnTo>
                    <a:pt x="81" y="514"/>
                  </a:lnTo>
                  <a:lnTo>
                    <a:pt x="76" y="518"/>
                  </a:lnTo>
                  <a:lnTo>
                    <a:pt x="92" y="513"/>
                  </a:lnTo>
                  <a:lnTo>
                    <a:pt x="92" y="519"/>
                  </a:lnTo>
                  <a:lnTo>
                    <a:pt x="106" y="510"/>
                  </a:lnTo>
                  <a:lnTo>
                    <a:pt x="99" y="521"/>
                  </a:lnTo>
                  <a:lnTo>
                    <a:pt x="114" y="518"/>
                  </a:lnTo>
                  <a:lnTo>
                    <a:pt x="94" y="529"/>
                  </a:lnTo>
                  <a:lnTo>
                    <a:pt x="105" y="535"/>
                  </a:lnTo>
                  <a:lnTo>
                    <a:pt x="115" y="525"/>
                  </a:lnTo>
                  <a:lnTo>
                    <a:pt x="108" y="541"/>
                  </a:lnTo>
                  <a:lnTo>
                    <a:pt x="111" y="541"/>
                  </a:lnTo>
                  <a:lnTo>
                    <a:pt x="101" y="541"/>
                  </a:lnTo>
                  <a:lnTo>
                    <a:pt x="111" y="543"/>
                  </a:lnTo>
                  <a:lnTo>
                    <a:pt x="120" y="541"/>
                  </a:lnTo>
                  <a:lnTo>
                    <a:pt x="115" y="547"/>
                  </a:lnTo>
                  <a:lnTo>
                    <a:pt x="120" y="549"/>
                  </a:lnTo>
                  <a:lnTo>
                    <a:pt x="111" y="552"/>
                  </a:lnTo>
                  <a:lnTo>
                    <a:pt x="118" y="558"/>
                  </a:lnTo>
                  <a:lnTo>
                    <a:pt x="153" y="558"/>
                  </a:lnTo>
                  <a:lnTo>
                    <a:pt x="190" y="558"/>
                  </a:lnTo>
                  <a:lnTo>
                    <a:pt x="225" y="558"/>
                  </a:lnTo>
                  <a:lnTo>
                    <a:pt x="260" y="558"/>
                  </a:lnTo>
                  <a:lnTo>
                    <a:pt x="297" y="558"/>
                  </a:lnTo>
                  <a:lnTo>
                    <a:pt x="332" y="555"/>
                  </a:lnTo>
                  <a:lnTo>
                    <a:pt x="366" y="555"/>
                  </a:lnTo>
                  <a:lnTo>
                    <a:pt x="404" y="555"/>
                  </a:lnTo>
                  <a:lnTo>
                    <a:pt x="438" y="555"/>
                  </a:lnTo>
                  <a:lnTo>
                    <a:pt x="474" y="555"/>
                  </a:lnTo>
                  <a:lnTo>
                    <a:pt x="509" y="555"/>
                  </a:lnTo>
                  <a:lnTo>
                    <a:pt x="546" y="555"/>
                  </a:lnTo>
                  <a:lnTo>
                    <a:pt x="580" y="555"/>
                  </a:lnTo>
                  <a:lnTo>
                    <a:pt x="616" y="555"/>
                  </a:lnTo>
                  <a:lnTo>
                    <a:pt x="650" y="555"/>
                  </a:lnTo>
                  <a:lnTo>
                    <a:pt x="687" y="555"/>
                  </a:lnTo>
                  <a:lnTo>
                    <a:pt x="696" y="546"/>
                  </a:lnTo>
                  <a:lnTo>
                    <a:pt x="694" y="561"/>
                  </a:lnTo>
                  <a:lnTo>
                    <a:pt x="716" y="566"/>
                  </a:lnTo>
                  <a:lnTo>
                    <a:pt x="747" y="579"/>
                  </a:lnTo>
                  <a:lnTo>
                    <a:pt x="766" y="576"/>
                  </a:lnTo>
                  <a:lnTo>
                    <a:pt x="782" y="582"/>
                  </a:lnTo>
                  <a:lnTo>
                    <a:pt x="810" y="576"/>
                  </a:lnTo>
                  <a:lnTo>
                    <a:pt x="829" y="587"/>
                  </a:lnTo>
                  <a:lnTo>
                    <a:pt x="847" y="597"/>
                  </a:lnTo>
                  <a:lnTo>
                    <a:pt x="864" y="609"/>
                  </a:lnTo>
                  <a:lnTo>
                    <a:pt x="882" y="621"/>
                  </a:lnTo>
                  <a:lnTo>
                    <a:pt x="885" y="633"/>
                  </a:lnTo>
                  <a:lnTo>
                    <a:pt x="891" y="632"/>
                  </a:lnTo>
                  <a:lnTo>
                    <a:pt x="890" y="637"/>
                  </a:lnTo>
                  <a:lnTo>
                    <a:pt x="906" y="651"/>
                  </a:lnTo>
                  <a:lnTo>
                    <a:pt x="899" y="674"/>
                  </a:lnTo>
                  <a:lnTo>
                    <a:pt x="897" y="697"/>
                  </a:lnTo>
                  <a:lnTo>
                    <a:pt x="885" y="712"/>
                  </a:lnTo>
                  <a:lnTo>
                    <a:pt x="860" y="736"/>
                  </a:lnTo>
                  <a:lnTo>
                    <a:pt x="865" y="748"/>
                  </a:lnTo>
                  <a:lnTo>
                    <a:pt x="890" y="741"/>
                  </a:lnTo>
                  <a:lnTo>
                    <a:pt x="912" y="732"/>
                  </a:lnTo>
                  <a:lnTo>
                    <a:pt x="935" y="725"/>
                  </a:lnTo>
                  <a:lnTo>
                    <a:pt x="957" y="718"/>
                  </a:lnTo>
                  <a:lnTo>
                    <a:pt x="959" y="701"/>
                  </a:lnTo>
                  <a:lnTo>
                    <a:pt x="985" y="697"/>
                  </a:lnTo>
                  <a:lnTo>
                    <a:pt x="1012" y="696"/>
                  </a:lnTo>
                  <a:lnTo>
                    <a:pt x="1031" y="680"/>
                  </a:lnTo>
                  <a:lnTo>
                    <a:pt x="1053" y="665"/>
                  </a:lnTo>
                  <a:lnTo>
                    <a:pt x="1095" y="662"/>
                  </a:lnTo>
                  <a:lnTo>
                    <a:pt x="1136" y="659"/>
                  </a:lnTo>
                  <a:lnTo>
                    <a:pt x="1151" y="651"/>
                  </a:lnTo>
                  <a:lnTo>
                    <a:pt x="1169" y="635"/>
                  </a:lnTo>
                  <a:lnTo>
                    <a:pt x="1187" y="616"/>
                  </a:lnTo>
                  <a:lnTo>
                    <a:pt x="1206" y="596"/>
                  </a:lnTo>
                  <a:lnTo>
                    <a:pt x="1209" y="602"/>
                  </a:lnTo>
                  <a:lnTo>
                    <a:pt x="1218" y="602"/>
                  </a:lnTo>
                  <a:lnTo>
                    <a:pt x="1233" y="605"/>
                  </a:lnTo>
                  <a:lnTo>
                    <a:pt x="1222" y="637"/>
                  </a:lnTo>
                  <a:lnTo>
                    <a:pt x="1228" y="654"/>
                  </a:lnTo>
                  <a:lnTo>
                    <a:pt x="1234" y="658"/>
                  </a:lnTo>
                  <a:lnTo>
                    <a:pt x="1252" y="651"/>
                  </a:lnTo>
                  <a:lnTo>
                    <a:pt x="1251" y="652"/>
                  </a:lnTo>
                  <a:lnTo>
                    <a:pt x="1283" y="643"/>
                  </a:lnTo>
                  <a:lnTo>
                    <a:pt x="1287" y="632"/>
                  </a:lnTo>
                  <a:lnTo>
                    <a:pt x="1289" y="637"/>
                  </a:lnTo>
                  <a:lnTo>
                    <a:pt x="1294" y="637"/>
                  </a:lnTo>
                  <a:lnTo>
                    <a:pt x="1278" y="649"/>
                  </a:lnTo>
                  <a:lnTo>
                    <a:pt x="1311" y="651"/>
                  </a:lnTo>
                  <a:lnTo>
                    <a:pt x="1291" y="655"/>
                  </a:lnTo>
                  <a:lnTo>
                    <a:pt x="1289" y="652"/>
                  </a:lnTo>
                  <a:lnTo>
                    <a:pt x="1256" y="669"/>
                  </a:lnTo>
                  <a:lnTo>
                    <a:pt x="1262" y="666"/>
                  </a:lnTo>
                  <a:lnTo>
                    <a:pt x="1243" y="675"/>
                  </a:lnTo>
                  <a:lnTo>
                    <a:pt x="1250" y="670"/>
                  </a:lnTo>
                  <a:lnTo>
                    <a:pt x="1241" y="683"/>
                  </a:lnTo>
                  <a:lnTo>
                    <a:pt x="1246" y="697"/>
                  </a:lnTo>
                  <a:lnTo>
                    <a:pt x="1259" y="694"/>
                  </a:lnTo>
                  <a:lnTo>
                    <a:pt x="1289" y="669"/>
                  </a:lnTo>
                  <a:lnTo>
                    <a:pt x="1294" y="674"/>
                  </a:lnTo>
                  <a:lnTo>
                    <a:pt x="1301" y="669"/>
                  </a:lnTo>
                  <a:lnTo>
                    <a:pt x="1303" y="670"/>
                  </a:lnTo>
                  <a:lnTo>
                    <a:pt x="1330" y="662"/>
                  </a:lnTo>
                  <a:lnTo>
                    <a:pt x="1357" y="653"/>
                  </a:lnTo>
                  <a:lnTo>
                    <a:pt x="1351" y="651"/>
                  </a:lnTo>
                  <a:lnTo>
                    <a:pt x="1355" y="649"/>
                  </a:lnTo>
                  <a:lnTo>
                    <a:pt x="1346" y="637"/>
                  </a:lnTo>
                  <a:lnTo>
                    <a:pt x="1336" y="642"/>
                  </a:lnTo>
                  <a:lnTo>
                    <a:pt x="1319" y="638"/>
                  </a:lnTo>
                  <a:lnTo>
                    <a:pt x="1305" y="633"/>
                  </a:lnTo>
                  <a:lnTo>
                    <a:pt x="1294" y="627"/>
                  </a:lnTo>
                  <a:lnTo>
                    <a:pt x="1294" y="609"/>
                  </a:lnTo>
                  <a:lnTo>
                    <a:pt x="1286" y="605"/>
                  </a:lnTo>
                  <a:lnTo>
                    <a:pt x="1302" y="591"/>
                  </a:lnTo>
                  <a:lnTo>
                    <a:pt x="1283" y="591"/>
                  </a:lnTo>
                  <a:lnTo>
                    <a:pt x="1283" y="586"/>
                  </a:lnTo>
                  <a:lnTo>
                    <a:pt x="1262" y="582"/>
                  </a:lnTo>
                  <a:lnTo>
                    <a:pt x="1267" y="580"/>
                  </a:lnTo>
                  <a:lnTo>
                    <a:pt x="1289" y="580"/>
                  </a:lnTo>
                  <a:lnTo>
                    <a:pt x="1317" y="571"/>
                  </a:lnTo>
                  <a:lnTo>
                    <a:pt x="1318" y="561"/>
                  </a:lnTo>
                  <a:lnTo>
                    <a:pt x="1322" y="561"/>
                  </a:lnTo>
                  <a:lnTo>
                    <a:pt x="1322" y="558"/>
                  </a:lnTo>
                  <a:lnTo>
                    <a:pt x="1296" y="549"/>
                  </a:lnTo>
                  <a:lnTo>
                    <a:pt x="1267" y="558"/>
                  </a:lnTo>
                  <a:lnTo>
                    <a:pt x="1236" y="564"/>
                  </a:lnTo>
                  <a:lnTo>
                    <a:pt x="1214" y="579"/>
                  </a:lnTo>
                  <a:lnTo>
                    <a:pt x="1193" y="593"/>
                  </a:lnTo>
                  <a:lnTo>
                    <a:pt x="1161" y="611"/>
                  </a:lnTo>
                  <a:lnTo>
                    <a:pt x="1181" y="594"/>
                  </a:lnTo>
                  <a:lnTo>
                    <a:pt x="1202" y="579"/>
                  </a:lnTo>
                  <a:lnTo>
                    <a:pt x="1179" y="570"/>
                  </a:lnTo>
                  <a:lnTo>
                    <a:pt x="1201" y="577"/>
                  </a:lnTo>
                  <a:lnTo>
                    <a:pt x="1230" y="558"/>
                  </a:lnTo>
                  <a:lnTo>
                    <a:pt x="1262" y="547"/>
                  </a:lnTo>
                  <a:lnTo>
                    <a:pt x="1285" y="526"/>
                  </a:lnTo>
                  <a:lnTo>
                    <a:pt x="1330" y="526"/>
                  </a:lnTo>
                  <a:lnTo>
                    <a:pt x="1376" y="525"/>
                  </a:lnTo>
                  <a:lnTo>
                    <a:pt x="1416" y="525"/>
                  </a:lnTo>
                  <a:lnTo>
                    <a:pt x="1451" y="503"/>
                  </a:lnTo>
                  <a:lnTo>
                    <a:pt x="1488" y="494"/>
                  </a:lnTo>
                  <a:lnTo>
                    <a:pt x="1527" y="472"/>
                  </a:lnTo>
                  <a:lnTo>
                    <a:pt x="1518" y="469"/>
                  </a:lnTo>
                  <a:lnTo>
                    <a:pt x="1527" y="466"/>
                  </a:lnTo>
                  <a:lnTo>
                    <a:pt x="1514" y="464"/>
                  </a:lnTo>
                  <a:lnTo>
                    <a:pt x="1524" y="460"/>
                  </a:lnTo>
                  <a:lnTo>
                    <a:pt x="1524" y="459"/>
                  </a:lnTo>
                  <a:lnTo>
                    <a:pt x="1527" y="450"/>
                  </a:lnTo>
                  <a:lnTo>
                    <a:pt x="1531" y="443"/>
                  </a:lnTo>
                  <a:lnTo>
                    <a:pt x="1518" y="437"/>
                  </a:lnTo>
                  <a:lnTo>
                    <a:pt x="1519" y="436"/>
                  </a:lnTo>
                  <a:lnTo>
                    <a:pt x="1505" y="438"/>
                  </a:lnTo>
                  <a:lnTo>
                    <a:pt x="1508" y="422"/>
                  </a:lnTo>
                  <a:lnTo>
                    <a:pt x="1490" y="426"/>
                  </a:lnTo>
                  <a:lnTo>
                    <a:pt x="1501" y="426"/>
                  </a:lnTo>
                  <a:lnTo>
                    <a:pt x="1468" y="437"/>
                  </a:lnTo>
                  <a:lnTo>
                    <a:pt x="1441" y="444"/>
                  </a:lnTo>
                  <a:lnTo>
                    <a:pt x="1450" y="439"/>
                  </a:lnTo>
                  <a:lnTo>
                    <a:pt x="1440" y="436"/>
                  </a:lnTo>
                  <a:lnTo>
                    <a:pt x="1453" y="436"/>
                  </a:lnTo>
                  <a:lnTo>
                    <a:pt x="1490" y="421"/>
                  </a:lnTo>
                  <a:lnTo>
                    <a:pt x="1463" y="426"/>
                  </a:lnTo>
                  <a:lnTo>
                    <a:pt x="1511" y="413"/>
                  </a:lnTo>
                  <a:lnTo>
                    <a:pt x="1484" y="403"/>
                  </a:lnTo>
                  <a:lnTo>
                    <a:pt x="1477" y="404"/>
                  </a:lnTo>
                  <a:lnTo>
                    <a:pt x="1484" y="397"/>
                  </a:lnTo>
                  <a:lnTo>
                    <a:pt x="1466" y="405"/>
                  </a:lnTo>
                  <a:lnTo>
                    <a:pt x="1474" y="398"/>
                  </a:lnTo>
                  <a:lnTo>
                    <a:pt x="1473" y="397"/>
                  </a:lnTo>
                  <a:lnTo>
                    <a:pt x="1461" y="398"/>
                  </a:lnTo>
                  <a:lnTo>
                    <a:pt x="1463" y="396"/>
                  </a:lnTo>
                  <a:lnTo>
                    <a:pt x="1451" y="400"/>
                  </a:lnTo>
                  <a:lnTo>
                    <a:pt x="1458" y="396"/>
                  </a:lnTo>
                  <a:lnTo>
                    <a:pt x="1461" y="392"/>
                  </a:lnTo>
                  <a:lnTo>
                    <a:pt x="1462" y="381"/>
                  </a:lnTo>
                  <a:lnTo>
                    <a:pt x="1458" y="388"/>
                  </a:lnTo>
                  <a:lnTo>
                    <a:pt x="1458" y="385"/>
                  </a:lnTo>
                  <a:lnTo>
                    <a:pt x="1448" y="376"/>
                  </a:lnTo>
                  <a:lnTo>
                    <a:pt x="1438" y="371"/>
                  </a:lnTo>
                  <a:lnTo>
                    <a:pt x="1446" y="371"/>
                  </a:lnTo>
                  <a:lnTo>
                    <a:pt x="1441" y="364"/>
                  </a:lnTo>
                  <a:lnTo>
                    <a:pt x="1446" y="363"/>
                  </a:lnTo>
                  <a:lnTo>
                    <a:pt x="1438" y="363"/>
                  </a:lnTo>
                  <a:lnTo>
                    <a:pt x="1444" y="363"/>
                  </a:lnTo>
                  <a:lnTo>
                    <a:pt x="1435" y="356"/>
                  </a:lnTo>
                  <a:lnTo>
                    <a:pt x="1440" y="356"/>
                  </a:lnTo>
                  <a:lnTo>
                    <a:pt x="1445" y="360"/>
                  </a:lnTo>
                  <a:lnTo>
                    <a:pt x="1459" y="350"/>
                  </a:lnTo>
                  <a:lnTo>
                    <a:pt x="1451" y="344"/>
                  </a:lnTo>
                  <a:lnTo>
                    <a:pt x="1446" y="338"/>
                  </a:lnTo>
                  <a:lnTo>
                    <a:pt x="1455" y="335"/>
                  </a:lnTo>
                  <a:lnTo>
                    <a:pt x="1446" y="328"/>
                  </a:lnTo>
                  <a:lnTo>
                    <a:pt x="1445" y="326"/>
                  </a:lnTo>
                  <a:lnTo>
                    <a:pt x="1434" y="327"/>
                  </a:lnTo>
                  <a:lnTo>
                    <a:pt x="1448" y="320"/>
                  </a:lnTo>
                  <a:lnTo>
                    <a:pt x="1448" y="315"/>
                  </a:lnTo>
                  <a:lnTo>
                    <a:pt x="1431" y="320"/>
                  </a:lnTo>
                  <a:lnTo>
                    <a:pt x="1448" y="306"/>
                  </a:lnTo>
                  <a:lnTo>
                    <a:pt x="1442" y="303"/>
                  </a:lnTo>
                  <a:lnTo>
                    <a:pt x="1434" y="302"/>
                  </a:lnTo>
                  <a:lnTo>
                    <a:pt x="1442" y="295"/>
                  </a:lnTo>
                  <a:lnTo>
                    <a:pt x="1440" y="293"/>
                  </a:lnTo>
                  <a:lnTo>
                    <a:pt x="1433" y="281"/>
                  </a:lnTo>
                  <a:lnTo>
                    <a:pt x="1433" y="276"/>
                  </a:lnTo>
                  <a:lnTo>
                    <a:pt x="1427" y="277"/>
                  </a:lnTo>
                  <a:lnTo>
                    <a:pt x="1433" y="271"/>
                  </a:lnTo>
                  <a:lnTo>
                    <a:pt x="1419" y="277"/>
                  </a:lnTo>
                  <a:lnTo>
                    <a:pt x="1419" y="284"/>
                  </a:lnTo>
                  <a:lnTo>
                    <a:pt x="1409" y="286"/>
                  </a:lnTo>
                  <a:lnTo>
                    <a:pt x="1412" y="291"/>
                  </a:lnTo>
                  <a:lnTo>
                    <a:pt x="1408" y="295"/>
                  </a:lnTo>
                  <a:lnTo>
                    <a:pt x="1400" y="302"/>
                  </a:lnTo>
                  <a:lnTo>
                    <a:pt x="1390" y="311"/>
                  </a:lnTo>
                  <a:lnTo>
                    <a:pt x="1385" y="319"/>
                  </a:lnTo>
                  <a:lnTo>
                    <a:pt x="1380" y="306"/>
                  </a:lnTo>
                  <a:lnTo>
                    <a:pt x="1363" y="319"/>
                  </a:lnTo>
                  <a:lnTo>
                    <a:pt x="1348" y="330"/>
                  </a:lnTo>
                  <a:lnTo>
                    <a:pt x="1350" y="320"/>
                  </a:lnTo>
                  <a:lnTo>
                    <a:pt x="1342" y="326"/>
                  </a:lnTo>
                  <a:lnTo>
                    <a:pt x="1346" y="315"/>
                  </a:lnTo>
                  <a:lnTo>
                    <a:pt x="1335" y="327"/>
                  </a:lnTo>
                  <a:lnTo>
                    <a:pt x="1313" y="335"/>
                  </a:lnTo>
                  <a:lnTo>
                    <a:pt x="1341" y="320"/>
                  </a:lnTo>
                  <a:lnTo>
                    <a:pt x="1337" y="304"/>
                  </a:lnTo>
                  <a:lnTo>
                    <a:pt x="1313" y="311"/>
                  </a:lnTo>
                  <a:lnTo>
                    <a:pt x="1308" y="309"/>
                  </a:lnTo>
                  <a:lnTo>
                    <a:pt x="1318" y="304"/>
                  </a:lnTo>
                  <a:lnTo>
                    <a:pt x="1325" y="305"/>
                  </a:lnTo>
                  <a:lnTo>
                    <a:pt x="1333" y="295"/>
                  </a:lnTo>
                  <a:lnTo>
                    <a:pt x="1326" y="289"/>
                  </a:lnTo>
                  <a:lnTo>
                    <a:pt x="1334" y="280"/>
                  </a:lnTo>
                  <a:lnTo>
                    <a:pt x="1311" y="276"/>
                  </a:lnTo>
                  <a:lnTo>
                    <a:pt x="1337" y="274"/>
                  </a:lnTo>
                  <a:lnTo>
                    <a:pt x="1342" y="261"/>
                  </a:lnTo>
                  <a:lnTo>
                    <a:pt x="1346" y="255"/>
                  </a:lnTo>
                  <a:lnTo>
                    <a:pt x="1337" y="256"/>
                  </a:lnTo>
                  <a:lnTo>
                    <a:pt x="1312" y="245"/>
                  </a:lnTo>
                  <a:lnTo>
                    <a:pt x="1319" y="238"/>
                  </a:lnTo>
                  <a:lnTo>
                    <a:pt x="1311" y="239"/>
                  </a:lnTo>
                  <a:lnTo>
                    <a:pt x="1305" y="231"/>
                  </a:lnTo>
                  <a:lnTo>
                    <a:pt x="1307" y="227"/>
                  </a:lnTo>
                  <a:lnTo>
                    <a:pt x="1289" y="220"/>
                  </a:lnTo>
                  <a:lnTo>
                    <a:pt x="1268" y="227"/>
                  </a:lnTo>
                  <a:lnTo>
                    <a:pt x="1246" y="227"/>
                  </a:lnTo>
                  <a:lnTo>
                    <a:pt x="1254" y="223"/>
                  </a:lnTo>
                  <a:lnTo>
                    <a:pt x="1218" y="220"/>
                  </a:lnTo>
                  <a:lnTo>
                    <a:pt x="1202" y="237"/>
                  </a:lnTo>
                  <a:lnTo>
                    <a:pt x="1203" y="244"/>
                  </a:lnTo>
                  <a:lnTo>
                    <a:pt x="1191" y="260"/>
                  </a:lnTo>
                  <a:lnTo>
                    <a:pt x="1196" y="260"/>
                  </a:lnTo>
                  <a:lnTo>
                    <a:pt x="1191" y="277"/>
                  </a:lnTo>
                  <a:lnTo>
                    <a:pt x="1184" y="287"/>
                  </a:lnTo>
                  <a:lnTo>
                    <a:pt x="1179" y="287"/>
                  </a:lnTo>
                  <a:lnTo>
                    <a:pt x="1150" y="313"/>
                  </a:lnTo>
                  <a:lnTo>
                    <a:pt x="1169" y="336"/>
                  </a:lnTo>
                  <a:lnTo>
                    <a:pt x="1158" y="359"/>
                  </a:lnTo>
                  <a:lnTo>
                    <a:pt x="1145" y="378"/>
                  </a:lnTo>
                  <a:lnTo>
                    <a:pt x="1119" y="393"/>
                  </a:lnTo>
                  <a:lnTo>
                    <a:pt x="1090" y="405"/>
                  </a:lnTo>
                  <a:lnTo>
                    <a:pt x="1076" y="411"/>
                  </a:lnTo>
                  <a:lnTo>
                    <a:pt x="1078" y="430"/>
                  </a:lnTo>
                  <a:lnTo>
                    <a:pt x="1069" y="466"/>
                  </a:lnTo>
                  <a:lnTo>
                    <a:pt x="1059" y="480"/>
                  </a:lnTo>
                  <a:lnTo>
                    <a:pt x="1052" y="489"/>
                  </a:lnTo>
                  <a:lnTo>
                    <a:pt x="1047" y="497"/>
                  </a:lnTo>
                  <a:lnTo>
                    <a:pt x="1045" y="487"/>
                  </a:lnTo>
                  <a:lnTo>
                    <a:pt x="1029" y="503"/>
                  </a:lnTo>
                  <a:lnTo>
                    <a:pt x="1031" y="510"/>
                  </a:lnTo>
                  <a:lnTo>
                    <a:pt x="1018" y="496"/>
                  </a:lnTo>
                  <a:lnTo>
                    <a:pt x="1002" y="503"/>
                  </a:lnTo>
                  <a:lnTo>
                    <a:pt x="1018" y="489"/>
                  </a:lnTo>
                  <a:lnTo>
                    <a:pt x="1002" y="472"/>
                  </a:lnTo>
                  <a:lnTo>
                    <a:pt x="1006" y="466"/>
                  </a:lnTo>
                  <a:lnTo>
                    <a:pt x="1004" y="448"/>
                  </a:lnTo>
                  <a:lnTo>
                    <a:pt x="1014" y="422"/>
                  </a:lnTo>
                  <a:lnTo>
                    <a:pt x="1023" y="398"/>
                  </a:lnTo>
                  <a:lnTo>
                    <a:pt x="998" y="397"/>
                  </a:lnTo>
                  <a:lnTo>
                    <a:pt x="973" y="396"/>
                  </a:lnTo>
                  <a:lnTo>
                    <a:pt x="968" y="398"/>
                  </a:lnTo>
                  <a:lnTo>
                    <a:pt x="974" y="394"/>
                  </a:lnTo>
                  <a:lnTo>
                    <a:pt x="957" y="385"/>
                  </a:lnTo>
                  <a:lnTo>
                    <a:pt x="938" y="376"/>
                  </a:lnTo>
                  <a:lnTo>
                    <a:pt x="915" y="354"/>
                  </a:lnTo>
                  <a:lnTo>
                    <a:pt x="891" y="346"/>
                  </a:lnTo>
                  <a:lnTo>
                    <a:pt x="855" y="354"/>
                  </a:lnTo>
                  <a:lnTo>
                    <a:pt x="858" y="352"/>
                  </a:lnTo>
                  <a:lnTo>
                    <a:pt x="852" y="353"/>
                  </a:lnTo>
                  <a:lnTo>
                    <a:pt x="869" y="322"/>
                  </a:lnTo>
                  <a:lnTo>
                    <a:pt x="868" y="311"/>
                  </a:lnTo>
                  <a:lnTo>
                    <a:pt x="848" y="314"/>
                  </a:lnTo>
                  <a:lnTo>
                    <a:pt x="840" y="321"/>
                  </a:lnTo>
                  <a:lnTo>
                    <a:pt x="848" y="311"/>
                  </a:lnTo>
                  <a:lnTo>
                    <a:pt x="847" y="302"/>
                  </a:lnTo>
                  <a:lnTo>
                    <a:pt x="876" y="267"/>
                  </a:lnTo>
                  <a:lnTo>
                    <a:pt x="914" y="238"/>
                  </a:lnTo>
                  <a:lnTo>
                    <a:pt x="919" y="231"/>
                  </a:lnTo>
                  <a:lnTo>
                    <a:pt x="937" y="223"/>
                  </a:lnTo>
                  <a:lnTo>
                    <a:pt x="931" y="222"/>
                  </a:lnTo>
                  <a:lnTo>
                    <a:pt x="940" y="223"/>
                  </a:lnTo>
                  <a:lnTo>
                    <a:pt x="947" y="217"/>
                  </a:lnTo>
                  <a:lnTo>
                    <a:pt x="959" y="214"/>
                  </a:lnTo>
                  <a:lnTo>
                    <a:pt x="960" y="211"/>
                  </a:lnTo>
                  <a:lnTo>
                    <a:pt x="990" y="205"/>
                  </a:lnTo>
                  <a:lnTo>
                    <a:pt x="993" y="197"/>
                  </a:lnTo>
                  <a:lnTo>
                    <a:pt x="971" y="193"/>
                  </a:lnTo>
                  <a:lnTo>
                    <a:pt x="974" y="189"/>
                  </a:lnTo>
                  <a:lnTo>
                    <a:pt x="954" y="186"/>
                  </a:lnTo>
                  <a:lnTo>
                    <a:pt x="954" y="180"/>
                  </a:lnTo>
                  <a:lnTo>
                    <a:pt x="981" y="186"/>
                  </a:lnTo>
                  <a:lnTo>
                    <a:pt x="1010" y="191"/>
                  </a:lnTo>
                  <a:lnTo>
                    <a:pt x="1018" y="182"/>
                  </a:lnTo>
                  <a:lnTo>
                    <a:pt x="1023" y="180"/>
                  </a:lnTo>
                  <a:lnTo>
                    <a:pt x="1034" y="182"/>
                  </a:lnTo>
                  <a:lnTo>
                    <a:pt x="1034" y="178"/>
                  </a:lnTo>
                  <a:lnTo>
                    <a:pt x="1045" y="181"/>
                  </a:lnTo>
                  <a:lnTo>
                    <a:pt x="1085" y="160"/>
                  </a:lnTo>
                  <a:lnTo>
                    <a:pt x="1092" y="153"/>
                  </a:lnTo>
                  <a:lnTo>
                    <a:pt x="1053" y="147"/>
                  </a:lnTo>
                  <a:lnTo>
                    <a:pt x="1031" y="137"/>
                  </a:lnTo>
                  <a:lnTo>
                    <a:pt x="1075" y="144"/>
                  </a:lnTo>
                  <a:lnTo>
                    <a:pt x="1087" y="152"/>
                  </a:lnTo>
                  <a:lnTo>
                    <a:pt x="1126" y="131"/>
                  </a:lnTo>
                </a:path>
              </a:pathLst>
            </a:custGeom>
            <a:solidFill>
              <a:srgbClr val="E5E5E5"/>
            </a:solidFill>
            <a:ln w="1588">
              <a:solidFill>
                <a:srgbClr val="999999"/>
              </a:solidFill>
              <a:prstDash val="solid"/>
              <a:round/>
              <a:headEnd/>
              <a:tailEnd/>
            </a:ln>
          </p:spPr>
          <p:txBody>
            <a:bodyPr/>
            <a:lstStyle/>
            <a:p>
              <a:endParaRPr lang="en-US"/>
            </a:p>
          </p:txBody>
        </p:sp>
        <p:sp>
          <p:nvSpPr>
            <p:cNvPr id="27381" name="Freeform 638"/>
            <p:cNvSpPr>
              <a:spLocks/>
            </p:cNvSpPr>
            <p:nvPr/>
          </p:nvSpPr>
          <p:spPr bwMode="auto">
            <a:xfrm>
              <a:off x="1697" y="1186"/>
              <a:ext cx="273" cy="175"/>
            </a:xfrm>
            <a:custGeom>
              <a:avLst/>
              <a:gdLst>
                <a:gd name="T0" fmla="*/ 199 w 417"/>
                <a:gd name="T1" fmla="*/ 39 h 272"/>
                <a:gd name="T2" fmla="*/ 189 w 417"/>
                <a:gd name="T3" fmla="*/ 32 h 272"/>
                <a:gd name="T4" fmla="*/ 177 w 417"/>
                <a:gd name="T5" fmla="*/ 32 h 272"/>
                <a:gd name="T6" fmla="*/ 159 w 417"/>
                <a:gd name="T7" fmla="*/ 37 h 272"/>
                <a:gd name="T8" fmla="*/ 163 w 417"/>
                <a:gd name="T9" fmla="*/ 24 h 272"/>
                <a:gd name="T10" fmla="*/ 171 w 417"/>
                <a:gd name="T11" fmla="*/ 21 h 272"/>
                <a:gd name="T12" fmla="*/ 129 w 417"/>
                <a:gd name="T13" fmla="*/ 23 h 272"/>
                <a:gd name="T14" fmla="*/ 125 w 417"/>
                <a:gd name="T15" fmla="*/ 24 h 272"/>
                <a:gd name="T16" fmla="*/ 116 w 417"/>
                <a:gd name="T17" fmla="*/ 23 h 272"/>
                <a:gd name="T18" fmla="*/ 105 w 417"/>
                <a:gd name="T19" fmla="*/ 21 h 272"/>
                <a:gd name="T20" fmla="*/ 90 w 417"/>
                <a:gd name="T21" fmla="*/ 6 h 272"/>
                <a:gd name="T22" fmla="*/ 71 w 417"/>
                <a:gd name="T23" fmla="*/ 11 h 272"/>
                <a:gd name="T24" fmla="*/ 65 w 417"/>
                <a:gd name="T25" fmla="*/ 21 h 272"/>
                <a:gd name="T26" fmla="*/ 59 w 417"/>
                <a:gd name="T27" fmla="*/ 32 h 272"/>
                <a:gd name="T28" fmla="*/ 45 w 417"/>
                <a:gd name="T29" fmla="*/ 24 h 272"/>
                <a:gd name="T30" fmla="*/ 22 w 417"/>
                <a:gd name="T31" fmla="*/ 13 h 272"/>
                <a:gd name="T32" fmla="*/ 3 w 417"/>
                <a:gd name="T33" fmla="*/ 46 h 272"/>
                <a:gd name="T34" fmla="*/ 29 w 417"/>
                <a:gd name="T35" fmla="*/ 53 h 272"/>
                <a:gd name="T36" fmla="*/ 73 w 417"/>
                <a:gd name="T37" fmla="*/ 51 h 272"/>
                <a:gd name="T38" fmla="*/ 111 w 417"/>
                <a:gd name="T39" fmla="*/ 48 h 272"/>
                <a:gd name="T40" fmla="*/ 122 w 417"/>
                <a:gd name="T41" fmla="*/ 59 h 272"/>
                <a:gd name="T42" fmla="*/ 119 w 417"/>
                <a:gd name="T43" fmla="*/ 71 h 272"/>
                <a:gd name="T44" fmla="*/ 147 w 417"/>
                <a:gd name="T45" fmla="*/ 71 h 272"/>
                <a:gd name="T46" fmla="*/ 139 w 417"/>
                <a:gd name="T47" fmla="*/ 101 h 272"/>
                <a:gd name="T48" fmla="*/ 172 w 417"/>
                <a:gd name="T49" fmla="*/ 109 h 272"/>
                <a:gd name="T50" fmla="*/ 132 w 417"/>
                <a:gd name="T51" fmla="*/ 103 h 272"/>
                <a:gd name="T52" fmla="*/ 94 w 417"/>
                <a:gd name="T53" fmla="*/ 127 h 272"/>
                <a:gd name="T54" fmla="*/ 59 w 417"/>
                <a:gd name="T55" fmla="*/ 133 h 272"/>
                <a:gd name="T56" fmla="*/ 100 w 417"/>
                <a:gd name="T57" fmla="*/ 134 h 272"/>
                <a:gd name="T58" fmla="*/ 112 w 417"/>
                <a:gd name="T59" fmla="*/ 133 h 272"/>
                <a:gd name="T60" fmla="*/ 122 w 417"/>
                <a:gd name="T61" fmla="*/ 147 h 272"/>
                <a:gd name="T62" fmla="*/ 143 w 417"/>
                <a:gd name="T63" fmla="*/ 162 h 272"/>
                <a:gd name="T64" fmla="*/ 170 w 417"/>
                <a:gd name="T65" fmla="*/ 156 h 272"/>
                <a:gd name="T66" fmla="*/ 182 w 417"/>
                <a:gd name="T67" fmla="*/ 156 h 272"/>
                <a:gd name="T68" fmla="*/ 199 w 417"/>
                <a:gd name="T69" fmla="*/ 163 h 272"/>
                <a:gd name="T70" fmla="*/ 208 w 417"/>
                <a:gd name="T71" fmla="*/ 151 h 272"/>
                <a:gd name="T72" fmla="*/ 208 w 417"/>
                <a:gd name="T73" fmla="*/ 138 h 272"/>
                <a:gd name="T74" fmla="*/ 201 w 417"/>
                <a:gd name="T75" fmla="*/ 130 h 272"/>
                <a:gd name="T76" fmla="*/ 194 w 417"/>
                <a:gd name="T77" fmla="*/ 124 h 272"/>
                <a:gd name="T78" fmla="*/ 190 w 417"/>
                <a:gd name="T79" fmla="*/ 114 h 272"/>
                <a:gd name="T80" fmla="*/ 199 w 417"/>
                <a:gd name="T81" fmla="*/ 109 h 272"/>
                <a:gd name="T82" fmla="*/ 209 w 417"/>
                <a:gd name="T83" fmla="*/ 105 h 272"/>
                <a:gd name="T84" fmla="*/ 234 w 417"/>
                <a:gd name="T85" fmla="*/ 107 h 272"/>
                <a:gd name="T86" fmla="*/ 219 w 417"/>
                <a:gd name="T87" fmla="*/ 120 h 272"/>
                <a:gd name="T88" fmla="*/ 230 w 417"/>
                <a:gd name="T89" fmla="*/ 124 h 272"/>
                <a:gd name="T90" fmla="*/ 241 w 417"/>
                <a:gd name="T91" fmla="*/ 113 h 272"/>
                <a:gd name="T92" fmla="*/ 251 w 417"/>
                <a:gd name="T93" fmla="*/ 112 h 272"/>
                <a:gd name="T94" fmla="*/ 268 w 417"/>
                <a:gd name="T95" fmla="*/ 105 h 272"/>
                <a:gd name="T96" fmla="*/ 263 w 417"/>
                <a:gd name="T97" fmla="*/ 98 h 272"/>
                <a:gd name="T98" fmla="*/ 249 w 417"/>
                <a:gd name="T99" fmla="*/ 102 h 272"/>
                <a:gd name="T100" fmla="*/ 239 w 417"/>
                <a:gd name="T101" fmla="*/ 95 h 272"/>
                <a:gd name="T102" fmla="*/ 239 w 417"/>
                <a:gd name="T103" fmla="*/ 92 h 272"/>
                <a:gd name="T104" fmla="*/ 239 w 417"/>
                <a:gd name="T105" fmla="*/ 87 h 272"/>
                <a:gd name="T106" fmla="*/ 228 w 417"/>
                <a:gd name="T107" fmla="*/ 85 h 272"/>
                <a:gd name="T108" fmla="*/ 222 w 417"/>
                <a:gd name="T109" fmla="*/ 80 h 272"/>
                <a:gd name="T110" fmla="*/ 204 w 417"/>
                <a:gd name="T111" fmla="*/ 73 h 272"/>
                <a:gd name="T112" fmla="*/ 212 w 417"/>
                <a:gd name="T113" fmla="*/ 69 h 272"/>
                <a:gd name="T114" fmla="*/ 206 w 417"/>
                <a:gd name="T115" fmla="*/ 64 h 272"/>
                <a:gd name="T116" fmla="*/ 213 w 417"/>
                <a:gd name="T117" fmla="*/ 59 h 272"/>
                <a:gd name="T118" fmla="*/ 208 w 417"/>
                <a:gd name="T119" fmla="*/ 55 h 272"/>
                <a:gd name="T120" fmla="*/ 226 w 417"/>
                <a:gd name="T121" fmla="*/ 45 h 272"/>
                <a:gd name="T122" fmla="*/ 196 w 417"/>
                <a:gd name="T123" fmla="*/ 45 h 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272"/>
                <a:gd name="T188" fmla="*/ 417 w 417"/>
                <a:gd name="T189" fmla="*/ 272 h 2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272">
                  <a:moveTo>
                    <a:pt x="291" y="70"/>
                  </a:moveTo>
                  <a:lnTo>
                    <a:pt x="287" y="71"/>
                  </a:lnTo>
                  <a:lnTo>
                    <a:pt x="315" y="61"/>
                  </a:lnTo>
                  <a:lnTo>
                    <a:pt x="304" y="61"/>
                  </a:lnTo>
                  <a:lnTo>
                    <a:pt x="282" y="66"/>
                  </a:lnTo>
                  <a:lnTo>
                    <a:pt x="294" y="59"/>
                  </a:lnTo>
                  <a:lnTo>
                    <a:pt x="308" y="54"/>
                  </a:lnTo>
                  <a:lnTo>
                    <a:pt x="289" y="49"/>
                  </a:lnTo>
                  <a:lnTo>
                    <a:pt x="271" y="59"/>
                  </a:lnTo>
                  <a:lnTo>
                    <a:pt x="273" y="53"/>
                  </a:lnTo>
                  <a:lnTo>
                    <a:pt x="262" y="59"/>
                  </a:lnTo>
                  <a:lnTo>
                    <a:pt x="271" y="49"/>
                  </a:lnTo>
                  <a:lnTo>
                    <a:pt x="261" y="53"/>
                  </a:lnTo>
                  <a:lnTo>
                    <a:pt x="268" y="44"/>
                  </a:lnTo>
                  <a:lnTo>
                    <a:pt x="266" y="46"/>
                  </a:lnTo>
                  <a:lnTo>
                    <a:pt x="243" y="57"/>
                  </a:lnTo>
                  <a:lnTo>
                    <a:pt x="251" y="49"/>
                  </a:lnTo>
                  <a:lnTo>
                    <a:pt x="245" y="49"/>
                  </a:lnTo>
                  <a:lnTo>
                    <a:pt x="271" y="41"/>
                  </a:lnTo>
                  <a:lnTo>
                    <a:pt x="249" y="38"/>
                  </a:lnTo>
                  <a:lnTo>
                    <a:pt x="239" y="44"/>
                  </a:lnTo>
                  <a:lnTo>
                    <a:pt x="249" y="36"/>
                  </a:lnTo>
                  <a:lnTo>
                    <a:pt x="232" y="43"/>
                  </a:lnTo>
                  <a:lnTo>
                    <a:pt x="261" y="33"/>
                  </a:lnTo>
                  <a:lnTo>
                    <a:pt x="250" y="26"/>
                  </a:lnTo>
                  <a:lnTo>
                    <a:pt x="208" y="26"/>
                  </a:lnTo>
                  <a:lnTo>
                    <a:pt x="221" y="35"/>
                  </a:lnTo>
                  <a:lnTo>
                    <a:pt x="197" y="35"/>
                  </a:lnTo>
                  <a:lnTo>
                    <a:pt x="204" y="43"/>
                  </a:lnTo>
                  <a:lnTo>
                    <a:pt x="191" y="38"/>
                  </a:lnTo>
                  <a:lnTo>
                    <a:pt x="193" y="41"/>
                  </a:lnTo>
                  <a:lnTo>
                    <a:pt x="191" y="37"/>
                  </a:lnTo>
                  <a:lnTo>
                    <a:pt x="191" y="30"/>
                  </a:lnTo>
                  <a:lnTo>
                    <a:pt x="186" y="32"/>
                  </a:lnTo>
                  <a:lnTo>
                    <a:pt x="177" y="33"/>
                  </a:lnTo>
                  <a:lnTo>
                    <a:pt x="177" y="35"/>
                  </a:lnTo>
                  <a:lnTo>
                    <a:pt x="169" y="35"/>
                  </a:lnTo>
                  <a:lnTo>
                    <a:pt x="161" y="37"/>
                  </a:lnTo>
                  <a:lnTo>
                    <a:pt x="167" y="30"/>
                  </a:lnTo>
                  <a:lnTo>
                    <a:pt x="160" y="32"/>
                  </a:lnTo>
                  <a:lnTo>
                    <a:pt x="183" y="21"/>
                  </a:lnTo>
                  <a:lnTo>
                    <a:pt x="177" y="2"/>
                  </a:lnTo>
                  <a:lnTo>
                    <a:pt x="135" y="5"/>
                  </a:lnTo>
                  <a:lnTo>
                    <a:pt x="138" y="9"/>
                  </a:lnTo>
                  <a:lnTo>
                    <a:pt x="123" y="10"/>
                  </a:lnTo>
                  <a:lnTo>
                    <a:pt x="111" y="13"/>
                  </a:lnTo>
                  <a:lnTo>
                    <a:pt x="128" y="17"/>
                  </a:lnTo>
                  <a:lnTo>
                    <a:pt x="108" y="17"/>
                  </a:lnTo>
                  <a:lnTo>
                    <a:pt x="123" y="24"/>
                  </a:lnTo>
                  <a:lnTo>
                    <a:pt x="96" y="20"/>
                  </a:lnTo>
                  <a:lnTo>
                    <a:pt x="95" y="32"/>
                  </a:lnTo>
                  <a:lnTo>
                    <a:pt x="100" y="32"/>
                  </a:lnTo>
                  <a:lnTo>
                    <a:pt x="103" y="38"/>
                  </a:lnTo>
                  <a:lnTo>
                    <a:pt x="84" y="36"/>
                  </a:lnTo>
                  <a:lnTo>
                    <a:pt x="79" y="41"/>
                  </a:lnTo>
                  <a:lnTo>
                    <a:pt x="90" y="50"/>
                  </a:lnTo>
                  <a:lnTo>
                    <a:pt x="75" y="60"/>
                  </a:lnTo>
                  <a:lnTo>
                    <a:pt x="50" y="60"/>
                  </a:lnTo>
                  <a:lnTo>
                    <a:pt x="83" y="52"/>
                  </a:lnTo>
                  <a:lnTo>
                    <a:pt x="68" y="38"/>
                  </a:lnTo>
                  <a:lnTo>
                    <a:pt x="95" y="13"/>
                  </a:lnTo>
                  <a:lnTo>
                    <a:pt x="124" y="0"/>
                  </a:lnTo>
                  <a:lnTo>
                    <a:pt x="67" y="4"/>
                  </a:lnTo>
                  <a:lnTo>
                    <a:pt x="34" y="20"/>
                  </a:lnTo>
                  <a:lnTo>
                    <a:pt x="0" y="52"/>
                  </a:lnTo>
                  <a:lnTo>
                    <a:pt x="35" y="60"/>
                  </a:lnTo>
                  <a:lnTo>
                    <a:pt x="2" y="61"/>
                  </a:lnTo>
                  <a:lnTo>
                    <a:pt x="5" y="71"/>
                  </a:lnTo>
                  <a:lnTo>
                    <a:pt x="28" y="76"/>
                  </a:lnTo>
                  <a:lnTo>
                    <a:pt x="29" y="75"/>
                  </a:lnTo>
                  <a:lnTo>
                    <a:pt x="36" y="71"/>
                  </a:lnTo>
                  <a:lnTo>
                    <a:pt x="45" y="82"/>
                  </a:lnTo>
                  <a:lnTo>
                    <a:pt x="110" y="83"/>
                  </a:lnTo>
                  <a:lnTo>
                    <a:pt x="94" y="76"/>
                  </a:lnTo>
                  <a:lnTo>
                    <a:pt x="124" y="88"/>
                  </a:lnTo>
                  <a:lnTo>
                    <a:pt x="111" y="80"/>
                  </a:lnTo>
                  <a:lnTo>
                    <a:pt x="161" y="83"/>
                  </a:lnTo>
                  <a:lnTo>
                    <a:pt x="157" y="75"/>
                  </a:lnTo>
                  <a:lnTo>
                    <a:pt x="169" y="69"/>
                  </a:lnTo>
                  <a:lnTo>
                    <a:pt x="169" y="75"/>
                  </a:lnTo>
                  <a:lnTo>
                    <a:pt x="183" y="78"/>
                  </a:lnTo>
                  <a:lnTo>
                    <a:pt x="177" y="86"/>
                  </a:lnTo>
                  <a:lnTo>
                    <a:pt x="190" y="88"/>
                  </a:lnTo>
                  <a:lnTo>
                    <a:pt x="186" y="92"/>
                  </a:lnTo>
                  <a:lnTo>
                    <a:pt x="195" y="91"/>
                  </a:lnTo>
                  <a:lnTo>
                    <a:pt x="199" y="102"/>
                  </a:lnTo>
                  <a:lnTo>
                    <a:pt x="183" y="109"/>
                  </a:lnTo>
                  <a:lnTo>
                    <a:pt x="182" y="111"/>
                  </a:lnTo>
                  <a:lnTo>
                    <a:pt x="202" y="104"/>
                  </a:lnTo>
                  <a:lnTo>
                    <a:pt x="212" y="108"/>
                  </a:lnTo>
                  <a:lnTo>
                    <a:pt x="218" y="116"/>
                  </a:lnTo>
                  <a:lnTo>
                    <a:pt x="225" y="111"/>
                  </a:lnTo>
                  <a:lnTo>
                    <a:pt x="223" y="121"/>
                  </a:lnTo>
                  <a:lnTo>
                    <a:pt x="233" y="124"/>
                  </a:lnTo>
                  <a:lnTo>
                    <a:pt x="228" y="148"/>
                  </a:lnTo>
                  <a:lnTo>
                    <a:pt x="212" y="157"/>
                  </a:lnTo>
                  <a:lnTo>
                    <a:pt x="239" y="159"/>
                  </a:lnTo>
                  <a:lnTo>
                    <a:pt x="251" y="150"/>
                  </a:lnTo>
                  <a:lnTo>
                    <a:pt x="271" y="163"/>
                  </a:lnTo>
                  <a:lnTo>
                    <a:pt x="262" y="169"/>
                  </a:lnTo>
                  <a:lnTo>
                    <a:pt x="243" y="169"/>
                  </a:lnTo>
                  <a:lnTo>
                    <a:pt x="234" y="171"/>
                  </a:lnTo>
                  <a:lnTo>
                    <a:pt x="239" y="161"/>
                  </a:lnTo>
                  <a:lnTo>
                    <a:pt x="201" y="160"/>
                  </a:lnTo>
                  <a:lnTo>
                    <a:pt x="177" y="170"/>
                  </a:lnTo>
                  <a:lnTo>
                    <a:pt x="183" y="185"/>
                  </a:lnTo>
                  <a:lnTo>
                    <a:pt x="141" y="192"/>
                  </a:lnTo>
                  <a:lnTo>
                    <a:pt x="144" y="198"/>
                  </a:lnTo>
                  <a:lnTo>
                    <a:pt x="141" y="200"/>
                  </a:lnTo>
                  <a:lnTo>
                    <a:pt x="141" y="191"/>
                  </a:lnTo>
                  <a:lnTo>
                    <a:pt x="111" y="190"/>
                  </a:lnTo>
                  <a:lnTo>
                    <a:pt x="90" y="207"/>
                  </a:lnTo>
                  <a:lnTo>
                    <a:pt x="111" y="214"/>
                  </a:lnTo>
                  <a:lnTo>
                    <a:pt x="134" y="209"/>
                  </a:lnTo>
                  <a:lnTo>
                    <a:pt x="136" y="207"/>
                  </a:lnTo>
                  <a:lnTo>
                    <a:pt x="152" y="208"/>
                  </a:lnTo>
                  <a:lnTo>
                    <a:pt x="157" y="199"/>
                  </a:lnTo>
                  <a:lnTo>
                    <a:pt x="161" y="204"/>
                  </a:lnTo>
                  <a:lnTo>
                    <a:pt x="160" y="214"/>
                  </a:lnTo>
                  <a:lnTo>
                    <a:pt x="171" y="207"/>
                  </a:lnTo>
                  <a:lnTo>
                    <a:pt x="179" y="207"/>
                  </a:lnTo>
                  <a:lnTo>
                    <a:pt x="175" y="216"/>
                  </a:lnTo>
                  <a:lnTo>
                    <a:pt x="186" y="224"/>
                  </a:lnTo>
                  <a:lnTo>
                    <a:pt x="186" y="229"/>
                  </a:lnTo>
                  <a:lnTo>
                    <a:pt x="200" y="231"/>
                  </a:lnTo>
                  <a:lnTo>
                    <a:pt x="188" y="235"/>
                  </a:lnTo>
                  <a:lnTo>
                    <a:pt x="199" y="243"/>
                  </a:lnTo>
                  <a:lnTo>
                    <a:pt x="218" y="252"/>
                  </a:lnTo>
                  <a:lnTo>
                    <a:pt x="247" y="261"/>
                  </a:lnTo>
                  <a:lnTo>
                    <a:pt x="276" y="272"/>
                  </a:lnTo>
                  <a:lnTo>
                    <a:pt x="276" y="260"/>
                  </a:lnTo>
                  <a:lnTo>
                    <a:pt x="260" y="243"/>
                  </a:lnTo>
                  <a:lnTo>
                    <a:pt x="244" y="227"/>
                  </a:lnTo>
                  <a:lnTo>
                    <a:pt x="262" y="235"/>
                  </a:lnTo>
                  <a:lnTo>
                    <a:pt x="266" y="229"/>
                  </a:lnTo>
                  <a:lnTo>
                    <a:pt x="278" y="243"/>
                  </a:lnTo>
                  <a:lnTo>
                    <a:pt x="282" y="240"/>
                  </a:lnTo>
                  <a:lnTo>
                    <a:pt x="287" y="244"/>
                  </a:lnTo>
                  <a:lnTo>
                    <a:pt x="299" y="249"/>
                  </a:lnTo>
                  <a:lnTo>
                    <a:pt x="304" y="253"/>
                  </a:lnTo>
                  <a:lnTo>
                    <a:pt x="306" y="246"/>
                  </a:lnTo>
                  <a:lnTo>
                    <a:pt x="311" y="244"/>
                  </a:lnTo>
                  <a:lnTo>
                    <a:pt x="312" y="229"/>
                  </a:lnTo>
                  <a:lnTo>
                    <a:pt x="318" y="235"/>
                  </a:lnTo>
                  <a:lnTo>
                    <a:pt x="322" y="227"/>
                  </a:lnTo>
                  <a:lnTo>
                    <a:pt x="323" y="220"/>
                  </a:lnTo>
                  <a:lnTo>
                    <a:pt x="318" y="218"/>
                  </a:lnTo>
                  <a:lnTo>
                    <a:pt x="317" y="214"/>
                  </a:lnTo>
                  <a:lnTo>
                    <a:pt x="318" y="208"/>
                  </a:lnTo>
                  <a:lnTo>
                    <a:pt x="317" y="204"/>
                  </a:lnTo>
                  <a:lnTo>
                    <a:pt x="311" y="203"/>
                  </a:lnTo>
                  <a:lnTo>
                    <a:pt x="307" y="202"/>
                  </a:lnTo>
                  <a:lnTo>
                    <a:pt x="300" y="196"/>
                  </a:lnTo>
                  <a:lnTo>
                    <a:pt x="299" y="199"/>
                  </a:lnTo>
                  <a:lnTo>
                    <a:pt x="302" y="192"/>
                  </a:lnTo>
                  <a:lnTo>
                    <a:pt x="297" y="193"/>
                  </a:lnTo>
                  <a:lnTo>
                    <a:pt x="297" y="187"/>
                  </a:lnTo>
                  <a:lnTo>
                    <a:pt x="297" y="182"/>
                  </a:lnTo>
                  <a:lnTo>
                    <a:pt x="287" y="183"/>
                  </a:lnTo>
                  <a:lnTo>
                    <a:pt x="290" y="177"/>
                  </a:lnTo>
                  <a:lnTo>
                    <a:pt x="289" y="174"/>
                  </a:lnTo>
                  <a:lnTo>
                    <a:pt x="284" y="168"/>
                  </a:lnTo>
                  <a:lnTo>
                    <a:pt x="299" y="176"/>
                  </a:lnTo>
                  <a:lnTo>
                    <a:pt x="304" y="170"/>
                  </a:lnTo>
                  <a:lnTo>
                    <a:pt x="302" y="163"/>
                  </a:lnTo>
                  <a:lnTo>
                    <a:pt x="311" y="163"/>
                  </a:lnTo>
                  <a:lnTo>
                    <a:pt x="310" y="160"/>
                  </a:lnTo>
                  <a:lnTo>
                    <a:pt x="319" y="163"/>
                  </a:lnTo>
                  <a:lnTo>
                    <a:pt x="334" y="169"/>
                  </a:lnTo>
                  <a:lnTo>
                    <a:pt x="339" y="168"/>
                  </a:lnTo>
                  <a:lnTo>
                    <a:pt x="327" y="175"/>
                  </a:lnTo>
                  <a:lnTo>
                    <a:pt x="358" y="166"/>
                  </a:lnTo>
                  <a:lnTo>
                    <a:pt x="344" y="174"/>
                  </a:lnTo>
                  <a:lnTo>
                    <a:pt x="330" y="182"/>
                  </a:lnTo>
                  <a:lnTo>
                    <a:pt x="337" y="182"/>
                  </a:lnTo>
                  <a:lnTo>
                    <a:pt x="334" y="187"/>
                  </a:lnTo>
                  <a:lnTo>
                    <a:pt x="343" y="186"/>
                  </a:lnTo>
                  <a:lnTo>
                    <a:pt x="340" y="193"/>
                  </a:lnTo>
                  <a:lnTo>
                    <a:pt x="344" y="191"/>
                  </a:lnTo>
                  <a:lnTo>
                    <a:pt x="351" y="193"/>
                  </a:lnTo>
                  <a:lnTo>
                    <a:pt x="360" y="196"/>
                  </a:lnTo>
                  <a:lnTo>
                    <a:pt x="360" y="186"/>
                  </a:lnTo>
                  <a:lnTo>
                    <a:pt x="363" y="185"/>
                  </a:lnTo>
                  <a:lnTo>
                    <a:pt x="368" y="175"/>
                  </a:lnTo>
                  <a:lnTo>
                    <a:pt x="376" y="182"/>
                  </a:lnTo>
                  <a:lnTo>
                    <a:pt x="382" y="176"/>
                  </a:lnTo>
                  <a:lnTo>
                    <a:pt x="389" y="175"/>
                  </a:lnTo>
                  <a:lnTo>
                    <a:pt x="383" y="174"/>
                  </a:lnTo>
                  <a:lnTo>
                    <a:pt x="396" y="170"/>
                  </a:lnTo>
                  <a:lnTo>
                    <a:pt x="387" y="169"/>
                  </a:lnTo>
                  <a:lnTo>
                    <a:pt x="398" y="163"/>
                  </a:lnTo>
                  <a:lnTo>
                    <a:pt x="410" y="163"/>
                  </a:lnTo>
                  <a:lnTo>
                    <a:pt x="410" y="161"/>
                  </a:lnTo>
                  <a:lnTo>
                    <a:pt x="406" y="159"/>
                  </a:lnTo>
                  <a:lnTo>
                    <a:pt x="417" y="159"/>
                  </a:lnTo>
                  <a:lnTo>
                    <a:pt x="402" y="152"/>
                  </a:lnTo>
                  <a:lnTo>
                    <a:pt x="399" y="157"/>
                  </a:lnTo>
                  <a:lnTo>
                    <a:pt x="394" y="157"/>
                  </a:lnTo>
                  <a:lnTo>
                    <a:pt x="394" y="152"/>
                  </a:lnTo>
                  <a:lnTo>
                    <a:pt x="380" y="158"/>
                  </a:lnTo>
                  <a:lnTo>
                    <a:pt x="380" y="154"/>
                  </a:lnTo>
                  <a:lnTo>
                    <a:pt x="389" y="144"/>
                  </a:lnTo>
                  <a:lnTo>
                    <a:pt x="383" y="148"/>
                  </a:lnTo>
                  <a:lnTo>
                    <a:pt x="365" y="148"/>
                  </a:lnTo>
                  <a:lnTo>
                    <a:pt x="378" y="144"/>
                  </a:lnTo>
                  <a:lnTo>
                    <a:pt x="363" y="144"/>
                  </a:lnTo>
                  <a:lnTo>
                    <a:pt x="373" y="143"/>
                  </a:lnTo>
                  <a:lnTo>
                    <a:pt x="365" y="143"/>
                  </a:lnTo>
                  <a:lnTo>
                    <a:pt x="380" y="141"/>
                  </a:lnTo>
                  <a:lnTo>
                    <a:pt x="378" y="139"/>
                  </a:lnTo>
                  <a:lnTo>
                    <a:pt x="368" y="135"/>
                  </a:lnTo>
                  <a:lnTo>
                    <a:pt x="365" y="135"/>
                  </a:lnTo>
                  <a:lnTo>
                    <a:pt x="368" y="126"/>
                  </a:lnTo>
                  <a:lnTo>
                    <a:pt x="358" y="135"/>
                  </a:lnTo>
                  <a:lnTo>
                    <a:pt x="354" y="128"/>
                  </a:lnTo>
                  <a:lnTo>
                    <a:pt x="349" y="132"/>
                  </a:lnTo>
                  <a:lnTo>
                    <a:pt x="352" y="127"/>
                  </a:lnTo>
                  <a:lnTo>
                    <a:pt x="341" y="130"/>
                  </a:lnTo>
                  <a:lnTo>
                    <a:pt x="349" y="125"/>
                  </a:lnTo>
                  <a:lnTo>
                    <a:pt x="339" y="125"/>
                  </a:lnTo>
                  <a:lnTo>
                    <a:pt x="333" y="124"/>
                  </a:lnTo>
                  <a:lnTo>
                    <a:pt x="323" y="121"/>
                  </a:lnTo>
                  <a:lnTo>
                    <a:pt x="337" y="118"/>
                  </a:lnTo>
                  <a:lnTo>
                    <a:pt x="311" y="113"/>
                  </a:lnTo>
                  <a:lnTo>
                    <a:pt x="324" y="111"/>
                  </a:lnTo>
                  <a:lnTo>
                    <a:pt x="310" y="109"/>
                  </a:lnTo>
                  <a:lnTo>
                    <a:pt x="330" y="110"/>
                  </a:lnTo>
                  <a:lnTo>
                    <a:pt x="324" y="108"/>
                  </a:lnTo>
                  <a:lnTo>
                    <a:pt x="335" y="104"/>
                  </a:lnTo>
                  <a:lnTo>
                    <a:pt x="317" y="102"/>
                  </a:lnTo>
                  <a:lnTo>
                    <a:pt x="324" y="100"/>
                  </a:lnTo>
                  <a:lnTo>
                    <a:pt x="315" y="100"/>
                  </a:lnTo>
                  <a:lnTo>
                    <a:pt x="330" y="99"/>
                  </a:lnTo>
                  <a:lnTo>
                    <a:pt x="318" y="98"/>
                  </a:lnTo>
                  <a:lnTo>
                    <a:pt x="354" y="100"/>
                  </a:lnTo>
                  <a:lnTo>
                    <a:pt x="326" y="92"/>
                  </a:lnTo>
                  <a:lnTo>
                    <a:pt x="306" y="92"/>
                  </a:lnTo>
                  <a:lnTo>
                    <a:pt x="354" y="88"/>
                  </a:lnTo>
                  <a:lnTo>
                    <a:pt x="344" y="76"/>
                  </a:lnTo>
                  <a:lnTo>
                    <a:pt x="318" y="86"/>
                  </a:lnTo>
                  <a:lnTo>
                    <a:pt x="304" y="91"/>
                  </a:lnTo>
                  <a:lnTo>
                    <a:pt x="334" y="77"/>
                  </a:lnTo>
                  <a:lnTo>
                    <a:pt x="306" y="83"/>
                  </a:lnTo>
                  <a:lnTo>
                    <a:pt x="345" y="70"/>
                  </a:lnTo>
                  <a:lnTo>
                    <a:pt x="323" y="67"/>
                  </a:lnTo>
                  <a:lnTo>
                    <a:pt x="315" y="69"/>
                  </a:lnTo>
                  <a:lnTo>
                    <a:pt x="324" y="63"/>
                  </a:lnTo>
                  <a:lnTo>
                    <a:pt x="299" y="70"/>
                  </a:lnTo>
                  <a:lnTo>
                    <a:pt x="283" y="82"/>
                  </a:lnTo>
                  <a:lnTo>
                    <a:pt x="291" y="7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82" name="Freeform 639"/>
            <p:cNvSpPr>
              <a:spLocks/>
            </p:cNvSpPr>
            <p:nvPr/>
          </p:nvSpPr>
          <p:spPr bwMode="auto">
            <a:xfrm>
              <a:off x="1697" y="1186"/>
              <a:ext cx="273" cy="175"/>
            </a:xfrm>
            <a:custGeom>
              <a:avLst/>
              <a:gdLst>
                <a:gd name="T0" fmla="*/ 199 w 417"/>
                <a:gd name="T1" fmla="*/ 39 h 272"/>
                <a:gd name="T2" fmla="*/ 189 w 417"/>
                <a:gd name="T3" fmla="*/ 32 h 272"/>
                <a:gd name="T4" fmla="*/ 177 w 417"/>
                <a:gd name="T5" fmla="*/ 32 h 272"/>
                <a:gd name="T6" fmla="*/ 159 w 417"/>
                <a:gd name="T7" fmla="*/ 37 h 272"/>
                <a:gd name="T8" fmla="*/ 163 w 417"/>
                <a:gd name="T9" fmla="*/ 24 h 272"/>
                <a:gd name="T10" fmla="*/ 171 w 417"/>
                <a:gd name="T11" fmla="*/ 21 h 272"/>
                <a:gd name="T12" fmla="*/ 129 w 417"/>
                <a:gd name="T13" fmla="*/ 23 h 272"/>
                <a:gd name="T14" fmla="*/ 125 w 417"/>
                <a:gd name="T15" fmla="*/ 24 h 272"/>
                <a:gd name="T16" fmla="*/ 116 w 417"/>
                <a:gd name="T17" fmla="*/ 23 h 272"/>
                <a:gd name="T18" fmla="*/ 105 w 417"/>
                <a:gd name="T19" fmla="*/ 21 h 272"/>
                <a:gd name="T20" fmla="*/ 90 w 417"/>
                <a:gd name="T21" fmla="*/ 6 h 272"/>
                <a:gd name="T22" fmla="*/ 71 w 417"/>
                <a:gd name="T23" fmla="*/ 11 h 272"/>
                <a:gd name="T24" fmla="*/ 65 w 417"/>
                <a:gd name="T25" fmla="*/ 21 h 272"/>
                <a:gd name="T26" fmla="*/ 59 w 417"/>
                <a:gd name="T27" fmla="*/ 32 h 272"/>
                <a:gd name="T28" fmla="*/ 45 w 417"/>
                <a:gd name="T29" fmla="*/ 24 h 272"/>
                <a:gd name="T30" fmla="*/ 22 w 417"/>
                <a:gd name="T31" fmla="*/ 13 h 272"/>
                <a:gd name="T32" fmla="*/ 3 w 417"/>
                <a:gd name="T33" fmla="*/ 46 h 272"/>
                <a:gd name="T34" fmla="*/ 29 w 417"/>
                <a:gd name="T35" fmla="*/ 53 h 272"/>
                <a:gd name="T36" fmla="*/ 73 w 417"/>
                <a:gd name="T37" fmla="*/ 51 h 272"/>
                <a:gd name="T38" fmla="*/ 111 w 417"/>
                <a:gd name="T39" fmla="*/ 48 h 272"/>
                <a:gd name="T40" fmla="*/ 122 w 417"/>
                <a:gd name="T41" fmla="*/ 59 h 272"/>
                <a:gd name="T42" fmla="*/ 119 w 417"/>
                <a:gd name="T43" fmla="*/ 71 h 272"/>
                <a:gd name="T44" fmla="*/ 147 w 417"/>
                <a:gd name="T45" fmla="*/ 71 h 272"/>
                <a:gd name="T46" fmla="*/ 139 w 417"/>
                <a:gd name="T47" fmla="*/ 101 h 272"/>
                <a:gd name="T48" fmla="*/ 172 w 417"/>
                <a:gd name="T49" fmla="*/ 109 h 272"/>
                <a:gd name="T50" fmla="*/ 132 w 417"/>
                <a:gd name="T51" fmla="*/ 103 h 272"/>
                <a:gd name="T52" fmla="*/ 94 w 417"/>
                <a:gd name="T53" fmla="*/ 127 h 272"/>
                <a:gd name="T54" fmla="*/ 59 w 417"/>
                <a:gd name="T55" fmla="*/ 133 h 272"/>
                <a:gd name="T56" fmla="*/ 100 w 417"/>
                <a:gd name="T57" fmla="*/ 134 h 272"/>
                <a:gd name="T58" fmla="*/ 112 w 417"/>
                <a:gd name="T59" fmla="*/ 133 h 272"/>
                <a:gd name="T60" fmla="*/ 122 w 417"/>
                <a:gd name="T61" fmla="*/ 147 h 272"/>
                <a:gd name="T62" fmla="*/ 143 w 417"/>
                <a:gd name="T63" fmla="*/ 162 h 272"/>
                <a:gd name="T64" fmla="*/ 170 w 417"/>
                <a:gd name="T65" fmla="*/ 156 h 272"/>
                <a:gd name="T66" fmla="*/ 182 w 417"/>
                <a:gd name="T67" fmla="*/ 156 h 272"/>
                <a:gd name="T68" fmla="*/ 199 w 417"/>
                <a:gd name="T69" fmla="*/ 163 h 272"/>
                <a:gd name="T70" fmla="*/ 208 w 417"/>
                <a:gd name="T71" fmla="*/ 151 h 272"/>
                <a:gd name="T72" fmla="*/ 208 w 417"/>
                <a:gd name="T73" fmla="*/ 138 h 272"/>
                <a:gd name="T74" fmla="*/ 201 w 417"/>
                <a:gd name="T75" fmla="*/ 130 h 272"/>
                <a:gd name="T76" fmla="*/ 194 w 417"/>
                <a:gd name="T77" fmla="*/ 124 h 272"/>
                <a:gd name="T78" fmla="*/ 190 w 417"/>
                <a:gd name="T79" fmla="*/ 114 h 272"/>
                <a:gd name="T80" fmla="*/ 199 w 417"/>
                <a:gd name="T81" fmla="*/ 109 h 272"/>
                <a:gd name="T82" fmla="*/ 209 w 417"/>
                <a:gd name="T83" fmla="*/ 105 h 272"/>
                <a:gd name="T84" fmla="*/ 234 w 417"/>
                <a:gd name="T85" fmla="*/ 107 h 272"/>
                <a:gd name="T86" fmla="*/ 219 w 417"/>
                <a:gd name="T87" fmla="*/ 120 h 272"/>
                <a:gd name="T88" fmla="*/ 230 w 417"/>
                <a:gd name="T89" fmla="*/ 124 h 272"/>
                <a:gd name="T90" fmla="*/ 241 w 417"/>
                <a:gd name="T91" fmla="*/ 113 h 272"/>
                <a:gd name="T92" fmla="*/ 251 w 417"/>
                <a:gd name="T93" fmla="*/ 112 h 272"/>
                <a:gd name="T94" fmla="*/ 268 w 417"/>
                <a:gd name="T95" fmla="*/ 105 h 272"/>
                <a:gd name="T96" fmla="*/ 263 w 417"/>
                <a:gd name="T97" fmla="*/ 98 h 272"/>
                <a:gd name="T98" fmla="*/ 249 w 417"/>
                <a:gd name="T99" fmla="*/ 102 h 272"/>
                <a:gd name="T100" fmla="*/ 239 w 417"/>
                <a:gd name="T101" fmla="*/ 95 h 272"/>
                <a:gd name="T102" fmla="*/ 239 w 417"/>
                <a:gd name="T103" fmla="*/ 92 h 272"/>
                <a:gd name="T104" fmla="*/ 239 w 417"/>
                <a:gd name="T105" fmla="*/ 87 h 272"/>
                <a:gd name="T106" fmla="*/ 228 w 417"/>
                <a:gd name="T107" fmla="*/ 85 h 272"/>
                <a:gd name="T108" fmla="*/ 222 w 417"/>
                <a:gd name="T109" fmla="*/ 80 h 272"/>
                <a:gd name="T110" fmla="*/ 204 w 417"/>
                <a:gd name="T111" fmla="*/ 73 h 272"/>
                <a:gd name="T112" fmla="*/ 212 w 417"/>
                <a:gd name="T113" fmla="*/ 69 h 272"/>
                <a:gd name="T114" fmla="*/ 206 w 417"/>
                <a:gd name="T115" fmla="*/ 64 h 272"/>
                <a:gd name="T116" fmla="*/ 213 w 417"/>
                <a:gd name="T117" fmla="*/ 59 h 272"/>
                <a:gd name="T118" fmla="*/ 208 w 417"/>
                <a:gd name="T119" fmla="*/ 55 h 272"/>
                <a:gd name="T120" fmla="*/ 226 w 417"/>
                <a:gd name="T121" fmla="*/ 45 h 272"/>
                <a:gd name="T122" fmla="*/ 196 w 417"/>
                <a:gd name="T123" fmla="*/ 45 h 2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7"/>
                <a:gd name="T187" fmla="*/ 0 h 272"/>
                <a:gd name="T188" fmla="*/ 417 w 417"/>
                <a:gd name="T189" fmla="*/ 272 h 2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7" h="272">
                  <a:moveTo>
                    <a:pt x="291" y="70"/>
                  </a:moveTo>
                  <a:lnTo>
                    <a:pt x="287" y="71"/>
                  </a:lnTo>
                  <a:lnTo>
                    <a:pt x="315" y="61"/>
                  </a:lnTo>
                  <a:lnTo>
                    <a:pt x="304" y="61"/>
                  </a:lnTo>
                  <a:lnTo>
                    <a:pt x="282" y="66"/>
                  </a:lnTo>
                  <a:lnTo>
                    <a:pt x="294" y="59"/>
                  </a:lnTo>
                  <a:lnTo>
                    <a:pt x="308" y="54"/>
                  </a:lnTo>
                  <a:lnTo>
                    <a:pt x="289" y="49"/>
                  </a:lnTo>
                  <a:lnTo>
                    <a:pt x="271" y="59"/>
                  </a:lnTo>
                  <a:lnTo>
                    <a:pt x="273" y="53"/>
                  </a:lnTo>
                  <a:lnTo>
                    <a:pt x="262" y="59"/>
                  </a:lnTo>
                  <a:lnTo>
                    <a:pt x="271" y="49"/>
                  </a:lnTo>
                  <a:lnTo>
                    <a:pt x="261" y="53"/>
                  </a:lnTo>
                  <a:lnTo>
                    <a:pt x="268" y="44"/>
                  </a:lnTo>
                  <a:lnTo>
                    <a:pt x="266" y="46"/>
                  </a:lnTo>
                  <a:lnTo>
                    <a:pt x="243" y="57"/>
                  </a:lnTo>
                  <a:lnTo>
                    <a:pt x="251" y="49"/>
                  </a:lnTo>
                  <a:lnTo>
                    <a:pt x="245" y="49"/>
                  </a:lnTo>
                  <a:lnTo>
                    <a:pt x="271" y="41"/>
                  </a:lnTo>
                  <a:lnTo>
                    <a:pt x="249" y="38"/>
                  </a:lnTo>
                  <a:lnTo>
                    <a:pt x="239" y="44"/>
                  </a:lnTo>
                  <a:lnTo>
                    <a:pt x="249" y="36"/>
                  </a:lnTo>
                  <a:lnTo>
                    <a:pt x="232" y="43"/>
                  </a:lnTo>
                  <a:lnTo>
                    <a:pt x="261" y="33"/>
                  </a:lnTo>
                  <a:lnTo>
                    <a:pt x="250" y="26"/>
                  </a:lnTo>
                  <a:lnTo>
                    <a:pt x="208" y="26"/>
                  </a:lnTo>
                  <a:lnTo>
                    <a:pt x="221" y="35"/>
                  </a:lnTo>
                  <a:lnTo>
                    <a:pt x="197" y="35"/>
                  </a:lnTo>
                  <a:lnTo>
                    <a:pt x="204" y="43"/>
                  </a:lnTo>
                  <a:lnTo>
                    <a:pt x="191" y="38"/>
                  </a:lnTo>
                  <a:lnTo>
                    <a:pt x="193" y="41"/>
                  </a:lnTo>
                  <a:lnTo>
                    <a:pt x="191" y="37"/>
                  </a:lnTo>
                  <a:lnTo>
                    <a:pt x="191" y="30"/>
                  </a:lnTo>
                  <a:lnTo>
                    <a:pt x="186" y="32"/>
                  </a:lnTo>
                  <a:lnTo>
                    <a:pt x="177" y="33"/>
                  </a:lnTo>
                  <a:lnTo>
                    <a:pt x="177" y="35"/>
                  </a:lnTo>
                  <a:lnTo>
                    <a:pt x="169" y="35"/>
                  </a:lnTo>
                  <a:lnTo>
                    <a:pt x="161" y="37"/>
                  </a:lnTo>
                  <a:lnTo>
                    <a:pt x="167" y="30"/>
                  </a:lnTo>
                  <a:lnTo>
                    <a:pt x="160" y="32"/>
                  </a:lnTo>
                  <a:lnTo>
                    <a:pt x="183" y="21"/>
                  </a:lnTo>
                  <a:lnTo>
                    <a:pt x="177" y="2"/>
                  </a:lnTo>
                  <a:lnTo>
                    <a:pt x="135" y="5"/>
                  </a:lnTo>
                  <a:lnTo>
                    <a:pt x="138" y="9"/>
                  </a:lnTo>
                  <a:lnTo>
                    <a:pt x="123" y="10"/>
                  </a:lnTo>
                  <a:lnTo>
                    <a:pt x="111" y="13"/>
                  </a:lnTo>
                  <a:lnTo>
                    <a:pt x="128" y="17"/>
                  </a:lnTo>
                  <a:lnTo>
                    <a:pt x="108" y="17"/>
                  </a:lnTo>
                  <a:lnTo>
                    <a:pt x="123" y="24"/>
                  </a:lnTo>
                  <a:lnTo>
                    <a:pt x="96" y="20"/>
                  </a:lnTo>
                  <a:lnTo>
                    <a:pt x="95" y="32"/>
                  </a:lnTo>
                  <a:lnTo>
                    <a:pt x="100" y="32"/>
                  </a:lnTo>
                  <a:lnTo>
                    <a:pt x="103" y="38"/>
                  </a:lnTo>
                  <a:lnTo>
                    <a:pt x="84" y="36"/>
                  </a:lnTo>
                  <a:lnTo>
                    <a:pt x="79" y="41"/>
                  </a:lnTo>
                  <a:lnTo>
                    <a:pt x="90" y="50"/>
                  </a:lnTo>
                  <a:lnTo>
                    <a:pt x="75" y="60"/>
                  </a:lnTo>
                  <a:lnTo>
                    <a:pt x="50" y="60"/>
                  </a:lnTo>
                  <a:lnTo>
                    <a:pt x="83" y="52"/>
                  </a:lnTo>
                  <a:lnTo>
                    <a:pt x="68" y="38"/>
                  </a:lnTo>
                  <a:lnTo>
                    <a:pt x="95" y="13"/>
                  </a:lnTo>
                  <a:lnTo>
                    <a:pt x="124" y="0"/>
                  </a:lnTo>
                  <a:lnTo>
                    <a:pt x="67" y="4"/>
                  </a:lnTo>
                  <a:lnTo>
                    <a:pt x="34" y="20"/>
                  </a:lnTo>
                  <a:lnTo>
                    <a:pt x="0" y="52"/>
                  </a:lnTo>
                  <a:lnTo>
                    <a:pt x="35" y="60"/>
                  </a:lnTo>
                  <a:lnTo>
                    <a:pt x="2" y="61"/>
                  </a:lnTo>
                  <a:lnTo>
                    <a:pt x="5" y="71"/>
                  </a:lnTo>
                  <a:lnTo>
                    <a:pt x="28" y="76"/>
                  </a:lnTo>
                  <a:lnTo>
                    <a:pt x="29" y="75"/>
                  </a:lnTo>
                  <a:lnTo>
                    <a:pt x="36" y="71"/>
                  </a:lnTo>
                  <a:lnTo>
                    <a:pt x="45" y="82"/>
                  </a:lnTo>
                  <a:lnTo>
                    <a:pt x="110" y="83"/>
                  </a:lnTo>
                  <a:lnTo>
                    <a:pt x="94" y="76"/>
                  </a:lnTo>
                  <a:lnTo>
                    <a:pt x="124" y="88"/>
                  </a:lnTo>
                  <a:lnTo>
                    <a:pt x="111" y="80"/>
                  </a:lnTo>
                  <a:lnTo>
                    <a:pt x="161" y="83"/>
                  </a:lnTo>
                  <a:lnTo>
                    <a:pt x="157" y="75"/>
                  </a:lnTo>
                  <a:lnTo>
                    <a:pt x="169" y="69"/>
                  </a:lnTo>
                  <a:lnTo>
                    <a:pt x="169" y="75"/>
                  </a:lnTo>
                  <a:lnTo>
                    <a:pt x="183" y="78"/>
                  </a:lnTo>
                  <a:lnTo>
                    <a:pt x="177" y="86"/>
                  </a:lnTo>
                  <a:lnTo>
                    <a:pt x="190" y="88"/>
                  </a:lnTo>
                  <a:lnTo>
                    <a:pt x="186" y="92"/>
                  </a:lnTo>
                  <a:lnTo>
                    <a:pt x="195" y="91"/>
                  </a:lnTo>
                  <a:lnTo>
                    <a:pt x="199" y="102"/>
                  </a:lnTo>
                  <a:lnTo>
                    <a:pt x="183" y="109"/>
                  </a:lnTo>
                  <a:lnTo>
                    <a:pt x="182" y="111"/>
                  </a:lnTo>
                  <a:lnTo>
                    <a:pt x="202" y="104"/>
                  </a:lnTo>
                  <a:lnTo>
                    <a:pt x="212" y="108"/>
                  </a:lnTo>
                  <a:lnTo>
                    <a:pt x="218" y="116"/>
                  </a:lnTo>
                  <a:lnTo>
                    <a:pt x="225" y="111"/>
                  </a:lnTo>
                  <a:lnTo>
                    <a:pt x="223" y="121"/>
                  </a:lnTo>
                  <a:lnTo>
                    <a:pt x="233" y="124"/>
                  </a:lnTo>
                  <a:lnTo>
                    <a:pt x="228" y="148"/>
                  </a:lnTo>
                  <a:lnTo>
                    <a:pt x="212" y="157"/>
                  </a:lnTo>
                  <a:lnTo>
                    <a:pt x="239" y="159"/>
                  </a:lnTo>
                  <a:lnTo>
                    <a:pt x="251" y="150"/>
                  </a:lnTo>
                  <a:lnTo>
                    <a:pt x="271" y="163"/>
                  </a:lnTo>
                  <a:lnTo>
                    <a:pt x="262" y="169"/>
                  </a:lnTo>
                  <a:lnTo>
                    <a:pt x="243" y="169"/>
                  </a:lnTo>
                  <a:lnTo>
                    <a:pt x="234" y="171"/>
                  </a:lnTo>
                  <a:lnTo>
                    <a:pt x="239" y="161"/>
                  </a:lnTo>
                  <a:lnTo>
                    <a:pt x="201" y="160"/>
                  </a:lnTo>
                  <a:lnTo>
                    <a:pt x="177" y="170"/>
                  </a:lnTo>
                  <a:lnTo>
                    <a:pt x="183" y="185"/>
                  </a:lnTo>
                  <a:lnTo>
                    <a:pt x="141" y="192"/>
                  </a:lnTo>
                  <a:lnTo>
                    <a:pt x="144" y="198"/>
                  </a:lnTo>
                  <a:lnTo>
                    <a:pt x="141" y="200"/>
                  </a:lnTo>
                  <a:lnTo>
                    <a:pt x="141" y="191"/>
                  </a:lnTo>
                  <a:lnTo>
                    <a:pt x="111" y="190"/>
                  </a:lnTo>
                  <a:lnTo>
                    <a:pt x="90" y="207"/>
                  </a:lnTo>
                  <a:lnTo>
                    <a:pt x="111" y="214"/>
                  </a:lnTo>
                  <a:lnTo>
                    <a:pt x="134" y="209"/>
                  </a:lnTo>
                  <a:lnTo>
                    <a:pt x="136" y="207"/>
                  </a:lnTo>
                  <a:lnTo>
                    <a:pt x="152" y="208"/>
                  </a:lnTo>
                  <a:lnTo>
                    <a:pt x="157" y="199"/>
                  </a:lnTo>
                  <a:lnTo>
                    <a:pt x="161" y="204"/>
                  </a:lnTo>
                  <a:lnTo>
                    <a:pt x="160" y="214"/>
                  </a:lnTo>
                  <a:lnTo>
                    <a:pt x="171" y="207"/>
                  </a:lnTo>
                  <a:lnTo>
                    <a:pt x="179" y="207"/>
                  </a:lnTo>
                  <a:lnTo>
                    <a:pt x="175" y="216"/>
                  </a:lnTo>
                  <a:lnTo>
                    <a:pt x="186" y="224"/>
                  </a:lnTo>
                  <a:lnTo>
                    <a:pt x="186" y="229"/>
                  </a:lnTo>
                  <a:lnTo>
                    <a:pt x="200" y="231"/>
                  </a:lnTo>
                  <a:lnTo>
                    <a:pt x="188" y="235"/>
                  </a:lnTo>
                  <a:lnTo>
                    <a:pt x="199" y="243"/>
                  </a:lnTo>
                  <a:lnTo>
                    <a:pt x="218" y="252"/>
                  </a:lnTo>
                  <a:lnTo>
                    <a:pt x="247" y="261"/>
                  </a:lnTo>
                  <a:lnTo>
                    <a:pt x="276" y="272"/>
                  </a:lnTo>
                  <a:lnTo>
                    <a:pt x="276" y="260"/>
                  </a:lnTo>
                  <a:lnTo>
                    <a:pt x="260" y="243"/>
                  </a:lnTo>
                  <a:lnTo>
                    <a:pt x="244" y="227"/>
                  </a:lnTo>
                  <a:lnTo>
                    <a:pt x="262" y="235"/>
                  </a:lnTo>
                  <a:lnTo>
                    <a:pt x="266" y="229"/>
                  </a:lnTo>
                  <a:lnTo>
                    <a:pt x="278" y="243"/>
                  </a:lnTo>
                  <a:lnTo>
                    <a:pt x="282" y="240"/>
                  </a:lnTo>
                  <a:lnTo>
                    <a:pt x="287" y="244"/>
                  </a:lnTo>
                  <a:lnTo>
                    <a:pt x="299" y="249"/>
                  </a:lnTo>
                  <a:lnTo>
                    <a:pt x="304" y="253"/>
                  </a:lnTo>
                  <a:lnTo>
                    <a:pt x="306" y="246"/>
                  </a:lnTo>
                  <a:lnTo>
                    <a:pt x="311" y="244"/>
                  </a:lnTo>
                  <a:lnTo>
                    <a:pt x="312" y="229"/>
                  </a:lnTo>
                  <a:lnTo>
                    <a:pt x="318" y="235"/>
                  </a:lnTo>
                  <a:lnTo>
                    <a:pt x="322" y="227"/>
                  </a:lnTo>
                  <a:lnTo>
                    <a:pt x="323" y="220"/>
                  </a:lnTo>
                  <a:lnTo>
                    <a:pt x="318" y="218"/>
                  </a:lnTo>
                  <a:lnTo>
                    <a:pt x="317" y="214"/>
                  </a:lnTo>
                  <a:lnTo>
                    <a:pt x="318" y="208"/>
                  </a:lnTo>
                  <a:lnTo>
                    <a:pt x="317" y="204"/>
                  </a:lnTo>
                  <a:lnTo>
                    <a:pt x="311" y="203"/>
                  </a:lnTo>
                  <a:lnTo>
                    <a:pt x="307" y="202"/>
                  </a:lnTo>
                  <a:lnTo>
                    <a:pt x="300" y="196"/>
                  </a:lnTo>
                  <a:lnTo>
                    <a:pt x="299" y="199"/>
                  </a:lnTo>
                  <a:lnTo>
                    <a:pt x="302" y="192"/>
                  </a:lnTo>
                  <a:lnTo>
                    <a:pt x="297" y="193"/>
                  </a:lnTo>
                  <a:lnTo>
                    <a:pt x="297" y="187"/>
                  </a:lnTo>
                  <a:lnTo>
                    <a:pt x="297" y="182"/>
                  </a:lnTo>
                  <a:lnTo>
                    <a:pt x="287" y="183"/>
                  </a:lnTo>
                  <a:lnTo>
                    <a:pt x="290" y="177"/>
                  </a:lnTo>
                  <a:lnTo>
                    <a:pt x="289" y="174"/>
                  </a:lnTo>
                  <a:lnTo>
                    <a:pt x="284" y="168"/>
                  </a:lnTo>
                  <a:lnTo>
                    <a:pt x="299" y="176"/>
                  </a:lnTo>
                  <a:lnTo>
                    <a:pt x="304" y="170"/>
                  </a:lnTo>
                  <a:lnTo>
                    <a:pt x="302" y="163"/>
                  </a:lnTo>
                  <a:lnTo>
                    <a:pt x="311" y="163"/>
                  </a:lnTo>
                  <a:lnTo>
                    <a:pt x="310" y="160"/>
                  </a:lnTo>
                  <a:lnTo>
                    <a:pt x="319" y="163"/>
                  </a:lnTo>
                  <a:lnTo>
                    <a:pt x="334" y="169"/>
                  </a:lnTo>
                  <a:lnTo>
                    <a:pt x="339" y="168"/>
                  </a:lnTo>
                  <a:lnTo>
                    <a:pt x="327" y="175"/>
                  </a:lnTo>
                  <a:lnTo>
                    <a:pt x="358" y="166"/>
                  </a:lnTo>
                  <a:lnTo>
                    <a:pt x="344" y="174"/>
                  </a:lnTo>
                  <a:lnTo>
                    <a:pt x="330" y="182"/>
                  </a:lnTo>
                  <a:lnTo>
                    <a:pt x="337" y="182"/>
                  </a:lnTo>
                  <a:lnTo>
                    <a:pt x="334" y="187"/>
                  </a:lnTo>
                  <a:lnTo>
                    <a:pt x="343" y="186"/>
                  </a:lnTo>
                  <a:lnTo>
                    <a:pt x="340" y="193"/>
                  </a:lnTo>
                  <a:lnTo>
                    <a:pt x="344" y="191"/>
                  </a:lnTo>
                  <a:lnTo>
                    <a:pt x="351" y="193"/>
                  </a:lnTo>
                  <a:lnTo>
                    <a:pt x="360" y="196"/>
                  </a:lnTo>
                  <a:lnTo>
                    <a:pt x="360" y="186"/>
                  </a:lnTo>
                  <a:lnTo>
                    <a:pt x="363" y="185"/>
                  </a:lnTo>
                  <a:lnTo>
                    <a:pt x="368" y="175"/>
                  </a:lnTo>
                  <a:lnTo>
                    <a:pt x="376" y="182"/>
                  </a:lnTo>
                  <a:lnTo>
                    <a:pt x="382" y="176"/>
                  </a:lnTo>
                  <a:lnTo>
                    <a:pt x="389" y="175"/>
                  </a:lnTo>
                  <a:lnTo>
                    <a:pt x="383" y="174"/>
                  </a:lnTo>
                  <a:lnTo>
                    <a:pt x="396" y="170"/>
                  </a:lnTo>
                  <a:lnTo>
                    <a:pt x="387" y="169"/>
                  </a:lnTo>
                  <a:lnTo>
                    <a:pt x="398" y="163"/>
                  </a:lnTo>
                  <a:lnTo>
                    <a:pt x="410" y="163"/>
                  </a:lnTo>
                  <a:lnTo>
                    <a:pt x="410" y="161"/>
                  </a:lnTo>
                  <a:lnTo>
                    <a:pt x="406" y="159"/>
                  </a:lnTo>
                  <a:lnTo>
                    <a:pt x="417" y="159"/>
                  </a:lnTo>
                  <a:lnTo>
                    <a:pt x="402" y="152"/>
                  </a:lnTo>
                  <a:lnTo>
                    <a:pt x="399" y="157"/>
                  </a:lnTo>
                  <a:lnTo>
                    <a:pt x="394" y="157"/>
                  </a:lnTo>
                  <a:lnTo>
                    <a:pt x="394" y="152"/>
                  </a:lnTo>
                  <a:lnTo>
                    <a:pt x="380" y="158"/>
                  </a:lnTo>
                  <a:lnTo>
                    <a:pt x="380" y="154"/>
                  </a:lnTo>
                  <a:lnTo>
                    <a:pt x="389" y="144"/>
                  </a:lnTo>
                  <a:lnTo>
                    <a:pt x="383" y="148"/>
                  </a:lnTo>
                  <a:lnTo>
                    <a:pt x="365" y="148"/>
                  </a:lnTo>
                  <a:lnTo>
                    <a:pt x="378" y="144"/>
                  </a:lnTo>
                  <a:lnTo>
                    <a:pt x="363" y="144"/>
                  </a:lnTo>
                  <a:lnTo>
                    <a:pt x="373" y="143"/>
                  </a:lnTo>
                  <a:lnTo>
                    <a:pt x="365" y="143"/>
                  </a:lnTo>
                  <a:lnTo>
                    <a:pt x="380" y="141"/>
                  </a:lnTo>
                  <a:lnTo>
                    <a:pt x="378" y="139"/>
                  </a:lnTo>
                  <a:lnTo>
                    <a:pt x="368" y="135"/>
                  </a:lnTo>
                  <a:lnTo>
                    <a:pt x="365" y="135"/>
                  </a:lnTo>
                  <a:lnTo>
                    <a:pt x="368" y="126"/>
                  </a:lnTo>
                  <a:lnTo>
                    <a:pt x="358" y="135"/>
                  </a:lnTo>
                  <a:lnTo>
                    <a:pt x="354" y="128"/>
                  </a:lnTo>
                  <a:lnTo>
                    <a:pt x="349" y="132"/>
                  </a:lnTo>
                  <a:lnTo>
                    <a:pt x="352" y="127"/>
                  </a:lnTo>
                  <a:lnTo>
                    <a:pt x="341" y="130"/>
                  </a:lnTo>
                  <a:lnTo>
                    <a:pt x="349" y="125"/>
                  </a:lnTo>
                  <a:lnTo>
                    <a:pt x="339" y="125"/>
                  </a:lnTo>
                  <a:lnTo>
                    <a:pt x="333" y="124"/>
                  </a:lnTo>
                  <a:lnTo>
                    <a:pt x="323" y="121"/>
                  </a:lnTo>
                  <a:lnTo>
                    <a:pt x="337" y="118"/>
                  </a:lnTo>
                  <a:lnTo>
                    <a:pt x="311" y="113"/>
                  </a:lnTo>
                  <a:lnTo>
                    <a:pt x="324" y="111"/>
                  </a:lnTo>
                  <a:lnTo>
                    <a:pt x="310" y="109"/>
                  </a:lnTo>
                  <a:lnTo>
                    <a:pt x="330" y="110"/>
                  </a:lnTo>
                  <a:lnTo>
                    <a:pt x="324" y="108"/>
                  </a:lnTo>
                  <a:lnTo>
                    <a:pt x="335" y="104"/>
                  </a:lnTo>
                  <a:lnTo>
                    <a:pt x="317" y="102"/>
                  </a:lnTo>
                  <a:lnTo>
                    <a:pt x="324" y="100"/>
                  </a:lnTo>
                  <a:lnTo>
                    <a:pt x="315" y="100"/>
                  </a:lnTo>
                  <a:lnTo>
                    <a:pt x="330" y="99"/>
                  </a:lnTo>
                  <a:lnTo>
                    <a:pt x="318" y="98"/>
                  </a:lnTo>
                  <a:lnTo>
                    <a:pt x="354" y="100"/>
                  </a:lnTo>
                  <a:lnTo>
                    <a:pt x="326" y="92"/>
                  </a:lnTo>
                  <a:lnTo>
                    <a:pt x="306" y="92"/>
                  </a:lnTo>
                  <a:lnTo>
                    <a:pt x="354" y="88"/>
                  </a:lnTo>
                  <a:lnTo>
                    <a:pt x="344" y="76"/>
                  </a:lnTo>
                  <a:lnTo>
                    <a:pt x="318" y="86"/>
                  </a:lnTo>
                  <a:lnTo>
                    <a:pt x="304" y="91"/>
                  </a:lnTo>
                  <a:lnTo>
                    <a:pt x="334" y="77"/>
                  </a:lnTo>
                  <a:lnTo>
                    <a:pt x="306" y="83"/>
                  </a:lnTo>
                  <a:lnTo>
                    <a:pt x="345" y="70"/>
                  </a:lnTo>
                  <a:lnTo>
                    <a:pt x="323" y="67"/>
                  </a:lnTo>
                  <a:lnTo>
                    <a:pt x="315" y="69"/>
                  </a:lnTo>
                  <a:lnTo>
                    <a:pt x="324" y="63"/>
                  </a:lnTo>
                  <a:lnTo>
                    <a:pt x="299" y="70"/>
                  </a:lnTo>
                  <a:lnTo>
                    <a:pt x="283" y="82"/>
                  </a:lnTo>
                  <a:lnTo>
                    <a:pt x="291" y="70"/>
                  </a:lnTo>
                </a:path>
              </a:pathLst>
            </a:custGeom>
            <a:solidFill>
              <a:srgbClr val="E5E5E5"/>
            </a:solidFill>
            <a:ln w="1588">
              <a:solidFill>
                <a:srgbClr val="999999"/>
              </a:solidFill>
              <a:prstDash val="solid"/>
              <a:round/>
              <a:headEnd/>
              <a:tailEnd/>
            </a:ln>
          </p:spPr>
          <p:txBody>
            <a:bodyPr/>
            <a:lstStyle/>
            <a:p>
              <a:endParaRPr lang="en-US"/>
            </a:p>
          </p:txBody>
        </p:sp>
        <p:sp>
          <p:nvSpPr>
            <p:cNvPr id="27383" name="Freeform 640"/>
            <p:cNvSpPr>
              <a:spLocks/>
            </p:cNvSpPr>
            <p:nvPr/>
          </p:nvSpPr>
          <p:spPr bwMode="auto">
            <a:xfrm>
              <a:off x="1777" y="1076"/>
              <a:ext cx="335" cy="74"/>
            </a:xfrm>
            <a:custGeom>
              <a:avLst/>
              <a:gdLst>
                <a:gd name="T0" fmla="*/ 83 w 510"/>
                <a:gd name="T1" fmla="*/ 54 h 115"/>
                <a:gd name="T2" fmla="*/ 62 w 510"/>
                <a:gd name="T3" fmla="*/ 62 h 115"/>
                <a:gd name="T4" fmla="*/ 50 w 510"/>
                <a:gd name="T5" fmla="*/ 55 h 115"/>
                <a:gd name="T6" fmla="*/ 60 w 510"/>
                <a:gd name="T7" fmla="*/ 52 h 115"/>
                <a:gd name="T8" fmla="*/ 40 w 510"/>
                <a:gd name="T9" fmla="*/ 48 h 115"/>
                <a:gd name="T10" fmla="*/ 91 w 510"/>
                <a:gd name="T11" fmla="*/ 43 h 115"/>
                <a:gd name="T12" fmla="*/ 69 w 510"/>
                <a:gd name="T13" fmla="*/ 30 h 115"/>
                <a:gd name="T14" fmla="*/ 99 w 510"/>
                <a:gd name="T15" fmla="*/ 26 h 115"/>
                <a:gd name="T16" fmla="*/ 112 w 510"/>
                <a:gd name="T17" fmla="*/ 32 h 115"/>
                <a:gd name="T18" fmla="*/ 105 w 510"/>
                <a:gd name="T19" fmla="*/ 26 h 115"/>
                <a:gd name="T20" fmla="*/ 153 w 510"/>
                <a:gd name="T21" fmla="*/ 21 h 115"/>
                <a:gd name="T22" fmla="*/ 178 w 510"/>
                <a:gd name="T23" fmla="*/ 15 h 115"/>
                <a:gd name="T24" fmla="*/ 127 w 510"/>
                <a:gd name="T25" fmla="*/ 19 h 115"/>
                <a:gd name="T26" fmla="*/ 76 w 510"/>
                <a:gd name="T27" fmla="*/ 23 h 115"/>
                <a:gd name="T28" fmla="*/ 120 w 510"/>
                <a:gd name="T29" fmla="*/ 18 h 115"/>
                <a:gd name="T30" fmla="*/ 68 w 510"/>
                <a:gd name="T31" fmla="*/ 23 h 115"/>
                <a:gd name="T32" fmla="*/ 53 w 510"/>
                <a:gd name="T33" fmla="*/ 20 h 115"/>
                <a:gd name="T34" fmla="*/ 101 w 510"/>
                <a:gd name="T35" fmla="*/ 15 h 115"/>
                <a:gd name="T36" fmla="*/ 50 w 510"/>
                <a:gd name="T37" fmla="*/ 16 h 115"/>
                <a:gd name="T38" fmla="*/ 81 w 510"/>
                <a:gd name="T39" fmla="*/ 14 h 115"/>
                <a:gd name="T40" fmla="*/ 41 w 510"/>
                <a:gd name="T41" fmla="*/ 13 h 115"/>
                <a:gd name="T42" fmla="*/ 95 w 510"/>
                <a:gd name="T43" fmla="*/ 8 h 115"/>
                <a:gd name="T44" fmla="*/ 160 w 510"/>
                <a:gd name="T45" fmla="*/ 11 h 115"/>
                <a:gd name="T46" fmla="*/ 152 w 510"/>
                <a:gd name="T47" fmla="*/ 1 h 115"/>
                <a:gd name="T48" fmla="*/ 204 w 510"/>
                <a:gd name="T49" fmla="*/ 3 h 115"/>
                <a:gd name="T50" fmla="*/ 192 w 510"/>
                <a:gd name="T51" fmla="*/ 0 h 115"/>
                <a:gd name="T52" fmla="*/ 263 w 510"/>
                <a:gd name="T53" fmla="*/ 3 h 115"/>
                <a:gd name="T54" fmla="*/ 335 w 510"/>
                <a:gd name="T55" fmla="*/ 5 h 115"/>
                <a:gd name="T56" fmla="*/ 288 w 510"/>
                <a:gd name="T57" fmla="*/ 12 h 115"/>
                <a:gd name="T58" fmla="*/ 240 w 510"/>
                <a:gd name="T59" fmla="*/ 19 h 115"/>
                <a:gd name="T60" fmla="*/ 295 w 510"/>
                <a:gd name="T61" fmla="*/ 14 h 115"/>
                <a:gd name="T62" fmla="*/ 244 w 510"/>
                <a:gd name="T63" fmla="*/ 23 h 115"/>
                <a:gd name="T64" fmla="*/ 192 w 510"/>
                <a:gd name="T65" fmla="*/ 33 h 115"/>
                <a:gd name="T66" fmla="*/ 143 w 510"/>
                <a:gd name="T67" fmla="*/ 37 h 115"/>
                <a:gd name="T68" fmla="*/ 171 w 510"/>
                <a:gd name="T69" fmla="*/ 42 h 115"/>
                <a:gd name="T70" fmla="*/ 134 w 510"/>
                <a:gd name="T71" fmla="*/ 45 h 115"/>
                <a:gd name="T72" fmla="*/ 164 w 510"/>
                <a:gd name="T73" fmla="*/ 47 h 115"/>
                <a:gd name="T74" fmla="*/ 122 w 510"/>
                <a:gd name="T75" fmla="*/ 55 h 115"/>
                <a:gd name="T76" fmla="*/ 119 w 510"/>
                <a:gd name="T77" fmla="*/ 62 h 115"/>
                <a:gd name="T78" fmla="*/ 84 w 510"/>
                <a:gd name="T79" fmla="*/ 63 h 115"/>
                <a:gd name="T80" fmla="*/ 112 w 510"/>
                <a:gd name="T81" fmla="*/ 72 h 115"/>
                <a:gd name="T82" fmla="*/ 76 w 510"/>
                <a:gd name="T83" fmla="*/ 74 h 115"/>
                <a:gd name="T84" fmla="*/ 39 w 510"/>
                <a:gd name="T85" fmla="*/ 73 h 115"/>
                <a:gd name="T86" fmla="*/ 0 w 510"/>
                <a:gd name="T87" fmla="*/ 73 h 115"/>
                <a:gd name="T88" fmla="*/ 25 w 510"/>
                <a:gd name="T89" fmla="*/ 64 h 115"/>
                <a:gd name="T90" fmla="*/ 20 w 510"/>
                <a:gd name="T91" fmla="*/ 59 h 115"/>
                <a:gd name="T92" fmla="*/ 62 w 510"/>
                <a:gd name="T93" fmla="*/ 62 h 115"/>
                <a:gd name="T94" fmla="*/ 83 w 510"/>
                <a:gd name="T95" fmla="*/ 54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115"/>
                <a:gd name="T146" fmla="*/ 510 w 510"/>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115">
                  <a:moveTo>
                    <a:pt x="127" y="84"/>
                  </a:moveTo>
                  <a:lnTo>
                    <a:pt x="94" y="96"/>
                  </a:lnTo>
                  <a:lnTo>
                    <a:pt x="76" y="86"/>
                  </a:lnTo>
                  <a:lnTo>
                    <a:pt x="92" y="81"/>
                  </a:lnTo>
                  <a:lnTo>
                    <a:pt x="61" y="75"/>
                  </a:lnTo>
                  <a:lnTo>
                    <a:pt x="139" y="67"/>
                  </a:lnTo>
                  <a:lnTo>
                    <a:pt x="105" y="46"/>
                  </a:lnTo>
                  <a:lnTo>
                    <a:pt x="151" y="41"/>
                  </a:lnTo>
                  <a:lnTo>
                    <a:pt x="171" y="50"/>
                  </a:lnTo>
                  <a:lnTo>
                    <a:pt x="160" y="40"/>
                  </a:lnTo>
                  <a:lnTo>
                    <a:pt x="233" y="33"/>
                  </a:lnTo>
                  <a:lnTo>
                    <a:pt x="271" y="23"/>
                  </a:lnTo>
                  <a:lnTo>
                    <a:pt x="194" y="30"/>
                  </a:lnTo>
                  <a:lnTo>
                    <a:pt x="116" y="36"/>
                  </a:lnTo>
                  <a:lnTo>
                    <a:pt x="183" y="28"/>
                  </a:lnTo>
                  <a:lnTo>
                    <a:pt x="104" y="36"/>
                  </a:lnTo>
                  <a:lnTo>
                    <a:pt x="81" y="31"/>
                  </a:lnTo>
                  <a:lnTo>
                    <a:pt x="153" y="24"/>
                  </a:lnTo>
                  <a:lnTo>
                    <a:pt x="76" y="25"/>
                  </a:lnTo>
                  <a:lnTo>
                    <a:pt x="124" y="22"/>
                  </a:lnTo>
                  <a:lnTo>
                    <a:pt x="63" y="20"/>
                  </a:lnTo>
                  <a:lnTo>
                    <a:pt x="144" y="12"/>
                  </a:lnTo>
                  <a:lnTo>
                    <a:pt x="243" y="17"/>
                  </a:lnTo>
                  <a:lnTo>
                    <a:pt x="231" y="1"/>
                  </a:lnTo>
                  <a:lnTo>
                    <a:pt x="310" y="4"/>
                  </a:lnTo>
                  <a:lnTo>
                    <a:pt x="293" y="0"/>
                  </a:lnTo>
                  <a:lnTo>
                    <a:pt x="400" y="4"/>
                  </a:lnTo>
                  <a:lnTo>
                    <a:pt x="510" y="8"/>
                  </a:lnTo>
                  <a:lnTo>
                    <a:pt x="439" y="18"/>
                  </a:lnTo>
                  <a:lnTo>
                    <a:pt x="365" y="30"/>
                  </a:lnTo>
                  <a:lnTo>
                    <a:pt x="449" y="22"/>
                  </a:lnTo>
                  <a:lnTo>
                    <a:pt x="371" y="36"/>
                  </a:lnTo>
                  <a:lnTo>
                    <a:pt x="293" y="51"/>
                  </a:lnTo>
                  <a:lnTo>
                    <a:pt x="218" y="57"/>
                  </a:lnTo>
                  <a:lnTo>
                    <a:pt x="261" y="65"/>
                  </a:lnTo>
                  <a:lnTo>
                    <a:pt x="204" y="70"/>
                  </a:lnTo>
                  <a:lnTo>
                    <a:pt x="250" y="73"/>
                  </a:lnTo>
                  <a:lnTo>
                    <a:pt x="185" y="86"/>
                  </a:lnTo>
                  <a:lnTo>
                    <a:pt x="181" y="96"/>
                  </a:lnTo>
                  <a:lnTo>
                    <a:pt x="128" y="98"/>
                  </a:lnTo>
                  <a:lnTo>
                    <a:pt x="170" y="112"/>
                  </a:lnTo>
                  <a:lnTo>
                    <a:pt x="116" y="115"/>
                  </a:lnTo>
                  <a:lnTo>
                    <a:pt x="59" y="114"/>
                  </a:lnTo>
                  <a:lnTo>
                    <a:pt x="0" y="113"/>
                  </a:lnTo>
                  <a:lnTo>
                    <a:pt x="38" y="100"/>
                  </a:lnTo>
                  <a:lnTo>
                    <a:pt x="31" y="91"/>
                  </a:lnTo>
                  <a:lnTo>
                    <a:pt x="94" y="97"/>
                  </a:lnTo>
                  <a:lnTo>
                    <a:pt x="127" y="8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84" name="Freeform 641"/>
            <p:cNvSpPr>
              <a:spLocks/>
            </p:cNvSpPr>
            <p:nvPr/>
          </p:nvSpPr>
          <p:spPr bwMode="auto">
            <a:xfrm>
              <a:off x="1777" y="1076"/>
              <a:ext cx="335" cy="74"/>
            </a:xfrm>
            <a:custGeom>
              <a:avLst/>
              <a:gdLst>
                <a:gd name="T0" fmla="*/ 83 w 510"/>
                <a:gd name="T1" fmla="*/ 54 h 115"/>
                <a:gd name="T2" fmla="*/ 62 w 510"/>
                <a:gd name="T3" fmla="*/ 62 h 115"/>
                <a:gd name="T4" fmla="*/ 50 w 510"/>
                <a:gd name="T5" fmla="*/ 55 h 115"/>
                <a:gd name="T6" fmla="*/ 60 w 510"/>
                <a:gd name="T7" fmla="*/ 52 h 115"/>
                <a:gd name="T8" fmla="*/ 40 w 510"/>
                <a:gd name="T9" fmla="*/ 48 h 115"/>
                <a:gd name="T10" fmla="*/ 91 w 510"/>
                <a:gd name="T11" fmla="*/ 43 h 115"/>
                <a:gd name="T12" fmla="*/ 69 w 510"/>
                <a:gd name="T13" fmla="*/ 30 h 115"/>
                <a:gd name="T14" fmla="*/ 99 w 510"/>
                <a:gd name="T15" fmla="*/ 26 h 115"/>
                <a:gd name="T16" fmla="*/ 112 w 510"/>
                <a:gd name="T17" fmla="*/ 32 h 115"/>
                <a:gd name="T18" fmla="*/ 105 w 510"/>
                <a:gd name="T19" fmla="*/ 26 h 115"/>
                <a:gd name="T20" fmla="*/ 153 w 510"/>
                <a:gd name="T21" fmla="*/ 21 h 115"/>
                <a:gd name="T22" fmla="*/ 178 w 510"/>
                <a:gd name="T23" fmla="*/ 15 h 115"/>
                <a:gd name="T24" fmla="*/ 127 w 510"/>
                <a:gd name="T25" fmla="*/ 19 h 115"/>
                <a:gd name="T26" fmla="*/ 76 w 510"/>
                <a:gd name="T27" fmla="*/ 23 h 115"/>
                <a:gd name="T28" fmla="*/ 120 w 510"/>
                <a:gd name="T29" fmla="*/ 18 h 115"/>
                <a:gd name="T30" fmla="*/ 68 w 510"/>
                <a:gd name="T31" fmla="*/ 23 h 115"/>
                <a:gd name="T32" fmla="*/ 53 w 510"/>
                <a:gd name="T33" fmla="*/ 20 h 115"/>
                <a:gd name="T34" fmla="*/ 101 w 510"/>
                <a:gd name="T35" fmla="*/ 15 h 115"/>
                <a:gd name="T36" fmla="*/ 50 w 510"/>
                <a:gd name="T37" fmla="*/ 16 h 115"/>
                <a:gd name="T38" fmla="*/ 81 w 510"/>
                <a:gd name="T39" fmla="*/ 14 h 115"/>
                <a:gd name="T40" fmla="*/ 41 w 510"/>
                <a:gd name="T41" fmla="*/ 13 h 115"/>
                <a:gd name="T42" fmla="*/ 95 w 510"/>
                <a:gd name="T43" fmla="*/ 8 h 115"/>
                <a:gd name="T44" fmla="*/ 160 w 510"/>
                <a:gd name="T45" fmla="*/ 11 h 115"/>
                <a:gd name="T46" fmla="*/ 152 w 510"/>
                <a:gd name="T47" fmla="*/ 1 h 115"/>
                <a:gd name="T48" fmla="*/ 204 w 510"/>
                <a:gd name="T49" fmla="*/ 3 h 115"/>
                <a:gd name="T50" fmla="*/ 192 w 510"/>
                <a:gd name="T51" fmla="*/ 0 h 115"/>
                <a:gd name="T52" fmla="*/ 263 w 510"/>
                <a:gd name="T53" fmla="*/ 3 h 115"/>
                <a:gd name="T54" fmla="*/ 335 w 510"/>
                <a:gd name="T55" fmla="*/ 5 h 115"/>
                <a:gd name="T56" fmla="*/ 288 w 510"/>
                <a:gd name="T57" fmla="*/ 12 h 115"/>
                <a:gd name="T58" fmla="*/ 240 w 510"/>
                <a:gd name="T59" fmla="*/ 19 h 115"/>
                <a:gd name="T60" fmla="*/ 295 w 510"/>
                <a:gd name="T61" fmla="*/ 14 h 115"/>
                <a:gd name="T62" fmla="*/ 244 w 510"/>
                <a:gd name="T63" fmla="*/ 23 h 115"/>
                <a:gd name="T64" fmla="*/ 192 w 510"/>
                <a:gd name="T65" fmla="*/ 33 h 115"/>
                <a:gd name="T66" fmla="*/ 143 w 510"/>
                <a:gd name="T67" fmla="*/ 37 h 115"/>
                <a:gd name="T68" fmla="*/ 171 w 510"/>
                <a:gd name="T69" fmla="*/ 42 h 115"/>
                <a:gd name="T70" fmla="*/ 134 w 510"/>
                <a:gd name="T71" fmla="*/ 45 h 115"/>
                <a:gd name="T72" fmla="*/ 164 w 510"/>
                <a:gd name="T73" fmla="*/ 47 h 115"/>
                <a:gd name="T74" fmla="*/ 122 w 510"/>
                <a:gd name="T75" fmla="*/ 55 h 115"/>
                <a:gd name="T76" fmla="*/ 119 w 510"/>
                <a:gd name="T77" fmla="*/ 62 h 115"/>
                <a:gd name="T78" fmla="*/ 84 w 510"/>
                <a:gd name="T79" fmla="*/ 63 h 115"/>
                <a:gd name="T80" fmla="*/ 112 w 510"/>
                <a:gd name="T81" fmla="*/ 72 h 115"/>
                <a:gd name="T82" fmla="*/ 76 w 510"/>
                <a:gd name="T83" fmla="*/ 74 h 115"/>
                <a:gd name="T84" fmla="*/ 39 w 510"/>
                <a:gd name="T85" fmla="*/ 73 h 115"/>
                <a:gd name="T86" fmla="*/ 0 w 510"/>
                <a:gd name="T87" fmla="*/ 73 h 115"/>
                <a:gd name="T88" fmla="*/ 25 w 510"/>
                <a:gd name="T89" fmla="*/ 64 h 115"/>
                <a:gd name="T90" fmla="*/ 20 w 510"/>
                <a:gd name="T91" fmla="*/ 59 h 115"/>
                <a:gd name="T92" fmla="*/ 62 w 510"/>
                <a:gd name="T93" fmla="*/ 62 h 115"/>
                <a:gd name="T94" fmla="*/ 83 w 510"/>
                <a:gd name="T95" fmla="*/ 54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115"/>
                <a:gd name="T146" fmla="*/ 510 w 510"/>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115">
                  <a:moveTo>
                    <a:pt x="127" y="84"/>
                  </a:moveTo>
                  <a:lnTo>
                    <a:pt x="94" y="96"/>
                  </a:lnTo>
                  <a:lnTo>
                    <a:pt x="76" y="86"/>
                  </a:lnTo>
                  <a:lnTo>
                    <a:pt x="92" y="81"/>
                  </a:lnTo>
                  <a:lnTo>
                    <a:pt x="61" y="75"/>
                  </a:lnTo>
                  <a:lnTo>
                    <a:pt x="139" y="67"/>
                  </a:lnTo>
                  <a:lnTo>
                    <a:pt x="105" y="46"/>
                  </a:lnTo>
                  <a:lnTo>
                    <a:pt x="151" y="41"/>
                  </a:lnTo>
                  <a:lnTo>
                    <a:pt x="171" y="50"/>
                  </a:lnTo>
                  <a:lnTo>
                    <a:pt x="160" y="40"/>
                  </a:lnTo>
                  <a:lnTo>
                    <a:pt x="233" y="33"/>
                  </a:lnTo>
                  <a:lnTo>
                    <a:pt x="271" y="23"/>
                  </a:lnTo>
                  <a:lnTo>
                    <a:pt x="194" y="30"/>
                  </a:lnTo>
                  <a:lnTo>
                    <a:pt x="116" y="36"/>
                  </a:lnTo>
                  <a:lnTo>
                    <a:pt x="183" y="28"/>
                  </a:lnTo>
                  <a:lnTo>
                    <a:pt x="104" y="36"/>
                  </a:lnTo>
                  <a:lnTo>
                    <a:pt x="81" y="31"/>
                  </a:lnTo>
                  <a:lnTo>
                    <a:pt x="153" y="24"/>
                  </a:lnTo>
                  <a:lnTo>
                    <a:pt x="76" y="25"/>
                  </a:lnTo>
                  <a:lnTo>
                    <a:pt x="124" y="22"/>
                  </a:lnTo>
                  <a:lnTo>
                    <a:pt x="63" y="20"/>
                  </a:lnTo>
                  <a:lnTo>
                    <a:pt x="144" y="12"/>
                  </a:lnTo>
                  <a:lnTo>
                    <a:pt x="243" y="17"/>
                  </a:lnTo>
                  <a:lnTo>
                    <a:pt x="231" y="1"/>
                  </a:lnTo>
                  <a:lnTo>
                    <a:pt x="310" y="4"/>
                  </a:lnTo>
                  <a:lnTo>
                    <a:pt x="293" y="0"/>
                  </a:lnTo>
                  <a:lnTo>
                    <a:pt x="400" y="4"/>
                  </a:lnTo>
                  <a:lnTo>
                    <a:pt x="510" y="8"/>
                  </a:lnTo>
                  <a:lnTo>
                    <a:pt x="439" y="18"/>
                  </a:lnTo>
                  <a:lnTo>
                    <a:pt x="365" y="30"/>
                  </a:lnTo>
                  <a:lnTo>
                    <a:pt x="449" y="22"/>
                  </a:lnTo>
                  <a:lnTo>
                    <a:pt x="371" y="36"/>
                  </a:lnTo>
                  <a:lnTo>
                    <a:pt x="293" y="51"/>
                  </a:lnTo>
                  <a:lnTo>
                    <a:pt x="218" y="57"/>
                  </a:lnTo>
                  <a:lnTo>
                    <a:pt x="261" y="65"/>
                  </a:lnTo>
                  <a:lnTo>
                    <a:pt x="204" y="70"/>
                  </a:lnTo>
                  <a:lnTo>
                    <a:pt x="250" y="73"/>
                  </a:lnTo>
                  <a:lnTo>
                    <a:pt x="185" y="86"/>
                  </a:lnTo>
                  <a:lnTo>
                    <a:pt x="181" y="96"/>
                  </a:lnTo>
                  <a:lnTo>
                    <a:pt x="128" y="98"/>
                  </a:lnTo>
                  <a:lnTo>
                    <a:pt x="170" y="112"/>
                  </a:lnTo>
                  <a:lnTo>
                    <a:pt x="116" y="115"/>
                  </a:lnTo>
                  <a:lnTo>
                    <a:pt x="59" y="114"/>
                  </a:lnTo>
                  <a:lnTo>
                    <a:pt x="0" y="113"/>
                  </a:lnTo>
                  <a:lnTo>
                    <a:pt x="38" y="100"/>
                  </a:lnTo>
                  <a:lnTo>
                    <a:pt x="31" y="91"/>
                  </a:lnTo>
                  <a:lnTo>
                    <a:pt x="94" y="97"/>
                  </a:lnTo>
                  <a:lnTo>
                    <a:pt x="127" y="84"/>
                  </a:lnTo>
                </a:path>
              </a:pathLst>
            </a:custGeom>
            <a:solidFill>
              <a:srgbClr val="E5E5E5"/>
            </a:solidFill>
            <a:ln w="1588">
              <a:solidFill>
                <a:srgbClr val="999999"/>
              </a:solidFill>
              <a:prstDash val="solid"/>
              <a:round/>
              <a:headEnd/>
              <a:tailEnd/>
            </a:ln>
          </p:spPr>
          <p:txBody>
            <a:bodyPr/>
            <a:lstStyle/>
            <a:p>
              <a:endParaRPr lang="en-US"/>
            </a:p>
          </p:txBody>
        </p:sp>
        <p:sp>
          <p:nvSpPr>
            <p:cNvPr id="27385" name="Freeform 642"/>
            <p:cNvSpPr>
              <a:spLocks/>
            </p:cNvSpPr>
            <p:nvPr/>
          </p:nvSpPr>
          <p:spPr bwMode="auto">
            <a:xfrm>
              <a:off x="1373" y="1192"/>
              <a:ext cx="184" cy="68"/>
            </a:xfrm>
            <a:custGeom>
              <a:avLst/>
              <a:gdLst>
                <a:gd name="T0" fmla="*/ 122 w 281"/>
                <a:gd name="T1" fmla="*/ 62 h 107"/>
                <a:gd name="T2" fmla="*/ 114 w 281"/>
                <a:gd name="T3" fmla="*/ 57 h 107"/>
                <a:gd name="T4" fmla="*/ 109 w 281"/>
                <a:gd name="T5" fmla="*/ 55 h 107"/>
                <a:gd name="T6" fmla="*/ 90 w 281"/>
                <a:gd name="T7" fmla="*/ 63 h 107"/>
                <a:gd name="T8" fmla="*/ 59 w 281"/>
                <a:gd name="T9" fmla="*/ 65 h 107"/>
                <a:gd name="T10" fmla="*/ 27 w 281"/>
                <a:gd name="T11" fmla="*/ 68 h 107"/>
                <a:gd name="T12" fmla="*/ 28 w 281"/>
                <a:gd name="T13" fmla="*/ 60 h 107"/>
                <a:gd name="T14" fmla="*/ 0 w 281"/>
                <a:gd name="T15" fmla="*/ 53 h 107"/>
                <a:gd name="T16" fmla="*/ 5 w 281"/>
                <a:gd name="T17" fmla="*/ 45 h 107"/>
                <a:gd name="T18" fmla="*/ 38 w 281"/>
                <a:gd name="T19" fmla="*/ 43 h 107"/>
                <a:gd name="T20" fmla="*/ 71 w 281"/>
                <a:gd name="T21" fmla="*/ 43 h 107"/>
                <a:gd name="T22" fmla="*/ 41 w 281"/>
                <a:gd name="T23" fmla="*/ 38 h 107"/>
                <a:gd name="T24" fmla="*/ 9 w 281"/>
                <a:gd name="T25" fmla="*/ 36 h 107"/>
                <a:gd name="T26" fmla="*/ 5 w 281"/>
                <a:gd name="T27" fmla="*/ 33 h 107"/>
                <a:gd name="T28" fmla="*/ 47 w 281"/>
                <a:gd name="T29" fmla="*/ 25 h 107"/>
                <a:gd name="T30" fmla="*/ 16 w 281"/>
                <a:gd name="T31" fmla="*/ 26 h 107"/>
                <a:gd name="T32" fmla="*/ 24 w 281"/>
                <a:gd name="T33" fmla="*/ 24 h 107"/>
                <a:gd name="T34" fmla="*/ 9 w 281"/>
                <a:gd name="T35" fmla="*/ 24 h 107"/>
                <a:gd name="T36" fmla="*/ 30 w 281"/>
                <a:gd name="T37" fmla="*/ 15 h 107"/>
                <a:gd name="T38" fmla="*/ 29 w 281"/>
                <a:gd name="T39" fmla="*/ 12 h 107"/>
                <a:gd name="T40" fmla="*/ 58 w 281"/>
                <a:gd name="T41" fmla="*/ 6 h 107"/>
                <a:gd name="T42" fmla="*/ 86 w 281"/>
                <a:gd name="T43" fmla="*/ 0 h 107"/>
                <a:gd name="T44" fmla="*/ 89 w 281"/>
                <a:gd name="T45" fmla="*/ 4 h 107"/>
                <a:gd name="T46" fmla="*/ 75 w 281"/>
                <a:gd name="T47" fmla="*/ 10 h 107"/>
                <a:gd name="T48" fmla="*/ 86 w 281"/>
                <a:gd name="T49" fmla="*/ 10 h 107"/>
                <a:gd name="T50" fmla="*/ 96 w 281"/>
                <a:gd name="T51" fmla="*/ 5 h 107"/>
                <a:gd name="T52" fmla="*/ 107 w 281"/>
                <a:gd name="T53" fmla="*/ 11 h 107"/>
                <a:gd name="T54" fmla="*/ 100 w 281"/>
                <a:gd name="T55" fmla="*/ 15 h 107"/>
                <a:gd name="T56" fmla="*/ 106 w 281"/>
                <a:gd name="T57" fmla="*/ 15 h 107"/>
                <a:gd name="T58" fmla="*/ 122 w 281"/>
                <a:gd name="T59" fmla="*/ 12 h 107"/>
                <a:gd name="T60" fmla="*/ 122 w 281"/>
                <a:gd name="T61" fmla="*/ 10 h 107"/>
                <a:gd name="T62" fmla="*/ 124 w 281"/>
                <a:gd name="T63" fmla="*/ 5 h 107"/>
                <a:gd name="T64" fmla="*/ 136 w 281"/>
                <a:gd name="T65" fmla="*/ 11 h 107"/>
                <a:gd name="T66" fmla="*/ 129 w 281"/>
                <a:gd name="T67" fmla="*/ 24 h 107"/>
                <a:gd name="T68" fmla="*/ 141 w 281"/>
                <a:gd name="T69" fmla="*/ 18 h 107"/>
                <a:gd name="T70" fmla="*/ 151 w 281"/>
                <a:gd name="T71" fmla="*/ 3 h 107"/>
                <a:gd name="T72" fmla="*/ 169 w 281"/>
                <a:gd name="T73" fmla="*/ 3 h 107"/>
                <a:gd name="T74" fmla="*/ 173 w 281"/>
                <a:gd name="T75" fmla="*/ 11 h 107"/>
                <a:gd name="T76" fmla="*/ 162 w 281"/>
                <a:gd name="T77" fmla="*/ 31 h 107"/>
                <a:gd name="T78" fmla="*/ 163 w 281"/>
                <a:gd name="T79" fmla="*/ 38 h 107"/>
                <a:gd name="T80" fmla="*/ 167 w 281"/>
                <a:gd name="T81" fmla="*/ 38 h 107"/>
                <a:gd name="T82" fmla="*/ 184 w 281"/>
                <a:gd name="T83" fmla="*/ 44 h 107"/>
                <a:gd name="T84" fmla="*/ 183 w 281"/>
                <a:gd name="T85" fmla="*/ 47 h 107"/>
                <a:gd name="T86" fmla="*/ 174 w 281"/>
                <a:gd name="T87" fmla="*/ 52 h 107"/>
                <a:gd name="T88" fmla="*/ 176 w 281"/>
                <a:gd name="T89" fmla="*/ 47 h 107"/>
                <a:gd name="T90" fmla="*/ 168 w 281"/>
                <a:gd name="T91" fmla="*/ 50 h 107"/>
                <a:gd name="T92" fmla="*/ 164 w 281"/>
                <a:gd name="T93" fmla="*/ 50 h 107"/>
                <a:gd name="T94" fmla="*/ 156 w 281"/>
                <a:gd name="T95" fmla="*/ 53 h 107"/>
                <a:gd name="T96" fmla="*/ 151 w 281"/>
                <a:gd name="T97" fmla="*/ 53 h 107"/>
                <a:gd name="T98" fmla="*/ 147 w 281"/>
                <a:gd name="T99" fmla="*/ 59 h 107"/>
                <a:gd name="T100" fmla="*/ 164 w 281"/>
                <a:gd name="T101" fmla="*/ 54 h 107"/>
                <a:gd name="T102" fmla="*/ 163 w 281"/>
                <a:gd name="T103" fmla="*/ 57 h 107"/>
                <a:gd name="T104" fmla="*/ 156 w 281"/>
                <a:gd name="T105" fmla="*/ 62 h 107"/>
                <a:gd name="T106" fmla="*/ 122 w 281"/>
                <a:gd name="T107" fmla="*/ 62 h 1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1"/>
                <a:gd name="T163" fmla="*/ 0 h 107"/>
                <a:gd name="T164" fmla="*/ 281 w 281"/>
                <a:gd name="T165" fmla="*/ 107 h 1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1" h="107">
                  <a:moveTo>
                    <a:pt x="186" y="98"/>
                  </a:moveTo>
                  <a:lnTo>
                    <a:pt x="174" y="89"/>
                  </a:lnTo>
                  <a:lnTo>
                    <a:pt x="167" y="87"/>
                  </a:lnTo>
                  <a:lnTo>
                    <a:pt x="137" y="99"/>
                  </a:lnTo>
                  <a:lnTo>
                    <a:pt x="90" y="102"/>
                  </a:lnTo>
                  <a:lnTo>
                    <a:pt x="41" y="107"/>
                  </a:lnTo>
                  <a:lnTo>
                    <a:pt x="42" y="95"/>
                  </a:lnTo>
                  <a:lnTo>
                    <a:pt x="0" y="83"/>
                  </a:lnTo>
                  <a:lnTo>
                    <a:pt x="8" y="71"/>
                  </a:lnTo>
                  <a:lnTo>
                    <a:pt x="58" y="68"/>
                  </a:lnTo>
                  <a:lnTo>
                    <a:pt x="109" y="67"/>
                  </a:lnTo>
                  <a:lnTo>
                    <a:pt x="62" y="60"/>
                  </a:lnTo>
                  <a:lnTo>
                    <a:pt x="13" y="57"/>
                  </a:lnTo>
                  <a:lnTo>
                    <a:pt x="8" y="52"/>
                  </a:lnTo>
                  <a:lnTo>
                    <a:pt x="72" y="40"/>
                  </a:lnTo>
                  <a:lnTo>
                    <a:pt x="24" y="41"/>
                  </a:lnTo>
                  <a:lnTo>
                    <a:pt x="37" y="37"/>
                  </a:lnTo>
                  <a:lnTo>
                    <a:pt x="14" y="37"/>
                  </a:lnTo>
                  <a:lnTo>
                    <a:pt x="46" y="23"/>
                  </a:lnTo>
                  <a:lnTo>
                    <a:pt x="45" y="19"/>
                  </a:lnTo>
                  <a:lnTo>
                    <a:pt x="89" y="10"/>
                  </a:lnTo>
                  <a:lnTo>
                    <a:pt x="131" y="0"/>
                  </a:lnTo>
                  <a:lnTo>
                    <a:pt x="136" y="6"/>
                  </a:lnTo>
                  <a:lnTo>
                    <a:pt x="114" y="16"/>
                  </a:lnTo>
                  <a:lnTo>
                    <a:pt x="131" y="15"/>
                  </a:lnTo>
                  <a:lnTo>
                    <a:pt x="147" y="8"/>
                  </a:lnTo>
                  <a:lnTo>
                    <a:pt x="164" y="17"/>
                  </a:lnTo>
                  <a:lnTo>
                    <a:pt x="153" y="24"/>
                  </a:lnTo>
                  <a:lnTo>
                    <a:pt x="162" y="23"/>
                  </a:lnTo>
                  <a:lnTo>
                    <a:pt x="186" y="19"/>
                  </a:lnTo>
                  <a:lnTo>
                    <a:pt x="187" y="15"/>
                  </a:lnTo>
                  <a:lnTo>
                    <a:pt x="190" y="8"/>
                  </a:lnTo>
                  <a:lnTo>
                    <a:pt x="208" y="17"/>
                  </a:lnTo>
                  <a:lnTo>
                    <a:pt x="197" y="38"/>
                  </a:lnTo>
                  <a:lnTo>
                    <a:pt x="216" y="29"/>
                  </a:lnTo>
                  <a:lnTo>
                    <a:pt x="231" y="4"/>
                  </a:lnTo>
                  <a:lnTo>
                    <a:pt x="258" y="4"/>
                  </a:lnTo>
                  <a:lnTo>
                    <a:pt x="264" y="17"/>
                  </a:lnTo>
                  <a:lnTo>
                    <a:pt x="247" y="48"/>
                  </a:lnTo>
                  <a:lnTo>
                    <a:pt x="249" y="60"/>
                  </a:lnTo>
                  <a:lnTo>
                    <a:pt x="255" y="60"/>
                  </a:lnTo>
                  <a:lnTo>
                    <a:pt x="281" y="69"/>
                  </a:lnTo>
                  <a:lnTo>
                    <a:pt x="279" y="74"/>
                  </a:lnTo>
                  <a:lnTo>
                    <a:pt x="266" y="82"/>
                  </a:lnTo>
                  <a:lnTo>
                    <a:pt x="269" y="74"/>
                  </a:lnTo>
                  <a:lnTo>
                    <a:pt x="256" y="79"/>
                  </a:lnTo>
                  <a:lnTo>
                    <a:pt x="250" y="79"/>
                  </a:lnTo>
                  <a:lnTo>
                    <a:pt x="238" y="84"/>
                  </a:lnTo>
                  <a:lnTo>
                    <a:pt x="231" y="84"/>
                  </a:lnTo>
                  <a:lnTo>
                    <a:pt x="224" y="93"/>
                  </a:lnTo>
                  <a:lnTo>
                    <a:pt x="250" y="85"/>
                  </a:lnTo>
                  <a:lnTo>
                    <a:pt x="249" y="90"/>
                  </a:lnTo>
                  <a:lnTo>
                    <a:pt x="238" y="98"/>
                  </a:lnTo>
                  <a:lnTo>
                    <a:pt x="186" y="9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86" name="Freeform 643"/>
            <p:cNvSpPr>
              <a:spLocks/>
            </p:cNvSpPr>
            <p:nvPr/>
          </p:nvSpPr>
          <p:spPr bwMode="auto">
            <a:xfrm>
              <a:off x="1373" y="1192"/>
              <a:ext cx="184" cy="68"/>
            </a:xfrm>
            <a:custGeom>
              <a:avLst/>
              <a:gdLst>
                <a:gd name="T0" fmla="*/ 122 w 281"/>
                <a:gd name="T1" fmla="*/ 62 h 107"/>
                <a:gd name="T2" fmla="*/ 114 w 281"/>
                <a:gd name="T3" fmla="*/ 57 h 107"/>
                <a:gd name="T4" fmla="*/ 109 w 281"/>
                <a:gd name="T5" fmla="*/ 55 h 107"/>
                <a:gd name="T6" fmla="*/ 90 w 281"/>
                <a:gd name="T7" fmla="*/ 63 h 107"/>
                <a:gd name="T8" fmla="*/ 59 w 281"/>
                <a:gd name="T9" fmla="*/ 65 h 107"/>
                <a:gd name="T10" fmla="*/ 27 w 281"/>
                <a:gd name="T11" fmla="*/ 68 h 107"/>
                <a:gd name="T12" fmla="*/ 28 w 281"/>
                <a:gd name="T13" fmla="*/ 60 h 107"/>
                <a:gd name="T14" fmla="*/ 0 w 281"/>
                <a:gd name="T15" fmla="*/ 53 h 107"/>
                <a:gd name="T16" fmla="*/ 5 w 281"/>
                <a:gd name="T17" fmla="*/ 45 h 107"/>
                <a:gd name="T18" fmla="*/ 38 w 281"/>
                <a:gd name="T19" fmla="*/ 43 h 107"/>
                <a:gd name="T20" fmla="*/ 71 w 281"/>
                <a:gd name="T21" fmla="*/ 43 h 107"/>
                <a:gd name="T22" fmla="*/ 41 w 281"/>
                <a:gd name="T23" fmla="*/ 38 h 107"/>
                <a:gd name="T24" fmla="*/ 9 w 281"/>
                <a:gd name="T25" fmla="*/ 36 h 107"/>
                <a:gd name="T26" fmla="*/ 5 w 281"/>
                <a:gd name="T27" fmla="*/ 33 h 107"/>
                <a:gd name="T28" fmla="*/ 47 w 281"/>
                <a:gd name="T29" fmla="*/ 25 h 107"/>
                <a:gd name="T30" fmla="*/ 16 w 281"/>
                <a:gd name="T31" fmla="*/ 26 h 107"/>
                <a:gd name="T32" fmla="*/ 24 w 281"/>
                <a:gd name="T33" fmla="*/ 24 h 107"/>
                <a:gd name="T34" fmla="*/ 9 w 281"/>
                <a:gd name="T35" fmla="*/ 24 h 107"/>
                <a:gd name="T36" fmla="*/ 30 w 281"/>
                <a:gd name="T37" fmla="*/ 15 h 107"/>
                <a:gd name="T38" fmla="*/ 29 w 281"/>
                <a:gd name="T39" fmla="*/ 12 h 107"/>
                <a:gd name="T40" fmla="*/ 58 w 281"/>
                <a:gd name="T41" fmla="*/ 6 h 107"/>
                <a:gd name="T42" fmla="*/ 86 w 281"/>
                <a:gd name="T43" fmla="*/ 0 h 107"/>
                <a:gd name="T44" fmla="*/ 89 w 281"/>
                <a:gd name="T45" fmla="*/ 4 h 107"/>
                <a:gd name="T46" fmla="*/ 75 w 281"/>
                <a:gd name="T47" fmla="*/ 10 h 107"/>
                <a:gd name="T48" fmla="*/ 86 w 281"/>
                <a:gd name="T49" fmla="*/ 10 h 107"/>
                <a:gd name="T50" fmla="*/ 96 w 281"/>
                <a:gd name="T51" fmla="*/ 5 h 107"/>
                <a:gd name="T52" fmla="*/ 107 w 281"/>
                <a:gd name="T53" fmla="*/ 11 h 107"/>
                <a:gd name="T54" fmla="*/ 100 w 281"/>
                <a:gd name="T55" fmla="*/ 15 h 107"/>
                <a:gd name="T56" fmla="*/ 106 w 281"/>
                <a:gd name="T57" fmla="*/ 15 h 107"/>
                <a:gd name="T58" fmla="*/ 122 w 281"/>
                <a:gd name="T59" fmla="*/ 12 h 107"/>
                <a:gd name="T60" fmla="*/ 122 w 281"/>
                <a:gd name="T61" fmla="*/ 10 h 107"/>
                <a:gd name="T62" fmla="*/ 124 w 281"/>
                <a:gd name="T63" fmla="*/ 5 h 107"/>
                <a:gd name="T64" fmla="*/ 136 w 281"/>
                <a:gd name="T65" fmla="*/ 11 h 107"/>
                <a:gd name="T66" fmla="*/ 129 w 281"/>
                <a:gd name="T67" fmla="*/ 24 h 107"/>
                <a:gd name="T68" fmla="*/ 141 w 281"/>
                <a:gd name="T69" fmla="*/ 18 h 107"/>
                <a:gd name="T70" fmla="*/ 151 w 281"/>
                <a:gd name="T71" fmla="*/ 3 h 107"/>
                <a:gd name="T72" fmla="*/ 169 w 281"/>
                <a:gd name="T73" fmla="*/ 3 h 107"/>
                <a:gd name="T74" fmla="*/ 173 w 281"/>
                <a:gd name="T75" fmla="*/ 11 h 107"/>
                <a:gd name="T76" fmla="*/ 162 w 281"/>
                <a:gd name="T77" fmla="*/ 31 h 107"/>
                <a:gd name="T78" fmla="*/ 163 w 281"/>
                <a:gd name="T79" fmla="*/ 38 h 107"/>
                <a:gd name="T80" fmla="*/ 167 w 281"/>
                <a:gd name="T81" fmla="*/ 38 h 107"/>
                <a:gd name="T82" fmla="*/ 184 w 281"/>
                <a:gd name="T83" fmla="*/ 44 h 107"/>
                <a:gd name="T84" fmla="*/ 183 w 281"/>
                <a:gd name="T85" fmla="*/ 47 h 107"/>
                <a:gd name="T86" fmla="*/ 174 w 281"/>
                <a:gd name="T87" fmla="*/ 52 h 107"/>
                <a:gd name="T88" fmla="*/ 176 w 281"/>
                <a:gd name="T89" fmla="*/ 47 h 107"/>
                <a:gd name="T90" fmla="*/ 168 w 281"/>
                <a:gd name="T91" fmla="*/ 50 h 107"/>
                <a:gd name="T92" fmla="*/ 164 w 281"/>
                <a:gd name="T93" fmla="*/ 50 h 107"/>
                <a:gd name="T94" fmla="*/ 156 w 281"/>
                <a:gd name="T95" fmla="*/ 53 h 107"/>
                <a:gd name="T96" fmla="*/ 151 w 281"/>
                <a:gd name="T97" fmla="*/ 53 h 107"/>
                <a:gd name="T98" fmla="*/ 147 w 281"/>
                <a:gd name="T99" fmla="*/ 59 h 107"/>
                <a:gd name="T100" fmla="*/ 164 w 281"/>
                <a:gd name="T101" fmla="*/ 54 h 107"/>
                <a:gd name="T102" fmla="*/ 163 w 281"/>
                <a:gd name="T103" fmla="*/ 57 h 107"/>
                <a:gd name="T104" fmla="*/ 156 w 281"/>
                <a:gd name="T105" fmla="*/ 62 h 107"/>
                <a:gd name="T106" fmla="*/ 122 w 281"/>
                <a:gd name="T107" fmla="*/ 62 h 1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1"/>
                <a:gd name="T163" fmla="*/ 0 h 107"/>
                <a:gd name="T164" fmla="*/ 281 w 281"/>
                <a:gd name="T165" fmla="*/ 107 h 1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1" h="107">
                  <a:moveTo>
                    <a:pt x="186" y="98"/>
                  </a:moveTo>
                  <a:lnTo>
                    <a:pt x="174" y="89"/>
                  </a:lnTo>
                  <a:lnTo>
                    <a:pt x="167" y="87"/>
                  </a:lnTo>
                  <a:lnTo>
                    <a:pt x="137" y="99"/>
                  </a:lnTo>
                  <a:lnTo>
                    <a:pt x="90" y="102"/>
                  </a:lnTo>
                  <a:lnTo>
                    <a:pt x="41" y="107"/>
                  </a:lnTo>
                  <a:lnTo>
                    <a:pt x="42" y="95"/>
                  </a:lnTo>
                  <a:lnTo>
                    <a:pt x="0" y="83"/>
                  </a:lnTo>
                  <a:lnTo>
                    <a:pt x="8" y="71"/>
                  </a:lnTo>
                  <a:lnTo>
                    <a:pt x="58" y="68"/>
                  </a:lnTo>
                  <a:lnTo>
                    <a:pt x="109" y="67"/>
                  </a:lnTo>
                  <a:lnTo>
                    <a:pt x="62" y="60"/>
                  </a:lnTo>
                  <a:lnTo>
                    <a:pt x="13" y="57"/>
                  </a:lnTo>
                  <a:lnTo>
                    <a:pt x="8" y="52"/>
                  </a:lnTo>
                  <a:lnTo>
                    <a:pt x="72" y="40"/>
                  </a:lnTo>
                  <a:lnTo>
                    <a:pt x="24" y="41"/>
                  </a:lnTo>
                  <a:lnTo>
                    <a:pt x="37" y="37"/>
                  </a:lnTo>
                  <a:lnTo>
                    <a:pt x="14" y="37"/>
                  </a:lnTo>
                  <a:lnTo>
                    <a:pt x="46" y="23"/>
                  </a:lnTo>
                  <a:lnTo>
                    <a:pt x="45" y="19"/>
                  </a:lnTo>
                  <a:lnTo>
                    <a:pt x="89" y="10"/>
                  </a:lnTo>
                  <a:lnTo>
                    <a:pt x="131" y="0"/>
                  </a:lnTo>
                  <a:lnTo>
                    <a:pt x="136" y="6"/>
                  </a:lnTo>
                  <a:lnTo>
                    <a:pt x="114" y="16"/>
                  </a:lnTo>
                  <a:lnTo>
                    <a:pt x="131" y="15"/>
                  </a:lnTo>
                  <a:lnTo>
                    <a:pt x="147" y="8"/>
                  </a:lnTo>
                  <a:lnTo>
                    <a:pt x="164" y="17"/>
                  </a:lnTo>
                  <a:lnTo>
                    <a:pt x="153" y="24"/>
                  </a:lnTo>
                  <a:lnTo>
                    <a:pt x="162" y="23"/>
                  </a:lnTo>
                  <a:lnTo>
                    <a:pt x="186" y="19"/>
                  </a:lnTo>
                  <a:lnTo>
                    <a:pt x="187" y="15"/>
                  </a:lnTo>
                  <a:lnTo>
                    <a:pt x="190" y="8"/>
                  </a:lnTo>
                  <a:lnTo>
                    <a:pt x="208" y="17"/>
                  </a:lnTo>
                  <a:lnTo>
                    <a:pt x="197" y="38"/>
                  </a:lnTo>
                  <a:lnTo>
                    <a:pt x="216" y="29"/>
                  </a:lnTo>
                  <a:lnTo>
                    <a:pt x="231" y="4"/>
                  </a:lnTo>
                  <a:lnTo>
                    <a:pt x="258" y="4"/>
                  </a:lnTo>
                  <a:lnTo>
                    <a:pt x="264" y="17"/>
                  </a:lnTo>
                  <a:lnTo>
                    <a:pt x="247" y="48"/>
                  </a:lnTo>
                  <a:lnTo>
                    <a:pt x="249" y="60"/>
                  </a:lnTo>
                  <a:lnTo>
                    <a:pt x="255" y="60"/>
                  </a:lnTo>
                  <a:lnTo>
                    <a:pt x="281" y="69"/>
                  </a:lnTo>
                  <a:lnTo>
                    <a:pt x="279" y="74"/>
                  </a:lnTo>
                  <a:lnTo>
                    <a:pt x="266" y="82"/>
                  </a:lnTo>
                  <a:lnTo>
                    <a:pt x="269" y="74"/>
                  </a:lnTo>
                  <a:lnTo>
                    <a:pt x="256" y="79"/>
                  </a:lnTo>
                  <a:lnTo>
                    <a:pt x="250" y="79"/>
                  </a:lnTo>
                  <a:lnTo>
                    <a:pt x="238" y="84"/>
                  </a:lnTo>
                  <a:lnTo>
                    <a:pt x="231" y="84"/>
                  </a:lnTo>
                  <a:lnTo>
                    <a:pt x="224" y="93"/>
                  </a:lnTo>
                  <a:lnTo>
                    <a:pt x="250" y="85"/>
                  </a:lnTo>
                  <a:lnTo>
                    <a:pt x="249" y="90"/>
                  </a:lnTo>
                  <a:lnTo>
                    <a:pt x="238" y="98"/>
                  </a:lnTo>
                  <a:lnTo>
                    <a:pt x="186" y="98"/>
                  </a:lnTo>
                </a:path>
              </a:pathLst>
            </a:custGeom>
            <a:solidFill>
              <a:srgbClr val="E5E5E5"/>
            </a:solidFill>
            <a:ln w="1588">
              <a:solidFill>
                <a:srgbClr val="999999"/>
              </a:solidFill>
              <a:prstDash val="solid"/>
              <a:round/>
              <a:headEnd/>
              <a:tailEnd/>
            </a:ln>
          </p:spPr>
          <p:txBody>
            <a:bodyPr/>
            <a:lstStyle/>
            <a:p>
              <a:endParaRPr lang="en-US"/>
            </a:p>
          </p:txBody>
        </p:sp>
        <p:sp>
          <p:nvSpPr>
            <p:cNvPr id="27387" name="Freeform 644"/>
            <p:cNvSpPr>
              <a:spLocks/>
            </p:cNvSpPr>
            <p:nvPr/>
          </p:nvSpPr>
          <p:spPr bwMode="auto">
            <a:xfrm>
              <a:off x="1319" y="1177"/>
              <a:ext cx="134" cy="47"/>
            </a:xfrm>
            <a:custGeom>
              <a:avLst/>
              <a:gdLst>
                <a:gd name="T0" fmla="*/ 60 w 205"/>
                <a:gd name="T1" fmla="*/ 32 h 72"/>
                <a:gd name="T2" fmla="*/ 41 w 205"/>
                <a:gd name="T3" fmla="*/ 42 h 72"/>
                <a:gd name="T4" fmla="*/ 10 w 205"/>
                <a:gd name="T5" fmla="*/ 47 h 72"/>
                <a:gd name="T6" fmla="*/ 5 w 205"/>
                <a:gd name="T7" fmla="*/ 37 h 72"/>
                <a:gd name="T8" fmla="*/ 0 w 205"/>
                <a:gd name="T9" fmla="*/ 32 h 72"/>
                <a:gd name="T10" fmla="*/ 19 w 205"/>
                <a:gd name="T11" fmla="*/ 24 h 72"/>
                <a:gd name="T12" fmla="*/ 26 w 205"/>
                <a:gd name="T13" fmla="*/ 19 h 72"/>
                <a:gd name="T14" fmla="*/ 49 w 205"/>
                <a:gd name="T15" fmla="*/ 8 h 72"/>
                <a:gd name="T16" fmla="*/ 48 w 205"/>
                <a:gd name="T17" fmla="*/ 1 h 72"/>
                <a:gd name="T18" fmla="*/ 90 w 205"/>
                <a:gd name="T19" fmla="*/ 0 h 72"/>
                <a:gd name="T20" fmla="*/ 100 w 205"/>
                <a:gd name="T21" fmla="*/ 3 h 72"/>
                <a:gd name="T22" fmla="*/ 103 w 205"/>
                <a:gd name="T23" fmla="*/ 5 h 72"/>
                <a:gd name="T24" fmla="*/ 124 w 205"/>
                <a:gd name="T25" fmla="*/ 3 h 72"/>
                <a:gd name="T26" fmla="*/ 134 w 205"/>
                <a:gd name="T27" fmla="*/ 14 h 72"/>
                <a:gd name="T28" fmla="*/ 103 w 205"/>
                <a:gd name="T29" fmla="*/ 21 h 72"/>
                <a:gd name="T30" fmla="*/ 74 w 205"/>
                <a:gd name="T31" fmla="*/ 28 h 72"/>
                <a:gd name="T32" fmla="*/ 60 w 205"/>
                <a:gd name="T33" fmla="*/ 3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5"/>
                <a:gd name="T52" fmla="*/ 0 h 72"/>
                <a:gd name="T53" fmla="*/ 205 w 205"/>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5" h="72">
                  <a:moveTo>
                    <a:pt x="92" y="49"/>
                  </a:moveTo>
                  <a:lnTo>
                    <a:pt x="62" y="65"/>
                  </a:lnTo>
                  <a:lnTo>
                    <a:pt x="15" y="72"/>
                  </a:lnTo>
                  <a:lnTo>
                    <a:pt x="7" y="57"/>
                  </a:lnTo>
                  <a:lnTo>
                    <a:pt x="0" y="49"/>
                  </a:lnTo>
                  <a:lnTo>
                    <a:pt x="29" y="37"/>
                  </a:lnTo>
                  <a:lnTo>
                    <a:pt x="40" y="29"/>
                  </a:lnTo>
                  <a:lnTo>
                    <a:pt x="75" y="13"/>
                  </a:lnTo>
                  <a:lnTo>
                    <a:pt x="74" y="1"/>
                  </a:lnTo>
                  <a:lnTo>
                    <a:pt x="137" y="0"/>
                  </a:lnTo>
                  <a:lnTo>
                    <a:pt x="153" y="5"/>
                  </a:lnTo>
                  <a:lnTo>
                    <a:pt x="157" y="7"/>
                  </a:lnTo>
                  <a:lnTo>
                    <a:pt x="189" y="5"/>
                  </a:lnTo>
                  <a:lnTo>
                    <a:pt x="205" y="21"/>
                  </a:lnTo>
                  <a:lnTo>
                    <a:pt x="158" y="32"/>
                  </a:lnTo>
                  <a:lnTo>
                    <a:pt x="113" y="43"/>
                  </a:lnTo>
                  <a:lnTo>
                    <a:pt x="92" y="4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88" name="Freeform 645"/>
            <p:cNvSpPr>
              <a:spLocks/>
            </p:cNvSpPr>
            <p:nvPr/>
          </p:nvSpPr>
          <p:spPr bwMode="auto">
            <a:xfrm>
              <a:off x="1319" y="1177"/>
              <a:ext cx="134" cy="47"/>
            </a:xfrm>
            <a:custGeom>
              <a:avLst/>
              <a:gdLst>
                <a:gd name="T0" fmla="*/ 60 w 205"/>
                <a:gd name="T1" fmla="*/ 32 h 72"/>
                <a:gd name="T2" fmla="*/ 41 w 205"/>
                <a:gd name="T3" fmla="*/ 42 h 72"/>
                <a:gd name="T4" fmla="*/ 10 w 205"/>
                <a:gd name="T5" fmla="*/ 47 h 72"/>
                <a:gd name="T6" fmla="*/ 5 w 205"/>
                <a:gd name="T7" fmla="*/ 37 h 72"/>
                <a:gd name="T8" fmla="*/ 0 w 205"/>
                <a:gd name="T9" fmla="*/ 32 h 72"/>
                <a:gd name="T10" fmla="*/ 19 w 205"/>
                <a:gd name="T11" fmla="*/ 24 h 72"/>
                <a:gd name="T12" fmla="*/ 26 w 205"/>
                <a:gd name="T13" fmla="*/ 19 h 72"/>
                <a:gd name="T14" fmla="*/ 49 w 205"/>
                <a:gd name="T15" fmla="*/ 8 h 72"/>
                <a:gd name="T16" fmla="*/ 48 w 205"/>
                <a:gd name="T17" fmla="*/ 1 h 72"/>
                <a:gd name="T18" fmla="*/ 90 w 205"/>
                <a:gd name="T19" fmla="*/ 0 h 72"/>
                <a:gd name="T20" fmla="*/ 100 w 205"/>
                <a:gd name="T21" fmla="*/ 3 h 72"/>
                <a:gd name="T22" fmla="*/ 103 w 205"/>
                <a:gd name="T23" fmla="*/ 5 h 72"/>
                <a:gd name="T24" fmla="*/ 124 w 205"/>
                <a:gd name="T25" fmla="*/ 3 h 72"/>
                <a:gd name="T26" fmla="*/ 134 w 205"/>
                <a:gd name="T27" fmla="*/ 14 h 72"/>
                <a:gd name="T28" fmla="*/ 103 w 205"/>
                <a:gd name="T29" fmla="*/ 21 h 72"/>
                <a:gd name="T30" fmla="*/ 74 w 205"/>
                <a:gd name="T31" fmla="*/ 28 h 72"/>
                <a:gd name="T32" fmla="*/ 60 w 205"/>
                <a:gd name="T33" fmla="*/ 32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5"/>
                <a:gd name="T52" fmla="*/ 0 h 72"/>
                <a:gd name="T53" fmla="*/ 205 w 205"/>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5" h="72">
                  <a:moveTo>
                    <a:pt x="92" y="49"/>
                  </a:moveTo>
                  <a:lnTo>
                    <a:pt x="62" y="65"/>
                  </a:lnTo>
                  <a:lnTo>
                    <a:pt x="15" y="72"/>
                  </a:lnTo>
                  <a:lnTo>
                    <a:pt x="7" y="57"/>
                  </a:lnTo>
                  <a:lnTo>
                    <a:pt x="0" y="49"/>
                  </a:lnTo>
                  <a:lnTo>
                    <a:pt x="29" y="37"/>
                  </a:lnTo>
                  <a:lnTo>
                    <a:pt x="40" y="29"/>
                  </a:lnTo>
                  <a:lnTo>
                    <a:pt x="75" y="13"/>
                  </a:lnTo>
                  <a:lnTo>
                    <a:pt x="74" y="1"/>
                  </a:lnTo>
                  <a:lnTo>
                    <a:pt x="137" y="0"/>
                  </a:lnTo>
                  <a:lnTo>
                    <a:pt x="153" y="5"/>
                  </a:lnTo>
                  <a:lnTo>
                    <a:pt x="157" y="7"/>
                  </a:lnTo>
                  <a:lnTo>
                    <a:pt x="189" y="5"/>
                  </a:lnTo>
                  <a:lnTo>
                    <a:pt x="205" y="21"/>
                  </a:lnTo>
                  <a:lnTo>
                    <a:pt x="158" y="32"/>
                  </a:lnTo>
                  <a:lnTo>
                    <a:pt x="113" y="43"/>
                  </a:lnTo>
                  <a:lnTo>
                    <a:pt x="92" y="49"/>
                  </a:lnTo>
                </a:path>
              </a:pathLst>
            </a:custGeom>
            <a:solidFill>
              <a:srgbClr val="E5E5E5"/>
            </a:solidFill>
            <a:ln w="1588">
              <a:solidFill>
                <a:srgbClr val="999999"/>
              </a:solidFill>
              <a:prstDash val="solid"/>
              <a:round/>
              <a:headEnd/>
              <a:tailEnd/>
            </a:ln>
          </p:spPr>
          <p:txBody>
            <a:bodyPr/>
            <a:lstStyle/>
            <a:p>
              <a:endParaRPr lang="en-US"/>
            </a:p>
          </p:txBody>
        </p:sp>
        <p:sp>
          <p:nvSpPr>
            <p:cNvPr id="27389" name="Freeform 646"/>
            <p:cNvSpPr>
              <a:spLocks/>
            </p:cNvSpPr>
            <p:nvPr/>
          </p:nvSpPr>
          <p:spPr bwMode="auto">
            <a:xfrm>
              <a:off x="1870" y="1527"/>
              <a:ext cx="90" cy="81"/>
            </a:xfrm>
            <a:custGeom>
              <a:avLst/>
              <a:gdLst>
                <a:gd name="T0" fmla="*/ 46 w 136"/>
                <a:gd name="T1" fmla="*/ 64 h 127"/>
                <a:gd name="T2" fmla="*/ 46 w 136"/>
                <a:gd name="T3" fmla="*/ 61 h 127"/>
                <a:gd name="T4" fmla="*/ 21 w 136"/>
                <a:gd name="T5" fmla="*/ 64 h 127"/>
                <a:gd name="T6" fmla="*/ 0 w 136"/>
                <a:gd name="T7" fmla="*/ 61 h 127"/>
                <a:gd name="T8" fmla="*/ 5 w 136"/>
                <a:gd name="T9" fmla="*/ 55 h 127"/>
                <a:gd name="T10" fmla="*/ 16 w 136"/>
                <a:gd name="T11" fmla="*/ 50 h 127"/>
                <a:gd name="T12" fmla="*/ 4 w 136"/>
                <a:gd name="T13" fmla="*/ 48 h 127"/>
                <a:gd name="T14" fmla="*/ 9 w 136"/>
                <a:gd name="T15" fmla="*/ 46 h 127"/>
                <a:gd name="T16" fmla="*/ 21 w 136"/>
                <a:gd name="T17" fmla="*/ 39 h 127"/>
                <a:gd name="T18" fmla="*/ 23 w 136"/>
                <a:gd name="T19" fmla="*/ 42 h 127"/>
                <a:gd name="T20" fmla="*/ 26 w 136"/>
                <a:gd name="T21" fmla="*/ 36 h 127"/>
                <a:gd name="T22" fmla="*/ 23 w 136"/>
                <a:gd name="T23" fmla="*/ 34 h 127"/>
                <a:gd name="T24" fmla="*/ 28 w 136"/>
                <a:gd name="T25" fmla="*/ 33 h 127"/>
                <a:gd name="T26" fmla="*/ 42 w 136"/>
                <a:gd name="T27" fmla="*/ 14 h 127"/>
                <a:gd name="T28" fmla="*/ 58 w 136"/>
                <a:gd name="T29" fmla="*/ 1 h 127"/>
                <a:gd name="T30" fmla="*/ 66 w 136"/>
                <a:gd name="T31" fmla="*/ 0 h 127"/>
                <a:gd name="T32" fmla="*/ 71 w 136"/>
                <a:gd name="T33" fmla="*/ 0 h 127"/>
                <a:gd name="T34" fmla="*/ 62 w 136"/>
                <a:gd name="T35" fmla="*/ 4 h 127"/>
                <a:gd name="T36" fmla="*/ 65 w 136"/>
                <a:gd name="T37" fmla="*/ 7 h 127"/>
                <a:gd name="T38" fmla="*/ 59 w 136"/>
                <a:gd name="T39" fmla="*/ 12 h 127"/>
                <a:gd name="T40" fmla="*/ 42 w 136"/>
                <a:gd name="T41" fmla="*/ 32 h 127"/>
                <a:gd name="T42" fmla="*/ 56 w 136"/>
                <a:gd name="T43" fmla="*/ 22 h 127"/>
                <a:gd name="T44" fmla="*/ 52 w 136"/>
                <a:gd name="T45" fmla="*/ 25 h 127"/>
                <a:gd name="T46" fmla="*/ 62 w 136"/>
                <a:gd name="T47" fmla="*/ 25 h 127"/>
                <a:gd name="T48" fmla="*/ 52 w 136"/>
                <a:gd name="T49" fmla="*/ 29 h 127"/>
                <a:gd name="T50" fmla="*/ 53 w 136"/>
                <a:gd name="T51" fmla="*/ 33 h 127"/>
                <a:gd name="T52" fmla="*/ 63 w 136"/>
                <a:gd name="T53" fmla="*/ 34 h 127"/>
                <a:gd name="T54" fmla="*/ 61 w 136"/>
                <a:gd name="T55" fmla="*/ 38 h 127"/>
                <a:gd name="T56" fmla="*/ 73 w 136"/>
                <a:gd name="T57" fmla="*/ 33 h 127"/>
                <a:gd name="T58" fmla="*/ 73 w 136"/>
                <a:gd name="T59" fmla="*/ 35 h 127"/>
                <a:gd name="T60" fmla="*/ 85 w 136"/>
                <a:gd name="T61" fmla="*/ 35 h 127"/>
                <a:gd name="T62" fmla="*/ 77 w 136"/>
                <a:gd name="T63" fmla="*/ 43 h 127"/>
                <a:gd name="T64" fmla="*/ 79 w 136"/>
                <a:gd name="T65" fmla="*/ 47 h 127"/>
                <a:gd name="T66" fmla="*/ 73 w 136"/>
                <a:gd name="T67" fmla="*/ 50 h 127"/>
                <a:gd name="T68" fmla="*/ 90 w 136"/>
                <a:gd name="T69" fmla="*/ 47 h 127"/>
                <a:gd name="T70" fmla="*/ 75 w 136"/>
                <a:gd name="T71" fmla="*/ 55 h 127"/>
                <a:gd name="T72" fmla="*/ 77 w 136"/>
                <a:gd name="T73" fmla="*/ 58 h 127"/>
                <a:gd name="T74" fmla="*/ 76 w 136"/>
                <a:gd name="T75" fmla="*/ 58 h 127"/>
                <a:gd name="T76" fmla="*/ 75 w 136"/>
                <a:gd name="T77" fmla="*/ 64 h 127"/>
                <a:gd name="T78" fmla="*/ 89 w 136"/>
                <a:gd name="T79" fmla="*/ 54 h 127"/>
                <a:gd name="T80" fmla="*/ 83 w 136"/>
                <a:gd name="T81" fmla="*/ 64 h 127"/>
                <a:gd name="T82" fmla="*/ 89 w 136"/>
                <a:gd name="T83" fmla="*/ 61 h 127"/>
                <a:gd name="T84" fmla="*/ 90 w 136"/>
                <a:gd name="T85" fmla="*/ 65 h 127"/>
                <a:gd name="T86" fmla="*/ 78 w 136"/>
                <a:gd name="T87" fmla="*/ 81 h 127"/>
                <a:gd name="T88" fmla="*/ 72 w 136"/>
                <a:gd name="T89" fmla="*/ 77 h 127"/>
                <a:gd name="T90" fmla="*/ 72 w 136"/>
                <a:gd name="T91" fmla="*/ 72 h 127"/>
                <a:gd name="T92" fmla="*/ 66 w 136"/>
                <a:gd name="T93" fmla="*/ 75 h 127"/>
                <a:gd name="T94" fmla="*/ 72 w 136"/>
                <a:gd name="T95" fmla="*/ 64 h 127"/>
                <a:gd name="T96" fmla="*/ 69 w 136"/>
                <a:gd name="T97" fmla="*/ 60 h 127"/>
                <a:gd name="T98" fmla="*/ 62 w 136"/>
                <a:gd name="T99" fmla="*/ 68 h 127"/>
                <a:gd name="T100" fmla="*/ 66 w 136"/>
                <a:gd name="T101" fmla="*/ 64 h 127"/>
                <a:gd name="T102" fmla="*/ 43 w 136"/>
                <a:gd name="T103" fmla="*/ 76 h 127"/>
                <a:gd name="T104" fmla="*/ 43 w 136"/>
                <a:gd name="T105" fmla="*/ 72 h 127"/>
                <a:gd name="T106" fmla="*/ 61 w 136"/>
                <a:gd name="T107" fmla="*/ 63 h 127"/>
                <a:gd name="T108" fmla="*/ 57 w 136"/>
                <a:gd name="T109" fmla="*/ 64 h 127"/>
                <a:gd name="T110" fmla="*/ 59 w 136"/>
                <a:gd name="T111" fmla="*/ 61 h 127"/>
                <a:gd name="T112" fmla="*/ 52 w 136"/>
                <a:gd name="T113" fmla="*/ 64 h 127"/>
                <a:gd name="T114" fmla="*/ 46 w 136"/>
                <a:gd name="T115" fmla="*/ 66 h 127"/>
                <a:gd name="T116" fmla="*/ 41 w 136"/>
                <a:gd name="T117" fmla="*/ 65 h 127"/>
                <a:gd name="T118" fmla="*/ 46 w 136"/>
                <a:gd name="T119" fmla="*/ 64 h 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127"/>
                <a:gd name="T182" fmla="*/ 136 w 136"/>
                <a:gd name="T183" fmla="*/ 127 h 1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127">
                  <a:moveTo>
                    <a:pt x="70" y="100"/>
                  </a:moveTo>
                  <a:lnTo>
                    <a:pt x="70" y="95"/>
                  </a:lnTo>
                  <a:lnTo>
                    <a:pt x="32" y="100"/>
                  </a:lnTo>
                  <a:lnTo>
                    <a:pt x="0" y="96"/>
                  </a:lnTo>
                  <a:lnTo>
                    <a:pt x="8" y="87"/>
                  </a:lnTo>
                  <a:lnTo>
                    <a:pt x="24" y="78"/>
                  </a:lnTo>
                  <a:lnTo>
                    <a:pt x="6" y="76"/>
                  </a:lnTo>
                  <a:lnTo>
                    <a:pt x="13" y="72"/>
                  </a:lnTo>
                  <a:lnTo>
                    <a:pt x="32" y="61"/>
                  </a:lnTo>
                  <a:lnTo>
                    <a:pt x="34" y="66"/>
                  </a:lnTo>
                  <a:lnTo>
                    <a:pt x="39" y="57"/>
                  </a:lnTo>
                  <a:lnTo>
                    <a:pt x="34" y="54"/>
                  </a:lnTo>
                  <a:lnTo>
                    <a:pt x="42" y="51"/>
                  </a:lnTo>
                  <a:lnTo>
                    <a:pt x="63" y="22"/>
                  </a:lnTo>
                  <a:lnTo>
                    <a:pt x="87" y="2"/>
                  </a:lnTo>
                  <a:lnTo>
                    <a:pt x="100" y="0"/>
                  </a:lnTo>
                  <a:lnTo>
                    <a:pt x="108" y="0"/>
                  </a:lnTo>
                  <a:lnTo>
                    <a:pt x="93" y="7"/>
                  </a:lnTo>
                  <a:lnTo>
                    <a:pt x="98" y="11"/>
                  </a:lnTo>
                  <a:lnTo>
                    <a:pt x="89" y="19"/>
                  </a:lnTo>
                  <a:lnTo>
                    <a:pt x="63" y="50"/>
                  </a:lnTo>
                  <a:lnTo>
                    <a:pt x="84" y="35"/>
                  </a:lnTo>
                  <a:lnTo>
                    <a:pt x="79" y="39"/>
                  </a:lnTo>
                  <a:lnTo>
                    <a:pt x="93" y="39"/>
                  </a:lnTo>
                  <a:lnTo>
                    <a:pt x="79" y="45"/>
                  </a:lnTo>
                  <a:lnTo>
                    <a:pt x="80" y="51"/>
                  </a:lnTo>
                  <a:lnTo>
                    <a:pt x="95" y="54"/>
                  </a:lnTo>
                  <a:lnTo>
                    <a:pt x="92" y="60"/>
                  </a:lnTo>
                  <a:lnTo>
                    <a:pt x="111" y="52"/>
                  </a:lnTo>
                  <a:lnTo>
                    <a:pt x="111" y="55"/>
                  </a:lnTo>
                  <a:lnTo>
                    <a:pt x="129" y="55"/>
                  </a:lnTo>
                  <a:lnTo>
                    <a:pt x="117" y="68"/>
                  </a:lnTo>
                  <a:lnTo>
                    <a:pt x="119" y="74"/>
                  </a:lnTo>
                  <a:lnTo>
                    <a:pt x="111" y="79"/>
                  </a:lnTo>
                  <a:lnTo>
                    <a:pt x="136" y="74"/>
                  </a:lnTo>
                  <a:lnTo>
                    <a:pt x="113" y="87"/>
                  </a:lnTo>
                  <a:lnTo>
                    <a:pt x="117" y="91"/>
                  </a:lnTo>
                  <a:lnTo>
                    <a:pt x="115" y="91"/>
                  </a:lnTo>
                  <a:lnTo>
                    <a:pt x="113" y="100"/>
                  </a:lnTo>
                  <a:lnTo>
                    <a:pt x="134" y="85"/>
                  </a:lnTo>
                  <a:lnTo>
                    <a:pt x="125" y="100"/>
                  </a:lnTo>
                  <a:lnTo>
                    <a:pt x="135" y="95"/>
                  </a:lnTo>
                  <a:lnTo>
                    <a:pt x="136" y="102"/>
                  </a:lnTo>
                  <a:lnTo>
                    <a:pt x="118" y="127"/>
                  </a:lnTo>
                  <a:lnTo>
                    <a:pt x="109" y="121"/>
                  </a:lnTo>
                  <a:lnTo>
                    <a:pt x="109" y="113"/>
                  </a:lnTo>
                  <a:lnTo>
                    <a:pt x="100" y="118"/>
                  </a:lnTo>
                  <a:lnTo>
                    <a:pt x="109" y="100"/>
                  </a:lnTo>
                  <a:lnTo>
                    <a:pt x="104" y="94"/>
                  </a:lnTo>
                  <a:lnTo>
                    <a:pt x="93" y="107"/>
                  </a:lnTo>
                  <a:lnTo>
                    <a:pt x="100" y="101"/>
                  </a:lnTo>
                  <a:lnTo>
                    <a:pt x="65" y="119"/>
                  </a:lnTo>
                  <a:lnTo>
                    <a:pt x="65" y="113"/>
                  </a:lnTo>
                  <a:lnTo>
                    <a:pt x="92" y="99"/>
                  </a:lnTo>
                  <a:lnTo>
                    <a:pt x="86" y="101"/>
                  </a:lnTo>
                  <a:lnTo>
                    <a:pt x="89" y="95"/>
                  </a:lnTo>
                  <a:lnTo>
                    <a:pt x="79" y="100"/>
                  </a:lnTo>
                  <a:lnTo>
                    <a:pt x="70" y="104"/>
                  </a:lnTo>
                  <a:lnTo>
                    <a:pt x="62" y="102"/>
                  </a:lnTo>
                  <a:lnTo>
                    <a:pt x="70" y="10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90" name="Freeform 647"/>
            <p:cNvSpPr>
              <a:spLocks/>
            </p:cNvSpPr>
            <p:nvPr/>
          </p:nvSpPr>
          <p:spPr bwMode="auto">
            <a:xfrm>
              <a:off x="1870" y="1527"/>
              <a:ext cx="90" cy="81"/>
            </a:xfrm>
            <a:custGeom>
              <a:avLst/>
              <a:gdLst>
                <a:gd name="T0" fmla="*/ 46 w 136"/>
                <a:gd name="T1" fmla="*/ 64 h 127"/>
                <a:gd name="T2" fmla="*/ 46 w 136"/>
                <a:gd name="T3" fmla="*/ 61 h 127"/>
                <a:gd name="T4" fmla="*/ 21 w 136"/>
                <a:gd name="T5" fmla="*/ 64 h 127"/>
                <a:gd name="T6" fmla="*/ 0 w 136"/>
                <a:gd name="T7" fmla="*/ 61 h 127"/>
                <a:gd name="T8" fmla="*/ 5 w 136"/>
                <a:gd name="T9" fmla="*/ 55 h 127"/>
                <a:gd name="T10" fmla="*/ 16 w 136"/>
                <a:gd name="T11" fmla="*/ 50 h 127"/>
                <a:gd name="T12" fmla="*/ 4 w 136"/>
                <a:gd name="T13" fmla="*/ 48 h 127"/>
                <a:gd name="T14" fmla="*/ 9 w 136"/>
                <a:gd name="T15" fmla="*/ 46 h 127"/>
                <a:gd name="T16" fmla="*/ 21 w 136"/>
                <a:gd name="T17" fmla="*/ 39 h 127"/>
                <a:gd name="T18" fmla="*/ 23 w 136"/>
                <a:gd name="T19" fmla="*/ 42 h 127"/>
                <a:gd name="T20" fmla="*/ 26 w 136"/>
                <a:gd name="T21" fmla="*/ 36 h 127"/>
                <a:gd name="T22" fmla="*/ 23 w 136"/>
                <a:gd name="T23" fmla="*/ 34 h 127"/>
                <a:gd name="T24" fmla="*/ 28 w 136"/>
                <a:gd name="T25" fmla="*/ 33 h 127"/>
                <a:gd name="T26" fmla="*/ 42 w 136"/>
                <a:gd name="T27" fmla="*/ 14 h 127"/>
                <a:gd name="T28" fmla="*/ 58 w 136"/>
                <a:gd name="T29" fmla="*/ 1 h 127"/>
                <a:gd name="T30" fmla="*/ 66 w 136"/>
                <a:gd name="T31" fmla="*/ 0 h 127"/>
                <a:gd name="T32" fmla="*/ 71 w 136"/>
                <a:gd name="T33" fmla="*/ 0 h 127"/>
                <a:gd name="T34" fmla="*/ 62 w 136"/>
                <a:gd name="T35" fmla="*/ 4 h 127"/>
                <a:gd name="T36" fmla="*/ 65 w 136"/>
                <a:gd name="T37" fmla="*/ 7 h 127"/>
                <a:gd name="T38" fmla="*/ 59 w 136"/>
                <a:gd name="T39" fmla="*/ 12 h 127"/>
                <a:gd name="T40" fmla="*/ 42 w 136"/>
                <a:gd name="T41" fmla="*/ 32 h 127"/>
                <a:gd name="T42" fmla="*/ 56 w 136"/>
                <a:gd name="T43" fmla="*/ 22 h 127"/>
                <a:gd name="T44" fmla="*/ 52 w 136"/>
                <a:gd name="T45" fmla="*/ 25 h 127"/>
                <a:gd name="T46" fmla="*/ 62 w 136"/>
                <a:gd name="T47" fmla="*/ 25 h 127"/>
                <a:gd name="T48" fmla="*/ 52 w 136"/>
                <a:gd name="T49" fmla="*/ 29 h 127"/>
                <a:gd name="T50" fmla="*/ 53 w 136"/>
                <a:gd name="T51" fmla="*/ 33 h 127"/>
                <a:gd name="T52" fmla="*/ 63 w 136"/>
                <a:gd name="T53" fmla="*/ 34 h 127"/>
                <a:gd name="T54" fmla="*/ 61 w 136"/>
                <a:gd name="T55" fmla="*/ 38 h 127"/>
                <a:gd name="T56" fmla="*/ 73 w 136"/>
                <a:gd name="T57" fmla="*/ 33 h 127"/>
                <a:gd name="T58" fmla="*/ 73 w 136"/>
                <a:gd name="T59" fmla="*/ 35 h 127"/>
                <a:gd name="T60" fmla="*/ 85 w 136"/>
                <a:gd name="T61" fmla="*/ 35 h 127"/>
                <a:gd name="T62" fmla="*/ 77 w 136"/>
                <a:gd name="T63" fmla="*/ 43 h 127"/>
                <a:gd name="T64" fmla="*/ 79 w 136"/>
                <a:gd name="T65" fmla="*/ 47 h 127"/>
                <a:gd name="T66" fmla="*/ 73 w 136"/>
                <a:gd name="T67" fmla="*/ 50 h 127"/>
                <a:gd name="T68" fmla="*/ 90 w 136"/>
                <a:gd name="T69" fmla="*/ 47 h 127"/>
                <a:gd name="T70" fmla="*/ 75 w 136"/>
                <a:gd name="T71" fmla="*/ 55 h 127"/>
                <a:gd name="T72" fmla="*/ 77 w 136"/>
                <a:gd name="T73" fmla="*/ 58 h 127"/>
                <a:gd name="T74" fmla="*/ 76 w 136"/>
                <a:gd name="T75" fmla="*/ 58 h 127"/>
                <a:gd name="T76" fmla="*/ 75 w 136"/>
                <a:gd name="T77" fmla="*/ 64 h 127"/>
                <a:gd name="T78" fmla="*/ 89 w 136"/>
                <a:gd name="T79" fmla="*/ 54 h 127"/>
                <a:gd name="T80" fmla="*/ 83 w 136"/>
                <a:gd name="T81" fmla="*/ 64 h 127"/>
                <a:gd name="T82" fmla="*/ 89 w 136"/>
                <a:gd name="T83" fmla="*/ 61 h 127"/>
                <a:gd name="T84" fmla="*/ 90 w 136"/>
                <a:gd name="T85" fmla="*/ 65 h 127"/>
                <a:gd name="T86" fmla="*/ 78 w 136"/>
                <a:gd name="T87" fmla="*/ 81 h 127"/>
                <a:gd name="T88" fmla="*/ 72 w 136"/>
                <a:gd name="T89" fmla="*/ 77 h 127"/>
                <a:gd name="T90" fmla="*/ 72 w 136"/>
                <a:gd name="T91" fmla="*/ 72 h 127"/>
                <a:gd name="T92" fmla="*/ 66 w 136"/>
                <a:gd name="T93" fmla="*/ 75 h 127"/>
                <a:gd name="T94" fmla="*/ 72 w 136"/>
                <a:gd name="T95" fmla="*/ 64 h 127"/>
                <a:gd name="T96" fmla="*/ 69 w 136"/>
                <a:gd name="T97" fmla="*/ 60 h 127"/>
                <a:gd name="T98" fmla="*/ 62 w 136"/>
                <a:gd name="T99" fmla="*/ 68 h 127"/>
                <a:gd name="T100" fmla="*/ 66 w 136"/>
                <a:gd name="T101" fmla="*/ 64 h 127"/>
                <a:gd name="T102" fmla="*/ 43 w 136"/>
                <a:gd name="T103" fmla="*/ 76 h 127"/>
                <a:gd name="T104" fmla="*/ 43 w 136"/>
                <a:gd name="T105" fmla="*/ 72 h 127"/>
                <a:gd name="T106" fmla="*/ 61 w 136"/>
                <a:gd name="T107" fmla="*/ 63 h 127"/>
                <a:gd name="T108" fmla="*/ 57 w 136"/>
                <a:gd name="T109" fmla="*/ 64 h 127"/>
                <a:gd name="T110" fmla="*/ 59 w 136"/>
                <a:gd name="T111" fmla="*/ 61 h 127"/>
                <a:gd name="T112" fmla="*/ 52 w 136"/>
                <a:gd name="T113" fmla="*/ 64 h 127"/>
                <a:gd name="T114" fmla="*/ 46 w 136"/>
                <a:gd name="T115" fmla="*/ 66 h 127"/>
                <a:gd name="T116" fmla="*/ 41 w 136"/>
                <a:gd name="T117" fmla="*/ 65 h 127"/>
                <a:gd name="T118" fmla="*/ 46 w 136"/>
                <a:gd name="T119" fmla="*/ 64 h 1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127"/>
                <a:gd name="T182" fmla="*/ 136 w 136"/>
                <a:gd name="T183" fmla="*/ 127 h 1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127">
                  <a:moveTo>
                    <a:pt x="70" y="100"/>
                  </a:moveTo>
                  <a:lnTo>
                    <a:pt x="70" y="95"/>
                  </a:lnTo>
                  <a:lnTo>
                    <a:pt x="32" y="100"/>
                  </a:lnTo>
                  <a:lnTo>
                    <a:pt x="0" y="96"/>
                  </a:lnTo>
                  <a:lnTo>
                    <a:pt x="8" y="87"/>
                  </a:lnTo>
                  <a:lnTo>
                    <a:pt x="24" y="78"/>
                  </a:lnTo>
                  <a:lnTo>
                    <a:pt x="6" y="76"/>
                  </a:lnTo>
                  <a:lnTo>
                    <a:pt x="13" y="72"/>
                  </a:lnTo>
                  <a:lnTo>
                    <a:pt x="32" y="61"/>
                  </a:lnTo>
                  <a:lnTo>
                    <a:pt x="34" y="66"/>
                  </a:lnTo>
                  <a:lnTo>
                    <a:pt x="39" y="57"/>
                  </a:lnTo>
                  <a:lnTo>
                    <a:pt x="34" y="54"/>
                  </a:lnTo>
                  <a:lnTo>
                    <a:pt x="42" y="51"/>
                  </a:lnTo>
                  <a:lnTo>
                    <a:pt x="63" y="22"/>
                  </a:lnTo>
                  <a:lnTo>
                    <a:pt x="87" y="2"/>
                  </a:lnTo>
                  <a:lnTo>
                    <a:pt x="100" y="0"/>
                  </a:lnTo>
                  <a:lnTo>
                    <a:pt x="108" y="0"/>
                  </a:lnTo>
                  <a:lnTo>
                    <a:pt x="93" y="7"/>
                  </a:lnTo>
                  <a:lnTo>
                    <a:pt x="98" y="11"/>
                  </a:lnTo>
                  <a:lnTo>
                    <a:pt x="89" y="19"/>
                  </a:lnTo>
                  <a:lnTo>
                    <a:pt x="63" y="50"/>
                  </a:lnTo>
                  <a:lnTo>
                    <a:pt x="84" y="35"/>
                  </a:lnTo>
                  <a:lnTo>
                    <a:pt x="79" y="39"/>
                  </a:lnTo>
                  <a:lnTo>
                    <a:pt x="93" y="39"/>
                  </a:lnTo>
                  <a:lnTo>
                    <a:pt x="79" y="45"/>
                  </a:lnTo>
                  <a:lnTo>
                    <a:pt x="80" y="51"/>
                  </a:lnTo>
                  <a:lnTo>
                    <a:pt x="95" y="54"/>
                  </a:lnTo>
                  <a:lnTo>
                    <a:pt x="92" y="60"/>
                  </a:lnTo>
                  <a:lnTo>
                    <a:pt x="111" y="52"/>
                  </a:lnTo>
                  <a:lnTo>
                    <a:pt x="111" y="55"/>
                  </a:lnTo>
                  <a:lnTo>
                    <a:pt x="129" y="55"/>
                  </a:lnTo>
                  <a:lnTo>
                    <a:pt x="117" y="68"/>
                  </a:lnTo>
                  <a:lnTo>
                    <a:pt x="119" y="74"/>
                  </a:lnTo>
                  <a:lnTo>
                    <a:pt x="111" y="79"/>
                  </a:lnTo>
                  <a:lnTo>
                    <a:pt x="136" y="74"/>
                  </a:lnTo>
                  <a:lnTo>
                    <a:pt x="113" y="87"/>
                  </a:lnTo>
                  <a:lnTo>
                    <a:pt x="117" y="91"/>
                  </a:lnTo>
                  <a:lnTo>
                    <a:pt x="115" y="91"/>
                  </a:lnTo>
                  <a:lnTo>
                    <a:pt x="113" y="100"/>
                  </a:lnTo>
                  <a:lnTo>
                    <a:pt x="134" y="85"/>
                  </a:lnTo>
                  <a:lnTo>
                    <a:pt x="125" y="100"/>
                  </a:lnTo>
                  <a:lnTo>
                    <a:pt x="135" y="95"/>
                  </a:lnTo>
                  <a:lnTo>
                    <a:pt x="136" y="102"/>
                  </a:lnTo>
                  <a:lnTo>
                    <a:pt x="118" y="127"/>
                  </a:lnTo>
                  <a:lnTo>
                    <a:pt x="109" y="121"/>
                  </a:lnTo>
                  <a:lnTo>
                    <a:pt x="109" y="113"/>
                  </a:lnTo>
                  <a:lnTo>
                    <a:pt x="100" y="118"/>
                  </a:lnTo>
                  <a:lnTo>
                    <a:pt x="109" y="100"/>
                  </a:lnTo>
                  <a:lnTo>
                    <a:pt x="104" y="94"/>
                  </a:lnTo>
                  <a:lnTo>
                    <a:pt x="93" y="107"/>
                  </a:lnTo>
                  <a:lnTo>
                    <a:pt x="100" y="101"/>
                  </a:lnTo>
                  <a:lnTo>
                    <a:pt x="65" y="119"/>
                  </a:lnTo>
                  <a:lnTo>
                    <a:pt x="65" y="113"/>
                  </a:lnTo>
                  <a:lnTo>
                    <a:pt x="92" y="99"/>
                  </a:lnTo>
                  <a:lnTo>
                    <a:pt x="86" y="101"/>
                  </a:lnTo>
                  <a:lnTo>
                    <a:pt x="89" y="95"/>
                  </a:lnTo>
                  <a:lnTo>
                    <a:pt x="79" y="100"/>
                  </a:lnTo>
                  <a:lnTo>
                    <a:pt x="70" y="104"/>
                  </a:lnTo>
                  <a:lnTo>
                    <a:pt x="62" y="102"/>
                  </a:lnTo>
                  <a:lnTo>
                    <a:pt x="70" y="100"/>
                  </a:lnTo>
                </a:path>
              </a:pathLst>
            </a:custGeom>
            <a:solidFill>
              <a:srgbClr val="E5E5E5"/>
            </a:solidFill>
            <a:ln w="1588">
              <a:solidFill>
                <a:srgbClr val="999999"/>
              </a:solidFill>
              <a:prstDash val="solid"/>
              <a:round/>
              <a:headEnd/>
              <a:tailEnd/>
            </a:ln>
          </p:spPr>
          <p:txBody>
            <a:bodyPr/>
            <a:lstStyle/>
            <a:p>
              <a:endParaRPr lang="en-US"/>
            </a:p>
          </p:txBody>
        </p:sp>
        <p:sp>
          <p:nvSpPr>
            <p:cNvPr id="27391" name="Freeform 648"/>
            <p:cNvSpPr>
              <a:spLocks/>
            </p:cNvSpPr>
            <p:nvPr/>
          </p:nvSpPr>
          <p:spPr bwMode="auto">
            <a:xfrm>
              <a:off x="1697" y="1146"/>
              <a:ext cx="158" cy="27"/>
            </a:xfrm>
            <a:custGeom>
              <a:avLst/>
              <a:gdLst>
                <a:gd name="T0" fmla="*/ 62 w 241"/>
                <a:gd name="T1" fmla="*/ 14 h 42"/>
                <a:gd name="T2" fmla="*/ 45 w 241"/>
                <a:gd name="T3" fmla="*/ 7 h 42"/>
                <a:gd name="T4" fmla="*/ 70 w 241"/>
                <a:gd name="T5" fmla="*/ 9 h 42"/>
                <a:gd name="T6" fmla="*/ 28 w 241"/>
                <a:gd name="T7" fmla="*/ 4 h 42"/>
                <a:gd name="T8" fmla="*/ 35 w 241"/>
                <a:gd name="T9" fmla="*/ 0 h 42"/>
                <a:gd name="T10" fmla="*/ 0 w 241"/>
                <a:gd name="T11" fmla="*/ 2 h 42"/>
                <a:gd name="T12" fmla="*/ 33 w 241"/>
                <a:gd name="T13" fmla="*/ 6 h 42"/>
                <a:gd name="T14" fmla="*/ 26 w 241"/>
                <a:gd name="T15" fmla="*/ 16 h 42"/>
                <a:gd name="T16" fmla="*/ 22 w 241"/>
                <a:gd name="T17" fmla="*/ 27 h 42"/>
                <a:gd name="T18" fmla="*/ 54 w 241"/>
                <a:gd name="T19" fmla="*/ 26 h 42"/>
                <a:gd name="T20" fmla="*/ 88 w 241"/>
                <a:gd name="T21" fmla="*/ 26 h 42"/>
                <a:gd name="T22" fmla="*/ 121 w 241"/>
                <a:gd name="T23" fmla="*/ 25 h 42"/>
                <a:gd name="T24" fmla="*/ 153 w 241"/>
                <a:gd name="T25" fmla="*/ 24 h 42"/>
                <a:gd name="T26" fmla="*/ 158 w 241"/>
                <a:gd name="T27" fmla="*/ 19 h 42"/>
                <a:gd name="T28" fmla="*/ 132 w 241"/>
                <a:gd name="T29" fmla="*/ 14 h 42"/>
                <a:gd name="T30" fmla="*/ 98 w 241"/>
                <a:gd name="T31" fmla="*/ 14 h 42"/>
                <a:gd name="T32" fmla="*/ 62 w 241"/>
                <a:gd name="T33" fmla="*/ 1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42"/>
                <a:gd name="T53" fmla="*/ 241 w 241"/>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42">
                  <a:moveTo>
                    <a:pt x="95" y="22"/>
                  </a:moveTo>
                  <a:lnTo>
                    <a:pt x="69" y="11"/>
                  </a:lnTo>
                  <a:lnTo>
                    <a:pt x="107" y="14"/>
                  </a:lnTo>
                  <a:lnTo>
                    <a:pt x="42" y="7"/>
                  </a:lnTo>
                  <a:lnTo>
                    <a:pt x="53" y="0"/>
                  </a:lnTo>
                  <a:lnTo>
                    <a:pt x="0" y="3"/>
                  </a:lnTo>
                  <a:lnTo>
                    <a:pt x="50" y="9"/>
                  </a:lnTo>
                  <a:lnTo>
                    <a:pt x="40" y="25"/>
                  </a:lnTo>
                  <a:lnTo>
                    <a:pt x="33" y="42"/>
                  </a:lnTo>
                  <a:lnTo>
                    <a:pt x="83" y="40"/>
                  </a:lnTo>
                  <a:lnTo>
                    <a:pt x="134" y="40"/>
                  </a:lnTo>
                  <a:lnTo>
                    <a:pt x="184" y="39"/>
                  </a:lnTo>
                  <a:lnTo>
                    <a:pt x="234" y="38"/>
                  </a:lnTo>
                  <a:lnTo>
                    <a:pt x="241" y="29"/>
                  </a:lnTo>
                  <a:lnTo>
                    <a:pt x="201" y="21"/>
                  </a:lnTo>
                  <a:lnTo>
                    <a:pt x="150" y="21"/>
                  </a:lnTo>
                  <a:lnTo>
                    <a:pt x="95" y="2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92" name="Freeform 649"/>
            <p:cNvSpPr>
              <a:spLocks/>
            </p:cNvSpPr>
            <p:nvPr/>
          </p:nvSpPr>
          <p:spPr bwMode="auto">
            <a:xfrm>
              <a:off x="1697" y="1146"/>
              <a:ext cx="158" cy="27"/>
            </a:xfrm>
            <a:custGeom>
              <a:avLst/>
              <a:gdLst>
                <a:gd name="T0" fmla="*/ 62 w 241"/>
                <a:gd name="T1" fmla="*/ 14 h 42"/>
                <a:gd name="T2" fmla="*/ 45 w 241"/>
                <a:gd name="T3" fmla="*/ 7 h 42"/>
                <a:gd name="T4" fmla="*/ 70 w 241"/>
                <a:gd name="T5" fmla="*/ 9 h 42"/>
                <a:gd name="T6" fmla="*/ 28 w 241"/>
                <a:gd name="T7" fmla="*/ 4 h 42"/>
                <a:gd name="T8" fmla="*/ 35 w 241"/>
                <a:gd name="T9" fmla="*/ 0 h 42"/>
                <a:gd name="T10" fmla="*/ 0 w 241"/>
                <a:gd name="T11" fmla="*/ 2 h 42"/>
                <a:gd name="T12" fmla="*/ 33 w 241"/>
                <a:gd name="T13" fmla="*/ 6 h 42"/>
                <a:gd name="T14" fmla="*/ 26 w 241"/>
                <a:gd name="T15" fmla="*/ 16 h 42"/>
                <a:gd name="T16" fmla="*/ 22 w 241"/>
                <a:gd name="T17" fmla="*/ 27 h 42"/>
                <a:gd name="T18" fmla="*/ 54 w 241"/>
                <a:gd name="T19" fmla="*/ 26 h 42"/>
                <a:gd name="T20" fmla="*/ 88 w 241"/>
                <a:gd name="T21" fmla="*/ 26 h 42"/>
                <a:gd name="T22" fmla="*/ 121 w 241"/>
                <a:gd name="T23" fmla="*/ 25 h 42"/>
                <a:gd name="T24" fmla="*/ 153 w 241"/>
                <a:gd name="T25" fmla="*/ 24 h 42"/>
                <a:gd name="T26" fmla="*/ 158 w 241"/>
                <a:gd name="T27" fmla="*/ 19 h 42"/>
                <a:gd name="T28" fmla="*/ 132 w 241"/>
                <a:gd name="T29" fmla="*/ 14 h 42"/>
                <a:gd name="T30" fmla="*/ 98 w 241"/>
                <a:gd name="T31" fmla="*/ 14 h 42"/>
                <a:gd name="T32" fmla="*/ 62 w 241"/>
                <a:gd name="T33" fmla="*/ 1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42"/>
                <a:gd name="T53" fmla="*/ 241 w 241"/>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42">
                  <a:moveTo>
                    <a:pt x="95" y="22"/>
                  </a:moveTo>
                  <a:lnTo>
                    <a:pt x="69" y="11"/>
                  </a:lnTo>
                  <a:lnTo>
                    <a:pt x="107" y="14"/>
                  </a:lnTo>
                  <a:lnTo>
                    <a:pt x="42" y="7"/>
                  </a:lnTo>
                  <a:lnTo>
                    <a:pt x="53" y="0"/>
                  </a:lnTo>
                  <a:lnTo>
                    <a:pt x="0" y="3"/>
                  </a:lnTo>
                  <a:lnTo>
                    <a:pt x="50" y="9"/>
                  </a:lnTo>
                  <a:lnTo>
                    <a:pt x="40" y="25"/>
                  </a:lnTo>
                  <a:lnTo>
                    <a:pt x="33" y="42"/>
                  </a:lnTo>
                  <a:lnTo>
                    <a:pt x="83" y="40"/>
                  </a:lnTo>
                  <a:lnTo>
                    <a:pt x="134" y="40"/>
                  </a:lnTo>
                  <a:lnTo>
                    <a:pt x="184" y="39"/>
                  </a:lnTo>
                  <a:lnTo>
                    <a:pt x="234" y="38"/>
                  </a:lnTo>
                  <a:lnTo>
                    <a:pt x="241" y="29"/>
                  </a:lnTo>
                  <a:lnTo>
                    <a:pt x="201" y="21"/>
                  </a:lnTo>
                  <a:lnTo>
                    <a:pt x="150" y="21"/>
                  </a:lnTo>
                  <a:lnTo>
                    <a:pt x="95" y="22"/>
                  </a:lnTo>
                </a:path>
              </a:pathLst>
            </a:custGeom>
            <a:solidFill>
              <a:srgbClr val="E5E5E5"/>
            </a:solidFill>
            <a:ln w="1588">
              <a:solidFill>
                <a:srgbClr val="999999"/>
              </a:solidFill>
              <a:prstDash val="solid"/>
              <a:round/>
              <a:headEnd/>
              <a:tailEnd/>
            </a:ln>
          </p:spPr>
          <p:txBody>
            <a:bodyPr/>
            <a:lstStyle/>
            <a:p>
              <a:endParaRPr lang="en-US"/>
            </a:p>
          </p:txBody>
        </p:sp>
        <p:sp>
          <p:nvSpPr>
            <p:cNvPr id="27393" name="Freeform 650"/>
            <p:cNvSpPr>
              <a:spLocks/>
            </p:cNvSpPr>
            <p:nvPr/>
          </p:nvSpPr>
          <p:spPr bwMode="auto">
            <a:xfrm>
              <a:off x="1751" y="1094"/>
              <a:ext cx="100" cy="35"/>
            </a:xfrm>
            <a:custGeom>
              <a:avLst/>
              <a:gdLst>
                <a:gd name="T0" fmla="*/ 20 w 152"/>
                <a:gd name="T1" fmla="*/ 9 h 53"/>
                <a:gd name="T2" fmla="*/ 12 w 152"/>
                <a:gd name="T3" fmla="*/ 6 h 53"/>
                <a:gd name="T4" fmla="*/ 48 w 152"/>
                <a:gd name="T5" fmla="*/ 0 h 53"/>
                <a:gd name="T6" fmla="*/ 89 w 152"/>
                <a:gd name="T7" fmla="*/ 8 h 53"/>
                <a:gd name="T8" fmla="*/ 80 w 152"/>
                <a:gd name="T9" fmla="*/ 17 h 53"/>
                <a:gd name="T10" fmla="*/ 100 w 152"/>
                <a:gd name="T11" fmla="*/ 22 h 53"/>
                <a:gd name="T12" fmla="*/ 65 w 152"/>
                <a:gd name="T13" fmla="*/ 28 h 53"/>
                <a:gd name="T14" fmla="*/ 48 w 152"/>
                <a:gd name="T15" fmla="*/ 35 h 53"/>
                <a:gd name="T16" fmla="*/ 41 w 152"/>
                <a:gd name="T17" fmla="*/ 30 h 53"/>
                <a:gd name="T18" fmla="*/ 40 w 152"/>
                <a:gd name="T19" fmla="*/ 35 h 53"/>
                <a:gd name="T20" fmla="*/ 5 w 152"/>
                <a:gd name="T21" fmla="*/ 26 h 53"/>
                <a:gd name="T22" fmla="*/ 48 w 152"/>
                <a:gd name="T23" fmla="*/ 22 h 53"/>
                <a:gd name="T24" fmla="*/ 0 w 152"/>
                <a:gd name="T25" fmla="*/ 17 h 53"/>
                <a:gd name="T26" fmla="*/ 20 w 152"/>
                <a:gd name="T27" fmla="*/ 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53"/>
                <a:gd name="T44" fmla="*/ 152 w 152"/>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53">
                  <a:moveTo>
                    <a:pt x="31" y="14"/>
                  </a:moveTo>
                  <a:lnTo>
                    <a:pt x="18" y="9"/>
                  </a:lnTo>
                  <a:lnTo>
                    <a:pt x="73" y="0"/>
                  </a:lnTo>
                  <a:lnTo>
                    <a:pt x="135" y="12"/>
                  </a:lnTo>
                  <a:lnTo>
                    <a:pt x="121" y="26"/>
                  </a:lnTo>
                  <a:lnTo>
                    <a:pt x="152" y="34"/>
                  </a:lnTo>
                  <a:lnTo>
                    <a:pt x="99" y="42"/>
                  </a:lnTo>
                  <a:lnTo>
                    <a:pt x="73" y="53"/>
                  </a:lnTo>
                  <a:lnTo>
                    <a:pt x="62" y="45"/>
                  </a:lnTo>
                  <a:lnTo>
                    <a:pt x="61" y="53"/>
                  </a:lnTo>
                  <a:lnTo>
                    <a:pt x="8" y="39"/>
                  </a:lnTo>
                  <a:lnTo>
                    <a:pt x="73" y="34"/>
                  </a:lnTo>
                  <a:lnTo>
                    <a:pt x="0" y="25"/>
                  </a:lnTo>
                  <a:lnTo>
                    <a:pt x="31" y="1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94" name="Freeform 651"/>
            <p:cNvSpPr>
              <a:spLocks/>
            </p:cNvSpPr>
            <p:nvPr/>
          </p:nvSpPr>
          <p:spPr bwMode="auto">
            <a:xfrm>
              <a:off x="1751" y="1094"/>
              <a:ext cx="100" cy="35"/>
            </a:xfrm>
            <a:custGeom>
              <a:avLst/>
              <a:gdLst>
                <a:gd name="T0" fmla="*/ 20 w 152"/>
                <a:gd name="T1" fmla="*/ 9 h 53"/>
                <a:gd name="T2" fmla="*/ 12 w 152"/>
                <a:gd name="T3" fmla="*/ 6 h 53"/>
                <a:gd name="T4" fmla="*/ 48 w 152"/>
                <a:gd name="T5" fmla="*/ 0 h 53"/>
                <a:gd name="T6" fmla="*/ 89 w 152"/>
                <a:gd name="T7" fmla="*/ 8 h 53"/>
                <a:gd name="T8" fmla="*/ 80 w 152"/>
                <a:gd name="T9" fmla="*/ 17 h 53"/>
                <a:gd name="T10" fmla="*/ 100 w 152"/>
                <a:gd name="T11" fmla="*/ 22 h 53"/>
                <a:gd name="T12" fmla="*/ 65 w 152"/>
                <a:gd name="T13" fmla="*/ 28 h 53"/>
                <a:gd name="T14" fmla="*/ 48 w 152"/>
                <a:gd name="T15" fmla="*/ 35 h 53"/>
                <a:gd name="T16" fmla="*/ 41 w 152"/>
                <a:gd name="T17" fmla="*/ 30 h 53"/>
                <a:gd name="T18" fmla="*/ 40 w 152"/>
                <a:gd name="T19" fmla="*/ 35 h 53"/>
                <a:gd name="T20" fmla="*/ 5 w 152"/>
                <a:gd name="T21" fmla="*/ 26 h 53"/>
                <a:gd name="T22" fmla="*/ 48 w 152"/>
                <a:gd name="T23" fmla="*/ 22 h 53"/>
                <a:gd name="T24" fmla="*/ 0 w 152"/>
                <a:gd name="T25" fmla="*/ 17 h 53"/>
                <a:gd name="T26" fmla="*/ 20 w 152"/>
                <a:gd name="T27" fmla="*/ 9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53"/>
                <a:gd name="T44" fmla="*/ 152 w 152"/>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53">
                  <a:moveTo>
                    <a:pt x="31" y="14"/>
                  </a:moveTo>
                  <a:lnTo>
                    <a:pt x="18" y="9"/>
                  </a:lnTo>
                  <a:lnTo>
                    <a:pt x="73" y="0"/>
                  </a:lnTo>
                  <a:lnTo>
                    <a:pt x="135" y="12"/>
                  </a:lnTo>
                  <a:lnTo>
                    <a:pt x="121" y="26"/>
                  </a:lnTo>
                  <a:lnTo>
                    <a:pt x="152" y="34"/>
                  </a:lnTo>
                  <a:lnTo>
                    <a:pt x="99" y="42"/>
                  </a:lnTo>
                  <a:lnTo>
                    <a:pt x="73" y="53"/>
                  </a:lnTo>
                  <a:lnTo>
                    <a:pt x="62" y="45"/>
                  </a:lnTo>
                  <a:lnTo>
                    <a:pt x="61" y="53"/>
                  </a:lnTo>
                  <a:lnTo>
                    <a:pt x="8" y="39"/>
                  </a:lnTo>
                  <a:lnTo>
                    <a:pt x="73" y="34"/>
                  </a:lnTo>
                  <a:lnTo>
                    <a:pt x="0" y="25"/>
                  </a:lnTo>
                  <a:lnTo>
                    <a:pt x="31" y="14"/>
                  </a:lnTo>
                </a:path>
              </a:pathLst>
            </a:custGeom>
            <a:solidFill>
              <a:srgbClr val="E5E5E5"/>
            </a:solidFill>
            <a:ln w="1588">
              <a:solidFill>
                <a:srgbClr val="999999"/>
              </a:solidFill>
              <a:prstDash val="solid"/>
              <a:round/>
              <a:headEnd/>
              <a:tailEnd/>
            </a:ln>
          </p:spPr>
          <p:txBody>
            <a:bodyPr/>
            <a:lstStyle/>
            <a:p>
              <a:endParaRPr lang="en-US"/>
            </a:p>
          </p:txBody>
        </p:sp>
        <p:sp>
          <p:nvSpPr>
            <p:cNvPr id="27395" name="Freeform 652"/>
            <p:cNvSpPr>
              <a:spLocks/>
            </p:cNvSpPr>
            <p:nvPr/>
          </p:nvSpPr>
          <p:spPr bwMode="auto">
            <a:xfrm>
              <a:off x="1458" y="1146"/>
              <a:ext cx="135" cy="31"/>
            </a:xfrm>
            <a:custGeom>
              <a:avLst/>
              <a:gdLst>
                <a:gd name="T0" fmla="*/ 37 w 206"/>
                <a:gd name="T1" fmla="*/ 31 h 49"/>
                <a:gd name="T2" fmla="*/ 24 w 206"/>
                <a:gd name="T3" fmla="*/ 27 h 49"/>
                <a:gd name="T4" fmla="*/ 68 w 206"/>
                <a:gd name="T5" fmla="*/ 20 h 49"/>
                <a:gd name="T6" fmla="*/ 33 w 206"/>
                <a:gd name="T7" fmla="*/ 20 h 49"/>
                <a:gd name="T8" fmla="*/ 0 w 206"/>
                <a:gd name="T9" fmla="*/ 20 h 49"/>
                <a:gd name="T10" fmla="*/ 32 w 206"/>
                <a:gd name="T11" fmla="*/ 14 h 49"/>
                <a:gd name="T12" fmla="*/ 18 w 206"/>
                <a:gd name="T13" fmla="*/ 13 h 49"/>
                <a:gd name="T14" fmla="*/ 39 w 206"/>
                <a:gd name="T15" fmla="*/ 13 h 49"/>
                <a:gd name="T16" fmla="*/ 29 w 206"/>
                <a:gd name="T17" fmla="*/ 9 h 49"/>
                <a:gd name="T18" fmla="*/ 68 w 206"/>
                <a:gd name="T19" fmla="*/ 10 h 49"/>
                <a:gd name="T20" fmla="*/ 94 w 206"/>
                <a:gd name="T21" fmla="*/ 16 h 49"/>
                <a:gd name="T22" fmla="*/ 97 w 206"/>
                <a:gd name="T23" fmla="*/ 4 h 49"/>
                <a:gd name="T24" fmla="*/ 119 w 206"/>
                <a:gd name="T25" fmla="*/ 0 h 49"/>
                <a:gd name="T26" fmla="*/ 109 w 206"/>
                <a:gd name="T27" fmla="*/ 13 h 49"/>
                <a:gd name="T28" fmla="*/ 135 w 206"/>
                <a:gd name="T29" fmla="*/ 13 h 49"/>
                <a:gd name="T30" fmla="*/ 116 w 206"/>
                <a:gd name="T31" fmla="*/ 23 h 49"/>
                <a:gd name="T32" fmla="*/ 99 w 206"/>
                <a:gd name="T33" fmla="*/ 23 h 49"/>
                <a:gd name="T34" fmla="*/ 68 w 206"/>
                <a:gd name="T35" fmla="*/ 25 h 49"/>
                <a:gd name="T36" fmla="*/ 37 w 206"/>
                <a:gd name="T37" fmla="*/ 31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49"/>
                <a:gd name="T59" fmla="*/ 206 w 206"/>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49">
                  <a:moveTo>
                    <a:pt x="57" y="49"/>
                  </a:moveTo>
                  <a:lnTo>
                    <a:pt x="36" y="42"/>
                  </a:lnTo>
                  <a:lnTo>
                    <a:pt x="103" y="32"/>
                  </a:lnTo>
                  <a:lnTo>
                    <a:pt x="51" y="31"/>
                  </a:lnTo>
                  <a:lnTo>
                    <a:pt x="0" y="31"/>
                  </a:lnTo>
                  <a:lnTo>
                    <a:pt x="49" y="22"/>
                  </a:lnTo>
                  <a:lnTo>
                    <a:pt x="27" y="21"/>
                  </a:lnTo>
                  <a:lnTo>
                    <a:pt x="60" y="20"/>
                  </a:lnTo>
                  <a:lnTo>
                    <a:pt x="45" y="14"/>
                  </a:lnTo>
                  <a:lnTo>
                    <a:pt x="104" y="16"/>
                  </a:lnTo>
                  <a:lnTo>
                    <a:pt x="143" y="26"/>
                  </a:lnTo>
                  <a:lnTo>
                    <a:pt x="148" y="7"/>
                  </a:lnTo>
                  <a:lnTo>
                    <a:pt x="182" y="0"/>
                  </a:lnTo>
                  <a:lnTo>
                    <a:pt x="167" y="21"/>
                  </a:lnTo>
                  <a:lnTo>
                    <a:pt x="206" y="20"/>
                  </a:lnTo>
                  <a:lnTo>
                    <a:pt x="177" y="36"/>
                  </a:lnTo>
                  <a:lnTo>
                    <a:pt x="151" y="36"/>
                  </a:lnTo>
                  <a:lnTo>
                    <a:pt x="104" y="40"/>
                  </a:lnTo>
                  <a:lnTo>
                    <a:pt x="57" y="4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96" name="Freeform 653"/>
            <p:cNvSpPr>
              <a:spLocks/>
            </p:cNvSpPr>
            <p:nvPr/>
          </p:nvSpPr>
          <p:spPr bwMode="auto">
            <a:xfrm>
              <a:off x="1458" y="1146"/>
              <a:ext cx="135" cy="31"/>
            </a:xfrm>
            <a:custGeom>
              <a:avLst/>
              <a:gdLst>
                <a:gd name="T0" fmla="*/ 37 w 206"/>
                <a:gd name="T1" fmla="*/ 31 h 49"/>
                <a:gd name="T2" fmla="*/ 24 w 206"/>
                <a:gd name="T3" fmla="*/ 27 h 49"/>
                <a:gd name="T4" fmla="*/ 68 w 206"/>
                <a:gd name="T5" fmla="*/ 20 h 49"/>
                <a:gd name="T6" fmla="*/ 33 w 206"/>
                <a:gd name="T7" fmla="*/ 20 h 49"/>
                <a:gd name="T8" fmla="*/ 0 w 206"/>
                <a:gd name="T9" fmla="*/ 20 h 49"/>
                <a:gd name="T10" fmla="*/ 32 w 206"/>
                <a:gd name="T11" fmla="*/ 14 h 49"/>
                <a:gd name="T12" fmla="*/ 18 w 206"/>
                <a:gd name="T13" fmla="*/ 13 h 49"/>
                <a:gd name="T14" fmla="*/ 39 w 206"/>
                <a:gd name="T15" fmla="*/ 13 h 49"/>
                <a:gd name="T16" fmla="*/ 29 w 206"/>
                <a:gd name="T17" fmla="*/ 9 h 49"/>
                <a:gd name="T18" fmla="*/ 68 w 206"/>
                <a:gd name="T19" fmla="*/ 10 h 49"/>
                <a:gd name="T20" fmla="*/ 94 w 206"/>
                <a:gd name="T21" fmla="*/ 16 h 49"/>
                <a:gd name="T22" fmla="*/ 97 w 206"/>
                <a:gd name="T23" fmla="*/ 4 h 49"/>
                <a:gd name="T24" fmla="*/ 119 w 206"/>
                <a:gd name="T25" fmla="*/ 0 h 49"/>
                <a:gd name="T26" fmla="*/ 109 w 206"/>
                <a:gd name="T27" fmla="*/ 13 h 49"/>
                <a:gd name="T28" fmla="*/ 135 w 206"/>
                <a:gd name="T29" fmla="*/ 13 h 49"/>
                <a:gd name="T30" fmla="*/ 116 w 206"/>
                <a:gd name="T31" fmla="*/ 23 h 49"/>
                <a:gd name="T32" fmla="*/ 99 w 206"/>
                <a:gd name="T33" fmla="*/ 23 h 49"/>
                <a:gd name="T34" fmla="*/ 68 w 206"/>
                <a:gd name="T35" fmla="*/ 25 h 49"/>
                <a:gd name="T36" fmla="*/ 37 w 206"/>
                <a:gd name="T37" fmla="*/ 31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6"/>
                <a:gd name="T58" fmla="*/ 0 h 49"/>
                <a:gd name="T59" fmla="*/ 206 w 206"/>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6" h="49">
                  <a:moveTo>
                    <a:pt x="57" y="49"/>
                  </a:moveTo>
                  <a:lnTo>
                    <a:pt x="36" y="42"/>
                  </a:lnTo>
                  <a:lnTo>
                    <a:pt x="103" y="32"/>
                  </a:lnTo>
                  <a:lnTo>
                    <a:pt x="51" y="31"/>
                  </a:lnTo>
                  <a:lnTo>
                    <a:pt x="0" y="31"/>
                  </a:lnTo>
                  <a:lnTo>
                    <a:pt x="49" y="22"/>
                  </a:lnTo>
                  <a:lnTo>
                    <a:pt x="27" y="21"/>
                  </a:lnTo>
                  <a:lnTo>
                    <a:pt x="60" y="20"/>
                  </a:lnTo>
                  <a:lnTo>
                    <a:pt x="45" y="14"/>
                  </a:lnTo>
                  <a:lnTo>
                    <a:pt x="104" y="16"/>
                  </a:lnTo>
                  <a:lnTo>
                    <a:pt x="143" y="26"/>
                  </a:lnTo>
                  <a:lnTo>
                    <a:pt x="148" y="7"/>
                  </a:lnTo>
                  <a:lnTo>
                    <a:pt x="182" y="0"/>
                  </a:lnTo>
                  <a:lnTo>
                    <a:pt x="167" y="21"/>
                  </a:lnTo>
                  <a:lnTo>
                    <a:pt x="206" y="20"/>
                  </a:lnTo>
                  <a:lnTo>
                    <a:pt x="177" y="36"/>
                  </a:lnTo>
                  <a:lnTo>
                    <a:pt x="151" y="36"/>
                  </a:lnTo>
                  <a:lnTo>
                    <a:pt x="104" y="40"/>
                  </a:lnTo>
                  <a:lnTo>
                    <a:pt x="57" y="49"/>
                  </a:lnTo>
                </a:path>
              </a:pathLst>
            </a:custGeom>
            <a:solidFill>
              <a:srgbClr val="E5E5E5"/>
            </a:solidFill>
            <a:ln w="1588">
              <a:solidFill>
                <a:srgbClr val="999999"/>
              </a:solidFill>
              <a:prstDash val="solid"/>
              <a:round/>
              <a:headEnd/>
              <a:tailEnd/>
            </a:ln>
          </p:spPr>
          <p:txBody>
            <a:bodyPr/>
            <a:lstStyle/>
            <a:p>
              <a:endParaRPr lang="en-US"/>
            </a:p>
          </p:txBody>
        </p:sp>
        <p:sp>
          <p:nvSpPr>
            <p:cNvPr id="27397" name="Freeform 654"/>
            <p:cNvSpPr>
              <a:spLocks/>
            </p:cNvSpPr>
            <p:nvPr/>
          </p:nvSpPr>
          <p:spPr bwMode="auto">
            <a:xfrm>
              <a:off x="1639" y="1299"/>
              <a:ext cx="84" cy="42"/>
            </a:xfrm>
            <a:custGeom>
              <a:avLst/>
              <a:gdLst>
                <a:gd name="T0" fmla="*/ 59 w 129"/>
                <a:gd name="T1" fmla="*/ 32 h 66"/>
                <a:gd name="T2" fmla="*/ 52 w 129"/>
                <a:gd name="T3" fmla="*/ 28 h 66"/>
                <a:gd name="T4" fmla="*/ 52 w 129"/>
                <a:gd name="T5" fmla="*/ 27 h 66"/>
                <a:gd name="T6" fmla="*/ 47 w 129"/>
                <a:gd name="T7" fmla="*/ 29 h 66"/>
                <a:gd name="T8" fmla="*/ 18 w 129"/>
                <a:gd name="T9" fmla="*/ 42 h 66"/>
                <a:gd name="T10" fmla="*/ 18 w 129"/>
                <a:gd name="T11" fmla="*/ 32 h 66"/>
                <a:gd name="T12" fmla="*/ 0 w 129"/>
                <a:gd name="T13" fmla="*/ 34 h 66"/>
                <a:gd name="T14" fmla="*/ 18 w 129"/>
                <a:gd name="T15" fmla="*/ 25 h 66"/>
                <a:gd name="T16" fmla="*/ 29 w 129"/>
                <a:gd name="T17" fmla="*/ 13 h 66"/>
                <a:gd name="T18" fmla="*/ 40 w 129"/>
                <a:gd name="T19" fmla="*/ 0 h 66"/>
                <a:gd name="T20" fmla="*/ 47 w 129"/>
                <a:gd name="T21" fmla="*/ 4 h 66"/>
                <a:gd name="T22" fmla="*/ 44 w 129"/>
                <a:gd name="T23" fmla="*/ 10 h 66"/>
                <a:gd name="T24" fmla="*/ 51 w 129"/>
                <a:gd name="T25" fmla="*/ 7 h 66"/>
                <a:gd name="T26" fmla="*/ 72 w 129"/>
                <a:gd name="T27" fmla="*/ 20 h 66"/>
                <a:gd name="T28" fmla="*/ 66 w 129"/>
                <a:gd name="T29" fmla="*/ 28 h 66"/>
                <a:gd name="T30" fmla="*/ 83 w 129"/>
                <a:gd name="T31" fmla="*/ 28 h 66"/>
                <a:gd name="T32" fmla="*/ 84 w 129"/>
                <a:gd name="T33" fmla="*/ 32 h 66"/>
                <a:gd name="T34" fmla="*/ 70 w 129"/>
                <a:gd name="T35" fmla="*/ 36 h 66"/>
                <a:gd name="T36" fmla="*/ 59 w 129"/>
                <a:gd name="T37" fmla="*/ 32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66"/>
                <a:gd name="T59" fmla="*/ 129 w 129"/>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66">
                  <a:moveTo>
                    <a:pt x="91" y="50"/>
                  </a:moveTo>
                  <a:lnTo>
                    <a:pt x="80" y="44"/>
                  </a:lnTo>
                  <a:lnTo>
                    <a:pt x="80" y="42"/>
                  </a:lnTo>
                  <a:lnTo>
                    <a:pt x="72" y="46"/>
                  </a:lnTo>
                  <a:lnTo>
                    <a:pt x="28" y="66"/>
                  </a:lnTo>
                  <a:lnTo>
                    <a:pt x="27" y="51"/>
                  </a:lnTo>
                  <a:lnTo>
                    <a:pt x="0" y="53"/>
                  </a:lnTo>
                  <a:lnTo>
                    <a:pt x="27" y="40"/>
                  </a:lnTo>
                  <a:lnTo>
                    <a:pt x="44" y="20"/>
                  </a:lnTo>
                  <a:lnTo>
                    <a:pt x="61" y="0"/>
                  </a:lnTo>
                  <a:lnTo>
                    <a:pt x="72" y="7"/>
                  </a:lnTo>
                  <a:lnTo>
                    <a:pt x="68" y="15"/>
                  </a:lnTo>
                  <a:lnTo>
                    <a:pt x="78" y="11"/>
                  </a:lnTo>
                  <a:lnTo>
                    <a:pt x="111" y="32"/>
                  </a:lnTo>
                  <a:lnTo>
                    <a:pt x="101" y="44"/>
                  </a:lnTo>
                  <a:lnTo>
                    <a:pt x="127" y="44"/>
                  </a:lnTo>
                  <a:lnTo>
                    <a:pt x="129" y="51"/>
                  </a:lnTo>
                  <a:lnTo>
                    <a:pt x="107" y="57"/>
                  </a:lnTo>
                  <a:lnTo>
                    <a:pt x="91" y="5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398" name="Freeform 655"/>
            <p:cNvSpPr>
              <a:spLocks/>
            </p:cNvSpPr>
            <p:nvPr/>
          </p:nvSpPr>
          <p:spPr bwMode="auto">
            <a:xfrm>
              <a:off x="1639" y="1299"/>
              <a:ext cx="84" cy="42"/>
            </a:xfrm>
            <a:custGeom>
              <a:avLst/>
              <a:gdLst>
                <a:gd name="T0" fmla="*/ 59 w 129"/>
                <a:gd name="T1" fmla="*/ 32 h 66"/>
                <a:gd name="T2" fmla="*/ 52 w 129"/>
                <a:gd name="T3" fmla="*/ 28 h 66"/>
                <a:gd name="T4" fmla="*/ 52 w 129"/>
                <a:gd name="T5" fmla="*/ 27 h 66"/>
                <a:gd name="T6" fmla="*/ 47 w 129"/>
                <a:gd name="T7" fmla="*/ 29 h 66"/>
                <a:gd name="T8" fmla="*/ 18 w 129"/>
                <a:gd name="T9" fmla="*/ 42 h 66"/>
                <a:gd name="T10" fmla="*/ 18 w 129"/>
                <a:gd name="T11" fmla="*/ 32 h 66"/>
                <a:gd name="T12" fmla="*/ 0 w 129"/>
                <a:gd name="T13" fmla="*/ 34 h 66"/>
                <a:gd name="T14" fmla="*/ 18 w 129"/>
                <a:gd name="T15" fmla="*/ 25 h 66"/>
                <a:gd name="T16" fmla="*/ 29 w 129"/>
                <a:gd name="T17" fmla="*/ 13 h 66"/>
                <a:gd name="T18" fmla="*/ 40 w 129"/>
                <a:gd name="T19" fmla="*/ 0 h 66"/>
                <a:gd name="T20" fmla="*/ 47 w 129"/>
                <a:gd name="T21" fmla="*/ 4 h 66"/>
                <a:gd name="T22" fmla="*/ 44 w 129"/>
                <a:gd name="T23" fmla="*/ 10 h 66"/>
                <a:gd name="T24" fmla="*/ 51 w 129"/>
                <a:gd name="T25" fmla="*/ 7 h 66"/>
                <a:gd name="T26" fmla="*/ 72 w 129"/>
                <a:gd name="T27" fmla="*/ 20 h 66"/>
                <a:gd name="T28" fmla="*/ 66 w 129"/>
                <a:gd name="T29" fmla="*/ 28 h 66"/>
                <a:gd name="T30" fmla="*/ 83 w 129"/>
                <a:gd name="T31" fmla="*/ 28 h 66"/>
                <a:gd name="T32" fmla="*/ 84 w 129"/>
                <a:gd name="T33" fmla="*/ 32 h 66"/>
                <a:gd name="T34" fmla="*/ 70 w 129"/>
                <a:gd name="T35" fmla="*/ 36 h 66"/>
                <a:gd name="T36" fmla="*/ 59 w 129"/>
                <a:gd name="T37" fmla="*/ 32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66"/>
                <a:gd name="T59" fmla="*/ 129 w 129"/>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66">
                  <a:moveTo>
                    <a:pt x="91" y="50"/>
                  </a:moveTo>
                  <a:lnTo>
                    <a:pt x="80" y="44"/>
                  </a:lnTo>
                  <a:lnTo>
                    <a:pt x="80" y="42"/>
                  </a:lnTo>
                  <a:lnTo>
                    <a:pt x="72" y="46"/>
                  </a:lnTo>
                  <a:lnTo>
                    <a:pt x="28" y="66"/>
                  </a:lnTo>
                  <a:lnTo>
                    <a:pt x="27" y="51"/>
                  </a:lnTo>
                  <a:lnTo>
                    <a:pt x="0" y="53"/>
                  </a:lnTo>
                  <a:lnTo>
                    <a:pt x="27" y="40"/>
                  </a:lnTo>
                  <a:lnTo>
                    <a:pt x="44" y="20"/>
                  </a:lnTo>
                  <a:lnTo>
                    <a:pt x="61" y="0"/>
                  </a:lnTo>
                  <a:lnTo>
                    <a:pt x="72" y="7"/>
                  </a:lnTo>
                  <a:lnTo>
                    <a:pt x="68" y="15"/>
                  </a:lnTo>
                  <a:lnTo>
                    <a:pt x="78" y="11"/>
                  </a:lnTo>
                  <a:lnTo>
                    <a:pt x="111" y="32"/>
                  </a:lnTo>
                  <a:lnTo>
                    <a:pt x="101" y="44"/>
                  </a:lnTo>
                  <a:lnTo>
                    <a:pt x="127" y="44"/>
                  </a:lnTo>
                  <a:lnTo>
                    <a:pt x="129" y="51"/>
                  </a:lnTo>
                  <a:lnTo>
                    <a:pt x="107" y="57"/>
                  </a:lnTo>
                  <a:lnTo>
                    <a:pt x="91" y="50"/>
                  </a:lnTo>
                </a:path>
              </a:pathLst>
            </a:custGeom>
            <a:solidFill>
              <a:srgbClr val="E5E5E5"/>
            </a:solidFill>
            <a:ln w="1588">
              <a:solidFill>
                <a:srgbClr val="999999"/>
              </a:solidFill>
              <a:prstDash val="solid"/>
              <a:round/>
              <a:headEnd/>
              <a:tailEnd/>
            </a:ln>
          </p:spPr>
          <p:txBody>
            <a:bodyPr/>
            <a:lstStyle/>
            <a:p>
              <a:endParaRPr lang="en-US"/>
            </a:p>
          </p:txBody>
        </p:sp>
        <p:sp>
          <p:nvSpPr>
            <p:cNvPr id="27399" name="Freeform 656"/>
            <p:cNvSpPr>
              <a:spLocks/>
            </p:cNvSpPr>
            <p:nvPr/>
          </p:nvSpPr>
          <p:spPr bwMode="auto">
            <a:xfrm>
              <a:off x="1577" y="1187"/>
              <a:ext cx="73" cy="31"/>
            </a:xfrm>
            <a:custGeom>
              <a:avLst/>
              <a:gdLst>
                <a:gd name="T0" fmla="*/ 73 w 112"/>
                <a:gd name="T1" fmla="*/ 0 h 48"/>
                <a:gd name="T2" fmla="*/ 30 w 112"/>
                <a:gd name="T3" fmla="*/ 0 h 48"/>
                <a:gd name="T4" fmla="*/ 35 w 112"/>
                <a:gd name="T5" fmla="*/ 7 h 48"/>
                <a:gd name="T6" fmla="*/ 25 w 112"/>
                <a:gd name="T7" fmla="*/ 12 h 48"/>
                <a:gd name="T8" fmla="*/ 0 w 112"/>
                <a:gd name="T9" fmla="*/ 12 h 48"/>
                <a:gd name="T10" fmla="*/ 14 w 112"/>
                <a:gd name="T11" fmla="*/ 22 h 48"/>
                <a:gd name="T12" fmla="*/ 30 w 112"/>
                <a:gd name="T13" fmla="*/ 31 h 48"/>
                <a:gd name="T14" fmla="*/ 33 w 112"/>
                <a:gd name="T15" fmla="*/ 26 h 48"/>
                <a:gd name="T16" fmla="*/ 52 w 112"/>
                <a:gd name="T17" fmla="*/ 26 h 48"/>
                <a:gd name="T18" fmla="*/ 63 w 112"/>
                <a:gd name="T19" fmla="*/ 12 h 48"/>
                <a:gd name="T20" fmla="*/ 73 w 112"/>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48"/>
                <a:gd name="T35" fmla="*/ 112 w 11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48">
                  <a:moveTo>
                    <a:pt x="112" y="0"/>
                  </a:moveTo>
                  <a:lnTo>
                    <a:pt x="46" y="0"/>
                  </a:lnTo>
                  <a:lnTo>
                    <a:pt x="53" y="11"/>
                  </a:lnTo>
                  <a:lnTo>
                    <a:pt x="39" y="19"/>
                  </a:lnTo>
                  <a:lnTo>
                    <a:pt x="0" y="19"/>
                  </a:lnTo>
                  <a:lnTo>
                    <a:pt x="22" y="34"/>
                  </a:lnTo>
                  <a:lnTo>
                    <a:pt x="46" y="48"/>
                  </a:lnTo>
                  <a:lnTo>
                    <a:pt x="51" y="41"/>
                  </a:lnTo>
                  <a:lnTo>
                    <a:pt x="80" y="41"/>
                  </a:lnTo>
                  <a:lnTo>
                    <a:pt x="96" y="19"/>
                  </a:lnTo>
                  <a:lnTo>
                    <a:pt x="112"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00" name="Freeform 657"/>
            <p:cNvSpPr>
              <a:spLocks/>
            </p:cNvSpPr>
            <p:nvPr/>
          </p:nvSpPr>
          <p:spPr bwMode="auto">
            <a:xfrm>
              <a:off x="1577" y="1187"/>
              <a:ext cx="73" cy="31"/>
            </a:xfrm>
            <a:custGeom>
              <a:avLst/>
              <a:gdLst>
                <a:gd name="T0" fmla="*/ 73 w 112"/>
                <a:gd name="T1" fmla="*/ 0 h 48"/>
                <a:gd name="T2" fmla="*/ 30 w 112"/>
                <a:gd name="T3" fmla="*/ 0 h 48"/>
                <a:gd name="T4" fmla="*/ 35 w 112"/>
                <a:gd name="T5" fmla="*/ 7 h 48"/>
                <a:gd name="T6" fmla="*/ 25 w 112"/>
                <a:gd name="T7" fmla="*/ 12 h 48"/>
                <a:gd name="T8" fmla="*/ 0 w 112"/>
                <a:gd name="T9" fmla="*/ 12 h 48"/>
                <a:gd name="T10" fmla="*/ 14 w 112"/>
                <a:gd name="T11" fmla="*/ 22 h 48"/>
                <a:gd name="T12" fmla="*/ 30 w 112"/>
                <a:gd name="T13" fmla="*/ 31 h 48"/>
                <a:gd name="T14" fmla="*/ 33 w 112"/>
                <a:gd name="T15" fmla="*/ 26 h 48"/>
                <a:gd name="T16" fmla="*/ 52 w 112"/>
                <a:gd name="T17" fmla="*/ 26 h 48"/>
                <a:gd name="T18" fmla="*/ 63 w 112"/>
                <a:gd name="T19" fmla="*/ 12 h 48"/>
                <a:gd name="T20" fmla="*/ 73 w 112"/>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48"/>
                <a:gd name="T35" fmla="*/ 112 w 11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48">
                  <a:moveTo>
                    <a:pt x="112" y="0"/>
                  </a:moveTo>
                  <a:lnTo>
                    <a:pt x="46" y="0"/>
                  </a:lnTo>
                  <a:lnTo>
                    <a:pt x="53" y="11"/>
                  </a:lnTo>
                  <a:lnTo>
                    <a:pt x="39" y="19"/>
                  </a:lnTo>
                  <a:lnTo>
                    <a:pt x="0" y="19"/>
                  </a:lnTo>
                  <a:lnTo>
                    <a:pt x="22" y="34"/>
                  </a:lnTo>
                  <a:lnTo>
                    <a:pt x="46" y="48"/>
                  </a:lnTo>
                  <a:lnTo>
                    <a:pt x="51" y="41"/>
                  </a:lnTo>
                  <a:lnTo>
                    <a:pt x="80" y="41"/>
                  </a:lnTo>
                  <a:lnTo>
                    <a:pt x="96" y="19"/>
                  </a:lnTo>
                  <a:lnTo>
                    <a:pt x="112" y="0"/>
                  </a:lnTo>
                </a:path>
              </a:pathLst>
            </a:custGeom>
            <a:solidFill>
              <a:srgbClr val="E5E5E5"/>
            </a:solidFill>
            <a:ln w="1588">
              <a:solidFill>
                <a:srgbClr val="999999"/>
              </a:solidFill>
              <a:prstDash val="solid"/>
              <a:round/>
              <a:headEnd/>
              <a:tailEnd/>
            </a:ln>
          </p:spPr>
          <p:txBody>
            <a:bodyPr/>
            <a:lstStyle/>
            <a:p>
              <a:endParaRPr lang="en-US"/>
            </a:p>
          </p:txBody>
        </p:sp>
        <p:sp>
          <p:nvSpPr>
            <p:cNvPr id="27401" name="Freeform 658"/>
            <p:cNvSpPr>
              <a:spLocks/>
            </p:cNvSpPr>
            <p:nvPr/>
          </p:nvSpPr>
          <p:spPr bwMode="auto">
            <a:xfrm>
              <a:off x="1647" y="1181"/>
              <a:ext cx="77" cy="29"/>
            </a:xfrm>
            <a:custGeom>
              <a:avLst/>
              <a:gdLst>
                <a:gd name="T0" fmla="*/ 47 w 118"/>
                <a:gd name="T1" fmla="*/ 17 h 45"/>
                <a:gd name="T2" fmla="*/ 22 w 118"/>
                <a:gd name="T3" fmla="*/ 18 h 45"/>
                <a:gd name="T4" fmla="*/ 24 w 118"/>
                <a:gd name="T5" fmla="*/ 21 h 45"/>
                <a:gd name="T6" fmla="*/ 12 w 118"/>
                <a:gd name="T7" fmla="*/ 28 h 45"/>
                <a:gd name="T8" fmla="*/ 0 w 118"/>
                <a:gd name="T9" fmla="*/ 29 h 45"/>
                <a:gd name="T10" fmla="*/ 2 w 118"/>
                <a:gd name="T11" fmla="*/ 28 h 45"/>
                <a:gd name="T12" fmla="*/ 15 w 118"/>
                <a:gd name="T13" fmla="*/ 7 h 45"/>
                <a:gd name="T14" fmla="*/ 24 w 118"/>
                <a:gd name="T15" fmla="*/ 6 h 45"/>
                <a:gd name="T16" fmla="*/ 23 w 118"/>
                <a:gd name="T17" fmla="*/ 4 h 45"/>
                <a:gd name="T18" fmla="*/ 33 w 118"/>
                <a:gd name="T19" fmla="*/ 0 h 45"/>
                <a:gd name="T20" fmla="*/ 77 w 118"/>
                <a:gd name="T21" fmla="*/ 4 h 45"/>
                <a:gd name="T22" fmla="*/ 65 w 118"/>
                <a:gd name="T23" fmla="*/ 8 h 45"/>
                <a:gd name="T24" fmla="*/ 47 w 118"/>
                <a:gd name="T25" fmla="*/ 1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45"/>
                <a:gd name="T41" fmla="*/ 118 w 118"/>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45">
                  <a:moveTo>
                    <a:pt x="72" y="27"/>
                  </a:moveTo>
                  <a:lnTo>
                    <a:pt x="33" y="28"/>
                  </a:lnTo>
                  <a:lnTo>
                    <a:pt x="37" y="33"/>
                  </a:lnTo>
                  <a:lnTo>
                    <a:pt x="18" y="44"/>
                  </a:lnTo>
                  <a:lnTo>
                    <a:pt x="0" y="45"/>
                  </a:lnTo>
                  <a:lnTo>
                    <a:pt x="3" y="43"/>
                  </a:lnTo>
                  <a:lnTo>
                    <a:pt x="23" y="11"/>
                  </a:lnTo>
                  <a:lnTo>
                    <a:pt x="37" y="10"/>
                  </a:lnTo>
                  <a:lnTo>
                    <a:pt x="35" y="6"/>
                  </a:lnTo>
                  <a:lnTo>
                    <a:pt x="50" y="0"/>
                  </a:lnTo>
                  <a:lnTo>
                    <a:pt x="118" y="6"/>
                  </a:lnTo>
                  <a:lnTo>
                    <a:pt x="100" y="12"/>
                  </a:lnTo>
                  <a:lnTo>
                    <a:pt x="72" y="2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02" name="Freeform 659"/>
            <p:cNvSpPr>
              <a:spLocks/>
            </p:cNvSpPr>
            <p:nvPr/>
          </p:nvSpPr>
          <p:spPr bwMode="auto">
            <a:xfrm>
              <a:off x="1647" y="1181"/>
              <a:ext cx="77" cy="29"/>
            </a:xfrm>
            <a:custGeom>
              <a:avLst/>
              <a:gdLst>
                <a:gd name="T0" fmla="*/ 47 w 118"/>
                <a:gd name="T1" fmla="*/ 17 h 45"/>
                <a:gd name="T2" fmla="*/ 22 w 118"/>
                <a:gd name="T3" fmla="*/ 18 h 45"/>
                <a:gd name="T4" fmla="*/ 24 w 118"/>
                <a:gd name="T5" fmla="*/ 21 h 45"/>
                <a:gd name="T6" fmla="*/ 12 w 118"/>
                <a:gd name="T7" fmla="*/ 28 h 45"/>
                <a:gd name="T8" fmla="*/ 0 w 118"/>
                <a:gd name="T9" fmla="*/ 29 h 45"/>
                <a:gd name="T10" fmla="*/ 2 w 118"/>
                <a:gd name="T11" fmla="*/ 28 h 45"/>
                <a:gd name="T12" fmla="*/ 15 w 118"/>
                <a:gd name="T13" fmla="*/ 7 h 45"/>
                <a:gd name="T14" fmla="*/ 24 w 118"/>
                <a:gd name="T15" fmla="*/ 6 h 45"/>
                <a:gd name="T16" fmla="*/ 23 w 118"/>
                <a:gd name="T17" fmla="*/ 4 h 45"/>
                <a:gd name="T18" fmla="*/ 33 w 118"/>
                <a:gd name="T19" fmla="*/ 0 h 45"/>
                <a:gd name="T20" fmla="*/ 77 w 118"/>
                <a:gd name="T21" fmla="*/ 4 h 45"/>
                <a:gd name="T22" fmla="*/ 65 w 118"/>
                <a:gd name="T23" fmla="*/ 8 h 45"/>
                <a:gd name="T24" fmla="*/ 47 w 118"/>
                <a:gd name="T25" fmla="*/ 1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
                <a:gd name="T40" fmla="*/ 0 h 45"/>
                <a:gd name="T41" fmla="*/ 118 w 118"/>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 h="45">
                  <a:moveTo>
                    <a:pt x="72" y="27"/>
                  </a:moveTo>
                  <a:lnTo>
                    <a:pt x="33" y="28"/>
                  </a:lnTo>
                  <a:lnTo>
                    <a:pt x="37" y="33"/>
                  </a:lnTo>
                  <a:lnTo>
                    <a:pt x="18" y="44"/>
                  </a:lnTo>
                  <a:lnTo>
                    <a:pt x="0" y="45"/>
                  </a:lnTo>
                  <a:lnTo>
                    <a:pt x="3" y="43"/>
                  </a:lnTo>
                  <a:lnTo>
                    <a:pt x="23" y="11"/>
                  </a:lnTo>
                  <a:lnTo>
                    <a:pt x="37" y="10"/>
                  </a:lnTo>
                  <a:lnTo>
                    <a:pt x="35" y="6"/>
                  </a:lnTo>
                  <a:lnTo>
                    <a:pt x="50" y="0"/>
                  </a:lnTo>
                  <a:lnTo>
                    <a:pt x="118" y="6"/>
                  </a:lnTo>
                  <a:lnTo>
                    <a:pt x="100" y="12"/>
                  </a:lnTo>
                  <a:lnTo>
                    <a:pt x="72" y="27"/>
                  </a:lnTo>
                </a:path>
              </a:pathLst>
            </a:custGeom>
            <a:solidFill>
              <a:srgbClr val="E5E5E5"/>
            </a:solidFill>
            <a:ln w="1588">
              <a:solidFill>
                <a:srgbClr val="999999"/>
              </a:solidFill>
              <a:prstDash val="solid"/>
              <a:round/>
              <a:headEnd/>
              <a:tailEnd/>
            </a:ln>
          </p:spPr>
          <p:txBody>
            <a:bodyPr/>
            <a:lstStyle/>
            <a:p>
              <a:endParaRPr lang="en-US"/>
            </a:p>
          </p:txBody>
        </p:sp>
        <p:sp>
          <p:nvSpPr>
            <p:cNvPr id="27403" name="Freeform 660"/>
            <p:cNvSpPr>
              <a:spLocks/>
            </p:cNvSpPr>
            <p:nvPr/>
          </p:nvSpPr>
          <p:spPr bwMode="auto">
            <a:xfrm>
              <a:off x="967" y="1538"/>
              <a:ext cx="41" cy="39"/>
            </a:xfrm>
            <a:custGeom>
              <a:avLst/>
              <a:gdLst>
                <a:gd name="T0" fmla="*/ 29 w 63"/>
                <a:gd name="T1" fmla="*/ 27 h 61"/>
                <a:gd name="T2" fmla="*/ 25 w 63"/>
                <a:gd name="T3" fmla="*/ 29 h 61"/>
                <a:gd name="T4" fmla="*/ 15 w 63"/>
                <a:gd name="T5" fmla="*/ 27 h 61"/>
                <a:gd name="T6" fmla="*/ 19 w 63"/>
                <a:gd name="T7" fmla="*/ 26 h 61"/>
                <a:gd name="T8" fmla="*/ 13 w 63"/>
                <a:gd name="T9" fmla="*/ 25 h 61"/>
                <a:gd name="T10" fmla="*/ 6 w 63"/>
                <a:gd name="T11" fmla="*/ 23 h 61"/>
                <a:gd name="T12" fmla="*/ 16 w 63"/>
                <a:gd name="T13" fmla="*/ 20 h 61"/>
                <a:gd name="T14" fmla="*/ 8 w 63"/>
                <a:gd name="T15" fmla="*/ 15 h 61"/>
                <a:gd name="T16" fmla="*/ 6 w 63"/>
                <a:gd name="T17" fmla="*/ 12 h 61"/>
                <a:gd name="T18" fmla="*/ 2 w 63"/>
                <a:gd name="T19" fmla="*/ 11 h 61"/>
                <a:gd name="T20" fmla="*/ 1 w 63"/>
                <a:gd name="T21" fmla="*/ 7 h 61"/>
                <a:gd name="T22" fmla="*/ 6 w 63"/>
                <a:gd name="T23" fmla="*/ 4 h 61"/>
                <a:gd name="T24" fmla="*/ 4 w 63"/>
                <a:gd name="T25" fmla="*/ 5 h 61"/>
                <a:gd name="T26" fmla="*/ 0 w 63"/>
                <a:gd name="T27" fmla="*/ 0 h 61"/>
                <a:gd name="T28" fmla="*/ 14 w 63"/>
                <a:gd name="T29" fmla="*/ 4 h 61"/>
                <a:gd name="T30" fmla="*/ 29 w 63"/>
                <a:gd name="T31" fmla="*/ 6 h 61"/>
                <a:gd name="T32" fmla="*/ 31 w 63"/>
                <a:gd name="T33" fmla="*/ 13 h 61"/>
                <a:gd name="T34" fmla="*/ 40 w 63"/>
                <a:gd name="T35" fmla="*/ 24 h 61"/>
                <a:gd name="T36" fmla="*/ 40 w 63"/>
                <a:gd name="T37" fmla="*/ 36 h 61"/>
                <a:gd name="T38" fmla="*/ 41 w 63"/>
                <a:gd name="T39" fmla="*/ 39 h 61"/>
                <a:gd name="T40" fmla="*/ 20 w 63"/>
                <a:gd name="T41" fmla="*/ 33 h 61"/>
                <a:gd name="T42" fmla="*/ 29 w 63"/>
                <a:gd name="T43" fmla="*/ 2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61"/>
                <a:gd name="T68" fmla="*/ 63 w 6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61">
                  <a:moveTo>
                    <a:pt x="45" y="42"/>
                  </a:moveTo>
                  <a:lnTo>
                    <a:pt x="39" y="45"/>
                  </a:lnTo>
                  <a:lnTo>
                    <a:pt x="23" y="43"/>
                  </a:lnTo>
                  <a:lnTo>
                    <a:pt x="29" y="40"/>
                  </a:lnTo>
                  <a:lnTo>
                    <a:pt x="20" y="39"/>
                  </a:lnTo>
                  <a:lnTo>
                    <a:pt x="9" y="36"/>
                  </a:lnTo>
                  <a:lnTo>
                    <a:pt x="24" y="31"/>
                  </a:lnTo>
                  <a:lnTo>
                    <a:pt x="13" y="23"/>
                  </a:lnTo>
                  <a:lnTo>
                    <a:pt x="9" y="19"/>
                  </a:lnTo>
                  <a:lnTo>
                    <a:pt x="3" y="17"/>
                  </a:lnTo>
                  <a:lnTo>
                    <a:pt x="1" y="11"/>
                  </a:lnTo>
                  <a:lnTo>
                    <a:pt x="9" y="6"/>
                  </a:lnTo>
                  <a:lnTo>
                    <a:pt x="6" y="8"/>
                  </a:lnTo>
                  <a:lnTo>
                    <a:pt x="0" y="0"/>
                  </a:lnTo>
                  <a:lnTo>
                    <a:pt x="21" y="6"/>
                  </a:lnTo>
                  <a:lnTo>
                    <a:pt x="45" y="10"/>
                  </a:lnTo>
                  <a:lnTo>
                    <a:pt x="48" y="21"/>
                  </a:lnTo>
                  <a:lnTo>
                    <a:pt x="61" y="37"/>
                  </a:lnTo>
                  <a:lnTo>
                    <a:pt x="62" y="56"/>
                  </a:lnTo>
                  <a:lnTo>
                    <a:pt x="63" y="61"/>
                  </a:lnTo>
                  <a:lnTo>
                    <a:pt x="30" y="51"/>
                  </a:lnTo>
                  <a:lnTo>
                    <a:pt x="45" y="42"/>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04" name="Freeform 661"/>
            <p:cNvSpPr>
              <a:spLocks/>
            </p:cNvSpPr>
            <p:nvPr/>
          </p:nvSpPr>
          <p:spPr bwMode="auto">
            <a:xfrm>
              <a:off x="967" y="1538"/>
              <a:ext cx="41" cy="39"/>
            </a:xfrm>
            <a:custGeom>
              <a:avLst/>
              <a:gdLst>
                <a:gd name="T0" fmla="*/ 29 w 63"/>
                <a:gd name="T1" fmla="*/ 27 h 61"/>
                <a:gd name="T2" fmla="*/ 25 w 63"/>
                <a:gd name="T3" fmla="*/ 29 h 61"/>
                <a:gd name="T4" fmla="*/ 15 w 63"/>
                <a:gd name="T5" fmla="*/ 27 h 61"/>
                <a:gd name="T6" fmla="*/ 19 w 63"/>
                <a:gd name="T7" fmla="*/ 26 h 61"/>
                <a:gd name="T8" fmla="*/ 13 w 63"/>
                <a:gd name="T9" fmla="*/ 25 h 61"/>
                <a:gd name="T10" fmla="*/ 6 w 63"/>
                <a:gd name="T11" fmla="*/ 23 h 61"/>
                <a:gd name="T12" fmla="*/ 16 w 63"/>
                <a:gd name="T13" fmla="*/ 20 h 61"/>
                <a:gd name="T14" fmla="*/ 8 w 63"/>
                <a:gd name="T15" fmla="*/ 15 h 61"/>
                <a:gd name="T16" fmla="*/ 6 w 63"/>
                <a:gd name="T17" fmla="*/ 12 h 61"/>
                <a:gd name="T18" fmla="*/ 2 w 63"/>
                <a:gd name="T19" fmla="*/ 11 h 61"/>
                <a:gd name="T20" fmla="*/ 1 w 63"/>
                <a:gd name="T21" fmla="*/ 7 h 61"/>
                <a:gd name="T22" fmla="*/ 6 w 63"/>
                <a:gd name="T23" fmla="*/ 4 h 61"/>
                <a:gd name="T24" fmla="*/ 4 w 63"/>
                <a:gd name="T25" fmla="*/ 5 h 61"/>
                <a:gd name="T26" fmla="*/ 0 w 63"/>
                <a:gd name="T27" fmla="*/ 0 h 61"/>
                <a:gd name="T28" fmla="*/ 14 w 63"/>
                <a:gd name="T29" fmla="*/ 4 h 61"/>
                <a:gd name="T30" fmla="*/ 29 w 63"/>
                <a:gd name="T31" fmla="*/ 6 h 61"/>
                <a:gd name="T32" fmla="*/ 31 w 63"/>
                <a:gd name="T33" fmla="*/ 13 h 61"/>
                <a:gd name="T34" fmla="*/ 40 w 63"/>
                <a:gd name="T35" fmla="*/ 24 h 61"/>
                <a:gd name="T36" fmla="*/ 40 w 63"/>
                <a:gd name="T37" fmla="*/ 36 h 61"/>
                <a:gd name="T38" fmla="*/ 41 w 63"/>
                <a:gd name="T39" fmla="*/ 39 h 61"/>
                <a:gd name="T40" fmla="*/ 20 w 63"/>
                <a:gd name="T41" fmla="*/ 33 h 61"/>
                <a:gd name="T42" fmla="*/ 29 w 63"/>
                <a:gd name="T43" fmla="*/ 2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61"/>
                <a:gd name="T68" fmla="*/ 63 w 6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61">
                  <a:moveTo>
                    <a:pt x="45" y="42"/>
                  </a:moveTo>
                  <a:lnTo>
                    <a:pt x="39" y="45"/>
                  </a:lnTo>
                  <a:lnTo>
                    <a:pt x="23" y="43"/>
                  </a:lnTo>
                  <a:lnTo>
                    <a:pt x="29" y="40"/>
                  </a:lnTo>
                  <a:lnTo>
                    <a:pt x="20" y="39"/>
                  </a:lnTo>
                  <a:lnTo>
                    <a:pt x="9" y="36"/>
                  </a:lnTo>
                  <a:lnTo>
                    <a:pt x="24" y="31"/>
                  </a:lnTo>
                  <a:lnTo>
                    <a:pt x="13" y="23"/>
                  </a:lnTo>
                  <a:lnTo>
                    <a:pt x="9" y="19"/>
                  </a:lnTo>
                  <a:lnTo>
                    <a:pt x="3" y="17"/>
                  </a:lnTo>
                  <a:lnTo>
                    <a:pt x="1" y="11"/>
                  </a:lnTo>
                  <a:lnTo>
                    <a:pt x="9" y="6"/>
                  </a:lnTo>
                  <a:lnTo>
                    <a:pt x="6" y="8"/>
                  </a:lnTo>
                  <a:lnTo>
                    <a:pt x="0" y="0"/>
                  </a:lnTo>
                  <a:lnTo>
                    <a:pt x="21" y="6"/>
                  </a:lnTo>
                  <a:lnTo>
                    <a:pt x="45" y="10"/>
                  </a:lnTo>
                  <a:lnTo>
                    <a:pt x="48" y="21"/>
                  </a:lnTo>
                  <a:lnTo>
                    <a:pt x="61" y="37"/>
                  </a:lnTo>
                  <a:lnTo>
                    <a:pt x="62" y="56"/>
                  </a:lnTo>
                  <a:lnTo>
                    <a:pt x="63" y="61"/>
                  </a:lnTo>
                  <a:lnTo>
                    <a:pt x="30" y="51"/>
                  </a:lnTo>
                  <a:lnTo>
                    <a:pt x="45" y="42"/>
                  </a:lnTo>
                </a:path>
              </a:pathLst>
            </a:custGeom>
            <a:solidFill>
              <a:srgbClr val="E5E5E5"/>
            </a:solidFill>
            <a:ln w="1588">
              <a:solidFill>
                <a:srgbClr val="999999"/>
              </a:solidFill>
              <a:prstDash val="solid"/>
              <a:round/>
              <a:headEnd/>
              <a:tailEnd/>
            </a:ln>
          </p:spPr>
          <p:txBody>
            <a:bodyPr/>
            <a:lstStyle/>
            <a:p>
              <a:endParaRPr lang="en-US"/>
            </a:p>
          </p:txBody>
        </p:sp>
        <p:sp>
          <p:nvSpPr>
            <p:cNvPr id="27405" name="Freeform 662"/>
            <p:cNvSpPr>
              <a:spLocks/>
            </p:cNvSpPr>
            <p:nvPr/>
          </p:nvSpPr>
          <p:spPr bwMode="auto">
            <a:xfrm>
              <a:off x="1421" y="1138"/>
              <a:ext cx="98" cy="21"/>
            </a:xfrm>
            <a:custGeom>
              <a:avLst/>
              <a:gdLst>
                <a:gd name="T0" fmla="*/ 59 w 150"/>
                <a:gd name="T1" fmla="*/ 11 h 32"/>
                <a:gd name="T2" fmla="*/ 61 w 150"/>
                <a:gd name="T3" fmla="*/ 10 h 32"/>
                <a:gd name="T4" fmla="*/ 48 w 150"/>
                <a:gd name="T5" fmla="*/ 12 h 32"/>
                <a:gd name="T6" fmla="*/ 37 w 150"/>
                <a:gd name="T7" fmla="*/ 17 h 32"/>
                <a:gd name="T8" fmla="*/ 37 w 150"/>
                <a:gd name="T9" fmla="*/ 14 h 32"/>
                <a:gd name="T10" fmla="*/ 29 w 150"/>
                <a:gd name="T11" fmla="*/ 19 h 32"/>
                <a:gd name="T12" fmla="*/ 20 w 150"/>
                <a:gd name="T13" fmla="*/ 21 h 32"/>
                <a:gd name="T14" fmla="*/ 20 w 150"/>
                <a:gd name="T15" fmla="*/ 18 h 32"/>
                <a:gd name="T16" fmla="*/ 11 w 150"/>
                <a:gd name="T17" fmla="*/ 19 h 32"/>
                <a:gd name="T18" fmla="*/ 0 w 150"/>
                <a:gd name="T19" fmla="*/ 18 h 32"/>
                <a:gd name="T20" fmla="*/ 7 w 150"/>
                <a:gd name="T21" fmla="*/ 14 h 32"/>
                <a:gd name="T22" fmla="*/ 42 w 150"/>
                <a:gd name="T23" fmla="*/ 7 h 32"/>
                <a:gd name="T24" fmla="*/ 67 w 150"/>
                <a:gd name="T25" fmla="*/ 1 h 32"/>
                <a:gd name="T26" fmla="*/ 84 w 150"/>
                <a:gd name="T27" fmla="*/ 0 h 32"/>
                <a:gd name="T28" fmla="*/ 98 w 150"/>
                <a:gd name="T29" fmla="*/ 1 h 32"/>
                <a:gd name="T30" fmla="*/ 85 w 150"/>
                <a:gd name="T31" fmla="*/ 5 h 32"/>
                <a:gd name="T32" fmla="*/ 88 w 150"/>
                <a:gd name="T33" fmla="*/ 7 h 32"/>
                <a:gd name="T34" fmla="*/ 82 w 150"/>
                <a:gd name="T35" fmla="*/ 8 h 32"/>
                <a:gd name="T36" fmla="*/ 67 w 150"/>
                <a:gd name="T37" fmla="*/ 12 h 32"/>
                <a:gd name="T38" fmla="*/ 59 w 150"/>
                <a:gd name="T39" fmla="*/ 15 h 32"/>
                <a:gd name="T40" fmla="*/ 59 w 150"/>
                <a:gd name="T41" fmla="*/ 1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32"/>
                <a:gd name="T65" fmla="*/ 150 w 15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32">
                  <a:moveTo>
                    <a:pt x="91" y="17"/>
                  </a:moveTo>
                  <a:lnTo>
                    <a:pt x="93" y="15"/>
                  </a:lnTo>
                  <a:lnTo>
                    <a:pt x="74" y="19"/>
                  </a:lnTo>
                  <a:lnTo>
                    <a:pt x="57" y="26"/>
                  </a:lnTo>
                  <a:lnTo>
                    <a:pt x="56" y="21"/>
                  </a:lnTo>
                  <a:lnTo>
                    <a:pt x="44" y="29"/>
                  </a:lnTo>
                  <a:lnTo>
                    <a:pt x="30" y="32"/>
                  </a:lnTo>
                  <a:lnTo>
                    <a:pt x="30" y="27"/>
                  </a:lnTo>
                  <a:lnTo>
                    <a:pt x="17" y="29"/>
                  </a:lnTo>
                  <a:lnTo>
                    <a:pt x="0" y="28"/>
                  </a:lnTo>
                  <a:lnTo>
                    <a:pt x="11" y="21"/>
                  </a:lnTo>
                  <a:lnTo>
                    <a:pt x="64" y="11"/>
                  </a:lnTo>
                  <a:lnTo>
                    <a:pt x="102" y="1"/>
                  </a:lnTo>
                  <a:lnTo>
                    <a:pt x="128" y="0"/>
                  </a:lnTo>
                  <a:lnTo>
                    <a:pt x="150" y="2"/>
                  </a:lnTo>
                  <a:lnTo>
                    <a:pt x="130" y="7"/>
                  </a:lnTo>
                  <a:lnTo>
                    <a:pt x="134" y="11"/>
                  </a:lnTo>
                  <a:lnTo>
                    <a:pt x="125" y="12"/>
                  </a:lnTo>
                  <a:lnTo>
                    <a:pt x="102" y="18"/>
                  </a:lnTo>
                  <a:lnTo>
                    <a:pt x="90" y="23"/>
                  </a:lnTo>
                  <a:lnTo>
                    <a:pt x="91" y="1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06" name="Freeform 663"/>
            <p:cNvSpPr>
              <a:spLocks/>
            </p:cNvSpPr>
            <p:nvPr/>
          </p:nvSpPr>
          <p:spPr bwMode="auto">
            <a:xfrm>
              <a:off x="1421" y="1138"/>
              <a:ext cx="98" cy="21"/>
            </a:xfrm>
            <a:custGeom>
              <a:avLst/>
              <a:gdLst>
                <a:gd name="T0" fmla="*/ 59 w 150"/>
                <a:gd name="T1" fmla="*/ 11 h 32"/>
                <a:gd name="T2" fmla="*/ 61 w 150"/>
                <a:gd name="T3" fmla="*/ 10 h 32"/>
                <a:gd name="T4" fmla="*/ 48 w 150"/>
                <a:gd name="T5" fmla="*/ 12 h 32"/>
                <a:gd name="T6" fmla="*/ 37 w 150"/>
                <a:gd name="T7" fmla="*/ 17 h 32"/>
                <a:gd name="T8" fmla="*/ 37 w 150"/>
                <a:gd name="T9" fmla="*/ 14 h 32"/>
                <a:gd name="T10" fmla="*/ 29 w 150"/>
                <a:gd name="T11" fmla="*/ 19 h 32"/>
                <a:gd name="T12" fmla="*/ 20 w 150"/>
                <a:gd name="T13" fmla="*/ 21 h 32"/>
                <a:gd name="T14" fmla="*/ 20 w 150"/>
                <a:gd name="T15" fmla="*/ 18 h 32"/>
                <a:gd name="T16" fmla="*/ 11 w 150"/>
                <a:gd name="T17" fmla="*/ 19 h 32"/>
                <a:gd name="T18" fmla="*/ 0 w 150"/>
                <a:gd name="T19" fmla="*/ 18 h 32"/>
                <a:gd name="T20" fmla="*/ 7 w 150"/>
                <a:gd name="T21" fmla="*/ 14 h 32"/>
                <a:gd name="T22" fmla="*/ 42 w 150"/>
                <a:gd name="T23" fmla="*/ 7 h 32"/>
                <a:gd name="T24" fmla="*/ 67 w 150"/>
                <a:gd name="T25" fmla="*/ 1 h 32"/>
                <a:gd name="T26" fmla="*/ 84 w 150"/>
                <a:gd name="T27" fmla="*/ 0 h 32"/>
                <a:gd name="T28" fmla="*/ 98 w 150"/>
                <a:gd name="T29" fmla="*/ 1 h 32"/>
                <a:gd name="T30" fmla="*/ 85 w 150"/>
                <a:gd name="T31" fmla="*/ 5 h 32"/>
                <a:gd name="T32" fmla="*/ 88 w 150"/>
                <a:gd name="T33" fmla="*/ 7 h 32"/>
                <a:gd name="T34" fmla="*/ 82 w 150"/>
                <a:gd name="T35" fmla="*/ 8 h 32"/>
                <a:gd name="T36" fmla="*/ 67 w 150"/>
                <a:gd name="T37" fmla="*/ 12 h 32"/>
                <a:gd name="T38" fmla="*/ 59 w 150"/>
                <a:gd name="T39" fmla="*/ 15 h 32"/>
                <a:gd name="T40" fmla="*/ 59 w 150"/>
                <a:gd name="T41" fmla="*/ 11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32"/>
                <a:gd name="T65" fmla="*/ 150 w 150"/>
                <a:gd name="T66" fmla="*/ 32 h 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32">
                  <a:moveTo>
                    <a:pt x="91" y="17"/>
                  </a:moveTo>
                  <a:lnTo>
                    <a:pt x="93" y="15"/>
                  </a:lnTo>
                  <a:lnTo>
                    <a:pt x="74" y="19"/>
                  </a:lnTo>
                  <a:lnTo>
                    <a:pt x="57" y="26"/>
                  </a:lnTo>
                  <a:lnTo>
                    <a:pt x="56" y="21"/>
                  </a:lnTo>
                  <a:lnTo>
                    <a:pt x="44" y="29"/>
                  </a:lnTo>
                  <a:lnTo>
                    <a:pt x="30" y="32"/>
                  </a:lnTo>
                  <a:lnTo>
                    <a:pt x="30" y="27"/>
                  </a:lnTo>
                  <a:lnTo>
                    <a:pt x="17" y="29"/>
                  </a:lnTo>
                  <a:lnTo>
                    <a:pt x="0" y="28"/>
                  </a:lnTo>
                  <a:lnTo>
                    <a:pt x="11" y="21"/>
                  </a:lnTo>
                  <a:lnTo>
                    <a:pt x="64" y="11"/>
                  </a:lnTo>
                  <a:lnTo>
                    <a:pt x="102" y="1"/>
                  </a:lnTo>
                  <a:lnTo>
                    <a:pt x="128" y="0"/>
                  </a:lnTo>
                  <a:lnTo>
                    <a:pt x="150" y="2"/>
                  </a:lnTo>
                  <a:lnTo>
                    <a:pt x="130" y="7"/>
                  </a:lnTo>
                  <a:lnTo>
                    <a:pt x="134" y="11"/>
                  </a:lnTo>
                  <a:lnTo>
                    <a:pt x="125" y="12"/>
                  </a:lnTo>
                  <a:lnTo>
                    <a:pt x="102" y="18"/>
                  </a:lnTo>
                  <a:lnTo>
                    <a:pt x="90" y="23"/>
                  </a:lnTo>
                  <a:lnTo>
                    <a:pt x="91" y="17"/>
                  </a:lnTo>
                </a:path>
              </a:pathLst>
            </a:custGeom>
            <a:solidFill>
              <a:srgbClr val="E5E5E5"/>
            </a:solidFill>
            <a:ln w="1588">
              <a:solidFill>
                <a:srgbClr val="999999"/>
              </a:solidFill>
              <a:prstDash val="solid"/>
              <a:round/>
              <a:headEnd/>
              <a:tailEnd/>
            </a:ln>
          </p:spPr>
          <p:txBody>
            <a:bodyPr/>
            <a:lstStyle/>
            <a:p>
              <a:endParaRPr lang="en-US"/>
            </a:p>
          </p:txBody>
        </p:sp>
        <p:sp>
          <p:nvSpPr>
            <p:cNvPr id="27407" name="Freeform 664"/>
            <p:cNvSpPr>
              <a:spLocks/>
            </p:cNvSpPr>
            <p:nvPr/>
          </p:nvSpPr>
          <p:spPr bwMode="auto">
            <a:xfrm>
              <a:off x="1620" y="1149"/>
              <a:ext cx="61" cy="21"/>
            </a:xfrm>
            <a:custGeom>
              <a:avLst/>
              <a:gdLst>
                <a:gd name="T0" fmla="*/ 29 w 92"/>
                <a:gd name="T1" fmla="*/ 7 h 32"/>
                <a:gd name="T2" fmla="*/ 19 w 92"/>
                <a:gd name="T3" fmla="*/ 3 h 32"/>
                <a:gd name="T4" fmla="*/ 23 w 92"/>
                <a:gd name="T5" fmla="*/ 4 h 32"/>
                <a:gd name="T6" fmla="*/ 15 w 92"/>
                <a:gd name="T7" fmla="*/ 7 h 32"/>
                <a:gd name="T8" fmla="*/ 15 w 92"/>
                <a:gd name="T9" fmla="*/ 8 h 32"/>
                <a:gd name="T10" fmla="*/ 15 w 92"/>
                <a:gd name="T11" fmla="*/ 11 h 32"/>
                <a:gd name="T12" fmla="*/ 0 w 92"/>
                <a:gd name="T13" fmla="*/ 12 h 32"/>
                <a:gd name="T14" fmla="*/ 39 w 92"/>
                <a:gd name="T15" fmla="*/ 11 h 32"/>
                <a:gd name="T16" fmla="*/ 15 w 92"/>
                <a:gd name="T17" fmla="*/ 17 h 32"/>
                <a:gd name="T18" fmla="*/ 15 w 92"/>
                <a:gd name="T19" fmla="*/ 18 h 32"/>
                <a:gd name="T20" fmla="*/ 38 w 92"/>
                <a:gd name="T21" fmla="*/ 21 h 32"/>
                <a:gd name="T22" fmla="*/ 40 w 92"/>
                <a:gd name="T23" fmla="*/ 18 h 32"/>
                <a:gd name="T24" fmla="*/ 42 w 92"/>
                <a:gd name="T25" fmla="*/ 16 h 32"/>
                <a:gd name="T26" fmla="*/ 52 w 92"/>
                <a:gd name="T27" fmla="*/ 16 h 32"/>
                <a:gd name="T28" fmla="*/ 56 w 92"/>
                <a:gd name="T29" fmla="*/ 11 h 32"/>
                <a:gd name="T30" fmla="*/ 50 w 92"/>
                <a:gd name="T31" fmla="*/ 11 h 32"/>
                <a:gd name="T32" fmla="*/ 61 w 92"/>
                <a:gd name="T33" fmla="*/ 3 h 32"/>
                <a:gd name="T34" fmla="*/ 58 w 92"/>
                <a:gd name="T35" fmla="*/ 0 h 32"/>
                <a:gd name="T36" fmla="*/ 48 w 92"/>
                <a:gd name="T37" fmla="*/ 1 h 32"/>
                <a:gd name="T38" fmla="*/ 31 w 92"/>
                <a:gd name="T39" fmla="*/ 1 h 32"/>
                <a:gd name="T40" fmla="*/ 38 w 92"/>
                <a:gd name="T41" fmla="*/ 7 h 32"/>
                <a:gd name="T42" fmla="*/ 33 w 92"/>
                <a:gd name="T43" fmla="*/ 7 h 32"/>
                <a:gd name="T44" fmla="*/ 29 w 92"/>
                <a:gd name="T45" fmla="*/ 7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32"/>
                <a:gd name="T71" fmla="*/ 92 w 9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32">
                  <a:moveTo>
                    <a:pt x="44" y="10"/>
                  </a:moveTo>
                  <a:lnTo>
                    <a:pt x="28" y="4"/>
                  </a:lnTo>
                  <a:lnTo>
                    <a:pt x="34" y="6"/>
                  </a:lnTo>
                  <a:lnTo>
                    <a:pt x="23" y="10"/>
                  </a:lnTo>
                  <a:lnTo>
                    <a:pt x="23" y="12"/>
                  </a:lnTo>
                  <a:lnTo>
                    <a:pt x="23" y="16"/>
                  </a:lnTo>
                  <a:lnTo>
                    <a:pt x="0" y="18"/>
                  </a:lnTo>
                  <a:lnTo>
                    <a:pt x="59" y="17"/>
                  </a:lnTo>
                  <a:lnTo>
                    <a:pt x="23" y="26"/>
                  </a:lnTo>
                  <a:lnTo>
                    <a:pt x="22" y="28"/>
                  </a:lnTo>
                  <a:lnTo>
                    <a:pt x="58" y="32"/>
                  </a:lnTo>
                  <a:lnTo>
                    <a:pt x="61" y="27"/>
                  </a:lnTo>
                  <a:lnTo>
                    <a:pt x="64" y="24"/>
                  </a:lnTo>
                  <a:lnTo>
                    <a:pt x="78" y="24"/>
                  </a:lnTo>
                  <a:lnTo>
                    <a:pt x="84" y="17"/>
                  </a:lnTo>
                  <a:lnTo>
                    <a:pt x="75" y="17"/>
                  </a:lnTo>
                  <a:lnTo>
                    <a:pt x="92" y="4"/>
                  </a:lnTo>
                  <a:lnTo>
                    <a:pt x="87" y="0"/>
                  </a:lnTo>
                  <a:lnTo>
                    <a:pt x="72" y="2"/>
                  </a:lnTo>
                  <a:lnTo>
                    <a:pt x="46" y="1"/>
                  </a:lnTo>
                  <a:lnTo>
                    <a:pt x="58" y="10"/>
                  </a:lnTo>
                  <a:lnTo>
                    <a:pt x="50" y="11"/>
                  </a:lnTo>
                  <a:lnTo>
                    <a:pt x="44" y="1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08" name="Freeform 665"/>
            <p:cNvSpPr>
              <a:spLocks/>
            </p:cNvSpPr>
            <p:nvPr/>
          </p:nvSpPr>
          <p:spPr bwMode="auto">
            <a:xfrm>
              <a:off x="1620" y="1149"/>
              <a:ext cx="61" cy="21"/>
            </a:xfrm>
            <a:custGeom>
              <a:avLst/>
              <a:gdLst>
                <a:gd name="T0" fmla="*/ 29 w 92"/>
                <a:gd name="T1" fmla="*/ 7 h 32"/>
                <a:gd name="T2" fmla="*/ 19 w 92"/>
                <a:gd name="T3" fmla="*/ 3 h 32"/>
                <a:gd name="T4" fmla="*/ 23 w 92"/>
                <a:gd name="T5" fmla="*/ 4 h 32"/>
                <a:gd name="T6" fmla="*/ 15 w 92"/>
                <a:gd name="T7" fmla="*/ 7 h 32"/>
                <a:gd name="T8" fmla="*/ 15 w 92"/>
                <a:gd name="T9" fmla="*/ 8 h 32"/>
                <a:gd name="T10" fmla="*/ 15 w 92"/>
                <a:gd name="T11" fmla="*/ 11 h 32"/>
                <a:gd name="T12" fmla="*/ 0 w 92"/>
                <a:gd name="T13" fmla="*/ 12 h 32"/>
                <a:gd name="T14" fmla="*/ 39 w 92"/>
                <a:gd name="T15" fmla="*/ 11 h 32"/>
                <a:gd name="T16" fmla="*/ 15 w 92"/>
                <a:gd name="T17" fmla="*/ 17 h 32"/>
                <a:gd name="T18" fmla="*/ 15 w 92"/>
                <a:gd name="T19" fmla="*/ 18 h 32"/>
                <a:gd name="T20" fmla="*/ 38 w 92"/>
                <a:gd name="T21" fmla="*/ 21 h 32"/>
                <a:gd name="T22" fmla="*/ 40 w 92"/>
                <a:gd name="T23" fmla="*/ 18 h 32"/>
                <a:gd name="T24" fmla="*/ 42 w 92"/>
                <a:gd name="T25" fmla="*/ 16 h 32"/>
                <a:gd name="T26" fmla="*/ 52 w 92"/>
                <a:gd name="T27" fmla="*/ 16 h 32"/>
                <a:gd name="T28" fmla="*/ 56 w 92"/>
                <a:gd name="T29" fmla="*/ 11 h 32"/>
                <a:gd name="T30" fmla="*/ 50 w 92"/>
                <a:gd name="T31" fmla="*/ 11 h 32"/>
                <a:gd name="T32" fmla="*/ 61 w 92"/>
                <a:gd name="T33" fmla="*/ 3 h 32"/>
                <a:gd name="T34" fmla="*/ 58 w 92"/>
                <a:gd name="T35" fmla="*/ 0 h 32"/>
                <a:gd name="T36" fmla="*/ 48 w 92"/>
                <a:gd name="T37" fmla="*/ 1 h 32"/>
                <a:gd name="T38" fmla="*/ 31 w 92"/>
                <a:gd name="T39" fmla="*/ 1 h 32"/>
                <a:gd name="T40" fmla="*/ 38 w 92"/>
                <a:gd name="T41" fmla="*/ 7 h 32"/>
                <a:gd name="T42" fmla="*/ 33 w 92"/>
                <a:gd name="T43" fmla="*/ 7 h 32"/>
                <a:gd name="T44" fmla="*/ 29 w 92"/>
                <a:gd name="T45" fmla="*/ 7 h 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32"/>
                <a:gd name="T71" fmla="*/ 92 w 92"/>
                <a:gd name="T72" fmla="*/ 32 h 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32">
                  <a:moveTo>
                    <a:pt x="44" y="10"/>
                  </a:moveTo>
                  <a:lnTo>
                    <a:pt x="28" y="4"/>
                  </a:lnTo>
                  <a:lnTo>
                    <a:pt x="34" y="6"/>
                  </a:lnTo>
                  <a:lnTo>
                    <a:pt x="23" y="10"/>
                  </a:lnTo>
                  <a:lnTo>
                    <a:pt x="23" y="12"/>
                  </a:lnTo>
                  <a:lnTo>
                    <a:pt x="23" y="16"/>
                  </a:lnTo>
                  <a:lnTo>
                    <a:pt x="0" y="18"/>
                  </a:lnTo>
                  <a:lnTo>
                    <a:pt x="59" y="17"/>
                  </a:lnTo>
                  <a:lnTo>
                    <a:pt x="23" y="26"/>
                  </a:lnTo>
                  <a:lnTo>
                    <a:pt x="22" y="28"/>
                  </a:lnTo>
                  <a:lnTo>
                    <a:pt x="58" y="32"/>
                  </a:lnTo>
                  <a:lnTo>
                    <a:pt x="61" y="27"/>
                  </a:lnTo>
                  <a:lnTo>
                    <a:pt x="64" y="24"/>
                  </a:lnTo>
                  <a:lnTo>
                    <a:pt x="78" y="24"/>
                  </a:lnTo>
                  <a:lnTo>
                    <a:pt x="84" y="17"/>
                  </a:lnTo>
                  <a:lnTo>
                    <a:pt x="75" y="17"/>
                  </a:lnTo>
                  <a:lnTo>
                    <a:pt x="92" y="4"/>
                  </a:lnTo>
                  <a:lnTo>
                    <a:pt x="87" y="0"/>
                  </a:lnTo>
                  <a:lnTo>
                    <a:pt x="72" y="2"/>
                  </a:lnTo>
                  <a:lnTo>
                    <a:pt x="46" y="1"/>
                  </a:lnTo>
                  <a:lnTo>
                    <a:pt x="58" y="10"/>
                  </a:lnTo>
                  <a:lnTo>
                    <a:pt x="50" y="11"/>
                  </a:lnTo>
                  <a:lnTo>
                    <a:pt x="44" y="10"/>
                  </a:lnTo>
                </a:path>
              </a:pathLst>
            </a:custGeom>
            <a:solidFill>
              <a:srgbClr val="E5E5E5"/>
            </a:solidFill>
            <a:ln w="1588">
              <a:solidFill>
                <a:srgbClr val="999999"/>
              </a:solidFill>
              <a:prstDash val="solid"/>
              <a:round/>
              <a:headEnd/>
              <a:tailEnd/>
            </a:ln>
          </p:spPr>
          <p:txBody>
            <a:bodyPr/>
            <a:lstStyle/>
            <a:p>
              <a:endParaRPr lang="en-US"/>
            </a:p>
          </p:txBody>
        </p:sp>
        <p:sp>
          <p:nvSpPr>
            <p:cNvPr id="27409" name="Freeform 666"/>
            <p:cNvSpPr>
              <a:spLocks/>
            </p:cNvSpPr>
            <p:nvPr/>
          </p:nvSpPr>
          <p:spPr bwMode="auto">
            <a:xfrm>
              <a:off x="1643" y="1116"/>
              <a:ext cx="54" cy="18"/>
            </a:xfrm>
            <a:custGeom>
              <a:avLst/>
              <a:gdLst>
                <a:gd name="T0" fmla="*/ 34 w 83"/>
                <a:gd name="T1" fmla="*/ 3 h 27"/>
                <a:gd name="T2" fmla="*/ 34 w 83"/>
                <a:gd name="T3" fmla="*/ 2 h 27"/>
                <a:gd name="T4" fmla="*/ 47 w 83"/>
                <a:gd name="T5" fmla="*/ 3 h 27"/>
                <a:gd name="T6" fmla="*/ 51 w 83"/>
                <a:gd name="T7" fmla="*/ 5 h 27"/>
                <a:gd name="T8" fmla="*/ 50 w 83"/>
                <a:gd name="T9" fmla="*/ 11 h 27"/>
                <a:gd name="T10" fmla="*/ 54 w 83"/>
                <a:gd name="T11" fmla="*/ 15 h 27"/>
                <a:gd name="T12" fmla="*/ 39 w 83"/>
                <a:gd name="T13" fmla="*/ 18 h 27"/>
                <a:gd name="T14" fmla="*/ 26 w 83"/>
                <a:gd name="T15" fmla="*/ 12 h 27"/>
                <a:gd name="T16" fmla="*/ 0 w 83"/>
                <a:gd name="T17" fmla="*/ 11 h 27"/>
                <a:gd name="T18" fmla="*/ 7 w 83"/>
                <a:gd name="T19" fmla="*/ 7 h 27"/>
                <a:gd name="T20" fmla="*/ 18 w 83"/>
                <a:gd name="T21" fmla="*/ 7 h 27"/>
                <a:gd name="T22" fmla="*/ 18 w 83"/>
                <a:gd name="T23" fmla="*/ 3 h 27"/>
                <a:gd name="T24" fmla="*/ 8 w 83"/>
                <a:gd name="T25" fmla="*/ 3 h 27"/>
                <a:gd name="T26" fmla="*/ 7 w 83"/>
                <a:gd name="T27" fmla="*/ 1 h 27"/>
                <a:gd name="T28" fmla="*/ 34 w 83"/>
                <a:gd name="T29" fmla="*/ 0 h 27"/>
                <a:gd name="T30" fmla="*/ 34 w 83"/>
                <a:gd name="T31" fmla="*/ 3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27"/>
                <a:gd name="T50" fmla="*/ 83 w 83"/>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27">
                  <a:moveTo>
                    <a:pt x="52" y="5"/>
                  </a:moveTo>
                  <a:lnTo>
                    <a:pt x="53" y="3"/>
                  </a:lnTo>
                  <a:lnTo>
                    <a:pt x="72" y="5"/>
                  </a:lnTo>
                  <a:lnTo>
                    <a:pt x="79" y="7"/>
                  </a:lnTo>
                  <a:lnTo>
                    <a:pt x="77" y="16"/>
                  </a:lnTo>
                  <a:lnTo>
                    <a:pt x="83" y="22"/>
                  </a:lnTo>
                  <a:lnTo>
                    <a:pt x="60" y="27"/>
                  </a:lnTo>
                  <a:lnTo>
                    <a:pt x="40" y="18"/>
                  </a:lnTo>
                  <a:lnTo>
                    <a:pt x="0" y="17"/>
                  </a:lnTo>
                  <a:lnTo>
                    <a:pt x="10" y="11"/>
                  </a:lnTo>
                  <a:lnTo>
                    <a:pt x="28" y="10"/>
                  </a:lnTo>
                  <a:lnTo>
                    <a:pt x="27" y="5"/>
                  </a:lnTo>
                  <a:lnTo>
                    <a:pt x="13" y="5"/>
                  </a:lnTo>
                  <a:lnTo>
                    <a:pt x="10" y="1"/>
                  </a:lnTo>
                  <a:lnTo>
                    <a:pt x="52" y="0"/>
                  </a:lnTo>
                  <a:lnTo>
                    <a:pt x="52" y="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10" name="Freeform 667"/>
            <p:cNvSpPr>
              <a:spLocks/>
            </p:cNvSpPr>
            <p:nvPr/>
          </p:nvSpPr>
          <p:spPr bwMode="auto">
            <a:xfrm>
              <a:off x="1643" y="1116"/>
              <a:ext cx="54" cy="18"/>
            </a:xfrm>
            <a:custGeom>
              <a:avLst/>
              <a:gdLst>
                <a:gd name="T0" fmla="*/ 34 w 83"/>
                <a:gd name="T1" fmla="*/ 3 h 27"/>
                <a:gd name="T2" fmla="*/ 34 w 83"/>
                <a:gd name="T3" fmla="*/ 2 h 27"/>
                <a:gd name="T4" fmla="*/ 47 w 83"/>
                <a:gd name="T5" fmla="*/ 3 h 27"/>
                <a:gd name="T6" fmla="*/ 51 w 83"/>
                <a:gd name="T7" fmla="*/ 5 h 27"/>
                <a:gd name="T8" fmla="*/ 50 w 83"/>
                <a:gd name="T9" fmla="*/ 11 h 27"/>
                <a:gd name="T10" fmla="*/ 54 w 83"/>
                <a:gd name="T11" fmla="*/ 15 h 27"/>
                <a:gd name="T12" fmla="*/ 39 w 83"/>
                <a:gd name="T13" fmla="*/ 18 h 27"/>
                <a:gd name="T14" fmla="*/ 26 w 83"/>
                <a:gd name="T15" fmla="*/ 12 h 27"/>
                <a:gd name="T16" fmla="*/ 0 w 83"/>
                <a:gd name="T17" fmla="*/ 11 h 27"/>
                <a:gd name="T18" fmla="*/ 7 w 83"/>
                <a:gd name="T19" fmla="*/ 7 h 27"/>
                <a:gd name="T20" fmla="*/ 18 w 83"/>
                <a:gd name="T21" fmla="*/ 7 h 27"/>
                <a:gd name="T22" fmla="*/ 18 w 83"/>
                <a:gd name="T23" fmla="*/ 3 h 27"/>
                <a:gd name="T24" fmla="*/ 8 w 83"/>
                <a:gd name="T25" fmla="*/ 3 h 27"/>
                <a:gd name="T26" fmla="*/ 7 w 83"/>
                <a:gd name="T27" fmla="*/ 1 h 27"/>
                <a:gd name="T28" fmla="*/ 34 w 83"/>
                <a:gd name="T29" fmla="*/ 0 h 27"/>
                <a:gd name="T30" fmla="*/ 34 w 83"/>
                <a:gd name="T31" fmla="*/ 3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27"/>
                <a:gd name="T50" fmla="*/ 83 w 83"/>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27">
                  <a:moveTo>
                    <a:pt x="52" y="5"/>
                  </a:moveTo>
                  <a:lnTo>
                    <a:pt x="53" y="3"/>
                  </a:lnTo>
                  <a:lnTo>
                    <a:pt x="72" y="5"/>
                  </a:lnTo>
                  <a:lnTo>
                    <a:pt x="79" y="7"/>
                  </a:lnTo>
                  <a:lnTo>
                    <a:pt x="77" y="16"/>
                  </a:lnTo>
                  <a:lnTo>
                    <a:pt x="83" y="22"/>
                  </a:lnTo>
                  <a:lnTo>
                    <a:pt x="60" y="27"/>
                  </a:lnTo>
                  <a:lnTo>
                    <a:pt x="40" y="18"/>
                  </a:lnTo>
                  <a:lnTo>
                    <a:pt x="0" y="17"/>
                  </a:lnTo>
                  <a:lnTo>
                    <a:pt x="10" y="11"/>
                  </a:lnTo>
                  <a:lnTo>
                    <a:pt x="28" y="10"/>
                  </a:lnTo>
                  <a:lnTo>
                    <a:pt x="27" y="5"/>
                  </a:lnTo>
                  <a:lnTo>
                    <a:pt x="13" y="5"/>
                  </a:lnTo>
                  <a:lnTo>
                    <a:pt x="10" y="1"/>
                  </a:lnTo>
                  <a:lnTo>
                    <a:pt x="52" y="0"/>
                  </a:lnTo>
                  <a:lnTo>
                    <a:pt x="52" y="5"/>
                  </a:lnTo>
                </a:path>
              </a:pathLst>
            </a:custGeom>
            <a:solidFill>
              <a:srgbClr val="E5E5E5"/>
            </a:solidFill>
            <a:ln w="1588">
              <a:solidFill>
                <a:srgbClr val="999999"/>
              </a:solidFill>
              <a:prstDash val="solid"/>
              <a:round/>
              <a:headEnd/>
              <a:tailEnd/>
            </a:ln>
          </p:spPr>
          <p:txBody>
            <a:bodyPr/>
            <a:lstStyle/>
            <a:p>
              <a:endParaRPr lang="en-US"/>
            </a:p>
          </p:txBody>
        </p:sp>
        <p:sp>
          <p:nvSpPr>
            <p:cNvPr id="27411" name="Freeform 668"/>
            <p:cNvSpPr>
              <a:spLocks/>
            </p:cNvSpPr>
            <p:nvPr/>
          </p:nvSpPr>
          <p:spPr bwMode="auto">
            <a:xfrm>
              <a:off x="1559" y="1240"/>
              <a:ext cx="48" cy="22"/>
            </a:xfrm>
            <a:custGeom>
              <a:avLst/>
              <a:gdLst>
                <a:gd name="T0" fmla="*/ 41 w 73"/>
                <a:gd name="T1" fmla="*/ 10 h 33"/>
                <a:gd name="T2" fmla="*/ 41 w 73"/>
                <a:gd name="T3" fmla="*/ 9 h 33"/>
                <a:gd name="T4" fmla="*/ 30 w 73"/>
                <a:gd name="T5" fmla="*/ 0 h 33"/>
                <a:gd name="T6" fmla="*/ 22 w 73"/>
                <a:gd name="T7" fmla="*/ 5 h 33"/>
                <a:gd name="T8" fmla="*/ 20 w 73"/>
                <a:gd name="T9" fmla="*/ 5 h 33"/>
                <a:gd name="T10" fmla="*/ 16 w 73"/>
                <a:gd name="T11" fmla="*/ 9 h 33"/>
                <a:gd name="T12" fmla="*/ 0 w 73"/>
                <a:gd name="T13" fmla="*/ 13 h 33"/>
                <a:gd name="T14" fmla="*/ 27 w 73"/>
                <a:gd name="T15" fmla="*/ 22 h 33"/>
                <a:gd name="T16" fmla="*/ 48 w 73"/>
                <a:gd name="T17" fmla="*/ 16 h 33"/>
                <a:gd name="T18" fmla="*/ 42 w 73"/>
                <a:gd name="T19" fmla="*/ 16 h 33"/>
                <a:gd name="T20" fmla="*/ 41 w 73"/>
                <a:gd name="T21" fmla="*/ 1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33"/>
                <a:gd name="T35" fmla="*/ 73 w 7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33">
                  <a:moveTo>
                    <a:pt x="62" y="15"/>
                  </a:moveTo>
                  <a:lnTo>
                    <a:pt x="63" y="14"/>
                  </a:lnTo>
                  <a:lnTo>
                    <a:pt x="45" y="0"/>
                  </a:lnTo>
                  <a:lnTo>
                    <a:pt x="33" y="8"/>
                  </a:lnTo>
                  <a:lnTo>
                    <a:pt x="31" y="7"/>
                  </a:lnTo>
                  <a:lnTo>
                    <a:pt x="25" y="13"/>
                  </a:lnTo>
                  <a:lnTo>
                    <a:pt x="0" y="19"/>
                  </a:lnTo>
                  <a:lnTo>
                    <a:pt x="41" y="33"/>
                  </a:lnTo>
                  <a:lnTo>
                    <a:pt x="73" y="24"/>
                  </a:lnTo>
                  <a:lnTo>
                    <a:pt x="64" y="24"/>
                  </a:lnTo>
                  <a:lnTo>
                    <a:pt x="62" y="15"/>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12" name="Freeform 669"/>
            <p:cNvSpPr>
              <a:spLocks/>
            </p:cNvSpPr>
            <p:nvPr/>
          </p:nvSpPr>
          <p:spPr bwMode="auto">
            <a:xfrm>
              <a:off x="1559" y="1240"/>
              <a:ext cx="48" cy="22"/>
            </a:xfrm>
            <a:custGeom>
              <a:avLst/>
              <a:gdLst>
                <a:gd name="T0" fmla="*/ 41 w 73"/>
                <a:gd name="T1" fmla="*/ 10 h 33"/>
                <a:gd name="T2" fmla="*/ 41 w 73"/>
                <a:gd name="T3" fmla="*/ 9 h 33"/>
                <a:gd name="T4" fmla="*/ 30 w 73"/>
                <a:gd name="T5" fmla="*/ 0 h 33"/>
                <a:gd name="T6" fmla="*/ 22 w 73"/>
                <a:gd name="T7" fmla="*/ 5 h 33"/>
                <a:gd name="T8" fmla="*/ 20 w 73"/>
                <a:gd name="T9" fmla="*/ 5 h 33"/>
                <a:gd name="T10" fmla="*/ 16 w 73"/>
                <a:gd name="T11" fmla="*/ 9 h 33"/>
                <a:gd name="T12" fmla="*/ 0 w 73"/>
                <a:gd name="T13" fmla="*/ 13 h 33"/>
                <a:gd name="T14" fmla="*/ 27 w 73"/>
                <a:gd name="T15" fmla="*/ 22 h 33"/>
                <a:gd name="T16" fmla="*/ 48 w 73"/>
                <a:gd name="T17" fmla="*/ 16 h 33"/>
                <a:gd name="T18" fmla="*/ 42 w 73"/>
                <a:gd name="T19" fmla="*/ 16 h 33"/>
                <a:gd name="T20" fmla="*/ 41 w 73"/>
                <a:gd name="T21" fmla="*/ 1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33"/>
                <a:gd name="T35" fmla="*/ 73 w 7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33">
                  <a:moveTo>
                    <a:pt x="62" y="15"/>
                  </a:moveTo>
                  <a:lnTo>
                    <a:pt x="63" y="14"/>
                  </a:lnTo>
                  <a:lnTo>
                    <a:pt x="45" y="0"/>
                  </a:lnTo>
                  <a:lnTo>
                    <a:pt x="33" y="8"/>
                  </a:lnTo>
                  <a:lnTo>
                    <a:pt x="31" y="7"/>
                  </a:lnTo>
                  <a:lnTo>
                    <a:pt x="25" y="13"/>
                  </a:lnTo>
                  <a:lnTo>
                    <a:pt x="0" y="19"/>
                  </a:lnTo>
                  <a:lnTo>
                    <a:pt x="41" y="33"/>
                  </a:lnTo>
                  <a:lnTo>
                    <a:pt x="73" y="24"/>
                  </a:lnTo>
                  <a:lnTo>
                    <a:pt x="64" y="24"/>
                  </a:lnTo>
                  <a:lnTo>
                    <a:pt x="62" y="15"/>
                  </a:lnTo>
                </a:path>
              </a:pathLst>
            </a:custGeom>
            <a:solidFill>
              <a:srgbClr val="E5E5E5"/>
            </a:solidFill>
            <a:ln w="1588">
              <a:solidFill>
                <a:srgbClr val="999999"/>
              </a:solidFill>
              <a:prstDash val="solid"/>
              <a:round/>
              <a:headEnd/>
              <a:tailEnd/>
            </a:ln>
          </p:spPr>
          <p:txBody>
            <a:bodyPr/>
            <a:lstStyle/>
            <a:p>
              <a:endParaRPr lang="en-US"/>
            </a:p>
          </p:txBody>
        </p:sp>
        <p:sp>
          <p:nvSpPr>
            <p:cNvPr id="27413" name="Freeform 670"/>
            <p:cNvSpPr>
              <a:spLocks/>
            </p:cNvSpPr>
            <p:nvPr/>
          </p:nvSpPr>
          <p:spPr bwMode="auto">
            <a:xfrm>
              <a:off x="1817" y="1188"/>
              <a:ext cx="45" cy="13"/>
            </a:xfrm>
            <a:custGeom>
              <a:avLst/>
              <a:gdLst>
                <a:gd name="T0" fmla="*/ 33 w 69"/>
                <a:gd name="T1" fmla="*/ 0 h 21"/>
                <a:gd name="T2" fmla="*/ 2 w 69"/>
                <a:gd name="T3" fmla="*/ 1 h 21"/>
                <a:gd name="T4" fmla="*/ 0 w 69"/>
                <a:gd name="T5" fmla="*/ 4 h 21"/>
                <a:gd name="T6" fmla="*/ 3 w 69"/>
                <a:gd name="T7" fmla="*/ 9 h 21"/>
                <a:gd name="T8" fmla="*/ 9 w 69"/>
                <a:gd name="T9" fmla="*/ 13 h 21"/>
                <a:gd name="T10" fmla="*/ 45 w 69"/>
                <a:gd name="T11" fmla="*/ 11 h 21"/>
                <a:gd name="T12" fmla="*/ 33 w 69"/>
                <a:gd name="T13" fmla="*/ 0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50" y="0"/>
                  </a:moveTo>
                  <a:lnTo>
                    <a:pt x="3" y="1"/>
                  </a:lnTo>
                  <a:lnTo>
                    <a:pt x="0" y="7"/>
                  </a:lnTo>
                  <a:lnTo>
                    <a:pt x="5" y="14"/>
                  </a:lnTo>
                  <a:lnTo>
                    <a:pt x="14" y="21"/>
                  </a:lnTo>
                  <a:lnTo>
                    <a:pt x="69" y="17"/>
                  </a:lnTo>
                  <a:lnTo>
                    <a:pt x="5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14" name="Freeform 671"/>
            <p:cNvSpPr>
              <a:spLocks/>
            </p:cNvSpPr>
            <p:nvPr/>
          </p:nvSpPr>
          <p:spPr bwMode="auto">
            <a:xfrm>
              <a:off x="1817" y="1188"/>
              <a:ext cx="45" cy="13"/>
            </a:xfrm>
            <a:custGeom>
              <a:avLst/>
              <a:gdLst>
                <a:gd name="T0" fmla="*/ 33 w 69"/>
                <a:gd name="T1" fmla="*/ 0 h 21"/>
                <a:gd name="T2" fmla="*/ 2 w 69"/>
                <a:gd name="T3" fmla="*/ 1 h 21"/>
                <a:gd name="T4" fmla="*/ 0 w 69"/>
                <a:gd name="T5" fmla="*/ 4 h 21"/>
                <a:gd name="T6" fmla="*/ 3 w 69"/>
                <a:gd name="T7" fmla="*/ 9 h 21"/>
                <a:gd name="T8" fmla="*/ 9 w 69"/>
                <a:gd name="T9" fmla="*/ 13 h 21"/>
                <a:gd name="T10" fmla="*/ 45 w 69"/>
                <a:gd name="T11" fmla="*/ 11 h 21"/>
                <a:gd name="T12" fmla="*/ 33 w 69"/>
                <a:gd name="T13" fmla="*/ 0 h 21"/>
                <a:gd name="T14" fmla="*/ 0 60000 65536"/>
                <a:gd name="T15" fmla="*/ 0 60000 65536"/>
                <a:gd name="T16" fmla="*/ 0 60000 65536"/>
                <a:gd name="T17" fmla="*/ 0 60000 65536"/>
                <a:gd name="T18" fmla="*/ 0 60000 65536"/>
                <a:gd name="T19" fmla="*/ 0 60000 65536"/>
                <a:gd name="T20" fmla="*/ 0 60000 65536"/>
                <a:gd name="T21" fmla="*/ 0 w 69"/>
                <a:gd name="T22" fmla="*/ 0 h 21"/>
                <a:gd name="T23" fmla="*/ 69 w 69"/>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21">
                  <a:moveTo>
                    <a:pt x="50" y="0"/>
                  </a:moveTo>
                  <a:lnTo>
                    <a:pt x="3" y="1"/>
                  </a:lnTo>
                  <a:lnTo>
                    <a:pt x="0" y="7"/>
                  </a:lnTo>
                  <a:lnTo>
                    <a:pt x="5" y="14"/>
                  </a:lnTo>
                  <a:lnTo>
                    <a:pt x="14" y="21"/>
                  </a:lnTo>
                  <a:lnTo>
                    <a:pt x="69" y="17"/>
                  </a:lnTo>
                  <a:lnTo>
                    <a:pt x="50" y="0"/>
                  </a:lnTo>
                </a:path>
              </a:pathLst>
            </a:custGeom>
            <a:solidFill>
              <a:srgbClr val="E5E5E5"/>
            </a:solidFill>
            <a:ln w="1588">
              <a:solidFill>
                <a:srgbClr val="999999"/>
              </a:solidFill>
              <a:prstDash val="solid"/>
              <a:round/>
              <a:headEnd/>
              <a:tailEnd/>
            </a:ln>
          </p:spPr>
          <p:txBody>
            <a:bodyPr/>
            <a:lstStyle/>
            <a:p>
              <a:endParaRPr lang="en-US"/>
            </a:p>
          </p:txBody>
        </p:sp>
        <p:sp>
          <p:nvSpPr>
            <p:cNvPr id="27415" name="Freeform 672"/>
            <p:cNvSpPr>
              <a:spLocks/>
            </p:cNvSpPr>
            <p:nvPr/>
          </p:nvSpPr>
          <p:spPr bwMode="auto">
            <a:xfrm>
              <a:off x="1796" y="1264"/>
              <a:ext cx="29" cy="14"/>
            </a:xfrm>
            <a:custGeom>
              <a:avLst/>
              <a:gdLst>
                <a:gd name="T0" fmla="*/ 26 w 44"/>
                <a:gd name="T1" fmla="*/ 10 h 23"/>
                <a:gd name="T2" fmla="*/ 3 w 44"/>
                <a:gd name="T3" fmla="*/ 14 h 23"/>
                <a:gd name="T4" fmla="*/ 0 w 44"/>
                <a:gd name="T5" fmla="*/ 9 h 23"/>
                <a:gd name="T6" fmla="*/ 18 w 44"/>
                <a:gd name="T7" fmla="*/ 0 h 23"/>
                <a:gd name="T8" fmla="*/ 29 w 44"/>
                <a:gd name="T9" fmla="*/ 4 h 23"/>
                <a:gd name="T10" fmla="*/ 26 w 44"/>
                <a:gd name="T11" fmla="*/ 10 h 23"/>
                <a:gd name="T12" fmla="*/ 0 60000 65536"/>
                <a:gd name="T13" fmla="*/ 0 60000 65536"/>
                <a:gd name="T14" fmla="*/ 0 60000 65536"/>
                <a:gd name="T15" fmla="*/ 0 60000 65536"/>
                <a:gd name="T16" fmla="*/ 0 60000 65536"/>
                <a:gd name="T17" fmla="*/ 0 60000 65536"/>
                <a:gd name="T18" fmla="*/ 0 w 44"/>
                <a:gd name="T19" fmla="*/ 0 h 23"/>
                <a:gd name="T20" fmla="*/ 44 w 4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4" h="23">
                  <a:moveTo>
                    <a:pt x="39" y="16"/>
                  </a:moveTo>
                  <a:lnTo>
                    <a:pt x="5" y="23"/>
                  </a:lnTo>
                  <a:lnTo>
                    <a:pt x="0" y="14"/>
                  </a:lnTo>
                  <a:lnTo>
                    <a:pt x="28" y="0"/>
                  </a:lnTo>
                  <a:lnTo>
                    <a:pt x="44" y="6"/>
                  </a:lnTo>
                  <a:lnTo>
                    <a:pt x="39" y="1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16" name="Freeform 673"/>
            <p:cNvSpPr>
              <a:spLocks/>
            </p:cNvSpPr>
            <p:nvPr/>
          </p:nvSpPr>
          <p:spPr bwMode="auto">
            <a:xfrm>
              <a:off x="1796" y="1264"/>
              <a:ext cx="29" cy="14"/>
            </a:xfrm>
            <a:custGeom>
              <a:avLst/>
              <a:gdLst>
                <a:gd name="T0" fmla="*/ 26 w 44"/>
                <a:gd name="T1" fmla="*/ 10 h 23"/>
                <a:gd name="T2" fmla="*/ 3 w 44"/>
                <a:gd name="T3" fmla="*/ 14 h 23"/>
                <a:gd name="T4" fmla="*/ 0 w 44"/>
                <a:gd name="T5" fmla="*/ 9 h 23"/>
                <a:gd name="T6" fmla="*/ 18 w 44"/>
                <a:gd name="T7" fmla="*/ 0 h 23"/>
                <a:gd name="T8" fmla="*/ 29 w 44"/>
                <a:gd name="T9" fmla="*/ 4 h 23"/>
                <a:gd name="T10" fmla="*/ 26 w 44"/>
                <a:gd name="T11" fmla="*/ 10 h 23"/>
                <a:gd name="T12" fmla="*/ 0 60000 65536"/>
                <a:gd name="T13" fmla="*/ 0 60000 65536"/>
                <a:gd name="T14" fmla="*/ 0 60000 65536"/>
                <a:gd name="T15" fmla="*/ 0 60000 65536"/>
                <a:gd name="T16" fmla="*/ 0 60000 65536"/>
                <a:gd name="T17" fmla="*/ 0 60000 65536"/>
                <a:gd name="T18" fmla="*/ 0 w 44"/>
                <a:gd name="T19" fmla="*/ 0 h 23"/>
                <a:gd name="T20" fmla="*/ 44 w 44"/>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44" h="23">
                  <a:moveTo>
                    <a:pt x="39" y="16"/>
                  </a:moveTo>
                  <a:lnTo>
                    <a:pt x="5" y="23"/>
                  </a:lnTo>
                  <a:lnTo>
                    <a:pt x="0" y="14"/>
                  </a:lnTo>
                  <a:lnTo>
                    <a:pt x="28" y="0"/>
                  </a:lnTo>
                  <a:lnTo>
                    <a:pt x="44" y="6"/>
                  </a:lnTo>
                  <a:lnTo>
                    <a:pt x="39" y="16"/>
                  </a:lnTo>
                </a:path>
              </a:pathLst>
            </a:custGeom>
            <a:solidFill>
              <a:srgbClr val="E5E5E5"/>
            </a:solidFill>
            <a:ln w="1588">
              <a:solidFill>
                <a:srgbClr val="999999"/>
              </a:solidFill>
              <a:prstDash val="solid"/>
              <a:round/>
              <a:headEnd/>
              <a:tailEnd/>
            </a:ln>
          </p:spPr>
          <p:txBody>
            <a:bodyPr/>
            <a:lstStyle/>
            <a:p>
              <a:endParaRPr lang="en-US"/>
            </a:p>
          </p:txBody>
        </p:sp>
        <p:sp>
          <p:nvSpPr>
            <p:cNvPr id="27417" name="Freeform 674"/>
            <p:cNvSpPr>
              <a:spLocks/>
            </p:cNvSpPr>
            <p:nvPr/>
          </p:nvSpPr>
          <p:spPr bwMode="auto">
            <a:xfrm>
              <a:off x="1709" y="1121"/>
              <a:ext cx="32" cy="13"/>
            </a:xfrm>
            <a:custGeom>
              <a:avLst/>
              <a:gdLst>
                <a:gd name="T0" fmla="*/ 0 w 50"/>
                <a:gd name="T1" fmla="*/ 7 h 19"/>
                <a:gd name="T2" fmla="*/ 4 w 50"/>
                <a:gd name="T3" fmla="*/ 0 h 19"/>
                <a:gd name="T4" fmla="*/ 32 w 50"/>
                <a:gd name="T5" fmla="*/ 6 h 19"/>
                <a:gd name="T6" fmla="*/ 28 w 50"/>
                <a:gd name="T7" fmla="*/ 9 h 19"/>
                <a:gd name="T8" fmla="*/ 3 w 50"/>
                <a:gd name="T9" fmla="*/ 13 h 19"/>
                <a:gd name="T10" fmla="*/ 1 w 50"/>
                <a:gd name="T11" fmla="*/ 9 h 19"/>
                <a:gd name="T12" fmla="*/ 0 w 50"/>
                <a:gd name="T13" fmla="*/ 7 h 19"/>
                <a:gd name="T14" fmla="*/ 0 60000 65536"/>
                <a:gd name="T15" fmla="*/ 0 60000 65536"/>
                <a:gd name="T16" fmla="*/ 0 60000 65536"/>
                <a:gd name="T17" fmla="*/ 0 60000 65536"/>
                <a:gd name="T18" fmla="*/ 0 60000 65536"/>
                <a:gd name="T19" fmla="*/ 0 60000 65536"/>
                <a:gd name="T20" fmla="*/ 0 60000 65536"/>
                <a:gd name="T21" fmla="*/ 0 w 50"/>
                <a:gd name="T22" fmla="*/ 0 h 19"/>
                <a:gd name="T23" fmla="*/ 50 w 5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9">
                  <a:moveTo>
                    <a:pt x="0" y="10"/>
                  </a:moveTo>
                  <a:lnTo>
                    <a:pt x="6" y="0"/>
                  </a:lnTo>
                  <a:lnTo>
                    <a:pt x="50" y="9"/>
                  </a:lnTo>
                  <a:lnTo>
                    <a:pt x="44" y="13"/>
                  </a:lnTo>
                  <a:lnTo>
                    <a:pt x="4" y="19"/>
                  </a:lnTo>
                  <a:lnTo>
                    <a:pt x="1" y="13"/>
                  </a:lnTo>
                  <a:lnTo>
                    <a:pt x="0" y="1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18" name="Freeform 675"/>
            <p:cNvSpPr>
              <a:spLocks/>
            </p:cNvSpPr>
            <p:nvPr/>
          </p:nvSpPr>
          <p:spPr bwMode="auto">
            <a:xfrm>
              <a:off x="1709" y="1121"/>
              <a:ext cx="32" cy="13"/>
            </a:xfrm>
            <a:custGeom>
              <a:avLst/>
              <a:gdLst>
                <a:gd name="T0" fmla="*/ 0 w 50"/>
                <a:gd name="T1" fmla="*/ 7 h 19"/>
                <a:gd name="T2" fmla="*/ 4 w 50"/>
                <a:gd name="T3" fmla="*/ 0 h 19"/>
                <a:gd name="T4" fmla="*/ 32 w 50"/>
                <a:gd name="T5" fmla="*/ 6 h 19"/>
                <a:gd name="T6" fmla="*/ 28 w 50"/>
                <a:gd name="T7" fmla="*/ 9 h 19"/>
                <a:gd name="T8" fmla="*/ 3 w 50"/>
                <a:gd name="T9" fmla="*/ 13 h 19"/>
                <a:gd name="T10" fmla="*/ 1 w 50"/>
                <a:gd name="T11" fmla="*/ 9 h 19"/>
                <a:gd name="T12" fmla="*/ 0 w 50"/>
                <a:gd name="T13" fmla="*/ 7 h 19"/>
                <a:gd name="T14" fmla="*/ 0 60000 65536"/>
                <a:gd name="T15" fmla="*/ 0 60000 65536"/>
                <a:gd name="T16" fmla="*/ 0 60000 65536"/>
                <a:gd name="T17" fmla="*/ 0 60000 65536"/>
                <a:gd name="T18" fmla="*/ 0 60000 65536"/>
                <a:gd name="T19" fmla="*/ 0 60000 65536"/>
                <a:gd name="T20" fmla="*/ 0 60000 65536"/>
                <a:gd name="T21" fmla="*/ 0 w 50"/>
                <a:gd name="T22" fmla="*/ 0 h 19"/>
                <a:gd name="T23" fmla="*/ 50 w 5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9">
                  <a:moveTo>
                    <a:pt x="0" y="10"/>
                  </a:moveTo>
                  <a:lnTo>
                    <a:pt x="6" y="0"/>
                  </a:lnTo>
                  <a:lnTo>
                    <a:pt x="50" y="9"/>
                  </a:lnTo>
                  <a:lnTo>
                    <a:pt x="44" y="13"/>
                  </a:lnTo>
                  <a:lnTo>
                    <a:pt x="4" y="19"/>
                  </a:lnTo>
                  <a:lnTo>
                    <a:pt x="1" y="13"/>
                  </a:lnTo>
                  <a:lnTo>
                    <a:pt x="0" y="10"/>
                  </a:lnTo>
                </a:path>
              </a:pathLst>
            </a:custGeom>
            <a:solidFill>
              <a:srgbClr val="E5E5E5"/>
            </a:solidFill>
            <a:ln w="1588">
              <a:solidFill>
                <a:srgbClr val="999999"/>
              </a:solidFill>
              <a:prstDash val="solid"/>
              <a:round/>
              <a:headEnd/>
              <a:tailEnd/>
            </a:ln>
          </p:spPr>
          <p:txBody>
            <a:bodyPr/>
            <a:lstStyle/>
            <a:p>
              <a:endParaRPr lang="en-US"/>
            </a:p>
          </p:txBody>
        </p:sp>
        <p:sp>
          <p:nvSpPr>
            <p:cNvPr id="27419" name="Freeform 676"/>
            <p:cNvSpPr>
              <a:spLocks/>
            </p:cNvSpPr>
            <p:nvPr/>
          </p:nvSpPr>
          <p:spPr bwMode="auto">
            <a:xfrm>
              <a:off x="1671" y="1161"/>
              <a:ext cx="34" cy="11"/>
            </a:xfrm>
            <a:custGeom>
              <a:avLst/>
              <a:gdLst>
                <a:gd name="T0" fmla="*/ 9 w 52"/>
                <a:gd name="T1" fmla="*/ 10 h 17"/>
                <a:gd name="T2" fmla="*/ 0 w 52"/>
                <a:gd name="T3" fmla="*/ 9 h 17"/>
                <a:gd name="T4" fmla="*/ 26 w 52"/>
                <a:gd name="T5" fmla="*/ 0 h 17"/>
                <a:gd name="T6" fmla="*/ 34 w 52"/>
                <a:gd name="T7" fmla="*/ 8 h 17"/>
                <a:gd name="T8" fmla="*/ 30 w 52"/>
                <a:gd name="T9" fmla="*/ 11 h 17"/>
                <a:gd name="T10" fmla="*/ 9 w 52"/>
                <a:gd name="T11" fmla="*/ 10 h 17"/>
                <a:gd name="T12" fmla="*/ 0 60000 65536"/>
                <a:gd name="T13" fmla="*/ 0 60000 65536"/>
                <a:gd name="T14" fmla="*/ 0 60000 65536"/>
                <a:gd name="T15" fmla="*/ 0 60000 65536"/>
                <a:gd name="T16" fmla="*/ 0 60000 65536"/>
                <a:gd name="T17" fmla="*/ 0 60000 65536"/>
                <a:gd name="T18" fmla="*/ 0 w 52"/>
                <a:gd name="T19" fmla="*/ 0 h 17"/>
                <a:gd name="T20" fmla="*/ 52 w 5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2" h="17">
                  <a:moveTo>
                    <a:pt x="14" y="16"/>
                  </a:moveTo>
                  <a:lnTo>
                    <a:pt x="0" y="14"/>
                  </a:lnTo>
                  <a:lnTo>
                    <a:pt x="40" y="0"/>
                  </a:lnTo>
                  <a:lnTo>
                    <a:pt x="52" y="13"/>
                  </a:lnTo>
                  <a:lnTo>
                    <a:pt x="46" y="17"/>
                  </a:lnTo>
                  <a:lnTo>
                    <a:pt x="14" y="1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20" name="Freeform 677"/>
            <p:cNvSpPr>
              <a:spLocks/>
            </p:cNvSpPr>
            <p:nvPr/>
          </p:nvSpPr>
          <p:spPr bwMode="auto">
            <a:xfrm>
              <a:off x="1671" y="1161"/>
              <a:ext cx="34" cy="11"/>
            </a:xfrm>
            <a:custGeom>
              <a:avLst/>
              <a:gdLst>
                <a:gd name="T0" fmla="*/ 9 w 52"/>
                <a:gd name="T1" fmla="*/ 10 h 17"/>
                <a:gd name="T2" fmla="*/ 0 w 52"/>
                <a:gd name="T3" fmla="*/ 9 h 17"/>
                <a:gd name="T4" fmla="*/ 26 w 52"/>
                <a:gd name="T5" fmla="*/ 0 h 17"/>
                <a:gd name="T6" fmla="*/ 34 w 52"/>
                <a:gd name="T7" fmla="*/ 8 h 17"/>
                <a:gd name="T8" fmla="*/ 30 w 52"/>
                <a:gd name="T9" fmla="*/ 11 h 17"/>
                <a:gd name="T10" fmla="*/ 9 w 52"/>
                <a:gd name="T11" fmla="*/ 10 h 17"/>
                <a:gd name="T12" fmla="*/ 0 60000 65536"/>
                <a:gd name="T13" fmla="*/ 0 60000 65536"/>
                <a:gd name="T14" fmla="*/ 0 60000 65536"/>
                <a:gd name="T15" fmla="*/ 0 60000 65536"/>
                <a:gd name="T16" fmla="*/ 0 60000 65536"/>
                <a:gd name="T17" fmla="*/ 0 60000 65536"/>
                <a:gd name="T18" fmla="*/ 0 w 52"/>
                <a:gd name="T19" fmla="*/ 0 h 17"/>
                <a:gd name="T20" fmla="*/ 52 w 5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2" h="17">
                  <a:moveTo>
                    <a:pt x="14" y="16"/>
                  </a:moveTo>
                  <a:lnTo>
                    <a:pt x="0" y="14"/>
                  </a:lnTo>
                  <a:lnTo>
                    <a:pt x="40" y="0"/>
                  </a:lnTo>
                  <a:lnTo>
                    <a:pt x="52" y="13"/>
                  </a:lnTo>
                  <a:lnTo>
                    <a:pt x="46" y="17"/>
                  </a:lnTo>
                  <a:lnTo>
                    <a:pt x="14" y="16"/>
                  </a:lnTo>
                </a:path>
              </a:pathLst>
            </a:custGeom>
            <a:solidFill>
              <a:srgbClr val="E5E5E5"/>
            </a:solidFill>
            <a:ln w="1588">
              <a:solidFill>
                <a:srgbClr val="999999"/>
              </a:solidFill>
              <a:prstDash val="solid"/>
              <a:round/>
              <a:headEnd/>
              <a:tailEnd/>
            </a:ln>
          </p:spPr>
          <p:txBody>
            <a:bodyPr/>
            <a:lstStyle/>
            <a:p>
              <a:endParaRPr lang="en-US"/>
            </a:p>
          </p:txBody>
        </p:sp>
        <p:sp>
          <p:nvSpPr>
            <p:cNvPr id="27421" name="Freeform 678"/>
            <p:cNvSpPr>
              <a:spLocks/>
            </p:cNvSpPr>
            <p:nvPr/>
          </p:nvSpPr>
          <p:spPr bwMode="auto">
            <a:xfrm>
              <a:off x="1541" y="1187"/>
              <a:ext cx="28" cy="12"/>
            </a:xfrm>
            <a:custGeom>
              <a:avLst/>
              <a:gdLst>
                <a:gd name="T0" fmla="*/ 8 w 43"/>
                <a:gd name="T1" fmla="*/ 12 h 18"/>
                <a:gd name="T2" fmla="*/ 0 w 43"/>
                <a:gd name="T3" fmla="*/ 4 h 18"/>
                <a:gd name="T4" fmla="*/ 25 w 43"/>
                <a:gd name="T5" fmla="*/ 0 h 18"/>
                <a:gd name="T6" fmla="*/ 28 w 43"/>
                <a:gd name="T7" fmla="*/ 2 h 18"/>
                <a:gd name="T8" fmla="*/ 8 w 43"/>
                <a:gd name="T9" fmla="*/ 12 h 18"/>
                <a:gd name="T10" fmla="*/ 0 60000 65536"/>
                <a:gd name="T11" fmla="*/ 0 60000 65536"/>
                <a:gd name="T12" fmla="*/ 0 60000 65536"/>
                <a:gd name="T13" fmla="*/ 0 60000 65536"/>
                <a:gd name="T14" fmla="*/ 0 60000 65536"/>
                <a:gd name="T15" fmla="*/ 0 w 43"/>
                <a:gd name="T16" fmla="*/ 0 h 18"/>
                <a:gd name="T17" fmla="*/ 43 w 43"/>
                <a:gd name="T18" fmla="*/ 18 h 18"/>
              </a:gdLst>
              <a:ahLst/>
              <a:cxnLst>
                <a:cxn ang="T10">
                  <a:pos x="T0" y="T1"/>
                </a:cxn>
                <a:cxn ang="T11">
                  <a:pos x="T2" y="T3"/>
                </a:cxn>
                <a:cxn ang="T12">
                  <a:pos x="T4" y="T5"/>
                </a:cxn>
                <a:cxn ang="T13">
                  <a:pos x="T6" y="T7"/>
                </a:cxn>
                <a:cxn ang="T14">
                  <a:pos x="T8" y="T9"/>
                </a:cxn>
              </a:cxnLst>
              <a:rect l="T15" t="T16" r="T17" b="T18"/>
              <a:pathLst>
                <a:path w="43" h="18">
                  <a:moveTo>
                    <a:pt x="13" y="18"/>
                  </a:moveTo>
                  <a:lnTo>
                    <a:pt x="0" y="6"/>
                  </a:lnTo>
                  <a:lnTo>
                    <a:pt x="38" y="0"/>
                  </a:lnTo>
                  <a:lnTo>
                    <a:pt x="43" y="3"/>
                  </a:lnTo>
                  <a:lnTo>
                    <a:pt x="13" y="1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22" name="Freeform 679"/>
            <p:cNvSpPr>
              <a:spLocks/>
            </p:cNvSpPr>
            <p:nvPr/>
          </p:nvSpPr>
          <p:spPr bwMode="auto">
            <a:xfrm>
              <a:off x="1541" y="1187"/>
              <a:ext cx="28" cy="12"/>
            </a:xfrm>
            <a:custGeom>
              <a:avLst/>
              <a:gdLst>
                <a:gd name="T0" fmla="*/ 8 w 43"/>
                <a:gd name="T1" fmla="*/ 12 h 18"/>
                <a:gd name="T2" fmla="*/ 0 w 43"/>
                <a:gd name="T3" fmla="*/ 4 h 18"/>
                <a:gd name="T4" fmla="*/ 25 w 43"/>
                <a:gd name="T5" fmla="*/ 0 h 18"/>
                <a:gd name="T6" fmla="*/ 28 w 43"/>
                <a:gd name="T7" fmla="*/ 2 h 18"/>
                <a:gd name="T8" fmla="*/ 8 w 43"/>
                <a:gd name="T9" fmla="*/ 12 h 18"/>
                <a:gd name="T10" fmla="*/ 0 60000 65536"/>
                <a:gd name="T11" fmla="*/ 0 60000 65536"/>
                <a:gd name="T12" fmla="*/ 0 60000 65536"/>
                <a:gd name="T13" fmla="*/ 0 60000 65536"/>
                <a:gd name="T14" fmla="*/ 0 60000 65536"/>
                <a:gd name="T15" fmla="*/ 0 w 43"/>
                <a:gd name="T16" fmla="*/ 0 h 18"/>
                <a:gd name="T17" fmla="*/ 43 w 43"/>
                <a:gd name="T18" fmla="*/ 18 h 18"/>
              </a:gdLst>
              <a:ahLst/>
              <a:cxnLst>
                <a:cxn ang="T10">
                  <a:pos x="T0" y="T1"/>
                </a:cxn>
                <a:cxn ang="T11">
                  <a:pos x="T2" y="T3"/>
                </a:cxn>
                <a:cxn ang="T12">
                  <a:pos x="T4" y="T5"/>
                </a:cxn>
                <a:cxn ang="T13">
                  <a:pos x="T6" y="T7"/>
                </a:cxn>
                <a:cxn ang="T14">
                  <a:pos x="T8" y="T9"/>
                </a:cxn>
              </a:cxnLst>
              <a:rect l="T15" t="T16" r="T17" b="T18"/>
              <a:pathLst>
                <a:path w="43" h="18">
                  <a:moveTo>
                    <a:pt x="13" y="18"/>
                  </a:moveTo>
                  <a:lnTo>
                    <a:pt x="0" y="6"/>
                  </a:lnTo>
                  <a:lnTo>
                    <a:pt x="38" y="0"/>
                  </a:lnTo>
                  <a:lnTo>
                    <a:pt x="43" y="3"/>
                  </a:lnTo>
                  <a:lnTo>
                    <a:pt x="13" y="18"/>
                  </a:lnTo>
                </a:path>
              </a:pathLst>
            </a:custGeom>
            <a:solidFill>
              <a:srgbClr val="E5E5E5"/>
            </a:solidFill>
            <a:ln w="1588">
              <a:solidFill>
                <a:srgbClr val="999999"/>
              </a:solidFill>
              <a:prstDash val="solid"/>
              <a:round/>
              <a:headEnd/>
              <a:tailEnd/>
            </a:ln>
          </p:spPr>
          <p:txBody>
            <a:bodyPr/>
            <a:lstStyle/>
            <a:p>
              <a:endParaRPr lang="en-US"/>
            </a:p>
          </p:txBody>
        </p:sp>
        <p:sp>
          <p:nvSpPr>
            <p:cNvPr id="27423" name="Freeform 680"/>
            <p:cNvSpPr>
              <a:spLocks/>
            </p:cNvSpPr>
            <p:nvPr/>
          </p:nvSpPr>
          <p:spPr bwMode="auto">
            <a:xfrm>
              <a:off x="2391" y="1289"/>
              <a:ext cx="126" cy="47"/>
            </a:xfrm>
            <a:custGeom>
              <a:avLst/>
              <a:gdLst>
                <a:gd name="T0" fmla="*/ 96 w 192"/>
                <a:gd name="T1" fmla="*/ 0 h 72"/>
                <a:gd name="T2" fmla="*/ 95 w 192"/>
                <a:gd name="T3" fmla="*/ 5 h 72"/>
                <a:gd name="T4" fmla="*/ 84 w 192"/>
                <a:gd name="T5" fmla="*/ 7 h 72"/>
                <a:gd name="T6" fmla="*/ 76 w 192"/>
                <a:gd name="T7" fmla="*/ 6 h 72"/>
                <a:gd name="T8" fmla="*/ 73 w 192"/>
                <a:gd name="T9" fmla="*/ 13 h 72"/>
                <a:gd name="T10" fmla="*/ 73 w 192"/>
                <a:gd name="T11" fmla="*/ 10 h 72"/>
                <a:gd name="T12" fmla="*/ 63 w 192"/>
                <a:gd name="T13" fmla="*/ 7 h 72"/>
                <a:gd name="T14" fmla="*/ 58 w 192"/>
                <a:gd name="T15" fmla="*/ 10 h 72"/>
                <a:gd name="T16" fmla="*/ 51 w 192"/>
                <a:gd name="T17" fmla="*/ 6 h 72"/>
                <a:gd name="T18" fmla="*/ 45 w 192"/>
                <a:gd name="T19" fmla="*/ 16 h 72"/>
                <a:gd name="T20" fmla="*/ 39 w 192"/>
                <a:gd name="T21" fmla="*/ 19 h 72"/>
                <a:gd name="T22" fmla="*/ 33 w 192"/>
                <a:gd name="T23" fmla="*/ 14 h 72"/>
                <a:gd name="T24" fmla="*/ 37 w 192"/>
                <a:gd name="T25" fmla="*/ 10 h 72"/>
                <a:gd name="T26" fmla="*/ 19 w 192"/>
                <a:gd name="T27" fmla="*/ 0 h 72"/>
                <a:gd name="T28" fmla="*/ 23 w 192"/>
                <a:gd name="T29" fmla="*/ 5 h 72"/>
                <a:gd name="T30" fmla="*/ 25 w 192"/>
                <a:gd name="T31" fmla="*/ 10 h 72"/>
                <a:gd name="T32" fmla="*/ 17 w 192"/>
                <a:gd name="T33" fmla="*/ 6 h 72"/>
                <a:gd name="T34" fmla="*/ 12 w 192"/>
                <a:gd name="T35" fmla="*/ 8 h 72"/>
                <a:gd name="T36" fmla="*/ 11 w 192"/>
                <a:gd name="T37" fmla="*/ 10 h 72"/>
                <a:gd name="T38" fmla="*/ 14 w 192"/>
                <a:gd name="T39" fmla="*/ 10 h 72"/>
                <a:gd name="T40" fmla="*/ 14 w 192"/>
                <a:gd name="T41" fmla="*/ 13 h 72"/>
                <a:gd name="T42" fmla="*/ 4 w 192"/>
                <a:gd name="T43" fmla="*/ 10 h 72"/>
                <a:gd name="T44" fmla="*/ 7 w 192"/>
                <a:gd name="T45" fmla="*/ 14 h 72"/>
                <a:gd name="T46" fmla="*/ 0 w 192"/>
                <a:gd name="T47" fmla="*/ 14 h 72"/>
                <a:gd name="T48" fmla="*/ 28 w 192"/>
                <a:gd name="T49" fmla="*/ 16 h 72"/>
                <a:gd name="T50" fmla="*/ 23 w 192"/>
                <a:gd name="T51" fmla="*/ 20 h 72"/>
                <a:gd name="T52" fmla="*/ 26 w 192"/>
                <a:gd name="T53" fmla="*/ 21 h 72"/>
                <a:gd name="T54" fmla="*/ 3 w 192"/>
                <a:gd name="T55" fmla="*/ 25 h 72"/>
                <a:gd name="T56" fmla="*/ 22 w 192"/>
                <a:gd name="T57" fmla="*/ 28 h 72"/>
                <a:gd name="T58" fmla="*/ 28 w 192"/>
                <a:gd name="T59" fmla="*/ 30 h 72"/>
                <a:gd name="T60" fmla="*/ 25 w 192"/>
                <a:gd name="T61" fmla="*/ 33 h 72"/>
                <a:gd name="T62" fmla="*/ 28 w 192"/>
                <a:gd name="T63" fmla="*/ 33 h 72"/>
                <a:gd name="T64" fmla="*/ 25 w 192"/>
                <a:gd name="T65" fmla="*/ 35 h 72"/>
                <a:gd name="T66" fmla="*/ 16 w 192"/>
                <a:gd name="T67" fmla="*/ 39 h 72"/>
                <a:gd name="T68" fmla="*/ 24 w 192"/>
                <a:gd name="T69" fmla="*/ 41 h 72"/>
                <a:gd name="T70" fmla="*/ 40 w 192"/>
                <a:gd name="T71" fmla="*/ 43 h 72"/>
                <a:gd name="T72" fmla="*/ 68 w 192"/>
                <a:gd name="T73" fmla="*/ 47 h 72"/>
                <a:gd name="T74" fmla="*/ 86 w 192"/>
                <a:gd name="T75" fmla="*/ 41 h 72"/>
                <a:gd name="T76" fmla="*/ 105 w 192"/>
                <a:gd name="T77" fmla="*/ 35 h 72"/>
                <a:gd name="T78" fmla="*/ 116 w 192"/>
                <a:gd name="T79" fmla="*/ 27 h 72"/>
                <a:gd name="T80" fmla="*/ 122 w 192"/>
                <a:gd name="T81" fmla="*/ 24 h 72"/>
                <a:gd name="T82" fmla="*/ 126 w 192"/>
                <a:gd name="T83" fmla="*/ 24 h 72"/>
                <a:gd name="T84" fmla="*/ 120 w 192"/>
                <a:gd name="T85" fmla="*/ 20 h 72"/>
                <a:gd name="T86" fmla="*/ 126 w 192"/>
                <a:gd name="T87" fmla="*/ 19 h 72"/>
                <a:gd name="T88" fmla="*/ 126 w 192"/>
                <a:gd name="T89" fmla="*/ 16 h 72"/>
                <a:gd name="T90" fmla="*/ 116 w 192"/>
                <a:gd name="T91" fmla="*/ 16 h 72"/>
                <a:gd name="T92" fmla="*/ 117 w 192"/>
                <a:gd name="T93" fmla="*/ 14 h 72"/>
                <a:gd name="T94" fmla="*/ 112 w 192"/>
                <a:gd name="T95" fmla="*/ 13 h 72"/>
                <a:gd name="T96" fmla="*/ 112 w 192"/>
                <a:gd name="T97" fmla="*/ 7 h 72"/>
                <a:gd name="T98" fmla="*/ 117 w 192"/>
                <a:gd name="T99" fmla="*/ 3 h 72"/>
                <a:gd name="T100" fmla="*/ 108 w 192"/>
                <a:gd name="T101" fmla="*/ 5 h 72"/>
                <a:gd name="T102" fmla="*/ 96 w 192"/>
                <a:gd name="T103" fmla="*/ 0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2"/>
                <a:gd name="T157" fmla="*/ 0 h 72"/>
                <a:gd name="T158" fmla="*/ 192 w 192"/>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2" h="72">
                  <a:moveTo>
                    <a:pt x="147" y="0"/>
                  </a:moveTo>
                  <a:lnTo>
                    <a:pt x="144" y="7"/>
                  </a:lnTo>
                  <a:lnTo>
                    <a:pt x="128" y="10"/>
                  </a:lnTo>
                  <a:lnTo>
                    <a:pt x="116" y="9"/>
                  </a:lnTo>
                  <a:lnTo>
                    <a:pt x="112" y="20"/>
                  </a:lnTo>
                  <a:lnTo>
                    <a:pt x="112" y="15"/>
                  </a:lnTo>
                  <a:lnTo>
                    <a:pt x="96" y="10"/>
                  </a:lnTo>
                  <a:lnTo>
                    <a:pt x="89" y="16"/>
                  </a:lnTo>
                  <a:lnTo>
                    <a:pt x="78" y="9"/>
                  </a:lnTo>
                  <a:lnTo>
                    <a:pt x="68" y="24"/>
                  </a:lnTo>
                  <a:lnTo>
                    <a:pt x="59" y="29"/>
                  </a:lnTo>
                  <a:lnTo>
                    <a:pt x="51" y="21"/>
                  </a:lnTo>
                  <a:lnTo>
                    <a:pt x="56" y="16"/>
                  </a:lnTo>
                  <a:lnTo>
                    <a:pt x="29" y="0"/>
                  </a:lnTo>
                  <a:lnTo>
                    <a:pt x="35" y="8"/>
                  </a:lnTo>
                  <a:lnTo>
                    <a:pt x="38" y="15"/>
                  </a:lnTo>
                  <a:lnTo>
                    <a:pt x="26" y="9"/>
                  </a:lnTo>
                  <a:lnTo>
                    <a:pt x="18" y="13"/>
                  </a:lnTo>
                  <a:lnTo>
                    <a:pt x="17" y="15"/>
                  </a:lnTo>
                  <a:lnTo>
                    <a:pt x="22" y="16"/>
                  </a:lnTo>
                  <a:lnTo>
                    <a:pt x="22" y="20"/>
                  </a:lnTo>
                  <a:lnTo>
                    <a:pt x="6" y="16"/>
                  </a:lnTo>
                  <a:lnTo>
                    <a:pt x="11" y="22"/>
                  </a:lnTo>
                  <a:lnTo>
                    <a:pt x="0" y="22"/>
                  </a:lnTo>
                  <a:lnTo>
                    <a:pt x="42" y="24"/>
                  </a:lnTo>
                  <a:lnTo>
                    <a:pt x="35" y="30"/>
                  </a:lnTo>
                  <a:lnTo>
                    <a:pt x="39" y="32"/>
                  </a:lnTo>
                  <a:lnTo>
                    <a:pt x="5" y="38"/>
                  </a:lnTo>
                  <a:lnTo>
                    <a:pt x="33" y="43"/>
                  </a:lnTo>
                  <a:lnTo>
                    <a:pt x="42" y="46"/>
                  </a:lnTo>
                  <a:lnTo>
                    <a:pt x="38" y="50"/>
                  </a:lnTo>
                  <a:lnTo>
                    <a:pt x="43" y="50"/>
                  </a:lnTo>
                  <a:lnTo>
                    <a:pt x="38" y="54"/>
                  </a:lnTo>
                  <a:lnTo>
                    <a:pt x="25" y="59"/>
                  </a:lnTo>
                  <a:lnTo>
                    <a:pt x="37" y="63"/>
                  </a:lnTo>
                  <a:lnTo>
                    <a:pt x="61" y="66"/>
                  </a:lnTo>
                  <a:lnTo>
                    <a:pt x="103" y="72"/>
                  </a:lnTo>
                  <a:lnTo>
                    <a:pt x="131" y="63"/>
                  </a:lnTo>
                  <a:lnTo>
                    <a:pt x="160" y="53"/>
                  </a:lnTo>
                  <a:lnTo>
                    <a:pt x="177" y="42"/>
                  </a:lnTo>
                  <a:lnTo>
                    <a:pt x="186" y="37"/>
                  </a:lnTo>
                  <a:lnTo>
                    <a:pt x="192" y="37"/>
                  </a:lnTo>
                  <a:lnTo>
                    <a:pt x="183" y="31"/>
                  </a:lnTo>
                  <a:lnTo>
                    <a:pt x="192" y="29"/>
                  </a:lnTo>
                  <a:lnTo>
                    <a:pt x="192" y="25"/>
                  </a:lnTo>
                  <a:lnTo>
                    <a:pt x="176" y="24"/>
                  </a:lnTo>
                  <a:lnTo>
                    <a:pt x="178" y="21"/>
                  </a:lnTo>
                  <a:lnTo>
                    <a:pt x="170" y="20"/>
                  </a:lnTo>
                  <a:lnTo>
                    <a:pt x="170" y="10"/>
                  </a:lnTo>
                  <a:lnTo>
                    <a:pt x="178" y="5"/>
                  </a:lnTo>
                  <a:lnTo>
                    <a:pt x="164" y="7"/>
                  </a:lnTo>
                  <a:lnTo>
                    <a:pt x="147"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24" name="Freeform 681"/>
            <p:cNvSpPr>
              <a:spLocks/>
            </p:cNvSpPr>
            <p:nvPr/>
          </p:nvSpPr>
          <p:spPr bwMode="auto">
            <a:xfrm>
              <a:off x="2391" y="1289"/>
              <a:ext cx="126" cy="47"/>
            </a:xfrm>
            <a:custGeom>
              <a:avLst/>
              <a:gdLst>
                <a:gd name="T0" fmla="*/ 96 w 192"/>
                <a:gd name="T1" fmla="*/ 0 h 72"/>
                <a:gd name="T2" fmla="*/ 95 w 192"/>
                <a:gd name="T3" fmla="*/ 5 h 72"/>
                <a:gd name="T4" fmla="*/ 84 w 192"/>
                <a:gd name="T5" fmla="*/ 7 h 72"/>
                <a:gd name="T6" fmla="*/ 76 w 192"/>
                <a:gd name="T7" fmla="*/ 6 h 72"/>
                <a:gd name="T8" fmla="*/ 73 w 192"/>
                <a:gd name="T9" fmla="*/ 13 h 72"/>
                <a:gd name="T10" fmla="*/ 73 w 192"/>
                <a:gd name="T11" fmla="*/ 10 h 72"/>
                <a:gd name="T12" fmla="*/ 63 w 192"/>
                <a:gd name="T13" fmla="*/ 7 h 72"/>
                <a:gd name="T14" fmla="*/ 58 w 192"/>
                <a:gd name="T15" fmla="*/ 10 h 72"/>
                <a:gd name="T16" fmla="*/ 51 w 192"/>
                <a:gd name="T17" fmla="*/ 6 h 72"/>
                <a:gd name="T18" fmla="*/ 45 w 192"/>
                <a:gd name="T19" fmla="*/ 16 h 72"/>
                <a:gd name="T20" fmla="*/ 39 w 192"/>
                <a:gd name="T21" fmla="*/ 19 h 72"/>
                <a:gd name="T22" fmla="*/ 33 w 192"/>
                <a:gd name="T23" fmla="*/ 14 h 72"/>
                <a:gd name="T24" fmla="*/ 37 w 192"/>
                <a:gd name="T25" fmla="*/ 10 h 72"/>
                <a:gd name="T26" fmla="*/ 19 w 192"/>
                <a:gd name="T27" fmla="*/ 0 h 72"/>
                <a:gd name="T28" fmla="*/ 23 w 192"/>
                <a:gd name="T29" fmla="*/ 5 h 72"/>
                <a:gd name="T30" fmla="*/ 25 w 192"/>
                <a:gd name="T31" fmla="*/ 10 h 72"/>
                <a:gd name="T32" fmla="*/ 17 w 192"/>
                <a:gd name="T33" fmla="*/ 6 h 72"/>
                <a:gd name="T34" fmla="*/ 12 w 192"/>
                <a:gd name="T35" fmla="*/ 8 h 72"/>
                <a:gd name="T36" fmla="*/ 11 w 192"/>
                <a:gd name="T37" fmla="*/ 10 h 72"/>
                <a:gd name="T38" fmla="*/ 14 w 192"/>
                <a:gd name="T39" fmla="*/ 10 h 72"/>
                <a:gd name="T40" fmla="*/ 14 w 192"/>
                <a:gd name="T41" fmla="*/ 13 h 72"/>
                <a:gd name="T42" fmla="*/ 4 w 192"/>
                <a:gd name="T43" fmla="*/ 10 h 72"/>
                <a:gd name="T44" fmla="*/ 7 w 192"/>
                <a:gd name="T45" fmla="*/ 14 h 72"/>
                <a:gd name="T46" fmla="*/ 0 w 192"/>
                <a:gd name="T47" fmla="*/ 14 h 72"/>
                <a:gd name="T48" fmla="*/ 28 w 192"/>
                <a:gd name="T49" fmla="*/ 16 h 72"/>
                <a:gd name="T50" fmla="*/ 23 w 192"/>
                <a:gd name="T51" fmla="*/ 20 h 72"/>
                <a:gd name="T52" fmla="*/ 26 w 192"/>
                <a:gd name="T53" fmla="*/ 21 h 72"/>
                <a:gd name="T54" fmla="*/ 3 w 192"/>
                <a:gd name="T55" fmla="*/ 25 h 72"/>
                <a:gd name="T56" fmla="*/ 22 w 192"/>
                <a:gd name="T57" fmla="*/ 28 h 72"/>
                <a:gd name="T58" fmla="*/ 28 w 192"/>
                <a:gd name="T59" fmla="*/ 30 h 72"/>
                <a:gd name="T60" fmla="*/ 25 w 192"/>
                <a:gd name="T61" fmla="*/ 33 h 72"/>
                <a:gd name="T62" fmla="*/ 28 w 192"/>
                <a:gd name="T63" fmla="*/ 33 h 72"/>
                <a:gd name="T64" fmla="*/ 25 w 192"/>
                <a:gd name="T65" fmla="*/ 35 h 72"/>
                <a:gd name="T66" fmla="*/ 16 w 192"/>
                <a:gd name="T67" fmla="*/ 39 h 72"/>
                <a:gd name="T68" fmla="*/ 24 w 192"/>
                <a:gd name="T69" fmla="*/ 41 h 72"/>
                <a:gd name="T70" fmla="*/ 40 w 192"/>
                <a:gd name="T71" fmla="*/ 43 h 72"/>
                <a:gd name="T72" fmla="*/ 68 w 192"/>
                <a:gd name="T73" fmla="*/ 47 h 72"/>
                <a:gd name="T74" fmla="*/ 86 w 192"/>
                <a:gd name="T75" fmla="*/ 41 h 72"/>
                <a:gd name="T76" fmla="*/ 105 w 192"/>
                <a:gd name="T77" fmla="*/ 35 h 72"/>
                <a:gd name="T78" fmla="*/ 116 w 192"/>
                <a:gd name="T79" fmla="*/ 27 h 72"/>
                <a:gd name="T80" fmla="*/ 122 w 192"/>
                <a:gd name="T81" fmla="*/ 24 h 72"/>
                <a:gd name="T82" fmla="*/ 126 w 192"/>
                <a:gd name="T83" fmla="*/ 24 h 72"/>
                <a:gd name="T84" fmla="*/ 120 w 192"/>
                <a:gd name="T85" fmla="*/ 20 h 72"/>
                <a:gd name="T86" fmla="*/ 126 w 192"/>
                <a:gd name="T87" fmla="*/ 19 h 72"/>
                <a:gd name="T88" fmla="*/ 126 w 192"/>
                <a:gd name="T89" fmla="*/ 16 h 72"/>
                <a:gd name="T90" fmla="*/ 116 w 192"/>
                <a:gd name="T91" fmla="*/ 16 h 72"/>
                <a:gd name="T92" fmla="*/ 117 w 192"/>
                <a:gd name="T93" fmla="*/ 14 h 72"/>
                <a:gd name="T94" fmla="*/ 112 w 192"/>
                <a:gd name="T95" fmla="*/ 13 h 72"/>
                <a:gd name="T96" fmla="*/ 112 w 192"/>
                <a:gd name="T97" fmla="*/ 7 h 72"/>
                <a:gd name="T98" fmla="*/ 117 w 192"/>
                <a:gd name="T99" fmla="*/ 3 h 72"/>
                <a:gd name="T100" fmla="*/ 108 w 192"/>
                <a:gd name="T101" fmla="*/ 5 h 72"/>
                <a:gd name="T102" fmla="*/ 96 w 192"/>
                <a:gd name="T103" fmla="*/ 0 h 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2"/>
                <a:gd name="T157" fmla="*/ 0 h 72"/>
                <a:gd name="T158" fmla="*/ 192 w 192"/>
                <a:gd name="T159" fmla="*/ 72 h 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2" h="72">
                  <a:moveTo>
                    <a:pt x="147" y="0"/>
                  </a:moveTo>
                  <a:lnTo>
                    <a:pt x="144" y="7"/>
                  </a:lnTo>
                  <a:lnTo>
                    <a:pt x="128" y="10"/>
                  </a:lnTo>
                  <a:lnTo>
                    <a:pt x="116" y="9"/>
                  </a:lnTo>
                  <a:lnTo>
                    <a:pt x="112" y="20"/>
                  </a:lnTo>
                  <a:lnTo>
                    <a:pt x="112" y="15"/>
                  </a:lnTo>
                  <a:lnTo>
                    <a:pt x="96" y="10"/>
                  </a:lnTo>
                  <a:lnTo>
                    <a:pt x="89" y="16"/>
                  </a:lnTo>
                  <a:lnTo>
                    <a:pt x="78" y="9"/>
                  </a:lnTo>
                  <a:lnTo>
                    <a:pt x="68" y="24"/>
                  </a:lnTo>
                  <a:lnTo>
                    <a:pt x="59" y="29"/>
                  </a:lnTo>
                  <a:lnTo>
                    <a:pt x="51" y="21"/>
                  </a:lnTo>
                  <a:lnTo>
                    <a:pt x="56" y="16"/>
                  </a:lnTo>
                  <a:lnTo>
                    <a:pt x="29" y="0"/>
                  </a:lnTo>
                  <a:lnTo>
                    <a:pt x="35" y="8"/>
                  </a:lnTo>
                  <a:lnTo>
                    <a:pt x="38" y="15"/>
                  </a:lnTo>
                  <a:lnTo>
                    <a:pt x="26" y="9"/>
                  </a:lnTo>
                  <a:lnTo>
                    <a:pt x="18" y="13"/>
                  </a:lnTo>
                  <a:lnTo>
                    <a:pt x="17" y="15"/>
                  </a:lnTo>
                  <a:lnTo>
                    <a:pt x="22" y="16"/>
                  </a:lnTo>
                  <a:lnTo>
                    <a:pt x="22" y="20"/>
                  </a:lnTo>
                  <a:lnTo>
                    <a:pt x="6" y="16"/>
                  </a:lnTo>
                  <a:lnTo>
                    <a:pt x="11" y="22"/>
                  </a:lnTo>
                  <a:lnTo>
                    <a:pt x="0" y="22"/>
                  </a:lnTo>
                  <a:lnTo>
                    <a:pt x="42" y="24"/>
                  </a:lnTo>
                  <a:lnTo>
                    <a:pt x="35" y="30"/>
                  </a:lnTo>
                  <a:lnTo>
                    <a:pt x="39" y="32"/>
                  </a:lnTo>
                  <a:lnTo>
                    <a:pt x="5" y="38"/>
                  </a:lnTo>
                  <a:lnTo>
                    <a:pt x="33" y="43"/>
                  </a:lnTo>
                  <a:lnTo>
                    <a:pt x="42" y="46"/>
                  </a:lnTo>
                  <a:lnTo>
                    <a:pt x="38" y="50"/>
                  </a:lnTo>
                  <a:lnTo>
                    <a:pt x="43" y="50"/>
                  </a:lnTo>
                  <a:lnTo>
                    <a:pt x="38" y="54"/>
                  </a:lnTo>
                  <a:lnTo>
                    <a:pt x="25" y="59"/>
                  </a:lnTo>
                  <a:lnTo>
                    <a:pt x="37" y="63"/>
                  </a:lnTo>
                  <a:lnTo>
                    <a:pt x="61" y="66"/>
                  </a:lnTo>
                  <a:lnTo>
                    <a:pt x="103" y="72"/>
                  </a:lnTo>
                  <a:lnTo>
                    <a:pt x="131" y="63"/>
                  </a:lnTo>
                  <a:lnTo>
                    <a:pt x="160" y="53"/>
                  </a:lnTo>
                  <a:lnTo>
                    <a:pt x="177" y="42"/>
                  </a:lnTo>
                  <a:lnTo>
                    <a:pt x="186" y="37"/>
                  </a:lnTo>
                  <a:lnTo>
                    <a:pt x="192" y="37"/>
                  </a:lnTo>
                  <a:lnTo>
                    <a:pt x="183" y="31"/>
                  </a:lnTo>
                  <a:lnTo>
                    <a:pt x="192" y="29"/>
                  </a:lnTo>
                  <a:lnTo>
                    <a:pt x="192" y="25"/>
                  </a:lnTo>
                  <a:lnTo>
                    <a:pt x="176" y="24"/>
                  </a:lnTo>
                  <a:lnTo>
                    <a:pt x="178" y="21"/>
                  </a:lnTo>
                  <a:lnTo>
                    <a:pt x="170" y="20"/>
                  </a:lnTo>
                  <a:lnTo>
                    <a:pt x="170" y="10"/>
                  </a:lnTo>
                  <a:lnTo>
                    <a:pt x="178" y="5"/>
                  </a:lnTo>
                  <a:lnTo>
                    <a:pt x="164" y="7"/>
                  </a:lnTo>
                  <a:lnTo>
                    <a:pt x="147" y="0"/>
                  </a:lnTo>
                </a:path>
              </a:pathLst>
            </a:custGeom>
            <a:solidFill>
              <a:srgbClr val="E5E5E5"/>
            </a:solidFill>
            <a:ln w="1588">
              <a:solidFill>
                <a:srgbClr val="999999"/>
              </a:solidFill>
              <a:prstDash val="solid"/>
              <a:round/>
              <a:headEnd/>
              <a:tailEnd/>
            </a:ln>
          </p:spPr>
          <p:txBody>
            <a:bodyPr/>
            <a:lstStyle/>
            <a:p>
              <a:endParaRPr lang="en-US"/>
            </a:p>
          </p:txBody>
        </p:sp>
        <p:sp>
          <p:nvSpPr>
            <p:cNvPr id="27425" name="Freeform 682"/>
            <p:cNvSpPr>
              <a:spLocks/>
            </p:cNvSpPr>
            <p:nvPr/>
          </p:nvSpPr>
          <p:spPr bwMode="auto">
            <a:xfrm>
              <a:off x="2540" y="1465"/>
              <a:ext cx="54" cy="60"/>
            </a:xfrm>
            <a:custGeom>
              <a:avLst/>
              <a:gdLst>
                <a:gd name="T0" fmla="*/ 54 w 83"/>
                <a:gd name="T1" fmla="*/ 45 h 93"/>
                <a:gd name="T2" fmla="*/ 54 w 83"/>
                <a:gd name="T3" fmla="*/ 31 h 93"/>
                <a:gd name="T4" fmla="*/ 54 w 83"/>
                <a:gd name="T5" fmla="*/ 19 h 93"/>
                <a:gd name="T6" fmla="*/ 47 w 83"/>
                <a:gd name="T7" fmla="*/ 15 h 93"/>
                <a:gd name="T8" fmla="*/ 42 w 83"/>
                <a:gd name="T9" fmla="*/ 16 h 93"/>
                <a:gd name="T10" fmla="*/ 32 w 83"/>
                <a:gd name="T11" fmla="*/ 15 h 93"/>
                <a:gd name="T12" fmla="*/ 42 w 83"/>
                <a:gd name="T13" fmla="*/ 3 h 93"/>
                <a:gd name="T14" fmla="*/ 43 w 83"/>
                <a:gd name="T15" fmla="*/ 0 h 93"/>
                <a:gd name="T16" fmla="*/ 38 w 83"/>
                <a:gd name="T17" fmla="*/ 1 h 93"/>
                <a:gd name="T18" fmla="*/ 34 w 83"/>
                <a:gd name="T19" fmla="*/ 1 h 93"/>
                <a:gd name="T20" fmla="*/ 24 w 83"/>
                <a:gd name="T21" fmla="*/ 8 h 93"/>
                <a:gd name="T22" fmla="*/ 28 w 83"/>
                <a:gd name="T23" fmla="*/ 10 h 93"/>
                <a:gd name="T24" fmla="*/ 24 w 83"/>
                <a:gd name="T25" fmla="*/ 15 h 93"/>
                <a:gd name="T26" fmla="*/ 7 w 83"/>
                <a:gd name="T27" fmla="*/ 17 h 93"/>
                <a:gd name="T28" fmla="*/ 8 w 83"/>
                <a:gd name="T29" fmla="*/ 22 h 93"/>
                <a:gd name="T30" fmla="*/ 2 w 83"/>
                <a:gd name="T31" fmla="*/ 27 h 93"/>
                <a:gd name="T32" fmla="*/ 18 w 83"/>
                <a:gd name="T33" fmla="*/ 32 h 93"/>
                <a:gd name="T34" fmla="*/ 7 w 83"/>
                <a:gd name="T35" fmla="*/ 44 h 93"/>
                <a:gd name="T36" fmla="*/ 18 w 83"/>
                <a:gd name="T37" fmla="*/ 41 h 93"/>
                <a:gd name="T38" fmla="*/ 7 w 83"/>
                <a:gd name="T39" fmla="*/ 47 h 93"/>
                <a:gd name="T40" fmla="*/ 0 w 83"/>
                <a:gd name="T41" fmla="*/ 49 h 93"/>
                <a:gd name="T42" fmla="*/ 5 w 83"/>
                <a:gd name="T43" fmla="*/ 51 h 93"/>
                <a:gd name="T44" fmla="*/ 0 w 83"/>
                <a:gd name="T45" fmla="*/ 54 h 93"/>
                <a:gd name="T46" fmla="*/ 6 w 83"/>
                <a:gd name="T47" fmla="*/ 56 h 93"/>
                <a:gd name="T48" fmla="*/ 3 w 83"/>
                <a:gd name="T49" fmla="*/ 59 h 93"/>
                <a:gd name="T50" fmla="*/ 8 w 83"/>
                <a:gd name="T51" fmla="*/ 59 h 93"/>
                <a:gd name="T52" fmla="*/ 7 w 83"/>
                <a:gd name="T53" fmla="*/ 60 h 93"/>
                <a:gd name="T54" fmla="*/ 22 w 83"/>
                <a:gd name="T55" fmla="*/ 59 h 93"/>
                <a:gd name="T56" fmla="*/ 36 w 83"/>
                <a:gd name="T57" fmla="*/ 53 h 93"/>
                <a:gd name="T58" fmla="*/ 48 w 83"/>
                <a:gd name="T59" fmla="*/ 51 h 93"/>
                <a:gd name="T60" fmla="*/ 54 w 83"/>
                <a:gd name="T61" fmla="*/ 45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
                <a:gd name="T94" fmla="*/ 0 h 93"/>
                <a:gd name="T95" fmla="*/ 83 w 83"/>
                <a:gd name="T96" fmla="*/ 93 h 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 h="93">
                  <a:moveTo>
                    <a:pt x="83" y="70"/>
                  </a:moveTo>
                  <a:lnTo>
                    <a:pt x="83" y="48"/>
                  </a:lnTo>
                  <a:lnTo>
                    <a:pt x="83" y="30"/>
                  </a:lnTo>
                  <a:lnTo>
                    <a:pt x="72" y="24"/>
                  </a:lnTo>
                  <a:lnTo>
                    <a:pt x="65" y="25"/>
                  </a:lnTo>
                  <a:lnTo>
                    <a:pt x="49" y="24"/>
                  </a:lnTo>
                  <a:lnTo>
                    <a:pt x="65" y="4"/>
                  </a:lnTo>
                  <a:lnTo>
                    <a:pt x="66" y="0"/>
                  </a:lnTo>
                  <a:lnTo>
                    <a:pt x="59" y="2"/>
                  </a:lnTo>
                  <a:lnTo>
                    <a:pt x="53" y="2"/>
                  </a:lnTo>
                  <a:lnTo>
                    <a:pt x="37" y="13"/>
                  </a:lnTo>
                  <a:lnTo>
                    <a:pt x="43" y="15"/>
                  </a:lnTo>
                  <a:lnTo>
                    <a:pt x="37" y="24"/>
                  </a:lnTo>
                  <a:lnTo>
                    <a:pt x="11" y="26"/>
                  </a:lnTo>
                  <a:lnTo>
                    <a:pt x="13" y="34"/>
                  </a:lnTo>
                  <a:lnTo>
                    <a:pt x="3" y="42"/>
                  </a:lnTo>
                  <a:lnTo>
                    <a:pt x="27" y="50"/>
                  </a:lnTo>
                  <a:lnTo>
                    <a:pt x="10" y="68"/>
                  </a:lnTo>
                  <a:lnTo>
                    <a:pt x="27" y="63"/>
                  </a:lnTo>
                  <a:lnTo>
                    <a:pt x="10" y="73"/>
                  </a:lnTo>
                  <a:lnTo>
                    <a:pt x="0" y="76"/>
                  </a:lnTo>
                  <a:lnTo>
                    <a:pt x="7" y="79"/>
                  </a:lnTo>
                  <a:lnTo>
                    <a:pt x="0" y="84"/>
                  </a:lnTo>
                  <a:lnTo>
                    <a:pt x="9" y="87"/>
                  </a:lnTo>
                  <a:lnTo>
                    <a:pt x="5" y="91"/>
                  </a:lnTo>
                  <a:lnTo>
                    <a:pt x="13" y="91"/>
                  </a:lnTo>
                  <a:lnTo>
                    <a:pt x="11" y="93"/>
                  </a:lnTo>
                  <a:lnTo>
                    <a:pt x="34" y="91"/>
                  </a:lnTo>
                  <a:lnTo>
                    <a:pt x="55" y="82"/>
                  </a:lnTo>
                  <a:lnTo>
                    <a:pt x="74" y="79"/>
                  </a:lnTo>
                  <a:lnTo>
                    <a:pt x="83" y="7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26" name="Freeform 683"/>
            <p:cNvSpPr>
              <a:spLocks/>
            </p:cNvSpPr>
            <p:nvPr/>
          </p:nvSpPr>
          <p:spPr bwMode="auto">
            <a:xfrm>
              <a:off x="2540" y="1465"/>
              <a:ext cx="54" cy="60"/>
            </a:xfrm>
            <a:custGeom>
              <a:avLst/>
              <a:gdLst>
                <a:gd name="T0" fmla="*/ 54 w 83"/>
                <a:gd name="T1" fmla="*/ 45 h 93"/>
                <a:gd name="T2" fmla="*/ 54 w 83"/>
                <a:gd name="T3" fmla="*/ 31 h 93"/>
                <a:gd name="T4" fmla="*/ 54 w 83"/>
                <a:gd name="T5" fmla="*/ 19 h 93"/>
                <a:gd name="T6" fmla="*/ 47 w 83"/>
                <a:gd name="T7" fmla="*/ 15 h 93"/>
                <a:gd name="T8" fmla="*/ 42 w 83"/>
                <a:gd name="T9" fmla="*/ 16 h 93"/>
                <a:gd name="T10" fmla="*/ 32 w 83"/>
                <a:gd name="T11" fmla="*/ 15 h 93"/>
                <a:gd name="T12" fmla="*/ 42 w 83"/>
                <a:gd name="T13" fmla="*/ 3 h 93"/>
                <a:gd name="T14" fmla="*/ 43 w 83"/>
                <a:gd name="T15" fmla="*/ 0 h 93"/>
                <a:gd name="T16" fmla="*/ 38 w 83"/>
                <a:gd name="T17" fmla="*/ 1 h 93"/>
                <a:gd name="T18" fmla="*/ 34 w 83"/>
                <a:gd name="T19" fmla="*/ 1 h 93"/>
                <a:gd name="T20" fmla="*/ 24 w 83"/>
                <a:gd name="T21" fmla="*/ 8 h 93"/>
                <a:gd name="T22" fmla="*/ 28 w 83"/>
                <a:gd name="T23" fmla="*/ 10 h 93"/>
                <a:gd name="T24" fmla="*/ 24 w 83"/>
                <a:gd name="T25" fmla="*/ 15 h 93"/>
                <a:gd name="T26" fmla="*/ 7 w 83"/>
                <a:gd name="T27" fmla="*/ 17 h 93"/>
                <a:gd name="T28" fmla="*/ 8 w 83"/>
                <a:gd name="T29" fmla="*/ 22 h 93"/>
                <a:gd name="T30" fmla="*/ 2 w 83"/>
                <a:gd name="T31" fmla="*/ 27 h 93"/>
                <a:gd name="T32" fmla="*/ 18 w 83"/>
                <a:gd name="T33" fmla="*/ 32 h 93"/>
                <a:gd name="T34" fmla="*/ 7 w 83"/>
                <a:gd name="T35" fmla="*/ 44 h 93"/>
                <a:gd name="T36" fmla="*/ 18 w 83"/>
                <a:gd name="T37" fmla="*/ 41 h 93"/>
                <a:gd name="T38" fmla="*/ 7 w 83"/>
                <a:gd name="T39" fmla="*/ 47 h 93"/>
                <a:gd name="T40" fmla="*/ 0 w 83"/>
                <a:gd name="T41" fmla="*/ 49 h 93"/>
                <a:gd name="T42" fmla="*/ 5 w 83"/>
                <a:gd name="T43" fmla="*/ 51 h 93"/>
                <a:gd name="T44" fmla="*/ 0 w 83"/>
                <a:gd name="T45" fmla="*/ 54 h 93"/>
                <a:gd name="T46" fmla="*/ 6 w 83"/>
                <a:gd name="T47" fmla="*/ 56 h 93"/>
                <a:gd name="T48" fmla="*/ 3 w 83"/>
                <a:gd name="T49" fmla="*/ 59 h 93"/>
                <a:gd name="T50" fmla="*/ 8 w 83"/>
                <a:gd name="T51" fmla="*/ 59 h 93"/>
                <a:gd name="T52" fmla="*/ 7 w 83"/>
                <a:gd name="T53" fmla="*/ 60 h 93"/>
                <a:gd name="T54" fmla="*/ 22 w 83"/>
                <a:gd name="T55" fmla="*/ 59 h 93"/>
                <a:gd name="T56" fmla="*/ 36 w 83"/>
                <a:gd name="T57" fmla="*/ 53 h 93"/>
                <a:gd name="T58" fmla="*/ 48 w 83"/>
                <a:gd name="T59" fmla="*/ 51 h 93"/>
                <a:gd name="T60" fmla="*/ 54 w 83"/>
                <a:gd name="T61" fmla="*/ 45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
                <a:gd name="T94" fmla="*/ 0 h 93"/>
                <a:gd name="T95" fmla="*/ 83 w 83"/>
                <a:gd name="T96" fmla="*/ 93 h 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 h="93">
                  <a:moveTo>
                    <a:pt x="83" y="70"/>
                  </a:moveTo>
                  <a:lnTo>
                    <a:pt x="83" y="48"/>
                  </a:lnTo>
                  <a:lnTo>
                    <a:pt x="83" y="30"/>
                  </a:lnTo>
                  <a:lnTo>
                    <a:pt x="72" y="24"/>
                  </a:lnTo>
                  <a:lnTo>
                    <a:pt x="65" y="25"/>
                  </a:lnTo>
                  <a:lnTo>
                    <a:pt x="49" y="24"/>
                  </a:lnTo>
                  <a:lnTo>
                    <a:pt x="65" y="4"/>
                  </a:lnTo>
                  <a:lnTo>
                    <a:pt x="66" y="0"/>
                  </a:lnTo>
                  <a:lnTo>
                    <a:pt x="59" y="2"/>
                  </a:lnTo>
                  <a:lnTo>
                    <a:pt x="53" y="2"/>
                  </a:lnTo>
                  <a:lnTo>
                    <a:pt x="37" y="13"/>
                  </a:lnTo>
                  <a:lnTo>
                    <a:pt x="43" y="15"/>
                  </a:lnTo>
                  <a:lnTo>
                    <a:pt x="37" y="24"/>
                  </a:lnTo>
                  <a:lnTo>
                    <a:pt x="11" y="26"/>
                  </a:lnTo>
                  <a:lnTo>
                    <a:pt x="13" y="34"/>
                  </a:lnTo>
                  <a:lnTo>
                    <a:pt x="3" y="42"/>
                  </a:lnTo>
                  <a:lnTo>
                    <a:pt x="27" y="50"/>
                  </a:lnTo>
                  <a:lnTo>
                    <a:pt x="10" y="68"/>
                  </a:lnTo>
                  <a:lnTo>
                    <a:pt x="27" y="63"/>
                  </a:lnTo>
                  <a:lnTo>
                    <a:pt x="10" y="73"/>
                  </a:lnTo>
                  <a:lnTo>
                    <a:pt x="0" y="76"/>
                  </a:lnTo>
                  <a:lnTo>
                    <a:pt x="7" y="79"/>
                  </a:lnTo>
                  <a:lnTo>
                    <a:pt x="0" y="84"/>
                  </a:lnTo>
                  <a:lnTo>
                    <a:pt x="9" y="87"/>
                  </a:lnTo>
                  <a:lnTo>
                    <a:pt x="5" y="91"/>
                  </a:lnTo>
                  <a:lnTo>
                    <a:pt x="13" y="91"/>
                  </a:lnTo>
                  <a:lnTo>
                    <a:pt x="11" y="93"/>
                  </a:lnTo>
                  <a:lnTo>
                    <a:pt x="34" y="91"/>
                  </a:lnTo>
                  <a:lnTo>
                    <a:pt x="55" y="82"/>
                  </a:lnTo>
                  <a:lnTo>
                    <a:pt x="74" y="79"/>
                  </a:lnTo>
                  <a:lnTo>
                    <a:pt x="83" y="70"/>
                  </a:lnTo>
                </a:path>
              </a:pathLst>
            </a:custGeom>
            <a:solidFill>
              <a:srgbClr val="E5E5E5"/>
            </a:solidFill>
            <a:ln w="1588">
              <a:solidFill>
                <a:srgbClr val="999999"/>
              </a:solidFill>
              <a:prstDash val="solid"/>
              <a:round/>
              <a:headEnd/>
              <a:tailEnd/>
            </a:ln>
          </p:spPr>
          <p:txBody>
            <a:bodyPr/>
            <a:lstStyle/>
            <a:p>
              <a:endParaRPr lang="en-US"/>
            </a:p>
          </p:txBody>
        </p:sp>
        <p:sp>
          <p:nvSpPr>
            <p:cNvPr id="27427" name="Freeform 684"/>
            <p:cNvSpPr>
              <a:spLocks/>
            </p:cNvSpPr>
            <p:nvPr/>
          </p:nvSpPr>
          <p:spPr bwMode="auto">
            <a:xfrm>
              <a:off x="2599" y="1411"/>
              <a:ext cx="99" cy="138"/>
            </a:xfrm>
            <a:custGeom>
              <a:avLst/>
              <a:gdLst>
                <a:gd name="T0" fmla="*/ 10 w 152"/>
                <a:gd name="T1" fmla="*/ 42 h 214"/>
                <a:gd name="T2" fmla="*/ 17 w 152"/>
                <a:gd name="T3" fmla="*/ 42 h 214"/>
                <a:gd name="T4" fmla="*/ 12 w 152"/>
                <a:gd name="T5" fmla="*/ 55 h 214"/>
                <a:gd name="T6" fmla="*/ 20 w 152"/>
                <a:gd name="T7" fmla="*/ 62 h 214"/>
                <a:gd name="T8" fmla="*/ 30 w 152"/>
                <a:gd name="T9" fmla="*/ 63 h 214"/>
                <a:gd name="T10" fmla="*/ 38 w 152"/>
                <a:gd name="T11" fmla="*/ 84 h 214"/>
                <a:gd name="T12" fmla="*/ 17 w 152"/>
                <a:gd name="T13" fmla="*/ 92 h 214"/>
                <a:gd name="T14" fmla="*/ 23 w 152"/>
                <a:gd name="T15" fmla="*/ 99 h 214"/>
                <a:gd name="T16" fmla="*/ 10 w 152"/>
                <a:gd name="T17" fmla="*/ 111 h 214"/>
                <a:gd name="T18" fmla="*/ 28 w 152"/>
                <a:gd name="T19" fmla="*/ 115 h 214"/>
                <a:gd name="T20" fmla="*/ 38 w 152"/>
                <a:gd name="T21" fmla="*/ 117 h 214"/>
                <a:gd name="T22" fmla="*/ 13 w 152"/>
                <a:gd name="T23" fmla="*/ 129 h 214"/>
                <a:gd name="T24" fmla="*/ 6 w 152"/>
                <a:gd name="T25" fmla="*/ 138 h 214"/>
                <a:gd name="T26" fmla="*/ 25 w 152"/>
                <a:gd name="T27" fmla="*/ 137 h 214"/>
                <a:gd name="T28" fmla="*/ 41 w 152"/>
                <a:gd name="T29" fmla="*/ 129 h 214"/>
                <a:gd name="T30" fmla="*/ 79 w 152"/>
                <a:gd name="T31" fmla="*/ 128 h 214"/>
                <a:gd name="T32" fmla="*/ 83 w 152"/>
                <a:gd name="T33" fmla="*/ 115 h 214"/>
                <a:gd name="T34" fmla="*/ 99 w 152"/>
                <a:gd name="T35" fmla="*/ 100 h 214"/>
                <a:gd name="T36" fmla="*/ 79 w 152"/>
                <a:gd name="T37" fmla="*/ 94 h 214"/>
                <a:gd name="T38" fmla="*/ 70 w 152"/>
                <a:gd name="T39" fmla="*/ 79 h 214"/>
                <a:gd name="T40" fmla="*/ 72 w 152"/>
                <a:gd name="T41" fmla="*/ 74 h 214"/>
                <a:gd name="T42" fmla="*/ 50 w 152"/>
                <a:gd name="T43" fmla="*/ 43 h 214"/>
                <a:gd name="T44" fmla="*/ 42 w 152"/>
                <a:gd name="T45" fmla="*/ 38 h 214"/>
                <a:gd name="T46" fmla="*/ 40 w 152"/>
                <a:gd name="T47" fmla="*/ 34 h 214"/>
                <a:gd name="T48" fmla="*/ 28 w 152"/>
                <a:gd name="T49" fmla="*/ 15 h 214"/>
                <a:gd name="T50" fmla="*/ 27 w 152"/>
                <a:gd name="T51" fmla="*/ 12 h 214"/>
                <a:gd name="T52" fmla="*/ 17 w 152"/>
                <a:gd name="T53" fmla="*/ 0 h 214"/>
                <a:gd name="T54" fmla="*/ 11 w 152"/>
                <a:gd name="T55" fmla="*/ 11 h 214"/>
                <a:gd name="T56" fmla="*/ 7 w 152"/>
                <a:gd name="T57" fmla="*/ 19 h 214"/>
                <a:gd name="T58" fmla="*/ 6 w 152"/>
                <a:gd name="T59" fmla="*/ 22 h 214"/>
                <a:gd name="T60" fmla="*/ 2 w 152"/>
                <a:gd name="T61" fmla="*/ 31 h 214"/>
                <a:gd name="T62" fmla="*/ 10 w 152"/>
                <a:gd name="T63" fmla="*/ 30 h 214"/>
                <a:gd name="T64" fmla="*/ 2 w 152"/>
                <a:gd name="T65" fmla="*/ 52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214"/>
                <a:gd name="T101" fmla="*/ 152 w 152"/>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214">
                  <a:moveTo>
                    <a:pt x="3" y="81"/>
                  </a:moveTo>
                  <a:lnTo>
                    <a:pt x="15" y="65"/>
                  </a:lnTo>
                  <a:lnTo>
                    <a:pt x="20" y="65"/>
                  </a:lnTo>
                  <a:lnTo>
                    <a:pt x="26" y="65"/>
                  </a:lnTo>
                  <a:lnTo>
                    <a:pt x="21" y="74"/>
                  </a:lnTo>
                  <a:lnTo>
                    <a:pt x="19" y="85"/>
                  </a:lnTo>
                  <a:lnTo>
                    <a:pt x="20" y="97"/>
                  </a:lnTo>
                  <a:lnTo>
                    <a:pt x="31" y="96"/>
                  </a:lnTo>
                  <a:lnTo>
                    <a:pt x="52" y="91"/>
                  </a:lnTo>
                  <a:lnTo>
                    <a:pt x="46" y="98"/>
                  </a:lnTo>
                  <a:lnTo>
                    <a:pt x="58" y="109"/>
                  </a:lnTo>
                  <a:lnTo>
                    <a:pt x="59" y="130"/>
                  </a:lnTo>
                  <a:lnTo>
                    <a:pt x="52" y="131"/>
                  </a:lnTo>
                  <a:lnTo>
                    <a:pt x="26" y="142"/>
                  </a:lnTo>
                  <a:lnTo>
                    <a:pt x="28" y="142"/>
                  </a:lnTo>
                  <a:lnTo>
                    <a:pt x="35" y="153"/>
                  </a:lnTo>
                  <a:lnTo>
                    <a:pt x="16" y="165"/>
                  </a:lnTo>
                  <a:lnTo>
                    <a:pt x="15" y="172"/>
                  </a:lnTo>
                  <a:lnTo>
                    <a:pt x="35" y="174"/>
                  </a:lnTo>
                  <a:lnTo>
                    <a:pt x="43" y="179"/>
                  </a:lnTo>
                  <a:lnTo>
                    <a:pt x="66" y="173"/>
                  </a:lnTo>
                  <a:lnTo>
                    <a:pt x="59" y="181"/>
                  </a:lnTo>
                  <a:lnTo>
                    <a:pt x="41" y="186"/>
                  </a:lnTo>
                  <a:lnTo>
                    <a:pt x="20" y="200"/>
                  </a:lnTo>
                  <a:lnTo>
                    <a:pt x="0" y="213"/>
                  </a:lnTo>
                  <a:lnTo>
                    <a:pt x="9" y="214"/>
                  </a:lnTo>
                  <a:lnTo>
                    <a:pt x="13" y="214"/>
                  </a:lnTo>
                  <a:lnTo>
                    <a:pt x="39" y="212"/>
                  </a:lnTo>
                  <a:lnTo>
                    <a:pt x="46" y="203"/>
                  </a:lnTo>
                  <a:lnTo>
                    <a:pt x="63" y="200"/>
                  </a:lnTo>
                  <a:lnTo>
                    <a:pt x="87" y="197"/>
                  </a:lnTo>
                  <a:lnTo>
                    <a:pt x="122" y="198"/>
                  </a:lnTo>
                  <a:lnTo>
                    <a:pt x="146" y="184"/>
                  </a:lnTo>
                  <a:lnTo>
                    <a:pt x="127" y="179"/>
                  </a:lnTo>
                  <a:lnTo>
                    <a:pt x="135" y="173"/>
                  </a:lnTo>
                  <a:lnTo>
                    <a:pt x="152" y="155"/>
                  </a:lnTo>
                  <a:lnTo>
                    <a:pt x="146" y="145"/>
                  </a:lnTo>
                  <a:lnTo>
                    <a:pt x="122" y="146"/>
                  </a:lnTo>
                  <a:lnTo>
                    <a:pt x="124" y="139"/>
                  </a:lnTo>
                  <a:lnTo>
                    <a:pt x="108" y="123"/>
                  </a:lnTo>
                  <a:lnTo>
                    <a:pt x="116" y="124"/>
                  </a:lnTo>
                  <a:lnTo>
                    <a:pt x="111" y="114"/>
                  </a:lnTo>
                  <a:lnTo>
                    <a:pt x="98" y="100"/>
                  </a:lnTo>
                  <a:lnTo>
                    <a:pt x="76" y="67"/>
                  </a:lnTo>
                  <a:lnTo>
                    <a:pt x="49" y="64"/>
                  </a:lnTo>
                  <a:lnTo>
                    <a:pt x="65" y="59"/>
                  </a:lnTo>
                  <a:lnTo>
                    <a:pt x="56" y="56"/>
                  </a:lnTo>
                  <a:lnTo>
                    <a:pt x="61" y="52"/>
                  </a:lnTo>
                  <a:lnTo>
                    <a:pt x="82" y="25"/>
                  </a:lnTo>
                  <a:lnTo>
                    <a:pt x="43" y="24"/>
                  </a:lnTo>
                  <a:lnTo>
                    <a:pt x="35" y="23"/>
                  </a:lnTo>
                  <a:lnTo>
                    <a:pt x="42" y="19"/>
                  </a:lnTo>
                  <a:lnTo>
                    <a:pt x="58" y="2"/>
                  </a:lnTo>
                  <a:lnTo>
                    <a:pt x="26" y="0"/>
                  </a:lnTo>
                  <a:lnTo>
                    <a:pt x="19" y="8"/>
                  </a:lnTo>
                  <a:lnTo>
                    <a:pt x="17" y="17"/>
                  </a:lnTo>
                  <a:lnTo>
                    <a:pt x="11" y="18"/>
                  </a:lnTo>
                  <a:lnTo>
                    <a:pt x="10" y="29"/>
                  </a:lnTo>
                  <a:lnTo>
                    <a:pt x="9" y="30"/>
                  </a:lnTo>
                  <a:lnTo>
                    <a:pt x="9" y="34"/>
                  </a:lnTo>
                  <a:lnTo>
                    <a:pt x="2" y="46"/>
                  </a:lnTo>
                  <a:lnTo>
                    <a:pt x="3" y="48"/>
                  </a:lnTo>
                  <a:lnTo>
                    <a:pt x="2" y="50"/>
                  </a:lnTo>
                  <a:lnTo>
                    <a:pt x="15" y="47"/>
                  </a:lnTo>
                  <a:lnTo>
                    <a:pt x="15" y="48"/>
                  </a:lnTo>
                  <a:lnTo>
                    <a:pt x="3" y="8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28" name="Freeform 685"/>
            <p:cNvSpPr>
              <a:spLocks/>
            </p:cNvSpPr>
            <p:nvPr/>
          </p:nvSpPr>
          <p:spPr bwMode="auto">
            <a:xfrm>
              <a:off x="2599" y="1411"/>
              <a:ext cx="99" cy="138"/>
            </a:xfrm>
            <a:custGeom>
              <a:avLst/>
              <a:gdLst>
                <a:gd name="T0" fmla="*/ 10 w 152"/>
                <a:gd name="T1" fmla="*/ 42 h 214"/>
                <a:gd name="T2" fmla="*/ 17 w 152"/>
                <a:gd name="T3" fmla="*/ 42 h 214"/>
                <a:gd name="T4" fmla="*/ 12 w 152"/>
                <a:gd name="T5" fmla="*/ 55 h 214"/>
                <a:gd name="T6" fmla="*/ 20 w 152"/>
                <a:gd name="T7" fmla="*/ 62 h 214"/>
                <a:gd name="T8" fmla="*/ 30 w 152"/>
                <a:gd name="T9" fmla="*/ 63 h 214"/>
                <a:gd name="T10" fmla="*/ 38 w 152"/>
                <a:gd name="T11" fmla="*/ 84 h 214"/>
                <a:gd name="T12" fmla="*/ 17 w 152"/>
                <a:gd name="T13" fmla="*/ 92 h 214"/>
                <a:gd name="T14" fmla="*/ 23 w 152"/>
                <a:gd name="T15" fmla="*/ 99 h 214"/>
                <a:gd name="T16" fmla="*/ 10 w 152"/>
                <a:gd name="T17" fmla="*/ 111 h 214"/>
                <a:gd name="T18" fmla="*/ 28 w 152"/>
                <a:gd name="T19" fmla="*/ 115 h 214"/>
                <a:gd name="T20" fmla="*/ 38 w 152"/>
                <a:gd name="T21" fmla="*/ 117 h 214"/>
                <a:gd name="T22" fmla="*/ 13 w 152"/>
                <a:gd name="T23" fmla="*/ 129 h 214"/>
                <a:gd name="T24" fmla="*/ 6 w 152"/>
                <a:gd name="T25" fmla="*/ 138 h 214"/>
                <a:gd name="T26" fmla="*/ 25 w 152"/>
                <a:gd name="T27" fmla="*/ 137 h 214"/>
                <a:gd name="T28" fmla="*/ 41 w 152"/>
                <a:gd name="T29" fmla="*/ 129 h 214"/>
                <a:gd name="T30" fmla="*/ 79 w 152"/>
                <a:gd name="T31" fmla="*/ 128 h 214"/>
                <a:gd name="T32" fmla="*/ 83 w 152"/>
                <a:gd name="T33" fmla="*/ 115 h 214"/>
                <a:gd name="T34" fmla="*/ 99 w 152"/>
                <a:gd name="T35" fmla="*/ 100 h 214"/>
                <a:gd name="T36" fmla="*/ 79 w 152"/>
                <a:gd name="T37" fmla="*/ 94 h 214"/>
                <a:gd name="T38" fmla="*/ 70 w 152"/>
                <a:gd name="T39" fmla="*/ 79 h 214"/>
                <a:gd name="T40" fmla="*/ 72 w 152"/>
                <a:gd name="T41" fmla="*/ 74 h 214"/>
                <a:gd name="T42" fmla="*/ 50 w 152"/>
                <a:gd name="T43" fmla="*/ 43 h 214"/>
                <a:gd name="T44" fmla="*/ 42 w 152"/>
                <a:gd name="T45" fmla="*/ 38 h 214"/>
                <a:gd name="T46" fmla="*/ 40 w 152"/>
                <a:gd name="T47" fmla="*/ 34 h 214"/>
                <a:gd name="T48" fmla="*/ 28 w 152"/>
                <a:gd name="T49" fmla="*/ 15 h 214"/>
                <a:gd name="T50" fmla="*/ 27 w 152"/>
                <a:gd name="T51" fmla="*/ 12 h 214"/>
                <a:gd name="T52" fmla="*/ 17 w 152"/>
                <a:gd name="T53" fmla="*/ 0 h 214"/>
                <a:gd name="T54" fmla="*/ 11 w 152"/>
                <a:gd name="T55" fmla="*/ 11 h 214"/>
                <a:gd name="T56" fmla="*/ 7 w 152"/>
                <a:gd name="T57" fmla="*/ 19 h 214"/>
                <a:gd name="T58" fmla="*/ 6 w 152"/>
                <a:gd name="T59" fmla="*/ 22 h 214"/>
                <a:gd name="T60" fmla="*/ 2 w 152"/>
                <a:gd name="T61" fmla="*/ 31 h 214"/>
                <a:gd name="T62" fmla="*/ 10 w 152"/>
                <a:gd name="T63" fmla="*/ 30 h 214"/>
                <a:gd name="T64" fmla="*/ 2 w 152"/>
                <a:gd name="T65" fmla="*/ 52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214"/>
                <a:gd name="T101" fmla="*/ 152 w 152"/>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214">
                  <a:moveTo>
                    <a:pt x="3" y="81"/>
                  </a:moveTo>
                  <a:lnTo>
                    <a:pt x="15" y="65"/>
                  </a:lnTo>
                  <a:lnTo>
                    <a:pt x="20" y="65"/>
                  </a:lnTo>
                  <a:lnTo>
                    <a:pt x="26" y="65"/>
                  </a:lnTo>
                  <a:lnTo>
                    <a:pt x="21" y="74"/>
                  </a:lnTo>
                  <a:lnTo>
                    <a:pt x="19" y="85"/>
                  </a:lnTo>
                  <a:lnTo>
                    <a:pt x="20" y="97"/>
                  </a:lnTo>
                  <a:lnTo>
                    <a:pt x="31" y="96"/>
                  </a:lnTo>
                  <a:lnTo>
                    <a:pt x="52" y="91"/>
                  </a:lnTo>
                  <a:lnTo>
                    <a:pt x="46" y="98"/>
                  </a:lnTo>
                  <a:lnTo>
                    <a:pt x="58" y="109"/>
                  </a:lnTo>
                  <a:lnTo>
                    <a:pt x="59" y="130"/>
                  </a:lnTo>
                  <a:lnTo>
                    <a:pt x="52" y="131"/>
                  </a:lnTo>
                  <a:lnTo>
                    <a:pt x="26" y="142"/>
                  </a:lnTo>
                  <a:lnTo>
                    <a:pt x="28" y="142"/>
                  </a:lnTo>
                  <a:lnTo>
                    <a:pt x="35" y="153"/>
                  </a:lnTo>
                  <a:lnTo>
                    <a:pt x="16" y="165"/>
                  </a:lnTo>
                  <a:lnTo>
                    <a:pt x="15" y="172"/>
                  </a:lnTo>
                  <a:lnTo>
                    <a:pt x="35" y="174"/>
                  </a:lnTo>
                  <a:lnTo>
                    <a:pt x="43" y="179"/>
                  </a:lnTo>
                  <a:lnTo>
                    <a:pt x="66" y="173"/>
                  </a:lnTo>
                  <a:lnTo>
                    <a:pt x="59" y="181"/>
                  </a:lnTo>
                  <a:lnTo>
                    <a:pt x="41" y="186"/>
                  </a:lnTo>
                  <a:lnTo>
                    <a:pt x="20" y="200"/>
                  </a:lnTo>
                  <a:lnTo>
                    <a:pt x="0" y="213"/>
                  </a:lnTo>
                  <a:lnTo>
                    <a:pt x="9" y="214"/>
                  </a:lnTo>
                  <a:lnTo>
                    <a:pt x="13" y="214"/>
                  </a:lnTo>
                  <a:lnTo>
                    <a:pt x="39" y="212"/>
                  </a:lnTo>
                  <a:lnTo>
                    <a:pt x="46" y="203"/>
                  </a:lnTo>
                  <a:lnTo>
                    <a:pt x="63" y="200"/>
                  </a:lnTo>
                  <a:lnTo>
                    <a:pt x="87" y="197"/>
                  </a:lnTo>
                  <a:lnTo>
                    <a:pt x="122" y="198"/>
                  </a:lnTo>
                  <a:lnTo>
                    <a:pt x="146" y="184"/>
                  </a:lnTo>
                  <a:lnTo>
                    <a:pt x="127" y="179"/>
                  </a:lnTo>
                  <a:lnTo>
                    <a:pt x="135" y="173"/>
                  </a:lnTo>
                  <a:lnTo>
                    <a:pt x="152" y="155"/>
                  </a:lnTo>
                  <a:lnTo>
                    <a:pt x="146" y="145"/>
                  </a:lnTo>
                  <a:lnTo>
                    <a:pt x="122" y="146"/>
                  </a:lnTo>
                  <a:lnTo>
                    <a:pt x="124" y="139"/>
                  </a:lnTo>
                  <a:lnTo>
                    <a:pt x="108" y="123"/>
                  </a:lnTo>
                  <a:lnTo>
                    <a:pt x="116" y="124"/>
                  </a:lnTo>
                  <a:lnTo>
                    <a:pt x="111" y="114"/>
                  </a:lnTo>
                  <a:lnTo>
                    <a:pt x="98" y="100"/>
                  </a:lnTo>
                  <a:lnTo>
                    <a:pt x="76" y="67"/>
                  </a:lnTo>
                  <a:lnTo>
                    <a:pt x="49" y="64"/>
                  </a:lnTo>
                  <a:lnTo>
                    <a:pt x="65" y="59"/>
                  </a:lnTo>
                  <a:lnTo>
                    <a:pt x="56" y="56"/>
                  </a:lnTo>
                  <a:lnTo>
                    <a:pt x="61" y="52"/>
                  </a:lnTo>
                  <a:lnTo>
                    <a:pt x="82" y="25"/>
                  </a:lnTo>
                  <a:lnTo>
                    <a:pt x="43" y="24"/>
                  </a:lnTo>
                  <a:lnTo>
                    <a:pt x="35" y="23"/>
                  </a:lnTo>
                  <a:lnTo>
                    <a:pt x="42" y="19"/>
                  </a:lnTo>
                  <a:lnTo>
                    <a:pt x="58" y="2"/>
                  </a:lnTo>
                  <a:lnTo>
                    <a:pt x="26" y="0"/>
                  </a:lnTo>
                  <a:lnTo>
                    <a:pt x="19" y="8"/>
                  </a:lnTo>
                  <a:lnTo>
                    <a:pt x="17" y="17"/>
                  </a:lnTo>
                  <a:lnTo>
                    <a:pt x="11" y="18"/>
                  </a:lnTo>
                  <a:lnTo>
                    <a:pt x="10" y="29"/>
                  </a:lnTo>
                  <a:lnTo>
                    <a:pt x="9" y="30"/>
                  </a:lnTo>
                  <a:lnTo>
                    <a:pt x="9" y="34"/>
                  </a:lnTo>
                  <a:lnTo>
                    <a:pt x="2" y="46"/>
                  </a:lnTo>
                  <a:lnTo>
                    <a:pt x="3" y="48"/>
                  </a:lnTo>
                  <a:lnTo>
                    <a:pt x="2" y="50"/>
                  </a:lnTo>
                  <a:lnTo>
                    <a:pt x="15" y="47"/>
                  </a:lnTo>
                  <a:lnTo>
                    <a:pt x="15" y="48"/>
                  </a:lnTo>
                  <a:lnTo>
                    <a:pt x="3" y="81"/>
                  </a:lnTo>
                </a:path>
              </a:pathLst>
            </a:custGeom>
            <a:solidFill>
              <a:srgbClr val="E5E5E5"/>
            </a:solidFill>
            <a:ln w="1588">
              <a:solidFill>
                <a:srgbClr val="999999"/>
              </a:solidFill>
              <a:prstDash val="solid"/>
              <a:round/>
              <a:headEnd/>
              <a:tailEnd/>
            </a:ln>
          </p:spPr>
          <p:txBody>
            <a:bodyPr/>
            <a:lstStyle/>
            <a:p>
              <a:endParaRPr lang="en-US"/>
            </a:p>
          </p:txBody>
        </p:sp>
        <p:sp>
          <p:nvSpPr>
            <p:cNvPr id="27429" name="Freeform 686"/>
            <p:cNvSpPr>
              <a:spLocks/>
            </p:cNvSpPr>
            <p:nvPr/>
          </p:nvSpPr>
          <p:spPr bwMode="auto">
            <a:xfrm>
              <a:off x="2572" y="1465"/>
              <a:ext cx="29" cy="19"/>
            </a:xfrm>
            <a:custGeom>
              <a:avLst/>
              <a:gdLst>
                <a:gd name="T0" fmla="*/ 29 w 45"/>
                <a:gd name="T1" fmla="*/ 13 h 30"/>
                <a:gd name="T2" fmla="*/ 28 w 45"/>
                <a:gd name="T3" fmla="*/ 9 h 30"/>
                <a:gd name="T4" fmla="*/ 21 w 45"/>
                <a:gd name="T5" fmla="*/ 0 h 30"/>
                <a:gd name="T6" fmla="*/ 10 w 45"/>
                <a:gd name="T7" fmla="*/ 3 h 30"/>
                <a:gd name="T8" fmla="*/ 0 w 45"/>
                <a:gd name="T9" fmla="*/ 15 h 30"/>
                <a:gd name="T10" fmla="*/ 10 w 45"/>
                <a:gd name="T11" fmla="*/ 16 h 30"/>
                <a:gd name="T12" fmla="*/ 15 w 45"/>
                <a:gd name="T13" fmla="*/ 15 h 30"/>
                <a:gd name="T14" fmla="*/ 22 w 45"/>
                <a:gd name="T15" fmla="*/ 19 h 30"/>
                <a:gd name="T16" fmla="*/ 29 w 45"/>
                <a:gd name="T17" fmla="*/ 1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0"/>
                <a:gd name="T29" fmla="*/ 45 w 4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0">
                  <a:moveTo>
                    <a:pt x="45" y="21"/>
                  </a:moveTo>
                  <a:lnTo>
                    <a:pt x="44" y="14"/>
                  </a:lnTo>
                  <a:lnTo>
                    <a:pt x="32" y="0"/>
                  </a:lnTo>
                  <a:lnTo>
                    <a:pt x="16" y="4"/>
                  </a:lnTo>
                  <a:lnTo>
                    <a:pt x="0" y="24"/>
                  </a:lnTo>
                  <a:lnTo>
                    <a:pt x="16" y="25"/>
                  </a:lnTo>
                  <a:lnTo>
                    <a:pt x="23" y="24"/>
                  </a:lnTo>
                  <a:lnTo>
                    <a:pt x="34" y="30"/>
                  </a:lnTo>
                  <a:lnTo>
                    <a:pt x="45" y="2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30" name="Freeform 687"/>
            <p:cNvSpPr>
              <a:spLocks/>
            </p:cNvSpPr>
            <p:nvPr/>
          </p:nvSpPr>
          <p:spPr bwMode="auto">
            <a:xfrm>
              <a:off x="2572" y="1465"/>
              <a:ext cx="29" cy="19"/>
            </a:xfrm>
            <a:custGeom>
              <a:avLst/>
              <a:gdLst>
                <a:gd name="T0" fmla="*/ 29 w 45"/>
                <a:gd name="T1" fmla="*/ 13 h 30"/>
                <a:gd name="T2" fmla="*/ 28 w 45"/>
                <a:gd name="T3" fmla="*/ 9 h 30"/>
                <a:gd name="T4" fmla="*/ 21 w 45"/>
                <a:gd name="T5" fmla="*/ 0 h 30"/>
                <a:gd name="T6" fmla="*/ 10 w 45"/>
                <a:gd name="T7" fmla="*/ 3 h 30"/>
                <a:gd name="T8" fmla="*/ 0 w 45"/>
                <a:gd name="T9" fmla="*/ 15 h 30"/>
                <a:gd name="T10" fmla="*/ 10 w 45"/>
                <a:gd name="T11" fmla="*/ 16 h 30"/>
                <a:gd name="T12" fmla="*/ 15 w 45"/>
                <a:gd name="T13" fmla="*/ 15 h 30"/>
                <a:gd name="T14" fmla="*/ 22 w 45"/>
                <a:gd name="T15" fmla="*/ 19 h 30"/>
                <a:gd name="T16" fmla="*/ 29 w 45"/>
                <a:gd name="T17" fmla="*/ 1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30"/>
                <a:gd name="T29" fmla="*/ 45 w 4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30">
                  <a:moveTo>
                    <a:pt x="45" y="21"/>
                  </a:moveTo>
                  <a:lnTo>
                    <a:pt x="44" y="14"/>
                  </a:lnTo>
                  <a:lnTo>
                    <a:pt x="32" y="0"/>
                  </a:lnTo>
                  <a:lnTo>
                    <a:pt x="16" y="4"/>
                  </a:lnTo>
                  <a:lnTo>
                    <a:pt x="0" y="24"/>
                  </a:lnTo>
                  <a:lnTo>
                    <a:pt x="16" y="25"/>
                  </a:lnTo>
                  <a:lnTo>
                    <a:pt x="23" y="24"/>
                  </a:lnTo>
                  <a:lnTo>
                    <a:pt x="34" y="30"/>
                  </a:lnTo>
                  <a:lnTo>
                    <a:pt x="45" y="21"/>
                  </a:lnTo>
                </a:path>
              </a:pathLst>
            </a:custGeom>
            <a:solidFill>
              <a:srgbClr val="E5E5E5"/>
            </a:solidFill>
            <a:ln w="1588">
              <a:solidFill>
                <a:srgbClr val="999999"/>
              </a:solidFill>
              <a:prstDash val="solid"/>
              <a:round/>
              <a:headEnd/>
              <a:tailEnd/>
            </a:ln>
          </p:spPr>
          <p:txBody>
            <a:bodyPr/>
            <a:lstStyle/>
            <a:p>
              <a:endParaRPr lang="en-US"/>
            </a:p>
          </p:txBody>
        </p:sp>
        <p:sp>
          <p:nvSpPr>
            <p:cNvPr id="27431" name="Freeform 688"/>
            <p:cNvSpPr>
              <a:spLocks/>
            </p:cNvSpPr>
            <p:nvPr/>
          </p:nvSpPr>
          <p:spPr bwMode="auto">
            <a:xfrm>
              <a:off x="2590" y="1428"/>
              <a:ext cx="15" cy="7"/>
            </a:xfrm>
            <a:custGeom>
              <a:avLst/>
              <a:gdLst>
                <a:gd name="T0" fmla="*/ 8 w 22"/>
                <a:gd name="T1" fmla="*/ 2 h 12"/>
                <a:gd name="T2" fmla="*/ 5 w 22"/>
                <a:gd name="T3" fmla="*/ 0 h 12"/>
                <a:gd name="T4" fmla="*/ 0 w 22"/>
                <a:gd name="T5" fmla="*/ 4 h 12"/>
                <a:gd name="T6" fmla="*/ 12 w 22"/>
                <a:gd name="T7" fmla="*/ 7 h 12"/>
                <a:gd name="T8" fmla="*/ 15 w 22"/>
                <a:gd name="T9" fmla="*/ 5 h 12"/>
                <a:gd name="T10" fmla="*/ 8 w 22"/>
                <a:gd name="T11" fmla="*/ 2 h 12"/>
                <a:gd name="T12" fmla="*/ 0 60000 65536"/>
                <a:gd name="T13" fmla="*/ 0 60000 65536"/>
                <a:gd name="T14" fmla="*/ 0 60000 65536"/>
                <a:gd name="T15" fmla="*/ 0 60000 65536"/>
                <a:gd name="T16" fmla="*/ 0 60000 65536"/>
                <a:gd name="T17" fmla="*/ 0 60000 65536"/>
                <a:gd name="T18" fmla="*/ 0 w 22"/>
                <a:gd name="T19" fmla="*/ 0 h 12"/>
                <a:gd name="T20" fmla="*/ 22 w 2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2" h="12">
                  <a:moveTo>
                    <a:pt x="12" y="4"/>
                  </a:moveTo>
                  <a:lnTo>
                    <a:pt x="7" y="0"/>
                  </a:lnTo>
                  <a:lnTo>
                    <a:pt x="0" y="6"/>
                  </a:lnTo>
                  <a:lnTo>
                    <a:pt x="17" y="12"/>
                  </a:lnTo>
                  <a:lnTo>
                    <a:pt x="22" y="9"/>
                  </a:lnTo>
                  <a:lnTo>
                    <a:pt x="12" y="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32" name="Freeform 689"/>
            <p:cNvSpPr>
              <a:spLocks/>
            </p:cNvSpPr>
            <p:nvPr/>
          </p:nvSpPr>
          <p:spPr bwMode="auto">
            <a:xfrm>
              <a:off x="2590" y="1428"/>
              <a:ext cx="15" cy="7"/>
            </a:xfrm>
            <a:custGeom>
              <a:avLst/>
              <a:gdLst>
                <a:gd name="T0" fmla="*/ 8 w 22"/>
                <a:gd name="T1" fmla="*/ 2 h 12"/>
                <a:gd name="T2" fmla="*/ 5 w 22"/>
                <a:gd name="T3" fmla="*/ 0 h 12"/>
                <a:gd name="T4" fmla="*/ 0 w 22"/>
                <a:gd name="T5" fmla="*/ 4 h 12"/>
                <a:gd name="T6" fmla="*/ 12 w 22"/>
                <a:gd name="T7" fmla="*/ 7 h 12"/>
                <a:gd name="T8" fmla="*/ 15 w 22"/>
                <a:gd name="T9" fmla="*/ 5 h 12"/>
                <a:gd name="T10" fmla="*/ 8 w 22"/>
                <a:gd name="T11" fmla="*/ 2 h 12"/>
                <a:gd name="T12" fmla="*/ 0 60000 65536"/>
                <a:gd name="T13" fmla="*/ 0 60000 65536"/>
                <a:gd name="T14" fmla="*/ 0 60000 65536"/>
                <a:gd name="T15" fmla="*/ 0 60000 65536"/>
                <a:gd name="T16" fmla="*/ 0 60000 65536"/>
                <a:gd name="T17" fmla="*/ 0 60000 65536"/>
                <a:gd name="T18" fmla="*/ 0 w 22"/>
                <a:gd name="T19" fmla="*/ 0 h 12"/>
                <a:gd name="T20" fmla="*/ 22 w 2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2" h="12">
                  <a:moveTo>
                    <a:pt x="12" y="4"/>
                  </a:moveTo>
                  <a:lnTo>
                    <a:pt x="7" y="0"/>
                  </a:lnTo>
                  <a:lnTo>
                    <a:pt x="0" y="6"/>
                  </a:lnTo>
                  <a:lnTo>
                    <a:pt x="17" y="12"/>
                  </a:lnTo>
                  <a:lnTo>
                    <a:pt x="22" y="9"/>
                  </a:lnTo>
                  <a:lnTo>
                    <a:pt x="12" y="4"/>
                  </a:lnTo>
                </a:path>
              </a:pathLst>
            </a:custGeom>
            <a:solidFill>
              <a:srgbClr val="E5E5E5"/>
            </a:solidFill>
            <a:ln w="1588">
              <a:solidFill>
                <a:srgbClr val="999999"/>
              </a:solidFill>
              <a:prstDash val="solid"/>
              <a:round/>
              <a:headEnd/>
              <a:tailEnd/>
            </a:ln>
          </p:spPr>
          <p:txBody>
            <a:bodyPr/>
            <a:lstStyle/>
            <a:p>
              <a:endParaRPr lang="en-US"/>
            </a:p>
          </p:txBody>
        </p:sp>
        <p:sp>
          <p:nvSpPr>
            <p:cNvPr id="27433" name="Freeform 690"/>
            <p:cNvSpPr>
              <a:spLocks/>
            </p:cNvSpPr>
            <p:nvPr/>
          </p:nvSpPr>
          <p:spPr bwMode="auto">
            <a:xfrm>
              <a:off x="2588" y="1415"/>
              <a:ext cx="11" cy="8"/>
            </a:xfrm>
            <a:custGeom>
              <a:avLst/>
              <a:gdLst>
                <a:gd name="T0" fmla="*/ 11 w 17"/>
                <a:gd name="T1" fmla="*/ 2 h 12"/>
                <a:gd name="T2" fmla="*/ 10 w 17"/>
                <a:gd name="T3" fmla="*/ 0 h 12"/>
                <a:gd name="T4" fmla="*/ 2 w 17"/>
                <a:gd name="T5" fmla="*/ 2 h 12"/>
                <a:gd name="T6" fmla="*/ 0 w 17"/>
                <a:gd name="T7" fmla="*/ 8 h 12"/>
                <a:gd name="T8" fmla="*/ 11 w 17"/>
                <a:gd name="T9" fmla="*/ 2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17" y="3"/>
                  </a:moveTo>
                  <a:lnTo>
                    <a:pt x="16" y="0"/>
                  </a:lnTo>
                  <a:lnTo>
                    <a:pt x="3" y="3"/>
                  </a:lnTo>
                  <a:lnTo>
                    <a:pt x="0" y="12"/>
                  </a:lnTo>
                  <a:lnTo>
                    <a:pt x="17" y="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34" name="Freeform 691"/>
            <p:cNvSpPr>
              <a:spLocks/>
            </p:cNvSpPr>
            <p:nvPr/>
          </p:nvSpPr>
          <p:spPr bwMode="auto">
            <a:xfrm>
              <a:off x="2588" y="1415"/>
              <a:ext cx="11" cy="8"/>
            </a:xfrm>
            <a:custGeom>
              <a:avLst/>
              <a:gdLst>
                <a:gd name="T0" fmla="*/ 11 w 17"/>
                <a:gd name="T1" fmla="*/ 2 h 12"/>
                <a:gd name="T2" fmla="*/ 10 w 17"/>
                <a:gd name="T3" fmla="*/ 0 h 12"/>
                <a:gd name="T4" fmla="*/ 2 w 17"/>
                <a:gd name="T5" fmla="*/ 2 h 12"/>
                <a:gd name="T6" fmla="*/ 0 w 17"/>
                <a:gd name="T7" fmla="*/ 8 h 12"/>
                <a:gd name="T8" fmla="*/ 11 w 17"/>
                <a:gd name="T9" fmla="*/ 2 h 12"/>
                <a:gd name="T10" fmla="*/ 0 60000 65536"/>
                <a:gd name="T11" fmla="*/ 0 60000 65536"/>
                <a:gd name="T12" fmla="*/ 0 60000 65536"/>
                <a:gd name="T13" fmla="*/ 0 60000 65536"/>
                <a:gd name="T14" fmla="*/ 0 60000 65536"/>
                <a:gd name="T15" fmla="*/ 0 w 17"/>
                <a:gd name="T16" fmla="*/ 0 h 12"/>
                <a:gd name="T17" fmla="*/ 17 w 17"/>
                <a:gd name="T18" fmla="*/ 12 h 12"/>
              </a:gdLst>
              <a:ahLst/>
              <a:cxnLst>
                <a:cxn ang="T10">
                  <a:pos x="T0" y="T1"/>
                </a:cxn>
                <a:cxn ang="T11">
                  <a:pos x="T2" y="T3"/>
                </a:cxn>
                <a:cxn ang="T12">
                  <a:pos x="T4" y="T5"/>
                </a:cxn>
                <a:cxn ang="T13">
                  <a:pos x="T6" y="T7"/>
                </a:cxn>
                <a:cxn ang="T14">
                  <a:pos x="T8" y="T9"/>
                </a:cxn>
              </a:cxnLst>
              <a:rect l="T15" t="T16" r="T17" b="T18"/>
              <a:pathLst>
                <a:path w="17" h="12">
                  <a:moveTo>
                    <a:pt x="17" y="3"/>
                  </a:moveTo>
                  <a:lnTo>
                    <a:pt x="16" y="0"/>
                  </a:lnTo>
                  <a:lnTo>
                    <a:pt x="3" y="3"/>
                  </a:lnTo>
                  <a:lnTo>
                    <a:pt x="0" y="12"/>
                  </a:lnTo>
                  <a:lnTo>
                    <a:pt x="17" y="3"/>
                  </a:lnTo>
                </a:path>
              </a:pathLst>
            </a:custGeom>
            <a:solidFill>
              <a:srgbClr val="E5E5E5"/>
            </a:solidFill>
            <a:ln w="1588">
              <a:solidFill>
                <a:srgbClr val="999999"/>
              </a:solidFill>
              <a:prstDash val="solid"/>
              <a:round/>
              <a:headEnd/>
              <a:tailEnd/>
            </a:ln>
          </p:spPr>
          <p:txBody>
            <a:bodyPr/>
            <a:lstStyle/>
            <a:p>
              <a:endParaRPr lang="en-US"/>
            </a:p>
          </p:txBody>
        </p:sp>
        <p:sp>
          <p:nvSpPr>
            <p:cNvPr id="27435" name="Freeform 692"/>
            <p:cNvSpPr>
              <a:spLocks/>
            </p:cNvSpPr>
            <p:nvPr/>
          </p:nvSpPr>
          <p:spPr bwMode="auto">
            <a:xfrm>
              <a:off x="2658" y="1382"/>
              <a:ext cx="5" cy="6"/>
            </a:xfrm>
            <a:custGeom>
              <a:avLst/>
              <a:gdLst>
                <a:gd name="T0" fmla="*/ 1 w 7"/>
                <a:gd name="T1" fmla="*/ 0 h 10"/>
                <a:gd name="T2" fmla="*/ 1 w 7"/>
                <a:gd name="T3" fmla="*/ 2 h 10"/>
                <a:gd name="T4" fmla="*/ 0 w 7"/>
                <a:gd name="T5" fmla="*/ 4 h 10"/>
                <a:gd name="T6" fmla="*/ 1 w 7"/>
                <a:gd name="T7" fmla="*/ 6 h 10"/>
                <a:gd name="T8" fmla="*/ 5 w 7"/>
                <a:gd name="T9" fmla="*/ 1 h 10"/>
                <a:gd name="T10" fmla="*/ 1 w 7"/>
                <a:gd name="T11" fmla="*/ 0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2" y="0"/>
                  </a:moveTo>
                  <a:lnTo>
                    <a:pt x="1" y="4"/>
                  </a:lnTo>
                  <a:lnTo>
                    <a:pt x="0" y="7"/>
                  </a:lnTo>
                  <a:lnTo>
                    <a:pt x="1" y="10"/>
                  </a:lnTo>
                  <a:lnTo>
                    <a:pt x="7" y="2"/>
                  </a:lnTo>
                  <a:lnTo>
                    <a:pt x="2"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36" name="Freeform 693"/>
            <p:cNvSpPr>
              <a:spLocks/>
            </p:cNvSpPr>
            <p:nvPr/>
          </p:nvSpPr>
          <p:spPr bwMode="auto">
            <a:xfrm>
              <a:off x="2658" y="1382"/>
              <a:ext cx="5" cy="6"/>
            </a:xfrm>
            <a:custGeom>
              <a:avLst/>
              <a:gdLst>
                <a:gd name="T0" fmla="*/ 1 w 7"/>
                <a:gd name="T1" fmla="*/ 0 h 10"/>
                <a:gd name="T2" fmla="*/ 1 w 7"/>
                <a:gd name="T3" fmla="*/ 2 h 10"/>
                <a:gd name="T4" fmla="*/ 0 w 7"/>
                <a:gd name="T5" fmla="*/ 4 h 10"/>
                <a:gd name="T6" fmla="*/ 1 w 7"/>
                <a:gd name="T7" fmla="*/ 6 h 10"/>
                <a:gd name="T8" fmla="*/ 5 w 7"/>
                <a:gd name="T9" fmla="*/ 1 h 10"/>
                <a:gd name="T10" fmla="*/ 1 w 7"/>
                <a:gd name="T11" fmla="*/ 0 h 10"/>
                <a:gd name="T12" fmla="*/ 0 60000 65536"/>
                <a:gd name="T13" fmla="*/ 0 60000 65536"/>
                <a:gd name="T14" fmla="*/ 0 60000 65536"/>
                <a:gd name="T15" fmla="*/ 0 60000 65536"/>
                <a:gd name="T16" fmla="*/ 0 60000 65536"/>
                <a:gd name="T17" fmla="*/ 0 60000 65536"/>
                <a:gd name="T18" fmla="*/ 0 w 7"/>
                <a:gd name="T19" fmla="*/ 0 h 10"/>
                <a:gd name="T20" fmla="*/ 7 w 7"/>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 h="10">
                  <a:moveTo>
                    <a:pt x="2" y="0"/>
                  </a:moveTo>
                  <a:lnTo>
                    <a:pt x="1" y="4"/>
                  </a:lnTo>
                  <a:lnTo>
                    <a:pt x="0" y="7"/>
                  </a:lnTo>
                  <a:lnTo>
                    <a:pt x="1" y="10"/>
                  </a:lnTo>
                  <a:lnTo>
                    <a:pt x="7" y="2"/>
                  </a:lnTo>
                  <a:lnTo>
                    <a:pt x="2" y="0"/>
                  </a:lnTo>
                </a:path>
              </a:pathLst>
            </a:custGeom>
            <a:solidFill>
              <a:srgbClr val="E5E5E5"/>
            </a:solidFill>
            <a:ln w="1588">
              <a:solidFill>
                <a:srgbClr val="999999"/>
              </a:solidFill>
              <a:prstDash val="solid"/>
              <a:round/>
              <a:headEnd/>
              <a:tailEnd/>
            </a:ln>
          </p:spPr>
          <p:txBody>
            <a:bodyPr/>
            <a:lstStyle/>
            <a:p>
              <a:endParaRPr lang="en-US"/>
            </a:p>
          </p:txBody>
        </p:sp>
        <p:sp>
          <p:nvSpPr>
            <p:cNvPr id="27437" name="Freeform 694"/>
            <p:cNvSpPr>
              <a:spLocks/>
            </p:cNvSpPr>
            <p:nvPr/>
          </p:nvSpPr>
          <p:spPr bwMode="auto">
            <a:xfrm>
              <a:off x="2598" y="1445"/>
              <a:ext cx="7" cy="4"/>
            </a:xfrm>
            <a:custGeom>
              <a:avLst/>
              <a:gdLst>
                <a:gd name="T0" fmla="*/ 1 w 11"/>
                <a:gd name="T1" fmla="*/ 4 h 6"/>
                <a:gd name="T2" fmla="*/ 7 w 11"/>
                <a:gd name="T3" fmla="*/ 0 h 6"/>
                <a:gd name="T4" fmla="*/ 0 w 11"/>
                <a:gd name="T5" fmla="*/ 0 h 6"/>
                <a:gd name="T6" fmla="*/ 1 w 11"/>
                <a:gd name="T7" fmla="*/ 4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1" y="6"/>
                  </a:moveTo>
                  <a:lnTo>
                    <a:pt x="11" y="0"/>
                  </a:lnTo>
                  <a:lnTo>
                    <a:pt x="0" y="0"/>
                  </a:lnTo>
                  <a:lnTo>
                    <a:pt x="1" y="6"/>
                  </a:lnTo>
                </a:path>
              </a:pathLst>
            </a:custGeom>
            <a:solidFill>
              <a:srgbClr val="E5E5E5"/>
            </a:solidFill>
            <a:ln w="1588">
              <a:solidFill>
                <a:srgbClr val="999999"/>
              </a:solidFill>
              <a:prstDash val="solid"/>
              <a:round/>
              <a:headEnd/>
              <a:tailEnd/>
            </a:ln>
          </p:spPr>
          <p:txBody>
            <a:bodyPr/>
            <a:lstStyle/>
            <a:p>
              <a:endParaRPr lang="en-US"/>
            </a:p>
          </p:txBody>
        </p:sp>
        <p:sp>
          <p:nvSpPr>
            <p:cNvPr id="27438" name="Freeform 695"/>
            <p:cNvSpPr>
              <a:spLocks/>
            </p:cNvSpPr>
            <p:nvPr/>
          </p:nvSpPr>
          <p:spPr bwMode="auto">
            <a:xfrm>
              <a:off x="2617" y="1495"/>
              <a:ext cx="5" cy="5"/>
            </a:xfrm>
            <a:custGeom>
              <a:avLst/>
              <a:gdLst>
                <a:gd name="T0" fmla="*/ 5 w 7"/>
                <a:gd name="T1" fmla="*/ 2 h 7"/>
                <a:gd name="T2" fmla="*/ 0 w 7"/>
                <a:gd name="T3" fmla="*/ 0 h 7"/>
                <a:gd name="T4" fmla="*/ 0 w 7"/>
                <a:gd name="T5" fmla="*/ 5 h 7"/>
                <a:gd name="T6" fmla="*/ 5 w 7"/>
                <a:gd name="T7" fmla="*/ 2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3"/>
                  </a:moveTo>
                  <a:lnTo>
                    <a:pt x="0" y="0"/>
                  </a:lnTo>
                  <a:lnTo>
                    <a:pt x="0" y="7"/>
                  </a:lnTo>
                  <a:lnTo>
                    <a:pt x="7" y="3"/>
                  </a:lnTo>
                </a:path>
              </a:pathLst>
            </a:custGeom>
            <a:solidFill>
              <a:srgbClr val="E5E5E5"/>
            </a:solidFill>
            <a:ln w="1588">
              <a:solidFill>
                <a:srgbClr val="999999"/>
              </a:solidFill>
              <a:prstDash val="solid"/>
              <a:round/>
              <a:headEnd/>
              <a:tailEnd/>
            </a:ln>
          </p:spPr>
          <p:txBody>
            <a:bodyPr/>
            <a:lstStyle/>
            <a:p>
              <a:endParaRPr lang="en-US"/>
            </a:p>
          </p:txBody>
        </p:sp>
        <p:sp>
          <p:nvSpPr>
            <p:cNvPr id="27439" name="Rectangle 696"/>
            <p:cNvSpPr>
              <a:spLocks noChangeArrowheads="1"/>
            </p:cNvSpPr>
            <p:nvPr/>
          </p:nvSpPr>
          <p:spPr bwMode="auto">
            <a:xfrm>
              <a:off x="2696" y="1676"/>
              <a:ext cx="6" cy="2"/>
            </a:xfrm>
            <a:prstGeom prst="rect">
              <a:avLst/>
            </a:prstGeom>
            <a:solidFill>
              <a:srgbClr val="E5E5E5"/>
            </a:solidFill>
            <a:ln w="1588">
              <a:solidFill>
                <a:srgbClr val="999999"/>
              </a:solidFill>
              <a:miter lim="800000"/>
              <a:headEnd/>
              <a:tailEnd/>
            </a:ln>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7440" name="Freeform 697"/>
            <p:cNvSpPr>
              <a:spLocks/>
            </p:cNvSpPr>
            <p:nvPr/>
          </p:nvSpPr>
          <p:spPr bwMode="auto">
            <a:xfrm>
              <a:off x="1723" y="1849"/>
              <a:ext cx="4" cy="4"/>
            </a:xfrm>
            <a:custGeom>
              <a:avLst/>
              <a:gdLst>
                <a:gd name="T0" fmla="*/ 0 w 6"/>
                <a:gd name="T1" fmla="*/ 4 h 6"/>
                <a:gd name="T2" fmla="*/ 4 w 6"/>
                <a:gd name="T3" fmla="*/ 0 h 6"/>
                <a:gd name="T4" fmla="*/ 0 w 6"/>
                <a:gd name="T5" fmla="*/ 4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0" y="6"/>
                  </a:moveTo>
                  <a:lnTo>
                    <a:pt x="6" y="0"/>
                  </a:lnTo>
                  <a:lnTo>
                    <a:pt x="0" y="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41" name="Freeform 698"/>
            <p:cNvSpPr>
              <a:spLocks/>
            </p:cNvSpPr>
            <p:nvPr/>
          </p:nvSpPr>
          <p:spPr bwMode="auto">
            <a:xfrm>
              <a:off x="1723" y="1849"/>
              <a:ext cx="3" cy="3"/>
            </a:xfrm>
            <a:custGeom>
              <a:avLst/>
              <a:gdLst>
                <a:gd name="T0" fmla="*/ 3 w 5"/>
                <a:gd name="T1" fmla="*/ 0 h 5"/>
                <a:gd name="T2" fmla="*/ 2 w 5"/>
                <a:gd name="T3" fmla="*/ 0 h 5"/>
                <a:gd name="T4" fmla="*/ 1 w 5"/>
                <a:gd name="T5" fmla="*/ 1 h 5"/>
                <a:gd name="T6" fmla="*/ 1 w 5"/>
                <a:gd name="T7" fmla="*/ 3 h 5"/>
                <a:gd name="T8" fmla="*/ 0 w 5"/>
                <a:gd name="T9" fmla="*/ 3 h 5"/>
                <a:gd name="T10" fmla="*/ 1 w 5"/>
                <a:gd name="T11" fmla="*/ 3 h 5"/>
                <a:gd name="T12" fmla="*/ 2 w 5"/>
                <a:gd name="T13" fmla="*/ 1 h 5"/>
                <a:gd name="T14" fmla="*/ 3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5" y="0"/>
                  </a:moveTo>
                  <a:lnTo>
                    <a:pt x="4" y="0"/>
                  </a:lnTo>
                  <a:lnTo>
                    <a:pt x="2" y="2"/>
                  </a:lnTo>
                  <a:lnTo>
                    <a:pt x="2" y="5"/>
                  </a:lnTo>
                  <a:lnTo>
                    <a:pt x="0" y="5"/>
                  </a:lnTo>
                  <a:lnTo>
                    <a:pt x="2" y="5"/>
                  </a:lnTo>
                  <a:lnTo>
                    <a:pt x="4" y="2"/>
                  </a:lnTo>
                  <a:lnTo>
                    <a:pt x="5" y="0"/>
                  </a:lnTo>
                </a:path>
              </a:pathLst>
            </a:custGeom>
            <a:solidFill>
              <a:srgbClr val="E5E5E5"/>
            </a:solidFill>
            <a:ln w="1588">
              <a:solidFill>
                <a:srgbClr val="999999"/>
              </a:solidFill>
              <a:prstDash val="solid"/>
              <a:round/>
              <a:headEnd/>
              <a:tailEnd/>
            </a:ln>
          </p:spPr>
          <p:txBody>
            <a:bodyPr/>
            <a:lstStyle/>
            <a:p>
              <a:endParaRPr lang="en-US"/>
            </a:p>
          </p:txBody>
        </p:sp>
        <p:sp>
          <p:nvSpPr>
            <p:cNvPr id="27442" name="Freeform 699"/>
            <p:cNvSpPr>
              <a:spLocks/>
            </p:cNvSpPr>
            <p:nvPr/>
          </p:nvSpPr>
          <p:spPr bwMode="auto">
            <a:xfrm>
              <a:off x="2540" y="1685"/>
              <a:ext cx="47" cy="84"/>
            </a:xfrm>
            <a:custGeom>
              <a:avLst/>
              <a:gdLst>
                <a:gd name="T0" fmla="*/ 21 w 72"/>
                <a:gd name="T1" fmla="*/ 0 h 131"/>
                <a:gd name="T2" fmla="*/ 12 w 72"/>
                <a:gd name="T3" fmla="*/ 2 h 131"/>
                <a:gd name="T4" fmla="*/ 12 w 72"/>
                <a:gd name="T5" fmla="*/ 21 h 131"/>
                <a:gd name="T6" fmla="*/ 7 w 72"/>
                <a:gd name="T7" fmla="*/ 33 h 131"/>
                <a:gd name="T8" fmla="*/ 2 w 72"/>
                <a:gd name="T9" fmla="*/ 45 h 131"/>
                <a:gd name="T10" fmla="*/ 0 w 72"/>
                <a:gd name="T11" fmla="*/ 56 h 131"/>
                <a:gd name="T12" fmla="*/ 7 w 72"/>
                <a:gd name="T13" fmla="*/ 62 h 131"/>
                <a:gd name="T14" fmla="*/ 10 w 72"/>
                <a:gd name="T15" fmla="*/ 62 h 131"/>
                <a:gd name="T16" fmla="*/ 8 w 72"/>
                <a:gd name="T17" fmla="*/ 84 h 131"/>
                <a:gd name="T18" fmla="*/ 29 w 72"/>
                <a:gd name="T19" fmla="*/ 82 h 131"/>
                <a:gd name="T20" fmla="*/ 28 w 72"/>
                <a:gd name="T21" fmla="*/ 78 h 131"/>
                <a:gd name="T22" fmla="*/ 33 w 72"/>
                <a:gd name="T23" fmla="*/ 69 h 131"/>
                <a:gd name="T24" fmla="*/ 32 w 72"/>
                <a:gd name="T25" fmla="*/ 63 h 131"/>
                <a:gd name="T26" fmla="*/ 35 w 72"/>
                <a:gd name="T27" fmla="*/ 55 h 131"/>
                <a:gd name="T28" fmla="*/ 28 w 72"/>
                <a:gd name="T29" fmla="*/ 41 h 131"/>
                <a:gd name="T30" fmla="*/ 33 w 72"/>
                <a:gd name="T31" fmla="*/ 40 h 131"/>
                <a:gd name="T32" fmla="*/ 39 w 72"/>
                <a:gd name="T33" fmla="*/ 20 h 131"/>
                <a:gd name="T34" fmla="*/ 47 w 72"/>
                <a:gd name="T35" fmla="*/ 10 h 131"/>
                <a:gd name="T36" fmla="*/ 43 w 72"/>
                <a:gd name="T37" fmla="*/ 3 h 131"/>
                <a:gd name="T38" fmla="*/ 25 w 72"/>
                <a:gd name="T39" fmla="*/ 3 h 131"/>
                <a:gd name="T40" fmla="*/ 21 w 72"/>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131"/>
                <a:gd name="T65" fmla="*/ 72 w 72"/>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131">
                  <a:moveTo>
                    <a:pt x="32" y="0"/>
                  </a:moveTo>
                  <a:lnTo>
                    <a:pt x="18" y="3"/>
                  </a:lnTo>
                  <a:lnTo>
                    <a:pt x="18" y="32"/>
                  </a:lnTo>
                  <a:lnTo>
                    <a:pt x="11" y="52"/>
                  </a:lnTo>
                  <a:lnTo>
                    <a:pt x="3" y="70"/>
                  </a:lnTo>
                  <a:lnTo>
                    <a:pt x="0" y="87"/>
                  </a:lnTo>
                  <a:lnTo>
                    <a:pt x="10" y="96"/>
                  </a:lnTo>
                  <a:lnTo>
                    <a:pt x="15" y="96"/>
                  </a:lnTo>
                  <a:lnTo>
                    <a:pt x="13" y="131"/>
                  </a:lnTo>
                  <a:lnTo>
                    <a:pt x="44" y="128"/>
                  </a:lnTo>
                  <a:lnTo>
                    <a:pt x="43" y="122"/>
                  </a:lnTo>
                  <a:lnTo>
                    <a:pt x="50" y="107"/>
                  </a:lnTo>
                  <a:lnTo>
                    <a:pt x="49" y="99"/>
                  </a:lnTo>
                  <a:lnTo>
                    <a:pt x="53" y="85"/>
                  </a:lnTo>
                  <a:lnTo>
                    <a:pt x="43" y="64"/>
                  </a:lnTo>
                  <a:lnTo>
                    <a:pt x="50" y="63"/>
                  </a:lnTo>
                  <a:lnTo>
                    <a:pt x="59" y="31"/>
                  </a:lnTo>
                  <a:lnTo>
                    <a:pt x="72" y="16"/>
                  </a:lnTo>
                  <a:lnTo>
                    <a:pt x="66" y="5"/>
                  </a:lnTo>
                  <a:lnTo>
                    <a:pt x="39" y="4"/>
                  </a:lnTo>
                  <a:lnTo>
                    <a:pt x="32"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43" name="Freeform 700"/>
            <p:cNvSpPr>
              <a:spLocks/>
            </p:cNvSpPr>
            <p:nvPr/>
          </p:nvSpPr>
          <p:spPr bwMode="auto">
            <a:xfrm>
              <a:off x="2540" y="1685"/>
              <a:ext cx="47" cy="84"/>
            </a:xfrm>
            <a:custGeom>
              <a:avLst/>
              <a:gdLst>
                <a:gd name="T0" fmla="*/ 21 w 72"/>
                <a:gd name="T1" fmla="*/ 0 h 131"/>
                <a:gd name="T2" fmla="*/ 12 w 72"/>
                <a:gd name="T3" fmla="*/ 2 h 131"/>
                <a:gd name="T4" fmla="*/ 12 w 72"/>
                <a:gd name="T5" fmla="*/ 21 h 131"/>
                <a:gd name="T6" fmla="*/ 7 w 72"/>
                <a:gd name="T7" fmla="*/ 33 h 131"/>
                <a:gd name="T8" fmla="*/ 2 w 72"/>
                <a:gd name="T9" fmla="*/ 45 h 131"/>
                <a:gd name="T10" fmla="*/ 0 w 72"/>
                <a:gd name="T11" fmla="*/ 56 h 131"/>
                <a:gd name="T12" fmla="*/ 7 w 72"/>
                <a:gd name="T13" fmla="*/ 62 h 131"/>
                <a:gd name="T14" fmla="*/ 10 w 72"/>
                <a:gd name="T15" fmla="*/ 62 h 131"/>
                <a:gd name="T16" fmla="*/ 8 w 72"/>
                <a:gd name="T17" fmla="*/ 84 h 131"/>
                <a:gd name="T18" fmla="*/ 29 w 72"/>
                <a:gd name="T19" fmla="*/ 82 h 131"/>
                <a:gd name="T20" fmla="*/ 28 w 72"/>
                <a:gd name="T21" fmla="*/ 78 h 131"/>
                <a:gd name="T22" fmla="*/ 33 w 72"/>
                <a:gd name="T23" fmla="*/ 69 h 131"/>
                <a:gd name="T24" fmla="*/ 32 w 72"/>
                <a:gd name="T25" fmla="*/ 63 h 131"/>
                <a:gd name="T26" fmla="*/ 35 w 72"/>
                <a:gd name="T27" fmla="*/ 55 h 131"/>
                <a:gd name="T28" fmla="*/ 28 w 72"/>
                <a:gd name="T29" fmla="*/ 41 h 131"/>
                <a:gd name="T30" fmla="*/ 33 w 72"/>
                <a:gd name="T31" fmla="*/ 40 h 131"/>
                <a:gd name="T32" fmla="*/ 39 w 72"/>
                <a:gd name="T33" fmla="*/ 20 h 131"/>
                <a:gd name="T34" fmla="*/ 47 w 72"/>
                <a:gd name="T35" fmla="*/ 10 h 131"/>
                <a:gd name="T36" fmla="*/ 43 w 72"/>
                <a:gd name="T37" fmla="*/ 3 h 131"/>
                <a:gd name="T38" fmla="*/ 25 w 72"/>
                <a:gd name="T39" fmla="*/ 3 h 131"/>
                <a:gd name="T40" fmla="*/ 21 w 72"/>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2"/>
                <a:gd name="T64" fmla="*/ 0 h 131"/>
                <a:gd name="T65" fmla="*/ 72 w 72"/>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2" h="131">
                  <a:moveTo>
                    <a:pt x="32" y="0"/>
                  </a:moveTo>
                  <a:lnTo>
                    <a:pt x="18" y="3"/>
                  </a:lnTo>
                  <a:lnTo>
                    <a:pt x="18" y="32"/>
                  </a:lnTo>
                  <a:lnTo>
                    <a:pt x="11" y="52"/>
                  </a:lnTo>
                  <a:lnTo>
                    <a:pt x="3" y="70"/>
                  </a:lnTo>
                  <a:lnTo>
                    <a:pt x="0" y="87"/>
                  </a:lnTo>
                  <a:lnTo>
                    <a:pt x="10" y="96"/>
                  </a:lnTo>
                  <a:lnTo>
                    <a:pt x="15" y="96"/>
                  </a:lnTo>
                  <a:lnTo>
                    <a:pt x="13" y="131"/>
                  </a:lnTo>
                  <a:lnTo>
                    <a:pt x="44" y="128"/>
                  </a:lnTo>
                  <a:lnTo>
                    <a:pt x="43" y="122"/>
                  </a:lnTo>
                  <a:lnTo>
                    <a:pt x="50" y="107"/>
                  </a:lnTo>
                  <a:lnTo>
                    <a:pt x="49" y="99"/>
                  </a:lnTo>
                  <a:lnTo>
                    <a:pt x="53" y="85"/>
                  </a:lnTo>
                  <a:lnTo>
                    <a:pt x="43" y="64"/>
                  </a:lnTo>
                  <a:lnTo>
                    <a:pt x="50" y="63"/>
                  </a:lnTo>
                  <a:lnTo>
                    <a:pt x="59" y="31"/>
                  </a:lnTo>
                  <a:lnTo>
                    <a:pt x="72" y="16"/>
                  </a:lnTo>
                  <a:lnTo>
                    <a:pt x="66" y="5"/>
                  </a:lnTo>
                  <a:lnTo>
                    <a:pt x="39" y="4"/>
                  </a:lnTo>
                  <a:lnTo>
                    <a:pt x="32" y="0"/>
                  </a:lnTo>
                </a:path>
              </a:pathLst>
            </a:custGeom>
            <a:solidFill>
              <a:srgbClr val="E5E5E5"/>
            </a:solidFill>
            <a:ln w="1588">
              <a:solidFill>
                <a:srgbClr val="999999"/>
              </a:solidFill>
              <a:prstDash val="solid"/>
              <a:round/>
              <a:headEnd/>
              <a:tailEnd/>
            </a:ln>
          </p:spPr>
          <p:txBody>
            <a:bodyPr/>
            <a:lstStyle/>
            <a:p>
              <a:endParaRPr lang="en-US"/>
            </a:p>
          </p:txBody>
        </p:sp>
        <p:sp>
          <p:nvSpPr>
            <p:cNvPr id="27444" name="Freeform 701"/>
            <p:cNvSpPr>
              <a:spLocks/>
            </p:cNvSpPr>
            <p:nvPr/>
          </p:nvSpPr>
          <p:spPr bwMode="auto">
            <a:xfrm>
              <a:off x="2548" y="1656"/>
              <a:ext cx="173" cy="128"/>
            </a:xfrm>
            <a:custGeom>
              <a:avLst/>
              <a:gdLst>
                <a:gd name="T0" fmla="*/ 35 w 263"/>
                <a:gd name="T1" fmla="*/ 32 h 200"/>
                <a:gd name="T2" fmla="*/ 17 w 263"/>
                <a:gd name="T3" fmla="*/ 31 h 200"/>
                <a:gd name="T4" fmla="*/ 12 w 263"/>
                <a:gd name="T5" fmla="*/ 29 h 200"/>
                <a:gd name="T6" fmla="*/ 3 w 263"/>
                <a:gd name="T7" fmla="*/ 31 h 200"/>
                <a:gd name="T8" fmla="*/ 3 w 263"/>
                <a:gd name="T9" fmla="*/ 25 h 200"/>
                <a:gd name="T10" fmla="*/ 2 w 263"/>
                <a:gd name="T11" fmla="*/ 21 h 200"/>
                <a:gd name="T12" fmla="*/ 2 w 263"/>
                <a:gd name="T13" fmla="*/ 20 h 200"/>
                <a:gd name="T14" fmla="*/ 0 w 263"/>
                <a:gd name="T15" fmla="*/ 16 h 200"/>
                <a:gd name="T16" fmla="*/ 1 w 263"/>
                <a:gd name="T17" fmla="*/ 10 h 200"/>
                <a:gd name="T18" fmla="*/ 22 w 263"/>
                <a:gd name="T19" fmla="*/ 0 h 200"/>
                <a:gd name="T20" fmla="*/ 39 w 263"/>
                <a:gd name="T21" fmla="*/ 3 h 200"/>
                <a:gd name="T22" fmla="*/ 55 w 263"/>
                <a:gd name="T23" fmla="*/ 4 h 200"/>
                <a:gd name="T24" fmla="*/ 72 w 263"/>
                <a:gd name="T25" fmla="*/ 4 h 200"/>
                <a:gd name="T26" fmla="*/ 87 w 263"/>
                <a:gd name="T27" fmla="*/ 5 h 200"/>
                <a:gd name="T28" fmla="*/ 102 w 263"/>
                <a:gd name="T29" fmla="*/ 6 h 200"/>
                <a:gd name="T30" fmla="*/ 111 w 263"/>
                <a:gd name="T31" fmla="*/ 11 h 200"/>
                <a:gd name="T32" fmla="*/ 149 w 263"/>
                <a:gd name="T33" fmla="*/ 20 h 200"/>
                <a:gd name="T34" fmla="*/ 149 w 263"/>
                <a:gd name="T35" fmla="*/ 21 h 200"/>
                <a:gd name="T36" fmla="*/ 153 w 263"/>
                <a:gd name="T37" fmla="*/ 21 h 200"/>
                <a:gd name="T38" fmla="*/ 173 w 263"/>
                <a:gd name="T39" fmla="*/ 22 h 200"/>
                <a:gd name="T40" fmla="*/ 170 w 263"/>
                <a:gd name="T41" fmla="*/ 34 h 200"/>
                <a:gd name="T42" fmla="*/ 155 w 263"/>
                <a:gd name="T43" fmla="*/ 42 h 200"/>
                <a:gd name="T44" fmla="*/ 139 w 263"/>
                <a:gd name="T45" fmla="*/ 49 h 200"/>
                <a:gd name="T46" fmla="*/ 131 w 263"/>
                <a:gd name="T47" fmla="*/ 62 h 200"/>
                <a:gd name="T48" fmla="*/ 122 w 263"/>
                <a:gd name="T49" fmla="*/ 74 h 200"/>
                <a:gd name="T50" fmla="*/ 129 w 263"/>
                <a:gd name="T51" fmla="*/ 86 h 200"/>
                <a:gd name="T52" fmla="*/ 116 w 263"/>
                <a:gd name="T53" fmla="*/ 100 h 200"/>
                <a:gd name="T54" fmla="*/ 112 w 263"/>
                <a:gd name="T55" fmla="*/ 103 h 200"/>
                <a:gd name="T56" fmla="*/ 101 w 263"/>
                <a:gd name="T57" fmla="*/ 111 h 200"/>
                <a:gd name="T58" fmla="*/ 94 w 263"/>
                <a:gd name="T59" fmla="*/ 117 h 200"/>
                <a:gd name="T60" fmla="*/ 78 w 263"/>
                <a:gd name="T61" fmla="*/ 119 h 200"/>
                <a:gd name="T62" fmla="*/ 61 w 263"/>
                <a:gd name="T63" fmla="*/ 121 h 200"/>
                <a:gd name="T64" fmla="*/ 50 w 263"/>
                <a:gd name="T65" fmla="*/ 128 h 200"/>
                <a:gd name="T66" fmla="*/ 39 w 263"/>
                <a:gd name="T67" fmla="*/ 128 h 200"/>
                <a:gd name="T68" fmla="*/ 36 w 263"/>
                <a:gd name="T69" fmla="*/ 116 h 200"/>
                <a:gd name="T70" fmla="*/ 24 w 263"/>
                <a:gd name="T71" fmla="*/ 111 h 200"/>
                <a:gd name="T72" fmla="*/ 20 w 263"/>
                <a:gd name="T73" fmla="*/ 111 h 200"/>
                <a:gd name="T74" fmla="*/ 20 w 263"/>
                <a:gd name="T75" fmla="*/ 107 h 200"/>
                <a:gd name="T76" fmla="*/ 24 w 263"/>
                <a:gd name="T77" fmla="*/ 97 h 200"/>
                <a:gd name="T78" fmla="*/ 24 w 263"/>
                <a:gd name="T79" fmla="*/ 92 h 200"/>
                <a:gd name="T80" fmla="*/ 26 w 263"/>
                <a:gd name="T81" fmla="*/ 83 h 200"/>
                <a:gd name="T82" fmla="*/ 20 w 263"/>
                <a:gd name="T83" fmla="*/ 70 h 200"/>
                <a:gd name="T84" fmla="*/ 24 w 263"/>
                <a:gd name="T85" fmla="*/ 69 h 200"/>
                <a:gd name="T86" fmla="*/ 31 w 263"/>
                <a:gd name="T87" fmla="*/ 49 h 200"/>
                <a:gd name="T88" fmla="*/ 39 w 263"/>
                <a:gd name="T89" fmla="*/ 39 h 200"/>
                <a:gd name="T90" fmla="*/ 35 w 263"/>
                <a:gd name="T91" fmla="*/ 32 h 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3"/>
                <a:gd name="T139" fmla="*/ 0 h 200"/>
                <a:gd name="T140" fmla="*/ 263 w 263"/>
                <a:gd name="T141" fmla="*/ 200 h 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3" h="200">
                  <a:moveTo>
                    <a:pt x="53" y="50"/>
                  </a:moveTo>
                  <a:lnTo>
                    <a:pt x="26" y="49"/>
                  </a:lnTo>
                  <a:lnTo>
                    <a:pt x="19" y="45"/>
                  </a:lnTo>
                  <a:lnTo>
                    <a:pt x="5" y="48"/>
                  </a:lnTo>
                  <a:lnTo>
                    <a:pt x="5" y="39"/>
                  </a:lnTo>
                  <a:lnTo>
                    <a:pt x="3" y="33"/>
                  </a:lnTo>
                  <a:lnTo>
                    <a:pt x="3" y="31"/>
                  </a:lnTo>
                  <a:lnTo>
                    <a:pt x="0" y="25"/>
                  </a:lnTo>
                  <a:lnTo>
                    <a:pt x="2" y="15"/>
                  </a:lnTo>
                  <a:lnTo>
                    <a:pt x="33" y="0"/>
                  </a:lnTo>
                  <a:lnTo>
                    <a:pt x="60" y="4"/>
                  </a:lnTo>
                  <a:lnTo>
                    <a:pt x="83" y="6"/>
                  </a:lnTo>
                  <a:lnTo>
                    <a:pt x="109" y="6"/>
                  </a:lnTo>
                  <a:lnTo>
                    <a:pt x="133" y="8"/>
                  </a:lnTo>
                  <a:lnTo>
                    <a:pt x="155" y="9"/>
                  </a:lnTo>
                  <a:lnTo>
                    <a:pt x="168" y="17"/>
                  </a:lnTo>
                  <a:lnTo>
                    <a:pt x="226" y="31"/>
                  </a:lnTo>
                  <a:lnTo>
                    <a:pt x="226" y="33"/>
                  </a:lnTo>
                  <a:lnTo>
                    <a:pt x="232" y="33"/>
                  </a:lnTo>
                  <a:lnTo>
                    <a:pt x="263" y="34"/>
                  </a:lnTo>
                  <a:lnTo>
                    <a:pt x="258" y="53"/>
                  </a:lnTo>
                  <a:lnTo>
                    <a:pt x="235" y="65"/>
                  </a:lnTo>
                  <a:lnTo>
                    <a:pt x="212" y="77"/>
                  </a:lnTo>
                  <a:lnTo>
                    <a:pt x="199" y="97"/>
                  </a:lnTo>
                  <a:lnTo>
                    <a:pt x="186" y="115"/>
                  </a:lnTo>
                  <a:lnTo>
                    <a:pt x="196" y="134"/>
                  </a:lnTo>
                  <a:lnTo>
                    <a:pt x="177" y="156"/>
                  </a:lnTo>
                  <a:lnTo>
                    <a:pt x="171" y="161"/>
                  </a:lnTo>
                  <a:lnTo>
                    <a:pt x="154" y="173"/>
                  </a:lnTo>
                  <a:lnTo>
                    <a:pt x="143" y="183"/>
                  </a:lnTo>
                  <a:lnTo>
                    <a:pt x="119" y="186"/>
                  </a:lnTo>
                  <a:lnTo>
                    <a:pt x="93" y="189"/>
                  </a:lnTo>
                  <a:lnTo>
                    <a:pt x="76" y="200"/>
                  </a:lnTo>
                  <a:lnTo>
                    <a:pt x="60" y="200"/>
                  </a:lnTo>
                  <a:lnTo>
                    <a:pt x="55" y="181"/>
                  </a:lnTo>
                  <a:lnTo>
                    <a:pt x="37" y="173"/>
                  </a:lnTo>
                  <a:lnTo>
                    <a:pt x="31" y="173"/>
                  </a:lnTo>
                  <a:lnTo>
                    <a:pt x="30" y="167"/>
                  </a:lnTo>
                  <a:lnTo>
                    <a:pt x="37" y="152"/>
                  </a:lnTo>
                  <a:lnTo>
                    <a:pt x="36" y="144"/>
                  </a:lnTo>
                  <a:lnTo>
                    <a:pt x="40" y="130"/>
                  </a:lnTo>
                  <a:lnTo>
                    <a:pt x="30" y="109"/>
                  </a:lnTo>
                  <a:lnTo>
                    <a:pt x="37" y="108"/>
                  </a:lnTo>
                  <a:lnTo>
                    <a:pt x="47" y="76"/>
                  </a:lnTo>
                  <a:lnTo>
                    <a:pt x="59" y="61"/>
                  </a:lnTo>
                  <a:lnTo>
                    <a:pt x="53" y="5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45" name="Freeform 702"/>
            <p:cNvSpPr>
              <a:spLocks/>
            </p:cNvSpPr>
            <p:nvPr/>
          </p:nvSpPr>
          <p:spPr bwMode="auto">
            <a:xfrm>
              <a:off x="2548" y="1656"/>
              <a:ext cx="173" cy="128"/>
            </a:xfrm>
            <a:custGeom>
              <a:avLst/>
              <a:gdLst>
                <a:gd name="T0" fmla="*/ 35 w 263"/>
                <a:gd name="T1" fmla="*/ 32 h 200"/>
                <a:gd name="T2" fmla="*/ 17 w 263"/>
                <a:gd name="T3" fmla="*/ 31 h 200"/>
                <a:gd name="T4" fmla="*/ 12 w 263"/>
                <a:gd name="T5" fmla="*/ 29 h 200"/>
                <a:gd name="T6" fmla="*/ 3 w 263"/>
                <a:gd name="T7" fmla="*/ 31 h 200"/>
                <a:gd name="T8" fmla="*/ 3 w 263"/>
                <a:gd name="T9" fmla="*/ 25 h 200"/>
                <a:gd name="T10" fmla="*/ 2 w 263"/>
                <a:gd name="T11" fmla="*/ 21 h 200"/>
                <a:gd name="T12" fmla="*/ 2 w 263"/>
                <a:gd name="T13" fmla="*/ 20 h 200"/>
                <a:gd name="T14" fmla="*/ 0 w 263"/>
                <a:gd name="T15" fmla="*/ 16 h 200"/>
                <a:gd name="T16" fmla="*/ 1 w 263"/>
                <a:gd name="T17" fmla="*/ 10 h 200"/>
                <a:gd name="T18" fmla="*/ 22 w 263"/>
                <a:gd name="T19" fmla="*/ 0 h 200"/>
                <a:gd name="T20" fmla="*/ 39 w 263"/>
                <a:gd name="T21" fmla="*/ 3 h 200"/>
                <a:gd name="T22" fmla="*/ 55 w 263"/>
                <a:gd name="T23" fmla="*/ 4 h 200"/>
                <a:gd name="T24" fmla="*/ 72 w 263"/>
                <a:gd name="T25" fmla="*/ 4 h 200"/>
                <a:gd name="T26" fmla="*/ 87 w 263"/>
                <a:gd name="T27" fmla="*/ 5 h 200"/>
                <a:gd name="T28" fmla="*/ 102 w 263"/>
                <a:gd name="T29" fmla="*/ 6 h 200"/>
                <a:gd name="T30" fmla="*/ 111 w 263"/>
                <a:gd name="T31" fmla="*/ 11 h 200"/>
                <a:gd name="T32" fmla="*/ 149 w 263"/>
                <a:gd name="T33" fmla="*/ 20 h 200"/>
                <a:gd name="T34" fmla="*/ 149 w 263"/>
                <a:gd name="T35" fmla="*/ 21 h 200"/>
                <a:gd name="T36" fmla="*/ 153 w 263"/>
                <a:gd name="T37" fmla="*/ 21 h 200"/>
                <a:gd name="T38" fmla="*/ 173 w 263"/>
                <a:gd name="T39" fmla="*/ 22 h 200"/>
                <a:gd name="T40" fmla="*/ 170 w 263"/>
                <a:gd name="T41" fmla="*/ 34 h 200"/>
                <a:gd name="T42" fmla="*/ 155 w 263"/>
                <a:gd name="T43" fmla="*/ 42 h 200"/>
                <a:gd name="T44" fmla="*/ 139 w 263"/>
                <a:gd name="T45" fmla="*/ 49 h 200"/>
                <a:gd name="T46" fmla="*/ 131 w 263"/>
                <a:gd name="T47" fmla="*/ 62 h 200"/>
                <a:gd name="T48" fmla="*/ 122 w 263"/>
                <a:gd name="T49" fmla="*/ 74 h 200"/>
                <a:gd name="T50" fmla="*/ 129 w 263"/>
                <a:gd name="T51" fmla="*/ 86 h 200"/>
                <a:gd name="T52" fmla="*/ 116 w 263"/>
                <a:gd name="T53" fmla="*/ 100 h 200"/>
                <a:gd name="T54" fmla="*/ 112 w 263"/>
                <a:gd name="T55" fmla="*/ 103 h 200"/>
                <a:gd name="T56" fmla="*/ 101 w 263"/>
                <a:gd name="T57" fmla="*/ 111 h 200"/>
                <a:gd name="T58" fmla="*/ 94 w 263"/>
                <a:gd name="T59" fmla="*/ 117 h 200"/>
                <a:gd name="T60" fmla="*/ 78 w 263"/>
                <a:gd name="T61" fmla="*/ 119 h 200"/>
                <a:gd name="T62" fmla="*/ 61 w 263"/>
                <a:gd name="T63" fmla="*/ 121 h 200"/>
                <a:gd name="T64" fmla="*/ 50 w 263"/>
                <a:gd name="T65" fmla="*/ 128 h 200"/>
                <a:gd name="T66" fmla="*/ 39 w 263"/>
                <a:gd name="T67" fmla="*/ 128 h 200"/>
                <a:gd name="T68" fmla="*/ 36 w 263"/>
                <a:gd name="T69" fmla="*/ 116 h 200"/>
                <a:gd name="T70" fmla="*/ 24 w 263"/>
                <a:gd name="T71" fmla="*/ 111 h 200"/>
                <a:gd name="T72" fmla="*/ 20 w 263"/>
                <a:gd name="T73" fmla="*/ 111 h 200"/>
                <a:gd name="T74" fmla="*/ 20 w 263"/>
                <a:gd name="T75" fmla="*/ 107 h 200"/>
                <a:gd name="T76" fmla="*/ 24 w 263"/>
                <a:gd name="T77" fmla="*/ 97 h 200"/>
                <a:gd name="T78" fmla="*/ 24 w 263"/>
                <a:gd name="T79" fmla="*/ 92 h 200"/>
                <a:gd name="T80" fmla="*/ 26 w 263"/>
                <a:gd name="T81" fmla="*/ 83 h 200"/>
                <a:gd name="T82" fmla="*/ 20 w 263"/>
                <a:gd name="T83" fmla="*/ 70 h 200"/>
                <a:gd name="T84" fmla="*/ 24 w 263"/>
                <a:gd name="T85" fmla="*/ 69 h 200"/>
                <a:gd name="T86" fmla="*/ 31 w 263"/>
                <a:gd name="T87" fmla="*/ 49 h 200"/>
                <a:gd name="T88" fmla="*/ 39 w 263"/>
                <a:gd name="T89" fmla="*/ 39 h 200"/>
                <a:gd name="T90" fmla="*/ 35 w 263"/>
                <a:gd name="T91" fmla="*/ 32 h 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3"/>
                <a:gd name="T139" fmla="*/ 0 h 200"/>
                <a:gd name="T140" fmla="*/ 263 w 263"/>
                <a:gd name="T141" fmla="*/ 200 h 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3" h="200">
                  <a:moveTo>
                    <a:pt x="53" y="50"/>
                  </a:moveTo>
                  <a:lnTo>
                    <a:pt x="26" y="49"/>
                  </a:lnTo>
                  <a:lnTo>
                    <a:pt x="19" y="45"/>
                  </a:lnTo>
                  <a:lnTo>
                    <a:pt x="5" y="48"/>
                  </a:lnTo>
                  <a:lnTo>
                    <a:pt x="5" y="39"/>
                  </a:lnTo>
                  <a:lnTo>
                    <a:pt x="3" y="33"/>
                  </a:lnTo>
                  <a:lnTo>
                    <a:pt x="3" y="31"/>
                  </a:lnTo>
                  <a:lnTo>
                    <a:pt x="0" y="25"/>
                  </a:lnTo>
                  <a:lnTo>
                    <a:pt x="2" y="15"/>
                  </a:lnTo>
                  <a:lnTo>
                    <a:pt x="33" y="0"/>
                  </a:lnTo>
                  <a:lnTo>
                    <a:pt x="60" y="4"/>
                  </a:lnTo>
                  <a:lnTo>
                    <a:pt x="83" y="6"/>
                  </a:lnTo>
                  <a:lnTo>
                    <a:pt x="109" y="6"/>
                  </a:lnTo>
                  <a:lnTo>
                    <a:pt x="133" y="8"/>
                  </a:lnTo>
                  <a:lnTo>
                    <a:pt x="155" y="9"/>
                  </a:lnTo>
                  <a:lnTo>
                    <a:pt x="168" y="17"/>
                  </a:lnTo>
                  <a:lnTo>
                    <a:pt x="226" y="31"/>
                  </a:lnTo>
                  <a:lnTo>
                    <a:pt x="226" y="33"/>
                  </a:lnTo>
                  <a:lnTo>
                    <a:pt x="232" y="33"/>
                  </a:lnTo>
                  <a:lnTo>
                    <a:pt x="263" y="34"/>
                  </a:lnTo>
                  <a:lnTo>
                    <a:pt x="258" y="53"/>
                  </a:lnTo>
                  <a:lnTo>
                    <a:pt x="235" y="65"/>
                  </a:lnTo>
                  <a:lnTo>
                    <a:pt x="212" y="77"/>
                  </a:lnTo>
                  <a:lnTo>
                    <a:pt x="199" y="97"/>
                  </a:lnTo>
                  <a:lnTo>
                    <a:pt x="186" y="115"/>
                  </a:lnTo>
                  <a:lnTo>
                    <a:pt x="196" y="134"/>
                  </a:lnTo>
                  <a:lnTo>
                    <a:pt x="177" y="156"/>
                  </a:lnTo>
                  <a:lnTo>
                    <a:pt x="171" y="161"/>
                  </a:lnTo>
                  <a:lnTo>
                    <a:pt x="154" y="173"/>
                  </a:lnTo>
                  <a:lnTo>
                    <a:pt x="143" y="183"/>
                  </a:lnTo>
                  <a:lnTo>
                    <a:pt x="119" y="186"/>
                  </a:lnTo>
                  <a:lnTo>
                    <a:pt x="93" y="189"/>
                  </a:lnTo>
                  <a:lnTo>
                    <a:pt x="76" y="200"/>
                  </a:lnTo>
                  <a:lnTo>
                    <a:pt x="60" y="200"/>
                  </a:lnTo>
                  <a:lnTo>
                    <a:pt x="55" y="181"/>
                  </a:lnTo>
                  <a:lnTo>
                    <a:pt x="37" y="173"/>
                  </a:lnTo>
                  <a:lnTo>
                    <a:pt x="31" y="173"/>
                  </a:lnTo>
                  <a:lnTo>
                    <a:pt x="30" y="167"/>
                  </a:lnTo>
                  <a:lnTo>
                    <a:pt x="37" y="152"/>
                  </a:lnTo>
                  <a:lnTo>
                    <a:pt x="36" y="144"/>
                  </a:lnTo>
                  <a:lnTo>
                    <a:pt x="40" y="130"/>
                  </a:lnTo>
                  <a:lnTo>
                    <a:pt x="30" y="109"/>
                  </a:lnTo>
                  <a:lnTo>
                    <a:pt x="37" y="108"/>
                  </a:lnTo>
                  <a:lnTo>
                    <a:pt x="47" y="76"/>
                  </a:lnTo>
                  <a:lnTo>
                    <a:pt x="59" y="61"/>
                  </a:lnTo>
                  <a:lnTo>
                    <a:pt x="53" y="50"/>
                  </a:lnTo>
                </a:path>
              </a:pathLst>
            </a:custGeom>
            <a:solidFill>
              <a:srgbClr val="E5E5E5"/>
            </a:solidFill>
            <a:ln w="1588">
              <a:solidFill>
                <a:srgbClr val="999999"/>
              </a:solidFill>
              <a:prstDash val="solid"/>
              <a:round/>
              <a:headEnd/>
              <a:tailEnd/>
            </a:ln>
          </p:spPr>
          <p:txBody>
            <a:bodyPr/>
            <a:lstStyle/>
            <a:p>
              <a:endParaRPr lang="en-US"/>
            </a:p>
          </p:txBody>
        </p:sp>
        <p:sp>
          <p:nvSpPr>
            <p:cNvPr id="27446" name="Freeform 703"/>
            <p:cNvSpPr>
              <a:spLocks/>
            </p:cNvSpPr>
            <p:nvPr/>
          </p:nvSpPr>
          <p:spPr bwMode="auto">
            <a:xfrm>
              <a:off x="2710" y="1721"/>
              <a:ext cx="15" cy="9"/>
            </a:xfrm>
            <a:custGeom>
              <a:avLst/>
              <a:gdLst>
                <a:gd name="T0" fmla="*/ 15 w 23"/>
                <a:gd name="T1" fmla="*/ 3 h 13"/>
                <a:gd name="T2" fmla="*/ 8 w 23"/>
                <a:gd name="T3" fmla="*/ 9 h 13"/>
                <a:gd name="T4" fmla="*/ 0 w 23"/>
                <a:gd name="T5" fmla="*/ 4 h 13"/>
                <a:gd name="T6" fmla="*/ 10 w 23"/>
                <a:gd name="T7" fmla="*/ 0 h 13"/>
                <a:gd name="T8" fmla="*/ 15 w 23"/>
                <a:gd name="T9" fmla="*/ 3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4"/>
                  </a:moveTo>
                  <a:lnTo>
                    <a:pt x="12" y="13"/>
                  </a:lnTo>
                  <a:lnTo>
                    <a:pt x="0" y="6"/>
                  </a:lnTo>
                  <a:lnTo>
                    <a:pt x="15" y="0"/>
                  </a:lnTo>
                  <a:lnTo>
                    <a:pt x="23" y="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47" name="Freeform 704"/>
            <p:cNvSpPr>
              <a:spLocks/>
            </p:cNvSpPr>
            <p:nvPr/>
          </p:nvSpPr>
          <p:spPr bwMode="auto">
            <a:xfrm>
              <a:off x="2710" y="1721"/>
              <a:ext cx="15" cy="9"/>
            </a:xfrm>
            <a:custGeom>
              <a:avLst/>
              <a:gdLst>
                <a:gd name="T0" fmla="*/ 15 w 23"/>
                <a:gd name="T1" fmla="*/ 3 h 13"/>
                <a:gd name="T2" fmla="*/ 8 w 23"/>
                <a:gd name="T3" fmla="*/ 9 h 13"/>
                <a:gd name="T4" fmla="*/ 0 w 23"/>
                <a:gd name="T5" fmla="*/ 4 h 13"/>
                <a:gd name="T6" fmla="*/ 10 w 23"/>
                <a:gd name="T7" fmla="*/ 0 h 13"/>
                <a:gd name="T8" fmla="*/ 15 w 23"/>
                <a:gd name="T9" fmla="*/ 3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4"/>
                  </a:moveTo>
                  <a:lnTo>
                    <a:pt x="12" y="13"/>
                  </a:lnTo>
                  <a:lnTo>
                    <a:pt x="0" y="6"/>
                  </a:lnTo>
                  <a:lnTo>
                    <a:pt x="15" y="0"/>
                  </a:lnTo>
                  <a:lnTo>
                    <a:pt x="23" y="4"/>
                  </a:lnTo>
                </a:path>
              </a:pathLst>
            </a:custGeom>
            <a:solidFill>
              <a:srgbClr val="E5E5E5"/>
            </a:solidFill>
            <a:ln w="1588">
              <a:solidFill>
                <a:srgbClr val="999999"/>
              </a:solidFill>
              <a:prstDash val="solid"/>
              <a:round/>
              <a:headEnd/>
              <a:tailEnd/>
            </a:ln>
          </p:spPr>
          <p:txBody>
            <a:bodyPr/>
            <a:lstStyle/>
            <a:p>
              <a:endParaRPr lang="en-US"/>
            </a:p>
          </p:txBody>
        </p:sp>
        <p:sp>
          <p:nvSpPr>
            <p:cNvPr id="27448" name="Freeform 705"/>
            <p:cNvSpPr>
              <a:spLocks/>
            </p:cNvSpPr>
            <p:nvPr/>
          </p:nvSpPr>
          <p:spPr bwMode="auto">
            <a:xfrm>
              <a:off x="910" y="1561"/>
              <a:ext cx="841" cy="411"/>
            </a:xfrm>
            <a:custGeom>
              <a:avLst/>
              <a:gdLst>
                <a:gd name="T0" fmla="*/ 831 w 1284"/>
                <a:gd name="T1" fmla="*/ 36 h 639"/>
                <a:gd name="T2" fmla="*/ 787 w 1284"/>
                <a:gd name="T3" fmla="*/ 68 h 639"/>
                <a:gd name="T4" fmla="*/ 696 w 1284"/>
                <a:gd name="T5" fmla="*/ 96 h 639"/>
                <a:gd name="T6" fmla="*/ 631 w 1284"/>
                <a:gd name="T7" fmla="*/ 120 h 639"/>
                <a:gd name="T8" fmla="*/ 621 w 1284"/>
                <a:gd name="T9" fmla="*/ 97 h 639"/>
                <a:gd name="T10" fmla="*/ 613 w 1284"/>
                <a:gd name="T11" fmla="*/ 56 h 639"/>
                <a:gd name="T12" fmla="*/ 564 w 1284"/>
                <a:gd name="T13" fmla="*/ 19 h 639"/>
                <a:gd name="T14" fmla="*/ 488 w 1284"/>
                <a:gd name="T15" fmla="*/ 10 h 639"/>
                <a:gd name="T16" fmla="*/ 413 w 1284"/>
                <a:gd name="T17" fmla="*/ 6 h 639"/>
                <a:gd name="T18" fmla="*/ 298 w 1284"/>
                <a:gd name="T19" fmla="*/ 6 h 639"/>
                <a:gd name="T20" fmla="*/ 181 w 1284"/>
                <a:gd name="T21" fmla="*/ 8 h 639"/>
                <a:gd name="T22" fmla="*/ 100 w 1284"/>
                <a:gd name="T23" fmla="*/ 33 h 639"/>
                <a:gd name="T24" fmla="*/ 90 w 1284"/>
                <a:gd name="T25" fmla="*/ 33 h 639"/>
                <a:gd name="T26" fmla="*/ 73 w 1284"/>
                <a:gd name="T27" fmla="*/ 38 h 639"/>
                <a:gd name="T28" fmla="*/ 63 w 1284"/>
                <a:gd name="T29" fmla="*/ 51 h 639"/>
                <a:gd name="T30" fmla="*/ 26 w 1284"/>
                <a:gd name="T31" fmla="*/ 107 h 639"/>
                <a:gd name="T32" fmla="*/ 0 w 1284"/>
                <a:gd name="T33" fmla="*/ 169 h 639"/>
                <a:gd name="T34" fmla="*/ 9 w 1284"/>
                <a:gd name="T35" fmla="*/ 192 h 639"/>
                <a:gd name="T36" fmla="*/ 9 w 1284"/>
                <a:gd name="T37" fmla="*/ 210 h 639"/>
                <a:gd name="T38" fmla="*/ 18 w 1284"/>
                <a:gd name="T39" fmla="*/ 253 h 639"/>
                <a:gd name="T40" fmla="*/ 83 w 1284"/>
                <a:gd name="T41" fmla="*/ 285 h 639"/>
                <a:gd name="T42" fmla="*/ 149 w 1284"/>
                <a:gd name="T43" fmla="*/ 307 h 639"/>
                <a:gd name="T44" fmla="*/ 217 w 1284"/>
                <a:gd name="T45" fmla="*/ 333 h 639"/>
                <a:gd name="T46" fmla="*/ 272 w 1284"/>
                <a:gd name="T47" fmla="*/ 351 h 639"/>
                <a:gd name="T48" fmla="*/ 310 w 1284"/>
                <a:gd name="T49" fmla="*/ 379 h 639"/>
                <a:gd name="T50" fmla="*/ 320 w 1284"/>
                <a:gd name="T51" fmla="*/ 363 h 639"/>
                <a:gd name="T52" fmla="*/ 335 w 1284"/>
                <a:gd name="T53" fmla="*/ 355 h 639"/>
                <a:gd name="T54" fmla="*/ 364 w 1284"/>
                <a:gd name="T55" fmla="*/ 336 h 639"/>
                <a:gd name="T56" fmla="*/ 400 w 1284"/>
                <a:gd name="T57" fmla="*/ 335 h 639"/>
                <a:gd name="T58" fmla="*/ 429 w 1284"/>
                <a:gd name="T59" fmla="*/ 336 h 639"/>
                <a:gd name="T60" fmla="*/ 441 w 1284"/>
                <a:gd name="T61" fmla="*/ 331 h 639"/>
                <a:gd name="T62" fmla="*/ 462 w 1284"/>
                <a:gd name="T63" fmla="*/ 324 h 639"/>
                <a:gd name="T64" fmla="*/ 477 w 1284"/>
                <a:gd name="T65" fmla="*/ 323 h 639"/>
                <a:gd name="T66" fmla="*/ 500 w 1284"/>
                <a:gd name="T67" fmla="*/ 329 h 639"/>
                <a:gd name="T68" fmla="*/ 538 w 1284"/>
                <a:gd name="T69" fmla="*/ 351 h 639"/>
                <a:gd name="T70" fmla="*/ 534 w 1284"/>
                <a:gd name="T71" fmla="*/ 376 h 639"/>
                <a:gd name="T72" fmla="*/ 541 w 1284"/>
                <a:gd name="T73" fmla="*/ 390 h 639"/>
                <a:gd name="T74" fmla="*/ 570 w 1284"/>
                <a:gd name="T75" fmla="*/ 382 h 639"/>
                <a:gd name="T76" fmla="*/ 564 w 1284"/>
                <a:gd name="T77" fmla="*/ 338 h 639"/>
                <a:gd name="T78" fmla="*/ 575 w 1284"/>
                <a:gd name="T79" fmla="*/ 297 h 639"/>
                <a:gd name="T80" fmla="*/ 607 w 1284"/>
                <a:gd name="T81" fmla="*/ 273 h 639"/>
                <a:gd name="T82" fmla="*/ 646 w 1284"/>
                <a:gd name="T83" fmla="*/ 240 h 639"/>
                <a:gd name="T84" fmla="*/ 668 w 1284"/>
                <a:gd name="T85" fmla="*/ 227 h 639"/>
                <a:gd name="T86" fmla="*/ 662 w 1284"/>
                <a:gd name="T87" fmla="*/ 224 h 639"/>
                <a:gd name="T88" fmla="*/ 667 w 1284"/>
                <a:gd name="T89" fmla="*/ 210 h 639"/>
                <a:gd name="T90" fmla="*/ 668 w 1284"/>
                <a:gd name="T91" fmla="*/ 205 h 639"/>
                <a:gd name="T92" fmla="*/ 665 w 1284"/>
                <a:gd name="T93" fmla="*/ 179 h 639"/>
                <a:gd name="T94" fmla="*/ 673 w 1284"/>
                <a:gd name="T95" fmla="*/ 171 h 639"/>
                <a:gd name="T96" fmla="*/ 679 w 1284"/>
                <a:gd name="T97" fmla="*/ 187 h 639"/>
                <a:gd name="T98" fmla="*/ 690 w 1284"/>
                <a:gd name="T99" fmla="*/ 186 h 639"/>
                <a:gd name="T100" fmla="*/ 695 w 1284"/>
                <a:gd name="T101" fmla="*/ 176 h 639"/>
                <a:gd name="T102" fmla="*/ 719 w 1284"/>
                <a:gd name="T103" fmla="*/ 143 h 639"/>
                <a:gd name="T104" fmla="*/ 762 w 1284"/>
                <a:gd name="T105" fmla="*/ 130 h 639"/>
                <a:gd name="T106" fmla="*/ 780 w 1284"/>
                <a:gd name="T107" fmla="*/ 122 h 639"/>
                <a:gd name="T108" fmla="*/ 791 w 1284"/>
                <a:gd name="T109" fmla="*/ 95 h 639"/>
                <a:gd name="T110" fmla="*/ 815 w 1284"/>
                <a:gd name="T111" fmla="*/ 83 h 6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4"/>
                <a:gd name="T169" fmla="*/ 0 h 639"/>
                <a:gd name="T170" fmla="*/ 1284 w 1284"/>
                <a:gd name="T171" fmla="*/ 639 h 6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4" h="639">
                  <a:moveTo>
                    <a:pt x="1281" y="119"/>
                  </a:moveTo>
                  <a:lnTo>
                    <a:pt x="1279" y="108"/>
                  </a:lnTo>
                  <a:lnTo>
                    <a:pt x="1273" y="91"/>
                  </a:lnTo>
                  <a:lnTo>
                    <a:pt x="1284" y="59"/>
                  </a:lnTo>
                  <a:lnTo>
                    <a:pt x="1269" y="56"/>
                  </a:lnTo>
                  <a:lnTo>
                    <a:pt x="1260" y="56"/>
                  </a:lnTo>
                  <a:lnTo>
                    <a:pt x="1257" y="50"/>
                  </a:lnTo>
                  <a:lnTo>
                    <a:pt x="1238" y="70"/>
                  </a:lnTo>
                  <a:lnTo>
                    <a:pt x="1220" y="89"/>
                  </a:lnTo>
                  <a:lnTo>
                    <a:pt x="1202" y="105"/>
                  </a:lnTo>
                  <a:lnTo>
                    <a:pt x="1187" y="113"/>
                  </a:lnTo>
                  <a:lnTo>
                    <a:pt x="1146" y="116"/>
                  </a:lnTo>
                  <a:lnTo>
                    <a:pt x="1104" y="119"/>
                  </a:lnTo>
                  <a:lnTo>
                    <a:pt x="1082" y="134"/>
                  </a:lnTo>
                  <a:lnTo>
                    <a:pt x="1063" y="150"/>
                  </a:lnTo>
                  <a:lnTo>
                    <a:pt x="1036" y="151"/>
                  </a:lnTo>
                  <a:lnTo>
                    <a:pt x="1010" y="155"/>
                  </a:lnTo>
                  <a:lnTo>
                    <a:pt x="1008" y="172"/>
                  </a:lnTo>
                  <a:lnTo>
                    <a:pt x="986" y="179"/>
                  </a:lnTo>
                  <a:lnTo>
                    <a:pt x="963" y="186"/>
                  </a:lnTo>
                  <a:lnTo>
                    <a:pt x="941" y="195"/>
                  </a:lnTo>
                  <a:lnTo>
                    <a:pt x="916" y="202"/>
                  </a:lnTo>
                  <a:lnTo>
                    <a:pt x="911" y="190"/>
                  </a:lnTo>
                  <a:lnTo>
                    <a:pt x="936" y="166"/>
                  </a:lnTo>
                  <a:lnTo>
                    <a:pt x="948" y="151"/>
                  </a:lnTo>
                  <a:lnTo>
                    <a:pt x="950" y="128"/>
                  </a:lnTo>
                  <a:lnTo>
                    <a:pt x="957" y="105"/>
                  </a:lnTo>
                  <a:lnTo>
                    <a:pt x="941" y="91"/>
                  </a:lnTo>
                  <a:lnTo>
                    <a:pt x="942" y="86"/>
                  </a:lnTo>
                  <a:lnTo>
                    <a:pt x="936" y="87"/>
                  </a:lnTo>
                  <a:lnTo>
                    <a:pt x="933" y="75"/>
                  </a:lnTo>
                  <a:lnTo>
                    <a:pt x="915" y="63"/>
                  </a:lnTo>
                  <a:lnTo>
                    <a:pt x="898" y="51"/>
                  </a:lnTo>
                  <a:lnTo>
                    <a:pt x="880" y="41"/>
                  </a:lnTo>
                  <a:lnTo>
                    <a:pt x="861" y="30"/>
                  </a:lnTo>
                  <a:lnTo>
                    <a:pt x="833" y="36"/>
                  </a:lnTo>
                  <a:lnTo>
                    <a:pt x="817" y="30"/>
                  </a:lnTo>
                  <a:lnTo>
                    <a:pt x="798" y="33"/>
                  </a:lnTo>
                  <a:lnTo>
                    <a:pt x="767" y="20"/>
                  </a:lnTo>
                  <a:lnTo>
                    <a:pt x="745" y="15"/>
                  </a:lnTo>
                  <a:lnTo>
                    <a:pt x="747" y="0"/>
                  </a:lnTo>
                  <a:lnTo>
                    <a:pt x="738" y="9"/>
                  </a:lnTo>
                  <a:lnTo>
                    <a:pt x="701" y="9"/>
                  </a:lnTo>
                  <a:lnTo>
                    <a:pt x="667" y="9"/>
                  </a:lnTo>
                  <a:lnTo>
                    <a:pt x="631" y="9"/>
                  </a:lnTo>
                  <a:lnTo>
                    <a:pt x="597" y="9"/>
                  </a:lnTo>
                  <a:lnTo>
                    <a:pt x="560" y="9"/>
                  </a:lnTo>
                  <a:lnTo>
                    <a:pt x="525" y="9"/>
                  </a:lnTo>
                  <a:lnTo>
                    <a:pt x="489" y="9"/>
                  </a:lnTo>
                  <a:lnTo>
                    <a:pt x="455" y="9"/>
                  </a:lnTo>
                  <a:lnTo>
                    <a:pt x="417" y="9"/>
                  </a:lnTo>
                  <a:lnTo>
                    <a:pt x="383" y="9"/>
                  </a:lnTo>
                  <a:lnTo>
                    <a:pt x="348" y="12"/>
                  </a:lnTo>
                  <a:lnTo>
                    <a:pt x="311" y="12"/>
                  </a:lnTo>
                  <a:lnTo>
                    <a:pt x="276" y="12"/>
                  </a:lnTo>
                  <a:lnTo>
                    <a:pt x="241" y="12"/>
                  </a:lnTo>
                  <a:lnTo>
                    <a:pt x="204" y="12"/>
                  </a:lnTo>
                  <a:lnTo>
                    <a:pt x="169" y="12"/>
                  </a:lnTo>
                  <a:lnTo>
                    <a:pt x="162" y="31"/>
                  </a:lnTo>
                  <a:lnTo>
                    <a:pt x="152" y="51"/>
                  </a:lnTo>
                  <a:lnTo>
                    <a:pt x="135" y="59"/>
                  </a:lnTo>
                  <a:lnTo>
                    <a:pt x="138" y="53"/>
                  </a:lnTo>
                  <a:lnTo>
                    <a:pt x="140" y="57"/>
                  </a:lnTo>
                  <a:lnTo>
                    <a:pt x="157" y="37"/>
                  </a:lnTo>
                  <a:lnTo>
                    <a:pt x="138" y="51"/>
                  </a:lnTo>
                  <a:lnTo>
                    <a:pt x="135" y="53"/>
                  </a:lnTo>
                  <a:lnTo>
                    <a:pt x="149" y="42"/>
                  </a:lnTo>
                  <a:lnTo>
                    <a:pt x="154" y="33"/>
                  </a:lnTo>
                  <a:lnTo>
                    <a:pt x="123" y="25"/>
                  </a:lnTo>
                  <a:lnTo>
                    <a:pt x="111" y="59"/>
                  </a:lnTo>
                  <a:lnTo>
                    <a:pt x="108" y="64"/>
                  </a:lnTo>
                  <a:lnTo>
                    <a:pt x="107" y="70"/>
                  </a:lnTo>
                  <a:lnTo>
                    <a:pt x="106" y="74"/>
                  </a:lnTo>
                  <a:lnTo>
                    <a:pt x="104" y="72"/>
                  </a:lnTo>
                  <a:lnTo>
                    <a:pt x="96" y="80"/>
                  </a:lnTo>
                  <a:lnTo>
                    <a:pt x="112" y="83"/>
                  </a:lnTo>
                  <a:lnTo>
                    <a:pt x="102" y="83"/>
                  </a:lnTo>
                  <a:lnTo>
                    <a:pt x="91" y="96"/>
                  </a:lnTo>
                  <a:lnTo>
                    <a:pt x="65" y="131"/>
                  </a:lnTo>
                  <a:lnTo>
                    <a:pt x="40" y="166"/>
                  </a:lnTo>
                  <a:lnTo>
                    <a:pt x="32" y="188"/>
                  </a:lnTo>
                  <a:lnTo>
                    <a:pt x="26" y="208"/>
                  </a:lnTo>
                  <a:lnTo>
                    <a:pt x="2" y="233"/>
                  </a:lnTo>
                  <a:lnTo>
                    <a:pt x="4" y="244"/>
                  </a:lnTo>
                  <a:lnTo>
                    <a:pt x="0" y="262"/>
                  </a:lnTo>
                  <a:lnTo>
                    <a:pt x="2" y="279"/>
                  </a:lnTo>
                  <a:lnTo>
                    <a:pt x="5" y="296"/>
                  </a:lnTo>
                  <a:lnTo>
                    <a:pt x="4" y="291"/>
                  </a:lnTo>
                  <a:lnTo>
                    <a:pt x="2" y="299"/>
                  </a:lnTo>
                  <a:lnTo>
                    <a:pt x="13" y="299"/>
                  </a:lnTo>
                  <a:lnTo>
                    <a:pt x="18" y="299"/>
                  </a:lnTo>
                  <a:lnTo>
                    <a:pt x="16" y="312"/>
                  </a:lnTo>
                  <a:lnTo>
                    <a:pt x="11" y="307"/>
                  </a:lnTo>
                  <a:lnTo>
                    <a:pt x="5" y="312"/>
                  </a:lnTo>
                  <a:lnTo>
                    <a:pt x="13" y="327"/>
                  </a:lnTo>
                  <a:lnTo>
                    <a:pt x="8" y="336"/>
                  </a:lnTo>
                  <a:lnTo>
                    <a:pt x="12" y="352"/>
                  </a:lnTo>
                  <a:lnTo>
                    <a:pt x="17" y="368"/>
                  </a:lnTo>
                  <a:lnTo>
                    <a:pt x="13" y="390"/>
                  </a:lnTo>
                  <a:lnTo>
                    <a:pt x="27" y="394"/>
                  </a:lnTo>
                  <a:lnTo>
                    <a:pt x="49" y="403"/>
                  </a:lnTo>
                  <a:lnTo>
                    <a:pt x="71" y="423"/>
                  </a:lnTo>
                  <a:lnTo>
                    <a:pt x="73" y="445"/>
                  </a:lnTo>
                  <a:lnTo>
                    <a:pt x="100" y="444"/>
                  </a:lnTo>
                  <a:lnTo>
                    <a:pt x="126" y="443"/>
                  </a:lnTo>
                  <a:lnTo>
                    <a:pt x="143" y="449"/>
                  </a:lnTo>
                  <a:lnTo>
                    <a:pt x="161" y="460"/>
                  </a:lnTo>
                  <a:lnTo>
                    <a:pt x="178" y="468"/>
                  </a:lnTo>
                  <a:lnTo>
                    <a:pt x="198" y="477"/>
                  </a:lnTo>
                  <a:lnTo>
                    <a:pt x="228" y="477"/>
                  </a:lnTo>
                  <a:lnTo>
                    <a:pt x="260" y="477"/>
                  </a:lnTo>
                  <a:lnTo>
                    <a:pt x="265" y="463"/>
                  </a:lnTo>
                  <a:lnTo>
                    <a:pt x="302" y="463"/>
                  </a:lnTo>
                  <a:lnTo>
                    <a:pt x="322" y="490"/>
                  </a:lnTo>
                  <a:lnTo>
                    <a:pt x="331" y="517"/>
                  </a:lnTo>
                  <a:lnTo>
                    <a:pt x="342" y="528"/>
                  </a:lnTo>
                  <a:lnTo>
                    <a:pt x="356" y="539"/>
                  </a:lnTo>
                  <a:lnTo>
                    <a:pt x="372" y="519"/>
                  </a:lnTo>
                  <a:lnTo>
                    <a:pt x="403" y="522"/>
                  </a:lnTo>
                  <a:lnTo>
                    <a:pt x="415" y="546"/>
                  </a:lnTo>
                  <a:lnTo>
                    <a:pt x="425" y="571"/>
                  </a:lnTo>
                  <a:lnTo>
                    <a:pt x="432" y="601"/>
                  </a:lnTo>
                  <a:lnTo>
                    <a:pt x="448" y="613"/>
                  </a:lnTo>
                  <a:lnTo>
                    <a:pt x="475" y="619"/>
                  </a:lnTo>
                  <a:lnTo>
                    <a:pt x="473" y="589"/>
                  </a:lnTo>
                  <a:lnTo>
                    <a:pt x="472" y="585"/>
                  </a:lnTo>
                  <a:lnTo>
                    <a:pt x="471" y="579"/>
                  </a:lnTo>
                  <a:lnTo>
                    <a:pt x="477" y="582"/>
                  </a:lnTo>
                  <a:lnTo>
                    <a:pt x="482" y="569"/>
                  </a:lnTo>
                  <a:lnTo>
                    <a:pt x="488" y="565"/>
                  </a:lnTo>
                  <a:lnTo>
                    <a:pt x="499" y="555"/>
                  </a:lnTo>
                  <a:lnTo>
                    <a:pt x="505" y="551"/>
                  </a:lnTo>
                  <a:lnTo>
                    <a:pt x="506" y="547"/>
                  </a:lnTo>
                  <a:lnTo>
                    <a:pt x="517" y="547"/>
                  </a:lnTo>
                  <a:lnTo>
                    <a:pt x="512" y="552"/>
                  </a:lnTo>
                  <a:lnTo>
                    <a:pt x="523" y="546"/>
                  </a:lnTo>
                  <a:lnTo>
                    <a:pt x="518" y="546"/>
                  </a:lnTo>
                  <a:lnTo>
                    <a:pt x="547" y="528"/>
                  </a:lnTo>
                  <a:lnTo>
                    <a:pt x="549" y="521"/>
                  </a:lnTo>
                  <a:lnTo>
                    <a:pt x="555" y="523"/>
                  </a:lnTo>
                  <a:lnTo>
                    <a:pt x="551" y="528"/>
                  </a:lnTo>
                  <a:lnTo>
                    <a:pt x="568" y="517"/>
                  </a:lnTo>
                  <a:lnTo>
                    <a:pt x="575" y="517"/>
                  </a:lnTo>
                  <a:lnTo>
                    <a:pt x="592" y="518"/>
                  </a:lnTo>
                  <a:lnTo>
                    <a:pt x="610" y="521"/>
                  </a:lnTo>
                  <a:lnTo>
                    <a:pt x="623" y="519"/>
                  </a:lnTo>
                  <a:lnTo>
                    <a:pt x="629" y="529"/>
                  </a:lnTo>
                  <a:lnTo>
                    <a:pt x="642" y="532"/>
                  </a:lnTo>
                  <a:lnTo>
                    <a:pt x="655" y="534"/>
                  </a:lnTo>
                  <a:lnTo>
                    <a:pt x="655" y="523"/>
                  </a:lnTo>
                  <a:lnTo>
                    <a:pt x="672" y="535"/>
                  </a:lnTo>
                  <a:lnTo>
                    <a:pt x="667" y="539"/>
                  </a:lnTo>
                  <a:lnTo>
                    <a:pt x="675" y="532"/>
                  </a:lnTo>
                  <a:lnTo>
                    <a:pt x="666" y="519"/>
                  </a:lnTo>
                  <a:lnTo>
                    <a:pt x="673" y="514"/>
                  </a:lnTo>
                  <a:lnTo>
                    <a:pt x="671" y="513"/>
                  </a:lnTo>
                  <a:lnTo>
                    <a:pt x="670" y="510"/>
                  </a:lnTo>
                  <a:lnTo>
                    <a:pt x="654" y="506"/>
                  </a:lnTo>
                  <a:lnTo>
                    <a:pt x="667" y="505"/>
                  </a:lnTo>
                  <a:lnTo>
                    <a:pt x="705" y="504"/>
                  </a:lnTo>
                  <a:lnTo>
                    <a:pt x="711" y="493"/>
                  </a:lnTo>
                  <a:lnTo>
                    <a:pt x="711" y="505"/>
                  </a:lnTo>
                  <a:lnTo>
                    <a:pt x="721" y="504"/>
                  </a:lnTo>
                  <a:lnTo>
                    <a:pt x="732" y="499"/>
                  </a:lnTo>
                  <a:lnTo>
                    <a:pt x="728" y="502"/>
                  </a:lnTo>
                  <a:lnTo>
                    <a:pt x="748" y="502"/>
                  </a:lnTo>
                  <a:lnTo>
                    <a:pt x="742" y="502"/>
                  </a:lnTo>
                  <a:lnTo>
                    <a:pt x="756" y="505"/>
                  </a:lnTo>
                  <a:lnTo>
                    <a:pt x="761" y="505"/>
                  </a:lnTo>
                  <a:lnTo>
                    <a:pt x="764" y="511"/>
                  </a:lnTo>
                  <a:lnTo>
                    <a:pt x="759" y="507"/>
                  </a:lnTo>
                  <a:lnTo>
                    <a:pt x="764" y="521"/>
                  </a:lnTo>
                  <a:lnTo>
                    <a:pt x="797" y="510"/>
                  </a:lnTo>
                  <a:lnTo>
                    <a:pt x="808" y="528"/>
                  </a:lnTo>
                  <a:lnTo>
                    <a:pt x="821" y="545"/>
                  </a:lnTo>
                  <a:lnTo>
                    <a:pt x="813" y="575"/>
                  </a:lnTo>
                  <a:lnTo>
                    <a:pt x="813" y="569"/>
                  </a:lnTo>
                  <a:lnTo>
                    <a:pt x="814" y="573"/>
                  </a:lnTo>
                  <a:lnTo>
                    <a:pt x="820" y="567"/>
                  </a:lnTo>
                  <a:lnTo>
                    <a:pt x="815" y="584"/>
                  </a:lnTo>
                  <a:lnTo>
                    <a:pt x="822" y="594"/>
                  </a:lnTo>
                  <a:lnTo>
                    <a:pt x="825" y="595"/>
                  </a:lnTo>
                  <a:lnTo>
                    <a:pt x="825" y="605"/>
                  </a:lnTo>
                  <a:lnTo>
                    <a:pt x="830" y="600"/>
                  </a:lnTo>
                  <a:lnTo>
                    <a:pt x="826" y="606"/>
                  </a:lnTo>
                  <a:lnTo>
                    <a:pt x="830" y="622"/>
                  </a:lnTo>
                  <a:lnTo>
                    <a:pt x="841" y="639"/>
                  </a:lnTo>
                  <a:lnTo>
                    <a:pt x="855" y="637"/>
                  </a:lnTo>
                  <a:lnTo>
                    <a:pt x="864" y="615"/>
                  </a:lnTo>
                  <a:lnTo>
                    <a:pt x="871" y="594"/>
                  </a:lnTo>
                  <a:lnTo>
                    <a:pt x="866" y="569"/>
                  </a:lnTo>
                  <a:lnTo>
                    <a:pt x="861" y="547"/>
                  </a:lnTo>
                  <a:lnTo>
                    <a:pt x="866" y="568"/>
                  </a:lnTo>
                  <a:lnTo>
                    <a:pt x="865" y="547"/>
                  </a:lnTo>
                  <a:lnTo>
                    <a:pt x="861" y="525"/>
                  </a:lnTo>
                  <a:lnTo>
                    <a:pt x="859" y="505"/>
                  </a:lnTo>
                  <a:lnTo>
                    <a:pt x="859" y="484"/>
                  </a:lnTo>
                  <a:lnTo>
                    <a:pt x="866" y="478"/>
                  </a:lnTo>
                  <a:lnTo>
                    <a:pt x="867" y="475"/>
                  </a:lnTo>
                  <a:lnTo>
                    <a:pt x="878" y="462"/>
                  </a:lnTo>
                  <a:lnTo>
                    <a:pt x="883" y="449"/>
                  </a:lnTo>
                  <a:lnTo>
                    <a:pt x="886" y="447"/>
                  </a:lnTo>
                  <a:lnTo>
                    <a:pt x="891" y="446"/>
                  </a:lnTo>
                  <a:lnTo>
                    <a:pt x="924" y="424"/>
                  </a:lnTo>
                  <a:lnTo>
                    <a:pt x="927" y="424"/>
                  </a:lnTo>
                  <a:lnTo>
                    <a:pt x="948" y="407"/>
                  </a:lnTo>
                  <a:lnTo>
                    <a:pt x="958" y="406"/>
                  </a:lnTo>
                  <a:lnTo>
                    <a:pt x="975" y="390"/>
                  </a:lnTo>
                  <a:lnTo>
                    <a:pt x="1003" y="379"/>
                  </a:lnTo>
                  <a:lnTo>
                    <a:pt x="986" y="373"/>
                  </a:lnTo>
                  <a:lnTo>
                    <a:pt x="996" y="377"/>
                  </a:lnTo>
                  <a:lnTo>
                    <a:pt x="998" y="371"/>
                  </a:lnTo>
                  <a:lnTo>
                    <a:pt x="989" y="364"/>
                  </a:lnTo>
                  <a:lnTo>
                    <a:pt x="1013" y="364"/>
                  </a:lnTo>
                  <a:lnTo>
                    <a:pt x="1020" y="353"/>
                  </a:lnTo>
                  <a:lnTo>
                    <a:pt x="1013" y="357"/>
                  </a:lnTo>
                  <a:lnTo>
                    <a:pt x="1007" y="352"/>
                  </a:lnTo>
                  <a:lnTo>
                    <a:pt x="1002" y="349"/>
                  </a:lnTo>
                  <a:lnTo>
                    <a:pt x="1002" y="347"/>
                  </a:lnTo>
                  <a:lnTo>
                    <a:pt x="1010" y="349"/>
                  </a:lnTo>
                  <a:lnTo>
                    <a:pt x="1016" y="347"/>
                  </a:lnTo>
                  <a:lnTo>
                    <a:pt x="1021" y="350"/>
                  </a:lnTo>
                  <a:lnTo>
                    <a:pt x="1022" y="333"/>
                  </a:lnTo>
                  <a:lnTo>
                    <a:pt x="1024" y="357"/>
                  </a:lnTo>
                  <a:lnTo>
                    <a:pt x="1019" y="327"/>
                  </a:lnTo>
                  <a:lnTo>
                    <a:pt x="1010" y="323"/>
                  </a:lnTo>
                  <a:lnTo>
                    <a:pt x="1003" y="318"/>
                  </a:lnTo>
                  <a:lnTo>
                    <a:pt x="1016" y="323"/>
                  </a:lnTo>
                  <a:lnTo>
                    <a:pt x="1010" y="311"/>
                  </a:lnTo>
                  <a:lnTo>
                    <a:pt x="1020" y="318"/>
                  </a:lnTo>
                  <a:lnTo>
                    <a:pt x="1008" y="295"/>
                  </a:lnTo>
                  <a:lnTo>
                    <a:pt x="1022" y="306"/>
                  </a:lnTo>
                  <a:lnTo>
                    <a:pt x="1011" y="289"/>
                  </a:lnTo>
                  <a:lnTo>
                    <a:pt x="1005" y="289"/>
                  </a:lnTo>
                  <a:lnTo>
                    <a:pt x="1015" y="278"/>
                  </a:lnTo>
                  <a:lnTo>
                    <a:pt x="1011" y="288"/>
                  </a:lnTo>
                  <a:lnTo>
                    <a:pt x="1025" y="295"/>
                  </a:lnTo>
                  <a:lnTo>
                    <a:pt x="1021" y="280"/>
                  </a:lnTo>
                  <a:lnTo>
                    <a:pt x="1025" y="289"/>
                  </a:lnTo>
                  <a:lnTo>
                    <a:pt x="1028" y="266"/>
                  </a:lnTo>
                  <a:lnTo>
                    <a:pt x="1043" y="261"/>
                  </a:lnTo>
                  <a:lnTo>
                    <a:pt x="1036" y="274"/>
                  </a:lnTo>
                  <a:lnTo>
                    <a:pt x="1032" y="280"/>
                  </a:lnTo>
                  <a:lnTo>
                    <a:pt x="1028" y="289"/>
                  </a:lnTo>
                  <a:lnTo>
                    <a:pt x="1037" y="291"/>
                  </a:lnTo>
                  <a:lnTo>
                    <a:pt x="1035" y="300"/>
                  </a:lnTo>
                  <a:lnTo>
                    <a:pt x="1036" y="305"/>
                  </a:lnTo>
                  <a:lnTo>
                    <a:pt x="1031" y="308"/>
                  </a:lnTo>
                  <a:lnTo>
                    <a:pt x="1024" y="319"/>
                  </a:lnTo>
                  <a:lnTo>
                    <a:pt x="1054" y="289"/>
                  </a:lnTo>
                  <a:lnTo>
                    <a:pt x="1052" y="261"/>
                  </a:lnTo>
                  <a:lnTo>
                    <a:pt x="1064" y="247"/>
                  </a:lnTo>
                  <a:lnTo>
                    <a:pt x="1053" y="256"/>
                  </a:lnTo>
                  <a:lnTo>
                    <a:pt x="1061" y="266"/>
                  </a:lnTo>
                  <a:lnTo>
                    <a:pt x="1061" y="274"/>
                  </a:lnTo>
                  <a:lnTo>
                    <a:pt x="1087" y="247"/>
                  </a:lnTo>
                  <a:lnTo>
                    <a:pt x="1086" y="250"/>
                  </a:lnTo>
                  <a:lnTo>
                    <a:pt x="1090" y="233"/>
                  </a:lnTo>
                  <a:lnTo>
                    <a:pt x="1102" y="214"/>
                  </a:lnTo>
                  <a:lnTo>
                    <a:pt x="1098" y="223"/>
                  </a:lnTo>
                  <a:lnTo>
                    <a:pt x="1107" y="219"/>
                  </a:lnTo>
                  <a:lnTo>
                    <a:pt x="1131" y="214"/>
                  </a:lnTo>
                  <a:lnTo>
                    <a:pt x="1154" y="211"/>
                  </a:lnTo>
                  <a:lnTo>
                    <a:pt x="1159" y="202"/>
                  </a:lnTo>
                  <a:lnTo>
                    <a:pt x="1163" y="202"/>
                  </a:lnTo>
                  <a:lnTo>
                    <a:pt x="1164" y="202"/>
                  </a:lnTo>
                  <a:lnTo>
                    <a:pt x="1172" y="208"/>
                  </a:lnTo>
                  <a:lnTo>
                    <a:pt x="1177" y="208"/>
                  </a:lnTo>
                  <a:lnTo>
                    <a:pt x="1191" y="202"/>
                  </a:lnTo>
                  <a:lnTo>
                    <a:pt x="1191" y="190"/>
                  </a:lnTo>
                  <a:lnTo>
                    <a:pt x="1191" y="197"/>
                  </a:lnTo>
                  <a:lnTo>
                    <a:pt x="1179" y="195"/>
                  </a:lnTo>
                  <a:lnTo>
                    <a:pt x="1181" y="179"/>
                  </a:lnTo>
                  <a:lnTo>
                    <a:pt x="1181" y="173"/>
                  </a:lnTo>
                  <a:lnTo>
                    <a:pt x="1207" y="147"/>
                  </a:lnTo>
                  <a:lnTo>
                    <a:pt x="1214" y="141"/>
                  </a:lnTo>
                  <a:lnTo>
                    <a:pt x="1219" y="142"/>
                  </a:lnTo>
                  <a:lnTo>
                    <a:pt x="1238" y="128"/>
                  </a:lnTo>
                  <a:lnTo>
                    <a:pt x="1238" y="129"/>
                  </a:lnTo>
                  <a:lnTo>
                    <a:pt x="1244" y="129"/>
                  </a:lnTo>
                  <a:lnTo>
                    <a:pt x="1254" y="131"/>
                  </a:lnTo>
                  <a:lnTo>
                    <a:pt x="1281" y="11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49" name="Freeform 706"/>
            <p:cNvSpPr>
              <a:spLocks/>
            </p:cNvSpPr>
            <p:nvPr/>
          </p:nvSpPr>
          <p:spPr bwMode="auto">
            <a:xfrm>
              <a:off x="910" y="1561"/>
              <a:ext cx="841" cy="411"/>
            </a:xfrm>
            <a:custGeom>
              <a:avLst/>
              <a:gdLst>
                <a:gd name="T0" fmla="*/ 831 w 1284"/>
                <a:gd name="T1" fmla="*/ 36 h 639"/>
                <a:gd name="T2" fmla="*/ 787 w 1284"/>
                <a:gd name="T3" fmla="*/ 68 h 639"/>
                <a:gd name="T4" fmla="*/ 696 w 1284"/>
                <a:gd name="T5" fmla="*/ 96 h 639"/>
                <a:gd name="T6" fmla="*/ 631 w 1284"/>
                <a:gd name="T7" fmla="*/ 120 h 639"/>
                <a:gd name="T8" fmla="*/ 621 w 1284"/>
                <a:gd name="T9" fmla="*/ 97 h 639"/>
                <a:gd name="T10" fmla="*/ 613 w 1284"/>
                <a:gd name="T11" fmla="*/ 56 h 639"/>
                <a:gd name="T12" fmla="*/ 564 w 1284"/>
                <a:gd name="T13" fmla="*/ 19 h 639"/>
                <a:gd name="T14" fmla="*/ 488 w 1284"/>
                <a:gd name="T15" fmla="*/ 10 h 639"/>
                <a:gd name="T16" fmla="*/ 413 w 1284"/>
                <a:gd name="T17" fmla="*/ 6 h 639"/>
                <a:gd name="T18" fmla="*/ 298 w 1284"/>
                <a:gd name="T19" fmla="*/ 6 h 639"/>
                <a:gd name="T20" fmla="*/ 181 w 1284"/>
                <a:gd name="T21" fmla="*/ 8 h 639"/>
                <a:gd name="T22" fmla="*/ 100 w 1284"/>
                <a:gd name="T23" fmla="*/ 33 h 639"/>
                <a:gd name="T24" fmla="*/ 90 w 1284"/>
                <a:gd name="T25" fmla="*/ 33 h 639"/>
                <a:gd name="T26" fmla="*/ 73 w 1284"/>
                <a:gd name="T27" fmla="*/ 38 h 639"/>
                <a:gd name="T28" fmla="*/ 63 w 1284"/>
                <a:gd name="T29" fmla="*/ 51 h 639"/>
                <a:gd name="T30" fmla="*/ 26 w 1284"/>
                <a:gd name="T31" fmla="*/ 107 h 639"/>
                <a:gd name="T32" fmla="*/ 0 w 1284"/>
                <a:gd name="T33" fmla="*/ 169 h 639"/>
                <a:gd name="T34" fmla="*/ 9 w 1284"/>
                <a:gd name="T35" fmla="*/ 192 h 639"/>
                <a:gd name="T36" fmla="*/ 9 w 1284"/>
                <a:gd name="T37" fmla="*/ 210 h 639"/>
                <a:gd name="T38" fmla="*/ 18 w 1284"/>
                <a:gd name="T39" fmla="*/ 253 h 639"/>
                <a:gd name="T40" fmla="*/ 83 w 1284"/>
                <a:gd name="T41" fmla="*/ 285 h 639"/>
                <a:gd name="T42" fmla="*/ 149 w 1284"/>
                <a:gd name="T43" fmla="*/ 307 h 639"/>
                <a:gd name="T44" fmla="*/ 217 w 1284"/>
                <a:gd name="T45" fmla="*/ 333 h 639"/>
                <a:gd name="T46" fmla="*/ 272 w 1284"/>
                <a:gd name="T47" fmla="*/ 351 h 639"/>
                <a:gd name="T48" fmla="*/ 310 w 1284"/>
                <a:gd name="T49" fmla="*/ 379 h 639"/>
                <a:gd name="T50" fmla="*/ 320 w 1284"/>
                <a:gd name="T51" fmla="*/ 363 h 639"/>
                <a:gd name="T52" fmla="*/ 335 w 1284"/>
                <a:gd name="T53" fmla="*/ 355 h 639"/>
                <a:gd name="T54" fmla="*/ 364 w 1284"/>
                <a:gd name="T55" fmla="*/ 336 h 639"/>
                <a:gd name="T56" fmla="*/ 400 w 1284"/>
                <a:gd name="T57" fmla="*/ 335 h 639"/>
                <a:gd name="T58" fmla="*/ 429 w 1284"/>
                <a:gd name="T59" fmla="*/ 336 h 639"/>
                <a:gd name="T60" fmla="*/ 441 w 1284"/>
                <a:gd name="T61" fmla="*/ 331 h 639"/>
                <a:gd name="T62" fmla="*/ 462 w 1284"/>
                <a:gd name="T63" fmla="*/ 324 h 639"/>
                <a:gd name="T64" fmla="*/ 477 w 1284"/>
                <a:gd name="T65" fmla="*/ 323 h 639"/>
                <a:gd name="T66" fmla="*/ 500 w 1284"/>
                <a:gd name="T67" fmla="*/ 329 h 639"/>
                <a:gd name="T68" fmla="*/ 538 w 1284"/>
                <a:gd name="T69" fmla="*/ 351 h 639"/>
                <a:gd name="T70" fmla="*/ 534 w 1284"/>
                <a:gd name="T71" fmla="*/ 376 h 639"/>
                <a:gd name="T72" fmla="*/ 541 w 1284"/>
                <a:gd name="T73" fmla="*/ 390 h 639"/>
                <a:gd name="T74" fmla="*/ 570 w 1284"/>
                <a:gd name="T75" fmla="*/ 382 h 639"/>
                <a:gd name="T76" fmla="*/ 564 w 1284"/>
                <a:gd name="T77" fmla="*/ 338 h 639"/>
                <a:gd name="T78" fmla="*/ 575 w 1284"/>
                <a:gd name="T79" fmla="*/ 297 h 639"/>
                <a:gd name="T80" fmla="*/ 607 w 1284"/>
                <a:gd name="T81" fmla="*/ 273 h 639"/>
                <a:gd name="T82" fmla="*/ 646 w 1284"/>
                <a:gd name="T83" fmla="*/ 240 h 639"/>
                <a:gd name="T84" fmla="*/ 668 w 1284"/>
                <a:gd name="T85" fmla="*/ 227 h 639"/>
                <a:gd name="T86" fmla="*/ 662 w 1284"/>
                <a:gd name="T87" fmla="*/ 224 h 639"/>
                <a:gd name="T88" fmla="*/ 667 w 1284"/>
                <a:gd name="T89" fmla="*/ 210 h 639"/>
                <a:gd name="T90" fmla="*/ 668 w 1284"/>
                <a:gd name="T91" fmla="*/ 205 h 639"/>
                <a:gd name="T92" fmla="*/ 665 w 1284"/>
                <a:gd name="T93" fmla="*/ 179 h 639"/>
                <a:gd name="T94" fmla="*/ 673 w 1284"/>
                <a:gd name="T95" fmla="*/ 171 h 639"/>
                <a:gd name="T96" fmla="*/ 679 w 1284"/>
                <a:gd name="T97" fmla="*/ 187 h 639"/>
                <a:gd name="T98" fmla="*/ 690 w 1284"/>
                <a:gd name="T99" fmla="*/ 186 h 639"/>
                <a:gd name="T100" fmla="*/ 695 w 1284"/>
                <a:gd name="T101" fmla="*/ 176 h 639"/>
                <a:gd name="T102" fmla="*/ 719 w 1284"/>
                <a:gd name="T103" fmla="*/ 143 h 639"/>
                <a:gd name="T104" fmla="*/ 762 w 1284"/>
                <a:gd name="T105" fmla="*/ 130 h 639"/>
                <a:gd name="T106" fmla="*/ 780 w 1284"/>
                <a:gd name="T107" fmla="*/ 122 h 639"/>
                <a:gd name="T108" fmla="*/ 791 w 1284"/>
                <a:gd name="T109" fmla="*/ 95 h 639"/>
                <a:gd name="T110" fmla="*/ 815 w 1284"/>
                <a:gd name="T111" fmla="*/ 83 h 6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4"/>
                <a:gd name="T169" fmla="*/ 0 h 639"/>
                <a:gd name="T170" fmla="*/ 1284 w 1284"/>
                <a:gd name="T171" fmla="*/ 639 h 63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4" h="639">
                  <a:moveTo>
                    <a:pt x="1281" y="119"/>
                  </a:moveTo>
                  <a:lnTo>
                    <a:pt x="1279" y="108"/>
                  </a:lnTo>
                  <a:lnTo>
                    <a:pt x="1273" y="91"/>
                  </a:lnTo>
                  <a:lnTo>
                    <a:pt x="1284" y="59"/>
                  </a:lnTo>
                  <a:lnTo>
                    <a:pt x="1269" y="56"/>
                  </a:lnTo>
                  <a:lnTo>
                    <a:pt x="1260" y="56"/>
                  </a:lnTo>
                  <a:lnTo>
                    <a:pt x="1257" y="50"/>
                  </a:lnTo>
                  <a:lnTo>
                    <a:pt x="1238" y="70"/>
                  </a:lnTo>
                  <a:lnTo>
                    <a:pt x="1220" y="89"/>
                  </a:lnTo>
                  <a:lnTo>
                    <a:pt x="1202" y="105"/>
                  </a:lnTo>
                  <a:lnTo>
                    <a:pt x="1187" y="113"/>
                  </a:lnTo>
                  <a:lnTo>
                    <a:pt x="1146" y="116"/>
                  </a:lnTo>
                  <a:lnTo>
                    <a:pt x="1104" y="119"/>
                  </a:lnTo>
                  <a:lnTo>
                    <a:pt x="1082" y="134"/>
                  </a:lnTo>
                  <a:lnTo>
                    <a:pt x="1063" y="150"/>
                  </a:lnTo>
                  <a:lnTo>
                    <a:pt x="1036" y="151"/>
                  </a:lnTo>
                  <a:lnTo>
                    <a:pt x="1010" y="155"/>
                  </a:lnTo>
                  <a:lnTo>
                    <a:pt x="1008" y="172"/>
                  </a:lnTo>
                  <a:lnTo>
                    <a:pt x="986" y="179"/>
                  </a:lnTo>
                  <a:lnTo>
                    <a:pt x="963" y="186"/>
                  </a:lnTo>
                  <a:lnTo>
                    <a:pt x="941" y="195"/>
                  </a:lnTo>
                  <a:lnTo>
                    <a:pt x="916" y="202"/>
                  </a:lnTo>
                  <a:lnTo>
                    <a:pt x="911" y="190"/>
                  </a:lnTo>
                  <a:lnTo>
                    <a:pt x="936" y="166"/>
                  </a:lnTo>
                  <a:lnTo>
                    <a:pt x="948" y="151"/>
                  </a:lnTo>
                  <a:lnTo>
                    <a:pt x="950" y="128"/>
                  </a:lnTo>
                  <a:lnTo>
                    <a:pt x="957" y="105"/>
                  </a:lnTo>
                  <a:lnTo>
                    <a:pt x="941" y="91"/>
                  </a:lnTo>
                  <a:lnTo>
                    <a:pt x="942" y="86"/>
                  </a:lnTo>
                  <a:lnTo>
                    <a:pt x="936" y="87"/>
                  </a:lnTo>
                  <a:lnTo>
                    <a:pt x="933" y="75"/>
                  </a:lnTo>
                  <a:lnTo>
                    <a:pt x="915" y="63"/>
                  </a:lnTo>
                  <a:lnTo>
                    <a:pt x="898" y="51"/>
                  </a:lnTo>
                  <a:lnTo>
                    <a:pt x="880" y="41"/>
                  </a:lnTo>
                  <a:lnTo>
                    <a:pt x="861" y="30"/>
                  </a:lnTo>
                  <a:lnTo>
                    <a:pt x="833" y="36"/>
                  </a:lnTo>
                  <a:lnTo>
                    <a:pt x="817" y="30"/>
                  </a:lnTo>
                  <a:lnTo>
                    <a:pt x="798" y="33"/>
                  </a:lnTo>
                  <a:lnTo>
                    <a:pt x="767" y="20"/>
                  </a:lnTo>
                  <a:lnTo>
                    <a:pt x="745" y="15"/>
                  </a:lnTo>
                  <a:lnTo>
                    <a:pt x="747" y="0"/>
                  </a:lnTo>
                  <a:lnTo>
                    <a:pt x="738" y="9"/>
                  </a:lnTo>
                  <a:lnTo>
                    <a:pt x="701" y="9"/>
                  </a:lnTo>
                  <a:lnTo>
                    <a:pt x="667" y="9"/>
                  </a:lnTo>
                  <a:lnTo>
                    <a:pt x="631" y="9"/>
                  </a:lnTo>
                  <a:lnTo>
                    <a:pt x="597" y="9"/>
                  </a:lnTo>
                  <a:lnTo>
                    <a:pt x="560" y="9"/>
                  </a:lnTo>
                  <a:lnTo>
                    <a:pt x="525" y="9"/>
                  </a:lnTo>
                  <a:lnTo>
                    <a:pt x="489" y="9"/>
                  </a:lnTo>
                  <a:lnTo>
                    <a:pt x="455" y="9"/>
                  </a:lnTo>
                  <a:lnTo>
                    <a:pt x="417" y="9"/>
                  </a:lnTo>
                  <a:lnTo>
                    <a:pt x="383" y="9"/>
                  </a:lnTo>
                  <a:lnTo>
                    <a:pt x="348" y="12"/>
                  </a:lnTo>
                  <a:lnTo>
                    <a:pt x="311" y="12"/>
                  </a:lnTo>
                  <a:lnTo>
                    <a:pt x="276" y="12"/>
                  </a:lnTo>
                  <a:lnTo>
                    <a:pt x="241" y="12"/>
                  </a:lnTo>
                  <a:lnTo>
                    <a:pt x="204" y="12"/>
                  </a:lnTo>
                  <a:lnTo>
                    <a:pt x="169" y="12"/>
                  </a:lnTo>
                  <a:lnTo>
                    <a:pt x="162" y="31"/>
                  </a:lnTo>
                  <a:lnTo>
                    <a:pt x="152" y="51"/>
                  </a:lnTo>
                  <a:lnTo>
                    <a:pt x="135" y="59"/>
                  </a:lnTo>
                  <a:lnTo>
                    <a:pt x="138" y="53"/>
                  </a:lnTo>
                  <a:lnTo>
                    <a:pt x="140" y="57"/>
                  </a:lnTo>
                  <a:lnTo>
                    <a:pt x="157" y="37"/>
                  </a:lnTo>
                  <a:lnTo>
                    <a:pt x="138" y="51"/>
                  </a:lnTo>
                  <a:lnTo>
                    <a:pt x="135" y="53"/>
                  </a:lnTo>
                  <a:lnTo>
                    <a:pt x="149" y="42"/>
                  </a:lnTo>
                  <a:lnTo>
                    <a:pt x="154" y="33"/>
                  </a:lnTo>
                  <a:lnTo>
                    <a:pt x="123" y="25"/>
                  </a:lnTo>
                  <a:lnTo>
                    <a:pt x="111" y="59"/>
                  </a:lnTo>
                  <a:lnTo>
                    <a:pt x="108" y="64"/>
                  </a:lnTo>
                  <a:lnTo>
                    <a:pt x="107" y="70"/>
                  </a:lnTo>
                  <a:lnTo>
                    <a:pt x="106" y="74"/>
                  </a:lnTo>
                  <a:lnTo>
                    <a:pt x="104" y="72"/>
                  </a:lnTo>
                  <a:lnTo>
                    <a:pt x="96" y="80"/>
                  </a:lnTo>
                  <a:lnTo>
                    <a:pt x="112" y="83"/>
                  </a:lnTo>
                  <a:lnTo>
                    <a:pt x="102" y="83"/>
                  </a:lnTo>
                  <a:lnTo>
                    <a:pt x="91" y="96"/>
                  </a:lnTo>
                  <a:lnTo>
                    <a:pt x="65" y="131"/>
                  </a:lnTo>
                  <a:lnTo>
                    <a:pt x="40" y="166"/>
                  </a:lnTo>
                  <a:lnTo>
                    <a:pt x="32" y="188"/>
                  </a:lnTo>
                  <a:lnTo>
                    <a:pt x="26" y="208"/>
                  </a:lnTo>
                  <a:lnTo>
                    <a:pt x="2" y="233"/>
                  </a:lnTo>
                  <a:lnTo>
                    <a:pt x="4" y="244"/>
                  </a:lnTo>
                  <a:lnTo>
                    <a:pt x="0" y="262"/>
                  </a:lnTo>
                  <a:lnTo>
                    <a:pt x="2" y="279"/>
                  </a:lnTo>
                  <a:lnTo>
                    <a:pt x="5" y="296"/>
                  </a:lnTo>
                  <a:lnTo>
                    <a:pt x="4" y="291"/>
                  </a:lnTo>
                  <a:lnTo>
                    <a:pt x="2" y="299"/>
                  </a:lnTo>
                  <a:lnTo>
                    <a:pt x="13" y="299"/>
                  </a:lnTo>
                  <a:lnTo>
                    <a:pt x="18" y="299"/>
                  </a:lnTo>
                  <a:lnTo>
                    <a:pt x="16" y="312"/>
                  </a:lnTo>
                  <a:lnTo>
                    <a:pt x="11" y="307"/>
                  </a:lnTo>
                  <a:lnTo>
                    <a:pt x="5" y="312"/>
                  </a:lnTo>
                  <a:lnTo>
                    <a:pt x="13" y="327"/>
                  </a:lnTo>
                  <a:lnTo>
                    <a:pt x="8" y="336"/>
                  </a:lnTo>
                  <a:lnTo>
                    <a:pt x="12" y="352"/>
                  </a:lnTo>
                  <a:lnTo>
                    <a:pt x="17" y="368"/>
                  </a:lnTo>
                  <a:lnTo>
                    <a:pt x="13" y="390"/>
                  </a:lnTo>
                  <a:lnTo>
                    <a:pt x="27" y="394"/>
                  </a:lnTo>
                  <a:lnTo>
                    <a:pt x="49" y="403"/>
                  </a:lnTo>
                  <a:lnTo>
                    <a:pt x="71" y="423"/>
                  </a:lnTo>
                  <a:lnTo>
                    <a:pt x="73" y="445"/>
                  </a:lnTo>
                  <a:lnTo>
                    <a:pt x="100" y="444"/>
                  </a:lnTo>
                  <a:lnTo>
                    <a:pt x="126" y="443"/>
                  </a:lnTo>
                  <a:lnTo>
                    <a:pt x="143" y="449"/>
                  </a:lnTo>
                  <a:lnTo>
                    <a:pt x="161" y="460"/>
                  </a:lnTo>
                  <a:lnTo>
                    <a:pt x="178" y="468"/>
                  </a:lnTo>
                  <a:lnTo>
                    <a:pt x="198" y="477"/>
                  </a:lnTo>
                  <a:lnTo>
                    <a:pt x="228" y="477"/>
                  </a:lnTo>
                  <a:lnTo>
                    <a:pt x="260" y="477"/>
                  </a:lnTo>
                  <a:lnTo>
                    <a:pt x="265" y="463"/>
                  </a:lnTo>
                  <a:lnTo>
                    <a:pt x="302" y="463"/>
                  </a:lnTo>
                  <a:lnTo>
                    <a:pt x="322" y="490"/>
                  </a:lnTo>
                  <a:lnTo>
                    <a:pt x="331" y="517"/>
                  </a:lnTo>
                  <a:lnTo>
                    <a:pt x="342" y="528"/>
                  </a:lnTo>
                  <a:lnTo>
                    <a:pt x="356" y="539"/>
                  </a:lnTo>
                  <a:lnTo>
                    <a:pt x="372" y="519"/>
                  </a:lnTo>
                  <a:lnTo>
                    <a:pt x="403" y="522"/>
                  </a:lnTo>
                  <a:lnTo>
                    <a:pt x="415" y="546"/>
                  </a:lnTo>
                  <a:lnTo>
                    <a:pt x="425" y="571"/>
                  </a:lnTo>
                  <a:lnTo>
                    <a:pt x="432" y="601"/>
                  </a:lnTo>
                  <a:lnTo>
                    <a:pt x="448" y="613"/>
                  </a:lnTo>
                  <a:lnTo>
                    <a:pt x="475" y="619"/>
                  </a:lnTo>
                  <a:lnTo>
                    <a:pt x="473" y="589"/>
                  </a:lnTo>
                  <a:lnTo>
                    <a:pt x="472" y="585"/>
                  </a:lnTo>
                  <a:lnTo>
                    <a:pt x="471" y="579"/>
                  </a:lnTo>
                  <a:lnTo>
                    <a:pt x="477" y="582"/>
                  </a:lnTo>
                  <a:lnTo>
                    <a:pt x="482" y="569"/>
                  </a:lnTo>
                  <a:lnTo>
                    <a:pt x="488" y="565"/>
                  </a:lnTo>
                  <a:lnTo>
                    <a:pt x="499" y="555"/>
                  </a:lnTo>
                  <a:lnTo>
                    <a:pt x="505" y="551"/>
                  </a:lnTo>
                  <a:lnTo>
                    <a:pt x="506" y="547"/>
                  </a:lnTo>
                  <a:lnTo>
                    <a:pt x="517" y="547"/>
                  </a:lnTo>
                  <a:lnTo>
                    <a:pt x="512" y="552"/>
                  </a:lnTo>
                  <a:lnTo>
                    <a:pt x="523" y="546"/>
                  </a:lnTo>
                  <a:lnTo>
                    <a:pt x="518" y="546"/>
                  </a:lnTo>
                  <a:lnTo>
                    <a:pt x="547" y="528"/>
                  </a:lnTo>
                  <a:lnTo>
                    <a:pt x="549" y="521"/>
                  </a:lnTo>
                  <a:lnTo>
                    <a:pt x="555" y="523"/>
                  </a:lnTo>
                  <a:lnTo>
                    <a:pt x="551" y="528"/>
                  </a:lnTo>
                  <a:lnTo>
                    <a:pt x="568" y="517"/>
                  </a:lnTo>
                  <a:lnTo>
                    <a:pt x="575" y="517"/>
                  </a:lnTo>
                  <a:lnTo>
                    <a:pt x="592" y="518"/>
                  </a:lnTo>
                  <a:lnTo>
                    <a:pt x="610" y="521"/>
                  </a:lnTo>
                  <a:lnTo>
                    <a:pt x="623" y="519"/>
                  </a:lnTo>
                  <a:lnTo>
                    <a:pt x="629" y="529"/>
                  </a:lnTo>
                  <a:lnTo>
                    <a:pt x="642" y="532"/>
                  </a:lnTo>
                  <a:lnTo>
                    <a:pt x="655" y="534"/>
                  </a:lnTo>
                  <a:lnTo>
                    <a:pt x="655" y="523"/>
                  </a:lnTo>
                  <a:lnTo>
                    <a:pt x="672" y="535"/>
                  </a:lnTo>
                  <a:lnTo>
                    <a:pt x="667" y="539"/>
                  </a:lnTo>
                  <a:lnTo>
                    <a:pt x="675" y="532"/>
                  </a:lnTo>
                  <a:lnTo>
                    <a:pt x="666" y="519"/>
                  </a:lnTo>
                  <a:lnTo>
                    <a:pt x="673" y="514"/>
                  </a:lnTo>
                  <a:lnTo>
                    <a:pt x="671" y="513"/>
                  </a:lnTo>
                  <a:lnTo>
                    <a:pt x="670" y="510"/>
                  </a:lnTo>
                  <a:lnTo>
                    <a:pt x="654" y="506"/>
                  </a:lnTo>
                  <a:lnTo>
                    <a:pt x="667" y="505"/>
                  </a:lnTo>
                  <a:lnTo>
                    <a:pt x="705" y="504"/>
                  </a:lnTo>
                  <a:lnTo>
                    <a:pt x="711" y="493"/>
                  </a:lnTo>
                  <a:lnTo>
                    <a:pt x="711" y="505"/>
                  </a:lnTo>
                  <a:lnTo>
                    <a:pt x="721" y="504"/>
                  </a:lnTo>
                  <a:lnTo>
                    <a:pt x="732" y="499"/>
                  </a:lnTo>
                  <a:lnTo>
                    <a:pt x="728" y="502"/>
                  </a:lnTo>
                  <a:lnTo>
                    <a:pt x="748" y="502"/>
                  </a:lnTo>
                  <a:lnTo>
                    <a:pt x="742" y="502"/>
                  </a:lnTo>
                  <a:lnTo>
                    <a:pt x="756" y="505"/>
                  </a:lnTo>
                  <a:lnTo>
                    <a:pt x="761" y="505"/>
                  </a:lnTo>
                  <a:lnTo>
                    <a:pt x="764" y="511"/>
                  </a:lnTo>
                  <a:lnTo>
                    <a:pt x="759" y="507"/>
                  </a:lnTo>
                  <a:lnTo>
                    <a:pt x="764" y="521"/>
                  </a:lnTo>
                  <a:lnTo>
                    <a:pt x="797" y="510"/>
                  </a:lnTo>
                  <a:lnTo>
                    <a:pt x="808" y="528"/>
                  </a:lnTo>
                  <a:lnTo>
                    <a:pt x="821" y="545"/>
                  </a:lnTo>
                  <a:lnTo>
                    <a:pt x="813" y="575"/>
                  </a:lnTo>
                  <a:lnTo>
                    <a:pt x="813" y="569"/>
                  </a:lnTo>
                  <a:lnTo>
                    <a:pt x="814" y="573"/>
                  </a:lnTo>
                  <a:lnTo>
                    <a:pt x="820" y="567"/>
                  </a:lnTo>
                  <a:lnTo>
                    <a:pt x="815" y="584"/>
                  </a:lnTo>
                  <a:lnTo>
                    <a:pt x="822" y="594"/>
                  </a:lnTo>
                  <a:lnTo>
                    <a:pt x="825" y="595"/>
                  </a:lnTo>
                  <a:lnTo>
                    <a:pt x="825" y="605"/>
                  </a:lnTo>
                  <a:lnTo>
                    <a:pt x="830" y="600"/>
                  </a:lnTo>
                  <a:lnTo>
                    <a:pt x="826" y="606"/>
                  </a:lnTo>
                  <a:lnTo>
                    <a:pt x="830" y="622"/>
                  </a:lnTo>
                  <a:lnTo>
                    <a:pt x="841" y="639"/>
                  </a:lnTo>
                  <a:lnTo>
                    <a:pt x="855" y="637"/>
                  </a:lnTo>
                  <a:lnTo>
                    <a:pt x="864" y="615"/>
                  </a:lnTo>
                  <a:lnTo>
                    <a:pt x="871" y="594"/>
                  </a:lnTo>
                  <a:lnTo>
                    <a:pt x="866" y="569"/>
                  </a:lnTo>
                  <a:lnTo>
                    <a:pt x="861" y="547"/>
                  </a:lnTo>
                  <a:lnTo>
                    <a:pt x="866" y="568"/>
                  </a:lnTo>
                  <a:lnTo>
                    <a:pt x="865" y="547"/>
                  </a:lnTo>
                  <a:lnTo>
                    <a:pt x="861" y="525"/>
                  </a:lnTo>
                  <a:lnTo>
                    <a:pt x="859" y="505"/>
                  </a:lnTo>
                  <a:lnTo>
                    <a:pt x="859" y="484"/>
                  </a:lnTo>
                  <a:lnTo>
                    <a:pt x="866" y="478"/>
                  </a:lnTo>
                  <a:lnTo>
                    <a:pt x="867" y="475"/>
                  </a:lnTo>
                  <a:lnTo>
                    <a:pt x="878" y="462"/>
                  </a:lnTo>
                  <a:lnTo>
                    <a:pt x="883" y="449"/>
                  </a:lnTo>
                  <a:lnTo>
                    <a:pt x="886" y="447"/>
                  </a:lnTo>
                  <a:lnTo>
                    <a:pt x="891" y="446"/>
                  </a:lnTo>
                  <a:lnTo>
                    <a:pt x="924" y="424"/>
                  </a:lnTo>
                  <a:lnTo>
                    <a:pt x="927" y="424"/>
                  </a:lnTo>
                  <a:lnTo>
                    <a:pt x="948" y="407"/>
                  </a:lnTo>
                  <a:lnTo>
                    <a:pt x="958" y="406"/>
                  </a:lnTo>
                  <a:lnTo>
                    <a:pt x="975" y="390"/>
                  </a:lnTo>
                  <a:lnTo>
                    <a:pt x="1003" y="379"/>
                  </a:lnTo>
                  <a:lnTo>
                    <a:pt x="986" y="373"/>
                  </a:lnTo>
                  <a:lnTo>
                    <a:pt x="996" y="377"/>
                  </a:lnTo>
                  <a:lnTo>
                    <a:pt x="998" y="371"/>
                  </a:lnTo>
                  <a:lnTo>
                    <a:pt x="989" y="364"/>
                  </a:lnTo>
                  <a:lnTo>
                    <a:pt x="1013" y="364"/>
                  </a:lnTo>
                  <a:lnTo>
                    <a:pt x="1020" y="353"/>
                  </a:lnTo>
                  <a:lnTo>
                    <a:pt x="1013" y="357"/>
                  </a:lnTo>
                  <a:lnTo>
                    <a:pt x="1007" y="352"/>
                  </a:lnTo>
                  <a:lnTo>
                    <a:pt x="1002" y="349"/>
                  </a:lnTo>
                  <a:lnTo>
                    <a:pt x="1002" y="347"/>
                  </a:lnTo>
                  <a:lnTo>
                    <a:pt x="1010" y="349"/>
                  </a:lnTo>
                  <a:lnTo>
                    <a:pt x="1016" y="347"/>
                  </a:lnTo>
                  <a:lnTo>
                    <a:pt x="1021" y="350"/>
                  </a:lnTo>
                  <a:lnTo>
                    <a:pt x="1022" y="333"/>
                  </a:lnTo>
                  <a:lnTo>
                    <a:pt x="1024" y="357"/>
                  </a:lnTo>
                  <a:lnTo>
                    <a:pt x="1019" y="327"/>
                  </a:lnTo>
                  <a:lnTo>
                    <a:pt x="1010" y="323"/>
                  </a:lnTo>
                  <a:lnTo>
                    <a:pt x="1003" y="318"/>
                  </a:lnTo>
                  <a:lnTo>
                    <a:pt x="1016" y="323"/>
                  </a:lnTo>
                  <a:lnTo>
                    <a:pt x="1010" y="311"/>
                  </a:lnTo>
                  <a:lnTo>
                    <a:pt x="1020" y="318"/>
                  </a:lnTo>
                  <a:lnTo>
                    <a:pt x="1008" y="295"/>
                  </a:lnTo>
                  <a:lnTo>
                    <a:pt x="1022" y="306"/>
                  </a:lnTo>
                  <a:lnTo>
                    <a:pt x="1011" y="289"/>
                  </a:lnTo>
                  <a:lnTo>
                    <a:pt x="1005" y="289"/>
                  </a:lnTo>
                  <a:lnTo>
                    <a:pt x="1015" y="278"/>
                  </a:lnTo>
                  <a:lnTo>
                    <a:pt x="1011" y="288"/>
                  </a:lnTo>
                  <a:lnTo>
                    <a:pt x="1025" y="295"/>
                  </a:lnTo>
                  <a:lnTo>
                    <a:pt x="1021" y="280"/>
                  </a:lnTo>
                  <a:lnTo>
                    <a:pt x="1025" y="289"/>
                  </a:lnTo>
                  <a:lnTo>
                    <a:pt x="1028" y="266"/>
                  </a:lnTo>
                  <a:lnTo>
                    <a:pt x="1043" y="261"/>
                  </a:lnTo>
                  <a:lnTo>
                    <a:pt x="1036" y="274"/>
                  </a:lnTo>
                  <a:lnTo>
                    <a:pt x="1032" y="280"/>
                  </a:lnTo>
                  <a:lnTo>
                    <a:pt x="1028" y="289"/>
                  </a:lnTo>
                  <a:lnTo>
                    <a:pt x="1037" y="291"/>
                  </a:lnTo>
                  <a:lnTo>
                    <a:pt x="1035" y="300"/>
                  </a:lnTo>
                  <a:lnTo>
                    <a:pt x="1036" y="305"/>
                  </a:lnTo>
                  <a:lnTo>
                    <a:pt x="1031" y="308"/>
                  </a:lnTo>
                  <a:lnTo>
                    <a:pt x="1024" y="319"/>
                  </a:lnTo>
                  <a:lnTo>
                    <a:pt x="1054" y="289"/>
                  </a:lnTo>
                  <a:lnTo>
                    <a:pt x="1052" y="261"/>
                  </a:lnTo>
                  <a:lnTo>
                    <a:pt x="1064" y="247"/>
                  </a:lnTo>
                  <a:lnTo>
                    <a:pt x="1053" y="256"/>
                  </a:lnTo>
                  <a:lnTo>
                    <a:pt x="1061" y="266"/>
                  </a:lnTo>
                  <a:lnTo>
                    <a:pt x="1061" y="274"/>
                  </a:lnTo>
                  <a:lnTo>
                    <a:pt x="1087" y="247"/>
                  </a:lnTo>
                  <a:lnTo>
                    <a:pt x="1086" y="250"/>
                  </a:lnTo>
                  <a:lnTo>
                    <a:pt x="1090" y="233"/>
                  </a:lnTo>
                  <a:lnTo>
                    <a:pt x="1102" y="214"/>
                  </a:lnTo>
                  <a:lnTo>
                    <a:pt x="1098" y="223"/>
                  </a:lnTo>
                  <a:lnTo>
                    <a:pt x="1107" y="219"/>
                  </a:lnTo>
                  <a:lnTo>
                    <a:pt x="1131" y="214"/>
                  </a:lnTo>
                  <a:lnTo>
                    <a:pt x="1154" y="211"/>
                  </a:lnTo>
                  <a:lnTo>
                    <a:pt x="1159" y="202"/>
                  </a:lnTo>
                  <a:lnTo>
                    <a:pt x="1163" y="202"/>
                  </a:lnTo>
                  <a:lnTo>
                    <a:pt x="1164" y="202"/>
                  </a:lnTo>
                  <a:lnTo>
                    <a:pt x="1172" y="208"/>
                  </a:lnTo>
                  <a:lnTo>
                    <a:pt x="1177" y="208"/>
                  </a:lnTo>
                  <a:lnTo>
                    <a:pt x="1191" y="202"/>
                  </a:lnTo>
                  <a:lnTo>
                    <a:pt x="1191" y="190"/>
                  </a:lnTo>
                  <a:lnTo>
                    <a:pt x="1191" y="197"/>
                  </a:lnTo>
                  <a:lnTo>
                    <a:pt x="1179" y="195"/>
                  </a:lnTo>
                  <a:lnTo>
                    <a:pt x="1181" y="179"/>
                  </a:lnTo>
                  <a:lnTo>
                    <a:pt x="1181" y="173"/>
                  </a:lnTo>
                  <a:lnTo>
                    <a:pt x="1207" y="147"/>
                  </a:lnTo>
                  <a:lnTo>
                    <a:pt x="1214" y="141"/>
                  </a:lnTo>
                  <a:lnTo>
                    <a:pt x="1219" y="142"/>
                  </a:lnTo>
                  <a:lnTo>
                    <a:pt x="1238" y="128"/>
                  </a:lnTo>
                  <a:lnTo>
                    <a:pt x="1238" y="129"/>
                  </a:lnTo>
                  <a:lnTo>
                    <a:pt x="1244" y="129"/>
                  </a:lnTo>
                  <a:lnTo>
                    <a:pt x="1254" y="131"/>
                  </a:lnTo>
                  <a:lnTo>
                    <a:pt x="1281" y="119"/>
                  </a:lnTo>
                </a:path>
              </a:pathLst>
            </a:custGeom>
            <a:solidFill>
              <a:srgbClr val="E5E5E5"/>
            </a:solidFill>
            <a:ln w="1588">
              <a:solidFill>
                <a:srgbClr val="999999"/>
              </a:solidFill>
              <a:prstDash val="solid"/>
              <a:round/>
              <a:headEnd/>
              <a:tailEnd/>
            </a:ln>
          </p:spPr>
          <p:txBody>
            <a:bodyPr/>
            <a:lstStyle/>
            <a:p>
              <a:endParaRPr lang="en-US"/>
            </a:p>
          </p:txBody>
        </p:sp>
        <p:sp>
          <p:nvSpPr>
            <p:cNvPr id="27450" name="Freeform 707"/>
            <p:cNvSpPr>
              <a:spLocks/>
            </p:cNvSpPr>
            <p:nvPr/>
          </p:nvSpPr>
          <p:spPr bwMode="auto">
            <a:xfrm>
              <a:off x="571" y="1220"/>
              <a:ext cx="535" cy="252"/>
            </a:xfrm>
            <a:custGeom>
              <a:avLst/>
              <a:gdLst>
                <a:gd name="T0" fmla="*/ 430 w 817"/>
                <a:gd name="T1" fmla="*/ 219 h 392"/>
                <a:gd name="T2" fmla="*/ 415 w 817"/>
                <a:gd name="T3" fmla="*/ 177 h 392"/>
                <a:gd name="T4" fmla="*/ 390 w 817"/>
                <a:gd name="T5" fmla="*/ 168 h 392"/>
                <a:gd name="T6" fmla="*/ 411 w 817"/>
                <a:gd name="T7" fmla="*/ 128 h 392"/>
                <a:gd name="T8" fmla="*/ 494 w 817"/>
                <a:gd name="T9" fmla="*/ 58 h 392"/>
                <a:gd name="T10" fmla="*/ 485 w 817"/>
                <a:gd name="T11" fmla="*/ 15 h 392"/>
                <a:gd name="T12" fmla="*/ 416 w 817"/>
                <a:gd name="T13" fmla="*/ 6 h 392"/>
                <a:gd name="T14" fmla="*/ 401 w 817"/>
                <a:gd name="T15" fmla="*/ 3 h 392"/>
                <a:gd name="T16" fmla="*/ 346 w 817"/>
                <a:gd name="T17" fmla="*/ 10 h 392"/>
                <a:gd name="T18" fmla="*/ 314 w 817"/>
                <a:gd name="T19" fmla="*/ 15 h 392"/>
                <a:gd name="T20" fmla="*/ 224 w 817"/>
                <a:gd name="T21" fmla="*/ 43 h 392"/>
                <a:gd name="T22" fmla="*/ 242 w 817"/>
                <a:gd name="T23" fmla="*/ 69 h 392"/>
                <a:gd name="T24" fmla="*/ 235 w 817"/>
                <a:gd name="T25" fmla="*/ 73 h 392"/>
                <a:gd name="T26" fmla="*/ 216 w 817"/>
                <a:gd name="T27" fmla="*/ 68 h 392"/>
                <a:gd name="T28" fmla="*/ 151 w 817"/>
                <a:gd name="T29" fmla="*/ 89 h 392"/>
                <a:gd name="T30" fmla="*/ 215 w 817"/>
                <a:gd name="T31" fmla="*/ 94 h 392"/>
                <a:gd name="T32" fmla="*/ 176 w 817"/>
                <a:gd name="T33" fmla="*/ 116 h 392"/>
                <a:gd name="T34" fmla="*/ 126 w 817"/>
                <a:gd name="T35" fmla="*/ 129 h 392"/>
                <a:gd name="T36" fmla="*/ 95 w 817"/>
                <a:gd name="T37" fmla="*/ 142 h 392"/>
                <a:gd name="T38" fmla="*/ 105 w 817"/>
                <a:gd name="T39" fmla="*/ 145 h 392"/>
                <a:gd name="T40" fmla="*/ 101 w 817"/>
                <a:gd name="T41" fmla="*/ 157 h 392"/>
                <a:gd name="T42" fmla="*/ 79 w 817"/>
                <a:gd name="T43" fmla="*/ 162 h 392"/>
                <a:gd name="T44" fmla="*/ 106 w 817"/>
                <a:gd name="T45" fmla="*/ 168 h 392"/>
                <a:gd name="T46" fmla="*/ 111 w 817"/>
                <a:gd name="T47" fmla="*/ 186 h 392"/>
                <a:gd name="T48" fmla="*/ 138 w 817"/>
                <a:gd name="T49" fmla="*/ 185 h 392"/>
                <a:gd name="T50" fmla="*/ 132 w 817"/>
                <a:gd name="T51" fmla="*/ 197 h 392"/>
                <a:gd name="T52" fmla="*/ 114 w 817"/>
                <a:gd name="T53" fmla="*/ 210 h 392"/>
                <a:gd name="T54" fmla="*/ 50 w 817"/>
                <a:gd name="T55" fmla="*/ 235 h 392"/>
                <a:gd name="T56" fmla="*/ 0 w 817"/>
                <a:gd name="T57" fmla="*/ 250 h 392"/>
                <a:gd name="T58" fmla="*/ 15 w 817"/>
                <a:gd name="T59" fmla="*/ 248 h 392"/>
                <a:gd name="T60" fmla="*/ 48 w 817"/>
                <a:gd name="T61" fmla="*/ 239 h 392"/>
                <a:gd name="T62" fmla="*/ 83 w 817"/>
                <a:gd name="T63" fmla="*/ 232 h 392"/>
                <a:gd name="T64" fmla="*/ 196 w 817"/>
                <a:gd name="T65" fmla="*/ 187 h 392"/>
                <a:gd name="T66" fmla="*/ 226 w 817"/>
                <a:gd name="T67" fmla="*/ 165 h 392"/>
                <a:gd name="T68" fmla="*/ 278 w 817"/>
                <a:gd name="T69" fmla="*/ 150 h 392"/>
                <a:gd name="T70" fmla="*/ 229 w 817"/>
                <a:gd name="T71" fmla="*/ 174 h 392"/>
                <a:gd name="T72" fmla="*/ 248 w 817"/>
                <a:gd name="T73" fmla="*/ 174 h 392"/>
                <a:gd name="T74" fmla="*/ 256 w 817"/>
                <a:gd name="T75" fmla="*/ 172 h 392"/>
                <a:gd name="T76" fmla="*/ 287 w 817"/>
                <a:gd name="T77" fmla="*/ 163 h 392"/>
                <a:gd name="T78" fmla="*/ 295 w 817"/>
                <a:gd name="T79" fmla="*/ 155 h 392"/>
                <a:gd name="T80" fmla="*/ 302 w 817"/>
                <a:gd name="T81" fmla="*/ 155 h 392"/>
                <a:gd name="T82" fmla="*/ 312 w 817"/>
                <a:gd name="T83" fmla="*/ 157 h 392"/>
                <a:gd name="T84" fmla="*/ 318 w 817"/>
                <a:gd name="T85" fmla="*/ 164 h 392"/>
                <a:gd name="T86" fmla="*/ 346 w 817"/>
                <a:gd name="T87" fmla="*/ 168 h 392"/>
                <a:gd name="T88" fmla="*/ 389 w 817"/>
                <a:gd name="T89" fmla="*/ 172 h 392"/>
                <a:gd name="T90" fmla="*/ 387 w 817"/>
                <a:gd name="T91" fmla="*/ 186 h 392"/>
                <a:gd name="T92" fmla="*/ 405 w 817"/>
                <a:gd name="T93" fmla="*/ 187 h 392"/>
                <a:gd name="T94" fmla="*/ 409 w 817"/>
                <a:gd name="T95" fmla="*/ 194 h 392"/>
                <a:gd name="T96" fmla="*/ 425 w 817"/>
                <a:gd name="T97" fmla="*/ 197 h 392"/>
                <a:gd name="T98" fmla="*/ 431 w 817"/>
                <a:gd name="T99" fmla="*/ 203 h 392"/>
                <a:gd name="T100" fmla="*/ 425 w 817"/>
                <a:gd name="T101" fmla="*/ 212 h 392"/>
                <a:gd name="T102" fmla="*/ 428 w 817"/>
                <a:gd name="T103" fmla="*/ 230 h 392"/>
                <a:gd name="T104" fmla="*/ 432 w 817"/>
                <a:gd name="T105" fmla="*/ 232 h 392"/>
                <a:gd name="T106" fmla="*/ 421 w 817"/>
                <a:gd name="T107" fmla="*/ 248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7"/>
                <a:gd name="T163" fmla="*/ 0 h 392"/>
                <a:gd name="T164" fmla="*/ 817 w 817"/>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7" h="392">
                  <a:moveTo>
                    <a:pt x="662" y="381"/>
                  </a:moveTo>
                  <a:lnTo>
                    <a:pt x="676" y="365"/>
                  </a:lnTo>
                  <a:lnTo>
                    <a:pt x="667" y="352"/>
                  </a:lnTo>
                  <a:lnTo>
                    <a:pt x="657" y="341"/>
                  </a:lnTo>
                  <a:lnTo>
                    <a:pt x="662" y="317"/>
                  </a:lnTo>
                  <a:lnTo>
                    <a:pt x="667" y="294"/>
                  </a:lnTo>
                  <a:lnTo>
                    <a:pt x="660" y="269"/>
                  </a:lnTo>
                  <a:lnTo>
                    <a:pt x="634" y="276"/>
                  </a:lnTo>
                  <a:lnTo>
                    <a:pt x="619" y="285"/>
                  </a:lnTo>
                  <a:lnTo>
                    <a:pt x="602" y="290"/>
                  </a:lnTo>
                  <a:lnTo>
                    <a:pt x="602" y="266"/>
                  </a:lnTo>
                  <a:lnTo>
                    <a:pt x="596" y="261"/>
                  </a:lnTo>
                  <a:lnTo>
                    <a:pt x="605" y="255"/>
                  </a:lnTo>
                  <a:lnTo>
                    <a:pt x="568" y="256"/>
                  </a:lnTo>
                  <a:lnTo>
                    <a:pt x="599" y="228"/>
                  </a:lnTo>
                  <a:lnTo>
                    <a:pt x="628" y="199"/>
                  </a:lnTo>
                  <a:lnTo>
                    <a:pt x="658" y="173"/>
                  </a:lnTo>
                  <a:lnTo>
                    <a:pt x="688" y="145"/>
                  </a:lnTo>
                  <a:lnTo>
                    <a:pt x="719" y="117"/>
                  </a:lnTo>
                  <a:lnTo>
                    <a:pt x="754" y="90"/>
                  </a:lnTo>
                  <a:lnTo>
                    <a:pt x="785" y="63"/>
                  </a:lnTo>
                  <a:lnTo>
                    <a:pt x="817" y="38"/>
                  </a:lnTo>
                  <a:lnTo>
                    <a:pt x="777" y="27"/>
                  </a:lnTo>
                  <a:lnTo>
                    <a:pt x="741" y="24"/>
                  </a:lnTo>
                  <a:lnTo>
                    <a:pt x="704" y="18"/>
                  </a:lnTo>
                  <a:lnTo>
                    <a:pt x="657" y="16"/>
                  </a:lnTo>
                  <a:lnTo>
                    <a:pt x="654" y="14"/>
                  </a:lnTo>
                  <a:lnTo>
                    <a:pt x="636" y="10"/>
                  </a:lnTo>
                  <a:lnTo>
                    <a:pt x="625" y="10"/>
                  </a:lnTo>
                  <a:lnTo>
                    <a:pt x="621" y="7"/>
                  </a:lnTo>
                  <a:lnTo>
                    <a:pt x="602" y="10"/>
                  </a:lnTo>
                  <a:lnTo>
                    <a:pt x="612" y="4"/>
                  </a:lnTo>
                  <a:lnTo>
                    <a:pt x="602" y="0"/>
                  </a:lnTo>
                  <a:lnTo>
                    <a:pt x="552" y="12"/>
                  </a:lnTo>
                  <a:lnTo>
                    <a:pt x="544" y="12"/>
                  </a:lnTo>
                  <a:lnTo>
                    <a:pt x="528" y="16"/>
                  </a:lnTo>
                  <a:lnTo>
                    <a:pt x="527" y="18"/>
                  </a:lnTo>
                  <a:lnTo>
                    <a:pt x="516" y="24"/>
                  </a:lnTo>
                  <a:lnTo>
                    <a:pt x="521" y="16"/>
                  </a:lnTo>
                  <a:lnTo>
                    <a:pt x="480" y="24"/>
                  </a:lnTo>
                  <a:lnTo>
                    <a:pt x="439" y="39"/>
                  </a:lnTo>
                  <a:lnTo>
                    <a:pt x="396" y="55"/>
                  </a:lnTo>
                  <a:lnTo>
                    <a:pt x="362" y="56"/>
                  </a:lnTo>
                  <a:lnTo>
                    <a:pt x="342" y="67"/>
                  </a:lnTo>
                  <a:lnTo>
                    <a:pt x="355" y="89"/>
                  </a:lnTo>
                  <a:lnTo>
                    <a:pt x="350" y="95"/>
                  </a:lnTo>
                  <a:lnTo>
                    <a:pt x="379" y="100"/>
                  </a:lnTo>
                  <a:lnTo>
                    <a:pt x="370" y="107"/>
                  </a:lnTo>
                  <a:lnTo>
                    <a:pt x="392" y="108"/>
                  </a:lnTo>
                  <a:lnTo>
                    <a:pt x="363" y="107"/>
                  </a:lnTo>
                  <a:lnTo>
                    <a:pt x="362" y="100"/>
                  </a:lnTo>
                  <a:lnTo>
                    <a:pt x="359" y="113"/>
                  </a:lnTo>
                  <a:lnTo>
                    <a:pt x="367" y="117"/>
                  </a:lnTo>
                  <a:lnTo>
                    <a:pt x="352" y="118"/>
                  </a:lnTo>
                  <a:lnTo>
                    <a:pt x="313" y="116"/>
                  </a:lnTo>
                  <a:lnTo>
                    <a:pt x="330" y="106"/>
                  </a:lnTo>
                  <a:lnTo>
                    <a:pt x="284" y="116"/>
                  </a:lnTo>
                  <a:lnTo>
                    <a:pt x="225" y="130"/>
                  </a:lnTo>
                  <a:lnTo>
                    <a:pt x="244" y="138"/>
                  </a:lnTo>
                  <a:lnTo>
                    <a:pt x="230" y="139"/>
                  </a:lnTo>
                  <a:lnTo>
                    <a:pt x="226" y="154"/>
                  </a:lnTo>
                  <a:lnTo>
                    <a:pt x="277" y="154"/>
                  </a:lnTo>
                  <a:lnTo>
                    <a:pt x="285" y="158"/>
                  </a:lnTo>
                  <a:lnTo>
                    <a:pt x="328" y="146"/>
                  </a:lnTo>
                  <a:lnTo>
                    <a:pt x="318" y="155"/>
                  </a:lnTo>
                  <a:lnTo>
                    <a:pt x="309" y="158"/>
                  </a:lnTo>
                  <a:lnTo>
                    <a:pt x="301" y="173"/>
                  </a:lnTo>
                  <a:lnTo>
                    <a:pt x="269" y="180"/>
                  </a:lnTo>
                  <a:lnTo>
                    <a:pt x="222" y="191"/>
                  </a:lnTo>
                  <a:lnTo>
                    <a:pt x="229" y="187"/>
                  </a:lnTo>
                  <a:lnTo>
                    <a:pt x="213" y="190"/>
                  </a:lnTo>
                  <a:lnTo>
                    <a:pt x="192" y="200"/>
                  </a:lnTo>
                  <a:lnTo>
                    <a:pt x="195" y="200"/>
                  </a:lnTo>
                  <a:lnTo>
                    <a:pt x="186" y="205"/>
                  </a:lnTo>
                  <a:lnTo>
                    <a:pt x="153" y="216"/>
                  </a:lnTo>
                  <a:lnTo>
                    <a:pt x="145" y="221"/>
                  </a:lnTo>
                  <a:lnTo>
                    <a:pt x="146" y="223"/>
                  </a:lnTo>
                  <a:lnTo>
                    <a:pt x="135" y="226"/>
                  </a:lnTo>
                  <a:lnTo>
                    <a:pt x="137" y="234"/>
                  </a:lnTo>
                  <a:lnTo>
                    <a:pt x="161" y="226"/>
                  </a:lnTo>
                  <a:lnTo>
                    <a:pt x="139" y="238"/>
                  </a:lnTo>
                  <a:lnTo>
                    <a:pt x="140" y="239"/>
                  </a:lnTo>
                  <a:lnTo>
                    <a:pt x="163" y="241"/>
                  </a:lnTo>
                  <a:lnTo>
                    <a:pt x="154" y="244"/>
                  </a:lnTo>
                  <a:lnTo>
                    <a:pt x="159" y="246"/>
                  </a:lnTo>
                  <a:lnTo>
                    <a:pt x="145" y="246"/>
                  </a:lnTo>
                  <a:lnTo>
                    <a:pt x="136" y="244"/>
                  </a:lnTo>
                  <a:lnTo>
                    <a:pt x="120" y="252"/>
                  </a:lnTo>
                  <a:lnTo>
                    <a:pt x="129" y="269"/>
                  </a:lnTo>
                  <a:lnTo>
                    <a:pt x="163" y="259"/>
                  </a:lnTo>
                  <a:lnTo>
                    <a:pt x="184" y="248"/>
                  </a:lnTo>
                  <a:lnTo>
                    <a:pt x="162" y="262"/>
                  </a:lnTo>
                  <a:lnTo>
                    <a:pt x="148" y="278"/>
                  </a:lnTo>
                  <a:lnTo>
                    <a:pt x="142" y="287"/>
                  </a:lnTo>
                  <a:lnTo>
                    <a:pt x="130" y="298"/>
                  </a:lnTo>
                  <a:lnTo>
                    <a:pt x="169" y="289"/>
                  </a:lnTo>
                  <a:lnTo>
                    <a:pt x="180" y="291"/>
                  </a:lnTo>
                  <a:lnTo>
                    <a:pt x="180" y="304"/>
                  </a:lnTo>
                  <a:lnTo>
                    <a:pt x="205" y="288"/>
                  </a:lnTo>
                  <a:lnTo>
                    <a:pt x="211" y="288"/>
                  </a:lnTo>
                  <a:lnTo>
                    <a:pt x="197" y="291"/>
                  </a:lnTo>
                  <a:lnTo>
                    <a:pt x="198" y="298"/>
                  </a:lnTo>
                  <a:lnTo>
                    <a:pt x="236" y="288"/>
                  </a:lnTo>
                  <a:lnTo>
                    <a:pt x="202" y="306"/>
                  </a:lnTo>
                  <a:lnTo>
                    <a:pt x="207" y="307"/>
                  </a:lnTo>
                  <a:lnTo>
                    <a:pt x="202" y="307"/>
                  </a:lnTo>
                  <a:lnTo>
                    <a:pt x="184" y="322"/>
                  </a:lnTo>
                  <a:lnTo>
                    <a:pt x="174" y="327"/>
                  </a:lnTo>
                  <a:lnTo>
                    <a:pt x="140" y="344"/>
                  </a:lnTo>
                  <a:lnTo>
                    <a:pt x="89" y="359"/>
                  </a:lnTo>
                  <a:lnTo>
                    <a:pt x="85" y="366"/>
                  </a:lnTo>
                  <a:lnTo>
                    <a:pt x="76" y="366"/>
                  </a:lnTo>
                  <a:lnTo>
                    <a:pt x="72" y="370"/>
                  </a:lnTo>
                  <a:lnTo>
                    <a:pt x="72" y="365"/>
                  </a:lnTo>
                  <a:lnTo>
                    <a:pt x="54" y="365"/>
                  </a:lnTo>
                  <a:lnTo>
                    <a:pt x="0" y="389"/>
                  </a:lnTo>
                  <a:lnTo>
                    <a:pt x="3" y="388"/>
                  </a:lnTo>
                  <a:lnTo>
                    <a:pt x="8" y="389"/>
                  </a:lnTo>
                  <a:lnTo>
                    <a:pt x="19" y="382"/>
                  </a:lnTo>
                  <a:lnTo>
                    <a:pt x="23" y="385"/>
                  </a:lnTo>
                  <a:lnTo>
                    <a:pt x="46" y="374"/>
                  </a:lnTo>
                  <a:lnTo>
                    <a:pt x="59" y="374"/>
                  </a:lnTo>
                  <a:lnTo>
                    <a:pt x="48" y="374"/>
                  </a:lnTo>
                  <a:lnTo>
                    <a:pt x="74" y="372"/>
                  </a:lnTo>
                  <a:lnTo>
                    <a:pt x="91" y="370"/>
                  </a:lnTo>
                  <a:lnTo>
                    <a:pt x="96" y="368"/>
                  </a:lnTo>
                  <a:lnTo>
                    <a:pt x="120" y="362"/>
                  </a:lnTo>
                  <a:lnTo>
                    <a:pt x="126" y="361"/>
                  </a:lnTo>
                  <a:lnTo>
                    <a:pt x="131" y="356"/>
                  </a:lnTo>
                  <a:lnTo>
                    <a:pt x="195" y="332"/>
                  </a:lnTo>
                  <a:lnTo>
                    <a:pt x="251" y="313"/>
                  </a:lnTo>
                  <a:lnTo>
                    <a:pt x="300" y="291"/>
                  </a:lnTo>
                  <a:lnTo>
                    <a:pt x="287" y="285"/>
                  </a:lnTo>
                  <a:lnTo>
                    <a:pt x="329" y="267"/>
                  </a:lnTo>
                  <a:lnTo>
                    <a:pt x="338" y="266"/>
                  </a:lnTo>
                  <a:lnTo>
                    <a:pt x="345" y="257"/>
                  </a:lnTo>
                  <a:lnTo>
                    <a:pt x="380" y="244"/>
                  </a:lnTo>
                  <a:lnTo>
                    <a:pt x="414" y="232"/>
                  </a:lnTo>
                  <a:lnTo>
                    <a:pt x="441" y="228"/>
                  </a:lnTo>
                  <a:lnTo>
                    <a:pt x="425" y="234"/>
                  </a:lnTo>
                  <a:lnTo>
                    <a:pt x="429" y="240"/>
                  </a:lnTo>
                  <a:lnTo>
                    <a:pt x="420" y="240"/>
                  </a:lnTo>
                  <a:lnTo>
                    <a:pt x="384" y="246"/>
                  </a:lnTo>
                  <a:lnTo>
                    <a:pt x="350" y="271"/>
                  </a:lnTo>
                  <a:lnTo>
                    <a:pt x="367" y="269"/>
                  </a:lnTo>
                  <a:lnTo>
                    <a:pt x="339" y="280"/>
                  </a:lnTo>
                  <a:lnTo>
                    <a:pt x="352" y="282"/>
                  </a:lnTo>
                  <a:lnTo>
                    <a:pt x="379" y="271"/>
                  </a:lnTo>
                  <a:lnTo>
                    <a:pt x="370" y="274"/>
                  </a:lnTo>
                  <a:lnTo>
                    <a:pt x="380" y="271"/>
                  </a:lnTo>
                  <a:lnTo>
                    <a:pt x="388" y="271"/>
                  </a:lnTo>
                  <a:lnTo>
                    <a:pt x="391" y="267"/>
                  </a:lnTo>
                  <a:lnTo>
                    <a:pt x="392" y="269"/>
                  </a:lnTo>
                  <a:lnTo>
                    <a:pt x="403" y="262"/>
                  </a:lnTo>
                  <a:lnTo>
                    <a:pt x="414" y="265"/>
                  </a:lnTo>
                  <a:lnTo>
                    <a:pt x="438" y="254"/>
                  </a:lnTo>
                  <a:lnTo>
                    <a:pt x="435" y="252"/>
                  </a:lnTo>
                  <a:lnTo>
                    <a:pt x="442" y="248"/>
                  </a:lnTo>
                  <a:lnTo>
                    <a:pt x="438" y="245"/>
                  </a:lnTo>
                  <a:lnTo>
                    <a:pt x="450" y="241"/>
                  </a:lnTo>
                  <a:lnTo>
                    <a:pt x="469" y="232"/>
                  </a:lnTo>
                  <a:lnTo>
                    <a:pt x="453" y="240"/>
                  </a:lnTo>
                  <a:lnTo>
                    <a:pt x="462" y="239"/>
                  </a:lnTo>
                  <a:lnTo>
                    <a:pt x="461" y="241"/>
                  </a:lnTo>
                  <a:lnTo>
                    <a:pt x="491" y="237"/>
                  </a:lnTo>
                  <a:lnTo>
                    <a:pt x="484" y="238"/>
                  </a:lnTo>
                  <a:lnTo>
                    <a:pt x="483" y="244"/>
                  </a:lnTo>
                  <a:lnTo>
                    <a:pt x="477" y="245"/>
                  </a:lnTo>
                  <a:lnTo>
                    <a:pt x="485" y="245"/>
                  </a:lnTo>
                  <a:lnTo>
                    <a:pt x="486" y="246"/>
                  </a:lnTo>
                  <a:lnTo>
                    <a:pt x="480" y="252"/>
                  </a:lnTo>
                  <a:lnTo>
                    <a:pt x="486" y="255"/>
                  </a:lnTo>
                  <a:lnTo>
                    <a:pt x="507" y="248"/>
                  </a:lnTo>
                  <a:lnTo>
                    <a:pt x="500" y="254"/>
                  </a:lnTo>
                  <a:lnTo>
                    <a:pt x="503" y="259"/>
                  </a:lnTo>
                  <a:lnTo>
                    <a:pt x="529" y="261"/>
                  </a:lnTo>
                  <a:lnTo>
                    <a:pt x="557" y="262"/>
                  </a:lnTo>
                  <a:lnTo>
                    <a:pt x="557" y="269"/>
                  </a:lnTo>
                  <a:lnTo>
                    <a:pt x="583" y="266"/>
                  </a:lnTo>
                  <a:lnTo>
                    <a:pt x="594" y="267"/>
                  </a:lnTo>
                  <a:lnTo>
                    <a:pt x="584" y="272"/>
                  </a:lnTo>
                  <a:lnTo>
                    <a:pt x="590" y="266"/>
                  </a:lnTo>
                  <a:lnTo>
                    <a:pt x="578" y="272"/>
                  </a:lnTo>
                  <a:lnTo>
                    <a:pt x="591" y="289"/>
                  </a:lnTo>
                  <a:lnTo>
                    <a:pt x="604" y="306"/>
                  </a:lnTo>
                  <a:lnTo>
                    <a:pt x="613" y="305"/>
                  </a:lnTo>
                  <a:lnTo>
                    <a:pt x="610" y="289"/>
                  </a:lnTo>
                  <a:lnTo>
                    <a:pt x="618" y="291"/>
                  </a:lnTo>
                  <a:lnTo>
                    <a:pt x="627" y="289"/>
                  </a:lnTo>
                  <a:lnTo>
                    <a:pt x="629" y="290"/>
                  </a:lnTo>
                  <a:lnTo>
                    <a:pt x="624" y="299"/>
                  </a:lnTo>
                  <a:lnTo>
                    <a:pt x="624" y="302"/>
                  </a:lnTo>
                  <a:lnTo>
                    <a:pt x="625" y="306"/>
                  </a:lnTo>
                  <a:lnTo>
                    <a:pt x="645" y="283"/>
                  </a:lnTo>
                  <a:lnTo>
                    <a:pt x="643" y="298"/>
                  </a:lnTo>
                  <a:lnTo>
                    <a:pt x="649" y="307"/>
                  </a:lnTo>
                  <a:lnTo>
                    <a:pt x="652" y="305"/>
                  </a:lnTo>
                  <a:lnTo>
                    <a:pt x="654" y="311"/>
                  </a:lnTo>
                  <a:lnTo>
                    <a:pt x="649" y="315"/>
                  </a:lnTo>
                  <a:lnTo>
                    <a:pt x="658" y="315"/>
                  </a:lnTo>
                  <a:lnTo>
                    <a:pt x="652" y="315"/>
                  </a:lnTo>
                  <a:lnTo>
                    <a:pt x="652" y="322"/>
                  </a:lnTo>
                  <a:lnTo>
                    <a:pt x="645" y="321"/>
                  </a:lnTo>
                  <a:lnTo>
                    <a:pt x="649" y="329"/>
                  </a:lnTo>
                  <a:lnTo>
                    <a:pt x="640" y="331"/>
                  </a:lnTo>
                  <a:lnTo>
                    <a:pt x="641" y="333"/>
                  </a:lnTo>
                  <a:lnTo>
                    <a:pt x="645" y="345"/>
                  </a:lnTo>
                  <a:lnTo>
                    <a:pt x="654" y="357"/>
                  </a:lnTo>
                  <a:lnTo>
                    <a:pt x="645" y="357"/>
                  </a:lnTo>
                  <a:lnTo>
                    <a:pt x="625" y="373"/>
                  </a:lnTo>
                  <a:lnTo>
                    <a:pt x="635" y="370"/>
                  </a:lnTo>
                  <a:lnTo>
                    <a:pt x="660" y="361"/>
                  </a:lnTo>
                  <a:lnTo>
                    <a:pt x="645" y="379"/>
                  </a:lnTo>
                  <a:lnTo>
                    <a:pt x="638" y="382"/>
                  </a:lnTo>
                  <a:lnTo>
                    <a:pt x="654" y="379"/>
                  </a:lnTo>
                  <a:lnTo>
                    <a:pt x="643" y="385"/>
                  </a:lnTo>
                  <a:lnTo>
                    <a:pt x="638" y="392"/>
                  </a:lnTo>
                  <a:lnTo>
                    <a:pt x="662" y="38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51" name="Freeform 708"/>
            <p:cNvSpPr>
              <a:spLocks/>
            </p:cNvSpPr>
            <p:nvPr/>
          </p:nvSpPr>
          <p:spPr bwMode="auto">
            <a:xfrm>
              <a:off x="571" y="1220"/>
              <a:ext cx="535" cy="252"/>
            </a:xfrm>
            <a:custGeom>
              <a:avLst/>
              <a:gdLst>
                <a:gd name="T0" fmla="*/ 430 w 817"/>
                <a:gd name="T1" fmla="*/ 219 h 392"/>
                <a:gd name="T2" fmla="*/ 415 w 817"/>
                <a:gd name="T3" fmla="*/ 177 h 392"/>
                <a:gd name="T4" fmla="*/ 390 w 817"/>
                <a:gd name="T5" fmla="*/ 168 h 392"/>
                <a:gd name="T6" fmla="*/ 411 w 817"/>
                <a:gd name="T7" fmla="*/ 128 h 392"/>
                <a:gd name="T8" fmla="*/ 494 w 817"/>
                <a:gd name="T9" fmla="*/ 58 h 392"/>
                <a:gd name="T10" fmla="*/ 485 w 817"/>
                <a:gd name="T11" fmla="*/ 15 h 392"/>
                <a:gd name="T12" fmla="*/ 416 w 817"/>
                <a:gd name="T13" fmla="*/ 6 h 392"/>
                <a:gd name="T14" fmla="*/ 401 w 817"/>
                <a:gd name="T15" fmla="*/ 3 h 392"/>
                <a:gd name="T16" fmla="*/ 346 w 817"/>
                <a:gd name="T17" fmla="*/ 10 h 392"/>
                <a:gd name="T18" fmla="*/ 314 w 817"/>
                <a:gd name="T19" fmla="*/ 15 h 392"/>
                <a:gd name="T20" fmla="*/ 224 w 817"/>
                <a:gd name="T21" fmla="*/ 43 h 392"/>
                <a:gd name="T22" fmla="*/ 242 w 817"/>
                <a:gd name="T23" fmla="*/ 69 h 392"/>
                <a:gd name="T24" fmla="*/ 235 w 817"/>
                <a:gd name="T25" fmla="*/ 73 h 392"/>
                <a:gd name="T26" fmla="*/ 216 w 817"/>
                <a:gd name="T27" fmla="*/ 68 h 392"/>
                <a:gd name="T28" fmla="*/ 151 w 817"/>
                <a:gd name="T29" fmla="*/ 89 h 392"/>
                <a:gd name="T30" fmla="*/ 215 w 817"/>
                <a:gd name="T31" fmla="*/ 94 h 392"/>
                <a:gd name="T32" fmla="*/ 176 w 817"/>
                <a:gd name="T33" fmla="*/ 116 h 392"/>
                <a:gd name="T34" fmla="*/ 126 w 817"/>
                <a:gd name="T35" fmla="*/ 129 h 392"/>
                <a:gd name="T36" fmla="*/ 95 w 817"/>
                <a:gd name="T37" fmla="*/ 142 h 392"/>
                <a:gd name="T38" fmla="*/ 105 w 817"/>
                <a:gd name="T39" fmla="*/ 145 h 392"/>
                <a:gd name="T40" fmla="*/ 101 w 817"/>
                <a:gd name="T41" fmla="*/ 157 h 392"/>
                <a:gd name="T42" fmla="*/ 79 w 817"/>
                <a:gd name="T43" fmla="*/ 162 h 392"/>
                <a:gd name="T44" fmla="*/ 106 w 817"/>
                <a:gd name="T45" fmla="*/ 168 h 392"/>
                <a:gd name="T46" fmla="*/ 111 w 817"/>
                <a:gd name="T47" fmla="*/ 186 h 392"/>
                <a:gd name="T48" fmla="*/ 138 w 817"/>
                <a:gd name="T49" fmla="*/ 185 h 392"/>
                <a:gd name="T50" fmla="*/ 132 w 817"/>
                <a:gd name="T51" fmla="*/ 197 h 392"/>
                <a:gd name="T52" fmla="*/ 114 w 817"/>
                <a:gd name="T53" fmla="*/ 210 h 392"/>
                <a:gd name="T54" fmla="*/ 50 w 817"/>
                <a:gd name="T55" fmla="*/ 235 h 392"/>
                <a:gd name="T56" fmla="*/ 0 w 817"/>
                <a:gd name="T57" fmla="*/ 250 h 392"/>
                <a:gd name="T58" fmla="*/ 15 w 817"/>
                <a:gd name="T59" fmla="*/ 248 h 392"/>
                <a:gd name="T60" fmla="*/ 48 w 817"/>
                <a:gd name="T61" fmla="*/ 239 h 392"/>
                <a:gd name="T62" fmla="*/ 83 w 817"/>
                <a:gd name="T63" fmla="*/ 232 h 392"/>
                <a:gd name="T64" fmla="*/ 196 w 817"/>
                <a:gd name="T65" fmla="*/ 187 h 392"/>
                <a:gd name="T66" fmla="*/ 226 w 817"/>
                <a:gd name="T67" fmla="*/ 165 h 392"/>
                <a:gd name="T68" fmla="*/ 278 w 817"/>
                <a:gd name="T69" fmla="*/ 150 h 392"/>
                <a:gd name="T70" fmla="*/ 229 w 817"/>
                <a:gd name="T71" fmla="*/ 174 h 392"/>
                <a:gd name="T72" fmla="*/ 248 w 817"/>
                <a:gd name="T73" fmla="*/ 174 h 392"/>
                <a:gd name="T74" fmla="*/ 256 w 817"/>
                <a:gd name="T75" fmla="*/ 172 h 392"/>
                <a:gd name="T76" fmla="*/ 287 w 817"/>
                <a:gd name="T77" fmla="*/ 163 h 392"/>
                <a:gd name="T78" fmla="*/ 295 w 817"/>
                <a:gd name="T79" fmla="*/ 155 h 392"/>
                <a:gd name="T80" fmla="*/ 302 w 817"/>
                <a:gd name="T81" fmla="*/ 155 h 392"/>
                <a:gd name="T82" fmla="*/ 312 w 817"/>
                <a:gd name="T83" fmla="*/ 157 h 392"/>
                <a:gd name="T84" fmla="*/ 318 w 817"/>
                <a:gd name="T85" fmla="*/ 164 h 392"/>
                <a:gd name="T86" fmla="*/ 346 w 817"/>
                <a:gd name="T87" fmla="*/ 168 h 392"/>
                <a:gd name="T88" fmla="*/ 389 w 817"/>
                <a:gd name="T89" fmla="*/ 172 h 392"/>
                <a:gd name="T90" fmla="*/ 387 w 817"/>
                <a:gd name="T91" fmla="*/ 186 h 392"/>
                <a:gd name="T92" fmla="*/ 405 w 817"/>
                <a:gd name="T93" fmla="*/ 187 h 392"/>
                <a:gd name="T94" fmla="*/ 409 w 817"/>
                <a:gd name="T95" fmla="*/ 194 h 392"/>
                <a:gd name="T96" fmla="*/ 425 w 817"/>
                <a:gd name="T97" fmla="*/ 197 h 392"/>
                <a:gd name="T98" fmla="*/ 431 w 817"/>
                <a:gd name="T99" fmla="*/ 203 h 392"/>
                <a:gd name="T100" fmla="*/ 425 w 817"/>
                <a:gd name="T101" fmla="*/ 212 h 392"/>
                <a:gd name="T102" fmla="*/ 428 w 817"/>
                <a:gd name="T103" fmla="*/ 230 h 392"/>
                <a:gd name="T104" fmla="*/ 432 w 817"/>
                <a:gd name="T105" fmla="*/ 232 h 392"/>
                <a:gd name="T106" fmla="*/ 421 w 817"/>
                <a:gd name="T107" fmla="*/ 248 h 3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7"/>
                <a:gd name="T163" fmla="*/ 0 h 392"/>
                <a:gd name="T164" fmla="*/ 817 w 817"/>
                <a:gd name="T165" fmla="*/ 392 h 3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7" h="392">
                  <a:moveTo>
                    <a:pt x="662" y="381"/>
                  </a:moveTo>
                  <a:lnTo>
                    <a:pt x="676" y="365"/>
                  </a:lnTo>
                  <a:lnTo>
                    <a:pt x="667" y="352"/>
                  </a:lnTo>
                  <a:lnTo>
                    <a:pt x="657" y="341"/>
                  </a:lnTo>
                  <a:lnTo>
                    <a:pt x="662" y="317"/>
                  </a:lnTo>
                  <a:lnTo>
                    <a:pt x="667" y="294"/>
                  </a:lnTo>
                  <a:lnTo>
                    <a:pt x="660" y="269"/>
                  </a:lnTo>
                  <a:lnTo>
                    <a:pt x="634" y="276"/>
                  </a:lnTo>
                  <a:lnTo>
                    <a:pt x="619" y="285"/>
                  </a:lnTo>
                  <a:lnTo>
                    <a:pt x="602" y="290"/>
                  </a:lnTo>
                  <a:lnTo>
                    <a:pt x="602" y="266"/>
                  </a:lnTo>
                  <a:lnTo>
                    <a:pt x="596" y="261"/>
                  </a:lnTo>
                  <a:lnTo>
                    <a:pt x="605" y="255"/>
                  </a:lnTo>
                  <a:lnTo>
                    <a:pt x="568" y="256"/>
                  </a:lnTo>
                  <a:lnTo>
                    <a:pt x="599" y="228"/>
                  </a:lnTo>
                  <a:lnTo>
                    <a:pt x="628" y="199"/>
                  </a:lnTo>
                  <a:lnTo>
                    <a:pt x="658" y="173"/>
                  </a:lnTo>
                  <a:lnTo>
                    <a:pt x="688" y="145"/>
                  </a:lnTo>
                  <a:lnTo>
                    <a:pt x="719" y="117"/>
                  </a:lnTo>
                  <a:lnTo>
                    <a:pt x="754" y="90"/>
                  </a:lnTo>
                  <a:lnTo>
                    <a:pt x="785" y="63"/>
                  </a:lnTo>
                  <a:lnTo>
                    <a:pt x="817" y="38"/>
                  </a:lnTo>
                  <a:lnTo>
                    <a:pt x="777" y="27"/>
                  </a:lnTo>
                  <a:lnTo>
                    <a:pt x="741" y="24"/>
                  </a:lnTo>
                  <a:lnTo>
                    <a:pt x="704" y="18"/>
                  </a:lnTo>
                  <a:lnTo>
                    <a:pt x="657" y="16"/>
                  </a:lnTo>
                  <a:lnTo>
                    <a:pt x="654" y="14"/>
                  </a:lnTo>
                  <a:lnTo>
                    <a:pt x="636" y="10"/>
                  </a:lnTo>
                  <a:lnTo>
                    <a:pt x="625" y="10"/>
                  </a:lnTo>
                  <a:lnTo>
                    <a:pt x="621" y="7"/>
                  </a:lnTo>
                  <a:lnTo>
                    <a:pt x="602" y="10"/>
                  </a:lnTo>
                  <a:lnTo>
                    <a:pt x="612" y="4"/>
                  </a:lnTo>
                  <a:lnTo>
                    <a:pt x="602" y="0"/>
                  </a:lnTo>
                  <a:lnTo>
                    <a:pt x="552" y="12"/>
                  </a:lnTo>
                  <a:lnTo>
                    <a:pt x="544" y="12"/>
                  </a:lnTo>
                  <a:lnTo>
                    <a:pt x="528" y="16"/>
                  </a:lnTo>
                  <a:lnTo>
                    <a:pt x="527" y="18"/>
                  </a:lnTo>
                  <a:lnTo>
                    <a:pt x="516" y="24"/>
                  </a:lnTo>
                  <a:lnTo>
                    <a:pt x="521" y="16"/>
                  </a:lnTo>
                  <a:lnTo>
                    <a:pt x="480" y="24"/>
                  </a:lnTo>
                  <a:lnTo>
                    <a:pt x="439" y="39"/>
                  </a:lnTo>
                  <a:lnTo>
                    <a:pt x="396" y="55"/>
                  </a:lnTo>
                  <a:lnTo>
                    <a:pt x="362" y="56"/>
                  </a:lnTo>
                  <a:lnTo>
                    <a:pt x="342" y="67"/>
                  </a:lnTo>
                  <a:lnTo>
                    <a:pt x="355" y="89"/>
                  </a:lnTo>
                  <a:lnTo>
                    <a:pt x="350" y="95"/>
                  </a:lnTo>
                  <a:lnTo>
                    <a:pt x="379" y="100"/>
                  </a:lnTo>
                  <a:lnTo>
                    <a:pt x="370" y="107"/>
                  </a:lnTo>
                  <a:lnTo>
                    <a:pt x="392" y="108"/>
                  </a:lnTo>
                  <a:lnTo>
                    <a:pt x="363" y="107"/>
                  </a:lnTo>
                  <a:lnTo>
                    <a:pt x="362" y="100"/>
                  </a:lnTo>
                  <a:lnTo>
                    <a:pt x="359" y="113"/>
                  </a:lnTo>
                  <a:lnTo>
                    <a:pt x="367" y="117"/>
                  </a:lnTo>
                  <a:lnTo>
                    <a:pt x="352" y="118"/>
                  </a:lnTo>
                  <a:lnTo>
                    <a:pt x="313" y="116"/>
                  </a:lnTo>
                  <a:lnTo>
                    <a:pt x="330" y="106"/>
                  </a:lnTo>
                  <a:lnTo>
                    <a:pt x="284" y="116"/>
                  </a:lnTo>
                  <a:lnTo>
                    <a:pt x="225" y="130"/>
                  </a:lnTo>
                  <a:lnTo>
                    <a:pt x="244" y="138"/>
                  </a:lnTo>
                  <a:lnTo>
                    <a:pt x="230" y="139"/>
                  </a:lnTo>
                  <a:lnTo>
                    <a:pt x="226" y="154"/>
                  </a:lnTo>
                  <a:lnTo>
                    <a:pt x="277" y="154"/>
                  </a:lnTo>
                  <a:lnTo>
                    <a:pt x="285" y="158"/>
                  </a:lnTo>
                  <a:lnTo>
                    <a:pt x="328" y="146"/>
                  </a:lnTo>
                  <a:lnTo>
                    <a:pt x="318" y="155"/>
                  </a:lnTo>
                  <a:lnTo>
                    <a:pt x="309" y="158"/>
                  </a:lnTo>
                  <a:lnTo>
                    <a:pt x="301" y="173"/>
                  </a:lnTo>
                  <a:lnTo>
                    <a:pt x="269" y="180"/>
                  </a:lnTo>
                  <a:lnTo>
                    <a:pt x="222" y="191"/>
                  </a:lnTo>
                  <a:lnTo>
                    <a:pt x="229" y="187"/>
                  </a:lnTo>
                  <a:lnTo>
                    <a:pt x="213" y="190"/>
                  </a:lnTo>
                  <a:lnTo>
                    <a:pt x="192" y="200"/>
                  </a:lnTo>
                  <a:lnTo>
                    <a:pt x="195" y="200"/>
                  </a:lnTo>
                  <a:lnTo>
                    <a:pt x="186" y="205"/>
                  </a:lnTo>
                  <a:lnTo>
                    <a:pt x="153" y="216"/>
                  </a:lnTo>
                  <a:lnTo>
                    <a:pt x="145" y="221"/>
                  </a:lnTo>
                  <a:lnTo>
                    <a:pt x="146" y="223"/>
                  </a:lnTo>
                  <a:lnTo>
                    <a:pt x="135" y="226"/>
                  </a:lnTo>
                  <a:lnTo>
                    <a:pt x="137" y="234"/>
                  </a:lnTo>
                  <a:lnTo>
                    <a:pt x="161" y="226"/>
                  </a:lnTo>
                  <a:lnTo>
                    <a:pt x="139" y="238"/>
                  </a:lnTo>
                  <a:lnTo>
                    <a:pt x="140" y="239"/>
                  </a:lnTo>
                  <a:lnTo>
                    <a:pt x="163" y="241"/>
                  </a:lnTo>
                  <a:lnTo>
                    <a:pt x="154" y="244"/>
                  </a:lnTo>
                  <a:lnTo>
                    <a:pt x="159" y="246"/>
                  </a:lnTo>
                  <a:lnTo>
                    <a:pt x="145" y="246"/>
                  </a:lnTo>
                  <a:lnTo>
                    <a:pt x="136" y="244"/>
                  </a:lnTo>
                  <a:lnTo>
                    <a:pt x="120" y="252"/>
                  </a:lnTo>
                  <a:lnTo>
                    <a:pt x="129" y="269"/>
                  </a:lnTo>
                  <a:lnTo>
                    <a:pt x="163" y="259"/>
                  </a:lnTo>
                  <a:lnTo>
                    <a:pt x="184" y="248"/>
                  </a:lnTo>
                  <a:lnTo>
                    <a:pt x="162" y="262"/>
                  </a:lnTo>
                  <a:lnTo>
                    <a:pt x="148" y="278"/>
                  </a:lnTo>
                  <a:lnTo>
                    <a:pt x="142" y="287"/>
                  </a:lnTo>
                  <a:lnTo>
                    <a:pt x="130" y="298"/>
                  </a:lnTo>
                  <a:lnTo>
                    <a:pt x="169" y="289"/>
                  </a:lnTo>
                  <a:lnTo>
                    <a:pt x="180" y="291"/>
                  </a:lnTo>
                  <a:lnTo>
                    <a:pt x="180" y="304"/>
                  </a:lnTo>
                  <a:lnTo>
                    <a:pt x="205" y="288"/>
                  </a:lnTo>
                  <a:lnTo>
                    <a:pt x="211" y="288"/>
                  </a:lnTo>
                  <a:lnTo>
                    <a:pt x="197" y="291"/>
                  </a:lnTo>
                  <a:lnTo>
                    <a:pt x="198" y="298"/>
                  </a:lnTo>
                  <a:lnTo>
                    <a:pt x="236" y="288"/>
                  </a:lnTo>
                  <a:lnTo>
                    <a:pt x="202" y="306"/>
                  </a:lnTo>
                  <a:lnTo>
                    <a:pt x="207" y="307"/>
                  </a:lnTo>
                  <a:lnTo>
                    <a:pt x="202" y="307"/>
                  </a:lnTo>
                  <a:lnTo>
                    <a:pt x="184" y="322"/>
                  </a:lnTo>
                  <a:lnTo>
                    <a:pt x="174" y="327"/>
                  </a:lnTo>
                  <a:lnTo>
                    <a:pt x="140" y="344"/>
                  </a:lnTo>
                  <a:lnTo>
                    <a:pt x="89" y="359"/>
                  </a:lnTo>
                  <a:lnTo>
                    <a:pt x="85" y="366"/>
                  </a:lnTo>
                  <a:lnTo>
                    <a:pt x="76" y="366"/>
                  </a:lnTo>
                  <a:lnTo>
                    <a:pt x="72" y="370"/>
                  </a:lnTo>
                  <a:lnTo>
                    <a:pt x="72" y="365"/>
                  </a:lnTo>
                  <a:lnTo>
                    <a:pt x="54" y="365"/>
                  </a:lnTo>
                  <a:lnTo>
                    <a:pt x="0" y="389"/>
                  </a:lnTo>
                  <a:lnTo>
                    <a:pt x="3" y="388"/>
                  </a:lnTo>
                  <a:lnTo>
                    <a:pt x="8" y="389"/>
                  </a:lnTo>
                  <a:lnTo>
                    <a:pt x="19" y="382"/>
                  </a:lnTo>
                  <a:lnTo>
                    <a:pt x="23" y="385"/>
                  </a:lnTo>
                  <a:lnTo>
                    <a:pt x="46" y="374"/>
                  </a:lnTo>
                  <a:lnTo>
                    <a:pt x="59" y="374"/>
                  </a:lnTo>
                  <a:lnTo>
                    <a:pt x="48" y="374"/>
                  </a:lnTo>
                  <a:lnTo>
                    <a:pt x="74" y="372"/>
                  </a:lnTo>
                  <a:lnTo>
                    <a:pt x="91" y="370"/>
                  </a:lnTo>
                  <a:lnTo>
                    <a:pt x="96" y="368"/>
                  </a:lnTo>
                  <a:lnTo>
                    <a:pt x="120" y="362"/>
                  </a:lnTo>
                  <a:lnTo>
                    <a:pt x="126" y="361"/>
                  </a:lnTo>
                  <a:lnTo>
                    <a:pt x="131" y="356"/>
                  </a:lnTo>
                  <a:lnTo>
                    <a:pt x="195" y="332"/>
                  </a:lnTo>
                  <a:lnTo>
                    <a:pt x="251" y="313"/>
                  </a:lnTo>
                  <a:lnTo>
                    <a:pt x="300" y="291"/>
                  </a:lnTo>
                  <a:lnTo>
                    <a:pt x="287" y="285"/>
                  </a:lnTo>
                  <a:lnTo>
                    <a:pt x="329" y="267"/>
                  </a:lnTo>
                  <a:lnTo>
                    <a:pt x="338" y="266"/>
                  </a:lnTo>
                  <a:lnTo>
                    <a:pt x="345" y="257"/>
                  </a:lnTo>
                  <a:lnTo>
                    <a:pt x="380" y="244"/>
                  </a:lnTo>
                  <a:lnTo>
                    <a:pt x="414" y="232"/>
                  </a:lnTo>
                  <a:lnTo>
                    <a:pt x="441" y="228"/>
                  </a:lnTo>
                  <a:lnTo>
                    <a:pt x="425" y="234"/>
                  </a:lnTo>
                  <a:lnTo>
                    <a:pt x="429" y="240"/>
                  </a:lnTo>
                  <a:lnTo>
                    <a:pt x="420" y="240"/>
                  </a:lnTo>
                  <a:lnTo>
                    <a:pt x="384" y="246"/>
                  </a:lnTo>
                  <a:lnTo>
                    <a:pt x="350" y="271"/>
                  </a:lnTo>
                  <a:lnTo>
                    <a:pt x="367" y="269"/>
                  </a:lnTo>
                  <a:lnTo>
                    <a:pt x="339" y="280"/>
                  </a:lnTo>
                  <a:lnTo>
                    <a:pt x="352" y="282"/>
                  </a:lnTo>
                  <a:lnTo>
                    <a:pt x="379" y="271"/>
                  </a:lnTo>
                  <a:lnTo>
                    <a:pt x="370" y="274"/>
                  </a:lnTo>
                  <a:lnTo>
                    <a:pt x="380" y="271"/>
                  </a:lnTo>
                  <a:lnTo>
                    <a:pt x="388" y="271"/>
                  </a:lnTo>
                  <a:lnTo>
                    <a:pt x="391" y="267"/>
                  </a:lnTo>
                  <a:lnTo>
                    <a:pt x="392" y="269"/>
                  </a:lnTo>
                  <a:lnTo>
                    <a:pt x="403" y="262"/>
                  </a:lnTo>
                  <a:lnTo>
                    <a:pt x="414" y="265"/>
                  </a:lnTo>
                  <a:lnTo>
                    <a:pt x="438" y="254"/>
                  </a:lnTo>
                  <a:lnTo>
                    <a:pt x="435" y="252"/>
                  </a:lnTo>
                  <a:lnTo>
                    <a:pt x="442" y="248"/>
                  </a:lnTo>
                  <a:lnTo>
                    <a:pt x="438" y="245"/>
                  </a:lnTo>
                  <a:lnTo>
                    <a:pt x="450" y="241"/>
                  </a:lnTo>
                  <a:lnTo>
                    <a:pt x="469" y="232"/>
                  </a:lnTo>
                  <a:lnTo>
                    <a:pt x="453" y="240"/>
                  </a:lnTo>
                  <a:lnTo>
                    <a:pt x="462" y="239"/>
                  </a:lnTo>
                  <a:lnTo>
                    <a:pt x="461" y="241"/>
                  </a:lnTo>
                  <a:lnTo>
                    <a:pt x="491" y="237"/>
                  </a:lnTo>
                  <a:lnTo>
                    <a:pt x="484" y="238"/>
                  </a:lnTo>
                  <a:lnTo>
                    <a:pt x="483" y="244"/>
                  </a:lnTo>
                  <a:lnTo>
                    <a:pt x="477" y="245"/>
                  </a:lnTo>
                  <a:lnTo>
                    <a:pt x="485" y="245"/>
                  </a:lnTo>
                  <a:lnTo>
                    <a:pt x="486" y="246"/>
                  </a:lnTo>
                  <a:lnTo>
                    <a:pt x="480" y="252"/>
                  </a:lnTo>
                  <a:lnTo>
                    <a:pt x="486" y="255"/>
                  </a:lnTo>
                  <a:lnTo>
                    <a:pt x="507" y="248"/>
                  </a:lnTo>
                  <a:lnTo>
                    <a:pt x="500" y="254"/>
                  </a:lnTo>
                  <a:lnTo>
                    <a:pt x="503" y="259"/>
                  </a:lnTo>
                  <a:lnTo>
                    <a:pt x="529" y="261"/>
                  </a:lnTo>
                  <a:lnTo>
                    <a:pt x="557" y="262"/>
                  </a:lnTo>
                  <a:lnTo>
                    <a:pt x="557" y="269"/>
                  </a:lnTo>
                  <a:lnTo>
                    <a:pt x="583" y="266"/>
                  </a:lnTo>
                  <a:lnTo>
                    <a:pt x="594" y="267"/>
                  </a:lnTo>
                  <a:lnTo>
                    <a:pt x="584" y="272"/>
                  </a:lnTo>
                  <a:lnTo>
                    <a:pt x="590" y="266"/>
                  </a:lnTo>
                  <a:lnTo>
                    <a:pt x="578" y="272"/>
                  </a:lnTo>
                  <a:lnTo>
                    <a:pt x="591" y="289"/>
                  </a:lnTo>
                  <a:lnTo>
                    <a:pt x="604" y="306"/>
                  </a:lnTo>
                  <a:lnTo>
                    <a:pt x="613" y="305"/>
                  </a:lnTo>
                  <a:lnTo>
                    <a:pt x="610" y="289"/>
                  </a:lnTo>
                  <a:lnTo>
                    <a:pt x="618" y="291"/>
                  </a:lnTo>
                  <a:lnTo>
                    <a:pt x="627" y="289"/>
                  </a:lnTo>
                  <a:lnTo>
                    <a:pt x="629" y="290"/>
                  </a:lnTo>
                  <a:lnTo>
                    <a:pt x="624" y="299"/>
                  </a:lnTo>
                  <a:lnTo>
                    <a:pt x="624" y="302"/>
                  </a:lnTo>
                  <a:lnTo>
                    <a:pt x="625" y="306"/>
                  </a:lnTo>
                  <a:lnTo>
                    <a:pt x="645" y="283"/>
                  </a:lnTo>
                  <a:lnTo>
                    <a:pt x="643" y="298"/>
                  </a:lnTo>
                  <a:lnTo>
                    <a:pt x="649" y="307"/>
                  </a:lnTo>
                  <a:lnTo>
                    <a:pt x="652" y="305"/>
                  </a:lnTo>
                  <a:lnTo>
                    <a:pt x="654" y="311"/>
                  </a:lnTo>
                  <a:lnTo>
                    <a:pt x="649" y="315"/>
                  </a:lnTo>
                  <a:lnTo>
                    <a:pt x="658" y="315"/>
                  </a:lnTo>
                  <a:lnTo>
                    <a:pt x="652" y="315"/>
                  </a:lnTo>
                  <a:lnTo>
                    <a:pt x="652" y="322"/>
                  </a:lnTo>
                  <a:lnTo>
                    <a:pt x="645" y="321"/>
                  </a:lnTo>
                  <a:lnTo>
                    <a:pt x="649" y="329"/>
                  </a:lnTo>
                  <a:lnTo>
                    <a:pt x="640" y="331"/>
                  </a:lnTo>
                  <a:lnTo>
                    <a:pt x="641" y="333"/>
                  </a:lnTo>
                  <a:lnTo>
                    <a:pt x="645" y="345"/>
                  </a:lnTo>
                  <a:lnTo>
                    <a:pt x="654" y="357"/>
                  </a:lnTo>
                  <a:lnTo>
                    <a:pt x="645" y="357"/>
                  </a:lnTo>
                  <a:lnTo>
                    <a:pt x="625" y="373"/>
                  </a:lnTo>
                  <a:lnTo>
                    <a:pt x="635" y="370"/>
                  </a:lnTo>
                  <a:lnTo>
                    <a:pt x="660" y="361"/>
                  </a:lnTo>
                  <a:lnTo>
                    <a:pt x="645" y="379"/>
                  </a:lnTo>
                  <a:lnTo>
                    <a:pt x="638" y="382"/>
                  </a:lnTo>
                  <a:lnTo>
                    <a:pt x="654" y="379"/>
                  </a:lnTo>
                  <a:lnTo>
                    <a:pt x="643" y="385"/>
                  </a:lnTo>
                  <a:lnTo>
                    <a:pt x="638" y="392"/>
                  </a:lnTo>
                  <a:lnTo>
                    <a:pt x="662" y="381"/>
                  </a:lnTo>
                </a:path>
              </a:pathLst>
            </a:custGeom>
            <a:solidFill>
              <a:srgbClr val="E5E5E5"/>
            </a:solidFill>
            <a:ln w="1588">
              <a:solidFill>
                <a:srgbClr val="999999"/>
              </a:solidFill>
              <a:prstDash val="solid"/>
              <a:round/>
              <a:headEnd/>
              <a:tailEnd/>
            </a:ln>
          </p:spPr>
          <p:txBody>
            <a:bodyPr/>
            <a:lstStyle/>
            <a:p>
              <a:endParaRPr lang="en-US"/>
            </a:p>
          </p:txBody>
        </p:sp>
        <p:sp>
          <p:nvSpPr>
            <p:cNvPr id="27452" name="Freeform 709"/>
            <p:cNvSpPr>
              <a:spLocks/>
            </p:cNvSpPr>
            <p:nvPr/>
          </p:nvSpPr>
          <p:spPr bwMode="auto">
            <a:xfrm>
              <a:off x="721" y="1421"/>
              <a:ext cx="38" cy="21"/>
            </a:xfrm>
            <a:custGeom>
              <a:avLst/>
              <a:gdLst>
                <a:gd name="T0" fmla="*/ 38 w 58"/>
                <a:gd name="T1" fmla="*/ 6 h 32"/>
                <a:gd name="T2" fmla="*/ 36 w 58"/>
                <a:gd name="T3" fmla="*/ 5 h 32"/>
                <a:gd name="T4" fmla="*/ 37 w 58"/>
                <a:gd name="T5" fmla="*/ 2 h 32"/>
                <a:gd name="T6" fmla="*/ 36 w 58"/>
                <a:gd name="T7" fmla="*/ 1 h 32"/>
                <a:gd name="T8" fmla="*/ 31 w 58"/>
                <a:gd name="T9" fmla="*/ 0 h 32"/>
                <a:gd name="T10" fmla="*/ 28 w 58"/>
                <a:gd name="T11" fmla="*/ 3 h 32"/>
                <a:gd name="T12" fmla="*/ 25 w 58"/>
                <a:gd name="T13" fmla="*/ 3 h 32"/>
                <a:gd name="T14" fmla="*/ 19 w 58"/>
                <a:gd name="T15" fmla="*/ 5 h 32"/>
                <a:gd name="T16" fmla="*/ 14 w 58"/>
                <a:gd name="T17" fmla="*/ 12 h 32"/>
                <a:gd name="T18" fmla="*/ 12 w 58"/>
                <a:gd name="T19" fmla="*/ 5 h 32"/>
                <a:gd name="T20" fmla="*/ 1 w 58"/>
                <a:gd name="T21" fmla="*/ 12 h 32"/>
                <a:gd name="T22" fmla="*/ 1 w 58"/>
                <a:gd name="T23" fmla="*/ 17 h 32"/>
                <a:gd name="T24" fmla="*/ 3 w 58"/>
                <a:gd name="T25" fmla="*/ 14 h 32"/>
                <a:gd name="T26" fmla="*/ 7 w 58"/>
                <a:gd name="T27" fmla="*/ 16 h 32"/>
                <a:gd name="T28" fmla="*/ 0 w 58"/>
                <a:gd name="T29" fmla="*/ 21 h 32"/>
                <a:gd name="T30" fmla="*/ 9 w 58"/>
                <a:gd name="T31" fmla="*/ 16 h 32"/>
                <a:gd name="T32" fmla="*/ 26 w 58"/>
                <a:gd name="T33" fmla="*/ 11 h 32"/>
                <a:gd name="T34" fmla="*/ 28 w 58"/>
                <a:gd name="T35" fmla="*/ 9 h 32"/>
                <a:gd name="T36" fmla="*/ 38 w 58"/>
                <a:gd name="T37" fmla="*/ 6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32"/>
                <a:gd name="T59" fmla="*/ 58 w 58"/>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32">
                  <a:moveTo>
                    <a:pt x="58" y="9"/>
                  </a:moveTo>
                  <a:lnTo>
                    <a:pt x="55" y="8"/>
                  </a:lnTo>
                  <a:lnTo>
                    <a:pt x="56" y="3"/>
                  </a:lnTo>
                  <a:lnTo>
                    <a:pt x="55" y="2"/>
                  </a:lnTo>
                  <a:lnTo>
                    <a:pt x="48" y="0"/>
                  </a:lnTo>
                  <a:lnTo>
                    <a:pt x="43" y="4"/>
                  </a:lnTo>
                  <a:lnTo>
                    <a:pt x="38" y="4"/>
                  </a:lnTo>
                  <a:lnTo>
                    <a:pt x="29" y="7"/>
                  </a:lnTo>
                  <a:lnTo>
                    <a:pt x="22" y="18"/>
                  </a:lnTo>
                  <a:lnTo>
                    <a:pt x="18" y="8"/>
                  </a:lnTo>
                  <a:lnTo>
                    <a:pt x="2" y="18"/>
                  </a:lnTo>
                  <a:lnTo>
                    <a:pt x="1" y="26"/>
                  </a:lnTo>
                  <a:lnTo>
                    <a:pt x="5" y="22"/>
                  </a:lnTo>
                  <a:lnTo>
                    <a:pt x="11" y="24"/>
                  </a:lnTo>
                  <a:lnTo>
                    <a:pt x="0" y="32"/>
                  </a:lnTo>
                  <a:lnTo>
                    <a:pt x="13" y="24"/>
                  </a:lnTo>
                  <a:lnTo>
                    <a:pt x="39" y="16"/>
                  </a:lnTo>
                  <a:lnTo>
                    <a:pt x="43" y="14"/>
                  </a:lnTo>
                  <a:lnTo>
                    <a:pt x="58" y="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53" name="Freeform 710"/>
            <p:cNvSpPr>
              <a:spLocks/>
            </p:cNvSpPr>
            <p:nvPr/>
          </p:nvSpPr>
          <p:spPr bwMode="auto">
            <a:xfrm>
              <a:off x="721" y="1421"/>
              <a:ext cx="38" cy="21"/>
            </a:xfrm>
            <a:custGeom>
              <a:avLst/>
              <a:gdLst>
                <a:gd name="T0" fmla="*/ 38 w 58"/>
                <a:gd name="T1" fmla="*/ 6 h 32"/>
                <a:gd name="T2" fmla="*/ 36 w 58"/>
                <a:gd name="T3" fmla="*/ 5 h 32"/>
                <a:gd name="T4" fmla="*/ 37 w 58"/>
                <a:gd name="T5" fmla="*/ 2 h 32"/>
                <a:gd name="T6" fmla="*/ 36 w 58"/>
                <a:gd name="T7" fmla="*/ 1 h 32"/>
                <a:gd name="T8" fmla="*/ 31 w 58"/>
                <a:gd name="T9" fmla="*/ 0 h 32"/>
                <a:gd name="T10" fmla="*/ 28 w 58"/>
                <a:gd name="T11" fmla="*/ 3 h 32"/>
                <a:gd name="T12" fmla="*/ 25 w 58"/>
                <a:gd name="T13" fmla="*/ 3 h 32"/>
                <a:gd name="T14" fmla="*/ 19 w 58"/>
                <a:gd name="T15" fmla="*/ 5 h 32"/>
                <a:gd name="T16" fmla="*/ 14 w 58"/>
                <a:gd name="T17" fmla="*/ 12 h 32"/>
                <a:gd name="T18" fmla="*/ 12 w 58"/>
                <a:gd name="T19" fmla="*/ 5 h 32"/>
                <a:gd name="T20" fmla="*/ 1 w 58"/>
                <a:gd name="T21" fmla="*/ 12 h 32"/>
                <a:gd name="T22" fmla="*/ 1 w 58"/>
                <a:gd name="T23" fmla="*/ 17 h 32"/>
                <a:gd name="T24" fmla="*/ 3 w 58"/>
                <a:gd name="T25" fmla="*/ 14 h 32"/>
                <a:gd name="T26" fmla="*/ 7 w 58"/>
                <a:gd name="T27" fmla="*/ 16 h 32"/>
                <a:gd name="T28" fmla="*/ 0 w 58"/>
                <a:gd name="T29" fmla="*/ 21 h 32"/>
                <a:gd name="T30" fmla="*/ 9 w 58"/>
                <a:gd name="T31" fmla="*/ 16 h 32"/>
                <a:gd name="T32" fmla="*/ 26 w 58"/>
                <a:gd name="T33" fmla="*/ 11 h 32"/>
                <a:gd name="T34" fmla="*/ 28 w 58"/>
                <a:gd name="T35" fmla="*/ 9 h 32"/>
                <a:gd name="T36" fmla="*/ 38 w 58"/>
                <a:gd name="T37" fmla="*/ 6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32"/>
                <a:gd name="T59" fmla="*/ 58 w 58"/>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32">
                  <a:moveTo>
                    <a:pt x="58" y="9"/>
                  </a:moveTo>
                  <a:lnTo>
                    <a:pt x="55" y="8"/>
                  </a:lnTo>
                  <a:lnTo>
                    <a:pt x="56" y="3"/>
                  </a:lnTo>
                  <a:lnTo>
                    <a:pt x="55" y="2"/>
                  </a:lnTo>
                  <a:lnTo>
                    <a:pt x="48" y="0"/>
                  </a:lnTo>
                  <a:lnTo>
                    <a:pt x="43" y="4"/>
                  </a:lnTo>
                  <a:lnTo>
                    <a:pt x="38" y="4"/>
                  </a:lnTo>
                  <a:lnTo>
                    <a:pt x="29" y="7"/>
                  </a:lnTo>
                  <a:lnTo>
                    <a:pt x="22" y="18"/>
                  </a:lnTo>
                  <a:lnTo>
                    <a:pt x="18" y="8"/>
                  </a:lnTo>
                  <a:lnTo>
                    <a:pt x="2" y="18"/>
                  </a:lnTo>
                  <a:lnTo>
                    <a:pt x="1" y="26"/>
                  </a:lnTo>
                  <a:lnTo>
                    <a:pt x="5" y="22"/>
                  </a:lnTo>
                  <a:lnTo>
                    <a:pt x="11" y="24"/>
                  </a:lnTo>
                  <a:lnTo>
                    <a:pt x="0" y="32"/>
                  </a:lnTo>
                  <a:lnTo>
                    <a:pt x="13" y="24"/>
                  </a:lnTo>
                  <a:lnTo>
                    <a:pt x="39" y="16"/>
                  </a:lnTo>
                  <a:lnTo>
                    <a:pt x="43" y="14"/>
                  </a:lnTo>
                  <a:lnTo>
                    <a:pt x="58" y="9"/>
                  </a:lnTo>
                </a:path>
              </a:pathLst>
            </a:custGeom>
            <a:solidFill>
              <a:srgbClr val="E5E5E5"/>
            </a:solidFill>
            <a:ln w="1588">
              <a:solidFill>
                <a:srgbClr val="999999"/>
              </a:solidFill>
              <a:prstDash val="solid"/>
              <a:round/>
              <a:headEnd/>
              <a:tailEnd/>
            </a:ln>
          </p:spPr>
          <p:txBody>
            <a:bodyPr/>
            <a:lstStyle/>
            <a:p>
              <a:endParaRPr lang="en-US"/>
            </a:p>
          </p:txBody>
        </p:sp>
        <p:sp>
          <p:nvSpPr>
            <p:cNvPr id="27454" name="Freeform 711"/>
            <p:cNvSpPr>
              <a:spLocks/>
            </p:cNvSpPr>
            <p:nvPr/>
          </p:nvSpPr>
          <p:spPr bwMode="auto">
            <a:xfrm>
              <a:off x="631" y="1333"/>
              <a:ext cx="32" cy="10"/>
            </a:xfrm>
            <a:custGeom>
              <a:avLst/>
              <a:gdLst>
                <a:gd name="T0" fmla="*/ 32 w 49"/>
                <a:gd name="T1" fmla="*/ 5 h 15"/>
                <a:gd name="T2" fmla="*/ 16 w 49"/>
                <a:gd name="T3" fmla="*/ 10 h 15"/>
                <a:gd name="T4" fmla="*/ 10 w 49"/>
                <a:gd name="T5" fmla="*/ 4 h 15"/>
                <a:gd name="T6" fmla="*/ 12 w 49"/>
                <a:gd name="T7" fmla="*/ 5 h 15"/>
                <a:gd name="T8" fmla="*/ 0 w 49"/>
                <a:gd name="T9" fmla="*/ 5 h 15"/>
                <a:gd name="T10" fmla="*/ 5 w 49"/>
                <a:gd name="T11" fmla="*/ 0 h 15"/>
                <a:gd name="T12" fmla="*/ 18 w 49"/>
                <a:gd name="T13" fmla="*/ 0 h 15"/>
                <a:gd name="T14" fmla="*/ 32 w 49"/>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5"/>
                <a:gd name="T26" fmla="*/ 49 w 4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5">
                  <a:moveTo>
                    <a:pt x="49" y="7"/>
                  </a:moveTo>
                  <a:lnTo>
                    <a:pt x="24" y="15"/>
                  </a:lnTo>
                  <a:lnTo>
                    <a:pt x="15" y="6"/>
                  </a:lnTo>
                  <a:lnTo>
                    <a:pt x="18" y="8"/>
                  </a:lnTo>
                  <a:lnTo>
                    <a:pt x="0" y="7"/>
                  </a:lnTo>
                  <a:lnTo>
                    <a:pt x="7" y="0"/>
                  </a:lnTo>
                  <a:lnTo>
                    <a:pt x="27" y="0"/>
                  </a:lnTo>
                  <a:lnTo>
                    <a:pt x="49"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55" name="Freeform 712"/>
            <p:cNvSpPr>
              <a:spLocks/>
            </p:cNvSpPr>
            <p:nvPr/>
          </p:nvSpPr>
          <p:spPr bwMode="auto">
            <a:xfrm>
              <a:off x="631" y="1333"/>
              <a:ext cx="32" cy="10"/>
            </a:xfrm>
            <a:custGeom>
              <a:avLst/>
              <a:gdLst>
                <a:gd name="T0" fmla="*/ 32 w 49"/>
                <a:gd name="T1" fmla="*/ 5 h 15"/>
                <a:gd name="T2" fmla="*/ 16 w 49"/>
                <a:gd name="T3" fmla="*/ 10 h 15"/>
                <a:gd name="T4" fmla="*/ 10 w 49"/>
                <a:gd name="T5" fmla="*/ 4 h 15"/>
                <a:gd name="T6" fmla="*/ 12 w 49"/>
                <a:gd name="T7" fmla="*/ 5 h 15"/>
                <a:gd name="T8" fmla="*/ 0 w 49"/>
                <a:gd name="T9" fmla="*/ 5 h 15"/>
                <a:gd name="T10" fmla="*/ 5 w 49"/>
                <a:gd name="T11" fmla="*/ 0 h 15"/>
                <a:gd name="T12" fmla="*/ 18 w 49"/>
                <a:gd name="T13" fmla="*/ 0 h 15"/>
                <a:gd name="T14" fmla="*/ 32 w 49"/>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5"/>
                <a:gd name="T26" fmla="*/ 49 w 4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5">
                  <a:moveTo>
                    <a:pt x="49" y="7"/>
                  </a:moveTo>
                  <a:lnTo>
                    <a:pt x="24" y="15"/>
                  </a:lnTo>
                  <a:lnTo>
                    <a:pt x="15" y="6"/>
                  </a:lnTo>
                  <a:lnTo>
                    <a:pt x="18" y="8"/>
                  </a:lnTo>
                  <a:lnTo>
                    <a:pt x="0" y="7"/>
                  </a:lnTo>
                  <a:lnTo>
                    <a:pt x="7" y="0"/>
                  </a:lnTo>
                  <a:lnTo>
                    <a:pt x="27" y="0"/>
                  </a:lnTo>
                  <a:lnTo>
                    <a:pt x="49" y="7"/>
                  </a:lnTo>
                </a:path>
              </a:pathLst>
            </a:custGeom>
            <a:solidFill>
              <a:srgbClr val="E5E5E5"/>
            </a:solidFill>
            <a:ln w="1588">
              <a:solidFill>
                <a:srgbClr val="999999"/>
              </a:solidFill>
              <a:prstDash val="solid"/>
              <a:round/>
              <a:headEnd/>
              <a:tailEnd/>
            </a:ln>
          </p:spPr>
          <p:txBody>
            <a:bodyPr/>
            <a:lstStyle/>
            <a:p>
              <a:endParaRPr lang="en-US"/>
            </a:p>
          </p:txBody>
        </p:sp>
        <p:sp>
          <p:nvSpPr>
            <p:cNvPr id="27456" name="Freeform 713"/>
            <p:cNvSpPr>
              <a:spLocks/>
            </p:cNvSpPr>
            <p:nvPr/>
          </p:nvSpPr>
          <p:spPr bwMode="auto">
            <a:xfrm>
              <a:off x="963" y="1447"/>
              <a:ext cx="17" cy="27"/>
            </a:xfrm>
            <a:custGeom>
              <a:avLst/>
              <a:gdLst>
                <a:gd name="T0" fmla="*/ 9 w 25"/>
                <a:gd name="T1" fmla="*/ 25 h 41"/>
                <a:gd name="T2" fmla="*/ 7 w 25"/>
                <a:gd name="T3" fmla="*/ 27 h 41"/>
                <a:gd name="T4" fmla="*/ 6 w 25"/>
                <a:gd name="T5" fmla="*/ 20 h 41"/>
                <a:gd name="T6" fmla="*/ 0 w 25"/>
                <a:gd name="T7" fmla="*/ 18 h 41"/>
                <a:gd name="T8" fmla="*/ 6 w 25"/>
                <a:gd name="T9" fmla="*/ 16 h 41"/>
                <a:gd name="T10" fmla="*/ 9 w 25"/>
                <a:gd name="T11" fmla="*/ 12 h 41"/>
                <a:gd name="T12" fmla="*/ 4 w 25"/>
                <a:gd name="T13" fmla="*/ 13 h 41"/>
                <a:gd name="T14" fmla="*/ 10 w 25"/>
                <a:gd name="T15" fmla="*/ 7 h 41"/>
                <a:gd name="T16" fmla="*/ 9 w 25"/>
                <a:gd name="T17" fmla="*/ 2 h 41"/>
                <a:gd name="T18" fmla="*/ 15 w 25"/>
                <a:gd name="T19" fmla="*/ 0 h 41"/>
                <a:gd name="T20" fmla="*/ 17 w 25"/>
                <a:gd name="T21" fmla="*/ 13 h 41"/>
                <a:gd name="T22" fmla="*/ 14 w 25"/>
                <a:gd name="T23" fmla="*/ 12 h 41"/>
                <a:gd name="T24" fmla="*/ 14 w 25"/>
                <a:gd name="T25" fmla="*/ 16 h 41"/>
                <a:gd name="T26" fmla="*/ 9 w 25"/>
                <a:gd name="T27" fmla="*/ 25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41"/>
                <a:gd name="T44" fmla="*/ 25 w 2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41">
                  <a:moveTo>
                    <a:pt x="13" y="38"/>
                  </a:moveTo>
                  <a:lnTo>
                    <a:pt x="11" y="41"/>
                  </a:lnTo>
                  <a:lnTo>
                    <a:pt x="9" y="31"/>
                  </a:lnTo>
                  <a:lnTo>
                    <a:pt x="0" y="27"/>
                  </a:lnTo>
                  <a:lnTo>
                    <a:pt x="9" y="25"/>
                  </a:lnTo>
                  <a:lnTo>
                    <a:pt x="13" y="18"/>
                  </a:lnTo>
                  <a:lnTo>
                    <a:pt x="6" y="19"/>
                  </a:lnTo>
                  <a:lnTo>
                    <a:pt x="14" y="11"/>
                  </a:lnTo>
                  <a:lnTo>
                    <a:pt x="13" y="3"/>
                  </a:lnTo>
                  <a:lnTo>
                    <a:pt x="22" y="0"/>
                  </a:lnTo>
                  <a:lnTo>
                    <a:pt x="25" y="20"/>
                  </a:lnTo>
                  <a:lnTo>
                    <a:pt x="20" y="18"/>
                  </a:lnTo>
                  <a:lnTo>
                    <a:pt x="20" y="24"/>
                  </a:lnTo>
                  <a:lnTo>
                    <a:pt x="13" y="38"/>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57" name="Freeform 714"/>
            <p:cNvSpPr>
              <a:spLocks/>
            </p:cNvSpPr>
            <p:nvPr/>
          </p:nvSpPr>
          <p:spPr bwMode="auto">
            <a:xfrm>
              <a:off x="963" y="1447"/>
              <a:ext cx="17" cy="27"/>
            </a:xfrm>
            <a:custGeom>
              <a:avLst/>
              <a:gdLst>
                <a:gd name="T0" fmla="*/ 9 w 25"/>
                <a:gd name="T1" fmla="*/ 25 h 41"/>
                <a:gd name="T2" fmla="*/ 7 w 25"/>
                <a:gd name="T3" fmla="*/ 27 h 41"/>
                <a:gd name="T4" fmla="*/ 6 w 25"/>
                <a:gd name="T5" fmla="*/ 20 h 41"/>
                <a:gd name="T6" fmla="*/ 0 w 25"/>
                <a:gd name="T7" fmla="*/ 18 h 41"/>
                <a:gd name="T8" fmla="*/ 6 w 25"/>
                <a:gd name="T9" fmla="*/ 16 h 41"/>
                <a:gd name="T10" fmla="*/ 9 w 25"/>
                <a:gd name="T11" fmla="*/ 12 h 41"/>
                <a:gd name="T12" fmla="*/ 4 w 25"/>
                <a:gd name="T13" fmla="*/ 13 h 41"/>
                <a:gd name="T14" fmla="*/ 10 w 25"/>
                <a:gd name="T15" fmla="*/ 7 h 41"/>
                <a:gd name="T16" fmla="*/ 9 w 25"/>
                <a:gd name="T17" fmla="*/ 2 h 41"/>
                <a:gd name="T18" fmla="*/ 15 w 25"/>
                <a:gd name="T19" fmla="*/ 0 h 41"/>
                <a:gd name="T20" fmla="*/ 17 w 25"/>
                <a:gd name="T21" fmla="*/ 13 h 41"/>
                <a:gd name="T22" fmla="*/ 14 w 25"/>
                <a:gd name="T23" fmla="*/ 12 h 41"/>
                <a:gd name="T24" fmla="*/ 14 w 25"/>
                <a:gd name="T25" fmla="*/ 16 h 41"/>
                <a:gd name="T26" fmla="*/ 9 w 25"/>
                <a:gd name="T27" fmla="*/ 25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41"/>
                <a:gd name="T44" fmla="*/ 25 w 2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41">
                  <a:moveTo>
                    <a:pt x="13" y="38"/>
                  </a:moveTo>
                  <a:lnTo>
                    <a:pt x="11" y="41"/>
                  </a:lnTo>
                  <a:lnTo>
                    <a:pt x="9" y="31"/>
                  </a:lnTo>
                  <a:lnTo>
                    <a:pt x="0" y="27"/>
                  </a:lnTo>
                  <a:lnTo>
                    <a:pt x="9" y="25"/>
                  </a:lnTo>
                  <a:lnTo>
                    <a:pt x="13" y="18"/>
                  </a:lnTo>
                  <a:lnTo>
                    <a:pt x="6" y="19"/>
                  </a:lnTo>
                  <a:lnTo>
                    <a:pt x="14" y="11"/>
                  </a:lnTo>
                  <a:lnTo>
                    <a:pt x="13" y="3"/>
                  </a:lnTo>
                  <a:lnTo>
                    <a:pt x="22" y="0"/>
                  </a:lnTo>
                  <a:lnTo>
                    <a:pt x="25" y="20"/>
                  </a:lnTo>
                  <a:lnTo>
                    <a:pt x="20" y="18"/>
                  </a:lnTo>
                  <a:lnTo>
                    <a:pt x="20" y="24"/>
                  </a:lnTo>
                  <a:lnTo>
                    <a:pt x="13" y="38"/>
                  </a:lnTo>
                </a:path>
              </a:pathLst>
            </a:custGeom>
            <a:solidFill>
              <a:srgbClr val="E5E5E5"/>
            </a:solidFill>
            <a:ln w="1588">
              <a:solidFill>
                <a:srgbClr val="999999"/>
              </a:solidFill>
              <a:prstDash val="solid"/>
              <a:round/>
              <a:headEnd/>
              <a:tailEnd/>
            </a:ln>
          </p:spPr>
          <p:txBody>
            <a:bodyPr/>
            <a:lstStyle/>
            <a:p>
              <a:endParaRPr lang="en-US"/>
            </a:p>
          </p:txBody>
        </p:sp>
        <p:sp>
          <p:nvSpPr>
            <p:cNvPr id="27458" name="Freeform 715"/>
            <p:cNvSpPr>
              <a:spLocks/>
            </p:cNvSpPr>
            <p:nvPr/>
          </p:nvSpPr>
          <p:spPr bwMode="auto">
            <a:xfrm>
              <a:off x="972" y="1417"/>
              <a:ext cx="19" cy="20"/>
            </a:xfrm>
            <a:custGeom>
              <a:avLst/>
              <a:gdLst>
                <a:gd name="T0" fmla="*/ 18 w 28"/>
                <a:gd name="T1" fmla="*/ 10 h 31"/>
                <a:gd name="T2" fmla="*/ 14 w 28"/>
                <a:gd name="T3" fmla="*/ 14 h 31"/>
                <a:gd name="T4" fmla="*/ 0 w 28"/>
                <a:gd name="T5" fmla="*/ 20 h 31"/>
                <a:gd name="T6" fmla="*/ 4 w 28"/>
                <a:gd name="T7" fmla="*/ 16 h 31"/>
                <a:gd name="T8" fmla="*/ 15 w 28"/>
                <a:gd name="T9" fmla="*/ 0 h 31"/>
                <a:gd name="T10" fmla="*/ 19 w 28"/>
                <a:gd name="T11" fmla="*/ 1 h 31"/>
                <a:gd name="T12" fmla="*/ 18 w 28"/>
                <a:gd name="T13" fmla="*/ 10 h 31"/>
                <a:gd name="T14" fmla="*/ 0 60000 65536"/>
                <a:gd name="T15" fmla="*/ 0 60000 65536"/>
                <a:gd name="T16" fmla="*/ 0 60000 65536"/>
                <a:gd name="T17" fmla="*/ 0 60000 65536"/>
                <a:gd name="T18" fmla="*/ 0 60000 65536"/>
                <a:gd name="T19" fmla="*/ 0 60000 65536"/>
                <a:gd name="T20" fmla="*/ 0 60000 65536"/>
                <a:gd name="T21" fmla="*/ 0 w 28"/>
                <a:gd name="T22" fmla="*/ 0 h 31"/>
                <a:gd name="T23" fmla="*/ 28 w 2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1">
                  <a:moveTo>
                    <a:pt x="27" y="16"/>
                  </a:moveTo>
                  <a:lnTo>
                    <a:pt x="21" y="21"/>
                  </a:lnTo>
                  <a:lnTo>
                    <a:pt x="0" y="31"/>
                  </a:lnTo>
                  <a:lnTo>
                    <a:pt x="6" y="25"/>
                  </a:lnTo>
                  <a:lnTo>
                    <a:pt x="22" y="0"/>
                  </a:lnTo>
                  <a:lnTo>
                    <a:pt x="28" y="1"/>
                  </a:lnTo>
                  <a:lnTo>
                    <a:pt x="27" y="16"/>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59" name="Freeform 716"/>
            <p:cNvSpPr>
              <a:spLocks/>
            </p:cNvSpPr>
            <p:nvPr/>
          </p:nvSpPr>
          <p:spPr bwMode="auto">
            <a:xfrm>
              <a:off x="972" y="1417"/>
              <a:ext cx="19" cy="20"/>
            </a:xfrm>
            <a:custGeom>
              <a:avLst/>
              <a:gdLst>
                <a:gd name="T0" fmla="*/ 18 w 28"/>
                <a:gd name="T1" fmla="*/ 10 h 31"/>
                <a:gd name="T2" fmla="*/ 14 w 28"/>
                <a:gd name="T3" fmla="*/ 14 h 31"/>
                <a:gd name="T4" fmla="*/ 0 w 28"/>
                <a:gd name="T5" fmla="*/ 20 h 31"/>
                <a:gd name="T6" fmla="*/ 4 w 28"/>
                <a:gd name="T7" fmla="*/ 16 h 31"/>
                <a:gd name="T8" fmla="*/ 15 w 28"/>
                <a:gd name="T9" fmla="*/ 0 h 31"/>
                <a:gd name="T10" fmla="*/ 19 w 28"/>
                <a:gd name="T11" fmla="*/ 1 h 31"/>
                <a:gd name="T12" fmla="*/ 18 w 28"/>
                <a:gd name="T13" fmla="*/ 10 h 31"/>
                <a:gd name="T14" fmla="*/ 0 60000 65536"/>
                <a:gd name="T15" fmla="*/ 0 60000 65536"/>
                <a:gd name="T16" fmla="*/ 0 60000 65536"/>
                <a:gd name="T17" fmla="*/ 0 60000 65536"/>
                <a:gd name="T18" fmla="*/ 0 60000 65536"/>
                <a:gd name="T19" fmla="*/ 0 60000 65536"/>
                <a:gd name="T20" fmla="*/ 0 60000 65536"/>
                <a:gd name="T21" fmla="*/ 0 w 28"/>
                <a:gd name="T22" fmla="*/ 0 h 31"/>
                <a:gd name="T23" fmla="*/ 28 w 2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31">
                  <a:moveTo>
                    <a:pt x="27" y="16"/>
                  </a:moveTo>
                  <a:lnTo>
                    <a:pt x="21" y="21"/>
                  </a:lnTo>
                  <a:lnTo>
                    <a:pt x="0" y="31"/>
                  </a:lnTo>
                  <a:lnTo>
                    <a:pt x="6" y="25"/>
                  </a:lnTo>
                  <a:lnTo>
                    <a:pt x="22" y="0"/>
                  </a:lnTo>
                  <a:lnTo>
                    <a:pt x="28" y="1"/>
                  </a:lnTo>
                  <a:lnTo>
                    <a:pt x="27" y="16"/>
                  </a:lnTo>
                </a:path>
              </a:pathLst>
            </a:custGeom>
            <a:solidFill>
              <a:srgbClr val="E5E5E5"/>
            </a:solidFill>
            <a:ln w="1588">
              <a:solidFill>
                <a:srgbClr val="999999"/>
              </a:solidFill>
              <a:prstDash val="solid"/>
              <a:round/>
              <a:headEnd/>
              <a:tailEnd/>
            </a:ln>
          </p:spPr>
          <p:txBody>
            <a:bodyPr/>
            <a:lstStyle/>
            <a:p>
              <a:endParaRPr lang="en-US"/>
            </a:p>
          </p:txBody>
        </p:sp>
        <p:sp>
          <p:nvSpPr>
            <p:cNvPr id="27460" name="Freeform 717"/>
            <p:cNvSpPr>
              <a:spLocks/>
            </p:cNvSpPr>
            <p:nvPr/>
          </p:nvSpPr>
          <p:spPr bwMode="auto">
            <a:xfrm>
              <a:off x="543" y="1469"/>
              <a:ext cx="26" cy="7"/>
            </a:xfrm>
            <a:custGeom>
              <a:avLst/>
              <a:gdLst>
                <a:gd name="T0" fmla="*/ 26 w 40"/>
                <a:gd name="T1" fmla="*/ 4 h 11"/>
                <a:gd name="T2" fmla="*/ 21 w 40"/>
                <a:gd name="T3" fmla="*/ 0 h 11"/>
                <a:gd name="T4" fmla="*/ 0 w 40"/>
                <a:gd name="T5" fmla="*/ 6 h 11"/>
                <a:gd name="T6" fmla="*/ 7 w 40"/>
                <a:gd name="T7" fmla="*/ 7 h 11"/>
                <a:gd name="T8" fmla="*/ 26 w 40"/>
                <a:gd name="T9" fmla="*/ 4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40" y="7"/>
                  </a:moveTo>
                  <a:lnTo>
                    <a:pt x="32" y="0"/>
                  </a:lnTo>
                  <a:lnTo>
                    <a:pt x="0" y="10"/>
                  </a:lnTo>
                  <a:lnTo>
                    <a:pt x="10" y="11"/>
                  </a:lnTo>
                  <a:lnTo>
                    <a:pt x="40"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61" name="Freeform 718"/>
            <p:cNvSpPr>
              <a:spLocks/>
            </p:cNvSpPr>
            <p:nvPr/>
          </p:nvSpPr>
          <p:spPr bwMode="auto">
            <a:xfrm>
              <a:off x="543" y="1469"/>
              <a:ext cx="26" cy="7"/>
            </a:xfrm>
            <a:custGeom>
              <a:avLst/>
              <a:gdLst>
                <a:gd name="T0" fmla="*/ 26 w 40"/>
                <a:gd name="T1" fmla="*/ 4 h 11"/>
                <a:gd name="T2" fmla="*/ 21 w 40"/>
                <a:gd name="T3" fmla="*/ 0 h 11"/>
                <a:gd name="T4" fmla="*/ 0 w 40"/>
                <a:gd name="T5" fmla="*/ 6 h 11"/>
                <a:gd name="T6" fmla="*/ 7 w 40"/>
                <a:gd name="T7" fmla="*/ 7 h 11"/>
                <a:gd name="T8" fmla="*/ 26 w 40"/>
                <a:gd name="T9" fmla="*/ 4 h 11"/>
                <a:gd name="T10" fmla="*/ 0 60000 65536"/>
                <a:gd name="T11" fmla="*/ 0 60000 65536"/>
                <a:gd name="T12" fmla="*/ 0 60000 65536"/>
                <a:gd name="T13" fmla="*/ 0 60000 65536"/>
                <a:gd name="T14" fmla="*/ 0 60000 65536"/>
                <a:gd name="T15" fmla="*/ 0 w 40"/>
                <a:gd name="T16" fmla="*/ 0 h 11"/>
                <a:gd name="T17" fmla="*/ 40 w 40"/>
                <a:gd name="T18" fmla="*/ 11 h 11"/>
              </a:gdLst>
              <a:ahLst/>
              <a:cxnLst>
                <a:cxn ang="T10">
                  <a:pos x="T0" y="T1"/>
                </a:cxn>
                <a:cxn ang="T11">
                  <a:pos x="T2" y="T3"/>
                </a:cxn>
                <a:cxn ang="T12">
                  <a:pos x="T4" y="T5"/>
                </a:cxn>
                <a:cxn ang="T13">
                  <a:pos x="T6" y="T7"/>
                </a:cxn>
                <a:cxn ang="T14">
                  <a:pos x="T8" y="T9"/>
                </a:cxn>
              </a:cxnLst>
              <a:rect l="T15" t="T16" r="T17" b="T18"/>
              <a:pathLst>
                <a:path w="40" h="11">
                  <a:moveTo>
                    <a:pt x="40" y="7"/>
                  </a:moveTo>
                  <a:lnTo>
                    <a:pt x="32" y="0"/>
                  </a:lnTo>
                  <a:lnTo>
                    <a:pt x="0" y="10"/>
                  </a:lnTo>
                  <a:lnTo>
                    <a:pt x="10" y="11"/>
                  </a:lnTo>
                  <a:lnTo>
                    <a:pt x="40" y="7"/>
                  </a:lnTo>
                </a:path>
              </a:pathLst>
            </a:custGeom>
            <a:solidFill>
              <a:srgbClr val="E5E5E5"/>
            </a:solidFill>
            <a:ln w="1588">
              <a:solidFill>
                <a:srgbClr val="999999"/>
              </a:solidFill>
              <a:prstDash val="solid"/>
              <a:round/>
              <a:headEnd/>
              <a:tailEnd/>
            </a:ln>
          </p:spPr>
          <p:txBody>
            <a:bodyPr/>
            <a:lstStyle/>
            <a:p>
              <a:endParaRPr lang="en-US"/>
            </a:p>
          </p:txBody>
        </p:sp>
        <p:sp>
          <p:nvSpPr>
            <p:cNvPr id="27462" name="Freeform 719"/>
            <p:cNvSpPr>
              <a:spLocks/>
            </p:cNvSpPr>
            <p:nvPr/>
          </p:nvSpPr>
          <p:spPr bwMode="auto">
            <a:xfrm>
              <a:off x="616" y="1384"/>
              <a:ext cx="19" cy="8"/>
            </a:xfrm>
            <a:custGeom>
              <a:avLst/>
              <a:gdLst>
                <a:gd name="T0" fmla="*/ 19 w 29"/>
                <a:gd name="T1" fmla="*/ 7 h 12"/>
                <a:gd name="T2" fmla="*/ 12 w 29"/>
                <a:gd name="T3" fmla="*/ 8 h 12"/>
                <a:gd name="T4" fmla="*/ 0 w 29"/>
                <a:gd name="T5" fmla="*/ 4 h 12"/>
                <a:gd name="T6" fmla="*/ 19 w 29"/>
                <a:gd name="T7" fmla="*/ 0 h 12"/>
                <a:gd name="T8" fmla="*/ 19 w 29"/>
                <a:gd name="T9" fmla="*/ 7 h 12"/>
                <a:gd name="T10" fmla="*/ 0 60000 65536"/>
                <a:gd name="T11" fmla="*/ 0 60000 65536"/>
                <a:gd name="T12" fmla="*/ 0 60000 65536"/>
                <a:gd name="T13" fmla="*/ 0 60000 65536"/>
                <a:gd name="T14" fmla="*/ 0 60000 65536"/>
                <a:gd name="T15" fmla="*/ 0 w 29"/>
                <a:gd name="T16" fmla="*/ 0 h 12"/>
                <a:gd name="T17" fmla="*/ 29 w 29"/>
                <a:gd name="T18" fmla="*/ 12 h 12"/>
              </a:gdLst>
              <a:ahLst/>
              <a:cxnLst>
                <a:cxn ang="T10">
                  <a:pos x="T0" y="T1"/>
                </a:cxn>
                <a:cxn ang="T11">
                  <a:pos x="T2" y="T3"/>
                </a:cxn>
                <a:cxn ang="T12">
                  <a:pos x="T4" y="T5"/>
                </a:cxn>
                <a:cxn ang="T13">
                  <a:pos x="T6" y="T7"/>
                </a:cxn>
                <a:cxn ang="T14">
                  <a:pos x="T8" y="T9"/>
                </a:cxn>
              </a:cxnLst>
              <a:rect l="T15" t="T16" r="T17" b="T18"/>
              <a:pathLst>
                <a:path w="29" h="12">
                  <a:moveTo>
                    <a:pt x="29" y="10"/>
                  </a:moveTo>
                  <a:lnTo>
                    <a:pt x="18" y="12"/>
                  </a:lnTo>
                  <a:lnTo>
                    <a:pt x="0" y="6"/>
                  </a:lnTo>
                  <a:lnTo>
                    <a:pt x="29" y="0"/>
                  </a:lnTo>
                  <a:lnTo>
                    <a:pt x="29" y="1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63" name="Freeform 720"/>
            <p:cNvSpPr>
              <a:spLocks/>
            </p:cNvSpPr>
            <p:nvPr/>
          </p:nvSpPr>
          <p:spPr bwMode="auto">
            <a:xfrm>
              <a:off x="616" y="1384"/>
              <a:ext cx="19" cy="8"/>
            </a:xfrm>
            <a:custGeom>
              <a:avLst/>
              <a:gdLst>
                <a:gd name="T0" fmla="*/ 19 w 29"/>
                <a:gd name="T1" fmla="*/ 7 h 12"/>
                <a:gd name="T2" fmla="*/ 12 w 29"/>
                <a:gd name="T3" fmla="*/ 8 h 12"/>
                <a:gd name="T4" fmla="*/ 0 w 29"/>
                <a:gd name="T5" fmla="*/ 4 h 12"/>
                <a:gd name="T6" fmla="*/ 19 w 29"/>
                <a:gd name="T7" fmla="*/ 0 h 12"/>
                <a:gd name="T8" fmla="*/ 19 w 29"/>
                <a:gd name="T9" fmla="*/ 7 h 12"/>
                <a:gd name="T10" fmla="*/ 0 60000 65536"/>
                <a:gd name="T11" fmla="*/ 0 60000 65536"/>
                <a:gd name="T12" fmla="*/ 0 60000 65536"/>
                <a:gd name="T13" fmla="*/ 0 60000 65536"/>
                <a:gd name="T14" fmla="*/ 0 60000 65536"/>
                <a:gd name="T15" fmla="*/ 0 w 29"/>
                <a:gd name="T16" fmla="*/ 0 h 12"/>
                <a:gd name="T17" fmla="*/ 29 w 29"/>
                <a:gd name="T18" fmla="*/ 12 h 12"/>
              </a:gdLst>
              <a:ahLst/>
              <a:cxnLst>
                <a:cxn ang="T10">
                  <a:pos x="T0" y="T1"/>
                </a:cxn>
                <a:cxn ang="T11">
                  <a:pos x="T2" y="T3"/>
                </a:cxn>
                <a:cxn ang="T12">
                  <a:pos x="T4" y="T5"/>
                </a:cxn>
                <a:cxn ang="T13">
                  <a:pos x="T6" y="T7"/>
                </a:cxn>
                <a:cxn ang="T14">
                  <a:pos x="T8" y="T9"/>
                </a:cxn>
              </a:cxnLst>
              <a:rect l="T15" t="T16" r="T17" b="T18"/>
              <a:pathLst>
                <a:path w="29" h="12">
                  <a:moveTo>
                    <a:pt x="29" y="10"/>
                  </a:moveTo>
                  <a:lnTo>
                    <a:pt x="18" y="12"/>
                  </a:lnTo>
                  <a:lnTo>
                    <a:pt x="0" y="6"/>
                  </a:lnTo>
                  <a:lnTo>
                    <a:pt x="29" y="0"/>
                  </a:lnTo>
                  <a:lnTo>
                    <a:pt x="29" y="10"/>
                  </a:lnTo>
                </a:path>
              </a:pathLst>
            </a:custGeom>
            <a:solidFill>
              <a:srgbClr val="E5E5E5"/>
            </a:solidFill>
            <a:ln w="1588">
              <a:solidFill>
                <a:srgbClr val="999999"/>
              </a:solidFill>
              <a:prstDash val="solid"/>
              <a:round/>
              <a:headEnd/>
              <a:tailEnd/>
            </a:ln>
          </p:spPr>
          <p:txBody>
            <a:bodyPr/>
            <a:lstStyle/>
            <a:p>
              <a:endParaRPr lang="en-US"/>
            </a:p>
          </p:txBody>
        </p:sp>
        <p:sp>
          <p:nvSpPr>
            <p:cNvPr id="27464" name="Freeform 721"/>
            <p:cNvSpPr>
              <a:spLocks/>
            </p:cNvSpPr>
            <p:nvPr/>
          </p:nvSpPr>
          <p:spPr bwMode="auto">
            <a:xfrm>
              <a:off x="961" y="1417"/>
              <a:ext cx="19" cy="14"/>
            </a:xfrm>
            <a:custGeom>
              <a:avLst/>
              <a:gdLst>
                <a:gd name="T0" fmla="*/ 16 w 28"/>
                <a:gd name="T1" fmla="*/ 13 h 22"/>
                <a:gd name="T2" fmla="*/ 14 w 28"/>
                <a:gd name="T3" fmla="*/ 9 h 22"/>
                <a:gd name="T4" fmla="*/ 10 w 28"/>
                <a:gd name="T5" fmla="*/ 4 h 22"/>
                <a:gd name="T6" fmla="*/ 19 w 28"/>
                <a:gd name="T7" fmla="*/ 7 h 22"/>
                <a:gd name="T8" fmla="*/ 18 w 28"/>
                <a:gd name="T9" fmla="*/ 6 h 22"/>
                <a:gd name="T10" fmla="*/ 12 w 28"/>
                <a:gd name="T11" fmla="*/ 4 h 22"/>
                <a:gd name="T12" fmla="*/ 15 w 28"/>
                <a:gd name="T13" fmla="*/ 0 h 22"/>
                <a:gd name="T14" fmla="*/ 7 w 28"/>
                <a:gd name="T15" fmla="*/ 4 h 22"/>
                <a:gd name="T16" fmla="*/ 5 w 28"/>
                <a:gd name="T17" fmla="*/ 6 h 22"/>
                <a:gd name="T18" fmla="*/ 0 w 28"/>
                <a:gd name="T19" fmla="*/ 7 h 22"/>
                <a:gd name="T20" fmla="*/ 4 w 28"/>
                <a:gd name="T21" fmla="*/ 14 h 22"/>
                <a:gd name="T22" fmla="*/ 7 w 28"/>
                <a:gd name="T23" fmla="*/ 9 h 22"/>
                <a:gd name="T24" fmla="*/ 16 w 28"/>
                <a:gd name="T25" fmla="*/ 13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2"/>
                <a:gd name="T41" fmla="*/ 28 w 2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2">
                  <a:moveTo>
                    <a:pt x="23" y="21"/>
                  </a:moveTo>
                  <a:lnTo>
                    <a:pt x="21" y="14"/>
                  </a:lnTo>
                  <a:lnTo>
                    <a:pt x="14" y="7"/>
                  </a:lnTo>
                  <a:lnTo>
                    <a:pt x="28" y="11"/>
                  </a:lnTo>
                  <a:lnTo>
                    <a:pt x="27" y="9"/>
                  </a:lnTo>
                  <a:lnTo>
                    <a:pt x="17" y="7"/>
                  </a:lnTo>
                  <a:lnTo>
                    <a:pt x="22" y="0"/>
                  </a:lnTo>
                  <a:lnTo>
                    <a:pt x="11" y="6"/>
                  </a:lnTo>
                  <a:lnTo>
                    <a:pt x="8" y="10"/>
                  </a:lnTo>
                  <a:lnTo>
                    <a:pt x="0" y="11"/>
                  </a:lnTo>
                  <a:lnTo>
                    <a:pt x="6" y="22"/>
                  </a:lnTo>
                  <a:lnTo>
                    <a:pt x="11" y="14"/>
                  </a:lnTo>
                  <a:lnTo>
                    <a:pt x="23" y="2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65" name="Freeform 722"/>
            <p:cNvSpPr>
              <a:spLocks/>
            </p:cNvSpPr>
            <p:nvPr/>
          </p:nvSpPr>
          <p:spPr bwMode="auto">
            <a:xfrm>
              <a:off x="961" y="1417"/>
              <a:ext cx="19" cy="14"/>
            </a:xfrm>
            <a:custGeom>
              <a:avLst/>
              <a:gdLst>
                <a:gd name="T0" fmla="*/ 16 w 28"/>
                <a:gd name="T1" fmla="*/ 13 h 22"/>
                <a:gd name="T2" fmla="*/ 14 w 28"/>
                <a:gd name="T3" fmla="*/ 9 h 22"/>
                <a:gd name="T4" fmla="*/ 10 w 28"/>
                <a:gd name="T5" fmla="*/ 4 h 22"/>
                <a:gd name="T6" fmla="*/ 19 w 28"/>
                <a:gd name="T7" fmla="*/ 7 h 22"/>
                <a:gd name="T8" fmla="*/ 18 w 28"/>
                <a:gd name="T9" fmla="*/ 6 h 22"/>
                <a:gd name="T10" fmla="*/ 12 w 28"/>
                <a:gd name="T11" fmla="*/ 4 h 22"/>
                <a:gd name="T12" fmla="*/ 15 w 28"/>
                <a:gd name="T13" fmla="*/ 0 h 22"/>
                <a:gd name="T14" fmla="*/ 7 w 28"/>
                <a:gd name="T15" fmla="*/ 4 h 22"/>
                <a:gd name="T16" fmla="*/ 5 w 28"/>
                <a:gd name="T17" fmla="*/ 6 h 22"/>
                <a:gd name="T18" fmla="*/ 0 w 28"/>
                <a:gd name="T19" fmla="*/ 7 h 22"/>
                <a:gd name="T20" fmla="*/ 4 w 28"/>
                <a:gd name="T21" fmla="*/ 14 h 22"/>
                <a:gd name="T22" fmla="*/ 7 w 28"/>
                <a:gd name="T23" fmla="*/ 9 h 22"/>
                <a:gd name="T24" fmla="*/ 16 w 28"/>
                <a:gd name="T25" fmla="*/ 13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22"/>
                <a:gd name="T41" fmla="*/ 28 w 2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22">
                  <a:moveTo>
                    <a:pt x="23" y="21"/>
                  </a:moveTo>
                  <a:lnTo>
                    <a:pt x="21" y="14"/>
                  </a:lnTo>
                  <a:lnTo>
                    <a:pt x="14" y="7"/>
                  </a:lnTo>
                  <a:lnTo>
                    <a:pt x="28" y="11"/>
                  </a:lnTo>
                  <a:lnTo>
                    <a:pt x="27" y="9"/>
                  </a:lnTo>
                  <a:lnTo>
                    <a:pt x="17" y="7"/>
                  </a:lnTo>
                  <a:lnTo>
                    <a:pt x="22" y="0"/>
                  </a:lnTo>
                  <a:lnTo>
                    <a:pt x="11" y="6"/>
                  </a:lnTo>
                  <a:lnTo>
                    <a:pt x="8" y="10"/>
                  </a:lnTo>
                  <a:lnTo>
                    <a:pt x="0" y="11"/>
                  </a:lnTo>
                  <a:lnTo>
                    <a:pt x="6" y="22"/>
                  </a:lnTo>
                  <a:lnTo>
                    <a:pt x="11" y="14"/>
                  </a:lnTo>
                  <a:lnTo>
                    <a:pt x="23" y="21"/>
                  </a:lnTo>
                </a:path>
              </a:pathLst>
            </a:custGeom>
            <a:solidFill>
              <a:srgbClr val="E5E5E5"/>
            </a:solidFill>
            <a:ln w="1588">
              <a:solidFill>
                <a:srgbClr val="999999"/>
              </a:solidFill>
              <a:prstDash val="solid"/>
              <a:round/>
              <a:headEnd/>
              <a:tailEnd/>
            </a:ln>
          </p:spPr>
          <p:txBody>
            <a:bodyPr/>
            <a:lstStyle/>
            <a:p>
              <a:endParaRPr lang="en-US"/>
            </a:p>
          </p:txBody>
        </p:sp>
        <p:sp>
          <p:nvSpPr>
            <p:cNvPr id="27466" name="Freeform 723"/>
            <p:cNvSpPr>
              <a:spLocks/>
            </p:cNvSpPr>
            <p:nvPr/>
          </p:nvSpPr>
          <p:spPr bwMode="auto">
            <a:xfrm>
              <a:off x="960" y="1430"/>
              <a:ext cx="11" cy="19"/>
            </a:xfrm>
            <a:custGeom>
              <a:avLst/>
              <a:gdLst>
                <a:gd name="T0" fmla="*/ 0 w 17"/>
                <a:gd name="T1" fmla="*/ 19 h 29"/>
                <a:gd name="T2" fmla="*/ 11 w 17"/>
                <a:gd name="T3" fmla="*/ 0 h 29"/>
                <a:gd name="T4" fmla="*/ 3 w 17"/>
                <a:gd name="T5" fmla="*/ 3 h 29"/>
                <a:gd name="T6" fmla="*/ 0 w 17"/>
                <a:gd name="T7" fmla="*/ 19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9"/>
                  </a:moveTo>
                  <a:lnTo>
                    <a:pt x="17" y="0"/>
                  </a:lnTo>
                  <a:lnTo>
                    <a:pt x="5" y="5"/>
                  </a:lnTo>
                  <a:lnTo>
                    <a:pt x="0" y="2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67" name="Freeform 724"/>
            <p:cNvSpPr>
              <a:spLocks/>
            </p:cNvSpPr>
            <p:nvPr/>
          </p:nvSpPr>
          <p:spPr bwMode="auto">
            <a:xfrm>
              <a:off x="960" y="1430"/>
              <a:ext cx="11" cy="19"/>
            </a:xfrm>
            <a:custGeom>
              <a:avLst/>
              <a:gdLst>
                <a:gd name="T0" fmla="*/ 0 w 17"/>
                <a:gd name="T1" fmla="*/ 19 h 29"/>
                <a:gd name="T2" fmla="*/ 11 w 17"/>
                <a:gd name="T3" fmla="*/ 0 h 29"/>
                <a:gd name="T4" fmla="*/ 3 w 17"/>
                <a:gd name="T5" fmla="*/ 3 h 29"/>
                <a:gd name="T6" fmla="*/ 0 w 17"/>
                <a:gd name="T7" fmla="*/ 19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9"/>
                  </a:moveTo>
                  <a:lnTo>
                    <a:pt x="17" y="0"/>
                  </a:lnTo>
                  <a:lnTo>
                    <a:pt x="5" y="5"/>
                  </a:lnTo>
                  <a:lnTo>
                    <a:pt x="0" y="29"/>
                  </a:lnTo>
                </a:path>
              </a:pathLst>
            </a:custGeom>
            <a:solidFill>
              <a:srgbClr val="E5E5E5"/>
            </a:solidFill>
            <a:ln w="1588">
              <a:solidFill>
                <a:srgbClr val="999999"/>
              </a:solidFill>
              <a:prstDash val="solid"/>
              <a:round/>
              <a:headEnd/>
              <a:tailEnd/>
            </a:ln>
          </p:spPr>
          <p:txBody>
            <a:bodyPr/>
            <a:lstStyle/>
            <a:p>
              <a:endParaRPr lang="en-US"/>
            </a:p>
          </p:txBody>
        </p:sp>
        <p:sp>
          <p:nvSpPr>
            <p:cNvPr id="27468" name="Freeform 725"/>
            <p:cNvSpPr>
              <a:spLocks/>
            </p:cNvSpPr>
            <p:nvPr/>
          </p:nvSpPr>
          <p:spPr bwMode="auto">
            <a:xfrm>
              <a:off x="978" y="1435"/>
              <a:ext cx="11" cy="10"/>
            </a:xfrm>
            <a:custGeom>
              <a:avLst/>
              <a:gdLst>
                <a:gd name="T0" fmla="*/ 10 w 17"/>
                <a:gd name="T1" fmla="*/ 7 h 15"/>
                <a:gd name="T2" fmla="*/ 11 w 17"/>
                <a:gd name="T3" fmla="*/ 6 h 15"/>
                <a:gd name="T4" fmla="*/ 4 w 17"/>
                <a:gd name="T5" fmla="*/ 0 h 15"/>
                <a:gd name="T6" fmla="*/ 0 w 17"/>
                <a:gd name="T7" fmla="*/ 9 h 15"/>
                <a:gd name="T8" fmla="*/ 4 w 17"/>
                <a:gd name="T9" fmla="*/ 10 h 15"/>
                <a:gd name="T10" fmla="*/ 8 w 17"/>
                <a:gd name="T11" fmla="*/ 7 h 15"/>
                <a:gd name="T12" fmla="*/ 10 w 17"/>
                <a:gd name="T13" fmla="*/ 7 h 15"/>
                <a:gd name="T14" fmla="*/ 0 60000 65536"/>
                <a:gd name="T15" fmla="*/ 0 60000 65536"/>
                <a:gd name="T16" fmla="*/ 0 60000 65536"/>
                <a:gd name="T17" fmla="*/ 0 60000 65536"/>
                <a:gd name="T18" fmla="*/ 0 60000 65536"/>
                <a:gd name="T19" fmla="*/ 0 60000 65536"/>
                <a:gd name="T20" fmla="*/ 0 60000 65536"/>
                <a:gd name="T21" fmla="*/ 0 w 17"/>
                <a:gd name="T22" fmla="*/ 0 h 15"/>
                <a:gd name="T23" fmla="*/ 17 w 1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5">
                  <a:moveTo>
                    <a:pt x="15" y="11"/>
                  </a:moveTo>
                  <a:lnTo>
                    <a:pt x="17" y="9"/>
                  </a:lnTo>
                  <a:lnTo>
                    <a:pt x="6" y="0"/>
                  </a:lnTo>
                  <a:lnTo>
                    <a:pt x="0" y="13"/>
                  </a:lnTo>
                  <a:lnTo>
                    <a:pt x="6" y="15"/>
                  </a:lnTo>
                  <a:lnTo>
                    <a:pt x="12" y="10"/>
                  </a:lnTo>
                  <a:lnTo>
                    <a:pt x="15" y="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69" name="Freeform 726"/>
            <p:cNvSpPr>
              <a:spLocks/>
            </p:cNvSpPr>
            <p:nvPr/>
          </p:nvSpPr>
          <p:spPr bwMode="auto">
            <a:xfrm>
              <a:off x="978" y="1435"/>
              <a:ext cx="11" cy="10"/>
            </a:xfrm>
            <a:custGeom>
              <a:avLst/>
              <a:gdLst>
                <a:gd name="T0" fmla="*/ 10 w 17"/>
                <a:gd name="T1" fmla="*/ 7 h 15"/>
                <a:gd name="T2" fmla="*/ 11 w 17"/>
                <a:gd name="T3" fmla="*/ 6 h 15"/>
                <a:gd name="T4" fmla="*/ 4 w 17"/>
                <a:gd name="T5" fmla="*/ 0 h 15"/>
                <a:gd name="T6" fmla="*/ 0 w 17"/>
                <a:gd name="T7" fmla="*/ 9 h 15"/>
                <a:gd name="T8" fmla="*/ 4 w 17"/>
                <a:gd name="T9" fmla="*/ 10 h 15"/>
                <a:gd name="T10" fmla="*/ 8 w 17"/>
                <a:gd name="T11" fmla="*/ 7 h 15"/>
                <a:gd name="T12" fmla="*/ 10 w 17"/>
                <a:gd name="T13" fmla="*/ 7 h 15"/>
                <a:gd name="T14" fmla="*/ 0 60000 65536"/>
                <a:gd name="T15" fmla="*/ 0 60000 65536"/>
                <a:gd name="T16" fmla="*/ 0 60000 65536"/>
                <a:gd name="T17" fmla="*/ 0 60000 65536"/>
                <a:gd name="T18" fmla="*/ 0 60000 65536"/>
                <a:gd name="T19" fmla="*/ 0 60000 65536"/>
                <a:gd name="T20" fmla="*/ 0 60000 65536"/>
                <a:gd name="T21" fmla="*/ 0 w 17"/>
                <a:gd name="T22" fmla="*/ 0 h 15"/>
                <a:gd name="T23" fmla="*/ 17 w 1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5">
                  <a:moveTo>
                    <a:pt x="15" y="11"/>
                  </a:moveTo>
                  <a:lnTo>
                    <a:pt x="17" y="9"/>
                  </a:lnTo>
                  <a:lnTo>
                    <a:pt x="6" y="0"/>
                  </a:lnTo>
                  <a:lnTo>
                    <a:pt x="0" y="13"/>
                  </a:lnTo>
                  <a:lnTo>
                    <a:pt x="6" y="15"/>
                  </a:lnTo>
                  <a:lnTo>
                    <a:pt x="12" y="10"/>
                  </a:lnTo>
                  <a:lnTo>
                    <a:pt x="15" y="11"/>
                  </a:lnTo>
                </a:path>
              </a:pathLst>
            </a:custGeom>
            <a:solidFill>
              <a:srgbClr val="E5E5E5"/>
            </a:solidFill>
            <a:ln w="1588">
              <a:solidFill>
                <a:srgbClr val="999999"/>
              </a:solidFill>
              <a:prstDash val="solid"/>
              <a:round/>
              <a:headEnd/>
              <a:tailEnd/>
            </a:ln>
          </p:spPr>
          <p:txBody>
            <a:bodyPr/>
            <a:lstStyle/>
            <a:p>
              <a:endParaRPr lang="en-US"/>
            </a:p>
          </p:txBody>
        </p:sp>
        <p:sp>
          <p:nvSpPr>
            <p:cNvPr id="27470" name="Freeform 727"/>
            <p:cNvSpPr>
              <a:spLocks/>
            </p:cNvSpPr>
            <p:nvPr/>
          </p:nvSpPr>
          <p:spPr bwMode="auto">
            <a:xfrm>
              <a:off x="965" y="1439"/>
              <a:ext cx="11" cy="12"/>
            </a:xfrm>
            <a:custGeom>
              <a:avLst/>
              <a:gdLst>
                <a:gd name="T0" fmla="*/ 11 w 17"/>
                <a:gd name="T1" fmla="*/ 5 h 18"/>
                <a:gd name="T2" fmla="*/ 0 w 17"/>
                <a:gd name="T3" fmla="*/ 12 h 18"/>
                <a:gd name="T4" fmla="*/ 6 w 17"/>
                <a:gd name="T5" fmla="*/ 0 h 18"/>
                <a:gd name="T6" fmla="*/ 11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7" y="7"/>
                  </a:moveTo>
                  <a:lnTo>
                    <a:pt x="0" y="18"/>
                  </a:lnTo>
                  <a:lnTo>
                    <a:pt x="9" y="0"/>
                  </a:lnTo>
                  <a:lnTo>
                    <a:pt x="17"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71" name="Freeform 728"/>
            <p:cNvSpPr>
              <a:spLocks/>
            </p:cNvSpPr>
            <p:nvPr/>
          </p:nvSpPr>
          <p:spPr bwMode="auto">
            <a:xfrm>
              <a:off x="965" y="1439"/>
              <a:ext cx="11" cy="12"/>
            </a:xfrm>
            <a:custGeom>
              <a:avLst/>
              <a:gdLst>
                <a:gd name="T0" fmla="*/ 11 w 17"/>
                <a:gd name="T1" fmla="*/ 5 h 18"/>
                <a:gd name="T2" fmla="*/ 0 w 17"/>
                <a:gd name="T3" fmla="*/ 12 h 18"/>
                <a:gd name="T4" fmla="*/ 6 w 17"/>
                <a:gd name="T5" fmla="*/ 0 h 18"/>
                <a:gd name="T6" fmla="*/ 11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7" y="7"/>
                  </a:moveTo>
                  <a:lnTo>
                    <a:pt x="0" y="18"/>
                  </a:lnTo>
                  <a:lnTo>
                    <a:pt x="9" y="0"/>
                  </a:lnTo>
                  <a:lnTo>
                    <a:pt x="17" y="7"/>
                  </a:lnTo>
                </a:path>
              </a:pathLst>
            </a:custGeom>
            <a:solidFill>
              <a:srgbClr val="E5E5E5"/>
            </a:solidFill>
            <a:ln w="1588">
              <a:solidFill>
                <a:srgbClr val="999999"/>
              </a:solidFill>
              <a:prstDash val="solid"/>
              <a:round/>
              <a:headEnd/>
              <a:tailEnd/>
            </a:ln>
          </p:spPr>
          <p:txBody>
            <a:bodyPr/>
            <a:lstStyle/>
            <a:p>
              <a:endParaRPr lang="en-US"/>
            </a:p>
          </p:txBody>
        </p:sp>
        <p:sp>
          <p:nvSpPr>
            <p:cNvPr id="27472" name="Freeform 729"/>
            <p:cNvSpPr>
              <a:spLocks/>
            </p:cNvSpPr>
            <p:nvPr/>
          </p:nvSpPr>
          <p:spPr bwMode="auto">
            <a:xfrm>
              <a:off x="1626" y="1700"/>
              <a:ext cx="34" cy="9"/>
            </a:xfrm>
            <a:custGeom>
              <a:avLst/>
              <a:gdLst>
                <a:gd name="T0" fmla="*/ 34 w 52"/>
                <a:gd name="T1" fmla="*/ 1 h 13"/>
                <a:gd name="T2" fmla="*/ 24 w 52"/>
                <a:gd name="T3" fmla="*/ 3 h 13"/>
                <a:gd name="T4" fmla="*/ 27 w 52"/>
                <a:gd name="T5" fmla="*/ 0 h 13"/>
                <a:gd name="T6" fmla="*/ 0 w 52"/>
                <a:gd name="T7" fmla="*/ 9 h 13"/>
                <a:gd name="T8" fmla="*/ 17 w 52"/>
                <a:gd name="T9" fmla="*/ 6 h 13"/>
                <a:gd name="T10" fmla="*/ 34 w 52"/>
                <a:gd name="T11" fmla="*/ 1 h 13"/>
                <a:gd name="T12" fmla="*/ 0 60000 65536"/>
                <a:gd name="T13" fmla="*/ 0 60000 65536"/>
                <a:gd name="T14" fmla="*/ 0 60000 65536"/>
                <a:gd name="T15" fmla="*/ 0 60000 65536"/>
                <a:gd name="T16" fmla="*/ 0 60000 65536"/>
                <a:gd name="T17" fmla="*/ 0 60000 65536"/>
                <a:gd name="T18" fmla="*/ 0 w 52"/>
                <a:gd name="T19" fmla="*/ 0 h 13"/>
                <a:gd name="T20" fmla="*/ 52 w 5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2" h="13">
                  <a:moveTo>
                    <a:pt x="52" y="1"/>
                  </a:moveTo>
                  <a:lnTo>
                    <a:pt x="37" y="4"/>
                  </a:lnTo>
                  <a:lnTo>
                    <a:pt x="41" y="0"/>
                  </a:lnTo>
                  <a:lnTo>
                    <a:pt x="0" y="13"/>
                  </a:lnTo>
                  <a:lnTo>
                    <a:pt x="26" y="8"/>
                  </a:lnTo>
                  <a:lnTo>
                    <a:pt x="52" y="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73" name="Freeform 730"/>
            <p:cNvSpPr>
              <a:spLocks/>
            </p:cNvSpPr>
            <p:nvPr/>
          </p:nvSpPr>
          <p:spPr bwMode="auto">
            <a:xfrm>
              <a:off x="1626" y="1700"/>
              <a:ext cx="34" cy="9"/>
            </a:xfrm>
            <a:custGeom>
              <a:avLst/>
              <a:gdLst>
                <a:gd name="T0" fmla="*/ 34 w 52"/>
                <a:gd name="T1" fmla="*/ 1 h 13"/>
                <a:gd name="T2" fmla="*/ 24 w 52"/>
                <a:gd name="T3" fmla="*/ 3 h 13"/>
                <a:gd name="T4" fmla="*/ 27 w 52"/>
                <a:gd name="T5" fmla="*/ 0 h 13"/>
                <a:gd name="T6" fmla="*/ 0 w 52"/>
                <a:gd name="T7" fmla="*/ 9 h 13"/>
                <a:gd name="T8" fmla="*/ 17 w 52"/>
                <a:gd name="T9" fmla="*/ 6 h 13"/>
                <a:gd name="T10" fmla="*/ 34 w 52"/>
                <a:gd name="T11" fmla="*/ 1 h 13"/>
                <a:gd name="T12" fmla="*/ 0 60000 65536"/>
                <a:gd name="T13" fmla="*/ 0 60000 65536"/>
                <a:gd name="T14" fmla="*/ 0 60000 65536"/>
                <a:gd name="T15" fmla="*/ 0 60000 65536"/>
                <a:gd name="T16" fmla="*/ 0 60000 65536"/>
                <a:gd name="T17" fmla="*/ 0 60000 65536"/>
                <a:gd name="T18" fmla="*/ 0 w 52"/>
                <a:gd name="T19" fmla="*/ 0 h 13"/>
                <a:gd name="T20" fmla="*/ 52 w 52"/>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52" h="13">
                  <a:moveTo>
                    <a:pt x="52" y="1"/>
                  </a:moveTo>
                  <a:lnTo>
                    <a:pt x="37" y="4"/>
                  </a:lnTo>
                  <a:lnTo>
                    <a:pt x="41" y="0"/>
                  </a:lnTo>
                  <a:lnTo>
                    <a:pt x="0" y="13"/>
                  </a:lnTo>
                  <a:lnTo>
                    <a:pt x="26" y="8"/>
                  </a:lnTo>
                  <a:lnTo>
                    <a:pt x="52" y="1"/>
                  </a:lnTo>
                </a:path>
              </a:pathLst>
            </a:custGeom>
            <a:solidFill>
              <a:srgbClr val="E5E5E5"/>
            </a:solidFill>
            <a:ln w="1588">
              <a:solidFill>
                <a:srgbClr val="999999"/>
              </a:solidFill>
              <a:prstDash val="solid"/>
              <a:round/>
              <a:headEnd/>
              <a:tailEnd/>
            </a:ln>
          </p:spPr>
          <p:txBody>
            <a:bodyPr/>
            <a:lstStyle/>
            <a:p>
              <a:endParaRPr lang="en-US"/>
            </a:p>
          </p:txBody>
        </p:sp>
        <p:sp>
          <p:nvSpPr>
            <p:cNvPr id="27474" name="Freeform 731"/>
            <p:cNvSpPr>
              <a:spLocks/>
            </p:cNvSpPr>
            <p:nvPr/>
          </p:nvSpPr>
          <p:spPr bwMode="auto">
            <a:xfrm>
              <a:off x="2417" y="1931"/>
              <a:ext cx="129" cy="118"/>
            </a:xfrm>
            <a:custGeom>
              <a:avLst/>
              <a:gdLst>
                <a:gd name="T0" fmla="*/ 3 w 198"/>
                <a:gd name="T1" fmla="*/ 108 h 184"/>
                <a:gd name="T2" fmla="*/ 0 w 198"/>
                <a:gd name="T3" fmla="*/ 118 h 184"/>
                <a:gd name="T4" fmla="*/ 2 w 198"/>
                <a:gd name="T5" fmla="*/ 108 h 184"/>
                <a:gd name="T6" fmla="*/ 11 w 198"/>
                <a:gd name="T7" fmla="*/ 87 h 184"/>
                <a:gd name="T8" fmla="*/ 22 w 198"/>
                <a:gd name="T9" fmla="*/ 65 h 184"/>
                <a:gd name="T10" fmla="*/ 19 w 198"/>
                <a:gd name="T11" fmla="*/ 67 h 184"/>
                <a:gd name="T12" fmla="*/ 31 w 198"/>
                <a:gd name="T13" fmla="*/ 55 h 184"/>
                <a:gd name="T14" fmla="*/ 36 w 198"/>
                <a:gd name="T15" fmla="*/ 41 h 184"/>
                <a:gd name="T16" fmla="*/ 42 w 198"/>
                <a:gd name="T17" fmla="*/ 28 h 184"/>
                <a:gd name="T18" fmla="*/ 53 w 198"/>
                <a:gd name="T19" fmla="*/ 17 h 184"/>
                <a:gd name="T20" fmla="*/ 62 w 198"/>
                <a:gd name="T21" fmla="*/ 0 h 184"/>
                <a:gd name="T22" fmla="*/ 79 w 198"/>
                <a:gd name="T23" fmla="*/ 0 h 184"/>
                <a:gd name="T24" fmla="*/ 94 w 198"/>
                <a:gd name="T25" fmla="*/ 0 h 184"/>
                <a:gd name="T26" fmla="*/ 112 w 198"/>
                <a:gd name="T27" fmla="*/ 0 h 184"/>
                <a:gd name="T28" fmla="*/ 129 w 198"/>
                <a:gd name="T29" fmla="*/ 0 h 184"/>
                <a:gd name="T30" fmla="*/ 129 w 198"/>
                <a:gd name="T31" fmla="*/ 6 h 184"/>
                <a:gd name="T32" fmla="*/ 128 w 198"/>
                <a:gd name="T33" fmla="*/ 28 h 184"/>
                <a:gd name="T34" fmla="*/ 115 w 198"/>
                <a:gd name="T35" fmla="*/ 28 h 184"/>
                <a:gd name="T36" fmla="*/ 103 w 198"/>
                <a:gd name="T37" fmla="*/ 28 h 184"/>
                <a:gd name="T38" fmla="*/ 91 w 198"/>
                <a:gd name="T39" fmla="*/ 28 h 184"/>
                <a:gd name="T40" fmla="*/ 79 w 198"/>
                <a:gd name="T41" fmla="*/ 28 h 184"/>
                <a:gd name="T42" fmla="*/ 79 w 198"/>
                <a:gd name="T43" fmla="*/ 49 h 184"/>
                <a:gd name="T44" fmla="*/ 78 w 198"/>
                <a:gd name="T45" fmla="*/ 72 h 184"/>
                <a:gd name="T46" fmla="*/ 63 w 198"/>
                <a:gd name="T47" fmla="*/ 79 h 184"/>
                <a:gd name="T48" fmla="*/ 62 w 198"/>
                <a:gd name="T49" fmla="*/ 92 h 184"/>
                <a:gd name="T50" fmla="*/ 62 w 198"/>
                <a:gd name="T51" fmla="*/ 108 h 184"/>
                <a:gd name="T52" fmla="*/ 46 w 198"/>
                <a:gd name="T53" fmla="*/ 108 h 184"/>
                <a:gd name="T54" fmla="*/ 32 w 198"/>
                <a:gd name="T55" fmla="*/ 108 h 184"/>
                <a:gd name="T56" fmla="*/ 18 w 198"/>
                <a:gd name="T57" fmla="*/ 108 h 184"/>
                <a:gd name="T58" fmla="*/ 3 w 198"/>
                <a:gd name="T59" fmla="*/ 108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184"/>
                <a:gd name="T92" fmla="*/ 198 w 198"/>
                <a:gd name="T93" fmla="*/ 184 h 1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184">
                  <a:moveTo>
                    <a:pt x="4" y="169"/>
                  </a:moveTo>
                  <a:lnTo>
                    <a:pt x="0" y="184"/>
                  </a:lnTo>
                  <a:lnTo>
                    <a:pt x="3" y="169"/>
                  </a:lnTo>
                  <a:lnTo>
                    <a:pt x="17" y="135"/>
                  </a:lnTo>
                  <a:lnTo>
                    <a:pt x="33" y="102"/>
                  </a:lnTo>
                  <a:lnTo>
                    <a:pt x="29" y="105"/>
                  </a:lnTo>
                  <a:lnTo>
                    <a:pt x="47" y="85"/>
                  </a:lnTo>
                  <a:lnTo>
                    <a:pt x="55" y="64"/>
                  </a:lnTo>
                  <a:lnTo>
                    <a:pt x="64" y="44"/>
                  </a:lnTo>
                  <a:lnTo>
                    <a:pt x="82" y="26"/>
                  </a:lnTo>
                  <a:lnTo>
                    <a:pt x="95" y="0"/>
                  </a:lnTo>
                  <a:lnTo>
                    <a:pt x="121" y="0"/>
                  </a:lnTo>
                  <a:lnTo>
                    <a:pt x="145" y="0"/>
                  </a:lnTo>
                  <a:lnTo>
                    <a:pt x="172" y="0"/>
                  </a:lnTo>
                  <a:lnTo>
                    <a:pt x="198" y="0"/>
                  </a:lnTo>
                  <a:lnTo>
                    <a:pt x="198" y="9"/>
                  </a:lnTo>
                  <a:lnTo>
                    <a:pt x="197" y="44"/>
                  </a:lnTo>
                  <a:lnTo>
                    <a:pt x="177" y="44"/>
                  </a:lnTo>
                  <a:lnTo>
                    <a:pt x="158" y="44"/>
                  </a:lnTo>
                  <a:lnTo>
                    <a:pt x="139" y="44"/>
                  </a:lnTo>
                  <a:lnTo>
                    <a:pt x="121" y="44"/>
                  </a:lnTo>
                  <a:lnTo>
                    <a:pt x="121" y="77"/>
                  </a:lnTo>
                  <a:lnTo>
                    <a:pt x="120" y="112"/>
                  </a:lnTo>
                  <a:lnTo>
                    <a:pt x="97" y="123"/>
                  </a:lnTo>
                  <a:lnTo>
                    <a:pt x="95" y="144"/>
                  </a:lnTo>
                  <a:lnTo>
                    <a:pt x="95" y="169"/>
                  </a:lnTo>
                  <a:lnTo>
                    <a:pt x="71" y="169"/>
                  </a:lnTo>
                  <a:lnTo>
                    <a:pt x="49" y="169"/>
                  </a:lnTo>
                  <a:lnTo>
                    <a:pt x="28" y="169"/>
                  </a:lnTo>
                  <a:lnTo>
                    <a:pt x="4" y="169"/>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75" name="Freeform 732"/>
            <p:cNvSpPr>
              <a:spLocks/>
            </p:cNvSpPr>
            <p:nvPr/>
          </p:nvSpPr>
          <p:spPr bwMode="auto">
            <a:xfrm>
              <a:off x="2417" y="1931"/>
              <a:ext cx="129" cy="118"/>
            </a:xfrm>
            <a:custGeom>
              <a:avLst/>
              <a:gdLst>
                <a:gd name="T0" fmla="*/ 3 w 198"/>
                <a:gd name="T1" fmla="*/ 108 h 184"/>
                <a:gd name="T2" fmla="*/ 0 w 198"/>
                <a:gd name="T3" fmla="*/ 118 h 184"/>
                <a:gd name="T4" fmla="*/ 2 w 198"/>
                <a:gd name="T5" fmla="*/ 108 h 184"/>
                <a:gd name="T6" fmla="*/ 11 w 198"/>
                <a:gd name="T7" fmla="*/ 87 h 184"/>
                <a:gd name="T8" fmla="*/ 22 w 198"/>
                <a:gd name="T9" fmla="*/ 65 h 184"/>
                <a:gd name="T10" fmla="*/ 19 w 198"/>
                <a:gd name="T11" fmla="*/ 67 h 184"/>
                <a:gd name="T12" fmla="*/ 31 w 198"/>
                <a:gd name="T13" fmla="*/ 55 h 184"/>
                <a:gd name="T14" fmla="*/ 36 w 198"/>
                <a:gd name="T15" fmla="*/ 41 h 184"/>
                <a:gd name="T16" fmla="*/ 42 w 198"/>
                <a:gd name="T17" fmla="*/ 28 h 184"/>
                <a:gd name="T18" fmla="*/ 53 w 198"/>
                <a:gd name="T19" fmla="*/ 17 h 184"/>
                <a:gd name="T20" fmla="*/ 62 w 198"/>
                <a:gd name="T21" fmla="*/ 0 h 184"/>
                <a:gd name="T22" fmla="*/ 79 w 198"/>
                <a:gd name="T23" fmla="*/ 0 h 184"/>
                <a:gd name="T24" fmla="*/ 94 w 198"/>
                <a:gd name="T25" fmla="*/ 0 h 184"/>
                <a:gd name="T26" fmla="*/ 112 w 198"/>
                <a:gd name="T27" fmla="*/ 0 h 184"/>
                <a:gd name="T28" fmla="*/ 129 w 198"/>
                <a:gd name="T29" fmla="*/ 0 h 184"/>
                <a:gd name="T30" fmla="*/ 129 w 198"/>
                <a:gd name="T31" fmla="*/ 6 h 184"/>
                <a:gd name="T32" fmla="*/ 128 w 198"/>
                <a:gd name="T33" fmla="*/ 28 h 184"/>
                <a:gd name="T34" fmla="*/ 115 w 198"/>
                <a:gd name="T35" fmla="*/ 28 h 184"/>
                <a:gd name="T36" fmla="*/ 103 w 198"/>
                <a:gd name="T37" fmla="*/ 28 h 184"/>
                <a:gd name="T38" fmla="*/ 91 w 198"/>
                <a:gd name="T39" fmla="*/ 28 h 184"/>
                <a:gd name="T40" fmla="*/ 79 w 198"/>
                <a:gd name="T41" fmla="*/ 28 h 184"/>
                <a:gd name="T42" fmla="*/ 79 w 198"/>
                <a:gd name="T43" fmla="*/ 49 h 184"/>
                <a:gd name="T44" fmla="*/ 78 w 198"/>
                <a:gd name="T45" fmla="*/ 72 h 184"/>
                <a:gd name="T46" fmla="*/ 63 w 198"/>
                <a:gd name="T47" fmla="*/ 79 h 184"/>
                <a:gd name="T48" fmla="*/ 62 w 198"/>
                <a:gd name="T49" fmla="*/ 92 h 184"/>
                <a:gd name="T50" fmla="*/ 62 w 198"/>
                <a:gd name="T51" fmla="*/ 108 h 184"/>
                <a:gd name="T52" fmla="*/ 46 w 198"/>
                <a:gd name="T53" fmla="*/ 108 h 184"/>
                <a:gd name="T54" fmla="*/ 32 w 198"/>
                <a:gd name="T55" fmla="*/ 108 h 184"/>
                <a:gd name="T56" fmla="*/ 18 w 198"/>
                <a:gd name="T57" fmla="*/ 108 h 184"/>
                <a:gd name="T58" fmla="*/ 3 w 198"/>
                <a:gd name="T59" fmla="*/ 108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184"/>
                <a:gd name="T92" fmla="*/ 198 w 198"/>
                <a:gd name="T93" fmla="*/ 184 h 1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184">
                  <a:moveTo>
                    <a:pt x="4" y="169"/>
                  </a:moveTo>
                  <a:lnTo>
                    <a:pt x="0" y="184"/>
                  </a:lnTo>
                  <a:lnTo>
                    <a:pt x="3" y="169"/>
                  </a:lnTo>
                  <a:lnTo>
                    <a:pt x="17" y="135"/>
                  </a:lnTo>
                  <a:lnTo>
                    <a:pt x="33" y="102"/>
                  </a:lnTo>
                  <a:lnTo>
                    <a:pt x="29" y="105"/>
                  </a:lnTo>
                  <a:lnTo>
                    <a:pt x="47" y="85"/>
                  </a:lnTo>
                  <a:lnTo>
                    <a:pt x="55" y="64"/>
                  </a:lnTo>
                  <a:lnTo>
                    <a:pt x="64" y="44"/>
                  </a:lnTo>
                  <a:lnTo>
                    <a:pt x="82" y="26"/>
                  </a:lnTo>
                  <a:lnTo>
                    <a:pt x="95" y="0"/>
                  </a:lnTo>
                  <a:lnTo>
                    <a:pt x="121" y="0"/>
                  </a:lnTo>
                  <a:lnTo>
                    <a:pt x="145" y="0"/>
                  </a:lnTo>
                  <a:lnTo>
                    <a:pt x="172" y="0"/>
                  </a:lnTo>
                  <a:lnTo>
                    <a:pt x="198" y="0"/>
                  </a:lnTo>
                  <a:lnTo>
                    <a:pt x="198" y="9"/>
                  </a:lnTo>
                  <a:lnTo>
                    <a:pt x="197" y="44"/>
                  </a:lnTo>
                  <a:lnTo>
                    <a:pt x="177" y="44"/>
                  </a:lnTo>
                  <a:lnTo>
                    <a:pt x="158" y="44"/>
                  </a:lnTo>
                  <a:lnTo>
                    <a:pt x="139" y="44"/>
                  </a:lnTo>
                  <a:lnTo>
                    <a:pt x="121" y="44"/>
                  </a:lnTo>
                  <a:lnTo>
                    <a:pt x="121" y="77"/>
                  </a:lnTo>
                  <a:lnTo>
                    <a:pt x="120" y="112"/>
                  </a:lnTo>
                  <a:lnTo>
                    <a:pt x="97" y="123"/>
                  </a:lnTo>
                  <a:lnTo>
                    <a:pt x="95" y="144"/>
                  </a:lnTo>
                  <a:lnTo>
                    <a:pt x="95" y="169"/>
                  </a:lnTo>
                  <a:lnTo>
                    <a:pt x="71" y="169"/>
                  </a:lnTo>
                  <a:lnTo>
                    <a:pt x="49" y="169"/>
                  </a:lnTo>
                  <a:lnTo>
                    <a:pt x="28" y="169"/>
                  </a:lnTo>
                  <a:lnTo>
                    <a:pt x="4" y="169"/>
                  </a:lnTo>
                </a:path>
              </a:pathLst>
            </a:custGeom>
            <a:solidFill>
              <a:srgbClr val="E5E5E5"/>
            </a:solidFill>
            <a:ln w="1588">
              <a:solidFill>
                <a:srgbClr val="999999"/>
              </a:solidFill>
              <a:prstDash val="solid"/>
              <a:round/>
              <a:headEnd/>
              <a:tailEnd/>
            </a:ln>
          </p:spPr>
          <p:txBody>
            <a:bodyPr/>
            <a:lstStyle/>
            <a:p>
              <a:endParaRPr lang="en-US"/>
            </a:p>
          </p:txBody>
        </p:sp>
        <p:sp>
          <p:nvSpPr>
            <p:cNvPr id="27476" name="Freeform 733"/>
            <p:cNvSpPr>
              <a:spLocks/>
            </p:cNvSpPr>
            <p:nvPr/>
          </p:nvSpPr>
          <p:spPr bwMode="auto">
            <a:xfrm>
              <a:off x="3044" y="1919"/>
              <a:ext cx="5" cy="7"/>
            </a:xfrm>
            <a:custGeom>
              <a:avLst/>
              <a:gdLst>
                <a:gd name="T0" fmla="*/ 1 w 8"/>
                <a:gd name="T1" fmla="*/ 1 h 11"/>
                <a:gd name="T2" fmla="*/ 1 w 8"/>
                <a:gd name="T3" fmla="*/ 3 h 11"/>
                <a:gd name="T4" fmla="*/ 0 w 8"/>
                <a:gd name="T5" fmla="*/ 3 h 11"/>
                <a:gd name="T6" fmla="*/ 0 w 8"/>
                <a:gd name="T7" fmla="*/ 4 h 11"/>
                <a:gd name="T8" fmla="*/ 1 w 8"/>
                <a:gd name="T9" fmla="*/ 4 h 11"/>
                <a:gd name="T10" fmla="*/ 1 w 8"/>
                <a:gd name="T11" fmla="*/ 7 h 11"/>
                <a:gd name="T12" fmla="*/ 3 w 8"/>
                <a:gd name="T13" fmla="*/ 7 h 11"/>
                <a:gd name="T14" fmla="*/ 3 w 8"/>
                <a:gd name="T15" fmla="*/ 4 h 11"/>
                <a:gd name="T16" fmla="*/ 5 w 8"/>
                <a:gd name="T17" fmla="*/ 4 h 11"/>
                <a:gd name="T18" fmla="*/ 5 w 8"/>
                <a:gd name="T19" fmla="*/ 3 h 11"/>
                <a:gd name="T20" fmla="*/ 3 w 8"/>
                <a:gd name="T21" fmla="*/ 3 h 11"/>
                <a:gd name="T22" fmla="*/ 3 w 8"/>
                <a:gd name="T23" fmla="*/ 0 h 11"/>
                <a:gd name="T24" fmla="*/ 1 w 8"/>
                <a:gd name="T25" fmla="*/ 0 h 11"/>
                <a:gd name="T26" fmla="*/ 1 w 8"/>
                <a:gd name="T27" fmla="*/ 1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1"/>
                <a:gd name="T44" fmla="*/ 8 w 8"/>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1">
                  <a:moveTo>
                    <a:pt x="2" y="1"/>
                  </a:moveTo>
                  <a:lnTo>
                    <a:pt x="2" y="5"/>
                  </a:lnTo>
                  <a:lnTo>
                    <a:pt x="0" y="5"/>
                  </a:lnTo>
                  <a:lnTo>
                    <a:pt x="0" y="6"/>
                  </a:lnTo>
                  <a:lnTo>
                    <a:pt x="2" y="6"/>
                  </a:lnTo>
                  <a:lnTo>
                    <a:pt x="2" y="11"/>
                  </a:lnTo>
                  <a:lnTo>
                    <a:pt x="5" y="11"/>
                  </a:lnTo>
                  <a:lnTo>
                    <a:pt x="5" y="6"/>
                  </a:lnTo>
                  <a:lnTo>
                    <a:pt x="8" y="6"/>
                  </a:lnTo>
                  <a:lnTo>
                    <a:pt x="8" y="5"/>
                  </a:lnTo>
                  <a:lnTo>
                    <a:pt x="5" y="5"/>
                  </a:lnTo>
                  <a:lnTo>
                    <a:pt x="5" y="0"/>
                  </a:lnTo>
                  <a:lnTo>
                    <a:pt x="2" y="0"/>
                  </a:lnTo>
                  <a:lnTo>
                    <a:pt x="2" y="1"/>
                  </a:lnTo>
                </a:path>
              </a:pathLst>
            </a:custGeom>
            <a:solidFill>
              <a:srgbClr val="E5E5E5"/>
            </a:solidFill>
            <a:ln w="1588">
              <a:solidFill>
                <a:srgbClr val="999999"/>
              </a:solidFill>
              <a:prstDash val="solid"/>
              <a:round/>
              <a:headEnd/>
              <a:tailEnd/>
            </a:ln>
          </p:spPr>
          <p:txBody>
            <a:bodyPr/>
            <a:lstStyle/>
            <a:p>
              <a:endParaRPr lang="en-US"/>
            </a:p>
          </p:txBody>
        </p:sp>
        <p:sp>
          <p:nvSpPr>
            <p:cNvPr id="27477" name="Freeform 734"/>
            <p:cNvSpPr>
              <a:spLocks/>
            </p:cNvSpPr>
            <p:nvPr/>
          </p:nvSpPr>
          <p:spPr bwMode="auto">
            <a:xfrm>
              <a:off x="3036" y="1899"/>
              <a:ext cx="20" cy="20"/>
            </a:xfrm>
            <a:custGeom>
              <a:avLst/>
              <a:gdLst>
                <a:gd name="T0" fmla="*/ 20 w 30"/>
                <a:gd name="T1" fmla="*/ 10 h 31"/>
                <a:gd name="T2" fmla="*/ 20 w 30"/>
                <a:gd name="T3" fmla="*/ 12 h 31"/>
                <a:gd name="T4" fmla="*/ 19 w 30"/>
                <a:gd name="T5" fmla="*/ 14 h 31"/>
                <a:gd name="T6" fmla="*/ 19 w 30"/>
                <a:gd name="T7" fmla="*/ 16 h 31"/>
                <a:gd name="T8" fmla="*/ 17 w 30"/>
                <a:gd name="T9" fmla="*/ 17 h 31"/>
                <a:gd name="T10" fmla="*/ 15 w 30"/>
                <a:gd name="T11" fmla="*/ 19 h 31"/>
                <a:gd name="T12" fmla="*/ 14 w 30"/>
                <a:gd name="T13" fmla="*/ 19 h 31"/>
                <a:gd name="T14" fmla="*/ 12 w 30"/>
                <a:gd name="T15" fmla="*/ 20 h 31"/>
                <a:gd name="T16" fmla="*/ 11 w 30"/>
                <a:gd name="T17" fmla="*/ 20 h 31"/>
                <a:gd name="T18" fmla="*/ 8 w 30"/>
                <a:gd name="T19" fmla="*/ 20 h 31"/>
                <a:gd name="T20" fmla="*/ 7 w 30"/>
                <a:gd name="T21" fmla="*/ 19 h 31"/>
                <a:gd name="T22" fmla="*/ 4 w 30"/>
                <a:gd name="T23" fmla="*/ 19 h 31"/>
                <a:gd name="T24" fmla="*/ 2 w 30"/>
                <a:gd name="T25" fmla="*/ 17 h 31"/>
                <a:gd name="T26" fmla="*/ 1 w 30"/>
                <a:gd name="T27" fmla="*/ 16 h 31"/>
                <a:gd name="T28" fmla="*/ 1 w 30"/>
                <a:gd name="T29" fmla="*/ 14 h 31"/>
                <a:gd name="T30" fmla="*/ 0 w 30"/>
                <a:gd name="T31" fmla="*/ 12 h 31"/>
                <a:gd name="T32" fmla="*/ 0 w 30"/>
                <a:gd name="T33" fmla="*/ 10 h 31"/>
                <a:gd name="T34" fmla="*/ 0 w 30"/>
                <a:gd name="T35" fmla="*/ 8 h 31"/>
                <a:gd name="T36" fmla="*/ 1 w 30"/>
                <a:gd name="T37" fmla="*/ 6 h 31"/>
                <a:gd name="T38" fmla="*/ 1 w 30"/>
                <a:gd name="T39" fmla="*/ 5 h 31"/>
                <a:gd name="T40" fmla="*/ 2 w 30"/>
                <a:gd name="T41" fmla="*/ 3 h 31"/>
                <a:gd name="T42" fmla="*/ 4 w 30"/>
                <a:gd name="T43" fmla="*/ 2 h 31"/>
                <a:gd name="T44" fmla="*/ 7 w 30"/>
                <a:gd name="T45" fmla="*/ 1 h 31"/>
                <a:gd name="T46" fmla="*/ 8 w 30"/>
                <a:gd name="T47" fmla="*/ 0 h 31"/>
                <a:gd name="T48" fmla="*/ 11 w 30"/>
                <a:gd name="T49" fmla="*/ 0 h 31"/>
                <a:gd name="T50" fmla="*/ 12 w 30"/>
                <a:gd name="T51" fmla="*/ 0 h 31"/>
                <a:gd name="T52" fmla="*/ 14 w 30"/>
                <a:gd name="T53" fmla="*/ 1 h 31"/>
                <a:gd name="T54" fmla="*/ 15 w 30"/>
                <a:gd name="T55" fmla="*/ 2 h 31"/>
                <a:gd name="T56" fmla="*/ 17 w 30"/>
                <a:gd name="T57" fmla="*/ 3 h 31"/>
                <a:gd name="T58" fmla="*/ 19 w 30"/>
                <a:gd name="T59" fmla="*/ 5 h 31"/>
                <a:gd name="T60" fmla="*/ 19 w 30"/>
                <a:gd name="T61" fmla="*/ 6 h 31"/>
                <a:gd name="T62" fmla="*/ 20 w 30"/>
                <a:gd name="T63" fmla="*/ 8 h 31"/>
                <a:gd name="T64" fmla="*/ 20 w 30"/>
                <a:gd name="T65" fmla="*/ 1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1"/>
                <a:gd name="T101" fmla="*/ 30 w 30"/>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1">
                  <a:moveTo>
                    <a:pt x="30" y="16"/>
                  </a:moveTo>
                  <a:lnTo>
                    <a:pt x="30" y="19"/>
                  </a:lnTo>
                  <a:lnTo>
                    <a:pt x="29" y="22"/>
                  </a:lnTo>
                  <a:lnTo>
                    <a:pt x="28" y="25"/>
                  </a:lnTo>
                  <a:lnTo>
                    <a:pt x="25" y="27"/>
                  </a:lnTo>
                  <a:lnTo>
                    <a:pt x="23" y="29"/>
                  </a:lnTo>
                  <a:lnTo>
                    <a:pt x="21" y="30"/>
                  </a:lnTo>
                  <a:lnTo>
                    <a:pt x="18" y="31"/>
                  </a:lnTo>
                  <a:lnTo>
                    <a:pt x="16" y="31"/>
                  </a:lnTo>
                  <a:lnTo>
                    <a:pt x="12" y="31"/>
                  </a:lnTo>
                  <a:lnTo>
                    <a:pt x="10" y="30"/>
                  </a:lnTo>
                  <a:lnTo>
                    <a:pt x="6" y="29"/>
                  </a:lnTo>
                  <a:lnTo>
                    <a:pt x="3" y="27"/>
                  </a:lnTo>
                  <a:lnTo>
                    <a:pt x="2" y="25"/>
                  </a:lnTo>
                  <a:lnTo>
                    <a:pt x="1" y="22"/>
                  </a:lnTo>
                  <a:lnTo>
                    <a:pt x="0" y="19"/>
                  </a:lnTo>
                  <a:lnTo>
                    <a:pt x="0" y="16"/>
                  </a:lnTo>
                  <a:lnTo>
                    <a:pt x="0" y="13"/>
                  </a:lnTo>
                  <a:lnTo>
                    <a:pt x="1" y="10"/>
                  </a:lnTo>
                  <a:lnTo>
                    <a:pt x="2" y="8"/>
                  </a:lnTo>
                  <a:lnTo>
                    <a:pt x="3" y="5"/>
                  </a:lnTo>
                  <a:lnTo>
                    <a:pt x="6" y="3"/>
                  </a:lnTo>
                  <a:lnTo>
                    <a:pt x="10" y="2"/>
                  </a:lnTo>
                  <a:lnTo>
                    <a:pt x="12" y="0"/>
                  </a:lnTo>
                  <a:lnTo>
                    <a:pt x="16" y="0"/>
                  </a:lnTo>
                  <a:lnTo>
                    <a:pt x="18" y="0"/>
                  </a:lnTo>
                  <a:lnTo>
                    <a:pt x="21" y="2"/>
                  </a:lnTo>
                  <a:lnTo>
                    <a:pt x="23" y="3"/>
                  </a:lnTo>
                  <a:lnTo>
                    <a:pt x="25" y="5"/>
                  </a:lnTo>
                  <a:lnTo>
                    <a:pt x="28" y="8"/>
                  </a:lnTo>
                  <a:lnTo>
                    <a:pt x="29" y="10"/>
                  </a:lnTo>
                  <a:lnTo>
                    <a:pt x="30" y="13"/>
                  </a:lnTo>
                  <a:lnTo>
                    <a:pt x="30" y="16"/>
                  </a:lnTo>
                </a:path>
              </a:pathLst>
            </a:custGeom>
            <a:solidFill>
              <a:srgbClr val="E5E5E5"/>
            </a:solidFill>
            <a:ln w="1588">
              <a:solidFill>
                <a:srgbClr val="999999"/>
              </a:solidFill>
              <a:prstDash val="solid"/>
              <a:round/>
              <a:headEnd/>
              <a:tailEnd/>
            </a:ln>
          </p:spPr>
          <p:txBody>
            <a:bodyPr/>
            <a:lstStyle/>
            <a:p>
              <a:endParaRPr lang="en-US"/>
            </a:p>
          </p:txBody>
        </p:sp>
        <p:sp>
          <p:nvSpPr>
            <p:cNvPr id="27478" name="Freeform 735"/>
            <p:cNvSpPr>
              <a:spLocks/>
            </p:cNvSpPr>
            <p:nvPr/>
          </p:nvSpPr>
          <p:spPr bwMode="auto">
            <a:xfrm>
              <a:off x="3041" y="1921"/>
              <a:ext cx="18" cy="18"/>
            </a:xfrm>
            <a:custGeom>
              <a:avLst/>
              <a:gdLst>
                <a:gd name="T0" fmla="*/ 18 w 28"/>
                <a:gd name="T1" fmla="*/ 8 h 28"/>
                <a:gd name="T2" fmla="*/ 18 w 28"/>
                <a:gd name="T3" fmla="*/ 11 h 28"/>
                <a:gd name="T4" fmla="*/ 17 w 28"/>
                <a:gd name="T5" fmla="*/ 12 h 28"/>
                <a:gd name="T6" fmla="*/ 17 w 28"/>
                <a:gd name="T7" fmla="*/ 14 h 28"/>
                <a:gd name="T8" fmla="*/ 16 w 28"/>
                <a:gd name="T9" fmla="*/ 15 h 28"/>
                <a:gd name="T10" fmla="*/ 14 w 28"/>
                <a:gd name="T11" fmla="*/ 16 h 28"/>
                <a:gd name="T12" fmla="*/ 13 w 28"/>
                <a:gd name="T13" fmla="*/ 17 h 28"/>
                <a:gd name="T14" fmla="*/ 11 w 28"/>
                <a:gd name="T15" fmla="*/ 18 h 28"/>
                <a:gd name="T16" fmla="*/ 10 w 28"/>
                <a:gd name="T17" fmla="*/ 18 h 28"/>
                <a:gd name="T18" fmla="*/ 7 w 28"/>
                <a:gd name="T19" fmla="*/ 18 h 28"/>
                <a:gd name="T20" fmla="*/ 6 w 28"/>
                <a:gd name="T21" fmla="*/ 17 h 28"/>
                <a:gd name="T22" fmla="*/ 4 w 28"/>
                <a:gd name="T23" fmla="*/ 16 h 28"/>
                <a:gd name="T24" fmla="*/ 3 w 28"/>
                <a:gd name="T25" fmla="*/ 15 h 28"/>
                <a:gd name="T26" fmla="*/ 2 w 28"/>
                <a:gd name="T27" fmla="*/ 14 h 28"/>
                <a:gd name="T28" fmla="*/ 1 w 28"/>
                <a:gd name="T29" fmla="*/ 12 h 28"/>
                <a:gd name="T30" fmla="*/ 0 w 28"/>
                <a:gd name="T31" fmla="*/ 11 h 28"/>
                <a:gd name="T32" fmla="*/ 0 w 28"/>
                <a:gd name="T33" fmla="*/ 8 h 28"/>
                <a:gd name="T34" fmla="*/ 0 w 28"/>
                <a:gd name="T35" fmla="*/ 7 h 28"/>
                <a:gd name="T36" fmla="*/ 1 w 28"/>
                <a:gd name="T37" fmla="*/ 5 h 28"/>
                <a:gd name="T38" fmla="*/ 2 w 28"/>
                <a:gd name="T39" fmla="*/ 4 h 28"/>
                <a:gd name="T40" fmla="*/ 3 w 28"/>
                <a:gd name="T41" fmla="*/ 2 h 28"/>
                <a:gd name="T42" fmla="*/ 4 w 28"/>
                <a:gd name="T43" fmla="*/ 1 h 28"/>
                <a:gd name="T44" fmla="*/ 6 w 28"/>
                <a:gd name="T45" fmla="*/ 1 h 28"/>
                <a:gd name="T46" fmla="*/ 7 w 28"/>
                <a:gd name="T47" fmla="*/ 0 h 28"/>
                <a:gd name="T48" fmla="*/ 10 w 28"/>
                <a:gd name="T49" fmla="*/ 0 h 28"/>
                <a:gd name="T50" fmla="*/ 11 w 28"/>
                <a:gd name="T51" fmla="*/ 0 h 28"/>
                <a:gd name="T52" fmla="*/ 13 w 28"/>
                <a:gd name="T53" fmla="*/ 1 h 28"/>
                <a:gd name="T54" fmla="*/ 14 w 28"/>
                <a:gd name="T55" fmla="*/ 1 h 28"/>
                <a:gd name="T56" fmla="*/ 16 w 28"/>
                <a:gd name="T57" fmla="*/ 2 h 28"/>
                <a:gd name="T58" fmla="*/ 17 w 28"/>
                <a:gd name="T59" fmla="*/ 4 h 28"/>
                <a:gd name="T60" fmla="*/ 17 w 28"/>
                <a:gd name="T61" fmla="*/ 5 h 28"/>
                <a:gd name="T62" fmla="*/ 18 w 28"/>
                <a:gd name="T63" fmla="*/ 7 h 28"/>
                <a:gd name="T64" fmla="*/ 18 w 28"/>
                <a:gd name="T65" fmla="*/ 8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8"/>
                <a:gd name="T101" fmla="*/ 28 w 2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8">
                  <a:moveTo>
                    <a:pt x="28" y="13"/>
                  </a:moveTo>
                  <a:lnTo>
                    <a:pt x="28" y="17"/>
                  </a:lnTo>
                  <a:lnTo>
                    <a:pt x="27" y="19"/>
                  </a:lnTo>
                  <a:lnTo>
                    <a:pt x="26" y="22"/>
                  </a:lnTo>
                  <a:lnTo>
                    <a:pt x="25" y="23"/>
                  </a:lnTo>
                  <a:lnTo>
                    <a:pt x="22" y="25"/>
                  </a:lnTo>
                  <a:lnTo>
                    <a:pt x="20" y="26"/>
                  </a:lnTo>
                  <a:lnTo>
                    <a:pt x="17" y="28"/>
                  </a:lnTo>
                  <a:lnTo>
                    <a:pt x="15" y="28"/>
                  </a:lnTo>
                  <a:lnTo>
                    <a:pt x="11" y="28"/>
                  </a:lnTo>
                  <a:lnTo>
                    <a:pt x="9" y="26"/>
                  </a:lnTo>
                  <a:lnTo>
                    <a:pt x="6" y="25"/>
                  </a:lnTo>
                  <a:lnTo>
                    <a:pt x="4" y="23"/>
                  </a:lnTo>
                  <a:lnTo>
                    <a:pt x="3" y="22"/>
                  </a:lnTo>
                  <a:lnTo>
                    <a:pt x="1" y="19"/>
                  </a:lnTo>
                  <a:lnTo>
                    <a:pt x="0" y="17"/>
                  </a:lnTo>
                  <a:lnTo>
                    <a:pt x="0" y="13"/>
                  </a:lnTo>
                  <a:lnTo>
                    <a:pt x="0" y="11"/>
                  </a:lnTo>
                  <a:lnTo>
                    <a:pt x="1" y="8"/>
                  </a:lnTo>
                  <a:lnTo>
                    <a:pt x="3" y="6"/>
                  </a:lnTo>
                  <a:lnTo>
                    <a:pt x="4" y="3"/>
                  </a:lnTo>
                  <a:lnTo>
                    <a:pt x="6" y="2"/>
                  </a:lnTo>
                  <a:lnTo>
                    <a:pt x="9" y="1"/>
                  </a:lnTo>
                  <a:lnTo>
                    <a:pt x="11" y="0"/>
                  </a:lnTo>
                  <a:lnTo>
                    <a:pt x="15" y="0"/>
                  </a:lnTo>
                  <a:lnTo>
                    <a:pt x="17" y="0"/>
                  </a:lnTo>
                  <a:lnTo>
                    <a:pt x="20" y="1"/>
                  </a:lnTo>
                  <a:lnTo>
                    <a:pt x="22" y="2"/>
                  </a:lnTo>
                  <a:lnTo>
                    <a:pt x="25" y="3"/>
                  </a:lnTo>
                  <a:lnTo>
                    <a:pt x="26" y="6"/>
                  </a:lnTo>
                  <a:lnTo>
                    <a:pt x="27" y="8"/>
                  </a:lnTo>
                  <a:lnTo>
                    <a:pt x="28" y="11"/>
                  </a:lnTo>
                  <a:lnTo>
                    <a:pt x="28" y="13"/>
                  </a:lnTo>
                </a:path>
              </a:pathLst>
            </a:custGeom>
            <a:solidFill>
              <a:srgbClr val="E5E5E5"/>
            </a:solidFill>
            <a:ln w="1588">
              <a:solidFill>
                <a:srgbClr val="999999"/>
              </a:solidFill>
              <a:prstDash val="solid"/>
              <a:round/>
              <a:headEnd/>
              <a:tailEnd/>
            </a:ln>
          </p:spPr>
          <p:txBody>
            <a:bodyPr/>
            <a:lstStyle/>
            <a:p>
              <a:endParaRPr lang="en-US"/>
            </a:p>
          </p:txBody>
        </p:sp>
        <p:sp>
          <p:nvSpPr>
            <p:cNvPr id="27479" name="Freeform 736"/>
            <p:cNvSpPr>
              <a:spLocks/>
            </p:cNvSpPr>
            <p:nvPr/>
          </p:nvSpPr>
          <p:spPr bwMode="auto">
            <a:xfrm>
              <a:off x="3056" y="1915"/>
              <a:ext cx="9" cy="10"/>
            </a:xfrm>
            <a:custGeom>
              <a:avLst/>
              <a:gdLst>
                <a:gd name="T0" fmla="*/ 3 w 14"/>
                <a:gd name="T1" fmla="*/ 3 h 15"/>
                <a:gd name="T2" fmla="*/ 5 w 14"/>
                <a:gd name="T3" fmla="*/ 1 h 15"/>
                <a:gd name="T4" fmla="*/ 9 w 14"/>
                <a:gd name="T5" fmla="*/ 0 h 15"/>
                <a:gd name="T6" fmla="*/ 9 w 14"/>
                <a:gd name="T7" fmla="*/ 4 h 15"/>
                <a:gd name="T8" fmla="*/ 8 w 14"/>
                <a:gd name="T9" fmla="*/ 7 h 15"/>
                <a:gd name="T10" fmla="*/ 8 w 14"/>
                <a:gd name="T11" fmla="*/ 3 h 15"/>
                <a:gd name="T12" fmla="*/ 1 w 14"/>
                <a:gd name="T13" fmla="*/ 10 h 15"/>
                <a:gd name="T14" fmla="*/ 0 w 14"/>
                <a:gd name="T15" fmla="*/ 9 h 15"/>
                <a:gd name="T16" fmla="*/ 7 w 14"/>
                <a:gd name="T17" fmla="*/ 1 h 15"/>
                <a:gd name="T18" fmla="*/ 3 w 14"/>
                <a:gd name="T19" fmla="*/ 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5" y="4"/>
                  </a:moveTo>
                  <a:lnTo>
                    <a:pt x="8" y="1"/>
                  </a:lnTo>
                  <a:lnTo>
                    <a:pt x="14" y="0"/>
                  </a:lnTo>
                  <a:lnTo>
                    <a:pt x="14" y="6"/>
                  </a:lnTo>
                  <a:lnTo>
                    <a:pt x="13" y="10"/>
                  </a:lnTo>
                  <a:lnTo>
                    <a:pt x="13" y="4"/>
                  </a:lnTo>
                  <a:lnTo>
                    <a:pt x="2" y="15"/>
                  </a:lnTo>
                  <a:lnTo>
                    <a:pt x="0" y="13"/>
                  </a:lnTo>
                  <a:lnTo>
                    <a:pt x="11" y="2"/>
                  </a:lnTo>
                  <a:lnTo>
                    <a:pt x="5" y="4"/>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80" name="Freeform 737"/>
            <p:cNvSpPr>
              <a:spLocks/>
            </p:cNvSpPr>
            <p:nvPr/>
          </p:nvSpPr>
          <p:spPr bwMode="auto">
            <a:xfrm>
              <a:off x="3056" y="1915"/>
              <a:ext cx="9" cy="10"/>
            </a:xfrm>
            <a:custGeom>
              <a:avLst/>
              <a:gdLst>
                <a:gd name="T0" fmla="*/ 3 w 14"/>
                <a:gd name="T1" fmla="*/ 3 h 15"/>
                <a:gd name="T2" fmla="*/ 5 w 14"/>
                <a:gd name="T3" fmla="*/ 1 h 15"/>
                <a:gd name="T4" fmla="*/ 9 w 14"/>
                <a:gd name="T5" fmla="*/ 0 h 15"/>
                <a:gd name="T6" fmla="*/ 9 w 14"/>
                <a:gd name="T7" fmla="*/ 4 h 15"/>
                <a:gd name="T8" fmla="*/ 8 w 14"/>
                <a:gd name="T9" fmla="*/ 7 h 15"/>
                <a:gd name="T10" fmla="*/ 8 w 14"/>
                <a:gd name="T11" fmla="*/ 3 h 15"/>
                <a:gd name="T12" fmla="*/ 1 w 14"/>
                <a:gd name="T13" fmla="*/ 10 h 15"/>
                <a:gd name="T14" fmla="*/ 0 w 14"/>
                <a:gd name="T15" fmla="*/ 9 h 15"/>
                <a:gd name="T16" fmla="*/ 7 w 14"/>
                <a:gd name="T17" fmla="*/ 1 h 15"/>
                <a:gd name="T18" fmla="*/ 3 w 14"/>
                <a:gd name="T19" fmla="*/ 3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5"/>
                <a:gd name="T32" fmla="*/ 14 w 1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5">
                  <a:moveTo>
                    <a:pt x="5" y="4"/>
                  </a:moveTo>
                  <a:lnTo>
                    <a:pt x="8" y="1"/>
                  </a:lnTo>
                  <a:lnTo>
                    <a:pt x="14" y="0"/>
                  </a:lnTo>
                  <a:lnTo>
                    <a:pt x="14" y="6"/>
                  </a:lnTo>
                  <a:lnTo>
                    <a:pt x="13" y="10"/>
                  </a:lnTo>
                  <a:lnTo>
                    <a:pt x="13" y="4"/>
                  </a:lnTo>
                  <a:lnTo>
                    <a:pt x="2" y="15"/>
                  </a:lnTo>
                  <a:lnTo>
                    <a:pt x="0" y="13"/>
                  </a:lnTo>
                  <a:lnTo>
                    <a:pt x="11" y="2"/>
                  </a:lnTo>
                  <a:lnTo>
                    <a:pt x="5" y="4"/>
                  </a:lnTo>
                </a:path>
              </a:pathLst>
            </a:custGeom>
            <a:solidFill>
              <a:srgbClr val="E5E5E5"/>
            </a:solidFill>
            <a:ln w="1588">
              <a:solidFill>
                <a:srgbClr val="999999"/>
              </a:solidFill>
              <a:prstDash val="solid"/>
              <a:round/>
              <a:headEnd/>
              <a:tailEnd/>
            </a:ln>
          </p:spPr>
          <p:txBody>
            <a:bodyPr/>
            <a:lstStyle/>
            <a:p>
              <a:endParaRPr lang="en-US"/>
            </a:p>
          </p:txBody>
        </p:sp>
        <p:sp>
          <p:nvSpPr>
            <p:cNvPr id="27481" name="Freeform 738"/>
            <p:cNvSpPr>
              <a:spLocks/>
            </p:cNvSpPr>
            <p:nvPr/>
          </p:nvSpPr>
          <p:spPr bwMode="auto">
            <a:xfrm>
              <a:off x="1833" y="2307"/>
              <a:ext cx="46" cy="60"/>
            </a:xfrm>
            <a:custGeom>
              <a:avLst/>
              <a:gdLst>
                <a:gd name="T0" fmla="*/ 35 w 70"/>
                <a:gd name="T1" fmla="*/ 17 h 94"/>
                <a:gd name="T2" fmla="*/ 23 w 70"/>
                <a:gd name="T3" fmla="*/ 4 h 94"/>
                <a:gd name="T4" fmla="*/ 11 w 70"/>
                <a:gd name="T5" fmla="*/ 0 h 94"/>
                <a:gd name="T6" fmla="*/ 7 w 70"/>
                <a:gd name="T7" fmla="*/ 7 h 94"/>
                <a:gd name="T8" fmla="*/ 3 w 70"/>
                <a:gd name="T9" fmla="*/ 21 h 94"/>
                <a:gd name="T10" fmla="*/ 9 w 70"/>
                <a:gd name="T11" fmla="*/ 41 h 94"/>
                <a:gd name="T12" fmla="*/ 0 w 70"/>
                <a:gd name="T13" fmla="*/ 58 h 94"/>
                <a:gd name="T14" fmla="*/ 11 w 70"/>
                <a:gd name="T15" fmla="*/ 60 h 94"/>
                <a:gd name="T16" fmla="*/ 26 w 70"/>
                <a:gd name="T17" fmla="*/ 60 h 94"/>
                <a:gd name="T18" fmla="*/ 35 w 70"/>
                <a:gd name="T19" fmla="*/ 46 h 94"/>
                <a:gd name="T20" fmla="*/ 46 w 70"/>
                <a:gd name="T21" fmla="*/ 29 h 94"/>
                <a:gd name="T22" fmla="*/ 43 w 70"/>
                <a:gd name="T23" fmla="*/ 19 h 94"/>
                <a:gd name="T24" fmla="*/ 43 w 70"/>
                <a:gd name="T25" fmla="*/ 22 h 94"/>
                <a:gd name="T26" fmla="*/ 35 w 70"/>
                <a:gd name="T27" fmla="*/ 17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94"/>
                <a:gd name="T44" fmla="*/ 70 w 70"/>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94">
                  <a:moveTo>
                    <a:pt x="54" y="27"/>
                  </a:moveTo>
                  <a:lnTo>
                    <a:pt x="35" y="6"/>
                  </a:lnTo>
                  <a:lnTo>
                    <a:pt x="17" y="0"/>
                  </a:lnTo>
                  <a:lnTo>
                    <a:pt x="11" y="11"/>
                  </a:lnTo>
                  <a:lnTo>
                    <a:pt x="4" y="33"/>
                  </a:lnTo>
                  <a:lnTo>
                    <a:pt x="13" y="64"/>
                  </a:lnTo>
                  <a:lnTo>
                    <a:pt x="0" y="91"/>
                  </a:lnTo>
                  <a:lnTo>
                    <a:pt x="17" y="94"/>
                  </a:lnTo>
                  <a:lnTo>
                    <a:pt x="39" y="94"/>
                  </a:lnTo>
                  <a:lnTo>
                    <a:pt x="54" y="72"/>
                  </a:lnTo>
                  <a:lnTo>
                    <a:pt x="70" y="46"/>
                  </a:lnTo>
                  <a:lnTo>
                    <a:pt x="65" y="30"/>
                  </a:lnTo>
                  <a:lnTo>
                    <a:pt x="65" y="34"/>
                  </a:lnTo>
                  <a:lnTo>
                    <a:pt x="54" y="2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82" name="Freeform 739"/>
            <p:cNvSpPr>
              <a:spLocks/>
            </p:cNvSpPr>
            <p:nvPr/>
          </p:nvSpPr>
          <p:spPr bwMode="auto">
            <a:xfrm>
              <a:off x="1833" y="2307"/>
              <a:ext cx="46" cy="60"/>
            </a:xfrm>
            <a:custGeom>
              <a:avLst/>
              <a:gdLst>
                <a:gd name="T0" fmla="*/ 35 w 70"/>
                <a:gd name="T1" fmla="*/ 17 h 94"/>
                <a:gd name="T2" fmla="*/ 23 w 70"/>
                <a:gd name="T3" fmla="*/ 4 h 94"/>
                <a:gd name="T4" fmla="*/ 11 w 70"/>
                <a:gd name="T5" fmla="*/ 0 h 94"/>
                <a:gd name="T6" fmla="*/ 7 w 70"/>
                <a:gd name="T7" fmla="*/ 7 h 94"/>
                <a:gd name="T8" fmla="*/ 3 w 70"/>
                <a:gd name="T9" fmla="*/ 21 h 94"/>
                <a:gd name="T10" fmla="*/ 9 w 70"/>
                <a:gd name="T11" fmla="*/ 41 h 94"/>
                <a:gd name="T12" fmla="*/ 0 w 70"/>
                <a:gd name="T13" fmla="*/ 58 h 94"/>
                <a:gd name="T14" fmla="*/ 11 w 70"/>
                <a:gd name="T15" fmla="*/ 60 h 94"/>
                <a:gd name="T16" fmla="*/ 26 w 70"/>
                <a:gd name="T17" fmla="*/ 60 h 94"/>
                <a:gd name="T18" fmla="*/ 35 w 70"/>
                <a:gd name="T19" fmla="*/ 46 h 94"/>
                <a:gd name="T20" fmla="*/ 46 w 70"/>
                <a:gd name="T21" fmla="*/ 29 h 94"/>
                <a:gd name="T22" fmla="*/ 43 w 70"/>
                <a:gd name="T23" fmla="*/ 19 h 94"/>
                <a:gd name="T24" fmla="*/ 43 w 70"/>
                <a:gd name="T25" fmla="*/ 22 h 94"/>
                <a:gd name="T26" fmla="*/ 35 w 70"/>
                <a:gd name="T27" fmla="*/ 17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94"/>
                <a:gd name="T44" fmla="*/ 70 w 70"/>
                <a:gd name="T45" fmla="*/ 94 h 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94">
                  <a:moveTo>
                    <a:pt x="54" y="27"/>
                  </a:moveTo>
                  <a:lnTo>
                    <a:pt x="35" y="6"/>
                  </a:lnTo>
                  <a:lnTo>
                    <a:pt x="17" y="0"/>
                  </a:lnTo>
                  <a:lnTo>
                    <a:pt x="11" y="11"/>
                  </a:lnTo>
                  <a:lnTo>
                    <a:pt x="4" y="33"/>
                  </a:lnTo>
                  <a:lnTo>
                    <a:pt x="13" y="64"/>
                  </a:lnTo>
                  <a:lnTo>
                    <a:pt x="0" y="91"/>
                  </a:lnTo>
                  <a:lnTo>
                    <a:pt x="17" y="94"/>
                  </a:lnTo>
                  <a:lnTo>
                    <a:pt x="39" y="94"/>
                  </a:lnTo>
                  <a:lnTo>
                    <a:pt x="54" y="72"/>
                  </a:lnTo>
                  <a:lnTo>
                    <a:pt x="70" y="46"/>
                  </a:lnTo>
                  <a:lnTo>
                    <a:pt x="65" y="30"/>
                  </a:lnTo>
                  <a:lnTo>
                    <a:pt x="65" y="34"/>
                  </a:lnTo>
                  <a:lnTo>
                    <a:pt x="54" y="27"/>
                  </a:lnTo>
                </a:path>
              </a:pathLst>
            </a:custGeom>
            <a:solidFill>
              <a:srgbClr val="E5E5E5"/>
            </a:solidFill>
            <a:ln w="1588">
              <a:solidFill>
                <a:srgbClr val="999999"/>
              </a:solidFill>
              <a:prstDash val="solid"/>
              <a:round/>
              <a:headEnd/>
              <a:tailEnd/>
            </a:ln>
          </p:spPr>
          <p:txBody>
            <a:bodyPr/>
            <a:lstStyle/>
            <a:p>
              <a:endParaRPr lang="en-US"/>
            </a:p>
          </p:txBody>
        </p:sp>
        <p:sp>
          <p:nvSpPr>
            <p:cNvPr id="27483" name="Freeform 740"/>
            <p:cNvSpPr>
              <a:spLocks/>
            </p:cNvSpPr>
            <p:nvPr/>
          </p:nvSpPr>
          <p:spPr bwMode="auto">
            <a:xfrm>
              <a:off x="3243" y="1336"/>
              <a:ext cx="99" cy="152"/>
            </a:xfrm>
            <a:custGeom>
              <a:avLst/>
              <a:gdLst>
                <a:gd name="T0" fmla="*/ 0 w 150"/>
                <a:gd name="T1" fmla="*/ 0 h 237"/>
                <a:gd name="T2" fmla="*/ 5 w 150"/>
                <a:gd name="T3" fmla="*/ 0 h 237"/>
                <a:gd name="T4" fmla="*/ 11 w 150"/>
                <a:gd name="T5" fmla="*/ 0 h 237"/>
                <a:gd name="T6" fmla="*/ 15 w 150"/>
                <a:gd name="T7" fmla="*/ 1 h 237"/>
                <a:gd name="T8" fmla="*/ 20 w 150"/>
                <a:gd name="T9" fmla="*/ 2 h 237"/>
                <a:gd name="T10" fmla="*/ 25 w 150"/>
                <a:gd name="T11" fmla="*/ 3 h 237"/>
                <a:gd name="T12" fmla="*/ 30 w 150"/>
                <a:gd name="T13" fmla="*/ 4 h 237"/>
                <a:gd name="T14" fmla="*/ 34 w 150"/>
                <a:gd name="T15" fmla="*/ 6 h 237"/>
                <a:gd name="T16" fmla="*/ 38 w 150"/>
                <a:gd name="T17" fmla="*/ 7 h 237"/>
                <a:gd name="T18" fmla="*/ 42 w 150"/>
                <a:gd name="T19" fmla="*/ 10 h 237"/>
                <a:gd name="T20" fmla="*/ 48 w 150"/>
                <a:gd name="T21" fmla="*/ 12 h 237"/>
                <a:gd name="T22" fmla="*/ 51 w 150"/>
                <a:gd name="T23" fmla="*/ 13 h 237"/>
                <a:gd name="T24" fmla="*/ 55 w 150"/>
                <a:gd name="T25" fmla="*/ 17 h 237"/>
                <a:gd name="T26" fmla="*/ 59 w 150"/>
                <a:gd name="T27" fmla="*/ 19 h 237"/>
                <a:gd name="T28" fmla="*/ 63 w 150"/>
                <a:gd name="T29" fmla="*/ 22 h 237"/>
                <a:gd name="T30" fmla="*/ 67 w 150"/>
                <a:gd name="T31" fmla="*/ 24 h 237"/>
                <a:gd name="T32" fmla="*/ 70 w 150"/>
                <a:gd name="T33" fmla="*/ 28 h 237"/>
                <a:gd name="T34" fmla="*/ 73 w 150"/>
                <a:gd name="T35" fmla="*/ 31 h 237"/>
                <a:gd name="T36" fmla="*/ 77 w 150"/>
                <a:gd name="T37" fmla="*/ 35 h 237"/>
                <a:gd name="T38" fmla="*/ 79 w 150"/>
                <a:gd name="T39" fmla="*/ 38 h 237"/>
                <a:gd name="T40" fmla="*/ 82 w 150"/>
                <a:gd name="T41" fmla="*/ 42 h 237"/>
                <a:gd name="T42" fmla="*/ 84 w 150"/>
                <a:gd name="T43" fmla="*/ 46 h 237"/>
                <a:gd name="T44" fmla="*/ 87 w 150"/>
                <a:gd name="T45" fmla="*/ 51 h 237"/>
                <a:gd name="T46" fmla="*/ 89 w 150"/>
                <a:gd name="T47" fmla="*/ 55 h 237"/>
                <a:gd name="T48" fmla="*/ 91 w 150"/>
                <a:gd name="T49" fmla="*/ 58 h 237"/>
                <a:gd name="T50" fmla="*/ 92 w 150"/>
                <a:gd name="T51" fmla="*/ 63 h 237"/>
                <a:gd name="T52" fmla="*/ 94 w 150"/>
                <a:gd name="T53" fmla="*/ 67 h 237"/>
                <a:gd name="T54" fmla="*/ 96 w 150"/>
                <a:gd name="T55" fmla="*/ 71 h 237"/>
                <a:gd name="T56" fmla="*/ 96 w 150"/>
                <a:gd name="T57" fmla="*/ 76 h 237"/>
                <a:gd name="T58" fmla="*/ 97 w 150"/>
                <a:gd name="T59" fmla="*/ 81 h 237"/>
                <a:gd name="T60" fmla="*/ 98 w 150"/>
                <a:gd name="T61" fmla="*/ 87 h 237"/>
                <a:gd name="T62" fmla="*/ 99 w 150"/>
                <a:gd name="T63" fmla="*/ 91 h 237"/>
                <a:gd name="T64" fmla="*/ 99 w 150"/>
                <a:gd name="T65" fmla="*/ 96 h 237"/>
                <a:gd name="T66" fmla="*/ 99 w 150"/>
                <a:gd name="T67" fmla="*/ 99 h 237"/>
                <a:gd name="T68" fmla="*/ 98 w 150"/>
                <a:gd name="T69" fmla="*/ 103 h 237"/>
                <a:gd name="T70" fmla="*/ 98 w 150"/>
                <a:gd name="T71" fmla="*/ 106 h 237"/>
                <a:gd name="T72" fmla="*/ 97 w 150"/>
                <a:gd name="T73" fmla="*/ 110 h 237"/>
                <a:gd name="T74" fmla="*/ 96 w 150"/>
                <a:gd name="T75" fmla="*/ 115 h 237"/>
                <a:gd name="T76" fmla="*/ 96 w 150"/>
                <a:gd name="T77" fmla="*/ 119 h 237"/>
                <a:gd name="T78" fmla="*/ 95 w 150"/>
                <a:gd name="T79" fmla="*/ 122 h 237"/>
                <a:gd name="T80" fmla="*/ 94 w 150"/>
                <a:gd name="T81" fmla="*/ 126 h 237"/>
                <a:gd name="T82" fmla="*/ 92 w 150"/>
                <a:gd name="T83" fmla="*/ 130 h 237"/>
                <a:gd name="T84" fmla="*/ 91 w 150"/>
                <a:gd name="T85" fmla="*/ 133 h 237"/>
                <a:gd name="T86" fmla="*/ 90 w 150"/>
                <a:gd name="T87" fmla="*/ 136 h 237"/>
                <a:gd name="T88" fmla="*/ 88 w 150"/>
                <a:gd name="T89" fmla="*/ 140 h 237"/>
                <a:gd name="T90" fmla="*/ 86 w 150"/>
                <a:gd name="T91" fmla="*/ 142 h 237"/>
                <a:gd name="T92" fmla="*/ 84 w 150"/>
                <a:gd name="T93" fmla="*/ 146 h 237"/>
                <a:gd name="T94" fmla="*/ 82 w 150"/>
                <a:gd name="T95" fmla="*/ 149 h 237"/>
                <a:gd name="T96" fmla="*/ 80 w 150"/>
                <a:gd name="T97" fmla="*/ 152 h 237"/>
                <a:gd name="T98" fmla="*/ 0 w 150"/>
                <a:gd name="T99" fmla="*/ 96 h 237"/>
                <a:gd name="T100" fmla="*/ 0 w 150"/>
                <a:gd name="T101" fmla="*/ 0 h 2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
                <a:gd name="T154" fmla="*/ 0 h 237"/>
                <a:gd name="T155" fmla="*/ 150 w 150"/>
                <a:gd name="T156" fmla="*/ 237 h 2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 h="237">
                  <a:moveTo>
                    <a:pt x="0" y="0"/>
                  </a:moveTo>
                  <a:lnTo>
                    <a:pt x="7" y="0"/>
                  </a:lnTo>
                  <a:lnTo>
                    <a:pt x="16" y="0"/>
                  </a:lnTo>
                  <a:lnTo>
                    <a:pt x="23" y="2"/>
                  </a:lnTo>
                  <a:lnTo>
                    <a:pt x="30" y="3"/>
                  </a:lnTo>
                  <a:lnTo>
                    <a:pt x="38" y="4"/>
                  </a:lnTo>
                  <a:lnTo>
                    <a:pt x="45" y="7"/>
                  </a:lnTo>
                  <a:lnTo>
                    <a:pt x="51" y="9"/>
                  </a:lnTo>
                  <a:lnTo>
                    <a:pt x="58" y="11"/>
                  </a:lnTo>
                  <a:lnTo>
                    <a:pt x="64" y="15"/>
                  </a:lnTo>
                  <a:lnTo>
                    <a:pt x="72" y="18"/>
                  </a:lnTo>
                  <a:lnTo>
                    <a:pt x="78" y="21"/>
                  </a:lnTo>
                  <a:lnTo>
                    <a:pt x="84" y="26"/>
                  </a:lnTo>
                  <a:lnTo>
                    <a:pt x="90" y="30"/>
                  </a:lnTo>
                  <a:lnTo>
                    <a:pt x="95" y="35"/>
                  </a:lnTo>
                  <a:lnTo>
                    <a:pt x="101" y="38"/>
                  </a:lnTo>
                  <a:lnTo>
                    <a:pt x="106" y="43"/>
                  </a:lnTo>
                  <a:lnTo>
                    <a:pt x="111" y="49"/>
                  </a:lnTo>
                  <a:lnTo>
                    <a:pt x="116" y="54"/>
                  </a:lnTo>
                  <a:lnTo>
                    <a:pt x="119" y="60"/>
                  </a:lnTo>
                  <a:lnTo>
                    <a:pt x="124" y="66"/>
                  </a:lnTo>
                  <a:lnTo>
                    <a:pt x="128" y="72"/>
                  </a:lnTo>
                  <a:lnTo>
                    <a:pt x="132" y="79"/>
                  </a:lnTo>
                  <a:lnTo>
                    <a:pt x="135" y="85"/>
                  </a:lnTo>
                  <a:lnTo>
                    <a:pt x="138" y="91"/>
                  </a:lnTo>
                  <a:lnTo>
                    <a:pt x="140" y="98"/>
                  </a:lnTo>
                  <a:lnTo>
                    <a:pt x="143" y="105"/>
                  </a:lnTo>
                  <a:lnTo>
                    <a:pt x="145" y="111"/>
                  </a:lnTo>
                  <a:lnTo>
                    <a:pt x="146" y="119"/>
                  </a:lnTo>
                  <a:lnTo>
                    <a:pt x="147" y="126"/>
                  </a:lnTo>
                  <a:lnTo>
                    <a:pt x="149" y="135"/>
                  </a:lnTo>
                  <a:lnTo>
                    <a:pt x="150" y="142"/>
                  </a:lnTo>
                  <a:lnTo>
                    <a:pt x="150" y="149"/>
                  </a:lnTo>
                  <a:lnTo>
                    <a:pt x="150" y="155"/>
                  </a:lnTo>
                  <a:lnTo>
                    <a:pt x="149" y="161"/>
                  </a:lnTo>
                  <a:lnTo>
                    <a:pt x="149" y="166"/>
                  </a:lnTo>
                  <a:lnTo>
                    <a:pt x="147" y="172"/>
                  </a:lnTo>
                  <a:lnTo>
                    <a:pt x="146" y="179"/>
                  </a:lnTo>
                  <a:lnTo>
                    <a:pt x="145" y="185"/>
                  </a:lnTo>
                  <a:lnTo>
                    <a:pt x="144" y="190"/>
                  </a:lnTo>
                  <a:lnTo>
                    <a:pt x="143" y="196"/>
                  </a:lnTo>
                  <a:lnTo>
                    <a:pt x="140" y="202"/>
                  </a:lnTo>
                  <a:lnTo>
                    <a:pt x="138" y="207"/>
                  </a:lnTo>
                  <a:lnTo>
                    <a:pt x="136" y="212"/>
                  </a:lnTo>
                  <a:lnTo>
                    <a:pt x="133" y="218"/>
                  </a:lnTo>
                  <a:lnTo>
                    <a:pt x="130" y="222"/>
                  </a:lnTo>
                  <a:lnTo>
                    <a:pt x="128" y="227"/>
                  </a:lnTo>
                  <a:lnTo>
                    <a:pt x="124" y="232"/>
                  </a:lnTo>
                  <a:lnTo>
                    <a:pt x="121" y="237"/>
                  </a:lnTo>
                  <a:lnTo>
                    <a:pt x="0" y="149"/>
                  </a:lnTo>
                  <a:lnTo>
                    <a:pt x="0" y="0"/>
                  </a:lnTo>
                </a:path>
              </a:pathLst>
            </a:custGeom>
            <a:solidFill>
              <a:srgbClr val="E5E5E5"/>
            </a:solidFill>
            <a:ln w="1588">
              <a:solidFill>
                <a:srgbClr val="999999"/>
              </a:solidFill>
              <a:prstDash val="solid"/>
              <a:round/>
              <a:headEnd/>
              <a:tailEnd/>
            </a:ln>
          </p:spPr>
          <p:txBody>
            <a:bodyPr/>
            <a:lstStyle/>
            <a:p>
              <a:endParaRPr lang="en-US"/>
            </a:p>
          </p:txBody>
        </p:sp>
        <p:sp>
          <p:nvSpPr>
            <p:cNvPr id="27484" name="Rectangle 741"/>
            <p:cNvSpPr>
              <a:spLocks noChangeArrowheads="1"/>
            </p:cNvSpPr>
            <p:nvPr/>
          </p:nvSpPr>
          <p:spPr bwMode="auto">
            <a:xfrm>
              <a:off x="3205" y="1698"/>
              <a:ext cx="329" cy="163"/>
            </a:xfrm>
            <a:prstGeom prst="rect">
              <a:avLst/>
            </a:prstGeom>
            <a:solidFill>
              <a:srgbClr val="E5E5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7485" name="Freeform 742"/>
            <p:cNvSpPr>
              <a:spLocks/>
            </p:cNvSpPr>
            <p:nvPr/>
          </p:nvSpPr>
          <p:spPr bwMode="auto">
            <a:xfrm>
              <a:off x="2976" y="1783"/>
              <a:ext cx="29" cy="28"/>
            </a:xfrm>
            <a:custGeom>
              <a:avLst/>
              <a:gdLst>
                <a:gd name="T0" fmla="*/ 11 w 44"/>
                <a:gd name="T1" fmla="*/ 7 h 44"/>
                <a:gd name="T2" fmla="*/ 16 w 44"/>
                <a:gd name="T3" fmla="*/ 1 h 44"/>
                <a:gd name="T4" fmla="*/ 29 w 44"/>
                <a:gd name="T5" fmla="*/ 0 h 44"/>
                <a:gd name="T6" fmla="*/ 29 w 44"/>
                <a:gd name="T7" fmla="*/ 11 h 44"/>
                <a:gd name="T8" fmla="*/ 24 w 44"/>
                <a:gd name="T9" fmla="*/ 19 h 44"/>
                <a:gd name="T10" fmla="*/ 24 w 44"/>
                <a:gd name="T11" fmla="*/ 7 h 44"/>
                <a:gd name="T12" fmla="*/ 3 w 44"/>
                <a:gd name="T13" fmla="*/ 28 h 44"/>
                <a:gd name="T14" fmla="*/ 0 w 44"/>
                <a:gd name="T15" fmla="*/ 25 h 44"/>
                <a:gd name="T16" fmla="*/ 22 w 44"/>
                <a:gd name="T17" fmla="*/ 4 h 44"/>
                <a:gd name="T18" fmla="*/ 11 w 44"/>
                <a:gd name="T19" fmla="*/ 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16" y="11"/>
                  </a:moveTo>
                  <a:lnTo>
                    <a:pt x="25" y="2"/>
                  </a:lnTo>
                  <a:lnTo>
                    <a:pt x="44" y="0"/>
                  </a:lnTo>
                  <a:lnTo>
                    <a:pt x="44" y="18"/>
                  </a:lnTo>
                  <a:lnTo>
                    <a:pt x="37" y="30"/>
                  </a:lnTo>
                  <a:lnTo>
                    <a:pt x="37" y="11"/>
                  </a:lnTo>
                  <a:lnTo>
                    <a:pt x="4" y="44"/>
                  </a:lnTo>
                  <a:lnTo>
                    <a:pt x="0" y="40"/>
                  </a:lnTo>
                  <a:lnTo>
                    <a:pt x="34" y="7"/>
                  </a:lnTo>
                  <a:lnTo>
                    <a:pt x="16" y="11"/>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86" name="Line 743"/>
            <p:cNvSpPr>
              <a:spLocks noChangeShapeType="1"/>
            </p:cNvSpPr>
            <p:nvPr/>
          </p:nvSpPr>
          <p:spPr bwMode="auto">
            <a:xfrm>
              <a:off x="3330" y="2187"/>
              <a:ext cx="6" cy="21"/>
            </a:xfrm>
            <a:prstGeom prst="line">
              <a:avLst/>
            </a:prstGeom>
            <a:noFill/>
            <a:ln w="31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87" name="Freeform 744"/>
            <p:cNvSpPr>
              <a:spLocks/>
            </p:cNvSpPr>
            <p:nvPr/>
          </p:nvSpPr>
          <p:spPr bwMode="auto">
            <a:xfrm>
              <a:off x="4944" y="2272"/>
              <a:ext cx="2" cy="3"/>
            </a:xfrm>
            <a:custGeom>
              <a:avLst/>
              <a:gdLst>
                <a:gd name="T0" fmla="*/ 1 w 3"/>
                <a:gd name="T1" fmla="*/ 1 h 4"/>
                <a:gd name="T2" fmla="*/ 0 w 3"/>
                <a:gd name="T3" fmla="*/ 3 h 4"/>
                <a:gd name="T4" fmla="*/ 0 w 3"/>
                <a:gd name="T5" fmla="*/ 1 h 4"/>
                <a:gd name="T6" fmla="*/ 1 w 3"/>
                <a:gd name="T7" fmla="*/ 0 h 4"/>
                <a:gd name="T8" fmla="*/ 1 w 3"/>
                <a:gd name="T9" fmla="*/ 1 h 4"/>
                <a:gd name="T10" fmla="*/ 1 w 3"/>
                <a:gd name="T11" fmla="*/ 0 h 4"/>
                <a:gd name="T12" fmla="*/ 1 w 3"/>
                <a:gd name="T13" fmla="*/ 1 h 4"/>
                <a:gd name="T14" fmla="*/ 2 w 3"/>
                <a:gd name="T15" fmla="*/ 1 h 4"/>
                <a:gd name="T16" fmla="*/ 1 w 3"/>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1"/>
                  </a:moveTo>
                  <a:lnTo>
                    <a:pt x="0" y="4"/>
                  </a:lnTo>
                  <a:lnTo>
                    <a:pt x="0" y="1"/>
                  </a:lnTo>
                  <a:lnTo>
                    <a:pt x="1" y="0"/>
                  </a:lnTo>
                  <a:lnTo>
                    <a:pt x="1" y="1"/>
                  </a:lnTo>
                  <a:lnTo>
                    <a:pt x="1" y="0"/>
                  </a:lnTo>
                  <a:lnTo>
                    <a:pt x="1" y="1"/>
                  </a:lnTo>
                  <a:lnTo>
                    <a:pt x="3" y="1"/>
                  </a:lnTo>
                  <a:lnTo>
                    <a:pt x="1" y="1"/>
                  </a:lnTo>
                </a:path>
              </a:pathLst>
            </a:custGeom>
            <a:solidFill>
              <a:srgbClr val="E5E5E5"/>
            </a:solidFill>
            <a:ln w="1588">
              <a:solidFill>
                <a:srgbClr val="999999"/>
              </a:solidFill>
              <a:prstDash val="solid"/>
              <a:round/>
              <a:headEnd/>
              <a:tailEnd/>
            </a:ln>
          </p:spPr>
          <p:txBody>
            <a:bodyPr/>
            <a:lstStyle/>
            <a:p>
              <a:endParaRPr lang="en-US"/>
            </a:p>
          </p:txBody>
        </p:sp>
        <p:sp>
          <p:nvSpPr>
            <p:cNvPr id="27488" name="Freeform 745"/>
            <p:cNvSpPr>
              <a:spLocks/>
            </p:cNvSpPr>
            <p:nvPr/>
          </p:nvSpPr>
          <p:spPr bwMode="auto">
            <a:xfrm>
              <a:off x="4886" y="2305"/>
              <a:ext cx="2" cy="8"/>
            </a:xfrm>
            <a:custGeom>
              <a:avLst/>
              <a:gdLst>
                <a:gd name="T0" fmla="*/ 0 w 2"/>
                <a:gd name="T1" fmla="*/ 5 h 12"/>
                <a:gd name="T2" fmla="*/ 1 w 2"/>
                <a:gd name="T3" fmla="*/ 5 h 12"/>
                <a:gd name="T4" fmla="*/ 0 w 2"/>
                <a:gd name="T5" fmla="*/ 5 h 12"/>
                <a:gd name="T6" fmla="*/ 1 w 2"/>
                <a:gd name="T7" fmla="*/ 4 h 12"/>
                <a:gd name="T8" fmla="*/ 1 w 2"/>
                <a:gd name="T9" fmla="*/ 3 h 12"/>
                <a:gd name="T10" fmla="*/ 2 w 2"/>
                <a:gd name="T11" fmla="*/ 3 h 12"/>
                <a:gd name="T12" fmla="*/ 2 w 2"/>
                <a:gd name="T13" fmla="*/ 0 h 12"/>
                <a:gd name="T14" fmla="*/ 2 w 2"/>
                <a:gd name="T15" fmla="*/ 3 h 12"/>
                <a:gd name="T16" fmla="*/ 2 w 2"/>
                <a:gd name="T17" fmla="*/ 5 h 12"/>
                <a:gd name="T18" fmla="*/ 2 w 2"/>
                <a:gd name="T19" fmla="*/ 7 h 12"/>
                <a:gd name="T20" fmla="*/ 1 w 2"/>
                <a:gd name="T21" fmla="*/ 8 h 12"/>
                <a:gd name="T22" fmla="*/ 0 w 2"/>
                <a:gd name="T23" fmla="*/ 8 h 12"/>
                <a:gd name="T24" fmla="*/ 0 w 2"/>
                <a:gd name="T25" fmla="*/ 5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12"/>
                <a:gd name="T41" fmla="*/ 2 w 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12">
                  <a:moveTo>
                    <a:pt x="0" y="8"/>
                  </a:moveTo>
                  <a:lnTo>
                    <a:pt x="1" y="7"/>
                  </a:lnTo>
                  <a:lnTo>
                    <a:pt x="0" y="7"/>
                  </a:lnTo>
                  <a:lnTo>
                    <a:pt x="1" y="6"/>
                  </a:lnTo>
                  <a:lnTo>
                    <a:pt x="1" y="5"/>
                  </a:lnTo>
                  <a:lnTo>
                    <a:pt x="2" y="5"/>
                  </a:lnTo>
                  <a:lnTo>
                    <a:pt x="2" y="0"/>
                  </a:lnTo>
                  <a:lnTo>
                    <a:pt x="2" y="5"/>
                  </a:lnTo>
                  <a:lnTo>
                    <a:pt x="2" y="7"/>
                  </a:lnTo>
                  <a:lnTo>
                    <a:pt x="2" y="11"/>
                  </a:lnTo>
                  <a:lnTo>
                    <a:pt x="1" y="12"/>
                  </a:lnTo>
                  <a:lnTo>
                    <a:pt x="0" y="12"/>
                  </a:lnTo>
                  <a:lnTo>
                    <a:pt x="0" y="8"/>
                  </a:lnTo>
                </a:path>
              </a:pathLst>
            </a:custGeom>
            <a:solidFill>
              <a:srgbClr val="E5E5E5"/>
            </a:solidFill>
            <a:ln w="1588">
              <a:solidFill>
                <a:srgbClr val="999999"/>
              </a:solidFill>
              <a:prstDash val="solid"/>
              <a:round/>
              <a:headEnd/>
              <a:tailEnd/>
            </a:ln>
          </p:spPr>
          <p:txBody>
            <a:bodyPr/>
            <a:lstStyle/>
            <a:p>
              <a:endParaRPr lang="en-US"/>
            </a:p>
          </p:txBody>
        </p:sp>
        <p:sp>
          <p:nvSpPr>
            <p:cNvPr id="27489" name="Freeform 746"/>
            <p:cNvSpPr>
              <a:spLocks/>
            </p:cNvSpPr>
            <p:nvPr/>
          </p:nvSpPr>
          <p:spPr bwMode="auto">
            <a:xfrm>
              <a:off x="4884" y="2314"/>
              <a:ext cx="2" cy="0"/>
            </a:xfrm>
            <a:custGeom>
              <a:avLst/>
              <a:gdLst>
                <a:gd name="T0" fmla="*/ 1 w 3"/>
                <a:gd name="T1" fmla="*/ 0 h 1"/>
                <a:gd name="T2" fmla="*/ 0 w 3"/>
                <a:gd name="T3" fmla="*/ 0 h 1"/>
                <a:gd name="T4" fmla="*/ 0 w 3"/>
                <a:gd name="T5" fmla="*/ 0 h 1"/>
                <a:gd name="T6" fmla="*/ 2 w 3"/>
                <a:gd name="T7" fmla="*/ 0 h 1"/>
                <a:gd name="T8" fmla="*/ 2 w 3"/>
                <a:gd name="T9" fmla="*/ 0 h 1"/>
                <a:gd name="T10" fmla="*/ 1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0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0" y="0"/>
                  </a:lnTo>
                  <a:lnTo>
                    <a:pt x="0" y="1"/>
                  </a:lnTo>
                  <a:lnTo>
                    <a:pt x="3" y="1"/>
                  </a:lnTo>
                  <a:lnTo>
                    <a:pt x="3" y="0"/>
                  </a:lnTo>
                  <a:lnTo>
                    <a:pt x="1" y="0"/>
                  </a:lnTo>
                  <a:lnTo>
                    <a:pt x="1" y="1"/>
                  </a:lnTo>
                </a:path>
              </a:pathLst>
            </a:custGeom>
            <a:solidFill>
              <a:srgbClr val="E5E5E5"/>
            </a:solidFill>
            <a:ln w="1588">
              <a:solidFill>
                <a:srgbClr val="999999"/>
              </a:solidFill>
              <a:prstDash val="solid"/>
              <a:round/>
              <a:headEnd/>
              <a:tailEnd/>
            </a:ln>
          </p:spPr>
          <p:txBody>
            <a:bodyPr/>
            <a:lstStyle/>
            <a:p>
              <a:endParaRPr lang="en-US"/>
            </a:p>
          </p:txBody>
        </p:sp>
        <p:sp>
          <p:nvSpPr>
            <p:cNvPr id="27490" name="Freeform 747"/>
            <p:cNvSpPr>
              <a:spLocks/>
            </p:cNvSpPr>
            <p:nvPr/>
          </p:nvSpPr>
          <p:spPr bwMode="auto">
            <a:xfrm>
              <a:off x="4886" y="2313"/>
              <a:ext cx="1" cy="1"/>
            </a:xfrm>
            <a:custGeom>
              <a:avLst/>
              <a:gdLst>
                <a:gd name="T0" fmla="*/ 0 w 1"/>
                <a:gd name="T1" fmla="*/ 0 h 1"/>
                <a:gd name="T2" fmla="*/ 1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0"/>
                  </a:lnTo>
                </a:path>
              </a:pathLst>
            </a:custGeom>
            <a:solidFill>
              <a:srgbClr val="E5E5E5"/>
            </a:solidFill>
            <a:ln w="1588">
              <a:solidFill>
                <a:srgbClr val="999999"/>
              </a:solidFill>
              <a:prstDash val="solid"/>
              <a:round/>
              <a:headEnd/>
              <a:tailEnd/>
            </a:ln>
          </p:spPr>
          <p:txBody>
            <a:bodyPr/>
            <a:lstStyle/>
            <a:p>
              <a:endParaRPr lang="en-US"/>
            </a:p>
          </p:txBody>
        </p:sp>
        <p:sp>
          <p:nvSpPr>
            <p:cNvPr id="27491" name="Freeform 748"/>
            <p:cNvSpPr>
              <a:spLocks/>
            </p:cNvSpPr>
            <p:nvPr/>
          </p:nvSpPr>
          <p:spPr bwMode="auto">
            <a:xfrm>
              <a:off x="4880" y="2321"/>
              <a:ext cx="1" cy="1"/>
            </a:xfrm>
            <a:custGeom>
              <a:avLst/>
              <a:gdLst>
                <a:gd name="T0" fmla="*/ 1 w 1"/>
                <a:gd name="T1" fmla="*/ 0 h 1"/>
                <a:gd name="T2" fmla="*/ 1 w 1"/>
                <a:gd name="T3" fmla="*/ 1 h 1"/>
                <a:gd name="T4" fmla="*/ 0 w 1"/>
                <a:gd name="T5" fmla="*/ 0 h 1"/>
                <a:gd name="T6" fmla="*/ 1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1" y="1"/>
                  </a:lnTo>
                  <a:lnTo>
                    <a:pt x="0" y="0"/>
                  </a:lnTo>
                  <a:lnTo>
                    <a:pt x="1" y="0"/>
                  </a:lnTo>
                </a:path>
              </a:pathLst>
            </a:custGeom>
            <a:solidFill>
              <a:srgbClr val="E5E5E5"/>
            </a:solidFill>
            <a:ln w="1588">
              <a:solidFill>
                <a:srgbClr val="999999"/>
              </a:solidFill>
              <a:prstDash val="solid"/>
              <a:round/>
              <a:headEnd/>
              <a:tailEnd/>
            </a:ln>
          </p:spPr>
          <p:txBody>
            <a:bodyPr/>
            <a:lstStyle/>
            <a:p>
              <a:endParaRPr lang="en-US"/>
            </a:p>
          </p:txBody>
        </p:sp>
        <p:sp>
          <p:nvSpPr>
            <p:cNvPr id="27492" name="Freeform 749"/>
            <p:cNvSpPr>
              <a:spLocks/>
            </p:cNvSpPr>
            <p:nvPr/>
          </p:nvSpPr>
          <p:spPr bwMode="auto">
            <a:xfrm>
              <a:off x="4882" y="2319"/>
              <a:ext cx="0" cy="0"/>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lnTo>
                    <a:pt x="0" y="1"/>
                  </a:lnTo>
                  <a:lnTo>
                    <a:pt x="0" y="0"/>
                  </a:lnTo>
                </a:path>
              </a:pathLst>
            </a:custGeom>
            <a:solidFill>
              <a:srgbClr val="E5E5E5"/>
            </a:solidFill>
            <a:ln w="1588">
              <a:solidFill>
                <a:srgbClr val="999999"/>
              </a:solidFill>
              <a:prstDash val="solid"/>
              <a:round/>
              <a:headEnd/>
              <a:tailEnd/>
            </a:ln>
          </p:spPr>
          <p:txBody>
            <a:bodyPr/>
            <a:lstStyle/>
            <a:p>
              <a:endParaRPr lang="en-US"/>
            </a:p>
          </p:txBody>
        </p:sp>
        <p:sp>
          <p:nvSpPr>
            <p:cNvPr id="27493" name="Freeform 750"/>
            <p:cNvSpPr>
              <a:spLocks/>
            </p:cNvSpPr>
            <p:nvPr/>
          </p:nvSpPr>
          <p:spPr bwMode="auto">
            <a:xfrm>
              <a:off x="4782" y="2345"/>
              <a:ext cx="3" cy="1"/>
            </a:xfrm>
            <a:custGeom>
              <a:avLst/>
              <a:gdLst>
                <a:gd name="T0" fmla="*/ 3 w 5"/>
                <a:gd name="T1" fmla="*/ 1 h 2"/>
                <a:gd name="T2" fmla="*/ 1 w 5"/>
                <a:gd name="T3" fmla="*/ 1 h 2"/>
                <a:gd name="T4" fmla="*/ 0 w 5"/>
                <a:gd name="T5" fmla="*/ 1 h 2"/>
                <a:gd name="T6" fmla="*/ 1 w 5"/>
                <a:gd name="T7" fmla="*/ 1 h 2"/>
                <a:gd name="T8" fmla="*/ 1 w 5"/>
                <a:gd name="T9" fmla="*/ 0 h 2"/>
                <a:gd name="T10" fmla="*/ 3 w 5"/>
                <a:gd name="T11" fmla="*/ 1 h 2"/>
                <a:gd name="T12" fmla="*/ 0 60000 65536"/>
                <a:gd name="T13" fmla="*/ 0 60000 65536"/>
                <a:gd name="T14" fmla="*/ 0 60000 65536"/>
                <a:gd name="T15" fmla="*/ 0 60000 65536"/>
                <a:gd name="T16" fmla="*/ 0 60000 65536"/>
                <a:gd name="T17" fmla="*/ 0 60000 65536"/>
                <a:gd name="T18" fmla="*/ 0 w 5"/>
                <a:gd name="T19" fmla="*/ 0 h 2"/>
                <a:gd name="T20" fmla="*/ 5 w 5"/>
                <a:gd name="T21" fmla="*/ 2 h 2"/>
              </a:gdLst>
              <a:ahLst/>
              <a:cxnLst>
                <a:cxn ang="T12">
                  <a:pos x="T0" y="T1"/>
                </a:cxn>
                <a:cxn ang="T13">
                  <a:pos x="T2" y="T3"/>
                </a:cxn>
                <a:cxn ang="T14">
                  <a:pos x="T4" y="T5"/>
                </a:cxn>
                <a:cxn ang="T15">
                  <a:pos x="T6" y="T7"/>
                </a:cxn>
                <a:cxn ang="T16">
                  <a:pos x="T8" y="T9"/>
                </a:cxn>
                <a:cxn ang="T17">
                  <a:pos x="T10" y="T11"/>
                </a:cxn>
              </a:cxnLst>
              <a:rect l="T18" t="T19" r="T20" b="T21"/>
              <a:pathLst>
                <a:path w="5" h="2">
                  <a:moveTo>
                    <a:pt x="5" y="1"/>
                  </a:moveTo>
                  <a:lnTo>
                    <a:pt x="2" y="2"/>
                  </a:lnTo>
                  <a:lnTo>
                    <a:pt x="0" y="2"/>
                  </a:lnTo>
                  <a:lnTo>
                    <a:pt x="2" y="1"/>
                  </a:lnTo>
                  <a:lnTo>
                    <a:pt x="2" y="0"/>
                  </a:lnTo>
                  <a:lnTo>
                    <a:pt x="5" y="1"/>
                  </a:lnTo>
                </a:path>
              </a:pathLst>
            </a:custGeom>
            <a:solidFill>
              <a:srgbClr val="E5E5E5"/>
            </a:solidFill>
            <a:ln w="1588">
              <a:solidFill>
                <a:srgbClr val="999999"/>
              </a:solidFill>
              <a:prstDash val="solid"/>
              <a:round/>
              <a:headEnd/>
              <a:tailEnd/>
            </a:ln>
          </p:spPr>
          <p:txBody>
            <a:bodyPr/>
            <a:lstStyle/>
            <a:p>
              <a:endParaRPr lang="en-US"/>
            </a:p>
          </p:txBody>
        </p:sp>
        <p:sp>
          <p:nvSpPr>
            <p:cNvPr id="27494" name="Freeform 751"/>
            <p:cNvSpPr>
              <a:spLocks/>
            </p:cNvSpPr>
            <p:nvPr/>
          </p:nvSpPr>
          <p:spPr bwMode="auto">
            <a:xfrm>
              <a:off x="4780" y="2333"/>
              <a:ext cx="0" cy="1"/>
            </a:xfrm>
            <a:custGeom>
              <a:avLst/>
              <a:gdLst>
                <a:gd name="T0" fmla="*/ 0 w 1"/>
                <a:gd name="T1" fmla="*/ 1 h 2"/>
                <a:gd name="T2" fmla="*/ 0 w 1"/>
                <a:gd name="T3" fmla="*/ 0 h 2"/>
                <a:gd name="T4" fmla="*/ 0 w 1"/>
                <a:gd name="T5" fmla="*/ 1 h 2"/>
                <a:gd name="T6" fmla="*/ 0 w 1"/>
                <a:gd name="T7" fmla="*/ 1 h 2"/>
                <a:gd name="T8" fmla="*/ 0 60000 65536"/>
                <a:gd name="T9" fmla="*/ 0 60000 65536"/>
                <a:gd name="T10" fmla="*/ 0 60000 65536"/>
                <a:gd name="T11" fmla="*/ 0 60000 65536"/>
                <a:gd name="T12" fmla="*/ 0 w 1"/>
                <a:gd name="T13" fmla="*/ 0 h 2"/>
                <a:gd name="T14" fmla="*/ 0 w 1"/>
                <a:gd name="T15" fmla="*/ 2 h 2"/>
              </a:gdLst>
              <a:ahLst/>
              <a:cxnLst>
                <a:cxn ang="T8">
                  <a:pos x="T0" y="T1"/>
                </a:cxn>
                <a:cxn ang="T9">
                  <a:pos x="T2" y="T3"/>
                </a:cxn>
                <a:cxn ang="T10">
                  <a:pos x="T4" y="T5"/>
                </a:cxn>
                <a:cxn ang="T11">
                  <a:pos x="T6" y="T7"/>
                </a:cxn>
              </a:cxnLst>
              <a:rect l="T12" t="T13" r="T14" b="T15"/>
              <a:pathLst>
                <a:path w="1" h="2">
                  <a:moveTo>
                    <a:pt x="1" y="1"/>
                  </a:moveTo>
                  <a:lnTo>
                    <a:pt x="0" y="0"/>
                  </a:lnTo>
                  <a:lnTo>
                    <a:pt x="0" y="2"/>
                  </a:lnTo>
                  <a:lnTo>
                    <a:pt x="1" y="1"/>
                  </a:lnTo>
                </a:path>
              </a:pathLst>
            </a:custGeom>
            <a:solidFill>
              <a:srgbClr val="E5E5E5"/>
            </a:solidFill>
            <a:ln w="1588">
              <a:solidFill>
                <a:srgbClr val="999999"/>
              </a:solidFill>
              <a:prstDash val="solid"/>
              <a:round/>
              <a:headEnd/>
              <a:tailEnd/>
            </a:ln>
          </p:spPr>
          <p:txBody>
            <a:bodyPr/>
            <a:lstStyle/>
            <a:p>
              <a:endParaRPr lang="en-US"/>
            </a:p>
          </p:txBody>
        </p:sp>
        <p:sp>
          <p:nvSpPr>
            <p:cNvPr id="27495" name="Freeform 752"/>
            <p:cNvSpPr>
              <a:spLocks/>
            </p:cNvSpPr>
            <p:nvPr/>
          </p:nvSpPr>
          <p:spPr bwMode="auto">
            <a:xfrm>
              <a:off x="3019" y="1795"/>
              <a:ext cx="39" cy="10"/>
            </a:xfrm>
            <a:custGeom>
              <a:avLst/>
              <a:gdLst>
                <a:gd name="T0" fmla="*/ 30 w 60"/>
                <a:gd name="T1" fmla="*/ 5 h 15"/>
                <a:gd name="T2" fmla="*/ 8 w 60"/>
                <a:gd name="T3" fmla="*/ 0 h 15"/>
                <a:gd name="T4" fmla="*/ 1 w 60"/>
                <a:gd name="T5" fmla="*/ 0 h 15"/>
                <a:gd name="T6" fmla="*/ 0 w 60"/>
                <a:gd name="T7" fmla="*/ 5 h 15"/>
                <a:gd name="T8" fmla="*/ 14 w 60"/>
                <a:gd name="T9" fmla="*/ 9 h 15"/>
                <a:gd name="T10" fmla="*/ 28 w 60"/>
                <a:gd name="T11" fmla="*/ 10 h 15"/>
                <a:gd name="T12" fmla="*/ 39 w 60"/>
                <a:gd name="T13" fmla="*/ 6 h 15"/>
                <a:gd name="T14" fmla="*/ 30 w 60"/>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15"/>
                <a:gd name="T26" fmla="*/ 60 w 60"/>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15">
                  <a:moveTo>
                    <a:pt x="46" y="7"/>
                  </a:moveTo>
                  <a:lnTo>
                    <a:pt x="12" y="0"/>
                  </a:lnTo>
                  <a:lnTo>
                    <a:pt x="1" y="0"/>
                  </a:lnTo>
                  <a:lnTo>
                    <a:pt x="0" y="8"/>
                  </a:lnTo>
                  <a:lnTo>
                    <a:pt x="21" y="13"/>
                  </a:lnTo>
                  <a:lnTo>
                    <a:pt x="43" y="15"/>
                  </a:lnTo>
                  <a:lnTo>
                    <a:pt x="60" y="9"/>
                  </a:lnTo>
                  <a:lnTo>
                    <a:pt x="46" y="7"/>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496" name="Freeform 753"/>
            <p:cNvSpPr>
              <a:spLocks/>
            </p:cNvSpPr>
            <p:nvPr/>
          </p:nvSpPr>
          <p:spPr bwMode="auto">
            <a:xfrm>
              <a:off x="3019" y="1795"/>
              <a:ext cx="39" cy="10"/>
            </a:xfrm>
            <a:custGeom>
              <a:avLst/>
              <a:gdLst>
                <a:gd name="T0" fmla="*/ 30 w 60"/>
                <a:gd name="T1" fmla="*/ 5 h 15"/>
                <a:gd name="T2" fmla="*/ 8 w 60"/>
                <a:gd name="T3" fmla="*/ 0 h 15"/>
                <a:gd name="T4" fmla="*/ 1 w 60"/>
                <a:gd name="T5" fmla="*/ 0 h 15"/>
                <a:gd name="T6" fmla="*/ 0 w 60"/>
                <a:gd name="T7" fmla="*/ 5 h 15"/>
                <a:gd name="T8" fmla="*/ 14 w 60"/>
                <a:gd name="T9" fmla="*/ 9 h 15"/>
                <a:gd name="T10" fmla="*/ 28 w 60"/>
                <a:gd name="T11" fmla="*/ 10 h 15"/>
                <a:gd name="T12" fmla="*/ 39 w 60"/>
                <a:gd name="T13" fmla="*/ 6 h 15"/>
                <a:gd name="T14" fmla="*/ 30 w 60"/>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15"/>
                <a:gd name="T26" fmla="*/ 60 w 60"/>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15">
                  <a:moveTo>
                    <a:pt x="46" y="7"/>
                  </a:moveTo>
                  <a:lnTo>
                    <a:pt x="12" y="0"/>
                  </a:lnTo>
                  <a:lnTo>
                    <a:pt x="1" y="0"/>
                  </a:lnTo>
                  <a:lnTo>
                    <a:pt x="0" y="8"/>
                  </a:lnTo>
                  <a:lnTo>
                    <a:pt x="21" y="13"/>
                  </a:lnTo>
                  <a:lnTo>
                    <a:pt x="43" y="15"/>
                  </a:lnTo>
                  <a:lnTo>
                    <a:pt x="60" y="9"/>
                  </a:lnTo>
                  <a:lnTo>
                    <a:pt x="46" y="7"/>
                  </a:lnTo>
                </a:path>
              </a:pathLst>
            </a:custGeom>
            <a:solidFill>
              <a:srgbClr val="E5E5E5"/>
            </a:solidFill>
            <a:ln w="1588">
              <a:solidFill>
                <a:srgbClr val="999999"/>
              </a:solidFill>
              <a:prstDash val="solid"/>
              <a:round/>
              <a:headEnd/>
              <a:tailEnd/>
            </a:ln>
          </p:spPr>
          <p:txBody>
            <a:bodyPr/>
            <a:lstStyle/>
            <a:p>
              <a:endParaRPr lang="en-US"/>
            </a:p>
          </p:txBody>
        </p:sp>
      </p:grpSp>
      <p:sp>
        <p:nvSpPr>
          <p:cNvPr id="91890" name="Rectangle 754"/>
          <p:cNvSpPr>
            <a:spLocks noChangeArrowheads="1"/>
          </p:cNvSpPr>
          <p:nvPr/>
        </p:nvSpPr>
        <p:spPr bwMode="auto">
          <a:xfrm>
            <a:off x="1524000" y="247650"/>
            <a:ext cx="9144000" cy="1295400"/>
          </a:xfrm>
          <a:prstGeom prst="rect">
            <a:avLst/>
          </a:prstGeom>
          <a:noFill/>
          <a:ln w="9525">
            <a:noFill/>
            <a:miter lim="800000"/>
            <a:headEnd/>
            <a:tailEnd/>
          </a:ln>
          <a:effectLst/>
        </p:spPr>
        <p:txBody>
          <a:bodyPr wrap="none" lIns="91424" tIns="45712" rIns="91424" bIns="45712" anchor="ctr"/>
          <a:lstStyle/>
          <a:p>
            <a:pPr algn="ctr" eaLnBrk="0" hangingPunct="0">
              <a:lnSpc>
                <a:spcPct val="140000"/>
              </a:lnSpc>
              <a:defRPr/>
            </a:pPr>
            <a:endParaRPr lang="en-US" sz="3200">
              <a:solidFill>
                <a:schemeClr val="bg1"/>
              </a:solidFill>
              <a:effectLst>
                <a:outerShdw blurRad="38100" dist="38100" dir="2700000" algn="tl">
                  <a:srgbClr val="C0C0C0"/>
                </a:outerShdw>
              </a:effectLst>
              <a:latin typeface="Arial" charset="0"/>
              <a:cs typeface="Arial" charset="0"/>
            </a:endParaRPr>
          </a:p>
        </p:txBody>
      </p:sp>
      <p:pic>
        <p:nvPicPr>
          <p:cNvPr id="26628" name="Picture 755"/>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367339" y="3611563"/>
            <a:ext cx="9525" cy="2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Freeform 756"/>
          <p:cNvSpPr>
            <a:spLocks/>
          </p:cNvSpPr>
          <p:nvPr/>
        </p:nvSpPr>
        <p:spPr bwMode="auto">
          <a:xfrm>
            <a:off x="5249863" y="2792413"/>
            <a:ext cx="12700" cy="6350"/>
          </a:xfrm>
          <a:custGeom>
            <a:avLst/>
            <a:gdLst>
              <a:gd name="T0" fmla="*/ 0 w 11"/>
              <a:gd name="T1" fmla="*/ 0 h 6"/>
              <a:gd name="T2" fmla="*/ 12700 w 11"/>
              <a:gd name="T3" fmla="*/ 0 h 6"/>
              <a:gd name="T4" fmla="*/ 12700 w 11"/>
              <a:gd name="T5" fmla="*/ 6350 h 6"/>
              <a:gd name="T6" fmla="*/ 0 w 11"/>
              <a:gd name="T7" fmla="*/ 0 h 6"/>
              <a:gd name="T8" fmla="*/ 0 60000 65536"/>
              <a:gd name="T9" fmla="*/ 0 60000 65536"/>
              <a:gd name="T10" fmla="*/ 0 60000 65536"/>
              <a:gd name="T11" fmla="*/ 0 60000 65536"/>
              <a:gd name="T12" fmla="*/ 0 w 11"/>
              <a:gd name="T13" fmla="*/ 0 h 6"/>
              <a:gd name="T14" fmla="*/ 11 w 11"/>
              <a:gd name="T15" fmla="*/ 6 h 6"/>
            </a:gdLst>
            <a:ahLst/>
            <a:cxnLst>
              <a:cxn ang="T8">
                <a:pos x="T0" y="T1"/>
              </a:cxn>
              <a:cxn ang="T9">
                <a:pos x="T2" y="T3"/>
              </a:cxn>
              <a:cxn ang="T10">
                <a:pos x="T4" y="T5"/>
              </a:cxn>
              <a:cxn ang="T11">
                <a:pos x="T6" y="T7"/>
              </a:cxn>
            </a:cxnLst>
            <a:rect l="T12" t="T13" r="T14" b="T15"/>
            <a:pathLst>
              <a:path w="11" h="6">
                <a:moveTo>
                  <a:pt x="0" y="0"/>
                </a:moveTo>
                <a:lnTo>
                  <a:pt x="11" y="0"/>
                </a:lnTo>
                <a:lnTo>
                  <a:pt x="11" y="6"/>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0" name="Rectangle 757"/>
          <p:cNvSpPr>
            <a:spLocks noChangeArrowheads="1"/>
          </p:cNvSpPr>
          <p:nvPr/>
        </p:nvSpPr>
        <p:spPr bwMode="auto">
          <a:xfrm>
            <a:off x="4133851" y="3130551"/>
            <a:ext cx="4763" cy="11113"/>
          </a:xfrm>
          <a:prstGeom prst="rect">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31" name="Freeform 758"/>
          <p:cNvSpPr>
            <a:spLocks/>
          </p:cNvSpPr>
          <p:nvPr/>
        </p:nvSpPr>
        <p:spPr bwMode="auto">
          <a:xfrm>
            <a:off x="9170989" y="3063876"/>
            <a:ext cx="3175" cy="3175"/>
          </a:xfrm>
          <a:custGeom>
            <a:avLst/>
            <a:gdLst>
              <a:gd name="T0" fmla="*/ 0 w 2"/>
              <a:gd name="T1" fmla="*/ 0 h 3"/>
              <a:gd name="T2" fmla="*/ 3175 w 2"/>
              <a:gd name="T3" fmla="*/ 0 h 3"/>
              <a:gd name="T4" fmla="*/ 0 w 2"/>
              <a:gd name="T5" fmla="*/ 3175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2" name="Freeform 759"/>
          <p:cNvSpPr>
            <a:spLocks/>
          </p:cNvSpPr>
          <p:nvPr/>
        </p:nvSpPr>
        <p:spPr bwMode="auto">
          <a:xfrm>
            <a:off x="6900863" y="4071939"/>
            <a:ext cx="6350" cy="3175"/>
          </a:xfrm>
          <a:custGeom>
            <a:avLst/>
            <a:gdLst>
              <a:gd name="T0" fmla="*/ 6350 w 8"/>
              <a:gd name="T1" fmla="*/ 0 h 4"/>
              <a:gd name="T2" fmla="*/ 0 w 8"/>
              <a:gd name="T3" fmla="*/ 3175 h 4"/>
              <a:gd name="T4" fmla="*/ 6350 w 8"/>
              <a:gd name="T5" fmla="*/ 0 h 4"/>
              <a:gd name="T6" fmla="*/ 0 60000 65536"/>
              <a:gd name="T7" fmla="*/ 0 60000 65536"/>
              <a:gd name="T8" fmla="*/ 0 60000 65536"/>
              <a:gd name="T9" fmla="*/ 0 w 8"/>
              <a:gd name="T10" fmla="*/ 0 h 4"/>
              <a:gd name="T11" fmla="*/ 8 w 8"/>
              <a:gd name="T12" fmla="*/ 4 h 4"/>
            </a:gdLst>
            <a:ahLst/>
            <a:cxnLst>
              <a:cxn ang="T6">
                <a:pos x="T0" y="T1"/>
              </a:cxn>
              <a:cxn ang="T7">
                <a:pos x="T2" y="T3"/>
              </a:cxn>
              <a:cxn ang="T8">
                <a:pos x="T4" y="T5"/>
              </a:cxn>
            </a:cxnLst>
            <a:rect l="T9" t="T10" r="T11" b="T12"/>
            <a:pathLst>
              <a:path w="8" h="4">
                <a:moveTo>
                  <a:pt x="8" y="0"/>
                </a:moveTo>
                <a:lnTo>
                  <a:pt x="0" y="4"/>
                </a:lnTo>
                <a:lnTo>
                  <a:pt x="8"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3" name="Freeform 760"/>
          <p:cNvSpPr>
            <a:spLocks/>
          </p:cNvSpPr>
          <p:nvPr/>
        </p:nvSpPr>
        <p:spPr bwMode="auto">
          <a:xfrm>
            <a:off x="4205289" y="3516314"/>
            <a:ext cx="15875" cy="3175"/>
          </a:xfrm>
          <a:custGeom>
            <a:avLst/>
            <a:gdLst>
              <a:gd name="T0" fmla="*/ 15875 w 13"/>
              <a:gd name="T1" fmla="*/ 3175 h 3"/>
              <a:gd name="T2" fmla="*/ 0 w 13"/>
              <a:gd name="T3" fmla="*/ 0 h 3"/>
              <a:gd name="T4" fmla="*/ 15875 w 13"/>
              <a:gd name="T5" fmla="*/ 3175 h 3"/>
              <a:gd name="T6" fmla="*/ 0 60000 65536"/>
              <a:gd name="T7" fmla="*/ 0 60000 65536"/>
              <a:gd name="T8" fmla="*/ 0 60000 65536"/>
              <a:gd name="T9" fmla="*/ 0 w 13"/>
              <a:gd name="T10" fmla="*/ 0 h 3"/>
              <a:gd name="T11" fmla="*/ 13 w 13"/>
              <a:gd name="T12" fmla="*/ 3 h 3"/>
            </a:gdLst>
            <a:ahLst/>
            <a:cxnLst>
              <a:cxn ang="T6">
                <a:pos x="T0" y="T1"/>
              </a:cxn>
              <a:cxn ang="T7">
                <a:pos x="T2" y="T3"/>
              </a:cxn>
              <a:cxn ang="T8">
                <a:pos x="T4" y="T5"/>
              </a:cxn>
            </a:cxnLst>
            <a:rect l="T9" t="T10" r="T11" b="T12"/>
            <a:pathLst>
              <a:path w="13" h="3">
                <a:moveTo>
                  <a:pt x="13" y="3"/>
                </a:moveTo>
                <a:lnTo>
                  <a:pt x="0" y="0"/>
                </a:lnTo>
                <a:lnTo>
                  <a:pt x="13" y="3"/>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4" name="Freeform 761"/>
          <p:cNvSpPr>
            <a:spLocks/>
          </p:cNvSpPr>
          <p:nvPr/>
        </p:nvSpPr>
        <p:spPr bwMode="auto">
          <a:xfrm>
            <a:off x="4287838" y="3435351"/>
            <a:ext cx="4762" cy="9525"/>
          </a:xfrm>
          <a:custGeom>
            <a:avLst/>
            <a:gdLst>
              <a:gd name="T0" fmla="*/ 0 w 4"/>
              <a:gd name="T1" fmla="*/ 9525 h 9"/>
              <a:gd name="T2" fmla="*/ 4762 w 4"/>
              <a:gd name="T3" fmla="*/ 0 h 9"/>
              <a:gd name="T4" fmla="*/ 0 w 4"/>
              <a:gd name="T5" fmla="*/ 9525 h 9"/>
              <a:gd name="T6" fmla="*/ 0 60000 65536"/>
              <a:gd name="T7" fmla="*/ 0 60000 65536"/>
              <a:gd name="T8" fmla="*/ 0 60000 65536"/>
              <a:gd name="T9" fmla="*/ 0 w 4"/>
              <a:gd name="T10" fmla="*/ 0 h 9"/>
              <a:gd name="T11" fmla="*/ 4 w 4"/>
              <a:gd name="T12" fmla="*/ 9 h 9"/>
            </a:gdLst>
            <a:ahLst/>
            <a:cxnLst>
              <a:cxn ang="T6">
                <a:pos x="T0" y="T1"/>
              </a:cxn>
              <a:cxn ang="T7">
                <a:pos x="T2" y="T3"/>
              </a:cxn>
              <a:cxn ang="T8">
                <a:pos x="T4" y="T5"/>
              </a:cxn>
            </a:cxnLst>
            <a:rect l="T9" t="T10" r="T11" b="T12"/>
            <a:pathLst>
              <a:path w="4" h="9">
                <a:moveTo>
                  <a:pt x="0" y="9"/>
                </a:moveTo>
                <a:lnTo>
                  <a:pt x="4" y="0"/>
                </a:lnTo>
                <a:lnTo>
                  <a:pt x="0" y="9"/>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5" name="Freeform 762"/>
          <p:cNvSpPr>
            <a:spLocks/>
          </p:cNvSpPr>
          <p:nvPr/>
        </p:nvSpPr>
        <p:spPr bwMode="auto">
          <a:xfrm>
            <a:off x="4068763" y="3475038"/>
            <a:ext cx="6350" cy="6350"/>
          </a:xfrm>
          <a:custGeom>
            <a:avLst/>
            <a:gdLst>
              <a:gd name="T0" fmla="*/ 0 w 7"/>
              <a:gd name="T1" fmla="*/ 0 h 6"/>
              <a:gd name="T2" fmla="*/ 6350 w 7"/>
              <a:gd name="T3" fmla="*/ 6350 h 6"/>
              <a:gd name="T4" fmla="*/ 0 w 7"/>
              <a:gd name="T5" fmla="*/ 0 h 6"/>
              <a:gd name="T6" fmla="*/ 0 60000 65536"/>
              <a:gd name="T7" fmla="*/ 0 60000 65536"/>
              <a:gd name="T8" fmla="*/ 0 60000 65536"/>
              <a:gd name="T9" fmla="*/ 0 w 7"/>
              <a:gd name="T10" fmla="*/ 0 h 6"/>
              <a:gd name="T11" fmla="*/ 7 w 7"/>
              <a:gd name="T12" fmla="*/ 6 h 6"/>
            </a:gdLst>
            <a:ahLst/>
            <a:cxnLst>
              <a:cxn ang="T6">
                <a:pos x="T0" y="T1"/>
              </a:cxn>
              <a:cxn ang="T7">
                <a:pos x="T2" y="T3"/>
              </a:cxn>
              <a:cxn ang="T8">
                <a:pos x="T4" y="T5"/>
              </a:cxn>
            </a:cxnLst>
            <a:rect l="T9" t="T10" r="T11" b="T12"/>
            <a:pathLst>
              <a:path w="7" h="6">
                <a:moveTo>
                  <a:pt x="0" y="0"/>
                </a:moveTo>
                <a:lnTo>
                  <a:pt x="7" y="6"/>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6" name="Freeform 763"/>
          <p:cNvSpPr>
            <a:spLocks/>
          </p:cNvSpPr>
          <p:nvPr/>
        </p:nvSpPr>
        <p:spPr bwMode="auto">
          <a:xfrm>
            <a:off x="4259264" y="3351214"/>
            <a:ext cx="1587" cy="1587"/>
          </a:xfrm>
          <a:custGeom>
            <a:avLst/>
            <a:gdLst>
              <a:gd name="T0" fmla="*/ 1587 w 3"/>
              <a:gd name="T1" fmla="*/ 1587 h 3"/>
              <a:gd name="T2" fmla="*/ 0 w 3"/>
              <a:gd name="T3" fmla="*/ 0 h 3"/>
              <a:gd name="T4" fmla="*/ 1587 w 3"/>
              <a:gd name="T5" fmla="*/ 158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3"/>
                </a:moveTo>
                <a:lnTo>
                  <a:pt x="0" y="0"/>
                </a:lnTo>
                <a:lnTo>
                  <a:pt x="3" y="3"/>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7" name="Freeform 764"/>
          <p:cNvSpPr>
            <a:spLocks/>
          </p:cNvSpPr>
          <p:nvPr/>
        </p:nvSpPr>
        <p:spPr bwMode="auto">
          <a:xfrm>
            <a:off x="4252913" y="3341689"/>
            <a:ext cx="6350" cy="9525"/>
          </a:xfrm>
          <a:custGeom>
            <a:avLst/>
            <a:gdLst>
              <a:gd name="T0" fmla="*/ 6350 w 6"/>
              <a:gd name="T1" fmla="*/ 9525 h 8"/>
              <a:gd name="T2" fmla="*/ 0 w 6"/>
              <a:gd name="T3" fmla="*/ 0 h 8"/>
              <a:gd name="T4" fmla="*/ 6350 w 6"/>
              <a:gd name="T5" fmla="*/ 9525 h 8"/>
              <a:gd name="T6" fmla="*/ 0 60000 65536"/>
              <a:gd name="T7" fmla="*/ 0 60000 65536"/>
              <a:gd name="T8" fmla="*/ 0 60000 65536"/>
              <a:gd name="T9" fmla="*/ 0 w 6"/>
              <a:gd name="T10" fmla="*/ 0 h 8"/>
              <a:gd name="T11" fmla="*/ 6 w 6"/>
              <a:gd name="T12" fmla="*/ 8 h 8"/>
            </a:gdLst>
            <a:ahLst/>
            <a:cxnLst>
              <a:cxn ang="T6">
                <a:pos x="T0" y="T1"/>
              </a:cxn>
              <a:cxn ang="T7">
                <a:pos x="T2" y="T3"/>
              </a:cxn>
              <a:cxn ang="T8">
                <a:pos x="T4" y="T5"/>
              </a:cxn>
            </a:cxnLst>
            <a:rect l="T9" t="T10" r="T11" b="T12"/>
            <a:pathLst>
              <a:path w="6" h="8">
                <a:moveTo>
                  <a:pt x="6" y="8"/>
                </a:moveTo>
                <a:lnTo>
                  <a:pt x="0" y="0"/>
                </a:lnTo>
                <a:lnTo>
                  <a:pt x="6" y="8"/>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8" name="Freeform 765"/>
          <p:cNvSpPr>
            <a:spLocks/>
          </p:cNvSpPr>
          <p:nvPr/>
        </p:nvSpPr>
        <p:spPr bwMode="auto">
          <a:xfrm>
            <a:off x="4275139" y="3373439"/>
            <a:ext cx="9525" cy="7937"/>
          </a:xfrm>
          <a:custGeom>
            <a:avLst/>
            <a:gdLst>
              <a:gd name="T0" fmla="*/ 9525 w 7"/>
              <a:gd name="T1" fmla="*/ 0 h 8"/>
              <a:gd name="T2" fmla="*/ 0 w 7"/>
              <a:gd name="T3" fmla="*/ 7937 h 8"/>
              <a:gd name="T4" fmla="*/ 9525 w 7"/>
              <a:gd name="T5" fmla="*/ 0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7" y="0"/>
                </a:moveTo>
                <a:lnTo>
                  <a:pt x="0" y="8"/>
                </a:lnTo>
                <a:lnTo>
                  <a:pt x="7"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39" name="Freeform 766"/>
          <p:cNvSpPr>
            <a:spLocks/>
          </p:cNvSpPr>
          <p:nvPr/>
        </p:nvSpPr>
        <p:spPr bwMode="auto">
          <a:xfrm>
            <a:off x="4005264" y="3238500"/>
            <a:ext cx="14287" cy="7938"/>
          </a:xfrm>
          <a:custGeom>
            <a:avLst/>
            <a:gdLst>
              <a:gd name="T0" fmla="*/ 14287 w 15"/>
              <a:gd name="T1" fmla="*/ 0 h 8"/>
              <a:gd name="T2" fmla="*/ 13335 w 15"/>
              <a:gd name="T3" fmla="*/ 3969 h 8"/>
              <a:gd name="T4" fmla="*/ 0 w 15"/>
              <a:gd name="T5" fmla="*/ 7938 h 8"/>
              <a:gd name="T6" fmla="*/ 14287 w 15"/>
              <a:gd name="T7" fmla="*/ 0 h 8"/>
              <a:gd name="T8" fmla="*/ 0 60000 65536"/>
              <a:gd name="T9" fmla="*/ 0 60000 65536"/>
              <a:gd name="T10" fmla="*/ 0 60000 65536"/>
              <a:gd name="T11" fmla="*/ 0 60000 65536"/>
              <a:gd name="T12" fmla="*/ 0 w 15"/>
              <a:gd name="T13" fmla="*/ 0 h 8"/>
              <a:gd name="T14" fmla="*/ 15 w 15"/>
              <a:gd name="T15" fmla="*/ 8 h 8"/>
            </a:gdLst>
            <a:ahLst/>
            <a:cxnLst>
              <a:cxn ang="T8">
                <a:pos x="T0" y="T1"/>
              </a:cxn>
              <a:cxn ang="T9">
                <a:pos x="T2" y="T3"/>
              </a:cxn>
              <a:cxn ang="T10">
                <a:pos x="T4" y="T5"/>
              </a:cxn>
              <a:cxn ang="T11">
                <a:pos x="T6" y="T7"/>
              </a:cxn>
            </a:cxnLst>
            <a:rect l="T12" t="T13" r="T14" b="T15"/>
            <a:pathLst>
              <a:path w="15" h="8">
                <a:moveTo>
                  <a:pt x="15" y="0"/>
                </a:moveTo>
                <a:lnTo>
                  <a:pt x="14" y="4"/>
                </a:lnTo>
                <a:lnTo>
                  <a:pt x="0" y="8"/>
                </a:lnTo>
                <a:lnTo>
                  <a:pt x="15"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0" name="Freeform 767"/>
          <p:cNvSpPr>
            <a:spLocks/>
          </p:cNvSpPr>
          <p:nvPr/>
        </p:nvSpPr>
        <p:spPr bwMode="auto">
          <a:xfrm>
            <a:off x="3897314" y="3090864"/>
            <a:ext cx="26987" cy="1587"/>
          </a:xfrm>
          <a:custGeom>
            <a:avLst/>
            <a:gdLst>
              <a:gd name="T0" fmla="*/ 9715 w 25"/>
              <a:gd name="T1" fmla="*/ 0 h 1"/>
              <a:gd name="T2" fmla="*/ 26987 w 25"/>
              <a:gd name="T3" fmla="*/ 1587 h 1"/>
              <a:gd name="T4" fmla="*/ 16192 w 25"/>
              <a:gd name="T5" fmla="*/ 1587 h 1"/>
              <a:gd name="T6" fmla="*/ 0 w 25"/>
              <a:gd name="T7" fmla="*/ 0 h 1"/>
              <a:gd name="T8" fmla="*/ 9715 w 25"/>
              <a:gd name="T9" fmla="*/ 0 h 1"/>
              <a:gd name="T10" fmla="*/ 0 60000 65536"/>
              <a:gd name="T11" fmla="*/ 0 60000 65536"/>
              <a:gd name="T12" fmla="*/ 0 60000 65536"/>
              <a:gd name="T13" fmla="*/ 0 60000 65536"/>
              <a:gd name="T14" fmla="*/ 0 60000 65536"/>
              <a:gd name="T15" fmla="*/ 0 w 25"/>
              <a:gd name="T16" fmla="*/ 0 h 1"/>
              <a:gd name="T17" fmla="*/ 25 w 25"/>
              <a:gd name="T18" fmla="*/ 1 h 1"/>
            </a:gdLst>
            <a:ahLst/>
            <a:cxnLst>
              <a:cxn ang="T10">
                <a:pos x="T0" y="T1"/>
              </a:cxn>
              <a:cxn ang="T11">
                <a:pos x="T2" y="T3"/>
              </a:cxn>
              <a:cxn ang="T12">
                <a:pos x="T4" y="T5"/>
              </a:cxn>
              <a:cxn ang="T13">
                <a:pos x="T6" y="T7"/>
              </a:cxn>
              <a:cxn ang="T14">
                <a:pos x="T8" y="T9"/>
              </a:cxn>
            </a:cxnLst>
            <a:rect l="T15" t="T16" r="T17" b="T18"/>
            <a:pathLst>
              <a:path w="25" h="1">
                <a:moveTo>
                  <a:pt x="9" y="0"/>
                </a:moveTo>
                <a:lnTo>
                  <a:pt x="25" y="1"/>
                </a:lnTo>
                <a:lnTo>
                  <a:pt x="15" y="1"/>
                </a:lnTo>
                <a:lnTo>
                  <a:pt x="0" y="0"/>
                </a:lnTo>
                <a:lnTo>
                  <a:pt x="9"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1" name="Freeform 768"/>
          <p:cNvSpPr>
            <a:spLocks/>
          </p:cNvSpPr>
          <p:nvPr/>
        </p:nvSpPr>
        <p:spPr bwMode="auto">
          <a:xfrm>
            <a:off x="9848851" y="4327525"/>
            <a:ext cx="4763" cy="7938"/>
          </a:xfrm>
          <a:custGeom>
            <a:avLst/>
            <a:gdLst>
              <a:gd name="T0" fmla="*/ 4763 w 4"/>
              <a:gd name="T1" fmla="*/ 0 h 8"/>
              <a:gd name="T2" fmla="*/ 0 w 4"/>
              <a:gd name="T3" fmla="*/ 7938 h 8"/>
              <a:gd name="T4" fmla="*/ 4763 w 4"/>
              <a:gd name="T5" fmla="*/ 0 h 8"/>
              <a:gd name="T6" fmla="*/ 0 60000 65536"/>
              <a:gd name="T7" fmla="*/ 0 60000 65536"/>
              <a:gd name="T8" fmla="*/ 0 60000 65536"/>
              <a:gd name="T9" fmla="*/ 0 w 4"/>
              <a:gd name="T10" fmla="*/ 0 h 8"/>
              <a:gd name="T11" fmla="*/ 4 w 4"/>
              <a:gd name="T12" fmla="*/ 8 h 8"/>
            </a:gdLst>
            <a:ahLst/>
            <a:cxnLst>
              <a:cxn ang="T6">
                <a:pos x="T0" y="T1"/>
              </a:cxn>
              <a:cxn ang="T7">
                <a:pos x="T2" y="T3"/>
              </a:cxn>
              <a:cxn ang="T8">
                <a:pos x="T4" y="T5"/>
              </a:cxn>
            </a:cxnLst>
            <a:rect l="T9" t="T10" r="T11" b="T12"/>
            <a:pathLst>
              <a:path w="4" h="8">
                <a:moveTo>
                  <a:pt x="4" y="0"/>
                </a:moveTo>
                <a:lnTo>
                  <a:pt x="0" y="8"/>
                </a:lnTo>
                <a:lnTo>
                  <a:pt x="4"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2" name="Freeform 769"/>
          <p:cNvSpPr>
            <a:spLocks/>
          </p:cNvSpPr>
          <p:nvPr/>
        </p:nvSpPr>
        <p:spPr bwMode="auto">
          <a:xfrm>
            <a:off x="6953251" y="1887539"/>
            <a:ext cx="30163" cy="9525"/>
          </a:xfrm>
          <a:custGeom>
            <a:avLst/>
            <a:gdLst>
              <a:gd name="T0" fmla="*/ 30163 w 29"/>
              <a:gd name="T1" fmla="*/ 9525 h 10"/>
              <a:gd name="T2" fmla="*/ 0 w 29"/>
              <a:gd name="T3" fmla="*/ 9525 h 10"/>
              <a:gd name="T4" fmla="*/ 3120 w 29"/>
              <a:gd name="T5" fmla="*/ 0 h 10"/>
              <a:gd name="T6" fmla="*/ 16642 w 29"/>
              <a:gd name="T7" fmla="*/ 4763 h 10"/>
              <a:gd name="T8" fmla="*/ 30163 w 29"/>
              <a:gd name="T9" fmla="*/ 9525 h 10"/>
              <a:gd name="T10" fmla="*/ 0 60000 65536"/>
              <a:gd name="T11" fmla="*/ 0 60000 65536"/>
              <a:gd name="T12" fmla="*/ 0 60000 65536"/>
              <a:gd name="T13" fmla="*/ 0 60000 65536"/>
              <a:gd name="T14" fmla="*/ 0 60000 65536"/>
              <a:gd name="T15" fmla="*/ 0 w 29"/>
              <a:gd name="T16" fmla="*/ 0 h 10"/>
              <a:gd name="T17" fmla="*/ 29 w 29"/>
              <a:gd name="T18" fmla="*/ 10 h 10"/>
            </a:gdLst>
            <a:ahLst/>
            <a:cxnLst>
              <a:cxn ang="T10">
                <a:pos x="T0" y="T1"/>
              </a:cxn>
              <a:cxn ang="T11">
                <a:pos x="T2" y="T3"/>
              </a:cxn>
              <a:cxn ang="T12">
                <a:pos x="T4" y="T5"/>
              </a:cxn>
              <a:cxn ang="T13">
                <a:pos x="T6" y="T7"/>
              </a:cxn>
              <a:cxn ang="T14">
                <a:pos x="T8" y="T9"/>
              </a:cxn>
            </a:cxnLst>
            <a:rect l="T15" t="T16" r="T17" b="T18"/>
            <a:pathLst>
              <a:path w="29" h="10">
                <a:moveTo>
                  <a:pt x="29" y="10"/>
                </a:moveTo>
                <a:lnTo>
                  <a:pt x="0" y="10"/>
                </a:lnTo>
                <a:lnTo>
                  <a:pt x="3" y="0"/>
                </a:lnTo>
                <a:lnTo>
                  <a:pt x="16" y="5"/>
                </a:lnTo>
                <a:lnTo>
                  <a:pt x="29" y="1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3" name="Freeform 770"/>
          <p:cNvSpPr>
            <a:spLocks/>
          </p:cNvSpPr>
          <p:nvPr/>
        </p:nvSpPr>
        <p:spPr bwMode="auto">
          <a:xfrm>
            <a:off x="8107364" y="1874838"/>
            <a:ext cx="15875" cy="6350"/>
          </a:xfrm>
          <a:custGeom>
            <a:avLst/>
            <a:gdLst>
              <a:gd name="T0" fmla="*/ 15875 w 14"/>
              <a:gd name="T1" fmla="*/ 0 h 7"/>
              <a:gd name="T2" fmla="*/ 0 w 14"/>
              <a:gd name="T3" fmla="*/ 0 h 7"/>
              <a:gd name="T4" fmla="*/ 15875 w 14"/>
              <a:gd name="T5" fmla="*/ 6350 h 7"/>
              <a:gd name="T6" fmla="*/ 15875 w 14"/>
              <a:gd name="T7" fmla="*/ 0 h 7"/>
              <a:gd name="T8" fmla="*/ 0 60000 65536"/>
              <a:gd name="T9" fmla="*/ 0 60000 65536"/>
              <a:gd name="T10" fmla="*/ 0 60000 65536"/>
              <a:gd name="T11" fmla="*/ 0 60000 65536"/>
              <a:gd name="T12" fmla="*/ 0 w 14"/>
              <a:gd name="T13" fmla="*/ 0 h 7"/>
              <a:gd name="T14" fmla="*/ 14 w 14"/>
              <a:gd name="T15" fmla="*/ 7 h 7"/>
            </a:gdLst>
            <a:ahLst/>
            <a:cxnLst>
              <a:cxn ang="T8">
                <a:pos x="T0" y="T1"/>
              </a:cxn>
              <a:cxn ang="T9">
                <a:pos x="T2" y="T3"/>
              </a:cxn>
              <a:cxn ang="T10">
                <a:pos x="T4" y="T5"/>
              </a:cxn>
              <a:cxn ang="T11">
                <a:pos x="T6" y="T7"/>
              </a:cxn>
            </a:cxnLst>
            <a:rect l="T12" t="T13" r="T14" b="T15"/>
            <a:pathLst>
              <a:path w="14" h="7">
                <a:moveTo>
                  <a:pt x="14" y="0"/>
                </a:moveTo>
                <a:lnTo>
                  <a:pt x="0" y="0"/>
                </a:lnTo>
                <a:lnTo>
                  <a:pt x="14" y="7"/>
                </a:lnTo>
                <a:lnTo>
                  <a:pt x="14"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4" name="Freeform 771"/>
          <p:cNvSpPr>
            <a:spLocks/>
          </p:cNvSpPr>
          <p:nvPr/>
        </p:nvSpPr>
        <p:spPr bwMode="auto">
          <a:xfrm>
            <a:off x="9282114" y="3659189"/>
            <a:ext cx="3175" cy="14287"/>
          </a:xfrm>
          <a:custGeom>
            <a:avLst/>
            <a:gdLst>
              <a:gd name="T0" fmla="*/ 0 w 4"/>
              <a:gd name="T1" fmla="*/ 14287 h 13"/>
              <a:gd name="T2" fmla="*/ 0 w 4"/>
              <a:gd name="T3" fmla="*/ 7693 h 13"/>
              <a:gd name="T4" fmla="*/ 3175 w 4"/>
              <a:gd name="T5" fmla="*/ 7693 h 13"/>
              <a:gd name="T6" fmla="*/ 3175 w 4"/>
              <a:gd name="T7" fmla="*/ 0 h 13"/>
              <a:gd name="T8" fmla="*/ 3175 w 4"/>
              <a:gd name="T9" fmla="*/ 7693 h 13"/>
              <a:gd name="T10" fmla="*/ 3175 w 4"/>
              <a:gd name="T11" fmla="*/ 14287 h 13"/>
              <a:gd name="T12" fmla="*/ 0 w 4"/>
              <a:gd name="T13" fmla="*/ 14287 h 13"/>
              <a:gd name="T14" fmla="*/ 0 60000 65536"/>
              <a:gd name="T15" fmla="*/ 0 60000 65536"/>
              <a:gd name="T16" fmla="*/ 0 60000 65536"/>
              <a:gd name="T17" fmla="*/ 0 60000 65536"/>
              <a:gd name="T18" fmla="*/ 0 60000 65536"/>
              <a:gd name="T19" fmla="*/ 0 60000 65536"/>
              <a:gd name="T20" fmla="*/ 0 60000 65536"/>
              <a:gd name="T21" fmla="*/ 0 w 4"/>
              <a:gd name="T22" fmla="*/ 0 h 13"/>
              <a:gd name="T23" fmla="*/ 4 w 4"/>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3">
                <a:moveTo>
                  <a:pt x="0" y="13"/>
                </a:moveTo>
                <a:lnTo>
                  <a:pt x="0" y="7"/>
                </a:lnTo>
                <a:lnTo>
                  <a:pt x="4" y="7"/>
                </a:lnTo>
                <a:lnTo>
                  <a:pt x="4" y="0"/>
                </a:lnTo>
                <a:lnTo>
                  <a:pt x="4" y="7"/>
                </a:lnTo>
                <a:lnTo>
                  <a:pt x="4" y="13"/>
                </a:lnTo>
                <a:lnTo>
                  <a:pt x="0" y="13"/>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45" name="Rectangle 772"/>
          <p:cNvSpPr>
            <a:spLocks noChangeArrowheads="1"/>
          </p:cNvSpPr>
          <p:nvPr/>
        </p:nvSpPr>
        <p:spPr bwMode="auto">
          <a:xfrm>
            <a:off x="9117014" y="3395664"/>
            <a:ext cx="3175" cy="3175"/>
          </a:xfrm>
          <a:prstGeom prst="rect">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46" name="Rectangle 773"/>
          <p:cNvSpPr>
            <a:spLocks noChangeArrowheads="1"/>
          </p:cNvSpPr>
          <p:nvPr/>
        </p:nvSpPr>
        <p:spPr bwMode="auto">
          <a:xfrm>
            <a:off x="2520951" y="6454775"/>
            <a:ext cx="3910013"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47" name="Rectangle 774"/>
          <p:cNvSpPr>
            <a:spLocks noChangeArrowheads="1"/>
          </p:cNvSpPr>
          <p:nvPr/>
        </p:nvSpPr>
        <p:spPr bwMode="auto">
          <a:xfrm>
            <a:off x="2925763" y="7434263"/>
            <a:ext cx="145415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48" name="Rectangle 775"/>
          <p:cNvSpPr>
            <a:spLocks noChangeArrowheads="1"/>
          </p:cNvSpPr>
          <p:nvPr/>
        </p:nvSpPr>
        <p:spPr bwMode="auto">
          <a:xfrm>
            <a:off x="8329614" y="5916614"/>
            <a:ext cx="2357437"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1912" name="Rectangle 776"/>
          <p:cNvSpPr>
            <a:spLocks noChangeArrowheads="1"/>
          </p:cNvSpPr>
          <p:nvPr/>
        </p:nvSpPr>
        <p:spPr bwMode="auto">
          <a:xfrm>
            <a:off x="8866188" y="5954713"/>
            <a:ext cx="35266" cy="184666"/>
          </a:xfrm>
          <a:prstGeom prst="rect">
            <a:avLst/>
          </a:prstGeom>
          <a:noFill/>
          <a:ln w="9525">
            <a:noFill/>
            <a:miter lim="800000"/>
            <a:headEnd/>
            <a:tailEnd/>
          </a:ln>
        </p:spPr>
        <p:txBody>
          <a:bodyPr wrap="none" lIns="0" tIns="0" rIns="0" bIns="0">
            <a:spAutoFit/>
          </a:bodyPr>
          <a:lstStyle/>
          <a:p>
            <a:pPr eaLnBrk="0" hangingPunct="0">
              <a:defRPr/>
            </a:pPr>
            <a:r>
              <a:rPr lang="en-GB" sz="1200" i="1">
                <a:solidFill>
                  <a:srgbClr val="000000"/>
                </a:solidFill>
                <a:latin typeface="Arial Narrow" pitchFamily="34" charset="0"/>
                <a:cs typeface="Arial" charset="0"/>
              </a:rPr>
              <a:t> </a:t>
            </a:r>
            <a:endParaRPr lang="en-GB" sz="2800">
              <a:effectLst>
                <a:outerShdw blurRad="38100" dist="38100" dir="2700000" algn="tl">
                  <a:srgbClr val="C0C0C0"/>
                </a:outerShdw>
              </a:effectLst>
              <a:latin typeface="Arial Black" pitchFamily="34" charset="0"/>
              <a:cs typeface="Arial" charset="0"/>
            </a:endParaRPr>
          </a:p>
        </p:txBody>
      </p:sp>
      <p:sp>
        <p:nvSpPr>
          <p:cNvPr id="91913" name="Rectangle 777"/>
          <p:cNvSpPr>
            <a:spLocks noChangeArrowheads="1"/>
          </p:cNvSpPr>
          <p:nvPr/>
        </p:nvSpPr>
        <p:spPr bwMode="auto">
          <a:xfrm>
            <a:off x="2362201" y="5483225"/>
            <a:ext cx="2017713" cy="152400"/>
          </a:xfrm>
          <a:prstGeom prst="rect">
            <a:avLst/>
          </a:prstGeom>
          <a:noFill/>
          <a:ln w="9525">
            <a:noFill/>
            <a:miter lim="800000"/>
            <a:headEnd/>
            <a:tailEnd/>
          </a:ln>
        </p:spPr>
        <p:txBody>
          <a:bodyPr lIns="0" tIns="0" rIns="0" bIns="0">
            <a:spAutoFit/>
          </a:bodyPr>
          <a:lstStyle/>
          <a:p>
            <a:pPr eaLnBrk="0" hangingPunct="0">
              <a:defRPr/>
            </a:pPr>
            <a:r>
              <a:rPr lang="en-GB" sz="1000">
                <a:solidFill>
                  <a:srgbClr val="000000"/>
                </a:solidFill>
                <a:latin typeface="Verdana" pitchFamily="34" charset="0"/>
                <a:cs typeface="Arial" charset="0"/>
              </a:rPr>
              <a:t>Source: UNAIDS/UNICEF, 2002</a:t>
            </a:r>
            <a:endParaRPr lang="en-GB" sz="2800">
              <a:effectLst>
                <a:outerShdw blurRad="38100" dist="38100" dir="2700000" algn="tl">
                  <a:srgbClr val="C0C0C0"/>
                </a:outerShdw>
              </a:effectLst>
              <a:latin typeface="Arial Black" pitchFamily="34" charset="0"/>
              <a:cs typeface="Arial" charset="0"/>
            </a:endParaRPr>
          </a:p>
        </p:txBody>
      </p:sp>
      <p:sp>
        <p:nvSpPr>
          <p:cNvPr id="26651" name="Rectangle 778"/>
          <p:cNvSpPr>
            <a:spLocks noChangeArrowheads="1"/>
          </p:cNvSpPr>
          <p:nvPr/>
        </p:nvSpPr>
        <p:spPr bwMode="auto">
          <a:xfrm>
            <a:off x="1466850" y="979489"/>
            <a:ext cx="9201150"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1915" name="Rectangle 779"/>
          <p:cNvSpPr>
            <a:spLocks noChangeArrowheads="1"/>
          </p:cNvSpPr>
          <p:nvPr/>
        </p:nvSpPr>
        <p:spPr bwMode="auto">
          <a:xfrm>
            <a:off x="3095626" y="996951"/>
            <a:ext cx="65" cy="430887"/>
          </a:xfrm>
          <a:prstGeom prst="rect">
            <a:avLst/>
          </a:prstGeom>
          <a:noFill/>
          <a:ln w="9525">
            <a:noFill/>
            <a:miter lim="800000"/>
            <a:headEnd/>
            <a:tailEnd/>
          </a:ln>
        </p:spPr>
        <p:txBody>
          <a:bodyPr wrap="none" lIns="0" tIns="0" rIns="0" bIns="0">
            <a:spAutoFit/>
          </a:bodyPr>
          <a:lstStyle/>
          <a:p>
            <a:pPr eaLnBrk="0" hangingPunct="0">
              <a:defRPr/>
            </a:pPr>
            <a:endParaRPr lang="en-US" sz="2800">
              <a:effectLst>
                <a:outerShdw blurRad="38100" dist="38100" dir="2700000" algn="tl">
                  <a:srgbClr val="C0C0C0"/>
                </a:outerShdw>
              </a:effectLst>
              <a:latin typeface="Arial Black" pitchFamily="34" charset="0"/>
              <a:cs typeface="Arial" charset="0"/>
            </a:endParaRPr>
          </a:p>
        </p:txBody>
      </p:sp>
      <p:sp>
        <p:nvSpPr>
          <p:cNvPr id="26653" name="Rectangle 780"/>
          <p:cNvSpPr>
            <a:spLocks noChangeArrowheads="1"/>
          </p:cNvSpPr>
          <p:nvPr/>
        </p:nvSpPr>
        <p:spPr bwMode="auto">
          <a:xfrm>
            <a:off x="1847851" y="404813"/>
            <a:ext cx="8569325" cy="4810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eaLnBrk="1" hangingPunct="1"/>
            <a:r>
              <a:rPr lang="en-US" sz="3600" b="1" dirty="0">
                <a:solidFill>
                  <a:srgbClr val="FF0000"/>
                </a:solidFill>
              </a:rPr>
              <a:t>Public health </a:t>
            </a:r>
            <a:r>
              <a:rPr lang="en-US" sz="3600" b="1" dirty="0" smtClean="0">
                <a:solidFill>
                  <a:srgbClr val="FF0000"/>
                </a:solidFill>
              </a:rPr>
              <a:t>: </a:t>
            </a:r>
            <a:r>
              <a:rPr lang="en-US" sz="3600" b="1" dirty="0">
                <a:solidFill>
                  <a:srgbClr val="FF0000"/>
                </a:solidFill>
              </a:rPr>
              <a:t>morbidity </a:t>
            </a:r>
            <a:endParaRPr lang="en-GB" sz="3600" b="1" dirty="0">
              <a:solidFill>
                <a:srgbClr val="FF0000"/>
              </a:solidFill>
            </a:endParaRPr>
          </a:p>
        </p:txBody>
      </p:sp>
      <p:grpSp>
        <p:nvGrpSpPr>
          <p:cNvPr id="26654" name="Group 781"/>
          <p:cNvGrpSpPr>
            <a:grpSpLocks/>
          </p:cNvGrpSpPr>
          <p:nvPr/>
        </p:nvGrpSpPr>
        <p:grpSpPr bwMode="auto">
          <a:xfrm>
            <a:off x="7162800" y="3282950"/>
            <a:ext cx="952500" cy="1247369"/>
            <a:chOff x="3497" y="2106"/>
            <a:chExt cx="643" cy="859"/>
          </a:xfrm>
        </p:grpSpPr>
        <p:grpSp>
          <p:nvGrpSpPr>
            <p:cNvPr id="26737" name="Group 782"/>
            <p:cNvGrpSpPr>
              <a:grpSpLocks/>
            </p:cNvGrpSpPr>
            <p:nvPr/>
          </p:nvGrpSpPr>
          <p:grpSpPr bwMode="auto">
            <a:xfrm>
              <a:off x="3497" y="2106"/>
              <a:ext cx="643" cy="643"/>
              <a:chOff x="3539" y="2301"/>
              <a:chExt cx="643" cy="643"/>
            </a:xfrm>
          </p:grpSpPr>
          <p:sp>
            <p:nvSpPr>
              <p:cNvPr id="26739" name="Freeform 783"/>
              <p:cNvSpPr>
                <a:spLocks/>
              </p:cNvSpPr>
              <p:nvPr/>
            </p:nvSpPr>
            <p:spPr bwMode="auto">
              <a:xfrm>
                <a:off x="3639" y="2301"/>
                <a:ext cx="543" cy="643"/>
              </a:xfrm>
              <a:custGeom>
                <a:avLst/>
                <a:gdLst>
                  <a:gd name="T0" fmla="*/ 220 w 552"/>
                  <a:gd name="T1" fmla="*/ 0 h 656"/>
                  <a:gd name="T2" fmla="*/ 253 w 552"/>
                  <a:gd name="T3" fmla="*/ 1 h 656"/>
                  <a:gd name="T4" fmla="*/ 285 w 552"/>
                  <a:gd name="T5" fmla="*/ 7 h 656"/>
                  <a:gd name="T6" fmla="*/ 317 w 552"/>
                  <a:gd name="T7" fmla="*/ 13 h 656"/>
                  <a:gd name="T8" fmla="*/ 345 w 552"/>
                  <a:gd name="T9" fmla="*/ 25 h 656"/>
                  <a:gd name="T10" fmla="*/ 374 w 552"/>
                  <a:gd name="T11" fmla="*/ 39 h 656"/>
                  <a:gd name="T12" fmla="*/ 400 w 552"/>
                  <a:gd name="T13" fmla="*/ 54 h 656"/>
                  <a:gd name="T14" fmla="*/ 426 w 552"/>
                  <a:gd name="T15" fmla="*/ 73 h 656"/>
                  <a:gd name="T16" fmla="*/ 449 w 552"/>
                  <a:gd name="T17" fmla="*/ 93 h 656"/>
                  <a:gd name="T18" fmla="*/ 470 w 552"/>
                  <a:gd name="T19" fmla="*/ 118 h 656"/>
                  <a:gd name="T20" fmla="*/ 488 w 552"/>
                  <a:gd name="T21" fmla="*/ 141 h 656"/>
                  <a:gd name="T22" fmla="*/ 504 w 552"/>
                  <a:gd name="T23" fmla="*/ 168 h 656"/>
                  <a:gd name="T24" fmla="*/ 518 w 552"/>
                  <a:gd name="T25" fmla="*/ 196 h 656"/>
                  <a:gd name="T26" fmla="*/ 529 w 552"/>
                  <a:gd name="T27" fmla="*/ 224 h 656"/>
                  <a:gd name="T28" fmla="*/ 536 w 552"/>
                  <a:gd name="T29" fmla="*/ 256 h 656"/>
                  <a:gd name="T30" fmla="*/ 541 w 552"/>
                  <a:gd name="T31" fmla="*/ 288 h 656"/>
                  <a:gd name="T32" fmla="*/ 543 w 552"/>
                  <a:gd name="T33" fmla="*/ 321 h 656"/>
                  <a:gd name="T34" fmla="*/ 541 w 552"/>
                  <a:gd name="T35" fmla="*/ 354 h 656"/>
                  <a:gd name="T36" fmla="*/ 536 w 552"/>
                  <a:gd name="T37" fmla="*/ 385 h 656"/>
                  <a:gd name="T38" fmla="*/ 529 w 552"/>
                  <a:gd name="T39" fmla="*/ 417 h 656"/>
                  <a:gd name="T40" fmla="*/ 518 w 552"/>
                  <a:gd name="T41" fmla="*/ 447 h 656"/>
                  <a:gd name="T42" fmla="*/ 504 w 552"/>
                  <a:gd name="T43" fmla="*/ 474 h 656"/>
                  <a:gd name="T44" fmla="*/ 488 w 552"/>
                  <a:gd name="T45" fmla="*/ 501 h 656"/>
                  <a:gd name="T46" fmla="*/ 470 w 552"/>
                  <a:gd name="T47" fmla="*/ 525 h 656"/>
                  <a:gd name="T48" fmla="*/ 449 w 552"/>
                  <a:gd name="T49" fmla="*/ 549 h 656"/>
                  <a:gd name="T50" fmla="*/ 426 w 552"/>
                  <a:gd name="T51" fmla="*/ 570 h 656"/>
                  <a:gd name="T52" fmla="*/ 400 w 552"/>
                  <a:gd name="T53" fmla="*/ 588 h 656"/>
                  <a:gd name="T54" fmla="*/ 374 w 552"/>
                  <a:gd name="T55" fmla="*/ 604 h 656"/>
                  <a:gd name="T56" fmla="*/ 345 w 552"/>
                  <a:gd name="T57" fmla="*/ 618 h 656"/>
                  <a:gd name="T58" fmla="*/ 317 w 552"/>
                  <a:gd name="T59" fmla="*/ 629 h 656"/>
                  <a:gd name="T60" fmla="*/ 285 w 552"/>
                  <a:gd name="T61" fmla="*/ 636 h 656"/>
                  <a:gd name="T62" fmla="*/ 253 w 552"/>
                  <a:gd name="T63" fmla="*/ 642 h 656"/>
                  <a:gd name="T64" fmla="*/ 220 w 552"/>
                  <a:gd name="T65" fmla="*/ 643 h 656"/>
                  <a:gd name="T66" fmla="*/ 189 w 552"/>
                  <a:gd name="T67" fmla="*/ 642 h 656"/>
                  <a:gd name="T68" fmla="*/ 160 w 552"/>
                  <a:gd name="T69" fmla="*/ 637 h 656"/>
                  <a:gd name="T70" fmla="*/ 131 w 552"/>
                  <a:gd name="T71" fmla="*/ 630 h 656"/>
                  <a:gd name="T72" fmla="*/ 102 w 552"/>
                  <a:gd name="T73" fmla="*/ 620 h 656"/>
                  <a:gd name="T74" fmla="*/ 74 w 552"/>
                  <a:gd name="T75" fmla="*/ 609 h 656"/>
                  <a:gd name="T76" fmla="*/ 47 w 552"/>
                  <a:gd name="T77" fmla="*/ 594 h 656"/>
                  <a:gd name="T78" fmla="*/ 23 w 552"/>
                  <a:gd name="T79" fmla="*/ 576 h 656"/>
                  <a:gd name="T80" fmla="*/ 0 w 552"/>
                  <a:gd name="T81" fmla="*/ 556 h 656"/>
                  <a:gd name="T82" fmla="*/ 220 w 552"/>
                  <a:gd name="T83" fmla="*/ 321 h 656"/>
                  <a:gd name="T84" fmla="*/ 220 w 552"/>
                  <a:gd name="T85" fmla="*/ 0 h 6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2"/>
                  <a:gd name="T130" fmla="*/ 0 h 656"/>
                  <a:gd name="T131" fmla="*/ 552 w 552"/>
                  <a:gd name="T132" fmla="*/ 656 h 6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2" h="656">
                    <a:moveTo>
                      <a:pt x="224" y="0"/>
                    </a:moveTo>
                    <a:lnTo>
                      <a:pt x="257" y="1"/>
                    </a:lnTo>
                    <a:lnTo>
                      <a:pt x="290" y="7"/>
                    </a:lnTo>
                    <a:lnTo>
                      <a:pt x="322" y="13"/>
                    </a:lnTo>
                    <a:lnTo>
                      <a:pt x="351" y="26"/>
                    </a:lnTo>
                    <a:lnTo>
                      <a:pt x="380" y="40"/>
                    </a:lnTo>
                    <a:lnTo>
                      <a:pt x="407" y="55"/>
                    </a:lnTo>
                    <a:lnTo>
                      <a:pt x="433" y="74"/>
                    </a:lnTo>
                    <a:lnTo>
                      <a:pt x="456" y="95"/>
                    </a:lnTo>
                    <a:lnTo>
                      <a:pt x="478" y="120"/>
                    </a:lnTo>
                    <a:lnTo>
                      <a:pt x="496" y="144"/>
                    </a:lnTo>
                    <a:lnTo>
                      <a:pt x="512" y="171"/>
                    </a:lnTo>
                    <a:lnTo>
                      <a:pt x="527" y="200"/>
                    </a:lnTo>
                    <a:lnTo>
                      <a:pt x="538" y="229"/>
                    </a:lnTo>
                    <a:lnTo>
                      <a:pt x="545" y="261"/>
                    </a:lnTo>
                    <a:lnTo>
                      <a:pt x="550" y="294"/>
                    </a:lnTo>
                    <a:lnTo>
                      <a:pt x="552" y="327"/>
                    </a:lnTo>
                    <a:lnTo>
                      <a:pt x="550" y="361"/>
                    </a:lnTo>
                    <a:lnTo>
                      <a:pt x="545" y="393"/>
                    </a:lnTo>
                    <a:lnTo>
                      <a:pt x="538" y="425"/>
                    </a:lnTo>
                    <a:lnTo>
                      <a:pt x="527" y="456"/>
                    </a:lnTo>
                    <a:lnTo>
                      <a:pt x="512" y="484"/>
                    </a:lnTo>
                    <a:lnTo>
                      <a:pt x="496" y="511"/>
                    </a:lnTo>
                    <a:lnTo>
                      <a:pt x="478" y="536"/>
                    </a:lnTo>
                    <a:lnTo>
                      <a:pt x="456" y="560"/>
                    </a:lnTo>
                    <a:lnTo>
                      <a:pt x="433" y="582"/>
                    </a:lnTo>
                    <a:lnTo>
                      <a:pt x="407" y="600"/>
                    </a:lnTo>
                    <a:lnTo>
                      <a:pt x="380" y="616"/>
                    </a:lnTo>
                    <a:lnTo>
                      <a:pt x="351" y="631"/>
                    </a:lnTo>
                    <a:lnTo>
                      <a:pt x="322" y="642"/>
                    </a:lnTo>
                    <a:lnTo>
                      <a:pt x="290" y="649"/>
                    </a:lnTo>
                    <a:lnTo>
                      <a:pt x="257" y="655"/>
                    </a:lnTo>
                    <a:lnTo>
                      <a:pt x="224" y="656"/>
                    </a:lnTo>
                    <a:lnTo>
                      <a:pt x="192" y="655"/>
                    </a:lnTo>
                    <a:lnTo>
                      <a:pt x="163" y="650"/>
                    </a:lnTo>
                    <a:lnTo>
                      <a:pt x="133" y="643"/>
                    </a:lnTo>
                    <a:lnTo>
                      <a:pt x="104" y="633"/>
                    </a:lnTo>
                    <a:lnTo>
                      <a:pt x="75" y="621"/>
                    </a:lnTo>
                    <a:lnTo>
                      <a:pt x="48" y="606"/>
                    </a:lnTo>
                    <a:lnTo>
                      <a:pt x="23" y="588"/>
                    </a:lnTo>
                    <a:lnTo>
                      <a:pt x="0" y="567"/>
                    </a:lnTo>
                    <a:lnTo>
                      <a:pt x="224" y="327"/>
                    </a:lnTo>
                    <a:lnTo>
                      <a:pt x="224"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40" name="Freeform 784"/>
              <p:cNvSpPr>
                <a:spLocks/>
              </p:cNvSpPr>
              <p:nvPr/>
            </p:nvSpPr>
            <p:spPr bwMode="auto">
              <a:xfrm>
                <a:off x="3539" y="2301"/>
                <a:ext cx="321" cy="556"/>
              </a:xfrm>
              <a:custGeom>
                <a:avLst/>
                <a:gdLst>
                  <a:gd name="T0" fmla="*/ 101 w 327"/>
                  <a:gd name="T1" fmla="*/ 556 h 567"/>
                  <a:gd name="T2" fmla="*/ 78 w 327"/>
                  <a:gd name="T3" fmla="*/ 532 h 567"/>
                  <a:gd name="T4" fmla="*/ 58 w 327"/>
                  <a:gd name="T5" fmla="*/ 507 h 567"/>
                  <a:gd name="T6" fmla="*/ 41 w 327"/>
                  <a:gd name="T7" fmla="*/ 480 h 567"/>
                  <a:gd name="T8" fmla="*/ 27 w 327"/>
                  <a:gd name="T9" fmla="*/ 450 h 567"/>
                  <a:gd name="T10" fmla="*/ 16 w 327"/>
                  <a:gd name="T11" fmla="*/ 419 h 567"/>
                  <a:gd name="T12" fmla="*/ 7 w 327"/>
                  <a:gd name="T13" fmla="*/ 386 h 567"/>
                  <a:gd name="T14" fmla="*/ 1 w 327"/>
                  <a:gd name="T15" fmla="*/ 354 h 567"/>
                  <a:gd name="T16" fmla="*/ 0 w 327"/>
                  <a:gd name="T17" fmla="*/ 321 h 567"/>
                  <a:gd name="T18" fmla="*/ 1 w 327"/>
                  <a:gd name="T19" fmla="*/ 288 h 567"/>
                  <a:gd name="T20" fmla="*/ 7 w 327"/>
                  <a:gd name="T21" fmla="*/ 256 h 567"/>
                  <a:gd name="T22" fmla="*/ 13 w 327"/>
                  <a:gd name="T23" fmla="*/ 225 h 567"/>
                  <a:gd name="T24" fmla="*/ 26 w 327"/>
                  <a:gd name="T25" fmla="*/ 196 h 567"/>
                  <a:gd name="T26" fmla="*/ 39 w 327"/>
                  <a:gd name="T27" fmla="*/ 168 h 567"/>
                  <a:gd name="T28" fmla="*/ 54 w 327"/>
                  <a:gd name="T29" fmla="*/ 141 h 567"/>
                  <a:gd name="T30" fmla="*/ 73 w 327"/>
                  <a:gd name="T31" fmla="*/ 118 h 567"/>
                  <a:gd name="T32" fmla="*/ 93 w 327"/>
                  <a:gd name="T33" fmla="*/ 93 h 567"/>
                  <a:gd name="T34" fmla="*/ 118 w 327"/>
                  <a:gd name="T35" fmla="*/ 73 h 567"/>
                  <a:gd name="T36" fmla="*/ 141 w 327"/>
                  <a:gd name="T37" fmla="*/ 54 h 567"/>
                  <a:gd name="T38" fmla="*/ 168 w 327"/>
                  <a:gd name="T39" fmla="*/ 39 h 567"/>
                  <a:gd name="T40" fmla="*/ 196 w 327"/>
                  <a:gd name="T41" fmla="*/ 25 h 567"/>
                  <a:gd name="T42" fmla="*/ 225 w 327"/>
                  <a:gd name="T43" fmla="*/ 13 h 567"/>
                  <a:gd name="T44" fmla="*/ 256 w 327"/>
                  <a:gd name="T45" fmla="*/ 7 h 567"/>
                  <a:gd name="T46" fmla="*/ 289 w 327"/>
                  <a:gd name="T47" fmla="*/ 1 h 567"/>
                  <a:gd name="T48" fmla="*/ 321 w 327"/>
                  <a:gd name="T49" fmla="*/ 0 h 567"/>
                  <a:gd name="T50" fmla="*/ 321 w 327"/>
                  <a:gd name="T51" fmla="*/ 321 h 567"/>
                  <a:gd name="T52" fmla="*/ 101 w 327"/>
                  <a:gd name="T53" fmla="*/ 556 h 5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7"/>
                  <a:gd name="T82" fmla="*/ 0 h 567"/>
                  <a:gd name="T83" fmla="*/ 327 w 327"/>
                  <a:gd name="T84" fmla="*/ 567 h 5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7" h="567">
                    <a:moveTo>
                      <a:pt x="103" y="567"/>
                    </a:moveTo>
                    <a:lnTo>
                      <a:pt x="79" y="543"/>
                    </a:lnTo>
                    <a:lnTo>
                      <a:pt x="59" y="517"/>
                    </a:lnTo>
                    <a:lnTo>
                      <a:pt x="42" y="489"/>
                    </a:lnTo>
                    <a:lnTo>
                      <a:pt x="27" y="459"/>
                    </a:lnTo>
                    <a:lnTo>
                      <a:pt x="16" y="427"/>
                    </a:lnTo>
                    <a:lnTo>
                      <a:pt x="7" y="394"/>
                    </a:lnTo>
                    <a:lnTo>
                      <a:pt x="1" y="361"/>
                    </a:lnTo>
                    <a:lnTo>
                      <a:pt x="0" y="327"/>
                    </a:lnTo>
                    <a:lnTo>
                      <a:pt x="1" y="294"/>
                    </a:lnTo>
                    <a:lnTo>
                      <a:pt x="7" y="261"/>
                    </a:lnTo>
                    <a:lnTo>
                      <a:pt x="13" y="229"/>
                    </a:lnTo>
                    <a:lnTo>
                      <a:pt x="26" y="200"/>
                    </a:lnTo>
                    <a:lnTo>
                      <a:pt x="40" y="171"/>
                    </a:lnTo>
                    <a:lnTo>
                      <a:pt x="55" y="144"/>
                    </a:lnTo>
                    <a:lnTo>
                      <a:pt x="74" y="120"/>
                    </a:lnTo>
                    <a:lnTo>
                      <a:pt x="95" y="95"/>
                    </a:lnTo>
                    <a:lnTo>
                      <a:pt x="120" y="74"/>
                    </a:lnTo>
                    <a:lnTo>
                      <a:pt x="144" y="55"/>
                    </a:lnTo>
                    <a:lnTo>
                      <a:pt x="171" y="40"/>
                    </a:lnTo>
                    <a:lnTo>
                      <a:pt x="200" y="26"/>
                    </a:lnTo>
                    <a:lnTo>
                      <a:pt x="229" y="13"/>
                    </a:lnTo>
                    <a:lnTo>
                      <a:pt x="261" y="7"/>
                    </a:lnTo>
                    <a:lnTo>
                      <a:pt x="294" y="1"/>
                    </a:lnTo>
                    <a:lnTo>
                      <a:pt x="327" y="0"/>
                    </a:lnTo>
                    <a:lnTo>
                      <a:pt x="327" y="327"/>
                    </a:lnTo>
                    <a:lnTo>
                      <a:pt x="103" y="56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41" name="Rectangle 785"/>
              <p:cNvSpPr>
                <a:spLocks noChangeArrowheads="1"/>
              </p:cNvSpPr>
              <p:nvPr/>
            </p:nvSpPr>
            <p:spPr bwMode="auto">
              <a:xfrm>
                <a:off x="3655" y="2392"/>
                <a:ext cx="208"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900" b="1">
                    <a:solidFill>
                      <a:srgbClr val="FFFFFF"/>
                    </a:solidFill>
                    <a:latin typeface="Verdana" panose="020B0604030504040204" pitchFamily="34" charset="0"/>
                  </a:rPr>
                  <a:t>38%</a:t>
                </a:r>
                <a:endParaRPr lang="en-US" sz="900">
                  <a:latin typeface="Times New Roman" panose="02020603050405020304" pitchFamily="18" charset="0"/>
                </a:endParaRPr>
              </a:p>
            </p:txBody>
          </p:sp>
          <p:sp>
            <p:nvSpPr>
              <p:cNvPr id="26742" name="Freeform 786"/>
              <p:cNvSpPr>
                <a:spLocks/>
              </p:cNvSpPr>
              <p:nvPr/>
            </p:nvSpPr>
            <p:spPr bwMode="auto">
              <a:xfrm>
                <a:off x="3647" y="2540"/>
                <a:ext cx="97" cy="95"/>
              </a:xfrm>
              <a:custGeom>
                <a:avLst/>
                <a:gdLst>
                  <a:gd name="T0" fmla="*/ 97 w 100"/>
                  <a:gd name="T1" fmla="*/ 49 h 97"/>
                  <a:gd name="T2" fmla="*/ 96 w 100"/>
                  <a:gd name="T3" fmla="*/ 59 h 97"/>
                  <a:gd name="T4" fmla="*/ 93 w 100"/>
                  <a:gd name="T5" fmla="*/ 67 h 97"/>
                  <a:gd name="T6" fmla="*/ 88 w 100"/>
                  <a:gd name="T7" fmla="*/ 75 h 97"/>
                  <a:gd name="T8" fmla="*/ 82 w 100"/>
                  <a:gd name="T9" fmla="*/ 82 h 97"/>
                  <a:gd name="T10" fmla="*/ 76 w 100"/>
                  <a:gd name="T11" fmla="*/ 88 h 97"/>
                  <a:gd name="T12" fmla="*/ 67 w 100"/>
                  <a:gd name="T13" fmla="*/ 92 h 97"/>
                  <a:gd name="T14" fmla="*/ 58 w 100"/>
                  <a:gd name="T15" fmla="*/ 95 h 97"/>
                  <a:gd name="T16" fmla="*/ 49 w 100"/>
                  <a:gd name="T17" fmla="*/ 95 h 97"/>
                  <a:gd name="T18" fmla="*/ 39 w 100"/>
                  <a:gd name="T19" fmla="*/ 95 h 97"/>
                  <a:gd name="T20" fmla="*/ 29 w 100"/>
                  <a:gd name="T21" fmla="*/ 92 h 97"/>
                  <a:gd name="T22" fmla="*/ 21 w 100"/>
                  <a:gd name="T23" fmla="*/ 88 h 97"/>
                  <a:gd name="T24" fmla="*/ 14 w 100"/>
                  <a:gd name="T25" fmla="*/ 82 h 97"/>
                  <a:gd name="T26" fmla="*/ 8 w 100"/>
                  <a:gd name="T27" fmla="*/ 75 h 97"/>
                  <a:gd name="T28" fmla="*/ 3 w 100"/>
                  <a:gd name="T29" fmla="*/ 67 h 97"/>
                  <a:gd name="T30" fmla="*/ 1 w 100"/>
                  <a:gd name="T31" fmla="*/ 59 h 97"/>
                  <a:gd name="T32" fmla="*/ 0 w 100"/>
                  <a:gd name="T33" fmla="*/ 49 h 97"/>
                  <a:gd name="T34" fmla="*/ 1 w 100"/>
                  <a:gd name="T35" fmla="*/ 38 h 97"/>
                  <a:gd name="T36" fmla="*/ 3 w 100"/>
                  <a:gd name="T37" fmla="*/ 28 h 97"/>
                  <a:gd name="T38" fmla="*/ 8 w 100"/>
                  <a:gd name="T39" fmla="*/ 21 h 97"/>
                  <a:gd name="T40" fmla="*/ 14 w 100"/>
                  <a:gd name="T41" fmla="*/ 13 h 97"/>
                  <a:gd name="T42" fmla="*/ 21 w 100"/>
                  <a:gd name="T43" fmla="*/ 8 h 97"/>
                  <a:gd name="T44" fmla="*/ 29 w 100"/>
                  <a:gd name="T45" fmla="*/ 4 h 97"/>
                  <a:gd name="T46" fmla="*/ 39 w 100"/>
                  <a:gd name="T47" fmla="*/ 0 h 97"/>
                  <a:gd name="T48" fmla="*/ 49 w 100"/>
                  <a:gd name="T49" fmla="*/ 0 h 97"/>
                  <a:gd name="T50" fmla="*/ 58 w 100"/>
                  <a:gd name="T51" fmla="*/ 0 h 97"/>
                  <a:gd name="T52" fmla="*/ 67 w 100"/>
                  <a:gd name="T53" fmla="*/ 4 h 97"/>
                  <a:gd name="T54" fmla="*/ 76 w 100"/>
                  <a:gd name="T55" fmla="*/ 8 h 97"/>
                  <a:gd name="T56" fmla="*/ 82 w 100"/>
                  <a:gd name="T57" fmla="*/ 13 h 97"/>
                  <a:gd name="T58" fmla="*/ 88 w 100"/>
                  <a:gd name="T59" fmla="*/ 21 h 97"/>
                  <a:gd name="T60" fmla="*/ 93 w 100"/>
                  <a:gd name="T61" fmla="*/ 28 h 97"/>
                  <a:gd name="T62" fmla="*/ 96 w 100"/>
                  <a:gd name="T63" fmla="*/ 38 h 97"/>
                  <a:gd name="T64" fmla="*/ 97 w 100"/>
                  <a:gd name="T65" fmla="*/ 49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7"/>
                  <a:gd name="T101" fmla="*/ 100 w 100"/>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7">
                    <a:moveTo>
                      <a:pt x="100" y="50"/>
                    </a:moveTo>
                    <a:lnTo>
                      <a:pt x="99" y="60"/>
                    </a:lnTo>
                    <a:lnTo>
                      <a:pt x="96" y="68"/>
                    </a:lnTo>
                    <a:lnTo>
                      <a:pt x="91" y="77"/>
                    </a:lnTo>
                    <a:lnTo>
                      <a:pt x="85" y="84"/>
                    </a:lnTo>
                    <a:lnTo>
                      <a:pt x="78" y="90"/>
                    </a:lnTo>
                    <a:lnTo>
                      <a:pt x="69" y="94"/>
                    </a:lnTo>
                    <a:lnTo>
                      <a:pt x="60" y="97"/>
                    </a:lnTo>
                    <a:lnTo>
                      <a:pt x="50" y="97"/>
                    </a:lnTo>
                    <a:lnTo>
                      <a:pt x="40" y="97"/>
                    </a:lnTo>
                    <a:lnTo>
                      <a:pt x="30" y="94"/>
                    </a:lnTo>
                    <a:lnTo>
                      <a:pt x="22" y="90"/>
                    </a:lnTo>
                    <a:lnTo>
                      <a:pt x="14" y="84"/>
                    </a:lnTo>
                    <a:lnTo>
                      <a:pt x="8" y="77"/>
                    </a:lnTo>
                    <a:lnTo>
                      <a:pt x="3" y="68"/>
                    </a:lnTo>
                    <a:lnTo>
                      <a:pt x="1" y="60"/>
                    </a:lnTo>
                    <a:lnTo>
                      <a:pt x="0" y="50"/>
                    </a:lnTo>
                    <a:lnTo>
                      <a:pt x="1" y="39"/>
                    </a:lnTo>
                    <a:lnTo>
                      <a:pt x="3" y="29"/>
                    </a:lnTo>
                    <a:lnTo>
                      <a:pt x="8" y="21"/>
                    </a:lnTo>
                    <a:lnTo>
                      <a:pt x="14" y="13"/>
                    </a:lnTo>
                    <a:lnTo>
                      <a:pt x="22" y="8"/>
                    </a:lnTo>
                    <a:lnTo>
                      <a:pt x="30" y="4"/>
                    </a:lnTo>
                    <a:lnTo>
                      <a:pt x="40" y="0"/>
                    </a:lnTo>
                    <a:lnTo>
                      <a:pt x="50" y="0"/>
                    </a:lnTo>
                    <a:lnTo>
                      <a:pt x="60" y="0"/>
                    </a:lnTo>
                    <a:lnTo>
                      <a:pt x="69" y="4"/>
                    </a:lnTo>
                    <a:lnTo>
                      <a:pt x="78" y="8"/>
                    </a:lnTo>
                    <a:lnTo>
                      <a:pt x="85" y="13"/>
                    </a:lnTo>
                    <a:lnTo>
                      <a:pt x="91" y="21"/>
                    </a:lnTo>
                    <a:lnTo>
                      <a:pt x="96" y="29"/>
                    </a:lnTo>
                    <a:lnTo>
                      <a:pt x="99" y="39"/>
                    </a:lnTo>
                    <a:lnTo>
                      <a:pt x="100" y="50"/>
                    </a:lnTo>
                  </a:path>
                </a:pathLst>
              </a:custGeom>
              <a:noFill/>
              <a:ln w="63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43" name="Freeform 787"/>
              <p:cNvSpPr>
                <a:spLocks/>
              </p:cNvSpPr>
              <p:nvPr/>
            </p:nvSpPr>
            <p:spPr bwMode="auto">
              <a:xfrm>
                <a:off x="3728" y="2504"/>
                <a:ext cx="51" cy="50"/>
              </a:xfrm>
              <a:custGeom>
                <a:avLst/>
                <a:gdLst>
                  <a:gd name="T0" fmla="*/ 18 w 52"/>
                  <a:gd name="T1" fmla="*/ 12 h 52"/>
                  <a:gd name="T2" fmla="*/ 28 w 52"/>
                  <a:gd name="T3" fmla="*/ 3 h 52"/>
                  <a:gd name="T4" fmla="*/ 51 w 52"/>
                  <a:gd name="T5" fmla="*/ 0 h 52"/>
                  <a:gd name="T6" fmla="*/ 51 w 52"/>
                  <a:gd name="T7" fmla="*/ 20 h 52"/>
                  <a:gd name="T8" fmla="*/ 43 w 52"/>
                  <a:gd name="T9" fmla="*/ 33 h 52"/>
                  <a:gd name="T10" fmla="*/ 43 w 52"/>
                  <a:gd name="T11" fmla="*/ 12 h 52"/>
                  <a:gd name="T12" fmla="*/ 5 w 52"/>
                  <a:gd name="T13" fmla="*/ 50 h 52"/>
                  <a:gd name="T14" fmla="*/ 0 w 52"/>
                  <a:gd name="T15" fmla="*/ 45 h 52"/>
                  <a:gd name="T16" fmla="*/ 39 w 52"/>
                  <a:gd name="T17" fmla="*/ 8 h 52"/>
                  <a:gd name="T18" fmla="*/ 18 w 52"/>
                  <a:gd name="T19" fmla="*/ 1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2"/>
                  <a:gd name="T32" fmla="*/ 52 w 5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2">
                    <a:moveTo>
                      <a:pt x="18" y="12"/>
                    </a:moveTo>
                    <a:lnTo>
                      <a:pt x="29" y="3"/>
                    </a:lnTo>
                    <a:lnTo>
                      <a:pt x="52" y="0"/>
                    </a:lnTo>
                    <a:lnTo>
                      <a:pt x="52" y="21"/>
                    </a:lnTo>
                    <a:lnTo>
                      <a:pt x="44" y="34"/>
                    </a:lnTo>
                    <a:lnTo>
                      <a:pt x="44" y="12"/>
                    </a:lnTo>
                    <a:lnTo>
                      <a:pt x="5" y="52"/>
                    </a:lnTo>
                    <a:lnTo>
                      <a:pt x="0" y="47"/>
                    </a:lnTo>
                    <a:lnTo>
                      <a:pt x="40" y="8"/>
                    </a:lnTo>
                    <a:lnTo>
                      <a:pt x="18"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44" name="Freeform 788"/>
              <p:cNvSpPr>
                <a:spLocks/>
              </p:cNvSpPr>
              <p:nvPr/>
            </p:nvSpPr>
            <p:spPr bwMode="auto">
              <a:xfrm>
                <a:off x="3728" y="2504"/>
                <a:ext cx="51" cy="50"/>
              </a:xfrm>
              <a:custGeom>
                <a:avLst/>
                <a:gdLst>
                  <a:gd name="T0" fmla="*/ 18 w 52"/>
                  <a:gd name="T1" fmla="*/ 12 h 52"/>
                  <a:gd name="T2" fmla="*/ 28 w 52"/>
                  <a:gd name="T3" fmla="*/ 3 h 52"/>
                  <a:gd name="T4" fmla="*/ 51 w 52"/>
                  <a:gd name="T5" fmla="*/ 0 h 52"/>
                  <a:gd name="T6" fmla="*/ 51 w 52"/>
                  <a:gd name="T7" fmla="*/ 20 h 52"/>
                  <a:gd name="T8" fmla="*/ 43 w 52"/>
                  <a:gd name="T9" fmla="*/ 33 h 52"/>
                  <a:gd name="T10" fmla="*/ 43 w 52"/>
                  <a:gd name="T11" fmla="*/ 12 h 52"/>
                  <a:gd name="T12" fmla="*/ 5 w 52"/>
                  <a:gd name="T13" fmla="*/ 50 h 52"/>
                  <a:gd name="T14" fmla="*/ 0 w 52"/>
                  <a:gd name="T15" fmla="*/ 45 h 52"/>
                  <a:gd name="T16" fmla="*/ 39 w 52"/>
                  <a:gd name="T17" fmla="*/ 8 h 52"/>
                  <a:gd name="T18" fmla="*/ 18 w 52"/>
                  <a:gd name="T19" fmla="*/ 12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2"/>
                  <a:gd name="T32" fmla="*/ 52 w 5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2">
                    <a:moveTo>
                      <a:pt x="18" y="12"/>
                    </a:moveTo>
                    <a:lnTo>
                      <a:pt x="29" y="3"/>
                    </a:lnTo>
                    <a:lnTo>
                      <a:pt x="52" y="0"/>
                    </a:lnTo>
                    <a:lnTo>
                      <a:pt x="52" y="21"/>
                    </a:lnTo>
                    <a:lnTo>
                      <a:pt x="44" y="34"/>
                    </a:lnTo>
                    <a:lnTo>
                      <a:pt x="44" y="12"/>
                    </a:lnTo>
                    <a:lnTo>
                      <a:pt x="5" y="52"/>
                    </a:lnTo>
                    <a:lnTo>
                      <a:pt x="0" y="47"/>
                    </a:lnTo>
                    <a:lnTo>
                      <a:pt x="40" y="8"/>
                    </a:lnTo>
                    <a:lnTo>
                      <a:pt x="18" y="12"/>
                    </a:lnTo>
                  </a:path>
                </a:pathLst>
              </a:custGeom>
              <a:noFill/>
              <a:ln w="1588">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45" name="Freeform 789"/>
              <p:cNvSpPr>
                <a:spLocks/>
              </p:cNvSpPr>
              <p:nvPr/>
            </p:nvSpPr>
            <p:spPr bwMode="auto">
              <a:xfrm>
                <a:off x="3962" y="2658"/>
                <a:ext cx="31" cy="42"/>
              </a:xfrm>
              <a:custGeom>
                <a:avLst/>
                <a:gdLst>
                  <a:gd name="T0" fmla="*/ 12 w 32"/>
                  <a:gd name="T1" fmla="*/ 6 h 44"/>
                  <a:gd name="T2" fmla="*/ 12 w 32"/>
                  <a:gd name="T3" fmla="*/ 16 h 44"/>
                  <a:gd name="T4" fmla="*/ 0 w 32"/>
                  <a:gd name="T5" fmla="*/ 16 h 44"/>
                  <a:gd name="T6" fmla="*/ 0 w 32"/>
                  <a:gd name="T7" fmla="*/ 25 h 44"/>
                  <a:gd name="T8" fmla="*/ 12 w 32"/>
                  <a:gd name="T9" fmla="*/ 25 h 44"/>
                  <a:gd name="T10" fmla="*/ 12 w 32"/>
                  <a:gd name="T11" fmla="*/ 42 h 44"/>
                  <a:gd name="T12" fmla="*/ 21 w 32"/>
                  <a:gd name="T13" fmla="*/ 42 h 44"/>
                  <a:gd name="T14" fmla="*/ 21 w 32"/>
                  <a:gd name="T15" fmla="*/ 25 h 44"/>
                  <a:gd name="T16" fmla="*/ 31 w 32"/>
                  <a:gd name="T17" fmla="*/ 25 h 44"/>
                  <a:gd name="T18" fmla="*/ 31 w 32"/>
                  <a:gd name="T19" fmla="*/ 16 h 44"/>
                  <a:gd name="T20" fmla="*/ 21 w 32"/>
                  <a:gd name="T21" fmla="*/ 16 h 44"/>
                  <a:gd name="T22" fmla="*/ 21 w 32"/>
                  <a:gd name="T23" fmla="*/ 0 h 44"/>
                  <a:gd name="T24" fmla="*/ 12 w 32"/>
                  <a:gd name="T25" fmla="*/ 0 h 44"/>
                  <a:gd name="T26" fmla="*/ 12 w 32"/>
                  <a:gd name="T27" fmla="*/ 6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4"/>
                  <a:gd name="T44" fmla="*/ 32 w 3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4">
                    <a:moveTo>
                      <a:pt x="12" y="6"/>
                    </a:moveTo>
                    <a:lnTo>
                      <a:pt x="12" y="17"/>
                    </a:lnTo>
                    <a:lnTo>
                      <a:pt x="0" y="17"/>
                    </a:lnTo>
                    <a:lnTo>
                      <a:pt x="0" y="26"/>
                    </a:lnTo>
                    <a:lnTo>
                      <a:pt x="12" y="26"/>
                    </a:lnTo>
                    <a:lnTo>
                      <a:pt x="12" y="44"/>
                    </a:lnTo>
                    <a:lnTo>
                      <a:pt x="22" y="44"/>
                    </a:lnTo>
                    <a:lnTo>
                      <a:pt x="22" y="26"/>
                    </a:lnTo>
                    <a:lnTo>
                      <a:pt x="32" y="26"/>
                    </a:lnTo>
                    <a:lnTo>
                      <a:pt x="32" y="17"/>
                    </a:lnTo>
                    <a:lnTo>
                      <a:pt x="22" y="17"/>
                    </a:lnTo>
                    <a:lnTo>
                      <a:pt x="22" y="0"/>
                    </a:lnTo>
                    <a:lnTo>
                      <a:pt x="12" y="0"/>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46" name="Freeform 790"/>
              <p:cNvSpPr>
                <a:spLocks/>
              </p:cNvSpPr>
              <p:nvPr/>
            </p:nvSpPr>
            <p:spPr bwMode="auto">
              <a:xfrm>
                <a:off x="3920" y="2551"/>
                <a:ext cx="108" cy="105"/>
              </a:xfrm>
              <a:custGeom>
                <a:avLst/>
                <a:gdLst>
                  <a:gd name="T0" fmla="*/ 108 w 110"/>
                  <a:gd name="T1" fmla="*/ 53 h 107"/>
                  <a:gd name="T2" fmla="*/ 107 w 110"/>
                  <a:gd name="T3" fmla="*/ 64 h 107"/>
                  <a:gd name="T4" fmla="*/ 103 w 110"/>
                  <a:gd name="T5" fmla="*/ 73 h 107"/>
                  <a:gd name="T6" fmla="*/ 98 w 110"/>
                  <a:gd name="T7" fmla="*/ 82 h 107"/>
                  <a:gd name="T8" fmla="*/ 92 w 110"/>
                  <a:gd name="T9" fmla="*/ 90 h 107"/>
                  <a:gd name="T10" fmla="*/ 83 w 110"/>
                  <a:gd name="T11" fmla="*/ 97 h 107"/>
                  <a:gd name="T12" fmla="*/ 75 w 110"/>
                  <a:gd name="T13" fmla="*/ 102 h 107"/>
                  <a:gd name="T14" fmla="*/ 65 w 110"/>
                  <a:gd name="T15" fmla="*/ 104 h 107"/>
                  <a:gd name="T16" fmla="*/ 54 w 110"/>
                  <a:gd name="T17" fmla="*/ 105 h 107"/>
                  <a:gd name="T18" fmla="*/ 43 w 110"/>
                  <a:gd name="T19" fmla="*/ 104 h 107"/>
                  <a:gd name="T20" fmla="*/ 33 w 110"/>
                  <a:gd name="T21" fmla="*/ 102 h 107"/>
                  <a:gd name="T22" fmla="*/ 24 w 110"/>
                  <a:gd name="T23" fmla="*/ 97 h 107"/>
                  <a:gd name="T24" fmla="*/ 16 w 110"/>
                  <a:gd name="T25" fmla="*/ 90 h 107"/>
                  <a:gd name="T26" fmla="*/ 10 w 110"/>
                  <a:gd name="T27" fmla="*/ 82 h 107"/>
                  <a:gd name="T28" fmla="*/ 4 w 110"/>
                  <a:gd name="T29" fmla="*/ 73 h 107"/>
                  <a:gd name="T30" fmla="*/ 1 w 110"/>
                  <a:gd name="T31" fmla="*/ 64 h 107"/>
                  <a:gd name="T32" fmla="*/ 0 w 110"/>
                  <a:gd name="T33" fmla="*/ 53 h 107"/>
                  <a:gd name="T34" fmla="*/ 1 w 110"/>
                  <a:gd name="T35" fmla="*/ 42 h 107"/>
                  <a:gd name="T36" fmla="*/ 4 w 110"/>
                  <a:gd name="T37" fmla="*/ 32 h 107"/>
                  <a:gd name="T38" fmla="*/ 10 w 110"/>
                  <a:gd name="T39" fmla="*/ 23 h 107"/>
                  <a:gd name="T40" fmla="*/ 16 w 110"/>
                  <a:gd name="T41" fmla="*/ 16 h 107"/>
                  <a:gd name="T42" fmla="*/ 24 w 110"/>
                  <a:gd name="T43" fmla="*/ 9 h 107"/>
                  <a:gd name="T44" fmla="*/ 33 w 110"/>
                  <a:gd name="T45" fmla="*/ 4 h 107"/>
                  <a:gd name="T46" fmla="*/ 43 w 110"/>
                  <a:gd name="T47" fmla="*/ 1 h 107"/>
                  <a:gd name="T48" fmla="*/ 54 w 110"/>
                  <a:gd name="T49" fmla="*/ 0 h 107"/>
                  <a:gd name="T50" fmla="*/ 65 w 110"/>
                  <a:gd name="T51" fmla="*/ 1 h 107"/>
                  <a:gd name="T52" fmla="*/ 75 w 110"/>
                  <a:gd name="T53" fmla="*/ 4 h 107"/>
                  <a:gd name="T54" fmla="*/ 83 w 110"/>
                  <a:gd name="T55" fmla="*/ 9 h 107"/>
                  <a:gd name="T56" fmla="*/ 92 w 110"/>
                  <a:gd name="T57" fmla="*/ 16 h 107"/>
                  <a:gd name="T58" fmla="*/ 98 w 110"/>
                  <a:gd name="T59" fmla="*/ 23 h 107"/>
                  <a:gd name="T60" fmla="*/ 103 w 110"/>
                  <a:gd name="T61" fmla="*/ 32 h 107"/>
                  <a:gd name="T62" fmla="*/ 107 w 110"/>
                  <a:gd name="T63" fmla="*/ 42 h 107"/>
                  <a:gd name="T64" fmla="*/ 108 w 110"/>
                  <a:gd name="T65" fmla="*/ 53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07"/>
                  <a:gd name="T101" fmla="*/ 110 w 110"/>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07">
                    <a:moveTo>
                      <a:pt x="110" y="54"/>
                    </a:moveTo>
                    <a:lnTo>
                      <a:pt x="109" y="65"/>
                    </a:lnTo>
                    <a:lnTo>
                      <a:pt x="105" y="74"/>
                    </a:lnTo>
                    <a:lnTo>
                      <a:pt x="100" y="84"/>
                    </a:lnTo>
                    <a:lnTo>
                      <a:pt x="94" y="92"/>
                    </a:lnTo>
                    <a:lnTo>
                      <a:pt x="85" y="99"/>
                    </a:lnTo>
                    <a:lnTo>
                      <a:pt x="76" y="104"/>
                    </a:lnTo>
                    <a:lnTo>
                      <a:pt x="66" y="106"/>
                    </a:lnTo>
                    <a:lnTo>
                      <a:pt x="55" y="107"/>
                    </a:lnTo>
                    <a:lnTo>
                      <a:pt x="44" y="106"/>
                    </a:lnTo>
                    <a:lnTo>
                      <a:pt x="34" y="104"/>
                    </a:lnTo>
                    <a:lnTo>
                      <a:pt x="24" y="99"/>
                    </a:lnTo>
                    <a:lnTo>
                      <a:pt x="16" y="92"/>
                    </a:lnTo>
                    <a:lnTo>
                      <a:pt x="10" y="84"/>
                    </a:lnTo>
                    <a:lnTo>
                      <a:pt x="4" y="74"/>
                    </a:lnTo>
                    <a:lnTo>
                      <a:pt x="1" y="65"/>
                    </a:lnTo>
                    <a:lnTo>
                      <a:pt x="0" y="54"/>
                    </a:lnTo>
                    <a:lnTo>
                      <a:pt x="1" y="43"/>
                    </a:lnTo>
                    <a:lnTo>
                      <a:pt x="4" y="33"/>
                    </a:lnTo>
                    <a:lnTo>
                      <a:pt x="10" y="23"/>
                    </a:lnTo>
                    <a:lnTo>
                      <a:pt x="16" y="16"/>
                    </a:lnTo>
                    <a:lnTo>
                      <a:pt x="24" y="9"/>
                    </a:lnTo>
                    <a:lnTo>
                      <a:pt x="34" y="4"/>
                    </a:lnTo>
                    <a:lnTo>
                      <a:pt x="44" y="1"/>
                    </a:lnTo>
                    <a:lnTo>
                      <a:pt x="55" y="0"/>
                    </a:lnTo>
                    <a:lnTo>
                      <a:pt x="66" y="1"/>
                    </a:lnTo>
                    <a:lnTo>
                      <a:pt x="76" y="4"/>
                    </a:lnTo>
                    <a:lnTo>
                      <a:pt x="85" y="9"/>
                    </a:lnTo>
                    <a:lnTo>
                      <a:pt x="94" y="16"/>
                    </a:lnTo>
                    <a:lnTo>
                      <a:pt x="100" y="23"/>
                    </a:lnTo>
                    <a:lnTo>
                      <a:pt x="105" y="33"/>
                    </a:lnTo>
                    <a:lnTo>
                      <a:pt x="109" y="43"/>
                    </a:lnTo>
                    <a:lnTo>
                      <a:pt x="110" y="54"/>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47" name="Rectangle 791"/>
              <p:cNvSpPr>
                <a:spLocks noChangeArrowheads="1"/>
              </p:cNvSpPr>
              <p:nvPr/>
            </p:nvSpPr>
            <p:spPr bwMode="auto">
              <a:xfrm>
                <a:off x="3803" y="2735"/>
                <a:ext cx="208"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900" b="1">
                    <a:latin typeface="Verdana" panose="020B0604030504040204" pitchFamily="34" charset="0"/>
                  </a:rPr>
                  <a:t>62%</a:t>
                </a:r>
                <a:endParaRPr lang="en-US" sz="900">
                  <a:latin typeface="Times New Roman" panose="02020603050405020304" pitchFamily="18" charset="0"/>
                </a:endParaRPr>
              </a:p>
            </p:txBody>
          </p:sp>
        </p:grpSp>
        <p:sp>
          <p:nvSpPr>
            <p:cNvPr id="26738" name="Rectangle 792"/>
            <p:cNvSpPr>
              <a:spLocks noChangeArrowheads="1"/>
            </p:cNvSpPr>
            <p:nvPr/>
          </p:nvSpPr>
          <p:spPr bwMode="auto">
            <a:xfrm>
              <a:off x="3599" y="2774"/>
              <a:ext cx="467"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900" b="1">
                  <a:solidFill>
                    <a:srgbClr val="000000"/>
                  </a:solidFill>
                  <a:latin typeface="Verdana" panose="020B0604030504040204" pitchFamily="34" charset="0"/>
                </a:rPr>
                <a:t>South Asia</a:t>
              </a:r>
            </a:p>
            <a:p>
              <a:pPr algn="ctr"/>
              <a:r>
                <a:rPr lang="en-US" sz="900" b="1">
                  <a:solidFill>
                    <a:srgbClr val="000000"/>
                  </a:solidFill>
                  <a:latin typeface="Verdana" panose="020B0604030504040204" pitchFamily="34" charset="0"/>
                </a:rPr>
                <a:t>1.1 million</a:t>
              </a:r>
              <a:endParaRPr lang="en-US" sz="900">
                <a:latin typeface="Verdana" panose="020B0604030504040204" pitchFamily="34" charset="0"/>
              </a:endParaRPr>
            </a:p>
          </p:txBody>
        </p:sp>
      </p:grpSp>
      <p:grpSp>
        <p:nvGrpSpPr>
          <p:cNvPr id="26655" name="Group 793"/>
          <p:cNvGrpSpPr>
            <a:grpSpLocks/>
          </p:cNvGrpSpPr>
          <p:nvPr/>
        </p:nvGrpSpPr>
        <p:grpSpPr bwMode="auto">
          <a:xfrm>
            <a:off x="4699307" y="2447925"/>
            <a:ext cx="909024" cy="860014"/>
            <a:chOff x="1835" y="1531"/>
            <a:chExt cx="612" cy="593"/>
          </a:xfrm>
        </p:grpSpPr>
        <p:sp>
          <p:nvSpPr>
            <p:cNvPr id="26724" name="Rectangle 794"/>
            <p:cNvSpPr>
              <a:spLocks noChangeArrowheads="1"/>
            </p:cNvSpPr>
            <p:nvPr/>
          </p:nvSpPr>
          <p:spPr bwMode="auto">
            <a:xfrm>
              <a:off x="1835" y="1838"/>
              <a:ext cx="612"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900" b="1">
                  <a:solidFill>
                    <a:srgbClr val="000000"/>
                  </a:solidFill>
                  <a:latin typeface="Verdana" panose="020B0604030504040204" pitchFamily="34" charset="0"/>
                </a:rPr>
                <a:t>Industrialized</a:t>
              </a:r>
            </a:p>
            <a:p>
              <a:pPr algn="ctr"/>
              <a:r>
                <a:rPr lang="en-US" sz="900" b="1">
                  <a:solidFill>
                    <a:srgbClr val="000000"/>
                  </a:solidFill>
                  <a:latin typeface="Verdana" panose="020B0604030504040204" pitchFamily="34" charset="0"/>
                </a:rPr>
                <a:t>Countries</a:t>
              </a:r>
            </a:p>
            <a:p>
              <a:pPr algn="ctr"/>
              <a:r>
                <a:rPr lang="en-US" sz="900" b="1">
                  <a:solidFill>
                    <a:srgbClr val="000000"/>
                  </a:solidFill>
                  <a:latin typeface="Verdana" panose="020B0604030504040204" pitchFamily="34" charset="0"/>
                </a:rPr>
                <a:t>240,000</a:t>
              </a:r>
              <a:endParaRPr lang="en-US" sz="900">
                <a:latin typeface="Times New Roman" panose="02020603050405020304" pitchFamily="18" charset="0"/>
              </a:endParaRPr>
            </a:p>
          </p:txBody>
        </p:sp>
        <p:sp>
          <p:nvSpPr>
            <p:cNvPr id="26725" name="Freeform 795"/>
            <p:cNvSpPr>
              <a:spLocks/>
            </p:cNvSpPr>
            <p:nvPr/>
          </p:nvSpPr>
          <p:spPr bwMode="auto">
            <a:xfrm>
              <a:off x="2153" y="1531"/>
              <a:ext cx="152" cy="220"/>
            </a:xfrm>
            <a:custGeom>
              <a:avLst/>
              <a:gdLst>
                <a:gd name="T0" fmla="*/ 0 w 231"/>
                <a:gd name="T1" fmla="*/ 0 h 342"/>
                <a:gd name="T2" fmla="*/ 1 w 231"/>
                <a:gd name="T3" fmla="*/ 0 h 342"/>
                <a:gd name="T4" fmla="*/ 8 w 231"/>
                <a:gd name="T5" fmla="*/ 0 h 342"/>
                <a:gd name="T6" fmla="*/ 16 w 231"/>
                <a:gd name="T7" fmla="*/ 1 h 342"/>
                <a:gd name="T8" fmla="*/ 24 w 231"/>
                <a:gd name="T9" fmla="*/ 2 h 342"/>
                <a:gd name="T10" fmla="*/ 32 w 231"/>
                <a:gd name="T11" fmla="*/ 3 h 342"/>
                <a:gd name="T12" fmla="*/ 39 w 231"/>
                <a:gd name="T13" fmla="*/ 5 h 342"/>
                <a:gd name="T14" fmla="*/ 46 w 231"/>
                <a:gd name="T15" fmla="*/ 7 h 342"/>
                <a:gd name="T16" fmla="*/ 53 w 231"/>
                <a:gd name="T17" fmla="*/ 10 h 342"/>
                <a:gd name="T18" fmla="*/ 59 w 231"/>
                <a:gd name="T19" fmla="*/ 12 h 342"/>
                <a:gd name="T20" fmla="*/ 66 w 231"/>
                <a:gd name="T21" fmla="*/ 15 h 342"/>
                <a:gd name="T22" fmla="*/ 73 w 231"/>
                <a:gd name="T23" fmla="*/ 18 h 342"/>
                <a:gd name="T24" fmla="*/ 79 w 231"/>
                <a:gd name="T25" fmla="*/ 21 h 342"/>
                <a:gd name="T26" fmla="*/ 85 w 231"/>
                <a:gd name="T27" fmla="*/ 25 h 342"/>
                <a:gd name="T28" fmla="*/ 91 w 231"/>
                <a:gd name="T29" fmla="*/ 29 h 342"/>
                <a:gd name="T30" fmla="*/ 97 w 231"/>
                <a:gd name="T31" fmla="*/ 34 h 342"/>
                <a:gd name="T32" fmla="*/ 102 w 231"/>
                <a:gd name="T33" fmla="*/ 39 h 342"/>
                <a:gd name="T34" fmla="*/ 108 w 231"/>
                <a:gd name="T35" fmla="*/ 43 h 342"/>
                <a:gd name="T36" fmla="*/ 113 w 231"/>
                <a:gd name="T37" fmla="*/ 49 h 342"/>
                <a:gd name="T38" fmla="*/ 117 w 231"/>
                <a:gd name="T39" fmla="*/ 54 h 342"/>
                <a:gd name="T40" fmla="*/ 122 w 231"/>
                <a:gd name="T41" fmla="*/ 60 h 342"/>
                <a:gd name="T42" fmla="*/ 126 w 231"/>
                <a:gd name="T43" fmla="*/ 66 h 342"/>
                <a:gd name="T44" fmla="*/ 130 w 231"/>
                <a:gd name="T45" fmla="*/ 71 h 342"/>
                <a:gd name="T46" fmla="*/ 134 w 231"/>
                <a:gd name="T47" fmla="*/ 78 h 342"/>
                <a:gd name="T48" fmla="*/ 138 w 231"/>
                <a:gd name="T49" fmla="*/ 84 h 342"/>
                <a:gd name="T50" fmla="*/ 139 w 231"/>
                <a:gd name="T51" fmla="*/ 91 h 342"/>
                <a:gd name="T52" fmla="*/ 143 w 231"/>
                <a:gd name="T53" fmla="*/ 98 h 342"/>
                <a:gd name="T54" fmla="*/ 145 w 231"/>
                <a:gd name="T55" fmla="*/ 105 h 342"/>
                <a:gd name="T56" fmla="*/ 147 w 231"/>
                <a:gd name="T57" fmla="*/ 112 h 342"/>
                <a:gd name="T58" fmla="*/ 149 w 231"/>
                <a:gd name="T59" fmla="*/ 119 h 342"/>
                <a:gd name="T60" fmla="*/ 150 w 231"/>
                <a:gd name="T61" fmla="*/ 125 h 342"/>
                <a:gd name="T62" fmla="*/ 151 w 231"/>
                <a:gd name="T63" fmla="*/ 133 h 342"/>
                <a:gd name="T64" fmla="*/ 152 w 231"/>
                <a:gd name="T65" fmla="*/ 141 h 342"/>
                <a:gd name="T66" fmla="*/ 152 w 231"/>
                <a:gd name="T67" fmla="*/ 149 h 342"/>
                <a:gd name="T68" fmla="*/ 152 w 231"/>
                <a:gd name="T69" fmla="*/ 153 h 342"/>
                <a:gd name="T70" fmla="*/ 152 w 231"/>
                <a:gd name="T71" fmla="*/ 158 h 342"/>
                <a:gd name="T72" fmla="*/ 151 w 231"/>
                <a:gd name="T73" fmla="*/ 162 h 342"/>
                <a:gd name="T74" fmla="*/ 151 w 231"/>
                <a:gd name="T75" fmla="*/ 167 h 342"/>
                <a:gd name="T76" fmla="*/ 150 w 231"/>
                <a:gd name="T77" fmla="*/ 171 h 342"/>
                <a:gd name="T78" fmla="*/ 149 w 231"/>
                <a:gd name="T79" fmla="*/ 176 h 342"/>
                <a:gd name="T80" fmla="*/ 149 w 231"/>
                <a:gd name="T81" fmla="*/ 181 h 342"/>
                <a:gd name="T82" fmla="*/ 147 w 231"/>
                <a:gd name="T83" fmla="*/ 185 h 342"/>
                <a:gd name="T84" fmla="*/ 145 w 231"/>
                <a:gd name="T85" fmla="*/ 194 h 342"/>
                <a:gd name="T86" fmla="*/ 141 w 231"/>
                <a:gd name="T87" fmla="*/ 203 h 342"/>
                <a:gd name="T88" fmla="*/ 138 w 231"/>
                <a:gd name="T89" fmla="*/ 211 h 342"/>
                <a:gd name="T90" fmla="*/ 132 w 231"/>
                <a:gd name="T91" fmla="*/ 220 h 342"/>
                <a:gd name="T92" fmla="*/ 1 w 231"/>
                <a:gd name="T93" fmla="*/ 149 h 342"/>
                <a:gd name="T94" fmla="*/ 0 w 231"/>
                <a:gd name="T95" fmla="*/ 0 h 3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1"/>
                <a:gd name="T145" fmla="*/ 0 h 342"/>
                <a:gd name="T146" fmla="*/ 231 w 231"/>
                <a:gd name="T147" fmla="*/ 342 h 3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1" h="342">
                  <a:moveTo>
                    <a:pt x="0" y="0"/>
                  </a:moveTo>
                  <a:lnTo>
                    <a:pt x="1" y="0"/>
                  </a:lnTo>
                  <a:lnTo>
                    <a:pt x="12" y="0"/>
                  </a:lnTo>
                  <a:lnTo>
                    <a:pt x="25" y="1"/>
                  </a:lnTo>
                  <a:lnTo>
                    <a:pt x="36" y="3"/>
                  </a:lnTo>
                  <a:lnTo>
                    <a:pt x="48" y="5"/>
                  </a:lnTo>
                  <a:lnTo>
                    <a:pt x="59" y="8"/>
                  </a:lnTo>
                  <a:lnTo>
                    <a:pt x="70" y="11"/>
                  </a:lnTo>
                  <a:lnTo>
                    <a:pt x="81" y="15"/>
                  </a:lnTo>
                  <a:lnTo>
                    <a:pt x="90" y="19"/>
                  </a:lnTo>
                  <a:lnTo>
                    <a:pt x="100" y="23"/>
                  </a:lnTo>
                  <a:lnTo>
                    <a:pt x="111" y="28"/>
                  </a:lnTo>
                  <a:lnTo>
                    <a:pt x="120" y="33"/>
                  </a:lnTo>
                  <a:lnTo>
                    <a:pt x="129" y="39"/>
                  </a:lnTo>
                  <a:lnTo>
                    <a:pt x="138" y="45"/>
                  </a:lnTo>
                  <a:lnTo>
                    <a:pt x="148" y="53"/>
                  </a:lnTo>
                  <a:lnTo>
                    <a:pt x="155" y="60"/>
                  </a:lnTo>
                  <a:lnTo>
                    <a:pt x="164" y="67"/>
                  </a:lnTo>
                  <a:lnTo>
                    <a:pt x="171" y="76"/>
                  </a:lnTo>
                  <a:lnTo>
                    <a:pt x="178" y="84"/>
                  </a:lnTo>
                  <a:lnTo>
                    <a:pt x="186" y="93"/>
                  </a:lnTo>
                  <a:lnTo>
                    <a:pt x="192" y="102"/>
                  </a:lnTo>
                  <a:lnTo>
                    <a:pt x="198" y="111"/>
                  </a:lnTo>
                  <a:lnTo>
                    <a:pt x="203" y="121"/>
                  </a:lnTo>
                  <a:lnTo>
                    <a:pt x="209" y="131"/>
                  </a:lnTo>
                  <a:lnTo>
                    <a:pt x="212" y="141"/>
                  </a:lnTo>
                  <a:lnTo>
                    <a:pt x="217" y="152"/>
                  </a:lnTo>
                  <a:lnTo>
                    <a:pt x="221" y="163"/>
                  </a:lnTo>
                  <a:lnTo>
                    <a:pt x="223" y="174"/>
                  </a:lnTo>
                  <a:lnTo>
                    <a:pt x="226" y="185"/>
                  </a:lnTo>
                  <a:lnTo>
                    <a:pt x="228" y="195"/>
                  </a:lnTo>
                  <a:lnTo>
                    <a:pt x="230" y="206"/>
                  </a:lnTo>
                  <a:lnTo>
                    <a:pt x="231" y="219"/>
                  </a:lnTo>
                  <a:lnTo>
                    <a:pt x="231" y="231"/>
                  </a:lnTo>
                  <a:lnTo>
                    <a:pt x="231" y="238"/>
                  </a:lnTo>
                  <a:lnTo>
                    <a:pt x="231" y="246"/>
                  </a:lnTo>
                  <a:lnTo>
                    <a:pt x="230" y="252"/>
                  </a:lnTo>
                  <a:lnTo>
                    <a:pt x="230" y="259"/>
                  </a:lnTo>
                  <a:lnTo>
                    <a:pt x="228" y="266"/>
                  </a:lnTo>
                  <a:lnTo>
                    <a:pt x="227" y="274"/>
                  </a:lnTo>
                  <a:lnTo>
                    <a:pt x="226" y="281"/>
                  </a:lnTo>
                  <a:lnTo>
                    <a:pt x="223" y="288"/>
                  </a:lnTo>
                  <a:lnTo>
                    <a:pt x="220" y="302"/>
                  </a:lnTo>
                  <a:lnTo>
                    <a:pt x="215" y="315"/>
                  </a:lnTo>
                  <a:lnTo>
                    <a:pt x="209" y="328"/>
                  </a:lnTo>
                  <a:lnTo>
                    <a:pt x="201" y="342"/>
                  </a:lnTo>
                  <a:lnTo>
                    <a:pt x="1" y="231"/>
                  </a:lnTo>
                  <a:lnTo>
                    <a:pt x="0"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26" name="Freeform 796"/>
            <p:cNvSpPr>
              <a:spLocks/>
            </p:cNvSpPr>
            <p:nvPr/>
          </p:nvSpPr>
          <p:spPr bwMode="auto">
            <a:xfrm>
              <a:off x="2153" y="1531"/>
              <a:ext cx="152" cy="220"/>
            </a:xfrm>
            <a:custGeom>
              <a:avLst/>
              <a:gdLst>
                <a:gd name="T0" fmla="*/ 0 w 231"/>
                <a:gd name="T1" fmla="*/ 0 h 342"/>
                <a:gd name="T2" fmla="*/ 1 w 231"/>
                <a:gd name="T3" fmla="*/ 0 h 342"/>
                <a:gd name="T4" fmla="*/ 1 w 231"/>
                <a:gd name="T5" fmla="*/ 0 h 342"/>
                <a:gd name="T6" fmla="*/ 8 w 231"/>
                <a:gd name="T7" fmla="*/ 0 h 342"/>
                <a:gd name="T8" fmla="*/ 16 w 231"/>
                <a:gd name="T9" fmla="*/ 1 h 342"/>
                <a:gd name="T10" fmla="*/ 24 w 231"/>
                <a:gd name="T11" fmla="*/ 2 h 342"/>
                <a:gd name="T12" fmla="*/ 32 w 231"/>
                <a:gd name="T13" fmla="*/ 3 h 342"/>
                <a:gd name="T14" fmla="*/ 39 w 231"/>
                <a:gd name="T15" fmla="*/ 5 h 342"/>
                <a:gd name="T16" fmla="*/ 46 w 231"/>
                <a:gd name="T17" fmla="*/ 7 h 342"/>
                <a:gd name="T18" fmla="*/ 53 w 231"/>
                <a:gd name="T19" fmla="*/ 10 h 342"/>
                <a:gd name="T20" fmla="*/ 59 w 231"/>
                <a:gd name="T21" fmla="*/ 12 h 342"/>
                <a:gd name="T22" fmla="*/ 66 w 231"/>
                <a:gd name="T23" fmla="*/ 15 h 342"/>
                <a:gd name="T24" fmla="*/ 73 w 231"/>
                <a:gd name="T25" fmla="*/ 18 h 342"/>
                <a:gd name="T26" fmla="*/ 79 w 231"/>
                <a:gd name="T27" fmla="*/ 21 h 342"/>
                <a:gd name="T28" fmla="*/ 85 w 231"/>
                <a:gd name="T29" fmla="*/ 25 h 342"/>
                <a:gd name="T30" fmla="*/ 91 w 231"/>
                <a:gd name="T31" fmla="*/ 29 h 342"/>
                <a:gd name="T32" fmla="*/ 97 w 231"/>
                <a:gd name="T33" fmla="*/ 34 h 342"/>
                <a:gd name="T34" fmla="*/ 102 w 231"/>
                <a:gd name="T35" fmla="*/ 39 h 342"/>
                <a:gd name="T36" fmla="*/ 108 w 231"/>
                <a:gd name="T37" fmla="*/ 43 h 342"/>
                <a:gd name="T38" fmla="*/ 113 w 231"/>
                <a:gd name="T39" fmla="*/ 49 h 342"/>
                <a:gd name="T40" fmla="*/ 117 w 231"/>
                <a:gd name="T41" fmla="*/ 54 h 342"/>
                <a:gd name="T42" fmla="*/ 122 w 231"/>
                <a:gd name="T43" fmla="*/ 60 h 342"/>
                <a:gd name="T44" fmla="*/ 126 w 231"/>
                <a:gd name="T45" fmla="*/ 66 h 342"/>
                <a:gd name="T46" fmla="*/ 130 w 231"/>
                <a:gd name="T47" fmla="*/ 71 h 342"/>
                <a:gd name="T48" fmla="*/ 134 w 231"/>
                <a:gd name="T49" fmla="*/ 78 h 342"/>
                <a:gd name="T50" fmla="*/ 138 w 231"/>
                <a:gd name="T51" fmla="*/ 84 h 342"/>
                <a:gd name="T52" fmla="*/ 139 w 231"/>
                <a:gd name="T53" fmla="*/ 91 h 342"/>
                <a:gd name="T54" fmla="*/ 143 w 231"/>
                <a:gd name="T55" fmla="*/ 98 h 342"/>
                <a:gd name="T56" fmla="*/ 145 w 231"/>
                <a:gd name="T57" fmla="*/ 105 h 342"/>
                <a:gd name="T58" fmla="*/ 147 w 231"/>
                <a:gd name="T59" fmla="*/ 112 h 342"/>
                <a:gd name="T60" fmla="*/ 149 w 231"/>
                <a:gd name="T61" fmla="*/ 119 h 342"/>
                <a:gd name="T62" fmla="*/ 150 w 231"/>
                <a:gd name="T63" fmla="*/ 125 h 342"/>
                <a:gd name="T64" fmla="*/ 151 w 231"/>
                <a:gd name="T65" fmla="*/ 133 h 342"/>
                <a:gd name="T66" fmla="*/ 152 w 231"/>
                <a:gd name="T67" fmla="*/ 141 h 342"/>
                <a:gd name="T68" fmla="*/ 152 w 231"/>
                <a:gd name="T69" fmla="*/ 149 h 342"/>
                <a:gd name="T70" fmla="*/ 152 w 231"/>
                <a:gd name="T71" fmla="*/ 153 h 342"/>
                <a:gd name="T72" fmla="*/ 152 w 231"/>
                <a:gd name="T73" fmla="*/ 158 h 342"/>
                <a:gd name="T74" fmla="*/ 151 w 231"/>
                <a:gd name="T75" fmla="*/ 162 h 342"/>
                <a:gd name="T76" fmla="*/ 151 w 231"/>
                <a:gd name="T77" fmla="*/ 167 h 342"/>
                <a:gd name="T78" fmla="*/ 150 w 231"/>
                <a:gd name="T79" fmla="*/ 171 h 342"/>
                <a:gd name="T80" fmla="*/ 149 w 231"/>
                <a:gd name="T81" fmla="*/ 176 h 342"/>
                <a:gd name="T82" fmla="*/ 149 w 231"/>
                <a:gd name="T83" fmla="*/ 181 h 342"/>
                <a:gd name="T84" fmla="*/ 147 w 231"/>
                <a:gd name="T85" fmla="*/ 185 h 342"/>
                <a:gd name="T86" fmla="*/ 145 w 231"/>
                <a:gd name="T87" fmla="*/ 194 h 342"/>
                <a:gd name="T88" fmla="*/ 141 w 231"/>
                <a:gd name="T89" fmla="*/ 203 h 342"/>
                <a:gd name="T90" fmla="*/ 138 w 231"/>
                <a:gd name="T91" fmla="*/ 211 h 342"/>
                <a:gd name="T92" fmla="*/ 132 w 231"/>
                <a:gd name="T93" fmla="*/ 220 h 342"/>
                <a:gd name="T94" fmla="*/ 1 w 231"/>
                <a:gd name="T95" fmla="*/ 149 h 342"/>
                <a:gd name="T96" fmla="*/ 0 w 231"/>
                <a:gd name="T97" fmla="*/ 0 h 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1"/>
                <a:gd name="T148" fmla="*/ 0 h 342"/>
                <a:gd name="T149" fmla="*/ 231 w 231"/>
                <a:gd name="T150" fmla="*/ 342 h 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1" h="342">
                  <a:moveTo>
                    <a:pt x="0" y="0"/>
                  </a:moveTo>
                  <a:lnTo>
                    <a:pt x="1" y="0"/>
                  </a:lnTo>
                  <a:lnTo>
                    <a:pt x="12" y="0"/>
                  </a:lnTo>
                  <a:lnTo>
                    <a:pt x="25" y="1"/>
                  </a:lnTo>
                  <a:lnTo>
                    <a:pt x="36" y="3"/>
                  </a:lnTo>
                  <a:lnTo>
                    <a:pt x="48" y="5"/>
                  </a:lnTo>
                  <a:lnTo>
                    <a:pt x="59" y="8"/>
                  </a:lnTo>
                  <a:lnTo>
                    <a:pt x="70" y="11"/>
                  </a:lnTo>
                  <a:lnTo>
                    <a:pt x="81" y="15"/>
                  </a:lnTo>
                  <a:lnTo>
                    <a:pt x="90" y="19"/>
                  </a:lnTo>
                  <a:lnTo>
                    <a:pt x="100" y="23"/>
                  </a:lnTo>
                  <a:lnTo>
                    <a:pt x="111" y="28"/>
                  </a:lnTo>
                  <a:lnTo>
                    <a:pt x="120" y="33"/>
                  </a:lnTo>
                  <a:lnTo>
                    <a:pt x="129" y="39"/>
                  </a:lnTo>
                  <a:lnTo>
                    <a:pt x="138" y="45"/>
                  </a:lnTo>
                  <a:lnTo>
                    <a:pt x="148" y="53"/>
                  </a:lnTo>
                  <a:lnTo>
                    <a:pt x="155" y="60"/>
                  </a:lnTo>
                  <a:lnTo>
                    <a:pt x="164" y="67"/>
                  </a:lnTo>
                  <a:lnTo>
                    <a:pt x="171" y="76"/>
                  </a:lnTo>
                  <a:lnTo>
                    <a:pt x="178" y="84"/>
                  </a:lnTo>
                  <a:lnTo>
                    <a:pt x="186" y="93"/>
                  </a:lnTo>
                  <a:lnTo>
                    <a:pt x="192" y="102"/>
                  </a:lnTo>
                  <a:lnTo>
                    <a:pt x="198" y="111"/>
                  </a:lnTo>
                  <a:lnTo>
                    <a:pt x="203" y="121"/>
                  </a:lnTo>
                  <a:lnTo>
                    <a:pt x="209" y="131"/>
                  </a:lnTo>
                  <a:lnTo>
                    <a:pt x="212" y="141"/>
                  </a:lnTo>
                  <a:lnTo>
                    <a:pt x="217" y="152"/>
                  </a:lnTo>
                  <a:lnTo>
                    <a:pt x="221" y="163"/>
                  </a:lnTo>
                  <a:lnTo>
                    <a:pt x="223" y="174"/>
                  </a:lnTo>
                  <a:lnTo>
                    <a:pt x="226" y="185"/>
                  </a:lnTo>
                  <a:lnTo>
                    <a:pt x="228" y="195"/>
                  </a:lnTo>
                  <a:lnTo>
                    <a:pt x="230" y="206"/>
                  </a:lnTo>
                  <a:lnTo>
                    <a:pt x="231" y="219"/>
                  </a:lnTo>
                  <a:lnTo>
                    <a:pt x="231" y="231"/>
                  </a:lnTo>
                  <a:lnTo>
                    <a:pt x="231" y="238"/>
                  </a:lnTo>
                  <a:lnTo>
                    <a:pt x="231" y="246"/>
                  </a:lnTo>
                  <a:lnTo>
                    <a:pt x="230" y="252"/>
                  </a:lnTo>
                  <a:lnTo>
                    <a:pt x="230" y="259"/>
                  </a:lnTo>
                  <a:lnTo>
                    <a:pt x="228" y="266"/>
                  </a:lnTo>
                  <a:lnTo>
                    <a:pt x="227" y="274"/>
                  </a:lnTo>
                  <a:lnTo>
                    <a:pt x="226" y="281"/>
                  </a:lnTo>
                  <a:lnTo>
                    <a:pt x="223" y="288"/>
                  </a:lnTo>
                  <a:lnTo>
                    <a:pt x="220" y="302"/>
                  </a:lnTo>
                  <a:lnTo>
                    <a:pt x="215" y="315"/>
                  </a:lnTo>
                  <a:lnTo>
                    <a:pt x="209" y="328"/>
                  </a:lnTo>
                  <a:lnTo>
                    <a:pt x="201" y="342"/>
                  </a:lnTo>
                  <a:lnTo>
                    <a:pt x="1" y="23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8">
                  <a:solidFill>
                    <a:srgbClr val="000000"/>
                  </a:solidFill>
                  <a:prstDash val="solid"/>
                  <a:round/>
                  <a:headEnd/>
                  <a:tailEnd/>
                </a14:hiddenLine>
              </a:ext>
            </a:extLst>
          </p:spPr>
          <p:txBody>
            <a:bodyPr/>
            <a:lstStyle/>
            <a:p>
              <a:endParaRPr lang="en-US"/>
            </a:p>
          </p:txBody>
        </p:sp>
        <p:sp>
          <p:nvSpPr>
            <p:cNvPr id="26727" name="Freeform 797"/>
            <p:cNvSpPr>
              <a:spLocks/>
            </p:cNvSpPr>
            <p:nvPr/>
          </p:nvSpPr>
          <p:spPr bwMode="auto">
            <a:xfrm>
              <a:off x="2003" y="1531"/>
              <a:ext cx="282" cy="296"/>
            </a:xfrm>
            <a:custGeom>
              <a:avLst/>
              <a:gdLst>
                <a:gd name="T0" fmla="*/ 277 w 430"/>
                <a:gd name="T1" fmla="*/ 228 h 460"/>
                <a:gd name="T2" fmla="*/ 266 w 430"/>
                <a:gd name="T3" fmla="*/ 245 h 460"/>
                <a:gd name="T4" fmla="*/ 251 w 430"/>
                <a:gd name="T5" fmla="*/ 259 h 460"/>
                <a:gd name="T6" fmla="*/ 236 w 430"/>
                <a:gd name="T7" fmla="*/ 270 h 460"/>
                <a:gd name="T8" fmla="*/ 218 w 430"/>
                <a:gd name="T9" fmla="*/ 281 h 460"/>
                <a:gd name="T10" fmla="*/ 209 w 430"/>
                <a:gd name="T11" fmla="*/ 284 h 460"/>
                <a:gd name="T12" fmla="*/ 200 w 430"/>
                <a:gd name="T13" fmla="*/ 288 h 460"/>
                <a:gd name="T14" fmla="*/ 190 w 430"/>
                <a:gd name="T15" fmla="*/ 291 h 460"/>
                <a:gd name="T16" fmla="*/ 181 w 430"/>
                <a:gd name="T17" fmla="*/ 293 h 460"/>
                <a:gd name="T18" fmla="*/ 171 w 430"/>
                <a:gd name="T19" fmla="*/ 295 h 460"/>
                <a:gd name="T20" fmla="*/ 161 w 430"/>
                <a:gd name="T21" fmla="*/ 296 h 460"/>
                <a:gd name="T22" fmla="*/ 150 w 430"/>
                <a:gd name="T23" fmla="*/ 296 h 460"/>
                <a:gd name="T24" fmla="*/ 135 w 430"/>
                <a:gd name="T25" fmla="*/ 295 h 460"/>
                <a:gd name="T26" fmla="*/ 121 w 430"/>
                <a:gd name="T27" fmla="*/ 293 h 460"/>
                <a:gd name="T28" fmla="*/ 106 w 430"/>
                <a:gd name="T29" fmla="*/ 290 h 460"/>
                <a:gd name="T30" fmla="*/ 92 w 430"/>
                <a:gd name="T31" fmla="*/ 284 h 460"/>
                <a:gd name="T32" fmla="*/ 79 w 430"/>
                <a:gd name="T33" fmla="*/ 278 h 460"/>
                <a:gd name="T34" fmla="*/ 66 w 430"/>
                <a:gd name="T35" fmla="*/ 271 h 460"/>
                <a:gd name="T36" fmla="*/ 55 w 430"/>
                <a:gd name="T37" fmla="*/ 263 h 460"/>
                <a:gd name="T38" fmla="*/ 44 w 430"/>
                <a:gd name="T39" fmla="*/ 253 h 460"/>
                <a:gd name="T40" fmla="*/ 34 w 430"/>
                <a:gd name="T41" fmla="*/ 243 h 460"/>
                <a:gd name="T42" fmla="*/ 26 w 430"/>
                <a:gd name="T43" fmla="*/ 231 h 460"/>
                <a:gd name="T44" fmla="*/ 18 w 430"/>
                <a:gd name="T45" fmla="*/ 218 h 460"/>
                <a:gd name="T46" fmla="*/ 12 w 430"/>
                <a:gd name="T47" fmla="*/ 206 h 460"/>
                <a:gd name="T48" fmla="*/ 7 w 430"/>
                <a:gd name="T49" fmla="*/ 192 h 460"/>
                <a:gd name="T50" fmla="*/ 3 w 430"/>
                <a:gd name="T51" fmla="*/ 178 h 460"/>
                <a:gd name="T52" fmla="*/ 1 w 430"/>
                <a:gd name="T53" fmla="*/ 163 h 460"/>
                <a:gd name="T54" fmla="*/ 0 w 430"/>
                <a:gd name="T55" fmla="*/ 149 h 460"/>
                <a:gd name="T56" fmla="*/ 1 w 430"/>
                <a:gd name="T57" fmla="*/ 133 h 460"/>
                <a:gd name="T58" fmla="*/ 3 w 430"/>
                <a:gd name="T59" fmla="*/ 119 h 460"/>
                <a:gd name="T60" fmla="*/ 7 w 430"/>
                <a:gd name="T61" fmla="*/ 105 h 460"/>
                <a:gd name="T62" fmla="*/ 12 w 430"/>
                <a:gd name="T63" fmla="*/ 91 h 460"/>
                <a:gd name="T64" fmla="*/ 18 w 430"/>
                <a:gd name="T65" fmla="*/ 78 h 460"/>
                <a:gd name="T66" fmla="*/ 26 w 430"/>
                <a:gd name="T67" fmla="*/ 66 h 460"/>
                <a:gd name="T68" fmla="*/ 34 w 430"/>
                <a:gd name="T69" fmla="*/ 54 h 460"/>
                <a:gd name="T70" fmla="*/ 44 w 430"/>
                <a:gd name="T71" fmla="*/ 43 h 460"/>
                <a:gd name="T72" fmla="*/ 55 w 430"/>
                <a:gd name="T73" fmla="*/ 34 h 460"/>
                <a:gd name="T74" fmla="*/ 66 w 430"/>
                <a:gd name="T75" fmla="*/ 25 h 460"/>
                <a:gd name="T76" fmla="*/ 79 w 430"/>
                <a:gd name="T77" fmla="*/ 18 h 460"/>
                <a:gd name="T78" fmla="*/ 92 w 430"/>
                <a:gd name="T79" fmla="*/ 12 h 460"/>
                <a:gd name="T80" fmla="*/ 106 w 430"/>
                <a:gd name="T81" fmla="*/ 7 h 460"/>
                <a:gd name="T82" fmla="*/ 120 w 430"/>
                <a:gd name="T83" fmla="*/ 3 h 460"/>
                <a:gd name="T84" fmla="*/ 135 w 430"/>
                <a:gd name="T85" fmla="*/ 1 h 460"/>
                <a:gd name="T86" fmla="*/ 150 w 430"/>
                <a:gd name="T87" fmla="*/ 0 h 460"/>
                <a:gd name="T88" fmla="*/ 282 w 430"/>
                <a:gd name="T89" fmla="*/ 220 h 4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0"/>
                <a:gd name="T136" fmla="*/ 0 h 460"/>
                <a:gd name="T137" fmla="*/ 430 w 430"/>
                <a:gd name="T138" fmla="*/ 460 h 4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0" h="460">
                  <a:moveTo>
                    <a:pt x="430" y="342"/>
                  </a:moveTo>
                  <a:lnTo>
                    <a:pt x="423" y="355"/>
                  </a:lnTo>
                  <a:lnTo>
                    <a:pt x="413" y="368"/>
                  </a:lnTo>
                  <a:lnTo>
                    <a:pt x="405" y="380"/>
                  </a:lnTo>
                  <a:lnTo>
                    <a:pt x="394" y="391"/>
                  </a:lnTo>
                  <a:lnTo>
                    <a:pt x="383" y="402"/>
                  </a:lnTo>
                  <a:lnTo>
                    <a:pt x="372" y="411"/>
                  </a:lnTo>
                  <a:lnTo>
                    <a:pt x="360" y="420"/>
                  </a:lnTo>
                  <a:lnTo>
                    <a:pt x="346" y="429"/>
                  </a:lnTo>
                  <a:lnTo>
                    <a:pt x="333" y="436"/>
                  </a:lnTo>
                  <a:lnTo>
                    <a:pt x="327" y="440"/>
                  </a:lnTo>
                  <a:lnTo>
                    <a:pt x="319" y="442"/>
                  </a:lnTo>
                  <a:lnTo>
                    <a:pt x="312" y="444"/>
                  </a:lnTo>
                  <a:lnTo>
                    <a:pt x="305" y="448"/>
                  </a:lnTo>
                  <a:lnTo>
                    <a:pt x="297" y="449"/>
                  </a:lnTo>
                  <a:lnTo>
                    <a:pt x="290" y="452"/>
                  </a:lnTo>
                  <a:lnTo>
                    <a:pt x="283" y="454"/>
                  </a:lnTo>
                  <a:lnTo>
                    <a:pt x="276" y="455"/>
                  </a:lnTo>
                  <a:lnTo>
                    <a:pt x="268" y="457"/>
                  </a:lnTo>
                  <a:lnTo>
                    <a:pt x="261" y="458"/>
                  </a:lnTo>
                  <a:lnTo>
                    <a:pt x="254" y="459"/>
                  </a:lnTo>
                  <a:lnTo>
                    <a:pt x="245" y="460"/>
                  </a:lnTo>
                  <a:lnTo>
                    <a:pt x="238" y="460"/>
                  </a:lnTo>
                  <a:lnTo>
                    <a:pt x="229" y="460"/>
                  </a:lnTo>
                  <a:lnTo>
                    <a:pt x="218" y="460"/>
                  </a:lnTo>
                  <a:lnTo>
                    <a:pt x="206" y="459"/>
                  </a:lnTo>
                  <a:lnTo>
                    <a:pt x="195" y="458"/>
                  </a:lnTo>
                  <a:lnTo>
                    <a:pt x="184" y="455"/>
                  </a:lnTo>
                  <a:lnTo>
                    <a:pt x="172" y="453"/>
                  </a:lnTo>
                  <a:lnTo>
                    <a:pt x="162" y="450"/>
                  </a:lnTo>
                  <a:lnTo>
                    <a:pt x="151" y="447"/>
                  </a:lnTo>
                  <a:lnTo>
                    <a:pt x="140" y="442"/>
                  </a:lnTo>
                  <a:lnTo>
                    <a:pt x="130" y="437"/>
                  </a:lnTo>
                  <a:lnTo>
                    <a:pt x="121" y="432"/>
                  </a:lnTo>
                  <a:lnTo>
                    <a:pt x="111" y="427"/>
                  </a:lnTo>
                  <a:lnTo>
                    <a:pt x="101" y="421"/>
                  </a:lnTo>
                  <a:lnTo>
                    <a:pt x="92" y="415"/>
                  </a:lnTo>
                  <a:lnTo>
                    <a:pt x="84" y="408"/>
                  </a:lnTo>
                  <a:lnTo>
                    <a:pt x="75" y="400"/>
                  </a:lnTo>
                  <a:lnTo>
                    <a:pt x="67" y="393"/>
                  </a:lnTo>
                  <a:lnTo>
                    <a:pt x="60" y="385"/>
                  </a:lnTo>
                  <a:lnTo>
                    <a:pt x="52" y="377"/>
                  </a:lnTo>
                  <a:lnTo>
                    <a:pt x="46" y="368"/>
                  </a:lnTo>
                  <a:lnTo>
                    <a:pt x="39" y="359"/>
                  </a:lnTo>
                  <a:lnTo>
                    <a:pt x="34" y="349"/>
                  </a:lnTo>
                  <a:lnTo>
                    <a:pt x="28" y="339"/>
                  </a:lnTo>
                  <a:lnTo>
                    <a:pt x="23" y="330"/>
                  </a:lnTo>
                  <a:lnTo>
                    <a:pt x="18" y="320"/>
                  </a:lnTo>
                  <a:lnTo>
                    <a:pt x="14" y="309"/>
                  </a:lnTo>
                  <a:lnTo>
                    <a:pt x="11" y="299"/>
                  </a:lnTo>
                  <a:lnTo>
                    <a:pt x="7" y="288"/>
                  </a:lnTo>
                  <a:lnTo>
                    <a:pt x="5" y="276"/>
                  </a:lnTo>
                  <a:lnTo>
                    <a:pt x="2" y="265"/>
                  </a:lnTo>
                  <a:lnTo>
                    <a:pt x="1" y="254"/>
                  </a:lnTo>
                  <a:lnTo>
                    <a:pt x="0" y="242"/>
                  </a:lnTo>
                  <a:lnTo>
                    <a:pt x="0" y="231"/>
                  </a:lnTo>
                  <a:lnTo>
                    <a:pt x="0" y="219"/>
                  </a:lnTo>
                  <a:lnTo>
                    <a:pt x="1" y="206"/>
                  </a:lnTo>
                  <a:lnTo>
                    <a:pt x="2" y="195"/>
                  </a:lnTo>
                  <a:lnTo>
                    <a:pt x="5" y="185"/>
                  </a:lnTo>
                  <a:lnTo>
                    <a:pt x="7" y="174"/>
                  </a:lnTo>
                  <a:lnTo>
                    <a:pt x="11" y="163"/>
                  </a:lnTo>
                  <a:lnTo>
                    <a:pt x="14" y="152"/>
                  </a:lnTo>
                  <a:lnTo>
                    <a:pt x="18" y="141"/>
                  </a:lnTo>
                  <a:lnTo>
                    <a:pt x="23" y="131"/>
                  </a:lnTo>
                  <a:lnTo>
                    <a:pt x="28" y="121"/>
                  </a:lnTo>
                  <a:lnTo>
                    <a:pt x="33" y="111"/>
                  </a:lnTo>
                  <a:lnTo>
                    <a:pt x="39" y="102"/>
                  </a:lnTo>
                  <a:lnTo>
                    <a:pt x="46" y="93"/>
                  </a:lnTo>
                  <a:lnTo>
                    <a:pt x="52" y="84"/>
                  </a:lnTo>
                  <a:lnTo>
                    <a:pt x="60" y="76"/>
                  </a:lnTo>
                  <a:lnTo>
                    <a:pt x="67" y="67"/>
                  </a:lnTo>
                  <a:lnTo>
                    <a:pt x="75" y="60"/>
                  </a:lnTo>
                  <a:lnTo>
                    <a:pt x="84" y="53"/>
                  </a:lnTo>
                  <a:lnTo>
                    <a:pt x="92" y="47"/>
                  </a:lnTo>
                  <a:lnTo>
                    <a:pt x="101" y="39"/>
                  </a:lnTo>
                  <a:lnTo>
                    <a:pt x="111" y="33"/>
                  </a:lnTo>
                  <a:lnTo>
                    <a:pt x="121" y="28"/>
                  </a:lnTo>
                  <a:lnTo>
                    <a:pt x="130" y="23"/>
                  </a:lnTo>
                  <a:lnTo>
                    <a:pt x="140" y="19"/>
                  </a:lnTo>
                  <a:lnTo>
                    <a:pt x="151" y="15"/>
                  </a:lnTo>
                  <a:lnTo>
                    <a:pt x="161" y="11"/>
                  </a:lnTo>
                  <a:lnTo>
                    <a:pt x="172" y="8"/>
                  </a:lnTo>
                  <a:lnTo>
                    <a:pt x="183" y="5"/>
                  </a:lnTo>
                  <a:lnTo>
                    <a:pt x="195" y="3"/>
                  </a:lnTo>
                  <a:lnTo>
                    <a:pt x="206" y="1"/>
                  </a:lnTo>
                  <a:lnTo>
                    <a:pt x="218" y="0"/>
                  </a:lnTo>
                  <a:lnTo>
                    <a:pt x="229" y="0"/>
                  </a:lnTo>
                  <a:lnTo>
                    <a:pt x="229" y="231"/>
                  </a:lnTo>
                  <a:lnTo>
                    <a:pt x="430" y="34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28" name="Freeform 798"/>
            <p:cNvSpPr>
              <a:spLocks/>
            </p:cNvSpPr>
            <p:nvPr/>
          </p:nvSpPr>
          <p:spPr bwMode="auto">
            <a:xfrm>
              <a:off x="2003" y="1531"/>
              <a:ext cx="282" cy="296"/>
            </a:xfrm>
            <a:custGeom>
              <a:avLst/>
              <a:gdLst>
                <a:gd name="T0" fmla="*/ 277 w 430"/>
                <a:gd name="T1" fmla="*/ 228 h 460"/>
                <a:gd name="T2" fmla="*/ 266 w 430"/>
                <a:gd name="T3" fmla="*/ 245 h 460"/>
                <a:gd name="T4" fmla="*/ 251 w 430"/>
                <a:gd name="T5" fmla="*/ 259 h 460"/>
                <a:gd name="T6" fmla="*/ 236 w 430"/>
                <a:gd name="T7" fmla="*/ 270 h 460"/>
                <a:gd name="T8" fmla="*/ 218 w 430"/>
                <a:gd name="T9" fmla="*/ 281 h 460"/>
                <a:gd name="T10" fmla="*/ 209 w 430"/>
                <a:gd name="T11" fmla="*/ 284 h 460"/>
                <a:gd name="T12" fmla="*/ 200 w 430"/>
                <a:gd name="T13" fmla="*/ 288 h 460"/>
                <a:gd name="T14" fmla="*/ 190 w 430"/>
                <a:gd name="T15" fmla="*/ 291 h 460"/>
                <a:gd name="T16" fmla="*/ 181 w 430"/>
                <a:gd name="T17" fmla="*/ 293 h 460"/>
                <a:gd name="T18" fmla="*/ 171 w 430"/>
                <a:gd name="T19" fmla="*/ 295 h 460"/>
                <a:gd name="T20" fmla="*/ 161 w 430"/>
                <a:gd name="T21" fmla="*/ 296 h 460"/>
                <a:gd name="T22" fmla="*/ 150 w 430"/>
                <a:gd name="T23" fmla="*/ 296 h 460"/>
                <a:gd name="T24" fmla="*/ 135 w 430"/>
                <a:gd name="T25" fmla="*/ 295 h 460"/>
                <a:gd name="T26" fmla="*/ 121 w 430"/>
                <a:gd name="T27" fmla="*/ 293 h 460"/>
                <a:gd name="T28" fmla="*/ 106 w 430"/>
                <a:gd name="T29" fmla="*/ 290 h 460"/>
                <a:gd name="T30" fmla="*/ 92 w 430"/>
                <a:gd name="T31" fmla="*/ 284 h 460"/>
                <a:gd name="T32" fmla="*/ 79 w 430"/>
                <a:gd name="T33" fmla="*/ 278 h 460"/>
                <a:gd name="T34" fmla="*/ 66 w 430"/>
                <a:gd name="T35" fmla="*/ 271 h 460"/>
                <a:gd name="T36" fmla="*/ 55 w 430"/>
                <a:gd name="T37" fmla="*/ 263 h 460"/>
                <a:gd name="T38" fmla="*/ 44 w 430"/>
                <a:gd name="T39" fmla="*/ 253 h 460"/>
                <a:gd name="T40" fmla="*/ 34 w 430"/>
                <a:gd name="T41" fmla="*/ 243 h 460"/>
                <a:gd name="T42" fmla="*/ 26 w 430"/>
                <a:gd name="T43" fmla="*/ 231 h 460"/>
                <a:gd name="T44" fmla="*/ 18 w 430"/>
                <a:gd name="T45" fmla="*/ 218 h 460"/>
                <a:gd name="T46" fmla="*/ 12 w 430"/>
                <a:gd name="T47" fmla="*/ 206 h 460"/>
                <a:gd name="T48" fmla="*/ 7 w 430"/>
                <a:gd name="T49" fmla="*/ 192 h 460"/>
                <a:gd name="T50" fmla="*/ 3 w 430"/>
                <a:gd name="T51" fmla="*/ 178 h 460"/>
                <a:gd name="T52" fmla="*/ 1 w 430"/>
                <a:gd name="T53" fmla="*/ 163 h 460"/>
                <a:gd name="T54" fmla="*/ 0 w 430"/>
                <a:gd name="T55" fmla="*/ 149 h 460"/>
                <a:gd name="T56" fmla="*/ 1 w 430"/>
                <a:gd name="T57" fmla="*/ 133 h 460"/>
                <a:gd name="T58" fmla="*/ 3 w 430"/>
                <a:gd name="T59" fmla="*/ 119 h 460"/>
                <a:gd name="T60" fmla="*/ 7 w 430"/>
                <a:gd name="T61" fmla="*/ 105 h 460"/>
                <a:gd name="T62" fmla="*/ 12 w 430"/>
                <a:gd name="T63" fmla="*/ 91 h 460"/>
                <a:gd name="T64" fmla="*/ 18 w 430"/>
                <a:gd name="T65" fmla="*/ 78 h 460"/>
                <a:gd name="T66" fmla="*/ 26 w 430"/>
                <a:gd name="T67" fmla="*/ 66 h 460"/>
                <a:gd name="T68" fmla="*/ 34 w 430"/>
                <a:gd name="T69" fmla="*/ 54 h 460"/>
                <a:gd name="T70" fmla="*/ 44 w 430"/>
                <a:gd name="T71" fmla="*/ 43 h 460"/>
                <a:gd name="T72" fmla="*/ 55 w 430"/>
                <a:gd name="T73" fmla="*/ 34 h 460"/>
                <a:gd name="T74" fmla="*/ 66 w 430"/>
                <a:gd name="T75" fmla="*/ 25 h 460"/>
                <a:gd name="T76" fmla="*/ 79 w 430"/>
                <a:gd name="T77" fmla="*/ 18 h 460"/>
                <a:gd name="T78" fmla="*/ 92 w 430"/>
                <a:gd name="T79" fmla="*/ 12 h 460"/>
                <a:gd name="T80" fmla="*/ 106 w 430"/>
                <a:gd name="T81" fmla="*/ 7 h 460"/>
                <a:gd name="T82" fmla="*/ 120 w 430"/>
                <a:gd name="T83" fmla="*/ 3 h 460"/>
                <a:gd name="T84" fmla="*/ 135 w 430"/>
                <a:gd name="T85" fmla="*/ 1 h 460"/>
                <a:gd name="T86" fmla="*/ 150 w 430"/>
                <a:gd name="T87" fmla="*/ 0 h 460"/>
                <a:gd name="T88" fmla="*/ 282 w 430"/>
                <a:gd name="T89" fmla="*/ 220 h 4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0"/>
                <a:gd name="T136" fmla="*/ 0 h 460"/>
                <a:gd name="T137" fmla="*/ 430 w 430"/>
                <a:gd name="T138" fmla="*/ 460 h 4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0" h="460">
                  <a:moveTo>
                    <a:pt x="430" y="342"/>
                  </a:moveTo>
                  <a:lnTo>
                    <a:pt x="423" y="355"/>
                  </a:lnTo>
                  <a:lnTo>
                    <a:pt x="413" y="368"/>
                  </a:lnTo>
                  <a:lnTo>
                    <a:pt x="405" y="380"/>
                  </a:lnTo>
                  <a:lnTo>
                    <a:pt x="394" y="391"/>
                  </a:lnTo>
                  <a:lnTo>
                    <a:pt x="383" y="402"/>
                  </a:lnTo>
                  <a:lnTo>
                    <a:pt x="372" y="411"/>
                  </a:lnTo>
                  <a:lnTo>
                    <a:pt x="360" y="420"/>
                  </a:lnTo>
                  <a:lnTo>
                    <a:pt x="346" y="429"/>
                  </a:lnTo>
                  <a:lnTo>
                    <a:pt x="333" y="436"/>
                  </a:lnTo>
                  <a:lnTo>
                    <a:pt x="327" y="440"/>
                  </a:lnTo>
                  <a:lnTo>
                    <a:pt x="319" y="442"/>
                  </a:lnTo>
                  <a:lnTo>
                    <a:pt x="312" y="444"/>
                  </a:lnTo>
                  <a:lnTo>
                    <a:pt x="305" y="448"/>
                  </a:lnTo>
                  <a:lnTo>
                    <a:pt x="297" y="449"/>
                  </a:lnTo>
                  <a:lnTo>
                    <a:pt x="290" y="452"/>
                  </a:lnTo>
                  <a:lnTo>
                    <a:pt x="283" y="454"/>
                  </a:lnTo>
                  <a:lnTo>
                    <a:pt x="276" y="455"/>
                  </a:lnTo>
                  <a:lnTo>
                    <a:pt x="268" y="457"/>
                  </a:lnTo>
                  <a:lnTo>
                    <a:pt x="261" y="458"/>
                  </a:lnTo>
                  <a:lnTo>
                    <a:pt x="254" y="459"/>
                  </a:lnTo>
                  <a:lnTo>
                    <a:pt x="245" y="460"/>
                  </a:lnTo>
                  <a:lnTo>
                    <a:pt x="238" y="460"/>
                  </a:lnTo>
                  <a:lnTo>
                    <a:pt x="229" y="460"/>
                  </a:lnTo>
                  <a:lnTo>
                    <a:pt x="218" y="460"/>
                  </a:lnTo>
                  <a:lnTo>
                    <a:pt x="206" y="459"/>
                  </a:lnTo>
                  <a:lnTo>
                    <a:pt x="195" y="458"/>
                  </a:lnTo>
                  <a:lnTo>
                    <a:pt x="184" y="455"/>
                  </a:lnTo>
                  <a:lnTo>
                    <a:pt x="172" y="453"/>
                  </a:lnTo>
                  <a:lnTo>
                    <a:pt x="162" y="450"/>
                  </a:lnTo>
                  <a:lnTo>
                    <a:pt x="151" y="447"/>
                  </a:lnTo>
                  <a:lnTo>
                    <a:pt x="140" y="442"/>
                  </a:lnTo>
                  <a:lnTo>
                    <a:pt x="130" y="437"/>
                  </a:lnTo>
                  <a:lnTo>
                    <a:pt x="121" y="432"/>
                  </a:lnTo>
                  <a:lnTo>
                    <a:pt x="111" y="427"/>
                  </a:lnTo>
                  <a:lnTo>
                    <a:pt x="101" y="421"/>
                  </a:lnTo>
                  <a:lnTo>
                    <a:pt x="92" y="415"/>
                  </a:lnTo>
                  <a:lnTo>
                    <a:pt x="84" y="408"/>
                  </a:lnTo>
                  <a:lnTo>
                    <a:pt x="75" y="400"/>
                  </a:lnTo>
                  <a:lnTo>
                    <a:pt x="67" y="393"/>
                  </a:lnTo>
                  <a:lnTo>
                    <a:pt x="60" y="385"/>
                  </a:lnTo>
                  <a:lnTo>
                    <a:pt x="52" y="377"/>
                  </a:lnTo>
                  <a:lnTo>
                    <a:pt x="46" y="368"/>
                  </a:lnTo>
                  <a:lnTo>
                    <a:pt x="39" y="359"/>
                  </a:lnTo>
                  <a:lnTo>
                    <a:pt x="34" y="349"/>
                  </a:lnTo>
                  <a:lnTo>
                    <a:pt x="28" y="339"/>
                  </a:lnTo>
                  <a:lnTo>
                    <a:pt x="23" y="330"/>
                  </a:lnTo>
                  <a:lnTo>
                    <a:pt x="18" y="320"/>
                  </a:lnTo>
                  <a:lnTo>
                    <a:pt x="14" y="309"/>
                  </a:lnTo>
                  <a:lnTo>
                    <a:pt x="11" y="299"/>
                  </a:lnTo>
                  <a:lnTo>
                    <a:pt x="7" y="288"/>
                  </a:lnTo>
                  <a:lnTo>
                    <a:pt x="5" y="276"/>
                  </a:lnTo>
                  <a:lnTo>
                    <a:pt x="2" y="265"/>
                  </a:lnTo>
                  <a:lnTo>
                    <a:pt x="1" y="254"/>
                  </a:lnTo>
                  <a:lnTo>
                    <a:pt x="0" y="242"/>
                  </a:lnTo>
                  <a:lnTo>
                    <a:pt x="0" y="231"/>
                  </a:lnTo>
                  <a:lnTo>
                    <a:pt x="0" y="219"/>
                  </a:lnTo>
                  <a:lnTo>
                    <a:pt x="1" y="206"/>
                  </a:lnTo>
                  <a:lnTo>
                    <a:pt x="2" y="195"/>
                  </a:lnTo>
                  <a:lnTo>
                    <a:pt x="5" y="185"/>
                  </a:lnTo>
                  <a:lnTo>
                    <a:pt x="7" y="174"/>
                  </a:lnTo>
                  <a:lnTo>
                    <a:pt x="11" y="163"/>
                  </a:lnTo>
                  <a:lnTo>
                    <a:pt x="14" y="152"/>
                  </a:lnTo>
                  <a:lnTo>
                    <a:pt x="18" y="141"/>
                  </a:lnTo>
                  <a:lnTo>
                    <a:pt x="23" y="131"/>
                  </a:lnTo>
                  <a:lnTo>
                    <a:pt x="28" y="121"/>
                  </a:lnTo>
                  <a:lnTo>
                    <a:pt x="33" y="111"/>
                  </a:lnTo>
                  <a:lnTo>
                    <a:pt x="39" y="102"/>
                  </a:lnTo>
                  <a:lnTo>
                    <a:pt x="46" y="93"/>
                  </a:lnTo>
                  <a:lnTo>
                    <a:pt x="52" y="84"/>
                  </a:lnTo>
                  <a:lnTo>
                    <a:pt x="60" y="76"/>
                  </a:lnTo>
                  <a:lnTo>
                    <a:pt x="67" y="67"/>
                  </a:lnTo>
                  <a:lnTo>
                    <a:pt x="75" y="60"/>
                  </a:lnTo>
                  <a:lnTo>
                    <a:pt x="84" y="53"/>
                  </a:lnTo>
                  <a:lnTo>
                    <a:pt x="92" y="47"/>
                  </a:lnTo>
                  <a:lnTo>
                    <a:pt x="101" y="39"/>
                  </a:lnTo>
                  <a:lnTo>
                    <a:pt x="111" y="33"/>
                  </a:lnTo>
                  <a:lnTo>
                    <a:pt x="121" y="28"/>
                  </a:lnTo>
                  <a:lnTo>
                    <a:pt x="130" y="23"/>
                  </a:lnTo>
                  <a:lnTo>
                    <a:pt x="140" y="19"/>
                  </a:lnTo>
                  <a:lnTo>
                    <a:pt x="151" y="15"/>
                  </a:lnTo>
                  <a:lnTo>
                    <a:pt x="161" y="11"/>
                  </a:lnTo>
                  <a:lnTo>
                    <a:pt x="172" y="8"/>
                  </a:lnTo>
                  <a:lnTo>
                    <a:pt x="183" y="5"/>
                  </a:lnTo>
                  <a:lnTo>
                    <a:pt x="195" y="3"/>
                  </a:lnTo>
                  <a:lnTo>
                    <a:pt x="206" y="1"/>
                  </a:lnTo>
                  <a:lnTo>
                    <a:pt x="218" y="0"/>
                  </a:lnTo>
                  <a:lnTo>
                    <a:pt x="229" y="0"/>
                  </a:lnTo>
                  <a:lnTo>
                    <a:pt x="229" y="231"/>
                  </a:lnTo>
                  <a:lnTo>
                    <a:pt x="430" y="34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8">
                  <a:solidFill>
                    <a:srgbClr val="000000"/>
                  </a:solidFill>
                  <a:prstDash val="solid"/>
                  <a:round/>
                  <a:headEnd/>
                  <a:tailEnd/>
                </a14:hiddenLine>
              </a:ext>
            </a:extLst>
          </p:spPr>
          <p:txBody>
            <a:bodyPr/>
            <a:lstStyle/>
            <a:p>
              <a:endParaRPr lang="en-US"/>
            </a:p>
          </p:txBody>
        </p:sp>
        <p:sp>
          <p:nvSpPr>
            <p:cNvPr id="26729" name="Rectangle 799"/>
            <p:cNvSpPr>
              <a:spLocks noChangeArrowheads="1"/>
            </p:cNvSpPr>
            <p:nvPr/>
          </p:nvSpPr>
          <p:spPr bwMode="auto">
            <a:xfrm>
              <a:off x="2011" y="1632"/>
              <a:ext cx="187"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800" b="1">
                  <a:solidFill>
                    <a:srgbClr val="FFFFFF"/>
                  </a:solidFill>
                  <a:latin typeface="Verdana" panose="020B0604030504040204" pitchFamily="34" charset="0"/>
                </a:rPr>
                <a:t>67%</a:t>
              </a:r>
              <a:endParaRPr lang="en-US" sz="900" b="1">
                <a:latin typeface="Verdana" panose="020B0604030504040204" pitchFamily="34" charset="0"/>
              </a:endParaRPr>
            </a:p>
          </p:txBody>
        </p:sp>
        <p:sp>
          <p:nvSpPr>
            <p:cNvPr id="26730" name="Rectangle 800"/>
            <p:cNvSpPr>
              <a:spLocks noChangeArrowheads="1"/>
            </p:cNvSpPr>
            <p:nvPr/>
          </p:nvSpPr>
          <p:spPr bwMode="auto">
            <a:xfrm>
              <a:off x="2149" y="1568"/>
              <a:ext cx="187" cy="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800" b="1">
                  <a:solidFill>
                    <a:srgbClr val="000000"/>
                  </a:solidFill>
                  <a:latin typeface="Verdana" panose="020B0604030504040204" pitchFamily="34" charset="0"/>
                </a:rPr>
                <a:t>33%</a:t>
              </a:r>
              <a:endParaRPr lang="en-US" sz="900">
                <a:latin typeface="Times New Roman" panose="02020603050405020304" pitchFamily="18" charset="0"/>
              </a:endParaRPr>
            </a:p>
          </p:txBody>
        </p:sp>
        <p:sp>
          <p:nvSpPr>
            <p:cNvPr id="26731" name="Freeform 801"/>
            <p:cNvSpPr>
              <a:spLocks/>
            </p:cNvSpPr>
            <p:nvPr/>
          </p:nvSpPr>
          <p:spPr bwMode="auto">
            <a:xfrm>
              <a:off x="2212" y="1687"/>
              <a:ext cx="20" cy="25"/>
            </a:xfrm>
            <a:custGeom>
              <a:avLst/>
              <a:gdLst>
                <a:gd name="T0" fmla="*/ 7 w 30"/>
                <a:gd name="T1" fmla="*/ 4 h 39"/>
                <a:gd name="T2" fmla="*/ 7 w 30"/>
                <a:gd name="T3" fmla="*/ 10 h 39"/>
                <a:gd name="T4" fmla="*/ 0 w 30"/>
                <a:gd name="T5" fmla="*/ 10 h 39"/>
                <a:gd name="T6" fmla="*/ 0 w 30"/>
                <a:gd name="T7" fmla="*/ 15 h 39"/>
                <a:gd name="T8" fmla="*/ 7 w 30"/>
                <a:gd name="T9" fmla="*/ 15 h 39"/>
                <a:gd name="T10" fmla="*/ 7 w 30"/>
                <a:gd name="T11" fmla="*/ 25 h 39"/>
                <a:gd name="T12" fmla="*/ 13 w 30"/>
                <a:gd name="T13" fmla="*/ 25 h 39"/>
                <a:gd name="T14" fmla="*/ 13 w 30"/>
                <a:gd name="T15" fmla="*/ 15 h 39"/>
                <a:gd name="T16" fmla="*/ 20 w 30"/>
                <a:gd name="T17" fmla="*/ 15 h 39"/>
                <a:gd name="T18" fmla="*/ 20 w 30"/>
                <a:gd name="T19" fmla="*/ 10 h 39"/>
                <a:gd name="T20" fmla="*/ 13 w 30"/>
                <a:gd name="T21" fmla="*/ 10 h 39"/>
                <a:gd name="T22" fmla="*/ 13 w 30"/>
                <a:gd name="T23" fmla="*/ 0 h 39"/>
                <a:gd name="T24" fmla="*/ 7 w 30"/>
                <a:gd name="T25" fmla="*/ 0 h 39"/>
                <a:gd name="T26" fmla="*/ 7 w 30"/>
                <a:gd name="T27" fmla="*/ 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9"/>
                <a:gd name="T44" fmla="*/ 30 w 30"/>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9">
                  <a:moveTo>
                    <a:pt x="11" y="6"/>
                  </a:moveTo>
                  <a:lnTo>
                    <a:pt x="11" y="16"/>
                  </a:lnTo>
                  <a:lnTo>
                    <a:pt x="0" y="16"/>
                  </a:lnTo>
                  <a:lnTo>
                    <a:pt x="0" y="23"/>
                  </a:lnTo>
                  <a:lnTo>
                    <a:pt x="11" y="23"/>
                  </a:lnTo>
                  <a:lnTo>
                    <a:pt x="11" y="39"/>
                  </a:lnTo>
                  <a:lnTo>
                    <a:pt x="20" y="39"/>
                  </a:lnTo>
                  <a:lnTo>
                    <a:pt x="20" y="23"/>
                  </a:lnTo>
                  <a:lnTo>
                    <a:pt x="30" y="23"/>
                  </a:lnTo>
                  <a:lnTo>
                    <a:pt x="30" y="16"/>
                  </a:lnTo>
                  <a:lnTo>
                    <a:pt x="20" y="16"/>
                  </a:lnTo>
                  <a:lnTo>
                    <a:pt x="20" y="0"/>
                  </a:lnTo>
                  <a:lnTo>
                    <a:pt x="11" y="0"/>
                  </a:lnTo>
                  <a:lnTo>
                    <a:pt x="1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32" name="Freeform 802"/>
            <p:cNvSpPr>
              <a:spLocks/>
            </p:cNvSpPr>
            <p:nvPr/>
          </p:nvSpPr>
          <p:spPr bwMode="auto">
            <a:xfrm>
              <a:off x="2212" y="1687"/>
              <a:ext cx="20" cy="25"/>
            </a:xfrm>
            <a:custGeom>
              <a:avLst/>
              <a:gdLst>
                <a:gd name="T0" fmla="*/ 7 w 30"/>
                <a:gd name="T1" fmla="*/ 4 h 39"/>
                <a:gd name="T2" fmla="*/ 7 w 30"/>
                <a:gd name="T3" fmla="*/ 10 h 39"/>
                <a:gd name="T4" fmla="*/ 0 w 30"/>
                <a:gd name="T5" fmla="*/ 10 h 39"/>
                <a:gd name="T6" fmla="*/ 0 w 30"/>
                <a:gd name="T7" fmla="*/ 15 h 39"/>
                <a:gd name="T8" fmla="*/ 7 w 30"/>
                <a:gd name="T9" fmla="*/ 15 h 39"/>
                <a:gd name="T10" fmla="*/ 7 w 30"/>
                <a:gd name="T11" fmla="*/ 25 h 39"/>
                <a:gd name="T12" fmla="*/ 13 w 30"/>
                <a:gd name="T13" fmla="*/ 25 h 39"/>
                <a:gd name="T14" fmla="*/ 13 w 30"/>
                <a:gd name="T15" fmla="*/ 15 h 39"/>
                <a:gd name="T16" fmla="*/ 20 w 30"/>
                <a:gd name="T17" fmla="*/ 15 h 39"/>
                <a:gd name="T18" fmla="*/ 20 w 30"/>
                <a:gd name="T19" fmla="*/ 10 h 39"/>
                <a:gd name="T20" fmla="*/ 13 w 30"/>
                <a:gd name="T21" fmla="*/ 10 h 39"/>
                <a:gd name="T22" fmla="*/ 13 w 30"/>
                <a:gd name="T23" fmla="*/ 0 h 39"/>
                <a:gd name="T24" fmla="*/ 7 w 30"/>
                <a:gd name="T25" fmla="*/ 0 h 39"/>
                <a:gd name="T26" fmla="*/ 7 w 30"/>
                <a:gd name="T27" fmla="*/ 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39"/>
                <a:gd name="T44" fmla="*/ 30 w 30"/>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39">
                  <a:moveTo>
                    <a:pt x="11" y="6"/>
                  </a:moveTo>
                  <a:lnTo>
                    <a:pt x="11" y="16"/>
                  </a:lnTo>
                  <a:lnTo>
                    <a:pt x="0" y="16"/>
                  </a:lnTo>
                  <a:lnTo>
                    <a:pt x="0" y="23"/>
                  </a:lnTo>
                  <a:lnTo>
                    <a:pt x="11" y="23"/>
                  </a:lnTo>
                  <a:lnTo>
                    <a:pt x="11" y="39"/>
                  </a:lnTo>
                  <a:lnTo>
                    <a:pt x="20" y="39"/>
                  </a:lnTo>
                  <a:lnTo>
                    <a:pt x="20" y="23"/>
                  </a:lnTo>
                  <a:lnTo>
                    <a:pt x="30" y="23"/>
                  </a:lnTo>
                  <a:lnTo>
                    <a:pt x="30" y="16"/>
                  </a:lnTo>
                  <a:lnTo>
                    <a:pt x="20" y="16"/>
                  </a:lnTo>
                  <a:lnTo>
                    <a:pt x="20" y="0"/>
                  </a:lnTo>
                  <a:lnTo>
                    <a:pt x="11" y="0"/>
                  </a:lnTo>
                  <a:lnTo>
                    <a:pt x="11" y="6"/>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3" name="Freeform 803"/>
            <p:cNvSpPr>
              <a:spLocks/>
            </p:cNvSpPr>
            <p:nvPr/>
          </p:nvSpPr>
          <p:spPr bwMode="auto">
            <a:xfrm>
              <a:off x="2195" y="1624"/>
              <a:ext cx="63" cy="61"/>
            </a:xfrm>
            <a:custGeom>
              <a:avLst/>
              <a:gdLst>
                <a:gd name="T0" fmla="*/ 63 w 96"/>
                <a:gd name="T1" fmla="*/ 31 h 95"/>
                <a:gd name="T2" fmla="*/ 62 w 96"/>
                <a:gd name="T3" fmla="*/ 37 h 95"/>
                <a:gd name="T4" fmla="*/ 60 w 96"/>
                <a:gd name="T5" fmla="*/ 42 h 95"/>
                <a:gd name="T6" fmla="*/ 57 w 96"/>
                <a:gd name="T7" fmla="*/ 48 h 95"/>
                <a:gd name="T8" fmla="*/ 53 w 96"/>
                <a:gd name="T9" fmla="*/ 52 h 95"/>
                <a:gd name="T10" fmla="*/ 49 w 96"/>
                <a:gd name="T11" fmla="*/ 56 h 95"/>
                <a:gd name="T12" fmla="*/ 44 w 96"/>
                <a:gd name="T13" fmla="*/ 59 h 95"/>
                <a:gd name="T14" fmla="*/ 38 w 96"/>
                <a:gd name="T15" fmla="*/ 60 h 95"/>
                <a:gd name="T16" fmla="*/ 32 w 96"/>
                <a:gd name="T17" fmla="*/ 61 h 95"/>
                <a:gd name="T18" fmla="*/ 26 w 96"/>
                <a:gd name="T19" fmla="*/ 60 h 95"/>
                <a:gd name="T20" fmla="*/ 19 w 96"/>
                <a:gd name="T21" fmla="*/ 59 h 95"/>
                <a:gd name="T22" fmla="*/ 14 w 96"/>
                <a:gd name="T23" fmla="*/ 56 h 95"/>
                <a:gd name="T24" fmla="*/ 9 w 96"/>
                <a:gd name="T25" fmla="*/ 52 h 95"/>
                <a:gd name="T26" fmla="*/ 5 w 96"/>
                <a:gd name="T27" fmla="*/ 48 h 95"/>
                <a:gd name="T28" fmla="*/ 2 w 96"/>
                <a:gd name="T29" fmla="*/ 42 h 95"/>
                <a:gd name="T30" fmla="*/ 1 w 96"/>
                <a:gd name="T31" fmla="*/ 37 h 95"/>
                <a:gd name="T32" fmla="*/ 0 w 96"/>
                <a:gd name="T33" fmla="*/ 31 h 95"/>
                <a:gd name="T34" fmla="*/ 1 w 96"/>
                <a:gd name="T35" fmla="*/ 24 h 95"/>
                <a:gd name="T36" fmla="*/ 2 w 96"/>
                <a:gd name="T37" fmla="*/ 19 h 95"/>
                <a:gd name="T38" fmla="*/ 5 w 96"/>
                <a:gd name="T39" fmla="*/ 14 h 95"/>
                <a:gd name="T40" fmla="*/ 9 w 96"/>
                <a:gd name="T41" fmla="*/ 10 h 95"/>
                <a:gd name="T42" fmla="*/ 14 w 96"/>
                <a:gd name="T43" fmla="*/ 6 h 95"/>
                <a:gd name="T44" fmla="*/ 19 w 96"/>
                <a:gd name="T45" fmla="*/ 3 h 95"/>
                <a:gd name="T46" fmla="*/ 26 w 96"/>
                <a:gd name="T47" fmla="*/ 1 h 95"/>
                <a:gd name="T48" fmla="*/ 32 w 96"/>
                <a:gd name="T49" fmla="*/ 0 h 95"/>
                <a:gd name="T50" fmla="*/ 38 w 96"/>
                <a:gd name="T51" fmla="*/ 1 h 95"/>
                <a:gd name="T52" fmla="*/ 44 w 96"/>
                <a:gd name="T53" fmla="*/ 3 h 95"/>
                <a:gd name="T54" fmla="*/ 49 w 96"/>
                <a:gd name="T55" fmla="*/ 6 h 95"/>
                <a:gd name="T56" fmla="*/ 53 w 96"/>
                <a:gd name="T57" fmla="*/ 10 h 95"/>
                <a:gd name="T58" fmla="*/ 57 w 96"/>
                <a:gd name="T59" fmla="*/ 14 h 95"/>
                <a:gd name="T60" fmla="*/ 60 w 96"/>
                <a:gd name="T61" fmla="*/ 19 h 95"/>
                <a:gd name="T62" fmla="*/ 62 w 96"/>
                <a:gd name="T63" fmla="*/ 24 h 95"/>
                <a:gd name="T64" fmla="*/ 63 w 96"/>
                <a:gd name="T65" fmla="*/ 31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95"/>
                <a:gd name="T101" fmla="*/ 96 w 96"/>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95">
                  <a:moveTo>
                    <a:pt x="96" y="48"/>
                  </a:moveTo>
                  <a:lnTo>
                    <a:pt x="95" y="58"/>
                  </a:lnTo>
                  <a:lnTo>
                    <a:pt x="92" y="66"/>
                  </a:lnTo>
                  <a:lnTo>
                    <a:pt x="87" y="75"/>
                  </a:lnTo>
                  <a:lnTo>
                    <a:pt x="81" y="81"/>
                  </a:lnTo>
                  <a:lnTo>
                    <a:pt x="74" y="87"/>
                  </a:lnTo>
                  <a:lnTo>
                    <a:pt x="67" y="92"/>
                  </a:lnTo>
                  <a:lnTo>
                    <a:pt x="58" y="94"/>
                  </a:lnTo>
                  <a:lnTo>
                    <a:pt x="48" y="95"/>
                  </a:lnTo>
                  <a:lnTo>
                    <a:pt x="39" y="94"/>
                  </a:lnTo>
                  <a:lnTo>
                    <a:pt x="29" y="92"/>
                  </a:lnTo>
                  <a:lnTo>
                    <a:pt x="22" y="87"/>
                  </a:lnTo>
                  <a:lnTo>
                    <a:pt x="14" y="81"/>
                  </a:lnTo>
                  <a:lnTo>
                    <a:pt x="8" y="75"/>
                  </a:lnTo>
                  <a:lnTo>
                    <a:pt x="3" y="66"/>
                  </a:lnTo>
                  <a:lnTo>
                    <a:pt x="1" y="58"/>
                  </a:lnTo>
                  <a:lnTo>
                    <a:pt x="0" y="48"/>
                  </a:lnTo>
                  <a:lnTo>
                    <a:pt x="1" y="38"/>
                  </a:lnTo>
                  <a:lnTo>
                    <a:pt x="3" y="30"/>
                  </a:lnTo>
                  <a:lnTo>
                    <a:pt x="8" y="22"/>
                  </a:lnTo>
                  <a:lnTo>
                    <a:pt x="14" y="15"/>
                  </a:lnTo>
                  <a:lnTo>
                    <a:pt x="22" y="9"/>
                  </a:lnTo>
                  <a:lnTo>
                    <a:pt x="29" y="5"/>
                  </a:lnTo>
                  <a:lnTo>
                    <a:pt x="39" y="1"/>
                  </a:lnTo>
                  <a:lnTo>
                    <a:pt x="48" y="0"/>
                  </a:lnTo>
                  <a:lnTo>
                    <a:pt x="58" y="1"/>
                  </a:lnTo>
                  <a:lnTo>
                    <a:pt x="67" y="5"/>
                  </a:lnTo>
                  <a:lnTo>
                    <a:pt x="74" y="9"/>
                  </a:lnTo>
                  <a:lnTo>
                    <a:pt x="81" y="15"/>
                  </a:lnTo>
                  <a:lnTo>
                    <a:pt x="87" y="22"/>
                  </a:lnTo>
                  <a:lnTo>
                    <a:pt x="92" y="30"/>
                  </a:lnTo>
                  <a:lnTo>
                    <a:pt x="95" y="38"/>
                  </a:lnTo>
                  <a:lnTo>
                    <a:pt x="96" y="48"/>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4" name="Freeform 804"/>
            <p:cNvSpPr>
              <a:spLocks/>
            </p:cNvSpPr>
            <p:nvPr/>
          </p:nvSpPr>
          <p:spPr bwMode="auto">
            <a:xfrm>
              <a:off x="2073" y="1715"/>
              <a:ext cx="57" cy="54"/>
            </a:xfrm>
            <a:custGeom>
              <a:avLst/>
              <a:gdLst>
                <a:gd name="T0" fmla="*/ 57 w 87"/>
                <a:gd name="T1" fmla="*/ 27 h 85"/>
                <a:gd name="T2" fmla="*/ 56 w 87"/>
                <a:gd name="T3" fmla="*/ 32 h 85"/>
                <a:gd name="T4" fmla="*/ 54 w 87"/>
                <a:gd name="T5" fmla="*/ 37 h 85"/>
                <a:gd name="T6" fmla="*/ 52 w 87"/>
                <a:gd name="T7" fmla="*/ 43 h 85"/>
                <a:gd name="T8" fmla="*/ 48 w 87"/>
                <a:gd name="T9" fmla="*/ 46 h 85"/>
                <a:gd name="T10" fmla="*/ 44 w 87"/>
                <a:gd name="T11" fmla="*/ 50 h 85"/>
                <a:gd name="T12" fmla="*/ 39 w 87"/>
                <a:gd name="T13" fmla="*/ 51 h 85"/>
                <a:gd name="T14" fmla="*/ 34 w 87"/>
                <a:gd name="T15" fmla="*/ 53 h 85"/>
                <a:gd name="T16" fmla="*/ 28 w 87"/>
                <a:gd name="T17" fmla="*/ 54 h 85"/>
                <a:gd name="T18" fmla="*/ 22 w 87"/>
                <a:gd name="T19" fmla="*/ 53 h 85"/>
                <a:gd name="T20" fmla="*/ 18 w 87"/>
                <a:gd name="T21" fmla="*/ 51 h 85"/>
                <a:gd name="T22" fmla="*/ 12 w 87"/>
                <a:gd name="T23" fmla="*/ 50 h 85"/>
                <a:gd name="T24" fmla="*/ 8 w 87"/>
                <a:gd name="T25" fmla="*/ 46 h 85"/>
                <a:gd name="T26" fmla="*/ 5 w 87"/>
                <a:gd name="T27" fmla="*/ 43 h 85"/>
                <a:gd name="T28" fmla="*/ 3 w 87"/>
                <a:gd name="T29" fmla="*/ 37 h 85"/>
                <a:gd name="T30" fmla="*/ 1 w 87"/>
                <a:gd name="T31" fmla="*/ 32 h 85"/>
                <a:gd name="T32" fmla="*/ 0 w 87"/>
                <a:gd name="T33" fmla="*/ 27 h 85"/>
                <a:gd name="T34" fmla="*/ 1 w 87"/>
                <a:gd name="T35" fmla="*/ 22 h 85"/>
                <a:gd name="T36" fmla="*/ 3 w 87"/>
                <a:gd name="T37" fmla="*/ 17 h 85"/>
                <a:gd name="T38" fmla="*/ 5 w 87"/>
                <a:gd name="T39" fmla="*/ 12 h 85"/>
                <a:gd name="T40" fmla="*/ 8 w 87"/>
                <a:gd name="T41" fmla="*/ 8 h 85"/>
                <a:gd name="T42" fmla="*/ 12 w 87"/>
                <a:gd name="T43" fmla="*/ 4 h 85"/>
                <a:gd name="T44" fmla="*/ 18 w 87"/>
                <a:gd name="T45" fmla="*/ 2 h 85"/>
                <a:gd name="T46" fmla="*/ 22 w 87"/>
                <a:gd name="T47" fmla="*/ 1 h 85"/>
                <a:gd name="T48" fmla="*/ 28 w 87"/>
                <a:gd name="T49" fmla="*/ 0 h 85"/>
                <a:gd name="T50" fmla="*/ 34 w 87"/>
                <a:gd name="T51" fmla="*/ 1 h 85"/>
                <a:gd name="T52" fmla="*/ 39 w 87"/>
                <a:gd name="T53" fmla="*/ 2 h 85"/>
                <a:gd name="T54" fmla="*/ 44 w 87"/>
                <a:gd name="T55" fmla="*/ 4 h 85"/>
                <a:gd name="T56" fmla="*/ 48 w 87"/>
                <a:gd name="T57" fmla="*/ 8 h 85"/>
                <a:gd name="T58" fmla="*/ 52 w 87"/>
                <a:gd name="T59" fmla="*/ 12 h 85"/>
                <a:gd name="T60" fmla="*/ 54 w 87"/>
                <a:gd name="T61" fmla="*/ 17 h 85"/>
                <a:gd name="T62" fmla="*/ 56 w 87"/>
                <a:gd name="T63" fmla="*/ 22 h 85"/>
                <a:gd name="T64" fmla="*/ 57 w 87"/>
                <a:gd name="T65" fmla="*/ 27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85"/>
                <a:gd name="T101" fmla="*/ 87 w 87"/>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85">
                  <a:moveTo>
                    <a:pt x="87" y="43"/>
                  </a:moveTo>
                  <a:lnTo>
                    <a:pt x="85" y="51"/>
                  </a:lnTo>
                  <a:lnTo>
                    <a:pt x="83" y="59"/>
                  </a:lnTo>
                  <a:lnTo>
                    <a:pt x="79" y="67"/>
                  </a:lnTo>
                  <a:lnTo>
                    <a:pt x="74" y="73"/>
                  </a:lnTo>
                  <a:lnTo>
                    <a:pt x="67" y="78"/>
                  </a:lnTo>
                  <a:lnTo>
                    <a:pt x="60" y="81"/>
                  </a:lnTo>
                  <a:lnTo>
                    <a:pt x="52" y="84"/>
                  </a:lnTo>
                  <a:lnTo>
                    <a:pt x="43" y="85"/>
                  </a:lnTo>
                  <a:lnTo>
                    <a:pt x="34" y="84"/>
                  </a:lnTo>
                  <a:lnTo>
                    <a:pt x="27" y="81"/>
                  </a:lnTo>
                  <a:lnTo>
                    <a:pt x="19" y="78"/>
                  </a:lnTo>
                  <a:lnTo>
                    <a:pt x="12" y="73"/>
                  </a:lnTo>
                  <a:lnTo>
                    <a:pt x="7" y="67"/>
                  </a:lnTo>
                  <a:lnTo>
                    <a:pt x="4" y="59"/>
                  </a:lnTo>
                  <a:lnTo>
                    <a:pt x="1" y="51"/>
                  </a:lnTo>
                  <a:lnTo>
                    <a:pt x="0" y="43"/>
                  </a:lnTo>
                  <a:lnTo>
                    <a:pt x="1" y="34"/>
                  </a:lnTo>
                  <a:lnTo>
                    <a:pt x="4" y="26"/>
                  </a:lnTo>
                  <a:lnTo>
                    <a:pt x="7" y="19"/>
                  </a:lnTo>
                  <a:lnTo>
                    <a:pt x="12" y="12"/>
                  </a:lnTo>
                  <a:lnTo>
                    <a:pt x="19" y="7"/>
                  </a:lnTo>
                  <a:lnTo>
                    <a:pt x="27" y="3"/>
                  </a:lnTo>
                  <a:lnTo>
                    <a:pt x="34" y="1"/>
                  </a:lnTo>
                  <a:lnTo>
                    <a:pt x="43" y="0"/>
                  </a:lnTo>
                  <a:lnTo>
                    <a:pt x="52" y="1"/>
                  </a:lnTo>
                  <a:lnTo>
                    <a:pt x="60" y="3"/>
                  </a:lnTo>
                  <a:lnTo>
                    <a:pt x="67" y="7"/>
                  </a:lnTo>
                  <a:lnTo>
                    <a:pt x="74" y="12"/>
                  </a:lnTo>
                  <a:lnTo>
                    <a:pt x="79" y="19"/>
                  </a:lnTo>
                  <a:lnTo>
                    <a:pt x="83" y="26"/>
                  </a:lnTo>
                  <a:lnTo>
                    <a:pt x="85" y="34"/>
                  </a:lnTo>
                  <a:lnTo>
                    <a:pt x="87" y="43"/>
                  </a:lnTo>
                </a:path>
              </a:pathLst>
            </a:custGeom>
            <a:noFill/>
            <a:ln w="63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35" name="Freeform 805"/>
            <p:cNvSpPr>
              <a:spLocks/>
            </p:cNvSpPr>
            <p:nvPr/>
          </p:nvSpPr>
          <p:spPr bwMode="auto">
            <a:xfrm>
              <a:off x="2120" y="1695"/>
              <a:ext cx="29" cy="28"/>
            </a:xfrm>
            <a:custGeom>
              <a:avLst/>
              <a:gdLst>
                <a:gd name="T0" fmla="*/ 11 w 44"/>
                <a:gd name="T1" fmla="*/ 7 h 44"/>
                <a:gd name="T2" fmla="*/ 16 w 44"/>
                <a:gd name="T3" fmla="*/ 1 h 44"/>
                <a:gd name="T4" fmla="*/ 29 w 44"/>
                <a:gd name="T5" fmla="*/ 0 h 44"/>
                <a:gd name="T6" fmla="*/ 29 w 44"/>
                <a:gd name="T7" fmla="*/ 11 h 44"/>
                <a:gd name="T8" fmla="*/ 24 w 44"/>
                <a:gd name="T9" fmla="*/ 18 h 44"/>
                <a:gd name="T10" fmla="*/ 24 w 44"/>
                <a:gd name="T11" fmla="*/ 7 h 44"/>
                <a:gd name="T12" fmla="*/ 3 w 44"/>
                <a:gd name="T13" fmla="*/ 28 h 44"/>
                <a:gd name="T14" fmla="*/ 0 w 44"/>
                <a:gd name="T15" fmla="*/ 25 h 44"/>
                <a:gd name="T16" fmla="*/ 22 w 44"/>
                <a:gd name="T17" fmla="*/ 4 h 44"/>
                <a:gd name="T18" fmla="*/ 11 w 44"/>
                <a:gd name="T19" fmla="*/ 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16" y="11"/>
                  </a:moveTo>
                  <a:lnTo>
                    <a:pt x="24" y="2"/>
                  </a:lnTo>
                  <a:lnTo>
                    <a:pt x="44" y="0"/>
                  </a:lnTo>
                  <a:lnTo>
                    <a:pt x="44" y="18"/>
                  </a:lnTo>
                  <a:lnTo>
                    <a:pt x="37" y="29"/>
                  </a:lnTo>
                  <a:lnTo>
                    <a:pt x="37" y="11"/>
                  </a:lnTo>
                  <a:lnTo>
                    <a:pt x="4" y="44"/>
                  </a:lnTo>
                  <a:lnTo>
                    <a:pt x="0" y="39"/>
                  </a:lnTo>
                  <a:lnTo>
                    <a:pt x="34" y="6"/>
                  </a:lnTo>
                  <a:lnTo>
                    <a:pt x="16"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36" name="Freeform 806"/>
            <p:cNvSpPr>
              <a:spLocks/>
            </p:cNvSpPr>
            <p:nvPr/>
          </p:nvSpPr>
          <p:spPr bwMode="auto">
            <a:xfrm>
              <a:off x="2120" y="1695"/>
              <a:ext cx="29" cy="28"/>
            </a:xfrm>
            <a:custGeom>
              <a:avLst/>
              <a:gdLst>
                <a:gd name="T0" fmla="*/ 11 w 44"/>
                <a:gd name="T1" fmla="*/ 7 h 44"/>
                <a:gd name="T2" fmla="*/ 16 w 44"/>
                <a:gd name="T3" fmla="*/ 1 h 44"/>
                <a:gd name="T4" fmla="*/ 29 w 44"/>
                <a:gd name="T5" fmla="*/ 0 h 44"/>
                <a:gd name="T6" fmla="*/ 29 w 44"/>
                <a:gd name="T7" fmla="*/ 11 h 44"/>
                <a:gd name="T8" fmla="*/ 24 w 44"/>
                <a:gd name="T9" fmla="*/ 18 h 44"/>
                <a:gd name="T10" fmla="*/ 24 w 44"/>
                <a:gd name="T11" fmla="*/ 7 h 44"/>
                <a:gd name="T12" fmla="*/ 3 w 44"/>
                <a:gd name="T13" fmla="*/ 28 h 44"/>
                <a:gd name="T14" fmla="*/ 0 w 44"/>
                <a:gd name="T15" fmla="*/ 25 h 44"/>
                <a:gd name="T16" fmla="*/ 22 w 44"/>
                <a:gd name="T17" fmla="*/ 4 h 44"/>
                <a:gd name="T18" fmla="*/ 11 w 44"/>
                <a:gd name="T19" fmla="*/ 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16" y="11"/>
                  </a:moveTo>
                  <a:lnTo>
                    <a:pt x="24" y="2"/>
                  </a:lnTo>
                  <a:lnTo>
                    <a:pt x="44" y="0"/>
                  </a:lnTo>
                  <a:lnTo>
                    <a:pt x="44" y="18"/>
                  </a:lnTo>
                  <a:lnTo>
                    <a:pt x="37" y="29"/>
                  </a:lnTo>
                  <a:lnTo>
                    <a:pt x="37" y="11"/>
                  </a:lnTo>
                  <a:lnTo>
                    <a:pt x="4" y="44"/>
                  </a:lnTo>
                  <a:lnTo>
                    <a:pt x="0" y="39"/>
                  </a:lnTo>
                  <a:lnTo>
                    <a:pt x="34" y="6"/>
                  </a:lnTo>
                  <a:lnTo>
                    <a:pt x="16" y="11"/>
                  </a:lnTo>
                </a:path>
              </a:pathLst>
            </a:custGeom>
            <a:noFill/>
            <a:ln w="1588">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26656" name="Rectangle 807"/>
          <p:cNvSpPr>
            <a:spLocks noChangeArrowheads="1"/>
          </p:cNvSpPr>
          <p:nvPr/>
        </p:nvSpPr>
        <p:spPr bwMode="auto">
          <a:xfrm>
            <a:off x="6650039" y="2719388"/>
            <a:ext cx="86518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900" b="1">
                <a:solidFill>
                  <a:srgbClr val="000000"/>
                </a:solidFill>
                <a:latin typeface="Verdana" panose="020B0604030504040204" pitchFamily="34" charset="0"/>
              </a:rPr>
              <a:t>Middle East &amp; North Africa</a:t>
            </a:r>
          </a:p>
          <a:p>
            <a:pPr algn="ctr"/>
            <a:r>
              <a:rPr lang="en-US" sz="900" b="1">
                <a:solidFill>
                  <a:srgbClr val="000000"/>
                </a:solidFill>
                <a:latin typeface="Verdana" panose="020B0604030504040204" pitchFamily="34" charset="0"/>
              </a:rPr>
              <a:t>  160,000</a:t>
            </a:r>
            <a:r>
              <a:rPr lang="en-US" sz="900" b="1">
                <a:solidFill>
                  <a:srgbClr val="000000"/>
                </a:solidFill>
                <a:latin typeface="Helvetica" panose="020B0604020202020204" pitchFamily="34" charset="0"/>
              </a:rPr>
              <a:t> </a:t>
            </a:r>
            <a:endParaRPr lang="en-US" sz="900">
              <a:latin typeface="Times New Roman" panose="02020603050405020304" pitchFamily="18" charset="0"/>
            </a:endParaRPr>
          </a:p>
        </p:txBody>
      </p:sp>
      <p:sp>
        <p:nvSpPr>
          <p:cNvPr id="26657" name="Freeform 808"/>
          <p:cNvSpPr>
            <a:spLocks/>
          </p:cNvSpPr>
          <p:nvPr/>
        </p:nvSpPr>
        <p:spPr bwMode="auto">
          <a:xfrm rot="-9437641">
            <a:off x="6272213" y="2813050"/>
            <a:ext cx="298450" cy="306388"/>
          </a:xfrm>
          <a:custGeom>
            <a:avLst/>
            <a:gdLst>
              <a:gd name="T0" fmla="*/ 292765 w 420"/>
              <a:gd name="T1" fmla="*/ 236785 h 449"/>
              <a:gd name="T2" fmla="*/ 279975 w 420"/>
              <a:gd name="T3" fmla="*/ 253162 h 449"/>
              <a:gd name="T4" fmla="*/ 265052 w 420"/>
              <a:gd name="T5" fmla="*/ 267492 h 449"/>
              <a:gd name="T6" fmla="*/ 248708 w 420"/>
              <a:gd name="T7" fmla="*/ 279775 h 449"/>
              <a:gd name="T8" fmla="*/ 230943 w 420"/>
              <a:gd name="T9" fmla="*/ 290011 h 449"/>
              <a:gd name="T10" fmla="*/ 220995 w 420"/>
              <a:gd name="T11" fmla="*/ 294105 h 449"/>
              <a:gd name="T12" fmla="*/ 211757 w 420"/>
              <a:gd name="T13" fmla="*/ 298199 h 449"/>
              <a:gd name="T14" fmla="*/ 201098 w 420"/>
              <a:gd name="T15" fmla="*/ 300929 h 449"/>
              <a:gd name="T16" fmla="*/ 190440 w 420"/>
              <a:gd name="T17" fmla="*/ 302976 h 449"/>
              <a:gd name="T18" fmla="*/ 180491 w 420"/>
              <a:gd name="T19" fmla="*/ 305023 h 449"/>
              <a:gd name="T20" fmla="*/ 169832 w 420"/>
              <a:gd name="T21" fmla="*/ 306388 h 449"/>
              <a:gd name="T22" fmla="*/ 158463 w 420"/>
              <a:gd name="T23" fmla="*/ 306388 h 449"/>
              <a:gd name="T24" fmla="*/ 142119 w 420"/>
              <a:gd name="T25" fmla="*/ 305706 h 449"/>
              <a:gd name="T26" fmla="*/ 126486 w 420"/>
              <a:gd name="T27" fmla="*/ 302976 h 449"/>
              <a:gd name="T28" fmla="*/ 111563 w 420"/>
              <a:gd name="T29" fmla="*/ 299564 h 449"/>
              <a:gd name="T30" fmla="*/ 97352 w 420"/>
              <a:gd name="T31" fmla="*/ 294788 h 449"/>
              <a:gd name="T32" fmla="*/ 83140 w 420"/>
              <a:gd name="T33" fmla="*/ 287964 h 449"/>
              <a:gd name="T34" fmla="*/ 70349 w 420"/>
              <a:gd name="T35" fmla="*/ 279775 h 449"/>
              <a:gd name="T36" fmla="*/ 56848 w 420"/>
              <a:gd name="T37" fmla="*/ 271587 h 449"/>
              <a:gd name="T38" fmla="*/ 46189 w 420"/>
              <a:gd name="T39" fmla="*/ 261351 h 449"/>
              <a:gd name="T40" fmla="*/ 36240 w 420"/>
              <a:gd name="T41" fmla="*/ 250433 h 449"/>
              <a:gd name="T42" fmla="*/ 27003 w 420"/>
              <a:gd name="T43" fmla="*/ 238833 h 449"/>
              <a:gd name="T44" fmla="*/ 19186 w 420"/>
              <a:gd name="T45" fmla="*/ 226550 h 449"/>
              <a:gd name="T46" fmla="*/ 12080 w 420"/>
              <a:gd name="T47" fmla="*/ 213585 h 449"/>
              <a:gd name="T48" fmla="*/ 7106 w 420"/>
              <a:gd name="T49" fmla="*/ 199255 h 449"/>
              <a:gd name="T50" fmla="*/ 2842 w 420"/>
              <a:gd name="T51" fmla="*/ 184242 h 449"/>
              <a:gd name="T52" fmla="*/ 0 w 420"/>
              <a:gd name="T53" fmla="*/ 169230 h 449"/>
              <a:gd name="T54" fmla="*/ 0 w 420"/>
              <a:gd name="T55" fmla="*/ 153535 h 449"/>
              <a:gd name="T56" fmla="*/ 0 w 420"/>
              <a:gd name="T57" fmla="*/ 137840 h 449"/>
              <a:gd name="T58" fmla="*/ 2842 w 420"/>
              <a:gd name="T59" fmla="*/ 122828 h 449"/>
              <a:gd name="T60" fmla="*/ 7106 w 420"/>
              <a:gd name="T61" fmla="*/ 107816 h 449"/>
              <a:gd name="T62" fmla="*/ 12080 w 420"/>
              <a:gd name="T63" fmla="*/ 93486 h 449"/>
              <a:gd name="T64" fmla="*/ 19186 w 420"/>
              <a:gd name="T65" fmla="*/ 79838 h 449"/>
              <a:gd name="T66" fmla="*/ 27003 w 420"/>
              <a:gd name="T67" fmla="*/ 67555 h 449"/>
              <a:gd name="T68" fmla="*/ 36240 w 420"/>
              <a:gd name="T69" fmla="*/ 55955 h 449"/>
              <a:gd name="T70" fmla="*/ 46189 w 420"/>
              <a:gd name="T71" fmla="*/ 45037 h 449"/>
              <a:gd name="T72" fmla="*/ 56848 w 420"/>
              <a:gd name="T73" fmla="*/ 34801 h 449"/>
              <a:gd name="T74" fmla="*/ 70349 w 420"/>
              <a:gd name="T75" fmla="*/ 26613 h 449"/>
              <a:gd name="T76" fmla="*/ 83140 w 420"/>
              <a:gd name="T77" fmla="*/ 18424 h 449"/>
              <a:gd name="T78" fmla="*/ 97352 w 420"/>
              <a:gd name="T79" fmla="*/ 12965 h 449"/>
              <a:gd name="T80" fmla="*/ 111563 w 420"/>
              <a:gd name="T81" fmla="*/ 6824 h 449"/>
              <a:gd name="T82" fmla="*/ 126486 w 420"/>
              <a:gd name="T83" fmla="*/ 3412 h 449"/>
              <a:gd name="T84" fmla="*/ 142119 w 420"/>
              <a:gd name="T85" fmla="*/ 682 h 449"/>
              <a:gd name="T86" fmla="*/ 158463 w 420"/>
              <a:gd name="T87" fmla="*/ 0 h 449"/>
              <a:gd name="T88" fmla="*/ 298450 w 420"/>
              <a:gd name="T89" fmla="*/ 227232 h 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0"/>
              <a:gd name="T136" fmla="*/ 0 h 449"/>
              <a:gd name="T137" fmla="*/ 420 w 420"/>
              <a:gd name="T138" fmla="*/ 449 h 4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0" h="449">
                <a:moveTo>
                  <a:pt x="420" y="333"/>
                </a:moveTo>
                <a:lnTo>
                  <a:pt x="412" y="347"/>
                </a:lnTo>
                <a:lnTo>
                  <a:pt x="404" y="359"/>
                </a:lnTo>
                <a:lnTo>
                  <a:pt x="394" y="371"/>
                </a:lnTo>
                <a:lnTo>
                  <a:pt x="384" y="382"/>
                </a:lnTo>
                <a:lnTo>
                  <a:pt x="373" y="392"/>
                </a:lnTo>
                <a:lnTo>
                  <a:pt x="362" y="402"/>
                </a:lnTo>
                <a:lnTo>
                  <a:pt x="350" y="410"/>
                </a:lnTo>
                <a:lnTo>
                  <a:pt x="338" y="419"/>
                </a:lnTo>
                <a:lnTo>
                  <a:pt x="325" y="425"/>
                </a:lnTo>
                <a:lnTo>
                  <a:pt x="318" y="428"/>
                </a:lnTo>
                <a:lnTo>
                  <a:pt x="311" y="431"/>
                </a:lnTo>
                <a:lnTo>
                  <a:pt x="305" y="435"/>
                </a:lnTo>
                <a:lnTo>
                  <a:pt x="298" y="437"/>
                </a:lnTo>
                <a:lnTo>
                  <a:pt x="290" y="439"/>
                </a:lnTo>
                <a:lnTo>
                  <a:pt x="283" y="441"/>
                </a:lnTo>
                <a:lnTo>
                  <a:pt x="276" y="443"/>
                </a:lnTo>
                <a:lnTo>
                  <a:pt x="268" y="444"/>
                </a:lnTo>
                <a:lnTo>
                  <a:pt x="261" y="446"/>
                </a:lnTo>
                <a:lnTo>
                  <a:pt x="254" y="447"/>
                </a:lnTo>
                <a:lnTo>
                  <a:pt x="246" y="448"/>
                </a:lnTo>
                <a:lnTo>
                  <a:pt x="239" y="449"/>
                </a:lnTo>
                <a:lnTo>
                  <a:pt x="232" y="449"/>
                </a:lnTo>
                <a:lnTo>
                  <a:pt x="223" y="449"/>
                </a:lnTo>
                <a:lnTo>
                  <a:pt x="212" y="449"/>
                </a:lnTo>
                <a:lnTo>
                  <a:pt x="200" y="448"/>
                </a:lnTo>
                <a:lnTo>
                  <a:pt x="189" y="447"/>
                </a:lnTo>
                <a:lnTo>
                  <a:pt x="178" y="444"/>
                </a:lnTo>
                <a:lnTo>
                  <a:pt x="167" y="442"/>
                </a:lnTo>
                <a:lnTo>
                  <a:pt x="157" y="439"/>
                </a:lnTo>
                <a:lnTo>
                  <a:pt x="146" y="436"/>
                </a:lnTo>
                <a:lnTo>
                  <a:pt x="137" y="432"/>
                </a:lnTo>
                <a:lnTo>
                  <a:pt x="127" y="427"/>
                </a:lnTo>
                <a:lnTo>
                  <a:pt x="117" y="422"/>
                </a:lnTo>
                <a:lnTo>
                  <a:pt x="107" y="416"/>
                </a:lnTo>
                <a:lnTo>
                  <a:pt x="99" y="410"/>
                </a:lnTo>
                <a:lnTo>
                  <a:pt x="89" y="404"/>
                </a:lnTo>
                <a:lnTo>
                  <a:pt x="80" y="398"/>
                </a:lnTo>
                <a:lnTo>
                  <a:pt x="73" y="391"/>
                </a:lnTo>
                <a:lnTo>
                  <a:pt x="65" y="383"/>
                </a:lnTo>
                <a:lnTo>
                  <a:pt x="57" y="376"/>
                </a:lnTo>
                <a:lnTo>
                  <a:pt x="51" y="367"/>
                </a:lnTo>
                <a:lnTo>
                  <a:pt x="44" y="359"/>
                </a:lnTo>
                <a:lnTo>
                  <a:pt x="38" y="350"/>
                </a:lnTo>
                <a:lnTo>
                  <a:pt x="32" y="341"/>
                </a:lnTo>
                <a:lnTo>
                  <a:pt x="27" y="332"/>
                </a:lnTo>
                <a:lnTo>
                  <a:pt x="22" y="322"/>
                </a:lnTo>
                <a:lnTo>
                  <a:pt x="17" y="313"/>
                </a:lnTo>
                <a:lnTo>
                  <a:pt x="13" y="302"/>
                </a:lnTo>
                <a:lnTo>
                  <a:pt x="10" y="292"/>
                </a:lnTo>
                <a:lnTo>
                  <a:pt x="6" y="281"/>
                </a:lnTo>
                <a:lnTo>
                  <a:pt x="4" y="270"/>
                </a:lnTo>
                <a:lnTo>
                  <a:pt x="2" y="259"/>
                </a:lnTo>
                <a:lnTo>
                  <a:pt x="0" y="248"/>
                </a:lnTo>
                <a:lnTo>
                  <a:pt x="0" y="236"/>
                </a:lnTo>
                <a:lnTo>
                  <a:pt x="0" y="225"/>
                </a:lnTo>
                <a:lnTo>
                  <a:pt x="0" y="214"/>
                </a:lnTo>
                <a:lnTo>
                  <a:pt x="0" y="202"/>
                </a:lnTo>
                <a:lnTo>
                  <a:pt x="2" y="191"/>
                </a:lnTo>
                <a:lnTo>
                  <a:pt x="4" y="180"/>
                </a:lnTo>
                <a:lnTo>
                  <a:pt x="6" y="169"/>
                </a:lnTo>
                <a:lnTo>
                  <a:pt x="10" y="158"/>
                </a:lnTo>
                <a:lnTo>
                  <a:pt x="13" y="148"/>
                </a:lnTo>
                <a:lnTo>
                  <a:pt x="17" y="137"/>
                </a:lnTo>
                <a:lnTo>
                  <a:pt x="22" y="127"/>
                </a:lnTo>
                <a:lnTo>
                  <a:pt x="27" y="117"/>
                </a:lnTo>
                <a:lnTo>
                  <a:pt x="32" y="109"/>
                </a:lnTo>
                <a:lnTo>
                  <a:pt x="38" y="99"/>
                </a:lnTo>
                <a:lnTo>
                  <a:pt x="44" y="91"/>
                </a:lnTo>
                <a:lnTo>
                  <a:pt x="51" y="82"/>
                </a:lnTo>
                <a:lnTo>
                  <a:pt x="57" y="73"/>
                </a:lnTo>
                <a:lnTo>
                  <a:pt x="65" y="66"/>
                </a:lnTo>
                <a:lnTo>
                  <a:pt x="73" y="59"/>
                </a:lnTo>
                <a:lnTo>
                  <a:pt x="80" y="51"/>
                </a:lnTo>
                <a:lnTo>
                  <a:pt x="89" y="45"/>
                </a:lnTo>
                <a:lnTo>
                  <a:pt x="99" y="39"/>
                </a:lnTo>
                <a:lnTo>
                  <a:pt x="107" y="33"/>
                </a:lnTo>
                <a:lnTo>
                  <a:pt x="117" y="27"/>
                </a:lnTo>
                <a:lnTo>
                  <a:pt x="127" y="22"/>
                </a:lnTo>
                <a:lnTo>
                  <a:pt x="137" y="19"/>
                </a:lnTo>
                <a:lnTo>
                  <a:pt x="146" y="14"/>
                </a:lnTo>
                <a:lnTo>
                  <a:pt x="157" y="10"/>
                </a:lnTo>
                <a:lnTo>
                  <a:pt x="167" y="8"/>
                </a:lnTo>
                <a:lnTo>
                  <a:pt x="178" y="5"/>
                </a:lnTo>
                <a:lnTo>
                  <a:pt x="189" y="3"/>
                </a:lnTo>
                <a:lnTo>
                  <a:pt x="200" y="1"/>
                </a:lnTo>
                <a:lnTo>
                  <a:pt x="212" y="0"/>
                </a:lnTo>
                <a:lnTo>
                  <a:pt x="223" y="0"/>
                </a:lnTo>
                <a:lnTo>
                  <a:pt x="223" y="225"/>
                </a:lnTo>
                <a:lnTo>
                  <a:pt x="420" y="333"/>
                </a:lnTo>
                <a:close/>
              </a:path>
            </a:pathLst>
          </a:custGeom>
          <a:solidFill>
            <a:srgbClr val="B2FFFF"/>
          </a:solidFill>
          <a:ln>
            <a:noFill/>
          </a:ln>
          <a:extLst>
            <a:ext uri="{91240B29-F687-4F45-9708-019B960494DF}">
              <a14:hiddenLine xmlns:a14="http://schemas.microsoft.com/office/drawing/2010/main" xmlns="" w="3175" cmpd="sng">
                <a:solidFill>
                  <a:srgbClr val="000000"/>
                </a:solidFill>
                <a:round/>
                <a:headEnd/>
                <a:tailEnd/>
              </a14:hiddenLine>
            </a:ext>
          </a:extLst>
        </p:spPr>
        <p:txBody>
          <a:bodyPr/>
          <a:lstStyle/>
          <a:p>
            <a:endParaRPr lang="en-US"/>
          </a:p>
        </p:txBody>
      </p:sp>
      <p:sp>
        <p:nvSpPr>
          <p:cNvPr id="26658" name="Freeform 809"/>
          <p:cNvSpPr>
            <a:spLocks/>
          </p:cNvSpPr>
          <p:nvPr/>
        </p:nvSpPr>
        <p:spPr bwMode="auto">
          <a:xfrm rot="-9437641">
            <a:off x="6245225" y="2854326"/>
            <a:ext cx="158750" cy="227013"/>
          </a:xfrm>
          <a:custGeom>
            <a:avLst/>
            <a:gdLst>
              <a:gd name="T0" fmla="*/ 0 w 225"/>
              <a:gd name="T1" fmla="*/ 0 h 333"/>
              <a:gd name="T2" fmla="*/ 706 w 225"/>
              <a:gd name="T3" fmla="*/ 0 h 333"/>
              <a:gd name="T4" fmla="*/ 8467 w 225"/>
              <a:gd name="T5" fmla="*/ 0 h 333"/>
              <a:gd name="T6" fmla="*/ 16228 w 225"/>
              <a:gd name="T7" fmla="*/ 682 h 333"/>
              <a:gd name="T8" fmla="*/ 23989 w 225"/>
              <a:gd name="T9" fmla="*/ 2045 h 333"/>
              <a:gd name="T10" fmla="*/ 33161 w 225"/>
              <a:gd name="T11" fmla="*/ 3409 h 333"/>
              <a:gd name="T12" fmla="*/ 39511 w 225"/>
              <a:gd name="T13" fmla="*/ 5454 h 333"/>
              <a:gd name="T14" fmla="*/ 47272 w 225"/>
              <a:gd name="T15" fmla="*/ 6817 h 333"/>
              <a:gd name="T16" fmla="*/ 55033 w 225"/>
              <a:gd name="T17" fmla="*/ 9544 h 333"/>
              <a:gd name="T18" fmla="*/ 62089 w 225"/>
              <a:gd name="T19" fmla="*/ 11589 h 333"/>
              <a:gd name="T20" fmla="*/ 69144 w 225"/>
              <a:gd name="T21" fmla="*/ 14998 h 333"/>
              <a:gd name="T22" fmla="*/ 76200 w 225"/>
              <a:gd name="T23" fmla="*/ 18406 h 333"/>
              <a:gd name="T24" fmla="*/ 82550 w 225"/>
              <a:gd name="T25" fmla="*/ 22497 h 333"/>
              <a:gd name="T26" fmla="*/ 88900 w 225"/>
              <a:gd name="T27" fmla="*/ 26587 h 333"/>
              <a:gd name="T28" fmla="*/ 95956 w 225"/>
              <a:gd name="T29" fmla="*/ 30677 h 333"/>
              <a:gd name="T30" fmla="*/ 101600 w 225"/>
              <a:gd name="T31" fmla="*/ 34768 h 333"/>
              <a:gd name="T32" fmla="*/ 107244 w 225"/>
              <a:gd name="T33" fmla="*/ 40222 h 333"/>
              <a:gd name="T34" fmla="*/ 112889 w 225"/>
              <a:gd name="T35" fmla="*/ 44994 h 333"/>
              <a:gd name="T36" fmla="*/ 117828 w 225"/>
              <a:gd name="T37" fmla="*/ 49766 h 333"/>
              <a:gd name="T38" fmla="*/ 122767 w 225"/>
              <a:gd name="T39" fmla="*/ 55901 h 333"/>
              <a:gd name="T40" fmla="*/ 127706 w 225"/>
              <a:gd name="T41" fmla="*/ 62037 h 333"/>
              <a:gd name="T42" fmla="*/ 131939 w 225"/>
              <a:gd name="T43" fmla="*/ 67490 h 333"/>
              <a:gd name="T44" fmla="*/ 136172 w 225"/>
              <a:gd name="T45" fmla="*/ 74308 h 333"/>
              <a:gd name="T46" fmla="*/ 139700 w 225"/>
              <a:gd name="T47" fmla="*/ 79761 h 333"/>
              <a:gd name="T48" fmla="*/ 143228 w 225"/>
              <a:gd name="T49" fmla="*/ 86579 h 333"/>
              <a:gd name="T50" fmla="*/ 146756 w 225"/>
              <a:gd name="T51" fmla="*/ 93396 h 333"/>
              <a:gd name="T52" fmla="*/ 148872 w 225"/>
              <a:gd name="T53" fmla="*/ 100895 h 333"/>
              <a:gd name="T54" fmla="*/ 151694 w 225"/>
              <a:gd name="T55" fmla="*/ 107712 h 333"/>
              <a:gd name="T56" fmla="*/ 154517 w 225"/>
              <a:gd name="T57" fmla="*/ 115211 h 333"/>
              <a:gd name="T58" fmla="*/ 155928 w 225"/>
              <a:gd name="T59" fmla="*/ 122710 h 333"/>
              <a:gd name="T60" fmla="*/ 156633 w 225"/>
              <a:gd name="T61" fmla="*/ 130209 h 333"/>
              <a:gd name="T62" fmla="*/ 158750 w 225"/>
              <a:gd name="T63" fmla="*/ 137708 h 333"/>
              <a:gd name="T64" fmla="*/ 158750 w 225"/>
              <a:gd name="T65" fmla="*/ 145888 h 333"/>
              <a:gd name="T66" fmla="*/ 158750 w 225"/>
              <a:gd name="T67" fmla="*/ 153387 h 333"/>
              <a:gd name="T68" fmla="*/ 158750 w 225"/>
              <a:gd name="T69" fmla="*/ 158159 h 333"/>
              <a:gd name="T70" fmla="*/ 158750 w 225"/>
              <a:gd name="T71" fmla="*/ 162931 h 333"/>
              <a:gd name="T72" fmla="*/ 158750 w 225"/>
              <a:gd name="T73" fmla="*/ 167022 h 333"/>
              <a:gd name="T74" fmla="*/ 158044 w 225"/>
              <a:gd name="T75" fmla="*/ 172475 h 333"/>
              <a:gd name="T76" fmla="*/ 156633 w 225"/>
              <a:gd name="T77" fmla="*/ 177247 h 333"/>
              <a:gd name="T78" fmla="*/ 155928 w 225"/>
              <a:gd name="T79" fmla="*/ 182019 h 333"/>
              <a:gd name="T80" fmla="*/ 155222 w 225"/>
              <a:gd name="T81" fmla="*/ 186791 h 333"/>
              <a:gd name="T82" fmla="*/ 154517 w 225"/>
              <a:gd name="T83" fmla="*/ 191564 h 333"/>
              <a:gd name="T84" fmla="*/ 150989 w 225"/>
              <a:gd name="T85" fmla="*/ 200426 h 333"/>
              <a:gd name="T86" fmla="*/ 147461 w 225"/>
              <a:gd name="T87" fmla="*/ 209970 h 333"/>
              <a:gd name="T88" fmla="*/ 143933 w 225"/>
              <a:gd name="T89" fmla="*/ 218832 h 333"/>
              <a:gd name="T90" fmla="*/ 138994 w 225"/>
              <a:gd name="T91" fmla="*/ 227013 h 333"/>
              <a:gd name="T92" fmla="*/ 706 w 225"/>
              <a:gd name="T93" fmla="*/ 153387 h 333"/>
              <a:gd name="T94" fmla="*/ 0 w 225"/>
              <a:gd name="T95" fmla="*/ 0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5"/>
              <a:gd name="T145" fmla="*/ 0 h 333"/>
              <a:gd name="T146" fmla="*/ 225 w 225"/>
              <a:gd name="T147" fmla="*/ 333 h 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5" h="333">
                <a:moveTo>
                  <a:pt x="0" y="0"/>
                </a:moveTo>
                <a:lnTo>
                  <a:pt x="1" y="0"/>
                </a:lnTo>
                <a:lnTo>
                  <a:pt x="12" y="0"/>
                </a:lnTo>
                <a:lnTo>
                  <a:pt x="23" y="1"/>
                </a:lnTo>
                <a:lnTo>
                  <a:pt x="34" y="3"/>
                </a:lnTo>
                <a:lnTo>
                  <a:pt x="47" y="5"/>
                </a:lnTo>
                <a:lnTo>
                  <a:pt x="56" y="8"/>
                </a:lnTo>
                <a:lnTo>
                  <a:pt x="67" y="10"/>
                </a:lnTo>
                <a:lnTo>
                  <a:pt x="78" y="14"/>
                </a:lnTo>
                <a:lnTo>
                  <a:pt x="88" y="17"/>
                </a:lnTo>
                <a:lnTo>
                  <a:pt x="98" y="22"/>
                </a:lnTo>
                <a:lnTo>
                  <a:pt x="108" y="27"/>
                </a:lnTo>
                <a:lnTo>
                  <a:pt x="117" y="33"/>
                </a:lnTo>
                <a:lnTo>
                  <a:pt x="126" y="39"/>
                </a:lnTo>
                <a:lnTo>
                  <a:pt x="136" y="45"/>
                </a:lnTo>
                <a:lnTo>
                  <a:pt x="144" y="51"/>
                </a:lnTo>
                <a:lnTo>
                  <a:pt x="152" y="59"/>
                </a:lnTo>
                <a:lnTo>
                  <a:pt x="160" y="66"/>
                </a:lnTo>
                <a:lnTo>
                  <a:pt x="167" y="73"/>
                </a:lnTo>
                <a:lnTo>
                  <a:pt x="174" y="82"/>
                </a:lnTo>
                <a:lnTo>
                  <a:pt x="181" y="91"/>
                </a:lnTo>
                <a:lnTo>
                  <a:pt x="187" y="99"/>
                </a:lnTo>
                <a:lnTo>
                  <a:pt x="193" y="109"/>
                </a:lnTo>
                <a:lnTo>
                  <a:pt x="198" y="117"/>
                </a:lnTo>
                <a:lnTo>
                  <a:pt x="203" y="127"/>
                </a:lnTo>
                <a:lnTo>
                  <a:pt x="208" y="137"/>
                </a:lnTo>
                <a:lnTo>
                  <a:pt x="211" y="148"/>
                </a:lnTo>
                <a:lnTo>
                  <a:pt x="215" y="158"/>
                </a:lnTo>
                <a:lnTo>
                  <a:pt x="219" y="169"/>
                </a:lnTo>
                <a:lnTo>
                  <a:pt x="221" y="180"/>
                </a:lnTo>
                <a:lnTo>
                  <a:pt x="222" y="191"/>
                </a:lnTo>
                <a:lnTo>
                  <a:pt x="225" y="202"/>
                </a:lnTo>
                <a:lnTo>
                  <a:pt x="225" y="214"/>
                </a:lnTo>
                <a:lnTo>
                  <a:pt x="225" y="225"/>
                </a:lnTo>
                <a:lnTo>
                  <a:pt x="225" y="232"/>
                </a:lnTo>
                <a:lnTo>
                  <a:pt x="225" y="239"/>
                </a:lnTo>
                <a:lnTo>
                  <a:pt x="225" y="245"/>
                </a:lnTo>
                <a:lnTo>
                  <a:pt x="224" y="253"/>
                </a:lnTo>
                <a:lnTo>
                  <a:pt x="222" y="260"/>
                </a:lnTo>
                <a:lnTo>
                  <a:pt x="221" y="267"/>
                </a:lnTo>
                <a:lnTo>
                  <a:pt x="220" y="274"/>
                </a:lnTo>
                <a:lnTo>
                  <a:pt x="219" y="281"/>
                </a:lnTo>
                <a:lnTo>
                  <a:pt x="214" y="294"/>
                </a:lnTo>
                <a:lnTo>
                  <a:pt x="209" y="308"/>
                </a:lnTo>
                <a:lnTo>
                  <a:pt x="204" y="321"/>
                </a:lnTo>
                <a:lnTo>
                  <a:pt x="197" y="333"/>
                </a:lnTo>
                <a:lnTo>
                  <a:pt x="1" y="225"/>
                </a:lnTo>
                <a:lnTo>
                  <a:pt x="0" y="0"/>
                </a:lnTo>
                <a:close/>
              </a:path>
            </a:pathLst>
          </a:custGeom>
          <a:solidFill>
            <a:srgbClr val="FF0000"/>
          </a:solidFill>
          <a:ln>
            <a:noFill/>
          </a:ln>
          <a:extLst>
            <a:ext uri="{91240B29-F687-4F45-9708-019B960494DF}">
              <a14:hiddenLine xmlns:a14="http://schemas.microsoft.com/office/drawing/2010/main" xmlns="" w="3175" cmpd="sng">
                <a:solidFill>
                  <a:srgbClr val="000000"/>
                </a:solidFill>
                <a:round/>
                <a:headEnd/>
                <a:tailEnd/>
              </a14:hiddenLine>
            </a:ext>
          </a:extLst>
        </p:spPr>
        <p:txBody>
          <a:bodyPr/>
          <a:lstStyle/>
          <a:p>
            <a:endParaRPr lang="en-US"/>
          </a:p>
        </p:txBody>
      </p:sp>
      <p:sp>
        <p:nvSpPr>
          <p:cNvPr id="26659" name="Rectangle 810"/>
          <p:cNvSpPr>
            <a:spLocks noChangeArrowheads="1"/>
          </p:cNvSpPr>
          <p:nvPr/>
        </p:nvSpPr>
        <p:spPr bwMode="auto">
          <a:xfrm>
            <a:off x="6297613" y="2995614"/>
            <a:ext cx="27732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800" b="1">
                <a:solidFill>
                  <a:srgbClr val="FFFFFF"/>
                </a:solidFill>
                <a:latin typeface="Verdana" panose="020B0604030504040204" pitchFamily="34" charset="0"/>
              </a:rPr>
              <a:t>31%</a:t>
            </a:r>
            <a:endParaRPr lang="en-US" sz="900" b="1">
              <a:latin typeface="Verdana" panose="020B0604030504040204" pitchFamily="34" charset="0"/>
            </a:endParaRPr>
          </a:p>
        </p:txBody>
      </p:sp>
      <p:sp>
        <p:nvSpPr>
          <p:cNvPr id="26660" name="Rectangle 811"/>
          <p:cNvSpPr>
            <a:spLocks noChangeArrowheads="1"/>
          </p:cNvSpPr>
          <p:nvPr/>
        </p:nvSpPr>
        <p:spPr bwMode="auto">
          <a:xfrm>
            <a:off x="6486525" y="2884489"/>
            <a:ext cx="274638"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800" b="1">
                <a:solidFill>
                  <a:srgbClr val="000000"/>
                </a:solidFill>
                <a:latin typeface="Verdana" panose="020B0604030504040204" pitchFamily="34" charset="0"/>
              </a:rPr>
              <a:t>69%</a:t>
            </a:r>
            <a:endParaRPr lang="en-US" sz="900" b="1">
              <a:latin typeface="Times New Roman" panose="02020603050405020304" pitchFamily="18" charset="0"/>
            </a:endParaRPr>
          </a:p>
        </p:txBody>
      </p:sp>
      <p:grpSp>
        <p:nvGrpSpPr>
          <p:cNvPr id="26661" name="Group 812"/>
          <p:cNvGrpSpPr>
            <a:grpSpLocks/>
          </p:cNvGrpSpPr>
          <p:nvPr/>
        </p:nvGrpSpPr>
        <p:grpSpPr bwMode="auto">
          <a:xfrm>
            <a:off x="6284913" y="2865438"/>
            <a:ext cx="209550" cy="144462"/>
            <a:chOff x="2916" y="1795"/>
            <a:chExt cx="142" cy="99"/>
          </a:xfrm>
        </p:grpSpPr>
        <p:sp>
          <p:nvSpPr>
            <p:cNvPr id="26718" name="Freeform 813"/>
            <p:cNvSpPr>
              <a:spLocks/>
            </p:cNvSpPr>
            <p:nvPr/>
          </p:nvSpPr>
          <p:spPr bwMode="auto">
            <a:xfrm>
              <a:off x="3019" y="1795"/>
              <a:ext cx="39" cy="10"/>
            </a:xfrm>
            <a:custGeom>
              <a:avLst/>
              <a:gdLst>
                <a:gd name="T0" fmla="*/ 30 w 60"/>
                <a:gd name="T1" fmla="*/ 5 h 15"/>
                <a:gd name="T2" fmla="*/ 8 w 60"/>
                <a:gd name="T3" fmla="*/ 0 h 15"/>
                <a:gd name="T4" fmla="*/ 1 w 60"/>
                <a:gd name="T5" fmla="*/ 0 h 15"/>
                <a:gd name="T6" fmla="*/ 0 w 60"/>
                <a:gd name="T7" fmla="*/ 5 h 15"/>
                <a:gd name="T8" fmla="*/ 14 w 60"/>
                <a:gd name="T9" fmla="*/ 9 h 15"/>
                <a:gd name="T10" fmla="*/ 28 w 60"/>
                <a:gd name="T11" fmla="*/ 10 h 15"/>
                <a:gd name="T12" fmla="*/ 39 w 60"/>
                <a:gd name="T13" fmla="*/ 6 h 15"/>
                <a:gd name="T14" fmla="*/ 30 w 60"/>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15"/>
                <a:gd name="T26" fmla="*/ 60 w 60"/>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15">
                  <a:moveTo>
                    <a:pt x="46" y="7"/>
                  </a:moveTo>
                  <a:lnTo>
                    <a:pt x="12" y="0"/>
                  </a:lnTo>
                  <a:lnTo>
                    <a:pt x="1" y="0"/>
                  </a:lnTo>
                  <a:lnTo>
                    <a:pt x="0" y="8"/>
                  </a:lnTo>
                  <a:lnTo>
                    <a:pt x="21" y="13"/>
                  </a:lnTo>
                  <a:lnTo>
                    <a:pt x="43" y="15"/>
                  </a:lnTo>
                  <a:lnTo>
                    <a:pt x="60" y="9"/>
                  </a:lnTo>
                  <a:lnTo>
                    <a:pt x="46"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19" name="Freeform 814"/>
            <p:cNvSpPr>
              <a:spLocks/>
            </p:cNvSpPr>
            <p:nvPr/>
          </p:nvSpPr>
          <p:spPr bwMode="auto">
            <a:xfrm>
              <a:off x="3019" y="1795"/>
              <a:ext cx="39" cy="10"/>
            </a:xfrm>
            <a:custGeom>
              <a:avLst/>
              <a:gdLst>
                <a:gd name="T0" fmla="*/ 30 w 60"/>
                <a:gd name="T1" fmla="*/ 5 h 15"/>
                <a:gd name="T2" fmla="*/ 8 w 60"/>
                <a:gd name="T3" fmla="*/ 0 h 15"/>
                <a:gd name="T4" fmla="*/ 1 w 60"/>
                <a:gd name="T5" fmla="*/ 0 h 15"/>
                <a:gd name="T6" fmla="*/ 0 w 60"/>
                <a:gd name="T7" fmla="*/ 5 h 15"/>
                <a:gd name="T8" fmla="*/ 14 w 60"/>
                <a:gd name="T9" fmla="*/ 9 h 15"/>
                <a:gd name="T10" fmla="*/ 28 w 60"/>
                <a:gd name="T11" fmla="*/ 10 h 15"/>
                <a:gd name="T12" fmla="*/ 39 w 60"/>
                <a:gd name="T13" fmla="*/ 6 h 15"/>
                <a:gd name="T14" fmla="*/ 30 w 60"/>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15"/>
                <a:gd name="T26" fmla="*/ 60 w 60"/>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15">
                  <a:moveTo>
                    <a:pt x="46" y="7"/>
                  </a:moveTo>
                  <a:lnTo>
                    <a:pt x="12" y="0"/>
                  </a:lnTo>
                  <a:lnTo>
                    <a:pt x="1" y="0"/>
                  </a:lnTo>
                  <a:lnTo>
                    <a:pt x="0" y="8"/>
                  </a:lnTo>
                  <a:lnTo>
                    <a:pt x="21" y="13"/>
                  </a:lnTo>
                  <a:lnTo>
                    <a:pt x="43" y="15"/>
                  </a:lnTo>
                  <a:lnTo>
                    <a:pt x="60" y="9"/>
                  </a:lnTo>
                  <a:lnTo>
                    <a:pt x="46" y="7"/>
                  </a:lnTo>
                </a:path>
              </a:pathLst>
            </a:custGeom>
            <a:noFill/>
            <a:ln w="1588">
              <a:solidFill>
                <a:srgbClr val="99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20" name="Freeform 815"/>
            <p:cNvSpPr>
              <a:spLocks/>
            </p:cNvSpPr>
            <p:nvPr/>
          </p:nvSpPr>
          <p:spPr bwMode="auto">
            <a:xfrm>
              <a:off x="2916" y="1854"/>
              <a:ext cx="40" cy="40"/>
            </a:xfrm>
            <a:custGeom>
              <a:avLst/>
              <a:gdLst>
                <a:gd name="T0" fmla="*/ 40 w 87"/>
                <a:gd name="T1" fmla="*/ 20 h 84"/>
                <a:gd name="T2" fmla="*/ 40 w 87"/>
                <a:gd name="T3" fmla="*/ 24 h 84"/>
                <a:gd name="T4" fmla="*/ 38 w 87"/>
                <a:gd name="T5" fmla="*/ 28 h 84"/>
                <a:gd name="T6" fmla="*/ 37 w 87"/>
                <a:gd name="T7" fmla="*/ 31 h 84"/>
                <a:gd name="T8" fmla="*/ 34 w 87"/>
                <a:gd name="T9" fmla="*/ 34 h 84"/>
                <a:gd name="T10" fmla="*/ 31 w 87"/>
                <a:gd name="T11" fmla="*/ 36 h 84"/>
                <a:gd name="T12" fmla="*/ 28 w 87"/>
                <a:gd name="T13" fmla="*/ 38 h 84"/>
                <a:gd name="T14" fmla="*/ 24 w 87"/>
                <a:gd name="T15" fmla="*/ 40 h 84"/>
                <a:gd name="T16" fmla="*/ 20 w 87"/>
                <a:gd name="T17" fmla="*/ 40 h 84"/>
                <a:gd name="T18" fmla="*/ 16 w 87"/>
                <a:gd name="T19" fmla="*/ 40 h 84"/>
                <a:gd name="T20" fmla="*/ 12 w 87"/>
                <a:gd name="T21" fmla="*/ 38 h 84"/>
                <a:gd name="T22" fmla="*/ 9 w 87"/>
                <a:gd name="T23" fmla="*/ 36 h 84"/>
                <a:gd name="T24" fmla="*/ 6 w 87"/>
                <a:gd name="T25" fmla="*/ 34 h 84"/>
                <a:gd name="T26" fmla="*/ 4 w 87"/>
                <a:gd name="T27" fmla="*/ 31 h 84"/>
                <a:gd name="T28" fmla="*/ 2 w 87"/>
                <a:gd name="T29" fmla="*/ 28 h 84"/>
                <a:gd name="T30" fmla="*/ 1 w 87"/>
                <a:gd name="T31" fmla="*/ 24 h 84"/>
                <a:gd name="T32" fmla="*/ 0 w 87"/>
                <a:gd name="T33" fmla="*/ 20 h 84"/>
                <a:gd name="T34" fmla="*/ 1 w 87"/>
                <a:gd name="T35" fmla="*/ 16 h 84"/>
                <a:gd name="T36" fmla="*/ 2 w 87"/>
                <a:gd name="T37" fmla="*/ 12 h 84"/>
                <a:gd name="T38" fmla="*/ 4 w 87"/>
                <a:gd name="T39" fmla="*/ 9 h 84"/>
                <a:gd name="T40" fmla="*/ 6 w 87"/>
                <a:gd name="T41" fmla="*/ 6 h 84"/>
                <a:gd name="T42" fmla="*/ 9 w 87"/>
                <a:gd name="T43" fmla="*/ 3 h 84"/>
                <a:gd name="T44" fmla="*/ 12 w 87"/>
                <a:gd name="T45" fmla="*/ 1 h 84"/>
                <a:gd name="T46" fmla="*/ 16 w 87"/>
                <a:gd name="T47" fmla="*/ 0 h 84"/>
                <a:gd name="T48" fmla="*/ 20 w 87"/>
                <a:gd name="T49" fmla="*/ 0 h 84"/>
                <a:gd name="T50" fmla="*/ 24 w 87"/>
                <a:gd name="T51" fmla="*/ 0 h 84"/>
                <a:gd name="T52" fmla="*/ 28 w 87"/>
                <a:gd name="T53" fmla="*/ 1 h 84"/>
                <a:gd name="T54" fmla="*/ 31 w 87"/>
                <a:gd name="T55" fmla="*/ 3 h 84"/>
                <a:gd name="T56" fmla="*/ 34 w 87"/>
                <a:gd name="T57" fmla="*/ 6 h 84"/>
                <a:gd name="T58" fmla="*/ 37 w 87"/>
                <a:gd name="T59" fmla="*/ 9 h 84"/>
                <a:gd name="T60" fmla="*/ 38 w 87"/>
                <a:gd name="T61" fmla="*/ 12 h 84"/>
                <a:gd name="T62" fmla="*/ 40 w 87"/>
                <a:gd name="T63" fmla="*/ 16 h 84"/>
                <a:gd name="T64" fmla="*/ 40 w 87"/>
                <a:gd name="T65" fmla="*/ 20 h 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84"/>
                <a:gd name="T101" fmla="*/ 87 w 87"/>
                <a:gd name="T102" fmla="*/ 84 h 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84">
                  <a:moveTo>
                    <a:pt x="87" y="42"/>
                  </a:moveTo>
                  <a:lnTo>
                    <a:pt x="86" y="51"/>
                  </a:lnTo>
                  <a:lnTo>
                    <a:pt x="83" y="58"/>
                  </a:lnTo>
                  <a:lnTo>
                    <a:pt x="80" y="66"/>
                  </a:lnTo>
                  <a:lnTo>
                    <a:pt x="75" y="72"/>
                  </a:lnTo>
                  <a:lnTo>
                    <a:pt x="67" y="76"/>
                  </a:lnTo>
                  <a:lnTo>
                    <a:pt x="60" y="80"/>
                  </a:lnTo>
                  <a:lnTo>
                    <a:pt x="53" y="83"/>
                  </a:lnTo>
                  <a:lnTo>
                    <a:pt x="43" y="84"/>
                  </a:lnTo>
                  <a:lnTo>
                    <a:pt x="34" y="83"/>
                  </a:lnTo>
                  <a:lnTo>
                    <a:pt x="27" y="80"/>
                  </a:lnTo>
                  <a:lnTo>
                    <a:pt x="20" y="76"/>
                  </a:lnTo>
                  <a:lnTo>
                    <a:pt x="12" y="72"/>
                  </a:lnTo>
                  <a:lnTo>
                    <a:pt x="8" y="66"/>
                  </a:lnTo>
                  <a:lnTo>
                    <a:pt x="4" y="58"/>
                  </a:lnTo>
                  <a:lnTo>
                    <a:pt x="2" y="51"/>
                  </a:lnTo>
                  <a:lnTo>
                    <a:pt x="0" y="42"/>
                  </a:lnTo>
                  <a:lnTo>
                    <a:pt x="2" y="34"/>
                  </a:lnTo>
                  <a:lnTo>
                    <a:pt x="4" y="25"/>
                  </a:lnTo>
                  <a:lnTo>
                    <a:pt x="8" y="18"/>
                  </a:lnTo>
                  <a:lnTo>
                    <a:pt x="12" y="12"/>
                  </a:lnTo>
                  <a:lnTo>
                    <a:pt x="20" y="7"/>
                  </a:lnTo>
                  <a:lnTo>
                    <a:pt x="27" y="2"/>
                  </a:lnTo>
                  <a:lnTo>
                    <a:pt x="34" y="0"/>
                  </a:lnTo>
                  <a:lnTo>
                    <a:pt x="43" y="0"/>
                  </a:lnTo>
                  <a:lnTo>
                    <a:pt x="53" y="0"/>
                  </a:lnTo>
                  <a:lnTo>
                    <a:pt x="60" y="2"/>
                  </a:lnTo>
                  <a:lnTo>
                    <a:pt x="67" y="7"/>
                  </a:lnTo>
                  <a:lnTo>
                    <a:pt x="75" y="12"/>
                  </a:lnTo>
                  <a:lnTo>
                    <a:pt x="80" y="18"/>
                  </a:lnTo>
                  <a:lnTo>
                    <a:pt x="83" y="25"/>
                  </a:lnTo>
                  <a:lnTo>
                    <a:pt x="86" y="34"/>
                  </a:lnTo>
                  <a:lnTo>
                    <a:pt x="87" y="42"/>
                  </a:lnTo>
                </a:path>
              </a:pathLst>
            </a:custGeom>
            <a:noFill/>
            <a:ln w="63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21" name="Freeform 816"/>
            <p:cNvSpPr>
              <a:spLocks/>
            </p:cNvSpPr>
            <p:nvPr/>
          </p:nvSpPr>
          <p:spPr bwMode="auto">
            <a:xfrm>
              <a:off x="2949" y="1839"/>
              <a:ext cx="20" cy="21"/>
            </a:xfrm>
            <a:custGeom>
              <a:avLst/>
              <a:gdLst>
                <a:gd name="T0" fmla="*/ 7 w 44"/>
                <a:gd name="T1" fmla="*/ 5 h 44"/>
                <a:gd name="T2" fmla="*/ 11 w 44"/>
                <a:gd name="T3" fmla="*/ 1 h 44"/>
                <a:gd name="T4" fmla="*/ 20 w 44"/>
                <a:gd name="T5" fmla="*/ 0 h 44"/>
                <a:gd name="T6" fmla="*/ 20 w 44"/>
                <a:gd name="T7" fmla="*/ 9 h 44"/>
                <a:gd name="T8" fmla="*/ 17 w 44"/>
                <a:gd name="T9" fmla="*/ 14 h 44"/>
                <a:gd name="T10" fmla="*/ 17 w 44"/>
                <a:gd name="T11" fmla="*/ 5 h 44"/>
                <a:gd name="T12" fmla="*/ 2 w 44"/>
                <a:gd name="T13" fmla="*/ 21 h 44"/>
                <a:gd name="T14" fmla="*/ 0 w 44"/>
                <a:gd name="T15" fmla="*/ 19 h 44"/>
                <a:gd name="T16" fmla="*/ 15 w 44"/>
                <a:gd name="T17" fmla="*/ 3 h 44"/>
                <a:gd name="T18" fmla="*/ 7 w 44"/>
                <a:gd name="T19" fmla="*/ 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16" y="11"/>
                  </a:moveTo>
                  <a:lnTo>
                    <a:pt x="25" y="2"/>
                  </a:lnTo>
                  <a:lnTo>
                    <a:pt x="44" y="0"/>
                  </a:lnTo>
                  <a:lnTo>
                    <a:pt x="44" y="18"/>
                  </a:lnTo>
                  <a:lnTo>
                    <a:pt x="37" y="30"/>
                  </a:lnTo>
                  <a:lnTo>
                    <a:pt x="37" y="11"/>
                  </a:lnTo>
                  <a:lnTo>
                    <a:pt x="4" y="44"/>
                  </a:lnTo>
                  <a:lnTo>
                    <a:pt x="0" y="40"/>
                  </a:lnTo>
                  <a:lnTo>
                    <a:pt x="34" y="7"/>
                  </a:lnTo>
                  <a:lnTo>
                    <a:pt x="16" y="11"/>
                  </a:lnTo>
                </a:path>
              </a:pathLst>
            </a:custGeom>
            <a:solidFill>
              <a:schemeClr val="bg1"/>
            </a:solidFill>
            <a:ln w="1588">
              <a:solidFill>
                <a:srgbClr val="FFFFFF"/>
              </a:solidFill>
              <a:prstDash val="solid"/>
              <a:round/>
              <a:headEnd/>
              <a:tailEnd/>
            </a:ln>
          </p:spPr>
          <p:txBody>
            <a:bodyPr/>
            <a:lstStyle/>
            <a:p>
              <a:endParaRPr lang="en-US"/>
            </a:p>
          </p:txBody>
        </p:sp>
        <p:sp>
          <p:nvSpPr>
            <p:cNvPr id="26722" name="Freeform 817"/>
            <p:cNvSpPr>
              <a:spLocks/>
            </p:cNvSpPr>
            <p:nvPr/>
          </p:nvSpPr>
          <p:spPr bwMode="auto">
            <a:xfrm>
              <a:off x="3015" y="1849"/>
              <a:ext cx="13" cy="19"/>
            </a:xfrm>
            <a:custGeom>
              <a:avLst/>
              <a:gdLst>
                <a:gd name="T0" fmla="*/ 5 w 28"/>
                <a:gd name="T1" fmla="*/ 3 h 39"/>
                <a:gd name="T2" fmla="*/ 5 w 28"/>
                <a:gd name="T3" fmla="*/ 8 h 39"/>
                <a:gd name="T4" fmla="*/ 0 w 28"/>
                <a:gd name="T5" fmla="*/ 8 h 39"/>
                <a:gd name="T6" fmla="*/ 0 w 28"/>
                <a:gd name="T7" fmla="*/ 11 h 39"/>
                <a:gd name="T8" fmla="*/ 5 w 28"/>
                <a:gd name="T9" fmla="*/ 11 h 39"/>
                <a:gd name="T10" fmla="*/ 5 w 28"/>
                <a:gd name="T11" fmla="*/ 19 h 39"/>
                <a:gd name="T12" fmla="*/ 8 w 28"/>
                <a:gd name="T13" fmla="*/ 19 h 39"/>
                <a:gd name="T14" fmla="*/ 8 w 28"/>
                <a:gd name="T15" fmla="*/ 11 h 39"/>
                <a:gd name="T16" fmla="*/ 13 w 28"/>
                <a:gd name="T17" fmla="*/ 11 h 39"/>
                <a:gd name="T18" fmla="*/ 13 w 28"/>
                <a:gd name="T19" fmla="*/ 8 h 39"/>
                <a:gd name="T20" fmla="*/ 8 w 28"/>
                <a:gd name="T21" fmla="*/ 8 h 39"/>
                <a:gd name="T22" fmla="*/ 8 w 28"/>
                <a:gd name="T23" fmla="*/ 0 h 39"/>
                <a:gd name="T24" fmla="*/ 5 w 28"/>
                <a:gd name="T25" fmla="*/ 0 h 39"/>
                <a:gd name="T26" fmla="*/ 5 w 28"/>
                <a:gd name="T27" fmla="*/ 3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39"/>
                <a:gd name="T44" fmla="*/ 28 w 28"/>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39">
                  <a:moveTo>
                    <a:pt x="10" y="6"/>
                  </a:moveTo>
                  <a:lnTo>
                    <a:pt x="10" y="16"/>
                  </a:lnTo>
                  <a:lnTo>
                    <a:pt x="0" y="16"/>
                  </a:lnTo>
                  <a:lnTo>
                    <a:pt x="0" y="23"/>
                  </a:lnTo>
                  <a:lnTo>
                    <a:pt x="10" y="23"/>
                  </a:lnTo>
                  <a:lnTo>
                    <a:pt x="10" y="39"/>
                  </a:lnTo>
                  <a:lnTo>
                    <a:pt x="18" y="39"/>
                  </a:lnTo>
                  <a:lnTo>
                    <a:pt x="18" y="23"/>
                  </a:lnTo>
                  <a:lnTo>
                    <a:pt x="28" y="23"/>
                  </a:lnTo>
                  <a:lnTo>
                    <a:pt x="28" y="16"/>
                  </a:lnTo>
                  <a:lnTo>
                    <a:pt x="18" y="16"/>
                  </a:lnTo>
                  <a:lnTo>
                    <a:pt x="18" y="0"/>
                  </a:lnTo>
                  <a:lnTo>
                    <a:pt x="10" y="0"/>
                  </a:lnTo>
                  <a:lnTo>
                    <a:pt x="10" y="6"/>
                  </a:lnTo>
                </a:path>
              </a:pathLst>
            </a:custGeom>
            <a:solidFill>
              <a:schemeClr val="tx1"/>
            </a:solidFill>
            <a:ln w="1588">
              <a:solidFill>
                <a:schemeClr val="tx1"/>
              </a:solidFill>
              <a:prstDash val="solid"/>
              <a:round/>
              <a:headEnd/>
              <a:tailEnd/>
            </a:ln>
          </p:spPr>
          <p:txBody>
            <a:bodyPr/>
            <a:lstStyle/>
            <a:p>
              <a:endParaRPr lang="en-US"/>
            </a:p>
          </p:txBody>
        </p:sp>
        <p:sp>
          <p:nvSpPr>
            <p:cNvPr id="26723" name="Freeform 818"/>
            <p:cNvSpPr>
              <a:spLocks/>
            </p:cNvSpPr>
            <p:nvPr/>
          </p:nvSpPr>
          <p:spPr bwMode="auto">
            <a:xfrm>
              <a:off x="3002" y="1803"/>
              <a:ext cx="44" cy="45"/>
            </a:xfrm>
            <a:custGeom>
              <a:avLst/>
              <a:gdLst>
                <a:gd name="T0" fmla="*/ 44 w 96"/>
                <a:gd name="T1" fmla="*/ 23 h 95"/>
                <a:gd name="T2" fmla="*/ 44 w 96"/>
                <a:gd name="T3" fmla="*/ 27 h 95"/>
                <a:gd name="T4" fmla="*/ 43 w 96"/>
                <a:gd name="T5" fmla="*/ 31 h 95"/>
                <a:gd name="T6" fmla="*/ 40 w 96"/>
                <a:gd name="T7" fmla="*/ 36 h 95"/>
                <a:gd name="T8" fmla="*/ 38 w 96"/>
                <a:gd name="T9" fmla="*/ 38 h 95"/>
                <a:gd name="T10" fmla="*/ 34 w 96"/>
                <a:gd name="T11" fmla="*/ 41 h 95"/>
                <a:gd name="T12" fmla="*/ 31 w 96"/>
                <a:gd name="T13" fmla="*/ 44 h 95"/>
                <a:gd name="T14" fmla="*/ 27 w 96"/>
                <a:gd name="T15" fmla="*/ 45 h 95"/>
                <a:gd name="T16" fmla="*/ 22 w 96"/>
                <a:gd name="T17" fmla="*/ 45 h 95"/>
                <a:gd name="T18" fmla="*/ 18 w 96"/>
                <a:gd name="T19" fmla="*/ 45 h 95"/>
                <a:gd name="T20" fmla="*/ 13 w 96"/>
                <a:gd name="T21" fmla="*/ 44 h 95"/>
                <a:gd name="T22" fmla="*/ 10 w 96"/>
                <a:gd name="T23" fmla="*/ 41 h 95"/>
                <a:gd name="T24" fmla="*/ 7 w 96"/>
                <a:gd name="T25" fmla="*/ 38 h 95"/>
                <a:gd name="T26" fmla="*/ 4 w 96"/>
                <a:gd name="T27" fmla="*/ 36 h 95"/>
                <a:gd name="T28" fmla="*/ 2 w 96"/>
                <a:gd name="T29" fmla="*/ 31 h 95"/>
                <a:gd name="T30" fmla="*/ 0 w 96"/>
                <a:gd name="T31" fmla="*/ 27 h 95"/>
                <a:gd name="T32" fmla="*/ 0 w 96"/>
                <a:gd name="T33" fmla="*/ 23 h 95"/>
                <a:gd name="T34" fmla="*/ 0 w 96"/>
                <a:gd name="T35" fmla="*/ 18 h 95"/>
                <a:gd name="T36" fmla="*/ 2 w 96"/>
                <a:gd name="T37" fmla="*/ 14 h 95"/>
                <a:gd name="T38" fmla="*/ 4 w 96"/>
                <a:gd name="T39" fmla="*/ 10 h 95"/>
                <a:gd name="T40" fmla="*/ 7 w 96"/>
                <a:gd name="T41" fmla="*/ 7 h 95"/>
                <a:gd name="T42" fmla="*/ 10 w 96"/>
                <a:gd name="T43" fmla="*/ 4 h 95"/>
                <a:gd name="T44" fmla="*/ 13 w 96"/>
                <a:gd name="T45" fmla="*/ 2 h 95"/>
                <a:gd name="T46" fmla="*/ 18 w 96"/>
                <a:gd name="T47" fmla="*/ 0 h 95"/>
                <a:gd name="T48" fmla="*/ 22 w 96"/>
                <a:gd name="T49" fmla="*/ 0 h 95"/>
                <a:gd name="T50" fmla="*/ 27 w 96"/>
                <a:gd name="T51" fmla="*/ 0 h 95"/>
                <a:gd name="T52" fmla="*/ 31 w 96"/>
                <a:gd name="T53" fmla="*/ 2 h 95"/>
                <a:gd name="T54" fmla="*/ 34 w 96"/>
                <a:gd name="T55" fmla="*/ 4 h 95"/>
                <a:gd name="T56" fmla="*/ 38 w 96"/>
                <a:gd name="T57" fmla="*/ 7 h 95"/>
                <a:gd name="T58" fmla="*/ 40 w 96"/>
                <a:gd name="T59" fmla="*/ 10 h 95"/>
                <a:gd name="T60" fmla="*/ 43 w 96"/>
                <a:gd name="T61" fmla="*/ 14 h 95"/>
                <a:gd name="T62" fmla="*/ 44 w 96"/>
                <a:gd name="T63" fmla="*/ 18 h 95"/>
                <a:gd name="T64" fmla="*/ 44 w 96"/>
                <a:gd name="T65" fmla="*/ 23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95"/>
                <a:gd name="T101" fmla="*/ 96 w 96"/>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95">
                  <a:moveTo>
                    <a:pt x="96" y="48"/>
                  </a:moveTo>
                  <a:lnTo>
                    <a:pt x="95" y="58"/>
                  </a:lnTo>
                  <a:lnTo>
                    <a:pt x="93" y="66"/>
                  </a:lnTo>
                  <a:lnTo>
                    <a:pt x="88" y="75"/>
                  </a:lnTo>
                  <a:lnTo>
                    <a:pt x="82" y="81"/>
                  </a:lnTo>
                  <a:lnTo>
                    <a:pt x="74" y="87"/>
                  </a:lnTo>
                  <a:lnTo>
                    <a:pt x="67" y="92"/>
                  </a:lnTo>
                  <a:lnTo>
                    <a:pt x="59" y="94"/>
                  </a:lnTo>
                  <a:lnTo>
                    <a:pt x="49" y="95"/>
                  </a:lnTo>
                  <a:lnTo>
                    <a:pt x="39" y="94"/>
                  </a:lnTo>
                  <a:lnTo>
                    <a:pt x="29" y="92"/>
                  </a:lnTo>
                  <a:lnTo>
                    <a:pt x="22" y="87"/>
                  </a:lnTo>
                  <a:lnTo>
                    <a:pt x="15" y="81"/>
                  </a:lnTo>
                  <a:lnTo>
                    <a:pt x="9" y="75"/>
                  </a:lnTo>
                  <a:lnTo>
                    <a:pt x="4" y="66"/>
                  </a:lnTo>
                  <a:lnTo>
                    <a:pt x="1" y="58"/>
                  </a:lnTo>
                  <a:lnTo>
                    <a:pt x="0" y="48"/>
                  </a:lnTo>
                  <a:lnTo>
                    <a:pt x="1" y="38"/>
                  </a:lnTo>
                  <a:lnTo>
                    <a:pt x="4" y="30"/>
                  </a:lnTo>
                  <a:lnTo>
                    <a:pt x="9" y="21"/>
                  </a:lnTo>
                  <a:lnTo>
                    <a:pt x="15" y="15"/>
                  </a:lnTo>
                  <a:lnTo>
                    <a:pt x="22" y="9"/>
                  </a:lnTo>
                  <a:lnTo>
                    <a:pt x="29" y="4"/>
                  </a:lnTo>
                  <a:lnTo>
                    <a:pt x="39" y="1"/>
                  </a:lnTo>
                  <a:lnTo>
                    <a:pt x="49" y="0"/>
                  </a:lnTo>
                  <a:lnTo>
                    <a:pt x="59" y="1"/>
                  </a:lnTo>
                  <a:lnTo>
                    <a:pt x="67" y="4"/>
                  </a:lnTo>
                  <a:lnTo>
                    <a:pt x="74" y="9"/>
                  </a:lnTo>
                  <a:lnTo>
                    <a:pt x="82" y="15"/>
                  </a:lnTo>
                  <a:lnTo>
                    <a:pt x="88" y="21"/>
                  </a:lnTo>
                  <a:lnTo>
                    <a:pt x="93" y="30"/>
                  </a:lnTo>
                  <a:lnTo>
                    <a:pt x="95" y="38"/>
                  </a:lnTo>
                  <a:lnTo>
                    <a:pt x="96" y="48"/>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nvGrpSpPr>
          <p:cNvPr id="26662" name="Group 819"/>
          <p:cNvGrpSpPr>
            <a:grpSpLocks/>
          </p:cNvGrpSpPr>
          <p:nvPr/>
        </p:nvGrpSpPr>
        <p:grpSpPr bwMode="auto">
          <a:xfrm>
            <a:off x="6588128" y="2027239"/>
            <a:ext cx="1390651" cy="465137"/>
            <a:chOff x="3190" y="1253"/>
            <a:chExt cx="876" cy="293"/>
          </a:xfrm>
        </p:grpSpPr>
        <p:sp>
          <p:nvSpPr>
            <p:cNvPr id="26704" name="Freeform 820"/>
            <p:cNvSpPr>
              <a:spLocks/>
            </p:cNvSpPr>
            <p:nvPr/>
          </p:nvSpPr>
          <p:spPr bwMode="auto">
            <a:xfrm>
              <a:off x="3249" y="1436"/>
              <a:ext cx="9" cy="10"/>
            </a:xfrm>
            <a:custGeom>
              <a:avLst/>
              <a:gdLst>
                <a:gd name="T0" fmla="*/ 3 w 14"/>
                <a:gd name="T1" fmla="*/ 2 h 17"/>
                <a:gd name="T2" fmla="*/ 3 w 14"/>
                <a:gd name="T3" fmla="*/ 5 h 17"/>
                <a:gd name="T4" fmla="*/ 0 w 14"/>
                <a:gd name="T5" fmla="*/ 5 h 17"/>
                <a:gd name="T6" fmla="*/ 0 w 14"/>
                <a:gd name="T7" fmla="*/ 6 h 17"/>
                <a:gd name="T8" fmla="*/ 3 w 14"/>
                <a:gd name="T9" fmla="*/ 6 h 17"/>
                <a:gd name="T10" fmla="*/ 3 w 14"/>
                <a:gd name="T11" fmla="*/ 10 h 17"/>
                <a:gd name="T12" fmla="*/ 6 w 14"/>
                <a:gd name="T13" fmla="*/ 10 h 17"/>
                <a:gd name="T14" fmla="*/ 6 w 14"/>
                <a:gd name="T15" fmla="*/ 6 h 17"/>
                <a:gd name="T16" fmla="*/ 9 w 14"/>
                <a:gd name="T17" fmla="*/ 6 h 17"/>
                <a:gd name="T18" fmla="*/ 9 w 14"/>
                <a:gd name="T19" fmla="*/ 5 h 17"/>
                <a:gd name="T20" fmla="*/ 6 w 14"/>
                <a:gd name="T21" fmla="*/ 5 h 17"/>
                <a:gd name="T22" fmla="*/ 6 w 14"/>
                <a:gd name="T23" fmla="*/ 0 h 17"/>
                <a:gd name="T24" fmla="*/ 3 w 14"/>
                <a:gd name="T25" fmla="*/ 0 h 17"/>
                <a:gd name="T26" fmla="*/ 3 w 14"/>
                <a:gd name="T27" fmla="*/ 2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7"/>
                <a:gd name="T44" fmla="*/ 14 w 14"/>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7">
                  <a:moveTo>
                    <a:pt x="5" y="3"/>
                  </a:moveTo>
                  <a:lnTo>
                    <a:pt x="5" y="8"/>
                  </a:lnTo>
                  <a:lnTo>
                    <a:pt x="0" y="8"/>
                  </a:lnTo>
                  <a:lnTo>
                    <a:pt x="0" y="10"/>
                  </a:lnTo>
                  <a:lnTo>
                    <a:pt x="5" y="10"/>
                  </a:lnTo>
                  <a:lnTo>
                    <a:pt x="5" y="17"/>
                  </a:lnTo>
                  <a:lnTo>
                    <a:pt x="9" y="17"/>
                  </a:lnTo>
                  <a:lnTo>
                    <a:pt x="9" y="10"/>
                  </a:lnTo>
                  <a:lnTo>
                    <a:pt x="14" y="10"/>
                  </a:lnTo>
                  <a:lnTo>
                    <a:pt x="14" y="8"/>
                  </a:lnTo>
                  <a:lnTo>
                    <a:pt x="9" y="8"/>
                  </a:lnTo>
                  <a:lnTo>
                    <a:pt x="9" y="0"/>
                  </a:lnTo>
                  <a:lnTo>
                    <a:pt x="5" y="0"/>
                  </a:lnTo>
                  <a:lnTo>
                    <a:pt x="5"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05" name="Freeform 821"/>
            <p:cNvSpPr>
              <a:spLocks/>
            </p:cNvSpPr>
            <p:nvPr/>
          </p:nvSpPr>
          <p:spPr bwMode="auto">
            <a:xfrm>
              <a:off x="3249" y="1436"/>
              <a:ext cx="9" cy="10"/>
            </a:xfrm>
            <a:custGeom>
              <a:avLst/>
              <a:gdLst>
                <a:gd name="T0" fmla="*/ 3 w 14"/>
                <a:gd name="T1" fmla="*/ 2 h 17"/>
                <a:gd name="T2" fmla="*/ 3 w 14"/>
                <a:gd name="T3" fmla="*/ 5 h 17"/>
                <a:gd name="T4" fmla="*/ 0 w 14"/>
                <a:gd name="T5" fmla="*/ 5 h 17"/>
                <a:gd name="T6" fmla="*/ 0 w 14"/>
                <a:gd name="T7" fmla="*/ 6 h 17"/>
                <a:gd name="T8" fmla="*/ 3 w 14"/>
                <a:gd name="T9" fmla="*/ 6 h 17"/>
                <a:gd name="T10" fmla="*/ 3 w 14"/>
                <a:gd name="T11" fmla="*/ 10 h 17"/>
                <a:gd name="T12" fmla="*/ 6 w 14"/>
                <a:gd name="T13" fmla="*/ 10 h 17"/>
                <a:gd name="T14" fmla="*/ 6 w 14"/>
                <a:gd name="T15" fmla="*/ 6 h 17"/>
                <a:gd name="T16" fmla="*/ 9 w 14"/>
                <a:gd name="T17" fmla="*/ 6 h 17"/>
                <a:gd name="T18" fmla="*/ 9 w 14"/>
                <a:gd name="T19" fmla="*/ 5 h 17"/>
                <a:gd name="T20" fmla="*/ 6 w 14"/>
                <a:gd name="T21" fmla="*/ 5 h 17"/>
                <a:gd name="T22" fmla="*/ 6 w 14"/>
                <a:gd name="T23" fmla="*/ 0 h 17"/>
                <a:gd name="T24" fmla="*/ 3 w 14"/>
                <a:gd name="T25" fmla="*/ 0 h 17"/>
                <a:gd name="T26" fmla="*/ 3 w 14"/>
                <a:gd name="T27" fmla="*/ 2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7"/>
                <a:gd name="T44" fmla="*/ 14 w 14"/>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7">
                  <a:moveTo>
                    <a:pt x="5" y="3"/>
                  </a:moveTo>
                  <a:lnTo>
                    <a:pt x="5" y="8"/>
                  </a:lnTo>
                  <a:lnTo>
                    <a:pt x="0" y="8"/>
                  </a:lnTo>
                  <a:lnTo>
                    <a:pt x="0" y="10"/>
                  </a:lnTo>
                  <a:lnTo>
                    <a:pt x="5" y="10"/>
                  </a:lnTo>
                  <a:lnTo>
                    <a:pt x="5" y="17"/>
                  </a:lnTo>
                  <a:lnTo>
                    <a:pt x="9" y="17"/>
                  </a:lnTo>
                  <a:lnTo>
                    <a:pt x="9" y="10"/>
                  </a:lnTo>
                  <a:lnTo>
                    <a:pt x="14" y="10"/>
                  </a:lnTo>
                  <a:lnTo>
                    <a:pt x="14" y="8"/>
                  </a:lnTo>
                  <a:lnTo>
                    <a:pt x="9" y="8"/>
                  </a:lnTo>
                  <a:lnTo>
                    <a:pt x="9" y="0"/>
                  </a:lnTo>
                  <a:lnTo>
                    <a:pt x="5" y="0"/>
                  </a:lnTo>
                  <a:lnTo>
                    <a:pt x="5" y="3"/>
                  </a:lnTo>
                </a:path>
              </a:pathLst>
            </a:custGeom>
            <a:noFill/>
            <a:ln w="1588">
              <a:solidFill>
                <a:srgbClr val="99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06" name="Freeform 822"/>
            <p:cNvSpPr>
              <a:spLocks/>
            </p:cNvSpPr>
            <p:nvPr/>
          </p:nvSpPr>
          <p:spPr bwMode="auto">
            <a:xfrm>
              <a:off x="3241" y="1409"/>
              <a:ext cx="26" cy="27"/>
            </a:xfrm>
            <a:custGeom>
              <a:avLst/>
              <a:gdLst>
                <a:gd name="T0" fmla="*/ 26 w 45"/>
                <a:gd name="T1" fmla="*/ 14 h 45"/>
                <a:gd name="T2" fmla="*/ 25 w 45"/>
                <a:gd name="T3" fmla="*/ 17 h 45"/>
                <a:gd name="T4" fmla="*/ 24 w 45"/>
                <a:gd name="T5" fmla="*/ 19 h 45"/>
                <a:gd name="T6" fmla="*/ 24 w 45"/>
                <a:gd name="T7" fmla="*/ 22 h 45"/>
                <a:gd name="T8" fmla="*/ 21 w 45"/>
                <a:gd name="T9" fmla="*/ 23 h 45"/>
                <a:gd name="T10" fmla="*/ 20 w 45"/>
                <a:gd name="T11" fmla="*/ 25 h 45"/>
                <a:gd name="T12" fmla="*/ 18 w 45"/>
                <a:gd name="T13" fmla="*/ 26 h 45"/>
                <a:gd name="T14" fmla="*/ 15 w 45"/>
                <a:gd name="T15" fmla="*/ 27 h 45"/>
                <a:gd name="T16" fmla="*/ 13 w 45"/>
                <a:gd name="T17" fmla="*/ 27 h 45"/>
                <a:gd name="T18" fmla="*/ 10 w 45"/>
                <a:gd name="T19" fmla="*/ 27 h 45"/>
                <a:gd name="T20" fmla="*/ 8 w 45"/>
                <a:gd name="T21" fmla="*/ 26 h 45"/>
                <a:gd name="T22" fmla="*/ 5 w 45"/>
                <a:gd name="T23" fmla="*/ 25 h 45"/>
                <a:gd name="T24" fmla="*/ 4 w 45"/>
                <a:gd name="T25" fmla="*/ 23 h 45"/>
                <a:gd name="T26" fmla="*/ 2 w 45"/>
                <a:gd name="T27" fmla="*/ 22 h 45"/>
                <a:gd name="T28" fmla="*/ 1 w 45"/>
                <a:gd name="T29" fmla="*/ 19 h 45"/>
                <a:gd name="T30" fmla="*/ 0 w 45"/>
                <a:gd name="T31" fmla="*/ 17 h 45"/>
                <a:gd name="T32" fmla="*/ 0 w 45"/>
                <a:gd name="T33" fmla="*/ 14 h 45"/>
                <a:gd name="T34" fmla="*/ 0 w 45"/>
                <a:gd name="T35" fmla="*/ 11 h 45"/>
                <a:gd name="T36" fmla="*/ 1 w 45"/>
                <a:gd name="T37" fmla="*/ 9 h 45"/>
                <a:gd name="T38" fmla="*/ 2 w 45"/>
                <a:gd name="T39" fmla="*/ 7 h 45"/>
                <a:gd name="T40" fmla="*/ 4 w 45"/>
                <a:gd name="T41" fmla="*/ 5 h 45"/>
                <a:gd name="T42" fmla="*/ 5 w 45"/>
                <a:gd name="T43" fmla="*/ 3 h 45"/>
                <a:gd name="T44" fmla="*/ 8 w 45"/>
                <a:gd name="T45" fmla="*/ 2 h 45"/>
                <a:gd name="T46" fmla="*/ 10 w 45"/>
                <a:gd name="T47" fmla="*/ 1 h 45"/>
                <a:gd name="T48" fmla="*/ 13 w 45"/>
                <a:gd name="T49" fmla="*/ 0 h 45"/>
                <a:gd name="T50" fmla="*/ 15 w 45"/>
                <a:gd name="T51" fmla="*/ 1 h 45"/>
                <a:gd name="T52" fmla="*/ 18 w 45"/>
                <a:gd name="T53" fmla="*/ 2 h 45"/>
                <a:gd name="T54" fmla="*/ 20 w 45"/>
                <a:gd name="T55" fmla="*/ 3 h 45"/>
                <a:gd name="T56" fmla="*/ 21 w 45"/>
                <a:gd name="T57" fmla="*/ 5 h 45"/>
                <a:gd name="T58" fmla="*/ 24 w 45"/>
                <a:gd name="T59" fmla="*/ 7 h 45"/>
                <a:gd name="T60" fmla="*/ 24 w 45"/>
                <a:gd name="T61" fmla="*/ 9 h 45"/>
                <a:gd name="T62" fmla="*/ 25 w 45"/>
                <a:gd name="T63" fmla="*/ 11 h 45"/>
                <a:gd name="T64" fmla="*/ 26 w 45"/>
                <a:gd name="T65" fmla="*/ 14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5"/>
                <a:gd name="T101" fmla="*/ 45 w 4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5">
                  <a:moveTo>
                    <a:pt x="45" y="23"/>
                  </a:moveTo>
                  <a:lnTo>
                    <a:pt x="44" y="28"/>
                  </a:lnTo>
                  <a:lnTo>
                    <a:pt x="42" y="32"/>
                  </a:lnTo>
                  <a:lnTo>
                    <a:pt x="41" y="36"/>
                  </a:lnTo>
                  <a:lnTo>
                    <a:pt x="37" y="39"/>
                  </a:lnTo>
                  <a:lnTo>
                    <a:pt x="35" y="42"/>
                  </a:lnTo>
                  <a:lnTo>
                    <a:pt x="31" y="44"/>
                  </a:lnTo>
                  <a:lnTo>
                    <a:pt x="26" y="45"/>
                  </a:lnTo>
                  <a:lnTo>
                    <a:pt x="23" y="45"/>
                  </a:lnTo>
                  <a:lnTo>
                    <a:pt x="18" y="45"/>
                  </a:lnTo>
                  <a:lnTo>
                    <a:pt x="14" y="44"/>
                  </a:lnTo>
                  <a:lnTo>
                    <a:pt x="9" y="42"/>
                  </a:lnTo>
                  <a:lnTo>
                    <a:pt x="7" y="39"/>
                  </a:lnTo>
                  <a:lnTo>
                    <a:pt x="3" y="36"/>
                  </a:lnTo>
                  <a:lnTo>
                    <a:pt x="2" y="32"/>
                  </a:lnTo>
                  <a:lnTo>
                    <a:pt x="0" y="28"/>
                  </a:lnTo>
                  <a:lnTo>
                    <a:pt x="0" y="23"/>
                  </a:lnTo>
                  <a:lnTo>
                    <a:pt x="0" y="19"/>
                  </a:lnTo>
                  <a:lnTo>
                    <a:pt x="2" y="15"/>
                  </a:lnTo>
                  <a:lnTo>
                    <a:pt x="3" y="11"/>
                  </a:lnTo>
                  <a:lnTo>
                    <a:pt x="7" y="8"/>
                  </a:lnTo>
                  <a:lnTo>
                    <a:pt x="9" y="5"/>
                  </a:lnTo>
                  <a:lnTo>
                    <a:pt x="14" y="3"/>
                  </a:lnTo>
                  <a:lnTo>
                    <a:pt x="18" y="2"/>
                  </a:lnTo>
                  <a:lnTo>
                    <a:pt x="23" y="0"/>
                  </a:lnTo>
                  <a:lnTo>
                    <a:pt x="26" y="2"/>
                  </a:lnTo>
                  <a:lnTo>
                    <a:pt x="31" y="3"/>
                  </a:lnTo>
                  <a:lnTo>
                    <a:pt x="35" y="5"/>
                  </a:lnTo>
                  <a:lnTo>
                    <a:pt x="37" y="8"/>
                  </a:lnTo>
                  <a:lnTo>
                    <a:pt x="41" y="11"/>
                  </a:lnTo>
                  <a:lnTo>
                    <a:pt x="42" y="15"/>
                  </a:lnTo>
                  <a:lnTo>
                    <a:pt x="44" y="19"/>
                  </a:lnTo>
                  <a:lnTo>
                    <a:pt x="45" y="23"/>
                  </a:lnTo>
                </a:path>
              </a:pathLst>
            </a:custGeom>
            <a:noFill/>
            <a:ln w="1588">
              <a:solidFill>
                <a:srgbClr val="99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07" name="Rectangle 823"/>
            <p:cNvSpPr>
              <a:spLocks noChangeArrowheads="1"/>
            </p:cNvSpPr>
            <p:nvPr/>
          </p:nvSpPr>
          <p:spPr bwMode="auto">
            <a:xfrm>
              <a:off x="3444" y="1253"/>
              <a:ext cx="622"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900" b="1">
                  <a:solidFill>
                    <a:srgbClr val="000000"/>
                  </a:solidFill>
                  <a:latin typeface="Verdana" panose="020B0604030504040204" pitchFamily="34" charset="0"/>
                </a:rPr>
                <a:t>Central and </a:t>
              </a:r>
            </a:p>
            <a:p>
              <a:pPr algn="ctr"/>
              <a:r>
                <a:rPr lang="en-US" sz="900" b="1">
                  <a:solidFill>
                    <a:srgbClr val="000000"/>
                  </a:solidFill>
                  <a:latin typeface="Verdana" panose="020B0604030504040204" pitchFamily="34" charset="0"/>
                </a:rPr>
                <a:t>Eastern Europe</a:t>
              </a:r>
            </a:p>
            <a:p>
              <a:pPr algn="ctr"/>
              <a:r>
                <a:rPr lang="en-US" sz="900" b="1">
                  <a:solidFill>
                    <a:srgbClr val="000000"/>
                  </a:solidFill>
                  <a:latin typeface="Verdana" panose="020B0604030504040204" pitchFamily="34" charset="0"/>
                </a:rPr>
                <a:t>430,000</a:t>
              </a:r>
              <a:endParaRPr lang="en-US" sz="900">
                <a:latin typeface="Times New Roman" panose="02020603050405020304" pitchFamily="18" charset="0"/>
              </a:endParaRPr>
            </a:p>
          </p:txBody>
        </p:sp>
        <p:sp>
          <p:nvSpPr>
            <p:cNvPr id="26708" name="Freeform 824"/>
            <p:cNvSpPr>
              <a:spLocks/>
            </p:cNvSpPr>
            <p:nvPr/>
          </p:nvSpPr>
          <p:spPr bwMode="auto">
            <a:xfrm>
              <a:off x="3280" y="1419"/>
              <a:ext cx="16" cy="18"/>
            </a:xfrm>
            <a:custGeom>
              <a:avLst/>
              <a:gdLst>
                <a:gd name="T0" fmla="*/ 6 w 28"/>
                <a:gd name="T1" fmla="*/ 5 h 30"/>
                <a:gd name="T2" fmla="*/ 9 w 28"/>
                <a:gd name="T3" fmla="*/ 2 h 30"/>
                <a:gd name="T4" fmla="*/ 16 w 28"/>
                <a:gd name="T5" fmla="*/ 0 h 30"/>
                <a:gd name="T6" fmla="*/ 16 w 28"/>
                <a:gd name="T7" fmla="*/ 8 h 30"/>
                <a:gd name="T8" fmla="*/ 13 w 28"/>
                <a:gd name="T9" fmla="*/ 12 h 30"/>
                <a:gd name="T10" fmla="*/ 13 w 28"/>
                <a:gd name="T11" fmla="*/ 5 h 30"/>
                <a:gd name="T12" fmla="*/ 2 w 28"/>
                <a:gd name="T13" fmla="*/ 18 h 30"/>
                <a:gd name="T14" fmla="*/ 0 w 28"/>
                <a:gd name="T15" fmla="*/ 16 h 30"/>
                <a:gd name="T16" fmla="*/ 13 w 28"/>
                <a:gd name="T17" fmla="*/ 3 h 30"/>
                <a:gd name="T18" fmla="*/ 6 w 28"/>
                <a:gd name="T19" fmla="*/ 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0"/>
                <a:gd name="T32" fmla="*/ 28 w 2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0">
                  <a:moveTo>
                    <a:pt x="10" y="8"/>
                  </a:moveTo>
                  <a:lnTo>
                    <a:pt x="16" y="3"/>
                  </a:lnTo>
                  <a:lnTo>
                    <a:pt x="28" y="0"/>
                  </a:lnTo>
                  <a:lnTo>
                    <a:pt x="28" y="13"/>
                  </a:lnTo>
                  <a:lnTo>
                    <a:pt x="23" y="20"/>
                  </a:lnTo>
                  <a:lnTo>
                    <a:pt x="23" y="8"/>
                  </a:lnTo>
                  <a:lnTo>
                    <a:pt x="3" y="30"/>
                  </a:lnTo>
                  <a:lnTo>
                    <a:pt x="0" y="27"/>
                  </a:lnTo>
                  <a:lnTo>
                    <a:pt x="22" y="5"/>
                  </a:lnTo>
                  <a:lnTo>
                    <a:pt x="10"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09" name="Freeform 825"/>
            <p:cNvSpPr>
              <a:spLocks/>
            </p:cNvSpPr>
            <p:nvPr/>
          </p:nvSpPr>
          <p:spPr bwMode="auto">
            <a:xfrm>
              <a:off x="3332" y="1413"/>
              <a:ext cx="10" cy="15"/>
            </a:xfrm>
            <a:custGeom>
              <a:avLst/>
              <a:gdLst>
                <a:gd name="T0" fmla="*/ 4 w 17"/>
                <a:gd name="T1" fmla="*/ 3 h 24"/>
                <a:gd name="T2" fmla="*/ 4 w 17"/>
                <a:gd name="T3" fmla="*/ 6 h 24"/>
                <a:gd name="T4" fmla="*/ 0 w 17"/>
                <a:gd name="T5" fmla="*/ 6 h 24"/>
                <a:gd name="T6" fmla="*/ 0 w 17"/>
                <a:gd name="T7" fmla="*/ 9 h 24"/>
                <a:gd name="T8" fmla="*/ 4 w 17"/>
                <a:gd name="T9" fmla="*/ 9 h 24"/>
                <a:gd name="T10" fmla="*/ 4 w 17"/>
                <a:gd name="T11" fmla="*/ 15 h 24"/>
                <a:gd name="T12" fmla="*/ 6 w 17"/>
                <a:gd name="T13" fmla="*/ 15 h 24"/>
                <a:gd name="T14" fmla="*/ 6 w 17"/>
                <a:gd name="T15" fmla="*/ 9 h 24"/>
                <a:gd name="T16" fmla="*/ 10 w 17"/>
                <a:gd name="T17" fmla="*/ 9 h 24"/>
                <a:gd name="T18" fmla="*/ 10 w 17"/>
                <a:gd name="T19" fmla="*/ 6 h 24"/>
                <a:gd name="T20" fmla="*/ 6 w 17"/>
                <a:gd name="T21" fmla="*/ 6 h 24"/>
                <a:gd name="T22" fmla="*/ 6 w 17"/>
                <a:gd name="T23" fmla="*/ 0 h 24"/>
                <a:gd name="T24" fmla="*/ 4 w 17"/>
                <a:gd name="T25" fmla="*/ 0 h 24"/>
                <a:gd name="T26" fmla="*/ 4 w 17"/>
                <a:gd name="T27" fmla="*/ 3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4"/>
                <a:gd name="T44" fmla="*/ 17 w 17"/>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4">
                  <a:moveTo>
                    <a:pt x="6" y="4"/>
                  </a:moveTo>
                  <a:lnTo>
                    <a:pt x="6" y="10"/>
                  </a:lnTo>
                  <a:lnTo>
                    <a:pt x="0" y="10"/>
                  </a:lnTo>
                  <a:lnTo>
                    <a:pt x="0" y="14"/>
                  </a:lnTo>
                  <a:lnTo>
                    <a:pt x="6" y="14"/>
                  </a:lnTo>
                  <a:lnTo>
                    <a:pt x="6" y="24"/>
                  </a:lnTo>
                  <a:lnTo>
                    <a:pt x="11" y="24"/>
                  </a:lnTo>
                  <a:lnTo>
                    <a:pt x="11" y="14"/>
                  </a:lnTo>
                  <a:lnTo>
                    <a:pt x="17" y="14"/>
                  </a:lnTo>
                  <a:lnTo>
                    <a:pt x="17" y="10"/>
                  </a:lnTo>
                  <a:lnTo>
                    <a:pt x="11" y="10"/>
                  </a:lnTo>
                  <a:lnTo>
                    <a:pt x="11" y="0"/>
                  </a:lnTo>
                  <a:lnTo>
                    <a:pt x="6" y="0"/>
                  </a:lnTo>
                  <a:lnTo>
                    <a:pt x="6"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10" name="Freeform 826"/>
            <p:cNvSpPr>
              <a:spLocks/>
            </p:cNvSpPr>
            <p:nvPr/>
          </p:nvSpPr>
          <p:spPr bwMode="auto">
            <a:xfrm>
              <a:off x="3302" y="1334"/>
              <a:ext cx="114" cy="167"/>
            </a:xfrm>
            <a:custGeom>
              <a:avLst/>
              <a:gdLst>
                <a:gd name="T0" fmla="*/ 0 w 150"/>
                <a:gd name="T1" fmla="*/ 0 h 237"/>
                <a:gd name="T2" fmla="*/ 5 w 150"/>
                <a:gd name="T3" fmla="*/ 0 h 237"/>
                <a:gd name="T4" fmla="*/ 12 w 150"/>
                <a:gd name="T5" fmla="*/ 0 h 237"/>
                <a:gd name="T6" fmla="*/ 17 w 150"/>
                <a:gd name="T7" fmla="*/ 1 h 237"/>
                <a:gd name="T8" fmla="*/ 23 w 150"/>
                <a:gd name="T9" fmla="*/ 2 h 237"/>
                <a:gd name="T10" fmla="*/ 29 w 150"/>
                <a:gd name="T11" fmla="*/ 3 h 237"/>
                <a:gd name="T12" fmla="*/ 34 w 150"/>
                <a:gd name="T13" fmla="*/ 5 h 237"/>
                <a:gd name="T14" fmla="*/ 39 w 150"/>
                <a:gd name="T15" fmla="*/ 6 h 237"/>
                <a:gd name="T16" fmla="*/ 44 w 150"/>
                <a:gd name="T17" fmla="*/ 8 h 237"/>
                <a:gd name="T18" fmla="*/ 49 w 150"/>
                <a:gd name="T19" fmla="*/ 11 h 237"/>
                <a:gd name="T20" fmla="*/ 55 w 150"/>
                <a:gd name="T21" fmla="*/ 13 h 237"/>
                <a:gd name="T22" fmla="*/ 59 w 150"/>
                <a:gd name="T23" fmla="*/ 15 h 237"/>
                <a:gd name="T24" fmla="*/ 64 w 150"/>
                <a:gd name="T25" fmla="*/ 18 h 237"/>
                <a:gd name="T26" fmla="*/ 68 w 150"/>
                <a:gd name="T27" fmla="*/ 21 h 237"/>
                <a:gd name="T28" fmla="*/ 72 w 150"/>
                <a:gd name="T29" fmla="*/ 25 h 237"/>
                <a:gd name="T30" fmla="*/ 77 w 150"/>
                <a:gd name="T31" fmla="*/ 27 h 237"/>
                <a:gd name="T32" fmla="*/ 81 w 150"/>
                <a:gd name="T33" fmla="*/ 30 h 237"/>
                <a:gd name="T34" fmla="*/ 84 w 150"/>
                <a:gd name="T35" fmla="*/ 35 h 237"/>
                <a:gd name="T36" fmla="*/ 88 w 150"/>
                <a:gd name="T37" fmla="*/ 38 h 237"/>
                <a:gd name="T38" fmla="*/ 90 w 150"/>
                <a:gd name="T39" fmla="*/ 42 h 237"/>
                <a:gd name="T40" fmla="*/ 94 w 150"/>
                <a:gd name="T41" fmla="*/ 47 h 237"/>
                <a:gd name="T42" fmla="*/ 97 w 150"/>
                <a:gd name="T43" fmla="*/ 51 h 237"/>
                <a:gd name="T44" fmla="*/ 100 w 150"/>
                <a:gd name="T45" fmla="*/ 56 h 237"/>
                <a:gd name="T46" fmla="*/ 103 w 150"/>
                <a:gd name="T47" fmla="*/ 60 h 237"/>
                <a:gd name="T48" fmla="*/ 105 w 150"/>
                <a:gd name="T49" fmla="*/ 64 h 237"/>
                <a:gd name="T50" fmla="*/ 106 w 150"/>
                <a:gd name="T51" fmla="*/ 69 h 237"/>
                <a:gd name="T52" fmla="*/ 109 w 150"/>
                <a:gd name="T53" fmla="*/ 74 h 237"/>
                <a:gd name="T54" fmla="*/ 110 w 150"/>
                <a:gd name="T55" fmla="*/ 78 h 237"/>
                <a:gd name="T56" fmla="*/ 111 w 150"/>
                <a:gd name="T57" fmla="*/ 84 h 237"/>
                <a:gd name="T58" fmla="*/ 112 w 150"/>
                <a:gd name="T59" fmla="*/ 89 h 237"/>
                <a:gd name="T60" fmla="*/ 113 w 150"/>
                <a:gd name="T61" fmla="*/ 95 h 237"/>
                <a:gd name="T62" fmla="*/ 114 w 150"/>
                <a:gd name="T63" fmla="*/ 100 h 237"/>
                <a:gd name="T64" fmla="*/ 114 w 150"/>
                <a:gd name="T65" fmla="*/ 105 h 237"/>
                <a:gd name="T66" fmla="*/ 114 w 150"/>
                <a:gd name="T67" fmla="*/ 109 h 237"/>
                <a:gd name="T68" fmla="*/ 113 w 150"/>
                <a:gd name="T69" fmla="*/ 113 h 237"/>
                <a:gd name="T70" fmla="*/ 113 w 150"/>
                <a:gd name="T71" fmla="*/ 117 h 237"/>
                <a:gd name="T72" fmla="*/ 112 w 150"/>
                <a:gd name="T73" fmla="*/ 121 h 237"/>
                <a:gd name="T74" fmla="*/ 111 w 150"/>
                <a:gd name="T75" fmla="*/ 126 h 237"/>
                <a:gd name="T76" fmla="*/ 110 w 150"/>
                <a:gd name="T77" fmla="*/ 130 h 237"/>
                <a:gd name="T78" fmla="*/ 109 w 150"/>
                <a:gd name="T79" fmla="*/ 134 h 237"/>
                <a:gd name="T80" fmla="*/ 109 w 150"/>
                <a:gd name="T81" fmla="*/ 138 h 237"/>
                <a:gd name="T82" fmla="*/ 106 w 150"/>
                <a:gd name="T83" fmla="*/ 142 h 237"/>
                <a:gd name="T84" fmla="*/ 105 w 150"/>
                <a:gd name="T85" fmla="*/ 146 h 237"/>
                <a:gd name="T86" fmla="*/ 103 w 150"/>
                <a:gd name="T87" fmla="*/ 149 h 237"/>
                <a:gd name="T88" fmla="*/ 101 w 150"/>
                <a:gd name="T89" fmla="*/ 154 h 237"/>
                <a:gd name="T90" fmla="*/ 99 w 150"/>
                <a:gd name="T91" fmla="*/ 156 h 237"/>
                <a:gd name="T92" fmla="*/ 97 w 150"/>
                <a:gd name="T93" fmla="*/ 160 h 237"/>
                <a:gd name="T94" fmla="*/ 94 w 150"/>
                <a:gd name="T95" fmla="*/ 163 h 237"/>
                <a:gd name="T96" fmla="*/ 92 w 150"/>
                <a:gd name="T97" fmla="*/ 167 h 237"/>
                <a:gd name="T98" fmla="*/ 0 w 150"/>
                <a:gd name="T99" fmla="*/ 105 h 237"/>
                <a:gd name="T100" fmla="*/ 0 w 150"/>
                <a:gd name="T101" fmla="*/ 0 h 2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
                <a:gd name="T154" fmla="*/ 0 h 237"/>
                <a:gd name="T155" fmla="*/ 150 w 150"/>
                <a:gd name="T156" fmla="*/ 237 h 2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 h="237">
                  <a:moveTo>
                    <a:pt x="0" y="0"/>
                  </a:moveTo>
                  <a:lnTo>
                    <a:pt x="7" y="0"/>
                  </a:lnTo>
                  <a:lnTo>
                    <a:pt x="16" y="0"/>
                  </a:lnTo>
                  <a:lnTo>
                    <a:pt x="23" y="2"/>
                  </a:lnTo>
                  <a:lnTo>
                    <a:pt x="30" y="3"/>
                  </a:lnTo>
                  <a:lnTo>
                    <a:pt x="38" y="4"/>
                  </a:lnTo>
                  <a:lnTo>
                    <a:pt x="45" y="7"/>
                  </a:lnTo>
                  <a:lnTo>
                    <a:pt x="51" y="9"/>
                  </a:lnTo>
                  <a:lnTo>
                    <a:pt x="58" y="11"/>
                  </a:lnTo>
                  <a:lnTo>
                    <a:pt x="64" y="15"/>
                  </a:lnTo>
                  <a:lnTo>
                    <a:pt x="72" y="18"/>
                  </a:lnTo>
                  <a:lnTo>
                    <a:pt x="78" y="21"/>
                  </a:lnTo>
                  <a:lnTo>
                    <a:pt x="84" y="26"/>
                  </a:lnTo>
                  <a:lnTo>
                    <a:pt x="90" y="30"/>
                  </a:lnTo>
                  <a:lnTo>
                    <a:pt x="95" y="35"/>
                  </a:lnTo>
                  <a:lnTo>
                    <a:pt x="101" y="38"/>
                  </a:lnTo>
                  <a:lnTo>
                    <a:pt x="106" y="43"/>
                  </a:lnTo>
                  <a:lnTo>
                    <a:pt x="111" y="49"/>
                  </a:lnTo>
                  <a:lnTo>
                    <a:pt x="116" y="54"/>
                  </a:lnTo>
                  <a:lnTo>
                    <a:pt x="119" y="60"/>
                  </a:lnTo>
                  <a:lnTo>
                    <a:pt x="124" y="66"/>
                  </a:lnTo>
                  <a:lnTo>
                    <a:pt x="128" y="72"/>
                  </a:lnTo>
                  <a:lnTo>
                    <a:pt x="132" y="79"/>
                  </a:lnTo>
                  <a:lnTo>
                    <a:pt x="135" y="85"/>
                  </a:lnTo>
                  <a:lnTo>
                    <a:pt x="138" y="91"/>
                  </a:lnTo>
                  <a:lnTo>
                    <a:pt x="140" y="98"/>
                  </a:lnTo>
                  <a:lnTo>
                    <a:pt x="143" y="105"/>
                  </a:lnTo>
                  <a:lnTo>
                    <a:pt x="145" y="111"/>
                  </a:lnTo>
                  <a:lnTo>
                    <a:pt x="146" y="119"/>
                  </a:lnTo>
                  <a:lnTo>
                    <a:pt x="147" y="126"/>
                  </a:lnTo>
                  <a:lnTo>
                    <a:pt x="149" y="135"/>
                  </a:lnTo>
                  <a:lnTo>
                    <a:pt x="150" y="142"/>
                  </a:lnTo>
                  <a:lnTo>
                    <a:pt x="150" y="149"/>
                  </a:lnTo>
                  <a:lnTo>
                    <a:pt x="150" y="155"/>
                  </a:lnTo>
                  <a:lnTo>
                    <a:pt x="149" y="161"/>
                  </a:lnTo>
                  <a:lnTo>
                    <a:pt x="149" y="166"/>
                  </a:lnTo>
                  <a:lnTo>
                    <a:pt x="147" y="172"/>
                  </a:lnTo>
                  <a:lnTo>
                    <a:pt x="146" y="179"/>
                  </a:lnTo>
                  <a:lnTo>
                    <a:pt x="145" y="185"/>
                  </a:lnTo>
                  <a:lnTo>
                    <a:pt x="144" y="190"/>
                  </a:lnTo>
                  <a:lnTo>
                    <a:pt x="143" y="196"/>
                  </a:lnTo>
                  <a:lnTo>
                    <a:pt x="140" y="202"/>
                  </a:lnTo>
                  <a:lnTo>
                    <a:pt x="138" y="207"/>
                  </a:lnTo>
                  <a:lnTo>
                    <a:pt x="136" y="212"/>
                  </a:lnTo>
                  <a:lnTo>
                    <a:pt x="133" y="218"/>
                  </a:lnTo>
                  <a:lnTo>
                    <a:pt x="130" y="222"/>
                  </a:lnTo>
                  <a:lnTo>
                    <a:pt x="128" y="227"/>
                  </a:lnTo>
                  <a:lnTo>
                    <a:pt x="124" y="232"/>
                  </a:lnTo>
                  <a:lnTo>
                    <a:pt x="121" y="237"/>
                  </a:lnTo>
                  <a:lnTo>
                    <a:pt x="0" y="149"/>
                  </a:lnTo>
                  <a:lnTo>
                    <a:pt x="0" y="0"/>
                  </a:lnTo>
                  <a:close/>
                </a:path>
              </a:pathLst>
            </a:custGeom>
            <a:solidFill>
              <a:srgbClr val="B2FFFF"/>
            </a:solidFill>
            <a:ln>
              <a:noFill/>
            </a:ln>
            <a:extLst>
              <a:ext uri="{91240B29-F687-4F45-9708-019B960494DF}">
                <a14:hiddenLine xmlns:a14="http://schemas.microsoft.com/office/drawing/2010/main" xmlns="" w="3175" cmpd="sng">
                  <a:solidFill>
                    <a:srgbClr val="000000"/>
                  </a:solidFill>
                  <a:round/>
                  <a:headEnd/>
                  <a:tailEnd/>
                </a14:hiddenLine>
              </a:ext>
            </a:extLst>
          </p:spPr>
          <p:txBody>
            <a:bodyPr/>
            <a:lstStyle/>
            <a:p>
              <a:endParaRPr lang="en-US"/>
            </a:p>
          </p:txBody>
        </p:sp>
        <p:sp>
          <p:nvSpPr>
            <p:cNvPr id="26711" name="Freeform 827"/>
            <p:cNvSpPr>
              <a:spLocks/>
            </p:cNvSpPr>
            <p:nvPr/>
          </p:nvSpPr>
          <p:spPr bwMode="auto">
            <a:xfrm>
              <a:off x="3190" y="1334"/>
              <a:ext cx="204" cy="212"/>
            </a:xfrm>
            <a:custGeom>
              <a:avLst/>
              <a:gdLst>
                <a:gd name="T0" fmla="*/ 200 w 271"/>
                <a:gd name="T1" fmla="*/ 173 h 299"/>
                <a:gd name="T2" fmla="*/ 191 w 271"/>
                <a:gd name="T3" fmla="*/ 183 h 299"/>
                <a:gd name="T4" fmla="*/ 181 w 271"/>
                <a:gd name="T5" fmla="*/ 191 h 299"/>
                <a:gd name="T6" fmla="*/ 169 w 271"/>
                <a:gd name="T7" fmla="*/ 198 h 299"/>
                <a:gd name="T8" fmla="*/ 158 w 271"/>
                <a:gd name="T9" fmla="*/ 203 h 299"/>
                <a:gd name="T10" fmla="*/ 146 w 271"/>
                <a:gd name="T11" fmla="*/ 207 h 299"/>
                <a:gd name="T12" fmla="*/ 133 w 271"/>
                <a:gd name="T13" fmla="*/ 211 h 299"/>
                <a:gd name="T14" fmla="*/ 119 w 271"/>
                <a:gd name="T15" fmla="*/ 211 h 299"/>
                <a:gd name="T16" fmla="*/ 108 w 271"/>
                <a:gd name="T17" fmla="*/ 212 h 299"/>
                <a:gd name="T18" fmla="*/ 96 w 271"/>
                <a:gd name="T19" fmla="*/ 211 h 299"/>
                <a:gd name="T20" fmla="*/ 84 w 271"/>
                <a:gd name="T21" fmla="*/ 208 h 299"/>
                <a:gd name="T22" fmla="*/ 75 w 271"/>
                <a:gd name="T23" fmla="*/ 206 h 299"/>
                <a:gd name="T24" fmla="*/ 64 w 271"/>
                <a:gd name="T25" fmla="*/ 202 h 299"/>
                <a:gd name="T26" fmla="*/ 55 w 271"/>
                <a:gd name="T27" fmla="*/ 196 h 299"/>
                <a:gd name="T28" fmla="*/ 46 w 271"/>
                <a:gd name="T29" fmla="*/ 191 h 299"/>
                <a:gd name="T30" fmla="*/ 38 w 271"/>
                <a:gd name="T31" fmla="*/ 184 h 299"/>
                <a:gd name="T32" fmla="*/ 29 w 271"/>
                <a:gd name="T33" fmla="*/ 178 h 299"/>
                <a:gd name="T34" fmla="*/ 23 w 271"/>
                <a:gd name="T35" fmla="*/ 169 h 299"/>
                <a:gd name="T36" fmla="*/ 17 w 271"/>
                <a:gd name="T37" fmla="*/ 161 h 299"/>
                <a:gd name="T38" fmla="*/ 12 w 271"/>
                <a:gd name="T39" fmla="*/ 152 h 299"/>
                <a:gd name="T40" fmla="*/ 8 w 271"/>
                <a:gd name="T41" fmla="*/ 143 h 299"/>
                <a:gd name="T42" fmla="*/ 4 w 271"/>
                <a:gd name="T43" fmla="*/ 133 h 299"/>
                <a:gd name="T44" fmla="*/ 2 w 271"/>
                <a:gd name="T45" fmla="*/ 122 h 299"/>
                <a:gd name="T46" fmla="*/ 1 w 271"/>
                <a:gd name="T47" fmla="*/ 111 h 299"/>
                <a:gd name="T48" fmla="*/ 1 w 271"/>
                <a:gd name="T49" fmla="*/ 101 h 299"/>
                <a:gd name="T50" fmla="*/ 2 w 271"/>
                <a:gd name="T51" fmla="*/ 89 h 299"/>
                <a:gd name="T52" fmla="*/ 4 w 271"/>
                <a:gd name="T53" fmla="*/ 79 h 299"/>
                <a:gd name="T54" fmla="*/ 8 w 271"/>
                <a:gd name="T55" fmla="*/ 69 h 299"/>
                <a:gd name="T56" fmla="*/ 12 w 271"/>
                <a:gd name="T57" fmla="*/ 60 h 299"/>
                <a:gd name="T58" fmla="*/ 17 w 271"/>
                <a:gd name="T59" fmla="*/ 51 h 299"/>
                <a:gd name="T60" fmla="*/ 23 w 271"/>
                <a:gd name="T61" fmla="*/ 43 h 299"/>
                <a:gd name="T62" fmla="*/ 29 w 271"/>
                <a:gd name="T63" fmla="*/ 35 h 299"/>
                <a:gd name="T64" fmla="*/ 38 w 271"/>
                <a:gd name="T65" fmla="*/ 27 h 299"/>
                <a:gd name="T66" fmla="*/ 46 w 271"/>
                <a:gd name="T67" fmla="*/ 21 h 299"/>
                <a:gd name="T68" fmla="*/ 55 w 271"/>
                <a:gd name="T69" fmla="*/ 15 h 299"/>
                <a:gd name="T70" fmla="*/ 64 w 271"/>
                <a:gd name="T71" fmla="*/ 11 h 299"/>
                <a:gd name="T72" fmla="*/ 75 w 271"/>
                <a:gd name="T73" fmla="*/ 6 h 299"/>
                <a:gd name="T74" fmla="*/ 84 w 271"/>
                <a:gd name="T75" fmla="*/ 3 h 299"/>
                <a:gd name="T76" fmla="*/ 96 w 271"/>
                <a:gd name="T77" fmla="*/ 1 h 299"/>
                <a:gd name="T78" fmla="*/ 108 w 271"/>
                <a:gd name="T79" fmla="*/ 0 h 299"/>
                <a:gd name="T80" fmla="*/ 113 w 271"/>
                <a:gd name="T81" fmla="*/ 106 h 2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1"/>
                <a:gd name="T124" fmla="*/ 0 h 299"/>
                <a:gd name="T125" fmla="*/ 271 w 271"/>
                <a:gd name="T126" fmla="*/ 299 h 2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1" h="299">
                  <a:moveTo>
                    <a:pt x="271" y="237"/>
                  </a:moveTo>
                  <a:lnTo>
                    <a:pt x="266" y="244"/>
                  </a:lnTo>
                  <a:lnTo>
                    <a:pt x="260" y="251"/>
                  </a:lnTo>
                  <a:lnTo>
                    <a:pt x="254" y="258"/>
                  </a:lnTo>
                  <a:lnTo>
                    <a:pt x="247" y="263"/>
                  </a:lnTo>
                  <a:lnTo>
                    <a:pt x="240" y="269"/>
                  </a:lnTo>
                  <a:lnTo>
                    <a:pt x="233" y="274"/>
                  </a:lnTo>
                  <a:lnTo>
                    <a:pt x="225" y="279"/>
                  </a:lnTo>
                  <a:lnTo>
                    <a:pt x="218" y="282"/>
                  </a:lnTo>
                  <a:lnTo>
                    <a:pt x="210" y="286"/>
                  </a:lnTo>
                  <a:lnTo>
                    <a:pt x="202" y="290"/>
                  </a:lnTo>
                  <a:lnTo>
                    <a:pt x="194" y="292"/>
                  </a:lnTo>
                  <a:lnTo>
                    <a:pt x="185" y="294"/>
                  </a:lnTo>
                  <a:lnTo>
                    <a:pt x="177" y="297"/>
                  </a:lnTo>
                  <a:lnTo>
                    <a:pt x="168" y="298"/>
                  </a:lnTo>
                  <a:lnTo>
                    <a:pt x="158" y="298"/>
                  </a:lnTo>
                  <a:lnTo>
                    <a:pt x="150" y="299"/>
                  </a:lnTo>
                  <a:lnTo>
                    <a:pt x="143" y="299"/>
                  </a:lnTo>
                  <a:lnTo>
                    <a:pt x="135" y="298"/>
                  </a:lnTo>
                  <a:lnTo>
                    <a:pt x="127" y="297"/>
                  </a:lnTo>
                  <a:lnTo>
                    <a:pt x="119" y="296"/>
                  </a:lnTo>
                  <a:lnTo>
                    <a:pt x="112" y="294"/>
                  </a:lnTo>
                  <a:lnTo>
                    <a:pt x="106" y="292"/>
                  </a:lnTo>
                  <a:lnTo>
                    <a:pt x="99" y="290"/>
                  </a:lnTo>
                  <a:lnTo>
                    <a:pt x="91" y="287"/>
                  </a:lnTo>
                  <a:lnTo>
                    <a:pt x="85" y="285"/>
                  </a:lnTo>
                  <a:lnTo>
                    <a:pt x="79" y="281"/>
                  </a:lnTo>
                  <a:lnTo>
                    <a:pt x="73" y="277"/>
                  </a:lnTo>
                  <a:lnTo>
                    <a:pt x="67" y="274"/>
                  </a:lnTo>
                  <a:lnTo>
                    <a:pt x="61" y="269"/>
                  </a:lnTo>
                  <a:lnTo>
                    <a:pt x="55" y="265"/>
                  </a:lnTo>
                  <a:lnTo>
                    <a:pt x="50" y="260"/>
                  </a:lnTo>
                  <a:lnTo>
                    <a:pt x="44" y="255"/>
                  </a:lnTo>
                  <a:lnTo>
                    <a:pt x="39" y="251"/>
                  </a:lnTo>
                  <a:lnTo>
                    <a:pt x="34" y="244"/>
                  </a:lnTo>
                  <a:lnTo>
                    <a:pt x="30" y="238"/>
                  </a:lnTo>
                  <a:lnTo>
                    <a:pt x="25" y="233"/>
                  </a:lnTo>
                  <a:lnTo>
                    <a:pt x="22" y="227"/>
                  </a:lnTo>
                  <a:lnTo>
                    <a:pt x="18" y="220"/>
                  </a:lnTo>
                  <a:lnTo>
                    <a:pt x="16" y="214"/>
                  </a:lnTo>
                  <a:lnTo>
                    <a:pt x="12" y="208"/>
                  </a:lnTo>
                  <a:lnTo>
                    <a:pt x="10" y="201"/>
                  </a:lnTo>
                  <a:lnTo>
                    <a:pt x="7" y="193"/>
                  </a:lnTo>
                  <a:lnTo>
                    <a:pt x="5" y="187"/>
                  </a:lnTo>
                  <a:lnTo>
                    <a:pt x="3" y="180"/>
                  </a:lnTo>
                  <a:lnTo>
                    <a:pt x="2" y="172"/>
                  </a:lnTo>
                  <a:lnTo>
                    <a:pt x="1" y="165"/>
                  </a:lnTo>
                  <a:lnTo>
                    <a:pt x="1" y="157"/>
                  </a:lnTo>
                  <a:lnTo>
                    <a:pt x="0" y="149"/>
                  </a:lnTo>
                  <a:lnTo>
                    <a:pt x="1" y="142"/>
                  </a:lnTo>
                  <a:lnTo>
                    <a:pt x="1" y="135"/>
                  </a:lnTo>
                  <a:lnTo>
                    <a:pt x="2" y="126"/>
                  </a:lnTo>
                  <a:lnTo>
                    <a:pt x="3" y="119"/>
                  </a:lnTo>
                  <a:lnTo>
                    <a:pt x="5" y="111"/>
                  </a:lnTo>
                  <a:lnTo>
                    <a:pt x="7" y="105"/>
                  </a:lnTo>
                  <a:lnTo>
                    <a:pt x="10" y="98"/>
                  </a:lnTo>
                  <a:lnTo>
                    <a:pt x="12" y="91"/>
                  </a:lnTo>
                  <a:lnTo>
                    <a:pt x="16" y="85"/>
                  </a:lnTo>
                  <a:lnTo>
                    <a:pt x="18" y="79"/>
                  </a:lnTo>
                  <a:lnTo>
                    <a:pt x="22" y="72"/>
                  </a:lnTo>
                  <a:lnTo>
                    <a:pt x="25" y="66"/>
                  </a:lnTo>
                  <a:lnTo>
                    <a:pt x="30" y="60"/>
                  </a:lnTo>
                  <a:lnTo>
                    <a:pt x="34" y="54"/>
                  </a:lnTo>
                  <a:lnTo>
                    <a:pt x="39" y="49"/>
                  </a:lnTo>
                  <a:lnTo>
                    <a:pt x="44" y="43"/>
                  </a:lnTo>
                  <a:lnTo>
                    <a:pt x="50" y="38"/>
                  </a:lnTo>
                  <a:lnTo>
                    <a:pt x="55" y="35"/>
                  </a:lnTo>
                  <a:lnTo>
                    <a:pt x="61" y="30"/>
                  </a:lnTo>
                  <a:lnTo>
                    <a:pt x="67" y="26"/>
                  </a:lnTo>
                  <a:lnTo>
                    <a:pt x="73" y="21"/>
                  </a:lnTo>
                  <a:lnTo>
                    <a:pt x="79" y="18"/>
                  </a:lnTo>
                  <a:lnTo>
                    <a:pt x="85" y="15"/>
                  </a:lnTo>
                  <a:lnTo>
                    <a:pt x="91" y="11"/>
                  </a:lnTo>
                  <a:lnTo>
                    <a:pt x="99" y="9"/>
                  </a:lnTo>
                  <a:lnTo>
                    <a:pt x="106" y="7"/>
                  </a:lnTo>
                  <a:lnTo>
                    <a:pt x="112" y="4"/>
                  </a:lnTo>
                  <a:lnTo>
                    <a:pt x="119" y="3"/>
                  </a:lnTo>
                  <a:lnTo>
                    <a:pt x="127" y="2"/>
                  </a:lnTo>
                  <a:lnTo>
                    <a:pt x="135" y="0"/>
                  </a:lnTo>
                  <a:lnTo>
                    <a:pt x="143" y="0"/>
                  </a:lnTo>
                  <a:lnTo>
                    <a:pt x="150" y="0"/>
                  </a:lnTo>
                  <a:lnTo>
                    <a:pt x="150" y="149"/>
                  </a:lnTo>
                  <a:lnTo>
                    <a:pt x="271" y="237"/>
                  </a:lnTo>
                  <a:close/>
                </a:path>
              </a:pathLst>
            </a:custGeom>
            <a:solidFill>
              <a:srgbClr val="FF0000"/>
            </a:solidFill>
            <a:ln>
              <a:noFill/>
            </a:ln>
            <a:extLst>
              <a:ext uri="{91240B29-F687-4F45-9708-019B960494DF}">
                <a14:hiddenLine xmlns:a14="http://schemas.microsoft.com/office/drawing/2010/main" xmlns="" w="3175" cmpd="sng">
                  <a:solidFill>
                    <a:srgbClr val="000000"/>
                  </a:solidFill>
                  <a:round/>
                  <a:headEnd/>
                  <a:tailEnd/>
                </a14:hiddenLine>
              </a:ext>
            </a:extLst>
          </p:spPr>
          <p:txBody>
            <a:bodyPr/>
            <a:lstStyle/>
            <a:p>
              <a:endParaRPr lang="en-US"/>
            </a:p>
          </p:txBody>
        </p:sp>
        <p:sp>
          <p:nvSpPr>
            <p:cNvPr id="26712" name="Freeform 828"/>
            <p:cNvSpPr>
              <a:spLocks/>
            </p:cNvSpPr>
            <p:nvPr/>
          </p:nvSpPr>
          <p:spPr bwMode="auto">
            <a:xfrm>
              <a:off x="3222" y="1417"/>
              <a:ext cx="43" cy="39"/>
            </a:xfrm>
            <a:custGeom>
              <a:avLst/>
              <a:gdLst>
                <a:gd name="T0" fmla="*/ 43 w 56"/>
                <a:gd name="T1" fmla="*/ 20 h 55"/>
                <a:gd name="T2" fmla="*/ 43 w 56"/>
                <a:gd name="T3" fmla="*/ 23 h 55"/>
                <a:gd name="T4" fmla="*/ 41 w 56"/>
                <a:gd name="T5" fmla="*/ 28 h 55"/>
                <a:gd name="T6" fmla="*/ 39 w 56"/>
                <a:gd name="T7" fmla="*/ 30 h 55"/>
                <a:gd name="T8" fmla="*/ 37 w 56"/>
                <a:gd name="T9" fmla="*/ 34 h 55"/>
                <a:gd name="T10" fmla="*/ 34 w 56"/>
                <a:gd name="T11" fmla="*/ 35 h 55"/>
                <a:gd name="T12" fmla="*/ 30 w 56"/>
                <a:gd name="T13" fmla="*/ 38 h 55"/>
                <a:gd name="T14" fmla="*/ 26 w 56"/>
                <a:gd name="T15" fmla="*/ 39 h 55"/>
                <a:gd name="T16" fmla="*/ 22 w 56"/>
                <a:gd name="T17" fmla="*/ 39 h 55"/>
                <a:gd name="T18" fmla="*/ 18 w 56"/>
                <a:gd name="T19" fmla="*/ 39 h 55"/>
                <a:gd name="T20" fmla="*/ 13 w 56"/>
                <a:gd name="T21" fmla="*/ 38 h 55"/>
                <a:gd name="T22" fmla="*/ 9 w 56"/>
                <a:gd name="T23" fmla="*/ 35 h 55"/>
                <a:gd name="T24" fmla="*/ 6 w 56"/>
                <a:gd name="T25" fmla="*/ 34 h 55"/>
                <a:gd name="T26" fmla="*/ 4 w 56"/>
                <a:gd name="T27" fmla="*/ 30 h 55"/>
                <a:gd name="T28" fmla="*/ 2 w 56"/>
                <a:gd name="T29" fmla="*/ 28 h 55"/>
                <a:gd name="T30" fmla="*/ 1 w 56"/>
                <a:gd name="T31" fmla="*/ 23 h 55"/>
                <a:gd name="T32" fmla="*/ 0 w 56"/>
                <a:gd name="T33" fmla="*/ 20 h 55"/>
                <a:gd name="T34" fmla="*/ 1 w 56"/>
                <a:gd name="T35" fmla="*/ 16 h 55"/>
                <a:gd name="T36" fmla="*/ 2 w 56"/>
                <a:gd name="T37" fmla="*/ 12 h 55"/>
                <a:gd name="T38" fmla="*/ 4 w 56"/>
                <a:gd name="T39" fmla="*/ 9 h 55"/>
                <a:gd name="T40" fmla="*/ 6 w 56"/>
                <a:gd name="T41" fmla="*/ 6 h 55"/>
                <a:gd name="T42" fmla="*/ 9 w 56"/>
                <a:gd name="T43" fmla="*/ 4 h 55"/>
                <a:gd name="T44" fmla="*/ 13 w 56"/>
                <a:gd name="T45" fmla="*/ 2 h 55"/>
                <a:gd name="T46" fmla="*/ 18 w 56"/>
                <a:gd name="T47" fmla="*/ 0 h 55"/>
                <a:gd name="T48" fmla="*/ 22 w 56"/>
                <a:gd name="T49" fmla="*/ 0 h 55"/>
                <a:gd name="T50" fmla="*/ 26 w 56"/>
                <a:gd name="T51" fmla="*/ 0 h 55"/>
                <a:gd name="T52" fmla="*/ 30 w 56"/>
                <a:gd name="T53" fmla="*/ 2 h 55"/>
                <a:gd name="T54" fmla="*/ 34 w 56"/>
                <a:gd name="T55" fmla="*/ 4 h 55"/>
                <a:gd name="T56" fmla="*/ 37 w 56"/>
                <a:gd name="T57" fmla="*/ 6 h 55"/>
                <a:gd name="T58" fmla="*/ 39 w 56"/>
                <a:gd name="T59" fmla="*/ 9 h 55"/>
                <a:gd name="T60" fmla="*/ 41 w 56"/>
                <a:gd name="T61" fmla="*/ 12 h 55"/>
                <a:gd name="T62" fmla="*/ 43 w 56"/>
                <a:gd name="T63" fmla="*/ 16 h 55"/>
                <a:gd name="T64" fmla="*/ 43 w 56"/>
                <a:gd name="T65" fmla="*/ 20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5"/>
                <a:gd name="T101" fmla="*/ 56 w 56"/>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5">
                  <a:moveTo>
                    <a:pt x="56" y="28"/>
                  </a:moveTo>
                  <a:lnTo>
                    <a:pt x="56" y="33"/>
                  </a:lnTo>
                  <a:lnTo>
                    <a:pt x="53" y="39"/>
                  </a:lnTo>
                  <a:lnTo>
                    <a:pt x="51" y="43"/>
                  </a:lnTo>
                  <a:lnTo>
                    <a:pt x="48" y="48"/>
                  </a:lnTo>
                  <a:lnTo>
                    <a:pt x="44" y="50"/>
                  </a:lnTo>
                  <a:lnTo>
                    <a:pt x="39" y="53"/>
                  </a:lnTo>
                  <a:lnTo>
                    <a:pt x="34" y="55"/>
                  </a:lnTo>
                  <a:lnTo>
                    <a:pt x="28" y="55"/>
                  </a:lnTo>
                  <a:lnTo>
                    <a:pt x="23" y="55"/>
                  </a:lnTo>
                  <a:lnTo>
                    <a:pt x="17" y="53"/>
                  </a:lnTo>
                  <a:lnTo>
                    <a:pt x="12" y="50"/>
                  </a:lnTo>
                  <a:lnTo>
                    <a:pt x="8" y="48"/>
                  </a:lnTo>
                  <a:lnTo>
                    <a:pt x="5" y="43"/>
                  </a:lnTo>
                  <a:lnTo>
                    <a:pt x="2" y="39"/>
                  </a:lnTo>
                  <a:lnTo>
                    <a:pt x="1" y="33"/>
                  </a:lnTo>
                  <a:lnTo>
                    <a:pt x="0" y="28"/>
                  </a:lnTo>
                  <a:lnTo>
                    <a:pt x="1" y="22"/>
                  </a:lnTo>
                  <a:lnTo>
                    <a:pt x="2" y="17"/>
                  </a:lnTo>
                  <a:lnTo>
                    <a:pt x="5" y="12"/>
                  </a:lnTo>
                  <a:lnTo>
                    <a:pt x="8" y="9"/>
                  </a:lnTo>
                  <a:lnTo>
                    <a:pt x="12" y="5"/>
                  </a:lnTo>
                  <a:lnTo>
                    <a:pt x="17" y="3"/>
                  </a:lnTo>
                  <a:lnTo>
                    <a:pt x="23" y="0"/>
                  </a:lnTo>
                  <a:lnTo>
                    <a:pt x="28" y="0"/>
                  </a:lnTo>
                  <a:lnTo>
                    <a:pt x="34" y="0"/>
                  </a:lnTo>
                  <a:lnTo>
                    <a:pt x="39" y="3"/>
                  </a:lnTo>
                  <a:lnTo>
                    <a:pt x="44" y="5"/>
                  </a:lnTo>
                  <a:lnTo>
                    <a:pt x="48" y="9"/>
                  </a:lnTo>
                  <a:lnTo>
                    <a:pt x="51" y="12"/>
                  </a:lnTo>
                  <a:lnTo>
                    <a:pt x="53" y="17"/>
                  </a:lnTo>
                  <a:lnTo>
                    <a:pt x="56" y="22"/>
                  </a:lnTo>
                  <a:lnTo>
                    <a:pt x="56" y="28"/>
                  </a:lnTo>
                </a:path>
              </a:pathLst>
            </a:custGeom>
            <a:noFill/>
            <a:ln w="3175" cmpd="sng">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13" name="Freeform 829"/>
            <p:cNvSpPr>
              <a:spLocks/>
            </p:cNvSpPr>
            <p:nvPr/>
          </p:nvSpPr>
          <p:spPr bwMode="auto">
            <a:xfrm>
              <a:off x="3259" y="1401"/>
              <a:ext cx="21" cy="22"/>
            </a:xfrm>
            <a:custGeom>
              <a:avLst/>
              <a:gdLst>
                <a:gd name="T0" fmla="*/ 8 w 28"/>
                <a:gd name="T1" fmla="*/ 6 h 30"/>
                <a:gd name="T2" fmla="*/ 12 w 28"/>
                <a:gd name="T3" fmla="*/ 2 h 30"/>
                <a:gd name="T4" fmla="*/ 21 w 28"/>
                <a:gd name="T5" fmla="*/ 0 h 30"/>
                <a:gd name="T6" fmla="*/ 21 w 28"/>
                <a:gd name="T7" fmla="*/ 10 h 30"/>
                <a:gd name="T8" fmla="*/ 17 w 28"/>
                <a:gd name="T9" fmla="*/ 15 h 30"/>
                <a:gd name="T10" fmla="*/ 17 w 28"/>
                <a:gd name="T11" fmla="*/ 6 h 30"/>
                <a:gd name="T12" fmla="*/ 2 w 28"/>
                <a:gd name="T13" fmla="*/ 22 h 30"/>
                <a:gd name="T14" fmla="*/ 0 w 28"/>
                <a:gd name="T15" fmla="*/ 20 h 30"/>
                <a:gd name="T16" fmla="*/ 17 w 28"/>
                <a:gd name="T17" fmla="*/ 4 h 30"/>
                <a:gd name="T18" fmla="*/ 8 w 28"/>
                <a:gd name="T19" fmla="*/ 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0"/>
                <a:gd name="T32" fmla="*/ 28 w 2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0">
                  <a:moveTo>
                    <a:pt x="10" y="8"/>
                  </a:moveTo>
                  <a:lnTo>
                    <a:pt x="16" y="3"/>
                  </a:lnTo>
                  <a:lnTo>
                    <a:pt x="28" y="0"/>
                  </a:lnTo>
                  <a:lnTo>
                    <a:pt x="28" y="13"/>
                  </a:lnTo>
                  <a:lnTo>
                    <a:pt x="23" y="20"/>
                  </a:lnTo>
                  <a:lnTo>
                    <a:pt x="23" y="8"/>
                  </a:lnTo>
                  <a:lnTo>
                    <a:pt x="3" y="30"/>
                  </a:lnTo>
                  <a:lnTo>
                    <a:pt x="0" y="27"/>
                  </a:lnTo>
                  <a:lnTo>
                    <a:pt x="22" y="5"/>
                  </a:lnTo>
                  <a:lnTo>
                    <a:pt x="10" y="8"/>
                  </a:lnTo>
                </a:path>
              </a:pathLst>
            </a:custGeom>
            <a:solidFill>
              <a:schemeClr val="bg1"/>
            </a:solidFill>
            <a:ln w="3175" cmpd="sng">
              <a:solidFill>
                <a:srgbClr val="FFFFFF"/>
              </a:solidFill>
              <a:prstDash val="solid"/>
              <a:round/>
              <a:headEnd/>
              <a:tailEnd/>
            </a:ln>
          </p:spPr>
          <p:txBody>
            <a:bodyPr/>
            <a:lstStyle/>
            <a:p>
              <a:endParaRPr lang="en-US"/>
            </a:p>
          </p:txBody>
        </p:sp>
        <p:sp>
          <p:nvSpPr>
            <p:cNvPr id="26714" name="Freeform 830"/>
            <p:cNvSpPr>
              <a:spLocks/>
            </p:cNvSpPr>
            <p:nvPr/>
          </p:nvSpPr>
          <p:spPr bwMode="auto">
            <a:xfrm>
              <a:off x="3323" y="1393"/>
              <a:ext cx="12" cy="18"/>
            </a:xfrm>
            <a:custGeom>
              <a:avLst/>
              <a:gdLst>
                <a:gd name="T0" fmla="*/ 4 w 17"/>
                <a:gd name="T1" fmla="*/ 3 h 24"/>
                <a:gd name="T2" fmla="*/ 4 w 17"/>
                <a:gd name="T3" fmla="*/ 8 h 24"/>
                <a:gd name="T4" fmla="*/ 0 w 17"/>
                <a:gd name="T5" fmla="*/ 8 h 24"/>
                <a:gd name="T6" fmla="*/ 0 w 17"/>
                <a:gd name="T7" fmla="*/ 10 h 24"/>
                <a:gd name="T8" fmla="*/ 4 w 17"/>
                <a:gd name="T9" fmla="*/ 10 h 24"/>
                <a:gd name="T10" fmla="*/ 4 w 17"/>
                <a:gd name="T11" fmla="*/ 18 h 24"/>
                <a:gd name="T12" fmla="*/ 8 w 17"/>
                <a:gd name="T13" fmla="*/ 18 h 24"/>
                <a:gd name="T14" fmla="*/ 8 w 17"/>
                <a:gd name="T15" fmla="*/ 10 h 24"/>
                <a:gd name="T16" fmla="*/ 12 w 17"/>
                <a:gd name="T17" fmla="*/ 10 h 24"/>
                <a:gd name="T18" fmla="*/ 12 w 17"/>
                <a:gd name="T19" fmla="*/ 8 h 24"/>
                <a:gd name="T20" fmla="*/ 8 w 17"/>
                <a:gd name="T21" fmla="*/ 8 h 24"/>
                <a:gd name="T22" fmla="*/ 8 w 17"/>
                <a:gd name="T23" fmla="*/ 0 h 24"/>
                <a:gd name="T24" fmla="*/ 4 w 17"/>
                <a:gd name="T25" fmla="*/ 0 h 24"/>
                <a:gd name="T26" fmla="*/ 4 w 17"/>
                <a:gd name="T27" fmla="*/ 3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24"/>
                <a:gd name="T44" fmla="*/ 17 w 17"/>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24">
                  <a:moveTo>
                    <a:pt x="6" y="4"/>
                  </a:moveTo>
                  <a:lnTo>
                    <a:pt x="6" y="10"/>
                  </a:lnTo>
                  <a:lnTo>
                    <a:pt x="0" y="10"/>
                  </a:lnTo>
                  <a:lnTo>
                    <a:pt x="0" y="14"/>
                  </a:lnTo>
                  <a:lnTo>
                    <a:pt x="6" y="14"/>
                  </a:lnTo>
                  <a:lnTo>
                    <a:pt x="6" y="24"/>
                  </a:lnTo>
                  <a:lnTo>
                    <a:pt x="11" y="24"/>
                  </a:lnTo>
                  <a:lnTo>
                    <a:pt x="11" y="14"/>
                  </a:lnTo>
                  <a:lnTo>
                    <a:pt x="17" y="14"/>
                  </a:lnTo>
                  <a:lnTo>
                    <a:pt x="17" y="10"/>
                  </a:lnTo>
                  <a:lnTo>
                    <a:pt x="11" y="10"/>
                  </a:lnTo>
                  <a:lnTo>
                    <a:pt x="11" y="0"/>
                  </a:lnTo>
                  <a:lnTo>
                    <a:pt x="6" y="0"/>
                  </a:lnTo>
                  <a:lnTo>
                    <a:pt x="6" y="4"/>
                  </a:lnTo>
                </a:path>
              </a:pathLst>
            </a:custGeom>
            <a:solidFill>
              <a:schemeClr val="tx1"/>
            </a:solidFill>
            <a:ln w="3175" cmpd="sng">
              <a:solidFill>
                <a:srgbClr val="000000"/>
              </a:solidFill>
              <a:prstDash val="solid"/>
              <a:round/>
              <a:headEnd/>
              <a:tailEnd/>
            </a:ln>
          </p:spPr>
          <p:txBody>
            <a:bodyPr/>
            <a:lstStyle/>
            <a:p>
              <a:endParaRPr lang="en-US"/>
            </a:p>
          </p:txBody>
        </p:sp>
        <p:sp>
          <p:nvSpPr>
            <p:cNvPr id="26715" name="Freeform 831"/>
            <p:cNvSpPr>
              <a:spLocks/>
            </p:cNvSpPr>
            <p:nvPr/>
          </p:nvSpPr>
          <p:spPr bwMode="auto">
            <a:xfrm>
              <a:off x="3310" y="1354"/>
              <a:ext cx="44" cy="39"/>
            </a:xfrm>
            <a:custGeom>
              <a:avLst/>
              <a:gdLst>
                <a:gd name="T0" fmla="*/ 44 w 58"/>
                <a:gd name="T1" fmla="*/ 20 h 56"/>
                <a:gd name="T2" fmla="*/ 43 w 58"/>
                <a:gd name="T3" fmla="*/ 23 h 56"/>
                <a:gd name="T4" fmla="*/ 42 w 58"/>
                <a:gd name="T5" fmla="*/ 27 h 56"/>
                <a:gd name="T6" fmla="*/ 40 w 58"/>
                <a:gd name="T7" fmla="*/ 31 h 56"/>
                <a:gd name="T8" fmla="*/ 37 w 58"/>
                <a:gd name="T9" fmla="*/ 33 h 56"/>
                <a:gd name="T10" fmla="*/ 33 w 58"/>
                <a:gd name="T11" fmla="*/ 36 h 56"/>
                <a:gd name="T12" fmla="*/ 31 w 58"/>
                <a:gd name="T13" fmla="*/ 38 h 56"/>
                <a:gd name="T14" fmla="*/ 27 w 58"/>
                <a:gd name="T15" fmla="*/ 38 h 56"/>
                <a:gd name="T16" fmla="*/ 23 w 58"/>
                <a:gd name="T17" fmla="*/ 39 h 56"/>
                <a:gd name="T18" fmla="*/ 18 w 58"/>
                <a:gd name="T19" fmla="*/ 38 h 56"/>
                <a:gd name="T20" fmla="*/ 13 w 58"/>
                <a:gd name="T21" fmla="*/ 38 h 56"/>
                <a:gd name="T22" fmla="*/ 10 w 58"/>
                <a:gd name="T23" fmla="*/ 36 h 56"/>
                <a:gd name="T24" fmla="*/ 7 w 58"/>
                <a:gd name="T25" fmla="*/ 33 h 56"/>
                <a:gd name="T26" fmla="*/ 4 w 58"/>
                <a:gd name="T27" fmla="*/ 31 h 56"/>
                <a:gd name="T28" fmla="*/ 2 w 58"/>
                <a:gd name="T29" fmla="*/ 27 h 56"/>
                <a:gd name="T30" fmla="*/ 0 w 58"/>
                <a:gd name="T31" fmla="*/ 23 h 56"/>
                <a:gd name="T32" fmla="*/ 0 w 58"/>
                <a:gd name="T33" fmla="*/ 20 h 56"/>
                <a:gd name="T34" fmla="*/ 0 w 58"/>
                <a:gd name="T35" fmla="*/ 15 h 56"/>
                <a:gd name="T36" fmla="*/ 2 w 58"/>
                <a:gd name="T37" fmla="*/ 12 h 56"/>
                <a:gd name="T38" fmla="*/ 4 w 58"/>
                <a:gd name="T39" fmla="*/ 8 h 56"/>
                <a:gd name="T40" fmla="*/ 7 w 58"/>
                <a:gd name="T41" fmla="*/ 5 h 56"/>
                <a:gd name="T42" fmla="*/ 10 w 58"/>
                <a:gd name="T43" fmla="*/ 3 h 56"/>
                <a:gd name="T44" fmla="*/ 13 w 58"/>
                <a:gd name="T45" fmla="*/ 1 h 56"/>
                <a:gd name="T46" fmla="*/ 18 w 58"/>
                <a:gd name="T47" fmla="*/ 0 h 56"/>
                <a:gd name="T48" fmla="*/ 23 w 58"/>
                <a:gd name="T49" fmla="*/ 0 h 56"/>
                <a:gd name="T50" fmla="*/ 27 w 58"/>
                <a:gd name="T51" fmla="*/ 0 h 56"/>
                <a:gd name="T52" fmla="*/ 31 w 58"/>
                <a:gd name="T53" fmla="*/ 1 h 56"/>
                <a:gd name="T54" fmla="*/ 33 w 58"/>
                <a:gd name="T55" fmla="*/ 3 h 56"/>
                <a:gd name="T56" fmla="*/ 37 w 58"/>
                <a:gd name="T57" fmla="*/ 5 h 56"/>
                <a:gd name="T58" fmla="*/ 40 w 58"/>
                <a:gd name="T59" fmla="*/ 8 h 56"/>
                <a:gd name="T60" fmla="*/ 42 w 58"/>
                <a:gd name="T61" fmla="*/ 12 h 56"/>
                <a:gd name="T62" fmla="*/ 43 w 58"/>
                <a:gd name="T63" fmla="*/ 15 h 56"/>
                <a:gd name="T64" fmla="*/ 44 w 58"/>
                <a:gd name="T65" fmla="*/ 2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56"/>
                <a:gd name="T101" fmla="*/ 58 w 5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56">
                  <a:moveTo>
                    <a:pt x="58" y="28"/>
                  </a:moveTo>
                  <a:lnTo>
                    <a:pt x="57" y="33"/>
                  </a:lnTo>
                  <a:lnTo>
                    <a:pt x="55" y="39"/>
                  </a:lnTo>
                  <a:lnTo>
                    <a:pt x="53" y="44"/>
                  </a:lnTo>
                  <a:lnTo>
                    <a:pt x="49" y="48"/>
                  </a:lnTo>
                  <a:lnTo>
                    <a:pt x="44" y="51"/>
                  </a:lnTo>
                  <a:lnTo>
                    <a:pt x="41" y="54"/>
                  </a:lnTo>
                  <a:lnTo>
                    <a:pt x="35" y="55"/>
                  </a:lnTo>
                  <a:lnTo>
                    <a:pt x="30" y="56"/>
                  </a:lnTo>
                  <a:lnTo>
                    <a:pt x="24" y="55"/>
                  </a:lnTo>
                  <a:lnTo>
                    <a:pt x="17" y="54"/>
                  </a:lnTo>
                  <a:lnTo>
                    <a:pt x="13" y="51"/>
                  </a:lnTo>
                  <a:lnTo>
                    <a:pt x="9" y="48"/>
                  </a:lnTo>
                  <a:lnTo>
                    <a:pt x="5" y="44"/>
                  </a:lnTo>
                  <a:lnTo>
                    <a:pt x="3" y="39"/>
                  </a:lnTo>
                  <a:lnTo>
                    <a:pt x="0" y="33"/>
                  </a:lnTo>
                  <a:lnTo>
                    <a:pt x="0" y="28"/>
                  </a:lnTo>
                  <a:lnTo>
                    <a:pt x="0" y="22"/>
                  </a:lnTo>
                  <a:lnTo>
                    <a:pt x="3" y="17"/>
                  </a:lnTo>
                  <a:lnTo>
                    <a:pt x="5" y="12"/>
                  </a:lnTo>
                  <a:lnTo>
                    <a:pt x="9" y="7"/>
                  </a:lnTo>
                  <a:lnTo>
                    <a:pt x="13" y="5"/>
                  </a:lnTo>
                  <a:lnTo>
                    <a:pt x="17" y="1"/>
                  </a:lnTo>
                  <a:lnTo>
                    <a:pt x="24" y="0"/>
                  </a:lnTo>
                  <a:lnTo>
                    <a:pt x="30" y="0"/>
                  </a:lnTo>
                  <a:lnTo>
                    <a:pt x="35" y="0"/>
                  </a:lnTo>
                  <a:lnTo>
                    <a:pt x="41" y="1"/>
                  </a:lnTo>
                  <a:lnTo>
                    <a:pt x="44" y="5"/>
                  </a:lnTo>
                  <a:lnTo>
                    <a:pt x="49" y="7"/>
                  </a:lnTo>
                  <a:lnTo>
                    <a:pt x="53" y="12"/>
                  </a:lnTo>
                  <a:lnTo>
                    <a:pt x="55" y="17"/>
                  </a:lnTo>
                  <a:lnTo>
                    <a:pt x="57" y="22"/>
                  </a:lnTo>
                  <a:lnTo>
                    <a:pt x="58" y="28"/>
                  </a:lnTo>
                </a:path>
              </a:pathLst>
            </a:custGeom>
            <a:noFill/>
            <a:ln w="3175" cmpd="sng">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16" name="Rectangle 832"/>
            <p:cNvSpPr>
              <a:spLocks noChangeArrowheads="1"/>
            </p:cNvSpPr>
            <p:nvPr/>
          </p:nvSpPr>
          <p:spPr bwMode="auto">
            <a:xfrm>
              <a:off x="3320" y="1411"/>
              <a:ext cx="173"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800" b="1">
                  <a:solidFill>
                    <a:srgbClr val="000000"/>
                  </a:solidFill>
                  <a:latin typeface="Verdana" panose="020B0604030504040204" pitchFamily="34" charset="0"/>
                </a:rPr>
                <a:t>35%</a:t>
              </a:r>
              <a:endParaRPr lang="en-US" sz="900">
                <a:latin typeface="Times New Roman" panose="02020603050405020304" pitchFamily="18" charset="0"/>
              </a:endParaRPr>
            </a:p>
          </p:txBody>
        </p:sp>
        <p:sp>
          <p:nvSpPr>
            <p:cNvPr id="26717" name="Rectangle 833"/>
            <p:cNvSpPr>
              <a:spLocks noChangeArrowheads="1"/>
            </p:cNvSpPr>
            <p:nvPr/>
          </p:nvSpPr>
          <p:spPr bwMode="auto">
            <a:xfrm>
              <a:off x="3231" y="1469"/>
              <a:ext cx="173" cy="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800" b="1">
                  <a:solidFill>
                    <a:srgbClr val="FFFFFF"/>
                  </a:solidFill>
                  <a:latin typeface="Verdana" panose="020B0604030504040204" pitchFamily="34" charset="0"/>
                </a:rPr>
                <a:t>65%</a:t>
              </a:r>
              <a:endParaRPr lang="en-US" sz="900">
                <a:latin typeface="Verdana" panose="020B0604030504040204" pitchFamily="34" charset="0"/>
              </a:endParaRPr>
            </a:p>
          </p:txBody>
        </p:sp>
      </p:grpSp>
      <p:grpSp>
        <p:nvGrpSpPr>
          <p:cNvPr id="26663" name="Group 834"/>
          <p:cNvGrpSpPr>
            <a:grpSpLocks/>
          </p:cNvGrpSpPr>
          <p:nvPr/>
        </p:nvGrpSpPr>
        <p:grpSpPr bwMode="auto">
          <a:xfrm>
            <a:off x="8737604" y="2640013"/>
            <a:ext cx="1223963" cy="963612"/>
            <a:chOff x="4544" y="1663"/>
            <a:chExt cx="771" cy="607"/>
          </a:xfrm>
        </p:grpSpPr>
        <p:sp>
          <p:nvSpPr>
            <p:cNvPr id="26690" name="Freeform 835"/>
            <p:cNvSpPr>
              <a:spLocks/>
            </p:cNvSpPr>
            <p:nvPr/>
          </p:nvSpPr>
          <p:spPr bwMode="auto">
            <a:xfrm>
              <a:off x="4544" y="2087"/>
              <a:ext cx="3" cy="3"/>
            </a:xfrm>
            <a:custGeom>
              <a:avLst/>
              <a:gdLst>
                <a:gd name="T0" fmla="*/ 2 w 4"/>
                <a:gd name="T1" fmla="*/ 0 h 4"/>
                <a:gd name="T2" fmla="*/ 3 w 4"/>
                <a:gd name="T3" fmla="*/ 3 h 4"/>
                <a:gd name="T4" fmla="*/ 0 w 4"/>
                <a:gd name="T5" fmla="*/ 3 h 4"/>
                <a:gd name="T6" fmla="*/ 2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lnTo>
                    <a:pt x="4" y="4"/>
                  </a:lnTo>
                  <a:lnTo>
                    <a:pt x="0" y="4"/>
                  </a:lnTo>
                  <a:lnTo>
                    <a:pt x="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26691" name="Group 836"/>
            <p:cNvGrpSpPr>
              <a:grpSpLocks/>
            </p:cNvGrpSpPr>
            <p:nvPr/>
          </p:nvGrpSpPr>
          <p:grpSpPr bwMode="auto">
            <a:xfrm>
              <a:off x="4561" y="1663"/>
              <a:ext cx="754" cy="607"/>
              <a:chOff x="4580" y="1663"/>
              <a:chExt cx="808" cy="664"/>
            </a:xfrm>
          </p:grpSpPr>
          <p:sp>
            <p:nvSpPr>
              <p:cNvPr id="26692" name="Rectangle 837"/>
              <p:cNvSpPr>
                <a:spLocks noChangeArrowheads="1"/>
              </p:cNvSpPr>
              <p:nvPr/>
            </p:nvSpPr>
            <p:spPr bwMode="auto">
              <a:xfrm>
                <a:off x="4782" y="2139"/>
                <a:ext cx="3" cy="2"/>
              </a:xfrm>
              <a:prstGeom prst="rect">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93" name="Freeform 838"/>
              <p:cNvSpPr>
                <a:spLocks/>
              </p:cNvSpPr>
              <p:nvPr/>
            </p:nvSpPr>
            <p:spPr bwMode="auto">
              <a:xfrm>
                <a:off x="5022" y="1842"/>
                <a:ext cx="252" cy="484"/>
              </a:xfrm>
              <a:custGeom>
                <a:avLst/>
                <a:gdLst>
                  <a:gd name="T0" fmla="*/ 0 w 356"/>
                  <a:gd name="T1" fmla="*/ 0 h 713"/>
                  <a:gd name="T2" fmla="*/ 26 w 356"/>
                  <a:gd name="T3" fmla="*/ 1 h 713"/>
                  <a:gd name="T4" fmla="*/ 51 w 356"/>
                  <a:gd name="T5" fmla="*/ 5 h 713"/>
                  <a:gd name="T6" fmla="*/ 75 w 356"/>
                  <a:gd name="T7" fmla="*/ 11 h 713"/>
                  <a:gd name="T8" fmla="*/ 98 w 356"/>
                  <a:gd name="T9" fmla="*/ 19 h 713"/>
                  <a:gd name="T10" fmla="*/ 120 w 356"/>
                  <a:gd name="T11" fmla="*/ 29 h 713"/>
                  <a:gd name="T12" fmla="*/ 141 w 356"/>
                  <a:gd name="T13" fmla="*/ 41 h 713"/>
                  <a:gd name="T14" fmla="*/ 161 w 356"/>
                  <a:gd name="T15" fmla="*/ 56 h 713"/>
                  <a:gd name="T16" fmla="*/ 178 w 356"/>
                  <a:gd name="T17" fmla="*/ 71 h 713"/>
                  <a:gd name="T18" fmla="*/ 195 w 356"/>
                  <a:gd name="T19" fmla="*/ 89 h 713"/>
                  <a:gd name="T20" fmla="*/ 209 w 356"/>
                  <a:gd name="T21" fmla="*/ 107 h 713"/>
                  <a:gd name="T22" fmla="*/ 222 w 356"/>
                  <a:gd name="T23" fmla="*/ 127 h 713"/>
                  <a:gd name="T24" fmla="*/ 232 w 356"/>
                  <a:gd name="T25" fmla="*/ 149 h 713"/>
                  <a:gd name="T26" fmla="*/ 241 w 356"/>
                  <a:gd name="T27" fmla="*/ 171 h 713"/>
                  <a:gd name="T28" fmla="*/ 247 w 356"/>
                  <a:gd name="T29" fmla="*/ 194 h 713"/>
                  <a:gd name="T30" fmla="*/ 251 w 356"/>
                  <a:gd name="T31" fmla="*/ 218 h 713"/>
                  <a:gd name="T32" fmla="*/ 252 w 356"/>
                  <a:gd name="T33" fmla="*/ 243 h 713"/>
                  <a:gd name="T34" fmla="*/ 251 w 356"/>
                  <a:gd name="T35" fmla="*/ 266 h 713"/>
                  <a:gd name="T36" fmla="*/ 248 w 356"/>
                  <a:gd name="T37" fmla="*/ 289 h 713"/>
                  <a:gd name="T38" fmla="*/ 242 w 356"/>
                  <a:gd name="T39" fmla="*/ 312 h 713"/>
                  <a:gd name="T40" fmla="*/ 234 w 356"/>
                  <a:gd name="T41" fmla="*/ 332 h 713"/>
                  <a:gd name="T42" fmla="*/ 224 w 356"/>
                  <a:gd name="T43" fmla="*/ 353 h 713"/>
                  <a:gd name="T44" fmla="*/ 212 w 356"/>
                  <a:gd name="T45" fmla="*/ 372 h 713"/>
                  <a:gd name="T46" fmla="*/ 200 w 356"/>
                  <a:gd name="T47" fmla="*/ 390 h 713"/>
                  <a:gd name="T48" fmla="*/ 184 w 356"/>
                  <a:gd name="T49" fmla="*/ 408 h 713"/>
                  <a:gd name="T50" fmla="*/ 168 w 356"/>
                  <a:gd name="T51" fmla="*/ 424 h 713"/>
                  <a:gd name="T52" fmla="*/ 149 w 356"/>
                  <a:gd name="T53" fmla="*/ 437 h 713"/>
                  <a:gd name="T54" fmla="*/ 130 w 356"/>
                  <a:gd name="T55" fmla="*/ 450 h 713"/>
                  <a:gd name="T56" fmla="*/ 110 w 356"/>
                  <a:gd name="T57" fmla="*/ 461 h 713"/>
                  <a:gd name="T58" fmla="*/ 88 w 356"/>
                  <a:gd name="T59" fmla="*/ 469 h 713"/>
                  <a:gd name="T60" fmla="*/ 66 w 356"/>
                  <a:gd name="T61" fmla="*/ 477 h 713"/>
                  <a:gd name="T62" fmla="*/ 42 w 356"/>
                  <a:gd name="T63" fmla="*/ 481 h 713"/>
                  <a:gd name="T64" fmla="*/ 18 w 356"/>
                  <a:gd name="T65" fmla="*/ 484 h 7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6"/>
                  <a:gd name="T100" fmla="*/ 0 h 713"/>
                  <a:gd name="T101" fmla="*/ 356 w 356"/>
                  <a:gd name="T102" fmla="*/ 713 h 7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6" h="713">
                    <a:moveTo>
                      <a:pt x="0" y="358"/>
                    </a:moveTo>
                    <a:lnTo>
                      <a:pt x="0" y="0"/>
                    </a:lnTo>
                    <a:lnTo>
                      <a:pt x="18" y="0"/>
                    </a:lnTo>
                    <a:lnTo>
                      <a:pt x="37" y="1"/>
                    </a:lnTo>
                    <a:lnTo>
                      <a:pt x="54" y="4"/>
                    </a:lnTo>
                    <a:lnTo>
                      <a:pt x="72" y="8"/>
                    </a:lnTo>
                    <a:lnTo>
                      <a:pt x="89" y="11"/>
                    </a:lnTo>
                    <a:lnTo>
                      <a:pt x="106" y="16"/>
                    </a:lnTo>
                    <a:lnTo>
                      <a:pt x="122" y="22"/>
                    </a:lnTo>
                    <a:lnTo>
                      <a:pt x="138" y="28"/>
                    </a:lnTo>
                    <a:lnTo>
                      <a:pt x="154" y="36"/>
                    </a:lnTo>
                    <a:lnTo>
                      <a:pt x="170" y="43"/>
                    </a:lnTo>
                    <a:lnTo>
                      <a:pt x="184" y="51"/>
                    </a:lnTo>
                    <a:lnTo>
                      <a:pt x="199" y="61"/>
                    </a:lnTo>
                    <a:lnTo>
                      <a:pt x="214" y="71"/>
                    </a:lnTo>
                    <a:lnTo>
                      <a:pt x="227" y="82"/>
                    </a:lnTo>
                    <a:lnTo>
                      <a:pt x="239" y="93"/>
                    </a:lnTo>
                    <a:lnTo>
                      <a:pt x="251" y="105"/>
                    </a:lnTo>
                    <a:lnTo>
                      <a:pt x="264" y="117"/>
                    </a:lnTo>
                    <a:lnTo>
                      <a:pt x="275" y="131"/>
                    </a:lnTo>
                    <a:lnTo>
                      <a:pt x="286" y="144"/>
                    </a:lnTo>
                    <a:lnTo>
                      <a:pt x="295" y="158"/>
                    </a:lnTo>
                    <a:lnTo>
                      <a:pt x="305" y="172"/>
                    </a:lnTo>
                    <a:lnTo>
                      <a:pt x="314" y="187"/>
                    </a:lnTo>
                    <a:lnTo>
                      <a:pt x="321" y="203"/>
                    </a:lnTo>
                    <a:lnTo>
                      <a:pt x="328" y="219"/>
                    </a:lnTo>
                    <a:lnTo>
                      <a:pt x="336" y="234"/>
                    </a:lnTo>
                    <a:lnTo>
                      <a:pt x="341" y="252"/>
                    </a:lnTo>
                    <a:lnTo>
                      <a:pt x="345" y="269"/>
                    </a:lnTo>
                    <a:lnTo>
                      <a:pt x="349" y="286"/>
                    </a:lnTo>
                    <a:lnTo>
                      <a:pt x="353" y="303"/>
                    </a:lnTo>
                    <a:lnTo>
                      <a:pt x="355" y="321"/>
                    </a:lnTo>
                    <a:lnTo>
                      <a:pt x="356" y="339"/>
                    </a:lnTo>
                    <a:lnTo>
                      <a:pt x="356" y="358"/>
                    </a:lnTo>
                    <a:lnTo>
                      <a:pt x="356" y="375"/>
                    </a:lnTo>
                    <a:lnTo>
                      <a:pt x="355" y="392"/>
                    </a:lnTo>
                    <a:lnTo>
                      <a:pt x="353" y="409"/>
                    </a:lnTo>
                    <a:lnTo>
                      <a:pt x="350" y="426"/>
                    </a:lnTo>
                    <a:lnTo>
                      <a:pt x="347" y="442"/>
                    </a:lnTo>
                    <a:lnTo>
                      <a:pt x="342" y="459"/>
                    </a:lnTo>
                    <a:lnTo>
                      <a:pt x="337" y="475"/>
                    </a:lnTo>
                    <a:lnTo>
                      <a:pt x="331" y="489"/>
                    </a:lnTo>
                    <a:lnTo>
                      <a:pt x="325" y="505"/>
                    </a:lnTo>
                    <a:lnTo>
                      <a:pt x="317" y="520"/>
                    </a:lnTo>
                    <a:lnTo>
                      <a:pt x="309" y="535"/>
                    </a:lnTo>
                    <a:lnTo>
                      <a:pt x="300" y="548"/>
                    </a:lnTo>
                    <a:lnTo>
                      <a:pt x="292" y="563"/>
                    </a:lnTo>
                    <a:lnTo>
                      <a:pt x="282" y="575"/>
                    </a:lnTo>
                    <a:lnTo>
                      <a:pt x="271" y="588"/>
                    </a:lnTo>
                    <a:lnTo>
                      <a:pt x="260" y="601"/>
                    </a:lnTo>
                    <a:lnTo>
                      <a:pt x="249" y="613"/>
                    </a:lnTo>
                    <a:lnTo>
                      <a:pt x="237" y="624"/>
                    </a:lnTo>
                    <a:lnTo>
                      <a:pt x="225" y="633"/>
                    </a:lnTo>
                    <a:lnTo>
                      <a:pt x="211" y="644"/>
                    </a:lnTo>
                    <a:lnTo>
                      <a:pt x="198" y="654"/>
                    </a:lnTo>
                    <a:lnTo>
                      <a:pt x="184" y="663"/>
                    </a:lnTo>
                    <a:lnTo>
                      <a:pt x="170" y="671"/>
                    </a:lnTo>
                    <a:lnTo>
                      <a:pt x="155" y="679"/>
                    </a:lnTo>
                    <a:lnTo>
                      <a:pt x="139" y="685"/>
                    </a:lnTo>
                    <a:lnTo>
                      <a:pt x="125" y="691"/>
                    </a:lnTo>
                    <a:lnTo>
                      <a:pt x="109" y="697"/>
                    </a:lnTo>
                    <a:lnTo>
                      <a:pt x="93" y="702"/>
                    </a:lnTo>
                    <a:lnTo>
                      <a:pt x="76" y="705"/>
                    </a:lnTo>
                    <a:lnTo>
                      <a:pt x="59" y="709"/>
                    </a:lnTo>
                    <a:lnTo>
                      <a:pt x="42" y="712"/>
                    </a:lnTo>
                    <a:lnTo>
                      <a:pt x="25" y="713"/>
                    </a:lnTo>
                    <a:lnTo>
                      <a:pt x="0" y="358"/>
                    </a:lnTo>
                    <a:close/>
                  </a:path>
                </a:pathLst>
              </a:custGeom>
              <a:solidFill>
                <a:srgbClr val="B2FFFF"/>
              </a:solidFill>
              <a:ln>
                <a:noFill/>
              </a:ln>
              <a:extLst>
                <a:ext uri="{91240B29-F687-4F45-9708-019B960494DF}">
                  <a14:hiddenLine xmlns:a14="http://schemas.microsoft.com/office/drawing/2010/main" xmlns="" w="3175" cmpd="sng">
                    <a:solidFill>
                      <a:srgbClr val="000000"/>
                    </a:solidFill>
                    <a:round/>
                    <a:headEnd/>
                    <a:tailEnd/>
                  </a14:hiddenLine>
                </a:ext>
              </a:extLst>
            </p:spPr>
            <p:txBody>
              <a:bodyPr/>
              <a:lstStyle/>
              <a:p>
                <a:endParaRPr lang="en-US"/>
              </a:p>
            </p:txBody>
          </p:sp>
          <p:sp>
            <p:nvSpPr>
              <p:cNvPr id="26694" name="Freeform 839"/>
              <p:cNvSpPr>
                <a:spLocks/>
              </p:cNvSpPr>
              <p:nvPr/>
            </p:nvSpPr>
            <p:spPr bwMode="auto">
              <a:xfrm>
                <a:off x="4768" y="1842"/>
                <a:ext cx="271" cy="485"/>
              </a:xfrm>
              <a:custGeom>
                <a:avLst/>
                <a:gdLst>
                  <a:gd name="T0" fmla="*/ 271 w 382"/>
                  <a:gd name="T1" fmla="*/ 484 h 714"/>
                  <a:gd name="T2" fmla="*/ 267 w 382"/>
                  <a:gd name="T3" fmla="*/ 484 h 714"/>
                  <a:gd name="T4" fmla="*/ 262 w 382"/>
                  <a:gd name="T5" fmla="*/ 485 h 714"/>
                  <a:gd name="T6" fmla="*/ 258 w 382"/>
                  <a:gd name="T7" fmla="*/ 485 h 714"/>
                  <a:gd name="T8" fmla="*/ 253 w 382"/>
                  <a:gd name="T9" fmla="*/ 485 h 714"/>
                  <a:gd name="T10" fmla="*/ 228 w 382"/>
                  <a:gd name="T11" fmla="*/ 484 h 714"/>
                  <a:gd name="T12" fmla="*/ 202 w 382"/>
                  <a:gd name="T13" fmla="*/ 480 h 714"/>
                  <a:gd name="T14" fmla="*/ 178 w 382"/>
                  <a:gd name="T15" fmla="*/ 474 h 714"/>
                  <a:gd name="T16" fmla="*/ 155 w 382"/>
                  <a:gd name="T17" fmla="*/ 466 h 714"/>
                  <a:gd name="T18" fmla="*/ 132 w 382"/>
                  <a:gd name="T19" fmla="*/ 456 h 714"/>
                  <a:gd name="T20" fmla="*/ 111 w 382"/>
                  <a:gd name="T21" fmla="*/ 444 h 714"/>
                  <a:gd name="T22" fmla="*/ 92 w 382"/>
                  <a:gd name="T23" fmla="*/ 429 h 714"/>
                  <a:gd name="T24" fmla="*/ 74 w 382"/>
                  <a:gd name="T25" fmla="*/ 414 h 714"/>
                  <a:gd name="T26" fmla="*/ 57 w 382"/>
                  <a:gd name="T27" fmla="*/ 397 h 714"/>
                  <a:gd name="T28" fmla="*/ 43 w 382"/>
                  <a:gd name="T29" fmla="*/ 378 h 714"/>
                  <a:gd name="T30" fmla="*/ 30 w 382"/>
                  <a:gd name="T31" fmla="*/ 358 h 714"/>
                  <a:gd name="T32" fmla="*/ 20 w 382"/>
                  <a:gd name="T33" fmla="*/ 337 h 714"/>
                  <a:gd name="T34" fmla="*/ 11 w 382"/>
                  <a:gd name="T35" fmla="*/ 315 h 714"/>
                  <a:gd name="T36" fmla="*/ 5 w 382"/>
                  <a:gd name="T37" fmla="*/ 291 h 714"/>
                  <a:gd name="T38" fmla="*/ 1 w 382"/>
                  <a:gd name="T39" fmla="*/ 267 h 714"/>
                  <a:gd name="T40" fmla="*/ 0 w 382"/>
                  <a:gd name="T41" fmla="*/ 243 h 714"/>
                  <a:gd name="T42" fmla="*/ 1 w 382"/>
                  <a:gd name="T43" fmla="*/ 218 h 714"/>
                  <a:gd name="T44" fmla="*/ 5 w 382"/>
                  <a:gd name="T45" fmla="*/ 194 h 714"/>
                  <a:gd name="T46" fmla="*/ 11 w 382"/>
                  <a:gd name="T47" fmla="*/ 171 h 714"/>
                  <a:gd name="T48" fmla="*/ 20 w 382"/>
                  <a:gd name="T49" fmla="*/ 149 h 714"/>
                  <a:gd name="T50" fmla="*/ 30 w 382"/>
                  <a:gd name="T51" fmla="*/ 127 h 714"/>
                  <a:gd name="T52" fmla="*/ 43 w 382"/>
                  <a:gd name="T53" fmla="*/ 107 h 714"/>
                  <a:gd name="T54" fmla="*/ 57 w 382"/>
                  <a:gd name="T55" fmla="*/ 89 h 714"/>
                  <a:gd name="T56" fmla="*/ 74 w 382"/>
                  <a:gd name="T57" fmla="*/ 71 h 714"/>
                  <a:gd name="T58" fmla="*/ 92 w 382"/>
                  <a:gd name="T59" fmla="*/ 56 h 714"/>
                  <a:gd name="T60" fmla="*/ 111 w 382"/>
                  <a:gd name="T61" fmla="*/ 41 h 714"/>
                  <a:gd name="T62" fmla="*/ 132 w 382"/>
                  <a:gd name="T63" fmla="*/ 29 h 714"/>
                  <a:gd name="T64" fmla="*/ 155 w 382"/>
                  <a:gd name="T65" fmla="*/ 19 h 714"/>
                  <a:gd name="T66" fmla="*/ 178 w 382"/>
                  <a:gd name="T67" fmla="*/ 11 h 714"/>
                  <a:gd name="T68" fmla="*/ 202 w 382"/>
                  <a:gd name="T69" fmla="*/ 5 h 714"/>
                  <a:gd name="T70" fmla="*/ 228 w 382"/>
                  <a:gd name="T71" fmla="*/ 1 h 714"/>
                  <a:gd name="T72" fmla="*/ 253 w 382"/>
                  <a:gd name="T73" fmla="*/ 0 h 7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
                  <a:gd name="T112" fmla="*/ 0 h 714"/>
                  <a:gd name="T113" fmla="*/ 382 w 382"/>
                  <a:gd name="T114" fmla="*/ 714 h 71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 h="714">
                    <a:moveTo>
                      <a:pt x="357" y="358"/>
                    </a:moveTo>
                    <a:lnTo>
                      <a:pt x="382" y="713"/>
                    </a:lnTo>
                    <a:lnTo>
                      <a:pt x="379" y="713"/>
                    </a:lnTo>
                    <a:lnTo>
                      <a:pt x="377" y="713"/>
                    </a:lnTo>
                    <a:lnTo>
                      <a:pt x="373" y="713"/>
                    </a:lnTo>
                    <a:lnTo>
                      <a:pt x="369" y="714"/>
                    </a:lnTo>
                    <a:lnTo>
                      <a:pt x="366" y="714"/>
                    </a:lnTo>
                    <a:lnTo>
                      <a:pt x="363" y="714"/>
                    </a:lnTo>
                    <a:lnTo>
                      <a:pt x="360" y="714"/>
                    </a:lnTo>
                    <a:lnTo>
                      <a:pt x="357" y="714"/>
                    </a:lnTo>
                    <a:lnTo>
                      <a:pt x="339" y="714"/>
                    </a:lnTo>
                    <a:lnTo>
                      <a:pt x="321" y="713"/>
                    </a:lnTo>
                    <a:lnTo>
                      <a:pt x="302" y="710"/>
                    </a:lnTo>
                    <a:lnTo>
                      <a:pt x="285" y="707"/>
                    </a:lnTo>
                    <a:lnTo>
                      <a:pt x="268" y="703"/>
                    </a:lnTo>
                    <a:lnTo>
                      <a:pt x="251" y="698"/>
                    </a:lnTo>
                    <a:lnTo>
                      <a:pt x="234" y="692"/>
                    </a:lnTo>
                    <a:lnTo>
                      <a:pt x="218" y="686"/>
                    </a:lnTo>
                    <a:lnTo>
                      <a:pt x="202" y="679"/>
                    </a:lnTo>
                    <a:lnTo>
                      <a:pt x="186" y="671"/>
                    </a:lnTo>
                    <a:lnTo>
                      <a:pt x="172" y="663"/>
                    </a:lnTo>
                    <a:lnTo>
                      <a:pt x="157" y="653"/>
                    </a:lnTo>
                    <a:lnTo>
                      <a:pt x="144" y="643"/>
                    </a:lnTo>
                    <a:lnTo>
                      <a:pt x="130" y="632"/>
                    </a:lnTo>
                    <a:lnTo>
                      <a:pt x="117" y="621"/>
                    </a:lnTo>
                    <a:lnTo>
                      <a:pt x="105" y="609"/>
                    </a:lnTo>
                    <a:lnTo>
                      <a:pt x="92" y="597"/>
                    </a:lnTo>
                    <a:lnTo>
                      <a:pt x="81" y="585"/>
                    </a:lnTo>
                    <a:lnTo>
                      <a:pt x="70" y="570"/>
                    </a:lnTo>
                    <a:lnTo>
                      <a:pt x="61" y="557"/>
                    </a:lnTo>
                    <a:lnTo>
                      <a:pt x="51" y="542"/>
                    </a:lnTo>
                    <a:lnTo>
                      <a:pt x="42" y="527"/>
                    </a:lnTo>
                    <a:lnTo>
                      <a:pt x="35" y="511"/>
                    </a:lnTo>
                    <a:lnTo>
                      <a:pt x="28" y="496"/>
                    </a:lnTo>
                    <a:lnTo>
                      <a:pt x="22" y="480"/>
                    </a:lnTo>
                    <a:lnTo>
                      <a:pt x="15" y="463"/>
                    </a:lnTo>
                    <a:lnTo>
                      <a:pt x="11" y="447"/>
                    </a:lnTo>
                    <a:lnTo>
                      <a:pt x="7" y="428"/>
                    </a:lnTo>
                    <a:lnTo>
                      <a:pt x="3" y="411"/>
                    </a:lnTo>
                    <a:lnTo>
                      <a:pt x="1" y="393"/>
                    </a:lnTo>
                    <a:lnTo>
                      <a:pt x="0" y="376"/>
                    </a:lnTo>
                    <a:lnTo>
                      <a:pt x="0" y="358"/>
                    </a:lnTo>
                    <a:lnTo>
                      <a:pt x="0" y="339"/>
                    </a:lnTo>
                    <a:lnTo>
                      <a:pt x="1" y="321"/>
                    </a:lnTo>
                    <a:lnTo>
                      <a:pt x="3" y="303"/>
                    </a:lnTo>
                    <a:lnTo>
                      <a:pt x="7" y="286"/>
                    </a:lnTo>
                    <a:lnTo>
                      <a:pt x="11" y="269"/>
                    </a:lnTo>
                    <a:lnTo>
                      <a:pt x="15" y="252"/>
                    </a:lnTo>
                    <a:lnTo>
                      <a:pt x="22" y="234"/>
                    </a:lnTo>
                    <a:lnTo>
                      <a:pt x="28" y="219"/>
                    </a:lnTo>
                    <a:lnTo>
                      <a:pt x="35" y="203"/>
                    </a:lnTo>
                    <a:lnTo>
                      <a:pt x="42" y="187"/>
                    </a:lnTo>
                    <a:lnTo>
                      <a:pt x="51" y="172"/>
                    </a:lnTo>
                    <a:lnTo>
                      <a:pt x="61" y="158"/>
                    </a:lnTo>
                    <a:lnTo>
                      <a:pt x="70" y="144"/>
                    </a:lnTo>
                    <a:lnTo>
                      <a:pt x="81" y="131"/>
                    </a:lnTo>
                    <a:lnTo>
                      <a:pt x="92" y="117"/>
                    </a:lnTo>
                    <a:lnTo>
                      <a:pt x="105" y="105"/>
                    </a:lnTo>
                    <a:lnTo>
                      <a:pt x="117" y="93"/>
                    </a:lnTo>
                    <a:lnTo>
                      <a:pt x="130" y="82"/>
                    </a:lnTo>
                    <a:lnTo>
                      <a:pt x="144" y="71"/>
                    </a:lnTo>
                    <a:lnTo>
                      <a:pt x="157" y="61"/>
                    </a:lnTo>
                    <a:lnTo>
                      <a:pt x="172" y="51"/>
                    </a:lnTo>
                    <a:lnTo>
                      <a:pt x="186" y="43"/>
                    </a:lnTo>
                    <a:lnTo>
                      <a:pt x="202" y="36"/>
                    </a:lnTo>
                    <a:lnTo>
                      <a:pt x="218" y="28"/>
                    </a:lnTo>
                    <a:lnTo>
                      <a:pt x="234" y="22"/>
                    </a:lnTo>
                    <a:lnTo>
                      <a:pt x="251" y="16"/>
                    </a:lnTo>
                    <a:lnTo>
                      <a:pt x="268" y="11"/>
                    </a:lnTo>
                    <a:lnTo>
                      <a:pt x="285" y="8"/>
                    </a:lnTo>
                    <a:lnTo>
                      <a:pt x="302" y="4"/>
                    </a:lnTo>
                    <a:lnTo>
                      <a:pt x="321" y="1"/>
                    </a:lnTo>
                    <a:lnTo>
                      <a:pt x="339" y="0"/>
                    </a:lnTo>
                    <a:lnTo>
                      <a:pt x="357" y="0"/>
                    </a:lnTo>
                    <a:lnTo>
                      <a:pt x="357" y="358"/>
                    </a:lnTo>
                    <a:close/>
                  </a:path>
                </a:pathLst>
              </a:custGeom>
              <a:solidFill>
                <a:srgbClr val="FF0000"/>
              </a:solidFill>
              <a:ln>
                <a:noFill/>
              </a:ln>
              <a:extLst>
                <a:ext uri="{91240B29-F687-4F45-9708-019B960494DF}">
                  <a14:hiddenLine xmlns:a14="http://schemas.microsoft.com/office/drawing/2010/main" xmlns="" w="3175" cmpd="sng">
                    <a:solidFill>
                      <a:srgbClr val="000000"/>
                    </a:solidFill>
                    <a:round/>
                    <a:headEnd/>
                    <a:tailEnd/>
                  </a14:hiddenLine>
                </a:ext>
              </a:extLst>
            </p:spPr>
            <p:txBody>
              <a:bodyPr/>
              <a:lstStyle/>
              <a:p>
                <a:endParaRPr lang="en-US"/>
              </a:p>
            </p:txBody>
          </p:sp>
          <p:sp>
            <p:nvSpPr>
              <p:cNvPr id="26695" name="Rectangle 840"/>
              <p:cNvSpPr>
                <a:spLocks noChangeArrowheads="1"/>
              </p:cNvSpPr>
              <p:nvPr/>
            </p:nvSpPr>
            <p:spPr bwMode="auto">
              <a:xfrm>
                <a:off x="5042" y="1949"/>
                <a:ext cx="208"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900" b="1">
                    <a:solidFill>
                      <a:srgbClr val="000000"/>
                    </a:solidFill>
                    <a:latin typeface="Verdana" panose="020B0604030504040204" pitchFamily="34" charset="0"/>
                  </a:rPr>
                  <a:t>49%</a:t>
                </a:r>
                <a:endParaRPr lang="en-US" sz="900">
                  <a:latin typeface="Verdana" panose="020B0604030504040204" pitchFamily="34" charset="0"/>
                </a:endParaRPr>
              </a:p>
            </p:txBody>
          </p:sp>
          <p:sp>
            <p:nvSpPr>
              <p:cNvPr id="26696" name="Rectangle 841"/>
              <p:cNvSpPr>
                <a:spLocks noChangeArrowheads="1"/>
              </p:cNvSpPr>
              <p:nvPr/>
            </p:nvSpPr>
            <p:spPr bwMode="auto">
              <a:xfrm>
                <a:off x="4817" y="2115"/>
                <a:ext cx="208"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900" b="1">
                    <a:solidFill>
                      <a:srgbClr val="FFFFFF"/>
                    </a:solidFill>
                    <a:latin typeface="Verdana" panose="020B0604030504040204" pitchFamily="34" charset="0"/>
                  </a:rPr>
                  <a:t>51%</a:t>
                </a:r>
                <a:endParaRPr lang="en-US" sz="900">
                  <a:latin typeface="Verdana" panose="020B0604030504040204" pitchFamily="34" charset="0"/>
                </a:endParaRPr>
              </a:p>
            </p:txBody>
          </p:sp>
          <p:sp>
            <p:nvSpPr>
              <p:cNvPr id="26697" name="Freeform 842"/>
              <p:cNvSpPr>
                <a:spLocks/>
              </p:cNvSpPr>
              <p:nvPr/>
            </p:nvSpPr>
            <p:spPr bwMode="auto">
              <a:xfrm>
                <a:off x="4856" y="2022"/>
                <a:ext cx="75" cy="71"/>
              </a:xfrm>
              <a:custGeom>
                <a:avLst/>
                <a:gdLst>
                  <a:gd name="T0" fmla="*/ 75 w 106"/>
                  <a:gd name="T1" fmla="*/ 37 h 105"/>
                  <a:gd name="T2" fmla="*/ 74 w 106"/>
                  <a:gd name="T3" fmla="*/ 43 h 105"/>
                  <a:gd name="T4" fmla="*/ 71 w 106"/>
                  <a:gd name="T5" fmla="*/ 49 h 105"/>
                  <a:gd name="T6" fmla="*/ 68 w 106"/>
                  <a:gd name="T7" fmla="*/ 55 h 105"/>
                  <a:gd name="T8" fmla="*/ 64 w 106"/>
                  <a:gd name="T9" fmla="*/ 61 h 105"/>
                  <a:gd name="T10" fmla="*/ 59 w 106"/>
                  <a:gd name="T11" fmla="*/ 65 h 105"/>
                  <a:gd name="T12" fmla="*/ 52 w 106"/>
                  <a:gd name="T13" fmla="*/ 68 h 105"/>
                  <a:gd name="T14" fmla="*/ 45 w 106"/>
                  <a:gd name="T15" fmla="*/ 70 h 105"/>
                  <a:gd name="T16" fmla="*/ 38 w 106"/>
                  <a:gd name="T17" fmla="*/ 71 h 105"/>
                  <a:gd name="T18" fmla="*/ 30 w 106"/>
                  <a:gd name="T19" fmla="*/ 70 h 105"/>
                  <a:gd name="T20" fmla="*/ 23 w 106"/>
                  <a:gd name="T21" fmla="*/ 68 h 105"/>
                  <a:gd name="T22" fmla="*/ 16 w 106"/>
                  <a:gd name="T23" fmla="*/ 65 h 105"/>
                  <a:gd name="T24" fmla="*/ 11 w 106"/>
                  <a:gd name="T25" fmla="*/ 61 h 105"/>
                  <a:gd name="T26" fmla="*/ 6 w 106"/>
                  <a:gd name="T27" fmla="*/ 55 h 105"/>
                  <a:gd name="T28" fmla="*/ 3 w 106"/>
                  <a:gd name="T29" fmla="*/ 49 h 105"/>
                  <a:gd name="T30" fmla="*/ 0 w 106"/>
                  <a:gd name="T31" fmla="*/ 43 h 105"/>
                  <a:gd name="T32" fmla="*/ 0 w 106"/>
                  <a:gd name="T33" fmla="*/ 37 h 105"/>
                  <a:gd name="T34" fmla="*/ 0 w 106"/>
                  <a:gd name="T35" fmla="*/ 29 h 105"/>
                  <a:gd name="T36" fmla="*/ 3 w 106"/>
                  <a:gd name="T37" fmla="*/ 22 h 105"/>
                  <a:gd name="T38" fmla="*/ 6 w 106"/>
                  <a:gd name="T39" fmla="*/ 16 h 105"/>
                  <a:gd name="T40" fmla="*/ 11 w 106"/>
                  <a:gd name="T41" fmla="*/ 11 h 105"/>
                  <a:gd name="T42" fmla="*/ 16 w 106"/>
                  <a:gd name="T43" fmla="*/ 7 h 105"/>
                  <a:gd name="T44" fmla="*/ 23 w 106"/>
                  <a:gd name="T45" fmla="*/ 3 h 105"/>
                  <a:gd name="T46" fmla="*/ 30 w 106"/>
                  <a:gd name="T47" fmla="*/ 1 h 105"/>
                  <a:gd name="T48" fmla="*/ 38 w 106"/>
                  <a:gd name="T49" fmla="*/ 0 h 105"/>
                  <a:gd name="T50" fmla="*/ 45 w 106"/>
                  <a:gd name="T51" fmla="*/ 1 h 105"/>
                  <a:gd name="T52" fmla="*/ 52 w 106"/>
                  <a:gd name="T53" fmla="*/ 3 h 105"/>
                  <a:gd name="T54" fmla="*/ 59 w 106"/>
                  <a:gd name="T55" fmla="*/ 7 h 105"/>
                  <a:gd name="T56" fmla="*/ 64 w 106"/>
                  <a:gd name="T57" fmla="*/ 11 h 105"/>
                  <a:gd name="T58" fmla="*/ 68 w 106"/>
                  <a:gd name="T59" fmla="*/ 16 h 105"/>
                  <a:gd name="T60" fmla="*/ 71 w 106"/>
                  <a:gd name="T61" fmla="*/ 22 h 105"/>
                  <a:gd name="T62" fmla="*/ 74 w 106"/>
                  <a:gd name="T63" fmla="*/ 29 h 105"/>
                  <a:gd name="T64" fmla="*/ 75 w 106"/>
                  <a:gd name="T65" fmla="*/ 37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106" y="54"/>
                    </a:moveTo>
                    <a:lnTo>
                      <a:pt x="105" y="63"/>
                    </a:lnTo>
                    <a:lnTo>
                      <a:pt x="101" y="73"/>
                    </a:lnTo>
                    <a:lnTo>
                      <a:pt x="96" y="82"/>
                    </a:lnTo>
                    <a:lnTo>
                      <a:pt x="90" y="90"/>
                    </a:lnTo>
                    <a:lnTo>
                      <a:pt x="83" y="96"/>
                    </a:lnTo>
                    <a:lnTo>
                      <a:pt x="73" y="101"/>
                    </a:lnTo>
                    <a:lnTo>
                      <a:pt x="64" y="104"/>
                    </a:lnTo>
                    <a:lnTo>
                      <a:pt x="53" y="105"/>
                    </a:lnTo>
                    <a:lnTo>
                      <a:pt x="42" y="104"/>
                    </a:lnTo>
                    <a:lnTo>
                      <a:pt x="32" y="101"/>
                    </a:lnTo>
                    <a:lnTo>
                      <a:pt x="22" y="96"/>
                    </a:lnTo>
                    <a:lnTo>
                      <a:pt x="15" y="90"/>
                    </a:lnTo>
                    <a:lnTo>
                      <a:pt x="9" y="82"/>
                    </a:lnTo>
                    <a:lnTo>
                      <a:pt x="4" y="73"/>
                    </a:lnTo>
                    <a:lnTo>
                      <a:pt x="0" y="63"/>
                    </a:lnTo>
                    <a:lnTo>
                      <a:pt x="0" y="54"/>
                    </a:lnTo>
                    <a:lnTo>
                      <a:pt x="0" y="43"/>
                    </a:lnTo>
                    <a:lnTo>
                      <a:pt x="4" y="33"/>
                    </a:lnTo>
                    <a:lnTo>
                      <a:pt x="9" y="23"/>
                    </a:lnTo>
                    <a:lnTo>
                      <a:pt x="15" y="16"/>
                    </a:lnTo>
                    <a:lnTo>
                      <a:pt x="22" y="10"/>
                    </a:lnTo>
                    <a:lnTo>
                      <a:pt x="32" y="5"/>
                    </a:lnTo>
                    <a:lnTo>
                      <a:pt x="42" y="1"/>
                    </a:lnTo>
                    <a:lnTo>
                      <a:pt x="53" y="0"/>
                    </a:lnTo>
                    <a:lnTo>
                      <a:pt x="64" y="1"/>
                    </a:lnTo>
                    <a:lnTo>
                      <a:pt x="73" y="5"/>
                    </a:lnTo>
                    <a:lnTo>
                      <a:pt x="83" y="10"/>
                    </a:lnTo>
                    <a:lnTo>
                      <a:pt x="90" y="16"/>
                    </a:lnTo>
                    <a:lnTo>
                      <a:pt x="96" y="23"/>
                    </a:lnTo>
                    <a:lnTo>
                      <a:pt x="101" y="33"/>
                    </a:lnTo>
                    <a:lnTo>
                      <a:pt x="105" y="43"/>
                    </a:lnTo>
                    <a:lnTo>
                      <a:pt x="106" y="54"/>
                    </a:lnTo>
                  </a:path>
                </a:pathLst>
              </a:custGeom>
              <a:noFill/>
              <a:ln w="63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98" name="Freeform 843"/>
              <p:cNvSpPr>
                <a:spLocks/>
              </p:cNvSpPr>
              <p:nvPr/>
            </p:nvSpPr>
            <p:spPr bwMode="auto">
              <a:xfrm>
                <a:off x="4919" y="1996"/>
                <a:ext cx="39" cy="36"/>
              </a:xfrm>
              <a:custGeom>
                <a:avLst/>
                <a:gdLst>
                  <a:gd name="T0" fmla="*/ 13 w 55"/>
                  <a:gd name="T1" fmla="*/ 9 h 54"/>
                  <a:gd name="T2" fmla="*/ 21 w 55"/>
                  <a:gd name="T3" fmla="*/ 2 h 54"/>
                  <a:gd name="T4" fmla="*/ 39 w 55"/>
                  <a:gd name="T5" fmla="*/ 0 h 54"/>
                  <a:gd name="T6" fmla="*/ 39 w 55"/>
                  <a:gd name="T7" fmla="*/ 15 h 54"/>
                  <a:gd name="T8" fmla="*/ 33 w 55"/>
                  <a:gd name="T9" fmla="*/ 25 h 54"/>
                  <a:gd name="T10" fmla="*/ 33 w 55"/>
                  <a:gd name="T11" fmla="*/ 9 h 54"/>
                  <a:gd name="T12" fmla="*/ 4 w 55"/>
                  <a:gd name="T13" fmla="*/ 36 h 54"/>
                  <a:gd name="T14" fmla="*/ 0 w 55"/>
                  <a:gd name="T15" fmla="*/ 33 h 54"/>
                  <a:gd name="T16" fmla="*/ 30 w 55"/>
                  <a:gd name="T17" fmla="*/ 6 h 54"/>
                  <a:gd name="T18" fmla="*/ 13 w 55"/>
                  <a:gd name="T19" fmla="*/ 9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4"/>
                  <a:gd name="T32" fmla="*/ 55 w 55"/>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4">
                    <a:moveTo>
                      <a:pt x="19" y="14"/>
                    </a:moveTo>
                    <a:lnTo>
                      <a:pt x="30" y="3"/>
                    </a:lnTo>
                    <a:lnTo>
                      <a:pt x="55" y="0"/>
                    </a:lnTo>
                    <a:lnTo>
                      <a:pt x="55" y="22"/>
                    </a:lnTo>
                    <a:lnTo>
                      <a:pt x="46" y="37"/>
                    </a:lnTo>
                    <a:lnTo>
                      <a:pt x="46" y="14"/>
                    </a:lnTo>
                    <a:lnTo>
                      <a:pt x="5" y="54"/>
                    </a:lnTo>
                    <a:lnTo>
                      <a:pt x="0" y="49"/>
                    </a:lnTo>
                    <a:lnTo>
                      <a:pt x="43" y="9"/>
                    </a:lnTo>
                    <a:lnTo>
                      <a:pt x="19"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99" name="Freeform 844"/>
              <p:cNvSpPr>
                <a:spLocks/>
              </p:cNvSpPr>
              <p:nvPr/>
            </p:nvSpPr>
            <p:spPr bwMode="auto">
              <a:xfrm>
                <a:off x="4919" y="1996"/>
                <a:ext cx="39" cy="36"/>
              </a:xfrm>
              <a:custGeom>
                <a:avLst/>
                <a:gdLst>
                  <a:gd name="T0" fmla="*/ 13 w 55"/>
                  <a:gd name="T1" fmla="*/ 9 h 54"/>
                  <a:gd name="T2" fmla="*/ 21 w 55"/>
                  <a:gd name="T3" fmla="*/ 2 h 54"/>
                  <a:gd name="T4" fmla="*/ 39 w 55"/>
                  <a:gd name="T5" fmla="*/ 0 h 54"/>
                  <a:gd name="T6" fmla="*/ 39 w 55"/>
                  <a:gd name="T7" fmla="*/ 15 h 54"/>
                  <a:gd name="T8" fmla="*/ 33 w 55"/>
                  <a:gd name="T9" fmla="*/ 25 h 54"/>
                  <a:gd name="T10" fmla="*/ 33 w 55"/>
                  <a:gd name="T11" fmla="*/ 9 h 54"/>
                  <a:gd name="T12" fmla="*/ 4 w 55"/>
                  <a:gd name="T13" fmla="*/ 36 h 54"/>
                  <a:gd name="T14" fmla="*/ 0 w 55"/>
                  <a:gd name="T15" fmla="*/ 33 h 54"/>
                  <a:gd name="T16" fmla="*/ 30 w 55"/>
                  <a:gd name="T17" fmla="*/ 6 h 54"/>
                  <a:gd name="T18" fmla="*/ 13 w 55"/>
                  <a:gd name="T19" fmla="*/ 9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4"/>
                  <a:gd name="T32" fmla="*/ 55 w 55"/>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4">
                    <a:moveTo>
                      <a:pt x="19" y="14"/>
                    </a:moveTo>
                    <a:lnTo>
                      <a:pt x="30" y="3"/>
                    </a:lnTo>
                    <a:lnTo>
                      <a:pt x="55" y="0"/>
                    </a:lnTo>
                    <a:lnTo>
                      <a:pt x="55" y="22"/>
                    </a:lnTo>
                    <a:lnTo>
                      <a:pt x="46" y="37"/>
                    </a:lnTo>
                    <a:lnTo>
                      <a:pt x="46" y="14"/>
                    </a:lnTo>
                    <a:lnTo>
                      <a:pt x="5" y="54"/>
                    </a:lnTo>
                    <a:lnTo>
                      <a:pt x="0" y="49"/>
                    </a:lnTo>
                    <a:lnTo>
                      <a:pt x="43" y="9"/>
                    </a:lnTo>
                    <a:lnTo>
                      <a:pt x="19" y="14"/>
                    </a:lnTo>
                  </a:path>
                </a:pathLst>
              </a:custGeom>
              <a:noFill/>
              <a:ln w="1588">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00" name="Freeform 845"/>
              <p:cNvSpPr>
                <a:spLocks/>
              </p:cNvSpPr>
              <p:nvPr/>
            </p:nvSpPr>
            <p:spPr bwMode="auto">
              <a:xfrm>
                <a:off x="5090" y="2129"/>
                <a:ext cx="25" cy="33"/>
              </a:xfrm>
              <a:custGeom>
                <a:avLst/>
                <a:gdLst>
                  <a:gd name="T0" fmla="*/ 9 w 35"/>
                  <a:gd name="T1" fmla="*/ 4 h 47"/>
                  <a:gd name="T2" fmla="*/ 9 w 35"/>
                  <a:gd name="T3" fmla="*/ 13 h 47"/>
                  <a:gd name="T4" fmla="*/ 0 w 35"/>
                  <a:gd name="T5" fmla="*/ 13 h 47"/>
                  <a:gd name="T6" fmla="*/ 0 w 35"/>
                  <a:gd name="T7" fmla="*/ 20 h 47"/>
                  <a:gd name="T8" fmla="*/ 9 w 35"/>
                  <a:gd name="T9" fmla="*/ 20 h 47"/>
                  <a:gd name="T10" fmla="*/ 9 w 35"/>
                  <a:gd name="T11" fmla="*/ 33 h 47"/>
                  <a:gd name="T12" fmla="*/ 16 w 35"/>
                  <a:gd name="T13" fmla="*/ 33 h 47"/>
                  <a:gd name="T14" fmla="*/ 16 w 35"/>
                  <a:gd name="T15" fmla="*/ 20 h 47"/>
                  <a:gd name="T16" fmla="*/ 25 w 35"/>
                  <a:gd name="T17" fmla="*/ 20 h 47"/>
                  <a:gd name="T18" fmla="*/ 25 w 35"/>
                  <a:gd name="T19" fmla="*/ 13 h 47"/>
                  <a:gd name="T20" fmla="*/ 16 w 35"/>
                  <a:gd name="T21" fmla="*/ 13 h 47"/>
                  <a:gd name="T22" fmla="*/ 16 w 35"/>
                  <a:gd name="T23" fmla="*/ 0 h 47"/>
                  <a:gd name="T24" fmla="*/ 9 w 35"/>
                  <a:gd name="T25" fmla="*/ 0 h 47"/>
                  <a:gd name="T26" fmla="*/ 9 w 35"/>
                  <a:gd name="T27" fmla="*/ 4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47"/>
                  <a:gd name="T44" fmla="*/ 35 w 35"/>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47">
                    <a:moveTo>
                      <a:pt x="12" y="6"/>
                    </a:moveTo>
                    <a:lnTo>
                      <a:pt x="12" y="18"/>
                    </a:lnTo>
                    <a:lnTo>
                      <a:pt x="0" y="18"/>
                    </a:lnTo>
                    <a:lnTo>
                      <a:pt x="0" y="28"/>
                    </a:lnTo>
                    <a:lnTo>
                      <a:pt x="12" y="28"/>
                    </a:lnTo>
                    <a:lnTo>
                      <a:pt x="12" y="47"/>
                    </a:lnTo>
                    <a:lnTo>
                      <a:pt x="23" y="47"/>
                    </a:lnTo>
                    <a:lnTo>
                      <a:pt x="23" y="28"/>
                    </a:lnTo>
                    <a:lnTo>
                      <a:pt x="35" y="28"/>
                    </a:lnTo>
                    <a:lnTo>
                      <a:pt x="35" y="18"/>
                    </a:lnTo>
                    <a:lnTo>
                      <a:pt x="23" y="18"/>
                    </a:lnTo>
                    <a:lnTo>
                      <a:pt x="23" y="0"/>
                    </a:lnTo>
                    <a:lnTo>
                      <a:pt x="12" y="0"/>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701" name="Freeform 846"/>
              <p:cNvSpPr>
                <a:spLocks/>
              </p:cNvSpPr>
              <p:nvPr/>
            </p:nvSpPr>
            <p:spPr bwMode="auto">
              <a:xfrm>
                <a:off x="5090" y="2129"/>
                <a:ext cx="25" cy="33"/>
              </a:xfrm>
              <a:custGeom>
                <a:avLst/>
                <a:gdLst>
                  <a:gd name="T0" fmla="*/ 9 w 35"/>
                  <a:gd name="T1" fmla="*/ 4 h 47"/>
                  <a:gd name="T2" fmla="*/ 9 w 35"/>
                  <a:gd name="T3" fmla="*/ 13 h 47"/>
                  <a:gd name="T4" fmla="*/ 0 w 35"/>
                  <a:gd name="T5" fmla="*/ 13 h 47"/>
                  <a:gd name="T6" fmla="*/ 0 w 35"/>
                  <a:gd name="T7" fmla="*/ 20 h 47"/>
                  <a:gd name="T8" fmla="*/ 9 w 35"/>
                  <a:gd name="T9" fmla="*/ 20 h 47"/>
                  <a:gd name="T10" fmla="*/ 9 w 35"/>
                  <a:gd name="T11" fmla="*/ 33 h 47"/>
                  <a:gd name="T12" fmla="*/ 16 w 35"/>
                  <a:gd name="T13" fmla="*/ 33 h 47"/>
                  <a:gd name="T14" fmla="*/ 16 w 35"/>
                  <a:gd name="T15" fmla="*/ 20 h 47"/>
                  <a:gd name="T16" fmla="*/ 25 w 35"/>
                  <a:gd name="T17" fmla="*/ 20 h 47"/>
                  <a:gd name="T18" fmla="*/ 25 w 35"/>
                  <a:gd name="T19" fmla="*/ 13 h 47"/>
                  <a:gd name="T20" fmla="*/ 16 w 35"/>
                  <a:gd name="T21" fmla="*/ 13 h 47"/>
                  <a:gd name="T22" fmla="*/ 16 w 35"/>
                  <a:gd name="T23" fmla="*/ 0 h 47"/>
                  <a:gd name="T24" fmla="*/ 9 w 35"/>
                  <a:gd name="T25" fmla="*/ 0 h 47"/>
                  <a:gd name="T26" fmla="*/ 9 w 35"/>
                  <a:gd name="T27" fmla="*/ 4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47"/>
                  <a:gd name="T44" fmla="*/ 35 w 35"/>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47">
                    <a:moveTo>
                      <a:pt x="12" y="6"/>
                    </a:moveTo>
                    <a:lnTo>
                      <a:pt x="12" y="18"/>
                    </a:lnTo>
                    <a:lnTo>
                      <a:pt x="0" y="18"/>
                    </a:lnTo>
                    <a:lnTo>
                      <a:pt x="0" y="28"/>
                    </a:lnTo>
                    <a:lnTo>
                      <a:pt x="12" y="28"/>
                    </a:lnTo>
                    <a:lnTo>
                      <a:pt x="12" y="47"/>
                    </a:lnTo>
                    <a:lnTo>
                      <a:pt x="23" y="47"/>
                    </a:lnTo>
                    <a:lnTo>
                      <a:pt x="23" y="28"/>
                    </a:lnTo>
                    <a:lnTo>
                      <a:pt x="35" y="28"/>
                    </a:lnTo>
                    <a:lnTo>
                      <a:pt x="35" y="18"/>
                    </a:lnTo>
                    <a:lnTo>
                      <a:pt x="23" y="18"/>
                    </a:lnTo>
                    <a:lnTo>
                      <a:pt x="23" y="0"/>
                    </a:lnTo>
                    <a:lnTo>
                      <a:pt x="12" y="0"/>
                    </a:lnTo>
                    <a:lnTo>
                      <a:pt x="12" y="6"/>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02" name="Freeform 847"/>
              <p:cNvSpPr>
                <a:spLocks/>
              </p:cNvSpPr>
              <p:nvPr/>
            </p:nvSpPr>
            <p:spPr bwMode="auto">
              <a:xfrm>
                <a:off x="5065" y="2047"/>
                <a:ext cx="84" cy="80"/>
              </a:xfrm>
              <a:custGeom>
                <a:avLst/>
                <a:gdLst>
                  <a:gd name="T0" fmla="*/ 84 w 119"/>
                  <a:gd name="T1" fmla="*/ 40 h 117"/>
                  <a:gd name="T2" fmla="*/ 83 w 119"/>
                  <a:gd name="T3" fmla="*/ 49 h 117"/>
                  <a:gd name="T4" fmla="*/ 81 w 119"/>
                  <a:gd name="T5" fmla="*/ 56 h 117"/>
                  <a:gd name="T6" fmla="*/ 77 w 119"/>
                  <a:gd name="T7" fmla="*/ 62 h 117"/>
                  <a:gd name="T8" fmla="*/ 72 w 119"/>
                  <a:gd name="T9" fmla="*/ 68 h 117"/>
                  <a:gd name="T10" fmla="*/ 66 w 119"/>
                  <a:gd name="T11" fmla="*/ 73 h 117"/>
                  <a:gd name="T12" fmla="*/ 59 w 119"/>
                  <a:gd name="T13" fmla="*/ 77 h 117"/>
                  <a:gd name="T14" fmla="*/ 51 w 119"/>
                  <a:gd name="T15" fmla="*/ 79 h 117"/>
                  <a:gd name="T16" fmla="*/ 43 w 119"/>
                  <a:gd name="T17" fmla="*/ 80 h 117"/>
                  <a:gd name="T18" fmla="*/ 35 w 119"/>
                  <a:gd name="T19" fmla="*/ 79 h 117"/>
                  <a:gd name="T20" fmla="*/ 26 w 119"/>
                  <a:gd name="T21" fmla="*/ 77 h 117"/>
                  <a:gd name="T22" fmla="*/ 19 w 119"/>
                  <a:gd name="T23" fmla="*/ 73 h 117"/>
                  <a:gd name="T24" fmla="*/ 13 w 119"/>
                  <a:gd name="T25" fmla="*/ 68 h 117"/>
                  <a:gd name="T26" fmla="*/ 8 w 119"/>
                  <a:gd name="T27" fmla="*/ 62 h 117"/>
                  <a:gd name="T28" fmla="*/ 4 w 119"/>
                  <a:gd name="T29" fmla="*/ 56 h 117"/>
                  <a:gd name="T30" fmla="*/ 1 w 119"/>
                  <a:gd name="T31" fmla="*/ 49 h 117"/>
                  <a:gd name="T32" fmla="*/ 0 w 119"/>
                  <a:gd name="T33" fmla="*/ 40 h 117"/>
                  <a:gd name="T34" fmla="*/ 1 w 119"/>
                  <a:gd name="T35" fmla="*/ 32 h 117"/>
                  <a:gd name="T36" fmla="*/ 4 w 119"/>
                  <a:gd name="T37" fmla="*/ 25 h 117"/>
                  <a:gd name="T38" fmla="*/ 8 w 119"/>
                  <a:gd name="T39" fmla="*/ 18 h 117"/>
                  <a:gd name="T40" fmla="*/ 13 w 119"/>
                  <a:gd name="T41" fmla="*/ 12 h 117"/>
                  <a:gd name="T42" fmla="*/ 19 w 119"/>
                  <a:gd name="T43" fmla="*/ 8 h 117"/>
                  <a:gd name="T44" fmla="*/ 26 w 119"/>
                  <a:gd name="T45" fmla="*/ 3 h 117"/>
                  <a:gd name="T46" fmla="*/ 35 w 119"/>
                  <a:gd name="T47" fmla="*/ 1 h 117"/>
                  <a:gd name="T48" fmla="*/ 43 w 119"/>
                  <a:gd name="T49" fmla="*/ 0 h 117"/>
                  <a:gd name="T50" fmla="*/ 51 w 119"/>
                  <a:gd name="T51" fmla="*/ 1 h 117"/>
                  <a:gd name="T52" fmla="*/ 59 w 119"/>
                  <a:gd name="T53" fmla="*/ 3 h 117"/>
                  <a:gd name="T54" fmla="*/ 66 w 119"/>
                  <a:gd name="T55" fmla="*/ 8 h 117"/>
                  <a:gd name="T56" fmla="*/ 72 w 119"/>
                  <a:gd name="T57" fmla="*/ 12 h 117"/>
                  <a:gd name="T58" fmla="*/ 77 w 119"/>
                  <a:gd name="T59" fmla="*/ 18 h 117"/>
                  <a:gd name="T60" fmla="*/ 81 w 119"/>
                  <a:gd name="T61" fmla="*/ 25 h 117"/>
                  <a:gd name="T62" fmla="*/ 83 w 119"/>
                  <a:gd name="T63" fmla="*/ 32 h 117"/>
                  <a:gd name="T64" fmla="*/ 84 w 119"/>
                  <a:gd name="T65" fmla="*/ 4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7"/>
                  <a:gd name="T101" fmla="*/ 119 w 119"/>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7">
                    <a:moveTo>
                      <a:pt x="119" y="58"/>
                    </a:moveTo>
                    <a:lnTo>
                      <a:pt x="118" y="71"/>
                    </a:lnTo>
                    <a:lnTo>
                      <a:pt x="115" y="82"/>
                    </a:lnTo>
                    <a:lnTo>
                      <a:pt x="109" y="91"/>
                    </a:lnTo>
                    <a:lnTo>
                      <a:pt x="102" y="100"/>
                    </a:lnTo>
                    <a:lnTo>
                      <a:pt x="93" y="107"/>
                    </a:lnTo>
                    <a:lnTo>
                      <a:pt x="83" y="112"/>
                    </a:lnTo>
                    <a:lnTo>
                      <a:pt x="72" y="116"/>
                    </a:lnTo>
                    <a:lnTo>
                      <a:pt x="61" y="117"/>
                    </a:lnTo>
                    <a:lnTo>
                      <a:pt x="49" y="116"/>
                    </a:lnTo>
                    <a:lnTo>
                      <a:pt x="37" y="112"/>
                    </a:lnTo>
                    <a:lnTo>
                      <a:pt x="27" y="107"/>
                    </a:lnTo>
                    <a:lnTo>
                      <a:pt x="19" y="100"/>
                    </a:lnTo>
                    <a:lnTo>
                      <a:pt x="11" y="91"/>
                    </a:lnTo>
                    <a:lnTo>
                      <a:pt x="5" y="82"/>
                    </a:lnTo>
                    <a:lnTo>
                      <a:pt x="2" y="71"/>
                    </a:lnTo>
                    <a:lnTo>
                      <a:pt x="0" y="58"/>
                    </a:lnTo>
                    <a:lnTo>
                      <a:pt x="2" y="47"/>
                    </a:lnTo>
                    <a:lnTo>
                      <a:pt x="5" y="36"/>
                    </a:lnTo>
                    <a:lnTo>
                      <a:pt x="11" y="27"/>
                    </a:lnTo>
                    <a:lnTo>
                      <a:pt x="19" y="17"/>
                    </a:lnTo>
                    <a:lnTo>
                      <a:pt x="27" y="11"/>
                    </a:lnTo>
                    <a:lnTo>
                      <a:pt x="37" y="5"/>
                    </a:lnTo>
                    <a:lnTo>
                      <a:pt x="49" y="1"/>
                    </a:lnTo>
                    <a:lnTo>
                      <a:pt x="61" y="0"/>
                    </a:lnTo>
                    <a:lnTo>
                      <a:pt x="72" y="1"/>
                    </a:lnTo>
                    <a:lnTo>
                      <a:pt x="83" y="5"/>
                    </a:lnTo>
                    <a:lnTo>
                      <a:pt x="93" y="11"/>
                    </a:lnTo>
                    <a:lnTo>
                      <a:pt x="102" y="17"/>
                    </a:lnTo>
                    <a:lnTo>
                      <a:pt x="109" y="27"/>
                    </a:lnTo>
                    <a:lnTo>
                      <a:pt x="115" y="36"/>
                    </a:lnTo>
                    <a:lnTo>
                      <a:pt x="118" y="47"/>
                    </a:lnTo>
                    <a:lnTo>
                      <a:pt x="119" y="58"/>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03" name="Rectangle 848"/>
              <p:cNvSpPr>
                <a:spLocks noChangeArrowheads="1"/>
              </p:cNvSpPr>
              <p:nvPr/>
            </p:nvSpPr>
            <p:spPr bwMode="auto">
              <a:xfrm>
                <a:off x="4580" y="1663"/>
                <a:ext cx="808"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900" b="1">
                    <a:solidFill>
                      <a:srgbClr val="000000"/>
                    </a:solidFill>
                    <a:latin typeface="Verdana" panose="020B0604030504040204" pitchFamily="34" charset="0"/>
                  </a:rPr>
                  <a:t>East Asia &amp; Pacific</a:t>
                </a:r>
              </a:p>
              <a:p>
                <a:pPr algn="ctr"/>
                <a:r>
                  <a:rPr lang="en-US" sz="900" b="1">
                    <a:solidFill>
                      <a:srgbClr val="000000"/>
                    </a:solidFill>
                    <a:latin typeface="Verdana" panose="020B0604030504040204" pitchFamily="34" charset="0"/>
                  </a:rPr>
                  <a:t>740,000</a:t>
                </a:r>
                <a:endParaRPr lang="en-US" sz="900">
                  <a:latin typeface="Times New Roman" panose="02020603050405020304" pitchFamily="18" charset="0"/>
                </a:endParaRPr>
              </a:p>
            </p:txBody>
          </p:sp>
        </p:grpSp>
      </p:grpSp>
      <p:grpSp>
        <p:nvGrpSpPr>
          <p:cNvPr id="26664" name="Group 849"/>
          <p:cNvGrpSpPr>
            <a:grpSpLocks/>
          </p:cNvGrpSpPr>
          <p:nvPr/>
        </p:nvGrpSpPr>
        <p:grpSpPr bwMode="auto">
          <a:xfrm>
            <a:off x="2534270" y="3475038"/>
            <a:ext cx="1729241" cy="996950"/>
            <a:chOff x="375" y="2239"/>
            <a:chExt cx="1165" cy="686"/>
          </a:xfrm>
        </p:grpSpPr>
        <p:grpSp>
          <p:nvGrpSpPr>
            <p:cNvPr id="26678" name="Group 850"/>
            <p:cNvGrpSpPr>
              <a:grpSpLocks/>
            </p:cNvGrpSpPr>
            <p:nvPr/>
          </p:nvGrpSpPr>
          <p:grpSpPr bwMode="auto">
            <a:xfrm>
              <a:off x="759" y="2426"/>
              <a:ext cx="500" cy="499"/>
              <a:chOff x="807" y="2447"/>
              <a:chExt cx="527" cy="517"/>
            </a:xfrm>
          </p:grpSpPr>
          <p:sp>
            <p:nvSpPr>
              <p:cNvPr id="26680" name="Freeform 851"/>
              <p:cNvSpPr>
                <a:spLocks/>
              </p:cNvSpPr>
              <p:nvPr/>
            </p:nvSpPr>
            <p:spPr bwMode="auto">
              <a:xfrm>
                <a:off x="1071" y="2447"/>
                <a:ext cx="263" cy="355"/>
              </a:xfrm>
              <a:custGeom>
                <a:avLst/>
                <a:gdLst>
                  <a:gd name="T0" fmla="*/ 0 w 402"/>
                  <a:gd name="T1" fmla="*/ 259 h 552"/>
                  <a:gd name="T2" fmla="*/ 0 w 402"/>
                  <a:gd name="T3" fmla="*/ 0 h 552"/>
                  <a:gd name="T4" fmla="*/ 14 w 402"/>
                  <a:gd name="T5" fmla="*/ 0 h 552"/>
                  <a:gd name="T6" fmla="*/ 27 w 402"/>
                  <a:gd name="T7" fmla="*/ 2 h 552"/>
                  <a:gd name="T8" fmla="*/ 40 w 402"/>
                  <a:gd name="T9" fmla="*/ 3 h 552"/>
                  <a:gd name="T10" fmla="*/ 53 w 402"/>
                  <a:gd name="T11" fmla="*/ 6 h 552"/>
                  <a:gd name="T12" fmla="*/ 65 w 402"/>
                  <a:gd name="T13" fmla="*/ 8 h 552"/>
                  <a:gd name="T14" fmla="*/ 78 w 402"/>
                  <a:gd name="T15" fmla="*/ 12 h 552"/>
                  <a:gd name="T16" fmla="*/ 90 w 402"/>
                  <a:gd name="T17" fmla="*/ 16 h 552"/>
                  <a:gd name="T18" fmla="*/ 101 w 402"/>
                  <a:gd name="T19" fmla="*/ 21 h 552"/>
                  <a:gd name="T20" fmla="*/ 114 w 402"/>
                  <a:gd name="T21" fmla="*/ 25 h 552"/>
                  <a:gd name="T22" fmla="*/ 125 w 402"/>
                  <a:gd name="T23" fmla="*/ 32 h 552"/>
                  <a:gd name="T24" fmla="*/ 136 w 402"/>
                  <a:gd name="T25" fmla="*/ 38 h 552"/>
                  <a:gd name="T26" fmla="*/ 147 w 402"/>
                  <a:gd name="T27" fmla="*/ 44 h 552"/>
                  <a:gd name="T28" fmla="*/ 157 w 402"/>
                  <a:gd name="T29" fmla="*/ 51 h 552"/>
                  <a:gd name="T30" fmla="*/ 167 w 402"/>
                  <a:gd name="T31" fmla="*/ 59 h 552"/>
                  <a:gd name="T32" fmla="*/ 177 w 402"/>
                  <a:gd name="T33" fmla="*/ 68 h 552"/>
                  <a:gd name="T34" fmla="*/ 185 w 402"/>
                  <a:gd name="T35" fmla="*/ 77 h 552"/>
                  <a:gd name="T36" fmla="*/ 194 w 402"/>
                  <a:gd name="T37" fmla="*/ 85 h 552"/>
                  <a:gd name="T38" fmla="*/ 202 w 402"/>
                  <a:gd name="T39" fmla="*/ 95 h 552"/>
                  <a:gd name="T40" fmla="*/ 210 w 402"/>
                  <a:gd name="T41" fmla="*/ 104 h 552"/>
                  <a:gd name="T42" fmla="*/ 217 w 402"/>
                  <a:gd name="T43" fmla="*/ 114 h 552"/>
                  <a:gd name="T44" fmla="*/ 224 w 402"/>
                  <a:gd name="T45" fmla="*/ 125 h 552"/>
                  <a:gd name="T46" fmla="*/ 231 w 402"/>
                  <a:gd name="T47" fmla="*/ 135 h 552"/>
                  <a:gd name="T48" fmla="*/ 237 w 402"/>
                  <a:gd name="T49" fmla="*/ 147 h 552"/>
                  <a:gd name="T50" fmla="*/ 242 w 402"/>
                  <a:gd name="T51" fmla="*/ 158 h 552"/>
                  <a:gd name="T52" fmla="*/ 247 w 402"/>
                  <a:gd name="T53" fmla="*/ 170 h 552"/>
                  <a:gd name="T54" fmla="*/ 251 w 402"/>
                  <a:gd name="T55" fmla="*/ 181 h 552"/>
                  <a:gd name="T56" fmla="*/ 254 w 402"/>
                  <a:gd name="T57" fmla="*/ 194 h 552"/>
                  <a:gd name="T58" fmla="*/ 257 w 402"/>
                  <a:gd name="T59" fmla="*/ 206 h 552"/>
                  <a:gd name="T60" fmla="*/ 260 w 402"/>
                  <a:gd name="T61" fmla="*/ 219 h 552"/>
                  <a:gd name="T62" fmla="*/ 261 w 402"/>
                  <a:gd name="T63" fmla="*/ 232 h 552"/>
                  <a:gd name="T64" fmla="*/ 262 w 402"/>
                  <a:gd name="T65" fmla="*/ 245 h 552"/>
                  <a:gd name="T66" fmla="*/ 263 w 402"/>
                  <a:gd name="T67" fmla="*/ 259 h 552"/>
                  <a:gd name="T68" fmla="*/ 262 w 402"/>
                  <a:gd name="T69" fmla="*/ 271 h 552"/>
                  <a:gd name="T70" fmla="*/ 261 w 402"/>
                  <a:gd name="T71" fmla="*/ 283 h 552"/>
                  <a:gd name="T72" fmla="*/ 260 w 402"/>
                  <a:gd name="T73" fmla="*/ 295 h 552"/>
                  <a:gd name="T74" fmla="*/ 257 w 402"/>
                  <a:gd name="T75" fmla="*/ 308 h 552"/>
                  <a:gd name="T76" fmla="*/ 255 w 402"/>
                  <a:gd name="T77" fmla="*/ 320 h 552"/>
                  <a:gd name="T78" fmla="*/ 252 w 402"/>
                  <a:gd name="T79" fmla="*/ 332 h 552"/>
                  <a:gd name="T80" fmla="*/ 248 w 402"/>
                  <a:gd name="T81" fmla="*/ 344 h 552"/>
                  <a:gd name="T82" fmla="*/ 243 w 402"/>
                  <a:gd name="T83" fmla="*/ 355 h 552"/>
                  <a:gd name="T84" fmla="*/ 0 w 402"/>
                  <a:gd name="T85" fmla="*/ 259 h 5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2"/>
                  <a:gd name="T130" fmla="*/ 0 h 552"/>
                  <a:gd name="T131" fmla="*/ 402 w 402"/>
                  <a:gd name="T132" fmla="*/ 552 h 55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2" h="552">
                    <a:moveTo>
                      <a:pt x="0" y="402"/>
                    </a:moveTo>
                    <a:lnTo>
                      <a:pt x="0" y="0"/>
                    </a:lnTo>
                    <a:lnTo>
                      <a:pt x="21" y="0"/>
                    </a:lnTo>
                    <a:lnTo>
                      <a:pt x="41" y="3"/>
                    </a:lnTo>
                    <a:lnTo>
                      <a:pt x="61" y="5"/>
                    </a:lnTo>
                    <a:lnTo>
                      <a:pt x="81" y="9"/>
                    </a:lnTo>
                    <a:lnTo>
                      <a:pt x="100" y="13"/>
                    </a:lnTo>
                    <a:lnTo>
                      <a:pt x="119" y="19"/>
                    </a:lnTo>
                    <a:lnTo>
                      <a:pt x="138" y="25"/>
                    </a:lnTo>
                    <a:lnTo>
                      <a:pt x="155" y="32"/>
                    </a:lnTo>
                    <a:lnTo>
                      <a:pt x="174" y="39"/>
                    </a:lnTo>
                    <a:lnTo>
                      <a:pt x="191" y="49"/>
                    </a:lnTo>
                    <a:lnTo>
                      <a:pt x="208" y="59"/>
                    </a:lnTo>
                    <a:lnTo>
                      <a:pt x="224" y="69"/>
                    </a:lnTo>
                    <a:lnTo>
                      <a:pt x="240" y="80"/>
                    </a:lnTo>
                    <a:lnTo>
                      <a:pt x="255" y="92"/>
                    </a:lnTo>
                    <a:lnTo>
                      <a:pt x="270" y="105"/>
                    </a:lnTo>
                    <a:lnTo>
                      <a:pt x="283" y="119"/>
                    </a:lnTo>
                    <a:lnTo>
                      <a:pt x="297" y="132"/>
                    </a:lnTo>
                    <a:lnTo>
                      <a:pt x="309" y="147"/>
                    </a:lnTo>
                    <a:lnTo>
                      <a:pt x="321" y="161"/>
                    </a:lnTo>
                    <a:lnTo>
                      <a:pt x="332" y="177"/>
                    </a:lnTo>
                    <a:lnTo>
                      <a:pt x="343" y="194"/>
                    </a:lnTo>
                    <a:lnTo>
                      <a:pt x="353" y="210"/>
                    </a:lnTo>
                    <a:lnTo>
                      <a:pt x="362" y="229"/>
                    </a:lnTo>
                    <a:lnTo>
                      <a:pt x="370" y="246"/>
                    </a:lnTo>
                    <a:lnTo>
                      <a:pt x="377" y="264"/>
                    </a:lnTo>
                    <a:lnTo>
                      <a:pt x="383" y="282"/>
                    </a:lnTo>
                    <a:lnTo>
                      <a:pt x="388" y="302"/>
                    </a:lnTo>
                    <a:lnTo>
                      <a:pt x="393" y="321"/>
                    </a:lnTo>
                    <a:lnTo>
                      <a:pt x="397" y="341"/>
                    </a:lnTo>
                    <a:lnTo>
                      <a:pt x="399" y="361"/>
                    </a:lnTo>
                    <a:lnTo>
                      <a:pt x="401" y="381"/>
                    </a:lnTo>
                    <a:lnTo>
                      <a:pt x="402" y="402"/>
                    </a:lnTo>
                    <a:lnTo>
                      <a:pt x="401" y="421"/>
                    </a:lnTo>
                    <a:lnTo>
                      <a:pt x="399" y="440"/>
                    </a:lnTo>
                    <a:lnTo>
                      <a:pt x="397" y="459"/>
                    </a:lnTo>
                    <a:lnTo>
                      <a:pt x="393" y="479"/>
                    </a:lnTo>
                    <a:lnTo>
                      <a:pt x="390" y="498"/>
                    </a:lnTo>
                    <a:lnTo>
                      <a:pt x="385" y="516"/>
                    </a:lnTo>
                    <a:lnTo>
                      <a:pt x="379" y="535"/>
                    </a:lnTo>
                    <a:lnTo>
                      <a:pt x="371" y="552"/>
                    </a:lnTo>
                    <a:lnTo>
                      <a:pt x="0" y="402"/>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81" name="Freeform 852"/>
              <p:cNvSpPr>
                <a:spLocks/>
              </p:cNvSpPr>
              <p:nvPr/>
            </p:nvSpPr>
            <p:spPr bwMode="auto">
              <a:xfrm>
                <a:off x="807" y="2447"/>
                <a:ext cx="507" cy="517"/>
              </a:xfrm>
              <a:custGeom>
                <a:avLst/>
                <a:gdLst>
                  <a:gd name="T0" fmla="*/ 507 w 773"/>
                  <a:gd name="T1" fmla="*/ 355 h 803"/>
                  <a:gd name="T2" fmla="*/ 489 w 773"/>
                  <a:gd name="T3" fmla="*/ 391 h 803"/>
                  <a:gd name="T4" fmla="*/ 467 w 773"/>
                  <a:gd name="T5" fmla="*/ 422 h 803"/>
                  <a:gd name="T6" fmla="*/ 441 w 773"/>
                  <a:gd name="T7" fmla="*/ 449 h 803"/>
                  <a:gd name="T8" fmla="*/ 411 w 773"/>
                  <a:gd name="T9" fmla="*/ 473 h 803"/>
                  <a:gd name="T10" fmla="*/ 376 w 773"/>
                  <a:gd name="T11" fmla="*/ 492 h 803"/>
                  <a:gd name="T12" fmla="*/ 342 w 773"/>
                  <a:gd name="T13" fmla="*/ 505 h 803"/>
                  <a:gd name="T14" fmla="*/ 303 w 773"/>
                  <a:gd name="T15" fmla="*/ 514 h 803"/>
                  <a:gd name="T16" fmla="*/ 264 w 773"/>
                  <a:gd name="T17" fmla="*/ 517 h 803"/>
                  <a:gd name="T18" fmla="*/ 237 w 773"/>
                  <a:gd name="T19" fmla="*/ 516 h 803"/>
                  <a:gd name="T20" fmla="*/ 211 w 773"/>
                  <a:gd name="T21" fmla="*/ 512 h 803"/>
                  <a:gd name="T22" fmla="*/ 186 w 773"/>
                  <a:gd name="T23" fmla="*/ 505 h 803"/>
                  <a:gd name="T24" fmla="*/ 161 w 773"/>
                  <a:gd name="T25" fmla="*/ 496 h 803"/>
                  <a:gd name="T26" fmla="*/ 138 w 773"/>
                  <a:gd name="T27" fmla="*/ 485 h 803"/>
                  <a:gd name="T28" fmla="*/ 117 w 773"/>
                  <a:gd name="T29" fmla="*/ 473 h 803"/>
                  <a:gd name="T30" fmla="*/ 96 w 773"/>
                  <a:gd name="T31" fmla="*/ 458 h 803"/>
                  <a:gd name="T32" fmla="*/ 77 w 773"/>
                  <a:gd name="T33" fmla="*/ 442 h 803"/>
                  <a:gd name="T34" fmla="*/ 60 w 773"/>
                  <a:gd name="T35" fmla="*/ 423 h 803"/>
                  <a:gd name="T36" fmla="*/ 45 w 773"/>
                  <a:gd name="T37" fmla="*/ 403 h 803"/>
                  <a:gd name="T38" fmla="*/ 32 w 773"/>
                  <a:gd name="T39" fmla="*/ 382 h 803"/>
                  <a:gd name="T40" fmla="*/ 20 w 773"/>
                  <a:gd name="T41" fmla="*/ 359 h 803"/>
                  <a:gd name="T42" fmla="*/ 12 w 773"/>
                  <a:gd name="T43" fmla="*/ 335 h 803"/>
                  <a:gd name="T44" fmla="*/ 5 w 773"/>
                  <a:gd name="T45" fmla="*/ 310 h 803"/>
                  <a:gd name="T46" fmla="*/ 1 w 773"/>
                  <a:gd name="T47" fmla="*/ 285 h 803"/>
                  <a:gd name="T48" fmla="*/ 0 w 773"/>
                  <a:gd name="T49" fmla="*/ 259 h 803"/>
                  <a:gd name="T50" fmla="*/ 1 w 773"/>
                  <a:gd name="T51" fmla="*/ 232 h 803"/>
                  <a:gd name="T52" fmla="*/ 5 w 773"/>
                  <a:gd name="T53" fmla="*/ 207 h 803"/>
                  <a:gd name="T54" fmla="*/ 12 w 773"/>
                  <a:gd name="T55" fmla="*/ 182 h 803"/>
                  <a:gd name="T56" fmla="*/ 20 w 773"/>
                  <a:gd name="T57" fmla="*/ 158 h 803"/>
                  <a:gd name="T58" fmla="*/ 32 w 773"/>
                  <a:gd name="T59" fmla="*/ 135 h 803"/>
                  <a:gd name="T60" fmla="*/ 45 w 773"/>
                  <a:gd name="T61" fmla="*/ 114 h 803"/>
                  <a:gd name="T62" fmla="*/ 60 w 773"/>
                  <a:gd name="T63" fmla="*/ 95 h 803"/>
                  <a:gd name="T64" fmla="*/ 77 w 773"/>
                  <a:gd name="T65" fmla="*/ 77 h 803"/>
                  <a:gd name="T66" fmla="*/ 96 w 773"/>
                  <a:gd name="T67" fmla="*/ 59 h 803"/>
                  <a:gd name="T68" fmla="*/ 117 w 773"/>
                  <a:gd name="T69" fmla="*/ 44 h 803"/>
                  <a:gd name="T70" fmla="*/ 138 w 773"/>
                  <a:gd name="T71" fmla="*/ 32 h 803"/>
                  <a:gd name="T72" fmla="*/ 161 w 773"/>
                  <a:gd name="T73" fmla="*/ 21 h 803"/>
                  <a:gd name="T74" fmla="*/ 186 w 773"/>
                  <a:gd name="T75" fmla="*/ 12 h 803"/>
                  <a:gd name="T76" fmla="*/ 211 w 773"/>
                  <a:gd name="T77" fmla="*/ 6 h 803"/>
                  <a:gd name="T78" fmla="*/ 237 w 773"/>
                  <a:gd name="T79" fmla="*/ 2 h 803"/>
                  <a:gd name="T80" fmla="*/ 264 w 773"/>
                  <a:gd name="T81" fmla="*/ 0 h 8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73"/>
                  <a:gd name="T124" fmla="*/ 0 h 803"/>
                  <a:gd name="T125" fmla="*/ 773 w 773"/>
                  <a:gd name="T126" fmla="*/ 803 h 8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73" h="803">
                    <a:moveTo>
                      <a:pt x="402" y="402"/>
                    </a:moveTo>
                    <a:lnTo>
                      <a:pt x="773" y="552"/>
                    </a:lnTo>
                    <a:lnTo>
                      <a:pt x="761" y="580"/>
                    </a:lnTo>
                    <a:lnTo>
                      <a:pt x="746" y="607"/>
                    </a:lnTo>
                    <a:lnTo>
                      <a:pt x="731" y="631"/>
                    </a:lnTo>
                    <a:lnTo>
                      <a:pt x="712" y="656"/>
                    </a:lnTo>
                    <a:lnTo>
                      <a:pt x="693" y="678"/>
                    </a:lnTo>
                    <a:lnTo>
                      <a:pt x="672" y="698"/>
                    </a:lnTo>
                    <a:lnTo>
                      <a:pt x="650" y="717"/>
                    </a:lnTo>
                    <a:lnTo>
                      <a:pt x="626" y="735"/>
                    </a:lnTo>
                    <a:lnTo>
                      <a:pt x="601" y="749"/>
                    </a:lnTo>
                    <a:lnTo>
                      <a:pt x="574" y="764"/>
                    </a:lnTo>
                    <a:lnTo>
                      <a:pt x="548" y="775"/>
                    </a:lnTo>
                    <a:lnTo>
                      <a:pt x="521" y="785"/>
                    </a:lnTo>
                    <a:lnTo>
                      <a:pt x="491" y="793"/>
                    </a:lnTo>
                    <a:lnTo>
                      <a:pt x="462" y="798"/>
                    </a:lnTo>
                    <a:lnTo>
                      <a:pt x="433" y="802"/>
                    </a:lnTo>
                    <a:lnTo>
                      <a:pt x="402" y="803"/>
                    </a:lnTo>
                    <a:lnTo>
                      <a:pt x="382" y="803"/>
                    </a:lnTo>
                    <a:lnTo>
                      <a:pt x="361" y="801"/>
                    </a:lnTo>
                    <a:lnTo>
                      <a:pt x="341" y="798"/>
                    </a:lnTo>
                    <a:lnTo>
                      <a:pt x="321" y="795"/>
                    </a:lnTo>
                    <a:lnTo>
                      <a:pt x="302" y="791"/>
                    </a:lnTo>
                    <a:lnTo>
                      <a:pt x="283" y="785"/>
                    </a:lnTo>
                    <a:lnTo>
                      <a:pt x="264" y="779"/>
                    </a:lnTo>
                    <a:lnTo>
                      <a:pt x="246" y="771"/>
                    </a:lnTo>
                    <a:lnTo>
                      <a:pt x="228" y="764"/>
                    </a:lnTo>
                    <a:lnTo>
                      <a:pt x="211" y="754"/>
                    </a:lnTo>
                    <a:lnTo>
                      <a:pt x="194" y="745"/>
                    </a:lnTo>
                    <a:lnTo>
                      <a:pt x="178" y="735"/>
                    </a:lnTo>
                    <a:lnTo>
                      <a:pt x="162" y="724"/>
                    </a:lnTo>
                    <a:lnTo>
                      <a:pt x="146" y="712"/>
                    </a:lnTo>
                    <a:lnTo>
                      <a:pt x="131" y="698"/>
                    </a:lnTo>
                    <a:lnTo>
                      <a:pt x="118" y="686"/>
                    </a:lnTo>
                    <a:lnTo>
                      <a:pt x="105" y="671"/>
                    </a:lnTo>
                    <a:lnTo>
                      <a:pt x="92" y="657"/>
                    </a:lnTo>
                    <a:lnTo>
                      <a:pt x="80" y="642"/>
                    </a:lnTo>
                    <a:lnTo>
                      <a:pt x="69" y="626"/>
                    </a:lnTo>
                    <a:lnTo>
                      <a:pt x="58" y="610"/>
                    </a:lnTo>
                    <a:lnTo>
                      <a:pt x="49" y="593"/>
                    </a:lnTo>
                    <a:lnTo>
                      <a:pt x="40" y="576"/>
                    </a:lnTo>
                    <a:lnTo>
                      <a:pt x="31" y="558"/>
                    </a:lnTo>
                    <a:lnTo>
                      <a:pt x="24" y="540"/>
                    </a:lnTo>
                    <a:lnTo>
                      <a:pt x="18" y="521"/>
                    </a:lnTo>
                    <a:lnTo>
                      <a:pt x="13" y="502"/>
                    </a:lnTo>
                    <a:lnTo>
                      <a:pt x="8" y="482"/>
                    </a:lnTo>
                    <a:lnTo>
                      <a:pt x="5" y="463"/>
                    </a:lnTo>
                    <a:lnTo>
                      <a:pt x="2" y="443"/>
                    </a:lnTo>
                    <a:lnTo>
                      <a:pt x="1" y="422"/>
                    </a:lnTo>
                    <a:lnTo>
                      <a:pt x="0" y="402"/>
                    </a:lnTo>
                    <a:lnTo>
                      <a:pt x="1" y="381"/>
                    </a:lnTo>
                    <a:lnTo>
                      <a:pt x="2" y="361"/>
                    </a:lnTo>
                    <a:lnTo>
                      <a:pt x="5" y="341"/>
                    </a:lnTo>
                    <a:lnTo>
                      <a:pt x="8" y="321"/>
                    </a:lnTo>
                    <a:lnTo>
                      <a:pt x="13" y="302"/>
                    </a:lnTo>
                    <a:lnTo>
                      <a:pt x="18" y="282"/>
                    </a:lnTo>
                    <a:lnTo>
                      <a:pt x="24" y="264"/>
                    </a:lnTo>
                    <a:lnTo>
                      <a:pt x="31" y="246"/>
                    </a:lnTo>
                    <a:lnTo>
                      <a:pt x="40" y="229"/>
                    </a:lnTo>
                    <a:lnTo>
                      <a:pt x="49" y="210"/>
                    </a:lnTo>
                    <a:lnTo>
                      <a:pt x="58" y="194"/>
                    </a:lnTo>
                    <a:lnTo>
                      <a:pt x="69" y="177"/>
                    </a:lnTo>
                    <a:lnTo>
                      <a:pt x="80" y="161"/>
                    </a:lnTo>
                    <a:lnTo>
                      <a:pt x="92" y="147"/>
                    </a:lnTo>
                    <a:lnTo>
                      <a:pt x="105" y="132"/>
                    </a:lnTo>
                    <a:lnTo>
                      <a:pt x="118" y="119"/>
                    </a:lnTo>
                    <a:lnTo>
                      <a:pt x="131" y="105"/>
                    </a:lnTo>
                    <a:lnTo>
                      <a:pt x="146" y="92"/>
                    </a:lnTo>
                    <a:lnTo>
                      <a:pt x="162" y="80"/>
                    </a:lnTo>
                    <a:lnTo>
                      <a:pt x="178" y="69"/>
                    </a:lnTo>
                    <a:lnTo>
                      <a:pt x="194" y="59"/>
                    </a:lnTo>
                    <a:lnTo>
                      <a:pt x="211" y="49"/>
                    </a:lnTo>
                    <a:lnTo>
                      <a:pt x="228" y="39"/>
                    </a:lnTo>
                    <a:lnTo>
                      <a:pt x="246" y="32"/>
                    </a:lnTo>
                    <a:lnTo>
                      <a:pt x="264" y="25"/>
                    </a:lnTo>
                    <a:lnTo>
                      <a:pt x="283" y="19"/>
                    </a:lnTo>
                    <a:lnTo>
                      <a:pt x="302" y="13"/>
                    </a:lnTo>
                    <a:lnTo>
                      <a:pt x="321" y="9"/>
                    </a:lnTo>
                    <a:lnTo>
                      <a:pt x="341" y="5"/>
                    </a:lnTo>
                    <a:lnTo>
                      <a:pt x="361" y="3"/>
                    </a:lnTo>
                    <a:lnTo>
                      <a:pt x="382" y="0"/>
                    </a:lnTo>
                    <a:lnTo>
                      <a:pt x="402" y="0"/>
                    </a:lnTo>
                    <a:lnTo>
                      <a:pt x="402" y="402"/>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82" name="Rectangle 853"/>
              <p:cNvSpPr>
                <a:spLocks noChangeArrowheads="1"/>
              </p:cNvSpPr>
              <p:nvPr/>
            </p:nvSpPr>
            <p:spPr bwMode="auto">
              <a:xfrm>
                <a:off x="1079" y="2521"/>
                <a:ext cx="219" cy="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900" b="1">
                    <a:solidFill>
                      <a:srgbClr val="000000"/>
                    </a:solidFill>
                    <a:latin typeface="Verdana" panose="020B0604030504040204" pitchFamily="34" charset="0"/>
                  </a:rPr>
                  <a:t>31%</a:t>
                </a:r>
                <a:endParaRPr lang="en-US" sz="900">
                  <a:latin typeface="Times New Roman" panose="02020603050405020304" pitchFamily="18" charset="0"/>
                </a:endParaRPr>
              </a:p>
            </p:txBody>
          </p:sp>
          <p:sp>
            <p:nvSpPr>
              <p:cNvPr id="26683" name="Rectangle 854"/>
              <p:cNvSpPr>
                <a:spLocks noChangeArrowheads="1"/>
              </p:cNvSpPr>
              <p:nvPr/>
            </p:nvSpPr>
            <p:spPr bwMode="auto">
              <a:xfrm>
                <a:off x="907" y="2753"/>
                <a:ext cx="221" cy="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900" b="1">
                    <a:solidFill>
                      <a:srgbClr val="FFFFFF"/>
                    </a:solidFill>
                    <a:latin typeface="Verdana" panose="020B0604030504040204" pitchFamily="34" charset="0"/>
                  </a:rPr>
                  <a:t>69%</a:t>
                </a:r>
                <a:endParaRPr lang="en-US" sz="900" b="1">
                  <a:latin typeface="Times New Roman" panose="02020603050405020304" pitchFamily="18" charset="0"/>
                </a:endParaRPr>
              </a:p>
            </p:txBody>
          </p:sp>
          <p:sp>
            <p:nvSpPr>
              <p:cNvPr id="26684" name="Freeform 855"/>
              <p:cNvSpPr>
                <a:spLocks/>
              </p:cNvSpPr>
              <p:nvPr/>
            </p:nvSpPr>
            <p:spPr bwMode="auto">
              <a:xfrm>
                <a:off x="914" y="2655"/>
                <a:ext cx="69" cy="66"/>
              </a:xfrm>
              <a:custGeom>
                <a:avLst/>
                <a:gdLst>
                  <a:gd name="T0" fmla="*/ 69 w 105"/>
                  <a:gd name="T1" fmla="*/ 33 h 103"/>
                  <a:gd name="T2" fmla="*/ 68 w 105"/>
                  <a:gd name="T3" fmla="*/ 40 h 103"/>
                  <a:gd name="T4" fmla="*/ 66 w 105"/>
                  <a:gd name="T5" fmla="*/ 45 h 103"/>
                  <a:gd name="T6" fmla="*/ 64 w 105"/>
                  <a:gd name="T7" fmla="*/ 51 h 103"/>
                  <a:gd name="T8" fmla="*/ 58 w 105"/>
                  <a:gd name="T9" fmla="*/ 56 h 103"/>
                  <a:gd name="T10" fmla="*/ 54 w 105"/>
                  <a:gd name="T11" fmla="*/ 60 h 103"/>
                  <a:gd name="T12" fmla="*/ 48 w 105"/>
                  <a:gd name="T13" fmla="*/ 63 h 103"/>
                  <a:gd name="T14" fmla="*/ 42 w 105"/>
                  <a:gd name="T15" fmla="*/ 65 h 103"/>
                  <a:gd name="T16" fmla="*/ 35 w 105"/>
                  <a:gd name="T17" fmla="*/ 66 h 103"/>
                  <a:gd name="T18" fmla="*/ 28 w 105"/>
                  <a:gd name="T19" fmla="*/ 65 h 103"/>
                  <a:gd name="T20" fmla="*/ 21 w 105"/>
                  <a:gd name="T21" fmla="*/ 63 h 103"/>
                  <a:gd name="T22" fmla="*/ 15 w 105"/>
                  <a:gd name="T23" fmla="*/ 60 h 103"/>
                  <a:gd name="T24" fmla="*/ 11 w 105"/>
                  <a:gd name="T25" fmla="*/ 56 h 103"/>
                  <a:gd name="T26" fmla="*/ 6 w 105"/>
                  <a:gd name="T27" fmla="*/ 51 h 103"/>
                  <a:gd name="T28" fmla="*/ 3 w 105"/>
                  <a:gd name="T29" fmla="*/ 45 h 103"/>
                  <a:gd name="T30" fmla="*/ 1 w 105"/>
                  <a:gd name="T31" fmla="*/ 40 h 103"/>
                  <a:gd name="T32" fmla="*/ 0 w 105"/>
                  <a:gd name="T33" fmla="*/ 33 h 103"/>
                  <a:gd name="T34" fmla="*/ 1 w 105"/>
                  <a:gd name="T35" fmla="*/ 27 h 103"/>
                  <a:gd name="T36" fmla="*/ 3 w 105"/>
                  <a:gd name="T37" fmla="*/ 20 h 103"/>
                  <a:gd name="T38" fmla="*/ 6 w 105"/>
                  <a:gd name="T39" fmla="*/ 14 h 103"/>
                  <a:gd name="T40" fmla="*/ 11 w 105"/>
                  <a:gd name="T41" fmla="*/ 10 h 103"/>
                  <a:gd name="T42" fmla="*/ 15 w 105"/>
                  <a:gd name="T43" fmla="*/ 6 h 103"/>
                  <a:gd name="T44" fmla="*/ 21 w 105"/>
                  <a:gd name="T45" fmla="*/ 3 h 103"/>
                  <a:gd name="T46" fmla="*/ 28 w 105"/>
                  <a:gd name="T47" fmla="*/ 1 h 103"/>
                  <a:gd name="T48" fmla="*/ 35 w 105"/>
                  <a:gd name="T49" fmla="*/ 0 h 103"/>
                  <a:gd name="T50" fmla="*/ 42 w 105"/>
                  <a:gd name="T51" fmla="*/ 1 h 103"/>
                  <a:gd name="T52" fmla="*/ 48 w 105"/>
                  <a:gd name="T53" fmla="*/ 3 h 103"/>
                  <a:gd name="T54" fmla="*/ 54 w 105"/>
                  <a:gd name="T55" fmla="*/ 6 h 103"/>
                  <a:gd name="T56" fmla="*/ 58 w 105"/>
                  <a:gd name="T57" fmla="*/ 10 h 103"/>
                  <a:gd name="T58" fmla="*/ 64 w 105"/>
                  <a:gd name="T59" fmla="*/ 14 h 103"/>
                  <a:gd name="T60" fmla="*/ 66 w 105"/>
                  <a:gd name="T61" fmla="*/ 20 h 103"/>
                  <a:gd name="T62" fmla="*/ 68 w 105"/>
                  <a:gd name="T63" fmla="*/ 27 h 103"/>
                  <a:gd name="T64" fmla="*/ 69 w 105"/>
                  <a:gd name="T65" fmla="*/ 33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03"/>
                  <a:gd name="T101" fmla="*/ 105 w 105"/>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03">
                    <a:moveTo>
                      <a:pt x="105" y="52"/>
                    </a:moveTo>
                    <a:lnTo>
                      <a:pt x="104" y="63"/>
                    </a:lnTo>
                    <a:lnTo>
                      <a:pt x="100" y="71"/>
                    </a:lnTo>
                    <a:lnTo>
                      <a:pt x="97" y="80"/>
                    </a:lnTo>
                    <a:lnTo>
                      <a:pt x="89" y="88"/>
                    </a:lnTo>
                    <a:lnTo>
                      <a:pt x="82" y="94"/>
                    </a:lnTo>
                    <a:lnTo>
                      <a:pt x="73" y="98"/>
                    </a:lnTo>
                    <a:lnTo>
                      <a:pt x="64" y="102"/>
                    </a:lnTo>
                    <a:lnTo>
                      <a:pt x="53" y="103"/>
                    </a:lnTo>
                    <a:lnTo>
                      <a:pt x="42" y="102"/>
                    </a:lnTo>
                    <a:lnTo>
                      <a:pt x="32" y="98"/>
                    </a:lnTo>
                    <a:lnTo>
                      <a:pt x="23" y="94"/>
                    </a:lnTo>
                    <a:lnTo>
                      <a:pt x="16" y="88"/>
                    </a:lnTo>
                    <a:lnTo>
                      <a:pt x="9" y="80"/>
                    </a:lnTo>
                    <a:lnTo>
                      <a:pt x="5" y="71"/>
                    </a:lnTo>
                    <a:lnTo>
                      <a:pt x="1" y="63"/>
                    </a:lnTo>
                    <a:lnTo>
                      <a:pt x="0" y="52"/>
                    </a:lnTo>
                    <a:lnTo>
                      <a:pt x="1" y="42"/>
                    </a:lnTo>
                    <a:lnTo>
                      <a:pt x="5" y="31"/>
                    </a:lnTo>
                    <a:lnTo>
                      <a:pt x="9" y="22"/>
                    </a:lnTo>
                    <a:lnTo>
                      <a:pt x="16" y="15"/>
                    </a:lnTo>
                    <a:lnTo>
                      <a:pt x="23" y="9"/>
                    </a:lnTo>
                    <a:lnTo>
                      <a:pt x="32" y="4"/>
                    </a:lnTo>
                    <a:lnTo>
                      <a:pt x="42" y="2"/>
                    </a:lnTo>
                    <a:lnTo>
                      <a:pt x="53" y="0"/>
                    </a:lnTo>
                    <a:lnTo>
                      <a:pt x="64" y="2"/>
                    </a:lnTo>
                    <a:lnTo>
                      <a:pt x="73" y="4"/>
                    </a:lnTo>
                    <a:lnTo>
                      <a:pt x="82" y="9"/>
                    </a:lnTo>
                    <a:lnTo>
                      <a:pt x="89" y="15"/>
                    </a:lnTo>
                    <a:lnTo>
                      <a:pt x="97" y="22"/>
                    </a:lnTo>
                    <a:lnTo>
                      <a:pt x="100" y="31"/>
                    </a:lnTo>
                    <a:lnTo>
                      <a:pt x="104" y="42"/>
                    </a:lnTo>
                    <a:lnTo>
                      <a:pt x="105" y="52"/>
                    </a:lnTo>
                  </a:path>
                </a:pathLst>
              </a:custGeom>
              <a:noFill/>
              <a:ln w="63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85" name="Freeform 856"/>
              <p:cNvSpPr>
                <a:spLocks/>
              </p:cNvSpPr>
              <p:nvPr/>
            </p:nvSpPr>
            <p:spPr bwMode="auto">
              <a:xfrm>
                <a:off x="971" y="2629"/>
                <a:ext cx="36" cy="35"/>
              </a:xfrm>
              <a:custGeom>
                <a:avLst/>
                <a:gdLst>
                  <a:gd name="T0" fmla="*/ 12 w 55"/>
                  <a:gd name="T1" fmla="*/ 10 h 54"/>
                  <a:gd name="T2" fmla="*/ 20 w 55"/>
                  <a:gd name="T3" fmla="*/ 3 h 54"/>
                  <a:gd name="T4" fmla="*/ 36 w 55"/>
                  <a:gd name="T5" fmla="*/ 0 h 54"/>
                  <a:gd name="T6" fmla="*/ 36 w 55"/>
                  <a:gd name="T7" fmla="*/ 16 h 54"/>
                  <a:gd name="T8" fmla="*/ 29 w 55"/>
                  <a:gd name="T9" fmla="*/ 24 h 54"/>
                  <a:gd name="T10" fmla="*/ 29 w 55"/>
                  <a:gd name="T11" fmla="*/ 10 h 54"/>
                  <a:gd name="T12" fmla="*/ 4 w 55"/>
                  <a:gd name="T13" fmla="*/ 35 h 54"/>
                  <a:gd name="T14" fmla="*/ 0 w 55"/>
                  <a:gd name="T15" fmla="*/ 32 h 54"/>
                  <a:gd name="T16" fmla="*/ 28 w 55"/>
                  <a:gd name="T17" fmla="*/ 6 h 54"/>
                  <a:gd name="T18" fmla="*/ 12 w 55"/>
                  <a:gd name="T19" fmla="*/ 1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4"/>
                  <a:gd name="T32" fmla="*/ 55 w 55"/>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4">
                    <a:moveTo>
                      <a:pt x="19" y="15"/>
                    </a:moveTo>
                    <a:lnTo>
                      <a:pt x="30" y="4"/>
                    </a:lnTo>
                    <a:lnTo>
                      <a:pt x="55" y="0"/>
                    </a:lnTo>
                    <a:lnTo>
                      <a:pt x="55" y="24"/>
                    </a:lnTo>
                    <a:lnTo>
                      <a:pt x="45" y="37"/>
                    </a:lnTo>
                    <a:lnTo>
                      <a:pt x="45" y="15"/>
                    </a:lnTo>
                    <a:lnTo>
                      <a:pt x="6" y="54"/>
                    </a:lnTo>
                    <a:lnTo>
                      <a:pt x="0" y="49"/>
                    </a:lnTo>
                    <a:lnTo>
                      <a:pt x="43" y="9"/>
                    </a:lnTo>
                    <a:lnTo>
                      <a:pt x="19"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86" name="Freeform 857"/>
              <p:cNvSpPr>
                <a:spLocks/>
              </p:cNvSpPr>
              <p:nvPr/>
            </p:nvSpPr>
            <p:spPr bwMode="auto">
              <a:xfrm>
                <a:off x="971" y="2629"/>
                <a:ext cx="36" cy="35"/>
              </a:xfrm>
              <a:custGeom>
                <a:avLst/>
                <a:gdLst>
                  <a:gd name="T0" fmla="*/ 12 w 55"/>
                  <a:gd name="T1" fmla="*/ 10 h 54"/>
                  <a:gd name="T2" fmla="*/ 20 w 55"/>
                  <a:gd name="T3" fmla="*/ 3 h 54"/>
                  <a:gd name="T4" fmla="*/ 36 w 55"/>
                  <a:gd name="T5" fmla="*/ 0 h 54"/>
                  <a:gd name="T6" fmla="*/ 36 w 55"/>
                  <a:gd name="T7" fmla="*/ 16 h 54"/>
                  <a:gd name="T8" fmla="*/ 29 w 55"/>
                  <a:gd name="T9" fmla="*/ 24 h 54"/>
                  <a:gd name="T10" fmla="*/ 29 w 55"/>
                  <a:gd name="T11" fmla="*/ 10 h 54"/>
                  <a:gd name="T12" fmla="*/ 4 w 55"/>
                  <a:gd name="T13" fmla="*/ 35 h 54"/>
                  <a:gd name="T14" fmla="*/ 0 w 55"/>
                  <a:gd name="T15" fmla="*/ 32 h 54"/>
                  <a:gd name="T16" fmla="*/ 28 w 55"/>
                  <a:gd name="T17" fmla="*/ 6 h 54"/>
                  <a:gd name="T18" fmla="*/ 12 w 55"/>
                  <a:gd name="T19" fmla="*/ 1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4"/>
                  <a:gd name="T32" fmla="*/ 55 w 55"/>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4">
                    <a:moveTo>
                      <a:pt x="19" y="15"/>
                    </a:moveTo>
                    <a:lnTo>
                      <a:pt x="30" y="4"/>
                    </a:lnTo>
                    <a:lnTo>
                      <a:pt x="55" y="0"/>
                    </a:lnTo>
                    <a:lnTo>
                      <a:pt x="55" y="24"/>
                    </a:lnTo>
                    <a:lnTo>
                      <a:pt x="45" y="37"/>
                    </a:lnTo>
                    <a:lnTo>
                      <a:pt x="45" y="15"/>
                    </a:lnTo>
                    <a:lnTo>
                      <a:pt x="6" y="54"/>
                    </a:lnTo>
                    <a:lnTo>
                      <a:pt x="0" y="49"/>
                    </a:lnTo>
                    <a:lnTo>
                      <a:pt x="43" y="9"/>
                    </a:lnTo>
                    <a:lnTo>
                      <a:pt x="19" y="15"/>
                    </a:lnTo>
                  </a:path>
                </a:pathLst>
              </a:custGeom>
              <a:noFill/>
              <a:ln w="1588">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87" name="Freeform 858"/>
              <p:cNvSpPr>
                <a:spLocks/>
              </p:cNvSpPr>
              <p:nvPr/>
            </p:nvSpPr>
            <p:spPr bwMode="auto">
              <a:xfrm>
                <a:off x="1160" y="2675"/>
                <a:ext cx="21" cy="27"/>
              </a:xfrm>
              <a:custGeom>
                <a:avLst/>
                <a:gdLst>
                  <a:gd name="T0" fmla="*/ 7 w 32"/>
                  <a:gd name="T1" fmla="*/ 4 h 42"/>
                  <a:gd name="T2" fmla="*/ 7 w 32"/>
                  <a:gd name="T3" fmla="*/ 11 h 42"/>
                  <a:gd name="T4" fmla="*/ 0 w 32"/>
                  <a:gd name="T5" fmla="*/ 11 h 42"/>
                  <a:gd name="T6" fmla="*/ 0 w 32"/>
                  <a:gd name="T7" fmla="*/ 16 h 42"/>
                  <a:gd name="T8" fmla="*/ 7 w 32"/>
                  <a:gd name="T9" fmla="*/ 16 h 42"/>
                  <a:gd name="T10" fmla="*/ 7 w 32"/>
                  <a:gd name="T11" fmla="*/ 27 h 42"/>
                  <a:gd name="T12" fmla="*/ 14 w 32"/>
                  <a:gd name="T13" fmla="*/ 27 h 42"/>
                  <a:gd name="T14" fmla="*/ 14 w 32"/>
                  <a:gd name="T15" fmla="*/ 16 h 42"/>
                  <a:gd name="T16" fmla="*/ 21 w 32"/>
                  <a:gd name="T17" fmla="*/ 16 h 42"/>
                  <a:gd name="T18" fmla="*/ 21 w 32"/>
                  <a:gd name="T19" fmla="*/ 11 h 42"/>
                  <a:gd name="T20" fmla="*/ 14 w 32"/>
                  <a:gd name="T21" fmla="*/ 11 h 42"/>
                  <a:gd name="T22" fmla="*/ 14 w 32"/>
                  <a:gd name="T23" fmla="*/ 0 h 42"/>
                  <a:gd name="T24" fmla="*/ 7 w 32"/>
                  <a:gd name="T25" fmla="*/ 0 h 42"/>
                  <a:gd name="T26" fmla="*/ 7 w 32"/>
                  <a:gd name="T27" fmla="*/ 4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2"/>
                  <a:gd name="T44" fmla="*/ 32 w 32"/>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2">
                    <a:moveTo>
                      <a:pt x="11" y="6"/>
                    </a:moveTo>
                    <a:lnTo>
                      <a:pt x="11" y="17"/>
                    </a:lnTo>
                    <a:lnTo>
                      <a:pt x="0" y="17"/>
                    </a:lnTo>
                    <a:lnTo>
                      <a:pt x="0" y="25"/>
                    </a:lnTo>
                    <a:lnTo>
                      <a:pt x="11" y="25"/>
                    </a:lnTo>
                    <a:lnTo>
                      <a:pt x="11" y="42"/>
                    </a:lnTo>
                    <a:lnTo>
                      <a:pt x="21" y="42"/>
                    </a:lnTo>
                    <a:lnTo>
                      <a:pt x="21" y="25"/>
                    </a:lnTo>
                    <a:lnTo>
                      <a:pt x="32" y="25"/>
                    </a:lnTo>
                    <a:lnTo>
                      <a:pt x="32" y="17"/>
                    </a:lnTo>
                    <a:lnTo>
                      <a:pt x="21" y="17"/>
                    </a:lnTo>
                    <a:lnTo>
                      <a:pt x="21" y="0"/>
                    </a:lnTo>
                    <a:lnTo>
                      <a:pt x="11" y="0"/>
                    </a:lnTo>
                    <a:lnTo>
                      <a:pt x="11"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88" name="Freeform 859"/>
              <p:cNvSpPr>
                <a:spLocks/>
              </p:cNvSpPr>
              <p:nvPr/>
            </p:nvSpPr>
            <p:spPr bwMode="auto">
              <a:xfrm>
                <a:off x="1160" y="2675"/>
                <a:ext cx="21" cy="27"/>
              </a:xfrm>
              <a:custGeom>
                <a:avLst/>
                <a:gdLst>
                  <a:gd name="T0" fmla="*/ 7 w 32"/>
                  <a:gd name="T1" fmla="*/ 4 h 42"/>
                  <a:gd name="T2" fmla="*/ 7 w 32"/>
                  <a:gd name="T3" fmla="*/ 11 h 42"/>
                  <a:gd name="T4" fmla="*/ 0 w 32"/>
                  <a:gd name="T5" fmla="*/ 11 h 42"/>
                  <a:gd name="T6" fmla="*/ 0 w 32"/>
                  <a:gd name="T7" fmla="*/ 16 h 42"/>
                  <a:gd name="T8" fmla="*/ 7 w 32"/>
                  <a:gd name="T9" fmla="*/ 16 h 42"/>
                  <a:gd name="T10" fmla="*/ 7 w 32"/>
                  <a:gd name="T11" fmla="*/ 27 h 42"/>
                  <a:gd name="T12" fmla="*/ 14 w 32"/>
                  <a:gd name="T13" fmla="*/ 27 h 42"/>
                  <a:gd name="T14" fmla="*/ 14 w 32"/>
                  <a:gd name="T15" fmla="*/ 16 h 42"/>
                  <a:gd name="T16" fmla="*/ 21 w 32"/>
                  <a:gd name="T17" fmla="*/ 16 h 42"/>
                  <a:gd name="T18" fmla="*/ 21 w 32"/>
                  <a:gd name="T19" fmla="*/ 11 h 42"/>
                  <a:gd name="T20" fmla="*/ 14 w 32"/>
                  <a:gd name="T21" fmla="*/ 11 h 42"/>
                  <a:gd name="T22" fmla="*/ 14 w 32"/>
                  <a:gd name="T23" fmla="*/ 0 h 42"/>
                  <a:gd name="T24" fmla="*/ 7 w 32"/>
                  <a:gd name="T25" fmla="*/ 0 h 42"/>
                  <a:gd name="T26" fmla="*/ 7 w 32"/>
                  <a:gd name="T27" fmla="*/ 4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2"/>
                  <a:gd name="T44" fmla="*/ 32 w 32"/>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2">
                    <a:moveTo>
                      <a:pt x="11" y="6"/>
                    </a:moveTo>
                    <a:lnTo>
                      <a:pt x="11" y="17"/>
                    </a:lnTo>
                    <a:lnTo>
                      <a:pt x="0" y="17"/>
                    </a:lnTo>
                    <a:lnTo>
                      <a:pt x="0" y="25"/>
                    </a:lnTo>
                    <a:lnTo>
                      <a:pt x="11" y="25"/>
                    </a:lnTo>
                    <a:lnTo>
                      <a:pt x="11" y="42"/>
                    </a:lnTo>
                    <a:lnTo>
                      <a:pt x="21" y="42"/>
                    </a:lnTo>
                    <a:lnTo>
                      <a:pt x="21" y="25"/>
                    </a:lnTo>
                    <a:lnTo>
                      <a:pt x="32" y="25"/>
                    </a:lnTo>
                    <a:lnTo>
                      <a:pt x="32" y="17"/>
                    </a:lnTo>
                    <a:lnTo>
                      <a:pt x="21" y="17"/>
                    </a:lnTo>
                    <a:lnTo>
                      <a:pt x="21" y="0"/>
                    </a:lnTo>
                    <a:lnTo>
                      <a:pt x="11" y="0"/>
                    </a:lnTo>
                    <a:lnTo>
                      <a:pt x="11" y="6"/>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89" name="Freeform 860"/>
              <p:cNvSpPr>
                <a:spLocks/>
              </p:cNvSpPr>
              <p:nvPr/>
            </p:nvSpPr>
            <p:spPr bwMode="auto">
              <a:xfrm>
                <a:off x="1141" y="2607"/>
                <a:ext cx="69" cy="66"/>
              </a:xfrm>
              <a:custGeom>
                <a:avLst/>
                <a:gdLst>
                  <a:gd name="T0" fmla="*/ 69 w 105"/>
                  <a:gd name="T1" fmla="*/ 33 h 103"/>
                  <a:gd name="T2" fmla="*/ 68 w 105"/>
                  <a:gd name="T3" fmla="*/ 40 h 103"/>
                  <a:gd name="T4" fmla="*/ 66 w 105"/>
                  <a:gd name="T5" fmla="*/ 45 h 103"/>
                  <a:gd name="T6" fmla="*/ 62 w 105"/>
                  <a:gd name="T7" fmla="*/ 52 h 103"/>
                  <a:gd name="T8" fmla="*/ 58 w 105"/>
                  <a:gd name="T9" fmla="*/ 56 h 103"/>
                  <a:gd name="T10" fmla="*/ 53 w 105"/>
                  <a:gd name="T11" fmla="*/ 60 h 103"/>
                  <a:gd name="T12" fmla="*/ 48 w 105"/>
                  <a:gd name="T13" fmla="*/ 63 h 103"/>
                  <a:gd name="T14" fmla="*/ 41 w 105"/>
                  <a:gd name="T15" fmla="*/ 65 h 103"/>
                  <a:gd name="T16" fmla="*/ 34 w 105"/>
                  <a:gd name="T17" fmla="*/ 66 h 103"/>
                  <a:gd name="T18" fmla="*/ 27 w 105"/>
                  <a:gd name="T19" fmla="*/ 65 h 103"/>
                  <a:gd name="T20" fmla="*/ 20 w 105"/>
                  <a:gd name="T21" fmla="*/ 63 h 103"/>
                  <a:gd name="T22" fmla="*/ 15 w 105"/>
                  <a:gd name="T23" fmla="*/ 60 h 103"/>
                  <a:gd name="T24" fmla="*/ 9 w 105"/>
                  <a:gd name="T25" fmla="*/ 56 h 103"/>
                  <a:gd name="T26" fmla="*/ 5 w 105"/>
                  <a:gd name="T27" fmla="*/ 52 h 103"/>
                  <a:gd name="T28" fmla="*/ 2 w 105"/>
                  <a:gd name="T29" fmla="*/ 45 h 103"/>
                  <a:gd name="T30" fmla="*/ 1 w 105"/>
                  <a:gd name="T31" fmla="*/ 40 h 103"/>
                  <a:gd name="T32" fmla="*/ 0 w 105"/>
                  <a:gd name="T33" fmla="*/ 33 h 103"/>
                  <a:gd name="T34" fmla="*/ 1 w 105"/>
                  <a:gd name="T35" fmla="*/ 27 h 103"/>
                  <a:gd name="T36" fmla="*/ 2 w 105"/>
                  <a:gd name="T37" fmla="*/ 21 h 103"/>
                  <a:gd name="T38" fmla="*/ 5 w 105"/>
                  <a:gd name="T39" fmla="*/ 15 h 103"/>
                  <a:gd name="T40" fmla="*/ 9 w 105"/>
                  <a:gd name="T41" fmla="*/ 10 h 103"/>
                  <a:gd name="T42" fmla="*/ 15 w 105"/>
                  <a:gd name="T43" fmla="*/ 6 h 103"/>
                  <a:gd name="T44" fmla="*/ 20 w 105"/>
                  <a:gd name="T45" fmla="*/ 3 h 103"/>
                  <a:gd name="T46" fmla="*/ 27 w 105"/>
                  <a:gd name="T47" fmla="*/ 1 h 103"/>
                  <a:gd name="T48" fmla="*/ 34 w 105"/>
                  <a:gd name="T49" fmla="*/ 0 h 103"/>
                  <a:gd name="T50" fmla="*/ 41 w 105"/>
                  <a:gd name="T51" fmla="*/ 1 h 103"/>
                  <a:gd name="T52" fmla="*/ 48 w 105"/>
                  <a:gd name="T53" fmla="*/ 3 h 103"/>
                  <a:gd name="T54" fmla="*/ 53 w 105"/>
                  <a:gd name="T55" fmla="*/ 6 h 103"/>
                  <a:gd name="T56" fmla="*/ 58 w 105"/>
                  <a:gd name="T57" fmla="*/ 10 h 103"/>
                  <a:gd name="T58" fmla="*/ 62 w 105"/>
                  <a:gd name="T59" fmla="*/ 15 h 103"/>
                  <a:gd name="T60" fmla="*/ 66 w 105"/>
                  <a:gd name="T61" fmla="*/ 21 h 103"/>
                  <a:gd name="T62" fmla="*/ 68 w 105"/>
                  <a:gd name="T63" fmla="*/ 27 h 103"/>
                  <a:gd name="T64" fmla="*/ 69 w 105"/>
                  <a:gd name="T65" fmla="*/ 33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03"/>
                  <a:gd name="T101" fmla="*/ 105 w 105"/>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03">
                    <a:moveTo>
                      <a:pt x="105" y="51"/>
                    </a:moveTo>
                    <a:lnTo>
                      <a:pt x="103" y="62"/>
                    </a:lnTo>
                    <a:lnTo>
                      <a:pt x="100" y="71"/>
                    </a:lnTo>
                    <a:lnTo>
                      <a:pt x="95" y="81"/>
                    </a:lnTo>
                    <a:lnTo>
                      <a:pt x="89" y="88"/>
                    </a:lnTo>
                    <a:lnTo>
                      <a:pt x="81" y="94"/>
                    </a:lnTo>
                    <a:lnTo>
                      <a:pt x="73" y="99"/>
                    </a:lnTo>
                    <a:lnTo>
                      <a:pt x="63" y="101"/>
                    </a:lnTo>
                    <a:lnTo>
                      <a:pt x="52" y="103"/>
                    </a:lnTo>
                    <a:lnTo>
                      <a:pt x="41" y="101"/>
                    </a:lnTo>
                    <a:lnTo>
                      <a:pt x="31" y="99"/>
                    </a:lnTo>
                    <a:lnTo>
                      <a:pt x="23" y="94"/>
                    </a:lnTo>
                    <a:lnTo>
                      <a:pt x="14" y="88"/>
                    </a:lnTo>
                    <a:lnTo>
                      <a:pt x="8" y="81"/>
                    </a:lnTo>
                    <a:lnTo>
                      <a:pt x="3" y="71"/>
                    </a:lnTo>
                    <a:lnTo>
                      <a:pt x="1" y="62"/>
                    </a:lnTo>
                    <a:lnTo>
                      <a:pt x="0" y="51"/>
                    </a:lnTo>
                    <a:lnTo>
                      <a:pt x="1" y="42"/>
                    </a:lnTo>
                    <a:lnTo>
                      <a:pt x="3" y="32"/>
                    </a:lnTo>
                    <a:lnTo>
                      <a:pt x="8" y="23"/>
                    </a:lnTo>
                    <a:lnTo>
                      <a:pt x="14" y="15"/>
                    </a:lnTo>
                    <a:lnTo>
                      <a:pt x="23" y="9"/>
                    </a:lnTo>
                    <a:lnTo>
                      <a:pt x="31" y="4"/>
                    </a:lnTo>
                    <a:lnTo>
                      <a:pt x="41" y="1"/>
                    </a:lnTo>
                    <a:lnTo>
                      <a:pt x="52" y="0"/>
                    </a:lnTo>
                    <a:lnTo>
                      <a:pt x="63" y="1"/>
                    </a:lnTo>
                    <a:lnTo>
                      <a:pt x="73" y="4"/>
                    </a:lnTo>
                    <a:lnTo>
                      <a:pt x="81" y="9"/>
                    </a:lnTo>
                    <a:lnTo>
                      <a:pt x="89" y="15"/>
                    </a:lnTo>
                    <a:lnTo>
                      <a:pt x="95" y="23"/>
                    </a:lnTo>
                    <a:lnTo>
                      <a:pt x="100" y="32"/>
                    </a:lnTo>
                    <a:lnTo>
                      <a:pt x="103" y="42"/>
                    </a:lnTo>
                    <a:lnTo>
                      <a:pt x="105" y="51"/>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26679" name="Rectangle 861"/>
            <p:cNvSpPr>
              <a:spLocks noChangeArrowheads="1"/>
            </p:cNvSpPr>
            <p:nvPr/>
          </p:nvSpPr>
          <p:spPr bwMode="auto">
            <a:xfrm>
              <a:off x="375" y="2239"/>
              <a:ext cx="1165"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900" b="1">
                  <a:solidFill>
                    <a:srgbClr val="000000"/>
                  </a:solidFill>
                  <a:latin typeface="Verdana" panose="020B0604030504040204" pitchFamily="34" charset="0"/>
                </a:rPr>
                <a:t>Latin America &amp; Caribbean</a:t>
              </a:r>
            </a:p>
            <a:p>
              <a:pPr algn="ctr"/>
              <a:r>
                <a:rPr lang="en-US" sz="900" b="1">
                  <a:solidFill>
                    <a:srgbClr val="000000"/>
                  </a:solidFill>
                  <a:latin typeface="Verdana" panose="020B0604030504040204" pitchFamily="34" charset="0"/>
                </a:rPr>
                <a:t>560,000</a:t>
              </a:r>
              <a:endParaRPr lang="en-US" sz="900">
                <a:latin typeface="Times New Roman" panose="02020603050405020304" pitchFamily="18" charset="0"/>
              </a:endParaRPr>
            </a:p>
          </p:txBody>
        </p:sp>
      </p:grpSp>
      <p:grpSp>
        <p:nvGrpSpPr>
          <p:cNvPr id="26665" name="Group 862"/>
          <p:cNvGrpSpPr>
            <a:grpSpLocks/>
          </p:cNvGrpSpPr>
          <p:nvPr/>
        </p:nvGrpSpPr>
        <p:grpSpPr bwMode="auto">
          <a:xfrm>
            <a:off x="5181600" y="3948114"/>
            <a:ext cx="1938338" cy="2188757"/>
            <a:chOff x="2160" y="2564"/>
            <a:chExt cx="1308" cy="1507"/>
          </a:xfrm>
        </p:grpSpPr>
        <p:grpSp>
          <p:nvGrpSpPr>
            <p:cNvPr id="26667" name="Group 863"/>
            <p:cNvGrpSpPr>
              <a:grpSpLocks/>
            </p:cNvGrpSpPr>
            <p:nvPr/>
          </p:nvGrpSpPr>
          <p:grpSpPr bwMode="auto">
            <a:xfrm>
              <a:off x="2160" y="2564"/>
              <a:ext cx="1308" cy="1278"/>
              <a:chOff x="1956" y="2949"/>
              <a:chExt cx="1308" cy="1278"/>
            </a:xfrm>
          </p:grpSpPr>
          <p:sp>
            <p:nvSpPr>
              <p:cNvPr id="26669" name="Freeform 864"/>
              <p:cNvSpPr>
                <a:spLocks/>
              </p:cNvSpPr>
              <p:nvPr/>
            </p:nvSpPr>
            <p:spPr bwMode="auto">
              <a:xfrm>
                <a:off x="2160" y="2949"/>
                <a:ext cx="1104" cy="1278"/>
              </a:xfrm>
              <a:custGeom>
                <a:avLst/>
                <a:gdLst>
                  <a:gd name="T0" fmla="*/ 448 w 552"/>
                  <a:gd name="T1" fmla="*/ 0 h 656"/>
                  <a:gd name="T2" fmla="*/ 514 w 552"/>
                  <a:gd name="T3" fmla="*/ 2 h 656"/>
                  <a:gd name="T4" fmla="*/ 580 w 552"/>
                  <a:gd name="T5" fmla="*/ 14 h 656"/>
                  <a:gd name="T6" fmla="*/ 644 w 552"/>
                  <a:gd name="T7" fmla="*/ 25 h 656"/>
                  <a:gd name="T8" fmla="*/ 702 w 552"/>
                  <a:gd name="T9" fmla="*/ 51 h 656"/>
                  <a:gd name="T10" fmla="*/ 760 w 552"/>
                  <a:gd name="T11" fmla="*/ 78 h 656"/>
                  <a:gd name="T12" fmla="*/ 814 w 552"/>
                  <a:gd name="T13" fmla="*/ 107 h 656"/>
                  <a:gd name="T14" fmla="*/ 866 w 552"/>
                  <a:gd name="T15" fmla="*/ 144 h 656"/>
                  <a:gd name="T16" fmla="*/ 912 w 552"/>
                  <a:gd name="T17" fmla="*/ 185 h 656"/>
                  <a:gd name="T18" fmla="*/ 956 w 552"/>
                  <a:gd name="T19" fmla="*/ 234 h 656"/>
                  <a:gd name="T20" fmla="*/ 992 w 552"/>
                  <a:gd name="T21" fmla="*/ 281 h 656"/>
                  <a:gd name="T22" fmla="*/ 1024 w 552"/>
                  <a:gd name="T23" fmla="*/ 333 h 656"/>
                  <a:gd name="T24" fmla="*/ 1054 w 552"/>
                  <a:gd name="T25" fmla="*/ 390 h 656"/>
                  <a:gd name="T26" fmla="*/ 1076 w 552"/>
                  <a:gd name="T27" fmla="*/ 446 h 656"/>
                  <a:gd name="T28" fmla="*/ 1090 w 552"/>
                  <a:gd name="T29" fmla="*/ 508 h 656"/>
                  <a:gd name="T30" fmla="*/ 1100 w 552"/>
                  <a:gd name="T31" fmla="*/ 573 h 656"/>
                  <a:gd name="T32" fmla="*/ 1104 w 552"/>
                  <a:gd name="T33" fmla="*/ 637 h 656"/>
                  <a:gd name="T34" fmla="*/ 1100 w 552"/>
                  <a:gd name="T35" fmla="*/ 703 h 656"/>
                  <a:gd name="T36" fmla="*/ 1090 w 552"/>
                  <a:gd name="T37" fmla="*/ 766 h 656"/>
                  <a:gd name="T38" fmla="*/ 1076 w 552"/>
                  <a:gd name="T39" fmla="*/ 828 h 656"/>
                  <a:gd name="T40" fmla="*/ 1054 w 552"/>
                  <a:gd name="T41" fmla="*/ 888 h 656"/>
                  <a:gd name="T42" fmla="*/ 1024 w 552"/>
                  <a:gd name="T43" fmla="*/ 943 h 656"/>
                  <a:gd name="T44" fmla="*/ 992 w 552"/>
                  <a:gd name="T45" fmla="*/ 996 h 656"/>
                  <a:gd name="T46" fmla="*/ 956 w 552"/>
                  <a:gd name="T47" fmla="*/ 1044 h 656"/>
                  <a:gd name="T48" fmla="*/ 912 w 552"/>
                  <a:gd name="T49" fmla="*/ 1091 h 656"/>
                  <a:gd name="T50" fmla="*/ 866 w 552"/>
                  <a:gd name="T51" fmla="*/ 1134 h 656"/>
                  <a:gd name="T52" fmla="*/ 814 w 552"/>
                  <a:gd name="T53" fmla="*/ 1169 h 656"/>
                  <a:gd name="T54" fmla="*/ 760 w 552"/>
                  <a:gd name="T55" fmla="*/ 1200 h 656"/>
                  <a:gd name="T56" fmla="*/ 702 w 552"/>
                  <a:gd name="T57" fmla="*/ 1229 h 656"/>
                  <a:gd name="T58" fmla="*/ 644 w 552"/>
                  <a:gd name="T59" fmla="*/ 1251 h 656"/>
                  <a:gd name="T60" fmla="*/ 580 w 552"/>
                  <a:gd name="T61" fmla="*/ 1264 h 656"/>
                  <a:gd name="T62" fmla="*/ 514 w 552"/>
                  <a:gd name="T63" fmla="*/ 1276 h 656"/>
                  <a:gd name="T64" fmla="*/ 448 w 552"/>
                  <a:gd name="T65" fmla="*/ 1278 h 656"/>
                  <a:gd name="T66" fmla="*/ 384 w 552"/>
                  <a:gd name="T67" fmla="*/ 1276 h 656"/>
                  <a:gd name="T68" fmla="*/ 326 w 552"/>
                  <a:gd name="T69" fmla="*/ 1266 h 656"/>
                  <a:gd name="T70" fmla="*/ 266 w 552"/>
                  <a:gd name="T71" fmla="*/ 1253 h 656"/>
                  <a:gd name="T72" fmla="*/ 208 w 552"/>
                  <a:gd name="T73" fmla="*/ 1233 h 656"/>
                  <a:gd name="T74" fmla="*/ 150 w 552"/>
                  <a:gd name="T75" fmla="*/ 1210 h 656"/>
                  <a:gd name="T76" fmla="*/ 96 w 552"/>
                  <a:gd name="T77" fmla="*/ 1181 h 656"/>
                  <a:gd name="T78" fmla="*/ 46 w 552"/>
                  <a:gd name="T79" fmla="*/ 1146 h 656"/>
                  <a:gd name="T80" fmla="*/ 0 w 552"/>
                  <a:gd name="T81" fmla="*/ 1105 h 656"/>
                  <a:gd name="T82" fmla="*/ 448 w 552"/>
                  <a:gd name="T83" fmla="*/ 637 h 656"/>
                  <a:gd name="T84" fmla="*/ 448 w 552"/>
                  <a:gd name="T85" fmla="*/ 0 h 6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2"/>
                  <a:gd name="T130" fmla="*/ 0 h 656"/>
                  <a:gd name="T131" fmla="*/ 552 w 552"/>
                  <a:gd name="T132" fmla="*/ 656 h 6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2" h="656">
                    <a:moveTo>
                      <a:pt x="224" y="0"/>
                    </a:moveTo>
                    <a:lnTo>
                      <a:pt x="257" y="1"/>
                    </a:lnTo>
                    <a:lnTo>
                      <a:pt x="290" y="7"/>
                    </a:lnTo>
                    <a:lnTo>
                      <a:pt x="322" y="13"/>
                    </a:lnTo>
                    <a:lnTo>
                      <a:pt x="351" y="26"/>
                    </a:lnTo>
                    <a:lnTo>
                      <a:pt x="380" y="40"/>
                    </a:lnTo>
                    <a:lnTo>
                      <a:pt x="407" y="55"/>
                    </a:lnTo>
                    <a:lnTo>
                      <a:pt x="433" y="74"/>
                    </a:lnTo>
                    <a:lnTo>
                      <a:pt x="456" y="95"/>
                    </a:lnTo>
                    <a:lnTo>
                      <a:pt x="478" y="120"/>
                    </a:lnTo>
                    <a:lnTo>
                      <a:pt x="496" y="144"/>
                    </a:lnTo>
                    <a:lnTo>
                      <a:pt x="512" y="171"/>
                    </a:lnTo>
                    <a:lnTo>
                      <a:pt x="527" y="200"/>
                    </a:lnTo>
                    <a:lnTo>
                      <a:pt x="538" y="229"/>
                    </a:lnTo>
                    <a:lnTo>
                      <a:pt x="545" y="261"/>
                    </a:lnTo>
                    <a:lnTo>
                      <a:pt x="550" y="294"/>
                    </a:lnTo>
                    <a:lnTo>
                      <a:pt x="552" y="327"/>
                    </a:lnTo>
                    <a:lnTo>
                      <a:pt x="550" y="361"/>
                    </a:lnTo>
                    <a:lnTo>
                      <a:pt x="545" y="393"/>
                    </a:lnTo>
                    <a:lnTo>
                      <a:pt x="538" y="425"/>
                    </a:lnTo>
                    <a:lnTo>
                      <a:pt x="527" y="456"/>
                    </a:lnTo>
                    <a:lnTo>
                      <a:pt x="512" y="484"/>
                    </a:lnTo>
                    <a:lnTo>
                      <a:pt x="496" y="511"/>
                    </a:lnTo>
                    <a:lnTo>
                      <a:pt x="478" y="536"/>
                    </a:lnTo>
                    <a:lnTo>
                      <a:pt x="456" y="560"/>
                    </a:lnTo>
                    <a:lnTo>
                      <a:pt x="433" y="582"/>
                    </a:lnTo>
                    <a:lnTo>
                      <a:pt x="407" y="600"/>
                    </a:lnTo>
                    <a:lnTo>
                      <a:pt x="380" y="616"/>
                    </a:lnTo>
                    <a:lnTo>
                      <a:pt x="351" y="631"/>
                    </a:lnTo>
                    <a:lnTo>
                      <a:pt x="322" y="642"/>
                    </a:lnTo>
                    <a:lnTo>
                      <a:pt x="290" y="649"/>
                    </a:lnTo>
                    <a:lnTo>
                      <a:pt x="257" y="655"/>
                    </a:lnTo>
                    <a:lnTo>
                      <a:pt x="224" y="656"/>
                    </a:lnTo>
                    <a:lnTo>
                      <a:pt x="192" y="655"/>
                    </a:lnTo>
                    <a:lnTo>
                      <a:pt x="163" y="650"/>
                    </a:lnTo>
                    <a:lnTo>
                      <a:pt x="133" y="643"/>
                    </a:lnTo>
                    <a:lnTo>
                      <a:pt x="104" y="633"/>
                    </a:lnTo>
                    <a:lnTo>
                      <a:pt x="75" y="621"/>
                    </a:lnTo>
                    <a:lnTo>
                      <a:pt x="48" y="606"/>
                    </a:lnTo>
                    <a:lnTo>
                      <a:pt x="23" y="588"/>
                    </a:lnTo>
                    <a:lnTo>
                      <a:pt x="0" y="567"/>
                    </a:lnTo>
                    <a:lnTo>
                      <a:pt x="224" y="327"/>
                    </a:lnTo>
                    <a:lnTo>
                      <a:pt x="224" y="0"/>
                    </a:lnTo>
                    <a:close/>
                  </a:path>
                </a:pathLst>
              </a:custGeom>
              <a:solidFill>
                <a:srgbClr val="B2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70" name="Freeform 865"/>
              <p:cNvSpPr>
                <a:spLocks/>
              </p:cNvSpPr>
              <p:nvPr/>
            </p:nvSpPr>
            <p:spPr bwMode="auto">
              <a:xfrm>
                <a:off x="1956" y="2949"/>
                <a:ext cx="652" cy="1105"/>
              </a:xfrm>
              <a:custGeom>
                <a:avLst/>
                <a:gdLst>
                  <a:gd name="T0" fmla="*/ 205 w 327"/>
                  <a:gd name="T1" fmla="*/ 1105 h 567"/>
                  <a:gd name="T2" fmla="*/ 158 w 327"/>
                  <a:gd name="T3" fmla="*/ 1058 h 567"/>
                  <a:gd name="T4" fmla="*/ 118 w 327"/>
                  <a:gd name="T5" fmla="*/ 1008 h 567"/>
                  <a:gd name="T6" fmla="*/ 84 w 327"/>
                  <a:gd name="T7" fmla="*/ 953 h 567"/>
                  <a:gd name="T8" fmla="*/ 54 w 327"/>
                  <a:gd name="T9" fmla="*/ 895 h 567"/>
                  <a:gd name="T10" fmla="*/ 32 w 327"/>
                  <a:gd name="T11" fmla="*/ 832 h 567"/>
                  <a:gd name="T12" fmla="*/ 14 w 327"/>
                  <a:gd name="T13" fmla="*/ 768 h 567"/>
                  <a:gd name="T14" fmla="*/ 2 w 327"/>
                  <a:gd name="T15" fmla="*/ 704 h 567"/>
                  <a:gd name="T16" fmla="*/ 0 w 327"/>
                  <a:gd name="T17" fmla="*/ 637 h 567"/>
                  <a:gd name="T18" fmla="*/ 2 w 327"/>
                  <a:gd name="T19" fmla="*/ 573 h 567"/>
                  <a:gd name="T20" fmla="*/ 14 w 327"/>
                  <a:gd name="T21" fmla="*/ 509 h 567"/>
                  <a:gd name="T22" fmla="*/ 26 w 327"/>
                  <a:gd name="T23" fmla="*/ 446 h 567"/>
                  <a:gd name="T24" fmla="*/ 52 w 327"/>
                  <a:gd name="T25" fmla="*/ 390 h 567"/>
                  <a:gd name="T26" fmla="*/ 80 w 327"/>
                  <a:gd name="T27" fmla="*/ 333 h 567"/>
                  <a:gd name="T28" fmla="*/ 110 w 327"/>
                  <a:gd name="T29" fmla="*/ 281 h 567"/>
                  <a:gd name="T30" fmla="*/ 148 w 327"/>
                  <a:gd name="T31" fmla="*/ 234 h 567"/>
                  <a:gd name="T32" fmla="*/ 189 w 327"/>
                  <a:gd name="T33" fmla="*/ 185 h 567"/>
                  <a:gd name="T34" fmla="*/ 239 w 327"/>
                  <a:gd name="T35" fmla="*/ 144 h 567"/>
                  <a:gd name="T36" fmla="*/ 287 w 327"/>
                  <a:gd name="T37" fmla="*/ 107 h 567"/>
                  <a:gd name="T38" fmla="*/ 341 w 327"/>
                  <a:gd name="T39" fmla="*/ 78 h 567"/>
                  <a:gd name="T40" fmla="*/ 399 w 327"/>
                  <a:gd name="T41" fmla="*/ 51 h 567"/>
                  <a:gd name="T42" fmla="*/ 457 w 327"/>
                  <a:gd name="T43" fmla="*/ 25 h 567"/>
                  <a:gd name="T44" fmla="*/ 520 w 327"/>
                  <a:gd name="T45" fmla="*/ 14 h 567"/>
                  <a:gd name="T46" fmla="*/ 586 w 327"/>
                  <a:gd name="T47" fmla="*/ 2 h 567"/>
                  <a:gd name="T48" fmla="*/ 652 w 327"/>
                  <a:gd name="T49" fmla="*/ 0 h 567"/>
                  <a:gd name="T50" fmla="*/ 652 w 327"/>
                  <a:gd name="T51" fmla="*/ 637 h 567"/>
                  <a:gd name="T52" fmla="*/ 205 w 327"/>
                  <a:gd name="T53" fmla="*/ 1105 h 5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7"/>
                  <a:gd name="T82" fmla="*/ 0 h 567"/>
                  <a:gd name="T83" fmla="*/ 327 w 327"/>
                  <a:gd name="T84" fmla="*/ 567 h 5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7" h="567">
                    <a:moveTo>
                      <a:pt x="103" y="567"/>
                    </a:moveTo>
                    <a:lnTo>
                      <a:pt x="79" y="543"/>
                    </a:lnTo>
                    <a:lnTo>
                      <a:pt x="59" y="517"/>
                    </a:lnTo>
                    <a:lnTo>
                      <a:pt x="42" y="489"/>
                    </a:lnTo>
                    <a:lnTo>
                      <a:pt x="27" y="459"/>
                    </a:lnTo>
                    <a:lnTo>
                      <a:pt x="16" y="427"/>
                    </a:lnTo>
                    <a:lnTo>
                      <a:pt x="7" y="394"/>
                    </a:lnTo>
                    <a:lnTo>
                      <a:pt x="1" y="361"/>
                    </a:lnTo>
                    <a:lnTo>
                      <a:pt x="0" y="327"/>
                    </a:lnTo>
                    <a:lnTo>
                      <a:pt x="1" y="294"/>
                    </a:lnTo>
                    <a:lnTo>
                      <a:pt x="7" y="261"/>
                    </a:lnTo>
                    <a:lnTo>
                      <a:pt x="13" y="229"/>
                    </a:lnTo>
                    <a:lnTo>
                      <a:pt x="26" y="200"/>
                    </a:lnTo>
                    <a:lnTo>
                      <a:pt x="40" y="171"/>
                    </a:lnTo>
                    <a:lnTo>
                      <a:pt x="55" y="144"/>
                    </a:lnTo>
                    <a:lnTo>
                      <a:pt x="74" y="120"/>
                    </a:lnTo>
                    <a:lnTo>
                      <a:pt x="95" y="95"/>
                    </a:lnTo>
                    <a:lnTo>
                      <a:pt x="120" y="74"/>
                    </a:lnTo>
                    <a:lnTo>
                      <a:pt x="144" y="55"/>
                    </a:lnTo>
                    <a:lnTo>
                      <a:pt x="171" y="40"/>
                    </a:lnTo>
                    <a:lnTo>
                      <a:pt x="200" y="26"/>
                    </a:lnTo>
                    <a:lnTo>
                      <a:pt x="229" y="13"/>
                    </a:lnTo>
                    <a:lnTo>
                      <a:pt x="261" y="7"/>
                    </a:lnTo>
                    <a:lnTo>
                      <a:pt x="294" y="1"/>
                    </a:lnTo>
                    <a:lnTo>
                      <a:pt x="327" y="0"/>
                    </a:lnTo>
                    <a:lnTo>
                      <a:pt x="327" y="327"/>
                    </a:lnTo>
                    <a:lnTo>
                      <a:pt x="103" y="567"/>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71" name="Rectangle 866"/>
              <p:cNvSpPr>
                <a:spLocks noChangeArrowheads="1"/>
              </p:cNvSpPr>
              <p:nvPr/>
            </p:nvSpPr>
            <p:spPr bwMode="auto">
              <a:xfrm>
                <a:off x="2230" y="3130"/>
                <a:ext cx="208"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900" b="1">
                    <a:solidFill>
                      <a:srgbClr val="FFFFFF"/>
                    </a:solidFill>
                    <a:latin typeface="Verdana" panose="020B0604030504040204" pitchFamily="34" charset="0"/>
                  </a:rPr>
                  <a:t>38%</a:t>
                </a:r>
                <a:endParaRPr lang="en-US" sz="900">
                  <a:latin typeface="Times New Roman" panose="02020603050405020304" pitchFamily="18" charset="0"/>
                </a:endParaRPr>
              </a:p>
            </p:txBody>
          </p:sp>
          <p:sp>
            <p:nvSpPr>
              <p:cNvPr id="26672" name="Freeform 867"/>
              <p:cNvSpPr>
                <a:spLocks/>
              </p:cNvSpPr>
              <p:nvPr/>
            </p:nvSpPr>
            <p:spPr bwMode="auto">
              <a:xfrm>
                <a:off x="2176" y="3424"/>
                <a:ext cx="198" cy="188"/>
              </a:xfrm>
              <a:custGeom>
                <a:avLst/>
                <a:gdLst>
                  <a:gd name="T0" fmla="*/ 198 w 100"/>
                  <a:gd name="T1" fmla="*/ 97 h 97"/>
                  <a:gd name="T2" fmla="*/ 196 w 100"/>
                  <a:gd name="T3" fmla="*/ 116 h 97"/>
                  <a:gd name="T4" fmla="*/ 190 w 100"/>
                  <a:gd name="T5" fmla="*/ 132 h 97"/>
                  <a:gd name="T6" fmla="*/ 180 w 100"/>
                  <a:gd name="T7" fmla="*/ 149 h 97"/>
                  <a:gd name="T8" fmla="*/ 168 w 100"/>
                  <a:gd name="T9" fmla="*/ 163 h 97"/>
                  <a:gd name="T10" fmla="*/ 154 w 100"/>
                  <a:gd name="T11" fmla="*/ 174 h 97"/>
                  <a:gd name="T12" fmla="*/ 137 w 100"/>
                  <a:gd name="T13" fmla="*/ 182 h 97"/>
                  <a:gd name="T14" fmla="*/ 119 w 100"/>
                  <a:gd name="T15" fmla="*/ 188 h 97"/>
                  <a:gd name="T16" fmla="*/ 99 w 100"/>
                  <a:gd name="T17" fmla="*/ 188 h 97"/>
                  <a:gd name="T18" fmla="*/ 79 w 100"/>
                  <a:gd name="T19" fmla="*/ 188 h 97"/>
                  <a:gd name="T20" fmla="*/ 59 w 100"/>
                  <a:gd name="T21" fmla="*/ 182 h 97"/>
                  <a:gd name="T22" fmla="*/ 44 w 100"/>
                  <a:gd name="T23" fmla="*/ 174 h 97"/>
                  <a:gd name="T24" fmla="*/ 28 w 100"/>
                  <a:gd name="T25" fmla="*/ 163 h 97"/>
                  <a:gd name="T26" fmla="*/ 16 w 100"/>
                  <a:gd name="T27" fmla="*/ 149 h 97"/>
                  <a:gd name="T28" fmla="*/ 6 w 100"/>
                  <a:gd name="T29" fmla="*/ 132 h 97"/>
                  <a:gd name="T30" fmla="*/ 2 w 100"/>
                  <a:gd name="T31" fmla="*/ 116 h 97"/>
                  <a:gd name="T32" fmla="*/ 0 w 100"/>
                  <a:gd name="T33" fmla="*/ 97 h 97"/>
                  <a:gd name="T34" fmla="*/ 2 w 100"/>
                  <a:gd name="T35" fmla="*/ 76 h 97"/>
                  <a:gd name="T36" fmla="*/ 6 w 100"/>
                  <a:gd name="T37" fmla="*/ 56 h 97"/>
                  <a:gd name="T38" fmla="*/ 16 w 100"/>
                  <a:gd name="T39" fmla="*/ 41 h 97"/>
                  <a:gd name="T40" fmla="*/ 28 w 100"/>
                  <a:gd name="T41" fmla="*/ 25 h 97"/>
                  <a:gd name="T42" fmla="*/ 44 w 100"/>
                  <a:gd name="T43" fmla="*/ 16 h 97"/>
                  <a:gd name="T44" fmla="*/ 59 w 100"/>
                  <a:gd name="T45" fmla="*/ 8 h 97"/>
                  <a:gd name="T46" fmla="*/ 79 w 100"/>
                  <a:gd name="T47" fmla="*/ 0 h 97"/>
                  <a:gd name="T48" fmla="*/ 99 w 100"/>
                  <a:gd name="T49" fmla="*/ 0 h 97"/>
                  <a:gd name="T50" fmla="*/ 119 w 100"/>
                  <a:gd name="T51" fmla="*/ 0 h 97"/>
                  <a:gd name="T52" fmla="*/ 137 w 100"/>
                  <a:gd name="T53" fmla="*/ 8 h 97"/>
                  <a:gd name="T54" fmla="*/ 154 w 100"/>
                  <a:gd name="T55" fmla="*/ 16 h 97"/>
                  <a:gd name="T56" fmla="*/ 168 w 100"/>
                  <a:gd name="T57" fmla="*/ 25 h 97"/>
                  <a:gd name="T58" fmla="*/ 180 w 100"/>
                  <a:gd name="T59" fmla="*/ 41 h 97"/>
                  <a:gd name="T60" fmla="*/ 190 w 100"/>
                  <a:gd name="T61" fmla="*/ 56 h 97"/>
                  <a:gd name="T62" fmla="*/ 196 w 100"/>
                  <a:gd name="T63" fmla="*/ 76 h 97"/>
                  <a:gd name="T64" fmla="*/ 198 w 100"/>
                  <a:gd name="T65" fmla="*/ 9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7"/>
                  <a:gd name="T101" fmla="*/ 100 w 100"/>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7">
                    <a:moveTo>
                      <a:pt x="100" y="50"/>
                    </a:moveTo>
                    <a:lnTo>
                      <a:pt x="99" y="60"/>
                    </a:lnTo>
                    <a:lnTo>
                      <a:pt x="96" y="68"/>
                    </a:lnTo>
                    <a:lnTo>
                      <a:pt x="91" y="77"/>
                    </a:lnTo>
                    <a:lnTo>
                      <a:pt x="85" y="84"/>
                    </a:lnTo>
                    <a:lnTo>
                      <a:pt x="78" y="90"/>
                    </a:lnTo>
                    <a:lnTo>
                      <a:pt x="69" y="94"/>
                    </a:lnTo>
                    <a:lnTo>
                      <a:pt x="60" y="97"/>
                    </a:lnTo>
                    <a:lnTo>
                      <a:pt x="50" y="97"/>
                    </a:lnTo>
                    <a:lnTo>
                      <a:pt x="40" y="97"/>
                    </a:lnTo>
                    <a:lnTo>
                      <a:pt x="30" y="94"/>
                    </a:lnTo>
                    <a:lnTo>
                      <a:pt x="22" y="90"/>
                    </a:lnTo>
                    <a:lnTo>
                      <a:pt x="14" y="84"/>
                    </a:lnTo>
                    <a:lnTo>
                      <a:pt x="8" y="77"/>
                    </a:lnTo>
                    <a:lnTo>
                      <a:pt x="3" y="68"/>
                    </a:lnTo>
                    <a:lnTo>
                      <a:pt x="1" y="60"/>
                    </a:lnTo>
                    <a:lnTo>
                      <a:pt x="0" y="50"/>
                    </a:lnTo>
                    <a:lnTo>
                      <a:pt x="1" y="39"/>
                    </a:lnTo>
                    <a:lnTo>
                      <a:pt x="3" y="29"/>
                    </a:lnTo>
                    <a:lnTo>
                      <a:pt x="8" y="21"/>
                    </a:lnTo>
                    <a:lnTo>
                      <a:pt x="14" y="13"/>
                    </a:lnTo>
                    <a:lnTo>
                      <a:pt x="22" y="8"/>
                    </a:lnTo>
                    <a:lnTo>
                      <a:pt x="30" y="4"/>
                    </a:lnTo>
                    <a:lnTo>
                      <a:pt x="40" y="0"/>
                    </a:lnTo>
                    <a:lnTo>
                      <a:pt x="50" y="0"/>
                    </a:lnTo>
                    <a:lnTo>
                      <a:pt x="60" y="0"/>
                    </a:lnTo>
                    <a:lnTo>
                      <a:pt x="69" y="4"/>
                    </a:lnTo>
                    <a:lnTo>
                      <a:pt x="78" y="8"/>
                    </a:lnTo>
                    <a:lnTo>
                      <a:pt x="85" y="13"/>
                    </a:lnTo>
                    <a:lnTo>
                      <a:pt x="91" y="21"/>
                    </a:lnTo>
                    <a:lnTo>
                      <a:pt x="96" y="29"/>
                    </a:lnTo>
                    <a:lnTo>
                      <a:pt x="99" y="39"/>
                    </a:lnTo>
                    <a:lnTo>
                      <a:pt x="100" y="50"/>
                    </a:lnTo>
                  </a:path>
                </a:pathLst>
              </a:custGeom>
              <a:noFill/>
              <a:ln w="6350">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73" name="Freeform 868"/>
              <p:cNvSpPr>
                <a:spLocks/>
              </p:cNvSpPr>
              <p:nvPr/>
            </p:nvSpPr>
            <p:spPr bwMode="auto">
              <a:xfrm>
                <a:off x="2340" y="3352"/>
                <a:ext cx="104" cy="100"/>
              </a:xfrm>
              <a:custGeom>
                <a:avLst/>
                <a:gdLst>
                  <a:gd name="T0" fmla="*/ 36 w 52"/>
                  <a:gd name="T1" fmla="*/ 23 h 52"/>
                  <a:gd name="T2" fmla="*/ 58 w 52"/>
                  <a:gd name="T3" fmla="*/ 6 h 52"/>
                  <a:gd name="T4" fmla="*/ 104 w 52"/>
                  <a:gd name="T5" fmla="*/ 0 h 52"/>
                  <a:gd name="T6" fmla="*/ 104 w 52"/>
                  <a:gd name="T7" fmla="*/ 40 h 52"/>
                  <a:gd name="T8" fmla="*/ 88 w 52"/>
                  <a:gd name="T9" fmla="*/ 65 h 52"/>
                  <a:gd name="T10" fmla="*/ 88 w 52"/>
                  <a:gd name="T11" fmla="*/ 23 h 52"/>
                  <a:gd name="T12" fmla="*/ 10 w 52"/>
                  <a:gd name="T13" fmla="*/ 100 h 52"/>
                  <a:gd name="T14" fmla="*/ 0 w 52"/>
                  <a:gd name="T15" fmla="*/ 90 h 52"/>
                  <a:gd name="T16" fmla="*/ 80 w 52"/>
                  <a:gd name="T17" fmla="*/ 15 h 52"/>
                  <a:gd name="T18" fmla="*/ 36 w 52"/>
                  <a:gd name="T19" fmla="*/ 2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2"/>
                  <a:gd name="T32" fmla="*/ 52 w 5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2">
                    <a:moveTo>
                      <a:pt x="18" y="12"/>
                    </a:moveTo>
                    <a:lnTo>
                      <a:pt x="29" y="3"/>
                    </a:lnTo>
                    <a:lnTo>
                      <a:pt x="52" y="0"/>
                    </a:lnTo>
                    <a:lnTo>
                      <a:pt x="52" y="21"/>
                    </a:lnTo>
                    <a:lnTo>
                      <a:pt x="44" y="34"/>
                    </a:lnTo>
                    <a:lnTo>
                      <a:pt x="44" y="12"/>
                    </a:lnTo>
                    <a:lnTo>
                      <a:pt x="5" y="52"/>
                    </a:lnTo>
                    <a:lnTo>
                      <a:pt x="0" y="47"/>
                    </a:lnTo>
                    <a:lnTo>
                      <a:pt x="40" y="8"/>
                    </a:lnTo>
                    <a:lnTo>
                      <a:pt x="18"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74" name="Freeform 869"/>
              <p:cNvSpPr>
                <a:spLocks/>
              </p:cNvSpPr>
              <p:nvPr/>
            </p:nvSpPr>
            <p:spPr bwMode="auto">
              <a:xfrm>
                <a:off x="2340" y="3352"/>
                <a:ext cx="104" cy="100"/>
              </a:xfrm>
              <a:custGeom>
                <a:avLst/>
                <a:gdLst>
                  <a:gd name="T0" fmla="*/ 36 w 52"/>
                  <a:gd name="T1" fmla="*/ 23 h 52"/>
                  <a:gd name="T2" fmla="*/ 58 w 52"/>
                  <a:gd name="T3" fmla="*/ 6 h 52"/>
                  <a:gd name="T4" fmla="*/ 104 w 52"/>
                  <a:gd name="T5" fmla="*/ 0 h 52"/>
                  <a:gd name="T6" fmla="*/ 104 w 52"/>
                  <a:gd name="T7" fmla="*/ 40 h 52"/>
                  <a:gd name="T8" fmla="*/ 88 w 52"/>
                  <a:gd name="T9" fmla="*/ 65 h 52"/>
                  <a:gd name="T10" fmla="*/ 88 w 52"/>
                  <a:gd name="T11" fmla="*/ 23 h 52"/>
                  <a:gd name="T12" fmla="*/ 10 w 52"/>
                  <a:gd name="T13" fmla="*/ 100 h 52"/>
                  <a:gd name="T14" fmla="*/ 0 w 52"/>
                  <a:gd name="T15" fmla="*/ 90 h 52"/>
                  <a:gd name="T16" fmla="*/ 80 w 52"/>
                  <a:gd name="T17" fmla="*/ 15 h 52"/>
                  <a:gd name="T18" fmla="*/ 36 w 52"/>
                  <a:gd name="T19" fmla="*/ 23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2"/>
                  <a:gd name="T32" fmla="*/ 52 w 5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2">
                    <a:moveTo>
                      <a:pt x="18" y="12"/>
                    </a:moveTo>
                    <a:lnTo>
                      <a:pt x="29" y="3"/>
                    </a:lnTo>
                    <a:lnTo>
                      <a:pt x="52" y="0"/>
                    </a:lnTo>
                    <a:lnTo>
                      <a:pt x="52" y="21"/>
                    </a:lnTo>
                    <a:lnTo>
                      <a:pt x="44" y="34"/>
                    </a:lnTo>
                    <a:lnTo>
                      <a:pt x="44" y="12"/>
                    </a:lnTo>
                    <a:lnTo>
                      <a:pt x="5" y="52"/>
                    </a:lnTo>
                    <a:lnTo>
                      <a:pt x="0" y="47"/>
                    </a:lnTo>
                    <a:lnTo>
                      <a:pt x="40" y="8"/>
                    </a:lnTo>
                    <a:lnTo>
                      <a:pt x="18" y="12"/>
                    </a:lnTo>
                  </a:path>
                </a:pathLst>
              </a:custGeom>
              <a:noFill/>
              <a:ln w="1588">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75" name="Freeform 870"/>
              <p:cNvSpPr>
                <a:spLocks/>
              </p:cNvSpPr>
              <p:nvPr/>
            </p:nvSpPr>
            <p:spPr bwMode="auto">
              <a:xfrm>
                <a:off x="2806" y="3658"/>
                <a:ext cx="64" cy="85"/>
              </a:xfrm>
              <a:custGeom>
                <a:avLst/>
                <a:gdLst>
                  <a:gd name="T0" fmla="*/ 24 w 32"/>
                  <a:gd name="T1" fmla="*/ 12 h 44"/>
                  <a:gd name="T2" fmla="*/ 24 w 32"/>
                  <a:gd name="T3" fmla="*/ 33 h 44"/>
                  <a:gd name="T4" fmla="*/ 0 w 32"/>
                  <a:gd name="T5" fmla="*/ 33 h 44"/>
                  <a:gd name="T6" fmla="*/ 0 w 32"/>
                  <a:gd name="T7" fmla="*/ 50 h 44"/>
                  <a:gd name="T8" fmla="*/ 24 w 32"/>
                  <a:gd name="T9" fmla="*/ 50 h 44"/>
                  <a:gd name="T10" fmla="*/ 24 w 32"/>
                  <a:gd name="T11" fmla="*/ 85 h 44"/>
                  <a:gd name="T12" fmla="*/ 44 w 32"/>
                  <a:gd name="T13" fmla="*/ 85 h 44"/>
                  <a:gd name="T14" fmla="*/ 44 w 32"/>
                  <a:gd name="T15" fmla="*/ 50 h 44"/>
                  <a:gd name="T16" fmla="*/ 64 w 32"/>
                  <a:gd name="T17" fmla="*/ 50 h 44"/>
                  <a:gd name="T18" fmla="*/ 64 w 32"/>
                  <a:gd name="T19" fmla="*/ 33 h 44"/>
                  <a:gd name="T20" fmla="*/ 44 w 32"/>
                  <a:gd name="T21" fmla="*/ 33 h 44"/>
                  <a:gd name="T22" fmla="*/ 44 w 32"/>
                  <a:gd name="T23" fmla="*/ 0 h 44"/>
                  <a:gd name="T24" fmla="*/ 24 w 32"/>
                  <a:gd name="T25" fmla="*/ 0 h 44"/>
                  <a:gd name="T26" fmla="*/ 24 w 32"/>
                  <a:gd name="T27" fmla="*/ 12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4"/>
                  <a:gd name="T44" fmla="*/ 32 w 32"/>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4">
                    <a:moveTo>
                      <a:pt x="12" y="6"/>
                    </a:moveTo>
                    <a:lnTo>
                      <a:pt x="12" y="17"/>
                    </a:lnTo>
                    <a:lnTo>
                      <a:pt x="0" y="17"/>
                    </a:lnTo>
                    <a:lnTo>
                      <a:pt x="0" y="26"/>
                    </a:lnTo>
                    <a:lnTo>
                      <a:pt x="12" y="26"/>
                    </a:lnTo>
                    <a:lnTo>
                      <a:pt x="12" y="44"/>
                    </a:lnTo>
                    <a:lnTo>
                      <a:pt x="22" y="44"/>
                    </a:lnTo>
                    <a:lnTo>
                      <a:pt x="22" y="26"/>
                    </a:lnTo>
                    <a:lnTo>
                      <a:pt x="32" y="26"/>
                    </a:lnTo>
                    <a:lnTo>
                      <a:pt x="32" y="17"/>
                    </a:lnTo>
                    <a:lnTo>
                      <a:pt x="22" y="17"/>
                    </a:lnTo>
                    <a:lnTo>
                      <a:pt x="22" y="0"/>
                    </a:lnTo>
                    <a:lnTo>
                      <a:pt x="12" y="0"/>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676" name="Freeform 871"/>
              <p:cNvSpPr>
                <a:spLocks/>
              </p:cNvSpPr>
              <p:nvPr/>
            </p:nvSpPr>
            <p:spPr bwMode="auto">
              <a:xfrm>
                <a:off x="2730" y="3446"/>
                <a:ext cx="220" cy="209"/>
              </a:xfrm>
              <a:custGeom>
                <a:avLst/>
                <a:gdLst>
                  <a:gd name="T0" fmla="*/ 220 w 110"/>
                  <a:gd name="T1" fmla="*/ 105 h 107"/>
                  <a:gd name="T2" fmla="*/ 218 w 110"/>
                  <a:gd name="T3" fmla="*/ 127 h 107"/>
                  <a:gd name="T4" fmla="*/ 210 w 110"/>
                  <a:gd name="T5" fmla="*/ 145 h 107"/>
                  <a:gd name="T6" fmla="*/ 200 w 110"/>
                  <a:gd name="T7" fmla="*/ 164 h 107"/>
                  <a:gd name="T8" fmla="*/ 188 w 110"/>
                  <a:gd name="T9" fmla="*/ 180 h 107"/>
                  <a:gd name="T10" fmla="*/ 170 w 110"/>
                  <a:gd name="T11" fmla="*/ 193 h 107"/>
                  <a:gd name="T12" fmla="*/ 152 w 110"/>
                  <a:gd name="T13" fmla="*/ 203 h 107"/>
                  <a:gd name="T14" fmla="*/ 132 w 110"/>
                  <a:gd name="T15" fmla="*/ 207 h 107"/>
                  <a:gd name="T16" fmla="*/ 110 w 110"/>
                  <a:gd name="T17" fmla="*/ 209 h 107"/>
                  <a:gd name="T18" fmla="*/ 88 w 110"/>
                  <a:gd name="T19" fmla="*/ 207 h 107"/>
                  <a:gd name="T20" fmla="*/ 68 w 110"/>
                  <a:gd name="T21" fmla="*/ 203 h 107"/>
                  <a:gd name="T22" fmla="*/ 48 w 110"/>
                  <a:gd name="T23" fmla="*/ 193 h 107"/>
                  <a:gd name="T24" fmla="*/ 32 w 110"/>
                  <a:gd name="T25" fmla="*/ 180 h 107"/>
                  <a:gd name="T26" fmla="*/ 20 w 110"/>
                  <a:gd name="T27" fmla="*/ 164 h 107"/>
                  <a:gd name="T28" fmla="*/ 8 w 110"/>
                  <a:gd name="T29" fmla="*/ 145 h 107"/>
                  <a:gd name="T30" fmla="*/ 2 w 110"/>
                  <a:gd name="T31" fmla="*/ 127 h 107"/>
                  <a:gd name="T32" fmla="*/ 0 w 110"/>
                  <a:gd name="T33" fmla="*/ 105 h 107"/>
                  <a:gd name="T34" fmla="*/ 2 w 110"/>
                  <a:gd name="T35" fmla="*/ 84 h 107"/>
                  <a:gd name="T36" fmla="*/ 8 w 110"/>
                  <a:gd name="T37" fmla="*/ 64 h 107"/>
                  <a:gd name="T38" fmla="*/ 20 w 110"/>
                  <a:gd name="T39" fmla="*/ 45 h 107"/>
                  <a:gd name="T40" fmla="*/ 32 w 110"/>
                  <a:gd name="T41" fmla="*/ 31 h 107"/>
                  <a:gd name="T42" fmla="*/ 48 w 110"/>
                  <a:gd name="T43" fmla="*/ 18 h 107"/>
                  <a:gd name="T44" fmla="*/ 68 w 110"/>
                  <a:gd name="T45" fmla="*/ 8 h 107"/>
                  <a:gd name="T46" fmla="*/ 88 w 110"/>
                  <a:gd name="T47" fmla="*/ 2 h 107"/>
                  <a:gd name="T48" fmla="*/ 110 w 110"/>
                  <a:gd name="T49" fmla="*/ 0 h 107"/>
                  <a:gd name="T50" fmla="*/ 132 w 110"/>
                  <a:gd name="T51" fmla="*/ 2 h 107"/>
                  <a:gd name="T52" fmla="*/ 152 w 110"/>
                  <a:gd name="T53" fmla="*/ 8 h 107"/>
                  <a:gd name="T54" fmla="*/ 170 w 110"/>
                  <a:gd name="T55" fmla="*/ 18 h 107"/>
                  <a:gd name="T56" fmla="*/ 188 w 110"/>
                  <a:gd name="T57" fmla="*/ 31 h 107"/>
                  <a:gd name="T58" fmla="*/ 200 w 110"/>
                  <a:gd name="T59" fmla="*/ 45 h 107"/>
                  <a:gd name="T60" fmla="*/ 210 w 110"/>
                  <a:gd name="T61" fmla="*/ 64 h 107"/>
                  <a:gd name="T62" fmla="*/ 218 w 110"/>
                  <a:gd name="T63" fmla="*/ 84 h 107"/>
                  <a:gd name="T64" fmla="*/ 220 w 110"/>
                  <a:gd name="T65" fmla="*/ 105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07"/>
                  <a:gd name="T101" fmla="*/ 110 w 110"/>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07">
                    <a:moveTo>
                      <a:pt x="110" y="54"/>
                    </a:moveTo>
                    <a:lnTo>
                      <a:pt x="109" y="65"/>
                    </a:lnTo>
                    <a:lnTo>
                      <a:pt x="105" y="74"/>
                    </a:lnTo>
                    <a:lnTo>
                      <a:pt x="100" y="84"/>
                    </a:lnTo>
                    <a:lnTo>
                      <a:pt x="94" y="92"/>
                    </a:lnTo>
                    <a:lnTo>
                      <a:pt x="85" y="99"/>
                    </a:lnTo>
                    <a:lnTo>
                      <a:pt x="76" y="104"/>
                    </a:lnTo>
                    <a:lnTo>
                      <a:pt x="66" y="106"/>
                    </a:lnTo>
                    <a:lnTo>
                      <a:pt x="55" y="107"/>
                    </a:lnTo>
                    <a:lnTo>
                      <a:pt x="44" y="106"/>
                    </a:lnTo>
                    <a:lnTo>
                      <a:pt x="34" y="104"/>
                    </a:lnTo>
                    <a:lnTo>
                      <a:pt x="24" y="99"/>
                    </a:lnTo>
                    <a:lnTo>
                      <a:pt x="16" y="92"/>
                    </a:lnTo>
                    <a:lnTo>
                      <a:pt x="10" y="84"/>
                    </a:lnTo>
                    <a:lnTo>
                      <a:pt x="4" y="74"/>
                    </a:lnTo>
                    <a:lnTo>
                      <a:pt x="1" y="65"/>
                    </a:lnTo>
                    <a:lnTo>
                      <a:pt x="0" y="54"/>
                    </a:lnTo>
                    <a:lnTo>
                      <a:pt x="1" y="43"/>
                    </a:lnTo>
                    <a:lnTo>
                      <a:pt x="4" y="33"/>
                    </a:lnTo>
                    <a:lnTo>
                      <a:pt x="10" y="23"/>
                    </a:lnTo>
                    <a:lnTo>
                      <a:pt x="16" y="16"/>
                    </a:lnTo>
                    <a:lnTo>
                      <a:pt x="24" y="9"/>
                    </a:lnTo>
                    <a:lnTo>
                      <a:pt x="34" y="4"/>
                    </a:lnTo>
                    <a:lnTo>
                      <a:pt x="44" y="1"/>
                    </a:lnTo>
                    <a:lnTo>
                      <a:pt x="55" y="0"/>
                    </a:lnTo>
                    <a:lnTo>
                      <a:pt x="66" y="1"/>
                    </a:lnTo>
                    <a:lnTo>
                      <a:pt x="76" y="4"/>
                    </a:lnTo>
                    <a:lnTo>
                      <a:pt x="85" y="9"/>
                    </a:lnTo>
                    <a:lnTo>
                      <a:pt x="94" y="16"/>
                    </a:lnTo>
                    <a:lnTo>
                      <a:pt x="100" y="23"/>
                    </a:lnTo>
                    <a:lnTo>
                      <a:pt x="105" y="33"/>
                    </a:lnTo>
                    <a:lnTo>
                      <a:pt x="109" y="43"/>
                    </a:lnTo>
                    <a:lnTo>
                      <a:pt x="110" y="54"/>
                    </a:lnTo>
                  </a:path>
                </a:pathLst>
              </a:custGeom>
              <a:noFill/>
              <a:ln w="635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77" name="Rectangle 872"/>
              <p:cNvSpPr>
                <a:spLocks noChangeArrowheads="1"/>
              </p:cNvSpPr>
              <p:nvPr/>
            </p:nvSpPr>
            <p:spPr bwMode="auto">
              <a:xfrm>
                <a:off x="2758" y="3810"/>
                <a:ext cx="208" cy="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en-US" sz="900" b="1">
                    <a:latin typeface="Verdana" panose="020B0604030504040204" pitchFamily="34" charset="0"/>
                  </a:rPr>
                  <a:t>62%</a:t>
                </a:r>
                <a:endParaRPr lang="en-US" sz="900">
                  <a:latin typeface="Times New Roman" panose="02020603050405020304" pitchFamily="18" charset="0"/>
                </a:endParaRPr>
              </a:p>
            </p:txBody>
          </p:sp>
        </p:grpSp>
        <p:sp>
          <p:nvSpPr>
            <p:cNvPr id="26668" name="Rectangle 873"/>
            <p:cNvSpPr>
              <a:spLocks noChangeArrowheads="1"/>
            </p:cNvSpPr>
            <p:nvPr/>
          </p:nvSpPr>
          <p:spPr bwMode="auto">
            <a:xfrm>
              <a:off x="2397" y="3880"/>
              <a:ext cx="846"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900" b="1">
                  <a:solidFill>
                    <a:srgbClr val="000000"/>
                  </a:solidFill>
                  <a:latin typeface="Verdana" panose="020B0604030504040204" pitchFamily="34" charset="0"/>
                </a:rPr>
                <a:t>Sub-Saharan Africa</a:t>
              </a:r>
            </a:p>
            <a:p>
              <a:pPr algn="ctr"/>
              <a:r>
                <a:rPr lang="en-US" sz="900" b="1">
                  <a:solidFill>
                    <a:srgbClr val="000000"/>
                  </a:solidFill>
                  <a:latin typeface="Verdana" panose="020B0604030504040204" pitchFamily="34" charset="0"/>
                </a:rPr>
                <a:t>8.6 million</a:t>
              </a:r>
              <a:endParaRPr lang="en-US" sz="900">
                <a:latin typeface="Verdana" panose="020B0604030504040204" pitchFamily="34" charset="0"/>
              </a:endParaRPr>
            </a:p>
          </p:txBody>
        </p:sp>
      </p:grpSp>
      <p:sp>
        <p:nvSpPr>
          <p:cNvPr id="26666" name="Text Box 874"/>
          <p:cNvSpPr txBox="1">
            <a:spLocks noChangeArrowheads="1"/>
          </p:cNvSpPr>
          <p:nvPr/>
        </p:nvSpPr>
        <p:spPr bwMode="auto">
          <a:xfrm>
            <a:off x="1830389" y="1216025"/>
            <a:ext cx="8607425"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4" tIns="45712" rIns="91424" bIns="45712">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a:r>
              <a:rPr lang="en-US" sz="2000" b="1"/>
              <a:t>There are over 10 million young people (15-24) living with HIV/AIDS</a:t>
            </a:r>
          </a:p>
        </p:txBody>
      </p:sp>
    </p:spTree>
    <p:extLst>
      <p:ext uri="{BB962C8B-B14F-4D97-AF65-F5344CB8AC3E}">
        <p14:creationId xmlns:p14="http://schemas.microsoft.com/office/powerpoint/2010/main" xmlns="" val="26737221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80CC-0CC8-488B-B3B0-4E233AEAF041}"/>
              </a:ext>
            </a:extLst>
          </p:cNvPr>
          <p:cNvSpPr>
            <a:spLocks noGrp="1"/>
          </p:cNvSpPr>
          <p:nvPr>
            <p:ph type="title"/>
          </p:nvPr>
        </p:nvSpPr>
        <p:spPr>
          <a:xfrm>
            <a:off x="0" y="0"/>
            <a:ext cx="12085320" cy="1325879"/>
          </a:xfrm>
          <a:solidFill>
            <a:schemeClr val="accent2">
              <a:lumMod val="50000"/>
            </a:schemeClr>
          </a:solidFill>
        </p:spPr>
        <p:txBody>
          <a:bodyPr/>
          <a:lstStyle/>
          <a:p>
            <a:r>
              <a:rPr lang="en-IN" dirty="0">
                <a:solidFill>
                  <a:schemeClr val="accent4">
                    <a:lumMod val="40000"/>
                    <a:lumOff val="60000"/>
                  </a:schemeClr>
                </a:solidFill>
              </a:rPr>
              <a:t>      </a:t>
            </a:r>
            <a:r>
              <a:rPr lang="en-IN" dirty="0" smtClean="0">
                <a:solidFill>
                  <a:schemeClr val="accent4">
                    <a:lumMod val="40000"/>
                    <a:lumOff val="60000"/>
                  </a:schemeClr>
                </a:solidFill>
              </a:rPr>
              <a:t>HIV/AIDS</a:t>
            </a:r>
            <a:endParaRPr lang="en-IN"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xmlns="" id="{CAB559F3-A5A9-4496-904A-565C35A1A86D}"/>
              </a:ext>
            </a:extLst>
          </p:cNvPr>
          <p:cNvSpPr>
            <a:spLocks noGrp="1"/>
          </p:cNvSpPr>
          <p:nvPr>
            <p:ph idx="1"/>
          </p:nvPr>
        </p:nvSpPr>
        <p:spPr>
          <a:xfrm>
            <a:off x="228600" y="1524000"/>
            <a:ext cx="11795760" cy="4495801"/>
          </a:xfrm>
        </p:spPr>
        <p:txBody>
          <a:bodyPr>
            <a:normAutofit/>
          </a:bodyPr>
          <a:lstStyle/>
          <a:p>
            <a:pPr lvl="1"/>
            <a:r>
              <a:rPr lang="en-IN" sz="2800" dirty="0" smtClean="0"/>
              <a:t>Definitions </a:t>
            </a:r>
            <a:r>
              <a:rPr lang="en-IN" sz="2800" dirty="0"/>
              <a:t>of HIV/AIDS</a:t>
            </a:r>
          </a:p>
          <a:p>
            <a:pPr lvl="1"/>
            <a:r>
              <a:rPr lang="en-IN" sz="2800" dirty="0"/>
              <a:t>Difference between HIV and AIDS</a:t>
            </a:r>
          </a:p>
          <a:p>
            <a:pPr lvl="1"/>
            <a:r>
              <a:rPr lang="en-IN" sz="2800" dirty="0"/>
              <a:t>Modes of transmission and prevention</a:t>
            </a:r>
          </a:p>
          <a:p>
            <a:pPr lvl="1"/>
            <a:r>
              <a:rPr lang="en-IN" sz="2800" dirty="0"/>
              <a:t>Prevention of blood related transmission</a:t>
            </a:r>
          </a:p>
          <a:p>
            <a:pPr lvl="1"/>
            <a:r>
              <a:rPr lang="en-IN" sz="2800" dirty="0"/>
              <a:t>Prevention of Mother to child transmission</a:t>
            </a:r>
          </a:p>
          <a:p>
            <a:pPr lvl="1"/>
            <a:r>
              <a:rPr lang="en-IN" sz="2800" dirty="0"/>
              <a:t>Unsafe and un planned sex could lead to teen pregnancies and teen abortions</a:t>
            </a:r>
          </a:p>
          <a:p>
            <a:endParaRPr lang="en-IN" sz="2400" dirty="0"/>
          </a:p>
        </p:txBody>
      </p:sp>
    </p:spTree>
    <p:extLst>
      <p:ext uri="{BB962C8B-B14F-4D97-AF65-F5344CB8AC3E}">
        <p14:creationId xmlns:p14="http://schemas.microsoft.com/office/powerpoint/2010/main" xmlns="" val="1737095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Let us know </a:t>
            </a:r>
            <a:r>
              <a:rPr lang="en-US" sz="2600" kern="1200" dirty="0" smtClean="0">
                <a:solidFill>
                  <a:schemeClr val="bg1"/>
                </a:solidFill>
                <a:latin typeface="+mj-lt"/>
                <a:ea typeface="+mj-ea"/>
                <a:cs typeface="+mj-cs"/>
              </a:rPr>
              <a:t>about </a:t>
            </a:r>
            <a:r>
              <a:rPr lang="en-US" sz="2600" kern="1200" dirty="0">
                <a:solidFill>
                  <a:schemeClr val="bg1"/>
                </a:solidFill>
                <a:latin typeface="+mj-lt"/>
                <a:ea typeface="+mj-ea"/>
                <a:cs typeface="+mj-cs"/>
              </a:rPr>
              <a:t/>
            </a: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Teen pregnancies </a:t>
            </a:r>
          </a:p>
        </p:txBody>
      </p:sp>
      <p:pic>
        <p:nvPicPr>
          <p:cNvPr id="4" name="Picture 3">
            <a:extLst>
              <a:ext uri="{FF2B5EF4-FFF2-40B4-BE49-F238E27FC236}">
                <a16:creationId xmlns:a16="http://schemas.microsoft.com/office/drawing/2014/main" xmlns="" id="{188C645A-A775-4872-8AB0-70E4293ADF7D}"/>
              </a:ext>
            </a:extLst>
          </p:cNvPr>
          <p:cNvPicPr>
            <a:picLocks noChangeAspect="1"/>
          </p:cNvPicPr>
          <p:nvPr/>
        </p:nvPicPr>
        <p:blipFill>
          <a:blip r:embed="rId2"/>
          <a:stretch>
            <a:fillRect/>
          </a:stretch>
        </p:blipFill>
        <p:spPr>
          <a:xfrm>
            <a:off x="6274570" y="961812"/>
            <a:ext cx="2716259" cy="4930987"/>
          </a:xfrm>
          <a:prstGeom prst="rect">
            <a:avLst/>
          </a:prstGeom>
        </p:spPr>
      </p:pic>
    </p:spTree>
    <p:extLst>
      <p:ext uri="{BB962C8B-B14F-4D97-AF65-F5344CB8AC3E}">
        <p14:creationId xmlns:p14="http://schemas.microsoft.com/office/powerpoint/2010/main" xmlns="" val="28476417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80CC-0CC8-488B-B3B0-4E233AEAF041}"/>
              </a:ext>
            </a:extLst>
          </p:cNvPr>
          <p:cNvSpPr>
            <a:spLocks noGrp="1"/>
          </p:cNvSpPr>
          <p:nvPr>
            <p:ph type="title"/>
          </p:nvPr>
        </p:nvSpPr>
        <p:spPr>
          <a:xfrm>
            <a:off x="0" y="0"/>
            <a:ext cx="12085320" cy="1325879"/>
          </a:xfrm>
          <a:solidFill>
            <a:schemeClr val="accent2">
              <a:lumMod val="50000"/>
            </a:schemeClr>
          </a:solidFill>
        </p:spPr>
        <p:txBody>
          <a:bodyPr/>
          <a:lstStyle/>
          <a:p>
            <a:r>
              <a:rPr lang="en-IN" dirty="0">
                <a:solidFill>
                  <a:schemeClr val="accent4">
                    <a:lumMod val="40000"/>
                    <a:lumOff val="60000"/>
                  </a:schemeClr>
                </a:solidFill>
              </a:rPr>
              <a:t>  Teen Pregnancies</a:t>
            </a:r>
          </a:p>
        </p:txBody>
      </p:sp>
      <p:sp>
        <p:nvSpPr>
          <p:cNvPr id="3" name="Content Placeholder 2">
            <a:extLst>
              <a:ext uri="{FF2B5EF4-FFF2-40B4-BE49-F238E27FC236}">
                <a16:creationId xmlns:a16="http://schemas.microsoft.com/office/drawing/2014/main" xmlns="" id="{CAB559F3-A5A9-4496-904A-565C35A1A86D}"/>
              </a:ext>
            </a:extLst>
          </p:cNvPr>
          <p:cNvSpPr>
            <a:spLocks noGrp="1"/>
          </p:cNvSpPr>
          <p:nvPr>
            <p:ph idx="1"/>
          </p:nvPr>
        </p:nvSpPr>
        <p:spPr>
          <a:xfrm>
            <a:off x="228600" y="1524000"/>
            <a:ext cx="11795760" cy="4495801"/>
          </a:xfrm>
        </p:spPr>
        <p:txBody>
          <a:bodyPr>
            <a:normAutofit/>
          </a:bodyPr>
          <a:lstStyle/>
          <a:p>
            <a:pPr marL="0" indent="0">
              <a:buNone/>
            </a:pPr>
            <a:r>
              <a:rPr lang="en-IN" sz="2400" dirty="0">
                <a:solidFill>
                  <a:srgbClr val="FF0000"/>
                </a:solidFill>
              </a:rPr>
              <a:t>Many factors lead to teen pregnancies</a:t>
            </a:r>
          </a:p>
          <a:p>
            <a:pPr lvl="1"/>
            <a:r>
              <a:rPr lang="en-IN" dirty="0"/>
              <a:t>Peer Pressure</a:t>
            </a:r>
          </a:p>
          <a:p>
            <a:pPr lvl="1"/>
            <a:r>
              <a:rPr lang="en-IN" dirty="0"/>
              <a:t>Exposure to media</a:t>
            </a:r>
          </a:p>
          <a:p>
            <a:pPr lvl="1"/>
            <a:r>
              <a:rPr lang="en-IN" dirty="0"/>
              <a:t>Drinking and smoking</a:t>
            </a:r>
          </a:p>
          <a:p>
            <a:pPr lvl="1"/>
            <a:r>
              <a:rPr lang="en-IN" dirty="0"/>
              <a:t>Lack of supportive parents and family</a:t>
            </a:r>
          </a:p>
          <a:p>
            <a:pPr lvl="1"/>
            <a:r>
              <a:rPr lang="en-IN" dirty="0"/>
              <a:t>Exposure to sexual violence</a:t>
            </a:r>
          </a:p>
          <a:p>
            <a:pPr lvl="1"/>
            <a:r>
              <a:rPr lang="en-IN" dirty="0"/>
              <a:t>Stressful life style</a:t>
            </a:r>
          </a:p>
          <a:p>
            <a:pPr lvl="1"/>
            <a:r>
              <a:rPr lang="en-IN" dirty="0"/>
              <a:t>Poverty</a:t>
            </a:r>
          </a:p>
          <a:p>
            <a:pPr lvl="1"/>
            <a:r>
              <a:rPr lang="en-IN" dirty="0"/>
              <a:t>Lack of Proper Sex education</a:t>
            </a:r>
          </a:p>
          <a:p>
            <a:pPr lvl="1"/>
            <a:r>
              <a:rPr lang="en-IN" dirty="0"/>
              <a:t>Nuclear Families</a:t>
            </a:r>
          </a:p>
          <a:p>
            <a:pPr lvl="1"/>
            <a:r>
              <a:rPr lang="en-IN" dirty="0"/>
              <a:t>Child marriage</a:t>
            </a:r>
          </a:p>
          <a:p>
            <a:pPr lvl="1"/>
            <a:endParaRPr lang="en-IN" sz="2000" dirty="0"/>
          </a:p>
        </p:txBody>
      </p:sp>
    </p:spTree>
    <p:extLst>
      <p:ext uri="{BB962C8B-B14F-4D97-AF65-F5344CB8AC3E}">
        <p14:creationId xmlns:p14="http://schemas.microsoft.com/office/powerpoint/2010/main" xmlns="" val="109103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80CC-0CC8-488B-B3B0-4E233AEAF041}"/>
              </a:ext>
            </a:extLst>
          </p:cNvPr>
          <p:cNvSpPr>
            <a:spLocks noGrp="1"/>
          </p:cNvSpPr>
          <p:nvPr>
            <p:ph type="title"/>
          </p:nvPr>
        </p:nvSpPr>
        <p:spPr>
          <a:xfrm>
            <a:off x="0" y="0"/>
            <a:ext cx="12085320" cy="1325879"/>
          </a:xfrm>
          <a:solidFill>
            <a:schemeClr val="accent2">
              <a:lumMod val="50000"/>
            </a:schemeClr>
          </a:solidFill>
        </p:spPr>
        <p:txBody>
          <a:bodyPr/>
          <a:lstStyle/>
          <a:p>
            <a:r>
              <a:rPr lang="en-IN" dirty="0">
                <a:solidFill>
                  <a:schemeClr val="accent4">
                    <a:lumMod val="40000"/>
                    <a:lumOff val="60000"/>
                  </a:schemeClr>
                </a:solidFill>
              </a:rPr>
              <a:t>Risk Factors and complications of Teen pregnancies</a:t>
            </a:r>
          </a:p>
        </p:txBody>
      </p:sp>
      <p:sp>
        <p:nvSpPr>
          <p:cNvPr id="3" name="Content Placeholder 2">
            <a:extLst>
              <a:ext uri="{FF2B5EF4-FFF2-40B4-BE49-F238E27FC236}">
                <a16:creationId xmlns:a16="http://schemas.microsoft.com/office/drawing/2014/main" xmlns="" id="{CAB559F3-A5A9-4496-904A-565C35A1A86D}"/>
              </a:ext>
            </a:extLst>
          </p:cNvPr>
          <p:cNvSpPr>
            <a:spLocks noGrp="1"/>
          </p:cNvSpPr>
          <p:nvPr>
            <p:ph idx="1"/>
          </p:nvPr>
        </p:nvSpPr>
        <p:spPr>
          <a:xfrm>
            <a:off x="228600" y="1524000"/>
            <a:ext cx="11795760" cy="4495801"/>
          </a:xfrm>
        </p:spPr>
        <p:txBody>
          <a:bodyPr>
            <a:normAutofit lnSpcReduction="10000"/>
          </a:bodyPr>
          <a:lstStyle/>
          <a:p>
            <a:pPr marL="0" indent="0">
              <a:buNone/>
            </a:pPr>
            <a:r>
              <a:rPr lang="en-IN" sz="2400" dirty="0">
                <a:solidFill>
                  <a:srgbClr val="FF0000"/>
                </a:solidFill>
              </a:rPr>
              <a:t>Potential complications of Teenage mother:</a:t>
            </a:r>
          </a:p>
          <a:p>
            <a:r>
              <a:rPr lang="en-IN" sz="2400" dirty="0"/>
              <a:t>Death rate at child birth is shocking The feeble teenage bodies cannot take the pressure</a:t>
            </a:r>
          </a:p>
          <a:p>
            <a:r>
              <a:rPr lang="en-IN" sz="2400" dirty="0"/>
              <a:t>Suffer from premature </a:t>
            </a:r>
            <a:r>
              <a:rPr lang="en-IN" sz="2400" dirty="0" err="1"/>
              <a:t>labor</a:t>
            </a:r>
            <a:endParaRPr lang="en-IN" sz="2400" dirty="0"/>
          </a:p>
          <a:p>
            <a:r>
              <a:rPr lang="en-IN" sz="2400" dirty="0"/>
              <a:t>They  are highly prone to get </a:t>
            </a:r>
            <a:r>
              <a:rPr lang="en-IN" sz="2400" dirty="0" err="1"/>
              <a:t>Anemia</a:t>
            </a:r>
            <a:r>
              <a:rPr lang="en-IN" sz="2400" dirty="0"/>
              <a:t>, placental problems</a:t>
            </a:r>
          </a:p>
          <a:p>
            <a:r>
              <a:rPr lang="en-IN" sz="2400" dirty="0"/>
              <a:t>They might undergo depression</a:t>
            </a:r>
          </a:p>
          <a:p>
            <a:pPr marL="0" indent="0">
              <a:buNone/>
            </a:pPr>
            <a:r>
              <a:rPr lang="en-IN" sz="2400" dirty="0">
                <a:solidFill>
                  <a:srgbClr val="FF0000"/>
                </a:solidFill>
              </a:rPr>
              <a:t>Potential Complications for the baby</a:t>
            </a:r>
          </a:p>
          <a:p>
            <a:r>
              <a:rPr lang="en-IN" sz="2400" dirty="0"/>
              <a:t>Born under weight</a:t>
            </a:r>
          </a:p>
          <a:p>
            <a:r>
              <a:rPr lang="en-IN" sz="2400" dirty="0"/>
              <a:t>Pre-mature babies</a:t>
            </a:r>
          </a:p>
          <a:p>
            <a:r>
              <a:rPr lang="en-IN" sz="2400" dirty="0"/>
              <a:t>As they are born Pre- mature and under weight they stand the chance of dying with in the first month itself</a:t>
            </a:r>
          </a:p>
          <a:p>
            <a:r>
              <a:rPr lang="en-IN" sz="2400" dirty="0"/>
              <a:t>It might also lead to mental retardation or other disabilities</a:t>
            </a:r>
          </a:p>
          <a:p>
            <a:endParaRPr lang="en-IN" sz="2400" dirty="0"/>
          </a:p>
          <a:p>
            <a:pPr marL="0" indent="0">
              <a:buNone/>
            </a:pPr>
            <a:endParaRPr lang="en-IN" sz="2400" dirty="0"/>
          </a:p>
        </p:txBody>
      </p:sp>
    </p:spTree>
    <p:extLst>
      <p:ext uri="{BB962C8B-B14F-4D97-AF65-F5344CB8AC3E}">
        <p14:creationId xmlns:p14="http://schemas.microsoft.com/office/powerpoint/2010/main" xmlns="" val="63418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92313" y="404813"/>
            <a:ext cx="8229600" cy="1503362"/>
          </a:xfrm>
        </p:spPr>
        <p:txBody>
          <a:bodyPr/>
          <a:lstStyle/>
          <a:p>
            <a:pPr eaLnBrk="1" hangingPunct="1"/>
            <a:r>
              <a:rPr lang="en-GB" sz="3600">
                <a:solidFill>
                  <a:srgbClr val="FF3300"/>
                </a:solidFill>
              </a:rPr>
              <a:t>What is special about adolescence ?</a:t>
            </a:r>
            <a:br>
              <a:rPr lang="en-GB" sz="3600">
                <a:solidFill>
                  <a:srgbClr val="FF3300"/>
                </a:solidFill>
              </a:rPr>
            </a:br>
            <a:r>
              <a:rPr lang="en-GB" sz="2400">
                <a:solidFill>
                  <a:srgbClr val="0000FF"/>
                </a:solidFill>
              </a:rPr>
              <a:t>(What makes it different from childhood &amp; adulthood ?)</a:t>
            </a:r>
            <a:endParaRPr lang="en-US" sz="2400">
              <a:solidFill>
                <a:srgbClr val="0000FF"/>
              </a:solidFill>
            </a:endParaRPr>
          </a:p>
        </p:txBody>
      </p:sp>
      <p:sp>
        <p:nvSpPr>
          <p:cNvPr id="12291" name="Rectangle 3"/>
          <p:cNvSpPr>
            <a:spLocks noGrp="1" noChangeArrowheads="1"/>
          </p:cNvSpPr>
          <p:nvPr>
            <p:ph type="body" idx="1"/>
          </p:nvPr>
        </p:nvSpPr>
        <p:spPr>
          <a:xfrm>
            <a:off x="2279650" y="1844675"/>
            <a:ext cx="7848600" cy="4535488"/>
          </a:xfrm>
          <a:ln>
            <a:solidFill>
              <a:schemeClr val="tx1"/>
            </a:solidFill>
            <a:miter lim="800000"/>
            <a:headEnd/>
            <a:tailEnd/>
          </a:ln>
        </p:spPr>
        <p:txBody>
          <a:bodyPr/>
          <a:lstStyle/>
          <a:p>
            <a:pPr eaLnBrk="1" hangingPunct="1">
              <a:lnSpc>
                <a:spcPct val="80000"/>
              </a:lnSpc>
            </a:pPr>
            <a:endParaRPr lang="en-GB"/>
          </a:p>
          <a:p>
            <a:pPr eaLnBrk="1" hangingPunct="1">
              <a:lnSpc>
                <a:spcPct val="80000"/>
              </a:lnSpc>
            </a:pPr>
            <a:r>
              <a:rPr lang="en-GB"/>
              <a:t>A time of rapid physical and psychological (cognitive and emotional) growth and development.</a:t>
            </a:r>
          </a:p>
          <a:p>
            <a:pPr eaLnBrk="1" hangingPunct="1">
              <a:lnSpc>
                <a:spcPct val="80000"/>
              </a:lnSpc>
            </a:pPr>
            <a:endParaRPr lang="en-GB"/>
          </a:p>
          <a:p>
            <a:pPr eaLnBrk="1" hangingPunct="1">
              <a:lnSpc>
                <a:spcPct val="80000"/>
              </a:lnSpc>
            </a:pPr>
            <a:r>
              <a:rPr lang="en-GB"/>
              <a:t>A time in which new capacities are developed.</a:t>
            </a:r>
          </a:p>
          <a:p>
            <a:pPr eaLnBrk="1" hangingPunct="1">
              <a:lnSpc>
                <a:spcPct val="80000"/>
              </a:lnSpc>
            </a:pPr>
            <a:endParaRPr lang="en-GB"/>
          </a:p>
          <a:p>
            <a:pPr eaLnBrk="1" hangingPunct="1">
              <a:lnSpc>
                <a:spcPct val="80000"/>
              </a:lnSpc>
            </a:pPr>
            <a:r>
              <a:rPr lang="en-GB"/>
              <a:t>A time of changing social relationships, expectations, roles and responsibilities.  </a:t>
            </a:r>
          </a:p>
          <a:p>
            <a:pPr eaLnBrk="1" hangingPunct="1">
              <a:lnSpc>
                <a:spcPct val="80000"/>
              </a:lnSpc>
            </a:pPr>
            <a:endParaRPr lang="en-GB"/>
          </a:p>
        </p:txBody>
      </p:sp>
    </p:spTree>
    <p:extLst>
      <p:ext uri="{BB962C8B-B14F-4D97-AF65-F5344CB8AC3E}">
        <p14:creationId xmlns:p14="http://schemas.microsoft.com/office/powerpoint/2010/main" xmlns="" val="7301489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780CC-0CC8-488B-B3B0-4E233AEAF041}"/>
              </a:ext>
            </a:extLst>
          </p:cNvPr>
          <p:cNvSpPr>
            <a:spLocks noGrp="1"/>
          </p:cNvSpPr>
          <p:nvPr>
            <p:ph type="title"/>
          </p:nvPr>
        </p:nvSpPr>
        <p:spPr>
          <a:xfrm>
            <a:off x="0" y="0"/>
            <a:ext cx="12085320" cy="1325879"/>
          </a:xfrm>
          <a:solidFill>
            <a:schemeClr val="accent2">
              <a:lumMod val="50000"/>
            </a:schemeClr>
          </a:solidFill>
        </p:spPr>
        <p:txBody>
          <a:bodyPr/>
          <a:lstStyle/>
          <a:p>
            <a:r>
              <a:rPr lang="en-IN" dirty="0">
                <a:solidFill>
                  <a:schemeClr val="accent4">
                    <a:lumMod val="40000"/>
                    <a:lumOff val="60000"/>
                  </a:schemeClr>
                </a:solidFill>
              </a:rPr>
              <a:t>  </a:t>
            </a:r>
            <a:r>
              <a:rPr lang="en-IN" sz="4000" dirty="0">
                <a:solidFill>
                  <a:schemeClr val="accent4">
                    <a:lumMod val="40000"/>
                    <a:lumOff val="60000"/>
                  </a:schemeClr>
                </a:solidFill>
              </a:rPr>
              <a:t>Prevention of Teen Pregnancies/unwanted Pregnancy</a:t>
            </a:r>
            <a:endParaRPr lang="en-IN" dirty="0">
              <a:solidFill>
                <a:schemeClr val="accent4">
                  <a:lumMod val="40000"/>
                  <a:lumOff val="60000"/>
                </a:schemeClr>
              </a:solidFill>
            </a:endParaRPr>
          </a:p>
        </p:txBody>
      </p:sp>
      <p:sp>
        <p:nvSpPr>
          <p:cNvPr id="3" name="Content Placeholder 2">
            <a:extLst>
              <a:ext uri="{FF2B5EF4-FFF2-40B4-BE49-F238E27FC236}">
                <a16:creationId xmlns:a16="http://schemas.microsoft.com/office/drawing/2014/main" xmlns="" id="{CAB559F3-A5A9-4496-904A-565C35A1A86D}"/>
              </a:ext>
            </a:extLst>
          </p:cNvPr>
          <p:cNvSpPr>
            <a:spLocks noGrp="1"/>
          </p:cNvSpPr>
          <p:nvPr>
            <p:ph idx="1"/>
          </p:nvPr>
        </p:nvSpPr>
        <p:spPr>
          <a:xfrm>
            <a:off x="345440" y="1676400"/>
            <a:ext cx="11145520" cy="4495801"/>
          </a:xfrm>
        </p:spPr>
        <p:txBody>
          <a:bodyPr>
            <a:normAutofit/>
          </a:bodyPr>
          <a:lstStyle/>
          <a:p>
            <a:r>
              <a:rPr lang="en-IN" sz="2400" dirty="0"/>
              <a:t>The use of contraception by the teens is cost effective regardless of the method used. The following are the most commonly used </a:t>
            </a:r>
          </a:p>
          <a:p>
            <a:r>
              <a:rPr lang="en-IN" sz="2400" dirty="0"/>
              <a:t>Condoms</a:t>
            </a:r>
          </a:p>
          <a:p>
            <a:r>
              <a:rPr lang="en-IN" sz="2400" dirty="0"/>
              <a:t>Oral contraception</a:t>
            </a:r>
          </a:p>
          <a:p>
            <a:r>
              <a:rPr lang="en-IN" sz="2400" dirty="0"/>
              <a:t>Emergency Contraception</a:t>
            </a:r>
          </a:p>
          <a:p>
            <a:pPr marL="0" indent="0">
              <a:buNone/>
            </a:pPr>
            <a:endParaRPr lang="en-IN" sz="2400" dirty="0"/>
          </a:p>
          <a:p>
            <a:pPr marL="0" indent="0">
              <a:buNone/>
            </a:pPr>
            <a:r>
              <a:rPr lang="en-IN" sz="2400" i="1" dirty="0"/>
              <a:t>The above information does not promote sexual indulgence. This is only for awareness and to highlight the risk involve  in unprotected , forced and impulsive sexual acts</a:t>
            </a:r>
          </a:p>
          <a:p>
            <a:pPr marL="0" indent="0">
              <a:buNone/>
            </a:pPr>
            <a:endParaRPr lang="en-IN" sz="2400" dirty="0"/>
          </a:p>
        </p:txBody>
      </p:sp>
    </p:spTree>
    <p:extLst>
      <p:ext uri="{BB962C8B-B14F-4D97-AF65-F5344CB8AC3E}">
        <p14:creationId xmlns:p14="http://schemas.microsoft.com/office/powerpoint/2010/main" xmlns="" val="4148183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966952" y="1204108"/>
            <a:ext cx="2669406" cy="1781175"/>
          </a:xfrm>
        </p:spPr>
        <p:txBody>
          <a:bodyPr>
            <a:normAutofit/>
          </a:bodyPr>
          <a:lstStyle/>
          <a:p>
            <a:r>
              <a:rPr lang="en-IN" sz="3000" dirty="0">
                <a:solidFill>
                  <a:srgbClr val="FFFFFF"/>
                </a:solidFill>
              </a:rPr>
              <a:t>   </a:t>
            </a:r>
            <a:br>
              <a:rPr lang="en-IN" sz="3000" dirty="0">
                <a:solidFill>
                  <a:srgbClr val="FFFFFF"/>
                </a:solidFill>
              </a:rPr>
            </a:br>
            <a:r>
              <a:rPr lang="en-IN" sz="3000" dirty="0">
                <a:solidFill>
                  <a:srgbClr val="FFFFFF"/>
                </a:solidFill>
              </a:rPr>
              <a:t>Gender inequality </a:t>
            </a:r>
            <a:br>
              <a:rPr lang="en-IN" sz="3000" dirty="0">
                <a:solidFill>
                  <a:srgbClr val="FFFFFF"/>
                </a:solidFill>
              </a:rPr>
            </a:br>
            <a:endParaRPr lang="en-IN" sz="3000" dirty="0">
              <a:solidFill>
                <a:srgbClr val="FFFFFF"/>
              </a:solidFill>
            </a:endParaRPr>
          </a:p>
        </p:txBody>
      </p:sp>
      <p:sp>
        <p:nvSpPr>
          <p:cNvPr id="3" name="Content Placeholder 2">
            <a:extLst>
              <a:ext uri="{FF2B5EF4-FFF2-40B4-BE49-F238E27FC236}">
                <a16:creationId xmlns:a16="http://schemas.microsoft.com/office/drawing/2014/main" xmlns="" id="{7D5A29EE-C930-4EBF-9039-A1B9278AE679}"/>
              </a:ext>
            </a:extLst>
          </p:cNvPr>
          <p:cNvSpPr>
            <a:spLocks noGrp="1"/>
          </p:cNvSpPr>
          <p:nvPr>
            <p:ph idx="1"/>
          </p:nvPr>
        </p:nvSpPr>
        <p:spPr>
          <a:xfrm>
            <a:off x="966951" y="3355130"/>
            <a:ext cx="2669407" cy="2427333"/>
          </a:xfrm>
        </p:spPr>
        <p:txBody>
          <a:bodyPr>
            <a:normAutofit/>
          </a:bodyPr>
          <a:lstStyle/>
          <a:p>
            <a:pPr marL="0" indent="0">
              <a:buNone/>
            </a:pPr>
            <a:r>
              <a:rPr lang="en-US" sz="1600" dirty="0"/>
              <a:t>.</a:t>
            </a:r>
          </a:p>
          <a:p>
            <a:pPr marL="0" indent="0">
              <a:buNone/>
            </a:pPr>
            <a:r>
              <a:rPr lang="en-US" sz="1600" dirty="0"/>
              <a:t>Gender Inequality, in simple words, may be defined as discrimination against women based on their sex. </a:t>
            </a:r>
            <a:endParaRPr lang="en-IN" sz="1600" dirty="0"/>
          </a:p>
        </p:txBody>
      </p:sp>
      <p:pic>
        <p:nvPicPr>
          <p:cNvPr id="4" name="Picture 3">
            <a:extLst>
              <a:ext uri="{FF2B5EF4-FFF2-40B4-BE49-F238E27FC236}">
                <a16:creationId xmlns:a16="http://schemas.microsoft.com/office/drawing/2014/main" xmlns="" id="{9574BB25-377A-45F8-A555-1692DBD6CBBD}"/>
              </a:ext>
            </a:extLst>
          </p:cNvPr>
          <p:cNvPicPr>
            <a:picLocks noChangeAspect="1"/>
          </p:cNvPicPr>
          <p:nvPr/>
        </p:nvPicPr>
        <p:blipFill>
          <a:blip r:embed="rId2"/>
          <a:stretch>
            <a:fillRect/>
          </a:stretch>
        </p:blipFill>
        <p:spPr>
          <a:xfrm>
            <a:off x="4828274" y="952500"/>
            <a:ext cx="6571378" cy="4829963"/>
          </a:xfrm>
          <a:prstGeom prst="rect">
            <a:avLst/>
          </a:prstGeom>
        </p:spPr>
      </p:pic>
    </p:spTree>
    <p:extLst>
      <p:ext uri="{BB962C8B-B14F-4D97-AF65-F5344CB8AC3E}">
        <p14:creationId xmlns:p14="http://schemas.microsoft.com/office/powerpoint/2010/main" xmlns="" val="433858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C2A88-7884-456A-9940-27466DEA96B2}"/>
              </a:ext>
            </a:extLst>
          </p:cNvPr>
          <p:cNvSpPr>
            <a:spLocks noGrp="1"/>
          </p:cNvSpPr>
          <p:nvPr>
            <p:ph type="title"/>
          </p:nvPr>
        </p:nvSpPr>
        <p:spPr>
          <a:xfrm>
            <a:off x="0" y="0"/>
            <a:ext cx="12139749" cy="984069"/>
          </a:xfrm>
          <a:solidFill>
            <a:schemeClr val="accent2">
              <a:lumMod val="75000"/>
            </a:schemeClr>
          </a:solidFill>
        </p:spPr>
        <p:txBody>
          <a:bodyPr>
            <a:noAutofit/>
          </a:bodyPr>
          <a:lstStyle/>
          <a:p>
            <a:r>
              <a:rPr lang="en-US" sz="3200" dirty="0"/>
              <a:t/>
            </a:r>
            <a:br>
              <a:rPr lang="en-US" sz="3200" dirty="0"/>
            </a:br>
            <a:r>
              <a:rPr lang="en-US" sz="3200" dirty="0"/>
              <a:t>Gender inequality manifests in varied ways. In India the major indicators</a:t>
            </a:r>
            <a:endParaRPr lang="en-US" sz="3600" dirty="0"/>
          </a:p>
        </p:txBody>
      </p:sp>
      <p:graphicFrame>
        <p:nvGraphicFramePr>
          <p:cNvPr id="4" name="Content Placeholder 3">
            <a:extLst>
              <a:ext uri="{FF2B5EF4-FFF2-40B4-BE49-F238E27FC236}">
                <a16:creationId xmlns:a16="http://schemas.microsoft.com/office/drawing/2014/main" xmlns="" id="{45416402-DB50-4C58-9C77-EA6AE6F835D6}"/>
              </a:ext>
            </a:extLst>
          </p:cNvPr>
          <p:cNvGraphicFramePr>
            <a:graphicFrameLocks noGrp="1"/>
          </p:cNvGraphicFramePr>
          <p:nvPr>
            <p:ph idx="1"/>
            <p:extLst/>
          </p:nvPr>
        </p:nvGraphicFramePr>
        <p:xfrm>
          <a:off x="246888" y="1216152"/>
          <a:ext cx="1153972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27168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2109E-A0C8-4464-9353-D73972559487}"/>
              </a:ext>
            </a:extLst>
          </p:cNvPr>
          <p:cNvSpPr>
            <a:spLocks noGrp="1"/>
          </p:cNvSpPr>
          <p:nvPr>
            <p:ph type="title"/>
          </p:nvPr>
        </p:nvSpPr>
        <p:spPr>
          <a:xfrm>
            <a:off x="640080" y="2074363"/>
            <a:ext cx="2752354" cy="2709275"/>
          </a:xfrm>
          <a:prstGeom prst="ellipse">
            <a:avLst/>
          </a:prstGeom>
          <a:solidFill>
            <a:schemeClr val="accent2">
              <a:lumMod val="50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A Healthy Mother Healthy Family</a:t>
            </a:r>
          </a:p>
        </p:txBody>
      </p:sp>
      <p:pic>
        <p:nvPicPr>
          <p:cNvPr id="3" name="Picture 2">
            <a:extLst>
              <a:ext uri="{FF2B5EF4-FFF2-40B4-BE49-F238E27FC236}">
                <a16:creationId xmlns:a16="http://schemas.microsoft.com/office/drawing/2014/main" xmlns="" id="{96A02924-A56C-470D-B719-A118198CCE30}"/>
              </a:ext>
            </a:extLst>
          </p:cNvPr>
          <p:cNvPicPr>
            <a:picLocks noChangeAspect="1"/>
          </p:cNvPicPr>
          <p:nvPr/>
        </p:nvPicPr>
        <p:blipFill>
          <a:blip r:embed="rId2"/>
          <a:stretch>
            <a:fillRect/>
          </a:stretch>
        </p:blipFill>
        <p:spPr>
          <a:xfrm>
            <a:off x="4241814" y="961812"/>
            <a:ext cx="6781771" cy="4930987"/>
          </a:xfrm>
          <a:prstGeom prst="rect">
            <a:avLst/>
          </a:prstGeom>
        </p:spPr>
      </p:pic>
    </p:spTree>
    <p:extLst>
      <p:ext uri="{BB962C8B-B14F-4D97-AF65-F5344CB8AC3E}">
        <p14:creationId xmlns:p14="http://schemas.microsoft.com/office/powerpoint/2010/main" xmlns="" val="26216665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2E5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4364466-B3D3-43FF-9BB0-3542AE1433E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HEALTHY LIFE-STYLE FOR A HEALTHY LIVING</a:t>
            </a:r>
          </a:p>
        </p:txBody>
      </p:sp>
      <p:pic>
        <p:nvPicPr>
          <p:cNvPr id="9" name="Content Placeholder 3">
            <a:extLst>
              <a:ext uri="{FF2B5EF4-FFF2-40B4-BE49-F238E27FC236}">
                <a16:creationId xmlns:a16="http://schemas.microsoft.com/office/drawing/2014/main" xmlns="" id="{1E830C10-83F4-4EAA-A4C3-56EF8687EEE3}"/>
              </a:ext>
            </a:extLst>
          </p:cNvPr>
          <p:cNvPicPr>
            <a:picLocks noGrp="1" noChangeAspect="1"/>
          </p:cNvPicPr>
          <p:nvPr>
            <p:ph idx="1"/>
          </p:nvPr>
        </p:nvPicPr>
        <p:blipFill rotWithShape="1">
          <a:blip r:embed="rId3"/>
          <a:srcRect l="27724" t="20513" r="28118" b="7417"/>
          <a:stretch/>
        </p:blipFill>
        <p:spPr>
          <a:xfrm>
            <a:off x="4947131" y="961812"/>
            <a:ext cx="5371137" cy="4930987"/>
          </a:xfrm>
          <a:prstGeom prst="rect">
            <a:avLst/>
          </a:prstGeom>
        </p:spPr>
      </p:pic>
    </p:spTree>
    <p:extLst>
      <p:ext uri="{BB962C8B-B14F-4D97-AF65-F5344CB8AC3E}">
        <p14:creationId xmlns:p14="http://schemas.microsoft.com/office/powerpoint/2010/main" xmlns="" val="13652200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5936E-C854-4510-80ED-408DF0104903}"/>
              </a:ext>
            </a:extLst>
          </p:cNvPr>
          <p:cNvSpPr>
            <a:spLocks noGrp="1"/>
          </p:cNvSpPr>
          <p:nvPr>
            <p:ph type="title"/>
          </p:nvPr>
        </p:nvSpPr>
        <p:spPr>
          <a:xfrm>
            <a:off x="838200" y="365125"/>
            <a:ext cx="10515600" cy="1325563"/>
          </a:xfrm>
        </p:spPr>
        <p:txBody>
          <a:bodyPr>
            <a:normAutofit/>
          </a:bodyPr>
          <a:lstStyle/>
          <a:p>
            <a:r>
              <a:rPr lang="en-US" dirty="0"/>
              <a:t>How Does Physical Activity Help?</a:t>
            </a:r>
            <a:br>
              <a:rPr lang="en-US" dirty="0"/>
            </a:br>
            <a:endParaRPr lang="en-IN" dirty="0"/>
          </a:p>
        </p:txBody>
      </p:sp>
      <p:graphicFrame>
        <p:nvGraphicFramePr>
          <p:cNvPr id="5" name="Content Placeholder 2">
            <a:extLst>
              <a:ext uri="{FF2B5EF4-FFF2-40B4-BE49-F238E27FC236}">
                <a16:creationId xmlns:a16="http://schemas.microsoft.com/office/drawing/2014/main" xmlns="" id="{02570CF2-9FFD-4FB3-861B-0D6AC7BD57CC}"/>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95232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5936E-C854-4510-80ED-408DF0104903}"/>
              </a:ext>
            </a:extLst>
          </p:cNvPr>
          <p:cNvSpPr>
            <a:spLocks noGrp="1"/>
          </p:cNvSpPr>
          <p:nvPr>
            <p:ph type="title"/>
          </p:nvPr>
        </p:nvSpPr>
        <p:spPr>
          <a:xfrm>
            <a:off x="838200" y="365125"/>
            <a:ext cx="10515600" cy="1325563"/>
          </a:xfrm>
        </p:spPr>
        <p:txBody>
          <a:bodyPr>
            <a:normAutofit/>
          </a:bodyPr>
          <a:lstStyle/>
          <a:p>
            <a:r>
              <a:rPr lang="en-US"/>
              <a:t>How Does Physical Activity Help?</a:t>
            </a:r>
            <a:br>
              <a:rPr lang="en-US"/>
            </a:br>
            <a:endParaRPr lang="en-IN"/>
          </a:p>
        </p:txBody>
      </p:sp>
      <p:graphicFrame>
        <p:nvGraphicFramePr>
          <p:cNvPr id="5" name="Content Placeholder 2">
            <a:extLst>
              <a:ext uri="{FF2B5EF4-FFF2-40B4-BE49-F238E27FC236}">
                <a16:creationId xmlns:a16="http://schemas.microsoft.com/office/drawing/2014/main" xmlns="" id="{7EEBE627-6236-47E2-881C-E7C70B1A6BE8}"/>
              </a:ext>
            </a:extLst>
          </p:cNvPr>
          <p:cNvGraphicFramePr>
            <a:graphicFrameLocks noGrp="1"/>
          </p:cNvGraphicFramePr>
          <p:nvPr>
            <p:ph idx="1"/>
            <p:extLst>
              <p:ext uri="{D42A27DB-BD31-4B8C-83A1-F6EECF244321}">
                <p14:modId xmlns:p14="http://schemas.microsoft.com/office/powerpoint/2010/main" xmlns="" val="3123019380"/>
              </p:ext>
            </p:extLst>
          </p:nvPr>
        </p:nvGraphicFramePr>
        <p:xfrm>
          <a:off x="1127760" y="1981199"/>
          <a:ext cx="10226040" cy="419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53019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63750" y="1484314"/>
            <a:ext cx="7918450" cy="2808287"/>
          </a:xfrm>
        </p:spPr>
        <p:txBody>
          <a:bodyPr/>
          <a:lstStyle/>
          <a:p>
            <a:pPr eaLnBrk="1" hangingPunct="1"/>
            <a:r>
              <a:rPr lang="en-US" smtClean="0">
                <a:solidFill>
                  <a:srgbClr val="FF3300"/>
                </a:solidFill>
              </a:rPr>
              <a:t>6. </a:t>
            </a:r>
            <a:r>
              <a:rPr lang="en-US" smtClean="0">
                <a:solidFill>
                  <a:srgbClr val="0000FF"/>
                </a:solidFill>
              </a:rPr>
              <a:t>Why should we </a:t>
            </a:r>
            <a:r>
              <a:rPr lang="en-US" smtClean="0">
                <a:solidFill>
                  <a:srgbClr val="FF3300"/>
                </a:solidFill>
              </a:rPr>
              <a:t>invest in </a:t>
            </a:r>
            <a:r>
              <a:rPr lang="en-US" smtClean="0">
                <a:solidFill>
                  <a:srgbClr val="0000FF"/>
                </a:solidFill>
              </a:rPr>
              <a:t>the health and development of adolescents ?</a:t>
            </a:r>
          </a:p>
        </p:txBody>
      </p:sp>
    </p:spTree>
    <p:extLst>
      <p:ext uri="{BB962C8B-B14F-4D97-AF65-F5344CB8AC3E}">
        <p14:creationId xmlns:p14="http://schemas.microsoft.com/office/powerpoint/2010/main" xmlns="" val="12223150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5360989" y="1609726"/>
            <a:ext cx="5037137" cy="3948113"/>
          </a:xfrm>
          <a:noFill/>
        </p:spPr>
        <p:txBody>
          <a:bodyPr/>
          <a:lstStyle/>
          <a:p>
            <a:pPr eaLnBrk="1" hangingPunct="1"/>
            <a:endParaRPr lang="en-GB"/>
          </a:p>
          <a:p>
            <a:pPr eaLnBrk="1" hangingPunct="1"/>
            <a:r>
              <a:rPr lang="en-GB" smtClean="0"/>
              <a:t>Demographic rationale</a:t>
            </a:r>
            <a:r>
              <a:rPr lang="en-GB" smtClean="0">
                <a:solidFill>
                  <a:srgbClr val="FF0000"/>
                </a:solidFill>
              </a:rPr>
              <a:t>  </a:t>
            </a:r>
          </a:p>
          <a:p>
            <a:pPr eaLnBrk="1" hangingPunct="1"/>
            <a:r>
              <a:rPr lang="en-GB" smtClean="0"/>
              <a:t>Public health rationale </a:t>
            </a:r>
          </a:p>
          <a:p>
            <a:pPr eaLnBrk="1" hangingPunct="1"/>
            <a:r>
              <a:rPr lang="en-GB" smtClean="0"/>
              <a:t>Economic rationale </a:t>
            </a:r>
          </a:p>
          <a:p>
            <a:pPr eaLnBrk="1" hangingPunct="1"/>
            <a:r>
              <a:rPr lang="en-GB" smtClean="0"/>
              <a:t>Human rights rationale    </a:t>
            </a:r>
          </a:p>
        </p:txBody>
      </p:sp>
      <p:pic>
        <p:nvPicPr>
          <p:cNvPr id="22531" name="Picture 4" descr="UNAIDS-Pierre Virot, adolescent girl, Ecuador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8538" y="1817689"/>
            <a:ext cx="2646362"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45019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5672139" y="2181226"/>
            <a:ext cx="4338637" cy="3756025"/>
          </a:xfrm>
          <a:ln>
            <a:solidFill>
              <a:srgbClr val="FF0000"/>
            </a:solidFill>
            <a:miter lim="800000"/>
            <a:headEnd/>
            <a:tailEnd/>
          </a:ln>
        </p:spPr>
        <p:txBody>
          <a:bodyPr/>
          <a:lstStyle/>
          <a:p>
            <a:pPr eaLnBrk="1" hangingPunct="1">
              <a:lnSpc>
                <a:spcPct val="80000"/>
              </a:lnSpc>
            </a:pPr>
            <a:endParaRPr lang="en-GB" sz="2000"/>
          </a:p>
          <a:p>
            <a:pPr eaLnBrk="1" hangingPunct="1">
              <a:lnSpc>
                <a:spcPct val="80000"/>
              </a:lnSpc>
            </a:pPr>
            <a:endParaRPr lang="en-GB" sz="2000"/>
          </a:p>
          <a:p>
            <a:pPr eaLnBrk="1" hangingPunct="1">
              <a:lnSpc>
                <a:spcPct val="80000"/>
              </a:lnSpc>
            </a:pPr>
            <a:r>
              <a:rPr lang="en-GB" b="1"/>
              <a:t>One in five individuals in the world today is an adolescent (around 1.2 billion).</a:t>
            </a:r>
          </a:p>
          <a:p>
            <a:pPr eaLnBrk="1" hangingPunct="1">
              <a:lnSpc>
                <a:spcPct val="80000"/>
              </a:lnSpc>
            </a:pPr>
            <a:r>
              <a:rPr lang="en-GB" b="1"/>
              <a:t>The largest number of adolescents in the history of mankind. </a:t>
            </a:r>
            <a:endParaRPr lang="en-US" b="1"/>
          </a:p>
        </p:txBody>
      </p:sp>
      <p:pic>
        <p:nvPicPr>
          <p:cNvPr id="23555" name="Picture 3" descr="WHO-21050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84364" y="1166813"/>
            <a:ext cx="2892425" cy="469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Rectangle 4"/>
          <p:cNvSpPr>
            <a:spLocks noGrp="1" noChangeArrowheads="1"/>
          </p:cNvSpPr>
          <p:nvPr>
            <p:ph type="title"/>
          </p:nvPr>
        </p:nvSpPr>
        <p:spPr/>
        <p:txBody>
          <a:bodyPr/>
          <a:lstStyle/>
          <a:p>
            <a:pPr eaLnBrk="1" hangingPunct="1"/>
            <a:r>
              <a:rPr lang="en-GB" sz="4000" b="1" dirty="0">
                <a:solidFill>
                  <a:srgbClr val="FF0000"/>
                </a:solidFill>
              </a:rPr>
              <a:t>Demographic rationale </a:t>
            </a:r>
            <a:r>
              <a:rPr lang="en-GB" sz="4000" b="1" dirty="0" smtClean="0">
                <a:solidFill>
                  <a:srgbClr val="FF0000"/>
                </a:solidFill>
              </a:rPr>
              <a:t> </a:t>
            </a:r>
            <a:endParaRPr lang="en-US" sz="4000" b="1" dirty="0">
              <a:solidFill>
                <a:srgbClr val="FF0000"/>
              </a:solidFill>
            </a:endParaRPr>
          </a:p>
        </p:txBody>
      </p:sp>
    </p:spTree>
    <p:extLst>
      <p:ext uri="{BB962C8B-B14F-4D97-AF65-F5344CB8AC3E}">
        <p14:creationId xmlns:p14="http://schemas.microsoft.com/office/powerpoint/2010/main" xmlns="" val="3561254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63750" y="1484314"/>
            <a:ext cx="7918450" cy="2808287"/>
          </a:xfrm>
        </p:spPr>
        <p:txBody>
          <a:bodyPr/>
          <a:lstStyle/>
          <a:p>
            <a:pPr eaLnBrk="1" hangingPunct="1"/>
            <a:r>
              <a:rPr lang="en-US" sz="4000">
                <a:solidFill>
                  <a:srgbClr val="FF3300"/>
                </a:solidFill>
              </a:rPr>
              <a:t>2. What do we mean by the term </a:t>
            </a:r>
            <a:br>
              <a:rPr lang="en-US" sz="4000">
                <a:solidFill>
                  <a:srgbClr val="FF3300"/>
                </a:solidFill>
              </a:rPr>
            </a:br>
            <a:r>
              <a:rPr lang="en-US" sz="4000">
                <a:solidFill>
                  <a:srgbClr val="0000FF"/>
                </a:solidFill>
              </a:rPr>
              <a:t>'health' </a:t>
            </a:r>
            <a:r>
              <a:rPr lang="en-US" sz="4000">
                <a:solidFill>
                  <a:srgbClr val="FF3300"/>
                </a:solidFill>
              </a:rPr>
              <a:t>?</a:t>
            </a:r>
          </a:p>
        </p:txBody>
      </p:sp>
    </p:spTree>
    <p:extLst>
      <p:ext uri="{BB962C8B-B14F-4D97-AF65-F5344CB8AC3E}">
        <p14:creationId xmlns:p14="http://schemas.microsoft.com/office/powerpoint/2010/main" xmlns="" val="27641228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05550" y="2236789"/>
            <a:ext cx="4140200" cy="326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052" name="Text Box 3"/>
          <p:cNvSpPr txBox="1">
            <a:spLocks noChangeArrowheads="1"/>
          </p:cNvSpPr>
          <p:nvPr/>
        </p:nvSpPr>
        <p:spPr bwMode="auto">
          <a:xfrm>
            <a:off x="6707189" y="5472113"/>
            <a:ext cx="3690937" cy="315912"/>
          </a:xfrm>
          <a:prstGeom prst="rect">
            <a:avLst/>
          </a:prstGeom>
          <a:solidFill>
            <a:schemeClr val="bg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91424" tIns="45712" rIns="91424" bIns="45712">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1400" b="1"/>
              <a:t>A Picture of Health, WHO/UNICEF (1995)</a:t>
            </a:r>
            <a:endParaRPr lang="en-GB" sz="1400" b="1">
              <a:solidFill>
                <a:srgbClr val="E21404"/>
              </a:solidFill>
            </a:endParaRPr>
          </a:p>
        </p:txBody>
      </p:sp>
      <p:graphicFrame>
        <p:nvGraphicFramePr>
          <p:cNvPr id="2050" name="Object 4"/>
          <p:cNvGraphicFramePr>
            <a:graphicFrameLocks noChangeAspect="1"/>
          </p:cNvGraphicFramePr>
          <p:nvPr>
            <p:ph idx="1"/>
          </p:nvPr>
        </p:nvGraphicFramePr>
        <p:xfrm>
          <a:off x="1524000" y="2311400"/>
          <a:ext cx="4667250" cy="2903538"/>
        </p:xfrm>
        <a:graphic>
          <a:graphicData uri="http://schemas.openxmlformats.org/presentationml/2006/ole">
            <p:oleObj spid="_x0000_s2051" name="Chart" r:id="rId5" imgW="4562654" imgH="2676585" progId="Excel.Chart.8">
              <p:embed/>
            </p:oleObj>
          </a:graphicData>
        </a:graphic>
      </p:graphicFrame>
      <p:sp>
        <p:nvSpPr>
          <p:cNvPr id="2053" name="Rectangle 5"/>
          <p:cNvSpPr>
            <a:spLocks noGrp="1" noChangeArrowheads="1"/>
          </p:cNvSpPr>
          <p:nvPr>
            <p:ph type="title"/>
          </p:nvPr>
        </p:nvSpPr>
        <p:spPr/>
        <p:txBody>
          <a:bodyPr/>
          <a:lstStyle/>
          <a:p>
            <a:pPr eaLnBrk="1" hangingPunct="1"/>
            <a:r>
              <a:rPr lang="en-GB" sz="3600" b="1">
                <a:solidFill>
                  <a:srgbClr val="FF0000"/>
                </a:solidFill>
              </a:rPr>
              <a:t>Public health rationale: mortality </a:t>
            </a:r>
            <a:endParaRPr lang="en-US" sz="3600" b="1" dirty="0">
              <a:solidFill>
                <a:srgbClr val="FF0000"/>
              </a:solidFill>
            </a:endParaRPr>
          </a:p>
        </p:txBody>
      </p:sp>
    </p:spTree>
    <p:extLst>
      <p:ext uri="{BB962C8B-B14F-4D97-AF65-F5344CB8AC3E}">
        <p14:creationId xmlns:p14="http://schemas.microsoft.com/office/powerpoint/2010/main" xmlns="" val="25546310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63750" y="1484314"/>
            <a:ext cx="7918450" cy="2808287"/>
          </a:xfrm>
        </p:spPr>
        <p:txBody>
          <a:bodyPr/>
          <a:lstStyle/>
          <a:p>
            <a:pPr eaLnBrk="1" hangingPunct="1"/>
            <a:r>
              <a:rPr lang="en-US" sz="4000">
                <a:solidFill>
                  <a:srgbClr val="FF3300"/>
                </a:solidFill>
              </a:rPr>
              <a:t>5. Who needs to contribute to meeting these needs &amp; fulfilling these rights ?</a:t>
            </a:r>
          </a:p>
        </p:txBody>
      </p:sp>
    </p:spTree>
    <p:extLst>
      <p:ext uri="{BB962C8B-B14F-4D97-AF65-F5344CB8AC3E}">
        <p14:creationId xmlns:p14="http://schemas.microsoft.com/office/powerpoint/2010/main" xmlns="" val="5166229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8458200" y="5257800"/>
            <a:ext cx="2209800" cy="1600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0483" name="Text Box 4"/>
          <p:cNvSpPr txBox="1">
            <a:spLocks noChangeArrowheads="1"/>
          </p:cNvSpPr>
          <p:nvPr/>
        </p:nvSpPr>
        <p:spPr bwMode="auto">
          <a:xfrm>
            <a:off x="8670925" y="671988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GB" sz="1800"/>
          </a:p>
        </p:txBody>
      </p:sp>
      <p:grpSp>
        <p:nvGrpSpPr>
          <p:cNvPr id="20484" name="Group 5"/>
          <p:cNvGrpSpPr>
            <a:grpSpLocks/>
          </p:cNvGrpSpPr>
          <p:nvPr/>
        </p:nvGrpSpPr>
        <p:grpSpPr bwMode="auto">
          <a:xfrm>
            <a:off x="2640013" y="549275"/>
            <a:ext cx="6400800" cy="5213350"/>
            <a:chOff x="960" y="1199"/>
            <a:chExt cx="4032" cy="2930"/>
          </a:xfrm>
        </p:grpSpPr>
        <p:sp>
          <p:nvSpPr>
            <p:cNvPr id="20485" name="Oval 6"/>
            <p:cNvSpPr>
              <a:spLocks noChangeArrowheads="1"/>
            </p:cNvSpPr>
            <p:nvPr/>
          </p:nvSpPr>
          <p:spPr bwMode="auto">
            <a:xfrm>
              <a:off x="960" y="1299"/>
              <a:ext cx="4032" cy="2830"/>
            </a:xfrm>
            <a:prstGeom prst="ellipse">
              <a:avLst/>
            </a:prstGeom>
            <a:gradFill rotWithShape="0">
              <a:gsLst>
                <a:gs pos="0">
                  <a:srgbClr val="FFFFFF"/>
                </a:gs>
                <a:gs pos="100000">
                  <a:srgbClr val="E8E8F4"/>
                </a:gs>
              </a:gsLst>
              <a:lin ang="5400000" scaled="1"/>
            </a:gradFill>
            <a:ln w="12700">
              <a:solidFill>
                <a:schemeClr val="tx1"/>
              </a:solidFill>
              <a:round/>
              <a:headEnd/>
              <a:tailEnd/>
            </a:ln>
          </p:spPr>
          <p:txBody>
            <a:bodyPr wrap="none" anchor="ct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0486" name="Oval 7"/>
            <p:cNvSpPr>
              <a:spLocks noChangeArrowheads="1"/>
            </p:cNvSpPr>
            <p:nvPr/>
          </p:nvSpPr>
          <p:spPr bwMode="auto">
            <a:xfrm>
              <a:off x="1063" y="1543"/>
              <a:ext cx="3774" cy="2440"/>
            </a:xfrm>
            <a:prstGeom prst="ellipse">
              <a:avLst/>
            </a:prstGeom>
            <a:gradFill rotWithShape="0">
              <a:gsLst>
                <a:gs pos="0">
                  <a:srgbClr val="FF7C80"/>
                </a:gs>
                <a:gs pos="100000">
                  <a:srgbClr val="FFFFFF"/>
                </a:gs>
              </a:gsLst>
              <a:lin ang="5400000" scaled="1"/>
            </a:gradFill>
            <a:ln w="12700">
              <a:solidFill>
                <a:schemeClr val="tx1"/>
              </a:solidFill>
              <a:round/>
              <a:headEnd/>
              <a:tailEnd/>
            </a:ln>
          </p:spPr>
          <p:txBody>
            <a:bodyPr wrap="none" anchor="ct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eaLnBrk="1" hangingPunct="1"/>
              <a:endParaRPr lang="en-GB" sz="1800"/>
            </a:p>
          </p:txBody>
        </p:sp>
        <p:sp>
          <p:nvSpPr>
            <p:cNvPr id="20487" name="Oval 8"/>
            <p:cNvSpPr>
              <a:spLocks noChangeArrowheads="1"/>
            </p:cNvSpPr>
            <p:nvPr/>
          </p:nvSpPr>
          <p:spPr bwMode="auto">
            <a:xfrm>
              <a:off x="1167" y="1690"/>
              <a:ext cx="3205" cy="1756"/>
            </a:xfrm>
            <a:prstGeom prst="ellipse">
              <a:avLst/>
            </a:prstGeom>
            <a:gradFill rotWithShape="0">
              <a:gsLst>
                <a:gs pos="0">
                  <a:srgbClr val="FFFFFF"/>
                </a:gs>
                <a:gs pos="100000">
                  <a:srgbClr val="CCFFCC"/>
                </a:gs>
              </a:gsLst>
              <a:lin ang="5400000" scaled="1"/>
            </a:gradFill>
            <a:ln w="12700">
              <a:solidFill>
                <a:schemeClr val="tx1"/>
              </a:solidFill>
              <a:round/>
              <a:headEnd/>
              <a:tailEnd/>
            </a:ln>
          </p:spPr>
          <p:txBody>
            <a:bodyPr wrap="none" anchor="ct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eaLnBrk="1" hangingPunct="1"/>
              <a:endParaRPr lang="en-GB" sz="1800"/>
            </a:p>
          </p:txBody>
        </p:sp>
        <p:sp>
          <p:nvSpPr>
            <p:cNvPr id="20488" name="Oval 9"/>
            <p:cNvSpPr>
              <a:spLocks noChangeArrowheads="1"/>
            </p:cNvSpPr>
            <p:nvPr/>
          </p:nvSpPr>
          <p:spPr bwMode="auto">
            <a:xfrm>
              <a:off x="1322" y="1982"/>
              <a:ext cx="1602" cy="1122"/>
            </a:xfrm>
            <a:prstGeom prst="ellipse">
              <a:avLst/>
            </a:prstGeom>
            <a:gradFill rotWithShape="0">
              <a:gsLst>
                <a:gs pos="0">
                  <a:srgbClr val="FFFFFF"/>
                </a:gs>
                <a:gs pos="100000">
                  <a:srgbClr val="CCECFF"/>
                </a:gs>
              </a:gsLst>
              <a:lin ang="5400000" scaled="1"/>
            </a:gradFill>
            <a:ln w="12700">
              <a:solidFill>
                <a:schemeClr val="tx1"/>
              </a:solidFill>
              <a:round/>
              <a:headEnd/>
              <a:tailEnd/>
            </a:ln>
          </p:spPr>
          <p:txBody>
            <a:bodyPr wrap="none" anchor="ct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algn="ctr" eaLnBrk="1" hangingPunct="1"/>
              <a:endParaRPr lang="en-GB" sz="1800"/>
            </a:p>
          </p:txBody>
        </p:sp>
        <p:sp>
          <p:nvSpPr>
            <p:cNvPr id="20489" name="Text Box 10"/>
            <p:cNvSpPr txBox="1">
              <a:spLocks noChangeArrowheads="1"/>
            </p:cNvSpPr>
            <p:nvPr/>
          </p:nvSpPr>
          <p:spPr bwMode="auto">
            <a:xfrm>
              <a:off x="3958" y="1199"/>
              <a:ext cx="1034"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r>
                <a:rPr lang="en-GB" sz="1800" b="1"/>
                <a:t>Politicians</a:t>
              </a:r>
            </a:p>
            <a:p>
              <a:pPr eaLnBrk="1" hangingPunct="1"/>
              <a:r>
                <a:rPr lang="en-GB" sz="1800" b="1"/>
                <a:t>Journalists</a:t>
              </a:r>
            </a:p>
            <a:p>
              <a:pPr eaLnBrk="1" hangingPunct="1"/>
              <a:r>
                <a:rPr lang="en-GB" sz="1800" b="1"/>
                <a:t>Bureaucrats</a:t>
              </a:r>
            </a:p>
          </p:txBody>
        </p:sp>
        <p:sp>
          <p:nvSpPr>
            <p:cNvPr id="20490" name="Text Box 11"/>
            <p:cNvSpPr txBox="1">
              <a:spLocks noChangeArrowheads="1"/>
            </p:cNvSpPr>
            <p:nvPr/>
          </p:nvSpPr>
          <p:spPr bwMode="auto">
            <a:xfrm>
              <a:off x="2928" y="1870"/>
              <a:ext cx="1654" cy="1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r>
                <a:rPr lang="en-GB" sz="1800" b="1">
                  <a:solidFill>
                    <a:srgbClr val="009900"/>
                  </a:solidFill>
                </a:rPr>
                <a:t>Relatives</a:t>
              </a:r>
            </a:p>
            <a:p>
              <a:pPr eaLnBrk="1" hangingPunct="1"/>
              <a:r>
                <a:rPr lang="en-GB" sz="1800" b="1">
                  <a:solidFill>
                    <a:srgbClr val="009900"/>
                  </a:solidFill>
                </a:rPr>
                <a:t>Friends</a:t>
              </a:r>
            </a:p>
            <a:p>
              <a:pPr eaLnBrk="1" hangingPunct="1"/>
              <a:r>
                <a:rPr lang="en-GB" sz="1800" b="1">
                  <a:solidFill>
                    <a:srgbClr val="009900"/>
                  </a:solidFill>
                </a:rPr>
                <a:t>Family friends</a:t>
              </a:r>
            </a:p>
            <a:p>
              <a:pPr eaLnBrk="1" hangingPunct="1"/>
              <a:r>
                <a:rPr lang="en-GB" sz="1800" b="1">
                  <a:solidFill>
                    <a:srgbClr val="009900"/>
                  </a:solidFill>
                </a:rPr>
                <a:t>Teachers</a:t>
              </a:r>
            </a:p>
            <a:p>
              <a:pPr eaLnBrk="1" hangingPunct="1"/>
              <a:r>
                <a:rPr lang="en-GB" sz="1800" b="1">
                  <a:solidFill>
                    <a:srgbClr val="009900"/>
                  </a:solidFill>
                </a:rPr>
                <a:t>Sports coaches</a:t>
              </a:r>
            </a:p>
            <a:p>
              <a:pPr eaLnBrk="1" hangingPunct="1"/>
              <a:r>
                <a:rPr lang="en-GB" sz="1800" b="1">
                  <a:solidFill>
                    <a:srgbClr val="009900"/>
                  </a:solidFill>
                </a:rPr>
                <a:t>Healthcare providers</a:t>
              </a:r>
            </a:p>
            <a:p>
              <a:pPr eaLnBrk="1" hangingPunct="1"/>
              <a:r>
                <a:rPr lang="en-GB" sz="1800" b="1">
                  <a:solidFill>
                    <a:srgbClr val="009900"/>
                  </a:solidFill>
                </a:rPr>
                <a:t>Religious leaders</a:t>
              </a:r>
            </a:p>
            <a:p>
              <a:pPr eaLnBrk="1" hangingPunct="1"/>
              <a:r>
                <a:rPr lang="en-GB" sz="1800" b="1">
                  <a:solidFill>
                    <a:srgbClr val="009900"/>
                  </a:solidFill>
                </a:rPr>
                <a:t>Traditional leaders</a:t>
              </a:r>
            </a:p>
          </p:txBody>
        </p:sp>
        <p:sp>
          <p:nvSpPr>
            <p:cNvPr id="20491" name="Text Box 12"/>
            <p:cNvSpPr txBox="1">
              <a:spLocks noChangeArrowheads="1"/>
            </p:cNvSpPr>
            <p:nvPr/>
          </p:nvSpPr>
          <p:spPr bwMode="auto">
            <a:xfrm>
              <a:off x="1612" y="2092"/>
              <a:ext cx="1604" cy="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r>
                <a:rPr lang="en-GB" sz="1800" b="1">
                  <a:solidFill>
                    <a:schemeClr val="bg2"/>
                  </a:solidFill>
                </a:rPr>
                <a:t>Parents</a:t>
              </a:r>
            </a:p>
            <a:p>
              <a:pPr eaLnBrk="1" hangingPunct="1"/>
              <a:r>
                <a:rPr lang="en-GB" sz="1800" b="1">
                  <a:solidFill>
                    <a:schemeClr val="bg2"/>
                  </a:solidFill>
                </a:rPr>
                <a:t>Brothers/Sisters</a:t>
              </a:r>
              <a:endParaRPr lang="en-GB" sz="1800">
                <a:solidFill>
                  <a:schemeClr val="bg2"/>
                </a:solidFill>
              </a:endParaRPr>
            </a:p>
          </p:txBody>
        </p:sp>
        <p:sp>
          <p:nvSpPr>
            <p:cNvPr id="20492" name="Text Box 13"/>
            <p:cNvSpPr txBox="1">
              <a:spLocks noChangeArrowheads="1"/>
            </p:cNvSpPr>
            <p:nvPr/>
          </p:nvSpPr>
          <p:spPr bwMode="auto">
            <a:xfrm>
              <a:off x="1514" y="2592"/>
              <a:ext cx="1654" cy="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spcBef>
                  <a:spcPct val="50000"/>
                </a:spcBef>
                <a:buClr>
                  <a:schemeClr val="bg2"/>
                </a:buClr>
                <a:buSzPct val="75000"/>
                <a:buFont typeface="Wingdings" panose="05000000000000000000" pitchFamily="2" charset="2"/>
                <a:buNone/>
              </a:pPr>
              <a:r>
                <a:rPr lang="en-GB" sz="2400" b="1">
                  <a:solidFill>
                    <a:srgbClr val="0000FF"/>
                  </a:solidFill>
                  <a:latin typeface="Tempus Sans ITC" panose="04020404030D07020202" pitchFamily="82" charset="0"/>
                </a:rPr>
                <a:t>Adolescents</a:t>
              </a:r>
              <a:endParaRPr lang="en-GB" sz="2800" b="1">
                <a:solidFill>
                  <a:schemeClr val="bg2"/>
                </a:solidFill>
                <a:latin typeface="Tempus Sans ITC" panose="04020404030D07020202" pitchFamily="82" charset="0"/>
              </a:endParaRPr>
            </a:p>
          </p:txBody>
        </p:sp>
        <p:sp>
          <p:nvSpPr>
            <p:cNvPr id="20493" name="Text Box 14"/>
            <p:cNvSpPr txBox="1">
              <a:spLocks noChangeArrowheads="1"/>
            </p:cNvSpPr>
            <p:nvPr/>
          </p:nvSpPr>
          <p:spPr bwMode="auto">
            <a:xfrm>
              <a:off x="2604" y="3420"/>
              <a:ext cx="1499" cy="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cs typeface="Arial" panose="020B0604020202020204" pitchFamily="34" charset="0"/>
                </a:defRPr>
              </a:lvl1pPr>
              <a:lvl2pPr marL="742950" indent="-285750" eaLnBrk="0" hangingPunct="0">
                <a:defRPr sz="4400">
                  <a:solidFill>
                    <a:schemeClr val="tx1"/>
                  </a:solidFill>
                  <a:latin typeface="Arial" panose="020B0604020202020204" pitchFamily="34" charset="0"/>
                  <a:cs typeface="Arial" panose="020B0604020202020204" pitchFamily="34" charset="0"/>
                </a:defRPr>
              </a:lvl2pPr>
              <a:lvl3pPr marL="1143000" indent="-228600" eaLnBrk="0" hangingPunct="0">
                <a:defRPr sz="4400">
                  <a:solidFill>
                    <a:schemeClr val="tx1"/>
                  </a:solidFill>
                  <a:latin typeface="Arial" panose="020B0604020202020204" pitchFamily="34" charset="0"/>
                  <a:cs typeface="Arial" panose="020B0604020202020204" pitchFamily="34" charset="0"/>
                </a:defRPr>
              </a:lvl3pPr>
              <a:lvl4pPr marL="1600200" indent="-228600" eaLnBrk="0" hangingPunct="0">
                <a:defRPr sz="4400">
                  <a:solidFill>
                    <a:schemeClr val="tx1"/>
                  </a:solidFill>
                  <a:latin typeface="Arial" panose="020B0604020202020204" pitchFamily="34" charset="0"/>
                  <a:cs typeface="Arial" panose="020B0604020202020204" pitchFamily="34" charset="0"/>
                </a:defRPr>
              </a:lvl4pPr>
              <a:lvl5pPr marL="2057400" indent="-228600" eaLnBrk="0" hangingPunct="0">
                <a:defRPr sz="4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pPr eaLnBrk="1" hangingPunct="1"/>
              <a:r>
                <a:rPr lang="en-GB" sz="1800" b="1">
                  <a:solidFill>
                    <a:srgbClr val="A50021"/>
                  </a:solidFill>
                </a:rPr>
                <a:t>Musicians</a:t>
              </a:r>
            </a:p>
            <a:p>
              <a:pPr eaLnBrk="1" hangingPunct="1"/>
              <a:r>
                <a:rPr lang="en-GB" sz="1800" b="1">
                  <a:solidFill>
                    <a:srgbClr val="A50021"/>
                  </a:solidFill>
                </a:rPr>
                <a:t>Film stars</a:t>
              </a:r>
            </a:p>
            <a:p>
              <a:pPr eaLnBrk="1" hangingPunct="1"/>
              <a:r>
                <a:rPr lang="en-GB" sz="1800" b="1">
                  <a:solidFill>
                    <a:srgbClr val="A50021"/>
                  </a:solidFill>
                </a:rPr>
                <a:t>Sports figures</a:t>
              </a:r>
            </a:p>
          </p:txBody>
        </p:sp>
      </p:grpSp>
    </p:spTree>
    <p:extLst>
      <p:ext uri="{BB962C8B-B14F-4D97-AF65-F5344CB8AC3E}">
        <p14:creationId xmlns:p14="http://schemas.microsoft.com/office/powerpoint/2010/main" xmlns="" val="24916206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3373790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6826270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2812992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1929082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2927350" y="1431926"/>
            <a:ext cx="7200900" cy="4302125"/>
          </a:xfrm>
        </p:spPr>
        <p:txBody>
          <a:bodyPr/>
          <a:lstStyle/>
          <a:p>
            <a:pPr marL="0" indent="0">
              <a:buNone/>
            </a:pPr>
            <a:r>
              <a:rPr lang="en-US" b="1" smtClean="0"/>
              <a:t> </a:t>
            </a:r>
            <a:r>
              <a:rPr lang="en-US" smtClean="0">
                <a:solidFill>
                  <a:srgbClr val="FF0000"/>
                </a:solidFill>
              </a:rPr>
              <a:t>“</a:t>
            </a:r>
            <a:r>
              <a:rPr lang="en-US" i="1" smtClean="0">
                <a:solidFill>
                  <a:srgbClr val="FF0000"/>
                </a:solidFill>
              </a:rPr>
              <a:t>Health is a state of complete physical, mental and social well-being and not merely the absence of disease or infirmity.</a:t>
            </a:r>
            <a:r>
              <a:rPr lang="en-US" smtClean="0">
                <a:solidFill>
                  <a:srgbClr val="FF0000"/>
                </a:solidFill>
              </a:rPr>
              <a:t>"</a:t>
            </a:r>
          </a:p>
          <a:p>
            <a:pPr marL="0" indent="0">
              <a:buNone/>
            </a:pPr>
            <a:endParaRPr lang="en-US" smtClean="0">
              <a:solidFill>
                <a:schemeClr val="hlink"/>
              </a:solidFill>
            </a:endParaRPr>
          </a:p>
          <a:p>
            <a:pPr marL="0" indent="0">
              <a:buNone/>
            </a:pPr>
            <a:r>
              <a:rPr lang="en-US" sz="1800"/>
              <a:t>Source: Constitution of the World Health Organization, 1948.</a:t>
            </a:r>
          </a:p>
        </p:txBody>
      </p:sp>
    </p:spTree>
    <p:extLst>
      <p:ext uri="{BB962C8B-B14F-4D97-AF65-F5344CB8AC3E}">
        <p14:creationId xmlns:p14="http://schemas.microsoft.com/office/powerpoint/2010/main" xmlns="" val="15314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4061</Words>
  <Application>Microsoft Office PowerPoint</Application>
  <PresentationFormat>Custom</PresentationFormat>
  <Paragraphs>562</Paragraphs>
  <Slides>86</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89" baseType="lpstr">
      <vt:lpstr>Office Theme</vt:lpstr>
      <vt:lpstr>Worksheet</vt:lpstr>
      <vt:lpstr>Chart</vt:lpstr>
      <vt:lpstr>Adolescents and Reproductive Health</vt:lpstr>
      <vt:lpstr>Adolescents are a diverse population group</vt:lpstr>
      <vt:lpstr>1. What do we mean by the term  'adolescents ' ?</vt:lpstr>
      <vt:lpstr>ADOLESCENT HEALTH</vt:lpstr>
      <vt:lpstr>The second decade: No longer children, not yet adults !</vt:lpstr>
      <vt:lpstr>Adolescent – An age of  opportunity</vt:lpstr>
      <vt:lpstr>What is special about adolescence ? (What makes it different from childhood &amp; adulthood ?)</vt:lpstr>
      <vt:lpstr>2. What do we mean by the term  'health' ?</vt:lpstr>
      <vt:lpstr>Slide 9</vt:lpstr>
      <vt:lpstr>3. What are the main challenges in adolescent health and development ?</vt:lpstr>
      <vt:lpstr>Slide 11</vt:lpstr>
      <vt:lpstr>Slide 12</vt:lpstr>
      <vt:lpstr>Slide 13</vt:lpstr>
      <vt:lpstr>3. What are the adolescent health problems?</vt:lpstr>
      <vt:lpstr>ADOLESCENT HEALTH PROBLEMS</vt:lpstr>
      <vt:lpstr>Balanced Diet  Activty-1</vt:lpstr>
      <vt:lpstr>    Eat right , Future Bright</vt:lpstr>
      <vt:lpstr>Recommended Dietary Allowances for Adolescents</vt:lpstr>
      <vt:lpstr>Slide 19</vt:lpstr>
      <vt:lpstr>  Amount of Fluids</vt:lpstr>
      <vt:lpstr>OBESITY IN ADOLESCENTS</vt:lpstr>
      <vt:lpstr>overweight and obese</vt:lpstr>
      <vt:lpstr>     What is Childhood Obesity </vt:lpstr>
      <vt:lpstr>Causes of Childhood Obesity </vt:lpstr>
      <vt:lpstr>Treating Childhood Obesity </vt:lpstr>
      <vt:lpstr>IRON DEFICIENCY ANEMIA IN ADOLESCENTS</vt:lpstr>
      <vt:lpstr>    Anemia: A sign or Disease</vt:lpstr>
      <vt:lpstr>     What Is Iron Deficiency Anemia</vt:lpstr>
      <vt:lpstr>     What Causes Iron Deficiency Anemia?</vt:lpstr>
      <vt:lpstr> What are the symptoms of Iron Deficiency Anemia</vt:lpstr>
      <vt:lpstr>  Anemia can be prevented </vt:lpstr>
      <vt:lpstr>Substance Abuse</vt:lpstr>
      <vt:lpstr>   Substance Abuse</vt:lpstr>
      <vt:lpstr> Substance Misuse </vt:lpstr>
      <vt:lpstr>Types of Substance Users</vt:lpstr>
      <vt:lpstr> Types of Substances  </vt:lpstr>
      <vt:lpstr>   Causes for Substance misuse:</vt:lpstr>
      <vt:lpstr> Symptoms of substance abusers </vt:lpstr>
      <vt:lpstr> substance abuse Impacts </vt:lpstr>
      <vt:lpstr> Role to combat Substance Abuse </vt:lpstr>
      <vt:lpstr>Exploitation </vt:lpstr>
      <vt:lpstr>    Meaning of Exploitation  </vt:lpstr>
      <vt:lpstr> Definitions </vt:lpstr>
      <vt:lpstr> Different forms of Women Exploitation and abuse </vt:lpstr>
      <vt:lpstr>UNDERSTANDING GENDER </vt:lpstr>
      <vt:lpstr>Body Mapping</vt:lpstr>
      <vt:lpstr>Slide 47</vt:lpstr>
      <vt:lpstr>    Puberty     </vt:lpstr>
      <vt:lpstr>Reproductive system</vt:lpstr>
      <vt:lpstr> My Period Story  </vt:lpstr>
      <vt:lpstr> What goes inside Me</vt:lpstr>
      <vt:lpstr>    What goes inside Me</vt:lpstr>
      <vt:lpstr> Menstrual Hygiene</vt:lpstr>
      <vt:lpstr>  Menstrual Hygiene</vt:lpstr>
      <vt:lpstr> Personal Hygiene- Boys</vt:lpstr>
      <vt:lpstr>   Personal  Hygiene- Boys</vt:lpstr>
      <vt:lpstr>Sexual and Reproductive Health  </vt:lpstr>
      <vt:lpstr>Public health : behaviours</vt:lpstr>
      <vt:lpstr>Public health : mortality </vt:lpstr>
      <vt:lpstr>Public health rationale </vt:lpstr>
      <vt:lpstr>     RTIs and STIs</vt:lpstr>
      <vt:lpstr>Sexually Transmitted Disease</vt:lpstr>
      <vt:lpstr>Yeast Infection</vt:lpstr>
      <vt:lpstr>Let us know about AIDS </vt:lpstr>
      <vt:lpstr>Slide 65</vt:lpstr>
      <vt:lpstr>      HIV/AIDS</vt:lpstr>
      <vt:lpstr>Let us know about  Teen pregnancies </vt:lpstr>
      <vt:lpstr>  Teen Pregnancies</vt:lpstr>
      <vt:lpstr>Risk Factors and complications of Teen pregnancies</vt:lpstr>
      <vt:lpstr>  Prevention of Teen Pregnancies/unwanted Pregnancy</vt:lpstr>
      <vt:lpstr>    Gender inequality  </vt:lpstr>
      <vt:lpstr> Gender inequality manifests in varied ways. In India the major indicators</vt:lpstr>
      <vt:lpstr>A Healthy Mother Healthy Family</vt:lpstr>
      <vt:lpstr>HEALTHY LIFE-STYLE FOR A HEALTHY LIVING</vt:lpstr>
      <vt:lpstr>How Does Physical Activity Help? </vt:lpstr>
      <vt:lpstr>How Does Physical Activity Help? </vt:lpstr>
      <vt:lpstr>6. Why should we invest in the health and development of adolescents ?</vt:lpstr>
      <vt:lpstr>Slide 78</vt:lpstr>
      <vt:lpstr>Demographic rationale  </vt:lpstr>
      <vt:lpstr>Public health rationale: mortality </vt:lpstr>
      <vt:lpstr>5. Who needs to contribute to meeting these needs &amp; fulfilling these rights ?</vt:lpstr>
      <vt:lpstr>Slide 82</vt:lpstr>
      <vt:lpstr>Slide 83</vt:lpstr>
      <vt:lpstr>Slide 84</vt:lpstr>
      <vt:lpstr>Slide 85</vt:lpstr>
      <vt:lpstr>Slide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library</cp:lastModifiedBy>
  <cp:revision>14</cp:revision>
  <dcterms:created xsi:type="dcterms:W3CDTF">2019-07-18T15:07:45Z</dcterms:created>
  <dcterms:modified xsi:type="dcterms:W3CDTF">2021-03-26T10:14:41Z</dcterms:modified>
</cp:coreProperties>
</file>