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9" r:id="rId15"/>
    <p:sldId id="290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4915" y="204343"/>
            <a:ext cx="8314169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308" y="1535140"/>
            <a:ext cx="8071383" cy="3016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971" y="1934844"/>
            <a:ext cx="89427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C00000"/>
                </a:solidFill>
              </a:rPr>
              <a:t>A</a:t>
            </a:r>
            <a:r>
              <a:rPr sz="4800" spc="-5" dirty="0"/>
              <a:t>cute </a:t>
            </a:r>
            <a:r>
              <a:rPr sz="4800" spc="-5" dirty="0">
                <a:solidFill>
                  <a:srgbClr val="C00000"/>
                </a:solidFill>
              </a:rPr>
              <a:t>R</a:t>
            </a:r>
            <a:r>
              <a:rPr sz="4800" spc="-5" dirty="0"/>
              <a:t>espiratory tract</a:t>
            </a:r>
            <a:r>
              <a:rPr sz="4800" spc="-40" dirty="0"/>
              <a:t> </a:t>
            </a:r>
            <a:r>
              <a:rPr sz="4800" spc="-5" dirty="0">
                <a:solidFill>
                  <a:srgbClr val="C00000"/>
                </a:solidFill>
              </a:rPr>
              <a:t>I</a:t>
            </a:r>
            <a:r>
              <a:rPr sz="4800" spc="-5" dirty="0"/>
              <a:t>nfections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258705" y="4836541"/>
            <a:ext cx="6466205" cy="1054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Times New Roman"/>
                <a:cs typeface="Times New Roman"/>
              </a:rPr>
              <a:t>Facilitator</a:t>
            </a:r>
            <a:r>
              <a:rPr sz="2200" dirty="0" smtClean="0">
                <a:latin typeface="Times New Roman"/>
                <a:cs typeface="Times New Roman"/>
              </a:rPr>
              <a:t>:</a:t>
            </a:r>
            <a:r>
              <a:rPr lang="en-IN" sz="2200" dirty="0" smtClean="0">
                <a:latin typeface="Times New Roman"/>
                <a:cs typeface="Times New Roman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200" dirty="0" smtClean="0">
                <a:latin typeface="Times New Roman"/>
                <a:cs typeface="Times New Roman"/>
              </a:rPr>
              <a:t>Mrs. Elaiyarasi 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200" dirty="0">
                <a:latin typeface="Times New Roman"/>
                <a:cs typeface="Times New Roman"/>
              </a:rPr>
              <a:t> </a:t>
            </a:r>
            <a:r>
              <a:rPr lang="en-IN" sz="2200" dirty="0" smtClean="0">
                <a:latin typeface="Times New Roman"/>
                <a:cs typeface="Times New Roman"/>
              </a:rPr>
              <a:t>Asst. Professor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0790" marR="5080" indent="-2089785">
              <a:lnSpc>
                <a:spcPct val="100000"/>
              </a:lnSpc>
              <a:spcBef>
                <a:spcPts val="100"/>
              </a:spcBef>
            </a:pPr>
            <a:r>
              <a:rPr dirty="0"/>
              <a:t>Quality of care at first-level</a:t>
            </a:r>
            <a:r>
              <a:rPr spc="-95" dirty="0"/>
              <a:t> </a:t>
            </a:r>
            <a:r>
              <a:rPr dirty="0"/>
              <a:t>public  health</a:t>
            </a:r>
            <a:r>
              <a:rPr spc="-5" dirty="0"/>
              <a:t> </a:t>
            </a:r>
            <a:r>
              <a:rPr dirty="0"/>
              <a:t>facilities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41" y="1617853"/>
            <a:ext cx="8072120" cy="304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Improving quality of care at first-level public  health facilities and ensuring they are  financially, logistically and geographically </a:t>
            </a:r>
            <a:r>
              <a:rPr sz="3200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accessible</a:t>
            </a:r>
            <a:r>
              <a:rPr sz="3200" spc="-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Even then, there may be barriers preventing  parents from using 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facilities.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0" marR="5080" indent="-1978025">
              <a:lnSpc>
                <a:spcPct val="100000"/>
              </a:lnSpc>
              <a:spcBef>
                <a:spcPts val="100"/>
              </a:spcBef>
            </a:pPr>
            <a:r>
              <a:rPr dirty="0"/>
              <a:t>Improving quality of care in</a:t>
            </a:r>
            <a:r>
              <a:rPr spc="-80" dirty="0"/>
              <a:t> </a:t>
            </a:r>
            <a:r>
              <a:rPr dirty="0"/>
              <a:t>the  private</a:t>
            </a:r>
            <a:r>
              <a:rPr spc="-10" dirty="0"/>
              <a:t> </a:t>
            </a:r>
            <a:r>
              <a:rPr dirty="0"/>
              <a:t>sector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41" y="1620901"/>
            <a:ext cx="8074025" cy="310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 many settings, especially in urban areas, children  are often treated in the private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sector.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Although active collaboration between public and  private sector is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relatively new strategy, and there is  no conclusive evidence showing which approach is  most effective, interventions involving private  practitioners should continue to be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pursued.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8036" y="509143"/>
            <a:ext cx="702690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Increasing access to quality</a:t>
            </a:r>
            <a:r>
              <a:rPr spc="-80" dirty="0"/>
              <a:t> </a:t>
            </a:r>
            <a:r>
              <a:rPr dirty="0"/>
              <a:t>care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41" y="1620901"/>
            <a:ext cx="8074659" cy="431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2030095" algn="l"/>
                <a:tab pos="3133090" algn="l"/>
                <a:tab pos="3606165" algn="l"/>
                <a:tab pos="4788535" algn="l"/>
                <a:tab pos="5576570" algn="l"/>
                <a:tab pos="6266180" algn="l"/>
                <a:tab pos="6797675" algn="l"/>
              </a:tabLst>
            </a:pPr>
            <a:r>
              <a:rPr sz="2800" spc="-5" dirty="0">
                <a:latin typeface="Times New Roman"/>
                <a:cs typeface="Times New Roman"/>
              </a:rPr>
              <a:t>Increasin</a:t>
            </a:r>
            <a:r>
              <a:rPr sz="2800" dirty="0">
                <a:latin typeface="Times New Roman"/>
                <a:cs typeface="Times New Roman"/>
              </a:rPr>
              <a:t>g	</a:t>
            </a:r>
            <a:r>
              <a:rPr sz="2800" spc="-5" dirty="0">
                <a:latin typeface="Times New Roman"/>
                <a:cs typeface="Times New Roman"/>
              </a:rPr>
              <a:t>acces</a:t>
            </a:r>
            <a:r>
              <a:rPr sz="2800" dirty="0">
                <a:latin typeface="Times New Roman"/>
                <a:cs typeface="Times New Roman"/>
              </a:rPr>
              <a:t>s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o	</a:t>
            </a:r>
            <a:r>
              <a:rPr sz="2800" spc="-5" dirty="0">
                <a:latin typeface="Times New Roman"/>
                <a:cs typeface="Times New Roman"/>
              </a:rPr>
              <a:t>qualit</a:t>
            </a:r>
            <a:r>
              <a:rPr sz="2800" dirty="0">
                <a:latin typeface="Times New Roman"/>
                <a:cs typeface="Times New Roman"/>
              </a:rPr>
              <a:t>y	</a:t>
            </a:r>
            <a:r>
              <a:rPr sz="2800" spc="-5" dirty="0">
                <a:latin typeface="Times New Roman"/>
                <a:cs typeface="Times New Roman"/>
              </a:rPr>
              <a:t>car</a:t>
            </a:r>
            <a:r>
              <a:rPr sz="2800" dirty="0">
                <a:latin typeface="Times New Roman"/>
                <a:cs typeface="Times New Roman"/>
              </a:rPr>
              <a:t>e	</a:t>
            </a:r>
            <a:r>
              <a:rPr sz="2800" spc="-5" dirty="0">
                <a:latin typeface="Times New Roman"/>
                <a:cs typeface="Times New Roman"/>
              </a:rPr>
              <a:t>ca</a:t>
            </a:r>
            <a:r>
              <a:rPr sz="2800" dirty="0">
                <a:latin typeface="Times New Roman"/>
                <a:cs typeface="Times New Roman"/>
              </a:rPr>
              <a:t>n	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e	</a:t>
            </a:r>
            <a:r>
              <a:rPr sz="2800" spc="-5" dirty="0">
                <a:latin typeface="Times New Roman"/>
                <a:cs typeface="Times New Roman"/>
              </a:rPr>
              <a:t>achieved  through community-based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care.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Community health workers can be trained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to:</a:t>
            </a:r>
            <a:endParaRPr sz="2800">
              <a:latin typeface="Times New Roman"/>
              <a:cs typeface="Times New Roman"/>
            </a:endParaRPr>
          </a:p>
          <a:p>
            <a:pPr marL="831215" lvl="1" indent="-36258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831215" algn="l"/>
                <a:tab pos="831850" algn="l"/>
              </a:tabLst>
            </a:pPr>
            <a:r>
              <a:rPr sz="2400" spc="-5" dirty="0">
                <a:latin typeface="Times New Roman"/>
                <a:cs typeface="Times New Roman"/>
              </a:rPr>
              <a:t>assess sick </a:t>
            </a:r>
            <a:r>
              <a:rPr sz="2400" dirty="0">
                <a:latin typeface="Times New Roman"/>
                <a:cs typeface="Times New Roman"/>
              </a:rPr>
              <a:t>children </a:t>
            </a:r>
            <a:r>
              <a:rPr sz="2400" spc="-5" dirty="0">
                <a:latin typeface="Times New Roman"/>
                <a:cs typeface="Times New Roman"/>
              </a:rPr>
              <a:t>for signs 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pneumonia;</a:t>
            </a:r>
            <a:endParaRPr sz="24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select appropriate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treatments;</a:t>
            </a:r>
            <a:endParaRPr sz="24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administer the proper dosages 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antibiotics;</a:t>
            </a:r>
            <a:endParaRPr sz="2400">
              <a:latin typeface="Times New Roman"/>
              <a:cs typeface="Times New Roman"/>
            </a:endParaRPr>
          </a:p>
          <a:p>
            <a:pPr marL="755015" marR="9525" lvl="1" indent="-285750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  <a:tab pos="1904364" algn="l"/>
                <a:tab pos="3002915" algn="l"/>
                <a:tab pos="3526790" algn="l"/>
                <a:tab pos="4270375" algn="l"/>
                <a:tab pos="4726940" algn="l"/>
                <a:tab pos="5741035" algn="l"/>
                <a:tab pos="6332220" algn="l"/>
              </a:tabLst>
            </a:pPr>
            <a:r>
              <a:rPr sz="2400" spc="-5" dirty="0">
                <a:latin typeface="Times New Roman"/>
                <a:cs typeface="Times New Roman"/>
              </a:rPr>
              <a:t>counse</a:t>
            </a:r>
            <a:r>
              <a:rPr sz="2400" dirty="0">
                <a:latin typeface="Times New Roman"/>
                <a:cs typeface="Times New Roman"/>
              </a:rPr>
              <a:t>l	</a:t>
            </a:r>
            <a:r>
              <a:rPr sz="2400" spc="-5" dirty="0">
                <a:latin typeface="Times New Roman"/>
                <a:cs typeface="Times New Roman"/>
              </a:rPr>
              <a:t>parent</a:t>
            </a:r>
            <a:r>
              <a:rPr sz="2400" dirty="0">
                <a:latin typeface="Times New Roman"/>
                <a:cs typeface="Times New Roman"/>
              </a:rPr>
              <a:t>s	</a:t>
            </a:r>
            <a:r>
              <a:rPr sz="2400" spc="-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	</a:t>
            </a:r>
            <a:r>
              <a:rPr sz="2400" spc="-5" dirty="0">
                <a:latin typeface="Times New Roman"/>
                <a:cs typeface="Times New Roman"/>
              </a:rPr>
              <a:t>ho</a:t>
            </a:r>
            <a:r>
              <a:rPr sz="2400" dirty="0">
                <a:latin typeface="Times New Roman"/>
                <a:cs typeface="Times New Roman"/>
              </a:rPr>
              <a:t>w	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</a:t>
            </a:r>
            <a:r>
              <a:rPr sz="2400" spc="-5" dirty="0">
                <a:latin typeface="Times New Roman"/>
                <a:cs typeface="Times New Roman"/>
              </a:rPr>
              <a:t>follo</a:t>
            </a:r>
            <a:r>
              <a:rPr sz="2400" dirty="0">
                <a:latin typeface="Times New Roman"/>
                <a:cs typeface="Times New Roman"/>
              </a:rPr>
              <a:t>w	</a:t>
            </a:r>
            <a:r>
              <a:rPr sz="2400" spc="-5" dirty="0">
                <a:latin typeface="Times New Roman"/>
                <a:cs typeface="Times New Roman"/>
              </a:rPr>
              <a:t>th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5" dirty="0">
                <a:latin typeface="Times New Roman"/>
                <a:cs typeface="Times New Roman"/>
              </a:rPr>
              <a:t>recommended  treatment regimen and provide supportive home care;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56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follow-up sick children and refer them to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health facility in  case 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complications.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17791" y="3444771"/>
          <a:ext cx="8109583" cy="826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/>
                <a:gridCol w="2252979"/>
                <a:gridCol w="2938779"/>
                <a:gridCol w="708025"/>
              </a:tblGrid>
              <a:tr h="415769">
                <a:tc>
                  <a:txBody>
                    <a:bodyPr/>
                    <a:lstStyle/>
                    <a:p>
                      <a:pPr marL="342900" marR="226695" indent="-342900" algn="r">
                        <a:lnSpc>
                          <a:spcPts val="3095"/>
                        </a:lnSpc>
                        <a:buFont typeface="Arial"/>
                        <a:buChar char="•"/>
                        <a:tabLst>
                          <a:tab pos="342900" algn="l"/>
                          <a:tab pos="343535" algn="l"/>
                        </a:tabLst>
                      </a:pPr>
                      <a:r>
                        <a:rPr sz="28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Integrated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3095"/>
                        </a:lnSpc>
                      </a:pPr>
                      <a:r>
                        <a:rPr sz="28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Management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134">
                        <a:lnSpc>
                          <a:spcPts val="3095"/>
                        </a:lnSpc>
                        <a:tabLst>
                          <a:tab pos="1209675" algn="l"/>
                        </a:tabLst>
                      </a:pPr>
                      <a:r>
                        <a:rPr sz="28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of	Neonatal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095"/>
                        </a:lnSpc>
                      </a:pPr>
                      <a:r>
                        <a:rPr sz="28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0730">
                <a:tc>
                  <a:txBody>
                    <a:bodyPr/>
                    <a:lstStyle/>
                    <a:p>
                      <a:pPr marR="226060" algn="r">
                        <a:lnSpc>
                          <a:spcPts val="3135"/>
                        </a:lnSpc>
                      </a:pPr>
                      <a:r>
                        <a:rPr sz="28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Childhood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8620">
                        <a:lnSpc>
                          <a:spcPts val="3135"/>
                        </a:lnSpc>
                      </a:pPr>
                      <a:r>
                        <a:rPr sz="28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Illnesses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3135"/>
                        </a:lnSpc>
                        <a:tabLst>
                          <a:tab pos="2005964" algn="l"/>
                        </a:tabLst>
                      </a:pPr>
                      <a:r>
                        <a:rPr sz="28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(IMNCI)	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offers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3135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36841" y="1092072"/>
            <a:ext cx="8071484" cy="4893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ARI Control Programme was started in India in  1990. It sought to introduce scientific protocols for  case management of pneumonia with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Co-trimoxazole.</a:t>
            </a:r>
            <a:endParaRPr sz="2800">
              <a:latin typeface="Times New Roman"/>
              <a:cs typeface="Times New Roman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Since 1992 the Programme was implemented as part  of CSSM and later with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RCH.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imes New Roman"/>
              <a:cs typeface="Times New Roman"/>
            </a:endParaRPr>
          </a:p>
          <a:p>
            <a:pPr marL="355600" marR="508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comprehensive package for the management of the  most common causes of childhood illnesses i.e sepsis,  measles, malaria, diarrhoea, </a:t>
            </a:r>
            <a:r>
              <a:rPr sz="2800" b="1" dirty="0">
                <a:latin typeface="Times New Roman"/>
                <a:cs typeface="Times New Roman"/>
              </a:rPr>
              <a:t>pneumonia </a:t>
            </a:r>
            <a:r>
              <a:rPr sz="2800" spc="-10" dirty="0">
                <a:latin typeface="Times New Roman"/>
                <a:cs typeface="Times New Roman"/>
              </a:rPr>
              <a:t>and  </a:t>
            </a:r>
            <a:r>
              <a:rPr sz="2800" spc="-5" dirty="0">
                <a:latin typeface="Times New Roman"/>
                <a:cs typeface="Times New Roman"/>
              </a:rPr>
              <a:t>malnutrition.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cute respiratory infection(ARI) control programme – DR. TRYNAAD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2296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370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cute respiratory inf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058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0223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1700" marR="5080" indent="-1877060">
              <a:lnSpc>
                <a:spcPct val="100000"/>
              </a:lnSpc>
              <a:spcBef>
                <a:spcPts val="100"/>
              </a:spcBef>
            </a:pPr>
            <a:r>
              <a:rPr dirty="0"/>
              <a:t>Management of child with cough</a:t>
            </a:r>
            <a:r>
              <a:rPr spc="-80" dirty="0"/>
              <a:t> </a:t>
            </a:r>
            <a:r>
              <a:rPr dirty="0"/>
              <a:t>or  difficult</a:t>
            </a:r>
            <a:r>
              <a:rPr spc="-10" dirty="0"/>
              <a:t> </a:t>
            </a:r>
            <a:r>
              <a:rPr dirty="0"/>
              <a:t>breathing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41" y="1520784"/>
            <a:ext cx="6086475" cy="23628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526415" indent="-51435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latin typeface="Times New Roman"/>
                <a:cs typeface="Times New Roman"/>
              </a:rPr>
              <a:t>Assessing the child by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asking</a:t>
            </a:r>
            <a:endParaRPr sz="3200">
              <a:latin typeface="Times New Roman"/>
              <a:cs typeface="Times New Roman"/>
            </a:endParaRPr>
          </a:p>
          <a:p>
            <a:pPr marL="526415" indent="-51435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latin typeface="Times New Roman"/>
                <a:cs typeface="Times New Roman"/>
              </a:rPr>
              <a:t>Classifying the illness of the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child</a:t>
            </a:r>
            <a:endParaRPr sz="3200">
              <a:latin typeface="Times New Roman"/>
              <a:cs typeface="Times New Roman"/>
            </a:endParaRPr>
          </a:p>
          <a:p>
            <a:pPr marL="526415" indent="-514350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latin typeface="Times New Roman"/>
                <a:cs typeface="Times New Roman"/>
              </a:rPr>
              <a:t>Decision for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treatment</a:t>
            </a:r>
            <a:endParaRPr sz="3200">
              <a:latin typeface="Times New Roman"/>
              <a:cs typeface="Times New Roman"/>
            </a:endParaRPr>
          </a:p>
          <a:p>
            <a:pPr marL="526415" indent="-514350">
              <a:lnSpc>
                <a:spcPct val="100000"/>
              </a:lnSpc>
              <a:spcBef>
                <a:spcPts val="76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latin typeface="Times New Roman"/>
                <a:cs typeface="Times New Roman"/>
              </a:rPr>
              <a:t>Follow up 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cases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8951" y="477901"/>
            <a:ext cx="154686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Assess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841" y="1535852"/>
            <a:ext cx="6985000" cy="192722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dirty="0">
                <a:latin typeface="Times New Roman"/>
                <a:cs typeface="Times New Roman"/>
              </a:rPr>
              <a:t>Ask:</a:t>
            </a:r>
            <a:endParaRPr sz="28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How old is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child?</a:t>
            </a:r>
            <a:endParaRPr sz="24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Is the child coughing or having difficult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breathing?</a:t>
            </a:r>
            <a:endParaRPr sz="24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how long</a:t>
            </a:r>
            <a:r>
              <a:rPr sz="2800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78065" y="3636645"/>
          <a:ext cx="8032750" cy="27340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9300"/>
                <a:gridCol w="4743450"/>
              </a:tblGrid>
              <a:tr h="4556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Age of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child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History for </a:t>
                      </a:r>
                      <a:r>
                        <a:rPr sz="24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danger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signs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Age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2 months to 5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Is the child able to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drink?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 rowSpan="4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Age less than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months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Has the child stopped feeding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well?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how long?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Has the child had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convulsions?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Has the child had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fever?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635" y="345732"/>
            <a:ext cx="7998459" cy="368363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Look; Listen; and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Feel</a:t>
            </a:r>
            <a:endParaRPr sz="3200">
              <a:latin typeface="Times New Roman"/>
              <a:cs typeface="Times New Roman"/>
            </a:endParaRPr>
          </a:p>
          <a:p>
            <a:pPr marL="755015" lvl="1" indent="-285750">
              <a:lnSpc>
                <a:spcPct val="100000"/>
              </a:lnSpc>
              <a:spcBef>
                <a:spcPts val="59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Count the breaths in 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minute</a:t>
            </a:r>
            <a:endParaRPr sz="2400">
              <a:latin typeface="Times New Roman"/>
              <a:cs typeface="Times New Roman"/>
            </a:endParaRPr>
          </a:p>
          <a:p>
            <a:pPr marL="755015" lvl="1" indent="-285750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Times New Roman"/>
                <a:cs typeface="Times New Roman"/>
              </a:rPr>
              <a:t>Look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the chest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indrawing</a:t>
            </a:r>
            <a:endParaRPr sz="2400">
              <a:latin typeface="Times New Roman"/>
              <a:cs typeface="Times New Roman"/>
            </a:endParaRPr>
          </a:p>
          <a:p>
            <a:pPr marL="755015" lvl="1" indent="-285750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Look and listen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stridor</a:t>
            </a:r>
            <a:endParaRPr sz="2400">
              <a:latin typeface="Times New Roman"/>
              <a:cs typeface="Times New Roman"/>
            </a:endParaRPr>
          </a:p>
          <a:p>
            <a:pPr marL="755015" lvl="1" indent="-285750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Look and listen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wheeze</a:t>
            </a:r>
            <a:endParaRPr sz="2400">
              <a:latin typeface="Times New Roman"/>
              <a:cs typeface="Times New Roman"/>
            </a:endParaRPr>
          </a:p>
          <a:p>
            <a:pPr marL="755015" lvl="1" indent="-285750">
              <a:lnSpc>
                <a:spcPct val="100000"/>
              </a:lnSpc>
              <a:spcBef>
                <a:spcPts val="56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See if the child is abnormally sleepy or difficult to wake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up</a:t>
            </a:r>
            <a:endParaRPr sz="2400">
              <a:latin typeface="Times New Roman"/>
              <a:cs typeface="Times New Roman"/>
            </a:endParaRPr>
          </a:p>
          <a:p>
            <a:pPr marL="755015" lvl="1" indent="-285750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Feel for fever or low body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temperature</a:t>
            </a:r>
            <a:endParaRPr sz="2400">
              <a:latin typeface="Times New Roman"/>
              <a:cs typeface="Times New Roman"/>
            </a:endParaRPr>
          </a:p>
          <a:p>
            <a:pPr marL="755015" lvl="1" indent="-285750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Look for severe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malnutrition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285" y="4644771"/>
          <a:ext cx="8208643" cy="18227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4404"/>
                <a:gridCol w="4714239"/>
              </a:tblGrid>
              <a:tr h="45567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Age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the child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Fast breathing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is present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RR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is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Less than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months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60 breaths per minute or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months up to 12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months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50 breaths per minute or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12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months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up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 5</a:t>
                      </a:r>
                      <a:r>
                        <a:rPr sz="2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40 breaths per minute or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0201" y="477901"/>
            <a:ext cx="44037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Classify the</a:t>
            </a:r>
            <a:r>
              <a:rPr sz="4400" spc="-35" dirty="0"/>
              <a:t> </a:t>
            </a:r>
            <a:r>
              <a:rPr sz="4400" spc="-5" dirty="0"/>
              <a:t>illness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841" y="1516621"/>
            <a:ext cx="6884670" cy="164274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Purpose:</a:t>
            </a:r>
            <a:endParaRPr sz="32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To make decision about severity of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disease</a:t>
            </a:r>
            <a:endParaRPr sz="28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Choose line of action or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treatment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4028" y="4245067"/>
            <a:ext cx="736854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800" spc="-5" dirty="0">
                <a:latin typeface="Times New Roman"/>
                <a:cs typeface="Times New Roman"/>
              </a:rPr>
              <a:t>It is done on basis of danger signs and respiratory  rate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8915" y="477901"/>
            <a:ext cx="68865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Specific Learning Objectives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841" y="1535140"/>
            <a:ext cx="7362190" cy="25895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At the end of session, the learner shall be able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to: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80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Describe magnitude of problem 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ARI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Classification 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ARI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80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Management 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ARI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Prevention and control 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ARI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9417" y="477901"/>
            <a:ext cx="34258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Colour</a:t>
            </a:r>
            <a:r>
              <a:rPr sz="4400" spc="-55" dirty="0"/>
              <a:t> </a:t>
            </a:r>
            <a:r>
              <a:rPr sz="4400" spc="-5" dirty="0"/>
              <a:t>coding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841" y="1617853"/>
            <a:ext cx="72828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Based on signs, the child is classified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into: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7911" y="2420492"/>
          <a:ext cx="8715374" cy="3569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3250"/>
                <a:gridCol w="2027554"/>
                <a:gridCol w="3544570"/>
              </a:tblGrid>
              <a:tr h="6385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Colour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Code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Treatment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779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Very severe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disease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Pink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Refer urgently to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hospital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6B9B8"/>
                    </a:solidFill>
                  </a:tcPr>
                </a:tc>
              </a:tr>
              <a:tr h="63855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Severe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Pneumonia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Pink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Refer urgently to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hospital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6B9B8"/>
                    </a:solidFill>
                  </a:tcPr>
                </a:tc>
              </a:tr>
              <a:tr h="1015745">
                <a:tc>
                  <a:txBody>
                    <a:bodyPr/>
                    <a:lstStyle/>
                    <a:p>
                      <a:pPr marL="92075" marR="9671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Pneumonia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(not  severe)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Yellow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4455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935355" algn="l"/>
                          <a:tab pos="1491615" algn="l"/>
                          <a:tab pos="2961005" algn="l"/>
                        </a:tabLst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Giv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antibioti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and  home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 care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3855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pneumonia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Green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Home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31590" marR="5080" indent="-33248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Treatment </a:t>
            </a:r>
            <a:r>
              <a:rPr dirty="0"/>
              <a:t>Guidelines </a:t>
            </a:r>
            <a:r>
              <a:rPr spc="-5" dirty="0"/>
              <a:t>and </a:t>
            </a:r>
            <a:r>
              <a:rPr dirty="0"/>
              <a:t>Follow  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41" y="1520784"/>
            <a:ext cx="5078095" cy="11944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Young infants (0-2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months)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Children 2 months to 5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years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7085" y="0"/>
            <a:ext cx="57753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Young infant (0-2</a:t>
            </a:r>
            <a:r>
              <a:rPr spc="-85" dirty="0"/>
              <a:t> </a:t>
            </a:r>
            <a:r>
              <a:rPr dirty="0"/>
              <a:t>months)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216" y="705993"/>
          <a:ext cx="9143999" cy="5647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2050"/>
                <a:gridCol w="2338704"/>
                <a:gridCol w="2964815"/>
                <a:gridCol w="2678430"/>
              </a:tblGrid>
              <a:tr h="21435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Signs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3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Stopped feeding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well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Convulsions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389890">
                        <a:lnSpc>
                          <a:spcPct val="100000"/>
                        </a:lnSpc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Abnormally sleepy</a:t>
                      </a:r>
                      <a:r>
                        <a:rPr sz="16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or  difficult to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wake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Stridor in calm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child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Wheezing,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66992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Fever or low</a:t>
                      </a:r>
                      <a:r>
                        <a:rPr sz="16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body  temperature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3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Severe chest indrawing,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Fast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breathng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40995">
                        <a:lnSpc>
                          <a:spcPct val="100000"/>
                        </a:lnSpc>
                        <a:spcBef>
                          <a:spcPts val="3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severe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chest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indrawing  and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No fast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breathing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</a:tr>
              <a:tr h="709421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Classify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04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VERY</a:t>
                      </a:r>
                      <a:r>
                        <a:rPr sz="16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SEVERE 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PNEUMONIA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SEVERE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PNEUMONIA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PNEUMONIA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Cough or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Cold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</a:tr>
              <a:tr h="279425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Treatment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62585">
                        <a:lnSpc>
                          <a:spcPct val="100000"/>
                        </a:lnSpc>
                        <a:spcBef>
                          <a:spcPts val="3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Refer URGENTLY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to  hospital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Keep young infant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warm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502284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Give first dose of</a:t>
                      </a:r>
                      <a:r>
                        <a:rPr sz="16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an  antibiotic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3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Refer URGENTLY to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hospital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Keep young infant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warm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30797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Give first dose of an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antibiotic  (if referral is not feasible, treat  with an antibiotic and follow  closely)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Advise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mother: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Keep young infant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warm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Breastfeed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frequently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47752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Clear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nose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if it interferes  with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feeding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Return quickly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if: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17335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Breathing becomes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difficult;  or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fast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Feeding becomes a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problem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7239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Arial"/>
                        <a:buChar char="•"/>
                        <a:tabLst>
                          <a:tab pos="16446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Young infant becomes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sicker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9635" y="6544944"/>
            <a:ext cx="54273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Classification of illness and treatment guidelines. </a:t>
            </a:r>
            <a:r>
              <a:rPr sz="1600" spc="-10" dirty="0">
                <a:latin typeface="Times New Roman"/>
                <a:cs typeface="Times New Roman"/>
              </a:rPr>
              <a:t>WHO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algorithm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6221" y="77851"/>
            <a:ext cx="70732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Child age 2 months to 5</a:t>
            </a:r>
            <a:r>
              <a:rPr sz="4400" spc="10" dirty="0"/>
              <a:t> </a:t>
            </a:r>
            <a:r>
              <a:rPr sz="4400" spc="-5" dirty="0"/>
              <a:t>years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210" y="991742"/>
          <a:ext cx="9142729" cy="5323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6739"/>
                <a:gridCol w="3500120"/>
                <a:gridCol w="3785870"/>
              </a:tblGrid>
              <a:tr h="201320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Signs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able to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drink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Convulsions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298450">
                        <a:lnSpc>
                          <a:spcPct val="100000"/>
                        </a:lnSpc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Abnormally sleepy or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difficult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  wake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Stridor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calm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child,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or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Fever or low body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temperature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Chest indrawing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1308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(if also recurrent wheezing, go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directly  to treat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wheezing)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</a:tr>
              <a:tr h="52882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Classify as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VERY SEVERE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DISEASE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SEVERE PNEUMONIA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</a:tr>
              <a:tr h="27813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Treatment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Refer URGENTLY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hospital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Give first dose of an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antibiotic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Treat fever, if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present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Treat wheezing, if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present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108585">
                        <a:lnSpc>
                          <a:spcPct val="100000"/>
                        </a:lnSpc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If cerebral malaria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possible,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give  an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antimalarial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Refer URGENTLY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hospital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Give first dose of an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antibiotic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Treat fever, if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present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Treat wheezing, if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present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1562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(if referral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not feasible, treat with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  antibiotic and follow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closely)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9635" y="6544944"/>
            <a:ext cx="54273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Classification of illness and treatment guidelines. </a:t>
            </a:r>
            <a:r>
              <a:rPr sz="1600" spc="-10" dirty="0">
                <a:latin typeface="Times New Roman"/>
                <a:cs typeface="Times New Roman"/>
              </a:rPr>
              <a:t>WHO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algorithm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6221" y="77851"/>
            <a:ext cx="70732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Child age 2 months to 5</a:t>
            </a:r>
            <a:r>
              <a:rPr sz="4400" spc="10" dirty="0"/>
              <a:t> </a:t>
            </a:r>
            <a:r>
              <a:rPr sz="4400" spc="-5" dirty="0"/>
              <a:t>years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223" y="777620"/>
          <a:ext cx="9142091" cy="5723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2745"/>
                <a:gridCol w="213994"/>
                <a:gridCol w="1643380"/>
                <a:gridCol w="1285239"/>
                <a:gridCol w="182879"/>
                <a:gridCol w="1745614"/>
                <a:gridCol w="321945"/>
                <a:gridCol w="2106295"/>
              </a:tblGrid>
              <a:tr h="663702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Signs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chest indrawing,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Fast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breathing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chest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indrawing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No fast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breathing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63701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Classify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as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PNEUMONIA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2075" marR="3486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NO PNEUMONIA  COUGH OR</a:t>
                      </a:r>
                      <a:r>
                        <a:rPr sz="18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COLD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3161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Treatment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Advise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mother to give home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care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Give an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antibiotic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Treat fever, if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present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221615">
                        <a:lnSpc>
                          <a:spcPct val="100000"/>
                        </a:lnSpc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Advise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mother to return with child in 2 days for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reassessment,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 earlier if the child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getting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worse.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499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5027">
                <a:tc gridSpan="8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i="1" spc="-5" dirty="0">
                          <a:latin typeface="Times New Roman"/>
                          <a:cs typeface="Times New Roman"/>
                        </a:rPr>
                        <a:t>Reassess in </a:t>
                      </a:r>
                      <a:r>
                        <a:rPr sz="1800" b="1" i="1" dirty="0">
                          <a:latin typeface="Times New Roman"/>
                          <a:cs typeface="Times New Roman"/>
                        </a:rPr>
                        <a:t>two days a child who </a:t>
                      </a:r>
                      <a:r>
                        <a:rPr sz="1800" b="1" i="1" spc="-5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800" b="1" i="1" dirty="0">
                          <a:latin typeface="Times New Roman"/>
                          <a:cs typeface="Times New Roman"/>
                        </a:rPr>
                        <a:t>taking </a:t>
                      </a:r>
                      <a:r>
                        <a:rPr sz="1800" b="1" i="1" spc="-5" dirty="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sz="1800" b="1" i="1" dirty="0">
                          <a:latin typeface="Times New Roman"/>
                          <a:cs typeface="Times New Roman"/>
                        </a:rPr>
                        <a:t>antibiotic </a:t>
                      </a:r>
                      <a:r>
                        <a:rPr sz="1800" b="1" i="1" spc="-5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800" b="1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latin typeface="Times New Roman"/>
                          <a:cs typeface="Times New Roman"/>
                        </a:rPr>
                        <a:t>pneumonia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0630"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Signs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WORSE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9225" marR="1087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able to drink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chest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indrawing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other danger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signs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SAME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IMPROVING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43878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Breathing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slower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Less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fever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Eating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better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663701"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Treatment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4444"/>
                        <a:buFont typeface="Arial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Refer URGENTLY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hospital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2075" marR="1003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Change antibiotic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Refer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539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Finish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days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  antibiotic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9635" y="6544944"/>
            <a:ext cx="54273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Classification of illness and treatment guidelines. </a:t>
            </a:r>
            <a:r>
              <a:rPr sz="1600" spc="-10" dirty="0">
                <a:latin typeface="Times New Roman"/>
                <a:cs typeface="Times New Roman"/>
              </a:rPr>
              <a:t>WHO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algorithm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973" y="334645"/>
            <a:ext cx="8360409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67130">
              <a:lnSpc>
                <a:spcPct val="100000"/>
              </a:lnSpc>
              <a:spcBef>
                <a:spcPts val="100"/>
              </a:spcBef>
            </a:pPr>
            <a:r>
              <a:rPr dirty="0"/>
              <a:t>Treatment of Pneumonia in  Young infants </a:t>
            </a:r>
            <a:r>
              <a:rPr dirty="0">
                <a:solidFill>
                  <a:srgbClr val="C00000"/>
                </a:solidFill>
              </a:rPr>
              <a:t>aged less than 2</a:t>
            </a:r>
            <a:r>
              <a:rPr spc="-80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months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223" y="2125598"/>
          <a:ext cx="9142730" cy="3914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495"/>
                <a:gridCol w="1928495"/>
                <a:gridCol w="2143125"/>
                <a:gridCol w="1999615"/>
              </a:tblGrid>
              <a:tr h="631697">
                <a:tc rowSpan="2"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Antibiotic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Dose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Frequency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206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Age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&lt;7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days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1955" marR="122555" indent="-2705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Age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7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days</a:t>
                      </a:r>
                      <a:r>
                        <a:rPr sz="24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to  2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months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0674">
                <a:tc>
                  <a:txBody>
                    <a:bodyPr/>
                    <a:lstStyle/>
                    <a:p>
                      <a:pPr marL="92075">
                        <a:lnSpc>
                          <a:spcPts val="2875"/>
                        </a:lnSpc>
                        <a:spcBef>
                          <a:spcPts val="27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Inj. Benzyl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Penicillin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875"/>
                        </a:lnSpc>
                        <a:spcBef>
                          <a:spcPts val="27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50,000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ts val="287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IU/kg/dose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hourly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hourly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0674">
                <a:tc>
                  <a:txBody>
                    <a:bodyPr/>
                    <a:lstStyle/>
                    <a:p>
                      <a:pPr marL="91440">
                        <a:lnSpc>
                          <a:spcPts val="2875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Inj.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Ampicillin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2875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AND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875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ts val="287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mg/kg/dose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hourly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hourly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06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Inj.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Gentamycin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875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2.5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ts val="287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mg/kg/dose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hourly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hourly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6347" y="0"/>
            <a:ext cx="683133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065" marR="5080" indent="-1270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Treatment of Severe Pneumonia in  children </a:t>
            </a:r>
            <a:r>
              <a:rPr sz="3600" spc="-5" dirty="0">
                <a:solidFill>
                  <a:srgbClr val="C00000"/>
                </a:solidFill>
              </a:rPr>
              <a:t>aged </a:t>
            </a:r>
            <a:r>
              <a:rPr sz="3600" dirty="0">
                <a:solidFill>
                  <a:srgbClr val="C00000"/>
                </a:solidFill>
              </a:rPr>
              <a:t>2 </a:t>
            </a:r>
            <a:r>
              <a:rPr sz="3600" spc="-5" dirty="0">
                <a:solidFill>
                  <a:srgbClr val="C00000"/>
                </a:solidFill>
              </a:rPr>
              <a:t>months to </a:t>
            </a:r>
            <a:r>
              <a:rPr sz="3600" dirty="0">
                <a:solidFill>
                  <a:srgbClr val="C00000"/>
                </a:solidFill>
              </a:rPr>
              <a:t>5</a:t>
            </a:r>
            <a:r>
              <a:rPr sz="3600" spc="-50" dirty="0">
                <a:solidFill>
                  <a:srgbClr val="C00000"/>
                </a:solidFill>
              </a:rPr>
              <a:t> </a:t>
            </a:r>
            <a:r>
              <a:rPr sz="3600" spc="-5" dirty="0">
                <a:solidFill>
                  <a:srgbClr val="C00000"/>
                </a:solidFill>
              </a:rPr>
              <a:t>years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37014" y="1238376"/>
            <a:ext cx="7813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84445" algn="l"/>
                <a:tab pos="7012940" algn="l"/>
              </a:tabLst>
            </a:pPr>
            <a:r>
              <a:rPr sz="1800" b="1" spc="-10" dirty="0">
                <a:latin typeface="Times New Roman"/>
                <a:cs typeface="Times New Roman"/>
              </a:rPr>
              <a:t>Antibiotic</a:t>
            </a:r>
            <a:r>
              <a:rPr sz="1800" b="1" spc="-5" dirty="0">
                <a:latin typeface="Times New Roman"/>
                <a:cs typeface="Times New Roman"/>
              </a:rPr>
              <a:t>s</a:t>
            </a:r>
            <a:r>
              <a:rPr sz="1800" b="1" dirty="0">
                <a:latin typeface="Times New Roman"/>
                <a:cs typeface="Times New Roman"/>
              </a:rPr>
              <a:t>	</a:t>
            </a:r>
            <a:r>
              <a:rPr sz="1800" b="1" spc="-5" dirty="0">
                <a:latin typeface="Times New Roman"/>
                <a:cs typeface="Times New Roman"/>
              </a:rPr>
              <a:t>Dose</a:t>
            </a:r>
            <a:r>
              <a:rPr sz="1800" b="1" dirty="0">
                <a:latin typeface="Times New Roman"/>
                <a:cs typeface="Times New Roman"/>
              </a:rPr>
              <a:t>	Interval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38243" y="1238376"/>
            <a:ext cx="584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Mode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941" y="1603451"/>
            <a:ext cx="1970405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9570" marR="10160" indent="-357505">
              <a:lnSpc>
                <a:spcPct val="100000"/>
              </a:lnSpc>
              <a:spcBef>
                <a:spcPts val="100"/>
              </a:spcBef>
              <a:tabLst>
                <a:tab pos="369570" algn="l"/>
              </a:tabLst>
            </a:pPr>
            <a:r>
              <a:rPr sz="1800" spc="-5" dirty="0">
                <a:latin typeface="Times New Roman"/>
                <a:cs typeface="Times New Roman"/>
              </a:rPr>
              <a:t>A	First 48 hours  </a:t>
            </a:r>
            <a:r>
              <a:rPr sz="1800" dirty="0">
                <a:latin typeface="Times New Roman"/>
                <a:cs typeface="Times New Roman"/>
              </a:rPr>
              <a:t>Benzyl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Penicillin  </a:t>
            </a:r>
            <a:r>
              <a:rPr sz="1800" spc="-5" dirty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369570" marR="60261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Ampicillin  OR</a:t>
            </a:r>
            <a:endParaRPr sz="1800">
              <a:latin typeface="Times New Roman"/>
              <a:cs typeface="Times New Roman"/>
            </a:endParaRPr>
          </a:p>
          <a:p>
            <a:pPr marL="36957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Chloramphenicol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70" y="3340810"/>
            <a:ext cx="4999990" cy="2222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9570" marR="5080" indent="-357505">
              <a:lnSpc>
                <a:spcPct val="100000"/>
              </a:lnSpc>
              <a:spcBef>
                <a:spcPts val="100"/>
              </a:spcBef>
              <a:tabLst>
                <a:tab pos="369570" algn="l"/>
              </a:tabLst>
            </a:pPr>
            <a:r>
              <a:rPr sz="1800" dirty="0">
                <a:latin typeface="Times New Roman"/>
                <a:cs typeface="Times New Roman"/>
              </a:rPr>
              <a:t>B	If condition </a:t>
            </a:r>
            <a:r>
              <a:rPr sz="1800" spc="-5" dirty="0">
                <a:latin typeface="Times New Roman"/>
                <a:cs typeface="Times New Roman"/>
              </a:rPr>
              <a:t>IMPROVES, </a:t>
            </a:r>
            <a:r>
              <a:rPr sz="1800" dirty="0">
                <a:latin typeface="Times New Roman"/>
                <a:cs typeface="Times New Roman"/>
              </a:rPr>
              <a:t>then for the next 3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days:  Procaine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penicillin</a:t>
            </a:r>
            <a:endParaRPr sz="1800">
              <a:latin typeface="Times New Roman"/>
              <a:cs typeface="Times New Roman"/>
            </a:endParaRPr>
          </a:p>
          <a:p>
            <a:pPr marL="36957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369570" marR="36322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Ampicillin  OR</a:t>
            </a:r>
            <a:endParaRPr sz="1800">
              <a:latin typeface="Times New Roman"/>
              <a:cs typeface="Times New Roman"/>
            </a:endParaRPr>
          </a:p>
          <a:p>
            <a:pPr marL="36957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Chloramphenicol</a:t>
            </a:r>
            <a:endParaRPr sz="1800">
              <a:latin typeface="Times New Roman"/>
              <a:cs typeface="Times New Roman"/>
            </a:endParaRPr>
          </a:p>
          <a:p>
            <a:pPr marL="369570" marR="60261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If </a:t>
            </a:r>
            <a:r>
              <a:rPr sz="1800" spc="-5" dirty="0">
                <a:latin typeface="Times New Roman"/>
                <a:cs typeface="Times New Roman"/>
              </a:rPr>
              <a:t>NO IMPROVEMENT, </a:t>
            </a:r>
            <a:r>
              <a:rPr sz="1800" dirty="0">
                <a:latin typeface="Times New Roman"/>
                <a:cs typeface="Times New Roman"/>
              </a:rPr>
              <a:t>for next 48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hours:  </a:t>
            </a:r>
            <a:r>
              <a:rPr sz="1800" spc="-5" dirty="0">
                <a:latin typeface="Times New Roman"/>
                <a:cs typeface="Times New Roman"/>
              </a:rPr>
              <a:t>CHANGE </a:t>
            </a:r>
            <a:r>
              <a:rPr sz="1800" dirty="0">
                <a:latin typeface="Times New Roman"/>
                <a:cs typeface="Times New Roman"/>
              </a:rPr>
              <a:t>ANTIBIOTIC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09191" y="1877542"/>
            <a:ext cx="3234690" cy="3136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41195" algn="l"/>
                <a:tab pos="2941320" algn="l"/>
              </a:tabLst>
            </a:pPr>
            <a:r>
              <a:rPr sz="1800" dirty="0">
                <a:latin typeface="Times New Roman"/>
                <a:cs typeface="Times New Roman"/>
              </a:rPr>
              <a:t>50,000 IU/kg/dose	6</a:t>
            </a:r>
            <a:r>
              <a:rPr sz="1800" spc="-5" dirty="0">
                <a:latin typeface="Times New Roman"/>
                <a:cs typeface="Times New Roman"/>
              </a:rPr>
              <a:t> hourl</a:t>
            </a:r>
            <a:r>
              <a:rPr sz="1800" dirty="0">
                <a:latin typeface="Times New Roman"/>
                <a:cs typeface="Times New Roman"/>
              </a:rPr>
              <a:t>y	</a:t>
            </a:r>
            <a:r>
              <a:rPr sz="1800" spc="-5" dirty="0">
                <a:latin typeface="Times New Roman"/>
                <a:cs typeface="Times New Roman"/>
              </a:rPr>
              <a:t>IM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41195" algn="l"/>
                <a:tab pos="2941320" algn="l"/>
              </a:tabLst>
            </a:pPr>
            <a:r>
              <a:rPr sz="1800" dirty="0">
                <a:latin typeface="Times New Roman"/>
                <a:cs typeface="Times New Roman"/>
              </a:rPr>
              <a:t>50 mg/kg/dose	6</a:t>
            </a:r>
            <a:r>
              <a:rPr sz="1800" spc="-5" dirty="0">
                <a:latin typeface="Times New Roman"/>
                <a:cs typeface="Times New Roman"/>
              </a:rPr>
              <a:t> hourl</a:t>
            </a:r>
            <a:r>
              <a:rPr sz="1800" dirty="0">
                <a:latin typeface="Times New Roman"/>
                <a:cs typeface="Times New Roman"/>
              </a:rPr>
              <a:t>y	</a:t>
            </a:r>
            <a:r>
              <a:rPr sz="1800" spc="-5" dirty="0">
                <a:latin typeface="Times New Roman"/>
                <a:cs typeface="Times New Roman"/>
              </a:rPr>
              <a:t>IM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41195" algn="l"/>
                <a:tab pos="2941320" algn="l"/>
              </a:tabLst>
            </a:pPr>
            <a:r>
              <a:rPr sz="1800" dirty="0">
                <a:latin typeface="Times New Roman"/>
                <a:cs typeface="Times New Roman"/>
              </a:rPr>
              <a:t>25 mg/kg/dose	6</a:t>
            </a:r>
            <a:r>
              <a:rPr sz="1800" spc="-5" dirty="0">
                <a:latin typeface="Times New Roman"/>
                <a:cs typeface="Times New Roman"/>
              </a:rPr>
              <a:t> hourl</a:t>
            </a:r>
            <a:r>
              <a:rPr sz="1800" dirty="0">
                <a:latin typeface="Times New Roman"/>
                <a:cs typeface="Times New Roman"/>
              </a:rPr>
              <a:t>y	</a:t>
            </a:r>
            <a:r>
              <a:rPr sz="1800" spc="-5" dirty="0">
                <a:latin typeface="Times New Roman"/>
                <a:cs typeface="Times New Roman"/>
              </a:rPr>
              <a:t>IM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41195" algn="l"/>
              </a:tabLst>
            </a:pPr>
            <a:r>
              <a:rPr sz="1800" dirty="0">
                <a:latin typeface="Times New Roman"/>
                <a:cs typeface="Times New Roman"/>
              </a:rPr>
              <a:t>50,000 IU/kg	Once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41195" algn="l"/>
              </a:tabLst>
            </a:pPr>
            <a:r>
              <a:rPr sz="1800" dirty="0">
                <a:latin typeface="Times New Roman"/>
                <a:cs typeface="Times New Roman"/>
              </a:rPr>
              <a:t>50 mg/kg/dose	6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hourly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941195" algn="l"/>
              </a:tabLst>
            </a:pPr>
            <a:r>
              <a:rPr sz="1800" dirty="0">
                <a:latin typeface="Times New Roman"/>
                <a:cs typeface="Times New Roman"/>
              </a:rPr>
              <a:t>25 mg/kg/dose	6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hourly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38700" y="3614445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IM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38700" y="4163771"/>
            <a:ext cx="43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Oral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38700" y="4713096"/>
            <a:ext cx="43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Oral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398" y="5536742"/>
            <a:ext cx="6395720" cy="1120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100"/>
              </a:lnSpc>
              <a:spcBef>
                <a:spcPts val="100"/>
              </a:spcBef>
              <a:tabLst>
                <a:tab pos="369570" algn="l"/>
              </a:tabLst>
            </a:pPr>
            <a:r>
              <a:rPr sz="1800" dirty="0">
                <a:latin typeface="Times New Roman"/>
                <a:cs typeface="Times New Roman"/>
              </a:rPr>
              <a:t>C	Provide symptomatic treatment for fever and wheezing, if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present  </a:t>
            </a:r>
            <a:r>
              <a:rPr sz="1800" spc="-5" dirty="0">
                <a:latin typeface="Times New Roman"/>
                <a:cs typeface="Times New Roman"/>
              </a:rPr>
              <a:t>D	Monitor fluid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food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intake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  <a:tabLst>
                <a:tab pos="369570" algn="l"/>
              </a:tabLst>
            </a:pPr>
            <a:r>
              <a:rPr sz="1800" dirty="0">
                <a:latin typeface="Times New Roman"/>
                <a:cs typeface="Times New Roman"/>
              </a:rPr>
              <a:t>E	</a:t>
            </a:r>
            <a:r>
              <a:rPr sz="1800" spc="-5" dirty="0">
                <a:latin typeface="Times New Roman"/>
                <a:cs typeface="Times New Roman"/>
              </a:rPr>
              <a:t>Advise </a:t>
            </a:r>
            <a:r>
              <a:rPr sz="1800" dirty="0">
                <a:latin typeface="Times New Roman"/>
                <a:cs typeface="Times New Roman"/>
              </a:rPr>
              <a:t>mother on home management 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discharge.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-6210" y="1206627"/>
            <a:ext cx="9156700" cy="5646420"/>
            <a:chOff x="-6210" y="1206627"/>
            <a:chExt cx="9156700" cy="5646420"/>
          </a:xfrm>
        </p:grpSpPr>
        <p:sp>
          <p:nvSpPr>
            <p:cNvPr id="13" name="object 13"/>
            <p:cNvSpPr/>
            <p:nvPr/>
          </p:nvSpPr>
          <p:spPr>
            <a:xfrm>
              <a:off x="357517" y="1212977"/>
              <a:ext cx="0" cy="365125"/>
            </a:xfrm>
            <a:custGeom>
              <a:avLst/>
              <a:gdLst/>
              <a:ahLst/>
              <a:cxnLst/>
              <a:rect l="l" t="t" r="r" b="b"/>
              <a:pathLst>
                <a:path h="365125">
                  <a:moveTo>
                    <a:pt x="0" y="0"/>
                  </a:moveTo>
                  <a:lnTo>
                    <a:pt x="0" y="36499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9" y="1577975"/>
              <a:ext cx="357505" cy="0"/>
            </a:xfrm>
            <a:custGeom>
              <a:avLst/>
              <a:gdLst/>
              <a:ahLst/>
              <a:cxnLst/>
              <a:rect l="l" t="t" r="r" b="b"/>
              <a:pathLst>
                <a:path w="357505">
                  <a:moveTo>
                    <a:pt x="0" y="0"/>
                  </a:moveTo>
                  <a:lnTo>
                    <a:pt x="35737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9" y="1212977"/>
              <a:ext cx="357505" cy="365125"/>
            </a:xfrm>
            <a:custGeom>
              <a:avLst/>
              <a:gdLst/>
              <a:ahLst/>
              <a:cxnLst/>
              <a:rect l="l" t="t" r="r" b="b"/>
              <a:pathLst>
                <a:path w="357505" h="365125">
                  <a:moveTo>
                    <a:pt x="0" y="0"/>
                  </a:moveTo>
                  <a:lnTo>
                    <a:pt x="0" y="364998"/>
                  </a:lnTo>
                </a:path>
                <a:path w="357505" h="365125">
                  <a:moveTo>
                    <a:pt x="0" y="0"/>
                  </a:moveTo>
                  <a:lnTo>
                    <a:pt x="35737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29389" y="1212977"/>
              <a:ext cx="0" cy="365125"/>
            </a:xfrm>
            <a:custGeom>
              <a:avLst/>
              <a:gdLst/>
              <a:ahLst/>
              <a:cxnLst/>
              <a:rect l="l" t="t" r="r" b="b"/>
              <a:pathLst>
                <a:path h="365125">
                  <a:moveTo>
                    <a:pt x="0" y="0"/>
                  </a:moveTo>
                  <a:lnTo>
                    <a:pt x="0" y="36499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58011" y="1212977"/>
              <a:ext cx="0" cy="365125"/>
            </a:xfrm>
            <a:custGeom>
              <a:avLst/>
              <a:gdLst/>
              <a:ahLst/>
              <a:cxnLst/>
              <a:rect l="l" t="t" r="r" b="b"/>
              <a:pathLst>
                <a:path h="365125">
                  <a:moveTo>
                    <a:pt x="0" y="0"/>
                  </a:moveTo>
                  <a:lnTo>
                    <a:pt x="0" y="36499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358517" y="1212977"/>
              <a:ext cx="0" cy="365125"/>
            </a:xfrm>
            <a:custGeom>
              <a:avLst/>
              <a:gdLst/>
              <a:ahLst/>
              <a:cxnLst/>
              <a:rect l="l" t="t" r="r" b="b"/>
              <a:pathLst>
                <a:path h="365125">
                  <a:moveTo>
                    <a:pt x="0" y="0"/>
                  </a:moveTo>
                  <a:lnTo>
                    <a:pt x="0" y="36499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7517" y="1212977"/>
              <a:ext cx="8001000" cy="0"/>
            </a:xfrm>
            <a:custGeom>
              <a:avLst/>
              <a:gdLst/>
              <a:ahLst/>
              <a:cxnLst/>
              <a:rect l="l" t="t" r="r" b="b"/>
              <a:pathLst>
                <a:path w="8001000">
                  <a:moveTo>
                    <a:pt x="0" y="0"/>
                  </a:moveTo>
                  <a:lnTo>
                    <a:pt x="80010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358517" y="1212977"/>
              <a:ext cx="786130" cy="0"/>
            </a:xfrm>
            <a:custGeom>
              <a:avLst/>
              <a:gdLst/>
              <a:ahLst/>
              <a:cxnLst/>
              <a:rect l="l" t="t" r="r" b="b"/>
              <a:pathLst>
                <a:path w="786129">
                  <a:moveTo>
                    <a:pt x="0" y="0"/>
                  </a:moveTo>
                  <a:lnTo>
                    <a:pt x="78562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7517" y="1577975"/>
              <a:ext cx="8001000" cy="0"/>
            </a:xfrm>
            <a:custGeom>
              <a:avLst/>
              <a:gdLst/>
              <a:ahLst/>
              <a:cxnLst/>
              <a:rect l="l" t="t" r="r" b="b"/>
              <a:pathLst>
                <a:path w="8001000">
                  <a:moveTo>
                    <a:pt x="0" y="0"/>
                  </a:moveTo>
                  <a:lnTo>
                    <a:pt x="80010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58517" y="1577975"/>
              <a:ext cx="786130" cy="0"/>
            </a:xfrm>
            <a:custGeom>
              <a:avLst/>
              <a:gdLst/>
              <a:ahLst/>
              <a:cxnLst/>
              <a:rect l="l" t="t" r="r" b="b"/>
              <a:pathLst>
                <a:path w="786129">
                  <a:moveTo>
                    <a:pt x="0" y="0"/>
                  </a:moveTo>
                  <a:lnTo>
                    <a:pt x="78562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9" y="3316097"/>
              <a:ext cx="357505" cy="0"/>
            </a:xfrm>
            <a:custGeom>
              <a:avLst/>
              <a:gdLst/>
              <a:ahLst/>
              <a:cxnLst/>
              <a:rect l="l" t="t" r="r" b="b"/>
              <a:pathLst>
                <a:path w="357505">
                  <a:moveTo>
                    <a:pt x="0" y="0"/>
                  </a:moveTo>
                  <a:lnTo>
                    <a:pt x="35737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7517" y="3316097"/>
              <a:ext cx="8001000" cy="0"/>
            </a:xfrm>
            <a:custGeom>
              <a:avLst/>
              <a:gdLst/>
              <a:ahLst/>
              <a:cxnLst/>
              <a:rect l="l" t="t" r="r" b="b"/>
              <a:pathLst>
                <a:path w="8001000">
                  <a:moveTo>
                    <a:pt x="0" y="0"/>
                  </a:moveTo>
                  <a:lnTo>
                    <a:pt x="80010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358517" y="3316097"/>
              <a:ext cx="786130" cy="0"/>
            </a:xfrm>
            <a:custGeom>
              <a:avLst/>
              <a:gdLst/>
              <a:ahLst/>
              <a:cxnLst/>
              <a:rect l="l" t="t" r="r" b="b"/>
              <a:pathLst>
                <a:path w="786129">
                  <a:moveTo>
                    <a:pt x="0" y="0"/>
                  </a:moveTo>
                  <a:lnTo>
                    <a:pt x="78562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9" y="5603621"/>
              <a:ext cx="357505" cy="0"/>
            </a:xfrm>
            <a:custGeom>
              <a:avLst/>
              <a:gdLst/>
              <a:ahLst/>
              <a:cxnLst/>
              <a:rect l="l" t="t" r="r" b="b"/>
              <a:pathLst>
                <a:path w="357505">
                  <a:moveTo>
                    <a:pt x="0" y="0"/>
                  </a:moveTo>
                  <a:lnTo>
                    <a:pt x="35737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7517" y="5603621"/>
              <a:ext cx="8001000" cy="0"/>
            </a:xfrm>
            <a:custGeom>
              <a:avLst/>
              <a:gdLst/>
              <a:ahLst/>
              <a:cxnLst/>
              <a:rect l="l" t="t" r="r" b="b"/>
              <a:pathLst>
                <a:path w="8001000">
                  <a:moveTo>
                    <a:pt x="0" y="0"/>
                  </a:moveTo>
                  <a:lnTo>
                    <a:pt x="80010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358517" y="5603621"/>
              <a:ext cx="786130" cy="0"/>
            </a:xfrm>
            <a:custGeom>
              <a:avLst/>
              <a:gdLst/>
              <a:ahLst/>
              <a:cxnLst/>
              <a:rect l="l" t="t" r="r" b="b"/>
              <a:pathLst>
                <a:path w="786129">
                  <a:moveTo>
                    <a:pt x="0" y="0"/>
                  </a:moveTo>
                  <a:lnTo>
                    <a:pt x="78562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9" y="5968618"/>
              <a:ext cx="357505" cy="0"/>
            </a:xfrm>
            <a:custGeom>
              <a:avLst/>
              <a:gdLst/>
              <a:ahLst/>
              <a:cxnLst/>
              <a:rect l="l" t="t" r="r" b="b"/>
              <a:pathLst>
                <a:path w="357505">
                  <a:moveTo>
                    <a:pt x="0" y="0"/>
                  </a:moveTo>
                  <a:lnTo>
                    <a:pt x="35737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7517" y="5968618"/>
              <a:ext cx="8787130" cy="0"/>
            </a:xfrm>
            <a:custGeom>
              <a:avLst/>
              <a:gdLst/>
              <a:ahLst/>
              <a:cxnLst/>
              <a:rect l="l" t="t" r="r" b="b"/>
              <a:pathLst>
                <a:path w="8787130">
                  <a:moveTo>
                    <a:pt x="0" y="0"/>
                  </a:moveTo>
                  <a:lnTo>
                    <a:pt x="878662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9" y="6334379"/>
              <a:ext cx="357505" cy="0"/>
            </a:xfrm>
            <a:custGeom>
              <a:avLst/>
              <a:gdLst/>
              <a:ahLst/>
              <a:cxnLst/>
              <a:rect l="l" t="t" r="r" b="b"/>
              <a:pathLst>
                <a:path w="357505">
                  <a:moveTo>
                    <a:pt x="0" y="0"/>
                  </a:moveTo>
                  <a:lnTo>
                    <a:pt x="35737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7517" y="6334379"/>
              <a:ext cx="8787130" cy="0"/>
            </a:xfrm>
            <a:custGeom>
              <a:avLst/>
              <a:gdLst/>
              <a:ahLst/>
              <a:cxnLst/>
              <a:rect l="l" t="t" r="r" b="b"/>
              <a:pathLst>
                <a:path w="8787130">
                  <a:moveTo>
                    <a:pt x="0" y="0"/>
                  </a:moveTo>
                  <a:lnTo>
                    <a:pt x="878662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9" y="6846442"/>
              <a:ext cx="357505" cy="0"/>
            </a:xfrm>
            <a:custGeom>
              <a:avLst/>
              <a:gdLst/>
              <a:ahLst/>
              <a:cxnLst/>
              <a:rect l="l" t="t" r="r" b="b"/>
              <a:pathLst>
                <a:path w="357505">
                  <a:moveTo>
                    <a:pt x="0" y="0"/>
                  </a:moveTo>
                  <a:lnTo>
                    <a:pt x="35737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7517" y="6846442"/>
              <a:ext cx="8787130" cy="0"/>
            </a:xfrm>
            <a:custGeom>
              <a:avLst/>
              <a:gdLst/>
              <a:ahLst/>
              <a:cxnLst/>
              <a:rect l="l" t="t" r="r" b="b"/>
              <a:pathLst>
                <a:path w="8787130">
                  <a:moveTo>
                    <a:pt x="0" y="0"/>
                  </a:moveTo>
                  <a:lnTo>
                    <a:pt x="878662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" y="1577975"/>
              <a:ext cx="0" cy="5268595"/>
            </a:xfrm>
            <a:custGeom>
              <a:avLst/>
              <a:gdLst/>
              <a:ahLst/>
              <a:cxnLst/>
              <a:rect l="l" t="t" r="r" b="b"/>
              <a:pathLst>
                <a:path h="5268595">
                  <a:moveTo>
                    <a:pt x="0" y="0"/>
                  </a:moveTo>
                  <a:lnTo>
                    <a:pt x="0" y="1738122"/>
                  </a:lnTo>
                  <a:lnTo>
                    <a:pt x="0" y="4025646"/>
                  </a:lnTo>
                  <a:lnTo>
                    <a:pt x="0" y="4390644"/>
                  </a:lnTo>
                  <a:lnTo>
                    <a:pt x="0" y="4756404"/>
                  </a:lnTo>
                  <a:lnTo>
                    <a:pt x="0" y="526846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7517" y="1577975"/>
              <a:ext cx="0" cy="4756785"/>
            </a:xfrm>
            <a:custGeom>
              <a:avLst/>
              <a:gdLst/>
              <a:ahLst/>
              <a:cxnLst/>
              <a:rect l="l" t="t" r="r" b="b"/>
              <a:pathLst>
                <a:path h="4756785">
                  <a:moveTo>
                    <a:pt x="0" y="0"/>
                  </a:moveTo>
                  <a:lnTo>
                    <a:pt x="0" y="1738122"/>
                  </a:lnTo>
                  <a:lnTo>
                    <a:pt x="0" y="4025646"/>
                  </a:lnTo>
                  <a:lnTo>
                    <a:pt x="0" y="4390644"/>
                  </a:lnTo>
                  <a:lnTo>
                    <a:pt x="0" y="475640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7517" y="6334379"/>
              <a:ext cx="0" cy="512445"/>
            </a:xfrm>
            <a:custGeom>
              <a:avLst/>
              <a:gdLst/>
              <a:ahLst/>
              <a:cxnLst/>
              <a:rect l="l" t="t" r="r" b="b"/>
              <a:pathLst>
                <a:path h="512445">
                  <a:moveTo>
                    <a:pt x="0" y="0"/>
                  </a:moveTo>
                  <a:lnTo>
                    <a:pt x="0" y="51206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29389" y="1577975"/>
              <a:ext cx="0" cy="4025900"/>
            </a:xfrm>
            <a:custGeom>
              <a:avLst/>
              <a:gdLst/>
              <a:ahLst/>
              <a:cxnLst/>
              <a:rect l="l" t="t" r="r" b="b"/>
              <a:pathLst>
                <a:path h="4025900">
                  <a:moveTo>
                    <a:pt x="0" y="0"/>
                  </a:moveTo>
                  <a:lnTo>
                    <a:pt x="0" y="402564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57999" y="1577975"/>
              <a:ext cx="1000760" cy="4025900"/>
            </a:xfrm>
            <a:custGeom>
              <a:avLst/>
              <a:gdLst/>
              <a:ahLst/>
              <a:cxnLst/>
              <a:rect l="l" t="t" r="r" b="b"/>
              <a:pathLst>
                <a:path w="1000759" h="4025900">
                  <a:moveTo>
                    <a:pt x="0" y="0"/>
                  </a:moveTo>
                  <a:lnTo>
                    <a:pt x="0" y="4025646"/>
                  </a:lnTo>
                </a:path>
                <a:path w="1000759" h="4025900">
                  <a:moveTo>
                    <a:pt x="1000505" y="0"/>
                  </a:moveTo>
                  <a:lnTo>
                    <a:pt x="1000505" y="402564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9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Treatment of</a:t>
            </a:r>
            <a:r>
              <a:rPr sz="3600" dirty="0"/>
              <a:t> </a:t>
            </a:r>
            <a:r>
              <a:rPr sz="3600" spc="-5" dirty="0"/>
              <a:t>Pneumonia</a:t>
            </a:r>
            <a:endParaRPr sz="360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600" spc="-5" dirty="0"/>
              <a:t>Daily Dose Schedule of</a:t>
            </a:r>
            <a:r>
              <a:rPr sz="3600" spc="65" dirty="0"/>
              <a:t> </a:t>
            </a:r>
            <a:r>
              <a:rPr sz="3600" spc="-5" dirty="0">
                <a:solidFill>
                  <a:srgbClr val="C00000"/>
                </a:solidFill>
              </a:rPr>
              <a:t>Cotrimoxazole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9539" y="1563242"/>
          <a:ext cx="8643620" cy="47579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995"/>
                <a:gridCol w="2880995"/>
                <a:gridCol w="2881630"/>
              </a:tblGrid>
              <a:tr h="1919478">
                <a:tc>
                  <a:txBody>
                    <a:bodyPr/>
                    <a:lstStyle/>
                    <a:p>
                      <a:pPr marL="7988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Age/Weight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0" marR="323215" indent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Paediatric Tablet:  Sulphamethoxazole  100mg and 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Trimethoprim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20mg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385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Paediatric syrup:  Each spoon (5ml)  contains:  Sulphamethoxazole  200mg and 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Trimethoprim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40mg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640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&lt; 2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months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(wt. 3-5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kg)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One tab BD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Half spoon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BD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640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2-12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months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(wt. 6-9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kg)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Two tab BD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One spoon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BD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5642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1-5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(wt. 10-19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kg)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Three tab BD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One and half spoon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BD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302" y="477901"/>
            <a:ext cx="2771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Home</a:t>
            </a:r>
            <a:r>
              <a:rPr sz="4400" spc="-70" dirty="0"/>
              <a:t> </a:t>
            </a:r>
            <a:r>
              <a:rPr sz="4400" spc="-5" dirty="0"/>
              <a:t>Care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841" y="1524464"/>
            <a:ext cx="7741284" cy="438721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Mother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should</a:t>
            </a:r>
            <a:endParaRPr sz="30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40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latin typeface="Times New Roman"/>
                <a:cs typeface="Times New Roman"/>
              </a:rPr>
              <a:t>Keep the baby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warm</a:t>
            </a:r>
            <a:endParaRPr sz="26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latin typeface="Times New Roman"/>
                <a:cs typeface="Times New Roman"/>
              </a:rPr>
              <a:t>Continue breast feeding and feeding the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child</a:t>
            </a:r>
            <a:endParaRPr sz="26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latin typeface="Times New Roman"/>
                <a:cs typeface="Times New Roman"/>
              </a:rPr>
              <a:t>To </a:t>
            </a:r>
            <a:r>
              <a:rPr sz="2600" spc="-10" dirty="0">
                <a:latin typeface="Times New Roman"/>
                <a:cs typeface="Times New Roman"/>
              </a:rPr>
              <a:t>increase feeding </a:t>
            </a:r>
            <a:r>
              <a:rPr sz="2600" spc="-5" dirty="0">
                <a:latin typeface="Times New Roman"/>
                <a:cs typeface="Times New Roman"/>
              </a:rPr>
              <a:t>after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recovery</a:t>
            </a:r>
            <a:endParaRPr sz="26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latin typeface="Times New Roman"/>
                <a:cs typeface="Times New Roman"/>
              </a:rPr>
              <a:t>To clear the nose if it interferes with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feeding</a:t>
            </a:r>
            <a:endParaRPr sz="26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latin typeface="Times New Roman"/>
                <a:cs typeface="Times New Roman"/>
              </a:rPr>
              <a:t>Proper dose of antibiotic for 5 days</a:t>
            </a:r>
            <a:endParaRPr sz="26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latin typeface="Times New Roman"/>
                <a:cs typeface="Times New Roman"/>
              </a:rPr>
              <a:t>Cough can be relieved by home made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decoctions</a:t>
            </a:r>
            <a:endParaRPr sz="26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latin typeface="Times New Roman"/>
                <a:cs typeface="Times New Roman"/>
              </a:rPr>
              <a:t>To bring back the child after 2 days for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reassessment</a:t>
            </a:r>
            <a:endParaRPr sz="26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latin typeface="Times New Roman"/>
                <a:cs typeface="Times New Roman"/>
              </a:rPr>
              <a:t>To watch for danger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signs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9610" marR="5080" indent="-677545">
              <a:lnSpc>
                <a:spcPct val="100000"/>
              </a:lnSpc>
              <a:spcBef>
                <a:spcPts val="100"/>
              </a:spcBef>
            </a:pPr>
            <a:r>
              <a:rPr dirty="0"/>
              <a:t>Key strategies for treating,</a:t>
            </a:r>
            <a:r>
              <a:rPr spc="-75" dirty="0"/>
              <a:t> </a:t>
            </a:r>
            <a:r>
              <a:rPr dirty="0"/>
              <a:t>preventing  and protecting from</a:t>
            </a:r>
            <a:r>
              <a:rPr spc="-30" dirty="0"/>
              <a:t> </a:t>
            </a:r>
            <a:r>
              <a:rPr dirty="0"/>
              <a:t>pneumonia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spc="-5" dirty="0"/>
              <a:t>Case management at all</a:t>
            </a:r>
            <a:r>
              <a:rPr spc="-35" dirty="0"/>
              <a:t> </a:t>
            </a:r>
            <a:r>
              <a:rPr spc="-5" dirty="0"/>
              <a:t>levels</a:t>
            </a:r>
          </a:p>
          <a:p>
            <a:pPr marL="355600" marR="5080" indent="-343535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spc="-5" dirty="0"/>
              <a:t>Improvement of nutrition and reduction of low birth  weight</a:t>
            </a: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spc="-5" dirty="0"/>
              <a:t>Vaccination</a:t>
            </a:r>
          </a:p>
          <a:p>
            <a:pPr marL="355600" indent="-343535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spc="-5" dirty="0"/>
              <a:t>Control of indoor air</a:t>
            </a:r>
            <a:r>
              <a:rPr spc="-15" dirty="0"/>
              <a:t> </a:t>
            </a:r>
            <a:r>
              <a:rPr spc="-5" dirty="0"/>
              <a:t>pollution</a:t>
            </a: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spc="-5" dirty="0"/>
              <a:t>Prevention and management of HIV</a:t>
            </a:r>
            <a:r>
              <a:rPr spc="-20" dirty="0"/>
              <a:t> </a:t>
            </a:r>
            <a:r>
              <a:rPr spc="-5" dirty="0"/>
              <a:t>infection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3267" y="4998592"/>
            <a:ext cx="7786370" cy="83058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96520" marR="86995">
              <a:lnSpc>
                <a:spcPts val="2810"/>
              </a:lnSpc>
              <a:spcBef>
                <a:spcPts val="459"/>
              </a:spcBef>
              <a:tabLst>
                <a:tab pos="981710" algn="l"/>
                <a:tab pos="2805430" algn="l"/>
                <a:tab pos="3149600" algn="l"/>
                <a:tab pos="4972685" algn="l"/>
                <a:tab pos="5703570" algn="l"/>
                <a:tab pos="6232525" algn="l"/>
                <a:tab pos="7453630" algn="l"/>
              </a:tabLst>
            </a:pPr>
            <a:r>
              <a:rPr sz="2400" spc="-10" dirty="0">
                <a:latin typeface="Times New Roman"/>
                <a:cs typeface="Times New Roman"/>
              </a:rPr>
              <a:t>Thes</a:t>
            </a:r>
            <a:r>
              <a:rPr sz="2400" spc="-5" dirty="0">
                <a:latin typeface="Times New Roman"/>
                <a:cs typeface="Times New Roman"/>
              </a:rPr>
              <a:t>e	</a:t>
            </a:r>
            <a:r>
              <a:rPr sz="2400" spc="-10" dirty="0">
                <a:latin typeface="Times New Roman"/>
                <a:cs typeface="Times New Roman"/>
              </a:rPr>
              <a:t>interventions</a:t>
            </a:r>
            <a:r>
              <a:rPr sz="2400" spc="-5" dirty="0">
                <a:latin typeface="Times New Roman"/>
                <a:cs typeface="Times New Roman"/>
              </a:rPr>
              <a:t>,	if	</a:t>
            </a:r>
            <a:r>
              <a:rPr sz="2400" spc="-10" dirty="0">
                <a:latin typeface="Times New Roman"/>
                <a:cs typeface="Times New Roman"/>
              </a:rPr>
              <a:t>implem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nted</a:t>
            </a:r>
            <a:r>
              <a:rPr sz="2400" spc="-5" dirty="0">
                <a:latin typeface="Times New Roman"/>
                <a:cs typeface="Times New Roman"/>
              </a:rPr>
              <a:t>,	</a:t>
            </a:r>
            <a:r>
              <a:rPr sz="2400" spc="-10" dirty="0">
                <a:latin typeface="Times New Roman"/>
                <a:cs typeface="Times New Roman"/>
              </a:rPr>
              <a:t>hav</a:t>
            </a:r>
            <a:r>
              <a:rPr sz="2400" spc="-5" dirty="0">
                <a:latin typeface="Times New Roman"/>
                <a:cs typeface="Times New Roman"/>
              </a:rPr>
              <a:t>e	</a:t>
            </a:r>
            <a:r>
              <a:rPr sz="2400" spc="-10" dirty="0">
                <a:latin typeface="Times New Roman"/>
                <a:cs typeface="Times New Roman"/>
              </a:rPr>
              <a:t>th</a:t>
            </a:r>
            <a:r>
              <a:rPr sz="2400" spc="-5" dirty="0">
                <a:latin typeface="Times New Roman"/>
                <a:cs typeface="Times New Roman"/>
              </a:rPr>
              <a:t>e	</a:t>
            </a:r>
            <a:r>
              <a:rPr sz="2400" spc="-10" dirty="0">
                <a:latin typeface="Times New Roman"/>
                <a:cs typeface="Times New Roman"/>
              </a:rPr>
              <a:t>potentia</a:t>
            </a:r>
            <a:r>
              <a:rPr sz="2400" spc="-5" dirty="0">
                <a:latin typeface="Times New Roman"/>
                <a:cs typeface="Times New Roman"/>
              </a:rPr>
              <a:t>l	</a:t>
            </a:r>
            <a:r>
              <a:rPr sz="2400" spc="-10" dirty="0">
                <a:latin typeface="Times New Roman"/>
                <a:cs typeface="Times New Roman"/>
              </a:rPr>
              <a:t>to  </a:t>
            </a:r>
            <a:r>
              <a:rPr sz="2400" spc="-5" dirty="0">
                <a:latin typeface="Times New Roman"/>
                <a:cs typeface="Times New Roman"/>
              </a:rPr>
              <a:t>reduce pneumonia mortality and morbidity by more than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half.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261" y="6213221"/>
            <a:ext cx="7715250" cy="338455"/>
          </a:xfrm>
          <a:prstGeom prst="rect">
            <a:avLst/>
          </a:prstGeom>
          <a:solidFill>
            <a:srgbClr val="E6B9B8"/>
          </a:solidFill>
          <a:ln w="9525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50"/>
              </a:spcBef>
            </a:pPr>
            <a:r>
              <a:rPr sz="1600" b="1" dirty="0">
                <a:latin typeface="Times New Roman"/>
                <a:cs typeface="Times New Roman"/>
              </a:rPr>
              <a:t>Global Action </a:t>
            </a:r>
            <a:r>
              <a:rPr sz="1600" b="1" spc="-5" dirty="0">
                <a:latin typeface="Times New Roman"/>
                <a:cs typeface="Times New Roman"/>
              </a:rPr>
              <a:t>Plan </a:t>
            </a:r>
            <a:r>
              <a:rPr sz="1600" b="1" dirty="0">
                <a:latin typeface="Times New Roman"/>
                <a:cs typeface="Times New Roman"/>
              </a:rPr>
              <a:t>for </a:t>
            </a:r>
            <a:r>
              <a:rPr sz="1600" b="1" spc="-5" dirty="0">
                <a:latin typeface="Times New Roman"/>
                <a:cs typeface="Times New Roman"/>
              </a:rPr>
              <a:t>Prevention </a:t>
            </a:r>
            <a:r>
              <a:rPr sz="1600" b="1" dirty="0">
                <a:latin typeface="Times New Roman"/>
                <a:cs typeface="Times New Roman"/>
              </a:rPr>
              <a:t>and Control of Pneumonia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(GAPP)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6951" y="477901"/>
            <a:ext cx="306959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841" y="1620901"/>
            <a:ext cx="8071484" cy="3820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Acute Respiratory Infections especially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pneumonia: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significant problem 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communities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80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high rate of under-five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mortality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huge burden on families and the health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system.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priority and is essential in achieving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MDG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–</a:t>
            </a:r>
            <a:r>
              <a:rPr sz="28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To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reduce the under-five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mortality rate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by two thirds  by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2015, compared to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1990.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41" y="1620901"/>
            <a:ext cx="8074025" cy="352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Effective case management at the community and  health facility levels is an essential part of pneumonia  control.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Countries with significant rates of under-five  mortality should adopt plans to expand adequate case  management of pneumonia at hospital, health facility  and community levels to achieve 90% coverage  within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predetermined time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frame.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41" y="1620901"/>
            <a:ext cx="407606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2130425" algn="l"/>
                <a:tab pos="2700655" algn="l"/>
              </a:tabLst>
            </a:pPr>
            <a:r>
              <a:rPr sz="2800" spc="-5" dirty="0">
                <a:latin typeface="Times New Roman"/>
                <a:cs typeface="Times New Roman"/>
              </a:rPr>
              <a:t>Promotio</a:t>
            </a:r>
            <a:r>
              <a:rPr sz="2800" dirty="0">
                <a:latin typeface="Times New Roman"/>
                <a:cs typeface="Times New Roman"/>
              </a:rPr>
              <a:t>n	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f	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exclusive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884" y="2047569"/>
            <a:ext cx="71132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65120" algn="l"/>
                <a:tab pos="3618865" algn="l"/>
                <a:tab pos="4274185" algn="l"/>
                <a:tab pos="5975350" algn="l"/>
              </a:tabLst>
            </a:pP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supplementation	</a:t>
            </a:r>
            <a:r>
              <a:rPr sz="2800" spc="-5" dirty="0">
                <a:latin typeface="Times New Roman"/>
                <a:cs typeface="Times New Roman"/>
              </a:rPr>
              <a:t>ar</a:t>
            </a:r>
            <a:r>
              <a:rPr sz="2800" dirty="0">
                <a:latin typeface="Times New Roman"/>
                <a:cs typeface="Times New Roman"/>
              </a:rPr>
              <a:t>e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	</a:t>
            </a:r>
            <a:r>
              <a:rPr sz="2800" spc="-5" dirty="0">
                <a:latin typeface="Times New Roman"/>
                <a:cs typeface="Times New Roman"/>
              </a:rPr>
              <a:t>importan</a:t>
            </a:r>
            <a:r>
              <a:rPr sz="2800" dirty="0">
                <a:latin typeface="Times New Roman"/>
                <a:cs typeface="Times New Roman"/>
              </a:rPr>
              <a:t>t	</a:t>
            </a:r>
            <a:r>
              <a:rPr sz="2800" spc="-5" dirty="0">
                <a:latin typeface="Times New Roman"/>
                <a:cs typeface="Times New Roman"/>
              </a:rPr>
              <a:t>element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0816" y="1620901"/>
            <a:ext cx="3748404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  <a:tabLst>
                <a:tab pos="2323465" algn="l"/>
                <a:tab pos="3109595" algn="l"/>
              </a:tabLst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breastfeedin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g	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d	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zinc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841" y="2389189"/>
            <a:ext cx="8072755" cy="190436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Times New Roman"/>
                <a:cs typeface="Times New Roman"/>
              </a:rPr>
              <a:t>pneumonia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prevention.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Strategies to reduce rates of low birth weight and  malnutrition will prevent pneumonia and should be  encouraged.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41" y="1620901"/>
            <a:ext cx="8073390" cy="3549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All countries should take steps to achieve Global  Immunization Vision and strategy (GIVs) targets for  </a:t>
            </a:r>
            <a:r>
              <a:rPr sz="2800" spc="-5" dirty="0" smtClean="0">
                <a:latin typeface="Times New Roman"/>
                <a:cs typeface="Times New Roman"/>
              </a:rPr>
              <a:t>measles</a:t>
            </a:r>
            <a:r>
              <a:rPr lang="en-IN" sz="2800" spc="-5" dirty="0" smtClean="0">
                <a:latin typeface="Times New Roman"/>
                <a:cs typeface="Times New Roman"/>
              </a:rPr>
              <a:t>, HIB, Pneumococcal Pneumonia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pertussis containing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vaccines;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Countries that have not yet done so should add Hib  and conjugate pneumococcal vaccines to their  national immunization programmes, especially if they  have high child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mortality.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41" y="1535140"/>
            <a:ext cx="8074025" cy="28448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Indoor air pollution </a:t>
            </a:r>
            <a:r>
              <a:rPr sz="2800" spc="-5" dirty="0">
                <a:latin typeface="Times New Roman"/>
                <a:cs typeface="Times New Roman"/>
              </a:rPr>
              <a:t>increases the risk 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pneumonia.</a:t>
            </a:r>
            <a:endParaRPr sz="2800">
              <a:latin typeface="Times New Roman"/>
              <a:cs typeface="Times New Roman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New technologies can reduce indoor air pollution,  and additional research is needed to demonstrate the  health benefits of these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interventions.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Strategies to reduce indoor air pollution may prevent  pneumonia and should be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encouraged.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41" y="1620901"/>
            <a:ext cx="8074025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Strategies to prevent mother-to-child transmission of  HIV and to improve the management of HIV  infection and </a:t>
            </a:r>
            <a:r>
              <a:rPr sz="2800" i="1" spc="-5" dirty="0">
                <a:latin typeface="Times New Roman"/>
                <a:cs typeface="Times New Roman"/>
              </a:rPr>
              <a:t>P. jiroveci pneumonia prophylaxis in  children </a:t>
            </a:r>
            <a:r>
              <a:rPr sz="2800" spc="-5" dirty="0">
                <a:latin typeface="Times New Roman"/>
                <a:cs typeface="Times New Roman"/>
              </a:rPr>
              <a:t>should be promoted in countries where HIV  is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prevalent.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313" y="204343"/>
            <a:ext cx="718375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5289" marR="5080" indent="-1673225">
              <a:lnSpc>
                <a:spcPct val="100000"/>
              </a:lnSpc>
              <a:spcBef>
                <a:spcPts val="100"/>
              </a:spcBef>
            </a:pPr>
            <a:r>
              <a:rPr dirty="0"/>
              <a:t>Pneumonia – the number 1</a:t>
            </a:r>
            <a:r>
              <a:rPr spc="-95" dirty="0"/>
              <a:t> </a:t>
            </a:r>
            <a:r>
              <a:rPr dirty="0"/>
              <a:t>killer  of young</a:t>
            </a:r>
            <a:r>
              <a:rPr spc="-15" dirty="0"/>
              <a:t> </a:t>
            </a:r>
            <a:r>
              <a:rPr dirty="0"/>
              <a:t>children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41" y="1620901"/>
            <a:ext cx="8072120" cy="2245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Pneumonia kills more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children under five years </a:t>
            </a:r>
            <a:r>
              <a:rPr sz="2800" spc="5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age than any other illness in every region of the  </a:t>
            </a:r>
            <a:r>
              <a:rPr sz="2800" dirty="0">
                <a:latin typeface="Times New Roman"/>
                <a:cs typeface="Times New Roman"/>
              </a:rPr>
              <a:t>world.</a:t>
            </a:r>
            <a:endParaRPr sz="2800">
              <a:latin typeface="Times New Roman"/>
              <a:cs typeface="Times New Roman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Of the estimated </a:t>
            </a:r>
            <a:r>
              <a:rPr sz="2800" dirty="0">
                <a:latin typeface="Times New Roman"/>
                <a:cs typeface="Times New Roman"/>
              </a:rPr>
              <a:t>9 </a:t>
            </a:r>
            <a:r>
              <a:rPr sz="2800" spc="-5" dirty="0">
                <a:latin typeface="Times New Roman"/>
                <a:cs typeface="Times New Roman"/>
              </a:rPr>
              <a:t>million child deaths in 2007,  around 20% were due 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pneumonia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99" y="614913"/>
            <a:ext cx="8848090" cy="6095365"/>
            <a:chOff x="152499" y="614913"/>
            <a:chExt cx="8848090" cy="6095365"/>
          </a:xfrm>
        </p:grpSpPr>
        <p:sp>
          <p:nvSpPr>
            <p:cNvPr id="3" name="object 3"/>
            <p:cNvSpPr/>
            <p:nvPr/>
          </p:nvSpPr>
          <p:spPr>
            <a:xfrm>
              <a:off x="152499" y="614913"/>
              <a:ext cx="8847759" cy="60949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57133" y="4784471"/>
              <a:ext cx="1358265" cy="429259"/>
            </a:xfrm>
            <a:custGeom>
              <a:avLst/>
              <a:gdLst/>
              <a:ahLst/>
              <a:cxnLst/>
              <a:rect l="l" t="t" r="r" b="b"/>
              <a:pathLst>
                <a:path w="1358264" h="429260">
                  <a:moveTo>
                    <a:pt x="678942" y="0"/>
                  </a:moveTo>
                  <a:lnTo>
                    <a:pt x="609534" y="1107"/>
                  </a:lnTo>
                  <a:lnTo>
                    <a:pt x="542130" y="4356"/>
                  </a:lnTo>
                  <a:lnTo>
                    <a:pt x="477069" y="9639"/>
                  </a:lnTo>
                  <a:lnTo>
                    <a:pt x="414694" y="16847"/>
                  </a:lnTo>
                  <a:lnTo>
                    <a:pt x="355346" y="25872"/>
                  </a:lnTo>
                  <a:lnTo>
                    <a:pt x="299367" y="36607"/>
                  </a:lnTo>
                  <a:lnTo>
                    <a:pt x="247098" y="48942"/>
                  </a:lnTo>
                  <a:lnTo>
                    <a:pt x="198882" y="62769"/>
                  </a:lnTo>
                  <a:lnTo>
                    <a:pt x="155058" y="77981"/>
                  </a:lnTo>
                  <a:lnTo>
                    <a:pt x="115969" y="94468"/>
                  </a:lnTo>
                  <a:lnTo>
                    <a:pt x="81957" y="112123"/>
                  </a:lnTo>
                  <a:lnTo>
                    <a:pt x="30529" y="150502"/>
                  </a:lnTo>
                  <a:lnTo>
                    <a:pt x="3506" y="192253"/>
                  </a:lnTo>
                  <a:lnTo>
                    <a:pt x="0" y="214122"/>
                  </a:lnTo>
                  <a:lnTo>
                    <a:pt x="3506" y="236124"/>
                  </a:lnTo>
                  <a:lnTo>
                    <a:pt x="30529" y="278094"/>
                  </a:lnTo>
                  <a:lnTo>
                    <a:pt x="81957" y="316634"/>
                  </a:lnTo>
                  <a:lnTo>
                    <a:pt x="115969" y="334351"/>
                  </a:lnTo>
                  <a:lnTo>
                    <a:pt x="155058" y="350889"/>
                  </a:lnTo>
                  <a:lnTo>
                    <a:pt x="198882" y="366141"/>
                  </a:lnTo>
                  <a:lnTo>
                    <a:pt x="247098" y="379999"/>
                  </a:lnTo>
                  <a:lnTo>
                    <a:pt x="299367" y="392358"/>
                  </a:lnTo>
                  <a:lnTo>
                    <a:pt x="355346" y="403109"/>
                  </a:lnTo>
                  <a:lnTo>
                    <a:pt x="414694" y="412146"/>
                  </a:lnTo>
                  <a:lnTo>
                    <a:pt x="477069" y="419361"/>
                  </a:lnTo>
                  <a:lnTo>
                    <a:pt x="542130" y="424648"/>
                  </a:lnTo>
                  <a:lnTo>
                    <a:pt x="609534" y="427898"/>
                  </a:lnTo>
                  <a:lnTo>
                    <a:pt x="678942" y="429006"/>
                  </a:lnTo>
                  <a:lnTo>
                    <a:pt x="748349" y="427898"/>
                  </a:lnTo>
                  <a:lnTo>
                    <a:pt x="815753" y="424648"/>
                  </a:lnTo>
                  <a:lnTo>
                    <a:pt x="880814" y="419361"/>
                  </a:lnTo>
                  <a:lnTo>
                    <a:pt x="943189" y="412146"/>
                  </a:lnTo>
                  <a:lnTo>
                    <a:pt x="1002537" y="403109"/>
                  </a:lnTo>
                  <a:lnTo>
                    <a:pt x="1058516" y="392358"/>
                  </a:lnTo>
                  <a:lnTo>
                    <a:pt x="1110785" y="379999"/>
                  </a:lnTo>
                  <a:lnTo>
                    <a:pt x="1159002" y="366141"/>
                  </a:lnTo>
                  <a:lnTo>
                    <a:pt x="1202825" y="350889"/>
                  </a:lnTo>
                  <a:lnTo>
                    <a:pt x="1241914" y="334351"/>
                  </a:lnTo>
                  <a:lnTo>
                    <a:pt x="1275926" y="316634"/>
                  </a:lnTo>
                  <a:lnTo>
                    <a:pt x="1327354" y="278094"/>
                  </a:lnTo>
                  <a:lnTo>
                    <a:pt x="1354377" y="236124"/>
                  </a:lnTo>
                  <a:lnTo>
                    <a:pt x="1357884" y="214121"/>
                  </a:lnTo>
                  <a:lnTo>
                    <a:pt x="1354377" y="192253"/>
                  </a:lnTo>
                  <a:lnTo>
                    <a:pt x="1327354" y="150502"/>
                  </a:lnTo>
                  <a:lnTo>
                    <a:pt x="1275926" y="112123"/>
                  </a:lnTo>
                  <a:lnTo>
                    <a:pt x="1241914" y="94468"/>
                  </a:lnTo>
                  <a:lnTo>
                    <a:pt x="1202825" y="77981"/>
                  </a:lnTo>
                  <a:lnTo>
                    <a:pt x="1159002" y="62769"/>
                  </a:lnTo>
                  <a:lnTo>
                    <a:pt x="1110785" y="48942"/>
                  </a:lnTo>
                  <a:lnTo>
                    <a:pt x="1058516" y="36607"/>
                  </a:lnTo>
                  <a:lnTo>
                    <a:pt x="1002537" y="25872"/>
                  </a:lnTo>
                  <a:lnTo>
                    <a:pt x="943189" y="16847"/>
                  </a:lnTo>
                  <a:lnTo>
                    <a:pt x="880814" y="9639"/>
                  </a:lnTo>
                  <a:lnTo>
                    <a:pt x="815753" y="4356"/>
                  </a:lnTo>
                  <a:lnTo>
                    <a:pt x="748349" y="1107"/>
                  </a:lnTo>
                  <a:lnTo>
                    <a:pt x="678942" y="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9635" y="165481"/>
            <a:ext cx="889444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Causes of Death in Neonates and Children Under Five in the World</a:t>
            </a:r>
            <a:r>
              <a:rPr sz="2200" spc="60" dirty="0"/>
              <a:t> </a:t>
            </a:r>
            <a:r>
              <a:rPr sz="2200" spc="-5" dirty="0"/>
              <a:t>(2004)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9" y="279527"/>
            <a:ext cx="9144000" cy="6010910"/>
            <a:chOff x="139" y="279527"/>
            <a:chExt cx="9144000" cy="6010910"/>
          </a:xfrm>
        </p:grpSpPr>
        <p:sp>
          <p:nvSpPr>
            <p:cNvPr id="3" name="object 3"/>
            <p:cNvSpPr/>
            <p:nvPr/>
          </p:nvSpPr>
          <p:spPr>
            <a:xfrm>
              <a:off x="139" y="279527"/>
              <a:ext cx="9143860" cy="60106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286120" y="2212721"/>
              <a:ext cx="715010" cy="429259"/>
            </a:xfrm>
            <a:custGeom>
              <a:avLst/>
              <a:gdLst/>
              <a:ahLst/>
              <a:cxnLst/>
              <a:rect l="l" t="t" r="r" b="b"/>
              <a:pathLst>
                <a:path w="715010" h="429260">
                  <a:moveTo>
                    <a:pt x="357377" y="0"/>
                  </a:moveTo>
                  <a:lnTo>
                    <a:pt x="299413" y="2806"/>
                  </a:lnTo>
                  <a:lnTo>
                    <a:pt x="244425" y="10930"/>
                  </a:lnTo>
                  <a:lnTo>
                    <a:pt x="193149" y="23927"/>
                  </a:lnTo>
                  <a:lnTo>
                    <a:pt x="146322" y="41355"/>
                  </a:lnTo>
                  <a:lnTo>
                    <a:pt x="104679" y="62769"/>
                  </a:lnTo>
                  <a:lnTo>
                    <a:pt x="68957" y="87727"/>
                  </a:lnTo>
                  <a:lnTo>
                    <a:pt x="39892" y="115785"/>
                  </a:lnTo>
                  <a:lnTo>
                    <a:pt x="4677" y="179425"/>
                  </a:lnTo>
                  <a:lnTo>
                    <a:pt x="0" y="214122"/>
                  </a:lnTo>
                  <a:lnTo>
                    <a:pt x="4677" y="249024"/>
                  </a:lnTo>
                  <a:lnTo>
                    <a:pt x="39892" y="312959"/>
                  </a:lnTo>
                  <a:lnTo>
                    <a:pt x="68957" y="341113"/>
                  </a:lnTo>
                  <a:lnTo>
                    <a:pt x="104679" y="366141"/>
                  </a:lnTo>
                  <a:lnTo>
                    <a:pt x="146322" y="387601"/>
                  </a:lnTo>
                  <a:lnTo>
                    <a:pt x="193149" y="405057"/>
                  </a:lnTo>
                  <a:lnTo>
                    <a:pt x="244425" y="418069"/>
                  </a:lnTo>
                  <a:lnTo>
                    <a:pt x="299413" y="426198"/>
                  </a:lnTo>
                  <a:lnTo>
                    <a:pt x="357377" y="429006"/>
                  </a:lnTo>
                  <a:lnTo>
                    <a:pt x="415342" y="426198"/>
                  </a:lnTo>
                  <a:lnTo>
                    <a:pt x="470330" y="418069"/>
                  </a:lnTo>
                  <a:lnTo>
                    <a:pt x="521606" y="405057"/>
                  </a:lnTo>
                  <a:lnTo>
                    <a:pt x="568433" y="387601"/>
                  </a:lnTo>
                  <a:lnTo>
                    <a:pt x="610076" y="366141"/>
                  </a:lnTo>
                  <a:lnTo>
                    <a:pt x="645798" y="341113"/>
                  </a:lnTo>
                  <a:lnTo>
                    <a:pt x="674863" y="312959"/>
                  </a:lnTo>
                  <a:lnTo>
                    <a:pt x="710078" y="249024"/>
                  </a:lnTo>
                  <a:lnTo>
                    <a:pt x="714755" y="214122"/>
                  </a:lnTo>
                  <a:lnTo>
                    <a:pt x="710078" y="179425"/>
                  </a:lnTo>
                  <a:lnTo>
                    <a:pt x="674863" y="115785"/>
                  </a:lnTo>
                  <a:lnTo>
                    <a:pt x="645798" y="87727"/>
                  </a:lnTo>
                  <a:lnTo>
                    <a:pt x="610076" y="62769"/>
                  </a:lnTo>
                  <a:lnTo>
                    <a:pt x="568433" y="41355"/>
                  </a:lnTo>
                  <a:lnTo>
                    <a:pt x="521606" y="23927"/>
                  </a:lnTo>
                  <a:lnTo>
                    <a:pt x="470330" y="10930"/>
                  </a:lnTo>
                  <a:lnTo>
                    <a:pt x="415342" y="2806"/>
                  </a:lnTo>
                  <a:lnTo>
                    <a:pt x="357377" y="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580507" y="5597016"/>
            <a:ext cx="340232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Totals are more than 100 due to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rounding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370" y="6454168"/>
            <a:ext cx="63855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WHO (2005), </a:t>
            </a:r>
            <a:r>
              <a:rPr sz="1600" spc="-5" dirty="0">
                <a:latin typeface="Times New Roman"/>
                <a:cs typeface="Times New Roman"/>
              </a:rPr>
              <a:t>World </a:t>
            </a:r>
            <a:r>
              <a:rPr sz="1600" dirty="0">
                <a:latin typeface="Times New Roman"/>
                <a:cs typeface="Times New Roman"/>
              </a:rPr>
              <a:t>Health Report 2005, Make every mother and child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count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41" y="929004"/>
            <a:ext cx="13970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949960" algn="l"/>
              </a:tabLst>
            </a:pP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t	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7691" y="929004"/>
            <a:ext cx="64598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9125" algn="l"/>
                <a:tab pos="3252470" algn="l"/>
                <a:tab pos="3769360" algn="l"/>
                <a:tab pos="4806950" algn="l"/>
                <a:tab pos="5479415" algn="l"/>
              </a:tabLst>
            </a:pPr>
            <a:r>
              <a:rPr sz="2800" spc="-5" dirty="0">
                <a:latin typeface="Times New Roman"/>
                <a:cs typeface="Times New Roman"/>
              </a:rPr>
              <a:t>millenniu</a:t>
            </a:r>
            <a:r>
              <a:rPr sz="2800" dirty="0">
                <a:latin typeface="Times New Roman"/>
                <a:cs typeface="Times New Roman"/>
              </a:rPr>
              <a:t>m	</a:t>
            </a:r>
            <a:r>
              <a:rPr sz="2800" spc="-5" dirty="0">
                <a:latin typeface="Times New Roman"/>
                <a:cs typeface="Times New Roman"/>
              </a:rPr>
              <a:t>Summi</a:t>
            </a:r>
            <a:r>
              <a:rPr sz="2800" dirty="0">
                <a:latin typeface="Times New Roman"/>
                <a:cs typeface="Times New Roman"/>
              </a:rPr>
              <a:t>t	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	</a:t>
            </a:r>
            <a:r>
              <a:rPr sz="2800" spc="-5" dirty="0">
                <a:latin typeface="Times New Roman"/>
                <a:cs typeface="Times New Roman"/>
              </a:rPr>
              <a:t>2000</a:t>
            </a:r>
            <a:r>
              <a:rPr sz="2800" dirty="0">
                <a:latin typeface="Times New Roman"/>
                <a:cs typeface="Times New Roman"/>
              </a:rPr>
              <a:t>,	</a:t>
            </a:r>
            <a:r>
              <a:rPr sz="2800" spc="-5" dirty="0">
                <a:latin typeface="Times New Roman"/>
                <a:cs typeface="Times New Roman"/>
              </a:rPr>
              <a:t>th</a:t>
            </a:r>
            <a:r>
              <a:rPr sz="2800" dirty="0">
                <a:latin typeface="Times New Roman"/>
                <a:cs typeface="Times New Roman"/>
              </a:rPr>
              <a:t>e	</a:t>
            </a:r>
            <a:r>
              <a:rPr sz="2800" spc="-5" dirty="0">
                <a:latin typeface="Times New Roman"/>
                <a:cs typeface="Times New Roman"/>
              </a:rPr>
              <a:t>United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841" y="1355673"/>
            <a:ext cx="8073390" cy="421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  <a:tabLst>
                <a:tab pos="1734185" algn="l"/>
                <a:tab pos="3212465" algn="l"/>
                <a:tab pos="4334510" algn="l"/>
                <a:tab pos="6128385" algn="l"/>
                <a:tab pos="6678930" algn="l"/>
              </a:tabLst>
            </a:pPr>
            <a:r>
              <a:rPr sz="2800" spc="-5" dirty="0">
                <a:latin typeface="Times New Roman"/>
                <a:cs typeface="Times New Roman"/>
              </a:rPr>
              <a:t>Nation</a:t>
            </a:r>
            <a:r>
              <a:rPr sz="2800" dirty="0">
                <a:latin typeface="Times New Roman"/>
                <a:cs typeface="Times New Roman"/>
              </a:rPr>
              <a:t>s	</a:t>
            </a:r>
            <a:r>
              <a:rPr sz="2800" spc="-5" dirty="0">
                <a:latin typeface="Times New Roman"/>
                <a:cs typeface="Times New Roman"/>
              </a:rPr>
              <a:t>Membe</a:t>
            </a:r>
            <a:r>
              <a:rPr sz="2800" dirty="0">
                <a:latin typeface="Times New Roman"/>
                <a:cs typeface="Times New Roman"/>
              </a:rPr>
              <a:t>r	</a:t>
            </a:r>
            <a:r>
              <a:rPr sz="2800" spc="-5" dirty="0">
                <a:latin typeface="Times New Roman"/>
                <a:cs typeface="Times New Roman"/>
              </a:rPr>
              <a:t>State</a:t>
            </a:r>
            <a:r>
              <a:rPr sz="2800" dirty="0">
                <a:latin typeface="Times New Roman"/>
                <a:cs typeface="Times New Roman"/>
              </a:rPr>
              <a:t>s	</a:t>
            </a:r>
            <a:r>
              <a:rPr sz="2800" spc="-5" dirty="0">
                <a:latin typeface="Times New Roman"/>
                <a:cs typeface="Times New Roman"/>
              </a:rPr>
              <a:t>committe</a:t>
            </a:r>
            <a:r>
              <a:rPr sz="2800" dirty="0">
                <a:latin typeface="Times New Roman"/>
                <a:cs typeface="Times New Roman"/>
              </a:rPr>
              <a:t>d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o	</a:t>
            </a:r>
            <a:r>
              <a:rPr sz="2800" spc="-5" dirty="0">
                <a:latin typeface="Times New Roman"/>
                <a:cs typeface="Times New Roman"/>
              </a:rPr>
              <a:t>achieving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Millennium Development Goal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4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(MDG4).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355600" marR="6350" indent="-343535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Since then, substantial progress has been made in  reducing child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mortality.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If the current trend continues, an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estimated 13.2  million excess deaths </a:t>
            </a:r>
            <a:r>
              <a:rPr sz="2800" spc="-5" dirty="0">
                <a:latin typeface="Times New Roman"/>
                <a:cs typeface="Times New Roman"/>
              </a:rPr>
              <a:t>will occur between 2010 and  2015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156" y="1289718"/>
            <a:ext cx="8990387" cy="4546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3708" y="306451"/>
            <a:ext cx="46564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Cost of failure to reach</a:t>
            </a:r>
            <a:r>
              <a:rPr sz="2800" spc="-60" dirty="0"/>
              <a:t> </a:t>
            </a:r>
            <a:r>
              <a:rPr sz="2800" spc="-5" dirty="0"/>
              <a:t>MDG4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41" y="1516621"/>
            <a:ext cx="8071484" cy="422465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In addition to preventive interventions such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routine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vaccination,</a:t>
            </a:r>
            <a:endParaRPr sz="28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exclusive breastfeeding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755015" lvl="1" indent="-286385">
              <a:lnSpc>
                <a:spcPct val="100000"/>
              </a:lnSpc>
              <a:spcBef>
                <a:spcPts val="68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complementary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feeding,</a:t>
            </a:r>
            <a:endParaRPr sz="2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415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Strategies that rely on community capacity  development can reduce pneumonia mortality  in developing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countries.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1556</Words>
  <Application>Microsoft Office PowerPoint</Application>
  <PresentationFormat>On-screen Show (4:3)</PresentationFormat>
  <Paragraphs>308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Acute Respiratory tract Infections</vt:lpstr>
      <vt:lpstr>Specific Learning Objectives</vt:lpstr>
      <vt:lpstr>Introduction</vt:lpstr>
      <vt:lpstr>Pneumonia – the number 1 killer  of young children</vt:lpstr>
      <vt:lpstr>Causes of Death in Neonates and Children Under Five in the World (2004)</vt:lpstr>
      <vt:lpstr>Slide 6</vt:lpstr>
      <vt:lpstr>Slide 7</vt:lpstr>
      <vt:lpstr>Cost of failure to reach MDG4</vt:lpstr>
      <vt:lpstr>Slide 9</vt:lpstr>
      <vt:lpstr>Quality of care at first-level public  health facilities</vt:lpstr>
      <vt:lpstr>Improving quality of care in the  private sector</vt:lpstr>
      <vt:lpstr>Increasing access to quality care</vt:lpstr>
      <vt:lpstr>Slide 13</vt:lpstr>
      <vt:lpstr>Slide 14</vt:lpstr>
      <vt:lpstr>Slide 15</vt:lpstr>
      <vt:lpstr>Management of child with cough or  difficult breathing</vt:lpstr>
      <vt:lpstr>Assess</vt:lpstr>
      <vt:lpstr>Slide 18</vt:lpstr>
      <vt:lpstr>Classify the illness</vt:lpstr>
      <vt:lpstr>Colour coding</vt:lpstr>
      <vt:lpstr>Treatment Guidelines and Follow  Up</vt:lpstr>
      <vt:lpstr>Young infant (0-2 months)</vt:lpstr>
      <vt:lpstr>Child age 2 months to 5 years</vt:lpstr>
      <vt:lpstr>Child age 2 months to 5 years</vt:lpstr>
      <vt:lpstr>Treatment of Pneumonia in  Young infants aged less than 2 months</vt:lpstr>
      <vt:lpstr>Treatment of Severe Pneumonia in  children aged 2 months to 5 years</vt:lpstr>
      <vt:lpstr>Treatment of Pneumonia Daily Dose Schedule of Cotrimoxazole</vt:lpstr>
      <vt:lpstr>Home Care</vt:lpstr>
      <vt:lpstr>Key strategies for treating, preventing  and protecting from pneumonia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 Acute Respiratory tract Infections &amp; Pneumonia</dc:title>
  <dc:creator>navpreet</dc:creator>
  <cp:lastModifiedBy>library</cp:lastModifiedBy>
  <cp:revision>3</cp:revision>
  <dcterms:created xsi:type="dcterms:W3CDTF">2020-06-02T06:11:51Z</dcterms:created>
  <dcterms:modified xsi:type="dcterms:W3CDTF">2021-03-26T10:24:40Z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2014-06-25T00:00:00Z</vt:filetime>
  </property>
  <property fmtid="{D5CDD505-2E9C-101B-9397-08002B2CF9AE}" pid="3" name="Creator">
    <vt:lpwstr>Acrobat PDFMaker 9.0 for PowerPoint</vt:lpwstr>
  </property>
  <property fmtid="{D5CDD505-2E9C-101B-9397-08002B2CF9AE}" pid="4" name="LastSaved">
    <vt:filetime>2020-06-02T00:00:00Z</vt:filetime>
  </property>
</Properties>
</file>