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8006085-FE1C-394D-BF99-11AE0F7111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8547CAB-0AEB-D64F-A06B-C4BE766C3D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0813B1-76B7-D545-97B3-DD17C5033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214F-B177-2B40-8066-545BE05F1901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F932458-F083-B045-9A31-3FC0B40B0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9FE4DBA-2D9D-9046-AD07-D8A3218E1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0E4D-090A-2C47-A499-C088D21DF2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10587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8E1824-B013-914E-B35D-FDE874A19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B19B281-5C33-5847-BB81-9F200CFA9F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D25CAFD-F8AF-2844-87EE-BEC1B9814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214F-B177-2B40-8066-545BE05F1901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0479934-38A9-044E-910D-8C1593236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628FF0F-65C1-4E46-ADDD-88CAF55DD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0E4D-090A-2C47-A499-C088D21DF2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760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DDF8CAF3-A9A0-D644-A277-B1B075FC60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9E8A82C-566D-AA4E-BB36-C1DC5858C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8976EE0-130F-FE40-AFC6-B90B2B26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214F-B177-2B40-8066-545BE05F1901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87AE9E1-CE5B-F44D-BC4D-5FD253D98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25B3B0A-2A1D-BF4B-9A5D-4925715F8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0E4D-090A-2C47-A499-C088D21DF2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72742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125B7A2-C101-7D49-9F89-AC1F2C140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FDE0998-16C4-2842-8020-DC2E5796C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1AFC8E7-5F1C-234A-8904-5B87BB5A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214F-B177-2B40-8066-545BE05F1901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49A7AC8-B989-B84A-B4BB-A8007730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BAED151-01AA-5641-89EF-EB7EE07A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0E4D-090A-2C47-A499-C088D21DF2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198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0EF938-8538-A945-BF55-27D94D121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3FCA1FF-D9CC-3C40-8F46-CC5771E48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0F5FAF2-B6B7-964A-BE93-F63736D43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214F-B177-2B40-8066-545BE05F1901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EA31F95-AF91-8244-8038-F6F8499BA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166E25C-663F-1647-A755-D1857728C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0E4D-090A-2C47-A499-C088D21DF2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791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52450E-1CB0-E349-BE6E-13D8F6FD8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1B7B879-88FD-874E-AACF-B3313CB2E0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6425426-8F16-CB48-8804-CE22EC910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C1E9E93-BAB0-C847-972E-3EC98E48F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214F-B177-2B40-8066-545BE05F1901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BECED70-8B8C-1F47-91A0-4C217A5DB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9B5713B-8F48-E54B-BF1C-A8E1014F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0E4D-090A-2C47-A499-C088D21DF2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248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5953A12-B550-7D47-BEC6-90547C339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C67DFD1-C9D5-6045-A37C-AE7C41610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53DE230-CE6D-ED4F-A2CF-6CA67781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53D1913-0E99-7D47-A33B-45E8A969C8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5DC96CC-8936-644A-96A9-40D7878923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93942E6-9163-2F4A-8A2E-8FB4C6073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214F-B177-2B40-8066-545BE05F1901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6031FF72-10D6-7F47-818F-CE6F2460B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F4218C1E-D5AC-104A-B1E9-1A564906A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0E4D-090A-2C47-A499-C088D21DF2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5321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9DF7B6-C84C-FE48-A1B6-028ADC11B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8DE2749-E560-D645-A8A8-64FF95955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214F-B177-2B40-8066-545BE05F1901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3629084-A188-F344-B1E8-1182C352B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3AD3BE1-EF2C-CD4B-8EFB-A4BBE0970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0E4D-090A-2C47-A499-C088D21DF2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204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35CBCF26-4D58-F941-8CE7-B885F9082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214F-B177-2B40-8066-545BE05F1901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9C078FD-3929-1A4E-84F9-EF0D4009F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017FF1F-CE21-CA43-AECC-C88724C62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0E4D-090A-2C47-A499-C088D21DF2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4889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431A0A7-F757-BE47-B159-B4E064576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93BB0-317D-F74C-95BD-BDA67771B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960A8E5-6214-6045-9805-11CA9DA00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1EFCB4D-DDD4-A141-BD49-E301440BF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214F-B177-2B40-8066-545BE05F1901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27426B8-BDE5-FA42-9B30-E96AE15A2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F47B938-271A-A440-9550-FC2699D66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0E4D-090A-2C47-A499-C088D21DF2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38868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6B7416-78FD-F04C-A0BD-6A4B2E31B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5DB5673B-8018-7947-821B-13FE78ED29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A196D11-07D7-8940-AAB1-C2BEB0B9B0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6B9CD29-901A-5144-9C93-B8C38B74F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214F-B177-2B40-8066-545BE05F1901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054678C-0AFA-7D49-B1D9-971D29D84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F9ABFB7-1F67-DF48-95CD-7F10AF066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0E4D-090A-2C47-A499-C088D21DF2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0255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339B597-18AB-8E44-8DD2-E6722670B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DF7F397-11DE-284A-AC0B-73232BAA0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D829516-8B10-7746-BBA4-1E14B819B3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3214F-B177-2B40-8066-545BE05F1901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192DB6C-E7FB-1E47-8D70-E092D5B1D8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00A621D-043C-D147-B190-F4B538E94F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00E4D-090A-2C47-A499-C088D21DF2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763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6115938-0FE6-F142-B1B7-D223C3BD36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>
                <a:solidFill>
                  <a:srgbClr val="00B050"/>
                </a:solidFill>
              </a:rPr>
              <a:t>MALARIA </a:t>
            </a:r>
          </a:p>
        </p:txBody>
      </p:sp>
    </p:spTree>
    <p:extLst>
      <p:ext uri="{BB962C8B-B14F-4D97-AF65-F5344CB8AC3E}">
        <p14:creationId xmlns="" xmlns:p14="http://schemas.microsoft.com/office/powerpoint/2010/main" val="3808440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4855F9-BC9D-BC41-9465-0FF1A783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>
                <a:solidFill>
                  <a:srgbClr val="00B050"/>
                </a:solidFill>
              </a:rPr>
              <a:t>Management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B60B838-3284-E246-9D23-1FCDBC309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8190" y="1825625"/>
            <a:ext cx="9805610" cy="4351338"/>
          </a:xfrm>
        </p:spPr>
        <p:txBody>
          <a:bodyPr/>
          <a:lstStyle/>
          <a:p>
            <a:r>
              <a:rPr lang="en-US" i="1"/>
              <a:t>Management of malaria includes following measure… . </a:t>
            </a:r>
          </a:p>
          <a:p>
            <a:endParaRPr lang="en-US" i="1"/>
          </a:p>
          <a:p>
            <a:r>
              <a:rPr lang="en-US" i="1"/>
              <a:t>Early detection And early treatment </a:t>
            </a:r>
          </a:p>
          <a:p>
            <a:r>
              <a:rPr lang="en-US" i="1"/>
              <a:t>Masquito control measures </a:t>
            </a:r>
          </a:p>
          <a:p>
            <a:r>
              <a:rPr lang="en-US" i="1"/>
              <a:t>Community </a:t>
            </a:r>
          </a:p>
          <a:p>
            <a:endParaRPr lang="en-US" i="1"/>
          </a:p>
          <a:p>
            <a:endParaRPr lang="en-US" i="1"/>
          </a:p>
          <a:p>
            <a:endParaRPr lang="en-US" i="1"/>
          </a:p>
          <a:p>
            <a:endParaRPr lang="en-US" i="1"/>
          </a:p>
        </p:txBody>
      </p:sp>
    </p:spTree>
    <p:extLst>
      <p:ext uri="{BB962C8B-B14F-4D97-AF65-F5344CB8AC3E}">
        <p14:creationId xmlns="" xmlns:p14="http://schemas.microsoft.com/office/powerpoint/2010/main" val="1641517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DD11131-C4AD-F545-8335-9AD543681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>
                <a:solidFill>
                  <a:srgbClr val="00B050"/>
                </a:solidFill>
              </a:rPr>
              <a:t>Early detection</a:t>
            </a:r>
            <a:r>
              <a:rPr lang="en-US" b="1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6A18171-064E-6748-BC0F-148646082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2571" y="1825625"/>
            <a:ext cx="8890000" cy="4351338"/>
          </a:xfrm>
        </p:spPr>
        <p:txBody>
          <a:bodyPr/>
          <a:lstStyle/>
          <a:p>
            <a:r>
              <a:rPr lang="en-GB" i="1"/>
              <a:t>Early detection of fever cases in the community </a:t>
            </a:r>
            <a:r>
              <a:rPr lang="en-US" i="1"/>
              <a:t>by</a:t>
            </a:r>
            <a:r>
              <a:rPr lang="en-GB" i="1"/>
              <a:t> house to house visit by the health workers in every 15 days.</a:t>
            </a:r>
            <a:endParaRPr lang="en-US" i="1"/>
          </a:p>
          <a:p>
            <a:r>
              <a:rPr lang="en-GB" i="1"/>
              <a:t> Early administration of chloroquine to all favours. </a:t>
            </a:r>
            <a:endParaRPr lang="en-US" i="1"/>
          </a:p>
          <a:p>
            <a:r>
              <a:rPr lang="en-GB" i="1"/>
              <a:t>Collection of blood films from fever cases and laboratory examinations for malaria parasite. </a:t>
            </a:r>
            <a:endParaRPr lang="en-US" i="1"/>
          </a:p>
          <a:p>
            <a:r>
              <a:rPr lang="en-GB" i="1"/>
              <a:t>Administration of medical treatment to all positive cases of malaria.</a:t>
            </a:r>
            <a:endParaRPr lang="en-US" i="1"/>
          </a:p>
        </p:txBody>
      </p:sp>
    </p:spTree>
    <p:extLst>
      <p:ext uri="{BB962C8B-B14F-4D97-AF65-F5344CB8AC3E}">
        <p14:creationId xmlns="" xmlns:p14="http://schemas.microsoft.com/office/powerpoint/2010/main" val="3724781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120CCB-8E13-F440-A7CB-B23E3DD00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>
                <a:solidFill>
                  <a:srgbClr val="00B050"/>
                </a:solidFill>
              </a:rPr>
              <a:t>Mosquito measures</a:t>
            </a:r>
            <a:r>
              <a:rPr lang="en-US" b="1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64F9B7E-FAF0-7A4D-A8C7-106151945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305800" cy="4351338"/>
          </a:xfrm>
        </p:spPr>
        <p:txBody>
          <a:bodyPr/>
          <a:lstStyle/>
          <a:p>
            <a:r>
              <a:rPr lang="en-US" i="1"/>
              <a:t>Anti adult measures (DDT spraying)</a:t>
            </a:r>
          </a:p>
          <a:p>
            <a:r>
              <a:rPr lang="en-US" i="1"/>
              <a:t>Anti larval measures (larvacidal operation) </a:t>
            </a:r>
          </a:p>
          <a:p>
            <a:r>
              <a:rPr lang="en-US" i="1"/>
              <a:t>Protection against mosquito bite eg mosquito nets repellent creams etc. </a:t>
            </a:r>
          </a:p>
          <a:p>
            <a:endParaRPr lang="en-US" i="1"/>
          </a:p>
        </p:txBody>
      </p:sp>
    </p:spTree>
    <p:extLst>
      <p:ext uri="{BB962C8B-B14F-4D97-AF65-F5344CB8AC3E}">
        <p14:creationId xmlns="" xmlns:p14="http://schemas.microsoft.com/office/powerpoint/2010/main" val="3919923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29D0FC-C3C4-BC48-B13F-D69967C2D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>
                <a:solidFill>
                  <a:srgbClr val="00B050"/>
                </a:solidFill>
              </a:rPr>
              <a:t>Methods of control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6C5436A-5643-5248-B09D-3A87308B1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906657" cy="4351338"/>
          </a:xfrm>
        </p:spPr>
        <p:txBody>
          <a:bodyPr/>
          <a:lstStyle/>
          <a:p>
            <a:r>
              <a:rPr lang="en-GB" i="1"/>
              <a:t>Removing op poisoning the breeding Grounds of the mosquitoes for the aquatic habitat of the larva stages for example by</a:t>
            </a:r>
            <a:r>
              <a:rPr lang="en-US" i="1"/>
              <a:t> Filling or applying oil to places with standing water. </a:t>
            </a:r>
          </a:p>
          <a:p>
            <a:r>
              <a:rPr lang="en-US" i="1"/>
              <a:t>Spraying with DDT </a:t>
            </a:r>
          </a:p>
          <a:p>
            <a:r>
              <a:rPr lang="en-US" i="1"/>
              <a:t>Early management and disease surveillance </a:t>
            </a:r>
          </a:p>
          <a:p>
            <a:r>
              <a:rPr lang="en-US" i="1"/>
              <a:t>Monitoring and evaluation drug insecticides resistance monitoring </a:t>
            </a:r>
          </a:p>
          <a:p>
            <a:endParaRPr lang="en-US" i="1"/>
          </a:p>
          <a:p>
            <a:endParaRPr lang="en-US" i="1"/>
          </a:p>
          <a:p>
            <a:endParaRPr lang="en-US" i="1"/>
          </a:p>
        </p:txBody>
      </p:sp>
    </p:spTree>
    <p:extLst>
      <p:ext uri="{BB962C8B-B14F-4D97-AF65-F5344CB8AC3E}">
        <p14:creationId xmlns="" xmlns:p14="http://schemas.microsoft.com/office/powerpoint/2010/main" val="2428545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EC319A-6B2A-FA45-A38D-B1342CC72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>
                <a:solidFill>
                  <a:srgbClr val="00B050"/>
                </a:solidFill>
              </a:rPr>
              <a:t>National malaria eradication programme</a:t>
            </a:r>
            <a:br>
              <a:rPr lang="en-US" b="1" i="1">
                <a:solidFill>
                  <a:srgbClr val="00B050"/>
                </a:solidFill>
              </a:rPr>
            </a:br>
            <a:endParaRPr lang="en-US" b="1" i="1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6FDCED3-B0BD-4C45-A3C3-E6A162626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/>
              <a:t>Government of India launched this program in 1953</a:t>
            </a:r>
            <a:r>
              <a:rPr lang="en-US" i="1"/>
              <a:t>   </a:t>
            </a:r>
          </a:p>
          <a:p>
            <a:r>
              <a:rPr lang="en-US" i="1"/>
              <a:t>The  national eradication programme consists various measures</a:t>
            </a:r>
          </a:p>
          <a:p>
            <a:r>
              <a:rPr lang="en-GB" i="1"/>
              <a:t>administering antimalarial drugs. </a:t>
            </a:r>
            <a:endParaRPr lang="en-US" i="1"/>
          </a:p>
          <a:p>
            <a:r>
              <a:rPr lang="en-GB" i="1"/>
              <a:t>Chloroquine 10mg per kg  for 3</a:t>
            </a:r>
            <a:r>
              <a:rPr lang="en-US" i="1"/>
              <a:t> Days. </a:t>
            </a:r>
          </a:p>
          <a:p>
            <a:r>
              <a:rPr lang="en-US" i="1"/>
              <a:t>Ancodiaquine with 500 mg sulfamethopyrazine 5mg </a:t>
            </a:r>
          </a:p>
          <a:p>
            <a:r>
              <a:rPr lang="en-US" i="1"/>
              <a:t>25mg pyramithamine with 500 mg sulfadoxine</a:t>
            </a:r>
          </a:p>
          <a:p>
            <a:r>
              <a:rPr lang="en-US" i="1"/>
              <a:t>The programme achieved good success. </a:t>
            </a:r>
          </a:p>
          <a:p>
            <a:endParaRPr lang="en-US" i="1"/>
          </a:p>
          <a:p>
            <a:endParaRPr lang="en-US" i="1"/>
          </a:p>
        </p:txBody>
      </p:sp>
    </p:spTree>
    <p:extLst>
      <p:ext uri="{BB962C8B-B14F-4D97-AF65-F5344CB8AC3E}">
        <p14:creationId xmlns="" xmlns:p14="http://schemas.microsoft.com/office/powerpoint/2010/main" val="4068482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D8DB0C-5383-964C-9BB1-7B426569A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>
                <a:solidFill>
                  <a:srgbClr val="00B050"/>
                </a:solidFill>
              </a:rPr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C11537-3BE3-7B4F-87E4-101F66C81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0571"/>
            <a:ext cx="10083800" cy="4326392"/>
          </a:xfrm>
        </p:spPr>
        <p:txBody>
          <a:bodyPr/>
          <a:lstStyle/>
          <a:p>
            <a:r>
              <a:rPr lang="en-GB" i="1"/>
              <a:t>Malaria is a mosquito borne disease caused by Malaria parasites</a:t>
            </a:r>
            <a:endParaRPr lang="en-US" i="1"/>
          </a:p>
          <a:p>
            <a:r>
              <a:rPr lang="en-GB" i="1"/>
              <a:t> malaria is a a Protozoa infection</a:t>
            </a:r>
            <a:endParaRPr lang="en-US" i="1"/>
          </a:p>
          <a:p>
            <a:pPr marL="0" indent="0">
              <a:buNone/>
            </a:pPr>
            <a:r>
              <a:rPr lang="en-US" i="1"/>
              <a:t>A </a:t>
            </a:r>
            <a:r>
              <a:rPr lang="en-GB" i="1"/>
              <a:t> disease caused by members of the  protozoa zenus plasmodium a widespread group of sparrow zones that parasites affect the human liver and red blood cells.</a:t>
            </a:r>
            <a:endParaRPr lang="en-US" i="1"/>
          </a:p>
          <a:p>
            <a:pPr marL="0" indent="0">
              <a:buNone/>
            </a:pPr>
            <a:r>
              <a:rPr lang="en-GB" i="1"/>
              <a:t> Humans are infected with plasmodium protozoa when bitten by a an infective female Anopheles Mosquito vector </a:t>
            </a:r>
            <a:endParaRPr lang="en-US" i="1"/>
          </a:p>
          <a:p>
            <a:pPr marL="0" indent="0">
              <a:buNone/>
            </a:pPr>
            <a:r>
              <a:rPr lang="en-GB" i="1"/>
              <a:t>symptoms may appear within weeks to months are even years.</a:t>
            </a:r>
            <a:endParaRPr lang="en-US" i="1"/>
          </a:p>
        </p:txBody>
      </p:sp>
    </p:spTree>
    <p:extLst>
      <p:ext uri="{BB962C8B-B14F-4D97-AF65-F5344CB8AC3E}">
        <p14:creationId xmlns="" xmlns:p14="http://schemas.microsoft.com/office/powerpoint/2010/main" val="1752931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558046-F839-2E45-AF84-C4054038B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T</a:t>
            </a:r>
            <a:r>
              <a:rPr lang="en-US" i="1"/>
              <a:t>here are four species of malaria parasites</a:t>
            </a:r>
          </a:p>
          <a:p>
            <a:r>
              <a:rPr lang="en-US" i="1"/>
              <a:t>Plasmodium falciparum</a:t>
            </a:r>
          </a:p>
          <a:p>
            <a:r>
              <a:rPr lang="en-US" i="1"/>
              <a:t>Plasmodium vivax </a:t>
            </a:r>
          </a:p>
          <a:p>
            <a:r>
              <a:rPr lang="en-US" i="1"/>
              <a:t>Plasmodium ovale </a:t>
            </a:r>
          </a:p>
          <a:p>
            <a:r>
              <a:rPr lang="en-US" i="1"/>
              <a:t>Plasmodium malariae </a:t>
            </a:r>
          </a:p>
          <a:p>
            <a:r>
              <a:rPr lang="en-US" i="1"/>
              <a:t>Malaria found in about 100 countries in the world </a:t>
            </a:r>
          </a:p>
          <a:p>
            <a:r>
              <a:rPr lang="en-US" i="1"/>
              <a:t>Maximum prevalence of malaria is found in warm and humidity environment and mostly seen in July to November in India </a:t>
            </a:r>
          </a:p>
          <a:p>
            <a:r>
              <a:rPr lang="en-US" i="1"/>
              <a:t>Optimal temp and humidity for the development of parasite is 20 – 30 f and about 60% humidity</a:t>
            </a:r>
            <a:r>
              <a:rPr lang="en-US"/>
              <a:t>. 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9598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2C3353B-C730-0A43-8E2A-A65E7B1CB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>
                <a:solidFill>
                  <a:srgbClr val="00B050"/>
                </a:solidFill>
              </a:rPr>
              <a:t>Pathophysiology</a:t>
            </a:r>
            <a:r>
              <a:rPr lang="en-US" b="1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B448BE-04EC-C148-AC76-1CC8E432D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/>
              <a:t>Bite from infected mosquito</a:t>
            </a:r>
          </a:p>
          <a:p>
            <a:r>
              <a:rPr lang="en-US" i="1"/>
              <a:t>Parasite start reproducing in the liver, some parasites remaining dormant for years before becoming activated. </a:t>
            </a:r>
          </a:p>
          <a:p>
            <a:r>
              <a:rPr lang="en-US" i="1"/>
              <a:t>In the blood stream, further reproduction occurs within red blood vessels </a:t>
            </a:r>
          </a:p>
          <a:p>
            <a:r>
              <a:rPr lang="en-US" i="1"/>
              <a:t>Parasite reproduction results in further red blood cell infection </a:t>
            </a:r>
          </a:p>
          <a:p>
            <a:r>
              <a:rPr lang="en-US" i="1"/>
              <a:t>Dormant versions of the parasite are ingested by another parasite </a:t>
            </a:r>
          </a:p>
          <a:p>
            <a:r>
              <a:rPr lang="en-US" i="1"/>
              <a:t>Cycles of red blood cells infection and distraction coincide with fever and Chills. </a:t>
            </a:r>
          </a:p>
          <a:p>
            <a:endParaRPr lang="en-US" i="1"/>
          </a:p>
          <a:p>
            <a:endParaRPr lang="en-US" i="1"/>
          </a:p>
          <a:p>
            <a:endParaRPr lang="en-US" i="1"/>
          </a:p>
          <a:p>
            <a:endParaRPr lang="en-US" i="1"/>
          </a:p>
        </p:txBody>
      </p:sp>
    </p:spTree>
    <p:extLst>
      <p:ext uri="{BB962C8B-B14F-4D97-AF65-F5344CB8AC3E}">
        <p14:creationId xmlns="" xmlns:p14="http://schemas.microsoft.com/office/powerpoint/2010/main" val="2050426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05CAD0-5574-0140-A53A-B3E3DD83D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>
                <a:solidFill>
                  <a:srgbClr val="00B050"/>
                </a:solidFill>
              </a:rPr>
              <a:t>Signs and symptoms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185A5FA-9A38-464D-975A-8FB728052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5238" y="1825625"/>
            <a:ext cx="9418561" cy="4351338"/>
          </a:xfrm>
        </p:spPr>
        <p:txBody>
          <a:bodyPr>
            <a:normAutofit lnSpcReduction="10000"/>
          </a:bodyPr>
          <a:lstStyle/>
          <a:p>
            <a:r>
              <a:rPr lang="en-US" i="1"/>
              <a:t>Headache</a:t>
            </a:r>
          </a:p>
          <a:p>
            <a:r>
              <a:rPr lang="en-US" i="1"/>
              <a:t>Fever </a:t>
            </a:r>
          </a:p>
          <a:p>
            <a:r>
              <a:rPr lang="en-US" i="1"/>
              <a:t>Fatigue </a:t>
            </a:r>
          </a:p>
          <a:p>
            <a:r>
              <a:rPr lang="en-US" i="1"/>
              <a:t>Myalgia </a:t>
            </a:r>
          </a:p>
          <a:p>
            <a:r>
              <a:rPr lang="en-US" i="1"/>
              <a:t>Back pain </a:t>
            </a:r>
          </a:p>
          <a:p>
            <a:r>
              <a:rPr lang="en-US" i="1"/>
              <a:t>Chills and sweating </a:t>
            </a:r>
          </a:p>
          <a:p>
            <a:r>
              <a:rPr lang="en-US" i="1"/>
              <a:t>Dry cough </a:t>
            </a:r>
          </a:p>
          <a:p>
            <a:r>
              <a:rPr lang="en-US" i="1"/>
              <a:t>Splenomegaly </a:t>
            </a:r>
          </a:p>
          <a:p>
            <a:r>
              <a:rPr lang="en-US" i="1"/>
              <a:t>Nausia and vomiting </a:t>
            </a:r>
          </a:p>
          <a:p>
            <a:endParaRPr lang="en-US" i="1"/>
          </a:p>
          <a:p>
            <a:endParaRPr lang="en-US" i="1"/>
          </a:p>
          <a:p>
            <a:endParaRPr lang="en-US" i="1"/>
          </a:p>
          <a:p>
            <a:endParaRPr lang="en-US" i="1"/>
          </a:p>
          <a:p>
            <a:endParaRPr lang="en-US" i="1"/>
          </a:p>
          <a:p>
            <a:endParaRPr lang="en-US" i="1"/>
          </a:p>
          <a:p>
            <a:endParaRPr lang="en-US" i="1"/>
          </a:p>
          <a:p>
            <a:endParaRPr lang="en-US" i="1"/>
          </a:p>
          <a:p>
            <a:endParaRPr lang="en-US" i="1"/>
          </a:p>
        </p:txBody>
      </p:sp>
    </p:spTree>
    <p:extLst>
      <p:ext uri="{BB962C8B-B14F-4D97-AF65-F5344CB8AC3E}">
        <p14:creationId xmlns="" xmlns:p14="http://schemas.microsoft.com/office/powerpoint/2010/main" val="2387993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516D97F-61DF-A74D-8981-05E61E74A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952" y="1825625"/>
            <a:ext cx="9200848" cy="4351338"/>
          </a:xfrm>
        </p:spPr>
        <p:txBody>
          <a:bodyPr/>
          <a:lstStyle/>
          <a:p>
            <a:r>
              <a:rPr lang="en-US" i="1"/>
              <a:t>High fever with headache</a:t>
            </a:r>
          </a:p>
          <a:p>
            <a:r>
              <a:rPr lang="en-US" i="1"/>
              <a:t>Restlessness, anorexia, diarrhoea </a:t>
            </a:r>
          </a:p>
          <a:p>
            <a:r>
              <a:rPr lang="en-US" i="1"/>
              <a:t>Arthralgia </a:t>
            </a:r>
          </a:p>
          <a:p>
            <a:r>
              <a:rPr lang="en-US" i="1"/>
              <a:t>Vomiting, anemia </a:t>
            </a:r>
          </a:p>
          <a:p>
            <a:r>
              <a:rPr lang="en-US" i="1"/>
              <a:t>Chills with rigor </a:t>
            </a:r>
          </a:p>
          <a:p>
            <a:r>
              <a:rPr lang="en-US" i="1"/>
              <a:t>Hepatospleenomegally </a:t>
            </a:r>
          </a:p>
          <a:p>
            <a:r>
              <a:rPr lang="en-US" i="1"/>
              <a:t>Convulsions </a:t>
            </a:r>
          </a:p>
          <a:p>
            <a:r>
              <a:rPr lang="en-US" i="1"/>
              <a:t>Coma </a:t>
            </a:r>
          </a:p>
          <a:p>
            <a:endParaRPr lang="en-US" i="1"/>
          </a:p>
          <a:p>
            <a:endParaRPr lang="en-US" i="1"/>
          </a:p>
          <a:p>
            <a:endParaRPr lang="en-US" i="1"/>
          </a:p>
          <a:p>
            <a:endParaRPr lang="en-US" i="1"/>
          </a:p>
          <a:p>
            <a:endParaRPr lang="en-US" i="1"/>
          </a:p>
          <a:p>
            <a:endParaRPr lang="en-US" i="1"/>
          </a:p>
        </p:txBody>
      </p:sp>
    </p:spTree>
    <p:extLst>
      <p:ext uri="{BB962C8B-B14F-4D97-AF65-F5344CB8AC3E}">
        <p14:creationId xmlns="" xmlns:p14="http://schemas.microsoft.com/office/powerpoint/2010/main" val="1980321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C443C7A-959B-744F-9353-354D711B3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>
                <a:solidFill>
                  <a:srgbClr val="00B050"/>
                </a:solidFill>
              </a:rPr>
              <a:t>Investigation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68C765C-2644-384C-B007-A75F8FCA9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6858" y="1825625"/>
            <a:ext cx="7462761" cy="4161518"/>
          </a:xfrm>
        </p:spPr>
        <p:txBody>
          <a:bodyPr/>
          <a:lstStyle/>
          <a:p>
            <a:r>
              <a:rPr lang="en-US" i="1"/>
              <a:t>All clinically suspected malaria cases require laboratory examination and confirmation</a:t>
            </a:r>
          </a:p>
          <a:p>
            <a:r>
              <a:rPr lang="en-US" i="1"/>
              <a:t>History collection </a:t>
            </a:r>
          </a:p>
          <a:p>
            <a:r>
              <a:rPr lang="en-US" i="1"/>
              <a:t>Physical examination </a:t>
            </a:r>
          </a:p>
          <a:p>
            <a:r>
              <a:rPr lang="en-US" i="1"/>
              <a:t>Malaria parasite test </a:t>
            </a:r>
          </a:p>
          <a:p>
            <a:r>
              <a:rPr lang="en-US" i="1"/>
              <a:t>The Peripheral Smear </a:t>
            </a:r>
          </a:p>
          <a:p>
            <a:r>
              <a:rPr lang="en-US" i="1"/>
              <a:t>Bone marrow Smear </a:t>
            </a:r>
          </a:p>
          <a:p>
            <a:r>
              <a:rPr lang="en-US" i="1"/>
              <a:t>CBC, TC, DC 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7192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AFE345-43FE-3F43-BC1C-5D2CB015D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>
                <a:solidFill>
                  <a:srgbClr val="00B050"/>
                </a:solidFill>
              </a:rPr>
              <a:t>Differential diagnosis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9FC1CD-2826-E443-9B01-02FD84E0E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547705" cy="4351338"/>
          </a:xfrm>
        </p:spPr>
        <p:txBody>
          <a:bodyPr/>
          <a:lstStyle/>
          <a:p>
            <a:r>
              <a:rPr lang="en-US" i="1"/>
              <a:t>Consider other illness, such as</a:t>
            </a:r>
          </a:p>
          <a:p>
            <a:r>
              <a:rPr lang="en-US" i="1"/>
              <a:t>Upper respiratory tract infections pharyngitis, tonsilitis, ear infection, pneumonia, measles, dengue, influenza, typhoid fever. </a:t>
            </a:r>
          </a:p>
          <a:p>
            <a:r>
              <a:rPr lang="en-US" i="1"/>
              <a:t>Remember that the pt may be suffering from more than one illness. </a:t>
            </a:r>
          </a:p>
          <a:p>
            <a:r>
              <a:rPr lang="en-US" i="1"/>
              <a:t>Consider other illnesses such as meningitis otitis media influenza, tuberculosis hypoglycaemia. </a:t>
            </a:r>
          </a:p>
          <a:p>
            <a:endParaRPr lang="en-US" i="1"/>
          </a:p>
          <a:p>
            <a:endParaRPr lang="en-US" i="1"/>
          </a:p>
        </p:txBody>
      </p:sp>
    </p:spTree>
    <p:extLst>
      <p:ext uri="{BB962C8B-B14F-4D97-AF65-F5344CB8AC3E}">
        <p14:creationId xmlns="" xmlns:p14="http://schemas.microsoft.com/office/powerpoint/2010/main" val="4272143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8A5574-1639-A44E-90F6-AE66DB0C6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>
                <a:solidFill>
                  <a:srgbClr val="00B050"/>
                </a:solidFill>
              </a:rPr>
              <a:t>Treatment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61926EC-0435-E34D-AADD-CA78D0A13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858276" cy="4351338"/>
          </a:xfrm>
        </p:spPr>
        <p:txBody>
          <a:bodyPr/>
          <a:lstStyle/>
          <a:p>
            <a:r>
              <a:rPr lang="en-US" i="1"/>
              <a:t>Chloroquine 150mgbase/tab25 mg over 3 Days</a:t>
            </a:r>
          </a:p>
          <a:p>
            <a:r>
              <a:rPr lang="en-US" i="1"/>
              <a:t>Primaquine 7.1mg </a:t>
            </a:r>
          </a:p>
          <a:p>
            <a:r>
              <a:rPr lang="en-US" i="1"/>
              <a:t>Start concurrently with chloquine 0.5mg for 2 weeks </a:t>
            </a:r>
          </a:p>
          <a:p>
            <a:r>
              <a:rPr lang="en-US" i="1"/>
              <a:t>Take with food </a:t>
            </a:r>
          </a:p>
          <a:p>
            <a:r>
              <a:rPr lang="en-US" i="1"/>
              <a:t>In mild to moderate g6pd deficiency primiquine 0.75mg base /kg body weight given once a week for 8 weeks. 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3338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568</Words>
  <Application>Microsoft Office PowerPoint</Application>
  <PresentationFormat>Custom</PresentationFormat>
  <Paragraphs>110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MALARIA </vt:lpstr>
      <vt:lpstr>Introduction </vt:lpstr>
      <vt:lpstr>Slide 3</vt:lpstr>
      <vt:lpstr>Pathophysiology </vt:lpstr>
      <vt:lpstr>Signs and symptoms </vt:lpstr>
      <vt:lpstr>Slide 6</vt:lpstr>
      <vt:lpstr>Investigation </vt:lpstr>
      <vt:lpstr>Differential diagnosis </vt:lpstr>
      <vt:lpstr>Treatment </vt:lpstr>
      <vt:lpstr>Management </vt:lpstr>
      <vt:lpstr>Early detection </vt:lpstr>
      <vt:lpstr>Mosquito measures </vt:lpstr>
      <vt:lpstr>Methods of control </vt:lpstr>
      <vt:lpstr>National malaria eradication programme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MALARIA</dc:title>
  <dc:creator>Unknown User</dc:creator>
  <cp:lastModifiedBy>library</cp:lastModifiedBy>
  <cp:revision>3</cp:revision>
  <dcterms:created xsi:type="dcterms:W3CDTF">2020-04-28T10:57:19Z</dcterms:created>
  <dcterms:modified xsi:type="dcterms:W3CDTF">2021-03-27T05:06:45Z</dcterms:modified>
</cp:coreProperties>
</file>