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756" y="-108"/>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8AA35A-37FD-1B46-857A-CDF590AF688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 xmlns:a16="http://schemas.microsoft.com/office/drawing/2014/main" id="{D8D17840-1788-7E46-B018-9FA4CA1565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 xmlns:a16="http://schemas.microsoft.com/office/drawing/2014/main" id="{3249759A-1825-4643-B6AB-8E82E9B92E0F}"/>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5" name="Footer Placeholder 4">
            <a:extLst>
              <a:ext uri="{FF2B5EF4-FFF2-40B4-BE49-F238E27FC236}">
                <a16:creationId xmlns="" xmlns:a16="http://schemas.microsoft.com/office/drawing/2014/main" id="{378DB118-69A9-EF4D-B847-BFC0BD2B16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055A347-3956-4942-B353-102E2A91F166}"/>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415697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726F3D-5ADA-DC47-B58A-C357582B38F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E9C4306F-2B66-8343-9CA4-13131845155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1C4A96BF-733D-E649-90FF-B674EE8FEF38}"/>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5" name="Footer Placeholder 4">
            <a:extLst>
              <a:ext uri="{FF2B5EF4-FFF2-40B4-BE49-F238E27FC236}">
                <a16:creationId xmlns="" xmlns:a16="http://schemas.microsoft.com/office/drawing/2014/main" id="{DC14889C-CFE7-9845-82DE-208AD4FCD1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E8E48E8-9A3B-2449-A511-3B00AA38E980}"/>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293866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932CC14-572C-1D42-B00E-B9777DE1B44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A11D3092-60F9-3947-B8AE-EEE976367FC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E6513BEC-660A-3E43-8DB5-F2B638CB10CE}"/>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5" name="Footer Placeholder 4">
            <a:extLst>
              <a:ext uri="{FF2B5EF4-FFF2-40B4-BE49-F238E27FC236}">
                <a16:creationId xmlns="" xmlns:a16="http://schemas.microsoft.com/office/drawing/2014/main" id="{D24D03F5-E66C-E543-B0CC-D6A91014E0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C8DE18A-E6DD-F043-A2D2-2D102D9E2E51}"/>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2896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2C1890-CAD3-A546-94FD-BE344AF4E5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188E520C-5277-FF4B-890D-A2780837E80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54E67753-05FF-EF41-AE58-3C5E5CD6FA71}"/>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5" name="Footer Placeholder 4">
            <a:extLst>
              <a:ext uri="{FF2B5EF4-FFF2-40B4-BE49-F238E27FC236}">
                <a16:creationId xmlns="" xmlns:a16="http://schemas.microsoft.com/office/drawing/2014/main" id="{B2132B49-3B09-3E47-93D8-32A62AFA39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721246-F9C6-1249-8A24-48FD250389A3}"/>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3956227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6815ED-28A2-8A4F-B0AC-618CD1BEB94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 xmlns:a16="http://schemas.microsoft.com/office/drawing/2014/main" id="{385FBF42-479B-8542-983F-712F8C0FA7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 xmlns:a16="http://schemas.microsoft.com/office/drawing/2014/main" id="{41D378CF-8B64-E148-B5AA-82CCFAAF0D07}"/>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5" name="Footer Placeholder 4">
            <a:extLst>
              <a:ext uri="{FF2B5EF4-FFF2-40B4-BE49-F238E27FC236}">
                <a16:creationId xmlns="" xmlns:a16="http://schemas.microsoft.com/office/drawing/2014/main" id="{23A6DD09-CFB5-0A49-87D9-F9EB783CB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0673607-F16D-BF4B-95E9-540A6A1F0DE2}"/>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1776503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446117-D18A-AB40-A5F3-B8D86A6EBDF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47D3CE8F-0DC8-6140-89D8-04D14BC53CE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 xmlns:a16="http://schemas.microsoft.com/office/drawing/2014/main" id="{6C2A386F-386F-874E-B708-1AF7262E6A6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 xmlns:a16="http://schemas.microsoft.com/office/drawing/2014/main" id="{7B1C382E-E042-7645-85A8-1BB51B2D5AEB}"/>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6" name="Footer Placeholder 5">
            <a:extLst>
              <a:ext uri="{FF2B5EF4-FFF2-40B4-BE49-F238E27FC236}">
                <a16:creationId xmlns="" xmlns:a16="http://schemas.microsoft.com/office/drawing/2014/main" id="{2A86705D-FE3D-B14D-95BF-F7018C5A09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7ED3C5A-B2D0-7442-894F-8F92FFD4A116}"/>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324796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E201B5-827D-A146-AB7E-AC961CD5919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90930FEE-AAFD-8445-AB35-1021A17A15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 xmlns:a16="http://schemas.microsoft.com/office/drawing/2014/main" id="{92527812-1653-824B-85E7-E34B7CCA532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 xmlns:a16="http://schemas.microsoft.com/office/drawing/2014/main" id="{C6214BF7-3B43-064F-9471-0EF2A10AC0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 xmlns:a16="http://schemas.microsoft.com/office/drawing/2014/main" id="{45CCE89E-4E86-334B-8D9C-DE410524BB8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 xmlns:a16="http://schemas.microsoft.com/office/drawing/2014/main" id="{C1002920-C6E5-DD43-903D-046CDA2CEC1F}"/>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8" name="Footer Placeholder 7">
            <a:extLst>
              <a:ext uri="{FF2B5EF4-FFF2-40B4-BE49-F238E27FC236}">
                <a16:creationId xmlns="" xmlns:a16="http://schemas.microsoft.com/office/drawing/2014/main" id="{BC78EDBA-C166-F843-9E04-7828081416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F4397D31-FF76-6347-9D89-E4852AEA7517}"/>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226390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F6817F-1A08-214E-A27E-C12FE42D969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 xmlns:a16="http://schemas.microsoft.com/office/drawing/2014/main" id="{EF1F3DA9-77F1-594E-8870-CFA15FBDA9E0}"/>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4" name="Footer Placeholder 3">
            <a:extLst>
              <a:ext uri="{FF2B5EF4-FFF2-40B4-BE49-F238E27FC236}">
                <a16:creationId xmlns="" xmlns:a16="http://schemas.microsoft.com/office/drawing/2014/main" id="{039B15F1-9678-2B45-BA52-855BAF8C21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E612B0BE-D004-644F-8997-DB70CC30A6D7}"/>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145821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34E53056-8032-3E46-84D8-4530B425EB25}"/>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3" name="Footer Placeholder 2">
            <a:extLst>
              <a:ext uri="{FF2B5EF4-FFF2-40B4-BE49-F238E27FC236}">
                <a16:creationId xmlns="" xmlns:a16="http://schemas.microsoft.com/office/drawing/2014/main" id="{55E39132-F52F-E042-B088-CC170615EC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341BAEF5-C8A0-C247-98F3-12413DFE1D40}"/>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362501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B5B7D1-C0F4-2B4C-B65B-912A48172C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24D6B5A3-B9D0-3542-B707-7CD43814F1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 xmlns:a16="http://schemas.microsoft.com/office/drawing/2014/main" id="{E4EB3AD2-1D7B-D948-B201-640B0A54A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80F74ED5-7C1E-0748-BC29-A8D7EAB178CF}"/>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6" name="Footer Placeholder 5">
            <a:extLst>
              <a:ext uri="{FF2B5EF4-FFF2-40B4-BE49-F238E27FC236}">
                <a16:creationId xmlns="" xmlns:a16="http://schemas.microsoft.com/office/drawing/2014/main" id="{1943ACAA-675D-5F47-BBBD-27F1AC6CE0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73CD8E8-9072-8345-AC78-FA7616B4E047}"/>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2849041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6C8DB6-66F7-A24E-B194-7FE04C6404E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 xmlns:a16="http://schemas.microsoft.com/office/drawing/2014/main" id="{A11EB650-29F9-8149-BA39-F9FDD8CD6A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1DC31A63-6952-CB41-89AB-7B6CD923B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F91DE568-203D-054F-A29D-B891B03DF2DB}"/>
              </a:ext>
            </a:extLst>
          </p:cNvPr>
          <p:cNvSpPr>
            <a:spLocks noGrp="1"/>
          </p:cNvSpPr>
          <p:nvPr>
            <p:ph type="dt" sz="half" idx="10"/>
          </p:nvPr>
        </p:nvSpPr>
        <p:spPr/>
        <p:txBody>
          <a:bodyPr/>
          <a:lstStyle/>
          <a:p>
            <a:fld id="{EE0523D9-2B84-8547-9A3E-772AF16EAFAC}" type="datetimeFigureOut">
              <a:rPr lang="en-US" smtClean="0"/>
              <a:pPr/>
              <a:t>3/27/2021</a:t>
            </a:fld>
            <a:endParaRPr lang="en-US"/>
          </a:p>
        </p:txBody>
      </p:sp>
      <p:sp>
        <p:nvSpPr>
          <p:cNvPr id="6" name="Footer Placeholder 5">
            <a:extLst>
              <a:ext uri="{FF2B5EF4-FFF2-40B4-BE49-F238E27FC236}">
                <a16:creationId xmlns="" xmlns:a16="http://schemas.microsoft.com/office/drawing/2014/main" id="{099648CB-4306-8C40-880F-8483E54E76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841EACA-6546-A645-8F14-0B5EBBD57C57}"/>
              </a:ext>
            </a:extLst>
          </p:cNvPr>
          <p:cNvSpPr>
            <a:spLocks noGrp="1"/>
          </p:cNvSpPr>
          <p:nvPr>
            <p:ph type="sldNum" sz="quarter" idx="12"/>
          </p:nvPr>
        </p:nvSpPr>
        <p:spPr/>
        <p:txBody>
          <a:body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628674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E203B75-8B66-884A-B382-C7F190D7EA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BFBB645F-5DAE-B44E-A7C0-D29BEB77B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E9325508-C4AA-E344-AC3B-0025671A6F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0523D9-2B84-8547-9A3E-772AF16EAFAC}" type="datetimeFigureOut">
              <a:rPr lang="en-US" smtClean="0"/>
              <a:pPr/>
              <a:t>3/27/2021</a:t>
            </a:fld>
            <a:endParaRPr lang="en-US"/>
          </a:p>
        </p:txBody>
      </p:sp>
      <p:sp>
        <p:nvSpPr>
          <p:cNvPr id="5" name="Footer Placeholder 4">
            <a:extLst>
              <a:ext uri="{FF2B5EF4-FFF2-40B4-BE49-F238E27FC236}">
                <a16:creationId xmlns="" xmlns:a16="http://schemas.microsoft.com/office/drawing/2014/main" id="{0E15B161-9BC8-F744-A615-D1D24F3694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CB428C8A-33BD-714A-AEAE-6908F6AEE2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BDA6BA-84E0-F94B-85C5-3FC9BAFC3827}" type="slidenum">
              <a:rPr lang="en-US" smtClean="0"/>
              <a:pPr/>
              <a:t>‹#›</a:t>
            </a:fld>
            <a:endParaRPr lang="en-US"/>
          </a:p>
        </p:txBody>
      </p:sp>
    </p:spTree>
    <p:extLst>
      <p:ext uri="{BB962C8B-B14F-4D97-AF65-F5344CB8AC3E}">
        <p14:creationId xmlns="" xmlns:p14="http://schemas.microsoft.com/office/powerpoint/2010/main" val="3947460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02BF7B-BF8D-A849-A45D-079FEC020579}"/>
              </a:ext>
            </a:extLst>
          </p:cNvPr>
          <p:cNvSpPr>
            <a:spLocks noGrp="1"/>
          </p:cNvSpPr>
          <p:nvPr>
            <p:ph type="ctrTitle"/>
          </p:nvPr>
        </p:nvSpPr>
        <p:spPr/>
        <p:txBody>
          <a:bodyPr/>
          <a:lstStyle/>
          <a:p>
            <a:r>
              <a:rPr lang="en-US" b="1">
                <a:solidFill>
                  <a:srgbClr val="7030A0"/>
                </a:solidFill>
              </a:rPr>
              <a:t>Influenza </a:t>
            </a:r>
          </a:p>
        </p:txBody>
      </p:sp>
    </p:spTree>
    <p:extLst>
      <p:ext uri="{BB962C8B-B14F-4D97-AF65-F5344CB8AC3E}">
        <p14:creationId xmlns="" xmlns:p14="http://schemas.microsoft.com/office/powerpoint/2010/main" val="4211981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BB314B-3188-1047-9130-EE6AB52A5CCE}"/>
              </a:ext>
            </a:extLst>
          </p:cNvPr>
          <p:cNvSpPr>
            <a:spLocks noGrp="1"/>
          </p:cNvSpPr>
          <p:nvPr>
            <p:ph type="title"/>
          </p:nvPr>
        </p:nvSpPr>
        <p:spPr/>
        <p:txBody>
          <a:bodyPr/>
          <a:lstStyle/>
          <a:p>
            <a:r>
              <a:rPr lang="en-US" b="1" i="1">
                <a:solidFill>
                  <a:srgbClr val="7030A0"/>
                </a:solidFill>
              </a:rPr>
              <a:t>Signs and symptoms </a:t>
            </a:r>
          </a:p>
        </p:txBody>
      </p:sp>
      <p:sp>
        <p:nvSpPr>
          <p:cNvPr id="3" name="Content Placeholder 2">
            <a:extLst>
              <a:ext uri="{FF2B5EF4-FFF2-40B4-BE49-F238E27FC236}">
                <a16:creationId xmlns="" xmlns:a16="http://schemas.microsoft.com/office/drawing/2014/main" id="{C9594403-3316-C544-9C43-E947B5A78783}"/>
              </a:ext>
            </a:extLst>
          </p:cNvPr>
          <p:cNvSpPr>
            <a:spLocks noGrp="1"/>
          </p:cNvSpPr>
          <p:nvPr>
            <p:ph idx="1"/>
          </p:nvPr>
        </p:nvSpPr>
        <p:spPr>
          <a:xfrm>
            <a:off x="838200" y="1825625"/>
            <a:ext cx="9055705" cy="4351338"/>
          </a:xfrm>
        </p:spPr>
        <p:txBody>
          <a:bodyPr/>
          <a:lstStyle/>
          <a:p>
            <a:r>
              <a:rPr lang="en-US"/>
              <a:t>Symptoms begin 1-4days after infection</a:t>
            </a:r>
          </a:p>
          <a:p>
            <a:r>
              <a:rPr lang="en-US"/>
              <a:t>The following symptoms of the flue can vary depending on the type of virus, a person’s age and overall health. </a:t>
            </a:r>
          </a:p>
          <a:p>
            <a:r>
              <a:rPr lang="en-US"/>
              <a:t>Sudsen onset of Chills and fever </a:t>
            </a:r>
          </a:p>
          <a:p>
            <a:r>
              <a:rPr lang="en-US"/>
              <a:t>Sore throat, dry cough </a:t>
            </a:r>
          </a:p>
          <a:p>
            <a:r>
              <a:rPr lang="en-US"/>
              <a:t>Terrible muscle ache, headache </a:t>
            </a:r>
          </a:p>
          <a:p>
            <a:r>
              <a:rPr lang="en-US"/>
              <a:t>Diarrhea </a:t>
            </a:r>
          </a:p>
          <a:p>
            <a:r>
              <a:rPr lang="en-US"/>
              <a:t>Dizziness </a:t>
            </a:r>
          </a:p>
          <a:p>
            <a:endParaRPr lang="en-US"/>
          </a:p>
          <a:p>
            <a:endParaRPr lang="en-US"/>
          </a:p>
          <a:p>
            <a:endParaRPr lang="en-US"/>
          </a:p>
          <a:p>
            <a:endParaRPr lang="en-US"/>
          </a:p>
          <a:p>
            <a:endParaRPr lang="en-US"/>
          </a:p>
        </p:txBody>
      </p:sp>
    </p:spTree>
    <p:extLst>
      <p:ext uri="{BB962C8B-B14F-4D97-AF65-F5344CB8AC3E}">
        <p14:creationId xmlns="" xmlns:p14="http://schemas.microsoft.com/office/powerpoint/2010/main" val="2032135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9787F7-824F-E548-A916-9A3D7F562188}"/>
              </a:ext>
            </a:extLst>
          </p:cNvPr>
          <p:cNvSpPr>
            <a:spLocks noGrp="1"/>
          </p:cNvSpPr>
          <p:nvPr>
            <p:ph type="title"/>
          </p:nvPr>
        </p:nvSpPr>
        <p:spPr/>
        <p:txBody>
          <a:bodyPr/>
          <a:lstStyle/>
          <a:p>
            <a:r>
              <a:rPr lang="en-US" b="1" i="1">
                <a:solidFill>
                  <a:srgbClr val="7030A0"/>
                </a:solidFill>
              </a:rPr>
              <a:t>Diagnosis of influenza </a:t>
            </a:r>
          </a:p>
        </p:txBody>
      </p:sp>
      <p:sp>
        <p:nvSpPr>
          <p:cNvPr id="3" name="Content Placeholder 2">
            <a:extLst>
              <a:ext uri="{FF2B5EF4-FFF2-40B4-BE49-F238E27FC236}">
                <a16:creationId xmlns="" xmlns:a16="http://schemas.microsoft.com/office/drawing/2014/main" id="{4088982D-E462-3446-AB1D-C58F72BD625C}"/>
              </a:ext>
            </a:extLst>
          </p:cNvPr>
          <p:cNvSpPr>
            <a:spLocks noGrp="1"/>
          </p:cNvSpPr>
          <p:nvPr>
            <p:ph idx="1"/>
          </p:nvPr>
        </p:nvSpPr>
        <p:spPr>
          <a:xfrm>
            <a:off x="838200" y="1536095"/>
            <a:ext cx="8898467" cy="4640868"/>
          </a:xfrm>
        </p:spPr>
        <p:txBody>
          <a:bodyPr>
            <a:normAutofit/>
          </a:bodyPr>
          <a:lstStyle/>
          <a:p>
            <a:r>
              <a:rPr lang="en-US" i="1"/>
              <a:t>Virus isolation</a:t>
            </a:r>
          </a:p>
          <a:p>
            <a:r>
              <a:rPr lang="en-US" i="1"/>
              <a:t>Nasopharyngeal secretions are the best specimens for obtaining large quantities of virus infected cells. </a:t>
            </a:r>
          </a:p>
          <a:p>
            <a:r>
              <a:rPr lang="en-US" i="1"/>
              <a:t>The virus can be detected by the indirect Fluoresent antibody technique. </a:t>
            </a:r>
          </a:p>
          <a:p>
            <a:r>
              <a:rPr lang="en-US" i="1"/>
              <a:t>However egg inaculation is required for virus isolation and antigenic analysis. </a:t>
            </a:r>
          </a:p>
          <a:p>
            <a:r>
              <a:rPr lang="en-US" i="1"/>
              <a:t>Paired Sera </a:t>
            </a:r>
          </a:p>
          <a:p>
            <a:r>
              <a:rPr lang="en-US" i="1"/>
              <a:t>A Sera diagnosis A and B can be made by the examination of two serum serum specimen from the patient. </a:t>
            </a:r>
          </a:p>
          <a:p>
            <a:endParaRPr lang="en-US" i="1"/>
          </a:p>
          <a:p>
            <a:endParaRPr lang="en-US" i="1"/>
          </a:p>
        </p:txBody>
      </p:sp>
    </p:spTree>
    <p:extLst>
      <p:ext uri="{BB962C8B-B14F-4D97-AF65-F5344CB8AC3E}">
        <p14:creationId xmlns="" xmlns:p14="http://schemas.microsoft.com/office/powerpoint/2010/main" val="3973895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CDAF93-ADBD-F045-8AB8-5B8A9FAC717A}"/>
              </a:ext>
            </a:extLst>
          </p:cNvPr>
          <p:cNvSpPr>
            <a:spLocks noGrp="1"/>
          </p:cNvSpPr>
          <p:nvPr>
            <p:ph type="title"/>
          </p:nvPr>
        </p:nvSpPr>
        <p:spPr/>
        <p:txBody>
          <a:bodyPr/>
          <a:lstStyle/>
          <a:p>
            <a:r>
              <a:rPr lang="en-US" b="1" i="1">
                <a:solidFill>
                  <a:srgbClr val="7030A0"/>
                </a:solidFill>
              </a:rPr>
              <a:t>Treatment</a:t>
            </a:r>
            <a:r>
              <a:rPr lang="en-US" b="1">
                <a:solidFill>
                  <a:srgbClr val="7030A0"/>
                </a:solidFill>
              </a:rPr>
              <a:t> </a:t>
            </a:r>
          </a:p>
        </p:txBody>
      </p:sp>
      <p:sp>
        <p:nvSpPr>
          <p:cNvPr id="3" name="Content Placeholder 2">
            <a:extLst>
              <a:ext uri="{FF2B5EF4-FFF2-40B4-BE49-F238E27FC236}">
                <a16:creationId xmlns="" xmlns:a16="http://schemas.microsoft.com/office/drawing/2014/main" id="{14B2CD9E-C309-DF41-A615-5BC1D79537CE}"/>
              </a:ext>
            </a:extLst>
          </p:cNvPr>
          <p:cNvSpPr>
            <a:spLocks noGrp="1"/>
          </p:cNvSpPr>
          <p:nvPr>
            <p:ph idx="1"/>
          </p:nvPr>
        </p:nvSpPr>
        <p:spPr>
          <a:xfrm>
            <a:off x="838200" y="1559530"/>
            <a:ext cx="9491133" cy="4351338"/>
          </a:xfrm>
        </p:spPr>
        <p:txBody>
          <a:bodyPr>
            <a:normAutofit fontScale="92500" lnSpcReduction="10000"/>
          </a:bodyPr>
          <a:lstStyle/>
          <a:p>
            <a:r>
              <a:rPr lang="en-US" i="1"/>
              <a:t>All antiviral drugs inhibit viral Replication but they act in different ways to achieve this. Drugs that are effective against influenza A virus</a:t>
            </a:r>
          </a:p>
          <a:p>
            <a:r>
              <a:rPr lang="en-US" i="1"/>
              <a:t>Ex amantadine, rimantidine </a:t>
            </a:r>
          </a:p>
          <a:p>
            <a:r>
              <a:rPr lang="en-US" i="1"/>
              <a:t>Drugs that are effective against influenza A virus and B viruses </a:t>
            </a:r>
          </a:p>
          <a:p>
            <a:r>
              <a:rPr lang="en-US" i="1"/>
              <a:t>Analgesics for fever, aches sinus pressure, sore throat </a:t>
            </a:r>
          </a:p>
          <a:p>
            <a:r>
              <a:rPr lang="en-US" i="1"/>
              <a:t>Decongestants for nasal congestion, sinus pressure </a:t>
            </a:r>
          </a:p>
          <a:p>
            <a:r>
              <a:rPr lang="en-US" i="1"/>
              <a:t>Antihistamines for sinus pressure runny nose, watery eyes, cough  </a:t>
            </a:r>
          </a:p>
          <a:p>
            <a:r>
              <a:rPr lang="en-US" i="1"/>
              <a:t>Cough suppressants </a:t>
            </a:r>
          </a:p>
          <a:p>
            <a:r>
              <a:rPr lang="en-US" i="1"/>
              <a:t>Local anesthetics for sore throat </a:t>
            </a:r>
          </a:p>
          <a:p>
            <a:endParaRPr lang="en-US" i="1"/>
          </a:p>
          <a:p>
            <a:endParaRPr lang="en-US" i="1"/>
          </a:p>
          <a:p>
            <a:endParaRPr lang="en-US" i="1"/>
          </a:p>
          <a:p>
            <a:endParaRPr lang="en-US" i="1"/>
          </a:p>
          <a:p>
            <a:endParaRPr lang="en-US" i="1"/>
          </a:p>
          <a:p>
            <a:endParaRPr lang="en-US" i="1"/>
          </a:p>
        </p:txBody>
      </p:sp>
    </p:spTree>
    <p:extLst>
      <p:ext uri="{BB962C8B-B14F-4D97-AF65-F5344CB8AC3E}">
        <p14:creationId xmlns="" xmlns:p14="http://schemas.microsoft.com/office/powerpoint/2010/main" val="1025572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779CA7-65AF-4641-9EA5-BD090F7FCF72}"/>
              </a:ext>
            </a:extLst>
          </p:cNvPr>
          <p:cNvSpPr>
            <a:spLocks noGrp="1"/>
          </p:cNvSpPr>
          <p:nvPr>
            <p:ph type="title"/>
          </p:nvPr>
        </p:nvSpPr>
        <p:spPr/>
        <p:txBody>
          <a:bodyPr/>
          <a:lstStyle/>
          <a:p>
            <a:r>
              <a:rPr lang="en-US" b="1" i="1">
                <a:solidFill>
                  <a:srgbClr val="7030A0"/>
                </a:solidFill>
              </a:rPr>
              <a:t>Prevention of influenza </a:t>
            </a:r>
          </a:p>
        </p:txBody>
      </p:sp>
      <p:sp>
        <p:nvSpPr>
          <p:cNvPr id="3" name="Content Placeholder 2">
            <a:extLst>
              <a:ext uri="{FF2B5EF4-FFF2-40B4-BE49-F238E27FC236}">
                <a16:creationId xmlns="" xmlns:a16="http://schemas.microsoft.com/office/drawing/2014/main" id="{7877D71D-35F9-574E-A702-CC2A9BE18E70}"/>
              </a:ext>
            </a:extLst>
          </p:cNvPr>
          <p:cNvSpPr>
            <a:spLocks noGrp="1"/>
          </p:cNvSpPr>
          <p:nvPr>
            <p:ph idx="1"/>
          </p:nvPr>
        </p:nvSpPr>
        <p:spPr>
          <a:xfrm>
            <a:off x="838200" y="1825625"/>
            <a:ext cx="10035419" cy="4351338"/>
          </a:xfrm>
        </p:spPr>
        <p:txBody>
          <a:bodyPr/>
          <a:lstStyle/>
          <a:p>
            <a:r>
              <a:rPr lang="en-US" i="1"/>
              <a:t>The only proven method for preventing influenza is a yearly vaccination approximately 2weeks before the flu season begins.</a:t>
            </a:r>
          </a:p>
          <a:p>
            <a:r>
              <a:rPr lang="en-US" i="1"/>
              <a:t>Vaccine is trivalent, meaning that it provide resistance to three strains of influenza viruses. </a:t>
            </a:r>
          </a:p>
          <a:p>
            <a:r>
              <a:rPr lang="en-US" i="1"/>
              <a:t>The vaccine consist of 2 influenza A virus pathogens and 1 influenza B pathogen. </a:t>
            </a:r>
          </a:p>
          <a:p>
            <a:r>
              <a:rPr lang="en-US" i="1"/>
              <a:t>Certain groups ex the elderly and individuals in any age group who have a known underlying chronic or debilitating disease are selectively immunized becouse of the high risk of severe complications including death. </a:t>
            </a:r>
          </a:p>
          <a:p>
            <a:endParaRPr lang="en-US" i="1"/>
          </a:p>
          <a:p>
            <a:endParaRPr lang="en-US" i="1"/>
          </a:p>
        </p:txBody>
      </p:sp>
    </p:spTree>
    <p:extLst>
      <p:ext uri="{BB962C8B-B14F-4D97-AF65-F5344CB8AC3E}">
        <p14:creationId xmlns="" xmlns:p14="http://schemas.microsoft.com/office/powerpoint/2010/main" val="738339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E425BC-5CFA-504D-B796-B74F2DE673FB}"/>
              </a:ext>
            </a:extLst>
          </p:cNvPr>
          <p:cNvSpPr>
            <a:spLocks noGrp="1"/>
          </p:cNvSpPr>
          <p:nvPr>
            <p:ph type="title"/>
          </p:nvPr>
        </p:nvSpPr>
        <p:spPr/>
        <p:txBody>
          <a:bodyPr/>
          <a:lstStyle/>
          <a:p>
            <a:r>
              <a:rPr lang="en-US" b="1" i="1">
                <a:solidFill>
                  <a:srgbClr val="7030A0"/>
                </a:solidFill>
              </a:rPr>
              <a:t>Vaccine </a:t>
            </a:r>
          </a:p>
        </p:txBody>
      </p:sp>
      <p:sp>
        <p:nvSpPr>
          <p:cNvPr id="3" name="Content Placeholder 2">
            <a:extLst>
              <a:ext uri="{FF2B5EF4-FFF2-40B4-BE49-F238E27FC236}">
                <a16:creationId xmlns="" xmlns:a16="http://schemas.microsoft.com/office/drawing/2014/main" id="{1E025289-E997-6E4B-949A-E45526BB27D3}"/>
              </a:ext>
            </a:extLst>
          </p:cNvPr>
          <p:cNvSpPr>
            <a:spLocks noGrp="1"/>
          </p:cNvSpPr>
          <p:nvPr>
            <p:ph idx="1"/>
          </p:nvPr>
        </p:nvSpPr>
        <p:spPr>
          <a:xfrm>
            <a:off x="838200" y="1825625"/>
            <a:ext cx="8983133" cy="4351338"/>
          </a:xfrm>
        </p:spPr>
        <p:txBody>
          <a:bodyPr/>
          <a:lstStyle/>
          <a:p>
            <a:pPr marL="0" indent="0">
              <a:buNone/>
            </a:pPr>
            <a:r>
              <a:rPr lang="en-US" i="1"/>
              <a:t>Inactivated vaccine</a:t>
            </a:r>
          </a:p>
          <a:p>
            <a:r>
              <a:rPr lang="en-US" i="1"/>
              <a:t> subcutaneous route A single inoculation 0.5ml is usually given. However in person with no previous immunological experience two doses of the vaccine, separated by an interval  of three to four weeks are considered necessary to induce satisfactory antibody levels.</a:t>
            </a:r>
          </a:p>
          <a:p>
            <a:r>
              <a:rPr lang="en-US" i="1"/>
              <a:t>The protective value of the vaccine varies between 70-90%and immunity lasts for only three to six months. Revaccination on an annual basis is recommended. </a:t>
            </a:r>
          </a:p>
        </p:txBody>
      </p:sp>
    </p:spTree>
    <p:extLst>
      <p:ext uri="{BB962C8B-B14F-4D97-AF65-F5344CB8AC3E}">
        <p14:creationId xmlns="" xmlns:p14="http://schemas.microsoft.com/office/powerpoint/2010/main" val="1269844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A485449-8232-8540-8825-74DC4A8D837F}"/>
              </a:ext>
            </a:extLst>
          </p:cNvPr>
          <p:cNvSpPr>
            <a:spLocks noGrp="1"/>
          </p:cNvSpPr>
          <p:nvPr>
            <p:ph idx="1"/>
          </p:nvPr>
        </p:nvSpPr>
        <p:spPr>
          <a:xfrm>
            <a:off x="838200" y="1825625"/>
            <a:ext cx="8329990" cy="4351338"/>
          </a:xfrm>
        </p:spPr>
        <p:txBody>
          <a:bodyPr/>
          <a:lstStyle/>
          <a:p>
            <a:r>
              <a:rPr lang="en-US" i="1"/>
              <a:t>Avoid close contact</a:t>
            </a:r>
          </a:p>
          <a:p>
            <a:r>
              <a:rPr lang="en-US" i="1"/>
              <a:t>Stay home when you are sick </a:t>
            </a:r>
          </a:p>
          <a:p>
            <a:r>
              <a:rPr lang="en-US" i="1"/>
              <a:t>Cover your mouth And nose </a:t>
            </a:r>
          </a:p>
          <a:p>
            <a:r>
              <a:rPr lang="en-US" i="1"/>
              <a:t>clean your hands </a:t>
            </a:r>
          </a:p>
          <a:p>
            <a:r>
              <a:rPr lang="en-US" i="1"/>
              <a:t>Avoid touching your eyes nose and mouth </a:t>
            </a:r>
          </a:p>
          <a:p>
            <a:r>
              <a:rPr lang="en-US" i="1"/>
              <a:t>Practice other good health habits </a:t>
            </a:r>
          </a:p>
          <a:p>
            <a:endParaRPr lang="en-US" i="1"/>
          </a:p>
          <a:p>
            <a:endParaRPr lang="en-US" i="1"/>
          </a:p>
        </p:txBody>
      </p:sp>
    </p:spTree>
    <p:extLst>
      <p:ext uri="{BB962C8B-B14F-4D97-AF65-F5344CB8AC3E}">
        <p14:creationId xmlns="" xmlns:p14="http://schemas.microsoft.com/office/powerpoint/2010/main" val="3375706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AA38AB-5B6D-CC43-9203-71796678D913}"/>
              </a:ext>
            </a:extLst>
          </p:cNvPr>
          <p:cNvSpPr>
            <a:spLocks noGrp="1"/>
          </p:cNvSpPr>
          <p:nvPr>
            <p:ph type="title"/>
          </p:nvPr>
        </p:nvSpPr>
        <p:spPr/>
        <p:txBody>
          <a:bodyPr/>
          <a:lstStyle/>
          <a:p>
            <a:r>
              <a:rPr lang="en-US" b="1" i="1">
                <a:solidFill>
                  <a:srgbClr val="7030A0"/>
                </a:solidFill>
              </a:rPr>
              <a:t>Introduction </a:t>
            </a:r>
          </a:p>
        </p:txBody>
      </p:sp>
      <p:sp>
        <p:nvSpPr>
          <p:cNvPr id="3" name="Content Placeholder 2">
            <a:extLst>
              <a:ext uri="{FF2B5EF4-FFF2-40B4-BE49-F238E27FC236}">
                <a16:creationId xmlns="" xmlns:a16="http://schemas.microsoft.com/office/drawing/2014/main" id="{5BC15962-C7F7-E84E-971A-72D6BC2C9DA2}"/>
              </a:ext>
            </a:extLst>
          </p:cNvPr>
          <p:cNvSpPr>
            <a:spLocks noGrp="1"/>
          </p:cNvSpPr>
          <p:nvPr>
            <p:ph idx="1"/>
          </p:nvPr>
        </p:nvSpPr>
        <p:spPr>
          <a:xfrm>
            <a:off x="838200" y="1825625"/>
            <a:ext cx="9140371" cy="4351338"/>
          </a:xfrm>
        </p:spPr>
        <p:txBody>
          <a:bodyPr/>
          <a:lstStyle/>
          <a:p>
            <a:r>
              <a:rPr lang="en-US" i="1"/>
              <a:t>Influenza commonly referred to as the flu, is an infectious viral disease caused by RNA viruses of the family of the ortho-myxoviridae the influenza viruses, that affects birds and mammals.</a:t>
            </a:r>
          </a:p>
          <a:p>
            <a:r>
              <a:rPr lang="en-US" i="1"/>
              <a:t>Common symptoms are Chills, fever, sore throat muscle pains severe headache, coughing, fatigue and general discomfort </a:t>
            </a:r>
          </a:p>
          <a:p>
            <a:r>
              <a:rPr lang="en-US" i="1"/>
              <a:t>Although confused with other influenza influenza like illnesses, especially the common cold influenza is a more severe disease. </a:t>
            </a:r>
          </a:p>
          <a:p>
            <a:endParaRPr lang="en-US" i="1"/>
          </a:p>
        </p:txBody>
      </p:sp>
    </p:spTree>
    <p:extLst>
      <p:ext uri="{BB962C8B-B14F-4D97-AF65-F5344CB8AC3E}">
        <p14:creationId xmlns="" xmlns:p14="http://schemas.microsoft.com/office/powerpoint/2010/main" val="2576086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C82FB6-15FB-2244-B9F4-4FFBE2E015D1}"/>
              </a:ext>
            </a:extLst>
          </p:cNvPr>
          <p:cNvSpPr>
            <a:spLocks noGrp="1"/>
          </p:cNvSpPr>
          <p:nvPr>
            <p:ph type="title"/>
          </p:nvPr>
        </p:nvSpPr>
        <p:spPr/>
        <p:txBody>
          <a:bodyPr/>
          <a:lstStyle/>
          <a:p>
            <a:r>
              <a:rPr lang="en-US" b="1" i="1">
                <a:solidFill>
                  <a:srgbClr val="7030A0"/>
                </a:solidFill>
              </a:rPr>
              <a:t>Definition </a:t>
            </a:r>
          </a:p>
        </p:txBody>
      </p:sp>
      <p:sp>
        <p:nvSpPr>
          <p:cNvPr id="3" name="Content Placeholder 2">
            <a:extLst>
              <a:ext uri="{FF2B5EF4-FFF2-40B4-BE49-F238E27FC236}">
                <a16:creationId xmlns="" xmlns:a16="http://schemas.microsoft.com/office/drawing/2014/main" id="{FA83ED4A-20CE-2B48-B1A8-8D187465944D}"/>
              </a:ext>
            </a:extLst>
          </p:cNvPr>
          <p:cNvSpPr>
            <a:spLocks noGrp="1"/>
          </p:cNvSpPr>
          <p:nvPr>
            <p:ph idx="1"/>
          </p:nvPr>
        </p:nvSpPr>
        <p:spPr>
          <a:xfrm>
            <a:off x="838200" y="1825625"/>
            <a:ext cx="7326086" cy="4351338"/>
          </a:xfrm>
        </p:spPr>
        <p:txBody>
          <a:bodyPr/>
          <a:lstStyle/>
          <a:p>
            <a:r>
              <a:rPr lang="en-US" i="1"/>
              <a:t>Influenza is a viral infection that affects mainly the nose, throat, bronchi and occasionally lungs. Infection usually lasts for about a week, and is characterised by sudden onset of high fever, aching muscles, headache and severe malaise, non productive cough sore throat and rhinitis</a:t>
            </a:r>
            <a:r>
              <a:rPr lang="en-US"/>
              <a:t>. </a:t>
            </a:r>
          </a:p>
        </p:txBody>
      </p:sp>
    </p:spTree>
    <p:extLst>
      <p:ext uri="{BB962C8B-B14F-4D97-AF65-F5344CB8AC3E}">
        <p14:creationId xmlns="" xmlns:p14="http://schemas.microsoft.com/office/powerpoint/2010/main" val="835427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7D46C7-A8FE-594F-BE23-703423227D17}"/>
              </a:ext>
            </a:extLst>
          </p:cNvPr>
          <p:cNvSpPr>
            <a:spLocks noGrp="1"/>
          </p:cNvSpPr>
          <p:nvPr>
            <p:ph type="title"/>
          </p:nvPr>
        </p:nvSpPr>
        <p:spPr/>
        <p:txBody>
          <a:bodyPr/>
          <a:lstStyle/>
          <a:p>
            <a:r>
              <a:rPr lang="en-US" b="1" i="1">
                <a:solidFill>
                  <a:srgbClr val="7030A0"/>
                </a:solidFill>
              </a:rPr>
              <a:t>Epidemiological determinants</a:t>
            </a:r>
            <a:r>
              <a:rPr lang="en-US" b="1">
                <a:solidFill>
                  <a:srgbClr val="7030A0"/>
                </a:solidFill>
              </a:rPr>
              <a:t> </a:t>
            </a:r>
          </a:p>
        </p:txBody>
      </p:sp>
      <p:sp>
        <p:nvSpPr>
          <p:cNvPr id="3" name="Content Placeholder 2">
            <a:extLst>
              <a:ext uri="{FF2B5EF4-FFF2-40B4-BE49-F238E27FC236}">
                <a16:creationId xmlns="" xmlns:a16="http://schemas.microsoft.com/office/drawing/2014/main" id="{E2CFB481-CFDC-8F42-B670-3642B3036682}"/>
              </a:ext>
            </a:extLst>
          </p:cNvPr>
          <p:cNvSpPr>
            <a:spLocks noGrp="1"/>
          </p:cNvSpPr>
          <p:nvPr>
            <p:ph idx="1"/>
          </p:nvPr>
        </p:nvSpPr>
        <p:spPr>
          <a:xfrm>
            <a:off x="838200" y="1825625"/>
            <a:ext cx="9176657" cy="4351338"/>
          </a:xfrm>
        </p:spPr>
        <p:txBody>
          <a:bodyPr/>
          <a:lstStyle/>
          <a:p>
            <a:r>
              <a:rPr lang="en-US" i="1"/>
              <a:t>Agent</a:t>
            </a:r>
          </a:p>
          <a:p>
            <a:r>
              <a:rPr lang="en-US" i="1"/>
              <a:t>Influenza viruses are classified within the family of ortho-myxoviridae. </a:t>
            </a:r>
          </a:p>
          <a:p>
            <a:r>
              <a:rPr lang="en-US" i="1"/>
              <a:t>There are three viral subtypes, namely influenza type A, type B and type C. </a:t>
            </a:r>
          </a:p>
          <a:p>
            <a:r>
              <a:rPr lang="en-US" i="1"/>
              <a:t>These three viruses are antigenetically distinct. There is no cross immunity between them. </a:t>
            </a:r>
          </a:p>
          <a:p>
            <a:r>
              <a:rPr lang="en-US" i="1"/>
              <a:t>Of importance are the Influenza  A and B viruses which are responsible for epidemics of disease throughout the world. </a:t>
            </a:r>
          </a:p>
          <a:p>
            <a:endParaRPr lang="en-US" i="1"/>
          </a:p>
          <a:p>
            <a:endParaRPr lang="en-US" i="1"/>
          </a:p>
          <a:p>
            <a:endParaRPr lang="en-US" i="1"/>
          </a:p>
          <a:p>
            <a:endParaRPr lang="en-US" i="1"/>
          </a:p>
        </p:txBody>
      </p:sp>
    </p:spTree>
    <p:extLst>
      <p:ext uri="{BB962C8B-B14F-4D97-AF65-F5344CB8AC3E}">
        <p14:creationId xmlns="" xmlns:p14="http://schemas.microsoft.com/office/powerpoint/2010/main" val="427166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FDF1B7-4FED-EB40-BF4C-5B48D262EEB6}"/>
              </a:ext>
            </a:extLst>
          </p:cNvPr>
          <p:cNvSpPr>
            <a:spLocks noGrp="1"/>
          </p:cNvSpPr>
          <p:nvPr>
            <p:ph type="title"/>
          </p:nvPr>
        </p:nvSpPr>
        <p:spPr/>
        <p:txBody>
          <a:bodyPr/>
          <a:lstStyle/>
          <a:p>
            <a:r>
              <a:rPr lang="en-US" b="1" i="1">
                <a:solidFill>
                  <a:srgbClr val="7030A0"/>
                </a:solidFill>
              </a:rPr>
              <a:t>Continue… … . </a:t>
            </a:r>
          </a:p>
        </p:txBody>
      </p:sp>
      <p:sp>
        <p:nvSpPr>
          <p:cNvPr id="3" name="Content Placeholder 2">
            <a:extLst>
              <a:ext uri="{FF2B5EF4-FFF2-40B4-BE49-F238E27FC236}">
                <a16:creationId xmlns="" xmlns:a16="http://schemas.microsoft.com/office/drawing/2014/main" id="{CBEDF659-3F8B-BE48-A942-DEC7BD8C9E72}"/>
              </a:ext>
            </a:extLst>
          </p:cNvPr>
          <p:cNvSpPr>
            <a:spLocks noGrp="1"/>
          </p:cNvSpPr>
          <p:nvPr>
            <p:ph idx="1"/>
          </p:nvPr>
        </p:nvSpPr>
        <p:spPr>
          <a:xfrm>
            <a:off x="838201" y="1354667"/>
            <a:ext cx="9067800" cy="4822296"/>
          </a:xfrm>
        </p:spPr>
        <p:txBody>
          <a:bodyPr/>
          <a:lstStyle/>
          <a:p>
            <a:r>
              <a:rPr lang="en-US" i="1"/>
              <a:t>Both influenza A and B viruses have two distinct surface antigens the hemoglutinin and the neuraminidase antigens.</a:t>
            </a:r>
          </a:p>
          <a:p>
            <a:r>
              <a:rPr lang="en-US" i="1"/>
              <a:t>The H antigen initiates infection following attachment of the virus to susceptible cells. The N antigen is is responsible for the release of the virus from the infected cell. </a:t>
            </a:r>
          </a:p>
          <a:p>
            <a:r>
              <a:rPr lang="en-US" i="1"/>
              <a:t>The influenza A virus is unique among the viruses because it is frequently subject virus to antigenic variation, both major and minor. </a:t>
            </a:r>
          </a:p>
          <a:p>
            <a:r>
              <a:rPr lang="en-US" i="1"/>
              <a:t>When there is a sudden, complete or major change, it is called a shift, and when an antigenic change is gradual, over a period of time, it is called adrift… </a:t>
            </a:r>
          </a:p>
          <a:p>
            <a:endParaRPr lang="en-US" i="1"/>
          </a:p>
          <a:p>
            <a:endParaRPr lang="en-US" i="1"/>
          </a:p>
        </p:txBody>
      </p:sp>
    </p:spTree>
    <p:extLst>
      <p:ext uri="{BB962C8B-B14F-4D97-AF65-F5344CB8AC3E}">
        <p14:creationId xmlns="" xmlns:p14="http://schemas.microsoft.com/office/powerpoint/2010/main" val="4283319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FCBE2E-AEE5-6F46-94D8-7F7758021C4F}"/>
              </a:ext>
            </a:extLst>
          </p:cNvPr>
          <p:cNvSpPr>
            <a:spLocks noGrp="1"/>
          </p:cNvSpPr>
          <p:nvPr>
            <p:ph type="title"/>
          </p:nvPr>
        </p:nvSpPr>
        <p:spPr/>
        <p:txBody>
          <a:bodyPr/>
          <a:lstStyle/>
          <a:p>
            <a:r>
              <a:rPr lang="en-US" b="1" i="1">
                <a:solidFill>
                  <a:srgbClr val="7030A0"/>
                </a:solidFill>
              </a:rPr>
              <a:t>Reservoir of infection </a:t>
            </a:r>
          </a:p>
        </p:txBody>
      </p:sp>
      <p:sp>
        <p:nvSpPr>
          <p:cNvPr id="3" name="Content Placeholder 2">
            <a:extLst>
              <a:ext uri="{FF2B5EF4-FFF2-40B4-BE49-F238E27FC236}">
                <a16:creationId xmlns="" xmlns:a16="http://schemas.microsoft.com/office/drawing/2014/main" id="{43D4C38A-7920-D643-B9F2-52CB03018AF1}"/>
              </a:ext>
            </a:extLst>
          </p:cNvPr>
          <p:cNvSpPr>
            <a:spLocks noGrp="1"/>
          </p:cNvSpPr>
          <p:nvPr>
            <p:ph idx="1"/>
          </p:nvPr>
        </p:nvSpPr>
        <p:spPr>
          <a:xfrm>
            <a:off x="838200" y="1439333"/>
            <a:ext cx="8402562" cy="4737630"/>
          </a:xfrm>
        </p:spPr>
        <p:txBody>
          <a:bodyPr/>
          <a:lstStyle/>
          <a:p>
            <a:r>
              <a:rPr lang="en-US" i="1"/>
              <a:t>It has become increasingly evident that a major Reservoir of influenza virus exists in animals and birds.</a:t>
            </a:r>
          </a:p>
          <a:p>
            <a:r>
              <a:rPr lang="en-US" i="1"/>
              <a:t>Many influenza viruses have been isolated from a wide variety of animals and birds (eg swine, horses, dogs, cats, domestic poultry wild birds, etc). </a:t>
            </a:r>
          </a:p>
          <a:p>
            <a:r>
              <a:rPr lang="en-US" i="1"/>
              <a:t>Some of these include the major H and N antigens related to human strains. </a:t>
            </a:r>
          </a:p>
          <a:p>
            <a:r>
              <a:rPr lang="en-US" i="1"/>
              <a:t>These are increasing evidence that the animal resevior provides new strains of the influenza of man, animals, and birds. </a:t>
            </a:r>
          </a:p>
          <a:p>
            <a:endParaRPr lang="en-US" i="1"/>
          </a:p>
          <a:p>
            <a:endParaRPr lang="en-US" i="1"/>
          </a:p>
        </p:txBody>
      </p:sp>
    </p:spTree>
    <p:extLst>
      <p:ext uri="{BB962C8B-B14F-4D97-AF65-F5344CB8AC3E}">
        <p14:creationId xmlns="" xmlns:p14="http://schemas.microsoft.com/office/powerpoint/2010/main" val="1197052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4AB8B4-BF2D-BE49-BB15-334B517D8A41}"/>
              </a:ext>
            </a:extLst>
          </p:cNvPr>
          <p:cNvSpPr>
            <a:spLocks noGrp="1"/>
          </p:cNvSpPr>
          <p:nvPr>
            <p:ph type="title"/>
          </p:nvPr>
        </p:nvSpPr>
        <p:spPr/>
        <p:txBody>
          <a:bodyPr/>
          <a:lstStyle/>
          <a:p>
            <a:r>
              <a:rPr lang="en-US" b="1" i="1">
                <a:solidFill>
                  <a:srgbClr val="7030A0"/>
                </a:solidFill>
              </a:rPr>
              <a:t>Source of infection </a:t>
            </a:r>
          </a:p>
        </p:txBody>
      </p:sp>
      <p:sp>
        <p:nvSpPr>
          <p:cNvPr id="3" name="Content Placeholder 2">
            <a:extLst>
              <a:ext uri="{FF2B5EF4-FFF2-40B4-BE49-F238E27FC236}">
                <a16:creationId xmlns="" xmlns:a16="http://schemas.microsoft.com/office/drawing/2014/main" id="{A230E6EC-C59D-AB40-9957-877464622B96}"/>
              </a:ext>
            </a:extLst>
          </p:cNvPr>
          <p:cNvSpPr>
            <a:spLocks noGrp="1"/>
          </p:cNvSpPr>
          <p:nvPr>
            <p:ph idx="1"/>
          </p:nvPr>
        </p:nvSpPr>
        <p:spPr>
          <a:xfrm>
            <a:off x="838200" y="1825625"/>
            <a:ext cx="9031514" cy="4351338"/>
          </a:xfrm>
        </p:spPr>
        <p:txBody>
          <a:bodyPr/>
          <a:lstStyle/>
          <a:p>
            <a:r>
              <a:rPr lang="en-US" i="1"/>
              <a:t> The Source of infection usually is a case or sub clinical case.</a:t>
            </a:r>
          </a:p>
          <a:p>
            <a:r>
              <a:rPr lang="en-US" i="1"/>
              <a:t>During epidemic, a large number of mild and asymptomatic infections occur, which play an important role in the epread of infection. </a:t>
            </a:r>
          </a:p>
          <a:p>
            <a:r>
              <a:rPr lang="en-US" i="1"/>
              <a:t>The secretions of the respiratory tract are infective. </a:t>
            </a:r>
          </a:p>
          <a:p>
            <a:r>
              <a:rPr lang="en-US" i="1"/>
              <a:t>Period of infectivity </a:t>
            </a:r>
          </a:p>
          <a:p>
            <a:r>
              <a:rPr lang="en-US" i="1"/>
              <a:t>The virus is present in the Naso pharynx a couple of days before and a couple of days after the onset of symptoms. </a:t>
            </a:r>
          </a:p>
          <a:p>
            <a:endParaRPr lang="en-US" i="1"/>
          </a:p>
          <a:p>
            <a:endParaRPr lang="en-US" i="1"/>
          </a:p>
          <a:p>
            <a:endParaRPr lang="en-US" i="1"/>
          </a:p>
        </p:txBody>
      </p:sp>
    </p:spTree>
    <p:extLst>
      <p:ext uri="{BB962C8B-B14F-4D97-AF65-F5344CB8AC3E}">
        <p14:creationId xmlns="" xmlns:p14="http://schemas.microsoft.com/office/powerpoint/2010/main" val="3351241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87F3BE-764B-D14B-B51C-8687677A386D}"/>
              </a:ext>
            </a:extLst>
          </p:cNvPr>
          <p:cNvSpPr>
            <a:spLocks noGrp="1"/>
          </p:cNvSpPr>
          <p:nvPr>
            <p:ph type="title"/>
          </p:nvPr>
        </p:nvSpPr>
        <p:spPr/>
        <p:txBody>
          <a:bodyPr/>
          <a:lstStyle/>
          <a:p>
            <a:r>
              <a:rPr lang="en-US" b="1" i="1">
                <a:solidFill>
                  <a:srgbClr val="7030A0"/>
                </a:solidFill>
              </a:rPr>
              <a:t>Age and sex </a:t>
            </a:r>
          </a:p>
        </p:txBody>
      </p:sp>
      <p:sp>
        <p:nvSpPr>
          <p:cNvPr id="3" name="Content Placeholder 2">
            <a:extLst>
              <a:ext uri="{FF2B5EF4-FFF2-40B4-BE49-F238E27FC236}">
                <a16:creationId xmlns="" xmlns:a16="http://schemas.microsoft.com/office/drawing/2014/main" id="{F3DC32B6-6D42-D845-A1E4-453207726759}"/>
              </a:ext>
            </a:extLst>
          </p:cNvPr>
          <p:cNvSpPr>
            <a:spLocks noGrp="1"/>
          </p:cNvSpPr>
          <p:nvPr>
            <p:ph idx="1"/>
          </p:nvPr>
        </p:nvSpPr>
        <p:spPr>
          <a:xfrm>
            <a:off x="838200" y="1825625"/>
            <a:ext cx="8426752" cy="4351338"/>
          </a:xfrm>
        </p:spPr>
        <p:txBody>
          <a:bodyPr/>
          <a:lstStyle/>
          <a:p>
            <a:r>
              <a:rPr lang="en-US" i="1"/>
              <a:t>Influenza affects all ages and people of both sexes. In general, the attack rate is lower among adults. Children constitute an important link in the transmission chain.</a:t>
            </a:r>
          </a:p>
          <a:p>
            <a:r>
              <a:rPr lang="en-US" i="1"/>
              <a:t>The highest mortality rate during an epidemic occurs among certain high risk groups in the populations such as old people generally over 65 years of age, infants under 28 months and persons with diabetic or chronic heart disease, kidney and respiratory ailments. </a:t>
            </a:r>
          </a:p>
        </p:txBody>
      </p:sp>
    </p:spTree>
    <p:extLst>
      <p:ext uri="{BB962C8B-B14F-4D97-AF65-F5344CB8AC3E}">
        <p14:creationId xmlns="" xmlns:p14="http://schemas.microsoft.com/office/powerpoint/2010/main" val="536409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92AA57-0D7D-D444-B8C4-EADB8EDBB81F}"/>
              </a:ext>
            </a:extLst>
          </p:cNvPr>
          <p:cNvSpPr>
            <a:spLocks noGrp="1"/>
          </p:cNvSpPr>
          <p:nvPr>
            <p:ph type="title"/>
          </p:nvPr>
        </p:nvSpPr>
        <p:spPr/>
        <p:txBody>
          <a:bodyPr/>
          <a:lstStyle/>
          <a:p>
            <a:r>
              <a:rPr lang="en-US" b="1" i="1">
                <a:solidFill>
                  <a:srgbClr val="7030A0"/>
                </a:solidFill>
              </a:rPr>
              <a:t>Environmental factors of influenza </a:t>
            </a:r>
          </a:p>
        </p:txBody>
      </p:sp>
      <p:sp>
        <p:nvSpPr>
          <p:cNvPr id="3" name="Content Placeholder 2">
            <a:extLst>
              <a:ext uri="{FF2B5EF4-FFF2-40B4-BE49-F238E27FC236}">
                <a16:creationId xmlns="" xmlns:a16="http://schemas.microsoft.com/office/drawing/2014/main" id="{F4B78324-D7ED-1E4A-9AEA-0A9E8CC8B0B9}"/>
              </a:ext>
            </a:extLst>
          </p:cNvPr>
          <p:cNvSpPr>
            <a:spLocks noGrp="1"/>
          </p:cNvSpPr>
          <p:nvPr>
            <p:ph idx="1"/>
          </p:nvPr>
        </p:nvSpPr>
        <p:spPr>
          <a:xfrm>
            <a:off x="838200" y="1825625"/>
            <a:ext cx="9624181" cy="4351338"/>
          </a:xfrm>
        </p:spPr>
        <p:txBody>
          <a:bodyPr/>
          <a:lstStyle/>
          <a:p>
            <a:pPr marL="0" indent="0">
              <a:buNone/>
            </a:pPr>
            <a:r>
              <a:rPr lang="en-US" i="1"/>
              <a:t>Seoson</a:t>
            </a:r>
          </a:p>
          <a:p>
            <a:pPr marL="0" indent="0">
              <a:buNone/>
            </a:pPr>
            <a:r>
              <a:rPr lang="en-US" i="1"/>
              <a:t>The seasonal incidence is striking, epidemics usually occur in the winter months in the northern hemisphere. In India, however, epidemics have often occurred in summer. </a:t>
            </a:r>
          </a:p>
          <a:p>
            <a:pPr marL="0" indent="0">
              <a:buNone/>
            </a:pPr>
            <a:r>
              <a:rPr lang="en-US" i="1"/>
              <a:t>Overcrowding</a:t>
            </a:r>
          </a:p>
          <a:p>
            <a:pPr marL="0" indent="0">
              <a:buNone/>
            </a:pPr>
            <a:r>
              <a:rPr lang="en-US" i="1"/>
              <a:t>Overcrowding enhances transmission of the infection. The attack rates are high in closed population groups </a:t>
            </a:r>
          </a:p>
          <a:p>
            <a:pPr marL="0" indent="0">
              <a:buNone/>
            </a:pPr>
            <a:r>
              <a:rPr lang="en-US" i="1"/>
              <a:t>Incubation period </a:t>
            </a:r>
          </a:p>
          <a:p>
            <a:pPr marL="0" indent="0">
              <a:buNone/>
            </a:pPr>
            <a:r>
              <a:rPr lang="en-US" i="1"/>
              <a:t>The incubation period is about 18-72 hours</a:t>
            </a:r>
          </a:p>
          <a:p>
            <a:pPr marL="0" indent="0">
              <a:buNone/>
            </a:pPr>
            <a:endParaRPr lang="en-US" i="1"/>
          </a:p>
          <a:p>
            <a:pPr marL="0" indent="0">
              <a:buNone/>
            </a:pPr>
            <a:endParaRPr lang="en-US" i="1"/>
          </a:p>
          <a:p>
            <a:pPr marL="0" indent="0">
              <a:buNone/>
            </a:pPr>
            <a:endParaRPr lang="en-US" i="1"/>
          </a:p>
        </p:txBody>
      </p:sp>
    </p:spTree>
    <p:extLst>
      <p:ext uri="{BB962C8B-B14F-4D97-AF65-F5344CB8AC3E}">
        <p14:creationId xmlns="" xmlns:p14="http://schemas.microsoft.com/office/powerpoint/2010/main" val="2694273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990</Words>
  <Application>Microsoft Office PowerPoint</Application>
  <PresentationFormat>Custom</PresentationFormat>
  <Paragraphs>89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Influenza </vt:lpstr>
      <vt:lpstr>Introduction </vt:lpstr>
      <vt:lpstr>Definition </vt:lpstr>
      <vt:lpstr>Epidemiological determinants </vt:lpstr>
      <vt:lpstr>Continue… … . </vt:lpstr>
      <vt:lpstr>Reservoir of infection </vt:lpstr>
      <vt:lpstr>Source of infection </vt:lpstr>
      <vt:lpstr>Age and sex </vt:lpstr>
      <vt:lpstr>Environmental factors of influenza </vt:lpstr>
      <vt:lpstr>Signs and symptoms </vt:lpstr>
      <vt:lpstr>Diagnosis of influenza </vt:lpstr>
      <vt:lpstr>Treatment </vt:lpstr>
      <vt:lpstr>Prevention of influenza </vt:lpstr>
      <vt:lpstr>Vaccine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Influenza</dc:title>
  <dc:creator>Unknown User</dc:creator>
  <cp:lastModifiedBy>library</cp:lastModifiedBy>
  <cp:revision>1</cp:revision>
  <dcterms:created xsi:type="dcterms:W3CDTF">2020-05-04T13:25:51Z</dcterms:created>
  <dcterms:modified xsi:type="dcterms:W3CDTF">2021-03-27T05:11:56Z</dcterms:modified>
</cp:coreProperties>
</file>