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56" y="-10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5609AF-D87E-494F-8524-8D26A46DB35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4FB94302-3F17-4C4C-98B1-AED6F68F2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3FA25C48-E3C2-AE4D-8857-5C7B218CBA6D}"/>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5" name="Footer Placeholder 4">
            <a:extLst>
              <a:ext uri="{FF2B5EF4-FFF2-40B4-BE49-F238E27FC236}">
                <a16:creationId xmlns="" xmlns:a16="http://schemas.microsoft.com/office/drawing/2014/main" id="{32B5103C-4410-344A-B7D2-6D094D676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D8C692-FAE0-2841-AEAC-1062676151DE}"/>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138250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3EE863-53B1-C748-8AFB-DBDFF619604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28709D88-A0E3-F44F-82F5-F5D5F4FE3BC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3630D801-59D4-DF40-ACF5-915DC6AB6208}"/>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5" name="Footer Placeholder 4">
            <a:extLst>
              <a:ext uri="{FF2B5EF4-FFF2-40B4-BE49-F238E27FC236}">
                <a16:creationId xmlns="" xmlns:a16="http://schemas.microsoft.com/office/drawing/2014/main" id="{DF82BF1E-3EC2-F44F-90FB-C493F140B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48D446D-5801-974A-BA39-9246465651B0}"/>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256297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B476518-2303-AB4E-BC41-52FFEEE4BE6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81D46022-B861-3443-A3D9-7E63681D6C7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39C6BB53-1A1C-B14C-ADAC-34C50D6EFBBE}"/>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5" name="Footer Placeholder 4">
            <a:extLst>
              <a:ext uri="{FF2B5EF4-FFF2-40B4-BE49-F238E27FC236}">
                <a16:creationId xmlns="" xmlns:a16="http://schemas.microsoft.com/office/drawing/2014/main" id="{7F39C878-DD07-B344-ABA8-66288FB15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3FAC138-9FED-D649-9800-E1D4F09BF2BF}"/>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317400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2538C8-4E96-E447-90A3-000EB079977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8708FFCD-092A-6B4F-9C5A-ACA169244FF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60763336-10F2-1643-8605-DED627F2F2F9}"/>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5" name="Footer Placeholder 4">
            <a:extLst>
              <a:ext uri="{FF2B5EF4-FFF2-40B4-BE49-F238E27FC236}">
                <a16:creationId xmlns="" xmlns:a16="http://schemas.microsoft.com/office/drawing/2014/main" id="{05573A0F-6FDE-7544-A67D-9BBE8E43F6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1BE34CE-23A7-884C-8D32-7DFE37558F17}"/>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183909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85FB5E-31A5-344E-ADE6-7A05706BE98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5367016E-401D-684C-B6F4-8D6D8AB0C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E0A8FE39-0D1A-A442-9095-4133D80B590B}"/>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5" name="Footer Placeholder 4">
            <a:extLst>
              <a:ext uri="{FF2B5EF4-FFF2-40B4-BE49-F238E27FC236}">
                <a16:creationId xmlns="" xmlns:a16="http://schemas.microsoft.com/office/drawing/2014/main" id="{923AD7B9-6B50-DC4F-A5C1-58CA01262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5414DB0-04CD-784B-9197-7AC501E92E5E}"/>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422489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8780AC-A9F5-C64E-BF28-9FE4FD0F327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CBA3F258-1BB8-4446-B05C-5B09FB0B116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AC77A6F1-2CEE-4D47-8C70-CFD98882D7F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F9844094-17AC-0D48-97C1-9D937A35E8F8}"/>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6" name="Footer Placeholder 5">
            <a:extLst>
              <a:ext uri="{FF2B5EF4-FFF2-40B4-BE49-F238E27FC236}">
                <a16:creationId xmlns="" xmlns:a16="http://schemas.microsoft.com/office/drawing/2014/main" id="{DEF1F6A5-BA3E-234A-A113-C9FBB39CC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8B14243-C322-0244-982F-ABF70857413C}"/>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114600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04E4AE-56EC-474E-A99B-9520518C866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FF826492-190A-4949-87DD-F97C7F4F2A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F0EF6E29-A51C-2A4B-942D-C3581915DD5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4873285A-38F5-4241-AD45-903D21E1ED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5BB04231-E45D-2F44-BF62-85ED666686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324A87E0-B877-7343-B5B6-CA150650BDD7}"/>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8" name="Footer Placeholder 7">
            <a:extLst>
              <a:ext uri="{FF2B5EF4-FFF2-40B4-BE49-F238E27FC236}">
                <a16:creationId xmlns="" xmlns:a16="http://schemas.microsoft.com/office/drawing/2014/main" id="{AC3E4805-A90F-8847-AB7C-E8BA807F3E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AF3ED9A-85EC-AD45-BEF9-22B7A369F8A2}"/>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362565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2D8CED-40EA-AB43-A561-19B31F7A582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5D100039-BA57-6E46-A25C-3E0A0824B8C4}"/>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4" name="Footer Placeholder 3">
            <a:extLst>
              <a:ext uri="{FF2B5EF4-FFF2-40B4-BE49-F238E27FC236}">
                <a16:creationId xmlns="" xmlns:a16="http://schemas.microsoft.com/office/drawing/2014/main" id="{EB0117CD-95B5-D04D-BF08-D964C2DB47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C6FED50-5F61-FF41-B8AA-572058D0F66E}"/>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45729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91B3D03-E2D4-9B47-94D8-148F50012825}"/>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3" name="Footer Placeholder 2">
            <a:extLst>
              <a:ext uri="{FF2B5EF4-FFF2-40B4-BE49-F238E27FC236}">
                <a16:creationId xmlns="" xmlns:a16="http://schemas.microsoft.com/office/drawing/2014/main" id="{95D42D16-C52E-BE4C-B724-8B1C0F3AAD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04A8884-5502-A942-96CA-809D0B09C90F}"/>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123614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F3D2EE-7B16-384E-AD32-2BEC60FDF7A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BF6FD19F-4A82-694D-8483-70071E8AB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C743E0A2-F759-8843-A2AE-81C12B38F5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7F527D37-ABC9-4047-BBA0-62F1A40B9915}"/>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6" name="Footer Placeholder 5">
            <a:extLst>
              <a:ext uri="{FF2B5EF4-FFF2-40B4-BE49-F238E27FC236}">
                <a16:creationId xmlns="" xmlns:a16="http://schemas.microsoft.com/office/drawing/2014/main" id="{8D02B287-3A3B-4440-953C-36755458F8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2EA860D-5828-E94B-A172-F1D22D7D57D5}"/>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184157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9C0149-ECF3-464C-BF8D-04AE66684D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1991C446-66B0-9E49-8B9C-5044081CE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60D30DD-A085-A54E-A3B4-330F65F3D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3FD63585-ED60-9747-BC30-D2F5688EBCCA}"/>
              </a:ext>
            </a:extLst>
          </p:cNvPr>
          <p:cNvSpPr>
            <a:spLocks noGrp="1"/>
          </p:cNvSpPr>
          <p:nvPr>
            <p:ph type="dt" sz="half" idx="10"/>
          </p:nvPr>
        </p:nvSpPr>
        <p:spPr/>
        <p:txBody>
          <a:bodyPr/>
          <a:lstStyle/>
          <a:p>
            <a:fld id="{A3F920FD-CC1A-5744-B0AC-818737003A7B}" type="datetimeFigureOut">
              <a:rPr lang="en-US" smtClean="0"/>
              <a:pPr/>
              <a:t>3/27/2021</a:t>
            </a:fld>
            <a:endParaRPr lang="en-US"/>
          </a:p>
        </p:txBody>
      </p:sp>
      <p:sp>
        <p:nvSpPr>
          <p:cNvPr id="6" name="Footer Placeholder 5">
            <a:extLst>
              <a:ext uri="{FF2B5EF4-FFF2-40B4-BE49-F238E27FC236}">
                <a16:creationId xmlns="" xmlns:a16="http://schemas.microsoft.com/office/drawing/2014/main" id="{47D2D613-6BA6-B942-BDE5-1ADA06D68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36A9579-950C-014E-B25C-84D0E06289ED}"/>
              </a:ext>
            </a:extLst>
          </p:cNvPr>
          <p:cNvSpPr>
            <a:spLocks noGrp="1"/>
          </p:cNvSpPr>
          <p:nvPr>
            <p:ph type="sldNum" sz="quarter" idx="12"/>
          </p:nvPr>
        </p:nvSpPr>
        <p:spPr/>
        <p:txBody>
          <a:body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401544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2123116-25CA-F44A-ACB1-15E2BB56F3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0FCAD2EF-D336-AB49-870C-758DD91B92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FBBF5CE3-CB4A-8440-A7BC-48EC7B0ADF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920FD-CC1A-5744-B0AC-818737003A7B}" type="datetimeFigureOut">
              <a:rPr lang="en-US" smtClean="0"/>
              <a:pPr/>
              <a:t>3/27/2021</a:t>
            </a:fld>
            <a:endParaRPr lang="en-US"/>
          </a:p>
        </p:txBody>
      </p:sp>
      <p:sp>
        <p:nvSpPr>
          <p:cNvPr id="5" name="Footer Placeholder 4">
            <a:extLst>
              <a:ext uri="{FF2B5EF4-FFF2-40B4-BE49-F238E27FC236}">
                <a16:creationId xmlns="" xmlns:a16="http://schemas.microsoft.com/office/drawing/2014/main" id="{50143341-5F76-204B-ABC6-1AA14FC77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3A78CB9-A352-454B-A45C-960365A854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7CCED-A2F6-D844-ACE6-A4BFC3123772}" type="slidenum">
              <a:rPr lang="en-US" smtClean="0"/>
              <a:pPr/>
              <a:t>‹#›</a:t>
            </a:fld>
            <a:endParaRPr lang="en-US"/>
          </a:p>
        </p:txBody>
      </p:sp>
    </p:spTree>
    <p:extLst>
      <p:ext uri="{BB962C8B-B14F-4D97-AF65-F5344CB8AC3E}">
        <p14:creationId xmlns="" xmlns:p14="http://schemas.microsoft.com/office/powerpoint/2010/main" val="791110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E3CE03-6E03-064D-B241-50401721FF53}"/>
              </a:ext>
            </a:extLst>
          </p:cNvPr>
          <p:cNvSpPr>
            <a:spLocks noGrp="1"/>
          </p:cNvSpPr>
          <p:nvPr>
            <p:ph type="ctrTitle"/>
          </p:nvPr>
        </p:nvSpPr>
        <p:spPr/>
        <p:txBody>
          <a:bodyPr/>
          <a:lstStyle/>
          <a:p>
            <a:r>
              <a:rPr lang="en-US" b="1" i="1">
                <a:solidFill>
                  <a:srgbClr val="FFC000"/>
                </a:solidFill>
              </a:rPr>
              <a:t>Poliomyelitis </a:t>
            </a:r>
          </a:p>
        </p:txBody>
      </p:sp>
    </p:spTree>
    <p:extLst>
      <p:ext uri="{BB962C8B-B14F-4D97-AF65-F5344CB8AC3E}">
        <p14:creationId xmlns="" xmlns:p14="http://schemas.microsoft.com/office/powerpoint/2010/main" val="402473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5F1A7C-4497-8145-A5DA-729E2FA829E9}"/>
              </a:ext>
            </a:extLst>
          </p:cNvPr>
          <p:cNvSpPr>
            <a:spLocks noGrp="1"/>
          </p:cNvSpPr>
          <p:nvPr>
            <p:ph type="title"/>
          </p:nvPr>
        </p:nvSpPr>
        <p:spPr/>
        <p:txBody>
          <a:bodyPr/>
          <a:lstStyle/>
          <a:p>
            <a:r>
              <a:rPr lang="en-US" b="1" i="1">
                <a:solidFill>
                  <a:schemeClr val="accent4"/>
                </a:solidFill>
              </a:rPr>
              <a:t>Diagnostic findings </a:t>
            </a:r>
          </a:p>
        </p:txBody>
      </p:sp>
      <p:sp>
        <p:nvSpPr>
          <p:cNvPr id="3" name="Content Placeholder 2">
            <a:extLst>
              <a:ext uri="{FF2B5EF4-FFF2-40B4-BE49-F238E27FC236}">
                <a16:creationId xmlns="" xmlns:a16="http://schemas.microsoft.com/office/drawing/2014/main" id="{727B0E16-8812-3241-A9CE-44D0080EEBA3}"/>
              </a:ext>
            </a:extLst>
          </p:cNvPr>
          <p:cNvSpPr>
            <a:spLocks noGrp="1"/>
          </p:cNvSpPr>
          <p:nvPr>
            <p:ph idx="1"/>
          </p:nvPr>
        </p:nvSpPr>
        <p:spPr>
          <a:xfrm>
            <a:off x="838201" y="1825625"/>
            <a:ext cx="9515324" cy="4351338"/>
          </a:xfrm>
        </p:spPr>
        <p:txBody>
          <a:bodyPr/>
          <a:lstStyle/>
          <a:p>
            <a:r>
              <a:rPr lang="en-US" i="1"/>
              <a:t>To confirm the diagnosis, a sample of throat secretions, stool or a colorless fluid that surrounds your brain and spinal cord CSF is checked for poliovirus.</a:t>
            </a:r>
          </a:p>
          <a:p>
            <a:r>
              <a:rPr lang="en-US" i="1"/>
              <a:t>Viral culture </a:t>
            </a:r>
          </a:p>
          <a:p>
            <a:r>
              <a:rPr lang="en-US" i="1"/>
              <a:t>Obtain specimen from the CSF, stool, and throat for viral culture in patients with suspected poliomylitis infection </a:t>
            </a:r>
          </a:p>
          <a:p>
            <a:r>
              <a:rPr lang="en-US" i="1"/>
              <a:t>Serum antibody </a:t>
            </a:r>
          </a:p>
          <a:p>
            <a:r>
              <a:rPr lang="en-US" i="1"/>
              <a:t>Obtain acute and convalescent serum for antibody concentration against three polio virus </a:t>
            </a:r>
          </a:p>
          <a:p>
            <a:endParaRPr lang="en-US" i="1"/>
          </a:p>
          <a:p>
            <a:endParaRPr lang="en-US" i="1"/>
          </a:p>
          <a:p>
            <a:endParaRPr lang="en-US" i="1"/>
          </a:p>
        </p:txBody>
      </p:sp>
    </p:spTree>
    <p:extLst>
      <p:ext uri="{BB962C8B-B14F-4D97-AF65-F5344CB8AC3E}">
        <p14:creationId xmlns="" xmlns:p14="http://schemas.microsoft.com/office/powerpoint/2010/main" val="228786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4F214D-BBE2-4841-ACE5-124ECAAB9FB7}"/>
              </a:ext>
            </a:extLst>
          </p:cNvPr>
          <p:cNvSpPr>
            <a:spLocks noGrp="1"/>
          </p:cNvSpPr>
          <p:nvPr>
            <p:ph type="title"/>
          </p:nvPr>
        </p:nvSpPr>
        <p:spPr/>
        <p:txBody>
          <a:bodyPr/>
          <a:lstStyle/>
          <a:p>
            <a:r>
              <a:rPr lang="en-US" b="1" i="1">
                <a:solidFill>
                  <a:schemeClr val="accent4"/>
                </a:solidFill>
              </a:rPr>
              <a:t>Medical management </a:t>
            </a:r>
          </a:p>
        </p:txBody>
      </p:sp>
      <p:sp>
        <p:nvSpPr>
          <p:cNvPr id="3" name="Content Placeholder 2">
            <a:extLst>
              <a:ext uri="{FF2B5EF4-FFF2-40B4-BE49-F238E27FC236}">
                <a16:creationId xmlns="" xmlns:a16="http://schemas.microsoft.com/office/drawing/2014/main" id="{1433AE8A-077B-C946-8CE7-70B5F4169DB2}"/>
              </a:ext>
            </a:extLst>
          </p:cNvPr>
          <p:cNvSpPr>
            <a:spLocks noGrp="1"/>
          </p:cNvSpPr>
          <p:nvPr>
            <p:ph idx="1"/>
          </p:nvPr>
        </p:nvSpPr>
        <p:spPr>
          <a:xfrm>
            <a:off x="838199" y="1825625"/>
            <a:ext cx="10515599" cy="4351338"/>
          </a:xfrm>
        </p:spPr>
        <p:txBody>
          <a:bodyPr/>
          <a:lstStyle/>
          <a:p>
            <a:r>
              <a:rPr lang="en-US" i="1"/>
              <a:t>The treatment of poliomyelitis is mainly supportive</a:t>
            </a:r>
          </a:p>
          <a:p>
            <a:r>
              <a:rPr lang="en-US" b="1" i="1"/>
              <a:t>Physical therapy</a:t>
            </a:r>
            <a:r>
              <a:rPr lang="en-US" i="1"/>
              <a:t> </a:t>
            </a:r>
          </a:p>
          <a:p>
            <a:r>
              <a:rPr lang="en-US" i="1"/>
              <a:t>Is indicated in cases of paralytic disease in paralytic disease it provides frequent Mobilization to avoid the development of chronic diabetic ulceration active and passive exercises are indicated during the convalescent stage. </a:t>
            </a:r>
          </a:p>
          <a:p>
            <a:r>
              <a:rPr lang="en-US" b="1" i="1"/>
              <a:t>Total hip arthroplasty</a:t>
            </a:r>
            <a:r>
              <a:rPr lang="en-US" i="1"/>
              <a:t> </a:t>
            </a:r>
          </a:p>
          <a:p>
            <a:r>
              <a:rPr lang="en-US" i="1"/>
              <a:t>it is a Therapeutic option for patients with paralytic sequel of poliomyelitis who develop hip dysplasia and degenerative disease </a:t>
            </a:r>
          </a:p>
          <a:p>
            <a:endParaRPr lang="en-US" i="1"/>
          </a:p>
        </p:txBody>
      </p:sp>
    </p:spTree>
    <p:extLst>
      <p:ext uri="{BB962C8B-B14F-4D97-AF65-F5344CB8AC3E}">
        <p14:creationId xmlns="" xmlns:p14="http://schemas.microsoft.com/office/powerpoint/2010/main" val="79764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422EE4-D571-6142-8DB5-C2057D0A8BA6}"/>
              </a:ext>
            </a:extLst>
          </p:cNvPr>
          <p:cNvSpPr>
            <a:spLocks noGrp="1"/>
          </p:cNvSpPr>
          <p:nvPr>
            <p:ph idx="1"/>
          </p:nvPr>
        </p:nvSpPr>
        <p:spPr>
          <a:xfrm>
            <a:off x="838200" y="1825625"/>
            <a:ext cx="7967133" cy="4351338"/>
          </a:xfrm>
        </p:spPr>
        <p:txBody>
          <a:bodyPr/>
          <a:lstStyle/>
          <a:p>
            <a:r>
              <a:rPr lang="en-US" i="1"/>
              <a:t>Diet</a:t>
            </a:r>
          </a:p>
          <a:p>
            <a:r>
              <a:rPr lang="en-US" i="1"/>
              <a:t>Becouse patients with poliomyelitis are prone to develop constipation, a diet rich in fiber is usually indicated </a:t>
            </a:r>
          </a:p>
          <a:p>
            <a:r>
              <a:rPr lang="en-US" i="1"/>
              <a:t>Pharmacological management </a:t>
            </a:r>
          </a:p>
          <a:p>
            <a:r>
              <a:rPr lang="en-US" i="1"/>
              <a:t>No antiviral agents are effective against poliovirus </a:t>
            </a:r>
          </a:p>
          <a:p>
            <a:endParaRPr lang="en-US" i="1"/>
          </a:p>
          <a:p>
            <a:endParaRPr lang="en-US" i="1"/>
          </a:p>
        </p:txBody>
      </p:sp>
    </p:spTree>
    <p:extLst>
      <p:ext uri="{BB962C8B-B14F-4D97-AF65-F5344CB8AC3E}">
        <p14:creationId xmlns="" xmlns:p14="http://schemas.microsoft.com/office/powerpoint/2010/main" val="4055888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1CF428-6EB4-2948-8406-187E703817B0}"/>
              </a:ext>
            </a:extLst>
          </p:cNvPr>
          <p:cNvSpPr>
            <a:spLocks noGrp="1"/>
          </p:cNvSpPr>
          <p:nvPr>
            <p:ph type="title"/>
          </p:nvPr>
        </p:nvSpPr>
        <p:spPr/>
        <p:txBody>
          <a:bodyPr/>
          <a:lstStyle/>
          <a:p>
            <a:r>
              <a:rPr lang="en-US" b="1" i="1">
                <a:solidFill>
                  <a:schemeClr val="accent4"/>
                </a:solidFill>
              </a:rPr>
              <a:t>Nursing diagnosis </a:t>
            </a:r>
          </a:p>
        </p:txBody>
      </p:sp>
      <p:sp>
        <p:nvSpPr>
          <p:cNvPr id="3" name="Content Placeholder 2">
            <a:extLst>
              <a:ext uri="{FF2B5EF4-FFF2-40B4-BE49-F238E27FC236}">
                <a16:creationId xmlns="" xmlns:a16="http://schemas.microsoft.com/office/drawing/2014/main" id="{7B788FAF-345F-0A4D-8EF4-88E40DCD89A6}"/>
              </a:ext>
            </a:extLst>
          </p:cNvPr>
          <p:cNvSpPr>
            <a:spLocks noGrp="1"/>
          </p:cNvSpPr>
          <p:nvPr>
            <p:ph idx="1"/>
          </p:nvPr>
        </p:nvSpPr>
        <p:spPr>
          <a:xfrm>
            <a:off x="959152" y="1849816"/>
            <a:ext cx="9805610" cy="4351338"/>
          </a:xfrm>
        </p:spPr>
        <p:txBody>
          <a:bodyPr/>
          <a:lstStyle/>
          <a:p>
            <a:r>
              <a:rPr lang="en-GB" i="1"/>
              <a:t>Imbalanced nutrition less than body requirement related to anorexia nausea and vomiting.</a:t>
            </a:r>
            <a:endParaRPr lang="en-US" i="1"/>
          </a:p>
          <a:p>
            <a:r>
              <a:rPr lang="en-GB" i="1"/>
              <a:t> Ineffective thermoregulation related to the infection process.</a:t>
            </a:r>
            <a:endParaRPr lang="en-US" i="1"/>
          </a:p>
          <a:p>
            <a:r>
              <a:rPr lang="en-GB" i="1"/>
              <a:t> Ineffective Airway clearance related to muscle paralysis.</a:t>
            </a:r>
            <a:endParaRPr lang="en-US" i="1"/>
          </a:p>
          <a:p>
            <a:r>
              <a:rPr lang="en-GB" i="1"/>
              <a:t> Ineffective breathing pattern related to muscle paralysis</a:t>
            </a:r>
            <a:r>
              <a:rPr lang="en-US" i="1"/>
              <a:t>.</a:t>
            </a:r>
            <a:r>
              <a:rPr lang="en-GB" i="1"/>
              <a:t> </a:t>
            </a:r>
            <a:endParaRPr lang="en-US" i="1"/>
          </a:p>
          <a:p>
            <a:r>
              <a:rPr lang="en-GB" i="1"/>
              <a:t> acute pain related to the infection that attack the </a:t>
            </a:r>
            <a:r>
              <a:rPr lang="en-US" i="1"/>
              <a:t>nerve </a:t>
            </a:r>
            <a:r>
              <a:rPr lang="en-GB" i="1"/>
              <a:t>. </a:t>
            </a:r>
            <a:endParaRPr lang="en-US" i="1"/>
          </a:p>
          <a:p>
            <a:r>
              <a:rPr lang="en-GB" i="1"/>
              <a:t>Impaired physical mobility related to Paralysis. </a:t>
            </a:r>
            <a:endParaRPr lang="en-US" i="1"/>
          </a:p>
          <a:p>
            <a:r>
              <a:rPr lang="en-GB" i="1"/>
              <a:t>Anxiety in children and families related to disease condition</a:t>
            </a:r>
            <a:r>
              <a:rPr lang="en-US" i="1"/>
              <a:t>. </a:t>
            </a:r>
          </a:p>
        </p:txBody>
      </p:sp>
    </p:spTree>
    <p:extLst>
      <p:ext uri="{BB962C8B-B14F-4D97-AF65-F5344CB8AC3E}">
        <p14:creationId xmlns="" xmlns:p14="http://schemas.microsoft.com/office/powerpoint/2010/main" val="110057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95B2ED-8BAA-B646-9DBC-7FFD0415FDDA}"/>
              </a:ext>
            </a:extLst>
          </p:cNvPr>
          <p:cNvSpPr>
            <a:spLocks noGrp="1"/>
          </p:cNvSpPr>
          <p:nvPr>
            <p:ph type="title"/>
          </p:nvPr>
        </p:nvSpPr>
        <p:spPr/>
        <p:txBody>
          <a:bodyPr/>
          <a:lstStyle/>
          <a:p>
            <a:r>
              <a:rPr lang="en-US" b="1">
                <a:solidFill>
                  <a:schemeClr val="accent4"/>
                </a:solidFill>
              </a:rPr>
              <a:t>Introduction </a:t>
            </a:r>
          </a:p>
        </p:txBody>
      </p:sp>
      <p:sp>
        <p:nvSpPr>
          <p:cNvPr id="3" name="Content Placeholder 2">
            <a:extLst>
              <a:ext uri="{FF2B5EF4-FFF2-40B4-BE49-F238E27FC236}">
                <a16:creationId xmlns="" xmlns:a16="http://schemas.microsoft.com/office/drawing/2014/main" id="{89F72FD4-48E8-5241-8702-BC543DC926EA}"/>
              </a:ext>
            </a:extLst>
          </p:cNvPr>
          <p:cNvSpPr>
            <a:spLocks noGrp="1"/>
          </p:cNvSpPr>
          <p:nvPr>
            <p:ph idx="1"/>
          </p:nvPr>
        </p:nvSpPr>
        <p:spPr>
          <a:xfrm>
            <a:off x="838200" y="1306286"/>
            <a:ext cx="10204752" cy="4870677"/>
          </a:xfrm>
        </p:spPr>
        <p:txBody>
          <a:bodyPr/>
          <a:lstStyle/>
          <a:p>
            <a:r>
              <a:rPr lang="en-US" i="1"/>
              <a:t>A terryfying communicable disease resulting in devastating paralysis, polio continues to be prevalent in much of the developing world.</a:t>
            </a:r>
          </a:p>
          <a:p>
            <a:r>
              <a:rPr lang="en-US" i="1"/>
              <a:t>Poliomylitis is first known to have occurred nearly 6,000 years ago, as evidenced by the withered and deformed limbs of certain Egyptian mummies. </a:t>
            </a:r>
          </a:p>
          <a:p>
            <a:r>
              <a:rPr lang="en-US" i="1"/>
              <a:t>Polio was epidic in the United States and the world in the 20</a:t>
            </a:r>
            <a:r>
              <a:rPr lang="en-US" i="1" baseline="30000"/>
              <a:t>th</a:t>
            </a:r>
            <a:r>
              <a:rPr lang="en-US" i="1"/>
              <a:t> century, especially in the 1040s to 1950s. </a:t>
            </a:r>
          </a:p>
          <a:p>
            <a:r>
              <a:rPr lang="en-US" i="1"/>
              <a:t>Poliomylitis is a highly infectious viral disease, which mostly affects young children, the virus is transmitted by person to person spread mainly through the fecal oral route. </a:t>
            </a:r>
          </a:p>
          <a:p>
            <a:endParaRPr lang="en-US" i="1"/>
          </a:p>
          <a:p>
            <a:endParaRPr lang="en-US" i="1"/>
          </a:p>
        </p:txBody>
      </p:sp>
    </p:spTree>
    <p:extLst>
      <p:ext uri="{BB962C8B-B14F-4D97-AF65-F5344CB8AC3E}">
        <p14:creationId xmlns="" xmlns:p14="http://schemas.microsoft.com/office/powerpoint/2010/main" val="8672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DE7E7F-3EA8-6E47-85C2-1CAF3AA85F59}"/>
              </a:ext>
            </a:extLst>
          </p:cNvPr>
          <p:cNvSpPr>
            <a:spLocks noGrp="1"/>
          </p:cNvSpPr>
          <p:nvPr>
            <p:ph type="title"/>
          </p:nvPr>
        </p:nvSpPr>
        <p:spPr/>
        <p:txBody>
          <a:bodyPr/>
          <a:lstStyle/>
          <a:p>
            <a:r>
              <a:rPr lang="en-US" b="1" i="1">
                <a:solidFill>
                  <a:schemeClr val="accent4"/>
                </a:solidFill>
              </a:rPr>
              <a:t>Definition</a:t>
            </a:r>
            <a:r>
              <a:rPr lang="en-US" b="1">
                <a:solidFill>
                  <a:schemeClr val="accent4"/>
                </a:solidFill>
              </a:rPr>
              <a:t> </a:t>
            </a:r>
          </a:p>
        </p:txBody>
      </p:sp>
      <p:sp>
        <p:nvSpPr>
          <p:cNvPr id="3" name="Content Placeholder 2">
            <a:extLst>
              <a:ext uri="{FF2B5EF4-FFF2-40B4-BE49-F238E27FC236}">
                <a16:creationId xmlns="" xmlns:a16="http://schemas.microsoft.com/office/drawing/2014/main" id="{2D856D62-DD72-604B-BD8B-6045F493F6EB}"/>
              </a:ext>
            </a:extLst>
          </p:cNvPr>
          <p:cNvSpPr>
            <a:spLocks noGrp="1"/>
          </p:cNvSpPr>
          <p:nvPr>
            <p:ph idx="1"/>
          </p:nvPr>
        </p:nvSpPr>
        <p:spPr>
          <a:xfrm>
            <a:off x="838200" y="1825625"/>
            <a:ext cx="8729133" cy="4351338"/>
          </a:xfrm>
        </p:spPr>
        <p:txBody>
          <a:bodyPr/>
          <a:lstStyle/>
          <a:p>
            <a:r>
              <a:rPr lang="en-US" i="1"/>
              <a:t>Is an acute infectious disease caused by any of the types of poliomyelitis virus which affects chiefly the anterior horn cells of the spinal cord and the medulla, cerebellum and midbrain.</a:t>
            </a:r>
          </a:p>
          <a:p>
            <a:r>
              <a:rPr lang="en-US" i="1"/>
              <a:t>Characterised by two febrile episodes, a minor and major illness separated by a remission of one or two days followed by varying degrees of muscle weakness or occasionally a progressive paralysis. </a:t>
            </a:r>
          </a:p>
        </p:txBody>
      </p:sp>
    </p:spTree>
    <p:extLst>
      <p:ext uri="{BB962C8B-B14F-4D97-AF65-F5344CB8AC3E}">
        <p14:creationId xmlns="" xmlns:p14="http://schemas.microsoft.com/office/powerpoint/2010/main" val="268489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7DE0D1-712A-6545-BC69-BB93BD882034}"/>
              </a:ext>
            </a:extLst>
          </p:cNvPr>
          <p:cNvSpPr>
            <a:spLocks noGrp="1"/>
          </p:cNvSpPr>
          <p:nvPr>
            <p:ph type="title"/>
          </p:nvPr>
        </p:nvSpPr>
        <p:spPr/>
        <p:txBody>
          <a:bodyPr/>
          <a:lstStyle/>
          <a:p>
            <a:r>
              <a:rPr lang="en-US" b="1" i="1">
                <a:solidFill>
                  <a:schemeClr val="accent4"/>
                </a:solidFill>
              </a:rPr>
              <a:t>Causes </a:t>
            </a:r>
          </a:p>
        </p:txBody>
      </p:sp>
      <p:sp>
        <p:nvSpPr>
          <p:cNvPr id="3" name="Content Placeholder 2">
            <a:extLst>
              <a:ext uri="{FF2B5EF4-FFF2-40B4-BE49-F238E27FC236}">
                <a16:creationId xmlns="" xmlns:a16="http://schemas.microsoft.com/office/drawing/2014/main" id="{E8E8CF63-DBFA-174D-8540-7E999CC42894}"/>
              </a:ext>
            </a:extLst>
          </p:cNvPr>
          <p:cNvSpPr>
            <a:spLocks noGrp="1"/>
          </p:cNvSpPr>
          <p:nvPr>
            <p:ph idx="1"/>
          </p:nvPr>
        </p:nvSpPr>
        <p:spPr>
          <a:xfrm>
            <a:off x="838200" y="1825625"/>
            <a:ext cx="9309705" cy="4351338"/>
          </a:xfrm>
        </p:spPr>
        <p:txBody>
          <a:bodyPr/>
          <a:lstStyle/>
          <a:p>
            <a:r>
              <a:rPr lang="en-US" i="1"/>
              <a:t>The causative virus is poliovirus</a:t>
            </a:r>
          </a:p>
          <a:p>
            <a:r>
              <a:rPr lang="en-US" i="1"/>
              <a:t>There are three distinct serological type of poliovirus </a:t>
            </a:r>
          </a:p>
          <a:p>
            <a:r>
              <a:rPr lang="en-US" i="1"/>
              <a:t>Type I – is most paralytogenic or the most frequent cause of paralytic poliomylitis both epidemic and endemic. </a:t>
            </a:r>
          </a:p>
          <a:p>
            <a:r>
              <a:rPr lang="en-US" i="1"/>
              <a:t>Type II – the next most frequent </a:t>
            </a:r>
          </a:p>
          <a:p>
            <a:r>
              <a:rPr lang="en-US" i="1"/>
              <a:t>Type III – the least frequently associated with paralytic disease. </a:t>
            </a:r>
          </a:p>
          <a:p>
            <a:endParaRPr lang="en-US" i="1"/>
          </a:p>
          <a:p>
            <a:endParaRPr lang="en-US" i="1"/>
          </a:p>
          <a:p>
            <a:endParaRPr lang="en-US" i="1"/>
          </a:p>
        </p:txBody>
      </p:sp>
    </p:spTree>
    <p:extLst>
      <p:ext uri="{BB962C8B-B14F-4D97-AF65-F5344CB8AC3E}">
        <p14:creationId xmlns="" xmlns:p14="http://schemas.microsoft.com/office/powerpoint/2010/main" val="361976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C5E86E-8886-FA4E-86A0-AC2F7F896C87}"/>
              </a:ext>
            </a:extLst>
          </p:cNvPr>
          <p:cNvSpPr>
            <a:spLocks noGrp="1"/>
          </p:cNvSpPr>
          <p:nvPr>
            <p:ph type="title"/>
          </p:nvPr>
        </p:nvSpPr>
        <p:spPr/>
        <p:txBody>
          <a:bodyPr/>
          <a:lstStyle/>
          <a:p>
            <a:r>
              <a:rPr lang="en-US" b="1" i="1">
                <a:solidFill>
                  <a:schemeClr val="accent4"/>
                </a:solidFill>
              </a:rPr>
              <a:t>Types of poliomyelitis </a:t>
            </a:r>
          </a:p>
        </p:txBody>
      </p:sp>
      <p:sp>
        <p:nvSpPr>
          <p:cNvPr id="3" name="Content Placeholder 2">
            <a:extLst>
              <a:ext uri="{FF2B5EF4-FFF2-40B4-BE49-F238E27FC236}">
                <a16:creationId xmlns="" xmlns:a16="http://schemas.microsoft.com/office/drawing/2014/main" id="{6BCCA8CC-6C8A-A943-9E42-4E87FDA87644}"/>
              </a:ext>
            </a:extLst>
          </p:cNvPr>
          <p:cNvSpPr>
            <a:spLocks noGrp="1"/>
          </p:cNvSpPr>
          <p:nvPr>
            <p:ph idx="1"/>
          </p:nvPr>
        </p:nvSpPr>
        <p:spPr/>
        <p:txBody>
          <a:bodyPr>
            <a:normAutofit fontScale="92500" lnSpcReduction="20000"/>
          </a:bodyPr>
          <a:lstStyle/>
          <a:p>
            <a:r>
              <a:rPr lang="en-US" b="1" i="1"/>
              <a:t>Spinal</a:t>
            </a:r>
          </a:p>
          <a:p>
            <a:r>
              <a:rPr lang="en-US" i="1"/>
              <a:t>Cervical </a:t>
            </a:r>
          </a:p>
          <a:p>
            <a:r>
              <a:rPr lang="en-US" i="1"/>
              <a:t>Thoracic </a:t>
            </a:r>
          </a:p>
          <a:p>
            <a:r>
              <a:rPr lang="en-US" i="1"/>
              <a:t>Lumber </a:t>
            </a:r>
          </a:p>
          <a:p>
            <a:r>
              <a:rPr lang="en-US" b="1" i="1"/>
              <a:t>Bulber</a:t>
            </a:r>
            <a:r>
              <a:rPr lang="en-US" i="1"/>
              <a:t> </a:t>
            </a:r>
          </a:p>
          <a:p>
            <a:r>
              <a:rPr lang="en-US" i="1"/>
              <a:t>Cranial nerves </a:t>
            </a:r>
          </a:p>
          <a:p>
            <a:r>
              <a:rPr lang="en-US" i="1"/>
              <a:t>Circular system </a:t>
            </a:r>
          </a:p>
          <a:p>
            <a:r>
              <a:rPr lang="en-US" i="1"/>
              <a:t>Respiratory system </a:t>
            </a:r>
          </a:p>
          <a:p>
            <a:r>
              <a:rPr lang="en-US" b="1" i="1"/>
              <a:t>Bulbospinal</a:t>
            </a:r>
            <a:r>
              <a:rPr lang="en-US" i="1"/>
              <a:t> </a:t>
            </a:r>
          </a:p>
          <a:p>
            <a:r>
              <a:rPr lang="en-US" b="1" i="1"/>
              <a:t>Polioencephalitis</a:t>
            </a:r>
            <a:r>
              <a:rPr lang="en-US" i="1"/>
              <a:t> </a:t>
            </a:r>
          </a:p>
          <a:p>
            <a:endParaRPr lang="en-US" i="1"/>
          </a:p>
          <a:p>
            <a:endParaRPr lang="en-US" i="1"/>
          </a:p>
          <a:p>
            <a:endParaRPr lang="en-US" i="1"/>
          </a:p>
          <a:p>
            <a:endParaRPr lang="en-US" i="1"/>
          </a:p>
          <a:p>
            <a:endParaRPr lang="en-US" i="1"/>
          </a:p>
        </p:txBody>
      </p:sp>
    </p:spTree>
    <p:extLst>
      <p:ext uri="{BB962C8B-B14F-4D97-AF65-F5344CB8AC3E}">
        <p14:creationId xmlns="" xmlns:p14="http://schemas.microsoft.com/office/powerpoint/2010/main" val="175221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530AF6-1271-8242-B007-44A1062DA0FF}"/>
              </a:ext>
            </a:extLst>
          </p:cNvPr>
          <p:cNvSpPr>
            <a:spLocks noGrp="1"/>
          </p:cNvSpPr>
          <p:nvPr>
            <p:ph type="title"/>
          </p:nvPr>
        </p:nvSpPr>
        <p:spPr/>
        <p:txBody>
          <a:bodyPr/>
          <a:lstStyle/>
          <a:p>
            <a:r>
              <a:rPr lang="en-US" b="1" i="1">
                <a:solidFill>
                  <a:schemeClr val="accent4"/>
                </a:solidFill>
              </a:rPr>
              <a:t>Mode of transmission </a:t>
            </a:r>
          </a:p>
        </p:txBody>
      </p:sp>
      <p:sp>
        <p:nvSpPr>
          <p:cNvPr id="3" name="Content Placeholder 2">
            <a:extLst>
              <a:ext uri="{FF2B5EF4-FFF2-40B4-BE49-F238E27FC236}">
                <a16:creationId xmlns="" xmlns:a16="http://schemas.microsoft.com/office/drawing/2014/main" id="{0ED16DBD-DB5B-824F-AA62-F67C9A09A46C}"/>
              </a:ext>
            </a:extLst>
          </p:cNvPr>
          <p:cNvSpPr>
            <a:spLocks noGrp="1"/>
          </p:cNvSpPr>
          <p:nvPr>
            <p:ph idx="1"/>
          </p:nvPr>
        </p:nvSpPr>
        <p:spPr>
          <a:xfrm>
            <a:off x="838200" y="1825625"/>
            <a:ext cx="9261324" cy="4351338"/>
          </a:xfrm>
        </p:spPr>
        <p:txBody>
          <a:bodyPr/>
          <a:lstStyle/>
          <a:p>
            <a:r>
              <a:rPr lang="en-US" i="1"/>
              <a:t>Fecal oral route</a:t>
            </a:r>
          </a:p>
          <a:p>
            <a:r>
              <a:rPr lang="en-US" i="1"/>
              <a:t>Oral route through pharyngeal secretions </a:t>
            </a:r>
          </a:p>
          <a:p>
            <a:r>
              <a:rPr lang="en-US" i="1"/>
              <a:t>Contact with infected persons </a:t>
            </a:r>
          </a:p>
          <a:p>
            <a:endParaRPr lang="en-US" i="1"/>
          </a:p>
          <a:p>
            <a:r>
              <a:rPr lang="en-US" b="1" i="1"/>
              <a:t>Incubation period</a:t>
            </a:r>
            <a:r>
              <a:rPr lang="en-US" i="1"/>
              <a:t> </a:t>
            </a:r>
          </a:p>
          <a:p>
            <a:r>
              <a:rPr lang="en-US" i="1"/>
              <a:t>Usually 7-14 days with a range of 5-35 days for </a:t>
            </a:r>
          </a:p>
          <a:p>
            <a:r>
              <a:rPr lang="en-US" i="1"/>
              <a:t>Paralytic and nonparalytic forms 3-5 days for the minor illness </a:t>
            </a:r>
          </a:p>
          <a:p>
            <a:endParaRPr lang="en-US" i="1"/>
          </a:p>
          <a:p>
            <a:endParaRPr lang="en-US" i="1"/>
          </a:p>
          <a:p>
            <a:endParaRPr lang="en-US" i="1"/>
          </a:p>
          <a:p>
            <a:endParaRPr lang="en-US" i="1"/>
          </a:p>
        </p:txBody>
      </p:sp>
    </p:spTree>
    <p:extLst>
      <p:ext uri="{BB962C8B-B14F-4D97-AF65-F5344CB8AC3E}">
        <p14:creationId xmlns="" xmlns:p14="http://schemas.microsoft.com/office/powerpoint/2010/main" val="200411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F8A0D1-90AE-0343-8FAA-16AFE0E7D6A5}"/>
              </a:ext>
            </a:extLst>
          </p:cNvPr>
          <p:cNvSpPr>
            <a:spLocks noGrp="1"/>
          </p:cNvSpPr>
          <p:nvPr>
            <p:ph type="title"/>
          </p:nvPr>
        </p:nvSpPr>
        <p:spPr/>
        <p:txBody>
          <a:bodyPr/>
          <a:lstStyle/>
          <a:p>
            <a:r>
              <a:rPr lang="en-US" b="1" i="1">
                <a:solidFill>
                  <a:schemeClr val="accent4"/>
                </a:solidFill>
              </a:rPr>
              <a:t>Pathophysiology </a:t>
            </a:r>
          </a:p>
        </p:txBody>
      </p:sp>
      <p:sp>
        <p:nvSpPr>
          <p:cNvPr id="3" name="Content Placeholder 2">
            <a:extLst>
              <a:ext uri="{FF2B5EF4-FFF2-40B4-BE49-F238E27FC236}">
                <a16:creationId xmlns="" xmlns:a16="http://schemas.microsoft.com/office/drawing/2014/main" id="{73915F3E-CAE0-3040-904F-00C0D389065D}"/>
              </a:ext>
            </a:extLst>
          </p:cNvPr>
          <p:cNvSpPr>
            <a:spLocks noGrp="1"/>
          </p:cNvSpPr>
          <p:nvPr>
            <p:ph idx="1"/>
          </p:nvPr>
        </p:nvSpPr>
        <p:spPr>
          <a:xfrm>
            <a:off x="838200" y="1257905"/>
            <a:ext cx="9793514" cy="4919058"/>
          </a:xfrm>
        </p:spPr>
        <p:txBody>
          <a:bodyPr/>
          <a:lstStyle/>
          <a:p>
            <a:r>
              <a:rPr lang="en-US" i="1"/>
              <a:t>Poliovirus is an RNA virus that is transmitted through the oral fecal route or by ingestion of contaminated water.</a:t>
            </a:r>
          </a:p>
          <a:p>
            <a:r>
              <a:rPr lang="en-US" i="1"/>
              <a:t>Three serotype are able to cause human infection </a:t>
            </a:r>
          </a:p>
          <a:p>
            <a:r>
              <a:rPr lang="en-US" i="1"/>
              <a:t>The virus particles initially replicate in the Naso pharynx and GI tract then invade lymphoid tissue, with subsequent hematologic spread. </a:t>
            </a:r>
          </a:p>
          <a:p>
            <a:r>
              <a:rPr lang="en-US" i="1"/>
              <a:t>After a period of viremia, the virus become neurotropic and produces destruction of the motor neurons in the anterior horn and brainstem. </a:t>
            </a:r>
          </a:p>
          <a:p>
            <a:r>
              <a:rPr lang="en-US" i="1"/>
              <a:t>The destruction of motor neurons leads to the development of flaccid paralysis, which may be Bulber or spinal distraction. </a:t>
            </a:r>
          </a:p>
          <a:p>
            <a:endParaRPr lang="en-US" i="1"/>
          </a:p>
          <a:p>
            <a:endParaRPr lang="en-US" i="1"/>
          </a:p>
          <a:p>
            <a:endParaRPr lang="en-US" i="1"/>
          </a:p>
        </p:txBody>
      </p:sp>
    </p:spTree>
    <p:extLst>
      <p:ext uri="{BB962C8B-B14F-4D97-AF65-F5344CB8AC3E}">
        <p14:creationId xmlns="" xmlns:p14="http://schemas.microsoft.com/office/powerpoint/2010/main" val="292888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65794-9556-E44C-BFBF-CB40D7ACE989}"/>
              </a:ext>
            </a:extLst>
          </p:cNvPr>
          <p:cNvSpPr>
            <a:spLocks noGrp="1"/>
          </p:cNvSpPr>
          <p:nvPr>
            <p:ph type="title"/>
          </p:nvPr>
        </p:nvSpPr>
        <p:spPr/>
        <p:txBody>
          <a:bodyPr/>
          <a:lstStyle/>
          <a:p>
            <a:r>
              <a:rPr lang="en-US" b="1" i="1">
                <a:solidFill>
                  <a:schemeClr val="accent4"/>
                </a:solidFill>
              </a:rPr>
              <a:t>Clinical manifestation </a:t>
            </a:r>
          </a:p>
        </p:txBody>
      </p:sp>
      <p:sp>
        <p:nvSpPr>
          <p:cNvPr id="3" name="Content Placeholder 2">
            <a:extLst>
              <a:ext uri="{FF2B5EF4-FFF2-40B4-BE49-F238E27FC236}">
                <a16:creationId xmlns="" xmlns:a16="http://schemas.microsoft.com/office/drawing/2014/main" id="{8C4D4B9A-1A8A-464E-83AD-0CB152D7AC84}"/>
              </a:ext>
            </a:extLst>
          </p:cNvPr>
          <p:cNvSpPr>
            <a:spLocks noGrp="1"/>
          </p:cNvSpPr>
          <p:nvPr>
            <p:ph idx="1"/>
          </p:nvPr>
        </p:nvSpPr>
        <p:spPr>
          <a:xfrm>
            <a:off x="838200" y="1825625"/>
            <a:ext cx="9345990" cy="4351338"/>
          </a:xfrm>
        </p:spPr>
        <p:txBody>
          <a:bodyPr/>
          <a:lstStyle/>
          <a:p>
            <a:r>
              <a:rPr lang="en-US" i="1"/>
              <a:t>Most patients infected with poliovirus develops inapparent infections and are frequently asymptomatic.</a:t>
            </a:r>
          </a:p>
          <a:p>
            <a:r>
              <a:rPr lang="en-US" i="1"/>
              <a:t>Nonspecific symptoms </a:t>
            </a:r>
          </a:p>
          <a:p>
            <a:r>
              <a:rPr lang="en-US" i="1"/>
              <a:t>Fever, headache, Nausia and vomiting </a:t>
            </a:r>
          </a:p>
          <a:p>
            <a:r>
              <a:rPr lang="en-US" i="1"/>
              <a:t>Abdominal pain </a:t>
            </a:r>
          </a:p>
          <a:p>
            <a:r>
              <a:rPr lang="en-US" i="1"/>
              <a:t>Oropharyngeal hyperaemia are observed in mild cases and usually resolve within few days. </a:t>
            </a:r>
          </a:p>
          <a:p>
            <a:endParaRPr lang="en-US" i="1"/>
          </a:p>
          <a:p>
            <a:endParaRPr lang="en-US" i="1"/>
          </a:p>
          <a:p>
            <a:endParaRPr lang="en-US" i="1"/>
          </a:p>
          <a:p>
            <a:endParaRPr lang="en-US" i="1"/>
          </a:p>
        </p:txBody>
      </p:sp>
    </p:spTree>
    <p:extLst>
      <p:ext uri="{BB962C8B-B14F-4D97-AF65-F5344CB8AC3E}">
        <p14:creationId xmlns="" xmlns:p14="http://schemas.microsoft.com/office/powerpoint/2010/main" val="315953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FE43490-44D5-1249-8CC5-BEEE0A4BA80B}"/>
              </a:ext>
            </a:extLst>
          </p:cNvPr>
          <p:cNvSpPr>
            <a:spLocks noGrp="1"/>
          </p:cNvSpPr>
          <p:nvPr>
            <p:ph idx="1"/>
          </p:nvPr>
        </p:nvSpPr>
        <p:spPr/>
        <p:txBody>
          <a:bodyPr/>
          <a:lstStyle/>
          <a:p>
            <a:r>
              <a:rPr lang="en-US" i="1"/>
              <a:t>Non paralytic poliomylitis</a:t>
            </a:r>
          </a:p>
          <a:p>
            <a:r>
              <a:rPr lang="en-US" i="1"/>
              <a:t>It is characterized by the symptoms described above the addition to the following </a:t>
            </a:r>
          </a:p>
          <a:p>
            <a:r>
              <a:rPr lang="en-US" i="1"/>
              <a:t>Nuchal rigidity </a:t>
            </a:r>
          </a:p>
          <a:p>
            <a:r>
              <a:rPr lang="en-US" i="1"/>
              <a:t>More severe headache </a:t>
            </a:r>
          </a:p>
          <a:p>
            <a:r>
              <a:rPr lang="en-US" i="1"/>
              <a:t>Back and lower extremity pain</a:t>
            </a:r>
          </a:p>
          <a:p>
            <a:r>
              <a:rPr lang="en-US" i="1"/>
              <a:t>Meningitis </a:t>
            </a:r>
          </a:p>
          <a:p>
            <a:endParaRPr lang="en-US" i="1"/>
          </a:p>
          <a:p>
            <a:endParaRPr lang="en-US" i="1"/>
          </a:p>
          <a:p>
            <a:endParaRPr lang="en-US" i="1"/>
          </a:p>
          <a:p>
            <a:endParaRPr lang="en-US" i="1"/>
          </a:p>
        </p:txBody>
      </p:sp>
    </p:spTree>
    <p:extLst>
      <p:ext uri="{BB962C8B-B14F-4D97-AF65-F5344CB8AC3E}">
        <p14:creationId xmlns="" xmlns:p14="http://schemas.microsoft.com/office/powerpoint/2010/main" val="4273009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665</Words>
  <Application>Microsoft Office PowerPoint</Application>
  <PresentationFormat>Custom</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Poliomyelitis </vt:lpstr>
      <vt:lpstr>Introduction </vt:lpstr>
      <vt:lpstr>Definition </vt:lpstr>
      <vt:lpstr>Causes </vt:lpstr>
      <vt:lpstr>Types of poliomyelitis </vt:lpstr>
      <vt:lpstr>Mode of transmission </vt:lpstr>
      <vt:lpstr>Pathophysiology </vt:lpstr>
      <vt:lpstr>Clinical manifestation </vt:lpstr>
      <vt:lpstr>Slide 9</vt:lpstr>
      <vt:lpstr>Diagnostic findings </vt:lpstr>
      <vt:lpstr>Medical management </vt:lpstr>
      <vt:lpstr>Slide 12</vt:lpstr>
      <vt:lpstr>Nursing diagnosis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Poliomyelitis</dc:title>
  <dc:creator>Unknown User</dc:creator>
  <cp:lastModifiedBy>library</cp:lastModifiedBy>
  <cp:revision>1</cp:revision>
  <dcterms:created xsi:type="dcterms:W3CDTF">2020-05-06T13:19:56Z</dcterms:created>
  <dcterms:modified xsi:type="dcterms:W3CDTF">2021-03-27T05:18:18Z</dcterms:modified>
</cp:coreProperties>
</file>