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AE4A97-E65A-0741-B97C-6F68994B2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6AF78EC-38A3-F749-8CBC-8E09C1411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C032C0-D992-674E-B8DE-7938CB7A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858141-BE29-D246-8313-888798FF6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C19F16-6589-4C4D-AF21-4E932CDB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21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A5FC42-B2B1-DD44-A883-991D33F5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01E481B-C692-FB4C-A3C7-B3472D015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0B7044-692B-F642-93D3-30FB2ED5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598B44-6590-8348-9B50-EFF15EC8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6B047A-15C9-BD49-B1B0-3DD29BBA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6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35F6238-0FA1-9F43-8CC5-6B202FABC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A0241D-18E0-D340-8404-46A3BB1C9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788D53-4D67-4940-8F3A-99F8FCAE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092382-E186-6644-A349-EC0D5B29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4BA394-962B-7A4D-91C7-EADDEB25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05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34CC15-52EE-A745-8486-C135F6AB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79C254-2B4B-0947-AE32-6F86F5EC6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315364-5DC2-F440-B66E-C84A2A4B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D56CE3-6441-EB43-80AC-077CCC6D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AEB0FC-001B-9640-91FF-F3D1FB60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231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580D65-594A-D441-A55D-FDC1F618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8EA1D-9553-454F-BF0F-874DC7258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D4A2F7-D24B-4349-B50F-E37E6094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E40E06-A261-124C-AAB9-56EB9D7F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47FF8A-54C2-B442-88D3-BDA0E41A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20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9654B2-EF18-DB4F-819E-19BBC10F5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FA5B9F-19A7-0D4F-B3B9-1B801BA4C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AD7BD39-3CA2-6E45-A612-B82A165C4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24BE8E-5218-B745-B9FB-3E6BAD735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C1E2E25-D118-8241-B40A-B17349F5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B31069-6681-C542-B543-96E3FD96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31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7B4966-FB60-B24A-A67E-91F3A808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23FD6C-6261-0743-8B42-6EBD3C552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E9C932-698A-7A4F-A451-D47D29126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FCD1B93-9421-C544-ADBD-898EF6706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A9F6FAB-2C9D-3C4E-ADE4-423E80A3E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C5FBA41-5731-5B4E-923A-217E8459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24BE0E6-D3C9-1E4F-BB53-17AE04A9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8EDB3A0-4140-9544-BC4C-99C5F7CE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88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2F80C3-48BF-644D-B702-4F2237EE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CB31734-0217-AD4D-BBF0-E8B08E4A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3BE79C9-B773-9746-A1D9-993C77A5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1EBA26-621C-8F4C-A2FF-2A76F4BA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2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A1A952-F261-0E4F-B45F-AB1462AC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73F6699-AC32-9E4E-9176-0E403515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EF28F9-094F-8949-896B-D74292D5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51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33D88-5FC4-C64D-BF7B-27046A27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CF1E09-925E-6A44-8A21-CDCDC59D7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7CF6E3-7C4E-C242-822C-BC448DF12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4E49F7-2EAF-A444-B53B-3770A49F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4F6AAAF-0646-0D4D-855A-C165E0E0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E7B736-AA88-6349-B4FB-9A51CB84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427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2EC46C-30B5-DE4B-898F-F090F8D5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69AA901-D11E-E748-9437-828891EE5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90F5B4-EA8C-D448-9F43-32A76AFC4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C7B1B9-AB0C-3F4F-B800-BE1AB7A5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8EB9C4-A540-DD4F-8AC8-F970EC59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A2BDB4-0329-B849-882E-AE419985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49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5E2A0D3-12EB-854E-AA59-F6B4F827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01DEF6-A511-BA44-9DD5-8AFA4A52D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F86DF0-E30F-B24C-BEE8-4D4213F40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C9FC-5FE5-5B4C-AF32-2CA6A342DC95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8B9F53-585A-CA41-920D-E6F537CF9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C4E3FF-7F7A-B14E-A0D2-0C686677F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04ABC-3157-BF4A-A339-0EE40E5CF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132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890A8-DCB6-544F-8905-BDAE1A599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Smallpox </a:t>
            </a:r>
          </a:p>
        </p:txBody>
      </p:sp>
    </p:spTree>
    <p:extLst>
      <p:ext uri="{BB962C8B-B14F-4D97-AF65-F5344CB8AC3E}">
        <p14:creationId xmlns="" xmlns:p14="http://schemas.microsoft.com/office/powerpoint/2010/main" val="139142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5CCAA0-E225-8748-BE1F-223A883F7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09" y="725714"/>
            <a:ext cx="8874277" cy="5608487"/>
          </a:xfrm>
        </p:spPr>
        <p:txBody>
          <a:bodyPr>
            <a:normAutofit/>
          </a:bodyPr>
          <a:lstStyle/>
          <a:p>
            <a:r>
              <a:rPr lang="en-US"/>
              <a:t>The material Jenner used for his vaccine probably contained cowpox virus, a virus related to variola, but not as virulent.</a:t>
            </a:r>
          </a:p>
          <a:p>
            <a:r>
              <a:rPr lang="en-US"/>
              <a:t>Smallpox vaccinia </a:t>
            </a:r>
          </a:p>
          <a:p>
            <a:r>
              <a:rPr lang="en-US"/>
              <a:t>Vaccine dryVax </a:t>
            </a:r>
          </a:p>
          <a:p>
            <a:r>
              <a:rPr lang="en-US"/>
              <a:t>Lyophilizd vaccinia containing calf lymgh </a:t>
            </a:r>
          </a:p>
          <a:p>
            <a:r>
              <a:rPr lang="en-US"/>
              <a:t>Trace amount of antibiotics </a:t>
            </a:r>
          </a:p>
          <a:p>
            <a:r>
              <a:rPr lang="en-US"/>
              <a:t>Polymyxin </a:t>
            </a:r>
          </a:p>
          <a:p>
            <a:r>
              <a:rPr lang="en-US"/>
              <a:t>Streptomycin </a:t>
            </a:r>
          </a:p>
          <a:p>
            <a:r>
              <a:rPr lang="en-US"/>
              <a:t>Chlortetracyline</a:t>
            </a:r>
          </a:p>
          <a:p>
            <a:r>
              <a:rPr lang="en-US"/>
              <a:t>Neomycin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573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C1E019-8F4A-F747-9F3B-D00D3A3F8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238"/>
            <a:ext cx="9587895" cy="5511725"/>
          </a:xfrm>
        </p:spPr>
        <p:txBody>
          <a:bodyPr/>
          <a:lstStyle/>
          <a:p>
            <a:r>
              <a:rPr lang="en-US"/>
              <a:t>Laboratory studies suggest that the drug cidofovir may fight against the small virus.</a:t>
            </a:r>
          </a:p>
          <a:p>
            <a:r>
              <a:rPr lang="en-US"/>
              <a:t>Patients with smallpox can benefit from supportive therapy such as wound care and infection control, fluid therapy, possible ventilator assistance and antibiotics for any secondary bacterial infections that may occur. </a:t>
            </a:r>
          </a:p>
          <a:p>
            <a:r>
              <a:rPr lang="en-US"/>
              <a:t>After vaccination it is important to follow care instructions for the site of the vaccine </a:t>
            </a:r>
          </a:p>
          <a:p>
            <a:r>
              <a:rPr lang="en-US"/>
              <a:t>Becouse the virus is live, it can spread to other parts of the body. Or to other people.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462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BAE12-3EEF-2A48-BE9D-16CD2CD1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247EC9-402D-BE46-8D9A-E41E1646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99133" cy="4351338"/>
          </a:xfrm>
        </p:spPr>
        <p:txBody>
          <a:bodyPr>
            <a:normAutofit/>
          </a:bodyPr>
          <a:lstStyle/>
          <a:p>
            <a:r>
              <a:rPr lang="en-US"/>
              <a:t>A highly contagious and frequently fatal viral disease. </a:t>
            </a:r>
          </a:p>
          <a:p>
            <a:r>
              <a:rPr lang="en-US"/>
              <a:t>The disease is also known by the Latin names variola or variola Vera, which is a derivative of the Latin various, meaning “spotted”, or varus, meaning “pimple”. </a:t>
            </a:r>
          </a:p>
          <a:p>
            <a:r>
              <a:rPr lang="en-US"/>
              <a:t>The term “smallpox” was first used in Europe in the 15</a:t>
            </a:r>
            <a:r>
              <a:rPr lang="en-US" baseline="30000"/>
              <a:t>th</a:t>
            </a:r>
            <a:r>
              <a:rPr lang="en-US"/>
              <a:t> century to distinguish variola from the “great pox” (syphills). </a:t>
            </a:r>
          </a:p>
          <a:p>
            <a:r>
              <a:rPr lang="en-US"/>
              <a:t>Smallpox was responsible for an estimated 300-500 million deaths during the 20</a:t>
            </a:r>
            <a:r>
              <a:rPr lang="en-US" baseline="30000"/>
              <a:t>th</a:t>
            </a:r>
            <a:r>
              <a:rPr lang="en-US"/>
              <a:t> century. </a:t>
            </a:r>
          </a:p>
          <a:p>
            <a:r>
              <a:rPr lang="en-US"/>
              <a:t>Believed to have begun in Africa and spread to India and China.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39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91D707-9997-8348-B535-EFA294F1C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Causes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2E506B-182E-5C47-B9AB-735D96C2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238" y="1825625"/>
            <a:ext cx="8321524" cy="4351338"/>
          </a:xfrm>
        </p:spPr>
        <p:txBody>
          <a:bodyPr/>
          <a:lstStyle/>
          <a:p>
            <a:r>
              <a:rPr lang="en-US"/>
              <a:t>Caused by variola virus</a:t>
            </a:r>
          </a:p>
          <a:p>
            <a:r>
              <a:rPr lang="en-US"/>
              <a:t>Belongs to the genus orthopoxvirus, the family poxviridae. </a:t>
            </a:r>
          </a:p>
          <a:p>
            <a:r>
              <a:rPr lang="en-US"/>
              <a:t>Single linear double stranded DNA molecules and replicate in cell cytoplasm. </a:t>
            </a:r>
          </a:p>
          <a:p>
            <a:r>
              <a:rPr lang="en-US"/>
              <a:t>Shapes like bricks and measure about 300x200 mm in size. </a:t>
            </a:r>
          </a:p>
          <a:p>
            <a:r>
              <a:rPr lang="en-US"/>
              <a:t>Incubation :12-14 days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153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4CA9F4-ABD8-E549-A0F9-91A1FA73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90B65D-CDE9-F249-8CD1-3C70E7E3D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23324" cy="4351338"/>
          </a:xfrm>
        </p:spPr>
        <p:txBody>
          <a:bodyPr/>
          <a:lstStyle/>
          <a:p>
            <a:r>
              <a:rPr lang="en-US"/>
              <a:t>Classic small pox was considered the most common communicable disease about 30% of unvaccinated people who came in contact with the virus were infected.</a:t>
            </a:r>
          </a:p>
          <a:p>
            <a:r>
              <a:rPr lang="en-US"/>
              <a:t>The hemorrhage variety of variola had a much higher death rate 95% than classic smallpox and lead to death more quickly. </a:t>
            </a:r>
          </a:p>
          <a:p>
            <a:r>
              <a:rPr lang="en-US"/>
              <a:t>The malignant or flat forms of smallpox affected 6% of the population and evolved slower than the classic type </a:t>
            </a:r>
          </a:p>
          <a:p>
            <a:r>
              <a:rPr lang="en-US"/>
              <a:t>The modified variety of variola essentially affected people who were vaccinated.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36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48919-C772-FB41-8017-AE432944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Pathophysiology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947064-CA51-BC4C-8FB5-5D0916FF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286" y="1825625"/>
            <a:ext cx="7837714" cy="4351338"/>
          </a:xfrm>
        </p:spPr>
        <p:txBody>
          <a:bodyPr/>
          <a:lstStyle/>
          <a:p>
            <a:r>
              <a:rPr lang="en-US"/>
              <a:t>Virus lands on respiratory /oral mucosa</a:t>
            </a:r>
          </a:p>
          <a:p>
            <a:r>
              <a:rPr lang="en-US"/>
              <a:t>Macrophages carry to regional nodes </a:t>
            </a:r>
          </a:p>
          <a:p>
            <a:r>
              <a:rPr lang="en-US"/>
              <a:t>Invades reticuloendothelial organs </a:t>
            </a:r>
          </a:p>
          <a:p>
            <a:r>
              <a:rPr lang="en-US"/>
              <a:t>White blood cells infected </a:t>
            </a:r>
          </a:p>
          <a:p>
            <a:r>
              <a:rPr lang="en-US"/>
              <a:t>Systemic inflammatory response.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49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C5F898-10AF-414E-A16E-D31C63D3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Signs and symptoms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C156FD-5B22-EE44-97BA-94BEA6CAB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02562" cy="4351338"/>
          </a:xfrm>
        </p:spPr>
        <p:txBody>
          <a:bodyPr/>
          <a:lstStyle/>
          <a:p>
            <a:r>
              <a:rPr lang="en-US"/>
              <a:t>The initial symptoms that the persons has are fever 103 degree body aches, headache, Chills, and vomiting.</a:t>
            </a:r>
          </a:p>
          <a:p>
            <a:r>
              <a:rPr lang="en-US"/>
              <a:t>After the initial symptoms the virus creates a rash that starts as molecules (flat red lesions) on the skin. Then visicles raised blisters form and and lastly pustules (pus filled blisters) appear. </a:t>
            </a:r>
          </a:p>
          <a:p>
            <a:r>
              <a:rPr lang="en-US"/>
              <a:t>Just after the rash appears, the virus is highly contagious as it moves into the mucus membrane.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65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45D48-B5A9-AE4D-BB26-14C0D3C9F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Transmission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692D01-31F6-AF41-A035-D0D72569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Airborne route</a:t>
            </a:r>
          </a:p>
          <a:p>
            <a:r>
              <a:rPr lang="en-US"/>
              <a:t>Initially via aerosol </a:t>
            </a:r>
          </a:p>
          <a:p>
            <a:r>
              <a:rPr lang="en-US"/>
              <a:t>Then person to person</a:t>
            </a:r>
          </a:p>
          <a:p>
            <a:r>
              <a:rPr lang="en-US"/>
              <a:t>Hospital outbreaks from coughing patients</a:t>
            </a:r>
          </a:p>
          <a:p>
            <a:r>
              <a:rPr lang="en-US"/>
              <a:t>Highly infectious </a:t>
            </a:r>
          </a:p>
          <a:p>
            <a:r>
              <a:rPr lang="en-US"/>
              <a:t>Infetious materials </a:t>
            </a:r>
          </a:p>
          <a:p>
            <a:r>
              <a:rPr lang="en-US"/>
              <a:t>Saliva </a:t>
            </a:r>
          </a:p>
          <a:p>
            <a:r>
              <a:rPr lang="en-US"/>
              <a:t>Vesicular fluid </a:t>
            </a:r>
          </a:p>
          <a:p>
            <a:r>
              <a:rPr lang="en-US"/>
              <a:t>Scabs</a:t>
            </a:r>
          </a:p>
          <a:p>
            <a:r>
              <a:rPr lang="en-US"/>
              <a:t>Conjuctival fluid </a:t>
            </a:r>
          </a:p>
          <a:p>
            <a:r>
              <a:rPr lang="en-US"/>
              <a:t>Smallpox transmission does not occur through animals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569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BDA2A-3BEE-8447-BC76-DCDEE5A5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D50972-229C-3F45-B467-524EE8EB8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88943" cy="4351338"/>
          </a:xfrm>
        </p:spPr>
        <p:txBody>
          <a:bodyPr/>
          <a:lstStyle/>
          <a:p>
            <a:r>
              <a:rPr lang="en-US"/>
              <a:t>The smallpox vaccine is the only known way to prevent smallpox in an exposed person.</a:t>
            </a:r>
          </a:p>
          <a:p>
            <a:r>
              <a:rPr lang="en-US"/>
              <a:t>The smallpox vaccine helps the body develop immunity to smallpox </a:t>
            </a:r>
          </a:p>
          <a:p>
            <a:r>
              <a:rPr lang="en-US"/>
              <a:t>Isolation of the patient if they develop fever.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04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5D687-BB18-1D44-AFED-5DF06D79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>
                    <a:lumMod val="50000"/>
                  </a:schemeClr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336491-DA66-D543-B5E8-3606F9059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75800" cy="4351338"/>
          </a:xfrm>
        </p:spPr>
        <p:txBody>
          <a:bodyPr/>
          <a:lstStyle/>
          <a:p>
            <a:r>
              <a:rPr lang="en-US"/>
              <a:t>No proven treatment</a:t>
            </a:r>
          </a:p>
          <a:p>
            <a:r>
              <a:rPr lang="en-US"/>
              <a:t>Only thing done was to give them intravenous fluids and medicine to control fever and pain </a:t>
            </a:r>
          </a:p>
          <a:p>
            <a:r>
              <a:rPr lang="en-US"/>
              <a:t>Antibiotics, given to prevent possible bacterial infections. </a:t>
            </a:r>
          </a:p>
          <a:p>
            <a:r>
              <a:rPr lang="en-US"/>
              <a:t>Vaccination </a:t>
            </a:r>
          </a:p>
          <a:p>
            <a:r>
              <a:rPr lang="en-US"/>
              <a:t>Edward Jenner demonstrated that immunity to smallpox could be produced by inoculating a human with material from a lesion on the udder of a cow. Jenner called this infectious material vaccine, and procedure came to be called vaccination.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661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589</Words>
  <Application>Microsoft Office PowerPoint</Application>
  <PresentationFormat>Custom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Smallpox </vt:lpstr>
      <vt:lpstr>Introduction </vt:lpstr>
      <vt:lpstr>Causes </vt:lpstr>
      <vt:lpstr>Types </vt:lpstr>
      <vt:lpstr>Pathophysiology </vt:lpstr>
      <vt:lpstr>Signs and symptoms </vt:lpstr>
      <vt:lpstr>Transmission </vt:lpstr>
      <vt:lpstr>Prevention</vt:lpstr>
      <vt:lpstr>Treatment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Unknown User</dc:creator>
  <cp:lastModifiedBy>library</cp:lastModifiedBy>
  <cp:revision>2</cp:revision>
  <dcterms:created xsi:type="dcterms:W3CDTF">2020-04-30T15:51:02Z</dcterms:created>
  <dcterms:modified xsi:type="dcterms:W3CDTF">2021-03-27T05:25:15Z</dcterms:modified>
</cp:coreProperties>
</file>