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62D7CE-C7FD-8E44-BC61-C55C1705D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5435F5-138F-C04F-AFA8-5DE4E180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61EF87-841C-DE4B-96EA-431E17F1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7C0E5F-5358-7146-B8E4-939BB044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B5C6B2-41A8-A444-B822-167C12B7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442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8F05C5-94AD-3F42-8245-45307DC5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29F6AA7-4076-464D-8AE6-2FAE6C97C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90F382-B447-154F-87E2-655A93B0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E77738-C569-7046-BF10-34F5A951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3A8399-CE9F-844B-A2C1-883969A8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02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CC00C52-E101-DA4B-B71A-D61E95DF3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0845F22-4818-1D40-BF4E-597F81143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A44A63-B9A0-D14C-9741-D6DFF469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F413B3-B52E-064A-B7AF-C8F5F75E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89B0E7-6A14-464E-AB7C-AAF554A3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44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CF7784-C58E-AA47-8780-5861AF7F3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CC3D76-04F7-BE4D-B6D6-42D5F6D3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8E4E9B-4767-C94B-985E-B991429D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FAE8B8-D705-F844-9714-384300A7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E3B0A3-3116-CF49-A10D-EA9AA2D6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772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BF15D2-B612-8046-A1A3-A58E20DC0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5D52F3-07D5-0445-95E5-7DDFEDD52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47424F-D753-864B-96FE-E15F1EDFA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D81E79-3D0A-EC49-B412-CD1608BC3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818FEA-84DB-9A4E-BB48-E359C117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723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CBF5FC-1360-CE4B-B6FF-A438F3A7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B8FCE0-AE61-164D-BEC9-E67C9743A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C2E64B-AC2C-8747-BE6F-F8B7849D6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16716-DC51-804B-B7FF-F78791FC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AF795BB-9EAA-1441-B09E-8AFCCB53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D49ED7-CBB1-3348-89CD-5D444B0D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210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ED59F0-5499-9145-91AA-2276D8BA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38BCCE-72C6-B446-8D7D-52F503B64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C7607BA-3AA6-5D42-A346-E4E3C308B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424BD58-896E-1448-A329-30276B511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24BA441-0854-7B40-9B24-752AF7235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EC47B92-794C-8B4E-9857-C6994BEF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279A91E-26AD-9B4C-A8A0-BFC907C9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7C53AD1-C7BF-B64F-97D1-5E683900C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075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B795A6-01E0-8949-A8A9-27AE3908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03FC3D9-732C-464D-A8BD-37869467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EE50401-A665-CD47-957D-1217F49D4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100D31-74BC-8444-88AC-C81E6BFD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002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7757C0D-E92B-A94E-A8E1-AE10CA85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0D7F96-740F-CD4E-911D-790F5124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90B484-013F-5D47-857C-367E0429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041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7E3EA2-BC75-C345-AFD2-D8B8E7DA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BBA9BF-379B-5347-BF92-A6364CB05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B88122F-2DE1-7342-A2E7-710E46CD4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A773EC-0F4A-7949-9E8B-9ECAC587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65F370-CC02-A742-B5F4-FDF57B9C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E853380-8119-0C42-A116-B40A0103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084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B6317E-D999-7E45-BA1B-BEC598D8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A411947-FB98-D54C-8031-553714747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C1AD0C1-DDCC-8C4C-90B0-F9930C97B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A60905-AD13-0442-9769-24880D43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8E10FA-ECB9-BA4F-A0AE-188DEBFDE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02A850-1C1B-2D4C-925D-44CC8774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00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D1DA2D7-951A-AF4E-9F46-ED831A46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B06E18-F207-C444-ACC5-1E776B212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BDDD57-4FBF-F944-9D30-E95B654C4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7DC8-FE8D-C44B-8632-13ECE5A0F036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20D474-5D73-FC40-8D5E-CCFC3E205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B8F6A1-AF42-C647-855F-970A1400E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5A21-093D-114E-847E-CD6F9538E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559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29D63F-33FE-8847-B266-66297614B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5904"/>
            <a:ext cx="9144000" cy="2491619"/>
          </a:xfrm>
        </p:spPr>
        <p:txBody>
          <a:bodyPr/>
          <a:lstStyle/>
          <a:p>
            <a:r>
              <a:rPr lang="en-US" b="1" i="1" dirty="0">
                <a:solidFill>
                  <a:srgbClr val="FFC000"/>
                </a:solidFill>
              </a:rPr>
              <a:t>Whooping cough </a:t>
            </a:r>
            <a:br>
              <a:rPr lang="en-US" b="1" i="1" dirty="0">
                <a:solidFill>
                  <a:srgbClr val="FFC000"/>
                </a:solidFill>
              </a:rPr>
            </a:br>
            <a:r>
              <a:rPr lang="en-US" b="1" i="1" dirty="0">
                <a:solidFill>
                  <a:srgbClr val="FFC000"/>
                </a:solidFill>
              </a:rPr>
              <a:t>(</a:t>
            </a:r>
            <a:r>
              <a:rPr lang="en-US" b="1" i="1" dirty="0" err="1">
                <a:solidFill>
                  <a:srgbClr val="FFC000"/>
                </a:solidFill>
              </a:rPr>
              <a:t>pertusis</a:t>
            </a:r>
            <a:r>
              <a:rPr lang="en-US" b="1" i="1" dirty="0">
                <a:solidFill>
                  <a:srgbClr val="FFC000"/>
                </a:solidFill>
              </a:rPr>
              <a:t>) </a:t>
            </a:r>
          </a:p>
        </p:txBody>
      </p:sp>
    </p:spTree>
    <p:extLst>
      <p:ext uri="{BB962C8B-B14F-4D97-AF65-F5344CB8AC3E}">
        <p14:creationId xmlns="" xmlns:p14="http://schemas.microsoft.com/office/powerpoint/2010/main" val="3864911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E5AAF1-EC3F-074A-ADB4-758CF4DA3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Stage III Convulscent stage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F8F12F-6F99-DE40-841B-D03DE46E0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41895" cy="4351338"/>
          </a:xfrm>
        </p:spPr>
        <p:txBody>
          <a:bodyPr>
            <a:normAutofit lnSpcReduction="10000"/>
          </a:bodyPr>
          <a:lstStyle/>
          <a:p>
            <a:r>
              <a:rPr lang="en-US" i="1"/>
              <a:t>Disturbing cough and vomiting stops and and appetite improves</a:t>
            </a:r>
          </a:p>
          <a:p>
            <a:r>
              <a:rPr lang="en-US" i="1"/>
              <a:t>Habit pattern of coughing may be longer to several weeks and month. </a:t>
            </a:r>
          </a:p>
          <a:p>
            <a:r>
              <a:rPr lang="en-US" i="1"/>
              <a:t>Complications </a:t>
            </a:r>
          </a:p>
          <a:p>
            <a:r>
              <a:rPr lang="en-US" i="1"/>
              <a:t>Otitis media </a:t>
            </a:r>
          </a:p>
          <a:p>
            <a:r>
              <a:rPr lang="en-US" i="1"/>
              <a:t>Pneumonia </a:t>
            </a:r>
          </a:p>
          <a:p>
            <a:r>
              <a:rPr lang="en-US" i="1"/>
              <a:t>Atelectasis</a:t>
            </a:r>
          </a:p>
          <a:p>
            <a:r>
              <a:rPr lang="en-US" i="1"/>
              <a:t>Bronchiectasis </a:t>
            </a:r>
          </a:p>
          <a:p>
            <a:r>
              <a:rPr lang="en-US" i="1"/>
              <a:t>Empysema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1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1B5377-90FA-0540-A26C-C5EB1F3B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Neurological complications</a:t>
            </a:r>
            <a:r>
              <a:rPr lang="en-US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C7252D-9FEB-2C4B-835C-B64133BC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387"/>
            <a:ext cx="10515600" cy="4351338"/>
          </a:xfrm>
        </p:spPr>
        <p:txBody>
          <a:bodyPr/>
          <a:lstStyle/>
          <a:p>
            <a:r>
              <a:rPr lang="en-US" i="1"/>
              <a:t>Intracranial hemorrhage</a:t>
            </a:r>
          </a:p>
          <a:p>
            <a:r>
              <a:rPr lang="en-US" i="1"/>
              <a:t>Seizures </a:t>
            </a:r>
          </a:p>
          <a:p>
            <a:r>
              <a:rPr lang="en-US" i="1"/>
              <a:t>Paralysis </a:t>
            </a:r>
          </a:p>
          <a:p>
            <a:r>
              <a:rPr lang="en-US" i="1"/>
              <a:t>Heamiplagia </a:t>
            </a:r>
          </a:p>
          <a:p>
            <a:r>
              <a:rPr lang="en-US" i="1"/>
              <a:t>Encephalopathy </a:t>
            </a:r>
          </a:p>
          <a:p>
            <a:r>
              <a:rPr lang="en-US" i="1"/>
              <a:t>Rectal prolapse </a:t>
            </a:r>
          </a:p>
          <a:p>
            <a:r>
              <a:rPr lang="en-US" i="1"/>
              <a:t>Malnutrion due to vomiting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395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44C2E7-5639-A145-8107-169A0173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Diagnostic 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13A346-3647-DA41-8CAA-24A0602E8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03229" cy="4351338"/>
          </a:xfrm>
        </p:spPr>
        <p:txBody>
          <a:bodyPr/>
          <a:lstStyle/>
          <a:p>
            <a:r>
              <a:rPr lang="en-GB" i="1"/>
              <a:t>Producers is difficulty to diagnose because coughing may be due to common cold Bronchitis are chest infection</a:t>
            </a:r>
            <a:endParaRPr lang="en-US" i="1"/>
          </a:p>
          <a:p>
            <a:r>
              <a:rPr lang="en-GB" i="1"/>
              <a:t> for acute diagnosis </a:t>
            </a:r>
            <a:endParaRPr lang="en-US" i="1"/>
          </a:p>
          <a:p>
            <a:r>
              <a:rPr lang="en-GB" i="1"/>
              <a:t>CBC </a:t>
            </a:r>
            <a:r>
              <a:rPr lang="en-US" i="1"/>
              <a:t>lymphocytosis increased </a:t>
            </a:r>
          </a:p>
          <a:p>
            <a:r>
              <a:rPr lang="en-GB" i="1"/>
              <a:t>chest X Ray </a:t>
            </a:r>
            <a:endParaRPr lang="en-US" i="1"/>
          </a:p>
          <a:p>
            <a:r>
              <a:rPr lang="en-US" i="1"/>
              <a:t>ALISA to detect igM igG igA </a:t>
            </a:r>
          </a:p>
          <a:p>
            <a:r>
              <a:rPr lang="en-GB" i="1"/>
              <a:t>nasopharyngeal swab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442074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A15DFB-0F70-8F48-9298-76DB5AE7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Prevention and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A602BB-4765-9240-BB7E-7468AA113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33895" cy="4351338"/>
          </a:xfrm>
        </p:spPr>
        <p:txBody>
          <a:bodyPr/>
          <a:lstStyle/>
          <a:p>
            <a:r>
              <a:rPr lang="en-US" i="1"/>
              <a:t>Active Immunization is best preventive measure for pertusis</a:t>
            </a:r>
          </a:p>
          <a:p>
            <a:r>
              <a:rPr lang="en-US" i="1"/>
              <a:t>DPT vaccine 0.5ml.im 5 dose </a:t>
            </a:r>
          </a:p>
          <a:p>
            <a:r>
              <a:rPr lang="en-US" i="1"/>
              <a:t>DPT 1</a:t>
            </a:r>
            <a:r>
              <a:rPr lang="en-US" i="1" baseline="30000"/>
              <a:t>st</a:t>
            </a:r>
            <a:r>
              <a:rPr lang="en-US" i="1"/>
              <a:t> dose – 6 weeks </a:t>
            </a:r>
          </a:p>
          <a:p>
            <a:r>
              <a:rPr lang="en-US" i="1"/>
              <a:t>DPT 2</a:t>
            </a:r>
            <a:r>
              <a:rPr lang="en-US" i="1" baseline="30000"/>
              <a:t>nd</a:t>
            </a:r>
            <a:r>
              <a:rPr lang="en-US" i="1"/>
              <a:t> dose – 10 weeks </a:t>
            </a:r>
          </a:p>
          <a:p>
            <a:r>
              <a:rPr lang="en-US" i="1"/>
              <a:t>DPT 3</a:t>
            </a:r>
            <a:r>
              <a:rPr lang="en-US" i="1" baseline="30000"/>
              <a:t>rd</a:t>
            </a:r>
            <a:r>
              <a:rPr lang="en-US" i="1"/>
              <a:t> dose – 14 weeks </a:t>
            </a:r>
          </a:p>
          <a:p>
            <a:r>
              <a:rPr lang="en-US" i="1"/>
              <a:t>DPT 1st booster 16-18 dose </a:t>
            </a:r>
          </a:p>
          <a:p>
            <a:r>
              <a:rPr lang="en-US" i="1"/>
              <a:t>Dpt 2</a:t>
            </a:r>
            <a:r>
              <a:rPr lang="en-US" i="1" baseline="30000"/>
              <a:t>nd</a:t>
            </a:r>
            <a:r>
              <a:rPr lang="en-US" i="1"/>
              <a:t> dose booster- 5yrs 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394245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94CC3B-99E5-3747-AF29-408BE60B4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37990" cy="4351338"/>
          </a:xfrm>
        </p:spPr>
        <p:txBody>
          <a:bodyPr/>
          <a:lstStyle/>
          <a:p>
            <a:r>
              <a:rPr lang="en-US"/>
              <a:t>Antibiotics</a:t>
            </a:r>
          </a:p>
          <a:p>
            <a:r>
              <a:rPr lang="en-US"/>
              <a:t>Erythromycin 250 mg </a:t>
            </a:r>
          </a:p>
          <a:p>
            <a:r>
              <a:rPr lang="en-US"/>
              <a:t>Azithromycin 500 mg </a:t>
            </a:r>
          </a:p>
          <a:p>
            <a:r>
              <a:rPr lang="en-US"/>
              <a:t>Clarithromycin 500 mg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2407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ECE75F-D509-0040-A74F-D2FD1836D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Health education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661503-DBDD-BE4A-A2CC-70D3CE7C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52467" cy="4351338"/>
          </a:xfrm>
        </p:spPr>
        <p:txBody>
          <a:bodyPr/>
          <a:lstStyle/>
          <a:p>
            <a:r>
              <a:rPr lang="en-GB"/>
              <a:t>Emphasis should be placed on minimising exposure to susceptible person specially infant. </a:t>
            </a:r>
            <a:endParaRPr lang="en-US"/>
          </a:p>
          <a:p>
            <a:r>
              <a:rPr lang="en-GB"/>
              <a:t>Isolation and restriction of case should be excluded from work School preschool and child Care Centres. </a:t>
            </a:r>
            <a:endParaRPr lang="en-US"/>
          </a:p>
          <a:p>
            <a:r>
              <a:rPr lang="en-GB"/>
              <a:t>Regular health checkup. </a:t>
            </a:r>
            <a:endParaRPr lang="en-US"/>
          </a:p>
          <a:p>
            <a:r>
              <a:rPr lang="en-GB"/>
              <a:t>Educate pregnant women to keep distance to such cases.</a:t>
            </a:r>
            <a:endParaRPr lang="en-US"/>
          </a:p>
          <a:p>
            <a:r>
              <a:rPr lang="en-GB"/>
              <a:t> Active </a:t>
            </a:r>
            <a:r>
              <a:rPr lang="en-US"/>
              <a:t>immunization. </a:t>
            </a:r>
          </a:p>
          <a:p>
            <a:r>
              <a:rPr lang="en-GB"/>
              <a:t> cover your mouth during cough and </a:t>
            </a:r>
            <a:r>
              <a:rPr lang="en-US"/>
              <a:t>sneeze. </a:t>
            </a:r>
          </a:p>
        </p:txBody>
      </p:sp>
    </p:spTree>
    <p:extLst>
      <p:ext uri="{BB962C8B-B14F-4D97-AF65-F5344CB8AC3E}">
        <p14:creationId xmlns="" xmlns:p14="http://schemas.microsoft.com/office/powerpoint/2010/main" val="284461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13F356-CCCB-D34D-86B3-DD613065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18EB08-B252-0E4C-A875-DD678CCBF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30848" cy="4351338"/>
          </a:xfrm>
        </p:spPr>
        <p:txBody>
          <a:bodyPr/>
          <a:lstStyle/>
          <a:p>
            <a:r>
              <a:rPr lang="en-US" i="1"/>
              <a:t>Pertusis, also known as whooping cough is a highly contagious bacterial disease mainly caused by bordetella pertusis.</a:t>
            </a:r>
          </a:p>
          <a:p>
            <a:r>
              <a:rPr lang="en-US" i="1"/>
              <a:t>It is characterized by severe coughing spells which can sometimes end in a whooping sound when the person breathes in. </a:t>
            </a:r>
          </a:p>
          <a:p>
            <a:r>
              <a:rPr lang="en-US" i="1"/>
              <a:t>Whooping cough is also known as 100 days cough. </a:t>
            </a:r>
          </a:p>
          <a:p>
            <a:r>
              <a:rPr lang="en-US" i="1"/>
              <a:t>Habbit Pattrens of coughing may longer or subsequent weeks and mouth, so Chinese call it 100 days cough.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81522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575D14-D98D-8D47-9075-560F564B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1A0C96-5336-E14B-A8E1-A4EE9AA5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773610" cy="4351338"/>
          </a:xfrm>
        </p:spPr>
        <p:txBody>
          <a:bodyPr/>
          <a:lstStyle/>
          <a:p>
            <a:r>
              <a:rPr lang="en-US" i="1"/>
              <a:t>Pertusis is acute highly contagious disease which cause classic spasm of uncontrollable coughing, that is violent and persistence followed by a sharp, high pitched intake of air which characteristic  “WHOOP”  sound.</a:t>
            </a:r>
          </a:p>
          <a:p>
            <a:r>
              <a:rPr lang="en-US" i="1"/>
              <a:t>Chidren who have typically illness of pertusis try to take deep breath between cough result in whooping sound. </a:t>
            </a:r>
          </a:p>
        </p:txBody>
      </p:sp>
    </p:spTree>
    <p:extLst>
      <p:ext uri="{BB962C8B-B14F-4D97-AF65-F5344CB8AC3E}">
        <p14:creationId xmlns="" xmlns:p14="http://schemas.microsoft.com/office/powerpoint/2010/main" val="278522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61459F-5215-B242-8F9E-159376CF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Agent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A8BC96-2846-774D-B93E-ECC5A90E1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476" y="1523244"/>
            <a:ext cx="78740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i="1"/>
              <a:t>Agents of pertusis are </a:t>
            </a:r>
          </a:p>
          <a:p>
            <a:r>
              <a:rPr lang="en-US" i="1"/>
              <a:t>Bordetella pertusis </a:t>
            </a:r>
          </a:p>
          <a:p>
            <a:r>
              <a:rPr lang="en-US" i="1"/>
              <a:t>Bordetella parapertusis </a:t>
            </a:r>
          </a:p>
          <a:p>
            <a:r>
              <a:rPr lang="en-US" i="1"/>
              <a:t>Haemophylus haemolyticus </a:t>
            </a:r>
          </a:p>
          <a:p>
            <a:r>
              <a:rPr lang="en-US" i="1"/>
              <a:t>Adeno virus </a:t>
            </a:r>
          </a:p>
          <a:p>
            <a:r>
              <a:rPr lang="en-US" i="1"/>
              <a:t>Bronchi septic </a:t>
            </a:r>
          </a:p>
          <a:p>
            <a:r>
              <a:rPr lang="en-US" b="1" i="1"/>
              <a:t>Incubation period </a:t>
            </a:r>
          </a:p>
          <a:p>
            <a:r>
              <a:rPr lang="en-US" i="1"/>
              <a:t>it is typically seven to ten days in infants or young children after which there are mild respiratory symptoms of mild cough, sneezing, or runny nose</a:t>
            </a:r>
            <a:r>
              <a:rPr lang="en-US" b="1" i="1"/>
              <a:t>. </a:t>
            </a:r>
          </a:p>
          <a:p>
            <a:endParaRPr lang="en-US" i="1"/>
          </a:p>
          <a:p>
            <a:endParaRPr lang="en-US" b="1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42482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AF89DD-D884-064F-96B1-043E80A1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Mode of transmission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1EF7DC-3662-7042-911E-8346A9EA3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44467" cy="4351338"/>
          </a:xfrm>
        </p:spPr>
        <p:txBody>
          <a:bodyPr/>
          <a:lstStyle/>
          <a:p>
            <a:r>
              <a:rPr lang="en-US" i="1"/>
              <a:t>Tiny droplets that comes from mouth and nose of infected patients.</a:t>
            </a:r>
          </a:p>
          <a:p>
            <a:r>
              <a:rPr lang="en-GB" i="1"/>
              <a:t>Respiratory </a:t>
            </a:r>
            <a:r>
              <a:rPr lang="en-US" i="1"/>
              <a:t>aerosole</a:t>
            </a:r>
          </a:p>
          <a:p>
            <a:r>
              <a:rPr lang="en-GB" i="1"/>
              <a:t> close contact </a:t>
            </a:r>
            <a:endParaRPr lang="en-US" i="1"/>
          </a:p>
          <a:p>
            <a:r>
              <a:rPr lang="en-GB" i="1"/>
              <a:t>it spreads through close contact with oral secretions or respiratory droplets</a:t>
            </a:r>
            <a:r>
              <a:rPr lang="en-US" i="1"/>
              <a:t>. </a:t>
            </a:r>
            <a:r>
              <a:rPr lang="en-GB" i="1"/>
              <a:t>  so it is easily spread through the cough, especially when the patient when the people  are in close contact like living in the same house with a person who has often </a:t>
            </a:r>
            <a:r>
              <a:rPr lang="en-US" i="1"/>
              <a:t>whooping</a:t>
            </a:r>
            <a:r>
              <a:rPr lang="en-GB" i="1"/>
              <a:t> </a:t>
            </a:r>
            <a:r>
              <a:rPr lang="en-US" i="1"/>
              <a:t>cough.</a:t>
            </a:r>
            <a:r>
              <a:rPr lang="en-GB" i="1"/>
              <a:t>  it can also be </a:t>
            </a:r>
            <a:r>
              <a:rPr lang="en-US" i="1"/>
              <a:t>spread </a:t>
            </a:r>
            <a:r>
              <a:rPr lang="en-GB" i="1"/>
              <a:t> through </a:t>
            </a:r>
            <a:r>
              <a:rPr lang="en-US" i="1"/>
              <a:t>Sneezes. </a:t>
            </a:r>
          </a:p>
        </p:txBody>
      </p:sp>
    </p:spTree>
    <p:extLst>
      <p:ext uri="{BB962C8B-B14F-4D97-AF65-F5344CB8AC3E}">
        <p14:creationId xmlns="" xmlns:p14="http://schemas.microsoft.com/office/powerpoint/2010/main" val="224348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36C4C7-F6B5-2646-BE15-A1115DE07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Age group and sex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5CF220-B2F9-8344-83A1-2AD5FC482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192658" cy="4351338"/>
          </a:xfrm>
        </p:spPr>
        <p:txBody>
          <a:bodyPr>
            <a:normAutofit fontScale="85000" lnSpcReduction="10000"/>
          </a:bodyPr>
          <a:lstStyle/>
          <a:p>
            <a:r>
              <a:rPr lang="en-US" i="1"/>
              <a:t>It is primarily disease of preschooler and may occur in infants, newborn, pregnant lady.</a:t>
            </a:r>
          </a:p>
          <a:p>
            <a:r>
              <a:rPr lang="en-US" i="1"/>
              <a:t>Preschooler are responsible for about 50% of total case. </a:t>
            </a:r>
          </a:p>
          <a:p>
            <a:r>
              <a:rPr lang="en-US" i="1"/>
              <a:t>It is more common in females then males, and single attack confers life long immunity. </a:t>
            </a:r>
          </a:p>
          <a:p>
            <a:r>
              <a:rPr lang="en-US" i="1"/>
              <a:t>Enviranmental factors </a:t>
            </a:r>
          </a:p>
          <a:p>
            <a:r>
              <a:rPr lang="en-US" i="1"/>
              <a:t>Pertusis spread throughout year but more cases found in winter/spring season</a:t>
            </a:r>
          </a:p>
          <a:p>
            <a:r>
              <a:rPr lang="en-US" i="1"/>
              <a:t>Over crowding place </a:t>
            </a:r>
          </a:p>
          <a:p>
            <a:r>
              <a:rPr lang="en-US" i="1"/>
              <a:t>Low sanitation area, poor environmental hygiene </a:t>
            </a:r>
          </a:p>
          <a:p>
            <a:r>
              <a:rPr lang="en-US" i="1"/>
              <a:t>Person with decreased immunity</a:t>
            </a:r>
          </a:p>
          <a:p>
            <a:r>
              <a:rPr lang="en-US" i="1"/>
              <a:t>Unimmunized person against whooping cough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3400319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5ABC83-4D37-A243-B94A-C2707DD8B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Pathogenesis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81EF55-31CD-614F-974D-09D0A848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26562" cy="4351338"/>
          </a:xfrm>
        </p:spPr>
        <p:txBody>
          <a:bodyPr/>
          <a:lstStyle/>
          <a:p>
            <a:r>
              <a:rPr lang="en-US" i="1"/>
              <a:t>Causative agent B Pertusis</a:t>
            </a:r>
          </a:p>
          <a:p>
            <a:r>
              <a:rPr lang="en-US" i="1"/>
              <a:t>Liberate numbers of antigen and toxins </a:t>
            </a:r>
          </a:p>
          <a:p>
            <a:r>
              <a:rPr lang="en-US" i="1"/>
              <a:t>Pathological changes in the respiratory tract. (Naso pharynx to bronchioles ) </a:t>
            </a:r>
          </a:p>
          <a:p>
            <a:r>
              <a:rPr lang="en-US" i="1"/>
              <a:t>Inflammatory response to mucus and secretions appear</a:t>
            </a:r>
          </a:p>
          <a:p>
            <a:r>
              <a:rPr lang="en-US" i="1"/>
              <a:t>Local epithelium damage and symptoms appear</a:t>
            </a:r>
          </a:p>
          <a:p>
            <a:r>
              <a:rPr lang="en-US" i="1"/>
              <a:t>Pertusis disease </a:t>
            </a:r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353735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44A4A9-BBC8-BF48-962C-D3163A89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Clinical manifestation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61AC19-EC62-C94C-9328-43873F79E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18751" cy="4342946"/>
          </a:xfrm>
        </p:spPr>
        <p:txBody>
          <a:bodyPr/>
          <a:lstStyle/>
          <a:p>
            <a:r>
              <a:rPr lang="en-US" i="1"/>
              <a:t>Clinical manifestation include 3 stages</a:t>
            </a:r>
          </a:p>
          <a:p>
            <a:r>
              <a:rPr lang="en-US" i="1"/>
              <a:t>Catarrhal stage </a:t>
            </a:r>
          </a:p>
          <a:p>
            <a:r>
              <a:rPr lang="en-US" i="1"/>
              <a:t>Paraxymal stage </a:t>
            </a:r>
          </a:p>
          <a:p>
            <a:r>
              <a:rPr lang="en-US" i="1"/>
              <a:t>Convulscent stage </a:t>
            </a:r>
          </a:p>
          <a:p>
            <a:endParaRPr lang="en-US" i="1"/>
          </a:p>
          <a:p>
            <a:r>
              <a:rPr lang="en-US" b="1" i="1"/>
              <a:t>Cattrhal stages</a:t>
            </a:r>
          </a:p>
          <a:p>
            <a:r>
              <a:rPr lang="en-US" i="1"/>
              <a:t>Fever, rhinitis, sneezing, anorexia, Nausia and vomiting, lacrimation and irritating cough at night</a:t>
            </a:r>
            <a:r>
              <a:rPr lang="en-US"/>
              <a:t>.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223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D9F08E-F1E1-6440-A2CC-3F102656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FC000"/>
                </a:solidFill>
              </a:rPr>
              <a:t>Stage II Paroxysmal stage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42F92D-A514-3248-BE77-8E49FA995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748140"/>
            <a:ext cx="9140371" cy="4766280"/>
          </a:xfrm>
        </p:spPr>
        <p:txBody>
          <a:bodyPr>
            <a:normAutofit fontScale="92500" lnSpcReduction="20000"/>
          </a:bodyPr>
          <a:lstStyle/>
          <a:p>
            <a:r>
              <a:rPr lang="en-GB"/>
              <a:t>Cough means in  </a:t>
            </a:r>
            <a:r>
              <a:rPr lang="en-US"/>
              <a:t>paraxymus</a:t>
            </a:r>
            <a:r>
              <a:rPr lang="en-GB"/>
              <a:t> and is accompanied by vomiting.</a:t>
            </a:r>
            <a:endParaRPr lang="en-US"/>
          </a:p>
          <a:p>
            <a:r>
              <a:rPr lang="en-GB"/>
              <a:t> A typical attacked consists of repeated series of many cough in expiration followed by sudden deep</a:t>
            </a:r>
            <a:r>
              <a:rPr lang="en-US"/>
              <a:t>, </a:t>
            </a:r>
            <a:r>
              <a:rPr lang="en-GB"/>
              <a:t>violent inspiration with characterize crowing sound </a:t>
            </a:r>
            <a:r>
              <a:rPr lang="en-US"/>
              <a:t>whoop.</a:t>
            </a:r>
          </a:p>
          <a:p>
            <a:r>
              <a:rPr lang="en-GB"/>
              <a:t>Ulcer of </a:t>
            </a:r>
            <a:r>
              <a:rPr lang="en-US"/>
              <a:t>franulum</a:t>
            </a:r>
            <a:r>
              <a:rPr lang="en-GB"/>
              <a:t> of tongue </a:t>
            </a:r>
            <a:endParaRPr lang="en-US"/>
          </a:p>
          <a:p>
            <a:r>
              <a:rPr lang="en-GB"/>
              <a:t>Sweating</a:t>
            </a:r>
            <a:endParaRPr lang="en-US"/>
          </a:p>
          <a:p>
            <a:r>
              <a:rPr lang="en-GB"/>
              <a:t> </a:t>
            </a:r>
            <a:r>
              <a:rPr lang="en-US"/>
              <a:t>congestion </a:t>
            </a:r>
            <a:r>
              <a:rPr lang="en-GB"/>
              <a:t> of neck and scalp vein</a:t>
            </a:r>
            <a:r>
              <a:rPr lang="en-US"/>
              <a:t>. </a:t>
            </a:r>
          </a:p>
          <a:p>
            <a:r>
              <a:rPr lang="en-GB"/>
              <a:t>patient appears suffocated with congested red face with or without cyanosis.</a:t>
            </a:r>
            <a:endParaRPr lang="en-US"/>
          </a:p>
          <a:p>
            <a:r>
              <a:rPr lang="en-GB"/>
              <a:t> Mouth opener periorbital edema </a:t>
            </a:r>
            <a:endParaRPr lang="en-US"/>
          </a:p>
          <a:p>
            <a:r>
              <a:rPr lang="en-GB"/>
              <a:t>subconjunctival hemorrhage</a:t>
            </a:r>
            <a:endParaRPr lang="en-US"/>
          </a:p>
          <a:p>
            <a:r>
              <a:rPr lang="en-GB"/>
              <a:t> conversions may be present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323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679</Words>
  <Application>Microsoft Office PowerPoint</Application>
  <PresentationFormat>Custom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Whooping cough  (pertusis) </vt:lpstr>
      <vt:lpstr>Introduction </vt:lpstr>
      <vt:lpstr>Definition </vt:lpstr>
      <vt:lpstr>Agent</vt:lpstr>
      <vt:lpstr>Mode of transmission </vt:lpstr>
      <vt:lpstr>Age group and sex </vt:lpstr>
      <vt:lpstr>Pathogenesis </vt:lpstr>
      <vt:lpstr>Clinical manifestation </vt:lpstr>
      <vt:lpstr>Stage II Paroxysmal stage </vt:lpstr>
      <vt:lpstr>Stage III Convulscent stage </vt:lpstr>
      <vt:lpstr>Neurological complications </vt:lpstr>
      <vt:lpstr>Diagnostic evaluation </vt:lpstr>
      <vt:lpstr>Prevention and control </vt:lpstr>
      <vt:lpstr>Slide 14</vt:lpstr>
      <vt:lpstr>Health education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Whooping cough  (pertusis)</dc:title>
  <dc:creator>Unknown User</dc:creator>
  <cp:lastModifiedBy>library</cp:lastModifiedBy>
  <cp:revision>1</cp:revision>
  <dcterms:created xsi:type="dcterms:W3CDTF">2020-04-29T11:19:30Z</dcterms:created>
  <dcterms:modified xsi:type="dcterms:W3CDTF">2021-03-27T05:31:51Z</dcterms:modified>
</cp:coreProperties>
</file>