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756" y="-108"/>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9D361D-1A7B-5B40-9337-80657D74CB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 xmlns:a16="http://schemas.microsoft.com/office/drawing/2014/main" id="{D2E3623D-1CE9-8B47-A9E8-F87B4818DB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 xmlns:a16="http://schemas.microsoft.com/office/drawing/2014/main" id="{B232CCD8-8209-534D-A22B-E01E7891D7E3}"/>
              </a:ext>
            </a:extLst>
          </p:cNvPr>
          <p:cNvSpPr>
            <a:spLocks noGrp="1"/>
          </p:cNvSpPr>
          <p:nvPr>
            <p:ph type="dt" sz="half" idx="10"/>
          </p:nvPr>
        </p:nvSpPr>
        <p:spPr/>
        <p:txBody>
          <a:bodyPr/>
          <a:lstStyle/>
          <a:p>
            <a:fld id="{5D9131BC-5859-8848-A4AD-C41CDDB3770A}" type="datetimeFigureOut">
              <a:rPr lang="en-US" smtClean="0"/>
              <a:pPr/>
              <a:t>3/27/2021</a:t>
            </a:fld>
            <a:endParaRPr lang="en-US"/>
          </a:p>
        </p:txBody>
      </p:sp>
      <p:sp>
        <p:nvSpPr>
          <p:cNvPr id="5" name="Footer Placeholder 4">
            <a:extLst>
              <a:ext uri="{FF2B5EF4-FFF2-40B4-BE49-F238E27FC236}">
                <a16:creationId xmlns="" xmlns:a16="http://schemas.microsoft.com/office/drawing/2014/main" id="{DBED81EC-F091-D64C-9E75-B957C86877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8AECB0C-54FB-1B4D-85E7-031DC90923A5}"/>
              </a:ext>
            </a:extLst>
          </p:cNvPr>
          <p:cNvSpPr>
            <a:spLocks noGrp="1"/>
          </p:cNvSpPr>
          <p:nvPr>
            <p:ph type="sldNum" sz="quarter" idx="12"/>
          </p:nvPr>
        </p:nvSpPr>
        <p:spPr/>
        <p:txBody>
          <a:bodyPr/>
          <a:lstStyle/>
          <a:p>
            <a:fld id="{B9C936CA-D0A0-9542-8686-66913DF2DFC0}" type="slidenum">
              <a:rPr lang="en-US" smtClean="0"/>
              <a:pPr/>
              <a:t>‹#›</a:t>
            </a:fld>
            <a:endParaRPr lang="en-US"/>
          </a:p>
        </p:txBody>
      </p:sp>
    </p:spTree>
    <p:extLst>
      <p:ext uri="{BB962C8B-B14F-4D97-AF65-F5344CB8AC3E}">
        <p14:creationId xmlns="" xmlns:p14="http://schemas.microsoft.com/office/powerpoint/2010/main" val="1365510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3C625F-CB05-814E-933A-C3F4DBC7E36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BA624EED-C839-6B49-A385-A651DDEB3B2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018EF4B5-CB60-6D4F-AC23-C8C8B973481A}"/>
              </a:ext>
            </a:extLst>
          </p:cNvPr>
          <p:cNvSpPr>
            <a:spLocks noGrp="1"/>
          </p:cNvSpPr>
          <p:nvPr>
            <p:ph type="dt" sz="half" idx="10"/>
          </p:nvPr>
        </p:nvSpPr>
        <p:spPr/>
        <p:txBody>
          <a:bodyPr/>
          <a:lstStyle/>
          <a:p>
            <a:fld id="{5D9131BC-5859-8848-A4AD-C41CDDB3770A}" type="datetimeFigureOut">
              <a:rPr lang="en-US" smtClean="0"/>
              <a:pPr/>
              <a:t>3/27/2021</a:t>
            </a:fld>
            <a:endParaRPr lang="en-US"/>
          </a:p>
        </p:txBody>
      </p:sp>
      <p:sp>
        <p:nvSpPr>
          <p:cNvPr id="5" name="Footer Placeholder 4">
            <a:extLst>
              <a:ext uri="{FF2B5EF4-FFF2-40B4-BE49-F238E27FC236}">
                <a16:creationId xmlns="" xmlns:a16="http://schemas.microsoft.com/office/drawing/2014/main" id="{A423F0AD-6293-4142-9F22-36D1CB0A05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C669505-4811-9C45-AF69-02274C77C24F}"/>
              </a:ext>
            </a:extLst>
          </p:cNvPr>
          <p:cNvSpPr>
            <a:spLocks noGrp="1"/>
          </p:cNvSpPr>
          <p:nvPr>
            <p:ph type="sldNum" sz="quarter" idx="12"/>
          </p:nvPr>
        </p:nvSpPr>
        <p:spPr/>
        <p:txBody>
          <a:bodyPr/>
          <a:lstStyle/>
          <a:p>
            <a:fld id="{B9C936CA-D0A0-9542-8686-66913DF2DFC0}" type="slidenum">
              <a:rPr lang="en-US" smtClean="0"/>
              <a:pPr/>
              <a:t>‹#›</a:t>
            </a:fld>
            <a:endParaRPr lang="en-US"/>
          </a:p>
        </p:txBody>
      </p:sp>
    </p:spTree>
    <p:extLst>
      <p:ext uri="{BB962C8B-B14F-4D97-AF65-F5344CB8AC3E}">
        <p14:creationId xmlns="" xmlns:p14="http://schemas.microsoft.com/office/powerpoint/2010/main" val="206480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309D031-CBE7-0049-9FBF-9469C31B290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0A2B1FEC-B961-E647-9581-540D0A47F7C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507C3F6B-92D2-F145-A232-0730AC5C683E}"/>
              </a:ext>
            </a:extLst>
          </p:cNvPr>
          <p:cNvSpPr>
            <a:spLocks noGrp="1"/>
          </p:cNvSpPr>
          <p:nvPr>
            <p:ph type="dt" sz="half" idx="10"/>
          </p:nvPr>
        </p:nvSpPr>
        <p:spPr/>
        <p:txBody>
          <a:bodyPr/>
          <a:lstStyle/>
          <a:p>
            <a:fld id="{5D9131BC-5859-8848-A4AD-C41CDDB3770A}" type="datetimeFigureOut">
              <a:rPr lang="en-US" smtClean="0"/>
              <a:pPr/>
              <a:t>3/27/2021</a:t>
            </a:fld>
            <a:endParaRPr lang="en-US"/>
          </a:p>
        </p:txBody>
      </p:sp>
      <p:sp>
        <p:nvSpPr>
          <p:cNvPr id="5" name="Footer Placeholder 4">
            <a:extLst>
              <a:ext uri="{FF2B5EF4-FFF2-40B4-BE49-F238E27FC236}">
                <a16:creationId xmlns="" xmlns:a16="http://schemas.microsoft.com/office/drawing/2014/main" id="{A72E1DEB-DF69-CE4D-8472-F9FAF73562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6B88AE4-394D-C647-8E86-33856BCE2945}"/>
              </a:ext>
            </a:extLst>
          </p:cNvPr>
          <p:cNvSpPr>
            <a:spLocks noGrp="1"/>
          </p:cNvSpPr>
          <p:nvPr>
            <p:ph type="sldNum" sz="quarter" idx="12"/>
          </p:nvPr>
        </p:nvSpPr>
        <p:spPr/>
        <p:txBody>
          <a:bodyPr/>
          <a:lstStyle/>
          <a:p>
            <a:fld id="{B9C936CA-D0A0-9542-8686-66913DF2DFC0}" type="slidenum">
              <a:rPr lang="en-US" smtClean="0"/>
              <a:pPr/>
              <a:t>‹#›</a:t>
            </a:fld>
            <a:endParaRPr lang="en-US"/>
          </a:p>
        </p:txBody>
      </p:sp>
    </p:spTree>
    <p:extLst>
      <p:ext uri="{BB962C8B-B14F-4D97-AF65-F5344CB8AC3E}">
        <p14:creationId xmlns="" xmlns:p14="http://schemas.microsoft.com/office/powerpoint/2010/main" val="305814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E8373A-7910-634D-A998-52EBF2D4DEB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6A442AED-7C76-FF4A-9FDD-1E6E3052C75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1C5C8DA9-9714-4440-B3EB-7F4E113373D6}"/>
              </a:ext>
            </a:extLst>
          </p:cNvPr>
          <p:cNvSpPr>
            <a:spLocks noGrp="1"/>
          </p:cNvSpPr>
          <p:nvPr>
            <p:ph type="dt" sz="half" idx="10"/>
          </p:nvPr>
        </p:nvSpPr>
        <p:spPr/>
        <p:txBody>
          <a:bodyPr/>
          <a:lstStyle/>
          <a:p>
            <a:fld id="{5D9131BC-5859-8848-A4AD-C41CDDB3770A}" type="datetimeFigureOut">
              <a:rPr lang="en-US" smtClean="0"/>
              <a:pPr/>
              <a:t>3/27/2021</a:t>
            </a:fld>
            <a:endParaRPr lang="en-US"/>
          </a:p>
        </p:txBody>
      </p:sp>
      <p:sp>
        <p:nvSpPr>
          <p:cNvPr id="5" name="Footer Placeholder 4">
            <a:extLst>
              <a:ext uri="{FF2B5EF4-FFF2-40B4-BE49-F238E27FC236}">
                <a16:creationId xmlns="" xmlns:a16="http://schemas.microsoft.com/office/drawing/2014/main" id="{61107CBD-F427-7F45-B21E-3C2881E737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6DC2809-F6F2-2A4B-8B0F-4EFEBE217457}"/>
              </a:ext>
            </a:extLst>
          </p:cNvPr>
          <p:cNvSpPr>
            <a:spLocks noGrp="1"/>
          </p:cNvSpPr>
          <p:nvPr>
            <p:ph type="sldNum" sz="quarter" idx="12"/>
          </p:nvPr>
        </p:nvSpPr>
        <p:spPr/>
        <p:txBody>
          <a:bodyPr/>
          <a:lstStyle/>
          <a:p>
            <a:fld id="{B9C936CA-D0A0-9542-8686-66913DF2DFC0}" type="slidenum">
              <a:rPr lang="en-US" smtClean="0"/>
              <a:pPr/>
              <a:t>‹#›</a:t>
            </a:fld>
            <a:endParaRPr lang="en-US"/>
          </a:p>
        </p:txBody>
      </p:sp>
    </p:spTree>
    <p:extLst>
      <p:ext uri="{BB962C8B-B14F-4D97-AF65-F5344CB8AC3E}">
        <p14:creationId xmlns="" xmlns:p14="http://schemas.microsoft.com/office/powerpoint/2010/main" val="1058844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10B313-9332-9D41-AD43-0BD77B84680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 xmlns:a16="http://schemas.microsoft.com/office/drawing/2014/main" id="{9F8FC3BB-4AD1-2846-AB3D-3D4E4786BD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 xmlns:a16="http://schemas.microsoft.com/office/drawing/2014/main" id="{B0C1F819-E25B-3942-865E-468C8E1E792B}"/>
              </a:ext>
            </a:extLst>
          </p:cNvPr>
          <p:cNvSpPr>
            <a:spLocks noGrp="1"/>
          </p:cNvSpPr>
          <p:nvPr>
            <p:ph type="dt" sz="half" idx="10"/>
          </p:nvPr>
        </p:nvSpPr>
        <p:spPr/>
        <p:txBody>
          <a:bodyPr/>
          <a:lstStyle/>
          <a:p>
            <a:fld id="{5D9131BC-5859-8848-A4AD-C41CDDB3770A}" type="datetimeFigureOut">
              <a:rPr lang="en-US" smtClean="0"/>
              <a:pPr/>
              <a:t>3/27/2021</a:t>
            </a:fld>
            <a:endParaRPr lang="en-US"/>
          </a:p>
        </p:txBody>
      </p:sp>
      <p:sp>
        <p:nvSpPr>
          <p:cNvPr id="5" name="Footer Placeholder 4">
            <a:extLst>
              <a:ext uri="{FF2B5EF4-FFF2-40B4-BE49-F238E27FC236}">
                <a16:creationId xmlns="" xmlns:a16="http://schemas.microsoft.com/office/drawing/2014/main" id="{87685D18-2973-324F-9D60-D78613CBB3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E85CB3F-DEFC-B544-A2F6-1D77594C281D}"/>
              </a:ext>
            </a:extLst>
          </p:cNvPr>
          <p:cNvSpPr>
            <a:spLocks noGrp="1"/>
          </p:cNvSpPr>
          <p:nvPr>
            <p:ph type="sldNum" sz="quarter" idx="12"/>
          </p:nvPr>
        </p:nvSpPr>
        <p:spPr/>
        <p:txBody>
          <a:bodyPr/>
          <a:lstStyle/>
          <a:p>
            <a:fld id="{B9C936CA-D0A0-9542-8686-66913DF2DFC0}" type="slidenum">
              <a:rPr lang="en-US" smtClean="0"/>
              <a:pPr/>
              <a:t>‹#›</a:t>
            </a:fld>
            <a:endParaRPr lang="en-US"/>
          </a:p>
        </p:txBody>
      </p:sp>
    </p:spTree>
    <p:extLst>
      <p:ext uri="{BB962C8B-B14F-4D97-AF65-F5344CB8AC3E}">
        <p14:creationId xmlns="" xmlns:p14="http://schemas.microsoft.com/office/powerpoint/2010/main" val="3251228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060323-9169-0E42-9D4B-170405F4928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9AF898C6-860C-FA44-99CD-49C1AE9F217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 xmlns:a16="http://schemas.microsoft.com/office/drawing/2014/main" id="{0B1A8ED8-32C3-5544-8003-D5D37216776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 xmlns:a16="http://schemas.microsoft.com/office/drawing/2014/main" id="{E790E333-EF4C-534F-8905-F132BD1FBA1E}"/>
              </a:ext>
            </a:extLst>
          </p:cNvPr>
          <p:cNvSpPr>
            <a:spLocks noGrp="1"/>
          </p:cNvSpPr>
          <p:nvPr>
            <p:ph type="dt" sz="half" idx="10"/>
          </p:nvPr>
        </p:nvSpPr>
        <p:spPr/>
        <p:txBody>
          <a:bodyPr/>
          <a:lstStyle/>
          <a:p>
            <a:fld id="{5D9131BC-5859-8848-A4AD-C41CDDB3770A}" type="datetimeFigureOut">
              <a:rPr lang="en-US" smtClean="0"/>
              <a:pPr/>
              <a:t>3/27/2021</a:t>
            </a:fld>
            <a:endParaRPr lang="en-US"/>
          </a:p>
        </p:txBody>
      </p:sp>
      <p:sp>
        <p:nvSpPr>
          <p:cNvPr id="6" name="Footer Placeholder 5">
            <a:extLst>
              <a:ext uri="{FF2B5EF4-FFF2-40B4-BE49-F238E27FC236}">
                <a16:creationId xmlns="" xmlns:a16="http://schemas.microsoft.com/office/drawing/2014/main" id="{02DAD2ED-1FA3-2C4A-93BA-246687A964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58C9FA4-0915-5943-AE28-B5D01F379B4C}"/>
              </a:ext>
            </a:extLst>
          </p:cNvPr>
          <p:cNvSpPr>
            <a:spLocks noGrp="1"/>
          </p:cNvSpPr>
          <p:nvPr>
            <p:ph type="sldNum" sz="quarter" idx="12"/>
          </p:nvPr>
        </p:nvSpPr>
        <p:spPr/>
        <p:txBody>
          <a:bodyPr/>
          <a:lstStyle/>
          <a:p>
            <a:fld id="{B9C936CA-D0A0-9542-8686-66913DF2DFC0}" type="slidenum">
              <a:rPr lang="en-US" smtClean="0"/>
              <a:pPr/>
              <a:t>‹#›</a:t>
            </a:fld>
            <a:endParaRPr lang="en-US"/>
          </a:p>
        </p:txBody>
      </p:sp>
    </p:spTree>
    <p:extLst>
      <p:ext uri="{BB962C8B-B14F-4D97-AF65-F5344CB8AC3E}">
        <p14:creationId xmlns="" xmlns:p14="http://schemas.microsoft.com/office/powerpoint/2010/main" val="199543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818B03-E803-1C4B-B602-C9A8BD3AB3D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6E821204-B84F-F34E-9C4B-E22CE0F366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 xmlns:a16="http://schemas.microsoft.com/office/drawing/2014/main" id="{BADC7230-CEE3-5947-8609-F5D739AFD59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 xmlns:a16="http://schemas.microsoft.com/office/drawing/2014/main" id="{731483C0-BE60-8742-BC9A-19EFFF4CBC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 xmlns:a16="http://schemas.microsoft.com/office/drawing/2014/main" id="{87656F5E-B404-624C-9AD7-6395F6B2D12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 xmlns:a16="http://schemas.microsoft.com/office/drawing/2014/main" id="{8D4F94BC-6371-A341-B4C2-764142055323}"/>
              </a:ext>
            </a:extLst>
          </p:cNvPr>
          <p:cNvSpPr>
            <a:spLocks noGrp="1"/>
          </p:cNvSpPr>
          <p:nvPr>
            <p:ph type="dt" sz="half" idx="10"/>
          </p:nvPr>
        </p:nvSpPr>
        <p:spPr/>
        <p:txBody>
          <a:bodyPr/>
          <a:lstStyle/>
          <a:p>
            <a:fld id="{5D9131BC-5859-8848-A4AD-C41CDDB3770A}" type="datetimeFigureOut">
              <a:rPr lang="en-US" smtClean="0"/>
              <a:pPr/>
              <a:t>3/27/2021</a:t>
            </a:fld>
            <a:endParaRPr lang="en-US"/>
          </a:p>
        </p:txBody>
      </p:sp>
      <p:sp>
        <p:nvSpPr>
          <p:cNvPr id="8" name="Footer Placeholder 7">
            <a:extLst>
              <a:ext uri="{FF2B5EF4-FFF2-40B4-BE49-F238E27FC236}">
                <a16:creationId xmlns="" xmlns:a16="http://schemas.microsoft.com/office/drawing/2014/main" id="{F48C2E2E-E63A-224F-99D3-27FB589EA4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025B0F7B-4F39-0546-9F39-AA217622F499}"/>
              </a:ext>
            </a:extLst>
          </p:cNvPr>
          <p:cNvSpPr>
            <a:spLocks noGrp="1"/>
          </p:cNvSpPr>
          <p:nvPr>
            <p:ph type="sldNum" sz="quarter" idx="12"/>
          </p:nvPr>
        </p:nvSpPr>
        <p:spPr/>
        <p:txBody>
          <a:bodyPr/>
          <a:lstStyle/>
          <a:p>
            <a:fld id="{B9C936CA-D0A0-9542-8686-66913DF2DFC0}" type="slidenum">
              <a:rPr lang="en-US" smtClean="0"/>
              <a:pPr/>
              <a:t>‹#›</a:t>
            </a:fld>
            <a:endParaRPr lang="en-US"/>
          </a:p>
        </p:txBody>
      </p:sp>
    </p:spTree>
    <p:extLst>
      <p:ext uri="{BB962C8B-B14F-4D97-AF65-F5344CB8AC3E}">
        <p14:creationId xmlns="" xmlns:p14="http://schemas.microsoft.com/office/powerpoint/2010/main" val="2695566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F6B292-62FD-094D-85B4-45F00CEFE61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 xmlns:a16="http://schemas.microsoft.com/office/drawing/2014/main" id="{60BEF968-2AB9-E244-9219-7D9C3C7FCCB8}"/>
              </a:ext>
            </a:extLst>
          </p:cNvPr>
          <p:cNvSpPr>
            <a:spLocks noGrp="1"/>
          </p:cNvSpPr>
          <p:nvPr>
            <p:ph type="dt" sz="half" idx="10"/>
          </p:nvPr>
        </p:nvSpPr>
        <p:spPr/>
        <p:txBody>
          <a:bodyPr/>
          <a:lstStyle/>
          <a:p>
            <a:fld id="{5D9131BC-5859-8848-A4AD-C41CDDB3770A}" type="datetimeFigureOut">
              <a:rPr lang="en-US" smtClean="0"/>
              <a:pPr/>
              <a:t>3/27/2021</a:t>
            </a:fld>
            <a:endParaRPr lang="en-US"/>
          </a:p>
        </p:txBody>
      </p:sp>
      <p:sp>
        <p:nvSpPr>
          <p:cNvPr id="4" name="Footer Placeholder 3">
            <a:extLst>
              <a:ext uri="{FF2B5EF4-FFF2-40B4-BE49-F238E27FC236}">
                <a16:creationId xmlns="" xmlns:a16="http://schemas.microsoft.com/office/drawing/2014/main" id="{1A877F33-61A8-E049-95EB-62AE4B3F12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FEEB1F82-502B-1F47-90CC-02BDEEEE95DD}"/>
              </a:ext>
            </a:extLst>
          </p:cNvPr>
          <p:cNvSpPr>
            <a:spLocks noGrp="1"/>
          </p:cNvSpPr>
          <p:nvPr>
            <p:ph type="sldNum" sz="quarter" idx="12"/>
          </p:nvPr>
        </p:nvSpPr>
        <p:spPr/>
        <p:txBody>
          <a:bodyPr/>
          <a:lstStyle/>
          <a:p>
            <a:fld id="{B9C936CA-D0A0-9542-8686-66913DF2DFC0}" type="slidenum">
              <a:rPr lang="en-US" smtClean="0"/>
              <a:pPr/>
              <a:t>‹#›</a:t>
            </a:fld>
            <a:endParaRPr lang="en-US"/>
          </a:p>
        </p:txBody>
      </p:sp>
    </p:spTree>
    <p:extLst>
      <p:ext uri="{BB962C8B-B14F-4D97-AF65-F5344CB8AC3E}">
        <p14:creationId xmlns="" xmlns:p14="http://schemas.microsoft.com/office/powerpoint/2010/main" val="2145337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F32E506-A06F-4640-A7DB-CADD1C5EEC1E}"/>
              </a:ext>
            </a:extLst>
          </p:cNvPr>
          <p:cNvSpPr>
            <a:spLocks noGrp="1"/>
          </p:cNvSpPr>
          <p:nvPr>
            <p:ph type="dt" sz="half" idx="10"/>
          </p:nvPr>
        </p:nvSpPr>
        <p:spPr/>
        <p:txBody>
          <a:bodyPr/>
          <a:lstStyle/>
          <a:p>
            <a:fld id="{5D9131BC-5859-8848-A4AD-C41CDDB3770A}" type="datetimeFigureOut">
              <a:rPr lang="en-US" smtClean="0"/>
              <a:pPr/>
              <a:t>3/27/2021</a:t>
            </a:fld>
            <a:endParaRPr lang="en-US"/>
          </a:p>
        </p:txBody>
      </p:sp>
      <p:sp>
        <p:nvSpPr>
          <p:cNvPr id="3" name="Footer Placeholder 2">
            <a:extLst>
              <a:ext uri="{FF2B5EF4-FFF2-40B4-BE49-F238E27FC236}">
                <a16:creationId xmlns="" xmlns:a16="http://schemas.microsoft.com/office/drawing/2014/main" id="{F1B66C6F-5405-4649-98A7-4D9B4421D9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6C4A7A4A-EE06-BB4E-971F-43D4106CA346}"/>
              </a:ext>
            </a:extLst>
          </p:cNvPr>
          <p:cNvSpPr>
            <a:spLocks noGrp="1"/>
          </p:cNvSpPr>
          <p:nvPr>
            <p:ph type="sldNum" sz="quarter" idx="12"/>
          </p:nvPr>
        </p:nvSpPr>
        <p:spPr/>
        <p:txBody>
          <a:bodyPr/>
          <a:lstStyle/>
          <a:p>
            <a:fld id="{B9C936CA-D0A0-9542-8686-66913DF2DFC0}" type="slidenum">
              <a:rPr lang="en-US" smtClean="0"/>
              <a:pPr/>
              <a:t>‹#›</a:t>
            </a:fld>
            <a:endParaRPr lang="en-US"/>
          </a:p>
        </p:txBody>
      </p:sp>
    </p:spTree>
    <p:extLst>
      <p:ext uri="{BB962C8B-B14F-4D97-AF65-F5344CB8AC3E}">
        <p14:creationId xmlns="" xmlns:p14="http://schemas.microsoft.com/office/powerpoint/2010/main" val="876917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DDEB09-E87A-E04E-AD66-0AFF50712CB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E9E53F30-D337-8E48-8731-31EE1EA5BA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 xmlns:a16="http://schemas.microsoft.com/office/drawing/2014/main" id="{CE4B6E53-3A4D-9444-8A77-6B8A80937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0A62DED3-3E45-9742-99BF-ED88FF211BA0}"/>
              </a:ext>
            </a:extLst>
          </p:cNvPr>
          <p:cNvSpPr>
            <a:spLocks noGrp="1"/>
          </p:cNvSpPr>
          <p:nvPr>
            <p:ph type="dt" sz="half" idx="10"/>
          </p:nvPr>
        </p:nvSpPr>
        <p:spPr/>
        <p:txBody>
          <a:bodyPr/>
          <a:lstStyle/>
          <a:p>
            <a:fld id="{5D9131BC-5859-8848-A4AD-C41CDDB3770A}" type="datetimeFigureOut">
              <a:rPr lang="en-US" smtClean="0"/>
              <a:pPr/>
              <a:t>3/27/2021</a:t>
            </a:fld>
            <a:endParaRPr lang="en-US"/>
          </a:p>
        </p:txBody>
      </p:sp>
      <p:sp>
        <p:nvSpPr>
          <p:cNvPr id="6" name="Footer Placeholder 5">
            <a:extLst>
              <a:ext uri="{FF2B5EF4-FFF2-40B4-BE49-F238E27FC236}">
                <a16:creationId xmlns="" xmlns:a16="http://schemas.microsoft.com/office/drawing/2014/main" id="{5B81ADE9-EB76-FD4C-90D0-AF7DD5B543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4210517-6146-D243-B51F-0A1112FD7471}"/>
              </a:ext>
            </a:extLst>
          </p:cNvPr>
          <p:cNvSpPr>
            <a:spLocks noGrp="1"/>
          </p:cNvSpPr>
          <p:nvPr>
            <p:ph type="sldNum" sz="quarter" idx="12"/>
          </p:nvPr>
        </p:nvSpPr>
        <p:spPr/>
        <p:txBody>
          <a:bodyPr/>
          <a:lstStyle/>
          <a:p>
            <a:fld id="{B9C936CA-D0A0-9542-8686-66913DF2DFC0}" type="slidenum">
              <a:rPr lang="en-US" smtClean="0"/>
              <a:pPr/>
              <a:t>‹#›</a:t>
            </a:fld>
            <a:endParaRPr lang="en-US"/>
          </a:p>
        </p:txBody>
      </p:sp>
    </p:spTree>
    <p:extLst>
      <p:ext uri="{BB962C8B-B14F-4D97-AF65-F5344CB8AC3E}">
        <p14:creationId xmlns="" xmlns:p14="http://schemas.microsoft.com/office/powerpoint/2010/main" val="3888609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BB69DAB-D465-4644-831C-020D19FCCC8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 xmlns:a16="http://schemas.microsoft.com/office/drawing/2014/main" id="{DD181D5D-4949-034D-BC5A-752A8ADB4A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DE531DB4-4C8F-8B4B-8BC5-85AA76D1A5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971BE8D2-8907-FE4B-B243-488972B96FA0}"/>
              </a:ext>
            </a:extLst>
          </p:cNvPr>
          <p:cNvSpPr>
            <a:spLocks noGrp="1"/>
          </p:cNvSpPr>
          <p:nvPr>
            <p:ph type="dt" sz="half" idx="10"/>
          </p:nvPr>
        </p:nvSpPr>
        <p:spPr/>
        <p:txBody>
          <a:bodyPr/>
          <a:lstStyle/>
          <a:p>
            <a:fld id="{5D9131BC-5859-8848-A4AD-C41CDDB3770A}" type="datetimeFigureOut">
              <a:rPr lang="en-US" smtClean="0"/>
              <a:pPr/>
              <a:t>3/27/2021</a:t>
            </a:fld>
            <a:endParaRPr lang="en-US"/>
          </a:p>
        </p:txBody>
      </p:sp>
      <p:sp>
        <p:nvSpPr>
          <p:cNvPr id="6" name="Footer Placeholder 5">
            <a:extLst>
              <a:ext uri="{FF2B5EF4-FFF2-40B4-BE49-F238E27FC236}">
                <a16:creationId xmlns="" xmlns:a16="http://schemas.microsoft.com/office/drawing/2014/main" id="{3F160F66-E0D4-5143-B4A2-07EDBD34B6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1B0C644-4DB4-9749-8100-5C3EEB29828A}"/>
              </a:ext>
            </a:extLst>
          </p:cNvPr>
          <p:cNvSpPr>
            <a:spLocks noGrp="1"/>
          </p:cNvSpPr>
          <p:nvPr>
            <p:ph type="sldNum" sz="quarter" idx="12"/>
          </p:nvPr>
        </p:nvSpPr>
        <p:spPr/>
        <p:txBody>
          <a:bodyPr/>
          <a:lstStyle/>
          <a:p>
            <a:fld id="{B9C936CA-D0A0-9542-8686-66913DF2DFC0}" type="slidenum">
              <a:rPr lang="en-US" smtClean="0"/>
              <a:pPr/>
              <a:t>‹#›</a:t>
            </a:fld>
            <a:endParaRPr lang="en-US"/>
          </a:p>
        </p:txBody>
      </p:sp>
    </p:spTree>
    <p:extLst>
      <p:ext uri="{BB962C8B-B14F-4D97-AF65-F5344CB8AC3E}">
        <p14:creationId xmlns="" xmlns:p14="http://schemas.microsoft.com/office/powerpoint/2010/main" val="4063859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252CB303-78B8-CB41-97A0-F6D51D45B0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0CEB4DDD-4D29-C54F-B12F-0B358B4608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91105F93-EFAD-114E-BB3A-8DF38BF9E2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9131BC-5859-8848-A4AD-C41CDDB3770A}" type="datetimeFigureOut">
              <a:rPr lang="en-US" smtClean="0"/>
              <a:pPr/>
              <a:t>3/27/2021</a:t>
            </a:fld>
            <a:endParaRPr lang="en-US"/>
          </a:p>
        </p:txBody>
      </p:sp>
      <p:sp>
        <p:nvSpPr>
          <p:cNvPr id="5" name="Footer Placeholder 4">
            <a:extLst>
              <a:ext uri="{FF2B5EF4-FFF2-40B4-BE49-F238E27FC236}">
                <a16:creationId xmlns="" xmlns:a16="http://schemas.microsoft.com/office/drawing/2014/main" id="{E68B36FC-63D5-A947-B49A-0EF415F584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67624F17-45C5-EB44-9025-BC7C3C0DA1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936CA-D0A0-9542-8686-66913DF2DFC0}" type="slidenum">
              <a:rPr lang="en-US" smtClean="0"/>
              <a:pPr/>
              <a:t>‹#›</a:t>
            </a:fld>
            <a:endParaRPr lang="en-US"/>
          </a:p>
        </p:txBody>
      </p:sp>
    </p:spTree>
    <p:extLst>
      <p:ext uri="{BB962C8B-B14F-4D97-AF65-F5344CB8AC3E}">
        <p14:creationId xmlns="" xmlns:p14="http://schemas.microsoft.com/office/powerpoint/2010/main" val="3776167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47FC6F-2928-8041-9480-63C54DF300CC}"/>
              </a:ext>
            </a:extLst>
          </p:cNvPr>
          <p:cNvSpPr>
            <a:spLocks noGrp="1"/>
          </p:cNvSpPr>
          <p:nvPr>
            <p:ph type="ctrTitle"/>
          </p:nvPr>
        </p:nvSpPr>
        <p:spPr/>
        <p:txBody>
          <a:bodyPr/>
          <a:lstStyle/>
          <a:p>
            <a:r>
              <a:rPr lang="en-US" b="1">
                <a:solidFill>
                  <a:srgbClr val="0070C0"/>
                </a:solidFill>
              </a:rPr>
              <a:t>YELLOW FEVER </a:t>
            </a:r>
          </a:p>
        </p:txBody>
      </p:sp>
    </p:spTree>
    <p:extLst>
      <p:ext uri="{BB962C8B-B14F-4D97-AF65-F5344CB8AC3E}">
        <p14:creationId xmlns="" xmlns:p14="http://schemas.microsoft.com/office/powerpoint/2010/main" val="3212431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B35FED-CECF-FD44-98F6-F31893479698}"/>
              </a:ext>
            </a:extLst>
          </p:cNvPr>
          <p:cNvSpPr>
            <a:spLocks noGrp="1"/>
          </p:cNvSpPr>
          <p:nvPr>
            <p:ph type="title"/>
          </p:nvPr>
        </p:nvSpPr>
        <p:spPr/>
        <p:txBody>
          <a:bodyPr/>
          <a:lstStyle/>
          <a:p>
            <a:r>
              <a:rPr lang="en-US" b="1" i="1">
                <a:solidFill>
                  <a:srgbClr val="0070C0"/>
                </a:solidFill>
              </a:rPr>
              <a:t>Sylvatic or jungle yellow fever </a:t>
            </a:r>
          </a:p>
        </p:txBody>
      </p:sp>
      <p:sp>
        <p:nvSpPr>
          <p:cNvPr id="3" name="Content Placeholder 2">
            <a:extLst>
              <a:ext uri="{FF2B5EF4-FFF2-40B4-BE49-F238E27FC236}">
                <a16:creationId xmlns="" xmlns:a16="http://schemas.microsoft.com/office/drawing/2014/main" id="{A1065075-6F48-3C45-93BC-4F49010E9473}"/>
              </a:ext>
            </a:extLst>
          </p:cNvPr>
          <p:cNvSpPr>
            <a:spLocks noGrp="1"/>
          </p:cNvSpPr>
          <p:nvPr>
            <p:ph idx="1"/>
          </p:nvPr>
        </p:nvSpPr>
        <p:spPr>
          <a:xfrm>
            <a:off x="838200" y="1825625"/>
            <a:ext cx="9237133" cy="4351338"/>
          </a:xfrm>
        </p:spPr>
        <p:txBody>
          <a:bodyPr>
            <a:normAutofit lnSpcReduction="10000"/>
          </a:bodyPr>
          <a:lstStyle/>
          <a:p>
            <a:r>
              <a:rPr lang="en-US" i="1"/>
              <a:t>Sylvatic</a:t>
            </a:r>
            <a:r>
              <a:rPr lang="en-US"/>
              <a:t> yellow fever is spread to humans by the bites of haemogogus and aedes Africanus. </a:t>
            </a:r>
          </a:p>
          <a:p>
            <a:r>
              <a:rPr lang="en-US"/>
              <a:t>These mosquitoes are infected when they feed on viraemic monkeys or becouse they inherited the infection by transovarial transmission from their mother.</a:t>
            </a:r>
          </a:p>
          <a:p>
            <a:r>
              <a:rPr lang="en-US"/>
              <a:t>Urban yellow fever </a:t>
            </a:r>
          </a:p>
          <a:p>
            <a:r>
              <a:rPr lang="en-US"/>
              <a:t>Urban yellow fever occurs in more populated areas and is usually transmitted by aedes aegypti Masquito which deposit their eggs in any container which can hold water, in or around houses perpetuating a Masquito to human to Masquito transmission cycle. </a:t>
            </a:r>
          </a:p>
          <a:p>
            <a:endParaRPr lang="en-US"/>
          </a:p>
          <a:p>
            <a:endParaRPr lang="en-US"/>
          </a:p>
          <a:p>
            <a:endParaRPr lang="en-US"/>
          </a:p>
        </p:txBody>
      </p:sp>
    </p:spTree>
    <p:extLst>
      <p:ext uri="{BB962C8B-B14F-4D97-AF65-F5344CB8AC3E}">
        <p14:creationId xmlns="" xmlns:p14="http://schemas.microsoft.com/office/powerpoint/2010/main" val="1022567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E1AE85-62BD-5A45-A191-D2C281CF5107}"/>
              </a:ext>
            </a:extLst>
          </p:cNvPr>
          <p:cNvSpPr>
            <a:spLocks noGrp="1"/>
          </p:cNvSpPr>
          <p:nvPr>
            <p:ph type="title"/>
          </p:nvPr>
        </p:nvSpPr>
        <p:spPr/>
        <p:txBody>
          <a:bodyPr/>
          <a:lstStyle/>
          <a:p>
            <a:r>
              <a:rPr lang="en-US" b="1" i="1">
                <a:solidFill>
                  <a:srgbClr val="0070C0"/>
                </a:solidFill>
              </a:rPr>
              <a:t>Pathophysiology </a:t>
            </a:r>
          </a:p>
        </p:txBody>
      </p:sp>
      <p:sp>
        <p:nvSpPr>
          <p:cNvPr id="3" name="Content Placeholder 2">
            <a:extLst>
              <a:ext uri="{FF2B5EF4-FFF2-40B4-BE49-F238E27FC236}">
                <a16:creationId xmlns="" xmlns:a16="http://schemas.microsoft.com/office/drawing/2014/main" id="{F845CD6A-6EF5-DC48-8A0F-AA397302F626}"/>
              </a:ext>
            </a:extLst>
          </p:cNvPr>
          <p:cNvSpPr>
            <a:spLocks noGrp="1"/>
          </p:cNvSpPr>
          <p:nvPr>
            <p:ph idx="1"/>
          </p:nvPr>
        </p:nvSpPr>
        <p:spPr>
          <a:xfrm>
            <a:off x="838200" y="1584476"/>
            <a:ext cx="9345990" cy="4592487"/>
          </a:xfrm>
        </p:spPr>
        <p:txBody>
          <a:bodyPr>
            <a:normAutofit fontScale="92500" lnSpcReduction="10000"/>
          </a:bodyPr>
          <a:lstStyle/>
          <a:p>
            <a:r>
              <a:rPr lang="en-GB" i="1"/>
              <a:t> infected mosquito leads to viral spread to lymph nodes where they multiply and from there enter the circulation</a:t>
            </a:r>
            <a:r>
              <a:rPr lang="en-US" i="1"/>
              <a:t>.</a:t>
            </a:r>
          </a:p>
          <a:p>
            <a:r>
              <a:rPr lang="en-GB" i="1"/>
              <a:t>Localises in the </a:t>
            </a:r>
            <a:r>
              <a:rPr lang="en-US" i="1"/>
              <a:t>liver,</a:t>
            </a:r>
            <a:r>
              <a:rPr lang="en-GB" i="1"/>
              <a:t> spleen</a:t>
            </a:r>
            <a:r>
              <a:rPr lang="en-US" i="1"/>
              <a:t>, </a:t>
            </a:r>
            <a:r>
              <a:rPr lang="en-GB" i="1"/>
              <a:t>bone marrow and lymph glands persisting for days in These areas.</a:t>
            </a:r>
            <a:endParaRPr lang="en-US" i="1"/>
          </a:p>
          <a:p>
            <a:r>
              <a:rPr lang="en-GB" i="1"/>
              <a:t>Localisation and propagation of the virus in a particular organ constitutes the </a:t>
            </a:r>
            <a:r>
              <a:rPr lang="en-US" i="1"/>
              <a:t>lesions</a:t>
            </a:r>
            <a:r>
              <a:rPr lang="en-GB" i="1"/>
              <a:t> of yellow fever</a:t>
            </a:r>
            <a:r>
              <a:rPr lang="en-US" i="1"/>
              <a:t>.</a:t>
            </a:r>
          </a:p>
          <a:p>
            <a:r>
              <a:rPr lang="en-GB" i="1"/>
              <a:t>Hemorrhage in the mucus after pylorus of the stomach kidney and liver necrosis </a:t>
            </a:r>
            <a:r>
              <a:rPr lang="en-US" i="1"/>
              <a:t>(mid </a:t>
            </a:r>
            <a:r>
              <a:rPr lang="en-GB" i="1"/>
              <a:t>zonal with Councilman bodies</a:t>
            </a:r>
            <a:r>
              <a:rPr lang="en-US" i="1"/>
              <a:t>) </a:t>
            </a:r>
            <a:r>
              <a:rPr lang="en-GB" i="1"/>
              <a:t>pervascular infiltration of the brain with mono nuclear cells</a:t>
            </a:r>
            <a:r>
              <a:rPr lang="en-US" i="1"/>
              <a:t>.</a:t>
            </a:r>
          </a:p>
          <a:p>
            <a:r>
              <a:rPr lang="en-GB" i="1"/>
              <a:t>Degenerative changes in heart plane lymph nodes also occur </a:t>
            </a:r>
            <a:endParaRPr lang="en-US" i="1"/>
          </a:p>
          <a:p>
            <a:r>
              <a:rPr lang="en-GB" i="1"/>
              <a:t>bleeding is the result of a </a:t>
            </a:r>
            <a:r>
              <a:rPr lang="en-US" i="1"/>
              <a:t>hemorrhagic diathesis. </a:t>
            </a:r>
          </a:p>
          <a:p>
            <a:endParaRPr lang="en-US" i="1"/>
          </a:p>
        </p:txBody>
      </p:sp>
    </p:spTree>
    <p:extLst>
      <p:ext uri="{BB962C8B-B14F-4D97-AF65-F5344CB8AC3E}">
        <p14:creationId xmlns="" xmlns:p14="http://schemas.microsoft.com/office/powerpoint/2010/main" val="2800697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56EE9C-0368-8D49-BEF6-DF7147CC0617}"/>
              </a:ext>
            </a:extLst>
          </p:cNvPr>
          <p:cNvSpPr>
            <a:spLocks noGrp="1"/>
          </p:cNvSpPr>
          <p:nvPr>
            <p:ph type="title"/>
          </p:nvPr>
        </p:nvSpPr>
        <p:spPr/>
        <p:txBody>
          <a:bodyPr/>
          <a:lstStyle/>
          <a:p>
            <a:r>
              <a:rPr lang="en-US" b="1" i="1">
                <a:solidFill>
                  <a:srgbClr val="0070C0"/>
                </a:solidFill>
              </a:rPr>
              <a:t>Incubation period </a:t>
            </a:r>
          </a:p>
        </p:txBody>
      </p:sp>
      <p:sp>
        <p:nvSpPr>
          <p:cNvPr id="3" name="Content Placeholder 2">
            <a:extLst>
              <a:ext uri="{FF2B5EF4-FFF2-40B4-BE49-F238E27FC236}">
                <a16:creationId xmlns="" xmlns:a16="http://schemas.microsoft.com/office/drawing/2014/main" id="{98F16AB2-960F-BE4D-869A-0C6369A177AC}"/>
              </a:ext>
            </a:extLst>
          </p:cNvPr>
          <p:cNvSpPr>
            <a:spLocks noGrp="1"/>
          </p:cNvSpPr>
          <p:nvPr>
            <p:ph idx="1"/>
          </p:nvPr>
        </p:nvSpPr>
        <p:spPr>
          <a:xfrm>
            <a:off x="838200" y="1825625"/>
            <a:ext cx="7870371" cy="4351338"/>
          </a:xfrm>
        </p:spPr>
        <p:txBody>
          <a:bodyPr/>
          <a:lstStyle/>
          <a:p>
            <a:r>
              <a:rPr lang="en-US" i="1"/>
              <a:t>Extrinsic incubation period 12-14 days period when an infected vector is not infectious</a:t>
            </a:r>
          </a:p>
          <a:p>
            <a:r>
              <a:rPr lang="en-US" i="1"/>
              <a:t>Incubation period 3-6days period when an infected individual is asymptomatic. </a:t>
            </a:r>
          </a:p>
        </p:txBody>
      </p:sp>
    </p:spTree>
    <p:extLst>
      <p:ext uri="{BB962C8B-B14F-4D97-AF65-F5344CB8AC3E}">
        <p14:creationId xmlns="" xmlns:p14="http://schemas.microsoft.com/office/powerpoint/2010/main" val="1577524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7B6321-C202-624A-8894-3F2946F848E9}"/>
              </a:ext>
            </a:extLst>
          </p:cNvPr>
          <p:cNvSpPr>
            <a:spLocks noGrp="1"/>
          </p:cNvSpPr>
          <p:nvPr>
            <p:ph type="title"/>
          </p:nvPr>
        </p:nvSpPr>
        <p:spPr/>
        <p:txBody>
          <a:bodyPr/>
          <a:lstStyle/>
          <a:p>
            <a:r>
              <a:rPr lang="en-US" b="1" i="1">
                <a:solidFill>
                  <a:srgbClr val="0070C0"/>
                </a:solidFill>
              </a:rPr>
              <a:t>Clinical manifestation </a:t>
            </a:r>
          </a:p>
        </p:txBody>
      </p:sp>
      <p:sp>
        <p:nvSpPr>
          <p:cNvPr id="3" name="Content Placeholder 2">
            <a:extLst>
              <a:ext uri="{FF2B5EF4-FFF2-40B4-BE49-F238E27FC236}">
                <a16:creationId xmlns="" xmlns:a16="http://schemas.microsoft.com/office/drawing/2014/main" id="{CD161C7D-61D8-8B41-BA4E-F5DF4963CA2E}"/>
              </a:ext>
            </a:extLst>
          </p:cNvPr>
          <p:cNvSpPr>
            <a:spLocks noGrp="1"/>
          </p:cNvSpPr>
          <p:nvPr>
            <p:ph idx="1"/>
          </p:nvPr>
        </p:nvSpPr>
        <p:spPr>
          <a:xfrm>
            <a:off x="838201" y="1825625"/>
            <a:ext cx="8426752" cy="4351338"/>
          </a:xfrm>
        </p:spPr>
        <p:txBody>
          <a:bodyPr>
            <a:normAutofit fontScale="92500" lnSpcReduction="10000"/>
          </a:bodyPr>
          <a:lstStyle/>
          <a:p>
            <a:r>
              <a:rPr lang="en-GB" i="1"/>
              <a:t>Fever chills headache and backache followed by nausea and vomiting </a:t>
            </a:r>
            <a:r>
              <a:rPr lang="en-US" i="1"/>
              <a:t>conjunctivitis retrobulvbar pain. </a:t>
            </a:r>
          </a:p>
          <a:p>
            <a:r>
              <a:rPr lang="en-GB" i="1"/>
              <a:t>On about the fourth day the period of intoxication starts with a slow pulse relative to high fever and moderate jaundice</a:t>
            </a:r>
            <a:r>
              <a:rPr lang="en-US" i="1"/>
              <a:t>.</a:t>
            </a:r>
          </a:p>
          <a:p>
            <a:r>
              <a:rPr lang="en-GB" i="1"/>
              <a:t>In severe cases marked </a:t>
            </a:r>
            <a:r>
              <a:rPr lang="en-US" i="1"/>
              <a:t>proteinuria</a:t>
            </a:r>
            <a:r>
              <a:rPr lang="en-GB" i="1"/>
              <a:t> and hemorrhagic manifestations block </a:t>
            </a:r>
            <a:r>
              <a:rPr lang="en-US" i="1"/>
              <a:t>vomits </a:t>
            </a:r>
            <a:r>
              <a:rPr lang="en-GB" i="1"/>
              <a:t> epigastric </a:t>
            </a:r>
            <a:r>
              <a:rPr lang="en-US" i="1"/>
              <a:t>pain. </a:t>
            </a:r>
          </a:p>
          <a:p>
            <a:r>
              <a:rPr lang="en-GB" i="1"/>
              <a:t>The degree of Jaundice and black vomit correlated with </a:t>
            </a:r>
            <a:r>
              <a:rPr lang="en-US" i="1"/>
              <a:t>severity</a:t>
            </a:r>
            <a:r>
              <a:rPr lang="en-GB" i="1"/>
              <a:t> of disease and </a:t>
            </a:r>
            <a:r>
              <a:rPr lang="en-US" i="1"/>
              <a:t>fatality. </a:t>
            </a:r>
          </a:p>
          <a:p>
            <a:r>
              <a:rPr lang="en-GB" i="1"/>
              <a:t>After 3</a:t>
            </a:r>
            <a:r>
              <a:rPr lang="en-US" i="1"/>
              <a:t>to</a:t>
            </a:r>
            <a:r>
              <a:rPr lang="en-GB" i="1"/>
              <a:t>5 days of the disease either the patient recover or goes on to the next stage of </a:t>
            </a:r>
            <a:r>
              <a:rPr lang="en-US" i="1"/>
              <a:t>Fulminant disease. </a:t>
            </a:r>
          </a:p>
        </p:txBody>
      </p:sp>
    </p:spTree>
    <p:extLst>
      <p:ext uri="{BB962C8B-B14F-4D97-AF65-F5344CB8AC3E}">
        <p14:creationId xmlns="" xmlns:p14="http://schemas.microsoft.com/office/powerpoint/2010/main" val="2819639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9FDD09-B6AC-C74A-9889-BF34FBCB510F}"/>
              </a:ext>
            </a:extLst>
          </p:cNvPr>
          <p:cNvSpPr>
            <a:spLocks noGrp="1"/>
          </p:cNvSpPr>
          <p:nvPr>
            <p:ph type="title"/>
          </p:nvPr>
        </p:nvSpPr>
        <p:spPr/>
        <p:txBody>
          <a:bodyPr/>
          <a:lstStyle/>
          <a:p>
            <a:r>
              <a:rPr lang="en-US" b="1">
                <a:solidFill>
                  <a:srgbClr val="0070C0"/>
                </a:solidFill>
              </a:rPr>
              <a:t>Continue… .. </a:t>
            </a:r>
          </a:p>
        </p:txBody>
      </p:sp>
      <p:sp>
        <p:nvSpPr>
          <p:cNvPr id="3" name="Content Placeholder 2">
            <a:extLst>
              <a:ext uri="{FF2B5EF4-FFF2-40B4-BE49-F238E27FC236}">
                <a16:creationId xmlns="" xmlns:a16="http://schemas.microsoft.com/office/drawing/2014/main" id="{BB6DA6B6-28C8-C64B-A0F1-3854E85E1ACC}"/>
              </a:ext>
            </a:extLst>
          </p:cNvPr>
          <p:cNvSpPr>
            <a:spLocks noGrp="1"/>
          </p:cNvSpPr>
          <p:nvPr>
            <p:ph idx="1"/>
          </p:nvPr>
        </p:nvSpPr>
        <p:spPr>
          <a:xfrm>
            <a:off x="838200" y="1825625"/>
            <a:ext cx="8934752" cy="4351338"/>
          </a:xfrm>
        </p:spPr>
        <p:txBody>
          <a:bodyPr/>
          <a:lstStyle/>
          <a:p>
            <a:r>
              <a:rPr lang="en-US" i="1"/>
              <a:t>In Fulminant </a:t>
            </a:r>
            <a:r>
              <a:rPr lang="en-GB" i="1"/>
              <a:t>disease there is a significant hepatic injury with Jaundice upcoming hence the name yellow fever.</a:t>
            </a:r>
            <a:endParaRPr lang="en-US" i="1"/>
          </a:p>
          <a:p>
            <a:r>
              <a:rPr lang="en-GB" i="1"/>
              <a:t> Renal failure is not </a:t>
            </a:r>
            <a:r>
              <a:rPr lang="en-US" i="1"/>
              <a:t>un</a:t>
            </a:r>
            <a:r>
              <a:rPr lang="en-GB" i="1"/>
              <a:t>common.</a:t>
            </a:r>
            <a:endParaRPr lang="en-US" i="1"/>
          </a:p>
          <a:p>
            <a:r>
              <a:rPr lang="en-GB" i="1"/>
              <a:t> A hemorrhagic diathesis may occur causing of epistaxis </a:t>
            </a:r>
            <a:r>
              <a:rPr lang="en-US" i="1"/>
              <a:t>ca</a:t>
            </a:r>
            <a:r>
              <a:rPr lang="en-GB" i="1"/>
              <a:t>using </a:t>
            </a:r>
            <a:r>
              <a:rPr lang="en-US" i="1"/>
              <a:t>of epistaxis</a:t>
            </a:r>
            <a:r>
              <a:rPr lang="en-GB" i="1"/>
              <a:t> </a:t>
            </a:r>
            <a:r>
              <a:rPr lang="en-US" i="1"/>
              <a:t>oozing at the </a:t>
            </a:r>
            <a:r>
              <a:rPr lang="en-GB" i="1"/>
              <a:t> gums ecchymosis hematemesis Mal</a:t>
            </a:r>
            <a:r>
              <a:rPr lang="en-US" i="1"/>
              <a:t>e</a:t>
            </a:r>
            <a:r>
              <a:rPr lang="en-GB" i="1"/>
              <a:t>na </a:t>
            </a:r>
            <a:r>
              <a:rPr lang="en-US" i="1"/>
              <a:t>haematuria</a:t>
            </a:r>
            <a:r>
              <a:rPr lang="en-GB" i="1"/>
              <a:t> </a:t>
            </a:r>
            <a:r>
              <a:rPr lang="en-US" i="1"/>
              <a:t>thrombocytopenia</a:t>
            </a:r>
            <a:r>
              <a:rPr lang="en-GB" i="1"/>
              <a:t> and disseminated intravascular </a:t>
            </a:r>
            <a:r>
              <a:rPr lang="en-US" i="1"/>
              <a:t>coagulation. </a:t>
            </a:r>
          </a:p>
          <a:p>
            <a:r>
              <a:rPr lang="en-US" i="1"/>
              <a:t>Myocarditis Encephalopathy and shock may also occur </a:t>
            </a:r>
          </a:p>
          <a:p>
            <a:endParaRPr lang="en-US" i="1"/>
          </a:p>
        </p:txBody>
      </p:sp>
    </p:spTree>
    <p:extLst>
      <p:ext uri="{BB962C8B-B14F-4D97-AF65-F5344CB8AC3E}">
        <p14:creationId xmlns="" xmlns:p14="http://schemas.microsoft.com/office/powerpoint/2010/main" val="1720002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0F78BC-41F7-1D4B-BB63-3654DF08BAD5}"/>
              </a:ext>
            </a:extLst>
          </p:cNvPr>
          <p:cNvSpPr>
            <a:spLocks noGrp="1"/>
          </p:cNvSpPr>
          <p:nvPr>
            <p:ph type="title"/>
          </p:nvPr>
        </p:nvSpPr>
        <p:spPr/>
        <p:txBody>
          <a:bodyPr/>
          <a:lstStyle/>
          <a:p>
            <a:r>
              <a:rPr lang="en-US" b="1" i="1">
                <a:solidFill>
                  <a:srgbClr val="0070C0"/>
                </a:solidFill>
              </a:rPr>
              <a:t>Diagnosis </a:t>
            </a:r>
          </a:p>
        </p:txBody>
      </p:sp>
      <p:sp>
        <p:nvSpPr>
          <p:cNvPr id="5" name="Content Placeholder 4">
            <a:extLst>
              <a:ext uri="{FF2B5EF4-FFF2-40B4-BE49-F238E27FC236}">
                <a16:creationId xmlns="" xmlns:a16="http://schemas.microsoft.com/office/drawing/2014/main" id="{6B98C915-E0EB-4140-B2F7-8779CDF6BA53}"/>
              </a:ext>
            </a:extLst>
          </p:cNvPr>
          <p:cNvSpPr>
            <a:spLocks noGrp="1"/>
          </p:cNvSpPr>
          <p:nvPr>
            <p:ph idx="1"/>
          </p:nvPr>
        </p:nvSpPr>
        <p:spPr/>
        <p:txBody>
          <a:bodyPr/>
          <a:lstStyle/>
          <a:p>
            <a:r>
              <a:rPr lang="en-US" i="1"/>
              <a:t>Clinical</a:t>
            </a:r>
          </a:p>
          <a:p>
            <a:r>
              <a:rPr lang="en-US" i="1"/>
              <a:t>Serology </a:t>
            </a:r>
          </a:p>
          <a:p>
            <a:r>
              <a:rPr lang="en-US" i="1"/>
              <a:t>Culture</a:t>
            </a:r>
          </a:p>
          <a:p>
            <a:r>
              <a:rPr lang="en-US" i="1"/>
              <a:t>Biopsy </a:t>
            </a:r>
          </a:p>
          <a:p>
            <a:r>
              <a:rPr lang="en-US" i="1"/>
              <a:t>Differential diagnosis </a:t>
            </a:r>
          </a:p>
          <a:p>
            <a:r>
              <a:rPr lang="en-US" i="1"/>
              <a:t>Malaria </a:t>
            </a:r>
          </a:p>
          <a:p>
            <a:r>
              <a:rPr lang="en-US" i="1"/>
              <a:t>Typhiod </a:t>
            </a:r>
          </a:p>
          <a:p>
            <a:r>
              <a:rPr lang="en-US" i="1"/>
              <a:t>Viral hepatitis </a:t>
            </a:r>
          </a:p>
          <a:p>
            <a:endParaRPr lang="en-US" i="1"/>
          </a:p>
          <a:p>
            <a:endParaRPr lang="en-US" i="1"/>
          </a:p>
          <a:p>
            <a:endParaRPr lang="en-US" i="1"/>
          </a:p>
          <a:p>
            <a:endParaRPr lang="en-US" i="1"/>
          </a:p>
          <a:p>
            <a:endParaRPr lang="en-US" i="1"/>
          </a:p>
        </p:txBody>
      </p:sp>
    </p:spTree>
    <p:extLst>
      <p:ext uri="{BB962C8B-B14F-4D97-AF65-F5344CB8AC3E}">
        <p14:creationId xmlns="" xmlns:p14="http://schemas.microsoft.com/office/powerpoint/2010/main" val="34559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2F6AFB-03C5-4046-A76E-92CA8BBF068B}"/>
              </a:ext>
            </a:extLst>
          </p:cNvPr>
          <p:cNvSpPr>
            <a:spLocks noGrp="1"/>
          </p:cNvSpPr>
          <p:nvPr>
            <p:ph type="title"/>
          </p:nvPr>
        </p:nvSpPr>
        <p:spPr/>
        <p:txBody>
          <a:bodyPr/>
          <a:lstStyle/>
          <a:p>
            <a:r>
              <a:rPr lang="en-US" b="1" i="1">
                <a:solidFill>
                  <a:srgbClr val="0070C0"/>
                </a:solidFill>
              </a:rPr>
              <a:t>Treatment </a:t>
            </a:r>
          </a:p>
        </p:txBody>
      </p:sp>
      <p:sp>
        <p:nvSpPr>
          <p:cNvPr id="3" name="Content Placeholder 2">
            <a:extLst>
              <a:ext uri="{FF2B5EF4-FFF2-40B4-BE49-F238E27FC236}">
                <a16:creationId xmlns="" xmlns:a16="http://schemas.microsoft.com/office/drawing/2014/main" id="{F1121126-29E7-4744-824D-80F230816F03}"/>
              </a:ext>
            </a:extLst>
          </p:cNvPr>
          <p:cNvSpPr>
            <a:spLocks noGrp="1"/>
          </p:cNvSpPr>
          <p:nvPr>
            <p:ph idx="1"/>
          </p:nvPr>
        </p:nvSpPr>
        <p:spPr/>
        <p:txBody>
          <a:bodyPr/>
          <a:lstStyle/>
          <a:p>
            <a:r>
              <a:rPr lang="en-US" i="1"/>
              <a:t>Treatment for yellow fever is supportive in nature </a:t>
            </a:r>
          </a:p>
          <a:p>
            <a:r>
              <a:rPr lang="en-US" i="1"/>
              <a:t>Bedrest under insecticides treated nets </a:t>
            </a:r>
          </a:p>
          <a:p>
            <a:r>
              <a:rPr lang="en-US" i="1"/>
              <a:t>Analgesics </a:t>
            </a:r>
          </a:p>
          <a:p>
            <a:r>
              <a:rPr lang="en-US" i="1"/>
              <a:t>Fluid and electrolytes balance </a:t>
            </a:r>
          </a:p>
          <a:p>
            <a:r>
              <a:rPr lang="en-US" b="1" i="1"/>
              <a:t>Control</a:t>
            </a:r>
            <a:r>
              <a:rPr lang="en-US" i="1"/>
              <a:t> </a:t>
            </a:r>
          </a:p>
          <a:p>
            <a:r>
              <a:rPr lang="en-US" i="1"/>
              <a:t>Vaccination </a:t>
            </a:r>
          </a:p>
          <a:p>
            <a:r>
              <a:rPr lang="en-US" i="1"/>
              <a:t>Vector control </a:t>
            </a:r>
          </a:p>
          <a:p>
            <a:r>
              <a:rPr lang="en-US" i="1"/>
              <a:t>Surveillence </a:t>
            </a:r>
          </a:p>
          <a:p>
            <a:endParaRPr lang="en-US" i="1"/>
          </a:p>
          <a:p>
            <a:endParaRPr lang="en-US" i="1"/>
          </a:p>
          <a:p>
            <a:endParaRPr lang="en-US" i="1"/>
          </a:p>
          <a:p>
            <a:endParaRPr lang="en-US" i="1"/>
          </a:p>
          <a:p>
            <a:endParaRPr lang="en-US" i="1"/>
          </a:p>
          <a:p>
            <a:endParaRPr lang="en-US" i="1"/>
          </a:p>
          <a:p>
            <a:endParaRPr lang="en-US" i="1"/>
          </a:p>
          <a:p>
            <a:endParaRPr lang="en-US" i="1"/>
          </a:p>
        </p:txBody>
      </p:sp>
    </p:spTree>
    <p:extLst>
      <p:ext uri="{BB962C8B-B14F-4D97-AF65-F5344CB8AC3E}">
        <p14:creationId xmlns="" xmlns:p14="http://schemas.microsoft.com/office/powerpoint/2010/main" val="2056797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93E2BF-D0B5-2649-816B-B587FF0A5225}"/>
              </a:ext>
            </a:extLst>
          </p:cNvPr>
          <p:cNvSpPr>
            <a:spLocks noGrp="1"/>
          </p:cNvSpPr>
          <p:nvPr>
            <p:ph type="title"/>
          </p:nvPr>
        </p:nvSpPr>
        <p:spPr/>
        <p:txBody>
          <a:bodyPr/>
          <a:lstStyle/>
          <a:p>
            <a:r>
              <a:rPr lang="en-US" b="1" i="1">
                <a:solidFill>
                  <a:srgbClr val="0070C0"/>
                </a:solidFill>
              </a:rPr>
              <a:t>Control</a:t>
            </a:r>
          </a:p>
        </p:txBody>
      </p:sp>
      <p:sp>
        <p:nvSpPr>
          <p:cNvPr id="3" name="Content Placeholder 2">
            <a:extLst>
              <a:ext uri="{FF2B5EF4-FFF2-40B4-BE49-F238E27FC236}">
                <a16:creationId xmlns="" xmlns:a16="http://schemas.microsoft.com/office/drawing/2014/main" id="{7E4CA906-E7E8-C14F-A3C4-1EC60D963BBC}"/>
              </a:ext>
            </a:extLst>
          </p:cNvPr>
          <p:cNvSpPr>
            <a:spLocks noGrp="1"/>
          </p:cNvSpPr>
          <p:nvPr>
            <p:ph idx="1"/>
          </p:nvPr>
        </p:nvSpPr>
        <p:spPr/>
        <p:txBody>
          <a:bodyPr/>
          <a:lstStyle/>
          <a:p>
            <a:r>
              <a:rPr lang="en-US" i="1"/>
              <a:t>The 17D yellow fever vaccination is the only strain available</a:t>
            </a:r>
          </a:p>
          <a:p>
            <a:r>
              <a:rPr lang="en-US" i="1"/>
              <a:t>It is alive, attenuated vaccine and has several contraindications including </a:t>
            </a:r>
          </a:p>
          <a:p>
            <a:r>
              <a:rPr lang="en-US" i="1"/>
              <a:t>Children under 9 months of age </a:t>
            </a:r>
          </a:p>
          <a:p>
            <a:r>
              <a:rPr lang="en-US" i="1"/>
              <a:t>Pregnancy </a:t>
            </a:r>
          </a:p>
          <a:p>
            <a:r>
              <a:rPr lang="en-US" i="1"/>
              <a:t>Immunosuppression </a:t>
            </a:r>
          </a:p>
          <a:p>
            <a:r>
              <a:rPr lang="en-US" i="1"/>
              <a:t>International regulations require a booster every 10 years to enter or depart from endemic yellow fever regions. </a:t>
            </a:r>
          </a:p>
          <a:p>
            <a:endParaRPr lang="en-US" i="1"/>
          </a:p>
          <a:p>
            <a:endParaRPr lang="en-US" i="1"/>
          </a:p>
          <a:p>
            <a:endParaRPr lang="en-US" i="1"/>
          </a:p>
          <a:p>
            <a:endParaRPr lang="en-US" i="1"/>
          </a:p>
        </p:txBody>
      </p:sp>
    </p:spTree>
    <p:extLst>
      <p:ext uri="{BB962C8B-B14F-4D97-AF65-F5344CB8AC3E}">
        <p14:creationId xmlns="" xmlns:p14="http://schemas.microsoft.com/office/powerpoint/2010/main" val="2016236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5B784F-C821-2042-A41D-B860C335C069}"/>
              </a:ext>
            </a:extLst>
          </p:cNvPr>
          <p:cNvSpPr>
            <a:spLocks noGrp="1"/>
          </p:cNvSpPr>
          <p:nvPr>
            <p:ph type="title"/>
          </p:nvPr>
        </p:nvSpPr>
        <p:spPr/>
        <p:txBody>
          <a:bodyPr/>
          <a:lstStyle/>
          <a:p>
            <a:r>
              <a:rPr lang="en-US" b="1">
                <a:solidFill>
                  <a:srgbClr val="0070C0"/>
                </a:solidFill>
              </a:rPr>
              <a:t>Continue… …… … </a:t>
            </a:r>
          </a:p>
        </p:txBody>
      </p:sp>
      <p:sp>
        <p:nvSpPr>
          <p:cNvPr id="3" name="Content Placeholder 2">
            <a:extLst>
              <a:ext uri="{FF2B5EF4-FFF2-40B4-BE49-F238E27FC236}">
                <a16:creationId xmlns="" xmlns:a16="http://schemas.microsoft.com/office/drawing/2014/main" id="{13EBF060-E5B1-1942-BC0F-76DF5345068B}"/>
              </a:ext>
            </a:extLst>
          </p:cNvPr>
          <p:cNvSpPr>
            <a:spLocks noGrp="1"/>
          </p:cNvSpPr>
          <p:nvPr>
            <p:ph idx="1"/>
          </p:nvPr>
        </p:nvSpPr>
        <p:spPr>
          <a:xfrm>
            <a:off x="2044094" y="1825625"/>
            <a:ext cx="9309705" cy="3387423"/>
          </a:xfrm>
        </p:spPr>
        <p:txBody>
          <a:bodyPr>
            <a:normAutofit/>
          </a:bodyPr>
          <a:lstStyle/>
          <a:p>
            <a:r>
              <a:rPr lang="en-US" i="1"/>
              <a:t>Vector control</a:t>
            </a:r>
          </a:p>
          <a:p>
            <a:r>
              <a:rPr lang="en-US" i="1"/>
              <a:t>Elimination of breeding sites </a:t>
            </a:r>
          </a:p>
          <a:p>
            <a:r>
              <a:rPr lang="en-US" i="1"/>
              <a:t>Insectisides </a:t>
            </a:r>
          </a:p>
          <a:p>
            <a:r>
              <a:rPr lang="en-US" i="1"/>
              <a:t>Repelent creams </a:t>
            </a:r>
          </a:p>
          <a:p>
            <a:r>
              <a:rPr lang="en-US" i="1"/>
              <a:t>Surveillance </a:t>
            </a:r>
          </a:p>
          <a:p>
            <a:r>
              <a:rPr lang="en-US" i="1"/>
              <a:t>Prompt detection and management of cases. </a:t>
            </a:r>
          </a:p>
          <a:p>
            <a:endParaRPr lang="en-US" i="1"/>
          </a:p>
          <a:p>
            <a:endParaRPr lang="en-US" i="1"/>
          </a:p>
          <a:p>
            <a:pPr marL="0" indent="0">
              <a:buNone/>
            </a:pPr>
            <a:endParaRPr lang="en-US" i="1"/>
          </a:p>
          <a:p>
            <a:endParaRPr lang="en-US" i="1"/>
          </a:p>
          <a:p>
            <a:endParaRPr lang="en-US" i="1"/>
          </a:p>
        </p:txBody>
      </p:sp>
    </p:spTree>
    <p:extLst>
      <p:ext uri="{BB962C8B-B14F-4D97-AF65-F5344CB8AC3E}">
        <p14:creationId xmlns="" xmlns:p14="http://schemas.microsoft.com/office/powerpoint/2010/main" val="3584849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FC7EC6-8CDB-A342-8487-1E70F129DECE}"/>
              </a:ext>
            </a:extLst>
          </p:cNvPr>
          <p:cNvSpPr>
            <a:spLocks noGrp="1"/>
          </p:cNvSpPr>
          <p:nvPr>
            <p:ph type="title"/>
          </p:nvPr>
        </p:nvSpPr>
        <p:spPr/>
        <p:txBody>
          <a:bodyPr/>
          <a:lstStyle/>
          <a:p>
            <a:r>
              <a:rPr lang="en-US" b="1" i="1">
                <a:solidFill>
                  <a:srgbClr val="0070C0"/>
                </a:solidFill>
              </a:rPr>
              <a:t>Introduction </a:t>
            </a:r>
          </a:p>
        </p:txBody>
      </p:sp>
      <p:sp>
        <p:nvSpPr>
          <p:cNvPr id="3" name="Content Placeholder 2">
            <a:extLst>
              <a:ext uri="{FF2B5EF4-FFF2-40B4-BE49-F238E27FC236}">
                <a16:creationId xmlns="" xmlns:a16="http://schemas.microsoft.com/office/drawing/2014/main" id="{9B407DB3-2BE7-AE48-8EFA-C57169A586BD}"/>
              </a:ext>
            </a:extLst>
          </p:cNvPr>
          <p:cNvSpPr>
            <a:spLocks noGrp="1"/>
          </p:cNvSpPr>
          <p:nvPr>
            <p:ph idx="1"/>
          </p:nvPr>
        </p:nvSpPr>
        <p:spPr>
          <a:xfrm>
            <a:off x="838199" y="1825625"/>
            <a:ext cx="7749419" cy="4351338"/>
          </a:xfrm>
        </p:spPr>
        <p:txBody>
          <a:bodyPr/>
          <a:lstStyle/>
          <a:p>
            <a:r>
              <a:rPr lang="en-US" i="1"/>
              <a:t>Yellow fever is an acute mosquito transmitted viral infection which is endemic and occasionally epidemic in many countries of tropical Africa and South America.</a:t>
            </a:r>
          </a:p>
          <a:p>
            <a:r>
              <a:rPr lang="en-US" i="1"/>
              <a:t>It is also refered to as yellow Jack, black vomit, American plaque, and Asian fetish</a:t>
            </a:r>
          </a:p>
          <a:p>
            <a:r>
              <a:rPr lang="en-US" i="1"/>
              <a:t>Main vectors are aedes and haemagogus mosquitoes. </a:t>
            </a:r>
          </a:p>
        </p:txBody>
      </p:sp>
    </p:spTree>
    <p:extLst>
      <p:ext uri="{BB962C8B-B14F-4D97-AF65-F5344CB8AC3E}">
        <p14:creationId xmlns="" xmlns:p14="http://schemas.microsoft.com/office/powerpoint/2010/main" val="1790959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D51544-43AD-C543-B60E-DA2ADD01E001}"/>
              </a:ext>
            </a:extLst>
          </p:cNvPr>
          <p:cNvSpPr>
            <a:spLocks noGrp="1"/>
          </p:cNvSpPr>
          <p:nvPr>
            <p:ph type="title"/>
          </p:nvPr>
        </p:nvSpPr>
        <p:spPr/>
        <p:txBody>
          <a:bodyPr/>
          <a:lstStyle/>
          <a:p>
            <a:r>
              <a:rPr lang="en-US" b="1" i="1">
                <a:solidFill>
                  <a:srgbClr val="0070C0"/>
                </a:solidFill>
              </a:rPr>
              <a:t>Epidemiology </a:t>
            </a:r>
          </a:p>
        </p:txBody>
      </p:sp>
      <p:sp>
        <p:nvSpPr>
          <p:cNvPr id="3" name="Content Placeholder 2">
            <a:extLst>
              <a:ext uri="{FF2B5EF4-FFF2-40B4-BE49-F238E27FC236}">
                <a16:creationId xmlns="" xmlns:a16="http://schemas.microsoft.com/office/drawing/2014/main" id="{650B19E2-7F5F-7E43-ACDF-45B9BABB31CE}"/>
              </a:ext>
            </a:extLst>
          </p:cNvPr>
          <p:cNvSpPr>
            <a:spLocks noGrp="1"/>
          </p:cNvSpPr>
          <p:nvPr>
            <p:ph idx="1"/>
          </p:nvPr>
        </p:nvSpPr>
        <p:spPr>
          <a:xfrm>
            <a:off x="838200" y="1475619"/>
            <a:ext cx="8656562" cy="4701344"/>
          </a:xfrm>
        </p:spPr>
        <p:txBody>
          <a:bodyPr>
            <a:normAutofit lnSpcReduction="10000"/>
          </a:bodyPr>
          <a:lstStyle/>
          <a:p>
            <a:r>
              <a:rPr lang="en-US" i="1"/>
              <a:t>Yellow fever is now found only in Sub saharan Africa, the amozonian region of South Africa and occasionally Trinidad.</a:t>
            </a:r>
          </a:p>
          <a:p>
            <a:r>
              <a:rPr lang="en-US" i="1"/>
              <a:t>Africa accounts for around 90% of the cases. </a:t>
            </a:r>
          </a:p>
          <a:p>
            <a:r>
              <a:rPr lang="en-US" i="1"/>
              <a:t>Yellow fever is grossly unreported due to unrecognised cases, unavailability of laboratory facilities to make the diagnosis, and poor surveillance. </a:t>
            </a:r>
          </a:p>
          <a:p>
            <a:r>
              <a:rPr lang="en-US" i="1"/>
              <a:t>The WHO estimates that there are 200,000 cases a year with 30,000 deaths. </a:t>
            </a:r>
          </a:p>
          <a:p>
            <a:r>
              <a:rPr lang="en-US" i="1"/>
              <a:t>Yellow fever appears to be on the rise due to deforestation, urbanisation and the increase of global travel. </a:t>
            </a:r>
          </a:p>
          <a:p>
            <a:endParaRPr lang="en-US" i="1"/>
          </a:p>
          <a:p>
            <a:endParaRPr lang="en-US" i="1"/>
          </a:p>
          <a:p>
            <a:endParaRPr lang="en-US" i="1"/>
          </a:p>
        </p:txBody>
      </p:sp>
    </p:spTree>
    <p:extLst>
      <p:ext uri="{BB962C8B-B14F-4D97-AF65-F5344CB8AC3E}">
        <p14:creationId xmlns="" xmlns:p14="http://schemas.microsoft.com/office/powerpoint/2010/main" val="1729222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41C519-8188-8C4A-BA32-D4DC83D34DD0}"/>
              </a:ext>
            </a:extLst>
          </p:cNvPr>
          <p:cNvSpPr>
            <a:spLocks noGrp="1"/>
          </p:cNvSpPr>
          <p:nvPr>
            <p:ph type="title"/>
          </p:nvPr>
        </p:nvSpPr>
        <p:spPr/>
        <p:txBody>
          <a:bodyPr/>
          <a:lstStyle/>
          <a:p>
            <a:r>
              <a:rPr lang="en-US" b="1" i="1">
                <a:solidFill>
                  <a:srgbClr val="0070C0"/>
                </a:solidFill>
              </a:rPr>
              <a:t>Continue… … . </a:t>
            </a:r>
          </a:p>
        </p:txBody>
      </p:sp>
      <p:sp>
        <p:nvSpPr>
          <p:cNvPr id="3" name="Content Placeholder 2">
            <a:extLst>
              <a:ext uri="{FF2B5EF4-FFF2-40B4-BE49-F238E27FC236}">
                <a16:creationId xmlns="" xmlns:a16="http://schemas.microsoft.com/office/drawing/2014/main" id="{972C10DF-B582-D840-A37A-F68047DFE9EE}"/>
              </a:ext>
            </a:extLst>
          </p:cNvPr>
          <p:cNvSpPr>
            <a:spLocks noGrp="1"/>
          </p:cNvSpPr>
          <p:nvPr>
            <p:ph idx="1"/>
          </p:nvPr>
        </p:nvSpPr>
        <p:spPr>
          <a:xfrm>
            <a:off x="838200" y="1825625"/>
            <a:ext cx="8922657" cy="4351338"/>
          </a:xfrm>
        </p:spPr>
        <p:txBody>
          <a:bodyPr/>
          <a:lstStyle/>
          <a:p>
            <a:r>
              <a:rPr lang="en-US" i="1"/>
              <a:t>Yellow fever belt in Africa lies between latitude 15-10 degree south of the equator</a:t>
            </a:r>
          </a:p>
          <a:p>
            <a:r>
              <a:rPr lang="en-US" i="1"/>
              <a:t>Nigeria 1987 10.000 cases with about 5,000 deaths were reported. </a:t>
            </a:r>
          </a:p>
          <a:p>
            <a:r>
              <a:rPr lang="en-US" i="1"/>
              <a:t>In Ghana in 1996 a total of 27 cases of yellow fever with 5deaths has been reported over a period of few weeks in the upper East Region of the County. </a:t>
            </a:r>
          </a:p>
          <a:p>
            <a:endParaRPr lang="en-US" i="1"/>
          </a:p>
        </p:txBody>
      </p:sp>
    </p:spTree>
    <p:extLst>
      <p:ext uri="{BB962C8B-B14F-4D97-AF65-F5344CB8AC3E}">
        <p14:creationId xmlns="" xmlns:p14="http://schemas.microsoft.com/office/powerpoint/2010/main" val="306943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FABD214-AA08-4948-AA44-FD79C22A31D0}"/>
              </a:ext>
            </a:extLst>
          </p:cNvPr>
          <p:cNvSpPr>
            <a:spLocks noGrp="1"/>
          </p:cNvSpPr>
          <p:nvPr>
            <p:ph type="title"/>
          </p:nvPr>
        </p:nvSpPr>
        <p:spPr/>
        <p:txBody>
          <a:bodyPr/>
          <a:lstStyle/>
          <a:p>
            <a:r>
              <a:rPr lang="en-US" b="1" i="1">
                <a:solidFill>
                  <a:srgbClr val="0070C0"/>
                </a:solidFill>
              </a:rPr>
              <a:t>Life cycle  Of vector </a:t>
            </a:r>
          </a:p>
        </p:txBody>
      </p:sp>
      <p:sp>
        <p:nvSpPr>
          <p:cNvPr id="3" name="Content Placeholder 2">
            <a:extLst>
              <a:ext uri="{FF2B5EF4-FFF2-40B4-BE49-F238E27FC236}">
                <a16:creationId xmlns="" xmlns:a16="http://schemas.microsoft.com/office/drawing/2014/main" id="{1D3B28F9-A7F5-6C4C-AD63-FCF9DF095315}"/>
              </a:ext>
            </a:extLst>
          </p:cNvPr>
          <p:cNvSpPr>
            <a:spLocks noGrp="1"/>
          </p:cNvSpPr>
          <p:nvPr>
            <p:ph idx="1"/>
          </p:nvPr>
        </p:nvSpPr>
        <p:spPr>
          <a:xfrm>
            <a:off x="838200" y="1825625"/>
            <a:ext cx="9503229" cy="4351338"/>
          </a:xfrm>
        </p:spPr>
        <p:txBody>
          <a:bodyPr/>
          <a:lstStyle/>
          <a:p>
            <a:r>
              <a:rPr lang="en-US" i="1"/>
              <a:t>The female aedes Masquito lays eggs above water as compared to other Masquitos</a:t>
            </a:r>
          </a:p>
          <a:p>
            <a:r>
              <a:rPr lang="en-US" i="1"/>
              <a:t>Eggs are laid singaly or in a group. These eggs have the ability to survive in dry conditions hence increasing the spread of the disease. </a:t>
            </a:r>
          </a:p>
          <a:p>
            <a:r>
              <a:rPr lang="en-US" i="1"/>
              <a:t>Eggs hatch into larvae which extend in to water and have short shiphons and may dive to bottom if disturbed. </a:t>
            </a:r>
          </a:p>
          <a:p>
            <a:r>
              <a:rPr lang="en-US" i="1"/>
              <a:t>After 4molts the larvae develop to become pupae which have 2 trumpets and after 4 days they become the adult mosquito which flies to find a mate. </a:t>
            </a:r>
          </a:p>
          <a:p>
            <a:endParaRPr lang="en-US" i="1"/>
          </a:p>
          <a:p>
            <a:endParaRPr lang="en-US" i="1"/>
          </a:p>
        </p:txBody>
      </p:sp>
    </p:spTree>
    <p:extLst>
      <p:ext uri="{BB962C8B-B14F-4D97-AF65-F5344CB8AC3E}">
        <p14:creationId xmlns="" xmlns:p14="http://schemas.microsoft.com/office/powerpoint/2010/main" val="1341582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979369-C56D-D441-B369-1C07830D40BB}"/>
              </a:ext>
            </a:extLst>
          </p:cNvPr>
          <p:cNvSpPr>
            <a:spLocks noGrp="1"/>
          </p:cNvSpPr>
          <p:nvPr>
            <p:ph type="title"/>
          </p:nvPr>
        </p:nvSpPr>
        <p:spPr/>
        <p:txBody>
          <a:bodyPr/>
          <a:lstStyle/>
          <a:p>
            <a:r>
              <a:rPr lang="en-US" b="1" i="1">
                <a:solidFill>
                  <a:srgbClr val="0070C0"/>
                </a:solidFill>
              </a:rPr>
              <a:t>Yellow fever virus </a:t>
            </a:r>
          </a:p>
        </p:txBody>
      </p:sp>
      <p:sp>
        <p:nvSpPr>
          <p:cNvPr id="3" name="Content Placeholder 2">
            <a:extLst>
              <a:ext uri="{FF2B5EF4-FFF2-40B4-BE49-F238E27FC236}">
                <a16:creationId xmlns="" xmlns:a16="http://schemas.microsoft.com/office/drawing/2014/main" id="{9D3EA816-6EF8-C142-8FDD-CB681D892408}"/>
              </a:ext>
            </a:extLst>
          </p:cNvPr>
          <p:cNvSpPr>
            <a:spLocks noGrp="1"/>
          </p:cNvSpPr>
          <p:nvPr>
            <p:ph idx="1"/>
          </p:nvPr>
        </p:nvSpPr>
        <p:spPr>
          <a:xfrm>
            <a:off x="838200" y="1825625"/>
            <a:ext cx="8051800" cy="4351338"/>
          </a:xfrm>
        </p:spPr>
        <p:txBody>
          <a:bodyPr/>
          <a:lstStyle/>
          <a:p>
            <a:r>
              <a:rPr lang="en-US" i="1"/>
              <a:t>It is a flavivirus 45-60nm</a:t>
            </a:r>
          </a:p>
          <a:p>
            <a:r>
              <a:rPr lang="en-US" i="1"/>
              <a:t>An RNA envoloped virus </a:t>
            </a:r>
          </a:p>
          <a:p>
            <a:r>
              <a:rPr lang="en-US" i="1"/>
              <a:t>Also classified ecologically as an arbovirus as its cycle involve the arthropods as vector and it has been observed that viral infection does not harming the vector</a:t>
            </a:r>
            <a:r>
              <a:rPr lang="en-US"/>
              <a:t> </a:t>
            </a:r>
          </a:p>
          <a:p>
            <a:endParaRPr lang="en-US"/>
          </a:p>
          <a:p>
            <a:endParaRPr lang="en-US"/>
          </a:p>
        </p:txBody>
      </p:sp>
    </p:spTree>
    <p:extLst>
      <p:ext uri="{BB962C8B-B14F-4D97-AF65-F5344CB8AC3E}">
        <p14:creationId xmlns="" xmlns:p14="http://schemas.microsoft.com/office/powerpoint/2010/main" val="4215467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85D02B-A69C-F341-9612-D6DECDDF549B}"/>
              </a:ext>
            </a:extLst>
          </p:cNvPr>
          <p:cNvSpPr>
            <a:spLocks noGrp="1"/>
          </p:cNvSpPr>
          <p:nvPr>
            <p:ph type="title"/>
          </p:nvPr>
        </p:nvSpPr>
        <p:spPr/>
        <p:txBody>
          <a:bodyPr/>
          <a:lstStyle/>
          <a:p>
            <a:r>
              <a:rPr lang="en-US" b="1" i="1">
                <a:solidFill>
                  <a:srgbClr val="0070C0"/>
                </a:solidFill>
              </a:rPr>
              <a:t>Transmission </a:t>
            </a:r>
          </a:p>
        </p:txBody>
      </p:sp>
      <p:sp>
        <p:nvSpPr>
          <p:cNvPr id="3" name="Content Placeholder 2">
            <a:extLst>
              <a:ext uri="{FF2B5EF4-FFF2-40B4-BE49-F238E27FC236}">
                <a16:creationId xmlns="" xmlns:a16="http://schemas.microsoft.com/office/drawing/2014/main" id="{506B8EBB-7CCF-0343-959C-41EA8E74A56F}"/>
              </a:ext>
            </a:extLst>
          </p:cNvPr>
          <p:cNvSpPr>
            <a:spLocks noGrp="1"/>
          </p:cNvSpPr>
          <p:nvPr>
            <p:ph idx="1"/>
          </p:nvPr>
        </p:nvSpPr>
        <p:spPr/>
        <p:txBody>
          <a:bodyPr>
            <a:normAutofit lnSpcReduction="10000"/>
          </a:bodyPr>
          <a:lstStyle/>
          <a:p>
            <a:r>
              <a:rPr lang="en-US" i="1"/>
              <a:t>The vector is the Adès aegypti or haemogogus mosquito there are two modes of transmission of the virus vertical and horizontal</a:t>
            </a:r>
          </a:p>
          <a:p>
            <a:r>
              <a:rPr lang="en-US" i="1"/>
              <a:t>Vertical transmission occurs when the virus is passed on to the mosquito ovum </a:t>
            </a:r>
          </a:p>
          <a:p>
            <a:r>
              <a:rPr lang="en-US" i="1"/>
              <a:t>This is advantageous for continuation of the life cycle during the dry season when the eggs may lay dormant </a:t>
            </a:r>
          </a:p>
          <a:p>
            <a:r>
              <a:rPr lang="en-US" i="1"/>
              <a:t>When the rainy season returns, the egg hatch, allowing the virus to carry on. </a:t>
            </a:r>
          </a:p>
          <a:p>
            <a:r>
              <a:rPr lang="en-US" i="1"/>
              <a:t>Horizontal transmission occurs when either an animal (typically monkeys ) are infected by the mosquito. </a:t>
            </a:r>
          </a:p>
          <a:p>
            <a:endParaRPr lang="en-US" i="1"/>
          </a:p>
          <a:p>
            <a:endParaRPr lang="en-US" i="1"/>
          </a:p>
          <a:p>
            <a:endParaRPr lang="en-US" i="1"/>
          </a:p>
        </p:txBody>
      </p:sp>
    </p:spTree>
    <p:extLst>
      <p:ext uri="{BB962C8B-B14F-4D97-AF65-F5344CB8AC3E}">
        <p14:creationId xmlns="" xmlns:p14="http://schemas.microsoft.com/office/powerpoint/2010/main" val="66351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A1A41D-97B0-C54C-B079-C7BC3A73F041}"/>
              </a:ext>
            </a:extLst>
          </p:cNvPr>
          <p:cNvSpPr>
            <a:spLocks noGrp="1"/>
          </p:cNvSpPr>
          <p:nvPr>
            <p:ph type="title"/>
          </p:nvPr>
        </p:nvSpPr>
        <p:spPr/>
        <p:txBody>
          <a:bodyPr/>
          <a:lstStyle/>
          <a:p>
            <a:r>
              <a:rPr lang="en-US" b="1">
                <a:solidFill>
                  <a:srgbClr val="0070C0"/>
                </a:solidFill>
              </a:rPr>
              <a:t>Continue… … … . </a:t>
            </a:r>
          </a:p>
        </p:txBody>
      </p:sp>
      <p:sp>
        <p:nvSpPr>
          <p:cNvPr id="3" name="Content Placeholder 2">
            <a:extLst>
              <a:ext uri="{FF2B5EF4-FFF2-40B4-BE49-F238E27FC236}">
                <a16:creationId xmlns="" xmlns:a16="http://schemas.microsoft.com/office/drawing/2014/main" id="{733625F9-DED7-D04A-BD8E-4CD1ACB4CFA8}"/>
              </a:ext>
            </a:extLst>
          </p:cNvPr>
          <p:cNvSpPr>
            <a:spLocks noGrp="1"/>
          </p:cNvSpPr>
          <p:nvPr>
            <p:ph idx="1"/>
          </p:nvPr>
        </p:nvSpPr>
        <p:spPr>
          <a:xfrm>
            <a:off x="838200" y="1825625"/>
            <a:ext cx="8704943" cy="4351338"/>
          </a:xfrm>
        </p:spPr>
        <p:txBody>
          <a:bodyPr/>
          <a:lstStyle/>
          <a:p>
            <a:r>
              <a:rPr lang="en-US" i="1"/>
              <a:t>There are several different transmissions cycles I. Yellow fever sylvatic, intermediate, and urban.</a:t>
            </a:r>
          </a:p>
          <a:p>
            <a:r>
              <a:rPr lang="en-US" i="1"/>
              <a:t>All three occurs in Africa, but only sylvatic and urban occur in South Africa. </a:t>
            </a:r>
          </a:p>
          <a:p>
            <a:r>
              <a:rPr lang="en-US" i="1"/>
              <a:t>Sylvatic or jungle yellow fever occurs in tropical rainforests where monkeys are infected. Here humans are infected as a result of entering the forest. Risk groups include hunters farmers, chain saw operators construction workers. </a:t>
            </a:r>
          </a:p>
          <a:p>
            <a:endParaRPr lang="en-US" i="1"/>
          </a:p>
        </p:txBody>
      </p:sp>
    </p:spTree>
    <p:extLst>
      <p:ext uri="{BB962C8B-B14F-4D97-AF65-F5344CB8AC3E}">
        <p14:creationId xmlns="" xmlns:p14="http://schemas.microsoft.com/office/powerpoint/2010/main" val="1920405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99A0F4-4988-C744-8111-DCC2F59DC4D8}"/>
              </a:ext>
            </a:extLst>
          </p:cNvPr>
          <p:cNvSpPr>
            <a:spLocks noGrp="1"/>
          </p:cNvSpPr>
          <p:nvPr>
            <p:ph type="title"/>
          </p:nvPr>
        </p:nvSpPr>
        <p:spPr/>
        <p:txBody>
          <a:bodyPr/>
          <a:lstStyle/>
          <a:p>
            <a:r>
              <a:rPr lang="en-US" b="1">
                <a:solidFill>
                  <a:srgbClr val="0070C0"/>
                </a:solidFill>
              </a:rPr>
              <a:t>Continue… … … </a:t>
            </a:r>
          </a:p>
        </p:txBody>
      </p:sp>
      <p:sp>
        <p:nvSpPr>
          <p:cNvPr id="3" name="Content Placeholder 2">
            <a:extLst>
              <a:ext uri="{FF2B5EF4-FFF2-40B4-BE49-F238E27FC236}">
                <a16:creationId xmlns="" xmlns:a16="http://schemas.microsoft.com/office/drawing/2014/main" id="{34BD84C7-FC78-3541-A6CE-83D0BF2F7289}"/>
              </a:ext>
            </a:extLst>
          </p:cNvPr>
          <p:cNvSpPr>
            <a:spLocks noGrp="1"/>
          </p:cNvSpPr>
          <p:nvPr>
            <p:ph idx="1"/>
          </p:nvPr>
        </p:nvSpPr>
        <p:spPr>
          <a:xfrm>
            <a:off x="838200" y="1825625"/>
            <a:ext cx="7664752" cy="4351338"/>
          </a:xfrm>
        </p:spPr>
        <p:txBody>
          <a:bodyPr/>
          <a:lstStyle/>
          <a:p>
            <a:r>
              <a:rPr lang="en-US" i="1"/>
              <a:t>Intermediate yellow fever occurs in the humid or semi humid savanhas of Africa where small epidemics occur in villages.</a:t>
            </a:r>
          </a:p>
          <a:p>
            <a:r>
              <a:rPr lang="en-US" i="1"/>
              <a:t>Here mosquitoes infect both monkeys and humans at the same his zone of emergency. </a:t>
            </a:r>
          </a:p>
          <a:p>
            <a:r>
              <a:rPr lang="en-US" i="1"/>
              <a:t>Urban yellow fever can occur in large epidemics where the virus is passed from human to human via domestic aedes mosquitoes. </a:t>
            </a:r>
          </a:p>
          <a:p>
            <a:pPr marL="0" indent="0">
              <a:buNone/>
            </a:pPr>
            <a:endParaRPr lang="en-US" i="1"/>
          </a:p>
          <a:p>
            <a:endParaRPr lang="en-US" i="1"/>
          </a:p>
          <a:p>
            <a:endParaRPr lang="en-US" i="1"/>
          </a:p>
        </p:txBody>
      </p:sp>
    </p:spTree>
    <p:extLst>
      <p:ext uri="{BB962C8B-B14F-4D97-AF65-F5344CB8AC3E}">
        <p14:creationId xmlns="" xmlns:p14="http://schemas.microsoft.com/office/powerpoint/2010/main" val="4262966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1039</Words>
  <Application>Microsoft Office PowerPoint</Application>
  <PresentationFormat>Custom</PresentationFormat>
  <Paragraphs>114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YELLOW FEVER </vt:lpstr>
      <vt:lpstr>Introduction </vt:lpstr>
      <vt:lpstr>Epidemiology </vt:lpstr>
      <vt:lpstr>Continue… … . </vt:lpstr>
      <vt:lpstr>Life cycle  Of vector </vt:lpstr>
      <vt:lpstr>Yellow fever virus </vt:lpstr>
      <vt:lpstr>Transmission </vt:lpstr>
      <vt:lpstr>Continue… … … . </vt:lpstr>
      <vt:lpstr>Continue… … … </vt:lpstr>
      <vt:lpstr>Sylvatic or jungle yellow fever </vt:lpstr>
      <vt:lpstr>Pathophysiology </vt:lpstr>
      <vt:lpstr>Incubation period </vt:lpstr>
      <vt:lpstr>Clinical manifestation </vt:lpstr>
      <vt:lpstr>Continue… .. </vt:lpstr>
      <vt:lpstr>Diagnosis </vt:lpstr>
      <vt:lpstr>Treatment </vt:lpstr>
      <vt:lpstr>Control</vt:lpstr>
      <vt:lpstr>Continue… ……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YELLOW FEVER</dc:title>
  <dc:creator>Unknown User</dc:creator>
  <cp:lastModifiedBy>library</cp:lastModifiedBy>
  <cp:revision>1</cp:revision>
  <dcterms:created xsi:type="dcterms:W3CDTF">2020-05-05T11:08:59Z</dcterms:created>
  <dcterms:modified xsi:type="dcterms:W3CDTF">2021-03-27T05:35:05Z</dcterms:modified>
</cp:coreProperties>
</file>