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9144000" cy="6858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44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44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44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6558" y="207391"/>
            <a:ext cx="6710883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44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60321"/>
            <a:ext cx="8072120" cy="412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ancet.com/journals/lancet/article/PIIS0140-6736(15)60196-9/fulltext" TargetMode="External"/><Relationship Id="rId2" Type="http://schemas.openxmlformats.org/officeDocument/2006/relationships/hyperlink" Target="https://www.acog.org/Clinical-Guidance-and-Publications/Committee-Opinions/Committee-on-Obstetric-Practice/The-Apgar-Sco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499998"/>
            <a:ext cx="7348220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APGAR SCORE </a:t>
            </a:r>
            <a:r>
              <a:rPr spc="-20" dirty="0"/>
              <a:t>care </a:t>
            </a:r>
            <a:r>
              <a:rPr spc="-5" dirty="0"/>
              <a:t>of</a:t>
            </a:r>
            <a:r>
              <a:rPr spc="30" dirty="0"/>
              <a:t> </a:t>
            </a:r>
            <a:r>
              <a:rPr spc="-5" dirty="0" smtClean="0"/>
              <a:t>newborn</a:t>
            </a:r>
            <a:r>
              <a:rPr lang="en-IN" spc="-5" dirty="0" smtClean="0"/>
              <a:t/>
            </a:r>
            <a:br>
              <a:rPr lang="en-IN" spc="-5" dirty="0" smtClean="0"/>
            </a:br>
            <a:r>
              <a:rPr lang="en-IN" spc="-5" dirty="0"/>
              <a:t/>
            </a:r>
            <a:br>
              <a:rPr lang="en-IN" spc="-5" dirty="0"/>
            </a:br>
            <a:r>
              <a:rPr lang="en-IN" spc="-5" dirty="0" smtClean="0"/>
              <a:t/>
            </a:r>
            <a:br>
              <a:rPr lang="en-IN" spc="-5" dirty="0" smtClean="0"/>
            </a:br>
            <a:r>
              <a:rPr lang="en-IN" spc="-5" dirty="0"/>
              <a:t/>
            </a:r>
            <a:br>
              <a:rPr lang="en-IN" spc="-5" dirty="0"/>
            </a:br>
            <a:r>
              <a:rPr lang="en-IN" spc="-5" dirty="0" smtClean="0"/>
              <a:t/>
            </a:r>
            <a:br>
              <a:rPr lang="en-IN" spc="-5" dirty="0" smtClean="0"/>
            </a:br>
            <a:r>
              <a:rPr lang="en-IN" spc="-5" dirty="0" smtClean="0"/>
              <a:t>BY: MANJULA T</a:t>
            </a:r>
            <a:br>
              <a:rPr lang="en-IN" spc="-5" dirty="0" smtClean="0"/>
            </a:br>
            <a:r>
              <a:rPr lang="en-IN" spc="-5" dirty="0" smtClean="0"/>
              <a:t>ASST.PROFESSOR</a:t>
            </a:r>
            <a:br>
              <a:rPr lang="en-IN" spc="-5" dirty="0" smtClean="0"/>
            </a:br>
            <a:r>
              <a:rPr lang="en-IN" spc="-5" dirty="0" smtClean="0"/>
              <a:t>OBG DEPATMENT 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5320284" y="3657600"/>
            <a:ext cx="3518916" cy="2697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770" y="600583"/>
            <a:ext cx="7126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0000"/>
                </a:solidFill>
              </a:rPr>
              <a:t>What’s </a:t>
            </a:r>
            <a:r>
              <a:rPr sz="2800" spc="-10" dirty="0">
                <a:solidFill>
                  <a:srgbClr val="000000"/>
                </a:solidFill>
              </a:rPr>
              <a:t>considered </a:t>
            </a:r>
            <a:r>
              <a:rPr sz="2800" spc="-5" dirty="0">
                <a:solidFill>
                  <a:srgbClr val="000000"/>
                </a:solidFill>
              </a:rPr>
              <a:t>a normal </a:t>
            </a:r>
            <a:r>
              <a:rPr sz="2800" spc="-10" dirty="0">
                <a:solidFill>
                  <a:srgbClr val="000000"/>
                </a:solidFill>
              </a:rPr>
              <a:t>APGAR</a:t>
            </a:r>
            <a:r>
              <a:rPr sz="2800" spc="-10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SCORE?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100073"/>
            <a:ext cx="8072755" cy="45859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715" indent="-342900" algn="just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A score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7 to </a:t>
            </a:r>
            <a:r>
              <a:rPr sz="2200" dirty="0">
                <a:latin typeface="Times New Roman"/>
                <a:cs typeface="Times New Roman"/>
              </a:rPr>
              <a:t>10 </a:t>
            </a:r>
            <a:r>
              <a:rPr sz="2200" spc="-5" dirty="0">
                <a:latin typeface="Times New Roman"/>
                <a:cs typeface="Times New Roman"/>
              </a:rPr>
              <a:t>after five minutes is “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reassuring</a:t>
            </a:r>
            <a:r>
              <a:rPr sz="2200" spc="-5" dirty="0">
                <a:latin typeface="Times New Roman"/>
                <a:cs typeface="Times New Roman"/>
              </a:rPr>
              <a:t>.” A score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4 to  6 is “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moderately</a:t>
            </a:r>
            <a:r>
              <a:rPr sz="22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abnormal</a:t>
            </a:r>
            <a:r>
              <a:rPr sz="2200" spc="-5" dirty="0">
                <a:latin typeface="Times New Roman"/>
                <a:cs typeface="Times New Roman"/>
              </a:rPr>
              <a:t>.”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A score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0 to 3 is concerning. It indicates a need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increased  </a:t>
            </a:r>
            <a:r>
              <a:rPr sz="2200" dirty="0">
                <a:latin typeface="Times New Roman"/>
                <a:cs typeface="Times New Roman"/>
              </a:rPr>
              <a:t>intervention, </a:t>
            </a:r>
            <a:r>
              <a:rPr sz="2200" spc="-5" dirty="0">
                <a:latin typeface="Times New Roman"/>
                <a:cs typeface="Times New Roman"/>
              </a:rPr>
              <a:t>usually in assistance for </a:t>
            </a:r>
            <a:r>
              <a:rPr sz="2200" dirty="0">
                <a:latin typeface="Times New Roman"/>
                <a:cs typeface="Times New Roman"/>
              </a:rPr>
              <a:t>breathing. </a:t>
            </a:r>
            <a:r>
              <a:rPr sz="2200" spc="-5" dirty="0">
                <a:latin typeface="Times New Roman"/>
                <a:cs typeface="Times New Roman"/>
              </a:rPr>
              <a:t>A parent </a:t>
            </a:r>
            <a:r>
              <a:rPr sz="2200" spc="-10" dirty="0">
                <a:latin typeface="Times New Roman"/>
                <a:cs typeface="Times New Roman"/>
              </a:rPr>
              <a:t>may see  </a:t>
            </a:r>
            <a:r>
              <a:rPr sz="2200" spc="-5" dirty="0">
                <a:latin typeface="Times New Roman"/>
                <a:cs typeface="Times New Roman"/>
              </a:rPr>
              <a:t>nurses drying </a:t>
            </a:r>
            <a:r>
              <a:rPr sz="2200" spc="-15" dirty="0">
                <a:latin typeface="Times New Roman"/>
                <a:cs typeface="Times New Roman"/>
              </a:rPr>
              <a:t>off </a:t>
            </a: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dirty="0">
                <a:latin typeface="Times New Roman"/>
                <a:cs typeface="Times New Roman"/>
              </a:rPr>
              <a:t>child </a:t>
            </a:r>
            <a:r>
              <a:rPr sz="2200" spc="-5" dirty="0">
                <a:latin typeface="Times New Roman"/>
                <a:cs typeface="Times New Roman"/>
              </a:rPr>
              <a:t>vigorously </a:t>
            </a:r>
            <a:r>
              <a:rPr sz="2200" dirty="0">
                <a:latin typeface="Times New Roman"/>
                <a:cs typeface="Times New Roman"/>
              </a:rPr>
              <a:t>or delivering </a:t>
            </a:r>
            <a:r>
              <a:rPr sz="2200" spc="-5" dirty="0">
                <a:latin typeface="Times New Roman"/>
                <a:cs typeface="Times New Roman"/>
              </a:rPr>
              <a:t>oxygen via a  mask. Sometimes a </a:t>
            </a:r>
            <a:r>
              <a:rPr sz="2200" spc="-15" dirty="0">
                <a:latin typeface="Times New Roman"/>
                <a:cs typeface="Times New Roman"/>
              </a:rPr>
              <a:t>doctor,</a:t>
            </a:r>
            <a:r>
              <a:rPr sz="2200" spc="5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midwife,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nurse </a:t>
            </a:r>
            <a:r>
              <a:rPr sz="2200" dirty="0">
                <a:latin typeface="Times New Roman"/>
                <a:cs typeface="Times New Roman"/>
              </a:rPr>
              <a:t>practitioner </a:t>
            </a:r>
            <a:r>
              <a:rPr sz="2200" spc="-5" dirty="0">
                <a:latin typeface="Times New Roman"/>
                <a:cs typeface="Times New Roman"/>
              </a:rPr>
              <a:t>may  recommend transferring a patient to a neonatal intensive </a:t>
            </a:r>
            <a:r>
              <a:rPr sz="2200" spc="-10" dirty="0">
                <a:latin typeface="Times New Roman"/>
                <a:cs typeface="Times New Roman"/>
              </a:rPr>
              <a:t>care  </a:t>
            </a:r>
            <a:r>
              <a:rPr sz="2200" spc="-5" dirty="0">
                <a:latin typeface="Times New Roman"/>
                <a:cs typeface="Times New Roman"/>
              </a:rPr>
              <a:t>nursery for further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assistance.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Many doctors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don’t </a:t>
            </a:r>
            <a:r>
              <a:rPr sz="2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consider</a:t>
            </a:r>
            <a:r>
              <a:rPr sz="2200" spc="-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 Apgar scoring system to be </a:t>
            </a:r>
            <a:r>
              <a:rPr sz="2200" dirty="0">
                <a:latin typeface="Times New Roman"/>
                <a:cs typeface="Times New Roman"/>
              </a:rPr>
              <a:t>perfect.  There </a:t>
            </a:r>
            <a:r>
              <a:rPr sz="2200" spc="-5" dirty="0">
                <a:latin typeface="Times New Roman"/>
                <a:cs typeface="Times New Roman"/>
              </a:rPr>
              <a:t>are modifications to this scoring system, such as the  Combined-Apgar score. </a:t>
            </a:r>
            <a:r>
              <a:rPr sz="2200" dirty="0">
                <a:latin typeface="Times New Roman"/>
                <a:cs typeface="Times New Roman"/>
              </a:rPr>
              <a:t>This </a:t>
            </a:r>
            <a:r>
              <a:rPr sz="2200" spc="-5" dirty="0">
                <a:latin typeface="Times New Roman"/>
                <a:cs typeface="Times New Roman"/>
              </a:rPr>
              <a:t>scoring system describes not </a:t>
            </a:r>
            <a:r>
              <a:rPr sz="2200" spc="-10" dirty="0">
                <a:latin typeface="Times New Roman"/>
                <a:cs typeface="Times New Roman"/>
              </a:rPr>
              <a:t>only </a:t>
            </a:r>
            <a:r>
              <a:rPr sz="2200" spc="-5" dirty="0">
                <a:latin typeface="Times New Roman"/>
                <a:cs typeface="Times New Roman"/>
              </a:rPr>
              <a:t>the  </a:t>
            </a:r>
            <a:r>
              <a:rPr sz="2200" spc="-20" dirty="0">
                <a:latin typeface="Times New Roman"/>
                <a:cs typeface="Times New Roman"/>
              </a:rPr>
              <a:t>baby’s </a:t>
            </a:r>
            <a:r>
              <a:rPr sz="2200" spc="-5" dirty="0">
                <a:latin typeface="Times New Roman"/>
                <a:cs typeface="Times New Roman"/>
              </a:rPr>
              <a:t>Apgar score, </a:t>
            </a:r>
            <a:r>
              <a:rPr sz="2200" dirty="0">
                <a:latin typeface="Times New Roman"/>
                <a:cs typeface="Times New Roman"/>
              </a:rPr>
              <a:t>but </a:t>
            </a:r>
            <a:r>
              <a:rPr sz="2200" spc="-5" dirty="0">
                <a:latin typeface="Times New Roman"/>
                <a:cs typeface="Times New Roman"/>
              </a:rPr>
              <a:t>also the interventions an infant has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received.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maximum score </a:t>
            </a:r>
            <a:r>
              <a:rPr sz="2200" dirty="0">
                <a:latin typeface="Times New Roman"/>
                <a:cs typeface="Times New Roman"/>
              </a:rPr>
              <a:t>of the </a:t>
            </a:r>
            <a:r>
              <a:rPr sz="2200" spc="-5" dirty="0">
                <a:latin typeface="Times New Roman"/>
                <a:cs typeface="Times New Roman"/>
              </a:rPr>
              <a:t>Combined-Apgar </a:t>
            </a:r>
            <a:r>
              <a:rPr sz="2200" dirty="0">
                <a:latin typeface="Times New Roman"/>
                <a:cs typeface="Times New Roman"/>
              </a:rPr>
              <a:t>score </a:t>
            </a:r>
            <a:r>
              <a:rPr sz="2200" spc="-5" dirty="0">
                <a:latin typeface="Times New Roman"/>
                <a:cs typeface="Times New Roman"/>
              </a:rPr>
              <a:t>is </a:t>
            </a:r>
            <a:r>
              <a:rPr sz="2200" dirty="0">
                <a:latin typeface="Times New Roman"/>
                <a:cs typeface="Times New Roman"/>
              </a:rPr>
              <a:t>17, </a:t>
            </a:r>
            <a:r>
              <a:rPr sz="2200" spc="-5" dirty="0">
                <a:latin typeface="Times New Roman"/>
                <a:cs typeface="Times New Roman"/>
              </a:rPr>
              <a:t>which  indicates a </a:t>
            </a:r>
            <a:r>
              <a:rPr sz="2200" dirty="0">
                <a:latin typeface="Times New Roman"/>
                <a:cs typeface="Times New Roman"/>
              </a:rPr>
              <a:t>baby </a:t>
            </a:r>
            <a:r>
              <a:rPr sz="2200" spc="-5" dirty="0">
                <a:latin typeface="Times New Roman"/>
                <a:cs typeface="Times New Roman"/>
              </a:rPr>
              <a:t>who </a:t>
            </a:r>
            <a:r>
              <a:rPr sz="2200" spc="-10" dirty="0">
                <a:latin typeface="Times New Roman"/>
                <a:cs typeface="Times New Roman"/>
              </a:rPr>
              <a:t>hasn’t </a:t>
            </a:r>
            <a:r>
              <a:rPr sz="2200" spc="-5" dirty="0">
                <a:latin typeface="Times New Roman"/>
                <a:cs typeface="Times New Roman"/>
              </a:rPr>
              <a:t>received any interventions </a:t>
            </a:r>
            <a:r>
              <a:rPr sz="2200" spc="-10" dirty="0">
                <a:latin typeface="Times New Roman"/>
                <a:cs typeface="Times New Roman"/>
              </a:rPr>
              <a:t>and </a:t>
            </a:r>
            <a:r>
              <a:rPr sz="2200" spc="-5" dirty="0">
                <a:latin typeface="Times New Roman"/>
                <a:cs typeface="Times New Roman"/>
              </a:rPr>
              <a:t>receives  all </a:t>
            </a:r>
            <a:r>
              <a:rPr sz="2200" dirty="0">
                <a:latin typeface="Times New Roman"/>
                <a:cs typeface="Times New Roman"/>
              </a:rPr>
              <a:t>points. </a:t>
            </a:r>
            <a:r>
              <a:rPr sz="2200" spc="-5" dirty="0">
                <a:latin typeface="Times New Roman"/>
                <a:cs typeface="Times New Roman"/>
              </a:rPr>
              <a:t>A score of 0 indicates the baby didn’t respond to  interventions.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39" y="533400"/>
            <a:ext cx="8072120" cy="2708434"/>
          </a:xfrm>
        </p:spPr>
        <p:txBody>
          <a:bodyPr/>
          <a:lstStyle/>
          <a:p>
            <a:r>
              <a:rPr lang="en-IN" dirty="0" smtClean="0"/>
              <a:t>TOTAL SCORE 10</a:t>
            </a:r>
          </a:p>
          <a:p>
            <a:endParaRPr lang="en-IN" dirty="0" smtClean="0"/>
          </a:p>
          <a:p>
            <a:r>
              <a:rPr lang="en-IN" dirty="0" smtClean="0"/>
              <a:t>NO DEPRESSION 7-10</a:t>
            </a:r>
          </a:p>
          <a:p>
            <a:endParaRPr lang="en-IN" dirty="0" smtClean="0"/>
          </a:p>
          <a:p>
            <a:r>
              <a:rPr lang="en-IN" dirty="0" smtClean="0"/>
              <a:t>MILD DEPRESSION 4-6</a:t>
            </a:r>
          </a:p>
          <a:p>
            <a:endParaRPr lang="en-IN" dirty="0" smtClean="0"/>
          </a:p>
          <a:p>
            <a:r>
              <a:rPr lang="en-IN" dirty="0" smtClean="0"/>
              <a:t>SEVERE DEPRESSION 0-3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539" y="3382136"/>
            <a:ext cx="2549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THANK</a:t>
            </a:r>
            <a:r>
              <a:rPr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60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341" y="544195"/>
            <a:ext cx="3687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</a:t>
            </a:r>
            <a:r>
              <a:rPr sz="3600" spc="5" dirty="0"/>
              <a:t>N</a:t>
            </a:r>
            <a:r>
              <a:rPr sz="3600" spc="-5" dirty="0"/>
              <a:t>TRO</a:t>
            </a:r>
            <a:r>
              <a:rPr sz="3600" spc="5" dirty="0"/>
              <a:t>D</a:t>
            </a:r>
            <a:r>
              <a:rPr sz="3600" spc="-5" dirty="0"/>
              <a:t>C</a:t>
            </a:r>
            <a:r>
              <a:rPr sz="3600" spc="5" dirty="0"/>
              <a:t>U</a:t>
            </a:r>
            <a:r>
              <a:rPr sz="3600" spc="-5" dirty="0"/>
              <a:t>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46605"/>
            <a:ext cx="8071484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Times New Roman"/>
                <a:cs typeface="Times New Roman"/>
              </a:rPr>
              <a:t>What is the APGAR</a:t>
            </a:r>
            <a:r>
              <a:rPr sz="2500" b="1" spc="-10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SCORE?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00"/>
              </a:spcBef>
            </a:pP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b="1" dirty="0">
                <a:latin typeface="Times New Roman"/>
                <a:cs typeface="Times New Roman"/>
              </a:rPr>
              <a:t>Apgar </a:t>
            </a:r>
            <a:r>
              <a:rPr sz="2500" b="1" spc="-10" dirty="0">
                <a:latin typeface="Times New Roman"/>
                <a:cs typeface="Times New Roman"/>
              </a:rPr>
              <a:t>score </a:t>
            </a:r>
            <a:r>
              <a:rPr sz="2500" spc="-5" dirty="0">
                <a:latin typeface="Times New Roman"/>
                <a:cs typeface="Times New Roman"/>
              </a:rPr>
              <a:t>is a </a:t>
            </a:r>
            <a:r>
              <a:rPr sz="2500" dirty="0">
                <a:latin typeface="Times New Roman"/>
                <a:cs typeface="Times New Roman"/>
              </a:rPr>
              <a:t>scoring system doctors </a:t>
            </a:r>
            <a:r>
              <a:rPr sz="2500" spc="-5" dirty="0">
                <a:latin typeface="Times New Roman"/>
                <a:cs typeface="Times New Roman"/>
              </a:rPr>
              <a:t>and </a:t>
            </a:r>
            <a:r>
              <a:rPr sz="2500" dirty="0">
                <a:latin typeface="Times New Roman"/>
                <a:cs typeface="Times New Roman"/>
              </a:rPr>
              <a:t>nurses use </a:t>
            </a:r>
            <a:r>
              <a:rPr sz="2500" spc="-5" dirty="0">
                <a:latin typeface="Times New Roman"/>
                <a:cs typeface="Times New Roman"/>
              </a:rPr>
              <a:t>to  assess </a:t>
            </a:r>
            <a:r>
              <a:rPr sz="2500" dirty="0">
                <a:latin typeface="Times New Roman"/>
                <a:cs typeface="Times New Roman"/>
              </a:rPr>
              <a:t>newborns </a:t>
            </a:r>
            <a:r>
              <a:rPr sz="2500" spc="-5" dirty="0">
                <a:latin typeface="Times New Roman"/>
                <a:cs typeface="Times New Roman"/>
              </a:rPr>
              <a:t>one minute and five minutes </a:t>
            </a:r>
            <a:r>
              <a:rPr sz="2500" dirty="0">
                <a:latin typeface="Times New Roman"/>
                <a:cs typeface="Times New Roman"/>
              </a:rPr>
              <a:t>after they’re  </a:t>
            </a:r>
            <a:r>
              <a:rPr sz="2500" spc="-5" dirty="0">
                <a:latin typeface="Times New Roman"/>
                <a:cs typeface="Times New Roman"/>
              </a:rPr>
              <a:t>born.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00"/>
              </a:spcBef>
            </a:pPr>
            <a:r>
              <a:rPr sz="2500" b="1" spc="-85" dirty="0">
                <a:latin typeface="Times New Roman"/>
                <a:cs typeface="Times New Roman"/>
              </a:rPr>
              <a:t>Dr. </a:t>
            </a:r>
            <a:r>
              <a:rPr sz="2500" b="1" spc="-10" dirty="0">
                <a:latin typeface="Times New Roman"/>
                <a:cs typeface="Times New Roman"/>
              </a:rPr>
              <a:t>Virginia </a:t>
            </a:r>
            <a:r>
              <a:rPr sz="2500" b="1" spc="-5" dirty="0">
                <a:latin typeface="Times New Roman"/>
                <a:cs typeface="Times New Roman"/>
              </a:rPr>
              <a:t>Apgar </a:t>
            </a:r>
            <a:r>
              <a:rPr sz="2500" b="1" spc="-10" dirty="0">
                <a:latin typeface="Times New Roman"/>
                <a:cs typeface="Times New Roman"/>
              </a:rPr>
              <a:t>created </a:t>
            </a:r>
            <a:r>
              <a:rPr sz="2500" b="1" dirty="0">
                <a:latin typeface="Times New Roman"/>
                <a:cs typeface="Times New Roman"/>
              </a:rPr>
              <a:t>the system </a:t>
            </a:r>
            <a:r>
              <a:rPr sz="2500" b="1" spc="-5" dirty="0">
                <a:latin typeface="Times New Roman"/>
                <a:cs typeface="Times New Roman"/>
              </a:rPr>
              <a:t>in 1952, </a:t>
            </a:r>
            <a:r>
              <a:rPr sz="2500" spc="-5" dirty="0">
                <a:latin typeface="Times New Roman"/>
                <a:cs typeface="Times New Roman"/>
              </a:rPr>
              <a:t>and </a:t>
            </a:r>
            <a:r>
              <a:rPr sz="2500" dirty="0">
                <a:latin typeface="Times New Roman"/>
                <a:cs typeface="Times New Roman"/>
              </a:rPr>
              <a:t>used </a:t>
            </a:r>
            <a:r>
              <a:rPr sz="2500" spc="-5" dirty="0">
                <a:latin typeface="Times New Roman"/>
                <a:cs typeface="Times New Roman"/>
              </a:rPr>
              <a:t>her  name </a:t>
            </a:r>
            <a:r>
              <a:rPr sz="2500" dirty="0">
                <a:latin typeface="Times New Roman"/>
                <a:cs typeface="Times New Roman"/>
              </a:rPr>
              <a:t>as </a:t>
            </a:r>
            <a:r>
              <a:rPr sz="2500" spc="-5" dirty="0">
                <a:latin typeface="Times New Roman"/>
                <a:cs typeface="Times New Roman"/>
              </a:rPr>
              <a:t>a mnemonic for </a:t>
            </a:r>
            <a:r>
              <a:rPr sz="2500" dirty="0">
                <a:latin typeface="Times New Roman"/>
                <a:cs typeface="Times New Roman"/>
              </a:rPr>
              <a:t>each </a:t>
            </a:r>
            <a:r>
              <a:rPr sz="2500" spc="-5" dirty="0">
                <a:latin typeface="Times New Roman"/>
                <a:cs typeface="Times New Roman"/>
              </a:rPr>
              <a:t>of the </a:t>
            </a:r>
            <a:r>
              <a:rPr sz="2500" dirty="0">
                <a:latin typeface="Times New Roman"/>
                <a:cs typeface="Times New Roman"/>
              </a:rPr>
              <a:t>five categories that </a:t>
            </a:r>
            <a:r>
              <a:rPr sz="2500" spc="-5" dirty="0">
                <a:latin typeface="Times New Roman"/>
                <a:cs typeface="Times New Roman"/>
              </a:rPr>
              <a:t>a  person will </a:t>
            </a:r>
            <a:r>
              <a:rPr sz="2500" dirty="0">
                <a:latin typeface="Times New Roman"/>
                <a:cs typeface="Times New Roman"/>
              </a:rPr>
              <a:t>score. Since that time, </a:t>
            </a:r>
            <a:r>
              <a:rPr sz="2500" spc="-5" dirty="0">
                <a:latin typeface="Times New Roman"/>
                <a:cs typeface="Times New Roman"/>
              </a:rPr>
              <a:t>medical </a:t>
            </a:r>
            <a:r>
              <a:rPr sz="2500" dirty="0">
                <a:latin typeface="Times New Roman"/>
                <a:cs typeface="Times New Roman"/>
              </a:rPr>
              <a:t>professionals  across the </a:t>
            </a:r>
            <a:r>
              <a:rPr sz="2500" spc="-5" dirty="0">
                <a:latin typeface="Times New Roman"/>
                <a:cs typeface="Times New Roman"/>
              </a:rPr>
              <a:t>world have used </a:t>
            </a:r>
            <a:r>
              <a:rPr sz="2500" dirty="0">
                <a:latin typeface="Times New Roman"/>
                <a:cs typeface="Times New Roman"/>
              </a:rPr>
              <a:t>the scoring system </a:t>
            </a:r>
            <a:r>
              <a:rPr sz="2500" spc="-5" dirty="0">
                <a:latin typeface="Times New Roman"/>
                <a:cs typeface="Times New Roman"/>
              </a:rPr>
              <a:t>to assess  newborns in their first </a:t>
            </a:r>
            <a:r>
              <a:rPr sz="2500" spc="-10" dirty="0">
                <a:latin typeface="Times New Roman"/>
                <a:cs typeface="Times New Roman"/>
              </a:rPr>
              <a:t>moments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1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life.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00"/>
              </a:spcBef>
            </a:pPr>
            <a:r>
              <a:rPr sz="2500" spc="-5" dirty="0">
                <a:latin typeface="Times New Roman"/>
                <a:cs typeface="Times New Roman"/>
              </a:rPr>
              <a:t>Medical </a:t>
            </a:r>
            <a:r>
              <a:rPr sz="2500" dirty="0">
                <a:latin typeface="Times New Roman"/>
                <a:cs typeface="Times New Roman"/>
              </a:rPr>
              <a:t>professionals </a:t>
            </a:r>
            <a:r>
              <a:rPr sz="2500" spc="-5" dirty="0">
                <a:latin typeface="Times New Roman"/>
                <a:cs typeface="Times New Roman"/>
              </a:rPr>
              <a:t>use </a:t>
            </a:r>
            <a:r>
              <a:rPr sz="2500" dirty="0">
                <a:latin typeface="Times New Roman"/>
                <a:cs typeface="Times New Roman"/>
              </a:rPr>
              <a:t>this assessment </a:t>
            </a:r>
            <a:r>
              <a:rPr sz="2500" spc="-5" dirty="0">
                <a:latin typeface="Times New Roman"/>
                <a:cs typeface="Times New Roman"/>
              </a:rPr>
              <a:t>to quickly </a:t>
            </a:r>
            <a:r>
              <a:rPr sz="2500" dirty="0">
                <a:latin typeface="Times New Roman"/>
                <a:cs typeface="Times New Roman"/>
              </a:rPr>
              <a:t>relay the  status of </a:t>
            </a:r>
            <a:r>
              <a:rPr sz="2500" spc="-5" dirty="0">
                <a:latin typeface="Times New Roman"/>
                <a:cs typeface="Times New Roman"/>
              </a:rPr>
              <a:t>a </a:t>
            </a:r>
            <a:r>
              <a:rPr sz="2500" spc="-20" dirty="0">
                <a:latin typeface="Times New Roman"/>
                <a:cs typeface="Times New Roman"/>
              </a:rPr>
              <a:t>newborn’s </a:t>
            </a:r>
            <a:r>
              <a:rPr sz="2500" dirty="0">
                <a:latin typeface="Times New Roman"/>
                <a:cs typeface="Times New Roman"/>
              </a:rPr>
              <a:t>overall condition. </a:t>
            </a:r>
            <a:r>
              <a:rPr sz="2500" spc="-5" dirty="0">
                <a:latin typeface="Times New Roman"/>
                <a:cs typeface="Times New Roman"/>
              </a:rPr>
              <a:t>Low Apgar </a:t>
            </a:r>
            <a:r>
              <a:rPr sz="2500" dirty="0">
                <a:latin typeface="Times New Roman"/>
                <a:cs typeface="Times New Roman"/>
              </a:rPr>
              <a:t>scores  </a:t>
            </a:r>
            <a:r>
              <a:rPr sz="2500" spc="-5" dirty="0">
                <a:latin typeface="Times New Roman"/>
                <a:cs typeface="Times New Roman"/>
              </a:rPr>
              <a:t>may </a:t>
            </a:r>
            <a:r>
              <a:rPr sz="2500" dirty="0">
                <a:latin typeface="Times New Roman"/>
                <a:cs typeface="Times New Roman"/>
              </a:rPr>
              <a:t>indicate the baby </a:t>
            </a:r>
            <a:r>
              <a:rPr sz="2500" spc="-5" dirty="0">
                <a:latin typeface="Times New Roman"/>
                <a:cs typeface="Times New Roman"/>
              </a:rPr>
              <a:t>needs </a:t>
            </a:r>
            <a:r>
              <a:rPr sz="2500" dirty="0">
                <a:latin typeface="Times New Roman"/>
                <a:cs typeface="Times New Roman"/>
              </a:rPr>
              <a:t>special care, such as extra help  </a:t>
            </a:r>
            <a:r>
              <a:rPr sz="2500" spc="-5" dirty="0">
                <a:latin typeface="Times New Roman"/>
                <a:cs typeface="Times New Roman"/>
              </a:rPr>
              <a:t>with their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breathing.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0134"/>
            <a:ext cx="8073390" cy="4224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Usually </a:t>
            </a:r>
            <a:r>
              <a:rPr sz="2700" spc="-5" dirty="0">
                <a:latin typeface="Times New Roman"/>
                <a:cs typeface="Times New Roman"/>
              </a:rPr>
              <a:t>after </a:t>
            </a:r>
            <a:r>
              <a:rPr sz="2700" dirty="0">
                <a:latin typeface="Times New Roman"/>
                <a:cs typeface="Times New Roman"/>
              </a:rPr>
              <a:t>birth, a </a:t>
            </a:r>
            <a:r>
              <a:rPr sz="2700" spc="-5" dirty="0">
                <a:latin typeface="Times New Roman"/>
                <a:cs typeface="Times New Roman"/>
              </a:rPr>
              <a:t>nurse </a:t>
            </a:r>
            <a:r>
              <a:rPr sz="2700" dirty="0">
                <a:latin typeface="Times New Roman"/>
                <a:cs typeface="Times New Roman"/>
              </a:rPr>
              <a:t>or doctor </a:t>
            </a:r>
            <a:r>
              <a:rPr sz="2700" spc="-5" dirty="0">
                <a:latin typeface="Times New Roman"/>
                <a:cs typeface="Times New Roman"/>
              </a:rPr>
              <a:t>may </a:t>
            </a:r>
            <a:r>
              <a:rPr sz="2700" dirty="0">
                <a:latin typeface="Times New Roman"/>
                <a:cs typeface="Times New Roman"/>
              </a:rPr>
              <a:t>announce the  Apgar </a:t>
            </a:r>
            <a:r>
              <a:rPr sz="2700" spc="-5" dirty="0">
                <a:latin typeface="Times New Roman"/>
                <a:cs typeface="Times New Roman"/>
              </a:rPr>
              <a:t>scores </a:t>
            </a:r>
            <a:r>
              <a:rPr sz="2700" dirty="0">
                <a:latin typeface="Times New Roman"/>
                <a:cs typeface="Times New Roman"/>
              </a:rPr>
              <a:t>to the labor </a:t>
            </a:r>
            <a:r>
              <a:rPr sz="2700" spc="-5" dirty="0">
                <a:latin typeface="Times New Roman"/>
                <a:cs typeface="Times New Roman"/>
              </a:rPr>
              <a:t>room. </a:t>
            </a:r>
            <a:r>
              <a:rPr sz="2700" dirty="0">
                <a:latin typeface="Times New Roman"/>
                <a:cs typeface="Times New Roman"/>
              </a:rPr>
              <a:t>This </a:t>
            </a:r>
            <a:r>
              <a:rPr sz="2700" spc="-5" dirty="0">
                <a:latin typeface="Times New Roman"/>
                <a:cs typeface="Times New Roman"/>
              </a:rPr>
              <a:t>lets all </a:t>
            </a:r>
            <a:r>
              <a:rPr sz="2700" dirty="0">
                <a:latin typeface="Times New Roman"/>
                <a:cs typeface="Times New Roman"/>
              </a:rPr>
              <a:t>present  </a:t>
            </a:r>
            <a:r>
              <a:rPr sz="2700" spc="-5" dirty="0">
                <a:latin typeface="Times New Roman"/>
                <a:cs typeface="Times New Roman"/>
              </a:rPr>
              <a:t>medical </a:t>
            </a:r>
            <a:r>
              <a:rPr sz="2700" dirty="0">
                <a:latin typeface="Times New Roman"/>
                <a:cs typeface="Times New Roman"/>
              </a:rPr>
              <a:t>personnel know how a baby is </a:t>
            </a:r>
            <a:r>
              <a:rPr sz="2700" spc="-5" dirty="0">
                <a:latin typeface="Times New Roman"/>
                <a:cs typeface="Times New Roman"/>
              </a:rPr>
              <a:t>doing, </a:t>
            </a:r>
            <a:r>
              <a:rPr sz="2700" dirty="0">
                <a:latin typeface="Times New Roman"/>
                <a:cs typeface="Times New Roman"/>
              </a:rPr>
              <a:t>even </a:t>
            </a:r>
            <a:r>
              <a:rPr sz="2700" spc="5" dirty="0">
                <a:latin typeface="Times New Roman"/>
                <a:cs typeface="Times New Roman"/>
              </a:rPr>
              <a:t>if  </a:t>
            </a:r>
            <a:r>
              <a:rPr sz="2700" spc="-5" dirty="0">
                <a:latin typeface="Times New Roman"/>
                <a:cs typeface="Times New Roman"/>
              </a:rPr>
              <a:t>some </a:t>
            </a:r>
            <a:r>
              <a:rPr sz="2700" dirty="0">
                <a:latin typeface="Times New Roman"/>
                <a:cs typeface="Times New Roman"/>
              </a:rPr>
              <a:t>of the </a:t>
            </a:r>
            <a:r>
              <a:rPr sz="2700" spc="-5" dirty="0">
                <a:latin typeface="Times New Roman"/>
                <a:cs typeface="Times New Roman"/>
              </a:rPr>
              <a:t>medical </a:t>
            </a:r>
            <a:r>
              <a:rPr sz="2700" dirty="0">
                <a:latin typeface="Times New Roman"/>
                <a:cs typeface="Times New Roman"/>
              </a:rPr>
              <a:t>personnel are tending to the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mom.</a:t>
            </a:r>
            <a:endParaRPr sz="27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9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When a parent hears </a:t>
            </a:r>
            <a:r>
              <a:rPr sz="2700" spc="-5" dirty="0">
                <a:latin typeface="Times New Roman"/>
                <a:cs typeface="Times New Roman"/>
              </a:rPr>
              <a:t>these numbers, they </a:t>
            </a:r>
            <a:r>
              <a:rPr sz="2700" dirty="0">
                <a:latin typeface="Times New Roman"/>
                <a:cs typeface="Times New Roman"/>
              </a:rPr>
              <a:t>should know  they’re </a:t>
            </a:r>
            <a:r>
              <a:rPr sz="2700" spc="-10" dirty="0">
                <a:latin typeface="Times New Roman"/>
                <a:cs typeface="Times New Roman"/>
              </a:rPr>
              <a:t>one </a:t>
            </a:r>
            <a:r>
              <a:rPr sz="2700" dirty="0">
                <a:latin typeface="Times New Roman"/>
                <a:cs typeface="Times New Roman"/>
              </a:rPr>
              <a:t>of many </a:t>
            </a:r>
            <a:r>
              <a:rPr sz="2700" spc="-10" dirty="0">
                <a:latin typeface="Times New Roman"/>
                <a:cs typeface="Times New Roman"/>
              </a:rPr>
              <a:t>different </a:t>
            </a:r>
            <a:r>
              <a:rPr sz="2700" spc="-5" dirty="0">
                <a:latin typeface="Times New Roman"/>
                <a:cs typeface="Times New Roman"/>
              </a:rPr>
              <a:t>assessments medical  </a:t>
            </a:r>
            <a:r>
              <a:rPr sz="2700" dirty="0">
                <a:latin typeface="Times New Roman"/>
                <a:cs typeface="Times New Roman"/>
              </a:rPr>
              <a:t>providers </a:t>
            </a:r>
            <a:r>
              <a:rPr sz="2700" spc="-5" dirty="0">
                <a:latin typeface="Times New Roman"/>
                <a:cs typeface="Times New Roman"/>
              </a:rPr>
              <a:t>will </a:t>
            </a:r>
            <a:r>
              <a:rPr sz="2700" dirty="0">
                <a:latin typeface="Times New Roman"/>
                <a:cs typeface="Times New Roman"/>
              </a:rPr>
              <a:t>use. Other </a:t>
            </a:r>
            <a:r>
              <a:rPr sz="2700" spc="-5" dirty="0">
                <a:latin typeface="Times New Roman"/>
                <a:cs typeface="Times New Roman"/>
              </a:rPr>
              <a:t>examples </a:t>
            </a:r>
            <a:r>
              <a:rPr sz="2700" dirty="0">
                <a:latin typeface="Times New Roman"/>
                <a:cs typeface="Times New Roman"/>
              </a:rPr>
              <a:t>include heart rate  monitoring and umbilical </a:t>
            </a:r>
            <a:r>
              <a:rPr sz="2700" spc="-5" dirty="0">
                <a:latin typeface="Times New Roman"/>
                <a:cs typeface="Times New Roman"/>
              </a:rPr>
              <a:t>artery </a:t>
            </a:r>
            <a:r>
              <a:rPr sz="2700" dirty="0">
                <a:latin typeface="Times New Roman"/>
                <a:cs typeface="Times New Roman"/>
              </a:rPr>
              <a:t>blood </a:t>
            </a:r>
            <a:r>
              <a:rPr sz="2700" spc="-5" dirty="0">
                <a:latin typeface="Times New Roman"/>
                <a:cs typeface="Times New Roman"/>
              </a:rPr>
              <a:t>gases. </a:t>
            </a:r>
            <a:r>
              <a:rPr sz="2700" spc="-15" dirty="0">
                <a:latin typeface="Times New Roman"/>
                <a:cs typeface="Times New Roman"/>
              </a:rPr>
              <a:t>However,  </a:t>
            </a:r>
            <a:r>
              <a:rPr sz="2700" dirty="0">
                <a:latin typeface="Times New Roman"/>
                <a:cs typeface="Times New Roman"/>
              </a:rPr>
              <a:t>assigning </a:t>
            </a:r>
            <a:r>
              <a:rPr sz="2700" spc="-5" dirty="0">
                <a:latin typeface="Times New Roman"/>
                <a:cs typeface="Times New Roman"/>
              </a:rPr>
              <a:t>an Apgar </a:t>
            </a:r>
            <a:r>
              <a:rPr sz="2700" dirty="0">
                <a:latin typeface="Times New Roman"/>
                <a:cs typeface="Times New Roman"/>
              </a:rPr>
              <a:t>score is a quick </a:t>
            </a:r>
            <a:r>
              <a:rPr sz="2700" spc="-5" dirty="0">
                <a:latin typeface="Times New Roman"/>
                <a:cs typeface="Times New Roman"/>
              </a:rPr>
              <a:t>way </a:t>
            </a:r>
            <a:r>
              <a:rPr sz="2700" dirty="0">
                <a:latin typeface="Times New Roman"/>
                <a:cs typeface="Times New Roman"/>
              </a:rPr>
              <a:t>to help others  understand the </a:t>
            </a:r>
            <a:r>
              <a:rPr sz="2700" spc="-25" dirty="0">
                <a:latin typeface="Times New Roman"/>
                <a:cs typeface="Times New Roman"/>
              </a:rPr>
              <a:t>baby’s </a:t>
            </a:r>
            <a:r>
              <a:rPr sz="2700" spc="-5" dirty="0">
                <a:latin typeface="Times New Roman"/>
                <a:cs typeface="Times New Roman"/>
              </a:rPr>
              <a:t>condition immediately after  </a:t>
            </a:r>
            <a:r>
              <a:rPr sz="2700" dirty="0">
                <a:latin typeface="Times New Roman"/>
                <a:cs typeface="Times New Roman"/>
              </a:rPr>
              <a:t>birth.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4460" marR="5080" indent="-265239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 does the </a:t>
            </a:r>
            <a:r>
              <a:rPr spc="-10" dirty="0"/>
              <a:t>APGAR</a:t>
            </a:r>
            <a:r>
              <a:rPr spc="-215" dirty="0"/>
              <a:t> </a:t>
            </a:r>
            <a:r>
              <a:rPr spc="-10" dirty="0"/>
              <a:t>SCORE  </a:t>
            </a:r>
            <a:r>
              <a:rPr spc="-5" dirty="0"/>
              <a:t>work?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281"/>
            <a:ext cx="807402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APGAR SCORING </a:t>
            </a:r>
            <a:r>
              <a:rPr sz="2800" spc="-5" dirty="0">
                <a:latin typeface="Times New Roman"/>
                <a:cs typeface="Times New Roman"/>
              </a:rPr>
              <a:t>system is divided into five  categories. Each category receives a score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0 </a:t>
            </a: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2  </a:t>
            </a:r>
            <a:r>
              <a:rPr sz="2800" dirty="0">
                <a:latin typeface="Times New Roman"/>
                <a:cs typeface="Times New Roman"/>
              </a:rPr>
              <a:t>points. </a:t>
            </a:r>
            <a:r>
              <a:rPr sz="2800" spc="-5" dirty="0">
                <a:latin typeface="Times New Roman"/>
                <a:cs typeface="Times New Roman"/>
              </a:rPr>
              <a:t>At most, a child will receive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overall score  </a:t>
            </a:r>
            <a:r>
              <a:rPr sz="2800" dirty="0">
                <a:latin typeface="Times New Roman"/>
                <a:cs typeface="Times New Roman"/>
              </a:rPr>
              <a:t>of 10. </a:t>
            </a:r>
            <a:r>
              <a:rPr sz="2800" spc="-20" dirty="0">
                <a:latin typeface="Times New Roman"/>
                <a:cs typeface="Times New Roman"/>
              </a:rPr>
              <a:t>However,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baby </a:t>
            </a:r>
            <a:r>
              <a:rPr sz="2800" spc="-5" dirty="0">
                <a:latin typeface="Times New Roman"/>
                <a:cs typeface="Times New Roman"/>
              </a:rPr>
              <a:t>rarely scores a </a:t>
            </a:r>
            <a:r>
              <a:rPr sz="2800" spc="-10" dirty="0">
                <a:latin typeface="Times New Roman"/>
                <a:cs typeface="Times New Roman"/>
              </a:rPr>
              <a:t>10 </a:t>
            </a:r>
            <a:r>
              <a:rPr sz="2800" spc="-5" dirty="0">
                <a:latin typeface="Times New Roman"/>
                <a:cs typeface="Times New Roman"/>
              </a:rPr>
              <a:t>in the first  few moments of life. This is because </a:t>
            </a:r>
            <a:r>
              <a:rPr sz="2800" spc="-10" dirty="0">
                <a:latin typeface="Times New Roman"/>
                <a:cs typeface="Times New Roman"/>
              </a:rPr>
              <a:t>most </a:t>
            </a:r>
            <a:r>
              <a:rPr sz="2800" spc="-5" dirty="0">
                <a:latin typeface="Times New Roman"/>
                <a:cs typeface="Times New Roman"/>
              </a:rPr>
              <a:t>babies  have blue hands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feet immediately after</a:t>
            </a:r>
            <a:r>
              <a:rPr sz="2800" dirty="0">
                <a:latin typeface="Times New Roman"/>
                <a:cs typeface="Times New Roman"/>
              </a:rPr>
              <a:t> birth.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168" y="368300"/>
            <a:ext cx="8251031" cy="607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3031"/>
            <a:ext cx="8229600" cy="5789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6199"/>
            <a:ext cx="2004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CONT</a:t>
            </a:r>
            <a:r>
              <a:rPr sz="3200" spc="5" dirty="0"/>
              <a:t>D</a:t>
            </a:r>
            <a:r>
              <a:rPr sz="3200" dirty="0"/>
              <a:t>….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5" dirty="0">
                <a:latin typeface="Times New Roman"/>
                <a:cs typeface="Times New Roman"/>
              </a:rPr>
              <a:t>A: </a:t>
            </a:r>
            <a:r>
              <a:rPr sz="2100" b="1" dirty="0">
                <a:latin typeface="Times New Roman"/>
                <a:cs typeface="Times New Roman"/>
              </a:rPr>
              <a:t>Activity/muscle</a:t>
            </a:r>
            <a:r>
              <a:rPr sz="2100" b="1" spc="-10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tone</a:t>
            </a: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/>
              <a:t>0 points: </a:t>
            </a:r>
            <a:r>
              <a:rPr sz="2100" spc="-10" dirty="0"/>
              <a:t>limp </a:t>
            </a:r>
            <a:r>
              <a:rPr sz="2100" dirty="0"/>
              <a:t>or</a:t>
            </a:r>
            <a:r>
              <a:rPr sz="2100" spc="-5" dirty="0"/>
              <a:t> </a:t>
            </a:r>
            <a:r>
              <a:rPr sz="2100" dirty="0"/>
              <a:t>floppy</a:t>
            </a:r>
            <a:endParaRPr sz="2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/>
              <a:t>1 point: </a:t>
            </a:r>
            <a:r>
              <a:rPr sz="2100" spc="-5" dirty="0"/>
              <a:t>limbs</a:t>
            </a:r>
            <a:r>
              <a:rPr sz="2100" dirty="0"/>
              <a:t> flexed</a:t>
            </a:r>
            <a:endParaRPr sz="2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/>
              <a:t>2 points: active</a:t>
            </a:r>
            <a:r>
              <a:rPr sz="2100" spc="-15" dirty="0"/>
              <a:t> </a:t>
            </a:r>
            <a:r>
              <a:rPr sz="2100" spc="-5" dirty="0"/>
              <a:t>movement</a:t>
            </a:r>
            <a:endParaRPr sz="2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dirty="0">
                <a:latin typeface="Times New Roman"/>
                <a:cs typeface="Times New Roman"/>
              </a:rPr>
              <a:t>P: Pulse/heart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rate</a:t>
            </a: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/>
              <a:t>0 points:</a:t>
            </a:r>
            <a:r>
              <a:rPr sz="2100" spc="-30" dirty="0"/>
              <a:t> </a:t>
            </a:r>
            <a:r>
              <a:rPr sz="2100" dirty="0"/>
              <a:t>absent</a:t>
            </a:r>
            <a:endParaRPr sz="2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/>
              <a:t>1 point: less than 100 beats per</a:t>
            </a:r>
            <a:r>
              <a:rPr sz="2100" spc="-50" dirty="0"/>
              <a:t> </a:t>
            </a:r>
            <a:r>
              <a:rPr sz="2100" spc="-5" dirty="0"/>
              <a:t>minute</a:t>
            </a:r>
            <a:endParaRPr sz="2100"/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/>
              <a:t>2 points: greater than 100 beats per</a:t>
            </a:r>
            <a:r>
              <a:rPr sz="2100" spc="-45" dirty="0"/>
              <a:t> </a:t>
            </a:r>
            <a:r>
              <a:rPr sz="2100" spc="-5" dirty="0"/>
              <a:t>minute</a:t>
            </a:r>
            <a:endParaRPr sz="2100"/>
          </a:p>
          <a:p>
            <a:pPr marL="355600" marR="5080" indent="-342900">
              <a:lnSpc>
                <a:spcPts val="202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dirty="0">
                <a:latin typeface="Times New Roman"/>
                <a:cs typeface="Times New Roman"/>
              </a:rPr>
              <a:t>G: Grimace </a:t>
            </a:r>
            <a:r>
              <a:rPr sz="2100" dirty="0"/>
              <a:t>(response to stimulation, </a:t>
            </a:r>
            <a:r>
              <a:rPr sz="2100" spc="-5" dirty="0"/>
              <a:t>such </a:t>
            </a:r>
            <a:r>
              <a:rPr sz="2100" spc="-10" dirty="0"/>
              <a:t>as </a:t>
            </a:r>
            <a:r>
              <a:rPr sz="2100" spc="-5" dirty="0"/>
              <a:t>suctioning the </a:t>
            </a:r>
            <a:r>
              <a:rPr sz="2100" spc="-20" dirty="0"/>
              <a:t>baby’s  </a:t>
            </a:r>
            <a:r>
              <a:rPr sz="2100" dirty="0"/>
              <a:t>nose)</a:t>
            </a: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/>
              <a:t>0 points:</a:t>
            </a:r>
            <a:r>
              <a:rPr sz="2100" spc="-30" dirty="0"/>
              <a:t> </a:t>
            </a:r>
            <a:r>
              <a:rPr sz="2100" dirty="0"/>
              <a:t>absent</a:t>
            </a:r>
            <a:endParaRPr sz="2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/>
              <a:t>1 point: facial </a:t>
            </a:r>
            <a:r>
              <a:rPr sz="2100" spc="-5" dirty="0"/>
              <a:t>movement/grimace </a:t>
            </a:r>
            <a:r>
              <a:rPr sz="2100" dirty="0"/>
              <a:t>with</a:t>
            </a:r>
            <a:r>
              <a:rPr sz="2100" spc="75" dirty="0"/>
              <a:t> </a:t>
            </a:r>
            <a:r>
              <a:rPr sz="2100" spc="-5" dirty="0"/>
              <a:t>stimulation</a:t>
            </a:r>
            <a:endParaRPr sz="21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/>
              <a:t>2 points: cough or sneeze, cry and withdrawal of foot with</a:t>
            </a:r>
            <a:r>
              <a:rPr sz="2100" spc="-55" dirty="0"/>
              <a:t> </a:t>
            </a:r>
            <a:r>
              <a:rPr sz="2100" spc="-5" dirty="0"/>
              <a:t>stimulation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6199"/>
            <a:ext cx="7243445" cy="5252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CONTD….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A: </a:t>
            </a:r>
            <a:r>
              <a:rPr sz="3200" b="1" spc="-5" dirty="0">
                <a:latin typeface="Calibri"/>
                <a:cs typeface="Calibri"/>
              </a:rPr>
              <a:t>Appearance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(color)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0 </a:t>
            </a:r>
            <a:r>
              <a:rPr sz="3200" spc="-5" dirty="0">
                <a:latin typeface="Calibri"/>
                <a:cs typeface="Calibri"/>
              </a:rPr>
              <a:t>points: blue, </a:t>
            </a:r>
            <a:r>
              <a:rPr sz="3200" spc="-30" dirty="0">
                <a:latin typeface="Calibri"/>
                <a:cs typeface="Calibri"/>
              </a:rPr>
              <a:t>bluish-gray, </a:t>
            </a:r>
            <a:r>
              <a:rPr sz="3200" spc="-5" dirty="0">
                <a:latin typeface="Calibri"/>
                <a:cs typeface="Calibri"/>
              </a:rPr>
              <a:t>or pale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over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 </a:t>
            </a:r>
            <a:r>
              <a:rPr sz="3200" spc="-5" dirty="0">
                <a:latin typeface="Calibri"/>
                <a:cs typeface="Calibri"/>
              </a:rPr>
              <a:t>point: body pink but </a:t>
            </a:r>
            <a:r>
              <a:rPr sz="3200" spc="-10" dirty="0">
                <a:latin typeface="Calibri"/>
                <a:cs typeface="Calibri"/>
              </a:rPr>
              <a:t>extremities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blue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2 </a:t>
            </a:r>
            <a:r>
              <a:rPr sz="3200" spc="-5" dirty="0">
                <a:latin typeface="Calibri"/>
                <a:cs typeface="Calibri"/>
              </a:rPr>
              <a:t>points: pink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R: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Respiration/breathing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0 </a:t>
            </a:r>
            <a:r>
              <a:rPr sz="3200" spc="-5" dirty="0">
                <a:latin typeface="Calibri"/>
                <a:cs typeface="Calibri"/>
              </a:rPr>
              <a:t>points: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absent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 </a:t>
            </a:r>
            <a:r>
              <a:rPr sz="3200" spc="-5" dirty="0">
                <a:latin typeface="Calibri"/>
                <a:cs typeface="Calibri"/>
              </a:rPr>
              <a:t>point: </a:t>
            </a:r>
            <a:r>
              <a:rPr sz="3200" spc="-30" dirty="0">
                <a:latin typeface="Calibri"/>
                <a:cs typeface="Calibri"/>
              </a:rPr>
              <a:t>irregular, </a:t>
            </a:r>
            <a:r>
              <a:rPr sz="3200" spc="-5" dirty="0">
                <a:latin typeface="Calibri"/>
                <a:cs typeface="Calibri"/>
              </a:rPr>
              <a:t>weak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crying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2 </a:t>
            </a:r>
            <a:r>
              <a:rPr sz="3200" spc="-5" dirty="0">
                <a:latin typeface="Calibri"/>
                <a:cs typeface="Calibri"/>
              </a:rPr>
              <a:t>points: good, </a:t>
            </a:r>
            <a:r>
              <a:rPr sz="3200" spc="-20" dirty="0">
                <a:latin typeface="Calibri"/>
                <a:cs typeface="Calibri"/>
              </a:rPr>
              <a:t>strong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cry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5531"/>
            <a:ext cx="2004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</a:rPr>
              <a:t>CONT</a:t>
            </a:r>
            <a:r>
              <a:rPr sz="3200" spc="5" dirty="0">
                <a:solidFill>
                  <a:srgbClr val="000000"/>
                </a:solidFill>
              </a:rPr>
              <a:t>D</a:t>
            </a:r>
            <a:r>
              <a:rPr sz="3200" dirty="0">
                <a:solidFill>
                  <a:srgbClr val="000000"/>
                </a:solidFill>
              </a:rPr>
              <a:t>….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The </a:t>
            </a:r>
            <a:r>
              <a:rPr b="1" spc="-5" dirty="0">
                <a:latin typeface="Times New Roman"/>
                <a:cs typeface="Times New Roman"/>
              </a:rPr>
              <a:t>APGAR SCORES </a:t>
            </a:r>
            <a:r>
              <a:rPr dirty="0"/>
              <a:t>are </a:t>
            </a:r>
            <a:r>
              <a:rPr spc="-5" dirty="0"/>
              <a:t>recorded at </a:t>
            </a:r>
            <a:r>
              <a:rPr dirty="0"/>
              <a:t>one </a:t>
            </a:r>
            <a:r>
              <a:rPr spc="-5" dirty="0"/>
              <a:t>and five minutes. This  is because if a </a:t>
            </a:r>
            <a:r>
              <a:rPr spc="-20" dirty="0"/>
              <a:t>baby’s </a:t>
            </a:r>
            <a:r>
              <a:rPr spc="-5" dirty="0"/>
              <a:t>scores are low at one minute, a medical </a:t>
            </a:r>
            <a:r>
              <a:rPr spc="-10" dirty="0"/>
              <a:t>staff  </a:t>
            </a:r>
            <a:r>
              <a:rPr spc="-5" dirty="0"/>
              <a:t>will likely intervene, </a:t>
            </a:r>
            <a:r>
              <a:rPr dirty="0"/>
              <a:t>or </a:t>
            </a:r>
            <a:r>
              <a:rPr spc="-5" dirty="0"/>
              <a:t>increased interventions already</a:t>
            </a:r>
            <a:r>
              <a:rPr spc="110" dirty="0"/>
              <a:t> </a:t>
            </a:r>
            <a:r>
              <a:rPr spc="-5" dirty="0"/>
              <a:t>started.</a:t>
            </a:r>
          </a:p>
          <a:p>
            <a:pPr marL="355600" marR="5715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At five minutes, the baby has ideally improved. If </a:t>
            </a:r>
            <a:r>
              <a:rPr dirty="0"/>
              <a:t>the </a:t>
            </a:r>
            <a:r>
              <a:rPr spc="-5" dirty="0"/>
              <a:t>score is very  low after </a:t>
            </a:r>
            <a:r>
              <a:rPr dirty="0"/>
              <a:t>five </a:t>
            </a:r>
            <a:r>
              <a:rPr spc="-5" dirty="0"/>
              <a:t>minutes, the medical </a:t>
            </a:r>
            <a:r>
              <a:rPr spc="-10" dirty="0"/>
              <a:t>staff may</a:t>
            </a:r>
            <a:r>
              <a:rPr spc="135" dirty="0"/>
              <a:t> </a:t>
            </a:r>
            <a:r>
              <a:rPr spc="-5" dirty="0"/>
              <a:t>reassess the score </a:t>
            </a:r>
            <a:r>
              <a:rPr dirty="0"/>
              <a:t>after</a:t>
            </a:r>
          </a:p>
          <a:p>
            <a:pPr marL="355600" algn="just">
              <a:lnSpc>
                <a:spcPts val="1850"/>
              </a:lnSpc>
            </a:pPr>
            <a:r>
              <a:rPr dirty="0"/>
              <a:t>10</a:t>
            </a:r>
            <a:r>
              <a:rPr spc="210" dirty="0"/>
              <a:t> </a:t>
            </a:r>
            <a:r>
              <a:rPr spc="-5" dirty="0"/>
              <a:t>minutes.</a:t>
            </a:r>
            <a:r>
              <a:rPr spc="220" dirty="0"/>
              <a:t> </a:t>
            </a:r>
            <a:r>
              <a:rPr spc="-5" dirty="0"/>
              <a:t>Doctors</a:t>
            </a:r>
            <a:r>
              <a:rPr spc="220" dirty="0"/>
              <a:t> </a:t>
            </a:r>
            <a:r>
              <a:rPr spc="-5" dirty="0"/>
              <a:t>expect</a:t>
            </a:r>
            <a:r>
              <a:rPr spc="215" dirty="0"/>
              <a:t> </a:t>
            </a:r>
            <a:r>
              <a:rPr spc="-5" dirty="0"/>
              <a:t>that</a:t>
            </a:r>
            <a:r>
              <a:rPr spc="220" dirty="0"/>
              <a:t> </a:t>
            </a:r>
            <a:r>
              <a:rPr spc="-5" dirty="0"/>
              <a:t>some</a:t>
            </a:r>
            <a:r>
              <a:rPr spc="210" dirty="0"/>
              <a:t> </a:t>
            </a:r>
            <a:r>
              <a:rPr spc="-5" dirty="0"/>
              <a:t>babies</a:t>
            </a:r>
            <a:r>
              <a:rPr spc="215" dirty="0"/>
              <a:t> </a:t>
            </a:r>
            <a:r>
              <a:rPr spc="-10" dirty="0"/>
              <a:t>may</a:t>
            </a:r>
            <a:r>
              <a:rPr spc="240" dirty="0"/>
              <a:t> </a:t>
            </a:r>
            <a:r>
              <a:rPr spc="-5" dirty="0"/>
              <a:t>have</a:t>
            </a:r>
            <a:r>
              <a:rPr spc="215" dirty="0"/>
              <a:t> </a:t>
            </a:r>
            <a:r>
              <a:rPr spc="-10" dirty="0"/>
              <a:t>lower</a:t>
            </a:r>
          </a:p>
          <a:p>
            <a:pPr marL="355600">
              <a:lnSpc>
                <a:spcPts val="2375"/>
              </a:lnSpc>
            </a:pPr>
            <a:r>
              <a:rPr b="1" spc="-5" dirty="0">
                <a:latin typeface="Times New Roman"/>
                <a:cs typeface="Times New Roman"/>
              </a:rPr>
              <a:t>APGAR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SCORES</a:t>
            </a:r>
            <a:r>
              <a:rPr spc="-5" dirty="0"/>
              <a:t>.</a:t>
            </a:r>
          </a:p>
          <a:p>
            <a:pPr marL="421005" indent="-408940">
              <a:lnSpc>
                <a:spcPct val="100000"/>
              </a:lnSpc>
              <a:buFont typeface="Arial"/>
              <a:buChar char="•"/>
              <a:tabLst>
                <a:tab pos="421005" algn="l"/>
                <a:tab pos="421640" algn="l"/>
              </a:tabLst>
            </a:pPr>
            <a:r>
              <a:rPr b="1" spc="-5" dirty="0">
                <a:latin typeface="Times New Roman"/>
                <a:cs typeface="Times New Roman"/>
              </a:rPr>
              <a:t>These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include: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premature</a:t>
            </a:r>
            <a:r>
              <a:rPr spc="30" dirty="0"/>
              <a:t> </a:t>
            </a:r>
            <a:r>
              <a:rPr spc="-5" dirty="0"/>
              <a:t>babies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babies born via cesarean</a:t>
            </a:r>
            <a:r>
              <a:rPr spc="25" dirty="0"/>
              <a:t> </a:t>
            </a:r>
            <a:r>
              <a:rPr spc="-5" dirty="0"/>
              <a:t>delivery</a:t>
            </a: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babies who had complicated</a:t>
            </a:r>
            <a:r>
              <a:rPr spc="35" dirty="0"/>
              <a:t> </a:t>
            </a:r>
            <a:r>
              <a:rPr spc="-5" dirty="0"/>
              <a:t>deliveries</a:t>
            </a:r>
          </a:p>
          <a:p>
            <a:pPr marL="12700">
              <a:lnSpc>
                <a:spcPts val="2635"/>
              </a:lnSpc>
            </a:pPr>
            <a:r>
              <a:rPr spc="-5" dirty="0">
                <a:latin typeface="Arial"/>
                <a:cs typeface="Arial"/>
              </a:rPr>
              <a:t>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722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Office Theme</vt:lpstr>
      <vt:lpstr>APGAR SCORE care of newborn     BY: MANJULA T ASST.PROFESSOR OBG DEPATMENT </vt:lpstr>
      <vt:lpstr>INTRODCUTION</vt:lpstr>
      <vt:lpstr>Slide 3</vt:lpstr>
      <vt:lpstr>How does the APGAR SCORE  work?</vt:lpstr>
      <vt:lpstr>Slide 5</vt:lpstr>
      <vt:lpstr>Slide 6</vt:lpstr>
      <vt:lpstr>CONTD….</vt:lpstr>
      <vt:lpstr>Slide 8</vt:lpstr>
      <vt:lpstr>CONTD….</vt:lpstr>
      <vt:lpstr>What’s considered a normal APGAR SCORE?</vt:lpstr>
      <vt:lpstr>Slide 11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APGAR SCORE care of newborn</dc:title>
  <dc:creator>library</dc:creator>
  <cp:lastModifiedBy>library</cp:lastModifiedBy>
  <cp:revision>5</cp:revision>
  <dcterms:created xsi:type="dcterms:W3CDTF">2020-03-22T23:02:56Z</dcterms:created>
  <dcterms:modified xsi:type="dcterms:W3CDTF">2021-03-27T06:57:45Z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2020-03-22T00:00:00Z</vt:filetime>
  </property>
</Properties>
</file>