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6240" y="188976"/>
            <a:ext cx="8351519" cy="1007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431" y="411226"/>
            <a:ext cx="53606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0AF5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034" y="1947799"/>
            <a:ext cx="8075930" cy="2958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4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9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9200" y="990600"/>
            <a:ext cx="6705599" cy="1846659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spcBef>
                <a:spcPts val="1440"/>
              </a:spcBef>
            </a:pPr>
            <a:r>
              <a:rPr lang="en-US" sz="5400" b="1" spc="-10" dirty="0" smtClean="0">
                <a:solidFill>
                  <a:srgbClr val="FF0000"/>
                </a:solidFill>
                <a:latin typeface="Georgia"/>
                <a:cs typeface="Georgia"/>
              </a:rPr>
              <a:t>APPENDICITIS</a:t>
            </a:r>
            <a:br>
              <a:rPr lang="en-US" sz="5400" b="1" spc="-10" dirty="0" smtClean="0">
                <a:solidFill>
                  <a:srgbClr val="FF0000"/>
                </a:solidFill>
                <a:latin typeface="Georgia"/>
                <a:cs typeface="Georgia"/>
              </a:rPr>
            </a:br>
            <a:endParaRPr sz="5400">
              <a:solidFill>
                <a:srgbClr val="FF0000"/>
              </a:solidFill>
              <a:latin typeface="Gabriola"/>
              <a:cs typeface="Gabriol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75077" y="3577208"/>
            <a:ext cx="6052185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4800" b="1" spc="-10" dirty="0" smtClean="0">
                <a:solidFill>
                  <a:srgbClr val="000099"/>
                </a:solidFill>
                <a:latin typeface="Georgia"/>
                <a:cs typeface="Georgia"/>
              </a:rPr>
              <a:t>			</a:t>
            </a:r>
            <a:r>
              <a:rPr lang="en-US" sz="2400" b="1" spc="-10" dirty="0" smtClean="0">
                <a:solidFill>
                  <a:srgbClr val="000099"/>
                </a:solidFill>
                <a:latin typeface="Georgia"/>
                <a:cs typeface="Georgia"/>
              </a:rPr>
              <a:t>By,</a:t>
            </a:r>
            <a:endParaRPr lang="en-US" sz="4800" b="1" spc="-10" dirty="0" smtClean="0">
              <a:solidFill>
                <a:srgbClr val="000099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smtClean="0">
                <a:latin typeface="Georgia"/>
                <a:cs typeface="Georgia"/>
              </a:rPr>
              <a:t>			</a:t>
            </a:r>
            <a:r>
              <a:rPr sz="2400" b="1" dirty="0" smtClean="0">
                <a:latin typeface="Georgia"/>
                <a:cs typeface="Georgia"/>
              </a:rPr>
              <a:t>Ms</a:t>
            </a:r>
            <a:r>
              <a:rPr sz="2400" b="1" dirty="0">
                <a:latin typeface="Georgia"/>
                <a:cs typeface="Georgia"/>
              </a:rPr>
              <a:t>. </a:t>
            </a:r>
            <a:r>
              <a:rPr lang="en-US" sz="2400" b="1" dirty="0" err="1" smtClean="0">
                <a:latin typeface="Georgia"/>
                <a:cs typeface="Georgia"/>
              </a:rPr>
              <a:t>Kapu</a:t>
            </a:r>
            <a:r>
              <a:rPr lang="en-US" sz="2400" b="1" dirty="0" smtClean="0">
                <a:latin typeface="Georgia"/>
                <a:cs typeface="Georgia"/>
              </a:rPr>
              <a:t> </a:t>
            </a:r>
            <a:r>
              <a:rPr lang="en-US" sz="2400" b="1" dirty="0" err="1" smtClean="0">
                <a:latin typeface="Georgia"/>
                <a:cs typeface="Georgia"/>
              </a:rPr>
              <a:t>Manjula</a:t>
            </a:r>
            <a:endParaRPr lang="en-US" sz="2400" b="1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mtClean="0">
                <a:latin typeface="Georgia"/>
                <a:cs typeface="Georgia"/>
              </a:rPr>
              <a:t>                                     Assistant professor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71169"/>
            <a:ext cx="61601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04607A"/>
                </a:solidFill>
                <a:latin typeface="Calibri"/>
                <a:cs typeface="Calibri"/>
              </a:rPr>
              <a:t>CLINICAL</a:t>
            </a:r>
            <a:r>
              <a:rPr sz="6000" b="1" spc="-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000" b="1" spc="-80" dirty="0">
                <a:solidFill>
                  <a:srgbClr val="04607A"/>
                </a:solidFill>
                <a:latin typeface="Calibri"/>
                <a:cs typeface="Calibri"/>
              </a:rPr>
              <a:t>FEATURES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540" y="1533118"/>
            <a:ext cx="6964045" cy="41478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25"/>
              </a:spcBef>
            </a:pPr>
            <a:r>
              <a:rPr sz="2600" b="1" spc="-10" dirty="0">
                <a:solidFill>
                  <a:srgbClr val="FF0066"/>
                </a:solidFill>
                <a:latin typeface="Constantia"/>
                <a:cs typeface="Constantia"/>
              </a:rPr>
              <a:t>SYMPTOMS</a:t>
            </a:r>
            <a:endParaRPr sz="2600">
              <a:latin typeface="Constantia"/>
              <a:cs typeface="Constantia"/>
            </a:endParaRPr>
          </a:p>
          <a:p>
            <a:pPr marL="311785" marR="304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470534" algn="l"/>
                <a:tab pos="471805" algn="l"/>
                <a:tab pos="1263015" algn="l"/>
                <a:tab pos="1507490" algn="l"/>
              </a:tabLst>
            </a:pPr>
            <a:r>
              <a:rPr dirty="0"/>
              <a:t>	</a:t>
            </a:r>
            <a:r>
              <a:rPr sz="2600" spc="-10" dirty="0">
                <a:latin typeface="Constantia"/>
                <a:cs typeface="Constantia"/>
              </a:rPr>
              <a:t>Pain	</a:t>
            </a:r>
            <a:r>
              <a:rPr sz="2600" dirty="0">
                <a:latin typeface="Constantia"/>
                <a:cs typeface="Constantia"/>
              </a:rPr>
              <a:t>:	</a:t>
            </a:r>
            <a:r>
              <a:rPr sz="2600" spc="-15" dirty="0">
                <a:latin typeface="Constantia"/>
                <a:cs typeface="Constantia"/>
              </a:rPr>
              <a:t>severe </a:t>
            </a:r>
            <a:r>
              <a:rPr sz="2600" spc="-10" dirty="0">
                <a:latin typeface="Constantia"/>
                <a:cs typeface="Constantia"/>
              </a:rPr>
              <a:t>colicky </a:t>
            </a:r>
            <a:r>
              <a:rPr sz="2600" spc="-5" dirty="0">
                <a:latin typeface="Constantia"/>
                <a:cs typeface="Constantia"/>
              </a:rPr>
              <a:t>type </a:t>
            </a:r>
            <a:r>
              <a:rPr sz="2600" spc="-10" dirty="0">
                <a:latin typeface="Constantia"/>
                <a:cs typeface="Constantia"/>
              </a:rPr>
              <a:t>initially </a:t>
            </a:r>
            <a:r>
              <a:rPr sz="2600" spc="-5" dirty="0">
                <a:latin typeface="Constantia"/>
                <a:cs typeface="Constantia"/>
              </a:rPr>
              <a:t>felt in the  umbilical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region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it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due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distension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appendix.</a:t>
            </a:r>
            <a:endParaRPr sz="2600">
              <a:latin typeface="Constantia"/>
              <a:cs typeface="Constantia"/>
            </a:endParaRPr>
          </a:p>
          <a:p>
            <a:pPr marL="3124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2420" algn="l"/>
              </a:tabLst>
            </a:pPr>
            <a:r>
              <a:rPr sz="2600" spc="-25" dirty="0">
                <a:latin typeface="Constantia"/>
                <a:cs typeface="Constantia"/>
              </a:rPr>
              <a:t>Vomiting</a:t>
            </a:r>
            <a:endParaRPr sz="2600">
              <a:latin typeface="Constantia"/>
              <a:cs typeface="Constantia"/>
            </a:endParaRPr>
          </a:p>
          <a:p>
            <a:pPr marL="3124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2420" algn="l"/>
              </a:tabLst>
            </a:pPr>
            <a:r>
              <a:rPr sz="2600" spc="-10" dirty="0">
                <a:latin typeface="Constantia"/>
                <a:cs typeface="Constantia"/>
              </a:rPr>
              <a:t>Anorexia</a:t>
            </a:r>
            <a:endParaRPr sz="2600">
              <a:latin typeface="Constantia"/>
              <a:cs typeface="Constantia"/>
            </a:endParaRPr>
          </a:p>
          <a:p>
            <a:pPr marL="3124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2420" algn="l"/>
              </a:tabLst>
            </a:pPr>
            <a:r>
              <a:rPr sz="2600" spc="-30" dirty="0">
                <a:latin typeface="Constantia"/>
                <a:cs typeface="Constantia"/>
              </a:rPr>
              <a:t>Fever </a:t>
            </a:r>
            <a:r>
              <a:rPr sz="2600" dirty="0">
                <a:latin typeface="Constantia"/>
                <a:cs typeface="Constantia"/>
              </a:rPr>
              <a:t>( </a:t>
            </a:r>
            <a:r>
              <a:rPr sz="2600" spc="5" dirty="0">
                <a:latin typeface="Constantia"/>
                <a:cs typeface="Constantia"/>
              </a:rPr>
              <a:t>100</a:t>
            </a:r>
            <a:r>
              <a:rPr sz="2550" spc="7" baseline="26143" dirty="0">
                <a:latin typeface="Constantia"/>
                <a:cs typeface="Constantia"/>
              </a:rPr>
              <a:t>0 </a:t>
            </a:r>
            <a:r>
              <a:rPr sz="2600" dirty="0">
                <a:latin typeface="Constantia"/>
                <a:cs typeface="Constantia"/>
              </a:rPr>
              <a:t>F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)</a:t>
            </a:r>
            <a:endParaRPr sz="2600">
              <a:latin typeface="Constantia"/>
              <a:cs typeface="Constantia"/>
            </a:endParaRPr>
          </a:p>
          <a:p>
            <a:pPr marL="3124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2420" algn="l"/>
              </a:tabLst>
            </a:pPr>
            <a:r>
              <a:rPr sz="2600" dirty="0">
                <a:latin typeface="Constantia"/>
                <a:cs typeface="Constantia"/>
              </a:rPr>
              <a:t>Haematuria ( </a:t>
            </a:r>
            <a:r>
              <a:rPr sz="2600" spc="-10" dirty="0">
                <a:latin typeface="Constantia"/>
                <a:cs typeface="Constantia"/>
              </a:rPr>
              <a:t>uncommon</a:t>
            </a:r>
            <a:r>
              <a:rPr sz="2600" spc="-2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)</a:t>
            </a:r>
            <a:endParaRPr sz="2600">
              <a:latin typeface="Constantia"/>
              <a:cs typeface="Constantia"/>
            </a:endParaRPr>
          </a:p>
          <a:p>
            <a:pPr marL="3124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2420" algn="l"/>
              </a:tabLst>
            </a:pPr>
            <a:r>
              <a:rPr sz="2600" spc="-5" dirty="0">
                <a:latin typeface="Constantia"/>
                <a:cs typeface="Constantia"/>
              </a:rPr>
              <a:t>Constipation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47802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5" dirty="0">
                <a:latin typeface="Calibri"/>
                <a:cs typeface="Calibri"/>
              </a:rPr>
              <a:t>CARDINAL</a:t>
            </a:r>
            <a:r>
              <a:rPr sz="5000" b="1" spc="-110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SIGNS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681735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5 </a:t>
            </a:r>
            <a:r>
              <a:rPr sz="2600" spc="-5" dirty="0">
                <a:latin typeface="Constantia"/>
                <a:cs typeface="Constantia"/>
              </a:rPr>
              <a:t>important </a:t>
            </a:r>
            <a:r>
              <a:rPr sz="2600" spc="-10" dirty="0">
                <a:latin typeface="Constantia"/>
                <a:cs typeface="Constantia"/>
              </a:rPr>
              <a:t>cardinal </a:t>
            </a:r>
            <a:r>
              <a:rPr sz="2600" spc="-5" dirty="0">
                <a:latin typeface="Constantia"/>
                <a:cs typeface="Constantia"/>
              </a:rPr>
              <a:t>signs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4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appendicitis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1324" y="2423287"/>
            <a:ext cx="4648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endParaRPr sz="26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16479" y="2610611"/>
            <a:ext cx="2967355" cy="3225165"/>
            <a:chOff x="2316479" y="2610611"/>
            <a:chExt cx="2967355" cy="3225165"/>
          </a:xfrm>
        </p:grpSpPr>
        <p:sp>
          <p:nvSpPr>
            <p:cNvPr id="11" name="object 11"/>
            <p:cNvSpPr/>
            <p:nvPr/>
          </p:nvSpPr>
          <p:spPr>
            <a:xfrm>
              <a:off x="2348483" y="2610611"/>
              <a:ext cx="2935223" cy="32247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16479" y="3407663"/>
              <a:ext cx="2875788" cy="16962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12491" y="2636519"/>
              <a:ext cx="2807208" cy="30967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12492" y="2636520"/>
            <a:ext cx="2807335" cy="3096895"/>
          </a:xfrm>
          <a:prstGeom prst="rect">
            <a:avLst/>
          </a:prstGeom>
          <a:ln w="9144">
            <a:solidFill>
              <a:srgbClr val="0073A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433705" indent="-343535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1800" spc="-35" dirty="0">
                <a:latin typeface="Constantia"/>
                <a:cs typeface="Constantia"/>
              </a:rPr>
              <a:t>PSOA’S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SIGN</a:t>
            </a:r>
            <a:endParaRPr sz="1800">
              <a:latin typeface="Constantia"/>
              <a:cs typeface="Constantia"/>
            </a:endParaRPr>
          </a:p>
          <a:p>
            <a:pPr marL="377190" indent="-287020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800" spc="-20" dirty="0">
                <a:latin typeface="Constantia"/>
                <a:cs typeface="Constantia"/>
              </a:rPr>
              <a:t>ROVSING’S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SIGN</a:t>
            </a:r>
            <a:endParaRPr sz="1800">
              <a:latin typeface="Constantia"/>
              <a:cs typeface="Constantia"/>
            </a:endParaRPr>
          </a:p>
          <a:p>
            <a:pPr marL="377190" indent="-287020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800" spc="-20" dirty="0">
                <a:latin typeface="Constantia"/>
                <a:cs typeface="Constantia"/>
              </a:rPr>
              <a:t>OBTURATOR’S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SIGN</a:t>
            </a:r>
            <a:endParaRPr sz="1800">
              <a:latin typeface="Constantia"/>
              <a:cs typeface="Constantia"/>
            </a:endParaRPr>
          </a:p>
          <a:p>
            <a:pPr marL="433705" indent="-343535">
              <a:lnSpc>
                <a:spcPct val="100000"/>
              </a:lnSpc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1800" spc="-10" dirty="0">
                <a:latin typeface="Constantia"/>
                <a:cs typeface="Constantia"/>
              </a:rPr>
              <a:t>BLOOMBERG’S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SIGN</a:t>
            </a:r>
            <a:endParaRPr sz="1800">
              <a:latin typeface="Constantia"/>
              <a:cs typeface="Constantia"/>
            </a:endParaRPr>
          </a:p>
          <a:p>
            <a:pPr marL="433705" indent="-343535">
              <a:lnSpc>
                <a:spcPct val="100000"/>
              </a:lnSpc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1800" spc="5" dirty="0">
                <a:latin typeface="Constantia"/>
                <a:cs typeface="Constantia"/>
              </a:rPr>
              <a:t>MCBURNEY’S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SIGN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7755" y="1031494"/>
            <a:ext cx="424751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0" dirty="0">
                <a:solidFill>
                  <a:srgbClr val="04607A"/>
                </a:solidFill>
                <a:latin typeface="Calibri"/>
                <a:cs typeface="Calibri"/>
              </a:rPr>
              <a:t>ROVSING’S</a:t>
            </a:r>
            <a:r>
              <a:rPr sz="5000" spc="-9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SIGN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792084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304419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Rovsing’s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sign	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positive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when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pressure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over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15" dirty="0">
                <a:latin typeface="Constantia"/>
                <a:cs typeface="Constantia"/>
              </a:rPr>
              <a:t>patient’s </a:t>
            </a:r>
            <a:r>
              <a:rPr sz="2600" dirty="0">
                <a:latin typeface="Constantia"/>
                <a:cs typeface="Constantia"/>
              </a:rPr>
              <a:t>left </a:t>
            </a:r>
            <a:r>
              <a:rPr sz="2600" spc="-25" dirty="0">
                <a:latin typeface="Constantia"/>
                <a:cs typeface="Constantia"/>
              </a:rPr>
              <a:t>lower </a:t>
            </a:r>
            <a:r>
              <a:rPr sz="2600" spc="-10" dirty="0">
                <a:latin typeface="Constantia"/>
                <a:cs typeface="Constantia"/>
              </a:rPr>
              <a:t>quadrant </a:t>
            </a:r>
            <a:r>
              <a:rPr sz="2600" spc="-5" dirty="0">
                <a:latin typeface="Constantia"/>
                <a:cs typeface="Constantia"/>
              </a:rPr>
              <a:t>causes pain </a:t>
            </a:r>
            <a:r>
              <a:rPr sz="2600" spc="-1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right  </a:t>
            </a:r>
            <a:r>
              <a:rPr sz="2600" spc="-25" dirty="0">
                <a:latin typeface="Constantia"/>
                <a:cs typeface="Constantia"/>
              </a:rPr>
              <a:t>lower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quadrant.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43783" y="3429000"/>
            <a:ext cx="4968240" cy="3023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25945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5" dirty="0">
                <a:solidFill>
                  <a:srgbClr val="04607A"/>
                </a:solidFill>
                <a:latin typeface="Calibri"/>
                <a:cs typeface="Calibri"/>
              </a:rPr>
              <a:t>PSOA’S</a:t>
            </a:r>
            <a:r>
              <a:rPr sz="5000" spc="-5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SIGN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8081645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Psoas </a:t>
            </a:r>
            <a:r>
              <a:rPr sz="2600" dirty="0">
                <a:latin typeface="Constantia"/>
                <a:cs typeface="Constantia"/>
              </a:rPr>
              <a:t>sign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-10" dirty="0">
                <a:latin typeface="Constantia"/>
                <a:cs typeface="Constantia"/>
              </a:rPr>
              <a:t>right </a:t>
            </a:r>
            <a:r>
              <a:rPr sz="2600" spc="-15" dirty="0">
                <a:latin typeface="Constantia"/>
                <a:cs typeface="Constantia"/>
              </a:rPr>
              <a:t>lower-quadrant  </a:t>
            </a:r>
            <a:r>
              <a:rPr sz="2600" spc="-5" dirty="0">
                <a:latin typeface="Constantia"/>
                <a:cs typeface="Constantia"/>
              </a:rPr>
              <a:t>pain that </a:t>
            </a:r>
            <a:r>
              <a:rPr sz="2600" spc="-10" dirty="0">
                <a:latin typeface="Constantia"/>
                <a:cs typeface="Constantia"/>
              </a:rPr>
              <a:t>is  </a:t>
            </a:r>
            <a:r>
              <a:rPr sz="2600" spc="-15" dirty="0">
                <a:latin typeface="Constantia"/>
                <a:cs typeface="Constantia"/>
              </a:rPr>
              <a:t>produced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the patient extending the </a:t>
            </a:r>
            <a:r>
              <a:rPr sz="2600" dirty="0">
                <a:latin typeface="Constantia"/>
                <a:cs typeface="Constantia"/>
              </a:rPr>
              <a:t>hip </a:t>
            </a:r>
            <a:r>
              <a:rPr sz="2600" spc="-5" dirty="0">
                <a:latin typeface="Constantia"/>
                <a:cs typeface="Constantia"/>
              </a:rPr>
              <a:t>due </a:t>
            </a:r>
            <a:r>
              <a:rPr sz="2600" spc="-45" dirty="0">
                <a:latin typeface="Constantia"/>
                <a:cs typeface="Constantia"/>
              </a:rPr>
              <a:t>to  </a:t>
            </a:r>
            <a:r>
              <a:rPr sz="2600" spc="10" dirty="0">
                <a:latin typeface="Constantia"/>
                <a:cs typeface="Constantia"/>
              </a:rPr>
              <a:t>inflammation </a:t>
            </a:r>
            <a:r>
              <a:rPr sz="2600" spc="-5" dirty="0">
                <a:latin typeface="Constantia"/>
                <a:cs typeface="Constantia"/>
              </a:rPr>
              <a:t>of the </a:t>
            </a:r>
            <a:r>
              <a:rPr sz="2600" spc="-10" dirty="0">
                <a:latin typeface="Constantia"/>
                <a:cs typeface="Constantia"/>
              </a:rPr>
              <a:t>peritoneum. Straightening out 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leg </a:t>
            </a:r>
            <a:r>
              <a:rPr sz="2600" spc="-5" dirty="0">
                <a:latin typeface="Constantia"/>
                <a:cs typeface="Constantia"/>
              </a:rPr>
              <a:t>causes the pain because it </a:t>
            </a:r>
            <a:r>
              <a:rPr sz="2600" spc="-15" dirty="0">
                <a:latin typeface="Constantia"/>
                <a:cs typeface="Constantia"/>
              </a:rPr>
              <a:t>stretches</a:t>
            </a:r>
            <a:r>
              <a:rPr sz="2600" spc="6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muscles.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3939" y="4148328"/>
            <a:ext cx="7127748" cy="2520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2516" y="453897"/>
            <a:ext cx="4710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7904" algn="l"/>
              </a:tabLst>
            </a:pPr>
            <a:r>
              <a:rPr sz="4400" b="1" spc="-5" dirty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4400" b="1" spc="-100" dirty="0">
                <a:solidFill>
                  <a:srgbClr val="04607A"/>
                </a:solidFill>
                <a:latin typeface="Calibri"/>
                <a:cs typeface="Calibri"/>
              </a:rPr>
              <a:t>B</a:t>
            </a:r>
            <a:r>
              <a:rPr sz="4400" b="1" spc="-5" dirty="0">
                <a:solidFill>
                  <a:srgbClr val="04607A"/>
                </a:solidFill>
                <a:latin typeface="Calibri"/>
                <a:cs typeface="Calibri"/>
              </a:rPr>
              <a:t>TUR</a:t>
            </a:r>
            <a:r>
              <a:rPr sz="4400" b="1" spc="-340" dirty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4400" b="1" spc="-114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4400" b="1" spc="-5" dirty="0">
                <a:solidFill>
                  <a:srgbClr val="04607A"/>
                </a:solidFill>
                <a:latin typeface="Calibri"/>
                <a:cs typeface="Calibri"/>
              </a:rPr>
              <a:t>OR’</a:t>
            </a:r>
            <a:r>
              <a:rPr sz="4400" b="1" dirty="0">
                <a:solidFill>
                  <a:srgbClr val="04607A"/>
                </a:solidFill>
                <a:latin typeface="Calibri"/>
                <a:cs typeface="Calibri"/>
              </a:rPr>
              <a:t>S	SIGN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672705" cy="1610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6026785" algn="l"/>
              </a:tabLst>
            </a:pPr>
            <a:r>
              <a:rPr sz="2600" spc="-10" dirty="0">
                <a:latin typeface="Constantia"/>
                <a:cs typeface="Constantia"/>
              </a:rPr>
              <a:t>Pain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passive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internal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rotation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20" dirty="0">
                <a:latin typeface="Constantia"/>
                <a:cs typeface="Constantia"/>
              </a:rPr>
              <a:t>flexed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thigh.  </a:t>
            </a:r>
            <a:r>
              <a:rPr sz="2600" spc="-5" dirty="0">
                <a:latin typeface="Constantia"/>
                <a:cs typeface="Constantia"/>
              </a:rPr>
              <a:t>Examiner </a:t>
            </a:r>
            <a:r>
              <a:rPr sz="2600" spc="-20" dirty="0">
                <a:latin typeface="Constantia"/>
                <a:cs typeface="Constantia"/>
              </a:rPr>
              <a:t>moves </a:t>
            </a:r>
            <a:r>
              <a:rPr sz="2600" spc="-25" dirty="0">
                <a:latin typeface="Constantia"/>
                <a:cs typeface="Constantia"/>
              </a:rPr>
              <a:t>lower </a:t>
            </a:r>
            <a:r>
              <a:rPr sz="2600" dirty="0">
                <a:latin typeface="Constantia"/>
                <a:cs typeface="Constantia"/>
              </a:rPr>
              <a:t>leg </a:t>
            </a:r>
            <a:r>
              <a:rPr sz="2600" spc="-15" dirty="0">
                <a:latin typeface="Constantia"/>
                <a:cs typeface="Constantia"/>
              </a:rPr>
              <a:t>laterally </a:t>
            </a:r>
            <a:r>
              <a:rPr sz="2600" spc="-5" dirty="0">
                <a:latin typeface="Constantia"/>
                <a:cs typeface="Constantia"/>
              </a:rPr>
              <a:t>while </a:t>
            </a:r>
            <a:r>
              <a:rPr sz="2600" spc="-10" dirty="0">
                <a:latin typeface="Constantia"/>
                <a:cs typeface="Constantia"/>
              </a:rPr>
              <a:t>applying  resistance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lateral </a:t>
            </a:r>
            <a:r>
              <a:rPr sz="2600" dirty="0">
                <a:latin typeface="Constantia"/>
                <a:cs typeface="Constantia"/>
              </a:rPr>
              <a:t>side of</a:t>
            </a:r>
            <a:r>
              <a:rPr sz="2600" spc="-3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knee	</a:t>
            </a:r>
            <a:r>
              <a:rPr sz="2600" spc="-5" dirty="0">
                <a:latin typeface="Constantia"/>
                <a:cs typeface="Constantia"/>
              </a:rPr>
              <a:t>resulting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  internal rotation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femur.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7532" y="4148326"/>
            <a:ext cx="5615940" cy="2676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41706"/>
            <a:ext cx="4739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04607A"/>
                </a:solidFill>
                <a:latin typeface="Calibri"/>
                <a:cs typeface="Calibri"/>
              </a:rPr>
              <a:t>BLOOMBERG’S</a:t>
            </a:r>
            <a:r>
              <a:rPr sz="4400" b="1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4607A"/>
                </a:solidFill>
                <a:latin typeface="Calibri"/>
                <a:cs typeface="Calibri"/>
              </a:rPr>
              <a:t>SIGN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423161"/>
            <a:ext cx="807275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375920" algn="l"/>
              </a:tabLst>
            </a:pPr>
            <a:r>
              <a:rPr dirty="0"/>
              <a:t>	</a:t>
            </a:r>
            <a:r>
              <a:rPr sz="2800" spc="-15" dirty="0">
                <a:latin typeface="Constantia"/>
                <a:cs typeface="Constantia"/>
              </a:rPr>
              <a:t>BLOOMBERG’S </a:t>
            </a:r>
            <a:r>
              <a:rPr sz="2800" spc="-5" dirty="0">
                <a:latin typeface="Constantia"/>
                <a:cs typeface="Constantia"/>
              </a:rPr>
              <a:t>SIGN Also </a:t>
            </a:r>
            <a:r>
              <a:rPr sz="2800" spc="-15" dirty="0">
                <a:latin typeface="Constantia"/>
                <a:cs typeface="Constantia"/>
              </a:rPr>
              <a:t>referred </a:t>
            </a:r>
            <a:r>
              <a:rPr sz="2800" dirty="0">
                <a:latin typeface="Constantia"/>
                <a:cs typeface="Constantia"/>
              </a:rPr>
              <a:t>as </a:t>
            </a:r>
            <a:r>
              <a:rPr sz="2800" spc="-10" dirty="0">
                <a:latin typeface="Constantia"/>
                <a:cs typeface="Constantia"/>
              </a:rPr>
              <a:t>rebound  tenderness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375920" algn="l"/>
              </a:tabLst>
            </a:pPr>
            <a:r>
              <a:rPr dirty="0"/>
              <a:t>	</a:t>
            </a:r>
            <a:r>
              <a:rPr sz="2800" spc="-5" dirty="0">
                <a:latin typeface="Constantia"/>
                <a:cs typeface="Constantia"/>
              </a:rPr>
              <a:t>Deep palpation of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viscera </a:t>
            </a:r>
            <a:r>
              <a:rPr sz="2800" spc="-30" dirty="0">
                <a:latin typeface="Constantia"/>
                <a:cs typeface="Constantia"/>
              </a:rPr>
              <a:t>over </a:t>
            </a:r>
            <a:r>
              <a:rPr sz="2800" spc="-10" dirty="0">
                <a:latin typeface="Constantia"/>
                <a:cs typeface="Constantia"/>
              </a:rPr>
              <a:t>the suspected  </a:t>
            </a:r>
            <a:r>
              <a:rPr sz="2800" spc="20" dirty="0">
                <a:latin typeface="Constantia"/>
                <a:cs typeface="Constantia"/>
              </a:rPr>
              <a:t>inflamed </a:t>
            </a:r>
            <a:r>
              <a:rPr sz="2800" spc="-5" dirty="0">
                <a:latin typeface="Constantia"/>
                <a:cs typeface="Constantia"/>
              </a:rPr>
              <a:t>appendix </a:t>
            </a:r>
            <a:r>
              <a:rPr sz="2800" spc="-25" dirty="0">
                <a:latin typeface="Constantia"/>
                <a:cs typeface="Constantia"/>
              </a:rPr>
              <a:t>followed </a:t>
            </a:r>
            <a:r>
              <a:rPr sz="2800" spc="-15" dirty="0">
                <a:latin typeface="Constantia"/>
                <a:cs typeface="Constantia"/>
              </a:rPr>
              <a:t>by </a:t>
            </a:r>
            <a:r>
              <a:rPr sz="2800" spc="-5" dirty="0">
                <a:latin typeface="Constantia"/>
                <a:cs typeface="Constantia"/>
              </a:rPr>
              <a:t>sudden </a:t>
            </a:r>
            <a:r>
              <a:rPr sz="2800" spc="-10" dirty="0">
                <a:latin typeface="Constantia"/>
                <a:cs typeface="Constantia"/>
              </a:rPr>
              <a:t>release </a:t>
            </a:r>
            <a:r>
              <a:rPr sz="2800" spc="-5" dirty="0">
                <a:latin typeface="Constantia"/>
                <a:cs typeface="Constantia"/>
              </a:rPr>
              <a:t>of  the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pressure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causes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severe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pain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on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site.</a:t>
            </a:r>
            <a:endParaRPr sz="2800">
              <a:latin typeface="Constantia"/>
              <a:cs typeface="Constantia"/>
            </a:endParaRPr>
          </a:p>
          <a:p>
            <a:pPr marL="286385" marR="7620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368300" algn="l"/>
              </a:tabLst>
            </a:pPr>
            <a:r>
              <a:rPr dirty="0"/>
              <a:t>	</a:t>
            </a:r>
            <a:r>
              <a:rPr sz="2800" spc="-5" dirty="0">
                <a:latin typeface="Constantia"/>
                <a:cs typeface="Constantia"/>
              </a:rPr>
              <a:t>This </a:t>
            </a:r>
            <a:r>
              <a:rPr sz="2800" spc="-10" dirty="0">
                <a:latin typeface="Constantia"/>
                <a:cs typeface="Constantia"/>
              </a:rPr>
              <a:t>indicates </a:t>
            </a:r>
            <a:r>
              <a:rPr sz="2800" spc="-20" dirty="0">
                <a:latin typeface="Constantia"/>
                <a:cs typeface="Constantia"/>
              </a:rPr>
              <a:t>positive </a:t>
            </a:r>
            <a:r>
              <a:rPr sz="2800" spc="-5" dirty="0">
                <a:latin typeface="Constantia"/>
                <a:cs typeface="Constantia"/>
              </a:rPr>
              <a:t>Blumberg's sign &amp;  </a:t>
            </a:r>
            <a:r>
              <a:rPr sz="2800" spc="-10" dirty="0">
                <a:latin typeface="Constantia"/>
                <a:cs typeface="Constantia"/>
              </a:rPr>
              <a:t>peritonitis.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568700" cy="1176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965"/>
              </a:lnSpc>
              <a:spcBef>
                <a:spcPts val="105"/>
              </a:spcBef>
            </a:pP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Co</a:t>
            </a:r>
            <a:r>
              <a:rPr sz="5000" spc="-50" dirty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tinue……..</a:t>
            </a:r>
            <a:endParaRPr sz="5000">
              <a:latin typeface="Calibri"/>
              <a:cs typeface="Calibri"/>
            </a:endParaRPr>
          </a:p>
          <a:p>
            <a:pPr marL="378460" indent="-274320">
              <a:lnSpc>
                <a:spcPts val="3085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378460" algn="l"/>
              </a:tabLst>
            </a:pPr>
            <a:r>
              <a:rPr sz="2600" dirty="0">
                <a:solidFill>
                  <a:srgbClr val="000000"/>
                </a:solidFill>
              </a:rPr>
              <a:t>.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0" y="1700783"/>
            <a:ext cx="9144000" cy="5157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677926"/>
            <a:ext cx="45116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dirty="0">
                <a:solidFill>
                  <a:srgbClr val="04607A"/>
                </a:solidFill>
                <a:latin typeface="Calibri"/>
                <a:cs typeface="Calibri"/>
              </a:rPr>
              <a:t>MCBURNEY’S</a:t>
            </a:r>
            <a:r>
              <a:rPr sz="4500" b="1" spc="-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b="1" dirty="0">
                <a:solidFill>
                  <a:srgbClr val="04607A"/>
                </a:solidFill>
                <a:latin typeface="Calibri"/>
                <a:cs typeface="Calibri"/>
              </a:rPr>
              <a:t>SIGN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529333"/>
            <a:ext cx="7898130" cy="42271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234315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69570" algn="l"/>
              </a:tabLst>
            </a:pPr>
            <a:r>
              <a:rPr dirty="0"/>
              <a:t>	</a:t>
            </a:r>
            <a:r>
              <a:rPr sz="2600" spc="-25" dirty="0">
                <a:latin typeface="Constantia"/>
                <a:cs typeface="Constantia"/>
              </a:rPr>
              <a:t>Mc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Burney’s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Point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two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third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away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from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umbilicus 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Anterior </a:t>
            </a:r>
            <a:r>
              <a:rPr sz="2600" dirty="0">
                <a:latin typeface="Constantia"/>
                <a:cs typeface="Constantia"/>
              </a:rPr>
              <a:t>superior </a:t>
            </a:r>
            <a:r>
              <a:rPr sz="2600" spc="-5" dirty="0">
                <a:latin typeface="Constantia"/>
                <a:cs typeface="Constantia"/>
              </a:rPr>
              <a:t>iliac</a:t>
            </a:r>
            <a:r>
              <a:rPr sz="2600" spc="-4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spine</a:t>
            </a:r>
            <a:endParaRPr sz="2600">
              <a:latin typeface="Constantia"/>
              <a:cs typeface="Constantia"/>
            </a:endParaRPr>
          </a:p>
          <a:p>
            <a:pPr marL="286385" marR="160020" indent="-274320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14" dirty="0">
                <a:latin typeface="Constantia"/>
                <a:cs typeface="Constantia"/>
              </a:rPr>
              <a:t>To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elicit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Mcburney’s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sign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patient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supine  position </a:t>
            </a:r>
            <a:r>
              <a:rPr sz="2600" dirty="0">
                <a:latin typeface="Constantia"/>
                <a:cs typeface="Constantia"/>
              </a:rPr>
              <a:t>with his knees </a:t>
            </a:r>
            <a:r>
              <a:rPr sz="2600" spc="-10" dirty="0">
                <a:latin typeface="Constantia"/>
                <a:cs typeface="Constantia"/>
              </a:rPr>
              <a:t>slightly </a:t>
            </a:r>
            <a:r>
              <a:rPr sz="2600" spc="20" dirty="0">
                <a:latin typeface="Constantia"/>
                <a:cs typeface="Constantia"/>
              </a:rPr>
              <a:t>flexed </a:t>
            </a:r>
            <a:r>
              <a:rPr sz="2600" dirty="0">
                <a:latin typeface="Constantia"/>
                <a:cs typeface="Constantia"/>
              </a:rPr>
              <a:t>and his  abdominal muscles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relaxed.</a:t>
            </a:r>
            <a:endParaRPr sz="2600">
              <a:latin typeface="Constantia"/>
              <a:cs typeface="Constantia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9570" algn="l"/>
              </a:tabLst>
            </a:pPr>
            <a:r>
              <a:rPr dirty="0"/>
              <a:t>	</a:t>
            </a:r>
            <a:r>
              <a:rPr sz="2600" spc="-10" dirty="0">
                <a:latin typeface="Constantia"/>
                <a:cs typeface="Constantia"/>
              </a:rPr>
              <a:t>Palpate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deeply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slowly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right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lower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quadrant  </a:t>
            </a:r>
            <a:r>
              <a:rPr sz="2600" spc="-25" dirty="0">
                <a:latin typeface="Constantia"/>
                <a:cs typeface="Constantia"/>
              </a:rPr>
              <a:t>over </a:t>
            </a:r>
            <a:r>
              <a:rPr sz="2600" spc="-15" dirty="0">
                <a:latin typeface="Constantia"/>
                <a:cs typeface="Constantia"/>
              </a:rPr>
              <a:t>McBurney’s </a:t>
            </a:r>
            <a:r>
              <a:rPr sz="2600" spc="-5" dirty="0">
                <a:latin typeface="Constantia"/>
                <a:cs typeface="Constantia"/>
              </a:rPr>
              <a:t>point ,located </a:t>
            </a:r>
            <a:r>
              <a:rPr sz="2600" dirty="0">
                <a:latin typeface="Constantia"/>
                <a:cs typeface="Constantia"/>
              </a:rPr>
              <a:t>about </a:t>
            </a:r>
            <a:r>
              <a:rPr sz="2600" spc="-5" dirty="0">
                <a:latin typeface="Constantia"/>
                <a:cs typeface="Constantia"/>
              </a:rPr>
              <a:t>2”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spc="-5" dirty="0">
                <a:latin typeface="Constantia"/>
                <a:cs typeface="Constantia"/>
              </a:rPr>
              <a:t>the Rt.  Ant.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Sup.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Iliac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Spine, On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line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between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spine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5" dirty="0">
                <a:latin typeface="Constantia"/>
                <a:cs typeface="Constantia"/>
              </a:rPr>
              <a:t>umbilicus.</a:t>
            </a:r>
            <a:endParaRPr sz="2600">
              <a:latin typeface="Constantia"/>
              <a:cs typeface="Constantia"/>
            </a:endParaRPr>
          </a:p>
          <a:p>
            <a:pPr marL="286385" marR="316230" indent="-274320" algn="just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5125" algn="l"/>
              </a:tabLst>
            </a:pPr>
            <a:r>
              <a:rPr dirty="0"/>
              <a:t>	</a:t>
            </a:r>
            <a:r>
              <a:rPr sz="2600" spc="-5" dirty="0">
                <a:latin typeface="Constantia"/>
                <a:cs typeface="Constantia"/>
              </a:rPr>
              <a:t>pain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tenderness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positive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sign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indicates  appendicitis.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4863" y="1212596"/>
            <a:ext cx="2857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solidFill>
                  <a:srgbClr val="04607A"/>
                </a:solidFill>
                <a:latin typeface="Calibri"/>
                <a:cs typeface="Calibri"/>
              </a:rPr>
              <a:t>.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31749"/>
            <a:ext cx="3714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5454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793238"/>
            <a:ext cx="172720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2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05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4448682"/>
            <a:ext cx="6031230" cy="141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3600" b="1" dirty="0">
                <a:solidFill>
                  <a:srgbClr val="6F2F9F"/>
                </a:solidFill>
                <a:latin typeface="Constantia"/>
                <a:cs typeface="Constantia"/>
              </a:rPr>
              <a:t>Others</a:t>
            </a:r>
            <a:r>
              <a:rPr sz="3600" b="1" spc="-8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6F2F9F"/>
                </a:solidFill>
                <a:latin typeface="Constantia"/>
                <a:cs typeface="Constantia"/>
              </a:rPr>
              <a:t>include</a:t>
            </a:r>
            <a:endParaRPr sz="3600">
              <a:latin typeface="Constantia"/>
              <a:cs typeface="Constantia"/>
            </a:endParaRPr>
          </a:p>
          <a:p>
            <a:pPr marL="353695" indent="-341630"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SzPct val="67741"/>
              <a:buFont typeface="Wingdings 2"/>
              <a:buChar char=""/>
              <a:tabLst>
                <a:tab pos="353695" algn="l"/>
                <a:tab pos="354330" algn="l"/>
              </a:tabLst>
            </a:pPr>
            <a:r>
              <a:rPr sz="3100" b="1" spc="-15" dirty="0">
                <a:solidFill>
                  <a:srgbClr val="92D050"/>
                </a:solidFill>
                <a:latin typeface="Constantia"/>
                <a:cs typeface="Constantia"/>
              </a:rPr>
              <a:t>Cough</a:t>
            </a:r>
            <a:r>
              <a:rPr sz="3100" b="1" spc="-95" dirty="0">
                <a:solidFill>
                  <a:srgbClr val="92D050"/>
                </a:solidFill>
                <a:latin typeface="Constantia"/>
                <a:cs typeface="Constantia"/>
              </a:rPr>
              <a:t> </a:t>
            </a:r>
            <a:r>
              <a:rPr sz="3100" b="1" spc="-10" dirty="0">
                <a:solidFill>
                  <a:srgbClr val="92D050"/>
                </a:solidFill>
                <a:latin typeface="Constantia"/>
                <a:cs typeface="Constantia"/>
              </a:rPr>
              <a:t>tenderness</a:t>
            </a:r>
            <a:endParaRPr sz="31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spc="-10" dirty="0">
                <a:latin typeface="Constantia"/>
                <a:cs typeface="Constantia"/>
              </a:rPr>
              <a:t>Indicate </a:t>
            </a:r>
            <a:r>
              <a:rPr sz="2400" spc="10" dirty="0">
                <a:latin typeface="Constantia"/>
                <a:cs typeface="Constantia"/>
              </a:rPr>
              <a:t>inflammation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Parietal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Peritoneum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" y="693419"/>
            <a:ext cx="4319016" cy="3721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3291" y="693419"/>
            <a:ext cx="4140708" cy="3721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833374"/>
            <a:ext cx="7829550" cy="3788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Guarding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Rigidity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1911350" algn="l"/>
              </a:tabLst>
            </a:pPr>
            <a:r>
              <a:rPr sz="3200" spc="-10" dirty="0">
                <a:solidFill>
                  <a:srgbClr val="04607A"/>
                </a:solidFill>
                <a:latin typeface="Calibri"/>
                <a:cs typeface="Calibri"/>
              </a:rPr>
              <a:t>Present	</a:t>
            </a:r>
            <a:r>
              <a:rPr sz="3200" dirty="0">
                <a:solidFill>
                  <a:srgbClr val="04607A"/>
                </a:solidFill>
                <a:latin typeface="Calibri"/>
                <a:cs typeface="Calibri"/>
              </a:rPr>
              <a:t>in the </a:t>
            </a:r>
            <a:r>
              <a:rPr sz="3200" spc="-5" dirty="0">
                <a:solidFill>
                  <a:srgbClr val="04607A"/>
                </a:solidFill>
                <a:latin typeface="Calibri"/>
                <a:cs typeface="Calibri"/>
              </a:rPr>
              <a:t>right iliac</a:t>
            </a:r>
            <a:r>
              <a:rPr sz="3200" spc="2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4607A"/>
                </a:solidFill>
                <a:latin typeface="Calibri"/>
                <a:cs typeface="Calibri"/>
              </a:rPr>
              <a:t>fossa.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>
              <a:latin typeface="Calibri"/>
              <a:cs typeface="Calibri"/>
            </a:endParaRPr>
          </a:p>
          <a:p>
            <a:pPr marL="378460" lvl="1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378460" algn="l"/>
              </a:tabLst>
            </a:pPr>
            <a:r>
              <a:rPr sz="2600" b="1" spc="-5" dirty="0">
                <a:solidFill>
                  <a:srgbClr val="00AF50"/>
                </a:solidFill>
                <a:latin typeface="Constantia"/>
                <a:cs typeface="Constantia"/>
              </a:rPr>
              <a:t>Rectal</a:t>
            </a:r>
            <a:r>
              <a:rPr sz="2600" b="1" spc="-90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00AF50"/>
                </a:solidFill>
                <a:latin typeface="Constantia"/>
                <a:cs typeface="Constantia"/>
              </a:rPr>
              <a:t>examination</a:t>
            </a:r>
            <a:endParaRPr sz="2600">
              <a:latin typeface="Constantia"/>
              <a:cs typeface="Constantia"/>
            </a:endParaRPr>
          </a:p>
          <a:p>
            <a:pPr marL="421005">
              <a:lnSpc>
                <a:spcPct val="100000"/>
              </a:lnSpc>
              <a:spcBef>
                <a:spcPts val="625"/>
              </a:spcBef>
            </a:pPr>
            <a:r>
              <a:rPr sz="2600" spc="-10" dirty="0">
                <a:latin typeface="Constantia"/>
                <a:cs typeface="Constantia"/>
              </a:rPr>
              <a:t>There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tenderness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right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rectal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wall</a:t>
            </a:r>
            <a:endParaRPr sz="2600">
              <a:latin typeface="Constantia"/>
              <a:cs typeface="Constantia"/>
            </a:endParaRPr>
          </a:p>
          <a:p>
            <a:pPr marL="378460" lvl="1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78460" algn="l"/>
              </a:tabLst>
            </a:pPr>
            <a:r>
              <a:rPr sz="2600" b="1" spc="-25" dirty="0">
                <a:solidFill>
                  <a:srgbClr val="00AF50"/>
                </a:solidFill>
                <a:latin typeface="Constantia"/>
                <a:cs typeface="Constantia"/>
              </a:rPr>
              <a:t>Per Vaginal</a:t>
            </a:r>
            <a:r>
              <a:rPr sz="2600" b="1" spc="-17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00AF50"/>
                </a:solidFill>
                <a:latin typeface="Constantia"/>
                <a:cs typeface="Constantia"/>
              </a:rPr>
              <a:t>Examination</a:t>
            </a:r>
            <a:endParaRPr sz="2600">
              <a:latin typeface="Constantia"/>
              <a:cs typeface="Constantia"/>
            </a:endParaRPr>
          </a:p>
          <a:p>
            <a:pPr marL="104139" marR="5080" indent="330200">
              <a:lnSpc>
                <a:spcPct val="100000"/>
              </a:lnSpc>
              <a:spcBef>
                <a:spcPts val="630"/>
              </a:spcBef>
              <a:tabLst>
                <a:tab pos="6289675" algn="l"/>
              </a:tabLst>
            </a:pP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es</a:t>
            </a:r>
            <a:r>
              <a:rPr sz="2600" spc="5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o</a:t>
            </a:r>
            <a:r>
              <a:rPr sz="2600" spc="-2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arian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mas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enderne</a:t>
            </a:r>
            <a:r>
              <a:rPr sz="2600" spc="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	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-45" dirty="0">
                <a:latin typeface="Constantia"/>
                <a:cs typeface="Constantia"/>
              </a:rPr>
              <a:t>o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em</a:t>
            </a:r>
            <a:r>
              <a:rPr sz="2600" spc="5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nt 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cervix.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9487" y="813307"/>
            <a:ext cx="688720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75" dirty="0">
                <a:solidFill>
                  <a:srgbClr val="6F2F9F"/>
                </a:solidFill>
                <a:latin typeface="Calibri"/>
                <a:cs typeface="Calibri"/>
              </a:rPr>
              <a:t>ANATOMY </a:t>
            </a:r>
            <a:r>
              <a:rPr sz="5000" b="1" dirty="0">
                <a:solidFill>
                  <a:srgbClr val="6F2F9F"/>
                </a:solidFill>
                <a:latin typeface="Calibri"/>
                <a:cs typeface="Calibri"/>
              </a:rPr>
              <a:t>&amp; </a:t>
            </a:r>
            <a:r>
              <a:rPr sz="5000" b="1" spc="-25" dirty="0">
                <a:solidFill>
                  <a:srgbClr val="6F2F9F"/>
                </a:solidFill>
                <a:latin typeface="Calibri"/>
                <a:cs typeface="Calibri"/>
              </a:rPr>
              <a:t>PHYSIOLOGY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68754"/>
            <a:ext cx="2857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latin typeface="Constantia"/>
                <a:cs typeface="Constantia"/>
              </a:rPr>
              <a:t>.</a:t>
            </a:r>
            <a:endParaRPr sz="1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506848"/>
            <a:ext cx="797242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appendix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sits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junction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small </a:t>
            </a:r>
            <a:r>
              <a:rPr sz="2400" spc="-10" dirty="0">
                <a:latin typeface="Constantia"/>
                <a:cs typeface="Constantia"/>
              </a:rPr>
              <a:t>intestine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  </a:t>
            </a:r>
            <a:r>
              <a:rPr sz="2400" spc="-20" dirty="0">
                <a:latin typeface="Constantia"/>
                <a:cs typeface="Constantia"/>
              </a:rPr>
              <a:t>large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intestine.</a:t>
            </a:r>
            <a:endParaRPr sz="2400">
              <a:latin typeface="Constantia"/>
              <a:cs typeface="Constantia"/>
            </a:endParaRPr>
          </a:p>
          <a:p>
            <a:pPr marL="286385" marR="868044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45" dirty="0">
                <a:latin typeface="Constantia"/>
                <a:cs typeface="Constantia"/>
              </a:rPr>
              <a:t>It’s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thin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tube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about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four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inches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long.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Normally,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 appendix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sits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lower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abdomen.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91639" y="1988820"/>
            <a:ext cx="4248912" cy="2087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321053"/>
            <a:ext cx="7012940" cy="1708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1340" indent="-549275">
              <a:lnSpc>
                <a:spcPts val="3240"/>
              </a:lnSpc>
              <a:spcBef>
                <a:spcPts val="105"/>
              </a:spcBef>
              <a:buClr>
                <a:srgbClr val="04607A"/>
              </a:buClr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MURPHY’S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 TRAID</a:t>
            </a:r>
            <a:endParaRPr sz="3200">
              <a:latin typeface="Calibri"/>
              <a:cs typeface="Calibri"/>
            </a:endParaRPr>
          </a:p>
          <a:p>
            <a:pPr marL="378460" lvl="1" indent="-274320">
              <a:lnSpc>
                <a:spcPts val="252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378460" algn="l"/>
              </a:tabLst>
            </a:pPr>
            <a:r>
              <a:rPr sz="2600" spc="-10" dirty="0">
                <a:latin typeface="Constantia"/>
                <a:cs typeface="Constantia"/>
              </a:rPr>
              <a:t>Pain </a:t>
            </a:r>
            <a:r>
              <a:rPr sz="2600" spc="5" dirty="0">
                <a:latin typeface="Constantia"/>
                <a:cs typeface="Constantia"/>
              </a:rPr>
              <a:t>first, </a:t>
            </a:r>
            <a:r>
              <a:rPr sz="2600" spc="-30" dirty="0">
                <a:latin typeface="Constantia"/>
                <a:cs typeface="Constantia"/>
              </a:rPr>
              <a:t>Followed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spc="-10" dirty="0">
                <a:latin typeface="Constantia"/>
                <a:cs typeface="Constantia"/>
              </a:rPr>
              <a:t>vomiting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then</a:t>
            </a:r>
            <a:r>
              <a:rPr sz="2600" spc="-37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fever</a:t>
            </a:r>
            <a:endParaRPr sz="2600">
              <a:latin typeface="Constantia"/>
              <a:cs typeface="Constantia"/>
            </a:endParaRPr>
          </a:p>
          <a:p>
            <a:pPr marL="425450" marR="1070610" indent="8890">
              <a:lnSpc>
                <a:spcPts val="3750"/>
              </a:lnSpc>
              <a:spcBef>
                <a:spcPts val="220"/>
              </a:spcBef>
            </a:pPr>
            <a:r>
              <a:rPr sz="2600" spc="-5" dirty="0">
                <a:latin typeface="Constantia"/>
                <a:cs typeface="Constantia"/>
              </a:rPr>
              <a:t>is called </a:t>
            </a:r>
            <a:r>
              <a:rPr sz="2600" spc="-25" dirty="0">
                <a:latin typeface="Constantia"/>
                <a:cs typeface="Constantia"/>
              </a:rPr>
              <a:t>Murphy’s </a:t>
            </a:r>
            <a:r>
              <a:rPr sz="2600" spc="-10" dirty="0">
                <a:latin typeface="Constantia"/>
                <a:cs typeface="Constantia"/>
              </a:rPr>
              <a:t>traid </a:t>
            </a:r>
            <a:r>
              <a:rPr sz="2600" spc="-5" dirty="0">
                <a:latin typeface="Constantia"/>
                <a:cs typeface="Constantia"/>
              </a:rPr>
              <a:t>of syndrome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  appendicitis </a:t>
            </a:r>
            <a:r>
              <a:rPr sz="2600" dirty="0">
                <a:latin typeface="Constantia"/>
                <a:cs typeface="Constantia"/>
              </a:rPr>
              <a:t>( </a:t>
            </a:r>
            <a:r>
              <a:rPr sz="2600" spc="-20" dirty="0">
                <a:latin typeface="Constantia"/>
                <a:cs typeface="Constantia"/>
              </a:rPr>
              <a:t>Murphy’s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Syndrome)</a:t>
            </a:r>
            <a:endParaRPr sz="2600">
              <a:latin typeface="Constantia"/>
              <a:cs typeface="Constant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75460" y="2884932"/>
            <a:ext cx="3019425" cy="2428240"/>
            <a:chOff x="1775460" y="2884932"/>
            <a:chExt cx="3019425" cy="2428240"/>
          </a:xfrm>
        </p:grpSpPr>
        <p:sp>
          <p:nvSpPr>
            <p:cNvPr id="9" name="object 9"/>
            <p:cNvSpPr/>
            <p:nvPr/>
          </p:nvSpPr>
          <p:spPr>
            <a:xfrm>
              <a:off x="1775460" y="3750564"/>
              <a:ext cx="1850136" cy="1562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10840" y="2884932"/>
              <a:ext cx="1883664" cy="17419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4680" y="3351276"/>
              <a:ext cx="1394459" cy="8732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89326" y="2925318"/>
              <a:ext cx="1727200" cy="1584960"/>
            </a:xfrm>
            <a:custGeom>
              <a:avLst/>
              <a:gdLst/>
              <a:ahLst/>
              <a:cxnLst/>
              <a:rect l="l" t="t" r="r" b="b"/>
              <a:pathLst>
                <a:path w="1727200" h="1584960">
                  <a:moveTo>
                    <a:pt x="863346" y="0"/>
                  </a:moveTo>
                  <a:lnTo>
                    <a:pt x="812623" y="1345"/>
                  </a:lnTo>
                  <a:lnTo>
                    <a:pt x="762671" y="5332"/>
                  </a:lnTo>
                  <a:lnTo>
                    <a:pt x="713572" y="11885"/>
                  </a:lnTo>
                  <a:lnTo>
                    <a:pt x="665405" y="20931"/>
                  </a:lnTo>
                  <a:lnTo>
                    <a:pt x="618253" y="32395"/>
                  </a:lnTo>
                  <a:lnTo>
                    <a:pt x="572196" y="46204"/>
                  </a:lnTo>
                  <a:lnTo>
                    <a:pt x="527315" y="62281"/>
                  </a:lnTo>
                  <a:lnTo>
                    <a:pt x="483692" y="80554"/>
                  </a:lnTo>
                  <a:lnTo>
                    <a:pt x="441406" y="100947"/>
                  </a:lnTo>
                  <a:lnTo>
                    <a:pt x="400540" y="123387"/>
                  </a:lnTo>
                  <a:lnTo>
                    <a:pt x="361174" y="147799"/>
                  </a:lnTo>
                  <a:lnTo>
                    <a:pt x="323390" y="174109"/>
                  </a:lnTo>
                  <a:lnTo>
                    <a:pt x="287267" y="202242"/>
                  </a:lnTo>
                  <a:lnTo>
                    <a:pt x="252888" y="232124"/>
                  </a:lnTo>
                  <a:lnTo>
                    <a:pt x="220334" y="263680"/>
                  </a:lnTo>
                  <a:lnTo>
                    <a:pt x="189684" y="296837"/>
                  </a:lnTo>
                  <a:lnTo>
                    <a:pt x="161021" y="331520"/>
                  </a:lnTo>
                  <a:lnTo>
                    <a:pt x="134426" y="367655"/>
                  </a:lnTo>
                  <a:lnTo>
                    <a:pt x="109978" y="405167"/>
                  </a:lnTo>
                  <a:lnTo>
                    <a:pt x="87761" y="443981"/>
                  </a:lnTo>
                  <a:lnTo>
                    <a:pt x="67853" y="484024"/>
                  </a:lnTo>
                  <a:lnTo>
                    <a:pt x="50337" y="525222"/>
                  </a:lnTo>
                  <a:lnTo>
                    <a:pt x="35294" y="567499"/>
                  </a:lnTo>
                  <a:lnTo>
                    <a:pt x="22804" y="610781"/>
                  </a:lnTo>
                  <a:lnTo>
                    <a:pt x="12949" y="654995"/>
                  </a:lnTo>
                  <a:lnTo>
                    <a:pt x="5809" y="700066"/>
                  </a:lnTo>
                  <a:lnTo>
                    <a:pt x="1465" y="745919"/>
                  </a:lnTo>
                  <a:lnTo>
                    <a:pt x="0" y="792480"/>
                  </a:lnTo>
                  <a:lnTo>
                    <a:pt x="1465" y="839040"/>
                  </a:lnTo>
                  <a:lnTo>
                    <a:pt x="5809" y="884893"/>
                  </a:lnTo>
                  <a:lnTo>
                    <a:pt x="12949" y="929964"/>
                  </a:lnTo>
                  <a:lnTo>
                    <a:pt x="22804" y="974178"/>
                  </a:lnTo>
                  <a:lnTo>
                    <a:pt x="35294" y="1017460"/>
                  </a:lnTo>
                  <a:lnTo>
                    <a:pt x="50337" y="1059737"/>
                  </a:lnTo>
                  <a:lnTo>
                    <a:pt x="67853" y="1100935"/>
                  </a:lnTo>
                  <a:lnTo>
                    <a:pt x="87761" y="1140978"/>
                  </a:lnTo>
                  <a:lnTo>
                    <a:pt x="109978" y="1179792"/>
                  </a:lnTo>
                  <a:lnTo>
                    <a:pt x="134426" y="1217304"/>
                  </a:lnTo>
                  <a:lnTo>
                    <a:pt x="161021" y="1253439"/>
                  </a:lnTo>
                  <a:lnTo>
                    <a:pt x="189684" y="1288122"/>
                  </a:lnTo>
                  <a:lnTo>
                    <a:pt x="220334" y="1321279"/>
                  </a:lnTo>
                  <a:lnTo>
                    <a:pt x="252888" y="1352835"/>
                  </a:lnTo>
                  <a:lnTo>
                    <a:pt x="287267" y="1382717"/>
                  </a:lnTo>
                  <a:lnTo>
                    <a:pt x="323390" y="1410850"/>
                  </a:lnTo>
                  <a:lnTo>
                    <a:pt x="361174" y="1437160"/>
                  </a:lnTo>
                  <a:lnTo>
                    <a:pt x="400540" y="1461572"/>
                  </a:lnTo>
                  <a:lnTo>
                    <a:pt x="441406" y="1484012"/>
                  </a:lnTo>
                  <a:lnTo>
                    <a:pt x="483692" y="1504405"/>
                  </a:lnTo>
                  <a:lnTo>
                    <a:pt x="527315" y="1522678"/>
                  </a:lnTo>
                  <a:lnTo>
                    <a:pt x="572196" y="1538755"/>
                  </a:lnTo>
                  <a:lnTo>
                    <a:pt x="618253" y="1552564"/>
                  </a:lnTo>
                  <a:lnTo>
                    <a:pt x="665405" y="1564028"/>
                  </a:lnTo>
                  <a:lnTo>
                    <a:pt x="713572" y="1573074"/>
                  </a:lnTo>
                  <a:lnTo>
                    <a:pt x="762671" y="1579627"/>
                  </a:lnTo>
                  <a:lnTo>
                    <a:pt x="812623" y="1583614"/>
                  </a:lnTo>
                  <a:lnTo>
                    <a:pt x="863346" y="1584960"/>
                  </a:lnTo>
                  <a:lnTo>
                    <a:pt x="914068" y="1583614"/>
                  </a:lnTo>
                  <a:lnTo>
                    <a:pt x="964020" y="1579627"/>
                  </a:lnTo>
                  <a:lnTo>
                    <a:pt x="1013119" y="1573074"/>
                  </a:lnTo>
                  <a:lnTo>
                    <a:pt x="1061286" y="1564028"/>
                  </a:lnTo>
                  <a:lnTo>
                    <a:pt x="1108438" y="1552564"/>
                  </a:lnTo>
                  <a:lnTo>
                    <a:pt x="1154495" y="1538755"/>
                  </a:lnTo>
                  <a:lnTo>
                    <a:pt x="1199376" y="1522678"/>
                  </a:lnTo>
                  <a:lnTo>
                    <a:pt x="1242999" y="1504405"/>
                  </a:lnTo>
                  <a:lnTo>
                    <a:pt x="1285285" y="1484012"/>
                  </a:lnTo>
                  <a:lnTo>
                    <a:pt x="1326151" y="1461572"/>
                  </a:lnTo>
                  <a:lnTo>
                    <a:pt x="1365517" y="1437160"/>
                  </a:lnTo>
                  <a:lnTo>
                    <a:pt x="1403301" y="1410850"/>
                  </a:lnTo>
                  <a:lnTo>
                    <a:pt x="1439424" y="1382717"/>
                  </a:lnTo>
                  <a:lnTo>
                    <a:pt x="1473803" y="1352835"/>
                  </a:lnTo>
                  <a:lnTo>
                    <a:pt x="1506357" y="1321279"/>
                  </a:lnTo>
                  <a:lnTo>
                    <a:pt x="1537007" y="1288122"/>
                  </a:lnTo>
                  <a:lnTo>
                    <a:pt x="1565670" y="1253439"/>
                  </a:lnTo>
                  <a:lnTo>
                    <a:pt x="1592265" y="1217304"/>
                  </a:lnTo>
                  <a:lnTo>
                    <a:pt x="1616713" y="1179792"/>
                  </a:lnTo>
                  <a:lnTo>
                    <a:pt x="1638930" y="1140978"/>
                  </a:lnTo>
                  <a:lnTo>
                    <a:pt x="1658838" y="1100935"/>
                  </a:lnTo>
                  <a:lnTo>
                    <a:pt x="1676354" y="1059737"/>
                  </a:lnTo>
                  <a:lnTo>
                    <a:pt x="1691397" y="1017460"/>
                  </a:lnTo>
                  <a:lnTo>
                    <a:pt x="1703887" y="974178"/>
                  </a:lnTo>
                  <a:lnTo>
                    <a:pt x="1713742" y="929964"/>
                  </a:lnTo>
                  <a:lnTo>
                    <a:pt x="1720882" y="884893"/>
                  </a:lnTo>
                  <a:lnTo>
                    <a:pt x="1725226" y="839040"/>
                  </a:lnTo>
                  <a:lnTo>
                    <a:pt x="1726691" y="792480"/>
                  </a:lnTo>
                  <a:lnTo>
                    <a:pt x="1725226" y="745919"/>
                  </a:lnTo>
                  <a:lnTo>
                    <a:pt x="1720882" y="700066"/>
                  </a:lnTo>
                  <a:lnTo>
                    <a:pt x="1713742" y="654995"/>
                  </a:lnTo>
                  <a:lnTo>
                    <a:pt x="1703887" y="610781"/>
                  </a:lnTo>
                  <a:lnTo>
                    <a:pt x="1691397" y="567499"/>
                  </a:lnTo>
                  <a:lnTo>
                    <a:pt x="1676354" y="525222"/>
                  </a:lnTo>
                  <a:lnTo>
                    <a:pt x="1658838" y="484024"/>
                  </a:lnTo>
                  <a:lnTo>
                    <a:pt x="1638930" y="443981"/>
                  </a:lnTo>
                  <a:lnTo>
                    <a:pt x="1616713" y="405167"/>
                  </a:lnTo>
                  <a:lnTo>
                    <a:pt x="1592265" y="367655"/>
                  </a:lnTo>
                  <a:lnTo>
                    <a:pt x="1565670" y="331520"/>
                  </a:lnTo>
                  <a:lnTo>
                    <a:pt x="1537007" y="296837"/>
                  </a:lnTo>
                  <a:lnTo>
                    <a:pt x="1506357" y="263680"/>
                  </a:lnTo>
                  <a:lnTo>
                    <a:pt x="1473803" y="232124"/>
                  </a:lnTo>
                  <a:lnTo>
                    <a:pt x="1439424" y="202242"/>
                  </a:lnTo>
                  <a:lnTo>
                    <a:pt x="1403301" y="174109"/>
                  </a:lnTo>
                  <a:lnTo>
                    <a:pt x="1365517" y="147799"/>
                  </a:lnTo>
                  <a:lnTo>
                    <a:pt x="1326151" y="123387"/>
                  </a:lnTo>
                  <a:lnTo>
                    <a:pt x="1285285" y="100947"/>
                  </a:lnTo>
                  <a:lnTo>
                    <a:pt x="1242999" y="80554"/>
                  </a:lnTo>
                  <a:lnTo>
                    <a:pt x="1199376" y="62281"/>
                  </a:lnTo>
                  <a:lnTo>
                    <a:pt x="1154495" y="46204"/>
                  </a:lnTo>
                  <a:lnTo>
                    <a:pt x="1108438" y="32395"/>
                  </a:lnTo>
                  <a:lnTo>
                    <a:pt x="1061286" y="20931"/>
                  </a:lnTo>
                  <a:lnTo>
                    <a:pt x="1013119" y="11885"/>
                  </a:lnTo>
                  <a:lnTo>
                    <a:pt x="964020" y="5332"/>
                  </a:lnTo>
                  <a:lnTo>
                    <a:pt x="914068" y="1345"/>
                  </a:lnTo>
                  <a:lnTo>
                    <a:pt x="863346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89326" y="2925318"/>
              <a:ext cx="1727200" cy="1584960"/>
            </a:xfrm>
            <a:custGeom>
              <a:avLst/>
              <a:gdLst/>
              <a:ahLst/>
              <a:cxnLst/>
              <a:rect l="l" t="t" r="r" b="b"/>
              <a:pathLst>
                <a:path w="1727200" h="1584960">
                  <a:moveTo>
                    <a:pt x="0" y="792480"/>
                  </a:moveTo>
                  <a:lnTo>
                    <a:pt x="1465" y="745919"/>
                  </a:lnTo>
                  <a:lnTo>
                    <a:pt x="5809" y="700066"/>
                  </a:lnTo>
                  <a:lnTo>
                    <a:pt x="12949" y="654995"/>
                  </a:lnTo>
                  <a:lnTo>
                    <a:pt x="22804" y="610781"/>
                  </a:lnTo>
                  <a:lnTo>
                    <a:pt x="35294" y="567499"/>
                  </a:lnTo>
                  <a:lnTo>
                    <a:pt x="50337" y="525222"/>
                  </a:lnTo>
                  <a:lnTo>
                    <a:pt x="67853" y="484024"/>
                  </a:lnTo>
                  <a:lnTo>
                    <a:pt x="87761" y="443981"/>
                  </a:lnTo>
                  <a:lnTo>
                    <a:pt x="109978" y="405167"/>
                  </a:lnTo>
                  <a:lnTo>
                    <a:pt x="134426" y="367655"/>
                  </a:lnTo>
                  <a:lnTo>
                    <a:pt x="161021" y="331520"/>
                  </a:lnTo>
                  <a:lnTo>
                    <a:pt x="189684" y="296837"/>
                  </a:lnTo>
                  <a:lnTo>
                    <a:pt x="220334" y="263680"/>
                  </a:lnTo>
                  <a:lnTo>
                    <a:pt x="252888" y="232124"/>
                  </a:lnTo>
                  <a:lnTo>
                    <a:pt x="287267" y="202242"/>
                  </a:lnTo>
                  <a:lnTo>
                    <a:pt x="323390" y="174109"/>
                  </a:lnTo>
                  <a:lnTo>
                    <a:pt x="361174" y="147799"/>
                  </a:lnTo>
                  <a:lnTo>
                    <a:pt x="400540" y="123387"/>
                  </a:lnTo>
                  <a:lnTo>
                    <a:pt x="441406" y="100947"/>
                  </a:lnTo>
                  <a:lnTo>
                    <a:pt x="483692" y="80554"/>
                  </a:lnTo>
                  <a:lnTo>
                    <a:pt x="527315" y="62281"/>
                  </a:lnTo>
                  <a:lnTo>
                    <a:pt x="572196" y="46204"/>
                  </a:lnTo>
                  <a:lnTo>
                    <a:pt x="618253" y="32395"/>
                  </a:lnTo>
                  <a:lnTo>
                    <a:pt x="665405" y="20931"/>
                  </a:lnTo>
                  <a:lnTo>
                    <a:pt x="713572" y="11885"/>
                  </a:lnTo>
                  <a:lnTo>
                    <a:pt x="762671" y="5332"/>
                  </a:lnTo>
                  <a:lnTo>
                    <a:pt x="812623" y="1345"/>
                  </a:lnTo>
                  <a:lnTo>
                    <a:pt x="863346" y="0"/>
                  </a:lnTo>
                  <a:lnTo>
                    <a:pt x="914068" y="1345"/>
                  </a:lnTo>
                  <a:lnTo>
                    <a:pt x="964020" y="5332"/>
                  </a:lnTo>
                  <a:lnTo>
                    <a:pt x="1013119" y="11885"/>
                  </a:lnTo>
                  <a:lnTo>
                    <a:pt x="1061286" y="20931"/>
                  </a:lnTo>
                  <a:lnTo>
                    <a:pt x="1108438" y="32395"/>
                  </a:lnTo>
                  <a:lnTo>
                    <a:pt x="1154495" y="46204"/>
                  </a:lnTo>
                  <a:lnTo>
                    <a:pt x="1199376" y="62281"/>
                  </a:lnTo>
                  <a:lnTo>
                    <a:pt x="1242999" y="80554"/>
                  </a:lnTo>
                  <a:lnTo>
                    <a:pt x="1285285" y="100947"/>
                  </a:lnTo>
                  <a:lnTo>
                    <a:pt x="1326151" y="123387"/>
                  </a:lnTo>
                  <a:lnTo>
                    <a:pt x="1365517" y="147799"/>
                  </a:lnTo>
                  <a:lnTo>
                    <a:pt x="1403301" y="174109"/>
                  </a:lnTo>
                  <a:lnTo>
                    <a:pt x="1439424" y="202242"/>
                  </a:lnTo>
                  <a:lnTo>
                    <a:pt x="1473803" y="232124"/>
                  </a:lnTo>
                  <a:lnTo>
                    <a:pt x="1506357" y="263680"/>
                  </a:lnTo>
                  <a:lnTo>
                    <a:pt x="1537007" y="296837"/>
                  </a:lnTo>
                  <a:lnTo>
                    <a:pt x="1565670" y="331520"/>
                  </a:lnTo>
                  <a:lnTo>
                    <a:pt x="1592265" y="367655"/>
                  </a:lnTo>
                  <a:lnTo>
                    <a:pt x="1616713" y="405167"/>
                  </a:lnTo>
                  <a:lnTo>
                    <a:pt x="1638930" y="443981"/>
                  </a:lnTo>
                  <a:lnTo>
                    <a:pt x="1658838" y="484024"/>
                  </a:lnTo>
                  <a:lnTo>
                    <a:pt x="1676354" y="525222"/>
                  </a:lnTo>
                  <a:lnTo>
                    <a:pt x="1691397" y="567499"/>
                  </a:lnTo>
                  <a:lnTo>
                    <a:pt x="1703887" y="610781"/>
                  </a:lnTo>
                  <a:lnTo>
                    <a:pt x="1713742" y="654995"/>
                  </a:lnTo>
                  <a:lnTo>
                    <a:pt x="1720882" y="700066"/>
                  </a:lnTo>
                  <a:lnTo>
                    <a:pt x="1725226" y="745919"/>
                  </a:lnTo>
                  <a:lnTo>
                    <a:pt x="1726691" y="792480"/>
                  </a:lnTo>
                  <a:lnTo>
                    <a:pt x="1725226" y="839040"/>
                  </a:lnTo>
                  <a:lnTo>
                    <a:pt x="1720882" y="884893"/>
                  </a:lnTo>
                  <a:lnTo>
                    <a:pt x="1713742" y="929964"/>
                  </a:lnTo>
                  <a:lnTo>
                    <a:pt x="1703887" y="974178"/>
                  </a:lnTo>
                  <a:lnTo>
                    <a:pt x="1691397" y="1017460"/>
                  </a:lnTo>
                  <a:lnTo>
                    <a:pt x="1676354" y="1059737"/>
                  </a:lnTo>
                  <a:lnTo>
                    <a:pt x="1658838" y="1100935"/>
                  </a:lnTo>
                  <a:lnTo>
                    <a:pt x="1638930" y="1140978"/>
                  </a:lnTo>
                  <a:lnTo>
                    <a:pt x="1616713" y="1179792"/>
                  </a:lnTo>
                  <a:lnTo>
                    <a:pt x="1592265" y="1217304"/>
                  </a:lnTo>
                  <a:lnTo>
                    <a:pt x="1565670" y="1253439"/>
                  </a:lnTo>
                  <a:lnTo>
                    <a:pt x="1537007" y="1288122"/>
                  </a:lnTo>
                  <a:lnTo>
                    <a:pt x="1506357" y="1321279"/>
                  </a:lnTo>
                  <a:lnTo>
                    <a:pt x="1473803" y="1352835"/>
                  </a:lnTo>
                  <a:lnTo>
                    <a:pt x="1439424" y="1382717"/>
                  </a:lnTo>
                  <a:lnTo>
                    <a:pt x="1403301" y="1410850"/>
                  </a:lnTo>
                  <a:lnTo>
                    <a:pt x="1365517" y="1437160"/>
                  </a:lnTo>
                  <a:lnTo>
                    <a:pt x="1326151" y="1461572"/>
                  </a:lnTo>
                  <a:lnTo>
                    <a:pt x="1285285" y="1484012"/>
                  </a:lnTo>
                  <a:lnTo>
                    <a:pt x="1242999" y="1504405"/>
                  </a:lnTo>
                  <a:lnTo>
                    <a:pt x="1199376" y="1522678"/>
                  </a:lnTo>
                  <a:lnTo>
                    <a:pt x="1154495" y="1538755"/>
                  </a:lnTo>
                  <a:lnTo>
                    <a:pt x="1108438" y="1552564"/>
                  </a:lnTo>
                  <a:lnTo>
                    <a:pt x="1061286" y="1564028"/>
                  </a:lnTo>
                  <a:lnTo>
                    <a:pt x="1013119" y="1573074"/>
                  </a:lnTo>
                  <a:lnTo>
                    <a:pt x="964020" y="1579627"/>
                  </a:lnTo>
                  <a:lnTo>
                    <a:pt x="914068" y="1583614"/>
                  </a:lnTo>
                  <a:lnTo>
                    <a:pt x="863346" y="1584960"/>
                  </a:lnTo>
                  <a:lnTo>
                    <a:pt x="812623" y="1583614"/>
                  </a:lnTo>
                  <a:lnTo>
                    <a:pt x="762671" y="1579627"/>
                  </a:lnTo>
                  <a:lnTo>
                    <a:pt x="713572" y="1573074"/>
                  </a:lnTo>
                  <a:lnTo>
                    <a:pt x="665405" y="1564028"/>
                  </a:lnTo>
                  <a:lnTo>
                    <a:pt x="618253" y="1552564"/>
                  </a:lnTo>
                  <a:lnTo>
                    <a:pt x="572196" y="1538755"/>
                  </a:lnTo>
                  <a:lnTo>
                    <a:pt x="527315" y="1522678"/>
                  </a:lnTo>
                  <a:lnTo>
                    <a:pt x="483692" y="1504405"/>
                  </a:lnTo>
                  <a:lnTo>
                    <a:pt x="441406" y="1484012"/>
                  </a:lnTo>
                  <a:lnTo>
                    <a:pt x="400540" y="1461572"/>
                  </a:lnTo>
                  <a:lnTo>
                    <a:pt x="361174" y="1437160"/>
                  </a:lnTo>
                  <a:lnTo>
                    <a:pt x="323390" y="1410850"/>
                  </a:lnTo>
                  <a:lnTo>
                    <a:pt x="287267" y="1382717"/>
                  </a:lnTo>
                  <a:lnTo>
                    <a:pt x="252888" y="1352835"/>
                  </a:lnTo>
                  <a:lnTo>
                    <a:pt x="220334" y="1321279"/>
                  </a:lnTo>
                  <a:lnTo>
                    <a:pt x="189684" y="1288122"/>
                  </a:lnTo>
                  <a:lnTo>
                    <a:pt x="161021" y="1253439"/>
                  </a:lnTo>
                  <a:lnTo>
                    <a:pt x="134426" y="1217304"/>
                  </a:lnTo>
                  <a:lnTo>
                    <a:pt x="109978" y="1179792"/>
                  </a:lnTo>
                  <a:lnTo>
                    <a:pt x="87761" y="1140978"/>
                  </a:lnTo>
                  <a:lnTo>
                    <a:pt x="67853" y="1100935"/>
                  </a:lnTo>
                  <a:lnTo>
                    <a:pt x="50337" y="1059737"/>
                  </a:lnTo>
                  <a:lnTo>
                    <a:pt x="35294" y="1017460"/>
                  </a:lnTo>
                  <a:lnTo>
                    <a:pt x="22804" y="974178"/>
                  </a:lnTo>
                  <a:lnTo>
                    <a:pt x="12949" y="929964"/>
                  </a:lnTo>
                  <a:lnTo>
                    <a:pt x="5809" y="884893"/>
                  </a:lnTo>
                  <a:lnTo>
                    <a:pt x="1465" y="839040"/>
                  </a:lnTo>
                  <a:lnTo>
                    <a:pt x="0" y="79248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27477" y="3415410"/>
            <a:ext cx="1938655" cy="1213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4295" marR="5080" indent="-421005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spc="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ITIN  G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PAIN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67811" y="4497323"/>
            <a:ext cx="1711960" cy="1769745"/>
            <a:chOff x="3067811" y="4497323"/>
            <a:chExt cx="1711960" cy="1769745"/>
          </a:xfrm>
        </p:grpSpPr>
        <p:sp>
          <p:nvSpPr>
            <p:cNvPr id="16" name="object 16"/>
            <p:cNvSpPr/>
            <p:nvPr/>
          </p:nvSpPr>
          <p:spPr>
            <a:xfrm>
              <a:off x="3119627" y="4497323"/>
              <a:ext cx="71628" cy="1691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67811" y="4555235"/>
              <a:ext cx="1711452" cy="17114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31819" y="4581143"/>
              <a:ext cx="1583435" cy="15834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1819" y="4581143"/>
              <a:ext cx="1583690" cy="1583690"/>
            </a:xfrm>
            <a:custGeom>
              <a:avLst/>
              <a:gdLst/>
              <a:ahLst/>
              <a:cxnLst/>
              <a:rect l="l" t="t" r="r" b="b"/>
              <a:pathLst>
                <a:path w="1583689" h="1583689">
                  <a:moveTo>
                    <a:pt x="0" y="791717"/>
                  </a:moveTo>
                  <a:lnTo>
                    <a:pt x="1444" y="743488"/>
                  </a:lnTo>
                  <a:lnTo>
                    <a:pt x="5724" y="696022"/>
                  </a:lnTo>
                  <a:lnTo>
                    <a:pt x="12755" y="649403"/>
                  </a:lnTo>
                  <a:lnTo>
                    <a:pt x="22455" y="603715"/>
                  </a:lnTo>
                  <a:lnTo>
                    <a:pt x="34741" y="559039"/>
                  </a:lnTo>
                  <a:lnTo>
                    <a:pt x="49531" y="515459"/>
                  </a:lnTo>
                  <a:lnTo>
                    <a:pt x="66740" y="473057"/>
                  </a:lnTo>
                  <a:lnTo>
                    <a:pt x="86288" y="431916"/>
                  </a:lnTo>
                  <a:lnTo>
                    <a:pt x="108091" y="392119"/>
                  </a:lnTo>
                  <a:lnTo>
                    <a:pt x="132065" y="353749"/>
                  </a:lnTo>
                  <a:lnTo>
                    <a:pt x="158129" y="316889"/>
                  </a:lnTo>
                  <a:lnTo>
                    <a:pt x="186199" y="281621"/>
                  </a:lnTo>
                  <a:lnTo>
                    <a:pt x="216193" y="248028"/>
                  </a:lnTo>
                  <a:lnTo>
                    <a:pt x="248028" y="216193"/>
                  </a:lnTo>
                  <a:lnTo>
                    <a:pt x="281621" y="186199"/>
                  </a:lnTo>
                  <a:lnTo>
                    <a:pt x="316889" y="158129"/>
                  </a:lnTo>
                  <a:lnTo>
                    <a:pt x="353749" y="132065"/>
                  </a:lnTo>
                  <a:lnTo>
                    <a:pt x="392119" y="108091"/>
                  </a:lnTo>
                  <a:lnTo>
                    <a:pt x="431916" y="86288"/>
                  </a:lnTo>
                  <a:lnTo>
                    <a:pt x="473057" y="66740"/>
                  </a:lnTo>
                  <a:lnTo>
                    <a:pt x="515459" y="49531"/>
                  </a:lnTo>
                  <a:lnTo>
                    <a:pt x="559039" y="34741"/>
                  </a:lnTo>
                  <a:lnTo>
                    <a:pt x="603715" y="22455"/>
                  </a:lnTo>
                  <a:lnTo>
                    <a:pt x="649403" y="12755"/>
                  </a:lnTo>
                  <a:lnTo>
                    <a:pt x="696022" y="5724"/>
                  </a:lnTo>
                  <a:lnTo>
                    <a:pt x="743488" y="1444"/>
                  </a:lnTo>
                  <a:lnTo>
                    <a:pt x="791718" y="0"/>
                  </a:lnTo>
                  <a:lnTo>
                    <a:pt x="839947" y="1444"/>
                  </a:lnTo>
                  <a:lnTo>
                    <a:pt x="887413" y="5724"/>
                  </a:lnTo>
                  <a:lnTo>
                    <a:pt x="934032" y="12755"/>
                  </a:lnTo>
                  <a:lnTo>
                    <a:pt x="979720" y="22455"/>
                  </a:lnTo>
                  <a:lnTo>
                    <a:pt x="1024396" y="34741"/>
                  </a:lnTo>
                  <a:lnTo>
                    <a:pt x="1067976" y="49531"/>
                  </a:lnTo>
                  <a:lnTo>
                    <a:pt x="1110378" y="66740"/>
                  </a:lnTo>
                  <a:lnTo>
                    <a:pt x="1151519" y="86288"/>
                  </a:lnTo>
                  <a:lnTo>
                    <a:pt x="1191316" y="108091"/>
                  </a:lnTo>
                  <a:lnTo>
                    <a:pt x="1229686" y="132065"/>
                  </a:lnTo>
                  <a:lnTo>
                    <a:pt x="1266546" y="158129"/>
                  </a:lnTo>
                  <a:lnTo>
                    <a:pt x="1301814" y="186199"/>
                  </a:lnTo>
                  <a:lnTo>
                    <a:pt x="1335407" y="216193"/>
                  </a:lnTo>
                  <a:lnTo>
                    <a:pt x="1367242" y="248028"/>
                  </a:lnTo>
                  <a:lnTo>
                    <a:pt x="1397236" y="281621"/>
                  </a:lnTo>
                  <a:lnTo>
                    <a:pt x="1425306" y="316889"/>
                  </a:lnTo>
                  <a:lnTo>
                    <a:pt x="1451370" y="353749"/>
                  </a:lnTo>
                  <a:lnTo>
                    <a:pt x="1475344" y="392119"/>
                  </a:lnTo>
                  <a:lnTo>
                    <a:pt x="1497147" y="431916"/>
                  </a:lnTo>
                  <a:lnTo>
                    <a:pt x="1516695" y="473057"/>
                  </a:lnTo>
                  <a:lnTo>
                    <a:pt x="1533904" y="515459"/>
                  </a:lnTo>
                  <a:lnTo>
                    <a:pt x="1548694" y="559039"/>
                  </a:lnTo>
                  <a:lnTo>
                    <a:pt x="1560980" y="603715"/>
                  </a:lnTo>
                  <a:lnTo>
                    <a:pt x="1570680" y="649403"/>
                  </a:lnTo>
                  <a:lnTo>
                    <a:pt x="1577711" y="696022"/>
                  </a:lnTo>
                  <a:lnTo>
                    <a:pt x="1581991" y="743488"/>
                  </a:lnTo>
                  <a:lnTo>
                    <a:pt x="1583435" y="791717"/>
                  </a:lnTo>
                  <a:lnTo>
                    <a:pt x="1581991" y="839946"/>
                  </a:lnTo>
                  <a:lnTo>
                    <a:pt x="1577711" y="887411"/>
                  </a:lnTo>
                  <a:lnTo>
                    <a:pt x="1570680" y="934028"/>
                  </a:lnTo>
                  <a:lnTo>
                    <a:pt x="1560980" y="979716"/>
                  </a:lnTo>
                  <a:lnTo>
                    <a:pt x="1548694" y="1024391"/>
                  </a:lnTo>
                  <a:lnTo>
                    <a:pt x="1533904" y="1067971"/>
                  </a:lnTo>
                  <a:lnTo>
                    <a:pt x="1516695" y="1110373"/>
                  </a:lnTo>
                  <a:lnTo>
                    <a:pt x="1497147" y="1151514"/>
                  </a:lnTo>
                  <a:lnTo>
                    <a:pt x="1475344" y="1191310"/>
                  </a:lnTo>
                  <a:lnTo>
                    <a:pt x="1451370" y="1229680"/>
                  </a:lnTo>
                  <a:lnTo>
                    <a:pt x="1425306" y="1266541"/>
                  </a:lnTo>
                  <a:lnTo>
                    <a:pt x="1397236" y="1301809"/>
                  </a:lnTo>
                  <a:lnTo>
                    <a:pt x="1367242" y="1335402"/>
                  </a:lnTo>
                  <a:lnTo>
                    <a:pt x="1335407" y="1367237"/>
                  </a:lnTo>
                  <a:lnTo>
                    <a:pt x="1301814" y="1397232"/>
                  </a:lnTo>
                  <a:lnTo>
                    <a:pt x="1266546" y="1425302"/>
                  </a:lnTo>
                  <a:lnTo>
                    <a:pt x="1229686" y="1451367"/>
                  </a:lnTo>
                  <a:lnTo>
                    <a:pt x="1191316" y="1475342"/>
                  </a:lnTo>
                  <a:lnTo>
                    <a:pt x="1151519" y="1497145"/>
                  </a:lnTo>
                  <a:lnTo>
                    <a:pt x="1110378" y="1516693"/>
                  </a:lnTo>
                  <a:lnTo>
                    <a:pt x="1067976" y="1533903"/>
                  </a:lnTo>
                  <a:lnTo>
                    <a:pt x="1024396" y="1548693"/>
                  </a:lnTo>
                  <a:lnTo>
                    <a:pt x="979720" y="1560979"/>
                  </a:lnTo>
                  <a:lnTo>
                    <a:pt x="934032" y="1570680"/>
                  </a:lnTo>
                  <a:lnTo>
                    <a:pt x="887413" y="1577711"/>
                  </a:lnTo>
                  <a:lnTo>
                    <a:pt x="839947" y="1581991"/>
                  </a:lnTo>
                  <a:lnTo>
                    <a:pt x="791718" y="1583435"/>
                  </a:lnTo>
                  <a:lnTo>
                    <a:pt x="743488" y="1581991"/>
                  </a:lnTo>
                  <a:lnTo>
                    <a:pt x="696022" y="1577711"/>
                  </a:lnTo>
                  <a:lnTo>
                    <a:pt x="649403" y="1570680"/>
                  </a:lnTo>
                  <a:lnTo>
                    <a:pt x="603715" y="1560979"/>
                  </a:lnTo>
                  <a:lnTo>
                    <a:pt x="559039" y="1548693"/>
                  </a:lnTo>
                  <a:lnTo>
                    <a:pt x="515459" y="1533903"/>
                  </a:lnTo>
                  <a:lnTo>
                    <a:pt x="473057" y="1516693"/>
                  </a:lnTo>
                  <a:lnTo>
                    <a:pt x="431916" y="1497145"/>
                  </a:lnTo>
                  <a:lnTo>
                    <a:pt x="392119" y="1475342"/>
                  </a:lnTo>
                  <a:lnTo>
                    <a:pt x="353749" y="1451367"/>
                  </a:lnTo>
                  <a:lnTo>
                    <a:pt x="316889" y="1425302"/>
                  </a:lnTo>
                  <a:lnTo>
                    <a:pt x="281621" y="1397232"/>
                  </a:lnTo>
                  <a:lnTo>
                    <a:pt x="248028" y="1367237"/>
                  </a:lnTo>
                  <a:lnTo>
                    <a:pt x="216193" y="1335402"/>
                  </a:lnTo>
                  <a:lnTo>
                    <a:pt x="186199" y="1301809"/>
                  </a:lnTo>
                  <a:lnTo>
                    <a:pt x="158129" y="1266541"/>
                  </a:lnTo>
                  <a:lnTo>
                    <a:pt x="132065" y="1229680"/>
                  </a:lnTo>
                  <a:lnTo>
                    <a:pt x="108091" y="1191310"/>
                  </a:lnTo>
                  <a:lnTo>
                    <a:pt x="86288" y="1151514"/>
                  </a:lnTo>
                  <a:lnTo>
                    <a:pt x="66740" y="1110373"/>
                  </a:lnTo>
                  <a:lnTo>
                    <a:pt x="49531" y="1067971"/>
                  </a:lnTo>
                  <a:lnTo>
                    <a:pt x="34741" y="1024391"/>
                  </a:lnTo>
                  <a:lnTo>
                    <a:pt x="22455" y="979716"/>
                  </a:lnTo>
                  <a:lnTo>
                    <a:pt x="12755" y="934028"/>
                  </a:lnTo>
                  <a:lnTo>
                    <a:pt x="5724" y="887411"/>
                  </a:lnTo>
                  <a:lnTo>
                    <a:pt x="1444" y="839946"/>
                  </a:lnTo>
                  <a:lnTo>
                    <a:pt x="0" y="791717"/>
                  </a:lnTo>
                  <a:close/>
                </a:path>
              </a:pathLst>
            </a:custGeom>
            <a:ln w="9144">
              <a:solidFill>
                <a:srgbClr val="0073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69970" y="5209158"/>
            <a:ext cx="707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tantia"/>
                <a:cs typeface="Constantia"/>
              </a:rPr>
              <a:t>F</a:t>
            </a:r>
            <a:r>
              <a:rPr sz="1800" spc="-40" dirty="0">
                <a:latin typeface="Constantia"/>
                <a:cs typeface="Constantia"/>
              </a:rPr>
              <a:t>E</a:t>
            </a:r>
            <a:r>
              <a:rPr sz="1800" dirty="0">
                <a:latin typeface="Constantia"/>
                <a:cs typeface="Constantia"/>
              </a:rPr>
              <a:t>VER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71169"/>
            <a:ext cx="53505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9900"/>
                </a:solidFill>
                <a:latin typeface="Calibri"/>
                <a:cs typeface="Calibri"/>
              </a:rPr>
              <a:t>CLINICAL</a:t>
            </a:r>
            <a:r>
              <a:rPr sz="6000" b="1" spc="-3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6000" b="1" spc="-114" dirty="0">
                <a:solidFill>
                  <a:srgbClr val="FF9900"/>
                </a:solidFill>
                <a:latin typeface="Calibri"/>
                <a:cs typeface="Calibri"/>
              </a:rPr>
              <a:t>STAGES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07489"/>
            <a:ext cx="7865745" cy="42259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32004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stages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appendicitis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divided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into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early,  </a:t>
            </a:r>
            <a:r>
              <a:rPr sz="2600" spc="-15" dirty="0">
                <a:latin typeface="Constantia"/>
                <a:cs typeface="Constantia"/>
              </a:rPr>
              <a:t>suppurative,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gangrenous.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5"/>
              </a:spcBef>
              <a:buClr>
                <a:srgbClr val="0AD0D9"/>
              </a:buClr>
              <a:buSzPct val="93939"/>
              <a:buFont typeface="Wingdings 2"/>
              <a:buChar char=""/>
              <a:tabLst>
                <a:tab pos="287020" algn="l"/>
              </a:tabLst>
            </a:pPr>
            <a:r>
              <a:rPr sz="3300" b="1" spc="-20" dirty="0">
                <a:solidFill>
                  <a:srgbClr val="00AFEF"/>
                </a:solidFill>
                <a:latin typeface="Constantia"/>
                <a:cs typeface="Constantia"/>
              </a:rPr>
              <a:t>Early stage</a:t>
            </a:r>
            <a:r>
              <a:rPr sz="3300" b="1" spc="-285" dirty="0">
                <a:solidFill>
                  <a:srgbClr val="00AFEF"/>
                </a:solidFill>
                <a:latin typeface="Constantia"/>
                <a:cs typeface="Constantia"/>
              </a:rPr>
              <a:t> </a:t>
            </a:r>
            <a:r>
              <a:rPr sz="3300" b="1" dirty="0">
                <a:solidFill>
                  <a:srgbClr val="00AFEF"/>
                </a:solidFill>
                <a:latin typeface="Constantia"/>
                <a:cs typeface="Constantia"/>
              </a:rPr>
              <a:t>appendicitis</a:t>
            </a:r>
            <a:endParaRPr sz="3300">
              <a:latin typeface="Constantia"/>
              <a:cs typeface="Constantia"/>
            </a:endParaRPr>
          </a:p>
          <a:p>
            <a:pPr marL="286385" marR="280035" indent="-274320">
              <a:lnSpc>
                <a:spcPts val="2810"/>
              </a:lnSpc>
              <a:spcBef>
                <a:spcPts val="7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early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stage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appendicitis,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obstruction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10" dirty="0">
                <a:latin typeface="Constantia"/>
                <a:cs typeface="Constantia"/>
              </a:rPr>
              <a:t>appendiceal </a:t>
            </a:r>
            <a:r>
              <a:rPr sz="2600" dirty="0">
                <a:latin typeface="Constantia"/>
                <a:cs typeface="Constantia"/>
              </a:rPr>
              <a:t>lumen leads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to</a:t>
            </a:r>
            <a:endParaRPr sz="2600">
              <a:latin typeface="Constantia"/>
              <a:cs typeface="Constantia"/>
            </a:endParaRPr>
          </a:p>
          <a:p>
            <a:pPr marL="368935" indent="-356870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369570" algn="l"/>
              </a:tabLst>
            </a:pPr>
            <a:r>
              <a:rPr sz="2600" spc="-15" dirty="0">
                <a:latin typeface="Constantia"/>
                <a:cs typeface="Constantia"/>
              </a:rPr>
              <a:t>Mucosal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edema,</a:t>
            </a:r>
            <a:endParaRPr sz="2600">
              <a:latin typeface="Constantia"/>
              <a:cs typeface="Constantia"/>
            </a:endParaRPr>
          </a:p>
          <a:p>
            <a:pPr marL="368935" indent="-35687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369570" algn="l"/>
              </a:tabLst>
            </a:pPr>
            <a:r>
              <a:rPr sz="2600" spc="-10" dirty="0">
                <a:latin typeface="Constantia"/>
                <a:cs typeface="Constantia"/>
              </a:rPr>
              <a:t>mucosal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ulceration,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bacterial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diapedesis,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appendiceal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distention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due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accumulated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30" dirty="0">
                <a:latin typeface="Constantia"/>
                <a:cs typeface="Constantia"/>
              </a:rPr>
              <a:t>fluid,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10" dirty="0">
                <a:latin typeface="Constantia"/>
                <a:cs typeface="Constantia"/>
              </a:rPr>
              <a:t>increasing </a:t>
            </a:r>
            <a:r>
              <a:rPr sz="2600" spc="-5" dirty="0">
                <a:latin typeface="Constantia"/>
                <a:cs typeface="Constantia"/>
              </a:rPr>
              <a:t>intraluminal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pressure.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2664333"/>
            <a:ext cx="775398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2250" spc="15" dirty="0">
                <a:solidFill>
                  <a:srgbClr val="0AD0D9"/>
                </a:solidFill>
                <a:latin typeface="Courier New"/>
                <a:cs typeface="Courier New"/>
              </a:rPr>
              <a:t>o</a:t>
            </a:r>
            <a:r>
              <a:rPr sz="2250" spc="-565" dirty="0">
                <a:solidFill>
                  <a:srgbClr val="0AD0D9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visceral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afferent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nerve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fibers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are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stimulated,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dirty="0">
                <a:latin typeface="Constantia"/>
                <a:cs typeface="Constantia"/>
              </a:rPr>
              <a:t>patient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perceives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mild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visceral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periumbilical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epigastric  pain,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which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usually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lasts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four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six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hours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400" b="1" spc="-10" dirty="0">
                <a:solidFill>
                  <a:srgbClr val="00AFEF"/>
                </a:solidFill>
                <a:latin typeface="Constantia"/>
                <a:cs typeface="Constantia"/>
              </a:rPr>
              <a:t>Gangrenous </a:t>
            </a:r>
            <a:r>
              <a:rPr sz="2400" b="1" spc="-5" dirty="0">
                <a:solidFill>
                  <a:srgbClr val="00AFEF"/>
                </a:solidFill>
                <a:latin typeface="Constantia"/>
                <a:cs typeface="Constantia"/>
              </a:rPr>
              <a:t>appendicitis</a:t>
            </a:r>
            <a:r>
              <a:rPr sz="2400" b="1" spc="-135" dirty="0">
                <a:solidFill>
                  <a:srgbClr val="00AFEF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—</a:t>
            </a:r>
            <a:endParaRPr sz="2400">
              <a:latin typeface="Constantia"/>
              <a:cs typeface="Constantia"/>
            </a:endParaRPr>
          </a:p>
          <a:p>
            <a:pPr marL="286385" marR="164465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Intramural venous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arterial thrombosis </a:t>
            </a:r>
            <a:r>
              <a:rPr sz="2400" dirty="0">
                <a:latin typeface="Constantia"/>
                <a:cs typeface="Constantia"/>
              </a:rPr>
              <a:t>, </a:t>
            </a:r>
            <a:r>
              <a:rPr sz="2400" spc="-5" dirty="0">
                <a:latin typeface="Constantia"/>
                <a:cs typeface="Constantia"/>
              </a:rPr>
              <a:t>resulting</a:t>
            </a:r>
            <a:r>
              <a:rPr sz="2400" spc="-4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  gangrenous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appendicitis.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68118"/>
            <a:ext cx="7856220" cy="42672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15" dirty="0">
                <a:solidFill>
                  <a:srgbClr val="00AFEF"/>
                </a:solidFill>
                <a:latin typeface="Constantia"/>
                <a:cs typeface="Constantia"/>
              </a:rPr>
              <a:t>Suppurative</a:t>
            </a:r>
            <a:r>
              <a:rPr sz="2600" b="1" spc="-155" dirty="0">
                <a:solidFill>
                  <a:srgbClr val="00AFE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00AFEF"/>
                </a:solidFill>
                <a:latin typeface="Constantia"/>
                <a:cs typeface="Constantia"/>
              </a:rPr>
              <a:t>appendicitis</a:t>
            </a:r>
            <a:endParaRPr sz="2600">
              <a:latin typeface="Constantia"/>
              <a:cs typeface="Constantia"/>
            </a:endParaRPr>
          </a:p>
          <a:p>
            <a:pPr marL="286385" marR="153035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69570" algn="l"/>
              </a:tabLst>
            </a:pPr>
            <a:r>
              <a:rPr dirty="0"/>
              <a:t>	</a:t>
            </a:r>
            <a:r>
              <a:rPr sz="2600" spc="-5" dirty="0">
                <a:latin typeface="Constantia"/>
                <a:cs typeface="Constantia"/>
              </a:rPr>
              <a:t>Increasing intraluminal </a:t>
            </a:r>
            <a:r>
              <a:rPr sz="2600" spc="-10" dirty="0">
                <a:latin typeface="Constantia"/>
                <a:cs typeface="Constantia"/>
              </a:rPr>
              <a:t>pressures eventually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exceed  </a:t>
            </a:r>
            <a:r>
              <a:rPr sz="2600" dirty="0">
                <a:latin typeface="Constantia"/>
                <a:cs typeface="Constantia"/>
              </a:rPr>
              <a:t>capillary </a:t>
            </a:r>
            <a:r>
              <a:rPr sz="2600" spc="-5" dirty="0">
                <a:latin typeface="Constantia"/>
                <a:cs typeface="Constantia"/>
              </a:rPr>
              <a:t>perfusion</a:t>
            </a:r>
            <a:r>
              <a:rPr sz="2600" spc="-2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pressure.</a:t>
            </a:r>
            <a:endParaRPr sz="2600">
              <a:latin typeface="Constantia"/>
              <a:cs typeface="Constantia"/>
            </a:endParaRPr>
          </a:p>
          <a:p>
            <a:pPr marL="286385" marR="1487170" indent="-274320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Transmural </a:t>
            </a:r>
            <a:r>
              <a:rPr sz="2600" spc="-10" dirty="0">
                <a:latin typeface="Constantia"/>
                <a:cs typeface="Constantia"/>
              </a:rPr>
              <a:t>spread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bacteria </a:t>
            </a:r>
            <a:r>
              <a:rPr sz="2600" spc="-5" dirty="0">
                <a:latin typeface="Constantia"/>
                <a:cs typeface="Constantia"/>
              </a:rPr>
              <a:t>causes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acute  </a:t>
            </a:r>
            <a:r>
              <a:rPr sz="2600" spc="-15" dirty="0">
                <a:latin typeface="Constantia"/>
                <a:cs typeface="Constantia"/>
              </a:rPr>
              <a:t>suppurative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appendicitis.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58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When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20" dirty="0">
                <a:latin typeface="Constantia"/>
                <a:cs typeface="Constantia"/>
              </a:rPr>
              <a:t>inflamed </a:t>
            </a:r>
            <a:r>
              <a:rPr sz="2600" spc="-5" dirty="0">
                <a:latin typeface="Constantia"/>
                <a:cs typeface="Constantia"/>
              </a:rPr>
              <a:t>serosa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appendix </a:t>
            </a:r>
            <a:r>
              <a:rPr sz="2600" spc="-10" dirty="0">
                <a:latin typeface="Constantia"/>
                <a:cs typeface="Constantia"/>
              </a:rPr>
              <a:t>comes </a:t>
            </a:r>
            <a:r>
              <a:rPr sz="2600" spc="-5" dirty="0">
                <a:latin typeface="Constantia"/>
                <a:cs typeface="Constantia"/>
              </a:rPr>
              <a:t>in  </a:t>
            </a:r>
            <a:r>
              <a:rPr sz="2600" spc="-10" dirty="0">
                <a:latin typeface="Constantia"/>
                <a:cs typeface="Constantia"/>
              </a:rPr>
              <a:t>contact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the parietal peritoneum, patients  </a:t>
            </a:r>
            <a:r>
              <a:rPr sz="2600" spc="-10" dirty="0">
                <a:latin typeface="Constantia"/>
                <a:cs typeface="Constantia"/>
              </a:rPr>
              <a:t>typically experience </a:t>
            </a:r>
            <a:r>
              <a:rPr sz="2600" spc="-5" dirty="0">
                <a:latin typeface="Constantia"/>
                <a:cs typeface="Constantia"/>
              </a:rPr>
              <a:t>the classic </a:t>
            </a:r>
            <a:r>
              <a:rPr sz="2600" dirty="0">
                <a:latin typeface="Constantia"/>
                <a:cs typeface="Constantia"/>
              </a:rPr>
              <a:t>shift of </a:t>
            </a:r>
            <a:r>
              <a:rPr sz="2600" spc="-5" dirty="0">
                <a:latin typeface="Constantia"/>
                <a:cs typeface="Constantia"/>
              </a:rPr>
              <a:t>pain </a:t>
            </a:r>
            <a:r>
              <a:rPr sz="2600" spc="-15" dirty="0">
                <a:latin typeface="Constantia"/>
                <a:cs typeface="Constantia"/>
              </a:rPr>
              <a:t>from </a:t>
            </a:r>
            <a:r>
              <a:rPr sz="2600" spc="-5" dirty="0">
                <a:latin typeface="Constantia"/>
                <a:cs typeface="Constantia"/>
              </a:rPr>
              <a:t>the  periumbilicus </a:t>
            </a:r>
            <a:r>
              <a:rPr sz="2600" spc="-15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right </a:t>
            </a:r>
            <a:r>
              <a:rPr sz="2600" spc="-25" dirty="0">
                <a:latin typeface="Constantia"/>
                <a:cs typeface="Constantia"/>
              </a:rPr>
              <a:t>lower </a:t>
            </a:r>
            <a:r>
              <a:rPr sz="2600" spc="-5" dirty="0">
                <a:latin typeface="Constantia"/>
                <a:cs typeface="Constantia"/>
              </a:rPr>
              <a:t>abdominal </a:t>
            </a:r>
            <a:r>
              <a:rPr sz="2600" spc="-10" dirty="0">
                <a:latin typeface="Constantia"/>
                <a:cs typeface="Constantia"/>
              </a:rPr>
              <a:t>quadrant  </a:t>
            </a:r>
            <a:r>
              <a:rPr sz="2600" spc="-5" dirty="0">
                <a:latin typeface="Constantia"/>
                <a:cs typeface="Constantia"/>
              </a:rPr>
              <a:t>(RLQ),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continuous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5" dirty="0">
                <a:latin typeface="Constantia"/>
                <a:cs typeface="Constantia"/>
              </a:rPr>
              <a:t> more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severe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10" dirty="0">
                <a:latin typeface="Constantia"/>
                <a:cs typeface="Constantia"/>
              </a:rPr>
              <a:t>early </a:t>
            </a:r>
            <a:r>
              <a:rPr sz="2600" spc="-15" dirty="0">
                <a:latin typeface="Constantia"/>
                <a:cs typeface="Constantia"/>
              </a:rPr>
              <a:t>visceral</a:t>
            </a:r>
            <a:r>
              <a:rPr sz="2600" spc="-1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pain.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71169"/>
            <a:ext cx="76733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0" dirty="0">
                <a:solidFill>
                  <a:srgbClr val="FFC000"/>
                </a:solidFill>
                <a:latin typeface="Calibri"/>
                <a:cs typeface="Calibri"/>
              </a:rPr>
              <a:t>DIAGNOSTIC</a:t>
            </a:r>
            <a:r>
              <a:rPr sz="6000" b="1" spc="-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000" b="1" spc="-20" dirty="0">
                <a:solidFill>
                  <a:srgbClr val="FFC000"/>
                </a:solidFill>
                <a:latin typeface="Calibri"/>
                <a:cs typeface="Calibri"/>
              </a:rPr>
              <a:t>MEASURES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7346950" cy="32753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History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collection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Physical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examination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White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cell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count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(WCC)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usually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mildly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elevated,  around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11-14,000</a:t>
            </a:r>
            <a:endParaRPr sz="2600">
              <a:latin typeface="Constantia"/>
              <a:cs typeface="Constantia"/>
            </a:endParaRPr>
          </a:p>
          <a:p>
            <a:pPr marL="368935" indent="-35687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69570" algn="l"/>
                <a:tab pos="4217670" algn="l"/>
              </a:tabLst>
            </a:pPr>
            <a:r>
              <a:rPr sz="2600" dirty="0">
                <a:latin typeface="Constantia"/>
                <a:cs typeface="Constantia"/>
              </a:rPr>
              <a:t>C </a:t>
            </a:r>
            <a:r>
              <a:rPr sz="2600" spc="-15" dirty="0">
                <a:latin typeface="Constantia"/>
                <a:cs typeface="Constantia"/>
              </a:rPr>
              <a:t>reactive </a:t>
            </a:r>
            <a:r>
              <a:rPr sz="2600" spc="-10" dirty="0">
                <a:latin typeface="Constantia"/>
                <a:cs typeface="Constantia"/>
              </a:rPr>
              <a:t>protein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(CRP)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	</a:t>
            </a:r>
            <a:r>
              <a:rPr sz="2600" spc="-10" dirty="0">
                <a:latin typeface="Constantia"/>
                <a:cs typeface="Constantia"/>
              </a:rPr>
              <a:t>elevated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Urinalysis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Complete </a:t>
            </a:r>
            <a:r>
              <a:rPr sz="2600" spc="-5" dirty="0">
                <a:latin typeface="Constantia"/>
                <a:cs typeface="Constantia"/>
              </a:rPr>
              <a:t>blood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count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370" y="1280921"/>
            <a:ext cx="7870825" cy="2720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CT -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Scan</a:t>
            </a:r>
            <a:endParaRPr sz="2600">
              <a:latin typeface="Constantia"/>
              <a:cs typeface="Constantia"/>
            </a:endParaRPr>
          </a:p>
          <a:p>
            <a:pPr marL="73660">
              <a:lnSpc>
                <a:spcPct val="100000"/>
              </a:lnSpc>
              <a:spcBef>
                <a:spcPts val="295"/>
              </a:spcBef>
            </a:pPr>
            <a:r>
              <a:rPr sz="100" spc="-5" dirty="0">
                <a:solidFill>
                  <a:srgbClr val="04607A"/>
                </a:solidFill>
                <a:latin typeface="Calibri"/>
                <a:cs typeface="Calibri"/>
              </a:rPr>
              <a:t>.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marL="368935" indent="-356870">
              <a:lnSpc>
                <a:spcPct val="100000"/>
              </a:lnSpc>
              <a:spcBef>
                <a:spcPts val="8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69570" algn="l"/>
                <a:tab pos="2228850" algn="l"/>
              </a:tabLst>
            </a:pPr>
            <a:r>
              <a:rPr sz="2600" spc="-5" dirty="0">
                <a:latin typeface="Constantia"/>
                <a:cs typeface="Constantia"/>
              </a:rPr>
              <a:t>Ultrasound	</a:t>
            </a:r>
            <a:r>
              <a:rPr sz="2600" dirty="0">
                <a:latin typeface="Constantia"/>
                <a:cs typeface="Constantia"/>
              </a:rPr>
              <a:t>-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visualise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tubular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structures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cysts</a:t>
            </a: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1097280" algn="l"/>
                <a:tab pos="2036445" algn="l"/>
                <a:tab pos="4234180" algn="l"/>
              </a:tabLst>
            </a:pPr>
            <a:r>
              <a:rPr sz="2600" dirty="0">
                <a:latin typeface="Constantia"/>
                <a:cs typeface="Constantia"/>
              </a:rPr>
              <a:t>USG	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	</a:t>
            </a:r>
            <a:r>
              <a:rPr sz="2600" spc="-20" dirty="0">
                <a:latin typeface="Constantia"/>
                <a:cs typeface="Constantia"/>
              </a:rPr>
              <a:t>accurate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CT	</a:t>
            </a:r>
            <a:r>
              <a:rPr sz="2600" dirty="0">
                <a:latin typeface="Constantia"/>
                <a:cs typeface="Constantia"/>
              </a:rPr>
              <a:t>sometimes difficult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4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see  </a:t>
            </a:r>
            <a:r>
              <a:rPr sz="2600" spc="-5" dirty="0">
                <a:latin typeface="Constantia"/>
                <a:cs typeface="Constantia"/>
              </a:rPr>
              <a:t>appendix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Magnetic </a:t>
            </a:r>
            <a:r>
              <a:rPr sz="2600" spc="-15" dirty="0">
                <a:latin typeface="Constantia"/>
                <a:cs typeface="Constantia"/>
              </a:rPr>
              <a:t>resonance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imaging</a:t>
            </a:r>
            <a:endParaRPr sz="2600">
              <a:latin typeface="Constantia"/>
              <a:cs typeface="Constantia"/>
            </a:endParaRPr>
          </a:p>
          <a:p>
            <a:pPr marL="361315" indent="-34925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1315" algn="l"/>
                <a:tab pos="361950" algn="l"/>
              </a:tabLst>
            </a:pPr>
            <a:r>
              <a:rPr sz="2600" spc="-5" dirty="0">
                <a:latin typeface="Constantia"/>
                <a:cs typeface="Constantia"/>
              </a:rPr>
              <a:t>x-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ray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549605"/>
            <a:ext cx="56718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20" dirty="0">
                <a:solidFill>
                  <a:srgbClr val="FFC000"/>
                </a:solidFill>
                <a:latin typeface="Calibri"/>
                <a:cs typeface="Calibri"/>
              </a:rPr>
              <a:t>Management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3393440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Medical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management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Surgical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management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Nursing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management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67181"/>
            <a:ext cx="62598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00AFEF"/>
                </a:solidFill>
                <a:latin typeface="Calibri"/>
                <a:cs typeface="Calibri"/>
              </a:rPr>
              <a:t>Medical</a:t>
            </a:r>
            <a:r>
              <a:rPr sz="5400" b="1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5400" b="1" spc="-20" dirty="0">
                <a:solidFill>
                  <a:srgbClr val="00AFEF"/>
                </a:solidFill>
                <a:latin typeface="Calibri"/>
                <a:cs typeface="Calibri"/>
              </a:rPr>
              <a:t>Management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6871970" cy="38303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-5" dirty="0">
                <a:latin typeface="Constantia"/>
                <a:cs typeface="Constantia"/>
              </a:rPr>
              <a:t>Goal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medical </a:t>
            </a:r>
            <a:r>
              <a:rPr sz="2600" spc="-10" dirty="0">
                <a:latin typeface="Constantia"/>
                <a:cs typeface="Constantia"/>
              </a:rPr>
              <a:t>management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includes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14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treat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infections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14" dirty="0">
                <a:latin typeface="Constantia"/>
                <a:cs typeface="Constantia"/>
              </a:rPr>
              <a:t>To </a:t>
            </a:r>
            <a:r>
              <a:rPr sz="2600" spc="-15" dirty="0">
                <a:latin typeface="Constantia"/>
                <a:cs typeface="Constantia"/>
              </a:rPr>
              <a:t>prevent </a:t>
            </a:r>
            <a:r>
              <a:rPr sz="2600" dirty="0">
                <a:latin typeface="Constantia"/>
                <a:cs typeface="Constantia"/>
              </a:rPr>
              <a:t>further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complications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Medication </a:t>
            </a:r>
            <a:r>
              <a:rPr sz="2600" spc="-15" dirty="0">
                <a:latin typeface="Constantia"/>
                <a:cs typeface="Constantia"/>
              </a:rPr>
              <a:t>therapy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includes</a:t>
            </a:r>
            <a:endParaRPr sz="2600">
              <a:latin typeface="Constantia"/>
              <a:cs typeface="Constantia"/>
            </a:endParaRPr>
          </a:p>
          <a:p>
            <a:pPr marL="695325" indent="-68326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695325" algn="l"/>
                <a:tab pos="695960" algn="l"/>
                <a:tab pos="3443604" algn="l"/>
              </a:tabLst>
            </a:pPr>
            <a:r>
              <a:rPr sz="2600" spc="-5" dirty="0">
                <a:latin typeface="Constantia"/>
                <a:cs typeface="Constantia"/>
              </a:rPr>
              <a:t>Antibiotic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therapy	</a:t>
            </a:r>
            <a:r>
              <a:rPr sz="2600" spc="-5" dirty="0">
                <a:latin typeface="Constantia"/>
                <a:cs typeface="Constantia"/>
              </a:rPr>
              <a:t>examples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cephalosporin</a:t>
            </a:r>
            <a:endParaRPr sz="2600">
              <a:latin typeface="Constantia"/>
              <a:cs typeface="Constantia"/>
            </a:endParaRPr>
          </a:p>
          <a:p>
            <a:pPr marL="611505" indent="-59944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611505" algn="l"/>
                <a:tab pos="612140" algn="l"/>
              </a:tabLst>
            </a:pPr>
            <a:r>
              <a:rPr sz="2600" spc="-5" dirty="0">
                <a:latin typeface="Constantia"/>
                <a:cs typeface="Constantia"/>
              </a:rPr>
              <a:t>Anti </a:t>
            </a:r>
            <a:r>
              <a:rPr sz="2600" spc="15" dirty="0">
                <a:latin typeface="Constantia"/>
                <a:cs typeface="Constantia"/>
              </a:rPr>
              <a:t>inflammatory </a:t>
            </a:r>
            <a:r>
              <a:rPr sz="2600" spc="-10" dirty="0">
                <a:latin typeface="Constantia"/>
                <a:cs typeface="Constantia"/>
              </a:rPr>
              <a:t>drugs.</a:t>
            </a:r>
            <a:r>
              <a:rPr sz="2600" spc="-2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Metrogyl</a:t>
            </a:r>
            <a:endParaRPr sz="2600">
              <a:latin typeface="Constantia"/>
              <a:cs typeface="Constantia"/>
            </a:endParaRPr>
          </a:p>
          <a:p>
            <a:pPr marL="695325" indent="-68326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695325" algn="l"/>
                <a:tab pos="695960" algn="l"/>
              </a:tabLst>
            </a:pPr>
            <a:r>
              <a:rPr sz="2600" spc="-10" dirty="0">
                <a:latin typeface="Constantia"/>
                <a:cs typeface="Constantia"/>
              </a:rPr>
              <a:t>Analgesics</a:t>
            </a:r>
            <a:endParaRPr sz="2600">
              <a:latin typeface="Constantia"/>
              <a:cs typeface="Constantia"/>
            </a:endParaRPr>
          </a:p>
          <a:p>
            <a:pPr marL="699770" indent="-68770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699770" algn="l"/>
                <a:tab pos="700405" algn="l"/>
              </a:tabLst>
            </a:pPr>
            <a:r>
              <a:rPr sz="2600" spc="-5" dirty="0">
                <a:latin typeface="Constantia"/>
                <a:cs typeface="Constantia"/>
              </a:rPr>
              <a:t>Fluid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therapy.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67181"/>
            <a:ext cx="73920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FFC000"/>
                </a:solidFill>
                <a:latin typeface="Calibri"/>
                <a:cs typeface="Calibri"/>
              </a:rPr>
              <a:t>SURGICAL</a:t>
            </a:r>
            <a:r>
              <a:rPr sz="5400" b="1" spc="-7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5400" b="1" spc="-10" dirty="0">
                <a:solidFill>
                  <a:srgbClr val="FFC000"/>
                </a:solidFill>
                <a:latin typeface="Calibri"/>
                <a:cs typeface="Calibri"/>
              </a:rPr>
              <a:t>MANAGEMENT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290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8925" algn="l"/>
              </a:tabLst>
            </a:pPr>
            <a:r>
              <a:rPr spc="-5" dirty="0"/>
              <a:t>The</a:t>
            </a:r>
            <a:r>
              <a:rPr spc="-114" dirty="0"/>
              <a:t> </a:t>
            </a:r>
            <a:r>
              <a:rPr spc="-5" dirty="0"/>
              <a:t>surgical</a:t>
            </a:r>
            <a:r>
              <a:rPr spc="-55" dirty="0"/>
              <a:t> </a:t>
            </a:r>
            <a:r>
              <a:rPr spc="-15" dirty="0"/>
              <a:t>procedure</a:t>
            </a:r>
            <a:r>
              <a:rPr spc="-90" dirty="0"/>
              <a:t> </a:t>
            </a:r>
            <a:r>
              <a:rPr spc="-10" dirty="0"/>
              <a:t>for</a:t>
            </a:r>
            <a:r>
              <a:rPr spc="-114" dirty="0"/>
              <a:t> </a:t>
            </a:r>
            <a:r>
              <a:rPr spc="-5" dirty="0"/>
              <a:t>the</a:t>
            </a:r>
            <a:r>
              <a:rPr spc="-120" dirty="0"/>
              <a:t> </a:t>
            </a:r>
            <a:r>
              <a:rPr spc="-15" dirty="0"/>
              <a:t>removal</a:t>
            </a:r>
            <a:r>
              <a:rPr spc="-9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spc="-5" dirty="0"/>
              <a:t>the</a:t>
            </a:r>
            <a:r>
              <a:rPr spc="-130" dirty="0"/>
              <a:t> </a:t>
            </a:r>
            <a:r>
              <a:rPr spc="-5" dirty="0"/>
              <a:t>appendix  is called </a:t>
            </a:r>
            <a:r>
              <a:rPr dirty="0"/>
              <a:t>an</a:t>
            </a:r>
            <a:r>
              <a:rPr spc="-300" dirty="0"/>
              <a:t> </a:t>
            </a:r>
            <a:r>
              <a:rPr spc="-30" dirty="0">
                <a:solidFill>
                  <a:srgbClr val="00AF50"/>
                </a:solidFill>
              </a:rPr>
              <a:t>appendectomy.</a:t>
            </a:r>
          </a:p>
          <a:p>
            <a:pPr marL="288290" marR="6553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8925" algn="l"/>
              </a:tabLst>
            </a:pPr>
            <a:r>
              <a:rPr spc="-10" dirty="0">
                <a:solidFill>
                  <a:srgbClr val="00AF50"/>
                </a:solidFill>
              </a:rPr>
              <a:t>Appendectomy</a:t>
            </a:r>
            <a:r>
              <a:rPr spc="-170" dirty="0">
                <a:solidFill>
                  <a:srgbClr val="00AF50"/>
                </a:solidFill>
              </a:rPr>
              <a:t> </a:t>
            </a:r>
            <a:r>
              <a:rPr spc="-5" dirty="0"/>
              <a:t>can</a:t>
            </a:r>
            <a:r>
              <a:rPr spc="-45" dirty="0"/>
              <a:t> </a:t>
            </a:r>
            <a:r>
              <a:rPr dirty="0"/>
              <a:t>be</a:t>
            </a:r>
            <a:r>
              <a:rPr spc="-114" dirty="0"/>
              <a:t> </a:t>
            </a:r>
            <a:r>
              <a:rPr spc="-5" dirty="0"/>
              <a:t>performed</a:t>
            </a:r>
            <a:r>
              <a:rPr spc="-35" dirty="0"/>
              <a:t> </a:t>
            </a:r>
            <a:r>
              <a:rPr spc="-10" dirty="0"/>
              <a:t>through</a:t>
            </a:r>
            <a:r>
              <a:rPr spc="-120" dirty="0"/>
              <a:t> </a:t>
            </a:r>
            <a:r>
              <a:rPr spc="-5" dirty="0"/>
              <a:t>open</a:t>
            </a:r>
            <a:r>
              <a:rPr spc="-105" dirty="0"/>
              <a:t> </a:t>
            </a:r>
            <a:r>
              <a:rPr dirty="0"/>
              <a:t>or  </a:t>
            </a:r>
            <a:r>
              <a:rPr spc="-10" dirty="0"/>
              <a:t>laparoscopic</a:t>
            </a:r>
            <a:r>
              <a:rPr spc="-150" dirty="0"/>
              <a:t> </a:t>
            </a:r>
            <a:r>
              <a:rPr spc="-40" dirty="0"/>
              <a:t>surgery.</a:t>
            </a:r>
          </a:p>
          <a:p>
            <a:pPr marL="288290" marR="27813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70840" algn="l"/>
                <a:tab pos="371475" algn="l"/>
              </a:tabLst>
            </a:pPr>
            <a:r>
              <a:rPr dirty="0"/>
              <a:t>	</a:t>
            </a:r>
            <a:r>
              <a:rPr spc="-5" dirty="0"/>
              <a:t>Laparoscopic appendectomy </a:t>
            </a:r>
            <a:r>
              <a:rPr dirty="0"/>
              <a:t>has </a:t>
            </a:r>
            <a:r>
              <a:rPr spc="-15" dirty="0"/>
              <a:t>several </a:t>
            </a:r>
            <a:r>
              <a:rPr spc="-10" dirty="0"/>
              <a:t>advantages  </a:t>
            </a:r>
            <a:r>
              <a:rPr spc="-25" dirty="0"/>
              <a:t>over</a:t>
            </a:r>
            <a:r>
              <a:rPr spc="-180" dirty="0"/>
              <a:t> </a:t>
            </a:r>
            <a:r>
              <a:rPr spc="-5" dirty="0"/>
              <a:t>open</a:t>
            </a:r>
            <a:r>
              <a:rPr spc="-105" dirty="0"/>
              <a:t> </a:t>
            </a:r>
            <a:r>
              <a:rPr spc="-10" dirty="0"/>
              <a:t>appendectomy</a:t>
            </a:r>
            <a:r>
              <a:rPr spc="-160" dirty="0"/>
              <a:t> </a:t>
            </a:r>
            <a:r>
              <a:rPr dirty="0"/>
              <a:t>as</a:t>
            </a:r>
            <a:r>
              <a:rPr spc="-130" dirty="0"/>
              <a:t> </a:t>
            </a:r>
            <a:r>
              <a:rPr dirty="0"/>
              <a:t>an</a:t>
            </a:r>
            <a:r>
              <a:rPr spc="-50" dirty="0"/>
              <a:t> </a:t>
            </a:r>
            <a:r>
              <a:rPr spc="-5" dirty="0"/>
              <a:t>intervention</a:t>
            </a:r>
            <a:r>
              <a:rPr spc="-90" dirty="0"/>
              <a:t> </a:t>
            </a:r>
            <a:r>
              <a:rPr spc="-10" dirty="0"/>
              <a:t>for</a:t>
            </a:r>
            <a:r>
              <a:rPr spc="-155" dirty="0"/>
              <a:t> </a:t>
            </a:r>
            <a:r>
              <a:rPr spc="-5" dirty="0"/>
              <a:t>acute  </a:t>
            </a:r>
            <a:r>
              <a:rPr spc="-10" dirty="0"/>
              <a:t>appendicitis.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0008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20" dirty="0">
                <a:solidFill>
                  <a:srgbClr val="FF0066"/>
                </a:solidFill>
                <a:latin typeface="Calibri"/>
                <a:cs typeface="Calibri"/>
              </a:rPr>
              <a:t>Pre- </a:t>
            </a:r>
            <a:r>
              <a:rPr sz="5000" b="1" spc="-25" dirty="0">
                <a:solidFill>
                  <a:srgbClr val="FF0066"/>
                </a:solidFill>
                <a:latin typeface="Calibri"/>
                <a:cs typeface="Calibri"/>
              </a:rPr>
              <a:t>operative</a:t>
            </a:r>
            <a:r>
              <a:rPr sz="5000" b="1" spc="-4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5000" b="1" spc="-25" dirty="0">
                <a:solidFill>
                  <a:srgbClr val="FF0066"/>
                </a:solidFill>
                <a:latin typeface="Calibri"/>
                <a:cs typeface="Calibri"/>
              </a:rPr>
              <a:t>Preparation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28876"/>
            <a:ext cx="8071484" cy="311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Once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diagnosis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suspected,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Patient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Admitted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spc="-5" dirty="0">
                <a:latin typeface="Constantia"/>
                <a:cs typeface="Constantia"/>
              </a:rPr>
              <a:t>hospital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IV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Fluid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10" dirty="0">
                <a:latin typeface="Constantia"/>
                <a:cs typeface="Constantia"/>
              </a:rPr>
              <a:t>isotonic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Saline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Ringer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lactate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given.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40" dirty="0">
                <a:latin typeface="Constantia"/>
                <a:cs typeface="Constantia"/>
              </a:rPr>
              <a:t>Ryle’s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tube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necessary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simple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appendicitis.</a:t>
            </a:r>
            <a:endParaRPr sz="2600">
              <a:latin typeface="Constantia"/>
              <a:cs typeface="Constantia"/>
            </a:endParaRPr>
          </a:p>
          <a:p>
            <a:pPr marL="286385" marR="14046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Second </a:t>
            </a:r>
            <a:r>
              <a:rPr sz="2600" spc="-15" dirty="0">
                <a:latin typeface="Constantia"/>
                <a:cs typeface="Constantia"/>
              </a:rPr>
              <a:t>generation </a:t>
            </a:r>
            <a:r>
              <a:rPr sz="2600" spc="-5" dirty="0">
                <a:latin typeface="Constantia"/>
                <a:cs typeface="Constantia"/>
              </a:rPr>
              <a:t>Cephalosporin along</a:t>
            </a:r>
            <a:r>
              <a:rPr sz="2600" spc="-3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  </a:t>
            </a:r>
            <a:r>
              <a:rPr sz="2600" spc="-10" dirty="0">
                <a:latin typeface="Constantia"/>
                <a:cs typeface="Constantia"/>
              </a:rPr>
              <a:t>metronidazole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2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given.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Informed </a:t>
            </a:r>
            <a:r>
              <a:rPr sz="2600" spc="-10" dirty="0">
                <a:latin typeface="Constantia"/>
                <a:cs typeface="Constantia"/>
              </a:rPr>
              <a:t>consent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2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taken.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9033" y="397891"/>
            <a:ext cx="4107179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10" dirty="0">
                <a:solidFill>
                  <a:srgbClr val="6F2F9F"/>
                </a:solidFill>
                <a:latin typeface="Calibri"/>
                <a:cs typeface="Calibri"/>
              </a:rPr>
              <a:t>INTRODUCTION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568957"/>
            <a:ext cx="8081645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7470" algn="just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onstantia"/>
                <a:cs typeface="Constantia"/>
              </a:rPr>
              <a:t>Appendicitis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spc="-5" dirty="0">
                <a:latin typeface="Constantia"/>
                <a:cs typeface="Constantia"/>
              </a:rPr>
              <a:t>an </a:t>
            </a:r>
            <a:r>
              <a:rPr sz="2600" spc="10" dirty="0">
                <a:latin typeface="Constantia"/>
                <a:cs typeface="Constantia"/>
              </a:rPr>
              <a:t>inflammation </a:t>
            </a:r>
            <a:r>
              <a:rPr sz="2600" spc="-5" dirty="0">
                <a:latin typeface="Constantia"/>
                <a:cs typeface="Constantia"/>
              </a:rPr>
              <a:t>of the appendix, </a:t>
            </a:r>
            <a:r>
              <a:rPr sz="2600" dirty="0">
                <a:latin typeface="Constantia"/>
                <a:cs typeface="Constantia"/>
              </a:rPr>
              <a:t>a  finger-shaped </a:t>
            </a:r>
            <a:r>
              <a:rPr sz="2600" spc="-5" dirty="0">
                <a:latin typeface="Constantia"/>
                <a:cs typeface="Constantia"/>
              </a:rPr>
              <a:t>pouch that </a:t>
            </a:r>
            <a:r>
              <a:rPr sz="2600" spc="-10" dirty="0">
                <a:latin typeface="Constantia"/>
                <a:cs typeface="Constantia"/>
              </a:rPr>
              <a:t>projects </a:t>
            </a:r>
            <a:r>
              <a:rPr sz="2600" spc="-15" dirty="0">
                <a:latin typeface="Constantia"/>
                <a:cs typeface="Constantia"/>
              </a:rPr>
              <a:t>from colon </a:t>
            </a:r>
            <a:r>
              <a:rPr sz="2600" spc="-5" dirty="0">
                <a:latin typeface="Constantia"/>
                <a:cs typeface="Constantia"/>
              </a:rPr>
              <a:t>on the  </a:t>
            </a:r>
            <a:r>
              <a:rPr sz="2600" spc="-25" dirty="0">
                <a:latin typeface="Constantia"/>
                <a:cs typeface="Constantia"/>
              </a:rPr>
              <a:t>lower </a:t>
            </a:r>
            <a:r>
              <a:rPr sz="2600" spc="-10" dirty="0">
                <a:latin typeface="Constantia"/>
                <a:cs typeface="Constantia"/>
              </a:rPr>
              <a:t>right </a:t>
            </a:r>
            <a:r>
              <a:rPr sz="2600" dirty="0">
                <a:latin typeface="Constantia"/>
                <a:cs typeface="Constantia"/>
              </a:rPr>
              <a:t>side of </a:t>
            </a:r>
            <a:r>
              <a:rPr sz="2600" spc="-5" dirty="0">
                <a:latin typeface="Constantia"/>
                <a:cs typeface="Constantia"/>
              </a:rPr>
              <a:t>abdomen. </a:t>
            </a:r>
            <a:r>
              <a:rPr sz="2600" spc="-10" dirty="0">
                <a:latin typeface="Constantia"/>
                <a:cs typeface="Constantia"/>
              </a:rPr>
              <a:t>Appendicitis </a:t>
            </a:r>
            <a:r>
              <a:rPr sz="2600" spc="-5" dirty="0">
                <a:latin typeface="Constantia"/>
                <a:cs typeface="Constantia"/>
              </a:rPr>
              <a:t>causes pain </a:t>
            </a:r>
            <a:r>
              <a:rPr sz="2600" spc="-10" dirty="0">
                <a:latin typeface="Constantia"/>
                <a:cs typeface="Constantia"/>
              </a:rPr>
              <a:t>in  </a:t>
            </a:r>
            <a:r>
              <a:rPr sz="2600" spc="-25" dirty="0">
                <a:latin typeface="Constantia"/>
                <a:cs typeface="Constantia"/>
              </a:rPr>
              <a:t>lower </a:t>
            </a:r>
            <a:r>
              <a:rPr sz="2600" spc="-10" dirty="0">
                <a:latin typeface="Constantia"/>
                <a:cs typeface="Constantia"/>
              </a:rPr>
              <a:t>right </a:t>
            </a:r>
            <a:r>
              <a:rPr sz="2600" spc="-5" dirty="0">
                <a:latin typeface="Constantia"/>
                <a:cs typeface="Constantia"/>
              </a:rPr>
              <a:t>abdomen. </a:t>
            </a:r>
            <a:r>
              <a:rPr sz="2600" spc="-60" dirty="0">
                <a:latin typeface="Constantia"/>
                <a:cs typeface="Constantia"/>
              </a:rPr>
              <a:t>However,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most </a:t>
            </a:r>
            <a:r>
              <a:rPr sz="2600" spc="-5" dirty="0">
                <a:latin typeface="Constantia"/>
                <a:cs typeface="Constantia"/>
              </a:rPr>
              <a:t>people, pain  begins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around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navel</a:t>
            </a:r>
            <a:r>
              <a:rPr sz="2600" spc="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then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moves.</a:t>
            </a:r>
            <a:r>
              <a:rPr sz="2600" spc="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946347"/>
            <a:ext cx="21037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1940" algn="l"/>
              </a:tabLst>
            </a:pP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eases	a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550411"/>
            <a:ext cx="656272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2289175" algn="l"/>
                <a:tab pos="3846829" algn="l"/>
                <a:tab pos="5907405" algn="l"/>
              </a:tabLst>
            </a:pP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19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lamm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on	</a:t>
            </a:r>
            <a:r>
              <a:rPr sz="2600" spc="-60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2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3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	a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end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citi</a:t>
            </a:r>
            <a:r>
              <a:rPr sz="2600" dirty="0">
                <a:latin typeface="Constantia"/>
                <a:cs typeface="Constantia"/>
              </a:rPr>
              <a:t>s	p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in</a:t>
            </a:r>
            <a:endParaRPr sz="2600">
              <a:latin typeface="Constantia"/>
              <a:cs typeface="Constantia"/>
            </a:endParaRPr>
          </a:p>
          <a:p>
            <a:pPr marR="78105" algn="r">
              <a:lnSpc>
                <a:spcPct val="100000"/>
              </a:lnSpc>
              <a:tabLst>
                <a:tab pos="1699260" algn="l"/>
                <a:tab pos="3177540" algn="l"/>
              </a:tabLst>
            </a:pP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15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u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3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	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spc="-15" dirty="0">
                <a:latin typeface="Constantia"/>
                <a:cs typeface="Constantia"/>
              </a:rPr>
              <a:t>e</a:t>
            </a:r>
            <a:r>
              <a:rPr sz="2600" spc="-6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omes	s</a:t>
            </a:r>
            <a:r>
              <a:rPr sz="2600" spc="-15" dirty="0">
                <a:latin typeface="Constantia"/>
                <a:cs typeface="Constantia"/>
              </a:rPr>
              <a:t>e</a:t>
            </a:r>
            <a:r>
              <a:rPr sz="2600" spc="-7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e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2809" y="3550411"/>
            <a:ext cx="137477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478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onstantia"/>
                <a:cs typeface="Constantia"/>
              </a:rPr>
              <a:t>typ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cal</a:t>
            </a:r>
            <a:r>
              <a:rPr sz="2600" spc="-4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  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spc="-2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u</a:t>
            </a:r>
            <a:r>
              <a:rPr sz="2600" spc="-2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h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4343146"/>
            <a:ext cx="807656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latin typeface="Constantia"/>
                <a:cs typeface="Constantia"/>
              </a:rPr>
              <a:t>anyone </a:t>
            </a:r>
            <a:r>
              <a:rPr sz="2600" spc="-5" dirty="0">
                <a:latin typeface="Constantia"/>
                <a:cs typeface="Constantia"/>
              </a:rPr>
              <a:t>can </a:t>
            </a:r>
            <a:r>
              <a:rPr sz="2600" spc="-15" dirty="0">
                <a:latin typeface="Constantia"/>
                <a:cs typeface="Constantia"/>
              </a:rPr>
              <a:t>develop </a:t>
            </a:r>
            <a:r>
              <a:rPr sz="2600" spc="-5" dirty="0">
                <a:latin typeface="Constantia"/>
                <a:cs typeface="Constantia"/>
              </a:rPr>
              <a:t>appendicitis, </a:t>
            </a:r>
            <a:r>
              <a:rPr sz="2600" spc="-10" dirty="0">
                <a:latin typeface="Constantia"/>
                <a:cs typeface="Constantia"/>
              </a:rPr>
              <a:t>most </a:t>
            </a:r>
            <a:r>
              <a:rPr sz="2600" spc="-15" dirty="0">
                <a:latin typeface="Constantia"/>
                <a:cs typeface="Constantia"/>
              </a:rPr>
              <a:t>often </a:t>
            </a:r>
            <a:r>
              <a:rPr sz="2600" spc="-10" dirty="0">
                <a:latin typeface="Constantia"/>
                <a:cs typeface="Constantia"/>
              </a:rPr>
              <a:t>it </a:t>
            </a:r>
            <a:r>
              <a:rPr sz="2600" spc="-15" dirty="0">
                <a:latin typeface="Constantia"/>
                <a:cs typeface="Constantia"/>
              </a:rPr>
              <a:t>occurs </a:t>
            </a:r>
            <a:r>
              <a:rPr sz="2600" spc="-10" dirty="0">
                <a:latin typeface="Constantia"/>
                <a:cs typeface="Constantia"/>
              </a:rPr>
              <a:t>in  </a:t>
            </a:r>
            <a:r>
              <a:rPr sz="2600" dirty="0">
                <a:latin typeface="Constantia"/>
                <a:cs typeface="Constantia"/>
              </a:rPr>
              <a:t>people </a:t>
            </a:r>
            <a:r>
              <a:rPr sz="2600" spc="-10" dirty="0">
                <a:latin typeface="Constantia"/>
                <a:cs typeface="Constantia"/>
              </a:rPr>
              <a:t>between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ages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dirty="0">
                <a:latin typeface="Constantia"/>
                <a:cs typeface="Constantia"/>
              </a:rPr>
              <a:t>10 and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30..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71169"/>
            <a:ext cx="53498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5" dirty="0">
                <a:solidFill>
                  <a:srgbClr val="009DD9"/>
                </a:solidFill>
                <a:latin typeface="Calibri"/>
                <a:cs typeface="Calibri"/>
              </a:rPr>
              <a:t>Appendicectomy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6274"/>
            <a:ext cx="7958455" cy="429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Appendicectomy </a:t>
            </a:r>
            <a:r>
              <a:rPr sz="2800" spc="-5" dirty="0">
                <a:latin typeface="Constantia"/>
                <a:cs typeface="Constantia"/>
              </a:rPr>
              <a:t>is a </a:t>
            </a:r>
            <a:r>
              <a:rPr sz="2800" spc="-10" dirty="0">
                <a:latin typeface="Constantia"/>
                <a:cs typeface="Constantia"/>
              </a:rPr>
              <a:t>surgical </a:t>
            </a:r>
            <a:r>
              <a:rPr sz="2800" spc="-20" dirty="0">
                <a:latin typeface="Constantia"/>
                <a:cs typeface="Constantia"/>
              </a:rPr>
              <a:t>procedure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520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remove 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5" dirty="0">
                <a:latin typeface="Constantia"/>
                <a:cs typeface="Constantia"/>
              </a:rPr>
              <a:t>appendix </a:t>
            </a:r>
            <a:r>
              <a:rPr sz="2800" spc="-15" dirty="0">
                <a:latin typeface="Constantia"/>
                <a:cs typeface="Constantia"/>
              </a:rPr>
              <a:t>from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5" dirty="0">
                <a:latin typeface="Constantia"/>
                <a:cs typeface="Constantia"/>
              </a:rPr>
              <a:t>abdomen. </a:t>
            </a:r>
            <a:r>
              <a:rPr sz="2800" spc="-45" dirty="0">
                <a:latin typeface="Constantia"/>
                <a:cs typeface="Constantia"/>
              </a:rPr>
              <a:t>It </a:t>
            </a:r>
            <a:r>
              <a:rPr sz="2800" spc="-5" dirty="0">
                <a:latin typeface="Constantia"/>
                <a:cs typeface="Constantia"/>
              </a:rPr>
              <a:t>can </a:t>
            </a:r>
            <a:r>
              <a:rPr sz="2800" spc="-10" dirty="0">
                <a:latin typeface="Constantia"/>
                <a:cs typeface="Constantia"/>
              </a:rPr>
              <a:t>be  performed </a:t>
            </a:r>
            <a:r>
              <a:rPr sz="2800" spc="-5" dirty="0">
                <a:latin typeface="Constantia"/>
                <a:cs typeface="Constantia"/>
              </a:rPr>
              <a:t>either with a small incision on </a:t>
            </a:r>
            <a:r>
              <a:rPr sz="2800" spc="-10" dirty="0">
                <a:latin typeface="Constantia"/>
                <a:cs typeface="Constantia"/>
              </a:rPr>
              <a:t>the  </a:t>
            </a:r>
            <a:r>
              <a:rPr sz="2800" spc="-5" dirty="0">
                <a:latin typeface="Constantia"/>
                <a:cs typeface="Constantia"/>
              </a:rPr>
              <a:t>abdomen or </a:t>
            </a:r>
            <a:r>
              <a:rPr sz="2800" spc="-15" dirty="0">
                <a:latin typeface="Constantia"/>
                <a:cs typeface="Constantia"/>
              </a:rPr>
              <a:t>laparoscopically </a:t>
            </a:r>
            <a:r>
              <a:rPr sz="2800" spc="-20" dirty="0">
                <a:latin typeface="Constantia"/>
                <a:cs typeface="Constantia"/>
              </a:rPr>
              <a:t>(key </a:t>
            </a:r>
            <a:r>
              <a:rPr sz="2800" spc="-5" dirty="0">
                <a:latin typeface="Constantia"/>
                <a:cs typeface="Constantia"/>
              </a:rPr>
              <a:t>hole</a:t>
            </a:r>
            <a:r>
              <a:rPr sz="2800" spc="-37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surgery).</a:t>
            </a:r>
            <a:endParaRPr sz="2800">
              <a:latin typeface="Constantia"/>
              <a:cs typeface="Constantia"/>
            </a:endParaRPr>
          </a:p>
          <a:p>
            <a:pPr marL="363220" indent="-350520">
              <a:lnSpc>
                <a:spcPct val="100000"/>
              </a:lnSpc>
              <a:spcBef>
                <a:spcPts val="760"/>
              </a:spcBef>
              <a:buClr>
                <a:srgbClr val="0AD0D9"/>
              </a:buClr>
              <a:buSzPct val="68181"/>
              <a:buFont typeface="Wingdings 2"/>
              <a:buChar char=""/>
              <a:tabLst>
                <a:tab pos="362585" algn="l"/>
                <a:tab pos="363220" algn="l"/>
              </a:tabLst>
            </a:pPr>
            <a:r>
              <a:rPr sz="3300" b="1" dirty="0">
                <a:solidFill>
                  <a:srgbClr val="6F2F9F"/>
                </a:solidFill>
                <a:latin typeface="Constantia"/>
                <a:cs typeface="Constantia"/>
              </a:rPr>
              <a:t>Indications </a:t>
            </a:r>
            <a:r>
              <a:rPr sz="3300" b="1" spc="-15" dirty="0">
                <a:solidFill>
                  <a:srgbClr val="6F2F9F"/>
                </a:solidFill>
                <a:latin typeface="Constantia"/>
                <a:cs typeface="Constantia"/>
              </a:rPr>
              <a:t>for </a:t>
            </a:r>
            <a:r>
              <a:rPr sz="3300" b="1" dirty="0">
                <a:solidFill>
                  <a:srgbClr val="6F2F9F"/>
                </a:solidFill>
                <a:latin typeface="Constantia"/>
                <a:cs typeface="Constantia"/>
              </a:rPr>
              <a:t>open</a:t>
            </a:r>
            <a:r>
              <a:rPr sz="3300" b="1" spc="-40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3300" b="1" spc="-10" dirty="0">
                <a:solidFill>
                  <a:srgbClr val="6F2F9F"/>
                </a:solidFill>
                <a:latin typeface="Constantia"/>
                <a:cs typeface="Constantia"/>
              </a:rPr>
              <a:t>appendicectomy</a:t>
            </a:r>
            <a:endParaRPr sz="3300">
              <a:latin typeface="Constantia"/>
              <a:cs typeface="Constantia"/>
            </a:endParaRPr>
          </a:p>
          <a:p>
            <a:pPr marL="286385" marR="615950" indent="-274320">
              <a:lnSpc>
                <a:spcPct val="100000"/>
              </a:lnSpc>
              <a:spcBef>
                <a:spcPts val="70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Dense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adhesions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due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10" dirty="0">
                <a:latin typeface="Constantia"/>
                <a:cs typeface="Constantia"/>
              </a:rPr>
              <a:t>inflammation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or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prior  surgical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procedures.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25" dirty="0">
                <a:latin typeface="Constantia"/>
                <a:cs typeface="Constantia"/>
              </a:rPr>
              <a:t>Perforated </a:t>
            </a:r>
            <a:r>
              <a:rPr sz="2800" spc="-5" dirty="0">
                <a:latin typeface="Constantia"/>
                <a:cs typeface="Constantia"/>
              </a:rPr>
              <a:t>or </a:t>
            </a:r>
            <a:r>
              <a:rPr sz="2800" spc="-10" dirty="0">
                <a:latin typeface="Constantia"/>
                <a:cs typeface="Constantia"/>
              </a:rPr>
              <a:t>gangrenous</a:t>
            </a:r>
            <a:r>
              <a:rPr sz="2800" spc="-3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appendicitis.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Generalized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peritonitis.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8426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rgbClr val="6F2F9F"/>
                </a:solidFill>
                <a:latin typeface="Calibri"/>
                <a:cs typeface="Calibri"/>
              </a:rPr>
              <a:t>Lap .</a:t>
            </a:r>
            <a:r>
              <a:rPr sz="5000" b="1" spc="-1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5000" b="1" spc="-10" dirty="0">
                <a:solidFill>
                  <a:srgbClr val="6F2F9F"/>
                </a:solidFill>
                <a:latin typeface="Calibri"/>
                <a:cs typeface="Calibri"/>
              </a:rPr>
              <a:t>Appendicectomy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8082280" cy="35344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2747645" algn="l"/>
              </a:tabLst>
            </a:pPr>
            <a:r>
              <a:rPr sz="2600" spc="-10" dirty="0">
                <a:latin typeface="Constantia"/>
                <a:cs typeface="Constantia"/>
              </a:rPr>
              <a:t>Become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popular	</a:t>
            </a:r>
            <a:r>
              <a:rPr sz="2600" spc="-25" dirty="0">
                <a:latin typeface="Constantia"/>
                <a:cs typeface="Constantia"/>
              </a:rPr>
              <a:t>nowadays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10" dirty="0">
                <a:latin typeface="Constantia"/>
                <a:cs typeface="Constantia"/>
              </a:rPr>
              <a:t>Less </a:t>
            </a:r>
            <a:r>
              <a:rPr sz="2600" spc="-5" dirty="0">
                <a:latin typeface="Constantia"/>
                <a:cs typeface="Constantia"/>
              </a:rPr>
              <a:t>post </a:t>
            </a:r>
            <a:r>
              <a:rPr sz="2600" spc="-15" dirty="0">
                <a:latin typeface="Constantia"/>
                <a:cs typeface="Constantia"/>
              </a:rPr>
              <a:t>operative</a:t>
            </a:r>
            <a:r>
              <a:rPr sz="2600" spc="-3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pain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1450975" algn="l"/>
              </a:tabLst>
            </a:pPr>
            <a:r>
              <a:rPr sz="2600" spc="-5" dirty="0">
                <a:latin typeface="Constantia"/>
                <a:cs typeface="Constantia"/>
              </a:rPr>
              <a:t>Speedy	</a:t>
            </a:r>
            <a:r>
              <a:rPr sz="2600" spc="-20" dirty="0">
                <a:latin typeface="Constantia"/>
                <a:cs typeface="Constantia"/>
              </a:rPr>
              <a:t>recovery</a:t>
            </a:r>
            <a:endParaRPr sz="2600">
              <a:latin typeface="Constantia"/>
              <a:cs typeface="Constantia"/>
            </a:endParaRPr>
          </a:p>
          <a:p>
            <a:pPr marL="286385" marR="5080" indent="-274320" algn="just">
              <a:lnSpc>
                <a:spcPct val="104200"/>
              </a:lnSpc>
              <a:spcBef>
                <a:spcPts val="2395"/>
              </a:spcBef>
              <a:buClr>
                <a:srgbClr val="0AD0D9"/>
              </a:buClr>
              <a:buSzPct val="148214"/>
              <a:buFont typeface="Wingdings 2"/>
              <a:buChar char=""/>
              <a:tabLst>
                <a:tab pos="842010" algn="l"/>
              </a:tabLst>
            </a:pPr>
            <a:r>
              <a:rPr sz="2800" spc="-5" dirty="0">
                <a:latin typeface="Constantia"/>
                <a:cs typeface="Constantia"/>
              </a:rPr>
              <a:t>If </a:t>
            </a:r>
            <a:r>
              <a:rPr sz="2800" spc="-20" dirty="0">
                <a:latin typeface="Constantia"/>
                <a:cs typeface="Constantia"/>
              </a:rPr>
              <a:t>intraoperative </a:t>
            </a:r>
            <a:r>
              <a:rPr sz="2800" spc="-10" dirty="0">
                <a:latin typeface="Constantia"/>
                <a:cs typeface="Constantia"/>
              </a:rPr>
              <a:t>complications </a:t>
            </a:r>
            <a:r>
              <a:rPr sz="2800" spc="-5" dirty="0">
                <a:latin typeface="Constantia"/>
                <a:cs typeface="Constantia"/>
              </a:rPr>
              <a:t>that cannot be  handled with </a:t>
            </a:r>
            <a:r>
              <a:rPr sz="2800" spc="-15" dirty="0">
                <a:latin typeface="Constantia"/>
                <a:cs typeface="Constantia"/>
              </a:rPr>
              <a:t>laparoscopy</a:t>
            </a:r>
            <a:r>
              <a:rPr sz="2800" spc="6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arise </a:t>
            </a:r>
            <a:r>
              <a:rPr sz="2800" spc="-10" dirty="0">
                <a:latin typeface="Constantia"/>
                <a:cs typeface="Constantia"/>
              </a:rPr>
              <a:t>during  laparoscopic </a:t>
            </a:r>
            <a:r>
              <a:rPr sz="2800" spc="-30" dirty="0">
                <a:latin typeface="Constantia"/>
                <a:cs typeface="Constantia"/>
              </a:rPr>
              <a:t>appendectomy, </a:t>
            </a:r>
            <a:r>
              <a:rPr sz="2800" spc="-20" dirty="0">
                <a:latin typeface="Constantia"/>
                <a:cs typeface="Constantia"/>
              </a:rPr>
              <a:t>conversion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an</a:t>
            </a:r>
            <a:r>
              <a:rPr sz="2800" spc="-20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open  appendectomy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303" y="1496949"/>
            <a:ext cx="3848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088" y="1988819"/>
            <a:ext cx="4032503" cy="4320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8071" y="2505455"/>
            <a:ext cx="3375660" cy="2939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" y="188976"/>
            <a:ext cx="8290559" cy="100774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0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10"/>
              </a:spcBef>
            </a:pPr>
            <a:r>
              <a:rPr sz="5400" b="1" spc="-10" dirty="0">
                <a:solidFill>
                  <a:srgbClr val="FF0000"/>
                </a:solidFill>
                <a:latin typeface="Calibri"/>
                <a:cs typeface="Calibri"/>
              </a:rPr>
              <a:t>NURSING </a:t>
            </a:r>
            <a:r>
              <a:rPr sz="5400" b="1" spc="-15" dirty="0">
                <a:solidFill>
                  <a:srgbClr val="FF0000"/>
                </a:solidFill>
                <a:latin typeface="Calibri"/>
                <a:cs typeface="Calibri"/>
              </a:rPr>
              <a:t>MANAGEMENT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11048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" y="1412747"/>
            <a:ext cx="7991856" cy="5039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Nursing</a:t>
            </a:r>
            <a:r>
              <a:rPr spc="-140" dirty="0"/>
              <a:t> </a:t>
            </a:r>
            <a:r>
              <a:rPr spc="-5" dirty="0"/>
              <a:t>Assessment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1000" y="921765"/>
            <a:ext cx="8249920" cy="4744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ts val="5830"/>
              </a:lnSpc>
              <a:spcBef>
                <a:spcPts val="105"/>
              </a:spcBef>
            </a:pPr>
            <a:r>
              <a:rPr sz="7500" spc="-89" baseline="-9444" dirty="0">
                <a:solidFill>
                  <a:srgbClr val="04607A"/>
                </a:solidFill>
                <a:latin typeface="Calibri"/>
                <a:cs typeface="Calibri"/>
              </a:rPr>
              <a:t>.</a:t>
            </a:r>
            <a:r>
              <a:rPr sz="3000" spc="-60" dirty="0">
                <a:solidFill>
                  <a:srgbClr val="0AD0D9"/>
                </a:solidFill>
                <a:latin typeface="Wingdings"/>
                <a:cs typeface="Wingdings"/>
              </a:rPr>
              <a:t></a:t>
            </a:r>
            <a:r>
              <a:rPr sz="3200" b="1" spc="-60" dirty="0">
                <a:solidFill>
                  <a:srgbClr val="FF0000"/>
                </a:solidFill>
                <a:latin typeface="Constantia"/>
                <a:cs typeface="Constantia"/>
              </a:rPr>
              <a:t>History</a:t>
            </a:r>
            <a:r>
              <a:rPr sz="3200" b="1" spc="-1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nstantia"/>
                <a:cs typeface="Constantia"/>
              </a:rPr>
              <a:t>collection</a:t>
            </a:r>
            <a:endParaRPr sz="3200">
              <a:latin typeface="Constantia"/>
              <a:cs typeface="Constantia"/>
            </a:endParaRPr>
          </a:p>
          <a:p>
            <a:pPr marL="441959" indent="-274320">
              <a:lnSpc>
                <a:spcPts val="3190"/>
              </a:lnSpc>
              <a:buClr>
                <a:srgbClr val="0AD0D9"/>
              </a:buClr>
              <a:buSzPct val="94642"/>
              <a:buFont typeface="Wingdings 2"/>
              <a:buChar char=""/>
              <a:tabLst>
                <a:tab pos="441959" algn="l"/>
              </a:tabLst>
            </a:pPr>
            <a:r>
              <a:rPr sz="2800" spc="-10" dirty="0">
                <a:latin typeface="Constantia"/>
                <a:cs typeface="Constantia"/>
              </a:rPr>
              <a:t>Medical </a:t>
            </a:r>
            <a:r>
              <a:rPr sz="2800" spc="-5" dirty="0">
                <a:latin typeface="Constantia"/>
                <a:cs typeface="Constantia"/>
              </a:rPr>
              <a:t>history</a:t>
            </a:r>
            <a:endParaRPr sz="2800">
              <a:latin typeface="Constantia"/>
              <a:cs typeface="Constantia"/>
            </a:endParaRPr>
          </a:p>
          <a:p>
            <a:pPr marL="441959" marR="1284605" indent="-274320">
              <a:lnSpc>
                <a:spcPts val="2690"/>
              </a:lnSpc>
              <a:spcBef>
                <a:spcPts val="65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441959" algn="l"/>
              </a:tabLst>
            </a:pPr>
            <a:r>
              <a:rPr sz="2800" spc="-10" dirty="0">
                <a:latin typeface="Constantia"/>
                <a:cs typeface="Constantia"/>
              </a:rPr>
              <a:t>complaints </a:t>
            </a:r>
            <a:r>
              <a:rPr sz="2800" spc="-5" dirty="0">
                <a:latin typeface="Constantia"/>
                <a:cs typeface="Constantia"/>
              </a:rPr>
              <a:t>of pain in </a:t>
            </a:r>
            <a:r>
              <a:rPr sz="2800" spc="-20" dirty="0">
                <a:latin typeface="Constantia"/>
                <a:cs typeface="Constantia"/>
              </a:rPr>
              <a:t>postoperative</a:t>
            </a:r>
            <a:r>
              <a:rPr sz="2800" spc="-34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wound  </a:t>
            </a:r>
            <a:r>
              <a:rPr sz="2800" spc="-30" dirty="0">
                <a:latin typeface="Constantia"/>
                <a:cs typeface="Constantia"/>
              </a:rPr>
              <a:t>appendectomy,</a:t>
            </a:r>
            <a:endParaRPr sz="2800">
              <a:latin typeface="Constantia"/>
              <a:cs typeface="Constantia"/>
            </a:endParaRPr>
          </a:p>
          <a:p>
            <a:pPr marL="441959" marR="640715" indent="-274320">
              <a:lnSpc>
                <a:spcPts val="2690"/>
              </a:lnSpc>
              <a:spcBef>
                <a:spcPts val="66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441959" algn="l"/>
              </a:tabLst>
            </a:pPr>
            <a:r>
              <a:rPr sz="2800" spc="-5" dirty="0">
                <a:latin typeface="Constantia"/>
                <a:cs typeface="Constantia"/>
              </a:rPr>
              <a:t>nausea, </a:t>
            </a:r>
            <a:r>
              <a:rPr sz="2800" spc="-15" dirty="0">
                <a:latin typeface="Constantia"/>
                <a:cs typeface="Constantia"/>
              </a:rPr>
              <a:t>vomiting, </a:t>
            </a:r>
            <a:r>
              <a:rPr sz="2800" spc="-10" dirty="0">
                <a:latin typeface="Constantia"/>
                <a:cs typeface="Constantia"/>
              </a:rPr>
              <a:t>increased </a:t>
            </a:r>
            <a:r>
              <a:rPr sz="2800" spc="-15" dirty="0">
                <a:latin typeface="Constantia"/>
                <a:cs typeface="Constantia"/>
              </a:rPr>
              <a:t>body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temperature,  </a:t>
            </a:r>
            <a:r>
              <a:rPr sz="2800" spc="-10" dirty="0">
                <a:latin typeface="Constantia"/>
                <a:cs typeface="Constantia"/>
              </a:rPr>
              <a:t>increased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leukocytes.</a:t>
            </a:r>
            <a:endParaRPr sz="2800">
              <a:latin typeface="Constantia"/>
              <a:cs typeface="Constantia"/>
            </a:endParaRPr>
          </a:p>
          <a:p>
            <a:pPr marL="530225" indent="-363220"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SzPct val="82812"/>
              <a:buFont typeface="Wingdings 2"/>
              <a:buChar char=""/>
              <a:tabLst>
                <a:tab pos="530225" algn="l"/>
                <a:tab pos="530860" algn="l"/>
              </a:tabLst>
            </a:pPr>
            <a:r>
              <a:rPr sz="3200" spc="-10" dirty="0">
                <a:latin typeface="Constantia"/>
                <a:cs typeface="Constantia"/>
              </a:rPr>
              <a:t>Past </a:t>
            </a:r>
            <a:r>
              <a:rPr sz="3200" spc="-5" dirty="0">
                <a:latin typeface="Constantia"/>
                <a:cs typeface="Constantia"/>
              </a:rPr>
              <a:t>medical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history</a:t>
            </a:r>
            <a:endParaRPr sz="3200">
              <a:latin typeface="Constantia"/>
              <a:cs typeface="Constantia"/>
            </a:endParaRPr>
          </a:p>
          <a:p>
            <a:pPr marL="696595" indent="-529590">
              <a:lnSpc>
                <a:spcPct val="100000"/>
              </a:lnSpc>
              <a:buClr>
                <a:srgbClr val="0AD0D9"/>
              </a:buClr>
              <a:buSzPct val="59375"/>
              <a:buFont typeface="Wingdings"/>
              <a:buChar char=""/>
              <a:tabLst>
                <a:tab pos="696595" algn="l"/>
                <a:tab pos="697230" algn="l"/>
              </a:tabLst>
            </a:pPr>
            <a:r>
              <a:rPr sz="3200" b="1" spc="-10" dirty="0">
                <a:solidFill>
                  <a:srgbClr val="FF0000"/>
                </a:solidFill>
                <a:latin typeface="Constantia"/>
                <a:cs typeface="Constantia"/>
              </a:rPr>
              <a:t>Physical</a:t>
            </a:r>
            <a:r>
              <a:rPr sz="3200" b="1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nstantia"/>
                <a:cs typeface="Constantia"/>
              </a:rPr>
              <a:t>Examination</a:t>
            </a:r>
            <a:endParaRPr sz="3200">
              <a:latin typeface="Constantia"/>
              <a:cs typeface="Constantia"/>
            </a:endParaRPr>
          </a:p>
          <a:p>
            <a:pPr marL="594360" indent="-427355"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SzPct val="80357"/>
              <a:buFont typeface="Wingdings 2"/>
              <a:buChar char=""/>
              <a:tabLst>
                <a:tab pos="594360" algn="l"/>
                <a:tab pos="594995" algn="l"/>
              </a:tabLst>
            </a:pPr>
            <a:r>
              <a:rPr sz="2800" b="1" spc="-15" dirty="0">
                <a:solidFill>
                  <a:srgbClr val="00AFEF"/>
                </a:solidFill>
                <a:latin typeface="Constantia"/>
                <a:cs typeface="Constantia"/>
              </a:rPr>
              <a:t>Cardiovascular</a:t>
            </a:r>
            <a:r>
              <a:rPr sz="2800" b="1" spc="-75" dirty="0">
                <a:solidFill>
                  <a:srgbClr val="00AFEF"/>
                </a:solidFill>
                <a:latin typeface="Constantia"/>
                <a:cs typeface="Constantia"/>
              </a:rPr>
              <a:t> </a:t>
            </a:r>
            <a:r>
              <a:rPr sz="2800" b="1" spc="-30" dirty="0">
                <a:solidFill>
                  <a:srgbClr val="00AFEF"/>
                </a:solidFill>
                <a:latin typeface="Constantia"/>
                <a:cs typeface="Constantia"/>
              </a:rPr>
              <a:t>System</a:t>
            </a:r>
            <a:endParaRPr sz="2800">
              <a:latin typeface="Constantia"/>
              <a:cs typeface="Constantia"/>
            </a:endParaRPr>
          </a:p>
          <a:p>
            <a:pPr marL="167640" marR="17780" indent="467995">
              <a:lnSpc>
                <a:spcPct val="80000"/>
              </a:lnSpc>
              <a:spcBef>
                <a:spcPts val="575"/>
              </a:spcBef>
              <a:tabLst>
                <a:tab pos="1092835" algn="l"/>
                <a:tab pos="1258570" algn="l"/>
                <a:tab pos="2540635" algn="l"/>
                <a:tab pos="3243580" algn="l"/>
                <a:tab pos="3632200" algn="l"/>
                <a:tab pos="4105910" algn="l"/>
                <a:tab pos="5358765" algn="l"/>
                <a:tab pos="5773420" algn="l"/>
                <a:tab pos="6919595" algn="l"/>
                <a:tab pos="7329805" algn="l"/>
              </a:tabLst>
            </a:pPr>
            <a:r>
              <a:rPr sz="2300" spc="-204" dirty="0">
                <a:latin typeface="Constantia"/>
                <a:cs typeface="Constantia"/>
              </a:rPr>
              <a:t>T</a:t>
            </a:r>
            <a:r>
              <a:rPr sz="2300" dirty="0">
                <a:latin typeface="Constantia"/>
                <a:cs typeface="Constantia"/>
              </a:rPr>
              <a:t>o	</a:t>
            </a:r>
            <a:r>
              <a:rPr sz="2300" spc="-5" dirty="0">
                <a:latin typeface="Constantia"/>
                <a:cs typeface="Constantia"/>
              </a:rPr>
              <a:t>de</a:t>
            </a:r>
            <a:r>
              <a:rPr sz="2300" spc="-45" dirty="0">
                <a:latin typeface="Constantia"/>
                <a:cs typeface="Constantia"/>
              </a:rPr>
              <a:t>t</a:t>
            </a:r>
            <a:r>
              <a:rPr sz="2300" spc="-15" dirty="0">
                <a:latin typeface="Constantia"/>
                <a:cs typeface="Constantia"/>
              </a:rPr>
              <a:t>e</a:t>
            </a:r>
            <a:r>
              <a:rPr sz="2300" spc="-5" dirty="0">
                <a:latin typeface="Constantia"/>
                <a:cs typeface="Constantia"/>
              </a:rPr>
              <a:t>rmin</a:t>
            </a:r>
            <a:r>
              <a:rPr sz="2300" dirty="0">
                <a:latin typeface="Constantia"/>
                <a:cs typeface="Constantia"/>
              </a:rPr>
              <a:t>e	vital	s</a:t>
            </a:r>
            <a:r>
              <a:rPr sz="2300" spc="-15" dirty="0">
                <a:latin typeface="Constantia"/>
                <a:cs typeface="Constantia"/>
              </a:rPr>
              <a:t>i</a:t>
            </a:r>
            <a:r>
              <a:rPr sz="2300" dirty="0">
                <a:latin typeface="Constantia"/>
                <a:cs typeface="Constantia"/>
              </a:rPr>
              <a:t>gn</a:t>
            </a:r>
            <a:r>
              <a:rPr sz="2300" spc="-25" dirty="0">
                <a:latin typeface="Constantia"/>
                <a:cs typeface="Constantia"/>
              </a:rPr>
              <a:t>s</a:t>
            </a:r>
            <a:r>
              <a:rPr sz="2300" dirty="0">
                <a:latin typeface="Constantia"/>
                <a:cs typeface="Constantia"/>
              </a:rPr>
              <a:t>,	p</a:t>
            </a:r>
            <a:r>
              <a:rPr sz="2300" spc="-40" dirty="0">
                <a:latin typeface="Constantia"/>
                <a:cs typeface="Constantia"/>
              </a:rPr>
              <a:t>r</a:t>
            </a:r>
            <a:r>
              <a:rPr sz="2300" spc="-15" dirty="0">
                <a:latin typeface="Constantia"/>
                <a:cs typeface="Constantia"/>
              </a:rPr>
              <a:t>e</a:t>
            </a:r>
            <a:r>
              <a:rPr sz="2300" spc="-10" dirty="0">
                <a:latin typeface="Constantia"/>
                <a:cs typeface="Constantia"/>
              </a:rPr>
              <a:t>s</a:t>
            </a:r>
            <a:r>
              <a:rPr sz="2300" dirty="0">
                <a:latin typeface="Constantia"/>
                <a:cs typeface="Constantia"/>
              </a:rPr>
              <a:t>en</a:t>
            </a:r>
            <a:r>
              <a:rPr sz="2300" spc="-40" dirty="0">
                <a:latin typeface="Constantia"/>
                <a:cs typeface="Constantia"/>
              </a:rPr>
              <a:t>c</a:t>
            </a:r>
            <a:r>
              <a:rPr sz="2300" dirty="0">
                <a:latin typeface="Constantia"/>
                <a:cs typeface="Constantia"/>
              </a:rPr>
              <a:t>e	or	abs</a:t>
            </a:r>
            <a:r>
              <a:rPr sz="2300" spc="-10" dirty="0">
                <a:latin typeface="Constantia"/>
                <a:cs typeface="Constantia"/>
              </a:rPr>
              <a:t>e</a:t>
            </a:r>
            <a:r>
              <a:rPr sz="2300" spc="-5" dirty="0">
                <a:latin typeface="Constantia"/>
                <a:cs typeface="Constantia"/>
              </a:rPr>
              <a:t>n</a:t>
            </a:r>
            <a:r>
              <a:rPr sz="2300" spc="-40" dirty="0">
                <a:latin typeface="Constantia"/>
                <a:cs typeface="Constantia"/>
              </a:rPr>
              <a:t>c</a:t>
            </a:r>
            <a:r>
              <a:rPr sz="2300" dirty="0">
                <a:latin typeface="Constantia"/>
                <a:cs typeface="Constantia"/>
              </a:rPr>
              <a:t>e	of	</a:t>
            </a:r>
            <a:r>
              <a:rPr sz="2300" spc="-5" dirty="0">
                <a:latin typeface="Constantia"/>
                <a:cs typeface="Constantia"/>
              </a:rPr>
              <a:t>jugular  </a:t>
            </a:r>
            <a:r>
              <a:rPr sz="2300" spc="-10" dirty="0">
                <a:latin typeface="Constantia"/>
                <a:cs typeface="Constantia"/>
              </a:rPr>
              <a:t>venous		</a:t>
            </a:r>
            <a:r>
              <a:rPr sz="2300" spc="-5" dirty="0">
                <a:latin typeface="Constantia"/>
                <a:cs typeface="Constantia"/>
              </a:rPr>
              <a:t>distension,</a:t>
            </a:r>
            <a:r>
              <a:rPr sz="2300" spc="-70" dirty="0">
                <a:latin typeface="Constantia"/>
                <a:cs typeface="Constantia"/>
              </a:rPr>
              <a:t> </a:t>
            </a:r>
            <a:r>
              <a:rPr sz="2300" spc="-25" dirty="0">
                <a:latin typeface="Constantia"/>
                <a:cs typeface="Constantia"/>
              </a:rPr>
              <a:t>pallor,	</a:t>
            </a:r>
            <a:r>
              <a:rPr sz="2300" dirty="0">
                <a:latin typeface="Constantia"/>
                <a:cs typeface="Constantia"/>
              </a:rPr>
              <a:t>edema, and abnormal heart</a:t>
            </a:r>
            <a:r>
              <a:rPr sz="2300" spc="-335" dirty="0">
                <a:latin typeface="Constantia"/>
                <a:cs typeface="Constantia"/>
              </a:rPr>
              <a:t> </a:t>
            </a:r>
            <a:r>
              <a:rPr sz="2300" spc="-5" dirty="0">
                <a:latin typeface="Constantia"/>
                <a:cs typeface="Constantia"/>
              </a:rPr>
              <a:t>sounds.</a:t>
            </a:r>
            <a:endParaRPr sz="23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81101"/>
            <a:ext cx="7665720" cy="525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985" indent="-804545">
              <a:lnSpc>
                <a:spcPct val="100000"/>
              </a:lnSpc>
              <a:spcBef>
                <a:spcPts val="105"/>
              </a:spcBef>
              <a:buClr>
                <a:srgbClr val="04607A"/>
              </a:buClr>
              <a:buFont typeface="Arial"/>
              <a:buChar char="•"/>
              <a:tabLst>
                <a:tab pos="1022985" algn="l"/>
                <a:tab pos="1023619" algn="l"/>
              </a:tabLst>
            </a:pPr>
            <a:r>
              <a:rPr sz="3200" b="1" spc="-5" dirty="0">
                <a:solidFill>
                  <a:srgbClr val="00AFEF"/>
                </a:solidFill>
                <a:latin typeface="Calibri"/>
                <a:cs typeface="Calibri"/>
              </a:rPr>
              <a:t>Hematologic</a:t>
            </a:r>
            <a:r>
              <a:rPr sz="32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00AFEF"/>
                </a:solidFill>
                <a:latin typeface="Calibri"/>
                <a:cs typeface="Calibri"/>
              </a:rPr>
              <a:t>System</a:t>
            </a:r>
            <a:endParaRPr sz="3200">
              <a:latin typeface="Calibri"/>
              <a:cs typeface="Calibri"/>
            </a:endParaRPr>
          </a:p>
          <a:p>
            <a:pPr marL="561975" marR="186055">
              <a:lnSpc>
                <a:spcPct val="100000"/>
              </a:lnSpc>
              <a:spcBef>
                <a:spcPts val="45"/>
              </a:spcBef>
              <a:tabLst>
                <a:tab pos="791210" algn="l"/>
              </a:tabLst>
            </a:pPr>
            <a:r>
              <a:rPr sz="2400" spc="-114" dirty="0">
                <a:solidFill>
                  <a:srgbClr val="04607A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determine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whether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there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an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increase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leukocytes 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(	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sign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of infection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 bleeding).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64285"/>
              <a:buFont typeface="Wingdings 2"/>
              <a:buChar char=""/>
              <a:tabLst>
                <a:tab pos="433070" algn="l"/>
                <a:tab pos="433705" algn="l"/>
              </a:tabLst>
            </a:pPr>
            <a:r>
              <a:rPr sz="3500" b="1" spc="-20" dirty="0">
                <a:solidFill>
                  <a:srgbClr val="00AFEF"/>
                </a:solidFill>
                <a:latin typeface="Constantia"/>
                <a:cs typeface="Constantia"/>
              </a:rPr>
              <a:t>Urogenital</a:t>
            </a:r>
            <a:r>
              <a:rPr sz="3500" b="1" spc="-15" dirty="0">
                <a:solidFill>
                  <a:srgbClr val="00AFEF"/>
                </a:solidFill>
                <a:latin typeface="Constantia"/>
                <a:cs typeface="Constantia"/>
              </a:rPr>
              <a:t> </a:t>
            </a:r>
            <a:r>
              <a:rPr sz="3500" b="1" spc="-30" dirty="0">
                <a:solidFill>
                  <a:srgbClr val="00AFEF"/>
                </a:solidFill>
                <a:latin typeface="Constantia"/>
                <a:cs typeface="Constantia"/>
              </a:rPr>
              <a:t>System</a:t>
            </a:r>
            <a:endParaRPr sz="3500">
              <a:latin typeface="Constantia"/>
              <a:cs typeface="Constantia"/>
            </a:endParaRPr>
          </a:p>
          <a:p>
            <a:pPr marL="12700" marR="78740" indent="528955">
              <a:lnSpc>
                <a:spcPct val="100000"/>
              </a:lnSpc>
              <a:spcBef>
                <a:spcPts val="645"/>
              </a:spcBef>
              <a:tabLst>
                <a:tab pos="1528445" algn="l"/>
              </a:tabLst>
            </a:pPr>
            <a:r>
              <a:rPr sz="2400" spc="-5" dirty="0">
                <a:latin typeface="Constantia"/>
                <a:cs typeface="Constantia"/>
              </a:rPr>
              <a:t>Assess	</a:t>
            </a:r>
            <a:r>
              <a:rPr sz="2400" dirty="0">
                <a:latin typeface="Constantia"/>
                <a:cs typeface="Constantia"/>
              </a:rPr>
              <a:t>Whether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not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tension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bladder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  </a:t>
            </a:r>
            <a:r>
              <a:rPr sz="2400" spc="-25" dirty="0">
                <a:latin typeface="Constantia"/>
                <a:cs typeface="Constantia"/>
              </a:rPr>
              <a:t>lower </a:t>
            </a:r>
            <a:r>
              <a:rPr sz="2400" spc="-5" dirty="0">
                <a:latin typeface="Constantia"/>
                <a:cs typeface="Constantia"/>
              </a:rPr>
              <a:t>back </a:t>
            </a:r>
            <a:r>
              <a:rPr sz="2400" dirty="0">
                <a:latin typeface="Constantia"/>
                <a:cs typeface="Constantia"/>
              </a:rPr>
              <a:t>pain</a:t>
            </a:r>
            <a:r>
              <a:rPr sz="2400" spc="-1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complaints.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285"/>
              <a:buFont typeface="Wingdings 2"/>
              <a:buChar char=""/>
              <a:tabLst>
                <a:tab pos="287020" algn="l"/>
              </a:tabLst>
            </a:pPr>
            <a:r>
              <a:rPr sz="3500" b="1" spc="-10" dirty="0">
                <a:solidFill>
                  <a:srgbClr val="00AFEF"/>
                </a:solidFill>
                <a:latin typeface="Constantia"/>
                <a:cs typeface="Constantia"/>
              </a:rPr>
              <a:t>Musculoskeletal</a:t>
            </a:r>
            <a:r>
              <a:rPr sz="3500" b="1" spc="-20" dirty="0">
                <a:solidFill>
                  <a:srgbClr val="00AFEF"/>
                </a:solidFill>
                <a:latin typeface="Constantia"/>
                <a:cs typeface="Constantia"/>
              </a:rPr>
              <a:t> </a:t>
            </a:r>
            <a:r>
              <a:rPr sz="3500" b="1" spc="-30" dirty="0">
                <a:solidFill>
                  <a:srgbClr val="00AFEF"/>
                </a:solidFill>
                <a:latin typeface="Constantia"/>
                <a:cs typeface="Constantia"/>
              </a:rPr>
              <a:t>System</a:t>
            </a:r>
            <a:endParaRPr sz="3500">
              <a:latin typeface="Constantia"/>
              <a:cs typeface="Constantia"/>
            </a:endParaRPr>
          </a:p>
          <a:p>
            <a:pPr marL="356870" indent="-344805">
              <a:lnSpc>
                <a:spcPct val="100000"/>
              </a:lnSpc>
              <a:spcBef>
                <a:spcPts val="64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sz="2400" spc="-110" dirty="0">
                <a:latin typeface="Constantia"/>
                <a:cs typeface="Constantia"/>
              </a:rPr>
              <a:t>To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determine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whether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difficulty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movement,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pain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bones,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joints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fracture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not.</a:t>
            </a:r>
            <a:endParaRPr sz="2400">
              <a:latin typeface="Constantia"/>
              <a:cs typeface="Constantia"/>
            </a:endParaRPr>
          </a:p>
          <a:p>
            <a:pPr marL="3175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00AFEF"/>
                </a:solidFill>
                <a:latin typeface="Constantia"/>
                <a:cs typeface="Constantia"/>
              </a:rPr>
              <a:t>The </a:t>
            </a:r>
            <a:r>
              <a:rPr sz="2400" b="1" dirty="0">
                <a:solidFill>
                  <a:srgbClr val="00AFEF"/>
                </a:solidFill>
                <a:latin typeface="Constantia"/>
                <a:cs typeface="Constantia"/>
              </a:rPr>
              <a:t>immune</a:t>
            </a:r>
            <a:r>
              <a:rPr sz="2400" b="1" spc="-170" dirty="0">
                <a:solidFill>
                  <a:srgbClr val="00AFE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00AFEF"/>
                </a:solidFill>
                <a:latin typeface="Constantia"/>
                <a:cs typeface="Constantia"/>
              </a:rPr>
              <a:t>system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10" dirty="0">
                <a:latin typeface="Constantia"/>
                <a:cs typeface="Constantia"/>
              </a:rPr>
              <a:t>To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determine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whether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lymph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enlargement.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193037"/>
            <a:ext cx="2941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00AFEF"/>
                </a:solidFill>
                <a:latin typeface="Calibri"/>
                <a:cs typeface="Calibri"/>
              </a:rPr>
              <a:t>Investigations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7574915" cy="27203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69570" algn="l"/>
              </a:tabLst>
            </a:pPr>
            <a:r>
              <a:rPr sz="2600" b="1" spc="-5" dirty="0">
                <a:solidFill>
                  <a:srgbClr val="4FCEFF"/>
                </a:solidFill>
                <a:latin typeface="Constantia"/>
                <a:cs typeface="Constantia"/>
              </a:rPr>
              <a:t>Routine </a:t>
            </a:r>
            <a:r>
              <a:rPr sz="2600" b="1" dirty="0">
                <a:solidFill>
                  <a:srgbClr val="4FCEFF"/>
                </a:solidFill>
                <a:latin typeface="Constantia"/>
                <a:cs typeface="Constantia"/>
              </a:rPr>
              <a:t>blood</a:t>
            </a:r>
            <a:r>
              <a:rPr sz="2600" b="1" spc="-105" dirty="0">
                <a:solidFill>
                  <a:srgbClr val="4FCE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4FCEFF"/>
                </a:solidFill>
                <a:latin typeface="Constantia"/>
                <a:cs typeface="Constantia"/>
              </a:rPr>
              <a:t>tests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527685" algn="l"/>
                <a:tab pos="528320" algn="l"/>
              </a:tabLst>
            </a:pPr>
            <a:r>
              <a:rPr dirty="0"/>
              <a:t>	</a:t>
            </a:r>
            <a:r>
              <a:rPr sz="2600" spc="-114" dirty="0">
                <a:latin typeface="Constantia"/>
                <a:cs typeface="Constantia"/>
              </a:rPr>
              <a:t>To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determine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increase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leukocytes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sign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infection.</a:t>
            </a:r>
            <a:endParaRPr sz="2600">
              <a:latin typeface="Constantia"/>
              <a:cs typeface="Constantia"/>
            </a:endParaRPr>
          </a:p>
          <a:p>
            <a:pPr marL="368935" indent="-35687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69570" algn="l"/>
              </a:tabLst>
            </a:pPr>
            <a:r>
              <a:rPr sz="2600" b="1" spc="-5" dirty="0">
                <a:solidFill>
                  <a:srgbClr val="4FCEFF"/>
                </a:solidFill>
                <a:latin typeface="Constantia"/>
                <a:cs typeface="Constantia"/>
              </a:rPr>
              <a:t>Abdominal</a:t>
            </a:r>
            <a:r>
              <a:rPr sz="2600" b="1" spc="-75" dirty="0">
                <a:solidFill>
                  <a:srgbClr val="4FCE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4FCEFF"/>
                </a:solidFill>
                <a:latin typeface="Constantia"/>
                <a:cs typeface="Constantia"/>
              </a:rPr>
              <a:t>examinatio</a:t>
            </a:r>
            <a:r>
              <a:rPr sz="2600" dirty="0">
                <a:solidFill>
                  <a:srgbClr val="4FCEFF"/>
                </a:solidFill>
                <a:latin typeface="Constantia"/>
                <a:cs typeface="Constantia"/>
              </a:rPr>
              <a:t>n</a:t>
            </a:r>
            <a:endParaRPr sz="2600">
              <a:latin typeface="Constantia"/>
              <a:cs typeface="Constantia"/>
            </a:endParaRPr>
          </a:p>
          <a:p>
            <a:pPr marL="286385" marR="163893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527685" algn="l"/>
                <a:tab pos="528320" algn="l"/>
              </a:tabLst>
            </a:pPr>
            <a:r>
              <a:rPr dirty="0"/>
              <a:t>	</a:t>
            </a:r>
            <a:r>
              <a:rPr sz="2600" spc="-114" dirty="0">
                <a:latin typeface="Constantia"/>
                <a:cs typeface="Constantia"/>
              </a:rPr>
              <a:t>To </a:t>
            </a:r>
            <a:r>
              <a:rPr sz="2600" spc="-15" dirty="0">
                <a:latin typeface="Constantia"/>
                <a:cs typeface="Constantia"/>
              </a:rPr>
              <a:t>know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existence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post-surgical  </a:t>
            </a:r>
            <a:r>
              <a:rPr sz="2600" spc="-10" dirty="0">
                <a:latin typeface="Constantia"/>
                <a:cs typeface="Constantia"/>
              </a:rPr>
              <a:t>complications.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71169"/>
            <a:ext cx="67303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5" dirty="0">
                <a:solidFill>
                  <a:srgbClr val="FF99CC"/>
                </a:solidFill>
                <a:latin typeface="Calibri"/>
                <a:cs typeface="Calibri"/>
              </a:rPr>
              <a:t>NURSING</a:t>
            </a:r>
            <a:r>
              <a:rPr sz="6000" b="1" spc="-50" dirty="0">
                <a:solidFill>
                  <a:srgbClr val="FF99CC"/>
                </a:solidFill>
                <a:latin typeface="Calibri"/>
                <a:cs typeface="Calibri"/>
              </a:rPr>
              <a:t> </a:t>
            </a:r>
            <a:r>
              <a:rPr sz="6000" b="1" spc="-15" dirty="0">
                <a:solidFill>
                  <a:srgbClr val="FF99CC"/>
                </a:solidFill>
                <a:latin typeface="Calibri"/>
                <a:cs typeface="Calibri"/>
              </a:rPr>
              <a:t>DIAGNOSIS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8003540" cy="27203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spc="-15" dirty="0">
                <a:solidFill>
                  <a:srgbClr val="4FCEFF"/>
                </a:solidFill>
                <a:latin typeface="Constantia"/>
                <a:cs typeface="Constantia"/>
              </a:rPr>
              <a:t>Preoperative</a:t>
            </a:r>
            <a:r>
              <a:rPr sz="2600" b="1" spc="-145" dirty="0">
                <a:solidFill>
                  <a:srgbClr val="4FCE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4FCEFF"/>
                </a:solidFill>
                <a:latin typeface="Constantia"/>
                <a:cs typeface="Constantia"/>
              </a:rPr>
              <a:t>Appendectomy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Acute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pain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related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distention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intestinal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tissue 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10" dirty="0">
                <a:latin typeface="Constantia"/>
                <a:cs typeface="Constantia"/>
              </a:rPr>
              <a:t>inflammation.</a:t>
            </a:r>
            <a:endParaRPr sz="2600">
              <a:latin typeface="Constantia"/>
              <a:cs typeface="Constantia"/>
            </a:endParaRPr>
          </a:p>
          <a:p>
            <a:pPr marL="364490" indent="-35242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365125" algn="l"/>
              </a:tabLst>
            </a:pPr>
            <a:r>
              <a:rPr sz="2600" spc="-5" dirty="0">
                <a:latin typeface="Constantia"/>
                <a:cs typeface="Constantia"/>
              </a:rPr>
              <a:t>Anxiety </a:t>
            </a:r>
            <a:r>
              <a:rPr sz="2600" spc="-10" dirty="0">
                <a:latin typeface="Constantia"/>
                <a:cs typeface="Constantia"/>
              </a:rPr>
              <a:t>related </a:t>
            </a:r>
            <a:r>
              <a:rPr sz="2600" spc="-15" dirty="0">
                <a:latin typeface="Constantia"/>
                <a:cs typeface="Constantia"/>
              </a:rPr>
              <a:t>to change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dirty="0">
                <a:latin typeface="Constantia"/>
                <a:cs typeface="Constantia"/>
              </a:rPr>
              <a:t>health</a:t>
            </a:r>
            <a:r>
              <a:rPr sz="2600" spc="-4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status.</a:t>
            </a:r>
            <a:endParaRPr sz="2600">
              <a:latin typeface="Constantia"/>
              <a:cs typeface="Constantia"/>
            </a:endParaRPr>
          </a:p>
          <a:p>
            <a:pPr marL="286385" marR="18084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451484" algn="l"/>
                <a:tab pos="452120" algn="l"/>
              </a:tabLst>
            </a:pPr>
            <a:r>
              <a:rPr dirty="0"/>
              <a:t>	</a:t>
            </a:r>
            <a:r>
              <a:rPr sz="2600" spc="-5" dirty="0">
                <a:latin typeface="Constantia"/>
                <a:cs typeface="Constantia"/>
              </a:rPr>
              <a:t>Risk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deficient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40" dirty="0">
                <a:latin typeface="Constantia"/>
                <a:cs typeface="Constantia"/>
              </a:rPr>
              <a:t>fluid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volume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related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spc="-15" dirty="0">
                <a:latin typeface="Constantia"/>
                <a:cs typeface="Constantia"/>
              </a:rPr>
              <a:t>preoperative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vomiting.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63497"/>
            <a:ext cx="8154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" dirty="0">
                <a:solidFill>
                  <a:srgbClr val="7D9531"/>
                </a:solidFill>
                <a:latin typeface="Calibri"/>
                <a:cs typeface="Calibri"/>
              </a:rPr>
              <a:t>Postoperative </a:t>
            </a:r>
            <a:r>
              <a:rPr b="1" spc="-15" dirty="0">
                <a:solidFill>
                  <a:srgbClr val="7D9531"/>
                </a:solidFill>
                <a:latin typeface="Calibri"/>
                <a:cs typeface="Calibri"/>
              </a:rPr>
              <a:t>Nursing</a:t>
            </a:r>
            <a:r>
              <a:rPr b="1" spc="10" dirty="0">
                <a:solidFill>
                  <a:srgbClr val="7D9531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7D9531"/>
                </a:solidFill>
                <a:latin typeface="Calibri"/>
                <a:cs typeface="Calibri"/>
              </a:rPr>
              <a:t>Diagnosis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562850" cy="3037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365125" algn="l"/>
              </a:tabLst>
            </a:pPr>
            <a:r>
              <a:rPr dirty="0"/>
              <a:t>	</a:t>
            </a:r>
            <a:r>
              <a:rPr sz="2600" spc="-10" dirty="0">
                <a:latin typeface="Constantia"/>
                <a:cs typeface="Constantia"/>
              </a:rPr>
              <a:t>Acute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related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presence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postoperative  </a:t>
            </a:r>
            <a:r>
              <a:rPr sz="2600" spc="-10" dirty="0">
                <a:latin typeface="Constantia"/>
                <a:cs typeface="Constantia"/>
              </a:rPr>
              <a:t>wound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appendectomy.</a:t>
            </a:r>
            <a:endParaRPr sz="2600">
              <a:latin typeface="Constantia"/>
              <a:cs typeface="Constantia"/>
            </a:endParaRPr>
          </a:p>
          <a:p>
            <a:pPr marL="286385" marR="40513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369570" algn="l"/>
              </a:tabLst>
            </a:pPr>
            <a:r>
              <a:rPr dirty="0"/>
              <a:t>	</a:t>
            </a:r>
            <a:r>
              <a:rPr sz="2600" spc="-5" dirty="0">
                <a:latin typeface="Constantia"/>
                <a:cs typeface="Constantia"/>
              </a:rPr>
              <a:t>Impaired nutrition </a:t>
            </a:r>
            <a:r>
              <a:rPr sz="2600" dirty="0">
                <a:latin typeface="Constantia"/>
                <a:cs typeface="Constantia"/>
              </a:rPr>
              <a:t>less than </a:t>
            </a:r>
            <a:r>
              <a:rPr sz="2600" spc="-10" dirty="0">
                <a:latin typeface="Constantia"/>
                <a:cs typeface="Constantia"/>
              </a:rPr>
              <a:t>body</a:t>
            </a:r>
            <a:r>
              <a:rPr sz="2600" spc="-2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requirements  related </a:t>
            </a:r>
            <a:r>
              <a:rPr sz="2600" spc="-15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reduced </a:t>
            </a:r>
            <a:r>
              <a:rPr sz="2600" spc="-5" dirty="0">
                <a:latin typeface="Constantia"/>
                <a:cs typeface="Constantia"/>
              </a:rPr>
              <a:t>anorexia,</a:t>
            </a:r>
            <a:r>
              <a:rPr sz="2600" spc="-2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nausea.</a:t>
            </a:r>
            <a:endParaRPr sz="2600">
              <a:latin typeface="Constantia"/>
              <a:cs typeface="Constantia"/>
            </a:endParaRPr>
          </a:p>
          <a:p>
            <a:pPr marL="286385" marR="4114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Deficient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knowledge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about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care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diseases  </a:t>
            </a:r>
            <a:r>
              <a:rPr sz="2600" spc="-10" dirty="0">
                <a:latin typeface="Constantia"/>
                <a:cs typeface="Constantia"/>
              </a:rPr>
              <a:t>related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lack of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information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Risk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spc="-5" dirty="0">
                <a:latin typeface="Constantia"/>
                <a:cs typeface="Constantia"/>
              </a:rPr>
              <a:t>infection </a:t>
            </a:r>
            <a:r>
              <a:rPr sz="2600" spc="-10" dirty="0">
                <a:latin typeface="Constantia"/>
                <a:cs typeface="Constantia"/>
              </a:rPr>
              <a:t>related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surgical</a:t>
            </a:r>
            <a:r>
              <a:rPr sz="2600" spc="-4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incision.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6795" y="524002"/>
            <a:ext cx="47726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40" dirty="0">
                <a:solidFill>
                  <a:srgbClr val="FF9900"/>
                </a:solidFill>
                <a:latin typeface="Calibri"/>
                <a:cs typeface="Calibri"/>
              </a:rPr>
              <a:t>COMPLICATIONS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96821"/>
            <a:ext cx="778383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39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/>
                <a:cs typeface="Constantia"/>
              </a:rPr>
              <a:t>Appendicitis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can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cause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serious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complications,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such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as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ts val="2990"/>
              </a:lnSpc>
              <a:buClr>
                <a:srgbClr val="0AD0D9"/>
              </a:buClr>
              <a:buSzPct val="94000"/>
              <a:buFont typeface="Wingdings 2"/>
              <a:buChar char=""/>
              <a:tabLst>
                <a:tab pos="287020" algn="l"/>
              </a:tabLst>
            </a:pPr>
            <a:r>
              <a:rPr sz="2500" b="1" spc="-5" dirty="0">
                <a:solidFill>
                  <a:srgbClr val="FF99CC"/>
                </a:solidFill>
                <a:latin typeface="Constantia"/>
                <a:cs typeface="Constantia"/>
              </a:rPr>
              <a:t>A </a:t>
            </a:r>
            <a:r>
              <a:rPr sz="2500" b="1" spc="-15" dirty="0">
                <a:solidFill>
                  <a:srgbClr val="FF99CC"/>
                </a:solidFill>
                <a:latin typeface="Constantia"/>
                <a:cs typeface="Constantia"/>
              </a:rPr>
              <a:t>ruptured</a:t>
            </a:r>
            <a:r>
              <a:rPr sz="2500" b="1" spc="-95" dirty="0">
                <a:solidFill>
                  <a:srgbClr val="FF99CC"/>
                </a:solidFill>
                <a:latin typeface="Constantia"/>
                <a:cs typeface="Constantia"/>
              </a:rPr>
              <a:t> </a:t>
            </a:r>
            <a:r>
              <a:rPr sz="2500" b="1" spc="-5" dirty="0">
                <a:solidFill>
                  <a:srgbClr val="FF99CC"/>
                </a:solidFill>
                <a:latin typeface="Constantia"/>
                <a:cs typeface="Constantia"/>
              </a:rPr>
              <a:t>appendix.</a:t>
            </a:r>
            <a:endParaRPr sz="2500">
              <a:latin typeface="Constantia"/>
              <a:cs typeface="Constantia"/>
            </a:endParaRPr>
          </a:p>
          <a:p>
            <a:pPr marL="363220" indent="-350520">
              <a:lnSpc>
                <a:spcPct val="100000"/>
              </a:lnSpc>
              <a:spcBef>
                <a:spcPts val="500"/>
              </a:spcBef>
              <a:buClr>
                <a:srgbClr val="0AD0D9"/>
              </a:buClr>
              <a:buSzPct val="117500"/>
              <a:buFont typeface="Wingdings"/>
              <a:buChar char=""/>
              <a:tabLst>
                <a:tab pos="363220" algn="l"/>
              </a:tabLst>
            </a:pP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10" dirty="0">
                <a:latin typeface="Constantia"/>
                <a:cs typeface="Constantia"/>
              </a:rPr>
              <a:t>rupture </a:t>
            </a:r>
            <a:r>
              <a:rPr sz="2000" spc="-5" dirty="0">
                <a:latin typeface="Constantia"/>
                <a:cs typeface="Constantia"/>
              </a:rPr>
              <a:t>spreads infection throughout </a:t>
            </a:r>
            <a:r>
              <a:rPr sz="2000" dirty="0">
                <a:latin typeface="Constantia"/>
                <a:cs typeface="Constantia"/>
              </a:rPr>
              <a:t>abdomen</a:t>
            </a:r>
            <a:r>
              <a:rPr sz="2000" spc="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(peritonitis).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0AD0D9"/>
              </a:buClr>
              <a:buSzPct val="95000"/>
              <a:buFont typeface="Wingdings"/>
              <a:buChar char=""/>
              <a:tabLst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life-threatening.</a:t>
            </a:r>
            <a:endParaRPr sz="2000">
              <a:latin typeface="Constantia"/>
              <a:cs typeface="Constantia"/>
            </a:endParaRPr>
          </a:p>
          <a:p>
            <a:pPr marL="344805" indent="-332740">
              <a:lnSpc>
                <a:spcPts val="2160"/>
              </a:lnSpc>
              <a:buClr>
                <a:srgbClr val="0AD0D9"/>
              </a:buClr>
              <a:buSzPct val="95000"/>
              <a:buFont typeface="Wingdings"/>
              <a:buChar char=""/>
              <a:tabLst>
                <a:tab pos="344805" algn="l"/>
                <a:tab pos="345440" algn="l"/>
              </a:tabLst>
            </a:pPr>
            <a:r>
              <a:rPr sz="2000" dirty="0">
                <a:latin typeface="Constantia"/>
                <a:cs typeface="Constantia"/>
              </a:rPr>
              <a:t>This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condition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requires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immediate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surgery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remove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appendix</a:t>
            </a:r>
            <a:endParaRPr sz="2000">
              <a:latin typeface="Constantia"/>
              <a:cs typeface="Constantia"/>
            </a:endParaRPr>
          </a:p>
          <a:p>
            <a:pPr marL="286385">
              <a:lnSpc>
                <a:spcPts val="2160"/>
              </a:lnSpc>
            </a:pPr>
            <a:r>
              <a:rPr sz="2000" dirty="0">
                <a:latin typeface="Constantia"/>
                <a:cs typeface="Constantia"/>
              </a:rPr>
              <a:t>and </a:t>
            </a:r>
            <a:r>
              <a:rPr sz="2000" spc="-5" dirty="0">
                <a:latin typeface="Constantia"/>
                <a:cs typeface="Constantia"/>
              </a:rPr>
              <a:t>clean </a:t>
            </a:r>
            <a:r>
              <a:rPr sz="2000" spc="-15" dirty="0">
                <a:latin typeface="Constantia"/>
                <a:cs typeface="Constantia"/>
              </a:rPr>
              <a:t>your </a:t>
            </a:r>
            <a:r>
              <a:rPr sz="2000" spc="-5" dirty="0">
                <a:latin typeface="Constantia"/>
                <a:cs typeface="Constantia"/>
              </a:rPr>
              <a:t>abdominal</a:t>
            </a:r>
            <a:r>
              <a:rPr sz="2000" spc="-345" dirty="0">
                <a:latin typeface="Constantia"/>
                <a:cs typeface="Constantia"/>
              </a:rPr>
              <a:t> </a:t>
            </a:r>
            <a:r>
              <a:rPr sz="2000" spc="-35" dirty="0">
                <a:latin typeface="Constantia"/>
                <a:cs typeface="Constantia"/>
              </a:rPr>
              <a:t>cavity.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Constantia"/>
              <a:cs typeface="Constantia"/>
            </a:endParaRPr>
          </a:p>
          <a:p>
            <a:pPr marL="515620" indent="-503555">
              <a:lnSpc>
                <a:spcPct val="100000"/>
              </a:lnSpc>
              <a:buClr>
                <a:srgbClr val="0AD0D9"/>
              </a:buClr>
              <a:buSzPct val="70833"/>
              <a:buFont typeface="Wingdings 2"/>
              <a:buChar char=""/>
              <a:tabLst>
                <a:tab pos="515620" algn="l"/>
                <a:tab pos="516255" algn="l"/>
              </a:tabLst>
            </a:pPr>
            <a:r>
              <a:rPr sz="2400" b="1" dirty="0">
                <a:solidFill>
                  <a:srgbClr val="FF99CC"/>
                </a:solidFill>
                <a:latin typeface="Constantia"/>
                <a:cs typeface="Constantia"/>
              </a:rPr>
              <a:t>A</a:t>
            </a:r>
            <a:r>
              <a:rPr sz="2400" b="1" spc="-75" dirty="0">
                <a:solidFill>
                  <a:srgbClr val="FF99CC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99CC"/>
                </a:solidFill>
                <a:latin typeface="Constantia"/>
                <a:cs typeface="Constantia"/>
              </a:rPr>
              <a:t>pocket</a:t>
            </a:r>
            <a:r>
              <a:rPr sz="2400" b="1" spc="-130" dirty="0">
                <a:solidFill>
                  <a:srgbClr val="FF99CC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99CC"/>
                </a:solidFill>
                <a:latin typeface="Constantia"/>
                <a:cs typeface="Constantia"/>
              </a:rPr>
              <a:t>of</a:t>
            </a:r>
            <a:r>
              <a:rPr sz="2400" b="1" spc="15" dirty="0">
                <a:solidFill>
                  <a:srgbClr val="FF99CC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99CC"/>
                </a:solidFill>
                <a:latin typeface="Constantia"/>
                <a:cs typeface="Constantia"/>
              </a:rPr>
              <a:t>pus</a:t>
            </a:r>
            <a:r>
              <a:rPr sz="2400" b="1" spc="-80" dirty="0">
                <a:solidFill>
                  <a:srgbClr val="FF99CC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99CC"/>
                </a:solidFill>
                <a:latin typeface="Constantia"/>
                <a:cs typeface="Constantia"/>
              </a:rPr>
              <a:t>that</a:t>
            </a:r>
            <a:r>
              <a:rPr sz="2400" b="1" spc="-70" dirty="0">
                <a:solidFill>
                  <a:srgbClr val="FF99CC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99CC"/>
                </a:solidFill>
                <a:latin typeface="Constantia"/>
                <a:cs typeface="Constantia"/>
              </a:rPr>
              <a:t>forms</a:t>
            </a:r>
            <a:r>
              <a:rPr sz="2400" b="1" spc="-65" dirty="0">
                <a:solidFill>
                  <a:srgbClr val="FF99CC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99CC"/>
                </a:solidFill>
                <a:latin typeface="Constantia"/>
                <a:cs typeface="Constantia"/>
              </a:rPr>
              <a:t>in</a:t>
            </a:r>
            <a:r>
              <a:rPr sz="2400" b="1" spc="-50" dirty="0">
                <a:solidFill>
                  <a:srgbClr val="FF99CC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99CC"/>
                </a:solidFill>
                <a:latin typeface="Constantia"/>
                <a:cs typeface="Constantia"/>
              </a:rPr>
              <a:t>the</a:t>
            </a:r>
            <a:r>
              <a:rPr sz="2400" b="1" spc="-125" dirty="0">
                <a:solidFill>
                  <a:srgbClr val="FF99CC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99CC"/>
                </a:solidFill>
                <a:latin typeface="Constantia"/>
                <a:cs typeface="Constantia"/>
              </a:rPr>
              <a:t>abdomen</a:t>
            </a:r>
            <a:r>
              <a:rPr sz="1800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286385" marR="821690" indent="-274320">
              <a:lnSpc>
                <a:spcPct val="80000"/>
              </a:lnSpc>
              <a:spcBef>
                <a:spcPts val="495"/>
              </a:spcBef>
              <a:buClr>
                <a:srgbClr val="0AD0D9"/>
              </a:buClr>
              <a:buSzPct val="95000"/>
              <a:buFont typeface="Wingdings"/>
              <a:buChar char=""/>
              <a:tabLst>
                <a:tab pos="287020" algn="l"/>
              </a:tabLst>
            </a:pPr>
            <a:r>
              <a:rPr sz="2000" dirty="0">
                <a:latin typeface="Constantia"/>
                <a:cs typeface="Constantia"/>
              </a:rPr>
              <a:t>If </a:t>
            </a:r>
            <a:r>
              <a:rPr sz="2000" spc="-5" dirty="0">
                <a:latin typeface="Constantia"/>
                <a:cs typeface="Constantia"/>
              </a:rPr>
              <a:t>appendix bursts, Patient </a:t>
            </a:r>
            <a:r>
              <a:rPr sz="2000" spc="-15" dirty="0">
                <a:latin typeface="Constantia"/>
                <a:cs typeface="Constantia"/>
              </a:rPr>
              <a:t>may </a:t>
            </a:r>
            <a:r>
              <a:rPr sz="2000" spc="-10" dirty="0">
                <a:latin typeface="Constantia"/>
                <a:cs typeface="Constantia"/>
              </a:rPr>
              <a:t>develop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10" dirty="0">
                <a:latin typeface="Constantia"/>
                <a:cs typeface="Constantia"/>
              </a:rPr>
              <a:t>pocket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infection  (abscess).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ts val="2160"/>
              </a:lnSpc>
              <a:buClr>
                <a:srgbClr val="0AD0D9"/>
              </a:buClr>
              <a:buSzPct val="95000"/>
              <a:buFont typeface="Wingdings"/>
              <a:buChar char=""/>
              <a:tabLst>
                <a:tab pos="287020" algn="l"/>
              </a:tabLst>
            </a:pP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most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cases,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surgeon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drains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abscess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by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placing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tube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through</a:t>
            </a:r>
            <a:endParaRPr sz="2000">
              <a:latin typeface="Constantia"/>
              <a:cs typeface="Constantia"/>
            </a:endParaRPr>
          </a:p>
          <a:p>
            <a:pPr marL="286385">
              <a:lnSpc>
                <a:spcPts val="2160"/>
              </a:lnSpc>
            </a:pPr>
            <a:r>
              <a:rPr sz="2000" dirty="0">
                <a:latin typeface="Constantia"/>
                <a:cs typeface="Constantia"/>
              </a:rPr>
              <a:t>abdominal </a:t>
            </a:r>
            <a:r>
              <a:rPr sz="2000" spc="-10" dirty="0">
                <a:latin typeface="Constantia"/>
                <a:cs typeface="Constantia"/>
              </a:rPr>
              <a:t>wall into </a:t>
            </a:r>
            <a:r>
              <a:rPr sz="2000" spc="-5" dirty="0">
                <a:latin typeface="Constantia"/>
                <a:cs typeface="Constantia"/>
              </a:rPr>
              <a:t>the abscess</a:t>
            </a:r>
            <a:r>
              <a:rPr sz="2000" spc="-3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site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"/>
              <a:tabLst>
                <a:tab pos="287020" algn="l"/>
              </a:tabLst>
            </a:pP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tube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left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place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for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two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weeks,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"/>
              <a:tabLst>
                <a:tab pos="287020" algn="l"/>
              </a:tabLst>
            </a:pPr>
            <a:r>
              <a:rPr sz="2000" spc="-5" dirty="0">
                <a:latin typeface="Constantia"/>
                <a:cs typeface="Constantia"/>
              </a:rPr>
              <a:t>Antibiotics</a:t>
            </a:r>
            <a:r>
              <a:rPr sz="2000" spc="-13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are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given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1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clear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infection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679145"/>
            <a:ext cx="44729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5" dirty="0">
                <a:solidFill>
                  <a:srgbClr val="6F2F9F"/>
                </a:solidFill>
                <a:latin typeface="Calibri"/>
                <a:cs typeface="Calibri"/>
              </a:rPr>
              <a:t>DEFINITION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8080375" cy="1690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365125" algn="l"/>
              </a:tabLst>
            </a:pPr>
            <a:r>
              <a:rPr sz="2600" spc="-5" dirty="0">
                <a:latin typeface="Constantia"/>
                <a:cs typeface="Constantia"/>
              </a:rPr>
              <a:t>Appendicitis is an </a:t>
            </a:r>
            <a:r>
              <a:rPr sz="2600" spc="10" dirty="0">
                <a:latin typeface="Constantia"/>
                <a:cs typeface="Constantia"/>
              </a:rPr>
              <a:t>inflammation </a:t>
            </a:r>
            <a:r>
              <a:rPr sz="2600" spc="-5" dirty="0">
                <a:latin typeface="Constantia"/>
                <a:cs typeface="Constantia"/>
              </a:rPr>
              <a:t>of the </a:t>
            </a:r>
            <a:r>
              <a:rPr sz="2600" spc="-10" dirty="0">
                <a:latin typeface="Constantia"/>
                <a:cs typeface="Constantia"/>
              </a:rPr>
              <a:t>vermiform  </a:t>
            </a:r>
            <a:r>
              <a:rPr sz="2600" spc="-5" dirty="0">
                <a:latin typeface="Constantia"/>
                <a:cs typeface="Constantia"/>
              </a:rPr>
              <a:t>appendix that </a:t>
            </a:r>
            <a:r>
              <a:rPr sz="2600" spc="-15" dirty="0">
                <a:latin typeface="Constantia"/>
                <a:cs typeface="Constantia"/>
              </a:rPr>
              <a:t>develops </a:t>
            </a:r>
            <a:r>
              <a:rPr sz="2600" spc="-10" dirty="0">
                <a:latin typeface="Constantia"/>
                <a:cs typeface="Constantia"/>
              </a:rPr>
              <a:t>most </a:t>
            </a:r>
            <a:r>
              <a:rPr sz="2600" spc="-15" dirty="0">
                <a:latin typeface="Constantia"/>
                <a:cs typeface="Constantia"/>
              </a:rPr>
              <a:t>commonly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adolescents 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5" dirty="0">
                <a:latin typeface="Constantia"/>
                <a:cs typeface="Constantia"/>
              </a:rPr>
              <a:t>young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adults.</a:t>
            </a:r>
            <a:endParaRPr sz="2600">
              <a:latin typeface="Constantia"/>
              <a:cs typeface="Constantia"/>
            </a:endParaRPr>
          </a:p>
          <a:p>
            <a:pPr marL="3315335" algn="just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latin typeface="Constantia"/>
                <a:cs typeface="Constantia"/>
              </a:rPr>
              <a:t>( </a:t>
            </a:r>
            <a:r>
              <a:rPr sz="2600" spc="-45" dirty="0">
                <a:latin typeface="Constantia"/>
                <a:cs typeface="Constantia"/>
              </a:rPr>
              <a:t>Joyce </a:t>
            </a:r>
            <a:r>
              <a:rPr sz="2600" spc="5" dirty="0">
                <a:latin typeface="Constantia"/>
                <a:cs typeface="Constantia"/>
              </a:rPr>
              <a:t>M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Black)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15606" y="3691509"/>
            <a:ext cx="11004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0395" algn="l"/>
              </a:tabLst>
            </a:pPr>
            <a:r>
              <a:rPr sz="2600" spc="-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f	</a:t>
            </a:r>
            <a:r>
              <a:rPr sz="2600" spc="-5" dirty="0">
                <a:latin typeface="Constantia"/>
                <a:cs typeface="Constantia"/>
              </a:rPr>
              <a:t>the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691509"/>
            <a:ext cx="6688455" cy="129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  <a:tab pos="2411095" algn="l"/>
                <a:tab pos="2952750" algn="l"/>
                <a:tab pos="3618865" algn="l"/>
                <a:tab pos="4700905" algn="l"/>
              </a:tabLst>
            </a:pPr>
            <a:r>
              <a:rPr sz="2600" spc="-3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end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citi</a:t>
            </a:r>
            <a:r>
              <a:rPr sz="2600" dirty="0">
                <a:latin typeface="Constantia"/>
                <a:cs typeface="Constantia"/>
              </a:rPr>
              <a:t>s	</a:t>
            </a:r>
            <a:r>
              <a:rPr sz="2600" spc="-2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	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	ac</a:t>
            </a:r>
            <a:r>
              <a:rPr sz="2600" spc="-10" dirty="0">
                <a:latin typeface="Constantia"/>
                <a:cs typeface="Constantia"/>
              </a:rPr>
              <a:t>u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	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19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la</a:t>
            </a:r>
            <a:r>
              <a:rPr sz="2600" spc="-15" dirty="0">
                <a:latin typeface="Constantia"/>
                <a:cs typeface="Constantia"/>
              </a:rPr>
              <a:t>m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tion  appendix.</a:t>
            </a:r>
            <a:endParaRPr sz="2600">
              <a:latin typeface="Constantia"/>
              <a:cs typeface="Constantia"/>
            </a:endParaRPr>
          </a:p>
          <a:p>
            <a:pPr marL="31496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Constantia"/>
                <a:cs typeface="Constantia"/>
              </a:rPr>
              <a:t>( </a:t>
            </a:r>
            <a:r>
              <a:rPr sz="2600" spc="-15" dirty="0">
                <a:latin typeface="Constantia"/>
                <a:cs typeface="Constantia"/>
              </a:rPr>
              <a:t>B.T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Basuvanthapa)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67181"/>
            <a:ext cx="38881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AFEF"/>
                </a:solidFill>
                <a:latin typeface="Calibri"/>
                <a:cs typeface="Calibri"/>
              </a:rPr>
              <a:t>ASSIGNMENT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85177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Write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assignment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Post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operative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care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patient  </a:t>
            </a:r>
            <a:r>
              <a:rPr sz="2600" spc="-15" dirty="0">
                <a:latin typeface="Constantia"/>
                <a:cs typeface="Constantia"/>
              </a:rPr>
              <a:t>undergone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appendecetomy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2744" y="1031494"/>
            <a:ext cx="46443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20" dirty="0">
                <a:solidFill>
                  <a:srgbClr val="6F2F9F"/>
                </a:solidFill>
                <a:latin typeface="Calibri"/>
                <a:cs typeface="Calibri"/>
              </a:rPr>
              <a:t>RESEARCH</a:t>
            </a:r>
            <a:r>
              <a:rPr sz="5000" b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5000" b="1" spc="-40" dirty="0">
                <a:solidFill>
                  <a:srgbClr val="6F2F9F"/>
                </a:solidFill>
                <a:latin typeface="Calibri"/>
                <a:cs typeface="Calibri"/>
              </a:rPr>
              <a:t>STUDY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96821"/>
            <a:ext cx="7966709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16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Research </a:t>
            </a:r>
            <a:r>
              <a:rPr sz="2000" dirty="0">
                <a:latin typeface="Constantia"/>
                <a:cs typeface="Constantia"/>
              </a:rPr>
              <a:t>studies on </a:t>
            </a:r>
            <a:r>
              <a:rPr sz="2000" b="1" spc="-5" dirty="0">
                <a:solidFill>
                  <a:srgbClr val="20B1C8"/>
                </a:solidFill>
                <a:latin typeface="Constantia"/>
                <a:cs typeface="Constantia"/>
              </a:rPr>
              <a:t>Status</a:t>
            </a:r>
            <a:r>
              <a:rPr sz="2000" b="1" spc="-370" dirty="0">
                <a:solidFill>
                  <a:srgbClr val="20B1C8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20B1C8"/>
                </a:solidFill>
                <a:latin typeface="Constantia"/>
                <a:cs typeface="Constantia"/>
              </a:rPr>
              <a:t>of </a:t>
            </a:r>
            <a:r>
              <a:rPr sz="2000" b="1" spc="-20" dirty="0">
                <a:solidFill>
                  <a:srgbClr val="20B1C8"/>
                </a:solidFill>
                <a:latin typeface="Constantia"/>
                <a:cs typeface="Constantia"/>
              </a:rPr>
              <a:t>Day </a:t>
            </a:r>
            <a:r>
              <a:rPr sz="2000" b="1" spc="-15" dirty="0">
                <a:solidFill>
                  <a:srgbClr val="20B1C8"/>
                </a:solidFill>
                <a:latin typeface="Constantia"/>
                <a:cs typeface="Constantia"/>
              </a:rPr>
              <a:t>Care </a:t>
            </a:r>
            <a:r>
              <a:rPr sz="2000" b="1" spc="-10" dirty="0">
                <a:solidFill>
                  <a:srgbClr val="20B1C8"/>
                </a:solidFill>
                <a:latin typeface="Constantia"/>
                <a:cs typeface="Constantia"/>
              </a:rPr>
              <a:t>Laparoscopic</a:t>
            </a:r>
            <a:endParaRPr sz="2000">
              <a:latin typeface="Constantia"/>
              <a:cs typeface="Constantia"/>
            </a:endParaRPr>
          </a:p>
          <a:p>
            <a:pPr marL="286385">
              <a:lnSpc>
                <a:spcPts val="2155"/>
              </a:lnSpc>
            </a:pPr>
            <a:r>
              <a:rPr sz="2000" b="1" spc="-10" dirty="0">
                <a:solidFill>
                  <a:srgbClr val="20B1C8"/>
                </a:solidFill>
                <a:latin typeface="Constantia"/>
                <a:cs typeface="Constantia"/>
              </a:rPr>
              <a:t>Appendectomy </a:t>
            </a:r>
            <a:r>
              <a:rPr sz="2000" b="1" dirty="0">
                <a:solidFill>
                  <a:srgbClr val="20B1C8"/>
                </a:solidFill>
                <a:latin typeface="Constantia"/>
                <a:cs typeface="Constantia"/>
              </a:rPr>
              <a:t>in </a:t>
            </a:r>
            <a:r>
              <a:rPr sz="2000" b="1" spc="-5" dirty="0">
                <a:solidFill>
                  <a:srgbClr val="20B1C8"/>
                </a:solidFill>
                <a:latin typeface="Constantia"/>
                <a:cs typeface="Constantia"/>
              </a:rPr>
              <a:t>Developing</a:t>
            </a:r>
            <a:r>
              <a:rPr sz="2000" b="1" spc="-145" dirty="0">
                <a:solidFill>
                  <a:srgbClr val="20B1C8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20B1C8"/>
                </a:solidFill>
                <a:latin typeface="Constantia"/>
                <a:cs typeface="Constantia"/>
              </a:rPr>
              <a:t>Countries.</a:t>
            </a:r>
            <a:endParaRPr sz="2000">
              <a:latin typeface="Constantia"/>
              <a:cs typeface="Constantia"/>
            </a:endParaRPr>
          </a:p>
          <a:p>
            <a:pPr marL="2146300">
              <a:lnSpc>
                <a:spcPts val="2870"/>
              </a:lnSpc>
            </a:pPr>
            <a:r>
              <a:rPr sz="2400" b="1" spc="-35" dirty="0">
                <a:latin typeface="Constantia"/>
                <a:cs typeface="Constantia"/>
              </a:rPr>
              <a:t>RESULT</a:t>
            </a:r>
            <a:endParaRPr sz="2400">
              <a:latin typeface="Constantia"/>
              <a:cs typeface="Constantia"/>
            </a:endParaRPr>
          </a:p>
          <a:p>
            <a:pPr marL="286385" marR="469265" indent="-274320">
              <a:lnSpc>
                <a:spcPct val="80000"/>
              </a:lnSpc>
              <a:spcBef>
                <a:spcPts val="49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results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were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encouraging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with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87%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patients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discharged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  </a:t>
            </a:r>
            <a:r>
              <a:rPr sz="2000" dirty="0">
                <a:latin typeface="Constantia"/>
                <a:cs typeface="Constantia"/>
              </a:rPr>
              <a:t>same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day</a:t>
            </a:r>
            <a:endParaRPr sz="2000">
              <a:latin typeface="Constantia"/>
              <a:cs typeface="Constantia"/>
            </a:endParaRPr>
          </a:p>
          <a:p>
            <a:pPr marL="350520" indent="-338455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"/>
              <a:tabLst>
                <a:tab pos="350520" algn="l"/>
                <a:tab pos="351155" algn="l"/>
              </a:tabLst>
            </a:pPr>
            <a:r>
              <a:rPr sz="2000" spc="-10" dirty="0">
                <a:latin typeface="Constantia"/>
                <a:cs typeface="Constantia"/>
              </a:rPr>
              <a:t>13%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next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day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early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morning.</a:t>
            </a:r>
            <a:endParaRPr sz="2000">
              <a:latin typeface="Constantia"/>
              <a:cs typeface="Constantia"/>
            </a:endParaRPr>
          </a:p>
          <a:p>
            <a:pPr marL="286385" marR="281940" indent="-274320">
              <a:lnSpc>
                <a:spcPts val="1920"/>
              </a:lnSpc>
              <a:spcBef>
                <a:spcPts val="46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346075" algn="l"/>
                <a:tab pos="346710" algn="l"/>
              </a:tabLst>
            </a:pPr>
            <a:r>
              <a:rPr dirty="0"/>
              <a:t>	</a:t>
            </a:r>
            <a:r>
              <a:rPr sz="2000" dirty="0">
                <a:latin typeface="Constantia"/>
                <a:cs typeface="Constantia"/>
              </a:rPr>
              <a:t>Among </a:t>
            </a:r>
            <a:r>
              <a:rPr sz="2000" spc="-5" dirty="0">
                <a:latin typeface="Constantia"/>
                <a:cs typeface="Constantia"/>
              </a:rPr>
              <a:t>the next </a:t>
            </a:r>
            <a:r>
              <a:rPr sz="2000" spc="-15" dirty="0">
                <a:latin typeface="Constantia"/>
                <a:cs typeface="Constantia"/>
              </a:rPr>
              <a:t>day </a:t>
            </a:r>
            <a:r>
              <a:rPr sz="2000" spc="-10" dirty="0">
                <a:latin typeface="Constantia"/>
                <a:cs typeface="Constantia"/>
              </a:rPr>
              <a:t>discharged </a:t>
            </a:r>
            <a:r>
              <a:rPr sz="2000" spc="-5" dirty="0">
                <a:latin typeface="Constantia"/>
                <a:cs typeface="Constantia"/>
              </a:rPr>
              <a:t>cases, only </a:t>
            </a:r>
            <a:r>
              <a:rPr sz="2000" dirty="0">
                <a:latin typeface="Constantia"/>
                <a:cs typeface="Constantia"/>
              </a:rPr>
              <a:t>03% </a:t>
            </a:r>
            <a:r>
              <a:rPr sz="2000" spc="-15" dirty="0">
                <a:latin typeface="Constantia"/>
                <a:cs typeface="Constantia"/>
              </a:rPr>
              <a:t>stayed </a:t>
            </a:r>
            <a:r>
              <a:rPr sz="2000" spc="-5" dirty="0">
                <a:latin typeface="Constantia"/>
                <a:cs typeface="Constantia"/>
              </a:rPr>
              <a:t>for medical  reasons </a:t>
            </a:r>
            <a:r>
              <a:rPr sz="2000" dirty="0">
                <a:latin typeface="Constantia"/>
                <a:cs typeface="Constantia"/>
              </a:rPr>
              <a:t>(nausea, </a:t>
            </a:r>
            <a:r>
              <a:rPr sz="2000" spc="-10" dirty="0">
                <a:latin typeface="Constantia"/>
                <a:cs typeface="Constantia"/>
              </a:rPr>
              <a:t>vomiting, </a:t>
            </a:r>
            <a:r>
              <a:rPr sz="2000" dirty="0">
                <a:latin typeface="Constantia"/>
                <a:cs typeface="Constantia"/>
              </a:rPr>
              <a:t>and </a:t>
            </a:r>
            <a:r>
              <a:rPr sz="2000" spc="-5" dirty="0">
                <a:latin typeface="Constantia"/>
                <a:cs typeface="Constantia"/>
              </a:rPr>
              <a:t>pain) while </a:t>
            </a:r>
            <a:r>
              <a:rPr sz="2000" dirty="0">
                <a:latin typeface="Constantia"/>
                <a:cs typeface="Constantia"/>
              </a:rPr>
              <a:t>10% </a:t>
            </a:r>
            <a:r>
              <a:rPr sz="2000" spc="-15" dirty="0">
                <a:latin typeface="Constantia"/>
                <a:cs typeface="Constantia"/>
              </a:rPr>
              <a:t>stayed </a:t>
            </a:r>
            <a:r>
              <a:rPr sz="2000" dirty="0">
                <a:latin typeface="Constantia"/>
                <a:cs typeface="Constantia"/>
              </a:rPr>
              <a:t>as </a:t>
            </a:r>
            <a:r>
              <a:rPr sz="2000" spc="-5" dirty="0">
                <a:latin typeface="Constantia"/>
                <a:cs typeface="Constantia"/>
              </a:rPr>
              <a:t>their  attendants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declined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leave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(social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reasons),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even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though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they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were  </a:t>
            </a:r>
            <a:r>
              <a:rPr sz="2000" spc="-5" dirty="0">
                <a:latin typeface="Constantia"/>
                <a:cs typeface="Constantia"/>
              </a:rPr>
              <a:t>medically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eligible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for</a:t>
            </a:r>
            <a:r>
              <a:rPr sz="2000" spc="-1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discharge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from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hospital.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ts val="2160"/>
              </a:lnSpc>
              <a:spcBef>
                <a:spcPts val="2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There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were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no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significant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postoperative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complications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except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tolerable</a:t>
            </a:r>
            <a:endParaRPr sz="2000">
              <a:latin typeface="Constantia"/>
              <a:cs typeface="Constanti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Constantia"/>
                <a:cs typeface="Constantia"/>
              </a:rPr>
              <a:t>pain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all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patients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mild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to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moderate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nausea/vomiting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80%.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ts val="2160"/>
              </a:lnSpc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There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was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no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readmission.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mean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length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hospital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stay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was</a:t>
            </a:r>
            <a:endParaRPr sz="2000">
              <a:latin typeface="Constantia"/>
              <a:cs typeface="Constanti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Constantia"/>
                <a:cs typeface="Constantia"/>
              </a:rPr>
              <a:t>11.20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hours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71169"/>
            <a:ext cx="422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" dirty="0">
                <a:solidFill>
                  <a:srgbClr val="FF0066"/>
                </a:solidFill>
                <a:latin typeface="Calibri"/>
                <a:cs typeface="Calibri"/>
              </a:rPr>
              <a:t>C</a:t>
            </a:r>
            <a:r>
              <a:rPr sz="6000" b="1" spc="-5" dirty="0">
                <a:solidFill>
                  <a:srgbClr val="FF0066"/>
                </a:solidFill>
                <a:latin typeface="Calibri"/>
                <a:cs typeface="Calibri"/>
              </a:rPr>
              <a:t>ONC</a:t>
            </a:r>
            <a:r>
              <a:rPr sz="6000" b="1" spc="-160" dirty="0">
                <a:solidFill>
                  <a:srgbClr val="FF0066"/>
                </a:solidFill>
                <a:latin typeface="Calibri"/>
                <a:cs typeface="Calibri"/>
              </a:rPr>
              <a:t>L</a:t>
            </a:r>
            <a:r>
              <a:rPr sz="6000" b="1" dirty="0">
                <a:solidFill>
                  <a:srgbClr val="FF0066"/>
                </a:solidFill>
                <a:latin typeface="Calibri"/>
                <a:cs typeface="Calibri"/>
              </a:rPr>
              <a:t>US</a:t>
            </a:r>
            <a:r>
              <a:rPr sz="6000" b="1" spc="-25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6000" b="1" spc="-5" dirty="0">
                <a:solidFill>
                  <a:srgbClr val="FF0066"/>
                </a:solidFill>
                <a:latin typeface="Calibri"/>
                <a:cs typeface="Calibri"/>
              </a:rPr>
              <a:t>ON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808291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7470" algn="just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onstantia"/>
                <a:cs typeface="Constantia"/>
              </a:rPr>
              <a:t>Appendicitis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spc="-5" dirty="0">
                <a:latin typeface="Constantia"/>
                <a:cs typeface="Constantia"/>
              </a:rPr>
              <a:t>an </a:t>
            </a:r>
            <a:r>
              <a:rPr sz="2600" spc="10" dirty="0">
                <a:latin typeface="Constantia"/>
                <a:cs typeface="Constantia"/>
              </a:rPr>
              <a:t>inflammation </a:t>
            </a:r>
            <a:r>
              <a:rPr sz="2600" spc="-5" dirty="0">
                <a:latin typeface="Constantia"/>
                <a:cs typeface="Constantia"/>
              </a:rPr>
              <a:t>of the appendix, </a:t>
            </a:r>
            <a:r>
              <a:rPr sz="2600" dirty="0">
                <a:latin typeface="Constantia"/>
                <a:cs typeface="Constantia"/>
              </a:rPr>
              <a:t>a  finger-shaped </a:t>
            </a:r>
            <a:r>
              <a:rPr sz="2600" spc="-5" dirty="0">
                <a:latin typeface="Constantia"/>
                <a:cs typeface="Constantia"/>
              </a:rPr>
              <a:t>pouch that </a:t>
            </a:r>
            <a:r>
              <a:rPr sz="2600" spc="-10" dirty="0">
                <a:latin typeface="Constantia"/>
                <a:cs typeface="Constantia"/>
              </a:rPr>
              <a:t>projects </a:t>
            </a:r>
            <a:r>
              <a:rPr sz="2600" spc="-20" dirty="0">
                <a:latin typeface="Constantia"/>
                <a:cs typeface="Constantia"/>
              </a:rPr>
              <a:t>colon </a:t>
            </a:r>
            <a:r>
              <a:rPr sz="2600" spc="-5" dirty="0">
                <a:latin typeface="Constantia"/>
                <a:cs typeface="Constantia"/>
              </a:rPr>
              <a:t>on the </a:t>
            </a:r>
            <a:r>
              <a:rPr sz="2600" spc="-30" dirty="0">
                <a:latin typeface="Constantia"/>
                <a:cs typeface="Constantia"/>
              </a:rPr>
              <a:t>lower  </a:t>
            </a:r>
            <a:r>
              <a:rPr sz="2600" spc="-10" dirty="0">
                <a:latin typeface="Constantia"/>
                <a:cs typeface="Constantia"/>
              </a:rPr>
              <a:t>right </a:t>
            </a:r>
            <a:r>
              <a:rPr sz="2600" dirty="0">
                <a:latin typeface="Constantia"/>
                <a:cs typeface="Constantia"/>
              </a:rPr>
              <a:t>side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20" dirty="0">
                <a:latin typeface="Constantia"/>
                <a:cs typeface="Constantia"/>
              </a:rPr>
              <a:t>your </a:t>
            </a:r>
            <a:r>
              <a:rPr sz="2600" spc="-5" dirty="0">
                <a:latin typeface="Constantia"/>
                <a:cs typeface="Constantia"/>
              </a:rPr>
              <a:t>abdomen. Appendicitis causes pain </a:t>
            </a:r>
            <a:r>
              <a:rPr sz="2600" spc="-10" dirty="0">
                <a:latin typeface="Constantia"/>
                <a:cs typeface="Constantia"/>
              </a:rPr>
              <a:t>in  </a:t>
            </a:r>
            <a:r>
              <a:rPr sz="2600" spc="-25" dirty="0">
                <a:latin typeface="Constantia"/>
                <a:cs typeface="Constantia"/>
              </a:rPr>
              <a:t>your </a:t>
            </a:r>
            <a:r>
              <a:rPr sz="2600" spc="-30" dirty="0">
                <a:latin typeface="Constantia"/>
                <a:cs typeface="Constantia"/>
              </a:rPr>
              <a:t>lower </a:t>
            </a:r>
            <a:r>
              <a:rPr sz="2600" spc="-10" dirty="0">
                <a:latin typeface="Constantia"/>
                <a:cs typeface="Constantia"/>
              </a:rPr>
              <a:t>right </a:t>
            </a:r>
            <a:r>
              <a:rPr sz="2600" spc="-5" dirty="0">
                <a:latin typeface="Constantia"/>
                <a:cs typeface="Constantia"/>
              </a:rPr>
              <a:t>abdomen. </a:t>
            </a:r>
            <a:r>
              <a:rPr sz="2600" spc="-60" dirty="0">
                <a:latin typeface="Constantia"/>
                <a:cs typeface="Constantia"/>
              </a:rPr>
              <a:t>However,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most </a:t>
            </a:r>
            <a:r>
              <a:rPr sz="2600" spc="-5" dirty="0">
                <a:latin typeface="Constantia"/>
                <a:cs typeface="Constantia"/>
              </a:rPr>
              <a:t>people,  pain begins </a:t>
            </a:r>
            <a:r>
              <a:rPr sz="2600" spc="-10" dirty="0">
                <a:latin typeface="Constantia"/>
                <a:cs typeface="Constantia"/>
              </a:rPr>
              <a:t>around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35" dirty="0">
                <a:latin typeface="Constantia"/>
                <a:cs typeface="Constantia"/>
              </a:rPr>
              <a:t>navel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then </a:t>
            </a:r>
            <a:r>
              <a:rPr sz="2600" spc="-30" dirty="0">
                <a:latin typeface="Constantia"/>
                <a:cs typeface="Constantia"/>
              </a:rPr>
              <a:t>moves. </a:t>
            </a:r>
            <a:r>
              <a:rPr sz="2600" spc="-20" dirty="0">
                <a:latin typeface="Constantia"/>
                <a:cs typeface="Constantia"/>
              </a:rPr>
              <a:t>As  </a:t>
            </a:r>
            <a:r>
              <a:rPr sz="2600" spc="10" dirty="0">
                <a:latin typeface="Constantia"/>
                <a:cs typeface="Constantia"/>
              </a:rPr>
              <a:t>inflammation</a:t>
            </a:r>
            <a:r>
              <a:rPr sz="2600" spc="6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worsens, </a:t>
            </a:r>
            <a:r>
              <a:rPr sz="2600" spc="-5" dirty="0">
                <a:latin typeface="Constantia"/>
                <a:cs typeface="Constantia"/>
              </a:rPr>
              <a:t>appendicitis pain </a:t>
            </a:r>
            <a:r>
              <a:rPr sz="2600" spc="-10" dirty="0">
                <a:latin typeface="Constantia"/>
                <a:cs typeface="Constantia"/>
              </a:rPr>
              <a:t>typically  increases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eventually becomes</a:t>
            </a:r>
            <a:r>
              <a:rPr sz="2600" spc="-40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sever.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67181"/>
            <a:ext cx="43091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00AFEF"/>
                </a:solidFill>
                <a:latin typeface="Calibri"/>
                <a:cs typeface="Calibri"/>
              </a:rPr>
              <a:t>BIBLIOGRAPHY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8064500" cy="3751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7246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BLACK M. </a:t>
            </a:r>
            <a:r>
              <a:rPr sz="2600" spc="-40" dirty="0">
                <a:latin typeface="Constantia"/>
                <a:cs typeface="Constantia"/>
              </a:rPr>
              <a:t>JOYCE, </a:t>
            </a:r>
            <a:r>
              <a:rPr sz="2600" spc="-10" dirty="0">
                <a:latin typeface="Constantia"/>
                <a:cs typeface="Constantia"/>
              </a:rPr>
              <a:t>Medical </a:t>
            </a:r>
            <a:r>
              <a:rPr sz="2600" spc="-5" dirty="0">
                <a:latin typeface="Constantia"/>
                <a:cs typeface="Constantia"/>
              </a:rPr>
              <a:t>Surgical </a:t>
            </a:r>
            <a:r>
              <a:rPr sz="2600" spc="-15" dirty="0">
                <a:latin typeface="Constantia"/>
                <a:cs typeface="Constantia"/>
              </a:rPr>
              <a:t>Nursing,  </a:t>
            </a:r>
            <a:r>
              <a:rPr sz="2600" dirty="0">
                <a:latin typeface="Constantia"/>
                <a:cs typeface="Constantia"/>
              </a:rPr>
              <a:t>published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spc="-25" dirty="0">
                <a:latin typeface="Constantia"/>
                <a:cs typeface="Constantia"/>
              </a:rPr>
              <a:t>Elsevier, </a:t>
            </a:r>
            <a:r>
              <a:rPr sz="2600" dirty="0">
                <a:latin typeface="Constantia"/>
                <a:cs typeface="Constantia"/>
              </a:rPr>
              <a:t>Edition 8th </a:t>
            </a:r>
            <a:r>
              <a:rPr sz="2600" spc="-10" dirty="0">
                <a:latin typeface="Constantia"/>
                <a:cs typeface="Constantia"/>
              </a:rPr>
              <a:t>,volume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-2,page  </a:t>
            </a:r>
            <a:r>
              <a:rPr sz="2600" spc="-15" dirty="0">
                <a:latin typeface="Constantia"/>
                <a:cs typeface="Constantia"/>
              </a:rPr>
              <a:t>no.1406</a:t>
            </a:r>
            <a:endParaRPr sz="2600">
              <a:latin typeface="Constantia"/>
              <a:cs typeface="Constantia"/>
            </a:endParaRPr>
          </a:p>
          <a:p>
            <a:pPr marL="286385" marR="246379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Brunner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25" dirty="0">
                <a:latin typeface="Constantia"/>
                <a:cs typeface="Constantia"/>
              </a:rPr>
              <a:t>Suddarth’s,Textbook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medical</a:t>
            </a:r>
            <a:r>
              <a:rPr sz="2600" spc="-3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surgical  </a:t>
            </a:r>
            <a:r>
              <a:rPr sz="2600" spc="-10" dirty="0">
                <a:latin typeface="Constantia"/>
                <a:cs typeface="Constantia"/>
              </a:rPr>
              <a:t>nursing, </a:t>
            </a:r>
            <a:r>
              <a:rPr sz="2600" dirty="0">
                <a:latin typeface="Constantia"/>
                <a:cs typeface="Constantia"/>
              </a:rPr>
              <a:t>published </a:t>
            </a:r>
            <a:r>
              <a:rPr sz="2600" spc="-15" dirty="0">
                <a:latin typeface="Constantia"/>
                <a:cs typeface="Constantia"/>
              </a:rPr>
              <a:t>by Lippincott </a:t>
            </a:r>
            <a:r>
              <a:rPr sz="2600" dirty="0">
                <a:latin typeface="Constantia"/>
                <a:cs typeface="Constantia"/>
              </a:rPr>
              <a:t>Williams and  </a:t>
            </a:r>
            <a:r>
              <a:rPr sz="2600" spc="-5" dirty="0">
                <a:latin typeface="Constantia"/>
                <a:cs typeface="Constantia"/>
              </a:rPr>
              <a:t>Wilkins, </a:t>
            </a:r>
            <a:r>
              <a:rPr sz="2600" dirty="0">
                <a:latin typeface="Constantia"/>
                <a:cs typeface="Constantia"/>
              </a:rPr>
              <a:t>Edition 11th </a:t>
            </a:r>
            <a:r>
              <a:rPr sz="2600" spc="-10" dirty="0">
                <a:latin typeface="Constantia"/>
                <a:cs typeface="Constantia"/>
              </a:rPr>
              <a:t>,volume 1,page </a:t>
            </a:r>
            <a:r>
              <a:rPr sz="2600" spc="-35" dirty="0">
                <a:latin typeface="Constantia"/>
                <a:cs typeface="Constantia"/>
              </a:rPr>
              <a:t>no.</a:t>
            </a:r>
            <a:r>
              <a:rPr sz="2600" spc="-3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854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Smeltzer C. </a:t>
            </a:r>
            <a:r>
              <a:rPr sz="2600" spc="-20" dirty="0">
                <a:latin typeface="Constantia"/>
                <a:cs typeface="Constantia"/>
              </a:rPr>
              <a:t>Suzane,Textbook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medical surgical  </a:t>
            </a:r>
            <a:r>
              <a:rPr sz="2600" spc="-10" dirty="0">
                <a:latin typeface="Constantia"/>
                <a:cs typeface="Constantia"/>
              </a:rPr>
              <a:t>nursing, </a:t>
            </a:r>
            <a:r>
              <a:rPr sz="2600" dirty="0">
                <a:latin typeface="Constantia"/>
                <a:cs typeface="Constantia"/>
              </a:rPr>
              <a:t>published </a:t>
            </a:r>
            <a:r>
              <a:rPr sz="2600" spc="-10" dirty="0">
                <a:latin typeface="Constantia"/>
                <a:cs typeface="Constantia"/>
              </a:rPr>
              <a:t>by </a:t>
            </a:r>
            <a:r>
              <a:rPr sz="2600" spc="-15" dirty="0">
                <a:latin typeface="Constantia"/>
                <a:cs typeface="Constantia"/>
              </a:rPr>
              <a:t>Lippincott </a:t>
            </a:r>
            <a:r>
              <a:rPr sz="2600" dirty="0">
                <a:latin typeface="Constantia"/>
                <a:cs typeface="Constantia"/>
              </a:rPr>
              <a:t>,Edition 9th, </a:t>
            </a:r>
            <a:r>
              <a:rPr sz="2600" spc="-20" dirty="0">
                <a:latin typeface="Constantia"/>
                <a:cs typeface="Constantia"/>
              </a:rPr>
              <a:t>page</a:t>
            </a:r>
            <a:r>
              <a:rPr sz="2600" spc="-37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no.  </a:t>
            </a:r>
            <a:r>
              <a:rPr sz="2600" spc="-10" dirty="0">
                <a:latin typeface="Constantia"/>
                <a:cs typeface="Constantia"/>
              </a:rPr>
              <a:t>789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4500" y="1705101"/>
            <a:ext cx="514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4607A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71169"/>
            <a:ext cx="34677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6F2F9F"/>
                </a:solidFill>
                <a:latin typeface="Calibri"/>
                <a:cs typeface="Calibri"/>
              </a:rPr>
              <a:t>INCIDENCE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975600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893444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Appendicitis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most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common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acute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surgical  </a:t>
            </a:r>
            <a:r>
              <a:rPr sz="2600" spc="-10" dirty="0">
                <a:latin typeface="Constantia"/>
                <a:cs typeface="Constantia"/>
              </a:rPr>
              <a:t>condition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2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abdomen.</a:t>
            </a:r>
            <a:endParaRPr sz="2600">
              <a:latin typeface="Constantia"/>
              <a:cs typeface="Constantia"/>
            </a:endParaRPr>
          </a:p>
          <a:p>
            <a:pPr marL="286385" marR="105473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4490" algn="l"/>
                <a:tab pos="365125" algn="l"/>
              </a:tabLst>
            </a:pPr>
            <a:r>
              <a:rPr dirty="0"/>
              <a:t>	</a:t>
            </a:r>
            <a:r>
              <a:rPr sz="2600" spc="-20" dirty="0">
                <a:latin typeface="Constantia"/>
                <a:cs typeface="Constantia"/>
              </a:rPr>
              <a:t>Approximately </a:t>
            </a:r>
            <a:r>
              <a:rPr sz="2600" dirty="0">
                <a:latin typeface="Constantia"/>
                <a:cs typeface="Constantia"/>
              </a:rPr>
              <a:t>7 % of </a:t>
            </a:r>
            <a:r>
              <a:rPr sz="2600" spc="-5" dirty="0">
                <a:latin typeface="Constantia"/>
                <a:cs typeface="Constantia"/>
              </a:rPr>
              <a:t>the population </a:t>
            </a:r>
            <a:r>
              <a:rPr sz="2600" dirty="0">
                <a:latin typeface="Constantia"/>
                <a:cs typeface="Constantia"/>
              </a:rPr>
              <a:t>will</a:t>
            </a:r>
            <a:r>
              <a:rPr sz="2600" spc="-39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have  </a:t>
            </a:r>
            <a:r>
              <a:rPr sz="2600" spc="-5" dirty="0">
                <a:latin typeface="Constantia"/>
                <a:cs typeface="Constantia"/>
              </a:rPr>
              <a:t>appendicitis in their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lifetime,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peak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incidence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occurring between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ages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 10 and 30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years.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71169"/>
            <a:ext cx="31883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6F2F9F"/>
                </a:solidFill>
                <a:latin typeface="Calibri"/>
                <a:cs typeface="Calibri"/>
              </a:rPr>
              <a:t>ETIO</a:t>
            </a:r>
            <a:r>
              <a:rPr sz="6000" b="1" spc="-120" dirty="0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sz="6000" b="1" spc="-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6000" b="1" spc="-80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6000" b="1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612138"/>
            <a:ext cx="38906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369570" algn="l"/>
              </a:tabLst>
            </a:pP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OBSTRUCTIVE</a:t>
            </a:r>
            <a:r>
              <a:rPr sz="26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CAUSES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088007"/>
            <a:ext cx="7480300" cy="414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699770" algn="l"/>
                <a:tab pos="700405" algn="l"/>
              </a:tabLst>
            </a:pPr>
            <a:r>
              <a:rPr dirty="0"/>
              <a:t>	</a:t>
            </a:r>
            <a:r>
              <a:rPr sz="2600" spc="-10" dirty="0">
                <a:latin typeface="Constantia"/>
                <a:cs typeface="Constantia"/>
              </a:rPr>
              <a:t>Fecalith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fecal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calculus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stone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)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occlude  </a:t>
            </a:r>
            <a:r>
              <a:rPr sz="2600" dirty="0">
                <a:latin typeface="Constantia"/>
                <a:cs typeface="Constantia"/>
              </a:rPr>
              <a:t>lumen of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appendix.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Kinking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appendix </a:t>
            </a:r>
            <a:r>
              <a:rPr sz="2600" dirty="0">
                <a:latin typeface="Constantia"/>
                <a:cs typeface="Constantia"/>
              </a:rPr>
              <a:t>( </a:t>
            </a:r>
            <a:r>
              <a:rPr sz="2600" spc="-25" dirty="0">
                <a:latin typeface="Constantia"/>
                <a:cs typeface="Constantia"/>
              </a:rPr>
              <a:t>Twisting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4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curling)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Swelling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25" dirty="0">
                <a:latin typeface="Constantia"/>
                <a:cs typeface="Constantia"/>
              </a:rPr>
              <a:t>bowel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wall</a:t>
            </a:r>
            <a:endParaRPr sz="2600">
              <a:latin typeface="Constantia"/>
              <a:cs typeface="Constantia"/>
            </a:endParaRPr>
          </a:p>
          <a:p>
            <a:pPr marL="617855" indent="-60579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617855" algn="l"/>
                <a:tab pos="618490" algn="l"/>
              </a:tabLst>
            </a:pP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NONOBSTRUCTIVE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CAUSES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Haematogenous spread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infection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Vascular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occlusion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35" dirty="0">
                <a:latin typeface="Constantia"/>
                <a:cs typeface="Constantia"/>
              </a:rPr>
              <a:t>Trauma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Diet </a:t>
            </a:r>
            <a:r>
              <a:rPr sz="2600" spc="-5" dirty="0">
                <a:latin typeface="Constantia"/>
                <a:cs typeface="Constantia"/>
              </a:rPr>
              <a:t>lacking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fibres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6795" y="356108"/>
            <a:ext cx="62014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80" dirty="0">
                <a:solidFill>
                  <a:srgbClr val="FFC000"/>
                </a:solidFill>
                <a:latin typeface="Calibri"/>
                <a:cs typeface="Calibri"/>
              </a:rPr>
              <a:t>PATHOPHYSIOLOGY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3191" y="1155190"/>
            <a:ext cx="8357870" cy="5687695"/>
            <a:chOff x="393191" y="1155190"/>
            <a:chExt cx="8357870" cy="5687695"/>
          </a:xfrm>
        </p:grpSpPr>
        <p:sp>
          <p:nvSpPr>
            <p:cNvPr id="9" name="object 9"/>
            <p:cNvSpPr/>
            <p:nvPr/>
          </p:nvSpPr>
          <p:spPr>
            <a:xfrm>
              <a:off x="393191" y="1243584"/>
              <a:ext cx="8357616" cy="55991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9387" y="1155190"/>
              <a:ext cx="6531863" cy="56067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199" y="1269490"/>
              <a:ext cx="8229600" cy="5471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199" y="1269490"/>
              <a:ext cx="8229600" cy="5471160"/>
            </a:xfrm>
            <a:custGeom>
              <a:avLst/>
              <a:gdLst/>
              <a:ahLst/>
              <a:cxnLst/>
              <a:rect l="l" t="t" r="r" b="b"/>
              <a:pathLst>
                <a:path w="8229600" h="5471159">
                  <a:moveTo>
                    <a:pt x="0" y="5471160"/>
                  </a:moveTo>
                  <a:lnTo>
                    <a:pt x="8229600" y="547116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471160"/>
                  </a:lnTo>
                  <a:close/>
                </a:path>
              </a:pathLst>
            </a:custGeom>
            <a:ln w="9144">
              <a:solidFill>
                <a:srgbClr val="0073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23033" y="1241297"/>
            <a:ext cx="5295265" cy="216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048152"/>
                </a:solidFill>
                <a:latin typeface="Constantia"/>
                <a:cs typeface="Constantia"/>
              </a:rPr>
              <a:t>DUE </a:t>
            </a:r>
            <a:r>
              <a:rPr sz="2600" spc="-20" dirty="0">
                <a:solidFill>
                  <a:srgbClr val="048152"/>
                </a:solidFill>
                <a:latin typeface="Constantia"/>
                <a:cs typeface="Constantia"/>
              </a:rPr>
              <a:t>TO </a:t>
            </a:r>
            <a:r>
              <a:rPr sz="2600" spc="-5" dirty="0">
                <a:solidFill>
                  <a:srgbClr val="048152"/>
                </a:solidFill>
                <a:latin typeface="Constantia"/>
                <a:cs typeface="Constantia"/>
              </a:rPr>
              <a:t>ETIOLOGICAL</a:t>
            </a:r>
            <a:r>
              <a:rPr sz="2600" spc="-150" dirty="0">
                <a:solidFill>
                  <a:srgbClr val="048152"/>
                </a:solidFill>
                <a:latin typeface="Constantia"/>
                <a:cs typeface="Constantia"/>
              </a:rPr>
              <a:t> </a:t>
            </a:r>
            <a:r>
              <a:rPr sz="2600" spc="-45" dirty="0">
                <a:solidFill>
                  <a:srgbClr val="048152"/>
                </a:solidFill>
                <a:latin typeface="Constantia"/>
                <a:cs typeface="Constantia"/>
              </a:rPr>
              <a:t>FACTORS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7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Constantia"/>
              <a:cs typeface="Constantia"/>
            </a:endParaRPr>
          </a:p>
          <a:p>
            <a:pPr marL="193675" marR="515620" indent="-82550">
              <a:lnSpc>
                <a:spcPct val="110100"/>
              </a:lnSpc>
            </a:pPr>
            <a:r>
              <a:rPr sz="2600" spc="-10" dirty="0">
                <a:solidFill>
                  <a:srgbClr val="048152"/>
                </a:solidFill>
                <a:latin typeface="Constantia"/>
                <a:cs typeface="Constantia"/>
              </a:rPr>
              <a:t>OBSTRUCTION </a:t>
            </a:r>
            <a:r>
              <a:rPr sz="2600" dirty="0">
                <a:solidFill>
                  <a:srgbClr val="048152"/>
                </a:solidFill>
                <a:latin typeface="Constantia"/>
                <a:cs typeface="Constantia"/>
              </a:rPr>
              <a:t>OF </a:t>
            </a:r>
            <a:r>
              <a:rPr sz="2600" spc="-15" dirty="0">
                <a:solidFill>
                  <a:srgbClr val="048152"/>
                </a:solidFill>
                <a:latin typeface="Constantia"/>
                <a:cs typeface="Constantia"/>
              </a:rPr>
              <a:t>APPENDIX  </a:t>
            </a:r>
            <a:r>
              <a:rPr sz="2600" dirty="0">
                <a:solidFill>
                  <a:srgbClr val="048152"/>
                </a:solidFill>
                <a:latin typeface="Constantia"/>
                <a:cs typeface="Constantia"/>
              </a:rPr>
              <a:t>( DUE </a:t>
            </a:r>
            <a:r>
              <a:rPr sz="2600" spc="-20" dirty="0">
                <a:solidFill>
                  <a:srgbClr val="048152"/>
                </a:solidFill>
                <a:latin typeface="Constantia"/>
                <a:cs typeface="Constantia"/>
              </a:rPr>
              <a:t>TO </a:t>
            </a:r>
            <a:r>
              <a:rPr sz="2600" spc="-10" dirty="0">
                <a:solidFill>
                  <a:srgbClr val="048152"/>
                </a:solidFill>
                <a:latin typeface="Constantia"/>
                <a:cs typeface="Constantia"/>
              </a:rPr>
              <a:t>FECALITH,</a:t>
            </a:r>
            <a:r>
              <a:rPr sz="2600" spc="-175" dirty="0">
                <a:solidFill>
                  <a:srgbClr val="048152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48152"/>
                </a:solidFill>
                <a:latin typeface="Constantia"/>
                <a:cs typeface="Constantia"/>
              </a:rPr>
              <a:t>TUMOR)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4497" y="4728717"/>
            <a:ext cx="6039485" cy="173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048152"/>
                </a:solidFill>
                <a:latin typeface="Constantia"/>
                <a:cs typeface="Constantia"/>
              </a:rPr>
              <a:t>INCREASED INTRALUMINAL</a:t>
            </a:r>
            <a:r>
              <a:rPr sz="2600" spc="-130" dirty="0">
                <a:solidFill>
                  <a:srgbClr val="048152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048152"/>
                </a:solidFill>
                <a:latin typeface="Constantia"/>
                <a:cs typeface="Constantia"/>
              </a:rPr>
              <a:t>PRESSURE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Constantia"/>
              <a:cs typeface="Constantia"/>
            </a:endParaRPr>
          </a:p>
          <a:p>
            <a:pPr marL="45720" algn="ctr">
              <a:lnSpc>
                <a:spcPct val="100000"/>
              </a:lnSpc>
            </a:pPr>
            <a:r>
              <a:rPr sz="2600" dirty="0">
                <a:solidFill>
                  <a:srgbClr val="048152"/>
                </a:solidFill>
                <a:latin typeface="Constantia"/>
                <a:cs typeface="Constantia"/>
              </a:rPr>
              <a:t>ISCHEMIC</a:t>
            </a:r>
            <a:r>
              <a:rPr sz="2600" spc="-50" dirty="0">
                <a:solidFill>
                  <a:srgbClr val="048152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048152"/>
                </a:solidFill>
                <a:latin typeface="Constantia"/>
                <a:cs typeface="Constantia"/>
              </a:rPr>
              <a:t>INJURY</a:t>
            </a:r>
            <a:endParaRPr sz="2600">
              <a:latin typeface="Constantia"/>
              <a:cs typeface="Constant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85488" y="1711451"/>
            <a:ext cx="428625" cy="4323715"/>
            <a:chOff x="4285488" y="1711451"/>
            <a:chExt cx="428625" cy="4323715"/>
          </a:xfrm>
        </p:grpSpPr>
        <p:sp>
          <p:nvSpPr>
            <p:cNvPr id="16" name="object 16"/>
            <p:cNvSpPr/>
            <p:nvPr/>
          </p:nvSpPr>
          <p:spPr>
            <a:xfrm>
              <a:off x="4285488" y="1711451"/>
              <a:ext cx="428243" cy="8503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55592" y="1737359"/>
              <a:ext cx="288036" cy="7208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55592" y="1737359"/>
              <a:ext cx="288290" cy="721360"/>
            </a:xfrm>
            <a:custGeom>
              <a:avLst/>
              <a:gdLst/>
              <a:ahLst/>
              <a:cxnLst/>
              <a:rect l="l" t="t" r="r" b="b"/>
              <a:pathLst>
                <a:path w="288289" h="721360">
                  <a:moveTo>
                    <a:pt x="0" y="576834"/>
                  </a:moveTo>
                  <a:lnTo>
                    <a:pt x="72009" y="576834"/>
                  </a:lnTo>
                  <a:lnTo>
                    <a:pt x="72009" y="0"/>
                  </a:lnTo>
                  <a:lnTo>
                    <a:pt x="216027" y="0"/>
                  </a:lnTo>
                  <a:lnTo>
                    <a:pt x="216027" y="576834"/>
                  </a:lnTo>
                  <a:lnTo>
                    <a:pt x="288036" y="576834"/>
                  </a:lnTo>
                  <a:lnTo>
                    <a:pt x="144018" y="720851"/>
                  </a:lnTo>
                  <a:lnTo>
                    <a:pt x="0" y="576834"/>
                  </a:lnTo>
                  <a:close/>
                </a:path>
              </a:pathLst>
            </a:custGeom>
            <a:ln w="9143">
              <a:solidFill>
                <a:srgbClr val="055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56354" y="3501389"/>
              <a:ext cx="288290" cy="935990"/>
            </a:xfrm>
            <a:custGeom>
              <a:avLst/>
              <a:gdLst/>
              <a:ahLst/>
              <a:cxnLst/>
              <a:rect l="l" t="t" r="r" b="b"/>
              <a:pathLst>
                <a:path w="288289" h="935989">
                  <a:moveTo>
                    <a:pt x="216026" y="0"/>
                  </a:moveTo>
                  <a:lnTo>
                    <a:pt x="72009" y="0"/>
                  </a:lnTo>
                  <a:lnTo>
                    <a:pt x="72009" y="791718"/>
                  </a:lnTo>
                  <a:lnTo>
                    <a:pt x="0" y="791718"/>
                  </a:lnTo>
                  <a:lnTo>
                    <a:pt x="144018" y="935736"/>
                  </a:lnTo>
                  <a:lnTo>
                    <a:pt x="288036" y="791718"/>
                  </a:lnTo>
                  <a:lnTo>
                    <a:pt x="216026" y="791718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56354" y="3501389"/>
              <a:ext cx="288290" cy="935990"/>
            </a:xfrm>
            <a:custGeom>
              <a:avLst/>
              <a:gdLst/>
              <a:ahLst/>
              <a:cxnLst/>
              <a:rect l="l" t="t" r="r" b="b"/>
              <a:pathLst>
                <a:path w="288289" h="935989">
                  <a:moveTo>
                    <a:pt x="0" y="791718"/>
                  </a:moveTo>
                  <a:lnTo>
                    <a:pt x="72009" y="791718"/>
                  </a:lnTo>
                  <a:lnTo>
                    <a:pt x="72009" y="0"/>
                  </a:lnTo>
                  <a:lnTo>
                    <a:pt x="216026" y="0"/>
                  </a:lnTo>
                  <a:lnTo>
                    <a:pt x="216026" y="791718"/>
                  </a:lnTo>
                  <a:lnTo>
                    <a:pt x="288036" y="791718"/>
                  </a:lnTo>
                  <a:lnTo>
                    <a:pt x="144018" y="935736"/>
                  </a:lnTo>
                  <a:lnTo>
                    <a:pt x="0" y="791718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56354" y="5157977"/>
              <a:ext cx="288290" cy="864235"/>
            </a:xfrm>
            <a:custGeom>
              <a:avLst/>
              <a:gdLst/>
              <a:ahLst/>
              <a:cxnLst/>
              <a:rect l="l" t="t" r="r" b="b"/>
              <a:pathLst>
                <a:path w="288289" h="864235">
                  <a:moveTo>
                    <a:pt x="216026" y="0"/>
                  </a:moveTo>
                  <a:lnTo>
                    <a:pt x="72009" y="0"/>
                  </a:lnTo>
                  <a:lnTo>
                    <a:pt x="72009" y="720090"/>
                  </a:lnTo>
                  <a:lnTo>
                    <a:pt x="0" y="720090"/>
                  </a:lnTo>
                  <a:lnTo>
                    <a:pt x="144018" y="864108"/>
                  </a:lnTo>
                  <a:lnTo>
                    <a:pt x="288036" y="720090"/>
                  </a:lnTo>
                  <a:lnTo>
                    <a:pt x="216026" y="720090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56354" y="5157977"/>
              <a:ext cx="288290" cy="864235"/>
            </a:xfrm>
            <a:custGeom>
              <a:avLst/>
              <a:gdLst/>
              <a:ahLst/>
              <a:cxnLst/>
              <a:rect l="l" t="t" r="r" b="b"/>
              <a:pathLst>
                <a:path w="288289" h="864235">
                  <a:moveTo>
                    <a:pt x="0" y="720090"/>
                  </a:moveTo>
                  <a:lnTo>
                    <a:pt x="72009" y="720090"/>
                  </a:lnTo>
                  <a:lnTo>
                    <a:pt x="72009" y="0"/>
                  </a:lnTo>
                  <a:lnTo>
                    <a:pt x="216026" y="0"/>
                  </a:lnTo>
                  <a:lnTo>
                    <a:pt x="216026" y="720090"/>
                  </a:lnTo>
                  <a:lnTo>
                    <a:pt x="288036" y="720090"/>
                  </a:lnTo>
                  <a:lnTo>
                    <a:pt x="144018" y="864108"/>
                  </a:lnTo>
                  <a:lnTo>
                    <a:pt x="0" y="72009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819401"/>
            <a:ext cx="3175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10" dirty="0">
                <a:solidFill>
                  <a:srgbClr val="04607A"/>
                </a:solidFill>
                <a:latin typeface="Calibri"/>
                <a:cs typeface="Calibri"/>
              </a:rPr>
              <a:t>..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3191" y="906780"/>
            <a:ext cx="8357870" cy="5321935"/>
            <a:chOff x="393191" y="906780"/>
            <a:chExt cx="8357870" cy="5321935"/>
          </a:xfrm>
        </p:grpSpPr>
        <p:sp>
          <p:nvSpPr>
            <p:cNvPr id="9" name="object 9"/>
            <p:cNvSpPr/>
            <p:nvPr/>
          </p:nvSpPr>
          <p:spPr>
            <a:xfrm>
              <a:off x="393191" y="955548"/>
              <a:ext cx="8357616" cy="52730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46275" y="906780"/>
              <a:ext cx="5643372" cy="50916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199" y="981456"/>
              <a:ext cx="8229600" cy="5145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199" y="981456"/>
              <a:ext cx="8229600" cy="5145405"/>
            </a:xfrm>
            <a:custGeom>
              <a:avLst/>
              <a:gdLst/>
              <a:ahLst/>
              <a:cxnLst/>
              <a:rect l="l" t="t" r="r" b="b"/>
              <a:pathLst>
                <a:path w="8229600" h="5145405">
                  <a:moveTo>
                    <a:pt x="0" y="5145024"/>
                  </a:moveTo>
                  <a:lnTo>
                    <a:pt x="8229600" y="5145024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145024"/>
                  </a:lnTo>
                  <a:close/>
                </a:path>
              </a:pathLst>
            </a:custGeom>
            <a:ln w="9144">
              <a:solidFill>
                <a:srgbClr val="0073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91385" y="914247"/>
            <a:ext cx="4407535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-15" dirty="0"/>
              <a:t>BACTERIAL</a:t>
            </a:r>
            <a:r>
              <a:rPr sz="2600" spc="-125" dirty="0"/>
              <a:t> </a:t>
            </a:r>
            <a:r>
              <a:rPr sz="2600" spc="-20" dirty="0"/>
              <a:t>PROLIFERATION</a:t>
            </a:r>
            <a:endParaRPr sz="2600"/>
          </a:p>
          <a:p>
            <a:pPr marL="12700" marR="59055" indent="248285">
              <a:lnSpc>
                <a:spcPct val="120000"/>
              </a:lnSpc>
            </a:pPr>
            <a:r>
              <a:rPr sz="2600" dirty="0">
                <a:solidFill>
                  <a:srgbClr val="000000"/>
                </a:solidFill>
              </a:rPr>
              <a:t>( </a:t>
            </a:r>
            <a:r>
              <a:rPr sz="2600" spc="-5" dirty="0">
                <a:solidFill>
                  <a:srgbClr val="000000"/>
                </a:solidFill>
              </a:rPr>
              <a:t>Tissues </a:t>
            </a:r>
            <a:r>
              <a:rPr sz="2600" spc="-10" dirty="0">
                <a:solidFill>
                  <a:srgbClr val="000000"/>
                </a:solidFill>
              </a:rPr>
              <a:t>become infected</a:t>
            </a:r>
            <a:r>
              <a:rPr sz="2600" spc="-235" dirty="0">
                <a:solidFill>
                  <a:srgbClr val="000000"/>
                </a:solidFill>
              </a:rPr>
              <a:t> </a:t>
            </a:r>
            <a:r>
              <a:rPr sz="2600" spc="-15" dirty="0">
                <a:solidFill>
                  <a:srgbClr val="000000"/>
                </a:solidFill>
              </a:rPr>
              <a:t>by  </a:t>
            </a:r>
            <a:r>
              <a:rPr sz="2600" spc="-5" dirty="0">
                <a:solidFill>
                  <a:srgbClr val="000000"/>
                </a:solidFill>
              </a:rPr>
              <a:t>Bacteria </a:t>
            </a:r>
            <a:r>
              <a:rPr sz="2600" spc="-10" dirty="0">
                <a:solidFill>
                  <a:srgbClr val="000000"/>
                </a:solidFill>
              </a:rPr>
              <a:t>in </a:t>
            </a:r>
            <a:r>
              <a:rPr sz="2600" spc="-5" dirty="0">
                <a:solidFill>
                  <a:srgbClr val="000000"/>
                </a:solidFill>
              </a:rPr>
              <a:t>the </a:t>
            </a:r>
            <a:r>
              <a:rPr sz="2600" spc="-20" dirty="0">
                <a:solidFill>
                  <a:srgbClr val="000000"/>
                </a:solidFill>
              </a:rPr>
              <a:t>digestive</a:t>
            </a:r>
            <a:r>
              <a:rPr sz="2600" spc="-385" dirty="0">
                <a:solidFill>
                  <a:srgbClr val="000000"/>
                </a:solidFill>
              </a:rPr>
              <a:t> </a:t>
            </a:r>
            <a:r>
              <a:rPr sz="2600" spc="-10" dirty="0">
                <a:solidFill>
                  <a:srgbClr val="000000"/>
                </a:solidFill>
              </a:rPr>
              <a:t>tract)</a:t>
            </a:r>
            <a:endParaRPr sz="2600"/>
          </a:p>
        </p:txBody>
      </p:sp>
      <p:sp>
        <p:nvSpPr>
          <p:cNvPr id="14" name="object 14"/>
          <p:cNvSpPr txBox="1"/>
          <p:nvPr/>
        </p:nvSpPr>
        <p:spPr>
          <a:xfrm>
            <a:off x="2435098" y="3370579"/>
            <a:ext cx="35236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00AF50"/>
                </a:solidFill>
                <a:latin typeface="Constantia"/>
                <a:cs typeface="Constantia"/>
              </a:rPr>
              <a:t>PUSS</a:t>
            </a:r>
            <a:r>
              <a:rPr sz="2600" spc="-8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00AF50"/>
                </a:solidFill>
                <a:latin typeface="Constantia"/>
                <a:cs typeface="Constantia"/>
              </a:rPr>
              <a:t>ACCUMULATION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7501" y="5272836"/>
            <a:ext cx="49860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00AF50"/>
                </a:solidFill>
                <a:latin typeface="Constantia"/>
                <a:cs typeface="Constantia"/>
              </a:rPr>
              <a:t>IMPAIRMENT </a:t>
            </a:r>
            <a:r>
              <a:rPr sz="2600" dirty="0">
                <a:solidFill>
                  <a:srgbClr val="00AF50"/>
                </a:solidFill>
                <a:latin typeface="Constantia"/>
                <a:cs typeface="Constantia"/>
              </a:rPr>
              <a:t>IN </a:t>
            </a:r>
            <a:r>
              <a:rPr sz="2600" spc="-5" dirty="0">
                <a:solidFill>
                  <a:srgbClr val="00AF50"/>
                </a:solidFill>
                <a:latin typeface="Constantia"/>
                <a:cs typeface="Constantia"/>
              </a:rPr>
              <a:t>BLOOD</a:t>
            </a:r>
            <a:r>
              <a:rPr sz="2600" spc="-130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600" spc="-50" dirty="0">
                <a:solidFill>
                  <a:srgbClr val="00AF50"/>
                </a:solidFill>
                <a:latin typeface="Constantia"/>
                <a:cs typeface="Constantia"/>
              </a:rPr>
              <a:t>SUPPLY</a:t>
            </a:r>
            <a:endParaRPr sz="2600">
              <a:latin typeface="Constantia"/>
              <a:cs typeface="Constant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56303" y="2538983"/>
            <a:ext cx="398145" cy="2433955"/>
            <a:chOff x="3956303" y="2538983"/>
            <a:chExt cx="398145" cy="2433955"/>
          </a:xfrm>
        </p:grpSpPr>
        <p:sp>
          <p:nvSpPr>
            <p:cNvPr id="17" name="object 17"/>
            <p:cNvSpPr/>
            <p:nvPr/>
          </p:nvSpPr>
          <p:spPr>
            <a:xfrm>
              <a:off x="3956303" y="2538983"/>
              <a:ext cx="397763" cy="7574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6407" y="2564891"/>
              <a:ext cx="257555" cy="6278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26407" y="2564891"/>
              <a:ext cx="257810" cy="628015"/>
            </a:xfrm>
            <a:custGeom>
              <a:avLst/>
              <a:gdLst/>
              <a:ahLst/>
              <a:cxnLst/>
              <a:rect l="l" t="t" r="r" b="b"/>
              <a:pathLst>
                <a:path w="257810" h="628014">
                  <a:moveTo>
                    <a:pt x="257555" y="499110"/>
                  </a:moveTo>
                  <a:lnTo>
                    <a:pt x="193166" y="499110"/>
                  </a:lnTo>
                  <a:lnTo>
                    <a:pt x="193166" y="0"/>
                  </a:lnTo>
                  <a:lnTo>
                    <a:pt x="64388" y="0"/>
                  </a:lnTo>
                  <a:lnTo>
                    <a:pt x="64388" y="499110"/>
                  </a:lnTo>
                  <a:lnTo>
                    <a:pt x="0" y="499110"/>
                  </a:lnTo>
                  <a:lnTo>
                    <a:pt x="128777" y="627888"/>
                  </a:lnTo>
                  <a:lnTo>
                    <a:pt x="257555" y="499110"/>
                  </a:lnTo>
                  <a:close/>
                </a:path>
              </a:pathLst>
            </a:custGeom>
            <a:ln w="9144">
              <a:solidFill>
                <a:srgbClr val="055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56303" y="4050791"/>
              <a:ext cx="397763" cy="9220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26407" y="4076700"/>
              <a:ext cx="257555" cy="7924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26407" y="4076700"/>
              <a:ext cx="257810" cy="792480"/>
            </a:xfrm>
            <a:custGeom>
              <a:avLst/>
              <a:gdLst/>
              <a:ahLst/>
              <a:cxnLst/>
              <a:rect l="l" t="t" r="r" b="b"/>
              <a:pathLst>
                <a:path w="257810" h="792479">
                  <a:moveTo>
                    <a:pt x="0" y="663701"/>
                  </a:moveTo>
                  <a:lnTo>
                    <a:pt x="64388" y="663701"/>
                  </a:lnTo>
                  <a:lnTo>
                    <a:pt x="64388" y="0"/>
                  </a:lnTo>
                  <a:lnTo>
                    <a:pt x="193166" y="0"/>
                  </a:lnTo>
                  <a:lnTo>
                    <a:pt x="193166" y="663701"/>
                  </a:lnTo>
                  <a:lnTo>
                    <a:pt x="257555" y="663701"/>
                  </a:lnTo>
                  <a:lnTo>
                    <a:pt x="128777" y="792480"/>
                  </a:lnTo>
                  <a:lnTo>
                    <a:pt x="0" y="663701"/>
                  </a:lnTo>
                  <a:close/>
                </a:path>
              </a:pathLst>
            </a:custGeom>
            <a:ln w="9144">
              <a:solidFill>
                <a:srgbClr val="055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592962"/>
            <a:ext cx="2857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solidFill>
                  <a:srgbClr val="04607A"/>
                </a:solidFill>
                <a:latin typeface="Calibri"/>
                <a:cs typeface="Calibri"/>
              </a:rPr>
              <a:t>.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7116" y="1082039"/>
            <a:ext cx="8357870" cy="4735195"/>
            <a:chOff x="547116" y="1082039"/>
            <a:chExt cx="8357870" cy="4735195"/>
          </a:xfrm>
        </p:grpSpPr>
        <p:sp>
          <p:nvSpPr>
            <p:cNvPr id="9" name="object 9"/>
            <p:cNvSpPr/>
            <p:nvPr/>
          </p:nvSpPr>
          <p:spPr>
            <a:xfrm>
              <a:off x="547116" y="1170432"/>
              <a:ext cx="8357616" cy="45933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5500" y="1082039"/>
              <a:ext cx="6477000" cy="47350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124" y="1196339"/>
              <a:ext cx="8229600" cy="44653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1124" y="1196339"/>
              <a:ext cx="8229600" cy="4465320"/>
            </a:xfrm>
            <a:custGeom>
              <a:avLst/>
              <a:gdLst/>
              <a:ahLst/>
              <a:cxnLst/>
              <a:rect l="l" t="t" r="r" b="b"/>
              <a:pathLst>
                <a:path w="8229600" h="4465320">
                  <a:moveTo>
                    <a:pt x="0" y="4465320"/>
                  </a:moveTo>
                  <a:lnTo>
                    <a:pt x="8229600" y="446532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465320"/>
                  </a:lnTo>
                  <a:close/>
                </a:path>
              </a:pathLst>
            </a:custGeom>
            <a:ln w="9144">
              <a:solidFill>
                <a:srgbClr val="0073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25064" y="1168730"/>
            <a:ext cx="3726179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5" dirty="0"/>
              <a:t>RUPTURE </a:t>
            </a:r>
            <a:r>
              <a:rPr sz="2600" dirty="0"/>
              <a:t>OF</a:t>
            </a:r>
            <a:r>
              <a:rPr sz="2600" spc="-105" dirty="0"/>
              <a:t> </a:t>
            </a:r>
            <a:r>
              <a:rPr sz="2600" spc="-15" dirty="0"/>
              <a:t>APPENDIX</a:t>
            </a:r>
            <a:endParaRPr sz="2600"/>
          </a:p>
        </p:txBody>
      </p:sp>
      <p:sp>
        <p:nvSpPr>
          <p:cNvPr id="14" name="object 14"/>
          <p:cNvSpPr txBox="1"/>
          <p:nvPr/>
        </p:nvSpPr>
        <p:spPr>
          <a:xfrm>
            <a:off x="2341245" y="2438206"/>
            <a:ext cx="4976495" cy="897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735">
              <a:lnSpc>
                <a:spcPct val="110000"/>
              </a:lnSpc>
              <a:spcBef>
                <a:spcPts val="95"/>
              </a:spcBef>
            </a:pPr>
            <a:r>
              <a:rPr sz="2600" spc="-5" dirty="0">
                <a:solidFill>
                  <a:srgbClr val="00AF50"/>
                </a:solidFill>
                <a:latin typeface="Constantia"/>
                <a:cs typeface="Constantia"/>
              </a:rPr>
              <a:t>DIGESTIVE </a:t>
            </a:r>
            <a:r>
              <a:rPr sz="2600" spc="-15" dirty="0">
                <a:solidFill>
                  <a:srgbClr val="00AF50"/>
                </a:solidFill>
                <a:latin typeface="Constantia"/>
                <a:cs typeface="Constantia"/>
              </a:rPr>
              <a:t>CONTENTS </a:t>
            </a:r>
            <a:r>
              <a:rPr sz="2600" dirty="0">
                <a:solidFill>
                  <a:srgbClr val="00AF50"/>
                </a:solidFill>
                <a:latin typeface="Constantia"/>
                <a:cs typeface="Constantia"/>
              </a:rPr>
              <a:t>ENTERS  </a:t>
            </a:r>
            <a:r>
              <a:rPr sz="2600" spc="-5" dirty="0">
                <a:solidFill>
                  <a:srgbClr val="00AF50"/>
                </a:solidFill>
                <a:latin typeface="Constantia"/>
                <a:cs typeface="Constantia"/>
              </a:rPr>
              <a:t>INTO </a:t>
            </a:r>
            <a:r>
              <a:rPr sz="2600" dirty="0">
                <a:solidFill>
                  <a:srgbClr val="00AF50"/>
                </a:solidFill>
                <a:latin typeface="Constantia"/>
                <a:cs typeface="Constantia"/>
              </a:rPr>
              <a:t>THE </a:t>
            </a:r>
            <a:r>
              <a:rPr sz="2600" spc="-5" dirty="0">
                <a:solidFill>
                  <a:srgbClr val="00AF50"/>
                </a:solidFill>
                <a:latin typeface="Constantia"/>
                <a:cs typeface="Constantia"/>
              </a:rPr>
              <a:t>ABDOMINAL</a:t>
            </a:r>
            <a:r>
              <a:rPr sz="2600" spc="-19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00AF50"/>
                </a:solidFill>
                <a:latin typeface="Constantia"/>
                <a:cs typeface="Constantia"/>
              </a:rPr>
              <a:t>CAVITY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7960" y="4617821"/>
            <a:ext cx="4742180" cy="8972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spc="-10" dirty="0">
                <a:solidFill>
                  <a:srgbClr val="00AF50"/>
                </a:solidFill>
                <a:latin typeface="Constantia"/>
                <a:cs typeface="Constantia"/>
              </a:rPr>
              <a:t>PERITONITES </a:t>
            </a:r>
            <a:r>
              <a:rPr sz="2600" dirty="0">
                <a:solidFill>
                  <a:srgbClr val="00AF50"/>
                </a:solidFill>
                <a:latin typeface="Constantia"/>
                <a:cs typeface="Constantia"/>
              </a:rPr>
              <a:t>( </a:t>
            </a:r>
            <a:r>
              <a:rPr sz="2600" spc="15" dirty="0">
                <a:solidFill>
                  <a:srgbClr val="00AF50"/>
                </a:solidFill>
                <a:latin typeface="Constantia"/>
                <a:cs typeface="Constantia"/>
              </a:rPr>
              <a:t>Inflammation</a:t>
            </a:r>
            <a:r>
              <a:rPr sz="2600" spc="-18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0AF50"/>
                </a:solidFill>
                <a:latin typeface="Constantia"/>
                <a:cs typeface="Constantia"/>
              </a:rPr>
              <a:t>of</a:t>
            </a:r>
            <a:endParaRPr sz="2600">
              <a:latin typeface="Constantia"/>
              <a:cs typeface="Constantia"/>
            </a:endParaRPr>
          </a:p>
          <a:p>
            <a:pPr marL="2400935">
              <a:lnSpc>
                <a:spcPct val="100000"/>
              </a:lnSpc>
              <a:spcBef>
                <a:spcPts val="310"/>
              </a:spcBef>
            </a:pPr>
            <a:r>
              <a:rPr sz="2600" spc="-5" dirty="0">
                <a:solidFill>
                  <a:srgbClr val="00AF50"/>
                </a:solidFill>
                <a:latin typeface="Constantia"/>
                <a:cs typeface="Constantia"/>
              </a:rPr>
              <a:t>peritoneum</a:t>
            </a:r>
            <a:r>
              <a:rPr sz="2600" spc="-7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0AF50"/>
                </a:solidFill>
                <a:latin typeface="Constantia"/>
                <a:cs typeface="Constantia"/>
              </a:rPr>
              <a:t>)</a:t>
            </a:r>
            <a:endParaRPr sz="2600">
              <a:latin typeface="Constantia"/>
              <a:cs typeface="Constant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136135" y="1635251"/>
            <a:ext cx="373380" cy="2978150"/>
            <a:chOff x="4136135" y="1635251"/>
            <a:chExt cx="373380" cy="2978150"/>
          </a:xfrm>
        </p:grpSpPr>
        <p:sp>
          <p:nvSpPr>
            <p:cNvPr id="17" name="object 17"/>
            <p:cNvSpPr/>
            <p:nvPr/>
          </p:nvSpPr>
          <p:spPr>
            <a:xfrm>
              <a:off x="4136135" y="1635251"/>
              <a:ext cx="320039" cy="7772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06239" y="1661159"/>
              <a:ext cx="179832" cy="6477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06239" y="1661159"/>
              <a:ext cx="180340" cy="647700"/>
            </a:xfrm>
            <a:custGeom>
              <a:avLst/>
              <a:gdLst/>
              <a:ahLst/>
              <a:cxnLst/>
              <a:rect l="l" t="t" r="r" b="b"/>
              <a:pathLst>
                <a:path w="180339" h="647700">
                  <a:moveTo>
                    <a:pt x="0" y="557784"/>
                  </a:moveTo>
                  <a:lnTo>
                    <a:pt x="44958" y="557784"/>
                  </a:lnTo>
                  <a:lnTo>
                    <a:pt x="44958" y="0"/>
                  </a:lnTo>
                  <a:lnTo>
                    <a:pt x="134874" y="0"/>
                  </a:lnTo>
                  <a:lnTo>
                    <a:pt x="134874" y="557784"/>
                  </a:lnTo>
                  <a:lnTo>
                    <a:pt x="179832" y="557784"/>
                  </a:lnTo>
                  <a:lnTo>
                    <a:pt x="89915" y="647700"/>
                  </a:lnTo>
                  <a:lnTo>
                    <a:pt x="0" y="557784"/>
                  </a:lnTo>
                  <a:close/>
                </a:path>
              </a:pathLst>
            </a:custGeom>
            <a:ln w="9144">
              <a:solidFill>
                <a:srgbClr val="055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23003" y="3762755"/>
              <a:ext cx="286512" cy="8503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93107" y="3788663"/>
              <a:ext cx="146303" cy="7208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93107" y="3788663"/>
              <a:ext cx="146685" cy="721360"/>
            </a:xfrm>
            <a:custGeom>
              <a:avLst/>
              <a:gdLst/>
              <a:ahLst/>
              <a:cxnLst/>
              <a:rect l="l" t="t" r="r" b="b"/>
              <a:pathLst>
                <a:path w="146685" h="721360">
                  <a:moveTo>
                    <a:pt x="0" y="647700"/>
                  </a:moveTo>
                  <a:lnTo>
                    <a:pt x="36575" y="647700"/>
                  </a:lnTo>
                  <a:lnTo>
                    <a:pt x="36575" y="0"/>
                  </a:lnTo>
                  <a:lnTo>
                    <a:pt x="109727" y="0"/>
                  </a:lnTo>
                  <a:lnTo>
                    <a:pt x="109727" y="647700"/>
                  </a:lnTo>
                  <a:lnTo>
                    <a:pt x="146303" y="647700"/>
                  </a:lnTo>
                  <a:lnTo>
                    <a:pt x="73151" y="720852"/>
                  </a:lnTo>
                  <a:lnTo>
                    <a:pt x="0" y="647700"/>
                  </a:lnTo>
                  <a:close/>
                </a:path>
              </a:pathLst>
            </a:custGeom>
            <a:ln w="9144">
              <a:solidFill>
                <a:srgbClr val="055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999</Words>
  <Application>Microsoft Office PowerPoint</Application>
  <PresentationFormat>On-screen Show (4:3)</PresentationFormat>
  <Paragraphs>247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APPENDICITIS </vt:lpstr>
      <vt:lpstr>ANATOMY &amp; PHYSIOLOGY</vt:lpstr>
      <vt:lpstr>INTRODUCTION</vt:lpstr>
      <vt:lpstr>DEFINITION</vt:lpstr>
      <vt:lpstr>INCIDENCE</vt:lpstr>
      <vt:lpstr>ETIOLOGY</vt:lpstr>
      <vt:lpstr>PATHOPHYSIOLOGY</vt:lpstr>
      <vt:lpstr>BACTERIAL PROLIFERATION ( Tissues become infected by  Bacteria in the digestive tract)</vt:lpstr>
      <vt:lpstr>RUPTURE OF APPENDIX</vt:lpstr>
      <vt:lpstr>CLINICAL FEATURES</vt:lpstr>
      <vt:lpstr>CARDINAL SIGNS</vt:lpstr>
      <vt:lpstr>ROVSING’S SIGN</vt:lpstr>
      <vt:lpstr>PSOA’S SIGN</vt:lpstr>
      <vt:lpstr>OBTURATOR’S SIGN</vt:lpstr>
      <vt:lpstr>BLOOMBERG’S SIGN</vt:lpstr>
      <vt:lpstr>Continue…….. .</vt:lpstr>
      <vt:lpstr>MCBURNEY’S SIGN</vt:lpstr>
      <vt:lpstr>Slide 18</vt:lpstr>
      <vt:lpstr>Slide 19</vt:lpstr>
      <vt:lpstr>Slide 20</vt:lpstr>
      <vt:lpstr>CLINICAL STAGES</vt:lpstr>
      <vt:lpstr>Slide 22</vt:lpstr>
      <vt:lpstr>Slide 23</vt:lpstr>
      <vt:lpstr>DIAGNOSTIC MEASURES</vt:lpstr>
      <vt:lpstr>Slide 25</vt:lpstr>
      <vt:lpstr>Management</vt:lpstr>
      <vt:lpstr>Medical Management</vt:lpstr>
      <vt:lpstr>SURGICAL MANAGEMENT</vt:lpstr>
      <vt:lpstr>Pre- operative Preparation</vt:lpstr>
      <vt:lpstr>Appendicectomy</vt:lpstr>
      <vt:lpstr>Lap . Appendicectomy</vt:lpstr>
      <vt:lpstr>Slide 32</vt:lpstr>
      <vt:lpstr>Slide 33</vt:lpstr>
      <vt:lpstr>Nursing Assessment</vt:lpstr>
      <vt:lpstr>Slide 35</vt:lpstr>
      <vt:lpstr>Investigations</vt:lpstr>
      <vt:lpstr>NURSING DIAGNOSIS</vt:lpstr>
      <vt:lpstr>Postoperative Nursing Diagnosis</vt:lpstr>
      <vt:lpstr>COMPLICATIONS</vt:lpstr>
      <vt:lpstr>ASSIGNMENT</vt:lpstr>
      <vt:lpstr>RESEARCH STUDY</vt:lpstr>
      <vt:lpstr>CONCLUSION</vt:lpstr>
      <vt:lpstr>BIBLIOGRAPHY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APPENDICITIS</dc:title>
  <dc:creator>library</dc:creator>
  <cp:lastModifiedBy>library</cp:lastModifiedBy>
  <cp:revision>3</cp:revision>
  <dcterms:created xsi:type="dcterms:W3CDTF">2020-06-01T09:36:05Z</dcterms:created>
  <dcterms:modified xsi:type="dcterms:W3CDTF">2021-03-29T05:01:09Z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2020-06-01T00:00:00Z</vt:filetime>
  </property>
</Properties>
</file>