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52525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381000"/>
            <a:ext cx="8903208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253" y="69596"/>
            <a:ext cx="7455534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8255" y="2223896"/>
            <a:ext cx="7589520" cy="350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25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096" y="2836151"/>
            <a:ext cx="6859524" cy="99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7388" y="3194291"/>
            <a:ext cx="698753" cy="425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4938" y="3235579"/>
            <a:ext cx="636270" cy="363855"/>
          </a:xfrm>
          <a:custGeom>
            <a:avLst/>
            <a:gdLst/>
            <a:ahLst/>
            <a:cxnLst/>
            <a:rect l="l" t="t" r="r" b="b"/>
            <a:pathLst>
              <a:path w="636270" h="363854">
                <a:moveTo>
                  <a:pt x="396408" y="285623"/>
                </a:moveTo>
                <a:lnTo>
                  <a:pt x="402603" y="327703"/>
                </a:lnTo>
                <a:lnTo>
                  <a:pt x="461936" y="359620"/>
                </a:lnTo>
                <a:lnTo>
                  <a:pt x="496865" y="363600"/>
                </a:lnTo>
                <a:lnTo>
                  <a:pt x="520935" y="361787"/>
                </a:lnTo>
                <a:lnTo>
                  <a:pt x="543029" y="356330"/>
                </a:lnTo>
                <a:lnTo>
                  <a:pt x="563123" y="347206"/>
                </a:lnTo>
                <a:lnTo>
                  <a:pt x="581193" y="334391"/>
                </a:lnTo>
                <a:lnTo>
                  <a:pt x="592688" y="322453"/>
                </a:lnTo>
                <a:lnTo>
                  <a:pt x="467655" y="322453"/>
                </a:lnTo>
                <a:lnTo>
                  <a:pt x="447486" y="320145"/>
                </a:lnTo>
                <a:lnTo>
                  <a:pt x="428888" y="313229"/>
                </a:lnTo>
                <a:lnTo>
                  <a:pt x="411849" y="301704"/>
                </a:lnTo>
                <a:lnTo>
                  <a:pt x="396408" y="285623"/>
                </a:lnTo>
                <a:close/>
              </a:path>
              <a:path w="636270" h="363854">
                <a:moveTo>
                  <a:pt x="200066" y="0"/>
                </a:moveTo>
                <a:lnTo>
                  <a:pt x="193716" y="0"/>
                </a:lnTo>
                <a:lnTo>
                  <a:pt x="154215" y="3099"/>
                </a:lnTo>
                <a:lnTo>
                  <a:pt x="85167" y="27967"/>
                </a:lnTo>
                <a:lnTo>
                  <a:pt x="31257" y="76120"/>
                </a:lnTo>
                <a:lnTo>
                  <a:pt x="3393" y="137652"/>
                </a:lnTo>
                <a:lnTo>
                  <a:pt x="0" y="173736"/>
                </a:lnTo>
                <a:lnTo>
                  <a:pt x="3061" y="205563"/>
                </a:lnTo>
                <a:lnTo>
                  <a:pt x="28310" y="262661"/>
                </a:lnTo>
                <a:lnTo>
                  <a:pt x="77293" y="307042"/>
                </a:lnTo>
                <a:lnTo>
                  <a:pt x="140436" y="329989"/>
                </a:lnTo>
                <a:lnTo>
                  <a:pt x="176698" y="332867"/>
                </a:lnTo>
                <a:lnTo>
                  <a:pt x="200842" y="331414"/>
                </a:lnTo>
                <a:lnTo>
                  <a:pt x="226022" y="327056"/>
                </a:lnTo>
                <a:lnTo>
                  <a:pt x="252225" y="319793"/>
                </a:lnTo>
                <a:lnTo>
                  <a:pt x="279441" y="309625"/>
                </a:lnTo>
                <a:lnTo>
                  <a:pt x="295786" y="302006"/>
                </a:lnTo>
                <a:lnTo>
                  <a:pt x="210480" y="302006"/>
                </a:lnTo>
                <a:lnTo>
                  <a:pt x="180663" y="299388"/>
                </a:lnTo>
                <a:lnTo>
                  <a:pt x="128934" y="278485"/>
                </a:lnTo>
                <a:lnTo>
                  <a:pt x="88973" y="237934"/>
                </a:lnTo>
                <a:lnTo>
                  <a:pt x="68399" y="185356"/>
                </a:lnTo>
                <a:lnTo>
                  <a:pt x="65859" y="154662"/>
                </a:lnTo>
                <a:lnTo>
                  <a:pt x="68063" y="127180"/>
                </a:lnTo>
                <a:lnTo>
                  <a:pt x="85919" y="80075"/>
                </a:lnTo>
                <a:lnTo>
                  <a:pt x="121038" y="44900"/>
                </a:lnTo>
                <a:lnTo>
                  <a:pt x="170326" y="24846"/>
                </a:lnTo>
                <a:lnTo>
                  <a:pt x="200066" y="20700"/>
                </a:lnTo>
                <a:lnTo>
                  <a:pt x="200066" y="0"/>
                </a:lnTo>
                <a:close/>
              </a:path>
              <a:path w="636270" h="363854">
                <a:moveTo>
                  <a:pt x="583286" y="192532"/>
                </a:moveTo>
                <a:lnTo>
                  <a:pt x="485816" y="192532"/>
                </a:lnTo>
                <a:lnTo>
                  <a:pt x="498625" y="193553"/>
                </a:lnTo>
                <a:lnTo>
                  <a:pt x="510375" y="196611"/>
                </a:lnTo>
                <a:lnTo>
                  <a:pt x="544188" y="226917"/>
                </a:lnTo>
                <a:lnTo>
                  <a:pt x="548681" y="249047"/>
                </a:lnTo>
                <a:lnTo>
                  <a:pt x="547183" y="263646"/>
                </a:lnTo>
                <a:lnTo>
                  <a:pt x="524805" y="300990"/>
                </a:lnTo>
                <a:lnTo>
                  <a:pt x="483657" y="321117"/>
                </a:lnTo>
                <a:lnTo>
                  <a:pt x="467655" y="322453"/>
                </a:lnTo>
                <a:lnTo>
                  <a:pt x="592688" y="322453"/>
                </a:lnTo>
                <a:lnTo>
                  <a:pt x="596121" y="318887"/>
                </a:lnTo>
                <a:lnTo>
                  <a:pt x="606799" y="301704"/>
                </a:lnTo>
                <a:lnTo>
                  <a:pt x="613215" y="282830"/>
                </a:lnTo>
                <a:lnTo>
                  <a:pt x="615356" y="262255"/>
                </a:lnTo>
                <a:lnTo>
                  <a:pt x="613737" y="243203"/>
                </a:lnTo>
                <a:lnTo>
                  <a:pt x="608879" y="226044"/>
                </a:lnTo>
                <a:lnTo>
                  <a:pt x="600783" y="210766"/>
                </a:lnTo>
                <a:lnTo>
                  <a:pt x="589448" y="197358"/>
                </a:lnTo>
                <a:lnTo>
                  <a:pt x="583286" y="192532"/>
                </a:lnTo>
                <a:close/>
              </a:path>
              <a:path w="636270" h="363854">
                <a:moveTo>
                  <a:pt x="418784" y="111125"/>
                </a:moveTo>
                <a:lnTo>
                  <a:pt x="316271" y="111125"/>
                </a:lnTo>
                <a:lnTo>
                  <a:pt x="327155" y="112317"/>
                </a:lnTo>
                <a:lnTo>
                  <a:pt x="337337" y="115903"/>
                </a:lnTo>
                <a:lnTo>
                  <a:pt x="368325" y="150955"/>
                </a:lnTo>
                <a:lnTo>
                  <a:pt x="372532" y="174751"/>
                </a:lnTo>
                <a:lnTo>
                  <a:pt x="369387" y="198322"/>
                </a:lnTo>
                <a:lnTo>
                  <a:pt x="344189" y="242224"/>
                </a:lnTo>
                <a:lnTo>
                  <a:pt x="296276" y="279824"/>
                </a:lnTo>
                <a:lnTo>
                  <a:pt x="240460" y="299549"/>
                </a:lnTo>
                <a:lnTo>
                  <a:pt x="210480" y="302006"/>
                </a:lnTo>
                <a:lnTo>
                  <a:pt x="295786" y="302006"/>
                </a:lnTo>
                <a:lnTo>
                  <a:pt x="331940" y="282638"/>
                </a:lnTo>
                <a:lnTo>
                  <a:pt x="378247" y="248412"/>
                </a:lnTo>
                <a:lnTo>
                  <a:pt x="391963" y="236728"/>
                </a:lnTo>
                <a:lnTo>
                  <a:pt x="416730" y="217364"/>
                </a:lnTo>
                <a:lnTo>
                  <a:pt x="440556" y="203580"/>
                </a:lnTo>
                <a:lnTo>
                  <a:pt x="463597" y="195294"/>
                </a:lnTo>
                <a:lnTo>
                  <a:pt x="480708" y="193167"/>
                </a:lnTo>
                <a:lnTo>
                  <a:pt x="408346" y="193167"/>
                </a:lnTo>
                <a:lnTo>
                  <a:pt x="408129" y="176530"/>
                </a:lnTo>
                <a:lnTo>
                  <a:pt x="408196" y="172847"/>
                </a:lnTo>
                <a:lnTo>
                  <a:pt x="414235" y="121357"/>
                </a:lnTo>
                <a:lnTo>
                  <a:pt x="418784" y="111125"/>
                </a:lnTo>
                <a:close/>
              </a:path>
              <a:path w="636270" h="363854">
                <a:moveTo>
                  <a:pt x="634742" y="21082"/>
                </a:moveTo>
                <a:lnTo>
                  <a:pt x="561762" y="21082"/>
                </a:lnTo>
                <a:lnTo>
                  <a:pt x="550689" y="31367"/>
                </a:lnTo>
                <a:lnTo>
                  <a:pt x="540521" y="44116"/>
                </a:lnTo>
                <a:lnTo>
                  <a:pt x="531258" y="59318"/>
                </a:lnTo>
                <a:lnTo>
                  <a:pt x="522900" y="76962"/>
                </a:lnTo>
                <a:lnTo>
                  <a:pt x="518201" y="87757"/>
                </a:lnTo>
                <a:lnTo>
                  <a:pt x="510345" y="104356"/>
                </a:lnTo>
                <a:lnTo>
                  <a:pt x="480609" y="144272"/>
                </a:lnTo>
                <a:lnTo>
                  <a:pt x="431353" y="179972"/>
                </a:lnTo>
                <a:lnTo>
                  <a:pt x="408346" y="193167"/>
                </a:lnTo>
                <a:lnTo>
                  <a:pt x="480708" y="193167"/>
                </a:lnTo>
                <a:lnTo>
                  <a:pt x="485816" y="192532"/>
                </a:lnTo>
                <a:lnTo>
                  <a:pt x="583286" y="192532"/>
                </a:lnTo>
                <a:lnTo>
                  <a:pt x="575065" y="186092"/>
                </a:lnTo>
                <a:lnTo>
                  <a:pt x="558015" y="177244"/>
                </a:lnTo>
                <a:lnTo>
                  <a:pt x="538299" y="170801"/>
                </a:lnTo>
                <a:lnTo>
                  <a:pt x="515915" y="166750"/>
                </a:lnTo>
                <a:lnTo>
                  <a:pt x="528960" y="161085"/>
                </a:lnTo>
                <a:lnTo>
                  <a:pt x="562619" y="134629"/>
                </a:lnTo>
                <a:lnTo>
                  <a:pt x="581193" y="96393"/>
                </a:lnTo>
                <a:lnTo>
                  <a:pt x="587593" y="79896"/>
                </a:lnTo>
                <a:lnTo>
                  <a:pt x="598999" y="54080"/>
                </a:lnTo>
                <a:lnTo>
                  <a:pt x="610895" y="35544"/>
                </a:lnTo>
                <a:lnTo>
                  <a:pt x="623244" y="24413"/>
                </a:lnTo>
                <a:lnTo>
                  <a:pt x="634742" y="21082"/>
                </a:lnTo>
                <a:close/>
              </a:path>
              <a:path w="636270" h="363854">
                <a:moveTo>
                  <a:pt x="321986" y="55245"/>
                </a:moveTo>
                <a:lnTo>
                  <a:pt x="277070" y="69978"/>
                </a:lnTo>
                <a:lnTo>
                  <a:pt x="248231" y="111109"/>
                </a:lnTo>
                <a:lnTo>
                  <a:pt x="242611" y="147955"/>
                </a:lnTo>
                <a:lnTo>
                  <a:pt x="243038" y="157980"/>
                </a:lnTo>
                <a:lnTo>
                  <a:pt x="244310" y="168243"/>
                </a:lnTo>
                <a:lnTo>
                  <a:pt x="246415" y="178744"/>
                </a:lnTo>
                <a:lnTo>
                  <a:pt x="249342" y="189484"/>
                </a:lnTo>
                <a:lnTo>
                  <a:pt x="269408" y="183134"/>
                </a:lnTo>
                <a:lnTo>
                  <a:pt x="267884" y="176530"/>
                </a:lnTo>
                <a:lnTo>
                  <a:pt x="267137" y="170801"/>
                </a:lnTo>
                <a:lnTo>
                  <a:pt x="281346" y="126873"/>
                </a:lnTo>
                <a:lnTo>
                  <a:pt x="316271" y="111125"/>
                </a:lnTo>
                <a:lnTo>
                  <a:pt x="418784" y="111125"/>
                </a:lnTo>
                <a:lnTo>
                  <a:pt x="422171" y="103505"/>
                </a:lnTo>
                <a:lnTo>
                  <a:pt x="396408" y="103505"/>
                </a:lnTo>
                <a:lnTo>
                  <a:pt x="389074" y="92170"/>
                </a:lnTo>
                <a:lnTo>
                  <a:pt x="381168" y="82359"/>
                </a:lnTo>
                <a:lnTo>
                  <a:pt x="343957" y="58277"/>
                </a:lnTo>
                <a:lnTo>
                  <a:pt x="333245" y="56005"/>
                </a:lnTo>
                <a:lnTo>
                  <a:pt x="321986" y="55245"/>
                </a:lnTo>
                <a:close/>
              </a:path>
              <a:path w="636270" h="363854">
                <a:moveTo>
                  <a:pt x="636057" y="0"/>
                </a:moveTo>
                <a:lnTo>
                  <a:pt x="586527" y="0"/>
                </a:lnTo>
                <a:lnTo>
                  <a:pt x="530581" y="4144"/>
                </a:lnTo>
                <a:lnTo>
                  <a:pt x="483596" y="16572"/>
                </a:lnTo>
                <a:lnTo>
                  <a:pt x="445572" y="37280"/>
                </a:lnTo>
                <a:lnTo>
                  <a:pt x="416510" y="66259"/>
                </a:lnTo>
                <a:lnTo>
                  <a:pt x="396408" y="103505"/>
                </a:lnTo>
                <a:lnTo>
                  <a:pt x="422171" y="103505"/>
                </a:lnTo>
                <a:lnTo>
                  <a:pt x="432667" y="79896"/>
                </a:lnTo>
                <a:lnTo>
                  <a:pt x="463395" y="49359"/>
                </a:lnTo>
                <a:lnTo>
                  <a:pt x="506425" y="29752"/>
                </a:lnTo>
                <a:lnTo>
                  <a:pt x="561762" y="21082"/>
                </a:lnTo>
                <a:lnTo>
                  <a:pt x="634742" y="21082"/>
                </a:lnTo>
                <a:lnTo>
                  <a:pt x="636057" y="20700"/>
                </a:lnTo>
                <a:lnTo>
                  <a:pt x="636057" y="0"/>
                </a:lnTo>
                <a:close/>
              </a:path>
            </a:pathLst>
          </a:custGeom>
          <a:solidFill>
            <a:srgbClr val="E0D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91507" y="3255136"/>
            <a:ext cx="156718" cy="175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4853" y="3235579"/>
            <a:ext cx="636270" cy="363855"/>
          </a:xfrm>
          <a:custGeom>
            <a:avLst/>
            <a:gdLst/>
            <a:ahLst/>
            <a:cxnLst/>
            <a:rect l="l" t="t" r="r" b="b"/>
            <a:pathLst>
              <a:path w="636270" h="363854">
                <a:moveTo>
                  <a:pt x="193801" y="0"/>
                </a:moveTo>
                <a:lnTo>
                  <a:pt x="200151" y="0"/>
                </a:lnTo>
                <a:lnTo>
                  <a:pt x="200151" y="20700"/>
                </a:lnTo>
                <a:lnTo>
                  <a:pt x="170412" y="24846"/>
                </a:lnTo>
                <a:lnTo>
                  <a:pt x="144065" y="32908"/>
                </a:lnTo>
                <a:lnTo>
                  <a:pt x="101600" y="60833"/>
                </a:lnTo>
                <a:lnTo>
                  <a:pt x="74850" y="102187"/>
                </a:lnTo>
                <a:lnTo>
                  <a:pt x="65912" y="155067"/>
                </a:lnTo>
                <a:lnTo>
                  <a:pt x="68484" y="185356"/>
                </a:lnTo>
                <a:lnTo>
                  <a:pt x="89058" y="237934"/>
                </a:lnTo>
                <a:lnTo>
                  <a:pt x="129020" y="278485"/>
                </a:lnTo>
                <a:lnTo>
                  <a:pt x="180748" y="299388"/>
                </a:lnTo>
                <a:lnTo>
                  <a:pt x="210566" y="302006"/>
                </a:lnTo>
                <a:lnTo>
                  <a:pt x="240545" y="299549"/>
                </a:lnTo>
                <a:lnTo>
                  <a:pt x="296362" y="279824"/>
                </a:lnTo>
                <a:lnTo>
                  <a:pt x="344275" y="242224"/>
                </a:lnTo>
                <a:lnTo>
                  <a:pt x="369472" y="198322"/>
                </a:lnTo>
                <a:lnTo>
                  <a:pt x="372618" y="174751"/>
                </a:lnTo>
                <a:lnTo>
                  <a:pt x="371568" y="162466"/>
                </a:lnTo>
                <a:lnTo>
                  <a:pt x="346914" y="121894"/>
                </a:lnTo>
                <a:lnTo>
                  <a:pt x="306399" y="112121"/>
                </a:lnTo>
                <a:lnTo>
                  <a:pt x="275191" y="135231"/>
                </a:lnTo>
                <a:lnTo>
                  <a:pt x="267970" y="176530"/>
                </a:lnTo>
                <a:lnTo>
                  <a:pt x="269494" y="183134"/>
                </a:lnTo>
                <a:lnTo>
                  <a:pt x="249427" y="189484"/>
                </a:lnTo>
                <a:lnTo>
                  <a:pt x="246501" y="178744"/>
                </a:lnTo>
                <a:lnTo>
                  <a:pt x="244395" y="168243"/>
                </a:lnTo>
                <a:lnTo>
                  <a:pt x="243123" y="157980"/>
                </a:lnTo>
                <a:lnTo>
                  <a:pt x="242697" y="147955"/>
                </a:lnTo>
                <a:lnTo>
                  <a:pt x="244101" y="128645"/>
                </a:lnTo>
                <a:lnTo>
                  <a:pt x="265175" y="81407"/>
                </a:lnTo>
                <a:lnTo>
                  <a:pt x="305591" y="56886"/>
                </a:lnTo>
                <a:lnTo>
                  <a:pt x="322072" y="55245"/>
                </a:lnTo>
                <a:lnTo>
                  <a:pt x="333331" y="56005"/>
                </a:lnTo>
                <a:lnTo>
                  <a:pt x="372776" y="74072"/>
                </a:lnTo>
                <a:lnTo>
                  <a:pt x="396494" y="103505"/>
                </a:lnTo>
                <a:lnTo>
                  <a:pt x="416595" y="66259"/>
                </a:lnTo>
                <a:lnTo>
                  <a:pt x="445658" y="37280"/>
                </a:lnTo>
                <a:lnTo>
                  <a:pt x="483682" y="16572"/>
                </a:lnTo>
                <a:lnTo>
                  <a:pt x="530666" y="4144"/>
                </a:lnTo>
                <a:lnTo>
                  <a:pt x="586613" y="0"/>
                </a:lnTo>
                <a:lnTo>
                  <a:pt x="636143" y="0"/>
                </a:lnTo>
                <a:lnTo>
                  <a:pt x="636143" y="20700"/>
                </a:lnTo>
                <a:lnTo>
                  <a:pt x="623329" y="24413"/>
                </a:lnTo>
                <a:lnTo>
                  <a:pt x="610981" y="35544"/>
                </a:lnTo>
                <a:lnTo>
                  <a:pt x="599084" y="54080"/>
                </a:lnTo>
                <a:lnTo>
                  <a:pt x="587629" y="80010"/>
                </a:lnTo>
                <a:lnTo>
                  <a:pt x="581279" y="96393"/>
                </a:lnTo>
                <a:lnTo>
                  <a:pt x="575087" y="111615"/>
                </a:lnTo>
                <a:lnTo>
                  <a:pt x="549326" y="148945"/>
                </a:lnTo>
                <a:lnTo>
                  <a:pt x="516000" y="166750"/>
                </a:lnTo>
                <a:lnTo>
                  <a:pt x="538384" y="170801"/>
                </a:lnTo>
                <a:lnTo>
                  <a:pt x="575151" y="186092"/>
                </a:lnTo>
                <a:lnTo>
                  <a:pt x="608964" y="226044"/>
                </a:lnTo>
                <a:lnTo>
                  <a:pt x="615442" y="262255"/>
                </a:lnTo>
                <a:lnTo>
                  <a:pt x="613300" y="282830"/>
                </a:lnTo>
                <a:lnTo>
                  <a:pt x="596207" y="318887"/>
                </a:lnTo>
                <a:lnTo>
                  <a:pt x="563209" y="347206"/>
                </a:lnTo>
                <a:lnTo>
                  <a:pt x="521021" y="361787"/>
                </a:lnTo>
                <a:lnTo>
                  <a:pt x="496950" y="363600"/>
                </a:lnTo>
                <a:lnTo>
                  <a:pt x="462022" y="359620"/>
                </a:lnTo>
                <a:lnTo>
                  <a:pt x="430593" y="347662"/>
                </a:lnTo>
                <a:lnTo>
                  <a:pt x="402689" y="327703"/>
                </a:lnTo>
                <a:lnTo>
                  <a:pt x="378333" y="299720"/>
                </a:lnTo>
                <a:lnTo>
                  <a:pt x="396494" y="285623"/>
                </a:lnTo>
                <a:lnTo>
                  <a:pt x="411948" y="301718"/>
                </a:lnTo>
                <a:lnTo>
                  <a:pt x="428974" y="313229"/>
                </a:lnTo>
                <a:lnTo>
                  <a:pt x="447571" y="320145"/>
                </a:lnTo>
                <a:lnTo>
                  <a:pt x="467741" y="322453"/>
                </a:lnTo>
                <a:lnTo>
                  <a:pt x="483743" y="321117"/>
                </a:lnTo>
                <a:lnTo>
                  <a:pt x="524891" y="300990"/>
                </a:lnTo>
                <a:lnTo>
                  <a:pt x="547268" y="263646"/>
                </a:lnTo>
                <a:lnTo>
                  <a:pt x="548767" y="249047"/>
                </a:lnTo>
                <a:lnTo>
                  <a:pt x="547645" y="237470"/>
                </a:lnTo>
                <a:lnTo>
                  <a:pt x="521138" y="201693"/>
                </a:lnTo>
                <a:lnTo>
                  <a:pt x="485901" y="192532"/>
                </a:lnTo>
                <a:lnTo>
                  <a:pt x="463682" y="195294"/>
                </a:lnTo>
                <a:lnTo>
                  <a:pt x="440642" y="203580"/>
                </a:lnTo>
                <a:lnTo>
                  <a:pt x="416768" y="217392"/>
                </a:lnTo>
                <a:lnTo>
                  <a:pt x="392049" y="236728"/>
                </a:lnTo>
                <a:lnTo>
                  <a:pt x="378333" y="248412"/>
                </a:lnTo>
                <a:lnTo>
                  <a:pt x="355947" y="266442"/>
                </a:lnTo>
                <a:lnTo>
                  <a:pt x="306556" y="297025"/>
                </a:lnTo>
                <a:lnTo>
                  <a:pt x="252311" y="319793"/>
                </a:lnTo>
                <a:lnTo>
                  <a:pt x="200927" y="331414"/>
                </a:lnTo>
                <a:lnTo>
                  <a:pt x="176784" y="332867"/>
                </a:lnTo>
                <a:lnTo>
                  <a:pt x="140521" y="329989"/>
                </a:lnTo>
                <a:lnTo>
                  <a:pt x="77378" y="307042"/>
                </a:lnTo>
                <a:lnTo>
                  <a:pt x="28396" y="262661"/>
                </a:lnTo>
                <a:lnTo>
                  <a:pt x="3147" y="205563"/>
                </a:lnTo>
                <a:lnTo>
                  <a:pt x="0" y="172847"/>
                </a:lnTo>
                <a:lnTo>
                  <a:pt x="3478" y="137652"/>
                </a:lnTo>
                <a:lnTo>
                  <a:pt x="31343" y="76120"/>
                </a:lnTo>
                <a:lnTo>
                  <a:pt x="85252" y="27967"/>
                </a:lnTo>
                <a:lnTo>
                  <a:pt x="154301" y="3099"/>
                </a:lnTo>
                <a:lnTo>
                  <a:pt x="193801" y="0"/>
                </a:lnTo>
                <a:close/>
              </a:path>
            </a:pathLst>
          </a:custGeom>
          <a:ln w="3175">
            <a:solidFill>
              <a:srgbClr val="EBE9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4816" y="343204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55" y="1650"/>
                </a:moveTo>
                <a:lnTo>
                  <a:pt x="0" y="0"/>
                </a:lnTo>
              </a:path>
            </a:pathLst>
          </a:custGeom>
          <a:ln w="12192">
            <a:solidFill>
              <a:srgbClr val="E0DC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3940" y="3429000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55" y="1650"/>
                </a:moveTo>
                <a:lnTo>
                  <a:pt x="0" y="0"/>
                </a:lnTo>
              </a:path>
            </a:pathLst>
          </a:custGeom>
          <a:ln w="12192">
            <a:solidFill>
              <a:srgbClr val="E0DC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7716" y="431291"/>
            <a:ext cx="6078474" cy="6545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1846" y="458088"/>
            <a:ext cx="6041517" cy="617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9616" y="955547"/>
            <a:ext cx="6130290" cy="75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6158" y="1001394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904" y="0"/>
                </a:lnTo>
              </a:path>
            </a:pathLst>
          </a:custGeom>
          <a:ln w="35051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6158" y="983869"/>
            <a:ext cx="6090285" cy="35560"/>
          </a:xfrm>
          <a:custGeom>
            <a:avLst/>
            <a:gdLst/>
            <a:ahLst/>
            <a:cxnLst/>
            <a:rect l="l" t="t" r="r" b="b"/>
            <a:pathLst>
              <a:path w="6090284" h="35559">
                <a:moveTo>
                  <a:pt x="0" y="0"/>
                </a:moveTo>
                <a:lnTo>
                  <a:pt x="1522476" y="0"/>
                </a:lnTo>
                <a:lnTo>
                  <a:pt x="3044952" y="0"/>
                </a:lnTo>
                <a:lnTo>
                  <a:pt x="4567428" y="0"/>
                </a:lnTo>
                <a:lnTo>
                  <a:pt x="6089904" y="0"/>
                </a:lnTo>
                <a:lnTo>
                  <a:pt x="6089904" y="35051"/>
                </a:lnTo>
                <a:lnTo>
                  <a:pt x="4567428" y="35051"/>
                </a:lnTo>
                <a:lnTo>
                  <a:pt x="3044952" y="35051"/>
                </a:lnTo>
                <a:lnTo>
                  <a:pt x="1522476" y="35051"/>
                </a:lnTo>
                <a:lnTo>
                  <a:pt x="0" y="350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8483" y="1162811"/>
            <a:ext cx="4434078" cy="5615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2995" y="1190244"/>
            <a:ext cx="4397248" cy="5245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3432" y="1687067"/>
            <a:ext cx="4504182" cy="754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9975" y="1732914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3796" y="0"/>
                </a:lnTo>
              </a:path>
            </a:pathLst>
          </a:custGeom>
          <a:ln w="35051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1715389"/>
            <a:ext cx="4464050" cy="35560"/>
          </a:xfrm>
          <a:custGeom>
            <a:avLst/>
            <a:gdLst/>
            <a:ahLst/>
            <a:cxnLst/>
            <a:rect l="l" t="t" r="r" b="b"/>
            <a:pathLst>
              <a:path w="4464050" h="35560">
                <a:moveTo>
                  <a:pt x="0" y="0"/>
                </a:moveTo>
                <a:lnTo>
                  <a:pt x="1487932" y="0"/>
                </a:lnTo>
                <a:lnTo>
                  <a:pt x="2975864" y="0"/>
                </a:lnTo>
                <a:lnTo>
                  <a:pt x="4463796" y="0"/>
                </a:lnTo>
                <a:lnTo>
                  <a:pt x="4463796" y="35051"/>
                </a:lnTo>
                <a:lnTo>
                  <a:pt x="2975864" y="35051"/>
                </a:lnTo>
                <a:lnTo>
                  <a:pt x="1487932" y="35051"/>
                </a:lnTo>
                <a:lnTo>
                  <a:pt x="0" y="350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0932" y="3662171"/>
            <a:ext cx="2820162" cy="6743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0932" y="4101084"/>
            <a:ext cx="3301746" cy="6743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0932" y="4539996"/>
            <a:ext cx="2864358" cy="6743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0932" y="4905755"/>
            <a:ext cx="1637538" cy="6743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8420" y="4905755"/>
            <a:ext cx="502145" cy="6743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0528" y="4905755"/>
            <a:ext cx="1725929" cy="6743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0932" y="5344667"/>
            <a:ext cx="3224021" cy="6743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63717" y="3673221"/>
            <a:ext cx="2927350" cy="2158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31B12"/>
                </a:solidFill>
                <a:latin typeface="Book Antiqua"/>
                <a:cs typeface="Book Antiqua"/>
              </a:rPr>
              <a:t>PRESENTED </a:t>
            </a:r>
            <a:r>
              <a:rPr sz="2400" b="1">
                <a:solidFill>
                  <a:srgbClr val="431B12"/>
                </a:solidFill>
                <a:latin typeface="Book Antiqua"/>
                <a:cs typeface="Book Antiqua"/>
              </a:rPr>
              <a:t>BY  </a:t>
            </a:r>
            <a:r>
              <a:rPr lang="en-US" sz="2400" b="1" dirty="0" smtClean="0">
                <a:solidFill>
                  <a:srgbClr val="431B12"/>
                </a:solidFill>
                <a:latin typeface="Book Antiqua"/>
                <a:cs typeface="Book Antiqua"/>
              </a:rPr>
              <a:t>KAPU MANJULA</a:t>
            </a:r>
            <a:r>
              <a:rPr sz="2400" b="1" smtClean="0">
                <a:solidFill>
                  <a:srgbClr val="431B12"/>
                </a:solidFill>
                <a:latin typeface="Book Antiqua"/>
                <a:cs typeface="Book Antiqua"/>
              </a:rPr>
              <a:t>  </a:t>
            </a:r>
            <a:r>
              <a:rPr sz="2400" b="1" dirty="0">
                <a:solidFill>
                  <a:srgbClr val="431B12"/>
                </a:solidFill>
                <a:latin typeface="Book Antiqua"/>
                <a:cs typeface="Book Antiqua"/>
              </a:rPr>
              <a:t>M.SC</a:t>
            </a:r>
            <a:r>
              <a:rPr sz="2400" b="1" spc="-15" dirty="0">
                <a:solidFill>
                  <a:srgbClr val="431B12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431B12"/>
                </a:solidFill>
                <a:latin typeface="Book Antiqua"/>
                <a:cs typeface="Book Antiqua"/>
              </a:rPr>
              <a:t>NURSING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31B12"/>
                </a:solidFill>
                <a:latin typeface="Book Antiqua"/>
                <a:cs typeface="Book Antiqua"/>
              </a:rPr>
              <a:t>(Medical-Surgical</a:t>
            </a:r>
            <a:r>
              <a:rPr sz="2400" b="1" spc="-45" dirty="0">
                <a:solidFill>
                  <a:srgbClr val="431B12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431B12"/>
                </a:solidFill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431B12"/>
                </a:solidFill>
                <a:latin typeface="Book Antiqua"/>
                <a:cs typeface="Book Antiqua"/>
              </a:rPr>
              <a:t>ASST.</a:t>
            </a:r>
            <a:r>
              <a:rPr sz="2400" b="1" spc="-50" dirty="0">
                <a:solidFill>
                  <a:srgbClr val="431B12"/>
                </a:solidFill>
                <a:latin typeface="Book Antiqua"/>
                <a:cs typeface="Book Antiqua"/>
              </a:rPr>
              <a:t> </a:t>
            </a:r>
            <a:r>
              <a:rPr sz="2400" b="1" spc="-5" dirty="0">
                <a:solidFill>
                  <a:srgbClr val="431B12"/>
                </a:solidFill>
                <a:latin typeface="Book Antiqua"/>
                <a:cs typeface="Book Antiqua"/>
              </a:rPr>
              <a:t>PROFESSOR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3400" y="3505200"/>
            <a:ext cx="3215640" cy="2895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3932" y="2217419"/>
            <a:ext cx="4119371" cy="3878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3160" y="217352"/>
            <a:ext cx="6817995" cy="20370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540"/>
              </a:spcBef>
            </a:pPr>
            <a:r>
              <a:rPr sz="5400" b="1" i="1" dirty="0">
                <a:latin typeface="Book Antiqua"/>
                <a:cs typeface="Book Antiqua"/>
              </a:rPr>
              <a:t>Nursing</a:t>
            </a:r>
            <a:r>
              <a:rPr sz="5400" b="1" i="1" spc="-15" dirty="0">
                <a:latin typeface="Book Antiqua"/>
                <a:cs typeface="Book Antiqua"/>
              </a:rPr>
              <a:t> </a:t>
            </a:r>
            <a:r>
              <a:rPr sz="5400" b="1" i="1" spc="-5" dirty="0">
                <a:latin typeface="Book Antiqua"/>
                <a:cs typeface="Book Antiqua"/>
              </a:rPr>
              <a:t>Diagnoses</a:t>
            </a:r>
            <a:endParaRPr sz="54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1435"/>
              </a:spcBef>
              <a:tabLst>
                <a:tab pos="3072765" algn="l"/>
                <a:tab pos="6791959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255" y="2260472"/>
            <a:ext cx="7556500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Provide a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relaxed, </a:t>
            </a:r>
            <a:r>
              <a:rPr sz="2400" spc="-10" dirty="0">
                <a:solidFill>
                  <a:srgbClr val="252525"/>
                </a:solidFill>
                <a:latin typeface="Book Antiqua"/>
                <a:cs typeface="Book Antiqua"/>
              </a:rPr>
              <a:t>nonthreatening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atmosphere (helps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patient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express fears, concerns,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and</a:t>
            </a:r>
            <a:r>
              <a:rPr sz="2400" spc="-3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anger).</a:t>
            </a:r>
            <a:endParaRPr sz="2400">
              <a:latin typeface="Book Antiqua"/>
              <a:cs typeface="Book Antiqua"/>
            </a:endParaRPr>
          </a:p>
          <a:p>
            <a:pPr marL="377825" marR="419734" indent="-36576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Encourage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family in efforts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to support the</a:t>
            </a:r>
            <a:r>
              <a:rPr sz="2400" spc="-12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patient, 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offering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assurance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and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supporting positive coping</a:t>
            </a:r>
            <a:r>
              <a:rPr sz="2400" spc="-14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measures.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Advise about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any procedures and</a:t>
            </a:r>
            <a:r>
              <a:rPr sz="2400" spc="-14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treatments.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3160" y="227787"/>
            <a:ext cx="6817995" cy="20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3352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Anxiety </a:t>
            </a:r>
            <a:r>
              <a:rPr spc="-5" dirty="0"/>
              <a:t>related to disease</a:t>
            </a:r>
            <a:r>
              <a:rPr spc="-35" dirty="0"/>
              <a:t> </a:t>
            </a:r>
            <a:r>
              <a:rPr dirty="0"/>
              <a:t>and  anticipated</a:t>
            </a:r>
            <a:r>
              <a:rPr spc="-15" dirty="0"/>
              <a:t> </a:t>
            </a:r>
            <a:r>
              <a:rPr dirty="0"/>
              <a:t>treatment</a:t>
            </a:r>
          </a:p>
          <a:p>
            <a:pPr algn="ctr">
              <a:lnSpc>
                <a:spcPct val="100000"/>
              </a:lnSpc>
              <a:spcBef>
                <a:spcPts val="635"/>
              </a:spcBef>
              <a:tabLst>
                <a:tab pos="3072765" algn="l"/>
                <a:tab pos="6791959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540" y="1405890"/>
            <a:ext cx="8631555" cy="479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9319">
              <a:lnSpc>
                <a:spcPct val="100000"/>
              </a:lnSpc>
              <a:spcBef>
                <a:spcPts val="100"/>
              </a:spcBef>
              <a:tabLst>
                <a:tab pos="3982085" algn="l"/>
                <a:tab pos="7701280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  <a:p>
            <a:pPr marL="63500">
              <a:lnSpc>
                <a:spcPts val="2160"/>
              </a:lnSpc>
              <a:spcBef>
                <a:spcPts val="2255"/>
              </a:spcBef>
            </a:pPr>
            <a:r>
              <a:rPr sz="20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0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Encourage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small, frequent feedings 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nonirritating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foods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to</a:t>
            </a:r>
            <a:r>
              <a:rPr sz="2000" spc="-14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decrease</a:t>
            </a:r>
            <a:endParaRPr sz="2000">
              <a:latin typeface="Book Antiqua"/>
              <a:cs typeface="Book Antiqua"/>
            </a:endParaRPr>
          </a:p>
          <a:p>
            <a:pPr marL="429259">
              <a:lnSpc>
                <a:spcPts val="2160"/>
              </a:lnSpc>
            </a:pP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gastric</a:t>
            </a:r>
            <a:r>
              <a:rPr sz="2000" spc="-2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irritation.</a:t>
            </a:r>
            <a:endParaRPr sz="2000">
              <a:latin typeface="Book Antiqua"/>
              <a:cs typeface="Book Antiqua"/>
            </a:endParaRPr>
          </a:p>
          <a:p>
            <a:pPr marL="429259" marR="55880" indent="-365760">
              <a:lnSpc>
                <a:spcPts val="1920"/>
              </a:lnSpc>
              <a:spcBef>
                <a:spcPts val="465"/>
              </a:spcBef>
              <a:tabLst>
                <a:tab pos="1613535" algn="l"/>
                <a:tab pos="2423795" algn="l"/>
                <a:tab pos="3265804" algn="l"/>
                <a:tab pos="3710940" algn="l"/>
                <a:tab pos="4867910" algn="l"/>
                <a:tab pos="5548630" algn="l"/>
                <a:tab pos="7158355" algn="l"/>
                <a:tab pos="7672070" algn="l"/>
                <a:tab pos="8347075" algn="l"/>
              </a:tabLst>
            </a:pPr>
            <a:r>
              <a:rPr sz="20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0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F</a:t>
            </a:r>
            <a:r>
              <a:rPr sz="2000" spc="5" dirty="0">
                <a:solidFill>
                  <a:srgbClr val="252525"/>
                </a:solidFill>
                <a:latin typeface="Book Antiqua"/>
                <a:cs typeface="Book Antiqua"/>
              </a:rPr>
              <a:t>a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ci</a:t>
            </a:r>
            <a:r>
              <a:rPr sz="2000" spc="5" dirty="0">
                <a:solidFill>
                  <a:srgbClr val="252525"/>
                </a:solidFill>
                <a:latin typeface="Book Antiqua"/>
                <a:cs typeface="Book Antiqua"/>
              </a:rPr>
              <a:t>l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i</a:t>
            </a:r>
            <a:r>
              <a:rPr sz="2000" spc="-15" dirty="0">
                <a:solidFill>
                  <a:srgbClr val="252525"/>
                </a:solidFill>
                <a:latin typeface="Book Antiqua"/>
                <a:cs typeface="Book Antiqua"/>
              </a:rPr>
              <a:t>t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ate	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tis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s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u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e	repair	</a:t>
            </a:r>
            <a:r>
              <a:rPr sz="2000" spc="-20" dirty="0">
                <a:solidFill>
                  <a:srgbClr val="252525"/>
                </a:solidFill>
                <a:latin typeface="Book Antiqua"/>
                <a:cs typeface="Book Antiqua"/>
              </a:rPr>
              <a:t>b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y	en</a:t>
            </a:r>
            <a:r>
              <a:rPr sz="2000" spc="-15" dirty="0">
                <a:solidFill>
                  <a:srgbClr val="252525"/>
                </a:solidFill>
                <a:latin typeface="Book Antiqua"/>
                <a:cs typeface="Book Antiqua"/>
              </a:rPr>
              <a:t>s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urin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g	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f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ood	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s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up</a:t>
            </a:r>
            <a:r>
              <a:rPr sz="2000" spc="-20" dirty="0">
                <a:solidFill>
                  <a:srgbClr val="252525"/>
                </a:solidFill>
                <a:latin typeface="Book Antiqua"/>
                <a:cs typeface="Book Antiqua"/>
              </a:rPr>
              <a:t>p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lemen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t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s	are	</a:t>
            </a:r>
            <a:r>
              <a:rPr sz="2000" spc="-15" dirty="0">
                <a:solidFill>
                  <a:srgbClr val="252525"/>
                </a:solidFill>
                <a:latin typeface="Book Antiqua"/>
                <a:cs typeface="Book Antiqua"/>
              </a:rPr>
              <a:t>h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igh	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in 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calories and vitamins A and C and</a:t>
            </a:r>
            <a:r>
              <a:rPr sz="2000" spc="-6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iron.</a:t>
            </a:r>
            <a:endParaRPr sz="2000">
              <a:latin typeface="Book Antiqua"/>
              <a:cs typeface="Book Antiqua"/>
            </a:endParaRPr>
          </a:p>
          <a:p>
            <a:pPr marL="429259" marR="55880" indent="-365760">
              <a:lnSpc>
                <a:spcPct val="80000"/>
              </a:lnSpc>
              <a:spcBef>
                <a:spcPts val="500"/>
              </a:spcBef>
            </a:pPr>
            <a:r>
              <a:rPr sz="20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0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Administer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parenteral vitamin </a:t>
            </a:r>
            <a:r>
              <a:rPr sz="2000" spc="5" dirty="0">
                <a:solidFill>
                  <a:srgbClr val="252525"/>
                </a:solidFill>
                <a:latin typeface="Book Antiqua"/>
                <a:cs typeface="Book Antiqua"/>
              </a:rPr>
              <a:t>B</a:t>
            </a:r>
            <a:r>
              <a:rPr sz="1950" spc="7" baseline="-21367" dirty="0">
                <a:solidFill>
                  <a:srgbClr val="252525"/>
                </a:solidFill>
                <a:latin typeface="Book Antiqua"/>
                <a:cs typeface="Book Antiqua"/>
              </a:rPr>
              <a:t>12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indefinitely if a 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total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gastrectomy 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is 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performed.</a:t>
            </a:r>
            <a:endParaRPr sz="2000">
              <a:latin typeface="Book Antiqua"/>
              <a:cs typeface="Book Antiqua"/>
            </a:endParaRPr>
          </a:p>
          <a:p>
            <a:pPr marL="63500">
              <a:lnSpc>
                <a:spcPct val="100000"/>
              </a:lnSpc>
            </a:pPr>
            <a:r>
              <a:rPr sz="20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0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Monitor rate and frequency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of IV</a:t>
            </a:r>
            <a:r>
              <a:rPr sz="2000" spc="-204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therapy.</a:t>
            </a:r>
            <a:endParaRPr sz="2000">
              <a:latin typeface="Book Antiqua"/>
              <a:cs typeface="Book Antiqua"/>
            </a:endParaRPr>
          </a:p>
          <a:p>
            <a:pPr marL="63500">
              <a:lnSpc>
                <a:spcPct val="100000"/>
              </a:lnSpc>
            </a:pPr>
            <a:r>
              <a:rPr sz="20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0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Record intake,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output,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and daily</a:t>
            </a:r>
            <a:r>
              <a:rPr sz="2000" spc="-18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weights.</a:t>
            </a:r>
            <a:endParaRPr sz="2000">
              <a:latin typeface="Book Antiqua"/>
              <a:cs typeface="Book Antiqua"/>
            </a:endParaRPr>
          </a:p>
          <a:p>
            <a:pPr marL="429259" marR="53975" indent="-365760">
              <a:lnSpc>
                <a:spcPct val="80000"/>
              </a:lnSpc>
              <a:spcBef>
                <a:spcPts val="480"/>
              </a:spcBef>
            </a:pPr>
            <a:r>
              <a:rPr sz="20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0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Assess signs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of dehydration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(thirst,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dry mucous membranes, 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poor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skin 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turgor, tachycardia,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decreased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urine</a:t>
            </a:r>
            <a:r>
              <a:rPr sz="2000" spc="-6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output).</a:t>
            </a:r>
            <a:endParaRPr sz="2000">
              <a:latin typeface="Book Antiqua"/>
              <a:cs typeface="Book Antiqua"/>
            </a:endParaRPr>
          </a:p>
          <a:p>
            <a:pPr marL="429259" marR="55880" indent="-365760">
              <a:lnSpc>
                <a:spcPts val="1920"/>
              </a:lnSpc>
              <a:spcBef>
                <a:spcPts val="465"/>
              </a:spcBef>
              <a:tabLst>
                <a:tab pos="1436370" algn="l"/>
                <a:tab pos="2346325" algn="l"/>
                <a:tab pos="2733675" algn="l"/>
                <a:tab pos="3468370" algn="l"/>
                <a:tab pos="4803140" algn="l"/>
                <a:tab pos="5769610" algn="l"/>
                <a:tab pos="6153785" algn="l"/>
                <a:tab pos="6805930" algn="l"/>
                <a:tab pos="7386955" algn="l"/>
              </a:tabLst>
            </a:pPr>
            <a:r>
              <a:rPr sz="20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0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Review	re</a:t>
            </a:r>
            <a:r>
              <a:rPr sz="2000" spc="-15" dirty="0">
                <a:solidFill>
                  <a:srgbClr val="252525"/>
                </a:solidFill>
                <a:latin typeface="Book Antiqua"/>
                <a:cs typeface="Book Antiqua"/>
              </a:rPr>
              <a:t>s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u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lts	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o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f	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d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a</a:t>
            </a:r>
            <a:r>
              <a:rPr sz="2000" spc="5" dirty="0">
                <a:solidFill>
                  <a:srgbClr val="252525"/>
                </a:solidFill>
                <a:latin typeface="Book Antiqua"/>
                <a:cs typeface="Book Antiqua"/>
              </a:rPr>
              <a:t>i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ly	l</a:t>
            </a:r>
            <a:r>
              <a:rPr sz="2000" spc="5" dirty="0">
                <a:solidFill>
                  <a:srgbClr val="252525"/>
                </a:solidFill>
                <a:latin typeface="Book Antiqua"/>
                <a:cs typeface="Book Antiqua"/>
              </a:rPr>
              <a:t>a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b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o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ra</a:t>
            </a:r>
            <a:r>
              <a:rPr sz="2000" spc="-20" dirty="0">
                <a:solidFill>
                  <a:srgbClr val="252525"/>
                </a:solidFill>
                <a:latin typeface="Book Antiqua"/>
                <a:cs typeface="Book Antiqua"/>
              </a:rPr>
              <a:t>t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ory	s</a:t>
            </a:r>
            <a:r>
              <a:rPr sz="2000" spc="-15" dirty="0">
                <a:solidFill>
                  <a:srgbClr val="252525"/>
                </a:solidFill>
                <a:latin typeface="Book Antiqua"/>
                <a:cs typeface="Book Antiqua"/>
              </a:rPr>
              <a:t>t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u</a:t>
            </a:r>
            <a:r>
              <a:rPr sz="2000" spc="5" dirty="0">
                <a:solidFill>
                  <a:srgbClr val="252525"/>
                </a:solidFill>
                <a:latin typeface="Book Antiqua"/>
                <a:cs typeface="Book Antiqua"/>
              </a:rPr>
              <a:t>d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ies	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t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o	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no</a:t>
            </a:r>
            <a:r>
              <a:rPr sz="2000" spc="-25" dirty="0">
                <a:solidFill>
                  <a:srgbClr val="252525"/>
                </a:solidFill>
                <a:latin typeface="Book Antiqua"/>
                <a:cs typeface="Book Antiqua"/>
              </a:rPr>
              <a:t>t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e	any	me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ta-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b</a:t>
            </a:r>
            <a:r>
              <a:rPr sz="2000" spc="-10" dirty="0">
                <a:solidFill>
                  <a:srgbClr val="252525"/>
                </a:solidFill>
                <a:latin typeface="Book Antiqua"/>
                <a:cs typeface="Book Antiqua"/>
              </a:rPr>
              <a:t>o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l</a:t>
            </a:r>
            <a:r>
              <a:rPr sz="2000" spc="5" dirty="0">
                <a:solidFill>
                  <a:srgbClr val="252525"/>
                </a:solidFill>
                <a:latin typeface="Book Antiqua"/>
                <a:cs typeface="Book Antiqua"/>
              </a:rPr>
              <a:t>i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c  abnormalities (sodium, </a:t>
            </a:r>
            <a:r>
              <a:rPr sz="2000" spc="-5" dirty="0">
                <a:solidFill>
                  <a:srgbClr val="252525"/>
                </a:solidFill>
                <a:latin typeface="Book Antiqua"/>
                <a:cs typeface="Book Antiqua"/>
              </a:rPr>
              <a:t>potassium, glucose,</a:t>
            </a:r>
            <a:r>
              <a:rPr sz="2000" spc="-7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BUN).</a:t>
            </a:r>
            <a:endParaRPr sz="2000">
              <a:latin typeface="Book Antiqua"/>
              <a:cs typeface="Book Antiqua"/>
            </a:endParaRPr>
          </a:p>
          <a:p>
            <a:pPr marL="63500">
              <a:lnSpc>
                <a:spcPct val="100000"/>
              </a:lnSpc>
              <a:spcBef>
                <a:spcPts val="15"/>
              </a:spcBef>
            </a:pPr>
            <a:r>
              <a:rPr sz="2000" spc="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000" spc="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Administer antiemetic agents as</a:t>
            </a:r>
            <a:r>
              <a:rPr sz="2000" spc="-20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252525"/>
                </a:solidFill>
                <a:latin typeface="Book Antiqua"/>
                <a:cs typeface="Book Antiqua"/>
              </a:rPr>
              <a:t>prescribed.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Imbalanced </a:t>
            </a:r>
            <a:r>
              <a:rPr spc="-5" dirty="0"/>
              <a:t>nutrition, less than</a:t>
            </a:r>
            <a:r>
              <a:rPr spc="-60" dirty="0"/>
              <a:t> </a:t>
            </a:r>
            <a:r>
              <a:rPr spc="-5" dirty="0"/>
              <a:t>body  requirements, related to </a:t>
            </a:r>
            <a:r>
              <a:rPr dirty="0"/>
              <a:t>early satiety  or</a:t>
            </a:r>
            <a:r>
              <a:rPr spc="-10" dirty="0"/>
              <a:t> </a:t>
            </a:r>
            <a:r>
              <a:rPr dirty="0"/>
              <a:t>anorexia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160" y="1405890"/>
            <a:ext cx="6817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  <a:tab pos="6804659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7825" marR="5715" indent="-365760" algn="just">
              <a:lnSpc>
                <a:spcPts val="2590"/>
              </a:lnSpc>
              <a:spcBef>
                <a:spcPts val="425"/>
              </a:spcBef>
            </a:pPr>
            <a:r>
              <a:rPr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Administer analgesic agents </a:t>
            </a:r>
            <a:r>
              <a:rPr dirty="0"/>
              <a:t>as </a:t>
            </a:r>
            <a:r>
              <a:rPr spc="-5" dirty="0"/>
              <a:t>prescribed  (continuous infusion of an</a:t>
            </a:r>
            <a:r>
              <a:rPr spc="30" dirty="0"/>
              <a:t> </a:t>
            </a:r>
            <a:r>
              <a:rPr spc="-5" dirty="0"/>
              <a:t>opioid).</a:t>
            </a:r>
          </a:p>
          <a:p>
            <a:pPr marL="377825" marR="8890" indent="-365760" algn="just">
              <a:lnSpc>
                <a:spcPts val="2590"/>
              </a:lnSpc>
              <a:spcBef>
                <a:spcPts val="585"/>
              </a:spcBef>
            </a:pPr>
            <a:r>
              <a:rPr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Assess frequency, intensity, </a:t>
            </a:r>
            <a:r>
              <a:rPr dirty="0"/>
              <a:t>and duration </a:t>
            </a:r>
            <a:r>
              <a:rPr spc="-5" dirty="0"/>
              <a:t>of pain to  deter-mine </a:t>
            </a:r>
            <a:r>
              <a:rPr dirty="0"/>
              <a:t>effectiveness </a:t>
            </a:r>
            <a:r>
              <a:rPr spc="-5" dirty="0"/>
              <a:t>of analgesic</a:t>
            </a:r>
            <a:r>
              <a:rPr spc="5" dirty="0"/>
              <a:t> </a:t>
            </a:r>
            <a:r>
              <a:rPr spc="-5" dirty="0"/>
              <a:t>agent.</a:t>
            </a:r>
          </a:p>
          <a:p>
            <a:pPr marL="377825" marR="5080" indent="-365760" algn="just">
              <a:lnSpc>
                <a:spcPct val="90000"/>
              </a:lnSpc>
              <a:spcBef>
                <a:spcPts val="540"/>
              </a:spcBef>
            </a:pPr>
            <a:r>
              <a:rPr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/>
              <a:t>Work with the </a:t>
            </a:r>
            <a:r>
              <a:rPr spc="-5" dirty="0"/>
              <a:t>patient to </a:t>
            </a:r>
            <a:r>
              <a:rPr dirty="0"/>
              <a:t>help manage </a:t>
            </a:r>
            <a:r>
              <a:rPr spc="-5" dirty="0"/>
              <a:t>pain </a:t>
            </a:r>
            <a:r>
              <a:rPr dirty="0"/>
              <a:t>by  </a:t>
            </a:r>
            <a:r>
              <a:rPr spc="-5" dirty="0"/>
              <a:t>suggesting nonpharmacologic methods </a:t>
            </a:r>
            <a:r>
              <a:rPr dirty="0"/>
              <a:t>for </a:t>
            </a:r>
            <a:r>
              <a:rPr spc="-5" dirty="0"/>
              <a:t>pain  </a:t>
            </a:r>
            <a:r>
              <a:rPr dirty="0"/>
              <a:t>relief, such as </a:t>
            </a:r>
            <a:r>
              <a:rPr spc="-5" dirty="0"/>
              <a:t>position </a:t>
            </a:r>
            <a:r>
              <a:rPr dirty="0"/>
              <a:t>changes, </a:t>
            </a:r>
            <a:r>
              <a:rPr spc="-5" dirty="0"/>
              <a:t>imagery, </a:t>
            </a:r>
            <a:r>
              <a:rPr dirty="0"/>
              <a:t>distraction,  relaxation exercises </a:t>
            </a:r>
            <a:r>
              <a:rPr spc="-5" dirty="0"/>
              <a:t>(using relaxation audiotapes),  back rubs, massage, </a:t>
            </a:r>
            <a:r>
              <a:rPr dirty="0"/>
              <a:t>and </a:t>
            </a:r>
            <a:r>
              <a:rPr spc="-5" dirty="0"/>
              <a:t>periods of </a:t>
            </a:r>
            <a:r>
              <a:rPr dirty="0"/>
              <a:t>rest and  </a:t>
            </a:r>
            <a:r>
              <a:rPr spc="-5" dirty="0"/>
              <a:t>relaxation.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0070" y="502665"/>
            <a:ext cx="5474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Pain </a:t>
            </a:r>
            <a:r>
              <a:rPr spc="-5" dirty="0"/>
              <a:t>related to tumor</a:t>
            </a:r>
            <a:r>
              <a:rPr spc="-65" dirty="0"/>
              <a:t> </a:t>
            </a:r>
            <a:r>
              <a:rPr dirty="0"/>
              <a:t>mass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255" y="2261997"/>
            <a:ext cx="7576184" cy="331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200" spc="-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Book Antiqua"/>
                <a:cs typeface="Book Antiqua"/>
              </a:rPr>
              <a:t>Help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patient express fears, concerns, and grief about diag-  nosis.</a:t>
            </a:r>
            <a:endParaRPr sz="2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200" spc="-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Answer patient’s questions</a:t>
            </a:r>
            <a:r>
              <a:rPr sz="2200" spc="12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honestly.</a:t>
            </a:r>
            <a:endParaRPr sz="2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200" spc="-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Encourage patient to </a:t>
            </a:r>
            <a:r>
              <a:rPr sz="2200" spc="-10" dirty="0">
                <a:solidFill>
                  <a:srgbClr val="252525"/>
                </a:solidFill>
                <a:latin typeface="Book Antiqua"/>
                <a:cs typeface="Book Antiqua"/>
              </a:rPr>
              <a:t>participate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in treatment</a:t>
            </a:r>
            <a:r>
              <a:rPr sz="2200" spc="12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decisions.</a:t>
            </a:r>
            <a:endParaRPr sz="2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spc="-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200" spc="-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Support patient’s disbelief and time needed to</a:t>
            </a:r>
            <a:r>
              <a:rPr sz="2200" spc="12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accept</a:t>
            </a:r>
            <a:endParaRPr sz="2200">
              <a:latin typeface="Book Antiqua"/>
              <a:cs typeface="Book Antiqua"/>
            </a:endParaRPr>
          </a:p>
          <a:p>
            <a:pPr marL="377825">
              <a:lnSpc>
                <a:spcPct val="100000"/>
              </a:lnSpc>
            </a:pP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diagnosis.</a:t>
            </a:r>
            <a:endParaRPr sz="2200">
              <a:latin typeface="Book Antiqua"/>
              <a:cs typeface="Book Antiqua"/>
            </a:endParaRPr>
          </a:p>
          <a:p>
            <a:pPr marL="377825" marR="419734" indent="-365760" algn="just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200" spc="-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Offer emotional support, and involve family members  and significant others whenever possible; reassure that  emotional responses are normal and</a:t>
            </a:r>
            <a:r>
              <a:rPr sz="2200" spc="-3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Book Antiqua"/>
                <a:cs typeface="Book Antiqua"/>
              </a:rPr>
              <a:t>expected.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3160" y="227787"/>
            <a:ext cx="6817995" cy="20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1828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Anticipatory grieving related to  </a:t>
            </a:r>
            <a:r>
              <a:rPr dirty="0"/>
              <a:t>diagnosis of</a:t>
            </a:r>
            <a:r>
              <a:rPr spc="-20" dirty="0"/>
              <a:t> </a:t>
            </a:r>
            <a:r>
              <a:rPr dirty="0"/>
              <a:t>cancer</a:t>
            </a:r>
          </a:p>
          <a:p>
            <a:pPr algn="ctr">
              <a:lnSpc>
                <a:spcPct val="100000"/>
              </a:lnSpc>
              <a:spcBef>
                <a:spcPts val="635"/>
              </a:spcBef>
              <a:tabLst>
                <a:tab pos="3072765" algn="l"/>
                <a:tab pos="6791959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111" y="2258567"/>
            <a:ext cx="5829299" cy="3857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3160" y="623061"/>
            <a:ext cx="6817995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ts val="6320"/>
              </a:lnSpc>
              <a:spcBef>
                <a:spcPts val="100"/>
              </a:spcBef>
            </a:pPr>
            <a:r>
              <a:rPr sz="5400" dirty="0"/>
              <a:t>THE</a:t>
            </a:r>
            <a:r>
              <a:rPr sz="5400" spc="-10" dirty="0"/>
              <a:t> </a:t>
            </a:r>
            <a:r>
              <a:rPr sz="5400" dirty="0"/>
              <a:t>END</a:t>
            </a:r>
            <a:endParaRPr sz="5400"/>
          </a:p>
          <a:p>
            <a:pPr algn="ctr">
              <a:lnSpc>
                <a:spcPts val="6320"/>
              </a:lnSpc>
              <a:tabLst>
                <a:tab pos="3072765" algn="l"/>
                <a:tab pos="6791959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255" y="1334739"/>
            <a:ext cx="7587615" cy="24149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7350">
              <a:lnSpc>
                <a:spcPct val="100000"/>
              </a:lnSpc>
              <a:spcBef>
                <a:spcPts val="660"/>
              </a:spcBef>
              <a:tabLst>
                <a:tab pos="3460750" algn="l"/>
                <a:tab pos="7179945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Most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gastric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cancers are adenocarcinomas;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they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can  occur anywhere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the stomach. The tumor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infiltrates  the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surrounding mucosa,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penetrating the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wall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of the 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stomach and adjacent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organs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and</a:t>
            </a:r>
            <a:r>
              <a:rPr sz="2400" spc="1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structures.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622" y="4235653"/>
            <a:ext cx="21120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0"/>
              </a:spcBef>
              <a:tabLst>
                <a:tab pos="1449705" algn="l"/>
              </a:tabLst>
            </a:pPr>
            <a:r>
              <a:rPr sz="2400" spc="-20" dirty="0">
                <a:solidFill>
                  <a:srgbClr val="252525"/>
                </a:solidFill>
                <a:latin typeface="Book Antiqua"/>
                <a:cs typeface="Book Antiqua"/>
              </a:rPr>
              <a:t>p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at</a:t>
            </a:r>
            <a:r>
              <a:rPr sz="2400" spc="-10" dirty="0">
                <a:solidFill>
                  <a:srgbClr val="252525"/>
                </a:solidFill>
                <a:latin typeface="Book Antiqua"/>
                <a:cs typeface="Book Antiqua"/>
              </a:rPr>
              <a:t>i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ents	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have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09114" algn="l"/>
              </a:tabLst>
            </a:pP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Book Antiqua"/>
                <a:cs typeface="Book Antiqua"/>
              </a:rPr>
              <a:t>s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op</a:t>
            </a:r>
            <a:r>
              <a:rPr sz="2400" spc="-10" dirty="0">
                <a:solidFill>
                  <a:srgbClr val="252525"/>
                </a:solidFill>
                <a:latin typeface="Book Antiqua"/>
                <a:cs typeface="Book Antiqua"/>
              </a:rPr>
              <a:t>h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agus	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or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255" y="4235653"/>
            <a:ext cx="52222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Prognosis is poor because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most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metastases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(liver,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pancreas,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and  duodenum) at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the time of</a:t>
            </a:r>
            <a:r>
              <a:rPr sz="2400" spc="1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diagnosis.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2974" y="289305"/>
            <a:ext cx="62414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i="1" spc="-10" dirty="0">
                <a:solidFill>
                  <a:srgbClr val="000000"/>
                </a:solidFill>
                <a:latin typeface="Book Antiqua"/>
                <a:cs typeface="Book Antiqua"/>
              </a:rPr>
              <a:t>Cancer </a:t>
            </a:r>
            <a:r>
              <a:rPr sz="4900" b="1" i="1" spc="-5" dirty="0">
                <a:solidFill>
                  <a:srgbClr val="000000"/>
                </a:solidFill>
                <a:latin typeface="Book Antiqua"/>
                <a:cs typeface="Book Antiqua"/>
              </a:rPr>
              <a:t>of </a:t>
            </a:r>
            <a:r>
              <a:rPr sz="4900" b="1" i="1" spc="-10" dirty="0">
                <a:solidFill>
                  <a:srgbClr val="000000"/>
                </a:solidFill>
                <a:latin typeface="Book Antiqua"/>
                <a:cs typeface="Book Antiqua"/>
              </a:rPr>
              <a:t>the Stomach</a:t>
            </a:r>
            <a:endParaRPr sz="49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405890"/>
            <a:ext cx="8150225" cy="457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5485">
              <a:lnSpc>
                <a:spcPts val="6155"/>
              </a:lnSpc>
              <a:spcBef>
                <a:spcPts val="100"/>
              </a:spcBef>
              <a:tabLst>
                <a:tab pos="3778885" algn="l"/>
                <a:tab pos="7498080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  <a:p>
            <a:pPr marL="469900" indent="-457200" algn="just">
              <a:lnSpc>
                <a:spcPts val="2555"/>
              </a:lnSpc>
              <a:buClr>
                <a:srgbClr val="863623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It typically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occurs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males and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people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older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than</a:t>
            </a:r>
            <a:r>
              <a:rPr sz="2400" spc="16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40</a:t>
            </a:r>
            <a:endParaRPr sz="2400">
              <a:latin typeface="Book Antiqua"/>
              <a:cs typeface="Book Antiqua"/>
            </a:endParaRPr>
          </a:p>
          <a:p>
            <a:pPr marL="469900" algn="just">
              <a:lnSpc>
                <a:spcPct val="100000"/>
              </a:lnSpc>
            </a:pP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years (occasionally in younger</a:t>
            </a:r>
            <a:r>
              <a:rPr sz="2400" spc="4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people).</a:t>
            </a:r>
            <a:endParaRPr sz="2400">
              <a:latin typeface="Book Antiqua"/>
              <a:cs typeface="Book Antiqua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575"/>
              </a:spcBef>
              <a:buClr>
                <a:srgbClr val="863623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incidence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gastric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cancer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much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greater in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Japan.  Diet appears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to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be a significant factor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(ie,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high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in 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smoked foods and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lacking in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fruits and vegetables).</a:t>
            </a:r>
            <a:endParaRPr sz="2400">
              <a:latin typeface="Book Antiqua"/>
              <a:cs typeface="Book Antiqu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575"/>
              </a:spcBef>
              <a:buClr>
                <a:srgbClr val="863623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Other factors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related to the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incidence of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stomach cancer  include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chronic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inflammation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the stomach,  </a:t>
            </a:r>
            <a:r>
              <a:rPr sz="2400" i="1" spc="-5" dirty="0">
                <a:solidFill>
                  <a:srgbClr val="252525"/>
                </a:solidFill>
                <a:latin typeface="Book Antiqua"/>
                <a:cs typeface="Book Antiqua"/>
              </a:rPr>
              <a:t>Helicobacter pylori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infection, pernicious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anemia, smoking,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achlorhydria, gastric ulcers, previous subtotal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gas-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trectomy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(more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than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20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years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ago), and</a:t>
            </a:r>
            <a:r>
              <a:rPr sz="2400" spc="3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genetics.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9682" y="234137"/>
            <a:ext cx="3563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Risk</a:t>
            </a:r>
            <a:r>
              <a:rPr sz="5400" spc="-85" dirty="0"/>
              <a:t> </a:t>
            </a:r>
            <a:r>
              <a:rPr sz="5400" dirty="0"/>
              <a:t>factors</a:t>
            </a:r>
            <a:endParaRPr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55" y="1405890"/>
            <a:ext cx="7411720" cy="431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>
              <a:lnSpc>
                <a:spcPts val="6459"/>
              </a:lnSpc>
              <a:spcBef>
                <a:spcPts val="100"/>
              </a:spcBef>
              <a:tabLst>
                <a:tab pos="3460750" algn="l"/>
                <a:tab pos="7179945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  <a:p>
            <a:pPr marL="377825" marR="365760" indent="-365760">
              <a:lnSpc>
                <a:spcPct val="90100"/>
              </a:lnSpc>
              <a:spcBef>
                <a:spcPts val="26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Early stages: Symptoms may be absent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or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may  resemble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those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patients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with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benign ulcers </a:t>
            </a:r>
            <a:r>
              <a:rPr sz="2400" spc="5" dirty="0">
                <a:solidFill>
                  <a:srgbClr val="252525"/>
                </a:solidFill>
                <a:latin typeface="Book Antiqua"/>
                <a:cs typeface="Book Antiqua"/>
              </a:rPr>
              <a:t>(eg,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pain relieved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with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 antacids).</a:t>
            </a:r>
            <a:endParaRPr sz="2400">
              <a:latin typeface="Book Antiqua"/>
              <a:cs typeface="Book Antiqua"/>
            </a:endParaRPr>
          </a:p>
          <a:p>
            <a:pPr marL="377825" marR="34290" indent="-365760">
              <a:lnSpc>
                <a:spcPct val="90000"/>
              </a:lnSpc>
              <a:spcBef>
                <a:spcPts val="57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Progressive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disease: Symptoms include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dyspepsia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(indigestion),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early satiety, weight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loss,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abdominal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pain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just above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the umbilicus, loss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or decrease in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appetite, bloating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after meals,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nausea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and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vomiting, 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and symptoms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similar to those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peptic ulcer 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disease.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Advanced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gastric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cancer may be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palpable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as a</a:t>
            </a:r>
            <a:r>
              <a:rPr sz="2400" spc="-23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mass.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1376" y="293878"/>
            <a:ext cx="670877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10" dirty="0">
                <a:latin typeface="Book Antiqua"/>
                <a:cs typeface="Book Antiqua"/>
              </a:rPr>
              <a:t>Clinical</a:t>
            </a:r>
            <a:r>
              <a:rPr sz="4900" b="1" spc="-5" dirty="0">
                <a:latin typeface="Book Antiqua"/>
                <a:cs typeface="Book Antiqua"/>
              </a:rPr>
              <a:t> Manifestations</a:t>
            </a:r>
            <a:endParaRPr sz="49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55" y="1334739"/>
            <a:ext cx="7568565" cy="24879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7350">
              <a:lnSpc>
                <a:spcPct val="100000"/>
              </a:lnSpc>
              <a:spcBef>
                <a:spcPts val="660"/>
              </a:spcBef>
              <a:tabLst>
                <a:tab pos="3460750" algn="l"/>
                <a:tab pos="7179945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  <a:p>
            <a:pPr marL="377825" marR="772160" indent="-365760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biopsy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and cytologic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washings is the</a:t>
            </a:r>
            <a:r>
              <a:rPr sz="2400" spc="-13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diagnostic 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study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of choice.</a:t>
            </a:r>
            <a:endParaRPr sz="2400">
              <a:latin typeface="Book Antiqua"/>
              <a:cs typeface="Book Antiqua"/>
            </a:endParaRPr>
          </a:p>
          <a:p>
            <a:pPr marL="377825" marR="5080" indent="-36576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Barium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x-ray examination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the upper GI tract,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EUS,  and CT may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be</a:t>
            </a:r>
            <a:r>
              <a:rPr sz="2400" spc="-1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used.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4791" y="296925"/>
            <a:ext cx="460565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latin typeface="Book Antiqua"/>
                <a:cs typeface="Book Antiqua"/>
              </a:rPr>
              <a:t>Assessment</a:t>
            </a:r>
            <a:r>
              <a:rPr sz="4900" b="1" spc="-40" dirty="0">
                <a:latin typeface="Book Antiqua"/>
                <a:cs typeface="Book Antiqua"/>
              </a:rPr>
              <a:t> </a:t>
            </a:r>
            <a:r>
              <a:rPr sz="4900" b="1" spc="-5" dirty="0">
                <a:latin typeface="Book Antiqua"/>
                <a:cs typeface="Book Antiqua"/>
              </a:rPr>
              <a:t>and</a:t>
            </a:r>
            <a:endParaRPr sz="49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145" y="1040637"/>
            <a:ext cx="577977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10" dirty="0">
                <a:solidFill>
                  <a:srgbClr val="885D1D"/>
                </a:solidFill>
                <a:latin typeface="Book Antiqua"/>
                <a:cs typeface="Book Antiqua"/>
              </a:rPr>
              <a:t>Diagnostic</a:t>
            </a:r>
            <a:r>
              <a:rPr sz="4900" b="1" spc="-15" dirty="0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sz="4900" b="1" spc="-5" dirty="0">
                <a:solidFill>
                  <a:srgbClr val="885D1D"/>
                </a:solidFill>
                <a:latin typeface="Book Antiqua"/>
                <a:cs typeface="Book Antiqua"/>
              </a:rPr>
              <a:t>Methods</a:t>
            </a:r>
            <a:endParaRPr sz="49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255" y="1334739"/>
            <a:ext cx="7586980" cy="36588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7350">
              <a:lnSpc>
                <a:spcPct val="100000"/>
              </a:lnSpc>
              <a:spcBef>
                <a:spcPts val="660"/>
              </a:spcBef>
              <a:tabLst>
                <a:tab pos="3460750" algn="l"/>
                <a:tab pos="7179945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  <a:p>
            <a:pPr marL="377825" marR="234950" indent="-365760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Removal of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gastric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carcinoma;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curative if tumor</a:t>
            </a:r>
            <a:r>
              <a:rPr sz="2400" spc="-17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can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be removed while still localized to the</a:t>
            </a:r>
            <a:r>
              <a:rPr sz="2400" spc="2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stomach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77825" marR="5080" indent="-36576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Effective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palliation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(to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prevent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symptoms such </a:t>
            </a:r>
            <a:r>
              <a:rPr sz="2400" spc="-15" dirty="0">
                <a:solidFill>
                  <a:srgbClr val="252525"/>
                </a:solidFill>
                <a:latin typeface="Book Antiqua"/>
                <a:cs typeface="Book Antiqua"/>
              </a:rPr>
              <a:t>as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obstruc-tion)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by resection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of the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tumor;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total  gastrectomy; radical subtotal gastrectomy; proximal  subtotal gastrectomy;</a:t>
            </a:r>
            <a:r>
              <a:rPr sz="2400" spc="2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esoph-agogastrectomy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0561" y="3759"/>
            <a:ext cx="626491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latin typeface="Book Antiqua"/>
                <a:cs typeface="Book Antiqua"/>
              </a:rPr>
              <a:t>Surgical</a:t>
            </a:r>
            <a:r>
              <a:rPr sz="4900" b="1" spc="-25" dirty="0">
                <a:latin typeface="Book Antiqua"/>
                <a:cs typeface="Book Antiqua"/>
              </a:rPr>
              <a:t> </a:t>
            </a:r>
            <a:r>
              <a:rPr sz="4900" b="1" spc="-5" dirty="0">
                <a:latin typeface="Book Antiqua"/>
                <a:cs typeface="Book Antiqua"/>
              </a:rPr>
              <a:t>Management</a:t>
            </a:r>
            <a:endParaRPr sz="49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1955" y="1937004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5" y="1650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55" y="2260472"/>
            <a:ext cx="7142480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274955" indent="-3657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Chemotherapy for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further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disease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control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or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palliation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(5-fluorouracil,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cisplatin, doxorubicin,  etoposide, mitomysin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C</a:t>
            </a:r>
            <a:r>
              <a:rPr sz="2400" spc="2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Radiation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for</a:t>
            </a:r>
            <a:r>
              <a:rPr sz="2400" spc="-10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palliation</a:t>
            </a:r>
            <a:endParaRPr sz="2400">
              <a:latin typeface="Book Antiqua"/>
              <a:cs typeface="Book Antiqua"/>
            </a:endParaRPr>
          </a:p>
          <a:p>
            <a:pPr marL="377825" marR="5080" indent="-36576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Tumor marker assessment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to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determine</a:t>
            </a:r>
            <a:r>
              <a:rPr sz="2400" spc="-20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treatment 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effectiveness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1063" y="211582"/>
            <a:ext cx="60960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30480" indent="-53340">
              <a:lnSpc>
                <a:spcPct val="100000"/>
              </a:lnSpc>
              <a:spcBef>
                <a:spcPts val="100"/>
              </a:spcBef>
              <a:tabLst>
                <a:tab pos="6057265" algn="l"/>
              </a:tabLst>
            </a:pPr>
            <a:r>
              <a:rPr sz="5400" dirty="0"/>
              <a:t>Chemotherapy &amp;  </a:t>
            </a:r>
            <a:r>
              <a:rPr sz="5400" spc="-540" dirty="0"/>
              <a:t>Radiatio</a:t>
            </a:r>
            <a:r>
              <a:rPr sz="8100" spc="-810" baseline="-29835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pc="-540" dirty="0"/>
              <a:t>n</a:t>
            </a:r>
            <a:r>
              <a:rPr sz="5400" spc="-90" dirty="0"/>
              <a:t> </a:t>
            </a:r>
            <a:r>
              <a:rPr sz="5400" u="heavy" spc="-5" dirty="0">
                <a:uFill>
                  <a:solidFill>
                    <a:srgbClr val="DBA354"/>
                  </a:solidFill>
                </a:uFill>
              </a:rPr>
              <a:t>therpy	</a:t>
            </a:r>
            <a:endParaRPr sz="5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160" y="1405890"/>
            <a:ext cx="6817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  <a:tab pos="6804659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	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255" y="2187661"/>
            <a:ext cx="7538720" cy="39338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dirty="0">
                <a:solidFill>
                  <a:srgbClr val="252525"/>
                </a:solidFill>
                <a:latin typeface="Book Antiqua"/>
                <a:cs typeface="Book Antiqua"/>
              </a:rPr>
              <a:t>Assessment</a:t>
            </a:r>
            <a:endParaRPr sz="2400">
              <a:latin typeface="Book Antiqua"/>
              <a:cs typeface="Book Antiqua"/>
            </a:endParaRPr>
          </a:p>
          <a:p>
            <a:pPr marL="42418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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Elicit history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dietary</a:t>
            </a:r>
            <a:r>
              <a:rPr sz="2400" spc="-10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intake.</a:t>
            </a:r>
            <a:endParaRPr sz="2400">
              <a:latin typeface="Book Antiqua"/>
              <a:cs typeface="Book Antiqua"/>
            </a:endParaRPr>
          </a:p>
          <a:p>
            <a:pPr marL="789940" marR="136525" indent="-365760">
              <a:lnSpc>
                <a:spcPts val="2050"/>
              </a:lnSpc>
              <a:spcBef>
                <a:spcPts val="525"/>
              </a:spcBef>
            </a:pPr>
            <a:r>
              <a:rPr sz="1900" spc="-5" dirty="0">
                <a:solidFill>
                  <a:srgbClr val="863623"/>
                </a:solidFill>
                <a:latin typeface="Wingdings"/>
                <a:cs typeface="Wingdings"/>
              </a:rPr>
              <a:t></a:t>
            </a:r>
            <a:r>
              <a:rPr sz="1900" spc="-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Book Antiqua"/>
                <a:cs typeface="Book Antiqua"/>
              </a:rPr>
              <a:t>Identify weight </a:t>
            </a:r>
            <a:r>
              <a:rPr sz="1900" spc="-10" dirty="0">
                <a:solidFill>
                  <a:srgbClr val="252525"/>
                </a:solidFill>
                <a:latin typeface="Book Antiqua"/>
                <a:cs typeface="Book Antiqua"/>
              </a:rPr>
              <a:t>loss, </a:t>
            </a:r>
            <a:r>
              <a:rPr sz="1900" spc="-5" dirty="0">
                <a:solidFill>
                  <a:srgbClr val="252525"/>
                </a:solidFill>
                <a:latin typeface="Book Antiqua"/>
                <a:cs typeface="Book Antiqua"/>
              </a:rPr>
              <a:t>including </a:t>
            </a:r>
            <a:r>
              <a:rPr sz="1900" spc="-10" dirty="0">
                <a:solidFill>
                  <a:srgbClr val="252525"/>
                </a:solidFill>
                <a:latin typeface="Book Antiqua"/>
                <a:cs typeface="Book Antiqua"/>
              </a:rPr>
              <a:t>time </a:t>
            </a:r>
            <a:r>
              <a:rPr sz="1900" spc="-5" dirty="0">
                <a:solidFill>
                  <a:srgbClr val="252525"/>
                </a:solidFill>
                <a:latin typeface="Book Antiqua"/>
                <a:cs typeface="Book Antiqua"/>
              </a:rPr>
              <a:t>frame and </a:t>
            </a:r>
            <a:r>
              <a:rPr sz="1900" spc="-10" dirty="0">
                <a:solidFill>
                  <a:srgbClr val="252525"/>
                </a:solidFill>
                <a:latin typeface="Book Antiqua"/>
                <a:cs typeface="Book Antiqua"/>
              </a:rPr>
              <a:t>amount; </a:t>
            </a:r>
            <a:r>
              <a:rPr sz="1900" spc="-5" dirty="0">
                <a:solidFill>
                  <a:srgbClr val="252525"/>
                </a:solidFill>
                <a:latin typeface="Book Antiqua"/>
                <a:cs typeface="Book Antiqua"/>
              </a:rPr>
              <a:t>assess  appetite and eating </a:t>
            </a:r>
            <a:r>
              <a:rPr sz="1900" spc="-10" dirty="0">
                <a:solidFill>
                  <a:srgbClr val="252525"/>
                </a:solidFill>
                <a:latin typeface="Book Antiqua"/>
                <a:cs typeface="Book Antiqua"/>
              </a:rPr>
              <a:t>habits; include pain</a:t>
            </a:r>
            <a:r>
              <a:rPr sz="1900" spc="3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Book Antiqua"/>
                <a:cs typeface="Book Antiqua"/>
              </a:rPr>
              <a:t>assessment.</a:t>
            </a:r>
            <a:endParaRPr sz="1900">
              <a:latin typeface="Book Antiqua"/>
              <a:cs typeface="Book Antiqua"/>
            </a:endParaRPr>
          </a:p>
          <a:p>
            <a:pPr marL="377825" marR="24130" indent="-365760">
              <a:lnSpc>
                <a:spcPts val="2590"/>
              </a:lnSpc>
              <a:spcBef>
                <a:spcPts val="55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Obtain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smoking and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alcohol history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and family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history (eg,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any first- or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second-degree relatives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with 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gastric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or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other</a:t>
            </a:r>
            <a:r>
              <a:rPr sz="2400" spc="2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cancer).</a:t>
            </a:r>
            <a:endParaRPr sz="2400">
              <a:latin typeface="Book Antiqua"/>
              <a:cs typeface="Book Antiqua"/>
            </a:endParaRPr>
          </a:p>
          <a:p>
            <a:pPr marL="377825" marR="222250" indent="-365760">
              <a:lnSpc>
                <a:spcPts val="2590"/>
              </a:lnSpc>
              <a:spcBef>
                <a:spcPts val="58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Assess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psychosocial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support (marital status,</a:t>
            </a:r>
            <a:r>
              <a:rPr sz="2400" spc="-19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coping  skills, emotional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and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financial</a:t>
            </a:r>
            <a:r>
              <a:rPr sz="2400" spc="4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resources).</a:t>
            </a:r>
            <a:endParaRPr sz="2400">
              <a:latin typeface="Book Antiqua"/>
              <a:cs typeface="Book Antiqua"/>
            </a:endParaRPr>
          </a:p>
          <a:p>
            <a:pPr marL="377825" marR="5080" indent="-365760">
              <a:lnSpc>
                <a:spcPts val="2590"/>
              </a:lnSpc>
              <a:spcBef>
                <a:spcPts val="58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Perform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complete physical examination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(palpate</a:t>
            </a:r>
            <a:r>
              <a:rPr sz="2400" spc="-10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and  percuss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abdomen for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tenderness,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masses, or</a:t>
            </a:r>
            <a:r>
              <a:rPr sz="2400" spc="-2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ascites).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2752" y="331978"/>
            <a:ext cx="6238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85D1D"/>
                </a:solidFill>
                <a:latin typeface="Book Antiqua"/>
                <a:cs typeface="Book Antiqua"/>
              </a:rPr>
              <a:t>Nursing</a:t>
            </a:r>
            <a:r>
              <a:rPr sz="2400" b="1" spc="-20" dirty="0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885D1D"/>
                </a:solidFill>
                <a:latin typeface="Book Antiqua"/>
                <a:cs typeface="Book Antiqua"/>
              </a:rPr>
              <a:t>Management</a:t>
            </a:r>
            <a:endParaRPr sz="24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885D1D"/>
                </a:solidFill>
                <a:latin typeface="Book Antiqua"/>
                <a:cs typeface="Book Antiqua"/>
              </a:rPr>
              <a:t>THE PATIENT WITH STOMACH</a:t>
            </a:r>
            <a:r>
              <a:rPr sz="2400" b="1" spc="-110" dirty="0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sz="2400" b="1" spc="-5" dirty="0">
                <a:solidFill>
                  <a:srgbClr val="885D1D"/>
                </a:solidFill>
                <a:latin typeface="Book Antiqua"/>
                <a:cs typeface="Book Antiqua"/>
              </a:rPr>
              <a:t>CANCER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411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Cancer of the Stomach</vt:lpstr>
      <vt:lpstr>Risk factors</vt:lpstr>
      <vt:lpstr>Slide 4</vt:lpstr>
      <vt:lpstr>Clinical Manifestations</vt:lpstr>
      <vt:lpstr>Assessment and</vt:lpstr>
      <vt:lpstr>Surgical Management</vt:lpstr>
      <vt:lpstr>Chemotherapy &amp;  Radiation therpy </vt:lpstr>
      <vt:lpstr>   </vt:lpstr>
      <vt:lpstr>Nursing Diagnoses    </vt:lpstr>
      <vt:lpstr>Anxiety related to disease and  anticipated treatment    </vt:lpstr>
      <vt:lpstr>Imbalanced nutrition, less than body  requirements, related to early satiety  or anorexia</vt:lpstr>
      <vt:lpstr>Pain related to tumor mass</vt:lpstr>
      <vt:lpstr>Anticipatory grieving related to  diagnosis of cancer    </vt:lpstr>
      <vt:lpstr>THE END   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of the Oral Cavity and Pharynx</dc:title>
  <dc:creator>ASUS</dc:creator>
  <cp:lastModifiedBy>library</cp:lastModifiedBy>
  <cp:revision>1</cp:revision>
  <dcterms:created xsi:type="dcterms:W3CDTF">2020-06-01T10:02:00Z</dcterms:created>
  <dcterms:modified xsi:type="dcterms:W3CDTF">2021-03-29T05:21:19Z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2020-06-01T00:00:00Z</vt:filetime>
  </property>
</Properties>
</file>