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92009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199" y="333476"/>
                </a:lnTo>
                <a:lnTo>
                  <a:pt x="160019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92009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199" y="338861"/>
                </a:lnTo>
                <a:lnTo>
                  <a:pt x="1600199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7604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06209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414907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200" y="333476"/>
                </a:lnTo>
                <a:lnTo>
                  <a:pt x="1600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414907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00519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476"/>
                </a:moveTo>
                <a:lnTo>
                  <a:pt x="457200" y="333476"/>
                </a:lnTo>
                <a:lnTo>
                  <a:pt x="457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00519" y="6519138"/>
            <a:ext cx="457200" cy="339090"/>
          </a:xfrm>
          <a:custGeom>
            <a:avLst/>
            <a:gdLst/>
            <a:ahLst/>
            <a:cxnLst/>
            <a:rect l="l" t="t" r="r" b="b"/>
            <a:pathLst>
              <a:path w="457200" h="339090">
                <a:moveTo>
                  <a:pt x="0" y="338861"/>
                </a:moveTo>
                <a:lnTo>
                  <a:pt x="457200" y="338861"/>
                </a:lnTo>
                <a:lnTo>
                  <a:pt x="457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29119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476"/>
                </a:moveTo>
                <a:lnTo>
                  <a:pt x="762000" y="333476"/>
                </a:lnTo>
                <a:lnTo>
                  <a:pt x="7620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29119" y="6519138"/>
            <a:ext cx="762000" cy="339090"/>
          </a:xfrm>
          <a:custGeom>
            <a:avLst/>
            <a:gdLst/>
            <a:ahLst/>
            <a:cxnLst/>
            <a:rect l="l" t="t" r="r" b="b"/>
            <a:pathLst>
              <a:path w="762000" h="339090">
                <a:moveTo>
                  <a:pt x="0" y="338861"/>
                </a:moveTo>
                <a:lnTo>
                  <a:pt x="762000" y="338861"/>
                </a:lnTo>
                <a:lnTo>
                  <a:pt x="7620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476"/>
                </a:moveTo>
                <a:lnTo>
                  <a:pt x="66929" y="333476"/>
                </a:lnTo>
                <a:lnTo>
                  <a:pt x="6692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6706996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764396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379602" y="6857998"/>
                </a:moveTo>
                <a:lnTo>
                  <a:pt x="379602" y="0"/>
                </a:lnTo>
                <a:lnTo>
                  <a:pt x="0" y="0"/>
                </a:lnTo>
                <a:lnTo>
                  <a:pt x="0" y="6857998"/>
                </a:lnTo>
                <a:lnTo>
                  <a:pt x="379602" y="6857998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230996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887596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476"/>
                </a:moveTo>
                <a:lnTo>
                  <a:pt x="673607" y="333476"/>
                </a:lnTo>
                <a:lnTo>
                  <a:pt x="673607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87596" y="6519138"/>
            <a:ext cx="2819400" cy="339090"/>
          </a:xfrm>
          <a:custGeom>
            <a:avLst/>
            <a:gdLst/>
            <a:ahLst/>
            <a:cxnLst/>
            <a:rect l="l" t="t" r="r" b="b"/>
            <a:pathLst>
              <a:path w="2819400" h="339090">
                <a:moveTo>
                  <a:pt x="0" y="338861"/>
                </a:moveTo>
                <a:lnTo>
                  <a:pt x="2819400" y="338861"/>
                </a:lnTo>
                <a:lnTo>
                  <a:pt x="28194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47503" y="0"/>
            <a:ext cx="9102846" cy="68643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  <a:lnTo>
                  <a:pt x="0" y="0"/>
                </a:lnTo>
                <a:lnTo>
                  <a:pt x="0" y="677672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561204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7672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649089" y="0"/>
            <a:ext cx="3505200" cy="602615"/>
          </a:xfrm>
          <a:custGeom>
            <a:avLst/>
            <a:gdLst/>
            <a:ahLst/>
            <a:cxnLst/>
            <a:rect l="l" t="t" r="r" b="b"/>
            <a:pathLst>
              <a:path w="3505200" h="602615">
                <a:moveTo>
                  <a:pt x="0" y="602488"/>
                </a:moveTo>
                <a:lnTo>
                  <a:pt x="3505199" y="602488"/>
                </a:lnTo>
                <a:lnTo>
                  <a:pt x="3505199" y="0"/>
                </a:lnTo>
                <a:lnTo>
                  <a:pt x="0" y="0"/>
                </a:lnTo>
                <a:lnTo>
                  <a:pt x="0" y="602488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22375" y="1492377"/>
            <a:ext cx="689924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92009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199" y="333476"/>
                </a:lnTo>
                <a:lnTo>
                  <a:pt x="160019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92009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199" y="338861"/>
                </a:lnTo>
                <a:lnTo>
                  <a:pt x="1600199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7604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06209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414907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200" y="333476"/>
                </a:lnTo>
                <a:lnTo>
                  <a:pt x="1600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414907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00519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476"/>
                </a:moveTo>
                <a:lnTo>
                  <a:pt x="457200" y="333476"/>
                </a:lnTo>
                <a:lnTo>
                  <a:pt x="457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00519" y="6519138"/>
            <a:ext cx="457200" cy="339090"/>
          </a:xfrm>
          <a:custGeom>
            <a:avLst/>
            <a:gdLst/>
            <a:ahLst/>
            <a:cxnLst/>
            <a:rect l="l" t="t" r="r" b="b"/>
            <a:pathLst>
              <a:path w="457200" h="339090">
                <a:moveTo>
                  <a:pt x="0" y="338861"/>
                </a:moveTo>
                <a:lnTo>
                  <a:pt x="457200" y="338861"/>
                </a:lnTo>
                <a:lnTo>
                  <a:pt x="457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29119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476"/>
                </a:moveTo>
                <a:lnTo>
                  <a:pt x="762000" y="333476"/>
                </a:lnTo>
                <a:lnTo>
                  <a:pt x="7620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29119" y="6519138"/>
            <a:ext cx="762000" cy="339090"/>
          </a:xfrm>
          <a:custGeom>
            <a:avLst/>
            <a:gdLst/>
            <a:ahLst/>
            <a:cxnLst/>
            <a:rect l="l" t="t" r="r" b="b"/>
            <a:pathLst>
              <a:path w="762000" h="339090">
                <a:moveTo>
                  <a:pt x="0" y="338861"/>
                </a:moveTo>
                <a:lnTo>
                  <a:pt x="762000" y="338861"/>
                </a:lnTo>
                <a:lnTo>
                  <a:pt x="7620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476"/>
                </a:moveTo>
                <a:lnTo>
                  <a:pt x="66929" y="333476"/>
                </a:lnTo>
                <a:lnTo>
                  <a:pt x="6692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6706996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764396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379602" y="6857998"/>
                </a:moveTo>
                <a:lnTo>
                  <a:pt x="379602" y="0"/>
                </a:lnTo>
                <a:lnTo>
                  <a:pt x="0" y="0"/>
                </a:lnTo>
                <a:lnTo>
                  <a:pt x="0" y="6857998"/>
                </a:lnTo>
                <a:lnTo>
                  <a:pt x="379602" y="6857998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230996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887596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476"/>
                </a:moveTo>
                <a:lnTo>
                  <a:pt x="673607" y="333476"/>
                </a:lnTo>
                <a:lnTo>
                  <a:pt x="673607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87596" y="6519138"/>
            <a:ext cx="2819400" cy="339090"/>
          </a:xfrm>
          <a:custGeom>
            <a:avLst/>
            <a:gdLst/>
            <a:ahLst/>
            <a:cxnLst/>
            <a:rect l="l" t="t" r="r" b="b"/>
            <a:pathLst>
              <a:path w="2819400" h="339090">
                <a:moveTo>
                  <a:pt x="0" y="338861"/>
                </a:moveTo>
                <a:lnTo>
                  <a:pt x="2819400" y="338861"/>
                </a:lnTo>
                <a:lnTo>
                  <a:pt x="28194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47503" y="0"/>
            <a:ext cx="9102846" cy="68643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  <a:lnTo>
                  <a:pt x="0" y="0"/>
                </a:lnTo>
                <a:lnTo>
                  <a:pt x="0" y="677672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561204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7672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649089" y="0"/>
            <a:ext cx="3505200" cy="602615"/>
          </a:xfrm>
          <a:custGeom>
            <a:avLst/>
            <a:gdLst/>
            <a:ahLst/>
            <a:cxnLst/>
            <a:rect l="l" t="t" r="r" b="b"/>
            <a:pathLst>
              <a:path w="3505200" h="602615">
                <a:moveTo>
                  <a:pt x="0" y="602488"/>
                </a:moveTo>
                <a:lnTo>
                  <a:pt x="3505199" y="602488"/>
                </a:lnTo>
                <a:lnTo>
                  <a:pt x="3505199" y="0"/>
                </a:lnTo>
                <a:lnTo>
                  <a:pt x="0" y="0"/>
                </a:lnTo>
                <a:lnTo>
                  <a:pt x="0" y="602488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3D3C2C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D3C2C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3D3C2C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3D3C2C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7719" y="1424686"/>
            <a:ext cx="762190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3D3C2C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3119" y="1993202"/>
            <a:ext cx="7917180" cy="2513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3D3C2C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0" y="6858000"/>
                </a:moveTo>
                <a:lnTo>
                  <a:pt x="1600200" y="6858000"/>
                </a:lnTo>
                <a:lnTo>
                  <a:pt x="1600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731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0" y="6858000"/>
                </a:moveTo>
                <a:lnTo>
                  <a:pt x="1600200" y="6858000"/>
                </a:lnTo>
                <a:lnTo>
                  <a:pt x="1600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2909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1509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29400" y="6250330"/>
            <a:ext cx="1600200" cy="607695"/>
          </a:xfrm>
          <a:custGeom>
            <a:avLst/>
            <a:gdLst/>
            <a:ahLst/>
            <a:cxnLst/>
            <a:rect l="l" t="t" r="r" b="b"/>
            <a:pathLst>
              <a:path w="1600200" h="607695">
                <a:moveTo>
                  <a:pt x="0" y="607669"/>
                </a:moveTo>
                <a:lnTo>
                  <a:pt x="1600200" y="607669"/>
                </a:lnTo>
                <a:lnTo>
                  <a:pt x="1600200" y="0"/>
                </a:lnTo>
                <a:lnTo>
                  <a:pt x="0" y="0"/>
                </a:lnTo>
                <a:lnTo>
                  <a:pt x="0" y="607669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86800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5340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10000" y="0"/>
            <a:ext cx="2819400" cy="6858000"/>
          </a:xfrm>
          <a:custGeom>
            <a:avLst/>
            <a:gdLst/>
            <a:ahLst/>
            <a:cxnLst/>
            <a:rect l="l" t="t" r="r" b="b"/>
            <a:pathLst>
              <a:path w="2819400" h="6858000">
                <a:moveTo>
                  <a:pt x="0" y="6858000"/>
                </a:moveTo>
                <a:lnTo>
                  <a:pt x="2819400" y="6858000"/>
                </a:lnTo>
                <a:lnTo>
                  <a:pt x="28194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95600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2420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6350" y="210058"/>
            <a:ext cx="9156700" cy="66542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61204" y="0"/>
            <a:ext cx="3679190" cy="6250940"/>
          </a:xfrm>
          <a:custGeom>
            <a:avLst/>
            <a:gdLst/>
            <a:ahLst/>
            <a:cxnLst/>
            <a:rect l="l" t="t" r="r" b="b"/>
            <a:pathLst>
              <a:path w="3679190" h="6250940">
                <a:moveTo>
                  <a:pt x="0" y="6250330"/>
                </a:moveTo>
                <a:lnTo>
                  <a:pt x="3679062" y="6250330"/>
                </a:lnTo>
                <a:lnTo>
                  <a:pt x="3679062" y="0"/>
                </a:lnTo>
                <a:lnTo>
                  <a:pt x="0" y="0"/>
                </a:lnTo>
                <a:lnTo>
                  <a:pt x="0" y="625033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61204" y="0"/>
            <a:ext cx="3679190" cy="6250940"/>
          </a:xfrm>
          <a:custGeom>
            <a:avLst/>
            <a:gdLst/>
            <a:ahLst/>
            <a:cxnLst/>
            <a:rect l="l" t="t" r="r" b="b"/>
            <a:pathLst>
              <a:path w="3679190" h="6250940">
                <a:moveTo>
                  <a:pt x="0" y="6250330"/>
                </a:moveTo>
                <a:lnTo>
                  <a:pt x="3679062" y="6250330"/>
                </a:lnTo>
                <a:lnTo>
                  <a:pt x="3679062" y="0"/>
                </a:lnTo>
              </a:path>
            </a:pathLst>
          </a:custGeom>
          <a:ln w="15874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61204" y="0"/>
            <a:ext cx="0" cy="6250940"/>
          </a:xfrm>
          <a:custGeom>
            <a:avLst/>
            <a:gdLst/>
            <a:ahLst/>
            <a:cxnLst/>
            <a:rect l="l" t="t" r="r" b="b"/>
            <a:pathLst>
              <a:path h="6250940">
                <a:moveTo>
                  <a:pt x="0" y="0"/>
                </a:moveTo>
                <a:lnTo>
                  <a:pt x="0" y="6250330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49089" y="0"/>
            <a:ext cx="3505200" cy="2291715"/>
          </a:xfrm>
          <a:custGeom>
            <a:avLst/>
            <a:gdLst/>
            <a:ahLst/>
            <a:cxnLst/>
            <a:rect l="l" t="t" r="r" b="b"/>
            <a:pathLst>
              <a:path w="3505200" h="2291715">
                <a:moveTo>
                  <a:pt x="0" y="2291334"/>
                </a:moveTo>
                <a:lnTo>
                  <a:pt x="3505199" y="2291334"/>
                </a:lnTo>
                <a:lnTo>
                  <a:pt x="3505199" y="0"/>
                </a:lnTo>
                <a:lnTo>
                  <a:pt x="0" y="0"/>
                </a:lnTo>
                <a:lnTo>
                  <a:pt x="0" y="2291334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50866" y="6129158"/>
            <a:ext cx="3505200" cy="0"/>
          </a:xfrm>
          <a:custGeom>
            <a:avLst/>
            <a:gdLst/>
            <a:ahLst/>
            <a:cxnLst/>
            <a:rect l="l" t="t" r="r" b="b"/>
            <a:pathLst>
              <a:path w="3505200">
                <a:moveTo>
                  <a:pt x="0" y="0"/>
                </a:moveTo>
                <a:lnTo>
                  <a:pt x="3505200" y="0"/>
                </a:lnTo>
              </a:path>
            </a:pathLst>
          </a:custGeom>
          <a:ln w="81739">
            <a:solidFill>
              <a:srgbClr val="93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83540" y="1219201"/>
            <a:ext cx="7922260" cy="51013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200" b="1" dirty="0">
                <a:latin typeface="Century Gothic"/>
                <a:cs typeface="Century Gothic"/>
              </a:rPr>
              <a:t>COLORECTAL</a:t>
            </a:r>
            <a:endParaRPr sz="7200">
              <a:latin typeface="Century Gothic"/>
              <a:cs typeface="Century Gothic"/>
            </a:endParaRPr>
          </a:p>
          <a:p>
            <a:pPr marL="12700" algn="ctr">
              <a:lnSpc>
                <a:spcPct val="100000"/>
              </a:lnSpc>
            </a:pPr>
            <a:r>
              <a:rPr sz="7200" b="1" smtClean="0">
                <a:latin typeface="Century Gothic"/>
                <a:cs typeface="Century Gothic"/>
              </a:rPr>
              <a:t>CANCER</a:t>
            </a:r>
            <a:endParaRPr sz="7200">
              <a:latin typeface="Century Gothic"/>
              <a:cs typeface="Century Gothic"/>
            </a:endParaRPr>
          </a:p>
          <a:p>
            <a:pPr marL="4280535" marR="56515">
              <a:lnSpc>
                <a:spcPct val="120100"/>
              </a:lnSpc>
              <a:spcBef>
                <a:spcPts val="1575"/>
              </a:spcBef>
              <a:tabLst>
                <a:tab pos="5394325" algn="l"/>
                <a:tab pos="5858510" algn="l"/>
              </a:tabLst>
            </a:pPr>
            <a:endParaRPr lang="en-US" sz="2000" b="1" spc="-5" dirty="0" smtClean="0">
              <a:solidFill>
                <a:srgbClr val="FF0000"/>
              </a:solidFill>
              <a:latin typeface="Century Gothic"/>
              <a:cs typeface="Century Gothic"/>
            </a:endParaRPr>
          </a:p>
          <a:p>
            <a:pPr marL="4280535" marR="56515">
              <a:lnSpc>
                <a:spcPct val="120100"/>
              </a:lnSpc>
              <a:spcBef>
                <a:spcPts val="1575"/>
              </a:spcBef>
              <a:tabLst>
                <a:tab pos="5394325" algn="l"/>
                <a:tab pos="5858510" algn="l"/>
              </a:tabLst>
            </a:pPr>
            <a:endParaRPr lang="en-US" sz="2000" b="1" spc="-5" dirty="0">
              <a:solidFill>
                <a:srgbClr val="FF0000"/>
              </a:solidFill>
              <a:latin typeface="Century Gothic"/>
              <a:cs typeface="Century Gothic"/>
            </a:endParaRPr>
          </a:p>
          <a:p>
            <a:pPr marL="4280535" marR="56515">
              <a:lnSpc>
                <a:spcPct val="120100"/>
              </a:lnSpc>
              <a:spcBef>
                <a:spcPts val="1575"/>
              </a:spcBef>
              <a:tabLst>
                <a:tab pos="5394325" algn="l"/>
                <a:tab pos="5858510" algn="l"/>
              </a:tabLst>
            </a:pPr>
            <a:endParaRPr lang="en-US" sz="2000" b="1" spc="-5" dirty="0" smtClean="0">
              <a:solidFill>
                <a:srgbClr val="FF0000"/>
              </a:solidFill>
              <a:latin typeface="Century Gothic"/>
              <a:cs typeface="Century Gothic"/>
            </a:endParaRPr>
          </a:p>
          <a:p>
            <a:pPr marL="4280535" marR="56515">
              <a:lnSpc>
                <a:spcPct val="120100"/>
              </a:lnSpc>
              <a:spcBef>
                <a:spcPts val="1575"/>
              </a:spcBef>
              <a:tabLst>
                <a:tab pos="5394325" algn="l"/>
                <a:tab pos="5858510" algn="l"/>
              </a:tabLst>
            </a:pPr>
            <a:r>
              <a:rPr sz="2000" b="1" spc="-5" smtClean="0">
                <a:solidFill>
                  <a:srgbClr val="FF0000"/>
                </a:solidFill>
                <a:latin typeface="Century Gothic"/>
                <a:cs typeface="Century Gothic"/>
              </a:rPr>
              <a:t>Mr.</a:t>
            </a:r>
            <a:r>
              <a:rPr sz="2000" b="1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Kapu</a:t>
            </a:r>
            <a:r>
              <a:rPr lang="en-US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Manjula</a:t>
            </a:r>
            <a:endParaRPr lang="en-US" sz="2000" b="1" dirty="0" smtClean="0">
              <a:solidFill>
                <a:srgbClr val="FF0000"/>
              </a:solidFill>
              <a:latin typeface="Century Gothic"/>
              <a:cs typeface="Century Gothic"/>
            </a:endParaRPr>
          </a:p>
          <a:p>
            <a:pPr marL="4280535" marR="56515">
              <a:lnSpc>
                <a:spcPct val="120100"/>
              </a:lnSpc>
              <a:spcBef>
                <a:spcPts val="1575"/>
              </a:spcBef>
              <a:tabLst>
                <a:tab pos="5394325" algn="l"/>
                <a:tab pos="5858510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Assistant professor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458851"/>
            <a:ext cx="52565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93C500"/>
                </a:solidFill>
                <a:latin typeface="Century Gothic"/>
                <a:cs typeface="Century Gothic"/>
              </a:rPr>
              <a:t>Duke’s </a:t>
            </a:r>
            <a:r>
              <a:rPr sz="3600" b="1" dirty="0">
                <a:solidFill>
                  <a:srgbClr val="93C500"/>
                </a:solidFill>
                <a:latin typeface="Century Gothic"/>
                <a:cs typeface="Century Gothic"/>
              </a:rPr>
              <a:t>staging system</a:t>
            </a:r>
            <a:r>
              <a:rPr sz="3600" b="1" spc="-90" dirty="0">
                <a:solidFill>
                  <a:srgbClr val="93C500"/>
                </a:solidFill>
                <a:latin typeface="Century Gothic"/>
                <a:cs typeface="Century Gothic"/>
              </a:rPr>
              <a:t> </a:t>
            </a:r>
            <a:r>
              <a:rPr sz="3600" b="1" dirty="0">
                <a:solidFill>
                  <a:srgbClr val="93C500"/>
                </a:solidFill>
                <a:latin typeface="Century Gothic"/>
                <a:cs typeface="Century Gothic"/>
              </a:rPr>
              <a:t>/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2375" y="1007440"/>
            <a:ext cx="595566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93C500"/>
                </a:solidFill>
                <a:latin typeface="Century Gothic"/>
                <a:cs typeface="Century Gothic"/>
              </a:rPr>
              <a:t>classification of colo rectal  cancer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9126" y="2415827"/>
            <a:ext cx="2235200" cy="97790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965"/>
              </a:spcBef>
            </a:pPr>
            <a:r>
              <a:rPr sz="2400" b="1" spc="-5" dirty="0">
                <a:solidFill>
                  <a:srgbClr val="93C500"/>
                </a:solidFill>
                <a:latin typeface="Century Gothic"/>
                <a:cs typeface="Century Gothic"/>
              </a:rPr>
              <a:t>classification</a:t>
            </a:r>
            <a:endParaRPr sz="2400">
              <a:latin typeface="Century Gothic"/>
              <a:cs typeface="Century Gothic"/>
            </a:endParaRPr>
          </a:p>
          <a:p>
            <a:pPr marL="286385" indent="-274320">
              <a:lnSpc>
                <a:spcPct val="100000"/>
              </a:lnSpc>
              <a:spcBef>
                <a:spcPts val="869"/>
              </a:spcBef>
              <a:buClr>
                <a:srgbClr val="93C500"/>
              </a:buClr>
              <a:buSzPct val="75000"/>
              <a:buFont typeface="Wingdings"/>
              <a:buChar char=""/>
              <a:tabLst>
                <a:tab pos="287020" algn="l"/>
              </a:tabLst>
            </a:pP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9126" y="3880230"/>
            <a:ext cx="644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0"/>
              </a:spcBef>
              <a:buClr>
                <a:srgbClr val="93C500"/>
              </a:buClr>
              <a:buSzPct val="75000"/>
              <a:buFont typeface="Wingdings"/>
              <a:buChar char=""/>
              <a:tabLst>
                <a:tab pos="287020" algn="l"/>
              </a:tabLst>
            </a:pP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B1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89126" y="5197221"/>
            <a:ext cx="644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0"/>
              </a:spcBef>
              <a:buClr>
                <a:srgbClr val="93C500"/>
              </a:buClr>
              <a:buSzPct val="75000"/>
              <a:buFont typeface="Wingdings"/>
              <a:buChar char=""/>
              <a:tabLst>
                <a:tab pos="287020" algn="l"/>
              </a:tabLst>
            </a:pP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B2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93107" y="2457857"/>
            <a:ext cx="3113405" cy="2018664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310515">
              <a:lnSpc>
                <a:spcPct val="100000"/>
              </a:lnSpc>
              <a:spcBef>
                <a:spcPts val="635"/>
              </a:spcBef>
            </a:pPr>
            <a:r>
              <a:rPr sz="2400" b="1" spc="-5" dirty="0">
                <a:solidFill>
                  <a:srgbClr val="93C500"/>
                </a:solidFill>
                <a:latin typeface="Century Gothic"/>
                <a:cs typeface="Century Gothic"/>
              </a:rPr>
              <a:t>description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ts val="2050"/>
              </a:lnSpc>
              <a:spcBef>
                <a:spcPts val="425"/>
              </a:spcBef>
            </a:pPr>
            <a:r>
              <a:rPr sz="14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450" spc="-1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3D3C2C"/>
                </a:solidFill>
                <a:latin typeface="Century Gothic"/>
                <a:cs typeface="Century Gothic"/>
              </a:rPr>
              <a:t>Negative </a:t>
            </a:r>
            <a:r>
              <a:rPr sz="1900" spc="-10" dirty="0">
                <a:solidFill>
                  <a:srgbClr val="3D3C2C"/>
                </a:solidFill>
                <a:latin typeface="Century Gothic"/>
                <a:cs typeface="Century Gothic"/>
              </a:rPr>
              <a:t>nodes </a:t>
            </a:r>
            <a:r>
              <a:rPr sz="1900" spc="-5" dirty="0">
                <a:solidFill>
                  <a:srgbClr val="3D3C2C"/>
                </a:solidFill>
                <a:latin typeface="Century Gothic"/>
                <a:cs typeface="Century Gothic"/>
              </a:rPr>
              <a:t>,</a:t>
            </a:r>
            <a:r>
              <a:rPr sz="1900" spc="-27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Century Gothic"/>
                <a:cs typeface="Century Gothic"/>
              </a:rPr>
              <a:t>lesions</a:t>
            </a:r>
            <a:endParaRPr sz="1900">
              <a:latin typeface="Century Gothic"/>
              <a:cs typeface="Century Gothic"/>
            </a:endParaRPr>
          </a:p>
          <a:p>
            <a:pPr marL="286385">
              <a:lnSpc>
                <a:spcPts val="2050"/>
              </a:lnSpc>
            </a:pPr>
            <a:r>
              <a:rPr sz="1900" dirty="0">
                <a:solidFill>
                  <a:srgbClr val="3D3C2C"/>
                </a:solidFill>
                <a:latin typeface="Century Gothic"/>
                <a:cs typeface="Century Gothic"/>
              </a:rPr>
              <a:t>limited </a:t>
            </a:r>
            <a:r>
              <a:rPr sz="1900" spc="-5" dirty="0">
                <a:solidFill>
                  <a:srgbClr val="3D3C2C"/>
                </a:solidFill>
                <a:latin typeface="Century Gothic"/>
                <a:cs typeface="Century Gothic"/>
              </a:rPr>
              <a:t>to</a:t>
            </a:r>
            <a:r>
              <a:rPr sz="1900" spc="-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3D3C2C"/>
                </a:solidFill>
                <a:latin typeface="Century Gothic"/>
                <a:cs typeface="Century Gothic"/>
              </a:rPr>
              <a:t>mucosa</a:t>
            </a:r>
            <a:endParaRPr sz="1900">
              <a:latin typeface="Century Gothic"/>
              <a:cs typeface="Century Gothic"/>
            </a:endParaRPr>
          </a:p>
          <a:p>
            <a:pPr marL="286385" marR="41910" indent="-274320">
              <a:lnSpc>
                <a:spcPts val="1820"/>
              </a:lnSpc>
              <a:spcBef>
                <a:spcPts val="440"/>
              </a:spcBef>
              <a:tabLst>
                <a:tab pos="1500505" algn="l"/>
              </a:tabLst>
            </a:pPr>
            <a:r>
              <a:rPr sz="14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450" spc="-1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450" spc="16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3D3C2C"/>
                </a:solidFill>
                <a:latin typeface="Century Gothic"/>
                <a:cs typeface="Century Gothic"/>
              </a:rPr>
              <a:t>Negative	</a:t>
            </a:r>
            <a:r>
              <a:rPr sz="1900" spc="-10" dirty="0">
                <a:solidFill>
                  <a:srgbClr val="3D3C2C"/>
                </a:solidFill>
                <a:latin typeface="Century Gothic"/>
                <a:cs typeface="Century Gothic"/>
              </a:rPr>
              <a:t>nodes </a:t>
            </a:r>
            <a:r>
              <a:rPr sz="1900" spc="-5" dirty="0">
                <a:solidFill>
                  <a:srgbClr val="3D3C2C"/>
                </a:solidFill>
                <a:latin typeface="Century Gothic"/>
                <a:cs typeface="Century Gothic"/>
              </a:rPr>
              <a:t>,  extension </a:t>
            </a:r>
            <a:r>
              <a:rPr sz="1900" spc="-10" dirty="0">
                <a:solidFill>
                  <a:srgbClr val="3D3C2C"/>
                </a:solidFill>
                <a:latin typeface="Century Gothic"/>
                <a:cs typeface="Century Gothic"/>
              </a:rPr>
              <a:t>of </a:t>
            </a:r>
            <a:r>
              <a:rPr sz="1900" spc="-5" dirty="0">
                <a:solidFill>
                  <a:srgbClr val="3D3C2C"/>
                </a:solidFill>
                <a:latin typeface="Century Gothic"/>
                <a:cs typeface="Century Gothic"/>
              </a:rPr>
              <a:t>lesion  through </a:t>
            </a:r>
            <a:r>
              <a:rPr sz="1900" spc="-10" dirty="0">
                <a:solidFill>
                  <a:srgbClr val="3D3C2C"/>
                </a:solidFill>
                <a:latin typeface="Century Gothic"/>
                <a:cs typeface="Century Gothic"/>
              </a:rPr>
              <a:t>mucosa but </a:t>
            </a:r>
            <a:r>
              <a:rPr sz="1900" spc="-5" dirty="0">
                <a:solidFill>
                  <a:srgbClr val="3D3C2C"/>
                </a:solidFill>
                <a:latin typeface="Century Gothic"/>
                <a:cs typeface="Century Gothic"/>
              </a:rPr>
              <a:t>still  with </a:t>
            </a:r>
            <a:r>
              <a:rPr sz="1900" dirty="0">
                <a:solidFill>
                  <a:srgbClr val="3D3C2C"/>
                </a:solidFill>
                <a:latin typeface="Century Gothic"/>
                <a:cs typeface="Century Gothic"/>
              </a:rPr>
              <a:t>in </a:t>
            </a:r>
            <a:r>
              <a:rPr sz="1900" spc="-10" dirty="0">
                <a:solidFill>
                  <a:srgbClr val="3D3C2C"/>
                </a:solidFill>
                <a:latin typeface="Century Gothic"/>
                <a:cs typeface="Century Gothic"/>
              </a:rPr>
              <a:t>bowel</a:t>
            </a:r>
            <a:r>
              <a:rPr sz="19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3D3C2C"/>
                </a:solidFill>
                <a:latin typeface="Century Gothic"/>
                <a:cs typeface="Century Gothic"/>
              </a:rPr>
              <a:t>wall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93107" y="4741545"/>
            <a:ext cx="2491105" cy="1009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050"/>
              </a:lnSpc>
              <a:spcBef>
                <a:spcPts val="95"/>
              </a:spcBef>
            </a:pPr>
            <a:r>
              <a:rPr sz="14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450" spc="-1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3D3C2C"/>
                </a:solidFill>
                <a:latin typeface="Century Gothic"/>
                <a:cs typeface="Century Gothic"/>
              </a:rPr>
              <a:t>Negative</a:t>
            </a:r>
            <a:r>
              <a:rPr sz="1900" spc="-26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3D3C2C"/>
                </a:solidFill>
                <a:latin typeface="Century Gothic"/>
                <a:cs typeface="Century Gothic"/>
              </a:rPr>
              <a:t>nodes</a:t>
            </a:r>
            <a:endParaRPr sz="1900">
              <a:latin typeface="Century Gothic"/>
              <a:cs typeface="Century Gothic"/>
            </a:endParaRPr>
          </a:p>
          <a:p>
            <a:pPr marL="286385" marR="5080">
              <a:lnSpc>
                <a:spcPts val="1820"/>
              </a:lnSpc>
              <a:spcBef>
                <a:spcPts val="215"/>
              </a:spcBef>
            </a:pPr>
            <a:r>
              <a:rPr sz="1900" spc="-5" dirty="0">
                <a:solidFill>
                  <a:srgbClr val="3D3C2C"/>
                </a:solidFill>
                <a:latin typeface="Century Gothic"/>
                <a:cs typeface="Century Gothic"/>
              </a:rPr>
              <a:t>,extension </a:t>
            </a:r>
            <a:r>
              <a:rPr sz="1900" spc="-10" dirty="0">
                <a:solidFill>
                  <a:srgbClr val="3D3C2C"/>
                </a:solidFill>
                <a:latin typeface="Century Gothic"/>
                <a:cs typeface="Century Gothic"/>
              </a:rPr>
              <a:t>of </a:t>
            </a:r>
            <a:r>
              <a:rPr sz="1900" spc="-5" dirty="0">
                <a:solidFill>
                  <a:srgbClr val="3D3C2C"/>
                </a:solidFill>
                <a:latin typeface="Century Gothic"/>
                <a:cs typeface="Century Gothic"/>
              </a:rPr>
              <a:t>lesion  through the </a:t>
            </a:r>
            <a:r>
              <a:rPr sz="1900" dirty="0">
                <a:solidFill>
                  <a:srgbClr val="3D3C2C"/>
                </a:solidFill>
                <a:latin typeface="Century Gothic"/>
                <a:cs typeface="Century Gothic"/>
              </a:rPr>
              <a:t>entire  </a:t>
            </a:r>
            <a:r>
              <a:rPr sz="1900" spc="-10" dirty="0">
                <a:solidFill>
                  <a:srgbClr val="3D3C2C"/>
                </a:solidFill>
                <a:latin typeface="Century Gothic"/>
                <a:cs typeface="Century Gothic"/>
              </a:rPr>
              <a:t>bowel</a:t>
            </a:r>
            <a:r>
              <a:rPr sz="190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3D3C2C"/>
                </a:solidFill>
                <a:latin typeface="Century Gothic"/>
                <a:cs typeface="Century Gothic"/>
              </a:rPr>
              <a:t>wall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2377"/>
            <a:ext cx="22345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93C500"/>
                </a:solidFill>
              </a:rPr>
              <a:t>Cont....</a:t>
            </a:r>
            <a:r>
              <a:rPr sz="4000" spc="-20" dirty="0">
                <a:solidFill>
                  <a:srgbClr val="93C500"/>
                </a:solidFill>
              </a:rPr>
              <a:t>.</a:t>
            </a:r>
            <a:r>
              <a:rPr sz="4000" spc="-5" dirty="0">
                <a:solidFill>
                  <a:srgbClr val="93C500"/>
                </a:solidFill>
              </a:rPr>
              <a:t>..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90040" y="2273935"/>
            <a:ext cx="6819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7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C1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90040" y="3615054"/>
            <a:ext cx="6819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7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C2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0040" y="5291785"/>
            <a:ext cx="5080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7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93107" y="2280031"/>
            <a:ext cx="3088005" cy="57467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86385" marR="5080" indent="-274320">
              <a:lnSpc>
                <a:spcPct val="80000"/>
              </a:lnSpc>
              <a:spcBef>
                <a:spcPts val="585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Positive lymph nodes  limitated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to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bowel</a:t>
            </a:r>
            <a:r>
              <a:rPr sz="2000" spc="-18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wall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93107" y="3133470"/>
            <a:ext cx="3001645" cy="106299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86385" marR="5080" indent="-274320">
              <a:lnSpc>
                <a:spcPct val="80000"/>
              </a:lnSpc>
              <a:spcBef>
                <a:spcPts val="585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Positive lymph nodes</a:t>
            </a:r>
            <a:r>
              <a:rPr sz="2000" spc="-1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,  extension of lesion  through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entire 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bowel</a:t>
            </a:r>
            <a:r>
              <a:rPr sz="20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wall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93107" y="4779645"/>
            <a:ext cx="2789555" cy="81915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86385" marR="5080" indent="-274320">
              <a:lnSpc>
                <a:spcPct val="80100"/>
              </a:lnSpc>
              <a:spcBef>
                <a:spcPts val="58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Presence of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distant</a:t>
            </a:r>
            <a:r>
              <a:rPr sz="2000" spc="-1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,  unresectable  metastasis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007440"/>
            <a:ext cx="538543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93C500"/>
                </a:solidFill>
                <a:latin typeface="Century Gothic"/>
                <a:cs typeface="Century Gothic"/>
              </a:rPr>
              <a:t>Assessment /</a:t>
            </a:r>
            <a:r>
              <a:rPr sz="3600" b="1" spc="-70" dirty="0">
                <a:solidFill>
                  <a:srgbClr val="93C500"/>
                </a:solidFill>
                <a:latin typeface="Century Gothic"/>
                <a:cs typeface="Century Gothic"/>
              </a:rPr>
              <a:t> </a:t>
            </a:r>
            <a:r>
              <a:rPr sz="3600" b="1" spc="-5" dirty="0">
                <a:solidFill>
                  <a:srgbClr val="93C500"/>
                </a:solidFill>
                <a:latin typeface="Century Gothic"/>
                <a:cs typeface="Century Gothic"/>
              </a:rPr>
              <a:t>diagnostic  </a:t>
            </a:r>
            <a:r>
              <a:rPr sz="3600" b="1" dirty="0">
                <a:solidFill>
                  <a:srgbClr val="93C500"/>
                </a:solidFill>
                <a:latin typeface="Century Gothic"/>
                <a:cs typeface="Century Gothic"/>
              </a:rPr>
              <a:t>findings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0955" y="2290063"/>
            <a:ext cx="6477635" cy="3440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History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ts val="2160"/>
              </a:lnSpc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Abdominal and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rectal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examination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[</a:t>
            </a:r>
            <a:r>
              <a:rPr sz="2000" spc="-8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physical</a:t>
            </a:r>
            <a:endParaRPr sz="2000">
              <a:latin typeface="Century Gothic"/>
              <a:cs typeface="Century Gothic"/>
            </a:endParaRPr>
          </a:p>
          <a:p>
            <a:pPr marL="287020">
              <a:lnSpc>
                <a:spcPts val="2160"/>
              </a:lnSpc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examination]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2760980" algn="l"/>
              </a:tabLst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Fecal occult</a:t>
            </a:r>
            <a:r>
              <a:rPr sz="20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blood	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test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Blood routine</a:t>
            </a:r>
            <a:r>
              <a:rPr sz="20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investigations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Barium</a:t>
            </a:r>
            <a:r>
              <a:rPr sz="20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enema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Proctosigmoidoscopy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2235835" algn="l"/>
              </a:tabLst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500" spc="3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Colonoscopy</a:t>
            </a:r>
            <a:r>
              <a:rPr sz="20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[	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biopsy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/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cytological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smear</a:t>
            </a:r>
            <a:r>
              <a:rPr sz="2000" spc="-7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testing]</a:t>
            </a:r>
            <a:endParaRPr sz="2000">
              <a:latin typeface="Century Gothic"/>
              <a:cs typeface="Century Gothic"/>
            </a:endParaRPr>
          </a:p>
          <a:p>
            <a:pPr marL="287020" marR="8255" indent="-274955">
              <a:lnSpc>
                <a:spcPct val="80000"/>
              </a:lnSpc>
              <a:spcBef>
                <a:spcPts val="480"/>
              </a:spcBef>
              <a:tabLst>
                <a:tab pos="2814955" algn="l"/>
                <a:tab pos="4417060" algn="l"/>
              </a:tabLst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500" spc="4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Carcino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embryonic	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antigen</a:t>
            </a:r>
            <a:r>
              <a:rPr sz="20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test	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[ CEA]-reliable</a:t>
            </a:r>
            <a:r>
              <a:rPr sz="2000" spc="-1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in  predicting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prognosis of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cancer . It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will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return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to 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normal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level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with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in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48 hours after removal of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  tumor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2375" y="1492377"/>
            <a:ext cx="25171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93C500"/>
                </a:solidFill>
                <a:latin typeface="Century Gothic"/>
                <a:cs typeface="Century Gothic"/>
              </a:rPr>
              <a:t>Cont.........</a:t>
            </a:r>
            <a:endParaRPr sz="4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0955" y="2351023"/>
            <a:ext cx="652335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955" algn="just">
              <a:lnSpc>
                <a:spcPct val="100000"/>
              </a:lnSpc>
              <a:spcBef>
                <a:spcPts val="100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normal range for CEA 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in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an adult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non-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smoker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&lt;2.5 ng/ml and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for a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smoker</a:t>
            </a:r>
            <a:r>
              <a:rPr sz="2400" spc="-10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&lt;5.0 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ng/ml.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009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199" y="333476"/>
                </a:lnTo>
                <a:lnTo>
                  <a:pt x="160019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009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199" y="338861"/>
                </a:lnTo>
                <a:lnTo>
                  <a:pt x="1600199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604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209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907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200" y="333476"/>
                </a:lnTo>
                <a:lnTo>
                  <a:pt x="1600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907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0519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476"/>
                </a:moveTo>
                <a:lnTo>
                  <a:pt x="457200" y="333476"/>
                </a:lnTo>
                <a:lnTo>
                  <a:pt x="457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0519" y="6519138"/>
            <a:ext cx="457200" cy="339090"/>
          </a:xfrm>
          <a:custGeom>
            <a:avLst/>
            <a:gdLst/>
            <a:ahLst/>
            <a:cxnLst/>
            <a:rect l="l" t="t" r="r" b="b"/>
            <a:pathLst>
              <a:path w="457200" h="339090">
                <a:moveTo>
                  <a:pt x="0" y="338861"/>
                </a:moveTo>
                <a:lnTo>
                  <a:pt x="457200" y="338861"/>
                </a:lnTo>
                <a:lnTo>
                  <a:pt x="457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9119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476"/>
                </a:moveTo>
                <a:lnTo>
                  <a:pt x="762000" y="333476"/>
                </a:lnTo>
                <a:lnTo>
                  <a:pt x="7620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9119" y="6519138"/>
            <a:ext cx="762000" cy="339090"/>
          </a:xfrm>
          <a:custGeom>
            <a:avLst/>
            <a:gdLst/>
            <a:ahLst/>
            <a:cxnLst/>
            <a:rect l="l" t="t" r="r" b="b"/>
            <a:pathLst>
              <a:path w="762000" h="339090">
                <a:moveTo>
                  <a:pt x="0" y="338861"/>
                </a:moveTo>
                <a:lnTo>
                  <a:pt x="762000" y="338861"/>
                </a:lnTo>
                <a:lnTo>
                  <a:pt x="7620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476"/>
                </a:moveTo>
                <a:lnTo>
                  <a:pt x="66929" y="333476"/>
                </a:lnTo>
                <a:lnTo>
                  <a:pt x="6692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6996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396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379602" y="6857998"/>
                </a:moveTo>
                <a:lnTo>
                  <a:pt x="379602" y="0"/>
                </a:lnTo>
                <a:lnTo>
                  <a:pt x="0" y="0"/>
                </a:lnTo>
                <a:lnTo>
                  <a:pt x="0" y="6857998"/>
                </a:lnTo>
                <a:lnTo>
                  <a:pt x="379602" y="6857998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0996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596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476"/>
                </a:moveTo>
                <a:lnTo>
                  <a:pt x="673607" y="333476"/>
                </a:lnTo>
                <a:lnTo>
                  <a:pt x="673607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596" y="6519138"/>
            <a:ext cx="2819400" cy="339090"/>
          </a:xfrm>
          <a:custGeom>
            <a:avLst/>
            <a:gdLst/>
            <a:ahLst/>
            <a:cxnLst/>
            <a:rect l="l" t="t" r="r" b="b"/>
            <a:pathLst>
              <a:path w="2819400" h="339090">
                <a:moveTo>
                  <a:pt x="0" y="338861"/>
                </a:moveTo>
                <a:lnTo>
                  <a:pt x="2819400" y="338861"/>
                </a:lnTo>
                <a:lnTo>
                  <a:pt x="28194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503" y="0"/>
            <a:ext cx="9102846" cy="6864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  <a:lnTo>
                  <a:pt x="0" y="0"/>
                </a:lnTo>
                <a:lnTo>
                  <a:pt x="0" y="677672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204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7672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089" y="0"/>
            <a:ext cx="3505200" cy="602615"/>
          </a:xfrm>
          <a:custGeom>
            <a:avLst/>
            <a:gdLst/>
            <a:ahLst/>
            <a:cxnLst/>
            <a:rect l="l" t="t" r="r" b="b"/>
            <a:pathLst>
              <a:path w="3505200" h="602615">
                <a:moveTo>
                  <a:pt x="0" y="602488"/>
                </a:moveTo>
                <a:lnTo>
                  <a:pt x="3505199" y="602488"/>
                </a:lnTo>
                <a:lnTo>
                  <a:pt x="3505199" y="0"/>
                </a:lnTo>
                <a:lnTo>
                  <a:pt x="0" y="0"/>
                </a:lnTo>
                <a:lnTo>
                  <a:pt x="0" y="602488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0600" y="381000"/>
            <a:ext cx="7086600" cy="4991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009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199" y="333476"/>
                </a:lnTo>
                <a:lnTo>
                  <a:pt x="160019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009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199" y="338861"/>
                </a:lnTo>
                <a:lnTo>
                  <a:pt x="1600199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604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209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907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200" y="333476"/>
                </a:lnTo>
                <a:lnTo>
                  <a:pt x="1600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907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0519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476"/>
                </a:moveTo>
                <a:lnTo>
                  <a:pt x="457200" y="333476"/>
                </a:lnTo>
                <a:lnTo>
                  <a:pt x="457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0519" y="6519138"/>
            <a:ext cx="457200" cy="339090"/>
          </a:xfrm>
          <a:custGeom>
            <a:avLst/>
            <a:gdLst/>
            <a:ahLst/>
            <a:cxnLst/>
            <a:rect l="l" t="t" r="r" b="b"/>
            <a:pathLst>
              <a:path w="457200" h="339090">
                <a:moveTo>
                  <a:pt x="0" y="338861"/>
                </a:moveTo>
                <a:lnTo>
                  <a:pt x="457200" y="338861"/>
                </a:lnTo>
                <a:lnTo>
                  <a:pt x="457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9119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476"/>
                </a:moveTo>
                <a:lnTo>
                  <a:pt x="762000" y="333476"/>
                </a:lnTo>
                <a:lnTo>
                  <a:pt x="7620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9119" y="6519138"/>
            <a:ext cx="762000" cy="339090"/>
          </a:xfrm>
          <a:custGeom>
            <a:avLst/>
            <a:gdLst/>
            <a:ahLst/>
            <a:cxnLst/>
            <a:rect l="l" t="t" r="r" b="b"/>
            <a:pathLst>
              <a:path w="762000" h="339090">
                <a:moveTo>
                  <a:pt x="0" y="338861"/>
                </a:moveTo>
                <a:lnTo>
                  <a:pt x="762000" y="338861"/>
                </a:lnTo>
                <a:lnTo>
                  <a:pt x="7620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476"/>
                </a:moveTo>
                <a:lnTo>
                  <a:pt x="66929" y="333476"/>
                </a:lnTo>
                <a:lnTo>
                  <a:pt x="6692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6996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396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379602" y="6857998"/>
                </a:moveTo>
                <a:lnTo>
                  <a:pt x="379602" y="0"/>
                </a:lnTo>
                <a:lnTo>
                  <a:pt x="0" y="0"/>
                </a:lnTo>
                <a:lnTo>
                  <a:pt x="0" y="6857998"/>
                </a:lnTo>
                <a:lnTo>
                  <a:pt x="379602" y="6857998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0996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596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476"/>
                </a:moveTo>
                <a:lnTo>
                  <a:pt x="673607" y="333476"/>
                </a:lnTo>
                <a:lnTo>
                  <a:pt x="673607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596" y="6519138"/>
            <a:ext cx="2819400" cy="339090"/>
          </a:xfrm>
          <a:custGeom>
            <a:avLst/>
            <a:gdLst/>
            <a:ahLst/>
            <a:cxnLst/>
            <a:rect l="l" t="t" r="r" b="b"/>
            <a:pathLst>
              <a:path w="2819400" h="339090">
                <a:moveTo>
                  <a:pt x="0" y="338861"/>
                </a:moveTo>
                <a:lnTo>
                  <a:pt x="2819400" y="338861"/>
                </a:lnTo>
                <a:lnTo>
                  <a:pt x="28194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503" y="0"/>
            <a:ext cx="9102846" cy="6864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  <a:lnTo>
                  <a:pt x="0" y="0"/>
                </a:lnTo>
                <a:lnTo>
                  <a:pt x="0" y="677672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204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7672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089" y="0"/>
            <a:ext cx="3505200" cy="602615"/>
          </a:xfrm>
          <a:custGeom>
            <a:avLst/>
            <a:gdLst/>
            <a:ahLst/>
            <a:cxnLst/>
            <a:rect l="l" t="t" r="r" b="b"/>
            <a:pathLst>
              <a:path w="3505200" h="602615">
                <a:moveTo>
                  <a:pt x="0" y="602488"/>
                </a:moveTo>
                <a:lnTo>
                  <a:pt x="3505199" y="602488"/>
                </a:lnTo>
                <a:lnTo>
                  <a:pt x="3505199" y="0"/>
                </a:lnTo>
                <a:lnTo>
                  <a:pt x="0" y="0"/>
                </a:lnTo>
                <a:lnTo>
                  <a:pt x="0" y="602488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7200" y="304800"/>
            <a:ext cx="6137275" cy="5067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3900"/>
            <a:ext cx="41471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93C500"/>
                </a:solidFill>
                <a:latin typeface="Century Gothic"/>
                <a:cs typeface="Century Gothic"/>
              </a:rPr>
              <a:t>COMPLICATIONS</a:t>
            </a:r>
            <a:endParaRPr sz="4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0955" y="2314447"/>
            <a:ext cx="5155565" cy="34645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7020" marR="463550" indent="-274955">
              <a:lnSpc>
                <a:spcPts val="2590"/>
              </a:lnSpc>
              <a:spcBef>
                <a:spcPts val="425"/>
              </a:spcBef>
              <a:tabLst>
                <a:tab pos="1611630" algn="l"/>
                <a:tab pos="3651250" algn="l"/>
              </a:tabLst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8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PA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TI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AL	/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COMPL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E	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BO</a:t>
            </a:r>
            <a:r>
              <a:rPr sz="2400" spc="-45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L 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OBSTRUCTION</a:t>
            </a:r>
            <a:endParaRPr sz="2400">
              <a:latin typeface="Century Gothic"/>
              <a:cs typeface="Century Gothic"/>
            </a:endParaRPr>
          </a:p>
          <a:p>
            <a:pPr marL="287020" marR="5080" indent="-274955">
              <a:lnSpc>
                <a:spcPts val="2590"/>
              </a:lnSpc>
              <a:spcBef>
                <a:spcPts val="585"/>
              </a:spcBef>
              <a:tabLst>
                <a:tab pos="4728210" algn="l"/>
              </a:tabLst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8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HEM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OR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HAG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[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LCE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TI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N	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F 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INTESTINE]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8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PERFORATION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1568450" algn="l"/>
              </a:tabLst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9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ABCESS	FORMATION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7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PERITONITIS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8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SEPSIS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1535430" algn="l"/>
              </a:tabLst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8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RARELY	SHOCK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3900"/>
            <a:ext cx="35248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rgbClr val="93C500"/>
                </a:solidFill>
                <a:latin typeface="Century Gothic"/>
                <a:cs typeface="Century Gothic"/>
              </a:rPr>
              <a:t>MANAGENENT</a:t>
            </a:r>
            <a:endParaRPr sz="4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0955" y="2283967"/>
            <a:ext cx="6416040" cy="3378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MEDICAL</a:t>
            </a:r>
            <a:r>
              <a:rPr sz="2200" spc="-1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MANAGEMENT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ts val="2375"/>
              </a:lnSpc>
              <a:tabLst>
                <a:tab pos="635635" algn="l"/>
                <a:tab pos="4374515" algn="l"/>
              </a:tabLst>
            </a:pP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The	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patient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with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GI</a:t>
            </a:r>
            <a:r>
              <a:rPr sz="22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obstruction	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treated with</a:t>
            </a:r>
            <a:r>
              <a:rPr sz="2200" spc="-9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iv</a:t>
            </a:r>
            <a:endParaRPr sz="2200">
              <a:latin typeface="Century Gothic"/>
              <a:cs typeface="Century Gothic"/>
            </a:endParaRPr>
          </a:p>
          <a:p>
            <a:pPr marL="287020">
              <a:lnSpc>
                <a:spcPts val="2375"/>
              </a:lnSpc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fluids ,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naso-gastric</a:t>
            </a:r>
            <a:r>
              <a:rPr sz="2200" spc="-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suction</a:t>
            </a:r>
            <a:endParaRPr sz="2200">
              <a:latin typeface="Century Gothic"/>
              <a:cs typeface="Century Gothic"/>
            </a:endParaRPr>
          </a:p>
          <a:p>
            <a:pPr marL="287020" marR="236220" indent="-274955">
              <a:lnSpc>
                <a:spcPts val="2110"/>
              </a:lnSpc>
              <a:spcBef>
                <a:spcPts val="509"/>
              </a:spcBef>
            </a:pP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Significant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bleeding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present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, provide blood  component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therapy</a:t>
            </a:r>
            <a:endParaRPr sz="2200">
              <a:latin typeface="Century Gothic"/>
              <a:cs typeface="Century Gothic"/>
            </a:endParaRPr>
          </a:p>
          <a:p>
            <a:pPr marL="287020" marR="5080" indent="-274955">
              <a:lnSpc>
                <a:spcPts val="2110"/>
              </a:lnSpc>
              <a:spcBef>
                <a:spcPts val="535"/>
              </a:spcBef>
              <a:tabLst>
                <a:tab pos="2722245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Treatment of colorectal cancer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based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on the  stages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cancer	and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it consists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2200" spc="-5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the</a:t>
            </a:r>
            <a:endParaRPr sz="2200">
              <a:latin typeface="Century Gothic"/>
              <a:cs typeface="Century Gothic"/>
            </a:endParaRPr>
          </a:p>
          <a:p>
            <a:pPr marL="287020">
              <a:lnSpc>
                <a:spcPts val="2135"/>
              </a:lnSpc>
            </a:pP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followings…</a:t>
            </a:r>
            <a:endParaRPr sz="2200">
              <a:latin typeface="Century Gothic"/>
              <a:cs typeface="Century Gothic"/>
            </a:endParaRPr>
          </a:p>
          <a:p>
            <a:pPr marL="244475" indent="-232410">
              <a:lnSpc>
                <a:spcPct val="100000"/>
              </a:lnSpc>
              <a:buSzPct val="95454"/>
              <a:buAutoNum type="arabicPeriod"/>
              <a:tabLst>
                <a:tab pos="245110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Surgical removal of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tumor</a:t>
            </a:r>
            <a:endParaRPr sz="2200">
              <a:latin typeface="Century Gothic"/>
              <a:cs typeface="Century Gothic"/>
            </a:endParaRPr>
          </a:p>
          <a:p>
            <a:pPr marL="245110" marR="946150" indent="-245110">
              <a:lnSpc>
                <a:spcPct val="80000"/>
              </a:lnSpc>
              <a:spcBef>
                <a:spcPts val="525"/>
              </a:spcBef>
              <a:buSzPct val="95454"/>
              <a:buAutoNum type="arabicPeriod"/>
              <a:tabLst>
                <a:tab pos="245110" algn="l"/>
              </a:tabLst>
            </a:pP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Adjuvant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therapy[ chemotherapy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and 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radiation</a:t>
            </a:r>
            <a:r>
              <a:rPr sz="2200" spc="-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therapy]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3900"/>
            <a:ext cx="44437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21585" algn="l"/>
              </a:tabLst>
            </a:pPr>
            <a:r>
              <a:rPr sz="4000" b="1" spc="-5" dirty="0">
                <a:solidFill>
                  <a:srgbClr val="93C500"/>
                </a:solidFill>
                <a:latin typeface="Century Gothic"/>
                <a:cs typeface="Century Gothic"/>
              </a:rPr>
              <a:t>Adjuvant	</a:t>
            </a:r>
            <a:r>
              <a:rPr sz="4000" b="1" spc="-10" dirty="0">
                <a:solidFill>
                  <a:srgbClr val="93C500"/>
                </a:solidFill>
                <a:latin typeface="Century Gothic"/>
                <a:cs typeface="Century Gothic"/>
              </a:rPr>
              <a:t>therapy</a:t>
            </a:r>
            <a:endParaRPr sz="4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0955" y="2314447"/>
            <a:ext cx="6516370" cy="31718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7020" marR="5080" indent="-274955">
              <a:lnSpc>
                <a:spcPts val="2590"/>
              </a:lnSpc>
              <a:spcBef>
                <a:spcPts val="425"/>
              </a:spcBef>
              <a:tabLst>
                <a:tab pos="701675" algn="l"/>
                <a:tab pos="2383790" algn="l"/>
              </a:tabLst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The standard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adjuvant therapy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is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administered	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to patients with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Duke’s</a:t>
            </a:r>
            <a:r>
              <a:rPr sz="2400" spc="-1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class  C	or non metastasized colon</a:t>
            </a:r>
            <a:r>
              <a:rPr sz="2400" spc="-7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cancer.</a:t>
            </a:r>
            <a:endParaRPr sz="2400">
              <a:latin typeface="Century Gothic"/>
              <a:cs typeface="Century Gothic"/>
            </a:endParaRPr>
          </a:p>
          <a:p>
            <a:pPr marL="287020" marR="474980" indent="-274955">
              <a:lnSpc>
                <a:spcPts val="2590"/>
              </a:lnSpc>
              <a:spcBef>
                <a:spcPts val="58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Agents include- 5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FLUROURACIL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,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LEUCOVORIN CALCIUM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,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OXALIPLATIN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,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CAPECITABINE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[ XELODA]</a:t>
            </a:r>
            <a:endParaRPr sz="2400">
              <a:latin typeface="Century Gothic"/>
              <a:cs typeface="Century Gothic"/>
            </a:endParaRPr>
          </a:p>
          <a:p>
            <a:pPr marL="287020" marR="408305" indent="-274955">
              <a:lnSpc>
                <a:spcPts val="2590"/>
              </a:lnSpc>
              <a:spcBef>
                <a:spcPts val="585"/>
              </a:spcBef>
              <a:tabLst>
                <a:tab pos="3653154" algn="l"/>
              </a:tabLst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For CLASS B &amp; C ,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5 FU	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along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with 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high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dose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of pelvic irradiation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given.</a:t>
            </a:r>
            <a:r>
              <a:rPr sz="2400" spc="-204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Some 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times Mitomycin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also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used</a:t>
            </a:r>
            <a:r>
              <a:rPr sz="2400" spc="-16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2377"/>
            <a:ext cx="18141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93C500"/>
                </a:solidFill>
              </a:rPr>
              <a:t>Cont....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90955" y="2286406"/>
            <a:ext cx="6543675" cy="337629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RADIATION THERAPY</a:t>
            </a:r>
            <a:endParaRPr sz="2200">
              <a:latin typeface="Century Gothic"/>
              <a:cs typeface="Century Gothic"/>
            </a:endParaRPr>
          </a:p>
          <a:p>
            <a:pPr marL="287020" indent="-274955" algn="just">
              <a:lnSpc>
                <a:spcPct val="100000"/>
              </a:lnSpc>
              <a:spcBef>
                <a:spcPts val="254"/>
              </a:spcBef>
              <a:buClr>
                <a:srgbClr val="93C500"/>
              </a:buClr>
              <a:buSzPct val="75000"/>
              <a:buFont typeface="Wingdings"/>
              <a:buChar char=""/>
              <a:tabLst>
                <a:tab pos="287655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May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be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external /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internal</a:t>
            </a:r>
            <a:r>
              <a:rPr sz="22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type</a:t>
            </a:r>
            <a:endParaRPr sz="2200">
              <a:latin typeface="Century Gothic"/>
              <a:cs typeface="Century Gothic"/>
            </a:endParaRPr>
          </a:p>
          <a:p>
            <a:pPr marL="287020" marR="453390" indent="-274955" algn="just">
              <a:lnSpc>
                <a:spcPts val="2380"/>
              </a:lnSpc>
              <a:spcBef>
                <a:spcPts val="560"/>
              </a:spcBef>
              <a:buClr>
                <a:srgbClr val="93C500"/>
              </a:buClr>
              <a:buSzPct val="75000"/>
              <a:buFont typeface="Wingdings"/>
              <a:buChar char=""/>
              <a:tabLst>
                <a:tab pos="287655" algn="l"/>
              </a:tabLst>
            </a:pP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Used before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/ during / after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surgery .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To 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shrink the tumor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size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and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to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achieve better  results from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the</a:t>
            </a:r>
            <a:r>
              <a:rPr sz="22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surgery.</a:t>
            </a:r>
            <a:endParaRPr sz="2200">
              <a:latin typeface="Century Gothic"/>
              <a:cs typeface="Century Gothic"/>
            </a:endParaRPr>
          </a:p>
          <a:p>
            <a:pPr marL="287020" marR="5080" indent="-274955">
              <a:lnSpc>
                <a:spcPct val="90100"/>
              </a:lnSpc>
              <a:spcBef>
                <a:spcPts val="480"/>
              </a:spcBef>
              <a:buClr>
                <a:srgbClr val="93C500"/>
              </a:buClr>
              <a:buSzPct val="75000"/>
              <a:buFont typeface="Wingdings"/>
              <a:buChar char=""/>
              <a:tabLst>
                <a:tab pos="287655" algn="l"/>
              </a:tabLst>
            </a:pP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And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also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as palliative treatment for  advanced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lesions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which provide symptomatic 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relief</a:t>
            </a:r>
            <a:endParaRPr sz="2200">
              <a:latin typeface="Century Gothic"/>
              <a:cs typeface="Century Gothic"/>
            </a:endParaRPr>
          </a:p>
          <a:p>
            <a:pPr marL="287020" marR="87630" indent="-274955">
              <a:lnSpc>
                <a:spcPts val="2380"/>
              </a:lnSpc>
              <a:spcBef>
                <a:spcPts val="560"/>
              </a:spcBef>
              <a:buClr>
                <a:srgbClr val="93C500"/>
              </a:buClr>
              <a:buSzPct val="75000"/>
              <a:buFont typeface="Wingdings"/>
              <a:buChar char=""/>
              <a:tabLst>
                <a:tab pos="287655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Post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operative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radiation therapy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also reduces 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the risk of</a:t>
            </a:r>
            <a:r>
              <a:rPr sz="22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recurrence.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3900"/>
            <a:ext cx="55118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93C500"/>
                </a:solidFill>
                <a:latin typeface="Century Gothic"/>
                <a:cs typeface="Century Gothic"/>
              </a:rPr>
              <a:t>COLORECTAL</a:t>
            </a:r>
            <a:r>
              <a:rPr sz="4000" b="1" spc="-30" dirty="0">
                <a:solidFill>
                  <a:srgbClr val="93C500"/>
                </a:solidFill>
                <a:latin typeface="Century Gothic"/>
                <a:cs typeface="Century Gothic"/>
              </a:rPr>
              <a:t> </a:t>
            </a:r>
            <a:r>
              <a:rPr sz="4000" b="1" spc="-5" dirty="0">
                <a:solidFill>
                  <a:srgbClr val="93C500"/>
                </a:solidFill>
                <a:latin typeface="Century Gothic"/>
                <a:cs typeface="Century Gothic"/>
              </a:rPr>
              <a:t>CANCER</a:t>
            </a:r>
            <a:endParaRPr sz="4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0955" y="2290673"/>
            <a:ext cx="6347460" cy="319595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Cancer of colon /</a:t>
            </a:r>
            <a:r>
              <a:rPr sz="20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rectum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ts val="2280"/>
              </a:lnSpc>
              <a:spcBef>
                <a:spcPts val="240"/>
              </a:spcBef>
              <a:tabLst>
                <a:tab pos="2336800" algn="l"/>
                <a:tab pos="2980055" algn="l"/>
              </a:tabLst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500" spc="3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More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common	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and	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third most common sites</a:t>
            </a:r>
            <a:r>
              <a:rPr sz="2000" spc="-1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endParaRPr sz="2000">
              <a:latin typeface="Century Gothic"/>
              <a:cs typeface="Century Gothic"/>
            </a:endParaRPr>
          </a:p>
          <a:p>
            <a:pPr marL="287020">
              <a:lnSpc>
                <a:spcPts val="2280"/>
              </a:lnSpc>
              <a:tabLst>
                <a:tab pos="1325245" algn="l"/>
              </a:tabLst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cancer	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in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human</a:t>
            </a:r>
            <a:r>
              <a:rPr sz="2000" spc="-6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body</a:t>
            </a:r>
            <a:endParaRPr sz="2000">
              <a:latin typeface="Century Gothic"/>
              <a:cs typeface="Century Gothic"/>
            </a:endParaRPr>
          </a:p>
          <a:p>
            <a:pPr marL="287020" marR="166370" indent="-274955">
              <a:lnSpc>
                <a:spcPts val="2160"/>
              </a:lnSpc>
              <a:spcBef>
                <a:spcPts val="509"/>
              </a:spcBef>
              <a:tabLst>
                <a:tab pos="1700530" algn="l"/>
                <a:tab pos="4747260" algn="l"/>
                <a:tab pos="5208905" algn="l"/>
              </a:tabLst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500" spc="4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Hereditary	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colon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cancer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accounts	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for	about</a:t>
            </a:r>
            <a:r>
              <a:rPr sz="2000" spc="-10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6  percentage of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all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colon</a:t>
            </a:r>
            <a:r>
              <a:rPr sz="2000" spc="-8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cancers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9"/>
              </a:spcBef>
              <a:tabLst>
                <a:tab pos="3530600" algn="l"/>
              </a:tabLst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Second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leading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cause</a:t>
            </a:r>
            <a:r>
              <a:rPr sz="20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of	cancer related</a:t>
            </a:r>
            <a:r>
              <a:rPr sz="2000" spc="-7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death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Usually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asymptomatic till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cancer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is</a:t>
            </a:r>
            <a:r>
              <a:rPr sz="2000" spc="-16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advanced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ts val="2280"/>
              </a:lnSpc>
              <a:spcBef>
                <a:spcPts val="240"/>
              </a:spcBef>
              <a:tabLst>
                <a:tab pos="2861945" algn="l"/>
              </a:tabLst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Regular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screening</a:t>
            </a:r>
            <a:r>
              <a:rPr sz="20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is	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necessary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to</a:t>
            </a:r>
            <a:r>
              <a:rPr sz="2000" spc="-7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detect</a:t>
            </a:r>
            <a:endParaRPr sz="2000">
              <a:latin typeface="Century Gothic"/>
              <a:cs typeface="Century Gothic"/>
            </a:endParaRPr>
          </a:p>
          <a:p>
            <a:pPr marL="287020">
              <a:lnSpc>
                <a:spcPts val="2280"/>
              </a:lnSpc>
              <a:tabLst>
                <a:tab pos="2157730" algn="l"/>
              </a:tabLst>
            </a:pP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precancerous	lesions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Adenocarcinoma is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most</a:t>
            </a:r>
            <a:r>
              <a:rPr sz="20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common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2377"/>
            <a:ext cx="55346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93C500"/>
                </a:solidFill>
              </a:rPr>
              <a:t>Surgical</a:t>
            </a:r>
            <a:r>
              <a:rPr sz="4000" spc="-30" dirty="0">
                <a:solidFill>
                  <a:srgbClr val="93C500"/>
                </a:solidFill>
              </a:rPr>
              <a:t> </a:t>
            </a:r>
            <a:r>
              <a:rPr sz="4000" spc="-10" dirty="0">
                <a:solidFill>
                  <a:srgbClr val="93C500"/>
                </a:solidFill>
              </a:rPr>
              <a:t>management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90955" y="2290063"/>
            <a:ext cx="6383655" cy="350139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287020" marR="483234" indent="-274955">
              <a:lnSpc>
                <a:spcPts val="1920"/>
              </a:lnSpc>
              <a:spcBef>
                <a:spcPts val="565"/>
              </a:spcBef>
              <a:tabLst>
                <a:tab pos="4810125" algn="l"/>
              </a:tabLst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Surgery is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primary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management	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2000" spc="-9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only  curative</a:t>
            </a:r>
            <a:r>
              <a:rPr sz="2000" spc="-6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treatment.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It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may be curative /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palliative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type</a:t>
            </a:r>
            <a:r>
              <a:rPr sz="2000" spc="-2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surgeries</a:t>
            </a:r>
            <a:endParaRPr sz="2000">
              <a:latin typeface="Century Gothic"/>
              <a:cs typeface="Century Gothic"/>
            </a:endParaRPr>
          </a:p>
          <a:p>
            <a:pPr marL="287020" marR="224154" indent="-274955">
              <a:lnSpc>
                <a:spcPts val="1920"/>
              </a:lnSpc>
              <a:spcBef>
                <a:spcPts val="465"/>
              </a:spcBef>
              <a:tabLst>
                <a:tab pos="3835400" algn="l"/>
              </a:tabLst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Success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of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surgery depends upon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 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resection of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 tumor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with adequate margin</a:t>
            </a:r>
            <a:r>
              <a:rPr sz="2000" spc="-29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of 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healthy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bowel</a:t>
            </a:r>
            <a:r>
              <a:rPr sz="2000" spc="-5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 regional	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lymph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nodes  resection</a:t>
            </a:r>
            <a:endParaRPr sz="2000">
              <a:latin typeface="Century Gothic"/>
              <a:cs typeface="Century Gothic"/>
            </a:endParaRPr>
          </a:p>
          <a:p>
            <a:pPr marL="287020" marR="5080" indent="-274955">
              <a:lnSpc>
                <a:spcPct val="80000"/>
              </a:lnSpc>
              <a:spcBef>
                <a:spcPts val="495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Modern advances in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surgery techniques can  enable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patient with cancer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to have</a:t>
            </a:r>
            <a:r>
              <a:rPr sz="2000" spc="-2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sphinctor 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saving devices that restore continuity of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 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gastrointestinal</a:t>
            </a:r>
            <a:r>
              <a:rPr sz="2000" spc="-6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tract</a:t>
            </a:r>
            <a:endParaRPr sz="2000">
              <a:latin typeface="Century Gothic"/>
              <a:cs typeface="Century Gothic"/>
            </a:endParaRPr>
          </a:p>
          <a:p>
            <a:pPr marL="287020" marR="67945" indent="-274955">
              <a:lnSpc>
                <a:spcPct val="80000"/>
              </a:lnSpc>
              <a:spcBef>
                <a:spcPts val="48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Type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of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surgery depends on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location</a:t>
            </a:r>
            <a:r>
              <a:rPr sz="2000" spc="-19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and  size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of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</a:t>
            </a:r>
            <a:r>
              <a:rPr sz="2000" spc="-6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tumor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009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199" y="333476"/>
                </a:lnTo>
                <a:lnTo>
                  <a:pt x="160019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009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199" y="338861"/>
                </a:lnTo>
                <a:lnTo>
                  <a:pt x="1600199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604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209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907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200" y="333476"/>
                </a:lnTo>
                <a:lnTo>
                  <a:pt x="1600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907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0519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476"/>
                </a:moveTo>
                <a:lnTo>
                  <a:pt x="457200" y="333476"/>
                </a:lnTo>
                <a:lnTo>
                  <a:pt x="457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0519" y="6519138"/>
            <a:ext cx="457200" cy="339090"/>
          </a:xfrm>
          <a:custGeom>
            <a:avLst/>
            <a:gdLst/>
            <a:ahLst/>
            <a:cxnLst/>
            <a:rect l="l" t="t" r="r" b="b"/>
            <a:pathLst>
              <a:path w="457200" h="339090">
                <a:moveTo>
                  <a:pt x="0" y="338861"/>
                </a:moveTo>
                <a:lnTo>
                  <a:pt x="457200" y="338861"/>
                </a:lnTo>
                <a:lnTo>
                  <a:pt x="457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9119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476"/>
                </a:moveTo>
                <a:lnTo>
                  <a:pt x="762000" y="333476"/>
                </a:lnTo>
                <a:lnTo>
                  <a:pt x="7620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9119" y="6519138"/>
            <a:ext cx="762000" cy="339090"/>
          </a:xfrm>
          <a:custGeom>
            <a:avLst/>
            <a:gdLst/>
            <a:ahLst/>
            <a:cxnLst/>
            <a:rect l="l" t="t" r="r" b="b"/>
            <a:pathLst>
              <a:path w="762000" h="339090">
                <a:moveTo>
                  <a:pt x="0" y="338861"/>
                </a:moveTo>
                <a:lnTo>
                  <a:pt x="762000" y="338861"/>
                </a:lnTo>
                <a:lnTo>
                  <a:pt x="7620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476"/>
                </a:moveTo>
                <a:lnTo>
                  <a:pt x="66929" y="333476"/>
                </a:lnTo>
                <a:lnTo>
                  <a:pt x="6692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6996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396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379602" y="6857998"/>
                </a:moveTo>
                <a:lnTo>
                  <a:pt x="379602" y="0"/>
                </a:lnTo>
                <a:lnTo>
                  <a:pt x="0" y="0"/>
                </a:lnTo>
                <a:lnTo>
                  <a:pt x="0" y="6857998"/>
                </a:lnTo>
                <a:lnTo>
                  <a:pt x="379602" y="6857998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0996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596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476"/>
                </a:moveTo>
                <a:lnTo>
                  <a:pt x="673607" y="333476"/>
                </a:lnTo>
                <a:lnTo>
                  <a:pt x="673607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596" y="6519138"/>
            <a:ext cx="2819400" cy="339090"/>
          </a:xfrm>
          <a:custGeom>
            <a:avLst/>
            <a:gdLst/>
            <a:ahLst/>
            <a:cxnLst/>
            <a:rect l="l" t="t" r="r" b="b"/>
            <a:pathLst>
              <a:path w="2819400" h="339090">
                <a:moveTo>
                  <a:pt x="0" y="338861"/>
                </a:moveTo>
                <a:lnTo>
                  <a:pt x="2819400" y="338861"/>
                </a:lnTo>
                <a:lnTo>
                  <a:pt x="28194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503" y="0"/>
            <a:ext cx="9102846" cy="6864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  <a:lnTo>
                  <a:pt x="0" y="0"/>
                </a:lnTo>
                <a:lnTo>
                  <a:pt x="0" y="677672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204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7672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089" y="0"/>
            <a:ext cx="3505200" cy="602615"/>
          </a:xfrm>
          <a:custGeom>
            <a:avLst/>
            <a:gdLst/>
            <a:ahLst/>
            <a:cxnLst/>
            <a:rect l="l" t="t" r="r" b="b"/>
            <a:pathLst>
              <a:path w="3505200" h="602615">
                <a:moveTo>
                  <a:pt x="0" y="602488"/>
                </a:moveTo>
                <a:lnTo>
                  <a:pt x="3505199" y="602488"/>
                </a:lnTo>
                <a:lnTo>
                  <a:pt x="3505199" y="0"/>
                </a:lnTo>
                <a:lnTo>
                  <a:pt x="0" y="0"/>
                </a:lnTo>
                <a:lnTo>
                  <a:pt x="0" y="602488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90955" y="2281041"/>
            <a:ext cx="6487160" cy="258381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400" b="1" i="1" dirty="0">
                <a:solidFill>
                  <a:srgbClr val="3D3C2C"/>
                </a:solidFill>
                <a:latin typeface="Century Gothic"/>
                <a:cs typeface="Century Gothic"/>
              </a:rPr>
              <a:t>if </a:t>
            </a:r>
            <a:r>
              <a:rPr sz="2400" b="1" i="1" spc="-5" dirty="0">
                <a:solidFill>
                  <a:srgbClr val="3D3C2C"/>
                </a:solidFill>
                <a:latin typeface="Century Gothic"/>
                <a:cs typeface="Century Gothic"/>
              </a:rPr>
              <a:t>cancer </a:t>
            </a:r>
            <a:r>
              <a:rPr sz="2400" b="1" i="1" dirty="0">
                <a:solidFill>
                  <a:srgbClr val="3D3C2C"/>
                </a:solidFill>
                <a:latin typeface="Century Gothic"/>
                <a:cs typeface="Century Gothic"/>
              </a:rPr>
              <a:t>is limited to small</a:t>
            </a:r>
            <a:r>
              <a:rPr sz="2400" b="1" i="1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b="1" i="1" spc="-5" dirty="0">
                <a:solidFill>
                  <a:srgbClr val="3D3C2C"/>
                </a:solidFill>
                <a:latin typeface="Century Gothic"/>
                <a:cs typeface="Century Gothic"/>
              </a:rPr>
              <a:t>area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Colonoscopic</a:t>
            </a:r>
            <a:r>
              <a:rPr sz="24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removal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Laproscopic colotomy with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polypectomy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Laproscopic</a:t>
            </a:r>
            <a:r>
              <a:rPr sz="2400" spc="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colectomy</a:t>
            </a:r>
            <a:endParaRPr sz="2400">
              <a:latin typeface="Century Gothic"/>
              <a:cs typeface="Century Gothic"/>
            </a:endParaRPr>
          </a:p>
          <a:p>
            <a:pPr marL="287020" marR="5080" indent="-274955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Resection of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colon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indicated CLASS A,</a:t>
            </a:r>
            <a:r>
              <a:rPr sz="2400" spc="-9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B  &amp;</a:t>
            </a:r>
            <a:r>
              <a:rPr sz="24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2377"/>
            <a:ext cx="49441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93C500"/>
                </a:solidFill>
              </a:rPr>
              <a:t>Advanced</a:t>
            </a:r>
            <a:r>
              <a:rPr sz="4000" spc="-30" dirty="0">
                <a:solidFill>
                  <a:srgbClr val="93C500"/>
                </a:solidFill>
              </a:rPr>
              <a:t> </a:t>
            </a:r>
            <a:r>
              <a:rPr sz="4000" spc="-10" dirty="0">
                <a:solidFill>
                  <a:srgbClr val="93C500"/>
                </a:solidFill>
              </a:rPr>
              <a:t>surgeries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203515" y="2953004"/>
            <a:ext cx="330708" cy="16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03515" y="3757676"/>
            <a:ext cx="330708" cy="16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03515" y="4562347"/>
            <a:ext cx="330708" cy="16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90955" y="2277995"/>
            <a:ext cx="5815965" cy="28790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Right</a:t>
            </a:r>
            <a:r>
              <a:rPr sz="24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hemicolectomy-</a:t>
            </a:r>
            <a:endParaRPr sz="2400">
              <a:latin typeface="Century Gothic"/>
              <a:cs typeface="Century Gothic"/>
            </a:endParaRPr>
          </a:p>
          <a:p>
            <a:pPr marL="36131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cancer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in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cecum, ascending</a:t>
            </a:r>
            <a:r>
              <a:rPr sz="2400" spc="-9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colon,</a:t>
            </a:r>
            <a:endParaRPr sz="2400">
              <a:latin typeface="Century Gothic"/>
              <a:cs typeface="Century Gothic"/>
            </a:endParaRPr>
          </a:p>
          <a:p>
            <a:pPr marL="287020">
              <a:lnSpc>
                <a:spcPct val="100000"/>
              </a:lnSpc>
            </a:pP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hepatic flexure, transverse</a:t>
            </a:r>
            <a:r>
              <a:rPr sz="2400" spc="-1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colon</a:t>
            </a:r>
            <a:endParaRPr sz="2400">
              <a:latin typeface="Century Gothic"/>
              <a:cs typeface="Century Gothic"/>
            </a:endParaRPr>
          </a:p>
          <a:p>
            <a:pPr marL="287020" marR="5080" indent="74295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portion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of terminal ileum,</a:t>
            </a:r>
            <a:r>
              <a:rPr sz="2400" spc="-1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ileocecal  valve, appendix are</a:t>
            </a:r>
            <a:r>
              <a:rPr sz="2400" spc="-8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removed</a:t>
            </a:r>
            <a:endParaRPr sz="2400">
              <a:latin typeface="Century Gothic"/>
              <a:cs typeface="Century Gothic"/>
            </a:endParaRPr>
          </a:p>
          <a:p>
            <a:pPr marL="361315">
              <a:lnSpc>
                <a:spcPct val="100000"/>
              </a:lnSpc>
              <a:spcBef>
                <a:spcPts val="575"/>
              </a:spcBef>
              <a:tabLst>
                <a:tab pos="3467735" algn="l"/>
              </a:tabLst>
            </a:pP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Ileotransverse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colon	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anastamosis</a:t>
            </a:r>
            <a:r>
              <a:rPr sz="2400" spc="-6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is</a:t>
            </a:r>
            <a:endParaRPr sz="2400">
              <a:latin typeface="Century Gothic"/>
              <a:cs typeface="Century Gothic"/>
            </a:endParaRPr>
          </a:p>
          <a:p>
            <a:pPr marL="287020">
              <a:lnSpc>
                <a:spcPct val="100000"/>
              </a:lnSpc>
            </a:pP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performed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009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199" y="333476"/>
                </a:lnTo>
                <a:lnTo>
                  <a:pt x="160019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009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199" y="338861"/>
                </a:lnTo>
                <a:lnTo>
                  <a:pt x="1600199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604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209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907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200" y="333476"/>
                </a:lnTo>
                <a:lnTo>
                  <a:pt x="1600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907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0519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476"/>
                </a:moveTo>
                <a:lnTo>
                  <a:pt x="457200" y="333476"/>
                </a:lnTo>
                <a:lnTo>
                  <a:pt x="457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0519" y="6519138"/>
            <a:ext cx="457200" cy="339090"/>
          </a:xfrm>
          <a:custGeom>
            <a:avLst/>
            <a:gdLst/>
            <a:ahLst/>
            <a:cxnLst/>
            <a:rect l="l" t="t" r="r" b="b"/>
            <a:pathLst>
              <a:path w="457200" h="339090">
                <a:moveTo>
                  <a:pt x="0" y="338861"/>
                </a:moveTo>
                <a:lnTo>
                  <a:pt x="457200" y="338861"/>
                </a:lnTo>
                <a:lnTo>
                  <a:pt x="457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9119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476"/>
                </a:moveTo>
                <a:lnTo>
                  <a:pt x="762000" y="333476"/>
                </a:lnTo>
                <a:lnTo>
                  <a:pt x="7620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9119" y="6519138"/>
            <a:ext cx="762000" cy="339090"/>
          </a:xfrm>
          <a:custGeom>
            <a:avLst/>
            <a:gdLst/>
            <a:ahLst/>
            <a:cxnLst/>
            <a:rect l="l" t="t" r="r" b="b"/>
            <a:pathLst>
              <a:path w="762000" h="339090">
                <a:moveTo>
                  <a:pt x="0" y="338861"/>
                </a:moveTo>
                <a:lnTo>
                  <a:pt x="762000" y="338861"/>
                </a:lnTo>
                <a:lnTo>
                  <a:pt x="7620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476"/>
                </a:moveTo>
                <a:lnTo>
                  <a:pt x="66929" y="333476"/>
                </a:lnTo>
                <a:lnTo>
                  <a:pt x="6692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6996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396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379602" y="6857998"/>
                </a:moveTo>
                <a:lnTo>
                  <a:pt x="379602" y="0"/>
                </a:lnTo>
                <a:lnTo>
                  <a:pt x="0" y="0"/>
                </a:lnTo>
                <a:lnTo>
                  <a:pt x="0" y="6857998"/>
                </a:lnTo>
                <a:lnTo>
                  <a:pt x="379602" y="6857998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0996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596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476"/>
                </a:moveTo>
                <a:lnTo>
                  <a:pt x="673607" y="333476"/>
                </a:lnTo>
                <a:lnTo>
                  <a:pt x="673607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596" y="6519138"/>
            <a:ext cx="2819400" cy="339090"/>
          </a:xfrm>
          <a:custGeom>
            <a:avLst/>
            <a:gdLst/>
            <a:ahLst/>
            <a:cxnLst/>
            <a:rect l="l" t="t" r="r" b="b"/>
            <a:pathLst>
              <a:path w="2819400" h="339090">
                <a:moveTo>
                  <a:pt x="0" y="338861"/>
                </a:moveTo>
                <a:lnTo>
                  <a:pt x="2819400" y="338861"/>
                </a:lnTo>
                <a:lnTo>
                  <a:pt x="28194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503" y="0"/>
            <a:ext cx="9102846" cy="6864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  <a:lnTo>
                  <a:pt x="0" y="0"/>
                </a:lnTo>
                <a:lnTo>
                  <a:pt x="0" y="677672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204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7672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089" y="0"/>
            <a:ext cx="3505200" cy="602615"/>
          </a:xfrm>
          <a:custGeom>
            <a:avLst/>
            <a:gdLst/>
            <a:ahLst/>
            <a:cxnLst/>
            <a:rect l="l" t="t" r="r" b="b"/>
            <a:pathLst>
              <a:path w="3505200" h="602615">
                <a:moveTo>
                  <a:pt x="0" y="602488"/>
                </a:moveTo>
                <a:lnTo>
                  <a:pt x="3505199" y="602488"/>
                </a:lnTo>
                <a:lnTo>
                  <a:pt x="3505199" y="0"/>
                </a:lnTo>
                <a:lnTo>
                  <a:pt x="0" y="0"/>
                </a:lnTo>
                <a:lnTo>
                  <a:pt x="0" y="602488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90955" y="2277995"/>
            <a:ext cx="6545580" cy="20008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dirty="0">
                <a:solidFill>
                  <a:srgbClr val="3D3C2C"/>
                </a:solidFill>
                <a:latin typeface="Century Gothic"/>
                <a:cs typeface="Century Gothic"/>
              </a:rPr>
              <a:t>Left</a:t>
            </a:r>
            <a:r>
              <a:rPr sz="2400" b="1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hemicolectomy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3686175" algn="l"/>
              </a:tabLst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It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involves</a:t>
            </a:r>
            <a:r>
              <a:rPr sz="2400" spc="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resection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of	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left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transverse</a:t>
            </a:r>
            <a:endParaRPr sz="2400">
              <a:latin typeface="Century Gothic"/>
              <a:cs typeface="Century Gothic"/>
            </a:endParaRPr>
          </a:p>
          <a:p>
            <a:pPr marL="287020">
              <a:lnSpc>
                <a:spcPct val="100000"/>
              </a:lnSpc>
              <a:tabLst>
                <a:tab pos="2691765" algn="l"/>
              </a:tabLst>
            </a:pP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colon,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spleenic	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flexure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,descending</a:t>
            </a:r>
            <a:r>
              <a:rPr sz="2400" spc="-7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colon</a:t>
            </a:r>
            <a:endParaRPr sz="2400">
              <a:latin typeface="Century Gothic"/>
              <a:cs typeface="Century Gothic"/>
            </a:endParaRPr>
          </a:p>
          <a:p>
            <a:pPr marL="287020" marR="873760">
              <a:lnSpc>
                <a:spcPct val="100000"/>
              </a:lnSpc>
            </a:pP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, 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sigmoid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colon, upper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portion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2400" spc="-18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the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rectum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009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199" y="333476"/>
                </a:lnTo>
                <a:lnTo>
                  <a:pt x="160019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009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199" y="338861"/>
                </a:lnTo>
                <a:lnTo>
                  <a:pt x="1600199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604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209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907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200" y="333476"/>
                </a:lnTo>
                <a:lnTo>
                  <a:pt x="1600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907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0519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476"/>
                </a:moveTo>
                <a:lnTo>
                  <a:pt x="457200" y="333476"/>
                </a:lnTo>
                <a:lnTo>
                  <a:pt x="457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0519" y="6519138"/>
            <a:ext cx="457200" cy="339090"/>
          </a:xfrm>
          <a:custGeom>
            <a:avLst/>
            <a:gdLst/>
            <a:ahLst/>
            <a:cxnLst/>
            <a:rect l="l" t="t" r="r" b="b"/>
            <a:pathLst>
              <a:path w="457200" h="339090">
                <a:moveTo>
                  <a:pt x="0" y="338861"/>
                </a:moveTo>
                <a:lnTo>
                  <a:pt x="457200" y="338861"/>
                </a:lnTo>
                <a:lnTo>
                  <a:pt x="457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9119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476"/>
                </a:moveTo>
                <a:lnTo>
                  <a:pt x="762000" y="333476"/>
                </a:lnTo>
                <a:lnTo>
                  <a:pt x="7620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9119" y="6519138"/>
            <a:ext cx="762000" cy="339090"/>
          </a:xfrm>
          <a:custGeom>
            <a:avLst/>
            <a:gdLst/>
            <a:ahLst/>
            <a:cxnLst/>
            <a:rect l="l" t="t" r="r" b="b"/>
            <a:pathLst>
              <a:path w="762000" h="339090">
                <a:moveTo>
                  <a:pt x="0" y="338861"/>
                </a:moveTo>
                <a:lnTo>
                  <a:pt x="762000" y="338861"/>
                </a:lnTo>
                <a:lnTo>
                  <a:pt x="7620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476"/>
                </a:moveTo>
                <a:lnTo>
                  <a:pt x="66929" y="333476"/>
                </a:lnTo>
                <a:lnTo>
                  <a:pt x="6692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6996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396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379602" y="6857998"/>
                </a:moveTo>
                <a:lnTo>
                  <a:pt x="379602" y="0"/>
                </a:lnTo>
                <a:lnTo>
                  <a:pt x="0" y="0"/>
                </a:lnTo>
                <a:lnTo>
                  <a:pt x="0" y="6857998"/>
                </a:lnTo>
                <a:lnTo>
                  <a:pt x="379602" y="6857998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0996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596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476"/>
                </a:moveTo>
                <a:lnTo>
                  <a:pt x="673607" y="333476"/>
                </a:lnTo>
                <a:lnTo>
                  <a:pt x="673607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596" y="6519138"/>
            <a:ext cx="2819400" cy="339090"/>
          </a:xfrm>
          <a:custGeom>
            <a:avLst/>
            <a:gdLst/>
            <a:ahLst/>
            <a:cxnLst/>
            <a:rect l="l" t="t" r="r" b="b"/>
            <a:pathLst>
              <a:path w="2819400" h="339090">
                <a:moveTo>
                  <a:pt x="0" y="338861"/>
                </a:moveTo>
                <a:lnTo>
                  <a:pt x="2819400" y="338861"/>
                </a:lnTo>
                <a:lnTo>
                  <a:pt x="28194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503" y="0"/>
            <a:ext cx="9102846" cy="6864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  <a:lnTo>
                  <a:pt x="0" y="0"/>
                </a:lnTo>
                <a:lnTo>
                  <a:pt x="0" y="677672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204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7672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089" y="0"/>
            <a:ext cx="3505200" cy="602615"/>
          </a:xfrm>
          <a:custGeom>
            <a:avLst/>
            <a:gdLst/>
            <a:ahLst/>
            <a:cxnLst/>
            <a:rect l="l" t="t" r="r" b="b"/>
            <a:pathLst>
              <a:path w="3505200" h="602615">
                <a:moveTo>
                  <a:pt x="0" y="602488"/>
                </a:moveTo>
                <a:lnTo>
                  <a:pt x="3505199" y="602488"/>
                </a:lnTo>
                <a:lnTo>
                  <a:pt x="3505199" y="0"/>
                </a:lnTo>
                <a:lnTo>
                  <a:pt x="0" y="0"/>
                </a:lnTo>
                <a:lnTo>
                  <a:pt x="0" y="602488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90955" y="2285492"/>
            <a:ext cx="6410960" cy="3175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sz="22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Abdomino 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perineal</a:t>
            </a:r>
            <a:r>
              <a:rPr sz="2200" b="1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resection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ts val="2370"/>
              </a:lnSpc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Performed when the tumor 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located</a:t>
            </a:r>
            <a:r>
              <a:rPr sz="2200" spc="-229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within</a:t>
            </a:r>
            <a:endParaRPr sz="2200">
              <a:latin typeface="Century Gothic"/>
              <a:cs typeface="Century Gothic"/>
            </a:endParaRPr>
          </a:p>
          <a:p>
            <a:pPr marL="287020">
              <a:lnSpc>
                <a:spcPts val="2375"/>
              </a:lnSpc>
            </a:pP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5cm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of the</a:t>
            </a:r>
            <a:r>
              <a:rPr sz="22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anus</a:t>
            </a:r>
            <a:endParaRPr sz="2200">
              <a:latin typeface="Century Gothic"/>
              <a:cs typeface="Century Gothic"/>
            </a:endParaRPr>
          </a:p>
          <a:p>
            <a:pPr marL="287020" marR="5080" indent="-274955">
              <a:lnSpc>
                <a:spcPct val="80000"/>
              </a:lnSpc>
              <a:spcBef>
                <a:spcPts val="525"/>
              </a:spcBef>
              <a:tabLst>
                <a:tab pos="1499235" algn="l"/>
                <a:tab pos="4958080" algn="l"/>
              </a:tabLst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In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this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procedure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abdominal incision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made 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and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proximal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sigmoid</a:t>
            </a:r>
            <a:r>
              <a:rPr sz="22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colon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 is	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brought  through	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abdominal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wall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in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a permanent  colostomy.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distal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sigmoid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colon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and anus 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is removed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through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perineal incision</a:t>
            </a:r>
            <a:r>
              <a:rPr sz="2200" spc="-114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.</a:t>
            </a:r>
            <a:endParaRPr sz="2200">
              <a:latin typeface="Century Gothic"/>
              <a:cs typeface="Century Gothic"/>
            </a:endParaRPr>
          </a:p>
          <a:p>
            <a:pPr marL="287020" marR="37465" algn="just">
              <a:lnSpc>
                <a:spcPct val="80000"/>
              </a:lnSpc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Perineal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incision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may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be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closed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around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drain  or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left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open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with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packing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to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allow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healing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by 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granulation.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009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199" y="333476"/>
                </a:lnTo>
                <a:lnTo>
                  <a:pt x="160019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009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199" y="338861"/>
                </a:lnTo>
                <a:lnTo>
                  <a:pt x="1600199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604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209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907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200" y="333476"/>
                </a:lnTo>
                <a:lnTo>
                  <a:pt x="1600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907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0519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476"/>
                </a:moveTo>
                <a:lnTo>
                  <a:pt x="457200" y="333476"/>
                </a:lnTo>
                <a:lnTo>
                  <a:pt x="457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0519" y="6519138"/>
            <a:ext cx="457200" cy="339090"/>
          </a:xfrm>
          <a:custGeom>
            <a:avLst/>
            <a:gdLst/>
            <a:ahLst/>
            <a:cxnLst/>
            <a:rect l="l" t="t" r="r" b="b"/>
            <a:pathLst>
              <a:path w="457200" h="339090">
                <a:moveTo>
                  <a:pt x="0" y="338861"/>
                </a:moveTo>
                <a:lnTo>
                  <a:pt x="457200" y="338861"/>
                </a:lnTo>
                <a:lnTo>
                  <a:pt x="457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9119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476"/>
                </a:moveTo>
                <a:lnTo>
                  <a:pt x="762000" y="333476"/>
                </a:lnTo>
                <a:lnTo>
                  <a:pt x="7620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9119" y="6519138"/>
            <a:ext cx="762000" cy="339090"/>
          </a:xfrm>
          <a:custGeom>
            <a:avLst/>
            <a:gdLst/>
            <a:ahLst/>
            <a:cxnLst/>
            <a:rect l="l" t="t" r="r" b="b"/>
            <a:pathLst>
              <a:path w="762000" h="339090">
                <a:moveTo>
                  <a:pt x="0" y="338861"/>
                </a:moveTo>
                <a:lnTo>
                  <a:pt x="762000" y="338861"/>
                </a:lnTo>
                <a:lnTo>
                  <a:pt x="7620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476"/>
                </a:moveTo>
                <a:lnTo>
                  <a:pt x="66929" y="333476"/>
                </a:lnTo>
                <a:lnTo>
                  <a:pt x="6692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6996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396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379602" y="6857998"/>
                </a:moveTo>
                <a:lnTo>
                  <a:pt x="379602" y="0"/>
                </a:lnTo>
                <a:lnTo>
                  <a:pt x="0" y="0"/>
                </a:lnTo>
                <a:lnTo>
                  <a:pt x="0" y="6857998"/>
                </a:lnTo>
                <a:lnTo>
                  <a:pt x="379602" y="6857998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0996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596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476"/>
                </a:moveTo>
                <a:lnTo>
                  <a:pt x="673607" y="333476"/>
                </a:lnTo>
                <a:lnTo>
                  <a:pt x="673607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596" y="6519138"/>
            <a:ext cx="2819400" cy="339090"/>
          </a:xfrm>
          <a:custGeom>
            <a:avLst/>
            <a:gdLst/>
            <a:ahLst/>
            <a:cxnLst/>
            <a:rect l="l" t="t" r="r" b="b"/>
            <a:pathLst>
              <a:path w="2819400" h="339090">
                <a:moveTo>
                  <a:pt x="0" y="338861"/>
                </a:moveTo>
                <a:lnTo>
                  <a:pt x="2819400" y="338861"/>
                </a:lnTo>
                <a:lnTo>
                  <a:pt x="28194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503" y="0"/>
            <a:ext cx="9102846" cy="6864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  <a:lnTo>
                  <a:pt x="0" y="0"/>
                </a:lnTo>
                <a:lnTo>
                  <a:pt x="0" y="677672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204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7672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089" y="0"/>
            <a:ext cx="3505200" cy="602615"/>
          </a:xfrm>
          <a:custGeom>
            <a:avLst/>
            <a:gdLst/>
            <a:ahLst/>
            <a:cxnLst/>
            <a:rect l="l" t="t" r="r" b="b"/>
            <a:pathLst>
              <a:path w="3505200" h="602615">
                <a:moveTo>
                  <a:pt x="0" y="602488"/>
                </a:moveTo>
                <a:lnTo>
                  <a:pt x="3505199" y="602488"/>
                </a:lnTo>
                <a:lnTo>
                  <a:pt x="3505199" y="0"/>
                </a:lnTo>
                <a:lnTo>
                  <a:pt x="0" y="0"/>
                </a:lnTo>
                <a:lnTo>
                  <a:pt x="0" y="602488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90955" y="2277995"/>
            <a:ext cx="6330315" cy="28060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Sphincter </a:t>
            </a:r>
            <a:r>
              <a:rPr sz="2400" b="1" dirty="0">
                <a:solidFill>
                  <a:srgbClr val="3D3C2C"/>
                </a:solidFill>
                <a:latin typeface="Century Gothic"/>
                <a:cs typeface="Century Gothic"/>
              </a:rPr>
              <a:t>saving</a:t>
            </a:r>
            <a:r>
              <a:rPr sz="24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procedure</a:t>
            </a:r>
            <a:endParaRPr sz="2400">
              <a:latin typeface="Century Gothic"/>
              <a:cs typeface="Century Gothic"/>
            </a:endParaRPr>
          </a:p>
          <a:p>
            <a:pPr marL="287020" marR="5080" indent="-274955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Performed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in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patient with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poor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operative  risk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and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for the patient with elderly  disease</a:t>
            </a:r>
            <a:endParaRPr sz="2400">
              <a:latin typeface="Century Gothic"/>
              <a:cs typeface="Century Gothic"/>
            </a:endParaRPr>
          </a:p>
          <a:p>
            <a:pPr marL="287020" marR="38735" indent="-274955">
              <a:lnSpc>
                <a:spcPct val="100000"/>
              </a:lnSpc>
              <a:spcBef>
                <a:spcPts val="580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Procedure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involves resection of the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local 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tumor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and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anal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sphincters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are left 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intact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009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199" y="333476"/>
                </a:lnTo>
                <a:lnTo>
                  <a:pt x="160019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009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199" y="338861"/>
                </a:lnTo>
                <a:lnTo>
                  <a:pt x="1600199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604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209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907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200" y="333476"/>
                </a:lnTo>
                <a:lnTo>
                  <a:pt x="1600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907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0519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476"/>
                </a:moveTo>
                <a:lnTo>
                  <a:pt x="457200" y="333476"/>
                </a:lnTo>
                <a:lnTo>
                  <a:pt x="457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0519" y="6519138"/>
            <a:ext cx="457200" cy="339090"/>
          </a:xfrm>
          <a:custGeom>
            <a:avLst/>
            <a:gdLst/>
            <a:ahLst/>
            <a:cxnLst/>
            <a:rect l="l" t="t" r="r" b="b"/>
            <a:pathLst>
              <a:path w="457200" h="339090">
                <a:moveTo>
                  <a:pt x="0" y="338861"/>
                </a:moveTo>
                <a:lnTo>
                  <a:pt x="457200" y="338861"/>
                </a:lnTo>
                <a:lnTo>
                  <a:pt x="457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9119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476"/>
                </a:moveTo>
                <a:lnTo>
                  <a:pt x="762000" y="333476"/>
                </a:lnTo>
                <a:lnTo>
                  <a:pt x="7620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9119" y="6519138"/>
            <a:ext cx="762000" cy="339090"/>
          </a:xfrm>
          <a:custGeom>
            <a:avLst/>
            <a:gdLst/>
            <a:ahLst/>
            <a:cxnLst/>
            <a:rect l="l" t="t" r="r" b="b"/>
            <a:pathLst>
              <a:path w="762000" h="339090">
                <a:moveTo>
                  <a:pt x="0" y="338861"/>
                </a:moveTo>
                <a:lnTo>
                  <a:pt x="762000" y="338861"/>
                </a:lnTo>
                <a:lnTo>
                  <a:pt x="7620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476"/>
                </a:moveTo>
                <a:lnTo>
                  <a:pt x="66929" y="333476"/>
                </a:lnTo>
                <a:lnTo>
                  <a:pt x="6692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6996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396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379602" y="6857998"/>
                </a:moveTo>
                <a:lnTo>
                  <a:pt x="379602" y="0"/>
                </a:lnTo>
                <a:lnTo>
                  <a:pt x="0" y="0"/>
                </a:lnTo>
                <a:lnTo>
                  <a:pt x="0" y="6857998"/>
                </a:lnTo>
                <a:lnTo>
                  <a:pt x="379602" y="6857998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0996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596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476"/>
                </a:moveTo>
                <a:lnTo>
                  <a:pt x="673607" y="333476"/>
                </a:lnTo>
                <a:lnTo>
                  <a:pt x="673607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596" y="6519138"/>
            <a:ext cx="2819400" cy="339090"/>
          </a:xfrm>
          <a:custGeom>
            <a:avLst/>
            <a:gdLst/>
            <a:ahLst/>
            <a:cxnLst/>
            <a:rect l="l" t="t" r="r" b="b"/>
            <a:pathLst>
              <a:path w="2819400" h="339090">
                <a:moveTo>
                  <a:pt x="0" y="338861"/>
                </a:moveTo>
                <a:lnTo>
                  <a:pt x="2819400" y="338861"/>
                </a:lnTo>
                <a:lnTo>
                  <a:pt x="28194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503" y="0"/>
            <a:ext cx="9102846" cy="6864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  <a:lnTo>
                  <a:pt x="0" y="0"/>
                </a:lnTo>
                <a:lnTo>
                  <a:pt x="0" y="677672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204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7672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089" y="0"/>
            <a:ext cx="3505200" cy="602615"/>
          </a:xfrm>
          <a:custGeom>
            <a:avLst/>
            <a:gdLst/>
            <a:ahLst/>
            <a:cxnLst/>
            <a:rect l="l" t="t" r="r" b="b"/>
            <a:pathLst>
              <a:path w="3505200" h="602615">
                <a:moveTo>
                  <a:pt x="0" y="602488"/>
                </a:moveTo>
                <a:lnTo>
                  <a:pt x="3505199" y="602488"/>
                </a:lnTo>
                <a:lnTo>
                  <a:pt x="3505199" y="0"/>
                </a:lnTo>
                <a:lnTo>
                  <a:pt x="0" y="0"/>
                </a:lnTo>
                <a:lnTo>
                  <a:pt x="0" y="602488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90955" y="2277995"/>
            <a:ext cx="6341110" cy="24403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dirty="0">
                <a:solidFill>
                  <a:srgbClr val="3D3C2C"/>
                </a:solidFill>
                <a:latin typeface="Century Gothic"/>
                <a:cs typeface="Century Gothic"/>
              </a:rPr>
              <a:t>Laparoscopic</a:t>
            </a:r>
            <a:r>
              <a:rPr sz="24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colectomy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Removal through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laparoscopic</a:t>
            </a:r>
            <a:r>
              <a:rPr sz="24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means</a:t>
            </a:r>
            <a:endParaRPr sz="2400">
              <a:latin typeface="Century Gothic"/>
              <a:cs typeface="Century Gothic"/>
            </a:endParaRPr>
          </a:p>
          <a:p>
            <a:pPr marL="287020" marR="5080" indent="-274955">
              <a:lnSpc>
                <a:spcPct val="100000"/>
              </a:lnSpc>
              <a:spcBef>
                <a:spcPts val="580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Benefits include faster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return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of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bowel 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function , fewer incisional infection ,</a:t>
            </a:r>
            <a:r>
              <a:rPr sz="2400" spc="-229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short 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hospital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stay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, 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improved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cosmetic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appearance.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553336"/>
            <a:ext cx="6760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93C500"/>
                </a:solidFill>
              </a:rPr>
              <a:t>Ostomy</a:t>
            </a:r>
            <a:r>
              <a:rPr sz="3600" spc="-50" dirty="0">
                <a:solidFill>
                  <a:srgbClr val="93C500"/>
                </a:solidFill>
              </a:rPr>
              <a:t> </a:t>
            </a:r>
            <a:r>
              <a:rPr sz="3600" spc="-5" dirty="0">
                <a:solidFill>
                  <a:srgbClr val="93C500"/>
                </a:solidFill>
              </a:rPr>
              <a:t>surgery………………….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190955" y="2314447"/>
            <a:ext cx="6355080" cy="317182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87020" marR="298450" indent="-274955">
              <a:lnSpc>
                <a:spcPct val="90000"/>
              </a:lnSpc>
              <a:spcBef>
                <a:spcPts val="38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An ostomy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 surgical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procedure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in 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which the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an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opening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made to</a:t>
            </a:r>
            <a:r>
              <a:rPr sz="2400" spc="-19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allow  passage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of intestinal contents from the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bowel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to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an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incision /</a:t>
            </a:r>
            <a:r>
              <a:rPr sz="2400" spc="-8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stoma.</a:t>
            </a:r>
            <a:endParaRPr sz="2400">
              <a:latin typeface="Century Gothic"/>
              <a:cs typeface="Century Gothic"/>
            </a:endParaRPr>
          </a:p>
          <a:p>
            <a:pPr marL="287020" marR="5080" indent="-274955">
              <a:lnSpc>
                <a:spcPct val="90000"/>
              </a:lnSpc>
              <a:spcBef>
                <a:spcPts val="57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Stoma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an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opening on the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surface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of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abdomen,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created when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intestine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is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brought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through the abdominal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wall</a:t>
            </a:r>
            <a:r>
              <a:rPr sz="2400" spc="-1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and 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sutured to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skin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It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may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be temporary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/</a:t>
            </a:r>
            <a:r>
              <a:rPr sz="2400" spc="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permanent.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2377"/>
            <a:ext cx="13430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93C500"/>
                </a:solidFill>
              </a:rPr>
              <a:t>types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90955" y="2277995"/>
            <a:ext cx="6511290" cy="317182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dirty="0">
                <a:solidFill>
                  <a:srgbClr val="3D3C2C"/>
                </a:solidFill>
                <a:latin typeface="Century Gothic"/>
                <a:cs typeface="Century Gothic"/>
              </a:rPr>
              <a:t>Ileostomy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Also called conventional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ileostomy</a:t>
            </a:r>
            <a:r>
              <a:rPr sz="2400" spc="-5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/</a:t>
            </a:r>
            <a:endParaRPr sz="2400">
              <a:latin typeface="Century Gothic"/>
              <a:cs typeface="Century Gothic"/>
            </a:endParaRPr>
          </a:p>
          <a:p>
            <a:pPr marL="287020">
              <a:lnSpc>
                <a:spcPct val="100000"/>
              </a:lnSpc>
            </a:pP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Brooke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ileostomy</a:t>
            </a:r>
            <a:endParaRPr sz="2400">
              <a:latin typeface="Century Gothic"/>
              <a:cs typeface="Century Gothic"/>
            </a:endParaRPr>
          </a:p>
          <a:p>
            <a:pPr marL="287020" marR="5080" indent="-274955">
              <a:lnSpc>
                <a:spcPct val="100000"/>
              </a:lnSpc>
              <a:spcBef>
                <a:spcPts val="580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In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this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procedure an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opening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made 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from the ileum through the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abdominal  wall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[ usually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performed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in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conditions like  ulcerative colitis, familial poyposis,</a:t>
            </a:r>
            <a:r>
              <a:rPr sz="2400" spc="-19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crohn’S 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disease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009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199" y="333476"/>
                </a:lnTo>
                <a:lnTo>
                  <a:pt x="160019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009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199" y="338861"/>
                </a:lnTo>
                <a:lnTo>
                  <a:pt x="1600199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604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209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907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200" y="333476"/>
                </a:lnTo>
                <a:lnTo>
                  <a:pt x="1600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907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0519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476"/>
                </a:moveTo>
                <a:lnTo>
                  <a:pt x="457200" y="333476"/>
                </a:lnTo>
                <a:lnTo>
                  <a:pt x="457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0519" y="6519138"/>
            <a:ext cx="457200" cy="339090"/>
          </a:xfrm>
          <a:custGeom>
            <a:avLst/>
            <a:gdLst/>
            <a:ahLst/>
            <a:cxnLst/>
            <a:rect l="l" t="t" r="r" b="b"/>
            <a:pathLst>
              <a:path w="457200" h="339090">
                <a:moveTo>
                  <a:pt x="0" y="338861"/>
                </a:moveTo>
                <a:lnTo>
                  <a:pt x="457200" y="338861"/>
                </a:lnTo>
                <a:lnTo>
                  <a:pt x="457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9119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476"/>
                </a:moveTo>
                <a:lnTo>
                  <a:pt x="762000" y="333476"/>
                </a:lnTo>
                <a:lnTo>
                  <a:pt x="7620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9119" y="6519138"/>
            <a:ext cx="762000" cy="339090"/>
          </a:xfrm>
          <a:custGeom>
            <a:avLst/>
            <a:gdLst/>
            <a:ahLst/>
            <a:cxnLst/>
            <a:rect l="l" t="t" r="r" b="b"/>
            <a:pathLst>
              <a:path w="762000" h="339090">
                <a:moveTo>
                  <a:pt x="0" y="338861"/>
                </a:moveTo>
                <a:lnTo>
                  <a:pt x="762000" y="338861"/>
                </a:lnTo>
                <a:lnTo>
                  <a:pt x="7620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476"/>
                </a:moveTo>
                <a:lnTo>
                  <a:pt x="66929" y="333476"/>
                </a:lnTo>
                <a:lnTo>
                  <a:pt x="6692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6996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396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379602" y="6857998"/>
                </a:moveTo>
                <a:lnTo>
                  <a:pt x="379602" y="0"/>
                </a:lnTo>
                <a:lnTo>
                  <a:pt x="0" y="0"/>
                </a:lnTo>
                <a:lnTo>
                  <a:pt x="0" y="6857998"/>
                </a:lnTo>
                <a:lnTo>
                  <a:pt x="379602" y="6857998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0996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596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476"/>
                </a:moveTo>
                <a:lnTo>
                  <a:pt x="673607" y="333476"/>
                </a:lnTo>
                <a:lnTo>
                  <a:pt x="673607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596" y="6519138"/>
            <a:ext cx="2819400" cy="339090"/>
          </a:xfrm>
          <a:custGeom>
            <a:avLst/>
            <a:gdLst/>
            <a:ahLst/>
            <a:cxnLst/>
            <a:rect l="l" t="t" r="r" b="b"/>
            <a:pathLst>
              <a:path w="2819400" h="339090">
                <a:moveTo>
                  <a:pt x="0" y="338861"/>
                </a:moveTo>
                <a:lnTo>
                  <a:pt x="2819400" y="338861"/>
                </a:lnTo>
                <a:lnTo>
                  <a:pt x="28194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503" y="0"/>
            <a:ext cx="9102846" cy="6864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  <a:lnTo>
                  <a:pt x="0" y="0"/>
                </a:lnTo>
                <a:lnTo>
                  <a:pt x="0" y="677672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204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7672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089" y="0"/>
            <a:ext cx="3505200" cy="602615"/>
          </a:xfrm>
          <a:custGeom>
            <a:avLst/>
            <a:gdLst/>
            <a:ahLst/>
            <a:cxnLst/>
            <a:rect l="l" t="t" r="r" b="b"/>
            <a:pathLst>
              <a:path w="3505200" h="602615">
                <a:moveTo>
                  <a:pt x="0" y="602488"/>
                </a:moveTo>
                <a:lnTo>
                  <a:pt x="3505199" y="602488"/>
                </a:lnTo>
                <a:lnTo>
                  <a:pt x="3505199" y="0"/>
                </a:lnTo>
                <a:lnTo>
                  <a:pt x="0" y="0"/>
                </a:lnTo>
                <a:lnTo>
                  <a:pt x="0" y="602488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90955" y="2277995"/>
            <a:ext cx="6228080" cy="317182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dirty="0">
                <a:solidFill>
                  <a:srgbClr val="3D3C2C"/>
                </a:solidFill>
                <a:latin typeface="Century Gothic"/>
                <a:cs typeface="Century Gothic"/>
              </a:rPr>
              <a:t>Cecostomy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400" dirty="0">
                <a:solidFill>
                  <a:srgbClr val="FF0000"/>
                </a:solidFill>
                <a:latin typeface="Century Gothic"/>
                <a:cs typeface="Century Gothic"/>
              </a:rPr>
              <a:t>an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opening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between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cecum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endParaRPr sz="2400">
              <a:latin typeface="Century Gothic"/>
              <a:cs typeface="Century Gothic"/>
            </a:endParaRPr>
          </a:p>
          <a:p>
            <a:pPr marL="287020">
              <a:lnSpc>
                <a:spcPct val="100000"/>
              </a:lnSpc>
            </a:pP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abdominal</a:t>
            </a:r>
            <a:r>
              <a:rPr sz="2400" spc="-5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wall</a:t>
            </a:r>
            <a:endParaRPr sz="2400">
              <a:latin typeface="Century Gothic"/>
              <a:cs typeface="Century Gothic"/>
            </a:endParaRPr>
          </a:p>
          <a:p>
            <a:pPr marL="287020" marR="5080" indent="-274955">
              <a:lnSpc>
                <a:spcPct val="100000"/>
              </a:lnSpc>
              <a:spcBef>
                <a:spcPts val="580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Cecostomy , asecending colostomy</a:t>
            </a:r>
            <a:r>
              <a:rPr sz="2400" spc="-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are 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uncommon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procedure. They usually  performed temporary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for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fecal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diversion  prior to other surgeries [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palliative 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surgeries]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009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199" y="333476"/>
                </a:lnTo>
                <a:lnTo>
                  <a:pt x="160019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009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199" y="338861"/>
                </a:lnTo>
                <a:lnTo>
                  <a:pt x="1600199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604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209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907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200" y="333476"/>
                </a:lnTo>
                <a:lnTo>
                  <a:pt x="1600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907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0519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476"/>
                </a:moveTo>
                <a:lnTo>
                  <a:pt x="457200" y="333476"/>
                </a:lnTo>
                <a:lnTo>
                  <a:pt x="457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0519" y="6519138"/>
            <a:ext cx="457200" cy="339090"/>
          </a:xfrm>
          <a:custGeom>
            <a:avLst/>
            <a:gdLst/>
            <a:ahLst/>
            <a:cxnLst/>
            <a:rect l="l" t="t" r="r" b="b"/>
            <a:pathLst>
              <a:path w="457200" h="339090">
                <a:moveTo>
                  <a:pt x="0" y="338861"/>
                </a:moveTo>
                <a:lnTo>
                  <a:pt x="457200" y="338861"/>
                </a:lnTo>
                <a:lnTo>
                  <a:pt x="457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9119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476"/>
                </a:moveTo>
                <a:lnTo>
                  <a:pt x="762000" y="333476"/>
                </a:lnTo>
                <a:lnTo>
                  <a:pt x="7620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9119" y="6519138"/>
            <a:ext cx="762000" cy="339090"/>
          </a:xfrm>
          <a:custGeom>
            <a:avLst/>
            <a:gdLst/>
            <a:ahLst/>
            <a:cxnLst/>
            <a:rect l="l" t="t" r="r" b="b"/>
            <a:pathLst>
              <a:path w="762000" h="339090">
                <a:moveTo>
                  <a:pt x="0" y="338861"/>
                </a:moveTo>
                <a:lnTo>
                  <a:pt x="762000" y="338861"/>
                </a:lnTo>
                <a:lnTo>
                  <a:pt x="7620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476"/>
                </a:moveTo>
                <a:lnTo>
                  <a:pt x="66929" y="333476"/>
                </a:lnTo>
                <a:lnTo>
                  <a:pt x="6692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6996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396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379602" y="6857998"/>
                </a:moveTo>
                <a:lnTo>
                  <a:pt x="379602" y="0"/>
                </a:lnTo>
                <a:lnTo>
                  <a:pt x="0" y="0"/>
                </a:lnTo>
                <a:lnTo>
                  <a:pt x="0" y="6857998"/>
                </a:lnTo>
                <a:lnTo>
                  <a:pt x="379602" y="6857998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0996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596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476"/>
                </a:moveTo>
                <a:lnTo>
                  <a:pt x="673607" y="333476"/>
                </a:lnTo>
                <a:lnTo>
                  <a:pt x="673607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596" y="6519138"/>
            <a:ext cx="2819400" cy="339090"/>
          </a:xfrm>
          <a:custGeom>
            <a:avLst/>
            <a:gdLst/>
            <a:ahLst/>
            <a:cxnLst/>
            <a:rect l="l" t="t" r="r" b="b"/>
            <a:pathLst>
              <a:path w="2819400" h="339090">
                <a:moveTo>
                  <a:pt x="0" y="338861"/>
                </a:moveTo>
                <a:lnTo>
                  <a:pt x="2819400" y="338861"/>
                </a:lnTo>
                <a:lnTo>
                  <a:pt x="28194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503" y="0"/>
            <a:ext cx="9102846" cy="6864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  <a:lnTo>
                  <a:pt x="0" y="0"/>
                </a:lnTo>
                <a:lnTo>
                  <a:pt x="0" y="677672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204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7672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089" y="0"/>
            <a:ext cx="3505200" cy="602615"/>
          </a:xfrm>
          <a:custGeom>
            <a:avLst/>
            <a:gdLst/>
            <a:ahLst/>
            <a:cxnLst/>
            <a:rect l="l" t="t" r="r" b="b"/>
            <a:pathLst>
              <a:path w="3505200" h="602615">
                <a:moveTo>
                  <a:pt x="0" y="602488"/>
                </a:moveTo>
                <a:lnTo>
                  <a:pt x="3505199" y="602488"/>
                </a:lnTo>
                <a:lnTo>
                  <a:pt x="3505199" y="0"/>
                </a:lnTo>
                <a:lnTo>
                  <a:pt x="0" y="0"/>
                </a:lnTo>
                <a:lnTo>
                  <a:pt x="0" y="602488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5800" y="838250"/>
            <a:ext cx="6629400" cy="52830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009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199" y="333476"/>
                </a:lnTo>
                <a:lnTo>
                  <a:pt x="160019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009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199" y="338861"/>
                </a:lnTo>
                <a:lnTo>
                  <a:pt x="1600199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604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209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907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200" y="333476"/>
                </a:lnTo>
                <a:lnTo>
                  <a:pt x="1600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907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0519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476"/>
                </a:moveTo>
                <a:lnTo>
                  <a:pt x="457200" y="333476"/>
                </a:lnTo>
                <a:lnTo>
                  <a:pt x="457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0519" y="6519138"/>
            <a:ext cx="457200" cy="339090"/>
          </a:xfrm>
          <a:custGeom>
            <a:avLst/>
            <a:gdLst/>
            <a:ahLst/>
            <a:cxnLst/>
            <a:rect l="l" t="t" r="r" b="b"/>
            <a:pathLst>
              <a:path w="457200" h="339090">
                <a:moveTo>
                  <a:pt x="0" y="338861"/>
                </a:moveTo>
                <a:lnTo>
                  <a:pt x="457200" y="338861"/>
                </a:lnTo>
                <a:lnTo>
                  <a:pt x="457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9119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476"/>
                </a:moveTo>
                <a:lnTo>
                  <a:pt x="762000" y="333476"/>
                </a:lnTo>
                <a:lnTo>
                  <a:pt x="7620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9119" y="6519138"/>
            <a:ext cx="762000" cy="339090"/>
          </a:xfrm>
          <a:custGeom>
            <a:avLst/>
            <a:gdLst/>
            <a:ahLst/>
            <a:cxnLst/>
            <a:rect l="l" t="t" r="r" b="b"/>
            <a:pathLst>
              <a:path w="762000" h="339090">
                <a:moveTo>
                  <a:pt x="0" y="338861"/>
                </a:moveTo>
                <a:lnTo>
                  <a:pt x="762000" y="338861"/>
                </a:lnTo>
                <a:lnTo>
                  <a:pt x="7620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476"/>
                </a:moveTo>
                <a:lnTo>
                  <a:pt x="66929" y="333476"/>
                </a:lnTo>
                <a:lnTo>
                  <a:pt x="6692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6996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396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379602" y="6857998"/>
                </a:moveTo>
                <a:lnTo>
                  <a:pt x="379602" y="0"/>
                </a:lnTo>
                <a:lnTo>
                  <a:pt x="0" y="0"/>
                </a:lnTo>
                <a:lnTo>
                  <a:pt x="0" y="6857998"/>
                </a:lnTo>
                <a:lnTo>
                  <a:pt x="379602" y="6857998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0996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596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476"/>
                </a:moveTo>
                <a:lnTo>
                  <a:pt x="673607" y="333476"/>
                </a:lnTo>
                <a:lnTo>
                  <a:pt x="673607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596" y="6519138"/>
            <a:ext cx="2819400" cy="339090"/>
          </a:xfrm>
          <a:custGeom>
            <a:avLst/>
            <a:gdLst/>
            <a:ahLst/>
            <a:cxnLst/>
            <a:rect l="l" t="t" r="r" b="b"/>
            <a:pathLst>
              <a:path w="2819400" h="339090">
                <a:moveTo>
                  <a:pt x="0" y="338861"/>
                </a:moveTo>
                <a:lnTo>
                  <a:pt x="2819400" y="338861"/>
                </a:lnTo>
                <a:lnTo>
                  <a:pt x="28194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503" y="0"/>
            <a:ext cx="9102846" cy="6864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  <a:lnTo>
                  <a:pt x="0" y="0"/>
                </a:lnTo>
                <a:lnTo>
                  <a:pt x="0" y="677672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204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7672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089" y="0"/>
            <a:ext cx="3505200" cy="602615"/>
          </a:xfrm>
          <a:custGeom>
            <a:avLst/>
            <a:gdLst/>
            <a:ahLst/>
            <a:cxnLst/>
            <a:rect l="l" t="t" r="r" b="b"/>
            <a:pathLst>
              <a:path w="3505200" h="602615">
                <a:moveTo>
                  <a:pt x="0" y="602488"/>
                </a:moveTo>
                <a:lnTo>
                  <a:pt x="3505199" y="602488"/>
                </a:lnTo>
                <a:lnTo>
                  <a:pt x="3505199" y="0"/>
                </a:lnTo>
                <a:lnTo>
                  <a:pt x="0" y="0"/>
                </a:lnTo>
                <a:lnTo>
                  <a:pt x="0" y="602488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22375" y="2286406"/>
            <a:ext cx="6421755" cy="3275329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350"/>
              </a:spcBef>
            </a:pPr>
            <a:r>
              <a:rPr sz="22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Colostomy</a:t>
            </a:r>
            <a:endParaRPr sz="2200">
              <a:latin typeface="Century Gothic"/>
              <a:cs typeface="Century Gothic"/>
            </a:endParaRPr>
          </a:p>
          <a:p>
            <a:pPr marL="355600" marR="925830" indent="-274955">
              <a:lnSpc>
                <a:spcPts val="2380"/>
              </a:lnSpc>
              <a:spcBef>
                <a:spcPts val="550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an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opening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between the colon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and 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abdominal</a:t>
            </a:r>
            <a:r>
              <a:rPr sz="22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wall</a:t>
            </a:r>
            <a:endParaRPr sz="2200">
              <a:latin typeface="Century Gothic"/>
              <a:cs typeface="Century Gothic"/>
            </a:endParaRPr>
          </a:p>
          <a:p>
            <a:pPr marL="80645">
              <a:lnSpc>
                <a:spcPct val="100000"/>
              </a:lnSpc>
              <a:spcBef>
                <a:spcPts val="225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Proximal end of colon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sutured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to to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the</a:t>
            </a:r>
            <a:r>
              <a:rPr sz="2200" spc="-19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skin</a:t>
            </a:r>
            <a:endParaRPr sz="2200">
              <a:latin typeface="Century Gothic"/>
              <a:cs typeface="Century Gothic"/>
            </a:endParaRPr>
          </a:p>
          <a:p>
            <a:pPr marL="80645">
              <a:lnSpc>
                <a:spcPct val="100000"/>
              </a:lnSpc>
              <a:spcBef>
                <a:spcPts val="275"/>
              </a:spcBef>
              <a:tabLst>
                <a:tab pos="1000125" algn="l"/>
              </a:tabLst>
            </a:pPr>
            <a:r>
              <a:rPr sz="22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Types	based on locations of the</a:t>
            </a:r>
            <a:r>
              <a:rPr sz="2200" b="1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colostomy</a:t>
            </a:r>
            <a:endParaRPr sz="220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spcBef>
                <a:spcPts val="254"/>
              </a:spcBef>
              <a:buClr>
                <a:srgbClr val="93C500"/>
              </a:buClr>
              <a:buSzPct val="7500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ascending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colostomy</a:t>
            </a:r>
            <a:endParaRPr sz="220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spcBef>
                <a:spcPts val="265"/>
              </a:spcBef>
              <a:buClr>
                <a:srgbClr val="93C500"/>
              </a:buClr>
              <a:buSzPct val="7500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Descending</a:t>
            </a:r>
            <a:r>
              <a:rPr sz="22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colostomy</a:t>
            </a:r>
            <a:endParaRPr sz="220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spcBef>
                <a:spcPts val="265"/>
              </a:spcBef>
              <a:buClr>
                <a:srgbClr val="93C500"/>
              </a:buClr>
              <a:buSzPct val="75000"/>
              <a:buAutoNum type="arabicPeriod"/>
              <a:tabLst>
                <a:tab pos="527685" algn="l"/>
                <a:tab pos="528320" algn="l"/>
              </a:tabLst>
            </a:pP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Sigmoid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colostomy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[single</a:t>
            </a:r>
            <a:r>
              <a:rPr sz="2200" spc="-8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barreled]</a:t>
            </a:r>
            <a:endParaRPr sz="220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spcBef>
                <a:spcPts val="265"/>
              </a:spcBef>
              <a:buClr>
                <a:srgbClr val="93C500"/>
              </a:buClr>
              <a:buSzPct val="7500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Transverse colostomy[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double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barreled]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7719" y="914400"/>
            <a:ext cx="762190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lang="en-US" sz="6000" spc="-1102" baseline="-7638" dirty="0" err="1" smtClean="0">
                <a:solidFill>
                  <a:srgbClr val="93C500"/>
                </a:solidFill>
              </a:rPr>
              <a:t>chara</a:t>
            </a:r>
            <a:r>
              <a:rPr sz="6000" spc="-1102" baseline="-7638" smtClean="0">
                <a:solidFill>
                  <a:srgbClr val="93C500"/>
                </a:solidFill>
              </a:rPr>
              <a:t>c</a:t>
            </a:r>
            <a:r>
              <a:rPr sz="2400" spc="-735" smtClean="0"/>
              <a:t>cs</a:t>
            </a:r>
            <a:r>
              <a:rPr sz="6000" spc="-1102" baseline="-7638" smtClean="0">
                <a:solidFill>
                  <a:srgbClr val="93C500"/>
                </a:solidFill>
              </a:rPr>
              <a:t>t</a:t>
            </a:r>
            <a:r>
              <a:rPr sz="2400" spc="-735" smtClean="0"/>
              <a:t>o</a:t>
            </a:r>
            <a:r>
              <a:rPr sz="6000" spc="-1102" baseline="-7638" smtClean="0">
                <a:solidFill>
                  <a:srgbClr val="93C500"/>
                </a:solidFill>
              </a:rPr>
              <a:t>e</a:t>
            </a:r>
            <a:r>
              <a:rPr sz="2400" spc="-735" smtClean="0"/>
              <a:t>f</a:t>
            </a:r>
            <a:r>
              <a:rPr sz="2400" spc="15" smtClean="0"/>
              <a:t> </a:t>
            </a:r>
            <a:r>
              <a:rPr sz="2400" spc="-700" smtClean="0"/>
              <a:t>s</a:t>
            </a:r>
            <a:r>
              <a:rPr sz="6000" spc="-1050" baseline="-7638" smtClean="0">
                <a:solidFill>
                  <a:srgbClr val="93C500"/>
                </a:solidFill>
              </a:rPr>
              <a:t>r</a:t>
            </a:r>
            <a:r>
              <a:rPr sz="2400" spc="-700" smtClean="0"/>
              <a:t>t</a:t>
            </a:r>
            <a:r>
              <a:rPr sz="6000" spc="-1050" baseline="-7638" smtClean="0">
                <a:solidFill>
                  <a:srgbClr val="93C500"/>
                </a:solidFill>
              </a:rPr>
              <a:t>i</a:t>
            </a:r>
            <a:r>
              <a:rPr sz="2400" spc="-700" smtClean="0"/>
              <a:t>o</a:t>
            </a:r>
            <a:r>
              <a:rPr sz="6000" spc="-1050" baseline="-7638" smtClean="0">
                <a:solidFill>
                  <a:srgbClr val="93C500"/>
                </a:solidFill>
              </a:rPr>
              <a:t>s</a:t>
            </a:r>
            <a:r>
              <a:rPr sz="2400" spc="-700" smtClean="0"/>
              <a:t>m</a:t>
            </a:r>
            <a:r>
              <a:rPr sz="6000" spc="-1050" baseline="-7638" smtClean="0">
                <a:solidFill>
                  <a:srgbClr val="93C500"/>
                </a:solidFill>
              </a:rPr>
              <a:t>ti</a:t>
            </a:r>
            <a:r>
              <a:rPr sz="2400" spc="-700" smtClean="0"/>
              <a:t>a</a:t>
            </a:r>
            <a:r>
              <a:rPr sz="6000" spc="-1050" baseline="-7638" smtClean="0">
                <a:solidFill>
                  <a:srgbClr val="93C500"/>
                </a:solidFill>
              </a:rPr>
              <a:t>c</a:t>
            </a:r>
            <a:r>
              <a:rPr sz="2400" spc="-700" smtClean="0"/>
              <a:t>a</a:t>
            </a:r>
            <a:r>
              <a:rPr sz="6000" spc="-1050" baseline="-7638" smtClean="0">
                <a:solidFill>
                  <a:srgbClr val="93C500"/>
                </a:solidFill>
              </a:rPr>
              <a:t>s</a:t>
            </a:r>
            <a:r>
              <a:rPr sz="2400" spc="-700" smtClean="0"/>
              <a:t>n</a:t>
            </a:r>
            <a:r>
              <a:rPr sz="6000" spc="-1050" baseline="-7638" smtClean="0">
                <a:solidFill>
                  <a:srgbClr val="93C500"/>
                </a:solidFill>
              </a:rPr>
              <a:t>o</a:t>
            </a:r>
            <a:r>
              <a:rPr sz="2400" spc="-700" smtClean="0"/>
              <a:t>d</a:t>
            </a:r>
            <a:r>
              <a:rPr sz="2400" spc="-75" smtClean="0"/>
              <a:t> </a:t>
            </a:r>
            <a:r>
              <a:rPr sz="6000" spc="-997" baseline="-7638" dirty="0">
                <a:solidFill>
                  <a:srgbClr val="93C500"/>
                </a:solidFill>
              </a:rPr>
              <a:t>f</a:t>
            </a:r>
            <a:r>
              <a:rPr sz="2400" spc="-665" dirty="0"/>
              <a:t>de</a:t>
            </a:r>
            <a:r>
              <a:rPr sz="6000" spc="-997" baseline="-7638" dirty="0">
                <a:solidFill>
                  <a:srgbClr val="93C500"/>
                </a:solidFill>
              </a:rPr>
              <a:t>s</a:t>
            </a:r>
            <a:r>
              <a:rPr sz="2400" spc="-665" dirty="0"/>
              <a:t>s</a:t>
            </a:r>
            <a:r>
              <a:rPr sz="6000" spc="-997" baseline="-7638" dirty="0">
                <a:solidFill>
                  <a:srgbClr val="93C500"/>
                </a:solidFill>
              </a:rPr>
              <a:t>t</a:t>
            </a:r>
            <a:r>
              <a:rPr sz="2400" spc="-665" dirty="0"/>
              <a:t>c</a:t>
            </a:r>
            <a:r>
              <a:rPr sz="6000" spc="-997" baseline="-7638" dirty="0">
                <a:solidFill>
                  <a:srgbClr val="93C500"/>
                </a:solidFill>
              </a:rPr>
              <a:t>o</a:t>
            </a:r>
            <a:r>
              <a:rPr sz="2400" spc="-665" dirty="0"/>
              <a:t>rip</a:t>
            </a:r>
            <a:r>
              <a:rPr sz="6000" spc="-997" baseline="-7638" dirty="0">
                <a:solidFill>
                  <a:srgbClr val="93C500"/>
                </a:solidFill>
              </a:rPr>
              <a:t>m</a:t>
            </a:r>
            <a:r>
              <a:rPr sz="2400" spc="-665" dirty="0"/>
              <a:t>tion</a:t>
            </a:r>
            <a:r>
              <a:rPr sz="6000" spc="-997" baseline="-7638" dirty="0">
                <a:solidFill>
                  <a:srgbClr val="93C500"/>
                </a:solidFill>
              </a:rPr>
              <a:t>a</a:t>
            </a:r>
            <a:r>
              <a:rPr sz="2400" spc="-665" dirty="0"/>
              <a:t>of</a:t>
            </a:r>
            <a:r>
              <a:rPr sz="2400" spc="15" dirty="0"/>
              <a:t> </a:t>
            </a:r>
            <a:r>
              <a:rPr sz="2400" spc="-5" dirty="0"/>
              <a:t>causes</a:t>
            </a:r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/>
              <a:t>Color</a:t>
            </a:r>
          </a:p>
          <a:p>
            <a:pPr marL="12700" marR="3801110">
              <a:lnSpc>
                <a:spcPct val="120000"/>
              </a:lnSpc>
            </a:pPr>
            <a:r>
              <a:rPr b="0" dirty="0">
                <a:solidFill>
                  <a:srgbClr val="FF0000"/>
                </a:solidFill>
                <a:latin typeface="Century Gothic"/>
                <a:cs typeface="Century Gothic"/>
              </a:rPr>
              <a:t>Red </a:t>
            </a:r>
            <a:r>
              <a:rPr b="0" dirty="0">
                <a:latin typeface="Century Gothic"/>
                <a:cs typeface="Century Gothic"/>
              </a:rPr>
              <a:t>– viable </a:t>
            </a:r>
            <a:r>
              <a:rPr b="0" spc="-5" dirty="0">
                <a:latin typeface="Century Gothic"/>
                <a:cs typeface="Century Gothic"/>
              </a:rPr>
              <a:t>stoma</a:t>
            </a:r>
            <a:r>
              <a:rPr b="0" spc="-140" dirty="0">
                <a:latin typeface="Century Gothic"/>
                <a:cs typeface="Century Gothic"/>
              </a:rPr>
              <a:t> </a:t>
            </a:r>
            <a:r>
              <a:rPr b="0" dirty="0">
                <a:latin typeface="Century Gothic"/>
                <a:cs typeface="Century Gothic"/>
              </a:rPr>
              <a:t>mucosa  </a:t>
            </a:r>
            <a:r>
              <a:rPr b="0" dirty="0">
                <a:solidFill>
                  <a:srgbClr val="ACA497"/>
                </a:solidFill>
                <a:latin typeface="Century Gothic"/>
                <a:cs typeface="Century Gothic"/>
              </a:rPr>
              <a:t>Pale</a:t>
            </a:r>
            <a:r>
              <a:rPr b="0" dirty="0">
                <a:latin typeface="Century Gothic"/>
                <a:cs typeface="Century Gothic"/>
              </a:rPr>
              <a:t>- may indicate</a:t>
            </a:r>
            <a:r>
              <a:rPr b="0" spc="-114" dirty="0">
                <a:latin typeface="Century Gothic"/>
                <a:cs typeface="Century Gothic"/>
              </a:rPr>
              <a:t> </a:t>
            </a:r>
            <a:r>
              <a:rPr b="0" dirty="0">
                <a:latin typeface="Century Gothic"/>
                <a:cs typeface="Century Gothic"/>
              </a:rPr>
              <a:t>anemia</a:t>
            </a:r>
          </a:p>
          <a:p>
            <a:pPr marL="287020" marR="5080" indent="-274955">
              <a:lnSpc>
                <a:spcPct val="100000"/>
              </a:lnSpc>
              <a:spcBef>
                <a:spcPts val="580"/>
              </a:spcBef>
            </a:pPr>
            <a:r>
              <a:rPr b="0" spc="-5" dirty="0">
                <a:solidFill>
                  <a:srgbClr val="C00000"/>
                </a:solidFill>
                <a:latin typeface="Century Gothic"/>
                <a:cs typeface="Century Gothic"/>
              </a:rPr>
              <a:t>Dark </a:t>
            </a:r>
            <a:r>
              <a:rPr b="0" dirty="0">
                <a:solidFill>
                  <a:srgbClr val="C00000"/>
                </a:solidFill>
                <a:latin typeface="Century Gothic"/>
                <a:cs typeface="Century Gothic"/>
              </a:rPr>
              <a:t>red </a:t>
            </a:r>
            <a:r>
              <a:rPr b="0" dirty="0">
                <a:latin typeface="Century Gothic"/>
                <a:cs typeface="Century Gothic"/>
              </a:rPr>
              <a:t>to </a:t>
            </a:r>
            <a:r>
              <a:rPr b="0" spc="-5" dirty="0">
                <a:solidFill>
                  <a:srgbClr val="6E9400"/>
                </a:solidFill>
                <a:latin typeface="Century Gothic"/>
                <a:cs typeface="Century Gothic"/>
              </a:rPr>
              <a:t>purple</a:t>
            </a:r>
            <a:r>
              <a:rPr b="0" spc="-5" dirty="0">
                <a:latin typeface="Century Gothic"/>
                <a:cs typeface="Century Gothic"/>
              </a:rPr>
              <a:t>- </a:t>
            </a:r>
            <a:r>
              <a:rPr b="0" dirty="0">
                <a:latin typeface="Century Gothic"/>
                <a:cs typeface="Century Gothic"/>
              </a:rPr>
              <a:t>indicate inadequate </a:t>
            </a:r>
            <a:r>
              <a:rPr b="0" spc="-5" dirty="0">
                <a:latin typeface="Century Gothic"/>
                <a:cs typeface="Century Gothic"/>
              </a:rPr>
              <a:t>blood  supply </a:t>
            </a:r>
            <a:r>
              <a:rPr b="0" dirty="0">
                <a:latin typeface="Century Gothic"/>
                <a:cs typeface="Century Gothic"/>
              </a:rPr>
              <a:t>to </a:t>
            </a:r>
            <a:r>
              <a:rPr b="0" spc="-5" dirty="0">
                <a:latin typeface="Century Gothic"/>
                <a:cs typeface="Century Gothic"/>
              </a:rPr>
              <a:t>stoma </a:t>
            </a:r>
            <a:r>
              <a:rPr b="0" dirty="0">
                <a:latin typeface="Century Gothic"/>
                <a:cs typeface="Century Gothic"/>
              </a:rPr>
              <a:t>or </a:t>
            </a:r>
            <a:r>
              <a:rPr b="0" spc="-5" dirty="0">
                <a:latin typeface="Century Gothic"/>
                <a:cs typeface="Century Gothic"/>
              </a:rPr>
              <a:t>bowel </a:t>
            </a:r>
            <a:r>
              <a:rPr b="0" dirty="0">
                <a:latin typeface="Century Gothic"/>
                <a:cs typeface="Century Gothic"/>
              </a:rPr>
              <a:t>from adhesions, excessive  tension on the </a:t>
            </a:r>
            <a:r>
              <a:rPr b="0" spc="-5" dirty="0">
                <a:latin typeface="Century Gothic"/>
                <a:cs typeface="Century Gothic"/>
              </a:rPr>
              <a:t>bowel </a:t>
            </a:r>
            <a:r>
              <a:rPr b="0" dirty="0">
                <a:latin typeface="Century Gothic"/>
                <a:cs typeface="Century Gothic"/>
              </a:rPr>
              <a:t>during</a:t>
            </a:r>
            <a:r>
              <a:rPr b="0" spc="-65" dirty="0">
                <a:latin typeface="Century Gothic"/>
                <a:cs typeface="Century Gothic"/>
              </a:rPr>
              <a:t> </a:t>
            </a:r>
            <a:r>
              <a:rPr b="0" dirty="0">
                <a:latin typeface="Century Gothic"/>
                <a:cs typeface="Century Gothic"/>
              </a:rPr>
              <a:t>construction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009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199" y="333476"/>
                </a:lnTo>
                <a:lnTo>
                  <a:pt x="160019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009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199" y="338861"/>
                </a:lnTo>
                <a:lnTo>
                  <a:pt x="1600199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604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209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907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200" y="333476"/>
                </a:lnTo>
                <a:lnTo>
                  <a:pt x="1600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907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0519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476"/>
                </a:moveTo>
                <a:lnTo>
                  <a:pt x="457200" y="333476"/>
                </a:lnTo>
                <a:lnTo>
                  <a:pt x="457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0519" y="6519138"/>
            <a:ext cx="457200" cy="339090"/>
          </a:xfrm>
          <a:custGeom>
            <a:avLst/>
            <a:gdLst/>
            <a:ahLst/>
            <a:cxnLst/>
            <a:rect l="l" t="t" r="r" b="b"/>
            <a:pathLst>
              <a:path w="457200" h="339090">
                <a:moveTo>
                  <a:pt x="0" y="338861"/>
                </a:moveTo>
                <a:lnTo>
                  <a:pt x="457200" y="338861"/>
                </a:lnTo>
                <a:lnTo>
                  <a:pt x="457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9119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476"/>
                </a:moveTo>
                <a:lnTo>
                  <a:pt x="762000" y="333476"/>
                </a:lnTo>
                <a:lnTo>
                  <a:pt x="7620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9119" y="6519138"/>
            <a:ext cx="762000" cy="339090"/>
          </a:xfrm>
          <a:custGeom>
            <a:avLst/>
            <a:gdLst/>
            <a:ahLst/>
            <a:cxnLst/>
            <a:rect l="l" t="t" r="r" b="b"/>
            <a:pathLst>
              <a:path w="762000" h="339090">
                <a:moveTo>
                  <a:pt x="0" y="338861"/>
                </a:moveTo>
                <a:lnTo>
                  <a:pt x="762000" y="338861"/>
                </a:lnTo>
                <a:lnTo>
                  <a:pt x="7620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476"/>
                </a:moveTo>
                <a:lnTo>
                  <a:pt x="66929" y="333476"/>
                </a:lnTo>
                <a:lnTo>
                  <a:pt x="6692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6996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396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379602" y="6857998"/>
                </a:moveTo>
                <a:lnTo>
                  <a:pt x="379602" y="0"/>
                </a:lnTo>
                <a:lnTo>
                  <a:pt x="0" y="0"/>
                </a:lnTo>
                <a:lnTo>
                  <a:pt x="0" y="6857998"/>
                </a:lnTo>
                <a:lnTo>
                  <a:pt x="379602" y="6857998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0996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596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476"/>
                </a:moveTo>
                <a:lnTo>
                  <a:pt x="673607" y="333476"/>
                </a:lnTo>
                <a:lnTo>
                  <a:pt x="673607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596" y="6519138"/>
            <a:ext cx="2819400" cy="339090"/>
          </a:xfrm>
          <a:custGeom>
            <a:avLst/>
            <a:gdLst/>
            <a:ahLst/>
            <a:cxnLst/>
            <a:rect l="l" t="t" r="r" b="b"/>
            <a:pathLst>
              <a:path w="2819400" h="339090">
                <a:moveTo>
                  <a:pt x="0" y="338861"/>
                </a:moveTo>
                <a:lnTo>
                  <a:pt x="2819400" y="338861"/>
                </a:lnTo>
                <a:lnTo>
                  <a:pt x="28194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503" y="0"/>
            <a:ext cx="9102846" cy="6864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  <a:lnTo>
                  <a:pt x="0" y="0"/>
                </a:lnTo>
                <a:lnTo>
                  <a:pt x="0" y="677672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204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7672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089" y="0"/>
            <a:ext cx="3505200" cy="602615"/>
          </a:xfrm>
          <a:custGeom>
            <a:avLst/>
            <a:gdLst/>
            <a:ahLst/>
            <a:cxnLst/>
            <a:rect l="l" t="t" r="r" b="b"/>
            <a:pathLst>
              <a:path w="3505200" h="602615">
                <a:moveTo>
                  <a:pt x="0" y="602488"/>
                </a:moveTo>
                <a:lnTo>
                  <a:pt x="3505199" y="602488"/>
                </a:lnTo>
                <a:lnTo>
                  <a:pt x="3505199" y="0"/>
                </a:lnTo>
                <a:lnTo>
                  <a:pt x="0" y="0"/>
                </a:lnTo>
                <a:lnTo>
                  <a:pt x="0" y="602488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90955" y="2277995"/>
            <a:ext cx="6478270" cy="317182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dirty="0">
                <a:solidFill>
                  <a:srgbClr val="3D3C2C"/>
                </a:solidFill>
                <a:latin typeface="Century Gothic"/>
                <a:cs typeface="Century Gothic"/>
              </a:rPr>
              <a:t>Edema</a:t>
            </a:r>
            <a:endParaRPr sz="2400">
              <a:latin typeface="Century Gothic"/>
              <a:cs typeface="Century Gothic"/>
            </a:endParaRPr>
          </a:p>
          <a:p>
            <a:pPr marL="287020" marR="46990" indent="-274955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Mild to moderate edema- normal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in</a:t>
            </a:r>
            <a:r>
              <a:rPr sz="2400" spc="-9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initial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post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operative period, trauma to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stoma,  any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medical condition that results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in 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edema</a:t>
            </a:r>
            <a:endParaRPr sz="2400">
              <a:latin typeface="Century Gothic"/>
              <a:cs typeface="Century Gothic"/>
            </a:endParaRPr>
          </a:p>
          <a:p>
            <a:pPr marL="287020" marR="5080" indent="-274955" algn="just">
              <a:lnSpc>
                <a:spcPct val="100000"/>
              </a:lnSpc>
              <a:spcBef>
                <a:spcPts val="580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Moderate to sever edema- obstruction of  the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stoma,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allergic reaction to food</a:t>
            </a:r>
            <a:r>
              <a:rPr sz="2400" spc="-1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items,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gastroenteritis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009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199" y="333476"/>
                </a:lnTo>
                <a:lnTo>
                  <a:pt x="160019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009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199" y="338861"/>
                </a:lnTo>
                <a:lnTo>
                  <a:pt x="1600199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604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209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907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200" y="333476"/>
                </a:lnTo>
                <a:lnTo>
                  <a:pt x="1600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907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0519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476"/>
                </a:moveTo>
                <a:lnTo>
                  <a:pt x="457200" y="333476"/>
                </a:lnTo>
                <a:lnTo>
                  <a:pt x="457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0519" y="6519138"/>
            <a:ext cx="457200" cy="339090"/>
          </a:xfrm>
          <a:custGeom>
            <a:avLst/>
            <a:gdLst/>
            <a:ahLst/>
            <a:cxnLst/>
            <a:rect l="l" t="t" r="r" b="b"/>
            <a:pathLst>
              <a:path w="457200" h="339090">
                <a:moveTo>
                  <a:pt x="0" y="338861"/>
                </a:moveTo>
                <a:lnTo>
                  <a:pt x="457200" y="338861"/>
                </a:lnTo>
                <a:lnTo>
                  <a:pt x="457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9119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476"/>
                </a:moveTo>
                <a:lnTo>
                  <a:pt x="762000" y="333476"/>
                </a:lnTo>
                <a:lnTo>
                  <a:pt x="7620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9119" y="6519138"/>
            <a:ext cx="762000" cy="339090"/>
          </a:xfrm>
          <a:custGeom>
            <a:avLst/>
            <a:gdLst/>
            <a:ahLst/>
            <a:cxnLst/>
            <a:rect l="l" t="t" r="r" b="b"/>
            <a:pathLst>
              <a:path w="762000" h="339090">
                <a:moveTo>
                  <a:pt x="0" y="338861"/>
                </a:moveTo>
                <a:lnTo>
                  <a:pt x="762000" y="338861"/>
                </a:lnTo>
                <a:lnTo>
                  <a:pt x="7620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476"/>
                </a:moveTo>
                <a:lnTo>
                  <a:pt x="66929" y="333476"/>
                </a:lnTo>
                <a:lnTo>
                  <a:pt x="6692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6996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396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379602" y="6857998"/>
                </a:moveTo>
                <a:lnTo>
                  <a:pt x="379602" y="0"/>
                </a:lnTo>
                <a:lnTo>
                  <a:pt x="0" y="0"/>
                </a:lnTo>
                <a:lnTo>
                  <a:pt x="0" y="6857998"/>
                </a:lnTo>
                <a:lnTo>
                  <a:pt x="379602" y="6857998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0996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596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476"/>
                </a:moveTo>
                <a:lnTo>
                  <a:pt x="673607" y="333476"/>
                </a:lnTo>
                <a:lnTo>
                  <a:pt x="673607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596" y="6519138"/>
            <a:ext cx="2819400" cy="339090"/>
          </a:xfrm>
          <a:custGeom>
            <a:avLst/>
            <a:gdLst/>
            <a:ahLst/>
            <a:cxnLst/>
            <a:rect l="l" t="t" r="r" b="b"/>
            <a:pathLst>
              <a:path w="2819400" h="339090">
                <a:moveTo>
                  <a:pt x="0" y="338861"/>
                </a:moveTo>
                <a:lnTo>
                  <a:pt x="2819400" y="338861"/>
                </a:lnTo>
                <a:lnTo>
                  <a:pt x="28194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503" y="0"/>
            <a:ext cx="9102846" cy="6864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  <a:lnTo>
                  <a:pt x="0" y="0"/>
                </a:lnTo>
                <a:lnTo>
                  <a:pt x="0" y="677672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204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7672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089" y="0"/>
            <a:ext cx="3505200" cy="602615"/>
          </a:xfrm>
          <a:custGeom>
            <a:avLst/>
            <a:gdLst/>
            <a:ahLst/>
            <a:cxnLst/>
            <a:rect l="l" t="t" r="r" b="b"/>
            <a:pathLst>
              <a:path w="3505200" h="602615">
                <a:moveTo>
                  <a:pt x="0" y="602488"/>
                </a:moveTo>
                <a:lnTo>
                  <a:pt x="3505199" y="602488"/>
                </a:lnTo>
                <a:lnTo>
                  <a:pt x="3505199" y="0"/>
                </a:lnTo>
                <a:lnTo>
                  <a:pt x="0" y="0"/>
                </a:lnTo>
                <a:lnTo>
                  <a:pt x="0" y="602488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90955" y="2277995"/>
            <a:ext cx="6510020" cy="28060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Bleeding</a:t>
            </a:r>
            <a:endParaRPr sz="2400">
              <a:latin typeface="Century Gothic"/>
              <a:cs typeface="Century Gothic"/>
            </a:endParaRPr>
          </a:p>
          <a:p>
            <a:pPr marL="287020" marR="5080" indent="-274955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Small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amount-oozing from the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stoma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is 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common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when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touched,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because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2400" spc="-7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high  vascularity</a:t>
            </a:r>
            <a:endParaRPr sz="2400">
              <a:latin typeface="Century Gothic"/>
              <a:cs typeface="Century Gothic"/>
            </a:endParaRPr>
          </a:p>
          <a:p>
            <a:pPr marL="287020" marR="234950" indent="-274955">
              <a:lnSpc>
                <a:spcPct val="100000"/>
              </a:lnSpc>
              <a:spcBef>
                <a:spcPts val="580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Moderate to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large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amount- coagulation  factor deficiency,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stomal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varices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secondary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to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portal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hypertension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009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199" y="333476"/>
                </a:lnTo>
                <a:lnTo>
                  <a:pt x="160019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009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199" y="338861"/>
                </a:lnTo>
                <a:lnTo>
                  <a:pt x="1600199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604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209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907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200" y="333476"/>
                </a:lnTo>
                <a:lnTo>
                  <a:pt x="1600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907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0519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476"/>
                </a:moveTo>
                <a:lnTo>
                  <a:pt x="457200" y="333476"/>
                </a:lnTo>
                <a:lnTo>
                  <a:pt x="457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0519" y="6519138"/>
            <a:ext cx="457200" cy="339090"/>
          </a:xfrm>
          <a:custGeom>
            <a:avLst/>
            <a:gdLst/>
            <a:ahLst/>
            <a:cxnLst/>
            <a:rect l="l" t="t" r="r" b="b"/>
            <a:pathLst>
              <a:path w="457200" h="339090">
                <a:moveTo>
                  <a:pt x="0" y="338861"/>
                </a:moveTo>
                <a:lnTo>
                  <a:pt x="457200" y="338861"/>
                </a:lnTo>
                <a:lnTo>
                  <a:pt x="457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9119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476"/>
                </a:moveTo>
                <a:lnTo>
                  <a:pt x="762000" y="333476"/>
                </a:lnTo>
                <a:lnTo>
                  <a:pt x="7620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9119" y="6519138"/>
            <a:ext cx="762000" cy="339090"/>
          </a:xfrm>
          <a:custGeom>
            <a:avLst/>
            <a:gdLst/>
            <a:ahLst/>
            <a:cxnLst/>
            <a:rect l="l" t="t" r="r" b="b"/>
            <a:pathLst>
              <a:path w="762000" h="339090">
                <a:moveTo>
                  <a:pt x="0" y="338861"/>
                </a:moveTo>
                <a:lnTo>
                  <a:pt x="762000" y="338861"/>
                </a:lnTo>
                <a:lnTo>
                  <a:pt x="7620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476"/>
                </a:moveTo>
                <a:lnTo>
                  <a:pt x="66929" y="333476"/>
                </a:lnTo>
                <a:lnTo>
                  <a:pt x="6692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6996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396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379602" y="6857998"/>
                </a:moveTo>
                <a:lnTo>
                  <a:pt x="379602" y="0"/>
                </a:lnTo>
                <a:lnTo>
                  <a:pt x="0" y="0"/>
                </a:lnTo>
                <a:lnTo>
                  <a:pt x="0" y="6857998"/>
                </a:lnTo>
                <a:lnTo>
                  <a:pt x="379602" y="6857998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0996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596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476"/>
                </a:moveTo>
                <a:lnTo>
                  <a:pt x="673607" y="333476"/>
                </a:lnTo>
                <a:lnTo>
                  <a:pt x="673607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596" y="6519138"/>
            <a:ext cx="2819400" cy="339090"/>
          </a:xfrm>
          <a:custGeom>
            <a:avLst/>
            <a:gdLst/>
            <a:ahLst/>
            <a:cxnLst/>
            <a:rect l="l" t="t" r="r" b="b"/>
            <a:pathLst>
              <a:path w="2819400" h="339090">
                <a:moveTo>
                  <a:pt x="0" y="338861"/>
                </a:moveTo>
                <a:lnTo>
                  <a:pt x="2819400" y="338861"/>
                </a:lnTo>
                <a:lnTo>
                  <a:pt x="28194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503" y="0"/>
            <a:ext cx="9102846" cy="6864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4800" y="381000"/>
            <a:ext cx="90678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r>
              <a:rPr lang="en-US" dirty="0" smtClean="0"/>
              <a:t>                  </a:t>
            </a:r>
            <a:endParaRPr lang="en-US" dirty="0"/>
          </a:p>
        </p:txBody>
      </p:sp>
      <p:sp>
        <p:nvSpPr>
          <p:cNvPr id="20" name="object 20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  <a:lnTo>
                  <a:pt x="0" y="0"/>
                </a:lnTo>
                <a:lnTo>
                  <a:pt x="0" y="677672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204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7672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089" y="0"/>
            <a:ext cx="3505200" cy="602615"/>
          </a:xfrm>
          <a:custGeom>
            <a:avLst/>
            <a:gdLst/>
            <a:ahLst/>
            <a:cxnLst/>
            <a:rect l="l" t="t" r="r" b="b"/>
            <a:pathLst>
              <a:path w="3505200" h="602615">
                <a:moveTo>
                  <a:pt x="0" y="602488"/>
                </a:moveTo>
                <a:lnTo>
                  <a:pt x="3505199" y="602488"/>
                </a:lnTo>
                <a:lnTo>
                  <a:pt x="3505199" y="0"/>
                </a:lnTo>
                <a:lnTo>
                  <a:pt x="0" y="0"/>
                </a:lnTo>
                <a:lnTo>
                  <a:pt x="0" y="602488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2" descr="C:\Users\MANJU\Desktop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85800"/>
            <a:ext cx="83820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009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199" y="333476"/>
                </a:lnTo>
                <a:lnTo>
                  <a:pt x="160019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009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199" y="338861"/>
                </a:lnTo>
                <a:lnTo>
                  <a:pt x="1600199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604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209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907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476"/>
                </a:moveTo>
                <a:lnTo>
                  <a:pt x="1600200" y="333476"/>
                </a:lnTo>
                <a:lnTo>
                  <a:pt x="1600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907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0519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476"/>
                </a:moveTo>
                <a:lnTo>
                  <a:pt x="457200" y="333476"/>
                </a:lnTo>
                <a:lnTo>
                  <a:pt x="4572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0519" y="6519138"/>
            <a:ext cx="457200" cy="339090"/>
          </a:xfrm>
          <a:custGeom>
            <a:avLst/>
            <a:gdLst/>
            <a:ahLst/>
            <a:cxnLst/>
            <a:rect l="l" t="t" r="r" b="b"/>
            <a:pathLst>
              <a:path w="457200" h="339090">
                <a:moveTo>
                  <a:pt x="0" y="338861"/>
                </a:moveTo>
                <a:lnTo>
                  <a:pt x="457200" y="338861"/>
                </a:lnTo>
                <a:lnTo>
                  <a:pt x="457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9119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476"/>
                </a:moveTo>
                <a:lnTo>
                  <a:pt x="762000" y="333476"/>
                </a:lnTo>
                <a:lnTo>
                  <a:pt x="762000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9119" y="6519138"/>
            <a:ext cx="762000" cy="339090"/>
          </a:xfrm>
          <a:custGeom>
            <a:avLst/>
            <a:gdLst/>
            <a:ahLst/>
            <a:cxnLst/>
            <a:rect l="l" t="t" r="r" b="b"/>
            <a:pathLst>
              <a:path w="762000" h="339090">
                <a:moveTo>
                  <a:pt x="0" y="338861"/>
                </a:moveTo>
                <a:lnTo>
                  <a:pt x="762000" y="338861"/>
                </a:lnTo>
                <a:lnTo>
                  <a:pt x="7620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476"/>
                </a:moveTo>
                <a:lnTo>
                  <a:pt x="66929" y="333476"/>
                </a:lnTo>
                <a:lnTo>
                  <a:pt x="66929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6996" y="6519138"/>
            <a:ext cx="1600200" cy="339090"/>
          </a:xfrm>
          <a:custGeom>
            <a:avLst/>
            <a:gdLst/>
            <a:ahLst/>
            <a:cxnLst/>
            <a:rect l="l" t="t" r="r" b="b"/>
            <a:pathLst>
              <a:path w="1600200" h="339090">
                <a:moveTo>
                  <a:pt x="0" y="338861"/>
                </a:moveTo>
                <a:lnTo>
                  <a:pt x="1600200" y="338861"/>
                </a:lnTo>
                <a:lnTo>
                  <a:pt x="16002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396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379602" y="6857998"/>
                </a:moveTo>
                <a:lnTo>
                  <a:pt x="379602" y="0"/>
                </a:lnTo>
                <a:lnTo>
                  <a:pt x="0" y="0"/>
                </a:lnTo>
                <a:lnTo>
                  <a:pt x="0" y="6857998"/>
                </a:lnTo>
                <a:lnTo>
                  <a:pt x="379602" y="6857998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0996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596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476"/>
                </a:moveTo>
                <a:lnTo>
                  <a:pt x="673607" y="333476"/>
                </a:lnTo>
                <a:lnTo>
                  <a:pt x="673607" y="0"/>
                </a:lnTo>
                <a:lnTo>
                  <a:pt x="0" y="0"/>
                </a:lnTo>
                <a:lnTo>
                  <a:pt x="0" y="33347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596" y="6519138"/>
            <a:ext cx="2819400" cy="339090"/>
          </a:xfrm>
          <a:custGeom>
            <a:avLst/>
            <a:gdLst/>
            <a:ahLst/>
            <a:cxnLst/>
            <a:rect l="l" t="t" r="r" b="b"/>
            <a:pathLst>
              <a:path w="2819400" h="339090">
                <a:moveTo>
                  <a:pt x="0" y="338861"/>
                </a:moveTo>
                <a:lnTo>
                  <a:pt x="2819400" y="338861"/>
                </a:lnTo>
                <a:lnTo>
                  <a:pt x="2819400" y="0"/>
                </a:lnTo>
                <a:lnTo>
                  <a:pt x="0" y="0"/>
                </a:lnTo>
                <a:lnTo>
                  <a:pt x="0" y="338861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503" y="0"/>
            <a:ext cx="9102846" cy="6864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  <a:lnTo>
                  <a:pt x="0" y="0"/>
                </a:lnTo>
                <a:lnTo>
                  <a:pt x="0" y="677672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204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204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7672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089" y="0"/>
            <a:ext cx="3505200" cy="602615"/>
          </a:xfrm>
          <a:custGeom>
            <a:avLst/>
            <a:gdLst/>
            <a:ahLst/>
            <a:cxnLst/>
            <a:rect l="l" t="t" r="r" b="b"/>
            <a:pathLst>
              <a:path w="3505200" h="602615">
                <a:moveTo>
                  <a:pt x="0" y="602488"/>
                </a:moveTo>
                <a:lnTo>
                  <a:pt x="3505199" y="602488"/>
                </a:lnTo>
                <a:lnTo>
                  <a:pt x="3505199" y="0"/>
                </a:lnTo>
                <a:lnTo>
                  <a:pt x="0" y="0"/>
                </a:lnTo>
                <a:lnTo>
                  <a:pt x="0" y="602488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5800" y="533400"/>
            <a:ext cx="6985889" cy="556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3900"/>
            <a:ext cx="61106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37105" algn="l"/>
              </a:tabLst>
            </a:pPr>
            <a:r>
              <a:rPr sz="4000" b="1" spc="-10" dirty="0">
                <a:solidFill>
                  <a:srgbClr val="93C500"/>
                </a:solidFill>
                <a:latin typeface="Century Gothic"/>
                <a:cs typeface="Century Gothic"/>
              </a:rPr>
              <a:t>Etiology	and Risk</a:t>
            </a:r>
            <a:r>
              <a:rPr sz="4000" b="1" spc="-20" dirty="0">
                <a:solidFill>
                  <a:srgbClr val="93C500"/>
                </a:solidFill>
                <a:latin typeface="Century Gothic"/>
                <a:cs typeface="Century Gothic"/>
              </a:rPr>
              <a:t> </a:t>
            </a:r>
            <a:r>
              <a:rPr sz="4000" b="1" spc="-5" dirty="0">
                <a:solidFill>
                  <a:srgbClr val="93C500"/>
                </a:solidFill>
                <a:latin typeface="Century Gothic"/>
                <a:cs typeface="Century Gothic"/>
              </a:rPr>
              <a:t>factors</a:t>
            </a:r>
            <a:endParaRPr sz="4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0955" y="2300732"/>
            <a:ext cx="6367780" cy="2876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86385" algn="l"/>
              </a:tabLst>
            </a:pPr>
            <a:r>
              <a:rPr sz="1300" spc="-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700" dirty="0">
                <a:solidFill>
                  <a:srgbClr val="3D3C2C"/>
                </a:solidFill>
                <a:latin typeface="Century Gothic"/>
                <a:cs typeface="Century Gothic"/>
              </a:rPr>
              <a:t>The cause of colorectal cancer remain</a:t>
            </a:r>
            <a:r>
              <a:rPr sz="1700" spc="36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D3C2C"/>
                </a:solidFill>
                <a:latin typeface="Century Gothic"/>
                <a:cs typeface="Century Gothic"/>
              </a:rPr>
              <a:t>unclear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300" spc="-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700" dirty="0">
                <a:solidFill>
                  <a:srgbClr val="3D3C2C"/>
                </a:solidFill>
                <a:latin typeface="Century Gothic"/>
                <a:cs typeface="Century Gothic"/>
              </a:rPr>
              <a:t>Familial </a:t>
            </a:r>
            <a:r>
              <a:rPr sz="1700" spc="-5" dirty="0">
                <a:solidFill>
                  <a:srgbClr val="3D3C2C"/>
                </a:solidFill>
                <a:latin typeface="Century Gothic"/>
                <a:cs typeface="Century Gothic"/>
              </a:rPr>
              <a:t>history </a:t>
            </a:r>
            <a:r>
              <a:rPr sz="1700" dirty="0">
                <a:solidFill>
                  <a:srgbClr val="3D3C2C"/>
                </a:solidFill>
                <a:latin typeface="Century Gothic"/>
                <a:cs typeface="Century Gothic"/>
              </a:rPr>
              <a:t>of colorectal</a:t>
            </a:r>
            <a:r>
              <a:rPr sz="1700" spc="-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D3C2C"/>
                </a:solidFill>
                <a:latin typeface="Century Gothic"/>
                <a:cs typeface="Century Gothic"/>
              </a:rPr>
              <a:t>cancer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300" spc="-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700" dirty="0">
                <a:solidFill>
                  <a:srgbClr val="3D3C2C"/>
                </a:solidFill>
                <a:latin typeface="Century Gothic"/>
                <a:cs typeface="Century Gothic"/>
              </a:rPr>
              <a:t>Advanced age &gt;</a:t>
            </a:r>
            <a:r>
              <a:rPr sz="1700" spc="-7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3D3C2C"/>
                </a:solidFill>
                <a:latin typeface="Century Gothic"/>
                <a:cs typeface="Century Gothic"/>
              </a:rPr>
              <a:t>50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300" spc="-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700" dirty="0">
                <a:solidFill>
                  <a:srgbClr val="3D3C2C"/>
                </a:solidFill>
                <a:latin typeface="Century Gothic"/>
                <a:cs typeface="Century Gothic"/>
              </a:rPr>
              <a:t>Previous </a:t>
            </a:r>
            <a:r>
              <a:rPr sz="1700" spc="-5" dirty="0">
                <a:solidFill>
                  <a:srgbClr val="3D3C2C"/>
                </a:solidFill>
                <a:latin typeface="Century Gothic"/>
                <a:cs typeface="Century Gothic"/>
              </a:rPr>
              <a:t>history </a:t>
            </a:r>
            <a:r>
              <a:rPr sz="1700" dirty="0">
                <a:solidFill>
                  <a:srgbClr val="3D3C2C"/>
                </a:solidFill>
                <a:latin typeface="Century Gothic"/>
                <a:cs typeface="Century Gothic"/>
              </a:rPr>
              <a:t>of </a:t>
            </a:r>
            <a:r>
              <a:rPr sz="1700" spc="-5" dirty="0">
                <a:solidFill>
                  <a:srgbClr val="3D3C2C"/>
                </a:solidFill>
                <a:latin typeface="Century Gothic"/>
                <a:cs typeface="Century Gothic"/>
              </a:rPr>
              <a:t>adenomatous</a:t>
            </a:r>
            <a:r>
              <a:rPr sz="1700" spc="4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D3C2C"/>
                </a:solidFill>
                <a:latin typeface="Century Gothic"/>
                <a:cs typeface="Century Gothic"/>
              </a:rPr>
              <a:t>polyps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300" spc="-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700" dirty="0">
                <a:solidFill>
                  <a:srgbClr val="3D3C2C"/>
                </a:solidFill>
                <a:latin typeface="Century Gothic"/>
                <a:cs typeface="Century Gothic"/>
              </a:rPr>
              <a:t>High </a:t>
            </a:r>
            <a:r>
              <a:rPr sz="1700" spc="-5" dirty="0">
                <a:solidFill>
                  <a:srgbClr val="3D3C2C"/>
                </a:solidFill>
                <a:latin typeface="Century Gothic"/>
                <a:cs typeface="Century Gothic"/>
              </a:rPr>
              <a:t>consumption </a:t>
            </a:r>
            <a:r>
              <a:rPr sz="170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17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D3C2C"/>
                </a:solidFill>
                <a:latin typeface="Century Gothic"/>
                <a:cs typeface="Century Gothic"/>
              </a:rPr>
              <a:t>alcohol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300" spc="-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700" spc="-5" dirty="0">
                <a:solidFill>
                  <a:srgbClr val="3D3C2C"/>
                </a:solidFill>
                <a:latin typeface="Century Gothic"/>
                <a:cs typeface="Century Gothic"/>
              </a:rPr>
              <a:t>Smoking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300" spc="-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700" spc="-5" dirty="0">
                <a:solidFill>
                  <a:srgbClr val="3D3C2C"/>
                </a:solidFill>
                <a:latin typeface="Century Gothic"/>
                <a:cs typeface="Century Gothic"/>
              </a:rPr>
              <a:t>Obesity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300" spc="-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700" spc="-5" dirty="0">
                <a:solidFill>
                  <a:srgbClr val="3D3C2C"/>
                </a:solidFill>
                <a:latin typeface="Century Gothic"/>
                <a:cs typeface="Century Gothic"/>
              </a:rPr>
              <a:t>History </a:t>
            </a:r>
            <a:r>
              <a:rPr sz="170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17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3D3C2C"/>
                </a:solidFill>
                <a:latin typeface="Century Gothic"/>
                <a:cs typeface="Century Gothic"/>
              </a:rPr>
              <a:t>gastrectomy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300" spc="-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700" spc="-5" dirty="0">
                <a:solidFill>
                  <a:srgbClr val="3D3C2C"/>
                </a:solidFill>
                <a:latin typeface="Century Gothic"/>
                <a:cs typeface="Century Gothic"/>
              </a:rPr>
              <a:t>History </a:t>
            </a:r>
            <a:r>
              <a:rPr sz="1700" dirty="0">
                <a:solidFill>
                  <a:srgbClr val="3D3C2C"/>
                </a:solidFill>
                <a:latin typeface="Century Gothic"/>
                <a:cs typeface="Century Gothic"/>
              </a:rPr>
              <a:t>of </a:t>
            </a:r>
            <a:r>
              <a:rPr sz="1700" spc="-5" dirty="0">
                <a:solidFill>
                  <a:srgbClr val="3D3C2C"/>
                </a:solidFill>
                <a:latin typeface="Century Gothic"/>
                <a:cs typeface="Century Gothic"/>
              </a:rPr>
              <a:t>breast </a:t>
            </a:r>
            <a:r>
              <a:rPr sz="1700" dirty="0">
                <a:solidFill>
                  <a:srgbClr val="3D3C2C"/>
                </a:solidFill>
                <a:latin typeface="Century Gothic"/>
                <a:cs typeface="Century Gothic"/>
              </a:rPr>
              <a:t>/ ovarian / endometrial cancer in</a:t>
            </a:r>
            <a:r>
              <a:rPr sz="1700" spc="-1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3D3C2C"/>
                </a:solidFill>
                <a:latin typeface="Century Gothic"/>
                <a:cs typeface="Century Gothic"/>
              </a:rPr>
              <a:t>women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300" spc="-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700" spc="-5" dirty="0">
                <a:solidFill>
                  <a:srgbClr val="3D3C2C"/>
                </a:solidFill>
                <a:latin typeface="Century Gothic"/>
                <a:cs typeface="Century Gothic"/>
              </a:rPr>
              <a:t>History </a:t>
            </a:r>
            <a:r>
              <a:rPr sz="1700" dirty="0">
                <a:solidFill>
                  <a:srgbClr val="3D3C2C"/>
                </a:solidFill>
                <a:latin typeface="Century Gothic"/>
                <a:cs typeface="Century Gothic"/>
              </a:rPr>
              <a:t>of inflammatory </a:t>
            </a:r>
            <a:r>
              <a:rPr sz="1700" spc="-5" dirty="0">
                <a:solidFill>
                  <a:srgbClr val="3D3C2C"/>
                </a:solidFill>
                <a:latin typeface="Century Gothic"/>
                <a:cs typeface="Century Gothic"/>
              </a:rPr>
              <a:t>bowel</a:t>
            </a:r>
            <a:r>
              <a:rPr sz="1700" spc="-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3D3C2C"/>
                </a:solidFill>
                <a:latin typeface="Century Gothic"/>
                <a:cs typeface="Century Gothic"/>
              </a:rPr>
              <a:t>disease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300" spc="-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700" dirty="0">
                <a:solidFill>
                  <a:srgbClr val="3D3C2C"/>
                </a:solidFill>
                <a:latin typeface="Century Gothic"/>
                <a:cs typeface="Century Gothic"/>
              </a:rPr>
              <a:t>High fat , high </a:t>
            </a:r>
            <a:r>
              <a:rPr sz="1700" spc="-5" dirty="0">
                <a:solidFill>
                  <a:srgbClr val="3D3C2C"/>
                </a:solidFill>
                <a:latin typeface="Century Gothic"/>
                <a:cs typeface="Century Gothic"/>
              </a:rPr>
              <a:t>protein, </a:t>
            </a:r>
            <a:r>
              <a:rPr sz="1700" spc="5" dirty="0">
                <a:solidFill>
                  <a:srgbClr val="3D3C2C"/>
                </a:solidFill>
                <a:latin typeface="Century Gothic"/>
                <a:cs typeface="Century Gothic"/>
              </a:rPr>
              <a:t>low </a:t>
            </a:r>
            <a:r>
              <a:rPr sz="1700" dirty="0">
                <a:solidFill>
                  <a:srgbClr val="3D3C2C"/>
                </a:solidFill>
                <a:latin typeface="Century Gothic"/>
                <a:cs typeface="Century Gothic"/>
              </a:rPr>
              <a:t>fiber </a:t>
            </a:r>
            <a:r>
              <a:rPr sz="1700" spc="-5" dirty="0">
                <a:solidFill>
                  <a:srgbClr val="3D3C2C"/>
                </a:solidFill>
                <a:latin typeface="Century Gothic"/>
                <a:cs typeface="Century Gothic"/>
              </a:rPr>
              <a:t>diet </a:t>
            </a:r>
            <a:r>
              <a:rPr sz="1700" dirty="0">
                <a:solidFill>
                  <a:srgbClr val="3D3C2C"/>
                </a:solidFill>
                <a:latin typeface="Century Gothic"/>
                <a:cs typeface="Century Gothic"/>
              </a:rPr>
              <a:t>[ controversial</a:t>
            </a:r>
            <a:r>
              <a:rPr sz="1700" spc="-10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3D3C2C"/>
                </a:solidFill>
                <a:latin typeface="Century Gothic"/>
                <a:cs typeface="Century Gothic"/>
              </a:rPr>
              <a:t>effect]</a:t>
            </a:r>
            <a:endParaRPr sz="17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3900"/>
            <a:ext cx="41065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5" dirty="0">
                <a:solidFill>
                  <a:srgbClr val="93C500"/>
                </a:solidFill>
                <a:latin typeface="Century Gothic"/>
                <a:cs typeface="Century Gothic"/>
              </a:rPr>
              <a:t>P</a:t>
            </a:r>
            <a:r>
              <a:rPr sz="4000" b="1" spc="-10" dirty="0">
                <a:solidFill>
                  <a:srgbClr val="93C500"/>
                </a:solidFill>
                <a:latin typeface="Century Gothic"/>
                <a:cs typeface="Century Gothic"/>
              </a:rPr>
              <a:t>athophy</a:t>
            </a:r>
            <a:r>
              <a:rPr sz="4000" b="1" dirty="0">
                <a:solidFill>
                  <a:srgbClr val="93C500"/>
                </a:solidFill>
                <a:latin typeface="Century Gothic"/>
                <a:cs typeface="Century Gothic"/>
              </a:rPr>
              <a:t>s</a:t>
            </a:r>
            <a:r>
              <a:rPr sz="4000" b="1" spc="-5" dirty="0">
                <a:solidFill>
                  <a:srgbClr val="93C500"/>
                </a:solidFill>
                <a:latin typeface="Century Gothic"/>
                <a:cs typeface="Century Gothic"/>
              </a:rPr>
              <a:t>iology</a:t>
            </a:r>
            <a:endParaRPr sz="4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0955" y="2317495"/>
            <a:ext cx="6414135" cy="3345179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87020" marR="152400" indent="-274955">
              <a:lnSpc>
                <a:spcPts val="2380"/>
              </a:lnSpc>
              <a:spcBef>
                <a:spcPts val="390"/>
              </a:spcBef>
              <a:buClr>
                <a:srgbClr val="93C500"/>
              </a:buClr>
              <a:buSzPct val="75000"/>
              <a:buFont typeface="Wingdings"/>
              <a:buChar char=""/>
              <a:tabLst>
                <a:tab pos="287655" algn="l"/>
                <a:tab pos="1558290" algn="l"/>
                <a:tab pos="3800475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Predominantly arise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as 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adenocarcinoma[arising	from the epithelial  lining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of	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the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intestine</a:t>
            </a:r>
            <a:endParaRPr sz="2200">
              <a:latin typeface="Century Gothic"/>
              <a:cs typeface="Century Gothic"/>
            </a:endParaRPr>
          </a:p>
          <a:p>
            <a:pPr marL="287020" indent="-274955">
              <a:lnSpc>
                <a:spcPct val="100000"/>
              </a:lnSpc>
              <a:spcBef>
                <a:spcPts val="220"/>
              </a:spcBef>
              <a:buClr>
                <a:srgbClr val="93C500"/>
              </a:buClr>
              <a:buSzPct val="75000"/>
              <a:buFont typeface="Wingdings"/>
              <a:buChar char=""/>
              <a:tabLst>
                <a:tab pos="287655" algn="l"/>
                <a:tab pos="3764915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Start as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benign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later	become</a:t>
            </a:r>
            <a:r>
              <a:rPr sz="2200" spc="-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malignant</a:t>
            </a:r>
            <a:endParaRPr sz="2200">
              <a:latin typeface="Century Gothic"/>
              <a:cs typeface="Century Gothic"/>
            </a:endParaRPr>
          </a:p>
          <a:p>
            <a:pPr marL="287020" indent="-274955">
              <a:lnSpc>
                <a:spcPct val="100000"/>
              </a:lnSpc>
              <a:spcBef>
                <a:spcPts val="265"/>
              </a:spcBef>
              <a:buClr>
                <a:srgbClr val="93C500"/>
              </a:buClr>
              <a:buSzPct val="75000"/>
              <a:buFont typeface="Wingdings"/>
              <a:buChar char=""/>
              <a:tabLst>
                <a:tab pos="287655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Invade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and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destroy normal tissues</a:t>
            </a:r>
            <a:endParaRPr sz="2200">
              <a:latin typeface="Century Gothic"/>
              <a:cs typeface="Century Gothic"/>
            </a:endParaRPr>
          </a:p>
          <a:p>
            <a:pPr marL="287020" indent="-274955">
              <a:lnSpc>
                <a:spcPct val="100000"/>
              </a:lnSpc>
              <a:spcBef>
                <a:spcPts val="265"/>
              </a:spcBef>
              <a:buClr>
                <a:srgbClr val="93C500"/>
              </a:buClr>
              <a:buSzPct val="75000"/>
              <a:buFont typeface="Wingdings"/>
              <a:buChar char=""/>
              <a:tabLst>
                <a:tab pos="287655" algn="l"/>
                <a:tab pos="1360170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Extend	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into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surrounding tissues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2200" spc="-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structures</a:t>
            </a:r>
            <a:endParaRPr sz="2200">
              <a:latin typeface="Century Gothic"/>
              <a:cs typeface="Century Gothic"/>
            </a:endParaRPr>
          </a:p>
          <a:p>
            <a:pPr marL="287020" marR="128905" indent="-274955">
              <a:lnSpc>
                <a:spcPts val="2380"/>
              </a:lnSpc>
              <a:spcBef>
                <a:spcPts val="565"/>
              </a:spcBef>
              <a:buClr>
                <a:srgbClr val="93C500"/>
              </a:buClr>
              <a:buSzPct val="75000"/>
              <a:buFont typeface="Wingdings"/>
              <a:buChar char=""/>
              <a:tabLst>
                <a:tab pos="287655" algn="l"/>
                <a:tab pos="2488565" algn="l"/>
                <a:tab pos="3944620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Cancer cells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migrate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away from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primary  tumor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 sites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and	spread</a:t>
            </a:r>
            <a:r>
              <a:rPr sz="22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to	other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parts of</a:t>
            </a:r>
            <a:r>
              <a:rPr sz="2200" spc="-8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the 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body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/ metastasis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[liver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, peritoneum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and  lungs]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3900"/>
            <a:ext cx="55626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93C500"/>
                </a:solidFill>
                <a:latin typeface="Century Gothic"/>
                <a:cs typeface="Century Gothic"/>
              </a:rPr>
              <a:t>Clinical</a:t>
            </a:r>
            <a:r>
              <a:rPr sz="4000" b="1" spc="-10" dirty="0">
                <a:solidFill>
                  <a:srgbClr val="93C500"/>
                </a:solidFill>
                <a:latin typeface="Century Gothic"/>
                <a:cs typeface="Century Gothic"/>
              </a:rPr>
              <a:t> </a:t>
            </a:r>
            <a:r>
              <a:rPr sz="4000" b="1" spc="-5" dirty="0">
                <a:solidFill>
                  <a:srgbClr val="93C500"/>
                </a:solidFill>
                <a:latin typeface="Century Gothic"/>
                <a:cs typeface="Century Gothic"/>
              </a:rPr>
              <a:t>manifestations</a:t>
            </a:r>
            <a:endParaRPr sz="4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0955" y="2283967"/>
            <a:ext cx="6346190" cy="317754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287020" marR="5080" indent="-274955">
              <a:lnSpc>
                <a:spcPts val="2110"/>
              </a:lnSpc>
              <a:spcBef>
                <a:spcPts val="605"/>
              </a:spcBef>
              <a:tabLst>
                <a:tab pos="4275455" algn="l"/>
              </a:tabLst>
            </a:pP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symptoms</a:t>
            </a:r>
            <a:r>
              <a:rPr sz="2200" spc="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are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determined	by the</a:t>
            </a:r>
            <a:r>
              <a:rPr sz="2200" spc="-6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location  of tumor, stages of disease, functions of the  affected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intestinal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portions…..the</a:t>
            </a:r>
            <a:r>
              <a:rPr sz="2200" spc="-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most</a:t>
            </a:r>
            <a:endParaRPr sz="2200">
              <a:latin typeface="Century Gothic"/>
              <a:cs typeface="Century Gothic"/>
            </a:endParaRPr>
          </a:p>
          <a:p>
            <a:pPr marL="287020">
              <a:lnSpc>
                <a:spcPts val="2135"/>
              </a:lnSpc>
              <a:tabLst>
                <a:tab pos="1758314" algn="l"/>
                <a:tab pos="2446655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common	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are	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the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follows……</a:t>
            </a:r>
            <a:endParaRPr sz="2200">
              <a:latin typeface="Century Gothic"/>
              <a:cs typeface="Century Gothic"/>
            </a:endParaRPr>
          </a:p>
          <a:p>
            <a:pPr marL="287020" indent="-274955">
              <a:lnSpc>
                <a:spcPct val="100000"/>
              </a:lnSpc>
              <a:buClr>
                <a:srgbClr val="93C500"/>
              </a:buClr>
              <a:buSzPct val="75000"/>
              <a:buFont typeface="Wingdings"/>
              <a:buChar char=""/>
              <a:tabLst>
                <a:tab pos="287655" algn="l"/>
              </a:tabLst>
            </a:pP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Change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in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bowel</a:t>
            </a:r>
            <a:r>
              <a:rPr sz="22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pattern</a:t>
            </a:r>
            <a:endParaRPr sz="2200">
              <a:latin typeface="Century Gothic"/>
              <a:cs typeface="Century Gothic"/>
            </a:endParaRPr>
          </a:p>
          <a:p>
            <a:pPr marL="287020" indent="-274955">
              <a:lnSpc>
                <a:spcPct val="100000"/>
              </a:lnSpc>
              <a:buClr>
                <a:srgbClr val="93C500"/>
              </a:buClr>
              <a:buSzPct val="75000"/>
              <a:buFont typeface="Wingdings"/>
              <a:buChar char=""/>
              <a:tabLst>
                <a:tab pos="287655" algn="l"/>
                <a:tab pos="2920365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Presence of</a:t>
            </a:r>
            <a:r>
              <a:rPr sz="22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blood	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in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stool</a:t>
            </a:r>
            <a:endParaRPr sz="2200">
              <a:latin typeface="Century Gothic"/>
              <a:cs typeface="Century Gothic"/>
            </a:endParaRPr>
          </a:p>
          <a:p>
            <a:pPr marL="287020" indent="-274955">
              <a:lnSpc>
                <a:spcPct val="100000"/>
              </a:lnSpc>
              <a:buClr>
                <a:srgbClr val="93C500"/>
              </a:buClr>
              <a:buSzPct val="75000"/>
              <a:buFont typeface="Wingdings"/>
              <a:buChar char=""/>
              <a:tabLst>
                <a:tab pos="287655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Anemia</a:t>
            </a:r>
            <a:endParaRPr sz="2200">
              <a:latin typeface="Century Gothic"/>
              <a:cs typeface="Century Gothic"/>
            </a:endParaRPr>
          </a:p>
          <a:p>
            <a:pPr marL="287020" indent="-274955">
              <a:lnSpc>
                <a:spcPct val="100000"/>
              </a:lnSpc>
              <a:spcBef>
                <a:spcPts val="5"/>
              </a:spcBef>
              <a:buClr>
                <a:srgbClr val="93C500"/>
              </a:buClr>
              <a:buSzPct val="75000"/>
              <a:buFont typeface="Wingdings"/>
              <a:buChar char=""/>
              <a:tabLst>
                <a:tab pos="287655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Anorexia</a:t>
            </a:r>
            <a:endParaRPr sz="2200">
              <a:latin typeface="Century Gothic"/>
              <a:cs typeface="Century Gothic"/>
            </a:endParaRPr>
          </a:p>
          <a:p>
            <a:pPr marL="287020" indent="-274955">
              <a:lnSpc>
                <a:spcPct val="100000"/>
              </a:lnSpc>
              <a:buClr>
                <a:srgbClr val="93C500"/>
              </a:buClr>
              <a:buSzPct val="75000"/>
              <a:buFont typeface="Wingdings"/>
              <a:buChar char=""/>
              <a:tabLst>
                <a:tab pos="287655" algn="l"/>
                <a:tab pos="1396365" algn="l"/>
              </a:tabLst>
            </a:pP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Weight	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loss</a:t>
            </a:r>
            <a:endParaRPr sz="2200">
              <a:latin typeface="Century Gothic"/>
              <a:cs typeface="Century Gothic"/>
            </a:endParaRPr>
          </a:p>
          <a:p>
            <a:pPr marL="287020" indent="-274955">
              <a:lnSpc>
                <a:spcPct val="100000"/>
              </a:lnSpc>
              <a:buClr>
                <a:srgbClr val="93C500"/>
              </a:buClr>
              <a:buSzPct val="75000"/>
              <a:buFont typeface="Wingdings"/>
              <a:buChar char=""/>
              <a:tabLst>
                <a:tab pos="287655" algn="l"/>
              </a:tabLst>
            </a:pP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fatigue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2377"/>
            <a:ext cx="204088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93C500"/>
                </a:solidFill>
              </a:rPr>
              <a:t>Cont…..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90955" y="2283358"/>
            <a:ext cx="6356985" cy="334581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  <a:tabLst>
                <a:tab pos="3745865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Symptoms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associated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 with	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RIGHT side of</a:t>
            </a:r>
            <a:r>
              <a:rPr sz="22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colon</a:t>
            </a:r>
            <a:endParaRPr sz="2200">
              <a:latin typeface="Century Gothic"/>
              <a:cs typeface="Century Gothic"/>
            </a:endParaRPr>
          </a:p>
          <a:p>
            <a:pPr marL="287020" indent="-274955">
              <a:lnSpc>
                <a:spcPct val="100000"/>
              </a:lnSpc>
              <a:spcBef>
                <a:spcPts val="260"/>
              </a:spcBef>
              <a:buClr>
                <a:srgbClr val="93C500"/>
              </a:buClr>
              <a:buSzPct val="75000"/>
              <a:buFont typeface="Wingdings"/>
              <a:buChar char=""/>
              <a:tabLst>
                <a:tab pos="287655" algn="l"/>
                <a:tab pos="1945005" algn="l"/>
              </a:tabLst>
            </a:pP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Abdominal	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pain</a:t>
            </a:r>
            <a:endParaRPr sz="2200">
              <a:latin typeface="Century Gothic"/>
              <a:cs typeface="Century Gothic"/>
            </a:endParaRPr>
          </a:p>
          <a:p>
            <a:pPr marL="287020" indent="-274955">
              <a:lnSpc>
                <a:spcPct val="100000"/>
              </a:lnSpc>
              <a:spcBef>
                <a:spcPts val="270"/>
              </a:spcBef>
              <a:buClr>
                <a:srgbClr val="93C500"/>
              </a:buClr>
              <a:buSzPct val="75000"/>
              <a:buFont typeface="Wingdings"/>
              <a:buChar char=""/>
              <a:tabLst>
                <a:tab pos="287655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Malena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  <a:tabLst>
                <a:tab pos="3117215" algn="l"/>
                <a:tab pos="4432935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Symptoms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associated	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with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LEFT	side of</a:t>
            </a:r>
            <a:r>
              <a:rPr sz="22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colon</a:t>
            </a:r>
            <a:endParaRPr sz="2200">
              <a:latin typeface="Century Gothic"/>
              <a:cs typeface="Century Gothic"/>
            </a:endParaRPr>
          </a:p>
          <a:p>
            <a:pPr marL="287020" indent="-274955">
              <a:lnSpc>
                <a:spcPct val="100000"/>
              </a:lnSpc>
              <a:spcBef>
                <a:spcPts val="265"/>
              </a:spcBef>
              <a:buClr>
                <a:srgbClr val="93C500"/>
              </a:buClr>
              <a:buSzPct val="75000"/>
              <a:buFont typeface="Wingdings"/>
              <a:buChar char=""/>
              <a:tabLst>
                <a:tab pos="287655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Cramping</a:t>
            </a:r>
            <a:endParaRPr sz="2200">
              <a:latin typeface="Century Gothic"/>
              <a:cs typeface="Century Gothic"/>
            </a:endParaRPr>
          </a:p>
          <a:p>
            <a:pPr marL="287020" indent="-274955">
              <a:lnSpc>
                <a:spcPct val="100000"/>
              </a:lnSpc>
              <a:spcBef>
                <a:spcPts val="265"/>
              </a:spcBef>
              <a:buClr>
                <a:srgbClr val="93C500"/>
              </a:buClr>
              <a:buSzPct val="75000"/>
              <a:buFont typeface="Wingdings"/>
              <a:buChar char=""/>
              <a:tabLst>
                <a:tab pos="287655" algn="l"/>
                <a:tab pos="1833245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Narrowing	of</a:t>
            </a:r>
            <a:r>
              <a:rPr sz="2200" spc="-7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stool</a:t>
            </a:r>
            <a:endParaRPr sz="2200">
              <a:latin typeface="Century Gothic"/>
              <a:cs typeface="Century Gothic"/>
            </a:endParaRPr>
          </a:p>
          <a:p>
            <a:pPr marL="287020" indent="-274955">
              <a:lnSpc>
                <a:spcPct val="100000"/>
              </a:lnSpc>
              <a:spcBef>
                <a:spcPts val="265"/>
              </a:spcBef>
              <a:buClr>
                <a:srgbClr val="93C500"/>
              </a:buClr>
              <a:buSzPct val="75000"/>
              <a:buFont typeface="Wingdings"/>
              <a:buChar char=""/>
              <a:tabLst>
                <a:tab pos="287655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Constipation</a:t>
            </a:r>
            <a:endParaRPr sz="2200">
              <a:latin typeface="Century Gothic"/>
              <a:cs typeface="Century Gothic"/>
            </a:endParaRPr>
          </a:p>
          <a:p>
            <a:pPr marL="287020" indent="-274955">
              <a:lnSpc>
                <a:spcPct val="100000"/>
              </a:lnSpc>
              <a:spcBef>
                <a:spcPts val="265"/>
              </a:spcBef>
              <a:buClr>
                <a:srgbClr val="93C500"/>
              </a:buClr>
              <a:buSzPct val="75000"/>
              <a:buFont typeface="Wingdings"/>
              <a:buChar char=""/>
              <a:tabLst>
                <a:tab pos="287655" algn="l"/>
              </a:tabLst>
            </a:pP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Abdominal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distention</a:t>
            </a:r>
            <a:endParaRPr sz="2200">
              <a:latin typeface="Century Gothic"/>
              <a:cs typeface="Century Gothic"/>
            </a:endParaRPr>
          </a:p>
          <a:p>
            <a:pPr marL="287020" indent="-274955">
              <a:lnSpc>
                <a:spcPct val="100000"/>
              </a:lnSpc>
              <a:spcBef>
                <a:spcPts val="265"/>
              </a:spcBef>
              <a:buClr>
                <a:srgbClr val="93C500"/>
              </a:buClr>
              <a:buSzPct val="75000"/>
              <a:buFont typeface="Wingdings"/>
              <a:buChar char=""/>
              <a:tabLst>
                <a:tab pos="287655" algn="l"/>
                <a:tab pos="1727200" algn="l"/>
              </a:tabLst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Bright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red	stool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2377"/>
            <a:ext cx="18999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93C500"/>
                </a:solidFill>
              </a:rPr>
              <a:t>Cont….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90955" y="2277995"/>
            <a:ext cx="6124575" cy="295211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4089400" algn="l"/>
              </a:tabLst>
            </a:pP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Symptoms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associated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with	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rectal</a:t>
            </a:r>
            <a:r>
              <a:rPr sz="2400" spc="-7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cancer</a:t>
            </a:r>
            <a:endParaRPr sz="2400">
              <a:latin typeface="Century Gothic"/>
              <a:cs typeface="Century Gothic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93C500"/>
              </a:buClr>
              <a:buSzPct val="75000"/>
              <a:buFont typeface="Wingdings"/>
              <a:buChar char=""/>
              <a:tabLst>
                <a:tab pos="287655" algn="l"/>
              </a:tabLst>
            </a:pP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1.Tenesmus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[ painful straining</a:t>
            </a:r>
            <a:r>
              <a:rPr sz="2400" spc="-9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while</a:t>
            </a:r>
            <a:endParaRPr sz="2400">
              <a:latin typeface="Century Gothic"/>
              <a:cs typeface="Century Gothic"/>
            </a:endParaRPr>
          </a:p>
          <a:p>
            <a:pPr marL="287020">
              <a:lnSpc>
                <a:spcPct val="100000"/>
              </a:lnSpc>
            </a:pP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defecation]</a:t>
            </a:r>
            <a:endParaRPr sz="2400">
              <a:latin typeface="Century Gothic"/>
              <a:cs typeface="Century Gothic"/>
            </a:endParaRPr>
          </a:p>
          <a:p>
            <a:pPr marL="287020" indent="-274955">
              <a:lnSpc>
                <a:spcPct val="100000"/>
              </a:lnSpc>
              <a:spcBef>
                <a:spcPts val="580"/>
              </a:spcBef>
              <a:buClr>
                <a:srgbClr val="93C500"/>
              </a:buClr>
              <a:buSzPct val="75000"/>
              <a:buFont typeface="Wingdings"/>
              <a:buChar char=""/>
              <a:tabLst>
                <a:tab pos="287655" algn="l"/>
              </a:tabLst>
            </a:pP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2.Rectal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pain</a:t>
            </a:r>
            <a:endParaRPr sz="2400">
              <a:latin typeface="Century Gothic"/>
              <a:cs typeface="Century Gothic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93C500"/>
              </a:buClr>
              <a:buSzPct val="75000"/>
              <a:buFont typeface="Wingdings"/>
              <a:buChar char=""/>
              <a:tabLst>
                <a:tab pos="287655" algn="l"/>
              </a:tabLst>
            </a:pP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3.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Bloody</a:t>
            </a:r>
            <a:r>
              <a:rPr sz="24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stool</a:t>
            </a:r>
            <a:endParaRPr sz="2400">
              <a:latin typeface="Century Gothic"/>
              <a:cs typeface="Century Gothic"/>
            </a:endParaRPr>
          </a:p>
          <a:p>
            <a:pPr marL="287020" indent="-274955">
              <a:lnSpc>
                <a:spcPct val="100000"/>
              </a:lnSpc>
              <a:spcBef>
                <a:spcPts val="580"/>
              </a:spcBef>
              <a:buClr>
                <a:srgbClr val="93C500"/>
              </a:buClr>
              <a:buSzPct val="75000"/>
              <a:buFont typeface="Wingdings"/>
              <a:buChar char=""/>
              <a:tabLst>
                <a:tab pos="287655" algn="l"/>
                <a:tab pos="3923029" algn="l"/>
              </a:tabLst>
            </a:pP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4.Feeling</a:t>
            </a:r>
            <a:r>
              <a:rPr sz="24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incomplete	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evacuation</a:t>
            </a:r>
            <a:r>
              <a:rPr sz="2400" spc="-6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endParaRPr sz="2400">
              <a:latin typeface="Century Gothic"/>
              <a:cs typeface="Century Gothic"/>
            </a:endParaRPr>
          </a:p>
          <a:p>
            <a:pPr marL="287020">
              <a:lnSpc>
                <a:spcPct val="100000"/>
              </a:lnSpc>
            </a:pP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bowel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667</Words>
  <Application>Microsoft Office PowerPoint</Application>
  <PresentationFormat>On-screen Show (4:3)</PresentationFormat>
  <Paragraphs>185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COLORECTAL CANCER</vt:lpstr>
      <vt:lpstr>Slide 3</vt:lpstr>
      <vt:lpstr>Slide 4</vt:lpstr>
      <vt:lpstr>Etiology and Risk factors</vt:lpstr>
      <vt:lpstr>Pathophysiology</vt:lpstr>
      <vt:lpstr>Clinical manifestations</vt:lpstr>
      <vt:lpstr>Cont…..</vt:lpstr>
      <vt:lpstr>Cont….</vt:lpstr>
      <vt:lpstr>Duke’s staging system /</vt:lpstr>
      <vt:lpstr>Cont.......</vt:lpstr>
      <vt:lpstr>Assessment / diagnostic  findings</vt:lpstr>
      <vt:lpstr>Slide 13</vt:lpstr>
      <vt:lpstr>Slide 14</vt:lpstr>
      <vt:lpstr>Slide 15</vt:lpstr>
      <vt:lpstr>COMPLICATIONS</vt:lpstr>
      <vt:lpstr>MANAGENENT</vt:lpstr>
      <vt:lpstr>Adjuvant therapy</vt:lpstr>
      <vt:lpstr>Cont....</vt:lpstr>
      <vt:lpstr>Surgical management</vt:lpstr>
      <vt:lpstr>Slide 21</vt:lpstr>
      <vt:lpstr>Advanced surgeries</vt:lpstr>
      <vt:lpstr>Slide 23</vt:lpstr>
      <vt:lpstr>Slide 24</vt:lpstr>
      <vt:lpstr>Slide 25</vt:lpstr>
      <vt:lpstr>Slide 26</vt:lpstr>
      <vt:lpstr>Ostomy surgery………………….</vt:lpstr>
      <vt:lpstr>types</vt:lpstr>
      <vt:lpstr>Slide 29</vt:lpstr>
      <vt:lpstr>Slide 30</vt:lpstr>
      <vt:lpstr>characcstoef srtiosmtiacasnod fdesstcoripmtionaof causes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library</dc:creator>
  <cp:lastModifiedBy>library</cp:lastModifiedBy>
  <cp:revision>1</cp:revision>
  <dcterms:created xsi:type="dcterms:W3CDTF">2020-06-01T09:53:47Z</dcterms:created>
  <dcterms:modified xsi:type="dcterms:W3CDTF">2021-03-29T05:45:14Z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2013-07-22T00:00:00Z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2020-06-01T00:00:00Z</vt:filetime>
  </property>
</Properties>
</file>