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80772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BY,</a:t>
            </a:r>
            <a:br>
              <a:rPr lang="en-US" dirty="0" smtClean="0"/>
            </a:br>
            <a:r>
              <a:rPr lang="en-US" dirty="0" err="1" smtClean="0"/>
              <a:t>Kapu</a:t>
            </a:r>
            <a:r>
              <a:rPr lang="en-US" dirty="0" smtClean="0"/>
              <a:t> </a:t>
            </a:r>
            <a:r>
              <a:rPr lang="en-US" dirty="0" err="1" smtClean="0"/>
              <a:t>Manjula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Assistant professor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sz="6600" smtClean="0">
                <a:solidFill>
                  <a:srgbClr val="FFFF00"/>
                </a:solidFill>
                <a:latin typeface="Algerian" pitchFamily="82" charset="0"/>
              </a:rPr>
              <a:t>HALITOSIS</a:t>
            </a:r>
            <a:endParaRPr lang="en-US" sz="6600" dirty="0">
              <a:solidFill>
                <a:srgbClr val="FFFF0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MANJU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14600"/>
            <a:ext cx="6781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ANJU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</a:rPr>
              <a:t>GLOSSITIS</a:t>
            </a:r>
            <a:endParaRPr lang="en-US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MANJU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70104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DEFINITION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err="1" smtClean="0"/>
              <a:t>Glossitis</a:t>
            </a:r>
            <a:r>
              <a:rPr lang="en-US" sz="4000" b="1" dirty="0" smtClean="0"/>
              <a:t> is a condition in which the tongue is swollen and changes color.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Finger like projections on the surface of the tongue(Papillae) are lost, causing the tongue to appear smooth.</a:t>
            </a:r>
            <a:endParaRPr lang="en-US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TYPES OF GLOSSITIS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Benign migratory </a:t>
            </a:r>
            <a:r>
              <a:rPr lang="en-US" sz="4000" dirty="0" err="1" smtClean="0"/>
              <a:t>glossitis</a:t>
            </a:r>
            <a:endParaRPr lang="en-US" sz="4000" dirty="0" smtClean="0"/>
          </a:p>
          <a:p>
            <a:r>
              <a:rPr lang="en-US" sz="4000" dirty="0" smtClean="0"/>
              <a:t>2. Hunter`s  </a:t>
            </a:r>
            <a:r>
              <a:rPr lang="en-US" sz="4000" dirty="0" err="1" smtClean="0"/>
              <a:t>glossitis</a:t>
            </a:r>
            <a:endParaRPr lang="en-US" sz="4000" dirty="0" smtClean="0"/>
          </a:p>
          <a:p>
            <a:r>
              <a:rPr lang="en-US" sz="4000" dirty="0" smtClean="0"/>
              <a:t>3. Median </a:t>
            </a:r>
            <a:r>
              <a:rPr lang="en-US" sz="4000" dirty="0" err="1" smtClean="0"/>
              <a:t>rhombdoid</a:t>
            </a:r>
            <a:r>
              <a:rPr lang="en-US" sz="4000" dirty="0" smtClean="0"/>
              <a:t> </a:t>
            </a:r>
            <a:r>
              <a:rPr lang="en-US" sz="4000" dirty="0" err="1" smtClean="0"/>
              <a:t>glossitis</a:t>
            </a:r>
            <a:endParaRPr lang="en-US" sz="4000" dirty="0" smtClean="0"/>
          </a:p>
          <a:p>
            <a:r>
              <a:rPr lang="en-US" sz="4000" dirty="0" smtClean="0"/>
              <a:t>4. Idiopathic </a:t>
            </a:r>
            <a:r>
              <a:rPr lang="en-US" sz="4000" dirty="0" err="1" smtClean="0"/>
              <a:t>glossitis</a:t>
            </a:r>
            <a:endParaRPr lang="en-US" sz="4000" dirty="0" smtClean="0"/>
          </a:p>
          <a:p>
            <a:r>
              <a:rPr lang="en-US" sz="4000" dirty="0" smtClean="0"/>
              <a:t>5. Herpetic geometric </a:t>
            </a:r>
            <a:r>
              <a:rPr lang="en-US" sz="4000" dirty="0" err="1" smtClean="0"/>
              <a:t>glossitis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Benign migratory </a:t>
            </a:r>
            <a:r>
              <a:rPr lang="en-US" dirty="0" err="1" smtClean="0"/>
              <a:t>glossitis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343400" cy="4623816"/>
          </a:xfrm>
        </p:spPr>
        <p:txBody>
          <a:bodyPr/>
          <a:lstStyle/>
          <a:p>
            <a:r>
              <a:rPr lang="en-US" dirty="0" smtClean="0"/>
              <a:t>Annular areas of desquamation of the </a:t>
            </a:r>
            <a:r>
              <a:rPr lang="en-US" dirty="0" err="1" smtClean="0"/>
              <a:t>filiform</a:t>
            </a:r>
            <a:r>
              <a:rPr lang="en-US" dirty="0" smtClean="0"/>
              <a:t> papillae on dorsal part of the tongue</a:t>
            </a:r>
          </a:p>
          <a:p>
            <a:r>
              <a:rPr lang="en-US" dirty="0" smtClean="0"/>
              <a:t>Pinkish-red central lesions having thin, yellowish lines of bands</a:t>
            </a:r>
          </a:p>
          <a:p>
            <a:r>
              <a:rPr lang="en-US" dirty="0" smtClean="0"/>
              <a:t>Patterns and locations are changed after every few days.</a:t>
            </a:r>
            <a:endParaRPr lang="en-US" dirty="0"/>
          </a:p>
        </p:txBody>
      </p:sp>
      <p:pic>
        <p:nvPicPr>
          <p:cNvPr id="5122" name="Picture 2" descr="C:\Users\MANJU\Desktop\benign-migratory-glossitis-595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05000"/>
            <a:ext cx="3962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Hunter`s  </a:t>
            </a:r>
            <a:r>
              <a:rPr lang="en-US" sz="5400" dirty="0" err="1" smtClean="0"/>
              <a:t>glossitis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3936"/>
            <a:ext cx="5257800" cy="4623816"/>
          </a:xfrm>
        </p:spPr>
        <p:txBody>
          <a:bodyPr/>
          <a:lstStyle/>
          <a:p>
            <a:r>
              <a:rPr lang="en-US" dirty="0" smtClean="0"/>
              <a:t>Characterized by pain and burning sensation but can also extend to the other parts of the oral mucosa</a:t>
            </a:r>
          </a:p>
          <a:p>
            <a:r>
              <a:rPr lang="en-US" dirty="0" smtClean="0"/>
              <a:t>Finally tongue is </a:t>
            </a:r>
            <a:r>
              <a:rPr lang="en-US" dirty="0" err="1" smtClean="0"/>
              <a:t>tranformed</a:t>
            </a:r>
            <a:r>
              <a:rPr lang="en-US" dirty="0" smtClean="0"/>
              <a:t> to atrophic and has red color shiny appearance</a:t>
            </a:r>
          </a:p>
          <a:p>
            <a:r>
              <a:rPr lang="en-US" dirty="0" smtClean="0"/>
              <a:t>Small ulcers spread over the surface called as atrophic </a:t>
            </a:r>
            <a:r>
              <a:rPr lang="en-US" dirty="0" err="1" smtClean="0"/>
              <a:t>glossitis</a:t>
            </a:r>
            <a:endParaRPr lang="en-US" dirty="0"/>
          </a:p>
        </p:txBody>
      </p:sp>
      <p:pic>
        <p:nvPicPr>
          <p:cNvPr id="6146" name="Picture 2" descr="C:\Users\MANJU\Desktop\300px-Landkartenzunge_0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138520"/>
            <a:ext cx="3200400" cy="4109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Median </a:t>
            </a:r>
            <a:r>
              <a:rPr lang="en-US" sz="4800" dirty="0" err="1" smtClean="0"/>
              <a:t>rhombdoid</a:t>
            </a:r>
            <a:r>
              <a:rPr lang="en-US" sz="4800" dirty="0" smtClean="0"/>
              <a:t> </a:t>
            </a:r>
            <a:r>
              <a:rPr lang="en-US" sz="4800" dirty="0" err="1" smtClean="0"/>
              <a:t>glossitis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5029200" cy="5334000"/>
          </a:xfrm>
        </p:spPr>
        <p:txBody>
          <a:bodyPr/>
          <a:lstStyle/>
          <a:p>
            <a:r>
              <a:rPr lang="en-US" dirty="0" smtClean="0"/>
              <a:t>Congenital disorder of  non inflammatory origin having </a:t>
            </a:r>
            <a:r>
              <a:rPr lang="en-US" dirty="0" err="1" smtClean="0"/>
              <a:t>rhombdoid</a:t>
            </a:r>
            <a:r>
              <a:rPr lang="en-US" dirty="0" smtClean="0"/>
              <a:t> </a:t>
            </a:r>
            <a:r>
              <a:rPr lang="en-US" dirty="0" err="1" smtClean="0"/>
              <a:t>reddish,smooth</a:t>
            </a:r>
            <a:r>
              <a:rPr lang="en-US" dirty="0" smtClean="0"/>
              <a:t> shiny lesions along with opalescent spots</a:t>
            </a:r>
          </a:p>
          <a:p>
            <a:r>
              <a:rPr lang="en-US" dirty="0" smtClean="0"/>
              <a:t>These occur in the central third of the dorsal surface of the tongue </a:t>
            </a:r>
            <a:endParaRPr lang="en-US" dirty="0"/>
          </a:p>
        </p:txBody>
      </p:sp>
      <p:pic>
        <p:nvPicPr>
          <p:cNvPr id="7170" name="Picture 2" descr="C:\Users\MANJU\Desktop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00200"/>
            <a:ext cx="41148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Idiopathic </a:t>
            </a:r>
            <a:r>
              <a:rPr lang="en-US" dirty="0" err="1" smtClean="0"/>
              <a:t>glossitis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245864"/>
          </a:xfrm>
        </p:spPr>
        <p:txBody>
          <a:bodyPr/>
          <a:lstStyle/>
          <a:p>
            <a:r>
              <a:rPr lang="en-US" dirty="0" smtClean="0"/>
              <a:t>Inflammation on the surface of the tongue and its  mucous membrane</a:t>
            </a:r>
            <a:endParaRPr lang="en-US" dirty="0"/>
          </a:p>
        </p:txBody>
      </p:sp>
      <p:pic>
        <p:nvPicPr>
          <p:cNvPr id="8195" name="Picture 3" descr="C:\Users\MANJU\Desktop\download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981200"/>
            <a:ext cx="32004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HERPETIC GEOMETRIC GLOSSITIS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Painful, longitudinal, crossed or branched fissure on the dorsum of the tongue</a:t>
            </a:r>
            <a:endParaRPr lang="en-US" dirty="0"/>
          </a:p>
        </p:txBody>
      </p:sp>
      <p:pic>
        <p:nvPicPr>
          <p:cNvPr id="9218" name="Picture 2" descr="C:\Users\MANJU\Desktop\image0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371600"/>
            <a:ext cx="4114800" cy="502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AND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 or viral infections</a:t>
            </a:r>
          </a:p>
          <a:p>
            <a:r>
              <a:rPr lang="en-US" dirty="0" smtClean="0"/>
              <a:t>Mechanical irritation or injury  from burns ,rough edges of teeth or dental appliances or other trauma</a:t>
            </a:r>
          </a:p>
          <a:p>
            <a:r>
              <a:rPr lang="en-US" dirty="0" smtClean="0"/>
              <a:t>Exposure to irritants such as </a:t>
            </a:r>
            <a:r>
              <a:rPr lang="en-US" dirty="0" err="1" smtClean="0"/>
              <a:t>tobacco,alcohol,hot</a:t>
            </a:r>
            <a:r>
              <a:rPr lang="en-US" dirty="0" smtClean="0"/>
              <a:t> foods or spices</a:t>
            </a:r>
          </a:p>
          <a:p>
            <a:r>
              <a:rPr lang="en-US" dirty="0" smtClean="0"/>
              <a:t>Allergic reaction to tooth </a:t>
            </a:r>
            <a:r>
              <a:rPr lang="en-US" dirty="0" err="1" smtClean="0"/>
              <a:t>paste,mouth</a:t>
            </a:r>
            <a:r>
              <a:rPr lang="en-US" dirty="0" smtClean="0"/>
              <a:t> </a:t>
            </a:r>
            <a:r>
              <a:rPr lang="en-US" dirty="0" err="1" smtClean="0"/>
              <a:t>wash,plastic</a:t>
            </a:r>
            <a:r>
              <a:rPr lang="en-US" dirty="0" smtClean="0"/>
              <a:t> in dentures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HALITOSIS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HALITOSIS IS ALSO CALLED A BAD BREATH.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NOTICEABLY UNPLEASANT ODOUR PRESENT IN EXHALED BREATH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Disorders such as iron deficiency </a:t>
            </a:r>
            <a:r>
              <a:rPr lang="en-US" dirty="0" err="1" smtClean="0"/>
              <a:t>anemia,pernicious</a:t>
            </a:r>
            <a:r>
              <a:rPr lang="en-US" dirty="0" smtClean="0"/>
              <a:t> anemia and other B-vitamin deficiency syphilis and other yeast infection</a:t>
            </a:r>
          </a:p>
          <a:p>
            <a:r>
              <a:rPr lang="en-US" dirty="0" smtClean="0"/>
              <a:t>Dry mouth associated with CT disorders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     CLINICAL FEATURES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and swelling of tongue</a:t>
            </a:r>
          </a:p>
          <a:p>
            <a:r>
              <a:rPr lang="en-US" dirty="0" smtClean="0"/>
              <a:t>Smooth appearance to the tongue</a:t>
            </a:r>
          </a:p>
          <a:p>
            <a:r>
              <a:rPr lang="en-US" dirty="0" smtClean="0"/>
              <a:t>Tongue color usually dark beefy red</a:t>
            </a:r>
          </a:p>
          <a:p>
            <a:r>
              <a:rPr lang="en-US" dirty="0" smtClean="0"/>
              <a:t>Ulceration</a:t>
            </a:r>
          </a:p>
          <a:p>
            <a:r>
              <a:rPr lang="en-US" dirty="0" err="1" smtClean="0"/>
              <a:t>Faiery</a:t>
            </a:r>
            <a:r>
              <a:rPr lang="en-US" dirty="0" smtClean="0"/>
              <a:t> red if caused by vitamin B deficiency</a:t>
            </a:r>
          </a:p>
          <a:p>
            <a:r>
              <a:rPr lang="en-US" dirty="0" smtClean="0"/>
              <a:t>Sore and tender tongue</a:t>
            </a:r>
          </a:p>
          <a:p>
            <a:r>
              <a:rPr lang="en-US" dirty="0" smtClean="0"/>
              <a:t>White patches or smooth areas</a:t>
            </a:r>
          </a:p>
          <a:p>
            <a:r>
              <a:rPr lang="en-US" dirty="0" smtClean="0"/>
              <a:t>Difficulty with chewing, swallowing or speaking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DENTAL EXAMINATION</a:t>
            </a:r>
          </a:p>
          <a:p>
            <a:pPr>
              <a:buNone/>
            </a:pPr>
            <a:r>
              <a:rPr lang="en-US" dirty="0" smtClean="0"/>
              <a:t>     Swollen </a:t>
            </a:r>
            <a:r>
              <a:rPr lang="en-US" dirty="0" err="1" smtClean="0"/>
              <a:t>tongue,patches</a:t>
            </a:r>
            <a:r>
              <a:rPr lang="en-US" dirty="0" smtClean="0"/>
              <a:t> of swelling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GOAL-Reduce is to reduce the inflammation</a:t>
            </a:r>
          </a:p>
          <a:p>
            <a:r>
              <a:rPr lang="en-US" dirty="0" smtClean="0"/>
              <a:t>Treatment usually does not require hospitalization until tongue swelling is severe</a:t>
            </a:r>
          </a:p>
          <a:p>
            <a:r>
              <a:rPr lang="en-US" dirty="0" smtClean="0"/>
              <a:t>Good oral hygiene-tooth brushing and flossing</a:t>
            </a:r>
          </a:p>
          <a:p>
            <a:r>
              <a:rPr lang="en-US" dirty="0" smtClean="0"/>
              <a:t>Dietary changes and supplements are used to treat anemia and nutritional deficiency</a:t>
            </a:r>
          </a:p>
          <a:p>
            <a:r>
              <a:rPr lang="en-US" dirty="0" smtClean="0"/>
              <a:t>Avoid irritants such as hot and spicy </a:t>
            </a:r>
            <a:r>
              <a:rPr lang="en-US" dirty="0" err="1" smtClean="0"/>
              <a:t>foods,alcohol</a:t>
            </a:r>
            <a:r>
              <a:rPr lang="en-US" dirty="0" smtClean="0"/>
              <a:t> and tobacco to reduce discomfort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Mouth rinses with half tea spoon  of baking soda and 8oz of warm water can provide relief.</a:t>
            </a:r>
          </a:p>
          <a:p>
            <a:r>
              <a:rPr lang="en-US" dirty="0" smtClean="0"/>
              <a:t>Corticosteroids such as prednisone may be given to reduce swelling of </a:t>
            </a:r>
            <a:r>
              <a:rPr lang="en-US" dirty="0" err="1" smtClean="0"/>
              <a:t>glossitis</a:t>
            </a:r>
            <a:endParaRPr lang="en-US" dirty="0" smtClean="0"/>
          </a:p>
          <a:p>
            <a:r>
              <a:rPr lang="en-US" dirty="0" smtClean="0"/>
              <a:t>For  mild </a:t>
            </a:r>
            <a:r>
              <a:rPr lang="en-US" dirty="0" err="1" smtClean="0"/>
              <a:t>cases,topical</a:t>
            </a:r>
            <a:r>
              <a:rPr lang="en-US" dirty="0" smtClean="0"/>
              <a:t> applications recommend to avoid side effects of  swallowed or injected </a:t>
            </a:r>
            <a:r>
              <a:rPr lang="en-US" dirty="0" err="1" smtClean="0"/>
              <a:t>cortico</a:t>
            </a:r>
            <a:r>
              <a:rPr lang="en-US" dirty="0" smtClean="0"/>
              <a:t> steroids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Antibiotics, antifungal medications or other anti </a:t>
            </a:r>
            <a:r>
              <a:rPr lang="en-US" dirty="0" err="1" smtClean="0"/>
              <a:t>microbials</a:t>
            </a:r>
            <a:r>
              <a:rPr lang="en-US" dirty="0" smtClean="0"/>
              <a:t> may be prescribed if cause is infection.</a:t>
            </a:r>
          </a:p>
          <a:p>
            <a:r>
              <a:rPr lang="en-US" dirty="0" smtClean="0"/>
              <a:t>Anemia and nutritional deficiencies may be treated often by dietary changes  or other supplements</a:t>
            </a:r>
          </a:p>
          <a:p>
            <a:r>
              <a:rPr lang="en-US" dirty="0" smtClean="0"/>
              <a:t>Avoid irritants to minimize discomfort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oral hygiene</a:t>
            </a:r>
          </a:p>
          <a:p>
            <a:r>
              <a:rPr lang="en-US" dirty="0" smtClean="0"/>
              <a:t>Regular dental examination</a:t>
            </a:r>
          </a:p>
          <a:p>
            <a:r>
              <a:rPr lang="en-US" dirty="0" smtClean="0"/>
              <a:t>Minimize irritants or injury in the mouth when possible</a:t>
            </a:r>
          </a:p>
          <a:p>
            <a:r>
              <a:rPr lang="en-US" dirty="0" smtClean="0"/>
              <a:t>Avoid excessive use of any food or substance that irritates the mouth or tongue.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MANJU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372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FOOD- onions, garlic, fish, cheese  &amp; spices</a:t>
            </a:r>
          </a:p>
          <a:p>
            <a:r>
              <a:rPr lang="en-US" dirty="0" smtClean="0"/>
              <a:t>Tobacco products: smoking</a:t>
            </a:r>
          </a:p>
          <a:p>
            <a:r>
              <a:rPr lang="en-US" dirty="0" smtClean="0"/>
              <a:t>Poor dental hygiene</a:t>
            </a:r>
          </a:p>
          <a:p>
            <a:r>
              <a:rPr lang="en-US" dirty="0" smtClean="0"/>
              <a:t>Oral diseases- oral abscess, </a:t>
            </a:r>
            <a:r>
              <a:rPr lang="en-US" dirty="0" err="1" smtClean="0"/>
              <a:t>peridontal</a:t>
            </a:r>
            <a:r>
              <a:rPr lang="en-US" dirty="0" smtClean="0"/>
              <a:t> disease, gingivitis, dental caries, oral ulceration, dry mouth</a:t>
            </a:r>
          </a:p>
          <a:p>
            <a:r>
              <a:rPr lang="en-US" dirty="0" smtClean="0"/>
              <a:t>Nose &amp; Sinuses- sinus infection, foreign body in nostrils, chronic </a:t>
            </a:r>
            <a:r>
              <a:rPr lang="en-US" dirty="0" err="1" smtClean="0"/>
              <a:t>rhinosinusitis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</a:t>
            </a:r>
            <a:r>
              <a:rPr lang="en-US" dirty="0" err="1" smtClean="0"/>
              <a:t>Contd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causes- tonsillitis, </a:t>
            </a:r>
            <a:r>
              <a:rPr lang="en-US" dirty="0" err="1" smtClean="0"/>
              <a:t>hiatal</a:t>
            </a:r>
            <a:r>
              <a:rPr lang="en-US" dirty="0" smtClean="0"/>
              <a:t> </a:t>
            </a:r>
            <a:r>
              <a:rPr lang="en-US" dirty="0" err="1" smtClean="0"/>
              <a:t>hernia,GERD</a:t>
            </a:r>
            <a:r>
              <a:rPr lang="en-US" dirty="0" smtClean="0"/>
              <a:t>, liver failure</a:t>
            </a:r>
          </a:p>
          <a:p>
            <a:r>
              <a:rPr lang="en-US" dirty="0" smtClean="0"/>
              <a:t>Lower respiratory tract infection ( Bronchial and lung infection)</a:t>
            </a:r>
          </a:p>
          <a:p>
            <a:r>
              <a:rPr lang="en-US" dirty="0" smtClean="0"/>
              <a:t>Renal failure or renal infection</a:t>
            </a:r>
          </a:p>
          <a:p>
            <a:r>
              <a:rPr lang="en-US" dirty="0" smtClean="0"/>
              <a:t>DM(Smell of acetone on breath)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1. Self diagnosis: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a) Lick the back of the wrist</a:t>
            </a:r>
            <a:r>
              <a:rPr lang="en-US" dirty="0" smtClean="0"/>
              <a:t>, after drying of saliva smell it, but this results in over estimation of halitosis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b)  with the help of plastic disposable spatula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2.Halimeter: </a:t>
            </a:r>
            <a:r>
              <a:rPr lang="en-US" dirty="0" smtClean="0"/>
              <a:t>used to monitor the level of </a:t>
            </a:r>
            <a:r>
              <a:rPr lang="en-US" dirty="0" err="1" smtClean="0"/>
              <a:t>sulphur</a:t>
            </a:r>
            <a:r>
              <a:rPr lang="en-US" dirty="0" smtClean="0"/>
              <a:t> emissions.                                                           Certain food( </a:t>
            </a:r>
            <a:r>
              <a:rPr lang="en-US" dirty="0" err="1" smtClean="0"/>
              <a:t>garlic,onions</a:t>
            </a:r>
            <a:r>
              <a:rPr lang="en-US" dirty="0" smtClean="0"/>
              <a:t>) and alcohol produce </a:t>
            </a:r>
            <a:r>
              <a:rPr lang="en-US" dirty="0" err="1" smtClean="0"/>
              <a:t>smell,consider</a:t>
            </a:r>
            <a:r>
              <a:rPr lang="en-US" dirty="0" smtClean="0"/>
              <a:t>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3.Gas chromatography: </a:t>
            </a:r>
            <a:r>
              <a:rPr lang="en-US" b="1" dirty="0" smtClean="0"/>
              <a:t>This machine measure the presence of  volatile </a:t>
            </a:r>
            <a:r>
              <a:rPr lang="en-US" b="1" dirty="0" err="1" smtClean="0"/>
              <a:t>sulphur</a:t>
            </a:r>
            <a:r>
              <a:rPr lang="en-US" b="1" dirty="0" smtClean="0"/>
              <a:t> compounds (VSCs) </a:t>
            </a:r>
            <a:r>
              <a:rPr lang="en-US" b="1" dirty="0" err="1" smtClean="0"/>
              <a:t>Eg</a:t>
            </a:r>
            <a:r>
              <a:rPr lang="en-US" b="1" dirty="0" smtClean="0"/>
              <a:t>: Hydrogen </a:t>
            </a:r>
            <a:r>
              <a:rPr lang="en-US" b="1" dirty="0" err="1" smtClean="0"/>
              <a:t>suphide</a:t>
            </a:r>
            <a:r>
              <a:rPr lang="en-US" b="1" dirty="0" smtClean="0"/>
              <a:t>, methyl </a:t>
            </a:r>
            <a:r>
              <a:rPr lang="en-US" b="1" dirty="0" err="1" smtClean="0"/>
              <a:t>mercaptan</a:t>
            </a:r>
            <a:r>
              <a:rPr lang="en-US" b="1" dirty="0" smtClean="0"/>
              <a:t> and </a:t>
            </a:r>
            <a:r>
              <a:rPr lang="en-US" b="1" dirty="0" err="1" smtClean="0"/>
              <a:t>dimethyl</a:t>
            </a:r>
            <a:r>
              <a:rPr lang="en-US" b="1" dirty="0" smtClean="0"/>
              <a:t> sulfide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4. Sniffing of Bad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odour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can be done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should be advised to gently clean tongue surface. Maintain proper dental hygiene by brushing, flossing, cleaning of dentures</a:t>
            </a:r>
          </a:p>
          <a:p>
            <a:r>
              <a:rPr lang="en-US" dirty="0" smtClean="0"/>
              <a:t>Eat healthy break fast with rough foods as it clean the back of tongue</a:t>
            </a:r>
          </a:p>
          <a:p>
            <a:r>
              <a:rPr lang="en-US" dirty="0" smtClean="0"/>
              <a:t>Advice patient to chew sugar free gum</a:t>
            </a:r>
          </a:p>
          <a:p>
            <a:r>
              <a:rPr lang="en-US" dirty="0" smtClean="0"/>
              <a:t>Advice patient to stop smoking &amp; alcohol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Advice patient to visit to the dentist regularly to cure all dental problems(i.e. caries, abscess, periodontal diseases)</a:t>
            </a:r>
          </a:p>
          <a:p>
            <a:r>
              <a:rPr lang="en-US" dirty="0" smtClean="0"/>
              <a:t>Advice the patient for proper check </a:t>
            </a:r>
            <a:r>
              <a:rPr lang="en-US" dirty="0" err="1" smtClean="0"/>
              <a:t>upto</a:t>
            </a:r>
            <a:r>
              <a:rPr lang="en-US" dirty="0" smtClean="0"/>
              <a:t> rule out any other diseases like </a:t>
            </a:r>
            <a:r>
              <a:rPr lang="en-US" dirty="0" err="1" smtClean="0"/>
              <a:t>GERD,renal</a:t>
            </a:r>
            <a:r>
              <a:rPr lang="en-US" dirty="0" smtClean="0"/>
              <a:t> diseases and diabetes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ANJU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480</TotalTime>
  <Words>772</Words>
  <Application>Microsoft Office PowerPoint</Application>
  <PresentationFormat>On-screen Show (4:3)</PresentationFormat>
  <Paragraphs>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    BY, Kapu Manjula Assistant professor</vt:lpstr>
      <vt:lpstr>HALITOSIS</vt:lpstr>
      <vt:lpstr>CAUSES</vt:lpstr>
      <vt:lpstr>      Contd….</vt:lpstr>
      <vt:lpstr>                  DIAGNOSIS</vt:lpstr>
      <vt:lpstr>Slide 6</vt:lpstr>
      <vt:lpstr>MANAGEMENT</vt:lpstr>
      <vt:lpstr>Slide 8</vt:lpstr>
      <vt:lpstr>Slide 9</vt:lpstr>
      <vt:lpstr>Slide 10</vt:lpstr>
      <vt:lpstr>GLOSSITIS</vt:lpstr>
      <vt:lpstr>DEFINITION</vt:lpstr>
      <vt:lpstr>TYPES OF GLOSSITIS</vt:lpstr>
      <vt:lpstr>Benign migratory glossitis</vt:lpstr>
      <vt:lpstr>Hunter`s  glossitis</vt:lpstr>
      <vt:lpstr>Median rhombdoid glossitis</vt:lpstr>
      <vt:lpstr>Idiopathic glossitis</vt:lpstr>
      <vt:lpstr>HERPETIC GEOMETRIC GLOSSITIS</vt:lpstr>
      <vt:lpstr>CAUSES AND RISK FACTORS</vt:lpstr>
      <vt:lpstr>Cont…</vt:lpstr>
      <vt:lpstr>      CLINICAL FEATURES</vt:lpstr>
      <vt:lpstr>DIAGNOSTIC EVALUATION</vt:lpstr>
      <vt:lpstr>TREATMENT</vt:lpstr>
      <vt:lpstr>Contd..</vt:lpstr>
      <vt:lpstr>Contd…</vt:lpstr>
      <vt:lpstr>PREVENTION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MANJU</dc:creator>
  <cp:lastModifiedBy>library</cp:lastModifiedBy>
  <cp:revision>29</cp:revision>
  <dcterms:created xsi:type="dcterms:W3CDTF">2006-08-16T00:00:00Z</dcterms:created>
  <dcterms:modified xsi:type="dcterms:W3CDTF">2021-03-29T05:48:02Z</dcterms:modified>
</cp:coreProperties>
</file>