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1925" y="755650"/>
            <a:ext cx="6280149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F0CCB5"/>
                </a:solidFill>
                <a:latin typeface="Algerian"/>
                <a:cs typeface="Algeri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516786"/>
            <a:ext cx="3729354" cy="427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24805" y="1605787"/>
            <a:ext cx="3729354" cy="372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692" y="344170"/>
            <a:ext cx="776061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2859684"/>
            <a:ext cx="3956685" cy="1543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0089" marR="5080" indent="-1975485">
              <a:lnSpc>
                <a:spcPct val="100000"/>
              </a:lnSpc>
              <a:spcBef>
                <a:spcPts val="100"/>
              </a:spcBef>
            </a:pPr>
            <a:r>
              <a:rPr dirty="0"/>
              <a:t>INFLAMMATORY</a:t>
            </a:r>
            <a:r>
              <a:rPr spc="-114" dirty="0"/>
              <a:t> </a:t>
            </a:r>
            <a:r>
              <a:rPr spc="-5" dirty="0"/>
              <a:t>BOWEL  </a:t>
            </a:r>
            <a:r>
              <a:rPr dirty="0"/>
              <a:t>DISEASE</a:t>
            </a:r>
          </a:p>
        </p:txBody>
      </p:sp>
      <p:sp>
        <p:nvSpPr>
          <p:cNvPr id="3" name="object 3"/>
          <p:cNvSpPr/>
          <p:nvPr/>
        </p:nvSpPr>
        <p:spPr>
          <a:xfrm>
            <a:off x="4901184" y="4949952"/>
            <a:ext cx="2289810" cy="1119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9880" y="4949952"/>
            <a:ext cx="2433066" cy="1119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533" y="2362200"/>
            <a:ext cx="7839456" cy="3991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9752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Clinical</a:t>
            </a:r>
            <a:r>
              <a:rPr spc="-35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785" y="1267205"/>
            <a:ext cx="248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1523648"/>
            <a:ext cx="7125334" cy="482219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600" dirty="0">
                <a:latin typeface="Tw Cen MT"/>
                <a:cs typeface="Tw Cen MT"/>
              </a:rPr>
              <a:t>Clinical symptoms are same </a:t>
            </a:r>
            <a:r>
              <a:rPr sz="2600" spc="-5" dirty="0">
                <a:latin typeface="Tw Cen MT"/>
                <a:cs typeface="Tw Cen MT"/>
              </a:rPr>
              <a:t>in </a:t>
            </a:r>
            <a:r>
              <a:rPr sz="2600" dirty="0">
                <a:latin typeface="Tw Cen MT"/>
                <a:cs typeface="Tw Cen MT"/>
              </a:rPr>
              <a:t>both</a:t>
            </a:r>
            <a:r>
              <a:rPr sz="2600" spc="-105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case.</a:t>
            </a:r>
            <a:endParaRPr sz="2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600" dirty="0">
                <a:latin typeface="Tw Cen MT"/>
                <a:cs typeface="Tw Cen MT"/>
              </a:rPr>
              <a:t>Diarrhoea</a:t>
            </a:r>
            <a:endParaRPr sz="2600">
              <a:latin typeface="Tw Cen MT"/>
              <a:cs typeface="Tw Cen MT"/>
            </a:endParaRPr>
          </a:p>
          <a:p>
            <a:pPr marL="332740" marR="508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600" dirty="0">
                <a:latin typeface="Tw Cen MT"/>
                <a:cs typeface="Tw Cen MT"/>
              </a:rPr>
              <a:t>Abdominal pain, </a:t>
            </a:r>
            <a:r>
              <a:rPr sz="2600" spc="-5" dirty="0">
                <a:latin typeface="Tw Cen MT"/>
                <a:cs typeface="Tw Cen MT"/>
              </a:rPr>
              <a:t>cramping </a:t>
            </a:r>
            <a:r>
              <a:rPr sz="2600" dirty="0">
                <a:latin typeface="Tw Cen MT"/>
                <a:cs typeface="Tw Cen MT"/>
              </a:rPr>
              <a:t>&amp; bloating due to</a:t>
            </a:r>
            <a:r>
              <a:rPr sz="2600" spc="-125" dirty="0">
                <a:latin typeface="Tw Cen MT"/>
                <a:cs typeface="Tw Cen MT"/>
              </a:rPr>
              <a:t> </a:t>
            </a:r>
            <a:r>
              <a:rPr sz="2600" spc="-20" dirty="0">
                <a:latin typeface="Tw Cen MT"/>
                <a:cs typeface="Tw Cen MT"/>
              </a:rPr>
              <a:t>bowel  </a:t>
            </a:r>
            <a:r>
              <a:rPr sz="2600" spc="5" dirty="0">
                <a:latin typeface="Tw Cen MT"/>
                <a:cs typeface="Tw Cen MT"/>
              </a:rPr>
              <a:t>obstruction</a:t>
            </a:r>
            <a:endParaRPr sz="2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0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600" spc="10" dirty="0">
                <a:latin typeface="Tw Cen MT"/>
                <a:cs typeface="Tw Cen MT"/>
              </a:rPr>
              <a:t>Hematochezia </a:t>
            </a:r>
            <a:r>
              <a:rPr sz="2800" spc="-5" dirty="0">
                <a:latin typeface="Tw Cen MT"/>
                <a:cs typeface="Tw Cen MT"/>
              </a:rPr>
              <a:t>: </a:t>
            </a:r>
            <a:r>
              <a:rPr sz="2600" spc="5" dirty="0">
                <a:latin typeface="Tw Cen MT"/>
                <a:cs typeface="Tw Cen MT"/>
              </a:rPr>
              <a:t>Blood </a:t>
            </a:r>
            <a:r>
              <a:rPr sz="2600" spc="-5" dirty="0">
                <a:latin typeface="Tw Cen MT"/>
                <a:cs typeface="Tw Cen MT"/>
              </a:rPr>
              <a:t>in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stool</a:t>
            </a:r>
            <a:endParaRPr sz="2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15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600" spc="-25" dirty="0">
                <a:latin typeface="Tw Cen MT"/>
                <a:cs typeface="Tw Cen MT"/>
              </a:rPr>
              <a:t>Low </a:t>
            </a:r>
            <a:r>
              <a:rPr sz="2600" spc="-10" dirty="0">
                <a:latin typeface="Tw Cen MT"/>
                <a:cs typeface="Tw Cen MT"/>
              </a:rPr>
              <a:t>fever</a:t>
            </a:r>
            <a:endParaRPr sz="2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600" dirty="0">
                <a:latin typeface="Tw Cen MT"/>
                <a:cs typeface="Tw Cen MT"/>
              </a:rPr>
              <a:t>Decreased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appetite</a:t>
            </a:r>
            <a:endParaRPr sz="2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600" spc="-35" dirty="0">
                <a:latin typeface="Tw Cen MT"/>
                <a:cs typeface="Tw Cen MT"/>
              </a:rPr>
              <a:t>Weight </a:t>
            </a:r>
            <a:r>
              <a:rPr sz="2600" dirty="0">
                <a:latin typeface="Tw Cen MT"/>
                <a:cs typeface="Tw Cen MT"/>
              </a:rPr>
              <a:t>loss and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spc="-10" dirty="0">
                <a:latin typeface="Tw Cen MT"/>
                <a:cs typeface="Tw Cen MT"/>
              </a:rPr>
              <a:t>anorexia</a:t>
            </a:r>
            <a:endParaRPr sz="2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600" spc="-5" dirty="0">
                <a:latin typeface="Tw Cen MT"/>
                <a:cs typeface="Tw Cen MT"/>
              </a:rPr>
              <a:t>Fatigue</a:t>
            </a:r>
            <a:endParaRPr sz="2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600" spc="5" dirty="0">
                <a:latin typeface="Tw Cen MT"/>
                <a:cs typeface="Tw Cen MT"/>
              </a:rPr>
              <a:t>Arthritis</a:t>
            </a:r>
            <a:endParaRPr sz="2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21215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Dia</a:t>
            </a:r>
            <a:r>
              <a:rPr spc="-15" dirty="0"/>
              <a:t>g</a:t>
            </a:r>
            <a:r>
              <a:rPr dirty="0"/>
              <a:t>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1523658"/>
            <a:ext cx="3368040" cy="26803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0" dirty="0">
                <a:latin typeface="Tw Cen MT"/>
                <a:cs typeface="Tw Cen MT"/>
              </a:rPr>
              <a:t>Physical</a:t>
            </a:r>
            <a:r>
              <a:rPr sz="2900" spc="-5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Examination</a:t>
            </a:r>
            <a:endParaRPr sz="29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5" dirty="0">
                <a:latin typeface="Tw Cen MT"/>
                <a:cs typeface="Tw Cen MT"/>
              </a:rPr>
              <a:t>Endoscopy</a:t>
            </a:r>
            <a:endParaRPr sz="29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Tw Cen MT"/>
                <a:cs typeface="Tw Cen MT"/>
              </a:rPr>
              <a:t>Biopsy</a:t>
            </a:r>
            <a:endParaRPr sz="29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20" dirty="0">
                <a:latin typeface="Tw Cen MT"/>
                <a:cs typeface="Tw Cen MT"/>
              </a:rPr>
              <a:t>Radiology</a:t>
            </a:r>
            <a:endParaRPr sz="29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Tw Cen MT"/>
                <a:cs typeface="Tw Cen MT"/>
              </a:rPr>
              <a:t>Blood</a:t>
            </a:r>
            <a:r>
              <a:rPr sz="2900" spc="-80" dirty="0">
                <a:latin typeface="Tw Cen MT"/>
                <a:cs typeface="Tw Cen MT"/>
              </a:rPr>
              <a:t> </a:t>
            </a:r>
            <a:r>
              <a:rPr sz="2900" spc="-60" dirty="0">
                <a:latin typeface="Tw Cen MT"/>
                <a:cs typeface="Tw Cen MT"/>
              </a:rPr>
              <a:t>Test</a:t>
            </a:r>
            <a:endParaRPr sz="29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44170"/>
            <a:ext cx="46075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Physical</a:t>
            </a:r>
            <a:r>
              <a:rPr spc="-110" dirty="0"/>
              <a:t> </a:t>
            </a:r>
            <a:r>
              <a:rPr dirty="0"/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02739"/>
            <a:ext cx="403606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3375" algn="l"/>
              </a:tabLst>
            </a:pPr>
            <a:r>
              <a:rPr sz="2600" spc="-5" dirty="0">
                <a:latin typeface="Tw Cen MT"/>
                <a:cs typeface="Tw Cen MT"/>
              </a:rPr>
              <a:t>The </a:t>
            </a:r>
            <a:r>
              <a:rPr sz="2600" dirty="0">
                <a:latin typeface="Tw Cen MT"/>
                <a:cs typeface="Tw Cen MT"/>
              </a:rPr>
              <a:t>main </a:t>
            </a:r>
            <a:r>
              <a:rPr sz="2600" spc="-5" dirty="0">
                <a:latin typeface="Tw Cen MT"/>
                <a:cs typeface="Tw Cen MT"/>
              </a:rPr>
              <a:t>features </a:t>
            </a:r>
            <a:r>
              <a:rPr sz="2600" dirty="0">
                <a:latin typeface="Tw Cen MT"/>
                <a:cs typeface="Tw Cen MT"/>
              </a:rPr>
              <a:t>to </a:t>
            </a:r>
            <a:r>
              <a:rPr sz="2600" spc="-5" dirty="0">
                <a:latin typeface="Tw Cen MT"/>
                <a:cs typeface="Tw Cen MT"/>
              </a:rPr>
              <a:t>look  </a:t>
            </a:r>
            <a:r>
              <a:rPr sz="2600" spc="-20" dirty="0">
                <a:latin typeface="Tw Cen MT"/>
                <a:cs typeface="Tw Cen MT"/>
              </a:rPr>
              <a:t>for </a:t>
            </a:r>
            <a:r>
              <a:rPr sz="2600" spc="-5" dirty="0">
                <a:latin typeface="Tw Cen MT"/>
                <a:cs typeface="Tw Cen MT"/>
              </a:rPr>
              <a:t>are: </a:t>
            </a:r>
            <a:r>
              <a:rPr sz="2600" spc="-10" dirty="0">
                <a:latin typeface="Tw Cen MT"/>
                <a:cs typeface="Tw Cen MT"/>
              </a:rPr>
              <a:t>oral aphtosis,  </a:t>
            </a:r>
            <a:r>
              <a:rPr sz="2600" dirty="0">
                <a:latin typeface="Tw Cen MT"/>
                <a:cs typeface="Tw Cen MT"/>
              </a:rPr>
              <a:t>abdominal tenderness and  </a:t>
            </a:r>
            <a:r>
              <a:rPr sz="2600" spc="-10" dirty="0">
                <a:latin typeface="Tw Cen MT"/>
                <a:cs typeface="Tw Cen MT"/>
              </a:rPr>
              <a:t>masses, </a:t>
            </a:r>
            <a:r>
              <a:rPr sz="2600" spc="-5" dirty="0">
                <a:latin typeface="Tw Cen MT"/>
                <a:cs typeface="Tw Cen MT"/>
              </a:rPr>
              <a:t>anal </a:t>
            </a:r>
            <a:r>
              <a:rPr sz="2600" spc="-10" dirty="0">
                <a:latin typeface="Tw Cen MT"/>
                <a:cs typeface="Tw Cen MT"/>
              </a:rPr>
              <a:t>tags, </a:t>
            </a:r>
            <a:r>
              <a:rPr sz="2600" spc="-5" dirty="0">
                <a:latin typeface="Tw Cen MT"/>
                <a:cs typeface="Tw Cen MT"/>
              </a:rPr>
              <a:t>fissure  </a:t>
            </a:r>
            <a:r>
              <a:rPr sz="2600" dirty="0">
                <a:latin typeface="Tw Cen MT"/>
                <a:cs typeface="Tw Cen MT"/>
              </a:rPr>
              <a:t>and </a:t>
            </a:r>
            <a:r>
              <a:rPr sz="2600" spc="-15" dirty="0">
                <a:latin typeface="Tw Cen MT"/>
                <a:cs typeface="Tw Cen MT"/>
              </a:rPr>
              <a:t>fistulae, </a:t>
            </a:r>
            <a:r>
              <a:rPr sz="2600" dirty="0">
                <a:latin typeface="Tw Cen MT"/>
                <a:cs typeface="Tw Cen MT"/>
              </a:rPr>
              <a:t>nutritional  </a:t>
            </a:r>
            <a:r>
              <a:rPr sz="2600" spc="-10" dirty="0">
                <a:latin typeface="Tw Cen MT"/>
                <a:cs typeface="Tw Cen MT"/>
              </a:rPr>
              <a:t>deficiency.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5767" y="4070730"/>
            <a:ext cx="150622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64920" algn="l"/>
              </a:tabLst>
            </a:pPr>
            <a:r>
              <a:rPr sz="2600" dirty="0">
                <a:latin typeface="Tw Cen MT"/>
                <a:cs typeface="Tw Cen MT"/>
              </a:rPr>
              <a:t>f</a:t>
            </a:r>
            <a:r>
              <a:rPr sz="2600" spc="-15" dirty="0">
                <a:latin typeface="Tw Cen MT"/>
                <a:cs typeface="Tw Cen MT"/>
              </a:rPr>
              <a:t>e</a:t>
            </a:r>
            <a:r>
              <a:rPr sz="2600" dirty="0">
                <a:latin typeface="Tw Cen MT"/>
                <a:cs typeface="Tw Cen MT"/>
              </a:rPr>
              <a:t>atu</a:t>
            </a:r>
            <a:r>
              <a:rPr sz="2600" spc="-25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e	</a:t>
            </a:r>
            <a:r>
              <a:rPr sz="2600" spc="-10" dirty="0">
                <a:latin typeface="Tw Cen MT"/>
                <a:cs typeface="Tw Cen MT"/>
              </a:rPr>
              <a:t>in</a:t>
            </a:r>
            <a:endParaRPr sz="2600">
              <a:latin typeface="Tw Cen MT"/>
              <a:cs typeface="Tw Cen MT"/>
            </a:endParaRPr>
          </a:p>
          <a:p>
            <a:pPr marR="5080" algn="r">
              <a:lnSpc>
                <a:spcPct val="100000"/>
              </a:lnSpc>
            </a:pPr>
            <a:r>
              <a:rPr sz="2600" dirty="0">
                <a:latin typeface="Tw Cen MT"/>
                <a:cs typeface="Tw Cen MT"/>
              </a:rPr>
              <a:t>g</a:t>
            </a:r>
            <a:r>
              <a:rPr sz="2600" spc="-60" dirty="0">
                <a:latin typeface="Tw Cen MT"/>
                <a:cs typeface="Tw Cen MT"/>
              </a:rPr>
              <a:t>r</a:t>
            </a:r>
            <a:r>
              <a:rPr sz="2600" spc="-70" dirty="0">
                <a:latin typeface="Tw Cen MT"/>
                <a:cs typeface="Tw Cen MT"/>
              </a:rPr>
              <a:t>o</a:t>
            </a:r>
            <a:r>
              <a:rPr sz="2600" spc="-10" dirty="0">
                <a:latin typeface="Tw Cen MT"/>
                <a:cs typeface="Tw Cen MT"/>
              </a:rPr>
              <a:t>w</a:t>
            </a:r>
            <a:r>
              <a:rPr sz="2600" spc="-15" dirty="0">
                <a:latin typeface="Tw Cen MT"/>
                <a:cs typeface="Tw Cen MT"/>
              </a:rPr>
              <a:t>t</a:t>
            </a:r>
            <a:r>
              <a:rPr sz="2600" dirty="0">
                <a:latin typeface="Tw Cen MT"/>
                <a:cs typeface="Tw Cen MT"/>
              </a:rPr>
              <a:t>h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070730"/>
            <a:ext cx="235140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3375" algn="l"/>
              </a:tabLst>
            </a:pPr>
            <a:r>
              <a:rPr sz="2600" spc="-5" dirty="0">
                <a:latin typeface="Tw Cen MT"/>
                <a:cs typeface="Tw Cen MT"/>
              </a:rPr>
              <a:t>An </a:t>
            </a:r>
            <a:r>
              <a:rPr sz="2600" dirty="0">
                <a:latin typeface="Tw Cen MT"/>
                <a:cs typeface="Tw Cen MT"/>
              </a:rPr>
              <a:t>important  </a:t>
            </a:r>
            <a:r>
              <a:rPr sz="2600" spc="10" dirty="0">
                <a:latin typeface="Tw Cen MT"/>
                <a:cs typeface="Tw Cen MT"/>
              </a:rPr>
              <a:t>children </a:t>
            </a:r>
            <a:r>
              <a:rPr sz="2600" spc="5" dirty="0">
                <a:latin typeface="Tw Cen MT"/>
                <a:cs typeface="Tw Cen MT"/>
              </a:rPr>
              <a:t>is  </a:t>
            </a:r>
            <a:r>
              <a:rPr sz="2600" dirty="0">
                <a:latin typeface="Tw Cen MT"/>
                <a:cs typeface="Tw Cen MT"/>
              </a:rPr>
              <a:t>retardation.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52644" y="1941576"/>
            <a:ext cx="3610355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11226"/>
            <a:ext cx="7637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Endoscopy/ Colonoscopy/</a:t>
            </a:r>
            <a:r>
              <a:rPr sz="3600" spc="20" dirty="0"/>
              <a:t> </a:t>
            </a:r>
            <a:r>
              <a:rPr sz="3600" spc="-15" dirty="0"/>
              <a:t>Sigmoidoscopy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607311"/>
            <a:ext cx="39554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740" algn="l"/>
                <a:tab pos="333375" algn="l"/>
                <a:tab pos="899794" algn="l"/>
                <a:tab pos="1951355" algn="l"/>
                <a:tab pos="2611120" algn="l"/>
                <a:tab pos="3702685" algn="l"/>
              </a:tabLst>
            </a:pPr>
            <a:r>
              <a:rPr sz="2200" spc="-10" dirty="0">
                <a:latin typeface="Tw Cen MT"/>
                <a:cs typeface="Tw Cen MT"/>
              </a:rPr>
              <a:t>Colonoscopy </a:t>
            </a:r>
            <a:r>
              <a:rPr sz="2200" spc="-5" dirty="0">
                <a:latin typeface="Tw Cen MT"/>
                <a:cs typeface="Tw Cen MT"/>
              </a:rPr>
              <a:t>helps to </a:t>
            </a:r>
            <a:r>
              <a:rPr sz="2200" spc="5" dirty="0">
                <a:latin typeface="Tw Cen MT"/>
                <a:cs typeface="Tw Cen MT"/>
              </a:rPr>
              <a:t>determine  </a:t>
            </a:r>
            <a:r>
              <a:rPr sz="2200" spc="-5" dirty="0">
                <a:latin typeface="Tw Cen MT"/>
                <a:cs typeface="Tw Cen MT"/>
              </a:rPr>
              <a:t>the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pat</a:t>
            </a:r>
            <a:r>
              <a:rPr sz="2200" dirty="0">
                <a:latin typeface="Tw Cen MT"/>
                <a:cs typeface="Tw Cen MT"/>
              </a:rPr>
              <a:t>t</a:t>
            </a:r>
            <a:r>
              <a:rPr sz="2200" spc="-5" dirty="0">
                <a:latin typeface="Tw Cen MT"/>
                <a:cs typeface="Tw Cen MT"/>
              </a:rPr>
              <a:t>e</a:t>
            </a:r>
            <a:r>
              <a:rPr sz="2200" spc="45" dirty="0">
                <a:latin typeface="Tw Cen MT"/>
                <a:cs typeface="Tw Cen MT"/>
              </a:rPr>
              <a:t>r</a:t>
            </a:r>
            <a:r>
              <a:rPr sz="2200" spc="-5" dirty="0">
                <a:latin typeface="Tw Cen MT"/>
                <a:cs typeface="Tw Cen MT"/>
              </a:rPr>
              <a:t>n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and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se</a:t>
            </a:r>
            <a:r>
              <a:rPr sz="2200" spc="-60" dirty="0">
                <a:latin typeface="Tw Cen MT"/>
                <a:cs typeface="Tw Cen MT"/>
              </a:rPr>
              <a:t>v</a:t>
            </a:r>
            <a:r>
              <a:rPr sz="2200" spc="-5" dirty="0">
                <a:latin typeface="Tw Cen MT"/>
                <a:cs typeface="Tw Cen MT"/>
              </a:rPr>
              <a:t>e</a:t>
            </a:r>
            <a:r>
              <a:rPr sz="2200" spc="10" dirty="0">
                <a:latin typeface="Tw Cen MT"/>
                <a:cs typeface="Tw Cen MT"/>
              </a:rPr>
              <a:t>r</a:t>
            </a:r>
            <a:r>
              <a:rPr sz="2200" dirty="0">
                <a:latin typeface="Tw Cen MT"/>
                <a:cs typeface="Tw Cen MT"/>
              </a:rPr>
              <a:t>i</a:t>
            </a:r>
            <a:r>
              <a:rPr sz="2200" spc="-5" dirty="0">
                <a:latin typeface="Tw Cen MT"/>
                <a:cs typeface="Tw Cen MT"/>
              </a:rPr>
              <a:t>ty</a:t>
            </a:r>
            <a:r>
              <a:rPr sz="2200" dirty="0">
                <a:latin typeface="Tw Cen MT"/>
                <a:cs typeface="Tw Cen MT"/>
              </a:rPr>
              <a:t>	of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8684" y="2613405"/>
            <a:ext cx="14420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w Cen MT"/>
                <a:cs typeface="Tw Cen MT"/>
              </a:rPr>
              <a:t>in</a:t>
            </a:r>
            <a:r>
              <a:rPr sz="2200" dirty="0">
                <a:latin typeface="Tw Cen MT"/>
                <a:cs typeface="Tw Cen MT"/>
              </a:rPr>
              <a:t>f</a:t>
            </a:r>
            <a:r>
              <a:rPr sz="2200" spc="-10" dirty="0">
                <a:latin typeface="Tw Cen MT"/>
                <a:cs typeface="Tw Cen MT"/>
              </a:rPr>
              <a:t>lammati</a:t>
            </a:r>
            <a:r>
              <a:rPr sz="2200" spc="-5" dirty="0">
                <a:latin typeface="Tw Cen MT"/>
                <a:cs typeface="Tw Cen MT"/>
              </a:rPr>
              <a:t>on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8684" y="2277567"/>
            <a:ext cx="27412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4420" algn="l"/>
                <a:tab pos="1827530" algn="l"/>
              </a:tabLst>
            </a:pPr>
            <a:r>
              <a:rPr sz="2200" spc="-5" dirty="0">
                <a:latin typeface="Tw Cen MT"/>
                <a:cs typeface="Tw Cen MT"/>
              </a:rPr>
              <a:t>colo</a:t>
            </a:r>
            <a:r>
              <a:rPr sz="2200" dirty="0">
                <a:latin typeface="Tw Cen MT"/>
                <a:cs typeface="Tw Cen MT"/>
              </a:rPr>
              <a:t>n</a:t>
            </a:r>
            <a:r>
              <a:rPr sz="2200" spc="-10" dirty="0">
                <a:latin typeface="Tw Cen MT"/>
                <a:cs typeface="Tw Cen MT"/>
              </a:rPr>
              <a:t>i</a:t>
            </a:r>
            <a:r>
              <a:rPr sz="2200" spc="-5" dirty="0">
                <a:latin typeface="Tw Cen MT"/>
                <a:cs typeface="Tw Cen MT"/>
              </a:rPr>
              <a:t>c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and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t</a:t>
            </a:r>
            <a:r>
              <a:rPr sz="2200" dirty="0">
                <a:latin typeface="Tw Cen MT"/>
                <a:cs typeface="Tw Cen MT"/>
              </a:rPr>
              <a:t>e</a:t>
            </a:r>
            <a:r>
              <a:rPr sz="2200" spc="40" dirty="0">
                <a:latin typeface="Tw Cen MT"/>
                <a:cs typeface="Tw Cen MT"/>
              </a:rPr>
              <a:t>r</a:t>
            </a:r>
            <a:r>
              <a:rPr sz="2200" spc="-5" dirty="0">
                <a:latin typeface="Tw Cen MT"/>
                <a:cs typeface="Tw Cen MT"/>
              </a:rPr>
              <a:t>mi</a:t>
            </a:r>
            <a:r>
              <a:rPr sz="2200" spc="-15" dirty="0">
                <a:latin typeface="Tw Cen MT"/>
                <a:cs typeface="Tw Cen MT"/>
              </a:rPr>
              <a:t>n</a:t>
            </a:r>
            <a:r>
              <a:rPr sz="2200" dirty="0">
                <a:latin typeface="Tw Cen MT"/>
                <a:cs typeface="Tw Cen MT"/>
              </a:rPr>
              <a:t>a</a:t>
            </a:r>
            <a:r>
              <a:rPr sz="2200" spc="-5" dirty="0">
                <a:latin typeface="Tw Cen MT"/>
                <a:cs typeface="Tw Cen MT"/>
              </a:rPr>
              <a:t>l</a:t>
            </a:r>
            <a:endParaRPr sz="2200">
              <a:latin typeface="Tw Cen MT"/>
              <a:cs typeface="Tw Cen MT"/>
            </a:endParaRPr>
          </a:p>
          <a:p>
            <a:pPr marL="196659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w Cen MT"/>
                <a:cs typeface="Tw Cen MT"/>
              </a:rPr>
              <a:t>and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0522" y="2277567"/>
            <a:ext cx="7131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w Cen MT"/>
                <a:cs typeface="Tw Cen MT"/>
              </a:rPr>
              <a:t>ileum</a:t>
            </a:r>
            <a:endParaRPr sz="2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w Cen MT"/>
                <a:cs typeface="Tw Cen MT"/>
              </a:rPr>
              <a:t>all</a:t>
            </a:r>
            <a:r>
              <a:rPr sz="2200" spc="-65" dirty="0">
                <a:latin typeface="Tw Cen MT"/>
                <a:cs typeface="Tw Cen MT"/>
              </a:rPr>
              <a:t>o</a:t>
            </a:r>
            <a:r>
              <a:rPr sz="2200" spc="-5" dirty="0">
                <a:latin typeface="Tw Cen MT"/>
                <a:cs typeface="Tw Cen MT"/>
              </a:rPr>
              <a:t>ws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algn="just">
              <a:lnSpc>
                <a:spcPct val="100000"/>
              </a:lnSpc>
              <a:spcBef>
                <a:spcPts val="795"/>
              </a:spcBef>
            </a:pPr>
            <a:r>
              <a:rPr spc="-5" dirty="0"/>
              <a:t>biopsies to be</a:t>
            </a:r>
            <a:r>
              <a:rPr spc="35" dirty="0"/>
              <a:t> </a:t>
            </a:r>
            <a:r>
              <a:rPr spc="-5" dirty="0"/>
              <a:t>obtained.</a:t>
            </a:r>
          </a:p>
          <a:p>
            <a:pPr marL="332740" marR="5080" indent="-320675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3375" algn="l"/>
              </a:tabLst>
            </a:pPr>
            <a:r>
              <a:rPr spc="-5" dirty="0"/>
              <a:t>Endoscopic features are aphtous  </a:t>
            </a:r>
            <a:r>
              <a:rPr spc="-10" dirty="0"/>
              <a:t>ulcers, </a:t>
            </a:r>
            <a:r>
              <a:rPr dirty="0"/>
              <a:t>deeper </a:t>
            </a:r>
            <a:r>
              <a:rPr spc="-5" dirty="0"/>
              <a:t>ulceration,  postinflammatory polyps</a:t>
            </a:r>
            <a:r>
              <a:rPr spc="145" dirty="0"/>
              <a:t> </a:t>
            </a:r>
            <a:r>
              <a:rPr spc="10" dirty="0"/>
              <a:t>(which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8684" y="4378578"/>
            <a:ext cx="2370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1290" algn="l"/>
              </a:tabLst>
            </a:pPr>
            <a:r>
              <a:rPr sz="2200" spc="-5" dirty="0">
                <a:latin typeface="Tw Cen MT"/>
                <a:cs typeface="Tw Cen MT"/>
              </a:rPr>
              <a:t>indicate	previous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8684" y="4713859"/>
            <a:ext cx="15805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w Cen MT"/>
                <a:cs typeface="Tw Cen MT"/>
              </a:rPr>
              <a:t>in</a:t>
            </a:r>
            <a:r>
              <a:rPr sz="2200" dirty="0">
                <a:latin typeface="Tw Cen MT"/>
                <a:cs typeface="Tw Cen MT"/>
              </a:rPr>
              <a:t>f</a:t>
            </a:r>
            <a:r>
              <a:rPr sz="2200" spc="-10" dirty="0">
                <a:latin typeface="Tw Cen MT"/>
                <a:cs typeface="Tw Cen MT"/>
              </a:rPr>
              <a:t>lammati</a:t>
            </a:r>
            <a:r>
              <a:rPr sz="2200" spc="-5" dirty="0">
                <a:latin typeface="Tw Cen MT"/>
                <a:cs typeface="Tw Cen MT"/>
              </a:rPr>
              <a:t>on</a:t>
            </a:r>
            <a:r>
              <a:rPr sz="2200" spc="5" dirty="0">
                <a:latin typeface="Tw Cen MT"/>
                <a:cs typeface="Tw Cen MT"/>
              </a:rPr>
              <a:t>)</a:t>
            </a:r>
            <a:r>
              <a:rPr sz="2200" spc="-5" dirty="0">
                <a:latin typeface="Tw Cen MT"/>
                <a:cs typeface="Tw Cen MT"/>
              </a:rPr>
              <a:t>,  accompanied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2763" y="4378578"/>
            <a:ext cx="184213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w Cen MT"/>
                <a:cs typeface="Tw Cen MT"/>
              </a:rPr>
              <a:t>se</a:t>
            </a:r>
            <a:r>
              <a:rPr sz="2200" spc="-60" dirty="0">
                <a:latin typeface="Tw Cen MT"/>
                <a:cs typeface="Tw Cen MT"/>
              </a:rPr>
              <a:t>v</a:t>
            </a:r>
            <a:r>
              <a:rPr sz="2200" spc="-5" dirty="0">
                <a:latin typeface="Tw Cen MT"/>
                <a:cs typeface="Tw Cen MT"/>
              </a:rPr>
              <a:t>ere</a:t>
            </a:r>
            <a:endParaRPr sz="2200">
              <a:latin typeface="Tw Cen MT"/>
              <a:cs typeface="Tw Cen MT"/>
            </a:endParaRPr>
          </a:p>
          <a:p>
            <a:pPr marL="12700" marR="5080" indent="226695" algn="r">
              <a:lnSpc>
                <a:spcPct val="100000"/>
              </a:lnSpc>
              <a:tabLst>
                <a:tab pos="608330" algn="l"/>
                <a:tab pos="1056005" algn="l"/>
              </a:tabLst>
            </a:pPr>
            <a:r>
              <a:rPr sz="2200" spc="-5" dirty="0">
                <a:latin typeface="Tw Cen MT"/>
                <a:cs typeface="Tw Cen MT"/>
              </a:rPr>
              <a:t>but		</a:t>
            </a:r>
            <a:r>
              <a:rPr sz="2200" dirty="0">
                <a:latin typeface="Tw Cen MT"/>
                <a:cs typeface="Tw Cen MT"/>
              </a:rPr>
              <a:t>al</a:t>
            </a:r>
            <a:r>
              <a:rPr sz="2200" spc="-95" dirty="0">
                <a:latin typeface="Tw Cen MT"/>
                <a:cs typeface="Tw Cen MT"/>
              </a:rPr>
              <a:t>w</a:t>
            </a:r>
            <a:r>
              <a:rPr sz="2200" spc="-55" dirty="0">
                <a:latin typeface="Tw Cen MT"/>
                <a:cs typeface="Tw Cen MT"/>
              </a:rPr>
              <a:t>a</a:t>
            </a:r>
            <a:r>
              <a:rPr sz="2200" spc="-5" dirty="0">
                <a:latin typeface="Tw Cen MT"/>
                <a:cs typeface="Tw Cen MT"/>
              </a:rPr>
              <a:t>ys  </a:t>
            </a:r>
            <a:r>
              <a:rPr sz="2200" spc="-114" dirty="0">
                <a:latin typeface="Tw Cen MT"/>
                <a:cs typeface="Tw Cen MT"/>
              </a:rPr>
              <a:t>b</a:t>
            </a:r>
            <a:r>
              <a:rPr sz="2200" spc="-5" dirty="0">
                <a:latin typeface="Tw Cen MT"/>
                <a:cs typeface="Tw Cen MT"/>
              </a:rPr>
              <a:t>y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10" dirty="0">
                <a:latin typeface="Tw Cen MT"/>
                <a:cs typeface="Tw Cen MT"/>
              </a:rPr>
              <a:t>int</a:t>
            </a:r>
            <a:r>
              <a:rPr sz="2200" dirty="0">
                <a:latin typeface="Tw Cen MT"/>
                <a:cs typeface="Tw Cen MT"/>
              </a:rPr>
              <a:t>e</a:t>
            </a:r>
            <a:r>
              <a:rPr sz="2200" spc="85" dirty="0">
                <a:latin typeface="Tw Cen MT"/>
                <a:cs typeface="Tw Cen MT"/>
              </a:rPr>
              <a:t>r</a:t>
            </a:r>
            <a:r>
              <a:rPr sz="2200" spc="-45" dirty="0">
                <a:latin typeface="Tw Cen MT"/>
                <a:cs typeface="Tw Cen MT"/>
              </a:rPr>
              <a:t>v</a:t>
            </a:r>
            <a:r>
              <a:rPr sz="2200" spc="-5" dirty="0">
                <a:latin typeface="Tw Cen MT"/>
                <a:cs typeface="Tw Cen MT"/>
              </a:rPr>
              <a:t>ening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8684" y="5384088"/>
            <a:ext cx="18910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07744" algn="l"/>
              </a:tabLst>
            </a:pPr>
            <a:r>
              <a:rPr sz="2200" spc="-5" dirty="0">
                <a:latin typeface="Tw Cen MT"/>
                <a:cs typeface="Tw Cen MT"/>
              </a:rPr>
              <a:t>no</a:t>
            </a:r>
            <a:r>
              <a:rPr sz="2200" spc="40" dirty="0">
                <a:latin typeface="Tw Cen MT"/>
                <a:cs typeface="Tw Cen MT"/>
              </a:rPr>
              <a:t>r</a:t>
            </a:r>
            <a:r>
              <a:rPr sz="2200" spc="-5" dirty="0">
                <a:latin typeface="Tw Cen MT"/>
                <a:cs typeface="Tw Cen MT"/>
              </a:rPr>
              <a:t>mal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35" dirty="0">
                <a:latin typeface="Tw Cen MT"/>
                <a:cs typeface="Tw Cen MT"/>
              </a:rPr>
              <a:t>m</a:t>
            </a:r>
            <a:r>
              <a:rPr sz="2200" spc="-5" dirty="0">
                <a:latin typeface="Tw Cen MT"/>
                <a:cs typeface="Tw Cen MT"/>
              </a:rPr>
              <a:t>u</a:t>
            </a:r>
            <a:r>
              <a:rPr sz="2200" spc="-15" dirty="0">
                <a:latin typeface="Tw Cen MT"/>
                <a:cs typeface="Tw Cen MT"/>
              </a:rPr>
              <a:t>c</a:t>
            </a:r>
            <a:r>
              <a:rPr sz="2200" spc="10" dirty="0">
                <a:latin typeface="Tw Cen MT"/>
                <a:cs typeface="Tw Cen MT"/>
              </a:rPr>
              <a:t>o</a:t>
            </a:r>
            <a:r>
              <a:rPr sz="2200" spc="-5" dirty="0">
                <a:latin typeface="Tw Cen MT"/>
                <a:cs typeface="Tw Cen MT"/>
              </a:rPr>
              <a:t>sa,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7563" y="5384088"/>
            <a:ext cx="1539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7885" algn="l"/>
                <a:tab pos="1247140" algn="l"/>
              </a:tabLst>
            </a:pPr>
            <a:r>
              <a:rPr sz="2200" dirty="0">
                <a:latin typeface="Tw Cen MT"/>
                <a:cs typeface="Tw Cen MT"/>
              </a:rPr>
              <a:t>w</a:t>
            </a:r>
            <a:r>
              <a:rPr sz="2200" spc="-5" dirty="0">
                <a:latin typeface="Tw Cen MT"/>
                <a:cs typeface="Tw Cen MT"/>
              </a:rPr>
              <a:t>hi</a:t>
            </a:r>
            <a:r>
              <a:rPr sz="2200" spc="80" dirty="0">
                <a:latin typeface="Tw Cen MT"/>
                <a:cs typeface="Tw Cen MT"/>
              </a:rPr>
              <a:t>c</a:t>
            </a:r>
            <a:r>
              <a:rPr sz="2200" spc="-5" dirty="0">
                <a:latin typeface="Tw Cen MT"/>
                <a:cs typeface="Tw Cen MT"/>
              </a:rPr>
              <a:t>h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5" dirty="0">
                <a:latin typeface="Tw Cen MT"/>
                <a:cs typeface="Tw Cen MT"/>
              </a:rPr>
              <a:t>i</a:t>
            </a:r>
            <a:r>
              <a:rPr sz="2200" spc="-5" dirty="0">
                <a:latin typeface="Tw Cen MT"/>
                <a:cs typeface="Tw Cen MT"/>
              </a:rPr>
              <a:t>s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5" dirty="0">
                <a:latin typeface="Tw Cen MT"/>
                <a:cs typeface="Tw Cen MT"/>
              </a:rPr>
              <a:t>an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8684" y="5719978"/>
            <a:ext cx="36366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15085" algn="l"/>
                <a:tab pos="2804795" algn="l"/>
              </a:tabLst>
            </a:pPr>
            <a:r>
              <a:rPr sz="2200" spc="-10" dirty="0">
                <a:latin typeface="Tw Cen MT"/>
                <a:cs typeface="Tw Cen MT"/>
              </a:rPr>
              <a:t>impo</a:t>
            </a:r>
            <a:r>
              <a:rPr sz="2200" spc="45" dirty="0">
                <a:latin typeface="Tw Cen MT"/>
                <a:cs typeface="Tw Cen MT"/>
              </a:rPr>
              <a:t>r</a:t>
            </a:r>
            <a:r>
              <a:rPr sz="2200" spc="-5" dirty="0">
                <a:latin typeface="Tw Cen MT"/>
                <a:cs typeface="Tw Cen MT"/>
              </a:rPr>
              <a:t>tant</a:t>
            </a:r>
            <a:r>
              <a:rPr sz="2200" dirty="0">
                <a:latin typeface="Tw Cen MT"/>
                <a:cs typeface="Tw Cen MT"/>
              </a:rPr>
              <a:t>	di</a:t>
            </a:r>
            <a:r>
              <a:rPr sz="2200" spc="-5" dirty="0">
                <a:latin typeface="Tw Cen MT"/>
                <a:cs typeface="Tw Cen MT"/>
              </a:rPr>
              <a:t>fferen</a:t>
            </a:r>
            <a:r>
              <a:rPr sz="2200" spc="5" dirty="0">
                <a:latin typeface="Tw Cen MT"/>
                <a:cs typeface="Tw Cen MT"/>
              </a:rPr>
              <a:t>t</a:t>
            </a:r>
            <a:r>
              <a:rPr sz="2200" spc="-10" dirty="0">
                <a:latin typeface="Tw Cen MT"/>
                <a:cs typeface="Tw Cen MT"/>
              </a:rPr>
              <a:t>ia</a:t>
            </a:r>
            <a:r>
              <a:rPr sz="2200" spc="-5" dirty="0">
                <a:latin typeface="Tw Cen MT"/>
                <a:cs typeface="Tw Cen MT"/>
              </a:rPr>
              <a:t>l</a:t>
            </a:r>
            <a:r>
              <a:rPr sz="2200" dirty="0">
                <a:latin typeface="Tw Cen MT"/>
                <a:cs typeface="Tw Cen MT"/>
              </a:rPr>
              <a:t>	</a:t>
            </a:r>
            <a:r>
              <a:rPr sz="2200" spc="-5" dirty="0">
                <a:latin typeface="Tw Cen MT"/>
                <a:cs typeface="Tw Cen MT"/>
              </a:rPr>
              <a:t>f</a:t>
            </a:r>
            <a:r>
              <a:rPr sz="2200" spc="10" dirty="0">
                <a:latin typeface="Tw Cen MT"/>
                <a:cs typeface="Tw Cen MT"/>
              </a:rPr>
              <a:t>e</a:t>
            </a:r>
            <a:r>
              <a:rPr sz="2200" spc="-5" dirty="0">
                <a:latin typeface="Tw Cen MT"/>
                <a:cs typeface="Tw Cen MT"/>
              </a:rPr>
              <a:t>ature  </a:t>
            </a:r>
            <a:r>
              <a:rPr sz="2200" spc="-10" dirty="0">
                <a:latin typeface="Tw Cen MT"/>
                <a:cs typeface="Tw Cen MT"/>
              </a:rPr>
              <a:t>between </a:t>
            </a:r>
            <a:r>
              <a:rPr sz="2200" dirty="0">
                <a:latin typeface="Tw Cen MT"/>
                <a:cs typeface="Tw Cen MT"/>
              </a:rPr>
              <a:t>CD </a:t>
            </a:r>
            <a:r>
              <a:rPr sz="2200" spc="-5" dirty="0">
                <a:latin typeface="Tw Cen MT"/>
                <a:cs typeface="Tw Cen MT"/>
              </a:rPr>
              <a:t>and </a:t>
            </a:r>
            <a:r>
              <a:rPr sz="2200" dirty="0">
                <a:latin typeface="Tw Cen MT"/>
                <a:cs typeface="Tw Cen MT"/>
              </a:rPr>
              <a:t>UC</a:t>
            </a:r>
            <a:r>
              <a:rPr sz="2200" spc="-5" dirty="0">
                <a:latin typeface="Tw Cen MT"/>
                <a:cs typeface="Tw Cen MT"/>
              </a:rPr>
              <a:t> 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3000" y="1761744"/>
            <a:ext cx="3962400" cy="441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14820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Biopsy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1613357"/>
            <a:ext cx="7997825" cy="161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59615"/>
              <a:buFont typeface="Wingdings"/>
              <a:buChar char=""/>
              <a:tabLst>
                <a:tab pos="332740" algn="l"/>
              </a:tabLst>
            </a:pPr>
            <a:r>
              <a:rPr sz="2600" spc="-15" dirty="0">
                <a:latin typeface="Tw Cen MT"/>
                <a:cs typeface="Tw Cen MT"/>
              </a:rPr>
              <a:t>Rectal </a:t>
            </a:r>
            <a:r>
              <a:rPr sz="2600" dirty="0">
                <a:latin typeface="Tw Cen MT"/>
                <a:cs typeface="Tw Cen MT"/>
              </a:rPr>
              <a:t>and colonic </a:t>
            </a:r>
            <a:r>
              <a:rPr sz="2600" spc="-5" dirty="0">
                <a:latin typeface="Tw Cen MT"/>
                <a:cs typeface="Tw Cen MT"/>
              </a:rPr>
              <a:t>biopsies should </a:t>
            </a:r>
            <a:r>
              <a:rPr sz="2600" dirty="0">
                <a:latin typeface="Tw Cen MT"/>
                <a:cs typeface="Tw Cen MT"/>
              </a:rPr>
              <a:t>be </a:t>
            </a:r>
            <a:r>
              <a:rPr sz="2600" spc="-10" dirty="0">
                <a:latin typeface="Tw Cen MT"/>
                <a:cs typeface="Tw Cen MT"/>
              </a:rPr>
              <a:t>examined </a:t>
            </a:r>
            <a:r>
              <a:rPr sz="2600" spc="-5" dirty="0">
                <a:latin typeface="Tw Cen MT"/>
                <a:cs typeface="Tw Cen MT"/>
              </a:rPr>
              <a:t>to find  the </a:t>
            </a:r>
            <a:r>
              <a:rPr sz="2600" dirty="0">
                <a:latin typeface="Tw Cen MT"/>
                <a:cs typeface="Tw Cen MT"/>
              </a:rPr>
              <a:t>nature of </a:t>
            </a:r>
            <a:r>
              <a:rPr sz="2600" spc="-5" dirty="0">
                <a:latin typeface="Tw Cen MT"/>
                <a:cs typeface="Tw Cen MT"/>
              </a:rPr>
              <a:t>the inflammation </a:t>
            </a:r>
            <a:r>
              <a:rPr sz="2600" spc="-10" dirty="0">
                <a:latin typeface="Tw Cen MT"/>
                <a:cs typeface="Tw Cen MT"/>
              </a:rPr>
              <a:t>(ulcerative </a:t>
            </a:r>
            <a:r>
              <a:rPr sz="2600" dirty="0">
                <a:latin typeface="Tw Cen MT"/>
                <a:cs typeface="Tw Cen MT"/>
              </a:rPr>
              <a:t>colitis </a:t>
            </a:r>
            <a:r>
              <a:rPr sz="2600" spc="-15" dirty="0">
                <a:latin typeface="Tw Cen MT"/>
                <a:cs typeface="Tw Cen MT"/>
              </a:rPr>
              <a:t>versus  </a:t>
            </a:r>
            <a:r>
              <a:rPr sz="2600" dirty="0">
                <a:latin typeface="Tw Cen MT"/>
                <a:cs typeface="Tw Cen MT"/>
              </a:rPr>
              <a:t>CD), </a:t>
            </a:r>
            <a:r>
              <a:rPr sz="2600" spc="-5" dirty="0">
                <a:latin typeface="Tw Cen MT"/>
                <a:cs typeface="Tw Cen MT"/>
              </a:rPr>
              <a:t>collagenous colitis </a:t>
            </a:r>
            <a:r>
              <a:rPr sz="2600" dirty="0">
                <a:latin typeface="Tw Cen MT"/>
                <a:cs typeface="Tw Cen MT"/>
              </a:rPr>
              <a:t>or </a:t>
            </a:r>
            <a:r>
              <a:rPr sz="2600" spc="-5" dirty="0">
                <a:latin typeface="Tw Cen MT"/>
                <a:cs typeface="Tw Cen MT"/>
              </a:rPr>
              <a:t>microscopic inflammation </a:t>
            </a:r>
            <a:r>
              <a:rPr sz="2600" spc="-10" dirty="0">
                <a:latin typeface="Tw Cen MT"/>
                <a:cs typeface="Tw Cen MT"/>
              </a:rPr>
              <a:t>if  </a:t>
            </a:r>
            <a:r>
              <a:rPr sz="2600" spc="-5" dirty="0">
                <a:latin typeface="Tw Cen MT"/>
                <a:cs typeface="Tw Cen MT"/>
              </a:rPr>
              <a:t>macroscopic </a:t>
            </a:r>
            <a:r>
              <a:rPr sz="2600" dirty="0">
                <a:latin typeface="Tw Cen MT"/>
                <a:cs typeface="Tw Cen MT"/>
              </a:rPr>
              <a:t>appearance is </a:t>
            </a:r>
            <a:r>
              <a:rPr sz="2600" spc="5" dirty="0">
                <a:latin typeface="Tw Cen MT"/>
                <a:cs typeface="Tw Cen MT"/>
              </a:rPr>
              <a:t>normal, </a:t>
            </a:r>
            <a:r>
              <a:rPr sz="2600" dirty="0">
                <a:latin typeface="Tw Cen MT"/>
                <a:cs typeface="Tw Cen MT"/>
              </a:rPr>
              <a:t>and</a:t>
            </a:r>
            <a:r>
              <a:rPr sz="2600" spc="-9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infection.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3733800"/>
            <a:ext cx="762000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44170"/>
            <a:ext cx="22828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R</a:t>
            </a:r>
            <a:r>
              <a:rPr dirty="0"/>
              <a:t>ad</a:t>
            </a:r>
            <a:r>
              <a:rPr spc="-15" dirty="0"/>
              <a:t>i</a:t>
            </a:r>
            <a:r>
              <a:rPr dirty="0"/>
              <a:t>olo</a:t>
            </a:r>
            <a:r>
              <a:rPr spc="-75" dirty="0"/>
              <a:t>g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6619" y="2075179"/>
            <a:ext cx="4800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5" dirty="0">
                <a:latin typeface="Tw Cen MT"/>
                <a:cs typeface="Tw Cen MT"/>
              </a:rPr>
              <a:t>i</a:t>
            </a:r>
            <a:r>
              <a:rPr sz="2500" spc="-5" dirty="0">
                <a:latin typeface="Tw Cen MT"/>
                <a:cs typeface="Tw Cen MT"/>
              </a:rPr>
              <a:t>nto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5" dirty="0"/>
              <a:t>Barium</a:t>
            </a:r>
            <a:r>
              <a:rPr spc="5" dirty="0"/>
              <a:t> </a:t>
            </a:r>
            <a:r>
              <a:rPr spc="-5" dirty="0"/>
              <a:t>enema</a:t>
            </a:r>
          </a:p>
          <a:p>
            <a:pPr marL="332740" marR="991869" indent="-320675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  <a:tab pos="1722755" algn="l"/>
              </a:tabLst>
            </a:pPr>
            <a:r>
              <a:rPr spc="-5" dirty="0"/>
              <a:t>Barium	</a:t>
            </a:r>
            <a:r>
              <a:rPr spc="5" dirty="0"/>
              <a:t>i</a:t>
            </a:r>
            <a:r>
              <a:rPr spc="-5" dirty="0"/>
              <a:t>n</a:t>
            </a:r>
            <a:r>
              <a:rPr dirty="0"/>
              <a:t>s</a:t>
            </a:r>
            <a:r>
              <a:rPr spc="5" dirty="0"/>
              <a:t>e</a:t>
            </a:r>
            <a:r>
              <a:rPr spc="35" dirty="0"/>
              <a:t>r</a:t>
            </a:r>
            <a:r>
              <a:rPr spc="-5" dirty="0"/>
              <a:t>ted  rectum</a:t>
            </a:r>
          </a:p>
          <a:p>
            <a:pPr marL="332740" marR="5080" indent="-320675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pc="-15" dirty="0"/>
              <a:t>Fluoroscopy </a:t>
            </a:r>
            <a:r>
              <a:rPr spc="-5" dirty="0"/>
              <a:t>used to </a:t>
            </a:r>
            <a:r>
              <a:rPr spc="-15" dirty="0"/>
              <a:t>image  </a:t>
            </a:r>
            <a:r>
              <a:rPr spc="-25" dirty="0"/>
              <a:t>bowel</a:t>
            </a:r>
          </a:p>
          <a:p>
            <a:pPr marL="332740" marR="6350" indent="-320675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  <a:tab pos="1570355" algn="l"/>
                <a:tab pos="2574925" algn="l"/>
                <a:tab pos="3470910" algn="l"/>
              </a:tabLst>
            </a:pPr>
            <a:r>
              <a:rPr spc="-105" dirty="0"/>
              <a:t>R</a:t>
            </a:r>
            <a:r>
              <a:rPr spc="-5" dirty="0"/>
              <a:t>arely</a:t>
            </a:r>
            <a:r>
              <a:rPr dirty="0"/>
              <a:t>	us</a:t>
            </a:r>
            <a:r>
              <a:rPr spc="-5" dirty="0"/>
              <a:t>ed</a:t>
            </a:r>
            <a:r>
              <a:rPr dirty="0"/>
              <a:t>	</a:t>
            </a:r>
            <a:r>
              <a:rPr spc="-5" dirty="0"/>
              <a:t>due</a:t>
            </a:r>
            <a:r>
              <a:rPr dirty="0"/>
              <a:t>	</a:t>
            </a:r>
            <a:r>
              <a:rPr spc="-15" dirty="0"/>
              <a:t>to  colonoscopy</a:t>
            </a:r>
          </a:p>
          <a:p>
            <a:pPr marL="332740" marR="6350" indent="-320675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3375" algn="l"/>
              </a:tabLst>
            </a:pPr>
            <a:r>
              <a:rPr dirty="0"/>
              <a:t>Useful </a:t>
            </a:r>
            <a:r>
              <a:rPr spc="-15" dirty="0"/>
              <a:t>for </a:t>
            </a:r>
            <a:r>
              <a:rPr spc="-5" dirty="0"/>
              <a:t>identifying  colonic </a:t>
            </a:r>
            <a:r>
              <a:rPr dirty="0"/>
              <a:t>strictures </a:t>
            </a:r>
            <a:r>
              <a:rPr spc="-5" dirty="0"/>
              <a:t>or </a:t>
            </a:r>
            <a:r>
              <a:rPr dirty="0"/>
              <a:t>colonic  </a:t>
            </a:r>
            <a:r>
              <a:rPr spc="-5" dirty="0"/>
              <a:t>fistulae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715" indent="-320040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Barium Small </a:t>
            </a:r>
            <a:r>
              <a:rPr spc="-30" dirty="0"/>
              <a:t>bowel </a:t>
            </a:r>
            <a:r>
              <a:rPr spc="-20" dirty="0"/>
              <a:t>follow-  </a:t>
            </a:r>
            <a:r>
              <a:rPr spc="-15" dirty="0"/>
              <a:t>through</a:t>
            </a:r>
            <a:r>
              <a:rPr spc="25" dirty="0"/>
              <a:t> </a:t>
            </a:r>
            <a:r>
              <a:rPr spc="-20" dirty="0"/>
              <a:t>X-ray</a:t>
            </a:r>
          </a:p>
          <a:p>
            <a:pPr marL="332740" marR="6350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pc="-5" dirty="0"/>
              <a:t>Barium </a:t>
            </a:r>
            <a:r>
              <a:rPr dirty="0"/>
              <a:t>sulfate suspension  </a:t>
            </a:r>
            <a:r>
              <a:rPr spc="-5" dirty="0"/>
              <a:t>drink</a:t>
            </a:r>
          </a:p>
          <a:p>
            <a:pPr marL="332740" marR="1651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pc="-5" dirty="0"/>
              <a:t>Fluoroscopic </a:t>
            </a:r>
            <a:r>
              <a:rPr spc="-15" dirty="0"/>
              <a:t>images </a:t>
            </a:r>
            <a:r>
              <a:rPr spc="-5" dirty="0"/>
              <a:t>of  </a:t>
            </a:r>
            <a:r>
              <a:rPr spc="-30" dirty="0"/>
              <a:t>bowel </a:t>
            </a:r>
            <a:r>
              <a:rPr spc="-15" dirty="0"/>
              <a:t>taken over</a:t>
            </a:r>
            <a:r>
              <a:rPr spc="40" dirty="0"/>
              <a:t> </a:t>
            </a:r>
            <a:r>
              <a:rPr spc="-5" dirty="0"/>
              <a:t>time</a:t>
            </a:r>
          </a:p>
          <a:p>
            <a:pPr marL="332740" marR="5080" indent="-320040" algn="just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227070" algn="l"/>
              </a:tabLst>
            </a:pPr>
            <a:r>
              <a:rPr dirty="0"/>
              <a:t>Useful </a:t>
            </a:r>
            <a:r>
              <a:rPr spc="-15" dirty="0"/>
              <a:t>for </a:t>
            </a:r>
            <a:r>
              <a:rPr spc="-5" dirty="0"/>
              <a:t>looking </a:t>
            </a:r>
            <a:r>
              <a:rPr spc="-15" dirty="0"/>
              <a:t>for  </a:t>
            </a:r>
            <a:r>
              <a:rPr spc="-10" dirty="0"/>
              <a:t>infl</a:t>
            </a:r>
            <a:r>
              <a:rPr spc="-5" dirty="0"/>
              <a:t>amm</a:t>
            </a:r>
            <a:r>
              <a:rPr dirty="0"/>
              <a:t>a</a:t>
            </a:r>
            <a:r>
              <a:rPr spc="-5" dirty="0"/>
              <a:t>tion</a:t>
            </a:r>
            <a:r>
              <a:rPr dirty="0"/>
              <a:t>	</a:t>
            </a:r>
            <a:r>
              <a:rPr spc="-5" dirty="0"/>
              <a:t>and  </a:t>
            </a:r>
            <a:r>
              <a:rPr spc="-20" dirty="0"/>
              <a:t>narrowing </a:t>
            </a:r>
            <a:r>
              <a:rPr spc="-5" dirty="0"/>
              <a:t>of small</a:t>
            </a:r>
            <a:r>
              <a:rPr spc="100" dirty="0"/>
              <a:t> </a:t>
            </a:r>
            <a:r>
              <a:rPr spc="-25" dirty="0"/>
              <a:t>bowel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22663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Blood</a:t>
            </a:r>
            <a:r>
              <a:rPr spc="-114" dirty="0"/>
              <a:t> </a:t>
            </a:r>
            <a:r>
              <a:rPr spc="-85" dirty="0"/>
              <a:t>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1616405"/>
            <a:ext cx="7997825" cy="363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Anemia </a:t>
            </a:r>
            <a:r>
              <a:rPr sz="2500" spc="-20" dirty="0">
                <a:latin typeface="Tw Cen MT"/>
                <a:cs typeface="Tw Cen MT"/>
              </a:rPr>
              <a:t>may </a:t>
            </a:r>
            <a:r>
              <a:rPr sz="2500" spc="-5" dirty="0">
                <a:latin typeface="Tw Cen MT"/>
                <a:cs typeface="Tw Cen MT"/>
              </a:rPr>
              <a:t>be </a:t>
            </a:r>
            <a:r>
              <a:rPr sz="2500" dirty="0">
                <a:latin typeface="Tw Cen MT"/>
                <a:cs typeface="Tw Cen MT"/>
              </a:rPr>
              <a:t>present </a:t>
            </a:r>
            <a:r>
              <a:rPr sz="2500" spc="-5" dirty="0">
                <a:latin typeface="Tw Cen MT"/>
                <a:cs typeface="Tw Cen MT"/>
              </a:rPr>
              <a:t>due </a:t>
            </a:r>
            <a:r>
              <a:rPr sz="2500" spc="-10" dirty="0">
                <a:latin typeface="Tw Cen MT"/>
                <a:cs typeface="Tw Cen MT"/>
              </a:rPr>
              <a:t>to </a:t>
            </a:r>
            <a:r>
              <a:rPr sz="2500" dirty="0">
                <a:latin typeface="Tw Cen MT"/>
                <a:cs typeface="Tw Cen MT"/>
              </a:rPr>
              <a:t>blood </a:t>
            </a:r>
            <a:r>
              <a:rPr sz="2500" spc="-5" dirty="0">
                <a:latin typeface="Tw Cen MT"/>
                <a:cs typeface="Tw Cen MT"/>
              </a:rPr>
              <a:t>loss </a:t>
            </a:r>
            <a:r>
              <a:rPr sz="2500" spc="-10" dirty="0">
                <a:latin typeface="Tw Cen MT"/>
                <a:cs typeface="Tw Cen MT"/>
              </a:rPr>
              <a:t>(iron </a:t>
            </a:r>
            <a:r>
              <a:rPr sz="2500" dirty="0">
                <a:latin typeface="Tw Cen MT"/>
                <a:cs typeface="Tw Cen MT"/>
              </a:rPr>
              <a:t>deficiency),  chronic </a:t>
            </a:r>
            <a:r>
              <a:rPr sz="2500" spc="-5" dirty="0">
                <a:latin typeface="Tw Cen MT"/>
                <a:cs typeface="Tw Cen MT"/>
              </a:rPr>
              <a:t>inflammation or B12 malabsorption</a:t>
            </a:r>
            <a:r>
              <a:rPr sz="2500" spc="6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(macrocytic).</a:t>
            </a:r>
            <a:endParaRPr sz="2500">
              <a:latin typeface="Tw Cen MT"/>
              <a:cs typeface="Tw Cen MT"/>
            </a:endParaRPr>
          </a:p>
          <a:p>
            <a:pPr marL="332740" marR="6985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Hypoalbuminemia </a:t>
            </a:r>
            <a:r>
              <a:rPr sz="2500" spc="-10" dirty="0">
                <a:latin typeface="Tw Cen MT"/>
                <a:cs typeface="Tw Cen MT"/>
              </a:rPr>
              <a:t>suggests severe </a:t>
            </a:r>
            <a:r>
              <a:rPr sz="2500" spc="-5" dirty="0">
                <a:latin typeface="Tw Cen MT"/>
                <a:cs typeface="Tw Cen MT"/>
              </a:rPr>
              <a:t>disease </a:t>
            </a:r>
            <a:r>
              <a:rPr sz="2500" dirty="0">
                <a:latin typeface="Tw Cen MT"/>
                <a:cs typeface="Tw Cen MT"/>
              </a:rPr>
              <a:t>with denutrition.  </a:t>
            </a:r>
            <a:r>
              <a:rPr sz="2500" spc="-10" dirty="0">
                <a:latin typeface="Tw Cen MT"/>
                <a:cs typeface="Tw Cen MT"/>
              </a:rPr>
              <a:t>The </a:t>
            </a:r>
            <a:r>
              <a:rPr sz="2500" spc="-5" dirty="0">
                <a:latin typeface="Tw Cen MT"/>
                <a:cs typeface="Tw Cen MT"/>
              </a:rPr>
              <a:t>best </a:t>
            </a:r>
            <a:r>
              <a:rPr sz="2500" dirty="0">
                <a:latin typeface="Tw Cen MT"/>
                <a:cs typeface="Tw Cen MT"/>
              </a:rPr>
              <a:t>markers of </a:t>
            </a:r>
            <a:r>
              <a:rPr sz="2500" spc="-5" dirty="0">
                <a:latin typeface="Tw Cen MT"/>
                <a:cs typeface="Tw Cen MT"/>
              </a:rPr>
              <a:t>inflammation </a:t>
            </a:r>
            <a:r>
              <a:rPr sz="2500" spc="-10" dirty="0">
                <a:latin typeface="Tw Cen MT"/>
                <a:cs typeface="Tw Cen MT"/>
              </a:rPr>
              <a:t>severity </a:t>
            </a:r>
            <a:r>
              <a:rPr sz="2500" spc="-5" dirty="0">
                <a:latin typeface="Tw Cen MT"/>
                <a:cs typeface="Tw Cen MT"/>
              </a:rPr>
              <a:t>are </a:t>
            </a:r>
            <a:r>
              <a:rPr sz="2500" spc="-10" dirty="0">
                <a:latin typeface="Tw Cen MT"/>
                <a:cs typeface="Tw Cen MT"/>
              </a:rPr>
              <a:t>elevation </a:t>
            </a:r>
            <a:r>
              <a:rPr sz="2500" spc="5" dirty="0">
                <a:latin typeface="Tw Cen MT"/>
                <a:cs typeface="Tw Cen MT"/>
              </a:rPr>
              <a:t>of  </a:t>
            </a:r>
            <a:r>
              <a:rPr sz="2500" spc="-5" dirty="0">
                <a:latin typeface="Tw Cen MT"/>
                <a:cs typeface="Tw Cen MT"/>
              </a:rPr>
              <a:t>the </a:t>
            </a:r>
            <a:r>
              <a:rPr sz="2500" spc="-10" dirty="0">
                <a:latin typeface="Tw Cen MT"/>
                <a:cs typeface="Tw Cen MT"/>
              </a:rPr>
              <a:t>C-reactive protein </a:t>
            </a:r>
            <a:r>
              <a:rPr sz="2500" spc="-5" dirty="0">
                <a:latin typeface="Tw Cen MT"/>
                <a:cs typeface="Tw Cen MT"/>
              </a:rPr>
              <a:t>and platelet</a:t>
            </a:r>
            <a:r>
              <a:rPr sz="2500" spc="40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count.</a:t>
            </a:r>
            <a:endParaRPr sz="2500">
              <a:latin typeface="Tw Cen MT"/>
              <a:cs typeface="Tw Cen MT"/>
            </a:endParaRPr>
          </a:p>
          <a:p>
            <a:pPr marL="332740" marR="635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Anti-saccharomyces cerevisiae antibodies </a:t>
            </a:r>
            <a:r>
              <a:rPr sz="2500" dirty="0">
                <a:latin typeface="Tw Cen MT"/>
                <a:cs typeface="Tw Cen MT"/>
              </a:rPr>
              <a:t>(ASCA) </a:t>
            </a:r>
            <a:r>
              <a:rPr sz="2500" spc="-5" dirty="0">
                <a:latin typeface="Tw Cen MT"/>
                <a:cs typeface="Tw Cen MT"/>
              </a:rPr>
              <a:t>are  </a:t>
            </a:r>
            <a:r>
              <a:rPr sz="2500" spc="-10" dirty="0">
                <a:latin typeface="Tw Cen MT"/>
                <a:cs typeface="Tw Cen MT"/>
              </a:rPr>
              <a:t>positive </a:t>
            </a:r>
            <a:r>
              <a:rPr sz="2500" spc="-5" dirty="0">
                <a:latin typeface="Tw Cen MT"/>
                <a:cs typeface="Tw Cen MT"/>
              </a:rPr>
              <a:t>in 50-60% </a:t>
            </a:r>
            <a:r>
              <a:rPr sz="2500" dirty="0">
                <a:latin typeface="Tw Cen MT"/>
                <a:cs typeface="Tw Cen MT"/>
              </a:rPr>
              <a:t>of </a:t>
            </a:r>
            <a:r>
              <a:rPr sz="2500" spc="-5" dirty="0">
                <a:latin typeface="Tw Cen MT"/>
                <a:cs typeface="Tw Cen MT"/>
              </a:rPr>
              <a:t>CD patients </a:t>
            </a:r>
            <a:r>
              <a:rPr sz="2500" dirty="0">
                <a:latin typeface="Tw Cen MT"/>
                <a:cs typeface="Tw Cen MT"/>
              </a:rPr>
              <a:t>while </a:t>
            </a:r>
            <a:r>
              <a:rPr sz="2500" spc="-5" dirty="0">
                <a:latin typeface="Tw Cen MT"/>
                <a:cs typeface="Tw Cen MT"/>
              </a:rPr>
              <a:t>anti-neutrophil  </a:t>
            </a:r>
            <a:r>
              <a:rPr sz="2500" dirty="0">
                <a:latin typeface="Tw Cen MT"/>
                <a:cs typeface="Tw Cen MT"/>
              </a:rPr>
              <a:t>polynuclear </a:t>
            </a:r>
            <a:r>
              <a:rPr sz="2500" spc="-5" dirty="0">
                <a:latin typeface="Tw Cen MT"/>
                <a:cs typeface="Tw Cen MT"/>
              </a:rPr>
              <a:t>antibodies (ANCA) </a:t>
            </a:r>
            <a:r>
              <a:rPr sz="2500" dirty="0">
                <a:latin typeface="Tw Cen MT"/>
                <a:cs typeface="Tw Cen MT"/>
              </a:rPr>
              <a:t>are </a:t>
            </a:r>
            <a:r>
              <a:rPr sz="2500" spc="-10" dirty="0">
                <a:latin typeface="Tw Cen MT"/>
                <a:cs typeface="Tw Cen MT"/>
              </a:rPr>
              <a:t>positive </a:t>
            </a:r>
            <a:r>
              <a:rPr sz="2500" spc="5" dirty="0">
                <a:latin typeface="Tw Cen MT"/>
                <a:cs typeface="Tw Cen MT"/>
              </a:rPr>
              <a:t>in </a:t>
            </a:r>
            <a:r>
              <a:rPr sz="2500" spc="-5" dirty="0">
                <a:latin typeface="Tw Cen MT"/>
                <a:cs typeface="Tw Cen MT"/>
              </a:rPr>
              <a:t>50-60% </a:t>
            </a:r>
            <a:r>
              <a:rPr sz="2500" spc="-10" dirty="0">
                <a:latin typeface="Tw Cen MT"/>
                <a:cs typeface="Tw Cen MT"/>
              </a:rPr>
              <a:t>of  </a:t>
            </a:r>
            <a:r>
              <a:rPr sz="2500" spc="-5" dirty="0">
                <a:latin typeface="Tw Cen MT"/>
                <a:cs typeface="Tw Cen MT"/>
              </a:rPr>
              <a:t>UC</a:t>
            </a:r>
            <a:r>
              <a:rPr sz="2500" spc="-1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patients.</a:t>
            </a:r>
            <a:endParaRPr sz="25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77" y="6347063"/>
            <a:ext cx="2806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05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400" b="1" spc="5" dirty="0">
                <a:solidFill>
                  <a:srgbClr val="775F54"/>
                </a:solidFill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76197"/>
            <a:ext cx="9025128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526997"/>
            <a:ext cx="8292465" cy="36969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500" spc="-5" dirty="0">
                <a:latin typeface="Tw Cen MT"/>
                <a:cs typeface="Tw Cen MT"/>
              </a:rPr>
              <a:t>Maintain or </a:t>
            </a:r>
            <a:r>
              <a:rPr sz="2500" spc="-15" dirty="0">
                <a:latin typeface="Tw Cen MT"/>
                <a:cs typeface="Tw Cen MT"/>
              </a:rPr>
              <a:t>improve </a:t>
            </a:r>
            <a:r>
              <a:rPr sz="2500" dirty="0">
                <a:latin typeface="Tw Cen MT"/>
                <a:cs typeface="Tw Cen MT"/>
              </a:rPr>
              <a:t>quality </a:t>
            </a:r>
            <a:r>
              <a:rPr sz="2500" spc="-5" dirty="0">
                <a:latin typeface="Tw Cen MT"/>
                <a:cs typeface="Tw Cen MT"/>
              </a:rPr>
              <a:t>of</a:t>
            </a:r>
            <a:r>
              <a:rPr sz="2500" spc="85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life.</a:t>
            </a:r>
            <a:endParaRPr sz="2500">
              <a:latin typeface="Tw Cen MT"/>
              <a:cs typeface="Tw Cen MT"/>
            </a:endParaRPr>
          </a:p>
          <a:p>
            <a:pPr marL="332740" indent="-320675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500" spc="-20" dirty="0">
                <a:latin typeface="Tw Cen MT"/>
                <a:cs typeface="Tw Cen MT"/>
              </a:rPr>
              <a:t>Terminate </a:t>
            </a:r>
            <a:r>
              <a:rPr sz="2500" spc="-5" dirty="0">
                <a:latin typeface="Tw Cen MT"/>
                <a:cs typeface="Tw Cen MT"/>
              </a:rPr>
              <a:t>the acute </a:t>
            </a:r>
            <a:r>
              <a:rPr sz="2500" spc="5" dirty="0">
                <a:latin typeface="Tw Cen MT"/>
                <a:cs typeface="Tw Cen MT"/>
              </a:rPr>
              <a:t>attack </a:t>
            </a:r>
            <a:r>
              <a:rPr sz="2500" spc="-5" dirty="0">
                <a:latin typeface="Tw Cen MT"/>
                <a:cs typeface="Tw Cen MT"/>
              </a:rPr>
              <a:t>and </a:t>
            </a:r>
            <a:r>
              <a:rPr sz="2500" spc="-10" dirty="0">
                <a:latin typeface="Tw Cen MT"/>
                <a:cs typeface="Tw Cen MT"/>
              </a:rPr>
              <a:t>induce </a:t>
            </a:r>
            <a:r>
              <a:rPr sz="2500" spc="-5" dirty="0">
                <a:latin typeface="Tw Cen MT"/>
                <a:cs typeface="Tw Cen MT"/>
              </a:rPr>
              <a:t>clinical</a:t>
            </a:r>
            <a:r>
              <a:rPr sz="2500" spc="11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remission.</a:t>
            </a:r>
            <a:endParaRPr sz="2500">
              <a:latin typeface="Tw Cen MT"/>
              <a:cs typeface="Tw Cen MT"/>
            </a:endParaRPr>
          </a:p>
          <a:p>
            <a:pPr marL="332740" indent="-320675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500" spc="-10" dirty="0">
                <a:latin typeface="Tw Cen MT"/>
                <a:cs typeface="Tw Cen MT"/>
              </a:rPr>
              <a:t>Prevent </a:t>
            </a:r>
            <a:r>
              <a:rPr sz="2500" spc="-5" dirty="0">
                <a:latin typeface="Tw Cen MT"/>
                <a:cs typeface="Tw Cen MT"/>
              </a:rPr>
              <a:t>symptoms during </a:t>
            </a:r>
            <a:r>
              <a:rPr sz="2500" spc="5" dirty="0">
                <a:latin typeface="Tw Cen MT"/>
                <a:cs typeface="Tw Cen MT"/>
              </a:rPr>
              <a:t>chronic </a:t>
            </a:r>
            <a:r>
              <a:rPr sz="2500" spc="-5" dirty="0">
                <a:latin typeface="Tw Cen MT"/>
                <a:cs typeface="Tw Cen MT"/>
              </a:rPr>
              <a:t>symptomatic</a:t>
            </a:r>
            <a:r>
              <a:rPr sz="2500" spc="8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periods.</a:t>
            </a:r>
            <a:endParaRPr sz="2500">
              <a:latin typeface="Tw Cen MT"/>
              <a:cs typeface="Tw Cen MT"/>
            </a:endParaRPr>
          </a:p>
          <a:p>
            <a:pPr marL="332740" indent="-320675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500" spc="-10" dirty="0">
                <a:latin typeface="Tw Cen MT"/>
                <a:cs typeface="Tw Cen MT"/>
              </a:rPr>
              <a:t>Prevent </a:t>
            </a:r>
            <a:r>
              <a:rPr sz="2500" spc="-5" dirty="0">
                <a:latin typeface="Tw Cen MT"/>
                <a:cs typeface="Tw Cen MT"/>
              </a:rPr>
              <a:t>or reduce</a:t>
            </a:r>
            <a:r>
              <a:rPr sz="2500" spc="5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complication.</a:t>
            </a:r>
            <a:endParaRPr sz="2500">
              <a:latin typeface="Tw Cen MT"/>
              <a:cs typeface="Tw Cen MT"/>
            </a:endParaRPr>
          </a:p>
          <a:p>
            <a:pPr marL="332740" indent="-320675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500" spc="-5" dirty="0">
                <a:latin typeface="Tw Cen MT"/>
                <a:cs typeface="Tw Cen MT"/>
              </a:rPr>
              <a:t>Use the most </a:t>
            </a:r>
            <a:r>
              <a:rPr sz="2500" spc="-10" dirty="0">
                <a:latin typeface="Tw Cen MT"/>
                <a:cs typeface="Tw Cen MT"/>
              </a:rPr>
              <a:t>cost-effective </a:t>
            </a:r>
            <a:r>
              <a:rPr sz="2500" spc="5" dirty="0">
                <a:latin typeface="Tw Cen MT"/>
                <a:cs typeface="Tw Cen MT"/>
              </a:rPr>
              <a:t>drug</a:t>
            </a:r>
            <a:r>
              <a:rPr sz="2500" spc="10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treatment.</a:t>
            </a:r>
            <a:endParaRPr sz="2500">
              <a:latin typeface="Tw Cen MT"/>
              <a:cs typeface="Tw Cen MT"/>
            </a:endParaRPr>
          </a:p>
          <a:p>
            <a:pPr marL="332740" indent="-320675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500" spc="-30" dirty="0">
                <a:latin typeface="Tw Cen MT"/>
                <a:cs typeface="Tw Cen MT"/>
              </a:rPr>
              <a:t>Avoid </a:t>
            </a:r>
            <a:r>
              <a:rPr sz="2500" spc="-10" dirty="0">
                <a:latin typeface="Tw Cen MT"/>
                <a:cs typeface="Tw Cen MT"/>
              </a:rPr>
              <a:t>surgery </a:t>
            </a:r>
            <a:r>
              <a:rPr sz="2500" spc="-5" dirty="0">
                <a:latin typeface="Tw Cen MT"/>
                <a:cs typeface="Tw Cen MT"/>
              </a:rPr>
              <a:t>if</a:t>
            </a:r>
            <a:r>
              <a:rPr sz="2500" spc="13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possible.</a:t>
            </a:r>
            <a:endParaRPr sz="2500">
              <a:latin typeface="Tw Cen MT"/>
              <a:cs typeface="Tw Cen MT"/>
            </a:endParaRPr>
          </a:p>
          <a:p>
            <a:pPr marL="332740" marR="5080" indent="-320675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  <a:tab pos="2140585" algn="l"/>
                <a:tab pos="2618740" algn="l"/>
                <a:tab pos="3713479" algn="l"/>
                <a:tab pos="4179570" algn="l"/>
                <a:tab pos="4627880" algn="l"/>
                <a:tab pos="5007610" algn="l"/>
                <a:tab pos="5398135" algn="l"/>
                <a:tab pos="6833234" algn="l"/>
                <a:tab pos="7246620" algn="l"/>
                <a:tab pos="8014970" algn="l"/>
              </a:tabLst>
            </a:pPr>
            <a:r>
              <a:rPr sz="2500" spc="-80" dirty="0">
                <a:latin typeface="Tw Cen MT"/>
                <a:cs typeface="Tw Cen MT"/>
              </a:rPr>
              <a:t>R</a:t>
            </a:r>
            <a:r>
              <a:rPr sz="2500" spc="-5" dirty="0">
                <a:latin typeface="Tw Cen MT"/>
                <a:cs typeface="Tw Cen MT"/>
              </a:rPr>
              <a:t>ep</a:t>
            </a:r>
            <a:r>
              <a:rPr sz="2500" dirty="0">
                <a:latin typeface="Tw Cen MT"/>
                <a:cs typeface="Tw Cen MT"/>
              </a:rPr>
              <a:t>l</a:t>
            </a:r>
            <a:r>
              <a:rPr sz="2500" spc="-5" dirty="0">
                <a:latin typeface="Tw Cen MT"/>
                <a:cs typeface="Tw Cen MT"/>
              </a:rPr>
              <a:t>acement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5" dirty="0">
                <a:latin typeface="Tw Cen MT"/>
                <a:cs typeface="Tw Cen MT"/>
              </a:rPr>
              <a:t>of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5" dirty="0">
                <a:latin typeface="Tw Cen MT"/>
                <a:cs typeface="Tw Cen MT"/>
              </a:rPr>
              <a:t>vitam</a:t>
            </a:r>
            <a:r>
              <a:rPr sz="2500" dirty="0">
                <a:latin typeface="Tw Cen MT"/>
                <a:cs typeface="Tw Cen MT"/>
              </a:rPr>
              <a:t>i</a:t>
            </a:r>
            <a:r>
              <a:rPr sz="2500" spc="-5" dirty="0">
                <a:latin typeface="Tw Cen MT"/>
                <a:cs typeface="Tw Cen MT"/>
              </a:rPr>
              <a:t>n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5" dirty="0">
                <a:latin typeface="Tw Cen MT"/>
                <a:cs typeface="Tw Cen MT"/>
              </a:rPr>
              <a:t>A,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145" dirty="0">
                <a:latin typeface="Tw Cen MT"/>
                <a:cs typeface="Tw Cen MT"/>
              </a:rPr>
              <a:t>D</a:t>
            </a:r>
            <a:r>
              <a:rPr sz="2500" spc="-5" dirty="0">
                <a:latin typeface="Tw Cen MT"/>
                <a:cs typeface="Tw Cen MT"/>
              </a:rPr>
              <a:t>,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5" dirty="0">
                <a:latin typeface="Tw Cen MT"/>
                <a:cs typeface="Tw Cen MT"/>
              </a:rPr>
              <a:t>K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5" dirty="0">
                <a:latin typeface="Tw Cen MT"/>
                <a:cs typeface="Tw Cen MT"/>
              </a:rPr>
              <a:t>if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5" dirty="0">
                <a:latin typeface="Tw Cen MT"/>
                <a:cs typeface="Tw Cen MT"/>
              </a:rPr>
              <a:t>nec</a:t>
            </a:r>
            <a:r>
              <a:rPr sz="2500" dirty="0">
                <a:latin typeface="Tw Cen MT"/>
                <a:cs typeface="Tw Cen MT"/>
              </a:rPr>
              <a:t>ess</a:t>
            </a:r>
            <a:r>
              <a:rPr sz="2500" spc="-5" dirty="0">
                <a:latin typeface="Tw Cen MT"/>
                <a:cs typeface="Tw Cen MT"/>
              </a:rPr>
              <a:t>ary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5" dirty="0">
                <a:latin typeface="Tw Cen MT"/>
                <a:cs typeface="Tw Cen MT"/>
              </a:rPr>
              <a:t>in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5" dirty="0">
                <a:latin typeface="Tw Cen MT"/>
                <a:cs typeface="Tw Cen MT"/>
              </a:rPr>
              <a:t>c</a:t>
            </a:r>
            <a:r>
              <a:rPr sz="2500" spc="5" dirty="0">
                <a:latin typeface="Tw Cen MT"/>
                <a:cs typeface="Tw Cen MT"/>
              </a:rPr>
              <a:t>a</a:t>
            </a:r>
            <a:r>
              <a:rPr sz="2500" dirty="0">
                <a:latin typeface="Tw Cen MT"/>
                <a:cs typeface="Tw Cen MT"/>
              </a:rPr>
              <a:t>s</a:t>
            </a:r>
            <a:r>
              <a:rPr sz="2500" spc="-5" dirty="0">
                <a:latin typeface="Tw Cen MT"/>
                <a:cs typeface="Tw Cen MT"/>
              </a:rPr>
              <a:t>e</a:t>
            </a:r>
            <a:r>
              <a:rPr sz="2500" dirty="0">
                <a:latin typeface="Tw Cen MT"/>
                <a:cs typeface="Tw Cen MT"/>
              </a:rPr>
              <a:t>	</a:t>
            </a:r>
            <a:r>
              <a:rPr sz="2500" spc="-5" dirty="0">
                <a:latin typeface="Tw Cen MT"/>
                <a:cs typeface="Tw Cen MT"/>
              </a:rPr>
              <a:t>of  malabsorption.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333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Goals of</a:t>
            </a:r>
            <a:r>
              <a:rPr spc="30" dirty="0"/>
              <a:t> </a:t>
            </a:r>
            <a:r>
              <a:rPr spc="-25" dirty="0"/>
              <a:t>Treatment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71405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Non-Pharmacological</a:t>
            </a:r>
            <a:r>
              <a:rPr spc="-95" dirty="0"/>
              <a:t> </a:t>
            </a:r>
            <a:r>
              <a:rPr spc="-2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526997"/>
            <a:ext cx="7995920" cy="43694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10" dirty="0">
                <a:latin typeface="Tw Cen MT"/>
                <a:cs typeface="Tw Cen MT"/>
              </a:rPr>
              <a:t>To </a:t>
            </a:r>
            <a:r>
              <a:rPr sz="2500" spc="-15" dirty="0">
                <a:latin typeface="Tw Cen MT"/>
                <a:cs typeface="Tw Cen MT"/>
              </a:rPr>
              <a:t>avoid </a:t>
            </a:r>
            <a:r>
              <a:rPr sz="2500" spc="-5" dirty="0">
                <a:latin typeface="Tw Cen MT"/>
                <a:cs typeface="Tw Cen MT"/>
              </a:rPr>
              <a:t>smoking</a:t>
            </a:r>
            <a:r>
              <a:rPr sz="2500" spc="13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cessation</a:t>
            </a:r>
            <a:endParaRPr sz="25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05" dirty="0">
                <a:latin typeface="Tw Cen MT"/>
                <a:cs typeface="Tw Cen MT"/>
              </a:rPr>
              <a:t>To </a:t>
            </a:r>
            <a:r>
              <a:rPr sz="2500" spc="-5" dirty="0">
                <a:latin typeface="Tw Cen MT"/>
                <a:cs typeface="Tw Cen MT"/>
              </a:rPr>
              <a:t>reduce alcohol</a:t>
            </a:r>
            <a:r>
              <a:rPr sz="2500" spc="13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consumption</a:t>
            </a:r>
            <a:endParaRPr sz="25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05" dirty="0">
                <a:latin typeface="Tw Cen MT"/>
                <a:cs typeface="Tw Cen MT"/>
              </a:rPr>
              <a:t>To </a:t>
            </a:r>
            <a:r>
              <a:rPr sz="2500" spc="-15" dirty="0">
                <a:latin typeface="Tw Cen MT"/>
                <a:cs typeface="Tw Cen MT"/>
              </a:rPr>
              <a:t>avoid </a:t>
            </a:r>
            <a:r>
              <a:rPr sz="2500" spc="-5" dirty="0">
                <a:latin typeface="Tw Cen MT"/>
                <a:cs typeface="Tw Cen MT"/>
              </a:rPr>
              <a:t>the use of</a:t>
            </a:r>
            <a:r>
              <a:rPr sz="2500" spc="220" dirty="0">
                <a:latin typeface="Tw Cen MT"/>
                <a:cs typeface="Tw Cen MT"/>
              </a:rPr>
              <a:t> </a:t>
            </a:r>
            <a:r>
              <a:rPr sz="2500" dirty="0">
                <a:latin typeface="Tw Cen MT"/>
                <a:cs typeface="Tw Cen MT"/>
              </a:rPr>
              <a:t>NSAIDs</a:t>
            </a:r>
            <a:endParaRPr sz="25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10" dirty="0">
                <a:latin typeface="Tw Cen MT"/>
                <a:cs typeface="Tw Cen MT"/>
              </a:rPr>
              <a:t>To </a:t>
            </a:r>
            <a:r>
              <a:rPr sz="2500" spc="-15" dirty="0">
                <a:latin typeface="Tw Cen MT"/>
                <a:cs typeface="Tw Cen MT"/>
              </a:rPr>
              <a:t>avoid </a:t>
            </a:r>
            <a:r>
              <a:rPr sz="2500" dirty="0">
                <a:latin typeface="Tw Cen MT"/>
                <a:cs typeface="Tw Cen MT"/>
              </a:rPr>
              <a:t>spicy </a:t>
            </a:r>
            <a:r>
              <a:rPr sz="2500" spc="-5" dirty="0">
                <a:latin typeface="Tw Cen MT"/>
                <a:cs typeface="Tw Cen MT"/>
              </a:rPr>
              <a:t>and fried/oily</a:t>
            </a:r>
            <a:r>
              <a:rPr sz="2500" spc="135" dirty="0">
                <a:latin typeface="Tw Cen MT"/>
                <a:cs typeface="Tw Cen MT"/>
              </a:rPr>
              <a:t> </a:t>
            </a:r>
            <a:r>
              <a:rPr sz="2500" spc="-15" dirty="0">
                <a:latin typeface="Tw Cen MT"/>
                <a:cs typeface="Tw Cen MT"/>
              </a:rPr>
              <a:t>food</a:t>
            </a:r>
            <a:endParaRPr sz="2500">
              <a:latin typeface="Tw Cen MT"/>
              <a:cs typeface="Tw Cen MT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5" dirty="0">
                <a:latin typeface="Tw Cen MT"/>
                <a:cs typeface="Tw Cen MT"/>
              </a:rPr>
              <a:t>To </a:t>
            </a:r>
            <a:r>
              <a:rPr sz="2500" spc="-15" dirty="0">
                <a:latin typeface="Tw Cen MT"/>
                <a:cs typeface="Tw Cen MT"/>
              </a:rPr>
              <a:t>take </a:t>
            </a:r>
            <a:r>
              <a:rPr sz="2500" spc="-5" dirty="0">
                <a:latin typeface="Tw Cen MT"/>
                <a:cs typeface="Tw Cen MT"/>
              </a:rPr>
              <a:t>fiber </a:t>
            </a:r>
            <a:r>
              <a:rPr sz="2500" spc="20" dirty="0">
                <a:latin typeface="Tw Cen MT"/>
                <a:cs typeface="Tw Cen MT"/>
              </a:rPr>
              <a:t>rich </a:t>
            </a:r>
            <a:r>
              <a:rPr sz="2500" dirty="0">
                <a:latin typeface="Tw Cen MT"/>
                <a:cs typeface="Tw Cen MT"/>
              </a:rPr>
              <a:t>diet </a:t>
            </a:r>
            <a:r>
              <a:rPr sz="2500" spc="-5" dirty="0">
                <a:latin typeface="Tw Cen MT"/>
                <a:cs typeface="Tw Cen MT"/>
              </a:rPr>
              <a:t>as tolerated that include tender  </a:t>
            </a:r>
            <a:r>
              <a:rPr sz="2500" spc="-15" dirty="0">
                <a:latin typeface="Tw Cen MT"/>
                <a:cs typeface="Tw Cen MT"/>
              </a:rPr>
              <a:t>cooked vegetables, </a:t>
            </a:r>
            <a:r>
              <a:rPr sz="2500" spc="-5" dirty="0">
                <a:latin typeface="Tw Cen MT"/>
                <a:cs typeface="Tw Cen MT"/>
              </a:rPr>
              <a:t>canned </a:t>
            </a:r>
            <a:r>
              <a:rPr sz="2500" dirty="0">
                <a:latin typeface="Tw Cen MT"/>
                <a:cs typeface="Tw Cen MT"/>
              </a:rPr>
              <a:t>or </a:t>
            </a:r>
            <a:r>
              <a:rPr sz="2500" spc="-10" dirty="0">
                <a:latin typeface="Tw Cen MT"/>
                <a:cs typeface="Tw Cen MT"/>
              </a:rPr>
              <a:t>cooked </a:t>
            </a:r>
            <a:r>
              <a:rPr sz="2500" spc="-5" dirty="0">
                <a:latin typeface="Tw Cen MT"/>
                <a:cs typeface="Tw Cen MT"/>
              </a:rPr>
              <a:t>fruits, and </a:t>
            </a:r>
            <a:r>
              <a:rPr sz="2500" spc="5" dirty="0">
                <a:latin typeface="Tw Cen MT"/>
                <a:cs typeface="Tw Cen MT"/>
              </a:rPr>
              <a:t>starches  </a:t>
            </a:r>
            <a:r>
              <a:rPr sz="2500" spc="-15" dirty="0">
                <a:latin typeface="Tw Cen MT"/>
                <a:cs typeface="Tw Cen MT"/>
              </a:rPr>
              <a:t>like cooked </a:t>
            </a:r>
            <a:r>
              <a:rPr sz="2500" spc="-5" dirty="0">
                <a:latin typeface="Tw Cen MT"/>
                <a:cs typeface="Tw Cen MT"/>
              </a:rPr>
              <a:t>cereals and whole wheat noodles and</a:t>
            </a:r>
            <a:r>
              <a:rPr sz="2500" spc="125" dirty="0">
                <a:latin typeface="Tw Cen MT"/>
                <a:cs typeface="Tw Cen MT"/>
              </a:rPr>
              <a:t> </a:t>
            </a:r>
            <a:r>
              <a:rPr sz="2500" dirty="0">
                <a:latin typeface="Tw Cen MT"/>
                <a:cs typeface="Tw Cen MT"/>
              </a:rPr>
              <a:t>tortillas.</a:t>
            </a:r>
            <a:endParaRPr sz="2500">
              <a:latin typeface="Tw Cen MT"/>
              <a:cs typeface="Tw Cen MT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5" dirty="0">
                <a:latin typeface="Tw Cen MT"/>
                <a:cs typeface="Tw Cen MT"/>
              </a:rPr>
              <a:t>To </a:t>
            </a:r>
            <a:r>
              <a:rPr sz="2500" spc="-5" dirty="0">
                <a:latin typeface="Tw Cen MT"/>
                <a:cs typeface="Tw Cen MT"/>
              </a:rPr>
              <a:t>incorporate more </a:t>
            </a:r>
            <a:r>
              <a:rPr sz="2500" spc="-10" dirty="0">
                <a:latin typeface="Tw Cen MT"/>
                <a:cs typeface="Tw Cen MT"/>
              </a:rPr>
              <a:t>omega-3 </a:t>
            </a:r>
            <a:r>
              <a:rPr sz="2500" spc="-5" dirty="0">
                <a:latin typeface="Tw Cen MT"/>
                <a:cs typeface="Tw Cen MT"/>
              </a:rPr>
              <a:t>fatty acids </a:t>
            </a:r>
            <a:r>
              <a:rPr sz="2500" spc="5" dirty="0">
                <a:latin typeface="Tw Cen MT"/>
                <a:cs typeface="Tw Cen MT"/>
              </a:rPr>
              <a:t>in </a:t>
            </a:r>
            <a:r>
              <a:rPr sz="2500" dirty="0">
                <a:latin typeface="Tw Cen MT"/>
                <a:cs typeface="Tw Cen MT"/>
              </a:rPr>
              <a:t>the </a:t>
            </a:r>
            <a:r>
              <a:rPr sz="2500" spc="-5" dirty="0">
                <a:latin typeface="Tw Cen MT"/>
                <a:cs typeface="Tw Cen MT"/>
              </a:rPr>
              <a:t>diet. </a:t>
            </a:r>
            <a:r>
              <a:rPr sz="2500" dirty="0">
                <a:latin typeface="Tw Cen MT"/>
                <a:cs typeface="Tw Cen MT"/>
              </a:rPr>
              <a:t>These  </a:t>
            </a:r>
            <a:r>
              <a:rPr sz="2500" spc="-5" dirty="0">
                <a:latin typeface="Tw Cen MT"/>
                <a:cs typeface="Tw Cen MT"/>
              </a:rPr>
              <a:t>fats </a:t>
            </a:r>
            <a:r>
              <a:rPr sz="2500" spc="-20" dirty="0">
                <a:latin typeface="Tw Cen MT"/>
                <a:cs typeface="Tw Cen MT"/>
              </a:rPr>
              <a:t>may </a:t>
            </a:r>
            <a:r>
              <a:rPr sz="2500" spc="-15" dirty="0">
                <a:latin typeface="Tw Cen MT"/>
                <a:cs typeface="Tw Cen MT"/>
              </a:rPr>
              <a:t>have </a:t>
            </a:r>
            <a:r>
              <a:rPr sz="2500" spc="-5" dirty="0">
                <a:latin typeface="Tw Cen MT"/>
                <a:cs typeface="Tw Cen MT"/>
              </a:rPr>
              <a:t>an anti-inflammatory effect. </a:t>
            </a:r>
            <a:r>
              <a:rPr sz="2500" spc="-25" dirty="0">
                <a:latin typeface="Tw Cen MT"/>
                <a:cs typeface="Tw Cen MT"/>
              </a:rPr>
              <a:t>They </a:t>
            </a:r>
            <a:r>
              <a:rPr sz="2500" spc="-5" dirty="0">
                <a:latin typeface="Tw Cen MT"/>
                <a:cs typeface="Tw Cen MT"/>
              </a:rPr>
              <a:t>are </a:t>
            </a:r>
            <a:r>
              <a:rPr sz="2500" spc="-10" dirty="0">
                <a:latin typeface="Tw Cen MT"/>
                <a:cs typeface="Tw Cen MT"/>
              </a:rPr>
              <a:t>found  </a:t>
            </a:r>
            <a:r>
              <a:rPr sz="2500" spc="-5" dirty="0">
                <a:latin typeface="Tw Cen MT"/>
                <a:cs typeface="Tw Cen MT"/>
              </a:rPr>
              <a:t>most </a:t>
            </a:r>
            <a:r>
              <a:rPr sz="2500" spc="-10" dirty="0">
                <a:latin typeface="Tw Cen MT"/>
                <a:cs typeface="Tw Cen MT"/>
              </a:rPr>
              <a:t>probably </a:t>
            </a:r>
            <a:r>
              <a:rPr sz="2500" spc="-5" dirty="0">
                <a:latin typeface="Tw Cen MT"/>
                <a:cs typeface="Tw Cen MT"/>
              </a:rPr>
              <a:t>in</a:t>
            </a:r>
            <a:r>
              <a:rPr sz="250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fish.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313" y="1267205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16405"/>
            <a:ext cx="8376284" cy="163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Inflammatory </a:t>
            </a:r>
            <a:r>
              <a:rPr sz="2500" spc="-30" dirty="0">
                <a:latin typeface="Tw Cen MT"/>
                <a:cs typeface="Tw Cen MT"/>
              </a:rPr>
              <a:t>bowel </a:t>
            </a:r>
            <a:r>
              <a:rPr sz="2500" spc="-10" dirty="0">
                <a:latin typeface="Tw Cen MT"/>
                <a:cs typeface="Tw Cen MT"/>
              </a:rPr>
              <a:t>disease </a:t>
            </a:r>
            <a:r>
              <a:rPr sz="2500" dirty="0">
                <a:latin typeface="Tw Cen MT"/>
                <a:cs typeface="Tw Cen MT"/>
              </a:rPr>
              <a:t>(IBD) </a:t>
            </a:r>
            <a:r>
              <a:rPr sz="2500" spc="-5" dirty="0">
                <a:latin typeface="Tw Cen MT"/>
                <a:cs typeface="Tw Cen MT"/>
              </a:rPr>
              <a:t>represents a </a:t>
            </a:r>
            <a:r>
              <a:rPr sz="2500" spc="-15" dirty="0">
                <a:latin typeface="Tw Cen MT"/>
                <a:cs typeface="Tw Cen MT"/>
              </a:rPr>
              <a:t>group </a:t>
            </a:r>
            <a:r>
              <a:rPr sz="2500" spc="-10" dirty="0">
                <a:latin typeface="Tw Cen MT"/>
                <a:cs typeface="Tw Cen MT"/>
              </a:rPr>
              <a:t>of  </a:t>
            </a:r>
            <a:r>
              <a:rPr sz="2500" spc="-5" dirty="0">
                <a:latin typeface="Tw Cen MT"/>
                <a:cs typeface="Tw Cen MT"/>
              </a:rPr>
              <a:t>intestinal </a:t>
            </a:r>
            <a:r>
              <a:rPr sz="2500" dirty="0">
                <a:latin typeface="Tw Cen MT"/>
                <a:cs typeface="Tw Cen MT"/>
              </a:rPr>
              <a:t>disorders </a:t>
            </a:r>
            <a:r>
              <a:rPr sz="2500" spc="-5" dirty="0">
                <a:latin typeface="Tw Cen MT"/>
                <a:cs typeface="Tw Cen MT"/>
              </a:rPr>
              <a:t>that </a:t>
            </a:r>
            <a:r>
              <a:rPr sz="2500" dirty="0">
                <a:latin typeface="Tw Cen MT"/>
                <a:cs typeface="Tw Cen MT"/>
              </a:rPr>
              <a:t>cause </a:t>
            </a:r>
            <a:r>
              <a:rPr sz="2500" spc="-15" dirty="0">
                <a:latin typeface="Tw Cen MT"/>
                <a:cs typeface="Tw Cen MT"/>
              </a:rPr>
              <a:t>prolonged </a:t>
            </a:r>
            <a:r>
              <a:rPr sz="2500" spc="-5" dirty="0">
                <a:latin typeface="Tw Cen MT"/>
                <a:cs typeface="Tw Cen MT"/>
              </a:rPr>
              <a:t>inflammation of the  </a:t>
            </a:r>
            <a:r>
              <a:rPr sz="2500" spc="-15" dirty="0">
                <a:latin typeface="Tw Cen MT"/>
                <a:cs typeface="Tw Cen MT"/>
              </a:rPr>
              <a:t>digestive</a:t>
            </a:r>
            <a:r>
              <a:rPr sz="2500" spc="-10" dirty="0">
                <a:latin typeface="Tw Cen MT"/>
                <a:cs typeface="Tw Cen MT"/>
              </a:rPr>
              <a:t> tract.</a:t>
            </a:r>
            <a:endParaRPr sz="2500">
              <a:latin typeface="Tw Cen MT"/>
              <a:cs typeface="Tw Cen MT"/>
            </a:endParaRPr>
          </a:p>
          <a:p>
            <a:pPr marL="33274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It is a </a:t>
            </a:r>
            <a:r>
              <a:rPr sz="2500" dirty="0">
                <a:latin typeface="Tw Cen MT"/>
                <a:cs typeface="Tw Cen MT"/>
              </a:rPr>
              <a:t>spectrum </a:t>
            </a:r>
            <a:r>
              <a:rPr sz="2500" spc="-5" dirty="0">
                <a:latin typeface="Tw Cen MT"/>
                <a:cs typeface="Tw Cen MT"/>
              </a:rPr>
              <a:t>of </a:t>
            </a:r>
            <a:r>
              <a:rPr sz="2500" dirty="0">
                <a:latin typeface="Tw Cen MT"/>
                <a:cs typeface="Tw Cen MT"/>
              </a:rPr>
              <a:t>chronic </a:t>
            </a:r>
            <a:r>
              <a:rPr sz="2500" spc="-5" dirty="0">
                <a:latin typeface="Tw Cen MT"/>
                <a:cs typeface="Tw Cen MT"/>
              </a:rPr>
              <a:t>idiopathic inflammatory</a:t>
            </a:r>
            <a:r>
              <a:rPr sz="2500" spc="19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condition.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3429000"/>
            <a:ext cx="4953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25660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Introduction</a:t>
            </a:r>
          </a:p>
        </p:txBody>
      </p:sp>
      <p:sp>
        <p:nvSpPr>
          <p:cNvPr id="6" name="object 6"/>
          <p:cNvSpPr/>
          <p:nvPr/>
        </p:nvSpPr>
        <p:spPr>
          <a:xfrm>
            <a:off x="533400" y="3516629"/>
            <a:ext cx="3505200" cy="3112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77" y="6347063"/>
            <a:ext cx="2806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05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400" b="1" spc="5" dirty="0">
                <a:solidFill>
                  <a:srgbClr val="775F54"/>
                </a:solidFill>
                <a:latin typeface="Times New Roman"/>
                <a:cs typeface="Times New Roman"/>
              </a:rPr>
              <a:t>21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142"/>
            <a:ext cx="9144000" cy="6848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64300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Surgery </a:t>
            </a:r>
            <a:r>
              <a:rPr spc="-30" dirty="0"/>
              <a:t>for </a:t>
            </a:r>
            <a:r>
              <a:rPr spc="-15" dirty="0"/>
              <a:t>Ulcerative</a:t>
            </a:r>
            <a:r>
              <a:rPr spc="-65" dirty="0"/>
              <a:t> </a:t>
            </a:r>
            <a:r>
              <a:rPr dirty="0"/>
              <a:t>Colitis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6405"/>
            <a:ext cx="7997190" cy="503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</a:tabLst>
            </a:pPr>
            <a:r>
              <a:rPr sz="2400" b="1" spc="-5" dirty="0">
                <a:latin typeface="Tw Cen MT"/>
                <a:cs typeface="Tw Cen MT"/>
              </a:rPr>
              <a:t>Proctocolectomy </a:t>
            </a:r>
            <a:r>
              <a:rPr sz="2400" spc="-5" dirty="0">
                <a:latin typeface="Tw Cen MT"/>
                <a:cs typeface="Tw Cen MT"/>
              </a:rPr>
              <a:t>(removing </a:t>
            </a:r>
            <a:r>
              <a:rPr sz="2400" dirty="0">
                <a:latin typeface="Tw Cen MT"/>
                <a:cs typeface="Tw Cen MT"/>
              </a:rPr>
              <a:t>the colon and rectum) </a:t>
            </a:r>
            <a:r>
              <a:rPr sz="2400" b="1" dirty="0">
                <a:latin typeface="Tw Cen MT"/>
                <a:cs typeface="Tw Cen MT"/>
              </a:rPr>
              <a:t>with  </a:t>
            </a:r>
            <a:r>
              <a:rPr sz="2400" b="1" spc="-10" dirty="0">
                <a:latin typeface="Tw Cen MT"/>
                <a:cs typeface="Tw Cen MT"/>
              </a:rPr>
              <a:t>ileostomy</a:t>
            </a:r>
            <a:r>
              <a:rPr sz="2400" spc="-10" dirty="0">
                <a:latin typeface="Tw Cen MT"/>
                <a:cs typeface="Tw Cen MT"/>
              </a:rPr>
              <a:t>: </a:t>
            </a:r>
            <a:r>
              <a:rPr sz="2400" dirty="0">
                <a:latin typeface="Tw Cen MT"/>
                <a:cs typeface="Tw Cen MT"/>
              </a:rPr>
              <a:t>If UC </a:t>
            </a:r>
            <a:r>
              <a:rPr sz="2400" spc="-10" dirty="0">
                <a:latin typeface="Tw Cen MT"/>
                <a:cs typeface="Tw Cen MT"/>
              </a:rPr>
              <a:t>is </a:t>
            </a:r>
            <a:r>
              <a:rPr sz="2400" spc="-25" dirty="0">
                <a:latin typeface="Tw Cen MT"/>
                <a:cs typeface="Tw Cen MT"/>
              </a:rPr>
              <a:t>severe, </a:t>
            </a:r>
            <a:r>
              <a:rPr sz="2400" spc="-10" dirty="0">
                <a:latin typeface="Tw Cen MT"/>
                <a:cs typeface="Tw Cen MT"/>
              </a:rPr>
              <a:t>surgery </a:t>
            </a:r>
            <a:r>
              <a:rPr sz="2400" spc="-20" dirty="0">
                <a:latin typeface="Tw Cen MT"/>
                <a:cs typeface="Tw Cen MT"/>
              </a:rPr>
              <a:t>may </a:t>
            </a:r>
            <a:r>
              <a:rPr sz="2400" spc="-5" dirty="0">
                <a:latin typeface="Tw Cen MT"/>
                <a:cs typeface="Tw Cen MT"/>
              </a:rPr>
              <a:t>be </a:t>
            </a:r>
            <a:r>
              <a:rPr sz="2400" dirty="0">
                <a:latin typeface="Tw Cen MT"/>
                <a:cs typeface="Tw Cen MT"/>
              </a:rPr>
              <a:t>required </a:t>
            </a:r>
            <a:r>
              <a:rPr sz="2400" spc="-5" dirty="0">
                <a:latin typeface="Tw Cen MT"/>
                <a:cs typeface="Tw Cen MT"/>
              </a:rPr>
              <a:t>to </a:t>
            </a:r>
            <a:r>
              <a:rPr sz="2400" spc="-10" dirty="0">
                <a:latin typeface="Tw Cen MT"/>
                <a:cs typeface="Tw Cen MT"/>
              </a:rPr>
              <a:t>remove  </a:t>
            </a:r>
            <a:r>
              <a:rPr sz="2400" dirty="0">
                <a:latin typeface="Tw Cen MT"/>
                <a:cs typeface="Tw Cen MT"/>
              </a:rPr>
              <a:t>the entire </a:t>
            </a:r>
            <a:r>
              <a:rPr sz="2400" spc="-5" dirty="0">
                <a:latin typeface="Tw Cen MT"/>
                <a:cs typeface="Tw Cen MT"/>
              </a:rPr>
              <a:t>colon </a:t>
            </a:r>
            <a:r>
              <a:rPr sz="2400" dirty="0">
                <a:latin typeface="Tw Cen MT"/>
                <a:cs typeface="Tw Cen MT"/>
              </a:rPr>
              <a:t>and </a:t>
            </a:r>
            <a:r>
              <a:rPr sz="2400" spc="-5" dirty="0">
                <a:latin typeface="Tw Cen MT"/>
                <a:cs typeface="Tw Cen MT"/>
              </a:rPr>
              <a:t>rectum, </a:t>
            </a:r>
            <a:r>
              <a:rPr sz="2400" dirty="0">
                <a:latin typeface="Tw Cen MT"/>
                <a:cs typeface="Tw Cen MT"/>
              </a:rPr>
              <a:t>plus bring the </a:t>
            </a:r>
            <a:r>
              <a:rPr sz="2400" spc="-10" dirty="0">
                <a:latin typeface="Tw Cen MT"/>
                <a:cs typeface="Tw Cen MT"/>
              </a:rPr>
              <a:t>ileum </a:t>
            </a:r>
            <a:r>
              <a:rPr sz="2400" dirty="0">
                <a:latin typeface="Tw Cen MT"/>
                <a:cs typeface="Tw Cen MT"/>
              </a:rPr>
              <a:t>(end of the  small </a:t>
            </a:r>
            <a:r>
              <a:rPr sz="2400" spc="-5" dirty="0">
                <a:latin typeface="Tw Cen MT"/>
                <a:cs typeface="Tw Cen MT"/>
              </a:rPr>
              <a:t>intestine) </a:t>
            </a:r>
            <a:r>
              <a:rPr sz="2400" spc="-10" dirty="0">
                <a:latin typeface="Tw Cen MT"/>
                <a:cs typeface="Tw Cen MT"/>
              </a:rPr>
              <a:t>through </a:t>
            </a:r>
            <a:r>
              <a:rPr sz="2400" dirty="0">
                <a:latin typeface="Tw Cen MT"/>
                <a:cs typeface="Tw Cen MT"/>
              </a:rPr>
              <a:t>a stoma (opening) in the abdominal  </a:t>
            </a:r>
            <a:r>
              <a:rPr sz="2400" spc="-30" dirty="0">
                <a:latin typeface="Tw Cen MT"/>
                <a:cs typeface="Tw Cen MT"/>
              </a:rPr>
              <a:t>wall </a:t>
            </a:r>
            <a:r>
              <a:rPr sz="2400" spc="-5" dirty="0">
                <a:latin typeface="Tw Cen MT"/>
                <a:cs typeface="Tw Cen MT"/>
              </a:rPr>
              <a:t>to </a:t>
            </a:r>
            <a:r>
              <a:rPr sz="2400" spc="-15" dirty="0">
                <a:latin typeface="Tw Cen MT"/>
                <a:cs typeface="Tw Cen MT"/>
              </a:rPr>
              <a:t>allow drainage </a:t>
            </a:r>
            <a:r>
              <a:rPr sz="2400" spc="-5" dirty="0">
                <a:latin typeface="Tw Cen MT"/>
                <a:cs typeface="Tw Cen MT"/>
              </a:rPr>
              <a:t>of intestinal </a:t>
            </a:r>
            <a:r>
              <a:rPr sz="2400" spc="-20" dirty="0">
                <a:latin typeface="Tw Cen MT"/>
                <a:cs typeface="Tw Cen MT"/>
              </a:rPr>
              <a:t>waste </a:t>
            </a:r>
            <a:r>
              <a:rPr sz="2400" dirty="0">
                <a:latin typeface="Tw Cen MT"/>
                <a:cs typeface="Tw Cen MT"/>
              </a:rPr>
              <a:t>out </a:t>
            </a:r>
            <a:r>
              <a:rPr sz="2400" spc="-5" dirty="0">
                <a:latin typeface="Tw Cen MT"/>
                <a:cs typeface="Tw Cen MT"/>
              </a:rPr>
              <a:t>of </a:t>
            </a:r>
            <a:r>
              <a:rPr sz="2400" dirty="0">
                <a:latin typeface="Tw Cen MT"/>
                <a:cs typeface="Tw Cen MT"/>
              </a:rPr>
              <a:t>the </a:t>
            </a:r>
            <a:r>
              <a:rPr sz="2400" spc="-50" dirty="0">
                <a:latin typeface="Tw Cen MT"/>
                <a:cs typeface="Tw Cen MT"/>
              </a:rPr>
              <a:t>body. </a:t>
            </a:r>
            <a:r>
              <a:rPr sz="2400" dirty="0">
                <a:latin typeface="Tw Cen MT"/>
                <a:cs typeface="Tw Cen MT"/>
              </a:rPr>
              <a:t>The  second </a:t>
            </a:r>
            <a:r>
              <a:rPr sz="2400" spc="10" dirty="0">
                <a:latin typeface="Tw Cen MT"/>
                <a:cs typeface="Tw Cen MT"/>
              </a:rPr>
              <a:t>part </a:t>
            </a:r>
            <a:r>
              <a:rPr sz="2400" dirty="0">
                <a:latin typeface="Tw Cen MT"/>
                <a:cs typeface="Tw Cen MT"/>
              </a:rPr>
              <a:t>of the </a:t>
            </a:r>
            <a:r>
              <a:rPr sz="2400" spc="-10" dirty="0">
                <a:latin typeface="Tw Cen MT"/>
                <a:cs typeface="Tw Cen MT"/>
              </a:rPr>
              <a:t>procedure </a:t>
            </a:r>
            <a:r>
              <a:rPr sz="2400" dirty="0">
                <a:latin typeface="Tw Cen MT"/>
                <a:cs typeface="Tw Cen MT"/>
              </a:rPr>
              <a:t>is called </a:t>
            </a:r>
            <a:r>
              <a:rPr sz="2400" spc="-25" dirty="0">
                <a:latin typeface="Tw Cen MT"/>
                <a:cs typeface="Tw Cen MT"/>
              </a:rPr>
              <a:t>ileostomy. </a:t>
            </a:r>
            <a:r>
              <a:rPr sz="2400" dirty="0">
                <a:latin typeface="Tw Cen MT"/>
                <a:cs typeface="Tw Cen MT"/>
              </a:rPr>
              <a:t>After the  </a:t>
            </a:r>
            <a:r>
              <a:rPr sz="2400" spc="-15" dirty="0">
                <a:latin typeface="Tw Cen MT"/>
                <a:cs typeface="Tw Cen MT"/>
              </a:rPr>
              <a:t>procedure, </a:t>
            </a:r>
            <a:r>
              <a:rPr sz="2400" spc="-5" dirty="0">
                <a:latin typeface="Tw Cen MT"/>
                <a:cs typeface="Tw Cen MT"/>
              </a:rPr>
              <a:t>an external bag </a:t>
            </a:r>
            <a:r>
              <a:rPr sz="2400" spc="10" dirty="0">
                <a:latin typeface="Tw Cen MT"/>
                <a:cs typeface="Tw Cen MT"/>
              </a:rPr>
              <a:t>must </a:t>
            </a:r>
            <a:r>
              <a:rPr sz="2400" spc="-5" dirty="0">
                <a:latin typeface="Tw Cen MT"/>
                <a:cs typeface="Tw Cen MT"/>
              </a:rPr>
              <a:t>be worn </a:t>
            </a:r>
            <a:r>
              <a:rPr sz="2400" spc="-15" dirty="0">
                <a:latin typeface="Tw Cen MT"/>
                <a:cs typeface="Tw Cen MT"/>
              </a:rPr>
              <a:t>over </a:t>
            </a:r>
            <a:r>
              <a:rPr sz="2400" spc="-5" dirty="0">
                <a:latin typeface="Tw Cen MT"/>
                <a:cs typeface="Tw Cen MT"/>
              </a:rPr>
              <a:t>the </a:t>
            </a:r>
            <a:r>
              <a:rPr sz="2400" dirty="0">
                <a:latin typeface="Tw Cen MT"/>
                <a:cs typeface="Tw Cen MT"/>
              </a:rPr>
              <a:t>opening </a:t>
            </a:r>
            <a:r>
              <a:rPr sz="2400" spc="-15" dirty="0">
                <a:latin typeface="Tw Cen MT"/>
                <a:cs typeface="Tw Cen MT"/>
              </a:rPr>
              <a:t>to  </a:t>
            </a:r>
            <a:r>
              <a:rPr sz="2400" dirty="0">
                <a:latin typeface="Tw Cen MT"/>
                <a:cs typeface="Tw Cen MT"/>
              </a:rPr>
              <a:t>collect</a:t>
            </a:r>
            <a:r>
              <a:rPr sz="2400" spc="-10" dirty="0">
                <a:latin typeface="Tw Cen MT"/>
                <a:cs typeface="Tw Cen MT"/>
              </a:rPr>
              <a:t> </a:t>
            </a:r>
            <a:r>
              <a:rPr sz="2400" spc="-25" dirty="0">
                <a:latin typeface="Tw Cen MT"/>
                <a:cs typeface="Tw Cen MT"/>
              </a:rPr>
              <a:t>waste.</a:t>
            </a:r>
            <a:endParaRPr sz="2400">
              <a:latin typeface="Tw Cen MT"/>
              <a:cs typeface="Tw Cen MT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20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</a:tabLst>
            </a:pPr>
            <a:r>
              <a:rPr sz="2400" b="1" spc="-5" dirty="0">
                <a:latin typeface="Tw Cen MT"/>
                <a:cs typeface="Tw Cen MT"/>
              </a:rPr>
              <a:t>Restorative proctocolectomy</a:t>
            </a:r>
            <a:r>
              <a:rPr sz="2400" spc="-5" dirty="0">
                <a:latin typeface="Tw Cen MT"/>
                <a:cs typeface="Tw Cen MT"/>
              </a:rPr>
              <a:t>, </a:t>
            </a:r>
            <a:r>
              <a:rPr sz="2400" dirty="0">
                <a:latin typeface="Tw Cen MT"/>
                <a:cs typeface="Tw Cen MT"/>
              </a:rPr>
              <a:t>also </a:t>
            </a:r>
            <a:r>
              <a:rPr sz="2400" spc="-15" dirty="0">
                <a:latin typeface="Tw Cen MT"/>
                <a:cs typeface="Tw Cen MT"/>
              </a:rPr>
              <a:t>known </a:t>
            </a:r>
            <a:r>
              <a:rPr sz="2400" spc="-5" dirty="0">
                <a:latin typeface="Tw Cen MT"/>
                <a:cs typeface="Tw Cen MT"/>
              </a:rPr>
              <a:t>as </a:t>
            </a:r>
            <a:r>
              <a:rPr sz="2400" spc="-10" dirty="0">
                <a:latin typeface="Tw Cen MT"/>
                <a:cs typeface="Tw Cen MT"/>
              </a:rPr>
              <a:t>ileoanal </a:t>
            </a:r>
            <a:r>
              <a:rPr sz="2400" spc="15" dirty="0">
                <a:latin typeface="Tw Cen MT"/>
                <a:cs typeface="Tw Cen MT"/>
              </a:rPr>
              <a:t>pouch  </a:t>
            </a:r>
            <a:r>
              <a:rPr sz="2400" dirty="0">
                <a:latin typeface="Tw Cen MT"/>
                <a:cs typeface="Tw Cen MT"/>
              </a:rPr>
              <a:t>anal anastomosis </a:t>
            </a:r>
            <a:r>
              <a:rPr sz="2400" spc="-30" dirty="0">
                <a:latin typeface="Tw Cen MT"/>
                <a:cs typeface="Tw Cen MT"/>
              </a:rPr>
              <a:t>(IPAA): </a:t>
            </a:r>
            <a:r>
              <a:rPr sz="2400" dirty="0">
                <a:latin typeface="Tw Cen MT"/>
                <a:cs typeface="Tw Cen MT"/>
              </a:rPr>
              <a:t>It </a:t>
            </a:r>
            <a:r>
              <a:rPr sz="2400" spc="-15" dirty="0">
                <a:latin typeface="Tw Cen MT"/>
                <a:cs typeface="Tw Cen MT"/>
              </a:rPr>
              <a:t>involves </a:t>
            </a:r>
            <a:r>
              <a:rPr sz="2400" dirty="0">
                <a:latin typeface="Tw Cen MT"/>
                <a:cs typeface="Tw Cen MT"/>
              </a:rPr>
              <a:t>removing the colon and  rectum, but the </a:t>
            </a:r>
            <a:r>
              <a:rPr sz="2400" spc="-5" dirty="0">
                <a:latin typeface="Tw Cen MT"/>
                <a:cs typeface="Tw Cen MT"/>
              </a:rPr>
              <a:t>patient </a:t>
            </a:r>
            <a:r>
              <a:rPr sz="2400" dirty="0">
                <a:latin typeface="Tw Cen MT"/>
                <a:cs typeface="Tw Cen MT"/>
              </a:rPr>
              <a:t>can continue </a:t>
            </a:r>
            <a:r>
              <a:rPr sz="2400" spc="-5" dirty="0">
                <a:latin typeface="Tw Cen MT"/>
                <a:cs typeface="Tw Cen MT"/>
              </a:rPr>
              <a:t>to pass </a:t>
            </a:r>
            <a:r>
              <a:rPr sz="2400" dirty="0">
                <a:latin typeface="Tw Cen MT"/>
                <a:cs typeface="Tw Cen MT"/>
              </a:rPr>
              <a:t>stool </a:t>
            </a:r>
            <a:r>
              <a:rPr sz="2400" spc="-10" dirty="0">
                <a:latin typeface="Tw Cen MT"/>
                <a:cs typeface="Tw Cen MT"/>
              </a:rPr>
              <a:t>through </a:t>
            </a:r>
            <a:r>
              <a:rPr sz="2400" dirty="0">
                <a:latin typeface="Tw Cen MT"/>
                <a:cs typeface="Tw Cen MT"/>
              </a:rPr>
              <a:t>the  anus — </a:t>
            </a:r>
            <a:r>
              <a:rPr sz="2400" spc="-10" dirty="0">
                <a:latin typeface="Tw Cen MT"/>
                <a:cs typeface="Tw Cen MT"/>
              </a:rPr>
              <a:t>in </a:t>
            </a:r>
            <a:r>
              <a:rPr sz="2400" spc="-5" dirty="0">
                <a:latin typeface="Tw Cen MT"/>
                <a:cs typeface="Tw Cen MT"/>
              </a:rPr>
              <a:t>place </a:t>
            </a:r>
            <a:r>
              <a:rPr sz="2400" dirty="0">
                <a:latin typeface="Tw Cen MT"/>
                <a:cs typeface="Tw Cen MT"/>
              </a:rPr>
              <a:t>of </a:t>
            </a:r>
            <a:r>
              <a:rPr sz="2400" spc="-5" dirty="0">
                <a:latin typeface="Tw Cen MT"/>
                <a:cs typeface="Tw Cen MT"/>
              </a:rPr>
              <a:t>an </a:t>
            </a:r>
            <a:r>
              <a:rPr sz="2400" spc="-25" dirty="0">
                <a:latin typeface="Tw Cen MT"/>
                <a:cs typeface="Tw Cen MT"/>
              </a:rPr>
              <a:t>ileostomy, </a:t>
            </a:r>
            <a:r>
              <a:rPr sz="2400" dirty="0">
                <a:latin typeface="Tw Cen MT"/>
                <a:cs typeface="Tw Cen MT"/>
              </a:rPr>
              <a:t>the </a:t>
            </a:r>
            <a:r>
              <a:rPr sz="2400" spc="-5" dirty="0">
                <a:latin typeface="Tw Cen MT"/>
                <a:cs typeface="Tw Cen MT"/>
              </a:rPr>
              <a:t>ileum </a:t>
            </a:r>
            <a:r>
              <a:rPr sz="2400" dirty="0">
                <a:latin typeface="Tw Cen MT"/>
                <a:cs typeface="Tw Cen MT"/>
              </a:rPr>
              <a:t>is fashioned </a:t>
            </a:r>
            <a:r>
              <a:rPr sz="2400" spc="-5" dirty="0">
                <a:latin typeface="Tw Cen MT"/>
                <a:cs typeface="Tw Cen MT"/>
              </a:rPr>
              <a:t>into </a:t>
            </a:r>
            <a:r>
              <a:rPr sz="2400" dirty="0">
                <a:latin typeface="Tw Cen MT"/>
                <a:cs typeface="Tw Cen MT"/>
              </a:rPr>
              <a:t>a  </a:t>
            </a:r>
            <a:r>
              <a:rPr sz="2400" spc="15" dirty="0">
                <a:latin typeface="Tw Cen MT"/>
                <a:cs typeface="Tw Cen MT"/>
              </a:rPr>
              <a:t>pouch </a:t>
            </a:r>
            <a:r>
              <a:rPr sz="2400" dirty="0">
                <a:latin typeface="Tw Cen MT"/>
                <a:cs typeface="Tw Cen MT"/>
              </a:rPr>
              <a:t>and pulled </a:t>
            </a:r>
            <a:r>
              <a:rPr sz="2400" spc="-20" dirty="0">
                <a:latin typeface="Tw Cen MT"/>
                <a:cs typeface="Tw Cen MT"/>
              </a:rPr>
              <a:t>down </a:t>
            </a:r>
            <a:r>
              <a:rPr sz="2400" dirty="0">
                <a:latin typeface="Tw Cen MT"/>
                <a:cs typeface="Tw Cen MT"/>
              </a:rPr>
              <a:t>and connected </a:t>
            </a:r>
            <a:r>
              <a:rPr sz="2400" spc="-5" dirty="0">
                <a:latin typeface="Tw Cen MT"/>
                <a:cs typeface="Tw Cen MT"/>
              </a:rPr>
              <a:t>to </a:t>
            </a:r>
            <a:r>
              <a:rPr sz="2400" dirty="0">
                <a:latin typeface="Tw Cen MT"/>
                <a:cs typeface="Tw Cen MT"/>
              </a:rPr>
              <a:t>the</a:t>
            </a:r>
            <a:r>
              <a:rPr sz="2400" spc="-20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anus.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61461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Surgery </a:t>
            </a:r>
            <a:r>
              <a:rPr spc="-30" dirty="0"/>
              <a:t>for </a:t>
            </a:r>
            <a:r>
              <a:rPr spc="-40" dirty="0"/>
              <a:t>Crohn’s</a:t>
            </a:r>
            <a:r>
              <a:rPr spc="-50" dirty="0"/>
              <a:t> </a:t>
            </a:r>
            <a:r>
              <a:rPr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6405"/>
            <a:ext cx="7997825" cy="264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b="1" dirty="0">
                <a:latin typeface="Tw Cen MT"/>
                <a:cs typeface="Tw Cen MT"/>
              </a:rPr>
              <a:t>Strictureplasty: </a:t>
            </a:r>
            <a:r>
              <a:rPr sz="2500" spc="-5" dirty="0">
                <a:latin typeface="Tw Cen MT"/>
                <a:cs typeface="Tw Cen MT"/>
              </a:rPr>
              <a:t>If an </a:t>
            </a:r>
            <a:r>
              <a:rPr sz="2500" dirty="0">
                <a:latin typeface="Tw Cen MT"/>
                <a:cs typeface="Tw Cen MT"/>
              </a:rPr>
              <a:t>area </a:t>
            </a:r>
            <a:r>
              <a:rPr sz="2500" spc="-5" dirty="0">
                <a:latin typeface="Tw Cen MT"/>
                <a:cs typeface="Tw Cen MT"/>
              </a:rPr>
              <a:t>of the </a:t>
            </a:r>
            <a:r>
              <a:rPr sz="2500" spc="-25" dirty="0">
                <a:latin typeface="Tw Cen MT"/>
                <a:cs typeface="Tw Cen MT"/>
              </a:rPr>
              <a:t>bowel narrows, </a:t>
            </a:r>
            <a:r>
              <a:rPr sz="2500" dirty="0">
                <a:latin typeface="Tw Cen MT"/>
                <a:cs typeface="Tw Cen MT"/>
              </a:rPr>
              <a:t>this widens  </a:t>
            </a:r>
            <a:r>
              <a:rPr sz="2500" spc="-5" dirty="0">
                <a:latin typeface="Tw Cen MT"/>
                <a:cs typeface="Tw Cen MT"/>
              </a:rPr>
              <a:t>the area without removing </a:t>
            </a:r>
            <a:r>
              <a:rPr sz="2500" spc="-30" dirty="0">
                <a:latin typeface="Tw Cen MT"/>
                <a:cs typeface="Tw Cen MT"/>
              </a:rPr>
              <a:t>any </a:t>
            </a:r>
            <a:r>
              <a:rPr sz="2500" dirty="0">
                <a:latin typeface="Tw Cen MT"/>
                <a:cs typeface="Tw Cen MT"/>
              </a:rPr>
              <a:t>portion </a:t>
            </a:r>
            <a:r>
              <a:rPr sz="2500" spc="-5" dirty="0">
                <a:latin typeface="Tw Cen MT"/>
                <a:cs typeface="Tw Cen MT"/>
              </a:rPr>
              <a:t>of the small</a:t>
            </a:r>
            <a:r>
              <a:rPr sz="2500" spc="254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intestine.</a:t>
            </a:r>
            <a:endParaRPr sz="25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2250">
              <a:latin typeface="Times New Roman"/>
              <a:cs typeface="Times New Roman"/>
            </a:endParaRPr>
          </a:p>
          <a:p>
            <a:pPr marL="332740" marR="6350" indent="-320040" algn="just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b="1" spc="-10" dirty="0">
                <a:latin typeface="Tw Cen MT"/>
                <a:cs typeface="Tw Cen MT"/>
              </a:rPr>
              <a:t>Resection </a:t>
            </a:r>
            <a:r>
              <a:rPr sz="2500" spc="-5" dirty="0">
                <a:latin typeface="Tw Cen MT"/>
                <a:cs typeface="Tw Cen MT"/>
              </a:rPr>
              <a:t>(removing </a:t>
            </a:r>
            <a:r>
              <a:rPr sz="2500" spc="5" dirty="0">
                <a:latin typeface="Tw Cen MT"/>
                <a:cs typeface="Tw Cen MT"/>
              </a:rPr>
              <a:t>portions </a:t>
            </a:r>
            <a:r>
              <a:rPr sz="2500" dirty="0">
                <a:latin typeface="Tw Cen MT"/>
                <a:cs typeface="Tw Cen MT"/>
              </a:rPr>
              <a:t>of the </a:t>
            </a:r>
            <a:r>
              <a:rPr sz="2500" spc="-5" dirty="0">
                <a:latin typeface="Tw Cen MT"/>
                <a:cs typeface="Tw Cen MT"/>
              </a:rPr>
              <a:t>intestines): </a:t>
            </a:r>
            <a:r>
              <a:rPr sz="2500" dirty="0">
                <a:latin typeface="Tw Cen MT"/>
                <a:cs typeface="Tw Cen MT"/>
              </a:rPr>
              <a:t>This </a:t>
            </a:r>
            <a:r>
              <a:rPr sz="2500" spc="-10" dirty="0">
                <a:latin typeface="Tw Cen MT"/>
                <a:cs typeface="Tw Cen MT"/>
              </a:rPr>
              <a:t>involves  </a:t>
            </a:r>
            <a:r>
              <a:rPr sz="2500" spc="-5" dirty="0">
                <a:latin typeface="Tw Cen MT"/>
                <a:cs typeface="Tw Cen MT"/>
              </a:rPr>
              <a:t>removing affected </a:t>
            </a:r>
            <a:r>
              <a:rPr sz="2500" dirty="0">
                <a:latin typeface="Tw Cen MT"/>
                <a:cs typeface="Tw Cen MT"/>
              </a:rPr>
              <a:t>areas of </a:t>
            </a:r>
            <a:r>
              <a:rPr sz="2500" spc="-5" dirty="0">
                <a:latin typeface="Tw Cen MT"/>
                <a:cs typeface="Tw Cen MT"/>
              </a:rPr>
              <a:t>the </a:t>
            </a:r>
            <a:r>
              <a:rPr sz="2500" spc="-15" dirty="0">
                <a:latin typeface="Tw Cen MT"/>
                <a:cs typeface="Tw Cen MT"/>
              </a:rPr>
              <a:t>intestine, </a:t>
            </a:r>
            <a:r>
              <a:rPr sz="2500" dirty="0">
                <a:latin typeface="Tw Cen MT"/>
                <a:cs typeface="Tw Cen MT"/>
              </a:rPr>
              <a:t>and </a:t>
            </a:r>
            <a:r>
              <a:rPr sz="2500" spc="-5" dirty="0">
                <a:latin typeface="Tw Cen MT"/>
                <a:cs typeface="Tw Cen MT"/>
              </a:rPr>
              <a:t>then joining  </a:t>
            </a:r>
            <a:r>
              <a:rPr sz="2500" spc="-10" dirty="0">
                <a:latin typeface="Tw Cen MT"/>
                <a:cs typeface="Tw Cen MT"/>
              </a:rPr>
              <a:t>together </a:t>
            </a:r>
            <a:r>
              <a:rPr sz="2500" dirty="0">
                <a:latin typeface="Tw Cen MT"/>
                <a:cs typeface="Tw Cen MT"/>
              </a:rPr>
              <a:t>the </a:t>
            </a:r>
            <a:r>
              <a:rPr sz="2500" spc="-20" dirty="0">
                <a:latin typeface="Tw Cen MT"/>
                <a:cs typeface="Tw Cen MT"/>
              </a:rPr>
              <a:t>two </a:t>
            </a:r>
            <a:r>
              <a:rPr sz="2500" spc="-5" dirty="0">
                <a:latin typeface="Tw Cen MT"/>
                <a:cs typeface="Tw Cen MT"/>
              </a:rPr>
              <a:t>ends of </a:t>
            </a:r>
            <a:r>
              <a:rPr sz="2500" spc="-10" dirty="0">
                <a:latin typeface="Tw Cen MT"/>
                <a:cs typeface="Tw Cen MT"/>
              </a:rPr>
              <a:t>healthy </a:t>
            </a:r>
            <a:r>
              <a:rPr sz="2500" spc="-5" dirty="0">
                <a:latin typeface="Tw Cen MT"/>
                <a:cs typeface="Tw Cen MT"/>
              </a:rPr>
              <a:t>intestine </a:t>
            </a:r>
            <a:r>
              <a:rPr sz="2500" spc="5" dirty="0">
                <a:latin typeface="Tw Cen MT"/>
                <a:cs typeface="Tw Cen MT"/>
              </a:rPr>
              <a:t>in </a:t>
            </a:r>
            <a:r>
              <a:rPr sz="2500" spc="-5" dirty="0">
                <a:latin typeface="Tw Cen MT"/>
                <a:cs typeface="Tw Cen MT"/>
              </a:rPr>
              <a:t>a </a:t>
            </a:r>
            <a:r>
              <a:rPr sz="2500" spc="-10" dirty="0">
                <a:latin typeface="Tw Cen MT"/>
                <a:cs typeface="Tw Cen MT"/>
              </a:rPr>
              <a:t>procedure  </a:t>
            </a:r>
            <a:r>
              <a:rPr sz="2500" dirty="0">
                <a:latin typeface="Tw Cen MT"/>
                <a:cs typeface="Tw Cen MT"/>
              </a:rPr>
              <a:t>called</a:t>
            </a:r>
            <a:r>
              <a:rPr sz="2500" spc="-2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anastomosis.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91019" y="3962400"/>
            <a:ext cx="3338225" cy="2659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9992" y="4391936"/>
            <a:ext cx="3277226" cy="2128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1285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6405"/>
            <a:ext cx="7998459" cy="523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635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b="1" spc="10" dirty="0">
                <a:latin typeface="Tw Cen MT"/>
                <a:cs typeface="Tw Cen MT"/>
              </a:rPr>
              <a:t>Surgery </a:t>
            </a:r>
            <a:r>
              <a:rPr sz="2500" b="1" spc="-10" dirty="0">
                <a:latin typeface="Tw Cen MT"/>
                <a:cs typeface="Tw Cen MT"/>
              </a:rPr>
              <a:t>for </a:t>
            </a:r>
            <a:r>
              <a:rPr sz="2500" b="1" spc="-5" dirty="0">
                <a:latin typeface="Tw Cen MT"/>
                <a:cs typeface="Tw Cen MT"/>
              </a:rPr>
              <a:t>abscesses and </a:t>
            </a:r>
            <a:r>
              <a:rPr sz="2500" b="1" dirty="0">
                <a:latin typeface="Tw Cen MT"/>
                <a:cs typeface="Tw Cen MT"/>
              </a:rPr>
              <a:t>fistulas: </a:t>
            </a:r>
            <a:r>
              <a:rPr sz="2500" spc="-5" dirty="0">
                <a:latin typeface="Tw Cen MT"/>
                <a:cs typeface="Tw Cen MT"/>
              </a:rPr>
              <a:t>Sometimes </a:t>
            </a:r>
            <a:r>
              <a:rPr sz="2500" dirty="0">
                <a:latin typeface="Tw Cen MT"/>
                <a:cs typeface="Tw Cen MT"/>
              </a:rPr>
              <a:t>abscesses  </a:t>
            </a:r>
            <a:r>
              <a:rPr sz="2500" spc="-5" dirty="0">
                <a:latin typeface="Tw Cen MT"/>
                <a:cs typeface="Tw Cen MT"/>
              </a:rPr>
              <a:t>(pus-filled mass) need to be </a:t>
            </a:r>
            <a:r>
              <a:rPr sz="2500" spc="-10" dirty="0">
                <a:latin typeface="Tw Cen MT"/>
                <a:cs typeface="Tw Cen MT"/>
              </a:rPr>
              <a:t>removed </a:t>
            </a:r>
            <a:r>
              <a:rPr sz="2500" spc="-15" dirty="0">
                <a:latin typeface="Tw Cen MT"/>
                <a:cs typeface="Tw Cen MT"/>
              </a:rPr>
              <a:t>surgically.  </a:t>
            </a:r>
            <a:r>
              <a:rPr sz="2500" spc="-5" dirty="0">
                <a:latin typeface="Tw Cen MT"/>
                <a:cs typeface="Tw Cen MT"/>
              </a:rPr>
              <a:t>And  </a:t>
            </a:r>
            <a:r>
              <a:rPr sz="2500" spc="-10" dirty="0">
                <a:latin typeface="Tw Cen MT"/>
                <a:cs typeface="Tw Cen MT"/>
              </a:rPr>
              <a:t>surgery </a:t>
            </a:r>
            <a:r>
              <a:rPr sz="2500" spc="-20" dirty="0">
                <a:latin typeface="Tw Cen MT"/>
                <a:cs typeface="Tw Cen MT"/>
              </a:rPr>
              <a:t>may </a:t>
            </a:r>
            <a:r>
              <a:rPr sz="2500" spc="-5" dirty="0">
                <a:latin typeface="Tw Cen MT"/>
                <a:cs typeface="Tw Cen MT"/>
              </a:rPr>
              <a:t>be required if a </a:t>
            </a:r>
            <a:r>
              <a:rPr sz="2500" dirty="0">
                <a:latin typeface="Tw Cen MT"/>
                <a:cs typeface="Tw Cen MT"/>
              </a:rPr>
              <a:t>fistula (abnormal </a:t>
            </a:r>
            <a:r>
              <a:rPr sz="2500" spc="-10" dirty="0">
                <a:latin typeface="Tw Cen MT"/>
                <a:cs typeface="Tw Cen MT"/>
              </a:rPr>
              <a:t>tract) </a:t>
            </a:r>
            <a:r>
              <a:rPr sz="2500" spc="-5" dirty="0">
                <a:latin typeface="Tw Cen MT"/>
                <a:cs typeface="Tw Cen MT"/>
              </a:rPr>
              <a:t>is  causing symptoms that don't respond to</a:t>
            </a:r>
            <a:r>
              <a:rPr sz="2500" spc="6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medication.</a:t>
            </a:r>
            <a:endParaRPr sz="2500">
              <a:latin typeface="Tw Cen MT"/>
              <a:cs typeface="Tw Cen MT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20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b="1" spc="-15" dirty="0">
                <a:latin typeface="Tw Cen MT"/>
                <a:cs typeface="Tw Cen MT"/>
              </a:rPr>
              <a:t>Colectomy </a:t>
            </a:r>
            <a:r>
              <a:rPr sz="2500" spc="-5" dirty="0">
                <a:latin typeface="Tw Cen MT"/>
                <a:cs typeface="Tw Cen MT"/>
              </a:rPr>
              <a:t>(removing the </a:t>
            </a:r>
            <a:r>
              <a:rPr sz="2500" dirty="0">
                <a:latin typeface="Tw Cen MT"/>
                <a:cs typeface="Tw Cen MT"/>
              </a:rPr>
              <a:t>colon) </a:t>
            </a:r>
            <a:r>
              <a:rPr sz="2500" spc="-5" dirty="0">
                <a:latin typeface="Tw Cen MT"/>
                <a:cs typeface="Tw Cen MT"/>
              </a:rPr>
              <a:t>or </a:t>
            </a:r>
            <a:r>
              <a:rPr sz="2500" spc="-10" dirty="0">
                <a:latin typeface="Tw Cen MT"/>
                <a:cs typeface="Tw Cen MT"/>
              </a:rPr>
              <a:t>proctocolectomy  </a:t>
            </a:r>
            <a:r>
              <a:rPr sz="2500" spc="-5" dirty="0">
                <a:latin typeface="Tw Cen MT"/>
                <a:cs typeface="Tw Cen MT"/>
              </a:rPr>
              <a:t>(removing </a:t>
            </a:r>
            <a:r>
              <a:rPr sz="2500" dirty="0">
                <a:latin typeface="Tw Cen MT"/>
                <a:cs typeface="Tw Cen MT"/>
              </a:rPr>
              <a:t>the </a:t>
            </a:r>
            <a:r>
              <a:rPr sz="2500" spc="-5" dirty="0">
                <a:latin typeface="Tw Cen MT"/>
                <a:cs typeface="Tw Cen MT"/>
              </a:rPr>
              <a:t>colon and rectum): If </a:t>
            </a:r>
            <a:r>
              <a:rPr sz="2500" dirty="0">
                <a:latin typeface="Tw Cen MT"/>
                <a:cs typeface="Tw Cen MT"/>
              </a:rPr>
              <a:t>only </a:t>
            </a:r>
            <a:r>
              <a:rPr sz="2500" spc="-5" dirty="0">
                <a:latin typeface="Tw Cen MT"/>
                <a:cs typeface="Tw Cen MT"/>
              </a:rPr>
              <a:t>the </a:t>
            </a:r>
            <a:r>
              <a:rPr sz="2500" dirty="0">
                <a:latin typeface="Tw Cen MT"/>
                <a:cs typeface="Tw Cen MT"/>
              </a:rPr>
              <a:t>colon </a:t>
            </a:r>
            <a:r>
              <a:rPr sz="2500" spc="10" dirty="0">
                <a:latin typeface="Tw Cen MT"/>
                <a:cs typeface="Tw Cen MT"/>
              </a:rPr>
              <a:t>is  </a:t>
            </a:r>
            <a:r>
              <a:rPr sz="2500" spc="-5" dirty="0">
                <a:latin typeface="Tw Cen MT"/>
                <a:cs typeface="Tw Cen MT"/>
              </a:rPr>
              <a:t>affected, a </a:t>
            </a:r>
            <a:r>
              <a:rPr sz="2500" spc="-10" dirty="0">
                <a:latin typeface="Tw Cen MT"/>
                <a:cs typeface="Tw Cen MT"/>
              </a:rPr>
              <a:t>colectomy </a:t>
            </a:r>
            <a:r>
              <a:rPr sz="2500" spc="-15" dirty="0">
                <a:latin typeface="Tw Cen MT"/>
                <a:cs typeface="Tw Cen MT"/>
              </a:rPr>
              <a:t>may </a:t>
            </a:r>
            <a:r>
              <a:rPr sz="2500" spc="-5" dirty="0">
                <a:latin typeface="Tw Cen MT"/>
                <a:cs typeface="Tw Cen MT"/>
              </a:rPr>
              <a:t>be </a:t>
            </a:r>
            <a:r>
              <a:rPr sz="2500" dirty="0">
                <a:latin typeface="Tw Cen MT"/>
                <a:cs typeface="Tw Cen MT"/>
              </a:rPr>
              <a:t>needed. </a:t>
            </a:r>
            <a:r>
              <a:rPr sz="2500" spc="-5" dirty="0">
                <a:latin typeface="Tw Cen MT"/>
                <a:cs typeface="Tw Cen MT"/>
              </a:rPr>
              <a:t>But if </a:t>
            </a:r>
            <a:r>
              <a:rPr sz="2500" dirty="0">
                <a:latin typeface="Tw Cen MT"/>
                <a:cs typeface="Tw Cen MT"/>
              </a:rPr>
              <a:t>the </a:t>
            </a:r>
            <a:r>
              <a:rPr sz="2500" spc="-5" dirty="0">
                <a:latin typeface="Tw Cen MT"/>
                <a:cs typeface="Tw Cen MT"/>
              </a:rPr>
              <a:t>colon </a:t>
            </a:r>
            <a:r>
              <a:rPr sz="2500" spc="-10" dirty="0">
                <a:latin typeface="Tw Cen MT"/>
                <a:cs typeface="Tw Cen MT"/>
              </a:rPr>
              <a:t>and  </a:t>
            </a:r>
            <a:r>
              <a:rPr sz="2500" spc="-5" dirty="0">
                <a:latin typeface="Tw Cen MT"/>
                <a:cs typeface="Tw Cen MT"/>
              </a:rPr>
              <a:t>rectum are affected, a </a:t>
            </a:r>
            <a:r>
              <a:rPr sz="2500" spc="-10" dirty="0">
                <a:latin typeface="Tw Cen MT"/>
                <a:cs typeface="Tw Cen MT"/>
              </a:rPr>
              <a:t>proctocolectomy </a:t>
            </a:r>
            <a:r>
              <a:rPr sz="2500" spc="-25" dirty="0">
                <a:latin typeface="Tw Cen MT"/>
                <a:cs typeface="Tw Cen MT"/>
              </a:rPr>
              <a:t>may </a:t>
            </a:r>
            <a:r>
              <a:rPr sz="2500" spc="-5" dirty="0">
                <a:latin typeface="Tw Cen MT"/>
                <a:cs typeface="Tw Cen MT"/>
              </a:rPr>
              <a:t>be needed,  along with </a:t>
            </a:r>
            <a:r>
              <a:rPr sz="2500" spc="-10" dirty="0">
                <a:latin typeface="Tw Cen MT"/>
                <a:cs typeface="Tw Cen MT"/>
              </a:rPr>
              <a:t>ileostomy </a:t>
            </a:r>
            <a:r>
              <a:rPr sz="2500" spc="-5" dirty="0">
                <a:latin typeface="Tw Cen MT"/>
                <a:cs typeface="Tw Cen MT"/>
              </a:rPr>
              <a:t>— bringing the ileum (end of the </a:t>
            </a:r>
            <a:r>
              <a:rPr sz="2500" dirty="0">
                <a:latin typeface="Tw Cen MT"/>
                <a:cs typeface="Tw Cen MT"/>
              </a:rPr>
              <a:t>small  </a:t>
            </a:r>
            <a:r>
              <a:rPr sz="2500" spc="-5" dirty="0">
                <a:latin typeface="Tw Cen MT"/>
                <a:cs typeface="Tw Cen MT"/>
              </a:rPr>
              <a:t>intestine) </a:t>
            </a:r>
            <a:r>
              <a:rPr sz="2500" spc="-10" dirty="0">
                <a:latin typeface="Tw Cen MT"/>
                <a:cs typeface="Tw Cen MT"/>
              </a:rPr>
              <a:t>through </a:t>
            </a:r>
            <a:r>
              <a:rPr sz="2500" spc="-5" dirty="0">
                <a:latin typeface="Tw Cen MT"/>
                <a:cs typeface="Tw Cen MT"/>
              </a:rPr>
              <a:t>a </a:t>
            </a:r>
            <a:r>
              <a:rPr sz="2500" dirty="0">
                <a:latin typeface="Tw Cen MT"/>
                <a:cs typeface="Tw Cen MT"/>
              </a:rPr>
              <a:t>stoma </a:t>
            </a:r>
            <a:r>
              <a:rPr sz="2500" spc="-5" dirty="0">
                <a:latin typeface="Tw Cen MT"/>
                <a:cs typeface="Tw Cen MT"/>
              </a:rPr>
              <a:t>(opening) in </a:t>
            </a:r>
            <a:r>
              <a:rPr sz="2500" dirty="0">
                <a:latin typeface="Tw Cen MT"/>
                <a:cs typeface="Tw Cen MT"/>
              </a:rPr>
              <a:t>the </a:t>
            </a:r>
            <a:r>
              <a:rPr sz="2500" spc="-5" dirty="0">
                <a:latin typeface="Tw Cen MT"/>
                <a:cs typeface="Tw Cen MT"/>
              </a:rPr>
              <a:t>abdominal </a:t>
            </a:r>
            <a:r>
              <a:rPr sz="2500" spc="-30" dirty="0">
                <a:latin typeface="Tw Cen MT"/>
                <a:cs typeface="Tw Cen MT"/>
              </a:rPr>
              <a:t>wall </a:t>
            </a:r>
            <a:r>
              <a:rPr sz="2500" spc="-10" dirty="0">
                <a:latin typeface="Tw Cen MT"/>
                <a:cs typeface="Tw Cen MT"/>
              </a:rPr>
              <a:t>to  </a:t>
            </a:r>
            <a:r>
              <a:rPr sz="2500" spc="-20" dirty="0">
                <a:latin typeface="Tw Cen MT"/>
                <a:cs typeface="Tw Cen MT"/>
              </a:rPr>
              <a:t>allow </a:t>
            </a:r>
            <a:r>
              <a:rPr sz="2500" spc="-10" dirty="0">
                <a:latin typeface="Tw Cen MT"/>
                <a:cs typeface="Tw Cen MT"/>
              </a:rPr>
              <a:t>drainage </a:t>
            </a:r>
            <a:r>
              <a:rPr sz="2500" spc="-5" dirty="0">
                <a:latin typeface="Tw Cen MT"/>
                <a:cs typeface="Tw Cen MT"/>
              </a:rPr>
              <a:t>of intestinal </a:t>
            </a:r>
            <a:r>
              <a:rPr sz="2500" spc="-25" dirty="0">
                <a:latin typeface="Tw Cen MT"/>
                <a:cs typeface="Tw Cen MT"/>
              </a:rPr>
              <a:t>waste </a:t>
            </a:r>
            <a:r>
              <a:rPr sz="2500" spc="-5" dirty="0">
                <a:latin typeface="Tw Cen MT"/>
                <a:cs typeface="Tw Cen MT"/>
              </a:rPr>
              <a:t>out </a:t>
            </a:r>
            <a:r>
              <a:rPr sz="2500" dirty="0">
                <a:latin typeface="Tw Cen MT"/>
                <a:cs typeface="Tw Cen MT"/>
              </a:rPr>
              <a:t>of the </a:t>
            </a:r>
            <a:r>
              <a:rPr sz="2500" spc="-45" dirty="0">
                <a:latin typeface="Tw Cen MT"/>
                <a:cs typeface="Tw Cen MT"/>
              </a:rPr>
              <a:t>body. </a:t>
            </a:r>
            <a:r>
              <a:rPr sz="2500" spc="-5" dirty="0">
                <a:latin typeface="Tw Cen MT"/>
                <a:cs typeface="Tw Cen MT"/>
              </a:rPr>
              <a:t>After </a:t>
            </a:r>
            <a:r>
              <a:rPr sz="2500" dirty="0">
                <a:latin typeface="Tw Cen MT"/>
                <a:cs typeface="Tw Cen MT"/>
              </a:rPr>
              <a:t>the  </a:t>
            </a:r>
            <a:r>
              <a:rPr sz="2500" spc="-20" dirty="0">
                <a:latin typeface="Tw Cen MT"/>
                <a:cs typeface="Tw Cen MT"/>
              </a:rPr>
              <a:t>procedure, </a:t>
            </a:r>
            <a:r>
              <a:rPr sz="2500" spc="-5" dirty="0">
                <a:latin typeface="Tw Cen MT"/>
                <a:cs typeface="Tw Cen MT"/>
              </a:rPr>
              <a:t>an external bag </a:t>
            </a:r>
            <a:r>
              <a:rPr sz="2500" spc="10" dirty="0">
                <a:latin typeface="Tw Cen MT"/>
                <a:cs typeface="Tw Cen MT"/>
              </a:rPr>
              <a:t>must </a:t>
            </a:r>
            <a:r>
              <a:rPr sz="2500" spc="-5" dirty="0">
                <a:latin typeface="Tw Cen MT"/>
                <a:cs typeface="Tw Cen MT"/>
              </a:rPr>
              <a:t>be worn </a:t>
            </a:r>
            <a:r>
              <a:rPr sz="2500" spc="-10" dirty="0">
                <a:latin typeface="Tw Cen MT"/>
                <a:cs typeface="Tw Cen MT"/>
              </a:rPr>
              <a:t>over </a:t>
            </a:r>
            <a:r>
              <a:rPr sz="2500" spc="-5" dirty="0">
                <a:latin typeface="Tw Cen MT"/>
                <a:cs typeface="Tw Cen MT"/>
              </a:rPr>
              <a:t>the opening  to collect</a:t>
            </a:r>
            <a:r>
              <a:rPr sz="2500" spc="5" dirty="0">
                <a:latin typeface="Tw Cen MT"/>
                <a:cs typeface="Tw Cen MT"/>
              </a:rPr>
              <a:t> </a:t>
            </a:r>
            <a:r>
              <a:rPr sz="2500" spc="-25" dirty="0">
                <a:latin typeface="Tw Cen MT"/>
                <a:cs typeface="Tw Cen MT"/>
              </a:rPr>
              <a:t>waste.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60528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Pharmacological</a:t>
            </a:r>
            <a:r>
              <a:rPr spc="-105" dirty="0"/>
              <a:t> </a:t>
            </a:r>
            <a:r>
              <a:rPr spc="-2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1526997"/>
            <a:ext cx="6597015" cy="28448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spc="-5" dirty="0">
                <a:latin typeface="Tw Cen MT"/>
                <a:cs typeface="Tw Cen MT"/>
              </a:rPr>
              <a:t>The major types of </a:t>
            </a:r>
            <a:r>
              <a:rPr sz="2500" spc="5" dirty="0">
                <a:latin typeface="Tw Cen MT"/>
                <a:cs typeface="Tw Cen MT"/>
              </a:rPr>
              <a:t>drug </a:t>
            </a:r>
            <a:r>
              <a:rPr sz="2500" spc="-20" dirty="0">
                <a:latin typeface="Tw Cen MT"/>
                <a:cs typeface="Tw Cen MT"/>
              </a:rPr>
              <a:t>therapy </a:t>
            </a:r>
            <a:r>
              <a:rPr sz="2500" spc="-5" dirty="0">
                <a:latin typeface="Tw Cen MT"/>
                <a:cs typeface="Tw Cen MT"/>
              </a:rPr>
              <a:t>used in IBD</a:t>
            </a:r>
            <a:r>
              <a:rPr sz="2500" spc="175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include</a:t>
            </a:r>
            <a:endParaRPr sz="25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dirty="0">
                <a:latin typeface="Tw Cen MT"/>
                <a:cs typeface="Tw Cen MT"/>
              </a:rPr>
              <a:t>Aminosalicylates</a:t>
            </a:r>
            <a:endParaRPr sz="25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dirty="0">
                <a:latin typeface="Tw Cen MT"/>
                <a:cs typeface="Tw Cen MT"/>
              </a:rPr>
              <a:t>Corticosteroids</a:t>
            </a:r>
            <a:endParaRPr sz="25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spc="-5" dirty="0">
                <a:latin typeface="Tw Cen MT"/>
                <a:cs typeface="Tw Cen MT"/>
              </a:rPr>
              <a:t>Immunosuppressive</a:t>
            </a:r>
            <a:r>
              <a:rPr sz="2500" b="1" spc="25" dirty="0">
                <a:latin typeface="Tw Cen MT"/>
                <a:cs typeface="Tw Cen MT"/>
              </a:rPr>
              <a:t> </a:t>
            </a:r>
            <a:r>
              <a:rPr sz="2500" b="1" spc="5" dirty="0">
                <a:latin typeface="Tw Cen MT"/>
                <a:cs typeface="Tw Cen MT"/>
              </a:rPr>
              <a:t>agents</a:t>
            </a:r>
            <a:endParaRPr sz="25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spc="-5" dirty="0">
                <a:latin typeface="Tw Cen MT"/>
                <a:cs typeface="Tw Cen MT"/>
              </a:rPr>
              <a:t>TNF – </a:t>
            </a:r>
            <a:r>
              <a:rPr sz="2500" b="1" spc="-15" dirty="0">
                <a:latin typeface="Tw Cen MT"/>
                <a:cs typeface="Tw Cen MT"/>
              </a:rPr>
              <a:t>Tumor </a:t>
            </a:r>
            <a:r>
              <a:rPr sz="2500" b="1" spc="-5" dirty="0">
                <a:latin typeface="Tw Cen MT"/>
                <a:cs typeface="Tw Cen MT"/>
              </a:rPr>
              <a:t>Necrosis Factor</a:t>
            </a:r>
            <a:r>
              <a:rPr sz="2500" b="1" spc="60" dirty="0">
                <a:latin typeface="Tw Cen MT"/>
                <a:cs typeface="Tw Cen MT"/>
              </a:rPr>
              <a:t> </a:t>
            </a:r>
            <a:r>
              <a:rPr sz="2500" b="1" spc="-5" dirty="0">
                <a:latin typeface="Tw Cen MT"/>
                <a:cs typeface="Tw Cen MT"/>
              </a:rPr>
              <a:t>Inhibitor</a:t>
            </a:r>
            <a:endParaRPr sz="25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spc="-5" dirty="0">
                <a:latin typeface="Tw Cen MT"/>
                <a:cs typeface="Tw Cen MT"/>
              </a:rPr>
              <a:t>Antimicrobials</a:t>
            </a:r>
            <a:endParaRPr sz="25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57035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Aminosalicylates /</a:t>
            </a:r>
            <a:r>
              <a:rPr spc="-85" dirty="0"/>
              <a:t> </a:t>
            </a:r>
            <a:r>
              <a:rPr dirty="0"/>
              <a:t>5-ASA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6405"/>
            <a:ext cx="7995920" cy="504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These </a:t>
            </a:r>
            <a:r>
              <a:rPr sz="2500" spc="-10" dirty="0">
                <a:latin typeface="Tw Cen MT"/>
                <a:cs typeface="Tw Cen MT"/>
              </a:rPr>
              <a:t>agents </a:t>
            </a:r>
            <a:r>
              <a:rPr sz="2500" spc="-15" dirty="0">
                <a:latin typeface="Tw Cen MT"/>
                <a:cs typeface="Tw Cen MT"/>
              </a:rPr>
              <a:t>have </a:t>
            </a:r>
            <a:r>
              <a:rPr sz="2500" spc="-5" dirty="0">
                <a:latin typeface="Tw Cen MT"/>
                <a:cs typeface="Tw Cen MT"/>
              </a:rPr>
              <a:t>anti-inflammatory effects. </a:t>
            </a:r>
            <a:r>
              <a:rPr sz="2500" spc="-25" dirty="0">
                <a:latin typeface="Tw Cen MT"/>
                <a:cs typeface="Tw Cen MT"/>
              </a:rPr>
              <a:t>They </a:t>
            </a:r>
            <a:r>
              <a:rPr sz="2500" spc="-5" dirty="0">
                <a:latin typeface="Tw Cen MT"/>
                <a:cs typeface="Tw Cen MT"/>
              </a:rPr>
              <a:t>are </a:t>
            </a:r>
            <a:r>
              <a:rPr sz="2500" dirty="0">
                <a:latin typeface="Tw Cen MT"/>
                <a:cs typeface="Tw Cen MT"/>
              </a:rPr>
              <a:t>used  </a:t>
            </a:r>
            <a:r>
              <a:rPr sz="2500" spc="-5" dirty="0">
                <a:latin typeface="Tw Cen MT"/>
                <a:cs typeface="Tw Cen MT"/>
              </a:rPr>
              <a:t>to maintain </a:t>
            </a:r>
            <a:r>
              <a:rPr sz="2500" dirty="0">
                <a:latin typeface="Tw Cen MT"/>
                <a:cs typeface="Tw Cen MT"/>
              </a:rPr>
              <a:t>remission and </a:t>
            </a:r>
            <a:r>
              <a:rPr sz="2500" spc="-5" dirty="0">
                <a:latin typeface="Tw Cen MT"/>
                <a:cs typeface="Tw Cen MT"/>
              </a:rPr>
              <a:t>to </a:t>
            </a:r>
            <a:r>
              <a:rPr sz="2500" dirty="0">
                <a:latin typeface="Tw Cen MT"/>
                <a:cs typeface="Tw Cen MT"/>
              </a:rPr>
              <a:t>induce </a:t>
            </a:r>
            <a:r>
              <a:rPr sz="2500" spc="-5" dirty="0">
                <a:latin typeface="Tw Cen MT"/>
                <a:cs typeface="Tw Cen MT"/>
              </a:rPr>
              <a:t>remission </a:t>
            </a:r>
            <a:r>
              <a:rPr sz="2500" dirty="0">
                <a:latin typeface="Tw Cen MT"/>
                <a:cs typeface="Tw Cen MT"/>
              </a:rPr>
              <a:t>of </a:t>
            </a:r>
            <a:r>
              <a:rPr sz="2500" spc="-5" dirty="0">
                <a:latin typeface="Tw Cen MT"/>
                <a:cs typeface="Tw Cen MT"/>
              </a:rPr>
              <a:t>mild </a:t>
            </a:r>
            <a:r>
              <a:rPr sz="2500" dirty="0">
                <a:latin typeface="Tw Cen MT"/>
                <a:cs typeface="Tw Cen MT"/>
              </a:rPr>
              <a:t>flares  </a:t>
            </a:r>
            <a:r>
              <a:rPr sz="2500" spc="-5" dirty="0">
                <a:latin typeface="Tw Cen MT"/>
                <a:cs typeface="Tw Cen MT"/>
              </a:rPr>
              <a:t>of</a:t>
            </a:r>
            <a:r>
              <a:rPr sz="2500" spc="6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disease.</a:t>
            </a:r>
            <a:endParaRPr sz="2500">
              <a:latin typeface="Tw Cen MT"/>
              <a:cs typeface="Tw Cen MT"/>
            </a:endParaRPr>
          </a:p>
          <a:p>
            <a:pPr marL="33274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" dirty="0">
                <a:latin typeface="Tw Cen MT"/>
                <a:cs typeface="Tw Cen MT"/>
              </a:rPr>
              <a:t>Egs., Sulfasalazine,</a:t>
            </a:r>
            <a:r>
              <a:rPr sz="2500" spc="3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Mesalamine</a:t>
            </a:r>
            <a:endParaRPr sz="2500">
              <a:latin typeface="Tw Cen MT"/>
              <a:cs typeface="Tw Cen MT"/>
            </a:endParaRPr>
          </a:p>
          <a:p>
            <a:pPr marL="332740" marR="5715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Sulfasalazine and mesalamine </a:t>
            </a:r>
            <a:r>
              <a:rPr sz="2500" dirty="0">
                <a:latin typeface="Tw Cen MT"/>
                <a:cs typeface="Tw Cen MT"/>
              </a:rPr>
              <a:t>are </a:t>
            </a:r>
            <a:r>
              <a:rPr sz="2500" spc="-5" dirty="0">
                <a:latin typeface="Tw Cen MT"/>
                <a:cs typeface="Tw Cen MT"/>
              </a:rPr>
              <a:t>used </a:t>
            </a:r>
            <a:r>
              <a:rPr sz="2500" dirty="0">
                <a:latin typeface="Tw Cen MT"/>
                <a:cs typeface="Tw Cen MT"/>
              </a:rPr>
              <a:t>to </a:t>
            </a:r>
            <a:r>
              <a:rPr sz="2500" spc="-5" dirty="0">
                <a:latin typeface="Tw Cen MT"/>
                <a:cs typeface="Tw Cen MT"/>
              </a:rPr>
              <a:t>treat mild</a:t>
            </a:r>
            <a:r>
              <a:rPr sz="2500" spc="465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to  moderate </a:t>
            </a:r>
            <a:r>
              <a:rPr sz="2500" spc="-5" dirty="0">
                <a:latin typeface="Tw Cen MT"/>
                <a:cs typeface="Tw Cen MT"/>
              </a:rPr>
              <a:t>disease </a:t>
            </a:r>
            <a:r>
              <a:rPr sz="2500" dirty="0">
                <a:latin typeface="Tw Cen MT"/>
                <a:cs typeface="Tw Cen MT"/>
              </a:rPr>
              <a:t>and </a:t>
            </a:r>
            <a:r>
              <a:rPr sz="2500" spc="-5" dirty="0">
                <a:latin typeface="Tw Cen MT"/>
                <a:cs typeface="Tw Cen MT"/>
              </a:rPr>
              <a:t>to maintain </a:t>
            </a:r>
            <a:r>
              <a:rPr sz="2500" dirty="0">
                <a:latin typeface="Tw Cen MT"/>
                <a:cs typeface="Tw Cen MT"/>
              </a:rPr>
              <a:t>remission </a:t>
            </a:r>
            <a:r>
              <a:rPr sz="2500" spc="-5" dirty="0">
                <a:latin typeface="Tw Cen MT"/>
                <a:cs typeface="Tw Cen MT"/>
              </a:rPr>
              <a:t>induced </a:t>
            </a:r>
            <a:r>
              <a:rPr sz="2500" spc="-135" dirty="0">
                <a:latin typeface="Tw Cen MT"/>
                <a:cs typeface="Tw Cen MT"/>
              </a:rPr>
              <a:t>by  </a:t>
            </a:r>
            <a:r>
              <a:rPr sz="2500" spc="-5" dirty="0">
                <a:latin typeface="Tw Cen MT"/>
                <a:cs typeface="Tw Cen MT"/>
              </a:rPr>
              <a:t>corticosteroids.</a:t>
            </a:r>
            <a:endParaRPr sz="2500">
              <a:latin typeface="Tw Cen MT"/>
              <a:cs typeface="Tw Cen MT"/>
            </a:endParaRPr>
          </a:p>
          <a:p>
            <a:pPr marL="332740" indent="-320040" algn="just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Sulfasalazine is useful </a:t>
            </a:r>
            <a:r>
              <a:rPr sz="2500" spc="-20" dirty="0">
                <a:latin typeface="Tw Cen MT"/>
                <a:cs typeface="Tw Cen MT"/>
              </a:rPr>
              <a:t>for </a:t>
            </a:r>
            <a:r>
              <a:rPr sz="2500" spc="-5" dirty="0">
                <a:latin typeface="Tw Cen MT"/>
                <a:cs typeface="Tw Cen MT"/>
              </a:rPr>
              <a:t>ileocolonic and colonic</a:t>
            </a:r>
            <a:r>
              <a:rPr sz="2500" spc="16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disease.</a:t>
            </a:r>
            <a:endParaRPr sz="2500">
              <a:latin typeface="Tw Cen MT"/>
              <a:cs typeface="Tw Cen MT"/>
            </a:endParaRPr>
          </a:p>
          <a:p>
            <a:pPr marL="33274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" dirty="0">
                <a:latin typeface="Tw Cen MT"/>
                <a:cs typeface="Tw Cen MT"/>
              </a:rPr>
              <a:t>The </a:t>
            </a:r>
            <a:r>
              <a:rPr sz="2500" spc="-5" dirty="0">
                <a:latin typeface="Tw Cen MT"/>
                <a:cs typeface="Tw Cen MT"/>
              </a:rPr>
              <a:t>side effects are hemolytic anemia &amp; </a:t>
            </a:r>
            <a:r>
              <a:rPr sz="2500" dirty="0">
                <a:latin typeface="Tw Cen MT"/>
                <a:cs typeface="Tw Cen MT"/>
              </a:rPr>
              <a:t>pruritic</a:t>
            </a:r>
            <a:r>
              <a:rPr sz="2500" spc="150" dirty="0">
                <a:latin typeface="Tw Cen MT"/>
                <a:cs typeface="Tw Cen MT"/>
              </a:rPr>
              <a:t> </a:t>
            </a:r>
            <a:r>
              <a:rPr sz="2500" dirty="0">
                <a:latin typeface="Tw Cen MT"/>
                <a:cs typeface="Tw Cen MT"/>
              </a:rPr>
              <a:t>dermatitis.</a:t>
            </a:r>
            <a:endParaRPr sz="2500">
              <a:latin typeface="Tw Cen MT"/>
              <a:cs typeface="Tw Cen MT"/>
            </a:endParaRPr>
          </a:p>
          <a:p>
            <a:pPr marL="332740" marR="5715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25" dirty="0">
                <a:latin typeface="Tw Cen MT"/>
                <a:cs typeface="Tw Cen MT"/>
              </a:rPr>
              <a:t>Pentasa </a:t>
            </a:r>
            <a:r>
              <a:rPr sz="2500" spc="5" dirty="0">
                <a:latin typeface="Tw Cen MT"/>
                <a:cs typeface="Tw Cen MT"/>
              </a:rPr>
              <a:t>is </a:t>
            </a:r>
            <a:r>
              <a:rPr sz="2500" spc="-5" dirty="0">
                <a:latin typeface="Tw Cen MT"/>
                <a:cs typeface="Tw Cen MT"/>
              </a:rPr>
              <a:t>a recently </a:t>
            </a:r>
            <a:r>
              <a:rPr sz="2500" spc="-10" dirty="0">
                <a:latin typeface="Tw Cen MT"/>
                <a:cs typeface="Tw Cen MT"/>
              </a:rPr>
              <a:t>developed </a:t>
            </a:r>
            <a:r>
              <a:rPr sz="2500" spc="-5" dirty="0">
                <a:latin typeface="Tw Cen MT"/>
                <a:cs typeface="Tw Cen MT"/>
              </a:rPr>
              <a:t>sustained-release  preparation (coated with ethylcellulose) that </a:t>
            </a:r>
            <a:r>
              <a:rPr sz="2500" spc="-10" dirty="0">
                <a:latin typeface="Tw Cen MT"/>
                <a:cs typeface="Tw Cen MT"/>
              </a:rPr>
              <a:t>delivers </a:t>
            </a:r>
            <a:r>
              <a:rPr sz="2500" spc="-5" dirty="0">
                <a:latin typeface="Tw Cen MT"/>
                <a:cs typeface="Tw Cen MT"/>
              </a:rPr>
              <a:t>5-ASA  to the distal ileum and</a:t>
            </a:r>
            <a:r>
              <a:rPr sz="2500" spc="2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colon.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32981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85" dirty="0"/>
              <a:t>r</a:t>
            </a:r>
            <a:r>
              <a:rPr dirty="0"/>
              <a:t>ti</a:t>
            </a:r>
            <a:r>
              <a:rPr spc="-15" dirty="0"/>
              <a:t>c</a:t>
            </a:r>
            <a:r>
              <a:rPr dirty="0"/>
              <a:t>oste</a:t>
            </a:r>
            <a:r>
              <a:rPr spc="-85" dirty="0"/>
              <a:t>r</a:t>
            </a:r>
            <a:r>
              <a:rPr dirty="0"/>
              <a:t>oids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6405"/>
            <a:ext cx="7996555" cy="4484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Corticosteroids </a:t>
            </a:r>
            <a:r>
              <a:rPr sz="2500" spc="-10" dirty="0">
                <a:latin typeface="Tw Cen MT"/>
                <a:cs typeface="Tw Cen MT"/>
              </a:rPr>
              <a:t>(I mg/kg/day) </a:t>
            </a:r>
            <a:r>
              <a:rPr sz="2500" spc="-5" dirty="0">
                <a:latin typeface="Tw Cen MT"/>
                <a:cs typeface="Tw Cen MT"/>
              </a:rPr>
              <a:t>are effective </a:t>
            </a:r>
            <a:r>
              <a:rPr sz="2500" spc="5" dirty="0">
                <a:latin typeface="Tw Cen MT"/>
                <a:cs typeface="Tw Cen MT"/>
              </a:rPr>
              <a:t>in </a:t>
            </a:r>
            <a:r>
              <a:rPr sz="2500" dirty="0">
                <a:latin typeface="Tw Cen MT"/>
                <a:cs typeface="Tw Cen MT"/>
              </a:rPr>
              <a:t>decreasing  </a:t>
            </a:r>
            <a:r>
              <a:rPr sz="2500" spc="-5" dirty="0">
                <a:latin typeface="Tw Cen MT"/>
                <a:cs typeface="Tw Cen MT"/>
              </a:rPr>
              <a:t>disease activity and </a:t>
            </a:r>
            <a:r>
              <a:rPr sz="2500" dirty="0">
                <a:latin typeface="Tw Cen MT"/>
                <a:cs typeface="Tw Cen MT"/>
              </a:rPr>
              <a:t>inducing remission </a:t>
            </a:r>
            <a:r>
              <a:rPr sz="2500" spc="-5" dirty="0">
                <a:latin typeface="Tw Cen MT"/>
                <a:cs typeface="Tw Cen MT"/>
              </a:rPr>
              <a:t>in most patients.  </a:t>
            </a:r>
            <a:r>
              <a:rPr sz="2500" spc="-50" dirty="0">
                <a:latin typeface="Tw Cen MT"/>
                <a:cs typeface="Tw Cen MT"/>
              </a:rPr>
              <a:t>However, </a:t>
            </a:r>
            <a:r>
              <a:rPr sz="2500" dirty="0">
                <a:latin typeface="Tw Cen MT"/>
                <a:cs typeface="Tw Cen MT"/>
              </a:rPr>
              <a:t>due </a:t>
            </a:r>
            <a:r>
              <a:rPr sz="2500" spc="-5" dirty="0">
                <a:latin typeface="Tw Cen MT"/>
                <a:cs typeface="Tw Cen MT"/>
              </a:rPr>
              <a:t>to undesirable side </a:t>
            </a:r>
            <a:r>
              <a:rPr sz="2500" spc="-10" dirty="0">
                <a:latin typeface="Tw Cen MT"/>
                <a:cs typeface="Tw Cen MT"/>
              </a:rPr>
              <a:t>effects, </a:t>
            </a:r>
            <a:r>
              <a:rPr sz="2500" dirty="0">
                <a:latin typeface="Tw Cen MT"/>
                <a:cs typeface="Tw Cen MT"/>
              </a:rPr>
              <a:t>long-term use </a:t>
            </a:r>
            <a:r>
              <a:rPr sz="2500" spc="-5" dirty="0">
                <a:latin typeface="Tw Cen MT"/>
                <a:cs typeface="Tw Cen MT"/>
              </a:rPr>
              <a:t>of  corticosteroids is not</a:t>
            </a:r>
            <a:r>
              <a:rPr sz="2500" spc="6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recommended.</a:t>
            </a:r>
            <a:endParaRPr sz="2500">
              <a:latin typeface="Tw Cen MT"/>
              <a:cs typeface="Tw Cen MT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" dirty="0">
                <a:latin typeface="Tw Cen MT"/>
                <a:cs typeface="Tw Cen MT"/>
              </a:rPr>
              <a:t>Oral </a:t>
            </a:r>
            <a:r>
              <a:rPr sz="2500" dirty="0">
                <a:latin typeface="Tw Cen MT"/>
                <a:cs typeface="Tw Cen MT"/>
              </a:rPr>
              <a:t>or </a:t>
            </a:r>
            <a:r>
              <a:rPr sz="2500" spc="-5" dirty="0">
                <a:latin typeface="Tw Cen MT"/>
                <a:cs typeface="Tw Cen MT"/>
              </a:rPr>
              <a:t>parenteral </a:t>
            </a:r>
            <a:r>
              <a:rPr sz="2500" dirty="0">
                <a:latin typeface="Tw Cen MT"/>
                <a:cs typeface="Tw Cen MT"/>
              </a:rPr>
              <a:t>corticosteroids </a:t>
            </a:r>
            <a:r>
              <a:rPr sz="2500" spc="-5" dirty="0">
                <a:latin typeface="Tw Cen MT"/>
                <a:cs typeface="Tw Cen MT"/>
              </a:rPr>
              <a:t>are indicated </a:t>
            </a:r>
            <a:r>
              <a:rPr sz="2500" spc="-20" dirty="0">
                <a:latin typeface="Tw Cen MT"/>
                <a:cs typeface="Tw Cen MT"/>
              </a:rPr>
              <a:t>for </a:t>
            </a:r>
            <a:r>
              <a:rPr sz="2500" spc="-5" dirty="0">
                <a:latin typeface="Tw Cen MT"/>
                <a:cs typeface="Tw Cen MT"/>
              </a:rPr>
              <a:t>the  treatment </a:t>
            </a:r>
            <a:r>
              <a:rPr sz="2500" dirty="0">
                <a:latin typeface="Tw Cen MT"/>
                <a:cs typeface="Tw Cen MT"/>
              </a:rPr>
              <a:t>of </a:t>
            </a:r>
            <a:r>
              <a:rPr sz="2500" spc="-5" dirty="0">
                <a:latin typeface="Tw Cen MT"/>
                <a:cs typeface="Tw Cen MT"/>
              </a:rPr>
              <a:t>ambulatory patients with moderate to </a:t>
            </a:r>
            <a:r>
              <a:rPr sz="2500" spc="-10" dirty="0">
                <a:latin typeface="Tw Cen MT"/>
                <a:cs typeface="Tw Cen MT"/>
              </a:rPr>
              <a:t>severe  </a:t>
            </a:r>
            <a:r>
              <a:rPr sz="2500" spc="-5" dirty="0">
                <a:latin typeface="Tw Cen MT"/>
                <a:cs typeface="Tw Cen MT"/>
              </a:rPr>
              <a:t>colitis </a:t>
            </a:r>
            <a:r>
              <a:rPr sz="2500" dirty="0">
                <a:latin typeface="Tw Cen MT"/>
                <a:cs typeface="Tw Cen MT"/>
              </a:rPr>
              <a:t>whose </a:t>
            </a:r>
            <a:r>
              <a:rPr sz="2500" spc="-5" dirty="0">
                <a:latin typeface="Tw Cen MT"/>
                <a:cs typeface="Tw Cen MT"/>
              </a:rPr>
              <a:t>symptoms </a:t>
            </a:r>
            <a:r>
              <a:rPr sz="2500" dirty="0">
                <a:latin typeface="Tw Cen MT"/>
                <a:cs typeface="Tw Cen MT"/>
              </a:rPr>
              <a:t>cannot </a:t>
            </a:r>
            <a:r>
              <a:rPr sz="2500" spc="-5" dirty="0">
                <a:latin typeface="Tw Cen MT"/>
                <a:cs typeface="Tw Cen MT"/>
              </a:rPr>
              <a:t>be </a:t>
            </a:r>
            <a:r>
              <a:rPr sz="2500" spc="-10" dirty="0">
                <a:latin typeface="Tw Cen MT"/>
                <a:cs typeface="Tw Cen MT"/>
              </a:rPr>
              <a:t>controlled </a:t>
            </a:r>
            <a:r>
              <a:rPr sz="2500" spc="-125" dirty="0">
                <a:latin typeface="Tw Cen MT"/>
                <a:cs typeface="Tw Cen MT"/>
              </a:rPr>
              <a:t>by  </a:t>
            </a:r>
            <a:r>
              <a:rPr sz="2500" spc="-5" dirty="0">
                <a:latin typeface="Tw Cen MT"/>
                <a:cs typeface="Tw Cen MT"/>
              </a:rPr>
              <a:t>aminosalicylates.</a:t>
            </a:r>
            <a:endParaRPr sz="2500">
              <a:latin typeface="Tw Cen MT"/>
              <a:cs typeface="Tw Cen MT"/>
            </a:endParaRPr>
          </a:p>
          <a:p>
            <a:pPr marL="332740" marR="1397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" dirty="0">
                <a:latin typeface="Tw Cen MT"/>
                <a:cs typeface="Tw Cen MT"/>
              </a:rPr>
              <a:t>The adverse </a:t>
            </a:r>
            <a:r>
              <a:rPr sz="2500" spc="-5" dirty="0">
                <a:latin typeface="Tw Cen MT"/>
                <a:cs typeface="Tw Cen MT"/>
              </a:rPr>
              <a:t>effects </a:t>
            </a:r>
            <a:r>
              <a:rPr sz="2500" dirty="0">
                <a:latin typeface="Tw Cen MT"/>
                <a:cs typeface="Tw Cen MT"/>
              </a:rPr>
              <a:t>include </a:t>
            </a:r>
            <a:r>
              <a:rPr sz="2500" spc="-5" dirty="0">
                <a:latin typeface="Tw Cen MT"/>
                <a:cs typeface="Tw Cen MT"/>
              </a:rPr>
              <a:t>cosmetic </a:t>
            </a:r>
            <a:r>
              <a:rPr sz="2500" spc="-10" dirty="0">
                <a:latin typeface="Tw Cen MT"/>
                <a:cs typeface="Tw Cen MT"/>
              </a:rPr>
              <a:t>effects, </a:t>
            </a:r>
            <a:r>
              <a:rPr sz="2500" dirty="0">
                <a:latin typeface="Tw Cen MT"/>
                <a:cs typeface="Tw Cen MT"/>
              </a:rPr>
              <a:t>suppression </a:t>
            </a:r>
            <a:r>
              <a:rPr sz="2500" spc="-5" dirty="0">
                <a:latin typeface="Tw Cen MT"/>
                <a:cs typeface="Tw Cen MT"/>
              </a:rPr>
              <a:t>of  linear </a:t>
            </a:r>
            <a:r>
              <a:rPr sz="2500" spc="-25" dirty="0">
                <a:latin typeface="Tw Cen MT"/>
                <a:cs typeface="Tw Cen MT"/>
              </a:rPr>
              <a:t>growth </a:t>
            </a:r>
            <a:r>
              <a:rPr sz="2500" spc="-5" dirty="0">
                <a:latin typeface="Tw Cen MT"/>
                <a:cs typeface="Tw Cen MT"/>
              </a:rPr>
              <a:t>in </a:t>
            </a:r>
            <a:r>
              <a:rPr sz="2500" spc="10" dirty="0">
                <a:latin typeface="Tw Cen MT"/>
                <a:cs typeface="Tw Cen MT"/>
              </a:rPr>
              <a:t>children </a:t>
            </a:r>
            <a:r>
              <a:rPr sz="2500" spc="-5" dirty="0">
                <a:latin typeface="Tw Cen MT"/>
                <a:cs typeface="Tw Cen MT"/>
              </a:rPr>
              <a:t>and</a:t>
            </a:r>
            <a:r>
              <a:rPr sz="2500" spc="5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osteopenia.</a:t>
            </a:r>
            <a:endParaRPr sz="2500">
              <a:latin typeface="Tw Cen MT"/>
              <a:cs typeface="Tw Cen MT"/>
            </a:endParaRPr>
          </a:p>
          <a:p>
            <a:pPr marL="332740" indent="-320040" algn="just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" dirty="0">
                <a:latin typeface="Tw Cen MT"/>
                <a:cs typeface="Tw Cen MT"/>
              </a:rPr>
              <a:t>Egs., Prednisolone,</a:t>
            </a:r>
            <a:r>
              <a:rPr sz="2500" spc="5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Budenoside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1285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526997"/>
            <a:ext cx="7996555" cy="21088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2740" indent="-320040" algn="just">
              <a:lnSpc>
                <a:spcPct val="100000"/>
              </a:lnSpc>
              <a:spcBef>
                <a:spcPts val="8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Ambulatory patients are usually treated with</a:t>
            </a:r>
            <a:r>
              <a:rPr sz="2500" spc="8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prednisolone.</a:t>
            </a:r>
            <a:endParaRPr sz="2500">
              <a:latin typeface="Tw Cen MT"/>
              <a:cs typeface="Tw Cen MT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" dirty="0">
                <a:latin typeface="Tw Cen MT"/>
                <a:cs typeface="Tw Cen MT"/>
              </a:rPr>
              <a:t>Budesonide, </a:t>
            </a:r>
            <a:r>
              <a:rPr sz="2500" spc="-5" dirty="0">
                <a:latin typeface="Tw Cen MT"/>
                <a:cs typeface="Tw Cen MT"/>
              </a:rPr>
              <a:t>a potent </a:t>
            </a:r>
            <a:r>
              <a:rPr sz="2500" spc="-10" dirty="0">
                <a:latin typeface="Tw Cen MT"/>
                <a:cs typeface="Tw Cen MT"/>
              </a:rPr>
              <a:t>steroid </a:t>
            </a:r>
            <a:r>
              <a:rPr sz="2500" spc="-5" dirty="0">
                <a:latin typeface="Tw Cen MT"/>
                <a:cs typeface="Tw Cen MT"/>
              </a:rPr>
              <a:t>that undergoes </a:t>
            </a:r>
            <a:r>
              <a:rPr sz="2500" spc="-15" dirty="0">
                <a:latin typeface="Tw Cen MT"/>
                <a:cs typeface="Tw Cen MT"/>
              </a:rPr>
              <a:t>extensive </a:t>
            </a:r>
            <a:r>
              <a:rPr sz="2500" dirty="0">
                <a:latin typeface="Tw Cen MT"/>
                <a:cs typeface="Tw Cen MT"/>
              </a:rPr>
              <a:t>ﬁrst-  </a:t>
            </a:r>
            <a:r>
              <a:rPr sz="2500" spc="-5" dirty="0">
                <a:latin typeface="Tw Cen MT"/>
                <a:cs typeface="Tw Cen MT"/>
              </a:rPr>
              <a:t>pass hepatic metabolism, is </a:t>
            </a:r>
            <a:r>
              <a:rPr sz="2500" dirty="0">
                <a:latin typeface="Tw Cen MT"/>
                <a:cs typeface="Tw Cen MT"/>
              </a:rPr>
              <a:t>useful, </a:t>
            </a:r>
            <a:r>
              <a:rPr sz="2500" spc="-5" dirty="0">
                <a:latin typeface="Tw Cen MT"/>
                <a:cs typeface="Tw Cen MT"/>
              </a:rPr>
              <a:t>but </a:t>
            </a:r>
            <a:r>
              <a:rPr sz="2500" spc="-15" dirty="0">
                <a:latin typeface="Tw Cen MT"/>
                <a:cs typeface="Tw Cen MT"/>
              </a:rPr>
              <a:t>approximately </a:t>
            </a:r>
            <a:r>
              <a:rPr sz="2500" spc="-5" dirty="0">
                <a:latin typeface="Tw Cen MT"/>
                <a:cs typeface="Tw Cen MT"/>
              </a:rPr>
              <a:t>one-  </a:t>
            </a:r>
            <a:r>
              <a:rPr sz="2500" dirty="0">
                <a:latin typeface="Tw Cen MT"/>
                <a:cs typeface="Tw Cen MT"/>
              </a:rPr>
              <a:t>third </a:t>
            </a:r>
            <a:r>
              <a:rPr sz="2500" spc="-5" dirty="0">
                <a:latin typeface="Tw Cen MT"/>
                <a:cs typeface="Tw Cen MT"/>
              </a:rPr>
              <a:t>of </a:t>
            </a:r>
            <a:r>
              <a:rPr sz="2500" dirty="0">
                <a:latin typeface="Tw Cen MT"/>
                <a:cs typeface="Tw Cen MT"/>
              </a:rPr>
              <a:t>patients </a:t>
            </a:r>
            <a:r>
              <a:rPr sz="2500" spc="-10" dirty="0">
                <a:latin typeface="Tw Cen MT"/>
                <a:cs typeface="Tw Cen MT"/>
              </a:rPr>
              <a:t>experience adverse </a:t>
            </a:r>
            <a:r>
              <a:rPr sz="2500" dirty="0">
                <a:latin typeface="Tw Cen MT"/>
                <a:cs typeface="Tw Cen MT"/>
              </a:rPr>
              <a:t>effects </a:t>
            </a:r>
            <a:r>
              <a:rPr sz="2500" spc="-5" dirty="0">
                <a:latin typeface="Tw Cen MT"/>
                <a:cs typeface="Tw Cen MT"/>
              </a:rPr>
              <a:t>related </a:t>
            </a:r>
            <a:r>
              <a:rPr sz="2500" spc="-10" dirty="0">
                <a:latin typeface="Tw Cen MT"/>
                <a:cs typeface="Tw Cen MT"/>
              </a:rPr>
              <a:t>to  </a:t>
            </a:r>
            <a:r>
              <a:rPr sz="2500" spc="-5" dirty="0">
                <a:latin typeface="Tw Cen MT"/>
                <a:cs typeface="Tw Cen MT"/>
              </a:rPr>
              <a:t>budesonide</a:t>
            </a:r>
            <a:r>
              <a:rPr sz="2500" spc="5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use.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8400" y="3886200"/>
            <a:ext cx="2828544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83" y="3733800"/>
            <a:ext cx="2422216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6311" y="3962400"/>
            <a:ext cx="1923288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4009644"/>
            <a:ext cx="1828800" cy="2557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55340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Immunosupressive</a:t>
            </a:r>
            <a:r>
              <a:rPr spc="-60" dirty="0"/>
              <a:t> </a:t>
            </a:r>
            <a:r>
              <a:rPr spc="-15" dirty="0"/>
              <a:t>Agents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6405"/>
            <a:ext cx="7999095" cy="4865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If it </a:t>
            </a:r>
            <a:r>
              <a:rPr sz="2500" spc="5" dirty="0">
                <a:latin typeface="Tw Cen MT"/>
                <a:cs typeface="Tw Cen MT"/>
              </a:rPr>
              <a:t>is </a:t>
            </a:r>
            <a:r>
              <a:rPr sz="2500" spc="-5" dirty="0">
                <a:latin typeface="Tw Cen MT"/>
                <a:cs typeface="Tw Cen MT"/>
              </a:rPr>
              <a:t>impossible </a:t>
            </a:r>
            <a:r>
              <a:rPr sz="2500" dirty="0">
                <a:latin typeface="Tw Cen MT"/>
                <a:cs typeface="Tw Cen MT"/>
              </a:rPr>
              <a:t>to </a:t>
            </a:r>
            <a:r>
              <a:rPr sz="2500" spc="-5" dirty="0">
                <a:latin typeface="Tw Cen MT"/>
                <a:cs typeface="Tw Cen MT"/>
              </a:rPr>
              <a:t>taper </a:t>
            </a:r>
            <a:r>
              <a:rPr sz="2500" dirty="0">
                <a:latin typeface="Tw Cen MT"/>
                <a:cs typeface="Tw Cen MT"/>
              </a:rPr>
              <a:t>corticosteroids </a:t>
            </a:r>
            <a:r>
              <a:rPr sz="2500" spc="-5" dirty="0">
                <a:latin typeface="Tw Cen MT"/>
                <a:cs typeface="Tw Cen MT"/>
              </a:rPr>
              <a:t>or </a:t>
            </a:r>
            <a:r>
              <a:rPr sz="2500" dirty="0">
                <a:latin typeface="Tw Cen MT"/>
                <a:cs typeface="Tw Cen MT"/>
              </a:rPr>
              <a:t>frequent  </a:t>
            </a:r>
            <a:r>
              <a:rPr sz="2500" spc="-5" dirty="0">
                <a:latin typeface="Tw Cen MT"/>
                <a:cs typeface="Tw Cen MT"/>
              </a:rPr>
              <a:t>relapses </a:t>
            </a:r>
            <a:r>
              <a:rPr sz="2500" spc="-30" dirty="0">
                <a:latin typeface="Tw Cen MT"/>
                <a:cs typeface="Tw Cen MT"/>
              </a:rPr>
              <a:t>occur, </a:t>
            </a:r>
            <a:r>
              <a:rPr sz="2500" dirty="0">
                <a:latin typeface="Tw Cen MT"/>
                <a:cs typeface="Tw Cen MT"/>
              </a:rPr>
              <a:t>immunomodulating </a:t>
            </a:r>
            <a:r>
              <a:rPr sz="2500" spc="-20" dirty="0">
                <a:latin typeface="Tw Cen MT"/>
                <a:cs typeface="Tw Cen MT"/>
              </a:rPr>
              <a:t>therapy </a:t>
            </a:r>
            <a:r>
              <a:rPr sz="2500" spc="-5" dirty="0">
                <a:latin typeface="Tw Cen MT"/>
                <a:cs typeface="Tw Cen MT"/>
              </a:rPr>
              <a:t>should </a:t>
            </a:r>
            <a:r>
              <a:rPr sz="2500" spc="5" dirty="0">
                <a:latin typeface="Tw Cen MT"/>
                <a:cs typeface="Tw Cen MT"/>
              </a:rPr>
              <a:t>be  </a:t>
            </a:r>
            <a:r>
              <a:rPr sz="2500" spc="-5" dirty="0">
                <a:latin typeface="Tw Cen MT"/>
                <a:cs typeface="Tw Cen MT"/>
              </a:rPr>
              <a:t>considered. </a:t>
            </a:r>
            <a:r>
              <a:rPr sz="2500" spc="-45" dirty="0">
                <a:latin typeface="Tw Cen MT"/>
                <a:cs typeface="Tw Cen MT"/>
              </a:rPr>
              <a:t>However, </a:t>
            </a:r>
            <a:r>
              <a:rPr sz="2500" dirty="0">
                <a:latin typeface="Tw Cen MT"/>
                <a:cs typeface="Tw Cen MT"/>
              </a:rPr>
              <a:t>the use of immunomodulators </a:t>
            </a:r>
            <a:r>
              <a:rPr sz="2500" spc="-5" dirty="0">
                <a:latin typeface="Tw Cen MT"/>
                <a:cs typeface="Tw Cen MT"/>
              </a:rPr>
              <a:t>is </a:t>
            </a:r>
            <a:r>
              <a:rPr sz="2500" dirty="0">
                <a:latin typeface="Tw Cen MT"/>
                <a:cs typeface="Tw Cen MT"/>
              </a:rPr>
              <a:t>not  </a:t>
            </a:r>
            <a:r>
              <a:rPr sz="2500" spc="-15" dirty="0">
                <a:latin typeface="Tw Cen MT"/>
                <a:cs typeface="Tw Cen MT"/>
              </a:rPr>
              <a:t>approved </a:t>
            </a:r>
            <a:r>
              <a:rPr sz="2500" spc="-65" dirty="0">
                <a:latin typeface="Tw Cen MT"/>
                <a:cs typeface="Tw Cen MT"/>
              </a:rPr>
              <a:t>by </a:t>
            </a:r>
            <a:r>
              <a:rPr sz="2500" spc="-5" dirty="0">
                <a:latin typeface="Tw Cen MT"/>
                <a:cs typeface="Tw Cen MT"/>
              </a:rPr>
              <a:t>the national health </a:t>
            </a:r>
            <a:r>
              <a:rPr sz="2500" spc="-10" dirty="0">
                <a:latin typeface="Tw Cen MT"/>
                <a:cs typeface="Tw Cen MT"/>
              </a:rPr>
              <a:t>insurance</a:t>
            </a:r>
            <a:r>
              <a:rPr sz="2500" spc="150" dirty="0">
                <a:latin typeface="Tw Cen MT"/>
                <a:cs typeface="Tw Cen MT"/>
              </a:rPr>
              <a:t> </a:t>
            </a:r>
            <a:r>
              <a:rPr sz="2500" spc="5" dirty="0">
                <a:latin typeface="Tw Cen MT"/>
                <a:cs typeface="Tw Cen MT"/>
              </a:rPr>
              <a:t>scheme.</a:t>
            </a:r>
            <a:endParaRPr sz="2500">
              <a:latin typeface="Tw Cen MT"/>
              <a:cs typeface="Tw Cen MT"/>
            </a:endParaRPr>
          </a:p>
          <a:p>
            <a:pPr marL="332740" marR="8255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dirty="0">
                <a:latin typeface="Tw Cen MT"/>
                <a:cs typeface="Tw Cen MT"/>
              </a:rPr>
              <a:t>Azathioprine </a:t>
            </a:r>
            <a:r>
              <a:rPr sz="2500" spc="-5" dirty="0">
                <a:latin typeface="Tw Cen MT"/>
                <a:cs typeface="Tw Cen MT"/>
              </a:rPr>
              <a:t>and 6-mercaptopurine are </a:t>
            </a:r>
            <a:r>
              <a:rPr sz="2500" dirty="0">
                <a:latin typeface="Tw Cen MT"/>
                <a:cs typeface="Tw Cen MT"/>
              </a:rPr>
              <a:t>used </a:t>
            </a:r>
            <a:r>
              <a:rPr sz="2500" spc="-5" dirty="0">
                <a:latin typeface="Tw Cen MT"/>
                <a:cs typeface="Tw Cen MT"/>
              </a:rPr>
              <a:t>due </a:t>
            </a:r>
            <a:r>
              <a:rPr sz="2500" spc="-10" dirty="0">
                <a:latin typeface="Tw Cen MT"/>
                <a:cs typeface="Tw Cen MT"/>
              </a:rPr>
              <a:t>to </a:t>
            </a:r>
            <a:r>
              <a:rPr sz="2500" dirty="0">
                <a:latin typeface="Tw Cen MT"/>
                <a:cs typeface="Tw Cen MT"/>
              </a:rPr>
              <a:t>their  </a:t>
            </a:r>
            <a:r>
              <a:rPr sz="2500" spc="-10" dirty="0">
                <a:latin typeface="Tw Cen MT"/>
                <a:cs typeface="Tw Cen MT"/>
              </a:rPr>
              <a:t>steroid </a:t>
            </a:r>
            <a:r>
              <a:rPr sz="2500" spc="-5" dirty="0">
                <a:latin typeface="Tw Cen MT"/>
                <a:cs typeface="Tw Cen MT"/>
              </a:rPr>
              <a:t>- sparing or </a:t>
            </a:r>
            <a:r>
              <a:rPr sz="2500" spc="-10" dirty="0">
                <a:latin typeface="Tw Cen MT"/>
                <a:cs typeface="Tw Cen MT"/>
              </a:rPr>
              <a:t>steroid </a:t>
            </a:r>
            <a:r>
              <a:rPr sz="2500" spc="-5" dirty="0">
                <a:latin typeface="Tw Cen MT"/>
                <a:cs typeface="Tw Cen MT"/>
              </a:rPr>
              <a:t>- reducing </a:t>
            </a:r>
            <a:r>
              <a:rPr sz="2500" spc="-10" dirty="0">
                <a:latin typeface="Tw Cen MT"/>
                <a:cs typeface="Tw Cen MT"/>
              </a:rPr>
              <a:t>effects, </a:t>
            </a:r>
            <a:r>
              <a:rPr sz="2500" spc="-5" dirty="0">
                <a:latin typeface="Tw Cen MT"/>
                <a:cs typeface="Tw Cen MT"/>
              </a:rPr>
              <a:t>since  </a:t>
            </a:r>
            <a:r>
              <a:rPr sz="2500" spc="-15" dirty="0">
                <a:latin typeface="Tw Cen MT"/>
                <a:cs typeface="Tw Cen MT"/>
              </a:rPr>
              <a:t>approximately </a:t>
            </a:r>
            <a:r>
              <a:rPr sz="2500" spc="-5" dirty="0">
                <a:latin typeface="Tw Cen MT"/>
                <a:cs typeface="Tw Cen MT"/>
              </a:rPr>
              <a:t>50% </a:t>
            </a:r>
            <a:r>
              <a:rPr sz="2500" dirty="0">
                <a:latin typeface="Tw Cen MT"/>
                <a:cs typeface="Tw Cen MT"/>
              </a:rPr>
              <a:t>of </a:t>
            </a:r>
            <a:r>
              <a:rPr sz="2500" spc="-5" dirty="0">
                <a:latin typeface="Tw Cen MT"/>
                <a:cs typeface="Tw Cen MT"/>
              </a:rPr>
              <a:t>patients </a:t>
            </a:r>
            <a:r>
              <a:rPr sz="2500" spc="-10" dirty="0">
                <a:latin typeface="Tw Cen MT"/>
                <a:cs typeface="Tw Cen MT"/>
              </a:rPr>
              <a:t>experience adverse </a:t>
            </a:r>
            <a:r>
              <a:rPr sz="2500" dirty="0">
                <a:latin typeface="Tw Cen MT"/>
                <a:cs typeface="Tw Cen MT"/>
              </a:rPr>
              <a:t>effects  </a:t>
            </a:r>
            <a:r>
              <a:rPr sz="2500" spc="-20" dirty="0">
                <a:latin typeface="Tw Cen MT"/>
                <a:cs typeface="Tw Cen MT"/>
              </a:rPr>
              <a:t>from</a:t>
            </a:r>
            <a:r>
              <a:rPr sz="250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corticosteroids.</a:t>
            </a:r>
            <a:endParaRPr sz="2500">
              <a:latin typeface="Tw Cen MT"/>
              <a:cs typeface="Tw Cen MT"/>
            </a:endParaRPr>
          </a:p>
          <a:p>
            <a:pPr marL="332740" marR="6985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Due to </a:t>
            </a:r>
            <a:r>
              <a:rPr sz="2500" spc="-15" dirty="0">
                <a:latin typeface="Tw Cen MT"/>
                <a:cs typeface="Tw Cen MT"/>
              </a:rPr>
              <a:t>delayed </a:t>
            </a:r>
            <a:r>
              <a:rPr sz="2500" spc="-5" dirty="0">
                <a:latin typeface="Tw Cen MT"/>
                <a:cs typeface="Tw Cen MT"/>
              </a:rPr>
              <a:t>onset </a:t>
            </a:r>
            <a:r>
              <a:rPr sz="2500" dirty="0">
                <a:latin typeface="Tw Cen MT"/>
                <a:cs typeface="Tw Cen MT"/>
              </a:rPr>
              <a:t>of </a:t>
            </a:r>
            <a:r>
              <a:rPr sz="2500" spc="-5" dirty="0">
                <a:latin typeface="Tw Cen MT"/>
                <a:cs typeface="Tw Cen MT"/>
              </a:rPr>
              <a:t>action, </a:t>
            </a:r>
            <a:r>
              <a:rPr sz="2500" dirty="0">
                <a:latin typeface="Tw Cen MT"/>
                <a:cs typeface="Tw Cen MT"/>
              </a:rPr>
              <a:t>these </a:t>
            </a:r>
            <a:r>
              <a:rPr sz="2500" spc="-10" dirty="0">
                <a:latin typeface="Tw Cen MT"/>
                <a:cs typeface="Tw Cen MT"/>
              </a:rPr>
              <a:t>agents </a:t>
            </a:r>
            <a:r>
              <a:rPr sz="2500" spc="-5" dirty="0">
                <a:latin typeface="Tw Cen MT"/>
                <a:cs typeface="Tw Cen MT"/>
              </a:rPr>
              <a:t>are </a:t>
            </a:r>
            <a:r>
              <a:rPr sz="2500" dirty="0">
                <a:latin typeface="Tw Cen MT"/>
                <a:cs typeface="Tw Cen MT"/>
              </a:rPr>
              <a:t>not </a:t>
            </a:r>
            <a:r>
              <a:rPr sz="2500" spc="-5" dirty="0">
                <a:latin typeface="Tw Cen MT"/>
                <a:cs typeface="Tw Cen MT"/>
              </a:rPr>
              <a:t>used </a:t>
            </a:r>
            <a:r>
              <a:rPr sz="2500" dirty="0">
                <a:latin typeface="Tw Cen MT"/>
                <a:cs typeface="Tw Cen MT"/>
              </a:rPr>
              <a:t>to  </a:t>
            </a:r>
            <a:r>
              <a:rPr sz="2500" spc="-5" dirty="0">
                <a:latin typeface="Tw Cen MT"/>
                <a:cs typeface="Tw Cen MT"/>
              </a:rPr>
              <a:t>treat acute</a:t>
            </a:r>
            <a:r>
              <a:rPr sz="250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colitis.</a:t>
            </a:r>
            <a:endParaRPr sz="2500">
              <a:latin typeface="Tw Cen MT"/>
              <a:cs typeface="Tw Cen MT"/>
            </a:endParaRPr>
          </a:p>
          <a:p>
            <a:pPr marL="332740" marR="8890" indent="-320040" algn="just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" dirty="0">
                <a:latin typeface="Tw Cen MT"/>
                <a:cs typeface="Tw Cen MT"/>
              </a:rPr>
              <a:t>Cyclosporine </a:t>
            </a:r>
            <a:r>
              <a:rPr sz="2500" spc="-5" dirty="0">
                <a:latin typeface="Tw Cen MT"/>
                <a:cs typeface="Tw Cen MT"/>
              </a:rPr>
              <a:t>and tacrolimus </a:t>
            </a:r>
            <a:r>
              <a:rPr sz="2500" spc="-15" dirty="0">
                <a:latin typeface="Tw Cen MT"/>
                <a:cs typeface="Tw Cen MT"/>
              </a:rPr>
              <a:t>have </a:t>
            </a:r>
            <a:r>
              <a:rPr sz="2500" spc="-5" dirty="0">
                <a:latin typeface="Tw Cen MT"/>
                <a:cs typeface="Tw Cen MT"/>
              </a:rPr>
              <a:t>been used </a:t>
            </a:r>
            <a:r>
              <a:rPr sz="2500" dirty="0">
                <a:latin typeface="Tw Cen MT"/>
                <a:cs typeface="Tw Cen MT"/>
              </a:rPr>
              <a:t>to </a:t>
            </a:r>
            <a:r>
              <a:rPr sz="2500" spc="-5" dirty="0">
                <a:latin typeface="Tw Cen MT"/>
                <a:cs typeface="Tw Cen MT"/>
              </a:rPr>
              <a:t>treat </a:t>
            </a:r>
            <a:r>
              <a:rPr sz="2500" dirty="0">
                <a:latin typeface="Tw Cen MT"/>
                <a:cs typeface="Tw Cen MT"/>
              </a:rPr>
              <a:t>acute  </a:t>
            </a:r>
            <a:r>
              <a:rPr sz="2500" spc="-10" dirty="0">
                <a:latin typeface="Tw Cen MT"/>
                <a:cs typeface="Tw Cen MT"/>
              </a:rPr>
              <a:t>steroid-refractory </a:t>
            </a:r>
            <a:r>
              <a:rPr sz="2500" spc="-5" dirty="0">
                <a:latin typeface="Tw Cen MT"/>
                <a:cs typeface="Tw Cen MT"/>
              </a:rPr>
              <a:t>UC when </a:t>
            </a:r>
            <a:r>
              <a:rPr sz="2500" spc="-10" dirty="0">
                <a:latin typeface="Tw Cen MT"/>
                <a:cs typeface="Tw Cen MT"/>
              </a:rPr>
              <a:t>surgery </a:t>
            </a:r>
            <a:r>
              <a:rPr sz="2500" spc="-5" dirty="0">
                <a:latin typeface="Tw Cen MT"/>
                <a:cs typeface="Tw Cen MT"/>
              </a:rPr>
              <a:t>seemed</a:t>
            </a:r>
            <a:r>
              <a:rPr sz="2500" spc="135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inevitable.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877" y="6314947"/>
            <a:ext cx="306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indent="-100965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7857"/>
              <a:buFont typeface="Wingdings"/>
              <a:buChar char=""/>
              <a:tabLst>
                <a:tab pos="113664" algn="l"/>
              </a:tabLst>
            </a:pPr>
            <a:r>
              <a:rPr sz="1400" b="1" spc="5" dirty="0">
                <a:solidFill>
                  <a:srgbClr val="775F54"/>
                </a:solidFill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87838" y="249936"/>
            <a:ext cx="3812961" cy="2036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396" y="304800"/>
            <a:ext cx="1601582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963" y="3962400"/>
            <a:ext cx="4021836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381000"/>
            <a:ext cx="182880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4563" y="3919451"/>
            <a:ext cx="3192495" cy="2460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9800" y="2231135"/>
            <a:ext cx="4581144" cy="1426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29171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313" y="1267205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732" y="1616405"/>
            <a:ext cx="7677150" cy="2309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Tw Cen MT"/>
                <a:cs typeface="Tw Cen MT"/>
              </a:rPr>
              <a:t>Ulcerative </a:t>
            </a:r>
            <a:r>
              <a:rPr sz="2400" b="1" spc="-5" dirty="0">
                <a:latin typeface="Tw Cen MT"/>
                <a:cs typeface="Tw Cen MT"/>
              </a:rPr>
              <a:t>colitis</a:t>
            </a:r>
            <a:r>
              <a:rPr sz="2400" spc="-5" dirty="0">
                <a:latin typeface="Tw Cen MT"/>
                <a:cs typeface="Tw Cen MT"/>
              </a:rPr>
              <a:t>: </a:t>
            </a:r>
            <a:r>
              <a:rPr sz="2400" spc="-10" dirty="0">
                <a:latin typeface="Tw Cen MT"/>
                <a:cs typeface="Tw Cen MT"/>
              </a:rPr>
              <a:t>Ulcerative </a:t>
            </a:r>
            <a:r>
              <a:rPr sz="2400" dirty="0">
                <a:latin typeface="Tw Cen MT"/>
                <a:cs typeface="Tw Cen MT"/>
              </a:rPr>
              <a:t>colitis is a </a:t>
            </a:r>
            <a:r>
              <a:rPr sz="2400" spc="-5" dirty="0">
                <a:latin typeface="Tw Cen MT"/>
                <a:cs typeface="Tw Cen MT"/>
              </a:rPr>
              <a:t>disease </a:t>
            </a:r>
            <a:r>
              <a:rPr sz="2400" dirty="0">
                <a:latin typeface="Tw Cen MT"/>
                <a:cs typeface="Tw Cen MT"/>
              </a:rPr>
              <a:t>that causes  </a:t>
            </a:r>
            <a:r>
              <a:rPr sz="2400" spc="5" dirty="0">
                <a:latin typeface="Tw Cen MT"/>
                <a:cs typeface="Tw Cen MT"/>
              </a:rPr>
              <a:t>mucosal </a:t>
            </a:r>
            <a:r>
              <a:rPr sz="2400" spc="-5" dirty="0">
                <a:latin typeface="Tw Cen MT"/>
                <a:cs typeface="Tw Cen MT"/>
              </a:rPr>
              <a:t>inflammation </a:t>
            </a:r>
            <a:r>
              <a:rPr sz="2400" dirty="0">
                <a:latin typeface="Tw Cen MT"/>
                <a:cs typeface="Tw Cen MT"/>
              </a:rPr>
              <a:t>and sores (ulcers) in the </a:t>
            </a:r>
            <a:r>
              <a:rPr sz="2400" spc="-5" dirty="0">
                <a:latin typeface="Tw Cen MT"/>
                <a:cs typeface="Tw Cen MT"/>
              </a:rPr>
              <a:t>lining </a:t>
            </a:r>
            <a:r>
              <a:rPr sz="2400" dirty="0">
                <a:latin typeface="Tw Cen MT"/>
                <a:cs typeface="Tw Cen MT"/>
              </a:rPr>
              <a:t>of </a:t>
            </a:r>
            <a:r>
              <a:rPr sz="2400" spc="-5" dirty="0">
                <a:latin typeface="Tw Cen MT"/>
                <a:cs typeface="Tw Cen MT"/>
              </a:rPr>
              <a:t>the  </a:t>
            </a:r>
            <a:r>
              <a:rPr sz="2400" spc="-15" dirty="0">
                <a:latin typeface="Tw Cen MT"/>
                <a:cs typeface="Tw Cen MT"/>
              </a:rPr>
              <a:t>large </a:t>
            </a:r>
            <a:r>
              <a:rPr sz="2400" dirty="0">
                <a:latin typeface="Tw Cen MT"/>
                <a:cs typeface="Tw Cen MT"/>
              </a:rPr>
              <a:t>intestine (colon</a:t>
            </a:r>
            <a:r>
              <a:rPr sz="2400" spc="-5" dirty="0">
                <a:latin typeface="Tw Cen MT"/>
                <a:cs typeface="Tw Cen MT"/>
              </a:rPr>
              <a:t> ).</a:t>
            </a:r>
            <a:endParaRPr sz="2400">
              <a:latin typeface="Tw Cen MT"/>
              <a:cs typeface="Tw Cen MT"/>
            </a:endParaRPr>
          </a:p>
          <a:p>
            <a:pPr marL="12700" marR="5715" algn="just">
              <a:lnSpc>
                <a:spcPct val="100000"/>
              </a:lnSpc>
              <a:spcBef>
                <a:spcPts val="700"/>
              </a:spcBef>
            </a:pPr>
            <a:r>
              <a:rPr sz="2400" b="1" spc="-50" dirty="0">
                <a:latin typeface="Tw Cen MT"/>
                <a:cs typeface="Tw Cen MT"/>
              </a:rPr>
              <a:t>Chron’s </a:t>
            </a:r>
            <a:r>
              <a:rPr sz="2400" b="1" dirty="0">
                <a:latin typeface="Tw Cen MT"/>
                <a:cs typeface="Tw Cen MT"/>
              </a:rPr>
              <a:t>disease: </a:t>
            </a:r>
            <a:r>
              <a:rPr sz="2400" spc="-25" dirty="0">
                <a:latin typeface="Tw Cen MT"/>
                <a:cs typeface="Tw Cen MT"/>
              </a:rPr>
              <a:t>Crohn’s </a:t>
            </a:r>
            <a:r>
              <a:rPr sz="2400" dirty="0">
                <a:latin typeface="Tw Cen MT"/>
                <a:cs typeface="Tw Cen MT"/>
              </a:rPr>
              <a:t>disease is a chronic, relapsing and  </a:t>
            </a:r>
            <a:r>
              <a:rPr sz="2400" spc="-5" dirty="0">
                <a:latin typeface="Tw Cen MT"/>
                <a:cs typeface="Tw Cen MT"/>
              </a:rPr>
              <a:t>remitting inflammatory disease of </a:t>
            </a:r>
            <a:r>
              <a:rPr sz="2400" dirty="0">
                <a:latin typeface="Tw Cen MT"/>
                <a:cs typeface="Tw Cen MT"/>
              </a:rPr>
              <a:t>the </a:t>
            </a:r>
            <a:r>
              <a:rPr sz="2400" spc="-10" dirty="0">
                <a:latin typeface="Tw Cen MT"/>
                <a:cs typeface="Tw Cen MT"/>
              </a:rPr>
              <a:t>gastrointestinal </a:t>
            </a:r>
            <a:r>
              <a:rPr sz="2400" spc="-5" dirty="0">
                <a:latin typeface="Tw Cen MT"/>
                <a:cs typeface="Tw Cen MT"/>
              </a:rPr>
              <a:t>tract,  </a:t>
            </a:r>
            <a:r>
              <a:rPr sz="2400" dirty="0">
                <a:latin typeface="Tw Cen MT"/>
                <a:cs typeface="Tw Cen MT"/>
              </a:rPr>
              <a:t>affecting </a:t>
            </a:r>
            <a:r>
              <a:rPr sz="2400" spc="-25" dirty="0">
                <a:latin typeface="Tw Cen MT"/>
                <a:cs typeface="Tw Cen MT"/>
              </a:rPr>
              <a:t>any </a:t>
            </a:r>
            <a:r>
              <a:rPr sz="2400" dirty="0">
                <a:latin typeface="Tw Cen MT"/>
                <a:cs typeface="Tw Cen MT"/>
              </a:rPr>
              <a:t>site </a:t>
            </a:r>
            <a:r>
              <a:rPr sz="2400" spc="-10" dirty="0">
                <a:latin typeface="Tw Cen MT"/>
                <a:cs typeface="Tw Cen MT"/>
              </a:rPr>
              <a:t>from </a:t>
            </a:r>
            <a:r>
              <a:rPr sz="2400" dirty="0">
                <a:latin typeface="Tw Cen MT"/>
                <a:cs typeface="Tw Cen MT"/>
              </a:rPr>
              <a:t>mouth </a:t>
            </a:r>
            <a:r>
              <a:rPr sz="2400" spc="-5" dirty="0">
                <a:latin typeface="Tw Cen MT"/>
                <a:cs typeface="Tw Cen MT"/>
              </a:rPr>
              <a:t>to</a:t>
            </a:r>
            <a:r>
              <a:rPr sz="2400" spc="-15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anus.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038598"/>
            <a:ext cx="8250936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3009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TNF</a:t>
            </a:r>
            <a:r>
              <a:rPr spc="-40" dirty="0"/>
              <a:t> </a:t>
            </a:r>
            <a:r>
              <a:rPr spc="-10" dirty="0"/>
              <a:t>Inhibitors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6405"/>
            <a:ext cx="7997190" cy="5246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Increased </a:t>
            </a:r>
            <a:r>
              <a:rPr sz="2500" spc="-10" dirty="0">
                <a:latin typeface="Tw Cen MT"/>
                <a:cs typeface="Tw Cen MT"/>
              </a:rPr>
              <a:t>production </a:t>
            </a:r>
            <a:r>
              <a:rPr sz="2500" dirty="0">
                <a:latin typeface="Tw Cen MT"/>
                <a:cs typeface="Tw Cen MT"/>
              </a:rPr>
              <a:t>of </a:t>
            </a:r>
            <a:r>
              <a:rPr sz="2500" spc="-10" dirty="0">
                <a:latin typeface="Tw Cen MT"/>
                <a:cs typeface="Tw Cen MT"/>
              </a:rPr>
              <a:t>inﬂammatory </a:t>
            </a:r>
            <a:r>
              <a:rPr sz="2500" spc="-5" dirty="0">
                <a:latin typeface="Tw Cen MT"/>
                <a:cs typeface="Tw Cen MT"/>
              </a:rPr>
              <a:t>cytokines, </a:t>
            </a:r>
            <a:r>
              <a:rPr sz="2500" dirty="0">
                <a:latin typeface="Tw Cen MT"/>
                <a:cs typeface="Tw Cen MT"/>
              </a:rPr>
              <a:t>especially  </a:t>
            </a:r>
            <a:r>
              <a:rPr sz="2500" spc="-5" dirty="0">
                <a:latin typeface="Tw Cen MT"/>
                <a:cs typeface="Tw Cen MT"/>
              </a:rPr>
              <a:t>tumor </a:t>
            </a:r>
            <a:r>
              <a:rPr sz="2500" spc="-10" dirty="0">
                <a:latin typeface="Tw Cen MT"/>
                <a:cs typeface="Tw Cen MT"/>
              </a:rPr>
              <a:t>necrosis </a:t>
            </a:r>
            <a:r>
              <a:rPr sz="2500" spc="-5" dirty="0">
                <a:latin typeface="Tw Cen MT"/>
                <a:cs typeface="Tw Cen MT"/>
              </a:rPr>
              <a:t>factor alpha (TNF-</a:t>
            </a:r>
            <a:r>
              <a:rPr sz="2500" spc="-5" dirty="0">
                <a:latin typeface="Times New Roman"/>
                <a:cs typeface="Times New Roman"/>
              </a:rPr>
              <a:t>α</a:t>
            </a:r>
            <a:r>
              <a:rPr sz="2500" spc="-5" dirty="0">
                <a:latin typeface="Tw Cen MT"/>
                <a:cs typeface="Tw Cen MT"/>
              </a:rPr>
              <a:t>), has been described </a:t>
            </a:r>
            <a:r>
              <a:rPr sz="2500" spc="-15" dirty="0">
                <a:latin typeface="Tw Cen MT"/>
                <a:cs typeface="Tw Cen MT"/>
              </a:rPr>
              <a:t>in  </a:t>
            </a:r>
            <a:r>
              <a:rPr sz="2500" spc="-5" dirty="0">
                <a:latin typeface="Tw Cen MT"/>
                <a:cs typeface="Tw Cen MT"/>
              </a:rPr>
              <a:t>both </a:t>
            </a:r>
            <a:r>
              <a:rPr sz="2500" dirty="0">
                <a:latin typeface="Tw Cen MT"/>
                <a:cs typeface="Tw Cen MT"/>
              </a:rPr>
              <a:t>normal </a:t>
            </a:r>
            <a:r>
              <a:rPr sz="2500" spc="-5" dirty="0">
                <a:latin typeface="Tw Cen MT"/>
                <a:cs typeface="Tw Cen MT"/>
              </a:rPr>
              <a:t>and inﬂamed</a:t>
            </a:r>
            <a:r>
              <a:rPr sz="2500" spc="20" dirty="0">
                <a:latin typeface="Tw Cen MT"/>
                <a:cs typeface="Tw Cen MT"/>
              </a:rPr>
              <a:t> </a:t>
            </a:r>
            <a:r>
              <a:rPr sz="2500" dirty="0">
                <a:latin typeface="Tw Cen MT"/>
                <a:cs typeface="Tw Cen MT"/>
              </a:rPr>
              <a:t>mucosa.</a:t>
            </a:r>
            <a:endParaRPr sz="2500">
              <a:latin typeface="Tw Cen MT"/>
              <a:cs typeface="Tw Cen MT"/>
            </a:endParaRPr>
          </a:p>
          <a:p>
            <a:pPr marL="332740" marR="635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These </a:t>
            </a:r>
            <a:r>
              <a:rPr sz="2500" spc="-10" dirty="0">
                <a:latin typeface="Tw Cen MT"/>
                <a:cs typeface="Tw Cen MT"/>
              </a:rPr>
              <a:t>agents prevent </a:t>
            </a:r>
            <a:r>
              <a:rPr sz="2500" spc="-5" dirty="0">
                <a:latin typeface="Tw Cen MT"/>
                <a:cs typeface="Tw Cen MT"/>
              </a:rPr>
              <a:t>the endogenous </a:t>
            </a:r>
            <a:r>
              <a:rPr sz="2500" dirty="0">
                <a:latin typeface="Tw Cen MT"/>
                <a:cs typeface="Tw Cen MT"/>
              </a:rPr>
              <a:t>cytokine </a:t>
            </a:r>
            <a:r>
              <a:rPr sz="2500" spc="-15" dirty="0">
                <a:latin typeface="Tw Cen MT"/>
                <a:cs typeface="Tw Cen MT"/>
              </a:rPr>
              <a:t>from </a:t>
            </a:r>
            <a:r>
              <a:rPr sz="2500" dirty="0">
                <a:latin typeface="Tw Cen MT"/>
                <a:cs typeface="Tw Cen MT"/>
              </a:rPr>
              <a:t>binding  </a:t>
            </a:r>
            <a:r>
              <a:rPr sz="2500" spc="-10" dirty="0">
                <a:latin typeface="Tw Cen MT"/>
                <a:cs typeface="Tw Cen MT"/>
              </a:rPr>
              <a:t>to </a:t>
            </a:r>
            <a:r>
              <a:rPr sz="2500" spc="-5" dirty="0">
                <a:latin typeface="Tw Cen MT"/>
                <a:cs typeface="Tw Cen MT"/>
              </a:rPr>
              <a:t>the </a:t>
            </a:r>
            <a:r>
              <a:rPr sz="2500" dirty="0">
                <a:latin typeface="Tw Cen MT"/>
                <a:cs typeface="Tw Cen MT"/>
              </a:rPr>
              <a:t>cell surface receptor </a:t>
            </a:r>
            <a:r>
              <a:rPr sz="2500" spc="-5" dirty="0">
                <a:latin typeface="Tw Cen MT"/>
                <a:cs typeface="Tw Cen MT"/>
              </a:rPr>
              <a:t>and </a:t>
            </a:r>
            <a:r>
              <a:rPr sz="2500" spc="-10" dirty="0">
                <a:latin typeface="Tw Cen MT"/>
                <a:cs typeface="Tw Cen MT"/>
              </a:rPr>
              <a:t>exerting </a:t>
            </a:r>
            <a:r>
              <a:rPr sz="2500" spc="-5" dirty="0">
                <a:latin typeface="Tw Cen MT"/>
                <a:cs typeface="Tw Cen MT"/>
              </a:rPr>
              <a:t>biological </a:t>
            </a:r>
            <a:r>
              <a:rPr sz="2500" spc="-20" dirty="0">
                <a:latin typeface="Tw Cen MT"/>
                <a:cs typeface="Tw Cen MT"/>
              </a:rPr>
              <a:t>activity.  </a:t>
            </a:r>
            <a:r>
              <a:rPr sz="2500" spc="-5" dirty="0">
                <a:latin typeface="Tw Cen MT"/>
                <a:cs typeface="Tw Cen MT"/>
              </a:rPr>
              <a:t>These </a:t>
            </a:r>
            <a:r>
              <a:rPr sz="2500" spc="-10" dirty="0">
                <a:latin typeface="Tw Cen MT"/>
                <a:cs typeface="Tw Cen MT"/>
              </a:rPr>
              <a:t>agents adversely </a:t>
            </a:r>
            <a:r>
              <a:rPr sz="2500" spc="-5" dirty="0">
                <a:latin typeface="Tw Cen MT"/>
                <a:cs typeface="Tw Cen MT"/>
              </a:rPr>
              <a:t>affect </a:t>
            </a:r>
            <a:r>
              <a:rPr sz="2500" dirty="0">
                <a:latin typeface="Tw Cen MT"/>
                <a:cs typeface="Tw Cen MT"/>
              </a:rPr>
              <a:t>normal immune</a:t>
            </a:r>
            <a:r>
              <a:rPr sz="2500" spc="125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responses.</a:t>
            </a:r>
            <a:endParaRPr sz="2500">
              <a:latin typeface="Tw Cen MT"/>
              <a:cs typeface="Tw Cen MT"/>
            </a:endParaRPr>
          </a:p>
          <a:p>
            <a:pPr marL="332740" marR="5715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10" dirty="0">
                <a:latin typeface="Tw Cen MT"/>
                <a:cs typeface="Tw Cen MT"/>
              </a:rPr>
              <a:t>Thalidomide, </a:t>
            </a:r>
            <a:r>
              <a:rPr sz="2500" dirty="0">
                <a:latin typeface="Tw Cen MT"/>
                <a:cs typeface="Tw Cen MT"/>
              </a:rPr>
              <a:t>originally </a:t>
            </a:r>
            <a:r>
              <a:rPr sz="2500" spc="-5" dirty="0">
                <a:latin typeface="Tw Cen MT"/>
                <a:cs typeface="Tw Cen MT"/>
              </a:rPr>
              <a:t>used </a:t>
            </a:r>
            <a:r>
              <a:rPr sz="2500" spc="-15" dirty="0">
                <a:latin typeface="Tw Cen MT"/>
                <a:cs typeface="Tw Cen MT"/>
              </a:rPr>
              <a:t>for </a:t>
            </a:r>
            <a:r>
              <a:rPr sz="2500" dirty="0">
                <a:latin typeface="Tw Cen MT"/>
                <a:cs typeface="Tw Cen MT"/>
              </a:rPr>
              <a:t>its </a:t>
            </a:r>
            <a:r>
              <a:rPr sz="2500" spc="-10" dirty="0">
                <a:latin typeface="Tw Cen MT"/>
                <a:cs typeface="Tw Cen MT"/>
              </a:rPr>
              <a:t>sedative </a:t>
            </a:r>
            <a:r>
              <a:rPr sz="2500" spc="-5" dirty="0">
                <a:latin typeface="Tw Cen MT"/>
                <a:cs typeface="Tw Cen MT"/>
              </a:rPr>
              <a:t>and antiemetic  </a:t>
            </a:r>
            <a:r>
              <a:rPr sz="2500" spc="-10" dirty="0">
                <a:latin typeface="Tw Cen MT"/>
                <a:cs typeface="Tw Cen MT"/>
              </a:rPr>
              <a:t>properties, </a:t>
            </a:r>
            <a:r>
              <a:rPr sz="2500" spc="-5" dirty="0">
                <a:latin typeface="Tw Cen MT"/>
                <a:cs typeface="Tw Cen MT"/>
              </a:rPr>
              <a:t>has </a:t>
            </a:r>
            <a:r>
              <a:rPr sz="2500" dirty="0">
                <a:latin typeface="Tw Cen MT"/>
                <a:cs typeface="Tw Cen MT"/>
              </a:rPr>
              <a:t>recently been </a:t>
            </a:r>
            <a:r>
              <a:rPr sz="2500" spc="-15" dirty="0">
                <a:latin typeface="Tw Cen MT"/>
                <a:cs typeface="Tw Cen MT"/>
              </a:rPr>
              <a:t>shown  </a:t>
            </a:r>
            <a:r>
              <a:rPr sz="2500" spc="-10" dirty="0">
                <a:latin typeface="Tw Cen MT"/>
                <a:cs typeface="Tw Cen MT"/>
              </a:rPr>
              <a:t>to </a:t>
            </a:r>
            <a:r>
              <a:rPr sz="2500" spc="-5" dirty="0">
                <a:latin typeface="Tw Cen MT"/>
                <a:cs typeface="Tw Cen MT"/>
              </a:rPr>
              <a:t>inhibit TNF-</a:t>
            </a:r>
            <a:r>
              <a:rPr sz="2500" spc="-5" dirty="0">
                <a:latin typeface="Times New Roman"/>
                <a:cs typeface="Times New Roman"/>
              </a:rPr>
              <a:t>α  </a:t>
            </a:r>
            <a:r>
              <a:rPr sz="2500" spc="-10" dirty="0">
                <a:latin typeface="Tw Cen MT"/>
                <a:cs typeface="Tw Cen MT"/>
              </a:rPr>
              <a:t>production </a:t>
            </a:r>
            <a:r>
              <a:rPr sz="2500" spc="-65" dirty="0">
                <a:latin typeface="Tw Cen MT"/>
                <a:cs typeface="Tw Cen MT"/>
              </a:rPr>
              <a:t>by </a:t>
            </a:r>
            <a:r>
              <a:rPr sz="2500" dirty="0">
                <a:latin typeface="Tw Cen MT"/>
                <a:cs typeface="Tw Cen MT"/>
              </a:rPr>
              <a:t>monocytes </a:t>
            </a:r>
            <a:r>
              <a:rPr sz="2500" spc="-5" dirty="0">
                <a:latin typeface="Tw Cen MT"/>
                <a:cs typeface="Tw Cen MT"/>
              </a:rPr>
              <a:t>and other</a:t>
            </a:r>
            <a:r>
              <a:rPr sz="2500" spc="114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cells.</a:t>
            </a:r>
            <a:endParaRPr sz="2500">
              <a:latin typeface="Tw Cen MT"/>
              <a:cs typeface="Tw Cen MT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Infliximab is a </a:t>
            </a:r>
            <a:r>
              <a:rPr sz="2500" spc="10" dirty="0">
                <a:latin typeface="Tw Cen MT"/>
                <a:cs typeface="Tw Cen MT"/>
              </a:rPr>
              <a:t>chimeric </a:t>
            </a:r>
            <a:r>
              <a:rPr sz="2500" spc="-5" dirty="0">
                <a:latin typeface="Tw Cen MT"/>
                <a:cs typeface="Tw Cen MT"/>
              </a:rPr>
              <a:t>mouse-human monoclonal </a:t>
            </a:r>
            <a:r>
              <a:rPr sz="2500" spc="-10" dirty="0">
                <a:latin typeface="Tw Cen MT"/>
                <a:cs typeface="Tw Cen MT"/>
              </a:rPr>
              <a:t>antibody  </a:t>
            </a:r>
            <a:r>
              <a:rPr sz="2500" spc="-5" dirty="0">
                <a:latin typeface="Tw Cen MT"/>
                <a:cs typeface="Tw Cen MT"/>
              </a:rPr>
              <a:t>to </a:t>
            </a:r>
            <a:r>
              <a:rPr sz="2500" spc="-65" dirty="0">
                <a:latin typeface="Tw Cen MT"/>
                <a:cs typeface="Tw Cen MT"/>
              </a:rPr>
              <a:t>TNF. </a:t>
            </a:r>
            <a:r>
              <a:rPr sz="2500" spc="-5" dirty="0">
                <a:latin typeface="Tw Cen MT"/>
                <a:cs typeface="Tw Cen MT"/>
              </a:rPr>
              <a:t>It binds free </a:t>
            </a:r>
            <a:r>
              <a:rPr sz="2500" dirty="0">
                <a:latin typeface="Tw Cen MT"/>
                <a:cs typeface="Tw Cen MT"/>
              </a:rPr>
              <a:t>and </a:t>
            </a:r>
            <a:r>
              <a:rPr sz="2500" spc="-5" dirty="0">
                <a:latin typeface="Tw Cen MT"/>
                <a:cs typeface="Tw Cen MT"/>
              </a:rPr>
              <a:t>membrane-bound </a:t>
            </a:r>
            <a:r>
              <a:rPr sz="2500" dirty="0">
                <a:latin typeface="Tw Cen MT"/>
                <a:cs typeface="Tw Cen MT"/>
              </a:rPr>
              <a:t>TNF </a:t>
            </a:r>
            <a:r>
              <a:rPr sz="2500" spc="-5" dirty="0">
                <a:latin typeface="Tw Cen MT"/>
                <a:cs typeface="Tw Cen MT"/>
              </a:rPr>
              <a:t>and </a:t>
            </a:r>
            <a:r>
              <a:rPr sz="2500" dirty="0">
                <a:latin typeface="Tw Cen MT"/>
                <a:cs typeface="Tw Cen MT"/>
              </a:rPr>
              <a:t>thus  </a:t>
            </a:r>
            <a:r>
              <a:rPr sz="2500" spc="-10" dirty="0">
                <a:latin typeface="Tw Cen MT"/>
                <a:cs typeface="Tw Cen MT"/>
              </a:rPr>
              <a:t>prevents </a:t>
            </a:r>
            <a:r>
              <a:rPr sz="2500" dirty="0">
                <a:latin typeface="Tw Cen MT"/>
                <a:cs typeface="Tw Cen MT"/>
              </a:rPr>
              <a:t>the cytokine </a:t>
            </a:r>
            <a:r>
              <a:rPr sz="2500" spc="-15" dirty="0">
                <a:latin typeface="Tw Cen MT"/>
                <a:cs typeface="Tw Cen MT"/>
              </a:rPr>
              <a:t>from </a:t>
            </a:r>
            <a:r>
              <a:rPr sz="2500" dirty="0">
                <a:latin typeface="Tw Cen MT"/>
                <a:cs typeface="Tw Cen MT"/>
              </a:rPr>
              <a:t>binding </a:t>
            </a:r>
            <a:r>
              <a:rPr sz="2500" spc="-10" dirty="0">
                <a:latin typeface="Tw Cen MT"/>
                <a:cs typeface="Tw Cen MT"/>
              </a:rPr>
              <a:t>to </a:t>
            </a:r>
            <a:r>
              <a:rPr sz="2500" spc="-5" dirty="0">
                <a:latin typeface="Tw Cen MT"/>
                <a:cs typeface="Tw Cen MT"/>
              </a:rPr>
              <a:t>its cell </a:t>
            </a:r>
            <a:r>
              <a:rPr sz="2500" dirty="0">
                <a:latin typeface="Tw Cen MT"/>
                <a:cs typeface="Tw Cen MT"/>
              </a:rPr>
              <a:t>surface  </a:t>
            </a:r>
            <a:r>
              <a:rPr sz="2500" spc="-5" dirty="0">
                <a:latin typeface="Tw Cen MT"/>
                <a:cs typeface="Tw Cen MT"/>
              </a:rPr>
              <a:t>receptor</a:t>
            </a:r>
            <a:r>
              <a:rPr sz="2500" spc="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1285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7929"/>
            <a:ext cx="7997190" cy="2399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dirty="0">
                <a:latin typeface="Tw Cen MT"/>
                <a:cs typeface="Tw Cen MT"/>
              </a:rPr>
              <a:t>Golimumab </a:t>
            </a:r>
            <a:r>
              <a:rPr sz="2500" spc="-5" dirty="0">
                <a:latin typeface="Tw Cen MT"/>
                <a:cs typeface="Tw Cen MT"/>
              </a:rPr>
              <a:t>is a </a:t>
            </a:r>
            <a:r>
              <a:rPr sz="2500" dirty="0">
                <a:latin typeface="Tw Cen MT"/>
                <a:cs typeface="Tw Cen MT"/>
              </a:rPr>
              <a:t>human </a:t>
            </a:r>
            <a:r>
              <a:rPr sz="2500" spc="-5" dirty="0">
                <a:latin typeface="Tw Cen MT"/>
                <a:cs typeface="Tw Cen MT"/>
              </a:rPr>
              <a:t>anti-TNF-</a:t>
            </a:r>
            <a:r>
              <a:rPr sz="2500" spc="-5" dirty="0">
                <a:latin typeface="Times New Roman"/>
                <a:cs typeface="Times New Roman"/>
              </a:rPr>
              <a:t>α </a:t>
            </a:r>
            <a:r>
              <a:rPr sz="2500" spc="-5" dirty="0">
                <a:latin typeface="Tw Cen MT"/>
                <a:cs typeface="Tw Cen MT"/>
              </a:rPr>
              <a:t>monoclonal </a:t>
            </a:r>
            <a:r>
              <a:rPr sz="2500" spc="-10" dirty="0">
                <a:latin typeface="Tw Cen MT"/>
                <a:cs typeface="Tw Cen MT"/>
              </a:rPr>
              <a:t>antibody </a:t>
            </a:r>
            <a:r>
              <a:rPr sz="2500" spc="-5" dirty="0">
                <a:latin typeface="Tw Cen MT"/>
                <a:cs typeface="Tw Cen MT"/>
              </a:rPr>
              <a:t>that  </a:t>
            </a:r>
            <a:r>
              <a:rPr sz="2500" spc="5" dirty="0">
                <a:latin typeface="Tw Cen MT"/>
                <a:cs typeface="Tw Cen MT"/>
              </a:rPr>
              <a:t>blocks </a:t>
            </a:r>
            <a:r>
              <a:rPr sz="2500" spc="-5" dirty="0">
                <a:latin typeface="Tw Cen MT"/>
                <a:cs typeface="Tw Cen MT"/>
              </a:rPr>
              <a:t>the inflammatory activity of</a:t>
            </a:r>
            <a:r>
              <a:rPr sz="2500" spc="130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TNF-</a:t>
            </a:r>
            <a:r>
              <a:rPr sz="2500" spc="-5" dirty="0">
                <a:latin typeface="Times New Roman"/>
                <a:cs typeface="Times New Roman"/>
              </a:rPr>
              <a:t>α</a:t>
            </a:r>
            <a:r>
              <a:rPr sz="2500" spc="-5" dirty="0">
                <a:latin typeface="Tw Cen MT"/>
                <a:cs typeface="Tw Cen MT"/>
              </a:rPr>
              <a:t>.</a:t>
            </a:r>
            <a:endParaRPr sz="2500">
              <a:latin typeface="Tw Cen MT"/>
              <a:cs typeface="Tw Cen MT"/>
            </a:endParaRPr>
          </a:p>
          <a:p>
            <a:pPr marL="332740" marR="6350" indent="-320040" algn="just">
              <a:lnSpc>
                <a:spcPct val="100000"/>
              </a:lnSpc>
              <a:spcBef>
                <a:spcPts val="69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dirty="0">
                <a:latin typeface="Tw Cen MT"/>
                <a:cs typeface="Tw Cen MT"/>
              </a:rPr>
              <a:t>Adalimumab </a:t>
            </a:r>
            <a:r>
              <a:rPr sz="2500" spc="-5" dirty="0">
                <a:latin typeface="Tw Cen MT"/>
                <a:cs typeface="Tw Cen MT"/>
              </a:rPr>
              <a:t>is a recombinant human anti-TNF-alpha </a:t>
            </a:r>
            <a:r>
              <a:rPr sz="2500" dirty="0">
                <a:latin typeface="Tw Cen MT"/>
                <a:cs typeface="Tw Cen MT"/>
              </a:rPr>
              <a:t>IgG1  </a:t>
            </a:r>
            <a:r>
              <a:rPr sz="2500" spc="-5" dirty="0">
                <a:latin typeface="Tw Cen MT"/>
                <a:cs typeface="Tw Cen MT"/>
              </a:rPr>
              <a:t>monoclonal </a:t>
            </a:r>
            <a:r>
              <a:rPr sz="2500" spc="-10" dirty="0">
                <a:latin typeface="Tw Cen MT"/>
                <a:cs typeface="Tw Cen MT"/>
              </a:rPr>
              <a:t>antibody </a:t>
            </a:r>
            <a:r>
              <a:rPr sz="2500" spc="-5" dirty="0">
                <a:latin typeface="Tw Cen MT"/>
                <a:cs typeface="Tw Cen MT"/>
              </a:rPr>
              <a:t>that </a:t>
            </a:r>
            <a:r>
              <a:rPr sz="2500" spc="5" dirty="0">
                <a:latin typeface="Tw Cen MT"/>
                <a:cs typeface="Tw Cen MT"/>
              </a:rPr>
              <a:t>blocks </a:t>
            </a:r>
            <a:r>
              <a:rPr sz="2500" dirty="0">
                <a:latin typeface="Tw Cen MT"/>
                <a:cs typeface="Tw Cen MT"/>
              </a:rPr>
              <a:t>the </a:t>
            </a:r>
            <a:r>
              <a:rPr sz="2500" spc="-5" dirty="0">
                <a:latin typeface="Tw Cen MT"/>
                <a:cs typeface="Tw Cen MT"/>
              </a:rPr>
              <a:t>inflammatory activity of  TNF-</a:t>
            </a:r>
            <a:r>
              <a:rPr sz="2500" spc="-5" dirty="0">
                <a:latin typeface="Times New Roman"/>
                <a:cs typeface="Times New Roman"/>
              </a:rPr>
              <a:t>α</a:t>
            </a:r>
            <a:r>
              <a:rPr sz="2500" spc="-5" dirty="0">
                <a:latin typeface="Tw Cen MT"/>
                <a:cs typeface="Tw Cen MT"/>
              </a:rPr>
              <a:t>. </a:t>
            </a:r>
            <a:r>
              <a:rPr sz="2500" spc="5" dirty="0">
                <a:latin typeface="Tw Cen MT"/>
                <a:cs typeface="Tw Cen MT"/>
              </a:rPr>
              <a:t>It </a:t>
            </a:r>
            <a:r>
              <a:rPr sz="2500" spc="-5" dirty="0">
                <a:latin typeface="Tw Cen MT"/>
                <a:cs typeface="Tw Cen MT"/>
              </a:rPr>
              <a:t>specifically binds </a:t>
            </a:r>
            <a:r>
              <a:rPr sz="2500" spc="-10" dirty="0">
                <a:latin typeface="Tw Cen MT"/>
                <a:cs typeface="Tw Cen MT"/>
              </a:rPr>
              <a:t>to </a:t>
            </a:r>
            <a:r>
              <a:rPr sz="2500" dirty="0">
                <a:latin typeface="Tw Cen MT"/>
                <a:cs typeface="Tw Cen MT"/>
              </a:rPr>
              <a:t>TNF-</a:t>
            </a:r>
            <a:r>
              <a:rPr sz="2500" dirty="0">
                <a:latin typeface="Times New Roman"/>
                <a:cs typeface="Times New Roman"/>
              </a:rPr>
              <a:t>α </a:t>
            </a:r>
            <a:r>
              <a:rPr sz="2500" dirty="0">
                <a:latin typeface="Tw Cen MT"/>
                <a:cs typeface="Tw Cen MT"/>
              </a:rPr>
              <a:t>and </a:t>
            </a:r>
            <a:r>
              <a:rPr sz="2500" spc="5" dirty="0">
                <a:latin typeface="Tw Cen MT"/>
                <a:cs typeface="Tw Cen MT"/>
              </a:rPr>
              <a:t>blocks </a:t>
            </a:r>
            <a:r>
              <a:rPr sz="2500" spc="-10" dirty="0">
                <a:latin typeface="Tw Cen MT"/>
                <a:cs typeface="Tw Cen MT"/>
              </a:rPr>
              <a:t>its  interaction </a:t>
            </a:r>
            <a:r>
              <a:rPr sz="2500" spc="-5" dirty="0">
                <a:latin typeface="Tw Cen MT"/>
                <a:cs typeface="Tw Cen MT"/>
              </a:rPr>
              <a:t>with p55 and p75 cell surface TNF</a:t>
            </a:r>
            <a:r>
              <a:rPr sz="2500" spc="110" dirty="0">
                <a:latin typeface="Tw Cen MT"/>
                <a:cs typeface="Tw Cen MT"/>
              </a:rPr>
              <a:t> </a:t>
            </a:r>
            <a:r>
              <a:rPr sz="2500" spc="-10" dirty="0">
                <a:latin typeface="Tw Cen MT"/>
                <a:cs typeface="Tw Cen MT"/>
              </a:rPr>
              <a:t>receptors.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32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7512" y="4114798"/>
            <a:ext cx="2380488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3655" y="4114800"/>
            <a:ext cx="1456944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5900" y="4114800"/>
            <a:ext cx="3009900" cy="1239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600" y="5410198"/>
            <a:ext cx="3352800" cy="1364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557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Antimicrobial</a:t>
            </a:r>
            <a:r>
              <a:rPr spc="-75" dirty="0"/>
              <a:t> </a:t>
            </a:r>
            <a:r>
              <a:rPr spc="-15" dirty="0"/>
              <a:t>Agents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6405"/>
            <a:ext cx="7996555" cy="240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Metronidazole and </a:t>
            </a:r>
            <a:r>
              <a:rPr sz="2500" spc="-15" dirty="0">
                <a:latin typeface="Tw Cen MT"/>
                <a:cs typeface="Tw Cen MT"/>
              </a:rPr>
              <a:t>ciproﬂoxacin </a:t>
            </a:r>
            <a:r>
              <a:rPr sz="2500" dirty="0">
                <a:latin typeface="Tw Cen MT"/>
                <a:cs typeface="Tw Cen MT"/>
              </a:rPr>
              <a:t>are useful </a:t>
            </a:r>
            <a:r>
              <a:rPr sz="2500" spc="-5" dirty="0">
                <a:latin typeface="Tw Cen MT"/>
                <a:cs typeface="Tw Cen MT"/>
              </a:rPr>
              <a:t>in the treatment  of mild to </a:t>
            </a:r>
            <a:r>
              <a:rPr sz="2500" spc="-10" dirty="0">
                <a:latin typeface="Tw Cen MT"/>
                <a:cs typeface="Tw Cen MT"/>
              </a:rPr>
              <a:t>moderate </a:t>
            </a:r>
            <a:r>
              <a:rPr sz="2500" spc="-15" dirty="0">
                <a:latin typeface="Tw Cen MT"/>
                <a:cs typeface="Tw Cen MT"/>
              </a:rPr>
              <a:t>disease, </a:t>
            </a:r>
            <a:r>
              <a:rPr sz="2500" dirty="0">
                <a:latin typeface="Tw Cen MT"/>
                <a:cs typeface="Tw Cen MT"/>
              </a:rPr>
              <a:t>particularly </a:t>
            </a:r>
            <a:r>
              <a:rPr sz="2500" spc="5" dirty="0">
                <a:latin typeface="Tw Cen MT"/>
                <a:cs typeface="Tw Cen MT"/>
              </a:rPr>
              <a:t>in </a:t>
            </a:r>
            <a:r>
              <a:rPr sz="2500" spc="-5" dirty="0">
                <a:latin typeface="Tw Cen MT"/>
                <a:cs typeface="Tw Cen MT"/>
              </a:rPr>
              <a:t>patients </a:t>
            </a:r>
            <a:r>
              <a:rPr sz="2500" dirty="0">
                <a:latin typeface="Tw Cen MT"/>
                <a:cs typeface="Tw Cen MT"/>
              </a:rPr>
              <a:t>with  </a:t>
            </a:r>
            <a:r>
              <a:rPr sz="2500" spc="-5" dirty="0">
                <a:latin typeface="Tw Cen MT"/>
                <a:cs typeface="Tw Cen MT"/>
              </a:rPr>
              <a:t>perianal disease and </a:t>
            </a:r>
            <a:r>
              <a:rPr sz="2500" spc="-10" dirty="0">
                <a:latin typeface="Tw Cen MT"/>
                <a:cs typeface="Tw Cen MT"/>
              </a:rPr>
              <a:t>infectious</a:t>
            </a:r>
            <a:r>
              <a:rPr sz="2500" spc="5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complications.</a:t>
            </a:r>
            <a:endParaRPr sz="2500">
              <a:latin typeface="Tw Cen MT"/>
              <a:cs typeface="Tw Cen MT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500" spc="-5" dirty="0">
                <a:latin typeface="Tw Cen MT"/>
                <a:cs typeface="Tw Cen MT"/>
              </a:rPr>
              <a:t>Sensory </a:t>
            </a:r>
            <a:r>
              <a:rPr sz="2500" spc="-30" dirty="0">
                <a:latin typeface="Tw Cen MT"/>
                <a:cs typeface="Tw Cen MT"/>
              </a:rPr>
              <a:t>neuropathy, </a:t>
            </a:r>
            <a:r>
              <a:rPr sz="2500" spc="15" dirty="0">
                <a:latin typeface="Tw Cen MT"/>
                <a:cs typeface="Tw Cen MT"/>
              </a:rPr>
              <a:t>which </a:t>
            </a:r>
            <a:r>
              <a:rPr sz="2500" spc="-20" dirty="0">
                <a:latin typeface="Tw Cen MT"/>
                <a:cs typeface="Tw Cen MT"/>
              </a:rPr>
              <a:t>may </a:t>
            </a:r>
            <a:r>
              <a:rPr sz="2500" spc="-5" dirty="0">
                <a:latin typeface="Tw Cen MT"/>
                <a:cs typeface="Tw Cen MT"/>
              </a:rPr>
              <a:t>be seen with </a:t>
            </a:r>
            <a:r>
              <a:rPr sz="2500" dirty="0">
                <a:latin typeface="Tw Cen MT"/>
                <a:cs typeface="Tw Cen MT"/>
              </a:rPr>
              <a:t>long-term  </a:t>
            </a:r>
            <a:r>
              <a:rPr sz="2500" spc="-5" dirty="0">
                <a:latin typeface="Tw Cen MT"/>
                <a:cs typeface="Tw Cen MT"/>
              </a:rPr>
              <a:t>metronidazole </a:t>
            </a:r>
            <a:r>
              <a:rPr sz="2500" spc="-30" dirty="0">
                <a:latin typeface="Tw Cen MT"/>
                <a:cs typeface="Tw Cen MT"/>
              </a:rPr>
              <a:t>use, </a:t>
            </a:r>
            <a:r>
              <a:rPr sz="2500" dirty="0">
                <a:latin typeface="Tw Cen MT"/>
                <a:cs typeface="Tw Cen MT"/>
              </a:rPr>
              <a:t>usually </a:t>
            </a:r>
            <a:r>
              <a:rPr sz="2500" spc="-5" dirty="0">
                <a:latin typeface="Tw Cen MT"/>
                <a:cs typeface="Tw Cen MT"/>
              </a:rPr>
              <a:t>resolves completely </a:t>
            </a:r>
            <a:r>
              <a:rPr sz="2500" dirty="0">
                <a:latin typeface="Tw Cen MT"/>
                <a:cs typeface="Tw Cen MT"/>
              </a:rPr>
              <a:t>or </a:t>
            </a:r>
            <a:r>
              <a:rPr sz="2500" spc="-15" dirty="0">
                <a:latin typeface="Tw Cen MT"/>
                <a:cs typeface="Tw Cen MT"/>
              </a:rPr>
              <a:t>improves  </a:t>
            </a:r>
            <a:r>
              <a:rPr sz="2500" spc="-5" dirty="0">
                <a:latin typeface="Tw Cen MT"/>
                <a:cs typeface="Tw Cen MT"/>
              </a:rPr>
              <a:t>after discontinuation of the</a:t>
            </a:r>
            <a:r>
              <a:rPr sz="2500" spc="125" dirty="0">
                <a:latin typeface="Tw Cen MT"/>
                <a:cs typeface="Tw Cen MT"/>
              </a:rPr>
              <a:t> </a:t>
            </a:r>
            <a:r>
              <a:rPr sz="2500" spc="-5" dirty="0">
                <a:latin typeface="Tw Cen MT"/>
                <a:cs typeface="Tw Cen MT"/>
              </a:rPr>
              <a:t>drug.</a:t>
            </a:r>
            <a:endParaRPr sz="25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213" y="1267205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indent="-86360">
              <a:lnSpc>
                <a:spcPct val="100000"/>
              </a:lnSpc>
              <a:spcBef>
                <a:spcPts val="100"/>
              </a:spcBef>
              <a:buClr>
                <a:srgbClr val="EBDDC3"/>
              </a:buClr>
              <a:buSzPct val="66666"/>
              <a:buFont typeface="Wingdings"/>
              <a:buChar char=""/>
              <a:tabLst>
                <a:tab pos="99060" algn="l"/>
              </a:tabLst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33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4267200"/>
            <a:ext cx="3247644" cy="2200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7111" y="4451125"/>
            <a:ext cx="3066288" cy="1790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763"/>
            <a:ext cx="9143999" cy="6079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597" y="6314947"/>
            <a:ext cx="215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400" b="1" dirty="0">
                <a:solidFill>
                  <a:srgbClr val="775F54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9289" y="79382"/>
            <a:ext cx="6808434" cy="3939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6444" y="3953255"/>
            <a:ext cx="6658356" cy="2904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30435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Epidemiology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692" y="1616405"/>
            <a:ext cx="7996555" cy="1949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</a:tabLst>
            </a:pPr>
            <a:r>
              <a:rPr sz="2400" spc="-10" dirty="0" smtClean="0">
                <a:latin typeface="Tw Cen MT"/>
                <a:cs typeface="Tw Cen MT"/>
              </a:rPr>
              <a:t>Ulcerative </a:t>
            </a:r>
            <a:r>
              <a:rPr sz="2400" spc="-5" dirty="0">
                <a:latin typeface="Tw Cen MT"/>
                <a:cs typeface="Tw Cen MT"/>
              </a:rPr>
              <a:t>colitis </a:t>
            </a:r>
            <a:r>
              <a:rPr sz="2400" dirty="0">
                <a:latin typeface="Tw Cen MT"/>
                <a:cs typeface="Tw Cen MT"/>
              </a:rPr>
              <a:t>is </a:t>
            </a:r>
            <a:r>
              <a:rPr sz="2400" spc="-5" dirty="0">
                <a:latin typeface="Tw Cen MT"/>
                <a:cs typeface="Tw Cen MT"/>
              </a:rPr>
              <a:t>slightly </a:t>
            </a:r>
            <a:r>
              <a:rPr sz="2400" dirty="0">
                <a:latin typeface="Tw Cen MT"/>
                <a:cs typeface="Tw Cen MT"/>
              </a:rPr>
              <a:t>more common in </a:t>
            </a:r>
            <a:r>
              <a:rPr sz="2400" spc="-15" dirty="0">
                <a:latin typeface="Tw Cen MT"/>
                <a:cs typeface="Tw Cen MT"/>
              </a:rPr>
              <a:t>males, </a:t>
            </a:r>
            <a:r>
              <a:rPr sz="2400" dirty="0">
                <a:latin typeface="Tw Cen MT"/>
                <a:cs typeface="Tw Cen MT"/>
              </a:rPr>
              <a:t>while</a:t>
            </a:r>
            <a:r>
              <a:rPr sz="2400" spc="135" dirty="0">
                <a:latin typeface="Tw Cen MT"/>
                <a:cs typeface="Tw Cen MT"/>
              </a:rPr>
              <a:t> </a:t>
            </a:r>
            <a:r>
              <a:rPr sz="2400" spc="-25" dirty="0">
                <a:latin typeface="Tw Cen MT"/>
                <a:cs typeface="Tw Cen MT"/>
              </a:rPr>
              <a:t>Crohn’s</a:t>
            </a:r>
            <a:endParaRPr sz="2400" dirty="0">
              <a:latin typeface="Tw Cen MT"/>
              <a:cs typeface="Tw Cen MT"/>
            </a:endParaRPr>
          </a:p>
          <a:p>
            <a:pPr marL="332740" algn="just">
              <a:lnSpc>
                <a:spcPct val="100000"/>
              </a:lnSpc>
            </a:pPr>
            <a:r>
              <a:rPr sz="2400" dirty="0">
                <a:latin typeface="Tw Cen MT"/>
                <a:cs typeface="Tw Cen MT"/>
              </a:rPr>
              <a:t>disease is more frequent in</a:t>
            </a:r>
            <a:r>
              <a:rPr sz="2400" spc="-2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women.</a:t>
            </a:r>
            <a:endParaRPr sz="2400" dirty="0">
              <a:latin typeface="Tw Cen MT"/>
              <a:cs typeface="Tw Cen MT"/>
            </a:endParaRPr>
          </a:p>
          <a:p>
            <a:pPr marL="332740" marR="5715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</a:tabLst>
            </a:pPr>
            <a:r>
              <a:rPr sz="2400" dirty="0">
                <a:latin typeface="Tw Cen MT"/>
                <a:cs typeface="Tw Cen MT"/>
              </a:rPr>
              <a:t>Diet, </a:t>
            </a:r>
            <a:r>
              <a:rPr sz="2400" spc="-10" dirty="0">
                <a:latin typeface="Tw Cen MT"/>
                <a:cs typeface="Tw Cen MT"/>
              </a:rPr>
              <a:t>oral contraceptives, </a:t>
            </a:r>
            <a:r>
              <a:rPr sz="2400" spc="-5" dirty="0">
                <a:latin typeface="Tw Cen MT"/>
                <a:cs typeface="Tw Cen MT"/>
              </a:rPr>
              <a:t>perinatal </a:t>
            </a:r>
            <a:r>
              <a:rPr sz="2400" dirty="0">
                <a:latin typeface="Tw Cen MT"/>
                <a:cs typeface="Tw Cen MT"/>
              </a:rPr>
              <a:t>and </a:t>
            </a:r>
            <a:r>
              <a:rPr sz="2400" spc="10" dirty="0">
                <a:latin typeface="Tw Cen MT"/>
                <a:cs typeface="Tw Cen MT"/>
              </a:rPr>
              <a:t>childhood </a:t>
            </a:r>
            <a:r>
              <a:rPr sz="2400" spc="-5" dirty="0">
                <a:latin typeface="Tw Cen MT"/>
                <a:cs typeface="Tw Cen MT"/>
              </a:rPr>
              <a:t>infections, </a:t>
            </a:r>
            <a:r>
              <a:rPr sz="2400" spc="-15" dirty="0">
                <a:latin typeface="Tw Cen MT"/>
                <a:cs typeface="Tw Cen MT"/>
              </a:rPr>
              <a:t>or  </a:t>
            </a:r>
            <a:r>
              <a:rPr sz="2400" spc="-5" dirty="0">
                <a:latin typeface="Tw Cen MT"/>
                <a:cs typeface="Tw Cen MT"/>
              </a:rPr>
              <a:t>atypical </a:t>
            </a:r>
            <a:r>
              <a:rPr sz="2400" spc="-10" dirty="0">
                <a:latin typeface="Tw Cen MT"/>
                <a:cs typeface="Tw Cen MT"/>
              </a:rPr>
              <a:t>mycobacterial </a:t>
            </a:r>
            <a:r>
              <a:rPr sz="2400" spc="-5" dirty="0">
                <a:latin typeface="Tw Cen MT"/>
                <a:cs typeface="Tw Cen MT"/>
              </a:rPr>
              <a:t>infections </a:t>
            </a:r>
            <a:r>
              <a:rPr sz="2400" spc="-15" dirty="0">
                <a:latin typeface="Tw Cen MT"/>
                <a:cs typeface="Tw Cen MT"/>
              </a:rPr>
              <a:t>have </a:t>
            </a:r>
            <a:r>
              <a:rPr sz="2400" dirty="0">
                <a:latin typeface="Tw Cen MT"/>
                <a:cs typeface="Tw Cen MT"/>
              </a:rPr>
              <a:t>been </a:t>
            </a:r>
            <a:r>
              <a:rPr sz="2400" spc="-10" dirty="0">
                <a:latin typeface="Tw Cen MT"/>
                <a:cs typeface="Tw Cen MT"/>
              </a:rPr>
              <a:t>suggested, </a:t>
            </a:r>
            <a:r>
              <a:rPr sz="2400" dirty="0">
                <a:latin typeface="Tw Cen MT"/>
                <a:cs typeface="Tw Cen MT"/>
              </a:rPr>
              <a:t>but not  </a:t>
            </a:r>
            <a:r>
              <a:rPr sz="2400" spc="-15" dirty="0">
                <a:latin typeface="Tw Cen MT"/>
                <a:cs typeface="Tw Cen MT"/>
              </a:rPr>
              <a:t>proven, </a:t>
            </a:r>
            <a:r>
              <a:rPr sz="2400" spc="-5" dirty="0">
                <a:latin typeface="Tw Cen MT"/>
                <a:cs typeface="Tw Cen MT"/>
              </a:rPr>
              <a:t>to </a:t>
            </a:r>
            <a:r>
              <a:rPr sz="2400" spc="-15" dirty="0">
                <a:latin typeface="Tw Cen MT"/>
                <a:cs typeface="Tw Cen MT"/>
              </a:rPr>
              <a:t>play </a:t>
            </a:r>
            <a:r>
              <a:rPr sz="2400" dirty="0">
                <a:latin typeface="Tw Cen MT"/>
                <a:cs typeface="Tw Cen MT"/>
              </a:rPr>
              <a:t>a </a:t>
            </a:r>
            <a:r>
              <a:rPr sz="2400" spc="-15" dirty="0">
                <a:latin typeface="Tw Cen MT"/>
                <a:cs typeface="Tw Cen MT"/>
              </a:rPr>
              <a:t>role </a:t>
            </a:r>
            <a:r>
              <a:rPr sz="2400" dirty="0">
                <a:latin typeface="Tw Cen MT"/>
                <a:cs typeface="Tw Cen MT"/>
              </a:rPr>
              <a:t>in </a:t>
            </a:r>
            <a:r>
              <a:rPr sz="2400" spc="-5" dirty="0">
                <a:latin typeface="Tw Cen MT"/>
                <a:cs typeface="Tw Cen MT"/>
              </a:rPr>
              <a:t>developing</a:t>
            </a:r>
            <a:r>
              <a:rPr sz="2400" spc="10" dirty="0">
                <a:latin typeface="Tw Cen MT"/>
                <a:cs typeface="Tw Cen MT"/>
              </a:rPr>
              <a:t> </a:t>
            </a:r>
            <a:r>
              <a:rPr sz="2400" spc="-20" dirty="0">
                <a:latin typeface="Tw Cen MT"/>
                <a:cs typeface="Tw Cen MT"/>
              </a:rPr>
              <a:t>IBD.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313" y="1267205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1282437"/>
              </p:ext>
            </p:extLst>
          </p:nvPr>
        </p:nvGraphicFramePr>
        <p:xfrm>
          <a:off x="1066800" y="3657600"/>
          <a:ext cx="6934200" cy="2698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0585"/>
                <a:gridCol w="3523615"/>
              </a:tblGrid>
              <a:tr h="1091184">
                <a:tc gridSpan="2"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Prevalence (number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of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existing cases per 100,000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population)</a:t>
                      </a:r>
                      <a:endParaRPr sz="1600" dirty="0">
                        <a:latin typeface="Segoe UI"/>
                        <a:cs typeface="Segoe UI"/>
                      </a:endParaRPr>
                    </a:p>
                  </a:txBody>
                  <a:tcPr marL="0" marR="0" marT="37465" marB="0"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3156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35" dirty="0">
                          <a:latin typeface="Segoe UI"/>
                          <a:cs typeface="Segoe UI"/>
                        </a:rPr>
                        <a:t>Crohn's</a:t>
                      </a:r>
                      <a:r>
                        <a:rPr sz="1600" b="1" spc="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latin typeface="Segoe UI"/>
                          <a:cs typeface="Segoe UI"/>
                        </a:rPr>
                        <a:t>disease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Segoe UI"/>
                          <a:cs typeface="Segoe UI"/>
                        </a:rPr>
                        <a:t>Ulcerative</a:t>
                      </a:r>
                      <a:r>
                        <a:rPr sz="1600" b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latin typeface="Segoe UI"/>
                          <a:cs typeface="Segoe UI"/>
                        </a:rPr>
                        <a:t>colitis</a:t>
                      </a:r>
                      <a:endParaRPr sz="1600" dirty="0">
                        <a:latin typeface="Segoe UI"/>
                        <a:cs typeface="Segoe UI"/>
                      </a:endParaRPr>
                    </a:p>
                  </a:txBody>
                  <a:tcPr marL="0" marR="0" marT="33020" marB="0"/>
                </a:tc>
              </a:tr>
              <a:tr h="65882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5" dirty="0">
                          <a:latin typeface="Tw Cen MT"/>
                          <a:cs typeface="Tw Cen MT"/>
                        </a:rPr>
                        <a:t>26 to </a:t>
                      </a:r>
                      <a:r>
                        <a:rPr sz="1600" spc="-10" dirty="0">
                          <a:latin typeface="Tw Cen MT"/>
                          <a:cs typeface="Tw Cen MT"/>
                        </a:rPr>
                        <a:t>199 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cases per </a:t>
                      </a:r>
                      <a:r>
                        <a:rPr sz="1600" spc="-10" dirty="0">
                          <a:latin typeface="Tw Cen MT"/>
                          <a:cs typeface="Tw Cen MT"/>
                        </a:rPr>
                        <a:t>100,000</a:t>
                      </a:r>
                      <a:r>
                        <a:rPr sz="1600" spc="114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persons</a:t>
                      </a:r>
                      <a:r>
                        <a:rPr sz="1575" spc="-7" baseline="26455" dirty="0">
                          <a:latin typeface="Tw Cen MT"/>
                          <a:cs typeface="Tw Cen MT"/>
                        </a:rPr>
                        <a:t>2</a:t>
                      </a:r>
                      <a:endParaRPr sz="1575" baseline="26455">
                        <a:latin typeface="Tw Cen MT"/>
                        <a:cs typeface="Tw Cen MT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spc="-5" dirty="0">
                          <a:latin typeface="Tw Cen MT"/>
                          <a:cs typeface="Tw Cen MT"/>
                        </a:rPr>
                        <a:t>37 to 246 cases per 100,000</a:t>
                      </a:r>
                      <a:r>
                        <a:rPr sz="1600" spc="9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persons</a:t>
                      </a:r>
                      <a:r>
                        <a:rPr sz="1575" spc="-7" baseline="26455" dirty="0">
                          <a:latin typeface="Tw Cen MT"/>
                          <a:cs typeface="Tw Cen MT"/>
                        </a:rPr>
                        <a:t>2</a:t>
                      </a:r>
                      <a:endParaRPr sz="1575" baseline="26455">
                        <a:latin typeface="Tw Cen MT"/>
                        <a:cs typeface="Tw Cen MT"/>
                      </a:endParaRPr>
                    </a:p>
                  </a:txBody>
                  <a:tcPr marL="0" marR="0" marT="99695" marB="0"/>
                </a:tc>
              </a:tr>
              <a:tr h="53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ts val="1870"/>
                        </a:lnSpc>
                      </a:pPr>
                      <a:r>
                        <a:rPr sz="1600" spc="-10" dirty="0">
                          <a:latin typeface="Tw Cen MT"/>
                          <a:cs typeface="Tw Cen MT"/>
                        </a:rPr>
                        <a:t>201 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per </a:t>
                      </a:r>
                      <a:r>
                        <a:rPr sz="1600" spc="-10" dirty="0">
                          <a:latin typeface="Tw Cen MT"/>
                          <a:cs typeface="Tw Cen MT"/>
                        </a:rPr>
                        <a:t>100,000</a:t>
                      </a:r>
                      <a:r>
                        <a:rPr sz="1600" spc="9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adults</a:t>
                      </a:r>
                      <a:r>
                        <a:rPr sz="1575" spc="-7" baseline="26455" dirty="0">
                          <a:latin typeface="Tw Cen MT"/>
                          <a:cs typeface="Tw Cen MT"/>
                        </a:rPr>
                        <a:t>1</a:t>
                      </a:r>
                      <a:endParaRPr sz="1575" baseline="26455">
                        <a:latin typeface="Tw Cen MT"/>
                        <a:cs typeface="Tw Cen MT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Tw Cen MT"/>
                          <a:cs typeface="Tw Cen MT"/>
                        </a:rPr>
                        <a:t>238 per 100,000</a:t>
                      </a:r>
                      <a:r>
                        <a:rPr sz="1600" spc="8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600" spc="-10" dirty="0">
                          <a:latin typeface="Tw Cen MT"/>
                          <a:cs typeface="Tw Cen MT"/>
                        </a:rPr>
                        <a:t>adults</a:t>
                      </a:r>
                      <a:r>
                        <a:rPr sz="1575" spc="-15" baseline="26455" dirty="0">
                          <a:latin typeface="Tw Cen MT"/>
                          <a:cs typeface="Tw Cen MT"/>
                        </a:rPr>
                        <a:t>1</a:t>
                      </a:r>
                      <a:endParaRPr sz="1575" baseline="26455" dirty="0">
                        <a:latin typeface="Tw Cen MT"/>
                        <a:cs typeface="Tw Cen MT"/>
                      </a:endParaRPr>
                    </a:p>
                  </a:txBody>
                  <a:tcPr marL="0" marR="0" marT="444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313" y="1267205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27604"/>
            <a:ext cx="7007860" cy="418345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b="1" dirty="0">
                <a:latin typeface="Tw Cen MT"/>
                <a:cs typeface="Tw Cen MT"/>
              </a:rPr>
              <a:t>Infectious</a:t>
            </a:r>
            <a:r>
              <a:rPr sz="2400" b="1" spc="-10" dirty="0">
                <a:latin typeface="Tw Cen MT"/>
                <a:cs typeface="Tw Cen MT"/>
              </a:rPr>
              <a:t> </a:t>
            </a:r>
            <a:r>
              <a:rPr sz="2400" b="1" spc="5" dirty="0">
                <a:latin typeface="Tw Cen MT"/>
                <a:cs typeface="Tw Cen MT"/>
              </a:rPr>
              <a:t>agents</a:t>
            </a:r>
            <a:endParaRPr sz="2400" dirty="0">
              <a:latin typeface="Tw Cen MT"/>
              <a:cs typeface="Tw Cen MT"/>
            </a:endParaRPr>
          </a:p>
          <a:p>
            <a:pPr marL="332740" marR="561975">
              <a:lnSpc>
                <a:spcPct val="124200"/>
              </a:lnSpc>
            </a:pPr>
            <a:r>
              <a:rPr sz="2400" spc="5" dirty="0">
                <a:latin typeface="Tw Cen MT"/>
                <a:cs typeface="Tw Cen MT"/>
              </a:rPr>
              <a:t>Viruses </a:t>
            </a:r>
            <a:r>
              <a:rPr sz="2400" spc="-5" dirty="0">
                <a:latin typeface="Tw Cen MT"/>
                <a:cs typeface="Tw Cen MT"/>
              </a:rPr>
              <a:t>(Measles)  Bacteria</a:t>
            </a:r>
            <a:r>
              <a:rPr sz="2400" spc="-1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(Mycobacteria)</a:t>
            </a:r>
            <a:endParaRPr sz="24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400" b="1" dirty="0" smtClean="0">
                <a:latin typeface="Tw Cen MT"/>
                <a:cs typeface="Tw Cen MT"/>
              </a:rPr>
              <a:t>Genetics</a:t>
            </a:r>
            <a:endParaRPr lang="en-IN" sz="24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400" b="1" dirty="0" smtClean="0">
                <a:latin typeface="Tw Cen MT"/>
                <a:cs typeface="Tw Cen MT"/>
              </a:rPr>
              <a:t>Environmental</a:t>
            </a:r>
            <a:r>
              <a:rPr sz="2400" b="1" spc="-15" dirty="0" smtClean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factors</a:t>
            </a:r>
            <a:endParaRPr sz="2400" dirty="0">
              <a:latin typeface="Tw Cen MT"/>
              <a:cs typeface="Tw Cen MT"/>
            </a:endParaRPr>
          </a:p>
          <a:p>
            <a:pPr marL="332740" marR="2482850">
              <a:lnSpc>
                <a:spcPct val="124200"/>
              </a:lnSpc>
            </a:pPr>
            <a:r>
              <a:rPr sz="2400" dirty="0">
                <a:latin typeface="Tw Cen MT"/>
                <a:cs typeface="Tw Cen MT"/>
              </a:rPr>
              <a:t>Diet  S</a:t>
            </a:r>
            <a:r>
              <a:rPr sz="2400" spc="-10" dirty="0">
                <a:latin typeface="Tw Cen MT"/>
                <a:cs typeface="Tw Cen MT"/>
              </a:rPr>
              <a:t>m</a:t>
            </a:r>
            <a:r>
              <a:rPr sz="2400" dirty="0">
                <a:latin typeface="Tw Cen MT"/>
                <a:cs typeface="Tw Cen MT"/>
              </a:rPr>
              <a:t>oking</a:t>
            </a: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2400" b="1" spc="-5" dirty="0">
                <a:latin typeface="Tw Cen MT"/>
                <a:cs typeface="Tw Cen MT"/>
              </a:rPr>
              <a:t>Psychological</a:t>
            </a:r>
            <a:r>
              <a:rPr sz="2400" b="1" spc="15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factors</a:t>
            </a:r>
            <a:endParaRPr sz="2400" dirty="0">
              <a:latin typeface="Tw Cen MT"/>
              <a:cs typeface="Tw Cen MT"/>
            </a:endParaRPr>
          </a:p>
          <a:p>
            <a:pPr marL="33274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Tw Cen MT"/>
                <a:cs typeface="Tw Cen MT"/>
              </a:rPr>
              <a:t>Stress</a:t>
            </a:r>
          </a:p>
          <a:p>
            <a:pPr marL="33274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Tw Cen MT"/>
                <a:cs typeface="Tw Cen MT"/>
              </a:rPr>
              <a:t>Emotional or </a:t>
            </a:r>
            <a:r>
              <a:rPr sz="2400" spc="-10" dirty="0">
                <a:latin typeface="Tw Cen MT"/>
                <a:cs typeface="Tw Cen MT"/>
              </a:rPr>
              <a:t>physical</a:t>
            </a:r>
            <a:r>
              <a:rPr sz="2400" spc="-80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trauma</a:t>
            </a:r>
            <a:endParaRPr sz="2400" dirty="0">
              <a:latin typeface="Tw Cen MT"/>
              <a:cs typeface="Tw Cen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1803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Etiology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3644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P</a:t>
            </a:r>
            <a:r>
              <a:rPr dirty="0"/>
              <a:t>athop</a:t>
            </a:r>
            <a:r>
              <a:rPr spc="-95" dirty="0"/>
              <a:t>h</a:t>
            </a:r>
            <a:r>
              <a:rPr dirty="0"/>
              <a:t>ysiolo</a:t>
            </a:r>
            <a:r>
              <a:rPr spc="-114" dirty="0"/>
              <a:t>g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313" y="1267205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1527604"/>
            <a:ext cx="7995920" cy="21209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2400" b="1" spc="-10" dirty="0">
                <a:latin typeface="Tw Cen MT"/>
                <a:cs typeface="Tw Cen MT"/>
              </a:rPr>
              <a:t>ALTERED </a:t>
            </a:r>
            <a:r>
              <a:rPr sz="2400" b="1" dirty="0">
                <a:latin typeface="Tw Cen MT"/>
                <a:cs typeface="Tw Cen MT"/>
              </a:rPr>
              <a:t>MUCOSAL </a:t>
            </a:r>
            <a:r>
              <a:rPr sz="2400" b="1" spc="-5" dirty="0">
                <a:latin typeface="Tw Cen MT"/>
                <a:cs typeface="Tw Cen MT"/>
              </a:rPr>
              <a:t>IMMUNE</a:t>
            </a:r>
            <a:r>
              <a:rPr sz="2400" b="1" spc="-20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RESPONSE</a:t>
            </a:r>
            <a:endParaRPr sz="2400">
              <a:latin typeface="Tw Cen MT"/>
              <a:cs typeface="Tw Cen MT"/>
            </a:endParaRPr>
          </a:p>
          <a:p>
            <a:pPr marL="332740" marR="508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  <a:tab pos="1402715" algn="l"/>
                <a:tab pos="2033270" algn="l"/>
                <a:tab pos="3288029" algn="l"/>
                <a:tab pos="4450715" algn="l"/>
                <a:tab pos="5803265" algn="l"/>
                <a:tab pos="6398895" algn="l"/>
                <a:tab pos="6929755" algn="l"/>
              </a:tabLst>
            </a:pPr>
            <a:r>
              <a:rPr sz="2400" dirty="0">
                <a:latin typeface="Tw Cen MT"/>
                <a:cs typeface="Tw Cen MT"/>
              </a:rPr>
              <a:t>Dietary	and	b</a:t>
            </a:r>
            <a:r>
              <a:rPr sz="2400" spc="-10" dirty="0">
                <a:latin typeface="Tw Cen MT"/>
                <a:cs typeface="Tw Cen MT"/>
              </a:rPr>
              <a:t>a</a:t>
            </a:r>
            <a:r>
              <a:rPr sz="2400" dirty="0">
                <a:latin typeface="Tw Cen MT"/>
                <a:cs typeface="Tw Cen MT"/>
              </a:rPr>
              <a:t>cterial	anti</a:t>
            </a:r>
            <a:r>
              <a:rPr sz="2400" spc="-55" dirty="0">
                <a:latin typeface="Tw Cen MT"/>
                <a:cs typeface="Tw Cen MT"/>
              </a:rPr>
              <a:t>g</a:t>
            </a:r>
            <a:r>
              <a:rPr sz="2400" dirty="0">
                <a:latin typeface="Tw Cen MT"/>
                <a:cs typeface="Tw Cen MT"/>
              </a:rPr>
              <a:t>ens	penet</a:t>
            </a:r>
            <a:r>
              <a:rPr sz="2400" spc="-25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ate	</a:t>
            </a:r>
            <a:r>
              <a:rPr sz="2400" spc="-5" dirty="0">
                <a:latin typeface="Tw Cen MT"/>
                <a:cs typeface="Tw Cen MT"/>
              </a:rPr>
              <a:t>int</a:t>
            </a:r>
            <a:r>
              <a:rPr sz="2400" dirty="0">
                <a:latin typeface="Tw Cen MT"/>
                <a:cs typeface="Tw Cen MT"/>
              </a:rPr>
              <a:t>o	the	</a:t>
            </a:r>
            <a:r>
              <a:rPr sz="2400" spc="-5" dirty="0">
                <a:latin typeface="Tw Cen MT"/>
                <a:cs typeface="Tw Cen MT"/>
              </a:rPr>
              <a:t>inte</a:t>
            </a:r>
            <a:r>
              <a:rPr sz="2400" spc="5" dirty="0">
                <a:latin typeface="Tw Cen MT"/>
                <a:cs typeface="Tw Cen MT"/>
              </a:rPr>
              <a:t>s</a:t>
            </a:r>
            <a:r>
              <a:rPr sz="2400" dirty="0">
                <a:latin typeface="Tw Cen MT"/>
                <a:cs typeface="Tw Cen MT"/>
              </a:rPr>
              <a:t>t</a:t>
            </a:r>
            <a:r>
              <a:rPr sz="2400" spc="-15" dirty="0">
                <a:latin typeface="Tw Cen MT"/>
                <a:cs typeface="Tw Cen MT"/>
              </a:rPr>
              <a:t>i</a:t>
            </a:r>
            <a:r>
              <a:rPr sz="2400" spc="-10" dirty="0">
                <a:latin typeface="Tw Cen MT"/>
                <a:cs typeface="Tw Cen MT"/>
              </a:rPr>
              <a:t>n</a:t>
            </a:r>
            <a:r>
              <a:rPr sz="2400" dirty="0">
                <a:latin typeface="Tw Cen MT"/>
                <a:cs typeface="Tw Cen MT"/>
              </a:rPr>
              <a:t>al  </a:t>
            </a:r>
            <a:r>
              <a:rPr sz="2400" spc="-30" dirty="0">
                <a:latin typeface="Tw Cen MT"/>
                <a:cs typeface="Tw Cen MT"/>
              </a:rPr>
              <a:t>wall </a:t>
            </a:r>
            <a:r>
              <a:rPr sz="2400" dirty="0">
                <a:latin typeface="Tw Cen MT"/>
                <a:cs typeface="Tw Cen MT"/>
              </a:rPr>
              <a:t>and </a:t>
            </a:r>
            <a:r>
              <a:rPr sz="2400" spc="-10" dirty="0">
                <a:latin typeface="Tw Cen MT"/>
                <a:cs typeface="Tw Cen MT"/>
              </a:rPr>
              <a:t>activates </a:t>
            </a:r>
            <a:r>
              <a:rPr sz="2400" dirty="0">
                <a:latin typeface="Tw Cen MT"/>
                <a:cs typeface="Tw Cen MT"/>
              </a:rPr>
              <a:t>the </a:t>
            </a:r>
            <a:r>
              <a:rPr sz="2400" spc="5" dirty="0">
                <a:latin typeface="Tw Cen MT"/>
                <a:cs typeface="Tw Cen MT"/>
              </a:rPr>
              <a:t>immune</a:t>
            </a:r>
            <a:r>
              <a:rPr sz="2400" spc="2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system.</a:t>
            </a:r>
            <a:endParaRPr sz="2400">
              <a:latin typeface="Tw Cen MT"/>
              <a:cs typeface="Tw Cen MT"/>
            </a:endParaRPr>
          </a:p>
          <a:p>
            <a:pPr marL="332740" marR="571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  <a:tab pos="1092835" algn="l"/>
                <a:tab pos="2192020" algn="l"/>
                <a:tab pos="3679825" algn="l"/>
                <a:tab pos="5275580" algn="l"/>
                <a:tab pos="5864225" algn="l"/>
              </a:tabLst>
            </a:pPr>
            <a:r>
              <a:rPr sz="2400" spc="-5" dirty="0">
                <a:latin typeface="Tw Cen MT"/>
                <a:cs typeface="Tw Cen MT"/>
              </a:rPr>
              <a:t>This	</a:t>
            </a:r>
            <a:r>
              <a:rPr sz="2400" dirty="0">
                <a:latin typeface="Tw Cen MT"/>
                <a:cs typeface="Tw Cen MT"/>
              </a:rPr>
              <a:t>causes	</a:t>
            </a:r>
            <a:r>
              <a:rPr sz="2400" spc="-5" dirty="0">
                <a:latin typeface="Tw Cen MT"/>
                <a:cs typeface="Tw Cen MT"/>
              </a:rPr>
              <a:t>increased	production	</a:t>
            </a:r>
            <a:r>
              <a:rPr sz="2400" dirty="0">
                <a:latin typeface="Tw Cen MT"/>
                <a:cs typeface="Tw Cen MT"/>
              </a:rPr>
              <a:t>of	</a:t>
            </a:r>
            <a:r>
              <a:rPr sz="2400" spc="-10" dirty="0">
                <a:latin typeface="Tw Cen MT"/>
                <a:cs typeface="Tw Cen MT"/>
              </a:rPr>
              <a:t>pro-inflammatory  </a:t>
            </a:r>
            <a:r>
              <a:rPr sz="2400" spc="-5" dirty="0">
                <a:latin typeface="Tw Cen MT"/>
                <a:cs typeface="Tw Cen MT"/>
              </a:rPr>
              <a:t>mediators </a:t>
            </a:r>
            <a:r>
              <a:rPr sz="2400" spc="15" dirty="0">
                <a:latin typeface="Tw Cen MT"/>
                <a:cs typeface="Tw Cen MT"/>
              </a:rPr>
              <a:t>which </a:t>
            </a:r>
            <a:r>
              <a:rPr sz="2400" dirty="0">
                <a:latin typeface="Tw Cen MT"/>
                <a:cs typeface="Tw Cen MT"/>
              </a:rPr>
              <a:t>will </a:t>
            </a:r>
            <a:r>
              <a:rPr sz="2400" spc="-5" dirty="0">
                <a:latin typeface="Tw Cen MT"/>
                <a:cs typeface="Tw Cen MT"/>
              </a:rPr>
              <a:t>lead to inflammation of </a:t>
            </a:r>
            <a:r>
              <a:rPr sz="2400" dirty="0">
                <a:latin typeface="Tw Cen MT"/>
                <a:cs typeface="Tw Cen MT"/>
              </a:rPr>
              <a:t>the </a:t>
            </a:r>
            <a:r>
              <a:rPr sz="2400" spc="5" dirty="0">
                <a:latin typeface="Tw Cen MT"/>
                <a:cs typeface="Tw Cen MT"/>
              </a:rPr>
              <a:t>mucosal</a:t>
            </a:r>
            <a:r>
              <a:rPr sz="2400" spc="75" dirty="0">
                <a:latin typeface="Tw Cen MT"/>
                <a:cs typeface="Tw Cen MT"/>
              </a:rPr>
              <a:t> </a:t>
            </a:r>
            <a:r>
              <a:rPr sz="2400" spc="-45" dirty="0">
                <a:latin typeface="Tw Cen MT"/>
                <a:cs typeface="Tw Cen MT"/>
              </a:rPr>
              <a:t>layer.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3674363"/>
            <a:ext cx="6096000" cy="3183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3644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P</a:t>
            </a:r>
            <a:r>
              <a:rPr dirty="0"/>
              <a:t>athop</a:t>
            </a:r>
            <a:r>
              <a:rPr spc="-95" dirty="0"/>
              <a:t>h</a:t>
            </a:r>
            <a:r>
              <a:rPr dirty="0"/>
              <a:t>ysiolo</a:t>
            </a:r>
            <a:r>
              <a:rPr spc="-114" dirty="0"/>
              <a:t>g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313" y="1267205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11620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313" y="1267205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BDDC3"/>
                </a:solidFill>
                <a:latin typeface="Wingdings"/>
                <a:cs typeface="Wingdings"/>
              </a:rPr>
              <a:t>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1616405"/>
            <a:ext cx="7997825" cy="2308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58695"/>
              <a:buFont typeface="Wingdings"/>
              <a:buChar char=""/>
              <a:tabLst>
                <a:tab pos="332740" algn="l"/>
              </a:tabLst>
            </a:pPr>
            <a:r>
              <a:rPr sz="2300" spc="-25" dirty="0">
                <a:latin typeface="Tw Cen MT"/>
                <a:cs typeface="Tw Cen MT"/>
              </a:rPr>
              <a:t>Variety </a:t>
            </a:r>
            <a:r>
              <a:rPr sz="2300" dirty="0">
                <a:latin typeface="Tw Cen MT"/>
                <a:cs typeface="Tw Cen MT"/>
              </a:rPr>
              <a:t>of </a:t>
            </a:r>
            <a:r>
              <a:rPr sz="2300" spc="-5" dirty="0">
                <a:latin typeface="Tw Cen MT"/>
                <a:cs typeface="Tw Cen MT"/>
              </a:rPr>
              <a:t>epithelial </a:t>
            </a:r>
            <a:r>
              <a:rPr sz="2300" dirty="0">
                <a:latin typeface="Tw Cen MT"/>
                <a:cs typeface="Tw Cen MT"/>
              </a:rPr>
              <a:t>defects </a:t>
            </a:r>
            <a:r>
              <a:rPr sz="2300" spc="-15" dirty="0">
                <a:latin typeface="Tw Cen MT"/>
                <a:cs typeface="Tw Cen MT"/>
              </a:rPr>
              <a:t>have </a:t>
            </a:r>
            <a:r>
              <a:rPr sz="2300" spc="-5" dirty="0">
                <a:latin typeface="Tw Cen MT"/>
                <a:cs typeface="Tw Cen MT"/>
              </a:rPr>
              <a:t>been </a:t>
            </a:r>
            <a:r>
              <a:rPr sz="2300" dirty="0">
                <a:latin typeface="Tw Cen MT"/>
                <a:cs typeface="Tw Cen MT"/>
              </a:rPr>
              <a:t>described </a:t>
            </a:r>
            <a:r>
              <a:rPr sz="2300" spc="-5" dirty="0">
                <a:latin typeface="Tw Cen MT"/>
                <a:cs typeface="Tw Cen MT"/>
              </a:rPr>
              <a:t>in</a:t>
            </a:r>
            <a:r>
              <a:rPr sz="2300" spc="465" dirty="0">
                <a:latin typeface="Tw Cen MT"/>
                <a:cs typeface="Tw Cen MT"/>
              </a:rPr>
              <a:t> </a:t>
            </a:r>
            <a:r>
              <a:rPr sz="2300" spc="-20" dirty="0">
                <a:latin typeface="Tw Cen MT"/>
                <a:cs typeface="Tw Cen MT"/>
              </a:rPr>
              <a:t>Crohn’s</a:t>
            </a:r>
            <a:endParaRPr sz="2300">
              <a:latin typeface="Tw Cen MT"/>
              <a:cs typeface="Tw Cen MT"/>
            </a:endParaRPr>
          </a:p>
          <a:p>
            <a:pPr marL="332740" algn="just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Tw Cen MT"/>
                <a:cs typeface="Tw Cen MT"/>
              </a:rPr>
              <a:t>disease and </a:t>
            </a:r>
            <a:r>
              <a:rPr sz="2300" spc="-10" dirty="0">
                <a:latin typeface="Tw Cen MT"/>
                <a:cs typeface="Tw Cen MT"/>
              </a:rPr>
              <a:t>Ulcerative</a:t>
            </a:r>
            <a:r>
              <a:rPr sz="2300" spc="-20" dirty="0">
                <a:latin typeface="Tw Cen MT"/>
                <a:cs typeface="Tw Cen MT"/>
              </a:rPr>
              <a:t> </a:t>
            </a:r>
            <a:r>
              <a:rPr sz="2300" spc="-5" dirty="0">
                <a:latin typeface="Tw Cen MT"/>
                <a:cs typeface="Tw Cen MT"/>
              </a:rPr>
              <a:t>Colitis.</a:t>
            </a:r>
            <a:endParaRPr sz="2300">
              <a:latin typeface="Tw Cen MT"/>
              <a:cs typeface="Tw Cen MT"/>
            </a:endParaRPr>
          </a:p>
          <a:p>
            <a:pPr marL="332740" marR="5715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695"/>
              <a:buFont typeface="Wingdings"/>
              <a:buChar char=""/>
              <a:tabLst>
                <a:tab pos="332740" algn="l"/>
              </a:tabLst>
            </a:pPr>
            <a:r>
              <a:rPr sz="2300" dirty="0">
                <a:latin typeface="Tw Cen MT"/>
                <a:cs typeface="Tw Cen MT"/>
              </a:rPr>
              <a:t>Defects </a:t>
            </a:r>
            <a:r>
              <a:rPr sz="2300" spc="-5" dirty="0">
                <a:latin typeface="Tw Cen MT"/>
                <a:cs typeface="Tw Cen MT"/>
              </a:rPr>
              <a:t>in </a:t>
            </a:r>
            <a:r>
              <a:rPr sz="2300" dirty="0">
                <a:latin typeface="Tw Cen MT"/>
                <a:cs typeface="Tw Cen MT"/>
              </a:rPr>
              <a:t>epithelial </a:t>
            </a:r>
            <a:r>
              <a:rPr sz="2300" spc="-5" dirty="0">
                <a:latin typeface="Tw Cen MT"/>
                <a:cs typeface="Tw Cen MT"/>
              </a:rPr>
              <a:t>cells will lead to influx </a:t>
            </a:r>
            <a:r>
              <a:rPr sz="2300" dirty="0">
                <a:latin typeface="Tw Cen MT"/>
                <a:cs typeface="Tw Cen MT"/>
              </a:rPr>
              <a:t>of </a:t>
            </a:r>
            <a:r>
              <a:rPr sz="2300" spc="-5" dirty="0">
                <a:latin typeface="Tw Cen MT"/>
                <a:cs typeface="Tw Cen MT"/>
              </a:rPr>
              <a:t>bacterial  </a:t>
            </a:r>
            <a:r>
              <a:rPr sz="2300" dirty="0">
                <a:latin typeface="Tw Cen MT"/>
                <a:cs typeface="Tw Cen MT"/>
              </a:rPr>
              <a:t>components </a:t>
            </a:r>
            <a:r>
              <a:rPr sz="2300" spc="20" dirty="0">
                <a:latin typeface="Tw Cen MT"/>
                <a:cs typeface="Tw Cen MT"/>
              </a:rPr>
              <a:t>such </a:t>
            </a:r>
            <a:r>
              <a:rPr sz="2300" dirty="0">
                <a:latin typeface="Tw Cen MT"/>
                <a:cs typeface="Tw Cen MT"/>
              </a:rPr>
              <a:t>as dendritic cells and </a:t>
            </a:r>
            <a:r>
              <a:rPr sz="2300" spc="-10" dirty="0">
                <a:latin typeface="Tw Cen MT"/>
                <a:cs typeface="Tw Cen MT"/>
              </a:rPr>
              <a:t>macrophages </a:t>
            </a:r>
            <a:r>
              <a:rPr sz="2300" spc="15" dirty="0">
                <a:latin typeface="Tw Cen MT"/>
                <a:cs typeface="Tw Cen MT"/>
              </a:rPr>
              <a:t>which  </a:t>
            </a:r>
            <a:r>
              <a:rPr sz="2300" spc="-5" dirty="0">
                <a:latin typeface="Tw Cen MT"/>
                <a:cs typeface="Tw Cen MT"/>
              </a:rPr>
              <a:t>activates </a:t>
            </a:r>
            <a:r>
              <a:rPr sz="2300" dirty="0">
                <a:latin typeface="Tw Cen MT"/>
                <a:cs typeface="Tw Cen MT"/>
              </a:rPr>
              <a:t>CD+4</a:t>
            </a:r>
            <a:r>
              <a:rPr sz="2300" spc="-5" dirty="0">
                <a:latin typeface="Tw Cen MT"/>
                <a:cs typeface="Tw Cen MT"/>
              </a:rPr>
              <a:t> cells.</a:t>
            </a:r>
            <a:endParaRPr sz="2300">
              <a:latin typeface="Tw Cen MT"/>
              <a:cs typeface="Tw Cen MT"/>
            </a:endParaRPr>
          </a:p>
          <a:p>
            <a:pPr marL="332740" indent="-320040" algn="just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8695"/>
              <a:buFont typeface="Wingdings"/>
              <a:buChar char=""/>
              <a:tabLst>
                <a:tab pos="332740" algn="l"/>
              </a:tabLst>
            </a:pPr>
            <a:r>
              <a:rPr sz="2300" spc="-5" dirty="0">
                <a:latin typeface="Tw Cen MT"/>
                <a:cs typeface="Tw Cen MT"/>
              </a:rPr>
              <a:t>Activated </a:t>
            </a:r>
            <a:r>
              <a:rPr sz="2300" dirty="0">
                <a:latin typeface="Tw Cen MT"/>
                <a:cs typeface="Tw Cen MT"/>
              </a:rPr>
              <a:t>CD+4 cells </a:t>
            </a:r>
            <a:r>
              <a:rPr sz="2300" spc="-5" dirty="0">
                <a:latin typeface="Tw Cen MT"/>
                <a:cs typeface="Tw Cen MT"/>
              </a:rPr>
              <a:t>activate </a:t>
            </a:r>
            <a:r>
              <a:rPr sz="2300" dirty="0">
                <a:latin typeface="Tw Cen MT"/>
                <a:cs typeface="Tw Cen MT"/>
              </a:rPr>
              <a:t>other </a:t>
            </a:r>
            <a:r>
              <a:rPr sz="2300" spc="-5" dirty="0">
                <a:latin typeface="Tw Cen MT"/>
                <a:cs typeface="Tw Cen MT"/>
              </a:rPr>
              <a:t>inflammatory </a:t>
            </a:r>
            <a:r>
              <a:rPr sz="2300" dirty="0">
                <a:latin typeface="Tw Cen MT"/>
                <a:cs typeface="Tw Cen MT"/>
              </a:rPr>
              <a:t>cells </a:t>
            </a:r>
            <a:r>
              <a:rPr sz="2300" spc="-15" dirty="0">
                <a:latin typeface="Tw Cen MT"/>
                <a:cs typeface="Tw Cen MT"/>
              </a:rPr>
              <a:t>like</a:t>
            </a:r>
            <a:r>
              <a:rPr sz="2300" spc="305" dirty="0">
                <a:latin typeface="Tw Cen MT"/>
                <a:cs typeface="Tw Cen MT"/>
              </a:rPr>
              <a:t> </a:t>
            </a:r>
            <a:r>
              <a:rPr sz="2300" spc="-5" dirty="0">
                <a:latin typeface="Tw Cen MT"/>
                <a:cs typeface="Tw Cen MT"/>
              </a:rPr>
              <a:t>B-cells</a:t>
            </a:r>
            <a:endParaRPr sz="2300">
              <a:latin typeface="Tw Cen MT"/>
              <a:cs typeface="Tw Cen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92682" y="3953621"/>
          <a:ext cx="7715248" cy="1019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1335"/>
                <a:gridCol w="973455"/>
                <a:gridCol w="1296034"/>
                <a:gridCol w="2548254"/>
                <a:gridCol w="1106170"/>
              </a:tblGrid>
              <a:tr h="334565">
                <a:tc>
                  <a:txBody>
                    <a:bodyPr/>
                    <a:lstStyle/>
                    <a:p>
                      <a:pPr marL="31750">
                        <a:lnSpc>
                          <a:spcPts val="2430"/>
                        </a:lnSpc>
                        <a:tabLst>
                          <a:tab pos="691515" algn="l"/>
                        </a:tabLst>
                      </a:pPr>
                      <a:r>
                        <a:rPr sz="2300" dirty="0">
                          <a:latin typeface="Tw Cen MT"/>
                          <a:cs typeface="Tw Cen MT"/>
                        </a:rPr>
                        <a:t>and	</a:t>
                      </a:r>
                      <a:r>
                        <a:rPr sz="2300" spc="-5" dirty="0">
                          <a:latin typeface="Tw Cen MT"/>
                          <a:cs typeface="Tw Cen MT"/>
                        </a:rPr>
                        <a:t>variable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430"/>
                        </a:lnSpc>
                      </a:pPr>
                      <a:r>
                        <a:rPr sz="2300" spc="-25" dirty="0">
                          <a:latin typeface="Tw Cen MT"/>
                          <a:cs typeface="Tw Cen MT"/>
                        </a:rPr>
                        <a:t>T-cells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ts val="2430"/>
                        </a:lnSpc>
                        <a:tabLst>
                          <a:tab pos="448945" algn="l"/>
                        </a:tabLst>
                      </a:pPr>
                      <a:r>
                        <a:rPr sz="2300" dirty="0">
                          <a:latin typeface="Tw Cen MT"/>
                          <a:cs typeface="Tw Cen MT"/>
                        </a:rPr>
                        <a:t>or	rec</a:t>
                      </a:r>
                      <a:r>
                        <a:rPr sz="2300" spc="45" dirty="0">
                          <a:latin typeface="Tw Cen MT"/>
                          <a:cs typeface="Tw Cen MT"/>
                        </a:rPr>
                        <a:t>r</a:t>
                      </a:r>
                      <a:r>
                        <a:rPr sz="2300" dirty="0">
                          <a:latin typeface="Tw Cen MT"/>
                          <a:cs typeface="Tw Cen MT"/>
                        </a:rPr>
                        <a:t>uit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430"/>
                        </a:lnSpc>
                        <a:tabLst>
                          <a:tab pos="894080" algn="l"/>
                        </a:tabLst>
                      </a:pPr>
                      <a:r>
                        <a:rPr sz="2300" dirty="0">
                          <a:latin typeface="Tw Cen MT"/>
                          <a:cs typeface="Tw Cen MT"/>
                        </a:rPr>
                        <a:t>more	</a:t>
                      </a:r>
                      <a:r>
                        <a:rPr sz="2300" spc="-5" dirty="0">
                          <a:latin typeface="Tw Cen MT"/>
                          <a:cs typeface="Tw Cen MT"/>
                        </a:rPr>
                        <a:t>inflammatory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2430"/>
                        </a:lnSpc>
                        <a:tabLst>
                          <a:tab pos="731520" algn="l"/>
                        </a:tabLst>
                      </a:pPr>
                      <a:r>
                        <a:rPr sz="2300" spc="-5" dirty="0">
                          <a:latin typeface="Tw Cen MT"/>
                          <a:cs typeface="Tw Cen MT"/>
                        </a:rPr>
                        <a:t>cells	</a:t>
                      </a:r>
                      <a:r>
                        <a:rPr sz="2300" spc="-120" dirty="0">
                          <a:latin typeface="Tw Cen MT"/>
                          <a:cs typeface="Tw Cen MT"/>
                        </a:rPr>
                        <a:t>by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</a:tr>
              <a:tr h="350389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  <a:tabLst>
                          <a:tab pos="1461135" algn="l"/>
                        </a:tabLst>
                      </a:pPr>
                      <a:r>
                        <a:rPr sz="2300" spc="5" dirty="0">
                          <a:latin typeface="Tw Cen MT"/>
                          <a:cs typeface="Tw Cen MT"/>
                        </a:rPr>
                        <a:t>stimulation	</a:t>
                      </a:r>
                      <a:r>
                        <a:rPr sz="2300" dirty="0">
                          <a:latin typeface="Tw Cen MT"/>
                          <a:cs typeface="Tw Cen MT"/>
                        </a:rPr>
                        <a:t>of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2560"/>
                        </a:lnSpc>
                      </a:pPr>
                      <a:r>
                        <a:rPr sz="2300" dirty="0">
                          <a:latin typeface="Tw Cen MT"/>
                          <a:cs typeface="Tw Cen MT"/>
                        </a:rPr>
                        <a:t>homing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ts val="2560"/>
                        </a:lnSpc>
                      </a:pPr>
                      <a:r>
                        <a:rPr sz="2300" dirty="0">
                          <a:latin typeface="Tw Cen MT"/>
                          <a:cs typeface="Tw Cen MT"/>
                        </a:rPr>
                        <a:t>receptor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2560"/>
                        </a:lnSpc>
                        <a:tabLst>
                          <a:tab pos="607695" algn="l"/>
                          <a:tab pos="2006600" algn="l"/>
                        </a:tabLst>
                      </a:pPr>
                      <a:r>
                        <a:rPr sz="2300" dirty="0">
                          <a:latin typeface="Tw Cen MT"/>
                          <a:cs typeface="Tw Cen MT"/>
                        </a:rPr>
                        <a:t>on	leucocytes	and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2560"/>
                        </a:lnSpc>
                      </a:pPr>
                      <a:r>
                        <a:rPr sz="2300" spc="-10" dirty="0">
                          <a:latin typeface="Tw Cen MT"/>
                          <a:cs typeface="Tw Cen MT"/>
                        </a:rPr>
                        <a:t>vascular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</a:tr>
              <a:tr h="334767">
                <a:tc>
                  <a:txBody>
                    <a:bodyPr/>
                    <a:lstStyle/>
                    <a:p>
                      <a:pPr marL="31750">
                        <a:lnSpc>
                          <a:spcPts val="2535"/>
                        </a:lnSpc>
                      </a:pPr>
                      <a:r>
                        <a:rPr sz="2300" spc="-5" dirty="0">
                          <a:latin typeface="Tw Cen MT"/>
                          <a:cs typeface="Tw Cen MT"/>
                        </a:rPr>
                        <a:t>epithelium.</a:t>
                      </a:r>
                      <a:endParaRPr sz="23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91692" y="5039105"/>
            <a:ext cx="7997825" cy="177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8695"/>
              <a:buFont typeface="Wingdings"/>
              <a:buChar char=""/>
              <a:tabLst>
                <a:tab pos="332740" algn="l"/>
              </a:tabLst>
            </a:pPr>
            <a:r>
              <a:rPr sz="2300" spc="-5" dirty="0">
                <a:latin typeface="Tw Cen MT"/>
                <a:cs typeface="Tw Cen MT"/>
              </a:rPr>
              <a:t>Inflammation in IBD is maintained </a:t>
            </a:r>
            <a:r>
              <a:rPr sz="2300" spc="-60" dirty="0">
                <a:latin typeface="Tw Cen MT"/>
                <a:cs typeface="Tw Cen MT"/>
              </a:rPr>
              <a:t>by </a:t>
            </a:r>
            <a:r>
              <a:rPr sz="2300" spc="5" dirty="0">
                <a:latin typeface="Tw Cen MT"/>
                <a:cs typeface="Tw Cen MT"/>
              </a:rPr>
              <a:t>an </a:t>
            </a:r>
            <a:r>
              <a:rPr sz="2300" spc="-5" dirty="0">
                <a:latin typeface="Tw Cen MT"/>
                <a:cs typeface="Tw Cen MT"/>
              </a:rPr>
              <a:t>influx </a:t>
            </a:r>
            <a:r>
              <a:rPr sz="2300" dirty="0">
                <a:latin typeface="Tw Cen MT"/>
                <a:cs typeface="Tw Cen MT"/>
              </a:rPr>
              <a:t>of </a:t>
            </a:r>
            <a:r>
              <a:rPr sz="2300" spc="-5" dirty="0">
                <a:latin typeface="Tw Cen MT"/>
                <a:cs typeface="Tw Cen MT"/>
              </a:rPr>
              <a:t>leukocytes </a:t>
            </a:r>
            <a:r>
              <a:rPr sz="2300" spc="-15" dirty="0">
                <a:latin typeface="Tw Cen MT"/>
                <a:cs typeface="Tw Cen MT"/>
              </a:rPr>
              <a:t>from  </a:t>
            </a:r>
            <a:r>
              <a:rPr sz="2300" spc="-5" dirty="0">
                <a:latin typeface="Tw Cen MT"/>
                <a:cs typeface="Tw Cen MT"/>
              </a:rPr>
              <a:t>the vascular </a:t>
            </a:r>
            <a:r>
              <a:rPr sz="2300" dirty="0">
                <a:latin typeface="Tw Cen MT"/>
                <a:cs typeface="Tw Cen MT"/>
              </a:rPr>
              <a:t>system </a:t>
            </a:r>
            <a:r>
              <a:rPr sz="2300" spc="-5" dirty="0">
                <a:latin typeface="Tw Cen MT"/>
                <a:cs typeface="Tw Cen MT"/>
              </a:rPr>
              <a:t>into </a:t>
            </a:r>
            <a:r>
              <a:rPr sz="2300" dirty="0">
                <a:latin typeface="Tw Cen MT"/>
                <a:cs typeface="Tw Cen MT"/>
              </a:rPr>
              <a:t>sites </a:t>
            </a:r>
            <a:r>
              <a:rPr sz="2300" spc="-10" dirty="0">
                <a:latin typeface="Tw Cen MT"/>
                <a:cs typeface="Tw Cen MT"/>
              </a:rPr>
              <a:t>of active </a:t>
            </a:r>
            <a:r>
              <a:rPr sz="2300" spc="-5" dirty="0">
                <a:latin typeface="Tw Cen MT"/>
                <a:cs typeface="Tw Cen MT"/>
              </a:rPr>
              <a:t>disease. This influx </a:t>
            </a:r>
            <a:r>
              <a:rPr sz="2300" spc="-15" dirty="0">
                <a:latin typeface="Tw Cen MT"/>
                <a:cs typeface="Tw Cen MT"/>
              </a:rPr>
              <a:t>is  </a:t>
            </a:r>
            <a:r>
              <a:rPr sz="2300" spc="-5" dirty="0">
                <a:latin typeface="Tw Cen MT"/>
                <a:cs typeface="Tw Cen MT"/>
              </a:rPr>
              <a:t>promoted </a:t>
            </a:r>
            <a:r>
              <a:rPr sz="2300" spc="-55" dirty="0">
                <a:latin typeface="Tw Cen MT"/>
                <a:cs typeface="Tw Cen MT"/>
              </a:rPr>
              <a:t>by </a:t>
            </a:r>
            <a:r>
              <a:rPr sz="2300" spc="-10" dirty="0">
                <a:latin typeface="Tw Cen MT"/>
                <a:cs typeface="Tw Cen MT"/>
              </a:rPr>
              <a:t>expression </a:t>
            </a:r>
            <a:r>
              <a:rPr sz="2300" dirty="0">
                <a:latin typeface="Tw Cen MT"/>
                <a:cs typeface="Tw Cen MT"/>
              </a:rPr>
              <a:t>of </a:t>
            </a:r>
            <a:r>
              <a:rPr sz="2300" spc="-5" dirty="0">
                <a:latin typeface="Tw Cen MT"/>
                <a:cs typeface="Tw Cen MT"/>
              </a:rPr>
              <a:t>adhesion </a:t>
            </a:r>
            <a:r>
              <a:rPr sz="2300" dirty="0">
                <a:latin typeface="Tw Cen MT"/>
                <a:cs typeface="Tw Cen MT"/>
              </a:rPr>
              <a:t>molecules </a:t>
            </a:r>
            <a:r>
              <a:rPr sz="2300" spc="20" dirty="0">
                <a:latin typeface="Tw Cen MT"/>
                <a:cs typeface="Tw Cen MT"/>
              </a:rPr>
              <a:t>(such </a:t>
            </a:r>
            <a:r>
              <a:rPr sz="2300" dirty="0">
                <a:latin typeface="Tw Cen MT"/>
                <a:cs typeface="Tw Cen MT"/>
              </a:rPr>
              <a:t>as </a:t>
            </a:r>
            <a:r>
              <a:rPr sz="2300" dirty="0">
                <a:latin typeface="Calibri"/>
                <a:cs typeface="Calibri"/>
              </a:rPr>
              <a:t>α </a:t>
            </a:r>
            <a:r>
              <a:rPr sz="2300" dirty="0">
                <a:latin typeface="Tw Cen MT"/>
                <a:cs typeface="Tw Cen MT"/>
              </a:rPr>
              <a:t>4-  </a:t>
            </a:r>
            <a:r>
              <a:rPr sz="2300" spc="-5" dirty="0">
                <a:latin typeface="Tw Cen MT"/>
                <a:cs typeface="Tw Cen MT"/>
              </a:rPr>
              <a:t>integrins) </a:t>
            </a:r>
            <a:r>
              <a:rPr sz="2300" dirty="0">
                <a:latin typeface="Tw Cen MT"/>
                <a:cs typeface="Tw Cen MT"/>
              </a:rPr>
              <a:t>on the surface of endothelial cells </a:t>
            </a:r>
            <a:r>
              <a:rPr sz="2300" spc="-5" dirty="0">
                <a:latin typeface="Tw Cen MT"/>
                <a:cs typeface="Tw Cen MT"/>
              </a:rPr>
              <a:t>in </a:t>
            </a:r>
            <a:r>
              <a:rPr sz="2300" dirty="0">
                <a:latin typeface="Tw Cen MT"/>
                <a:cs typeface="Tw Cen MT"/>
              </a:rPr>
              <a:t>the  </a:t>
            </a:r>
            <a:r>
              <a:rPr sz="2300" spc="-5" dirty="0">
                <a:latin typeface="Tw Cen MT"/>
                <a:cs typeface="Tw Cen MT"/>
              </a:rPr>
              <a:t>microvasculature in the </a:t>
            </a:r>
            <a:r>
              <a:rPr sz="2300" dirty="0">
                <a:latin typeface="Tw Cen MT"/>
                <a:cs typeface="Tw Cen MT"/>
              </a:rPr>
              <a:t>area of</a:t>
            </a:r>
            <a:r>
              <a:rPr sz="2300" spc="75" dirty="0">
                <a:latin typeface="Tw Cen MT"/>
                <a:cs typeface="Tw Cen MT"/>
              </a:rPr>
              <a:t> </a:t>
            </a:r>
            <a:r>
              <a:rPr sz="2300" spc="-5" dirty="0">
                <a:latin typeface="Tw Cen MT"/>
                <a:cs typeface="Tw Cen MT"/>
              </a:rPr>
              <a:t>inflammation.</a:t>
            </a:r>
            <a:endParaRPr sz="23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1616</Words>
  <Application>Microsoft Office PowerPoint</Application>
  <PresentationFormat>On-screen Show (4:3)</PresentationFormat>
  <Paragraphs>199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INFLAMMATORY BOWEL  DISEASE</vt:lpstr>
      <vt:lpstr>Introduction</vt:lpstr>
      <vt:lpstr>Classification</vt:lpstr>
      <vt:lpstr>Slide 4</vt:lpstr>
      <vt:lpstr>Epidemiology</vt:lpstr>
      <vt:lpstr>Etiology</vt:lpstr>
      <vt:lpstr>Pathophysiology</vt:lpstr>
      <vt:lpstr>Pathophysiology</vt:lpstr>
      <vt:lpstr>Cont.</vt:lpstr>
      <vt:lpstr>Clinical Manifestations</vt:lpstr>
      <vt:lpstr>Diagnosis</vt:lpstr>
      <vt:lpstr>Physical Examination</vt:lpstr>
      <vt:lpstr>Endoscopy/ Colonoscopy/ Sigmoidoscopy</vt:lpstr>
      <vt:lpstr>Biopsy</vt:lpstr>
      <vt:lpstr>Radiology</vt:lpstr>
      <vt:lpstr>Blood Test</vt:lpstr>
      <vt:lpstr>Slide 17</vt:lpstr>
      <vt:lpstr>Goals of Treatment</vt:lpstr>
      <vt:lpstr>Non-Pharmacological Treatment</vt:lpstr>
      <vt:lpstr>Slide 20</vt:lpstr>
      <vt:lpstr>Surgery for Ulcerative Colitis</vt:lpstr>
      <vt:lpstr>Surgery for Crohn’s Disease</vt:lpstr>
      <vt:lpstr>Cont..</vt:lpstr>
      <vt:lpstr>Pharmacological Treatment</vt:lpstr>
      <vt:lpstr>Aminosalicylates / 5-ASA</vt:lpstr>
      <vt:lpstr>Corticosteroids</vt:lpstr>
      <vt:lpstr>Cont..</vt:lpstr>
      <vt:lpstr>Immunosupressive Agents</vt:lpstr>
      <vt:lpstr>Slide 29</vt:lpstr>
      <vt:lpstr>TNF Inhibitors</vt:lpstr>
      <vt:lpstr>Cont..</vt:lpstr>
      <vt:lpstr>Antimicrobial Agents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 INFLAMMATORY BOWEL           DISEASE</dc:title>
  <dc:creator>CC_2</dc:creator>
  <cp:lastModifiedBy>library</cp:lastModifiedBy>
  <cp:revision>1</cp:revision>
  <dcterms:created xsi:type="dcterms:W3CDTF">2020-11-10T04:58:36Z</dcterms:created>
  <dcterms:modified xsi:type="dcterms:W3CDTF">2021-03-29T05:56:42Z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2020-11-10T00:00:00Z</vt:filetime>
  </property>
</Properties>
</file>