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6939" y="609676"/>
            <a:ext cx="1035812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0651" y="609676"/>
            <a:ext cx="8870696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9709" y="1308938"/>
            <a:ext cx="8212581" cy="2111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989709" y="1308938"/>
            <a:ext cx="8212581" cy="2138406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3051175" marR="5080" indent="-3032125">
              <a:lnSpc>
                <a:spcPts val="7780"/>
              </a:lnSpc>
              <a:spcBef>
                <a:spcPts val="1075"/>
              </a:spcBef>
            </a:pPr>
            <a:r>
              <a:rPr b="1" spc="-55" dirty="0">
                <a:solidFill>
                  <a:srgbClr val="FF0000"/>
                </a:solidFill>
              </a:rPr>
              <a:t>PEPTIC </a:t>
            </a:r>
            <a:r>
              <a:rPr b="1" spc="-65" dirty="0">
                <a:solidFill>
                  <a:srgbClr val="FF0000"/>
                </a:solidFill>
              </a:rPr>
              <a:t>ULCER</a:t>
            </a:r>
            <a:r>
              <a:rPr b="1" spc="-290" dirty="0">
                <a:solidFill>
                  <a:srgbClr val="FF0000"/>
                </a:solidFill>
              </a:rPr>
              <a:t> </a:t>
            </a:r>
            <a:r>
              <a:rPr b="1" spc="-65" dirty="0">
                <a:solidFill>
                  <a:srgbClr val="FF0000"/>
                </a:solidFill>
              </a:rPr>
              <a:t>DISEASE  </a:t>
            </a:r>
            <a:r>
              <a:rPr b="1" spc="-55" dirty="0">
                <a:solidFill>
                  <a:srgbClr val="FF0000"/>
                </a:solidFill>
              </a:rPr>
              <a:t>(PUD)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1778" y="3946905"/>
            <a:ext cx="3792221" cy="944489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591820">
              <a:lnSpc>
                <a:spcPct val="100000"/>
              </a:lnSpc>
              <a:spcBef>
                <a:spcPts val="805"/>
              </a:spcBef>
            </a:pPr>
            <a:r>
              <a:rPr lang="en-US" sz="2400" spc="-70" dirty="0" smtClean="0">
                <a:latin typeface="Calibri"/>
                <a:cs typeface="Calibri"/>
              </a:rPr>
              <a:t>By,</a:t>
            </a:r>
          </a:p>
          <a:p>
            <a:pPr marL="591820">
              <a:lnSpc>
                <a:spcPct val="100000"/>
              </a:lnSpc>
              <a:spcBef>
                <a:spcPts val="805"/>
              </a:spcBef>
            </a:pPr>
            <a:r>
              <a:rPr lang="en-US" sz="2400" spc="-70" dirty="0" err="1" smtClean="0">
                <a:latin typeface="Calibri"/>
                <a:cs typeface="Calibri"/>
              </a:rPr>
              <a:t>Kapu</a:t>
            </a:r>
            <a:r>
              <a:rPr lang="en-US" sz="2400" spc="-70" dirty="0" smtClean="0">
                <a:latin typeface="Calibri"/>
                <a:cs typeface="Calibri"/>
              </a:rPr>
              <a:t> </a:t>
            </a:r>
            <a:r>
              <a:rPr lang="en-US" sz="2400" spc="-70" dirty="0" err="1" smtClean="0">
                <a:latin typeface="Calibri"/>
                <a:cs typeface="Calibri"/>
              </a:rPr>
              <a:t>Manjula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7232" y="365759"/>
            <a:ext cx="7030211" cy="6490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5402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solidFill>
                  <a:srgbClr val="FF0000"/>
                </a:solidFill>
              </a:rPr>
              <a:t>Signs </a:t>
            </a:r>
            <a:r>
              <a:rPr spc="-20" dirty="0">
                <a:solidFill>
                  <a:srgbClr val="FF0000"/>
                </a:solidFill>
              </a:rPr>
              <a:t>and</a:t>
            </a:r>
            <a:r>
              <a:rPr spc="-190" dirty="0">
                <a:solidFill>
                  <a:srgbClr val="FF0000"/>
                </a:solidFill>
              </a:rPr>
              <a:t> </a:t>
            </a:r>
            <a:r>
              <a:rPr spc="-55" dirty="0">
                <a:solidFill>
                  <a:srgbClr val="FF0000"/>
                </a:solidFill>
              </a:rPr>
              <a:t>Symptoms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303510" cy="39058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714375" indent="-2292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5" dirty="0">
                <a:latin typeface="Calibri"/>
                <a:cs typeface="Calibri"/>
              </a:rPr>
              <a:t>Epigastric </a:t>
            </a:r>
            <a:r>
              <a:rPr sz="2800" b="1" spc="-5" dirty="0">
                <a:latin typeface="Calibri"/>
                <a:cs typeface="Calibri"/>
              </a:rPr>
              <a:t>pain </a:t>
            </a:r>
            <a:r>
              <a:rPr sz="2800" spc="-5" dirty="0">
                <a:latin typeface="Calibri"/>
                <a:cs typeface="Calibri"/>
              </a:rPr>
              <a:t>which is </a:t>
            </a:r>
            <a:r>
              <a:rPr sz="2800" spc="-10" dirty="0">
                <a:latin typeface="Calibri"/>
                <a:cs typeface="Calibri"/>
              </a:rPr>
              <a:t>burning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relieved by </a:t>
            </a:r>
            <a:r>
              <a:rPr sz="2800" spc="-25" dirty="0">
                <a:latin typeface="Calibri"/>
                <a:cs typeface="Calibri"/>
              </a:rPr>
              <a:t>food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antacid.  </a:t>
            </a:r>
            <a:r>
              <a:rPr sz="2800" spc="-5" dirty="0">
                <a:latin typeface="Calibri"/>
                <a:cs typeface="Calibri"/>
              </a:rPr>
              <a:t>(Duodenal </a:t>
            </a:r>
            <a:r>
              <a:rPr sz="2800" spc="-15" dirty="0">
                <a:latin typeface="Calibri"/>
                <a:cs typeface="Calibri"/>
              </a:rPr>
              <a:t>ulcers)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dull pain </a:t>
            </a:r>
            <a:r>
              <a:rPr sz="2800" spc="-5" dirty="0">
                <a:latin typeface="Calibri"/>
                <a:cs typeface="Calibri"/>
              </a:rPr>
              <a:t>and not </a:t>
            </a:r>
            <a:r>
              <a:rPr sz="2800" spc="-10" dirty="0">
                <a:latin typeface="Calibri"/>
                <a:cs typeface="Calibri"/>
              </a:rPr>
              <a:t>usually </a:t>
            </a:r>
            <a:r>
              <a:rPr sz="2800" spc="-15" dirty="0">
                <a:latin typeface="Calibri"/>
                <a:cs typeface="Calibri"/>
              </a:rPr>
              <a:t>relieved by </a:t>
            </a:r>
            <a:r>
              <a:rPr sz="2800" spc="-20" dirty="0">
                <a:latin typeface="Calibri"/>
                <a:cs typeface="Calibri"/>
              </a:rPr>
              <a:t>food </a:t>
            </a:r>
            <a:r>
              <a:rPr sz="2800" spc="-10" dirty="0">
                <a:latin typeface="Calibri"/>
                <a:cs typeface="Calibri"/>
              </a:rPr>
              <a:t>or  </a:t>
            </a:r>
            <a:r>
              <a:rPr sz="2800" spc="-15" dirty="0">
                <a:latin typeface="Calibri"/>
                <a:cs typeface="Calibri"/>
              </a:rPr>
              <a:t>antacid (gastric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ulcer).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25" dirty="0">
                <a:latin typeface="Calibri"/>
                <a:cs typeface="Calibri"/>
              </a:rPr>
              <a:t>Persistent </a:t>
            </a:r>
            <a:r>
              <a:rPr sz="2800" b="1" spc="-10" dirty="0">
                <a:latin typeface="Calibri"/>
                <a:cs typeface="Calibri"/>
              </a:rPr>
              <a:t>vomiting </a:t>
            </a:r>
            <a:r>
              <a:rPr sz="2800" spc="-10" dirty="0">
                <a:latin typeface="Calibri"/>
                <a:cs typeface="Calibri"/>
              </a:rPr>
              <a:t>due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pyloric </a:t>
            </a:r>
            <a:r>
              <a:rPr sz="2800" spc="-15" dirty="0">
                <a:latin typeface="Calibri"/>
                <a:cs typeface="Calibri"/>
              </a:rPr>
              <a:t>stenosis </a:t>
            </a:r>
            <a:r>
              <a:rPr sz="2800" spc="-5" dirty="0">
                <a:latin typeface="Calibri"/>
                <a:cs typeface="Calibri"/>
              </a:rPr>
              <a:t>and acid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regurgitation.</a:t>
            </a:r>
            <a:endParaRPr sz="2800">
              <a:latin typeface="Calibri"/>
              <a:cs typeface="Calibri"/>
            </a:endParaRPr>
          </a:p>
          <a:p>
            <a:pPr marL="241300" marR="64769" indent="-229235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5" dirty="0">
                <a:latin typeface="Calibri"/>
                <a:cs typeface="Calibri"/>
              </a:rPr>
              <a:t>Nausea, </a:t>
            </a:r>
            <a:r>
              <a:rPr sz="2800" b="1" spc="-10" dirty="0">
                <a:latin typeface="Calibri"/>
                <a:cs typeface="Calibri"/>
              </a:rPr>
              <a:t>vomiting </a:t>
            </a:r>
            <a:r>
              <a:rPr sz="2800" b="1" spc="-5" dirty="0">
                <a:latin typeface="Calibri"/>
                <a:cs typeface="Calibri"/>
              </a:rPr>
              <a:t>and </a:t>
            </a:r>
            <a:r>
              <a:rPr sz="2800" b="1" spc="-20" dirty="0">
                <a:latin typeface="Calibri"/>
                <a:cs typeface="Calibri"/>
              </a:rPr>
              <a:t>anorexia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common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gastric ulcers </a:t>
            </a:r>
            <a:r>
              <a:rPr sz="2800" spc="-10" dirty="0">
                <a:latin typeface="Calibri"/>
                <a:cs typeface="Calibri"/>
              </a:rPr>
              <a:t>due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10" dirty="0">
                <a:latin typeface="Calibri"/>
                <a:cs typeface="Calibri"/>
              </a:rPr>
              <a:t>vagus nerve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15" dirty="0">
                <a:latin typeface="Calibri"/>
                <a:cs typeface="Calibri"/>
              </a:rPr>
              <a:t>stimulate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hypothalamus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consequently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5" dirty="0">
                <a:latin typeface="Calibri"/>
                <a:cs typeface="Calibri"/>
              </a:rPr>
              <a:t>vomiting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center.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98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latin typeface="Calibri"/>
                <a:cs typeface="Calibri"/>
              </a:rPr>
              <a:t>Dyspepsia </a:t>
            </a:r>
            <a:r>
              <a:rPr sz="2800" spc="-10" dirty="0">
                <a:latin typeface="Calibri"/>
                <a:cs typeface="Calibri"/>
              </a:rPr>
              <a:t>(Indigestion)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b="1" spc="-5" dirty="0">
                <a:latin typeface="Calibri"/>
                <a:cs typeface="Calibri"/>
              </a:rPr>
              <a:t>Heartburn </a:t>
            </a:r>
            <a:r>
              <a:rPr sz="2800" spc="-10" dirty="0">
                <a:latin typeface="Calibri"/>
                <a:cs typeface="Calibri"/>
              </a:rPr>
              <a:t>due </a:t>
            </a:r>
            <a:r>
              <a:rPr sz="2800" spc="-15" dirty="0">
                <a:latin typeface="Calibri"/>
                <a:cs typeface="Calibri"/>
              </a:rPr>
              <a:t>to regurgitation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Gastric  </a:t>
            </a:r>
            <a:r>
              <a:rPr sz="2800" spc="-15" dirty="0">
                <a:latin typeface="Calibri"/>
                <a:cs typeface="Calibri"/>
              </a:rPr>
              <a:t>contents.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2650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5" dirty="0">
                <a:solidFill>
                  <a:srgbClr val="FF0000"/>
                </a:solidFill>
              </a:rPr>
              <a:t>S/S</a:t>
            </a:r>
            <a:r>
              <a:rPr b="1" spc="-175" dirty="0">
                <a:solidFill>
                  <a:srgbClr val="FF0000"/>
                </a:solidFill>
              </a:rPr>
              <a:t> </a:t>
            </a:r>
            <a:r>
              <a:rPr b="1" spc="-15" dirty="0">
                <a:solidFill>
                  <a:srgbClr val="FF0000"/>
                </a:solidFill>
              </a:rPr>
              <a:t>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10260330" cy="32232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5" dirty="0">
                <a:latin typeface="Calibri"/>
                <a:cs typeface="Calibri"/>
              </a:rPr>
              <a:t>Occult Blood in </a:t>
            </a:r>
            <a:r>
              <a:rPr sz="2800" b="1" spc="-20" dirty="0">
                <a:latin typeface="Calibri"/>
                <a:cs typeface="Calibri"/>
              </a:rPr>
              <a:t>stool </a:t>
            </a:r>
            <a:r>
              <a:rPr sz="2800" spc="-10" dirty="0">
                <a:latin typeface="Calibri"/>
                <a:cs typeface="Calibri"/>
              </a:rPr>
              <a:t>due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bleeding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5" dirty="0">
                <a:latin typeface="Calibri"/>
                <a:cs typeface="Calibri"/>
              </a:rPr>
              <a:t>perforated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ulcer.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ct val="9000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30" dirty="0">
                <a:latin typeface="Calibri"/>
                <a:cs typeface="Calibri"/>
              </a:rPr>
              <a:t>Weight </a:t>
            </a:r>
            <a:r>
              <a:rPr sz="2800" b="1" spc="-5" dirty="0">
                <a:latin typeface="Calibri"/>
                <a:cs typeface="Calibri"/>
              </a:rPr>
              <a:t>loss </a:t>
            </a:r>
            <a:r>
              <a:rPr sz="2800" spc="-10" dirty="0">
                <a:latin typeface="Calibri"/>
                <a:cs typeface="Calibri"/>
              </a:rPr>
              <a:t>due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painful </a:t>
            </a:r>
            <a:r>
              <a:rPr sz="2800" b="1" spc="-15" dirty="0">
                <a:latin typeface="Calibri"/>
                <a:cs typeface="Calibri"/>
              </a:rPr>
              <a:t>gastric </a:t>
            </a:r>
            <a:r>
              <a:rPr sz="2800" b="1" spc="-10" dirty="0">
                <a:latin typeface="Calibri"/>
                <a:cs typeface="Calibri"/>
              </a:rPr>
              <a:t>ulcers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15" dirty="0">
                <a:latin typeface="Calibri"/>
                <a:cs typeface="Calibri"/>
              </a:rPr>
              <a:t>occurs </a:t>
            </a:r>
            <a:r>
              <a:rPr sz="2800" spc="-5" dirty="0">
                <a:latin typeface="Calibri"/>
                <a:cs typeface="Calibri"/>
              </a:rPr>
              <a:t>soon </a:t>
            </a:r>
            <a:r>
              <a:rPr sz="2800" spc="-10" dirty="0">
                <a:latin typeface="Calibri"/>
                <a:cs typeface="Calibri"/>
              </a:rPr>
              <a:t>after  eating </a:t>
            </a:r>
            <a:r>
              <a:rPr sz="2800" spc="-20" dirty="0">
                <a:latin typeface="Calibri"/>
                <a:cs typeface="Calibri"/>
              </a:rPr>
              <a:t>food. </a:t>
            </a:r>
            <a:r>
              <a:rPr sz="2800" spc="-5" dirty="0">
                <a:latin typeface="Calibri"/>
                <a:cs typeface="Calibri"/>
              </a:rPr>
              <a:t>But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b="1" spc="-15" dirty="0">
                <a:latin typeface="Calibri"/>
                <a:cs typeface="Calibri"/>
              </a:rPr>
              <a:t>weight </a:t>
            </a:r>
            <a:r>
              <a:rPr sz="2800" b="1" spc="-20" dirty="0">
                <a:latin typeface="Calibri"/>
                <a:cs typeface="Calibri"/>
              </a:rPr>
              <a:t>gain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b="1" spc="-10" dirty="0">
                <a:latin typeface="Calibri"/>
                <a:cs typeface="Calibri"/>
              </a:rPr>
              <a:t>duodenal ulcers </a:t>
            </a:r>
            <a:r>
              <a:rPr sz="2800" spc="-10" dirty="0">
                <a:latin typeface="Calibri"/>
                <a:cs typeface="Calibri"/>
              </a:rPr>
              <a:t>because pain 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relieved by </a:t>
            </a:r>
            <a:r>
              <a:rPr sz="2800" spc="-25" dirty="0">
                <a:latin typeface="Calibri"/>
                <a:cs typeface="Calibri"/>
              </a:rPr>
              <a:t>food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intake.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Hematemesis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Malaena</a:t>
            </a:r>
            <a:endParaRPr sz="2800">
              <a:latin typeface="Calibri"/>
              <a:cs typeface="Calibri"/>
            </a:endParaRPr>
          </a:p>
          <a:p>
            <a:pPr marL="241300" marR="98171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5" dirty="0">
                <a:latin typeface="Calibri"/>
                <a:cs typeface="Calibri"/>
              </a:rPr>
              <a:t>Anaemia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present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chronic </a:t>
            </a:r>
            <a:r>
              <a:rPr sz="2800" spc="-10" dirty="0">
                <a:latin typeface="Calibri"/>
                <a:cs typeface="Calibri"/>
              </a:rPr>
              <a:t>peptic ulcer cases due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10" dirty="0">
                <a:latin typeface="Calibri"/>
                <a:cs typeface="Calibri"/>
              </a:rPr>
              <a:t>hemorrhage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25" dirty="0">
                <a:latin typeface="Calibri"/>
                <a:cs typeface="Calibri"/>
              </a:rPr>
              <a:t>perforated </a:t>
            </a:r>
            <a:r>
              <a:rPr sz="2800" spc="-15" dirty="0">
                <a:latin typeface="Calibri"/>
                <a:cs typeface="Calibri"/>
              </a:rPr>
              <a:t>ulcers </a:t>
            </a:r>
            <a:r>
              <a:rPr sz="2800" spc="-5" dirty="0">
                <a:latin typeface="Calibri"/>
                <a:cs typeface="Calibri"/>
              </a:rPr>
              <a:t>&amp; </a:t>
            </a:r>
            <a:r>
              <a:rPr sz="2800" spc="-10" dirty="0">
                <a:latin typeface="Calibri"/>
                <a:cs typeface="Calibri"/>
              </a:rPr>
              <a:t>poor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Nutrition.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8522335" cy="132087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pc="-80" dirty="0">
                <a:solidFill>
                  <a:srgbClr val="FF0000"/>
                </a:solidFill>
              </a:rPr>
              <a:t>COMPARISON </a:t>
            </a:r>
            <a:r>
              <a:rPr spc="-35" dirty="0">
                <a:solidFill>
                  <a:srgbClr val="FF0000"/>
                </a:solidFill>
              </a:rPr>
              <a:t>BETWEEN GASTRIC</a:t>
            </a:r>
            <a:r>
              <a:rPr spc="-23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AND  </a:t>
            </a:r>
            <a:r>
              <a:rPr spc="-40" dirty="0">
                <a:solidFill>
                  <a:srgbClr val="FF0000"/>
                </a:solidFill>
              </a:rPr>
              <a:t>DUODENAL</a:t>
            </a:r>
            <a:r>
              <a:rPr spc="-85" dirty="0">
                <a:solidFill>
                  <a:srgbClr val="FF0000"/>
                </a:solidFill>
              </a:rPr>
              <a:t> </a:t>
            </a:r>
            <a:r>
              <a:rPr spc="-50" dirty="0">
                <a:solidFill>
                  <a:srgbClr val="FF0000"/>
                </a:solidFill>
              </a:rPr>
              <a:t>ULCERS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1850" y="1819275"/>
          <a:ext cx="10515600" cy="47605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/>
                <a:gridCol w="5257800"/>
              </a:tblGrid>
              <a:tr h="467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GASTRIC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DUODENAL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80733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Location: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stomach/gastric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And is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common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in ages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50yrs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above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Location: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duodenum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And is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common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ages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30-60yrs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676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There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 normal or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hypo-secretion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acids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There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hyper secretion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stomach</a:t>
                      </a:r>
                      <a:r>
                        <a:rPr sz="18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acids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67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There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 weight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loss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There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 weight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gain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807338">
                <a:tc>
                  <a:txBody>
                    <a:bodyPr/>
                    <a:lstStyle/>
                    <a:p>
                      <a:pPr marL="91440" marR="4127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Pain occurs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immediately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30-60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minutes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after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meals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Rarely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occurs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night.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933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Pain occurs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2-4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hours after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meals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usually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occurs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at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night.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6774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Ingestion of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food aggravates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pain.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Ingestion of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food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relieves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pain.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6770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Vomiting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common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Vomiting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rare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807300">
                <a:tc>
                  <a:txBody>
                    <a:bodyPr/>
                    <a:lstStyle/>
                    <a:p>
                      <a:pPr marL="91440" marR="2908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Hemorrhage is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common often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leads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hematemesis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melena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Hemorrhage is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rare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550661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b="1" spc="-10" dirty="0" smtClean="0">
                <a:solidFill>
                  <a:srgbClr val="FF0000"/>
                </a:solidFill>
                <a:latin typeface="Calibri"/>
                <a:cs typeface="Calibri"/>
              </a:rPr>
              <a:t>Investigations: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</a:br>
            <a:endParaRPr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37106"/>
            <a:ext cx="9709150" cy="37175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smtClean="0">
                <a:latin typeface="Calibri"/>
                <a:cs typeface="Calibri"/>
              </a:rPr>
              <a:t>History</a:t>
            </a:r>
            <a:r>
              <a:rPr sz="2600" spc="-5" smtClean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taking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Physical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examinations</a:t>
            </a:r>
            <a:endParaRPr sz="2600">
              <a:latin typeface="Calibri"/>
              <a:cs typeface="Calibri"/>
            </a:endParaRPr>
          </a:p>
          <a:p>
            <a:pPr marL="241300" marR="67310" indent="-229235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Special radiology (Barium </a:t>
            </a:r>
            <a:r>
              <a:rPr sz="2600" dirty="0">
                <a:latin typeface="Calibri"/>
                <a:cs typeface="Calibri"/>
              </a:rPr>
              <a:t>meal) is </a:t>
            </a:r>
            <a:r>
              <a:rPr sz="2600" spc="-5" dirty="0">
                <a:latin typeface="Calibri"/>
                <a:cs typeface="Calibri"/>
              </a:rPr>
              <a:t>done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visualize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40" dirty="0">
                <a:latin typeface="Calibri"/>
                <a:cs typeface="Calibri"/>
              </a:rPr>
              <a:t>ulcer, </a:t>
            </a:r>
            <a:r>
              <a:rPr sz="2600" spc="-10" dirty="0">
                <a:latin typeface="Calibri"/>
                <a:cs typeface="Calibri"/>
              </a:rPr>
              <a:t>after </a:t>
            </a:r>
            <a:r>
              <a:rPr sz="2600" dirty="0">
                <a:latin typeface="Calibri"/>
                <a:cs typeface="Calibri"/>
              </a:rPr>
              <a:t>the  </a:t>
            </a:r>
            <a:r>
              <a:rPr sz="2600" spc="-10" dirty="0">
                <a:latin typeface="Calibri"/>
                <a:cs typeface="Calibri"/>
              </a:rPr>
              <a:t>patient </a:t>
            </a:r>
            <a:r>
              <a:rPr sz="2600" spc="-5" dirty="0">
                <a:latin typeface="Calibri"/>
                <a:cs typeface="Calibri"/>
              </a:rPr>
              <a:t>has </a:t>
            </a:r>
            <a:r>
              <a:rPr sz="2600" spc="-25" dirty="0">
                <a:latin typeface="Calibri"/>
                <a:cs typeface="Calibri"/>
              </a:rPr>
              <a:t>taken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barium</a:t>
            </a:r>
            <a:r>
              <a:rPr sz="2600" spc="-10" dirty="0">
                <a:latin typeface="Calibri"/>
                <a:cs typeface="Calibri"/>
              </a:rPr>
              <a:t> sulphate.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Gastroscopy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0" dirty="0">
                <a:latin typeface="Calibri"/>
                <a:cs typeface="Calibri"/>
              </a:rPr>
              <a:t>duodenoscopy to </a:t>
            </a:r>
            <a:r>
              <a:rPr sz="2600" spc="-5" dirty="0">
                <a:latin typeface="Calibri"/>
                <a:cs typeface="Calibri"/>
              </a:rPr>
              <a:t>observe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mucosa.</a:t>
            </a:r>
            <a:endParaRPr sz="2600">
              <a:latin typeface="Calibri"/>
              <a:cs typeface="Calibri"/>
            </a:endParaRPr>
          </a:p>
          <a:p>
            <a:pPr marL="241300" marR="97155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Biopsy </a:t>
            </a:r>
            <a:r>
              <a:rPr sz="2600" spc="-20" dirty="0">
                <a:latin typeface="Calibri"/>
                <a:cs typeface="Calibri"/>
              </a:rPr>
              <a:t>may </a:t>
            </a:r>
            <a:r>
              <a:rPr sz="2600" spc="-5" dirty="0">
                <a:latin typeface="Calibri"/>
                <a:cs typeface="Calibri"/>
              </a:rPr>
              <a:t>be done </a:t>
            </a:r>
            <a:r>
              <a:rPr sz="2600" spc="-25" dirty="0">
                <a:latin typeface="Calibri"/>
                <a:cs typeface="Calibri"/>
              </a:rPr>
              <a:t>for </a:t>
            </a:r>
            <a:r>
              <a:rPr sz="2600" spc="-10" dirty="0">
                <a:latin typeface="Calibri"/>
                <a:cs typeface="Calibri"/>
              </a:rPr>
              <a:t>gastric ulcers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diagnose </a:t>
            </a:r>
            <a:r>
              <a:rPr sz="2600" spc="-5" dirty="0">
                <a:latin typeface="Calibri"/>
                <a:cs typeface="Calibri"/>
              </a:rPr>
              <a:t>benign or malignant  changes.</a:t>
            </a:r>
            <a:endParaRPr sz="2600">
              <a:latin typeface="Calibri"/>
              <a:cs typeface="Calibri"/>
            </a:endParaRPr>
          </a:p>
          <a:p>
            <a:pPr marL="241300" marR="5080" indent="-229235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Stool examination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detect </a:t>
            </a:r>
            <a:r>
              <a:rPr sz="2600" spc="-5" dirty="0">
                <a:latin typeface="Calibri"/>
                <a:cs typeface="Calibri"/>
              </a:rPr>
              <a:t>presence of blood (occult </a:t>
            </a:r>
            <a:r>
              <a:rPr sz="2600" spc="-10" dirty="0">
                <a:latin typeface="Calibri"/>
                <a:cs typeface="Calibri"/>
              </a:rPr>
              <a:t>or fresh)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15" dirty="0">
                <a:latin typeface="Calibri"/>
                <a:cs typeface="Calibri"/>
              </a:rPr>
              <a:t>stool  </a:t>
            </a:r>
            <a:r>
              <a:rPr sz="2600" dirty="0">
                <a:latin typeface="Calibri"/>
                <a:cs typeface="Calibri"/>
              </a:rPr>
              <a:t>which </a:t>
            </a:r>
            <a:r>
              <a:rPr sz="2600" spc="-20" dirty="0">
                <a:latin typeface="Calibri"/>
                <a:cs typeface="Calibri"/>
              </a:rPr>
              <a:t>may </a:t>
            </a:r>
            <a:r>
              <a:rPr sz="2600" spc="-5" dirty="0">
                <a:latin typeface="Calibri"/>
                <a:cs typeface="Calibri"/>
              </a:rPr>
              <a:t>be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sign of bleeding </a:t>
            </a:r>
            <a:r>
              <a:rPr sz="2600" spc="-10" dirty="0">
                <a:latin typeface="Calibri"/>
                <a:cs typeface="Calibri"/>
              </a:rPr>
              <a:t>from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gut.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Gastric juice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analysis.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09676"/>
            <a:ext cx="700786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40" smtClean="0">
                <a:solidFill>
                  <a:srgbClr val="FF0000"/>
                </a:solidFill>
              </a:rPr>
              <a:t>M</a:t>
            </a:r>
            <a:r>
              <a:rPr lang="en-US" b="1" spc="-40" dirty="0" smtClean="0">
                <a:solidFill>
                  <a:srgbClr val="FF0000"/>
                </a:solidFill>
              </a:rPr>
              <a:t>ANAGEMENT</a:t>
            </a:r>
            <a:r>
              <a:rPr b="1" spc="-15" smtClean="0">
                <a:solidFill>
                  <a:srgbClr val="FF0000"/>
                </a:solidFill>
              </a:rPr>
              <a:t>’</a:t>
            </a:r>
            <a:endParaRPr b="1" spc="-15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10058400" cy="38652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latin typeface="Calibri"/>
                <a:cs typeface="Calibri"/>
              </a:rPr>
              <a:t>Medical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30" dirty="0">
                <a:latin typeface="Calibri"/>
                <a:cs typeface="Calibri"/>
              </a:rPr>
              <a:t>Treatment</a:t>
            </a:r>
            <a:endParaRPr sz="2800">
              <a:latin typeface="Calibri"/>
              <a:cs typeface="Calibri"/>
            </a:endParaRPr>
          </a:p>
          <a:p>
            <a:pPr marL="241300" marR="583565" indent="-229235">
              <a:lnSpc>
                <a:spcPct val="9000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One </a:t>
            </a:r>
            <a:r>
              <a:rPr sz="2800" spc="-5" dirty="0">
                <a:latin typeface="Calibri"/>
                <a:cs typeface="Calibri"/>
              </a:rPr>
              <a:t>aspect of </a:t>
            </a:r>
            <a:r>
              <a:rPr sz="2800" spc="-15" dirty="0">
                <a:latin typeface="Calibri"/>
                <a:cs typeface="Calibri"/>
              </a:rPr>
              <a:t>treating </a:t>
            </a:r>
            <a:r>
              <a:rPr sz="2800" spc="-10" dirty="0">
                <a:latin typeface="Calibri"/>
                <a:cs typeface="Calibri"/>
              </a:rPr>
              <a:t>peptic </a:t>
            </a:r>
            <a:r>
              <a:rPr sz="2800" spc="-15" dirty="0">
                <a:latin typeface="Calibri"/>
                <a:cs typeface="Calibri"/>
              </a:rPr>
              <a:t>ulcers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neutralizing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decreasing  </a:t>
            </a:r>
            <a:r>
              <a:rPr sz="2800" spc="-15" dirty="0">
                <a:latin typeface="Calibri"/>
                <a:cs typeface="Calibri"/>
              </a:rPr>
              <a:t>stomach </a:t>
            </a:r>
            <a:r>
              <a:rPr sz="2800" spc="-30" dirty="0">
                <a:latin typeface="Calibri"/>
                <a:cs typeface="Calibri"/>
              </a:rPr>
              <a:t>acidity, </a:t>
            </a:r>
            <a:r>
              <a:rPr sz="2800" spc="-10" dirty="0">
                <a:latin typeface="Calibri"/>
                <a:cs typeface="Calibri"/>
              </a:rPr>
              <a:t>this </a:t>
            </a:r>
            <a:r>
              <a:rPr sz="2800" spc="-15" dirty="0">
                <a:latin typeface="Calibri"/>
                <a:cs typeface="Calibri"/>
              </a:rPr>
              <a:t>process </a:t>
            </a:r>
            <a:r>
              <a:rPr sz="2800" spc="-10" dirty="0">
                <a:latin typeface="Calibri"/>
                <a:cs typeface="Calibri"/>
              </a:rPr>
              <a:t>begins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eliminating possible  </a:t>
            </a:r>
            <a:r>
              <a:rPr sz="2800" spc="-15" dirty="0">
                <a:latin typeface="Calibri"/>
                <a:cs typeface="Calibri"/>
              </a:rPr>
              <a:t>stomach irritants </a:t>
            </a:r>
            <a:r>
              <a:rPr sz="2800" spc="-1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5" dirty="0">
                <a:latin typeface="Calibri"/>
                <a:cs typeface="Calibri"/>
              </a:rPr>
              <a:t>non-steroidal </a:t>
            </a:r>
            <a:r>
              <a:rPr sz="2800" spc="-10" dirty="0">
                <a:latin typeface="Calibri"/>
                <a:cs typeface="Calibri"/>
              </a:rPr>
              <a:t>anti-inflammatory drugs  (NSAIDs), alcohol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nicotine.</a:t>
            </a:r>
            <a:endParaRPr sz="2800">
              <a:latin typeface="Calibri"/>
              <a:cs typeface="Calibri"/>
            </a:endParaRPr>
          </a:p>
          <a:p>
            <a:pPr marL="241300" marR="5080" indent="-229235" algn="just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Although, bland diet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place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treatment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ulcers, </a:t>
            </a:r>
            <a:r>
              <a:rPr sz="2800" spc="-10" dirty="0">
                <a:latin typeface="Calibri"/>
                <a:cs typeface="Calibri"/>
              </a:rPr>
              <a:t>no  </a:t>
            </a:r>
            <a:r>
              <a:rPr sz="2800" spc="-20" dirty="0">
                <a:latin typeface="Calibri"/>
                <a:cs typeface="Calibri"/>
              </a:rPr>
              <a:t>strong </a:t>
            </a:r>
            <a:r>
              <a:rPr sz="2800" spc="-10" dirty="0">
                <a:latin typeface="Calibri"/>
                <a:cs typeface="Calibri"/>
              </a:rPr>
              <a:t>evidence supports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belief </a:t>
            </a:r>
            <a:r>
              <a:rPr sz="2800" spc="-10" dirty="0">
                <a:latin typeface="Calibri"/>
                <a:cs typeface="Calibri"/>
              </a:rPr>
              <a:t>that such diets speed healing or  </a:t>
            </a:r>
            <a:r>
              <a:rPr sz="2800" spc="-25" dirty="0">
                <a:latin typeface="Calibri"/>
                <a:cs typeface="Calibri"/>
              </a:rPr>
              <a:t>keep </a:t>
            </a:r>
            <a:r>
              <a:rPr sz="2800" spc="-15" dirty="0">
                <a:latin typeface="Calibri"/>
                <a:cs typeface="Calibri"/>
              </a:rPr>
              <a:t>ulcers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10" dirty="0">
                <a:latin typeface="Calibri"/>
                <a:cs typeface="Calibri"/>
              </a:rPr>
              <a:t>recurring. Nevertheless, people should </a:t>
            </a:r>
            <a:r>
              <a:rPr sz="2800" spc="-20" dirty="0">
                <a:latin typeface="Calibri"/>
                <a:cs typeface="Calibri"/>
              </a:rPr>
              <a:t>avoid foods 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seem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25" dirty="0">
                <a:latin typeface="Calibri"/>
                <a:cs typeface="Calibri"/>
              </a:rPr>
              <a:t>make </a:t>
            </a:r>
            <a:r>
              <a:rPr sz="2800" spc="-10" dirty="0">
                <a:latin typeface="Calibri"/>
                <a:cs typeface="Calibri"/>
              </a:rPr>
              <a:t>pain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bloating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worse.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6416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MGT</a:t>
            </a:r>
            <a:r>
              <a:rPr spc="-165" dirty="0"/>
              <a:t> </a:t>
            </a:r>
            <a:r>
              <a:rPr spc="-15" dirty="0"/>
              <a:t>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7371080" cy="2070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Calibri"/>
                <a:cs typeface="Calibri"/>
              </a:rPr>
              <a:t>Aims of </a:t>
            </a:r>
            <a:r>
              <a:rPr sz="2800" spc="-10" dirty="0">
                <a:latin typeface="Calibri"/>
                <a:cs typeface="Calibri"/>
              </a:rPr>
              <a:t>treatment: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-</a:t>
            </a:r>
            <a:endParaRPr sz="2800">
              <a:latin typeface="Calibri"/>
              <a:cs typeface="Calibri"/>
            </a:endParaRPr>
          </a:p>
          <a:p>
            <a:pPr marL="271780" indent="-259715">
              <a:lnSpc>
                <a:spcPct val="100000"/>
              </a:lnSpc>
              <a:spcBef>
                <a:spcPts val="670"/>
              </a:spcBef>
              <a:buChar char="•"/>
              <a:tabLst>
                <a:tab pos="272415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20" dirty="0">
                <a:latin typeface="Calibri"/>
                <a:cs typeface="Calibri"/>
              </a:rPr>
              <a:t>relieve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discomfort</a:t>
            </a:r>
            <a:endParaRPr sz="2800">
              <a:latin typeface="Calibri"/>
              <a:cs typeface="Calibri"/>
            </a:endParaRPr>
          </a:p>
          <a:p>
            <a:pPr marL="271145" indent="-259079">
              <a:lnSpc>
                <a:spcPct val="100000"/>
              </a:lnSpc>
              <a:spcBef>
                <a:spcPts val="665"/>
              </a:spcBef>
              <a:buChar char="•"/>
              <a:tabLst>
                <a:tab pos="271780" algn="l"/>
              </a:tabLst>
            </a:pPr>
            <a:r>
              <a:rPr sz="2800" spc="-10" dirty="0">
                <a:latin typeface="Calibri"/>
                <a:cs typeface="Calibri"/>
              </a:rPr>
              <a:t>Protection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mucosa barrier </a:t>
            </a:r>
            <a:r>
              <a:rPr sz="2800" spc="-20" dirty="0">
                <a:latin typeface="Calibri"/>
                <a:cs typeface="Calibri"/>
              </a:rPr>
              <a:t>to promote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healing.</a:t>
            </a:r>
            <a:endParaRPr sz="2800">
              <a:latin typeface="Calibri"/>
              <a:cs typeface="Calibri"/>
            </a:endParaRPr>
          </a:p>
          <a:p>
            <a:pPr marL="271145" indent="-259079">
              <a:lnSpc>
                <a:spcPct val="100000"/>
              </a:lnSpc>
              <a:spcBef>
                <a:spcPts val="660"/>
              </a:spcBef>
              <a:buChar char="•"/>
              <a:tabLst>
                <a:tab pos="271780" algn="l"/>
              </a:tabLst>
            </a:pPr>
            <a:r>
              <a:rPr sz="2800" spc="-15" dirty="0">
                <a:latin typeface="Calibri"/>
                <a:cs typeface="Calibri"/>
              </a:rPr>
              <a:t>Prevention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complications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recurrence.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6416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MGT</a:t>
            </a:r>
            <a:r>
              <a:rPr spc="-165" dirty="0"/>
              <a:t> </a:t>
            </a:r>
            <a:r>
              <a:rPr spc="-15" dirty="0"/>
              <a:t>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081260" cy="37763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aims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achieved </a:t>
            </a:r>
            <a:r>
              <a:rPr sz="2800" spc="-15" dirty="0">
                <a:latin typeface="Calibri"/>
                <a:cs typeface="Calibri"/>
              </a:rPr>
              <a:t>through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use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drugs such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5" dirty="0">
                <a:latin typeface="Calibri"/>
                <a:cs typeface="Calibri"/>
              </a:rPr>
              <a:t>antacids,  </a:t>
            </a:r>
            <a:r>
              <a:rPr sz="2800" spc="-5" dirty="0">
                <a:latin typeface="Calibri"/>
                <a:cs typeface="Calibri"/>
              </a:rPr>
              <a:t>H2 </a:t>
            </a:r>
            <a:r>
              <a:rPr sz="2800" spc="-15" dirty="0">
                <a:latin typeface="Calibri"/>
                <a:cs typeface="Calibri"/>
              </a:rPr>
              <a:t>–receptor antagonists, </a:t>
            </a:r>
            <a:r>
              <a:rPr sz="2800" spc="-20" dirty="0">
                <a:latin typeface="Calibri"/>
                <a:cs typeface="Calibri"/>
              </a:rPr>
              <a:t>proton </a:t>
            </a:r>
            <a:r>
              <a:rPr sz="2800" spc="-10" dirty="0">
                <a:latin typeface="Calibri"/>
                <a:cs typeface="Calibri"/>
              </a:rPr>
              <a:t>pump </a:t>
            </a:r>
            <a:r>
              <a:rPr sz="2800" spc="-20" dirty="0">
                <a:latin typeface="Calibri"/>
                <a:cs typeface="Calibri"/>
              </a:rPr>
              <a:t>inhibitors, </a:t>
            </a:r>
            <a:r>
              <a:rPr sz="2800" spc="-10" dirty="0">
                <a:latin typeface="Calibri"/>
                <a:cs typeface="Calibri"/>
              </a:rPr>
              <a:t>analgesia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10" dirty="0">
                <a:latin typeface="Calibri"/>
                <a:cs typeface="Calibri"/>
              </a:rPr>
              <a:t>antibiotics.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latin typeface="Calibri"/>
                <a:cs typeface="Calibri"/>
              </a:rPr>
              <a:t>Antacids</a:t>
            </a:r>
            <a:r>
              <a:rPr sz="2800" spc="-10" dirty="0">
                <a:latin typeface="Calibri"/>
                <a:cs typeface="Calibri"/>
              </a:rPr>
              <a:t>: </a:t>
            </a:r>
            <a:r>
              <a:rPr sz="2800" spc="-5" dirty="0">
                <a:latin typeface="Calibri"/>
                <a:cs typeface="Calibri"/>
              </a:rPr>
              <a:t>Magnesium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Trisilicate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5" dirty="0">
                <a:latin typeface="Calibri"/>
                <a:cs typeface="Calibri"/>
              </a:rPr>
              <a:t>Presentation</a:t>
            </a:r>
            <a:r>
              <a:rPr sz="2800" spc="-15" dirty="0">
                <a:latin typeface="Calibri"/>
                <a:cs typeface="Calibri"/>
              </a:rPr>
              <a:t>-tablet </a:t>
            </a:r>
            <a:r>
              <a:rPr sz="2800" spc="-5" dirty="0">
                <a:latin typeface="Calibri"/>
                <a:cs typeface="Calibri"/>
              </a:rPr>
              <a:t>250mg and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500mg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latin typeface="Calibri"/>
                <a:cs typeface="Calibri"/>
              </a:rPr>
              <a:t>Dosage</a:t>
            </a:r>
            <a:r>
              <a:rPr sz="2800" spc="-10" dirty="0">
                <a:latin typeface="Calibri"/>
                <a:cs typeface="Calibri"/>
              </a:rPr>
              <a:t>-adult </a:t>
            </a:r>
            <a:r>
              <a:rPr sz="2800" spc="-5" dirty="0">
                <a:latin typeface="Calibri"/>
                <a:cs typeface="Calibri"/>
              </a:rPr>
              <a:t>250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500mg </a:t>
            </a:r>
            <a:r>
              <a:rPr sz="2800" spc="-10" dirty="0">
                <a:latin typeface="Calibri"/>
                <a:cs typeface="Calibri"/>
              </a:rPr>
              <a:t>chewed </a:t>
            </a:r>
            <a:r>
              <a:rPr sz="2800" spc="-5" dirty="0">
                <a:latin typeface="Calibri"/>
                <a:cs typeface="Calibri"/>
              </a:rPr>
              <a:t>8hourly or PRN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(pro-re-nata)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5" dirty="0">
                <a:latin typeface="Calibri"/>
                <a:cs typeface="Calibri"/>
              </a:rPr>
              <a:t>Side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effects</a:t>
            </a:r>
            <a:r>
              <a:rPr sz="2800" spc="-10" dirty="0">
                <a:latin typeface="Calibri"/>
                <a:cs typeface="Calibri"/>
              </a:rPr>
              <a:t>-diarrhea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  <a:tab pos="2406650" algn="l"/>
              </a:tabLst>
            </a:pPr>
            <a:r>
              <a:rPr sz="2800" b="1" spc="-10" dirty="0">
                <a:latin typeface="Calibri"/>
                <a:cs typeface="Calibri"/>
              </a:rPr>
              <a:t>Caution</a:t>
            </a:r>
            <a:r>
              <a:rPr sz="2800" spc="-10" dirty="0">
                <a:latin typeface="Calibri"/>
                <a:cs typeface="Calibri"/>
              </a:rPr>
              <a:t>-to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	</a:t>
            </a:r>
            <a:r>
              <a:rPr sz="2800" spc="-25" dirty="0">
                <a:latin typeface="Calibri"/>
                <a:cs typeface="Calibri"/>
              </a:rPr>
              <a:t>taken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caution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patients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renal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impairment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6416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MGT</a:t>
            </a:r>
            <a:r>
              <a:rPr spc="-165" dirty="0"/>
              <a:t> </a:t>
            </a:r>
            <a:r>
              <a:rPr spc="-15" dirty="0"/>
              <a:t>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9775"/>
            <a:ext cx="10182225" cy="4084954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dirty="0">
                <a:latin typeface="Calibri"/>
                <a:cs typeface="Calibri"/>
              </a:rPr>
              <a:t>H2- </a:t>
            </a:r>
            <a:r>
              <a:rPr sz="2600" b="1" spc="-10" dirty="0">
                <a:latin typeface="Calibri"/>
                <a:cs typeface="Calibri"/>
              </a:rPr>
              <a:t>receptor</a:t>
            </a:r>
            <a:r>
              <a:rPr sz="2600" b="1" spc="-1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antagonists</a:t>
            </a:r>
            <a:endParaRPr sz="2600">
              <a:latin typeface="Calibri"/>
              <a:cs typeface="Calibri"/>
            </a:endParaRPr>
          </a:p>
          <a:p>
            <a:pPr marL="241300" marR="278765" indent="-229235">
              <a:lnSpc>
                <a:spcPts val="2500"/>
              </a:lnSpc>
              <a:spcBef>
                <a:spcPts val="9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These </a:t>
            </a:r>
            <a:r>
              <a:rPr sz="2600" dirty="0">
                <a:latin typeface="Calibri"/>
                <a:cs typeface="Calibri"/>
              </a:rPr>
              <a:t>inhibit the action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10" dirty="0">
                <a:latin typeface="Calibri"/>
                <a:cs typeface="Calibri"/>
              </a:rPr>
              <a:t>histamine </a:t>
            </a:r>
            <a:r>
              <a:rPr sz="2600" dirty="0">
                <a:latin typeface="Calibri"/>
                <a:cs typeface="Calibri"/>
              </a:rPr>
              <a:t>on the </a:t>
            </a:r>
            <a:r>
              <a:rPr sz="2600" spc="-10" dirty="0">
                <a:latin typeface="Calibri"/>
                <a:cs typeface="Calibri"/>
              </a:rPr>
              <a:t>parietal </a:t>
            </a:r>
            <a:r>
              <a:rPr sz="2600" dirty="0">
                <a:latin typeface="Calibri"/>
                <a:cs typeface="Calibri"/>
              </a:rPr>
              <a:t>cells </a:t>
            </a:r>
            <a:r>
              <a:rPr sz="2600" spc="-5" dirty="0">
                <a:latin typeface="Calibri"/>
                <a:cs typeface="Calibri"/>
              </a:rPr>
              <a:t>thereby </a:t>
            </a:r>
            <a:r>
              <a:rPr sz="2600" dirty="0">
                <a:latin typeface="Calibri"/>
                <a:cs typeface="Calibri"/>
              </a:rPr>
              <a:t>inhibit  the </a:t>
            </a:r>
            <a:r>
              <a:rPr sz="2600" spc="-5" dirty="0">
                <a:latin typeface="Calibri"/>
                <a:cs typeface="Calibri"/>
              </a:rPr>
              <a:t>secretion of </a:t>
            </a:r>
            <a:r>
              <a:rPr sz="2600" dirty="0">
                <a:latin typeface="Calibri"/>
                <a:cs typeface="Calibri"/>
              </a:rPr>
              <a:t>acids. An </a:t>
            </a:r>
            <a:r>
              <a:rPr sz="2600" spc="-15" dirty="0">
                <a:latin typeface="Calibri"/>
                <a:cs typeface="Calibri"/>
              </a:rPr>
              <a:t>example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15" dirty="0">
                <a:latin typeface="Calibri"/>
                <a:cs typeface="Calibri"/>
              </a:rPr>
              <a:t>antagonist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is: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spc="-5" dirty="0">
                <a:latin typeface="Calibri"/>
                <a:cs typeface="Calibri"/>
              </a:rPr>
              <a:t>Cimetidine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spc="-10" dirty="0">
                <a:latin typeface="Calibri"/>
                <a:cs typeface="Calibri"/>
              </a:rPr>
              <a:t>Presentation</a:t>
            </a:r>
            <a:r>
              <a:rPr sz="2600" spc="-10" dirty="0">
                <a:latin typeface="Calibri"/>
                <a:cs typeface="Calibri"/>
              </a:rPr>
              <a:t>-tablets </a:t>
            </a:r>
            <a:r>
              <a:rPr sz="2600" dirty="0">
                <a:latin typeface="Calibri"/>
                <a:cs typeface="Calibri"/>
              </a:rPr>
              <a:t>200mg, 400mg and </a:t>
            </a:r>
            <a:r>
              <a:rPr sz="2600" spc="-5" dirty="0">
                <a:latin typeface="Calibri"/>
                <a:cs typeface="Calibri"/>
              </a:rPr>
              <a:t>Injectable </a:t>
            </a:r>
            <a:r>
              <a:rPr sz="2600" spc="5" dirty="0">
                <a:latin typeface="Calibri"/>
                <a:cs typeface="Calibri"/>
              </a:rPr>
              <a:t>100mg/ml,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5" dirty="0">
                <a:latin typeface="Calibri"/>
                <a:cs typeface="Calibri"/>
              </a:rPr>
              <a:t>150mg/ml.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dirty="0">
                <a:latin typeface="Calibri"/>
                <a:cs typeface="Calibri"/>
              </a:rPr>
              <a:t>Dosage</a:t>
            </a:r>
            <a:r>
              <a:rPr sz="2600" dirty="0">
                <a:latin typeface="Calibri"/>
                <a:cs typeface="Calibri"/>
              </a:rPr>
              <a:t>-20-30mg/kg </a:t>
            </a:r>
            <a:r>
              <a:rPr sz="2600" spc="-5" dirty="0">
                <a:latin typeface="Calibri"/>
                <a:cs typeface="Calibri"/>
              </a:rPr>
              <a:t>body </a:t>
            </a:r>
            <a:r>
              <a:rPr sz="2600" spc="-10" dirty="0">
                <a:latin typeface="Calibri"/>
                <a:cs typeface="Calibri"/>
              </a:rPr>
              <a:t>weight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5" dirty="0">
                <a:latin typeface="Calibri"/>
                <a:cs typeface="Calibri"/>
              </a:rPr>
              <a:t>divided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doses.</a:t>
            </a:r>
            <a:endParaRPr sz="2600">
              <a:latin typeface="Calibri"/>
              <a:cs typeface="Calibri"/>
            </a:endParaRPr>
          </a:p>
          <a:p>
            <a:pPr marL="241300" marR="1363980" indent="-229235">
              <a:lnSpc>
                <a:spcPts val="2500"/>
              </a:lnSpc>
              <a:spcBef>
                <a:spcPts val="980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dirty="0">
                <a:latin typeface="Calibri"/>
                <a:cs typeface="Calibri"/>
              </a:rPr>
              <a:t>Side </a:t>
            </a:r>
            <a:r>
              <a:rPr sz="2600" b="1" spc="-5" dirty="0">
                <a:latin typeface="Calibri"/>
                <a:cs typeface="Calibri"/>
              </a:rPr>
              <a:t>effects</a:t>
            </a:r>
            <a:r>
              <a:rPr sz="2600" spc="-5" dirty="0">
                <a:latin typeface="Calibri"/>
                <a:cs typeface="Calibri"/>
              </a:rPr>
              <a:t>-alopecia, </a:t>
            </a:r>
            <a:r>
              <a:rPr sz="2600" spc="-10" dirty="0">
                <a:latin typeface="Calibri"/>
                <a:cs typeface="Calibri"/>
              </a:rPr>
              <a:t>confusion, </a:t>
            </a:r>
            <a:r>
              <a:rPr sz="2600" spc="-5" dirty="0">
                <a:latin typeface="Calibri"/>
                <a:cs typeface="Calibri"/>
              </a:rPr>
              <a:t>dizziness impotence </a:t>
            </a:r>
            <a:r>
              <a:rPr sz="2600" spc="-10" dirty="0">
                <a:latin typeface="Calibri"/>
                <a:cs typeface="Calibri"/>
              </a:rPr>
              <a:t>peripheral  </a:t>
            </a:r>
            <a:r>
              <a:rPr sz="2600" spc="-30" dirty="0">
                <a:latin typeface="Calibri"/>
                <a:cs typeface="Calibri"/>
              </a:rPr>
              <a:t>neuropathy,</a:t>
            </a:r>
            <a:endParaRPr sz="2600">
              <a:latin typeface="Calibri"/>
              <a:cs typeface="Calibri"/>
            </a:endParaRPr>
          </a:p>
          <a:p>
            <a:pPr marL="241300" marR="582295" indent="-229235">
              <a:lnSpc>
                <a:spcPts val="250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spc="-10" dirty="0">
                <a:latin typeface="Calibri"/>
                <a:cs typeface="Calibri"/>
              </a:rPr>
              <a:t>Caution</a:t>
            </a:r>
            <a:r>
              <a:rPr sz="2600" spc="-10" dirty="0">
                <a:latin typeface="Calibri"/>
                <a:cs typeface="Calibri"/>
              </a:rPr>
              <a:t>-Avoid </a:t>
            </a:r>
            <a:r>
              <a:rPr sz="2600" spc="-15" dirty="0">
                <a:latin typeface="Calibri"/>
                <a:cs typeface="Calibri"/>
              </a:rPr>
              <a:t>intravenous </a:t>
            </a:r>
            <a:r>
              <a:rPr sz="2600" dirty="0">
                <a:latin typeface="Calibri"/>
                <a:cs typeface="Calibri"/>
              </a:rPr>
              <a:t>injections </a:t>
            </a:r>
            <a:r>
              <a:rPr sz="2600" spc="-5" dirty="0">
                <a:latin typeface="Calibri"/>
                <a:cs typeface="Calibri"/>
              </a:rPr>
              <a:t>particularly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5" dirty="0">
                <a:latin typeface="Calibri"/>
                <a:cs typeface="Calibri"/>
              </a:rPr>
              <a:t>high doses, </a:t>
            </a:r>
            <a:r>
              <a:rPr sz="2600" dirty="0">
                <a:latin typeface="Calibri"/>
                <a:cs typeface="Calibri"/>
              </a:rPr>
              <a:t>and in  </a:t>
            </a:r>
            <a:r>
              <a:rPr sz="2600" spc="-10" dirty="0">
                <a:latin typeface="Calibri"/>
                <a:cs typeface="Calibri"/>
              </a:rPr>
              <a:t>cardiovascular </a:t>
            </a:r>
            <a:r>
              <a:rPr sz="2600" spc="-5" dirty="0">
                <a:latin typeface="Calibri"/>
                <a:cs typeface="Calibri"/>
              </a:rPr>
              <a:t>impairment.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6416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MGT</a:t>
            </a:r>
            <a:r>
              <a:rPr spc="-165" dirty="0"/>
              <a:t> </a:t>
            </a:r>
            <a:r>
              <a:rPr spc="-15" dirty="0"/>
              <a:t>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46250"/>
            <a:ext cx="10210165" cy="4351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b="1" spc="-10" dirty="0">
                <a:latin typeface="Calibri"/>
                <a:cs typeface="Calibri"/>
              </a:rPr>
              <a:t>Proton </a:t>
            </a:r>
            <a:r>
              <a:rPr sz="2400" b="1" spc="-5" dirty="0">
                <a:latin typeface="Calibri"/>
                <a:cs typeface="Calibri"/>
              </a:rPr>
              <a:t>pump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inhibitor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alibri"/>
                <a:cs typeface="Calibri"/>
              </a:rPr>
              <a:t>An </a:t>
            </a:r>
            <a:r>
              <a:rPr sz="2400" spc="-15" dirty="0">
                <a:latin typeface="Calibri"/>
                <a:cs typeface="Calibri"/>
              </a:rPr>
              <a:t>example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is: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50"/>
              </a:spcBef>
              <a:buFont typeface="Arial"/>
              <a:buChar char="•"/>
              <a:tabLst>
                <a:tab pos="241935" algn="l"/>
              </a:tabLst>
            </a:pPr>
            <a:r>
              <a:rPr sz="2400" b="1" spc="-10" dirty="0">
                <a:latin typeface="Calibri"/>
                <a:cs typeface="Calibri"/>
              </a:rPr>
              <a:t>Omeprazole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(Prilosec)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935" algn="l"/>
              </a:tabLst>
            </a:pPr>
            <a:r>
              <a:rPr sz="2400" b="1" spc="-10" dirty="0">
                <a:latin typeface="Calibri"/>
                <a:cs typeface="Calibri"/>
              </a:rPr>
              <a:t>Presentation</a:t>
            </a:r>
            <a:r>
              <a:rPr sz="2400" spc="-10" dirty="0">
                <a:latin typeface="Calibri"/>
                <a:cs typeface="Calibri"/>
              </a:rPr>
              <a:t>-Capsules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20mg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935" algn="l"/>
              </a:tabLst>
            </a:pPr>
            <a:r>
              <a:rPr sz="2400" b="1" spc="-5" dirty="0">
                <a:latin typeface="Calibri"/>
                <a:cs typeface="Calibri"/>
              </a:rPr>
              <a:t>Dosag</a:t>
            </a:r>
            <a:r>
              <a:rPr sz="2400" spc="-5" dirty="0">
                <a:latin typeface="Calibri"/>
                <a:cs typeface="Calibri"/>
              </a:rPr>
              <a:t>-20mg </a:t>
            </a:r>
            <a:r>
              <a:rPr sz="2400" spc="-10" dirty="0">
                <a:latin typeface="Calibri"/>
                <a:cs typeface="Calibri"/>
              </a:rPr>
              <a:t>orally </a:t>
            </a:r>
            <a:r>
              <a:rPr sz="2400" spc="-5" dirty="0">
                <a:latin typeface="Calibri"/>
                <a:cs typeface="Calibri"/>
              </a:rPr>
              <a:t>6hourly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4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weeks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Pediatric </a:t>
            </a:r>
            <a:r>
              <a:rPr sz="2400" spc="-5" dirty="0">
                <a:latin typeface="Calibri"/>
                <a:cs typeface="Calibri"/>
              </a:rPr>
              <a:t>dose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not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established</a:t>
            </a:r>
            <a:endParaRPr sz="2400">
              <a:latin typeface="Calibri"/>
              <a:cs typeface="Calibri"/>
            </a:endParaRPr>
          </a:p>
          <a:p>
            <a:pPr marL="241300" marR="5080" indent="-229235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b="1" dirty="0">
                <a:latin typeface="Calibri"/>
                <a:cs typeface="Calibri"/>
              </a:rPr>
              <a:t>Side </a:t>
            </a:r>
            <a:r>
              <a:rPr sz="2400" b="1" spc="-10" dirty="0">
                <a:latin typeface="Calibri"/>
                <a:cs typeface="Calibri"/>
              </a:rPr>
              <a:t>Effects</a:t>
            </a:r>
            <a:r>
              <a:rPr sz="2400" spc="-10" dirty="0">
                <a:latin typeface="Calibri"/>
                <a:cs typeface="Calibri"/>
              </a:rPr>
              <a:t>-Headache, </a:t>
            </a:r>
            <a:r>
              <a:rPr sz="2400" spc="-5" dirty="0">
                <a:latin typeface="Calibri"/>
                <a:cs typeface="Calibri"/>
              </a:rPr>
              <a:t>dizziness, diarrhea </a:t>
            </a:r>
            <a:r>
              <a:rPr sz="2400" dirty="0">
                <a:latin typeface="Calibri"/>
                <a:cs typeface="Calibri"/>
              </a:rPr>
              <a:t>abdominal </a:t>
            </a:r>
            <a:r>
              <a:rPr sz="2400" spc="-5" dirty="0">
                <a:latin typeface="Calibri"/>
                <a:cs typeface="Calibri"/>
              </a:rPr>
              <a:t>pains, </a:t>
            </a:r>
            <a:r>
              <a:rPr sz="2400" spc="-10" dirty="0">
                <a:latin typeface="Calibri"/>
                <a:cs typeface="Calibri"/>
              </a:rPr>
              <a:t>vomiting </a:t>
            </a:r>
            <a:r>
              <a:rPr sz="2400" spc="-5" dirty="0">
                <a:latin typeface="Calibri"/>
                <a:cs typeface="Calibri"/>
              </a:rPr>
              <a:t>Flatulence,  </a:t>
            </a:r>
            <a:r>
              <a:rPr sz="2400" spc="-10" dirty="0">
                <a:latin typeface="Calibri"/>
                <a:cs typeface="Calibri"/>
              </a:rPr>
              <a:t>rash, </a:t>
            </a:r>
            <a:r>
              <a:rPr sz="2400" spc="-5" dirty="0">
                <a:latin typeface="Calibri"/>
                <a:cs typeface="Calibri"/>
              </a:rPr>
              <a:t>back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pain.</a:t>
            </a:r>
            <a:endParaRPr sz="2400">
              <a:latin typeface="Calibri"/>
              <a:cs typeface="Calibri"/>
            </a:endParaRPr>
          </a:p>
          <a:p>
            <a:pPr marL="241300" marR="33655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libri"/>
                <a:cs typeface="Calibri"/>
              </a:rPr>
              <a:t>Antibiotics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increasingly being used </a:t>
            </a:r>
            <a:r>
              <a:rPr sz="2400" dirty="0">
                <a:latin typeface="Calibri"/>
                <a:cs typeface="Calibri"/>
              </a:rPr>
              <a:t>when the </a:t>
            </a:r>
            <a:r>
              <a:rPr sz="2400" spc="-5" dirty="0">
                <a:latin typeface="Calibri"/>
                <a:cs typeface="Calibri"/>
              </a:rPr>
              <a:t>bacterium </a:t>
            </a:r>
            <a:r>
              <a:rPr sz="2400" spc="-10" dirty="0">
                <a:latin typeface="Calibri"/>
                <a:cs typeface="Calibri"/>
              </a:rPr>
              <a:t>helicobacter </a:t>
            </a:r>
            <a:r>
              <a:rPr sz="2400" spc="-5" dirty="0">
                <a:latin typeface="Calibri"/>
                <a:cs typeface="Calibri"/>
              </a:rPr>
              <a:t>pylori </a:t>
            </a:r>
            <a:r>
              <a:rPr sz="2400" dirty="0">
                <a:latin typeface="Calibri"/>
                <a:cs typeface="Calibri"/>
              </a:rPr>
              <a:t>is  the </a:t>
            </a:r>
            <a:r>
              <a:rPr sz="2400" spc="-5" dirty="0">
                <a:latin typeface="Calibri"/>
                <a:cs typeface="Calibri"/>
              </a:rPr>
              <a:t>underlying cause of peptic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ulcers.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Metronidazole, amoxicillin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spc="-10" dirty="0">
                <a:latin typeface="Calibri"/>
                <a:cs typeface="Calibri"/>
              </a:rPr>
              <a:t>tetracycline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0" dirty="0">
                <a:latin typeface="Calibri"/>
                <a:cs typeface="Calibri"/>
              </a:rPr>
              <a:t>commonly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used.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935" algn="l"/>
                <a:tab pos="5182870" algn="l"/>
              </a:tabLst>
            </a:pPr>
            <a:r>
              <a:rPr sz="2400" spc="-5" dirty="0">
                <a:latin typeface="Calibri"/>
                <a:cs typeface="Calibri"/>
              </a:rPr>
              <a:t>Analgesics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pain </a:t>
            </a:r>
            <a:r>
              <a:rPr sz="2400" spc="-20" dirty="0">
                <a:latin typeface="Calibri"/>
                <a:cs typeface="Calibri"/>
              </a:rPr>
              <a:t>may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prescribed.	</a:t>
            </a:r>
            <a:r>
              <a:rPr sz="2400" spc="-10" dirty="0">
                <a:latin typeface="Calibri"/>
                <a:cs typeface="Calibri"/>
              </a:rPr>
              <a:t>Panadol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 flipH="1">
            <a:off x="2819399" y="609676"/>
            <a:ext cx="487679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40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10236200" cy="1944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peptic </a:t>
            </a:r>
            <a:r>
              <a:rPr sz="2800" spc="-5" dirty="0">
                <a:latin typeface="Calibri"/>
                <a:cs typeface="Calibri"/>
              </a:rPr>
              <a:t>ulcer is loss of tissue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lining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5" dirty="0">
                <a:latin typeface="Calibri"/>
                <a:cs typeface="Calibri"/>
              </a:rPr>
              <a:t>digestive tract.  </a:t>
            </a:r>
            <a:r>
              <a:rPr sz="2800" spc="-5" dirty="0">
                <a:latin typeface="Calibri"/>
                <a:cs typeface="Calibri"/>
              </a:rPr>
              <a:t>Normally a </a:t>
            </a:r>
            <a:r>
              <a:rPr sz="2800" spc="-10" dirty="0">
                <a:latin typeface="Calibri"/>
                <a:cs typeface="Calibri"/>
              </a:rPr>
              <a:t>mucous barrier </a:t>
            </a:r>
            <a:r>
              <a:rPr sz="2800" spc="-15" dirty="0">
                <a:latin typeface="Calibri"/>
                <a:cs typeface="Calibri"/>
              </a:rPr>
              <a:t>protects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lining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digestive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fluids.</a:t>
            </a:r>
            <a:endParaRPr sz="2800">
              <a:latin typeface="Calibri"/>
              <a:cs typeface="Calibri"/>
            </a:endParaRPr>
          </a:p>
          <a:p>
            <a:pPr marL="12700" marR="1284605">
              <a:lnSpc>
                <a:spcPts val="3020"/>
              </a:lnSpc>
              <a:spcBef>
                <a:spcPts val="1050"/>
              </a:spcBef>
            </a:pPr>
            <a:r>
              <a:rPr sz="2800" spc="-5" dirty="0">
                <a:latin typeface="Calibri"/>
                <a:cs typeface="Calibri"/>
              </a:rPr>
              <a:t>When the </a:t>
            </a:r>
            <a:r>
              <a:rPr sz="2800" spc="-10" dirty="0">
                <a:latin typeface="Calibri"/>
                <a:cs typeface="Calibri"/>
              </a:rPr>
              <a:t>barrier </a:t>
            </a:r>
            <a:r>
              <a:rPr sz="2800" spc="-15" dirty="0">
                <a:latin typeface="Calibri"/>
                <a:cs typeface="Calibri"/>
              </a:rPr>
              <a:t>fails, </a:t>
            </a:r>
            <a:r>
              <a:rPr sz="2800" spc="-10" dirty="0">
                <a:latin typeface="Calibri"/>
                <a:cs typeface="Calibri"/>
              </a:rPr>
              <a:t>pepsin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hydrochloric </a:t>
            </a:r>
            <a:r>
              <a:rPr sz="2800" dirty="0">
                <a:latin typeface="Calibri"/>
                <a:cs typeface="Calibri"/>
              </a:rPr>
              <a:t>acid </a:t>
            </a:r>
            <a:r>
              <a:rPr sz="2800" spc="-15" dirty="0">
                <a:latin typeface="Calibri"/>
                <a:cs typeface="Calibri"/>
              </a:rPr>
              <a:t>injure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5" dirty="0">
                <a:latin typeface="Calibri"/>
                <a:cs typeface="Calibri"/>
              </a:rPr>
              <a:t>unprotected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tissue.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6416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MGT</a:t>
            </a:r>
            <a:r>
              <a:rPr spc="-165" dirty="0"/>
              <a:t> </a:t>
            </a:r>
            <a:r>
              <a:rPr spc="-15" dirty="0"/>
              <a:t>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5707380" cy="30937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10" dirty="0">
                <a:latin typeface="Calibri"/>
                <a:cs typeface="Calibri"/>
              </a:rPr>
              <a:t>NURSING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CARE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latin typeface="Calibri"/>
                <a:cs typeface="Calibri"/>
              </a:rPr>
              <a:t>EMPHASIS </a:t>
            </a:r>
            <a:r>
              <a:rPr sz="2800" b="1" spc="-10" dirty="0">
                <a:latin typeface="Calibri"/>
                <a:cs typeface="Calibri"/>
              </a:rPr>
              <a:t>MUST </a:t>
            </a:r>
            <a:r>
              <a:rPr sz="2800" b="1" spc="-5" dirty="0">
                <a:latin typeface="Calibri"/>
                <a:cs typeface="Calibri"/>
              </a:rPr>
              <a:t>BE PUT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ON</a:t>
            </a:r>
            <a:r>
              <a:rPr sz="2800" spc="-10" dirty="0">
                <a:latin typeface="Calibri"/>
                <a:cs typeface="Calibri"/>
              </a:rPr>
              <a:t>;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Diet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non </a:t>
            </a:r>
            <a:r>
              <a:rPr sz="2800" spc="-15" dirty="0">
                <a:latin typeface="Calibri"/>
                <a:cs typeface="Calibri"/>
              </a:rPr>
              <a:t>irritating </a:t>
            </a:r>
            <a:r>
              <a:rPr sz="2800" spc="-20" dirty="0">
                <a:latin typeface="Calibri"/>
                <a:cs typeface="Calibri"/>
              </a:rPr>
              <a:t>foods </a:t>
            </a:r>
            <a:r>
              <a:rPr sz="2800" spc="-10" dirty="0">
                <a:latin typeface="Calibri"/>
                <a:cs typeface="Calibri"/>
              </a:rPr>
              <a:t>(bland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diet)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Rest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stress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reduction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Avoidance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Smoking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  <a:tab pos="3432810" algn="l"/>
              </a:tabLst>
            </a:pPr>
            <a:r>
              <a:rPr sz="2800" spc="-15" dirty="0">
                <a:latin typeface="Calibri"/>
                <a:cs typeface="Calibri"/>
              </a:rPr>
              <a:t>Avoidance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Alcohol	</a:t>
            </a:r>
            <a:r>
              <a:rPr sz="2800" spc="-30" dirty="0">
                <a:latin typeface="Calibri"/>
                <a:cs typeface="Calibri"/>
              </a:rPr>
              <a:t>intake</a:t>
            </a:r>
            <a:r>
              <a:rPr sz="2800" spc="-5" dirty="0">
                <a:latin typeface="Calibri"/>
                <a:cs typeface="Calibri"/>
              </a:rPr>
              <a:t> 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7045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0" dirty="0"/>
              <a:t>COMPLICATIONS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6062"/>
            <a:ext cx="10304145" cy="403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b="1" spc="-5" dirty="0">
                <a:latin typeface="Calibri"/>
                <a:cs typeface="Calibri"/>
              </a:rPr>
              <a:t>Hemorrhage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resulting </a:t>
            </a:r>
            <a:r>
              <a:rPr sz="2600" spc="-10" dirty="0">
                <a:latin typeface="Calibri"/>
                <a:cs typeface="Calibri"/>
              </a:rPr>
              <a:t>from </a:t>
            </a:r>
            <a:r>
              <a:rPr sz="2600" spc="-15" dirty="0">
                <a:latin typeface="Calibri"/>
                <a:cs typeface="Calibri"/>
              </a:rPr>
              <a:t>excessive </a:t>
            </a:r>
            <a:r>
              <a:rPr sz="2600" spc="-10" dirty="0">
                <a:latin typeface="Calibri"/>
                <a:cs typeface="Calibri"/>
              </a:rPr>
              <a:t>erosion </a:t>
            </a:r>
            <a:r>
              <a:rPr sz="2600" spc="-5" dirty="0">
                <a:latin typeface="Calibri"/>
                <a:cs typeface="Calibri"/>
              </a:rPr>
              <a:t>of blood vessels </a:t>
            </a:r>
            <a:r>
              <a:rPr sz="2600" dirty="0">
                <a:latin typeface="Calibri"/>
                <a:cs typeface="Calibri"/>
              </a:rPr>
              <a:t>in the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60" dirty="0">
                <a:latin typeface="Calibri"/>
                <a:cs typeface="Calibri"/>
              </a:rPr>
              <a:t>GIT.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900">
              <a:latin typeface="Times New Roman"/>
              <a:cs typeface="Times New Roman"/>
            </a:endParaRPr>
          </a:p>
          <a:p>
            <a:pPr marL="241300" marR="41910" indent="-229235">
              <a:lnSpc>
                <a:spcPct val="80000"/>
              </a:lnSpc>
              <a:buFont typeface="Arial"/>
              <a:buChar char="•"/>
              <a:tabLst>
                <a:tab pos="241935" algn="l"/>
              </a:tabLst>
            </a:pPr>
            <a:r>
              <a:rPr sz="2600" b="1" spc="-15" dirty="0">
                <a:latin typeface="Calibri"/>
                <a:cs typeface="Calibri"/>
              </a:rPr>
              <a:t>Perforation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due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continuous </a:t>
            </a:r>
            <a:r>
              <a:rPr sz="2600" spc="-10" dirty="0">
                <a:latin typeface="Calibri"/>
                <a:cs typeface="Calibri"/>
              </a:rPr>
              <a:t>erosion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mucosa 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stomach </a:t>
            </a:r>
            <a:r>
              <a:rPr sz="2600" spc="-5" dirty="0">
                <a:latin typeface="Calibri"/>
                <a:cs typeface="Calibri"/>
              </a:rPr>
              <a:t>or  duodenum.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peptic ulcer </a:t>
            </a:r>
            <a:r>
              <a:rPr sz="2600" spc="-20" dirty="0">
                <a:latin typeface="Calibri"/>
                <a:cs typeface="Calibri"/>
              </a:rPr>
              <a:t>may perforate </a:t>
            </a:r>
            <a:r>
              <a:rPr sz="2600" spc="-5" dirty="0">
                <a:latin typeface="Calibri"/>
                <a:cs typeface="Calibri"/>
              </a:rPr>
              <a:t>through </a:t>
            </a:r>
            <a:r>
              <a:rPr sz="2600" spc="-10" dirty="0">
                <a:latin typeface="Calibri"/>
                <a:cs typeface="Calibri"/>
              </a:rPr>
              <a:t>into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peritoneal </a:t>
            </a:r>
            <a:r>
              <a:rPr sz="2600" spc="-15" dirty="0">
                <a:latin typeface="Calibri"/>
                <a:cs typeface="Calibri"/>
              </a:rPr>
              <a:t>cavity 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5" dirty="0">
                <a:latin typeface="Calibri"/>
                <a:cs typeface="Calibri"/>
              </a:rPr>
              <a:t>cause acute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abdomen.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85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2500"/>
              </a:lnSpc>
              <a:buFont typeface="Arial"/>
              <a:buChar char="•"/>
              <a:tabLst>
                <a:tab pos="241935" algn="l"/>
              </a:tabLst>
            </a:pPr>
            <a:r>
              <a:rPr sz="2600" b="1" spc="5" dirty="0">
                <a:latin typeface="Calibri"/>
                <a:cs typeface="Calibri"/>
              </a:rPr>
              <a:t>Pyloric </a:t>
            </a:r>
            <a:r>
              <a:rPr sz="2600" b="1" spc="-5" dirty="0">
                <a:latin typeface="Calibri"/>
                <a:cs typeface="Calibri"/>
              </a:rPr>
              <a:t>obstruction </a:t>
            </a:r>
            <a:r>
              <a:rPr sz="2600" dirty="0">
                <a:latin typeface="Calibri"/>
                <a:cs typeface="Calibri"/>
              </a:rPr>
              <a:t>– which </a:t>
            </a:r>
            <a:r>
              <a:rPr sz="2600" spc="-10" dirty="0">
                <a:latin typeface="Calibri"/>
                <a:cs typeface="Calibri"/>
              </a:rPr>
              <a:t>occurs </a:t>
            </a:r>
            <a:r>
              <a:rPr sz="2600" spc="-15" dirty="0">
                <a:latin typeface="Calibri"/>
                <a:cs typeface="Calibri"/>
              </a:rPr>
              <a:t>distal to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pyloric sphincter </a:t>
            </a:r>
            <a:r>
              <a:rPr sz="2600" dirty="0">
                <a:latin typeface="Calibri"/>
                <a:cs typeface="Calibri"/>
              </a:rPr>
              <a:t>as a </a:t>
            </a:r>
            <a:r>
              <a:rPr sz="2600" spc="-5" dirty="0">
                <a:latin typeface="Calibri"/>
                <a:cs typeface="Calibri"/>
              </a:rPr>
              <a:t>result  of edema 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inflamed </a:t>
            </a:r>
            <a:r>
              <a:rPr sz="2600" dirty="0">
                <a:latin typeface="Calibri"/>
                <a:cs typeface="Calibri"/>
              </a:rPr>
              <a:t>tissues </a:t>
            </a:r>
            <a:r>
              <a:rPr sz="2600" spc="-5" dirty="0">
                <a:latin typeface="Calibri"/>
                <a:cs typeface="Calibri"/>
              </a:rPr>
              <a:t>or due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scarring 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previous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ulcers.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35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600" b="1" spc="-10" dirty="0">
                <a:latin typeface="Calibri"/>
                <a:cs typeface="Calibri"/>
              </a:rPr>
              <a:t>Malignant change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resulting </a:t>
            </a:r>
            <a:r>
              <a:rPr sz="2600" spc="-10" dirty="0">
                <a:latin typeface="Calibri"/>
                <a:cs typeface="Calibri"/>
              </a:rPr>
              <a:t>from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chronicity of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ulcers.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833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80869"/>
            <a:ext cx="9777730" cy="3682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Cahill, </a:t>
            </a:r>
            <a:r>
              <a:rPr sz="2600" dirty="0">
                <a:latin typeface="Calibri"/>
                <a:cs typeface="Calibri"/>
              </a:rPr>
              <a:t>M. </a:t>
            </a:r>
            <a:r>
              <a:rPr sz="2600" spc="-5" dirty="0">
                <a:latin typeface="Calibri"/>
                <a:cs typeface="Calibri"/>
              </a:rPr>
              <a:t>et </a:t>
            </a:r>
            <a:r>
              <a:rPr sz="2600" dirty="0">
                <a:latin typeface="Calibri"/>
                <a:cs typeface="Calibri"/>
              </a:rPr>
              <a:t>al </a:t>
            </a:r>
            <a:r>
              <a:rPr sz="2600" spc="-5" dirty="0">
                <a:latin typeface="Calibri"/>
                <a:cs typeface="Calibri"/>
              </a:rPr>
              <a:t>(1997),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Nurse’s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Drug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Guide</a:t>
            </a:r>
            <a:r>
              <a:rPr sz="2600" dirty="0">
                <a:latin typeface="Calibri"/>
                <a:cs typeface="Calibri"/>
              </a:rPr>
              <a:t>, </a:t>
            </a:r>
            <a:r>
              <a:rPr sz="2600" spc="-5" dirty="0">
                <a:latin typeface="Calibri"/>
                <a:cs typeface="Calibri"/>
              </a:rPr>
              <a:t>Springhouse,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Pennsylvania.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9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Cahill, </a:t>
            </a:r>
            <a:r>
              <a:rPr sz="2600" dirty="0">
                <a:latin typeface="Calibri"/>
                <a:cs typeface="Calibri"/>
              </a:rPr>
              <a:t>M. </a:t>
            </a:r>
            <a:r>
              <a:rPr sz="2600" spc="-5" dirty="0">
                <a:latin typeface="Calibri"/>
                <a:cs typeface="Calibri"/>
              </a:rPr>
              <a:t>(1998),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Diseases</a:t>
            </a:r>
            <a:r>
              <a:rPr sz="2600" dirty="0">
                <a:latin typeface="Calibri"/>
                <a:cs typeface="Calibri"/>
              </a:rPr>
              <a:t>, Springhouse </a:t>
            </a:r>
            <a:r>
              <a:rPr sz="2600" spc="-10" dirty="0">
                <a:latin typeface="Calibri"/>
                <a:cs typeface="Calibri"/>
              </a:rPr>
              <a:t>Corporation,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Pennsylvania.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281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Dewit, C. S. (1998),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Essentials of Medical-Surgical Nursing</a:t>
            </a:r>
            <a:r>
              <a:rPr sz="2600" spc="-5" dirty="0">
                <a:latin typeface="Calibri"/>
                <a:cs typeface="Calibri"/>
              </a:rPr>
              <a:t>, </a:t>
            </a:r>
            <a:r>
              <a:rPr sz="2600" dirty="0">
                <a:latin typeface="Calibri"/>
                <a:cs typeface="Calibri"/>
              </a:rPr>
              <a:t>4th </a:t>
            </a:r>
            <a:r>
              <a:rPr sz="2600" spc="-10" dirty="0">
                <a:latin typeface="Calibri"/>
                <a:cs typeface="Calibri"/>
              </a:rPr>
              <a:t>Ed., </a:t>
            </a:r>
            <a:r>
              <a:rPr sz="2600" spc="-70" dirty="0">
                <a:latin typeface="Calibri"/>
                <a:cs typeface="Calibri"/>
              </a:rPr>
              <a:t>W.B.  </a:t>
            </a:r>
            <a:r>
              <a:rPr sz="2600" spc="-10" dirty="0">
                <a:latin typeface="Calibri"/>
                <a:cs typeface="Calibri"/>
              </a:rPr>
              <a:t>Saunders </a:t>
            </a:r>
            <a:r>
              <a:rPr sz="2600" spc="-35" dirty="0">
                <a:latin typeface="Calibri"/>
                <a:cs typeface="Calibri"/>
              </a:rPr>
              <a:t>Company, </a:t>
            </a:r>
            <a:r>
              <a:rPr sz="2600" spc="-5" dirty="0">
                <a:latin typeface="Calibri"/>
                <a:cs typeface="Calibri"/>
              </a:rPr>
              <a:t>London.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85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Lewis, S. </a:t>
            </a:r>
            <a:r>
              <a:rPr sz="2600" dirty="0">
                <a:latin typeface="Calibri"/>
                <a:cs typeface="Calibri"/>
              </a:rPr>
              <a:t>M. </a:t>
            </a:r>
            <a:r>
              <a:rPr sz="2600" spc="-10" dirty="0">
                <a:latin typeface="Calibri"/>
                <a:cs typeface="Calibri"/>
              </a:rPr>
              <a:t>et </a:t>
            </a:r>
            <a:r>
              <a:rPr sz="2600" dirty="0">
                <a:latin typeface="Calibri"/>
                <a:cs typeface="Calibri"/>
              </a:rPr>
              <a:t>al </a:t>
            </a:r>
            <a:r>
              <a:rPr sz="2600" spc="-5" dirty="0">
                <a:latin typeface="Calibri"/>
                <a:cs typeface="Calibri"/>
              </a:rPr>
              <a:t>(2004),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Medical-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Surgical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Nursing</a:t>
            </a:r>
            <a:r>
              <a:rPr sz="2600" spc="-5" dirty="0">
                <a:latin typeface="Calibri"/>
                <a:cs typeface="Calibri"/>
              </a:rPr>
              <a:t>, </a:t>
            </a:r>
            <a:r>
              <a:rPr sz="2600" spc="-35" dirty="0">
                <a:latin typeface="Calibri"/>
                <a:cs typeface="Calibri"/>
              </a:rPr>
              <a:t>Mosby,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5" dirty="0">
                <a:latin typeface="Calibri"/>
                <a:cs typeface="Calibri"/>
              </a:rPr>
              <a:t>Texas.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493"/>
            <a:ext cx="10145395" cy="3902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Q1. Discuss </a:t>
            </a:r>
            <a:r>
              <a:rPr sz="2800" spc="-10" dirty="0">
                <a:latin typeface="Calibri"/>
                <a:cs typeface="Calibri"/>
              </a:rPr>
              <a:t>Zollinger-Ellison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Syndrome?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ts val="3190"/>
              </a:lnSpc>
            </a:pPr>
            <a:r>
              <a:rPr sz="2800" spc="-5" dirty="0">
                <a:latin typeface="Calibri"/>
                <a:cs typeface="Calibri"/>
              </a:rPr>
              <a:t>Q2. </a:t>
            </a:r>
            <a:r>
              <a:rPr sz="2800" spc="-10" dirty="0">
                <a:latin typeface="Calibri"/>
                <a:cs typeface="Calibri"/>
              </a:rPr>
              <a:t>Describe how </a:t>
            </a:r>
            <a:r>
              <a:rPr sz="2800" spc="-20" dirty="0">
                <a:latin typeface="Calibri"/>
                <a:cs typeface="Calibri"/>
              </a:rPr>
              <a:t>you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5" dirty="0">
                <a:latin typeface="Calibri"/>
                <a:cs typeface="Calibri"/>
              </a:rPr>
              <a:t>manage </a:t>
            </a:r>
            <a:r>
              <a:rPr sz="2800" spc="-20" dirty="0">
                <a:latin typeface="Calibri"/>
                <a:cs typeface="Calibri"/>
              </a:rPr>
              <a:t>perforation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pyloric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obstruction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tabLst>
                <a:tab pos="586740" algn="l"/>
              </a:tabLst>
            </a:pPr>
            <a:r>
              <a:rPr sz="2800" spc="-5" dirty="0">
                <a:latin typeface="Calibri"/>
                <a:cs typeface="Calibri"/>
              </a:rPr>
              <a:t>.	</a:t>
            </a:r>
            <a:r>
              <a:rPr sz="2800" dirty="0">
                <a:latin typeface="Calibri"/>
                <a:cs typeface="Calibri"/>
              </a:rPr>
              <a:t>as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result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complication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peptic </a:t>
            </a:r>
            <a:r>
              <a:rPr sz="2800" spc="-5" dirty="0">
                <a:latin typeface="Calibri"/>
                <a:cs typeface="Calibri"/>
              </a:rPr>
              <a:t>ulcer </a:t>
            </a:r>
            <a:r>
              <a:rPr sz="2800" spc="-10" dirty="0">
                <a:latin typeface="Calibri"/>
                <a:cs typeface="Calibri"/>
              </a:rPr>
              <a:t>disease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(PUD).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Q3. </a:t>
            </a:r>
            <a:r>
              <a:rPr sz="2800" spc="-10" dirty="0">
                <a:latin typeface="Calibri"/>
                <a:cs typeface="Calibri"/>
              </a:rPr>
              <a:t>Describe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pathophysiology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PUD.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Q4. </a:t>
            </a:r>
            <a:r>
              <a:rPr sz="2800" spc="-10" dirty="0">
                <a:latin typeface="Calibri"/>
                <a:cs typeface="Calibri"/>
              </a:rPr>
              <a:t>What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differential </a:t>
            </a:r>
            <a:r>
              <a:rPr sz="2800" spc="-5" dirty="0">
                <a:latin typeface="Calibri"/>
                <a:cs typeface="Calibri"/>
              </a:rPr>
              <a:t>diagnosis of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PUD?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84865" y="2817700"/>
            <a:ext cx="5360573" cy="21254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1450" y="609676"/>
            <a:ext cx="42284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0" dirty="0"/>
              <a:t>ANATOMY</a:t>
            </a:r>
            <a:r>
              <a:rPr spc="-100" dirty="0"/>
              <a:t> </a:t>
            </a:r>
            <a:r>
              <a:rPr spc="-5" dirty="0"/>
              <a:t>REVIEW</a:t>
            </a:r>
          </a:p>
        </p:txBody>
      </p:sp>
      <p:sp>
        <p:nvSpPr>
          <p:cNvPr id="3" name="object 3"/>
          <p:cNvSpPr/>
          <p:nvPr/>
        </p:nvSpPr>
        <p:spPr>
          <a:xfrm>
            <a:off x="2891027" y="1569719"/>
            <a:ext cx="6171101" cy="5288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6168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35" dirty="0">
                <a:solidFill>
                  <a:srgbClr val="FF0000"/>
                </a:solidFill>
              </a:rPr>
              <a:t>DEFINITION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175240" cy="262699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208915" indent="-2292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This </a:t>
            </a:r>
            <a:r>
              <a:rPr sz="2800" spc="-5" dirty="0">
                <a:latin typeface="Calibri"/>
                <a:cs typeface="Calibri"/>
              </a:rPr>
              <a:t>is the </a:t>
            </a:r>
            <a:r>
              <a:rPr sz="2800" spc="-15" dirty="0">
                <a:latin typeface="Calibri"/>
                <a:cs typeface="Calibri"/>
              </a:rPr>
              <a:t>erosion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20" dirty="0">
                <a:latin typeface="Calibri"/>
                <a:cs typeface="Calibri"/>
              </a:rPr>
              <a:t>gastrointestinal </a:t>
            </a:r>
            <a:r>
              <a:rPr sz="2800" spc="-10" dirty="0">
                <a:latin typeface="Calibri"/>
                <a:cs typeface="Calibri"/>
              </a:rPr>
              <a:t>mucosa resulting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20" dirty="0">
                <a:latin typeface="Calibri"/>
                <a:cs typeface="Calibri"/>
              </a:rPr>
              <a:t>digestive </a:t>
            </a:r>
            <a:r>
              <a:rPr sz="2800" spc="-5" dirty="0">
                <a:latin typeface="Calibri"/>
                <a:cs typeface="Calibri"/>
              </a:rPr>
              <a:t>action of </a:t>
            </a:r>
            <a:r>
              <a:rPr sz="2800" spc="-20" dirty="0">
                <a:latin typeface="Calibri"/>
                <a:cs typeface="Calibri"/>
              </a:rPr>
              <a:t>hydrochloric </a:t>
            </a:r>
            <a:r>
              <a:rPr sz="2800" spc="-5" dirty="0">
                <a:latin typeface="Calibri"/>
                <a:cs typeface="Calibri"/>
              </a:rPr>
              <a:t>acid and </a:t>
            </a:r>
            <a:r>
              <a:rPr sz="2800" spc="-15" dirty="0">
                <a:latin typeface="Calibri"/>
                <a:cs typeface="Calibri"/>
              </a:rPr>
              <a:t>pepsin  </a:t>
            </a:r>
            <a:r>
              <a:rPr sz="2800" spc="-10" dirty="0">
                <a:latin typeface="Calibri"/>
                <a:cs typeface="Calibri"/>
              </a:rPr>
              <a:t>(Basavanthappa,2005).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3030"/>
              </a:lnSpc>
              <a:spcBef>
                <a:spcPts val="185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It is a </a:t>
            </a:r>
            <a:r>
              <a:rPr sz="2800" spc="-15" dirty="0">
                <a:latin typeface="Calibri"/>
                <a:cs typeface="Calibri"/>
              </a:rPr>
              <a:t>break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0" dirty="0">
                <a:latin typeface="Calibri"/>
                <a:cs typeface="Calibri"/>
              </a:rPr>
              <a:t>continuity </a:t>
            </a:r>
            <a:r>
              <a:rPr sz="2800" spc="-5" dirty="0">
                <a:latin typeface="Calibri"/>
                <a:cs typeface="Calibri"/>
              </a:rPr>
              <a:t>of the GIT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25" dirty="0">
                <a:latin typeface="Calibri"/>
                <a:cs typeface="Calibri"/>
              </a:rPr>
              <a:t>involve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mucosa,  submucosa </a:t>
            </a:r>
            <a:r>
              <a:rPr sz="2800" spc="-5" dirty="0">
                <a:latin typeface="Calibri"/>
                <a:cs typeface="Calibri"/>
              </a:rPr>
              <a:t>or muscular </a:t>
            </a:r>
            <a:r>
              <a:rPr sz="2800" spc="-25" dirty="0">
                <a:latin typeface="Calibri"/>
                <a:cs typeface="Calibri"/>
              </a:rPr>
              <a:t>layer </a:t>
            </a:r>
            <a:r>
              <a:rPr sz="2800" spc="-5" dirty="0">
                <a:latin typeface="Calibri"/>
                <a:cs typeface="Calibri"/>
              </a:rPr>
              <a:t>of esophagus, </a:t>
            </a:r>
            <a:r>
              <a:rPr sz="2800" spc="-15" dirty="0">
                <a:latin typeface="Calibri"/>
                <a:cs typeface="Calibri"/>
              </a:rPr>
              <a:t>stomach,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duodenum.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5"/>
              </a:spcBef>
            </a:pPr>
            <a:r>
              <a:rPr spc="-45" dirty="0">
                <a:solidFill>
                  <a:srgbClr val="FF0000"/>
                </a:solidFill>
              </a:rPr>
              <a:t>CAUSE/PREDISPOSING </a:t>
            </a:r>
            <a:r>
              <a:rPr spc="-95" dirty="0">
                <a:solidFill>
                  <a:srgbClr val="FF0000"/>
                </a:solidFill>
              </a:rPr>
              <a:t>FACTORS </a:t>
            </a:r>
            <a:r>
              <a:rPr spc="-20" dirty="0">
                <a:solidFill>
                  <a:srgbClr val="FF0000"/>
                </a:solidFill>
              </a:rPr>
              <a:t>OF</a:t>
            </a:r>
            <a:r>
              <a:rPr spc="-19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PUD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966"/>
            <a:ext cx="9926955" cy="416052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805180" indent="-229235">
              <a:lnSpc>
                <a:spcPts val="2690"/>
              </a:lnSpc>
              <a:spcBef>
                <a:spcPts val="74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Peptic </a:t>
            </a:r>
            <a:r>
              <a:rPr sz="2800" spc="-15" dirty="0">
                <a:latin typeface="Calibri"/>
                <a:cs typeface="Calibri"/>
              </a:rPr>
              <a:t>ulcers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5" dirty="0">
                <a:latin typeface="Calibri"/>
                <a:cs typeface="Calibri"/>
              </a:rPr>
              <a:t>be classified </a:t>
            </a:r>
            <a:r>
              <a:rPr sz="2800" spc="-15" dirty="0">
                <a:latin typeface="Calibri"/>
                <a:cs typeface="Calibri"/>
              </a:rPr>
              <a:t>according to duration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well </a:t>
            </a:r>
            <a:r>
              <a:rPr sz="2800" dirty="0">
                <a:latin typeface="Calibri"/>
                <a:cs typeface="Calibri"/>
              </a:rPr>
              <a:t>as  </a:t>
            </a:r>
            <a:r>
              <a:rPr sz="2800" spc="-10" dirty="0">
                <a:latin typeface="Calibri"/>
                <a:cs typeface="Calibri"/>
              </a:rPr>
              <a:t>location.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According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duration there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acute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chronic.</a:t>
            </a:r>
            <a:endParaRPr sz="2800">
              <a:latin typeface="Calibri"/>
              <a:cs typeface="Calibri"/>
            </a:endParaRPr>
          </a:p>
          <a:p>
            <a:pPr marL="241300" marR="805180" indent="-229235">
              <a:lnSpc>
                <a:spcPts val="2690"/>
              </a:lnSpc>
              <a:spcBef>
                <a:spcPts val="98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Peptic </a:t>
            </a:r>
            <a:r>
              <a:rPr sz="2800" spc="-15" dirty="0">
                <a:latin typeface="Calibri"/>
                <a:cs typeface="Calibri"/>
              </a:rPr>
              <a:t>ulcers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5" dirty="0">
                <a:latin typeface="Calibri"/>
                <a:cs typeface="Calibri"/>
              </a:rPr>
              <a:t>be classified </a:t>
            </a:r>
            <a:r>
              <a:rPr sz="2800" spc="-15" dirty="0">
                <a:latin typeface="Calibri"/>
                <a:cs typeface="Calibri"/>
              </a:rPr>
              <a:t>according to duration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well </a:t>
            </a:r>
            <a:r>
              <a:rPr sz="2800" dirty="0">
                <a:latin typeface="Calibri"/>
                <a:cs typeface="Calibri"/>
              </a:rPr>
              <a:t>as  </a:t>
            </a:r>
            <a:r>
              <a:rPr sz="2800" spc="-10" dirty="0">
                <a:latin typeface="Calibri"/>
                <a:cs typeface="Calibri"/>
              </a:rPr>
              <a:t>location.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According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duration we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acute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chronic.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2690"/>
              </a:lnSpc>
              <a:spcBef>
                <a:spcPts val="969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cause is </a:t>
            </a:r>
            <a:r>
              <a:rPr sz="2800" spc="-10" dirty="0">
                <a:latin typeface="Calibri"/>
                <a:cs typeface="Calibri"/>
              </a:rPr>
              <a:t>unknown; </a:t>
            </a:r>
            <a:r>
              <a:rPr sz="2800" spc="-45" dirty="0">
                <a:latin typeface="Calibri"/>
                <a:cs typeface="Calibri"/>
              </a:rPr>
              <a:t>however,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predisposing </a:t>
            </a:r>
            <a:r>
              <a:rPr sz="2800" spc="-25" dirty="0">
                <a:latin typeface="Calibri"/>
                <a:cs typeface="Calibri"/>
              </a:rPr>
              <a:t>factors </a:t>
            </a:r>
            <a:r>
              <a:rPr sz="2800" spc="-5" dirty="0">
                <a:latin typeface="Calibri"/>
                <a:cs typeface="Calibri"/>
              </a:rPr>
              <a:t>and  these include: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-</a:t>
            </a:r>
            <a:endParaRPr sz="2800">
              <a:latin typeface="Calibri"/>
              <a:cs typeface="Calibri"/>
            </a:endParaRPr>
          </a:p>
          <a:p>
            <a:pPr marL="241300" marR="61594" indent="-229235">
              <a:lnSpc>
                <a:spcPts val="2690"/>
              </a:lnSpc>
              <a:spcBef>
                <a:spcPts val="1005"/>
              </a:spcBef>
              <a:buFont typeface="Wingdings"/>
              <a:buChar char=""/>
              <a:tabLst>
                <a:tab pos="927100" algn="l"/>
                <a:tab pos="927735" algn="l"/>
              </a:tabLst>
            </a:pPr>
            <a:r>
              <a:rPr sz="2800" spc="-10" dirty="0">
                <a:latin typeface="Calibri"/>
                <a:cs typeface="Calibri"/>
              </a:rPr>
              <a:t>Regular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prolonged </a:t>
            </a:r>
            <a:r>
              <a:rPr sz="2800" spc="-5" dirty="0">
                <a:latin typeface="Calibri"/>
                <a:cs typeface="Calibri"/>
              </a:rPr>
              <a:t>use of </a:t>
            </a:r>
            <a:r>
              <a:rPr sz="2800" spc="-15" dirty="0">
                <a:latin typeface="Calibri"/>
                <a:cs typeface="Calibri"/>
              </a:rPr>
              <a:t>non-steroidal </a:t>
            </a:r>
            <a:r>
              <a:rPr sz="2800" spc="-10" dirty="0">
                <a:latin typeface="Calibri"/>
                <a:cs typeface="Calibri"/>
              </a:rPr>
              <a:t>anti-inflammatory  drugs </a:t>
            </a:r>
            <a:r>
              <a:rPr sz="2800" dirty="0">
                <a:latin typeface="Calibri"/>
                <a:cs typeface="Calibri"/>
              </a:rPr>
              <a:t>e.g.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Aspirin.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7490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40" dirty="0">
                <a:solidFill>
                  <a:srgbClr val="FF0000"/>
                </a:solidFill>
              </a:rPr>
              <a:t>PREDISPOSING </a:t>
            </a:r>
            <a:r>
              <a:rPr b="1" spc="-95" dirty="0">
                <a:solidFill>
                  <a:srgbClr val="FF0000"/>
                </a:solidFill>
              </a:rPr>
              <a:t>FACTORS </a:t>
            </a:r>
            <a:r>
              <a:rPr b="1" spc="-20" dirty="0">
                <a:solidFill>
                  <a:srgbClr val="FF0000"/>
                </a:solidFill>
              </a:rPr>
              <a:t>OF PUD</a:t>
            </a:r>
            <a:r>
              <a:rPr b="1" spc="-245" dirty="0">
                <a:solidFill>
                  <a:srgbClr val="FF0000"/>
                </a:solidFill>
              </a:rPr>
              <a:t> </a:t>
            </a:r>
            <a:r>
              <a:rPr b="1" spc="-15" dirty="0">
                <a:solidFill>
                  <a:srgbClr val="FF0000"/>
                </a:solidFill>
              </a:rPr>
              <a:t>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95255" cy="185864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151130" indent="-229235">
              <a:lnSpc>
                <a:spcPts val="3020"/>
              </a:lnSpc>
              <a:spcBef>
                <a:spcPts val="480"/>
              </a:spcBef>
              <a:buFont typeface="Wingdings"/>
              <a:buChar char=""/>
              <a:tabLst>
                <a:tab pos="410845" algn="l"/>
              </a:tabLst>
            </a:pPr>
            <a:r>
              <a:rPr sz="2800" spc="-15" dirty="0">
                <a:latin typeface="Calibri"/>
                <a:cs typeface="Calibri"/>
              </a:rPr>
              <a:t>Excessive </a:t>
            </a:r>
            <a:r>
              <a:rPr sz="2800" spc="-10" dirty="0">
                <a:latin typeface="Calibri"/>
                <a:cs typeface="Calibri"/>
              </a:rPr>
              <a:t>regular alcohol consumption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heavy </a:t>
            </a:r>
            <a:r>
              <a:rPr sz="2800" spc="-25" dirty="0">
                <a:latin typeface="Calibri"/>
                <a:cs typeface="Calibri"/>
              </a:rPr>
              <a:t>cigarette </a:t>
            </a:r>
            <a:r>
              <a:rPr sz="2800" spc="-10" dirty="0">
                <a:latin typeface="Calibri"/>
                <a:cs typeface="Calibri"/>
              </a:rPr>
              <a:t>smoking 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5" dirty="0">
                <a:latin typeface="Calibri"/>
                <a:cs typeface="Calibri"/>
              </a:rPr>
              <a:t>accelerate gastric </a:t>
            </a:r>
            <a:r>
              <a:rPr sz="2800" dirty="0">
                <a:latin typeface="Calibri"/>
                <a:cs typeface="Calibri"/>
              </a:rPr>
              <a:t>acid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production.</a:t>
            </a:r>
            <a:endParaRPr sz="2800">
              <a:latin typeface="Calibri"/>
              <a:cs typeface="Calibri"/>
            </a:endParaRPr>
          </a:p>
          <a:p>
            <a:pPr marL="410209" indent="-398145">
              <a:lnSpc>
                <a:spcPct val="100000"/>
              </a:lnSpc>
              <a:spcBef>
                <a:spcPts val="635"/>
              </a:spcBef>
              <a:buFont typeface="Wingdings"/>
              <a:buChar char=""/>
              <a:tabLst>
                <a:tab pos="410845" algn="l"/>
              </a:tabLst>
            </a:pPr>
            <a:r>
              <a:rPr sz="2800" spc="-15" dirty="0">
                <a:latin typeface="Calibri"/>
                <a:cs typeface="Calibri"/>
              </a:rPr>
              <a:t>Infection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Helicobacter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Pylori.</a:t>
            </a:r>
            <a:endParaRPr sz="2800">
              <a:latin typeface="Calibri"/>
              <a:cs typeface="Calibri"/>
            </a:endParaRPr>
          </a:p>
          <a:p>
            <a:pPr marL="410209" indent="-398145">
              <a:lnSpc>
                <a:spcPct val="100000"/>
              </a:lnSpc>
              <a:spcBef>
                <a:spcPts val="660"/>
              </a:spcBef>
              <a:buFont typeface="Wingdings"/>
              <a:buChar char=""/>
              <a:tabLst>
                <a:tab pos="410845" algn="l"/>
              </a:tabLst>
            </a:pPr>
            <a:r>
              <a:rPr sz="2800" spc="-15" dirty="0">
                <a:latin typeface="Calibri"/>
                <a:cs typeface="Calibri"/>
              </a:rPr>
              <a:t>Pathologic </a:t>
            </a:r>
            <a:r>
              <a:rPr sz="2800" spc="-20" dirty="0">
                <a:latin typeface="Calibri"/>
                <a:cs typeface="Calibri"/>
              </a:rPr>
              <a:t>hyper </a:t>
            </a:r>
            <a:r>
              <a:rPr sz="2800" spc="-15" dirty="0">
                <a:latin typeface="Calibri"/>
                <a:cs typeface="Calibri"/>
              </a:rPr>
              <a:t>secretory </a:t>
            </a:r>
            <a:r>
              <a:rPr sz="2800" spc="-25" dirty="0">
                <a:latin typeface="Calibri"/>
                <a:cs typeface="Calibri"/>
              </a:rPr>
              <a:t>states </a:t>
            </a:r>
            <a:r>
              <a:rPr sz="2800" spc="-1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Zollinger-Ellison</a:t>
            </a:r>
            <a:r>
              <a:rPr sz="2800" spc="2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syndrome.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2843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00" dirty="0">
                <a:solidFill>
                  <a:srgbClr val="FF0000"/>
                </a:solidFill>
              </a:rPr>
              <a:t>PATHOPHYSIOLOGY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89540" cy="4037329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The mechanisms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mucosal injury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gastritis </a:t>
            </a:r>
            <a:r>
              <a:rPr sz="2800" spc="-5" dirty="0">
                <a:latin typeface="Calibri"/>
                <a:cs typeface="Calibri"/>
              </a:rPr>
              <a:t>and PUD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thought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5" dirty="0">
                <a:latin typeface="Calibri"/>
                <a:cs typeface="Calibri"/>
              </a:rPr>
              <a:t>be imbalance of </a:t>
            </a:r>
            <a:r>
              <a:rPr sz="2800" spc="-10" dirty="0">
                <a:latin typeface="Calibri"/>
                <a:cs typeface="Calibri"/>
              </a:rPr>
              <a:t>aggressive </a:t>
            </a:r>
            <a:r>
              <a:rPr sz="2800" spc="-25" dirty="0">
                <a:latin typeface="Calibri"/>
                <a:cs typeface="Calibri"/>
              </a:rPr>
              <a:t>factors </a:t>
            </a:r>
            <a:r>
              <a:rPr sz="2800" spc="-5" dirty="0">
                <a:latin typeface="Calibri"/>
                <a:cs typeface="Calibri"/>
              </a:rPr>
              <a:t>such as </a:t>
            </a:r>
            <a:r>
              <a:rPr sz="2800" dirty="0">
                <a:latin typeface="Calibri"/>
                <a:cs typeface="Calibri"/>
              </a:rPr>
              <a:t>acid </a:t>
            </a:r>
            <a:r>
              <a:rPr sz="2800" spc="-10" dirty="0">
                <a:latin typeface="Calibri"/>
                <a:cs typeface="Calibri"/>
              </a:rPr>
              <a:t>production,  </a:t>
            </a:r>
            <a:r>
              <a:rPr sz="2800" spc="-15" dirty="0">
                <a:latin typeface="Calibri"/>
                <a:cs typeface="Calibri"/>
              </a:rPr>
              <a:t>production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pepsin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defensive </a:t>
            </a:r>
            <a:r>
              <a:rPr sz="2800" spc="-25" dirty="0">
                <a:latin typeface="Calibri"/>
                <a:cs typeface="Calibri"/>
              </a:rPr>
              <a:t>factors </a:t>
            </a:r>
            <a:r>
              <a:rPr sz="2800" spc="-1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mucous  </a:t>
            </a:r>
            <a:r>
              <a:rPr sz="2800" spc="-15" dirty="0">
                <a:latin typeface="Calibri"/>
                <a:cs typeface="Calibri"/>
              </a:rPr>
              <a:t>production, bicarbonate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blood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flow.</a:t>
            </a:r>
            <a:endParaRPr sz="2800">
              <a:latin typeface="Calibri"/>
              <a:cs typeface="Calibri"/>
            </a:endParaRPr>
          </a:p>
          <a:p>
            <a:pPr marL="241300" marR="131445" indent="-229235">
              <a:lnSpc>
                <a:spcPct val="9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Erosive </a:t>
            </a:r>
            <a:r>
              <a:rPr sz="2800" spc="-15" dirty="0">
                <a:latin typeface="Calibri"/>
                <a:cs typeface="Calibri"/>
              </a:rPr>
              <a:t>gastritis </a:t>
            </a:r>
            <a:r>
              <a:rPr sz="2800" spc="-10" dirty="0">
                <a:latin typeface="Calibri"/>
                <a:cs typeface="Calibri"/>
              </a:rPr>
              <a:t>usually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associated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serious </a:t>
            </a:r>
            <a:r>
              <a:rPr sz="2800" spc="-5" dirty="0">
                <a:latin typeface="Calibri"/>
                <a:cs typeface="Calibri"/>
              </a:rPr>
              <a:t>illness or with  </a:t>
            </a:r>
            <a:r>
              <a:rPr sz="2800" spc="-10" dirty="0">
                <a:latin typeface="Calibri"/>
                <a:cs typeface="Calibri"/>
              </a:rPr>
              <a:t>various drugs. Stress, bile, </a:t>
            </a:r>
            <a:r>
              <a:rPr sz="2800" spc="-5" dirty="0">
                <a:latin typeface="Calibri"/>
                <a:cs typeface="Calibri"/>
              </a:rPr>
              <a:t>ethanol and </a:t>
            </a:r>
            <a:r>
              <a:rPr sz="2800" spc="-15" dirty="0">
                <a:latin typeface="Calibri"/>
                <a:cs typeface="Calibri"/>
              </a:rPr>
              <a:t>non-steroidal </a:t>
            </a:r>
            <a:r>
              <a:rPr sz="2800" spc="-10" dirty="0">
                <a:latin typeface="Calibri"/>
                <a:cs typeface="Calibri"/>
              </a:rPr>
              <a:t>anti-  </a:t>
            </a:r>
            <a:r>
              <a:rPr sz="2800" spc="-15" dirty="0">
                <a:latin typeface="Calibri"/>
                <a:cs typeface="Calibri"/>
              </a:rPr>
              <a:t>inflammatory </a:t>
            </a:r>
            <a:r>
              <a:rPr sz="2800" spc="-10" dirty="0">
                <a:latin typeface="Calibri"/>
                <a:cs typeface="Calibri"/>
              </a:rPr>
              <a:t>drugs (NSAIDS) </a:t>
            </a:r>
            <a:r>
              <a:rPr sz="2800" spc="-15" dirty="0">
                <a:latin typeface="Calibri"/>
                <a:cs typeface="Calibri"/>
              </a:rPr>
              <a:t>disrupt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gastric </a:t>
            </a:r>
            <a:r>
              <a:rPr sz="2800" spc="-10" dirty="0">
                <a:latin typeface="Calibri"/>
                <a:cs typeface="Calibri"/>
              </a:rPr>
              <a:t>mucosal barrier  </a:t>
            </a:r>
            <a:r>
              <a:rPr sz="2800" spc="-5" dirty="0">
                <a:latin typeface="Calibri"/>
                <a:cs typeface="Calibri"/>
              </a:rPr>
              <a:t>making it </a:t>
            </a:r>
            <a:r>
              <a:rPr sz="2800" spc="-15" dirty="0">
                <a:latin typeface="Calibri"/>
                <a:cs typeface="Calibri"/>
              </a:rPr>
              <a:t>vulnerable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break </a:t>
            </a:r>
            <a:r>
              <a:rPr sz="2800" spc="-10" dirty="0">
                <a:latin typeface="Calibri"/>
                <a:cs typeface="Calibri"/>
              </a:rPr>
              <a:t>down </a:t>
            </a:r>
            <a:r>
              <a:rPr sz="2800" spc="-20" dirty="0">
                <a:latin typeface="Calibri"/>
                <a:cs typeface="Calibri"/>
              </a:rPr>
              <a:t>forming </a:t>
            </a:r>
            <a:r>
              <a:rPr sz="2800" spc="-15" dirty="0">
                <a:latin typeface="Calibri"/>
                <a:cs typeface="Calibri"/>
              </a:rPr>
              <a:t>ulcerations. Infection 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b="1" spc="-10" dirty="0">
                <a:latin typeface="Calibri"/>
                <a:cs typeface="Calibri"/>
              </a:rPr>
              <a:t>helicobacter pylori </a:t>
            </a:r>
            <a:r>
              <a:rPr sz="2800" spc="-5" dirty="0">
                <a:latin typeface="Calibri"/>
                <a:cs typeface="Calibri"/>
              </a:rPr>
              <a:t>is the leading </a:t>
            </a:r>
            <a:r>
              <a:rPr sz="2800" spc="-20" dirty="0">
                <a:latin typeface="Calibri"/>
                <a:cs typeface="Calibri"/>
              </a:rPr>
              <a:t>factor </a:t>
            </a:r>
            <a:r>
              <a:rPr sz="2800" spc="-5" dirty="0">
                <a:latin typeface="Calibri"/>
                <a:cs typeface="Calibri"/>
              </a:rPr>
              <a:t>in PUD </a:t>
            </a:r>
            <a:r>
              <a:rPr sz="2800" spc="-15" dirty="0">
                <a:latin typeface="Calibri"/>
                <a:cs typeface="Calibri"/>
              </a:rPr>
              <a:t>formation </a:t>
            </a:r>
            <a:r>
              <a:rPr sz="2800" spc="-5" dirty="0">
                <a:latin typeface="Calibri"/>
                <a:cs typeface="Calibri"/>
              </a:rPr>
              <a:t>and is  </a:t>
            </a:r>
            <a:r>
              <a:rPr sz="2800" spc="-10" dirty="0">
                <a:latin typeface="Calibri"/>
                <a:cs typeface="Calibri"/>
              </a:rPr>
              <a:t>associated </a:t>
            </a:r>
            <a:r>
              <a:rPr sz="2800" spc="-5" dirty="0">
                <a:latin typeface="Calibri"/>
                <a:cs typeface="Calibri"/>
              </a:rPr>
              <a:t>with all </a:t>
            </a:r>
            <a:r>
              <a:rPr sz="2800" spc="-15" dirty="0">
                <a:latin typeface="Calibri"/>
                <a:cs typeface="Calibri"/>
              </a:rPr>
              <a:t>ulcers </a:t>
            </a:r>
            <a:r>
              <a:rPr sz="2800" spc="-10" dirty="0">
                <a:latin typeface="Calibri"/>
                <a:cs typeface="Calibri"/>
              </a:rPr>
              <a:t>not induced </a:t>
            </a:r>
            <a:r>
              <a:rPr sz="2800" spc="-15" dirty="0">
                <a:latin typeface="Calibri"/>
                <a:cs typeface="Calibri"/>
              </a:rPr>
              <a:t>by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NSAIDS.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8191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0" dirty="0">
                <a:solidFill>
                  <a:srgbClr val="FF0000"/>
                </a:solidFill>
              </a:rPr>
              <a:t>PATHOPHYSIOLOGY</a:t>
            </a:r>
            <a:r>
              <a:rPr spc="-14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CONT’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057130" cy="30111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3175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The pylori </a:t>
            </a:r>
            <a:r>
              <a:rPr sz="2800" spc="-20" dirty="0">
                <a:latin typeface="Calibri"/>
                <a:cs typeface="Calibri"/>
              </a:rPr>
              <a:t>colonize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deep </a:t>
            </a:r>
            <a:r>
              <a:rPr sz="2800" spc="-30" dirty="0">
                <a:latin typeface="Calibri"/>
                <a:cs typeface="Calibri"/>
              </a:rPr>
              <a:t>layers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0" dirty="0">
                <a:latin typeface="Calibri"/>
                <a:cs typeface="Calibri"/>
              </a:rPr>
              <a:t>mucosal gel that </a:t>
            </a:r>
            <a:r>
              <a:rPr sz="2800" spc="-15" dirty="0">
                <a:latin typeface="Calibri"/>
                <a:cs typeface="Calibri"/>
              </a:rPr>
              <a:t>coats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5" dirty="0">
                <a:latin typeface="Calibri"/>
                <a:cs typeface="Calibri"/>
              </a:rPr>
              <a:t>gastric </a:t>
            </a:r>
            <a:r>
              <a:rPr sz="2800" spc="-10" dirty="0">
                <a:latin typeface="Calibri"/>
                <a:cs typeface="Calibri"/>
              </a:rPr>
              <a:t>mucosa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disrupts </a:t>
            </a:r>
            <a:r>
              <a:rPr sz="2800" spc="-5" dirty="0">
                <a:latin typeface="Calibri"/>
                <a:cs typeface="Calibri"/>
              </a:rPr>
              <a:t>its </a:t>
            </a:r>
            <a:r>
              <a:rPr sz="2800" spc="-15" dirty="0">
                <a:latin typeface="Calibri"/>
                <a:cs typeface="Calibri"/>
              </a:rPr>
              <a:t>protective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properties.</a:t>
            </a:r>
            <a:endParaRPr sz="2800">
              <a:latin typeface="Calibri"/>
              <a:cs typeface="Calibri"/>
            </a:endParaRPr>
          </a:p>
          <a:p>
            <a:pPr marL="241300" marR="262890" indent="-229235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NSAIDs </a:t>
            </a:r>
            <a:r>
              <a:rPr sz="2800" spc="-5" dirty="0">
                <a:latin typeface="Calibri"/>
                <a:cs typeface="Calibri"/>
              </a:rPr>
              <a:t>also </a:t>
            </a:r>
            <a:r>
              <a:rPr sz="2800" spc="-25" dirty="0">
                <a:latin typeface="Calibri"/>
                <a:cs typeface="Calibri"/>
              </a:rPr>
              <a:t>interfere </a:t>
            </a:r>
            <a:r>
              <a:rPr sz="2800" spc="-5" dirty="0">
                <a:latin typeface="Calibri"/>
                <a:cs typeface="Calibri"/>
              </a:rPr>
              <a:t>with the </a:t>
            </a:r>
            <a:r>
              <a:rPr sz="2800" spc="-15" dirty="0">
                <a:latin typeface="Calibri"/>
                <a:cs typeface="Calibri"/>
              </a:rPr>
              <a:t>protective </a:t>
            </a:r>
            <a:r>
              <a:rPr sz="2800" spc="-5" dirty="0">
                <a:latin typeface="Calibri"/>
                <a:cs typeface="Calibri"/>
              </a:rPr>
              <a:t>mucus </a:t>
            </a:r>
            <a:r>
              <a:rPr sz="2800" spc="-25" dirty="0">
                <a:latin typeface="Calibri"/>
                <a:cs typeface="Calibri"/>
              </a:rPr>
              <a:t>layer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10" dirty="0">
                <a:latin typeface="Calibri"/>
                <a:cs typeface="Calibri"/>
              </a:rPr>
              <a:t>inhibiting  mucosal </a:t>
            </a:r>
            <a:r>
              <a:rPr sz="2800" spc="-30" dirty="0">
                <a:latin typeface="Calibri"/>
                <a:cs typeface="Calibri"/>
              </a:rPr>
              <a:t>activity, </a:t>
            </a:r>
            <a:r>
              <a:rPr sz="2800" spc="-10" dirty="0">
                <a:latin typeface="Calibri"/>
                <a:cs typeface="Calibri"/>
              </a:rPr>
              <a:t>reducing mucosal </a:t>
            </a:r>
            <a:r>
              <a:rPr sz="2800" spc="-15" dirty="0">
                <a:latin typeface="Calibri"/>
                <a:cs typeface="Calibri"/>
              </a:rPr>
              <a:t>prostaglandins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10" dirty="0">
                <a:latin typeface="Calibri"/>
                <a:cs typeface="Calibri"/>
              </a:rPr>
              <a:t>cause  </a:t>
            </a:r>
            <a:r>
              <a:rPr sz="2800" spc="-5" dirty="0">
                <a:latin typeface="Calibri"/>
                <a:cs typeface="Calibri"/>
              </a:rPr>
              <a:t>abnormal </a:t>
            </a:r>
            <a:r>
              <a:rPr sz="2800" spc="-10" dirty="0">
                <a:latin typeface="Calibri"/>
                <a:cs typeface="Calibri"/>
              </a:rPr>
              <a:t>permeability </a:t>
            </a:r>
            <a:r>
              <a:rPr sz="2800" spc="-5" dirty="0">
                <a:latin typeface="Calibri"/>
                <a:cs typeface="Calibri"/>
              </a:rPr>
              <a:t>of the mucus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layer.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The common </a:t>
            </a:r>
            <a:r>
              <a:rPr sz="2800" spc="-15" dirty="0">
                <a:latin typeface="Calibri"/>
                <a:cs typeface="Calibri"/>
              </a:rPr>
              <a:t>sites where ulcerations </a:t>
            </a:r>
            <a:r>
              <a:rPr sz="2800" spc="-5" dirty="0">
                <a:latin typeface="Calibri"/>
                <a:cs typeface="Calibri"/>
              </a:rPr>
              <a:t>occur </a:t>
            </a:r>
            <a:r>
              <a:rPr sz="2800" spc="-15" dirty="0">
                <a:latin typeface="Calibri"/>
                <a:cs typeface="Calibri"/>
              </a:rPr>
              <a:t>are: </a:t>
            </a:r>
            <a:r>
              <a:rPr sz="2800" spc="-10" dirty="0">
                <a:latin typeface="Calibri"/>
                <a:cs typeface="Calibri"/>
              </a:rPr>
              <a:t>duodenum, antrum,  </a:t>
            </a:r>
            <a:r>
              <a:rPr sz="2800" spc="-5" dirty="0">
                <a:latin typeface="Calibri"/>
                <a:cs typeface="Calibri"/>
              </a:rPr>
              <a:t>lesser </a:t>
            </a:r>
            <a:r>
              <a:rPr sz="2800" spc="-15" dirty="0">
                <a:latin typeface="Calibri"/>
                <a:cs typeface="Calibri"/>
              </a:rPr>
              <a:t>curvature,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gastro- </a:t>
            </a:r>
            <a:r>
              <a:rPr sz="2800" spc="-5" dirty="0">
                <a:latin typeface="Calibri"/>
                <a:cs typeface="Calibri"/>
              </a:rPr>
              <a:t>esophageal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junction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96311" y="123444"/>
            <a:ext cx="7327392" cy="63642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1232</Words>
  <Application>Microsoft Office PowerPoint</Application>
  <PresentationFormat>Custom</PresentationFormat>
  <Paragraphs>132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INTRODUCTION</vt:lpstr>
      <vt:lpstr>ANATOMY REVIEW</vt:lpstr>
      <vt:lpstr>DEFINITION</vt:lpstr>
      <vt:lpstr>CAUSE/PREDISPOSING FACTORS OF PUD</vt:lpstr>
      <vt:lpstr>PREDISPOSING FACTORS OF PUD CONT’</vt:lpstr>
      <vt:lpstr>PATHOPHYSIOLOGY</vt:lpstr>
      <vt:lpstr>PATHOPHYSIOLOGY CONT’</vt:lpstr>
      <vt:lpstr>Slide 9</vt:lpstr>
      <vt:lpstr>Slide 10</vt:lpstr>
      <vt:lpstr>Signs and Symptoms</vt:lpstr>
      <vt:lpstr>S/S CONT’</vt:lpstr>
      <vt:lpstr>COMPARISON BETWEEN GASTRIC AND  DUODENAL ULCERS</vt:lpstr>
      <vt:lpstr>Investigations: </vt:lpstr>
      <vt:lpstr>MANAGEMENT’</vt:lpstr>
      <vt:lpstr>MGT CONT’</vt:lpstr>
      <vt:lpstr>MGT CONT’</vt:lpstr>
      <vt:lpstr>MGT CONT’</vt:lpstr>
      <vt:lpstr>MGT CONT’</vt:lpstr>
      <vt:lpstr>MGT CONT’</vt:lpstr>
      <vt:lpstr>COMPLICATIONS</vt:lpstr>
      <vt:lpstr>REFERENCES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PEPTIC ULCER DISEASE (PUD)</dc:title>
  <dc:creator>JOR MWE</dc:creator>
  <cp:lastModifiedBy>library</cp:lastModifiedBy>
  <cp:revision>1</cp:revision>
  <dcterms:created xsi:type="dcterms:W3CDTF">2020-06-01T09:19:21Z</dcterms:created>
  <dcterms:modified xsi:type="dcterms:W3CDTF">2021-03-29T06:06:49Z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2020-06-01T00:00:00Z</vt:filetime>
  </property>
</Properties>
</file>