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4" r:id="rId4"/>
    <p:sldId id="257" r:id="rId5"/>
    <p:sldId id="275" r:id="rId6"/>
    <p:sldId id="276" r:id="rId7"/>
    <p:sldId id="258" r:id="rId8"/>
    <p:sldId id="259" r:id="rId9"/>
    <p:sldId id="260" r:id="rId10"/>
    <p:sldId id="261" r:id="rId11"/>
    <p:sldId id="262" r:id="rId12"/>
    <p:sldId id="263" r:id="rId13"/>
    <p:sldId id="306" r:id="rId14"/>
    <p:sldId id="264" r:id="rId15"/>
    <p:sldId id="265" r:id="rId16"/>
    <p:sldId id="266" r:id="rId17"/>
    <p:sldId id="267" r:id="rId18"/>
    <p:sldId id="277" r:id="rId19"/>
    <p:sldId id="283" r:id="rId20"/>
    <p:sldId id="284" r:id="rId21"/>
    <p:sldId id="285" r:id="rId22"/>
    <p:sldId id="286" r:id="rId23"/>
    <p:sldId id="287" r:id="rId24"/>
    <p:sldId id="293" r:id="rId25"/>
    <p:sldId id="294" r:id="rId26"/>
    <p:sldId id="295" r:id="rId27"/>
    <p:sldId id="296" r:id="rId28"/>
    <p:sldId id="297" r:id="rId29"/>
    <p:sldId id="298" r:id="rId30"/>
    <p:sldId id="299" r:id="rId31"/>
    <p:sldId id="300" r:id="rId32"/>
    <p:sldId id="301" r:id="rId33"/>
    <p:sldId id="302" r:id="rId34"/>
    <p:sldId id="304" r:id="rId35"/>
    <p:sldId id="292" r:id="rId36"/>
    <p:sldId id="288" r:id="rId37"/>
    <p:sldId id="289" r:id="rId38"/>
    <p:sldId id="27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B8E303-7407-45C9-BE64-E03D84C06AB5}"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90191-B1C8-448F-B9B5-06B1D2F18A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8E303-7407-45C9-BE64-E03D84C06AB5}"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90191-B1C8-448F-B9B5-06B1D2F18A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8E303-7407-45C9-BE64-E03D84C06AB5}"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90191-B1C8-448F-B9B5-06B1D2F18A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8E303-7407-45C9-BE64-E03D84C06AB5}"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90191-B1C8-448F-B9B5-06B1D2F18A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8E303-7407-45C9-BE64-E03D84C06AB5}"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90191-B1C8-448F-B9B5-06B1D2F18A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B8E303-7407-45C9-BE64-E03D84C06AB5}"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90191-B1C8-448F-B9B5-06B1D2F18A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B8E303-7407-45C9-BE64-E03D84C06AB5}"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90191-B1C8-448F-B9B5-06B1D2F18A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B8E303-7407-45C9-BE64-E03D84C06AB5}" type="datetimeFigureOut">
              <a:rPr lang="en-US" smtClean="0"/>
              <a:pPr/>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90191-B1C8-448F-B9B5-06B1D2F18A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8E303-7407-45C9-BE64-E03D84C06AB5}"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90191-B1C8-448F-B9B5-06B1D2F18A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8E303-7407-45C9-BE64-E03D84C06AB5}"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90191-B1C8-448F-B9B5-06B1D2F18A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8E303-7407-45C9-BE64-E03D84C06AB5}"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90191-B1C8-448F-B9B5-06B1D2F18A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8E303-7407-45C9-BE64-E03D84C06AB5}" type="datetimeFigureOut">
              <a:rPr lang="en-US" smtClean="0"/>
              <a:pPr/>
              <a:t>3/29/2021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90191-B1C8-448F-B9B5-06B1D2F18A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6000" dirty="0" smtClean="0">
                <a:solidFill>
                  <a:srgbClr val="FF0000"/>
                </a:solidFill>
              </a:rPr>
              <a:t>Management of normal </a:t>
            </a:r>
            <a:r>
              <a:rPr lang="en-US" sz="6000" dirty="0" err="1" smtClean="0">
                <a:solidFill>
                  <a:srgbClr val="FF0000"/>
                </a:solidFill>
              </a:rPr>
              <a:t>Pueperium</a:t>
            </a:r>
            <a:endParaRPr lang="en-US" sz="2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â¢   Regular antiseptic cleaning of episiotomy woundâ¢   Wash with warm water &amp; use sterile padsâ¢   Analgesicsâ¢   Severe pai..."/>
          <p:cNvPicPr>
            <a:picLocks noChangeAspect="1" noChangeArrowheads="1"/>
          </p:cNvPicPr>
          <p:nvPr/>
        </p:nvPicPr>
        <p:blipFill>
          <a:blip r:embed="rId2"/>
          <a:srcRect/>
          <a:stretch>
            <a:fillRect/>
          </a:stretch>
        </p:blipFill>
        <p:spPr bwMode="auto">
          <a:xfrm>
            <a:off x="457200" y="304800"/>
            <a:ext cx="8382000" cy="5791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â¢ Must be adequate,â¢ Rooming in : baby on motherâs cotEarly ambulationâ¢   Venous thrombosis &amp; embolism "/>
          <p:cNvPicPr>
            <a:picLocks noChangeAspect="1" noChangeArrowheads="1"/>
          </p:cNvPicPr>
          <p:nvPr/>
        </p:nvPicPr>
        <p:blipFill>
          <a:blip r:embed="rId2"/>
          <a:srcRect/>
          <a:stretch>
            <a:fillRect/>
          </a:stretch>
        </p:blipFill>
        <p:spPr bwMode="auto">
          <a:xfrm>
            <a:off x="457200" y="228600"/>
            <a:ext cx="8229600" cy="60864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â¢ Episiotomy &amp; perineal lacerations, breast  engorgement &amp; after pains ( uterine contraction )â¢ Caesarean section: pain at..."/>
          <p:cNvPicPr>
            <a:picLocks noChangeAspect="1" noChangeArrowheads="1"/>
          </p:cNvPicPr>
          <p:nvPr/>
        </p:nvPicPr>
        <p:blipFill>
          <a:blip r:embed="rId2"/>
          <a:srcRect/>
          <a:stretch>
            <a:fillRect/>
          </a:stretch>
        </p:blipFill>
        <p:spPr bwMode="auto">
          <a:xfrm>
            <a:off x="457200" y="304800"/>
            <a:ext cx="8382000" cy="5791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Endocrine system&#10;Placental hormones&#10;Expulsion of the placenta results in dramatic decreases of&#10;hormones produced by placen..."/>
          <p:cNvPicPr>
            <a:picLocks noChangeAspect="1" noChangeArrowheads="1"/>
          </p:cNvPicPr>
          <p:nvPr/>
        </p:nvPicPr>
        <p:blipFill>
          <a:blip r:embed="rId2"/>
          <a:srcRect/>
          <a:stretch>
            <a:fillRect/>
          </a:stretch>
        </p:blipFill>
        <p:spPr bwMode="auto">
          <a:xfrm>
            <a:off x="457200" y="228600"/>
            <a:ext cx="8229600" cy="5791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1. Immunization of motherïAnti-D IgG within 72hrsïRubella vaccine / MMR2. ContraceptionïPost partum sterilizationïInterval..."/>
          <p:cNvPicPr>
            <a:picLocks noChangeAspect="1" noChangeArrowheads="1"/>
          </p:cNvPicPr>
          <p:nvPr/>
        </p:nvPicPr>
        <p:blipFill>
          <a:blip r:embed="rId2"/>
          <a:srcRect/>
          <a:stretch>
            <a:fillRect/>
          </a:stretch>
        </p:blipFill>
        <p:spPr bwMode="auto">
          <a:xfrm>
            <a:off x="457200" y="228600"/>
            <a:ext cx="8229600" cy="5943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Maternal infant bonding (rooming in ) </a:t>
            </a:r>
            <a:endParaRPr lang="en-US" dirty="0"/>
          </a:p>
        </p:txBody>
      </p:sp>
      <p:sp>
        <p:nvSpPr>
          <p:cNvPr id="3" name="Content Placeholder 2"/>
          <p:cNvSpPr>
            <a:spLocks noGrp="1"/>
          </p:cNvSpPr>
          <p:nvPr>
            <p:ph idx="1"/>
          </p:nvPr>
        </p:nvSpPr>
        <p:spPr>
          <a:xfrm>
            <a:off x="457200" y="1219201"/>
            <a:ext cx="8229600" cy="2438400"/>
          </a:xfrm>
        </p:spPr>
        <p:txBody>
          <a:bodyPr/>
          <a:lstStyle/>
          <a:p>
            <a:r>
              <a:rPr lang="en-US" dirty="0" smtClean="0"/>
              <a:t>It starts from first few moments after birth. This is manifested by fonding , kissing , cuddling and gazing at the infant. The baby should be kept in her bed . </a:t>
            </a:r>
            <a:endParaRPr lang="en-US" dirty="0"/>
          </a:p>
        </p:txBody>
      </p:sp>
      <p:sp>
        <p:nvSpPr>
          <p:cNvPr id="9218" name="AutoShape 2" descr="Image result for Maternal infant bonding (rooming i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0" name="Picture 4" descr="Image result for Maternal infant bonding (rooming in )"/>
          <p:cNvPicPr>
            <a:picLocks noChangeAspect="1" noChangeArrowheads="1"/>
          </p:cNvPicPr>
          <p:nvPr/>
        </p:nvPicPr>
        <p:blipFill>
          <a:blip r:embed="rId2"/>
          <a:srcRect/>
          <a:stretch>
            <a:fillRect/>
          </a:stretch>
        </p:blipFill>
        <p:spPr bwMode="auto">
          <a:xfrm>
            <a:off x="533400" y="3276600"/>
            <a:ext cx="8143875" cy="33623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Asepsis and antiseptics</a:t>
            </a:r>
            <a:endParaRPr lang="en-US" dirty="0"/>
          </a:p>
        </p:txBody>
      </p:sp>
      <p:sp>
        <p:nvSpPr>
          <p:cNvPr id="3" name="Content Placeholder 2"/>
          <p:cNvSpPr>
            <a:spLocks noGrp="1"/>
          </p:cNvSpPr>
          <p:nvPr>
            <p:ph idx="1"/>
          </p:nvPr>
        </p:nvSpPr>
        <p:spPr>
          <a:xfrm>
            <a:off x="457200" y="1066801"/>
            <a:ext cx="8229600" cy="3200400"/>
          </a:xfrm>
        </p:spPr>
        <p:txBody>
          <a:bodyPr>
            <a:normAutofit fontScale="92500" lnSpcReduction="10000"/>
          </a:bodyPr>
          <a:lstStyle/>
          <a:p>
            <a:r>
              <a:rPr lang="en-US" dirty="0" smtClean="0"/>
              <a:t>Asepsis must be maintained specially during first week of Pueperium . Liberal use of antiseptic, aseptic measure during perineal wound dressings, use of clean bed linen and clothing's are positive steps. Clean surrounding and limited number of visitors could be of help in reducing nosocomial infection. </a:t>
            </a:r>
            <a:endParaRPr lang="en-US" dirty="0"/>
          </a:p>
        </p:txBody>
      </p:sp>
      <p:pic>
        <p:nvPicPr>
          <p:cNvPr id="8194" name="Picture 2" descr="Image result for Asepsis and antiseptics"/>
          <p:cNvPicPr>
            <a:picLocks noChangeAspect="1" noChangeArrowheads="1"/>
          </p:cNvPicPr>
          <p:nvPr/>
        </p:nvPicPr>
        <p:blipFill>
          <a:blip r:embed="rId2"/>
          <a:srcRect/>
          <a:stretch>
            <a:fillRect/>
          </a:stretch>
        </p:blipFill>
        <p:spPr bwMode="auto">
          <a:xfrm>
            <a:off x="4495800" y="3733800"/>
            <a:ext cx="4457700" cy="3124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Immunization </a:t>
            </a:r>
            <a:endParaRPr lang="en-US" dirty="0"/>
          </a:p>
        </p:txBody>
      </p:sp>
      <p:sp>
        <p:nvSpPr>
          <p:cNvPr id="3" name="Content Placeholder 2"/>
          <p:cNvSpPr>
            <a:spLocks noGrp="1"/>
          </p:cNvSpPr>
          <p:nvPr>
            <p:ph idx="1"/>
          </p:nvPr>
        </p:nvSpPr>
        <p:spPr>
          <a:xfrm>
            <a:off x="457200" y="914401"/>
            <a:ext cx="8229600" cy="3200400"/>
          </a:xfrm>
        </p:spPr>
        <p:txBody>
          <a:bodyPr>
            <a:normAutofit fontScale="92500" lnSpcReduction="20000"/>
          </a:bodyPr>
          <a:lstStyle/>
          <a:p>
            <a:r>
              <a:rPr lang="en-US" dirty="0" smtClean="0"/>
              <a:t>Administration of anti D gamma globulin to un immunized </a:t>
            </a:r>
            <a:r>
              <a:rPr lang="en-US" dirty="0" err="1" smtClean="0"/>
              <a:t>Rh</a:t>
            </a:r>
            <a:r>
              <a:rPr lang="en-US" dirty="0" smtClean="0"/>
              <a:t> negative mother bearing </a:t>
            </a:r>
            <a:r>
              <a:rPr lang="en-US" dirty="0" err="1" smtClean="0"/>
              <a:t>Rh</a:t>
            </a:r>
            <a:r>
              <a:rPr lang="en-US" dirty="0" smtClean="0"/>
              <a:t> Positive baby.</a:t>
            </a:r>
          </a:p>
          <a:p>
            <a:r>
              <a:rPr lang="en-US" dirty="0" smtClean="0"/>
              <a:t> Women who are susceptible to rubella can be vaccinated safely with rubella vaccine. </a:t>
            </a:r>
          </a:p>
          <a:p>
            <a:r>
              <a:rPr lang="en-US" dirty="0" smtClean="0"/>
              <a:t>The booster dose of TT should be given at the time of discharge if it is not given during pregnancy.</a:t>
            </a:r>
            <a:endParaRPr lang="en-US" dirty="0"/>
          </a:p>
        </p:txBody>
      </p:sp>
      <p:pic>
        <p:nvPicPr>
          <p:cNvPr id="7170" name="Picture 2" descr="Image result for Immunization"/>
          <p:cNvPicPr>
            <a:picLocks noChangeAspect="1" noChangeArrowheads="1"/>
          </p:cNvPicPr>
          <p:nvPr/>
        </p:nvPicPr>
        <p:blipFill>
          <a:blip r:embed="rId2"/>
          <a:srcRect/>
          <a:stretch>
            <a:fillRect/>
          </a:stretch>
        </p:blipFill>
        <p:spPr bwMode="auto">
          <a:xfrm>
            <a:off x="4495800" y="3810000"/>
            <a:ext cx="4648200" cy="304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Post natal exercise </a:t>
            </a:r>
            <a:endParaRPr lang="en-US" dirty="0"/>
          </a:p>
        </p:txBody>
      </p:sp>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en-US" dirty="0" smtClean="0">
                <a:solidFill>
                  <a:srgbClr val="FF0000"/>
                </a:solidFill>
              </a:rPr>
              <a:t>The aim is to </a:t>
            </a:r>
          </a:p>
          <a:p>
            <a:r>
              <a:rPr lang="en-US" dirty="0" smtClean="0"/>
              <a:t>To improve the muscle tone which are stretched during pregnancy and labour </a:t>
            </a:r>
          </a:p>
          <a:p>
            <a:r>
              <a:rPr lang="en-US" dirty="0" smtClean="0"/>
              <a:t>To educate the mother about the correct posture to be attained when the patient is getting up from the bed.</a:t>
            </a:r>
          </a:p>
          <a:p>
            <a:r>
              <a:rPr lang="en-US" dirty="0" smtClean="0"/>
              <a:t>To minimize the risk of puerperal venous thrombosis</a:t>
            </a:r>
          </a:p>
          <a:p>
            <a:r>
              <a:rPr lang="en-US" dirty="0" smtClean="0"/>
              <a:t>To prevent back ache </a:t>
            </a:r>
          </a:p>
          <a:p>
            <a:r>
              <a:rPr lang="en-US" dirty="0" smtClean="0"/>
              <a:t>To prevent genital prolapse and stress incontinence of urine.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descr="Post Natal Exercises &#10;â¢Deep breathing exercise &#10;â¢Lie on bed with knees bent, with a pillow behind &#10;â¢Breathe in deeply thro..."/>
          <p:cNvPicPr>
            <a:picLocks noChangeAspect="1" noChangeArrowheads="1"/>
          </p:cNvPicPr>
          <p:nvPr/>
        </p:nvPicPr>
        <p:blipFill>
          <a:blip r:embed="rId2"/>
          <a:srcRect/>
          <a:stretch>
            <a:fillRect/>
          </a:stretch>
        </p:blipFill>
        <p:spPr bwMode="auto">
          <a:xfrm>
            <a:off x="457200" y="228600"/>
            <a:ext cx="8458200" cy="5867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â¢ Observed for minimum 2hours in labor ward : vital  signs, bleeding, micturitionâ¢ Uterus : well contracted. Bleeding: wit..."/>
          <p:cNvPicPr>
            <a:picLocks noChangeAspect="1" noChangeArrowheads="1"/>
          </p:cNvPicPr>
          <p:nvPr/>
        </p:nvPicPr>
        <p:blipFill>
          <a:blip r:embed="rId2"/>
          <a:srcRect/>
          <a:stretch>
            <a:fillRect/>
          </a:stretch>
        </p:blipFill>
        <p:spPr bwMode="auto">
          <a:xfrm>
            <a:off x="990600" y="457200"/>
            <a:ext cx="7219950" cy="5867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FOOT AND ANKLE EXERCISE &#10;ï¶Keep knees relaxed for both exercises. &#10;ï¶Bend and stretch ankles vigorouslyup and down for 30 se..."/>
          <p:cNvPicPr>
            <a:picLocks noChangeAspect="1" noChangeArrowheads="1"/>
          </p:cNvPicPr>
          <p:nvPr/>
        </p:nvPicPr>
        <p:blipFill>
          <a:blip r:embed="rId2"/>
          <a:srcRect/>
          <a:stretch>
            <a:fillRect/>
          </a:stretch>
        </p:blipFill>
        <p:spPr bwMode="auto">
          <a:xfrm>
            <a:off x="533400" y="304800"/>
            <a:ext cx="8305800" cy="5867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PELVIC FLOOR EXERCISE-KEGAL &#10;â¢Pelvic floor muscles are stretched during pregnancy and childbirth. &#10;â¢Strong pelvic floor mu..."/>
          <p:cNvPicPr>
            <a:picLocks noChangeAspect="1" noChangeArrowheads="1"/>
          </p:cNvPicPr>
          <p:nvPr/>
        </p:nvPicPr>
        <p:blipFill>
          <a:blip r:embed="rId2"/>
          <a:srcRect/>
          <a:stretch>
            <a:fillRect/>
          </a:stretch>
        </p:blipFill>
        <p:spPr bwMode="auto">
          <a:xfrm>
            <a:off x="457200" y="304800"/>
            <a:ext cx="8229600" cy="5943600"/>
          </a:xfrm>
          <a:prstGeom prst="rect">
            <a:avLst/>
          </a:prstGeom>
          <a:noFill/>
        </p:spPr>
      </p:pic>
      <p:sp>
        <p:nvSpPr>
          <p:cNvPr id="5" name="TextBox 4"/>
          <p:cNvSpPr txBox="1"/>
          <p:nvPr/>
        </p:nvSpPr>
        <p:spPr>
          <a:xfrm>
            <a:off x="1219200" y="4876800"/>
            <a:ext cx="2971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descr="Contâ¦ &#10;to give complete control of bowels. &#10;-Strong muscles will also help prevent developing a prolapsed womb9/18/2014 &#10;1..."/>
          <p:cNvPicPr>
            <a:picLocks noChangeAspect="1" noChangeArrowheads="1"/>
          </p:cNvPicPr>
          <p:nvPr/>
        </p:nvPicPr>
        <p:blipFill>
          <a:blip r:embed="rId2"/>
          <a:srcRect/>
          <a:stretch>
            <a:fillRect/>
          </a:stretch>
        </p:blipFill>
        <p:spPr bwMode="auto">
          <a:xfrm>
            <a:off x="609600" y="304800"/>
            <a:ext cx="8001000" cy="5715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Contâ¦ &#10;to give complete control of bowels. &#10;-Strong muscles will also help prevent developing a prolapsed womb9/18/2014 &#10;1..."/>
          <p:cNvPicPr>
            <a:picLocks noChangeAspect="1" noChangeArrowheads="1"/>
          </p:cNvPicPr>
          <p:nvPr/>
        </p:nvPicPr>
        <p:blipFill>
          <a:blip r:embed="rId2"/>
          <a:srcRect/>
          <a:stretch>
            <a:fillRect/>
          </a:stretch>
        </p:blipFill>
        <p:spPr bwMode="auto">
          <a:xfrm>
            <a:off x="457200" y="228600"/>
            <a:ext cx="8229600" cy="6019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Cont.. &#10;â¢can do this exercise standing, sitting or lying. &#10;â¢Pull the area around &#10;vagina up and down &#10;â¢The contraction sho..."/>
          <p:cNvPicPr>
            <a:picLocks noChangeAspect="1" noChangeArrowheads="1"/>
          </p:cNvPicPr>
          <p:nvPr/>
        </p:nvPicPr>
        <p:blipFill>
          <a:blip r:embed="rId2"/>
          <a:srcRect/>
          <a:stretch>
            <a:fillRect/>
          </a:stretch>
        </p:blipFill>
        <p:spPr bwMode="auto">
          <a:xfrm>
            <a:off x="457200" y="152400"/>
            <a:ext cx="8229600" cy="6096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Cont.. &#10;â¢The exercise should be continued for 2-3 months. &#10;â¢This exercise is especially important if mother have stitches...."/>
          <p:cNvPicPr>
            <a:picLocks noChangeAspect="1" noChangeArrowheads="1"/>
          </p:cNvPicPr>
          <p:nvPr/>
        </p:nvPicPr>
        <p:blipFill>
          <a:blip r:embed="rId2"/>
          <a:srcRect/>
          <a:stretch>
            <a:fillRect/>
          </a:stretch>
        </p:blipFill>
        <p:spPr bwMode="auto">
          <a:xfrm>
            <a:off x="457200" y="228600"/>
            <a:ext cx="8305800" cy="5943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descr="PELVIC TILTING EXERCISE &#10;â¢Lie on a firm surface with knees bent and a comfortable pillow beneath the head &#10;â¢Pull in your t..."/>
          <p:cNvPicPr>
            <a:picLocks noChangeAspect="1" noChangeArrowheads="1"/>
          </p:cNvPicPr>
          <p:nvPr/>
        </p:nvPicPr>
        <p:blipFill>
          <a:blip r:embed="rId2"/>
          <a:srcRect/>
          <a:stretch>
            <a:fillRect/>
          </a:stretch>
        </p:blipFill>
        <p:spPr bwMode="auto">
          <a:xfrm>
            <a:off x="457200" y="228600"/>
            <a:ext cx="8229600" cy="5943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0178" name="Picture 2" descr="ABDOMINAL BREATHING &#10;â¢This is to strengthen the diaphragm &#10;â¢Take a deep breath, raising her abdominal wall and exhale slow..."/>
          <p:cNvPicPr>
            <a:picLocks noChangeAspect="1" noChangeArrowheads="1"/>
          </p:cNvPicPr>
          <p:nvPr/>
        </p:nvPicPr>
        <p:blipFill>
          <a:blip r:embed="rId2"/>
          <a:srcRect/>
          <a:stretch>
            <a:fillRect/>
          </a:stretch>
        </p:blipFill>
        <p:spPr bwMode="auto">
          <a:xfrm>
            <a:off x="457200" y="152400"/>
            <a:ext cx="8305800" cy="5943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Cont.. &#10;while inhaling the hand on the abdomen should be raised and hand on the chest should remain stationary. &#10;â¢Repeat t..."/>
          <p:cNvPicPr>
            <a:picLocks noChangeAspect="1" noChangeArrowheads="1"/>
          </p:cNvPicPr>
          <p:nvPr/>
        </p:nvPicPr>
        <p:blipFill>
          <a:blip r:embed="rId2"/>
          <a:srcRect/>
          <a:stretch>
            <a:fillRect/>
          </a:stretch>
        </p:blipFill>
        <p:spPr bwMode="auto">
          <a:xfrm>
            <a:off x="457200" y="228600"/>
            <a:ext cx="8305800" cy="5867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2226" name="Picture 2" descr="HEAD AND SHOULDER RAISING &#10;â¢On the 2ndpost partum day-Lie flat and raise head until the chin is touching the chest. &#10;â¢On t..."/>
          <p:cNvPicPr>
            <a:picLocks noChangeAspect="1" noChangeArrowheads="1"/>
          </p:cNvPicPr>
          <p:nvPr/>
        </p:nvPicPr>
        <p:blipFill>
          <a:blip r:embed="rId2"/>
          <a:srcRect/>
          <a:stretch>
            <a:fillRect/>
          </a:stretch>
        </p:blipFill>
        <p:spPr bwMode="auto">
          <a:xfrm>
            <a:off x="381000" y="304800"/>
            <a:ext cx="8382000" cy="5791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Principles </a:t>
            </a:r>
            <a:r>
              <a:rPr lang="en-US" dirty="0" smtClean="0"/>
              <a:t>in management are : </a:t>
            </a:r>
            <a:endParaRPr lang="en-US" dirty="0"/>
          </a:p>
        </p:txBody>
      </p:sp>
      <p:sp>
        <p:nvSpPr>
          <p:cNvPr id="3" name="Content Placeholder 2"/>
          <p:cNvSpPr>
            <a:spLocks noGrp="1"/>
          </p:cNvSpPr>
          <p:nvPr>
            <p:ph idx="1"/>
          </p:nvPr>
        </p:nvSpPr>
        <p:spPr/>
        <p:txBody>
          <a:bodyPr/>
          <a:lstStyle/>
          <a:p>
            <a:r>
              <a:rPr lang="en-US" dirty="0" smtClean="0"/>
              <a:t>To give all out attention to restore the health status of the mother and baby.</a:t>
            </a:r>
          </a:p>
          <a:p>
            <a:r>
              <a:rPr lang="en-US" dirty="0" smtClean="0"/>
              <a:t>To prevent infection </a:t>
            </a:r>
          </a:p>
          <a:p>
            <a:r>
              <a:rPr lang="en-US" dirty="0" smtClean="0"/>
              <a:t>To take care of the breast including promotion of lactation and nursing of the child.</a:t>
            </a:r>
          </a:p>
          <a:p>
            <a:r>
              <a:rPr lang="en-US" dirty="0" smtClean="0"/>
              <a:t>To motivate the mother for contraception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LEG RAISING &#10;â¢Begun on the 7 thpost partum day &#10;â¢Lying down on the floor with no pillows under the head &#10;â¢Point toe and sl..."/>
          <p:cNvPicPr>
            <a:picLocks noChangeAspect="1" noChangeArrowheads="1"/>
          </p:cNvPicPr>
          <p:nvPr/>
        </p:nvPicPr>
        <p:blipFill>
          <a:blip r:embed="rId2"/>
          <a:srcRect/>
          <a:stretch>
            <a:fillRect/>
          </a:stretch>
        </p:blipFill>
        <p:spPr bwMode="auto">
          <a:xfrm>
            <a:off x="381000" y="228600"/>
            <a:ext cx="8382000" cy="5867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descr="KNEE ROLLING &#10;â¢This is to strengthen the oblique abdominal muscles. &#10;â¢In back lying with knees bent, pull in the abdomen a..."/>
          <p:cNvPicPr>
            <a:picLocks noChangeAspect="1" noChangeArrowheads="1"/>
          </p:cNvPicPr>
          <p:nvPr/>
        </p:nvPicPr>
        <p:blipFill>
          <a:blip r:embed="rId2"/>
          <a:srcRect/>
          <a:stretch>
            <a:fillRect/>
          </a:stretch>
        </p:blipFill>
        <p:spPr bwMode="auto">
          <a:xfrm>
            <a:off x="457200" y="152400"/>
            <a:ext cx="8229600" cy="5943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5298" name="Picture 2" descr="Cont.. &#10;â¢Return knees to upright position and relax the abdomen. &#10;â¢Pull in again and roll both knees to other side. &#10;â¢Perf..."/>
          <p:cNvPicPr>
            <a:picLocks noChangeAspect="1" noChangeArrowheads="1"/>
          </p:cNvPicPr>
          <p:nvPr/>
        </p:nvPicPr>
        <p:blipFill>
          <a:blip r:embed="rId2"/>
          <a:srcRect/>
          <a:stretch>
            <a:fillRect/>
          </a:stretch>
        </p:blipFill>
        <p:spPr bwMode="auto">
          <a:xfrm>
            <a:off x="457200" y="304800"/>
            <a:ext cx="8305800" cy="5867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descr="WARNING SIGNS &#10;â¢Increased fatigue &#10;â¢Muscle aches and pains &#10;â¢Changing the color of lochia âpink to red &#10;â¢Heavier lochia fl..."/>
          <p:cNvPicPr>
            <a:picLocks noChangeAspect="1" noChangeArrowheads="1"/>
          </p:cNvPicPr>
          <p:nvPr/>
        </p:nvPicPr>
        <p:blipFill>
          <a:blip r:embed="rId2"/>
          <a:srcRect/>
          <a:stretch>
            <a:fillRect/>
          </a:stretch>
        </p:blipFill>
        <p:spPr bwMode="auto">
          <a:xfrm>
            <a:off x="457200" y="228600"/>
            <a:ext cx="8229600" cy="60102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Objectives of Care during the&#10;Postpartum Period.&#10;Immediate care of the mother:&#10;ï Secure physical and mental rest,&#10;restore ..."/>
          <p:cNvPicPr>
            <a:picLocks noChangeAspect="1" noChangeArrowheads="1"/>
          </p:cNvPicPr>
          <p:nvPr/>
        </p:nvPicPr>
        <p:blipFill>
          <a:blip r:embed="rId2"/>
          <a:srcRect/>
          <a:stretch>
            <a:fillRect/>
          </a:stretch>
        </p:blipFill>
        <p:spPr bwMode="auto">
          <a:xfrm>
            <a:off x="685800" y="228600"/>
            <a:ext cx="8001000" cy="585787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6082" name="AutoShape 2" descr="Cont.. &#10;â¢can do this exercise standing, sitting or lying. &#10;â¢Pull the area around &#10;vagina up and down &#10;â¢The contraction s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84" name="Picture 4" descr="Advice after normal delivery (Cont..)&#10;ïµ Birth Spacing&#10;â¢ For at least 2 years&#10;ïµ Breastfeeding&#10;â¢ Exclusive breastfeeding for..."/>
          <p:cNvPicPr>
            <a:picLocks noChangeAspect="1" noChangeArrowheads="1"/>
          </p:cNvPicPr>
          <p:nvPr/>
        </p:nvPicPr>
        <p:blipFill>
          <a:blip r:embed="rId2"/>
          <a:srcRect/>
          <a:stretch>
            <a:fillRect/>
          </a:stretch>
        </p:blipFill>
        <p:spPr bwMode="auto">
          <a:xfrm>
            <a:off x="381000" y="152400"/>
            <a:ext cx="8458200" cy="6019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6" name="Picture 2" descr="Advice after cesearian section delivery&#10;(All above Advices in addition to the followings)&#10;â¢ Should not bear heavy weights ..."/>
          <p:cNvPicPr>
            <a:picLocks noChangeAspect="1" noChangeArrowheads="1"/>
          </p:cNvPicPr>
          <p:nvPr/>
        </p:nvPicPr>
        <p:blipFill>
          <a:blip r:embed="rId2"/>
          <a:srcRect/>
          <a:stretch>
            <a:fillRect/>
          </a:stretch>
        </p:blipFill>
        <p:spPr bwMode="auto">
          <a:xfrm>
            <a:off x="381000" y="152400"/>
            <a:ext cx="8382000" cy="5943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62" name="Picture 2" descr="Postnatal care MANIK"/>
          <p:cNvPicPr>
            <a:picLocks noChangeAspect="1" noChangeArrowheads="1"/>
          </p:cNvPicPr>
          <p:nvPr/>
        </p:nvPicPr>
        <p:blipFill>
          <a:blip r:embed="rId2"/>
          <a:srcRect/>
          <a:stretch>
            <a:fillRect/>
          </a:stretch>
        </p:blipFill>
        <p:spPr bwMode="auto">
          <a:xfrm>
            <a:off x="304800" y="228600"/>
            <a:ext cx="8382000" cy="5867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Puerperium(sreelakshmi)"/>
          <p:cNvPicPr>
            <a:picLocks noChangeAspect="1" noChangeArrowheads="1"/>
          </p:cNvPicPr>
          <p:nvPr/>
        </p:nvPicPr>
        <p:blipFill>
          <a:blip r:embed="rId2"/>
          <a:srcRect/>
          <a:stretch>
            <a:fillRect/>
          </a:stretch>
        </p:blipFill>
        <p:spPr bwMode="auto">
          <a:xfrm>
            <a:off x="457200" y="228600"/>
            <a:ext cx="8229600" cy="5867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â¢ Assessed by noting height of fundus above  symphysis pubisâ¢ Day after delivery: 12 cm above symphysisâ¢ 1cm decrease per ..."/>
          <p:cNvPicPr>
            <a:picLocks noChangeAspect="1" noChangeArrowheads="1"/>
          </p:cNvPicPr>
          <p:nvPr/>
        </p:nvPicPr>
        <p:blipFill>
          <a:blip r:embed="rId2"/>
          <a:srcRect/>
          <a:stretch>
            <a:fillRect/>
          </a:stretch>
        </p:blipFill>
        <p:spPr bwMode="auto">
          <a:xfrm>
            <a:off x="457200" y="381000"/>
            <a:ext cx="8153400" cy="5715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â¢   Baby breast fed as soon as possibleâ¢   No frequent &amp; early feeding     engorged &amp; painfulâ¢   Correct positioning &amp;clea..."/>
          <p:cNvPicPr>
            <a:picLocks noChangeAspect="1" noChangeArrowheads="1"/>
          </p:cNvPicPr>
          <p:nvPr/>
        </p:nvPicPr>
        <p:blipFill>
          <a:blip r:embed="rId2"/>
          <a:srcRect/>
          <a:stretch>
            <a:fillRect/>
          </a:stretch>
        </p:blipFill>
        <p:spPr bwMode="auto">
          <a:xfrm>
            <a:off x="533400" y="228600"/>
            <a:ext cx="8229600" cy="5867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stay </a:t>
            </a:r>
            <a:endParaRPr lang="en-US" dirty="0"/>
          </a:p>
        </p:txBody>
      </p:sp>
      <p:sp>
        <p:nvSpPr>
          <p:cNvPr id="3" name="Content Placeholder 2"/>
          <p:cNvSpPr>
            <a:spLocks noGrp="1"/>
          </p:cNvSpPr>
          <p:nvPr>
            <p:ph idx="1"/>
          </p:nvPr>
        </p:nvSpPr>
        <p:spPr/>
        <p:txBody>
          <a:bodyPr/>
          <a:lstStyle/>
          <a:p>
            <a:r>
              <a:rPr lang="en-US" dirty="0" smtClean="0"/>
              <a:t>Early discharge from the hospital is an almost universal procedure. If adequate supervision by trained health visitors is provided, there is no harm in early discharge. In most of the hospital patients are discharged within 24 hrs to 48 hrs and by 3 to 5 days in those who have perineal stitches.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descr="â¢ Encouraged to void soon after deliveryâ¢ Doesnât void within 6-8 hours : bladder atonyâ¢ Retention : common in early puerp..."/>
          <p:cNvPicPr>
            <a:picLocks noChangeAspect="1" noChangeArrowheads="1"/>
          </p:cNvPicPr>
          <p:nvPr/>
        </p:nvPicPr>
        <p:blipFill>
          <a:blip r:embed="rId2"/>
          <a:srcRect/>
          <a:stretch>
            <a:fillRect/>
          </a:stretch>
        </p:blipFill>
        <p:spPr bwMode="auto">
          <a:xfrm>
            <a:off x="533400" y="228600"/>
            <a:ext cx="8153400" cy="6019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â¢ Constipationâ¢ Increase fluid intake &amp; roughageâ¢ Prescription of mild laxatives "/>
          <p:cNvPicPr>
            <a:picLocks noChangeAspect="1" noChangeArrowheads="1"/>
          </p:cNvPicPr>
          <p:nvPr/>
        </p:nvPicPr>
        <p:blipFill>
          <a:blip r:embed="rId2"/>
          <a:srcRect/>
          <a:stretch>
            <a:fillRect/>
          </a:stretch>
        </p:blipFill>
        <p:spPr bwMode="auto">
          <a:xfrm>
            <a:off x="381000" y="228600"/>
            <a:ext cx="8305800" cy="60864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â¢ Immediately start normal dietâ¢ Plenty of fluids &amp; milk daily : lactationâ¢    Calorie &amp; protein intakeâ¢ Additional daily ..."/>
          <p:cNvPicPr>
            <a:picLocks noChangeAspect="1" noChangeArrowheads="1"/>
          </p:cNvPicPr>
          <p:nvPr/>
        </p:nvPicPr>
        <p:blipFill>
          <a:blip r:embed="rId2"/>
          <a:srcRect/>
          <a:stretch>
            <a:fillRect/>
          </a:stretch>
        </p:blipFill>
        <p:spPr bwMode="auto">
          <a:xfrm>
            <a:off x="457200" y="228600"/>
            <a:ext cx="8229600" cy="5791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317</Words>
  <Application>Microsoft Office PowerPoint</Application>
  <PresentationFormat>On-screen Show (4:3)</PresentationFormat>
  <Paragraphs>23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Management of normal Pueperium</vt:lpstr>
      <vt:lpstr>Slide 2</vt:lpstr>
      <vt:lpstr>Principles in management are : </vt:lpstr>
      <vt:lpstr>Slide 4</vt:lpstr>
      <vt:lpstr>Slide 5</vt:lpstr>
      <vt:lpstr>Hospital stay </vt:lpstr>
      <vt:lpstr>Slide 7</vt:lpstr>
      <vt:lpstr>Slide 8</vt:lpstr>
      <vt:lpstr>Slide 9</vt:lpstr>
      <vt:lpstr>Slide 10</vt:lpstr>
      <vt:lpstr>Slide 11</vt:lpstr>
      <vt:lpstr>Slide 12</vt:lpstr>
      <vt:lpstr>Slide 13</vt:lpstr>
      <vt:lpstr>Slide 14</vt:lpstr>
      <vt:lpstr>Maternal infant bonding (rooming in ) </vt:lpstr>
      <vt:lpstr>Asepsis and antiseptics</vt:lpstr>
      <vt:lpstr>Immunization </vt:lpstr>
      <vt:lpstr>Post natal exercise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PC-15</dc:creator>
  <cp:lastModifiedBy>library</cp:lastModifiedBy>
  <cp:revision>28</cp:revision>
  <dcterms:created xsi:type="dcterms:W3CDTF">2019-02-18T05:33:39Z</dcterms:created>
  <dcterms:modified xsi:type="dcterms:W3CDTF">2021-03-29T08:44:47Z</dcterms:modified>
</cp:coreProperties>
</file>