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RESPONSIBILITY AND ACCOUNTABILITY </a:t>
            </a:r>
            <a:endParaRPr lang="en-IN" dirty="0"/>
          </a:p>
        </p:txBody>
      </p:sp>
      <p:sp>
        <p:nvSpPr>
          <p:cNvPr id="3" name="Subtitle 2"/>
          <p:cNvSpPr>
            <a:spLocks noGrp="1"/>
          </p:cNvSpPr>
          <p:nvPr>
            <p:ph type="subTitle" idx="1"/>
          </p:nvPr>
        </p:nvSpPr>
        <p:spPr/>
        <p:txBody>
          <a:bodyPr/>
          <a:lstStyle/>
          <a:p>
            <a:pPr algn="r"/>
            <a:r>
              <a:rPr lang="en-US" sz="2000" dirty="0" smtClean="0">
                <a:solidFill>
                  <a:schemeClr val="tx1"/>
                </a:solidFill>
              </a:rPr>
              <a:t>BY : Mercy </a:t>
            </a:r>
          </a:p>
          <a:p>
            <a:pPr algn="r"/>
            <a:r>
              <a:rPr lang="en-US" sz="2000" dirty="0" err="1" smtClean="0">
                <a:solidFill>
                  <a:schemeClr val="tx1"/>
                </a:solidFill>
              </a:rPr>
              <a:t>Asst.prof</a:t>
            </a:r>
            <a:r>
              <a:rPr lang="en-US" sz="2000" dirty="0" smtClean="0">
                <a:solidFill>
                  <a:schemeClr val="tx1"/>
                </a:solidFill>
              </a:rPr>
              <a:t>. </a:t>
            </a:r>
          </a:p>
          <a:p>
            <a:pPr algn="r"/>
            <a:r>
              <a:rPr lang="en-US" sz="2000" dirty="0" smtClean="0">
                <a:solidFill>
                  <a:schemeClr val="tx1"/>
                </a:solidFill>
              </a:rPr>
              <a:t>Dept. of MHN</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Process of Delegation of Authority </a:t>
            </a:r>
          </a:p>
          <a:p>
            <a:r>
              <a:rPr lang="en-IN" dirty="0" smtClean="0"/>
              <a:t>Assigning responsibility .</a:t>
            </a:r>
          </a:p>
          <a:p>
            <a:r>
              <a:rPr lang="en-IN" dirty="0" smtClean="0"/>
              <a:t>Granting Authority .</a:t>
            </a:r>
          </a:p>
          <a:p>
            <a:r>
              <a:rPr lang="en-IN" dirty="0" smtClean="0"/>
              <a:t>Fixing Accountability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Importance of Delegation of Authority : </a:t>
            </a:r>
          </a:p>
          <a:p>
            <a:r>
              <a:rPr lang="en-IN" dirty="0" smtClean="0"/>
              <a:t>Effective Management</a:t>
            </a:r>
          </a:p>
          <a:p>
            <a:r>
              <a:rPr lang="en-IN" dirty="0" smtClean="0"/>
              <a:t>Employee Development </a:t>
            </a:r>
          </a:p>
          <a:p>
            <a:r>
              <a:rPr lang="en-IN" dirty="0" smtClean="0"/>
              <a:t>Motivation of Employees </a:t>
            </a:r>
          </a:p>
          <a:p>
            <a:r>
              <a:rPr lang="en-IN" dirty="0" smtClean="0"/>
              <a:t>Facilitation of Growth </a:t>
            </a:r>
          </a:p>
          <a:p>
            <a:r>
              <a:rPr lang="en-IN" dirty="0" smtClean="0"/>
              <a:t>Better Coordination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Obstacles to Delegation</a:t>
            </a:r>
            <a:br>
              <a:rPr lang="en-IN" b="1" dirty="0" smtClean="0"/>
            </a:br>
            <a:endParaRPr lang="en-IN" dirty="0"/>
          </a:p>
        </p:txBody>
      </p:sp>
      <p:sp>
        <p:nvSpPr>
          <p:cNvPr id="3" name="Content Placeholder 2"/>
          <p:cNvSpPr>
            <a:spLocks noGrp="1"/>
          </p:cNvSpPr>
          <p:nvPr>
            <p:ph sz="half" idx="1"/>
          </p:nvPr>
        </p:nvSpPr>
        <p:spPr/>
        <p:txBody>
          <a:bodyPr>
            <a:normAutofit fontScale="85000" lnSpcReduction="10000"/>
          </a:bodyPr>
          <a:lstStyle/>
          <a:p>
            <a:r>
              <a:rPr lang="en-IN" dirty="0" smtClean="0"/>
              <a:t>Organisational Constraints </a:t>
            </a:r>
          </a:p>
          <a:p>
            <a:r>
              <a:rPr lang="en-IN" dirty="0" smtClean="0"/>
              <a:t>Inadequate planning </a:t>
            </a:r>
          </a:p>
          <a:p>
            <a:r>
              <a:rPr lang="en-IN" dirty="0" smtClean="0"/>
              <a:t>Lack of Unity of Command </a:t>
            </a:r>
          </a:p>
          <a:p>
            <a:r>
              <a:rPr lang="en-IN" dirty="0" smtClean="0"/>
              <a:t>Non availability of competent managers </a:t>
            </a:r>
          </a:p>
          <a:p>
            <a:r>
              <a:rPr lang="en-IN" dirty="0" smtClean="0"/>
              <a:t>Unclear authority relationship </a:t>
            </a:r>
          </a:p>
          <a:p>
            <a:r>
              <a:rPr lang="en-IN" dirty="0" smtClean="0"/>
              <a:t>On the part of Subordinates </a:t>
            </a:r>
          </a:p>
          <a:p>
            <a:r>
              <a:rPr lang="en-IN" dirty="0" smtClean="0"/>
              <a:t>Lack of Information and resources </a:t>
            </a:r>
          </a:p>
          <a:p>
            <a:r>
              <a:rPr lang="en-IN" dirty="0" smtClean="0"/>
              <a:t>Over Burdened </a:t>
            </a:r>
          </a:p>
          <a:p>
            <a:endParaRPr lang="en-IN" dirty="0"/>
          </a:p>
        </p:txBody>
      </p:sp>
      <p:sp>
        <p:nvSpPr>
          <p:cNvPr id="4" name="Content Placeholder 3"/>
          <p:cNvSpPr>
            <a:spLocks noGrp="1"/>
          </p:cNvSpPr>
          <p:nvPr>
            <p:ph sz="half" idx="2"/>
          </p:nvPr>
        </p:nvSpPr>
        <p:spPr/>
        <p:txBody>
          <a:bodyPr>
            <a:normAutofit fontScale="85000" lnSpcReduction="10000"/>
          </a:bodyPr>
          <a:lstStyle/>
          <a:p>
            <a:r>
              <a:rPr lang="en-IN" dirty="0" smtClean="0"/>
              <a:t>Lack of self confidence </a:t>
            </a:r>
          </a:p>
          <a:p>
            <a:r>
              <a:rPr lang="en-IN" dirty="0" smtClean="0"/>
              <a:t>Dependence on Boss </a:t>
            </a:r>
          </a:p>
          <a:p>
            <a:r>
              <a:rPr lang="en-IN" dirty="0" smtClean="0"/>
              <a:t>On the part of superior </a:t>
            </a:r>
          </a:p>
          <a:p>
            <a:r>
              <a:rPr lang="en-IN" dirty="0" smtClean="0"/>
              <a:t>Lack of Control </a:t>
            </a:r>
          </a:p>
          <a:p>
            <a:r>
              <a:rPr lang="en-IN" dirty="0" smtClean="0"/>
              <a:t>Fear of subordinates </a:t>
            </a:r>
          </a:p>
          <a:p>
            <a:r>
              <a:rPr lang="en-IN" dirty="0" smtClean="0"/>
              <a:t>Love for authority </a:t>
            </a:r>
          </a:p>
          <a:p>
            <a:r>
              <a:rPr lang="en-IN" dirty="0" smtClean="0"/>
              <a:t>lack of receptiveness </a:t>
            </a:r>
          </a:p>
          <a:p>
            <a:r>
              <a:rPr lang="en-IN" dirty="0" smtClean="0"/>
              <a:t>Lack of trust in subordinates </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The concept of responsibility Four-Fold Definition of Responsibility </a:t>
            </a:r>
          </a:p>
          <a:p>
            <a:r>
              <a:rPr lang="en-IN" dirty="0" smtClean="0"/>
              <a:t>• Causal Responsibility </a:t>
            </a:r>
          </a:p>
          <a:p>
            <a:r>
              <a:rPr lang="en-IN" dirty="0" smtClean="0"/>
              <a:t>• Liability-Responsibility </a:t>
            </a:r>
          </a:p>
          <a:p>
            <a:r>
              <a:rPr lang="en-IN" dirty="0" smtClean="0"/>
              <a:t>• Role-Responsibility </a:t>
            </a:r>
          </a:p>
          <a:p>
            <a:r>
              <a:rPr lang="en-IN" dirty="0" smtClean="0"/>
              <a:t>• Moral-Responsibility </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a:bodyPr>
          <a:lstStyle/>
          <a:p>
            <a:r>
              <a:rPr lang="en-IN" b="1" dirty="0" smtClean="0"/>
              <a:t>Causal Responsibility </a:t>
            </a:r>
          </a:p>
          <a:p>
            <a:r>
              <a:rPr lang="en-IN" dirty="0" smtClean="0"/>
              <a:t> A purely descriptive sense of responsibility </a:t>
            </a:r>
          </a:p>
          <a:p>
            <a:r>
              <a:rPr lang="en-IN" dirty="0" smtClean="0"/>
              <a:t> ―The heavy rain is responsible for the flooding‖ </a:t>
            </a:r>
          </a:p>
          <a:p>
            <a:pPr>
              <a:buNone/>
            </a:pPr>
            <a:r>
              <a:rPr lang="en-IN" dirty="0" smtClean="0"/>
              <a:t> ―The operator was responsible for turning off the control switch‖ </a:t>
            </a:r>
          </a:p>
          <a:p>
            <a:r>
              <a:rPr lang="en-IN" dirty="0" smtClean="0"/>
              <a:t> The ―But-For‖ conception of being causally responsible: </a:t>
            </a:r>
          </a:p>
          <a:p>
            <a:r>
              <a:rPr lang="en-IN" dirty="0" smtClean="0"/>
              <a:t> X was causally responsible for Y = </a:t>
            </a:r>
          </a:p>
          <a:p>
            <a:r>
              <a:rPr lang="en-IN" dirty="0" smtClean="0"/>
              <a:t> But for the occurrence of X, Y would not have happened For Example: But for the operator turning the switch, the control would not have went off‖ </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IN" b="1" dirty="0" smtClean="0"/>
              <a:t>Liability-Responsibility </a:t>
            </a:r>
          </a:p>
          <a:p>
            <a:r>
              <a:rPr lang="en-IN" dirty="0" smtClean="0"/>
              <a:t> Liability for one‘s actions means that one can rightly be made to pay for the adverse effects of ones actions on others </a:t>
            </a:r>
          </a:p>
          <a:p>
            <a:r>
              <a:rPr lang="en-IN" dirty="0" smtClean="0"/>
              <a:t>Automobile liability insurance is intended to cover the costs of damage to other persons or property </a:t>
            </a:r>
          </a:p>
          <a:p>
            <a:r>
              <a:rPr lang="en-IN" dirty="0" smtClean="0"/>
              <a:t>We are usually liable for such payments as long as we are causally responsible, even if our actions were unintentional </a:t>
            </a:r>
          </a:p>
          <a:p>
            <a:r>
              <a:rPr lang="en-IN" dirty="0" smtClean="0"/>
              <a:t>Liability, does not necessarily involve moral responsibility for the action </a:t>
            </a:r>
          </a:p>
          <a:p>
            <a:r>
              <a:rPr lang="en-IN" dirty="0" smtClean="0"/>
              <a:t>It means that no excusing conditions are applicable or accepted </a:t>
            </a:r>
          </a:p>
          <a:p>
            <a:r>
              <a:rPr lang="en-IN" dirty="0" smtClean="0"/>
              <a:t>Responsibility without fault </a:t>
            </a:r>
          </a:p>
          <a:p>
            <a:r>
              <a:rPr lang="en-IN" dirty="0" smtClean="0"/>
              <a:t>Strict Products Liability </a:t>
            </a:r>
          </a:p>
          <a:p>
            <a:r>
              <a:rPr lang="en-IN" dirty="0" smtClean="0"/>
              <a:t>Part of the debate about legal liability concerns where the line should be drawn when assigning strict liability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IN" b="1" dirty="0" smtClean="0"/>
              <a:t>Role-Responsibility </a:t>
            </a:r>
          </a:p>
          <a:p>
            <a:r>
              <a:rPr lang="en-IN" dirty="0" smtClean="0"/>
              <a:t> Role-Responsibility: ―Whenever a person occupies a distinctive place or office in a Social organization, to which specific duties are attached…he or she is properly said to be responsible for the performance of these duties, or for doing what is necessary to </a:t>
            </a:r>
            <a:r>
              <a:rPr lang="en-IN" dirty="0" err="1" smtClean="0"/>
              <a:t>fulfill</a:t>
            </a:r>
            <a:r>
              <a:rPr lang="en-IN" dirty="0" smtClean="0"/>
              <a:t> them. </a:t>
            </a:r>
          </a:p>
          <a:p>
            <a:r>
              <a:rPr lang="en-IN" dirty="0" smtClean="0"/>
              <a:t>Such duties are a person‘s (role) responsibilities.‖ </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fontScale="92500"/>
          </a:bodyPr>
          <a:lstStyle/>
          <a:p>
            <a:r>
              <a:rPr lang="en-IN" b="1" dirty="0" smtClean="0"/>
              <a:t>Moral-Responsibility </a:t>
            </a:r>
          </a:p>
          <a:p>
            <a:r>
              <a:rPr lang="en-IN" dirty="0" smtClean="0"/>
              <a:t>Moral Responsibility: Accountability for the actions one performs and the consequences they bring about, for which a moral agent could be justly punished or rewarded. It is commonly held to require the agent's freedom to have done otherwise (autonomy). </a:t>
            </a:r>
          </a:p>
          <a:p>
            <a:r>
              <a:rPr lang="en-IN" dirty="0" smtClean="0"/>
              <a:t> Moral responsibility is a normative notion—it involves an evaluation </a:t>
            </a:r>
          </a:p>
          <a:p>
            <a:r>
              <a:rPr lang="en-IN" dirty="0" smtClean="0"/>
              <a:t> Connected to other concepts such as duty, obligation, knowledge, freedom, choice, accountability, agency, praise, blame, intention, pride, guilt, shame, conscience, and character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92500" lnSpcReduction="20000"/>
          </a:bodyPr>
          <a:lstStyle/>
          <a:p>
            <a:r>
              <a:rPr lang="en-IN" b="1" dirty="0" smtClean="0"/>
              <a:t>Accountability </a:t>
            </a:r>
          </a:p>
          <a:p>
            <a:r>
              <a:rPr lang="en-IN" dirty="0" smtClean="0"/>
              <a:t> Responsibility and blameworthiness are only a part of what is covered when we apply the robust and intuitive notion of accountability </a:t>
            </a:r>
          </a:p>
          <a:p>
            <a:r>
              <a:rPr lang="en-IN" dirty="0" smtClean="0"/>
              <a:t>When we say someone is accountable for a harm, we may also mean that he or she is liable to punishment (e.g., must pay a fine, be censured by a professional organization, go to jail), or is liable to compensate a victim (usually by paying damages). </a:t>
            </a:r>
          </a:p>
          <a:p>
            <a:r>
              <a:rPr lang="en-IN" dirty="0" smtClean="0"/>
              <a:t>In most actual cases these different strands of responsibility, censure, and compensation converge because those who are to blame for harms are usually those who must ―pay‖ in some way or other for them. </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en-IN" b="1" dirty="0" smtClean="0"/>
              <a:t>Motivations for Accountability </a:t>
            </a:r>
          </a:p>
          <a:p>
            <a:r>
              <a:rPr lang="en-IN" dirty="0" smtClean="0"/>
              <a:t> Accountability as a virtue that is desirable in its own right </a:t>
            </a:r>
          </a:p>
          <a:p>
            <a:r>
              <a:rPr lang="en-IN" dirty="0" smtClean="0"/>
              <a:t>Accountability as a guideline for answerability which motivates precautionary </a:t>
            </a:r>
            <a:r>
              <a:rPr lang="en-IN" dirty="0" err="1" smtClean="0"/>
              <a:t>behavior</a:t>
            </a:r>
            <a:r>
              <a:rPr lang="en-IN" dirty="0" smtClean="0"/>
              <a:t> that, in turn, caters to social welfare </a:t>
            </a:r>
          </a:p>
          <a:p>
            <a:r>
              <a:rPr lang="en-IN" dirty="0" smtClean="0"/>
              <a:t> Accountability as a tracing too that allows us, a </a:t>
            </a:r>
            <a:r>
              <a:rPr lang="en-IN" dirty="0" err="1" smtClean="0"/>
              <a:t>posteriori</a:t>
            </a:r>
            <a:r>
              <a:rPr lang="en-IN" dirty="0" smtClean="0"/>
              <a:t>, to identify the people involved in accidents and damage-inducing errors, punish the responsible if necessary and compensate the victims if possible </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r>
              <a:rPr lang="en-IN" dirty="0" smtClean="0"/>
              <a:t>RESPONSIBILITY "Responsibility" means that it </a:t>
            </a:r>
            <a:r>
              <a:rPr lang="en-IN" dirty="0" err="1" smtClean="0"/>
              <a:t>ison</a:t>
            </a:r>
            <a:r>
              <a:rPr lang="en-IN" dirty="0" smtClean="0"/>
              <a:t> you to complete a task faithfully. You may or may not be accountable for the tasks you are responsible for.</a:t>
            </a:r>
          </a:p>
          <a:p>
            <a:r>
              <a:rPr lang="en-IN" dirty="0" smtClean="0"/>
              <a:t>Example :Dr. X  is responsible for many tasks, but he is not accountable to anyone else.</a:t>
            </a:r>
          </a:p>
          <a:p>
            <a:r>
              <a:rPr lang="en-IN" dirty="0" smtClean="0"/>
              <a:t>ACCOUNTABILITY "Accountability" means that you are answerable to others for what you do.</a:t>
            </a:r>
          </a:p>
          <a:p>
            <a:r>
              <a:rPr lang="en-IN" dirty="0" smtClean="0"/>
              <a:t>Example :Employees working under Dr. X is responsible for certain tasks in their job &amp; and they are accountable to their superior.</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smtClean="0"/>
              <a:t>Barriers to Individual Accountability </a:t>
            </a:r>
          </a:p>
          <a:p>
            <a:r>
              <a:rPr lang="en-IN" dirty="0" smtClean="0"/>
              <a:t>1. Self-Interest </a:t>
            </a:r>
          </a:p>
          <a:p>
            <a:r>
              <a:rPr lang="en-IN" dirty="0" smtClean="0"/>
              <a:t>2. Fear </a:t>
            </a:r>
          </a:p>
          <a:p>
            <a:r>
              <a:rPr lang="en-IN" dirty="0" smtClean="0"/>
              <a:t>3. Self-Deception </a:t>
            </a:r>
          </a:p>
          <a:p>
            <a:r>
              <a:rPr lang="en-IN" dirty="0" smtClean="0"/>
              <a:t>4. Ignorance </a:t>
            </a:r>
          </a:p>
          <a:p>
            <a:r>
              <a:rPr lang="en-IN" dirty="0" smtClean="0"/>
              <a:t>5. Egocentrism </a:t>
            </a:r>
          </a:p>
          <a:p>
            <a:r>
              <a:rPr lang="en-IN" dirty="0" smtClean="0"/>
              <a:t>6. Narrowness of Vision </a:t>
            </a:r>
          </a:p>
          <a:p>
            <a:r>
              <a:rPr lang="en-IN" dirty="0" smtClean="0"/>
              <a:t>7. Uncritical Acceptance of Authority </a:t>
            </a:r>
          </a:p>
          <a:p>
            <a:r>
              <a:rPr lang="en-IN" dirty="0" smtClean="0"/>
              <a:t>8. </a:t>
            </a:r>
            <a:r>
              <a:rPr lang="en-IN" smtClean="0"/>
              <a:t>Groupthink </a:t>
            </a:r>
          </a:p>
          <a:p>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IN" b="1" dirty="0" smtClean="0"/>
              <a:t>Responsibilities Of A Professional Nurse</a:t>
            </a:r>
          </a:p>
          <a:p>
            <a:r>
              <a:rPr lang="en-IN" dirty="0" smtClean="0"/>
              <a:t> Nurse As </a:t>
            </a:r>
            <a:r>
              <a:rPr lang="en-IN" dirty="0" err="1" smtClean="0"/>
              <a:t>ACaregiver</a:t>
            </a:r>
            <a:endParaRPr lang="en-IN" dirty="0" smtClean="0"/>
          </a:p>
          <a:p>
            <a:r>
              <a:rPr lang="en-IN" dirty="0" smtClean="0"/>
              <a:t>Nurse As </a:t>
            </a:r>
            <a:r>
              <a:rPr lang="en-IN" dirty="0" err="1" smtClean="0"/>
              <a:t>AnAdvocate</a:t>
            </a:r>
            <a:endParaRPr lang="en-IN" dirty="0" smtClean="0"/>
          </a:p>
          <a:p>
            <a:r>
              <a:rPr lang="en-IN" dirty="0" smtClean="0"/>
              <a:t>Nurse As </a:t>
            </a:r>
            <a:r>
              <a:rPr lang="en-IN" dirty="0" err="1" smtClean="0"/>
              <a:t>ACounselor</a:t>
            </a:r>
            <a:endParaRPr lang="en-IN" dirty="0" smtClean="0"/>
          </a:p>
          <a:p>
            <a:r>
              <a:rPr lang="en-IN" dirty="0" smtClean="0"/>
              <a:t>Nurse </a:t>
            </a:r>
            <a:r>
              <a:rPr lang="en-IN" dirty="0" err="1" smtClean="0"/>
              <a:t>AsA</a:t>
            </a:r>
            <a:r>
              <a:rPr lang="en-IN" dirty="0" smtClean="0"/>
              <a:t> Leader</a:t>
            </a:r>
          </a:p>
          <a:p>
            <a:r>
              <a:rPr lang="en-IN" dirty="0" smtClean="0"/>
              <a:t> Nurse As </a:t>
            </a:r>
            <a:r>
              <a:rPr lang="en-IN" dirty="0" err="1" smtClean="0"/>
              <a:t>AManager</a:t>
            </a:r>
            <a:endParaRPr lang="en-IN" dirty="0" smtClean="0"/>
          </a:p>
          <a:p>
            <a:r>
              <a:rPr lang="en-IN" dirty="0" smtClean="0"/>
              <a:t>Nurse </a:t>
            </a:r>
            <a:r>
              <a:rPr lang="en-IN" dirty="0" err="1" smtClean="0"/>
              <a:t>AsA</a:t>
            </a:r>
            <a:r>
              <a:rPr lang="en-IN" dirty="0" smtClean="0"/>
              <a:t> Director</a:t>
            </a:r>
          </a:p>
          <a:p>
            <a:r>
              <a:rPr lang="en-IN" dirty="0" smtClean="0"/>
              <a:t>Nurse As </a:t>
            </a:r>
            <a:r>
              <a:rPr lang="en-IN" dirty="0" err="1" smtClean="0"/>
              <a:t>ADesigner</a:t>
            </a:r>
            <a:endParaRPr lang="en-IN" dirty="0" smtClean="0"/>
          </a:p>
          <a:p>
            <a:r>
              <a:rPr lang="en-IN" dirty="0" smtClean="0"/>
              <a:t>Nurse As </a:t>
            </a:r>
            <a:r>
              <a:rPr lang="en-IN" dirty="0" err="1" smtClean="0"/>
              <a:t>ACoach</a:t>
            </a:r>
            <a:endParaRPr lang="en-IN" dirty="0" smtClean="0"/>
          </a:p>
          <a:p>
            <a:r>
              <a:rPr lang="en-IN" dirty="0" smtClean="0"/>
              <a:t>Nurse As A </a:t>
            </a:r>
            <a:r>
              <a:rPr lang="en-IN" dirty="0" err="1" smtClean="0"/>
              <a:t>HealthProfessional</a:t>
            </a: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en-IN" b="1" dirty="0" smtClean="0"/>
              <a:t>ACCOUNTABILITY IN </a:t>
            </a:r>
            <a:r>
              <a:rPr lang="en-IN" b="1" dirty="0" smtClean="0"/>
              <a:t>NURSING PROFESSION</a:t>
            </a:r>
          </a:p>
          <a:p>
            <a:r>
              <a:rPr lang="en-IN" dirty="0" smtClean="0"/>
              <a:t>To whom is the Professional Nurse accountable</a:t>
            </a:r>
          </a:p>
          <a:p>
            <a:r>
              <a:rPr lang="en-IN" dirty="0" smtClean="0"/>
              <a:t>Accountability To Profession</a:t>
            </a:r>
          </a:p>
          <a:p>
            <a:r>
              <a:rPr lang="en-IN" dirty="0" smtClean="0"/>
              <a:t>Accountability To Client</a:t>
            </a:r>
          </a:p>
          <a:p>
            <a:r>
              <a:rPr lang="en-IN" dirty="0" smtClean="0"/>
              <a:t>Accountability To Health Care Team</a:t>
            </a:r>
          </a:p>
          <a:p>
            <a:r>
              <a:rPr lang="en-IN" dirty="0" smtClean="0"/>
              <a:t>Accountability To Employing Agency</a:t>
            </a:r>
          </a:p>
          <a:p>
            <a:r>
              <a:rPr lang="en-IN" dirty="0" smtClean="0"/>
              <a:t>Accountability To Self</a:t>
            </a:r>
          </a:p>
          <a:p>
            <a:r>
              <a:rPr lang="en-IN" dirty="0" smtClean="0"/>
              <a:t>Positive Aspects Of Accountability Increased Safe Respect Rewards Standards Effectiveness Control Action</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i="1" dirty="0" smtClean="0"/>
              <a:t>Responsibility – It is an obligation of a sub-ordinate to perform assigned duties. It is always bonded between superior and sub-ordinate. When superior assigns any duty or work to sub-ordinate by his authority it becomes a responsibility on the part of sub-ordinate to perform that duty.</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i="1" dirty="0" smtClean="0"/>
              <a:t>Authority – ‘Authority’ means ‘Legal or rightful power, a right to command or to act’. Applied to the managerial jobs, the power of the superior to command the subordinate to act or not to act in a particular manner, is called the ‘authority’.</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Delegation of authority means assigning work to others and giving them authority to do it .</a:t>
            </a:r>
          </a:p>
          <a:p>
            <a:r>
              <a:rPr lang="en-US" dirty="0" smtClean="0"/>
              <a:t>ELEMENTS OF DELEGATION OF AUTHORITY :</a:t>
            </a:r>
          </a:p>
          <a:p>
            <a:r>
              <a:rPr lang="en-US" dirty="0" smtClean="0"/>
              <a:t>     Responsibility</a:t>
            </a:r>
          </a:p>
          <a:p>
            <a:r>
              <a:rPr lang="en-US" dirty="0" smtClean="0"/>
              <a:t>     Authority </a:t>
            </a:r>
          </a:p>
          <a:p>
            <a:r>
              <a:rPr lang="en-US" dirty="0" smtClean="0"/>
              <a:t>     Accountability  </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responsibility and accountability </a:t>
            </a:r>
            <a:endParaRPr lang="en-IN" dirty="0"/>
          </a:p>
        </p:txBody>
      </p:sp>
      <p:sp>
        <p:nvSpPr>
          <p:cNvPr id="3" name="Text Placeholder 2"/>
          <p:cNvSpPr>
            <a:spLocks noGrp="1"/>
          </p:cNvSpPr>
          <p:nvPr>
            <p:ph type="body" idx="1"/>
          </p:nvPr>
        </p:nvSpPr>
        <p:spPr/>
        <p:txBody>
          <a:bodyPr/>
          <a:lstStyle/>
          <a:p>
            <a:r>
              <a:rPr lang="en-US" dirty="0" smtClean="0"/>
              <a:t>Responsibility</a:t>
            </a:r>
            <a:endParaRPr lang="en-IN" dirty="0"/>
          </a:p>
        </p:txBody>
      </p:sp>
      <p:sp>
        <p:nvSpPr>
          <p:cNvPr id="4" name="Content Placeholder 3"/>
          <p:cNvSpPr>
            <a:spLocks noGrp="1"/>
          </p:cNvSpPr>
          <p:nvPr>
            <p:ph sz="half" idx="2"/>
          </p:nvPr>
        </p:nvSpPr>
        <p:spPr/>
        <p:txBody>
          <a:bodyPr>
            <a:normAutofit lnSpcReduction="10000"/>
          </a:bodyPr>
          <a:lstStyle/>
          <a:p>
            <a:pPr algn="just"/>
            <a:r>
              <a:rPr lang="en-US" dirty="0" smtClean="0"/>
              <a:t>It is an obligation to perform the assigned duty or order .</a:t>
            </a:r>
          </a:p>
          <a:p>
            <a:pPr algn="just"/>
            <a:r>
              <a:rPr lang="en-US" dirty="0" smtClean="0"/>
              <a:t>It emerges from superior  subordinate relationship .</a:t>
            </a:r>
          </a:p>
          <a:p>
            <a:pPr algn="just"/>
            <a:r>
              <a:rPr lang="en-US" dirty="0" smtClean="0"/>
              <a:t>It flows upward </a:t>
            </a:r>
            <a:r>
              <a:rPr lang="en-US" dirty="0" err="1" smtClean="0"/>
              <a:t>i.e</a:t>
            </a:r>
            <a:r>
              <a:rPr lang="en-US" dirty="0" smtClean="0"/>
              <a:t> from bottom level to top level.</a:t>
            </a:r>
          </a:p>
          <a:p>
            <a:pPr algn="just"/>
            <a:r>
              <a:rPr lang="en-US" dirty="0" smtClean="0"/>
              <a:t>Its purpose is to execute the duties assigned by the superior .</a:t>
            </a:r>
            <a:endParaRPr lang="en-IN" dirty="0"/>
          </a:p>
        </p:txBody>
      </p:sp>
      <p:sp>
        <p:nvSpPr>
          <p:cNvPr id="5" name="Text Placeholder 4"/>
          <p:cNvSpPr>
            <a:spLocks noGrp="1"/>
          </p:cNvSpPr>
          <p:nvPr>
            <p:ph type="body" sz="quarter" idx="3"/>
          </p:nvPr>
        </p:nvSpPr>
        <p:spPr/>
        <p:txBody>
          <a:bodyPr/>
          <a:lstStyle/>
          <a:p>
            <a:r>
              <a:rPr lang="en-US" dirty="0" smtClean="0"/>
              <a:t>Accountability</a:t>
            </a:r>
            <a:endParaRPr lang="en-IN" dirty="0"/>
          </a:p>
        </p:txBody>
      </p:sp>
      <p:sp>
        <p:nvSpPr>
          <p:cNvPr id="6" name="Content Placeholder 5"/>
          <p:cNvSpPr>
            <a:spLocks noGrp="1"/>
          </p:cNvSpPr>
          <p:nvPr>
            <p:ph sz="quarter" idx="4"/>
          </p:nvPr>
        </p:nvSpPr>
        <p:spPr/>
        <p:txBody>
          <a:bodyPr>
            <a:normAutofit lnSpcReduction="10000"/>
          </a:bodyPr>
          <a:lstStyle/>
          <a:p>
            <a:pPr algn="just"/>
            <a:r>
              <a:rPr lang="en-US" dirty="0" smtClean="0"/>
              <a:t>The power or right of a superior to give orders to others .</a:t>
            </a:r>
          </a:p>
          <a:p>
            <a:pPr algn="just"/>
            <a:r>
              <a:rPr lang="en-US" dirty="0" smtClean="0"/>
              <a:t>It emerges from a formal position of organization.</a:t>
            </a:r>
          </a:p>
          <a:p>
            <a:pPr algn="just"/>
            <a:r>
              <a:rPr lang="en-US" dirty="0" smtClean="0"/>
              <a:t>It flows downwards i.e. from top to bottom level.</a:t>
            </a:r>
          </a:p>
          <a:p>
            <a:pPr algn="just"/>
            <a:r>
              <a:rPr lang="en-US" dirty="0" smtClean="0"/>
              <a:t>It purpose is to make decisions and get the decisions executed .</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dirty="0" smtClean="0"/>
              <a:t>ACCOUNTABILITY -Accountability means the answerability of the subordinate to his superior for his work performance</a:t>
            </a:r>
          </a:p>
          <a:p>
            <a:r>
              <a:rPr lang="en-IN" dirty="0" smtClean="0"/>
              <a:t>Features:- </a:t>
            </a:r>
          </a:p>
          <a:p>
            <a:r>
              <a:rPr lang="en-IN" dirty="0" smtClean="0"/>
              <a:t>Accountability cannot be delegated. </a:t>
            </a:r>
          </a:p>
          <a:p>
            <a:r>
              <a:rPr lang="en-IN" dirty="0" smtClean="0"/>
              <a:t>It originates because of delegation of authority. </a:t>
            </a:r>
          </a:p>
          <a:p>
            <a:r>
              <a:rPr lang="en-IN" dirty="0" smtClean="0"/>
              <a:t>It is only towards the delegators. </a:t>
            </a:r>
          </a:p>
          <a:p>
            <a:r>
              <a:rPr lang="en-IN" dirty="0" smtClean="0"/>
              <a:t>Its base is senior – subordinate relationship</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990</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PROFESSIONAL RESPONSIBILITY AND ACCOUNTABILITY </vt:lpstr>
      <vt:lpstr>Slide 2</vt:lpstr>
      <vt:lpstr>Slide 3</vt:lpstr>
      <vt:lpstr>Slide 4</vt:lpstr>
      <vt:lpstr>Slide 5</vt:lpstr>
      <vt:lpstr>Slide 6</vt:lpstr>
      <vt:lpstr>Slide 7</vt:lpstr>
      <vt:lpstr>Difference between responsibility and accountability </vt:lpstr>
      <vt:lpstr>Slide 9</vt:lpstr>
      <vt:lpstr>Slide 10</vt:lpstr>
      <vt:lpstr>Slide 11</vt:lpstr>
      <vt:lpstr>Obstacles to Delegation </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RESPONSIBILITY AND ACCOUNTABILITY</dc:title>
  <dc:creator>Mercy</dc:creator>
  <cp:lastModifiedBy>library</cp:lastModifiedBy>
  <cp:revision>20</cp:revision>
  <dcterms:created xsi:type="dcterms:W3CDTF">2006-08-16T00:00:00Z</dcterms:created>
  <dcterms:modified xsi:type="dcterms:W3CDTF">2021-03-30T04:45:58Z</dcterms:modified>
</cp:coreProperties>
</file>