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3/30/2021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3/30/2021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MENTAL HEALTH NURSING</a:t>
            </a:r>
            <a:endParaRPr lang="en-IN" dirty="0"/>
          </a:p>
        </p:txBody>
      </p:sp>
      <p:sp>
        <p:nvSpPr>
          <p:cNvPr id="3" name="Subtitle 2"/>
          <p:cNvSpPr>
            <a:spLocks noGrp="1"/>
          </p:cNvSpPr>
          <p:nvPr>
            <p:ph type="subTitle" idx="1"/>
          </p:nvPr>
        </p:nvSpPr>
        <p:spPr/>
        <p:txBody>
          <a:bodyPr>
            <a:normAutofit/>
          </a:bodyPr>
          <a:lstStyle/>
          <a:p>
            <a:pPr algn="r"/>
            <a:r>
              <a:rPr lang="en-US" sz="2400" dirty="0" smtClean="0">
                <a:solidFill>
                  <a:schemeClr val="tx1"/>
                </a:solidFill>
              </a:rPr>
              <a:t>By: </a:t>
            </a:r>
            <a:r>
              <a:rPr lang="en-US" sz="2400" dirty="0" err="1" smtClean="0">
                <a:solidFill>
                  <a:schemeClr val="tx1"/>
                </a:solidFill>
              </a:rPr>
              <a:t>Mrs.Mercy</a:t>
            </a:r>
            <a:r>
              <a:rPr lang="en-US" sz="2400" dirty="0" smtClean="0">
                <a:solidFill>
                  <a:schemeClr val="tx1"/>
                </a:solidFill>
              </a:rPr>
              <a:t> </a:t>
            </a:r>
            <a:r>
              <a:rPr lang="en-US" sz="2400" dirty="0" err="1" smtClean="0">
                <a:solidFill>
                  <a:schemeClr val="tx1"/>
                </a:solidFill>
              </a:rPr>
              <a:t>Deva</a:t>
            </a:r>
            <a:r>
              <a:rPr lang="en-US" sz="2400" dirty="0" smtClean="0">
                <a:solidFill>
                  <a:schemeClr val="tx1"/>
                </a:solidFill>
              </a:rPr>
              <a:t> </a:t>
            </a:r>
            <a:r>
              <a:rPr lang="en-US" sz="2400" dirty="0" err="1" smtClean="0">
                <a:solidFill>
                  <a:schemeClr val="tx1"/>
                </a:solidFill>
              </a:rPr>
              <a:t>Priya</a:t>
            </a:r>
            <a:r>
              <a:rPr lang="en-US" sz="2400" dirty="0" smtClean="0">
                <a:solidFill>
                  <a:schemeClr val="tx1"/>
                </a:solidFill>
              </a:rPr>
              <a:t> </a:t>
            </a:r>
          </a:p>
          <a:p>
            <a:pPr algn="r"/>
            <a:r>
              <a:rPr lang="en-US" sz="2400" dirty="0" err="1" smtClean="0">
                <a:solidFill>
                  <a:schemeClr val="tx1"/>
                </a:solidFill>
              </a:rPr>
              <a:t>Asst.Prof</a:t>
            </a:r>
            <a:r>
              <a:rPr lang="en-US" sz="2400" dirty="0" smtClean="0">
                <a:solidFill>
                  <a:schemeClr val="tx1"/>
                </a:solidFill>
              </a:rPr>
              <a:t>.</a:t>
            </a:r>
          </a:p>
          <a:p>
            <a:pPr algn="r"/>
            <a:r>
              <a:rPr lang="en-US" sz="2400" dirty="0" smtClean="0">
                <a:solidFill>
                  <a:schemeClr val="tx1"/>
                </a:solidFill>
              </a:rPr>
              <a:t>Dept of MHN</a:t>
            </a:r>
            <a:endParaRPr lang="en-IN"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MENTAL HEALTH PROGRAM</a:t>
            </a:r>
            <a:endParaRPr lang="en-IN" dirty="0"/>
          </a:p>
        </p:txBody>
      </p:sp>
      <p:sp>
        <p:nvSpPr>
          <p:cNvPr id="3" name="Content Placeholder 2"/>
          <p:cNvSpPr>
            <a:spLocks noGrp="1"/>
          </p:cNvSpPr>
          <p:nvPr>
            <p:ph idx="1"/>
          </p:nvPr>
        </p:nvSpPr>
        <p:spPr/>
        <p:txBody>
          <a:bodyPr/>
          <a:lstStyle/>
          <a:p>
            <a:r>
              <a:rPr lang="en-US" dirty="0" smtClean="0"/>
              <a:t>India is the first among developing countries to formulate NMHP based on the principle of decentralized and de –professional mental health care.</a:t>
            </a:r>
          </a:p>
          <a:p>
            <a:r>
              <a:rPr lang="en-US" dirty="0" smtClean="0"/>
              <a:t>For the provision of mental health care to total population , at a reasonable cost to enhance healthy psychosocial development of the people , mental health services has to reach needy group and to the total population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IN" dirty="0"/>
          </a:p>
        </p:txBody>
      </p:sp>
      <p:sp>
        <p:nvSpPr>
          <p:cNvPr id="3" name="Content Placeholder 2"/>
          <p:cNvSpPr>
            <a:spLocks noGrp="1"/>
          </p:cNvSpPr>
          <p:nvPr>
            <p:ph idx="1"/>
          </p:nvPr>
        </p:nvSpPr>
        <p:spPr/>
        <p:txBody>
          <a:bodyPr/>
          <a:lstStyle/>
          <a:p>
            <a:r>
              <a:rPr lang="en-US" dirty="0" smtClean="0"/>
              <a:t>First draft of NMHP was signed by 68 experts from field of mental health ,general health administration and was accepted for implementation in country in 1982.</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a:t>
            </a:r>
            <a:endParaRPr lang="en-IN"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Prevention &amp; treatment of mental neurological disorders &amp; their associated disabilities .</a:t>
            </a:r>
          </a:p>
          <a:p>
            <a:pPr marL="514350" indent="-514350">
              <a:buFont typeface="+mj-lt"/>
              <a:buAutoNum type="arabicPeriod"/>
            </a:pPr>
            <a:r>
              <a:rPr lang="en-US" dirty="0" smtClean="0"/>
              <a:t>Use of mental health technology to improve general health services .</a:t>
            </a:r>
          </a:p>
          <a:p>
            <a:pPr marL="514350" indent="-514350">
              <a:buFont typeface="+mj-lt"/>
              <a:buAutoNum type="arabicPeriod"/>
            </a:pPr>
            <a:r>
              <a:rPr lang="en-US" dirty="0" smtClean="0"/>
              <a:t>Application of mental health principles in total national development to improve quality of life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IN" dirty="0"/>
          </a:p>
        </p:txBody>
      </p:sp>
      <p:sp>
        <p:nvSpPr>
          <p:cNvPr id="3" name="Content Placeholder 2"/>
          <p:cNvSpPr>
            <a:spLocks noGrp="1"/>
          </p:cNvSpPr>
          <p:nvPr>
            <p:ph idx="1"/>
          </p:nvPr>
        </p:nvSpPr>
        <p:spPr/>
        <p:txBody>
          <a:bodyPr/>
          <a:lstStyle/>
          <a:p>
            <a:pPr algn="just"/>
            <a:r>
              <a:rPr lang="en-US" dirty="0" smtClean="0"/>
              <a:t>To ensure the availability and accessibility of minimum mental health care for all in the foreseeable future ,particularly to the most vulnerable and underprivileged sections of the population .</a:t>
            </a:r>
          </a:p>
          <a:p>
            <a:pPr algn="just"/>
            <a:r>
              <a:rPr lang="en-US" dirty="0" smtClean="0"/>
              <a:t>To encourage the application of mental health knowledge in general healthcare and in social development .</a:t>
            </a:r>
          </a:p>
          <a:p>
            <a:pPr algn="just"/>
            <a:r>
              <a:rPr lang="en-US" dirty="0" smtClean="0"/>
              <a:t>To promote community participation in the mental health service development and to stimulate efforts towards self –help in the community .</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STRATEGIES</a:t>
            </a:r>
            <a:endParaRPr lang="en-IN" dirty="0"/>
          </a:p>
        </p:txBody>
      </p:sp>
      <p:sp>
        <p:nvSpPr>
          <p:cNvPr id="3" name="Content Placeholder 2"/>
          <p:cNvSpPr>
            <a:spLocks noGrp="1"/>
          </p:cNvSpPr>
          <p:nvPr>
            <p:ph idx="1"/>
          </p:nvPr>
        </p:nvSpPr>
        <p:spPr/>
        <p:txBody>
          <a:bodyPr/>
          <a:lstStyle/>
          <a:p>
            <a:pPr>
              <a:buNone/>
            </a:pPr>
            <a:r>
              <a:rPr lang="en-IN" dirty="0" smtClean="0"/>
              <a:t> 1. Integration of mental health with primary health care through the NMHP; </a:t>
            </a:r>
          </a:p>
          <a:p>
            <a:pPr>
              <a:buNone/>
            </a:pPr>
            <a:r>
              <a:rPr lang="en-IN" dirty="0" smtClean="0"/>
              <a:t>2. Provision of tertiary care institutions for treatment of mental disorders; </a:t>
            </a:r>
          </a:p>
          <a:p>
            <a:pPr>
              <a:buNone/>
            </a:pPr>
            <a:r>
              <a:rPr lang="en-IN" dirty="0" smtClean="0"/>
              <a:t>3. Eradicating stigmatization of mentally ill patients &amp; protecting their rights through regulatory institutions like the central mental health authority, &amp; state mental health authority.</a:t>
            </a:r>
          </a:p>
          <a:p>
            <a:pPr>
              <a:buNone/>
            </a:pP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DURING 10TH 5 YEAR PLAN </a:t>
            </a:r>
          </a:p>
          <a:p>
            <a:r>
              <a:rPr lang="en-IN" dirty="0" smtClean="0"/>
              <a:t>1. Extension of DMHP to 100 districts </a:t>
            </a:r>
          </a:p>
          <a:p>
            <a:r>
              <a:rPr lang="en-IN" dirty="0" smtClean="0"/>
              <a:t>2. Up gradation of psychiatric wings in M C / GH</a:t>
            </a:r>
          </a:p>
          <a:p>
            <a:r>
              <a:rPr lang="en-IN" dirty="0" smtClean="0"/>
              <a:t> 3. Modernization of state Mental Hospitals </a:t>
            </a:r>
          </a:p>
          <a:p>
            <a:r>
              <a:rPr lang="en-IN" dirty="0" smtClean="0"/>
              <a:t>4. IEC </a:t>
            </a:r>
          </a:p>
          <a:p>
            <a:r>
              <a:rPr lang="en-IN" dirty="0" smtClean="0"/>
              <a:t>5. Monitoring and evaluation</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DURING 11TH 5 YEAR PLAN </a:t>
            </a:r>
          </a:p>
          <a:p>
            <a:r>
              <a:rPr lang="en-IN" dirty="0" smtClean="0"/>
              <a:t>1. MAN POWER DEVELOPMENT SCHEMES – Centre of excellence and setting up PG training departments of Mental Health specialties </a:t>
            </a:r>
          </a:p>
          <a:p>
            <a:r>
              <a:rPr lang="en-IN" dirty="0" smtClean="0"/>
              <a:t>2. Training and research </a:t>
            </a:r>
          </a:p>
          <a:p>
            <a:r>
              <a:rPr lang="en-IN" dirty="0" smtClean="0"/>
              <a:t>3. DMHP Program was added components of life skills training and </a:t>
            </a:r>
            <a:r>
              <a:rPr lang="en-IN" dirty="0" err="1" smtClean="0"/>
              <a:t>counseling</a:t>
            </a:r>
            <a:r>
              <a:rPr lang="en-IN" dirty="0" smtClean="0"/>
              <a:t> services in schools and colleges, work place stress management and suicidal prevention.</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APPROACHES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Integration of MH care services to the existing general health services. </a:t>
            </a:r>
          </a:p>
          <a:p>
            <a:r>
              <a:rPr lang="en-IN" dirty="0" smtClean="0"/>
              <a:t>Thus mental health care starts at gross root level. Specific tasks has to be provided at all levels by providing appropriate task orientated training to the existing health staff. </a:t>
            </a:r>
          </a:p>
          <a:p>
            <a:r>
              <a:rPr lang="en-IN" dirty="0" smtClean="0"/>
              <a:t>Equitable distribution of resources to strengthen mental health care. </a:t>
            </a:r>
          </a:p>
          <a:p>
            <a:r>
              <a:rPr lang="en-IN" dirty="0" smtClean="0"/>
              <a:t>Integration of basic mental health services with the existing community development programme.</a:t>
            </a:r>
          </a:p>
          <a:p>
            <a:r>
              <a:rPr lang="en-IN" dirty="0" smtClean="0"/>
              <a:t> Mental health care includes treatment, rehabilitation and prevention. </a:t>
            </a:r>
          </a:p>
          <a:p>
            <a:r>
              <a:rPr lang="en-IN" dirty="0" smtClean="0"/>
              <a:t>Mental health training.</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Mental health care/COMPONENTS…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I. Treatment: Multiple levels II. Rehabilitation III. Prevention</a:t>
            </a:r>
          </a:p>
          <a:p>
            <a:endParaRPr lang="en-IN" dirty="0" smtClean="0"/>
          </a:p>
          <a:p>
            <a:r>
              <a:rPr lang="en-IN" dirty="0" smtClean="0"/>
              <a:t>I. Treatment: Multiple levels A. Village &amp; sub-</a:t>
            </a:r>
            <a:r>
              <a:rPr lang="en-IN" dirty="0" err="1" smtClean="0"/>
              <a:t>center</a:t>
            </a:r>
            <a:r>
              <a:rPr lang="en-IN" dirty="0" smtClean="0"/>
              <a:t> Level: Multipurpose Workers (MPW) &amp; Health Supervisors (HS), under the supervision of Medical Officer (MO) to be trained for: a. Management of psychiatric emergencies. b. Administration &amp; supervision of maintenance treatment for chronic psychiatric disorders. c. Diagnosis &amp; management of </a:t>
            </a:r>
            <a:r>
              <a:rPr lang="en-IN" dirty="0" err="1" smtClean="0"/>
              <a:t>grandmal</a:t>
            </a:r>
            <a:r>
              <a:rPr lang="en-IN" dirty="0" smtClean="0"/>
              <a:t> epilepsy, especially in children. d. Liaison with local school teachers &amp; parents regarding mental retardation &amp; </a:t>
            </a:r>
            <a:r>
              <a:rPr lang="en-IN" dirty="0" err="1" smtClean="0"/>
              <a:t>behavioral</a:t>
            </a:r>
            <a:r>
              <a:rPr lang="en-IN" dirty="0" smtClean="0"/>
              <a:t> problems in children. e. </a:t>
            </a:r>
            <a:r>
              <a:rPr lang="en-IN" dirty="0" err="1" smtClean="0"/>
              <a:t>Counseling</a:t>
            </a:r>
            <a:r>
              <a:rPr lang="en-IN" dirty="0" smtClean="0"/>
              <a:t> problems related to alcohol &amp; drug abuse.</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B. MO of primary Health </a:t>
            </a:r>
            <a:r>
              <a:rPr lang="en-IN" dirty="0" err="1" smtClean="0"/>
              <a:t>Center</a:t>
            </a:r>
            <a:r>
              <a:rPr lang="en-IN" dirty="0" smtClean="0"/>
              <a:t> (PHC) aided by HS, to be trained for: a. Supervision of MPW’s performance. b. Elementary diagnosis. c. Treatment of functional psychosis. d. Treatment of uncomplicated cases of psychiatric disorders associated with physical diseases. e. Management of uncomplicated psychosocial problems. f. Epidemiological surveillance of mental morbidity.</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COMMUNITY MENTAL HEALTH IN INDIA </a:t>
            </a:r>
            <a:endParaRPr lang="en-IN" dirty="0"/>
          </a:p>
        </p:txBody>
      </p:sp>
      <p:sp>
        <p:nvSpPr>
          <p:cNvPr id="3" name="Content Placeholder 2"/>
          <p:cNvSpPr>
            <a:spLocks noGrp="1"/>
          </p:cNvSpPr>
          <p:nvPr>
            <p:ph idx="1"/>
          </p:nvPr>
        </p:nvSpPr>
        <p:spPr/>
        <p:txBody>
          <a:bodyPr/>
          <a:lstStyle/>
          <a:p>
            <a:r>
              <a:rPr lang="en-US" dirty="0" smtClean="0"/>
              <a:t>Various events which influenced the development of psychiatric community hospitals in India have occurred over  five phases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C. District Hospital:  It was recognized that there should be at least one psychiatrist attached to every district hospital as an integral part of the district health services.  The district hospital should have 30-50 psychiatric beds.  The psychiatrist in a district hospital was envisaged to devote only a part of his time to clinical care &amp; a greater part in training &amp; supervision of non-specialist health workers.</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 Mental hospitals &amp; teaching psychiatric units: Major activities of these higher </a:t>
            </a:r>
            <a:r>
              <a:rPr lang="en-IN" dirty="0" err="1" smtClean="0"/>
              <a:t>centers</a:t>
            </a:r>
            <a:r>
              <a:rPr lang="en-IN" dirty="0" smtClean="0"/>
              <a:t> of psychiatric care include: a. Help in care of ‘difficult’ cases. b. Teaching. c. Specialized facilities like, occupational therapy units, psychotherapy, </a:t>
            </a:r>
            <a:r>
              <a:rPr lang="en-IN" dirty="0" err="1" smtClean="0"/>
              <a:t>counseling</a:t>
            </a:r>
            <a:r>
              <a:rPr lang="en-IN" dirty="0" smtClean="0"/>
              <a:t> &amp; </a:t>
            </a:r>
            <a:r>
              <a:rPr lang="en-IN" dirty="0" err="1" smtClean="0"/>
              <a:t>behavioral</a:t>
            </a:r>
            <a:r>
              <a:rPr lang="en-IN" dirty="0" smtClean="0"/>
              <a:t> therapy.</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II. Rehabilitation </a:t>
            </a:r>
          </a:p>
          <a:p>
            <a:r>
              <a:rPr lang="en-IN" dirty="0" smtClean="0"/>
              <a:t>The components of this sub-program include treatment of epileptics &amp; psychotics at the community level &amp; development of rehabilitation </a:t>
            </a:r>
            <a:r>
              <a:rPr lang="en-IN" dirty="0" err="1" smtClean="0"/>
              <a:t>centers</a:t>
            </a:r>
            <a:r>
              <a:rPr lang="en-IN" dirty="0" smtClean="0"/>
              <a:t> at both the district level &amp; higher referral </a:t>
            </a:r>
            <a:r>
              <a:rPr lang="en-IN" dirty="0" err="1" smtClean="0"/>
              <a:t>centers</a:t>
            </a:r>
            <a:r>
              <a:rPr lang="en-IN" dirty="0" smtClean="0"/>
              <a:t>.</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III. Prevention </a:t>
            </a:r>
          </a:p>
          <a:p>
            <a:r>
              <a:rPr lang="en-IN" dirty="0" smtClean="0"/>
              <a:t>The prevention component is to be community- based, with initial focus on prevention &amp; control of alcohol-related problems. </a:t>
            </a:r>
          </a:p>
          <a:p>
            <a:r>
              <a:rPr lang="en-IN" dirty="0" smtClean="0"/>
              <a:t>Later on, problems like addictions, juvenile delinquency &amp; acute adjustment problems like suicidal attempts are to be addressed.</a:t>
            </a:r>
          </a:p>
          <a:p>
            <a:r>
              <a:rPr lang="en-IN" dirty="0" smtClean="0"/>
              <a:t>Mental health training: . Training programmes of all workers in the mental health team at the identified Nodal Institute in the State. The training to the trainer at the state level is being provided regularly by the National Institute Of Mental Health and </a:t>
            </a:r>
            <a:r>
              <a:rPr lang="en-IN" dirty="0" err="1" smtClean="0"/>
              <a:t>Neuro</a:t>
            </a:r>
            <a:r>
              <a:rPr lang="en-IN" dirty="0" smtClean="0"/>
              <a:t> Sciences, </a:t>
            </a:r>
            <a:r>
              <a:rPr lang="en-IN" dirty="0" err="1" smtClean="0"/>
              <a:t>Banglore</a:t>
            </a:r>
            <a:r>
              <a:rPr lang="en-IN" dirty="0" smtClean="0"/>
              <a:t> under the NMHP.</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nurse in preventive psychiatry</a:t>
            </a:r>
            <a:endParaRPr lang="en-IN" dirty="0"/>
          </a:p>
        </p:txBody>
      </p:sp>
      <p:sp>
        <p:nvSpPr>
          <p:cNvPr id="3" name="Content Placeholder 2"/>
          <p:cNvSpPr>
            <a:spLocks noGrp="1"/>
          </p:cNvSpPr>
          <p:nvPr>
            <p:ph idx="1"/>
          </p:nvPr>
        </p:nvSpPr>
        <p:spPr/>
        <p:txBody>
          <a:bodyPr/>
          <a:lstStyle/>
          <a:p>
            <a:pPr>
              <a:buNone/>
            </a:pPr>
            <a:r>
              <a:rPr lang="en-US" dirty="0" smtClean="0"/>
              <a:t>Concepts of preventive psychiatry :</a:t>
            </a:r>
          </a:p>
          <a:p>
            <a:pPr marL="514350" indent="-514350">
              <a:buFont typeface="+mj-lt"/>
              <a:buAutoNum type="arabicPeriod"/>
            </a:pPr>
            <a:r>
              <a:rPr lang="en-US" dirty="0" smtClean="0"/>
              <a:t>Primary prevention </a:t>
            </a:r>
          </a:p>
          <a:p>
            <a:pPr marL="514350" indent="-514350">
              <a:buFont typeface="+mj-lt"/>
              <a:buAutoNum type="arabicPeriod"/>
            </a:pPr>
            <a:r>
              <a:rPr lang="en-US" dirty="0" smtClean="0"/>
              <a:t>Secondary prevention</a:t>
            </a:r>
          </a:p>
          <a:p>
            <a:pPr marL="514350" indent="-514350">
              <a:buFont typeface="+mj-lt"/>
              <a:buAutoNum type="arabicPeriod"/>
            </a:pPr>
            <a:r>
              <a:rPr lang="en-US" dirty="0" smtClean="0"/>
              <a:t>Tertiary prevention</a:t>
            </a:r>
          </a:p>
          <a:p>
            <a:pPr marL="514350" indent="-514350">
              <a:buNone/>
            </a:pP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prevention </a:t>
            </a:r>
            <a:endParaRPr lang="en-IN" dirty="0"/>
          </a:p>
        </p:txBody>
      </p:sp>
      <p:sp>
        <p:nvSpPr>
          <p:cNvPr id="3" name="Content Placeholder 2"/>
          <p:cNvSpPr>
            <a:spLocks noGrp="1"/>
          </p:cNvSpPr>
          <p:nvPr>
            <p:ph idx="1"/>
          </p:nvPr>
        </p:nvSpPr>
        <p:spPr/>
        <p:txBody>
          <a:bodyPr>
            <a:normAutofit lnSpcReduction="10000"/>
          </a:bodyPr>
          <a:lstStyle/>
          <a:p>
            <a:r>
              <a:rPr lang="en-US" dirty="0" smtClean="0"/>
              <a:t>Aims at promotion of mental health and prevention of mental disorders.</a:t>
            </a:r>
          </a:p>
          <a:p>
            <a:r>
              <a:rPr lang="en-US" dirty="0" smtClean="0"/>
              <a:t>Role of nurse :</a:t>
            </a:r>
          </a:p>
          <a:p>
            <a:r>
              <a:rPr lang="en-US" dirty="0" smtClean="0"/>
              <a:t>Prevention during antenatal period </a:t>
            </a:r>
          </a:p>
          <a:p>
            <a:r>
              <a:rPr lang="en-US" dirty="0" smtClean="0"/>
              <a:t>Measure during labor</a:t>
            </a:r>
          </a:p>
          <a:p>
            <a:r>
              <a:rPr lang="en-US" dirty="0" smtClean="0"/>
              <a:t>Preventive measures after birth</a:t>
            </a:r>
          </a:p>
          <a:p>
            <a:r>
              <a:rPr lang="en-US" dirty="0" smtClean="0"/>
              <a:t>Educating and identification of high risk group in community </a:t>
            </a:r>
          </a:p>
          <a:p>
            <a:r>
              <a:rPr lang="en-US" dirty="0" smtClean="0"/>
              <a:t>Counseling services to parents with specially </a:t>
            </a:r>
            <a:r>
              <a:rPr lang="en-US" dirty="0" err="1" smtClean="0"/>
              <a:t>abled</a:t>
            </a:r>
            <a:r>
              <a:rPr lang="en-US" dirty="0" smtClean="0"/>
              <a:t> children.</a:t>
            </a:r>
          </a:p>
          <a:p>
            <a:endParaRPr lang="en-US" dirty="0" smtClean="0"/>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smtClean="0"/>
              <a:t>Child guidance clinic </a:t>
            </a:r>
          </a:p>
          <a:p>
            <a:r>
              <a:rPr lang="en-US" dirty="0" smtClean="0"/>
              <a:t>School/college  mental health care and services  </a:t>
            </a:r>
          </a:p>
          <a:p>
            <a:r>
              <a:rPr lang="en-US" dirty="0" smtClean="0"/>
              <a:t>Genetic session counseling to parents </a:t>
            </a:r>
          </a:p>
          <a:p>
            <a:endParaRPr lang="en-US" dirty="0" smtClean="0"/>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prevention </a:t>
            </a:r>
            <a:endParaRPr lang="en-IN" dirty="0"/>
          </a:p>
        </p:txBody>
      </p:sp>
      <p:sp>
        <p:nvSpPr>
          <p:cNvPr id="3" name="Content Placeholder 2"/>
          <p:cNvSpPr>
            <a:spLocks noGrp="1"/>
          </p:cNvSpPr>
          <p:nvPr>
            <p:ph idx="1"/>
          </p:nvPr>
        </p:nvSpPr>
        <p:spPr/>
        <p:txBody>
          <a:bodyPr/>
          <a:lstStyle/>
          <a:p>
            <a:r>
              <a:rPr lang="en-US" dirty="0" smtClean="0"/>
              <a:t>Focus on early identification and effective treatment</a:t>
            </a:r>
          </a:p>
          <a:p>
            <a:pPr marL="514350" indent="-514350">
              <a:buFont typeface="+mj-lt"/>
              <a:buAutoNum type="arabicPeriod"/>
            </a:pPr>
            <a:r>
              <a:rPr lang="en-US" dirty="0" smtClean="0"/>
              <a:t>Early detection of mental disorders in the community</a:t>
            </a:r>
          </a:p>
          <a:p>
            <a:pPr marL="514350" indent="-514350">
              <a:buFont typeface="+mj-lt"/>
              <a:buAutoNum type="arabicPeriod"/>
            </a:pPr>
            <a:r>
              <a:rPr lang="en-US" dirty="0" smtClean="0"/>
              <a:t>Early referral </a:t>
            </a:r>
          </a:p>
          <a:p>
            <a:pPr marL="514350" indent="-514350">
              <a:buFont typeface="+mj-lt"/>
              <a:buAutoNum type="arabicPeriod"/>
            </a:pPr>
            <a:r>
              <a:rPr lang="en-US" dirty="0" smtClean="0"/>
              <a:t> early diagnosis and effective and prompt </a:t>
            </a:r>
            <a:r>
              <a:rPr lang="en-US" dirty="0" err="1" smtClean="0"/>
              <a:t>tmt</a:t>
            </a:r>
            <a:r>
              <a:rPr lang="en-US" dirty="0" smtClean="0"/>
              <a:t>.</a:t>
            </a:r>
          </a:p>
          <a:p>
            <a:pPr marL="514350" indent="-514350">
              <a:buFont typeface="+mj-lt"/>
              <a:buAutoNum type="arabicPeriod"/>
            </a:pPr>
            <a:r>
              <a:rPr lang="en-US" dirty="0" smtClean="0"/>
              <a:t>Consultation services </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Tertiary prevention </a:t>
            </a:r>
            <a:endParaRPr lang="en-IN" dirty="0"/>
          </a:p>
        </p:txBody>
      </p:sp>
      <p:sp>
        <p:nvSpPr>
          <p:cNvPr id="3" name="Content Placeholder 2"/>
          <p:cNvSpPr>
            <a:spLocks noGrp="1"/>
          </p:cNvSpPr>
          <p:nvPr>
            <p:ph idx="1"/>
          </p:nvPr>
        </p:nvSpPr>
        <p:spPr/>
        <p:txBody>
          <a:bodyPr/>
          <a:lstStyle/>
          <a:p>
            <a:r>
              <a:rPr lang="en-US" dirty="0" smtClean="0"/>
              <a:t>Aims to reduce the rate of disabilities , help in re adjustment .</a:t>
            </a:r>
          </a:p>
          <a:p>
            <a:r>
              <a:rPr lang="en-US" dirty="0" smtClean="0"/>
              <a:t>Done through community based rehabilitation –</a:t>
            </a:r>
          </a:p>
          <a:p>
            <a:r>
              <a:rPr lang="en-US" dirty="0" smtClean="0"/>
              <a:t>Half way homes </a:t>
            </a:r>
          </a:p>
          <a:p>
            <a:r>
              <a:rPr lang="en-US" dirty="0" smtClean="0"/>
              <a:t>Sheltered homes </a:t>
            </a:r>
          </a:p>
          <a:p>
            <a:r>
              <a:rPr lang="en-US" dirty="0" smtClean="0"/>
              <a:t>Day hospitals </a:t>
            </a:r>
          </a:p>
          <a:p>
            <a:r>
              <a:rPr lang="en-US" dirty="0" smtClean="0"/>
              <a:t>Partial hospitals </a:t>
            </a:r>
          </a:p>
          <a:p>
            <a:r>
              <a:rPr lang="en-US" dirty="0" smtClean="0"/>
              <a:t>Day care centre</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mtClean="0"/>
              <a:t>THANK YOU</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Phase I –Colonial period prior to India’s attaining independence </a:t>
            </a:r>
            <a:endParaRPr lang="en-IN" dirty="0"/>
          </a:p>
        </p:txBody>
      </p:sp>
      <p:sp>
        <p:nvSpPr>
          <p:cNvPr id="3" name="Content Placeholder 2"/>
          <p:cNvSpPr>
            <a:spLocks noGrp="1"/>
          </p:cNvSpPr>
          <p:nvPr>
            <p:ph idx="1"/>
          </p:nvPr>
        </p:nvSpPr>
        <p:spPr/>
        <p:txBody>
          <a:bodyPr/>
          <a:lstStyle/>
          <a:p>
            <a:r>
              <a:rPr lang="en-US" dirty="0" smtClean="0"/>
              <a:t>Establishment of lunatic asylums is different parts of the country.</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2during 1950s</a:t>
            </a:r>
            <a:endParaRPr lang="en-IN" dirty="0"/>
          </a:p>
        </p:txBody>
      </p:sp>
      <p:sp>
        <p:nvSpPr>
          <p:cNvPr id="3" name="Content Placeholder 2"/>
          <p:cNvSpPr>
            <a:spLocks noGrp="1"/>
          </p:cNvSpPr>
          <p:nvPr>
            <p:ph idx="1"/>
          </p:nvPr>
        </p:nvSpPr>
        <p:spPr/>
        <p:txBody>
          <a:bodyPr/>
          <a:lstStyle/>
          <a:p>
            <a:r>
              <a:rPr lang="en-US" dirty="0" smtClean="0"/>
              <a:t>Establishment of mental; hospitals at </a:t>
            </a:r>
          </a:p>
          <a:p>
            <a:r>
              <a:rPr lang="en-US" dirty="0" smtClean="0"/>
              <a:t>Bangalore ( 1954)</a:t>
            </a:r>
          </a:p>
          <a:p>
            <a:r>
              <a:rPr lang="en-US" dirty="0" err="1" smtClean="0"/>
              <a:t>Amristar</a:t>
            </a:r>
            <a:r>
              <a:rPr lang="en-US" dirty="0" smtClean="0"/>
              <a:t> (1947)</a:t>
            </a:r>
          </a:p>
          <a:p>
            <a:r>
              <a:rPr lang="en-US" dirty="0" smtClean="0"/>
              <a:t>Hyderabad (1953)</a:t>
            </a:r>
          </a:p>
          <a:p>
            <a:r>
              <a:rPr lang="en-US" dirty="0" smtClean="0"/>
              <a:t>Srinagar (1958)</a:t>
            </a:r>
          </a:p>
          <a:p>
            <a:r>
              <a:rPr lang="en-US" dirty="0" smtClean="0"/>
              <a:t>Jamnagar (1960)</a:t>
            </a:r>
          </a:p>
          <a:p>
            <a:r>
              <a:rPr lang="en-US" dirty="0" smtClean="0"/>
              <a:t>Delhi (1966)</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 during mid 1960s</a:t>
            </a:r>
            <a:endParaRPr lang="en-IN" dirty="0"/>
          </a:p>
        </p:txBody>
      </p:sp>
      <p:sp>
        <p:nvSpPr>
          <p:cNvPr id="3" name="Content Placeholder 2"/>
          <p:cNvSpPr>
            <a:spLocks noGrp="1"/>
          </p:cNvSpPr>
          <p:nvPr>
            <p:ph idx="1"/>
          </p:nvPr>
        </p:nvSpPr>
        <p:spPr/>
        <p:txBody>
          <a:bodyPr>
            <a:normAutofit lnSpcReduction="10000"/>
          </a:bodyPr>
          <a:lstStyle/>
          <a:p>
            <a:r>
              <a:rPr lang="en-US" b="1" dirty="0" smtClean="0"/>
              <a:t>Growth of general hospital , psychiatric units </a:t>
            </a:r>
          </a:p>
          <a:p>
            <a:r>
              <a:rPr lang="en-US" b="1" dirty="0" smtClean="0"/>
              <a:t>Advantages ;</a:t>
            </a:r>
          </a:p>
          <a:p>
            <a:r>
              <a:rPr lang="en-US" dirty="0" smtClean="0"/>
              <a:t>Involvement of family members </a:t>
            </a:r>
          </a:p>
          <a:p>
            <a:r>
              <a:rPr lang="en-US" dirty="0" smtClean="0"/>
              <a:t>Greater acceptance of services </a:t>
            </a:r>
          </a:p>
          <a:p>
            <a:r>
              <a:rPr lang="en-US" dirty="0" smtClean="0"/>
              <a:t>Easily approachable without stigma</a:t>
            </a:r>
          </a:p>
          <a:p>
            <a:r>
              <a:rPr lang="en-US" dirty="0" smtClean="0"/>
              <a:t>Attracted more patients with minor problems </a:t>
            </a:r>
          </a:p>
          <a:p>
            <a:r>
              <a:rPr lang="en-US" dirty="0" smtClean="0"/>
              <a:t>Shorter period of hospitalization</a:t>
            </a:r>
          </a:p>
          <a:p>
            <a:r>
              <a:rPr lang="en-US" dirty="0" smtClean="0"/>
              <a:t>Encourage more outpatient care </a:t>
            </a:r>
          </a:p>
          <a:p>
            <a:r>
              <a:rPr lang="en-US" dirty="0" smtClean="0"/>
              <a:t>Integration of mental health into the general </a:t>
            </a:r>
            <a:r>
              <a:rPr lang="en-US" smtClean="0"/>
              <a:t>health system. </a:t>
            </a:r>
            <a:endParaRPr lang="en-US" dirty="0" smtClean="0"/>
          </a:p>
          <a:p>
            <a:endParaRPr lang="en-I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4 during 1970s</a:t>
            </a:r>
            <a:endParaRPr lang="en-IN" dirty="0"/>
          </a:p>
        </p:txBody>
      </p:sp>
      <p:sp>
        <p:nvSpPr>
          <p:cNvPr id="3" name="Content Placeholder 2"/>
          <p:cNvSpPr>
            <a:spLocks noGrp="1"/>
          </p:cNvSpPr>
          <p:nvPr>
            <p:ph idx="1"/>
          </p:nvPr>
        </p:nvSpPr>
        <p:spPr/>
        <p:txBody>
          <a:bodyPr/>
          <a:lstStyle/>
          <a:p>
            <a:r>
              <a:rPr lang="en-US" dirty="0" smtClean="0"/>
              <a:t>Extension of care from mental hospitals and general hospitals to the primary health </a:t>
            </a:r>
            <a:r>
              <a:rPr lang="en-US" dirty="0" err="1" smtClean="0"/>
              <a:t>centres</a:t>
            </a:r>
            <a:r>
              <a:rPr lang="en-US" dirty="0" smtClean="0"/>
              <a:t> and community .</a:t>
            </a:r>
          </a:p>
          <a:p>
            <a:r>
              <a:rPr lang="en-US" dirty="0" smtClean="0"/>
              <a:t>Bengaluru and Chandigarh initiated pilot </a:t>
            </a:r>
            <a:r>
              <a:rPr lang="en-US" dirty="0" err="1" smtClean="0"/>
              <a:t>programmes</a:t>
            </a:r>
            <a:r>
              <a:rPr lang="en-US" dirty="0" smtClean="0"/>
              <a:t> to develop and evaluate an extension of mental health services for rural </a:t>
            </a:r>
            <a:r>
              <a:rPr lang="en-US" dirty="0" err="1" smtClean="0"/>
              <a:t>underpriveledged</a:t>
            </a:r>
            <a:r>
              <a:rPr lang="en-US" dirty="0" smtClean="0"/>
              <a:t> population.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5 during 1990s</a:t>
            </a:r>
            <a:endParaRPr lang="en-IN" dirty="0"/>
          </a:p>
        </p:txBody>
      </p:sp>
      <p:sp>
        <p:nvSpPr>
          <p:cNvPr id="3" name="Content Placeholder 2"/>
          <p:cNvSpPr>
            <a:spLocks noGrp="1"/>
          </p:cNvSpPr>
          <p:nvPr>
            <p:ph idx="1"/>
          </p:nvPr>
        </p:nvSpPr>
        <p:spPr/>
        <p:txBody>
          <a:bodyPr/>
          <a:lstStyle/>
          <a:p>
            <a:r>
              <a:rPr lang="en-US" dirty="0" smtClean="0"/>
              <a:t>Substantial increase in funding and improvement in conditions of many mental hospitals .</a:t>
            </a:r>
          </a:p>
          <a:p>
            <a:r>
              <a:rPr lang="en-US" dirty="0" smtClean="0"/>
              <a:t>Voluntary and non governmental organizations taking active interest in various aspects of mental health .</a:t>
            </a:r>
          </a:p>
          <a:p>
            <a:r>
              <a:rPr lang="en-US" dirty="0" smtClean="0"/>
              <a:t>Growth of private sector in psychiatric services </a:t>
            </a:r>
          </a:p>
          <a:p>
            <a:r>
              <a:rPr lang="en-US" dirty="0" smtClean="0"/>
              <a:t>Growth of private consultant physicians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services at various levels in India</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CENTRAL LEVEL</a:t>
            </a:r>
          </a:p>
          <a:p>
            <a:pPr>
              <a:buFont typeface="Arial" pitchFamily="34" charset="0"/>
              <a:buChar char="•"/>
            </a:pPr>
            <a:r>
              <a:rPr lang="en-US" dirty="0" smtClean="0"/>
              <a:t>National level hospitals </a:t>
            </a:r>
            <a:r>
              <a:rPr lang="en-US" dirty="0" err="1" smtClean="0"/>
              <a:t>eg</a:t>
            </a:r>
            <a:r>
              <a:rPr lang="en-US" dirty="0" smtClean="0"/>
              <a:t>: NIMHANS </a:t>
            </a:r>
          </a:p>
          <a:p>
            <a:r>
              <a:rPr lang="en-US" dirty="0" smtClean="0"/>
              <a:t>STATE LEVEL</a:t>
            </a:r>
          </a:p>
          <a:p>
            <a:pPr>
              <a:buFont typeface="Arial" pitchFamily="34" charset="0"/>
              <a:buChar char="•"/>
            </a:pPr>
            <a:r>
              <a:rPr lang="en-US" dirty="0" smtClean="0"/>
              <a:t>State level hospitals </a:t>
            </a:r>
          </a:p>
          <a:p>
            <a:pPr>
              <a:buFont typeface="Arial" pitchFamily="34" charset="0"/>
              <a:buChar char="•"/>
            </a:pPr>
            <a:r>
              <a:rPr lang="en-US" dirty="0" smtClean="0"/>
              <a:t>NMHP</a:t>
            </a:r>
          </a:p>
          <a:p>
            <a:r>
              <a:rPr lang="en-US" dirty="0" smtClean="0"/>
              <a:t>DISTRICT LEVEL </a:t>
            </a:r>
          </a:p>
          <a:p>
            <a:pPr>
              <a:buFont typeface="Arial" pitchFamily="34" charset="0"/>
              <a:buChar char="•"/>
            </a:pPr>
            <a:r>
              <a:rPr lang="en-US" dirty="0" smtClean="0"/>
              <a:t>General hospital psychiatric units </a:t>
            </a:r>
          </a:p>
          <a:p>
            <a:pPr>
              <a:buFont typeface="Arial" pitchFamily="34" charset="0"/>
              <a:buChar char="•"/>
            </a:pPr>
            <a:r>
              <a:rPr lang="en-US" dirty="0" smtClean="0"/>
              <a:t>DMHP</a:t>
            </a:r>
          </a:p>
          <a:p>
            <a:r>
              <a:rPr lang="en-US" dirty="0" smtClean="0"/>
              <a:t>LOCAL LEVEL </a:t>
            </a:r>
          </a:p>
          <a:p>
            <a:pPr>
              <a:buFont typeface="Arial" pitchFamily="34" charset="0"/>
              <a:buChar char="•"/>
            </a:pPr>
            <a:r>
              <a:rPr lang="en-US" dirty="0" smtClean="0"/>
              <a:t>PHC</a:t>
            </a:r>
          </a:p>
          <a:p>
            <a:pPr>
              <a:buFont typeface="Arial" pitchFamily="34" charset="0"/>
              <a:buChar char="•"/>
            </a:pPr>
            <a:r>
              <a:rPr lang="en-US" dirty="0" err="1" smtClean="0"/>
              <a:t>CHC,Sub</a:t>
            </a:r>
            <a:r>
              <a:rPr lang="en-US" dirty="0" smtClean="0"/>
              <a:t> </a:t>
            </a:r>
            <a:r>
              <a:rPr lang="en-US" dirty="0" err="1" smtClean="0"/>
              <a:t>centres</a:t>
            </a:r>
            <a:r>
              <a:rPr lang="en-US" dirty="0" smtClean="0"/>
              <a: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 OF MENTAL HEALTH SERVICES </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Demands a wide range of interventions ranging from :</a:t>
            </a:r>
          </a:p>
          <a:p>
            <a:pPr>
              <a:buFont typeface="Wingdings" pitchFamily="2" charset="2"/>
              <a:buChar char="v"/>
            </a:pPr>
            <a:r>
              <a:rPr lang="en-US" dirty="0" smtClean="0"/>
              <a:t>Public awareness </a:t>
            </a:r>
          </a:p>
          <a:p>
            <a:pPr>
              <a:buFont typeface="Wingdings" pitchFamily="2" charset="2"/>
              <a:buChar char="v"/>
            </a:pPr>
            <a:r>
              <a:rPr lang="en-US" dirty="0" smtClean="0"/>
              <a:t>Early identification </a:t>
            </a:r>
          </a:p>
          <a:p>
            <a:pPr>
              <a:buFont typeface="Wingdings" pitchFamily="2" charset="2"/>
              <a:buChar char="v"/>
            </a:pPr>
            <a:r>
              <a:rPr lang="en-US" dirty="0" smtClean="0"/>
              <a:t>Treatment of acute illness</a:t>
            </a:r>
          </a:p>
          <a:p>
            <a:pPr>
              <a:buFont typeface="Wingdings" pitchFamily="2" charset="2"/>
              <a:buChar char="v"/>
            </a:pPr>
            <a:r>
              <a:rPr lang="en-US" dirty="0" smtClean="0"/>
              <a:t>Family education </a:t>
            </a:r>
          </a:p>
          <a:p>
            <a:pPr>
              <a:buFont typeface="Wingdings" pitchFamily="2" charset="2"/>
              <a:buChar char="v"/>
            </a:pPr>
            <a:r>
              <a:rPr lang="en-US" dirty="0" smtClean="0"/>
              <a:t>Long term care </a:t>
            </a:r>
          </a:p>
          <a:p>
            <a:pPr>
              <a:buFont typeface="Wingdings" pitchFamily="2" charset="2"/>
              <a:buChar char="v"/>
            </a:pPr>
            <a:r>
              <a:rPr lang="en-US" dirty="0" smtClean="0"/>
              <a:t>Rehabilitation </a:t>
            </a:r>
          </a:p>
          <a:p>
            <a:pPr>
              <a:buFont typeface="Wingdings" pitchFamily="2" charset="2"/>
              <a:buChar char="v"/>
            </a:pPr>
            <a:r>
              <a:rPr lang="en-US" dirty="0" smtClean="0"/>
              <a:t>Re-</a:t>
            </a:r>
            <a:r>
              <a:rPr lang="en-US" dirty="0" err="1" smtClean="0"/>
              <a:t>intergration</a:t>
            </a:r>
            <a:r>
              <a:rPr lang="en-US" dirty="0" smtClean="0"/>
              <a:t> </a:t>
            </a:r>
          </a:p>
          <a:p>
            <a:pPr>
              <a:buFont typeface="Wingdings" pitchFamily="2" charset="2"/>
              <a:buChar char="v"/>
            </a:pPr>
            <a:r>
              <a:rPr lang="en-US" dirty="0" smtClean="0"/>
              <a:t>Ensure human rights of mentally ill persons </a:t>
            </a:r>
          </a:p>
          <a:p>
            <a:pPr>
              <a:buFont typeface="Wingdings" pitchFamily="2" charset="2"/>
              <a:buChar char="v"/>
            </a:pPr>
            <a:r>
              <a:rPr lang="en-US" dirty="0" smtClean="0"/>
              <a:t>Delivered through mental hospitals at central ,state and district levels .</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242</TotalTime>
  <Words>1350</Words>
  <Application>Microsoft Office PowerPoint</Application>
  <PresentationFormat>On-screen Show (4:3)</PresentationFormat>
  <Paragraphs>135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COMMUNITY MENTAL HEALTH NURSING</vt:lpstr>
      <vt:lpstr>DEVELOPMENT OF COMMUNITY MENTAL HEALTH IN INDIA </vt:lpstr>
      <vt:lpstr>Phase I –Colonial period prior to India’s attaining independence </vt:lpstr>
      <vt:lpstr>Phase 2during 1950s</vt:lpstr>
      <vt:lpstr>Phase -3 during mid 1960s</vt:lpstr>
      <vt:lpstr>Phase 4 during 1970s</vt:lpstr>
      <vt:lpstr>Phase 5 during 1990s</vt:lpstr>
      <vt:lpstr>Mental health services at various levels in India</vt:lpstr>
      <vt:lpstr>ORGANIZATION OF MENTAL HEALTH SERVICES </vt:lpstr>
      <vt:lpstr>NATIONAL MENTAL HEALTH PROGRAM</vt:lpstr>
      <vt:lpstr>Cont…</vt:lpstr>
      <vt:lpstr>Aim :</vt:lpstr>
      <vt:lpstr>Objectives </vt:lpstr>
      <vt:lpstr>STRATEGIES</vt:lpstr>
      <vt:lpstr>Slide 15</vt:lpstr>
      <vt:lpstr>Slide 16</vt:lpstr>
      <vt:lpstr>APPROACHES</vt:lpstr>
      <vt:lpstr>Mental health care/COMPONENTS…</vt:lpstr>
      <vt:lpstr>Slide 19</vt:lpstr>
      <vt:lpstr>Slide 20</vt:lpstr>
      <vt:lpstr>Slide 21</vt:lpstr>
      <vt:lpstr>Slide 22</vt:lpstr>
      <vt:lpstr>Slide 23</vt:lpstr>
      <vt:lpstr>Role of nurse in preventive psychiatry</vt:lpstr>
      <vt:lpstr>Primary prevention </vt:lpstr>
      <vt:lpstr>Slide 26</vt:lpstr>
      <vt:lpstr>Secondary prevention </vt:lpstr>
      <vt:lpstr>Tertiary prevention </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MENTAL HEALTH NURSING</dc:title>
  <dc:creator>Mercy</dc:creator>
  <cp:lastModifiedBy>library</cp:lastModifiedBy>
  <cp:revision>42</cp:revision>
  <dcterms:created xsi:type="dcterms:W3CDTF">2006-08-16T00:00:00Z</dcterms:created>
  <dcterms:modified xsi:type="dcterms:W3CDTF">2021-03-30T05:18:14Z</dcterms:modified>
</cp:coreProperties>
</file>