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2" r:id="rId7"/>
    <p:sldId id="263" r:id="rId8"/>
    <p:sldId id="264" r:id="rId9"/>
    <p:sldId id="265" r:id="rId10"/>
    <p:sldId id="266" r:id="rId11"/>
    <p:sldId id="267" r:id="rId12"/>
    <p:sldId id="268" r:id="rId13"/>
    <p:sldId id="269" r:id="rId14"/>
    <p:sldId id="270" r:id="rId15"/>
    <p:sldId id="273" r:id="rId16"/>
    <p:sldId id="272" r:id="rId17"/>
    <p:sldId id="274" r:id="rId18"/>
    <p:sldId id="275" r:id="rId19"/>
    <p:sldId id="276" r:id="rId20"/>
    <p:sldId id="277" r:id="rId21"/>
    <p:sldId id="278" r:id="rId22"/>
    <p:sldId id="279" r:id="rId23"/>
    <p:sldId id="280" r:id="rId24"/>
    <p:sldId id="281" r:id="rId25"/>
    <p:sldId id="28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3/30/2021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3/30/2021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3/30/2021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3/30/2021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3/30/2021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image.slidesharecdn.com/substanceabuse-140729014526-phpapp01/95/substance-abuse-psychiatric-nursing-b-sc-n-ppt-31-638.jpg?cb=1406598582"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image.slidesharecdn.com/substanceabuse-140729014526-phpapp01/95/substance-abuse-psychiatric-nursing-b-sc-n-ppt-33-638.jpg?cb=1406598582"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lgn="r"/>
            <a:r>
              <a:rPr lang="en-US" dirty="0" err="1" smtClean="0"/>
              <a:t>Mrrs.Mercy</a:t>
            </a:r>
            <a:r>
              <a:rPr lang="en-US" dirty="0" smtClean="0"/>
              <a:t> </a:t>
            </a:r>
            <a:r>
              <a:rPr lang="en-US" dirty="0" err="1" smtClean="0"/>
              <a:t>Deva</a:t>
            </a:r>
            <a:r>
              <a:rPr lang="en-US" dirty="0" smtClean="0"/>
              <a:t> </a:t>
            </a:r>
            <a:r>
              <a:rPr lang="en-US" dirty="0" err="1" smtClean="0"/>
              <a:t>Priya</a:t>
            </a:r>
            <a:r>
              <a:rPr lang="en-US" dirty="0" smtClean="0"/>
              <a:t> </a:t>
            </a:r>
          </a:p>
          <a:p>
            <a:pPr algn="r"/>
            <a:r>
              <a:rPr lang="en-US" dirty="0" err="1" smtClean="0"/>
              <a:t>Asst.Prof</a:t>
            </a:r>
            <a:r>
              <a:rPr lang="en-US" dirty="0" smtClean="0"/>
              <a:t> .Dept of MHN</a:t>
            </a:r>
            <a:endParaRPr lang="en-IN" dirty="0"/>
          </a:p>
        </p:txBody>
      </p:sp>
      <p:sp>
        <p:nvSpPr>
          <p:cNvPr id="2" name="Title 1"/>
          <p:cNvSpPr>
            <a:spLocks noGrp="1"/>
          </p:cNvSpPr>
          <p:nvPr>
            <p:ph type="ctrTitle"/>
          </p:nvPr>
        </p:nvSpPr>
        <p:spPr/>
        <p:txBody>
          <a:bodyPr/>
          <a:lstStyle/>
          <a:p>
            <a:r>
              <a:rPr smtClean="0"/>
              <a:t>ADS </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fontScale="85000" lnSpcReduction="20000"/>
          </a:bodyPr>
          <a:lstStyle/>
          <a:p>
            <a:r>
              <a:rPr lang="en-IN" dirty="0" smtClean="0"/>
              <a:t>ACUTE INTOXICATION </a:t>
            </a:r>
          </a:p>
          <a:p>
            <a:r>
              <a:rPr lang="en-IN" dirty="0" smtClean="0"/>
              <a:t>It Develops During Or Shortly After Alcohol Ingestion. It is Characterized by, </a:t>
            </a:r>
          </a:p>
          <a:p>
            <a:r>
              <a:rPr lang="en-IN" dirty="0" smtClean="0"/>
              <a:t> Clinically Significant Maladaptive </a:t>
            </a:r>
            <a:r>
              <a:rPr lang="en-IN" dirty="0" err="1" smtClean="0"/>
              <a:t>Behavior</a:t>
            </a:r>
            <a:r>
              <a:rPr lang="en-IN" dirty="0" smtClean="0"/>
              <a:t> or Psychological Changes (</a:t>
            </a:r>
            <a:r>
              <a:rPr lang="en-IN" dirty="0" err="1" smtClean="0"/>
              <a:t>Eg’s</a:t>
            </a:r>
            <a:r>
              <a:rPr lang="en-IN" dirty="0" smtClean="0"/>
              <a:t>: Inappropriate Sexual or Aggressive </a:t>
            </a:r>
            <a:r>
              <a:rPr lang="en-IN" dirty="0" err="1" smtClean="0"/>
              <a:t>Behavior</a:t>
            </a:r>
            <a:r>
              <a:rPr lang="en-IN" dirty="0" smtClean="0"/>
              <a:t>).</a:t>
            </a:r>
          </a:p>
          <a:p>
            <a:r>
              <a:rPr lang="en-IN" dirty="0" smtClean="0"/>
              <a:t>Mood </a:t>
            </a:r>
            <a:r>
              <a:rPr lang="en-IN" dirty="0" err="1" smtClean="0"/>
              <a:t>Lability</a:t>
            </a:r>
            <a:r>
              <a:rPr lang="en-IN" dirty="0" smtClean="0"/>
              <a:t> </a:t>
            </a:r>
          </a:p>
          <a:p>
            <a:r>
              <a:rPr lang="en-IN" dirty="0" smtClean="0"/>
              <a:t> Impaired Judgment</a:t>
            </a:r>
          </a:p>
          <a:p>
            <a:r>
              <a:rPr lang="en-IN" dirty="0" smtClean="0"/>
              <a:t> Slurred Speech </a:t>
            </a:r>
          </a:p>
          <a:p>
            <a:r>
              <a:rPr lang="en-IN" dirty="0" smtClean="0"/>
              <a:t>Inco-ordination </a:t>
            </a:r>
          </a:p>
          <a:p>
            <a:r>
              <a:rPr lang="en-IN" dirty="0" smtClean="0"/>
              <a:t>Unsteady gait</a:t>
            </a:r>
          </a:p>
          <a:p>
            <a:r>
              <a:rPr lang="en-IN" dirty="0" smtClean="0"/>
              <a:t> </a:t>
            </a:r>
            <a:r>
              <a:rPr lang="en-IN" dirty="0" err="1" smtClean="0"/>
              <a:t>Nystagmus</a:t>
            </a:r>
            <a:r>
              <a:rPr lang="en-IN" dirty="0" smtClean="0"/>
              <a:t> </a:t>
            </a:r>
          </a:p>
          <a:p>
            <a:r>
              <a:rPr lang="en-IN" dirty="0" smtClean="0"/>
              <a:t> Impaired Attention &amp; Memory </a:t>
            </a:r>
          </a:p>
          <a:p>
            <a:r>
              <a:rPr lang="en-IN" dirty="0" smtClean="0"/>
              <a:t> Finally Resulting in Stupor or Coma.</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fontScale="77500" lnSpcReduction="20000"/>
          </a:bodyPr>
          <a:lstStyle/>
          <a:p>
            <a:r>
              <a:rPr lang="en-IN" dirty="0" smtClean="0"/>
              <a:t>WITHDRAWAL SYNDROME </a:t>
            </a:r>
          </a:p>
          <a:p>
            <a:r>
              <a:rPr lang="en-IN" dirty="0" smtClean="0"/>
              <a:t>Person Who Have been Drinking Heavily Over a Prolonged period of time, Any Rapid Decrease in the amount of Alcohol in the Body is likely to Produce Withdrawal Symptoms. These are: </a:t>
            </a:r>
          </a:p>
          <a:p>
            <a:r>
              <a:rPr lang="en-IN" dirty="0" smtClean="0"/>
              <a:t>Simple Withdrawal Symptoms </a:t>
            </a:r>
          </a:p>
          <a:p>
            <a:r>
              <a:rPr lang="en-IN" dirty="0" smtClean="0"/>
              <a:t>Delirium Tremens</a:t>
            </a:r>
          </a:p>
          <a:p>
            <a:r>
              <a:rPr lang="en-IN" dirty="0" smtClean="0">
                <a:hlinkClick r:id="rId2" tooltip="SIMPLE WITHDRAWAL SYNDROME:&#10;It is Characterized by,&#10;Mild t..."/>
              </a:rPr>
              <a:t> </a:t>
            </a:r>
            <a:r>
              <a:rPr lang="en-IN" dirty="0" smtClean="0"/>
              <a:t>SIMPLE WITHDRAWAL SYNDROME: It is Characterized by, </a:t>
            </a:r>
          </a:p>
          <a:p>
            <a:r>
              <a:rPr lang="en-IN" dirty="0" smtClean="0"/>
              <a:t>Mild tremors </a:t>
            </a:r>
          </a:p>
          <a:p>
            <a:r>
              <a:rPr lang="en-IN" dirty="0" smtClean="0"/>
              <a:t>Nausea </a:t>
            </a:r>
          </a:p>
          <a:p>
            <a:r>
              <a:rPr lang="en-IN" dirty="0" smtClean="0"/>
              <a:t>Vomiting </a:t>
            </a:r>
          </a:p>
          <a:p>
            <a:r>
              <a:rPr lang="en-IN" dirty="0" smtClean="0"/>
              <a:t>Weakness </a:t>
            </a:r>
          </a:p>
          <a:p>
            <a:r>
              <a:rPr lang="en-IN" dirty="0" smtClean="0"/>
              <a:t>Irritability </a:t>
            </a:r>
          </a:p>
          <a:p>
            <a:r>
              <a:rPr lang="en-IN" dirty="0" smtClean="0"/>
              <a:t>Insomnia </a:t>
            </a:r>
          </a:p>
          <a:p>
            <a:r>
              <a:rPr lang="en-IN" dirty="0" smtClean="0"/>
              <a:t>Anxiety</a:t>
            </a:r>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533400"/>
            <a:ext cx="7772400" cy="5943600"/>
          </a:xfrm>
        </p:spPr>
        <p:txBody>
          <a:bodyPr>
            <a:normAutofit fontScale="77500" lnSpcReduction="20000"/>
          </a:bodyPr>
          <a:lstStyle/>
          <a:p>
            <a:r>
              <a:rPr lang="en-IN" dirty="0" smtClean="0">
                <a:hlinkClick r:id="rId2" tooltip="It is Characterized by,&#10; A Dramatic &amp; Rapidly&#10;Changing Pic..."/>
              </a:rPr>
              <a:t> </a:t>
            </a:r>
            <a:r>
              <a:rPr lang="en-IN" b="1" dirty="0" smtClean="0"/>
              <a:t> DELIRIUM TREMENS </a:t>
            </a:r>
            <a:r>
              <a:rPr lang="en-IN" dirty="0" smtClean="0"/>
              <a:t>It Occurs Usually within 2- 4days of Complete or Significant Abstinence From Heavy drinking. The course is Very Short, with Recovery Occurring within 3-7days.</a:t>
            </a:r>
          </a:p>
          <a:p>
            <a:r>
              <a:rPr lang="en-IN" dirty="0" smtClean="0"/>
              <a:t>It is Characterized by, </a:t>
            </a:r>
          </a:p>
          <a:p>
            <a:r>
              <a:rPr lang="en-IN" dirty="0" smtClean="0"/>
              <a:t> A Dramatic &amp; Rapidly Changing Picture of Disordered Mental Activity, with Clouding Of Consciousness &amp; Disorientation in Time &amp; Place. </a:t>
            </a:r>
          </a:p>
          <a:p>
            <a:r>
              <a:rPr lang="en-IN" dirty="0" smtClean="0"/>
              <a:t> Poor Attention Span. </a:t>
            </a:r>
          </a:p>
          <a:p>
            <a:r>
              <a:rPr lang="en-IN" dirty="0" smtClean="0"/>
              <a:t> Vivid Hallucinations which are Usually Visual, Tactile Hallucinations Can also Occur. </a:t>
            </a:r>
          </a:p>
          <a:p>
            <a:r>
              <a:rPr lang="en-IN" dirty="0" smtClean="0"/>
              <a:t> Severe Psychomotor Agitation </a:t>
            </a:r>
          </a:p>
          <a:p>
            <a:r>
              <a:rPr lang="en-IN" dirty="0" smtClean="0"/>
              <a:t> Shouting &amp; Evident Fear </a:t>
            </a:r>
          </a:p>
          <a:p>
            <a:r>
              <a:rPr lang="en-IN" dirty="0" smtClean="0"/>
              <a:t>Grossly Tremulous Hands which Sometimes Pick-Up Imaginary Objects; </a:t>
            </a:r>
            <a:r>
              <a:rPr lang="en-IN" dirty="0" err="1" smtClean="0"/>
              <a:t>Truncal</a:t>
            </a:r>
            <a:r>
              <a:rPr lang="en-IN" dirty="0" smtClean="0"/>
              <a:t> ataxia. </a:t>
            </a:r>
          </a:p>
          <a:p>
            <a:r>
              <a:rPr lang="en-IN" dirty="0" smtClean="0"/>
              <a:t> Autonomic Disturbances Such as Sweating, Fever, Tachycardia, Raised Blood pressure, </a:t>
            </a:r>
            <a:r>
              <a:rPr lang="en-IN" dirty="0" err="1" smtClean="0"/>
              <a:t>Pupillary</a:t>
            </a:r>
            <a:r>
              <a:rPr lang="en-IN" dirty="0" smtClean="0"/>
              <a:t> dilation. </a:t>
            </a:r>
          </a:p>
          <a:p>
            <a:r>
              <a:rPr lang="en-IN" dirty="0" smtClean="0"/>
              <a:t> Dehydration with Electrolyte Imbalances. </a:t>
            </a:r>
          </a:p>
          <a:p>
            <a:r>
              <a:rPr lang="en-IN" dirty="0" smtClean="0"/>
              <a:t> Reversal of Sleep-Wake Pattern or Insomnia </a:t>
            </a:r>
          </a:p>
          <a:p>
            <a:r>
              <a:rPr lang="en-IN" dirty="0" smtClean="0"/>
              <a:t> Blood tests to Reveal </a:t>
            </a:r>
            <a:r>
              <a:rPr lang="en-IN" dirty="0" err="1" smtClean="0"/>
              <a:t>Leucocytosis</a:t>
            </a:r>
            <a:r>
              <a:rPr lang="en-IN" dirty="0" smtClean="0"/>
              <a:t> &amp; LFT </a:t>
            </a:r>
          </a:p>
          <a:p>
            <a:r>
              <a:rPr lang="en-IN" dirty="0" smtClean="0"/>
              <a:t> Death may Occur due to Cardiovascular Collapse, Infection, Hyperthermia, Or self Inflicted Injury.</a:t>
            </a:r>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endParaRPr lang="en-IN" dirty="0"/>
          </a:p>
        </p:txBody>
      </p:sp>
      <p:sp>
        <p:nvSpPr>
          <p:cNvPr id="3" name="Content Placeholder 2"/>
          <p:cNvSpPr>
            <a:spLocks noGrp="1"/>
          </p:cNvSpPr>
          <p:nvPr>
            <p:ph sz="quarter" idx="1"/>
          </p:nvPr>
        </p:nvSpPr>
        <p:spPr/>
        <p:txBody>
          <a:bodyPr>
            <a:normAutofit fontScale="85000" lnSpcReduction="10000"/>
          </a:bodyPr>
          <a:lstStyle/>
          <a:p>
            <a:pPr>
              <a:buFont typeface="Arial" pitchFamily="34" charset="0"/>
              <a:buChar char="•"/>
            </a:pPr>
            <a:r>
              <a:rPr lang="en-IN" b="1" dirty="0" smtClean="0"/>
              <a:t>ALCOHOL-INDUCED AMNESTIC DISORDERS </a:t>
            </a:r>
          </a:p>
          <a:p>
            <a:pPr>
              <a:buFont typeface="Arial" pitchFamily="34" charset="0"/>
              <a:buChar char="•"/>
            </a:pPr>
            <a:r>
              <a:rPr lang="en-IN" dirty="0" smtClean="0"/>
              <a:t>Chronic Alcohol Abuse associated with Thiamine Deficiency (Vitamin B) is the most frequent Cause of </a:t>
            </a:r>
            <a:r>
              <a:rPr lang="en-IN" dirty="0" err="1" smtClean="0"/>
              <a:t>Amnestic</a:t>
            </a:r>
            <a:r>
              <a:rPr lang="en-IN" dirty="0" smtClean="0"/>
              <a:t> Disorders. This Condition is Divided into : </a:t>
            </a:r>
            <a:r>
              <a:rPr lang="en-IN" dirty="0" err="1" smtClean="0"/>
              <a:t>Wernicke’s</a:t>
            </a:r>
            <a:r>
              <a:rPr lang="en-IN" dirty="0" smtClean="0"/>
              <a:t> Syndrome </a:t>
            </a:r>
            <a:r>
              <a:rPr lang="en-IN" dirty="0" err="1" smtClean="0"/>
              <a:t>Korsakoff’s</a:t>
            </a:r>
            <a:r>
              <a:rPr lang="en-IN" dirty="0" smtClean="0"/>
              <a:t> Syndrome</a:t>
            </a:r>
            <a:endParaRPr lang="en-IN" dirty="0"/>
          </a:p>
        </p:txBody>
      </p:sp>
      <p:sp>
        <p:nvSpPr>
          <p:cNvPr id="4" name="Content Placeholder 3"/>
          <p:cNvSpPr>
            <a:spLocks noGrp="1"/>
          </p:cNvSpPr>
          <p:nvPr>
            <p:ph sz="quarter" idx="2"/>
          </p:nvPr>
        </p:nvSpPr>
        <p:spPr/>
        <p:txBody>
          <a:bodyPr>
            <a:normAutofit fontScale="85000" lnSpcReduction="10000"/>
          </a:bodyPr>
          <a:lstStyle/>
          <a:p>
            <a:r>
              <a:rPr lang="en-IN" b="1" dirty="0" smtClean="0"/>
              <a:t>WERNICKE’S SYNDROME </a:t>
            </a:r>
            <a:r>
              <a:rPr lang="en-IN" dirty="0" smtClean="0"/>
              <a:t>is Characterized by, </a:t>
            </a:r>
          </a:p>
          <a:p>
            <a:r>
              <a:rPr lang="en-IN" dirty="0" smtClean="0"/>
              <a:t>Prominent </a:t>
            </a:r>
            <a:r>
              <a:rPr lang="en-IN" dirty="0" err="1" smtClean="0"/>
              <a:t>Cerebellar</a:t>
            </a:r>
            <a:r>
              <a:rPr lang="en-IN" dirty="0" smtClean="0"/>
              <a:t> Ataxia</a:t>
            </a:r>
          </a:p>
          <a:p>
            <a:r>
              <a:rPr lang="en-IN" dirty="0" smtClean="0"/>
              <a:t>Palsy of the 6th Cranial Nerve</a:t>
            </a:r>
          </a:p>
          <a:p>
            <a:r>
              <a:rPr lang="en-IN" dirty="0" smtClean="0"/>
              <a:t>Peripheral Neuropathy </a:t>
            </a:r>
          </a:p>
          <a:p>
            <a:r>
              <a:rPr lang="en-IN" dirty="0" smtClean="0"/>
              <a:t>Mental Confusion </a:t>
            </a:r>
            <a:r>
              <a:rPr lang="en-IN" b="1" dirty="0" smtClean="0"/>
              <a:t>KORSAKOFF’S SYNDROME </a:t>
            </a:r>
            <a:r>
              <a:rPr lang="en-IN" dirty="0" smtClean="0"/>
              <a:t> Gross Memory disturbance. Other Symptoms Include: Disorientation Confusion Confabulation Poor Attention Span &amp; Distractibility Impairment of Insight</a:t>
            </a: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77500" lnSpcReduction="20000"/>
          </a:bodyPr>
          <a:lstStyle/>
          <a:p>
            <a:pPr algn="just"/>
            <a:r>
              <a:rPr lang="en-IN" b="1" dirty="0" smtClean="0"/>
              <a:t>ALCOHOL-INDUCED PSYCHIATRIC DISORDERS </a:t>
            </a:r>
            <a:r>
              <a:rPr lang="en-IN" dirty="0" smtClean="0"/>
              <a:t>Alcohol Induced Dementia: </a:t>
            </a:r>
          </a:p>
          <a:p>
            <a:pPr algn="just"/>
            <a:r>
              <a:rPr lang="en-IN" dirty="0" smtClean="0"/>
              <a:t>It is a long term Complication of Alcohol Abuse, Characterized by Global decrease in cognitive Functioning (Decreased Intellectual Functioning &amp; Memory). </a:t>
            </a:r>
          </a:p>
          <a:p>
            <a:pPr algn="just"/>
            <a:r>
              <a:rPr lang="en-IN" dirty="0" smtClean="0"/>
              <a:t>This Disorder tends to Improve With Abstinence, But Most of The Patients may have Permanent disabilities.</a:t>
            </a:r>
            <a:endParaRPr lang="en-IN" dirty="0"/>
          </a:p>
        </p:txBody>
      </p:sp>
      <p:sp>
        <p:nvSpPr>
          <p:cNvPr id="4" name="Content Placeholder 3"/>
          <p:cNvSpPr>
            <a:spLocks noGrp="1"/>
          </p:cNvSpPr>
          <p:nvPr>
            <p:ph sz="quarter" idx="2"/>
          </p:nvPr>
        </p:nvSpPr>
        <p:spPr/>
        <p:txBody>
          <a:bodyPr>
            <a:normAutofit fontScale="77500" lnSpcReduction="20000"/>
          </a:bodyPr>
          <a:lstStyle/>
          <a:p>
            <a:pPr algn="just"/>
            <a:r>
              <a:rPr lang="en-IN" b="1" dirty="0" smtClean="0"/>
              <a:t>Alcohol-Induced Mood Disorders</a:t>
            </a:r>
            <a:r>
              <a:rPr lang="en-IN" dirty="0" smtClean="0"/>
              <a:t>: Persistent Depression &amp; Anxiety Suicidal </a:t>
            </a:r>
            <a:r>
              <a:rPr lang="en-IN" dirty="0" err="1" smtClean="0"/>
              <a:t>Behavior</a:t>
            </a:r>
            <a:r>
              <a:rPr lang="en-IN" dirty="0" smtClean="0"/>
              <a:t> Alcohol-Induced Anxiety Disorders: Panic Attacks Impaired Psychosexual Dysfunction: Erectile Dysfunction &amp; Delayed Ejaculation Pathological Jealousy: Delusion of Infidelity Alcoholic Seizures:  Generalized Tonic - </a:t>
            </a:r>
            <a:r>
              <a:rPr lang="en-IN" dirty="0" err="1" smtClean="0"/>
              <a:t>Clonic</a:t>
            </a:r>
            <a:r>
              <a:rPr lang="en-IN" dirty="0" smtClean="0"/>
              <a:t> Seizures Occur Within 12-48 Hours After a Heavy Bout of Drinking.  Status </a:t>
            </a:r>
            <a:r>
              <a:rPr lang="en-IN" dirty="0" err="1" smtClean="0"/>
              <a:t>Epilepticus</a:t>
            </a:r>
            <a:r>
              <a:rPr lang="en-IN" dirty="0" smtClean="0"/>
              <a:t> Alcoholic </a:t>
            </a:r>
            <a:r>
              <a:rPr lang="en-IN" dirty="0" err="1" smtClean="0"/>
              <a:t>Hallucinosis</a:t>
            </a:r>
            <a:r>
              <a:rPr lang="en-IN" dirty="0" smtClean="0"/>
              <a:t>:  Presence of Auditory Hallucination during Abstinence  Regular Alcohol Intake</a:t>
            </a: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fontScale="92500" lnSpcReduction="10000"/>
          </a:bodyPr>
          <a:lstStyle/>
          <a:p>
            <a:r>
              <a:rPr lang="en-IN" b="1" dirty="0" smtClean="0"/>
              <a:t>RELAPSE </a:t>
            </a:r>
            <a:r>
              <a:rPr lang="en-IN" dirty="0" err="1" smtClean="0"/>
              <a:t>Relapse</a:t>
            </a:r>
            <a:r>
              <a:rPr lang="en-IN" dirty="0" smtClean="0"/>
              <a:t> refers to the process of returning to the use of alcohol or drugs after a period of Abstinence. Relapse Dangers: </a:t>
            </a:r>
          </a:p>
          <a:p>
            <a:r>
              <a:rPr lang="en-IN" dirty="0" smtClean="0"/>
              <a:t>The presence of drugs or Alcohol, Drug users, Places where you used Drugs.</a:t>
            </a:r>
          </a:p>
          <a:p>
            <a:r>
              <a:rPr lang="en-IN" dirty="0" smtClean="0"/>
              <a:t>Negative Feelings, Anger, Sadness, Loneliness, Guilt, Fear, &amp; Anxiety. </a:t>
            </a:r>
          </a:p>
          <a:p>
            <a:r>
              <a:rPr lang="en-IN" dirty="0" smtClean="0"/>
              <a:t>Positive Feelings which make you celebrate. </a:t>
            </a:r>
          </a:p>
          <a:p>
            <a:r>
              <a:rPr lang="en-IN" dirty="0" smtClean="0"/>
              <a:t>Boredom – A State of Feeling Bored. </a:t>
            </a:r>
          </a:p>
          <a:p>
            <a:r>
              <a:rPr lang="en-IN" dirty="0" smtClean="0"/>
              <a:t>Increase the Intake of drug. </a:t>
            </a:r>
          </a:p>
          <a:p>
            <a:r>
              <a:rPr lang="en-IN" dirty="0" smtClean="0"/>
              <a:t>Physical pain </a:t>
            </a:r>
          </a:p>
          <a:p>
            <a:r>
              <a:rPr lang="en-IN" dirty="0" smtClean="0"/>
              <a:t>Lot of Cash</a:t>
            </a:r>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228600"/>
            <a:ext cx="7772400" cy="6400800"/>
          </a:xfrm>
        </p:spPr>
        <p:txBody>
          <a:bodyPr>
            <a:normAutofit fontScale="70000" lnSpcReduction="20000"/>
          </a:bodyPr>
          <a:lstStyle/>
          <a:p>
            <a:r>
              <a:rPr lang="en-IN" b="1" dirty="0" smtClean="0"/>
              <a:t>Warning Signs Of Relapse: </a:t>
            </a:r>
          </a:p>
          <a:p>
            <a:r>
              <a:rPr lang="en-IN" dirty="0" smtClean="0"/>
              <a:t>Stopping medications on one’s own or against the advise of medical professionals.</a:t>
            </a:r>
          </a:p>
          <a:p>
            <a:r>
              <a:rPr lang="en-IN" dirty="0" smtClean="0"/>
              <a:t> Hanging around old drinking haunts &amp; drug using Friends. </a:t>
            </a:r>
          </a:p>
          <a:p>
            <a:r>
              <a:rPr lang="en-IN" dirty="0" smtClean="0"/>
              <a:t> Isolating themselves. </a:t>
            </a:r>
          </a:p>
          <a:p>
            <a:r>
              <a:rPr lang="en-IN" dirty="0" smtClean="0"/>
              <a:t> Keeping Alcohol, drugs around the houses for some reason. </a:t>
            </a:r>
          </a:p>
          <a:p>
            <a:r>
              <a:rPr lang="en-IN" dirty="0" smtClean="0"/>
              <a:t> Obsessive thinking about using drugs / Drinking. </a:t>
            </a:r>
          </a:p>
          <a:p>
            <a:r>
              <a:rPr lang="en-IN" dirty="0" smtClean="0"/>
              <a:t> Fail to follow their treatment plan, Quitting therapies, Skipping doctor’s appointments. </a:t>
            </a:r>
          </a:p>
          <a:p>
            <a:r>
              <a:rPr lang="en-IN" dirty="0" smtClean="0"/>
              <a:t> Feeling Over – Confident </a:t>
            </a:r>
          </a:p>
          <a:p>
            <a:r>
              <a:rPr lang="en-IN" dirty="0" smtClean="0"/>
              <a:t> Difficulties in Maintaining Relationships. </a:t>
            </a:r>
          </a:p>
          <a:p>
            <a:r>
              <a:rPr lang="en-IN" dirty="0" smtClean="0"/>
              <a:t>Setting Unrealistic Goals. </a:t>
            </a:r>
          </a:p>
          <a:p>
            <a:r>
              <a:rPr lang="en-IN" dirty="0" smtClean="0"/>
              <a:t>Changes in Diet, Sleep, Energy levels, &amp; Personal Hygiene. </a:t>
            </a:r>
          </a:p>
          <a:p>
            <a:r>
              <a:rPr lang="en-IN" dirty="0" smtClean="0"/>
              <a:t>Feeling Overwhelmed. </a:t>
            </a:r>
          </a:p>
          <a:p>
            <a:r>
              <a:rPr lang="en-IN" dirty="0" smtClean="0"/>
              <a:t>Constant Boredom. </a:t>
            </a:r>
          </a:p>
          <a:p>
            <a:r>
              <a:rPr lang="en-IN" dirty="0" smtClean="0"/>
              <a:t>Sudden Changes in Psychiatric Symptoms. </a:t>
            </a:r>
          </a:p>
          <a:p>
            <a:r>
              <a:rPr lang="en-IN" dirty="0" smtClean="0"/>
              <a:t> Unresolved Conflicts. </a:t>
            </a:r>
          </a:p>
          <a:p>
            <a:r>
              <a:rPr lang="en-IN" dirty="0" smtClean="0"/>
              <a:t> Avoidance. </a:t>
            </a:r>
          </a:p>
          <a:p>
            <a:r>
              <a:rPr lang="en-IN" dirty="0" smtClean="0"/>
              <a:t>Major life Changes – loss, Grief, Trauma, Painful Emotions, Winning the Lotteries. </a:t>
            </a:r>
          </a:p>
          <a:p>
            <a:r>
              <a:rPr lang="en-IN" dirty="0" smtClean="0"/>
              <a:t> Ignoring Relapse warning Signs &amp; Symptoms</a:t>
            </a:r>
          </a:p>
          <a:p>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fontScale="90000"/>
          </a:bodyPr>
          <a:lstStyle/>
          <a:p>
            <a:r>
              <a:rPr lang="en-IN" dirty="0" smtClean="0"/>
              <a:t>COMPLICATIONS OF ALCOHOL ABUSE</a:t>
            </a:r>
            <a:endParaRPr lang="en-IN" dirty="0"/>
          </a:p>
        </p:txBody>
      </p:sp>
      <p:sp>
        <p:nvSpPr>
          <p:cNvPr id="3" name="Content Placeholder 2"/>
          <p:cNvSpPr>
            <a:spLocks noGrp="1"/>
          </p:cNvSpPr>
          <p:nvPr>
            <p:ph sz="quarter" idx="1"/>
          </p:nvPr>
        </p:nvSpPr>
        <p:spPr>
          <a:xfrm>
            <a:off x="914400" y="838200"/>
            <a:ext cx="7772400" cy="5715000"/>
          </a:xfrm>
        </p:spPr>
        <p:txBody>
          <a:bodyPr>
            <a:normAutofit fontScale="77500" lnSpcReduction="20000"/>
          </a:bodyPr>
          <a:lstStyle/>
          <a:p>
            <a:r>
              <a:rPr lang="en-IN" dirty="0" smtClean="0"/>
              <a:t>Alcohol Damages body Tissues by Irritating them Directly Changes that Occur During Alcohol Metabolism by Interacting With other drugs Aggravating Existing disease / Accidents brought on by </a:t>
            </a:r>
            <a:r>
              <a:rPr lang="en-IN" dirty="0" err="1" smtClean="0"/>
              <a:t>Intoxcification</a:t>
            </a:r>
            <a:r>
              <a:rPr lang="en-IN" dirty="0" smtClean="0"/>
              <a:t> Tissue Damage can Lead to a Host of Complications</a:t>
            </a:r>
          </a:p>
          <a:p>
            <a:r>
              <a:rPr lang="en-IN" dirty="0" smtClean="0"/>
              <a:t>Gastro Intestinal Complications </a:t>
            </a:r>
          </a:p>
          <a:p>
            <a:r>
              <a:rPr lang="en-IN" dirty="0" smtClean="0"/>
              <a:t>Neurologic Complications </a:t>
            </a:r>
          </a:p>
          <a:p>
            <a:r>
              <a:rPr lang="en-IN" dirty="0" smtClean="0"/>
              <a:t>Chronic </a:t>
            </a:r>
            <a:r>
              <a:rPr lang="en-IN" dirty="0" err="1" smtClean="0"/>
              <a:t>Diarrhea</a:t>
            </a:r>
            <a:r>
              <a:rPr lang="en-IN" dirty="0" smtClean="0"/>
              <a:t> </a:t>
            </a:r>
            <a:r>
              <a:rPr lang="en-IN" dirty="0" err="1" smtClean="0"/>
              <a:t>Esophagitis</a:t>
            </a:r>
            <a:r>
              <a:rPr lang="en-IN" dirty="0" smtClean="0"/>
              <a:t> </a:t>
            </a:r>
            <a:r>
              <a:rPr lang="en-IN" dirty="0" err="1" smtClean="0"/>
              <a:t>Esophageal</a:t>
            </a:r>
            <a:r>
              <a:rPr lang="en-IN" dirty="0" smtClean="0"/>
              <a:t> Cancer</a:t>
            </a:r>
          </a:p>
          <a:p>
            <a:r>
              <a:rPr lang="en-IN" dirty="0" smtClean="0"/>
              <a:t> </a:t>
            </a:r>
            <a:r>
              <a:rPr lang="en-IN" dirty="0" err="1" smtClean="0"/>
              <a:t>Esophageal</a:t>
            </a:r>
            <a:r>
              <a:rPr lang="en-IN" dirty="0" smtClean="0"/>
              <a:t> </a:t>
            </a:r>
            <a:r>
              <a:rPr lang="en-IN" dirty="0" err="1" smtClean="0"/>
              <a:t>Varices</a:t>
            </a:r>
            <a:r>
              <a:rPr lang="en-IN" dirty="0" smtClean="0"/>
              <a:t> </a:t>
            </a:r>
          </a:p>
          <a:p>
            <a:r>
              <a:rPr lang="en-IN" dirty="0" smtClean="0"/>
              <a:t>Gastric Ulcers</a:t>
            </a:r>
          </a:p>
          <a:p>
            <a:r>
              <a:rPr lang="en-IN" dirty="0" smtClean="0"/>
              <a:t> Gastritis </a:t>
            </a:r>
          </a:p>
          <a:p>
            <a:r>
              <a:rPr lang="en-IN" dirty="0" smtClean="0"/>
              <a:t>Gastro Intestinal Bleeding </a:t>
            </a:r>
          </a:p>
          <a:p>
            <a:r>
              <a:rPr lang="en-IN" dirty="0" err="1" smtClean="0"/>
              <a:t>Malabsorption</a:t>
            </a:r>
            <a:endParaRPr lang="en-IN" dirty="0" smtClean="0"/>
          </a:p>
          <a:p>
            <a:r>
              <a:rPr lang="en-IN" dirty="0" smtClean="0"/>
              <a:t> Pancreatitis </a:t>
            </a:r>
          </a:p>
          <a:p>
            <a:r>
              <a:rPr lang="en-IN" dirty="0" smtClean="0"/>
              <a:t>Alcohol Dementia</a:t>
            </a:r>
          </a:p>
          <a:p>
            <a:r>
              <a:rPr lang="en-IN" dirty="0" smtClean="0"/>
              <a:t> Alcoholic </a:t>
            </a:r>
            <a:r>
              <a:rPr lang="en-IN" dirty="0" err="1" smtClean="0"/>
              <a:t>hallucinosis</a:t>
            </a:r>
            <a:r>
              <a:rPr lang="en-IN" dirty="0" smtClean="0"/>
              <a:t> </a:t>
            </a:r>
          </a:p>
          <a:p>
            <a:r>
              <a:rPr lang="en-IN" dirty="0" smtClean="0"/>
              <a:t>Alcohol Withdrawal Delirium </a:t>
            </a:r>
          </a:p>
          <a:p>
            <a:r>
              <a:rPr lang="en-IN" dirty="0" err="1" smtClean="0"/>
              <a:t>Korsakoff’s</a:t>
            </a:r>
            <a:r>
              <a:rPr lang="en-IN" dirty="0" smtClean="0"/>
              <a:t> Syndrome </a:t>
            </a:r>
          </a:p>
          <a:p>
            <a:r>
              <a:rPr lang="en-IN" dirty="0" smtClean="0"/>
              <a:t>Peripheral Neuropathy Seizure Disorders</a:t>
            </a:r>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77500" lnSpcReduction="20000"/>
          </a:bodyPr>
          <a:lstStyle/>
          <a:p>
            <a:r>
              <a:rPr lang="en-IN" dirty="0" smtClean="0"/>
              <a:t>Subdural Hematoma</a:t>
            </a:r>
          </a:p>
          <a:p>
            <a:r>
              <a:rPr lang="en-IN" dirty="0" err="1" smtClean="0"/>
              <a:t>Wernicke’s</a:t>
            </a:r>
            <a:r>
              <a:rPr lang="en-IN" dirty="0" smtClean="0"/>
              <a:t> Encephalopathy</a:t>
            </a:r>
          </a:p>
          <a:p>
            <a:r>
              <a:rPr lang="en-IN" dirty="0" smtClean="0"/>
              <a:t> Cardiopulmonary Complications </a:t>
            </a:r>
          </a:p>
          <a:p>
            <a:r>
              <a:rPr lang="en-IN" dirty="0" smtClean="0"/>
              <a:t>Psychiatric Complications </a:t>
            </a:r>
          </a:p>
          <a:p>
            <a:r>
              <a:rPr lang="en-IN" dirty="0" smtClean="0"/>
              <a:t>Arrhythmias </a:t>
            </a:r>
          </a:p>
          <a:p>
            <a:r>
              <a:rPr lang="en-IN" dirty="0" err="1" smtClean="0"/>
              <a:t>Cardiomyopathy</a:t>
            </a:r>
            <a:r>
              <a:rPr lang="en-IN" dirty="0" smtClean="0"/>
              <a:t> </a:t>
            </a:r>
          </a:p>
          <a:p>
            <a:r>
              <a:rPr lang="en-IN" dirty="0" smtClean="0"/>
              <a:t>Essential Hypertension </a:t>
            </a:r>
          </a:p>
          <a:p>
            <a:r>
              <a:rPr lang="en-IN" dirty="0" smtClean="0"/>
              <a:t>Chronic Obstructive Pulmonary Disease</a:t>
            </a:r>
          </a:p>
          <a:p>
            <a:r>
              <a:rPr lang="en-IN" dirty="0" smtClean="0"/>
              <a:t> Pneumonia </a:t>
            </a:r>
          </a:p>
          <a:p>
            <a:r>
              <a:rPr lang="en-IN" dirty="0" smtClean="0"/>
              <a:t>Increased Risk of Tuberculosis</a:t>
            </a:r>
          </a:p>
          <a:p>
            <a:r>
              <a:rPr lang="en-IN" dirty="0" smtClean="0"/>
              <a:t> </a:t>
            </a:r>
            <a:r>
              <a:rPr lang="en-IN" dirty="0" err="1" smtClean="0"/>
              <a:t>Amotivational</a:t>
            </a:r>
            <a:r>
              <a:rPr lang="en-IN" dirty="0" smtClean="0"/>
              <a:t> Syndrome</a:t>
            </a:r>
          </a:p>
          <a:p>
            <a:r>
              <a:rPr lang="en-IN" dirty="0" smtClean="0"/>
              <a:t> Depression</a:t>
            </a:r>
          </a:p>
          <a:p>
            <a:r>
              <a:rPr lang="en-IN" dirty="0" smtClean="0"/>
              <a:t> Impaired Social &amp; Occupational Functioning</a:t>
            </a:r>
          </a:p>
          <a:p>
            <a:r>
              <a:rPr lang="en-IN" dirty="0" smtClean="0"/>
              <a:t> Multiple Substance Abuse Suicide</a:t>
            </a:r>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r>
              <a:rPr lang="en-IN" dirty="0" smtClean="0"/>
              <a:t>Hepatic Complications Other Complications Alcoholic Hepatitis Cirrhosis Fatty Liver </a:t>
            </a:r>
            <a:r>
              <a:rPr lang="en-IN" dirty="0" err="1" smtClean="0"/>
              <a:t>Beri</a:t>
            </a:r>
            <a:r>
              <a:rPr lang="en-IN" dirty="0" smtClean="0"/>
              <a:t> </a:t>
            </a:r>
            <a:r>
              <a:rPr lang="en-IN" dirty="0" err="1" smtClean="0"/>
              <a:t>Beri</a:t>
            </a:r>
            <a:r>
              <a:rPr lang="en-IN" dirty="0" smtClean="0"/>
              <a:t> </a:t>
            </a:r>
            <a:r>
              <a:rPr lang="en-IN" dirty="0" err="1" smtClean="0"/>
              <a:t>Fetal</a:t>
            </a:r>
            <a:r>
              <a:rPr lang="en-IN" dirty="0" smtClean="0"/>
              <a:t> Alcohol Syndrome </a:t>
            </a:r>
            <a:r>
              <a:rPr lang="en-IN" dirty="0" err="1" smtClean="0"/>
              <a:t>Hypoglycemia</a:t>
            </a:r>
            <a:r>
              <a:rPr lang="en-IN" dirty="0" smtClean="0"/>
              <a:t> Leg &amp; Foot Ulcers </a:t>
            </a:r>
            <a:r>
              <a:rPr lang="en-IN" smtClean="0"/>
              <a:t>Prosatitis</a:t>
            </a:r>
            <a:endParaRPr lang="en-I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ALCOHOL DEPENDENCE SYNDROME</a:t>
            </a:r>
            <a:endParaRPr lang="en-IN" dirty="0"/>
          </a:p>
        </p:txBody>
      </p:sp>
      <p:sp>
        <p:nvSpPr>
          <p:cNvPr id="3" name="Content Placeholder 2"/>
          <p:cNvSpPr>
            <a:spLocks noGrp="1"/>
          </p:cNvSpPr>
          <p:nvPr>
            <p:ph sz="quarter" idx="1"/>
          </p:nvPr>
        </p:nvSpPr>
        <p:spPr/>
        <p:txBody>
          <a:bodyPr/>
          <a:lstStyle/>
          <a:p>
            <a:r>
              <a:rPr lang="en-IN" dirty="0" smtClean="0"/>
              <a:t>Alcohol Means Essence, anciently it called as Magnus Hass which is derived from Arabic Word. </a:t>
            </a:r>
          </a:p>
          <a:p>
            <a:r>
              <a:rPr lang="en-IN" dirty="0" smtClean="0"/>
              <a:t>Alcoholism refers to the uses of alcoholic Beverages to the Point of Causing Damage to the Individual, Society, Or Both. (Or) Chronic Dependence of Alcohol Characterized by Excessive &amp; Compulsive Drinking that produce Disturbances in mental Or Cognitive level of functioning which interferes with social &amp; Economic Levels.</a:t>
            </a:r>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DIAGNOSIS</a:t>
            </a:r>
            <a:r>
              <a:rPr lang="en-IN" dirty="0" smtClean="0"/>
              <a:t/>
            </a:r>
            <a:br>
              <a:rPr lang="en-IN" dirty="0" smtClean="0"/>
            </a:br>
            <a:endParaRPr lang="en-IN" dirty="0"/>
          </a:p>
        </p:txBody>
      </p:sp>
      <p:sp>
        <p:nvSpPr>
          <p:cNvPr id="3" name="Content Placeholder 2"/>
          <p:cNvSpPr>
            <a:spLocks noGrp="1"/>
          </p:cNvSpPr>
          <p:nvPr>
            <p:ph sz="quarter" idx="1"/>
          </p:nvPr>
        </p:nvSpPr>
        <p:spPr/>
        <p:txBody>
          <a:bodyPr/>
          <a:lstStyle/>
          <a:p>
            <a:r>
              <a:rPr lang="en-IN" dirty="0" smtClean="0"/>
              <a:t>Blood alcohol level to indicate intoxication (200mg/dl)</a:t>
            </a:r>
          </a:p>
          <a:p>
            <a:r>
              <a:rPr lang="en-IN" dirty="0" smtClean="0"/>
              <a:t>Urine toxicology</a:t>
            </a:r>
          </a:p>
          <a:p>
            <a:r>
              <a:rPr lang="en-IN" dirty="0" err="1" smtClean="0"/>
              <a:t>Syrem</a:t>
            </a:r>
            <a:r>
              <a:rPr lang="en-IN" dirty="0" smtClean="0"/>
              <a:t> electrolyte </a:t>
            </a:r>
            <a:r>
              <a:rPr lang="en-IN" dirty="0" err="1" smtClean="0"/>
              <a:t>anlaysis</a:t>
            </a:r>
            <a:endParaRPr lang="en-IN" dirty="0" smtClean="0"/>
          </a:p>
          <a:p>
            <a:r>
              <a:rPr lang="en-IN" dirty="0" smtClean="0"/>
              <a:t>Lever function studies</a:t>
            </a:r>
          </a:p>
          <a:p>
            <a:r>
              <a:rPr lang="en-IN" dirty="0" smtClean="0"/>
              <a:t>Electrocardiography</a:t>
            </a:r>
          </a:p>
          <a:p>
            <a:r>
              <a:rPr lang="en-IN" dirty="0" smtClean="0"/>
              <a:t>Echocardiography</a:t>
            </a:r>
          </a:p>
          <a:p>
            <a:r>
              <a:rPr lang="en-IN" dirty="0" smtClean="0"/>
              <a:t>Based on ICD10 criteria.</a:t>
            </a:r>
          </a:p>
          <a:p>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u="sng" dirty="0" smtClean="0"/>
              <a:t>TREATMENT FOR WITHDRAWAL SYMPTOMS</a:t>
            </a:r>
            <a:endParaRPr lang="en-IN" dirty="0"/>
          </a:p>
        </p:txBody>
      </p:sp>
      <p:sp>
        <p:nvSpPr>
          <p:cNvPr id="3" name="Content Placeholder 2"/>
          <p:cNvSpPr>
            <a:spLocks noGrp="1"/>
          </p:cNvSpPr>
          <p:nvPr>
            <p:ph sz="quarter" idx="1"/>
          </p:nvPr>
        </p:nvSpPr>
        <p:spPr/>
        <p:txBody>
          <a:bodyPr/>
          <a:lstStyle/>
          <a:p>
            <a:endParaRPr lang="en-IN" dirty="0" smtClean="0"/>
          </a:p>
          <a:p>
            <a:r>
              <a:rPr lang="en-IN" dirty="0" smtClean="0"/>
              <a:t>Detoxification </a:t>
            </a:r>
          </a:p>
          <a:p>
            <a:r>
              <a:rPr lang="en-IN" dirty="0" smtClean="0"/>
              <a:t>It is the treatment for alcohol withdrawal symptoms. The drugs of choice are benzodiazepines</a:t>
            </a:r>
          </a:p>
          <a:p>
            <a:r>
              <a:rPr lang="en-IN" b="1" dirty="0" smtClean="0"/>
              <a:t>Alcohol deterrent therapy </a:t>
            </a:r>
            <a:endParaRPr lang="en-IN" dirty="0" smtClean="0"/>
          </a:p>
          <a:p>
            <a:r>
              <a:rPr lang="en-IN" dirty="0" smtClean="0"/>
              <a:t>Deterrent agents are those which are given to desensitize the individual to the effect of alcohol and maintain abstinence of the alcohol. The commonly used drug is </a:t>
            </a:r>
            <a:r>
              <a:rPr lang="en-IN" dirty="0" err="1" smtClean="0"/>
              <a:t>disulfiram</a:t>
            </a:r>
            <a:r>
              <a:rPr lang="en-IN" dirty="0" smtClean="0"/>
              <a:t> (tetraethyl </a:t>
            </a:r>
            <a:r>
              <a:rPr lang="en-IN" dirty="0" err="1" smtClean="0"/>
              <a:t>thiuram</a:t>
            </a:r>
            <a:r>
              <a:rPr lang="en-IN" dirty="0" smtClean="0"/>
              <a:t> disulfide) or </a:t>
            </a:r>
            <a:r>
              <a:rPr lang="en-IN" dirty="0" err="1" smtClean="0"/>
              <a:t>antabuse</a:t>
            </a:r>
            <a:r>
              <a:rPr lang="en-IN" dirty="0" smtClean="0"/>
              <a:t>.</a:t>
            </a:r>
          </a:p>
          <a:p>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r>
              <a:rPr lang="en-IN" b="1" dirty="0" err="1" smtClean="0"/>
              <a:t>Disulfiram</a:t>
            </a:r>
            <a:r>
              <a:rPr lang="en-IN" b="1" dirty="0" smtClean="0"/>
              <a:t> </a:t>
            </a:r>
            <a:endParaRPr lang="en-IN" dirty="0" smtClean="0"/>
          </a:p>
          <a:p>
            <a:r>
              <a:rPr lang="en-IN" dirty="0" smtClean="0"/>
              <a:t>It is used to ensure abstinence in the treatment of alcohol dependence. Its main effect is to produce a rapid and violently unpleasant reaction in a </a:t>
            </a:r>
            <a:r>
              <a:rPr lang="en-IN" dirty="0" err="1" smtClean="0"/>
              <a:t>preson</a:t>
            </a:r>
            <a:r>
              <a:rPr lang="en-IN" dirty="0" smtClean="0"/>
              <a:t> who ingest even a small amount of alcohol while taking </a:t>
            </a:r>
            <a:r>
              <a:rPr lang="en-IN" dirty="0" err="1" smtClean="0"/>
              <a:t>disulfiram</a:t>
            </a:r>
            <a:r>
              <a:rPr lang="en-IN" dirty="0" smtClean="0"/>
              <a:t> or </a:t>
            </a:r>
            <a:r>
              <a:rPr lang="en-IN" dirty="0" err="1" smtClean="0"/>
              <a:t>antabuse</a:t>
            </a:r>
            <a:r>
              <a:rPr lang="en-IN" dirty="0" smtClean="0"/>
              <a:t>.</a:t>
            </a:r>
          </a:p>
          <a:p>
            <a:r>
              <a:rPr lang="en-IN" b="1" dirty="0" smtClean="0"/>
              <a:t> </a:t>
            </a:r>
            <a:endParaRPr lang="en-IN" dirty="0" smtClean="0"/>
          </a:p>
          <a:p>
            <a:r>
              <a:rPr lang="en-IN" b="1" dirty="0" err="1" smtClean="0"/>
              <a:t>Dosase</a:t>
            </a:r>
            <a:endParaRPr lang="en-IN" dirty="0" smtClean="0"/>
          </a:p>
          <a:p>
            <a:r>
              <a:rPr lang="en-IN" dirty="0" err="1" smtClean="0"/>
              <a:t>Disulfiram</a:t>
            </a:r>
            <a:r>
              <a:rPr lang="en-IN" dirty="0" smtClean="0"/>
              <a:t> is supplied in tablets of 250 mg and 500 mg. The usual initial dose is 500 mg per day orally for the first two weeks followed by a maintenance dose of 250 mg per day.</a:t>
            </a:r>
          </a:p>
          <a:p>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PSYCHOLOGICAL TREATMENT</a:t>
            </a:r>
            <a:r>
              <a:rPr lang="en-IN" dirty="0" smtClean="0"/>
              <a:t/>
            </a:r>
            <a:br>
              <a:rPr lang="en-IN" dirty="0" smtClean="0"/>
            </a:br>
            <a:endParaRPr lang="en-IN" dirty="0"/>
          </a:p>
        </p:txBody>
      </p:sp>
      <p:sp>
        <p:nvSpPr>
          <p:cNvPr id="3" name="Content Placeholder 2"/>
          <p:cNvSpPr>
            <a:spLocks noGrp="1"/>
          </p:cNvSpPr>
          <p:nvPr>
            <p:ph sz="quarter" idx="1"/>
          </p:nvPr>
        </p:nvSpPr>
        <p:spPr/>
        <p:txBody>
          <a:bodyPr>
            <a:normAutofit/>
          </a:bodyPr>
          <a:lstStyle/>
          <a:p>
            <a:r>
              <a:rPr lang="en-IN" dirty="0" smtClean="0"/>
              <a:t>Motivational</a:t>
            </a:r>
            <a:r>
              <a:rPr lang="en-IN" b="1" dirty="0" smtClean="0"/>
              <a:t> </a:t>
            </a:r>
            <a:r>
              <a:rPr lang="en-IN" dirty="0" smtClean="0"/>
              <a:t>interviewing</a:t>
            </a:r>
          </a:p>
          <a:p>
            <a:r>
              <a:rPr lang="en-IN" dirty="0" smtClean="0"/>
              <a:t>Group therapy</a:t>
            </a:r>
          </a:p>
          <a:p>
            <a:r>
              <a:rPr lang="en-IN" dirty="0" smtClean="0"/>
              <a:t>Aversive conditioning</a:t>
            </a:r>
          </a:p>
          <a:p>
            <a:r>
              <a:rPr lang="en-IN" dirty="0" smtClean="0"/>
              <a:t>Cognitive therapy</a:t>
            </a:r>
          </a:p>
          <a:p>
            <a:r>
              <a:rPr lang="en-IN" dirty="0" smtClean="0"/>
              <a:t>Relapse prevention techniques</a:t>
            </a:r>
          </a:p>
          <a:p>
            <a:r>
              <a:rPr lang="en-IN" dirty="0" smtClean="0"/>
              <a:t>Cue exposure technique</a:t>
            </a:r>
          </a:p>
          <a:p>
            <a:r>
              <a:rPr lang="en-IN" dirty="0" smtClean="0"/>
              <a:t>Assertive training</a:t>
            </a:r>
          </a:p>
          <a:p>
            <a:r>
              <a:rPr lang="en-IN" dirty="0" smtClean="0"/>
              <a:t>Behaviour counselling</a:t>
            </a:r>
          </a:p>
          <a:p>
            <a:r>
              <a:rPr lang="en-IN" b="1" dirty="0" smtClean="0"/>
              <a:t> </a:t>
            </a:r>
            <a:endParaRPr lang="en-IN" dirty="0" smtClean="0"/>
          </a:p>
          <a:p>
            <a:endParaRPr lang="en-I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MANAGEMENT</a:t>
            </a:r>
            <a:r>
              <a:rPr lang="en-IN" dirty="0" smtClean="0"/>
              <a:t/>
            </a:r>
            <a:br>
              <a:rPr lang="en-IN" dirty="0" smtClean="0"/>
            </a:br>
            <a:endParaRPr lang="en-IN" dirty="0"/>
          </a:p>
        </p:txBody>
      </p:sp>
      <p:sp>
        <p:nvSpPr>
          <p:cNvPr id="3" name="Content Placeholder 2"/>
          <p:cNvSpPr>
            <a:spLocks noGrp="1"/>
          </p:cNvSpPr>
          <p:nvPr>
            <p:ph sz="quarter" idx="1"/>
          </p:nvPr>
        </p:nvSpPr>
        <p:spPr>
          <a:xfrm>
            <a:off x="914400" y="1447800"/>
            <a:ext cx="7772400" cy="4876800"/>
          </a:xfrm>
        </p:spPr>
        <p:txBody>
          <a:bodyPr>
            <a:normAutofit fontScale="55000" lnSpcReduction="20000"/>
          </a:bodyPr>
          <a:lstStyle/>
          <a:p>
            <a:r>
              <a:rPr lang="en-IN" sz="3800" dirty="0" smtClean="0"/>
              <a:t>When assessing the patient who abuses the substance it is first important to remember that underneath the surface of denial and rationalization are the feeling of fear, insecurity, anxiety and low self esteem.</a:t>
            </a:r>
          </a:p>
          <a:p>
            <a:r>
              <a:rPr lang="en-IN" sz="3800" dirty="0" smtClean="0"/>
              <a:t>Identify the type of substance the person has been using, the amount, frequency, method of administration and the length of time the </a:t>
            </a:r>
            <a:r>
              <a:rPr lang="en-IN" sz="3800" dirty="0" err="1" smtClean="0"/>
              <a:t>substancr</a:t>
            </a:r>
            <a:r>
              <a:rPr lang="en-IN" sz="3800" dirty="0" smtClean="0"/>
              <a:t> has been abused.</a:t>
            </a:r>
          </a:p>
          <a:p>
            <a:r>
              <a:rPr lang="en-IN" sz="3800" dirty="0" smtClean="0"/>
              <a:t>Note of any suicidal ideation or intent, with drained symptoms.</a:t>
            </a:r>
          </a:p>
          <a:p>
            <a:r>
              <a:rPr lang="en-IN" sz="3800" dirty="0" smtClean="0"/>
              <a:t>Assess for level of motivation for treatment.</a:t>
            </a:r>
          </a:p>
          <a:p>
            <a:r>
              <a:rPr lang="en-IN" sz="3800" dirty="0" smtClean="0"/>
              <a:t>Identify reason for admission.</a:t>
            </a:r>
          </a:p>
          <a:p>
            <a:r>
              <a:rPr lang="en-IN" sz="3800" dirty="0" smtClean="0"/>
              <a:t>A baseline physical and emotional nursing assessment is done to determine admission status and provide baseline from which to determine progress </a:t>
            </a:r>
            <a:r>
              <a:rPr lang="en-IN" sz="3800" dirty="0" err="1" smtClean="0"/>
              <a:t>towars</a:t>
            </a:r>
            <a:r>
              <a:rPr lang="en-IN" sz="3800" dirty="0" smtClean="0"/>
              <a:t> an expected outcome.</a:t>
            </a:r>
          </a:p>
          <a:p>
            <a:r>
              <a:rPr lang="en-IN" sz="3800" dirty="0" smtClean="0"/>
              <a:t> </a:t>
            </a:r>
          </a:p>
          <a:p>
            <a:r>
              <a:rPr lang="en-IN" dirty="0" smtClean="0"/>
              <a:t> </a:t>
            </a:r>
          </a:p>
          <a:p>
            <a:r>
              <a:rPr lang="en-IN" dirty="0" smtClean="0"/>
              <a:t> </a:t>
            </a:r>
          </a:p>
          <a:p>
            <a:endParaRPr lang="en-I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r>
              <a:rPr lang="en-IN" dirty="0" smtClean="0"/>
              <a:t>Develop trust, convey an attitude </a:t>
            </a:r>
            <a:r>
              <a:rPr lang="en-IN" dirty="0" err="1" smtClean="0"/>
              <a:t>oif</a:t>
            </a:r>
            <a:r>
              <a:rPr lang="en-IN" dirty="0" smtClean="0"/>
              <a:t> acceptance.</a:t>
            </a:r>
          </a:p>
          <a:p>
            <a:r>
              <a:rPr lang="en-IN" dirty="0" smtClean="0"/>
              <a:t>Ensure that patient understands it is not him but his behaviour which is unacceptable.</a:t>
            </a:r>
          </a:p>
          <a:p>
            <a:r>
              <a:rPr lang="en-IN" dirty="0" smtClean="0"/>
              <a:t>Provide positive reinforcement when patient shows insight into his behaviour.</a:t>
            </a:r>
          </a:p>
          <a:p>
            <a:r>
              <a:rPr lang="en-IN" dirty="0" smtClean="0"/>
              <a:t>Teach the patient and family that alcoholism is a disease that requires long term treatment and </a:t>
            </a:r>
            <a:r>
              <a:rPr lang="en-IN" dirty="0" err="1" smtClean="0"/>
              <a:t>followup</a:t>
            </a:r>
            <a:r>
              <a:rPr lang="en-IN" dirty="0" smtClean="0"/>
              <a:t>.</a:t>
            </a:r>
          </a:p>
          <a:p>
            <a:r>
              <a:rPr lang="en-IN" dirty="0" smtClean="0"/>
              <a:t>If drinking occurs, discuss the event that lead to the incident with the patient in a non-judgemental manner. Discuss ways to avoid similar circumstances in the future.</a:t>
            </a:r>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PROPERTIES OF ALCOHOL</a:t>
            </a:r>
            <a:endParaRPr lang="en-IN" dirty="0"/>
          </a:p>
        </p:txBody>
      </p:sp>
      <p:sp>
        <p:nvSpPr>
          <p:cNvPr id="5" name="Content Placeholder 4"/>
          <p:cNvSpPr>
            <a:spLocks noGrp="1"/>
          </p:cNvSpPr>
          <p:nvPr>
            <p:ph sz="quarter" idx="1"/>
          </p:nvPr>
        </p:nvSpPr>
        <p:spPr/>
        <p:txBody>
          <a:bodyPr/>
          <a:lstStyle/>
          <a:p>
            <a:r>
              <a:rPr lang="en-IN" dirty="0" smtClean="0"/>
              <a:t>Alcohol is a Clear </a:t>
            </a:r>
            <a:r>
              <a:rPr lang="en-IN" dirty="0" err="1" smtClean="0"/>
              <a:t>Colored</a:t>
            </a:r>
            <a:r>
              <a:rPr lang="en-IN" dirty="0" smtClean="0"/>
              <a:t> Liquid with a Strong Burning Taste. </a:t>
            </a:r>
          </a:p>
          <a:p>
            <a:r>
              <a:rPr lang="en-IN" dirty="0" smtClean="0"/>
              <a:t>The Rate of Absorption of alcohol into the Blood stream is more Rapid than its Elimination. </a:t>
            </a:r>
          </a:p>
          <a:p>
            <a:r>
              <a:rPr lang="en-IN" dirty="0" smtClean="0"/>
              <a:t>Absorption of Alcohol into the Bloodstream is Slower when food is Present in the Stomach.</a:t>
            </a:r>
          </a:p>
          <a:p>
            <a:r>
              <a:rPr lang="en-IN" dirty="0" smtClean="0"/>
              <a:t> A Small amount is Excreted through Urine &amp; a Small Amount is Exhaled.</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EPIDEMIOLOGY</a:t>
            </a:r>
            <a:endParaRPr lang="en-IN" dirty="0"/>
          </a:p>
        </p:txBody>
      </p:sp>
      <p:sp>
        <p:nvSpPr>
          <p:cNvPr id="3" name="Content Placeholder 2"/>
          <p:cNvSpPr>
            <a:spLocks noGrp="1"/>
          </p:cNvSpPr>
          <p:nvPr>
            <p:ph sz="quarter" idx="1"/>
          </p:nvPr>
        </p:nvSpPr>
        <p:spPr/>
        <p:txBody>
          <a:bodyPr/>
          <a:lstStyle/>
          <a:p>
            <a:r>
              <a:rPr lang="en-IN" dirty="0" smtClean="0"/>
              <a:t>Incidence of Alcohol Dependence is 2% in India. </a:t>
            </a:r>
          </a:p>
          <a:p>
            <a:r>
              <a:rPr lang="en-IN" dirty="0" smtClean="0"/>
              <a:t>20 – 30 % of Subjects Aged Above 15years are Current Users Of Alcohol, &amp; Nearly 10% of them are Regular Or Excessive Users. </a:t>
            </a:r>
          </a:p>
          <a:p>
            <a:r>
              <a:rPr lang="en-IN" dirty="0" smtClean="0"/>
              <a:t>15 – 30 % Of Patients are Developing Alcohol – Related Problems &amp; Seeking admission in Psychiatric Hospitals.</a:t>
            </a:r>
          </a:p>
          <a:p>
            <a:r>
              <a:rPr lang="en-IN" dirty="0" smtClean="0"/>
              <a:t>TYPES OF DRINKERS MODERATE DRINKERS PROBLEM DRINKERS</a:t>
            </a:r>
          </a:p>
          <a:p>
            <a:r>
              <a:rPr lang="en-IN" dirty="0" smtClean="0"/>
              <a:t> It does not Cause much problems physically &amp; Mentally It Cause Impaired Health, Family &amp; Society</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CAUSES OF ALCOHOLISM</a:t>
            </a:r>
            <a:endParaRPr lang="en-IN" dirty="0"/>
          </a:p>
        </p:txBody>
      </p:sp>
      <p:sp>
        <p:nvSpPr>
          <p:cNvPr id="3" name="Content Placeholder 2"/>
          <p:cNvSpPr>
            <a:spLocks noGrp="1"/>
          </p:cNvSpPr>
          <p:nvPr>
            <p:ph sz="quarter" idx="1"/>
          </p:nvPr>
        </p:nvSpPr>
        <p:spPr/>
        <p:txBody>
          <a:bodyPr>
            <a:normAutofit fontScale="92500"/>
          </a:bodyPr>
          <a:lstStyle/>
          <a:p>
            <a:r>
              <a:rPr lang="en-IN" dirty="0" smtClean="0"/>
              <a:t>Hard physical Labour, ( Occupations – Bar mates, Medical Professionals, Journalists &amp; Actors).</a:t>
            </a:r>
          </a:p>
          <a:p>
            <a:r>
              <a:rPr lang="en-IN" dirty="0" smtClean="0"/>
              <a:t> A Sudden loss of Properties or Closed ones. </a:t>
            </a:r>
          </a:p>
          <a:p>
            <a:r>
              <a:rPr lang="en-IN" dirty="0" smtClean="0"/>
              <a:t>Ignorance Suddenly a person Become a Rich / Poor. </a:t>
            </a:r>
          </a:p>
          <a:p>
            <a:r>
              <a:rPr lang="en-IN" dirty="0" smtClean="0"/>
              <a:t>Disorders Like Depression, Anxiety, Phobia, &amp; Panic Disorders. </a:t>
            </a:r>
          </a:p>
          <a:p>
            <a:r>
              <a:rPr lang="en-IN" dirty="0" smtClean="0"/>
              <a:t>Biochemical Factors (Alterations in Dopamine &amp; Epinephrine) Psychological factors (Low self Esteem, Poor Impulse, Escape From reality, Pleasure Seeking). </a:t>
            </a:r>
          </a:p>
          <a:p>
            <a:r>
              <a:rPr lang="en-IN" dirty="0" smtClean="0"/>
              <a:t>Sexual Immaturity Social Factors ( Over Crowding, Peer Pleasure, Urbanizations, Religious Reason, Unemployment, Poor Social Support, Isolation).</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PROCESS OF ALCOHOLISM</a:t>
            </a:r>
            <a:endParaRPr lang="en-IN" dirty="0"/>
          </a:p>
        </p:txBody>
      </p:sp>
      <p:sp>
        <p:nvSpPr>
          <p:cNvPr id="3" name="Content Placeholder 2"/>
          <p:cNvSpPr>
            <a:spLocks noGrp="1"/>
          </p:cNvSpPr>
          <p:nvPr>
            <p:ph sz="quarter" idx="1"/>
          </p:nvPr>
        </p:nvSpPr>
        <p:spPr/>
        <p:txBody>
          <a:bodyPr/>
          <a:lstStyle/>
          <a:p>
            <a:r>
              <a:rPr lang="en-IN" dirty="0" smtClean="0"/>
              <a:t>Experimental Stage</a:t>
            </a:r>
          </a:p>
          <a:p>
            <a:r>
              <a:rPr lang="en-IN" dirty="0" smtClean="0"/>
              <a:t> Recreational Stage </a:t>
            </a:r>
          </a:p>
          <a:p>
            <a:r>
              <a:rPr lang="en-IN" dirty="0" smtClean="0"/>
              <a:t>Relaxation Stage </a:t>
            </a:r>
          </a:p>
          <a:p>
            <a:r>
              <a:rPr lang="en-IN" dirty="0" smtClean="0"/>
              <a:t>Compulsion Stage</a:t>
            </a:r>
          </a:p>
          <a:p>
            <a:endParaRPr lang="en-IN" dirty="0"/>
          </a:p>
        </p:txBody>
      </p:sp>
      <p:sp>
        <p:nvSpPr>
          <p:cNvPr id="4" name="Content Placeholder 3"/>
          <p:cNvSpPr>
            <a:spLocks noGrp="1"/>
          </p:cNvSpPr>
          <p:nvPr>
            <p:ph sz="quarter" idx="2"/>
          </p:nvPr>
        </p:nvSpPr>
        <p:spPr/>
        <p:txBody>
          <a:bodyPr/>
          <a:lstStyle/>
          <a:p>
            <a:r>
              <a:rPr lang="en-IN" b="1" dirty="0" smtClean="0"/>
              <a:t>STAGES OF ALCOHOLISM</a:t>
            </a:r>
          </a:p>
          <a:p>
            <a:r>
              <a:rPr lang="en-IN" dirty="0" smtClean="0"/>
              <a:t> Progressive Phase </a:t>
            </a:r>
          </a:p>
          <a:p>
            <a:r>
              <a:rPr lang="en-IN" dirty="0" smtClean="0"/>
              <a:t>Crucial Phase </a:t>
            </a:r>
          </a:p>
          <a:p>
            <a:r>
              <a:rPr lang="en-IN" dirty="0" smtClean="0"/>
              <a:t>Chronic Phase</a:t>
            </a:r>
          </a:p>
          <a:p>
            <a:r>
              <a:rPr lang="en-IN" dirty="0" smtClean="0"/>
              <a:t>Rehabilitative Phase</a:t>
            </a:r>
          </a:p>
          <a:p>
            <a:r>
              <a:rPr lang="en-IN" dirty="0" smtClean="0"/>
              <a:t>Road For Recovery</a:t>
            </a: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CLINICAL FEATURES OF ALCOHOL DEPENDENCE</a:t>
            </a:r>
            <a:endParaRPr lang="en-IN" dirty="0"/>
          </a:p>
        </p:txBody>
      </p:sp>
      <p:sp>
        <p:nvSpPr>
          <p:cNvPr id="3" name="Content Placeholder 2"/>
          <p:cNvSpPr>
            <a:spLocks noGrp="1"/>
          </p:cNvSpPr>
          <p:nvPr>
            <p:ph sz="quarter" idx="1"/>
          </p:nvPr>
        </p:nvSpPr>
        <p:spPr/>
        <p:txBody>
          <a:bodyPr/>
          <a:lstStyle/>
          <a:p>
            <a:r>
              <a:rPr lang="en-IN" dirty="0" smtClean="0"/>
              <a:t>Minor Complaints : (Malaise, Dyspepsia, Mood Swings Or Depression, Increased Incidence of Infection)</a:t>
            </a:r>
          </a:p>
          <a:p>
            <a:r>
              <a:rPr lang="en-IN" dirty="0" smtClean="0"/>
              <a:t> Poor Personal Hygiene</a:t>
            </a:r>
          </a:p>
          <a:p>
            <a:r>
              <a:rPr lang="en-IN" dirty="0" smtClean="0"/>
              <a:t>Untreated Injuries (Cigarette Burns, Fractures, Bruises that cannot be fully Explained). </a:t>
            </a:r>
          </a:p>
          <a:p>
            <a:r>
              <a:rPr lang="en-IN" dirty="0" smtClean="0"/>
              <a:t>Unusually High tolerance for Sedatives &amp; </a:t>
            </a:r>
            <a:r>
              <a:rPr lang="en-IN" dirty="0" err="1" smtClean="0"/>
              <a:t>Opioids</a:t>
            </a:r>
            <a:r>
              <a:rPr lang="en-IN" dirty="0" smtClean="0"/>
              <a:t>.</a:t>
            </a:r>
          </a:p>
          <a:p>
            <a:r>
              <a:rPr lang="en-IN" dirty="0" smtClean="0"/>
              <a:t>Nutritional Deficiency ( Vitamins &amp; minerals).</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sz="quarter" idx="1"/>
          </p:nvPr>
        </p:nvSpPr>
        <p:spPr/>
        <p:txBody>
          <a:bodyPr/>
          <a:lstStyle/>
          <a:p>
            <a:r>
              <a:rPr lang="en-IN" dirty="0" smtClean="0"/>
              <a:t>Secretive </a:t>
            </a:r>
            <a:r>
              <a:rPr lang="en-IN" dirty="0" err="1" smtClean="0"/>
              <a:t>Behavior</a:t>
            </a:r>
            <a:r>
              <a:rPr lang="en-IN" dirty="0" smtClean="0"/>
              <a:t> (may Attempt to Hide disorder or Alcohol supply). </a:t>
            </a:r>
          </a:p>
          <a:p>
            <a:r>
              <a:rPr lang="en-IN" dirty="0" smtClean="0"/>
              <a:t>Consumption Of Alcohol- Containing products (Mouthwash, After-Shave lotion, Hair Spray, Lighter Fluid, Body Spray, Shampoos). </a:t>
            </a:r>
          </a:p>
          <a:p>
            <a:r>
              <a:rPr lang="en-IN" dirty="0" smtClean="0"/>
              <a:t>Denial of Problem. </a:t>
            </a:r>
          </a:p>
          <a:p>
            <a:r>
              <a:rPr lang="en-IN" dirty="0" smtClean="0"/>
              <a:t>Tendency to Blame others &amp; Rationalize Problems (Problems Displacing Anger, Guilt, Or Inadequacy Onto Others to Avoid Confronting Illness).</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fontScale="85000" lnSpcReduction="10000"/>
          </a:bodyPr>
          <a:lstStyle/>
          <a:p>
            <a:r>
              <a:rPr lang="en-IN" dirty="0" smtClean="0"/>
              <a:t>ICD-10 CRITERIA FOR ALCOHOL DEPENDENCE </a:t>
            </a:r>
          </a:p>
          <a:p>
            <a:r>
              <a:rPr lang="en-IN" dirty="0" smtClean="0"/>
              <a:t>A Strong Desire to take the Substance </a:t>
            </a:r>
          </a:p>
          <a:p>
            <a:r>
              <a:rPr lang="en-IN" dirty="0" smtClean="0"/>
              <a:t>Difficulty in Controlling Substance Taking </a:t>
            </a:r>
            <a:r>
              <a:rPr lang="en-IN" dirty="0" err="1" smtClean="0"/>
              <a:t>Behavior</a:t>
            </a:r>
            <a:r>
              <a:rPr lang="en-IN" dirty="0" smtClean="0"/>
              <a:t> </a:t>
            </a:r>
          </a:p>
          <a:p>
            <a:r>
              <a:rPr lang="en-IN" dirty="0" smtClean="0"/>
              <a:t>A Physiological Withdrawal State. </a:t>
            </a:r>
          </a:p>
          <a:p>
            <a:r>
              <a:rPr lang="en-IN" dirty="0" smtClean="0"/>
              <a:t>Progressive neglect of Alternative pleasures or Interests. </a:t>
            </a:r>
          </a:p>
          <a:p>
            <a:r>
              <a:rPr lang="en-IN" dirty="0" smtClean="0"/>
              <a:t>Persisting with Substance Use Despite Clear Evidence of Harmful Consequences</a:t>
            </a:r>
          </a:p>
          <a:p>
            <a:r>
              <a:rPr lang="en-IN" dirty="0" smtClean="0"/>
              <a:t>PSYCHIATRIC DISORDERS DUE TO ALCOHOL DEPENDENCE </a:t>
            </a:r>
          </a:p>
          <a:p>
            <a:r>
              <a:rPr lang="en-IN" dirty="0" smtClean="0"/>
              <a:t>Acute Intoxication </a:t>
            </a:r>
          </a:p>
          <a:p>
            <a:r>
              <a:rPr lang="en-IN" dirty="0" smtClean="0"/>
              <a:t>Withdrawal Syndrome </a:t>
            </a:r>
          </a:p>
          <a:p>
            <a:r>
              <a:rPr lang="en-IN" dirty="0" smtClean="0"/>
              <a:t>Alcohol-Induced </a:t>
            </a:r>
            <a:r>
              <a:rPr lang="en-IN" dirty="0" err="1" smtClean="0"/>
              <a:t>Amnestic</a:t>
            </a:r>
            <a:r>
              <a:rPr lang="en-IN" dirty="0" smtClean="0"/>
              <a:t> Disorders </a:t>
            </a:r>
          </a:p>
          <a:p>
            <a:r>
              <a:rPr lang="en-IN" dirty="0" smtClean="0"/>
              <a:t>Alcohol-Induced psychiatric Disorders</a:t>
            </a:r>
          </a:p>
          <a:p>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72</TotalTime>
  <Words>1535</Words>
  <Application>Microsoft Office PowerPoint</Application>
  <PresentationFormat>On-screen Show (4:3)</PresentationFormat>
  <Paragraphs>205</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Equity</vt:lpstr>
      <vt:lpstr>ADS </vt:lpstr>
      <vt:lpstr>ALCOHOL DEPENDENCE SYNDROME</vt:lpstr>
      <vt:lpstr>PROPERTIES OF ALCOHOL</vt:lpstr>
      <vt:lpstr>EPIDEMIOLOGY</vt:lpstr>
      <vt:lpstr>CAUSES OF ALCOHOLISM</vt:lpstr>
      <vt:lpstr>PROCESS OF ALCOHOLISM</vt:lpstr>
      <vt:lpstr>CLINICAL FEATURES OF ALCOHOL DEPENDENCE</vt:lpstr>
      <vt:lpstr>Slide 8</vt:lpstr>
      <vt:lpstr>Slide 9</vt:lpstr>
      <vt:lpstr>Slide 10</vt:lpstr>
      <vt:lpstr>Slide 11</vt:lpstr>
      <vt:lpstr>Slide 12</vt:lpstr>
      <vt:lpstr> </vt:lpstr>
      <vt:lpstr>Slide 14</vt:lpstr>
      <vt:lpstr>Slide 15</vt:lpstr>
      <vt:lpstr>Slide 16</vt:lpstr>
      <vt:lpstr>COMPLICATIONS OF ALCOHOL ABUSE</vt:lpstr>
      <vt:lpstr>Slide 18</vt:lpstr>
      <vt:lpstr>Slide 19</vt:lpstr>
      <vt:lpstr>DIAGNOSIS </vt:lpstr>
      <vt:lpstr>TREATMENT FOR WITHDRAWAL SYMPTOMS</vt:lpstr>
      <vt:lpstr>Slide 22</vt:lpstr>
      <vt:lpstr>PSYCHOLOGICAL TREATMENT </vt:lpstr>
      <vt:lpstr>MANAGEMENT </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ADS</dc:title>
  <dc:creator>Mercy</dc:creator>
  <cp:lastModifiedBy>library</cp:lastModifiedBy>
  <cp:revision>16</cp:revision>
  <dcterms:created xsi:type="dcterms:W3CDTF">2006-08-16T00:00:00Z</dcterms:created>
  <dcterms:modified xsi:type="dcterms:W3CDTF">2021-03-30T07:12:13Z</dcterms:modified>
</cp:coreProperties>
</file>