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Mrs.Mercy</a:t>
            </a:r>
            <a:r>
              <a:rPr lang="en-US" dirty="0" smtClean="0"/>
              <a:t> </a:t>
            </a:r>
          </a:p>
          <a:p>
            <a:pPr algn="r"/>
            <a:r>
              <a:rPr lang="en-US" dirty="0" err="1" smtClean="0"/>
              <a:t>Asst.Prof</a:t>
            </a:r>
            <a:r>
              <a:rPr lang="en-US" dirty="0" smtClean="0"/>
              <a:t>.</a:t>
            </a:r>
          </a:p>
          <a:p>
            <a:pPr algn="r"/>
            <a:r>
              <a:rPr lang="en-US" smtClean="0"/>
              <a:t>Dept. </a:t>
            </a:r>
            <a:r>
              <a:rPr lang="en-US" dirty="0" smtClean="0"/>
              <a:t>of mental health nursing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SUBSTANCE USE DISORDER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PSYCHOLOGICAL FACTORS </a:t>
            </a:r>
          </a:p>
          <a:p>
            <a:r>
              <a:rPr lang="en-IN" dirty="0" smtClean="0"/>
              <a:t> General Rebelliousness </a:t>
            </a:r>
          </a:p>
          <a:p>
            <a:r>
              <a:rPr lang="en-IN" dirty="0" smtClean="0"/>
              <a:t> Sense of Inferiority </a:t>
            </a:r>
          </a:p>
          <a:p>
            <a:r>
              <a:rPr lang="en-IN" dirty="0" smtClean="0"/>
              <a:t> Poor Impulse Control </a:t>
            </a:r>
          </a:p>
          <a:p>
            <a:r>
              <a:rPr lang="en-IN" dirty="0" smtClean="0"/>
              <a:t> Low Self-Esteem </a:t>
            </a:r>
          </a:p>
          <a:p>
            <a:r>
              <a:rPr lang="en-IN" dirty="0" smtClean="0"/>
              <a:t> Inability to cope up with the pressures of living &amp; society (Poor Stress Management Skills) </a:t>
            </a:r>
          </a:p>
          <a:p>
            <a:r>
              <a:rPr lang="en-IN" dirty="0" smtClean="0"/>
              <a:t> Loneliness, Unmet needs</a:t>
            </a:r>
          </a:p>
          <a:p>
            <a:r>
              <a:rPr lang="en-IN" dirty="0" smtClean="0"/>
              <a:t>  Desire to escape from reality</a:t>
            </a:r>
          </a:p>
          <a:p>
            <a:r>
              <a:rPr lang="en-IN" dirty="0" smtClean="0"/>
              <a:t>  Desire to experiment, a sense of Adventure</a:t>
            </a:r>
          </a:p>
          <a:p>
            <a:r>
              <a:rPr lang="en-IN" dirty="0" smtClean="0"/>
              <a:t>  Pleasure Seeking </a:t>
            </a:r>
          </a:p>
          <a:p>
            <a:r>
              <a:rPr lang="en-IN" dirty="0" smtClean="0"/>
              <a:t> </a:t>
            </a:r>
            <a:r>
              <a:rPr lang="en-IN" dirty="0" err="1" smtClean="0"/>
              <a:t>Machoism</a:t>
            </a:r>
            <a:r>
              <a:rPr lang="en-IN" dirty="0" smtClean="0"/>
              <a:t> </a:t>
            </a:r>
          </a:p>
          <a:p>
            <a:r>
              <a:rPr lang="en-IN" dirty="0" smtClean="0"/>
              <a:t> Sexual Immaturity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SOCIAL FACTORS </a:t>
            </a:r>
          </a:p>
          <a:p>
            <a:r>
              <a:rPr lang="en-IN" dirty="0" smtClean="0"/>
              <a:t> Religious Reasons, Peer Pressure </a:t>
            </a:r>
          </a:p>
          <a:p>
            <a:r>
              <a:rPr lang="en-IN" dirty="0" smtClean="0"/>
              <a:t> Urbanization, Extended Period of Education </a:t>
            </a:r>
          </a:p>
          <a:p>
            <a:r>
              <a:rPr lang="en-IN" dirty="0" smtClean="0"/>
              <a:t> Unemployment, Overcrowding</a:t>
            </a:r>
          </a:p>
          <a:p>
            <a:r>
              <a:rPr lang="en-IN" dirty="0" smtClean="0"/>
              <a:t>  Poor Social Support</a:t>
            </a:r>
          </a:p>
          <a:p>
            <a:r>
              <a:rPr lang="en-IN" dirty="0" smtClean="0"/>
              <a:t>  Effects of Television &amp; Other Mass Media </a:t>
            </a:r>
          </a:p>
          <a:p>
            <a:r>
              <a:rPr lang="en-IN" dirty="0" smtClean="0"/>
              <a:t> Occupation: Substance use is more common in chefs, Barmen, Executives, Salesman, Actors, Entertainers, Army, Personnel, Journalists, Medical personnel, etc.,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EASY AVAILABILITY OF DRUGS </a:t>
            </a:r>
          </a:p>
          <a:p>
            <a:r>
              <a:rPr lang="en-IN" dirty="0" smtClean="0"/>
              <a:t>Taking Drugs Prescribed by the Doctors (</a:t>
            </a:r>
            <a:r>
              <a:rPr lang="en-IN" dirty="0" err="1" smtClean="0"/>
              <a:t>Eg</a:t>
            </a:r>
            <a:r>
              <a:rPr lang="en-IN" dirty="0" smtClean="0"/>
              <a:t>: Benzodiazepine Dependence)</a:t>
            </a:r>
          </a:p>
          <a:p>
            <a:r>
              <a:rPr lang="en-IN" dirty="0" smtClean="0"/>
              <a:t> Taking drugs that can be bought legally without Prescription (</a:t>
            </a:r>
            <a:r>
              <a:rPr lang="en-IN" dirty="0" err="1" smtClean="0"/>
              <a:t>Eg</a:t>
            </a:r>
            <a:r>
              <a:rPr lang="en-IN" dirty="0" smtClean="0"/>
              <a:t>: Nicotine, </a:t>
            </a:r>
            <a:r>
              <a:rPr lang="en-IN" dirty="0" err="1" smtClean="0"/>
              <a:t>Opioids</a:t>
            </a:r>
            <a:r>
              <a:rPr lang="en-IN" dirty="0" smtClean="0"/>
              <a:t>) </a:t>
            </a:r>
          </a:p>
          <a:p>
            <a:r>
              <a:rPr lang="en-IN" dirty="0" smtClean="0"/>
              <a:t>Taking Drugs that can be Obtained from illicit Sources (</a:t>
            </a:r>
            <a:r>
              <a:rPr lang="en-IN" dirty="0" err="1" smtClean="0"/>
              <a:t>Eg</a:t>
            </a:r>
            <a:r>
              <a:rPr lang="en-IN" dirty="0" smtClean="0"/>
              <a:t>: Street Drugs)</a:t>
            </a:r>
          </a:p>
          <a:p>
            <a:r>
              <a:rPr lang="en-IN" dirty="0" smtClean="0"/>
              <a:t>PSYCHIATRIC DISORDERS </a:t>
            </a:r>
          </a:p>
          <a:p>
            <a:r>
              <a:rPr lang="en-IN" dirty="0" smtClean="0"/>
              <a:t>Substance Use Disorders are more Common in Depression, Anxiety Disorders (Social Phobia), Personality Disorders (Especially Anti-Social Personality), &amp; Occasionally in Organic Brain Disorders &amp; Schizophrenia.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CONSEQUENCES OF SUBSTANCE ABUSE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This Commonly Leads to Physical Dependence, Psychological Dependence, Or Both.</a:t>
            </a:r>
          </a:p>
          <a:p>
            <a:r>
              <a:rPr lang="en-IN" dirty="0" smtClean="0"/>
              <a:t> It may cause Unhealthy Lifestyles &amp; </a:t>
            </a:r>
            <a:r>
              <a:rPr lang="en-IN" dirty="0" err="1" smtClean="0"/>
              <a:t>Behaviors</a:t>
            </a:r>
            <a:r>
              <a:rPr lang="en-IN" dirty="0" smtClean="0"/>
              <a:t> Such as poor diet. </a:t>
            </a:r>
          </a:p>
          <a:p>
            <a:r>
              <a:rPr lang="en-IN" dirty="0" smtClean="0"/>
              <a:t>Chronic Substance abuse impairs Social &amp; Occupational Functioning, Creating Personal, Professional, Financial, &amp; Legal Problems (Drug Seeking is commonly associated with Illegal Activities, Such as Robbery or Assault).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57200"/>
            <a:ext cx="8503920" cy="5641848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Drug Use Beginning in early Adolescence may lead to emotional &amp; </a:t>
            </a:r>
            <a:r>
              <a:rPr lang="en-IN" dirty="0" err="1" smtClean="0"/>
              <a:t>behavioral</a:t>
            </a:r>
            <a:r>
              <a:rPr lang="en-IN" dirty="0" smtClean="0"/>
              <a:t> Problems, Including Depression, Family Problems with Relations, problems with or Failure to Complete School, &amp; Chronic Substance abuse Problems.</a:t>
            </a:r>
          </a:p>
          <a:p>
            <a:r>
              <a:rPr lang="en-IN" dirty="0" smtClean="0"/>
              <a:t> In Pregnant women, substance Abuse Jeopardizes (Danger of Loss) </a:t>
            </a:r>
            <a:r>
              <a:rPr lang="en-IN" dirty="0" err="1" smtClean="0"/>
              <a:t>fetal</a:t>
            </a:r>
            <a:r>
              <a:rPr lang="en-IN" dirty="0" smtClean="0"/>
              <a:t> Well-being. </a:t>
            </a:r>
          </a:p>
          <a:p>
            <a:r>
              <a:rPr lang="en-IN" dirty="0" smtClean="0"/>
              <a:t>Psychoactive substances Produce negative Outcomes In Many Patients, Including Maladaptive </a:t>
            </a:r>
            <a:r>
              <a:rPr lang="en-IN" dirty="0" err="1" smtClean="0"/>
              <a:t>Behavior</a:t>
            </a:r>
            <a:r>
              <a:rPr lang="en-IN" dirty="0" smtClean="0"/>
              <a:t>, “Bad Trips” – Drug Induced Psychosis, &amp; even Long Term Psychosis.</a:t>
            </a:r>
          </a:p>
          <a:p>
            <a:r>
              <a:rPr lang="en-IN" dirty="0" smtClean="0"/>
              <a:t>IV Drug Abuse May lead to Life Threatening Complications. • Illicit Street Drugs pose added Dangers; Materials used to dilute them can cause toxic Or allergic Reactions.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SUBSTANCE ABUSE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SUBSTANCE ABUSE Disorders due to Psychoactive substance use refer to conditions arising from the abuse of Alcohol, Psychoactive drugs &amp; Other Chemicals such as Volatile Solvents.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TERMINOLOGIES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u="sng" dirty="0" smtClean="0"/>
              <a:t>Substance</a:t>
            </a:r>
            <a:r>
              <a:rPr lang="en-IN" dirty="0" smtClean="0"/>
              <a:t> refers to any Drugs, Medication, or Toxins that shares the potential of abuse. </a:t>
            </a:r>
          </a:p>
          <a:p>
            <a:r>
              <a:rPr lang="en-IN" u="sng" dirty="0" smtClean="0"/>
              <a:t>Addiction </a:t>
            </a:r>
            <a:r>
              <a:rPr lang="en-IN" dirty="0" smtClean="0"/>
              <a:t>is a Physiological &amp; Psychological dependence on Alcohol or other drugs of Abuse that affects the Central Nervous System in such a way that withdrawal symptoms are experienced when the substance is Discontinued.</a:t>
            </a:r>
          </a:p>
          <a:p>
            <a:r>
              <a:rPr lang="en-IN" u="sng" dirty="0" smtClean="0"/>
              <a:t>Abuse </a:t>
            </a:r>
            <a:r>
              <a:rPr lang="en-IN" dirty="0" smtClean="0"/>
              <a:t>refers to Maladaptive pattern of Substance use that impairs health in a board sense. </a:t>
            </a:r>
          </a:p>
          <a:p>
            <a:r>
              <a:rPr lang="en-IN" u="sng" dirty="0" smtClean="0"/>
              <a:t>Dependence</a:t>
            </a:r>
            <a:r>
              <a:rPr lang="en-IN" dirty="0" smtClean="0"/>
              <a:t> refers to certain Physiological &amp; Psychological phenomena induced by the repeated taking of a Substance.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u="sng" dirty="0" smtClean="0"/>
              <a:t>Tolerance</a:t>
            </a:r>
            <a:r>
              <a:rPr lang="en-IN" dirty="0" smtClean="0"/>
              <a:t> is a state in which after repeated administration, a drug produced a decreased effect, or increasing doses are required to produce the same effect.</a:t>
            </a:r>
          </a:p>
          <a:p>
            <a:r>
              <a:rPr lang="en-IN" dirty="0" smtClean="0"/>
              <a:t> </a:t>
            </a:r>
            <a:r>
              <a:rPr lang="en-IN" u="sng" dirty="0" smtClean="0"/>
              <a:t>Withdrawal State </a:t>
            </a:r>
            <a:r>
              <a:rPr lang="en-IN" dirty="0" smtClean="0"/>
              <a:t>is a group of signs &amp; symptoms recurring when a drug is reduced in amount or withdrawn, which last for a limited time.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ICD – 10 CLASSIFICATION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F10 – F19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Psychoactive Substance Use.</a:t>
            </a:r>
          </a:p>
          <a:p>
            <a:r>
              <a:rPr lang="en-IN" dirty="0" smtClean="0"/>
              <a:t> F10 -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Alcohol. </a:t>
            </a:r>
          </a:p>
          <a:p>
            <a:r>
              <a:rPr lang="en-IN" dirty="0" smtClean="0"/>
              <a:t>F11 -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</a:t>
            </a:r>
            <a:r>
              <a:rPr lang="en-IN" dirty="0" err="1" smtClean="0"/>
              <a:t>Opioids</a:t>
            </a:r>
            <a:r>
              <a:rPr lang="en-IN" dirty="0" smtClean="0"/>
              <a:t>. </a:t>
            </a:r>
          </a:p>
          <a:p>
            <a:r>
              <a:rPr lang="en-IN" dirty="0" smtClean="0"/>
              <a:t>F12 -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</a:t>
            </a:r>
            <a:r>
              <a:rPr lang="en-IN" dirty="0" err="1" smtClean="0"/>
              <a:t>Cannabinoids</a:t>
            </a:r>
            <a:r>
              <a:rPr lang="en-IN" dirty="0" smtClean="0"/>
              <a:t>. </a:t>
            </a:r>
          </a:p>
          <a:p>
            <a:r>
              <a:rPr lang="en-IN" dirty="0" smtClean="0"/>
              <a:t>F13 -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Sedatives &amp; Hypnotics. </a:t>
            </a:r>
          </a:p>
          <a:p>
            <a:r>
              <a:rPr lang="en-IN" dirty="0" smtClean="0"/>
              <a:t>F14 -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Cocaine. F16 -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Hallucinogens.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COMMONLY USED PSYCHOTROPIC SUBSTANCE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 Alcohol </a:t>
            </a:r>
          </a:p>
          <a:p>
            <a:r>
              <a:rPr lang="en-IN" dirty="0" smtClean="0"/>
              <a:t> </a:t>
            </a:r>
            <a:r>
              <a:rPr lang="en-IN" dirty="0" err="1" smtClean="0"/>
              <a:t>Opioids</a:t>
            </a:r>
            <a:endParaRPr lang="en-IN" dirty="0" smtClean="0"/>
          </a:p>
          <a:p>
            <a:r>
              <a:rPr lang="en-IN" dirty="0" smtClean="0"/>
              <a:t>  Cannabis </a:t>
            </a:r>
          </a:p>
          <a:p>
            <a:r>
              <a:rPr lang="en-IN" dirty="0" smtClean="0"/>
              <a:t> Cocaine </a:t>
            </a:r>
          </a:p>
          <a:p>
            <a:r>
              <a:rPr lang="en-IN" dirty="0" smtClean="0"/>
              <a:t> Amphetamines &amp; other </a:t>
            </a:r>
            <a:r>
              <a:rPr lang="en-IN" dirty="0" err="1" smtClean="0"/>
              <a:t>sympathomimetics</a:t>
            </a:r>
            <a:endParaRPr lang="en-IN" dirty="0" smtClean="0"/>
          </a:p>
          <a:p>
            <a:r>
              <a:rPr lang="en-IN" dirty="0" smtClean="0"/>
              <a:t>  Sedatives &amp; Hypnotics ( </a:t>
            </a:r>
            <a:r>
              <a:rPr lang="en-IN" dirty="0" err="1" smtClean="0"/>
              <a:t>Eg</a:t>
            </a:r>
            <a:r>
              <a:rPr lang="en-IN" dirty="0" smtClean="0"/>
              <a:t> : Barbiturates )</a:t>
            </a:r>
          </a:p>
          <a:p>
            <a:r>
              <a:rPr lang="en-IN" dirty="0" smtClean="0"/>
              <a:t>  Inhalants ( </a:t>
            </a:r>
            <a:r>
              <a:rPr lang="en-IN" dirty="0" err="1" smtClean="0"/>
              <a:t>Eg</a:t>
            </a:r>
            <a:r>
              <a:rPr lang="en-IN" dirty="0" smtClean="0"/>
              <a:t> : Volatile Solvents ) </a:t>
            </a:r>
          </a:p>
          <a:p>
            <a:r>
              <a:rPr lang="en-IN" dirty="0" smtClean="0"/>
              <a:t> Nicotine </a:t>
            </a:r>
          </a:p>
          <a:p>
            <a:r>
              <a:rPr lang="en-IN" dirty="0" smtClean="0"/>
              <a:t> Other Stimulants ( </a:t>
            </a:r>
            <a:r>
              <a:rPr lang="en-IN" dirty="0" err="1" smtClean="0"/>
              <a:t>Eg</a:t>
            </a:r>
            <a:r>
              <a:rPr lang="en-IN" dirty="0" smtClean="0"/>
              <a:t> : Caffeine )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ETIOLOGY BIOLOGICAL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Genetic Vulnerability : </a:t>
            </a:r>
          </a:p>
          <a:p>
            <a:r>
              <a:rPr lang="en-IN" dirty="0" smtClean="0"/>
              <a:t>Family History Of Substance use Disorders Biochemical Factors :</a:t>
            </a:r>
          </a:p>
          <a:p>
            <a:r>
              <a:rPr lang="en-IN" dirty="0" smtClean="0"/>
              <a:t> Role of Dopamine &amp; Nor-epinephrine have been implicated in Cocaine, Ethanol, &amp; </a:t>
            </a:r>
            <a:r>
              <a:rPr lang="en-IN" dirty="0" err="1" smtClean="0"/>
              <a:t>Opioid</a:t>
            </a:r>
            <a:r>
              <a:rPr lang="en-IN" dirty="0" smtClean="0"/>
              <a:t> Dependence. </a:t>
            </a:r>
          </a:p>
          <a:p>
            <a:r>
              <a:rPr lang="en-IN" dirty="0" smtClean="0"/>
              <a:t>Abnormalities in Alcohol </a:t>
            </a:r>
            <a:r>
              <a:rPr lang="en-IN" dirty="0" err="1" smtClean="0"/>
              <a:t>dehydrogenase</a:t>
            </a:r>
            <a:r>
              <a:rPr lang="en-IN" dirty="0" smtClean="0"/>
              <a:t> or in the Neurotransmitter mechanisms are thought to play a role in Alcohol Dependence.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Neurobiological theories : </a:t>
            </a:r>
          </a:p>
          <a:p>
            <a:r>
              <a:rPr lang="en-IN" dirty="0" smtClean="0"/>
              <a:t>Drug addict may have an inborn deficiency of </a:t>
            </a:r>
            <a:r>
              <a:rPr lang="en-IN" dirty="0" err="1" smtClean="0"/>
              <a:t>Endomorphins</a:t>
            </a:r>
            <a:r>
              <a:rPr lang="en-IN" dirty="0" smtClean="0"/>
              <a:t>. </a:t>
            </a:r>
          </a:p>
          <a:p>
            <a:r>
              <a:rPr lang="en-IN" dirty="0" smtClean="0"/>
              <a:t>Enzymes produced by a given gene might influence hormones &amp; Neurotransmitters, contributing to the development of a personality that is more sensitive to the peer pressure.</a:t>
            </a:r>
          </a:p>
          <a:p>
            <a:r>
              <a:rPr lang="en-IN" dirty="0" smtClean="0"/>
              <a:t> Withdrawal &amp; Reinforcing effects of drugs.</a:t>
            </a:r>
          </a:p>
          <a:p>
            <a:r>
              <a:rPr lang="en-IN" dirty="0" smtClean="0"/>
              <a:t> Co-morbid medical Disorder (</a:t>
            </a:r>
            <a:r>
              <a:rPr lang="en-IN" dirty="0" err="1" smtClean="0"/>
              <a:t>Eg</a:t>
            </a:r>
            <a:r>
              <a:rPr lang="en-IN" dirty="0" smtClean="0"/>
              <a:t>: To Control Chronic Pain)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BEHAVIORAL THEORIES </a:t>
            </a:r>
          </a:p>
          <a:p>
            <a:r>
              <a:rPr lang="en-IN" dirty="0" smtClean="0"/>
              <a:t>Drug abuse as the result of Conditioning / Cumulative reinforcement from drug use. </a:t>
            </a:r>
          </a:p>
          <a:p>
            <a:r>
              <a:rPr lang="en-IN" dirty="0" smtClean="0"/>
              <a:t>Drug use causes euphoric experience perceived as rewarding, thereby motivating user to keep taking the drug.</a:t>
            </a:r>
          </a:p>
          <a:p>
            <a:r>
              <a:rPr lang="en-IN" dirty="0" smtClean="0"/>
              <a:t> Stimuli &amp; Setting associated with drug use may themselves become reinforcing or may trigger drug craving that can lead to relapse.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907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SUBSTANCE USE DISORDER</vt:lpstr>
      <vt:lpstr>SUBSTANCE ABUSE</vt:lpstr>
      <vt:lpstr>TERMINOLOGIES</vt:lpstr>
      <vt:lpstr>Slide 4</vt:lpstr>
      <vt:lpstr>ICD – 10 CLASSIFICATION</vt:lpstr>
      <vt:lpstr>COMMONLY USED PSYCHOTROPIC SUBSTANCE</vt:lpstr>
      <vt:lpstr>ETIOLOGY BIOLOGICAL FACTORS</vt:lpstr>
      <vt:lpstr>Cont…</vt:lpstr>
      <vt:lpstr>Cont…</vt:lpstr>
      <vt:lpstr>Cont..</vt:lpstr>
      <vt:lpstr>Cont…</vt:lpstr>
      <vt:lpstr>Cont…</vt:lpstr>
      <vt:lpstr>CONSEQUENCES OF SUBSTANCE ABUSE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Mercy</dc:creator>
  <cp:lastModifiedBy>library</cp:lastModifiedBy>
  <cp:revision>5</cp:revision>
  <dcterms:created xsi:type="dcterms:W3CDTF">2006-08-16T00:00:00Z</dcterms:created>
  <dcterms:modified xsi:type="dcterms:W3CDTF">2021-03-31T05:03:47Z</dcterms:modified>
</cp:coreProperties>
</file>