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343" r:id="rId2"/>
    <p:sldId id="344" r:id="rId3"/>
    <p:sldId id="352" r:id="rId4"/>
    <p:sldId id="350" r:id="rId5"/>
    <p:sldId id="353" r:id="rId6"/>
    <p:sldId id="354" r:id="rId7"/>
    <p:sldId id="35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3" autoAdjust="0"/>
    <p:restoredTop sz="94660"/>
  </p:normalViewPr>
  <p:slideViewPr>
    <p:cSldViewPr snapToGrid="0">
      <p:cViewPr varScale="1">
        <p:scale>
          <a:sx n="75" d="100"/>
          <a:sy n="75" d="100"/>
        </p:scale>
        <p:origin x="-498" y="-84"/>
      </p:cViewPr>
      <p:guideLst>
        <p:guide orient="horz" pos="2160"/>
        <p:guide pos="3840"/>
      </p:guideLst>
    </p:cSldViewPr>
  </p:slideViewPr>
  <p:notesTextViewPr>
    <p:cViewPr>
      <p:scale>
        <a:sx n="1" d="1"/>
        <a:sy n="1" d="1"/>
      </p:scale>
      <p:origin x="0" y="0"/>
    </p:cViewPr>
  </p:notesTextViewPr>
  <p:sorterViewPr>
    <p:cViewPr>
      <p:scale>
        <a:sx n="45" d="100"/>
        <a:sy n="4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68C8D-7893-4182-B0E2-36B8942FB571}" type="datetimeFigureOut">
              <a:rPr lang="en-US" smtClean="0"/>
              <a:pPr/>
              <a:t>4/5/2021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640BC6-6FAF-4F3C-AD9B-03E819E68E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0FE81D-680F-46D4-AFB1-B2988782B1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FB7F3BD8-014A-4944-A29D-5AC4B72AE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F194C413-CA5D-4957-97E3-8C0C137F270F}"/>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5" name="Footer Placeholder 4">
            <a:extLst>
              <a:ext uri="{FF2B5EF4-FFF2-40B4-BE49-F238E27FC236}">
                <a16:creationId xmlns="" xmlns:a16="http://schemas.microsoft.com/office/drawing/2014/main" id="{8E925F89-3572-4934-9DFE-F2CE099340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D13AE377-32D6-4751-9ACD-1DB4D7265DA9}"/>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52874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0CD5F2-2E1C-49D3-9620-1A6B68DCE6A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AE11C2E7-70F2-48E0-BED2-CE05BE2D2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E04310C-2C2D-4FED-9D98-97A0EE0FE3DC}"/>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5" name="Footer Placeholder 4">
            <a:extLst>
              <a:ext uri="{FF2B5EF4-FFF2-40B4-BE49-F238E27FC236}">
                <a16:creationId xmlns="" xmlns:a16="http://schemas.microsoft.com/office/drawing/2014/main" id="{B2F85827-AF1E-4D33-B972-096F1AC84F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21DFFF58-AE9A-46A6-BD5B-1BB1939BDD90}"/>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8012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A2E1619-CA0C-4F94-ADA5-A57B7D6F10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EE01F5A1-62F2-405B-B121-EB21343A4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F1838B2-7380-4766-B769-20C3DAFE3588}"/>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5" name="Footer Placeholder 4">
            <a:extLst>
              <a:ext uri="{FF2B5EF4-FFF2-40B4-BE49-F238E27FC236}">
                <a16:creationId xmlns="" xmlns:a16="http://schemas.microsoft.com/office/drawing/2014/main" id="{711006F6-C38C-4BA2-98A4-0F1D7E1988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1DA53BF-1758-4664-8470-3B5D65DFA56A}"/>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06183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F95896-5C53-4872-AC3E-048C99298B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AA6C817-BC03-4621-B137-E5E9079C0D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CC42CB8-FF4C-48CE-9F17-9E8C060278E1}"/>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5" name="Footer Placeholder 4">
            <a:extLst>
              <a:ext uri="{FF2B5EF4-FFF2-40B4-BE49-F238E27FC236}">
                <a16:creationId xmlns="" xmlns:a16="http://schemas.microsoft.com/office/drawing/2014/main" id="{1D07A337-2A5A-4861-963B-856DCD8D0A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37E1719-6B50-42E4-A478-6B5501A10F28}"/>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99209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389615-A2A6-4F9E-98D3-3480259E72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8F65AED-06CC-4315-B91C-5400FF55A1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D7EE5B1-9EB2-410D-BB9D-DDDA84045CF6}"/>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5" name="Footer Placeholder 4">
            <a:extLst>
              <a:ext uri="{FF2B5EF4-FFF2-40B4-BE49-F238E27FC236}">
                <a16:creationId xmlns="" xmlns:a16="http://schemas.microsoft.com/office/drawing/2014/main" id="{40FB3403-12E7-4E27-9E7F-AB7F025489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21E8BC5-D605-4F1E-BBA7-41588386C83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42783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4A6B2C-85A5-4944-A8C2-E23792FBD1D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EFF9F064-13CB-4D9F-966B-E619E4AE9E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DD90C95A-8BFD-4555-8504-9158BC594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00F5AF8A-5E4C-4B31-B445-7FD68198BA62}"/>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6" name="Footer Placeholder 5">
            <a:extLst>
              <a:ext uri="{FF2B5EF4-FFF2-40B4-BE49-F238E27FC236}">
                <a16:creationId xmlns="" xmlns:a16="http://schemas.microsoft.com/office/drawing/2014/main" id="{BCA2E8E0-787B-49EE-A237-76A4EB0C8F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3999D8A-5F82-419F-8B29-9CD43394C501}"/>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60992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14CA04-E783-4014-9063-3A28AFC1177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93CD5062-6914-438A-BC21-42C6292C8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74D0F2B-93DE-4C96-9042-184FCD0C7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BB738E1E-AA80-49B6-A66F-87519535D8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0E02D10-4DE1-40F6-A531-2182E2DF46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97FBBD06-7051-413E-B4A0-6B1573ED8199}"/>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8" name="Footer Placeholder 7">
            <a:extLst>
              <a:ext uri="{FF2B5EF4-FFF2-40B4-BE49-F238E27FC236}">
                <a16:creationId xmlns="" xmlns:a16="http://schemas.microsoft.com/office/drawing/2014/main" id="{CF5FA3E7-F17E-4E13-B703-D13D6BE4188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106DC024-037C-4F11-85DB-3567583C428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44384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D8F023-3C3C-4143-A908-0125AC69E0A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4A5BFBE0-DB2F-4BC3-BCE6-57017C8EBE0D}"/>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4" name="Footer Placeholder 3">
            <a:extLst>
              <a:ext uri="{FF2B5EF4-FFF2-40B4-BE49-F238E27FC236}">
                <a16:creationId xmlns="" xmlns:a16="http://schemas.microsoft.com/office/drawing/2014/main" id="{2B58EF07-0A77-4D34-A97B-9205F10FE57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FA9DD589-A511-40C6-B245-D57D7A6F8F1D}"/>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42895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42B583B-59DB-4077-BFC2-3F1D746A7177}"/>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3" name="Footer Placeholder 2">
            <a:extLst>
              <a:ext uri="{FF2B5EF4-FFF2-40B4-BE49-F238E27FC236}">
                <a16:creationId xmlns="" xmlns:a16="http://schemas.microsoft.com/office/drawing/2014/main" id="{ECDD9F76-F70F-43C2-9BA3-69EC083761A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CAEF2056-501C-48E5-AFFA-1901BA421F4F}"/>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4560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B30392-2570-4792-BD9E-513E6AB5E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92B6416-E20E-4219-B339-B17473F94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F56BD41E-C75B-469B-9FF3-FE5F61080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C0C550C-2E5F-4F37-AE32-2D572D4D8C98}"/>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6" name="Footer Placeholder 5">
            <a:extLst>
              <a:ext uri="{FF2B5EF4-FFF2-40B4-BE49-F238E27FC236}">
                <a16:creationId xmlns="" xmlns:a16="http://schemas.microsoft.com/office/drawing/2014/main" id="{DBE6C94B-A765-490D-AD6D-08732D518C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EB7EF35-C071-4429-94CE-C3351C017E5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25532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DC553-CCCB-4A8A-A1EB-AD6C66BBE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AFB82FAE-AB6F-4EAF-A741-17D317099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CFFFA9B7-33BD-41B8-B846-67C864AEB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A757A31-9C33-4418-9B7C-4505E6145B06}"/>
              </a:ext>
            </a:extLst>
          </p:cNvPr>
          <p:cNvSpPr>
            <a:spLocks noGrp="1"/>
          </p:cNvSpPr>
          <p:nvPr>
            <p:ph type="dt" sz="half" idx="10"/>
          </p:nvPr>
        </p:nvSpPr>
        <p:spPr/>
        <p:txBody>
          <a:bodyPr/>
          <a:lstStyle/>
          <a:p>
            <a:fld id="{B104218D-F6CA-4CE7-A221-46C7E8464781}" type="datetimeFigureOut">
              <a:rPr lang="en-IN" smtClean="0"/>
              <a:pPr/>
              <a:t>05-04-2021</a:t>
            </a:fld>
            <a:endParaRPr lang="en-IN"/>
          </a:p>
        </p:txBody>
      </p:sp>
      <p:sp>
        <p:nvSpPr>
          <p:cNvPr id="6" name="Footer Placeholder 5">
            <a:extLst>
              <a:ext uri="{FF2B5EF4-FFF2-40B4-BE49-F238E27FC236}">
                <a16:creationId xmlns="" xmlns:a16="http://schemas.microsoft.com/office/drawing/2014/main" id="{A62E8661-BE5D-4C21-A614-B014CABF0C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34061EA-426E-4172-B8D0-31F95E8FCF66}"/>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17457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E9DDE3F-26DA-44FE-8832-3B7335A78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2136198-3912-4337-B5FD-40CFAE966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3C2AEEE-DCEB-499D-9E8D-76E3606F61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4218D-F6CA-4CE7-A221-46C7E8464781}" type="datetimeFigureOut">
              <a:rPr lang="en-IN" smtClean="0"/>
              <a:pPr/>
              <a:t>05-04-2021</a:t>
            </a:fld>
            <a:endParaRPr lang="en-IN"/>
          </a:p>
        </p:txBody>
      </p:sp>
      <p:sp>
        <p:nvSpPr>
          <p:cNvPr id="5" name="Footer Placeholder 4">
            <a:extLst>
              <a:ext uri="{FF2B5EF4-FFF2-40B4-BE49-F238E27FC236}">
                <a16:creationId xmlns="" xmlns:a16="http://schemas.microsoft.com/office/drawing/2014/main" id="{42D1E2B5-8D68-46B7-8E5F-09D40A4790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1CF48BB2-FCA4-4F43-B270-F1ABC190D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27794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omicsonline.org/searchresult.php?keyword=cardiomyopathy"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who.int/campaigns/world-health-day/202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omicsonline.org/searchresult.php?keyword=cardiomyopath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omicsonline.org/searchresult.php?keyword=cardiomyopath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667691" y="2272938"/>
            <a:ext cx="9144000" cy="2965268"/>
          </a:xfrm>
        </p:spPr>
        <p:txBody>
          <a:bodyPr>
            <a:normAutofit/>
          </a:bodyPr>
          <a:lstStyle/>
          <a:p>
            <a:pPr>
              <a:lnSpc>
                <a:spcPct val="100000"/>
              </a:lnSpc>
            </a:pPr>
            <a:r>
              <a:rPr lang="en-US" sz="4000" b="1" dirty="0" smtClean="0">
                <a:solidFill>
                  <a:srgbClr val="00B0F0"/>
                </a:solidFill>
              </a:rPr>
              <a:t>Prof. Psychiatric  Nursing </a:t>
            </a:r>
            <a:endParaRPr lang="en-US" sz="4000" b="1" dirty="0">
              <a:solidFill>
                <a:srgbClr val="00B0F0"/>
              </a:solidFill>
            </a:endParaRPr>
          </a:p>
        </p:txBody>
      </p:sp>
      <p:sp>
        <p:nvSpPr>
          <p:cNvPr id="3" name="Subtitle 2">
            <a:extLst>
              <a:ext uri="{FF2B5EF4-FFF2-40B4-BE49-F238E27FC236}">
                <a16:creationId xmlns="" xmlns:a16="http://schemas.microsoft.com/office/drawing/2014/main" id="{12B35B7F-7216-45CE-8165-7EA6589EFA4B}"/>
              </a:ext>
            </a:extLst>
          </p:cNvPr>
          <p:cNvSpPr>
            <a:spLocks noGrp="1"/>
          </p:cNvSpPr>
          <p:nvPr>
            <p:ph type="subTitle" idx="1"/>
          </p:nvPr>
        </p:nvSpPr>
        <p:spPr>
          <a:xfrm>
            <a:off x="1524000" y="3122025"/>
            <a:ext cx="9144000" cy="1201782"/>
          </a:xfrm>
        </p:spPr>
        <p:txBody>
          <a:bodyPr>
            <a:normAutofit/>
          </a:bodyPr>
          <a:lstStyle/>
          <a:p>
            <a:endParaRPr lang="en-IN" sz="2800" b="1" dirty="0" smtClean="0">
              <a:solidFill>
                <a:srgbClr val="002060"/>
              </a:solidFill>
            </a:endParaRPr>
          </a:p>
          <a:p>
            <a:r>
              <a:rPr lang="en-IN" sz="3600" b="1" dirty="0" smtClean="0">
                <a:solidFill>
                  <a:srgbClr val="00B0F0"/>
                </a:solidFill>
              </a:rPr>
              <a:t>  Dr. </a:t>
            </a:r>
            <a:r>
              <a:rPr lang="en-IN" sz="3600" b="1" dirty="0" err="1" smtClean="0">
                <a:solidFill>
                  <a:srgbClr val="00B0F0"/>
                </a:solidFill>
              </a:rPr>
              <a:t>T.S.Bheemaraju</a:t>
            </a:r>
            <a:endParaRPr lang="en-IN" sz="3600" b="1" dirty="0">
              <a:solidFill>
                <a:srgbClr val="00B0F0"/>
              </a:solidFill>
            </a:endParaRPr>
          </a:p>
        </p:txBody>
      </p:sp>
      <p:pic>
        <p:nvPicPr>
          <p:cNvPr id="21505" name="Picture 1" descr="F:\2019\acharyalogo.png"/>
          <p:cNvPicPr>
            <a:picLocks noChangeAspect="1" noChangeArrowheads="1"/>
          </p:cNvPicPr>
          <p:nvPr/>
        </p:nvPicPr>
        <p:blipFill>
          <a:blip r:embed="rId2" cstate="print"/>
          <a:srcRect/>
          <a:stretch>
            <a:fillRect/>
          </a:stretch>
        </p:blipFill>
        <p:spPr bwMode="auto">
          <a:xfrm>
            <a:off x="605971" y="640080"/>
            <a:ext cx="1248955" cy="1227909"/>
          </a:xfrm>
          <a:prstGeom prst="rect">
            <a:avLst/>
          </a:prstGeom>
          <a:noFill/>
        </p:spPr>
      </p:pic>
      <p:sp>
        <p:nvSpPr>
          <p:cNvPr id="5121" name="Rectangle 1"/>
          <p:cNvSpPr>
            <a:spLocks noChangeArrowheads="1"/>
          </p:cNvSpPr>
          <p:nvPr/>
        </p:nvSpPr>
        <p:spPr bwMode="auto">
          <a:xfrm>
            <a:off x="522514" y="222068"/>
            <a:ext cx="1033272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400" b="1" i="0" u="none" strike="noStrike" cap="none" normalizeH="0" baseline="0" dirty="0" smtClean="0">
                <a:ln>
                  <a:noFill/>
                </a:ln>
                <a:solidFill>
                  <a:srgbClr val="3C4245"/>
                </a:solidFill>
                <a:effectLst/>
                <a:latin typeface="Arial" pitchFamily="34" charset="0"/>
                <a:ea typeface="Times New Roman" pitchFamily="18" charset="0"/>
                <a:cs typeface="Arial" pitchFamily="34" charset="0"/>
              </a:rPr>
              <a:t>                            </a:t>
            </a:r>
            <a:r>
              <a:rPr kumimoji="0" lang="en-US" sz="3400" b="1"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World Health Day 2021</a:t>
            </a:r>
            <a:endParaRPr kumimoji="0" lang="en-US" sz="1800" b="0" i="0" u="none" strike="noStrike" cap="none" normalizeH="0" baseline="0" dirty="0" smtClean="0">
              <a:ln>
                <a:noFill/>
              </a:ln>
              <a:solidFill>
                <a:srgbClr val="00B0F0"/>
              </a:solidFill>
              <a:effectLst/>
              <a:latin typeface="Arial" pitchFamily="34" charset="0"/>
              <a:cs typeface="Arial" pitchFamily="34" charset="0"/>
            </a:endParaRPr>
          </a:p>
        </p:txBody>
      </p:sp>
    </p:spTree>
    <p:extLst>
      <p:ext uri="{BB962C8B-B14F-4D97-AF65-F5344CB8AC3E}">
        <p14:creationId xmlns="" xmlns:p14="http://schemas.microsoft.com/office/powerpoint/2010/main" val="1819779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787400" y="0"/>
            <a:ext cx="10002520" cy="1071153"/>
          </a:xfrm>
        </p:spPr>
        <p:txBody>
          <a:bodyPr>
            <a:normAutofit fontScale="90000"/>
          </a:bodyPr>
          <a:lstStyle/>
          <a:p>
            <a:r>
              <a:rPr lang="en-US" dirty="0" smtClean="0"/>
              <a:t/>
            </a:r>
            <a:br>
              <a:rPr lang="en-US" dirty="0" smtClean="0"/>
            </a:br>
            <a:r>
              <a:rPr lang="en-US" dirty="0" smtClean="0"/>
              <a:t>                               </a:t>
            </a:r>
            <a:r>
              <a:rPr lang="en-US" b="1" dirty="0" smtClean="0">
                <a:solidFill>
                  <a:srgbClr val="00B0F0"/>
                </a:solidFill>
              </a:rPr>
              <a:t>7 April 2021</a:t>
            </a:r>
            <a:r>
              <a:rPr lang="en-US" dirty="0" smtClean="0">
                <a:solidFill>
                  <a:srgbClr val="00B0F0"/>
                </a:solidFill>
              </a:rPr>
              <a:t/>
            </a:r>
            <a:br>
              <a:rPr lang="en-US" dirty="0" smtClean="0">
                <a:solidFill>
                  <a:srgbClr val="00B0F0"/>
                </a:solidFill>
              </a:rPr>
            </a:br>
            <a:r>
              <a:rPr lang="en-US" dirty="0" smtClean="0">
                <a:solidFill>
                  <a:srgbClr val="00B0F0"/>
                </a:solidFill>
              </a:rPr>
              <a:t> </a:t>
            </a:r>
            <a:r>
              <a:rPr lang="en-US" b="1" dirty="0" smtClean="0">
                <a:solidFill>
                  <a:srgbClr val="00B0F0"/>
                </a:solidFill>
              </a:rPr>
              <a:t>Building a fairer, healthier world for everyone</a:t>
            </a:r>
            <a:r>
              <a:rPr lang="en-US" dirty="0" smtClean="0"/>
              <a:t/>
            </a:r>
            <a:br>
              <a:rPr lang="en-US" dirty="0" smtClean="0"/>
            </a:br>
            <a:endParaRPr lang="en-IN" b="1" dirty="0">
              <a:solidFill>
                <a:srgbClr val="00206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flipV="1">
            <a:off x="0" y="1205948"/>
            <a:ext cx="10959548" cy="32578"/>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977900" y="1612901"/>
            <a:ext cx="10312400" cy="830997"/>
          </a:xfrm>
          <a:prstGeom prst="rect">
            <a:avLst/>
          </a:prstGeom>
        </p:spPr>
        <p:txBody>
          <a:bodyPr wrap="square">
            <a:spAutoFit/>
          </a:bodyPr>
          <a:lstStyle/>
          <a:p>
            <a:endParaRPr lang="en-US" sz="2400" dirty="0" smtClean="0">
              <a:hlinkClick r:id="rId3"/>
            </a:endParaRPr>
          </a:p>
          <a:p>
            <a:endParaRPr lang="en-US" sz="2400" dirty="0"/>
          </a:p>
        </p:txBody>
      </p:sp>
      <p:sp>
        <p:nvSpPr>
          <p:cNvPr id="13" name="Content Placeholder 12"/>
          <p:cNvSpPr>
            <a:spLocks noGrp="1"/>
          </p:cNvSpPr>
          <p:nvPr>
            <p:ph idx="1"/>
          </p:nvPr>
        </p:nvSpPr>
        <p:spPr>
          <a:xfrm>
            <a:off x="838200" y="1825625"/>
            <a:ext cx="10883900" cy="4351338"/>
          </a:xfrm>
        </p:spPr>
        <p:txBody>
          <a:bodyPr>
            <a:normAutofit lnSpcReduction="10000"/>
          </a:bodyPr>
          <a:lstStyle/>
          <a:p>
            <a:pPr>
              <a:buNone/>
            </a:pPr>
            <a:r>
              <a:rPr lang="en-US" dirty="0" smtClean="0"/>
              <a:t>This </a:t>
            </a:r>
            <a:r>
              <a:rPr lang="en-US" u="sng" dirty="0" smtClean="0">
                <a:hlinkClick r:id="rId4"/>
              </a:rPr>
              <a:t>World Health Day</a:t>
            </a:r>
            <a:r>
              <a:rPr lang="en-US" dirty="0" smtClean="0"/>
              <a:t>,  calling for action to eliminate health inequities, to bring people together to build a fairer, healthier world</a:t>
            </a:r>
          </a:p>
          <a:p>
            <a:pPr lvl="0">
              <a:buNone/>
            </a:pPr>
            <a:r>
              <a:rPr lang="en-US" dirty="0" smtClean="0"/>
              <a:t>April 7</a:t>
            </a:r>
            <a:r>
              <a:rPr lang="en-US" baseline="30000" dirty="0" smtClean="0"/>
              <a:t>th</a:t>
            </a:r>
            <a:r>
              <a:rPr lang="en-US" dirty="0" smtClean="0"/>
              <a:t>  of each year marks the celebration of World Health Day. From its inception at the First Health Assembly in 1948 and since taking effect in 1950, the celebration has aimed to create awareness of a specific health theme to highlight a priority area of concern for the World Health Organization.</a:t>
            </a:r>
          </a:p>
          <a:p>
            <a:pPr>
              <a:buNone/>
            </a:pPr>
            <a:endParaRPr lang="en-US" dirty="0" smtClean="0"/>
          </a:p>
          <a:p>
            <a:pPr>
              <a:buNone/>
            </a:pPr>
            <a:r>
              <a:rPr lang="en-US" dirty="0" smtClean="0"/>
              <a:t>“the enjoyment of the highest attainable standard of health is one of the fundamental rights of every human being without distinction of race, religion, political belief, economic or social condition.”</a:t>
            </a:r>
          </a:p>
          <a:p>
            <a:pPr>
              <a:buNone/>
            </a:pPr>
            <a:endParaRPr lang="en-US"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787399" y="327025"/>
            <a:ext cx="9483035" cy="663575"/>
          </a:xfrm>
        </p:spPr>
        <p:txBody>
          <a:bodyPr>
            <a:normAutofit fontScale="90000"/>
          </a:bodyPr>
          <a:lstStyle/>
          <a:p>
            <a:r>
              <a:rPr lang="en-US" b="1" dirty="0" smtClean="0">
                <a:solidFill>
                  <a:srgbClr val="00B0F0"/>
                </a:solidFill>
              </a:rPr>
              <a:t>The COVID-19 pandemic</a:t>
            </a:r>
            <a:endParaRPr lang="en-IN" b="1" dirty="0">
              <a:solidFill>
                <a:srgbClr val="00B0F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a:off x="0" y="1159013"/>
            <a:ext cx="11052313" cy="2043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977900" y="1612901"/>
            <a:ext cx="10312400" cy="830997"/>
          </a:xfrm>
          <a:prstGeom prst="rect">
            <a:avLst/>
          </a:prstGeom>
        </p:spPr>
        <p:txBody>
          <a:bodyPr wrap="square">
            <a:spAutoFit/>
          </a:bodyPr>
          <a:lstStyle/>
          <a:p>
            <a:endParaRPr lang="en-US" sz="2400" dirty="0" smtClean="0">
              <a:hlinkClick r:id="rId3"/>
            </a:endParaRPr>
          </a:p>
          <a:p>
            <a:endParaRPr lang="en-US" sz="2400" dirty="0"/>
          </a:p>
        </p:txBody>
      </p:sp>
      <p:sp>
        <p:nvSpPr>
          <p:cNvPr id="9" name="Content Placeholder 8"/>
          <p:cNvSpPr>
            <a:spLocks noGrp="1"/>
          </p:cNvSpPr>
          <p:nvPr>
            <p:ph idx="1"/>
          </p:nvPr>
        </p:nvSpPr>
        <p:spPr>
          <a:xfrm>
            <a:off x="929640" y="1812562"/>
            <a:ext cx="10515600" cy="4351338"/>
          </a:xfrm>
        </p:spPr>
        <p:txBody>
          <a:bodyPr/>
          <a:lstStyle/>
          <a:p>
            <a:r>
              <a:rPr lang="en-US" dirty="0" smtClean="0"/>
              <a:t>The COVID-19 pandemic has , pushed more people into poverty and food insecurity, and amplified gender, social and health inequities</a:t>
            </a:r>
          </a:p>
          <a:p>
            <a:r>
              <a:rPr lang="en-US" dirty="0" smtClean="0"/>
              <a:t>The world is still an unequal one. The places where we live, work and  to reach their full health potential</a:t>
            </a:r>
          </a:p>
          <a:p>
            <a:r>
              <a:rPr lang="en-US" dirty="0" smtClean="0"/>
              <a:t>Health inequities are not only unjust and unfair, but they also threaten the advances made to date,</a:t>
            </a:r>
          </a:p>
          <a:p>
            <a:r>
              <a:rPr lang="en-US" dirty="0" smtClean="0"/>
              <a:t>WHO is committed to ensuring that everyone, everywhere, can realize the right to good health.</a:t>
            </a:r>
          </a:p>
          <a:p>
            <a:endParaRPr lang="en-US" dirty="0" smtClean="0"/>
          </a:p>
          <a:p>
            <a:endParaRPr lang="en-US" dirty="0" smtClean="0"/>
          </a:p>
          <a:p>
            <a:pPr>
              <a:buNone/>
            </a:pPr>
            <a:endParaRPr lang="en-IN"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185530" y="327025"/>
            <a:ext cx="9104244" cy="663575"/>
          </a:xfrm>
        </p:spPr>
        <p:txBody>
          <a:bodyPr>
            <a:normAutofit fontScale="90000"/>
          </a:bodyPr>
          <a:lstStyle/>
          <a:p>
            <a:r>
              <a:rPr lang="en-US" b="1" dirty="0" smtClean="0">
                <a:solidFill>
                  <a:srgbClr val="00B0F0"/>
                </a:solidFill>
              </a:rPr>
              <a:t>COVID-19</a:t>
            </a:r>
            <a:endParaRPr lang="en-IN" b="1" dirty="0">
              <a:solidFill>
                <a:srgbClr val="00B0F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a:off x="0" y="1172265"/>
            <a:ext cx="11039061" cy="33683"/>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977900" y="1612901"/>
            <a:ext cx="10312400" cy="830997"/>
          </a:xfrm>
          <a:prstGeom prst="rect">
            <a:avLst/>
          </a:prstGeom>
        </p:spPr>
        <p:txBody>
          <a:bodyPr wrap="square">
            <a:spAutoFit/>
          </a:bodyPr>
          <a:lstStyle/>
          <a:p>
            <a:endParaRPr lang="en-US" sz="2400" dirty="0" smtClean="0">
              <a:hlinkClick r:id="rId3"/>
            </a:endParaRPr>
          </a:p>
          <a:p>
            <a:endParaRPr lang="en-US" sz="2400" dirty="0"/>
          </a:p>
        </p:txBody>
      </p:sp>
      <p:sp>
        <p:nvSpPr>
          <p:cNvPr id="8" name="Content Placeholder 7"/>
          <p:cNvSpPr>
            <a:spLocks noGrp="1"/>
          </p:cNvSpPr>
          <p:nvPr>
            <p:ph idx="1"/>
          </p:nvPr>
        </p:nvSpPr>
        <p:spPr/>
        <p:txBody>
          <a:bodyPr/>
          <a:lstStyle/>
          <a:p>
            <a:r>
              <a:rPr lang="en-US" dirty="0" smtClean="0"/>
              <a:t>COVID-19 has hit all countries hard, but its impact </a:t>
            </a:r>
          </a:p>
          <a:p>
            <a:r>
              <a:rPr lang="en-US" dirty="0" smtClean="0"/>
              <a:t>Morbidity &amp; Mortality  Rte</a:t>
            </a:r>
          </a:p>
          <a:p>
            <a:r>
              <a:rPr lang="en-US" dirty="0" smtClean="0"/>
              <a:t>Economical </a:t>
            </a:r>
          </a:p>
          <a:p>
            <a:r>
              <a:rPr lang="en-US" dirty="0" smtClean="0"/>
              <a:t>Psycho – Social  stress &amp; anxiety </a:t>
            </a:r>
          </a:p>
          <a:p>
            <a:r>
              <a:rPr lang="en-US" dirty="0" smtClean="0"/>
              <a:t>Adjustment problem</a:t>
            </a:r>
          </a:p>
          <a:p>
            <a:r>
              <a:rPr lang="en-US" dirty="0" smtClean="0"/>
              <a:t>Education </a:t>
            </a:r>
          </a:p>
          <a:p>
            <a:r>
              <a:rPr lang="en-US" dirty="0" smtClean="0"/>
              <a:t>Employment  </a:t>
            </a:r>
          </a:p>
          <a:p>
            <a:endParaRPr lang="en-US" dirty="0" smtClean="0"/>
          </a:p>
          <a:p>
            <a:endParaRPr lang="en-US" dirty="0" smtClean="0"/>
          </a:p>
          <a:p>
            <a:endParaRPr lang="en-IN"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Facts and Figures:</a:t>
            </a:r>
            <a:r>
              <a:rPr lang="en-US" dirty="0" smtClean="0">
                <a:solidFill>
                  <a:srgbClr val="00B0F0"/>
                </a:solidFill>
              </a:rPr>
              <a:t/>
            </a:r>
            <a:br>
              <a:rPr lang="en-US" dirty="0" smtClean="0">
                <a:solidFill>
                  <a:srgbClr val="00B0F0"/>
                </a:solidFill>
              </a:rPr>
            </a:br>
            <a:endParaRPr lang="en-US" dirty="0">
              <a:solidFill>
                <a:srgbClr val="00B0F0"/>
              </a:solidFill>
            </a:endParaRPr>
          </a:p>
        </p:txBody>
      </p:sp>
      <p:sp>
        <p:nvSpPr>
          <p:cNvPr id="3" name="Content Placeholder 2"/>
          <p:cNvSpPr>
            <a:spLocks noGrp="1"/>
          </p:cNvSpPr>
          <p:nvPr>
            <p:ph idx="1"/>
          </p:nvPr>
        </p:nvSpPr>
        <p:spPr>
          <a:xfrm>
            <a:off x="838200" y="1254034"/>
            <a:ext cx="10515600" cy="4922929"/>
          </a:xfrm>
        </p:spPr>
        <p:txBody>
          <a:bodyPr>
            <a:normAutofit fontScale="92500" lnSpcReduction="10000"/>
          </a:bodyPr>
          <a:lstStyle/>
          <a:p>
            <a:pPr lvl="0"/>
            <a:r>
              <a:rPr lang="en-US" dirty="0" smtClean="0"/>
              <a:t>For the first time in 20 years, global poverty levels are predicted to rise and hinder the progress towards the Sustainable Development Goals</a:t>
            </a:r>
            <a:r>
              <a:rPr lang="en-US" baseline="30000" dirty="0" smtClean="0"/>
              <a:t>1</a:t>
            </a:r>
            <a:endParaRPr lang="en-US" dirty="0" smtClean="0"/>
          </a:p>
          <a:p>
            <a:pPr lvl="0"/>
            <a:r>
              <a:rPr lang="en-US" dirty="0" smtClean="0"/>
              <a:t>Up to 60% of people living in some countries of the Region lack coverage with essential health services</a:t>
            </a:r>
            <a:r>
              <a:rPr lang="en-US" baseline="30000" dirty="0" smtClean="0"/>
              <a:t>2</a:t>
            </a:r>
            <a:endParaRPr lang="en-US" dirty="0" smtClean="0"/>
          </a:p>
          <a:p>
            <a:pPr lvl="0"/>
            <a:r>
              <a:rPr lang="en-US" dirty="0" smtClean="0"/>
              <a:t>More than 1 billion people living in informal settlements or slums are facing increased challenges in preventing infection and transmission of the coronavirus</a:t>
            </a:r>
            <a:r>
              <a:rPr lang="en-US" baseline="30000" dirty="0" smtClean="0"/>
              <a:t>3</a:t>
            </a:r>
            <a:endParaRPr lang="en-US" dirty="0" smtClean="0"/>
          </a:p>
          <a:p>
            <a:pPr lvl="0"/>
            <a:r>
              <a:rPr lang="en-US" dirty="0" smtClean="0"/>
              <a:t>The Asia-Pacific region as a whole account for nearly 82.5 million or 32% of the world’s international migrants</a:t>
            </a:r>
            <a:r>
              <a:rPr lang="en-US" baseline="30000" dirty="0" smtClean="0"/>
              <a:t>4</a:t>
            </a:r>
            <a:endParaRPr lang="en-US" dirty="0" smtClean="0"/>
          </a:p>
          <a:p>
            <a:pPr lvl="0"/>
            <a:r>
              <a:rPr lang="en-US" dirty="0" smtClean="0"/>
              <a:t>5.9 million children in the Asia-Pacific Region are at risk of not returning back to school due to the disruption to education and the economic impact of the pandemic</a:t>
            </a:r>
            <a:r>
              <a:rPr lang="en-US" baseline="30000" dirty="0" smtClean="0"/>
              <a:t>4</a:t>
            </a:r>
            <a:endParaRPr lang="en-US" dirty="0" smtClean="0"/>
          </a:p>
          <a:p>
            <a:pPr lvl="0"/>
            <a:r>
              <a:rPr lang="en-US" dirty="0" smtClean="0"/>
              <a:t>52% of the Asia-Pacific population remains unconnected to the internet</a:t>
            </a:r>
            <a:r>
              <a:rPr lang="en-US" baseline="30000" dirty="0" smtClean="0"/>
              <a:t>5</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        WHO 7th  April  Theme  2021 </a:t>
            </a:r>
            <a:endParaRPr lang="en-US" b="1" dirty="0">
              <a:solidFill>
                <a:srgbClr val="00B0F0"/>
              </a:solidFill>
            </a:endParaRPr>
          </a:p>
        </p:txBody>
      </p:sp>
      <p:sp>
        <p:nvSpPr>
          <p:cNvPr id="3" name="Content Placeholder 2"/>
          <p:cNvSpPr>
            <a:spLocks noGrp="1"/>
          </p:cNvSpPr>
          <p:nvPr>
            <p:ph idx="1"/>
          </p:nvPr>
        </p:nvSpPr>
        <p:spPr>
          <a:ln>
            <a:solidFill>
              <a:schemeClr val="accent1"/>
            </a:solidFill>
          </a:ln>
        </p:spPr>
        <p:txBody>
          <a:bodyPr>
            <a:normAutofit/>
          </a:bodyPr>
          <a:lstStyle/>
          <a:p>
            <a:r>
              <a:rPr lang="en-US" sz="4000" b="1" dirty="0" smtClean="0">
                <a:solidFill>
                  <a:srgbClr val="00B0F0"/>
                </a:solidFill>
              </a:rPr>
              <a:t>Building a fairer, healthier world for everyone</a:t>
            </a:r>
            <a:endParaRPr lang="en-US" sz="4000" b="1" dirty="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smtClean="0">
                <a:solidFill>
                  <a:srgbClr val="FF0000"/>
                </a:solidFill>
              </a:rPr>
              <a:t>THANK  YOU </a:t>
            </a:r>
            <a:endParaRPr lang="en-US" sz="4800"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2213</TotalTime>
  <Words>191</Words>
  <Application>Microsoft Office PowerPoint</Application>
  <PresentationFormat>Custom</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Prof. Psychiatric  Nursing </vt:lpstr>
      <vt:lpstr>                                7 April 2021  Building a fairer, healthier world for everyone </vt:lpstr>
      <vt:lpstr>The COVID-19 pandemic</vt:lpstr>
      <vt:lpstr>COVID-19</vt:lpstr>
      <vt:lpstr>Facts and Figures: </vt:lpstr>
      <vt:lpstr>        WHO 7th  April  Theme  2021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ACHARYA UNIVERSITY</dc:title>
  <dc:creator>prashanthcm</dc:creator>
  <cp:lastModifiedBy>library</cp:lastModifiedBy>
  <cp:revision>834</cp:revision>
  <dcterms:created xsi:type="dcterms:W3CDTF">2019-11-08T04:30:31Z</dcterms:created>
  <dcterms:modified xsi:type="dcterms:W3CDTF">2021-04-05T07:09:51Z</dcterms:modified>
</cp:coreProperties>
</file>