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8" r:id="rId4"/>
    <p:sldId id="266" r:id="rId5"/>
    <p:sldId id="267" r:id="rId6"/>
    <p:sldId id="259" r:id="rId7"/>
    <p:sldId id="304" r:id="rId8"/>
    <p:sldId id="268" r:id="rId9"/>
    <p:sldId id="261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5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12" autoAdjust="0"/>
    <p:restoredTop sz="91765" autoAdjust="0"/>
  </p:normalViewPr>
  <p:slideViewPr>
    <p:cSldViewPr snapToGrid="0" snapToObjects="1">
      <p:cViewPr varScale="1">
        <p:scale>
          <a:sx n="68" d="100"/>
          <a:sy n="68" d="100"/>
        </p:scale>
        <p:origin x="-121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504B9-8FD1-ED4D-AD57-7ADC31E3955A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A58E8-864E-104F-AB4E-E6E873A401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7205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E3672-457B-EA41-AFD1-1ACAF3E287A4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9EB66-4A2A-0542-BC40-B3BCEF3A9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934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302250"/>
            <a:ext cx="9144000" cy="1571984"/>
          </a:xfrm>
          <a:prstGeom prst="rect">
            <a:avLst/>
          </a:prstGeom>
          <a:solidFill>
            <a:srgbClr val="0815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 userDrawn="1"/>
        </p:nvSpPr>
        <p:spPr>
          <a:xfrm rot="16200000">
            <a:off x="3405012" y="1119361"/>
            <a:ext cx="6858356" cy="461963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it-logo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099"/>
          <a:stretch/>
        </p:blipFill>
        <p:spPr>
          <a:xfrm>
            <a:off x="758660" y="1074481"/>
            <a:ext cx="2360376" cy="2644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4840" y="229817"/>
            <a:ext cx="3136198" cy="2814237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4840" y="3170161"/>
            <a:ext cx="4085530" cy="329259"/>
          </a:xfrm>
          <a:prstGeom prst="rect">
            <a:avLst/>
          </a:prstGeo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085" y="1100629"/>
            <a:ext cx="2748915" cy="4233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A16C3AA4-67BE-44F7-809A-3582401494AF}" type="datetime4">
              <a:rPr lang="en-US" smtClean="0"/>
              <a:pPr/>
              <a:t>August 23,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25172EEB-1769-4776-AD69-E7C1260563EB}" type="datetime4">
              <a:rPr lang="en-US" smtClean="0"/>
              <a:pPr/>
              <a:t>August 23,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1" y="111124"/>
            <a:ext cx="5486400" cy="489445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801" y="971349"/>
            <a:ext cx="6096545" cy="740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1712013"/>
            <a:ext cx="5515201" cy="4319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5515201" y="0"/>
            <a:ext cx="3628799" cy="47942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 userDrawn="1"/>
        </p:nvSpPr>
        <p:spPr>
          <a:xfrm>
            <a:off x="-2380" y="603827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-2382" y="6038273"/>
            <a:ext cx="3574257" cy="8197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 userDrawn="1"/>
        </p:nvSpPr>
        <p:spPr>
          <a:xfrm>
            <a:off x="23020" y="603192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-2382" y="1712013"/>
            <a:ext cx="5517583" cy="43262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5515200" y="1"/>
            <a:ext cx="3628799" cy="479424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515201" y="4794249"/>
            <a:ext cx="3654199" cy="740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4174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1" y="111124"/>
            <a:ext cx="5486400" cy="489445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801" y="971349"/>
            <a:ext cx="6096545" cy="7406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8801" y="1743763"/>
            <a:ext cx="3540693" cy="15582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81" y="3396674"/>
            <a:ext cx="9146382" cy="26352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 userDrawn="1"/>
        </p:nvSpPr>
        <p:spPr>
          <a:xfrm>
            <a:off x="-2380" y="603827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 userDrawn="1"/>
        </p:nvSpPr>
        <p:spPr>
          <a:xfrm>
            <a:off x="-2382" y="6038273"/>
            <a:ext cx="3574257" cy="8197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 userDrawn="1"/>
        </p:nvSpPr>
        <p:spPr>
          <a:xfrm>
            <a:off x="23020" y="603192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3680619" y="95250"/>
            <a:ext cx="2655464" cy="20821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-2382" y="3381375"/>
            <a:ext cx="9146382" cy="26352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09161" y="95250"/>
            <a:ext cx="2655464" cy="20821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680619" y="2229539"/>
            <a:ext cx="5399881" cy="10724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23813" y="1711325"/>
            <a:ext cx="3546475" cy="15906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681413" y="2228850"/>
            <a:ext cx="5399087" cy="1073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797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085" y="1100629"/>
            <a:ext cx="2748915" cy="423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647D2193-4505-4A75-99BB-880C6989A757}" type="datetime4">
              <a:rPr lang="en-US" smtClean="0"/>
              <a:pPr/>
              <a:t>August 23,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113A18F4-33C3-445B-924C-31108C51719C}" type="datetime4">
              <a:rPr lang="en-US" smtClean="0"/>
              <a:pPr/>
              <a:t>August 23,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5020627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5020627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3AF7543A-E259-478F-9E0D-57BA40E442B7}" type="datetime4">
              <a:rPr lang="en-US" smtClean="0"/>
              <a:pPr/>
              <a:t>August 23,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1EFB012D-77A1-44B0-BB26-329BA1EE55C9}" type="datetime4">
              <a:rPr lang="en-US" smtClean="0"/>
              <a:pPr/>
              <a:t>August 23,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94B7499E-3031-413E-B01E-B94970708CAA}" type="datetime4">
              <a:rPr lang="en-US" smtClean="0"/>
              <a:pPr/>
              <a:t>August 23,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DC7EAB0C-2220-4D0E-A0DD-DB7FA0F742F4}" type="datetime4">
              <a:rPr lang="en-US" smtClean="0"/>
              <a:pPr/>
              <a:t>August 23,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908012">
            <a:off x="-52824" y="6071525"/>
            <a:ext cx="2176272" cy="201168"/>
          </a:xfrm>
          <a:prstGeom prst="rect">
            <a:avLst/>
          </a:prstGeom>
        </p:spPr>
        <p:txBody>
          <a:bodyPr/>
          <a:lstStyle/>
          <a:p>
            <a:fld id="{E3416D63-31BF-4B94-B6C5-E20B2C63F515}" type="datetime4">
              <a:rPr lang="en-US" smtClean="0"/>
              <a:pPr/>
              <a:t>August 23,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10800000">
            <a:off x="5568015" y="-1"/>
            <a:ext cx="3574257" cy="91440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2382" y="6038273"/>
            <a:ext cx="3574257" cy="8197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>
            <a:off x="-2380" y="6038273"/>
            <a:ext cx="9146380" cy="81972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 userDrawn="1"/>
        </p:nvSpPr>
        <p:spPr>
          <a:xfrm rot="10800000">
            <a:off x="0" y="-2"/>
            <a:ext cx="9146380" cy="91440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3599" y="2413000"/>
            <a:ext cx="7797801" cy="168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Smt. Nagarathnamma school &amp;            college of nursing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28394" y="6021579"/>
            <a:ext cx="6524073" cy="857810"/>
          </a:xfrm>
          <a:prstGeom prst="rect">
            <a:avLst/>
          </a:prstGeom>
          <a:gradFill flip="none" rotWithShape="1">
            <a:gsLst>
              <a:gs pos="56000">
                <a:schemeClr val="bg1">
                  <a:alpha val="55000"/>
                </a:schemeClr>
              </a:gs>
              <a:gs pos="34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it-logo.png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099"/>
          <a:stretch/>
        </p:blipFill>
        <p:spPr>
          <a:xfrm>
            <a:off x="8098597" y="6021578"/>
            <a:ext cx="765693" cy="8578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emf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1489" y="633046"/>
            <a:ext cx="3840480" cy="1617785"/>
          </a:xfrm>
        </p:spPr>
        <p:txBody>
          <a:bodyPr/>
          <a:lstStyle/>
          <a:p>
            <a:r>
              <a:rPr lang="en-US" b="1" dirty="0" smtClean="0">
                <a:latin typeface="Berlin Sans FB" pitchFamily="34" charset="0"/>
              </a:rPr>
              <a:t>ANNUAL REPORT	2017-2018</a:t>
            </a:r>
            <a:br>
              <a:rPr lang="en-US" b="1" dirty="0" smtClean="0">
                <a:latin typeface="Berlin Sans FB" pitchFamily="34" charset="0"/>
              </a:rPr>
            </a:br>
            <a:endParaRPr lang="en-US" dirty="0">
              <a:latin typeface="Berlin Sans FB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4203" y="2250831"/>
            <a:ext cx="4346917" cy="2799472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>
                <a:latin typeface="+mj-lt"/>
              </a:rPr>
              <a:t>Students’ Admission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Result Analysis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Placement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Research Publication and Funding 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Mou &amp; Collaborations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Extension Activity  and Faculty ,Student Achievement</a:t>
            </a:r>
          </a:p>
          <a:p>
            <a:r>
              <a:rPr lang="en-US" sz="1600" dirty="0" smtClean="0">
                <a:latin typeface="+mj-lt"/>
              </a:rPr>
              <a:t>Roadmap 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234" y="3896751"/>
            <a:ext cx="3967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Berlin Sans FB" pitchFamily="34" charset="0"/>
              </a:rPr>
              <a:t>Smt. Nagarathnamma School and    	College of Nursing </a:t>
            </a:r>
            <a:endParaRPr lang="en-US" b="1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9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AutoShape 10"/>
          <p:cNvSpPr>
            <a:spLocks noChangeShapeType="1"/>
          </p:cNvSpPr>
          <p:nvPr/>
        </p:nvSpPr>
        <p:spPr bwMode="auto">
          <a:xfrm flipV="1">
            <a:off x="228600" y="6477000"/>
            <a:ext cx="89154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7" name="AutoShape 9"/>
          <p:cNvSpPr>
            <a:spLocks noChangeShapeType="1"/>
          </p:cNvSpPr>
          <p:nvPr/>
        </p:nvSpPr>
        <p:spPr bwMode="auto">
          <a:xfrm flipV="1">
            <a:off x="217170" y="685800"/>
            <a:ext cx="0" cy="58674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 rot="19631586">
            <a:off x="462121" y="2610269"/>
            <a:ext cx="8719395" cy="1823387"/>
          </a:xfrm>
          <a:prstGeom prst="rightArrow">
            <a:avLst>
              <a:gd name="adj1" fmla="val 50000"/>
              <a:gd name="adj2" fmla="val 95776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 rot="19605828" flipH="1">
            <a:off x="643645" y="5659014"/>
            <a:ext cx="281069" cy="8085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 rot="8860390">
            <a:off x="807909" y="3931759"/>
            <a:ext cx="1821518" cy="2858660"/>
          </a:xfrm>
          <a:prstGeom prst="leftArrow">
            <a:avLst>
              <a:gd name="adj1" fmla="val 50000"/>
              <a:gd name="adj2" fmla="val 11098"/>
            </a:avLst>
          </a:prstGeom>
          <a:solidFill>
            <a:schemeClr val="accent6">
              <a:lumMod val="20000"/>
              <a:lumOff val="80000"/>
              <a:alpha val="0"/>
            </a:schemeClr>
          </a:solidFill>
          <a:ln w="317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 rot="8885269">
            <a:off x="2606394" y="2804636"/>
            <a:ext cx="1645211" cy="298833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>
              <a:alpha val="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8925641">
            <a:off x="4609151" y="1658440"/>
            <a:ext cx="1358357" cy="3004204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>
              <a:alpha val="0"/>
            </a:srgbClr>
          </a:solidFill>
          <a:ln w="317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9" name="AutoShape 1"/>
          <p:cNvSpPr>
            <a:spLocks noChangeArrowheads="1"/>
          </p:cNvSpPr>
          <p:nvPr/>
        </p:nvSpPr>
        <p:spPr bwMode="auto">
          <a:xfrm rot="8822898">
            <a:off x="6176577" y="807761"/>
            <a:ext cx="2247501" cy="252608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00">
              <a:alpha val="0"/>
            </a:srgb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6616" y="369332"/>
            <a:ext cx="3162384" cy="400110"/>
          </a:xfrm>
          <a:prstGeom prst="rect">
            <a:avLst/>
          </a:prstGeom>
          <a:ln w="95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ROAD MAP  AY -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2018-2019  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 rot="19605828" flipH="1">
            <a:off x="521727" y="6115387"/>
            <a:ext cx="124010" cy="316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52173" y="6477000"/>
            <a:ext cx="125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     </a:t>
            </a:r>
            <a:r>
              <a:rPr lang="en-US" sz="1600" b="1" dirty="0" smtClean="0">
                <a:solidFill>
                  <a:schemeClr val="tx2"/>
                </a:solidFill>
              </a:rPr>
              <a:t>Oct-Dec</a:t>
            </a:r>
            <a:r>
              <a:rPr lang="en-US" sz="1600" b="1" dirty="0" smtClean="0">
                <a:solidFill>
                  <a:srgbClr val="0070C0"/>
                </a:solidFill>
              </a:rPr>
              <a:t> 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30657" y="6478488"/>
            <a:ext cx="159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</a:t>
            </a:r>
            <a:r>
              <a:rPr lang="en-US" sz="1800" b="1" dirty="0" smtClean="0">
                <a:solidFill>
                  <a:schemeClr val="tx2"/>
                </a:solidFill>
              </a:rPr>
              <a:t>Jan-March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7121" y="6334780"/>
            <a:ext cx="139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</a:t>
            </a:r>
            <a:r>
              <a:rPr lang="en-US" sz="1800" b="1" dirty="0" smtClean="0">
                <a:solidFill>
                  <a:schemeClr val="tx2"/>
                </a:solidFill>
              </a:rPr>
              <a:t>Apr-June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16012" y="6478488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   </a:t>
            </a:r>
            <a:r>
              <a:rPr lang="en-US" sz="1800" b="1" dirty="0" smtClean="0">
                <a:solidFill>
                  <a:schemeClr val="tx2"/>
                </a:solidFill>
              </a:rPr>
              <a:t>Jul-Sep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48601" y="28194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2456898" y="2209800"/>
            <a:ext cx="17149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Curriculum enrichment Program 1 No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CNE Programme @ SIM  14 No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Ifield Visit 11 Nos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International  and national Workshop  1 No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Departmental Seminar-% Nos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Certificate Course [Short] 2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E-Learning  Courses -4 Nos.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589649" y="5929906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429000" y="5334000"/>
            <a:ext cx="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670346" y="4009292"/>
            <a:ext cx="0" cy="2315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353300" y="2908994"/>
            <a:ext cx="0" cy="34918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1798" y="2595620"/>
            <a:ext cx="2057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MoU  for Collaboration  1 no.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AQAR Submission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Value added Course  2 nos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Plan for  Campus Visit  2no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Monitoring  the Academic Progress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ASNA Sport –Leading to a part of National Level SNA Participation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Clinical Linkages People Tree Hospital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Health Promotion Activities  as per  WHO Model  for Vulnerable group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Auditing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Faculty review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29011" y="1524000"/>
            <a:ext cx="2115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Alumni Meet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Career Counseling Program-1 no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Campus Placement drive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Faculty Exchange  Programmes 2 nos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NSS Residential Camp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Faculty enrollment for MOOC Courses [Min 2]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Funding  Research Projects  atleast 1Nos.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Budget Planning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01273" y="1154668"/>
            <a:ext cx="2529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Feedback  -and SWOT Analysis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Faculty JD and Action Plan ,SOP,SWOC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Administrative  and  Academic Audit</a:t>
            </a:r>
            <a:endParaRPr lang="en-US" sz="11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Faculty Review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Min. 2 faculty have to be enrolled for </a:t>
            </a:r>
            <a:r>
              <a:rPr lang="en-US" sz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P.hd</a:t>
            </a: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Programme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Academic Planning 2019-2020</a:t>
            </a:r>
            <a:endParaRPr lang="en-US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201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413" y="2413000"/>
            <a:ext cx="1514475" cy="801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57577"/>
            <a:ext cx="7092075" cy="423372"/>
          </a:xfrm>
        </p:spPr>
        <p:txBody>
          <a:bodyPr/>
          <a:lstStyle/>
          <a:p>
            <a:r>
              <a:rPr lang="en-IN" sz="1800" dirty="0" smtClean="0">
                <a:latin typeface="Albertus" pitchFamily="34" charset="0"/>
              </a:rPr>
              <a:t>MEDICO PASTORAL ASSOCIATION- HALF WAY HOME </a:t>
            </a:r>
            <a:endParaRPr lang="en-US" sz="1800" dirty="0" smtClean="0">
              <a:latin typeface="Albertus" pitchFamily="34" charset="0"/>
            </a:endParaRPr>
          </a:p>
          <a:p>
            <a:endParaRPr lang="en-US" dirty="0"/>
          </a:p>
        </p:txBody>
      </p:sp>
      <p:pic>
        <p:nvPicPr>
          <p:cNvPr id="4" name="Picture 3" descr="C:\Users\prince\AppData\Local\Microsoft\Windows\Temporary Internet Files\Content.Word\IMG-20180620-WA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985431"/>
            <a:ext cx="4005329" cy="202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prince\AppData\Local\Microsoft\Windows\Temporary Internet Files\Content.Word\IMG-20180620-WA0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6175"/>
            <a:ext cx="4005330" cy="262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prince\AppData\Local\Microsoft\Windows\Temporary Internet Files\Content.Word\IMG-20180620-WA00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7670" y="1146175"/>
            <a:ext cx="4166517" cy="271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prince\Desktop\mp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7670" y="3985431"/>
            <a:ext cx="4166517" cy="202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8496" y="283335"/>
            <a:ext cx="5833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u="sng" dirty="0" smtClean="0">
                <a:latin typeface="Albertus" pitchFamily="34" charset="0"/>
              </a:rPr>
              <a:t>Graduation Day ceremony Class of 2017</a:t>
            </a:r>
            <a:endParaRPr lang="en-US" sz="2400" dirty="0">
              <a:latin typeface="Albertus" pitchFamily="34" charset="0"/>
            </a:endParaRPr>
          </a:p>
        </p:txBody>
      </p:sp>
      <p:pic>
        <p:nvPicPr>
          <p:cNvPr id="3" name="Picture 2" descr="C:\Users\Renjitha\AppData\Local\Microsoft\Windows\INetCache\Content.Word\IMG-20170703-WA00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57" y="1399642"/>
            <a:ext cx="3753678" cy="230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Renjitha\AppData\Local\Microsoft\Windows\INetCache\Content.Word\IMG-20170703-WA01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2603" y="1399642"/>
            <a:ext cx="4640981" cy="230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Renjitha\AppData\Local\Microsoft\Windows\INetCache\Content.Word\IMG-20170703-WA01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256" y="3920719"/>
            <a:ext cx="3753679" cy="176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Renjitha\AppData\Local\Microsoft\Windows\INetCache\Content.Word\IMG-20170703-WA01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2603" y="3981033"/>
            <a:ext cx="4640981" cy="170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8890" y="193183"/>
            <a:ext cx="2317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/>
              <a:t>World Population Day</a:t>
            </a:r>
            <a:r>
              <a:rPr lang="en-IN" dirty="0" smtClean="0"/>
              <a:t> </a:t>
            </a:r>
            <a:endParaRPr lang="en-US" dirty="0"/>
          </a:p>
        </p:txBody>
      </p:sp>
      <p:pic>
        <p:nvPicPr>
          <p:cNvPr id="3" name="Picture 2" descr="C:\Users\prince\AppData\Local\Microsoft\Windows\Temporary Internet Files\Content.Word\IMG-20170714-WA01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941" y="1361005"/>
            <a:ext cx="4880708" cy="219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prince\AppData\Local\Microsoft\Windows\Temporary Internet Files\Content.Word\IMG-20170714-WA0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649" y="1361005"/>
            <a:ext cx="3764663" cy="219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prince\AppData\Local\Microsoft\Windows\Temporary Internet Files\Content.Word\IMG-20170714-WA01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8894" y="3552579"/>
            <a:ext cx="3393404" cy="247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prince\AppData\Local\Microsoft\Windows\Temporary Internet Files\Content.Word\IMG-20170714-WA01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941" y="3552579"/>
            <a:ext cx="3309871" cy="247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prince\AppData\Local\Microsoft\Windows\Temporary Internet Files\Content.Word\IMG-20170714-WA00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8812" y="3552579"/>
            <a:ext cx="1939121" cy="247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88149" y="180634"/>
            <a:ext cx="37898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Calibri" pitchFamily="34" charset="0"/>
                <a:cs typeface="Mangal" pitchFamily="18" charset="0"/>
              </a:rPr>
              <a:t>Alumni Meet – I Reunion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pic>
        <p:nvPicPr>
          <p:cNvPr id="4" name="Picture 3" descr="D:\mercy\mercy\photos\2004 batch reunion\ONE_81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940" y="1252873"/>
            <a:ext cx="4533365" cy="222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:\mercy\mercy\photos\2004 batch reunion\ONE_8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57" y="3660417"/>
            <a:ext cx="4710448" cy="230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mercy\mercy\photos\2004 batch reunion\ONE_8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0187" y="1159904"/>
            <a:ext cx="351445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mercy\mercy\photos\2004 batch reunion\ONE_81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0188" y="3660417"/>
            <a:ext cx="3514456" cy="230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8572" y="257577"/>
            <a:ext cx="4294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lbertus" pitchFamily="34" charset="0"/>
              </a:rPr>
              <a:t>WORLD BREAST FEEDING WEEK </a:t>
            </a:r>
            <a:endParaRPr lang="en-US" sz="2000" dirty="0">
              <a:latin typeface="Albertus" pitchFamily="34" charset="0"/>
            </a:endParaRPr>
          </a:p>
        </p:txBody>
      </p:sp>
      <p:pic>
        <p:nvPicPr>
          <p:cNvPr id="3" name="Picture 2" descr="D:\BF'17 photo\IMG_22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797" y="1146219"/>
            <a:ext cx="6439437" cy="466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77" y="339212"/>
            <a:ext cx="8680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lbertus" pitchFamily="34" charset="0"/>
              </a:rPr>
              <a:t>SURVEY OF IMMUNIZATION STATUS AND AWARENESS AMONG LABORERS' CHILDREN</a:t>
            </a:r>
            <a:endParaRPr lang="en-US" dirty="0">
              <a:latin typeface="Albertus" pitchFamily="34" charset="0"/>
            </a:endParaRPr>
          </a:p>
        </p:txBody>
      </p:sp>
      <p:pic>
        <p:nvPicPr>
          <p:cNvPr id="3" name="Picture 2" descr="D:\NSS new\NSS 2016-17 NEW\Survey on immuniation 2017\IMG-20170813-WA000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2979" y="1066156"/>
            <a:ext cx="3152801" cy="234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:\NSS new\NSS 2016-17 NEW\Survey on immuniation 2017\IMG-20170813-WA001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93206" y="1222151"/>
            <a:ext cx="2962141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NSS new\NSS 2016-17 NEW\Survey on immuniation 2017\IMG-20170813-WA001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2979" y="3636297"/>
            <a:ext cx="3152801" cy="218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NSS new\NSS 2016-17 NEW\Survey on immuniation 2017\IMG-20170813-WA0009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697014" y="1222151"/>
            <a:ext cx="2240924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NSS new\NSS 2016-17 NEW\Survey on immuniation 2017\IMG-20170813-WA0003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284890" y="3636297"/>
            <a:ext cx="2653047" cy="218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NSS new\NSS 2016-17 NEW\Survey on immuniation 2017\IMG-20170813-WA0007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93206" y="3636297"/>
            <a:ext cx="2511380" cy="2186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1548" y="218941"/>
            <a:ext cx="5601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>
                <a:latin typeface="Albertus" pitchFamily="34" charset="0"/>
              </a:rPr>
              <a:t>Diabetes Mellitus Screening Programme</a:t>
            </a:r>
            <a:endParaRPr lang="en-US" sz="2400" dirty="0">
              <a:latin typeface="Albertus" pitchFamily="34" charset="0"/>
            </a:endParaRPr>
          </a:p>
        </p:txBody>
      </p:sp>
      <p:pic>
        <p:nvPicPr>
          <p:cNvPr id="3" name="Picture 2" descr="D:\NSS new\NSS 2016-17 NEW\Diabetes Screening\IMG-20170601-WA000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7076" y="1150620"/>
            <a:ext cx="2729944" cy="191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:\NSS new\NSS 2016-17 NEW\Diabetes Screening\IMG-20170601-WA001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78052" y="1150620"/>
            <a:ext cx="2691684" cy="191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NSS new\NSS 2016-17 NEW\Diabetes Screening\IMG-20170601-WA001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04908" y="1150620"/>
            <a:ext cx="2768636" cy="191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NSS new\NSS 2016-17 NEW\Diabetes Screening\IMG-20170601-WA000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7076" y="3271234"/>
            <a:ext cx="2729944" cy="2506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NSS new\NSS 2016-17 NEW\Diabetes Screening\IMG-20170601-WA0016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78053" y="3271234"/>
            <a:ext cx="2859108" cy="2506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NSS new\NSS 2016-17 NEW\Diabetes Screening\IMG-20170601-WA0014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04908" y="3271235"/>
            <a:ext cx="2768636" cy="2506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215700" y="272534"/>
            <a:ext cx="2712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BRAIN MUSEUM VISIT</a:t>
            </a:r>
            <a:endParaRPr kumimoji="0" lang="en-US" sz="2800" i="0" u="none" strike="noStrike" cap="none" normalizeH="0" baseline="0" dirty="0" smtClean="0">
              <a:ln>
                <a:noFill/>
              </a:ln>
              <a:effectLst/>
              <a:latin typeface="Albertus" pitchFamily="34" charset="0"/>
              <a:cs typeface="Arial" pitchFamily="34" charset="0"/>
            </a:endParaRPr>
          </a:p>
        </p:txBody>
      </p:sp>
      <p:pic>
        <p:nvPicPr>
          <p:cNvPr id="3" name="Picture 2" descr="I:\ORIENTATION 2017-18\IMG-20171116-WA0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618" y="1149908"/>
            <a:ext cx="3098979" cy="223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user\AppData\Local\Microsoft\Windows\Temporary Internet Files\Content.Word\IMG-20171116-WA0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1763" y="1149908"/>
            <a:ext cx="2521307" cy="223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user\AppData\Local\Microsoft\Windows\Temporary Internet Files\Content.Word\IMG-20171116-WA00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7769" y="1149908"/>
            <a:ext cx="2575775" cy="223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AppData\Local\Microsoft\Windows\Temporary Internet Files\Content.Word\IMG-20171116-WA00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882" y="3671016"/>
            <a:ext cx="3631841" cy="233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user\AppData\Local\Microsoft\Windows\Temporary Internet Files\Content.Word\IMG-20171116-WA003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9423" y="3671015"/>
            <a:ext cx="3734875" cy="233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7501" y="283335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>
                <a:latin typeface="Albertus" pitchFamily="34" charset="0"/>
              </a:rPr>
              <a:t>INDUCTION PROGRAMME</a:t>
            </a:r>
            <a:endParaRPr lang="en-US" dirty="0">
              <a:latin typeface="Albertus" pitchFamily="34" charset="0"/>
            </a:endParaRPr>
          </a:p>
        </p:txBody>
      </p:sp>
      <p:pic>
        <p:nvPicPr>
          <p:cNvPr id="3" name="Picture 2" descr="C:\Users\Renjitha\Desktop\inaugral pics\IMG_20170901_0947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027" y="1112650"/>
            <a:ext cx="2188445" cy="190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:\ORIENTATION 2017-18\IMG-20170901-WA00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499" y="3531527"/>
            <a:ext cx="3022691" cy="21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Renjitha\Desktop\inaugral pics\IMG_20170901_101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5472" y="1140200"/>
            <a:ext cx="2421228" cy="187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Renjitha\Desktop\inaugral pics\IMG_20170901_1013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6700" y="1140200"/>
            <a:ext cx="2189408" cy="187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user\Desktop\world suicide prevention\20170912001647_IMG_28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58" y="3531527"/>
            <a:ext cx="2615112" cy="21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:\ORIENTATION 2017-18\IMG-20170907-WA00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6253" y="3531528"/>
            <a:ext cx="2756079" cy="197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user\Desktop\world suicide prevention\20170912011546_IMG_291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6107" y="1112650"/>
            <a:ext cx="1996225" cy="190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9085" y="1069144"/>
            <a:ext cx="8633897" cy="35169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cap="all" dirty="0" smtClean="0">
                <a:latin typeface="Berlin Sans FB" pitchFamily="34" charset="0"/>
                <a:ea typeface="Times" charset="0"/>
                <a:cs typeface="Times" charset="0"/>
              </a:rPr>
              <a:t>Program details 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" pitchFamily="34" charset="0"/>
              <a:ea typeface="Times" charset="0"/>
              <a:cs typeface="Times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11016" y="1728815"/>
          <a:ext cx="8721966" cy="3723869"/>
        </p:xfrm>
        <a:graphic>
          <a:graphicData uri="http://schemas.openxmlformats.org/drawingml/2006/table">
            <a:tbl>
              <a:tblPr>
                <a:solidFill>
                  <a:srgbClr val="4039C4"/>
                </a:solidFill>
                <a:tableStyleId>{22838BEF-8BB2-4498-84A7-C5851F593DF1}</a:tableStyleId>
              </a:tblPr>
              <a:tblGrid>
                <a:gridCol w="711998"/>
                <a:gridCol w="667498"/>
                <a:gridCol w="2116455"/>
                <a:gridCol w="954031"/>
                <a:gridCol w="1067996"/>
                <a:gridCol w="1067996"/>
                <a:gridCol w="1067996"/>
                <a:gridCol w="1067996"/>
              </a:tblGrid>
              <a:tr h="9746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>
                          <a:latin typeface="Berlin Sans FB" pitchFamily="34" charset="0"/>
                        </a:rPr>
                        <a:t>Sl.No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cs typeface="Times New Roman"/>
                        </a:rPr>
                        <a:t> Yr of Estd.</a:t>
                      </a:r>
                      <a:endParaRPr lang="en-US" sz="1600" b="0" baseline="0" dirty="0" smtClean="0">
                        <a:latin typeface="Berlin Sans FB" pitchFamily="34" charset="0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>
                          <a:latin typeface="Berlin Sans FB" pitchFamily="34" charset="0"/>
                        </a:rPr>
                        <a:t>Programme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>
                          <a:latin typeface="Berlin Sans FB" pitchFamily="34" charset="0"/>
                        </a:rPr>
                        <a:t>Duration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 smtClean="0">
                          <a:latin typeface="Berlin Sans FB" pitchFamily="34" charset="0"/>
                        </a:rPr>
                        <a:t>Sanctioned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dirty="0" smtClean="0">
                          <a:latin typeface="Berlin Sans FB" pitchFamily="34" charset="0"/>
                        </a:rPr>
                        <a:t>Intake by Apex Body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Student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  Admitted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7030A0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2017-2018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Student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  Admitted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1600" b="0" kern="1200" dirty="0" smtClean="0">
                          <a:solidFill>
                            <a:srgbClr val="7030A0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018-2019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Tot.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 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ts.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7030A0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on Roll 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</a:tr>
              <a:tr h="1915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Berlin Sans FB" pitchFamily="34" charset="0"/>
                        </a:rPr>
                        <a:t>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Berlin Sans FB" pitchFamily="34" charset="0"/>
                        </a:rPr>
                        <a:t>2003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Berlin Sans FB" pitchFamily="34" charset="0"/>
                        </a:rPr>
                        <a:t>B.Sc </a:t>
                      </a:r>
                      <a:r>
                        <a:rPr lang="en-IN" sz="1400" b="0" dirty="0">
                          <a:latin typeface="Berlin Sans FB" pitchFamily="34" charset="0"/>
                        </a:rPr>
                        <a:t>Nursing </a:t>
                      </a:r>
                      <a:r>
                        <a:rPr lang="en-IN" sz="1400" b="0" dirty="0" smtClean="0">
                          <a:latin typeface="Berlin Sans FB" pitchFamily="34" charset="0"/>
                        </a:rPr>
                        <a:t>[Basic]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Berlin Sans FB" pitchFamily="34" charset="0"/>
                        </a:rPr>
                        <a:t>4 </a:t>
                      </a:r>
                      <a:r>
                        <a:rPr lang="en-IN" sz="1400" b="0" dirty="0" smtClean="0">
                          <a:latin typeface="Berlin Sans FB" pitchFamily="34" charset="0"/>
                        </a:rPr>
                        <a:t>year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Berlin Sans FB" pitchFamily="34" charset="0"/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46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 rowSpan="4"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  </a:t>
                      </a:r>
                      <a:r>
                        <a:rPr lang="en-US" dirty="0" smtClean="0"/>
                        <a:t>230</a:t>
                      </a:r>
                      <a:endParaRPr lang="en-US" dirty="0"/>
                    </a:p>
                  </a:txBody>
                  <a:tcPr marL="68562" marR="68562" marT="0" marB="0"/>
                </a:tc>
              </a:tr>
              <a:tr h="3549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Berlin Sans FB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Berlin Sans FB" pitchFamily="34" charset="0"/>
                        </a:rPr>
                        <a:t>2010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Berlin Sans FB" pitchFamily="34" charset="0"/>
                        </a:rPr>
                        <a:t>B.Sc Nursing [Post Basic]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Berlin Sans FB" pitchFamily="34" charset="0"/>
                        </a:rPr>
                        <a:t>2 </a:t>
                      </a:r>
                      <a:r>
                        <a:rPr lang="en-IN" sz="1400" b="0" dirty="0" smtClean="0">
                          <a:latin typeface="Berlin Sans FB" pitchFamily="34" charset="0"/>
                        </a:rPr>
                        <a:t>year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>
                          <a:latin typeface="Berlin Sans FB" pitchFamily="34" charset="0"/>
                        </a:rPr>
                        <a:t>25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00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02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62" marR="68562" marT="0" marB="0"/>
                </a:tc>
              </a:tr>
              <a:tr h="15972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Berlin Sans FB" pitchFamily="34" charset="0"/>
                        </a:rPr>
                        <a:t>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Berlin Sans FB" pitchFamily="34" charset="0"/>
                        </a:rPr>
                        <a:t>2008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u="sng" dirty="0" smtClean="0">
                          <a:latin typeface="Berlin Sans FB" pitchFamily="34" charset="0"/>
                        </a:rPr>
                        <a:t>M.Sc </a:t>
                      </a:r>
                      <a:r>
                        <a:rPr lang="en-IN" sz="1400" b="0" u="sng" dirty="0">
                          <a:latin typeface="Berlin Sans FB" pitchFamily="34" charset="0"/>
                        </a:rPr>
                        <a:t>in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Berlin Sans FB" pitchFamily="34" charset="0"/>
                        </a:rPr>
                        <a:t>Medical surgical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Berlin Sans FB" pitchFamily="34" charset="0"/>
                        </a:rPr>
                        <a:t>Obst &amp; Gyne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Berlin Sans FB" pitchFamily="34" charset="0"/>
                        </a:rPr>
                        <a:t>Pediatric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Berlin Sans FB" pitchFamily="34" charset="0"/>
                        </a:rPr>
                        <a:t>Psychiatric Nursing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400" b="0" dirty="0" smtClean="0">
                          <a:latin typeface="Berlin Sans FB" pitchFamily="34" charset="0"/>
                        </a:rPr>
                        <a:t>Community Health Nursing </a:t>
                      </a:r>
                      <a:endParaRPr lang="en-IN" sz="1400" b="0" dirty="0" smtClean="0">
                        <a:solidFill>
                          <a:schemeClr val="tx1"/>
                        </a:solidFill>
                        <a:latin typeface="Berlin Sans FB" pitchFamily="34" charset="0"/>
                        <a:ea typeface="Times New Roman"/>
                        <a:cs typeface="Arial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Berlin Sans FB" pitchFamily="34" charset="0"/>
                        </a:rPr>
                        <a:t>2 year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dirty="0" smtClean="0">
                          <a:latin typeface="Berlin Sans FB" pitchFamily="34" charset="0"/>
                        </a:rPr>
                        <a:t>25 [each 5</a:t>
                      </a:r>
                      <a:r>
                        <a:rPr lang="en-IN" sz="1400" b="0" baseline="0" dirty="0" smtClean="0">
                          <a:latin typeface="Berlin Sans FB" pitchFamily="34" charset="0"/>
                        </a:rPr>
                        <a:t>]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 smtClean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01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 smtClean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 smtClean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02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62" marR="68562" marT="0" marB="0"/>
                </a:tc>
              </a:tr>
              <a:tr h="582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2003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IN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Times New Roman"/>
                          <a:cs typeface="Arial"/>
                        </a:rPr>
                        <a:t>DGNM</a:t>
                      </a: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3 Year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17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Berlin Sans FB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erlin Sans FB" pitchFamily="34" charset="0"/>
                        <a:ea typeface="Calibri"/>
                        <a:cs typeface="Times New Roman"/>
                      </a:endParaRPr>
                    </a:p>
                  </a:txBody>
                  <a:tcPr marL="68562" marR="68562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62" marR="6856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7984" y="184666"/>
            <a:ext cx="171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TEACHERS DAY </a:t>
            </a:r>
            <a:endParaRPr lang="en-US" dirty="0"/>
          </a:p>
        </p:txBody>
      </p:sp>
      <p:pic>
        <p:nvPicPr>
          <p:cNvPr id="3" name="Picture 2" descr="I:\ORIENTATION 2017-18\IMG-20170906-WA0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10" y="1171573"/>
            <a:ext cx="384870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:\ORIENTATION 2017-18\IMG-20170905-WA00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71574"/>
            <a:ext cx="40310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:\ORIENTATION 2017-18\IMG-20170905-WA00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810" y="3622182"/>
            <a:ext cx="384870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:\ORIENTATION 2017-18\IMG-20170905-WA00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22181"/>
            <a:ext cx="40310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1047" y="321972"/>
            <a:ext cx="2776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INTERNATIONAL LITERACY </a:t>
            </a:r>
            <a:endParaRPr lang="en-US" dirty="0"/>
          </a:p>
        </p:txBody>
      </p:sp>
      <p:pic>
        <p:nvPicPr>
          <p:cNvPr id="3" name="Picture 2" descr="D:\NSS new\NSS 2016-17 NEW\IMG_20170908_125437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41698" y="1117975"/>
            <a:ext cx="3596205" cy="217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:\NSS new\NSS 2016-17 NEW\IMG_20170908_125450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404575" y="1117975"/>
            <a:ext cx="3940935" cy="217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NSS new\NSS 2016-17 NEW\IMG_20170908_1217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t="14668" r="10956" b="1711"/>
          <a:stretch/>
        </p:blipFill>
        <p:spPr bwMode="auto">
          <a:xfrm>
            <a:off x="241699" y="3632808"/>
            <a:ext cx="3596204" cy="2278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Picture 5" descr="D:\NSS new\NSS 2016-17 NEW\IMG_20170908_120948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404575" y="3297743"/>
            <a:ext cx="3940935" cy="2613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4093" y="321972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u="sng" dirty="0" smtClean="0"/>
              <a:t>SUICIDE PREVENTION DAY</a:t>
            </a:r>
            <a:endParaRPr lang="en-US" dirty="0"/>
          </a:p>
        </p:txBody>
      </p:sp>
      <p:pic>
        <p:nvPicPr>
          <p:cNvPr id="3" name="Picture 2" descr="C:\Users\prince\Desktop\2017-18\world suicide prevention\20170912000026_IMG_28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692" y="1044898"/>
            <a:ext cx="3332755" cy="230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prince\Desktop\2017-18\world suicide prevention\20170912012007_IMG_29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9907" y="1171388"/>
            <a:ext cx="2895599" cy="217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prince\Desktop\2017-18\world suicide prevention\20170912012852_IMG_29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9906" y="3515933"/>
            <a:ext cx="2895599" cy="235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prince\Desktop\2017-18\world suicide prevention\20170912013330_IMG_29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694" y="3515933"/>
            <a:ext cx="3504338" cy="235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prince\Desktop\2017-18\world suicide prevention\20170912002655_IMG_289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9032" y="1171388"/>
            <a:ext cx="2017824" cy="217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prince\Desktop\2017-18\world suicide prevention\20170912010304_IMG_290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8087" y="3515933"/>
            <a:ext cx="1818769" cy="235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653209" y="367100"/>
            <a:ext cx="17860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NSS UNITY DAY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pic>
        <p:nvPicPr>
          <p:cNvPr id="3" name="Picture 2" descr="C:\Users\Admin\AppData\Local\Temp\Rar$DI09.699\IMG-20171130-WA0017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96214" y="1120462"/>
            <a:ext cx="3905572" cy="22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Admin\AppData\Local\Temp\Rar$DI11.913\IMG-20171130-WA0018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46242" y="1120462"/>
            <a:ext cx="4314424" cy="22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BACKUP-2016\picture\traffic\DSC_05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4709" y="3567447"/>
            <a:ext cx="5241702" cy="232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906044" y="276999"/>
            <a:ext cx="5336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TRAFFIC SAFETY AWARENESS PROGRAM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pic>
        <p:nvPicPr>
          <p:cNvPr id="3" name="Picture 2" descr="D:\BACKUP-2016\picture\traffic\DSC_04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279" y="1197734"/>
            <a:ext cx="7559898" cy="408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1595" y="291852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 smtClean="0">
                <a:latin typeface="Albertus" pitchFamily="34" charset="0"/>
              </a:rPr>
              <a:t>WORLD FOOD DAY </a:t>
            </a:r>
            <a:endParaRPr lang="en-US" sz="2000" dirty="0">
              <a:latin typeface="Albertus" pitchFamily="34" charset="0"/>
            </a:endParaRPr>
          </a:p>
        </p:txBody>
      </p:sp>
      <p:pic>
        <p:nvPicPr>
          <p:cNvPr id="3" name="Picture 2" descr="C:\Users\Admin\AppData\Local\Temp\Rar$DI00.164\IMG-20171130-WA000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66457" y="953037"/>
            <a:ext cx="5679670" cy="235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121019_130830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983346" y="3464418"/>
            <a:ext cx="5087155" cy="2356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6962" y="231820"/>
            <a:ext cx="306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CHILREN’S DAY PROGRAMME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456" y="1097359"/>
            <a:ext cx="4069724" cy="201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273" y="1097359"/>
            <a:ext cx="4005330" cy="201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595" y="3412902"/>
            <a:ext cx="5323543" cy="257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7826" y="270456"/>
            <a:ext cx="2686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>
                <a:latin typeface="Albertus" pitchFamily="34" charset="0"/>
              </a:rPr>
              <a:t>Life Skills Training</a:t>
            </a:r>
            <a:endParaRPr lang="en-US" sz="2400" dirty="0">
              <a:latin typeface="Albertus" pitchFamily="34" charset="0"/>
            </a:endParaRPr>
          </a:p>
        </p:txBody>
      </p:sp>
      <p:pic>
        <p:nvPicPr>
          <p:cNvPr id="3" name="Picture 2" descr="C:\Users\Admin\Contacts\Desktop\photos NSS\IMG_20171117_102452038_HDR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335" r="7432" b="7143"/>
          <a:stretch/>
        </p:blipFill>
        <p:spPr bwMode="auto">
          <a:xfrm>
            <a:off x="1751527" y="927280"/>
            <a:ext cx="5035639" cy="27560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4" name="Picture 3" descr="C:\Users\Admin\Contacts\Desktop\photos NSS\IMG_20171117_162721788_HDR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51527" y="3927389"/>
            <a:ext cx="5035639" cy="2151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6391" y="296214"/>
            <a:ext cx="375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NURSING DEDICATION DECREMONY </a:t>
            </a:r>
            <a:endParaRPr lang="en-US" dirty="0"/>
          </a:p>
        </p:txBody>
      </p:sp>
      <p:pic>
        <p:nvPicPr>
          <p:cNvPr id="3" name="Picture 2" descr="C:\Users\admin\Desktop\nd\DSC_09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6" y="1012870"/>
            <a:ext cx="2605960" cy="144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dmin\Desktop\nd\DSC_09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1763" y="1012870"/>
            <a:ext cx="2949262" cy="144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nd\DSC_09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2315" y="4365938"/>
            <a:ext cx="2558710" cy="158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nd\DSC_09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1883" y="2640169"/>
            <a:ext cx="3167843" cy="315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AppData\Local\Temp\Rar$DIa0.776\DSC_10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6" y="2640169"/>
            <a:ext cx="2771740" cy="155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nd\DSC_01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7" y="4365938"/>
            <a:ext cx="2771740" cy="158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admin\Desktop\nd\DSC_008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52315" y="2640170"/>
            <a:ext cx="2558710" cy="155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admin\AppData\Local\Temp\Rar$DIa0.874\DSC_103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466" y="1012870"/>
            <a:ext cx="3023992" cy="144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7608" y="244699"/>
            <a:ext cx="4245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lbertus" pitchFamily="34" charset="0"/>
              </a:rPr>
              <a:t>SNA SPORTS &amp; CULTURAL EVENTS </a:t>
            </a:r>
            <a:endParaRPr lang="en-US" dirty="0">
              <a:latin typeface="Albertus" pitchFamily="34" charset="0"/>
            </a:endParaRPr>
          </a:p>
        </p:txBody>
      </p:sp>
      <p:pic>
        <p:nvPicPr>
          <p:cNvPr id="3" name="Picture 2" descr="D:\Dean Student Affair\SNA\Monadikos 17-18\monadikos photos\MONADIKOS\MONADIKOS\IMG_20171117_1332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699" y="1026266"/>
            <a:ext cx="2150771" cy="158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:\Dean Student Affair\SNA\Monadikos 17-18\monadikos photos\MONADIKOS\MONADIKOS\IMG_20171117_1556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8091" y="1052024"/>
            <a:ext cx="1748664" cy="15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:\Dean Student Affair\SNA\Monadikos 17-18\monadikos photos\MONADIKOS\MONADIKOS\IMG_20171117_1551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199" y="2846612"/>
            <a:ext cx="2369713" cy="153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Dean Student Affair\SNA\Monadikos 17-18\monadikos photos\MONADIKOS\MONADIKOS\IMG_20171117_1432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1134" y="1000510"/>
            <a:ext cx="1481071" cy="158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Dean Student Affair\SNA\Monadikos 17-18\monadikos photos\cultural$ freshar\918759064364_status_6e3938d62745e464517276edfbb2d0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8091" y="2846612"/>
            <a:ext cx="1943043" cy="156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:\Dean Student Affair\SNA\Monadikos 17-18\monadikos photos\cultural$ freshar\IMG_20171123_14064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199" y="4559121"/>
            <a:ext cx="2777942" cy="12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:\Dean Student Affair\SNA\Monadikos 17-18\monadikos photos\MONADIKOS\SNA ELECTION\IMG_20171107_150233_HDR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39437" y="1052024"/>
            <a:ext cx="2446985" cy="15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:\Dean Student Affair\SNA\Monadikos 17-18\monadikos photos\MONADIKOS\SNA ELECTION\IMG_20171107_150202_HDR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4517" y="2846611"/>
            <a:ext cx="2041906" cy="153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:\Dean Student Affair\SNA\Monadikos 17-18\monadikos photos\MONADIKOS\SNA ELECTION\IMG_20171107_150620_HDR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39439" y="4489265"/>
            <a:ext cx="2446984" cy="143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D:\Dean Student Affair\SNA\Monadikos 17-18\monadikos photos\MONADIKOS\20171117_16204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05431" y="2846612"/>
            <a:ext cx="1831336" cy="153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D:\Dean Student Affair\SNA\Monadikos 17-18\monadikos photos\MONADIKOS\MONADIKOS\20171120_131030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93961" y="4559122"/>
            <a:ext cx="2958244" cy="136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6743" y="1041009"/>
            <a:ext cx="8708574" cy="436099"/>
          </a:xfr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Berlin Sans FB" pitchFamily="34" charset="0"/>
                <a:ea typeface="Times" charset="0"/>
                <a:cs typeface="Times" charset="0"/>
              </a:rPr>
              <a:t>Pass Percentage  </a:t>
            </a:r>
            <a:endParaRPr lang="en-US" sz="3200" dirty="0">
              <a:latin typeface="Berlin Sans FB" pitchFamily="34" charset="0"/>
              <a:ea typeface="Times" charset="0"/>
              <a:cs typeface="Times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46743" y="1741712"/>
          <a:ext cx="8708573" cy="3835428"/>
        </p:xfrm>
        <a:graphic>
          <a:graphicData uri="http://schemas.openxmlformats.org/drawingml/2006/table">
            <a:tbl>
              <a:tblPr/>
              <a:tblGrid>
                <a:gridCol w="687518"/>
                <a:gridCol w="2062157"/>
                <a:gridCol w="1069875"/>
                <a:gridCol w="687518"/>
                <a:gridCol w="611128"/>
                <a:gridCol w="611128"/>
                <a:gridCol w="611128"/>
                <a:gridCol w="534737"/>
                <a:gridCol w="611128"/>
                <a:gridCol w="611128"/>
                <a:gridCol w="611128"/>
              </a:tblGrid>
              <a:tr h="372805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S.N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Components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Program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Academic Year 2016-2017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1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  Yr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Pass%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 2Yr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Pass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b="0" baseline="300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rd</a:t>
                      </a: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 Yr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Pass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400" b="0" baseline="300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14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 Yr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Pass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7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Tot. No  of students appeared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M.Sc N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7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Tot. No  of students appeared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DGNM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4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6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7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Tot. No  of students appeared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P.B.B.Sc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7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en-US" sz="1600" dirty="0">
                        <a:latin typeface="Berlin Sans FB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Tot. No  of students appeared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B.Sc 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Berlin Sans FB" pitchFamily="34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7090" y="334851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lbertus" pitchFamily="34" charset="0"/>
              </a:rPr>
              <a:t>WORLD PREMATURITY DAY </a:t>
            </a:r>
            <a:endParaRPr lang="en-US" dirty="0">
              <a:latin typeface="Albertus" pitchFamily="34" charset="0"/>
            </a:endParaRPr>
          </a:p>
        </p:txBody>
      </p:sp>
      <p:pic>
        <p:nvPicPr>
          <p:cNvPr id="3" name="Picture 2" descr="C:\Users\satish\Desktop\obg\IMG-20171116-WA0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51" y="1053385"/>
            <a:ext cx="3953814" cy="216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satish\Desktop\obg\IMG-20171116-WA0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423" y="1053385"/>
            <a:ext cx="3956331" cy="216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satish\Desktop\obg\IMG-20171116-WA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51" y="3464418"/>
            <a:ext cx="3953814" cy="250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satish\Desktop\acharaya\activity photos\obg\IMG-20171116-WA0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422" y="3464418"/>
            <a:ext cx="3956331" cy="242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15" y="386366"/>
            <a:ext cx="2861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 smtClean="0">
                <a:latin typeface="Albertus" pitchFamily="34" charset="0"/>
              </a:rPr>
              <a:t>World HIV/ AIDS Day </a:t>
            </a:r>
            <a:endParaRPr lang="en-US" sz="2000" dirty="0">
              <a:latin typeface="Albertus" pitchFamily="34" charset="0"/>
            </a:endParaRPr>
          </a:p>
        </p:txBody>
      </p:sp>
      <p:pic>
        <p:nvPicPr>
          <p:cNvPr id="4" name="Picture 3" descr="C:\Users\Admin\Contacts\Desktop\photos NSS\IMG-20171202-WA000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97003" y="1021816"/>
            <a:ext cx="3819811" cy="232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dmin\Contacts\Desktop\photos NSS\IMG-20171202-WA0003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2881" y="3503054"/>
            <a:ext cx="2521834" cy="230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Admin\Contacts\Desktop\photos NSS\aids day\IMG-20171201-WA0007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2880" y="1021816"/>
            <a:ext cx="4118815" cy="232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Contacts\Desktop\photos NSS\aids day\IMG-20171201-WA000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7736"/>
          <a:stretch/>
        </p:blipFill>
        <p:spPr bwMode="auto">
          <a:xfrm>
            <a:off x="2979215" y="3503054"/>
            <a:ext cx="3009461" cy="2305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Picture 7" descr="C:\Users\Admin\Contacts\Desktop\photos NSS\aids day\IMG-20171201-WA0005.jpg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322799" y="3503055"/>
            <a:ext cx="2666655" cy="230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8165" y="283335"/>
            <a:ext cx="3156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 smtClean="0">
                <a:latin typeface="Albertus" pitchFamily="34" charset="0"/>
              </a:rPr>
              <a:t>School Health Programme</a:t>
            </a:r>
            <a:endParaRPr lang="en-US" sz="2000" dirty="0">
              <a:latin typeface="Albertus" pitchFamily="34" charset="0"/>
            </a:endParaRPr>
          </a:p>
        </p:txBody>
      </p:sp>
      <p:pic>
        <p:nvPicPr>
          <p:cNvPr id="3" name="Picture 2" descr="C:\Users\admin\AppData\Local\Temp\Rar$DIa0.196\IMG-52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485" y="919500"/>
            <a:ext cx="3874958" cy="265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dmin\AppData\Local\Temp\Rar$DIa0.367\IMG-52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23908" y="1122598"/>
            <a:ext cx="2360990" cy="253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AppData\Local\Temp\Rar$DIa0.851\IMG-52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4857" y="3571661"/>
            <a:ext cx="5179942" cy="236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6660" y="244699"/>
            <a:ext cx="2973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 smtClean="0">
                <a:latin typeface="Albertus" pitchFamily="34" charset="0"/>
              </a:rPr>
              <a:t>STAFF DEVELOPMENT</a:t>
            </a:r>
            <a:endParaRPr lang="en-US" sz="2000" dirty="0">
              <a:latin typeface="Albertus" pitchFamily="34" charset="0"/>
            </a:endParaRPr>
          </a:p>
        </p:txBody>
      </p:sp>
      <p:pic>
        <p:nvPicPr>
          <p:cNvPr id="3" name="Picture 2" descr="C:\Users\user\Downloads\IMG_67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60" y="980832"/>
            <a:ext cx="4572001" cy="270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user\Downloads\IMG_6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061" y="3895044"/>
            <a:ext cx="4572000" cy="20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user\Downloads\IMG_67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155" y="3895044"/>
            <a:ext cx="3876540" cy="20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user\Downloads\IMG-49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7194" y="980833"/>
            <a:ext cx="3916501" cy="27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6437" y="352091"/>
            <a:ext cx="6963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smtClean="0">
                <a:latin typeface="Albertus" pitchFamily="34" charset="0"/>
              </a:rPr>
              <a:t>Effective Tuberculosis Diagnosis &amp; Treatment campaign </a:t>
            </a:r>
            <a:endParaRPr lang="en-US" sz="2000" dirty="0">
              <a:latin typeface="Albertus" pitchFamily="34" charset="0"/>
            </a:endParaRPr>
          </a:p>
        </p:txBody>
      </p:sp>
      <p:pic>
        <p:nvPicPr>
          <p:cNvPr id="5" name="Picture 4" descr="C:\Users\Admin\Contacts\Desktop\photos NSS\TB  rally 2017\IMG-20171204-WA0010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7425" y="1000143"/>
            <a:ext cx="4305732" cy="230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Admin\Contacts\Desktop\photos NSS\TB  rally 2017\IMG-20171204-WA0006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78063" y="1000142"/>
            <a:ext cx="4095482" cy="230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Contacts\Desktop\photos NSS\TB  rally 2017\IMG-20171204-WA0009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7424" y="3429000"/>
            <a:ext cx="2962141" cy="232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Admin\Contacts\Desktop\photos NSS\TB  rally 2017\IMG-20171204-WA00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3767"/>
          <a:stretch/>
        </p:blipFill>
        <p:spPr bwMode="auto">
          <a:xfrm>
            <a:off x="3331441" y="3435928"/>
            <a:ext cx="2764453" cy="2320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Picture 8" descr="C:\Users\Admin\Contacts\Desktop\photos NSS\TB  rally 2017\IMG-20171204-WA000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8601"/>
          <a:stretch/>
        </p:blipFill>
        <p:spPr bwMode="auto">
          <a:xfrm>
            <a:off x="6238870" y="3435928"/>
            <a:ext cx="2634674" cy="2320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18941" y="107723"/>
            <a:ext cx="79720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Report On International Conference On 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Robotic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Surgery In Urology And Critical Care Assessment</a:t>
            </a:r>
            <a:endParaRPr kumimoji="0" lang="en-US" sz="3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pic>
        <p:nvPicPr>
          <p:cNvPr id="3" name="Picture 2" descr="C:\Users\user\Downloads\IMG-20180105-WA00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1232" y="1004887"/>
            <a:ext cx="30177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user\Downloads\IMG-20180105-WA00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6256" y="1004888"/>
            <a:ext cx="2640168" cy="18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user\Downloads\215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9714" y="4560416"/>
            <a:ext cx="3876542" cy="171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Downloads\IMG-20180105-WA0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941" y="1004887"/>
            <a:ext cx="2712208" cy="176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user\Downloads\IMG-20180105-WA00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9714" y="2833690"/>
            <a:ext cx="3876542" cy="154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user\Downloads\IMG-20180105-WA00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41" y="3007722"/>
            <a:ext cx="1944709" cy="26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user\Downloads\IMG-20180105-WA003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42468" y="3046670"/>
            <a:ext cx="2343956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1492" y="244699"/>
            <a:ext cx="3004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>
                <a:latin typeface="Albertus" pitchFamily="34" charset="0"/>
              </a:rPr>
              <a:t>National Youth Day </a:t>
            </a:r>
            <a:endParaRPr lang="en-US" sz="2400" dirty="0">
              <a:latin typeface="Albertus" pitchFamily="34" charset="0"/>
            </a:endParaRPr>
          </a:p>
        </p:txBody>
      </p:sp>
      <p:pic>
        <p:nvPicPr>
          <p:cNvPr id="3" name="Picture 2" descr="National Youth day 2017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0655" y="966563"/>
            <a:ext cx="2510878" cy="226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admin\Downloads\IMG20180113113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7620" y="988242"/>
            <a:ext cx="3120570" cy="22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AppData\Local\Temp\Rar$DIa0.987\received_504839846576008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5577" y="988243"/>
            <a:ext cx="2940998" cy="224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Temp\Rar$DIa0.410\received_504839836576009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55" y="3445670"/>
            <a:ext cx="2666965" cy="234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AppData\Local\Temp\Rar$DIa0.266\received_504839799909346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5577" y="3445670"/>
            <a:ext cx="2940998" cy="234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AppData\Local\Temp\Rar$DIa0.878\received_504839779909348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33500" y="3445670"/>
            <a:ext cx="2844690" cy="234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" y="309093"/>
            <a:ext cx="8072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smtClean="0">
                <a:latin typeface="Albertus" pitchFamily="34" charset="0"/>
              </a:rPr>
              <a:t>NATIONAL PULSE POLIO  TRAINING PROGRAM</a:t>
            </a:r>
            <a:r>
              <a:rPr lang="en-IN" b="1" dirty="0" smtClean="0">
                <a:latin typeface="Albertus" pitchFamily="34" charset="0"/>
              </a:rPr>
              <a:t> </a:t>
            </a:r>
            <a:endParaRPr lang="en-US" dirty="0">
              <a:latin typeface="Albertus" pitchFamily="34" charset="0"/>
            </a:endParaRPr>
          </a:p>
        </p:txBody>
      </p:sp>
      <p:pic>
        <p:nvPicPr>
          <p:cNvPr id="3" name="Picture 2" descr="C:\Users\admin\Downloads\IMG-20180124-WA0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232" y="1066648"/>
            <a:ext cx="4385889" cy="214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dmin\Downloads\IMG-20180124-WA0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558" y="3374267"/>
            <a:ext cx="5821250" cy="24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ownloads\IMG-20180124-WA0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5335" y="1066648"/>
            <a:ext cx="3765811" cy="214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7582" y="321972"/>
            <a:ext cx="4331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lbertus" pitchFamily="34" charset="0"/>
              </a:rPr>
              <a:t>Smt. Nagarathnamma Jayanthi</a:t>
            </a:r>
            <a:endParaRPr lang="en-US" sz="2400" dirty="0">
              <a:latin typeface="Albertus" pitchFamily="34" charset="0"/>
            </a:endParaRPr>
          </a:p>
        </p:txBody>
      </p:sp>
      <p:pic>
        <p:nvPicPr>
          <p:cNvPr id="3" name="Picture 2" descr="C:\Users\Francis\Downloads\IMG-62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643988" y="196227"/>
            <a:ext cx="2337869" cy="414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pic>
        <p:nvPicPr>
          <p:cNvPr id="4" name="Picture 3" descr="C:\Users\Francis\Downloads\IMG-62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454" y="1100787"/>
            <a:ext cx="4391695" cy="233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Francis\Downloads\IMG-63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6699" y="3644722"/>
            <a:ext cx="4069723" cy="208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Francis\Downloads\IMG-62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455" y="3644722"/>
            <a:ext cx="4391695" cy="208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6060" y="386366"/>
            <a:ext cx="3227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OBG DEPARTMENTAL SEMINAR</a:t>
            </a:r>
            <a:endParaRPr lang="en-US" dirty="0"/>
          </a:p>
        </p:txBody>
      </p:sp>
      <p:pic>
        <p:nvPicPr>
          <p:cNvPr id="3" name="Picture 2" descr="C:\Users\satish\Desktop\Manjula T\photos\IMG-20180529-WA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695" y="930713"/>
            <a:ext cx="3976727" cy="204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satish\Desktop\Manjula T\photos\IMG-20180529-WA0010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9723" y="930713"/>
            <a:ext cx="3741849" cy="204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satish\Desktop\Manjula T\photos\IMG-20180529-WA0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7396" y="3193800"/>
            <a:ext cx="7014210" cy="28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9085" y="253219"/>
            <a:ext cx="8633898" cy="57677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latin typeface="Albertus" pitchFamily="34" charset="0"/>
              </a:rPr>
              <a:t> </a:t>
            </a:r>
            <a:r>
              <a:rPr lang="en-US" sz="2400" dirty="0" smtClean="0">
                <a:latin typeface="Albertus" pitchFamily="34" charset="0"/>
              </a:rPr>
              <a:t>RESEARCH PROJECTS AND PUBLICATIONS 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9084" y="1111350"/>
          <a:ext cx="8633897" cy="4985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045"/>
                <a:gridCol w="2897945"/>
                <a:gridCol w="3465091"/>
                <a:gridCol w="1711816"/>
              </a:tblGrid>
              <a:tr h="6322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Sl.No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Name of the Department 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Projects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Publication 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81292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1.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Medical –Surgical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Projects:3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:PG:04:UG:04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02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81292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2.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Community Health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Nursing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 Projects 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:PG:0:UG:01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19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81292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3.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Child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Health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Projects:3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:PG:0:UG:01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02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81292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4.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OBG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Projects:01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:PG:0:UG:01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01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105379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5.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Mental Health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University Grants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Applied:1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Faculty Projects:02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Student Project :PG:0:UG:01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06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6603" y="244699"/>
            <a:ext cx="7484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smtClean="0">
                <a:latin typeface="Albertus" pitchFamily="34" charset="0"/>
              </a:rPr>
              <a:t>MENTAL HEALTH NURSING – DEPARTMENT SEMINAR </a:t>
            </a:r>
            <a:endParaRPr lang="en-US" sz="2000" dirty="0">
              <a:latin typeface="Albertus" pitchFamily="34" charset="0"/>
            </a:endParaRPr>
          </a:p>
        </p:txBody>
      </p:sp>
      <p:pic>
        <p:nvPicPr>
          <p:cNvPr id="3" name="Picture 2" descr="C:\Documents and Settings\Administrator\Local Settings\Temp\Rar$DI19.9375\IMG-7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245" y="1171977"/>
            <a:ext cx="4185633" cy="22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Administrator\Local Settings\Temp\Rar$DI19.4641\IMG-69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587" y="1171977"/>
            <a:ext cx="3849441" cy="22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Administrator\Local Settings\Temp\Rar$DI20.8422\IMG-69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245" y="3760631"/>
            <a:ext cx="4185634" cy="216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Administrator\Local Settings\Temp\Rar$DI20.2313\IMG-69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0942" y="3760631"/>
            <a:ext cx="3911086" cy="216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222875" y="215443"/>
            <a:ext cx="2504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lbertus" pitchFamily="34" charset="0"/>
                <a:ea typeface="Calibri" pitchFamily="34" charset="0"/>
                <a:cs typeface="Times New Roman" pitchFamily="18" charset="0"/>
              </a:rPr>
              <a:t>Educational Tour</a:t>
            </a:r>
            <a:endParaRPr kumimoji="0" lang="en-GB" sz="2400" b="0" i="0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80303" y="1081825"/>
            <a:ext cx="4314424" cy="2318198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52303" y="1081825"/>
            <a:ext cx="4134119" cy="2318198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80304" y="3593206"/>
            <a:ext cx="4314423" cy="2382592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52302" y="3593206"/>
            <a:ext cx="4134119" cy="2382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0623" y="309093"/>
            <a:ext cx="3970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 smtClean="0">
                <a:latin typeface="Albertus" pitchFamily="34" charset="0"/>
              </a:rPr>
              <a:t>Health Check Up Camp</a:t>
            </a:r>
            <a:endParaRPr lang="en-US" sz="2800" dirty="0">
              <a:latin typeface="Albertus" pitchFamily="34" charset="0"/>
            </a:endParaRPr>
          </a:p>
        </p:txBody>
      </p:sp>
      <p:pic>
        <p:nvPicPr>
          <p:cNvPr id="3" name="Picture 2" descr="C:\Users\admin\AppData\Local\Temp\Rar$DIa0.670\IMG_20180420_1613141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006" y="832313"/>
            <a:ext cx="3705701" cy="248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dmin\AppData\Local\Temp\Rar$DIa0.372\IMG_20180420_1611206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9291" y="3541691"/>
            <a:ext cx="4370297" cy="245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2186" y="0"/>
            <a:ext cx="3728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 smtClean="0"/>
              <a:t>      Seminar Report </a:t>
            </a:r>
            <a:endParaRPr lang="en-US" sz="2800" dirty="0"/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842199" y="428655"/>
            <a:ext cx="345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 “Leadership Practices in Nursing”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pic>
        <p:nvPicPr>
          <p:cNvPr id="4" name="Picture 3" descr="C:\Users\RAJDEEP\Desktop\IMG20180427100517.jpg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80104" y="1006094"/>
            <a:ext cx="2649291" cy="207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RAJDEEP\Desktop\IMG20180427101004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006701" y="1006095"/>
            <a:ext cx="2788792" cy="207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RAJDEEP\Desktop\IMG-20180428-WA0034.jpg"/>
          <p:cNvPicPr/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16200000">
            <a:off x="216909" y="3273154"/>
            <a:ext cx="2540355" cy="26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RAJDEEP\Desktop\IMG20180427112353.jpg"/>
          <p:cNvPicPr/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6078626" y="1006095"/>
            <a:ext cx="2897949" cy="207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RAJDEEP\Desktop\IMG-20180428-WA0074.jpg"/>
          <p:cNvPicPr/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052298" y="3334298"/>
            <a:ext cx="2743195" cy="255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RAJDEEP\Desktop\IMG-20180428-WA0072.jpg"/>
          <p:cNvPicPr/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6078625" y="3345289"/>
            <a:ext cx="2897950" cy="254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775848" y="126609"/>
            <a:ext cx="49872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PEDIATRIC DEPARTMENTAL SEMINAR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pic>
        <p:nvPicPr>
          <p:cNvPr id="3" name="Picture 2" descr="C:\Users\prince\Desktop\IMG-20180610-WA0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52" y="978826"/>
            <a:ext cx="3934628" cy="245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prince\Desktop\IMG-20180610-WA0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637" y="978827"/>
            <a:ext cx="4134119" cy="245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prince\Desktop\IMG-20180610-WA00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51" y="3746161"/>
            <a:ext cx="3934629" cy="220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prince\Desktop\IMG-20180610-WA00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0637" y="3746161"/>
            <a:ext cx="4134119" cy="220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578618" y="215444"/>
            <a:ext cx="4041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" pitchFamily="34" charset="0"/>
                <a:ea typeface="Times New Roman" pitchFamily="18" charset="0"/>
                <a:cs typeface="Times New Roman" pitchFamily="18" charset="0"/>
              </a:rPr>
              <a:t>FACULTY ORIENTATION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cs typeface="Arial" pitchFamily="34" charset="0"/>
            </a:endParaRPr>
          </a:p>
        </p:txBody>
      </p:sp>
      <p:pic>
        <p:nvPicPr>
          <p:cNvPr id="3" name="Picture 2" descr="D:\PHOTOS\New folder (3)\IMG_20180604_1619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818" y="2846628"/>
            <a:ext cx="3657599" cy="256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:\PHOTOS\New folder (3)\IMG_20180606_1613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4197" y="953037"/>
            <a:ext cx="3390314" cy="249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9085" y="253219"/>
            <a:ext cx="8633898" cy="57677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latin typeface="Albertus" pitchFamily="34" charset="0"/>
              </a:rPr>
              <a:t> </a:t>
            </a:r>
            <a:r>
              <a:rPr lang="en-US" sz="2400" dirty="0" smtClean="0">
                <a:latin typeface="Albertus" pitchFamily="34" charset="0"/>
              </a:rPr>
              <a:t>RESEARCH THRUST AREAS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9086" y="1111350"/>
          <a:ext cx="8633896" cy="4945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314"/>
                <a:gridCol w="2799471"/>
                <a:gridCol w="2602523"/>
                <a:gridCol w="2616588"/>
              </a:tblGrid>
              <a:tr h="63227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Sl.No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Name of the Department 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Research Thrust Area 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INNOVATION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 IN TEACHING </a:t>
                      </a:r>
                      <a:endParaRPr lang="en-US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81292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1.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Medical –Surgical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>
                          <a:latin typeface="Albertus" pitchFamily="34" charset="0"/>
                        </a:rPr>
                        <a:t>     NUTRITION </a:t>
                      </a:r>
                      <a:endParaRPr lang="en-US" dirty="0">
                        <a:latin typeface="Albertus" pitchFamily="34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SIMULATION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PBL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OSCE </a:t>
                      </a: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FIPPED CLASSROOM 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MICRO TEACHING 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e –Learning </a:t>
                      </a: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81292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2.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Community Health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Nursing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81292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3.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Child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Health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81292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4.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OBG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105379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5.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Mental Health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Nursing </a:t>
                      </a:r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37625" y="984739"/>
            <a:ext cx="8384344" cy="3938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lbertus" pitchFamily="34" charset="0"/>
              </a:rPr>
              <a:t>PLACEMENT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bertus" pitchFamily="34" charset="0"/>
              <a:ea typeface="Times" charset="0"/>
              <a:cs typeface="Times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7625" y="1665191"/>
          <a:ext cx="8384344" cy="2979957"/>
        </p:xfrm>
        <a:graphic>
          <a:graphicData uri="http://schemas.openxmlformats.org/drawingml/2006/table">
            <a:tbl>
              <a:tblPr/>
              <a:tblGrid>
                <a:gridCol w="3503459"/>
                <a:gridCol w="1732130"/>
                <a:gridCol w="3148755"/>
              </a:tblGrid>
              <a:tr h="613524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Name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of the Organization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Year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Tot. Students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7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HCG Consultant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2016-2017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 in B.Sc[N] &amp; 01 in GNM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31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Vyedhi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Institute of </a:t>
                      </a: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MedicalSciencse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Bangalore 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2016-17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 B.Sc[N]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7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BRS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2016-17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  From  B.Sc[N]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7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Columbia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asia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 Hospital 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2017-2018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04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37625" y="984739"/>
            <a:ext cx="8384344" cy="3938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lbertus" pitchFamily="34" charset="0"/>
              </a:rPr>
              <a:t>PLACEMENT AND COLLABORATIONS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lbertus" pitchFamily="34" charset="0"/>
              </a:rPr>
              <a:t> 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bertus" pitchFamily="34" charset="0"/>
              <a:ea typeface="Times" charset="0"/>
              <a:cs typeface="Times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7625" y="1665191"/>
          <a:ext cx="3924886" cy="2917670"/>
        </p:xfrm>
        <a:graphic>
          <a:graphicData uri="http://schemas.openxmlformats.org/drawingml/2006/table">
            <a:tbl>
              <a:tblPr/>
              <a:tblGrid>
                <a:gridCol w="1640042"/>
                <a:gridCol w="810846"/>
                <a:gridCol w="1473998"/>
              </a:tblGrid>
              <a:tr h="613524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Name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 of the Organization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Year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bertus" pitchFamily="34" charset="0"/>
                        </a:rPr>
                        <a:t>Tot. Students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bertus" pitchFamily="34" charset="0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7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HCG Consultant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2016-2017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 in B.Sc[N] &amp; 01 in GNM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46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Vyedhi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Institute of </a:t>
                      </a: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MedicalSciencse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Bangalore 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2016-17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 B.Sc[N]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7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BRS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2016-17</a:t>
                      </a:r>
                      <a:endParaRPr lang="en-US" sz="140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Calibri"/>
                          <a:cs typeface="Times New Roman"/>
                        </a:rPr>
                        <a:t>01  From  B.Sc[N]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lbertus" pitchFamily="34" charset="0"/>
                        <a:ea typeface="Calibri"/>
                        <a:cs typeface="Times New Roman"/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75052" y="1665191"/>
          <a:ext cx="4571999" cy="4243240"/>
        </p:xfrm>
        <a:graphic>
          <a:graphicData uri="http://schemas.openxmlformats.org/drawingml/2006/table">
            <a:tbl>
              <a:tblPr/>
              <a:tblGrid>
                <a:gridCol w="4571999"/>
              </a:tblGrid>
              <a:tr h="504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Dr.Ambedkar Medical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College and  Hospital, Bengaluru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lbertus" pitchFamily="34" charset="0"/>
                        <a:cs typeface="Shonar Bangla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76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ESIC Hospital ,Peenya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, Bengaluru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lbertus" pitchFamily="34" charset="0"/>
                        <a:cs typeface="Shonar Bangla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0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Sapthagiri Institute of Medical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science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  <a:cs typeface="Shonar Bangla" pitchFamily="34" charset="0"/>
                        </a:rPr>
                        <a:t>and Hospital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DHO for Primary Health Centre of Urban and Rural area for Community Training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Victoria and Vanivilas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 and KIDWAI  Hospital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lbertus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CND-Centre for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Nursing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Development  for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Joint Programme and faculty development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176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Old age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Home ,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Hospice car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Centre 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and Rehabilitation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Centre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for Extension and Outreach Community Services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Adopted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Albertus" pitchFamily="34" charset="0"/>
                        </a:rPr>
                        <a:t> Village and School for Extension  Activity  Selected NGOs for Community Out reach Programme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lbertus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30" y="886265"/>
            <a:ext cx="8776389" cy="764736"/>
          </a:xfr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>
                <a:latin typeface="Berlin Sans FB" pitchFamily="34" charset="0"/>
                <a:ea typeface="Times" charset="0"/>
                <a:cs typeface="Times" charset="0"/>
              </a:rPr>
              <a:t>SNCN Placement : Corporate, MNC, Consultancy ,Marketing &amp; Placement agencies</a:t>
            </a:r>
            <a:endParaRPr lang="en-US" sz="2400" dirty="0">
              <a:latin typeface="Berlin Sans FB" pitchFamily="34" charset="0"/>
              <a:ea typeface="Times" charset="0"/>
              <a:cs typeface="Times" charset="0"/>
            </a:endParaRP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ontent Placeholder 11" descr="Columbia Asi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773" y="2006693"/>
            <a:ext cx="1485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dhanpal.dhanpal-PC\Desktop\placement\narayana-health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774" y="2919730"/>
            <a:ext cx="1718786" cy="50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Vydehi Institute of Medical Science and Research centre 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73" y="4040372"/>
            <a:ext cx="1643784" cy="4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https://www.jupiterhospital.com/images/log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773" y="4933508"/>
            <a:ext cx="1354455" cy="49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dhanpal.dhanpal-PC\Desktop\placement\logo-dem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773" y="5858288"/>
            <a:ext cx="946309" cy="53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Psychiatric Hospital in chennai, De addiction centres in chennai, Alcohol Rehabilitation centres in chennai :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2910" y="2006692"/>
            <a:ext cx="2351286" cy="9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3727" y="3128963"/>
            <a:ext cx="1670051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I-AIM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63727" y="4242929"/>
            <a:ext cx="1484615" cy="47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haya Super Speciality Hospital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2911" y="4933508"/>
            <a:ext cx="1545431" cy="63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dhanpal.dhanpal-PC\Desktop\placement\main-logo.gif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22480" y="2269655"/>
            <a:ext cx="1332097" cy="4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http://www.emri.in/wp-content/uploads/2014/06/gvk-emri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22480" y="3104197"/>
            <a:ext cx="1571149" cy="62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Milann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22480" y="4242930"/>
            <a:ext cx="1067753" cy="37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22480" y="5267980"/>
            <a:ext cx="767004" cy="59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02910" y="5858289"/>
            <a:ext cx="1947671" cy="53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atos acquires anthelio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90233" y="4933508"/>
            <a:ext cx="1600381" cy="111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93629" y="2160103"/>
            <a:ext cx="1250246" cy="56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7161028" y="3104197"/>
            <a:ext cx="118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RA </a:t>
            </a:r>
            <a:r>
              <a:rPr lang="en-US" b="1" dirty="0" err="1" smtClean="0"/>
              <a:t>Infotech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714495" y="4040372"/>
            <a:ext cx="224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SAGITUS solutions Pvt. ltd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20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0153" y="0"/>
            <a:ext cx="6330461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erlin Sans FB" pitchFamily="34" charset="0"/>
              </a:rPr>
              <a:t>ACHIEVEMENTS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37625" y="610988"/>
            <a:ext cx="292608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endParaRPr lang="en-US" sz="1400" dirty="0" smtClean="0">
              <a:latin typeface="Albertu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Academic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lang="en-US" dirty="0" smtClean="0">
                <a:solidFill>
                  <a:srgbClr val="0070C0"/>
                </a:solidFill>
                <a:latin typeface="Albertus Medium" pitchFamily="34" charset="0"/>
                <a:cs typeface="Times New Roman" pitchFamily="18" charset="0"/>
              </a:rPr>
              <a:t>Secured Toppers @ University Level 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International seminar   -01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State level seminar       -01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Field visits                  -07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Educational tour          -01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Administrative visits     -03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CNEs                        -12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Continuous nursing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development (CND)                       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-                                 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05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Faculty development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Programme                 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-02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Faculty workshops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conferences (attended) 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08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Departmental seminars -05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Journal presentations-    21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Placement activity        -01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Workshops                  -02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SNA programmes         -08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Problem based learning -10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 rot="10800000" flipV="1">
            <a:off x="3601325" y="1297714"/>
            <a:ext cx="455793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lang="en-US" dirty="0" smtClean="0">
                <a:solidFill>
                  <a:srgbClr val="0070C0"/>
                </a:solidFill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Research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and Publication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Research events                    -02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Research workshops -             10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 iARC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)                             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-04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Advanced Research methods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Poster presentation awards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 02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RGUHS research workshop     -02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 rot="10800000" flipV="1">
            <a:off x="3601324" y="3834165"/>
            <a:ext cx="420928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Extension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 Activity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NSS programmes                   -21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Women’s cell                        -04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Community outreach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bertus Medium" pitchFamily="34" charset="0"/>
                <a:ea typeface="Times New Roman" pitchFamily="18" charset="0"/>
                <a:cs typeface="Times New Roman" pitchFamily="18" charset="0"/>
              </a:rPr>
              <a:t>programmes                          -02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9500" algn="l"/>
                <a:tab pos="1439863" algn="l"/>
                <a:tab pos="2160588" algn="l"/>
                <a:tab pos="2879725" algn="l"/>
                <a:tab pos="3600450" algn="l"/>
                <a:tab pos="4230688" algn="l"/>
                <a:tab pos="4321175" algn="l"/>
                <a:tab pos="4791075" algn="l"/>
                <a:tab pos="5040313" algn="l"/>
              </a:tabLs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bertus Medium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Custom 2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000080"/>
      </a:accent2>
      <a:accent3>
        <a:srgbClr val="FF8000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2599</TotalTime>
  <Words>941</Words>
  <Application>Microsoft Office PowerPoint</Application>
  <PresentationFormat>On-screen Show (4:3)</PresentationFormat>
  <Paragraphs>332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Angles</vt:lpstr>
      <vt:lpstr>ANNUAL REPORT 2017-2018 </vt:lpstr>
      <vt:lpstr>Slide 2</vt:lpstr>
      <vt:lpstr>Pass Percentage  </vt:lpstr>
      <vt:lpstr>Slide 4</vt:lpstr>
      <vt:lpstr>Slide 5</vt:lpstr>
      <vt:lpstr>Slide 6</vt:lpstr>
      <vt:lpstr>Slide 7</vt:lpstr>
      <vt:lpstr>SNCN Placement : Corporate, MNC, Consultancy ,Marketing &amp; Placement agencies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Acharya Institutes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Acharya institute of technology</dc:title>
  <dc:creator>Vishesh Chandrashekar</dc:creator>
  <cp:lastModifiedBy>nursing</cp:lastModifiedBy>
  <cp:revision>333</cp:revision>
  <dcterms:created xsi:type="dcterms:W3CDTF">2017-10-02T09:47:13Z</dcterms:created>
  <dcterms:modified xsi:type="dcterms:W3CDTF">2018-08-23T10:25:03Z</dcterms:modified>
</cp:coreProperties>
</file>