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7"/>
  </p:notesMasterIdLst>
  <p:sldIdLst>
    <p:sldId id="303" r:id="rId2"/>
    <p:sldId id="256" r:id="rId3"/>
    <p:sldId id="304" r:id="rId4"/>
    <p:sldId id="268" r:id="rId5"/>
    <p:sldId id="257" r:id="rId6"/>
    <p:sldId id="258" r:id="rId7"/>
    <p:sldId id="259" r:id="rId8"/>
    <p:sldId id="260" r:id="rId9"/>
    <p:sldId id="261" r:id="rId10"/>
    <p:sldId id="262" r:id="rId11"/>
    <p:sldId id="263" r:id="rId12"/>
    <p:sldId id="264" r:id="rId13"/>
    <p:sldId id="265" r:id="rId14"/>
    <p:sldId id="266" r:id="rId15"/>
    <p:sldId id="274" r:id="rId16"/>
    <p:sldId id="267" r:id="rId17"/>
    <p:sldId id="270" r:id="rId18"/>
    <p:sldId id="271" r:id="rId19"/>
    <p:sldId id="272" r:id="rId20"/>
    <p:sldId id="273" r:id="rId21"/>
    <p:sldId id="276"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5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BBD4FD-7533-4409-BD06-7BDD59AC6E95}" type="datetimeFigureOut">
              <a:rPr lang="en-US" smtClean="0"/>
              <a:t>8/29/2022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E79B2-9244-4596-8A47-34429EACFAA4}" type="slidenum">
              <a:rPr lang="en-US" smtClean="0"/>
              <a:t>‹#›</a:t>
            </a:fld>
            <a:endParaRPr lang="en-US" dirty="0"/>
          </a:p>
        </p:txBody>
      </p:sp>
    </p:spTree>
    <p:extLst>
      <p:ext uri="{BB962C8B-B14F-4D97-AF65-F5344CB8AC3E}">
        <p14:creationId xmlns:p14="http://schemas.microsoft.com/office/powerpoint/2010/main" val="304700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E79B2-9244-4596-8A47-34429EACFAA4}" type="slidenum">
              <a:rPr lang="en-US" smtClean="0"/>
              <a:t>9</a:t>
            </a:fld>
            <a:endParaRPr lang="en-US" dirty="0"/>
          </a:p>
        </p:txBody>
      </p:sp>
    </p:spTree>
    <p:extLst>
      <p:ext uri="{BB962C8B-B14F-4D97-AF65-F5344CB8AC3E}">
        <p14:creationId xmlns:p14="http://schemas.microsoft.com/office/powerpoint/2010/main" val="183509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692AD3C-2FA5-46C8-A4AB-347A3AF7D85F}" type="slidenum">
              <a:rPr lang="en-US" smtClean="0"/>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2AD3C-2FA5-46C8-A4AB-347A3AF7D85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2AD3C-2FA5-46C8-A4AB-347A3AF7D85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2AD3C-2FA5-46C8-A4AB-347A3AF7D85F}" type="slidenum">
              <a:rPr lang="en-US" smtClean="0"/>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6692AD3C-2FA5-46C8-A4AB-347A3AF7D85F}"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2AD3C-2FA5-46C8-A4AB-347A3AF7D85F}" type="slidenum">
              <a:rPr lang="en-US" smtClean="0"/>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92AD3C-2FA5-46C8-A4AB-347A3AF7D85F}" type="slidenum">
              <a:rPr lang="en-US" smtClean="0"/>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92AD3C-2FA5-46C8-A4AB-347A3AF7D85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92AD3C-2FA5-46C8-A4AB-347A3AF7D85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2AD3C-2FA5-46C8-A4AB-347A3AF7D85F}" type="slidenum">
              <a:rPr lang="en-US" smtClean="0"/>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9DBF766-BF14-4CBB-80C0-6992620341F2}" type="datetimeFigureOut">
              <a:rPr lang="en-US" smtClean="0"/>
              <a:t>8/29/2022</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6692AD3C-2FA5-46C8-A4AB-347A3AF7D85F}" type="slidenum">
              <a:rPr lang="en-US" smtClean="0"/>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89DBF766-BF14-4CBB-80C0-6992620341F2}" type="datetimeFigureOut">
              <a:rPr lang="en-US" smtClean="0"/>
              <a:t>8/29/2022</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692AD3C-2FA5-46C8-A4AB-347A3AF7D85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32500" lnSpcReduction="20000"/>
          </a:bodyPr>
          <a:lstStyle/>
          <a:p>
            <a:r>
              <a:rPr lang="en-US" sz="6000" b="1" dirty="0" smtClean="0"/>
              <a:t>Prepared by</a:t>
            </a:r>
          </a:p>
          <a:p>
            <a:pPr algn="r"/>
            <a:r>
              <a:rPr lang="en-US" sz="5100" b="1" dirty="0" err="1"/>
              <a:t>Mrs</a:t>
            </a:r>
            <a:r>
              <a:rPr lang="en-US" sz="5100" b="1" dirty="0"/>
              <a:t> </a:t>
            </a:r>
            <a:r>
              <a:rPr lang="en-US" sz="5100" b="1" dirty="0" err="1"/>
              <a:t>P.Snehalatha</a:t>
            </a:r>
            <a:r>
              <a:rPr lang="en-US" sz="5100" b="1" dirty="0"/>
              <a:t> Reddy</a:t>
            </a:r>
            <a:br>
              <a:rPr lang="en-US" sz="5100" b="1" dirty="0"/>
            </a:br>
            <a:r>
              <a:rPr lang="en-US" sz="5100" b="1" dirty="0" smtClean="0"/>
              <a:t>Associate </a:t>
            </a:r>
            <a:r>
              <a:rPr lang="en-US" sz="5100" b="1" dirty="0"/>
              <a:t>Professor</a:t>
            </a:r>
            <a:br>
              <a:rPr lang="en-US" sz="5100" b="1" dirty="0"/>
            </a:br>
            <a:r>
              <a:rPr lang="en-US" sz="5100" b="1" dirty="0" err="1"/>
              <a:t>Dpt</a:t>
            </a:r>
            <a:r>
              <a:rPr lang="en-US" sz="5100" b="1" dirty="0"/>
              <a:t>-Medical Surgical Nursing</a:t>
            </a:r>
            <a:br>
              <a:rPr lang="en-US" sz="5100" b="1" dirty="0"/>
            </a:br>
            <a:r>
              <a:rPr lang="en-US" sz="5100" b="1" dirty="0" err="1"/>
              <a:t>Smt</a:t>
            </a:r>
            <a:r>
              <a:rPr lang="en-US" sz="5100" b="1" dirty="0"/>
              <a:t> </a:t>
            </a:r>
            <a:r>
              <a:rPr lang="en-US" sz="5100" b="1" dirty="0" err="1"/>
              <a:t>Nagarathnamma</a:t>
            </a:r>
            <a:r>
              <a:rPr lang="en-US" sz="5100" b="1" dirty="0"/>
              <a:t> college of nursing</a:t>
            </a:r>
            <a:br>
              <a:rPr lang="en-US" sz="5100" b="1" dirty="0"/>
            </a:br>
            <a:r>
              <a:rPr lang="en-US" sz="5100" b="1" dirty="0" smtClean="0"/>
              <a:t>13/12/2021</a:t>
            </a:r>
          </a:p>
        </p:txBody>
      </p:sp>
      <p:sp>
        <p:nvSpPr>
          <p:cNvPr id="3" name="Title 2"/>
          <p:cNvSpPr>
            <a:spLocks noGrp="1"/>
          </p:cNvSpPr>
          <p:nvPr>
            <p:ph type="ctrTitle"/>
          </p:nvPr>
        </p:nvSpPr>
        <p:spPr/>
        <p:txBody>
          <a:bodyPr>
            <a:normAutofit fontScale="90000"/>
          </a:bodyPr>
          <a:lstStyle/>
          <a:p>
            <a:r>
              <a:rPr lang="en-US" dirty="0" smtClean="0"/>
              <a:t>Unit 2 </a:t>
            </a:r>
            <a:br>
              <a:rPr lang="en-US" dirty="0" smtClean="0"/>
            </a:br>
            <a:r>
              <a:rPr lang="en-US" dirty="0" smtClean="0"/>
              <a:t>Cells and Tissues</a:t>
            </a:r>
            <a:br>
              <a:rPr lang="en-US" dirty="0" smtClean="0"/>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524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719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85813"/>
            <a:ext cx="8534400"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615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88392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732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43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62999"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759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95400" y="2895600"/>
            <a:ext cx="7620000" cy="3657600"/>
          </a:xfrm>
        </p:spPr>
        <p:txBody>
          <a:bodyPr>
            <a:noAutofit/>
          </a:bodyPr>
          <a:lstStyle/>
          <a:p>
            <a:r>
              <a:rPr lang="en-US" sz="4000" b="1" dirty="0" smtClean="0">
                <a:solidFill>
                  <a:srgbClr val="00B050"/>
                </a:solidFill>
              </a:rPr>
              <a:t>Functions</a:t>
            </a:r>
          </a:p>
          <a:p>
            <a:r>
              <a:rPr lang="en-US" sz="4000" b="1" dirty="0" smtClean="0">
                <a:solidFill>
                  <a:srgbClr val="0070C0"/>
                </a:solidFill>
              </a:rPr>
              <a:t>  i)Binding and structural support</a:t>
            </a:r>
          </a:p>
          <a:p>
            <a:r>
              <a:rPr lang="en-US" sz="4000" b="1" dirty="0" smtClean="0">
                <a:solidFill>
                  <a:srgbClr val="0070C0"/>
                </a:solidFill>
              </a:rPr>
              <a:t>ii)Transport</a:t>
            </a:r>
          </a:p>
          <a:p>
            <a:r>
              <a:rPr lang="en-US" sz="4000" b="1" dirty="0" smtClean="0">
                <a:solidFill>
                  <a:srgbClr val="0070C0"/>
                </a:solidFill>
              </a:rPr>
              <a:t>iii)Protection</a:t>
            </a:r>
          </a:p>
          <a:p>
            <a:r>
              <a:rPr lang="en-US" sz="4000" b="1" dirty="0" smtClean="0">
                <a:solidFill>
                  <a:srgbClr val="0070C0"/>
                </a:solidFill>
              </a:rPr>
              <a:t>iv)Insulation </a:t>
            </a:r>
            <a:endParaRPr lang="en-US" sz="4000" b="1" dirty="0">
              <a:solidFill>
                <a:srgbClr val="0070C0"/>
              </a:solidFill>
            </a:endParaRPr>
          </a:p>
        </p:txBody>
      </p:sp>
      <p:sp>
        <p:nvSpPr>
          <p:cNvPr id="3" name="Title 2"/>
          <p:cNvSpPr>
            <a:spLocks noGrp="1"/>
          </p:cNvSpPr>
          <p:nvPr>
            <p:ph type="ctrTitle"/>
          </p:nvPr>
        </p:nvSpPr>
        <p:spPr/>
        <p:txBody>
          <a:bodyPr/>
          <a:lstStyle/>
          <a:p>
            <a:r>
              <a:rPr lang="en-US" dirty="0" smtClean="0"/>
              <a:t>CONNECTIVE TISSUE</a:t>
            </a:r>
            <a:endParaRPr lang="en-US" dirty="0"/>
          </a:p>
        </p:txBody>
      </p:sp>
    </p:spTree>
    <p:extLst>
      <p:ext uri="{BB962C8B-B14F-4D97-AF65-F5344CB8AC3E}">
        <p14:creationId xmlns:p14="http://schemas.microsoft.com/office/powerpoint/2010/main" val="274524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00"/>
          </a:solidFill>
          <a:ln>
            <a:noFill/>
          </a:ln>
          <a:effectLst/>
        </p:spPr>
      </p:pic>
    </p:spTree>
    <p:extLst>
      <p:ext uri="{BB962C8B-B14F-4D97-AF65-F5344CB8AC3E}">
        <p14:creationId xmlns:p14="http://schemas.microsoft.com/office/powerpoint/2010/main" val="4200190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468021"/>
            <a:ext cx="8839200" cy="600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81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610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65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143000"/>
            <a:ext cx="8763000" cy="5632311"/>
          </a:xfrm>
          <a:prstGeom prst="rect">
            <a:avLst/>
          </a:prstGeom>
        </p:spPr>
        <p:txBody>
          <a:bodyPr wrap="square">
            <a:spAutoFit/>
          </a:bodyPr>
          <a:lstStyle/>
          <a:p>
            <a:pPr algn="just"/>
            <a:r>
              <a:rPr lang="en-US" sz="4000" b="1" dirty="0">
                <a:solidFill>
                  <a:srgbClr val="7030A0"/>
                </a:solidFill>
              </a:rPr>
              <a:t>Tissue that supports, protects, and gives structure to other tissues and organs in the body. Connective tissue also stores fat, helps move nutrients and other substances between tissues and organs, and helps repair damaged tissue. ... Types of connective tissue include bone, cartilage, fat, blood, and lymphatic tissue.</a:t>
            </a:r>
          </a:p>
        </p:txBody>
      </p:sp>
    </p:spTree>
    <p:extLst>
      <p:ext uri="{BB962C8B-B14F-4D97-AF65-F5344CB8AC3E}">
        <p14:creationId xmlns:p14="http://schemas.microsoft.com/office/powerpoint/2010/main" val="1331540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91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617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581400"/>
            <a:ext cx="7696200" cy="2590800"/>
          </a:xfrm>
        </p:spPr>
        <p:txBody>
          <a:bodyPr>
            <a:normAutofit fontScale="92500"/>
          </a:bodyPr>
          <a:lstStyle/>
          <a:p>
            <a:r>
              <a:rPr lang="en-US" sz="3600" dirty="0" smtClean="0"/>
              <a:t>                 </a:t>
            </a:r>
            <a:r>
              <a:rPr lang="en-US" sz="3600" b="1" dirty="0" smtClean="0">
                <a:solidFill>
                  <a:srgbClr val="0070C0"/>
                </a:solidFill>
              </a:rPr>
              <a:t>a)Epithelial tissue(epithelium)                      b)Connective tissue</a:t>
            </a:r>
          </a:p>
          <a:p>
            <a:r>
              <a:rPr lang="en-US" sz="3600" b="1" dirty="0" smtClean="0">
                <a:solidFill>
                  <a:srgbClr val="0070C0"/>
                </a:solidFill>
              </a:rPr>
              <a:t>c)Muscle tissue</a:t>
            </a:r>
          </a:p>
          <a:p>
            <a:r>
              <a:rPr lang="en-US" sz="3600" b="1" dirty="0" smtClean="0">
                <a:solidFill>
                  <a:srgbClr val="0070C0"/>
                </a:solidFill>
              </a:rPr>
              <a:t>    d)Nervous tissue</a:t>
            </a:r>
            <a:endParaRPr lang="en-US" sz="3600" b="1" dirty="0">
              <a:solidFill>
                <a:srgbClr val="0070C0"/>
              </a:solidFill>
            </a:endParaRPr>
          </a:p>
        </p:txBody>
      </p:sp>
      <p:sp>
        <p:nvSpPr>
          <p:cNvPr id="2" name="Title 1"/>
          <p:cNvSpPr>
            <a:spLocks noGrp="1"/>
          </p:cNvSpPr>
          <p:nvPr>
            <p:ph type="ctrTitle"/>
          </p:nvPr>
        </p:nvSpPr>
        <p:spPr/>
        <p:txBody>
          <a:bodyPr>
            <a:noAutofit/>
          </a:bodyPr>
          <a:lstStyle/>
          <a:p>
            <a:r>
              <a:rPr lang="en-US" sz="7200" dirty="0" smtClean="0">
                <a:solidFill>
                  <a:schemeClr val="accent6">
                    <a:lumMod val="50000"/>
                  </a:schemeClr>
                </a:solidFill>
              </a:rPr>
              <a:t>Classification of Tissues</a:t>
            </a:r>
            <a:endParaRPr lang="en-US" sz="7200" dirty="0">
              <a:solidFill>
                <a:schemeClr val="accent6">
                  <a:lumMod val="50000"/>
                </a:schemeClr>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52400"/>
            <a:ext cx="1447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185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514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027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369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65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87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391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063"/>
            <a:ext cx="8686800" cy="661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818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105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187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97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839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1"/>
            <a:ext cx="89916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505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Human cell</a:t>
            </a:r>
            <a:endParaRPr lang="en-US"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772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110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861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044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10591800" cy="1013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6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76213"/>
            <a:ext cx="9401176" cy="721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876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8125"/>
            <a:ext cx="9525000" cy="733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925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915400"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760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3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0678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752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466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389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1066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273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736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945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89916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650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238125"/>
            <a:ext cx="8791575" cy="646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406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793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76200"/>
            <a:ext cx="8763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201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98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4800" y="3200400"/>
            <a:ext cx="8686800" cy="3352800"/>
          </a:xfrm>
        </p:spPr>
        <p:txBody>
          <a:bodyPr>
            <a:noAutofit/>
          </a:bodyPr>
          <a:lstStyle/>
          <a:p>
            <a:r>
              <a:rPr lang="en-US" sz="4000" dirty="0" smtClean="0">
                <a:solidFill>
                  <a:srgbClr val="00B050"/>
                </a:solidFill>
              </a:rPr>
              <a:t>a)Simple epithelium</a:t>
            </a:r>
          </a:p>
          <a:p>
            <a:pPr marL="457200" indent="-457200">
              <a:buFont typeface="Wingdings" pitchFamily="2" charset="2"/>
              <a:buChar char="Ø"/>
            </a:pPr>
            <a:r>
              <a:rPr lang="en-US" sz="4000" dirty="0" smtClean="0">
                <a:solidFill>
                  <a:srgbClr val="00B050"/>
                </a:solidFill>
              </a:rPr>
              <a:t>Squamous</a:t>
            </a:r>
          </a:p>
          <a:p>
            <a:pPr marL="457200" indent="-457200">
              <a:buFont typeface="Wingdings" pitchFamily="2" charset="2"/>
              <a:buChar char="Ø"/>
            </a:pPr>
            <a:r>
              <a:rPr lang="en-US" sz="4000" dirty="0" smtClean="0">
                <a:solidFill>
                  <a:srgbClr val="00B050"/>
                </a:solidFill>
              </a:rPr>
              <a:t>Cuboid</a:t>
            </a:r>
          </a:p>
          <a:p>
            <a:pPr marL="457200" indent="-457200">
              <a:buFont typeface="Wingdings" pitchFamily="2" charset="2"/>
              <a:buChar char="Ø"/>
            </a:pPr>
            <a:r>
              <a:rPr lang="en-US" sz="4000" dirty="0" smtClean="0">
                <a:solidFill>
                  <a:srgbClr val="00B050"/>
                </a:solidFill>
              </a:rPr>
              <a:t>Columnar</a:t>
            </a:r>
          </a:p>
          <a:p>
            <a:pPr marL="457200" indent="-457200">
              <a:buFont typeface="Wingdings" pitchFamily="2" charset="2"/>
              <a:buChar char="Ø"/>
            </a:pPr>
            <a:r>
              <a:rPr lang="en-US" sz="4000" dirty="0" smtClean="0">
                <a:solidFill>
                  <a:srgbClr val="00B050"/>
                </a:solidFill>
              </a:rPr>
              <a:t>Ciliated</a:t>
            </a:r>
            <a:endParaRPr lang="en-US" sz="4000" dirty="0">
              <a:solidFill>
                <a:srgbClr val="00B050"/>
              </a:solidFill>
            </a:endParaRPr>
          </a:p>
        </p:txBody>
      </p:sp>
      <p:sp>
        <p:nvSpPr>
          <p:cNvPr id="3" name="Title 2"/>
          <p:cNvSpPr>
            <a:spLocks noGrp="1"/>
          </p:cNvSpPr>
          <p:nvPr>
            <p:ph type="ctrTitle"/>
          </p:nvPr>
        </p:nvSpPr>
        <p:spPr>
          <a:xfrm>
            <a:off x="457200" y="1523999"/>
            <a:ext cx="8229600" cy="609601"/>
          </a:xfrm>
        </p:spPr>
        <p:txBody>
          <a:bodyPr>
            <a:normAutofit fontScale="90000"/>
          </a:bodyPr>
          <a:lstStyle/>
          <a:p>
            <a:r>
              <a:rPr lang="en-US" dirty="0" smtClean="0"/>
              <a:t/>
            </a:r>
            <a:br>
              <a:rPr lang="en-US" dirty="0" smtClean="0"/>
            </a:br>
            <a:r>
              <a:rPr lang="en-US" dirty="0"/>
              <a:t/>
            </a:r>
            <a:br>
              <a:rPr lang="en-US" dirty="0"/>
            </a:br>
            <a:r>
              <a:rPr lang="en-US" b="1" dirty="0" smtClean="0"/>
              <a:t>Epithelial tissue is of two types:</a:t>
            </a:r>
            <a:br>
              <a:rPr lang="en-US" b="1" dirty="0" smtClean="0"/>
            </a:br>
            <a:r>
              <a:rPr lang="en-US" b="1" dirty="0" smtClean="0"/>
              <a:t>a)Simple epithelium</a:t>
            </a:r>
            <a:br>
              <a:rPr lang="en-US" b="1" dirty="0" smtClean="0"/>
            </a:br>
            <a:r>
              <a:rPr lang="en-US" b="1" dirty="0" smtClean="0"/>
              <a:t>   b)Stratified epithe</a:t>
            </a:r>
            <a:r>
              <a:rPr lang="en-US" dirty="0" smtClean="0"/>
              <a:t>lium</a:t>
            </a:r>
            <a:endParaRPr lang="en-US" dirty="0"/>
          </a:p>
        </p:txBody>
      </p:sp>
    </p:spTree>
    <p:extLst>
      <p:ext uri="{BB962C8B-B14F-4D97-AF65-F5344CB8AC3E}">
        <p14:creationId xmlns:p14="http://schemas.microsoft.com/office/powerpoint/2010/main" val="346478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82296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869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067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65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80771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421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8001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3271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958</TotalTime>
  <Words>100</Words>
  <Application>Microsoft Office PowerPoint</Application>
  <PresentationFormat>On-screen Show (4:3)</PresentationFormat>
  <Paragraphs>22</Paragraphs>
  <Slides>45</Slides>
  <Notes>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Equity</vt:lpstr>
      <vt:lpstr>Unit 2  Cells and Tissues </vt:lpstr>
      <vt:lpstr>Classification of Tissues</vt:lpstr>
      <vt:lpstr>Human cell</vt:lpstr>
      <vt:lpstr>PowerPoint Presentation</vt:lpstr>
      <vt:lpstr>  Epithelial tissue is of two types: a)Simple epithelium    b)Stratified epithelium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CONNECTIVE TISSUE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33</cp:revision>
  <dcterms:created xsi:type="dcterms:W3CDTF">2021-12-08T16:20:28Z</dcterms:created>
  <dcterms:modified xsi:type="dcterms:W3CDTF">2022-08-29T09:15:51Z</dcterms:modified>
</cp:coreProperties>
</file>