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Lst>
  <p:sldSz cy="6858000" cx="9144000"/>
  <p:notesSz cx="6858000" cy="9144000"/>
  <p:embeddedFontLst>
    <p:embeddedFont>
      <p:font typeface="Limelight"/>
      <p:regular r:id="rId113"/>
    </p:embeddedFont>
    <p:embeddedFont>
      <p:font typeface="Proxima Nova"/>
      <p:regular r:id="rId114"/>
      <p:bold r:id="rId115"/>
      <p:italic r:id="rId116"/>
      <p:boldItalic r:id="rId117"/>
    </p:embeddedFont>
    <p:embeddedFont>
      <p:font typeface="EB Garamond"/>
      <p:regular r:id="rId118"/>
      <p:bold r:id="rId119"/>
      <p:italic r:id="rId120"/>
      <p:boldItalic r:id="rId121"/>
    </p:embeddedFont>
    <p:embeddedFont>
      <p:font typeface="Arial Black"/>
      <p:regular r:id="rId122"/>
    </p:embeddedFont>
    <p:embeddedFont>
      <p:font typeface="Dancing Script"/>
      <p:regular r:id="rId123"/>
      <p:bold r:id="rId1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 uri="http://customooxmlschemas.google.com/">
      <go:slidesCustomData xmlns:go="http://customooxmlschemas.google.com/" r:id="rId125" roundtripDataSignature="AMtx7miON9HCckScBu22Ya263+3JHgLrG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121" Type="http://schemas.openxmlformats.org/officeDocument/2006/relationships/font" Target="fonts/EBGaramond-boldItalic.fntdata"/><Relationship Id="rId25" Type="http://schemas.openxmlformats.org/officeDocument/2006/relationships/slide" Target="slides/slide20.xml"/><Relationship Id="rId120" Type="http://schemas.openxmlformats.org/officeDocument/2006/relationships/font" Target="fonts/EBGaramond-italic.fntdata"/><Relationship Id="rId28" Type="http://schemas.openxmlformats.org/officeDocument/2006/relationships/slide" Target="slides/slide23.xml"/><Relationship Id="rId27" Type="http://schemas.openxmlformats.org/officeDocument/2006/relationships/slide" Target="slides/slide22.xml"/><Relationship Id="rId125" Type="http://customschemas.google.com/relationships/presentationmetadata" Target="metadata"/><Relationship Id="rId29" Type="http://schemas.openxmlformats.org/officeDocument/2006/relationships/slide" Target="slides/slide24.xml"/><Relationship Id="rId124" Type="http://schemas.openxmlformats.org/officeDocument/2006/relationships/font" Target="fonts/DancingScript-bold.fntdata"/><Relationship Id="rId123" Type="http://schemas.openxmlformats.org/officeDocument/2006/relationships/font" Target="fonts/DancingScript-regular.fntdata"/><Relationship Id="rId122" Type="http://schemas.openxmlformats.org/officeDocument/2006/relationships/font" Target="fonts/ArialBlack-regular.fntdata"/><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font" Target="fonts/EBGaramond-regular.fntdata"/><Relationship Id="rId117" Type="http://schemas.openxmlformats.org/officeDocument/2006/relationships/font" Target="fonts/ProximaNova-boldItalic.fntdata"/><Relationship Id="rId116" Type="http://schemas.openxmlformats.org/officeDocument/2006/relationships/font" Target="fonts/ProximaNova-italic.fntdata"/><Relationship Id="rId115" Type="http://schemas.openxmlformats.org/officeDocument/2006/relationships/font" Target="fonts/ProximaNova-bold.fntdata"/><Relationship Id="rId119" Type="http://schemas.openxmlformats.org/officeDocument/2006/relationships/font" Target="fonts/EBGaramond-bold.fntdata"/><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font" Target="fonts/ProximaNova-regular.fntdata"/><Relationship Id="rId18" Type="http://schemas.openxmlformats.org/officeDocument/2006/relationships/slide" Target="slides/slide13.xml"/><Relationship Id="rId113" Type="http://schemas.openxmlformats.org/officeDocument/2006/relationships/font" Target="fonts/Limelight-regular.fntdata"/><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9" name="Google Shape;9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3" name="Google Shape;893;p1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10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8" name="Google Shape;898;p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p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3" name="Google Shape;903;p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p1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8" name="Google Shape;908;p1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5" name="Google Shape;915;p1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p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0" name="Google Shape;930;p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p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9" name="Google Shape;939;p1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98" name="Google Shape;198;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35" name="Google Shape;235;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42" name="Google Shape;242;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p1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07" name="Google Shape;10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a:t>
            </a:r>
            <a:endParaRPr/>
          </a:p>
        </p:txBody>
      </p:sp>
      <p:sp>
        <p:nvSpPr>
          <p:cNvPr id="108" name="Google Shape;108;p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rgbClr val="000000"/>
                </a:solidFill>
                <a:latin typeface="Arial"/>
                <a:ea typeface="Arial"/>
                <a:cs typeface="Arial"/>
                <a:sym typeface="Arial"/>
              </a:rPr>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51" name="Google Shape;251;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2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61" name="Google Shape;261;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2" name="Google Shape;262;p2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69" name="Google Shape;269;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2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80" name="Google Shape;280;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2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87" name="Google Shape;287;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8" name="Google Shape;288;p2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296" name="Google Shape;296;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Chinese Calligraphy</a:t>
            </a:r>
            <a:endParaRPr/>
          </a:p>
        </p:txBody>
      </p:sp>
      <p:sp>
        <p:nvSpPr>
          <p:cNvPr id="297" name="Google Shape;297;p2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09" name="Google Shape;309;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p2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18" name="Google Shape;318;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2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26" name="Google Shape;326;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Continous</a:t>
            </a:r>
            <a:endParaRPr/>
          </a:p>
        </p:txBody>
      </p:sp>
      <p:sp>
        <p:nvSpPr>
          <p:cNvPr id="327" name="Google Shape;327;p2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33" name="Google Shape;333;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14" name="Google Shape;114;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Conceptual Elements – Point,  Line, Plane, Volume</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Visual Elements- Shape, Size, Colour , Texture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Relational Elements – Direction, Position, Space and Gravity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Practical Elements – Representation, Meaning and Function</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t/>
            </a:r>
            <a:endParaRPr/>
          </a:p>
          <a:p>
            <a:pPr indent="0" lvl="0" marL="0" rtl="0" algn="l">
              <a:spcBef>
                <a:spcPts val="0"/>
              </a:spcBef>
              <a:spcAft>
                <a:spcPts val="0"/>
              </a:spcAft>
              <a:buNone/>
            </a:pPr>
            <a:r>
              <a:t/>
            </a:r>
            <a:endParaRPr/>
          </a:p>
        </p:txBody>
      </p:sp>
      <p:sp>
        <p:nvSpPr>
          <p:cNvPr id="115" name="Google Shape;115;p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82" name="Google Shape;382;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3" name="Google Shape;383;p3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88" name="Google Shape;388;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3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96" name="Google Shape;396;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3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05" name="Google Shape;405;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6" name="Google Shape;406;p3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4" name="Google Shape;414;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4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483" name="Google Shape;483;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4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1" name="Google Shape;491;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2" name="Google Shape;502;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08" name="Google Shape;508;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4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29" name="Google Shape;129;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21" name="Google Shape;521;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SCALE</a:t>
            </a:r>
            <a:endParaRPr/>
          </a:p>
        </p:txBody>
      </p:sp>
      <p:sp>
        <p:nvSpPr>
          <p:cNvPr id="522" name="Google Shape;522;p5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5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0" name="Google Shape;530;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43" name="Google Shape;543;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p5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50" name="Google Shape;550;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p55: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2" name="Google Shape;562;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 name="Google Shape;13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3" name="Google Shape;583;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6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6" name="Google Shape;606;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30" name="Google Shape;630;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1" name="Google Shape;631;p6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38" name="Google Shape;638;p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9" name="Google Shape;639;p6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6" name="Google Shape;14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56" name="Google Shape;656;p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7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71" name="Google Shape;671;p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7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679" name="Google Shape;679;p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7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7" name="Google Shape;687;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2" name="Google Shape;702;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1" name="Google Shape;711;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0" name="Google Shape;720;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51" name="Google Shape;151;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 name="Google Shape;152;p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36" name="Google Shape;736;p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7" name="Google Shape;737;p8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3" name="Google Shape;743;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7" name="Google Shape;757;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2" name="Google Shape;762;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8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8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0" name="Google Shape;780;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5" name="Google Shape;785;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163" name="Google Shape;163;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Actual Line </a:t>
            </a:r>
            <a:endParaRPr/>
          </a:p>
          <a:p>
            <a:pPr indent="0" lvl="0" marL="0" rtl="0" algn="l">
              <a:spcBef>
                <a:spcPts val="0"/>
              </a:spcBef>
              <a:spcAft>
                <a:spcPts val="0"/>
              </a:spcAft>
              <a:buNone/>
            </a:pPr>
            <a:r>
              <a:t/>
            </a:r>
            <a:endParaRPr/>
          </a:p>
        </p:txBody>
      </p:sp>
      <p:sp>
        <p:nvSpPr>
          <p:cNvPr id="164" name="Google Shape;164;p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b="0" i="0" lang="en-US" sz="1800" u="none">
                <a:solidFill>
                  <a:srgbClr val="000000"/>
                </a:solidFill>
                <a:latin typeface="Arial"/>
                <a:ea typeface="Arial"/>
                <a:cs typeface="Arial"/>
                <a:sym typeface="Arial"/>
              </a:rPr>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0" name="Google Shape;790;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p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p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6" name="Google Shape;836;p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p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4" name="Google Shape;844;p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p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5" name="Google Shape;855;p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9" name="Google Shape;869;p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p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5" name="Google Shape;885;p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10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0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10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9" name="Shape 69"/>
        <p:cNvGrpSpPr/>
        <p:nvPr/>
      </p:nvGrpSpPr>
      <p:grpSpPr>
        <a:xfrm>
          <a:off x="0" y="0"/>
          <a:ext cx="0" cy="0"/>
          <a:chOff x="0" y="0"/>
          <a:chExt cx="0" cy="0"/>
        </a:xfrm>
      </p:grpSpPr>
      <p:sp>
        <p:nvSpPr>
          <p:cNvPr id="70" name="Google Shape;70;p11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71" name="Google Shape;71;p11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72" name="Google Shape;72;p11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73" name="Google Shape;73;p11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Clr>
                <a:schemeClr val="dk1"/>
              </a:buClr>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74" name="Google Shape;74;p11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Clr>
                <a:schemeClr val="dk1"/>
              </a:buClr>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75" name="Google Shape;75;p11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1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0" name="Google Shape;80;p11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81" name="Google Shape;81;p11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Clr>
                <a:schemeClr val="dk1"/>
              </a:buClr>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82" name="Google Shape;82;p11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1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1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5" name="Shape 85"/>
        <p:cNvGrpSpPr/>
        <p:nvPr/>
      </p:nvGrpSpPr>
      <p:grpSpPr>
        <a:xfrm>
          <a:off x="0" y="0"/>
          <a:ext cx="0" cy="0"/>
          <a:chOff x="0" y="0"/>
          <a:chExt cx="0" cy="0"/>
        </a:xfrm>
      </p:grpSpPr>
      <p:sp>
        <p:nvSpPr>
          <p:cNvPr id="86" name="Google Shape;86;p120"/>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87" name="Google Shape;87;p120"/>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chemeClr val="dk1"/>
              </a:buClr>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Clr>
                <a:schemeClr val="dk1"/>
              </a:buClr>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88" name="Google Shape;88;p12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2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2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12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3" name="Google Shape;93;p12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chemeClr val="dk1"/>
              </a:buClr>
              <a:buSzPts val="3200"/>
              <a:buFont typeface="Arial"/>
              <a:buNone/>
              <a:defRPr/>
            </a:lvl1pPr>
            <a:lvl2pPr lvl="1" algn="ctr">
              <a:spcBef>
                <a:spcPts val="560"/>
              </a:spcBef>
              <a:spcAft>
                <a:spcPts val="0"/>
              </a:spcAft>
              <a:buClr>
                <a:schemeClr val="dk1"/>
              </a:buClr>
              <a:buSzPts val="2800"/>
              <a:buFont typeface="Arial"/>
              <a:buNone/>
              <a:defRPr/>
            </a:lvl2pPr>
            <a:lvl3pPr lvl="2" algn="ctr">
              <a:spcBef>
                <a:spcPts val="480"/>
              </a:spcBef>
              <a:spcAft>
                <a:spcPts val="0"/>
              </a:spcAft>
              <a:buClr>
                <a:schemeClr val="dk1"/>
              </a:buClr>
              <a:buSzPts val="2400"/>
              <a:buFont typeface="Arial"/>
              <a:buNone/>
              <a:defRPr/>
            </a:lvl3pPr>
            <a:lvl4pPr lvl="3" algn="ctr">
              <a:spcBef>
                <a:spcPts val="400"/>
              </a:spcBef>
              <a:spcAft>
                <a:spcPts val="0"/>
              </a:spcAft>
              <a:buClr>
                <a:schemeClr val="dk1"/>
              </a:buClr>
              <a:buSzPts val="20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94" name="Google Shape;94;p12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2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12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11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1" name="Google Shape;21;p110"/>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2" name="Google Shape;22;p11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11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1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5" name="Shape 25"/>
        <p:cNvGrpSpPr/>
        <p:nvPr/>
      </p:nvGrpSpPr>
      <p:grpSpPr>
        <a:xfrm>
          <a:off x="0" y="0"/>
          <a:ext cx="0" cy="0"/>
          <a:chOff x="0" y="0"/>
          <a:chExt cx="0" cy="0"/>
        </a:xfrm>
      </p:grpSpPr>
      <p:sp>
        <p:nvSpPr>
          <p:cNvPr id="26" name="Google Shape;26;p1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27" name="Google Shape;27;p111"/>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111"/>
          <p:cNvSpPr txBox="1"/>
          <p:nvPr>
            <p:ph idx="2" type="body"/>
          </p:nvPr>
        </p:nvSpPr>
        <p:spPr>
          <a:xfrm>
            <a:off x="4648200" y="1600200"/>
            <a:ext cx="4038600" cy="2185988"/>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9" name="Google Shape;29;p111"/>
          <p:cNvSpPr txBox="1"/>
          <p:nvPr>
            <p:ph idx="3" type="body"/>
          </p:nvPr>
        </p:nvSpPr>
        <p:spPr>
          <a:xfrm>
            <a:off x="4648200" y="3938588"/>
            <a:ext cx="4038600" cy="218757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0" name="Google Shape;30;p11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11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1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33" name="Shape 33"/>
        <p:cNvGrpSpPr/>
        <p:nvPr/>
      </p:nvGrpSpPr>
      <p:grpSpPr>
        <a:xfrm>
          <a:off x="0" y="0"/>
          <a:ext cx="0" cy="0"/>
          <a:chOff x="0" y="0"/>
          <a:chExt cx="0" cy="0"/>
        </a:xfrm>
      </p:grpSpPr>
      <p:sp>
        <p:nvSpPr>
          <p:cNvPr id="34" name="Google Shape;34;p112"/>
          <p:cNvSpPr txBox="1"/>
          <p:nvPr>
            <p:ph idx="1" type="body"/>
          </p:nvPr>
        </p:nvSpPr>
        <p:spPr>
          <a:xfrm>
            <a:off x="457200" y="274638"/>
            <a:ext cx="8229600" cy="5851525"/>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5" name="Google Shape;35;p11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1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11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8" name="Shape 38"/>
        <p:cNvGrpSpPr/>
        <p:nvPr/>
      </p:nvGrpSpPr>
      <p:grpSpPr>
        <a:xfrm>
          <a:off x="0" y="0"/>
          <a:ext cx="0" cy="0"/>
          <a:chOff x="0" y="0"/>
          <a:chExt cx="0" cy="0"/>
        </a:xfrm>
      </p:grpSpPr>
      <p:sp>
        <p:nvSpPr>
          <p:cNvPr id="39" name="Google Shape;39;p113"/>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0" name="Google Shape;40;p113"/>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1" name="Google Shape;41;p11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1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1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 name="Shape 44"/>
        <p:cNvGrpSpPr/>
        <p:nvPr/>
      </p:nvGrpSpPr>
      <p:grpSpPr>
        <a:xfrm>
          <a:off x="0" y="0"/>
          <a:ext cx="0" cy="0"/>
          <a:chOff x="0" y="0"/>
          <a:chExt cx="0" cy="0"/>
        </a:xfrm>
      </p:grpSpPr>
      <p:sp>
        <p:nvSpPr>
          <p:cNvPr id="45" name="Google Shape;45;p11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46" name="Google Shape;46;p114"/>
          <p:cNvSpPr txBox="1"/>
          <p:nvPr>
            <p:ph idx="1" type="body"/>
          </p:nvPr>
        </p:nvSpPr>
        <p:spPr>
          <a:xfrm rot="5400000">
            <a:off x="2309019" y="-251619"/>
            <a:ext cx="4525962"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47" name="Google Shape;47;p11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1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1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0" name="Shape 50"/>
        <p:cNvGrpSpPr/>
        <p:nvPr/>
      </p:nvGrpSpPr>
      <p:grpSpPr>
        <a:xfrm>
          <a:off x="0" y="0"/>
          <a:ext cx="0" cy="0"/>
          <a:chOff x="0" y="0"/>
          <a:chExt cx="0" cy="0"/>
        </a:xfrm>
      </p:grpSpPr>
      <p:sp>
        <p:nvSpPr>
          <p:cNvPr id="51" name="Google Shape;51;p115"/>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2" name="Google Shape;52;p115"/>
          <p:cNvSpPr/>
          <p:nvPr>
            <p:ph idx="2" type="pic"/>
          </p:nvPr>
        </p:nvSpPr>
        <p:spPr>
          <a:xfrm>
            <a:off x="1792288" y="612775"/>
            <a:ext cx="5486400" cy="4114800"/>
          </a:xfrm>
          <a:prstGeom prst="rect">
            <a:avLst/>
          </a:prstGeom>
          <a:noFill/>
          <a:ln>
            <a:noFill/>
          </a:ln>
        </p:spPr>
      </p:sp>
      <p:sp>
        <p:nvSpPr>
          <p:cNvPr id="53" name="Google Shape;53;p115"/>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54" name="Google Shape;54;p11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1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 name="Shape 57"/>
        <p:cNvGrpSpPr/>
        <p:nvPr/>
      </p:nvGrpSpPr>
      <p:grpSpPr>
        <a:xfrm>
          <a:off x="0" y="0"/>
          <a:ext cx="0" cy="0"/>
          <a:chOff x="0" y="0"/>
          <a:chExt cx="0" cy="0"/>
        </a:xfrm>
      </p:grpSpPr>
      <p:sp>
        <p:nvSpPr>
          <p:cNvPr id="58" name="Google Shape;58;p1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59" name="Google Shape;59;p1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Clr>
                <a:schemeClr val="dk1"/>
              </a:buClr>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60" name="Google Shape;60;p1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Clr>
                <a:schemeClr val="dk1"/>
              </a:buClr>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61" name="Google Shape;61;p11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1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1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 name="Shape 64"/>
        <p:cNvGrpSpPr/>
        <p:nvPr/>
      </p:nvGrpSpPr>
      <p:grpSpPr>
        <a:xfrm>
          <a:off x="0" y="0"/>
          <a:ext cx="0" cy="0"/>
          <a:chOff x="0" y="0"/>
          <a:chExt cx="0" cy="0"/>
        </a:xfrm>
      </p:grpSpPr>
      <p:sp>
        <p:nvSpPr>
          <p:cNvPr id="65" name="Google Shape;65;p117"/>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66" name="Google Shape;66;p11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1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1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0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1" name="Google Shape;11;p108"/>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0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0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0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hyperlink" Target="http://www.starlastensaas.net/courses/DesignLiteracy/S03/lectures/line/lectures/line/implied.html"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154.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5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Relationship Id="rId3" Type="http://schemas.openxmlformats.org/officeDocument/2006/relationships/image" Target="../media/image168.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Relationship Id="rId3" Type="http://schemas.openxmlformats.org/officeDocument/2006/relationships/image" Target="../media/image166.jpg"/><Relationship Id="rId4" Type="http://schemas.openxmlformats.org/officeDocument/2006/relationships/image" Target="../media/image165.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7.xml"/><Relationship Id="rId3" Type="http://schemas.openxmlformats.org/officeDocument/2006/relationships/image" Target="../media/image16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jp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11.jpg"/><Relationship Id="rId5"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4.jpg"/><Relationship Id="rId4" Type="http://schemas.openxmlformats.org/officeDocument/2006/relationships/image" Target="../media/image30.jpg"/><Relationship Id="rId5" Type="http://schemas.openxmlformats.org/officeDocument/2006/relationships/image" Target="../media/image27.jpg"/><Relationship Id="rId6" Type="http://schemas.openxmlformats.org/officeDocument/2006/relationships/image" Target="../media/image57.png"/><Relationship Id="rId7"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3.jpg"/><Relationship Id="rId4" Type="http://schemas.openxmlformats.org/officeDocument/2006/relationships/image" Target="../media/image26.jpg"/><Relationship Id="rId5" Type="http://schemas.openxmlformats.org/officeDocument/2006/relationships/image" Target="../media/image3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6.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9.jpg"/><Relationship Id="rId4" Type="http://schemas.openxmlformats.org/officeDocument/2006/relationships/image" Target="../media/image28.png"/><Relationship Id="rId5" Type="http://schemas.openxmlformats.org/officeDocument/2006/relationships/image" Target="../media/image3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3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7.jpg"/><Relationship Id="rId4" Type="http://schemas.openxmlformats.org/officeDocument/2006/relationships/image" Target="../media/image59.jpg"/><Relationship Id="rId5"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7.pn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49.jp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0.png"/><Relationship Id="rId4"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2.jpg"/><Relationship Id="rId4" Type="http://schemas.openxmlformats.org/officeDocument/2006/relationships/image" Target="../media/image53.jpg"/><Relationship Id="rId5" Type="http://schemas.openxmlformats.org/officeDocument/2006/relationships/image" Target="../media/image54.jpg"/><Relationship Id="rId6" Type="http://schemas.openxmlformats.org/officeDocument/2006/relationships/image" Target="../media/image58.jpg"/><Relationship Id="rId7" Type="http://schemas.openxmlformats.org/officeDocument/2006/relationships/image" Target="../media/image45.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8.png"/><Relationship Id="rId4" Type="http://schemas.openxmlformats.org/officeDocument/2006/relationships/image" Target="../media/image56.jpg"/><Relationship Id="rId5" Type="http://schemas.openxmlformats.org/officeDocument/2006/relationships/image" Target="../media/image6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1.png"/><Relationship Id="rId4" Type="http://schemas.openxmlformats.org/officeDocument/2006/relationships/image" Target="../media/image63.jpg"/><Relationship Id="rId5" Type="http://schemas.openxmlformats.org/officeDocument/2006/relationships/image" Target="../media/image6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60.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2.jpg"/><Relationship Id="rId4" Type="http://schemas.openxmlformats.org/officeDocument/2006/relationships/image" Target="../media/image67.jpg"/><Relationship Id="rId5" Type="http://schemas.openxmlformats.org/officeDocument/2006/relationships/image" Target="../media/image6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74.png"/><Relationship Id="rId4" Type="http://schemas.openxmlformats.org/officeDocument/2006/relationships/image" Target="../media/image78.jpg"/><Relationship Id="rId5" Type="http://schemas.openxmlformats.org/officeDocument/2006/relationships/image" Target="../media/image7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9.png"/><Relationship Id="rId4" Type="http://schemas.openxmlformats.org/officeDocument/2006/relationships/image" Target="../media/image72.jpg"/><Relationship Id="rId5" Type="http://schemas.openxmlformats.org/officeDocument/2006/relationships/image" Target="../media/image7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0.jpg"/><Relationship Id="rId4" Type="http://schemas.openxmlformats.org/officeDocument/2006/relationships/image" Target="../media/image79.jpg"/><Relationship Id="rId5" Type="http://schemas.openxmlformats.org/officeDocument/2006/relationships/image" Target="../media/image7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5.png"/><Relationship Id="rId4" Type="http://schemas.openxmlformats.org/officeDocument/2006/relationships/image" Target="../media/image77.png"/><Relationship Id="rId5" Type="http://schemas.openxmlformats.org/officeDocument/2006/relationships/image" Target="../media/image8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86.jpg"/><Relationship Id="rId4" Type="http://schemas.openxmlformats.org/officeDocument/2006/relationships/image" Target="../media/image84.jpg"/><Relationship Id="rId5" Type="http://schemas.openxmlformats.org/officeDocument/2006/relationships/image" Target="../media/image8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1.xml"/><Relationship Id="rId3" Type="http://schemas.openxmlformats.org/officeDocument/2006/relationships/image" Target="../media/image92.jpg"/><Relationship Id="rId4" Type="http://schemas.openxmlformats.org/officeDocument/2006/relationships/image" Target="../media/image91.png"/><Relationship Id="rId5" Type="http://schemas.openxmlformats.org/officeDocument/2006/relationships/image" Target="../media/image9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98.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97.jpg"/><Relationship Id="rId4" Type="http://schemas.openxmlformats.org/officeDocument/2006/relationships/image" Target="../media/image9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93.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01.jpg"/><Relationship Id="rId4" Type="http://schemas.openxmlformats.org/officeDocument/2006/relationships/image" Target="../media/image9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3.jpg"/><Relationship Id="rId4" Type="http://schemas.openxmlformats.org/officeDocument/2006/relationships/image" Target="../media/image99.jpg"/><Relationship Id="rId5" Type="http://schemas.openxmlformats.org/officeDocument/2006/relationships/image" Target="../media/image10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07.jpg"/><Relationship Id="rId4" Type="http://schemas.openxmlformats.org/officeDocument/2006/relationships/image" Target="../media/image100.jpg"/><Relationship Id="rId5" Type="http://schemas.openxmlformats.org/officeDocument/2006/relationships/image" Target="../media/image10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05.jpg"/><Relationship Id="rId4" Type="http://schemas.openxmlformats.org/officeDocument/2006/relationships/image" Target="../media/image121.jpg"/><Relationship Id="rId5" Type="http://schemas.openxmlformats.org/officeDocument/2006/relationships/image" Target="../media/image10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jpg"/><Relationship Id="rId4" Type="http://schemas.openxmlformats.org/officeDocument/2006/relationships/image" Target="../media/image2.jpg"/><Relationship Id="rId5" Type="http://schemas.openxmlformats.org/officeDocument/2006/relationships/image" Target="../media/image12.jpg"/><Relationship Id="rId6"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03.jpg"/><Relationship Id="rId4" Type="http://schemas.openxmlformats.org/officeDocument/2006/relationships/image" Target="../media/image102.jpg"/><Relationship Id="rId5" Type="http://schemas.openxmlformats.org/officeDocument/2006/relationships/image" Target="../media/image122.jpg"/><Relationship Id="rId6" Type="http://schemas.openxmlformats.org/officeDocument/2006/relationships/image" Target="../media/image11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16.jpg"/><Relationship Id="rId4" Type="http://schemas.openxmlformats.org/officeDocument/2006/relationships/image" Target="../media/image123.jpg"/><Relationship Id="rId5" Type="http://schemas.openxmlformats.org/officeDocument/2006/relationships/image" Target="../media/image11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19.jpg"/><Relationship Id="rId4" Type="http://schemas.openxmlformats.org/officeDocument/2006/relationships/image" Target="../media/image108.jpg"/><Relationship Id="rId5" Type="http://schemas.openxmlformats.org/officeDocument/2006/relationships/image" Target="../media/image110.jpg"/><Relationship Id="rId6" Type="http://schemas.openxmlformats.org/officeDocument/2006/relationships/image" Target="../media/image12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 Id="rId3" Type="http://schemas.openxmlformats.org/officeDocument/2006/relationships/image" Target="../media/image111.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14.jpg"/><Relationship Id="rId4" Type="http://schemas.openxmlformats.org/officeDocument/2006/relationships/image" Target="../media/image124.jpg"/><Relationship Id="rId5" Type="http://schemas.openxmlformats.org/officeDocument/2006/relationships/image" Target="../media/image12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115.jpg"/><Relationship Id="rId4" Type="http://schemas.openxmlformats.org/officeDocument/2006/relationships/image" Target="../media/image117.jpg"/><Relationship Id="rId5" Type="http://schemas.openxmlformats.org/officeDocument/2006/relationships/image" Target="../media/image1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 Id="rId3" Type="http://schemas.openxmlformats.org/officeDocument/2006/relationships/image" Target="../media/image131.png"/><Relationship Id="rId4" Type="http://schemas.openxmlformats.org/officeDocument/2006/relationships/image" Target="../media/image127.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image" Target="../media/image132.jpg"/><Relationship Id="rId4" Type="http://schemas.openxmlformats.org/officeDocument/2006/relationships/image" Target="../media/image13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45.jpg"/><Relationship Id="rId4" Type="http://schemas.openxmlformats.org/officeDocument/2006/relationships/image" Target="../media/image133.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136.jpg"/><Relationship Id="rId4" Type="http://schemas.openxmlformats.org/officeDocument/2006/relationships/image" Target="../media/image128.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135.jpg"/><Relationship Id="rId4" Type="http://schemas.openxmlformats.org/officeDocument/2006/relationships/image" Target="../media/image140.jpg"/><Relationship Id="rId5" Type="http://schemas.openxmlformats.org/officeDocument/2006/relationships/image" Target="../media/image129.jpg"/><Relationship Id="rId6" Type="http://schemas.openxmlformats.org/officeDocument/2006/relationships/image" Target="../media/image134.jpg"/><Relationship Id="rId7" Type="http://schemas.openxmlformats.org/officeDocument/2006/relationships/image" Target="../media/image130.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3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 Id="rId3" Type="http://schemas.openxmlformats.org/officeDocument/2006/relationships/image" Target="../media/image138.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143.png"/><Relationship Id="rId7" Type="http://schemas.openxmlformats.org/officeDocument/2006/relationships/image" Target="../media/image144.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8.xml"/><Relationship Id="rId3" Type="http://schemas.openxmlformats.org/officeDocument/2006/relationships/image" Target="../media/image141.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9.xml"/><Relationship Id="rId3" Type="http://schemas.openxmlformats.org/officeDocument/2006/relationships/image" Target="../media/image14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8.jpg"/><Relationship Id="rId5" Type="http://schemas.openxmlformats.org/officeDocument/2006/relationships/image" Target="../media/image1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image" Target="../media/image149.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image" Target="../media/image14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157.png"/><Relationship Id="rId4" Type="http://schemas.openxmlformats.org/officeDocument/2006/relationships/image" Target="../media/image15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146.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6.xml"/><Relationship Id="rId3" Type="http://schemas.openxmlformats.org/officeDocument/2006/relationships/image" Target="../media/image15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7.xml"/><Relationship Id="rId3" Type="http://schemas.openxmlformats.org/officeDocument/2006/relationships/image" Target="../media/image15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14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15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63.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4.xml"/><Relationship Id="rId3" Type="http://schemas.openxmlformats.org/officeDocument/2006/relationships/image" Target="../media/image156.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 Id="rId3" Type="http://schemas.openxmlformats.org/officeDocument/2006/relationships/image" Target="../media/image15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Relationship Id="rId3" Type="http://schemas.openxmlformats.org/officeDocument/2006/relationships/image" Target="../media/image159.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8.xml"/><Relationship Id="rId3" Type="http://schemas.openxmlformats.org/officeDocument/2006/relationships/image" Target="../media/image162.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160.png"/><Relationship Id="rId4" Type="http://schemas.openxmlformats.org/officeDocument/2006/relationships/image" Target="../media/image161.png"/><Relationship Id="rId5" Type="http://schemas.openxmlformats.org/officeDocument/2006/relationships/image" Target="../media/image16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
          <p:cNvSpPr txBox="1"/>
          <p:nvPr/>
        </p:nvSpPr>
        <p:spPr>
          <a:xfrm>
            <a:off x="304800" y="569912"/>
            <a:ext cx="81852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3300"/>
              </a:spcBef>
              <a:spcAft>
                <a:spcPts val="0"/>
              </a:spcAft>
              <a:buClr>
                <a:schemeClr val="dk1"/>
              </a:buClr>
              <a:buSzPts val="6600"/>
              <a:buFont typeface="Arial Black"/>
              <a:buNone/>
            </a:pPr>
            <a:r>
              <a:t/>
            </a:r>
            <a:endParaRPr/>
          </a:p>
        </p:txBody>
      </p:sp>
      <p:pic>
        <p:nvPicPr>
          <p:cNvPr id="103" name="Google Shape;103;p1"/>
          <p:cNvPicPr preferRelativeResize="0"/>
          <p:nvPr/>
        </p:nvPicPr>
        <p:blipFill>
          <a:blip r:embed="rId3">
            <a:alphaModFix/>
          </a:blip>
          <a:stretch>
            <a:fillRect/>
          </a:stretch>
        </p:blipFill>
        <p:spPr>
          <a:xfrm>
            <a:off x="152400" y="-282150"/>
            <a:ext cx="9045251" cy="6987749"/>
          </a:xfrm>
          <a:prstGeom prst="rect">
            <a:avLst/>
          </a:prstGeom>
          <a:noFill/>
          <a:ln>
            <a:noFill/>
          </a:ln>
        </p:spPr>
      </p:pic>
      <p:sp>
        <p:nvSpPr>
          <p:cNvPr id="104" name="Google Shape;104;p1"/>
          <p:cNvSpPr txBox="1"/>
          <p:nvPr/>
        </p:nvSpPr>
        <p:spPr>
          <a:xfrm>
            <a:off x="3730200" y="2983350"/>
            <a:ext cx="5413800" cy="362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6600"/>
              <a:buFont typeface="Arial Black"/>
              <a:buNone/>
            </a:pPr>
            <a:r>
              <a:rPr b="1" lang="en-US" sz="6200">
                <a:solidFill>
                  <a:schemeClr val="lt1"/>
                </a:solidFill>
                <a:latin typeface="Arial Black"/>
                <a:ea typeface="Arial Black"/>
                <a:cs typeface="Arial Black"/>
                <a:sym typeface="Arial Black"/>
              </a:rPr>
              <a:t>ELEMENTS OF </a:t>
            </a:r>
            <a:endParaRPr sz="1000">
              <a:solidFill>
                <a:schemeClr val="lt1"/>
              </a:solidFill>
            </a:endParaRPr>
          </a:p>
          <a:p>
            <a:pPr indent="0" lvl="0" marL="0" rtl="0" algn="ctr">
              <a:spcBef>
                <a:spcPts val="3300"/>
              </a:spcBef>
              <a:spcAft>
                <a:spcPts val="0"/>
              </a:spcAft>
              <a:buClr>
                <a:schemeClr val="dk1"/>
              </a:buClr>
              <a:buSzPts val="6600"/>
              <a:buFont typeface="Arial Black"/>
              <a:buNone/>
            </a:pPr>
            <a:r>
              <a:rPr b="1" lang="en-US" sz="6200">
                <a:solidFill>
                  <a:schemeClr val="lt1"/>
                </a:solidFill>
                <a:latin typeface="Arial Black"/>
                <a:ea typeface="Arial Black"/>
                <a:cs typeface="Arial Black"/>
                <a:sym typeface="Arial Black"/>
              </a:rPr>
              <a:t>DESIGN</a:t>
            </a:r>
            <a:endParaRPr sz="1000">
              <a:solidFill>
                <a:schemeClr val="lt1"/>
              </a:solidFill>
            </a:endParaRPr>
          </a:p>
          <a:p>
            <a:pPr indent="0" lvl="0" marL="0" rtl="0" algn="l">
              <a:spcBef>
                <a:spcPts val="0"/>
              </a:spcBef>
              <a:spcAft>
                <a:spcPts val="0"/>
              </a:spcAft>
              <a:buNone/>
            </a:pPr>
            <a:r>
              <a:t/>
            </a:r>
            <a:endParaRPr sz="1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10"/>
          <p:cNvSpPr txBox="1"/>
          <p:nvPr/>
        </p:nvSpPr>
        <p:spPr>
          <a:xfrm>
            <a:off x="381000" y="685800"/>
            <a:ext cx="8458200" cy="11906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1" i="0" lang="en-US" sz="1800" u="none">
                <a:solidFill>
                  <a:schemeClr val="dk1"/>
                </a:solidFill>
                <a:latin typeface="Verdana"/>
                <a:ea typeface="Verdana"/>
                <a:cs typeface="Verdana"/>
                <a:sym typeface="Verdana"/>
              </a:rPr>
              <a:t>Artists use  line to lead your eyes around a work of art.  </a:t>
            </a:r>
            <a:r>
              <a:rPr b="0" i="0" lang="en-US" sz="1800" u="none">
                <a:solidFill>
                  <a:schemeClr val="dk1"/>
                </a:solidFill>
                <a:latin typeface="Verdana"/>
                <a:ea typeface="Verdana"/>
                <a:cs typeface="Verdana"/>
                <a:sym typeface="Verdana"/>
              </a:rPr>
              <a:t>This is because the artist wants to lead you through their composition.  Line creates movement, and leads your eye into, around, and out of visual images as in this painting by Yvonne Jacquette. Oil, 1988</a:t>
            </a:r>
            <a:endParaRPr/>
          </a:p>
        </p:txBody>
      </p:sp>
      <p:pic>
        <p:nvPicPr>
          <p:cNvPr descr="scan0002" id="174" name="Google Shape;174;p10"/>
          <p:cNvPicPr preferRelativeResize="0"/>
          <p:nvPr/>
        </p:nvPicPr>
        <p:blipFill rotWithShape="1">
          <a:blip r:embed="rId3">
            <a:alphaModFix/>
          </a:blip>
          <a:srcRect b="0" l="0" r="0" t="0"/>
          <a:stretch/>
        </p:blipFill>
        <p:spPr>
          <a:xfrm>
            <a:off x="4648200" y="1981200"/>
            <a:ext cx="3971925" cy="4876800"/>
          </a:xfrm>
          <a:prstGeom prst="rect">
            <a:avLst/>
          </a:prstGeom>
          <a:noFill/>
          <a:ln>
            <a:noFill/>
          </a:ln>
        </p:spPr>
      </p:pic>
      <p:sp>
        <p:nvSpPr>
          <p:cNvPr id="175" name="Google Shape;175;p10"/>
          <p:cNvSpPr txBox="1"/>
          <p:nvPr/>
        </p:nvSpPr>
        <p:spPr>
          <a:xfrm>
            <a:off x="533400" y="2286000"/>
            <a:ext cx="3657600" cy="44894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Notice how the artist uses the line of the highway to pull your eyes into the artwork.  </a:t>
            </a:r>
            <a:endParaRPr/>
          </a:p>
          <a:p>
            <a:pPr indent="0" lvl="0" marL="0" marR="0" rtl="0" algn="l">
              <a:lnSpc>
                <a:spcPct val="100000"/>
              </a:lnSpc>
              <a:spcBef>
                <a:spcPts val="900"/>
              </a:spcBef>
              <a:spcAft>
                <a:spcPts val="0"/>
              </a:spcAft>
              <a:buClr>
                <a:schemeClr val="dk1"/>
              </a:buClr>
              <a:buSzPts val="1800"/>
              <a:buFont typeface="Arial"/>
              <a:buNone/>
            </a:pPr>
            <a:r>
              <a:t/>
            </a:r>
            <a:endParaRPr b="0" i="0" sz="1800" u="none">
              <a:solidFill>
                <a:schemeClr val="dk1"/>
              </a:solidFill>
              <a:latin typeface="Verdana"/>
              <a:ea typeface="Verdana"/>
              <a:cs typeface="Verdana"/>
              <a:sym typeface="Verdana"/>
            </a:endParaRPr>
          </a:p>
          <a:p>
            <a:pPr indent="0" lvl="0" marL="0" marR="0" rtl="0" algn="l">
              <a:lnSpc>
                <a:spcPct val="100000"/>
              </a:lnSpc>
              <a:spcBef>
                <a:spcPts val="90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Line has width as well as length, but usually the width of the line is smaller than the length.  </a:t>
            </a:r>
            <a:endParaRPr/>
          </a:p>
          <a:p>
            <a:pPr indent="0" lvl="0" marL="0" marR="0" rtl="0" algn="l">
              <a:lnSpc>
                <a:spcPct val="100000"/>
              </a:lnSpc>
              <a:spcBef>
                <a:spcPts val="900"/>
              </a:spcBef>
              <a:spcAft>
                <a:spcPts val="0"/>
              </a:spcAft>
              <a:buClr>
                <a:schemeClr val="dk1"/>
              </a:buClr>
              <a:buSzPts val="1800"/>
              <a:buFont typeface="Arial"/>
              <a:buNone/>
            </a:pPr>
            <a:r>
              <a:t/>
            </a:r>
            <a:endParaRPr b="0" i="0" sz="1800" u="none">
              <a:solidFill>
                <a:schemeClr val="dk1"/>
              </a:solidFill>
              <a:latin typeface="Verdana"/>
              <a:ea typeface="Verdana"/>
              <a:cs typeface="Verdana"/>
              <a:sym typeface="Verdana"/>
            </a:endParaRPr>
          </a:p>
          <a:p>
            <a:pPr indent="0" lvl="0" marL="0" marR="0" rtl="0" algn="l">
              <a:lnSpc>
                <a:spcPct val="100000"/>
              </a:lnSpc>
              <a:spcBef>
                <a:spcPts val="90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Artists create lines in many different ways.  A line can be drawn on a paper with pencil or scratched in clay with a stick</a:t>
            </a:r>
            <a:r>
              <a:rPr b="0" i="0" lang="en-US" sz="1800" u="none">
                <a:solidFill>
                  <a:schemeClr val="dk1"/>
                </a:solidFill>
                <a:latin typeface="Arial"/>
                <a:ea typeface="Arial"/>
                <a:cs typeface="Arial"/>
                <a:sym typeface="Arial"/>
              </a:rPr>
              <a:t>.</a:t>
            </a:r>
            <a:endParaRPr/>
          </a:p>
        </p:txBody>
      </p:sp>
      <p:sp>
        <p:nvSpPr>
          <p:cNvPr id="176" name="Google Shape;176;p10"/>
          <p:cNvSpPr txBox="1"/>
          <p:nvPr/>
        </p:nvSpPr>
        <p:spPr>
          <a:xfrm>
            <a:off x="381000" y="228600"/>
            <a:ext cx="78486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sng">
                <a:solidFill>
                  <a:schemeClr val="dk1"/>
                </a:solidFill>
                <a:latin typeface="Arial"/>
                <a:ea typeface="Arial"/>
                <a:cs typeface="Arial"/>
                <a:sym typeface="Arial"/>
                <a:hlinkClick r:id="rId4">
                  <a:extLst>
                    <a:ext uri="{A12FA001-AC4F-418D-AE19-62706E023703}">
                      <ahyp:hlinkClr val="tx"/>
                    </a:ext>
                  </a:extLst>
                </a:hlinkClick>
              </a:rPr>
              <a:t>Implied line:</a:t>
            </a:r>
            <a:r>
              <a:rPr b="1" i="0" lang="en-US" sz="1800" u="none">
                <a:solidFill>
                  <a:schemeClr val="dk1"/>
                </a:solidFill>
                <a:latin typeface="Calibri"/>
                <a:ea typeface="Calibri"/>
                <a:cs typeface="Calibri"/>
                <a:sym typeface="Calibri"/>
              </a:rPr>
              <a:t> An imaginary line that directs the viewer's eye.</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descr="foundtexchart5" id="895" name="Google Shape;895;p100"/>
          <p:cNvPicPr preferRelativeResize="0"/>
          <p:nvPr/>
        </p:nvPicPr>
        <p:blipFill rotWithShape="1">
          <a:blip r:embed="rId3">
            <a:alphaModFix/>
          </a:blip>
          <a:srcRect b="0" l="0" r="0" t="0"/>
          <a:stretch/>
        </p:blipFill>
        <p:spPr>
          <a:xfrm>
            <a:off x="0" y="838200"/>
            <a:ext cx="9064625" cy="556260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pic>
        <p:nvPicPr>
          <p:cNvPr descr="250px-%27City_of_Words%27%2C_lithograph_by_Vito_Acconci%2C_1999" id="900" name="Google Shape;900;p101"/>
          <p:cNvPicPr preferRelativeResize="0"/>
          <p:nvPr/>
        </p:nvPicPr>
        <p:blipFill rotWithShape="1">
          <a:blip r:embed="rId3">
            <a:alphaModFix/>
          </a:blip>
          <a:srcRect b="0" l="0" r="0" t="0"/>
          <a:stretch/>
        </p:blipFill>
        <p:spPr>
          <a:xfrm>
            <a:off x="1600200" y="222250"/>
            <a:ext cx="5562600" cy="61023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02"/>
          <p:cNvSpPr txBox="1"/>
          <p:nvPr/>
        </p:nvSpPr>
        <p:spPr>
          <a:xfrm>
            <a:off x="1371600" y="1400175"/>
            <a:ext cx="6553200" cy="3416300"/>
          </a:xfrm>
          <a:prstGeom prst="rect">
            <a:avLst/>
          </a:prstGeom>
          <a:noFill/>
          <a:ln>
            <a:noFill/>
          </a:ln>
        </p:spPr>
        <p:txBody>
          <a:bodyPr anchorCtr="0" anchor="ctr"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The texture is categorized into two types, real texture and implied texture</a:t>
            </a:r>
            <a:endParaRPr/>
          </a:p>
          <a:p>
            <a:pPr indent="0" lvl="0" marL="0" marR="0" rtl="0" algn="just">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114300" lvl="0" marL="0" marR="0" rtl="0" algn="just">
              <a:lnSpc>
                <a:spcPct val="100000"/>
              </a:lnSpc>
              <a:spcBef>
                <a:spcPts val="0"/>
              </a:spcBef>
              <a:spcAft>
                <a:spcPts val="0"/>
              </a:spcAft>
              <a:buClr>
                <a:schemeClr val="dk1"/>
              </a:buClr>
              <a:buSzPts val="1800"/>
              <a:buFont typeface="Arial"/>
              <a:buChar char="•"/>
            </a:pPr>
            <a:r>
              <a:rPr b="1" i="0" lang="en-US" sz="1800" u="none">
                <a:solidFill>
                  <a:schemeClr val="dk1"/>
                </a:solidFill>
                <a:latin typeface="Arial"/>
                <a:ea typeface="Arial"/>
                <a:cs typeface="Arial"/>
                <a:sym typeface="Arial"/>
              </a:rPr>
              <a:t>Real Texture</a:t>
            </a:r>
            <a:r>
              <a:rPr b="0" i="0" lang="en-US" sz="1800" u="none">
                <a:solidFill>
                  <a:schemeClr val="dk1"/>
                </a:solidFill>
                <a:latin typeface="Arial"/>
                <a:ea typeface="Arial"/>
                <a:cs typeface="Arial"/>
                <a:sym typeface="Arial"/>
              </a:rPr>
              <a:t> is defined as the actual texture of an object. Real Textures like roughness of an earthen pot or a smooth surface of a cascade are created to invoke the visual interest of the viewers. </a:t>
            </a:r>
            <a:endParaRPr/>
          </a:p>
          <a:p>
            <a:pPr indent="0" lvl="0" marL="0" marR="0" rtl="0" algn="just">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114300" lvl="0" marL="0" marR="0" rtl="0" algn="just">
              <a:lnSpc>
                <a:spcPct val="100000"/>
              </a:lnSpc>
              <a:spcBef>
                <a:spcPts val="0"/>
              </a:spcBef>
              <a:spcAft>
                <a:spcPts val="0"/>
              </a:spcAft>
              <a:buClr>
                <a:schemeClr val="dk1"/>
              </a:buClr>
              <a:buSzPts val="1800"/>
              <a:buFont typeface="Arial"/>
              <a:buChar char="•"/>
            </a:pPr>
            <a:r>
              <a:rPr b="1" i="0" lang="en-US" sz="1800" u="none">
                <a:solidFill>
                  <a:schemeClr val="dk1"/>
                </a:solidFill>
                <a:latin typeface="Arial"/>
                <a:ea typeface="Arial"/>
                <a:cs typeface="Arial"/>
                <a:sym typeface="Arial"/>
              </a:rPr>
              <a:t>Implied Texture</a:t>
            </a:r>
            <a:r>
              <a:rPr b="0" i="0" lang="en-US" sz="1800" u="none">
                <a:solidFill>
                  <a:schemeClr val="dk1"/>
                </a:solidFill>
                <a:latin typeface="Arial"/>
                <a:ea typeface="Arial"/>
                <a:cs typeface="Arial"/>
                <a:sym typeface="Arial"/>
              </a:rPr>
              <a:t> is where a two-dimensional piece of art is made to look like a certain texture in just a smooth piece of paper. Like a drawing of a tree trunk may look rough but in fact it is just a smooth piece of paper.</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pic>
        <p:nvPicPr>
          <p:cNvPr descr="texture 2" id="910" name="Google Shape;910;p103"/>
          <p:cNvPicPr preferRelativeResize="0"/>
          <p:nvPr/>
        </p:nvPicPr>
        <p:blipFill rotWithShape="1">
          <a:blip r:embed="rId3">
            <a:alphaModFix/>
          </a:blip>
          <a:srcRect b="6221" l="4821" r="37156" t="59049"/>
          <a:stretch/>
        </p:blipFill>
        <p:spPr>
          <a:xfrm>
            <a:off x="685800" y="914400"/>
            <a:ext cx="6858000" cy="3657600"/>
          </a:xfrm>
          <a:prstGeom prst="rect">
            <a:avLst/>
          </a:prstGeom>
          <a:noFill/>
          <a:ln>
            <a:noFill/>
          </a:ln>
        </p:spPr>
      </p:pic>
      <p:sp>
        <p:nvSpPr>
          <p:cNvPr id="911" name="Google Shape;911;p103"/>
          <p:cNvSpPr txBox="1"/>
          <p:nvPr/>
        </p:nvSpPr>
        <p:spPr>
          <a:xfrm>
            <a:off x="838200" y="4724400"/>
            <a:ext cx="69342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Janet Fish  </a:t>
            </a:r>
            <a:r>
              <a:rPr b="0" i="1" lang="en-US" sz="1800" u="none">
                <a:solidFill>
                  <a:schemeClr val="dk1"/>
                </a:solidFill>
                <a:latin typeface="Arial"/>
                <a:ea typeface="Arial"/>
                <a:cs typeface="Arial"/>
                <a:sym typeface="Arial"/>
              </a:rPr>
              <a:t>Oranges </a:t>
            </a:r>
            <a:r>
              <a:rPr b="0" i="0" lang="en-US" sz="1800" u="none">
                <a:solidFill>
                  <a:schemeClr val="dk1"/>
                </a:solidFill>
                <a:latin typeface="Arial"/>
                <a:ea typeface="Arial"/>
                <a:cs typeface="Arial"/>
                <a:sym typeface="Arial"/>
              </a:rPr>
              <a:t> 1973 Pastel on Sandpaper</a:t>
            </a:r>
            <a:endParaRPr/>
          </a:p>
        </p:txBody>
      </p:sp>
      <p:sp>
        <p:nvSpPr>
          <p:cNvPr id="912" name="Google Shape;912;p103"/>
          <p:cNvSpPr txBox="1"/>
          <p:nvPr/>
        </p:nvSpPr>
        <p:spPr>
          <a:xfrm>
            <a:off x="914400" y="5334000"/>
            <a:ext cx="7315200" cy="11906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Janet Fish used pastels to create visual textures in this work. In some areas she has combined different kinds of visual textures, such as shiny-rough, and shiny smooth, and matte smooth.</a:t>
            </a:r>
            <a:r>
              <a:rPr b="0" i="0" lang="en-US" sz="1800" u="none">
                <a:solidFill>
                  <a:schemeClr val="dk1"/>
                </a:solidFill>
                <a:latin typeface="Arial"/>
                <a:ea typeface="Arial"/>
                <a:cs typeface="Arial"/>
                <a:sym typeface="Arial"/>
              </a:rPr>
              <a:t>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6" name="Shape 916"/>
        <p:cNvGrpSpPr/>
        <p:nvPr/>
      </p:nvGrpSpPr>
      <p:grpSpPr>
        <a:xfrm>
          <a:off x="0" y="0"/>
          <a:ext cx="0" cy="0"/>
          <a:chOff x="0" y="0"/>
          <a:chExt cx="0" cy="0"/>
        </a:xfrm>
      </p:grpSpPr>
      <p:sp>
        <p:nvSpPr>
          <p:cNvPr id="917" name="Google Shape;917;p104"/>
          <p:cNvSpPr txBox="1"/>
          <p:nvPr/>
        </p:nvSpPr>
        <p:spPr>
          <a:xfrm>
            <a:off x="914400" y="381000"/>
            <a:ext cx="6858000" cy="6096000"/>
          </a:xfrm>
          <a:prstGeom prst="rect">
            <a:avLst/>
          </a:prstGeom>
          <a:solidFill>
            <a:srgbClr val="F9FDFD"/>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918" name="Google Shape;918;p104"/>
          <p:cNvSpPr txBox="1"/>
          <p:nvPr/>
        </p:nvSpPr>
        <p:spPr>
          <a:xfrm>
            <a:off x="0" y="0"/>
            <a:ext cx="9144000" cy="7239000"/>
          </a:xfrm>
          <a:prstGeom prst="rect">
            <a:avLst/>
          </a:prstGeom>
          <a:solidFill>
            <a:schemeClr val="folHlink"/>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919" name="Google Shape;919;p104"/>
          <p:cNvSpPr txBox="1"/>
          <p:nvPr/>
        </p:nvSpPr>
        <p:spPr>
          <a:xfrm>
            <a:off x="1447800" y="304800"/>
            <a:ext cx="55626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600"/>
              <a:buFont typeface="Arial"/>
              <a:buNone/>
            </a:pPr>
            <a:r>
              <a:rPr b="0" i="0" lang="en-US" sz="3600" u="none">
                <a:solidFill>
                  <a:schemeClr val="dk1"/>
                </a:solidFill>
                <a:latin typeface="Arial"/>
                <a:ea typeface="Arial"/>
                <a:cs typeface="Arial"/>
                <a:sym typeface="Arial"/>
              </a:rPr>
              <a:t>Space</a:t>
            </a:r>
            <a:endParaRPr/>
          </a:p>
        </p:txBody>
      </p:sp>
      <p:sp>
        <p:nvSpPr>
          <p:cNvPr id="920" name="Google Shape;920;p104"/>
          <p:cNvSpPr txBox="1"/>
          <p:nvPr/>
        </p:nvSpPr>
        <p:spPr>
          <a:xfrm>
            <a:off x="1143000" y="1447800"/>
            <a:ext cx="6553200" cy="5105400"/>
          </a:xfrm>
          <a:prstGeom prst="rect">
            <a:avLst/>
          </a:prstGeom>
          <a:solidFill>
            <a:srgbClr val="F9FDFD"/>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921" name="Google Shape;921;p104"/>
          <p:cNvSpPr txBox="1"/>
          <p:nvPr/>
        </p:nvSpPr>
        <p:spPr>
          <a:xfrm>
            <a:off x="1143000" y="1447800"/>
            <a:ext cx="6248400" cy="47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Space refers to both outer space and inner space.  Rockets move through outer space to explore other planets.  People move through the inner space of rooms and buildings.  Space can be flat and two dimensional, such as the space of a widow.  Space can also be three dimensional, such as the space filled with water in a swimming pool.</a:t>
            </a:r>
            <a:endParaRPr/>
          </a:p>
          <a:p>
            <a:pPr indent="0" lvl="0" marL="0" marR="0" rtl="0" algn="l">
              <a:lnSpc>
                <a:spcPct val="100000"/>
              </a:lnSpc>
              <a:spcBef>
                <a:spcPts val="90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Shapes and forms exist in space.  Space is the element of art that refers to the emptiness or area between, around, above, below, or within objects.  All objects take up space. You for example, are a living breathing form moving through space. </a:t>
            </a:r>
            <a:endParaRPr/>
          </a:p>
          <a:p>
            <a:pPr indent="0" lvl="0" marL="0" marR="0" rtl="0" algn="l">
              <a:lnSpc>
                <a:spcPct val="100000"/>
              </a:lnSpc>
              <a:spcBef>
                <a:spcPts val="90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Shapes and forms are defined by the space around and within them.  They depend on space for their existence.  This is why it is important to understand the relationship of space to shapes and form.</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05"/>
          <p:cNvSpPr txBox="1"/>
          <p:nvPr/>
        </p:nvSpPr>
        <p:spPr>
          <a:xfrm>
            <a:off x="609600" y="838200"/>
            <a:ext cx="6934200" cy="579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Positive and Negative Space</a:t>
            </a:r>
            <a:endParaRPr/>
          </a:p>
        </p:txBody>
      </p:sp>
      <p:sp>
        <p:nvSpPr>
          <p:cNvPr id="927" name="Google Shape;927;p105"/>
          <p:cNvSpPr txBox="1"/>
          <p:nvPr/>
        </p:nvSpPr>
        <p:spPr>
          <a:xfrm>
            <a:off x="762000" y="1600200"/>
            <a:ext cx="7010400" cy="1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In both two and three dimensional art, the shapes or forms are called the positive space or the figure.  The empty space between the forms are called negative space or ground. In the next slide, Jasper Johns uses a play one positive negative space. Are the faces or the vase the positive or negative?</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106"/>
          <p:cNvSpPr txBox="1"/>
          <p:nvPr/>
        </p:nvSpPr>
        <p:spPr>
          <a:xfrm>
            <a:off x="0" y="0"/>
            <a:ext cx="9144000" cy="6858000"/>
          </a:xfrm>
          <a:prstGeom prst="rect">
            <a:avLst/>
          </a:prstGeom>
          <a:solidFill>
            <a:srgbClr val="FF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scan0002" id="933" name="Google Shape;933;p106"/>
          <p:cNvPicPr preferRelativeResize="0"/>
          <p:nvPr/>
        </p:nvPicPr>
        <p:blipFill rotWithShape="1">
          <a:blip r:embed="rId3">
            <a:alphaModFix/>
          </a:blip>
          <a:srcRect b="7060" l="3669" r="55963" t="12869"/>
          <a:stretch/>
        </p:blipFill>
        <p:spPr>
          <a:xfrm>
            <a:off x="762000" y="304800"/>
            <a:ext cx="3352800" cy="4267200"/>
          </a:xfrm>
          <a:prstGeom prst="rect">
            <a:avLst/>
          </a:prstGeom>
          <a:noFill/>
          <a:ln>
            <a:noFill/>
          </a:ln>
        </p:spPr>
      </p:pic>
      <p:pic>
        <p:nvPicPr>
          <p:cNvPr descr="scan0002" id="934" name="Google Shape;934;p106"/>
          <p:cNvPicPr preferRelativeResize="0"/>
          <p:nvPr/>
        </p:nvPicPr>
        <p:blipFill rotWithShape="1">
          <a:blip r:embed="rId4">
            <a:alphaModFix/>
          </a:blip>
          <a:srcRect b="7360" l="50176" r="5638" t="12030"/>
          <a:stretch/>
        </p:blipFill>
        <p:spPr>
          <a:xfrm>
            <a:off x="4495800" y="304800"/>
            <a:ext cx="3581400" cy="4191000"/>
          </a:xfrm>
          <a:prstGeom prst="rect">
            <a:avLst/>
          </a:prstGeom>
          <a:noFill/>
          <a:ln>
            <a:noFill/>
          </a:ln>
        </p:spPr>
      </p:pic>
      <p:sp>
        <p:nvSpPr>
          <p:cNvPr id="935" name="Google Shape;935;p106"/>
          <p:cNvSpPr txBox="1"/>
          <p:nvPr/>
        </p:nvSpPr>
        <p:spPr>
          <a:xfrm>
            <a:off x="609600" y="4648200"/>
            <a:ext cx="73152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Jasper Johns </a:t>
            </a:r>
            <a:r>
              <a:rPr b="0" i="1" lang="en-US" sz="1800" u="none">
                <a:solidFill>
                  <a:schemeClr val="dk1"/>
                </a:solidFill>
                <a:latin typeface="Arial"/>
                <a:ea typeface="Arial"/>
                <a:cs typeface="Arial"/>
                <a:sym typeface="Arial"/>
              </a:rPr>
              <a:t>Cups 4 Picasso</a:t>
            </a:r>
            <a:r>
              <a:rPr b="0" i="0" lang="en-US" sz="1800" u="none">
                <a:solidFill>
                  <a:schemeClr val="dk1"/>
                </a:solidFill>
                <a:latin typeface="Arial"/>
                <a:ea typeface="Arial"/>
                <a:cs typeface="Arial"/>
                <a:sym typeface="Arial"/>
              </a:rPr>
              <a:t> 1972 Lithograph.</a:t>
            </a:r>
            <a:endParaRPr/>
          </a:p>
        </p:txBody>
      </p:sp>
      <p:sp>
        <p:nvSpPr>
          <p:cNvPr id="936" name="Google Shape;936;p106"/>
          <p:cNvSpPr txBox="1"/>
          <p:nvPr/>
        </p:nvSpPr>
        <p:spPr>
          <a:xfrm>
            <a:off x="0" y="5029200"/>
            <a:ext cx="8915400" cy="1465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Do you see a vase or do you see profiles of Pablo Picasso.  Jasper Johns has deliberately organized this work as a visual puzzle to confuse the viewer.  One minute the faces are very clear and seem to be the figure, while the space between the profiles is the ground.  The next moment the vase becomes figure and the space around the vase becomes the ground.</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07"/>
          <p:cNvSpPr txBox="1"/>
          <p:nvPr/>
        </p:nvSpPr>
        <p:spPr>
          <a:xfrm>
            <a:off x="0" y="0"/>
            <a:ext cx="9144000" cy="6858000"/>
          </a:xfrm>
          <a:prstGeom prst="rect">
            <a:avLst/>
          </a:prstGeom>
          <a:solidFill>
            <a:srgbClr val="FAE8A4"/>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space" id="942" name="Google Shape;942;p107"/>
          <p:cNvPicPr preferRelativeResize="0"/>
          <p:nvPr/>
        </p:nvPicPr>
        <p:blipFill rotWithShape="1">
          <a:blip r:embed="rId3">
            <a:alphaModFix/>
          </a:blip>
          <a:srcRect b="5685" l="5837" r="5137" t="5592"/>
          <a:stretch/>
        </p:blipFill>
        <p:spPr>
          <a:xfrm>
            <a:off x="381000" y="304800"/>
            <a:ext cx="4648200" cy="5943600"/>
          </a:xfrm>
          <a:prstGeom prst="rect">
            <a:avLst/>
          </a:prstGeom>
          <a:noFill/>
          <a:ln>
            <a:noFill/>
          </a:ln>
        </p:spPr>
      </p:pic>
      <p:sp>
        <p:nvSpPr>
          <p:cNvPr id="943" name="Google Shape;943;p107"/>
          <p:cNvSpPr txBox="1"/>
          <p:nvPr/>
        </p:nvSpPr>
        <p:spPr>
          <a:xfrm>
            <a:off x="5334000" y="533400"/>
            <a:ext cx="3352800"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a:solidFill>
                  <a:schemeClr val="dk1"/>
                </a:solidFill>
                <a:latin typeface="Arial"/>
                <a:ea typeface="Arial"/>
                <a:cs typeface="Arial"/>
                <a:sym typeface="Arial"/>
              </a:rPr>
              <a:t>Experimenting with Space</a:t>
            </a:r>
            <a:endParaRPr/>
          </a:p>
        </p:txBody>
      </p:sp>
      <p:sp>
        <p:nvSpPr>
          <p:cNvPr id="944" name="Google Shape;944;p107"/>
          <p:cNvSpPr txBox="1"/>
          <p:nvPr/>
        </p:nvSpPr>
        <p:spPr>
          <a:xfrm>
            <a:off x="381000" y="6469062"/>
            <a:ext cx="80772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M.C. Escher </a:t>
            </a:r>
            <a:r>
              <a:rPr b="0" i="1" lang="en-US" sz="1800" u="none">
                <a:solidFill>
                  <a:schemeClr val="dk1"/>
                </a:solidFill>
                <a:latin typeface="Arial"/>
                <a:ea typeface="Arial"/>
                <a:cs typeface="Arial"/>
                <a:sym typeface="Arial"/>
              </a:rPr>
              <a:t>Waterfall </a:t>
            </a:r>
            <a:r>
              <a:rPr b="0" i="0" lang="en-US" sz="1800" u="none">
                <a:solidFill>
                  <a:schemeClr val="dk1"/>
                </a:solidFill>
                <a:latin typeface="Arial"/>
                <a:ea typeface="Arial"/>
                <a:cs typeface="Arial"/>
                <a:sym typeface="Arial"/>
              </a:rPr>
              <a:t>1961 Lithograph</a:t>
            </a:r>
            <a:endParaRPr/>
          </a:p>
        </p:txBody>
      </p:sp>
      <p:sp>
        <p:nvSpPr>
          <p:cNvPr id="945" name="Google Shape;945;p107"/>
          <p:cNvSpPr txBox="1"/>
          <p:nvPr/>
        </p:nvSpPr>
        <p:spPr>
          <a:xfrm>
            <a:off x="5410200" y="1828800"/>
            <a:ext cx="3429000" cy="25638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At first this print looks normal.  Water is falling to turn a water wheel. However, follow the water from the base of the fall.  It runs uphill.  Escher has crated a visual puzzle using the mathematics of perspective.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1"/>
          <p:cNvSpPr txBox="1"/>
          <p:nvPr/>
        </p:nvSpPr>
        <p:spPr>
          <a:xfrm>
            <a:off x="0" y="0"/>
            <a:ext cx="9144000" cy="6858000"/>
          </a:xfrm>
          <a:prstGeom prst="rect">
            <a:avLst/>
          </a:prstGeom>
          <a:solidFill>
            <a:schemeClr val="folHlink"/>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scan0003" id="182" name="Google Shape;182;p11"/>
          <p:cNvPicPr preferRelativeResize="0"/>
          <p:nvPr/>
        </p:nvPicPr>
        <p:blipFill rotWithShape="1">
          <a:blip r:embed="rId3">
            <a:alphaModFix/>
          </a:blip>
          <a:srcRect b="5840" l="3060" r="56123" t="6419"/>
          <a:stretch/>
        </p:blipFill>
        <p:spPr>
          <a:xfrm>
            <a:off x="914400" y="533400"/>
            <a:ext cx="3048000" cy="3124200"/>
          </a:xfrm>
          <a:prstGeom prst="rect">
            <a:avLst/>
          </a:prstGeom>
          <a:noFill/>
          <a:ln>
            <a:noFill/>
          </a:ln>
        </p:spPr>
      </p:pic>
      <p:pic>
        <p:nvPicPr>
          <p:cNvPr descr="scan0003" id="183" name="Google Shape;183;p11"/>
          <p:cNvPicPr preferRelativeResize="0"/>
          <p:nvPr/>
        </p:nvPicPr>
        <p:blipFill rotWithShape="1">
          <a:blip r:embed="rId4">
            <a:alphaModFix/>
          </a:blip>
          <a:srcRect b="0" l="49101" r="0" t="5563"/>
          <a:stretch/>
        </p:blipFill>
        <p:spPr>
          <a:xfrm>
            <a:off x="4953000" y="838200"/>
            <a:ext cx="2922587" cy="2586037"/>
          </a:xfrm>
          <a:prstGeom prst="rect">
            <a:avLst/>
          </a:prstGeom>
          <a:noFill/>
          <a:ln>
            <a:noFill/>
          </a:ln>
        </p:spPr>
      </p:pic>
      <p:sp>
        <p:nvSpPr>
          <p:cNvPr id="184" name="Google Shape;184;p11"/>
          <p:cNvSpPr txBox="1"/>
          <p:nvPr/>
        </p:nvSpPr>
        <p:spPr>
          <a:xfrm>
            <a:off x="1295400" y="4191000"/>
            <a:ext cx="7239000" cy="173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Some lines that we think we see in nature really do not exist.  For instance, when you look at the edges of shapes,  you think of lines.  In the photo of the dogwood blossom, notice that there are no black lines around the flower, only black against white.  However in a sketch of the same blossom, lines are used to define the shape of the flower</a:t>
            </a:r>
            <a:r>
              <a:rPr b="0" i="0" lang="en-US" sz="1800" u="none">
                <a:solidFill>
                  <a:schemeClr val="dk1"/>
                </a:solidFill>
                <a:latin typeface="Arial"/>
                <a:ea typeface="Arial"/>
                <a:cs typeface="Arial"/>
                <a:sym typeface="Arial"/>
              </a:rPr>
              <a: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2"/>
          <p:cNvSpPr txBox="1"/>
          <p:nvPr/>
        </p:nvSpPr>
        <p:spPr>
          <a:xfrm>
            <a:off x="0" y="0"/>
            <a:ext cx="9144000" cy="6858000"/>
          </a:xfrm>
          <a:prstGeom prst="rect">
            <a:avLst/>
          </a:prstGeom>
          <a:solidFill>
            <a:srgbClr val="EF8B27"/>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190" name="Google Shape;190;p12"/>
          <p:cNvSpPr txBox="1"/>
          <p:nvPr/>
        </p:nvSpPr>
        <p:spPr>
          <a:xfrm>
            <a:off x="0" y="0"/>
            <a:ext cx="5943600" cy="7016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Arial"/>
              <a:buNone/>
            </a:pPr>
            <a:r>
              <a:rPr b="1" i="0" lang="en-US" sz="4000" u="none">
                <a:solidFill>
                  <a:schemeClr val="dk1"/>
                </a:solidFill>
                <a:latin typeface="Arial"/>
                <a:ea typeface="Arial"/>
                <a:cs typeface="Arial"/>
                <a:sym typeface="Arial"/>
              </a:rPr>
              <a:t>Line</a:t>
            </a:r>
            <a:endParaRPr/>
          </a:p>
        </p:txBody>
      </p:sp>
      <p:sp>
        <p:nvSpPr>
          <p:cNvPr id="191" name="Google Shape;191;p12"/>
          <p:cNvSpPr txBox="1"/>
          <p:nvPr/>
        </p:nvSpPr>
        <p:spPr>
          <a:xfrm>
            <a:off x="609600" y="609600"/>
            <a:ext cx="69342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When you, as a child, first picked up a crayon, a line might have been the first mark you made.  You use lines to write numbers, symbols, and the letter of the alphabet.  You use lines to draw pictures.  Lines are everywhere. </a:t>
            </a:r>
            <a:endParaRPr/>
          </a:p>
        </p:txBody>
      </p:sp>
      <p:pic>
        <p:nvPicPr>
          <p:cNvPr descr="scan0004" id="192" name="Google Shape;192;p12"/>
          <p:cNvPicPr preferRelativeResize="0"/>
          <p:nvPr/>
        </p:nvPicPr>
        <p:blipFill rotWithShape="1">
          <a:blip r:embed="rId3">
            <a:alphaModFix/>
          </a:blip>
          <a:srcRect b="33629" l="50715" r="-224" t="32738"/>
          <a:stretch/>
        </p:blipFill>
        <p:spPr>
          <a:xfrm>
            <a:off x="685800" y="2514600"/>
            <a:ext cx="3124200" cy="2514600"/>
          </a:xfrm>
          <a:prstGeom prst="rect">
            <a:avLst/>
          </a:prstGeom>
          <a:noFill/>
          <a:ln>
            <a:noFill/>
          </a:ln>
        </p:spPr>
      </p:pic>
      <p:pic>
        <p:nvPicPr>
          <p:cNvPr descr="scan0004" id="193" name="Google Shape;193;p12"/>
          <p:cNvPicPr preferRelativeResize="0"/>
          <p:nvPr/>
        </p:nvPicPr>
        <p:blipFill rotWithShape="1">
          <a:blip r:embed="rId4">
            <a:alphaModFix/>
          </a:blip>
          <a:srcRect b="69105" l="39044" r="9709" t="-1029"/>
          <a:stretch/>
        </p:blipFill>
        <p:spPr>
          <a:xfrm>
            <a:off x="3124200" y="3733800"/>
            <a:ext cx="3200400" cy="2362200"/>
          </a:xfrm>
          <a:prstGeom prst="rect">
            <a:avLst/>
          </a:prstGeom>
          <a:noFill/>
          <a:ln>
            <a:noFill/>
          </a:ln>
        </p:spPr>
      </p:pic>
      <p:pic>
        <p:nvPicPr>
          <p:cNvPr descr="scan0004" id="194" name="Google Shape;194;p12"/>
          <p:cNvPicPr preferRelativeResize="0"/>
          <p:nvPr/>
        </p:nvPicPr>
        <p:blipFill rotWithShape="1">
          <a:blip r:embed="rId5">
            <a:alphaModFix/>
          </a:blip>
          <a:srcRect b="41879" l="610" r="62400" t="3419"/>
          <a:stretch/>
        </p:blipFill>
        <p:spPr>
          <a:xfrm>
            <a:off x="6096000" y="2209800"/>
            <a:ext cx="2782887" cy="4876800"/>
          </a:xfrm>
          <a:prstGeom prst="rect">
            <a:avLst/>
          </a:prstGeom>
          <a:noFill/>
          <a:ln>
            <a:noFill/>
          </a:ln>
        </p:spPr>
      </p:pic>
      <p:sp>
        <p:nvSpPr>
          <p:cNvPr id="195" name="Google Shape;195;p12"/>
          <p:cNvSpPr txBox="1"/>
          <p:nvPr/>
        </p:nvSpPr>
        <p:spPr>
          <a:xfrm>
            <a:off x="381000" y="5486400"/>
            <a:ext cx="26670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What type of lines do you see around you?</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descr="http://www.sophia.org/download/ckeditor%2Fpictures/2401/data/content/471px-Caspar_David_Friedrich_032.jpg?1308110197" id="201" name="Google Shape;201;p13"/>
          <p:cNvPicPr preferRelativeResize="0"/>
          <p:nvPr/>
        </p:nvPicPr>
        <p:blipFill rotWithShape="1">
          <a:blip r:embed="rId3">
            <a:alphaModFix/>
          </a:blip>
          <a:srcRect b="0" l="0" r="0" t="0"/>
          <a:stretch/>
        </p:blipFill>
        <p:spPr>
          <a:xfrm>
            <a:off x="338137" y="914400"/>
            <a:ext cx="4127500" cy="5257800"/>
          </a:xfrm>
          <a:prstGeom prst="rect">
            <a:avLst/>
          </a:prstGeom>
          <a:noFill/>
          <a:ln>
            <a:noFill/>
          </a:ln>
        </p:spPr>
      </p:pic>
      <p:pic>
        <p:nvPicPr>
          <p:cNvPr descr="http://www.sophia.org/download/ckeditor%2Fpictures/2400/data/content/450px-Chartres_1.jpg?1308110127" id="202" name="Google Shape;202;p13"/>
          <p:cNvPicPr preferRelativeResize="0"/>
          <p:nvPr/>
        </p:nvPicPr>
        <p:blipFill rotWithShape="1">
          <a:blip r:embed="rId4">
            <a:alphaModFix/>
          </a:blip>
          <a:srcRect b="0" l="0" r="0" t="0"/>
          <a:stretch/>
        </p:blipFill>
        <p:spPr>
          <a:xfrm>
            <a:off x="4800600" y="914400"/>
            <a:ext cx="4000500" cy="5334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descr="https://encrypted-tbn0.gstatic.com/images?q=tbn:ANd9GcRe9dr8frkPRiHezpMOaSGwM0xUYg7I3KhUoBlY8z8a2176z02l" id="207" name="Google Shape;207;p14"/>
          <p:cNvPicPr preferRelativeResize="0"/>
          <p:nvPr/>
        </p:nvPicPr>
        <p:blipFill rotWithShape="1">
          <a:blip r:embed="rId3">
            <a:alphaModFix/>
          </a:blip>
          <a:srcRect b="0" l="0" r="0" t="0"/>
          <a:stretch/>
        </p:blipFill>
        <p:spPr>
          <a:xfrm>
            <a:off x="1219200" y="0"/>
            <a:ext cx="6858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pic>
        <p:nvPicPr>
          <p:cNvPr descr="https://encrypted-tbn0.gstatic.com/images?q=tbn:ANd9GcQnN6tnp1T029he9Qxs_4wClpbWHl1AWH6RyWtElZ6d0JKXPCax3Q" id="212" name="Google Shape;212;p15"/>
          <p:cNvPicPr preferRelativeResize="0"/>
          <p:nvPr/>
        </p:nvPicPr>
        <p:blipFill rotWithShape="1">
          <a:blip r:embed="rId3">
            <a:alphaModFix/>
          </a:blip>
          <a:srcRect b="0" l="0" r="0" t="0"/>
          <a:stretch/>
        </p:blipFill>
        <p:spPr>
          <a:xfrm>
            <a:off x="1217612" y="0"/>
            <a:ext cx="6707187"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descr="http://thumb7.shutterstock.com/display_pic_with_logo/2508979/251308975/stock-vector-vectorized-ink-black-and-white-texture-hand-drawn-lines-with-different-density-and-incline-251308975.jpg" id="217" name="Google Shape;217;p16"/>
          <p:cNvPicPr preferRelativeResize="0"/>
          <p:nvPr/>
        </p:nvPicPr>
        <p:blipFill rotWithShape="1">
          <a:blip r:embed="rId3">
            <a:alphaModFix/>
          </a:blip>
          <a:srcRect b="0" l="0" r="0" t="0"/>
          <a:stretch/>
        </p:blipFill>
        <p:spPr>
          <a:xfrm>
            <a:off x="1219200" y="17462"/>
            <a:ext cx="6477000" cy="676433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7"/>
          <p:cNvSpPr txBox="1"/>
          <p:nvPr/>
        </p:nvSpPr>
        <p:spPr>
          <a:xfrm>
            <a:off x="1828800" y="228600"/>
            <a:ext cx="5943600" cy="579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Kinds Of Line  </a:t>
            </a:r>
            <a:endParaRPr/>
          </a:p>
        </p:txBody>
      </p:sp>
      <p:pic>
        <p:nvPicPr>
          <p:cNvPr descr="scan0005" id="223" name="Google Shape;223;p17"/>
          <p:cNvPicPr preferRelativeResize="0"/>
          <p:nvPr/>
        </p:nvPicPr>
        <p:blipFill rotWithShape="1">
          <a:blip r:embed="rId3">
            <a:alphaModFix/>
          </a:blip>
          <a:srcRect b="23721" l="1989" r="55313" t="39047"/>
          <a:stretch/>
        </p:blipFill>
        <p:spPr>
          <a:xfrm>
            <a:off x="304800" y="990600"/>
            <a:ext cx="1906587" cy="2057400"/>
          </a:xfrm>
          <a:prstGeom prst="rect">
            <a:avLst/>
          </a:prstGeom>
          <a:noFill/>
          <a:ln>
            <a:noFill/>
          </a:ln>
        </p:spPr>
      </p:pic>
      <p:pic>
        <p:nvPicPr>
          <p:cNvPr descr="scan0005" id="224" name="Google Shape;224;p17"/>
          <p:cNvPicPr preferRelativeResize="0"/>
          <p:nvPr/>
        </p:nvPicPr>
        <p:blipFill rotWithShape="1">
          <a:blip r:embed="rId4">
            <a:alphaModFix/>
          </a:blip>
          <a:srcRect b="72950" l="55348" r="-401" t="2081"/>
          <a:stretch/>
        </p:blipFill>
        <p:spPr>
          <a:xfrm>
            <a:off x="609600" y="4495800"/>
            <a:ext cx="2362200" cy="1619250"/>
          </a:xfrm>
          <a:prstGeom prst="rect">
            <a:avLst/>
          </a:prstGeom>
          <a:noFill/>
          <a:ln>
            <a:noFill/>
          </a:ln>
        </p:spPr>
      </p:pic>
      <p:pic>
        <p:nvPicPr>
          <p:cNvPr descr="scan0005" id="225" name="Google Shape;225;p17"/>
          <p:cNvPicPr preferRelativeResize="0"/>
          <p:nvPr/>
        </p:nvPicPr>
        <p:blipFill rotWithShape="1">
          <a:blip r:embed="rId5">
            <a:alphaModFix/>
          </a:blip>
          <a:srcRect b="7955" l="61244" r="479" t="62761"/>
          <a:stretch/>
        </p:blipFill>
        <p:spPr>
          <a:xfrm>
            <a:off x="2819400" y="914400"/>
            <a:ext cx="2667000" cy="2524125"/>
          </a:xfrm>
          <a:prstGeom prst="rect">
            <a:avLst/>
          </a:prstGeom>
          <a:noFill/>
          <a:ln>
            <a:noFill/>
          </a:ln>
        </p:spPr>
      </p:pic>
      <p:pic>
        <p:nvPicPr>
          <p:cNvPr descr="scan" id="226" name="Google Shape;226;p17"/>
          <p:cNvPicPr preferRelativeResize="0"/>
          <p:nvPr/>
        </p:nvPicPr>
        <p:blipFill rotWithShape="1">
          <a:blip r:embed="rId6">
            <a:alphaModFix/>
          </a:blip>
          <a:srcRect b="14833" l="73126" r="4820" t="72390"/>
          <a:stretch/>
        </p:blipFill>
        <p:spPr>
          <a:xfrm>
            <a:off x="4191000" y="3810000"/>
            <a:ext cx="2895600" cy="2362200"/>
          </a:xfrm>
          <a:prstGeom prst="rect">
            <a:avLst/>
          </a:prstGeom>
          <a:noFill/>
          <a:ln>
            <a:noFill/>
          </a:ln>
        </p:spPr>
      </p:pic>
      <p:pic>
        <p:nvPicPr>
          <p:cNvPr descr="scan" id="227" name="Google Shape;227;p17"/>
          <p:cNvPicPr preferRelativeResize="0"/>
          <p:nvPr/>
        </p:nvPicPr>
        <p:blipFill rotWithShape="1">
          <a:blip r:embed="rId7">
            <a:alphaModFix/>
          </a:blip>
          <a:srcRect b="40118" l="76539" r="2907" t="45791"/>
          <a:stretch/>
        </p:blipFill>
        <p:spPr>
          <a:xfrm>
            <a:off x="5943600" y="533400"/>
            <a:ext cx="2209800" cy="2133600"/>
          </a:xfrm>
          <a:prstGeom prst="rect">
            <a:avLst/>
          </a:prstGeom>
          <a:noFill/>
          <a:ln>
            <a:noFill/>
          </a:ln>
        </p:spPr>
      </p:pic>
      <p:sp>
        <p:nvSpPr>
          <p:cNvPr id="228" name="Google Shape;228;p17"/>
          <p:cNvSpPr txBox="1"/>
          <p:nvPr/>
        </p:nvSpPr>
        <p:spPr>
          <a:xfrm>
            <a:off x="228600" y="3124200"/>
            <a:ext cx="22860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Vertical</a:t>
            </a:r>
            <a:endParaRPr/>
          </a:p>
        </p:txBody>
      </p:sp>
      <p:sp>
        <p:nvSpPr>
          <p:cNvPr id="229" name="Google Shape;229;p17"/>
          <p:cNvSpPr txBox="1"/>
          <p:nvPr/>
        </p:nvSpPr>
        <p:spPr>
          <a:xfrm>
            <a:off x="990600" y="6172200"/>
            <a:ext cx="2438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Horizontal</a:t>
            </a:r>
            <a:endParaRPr/>
          </a:p>
        </p:txBody>
      </p:sp>
      <p:sp>
        <p:nvSpPr>
          <p:cNvPr id="230" name="Google Shape;230;p17"/>
          <p:cNvSpPr txBox="1"/>
          <p:nvPr/>
        </p:nvSpPr>
        <p:spPr>
          <a:xfrm>
            <a:off x="2895600" y="3505200"/>
            <a:ext cx="29718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Diagonal</a:t>
            </a:r>
            <a:endParaRPr/>
          </a:p>
        </p:txBody>
      </p:sp>
      <p:sp>
        <p:nvSpPr>
          <p:cNvPr id="231" name="Google Shape;231;p17"/>
          <p:cNvSpPr txBox="1"/>
          <p:nvPr/>
        </p:nvSpPr>
        <p:spPr>
          <a:xfrm>
            <a:off x="5867400" y="2895600"/>
            <a:ext cx="23622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Curved</a:t>
            </a:r>
            <a:endParaRPr/>
          </a:p>
        </p:txBody>
      </p:sp>
      <p:sp>
        <p:nvSpPr>
          <p:cNvPr id="232" name="Google Shape;232;p17"/>
          <p:cNvSpPr txBox="1"/>
          <p:nvPr/>
        </p:nvSpPr>
        <p:spPr>
          <a:xfrm>
            <a:off x="4648200" y="6248400"/>
            <a:ext cx="44958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Zig Zag, or also known as geometric</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descr="http://ak.picdn.net/shutterstock/videos/4907606/preview/stock-footage-chaotic-random-white-lines-abstract-motion-black-background.jpg" id="238" name="Google Shape;238;p18"/>
          <p:cNvPicPr preferRelativeResize="0"/>
          <p:nvPr/>
        </p:nvPicPr>
        <p:blipFill rotWithShape="1">
          <a:blip r:embed="rId3">
            <a:alphaModFix/>
          </a:blip>
          <a:srcRect b="0" l="0" r="0" t="0"/>
          <a:stretch/>
        </p:blipFill>
        <p:spPr>
          <a:xfrm>
            <a:off x="609600" y="1371600"/>
            <a:ext cx="8027987" cy="4495800"/>
          </a:xfrm>
          <a:prstGeom prst="rect">
            <a:avLst/>
          </a:prstGeom>
          <a:noFill/>
          <a:ln>
            <a:noFill/>
          </a:ln>
        </p:spPr>
      </p:pic>
      <p:sp>
        <p:nvSpPr>
          <p:cNvPr id="239" name="Google Shape;239;p18"/>
          <p:cNvSpPr txBox="1"/>
          <p:nvPr/>
        </p:nvSpPr>
        <p:spPr>
          <a:xfrm>
            <a:off x="2427287" y="457200"/>
            <a:ext cx="46990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Directional Lines </a:t>
            </a:r>
            <a:endParaRPr/>
          </a:p>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Abstract composition of all types of lines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https://encrypted-tbn3.gstatic.com/images?q=tbn:ANd9GcQiWFQi5-2TpBnKvbdsI9WXK8_QLcVGVKFMzriFffzaV6ktvK2L" id="245" name="Google Shape;245;p19"/>
          <p:cNvPicPr preferRelativeResize="0"/>
          <p:nvPr/>
        </p:nvPicPr>
        <p:blipFill rotWithShape="1">
          <a:blip r:embed="rId3">
            <a:alphaModFix/>
          </a:blip>
          <a:srcRect b="0" l="0" r="0" t="0"/>
          <a:stretch/>
        </p:blipFill>
        <p:spPr>
          <a:xfrm>
            <a:off x="609600" y="1143000"/>
            <a:ext cx="3686175" cy="4800600"/>
          </a:xfrm>
          <a:prstGeom prst="rect">
            <a:avLst/>
          </a:prstGeom>
          <a:noFill/>
          <a:ln>
            <a:noFill/>
          </a:ln>
        </p:spPr>
      </p:pic>
      <p:pic>
        <p:nvPicPr>
          <p:cNvPr descr="https://encrypted-tbn2.gstatic.com/images?q=tbn:ANd9GcR0tY13wNILfWeX0osFn5DDHJtjXUTqpiWQvN9H4PbyCJrYb9_v" id="246" name="Google Shape;246;p19"/>
          <p:cNvPicPr preferRelativeResize="0"/>
          <p:nvPr/>
        </p:nvPicPr>
        <p:blipFill rotWithShape="1">
          <a:blip r:embed="rId4">
            <a:alphaModFix/>
          </a:blip>
          <a:srcRect b="0" l="0" r="0" t="0"/>
          <a:stretch/>
        </p:blipFill>
        <p:spPr>
          <a:xfrm>
            <a:off x="4876800" y="0"/>
            <a:ext cx="3619500" cy="2857500"/>
          </a:xfrm>
          <a:prstGeom prst="rect">
            <a:avLst/>
          </a:prstGeom>
          <a:noFill/>
          <a:ln>
            <a:noFill/>
          </a:ln>
        </p:spPr>
      </p:pic>
      <p:pic>
        <p:nvPicPr>
          <p:cNvPr descr="http://farm2.staticflickr.com/1322/5114671199_abc0fc2fe3_z.jpg" id="247" name="Google Shape;247;p19"/>
          <p:cNvPicPr preferRelativeResize="0"/>
          <p:nvPr/>
        </p:nvPicPr>
        <p:blipFill rotWithShape="1">
          <a:blip r:embed="rId5">
            <a:alphaModFix/>
          </a:blip>
          <a:srcRect b="0" l="0" r="0" t="0"/>
          <a:stretch/>
        </p:blipFill>
        <p:spPr>
          <a:xfrm>
            <a:off x="5334000" y="2819400"/>
            <a:ext cx="2971800" cy="3533775"/>
          </a:xfrm>
          <a:prstGeom prst="rect">
            <a:avLst/>
          </a:prstGeom>
          <a:noFill/>
          <a:ln>
            <a:noFill/>
          </a:ln>
        </p:spPr>
      </p:pic>
      <p:sp>
        <p:nvSpPr>
          <p:cNvPr id="248" name="Google Shape;248;p19"/>
          <p:cNvSpPr txBox="1"/>
          <p:nvPr/>
        </p:nvSpPr>
        <p:spPr>
          <a:xfrm>
            <a:off x="1143000" y="381000"/>
            <a:ext cx="20447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Directional Lines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txBox="1"/>
          <p:nvPr/>
        </p:nvSpPr>
        <p:spPr>
          <a:xfrm>
            <a:off x="2895600" y="457200"/>
            <a:ext cx="245745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cap="none" strike="noStrike">
                <a:solidFill>
                  <a:schemeClr val="dk1"/>
                </a:solidFill>
                <a:latin typeface="Arial"/>
                <a:ea typeface="Arial"/>
                <a:cs typeface="Arial"/>
                <a:sym typeface="Arial"/>
              </a:rPr>
              <a:t>OBJECTIVES</a:t>
            </a:r>
            <a:endParaRPr/>
          </a:p>
        </p:txBody>
      </p:sp>
      <p:sp>
        <p:nvSpPr>
          <p:cNvPr id="111" name="Google Shape;111;p2"/>
          <p:cNvSpPr txBox="1"/>
          <p:nvPr/>
        </p:nvSpPr>
        <p:spPr>
          <a:xfrm>
            <a:off x="1295400" y="1219200"/>
            <a:ext cx="6477000" cy="4524375"/>
          </a:xfrm>
          <a:prstGeom prst="rect">
            <a:avLst/>
          </a:prstGeom>
          <a:noFill/>
          <a:ln>
            <a:noFill/>
          </a:ln>
        </p:spPr>
        <p:txBody>
          <a:bodyPr anchorCtr="0" anchor="t" bIns="45700" lIns="91425" spcFirstLastPara="1" rIns="91425" wrap="square" tIns="45700">
            <a:spAutoFit/>
          </a:bodyPr>
          <a:lstStyle/>
          <a:p>
            <a:pPr indent="-152400" lvl="0" marL="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To introduce the basic elements of Design</a:t>
            </a:r>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52400" lvl="0" marL="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To introduce relation between visual elements</a:t>
            </a:r>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52400" lvl="0" marL="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To provide knowledge in application of Visual elements.  </a:t>
            </a:r>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   </a:t>
            </a:r>
            <a:endParaRPr/>
          </a:p>
          <a:p>
            <a:pPr indent="-152400" lvl="0" marL="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To provide knowledge in Aesthetics.</a:t>
            </a:r>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 </a:t>
            </a:r>
            <a:endParaRPr/>
          </a:p>
          <a:p>
            <a:pPr indent="-152400" lvl="0" marL="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To sensitize towards visual experience</a:t>
            </a:r>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52400" lvl="0" marL="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To provide skills in Visual representation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descr="https://classconnection.s3.amazonaws.com/177/flashcards/662177/jpg/madonnaofthemeadows1314499176248.jpg" id="254" name="Google Shape;254;p20"/>
          <p:cNvPicPr preferRelativeResize="0"/>
          <p:nvPr/>
        </p:nvPicPr>
        <p:blipFill rotWithShape="1">
          <a:blip r:embed="rId3">
            <a:alphaModFix/>
          </a:blip>
          <a:srcRect b="0" l="0" r="0" t="0"/>
          <a:stretch/>
        </p:blipFill>
        <p:spPr>
          <a:xfrm>
            <a:off x="4465637" y="0"/>
            <a:ext cx="4678362" cy="6019800"/>
          </a:xfrm>
          <a:prstGeom prst="rect">
            <a:avLst/>
          </a:prstGeom>
          <a:noFill/>
          <a:ln>
            <a:noFill/>
          </a:ln>
        </p:spPr>
      </p:pic>
      <p:sp>
        <p:nvSpPr>
          <p:cNvPr id="255" name="Google Shape;255;p20"/>
          <p:cNvSpPr txBox="1"/>
          <p:nvPr/>
        </p:nvSpPr>
        <p:spPr>
          <a:xfrm>
            <a:off x="457200" y="1143000"/>
            <a:ext cx="20050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Imaginary Lines </a:t>
            </a:r>
            <a:endParaRPr/>
          </a:p>
        </p:txBody>
      </p:sp>
      <p:cxnSp>
        <p:nvCxnSpPr>
          <p:cNvPr id="256" name="Google Shape;256;p20"/>
          <p:cNvCxnSpPr/>
          <p:nvPr/>
        </p:nvCxnSpPr>
        <p:spPr>
          <a:xfrm flipH="1">
            <a:off x="5334000" y="1219200"/>
            <a:ext cx="1066800" cy="2209800"/>
          </a:xfrm>
          <a:prstGeom prst="straightConnector1">
            <a:avLst/>
          </a:prstGeom>
          <a:noFill/>
          <a:ln cap="flat" cmpd="sng" w="9525">
            <a:solidFill>
              <a:srgbClr val="FFFF00"/>
            </a:solidFill>
            <a:prstDash val="solid"/>
            <a:miter lim="800000"/>
            <a:headEnd len="med" w="med" type="none"/>
            <a:tailEnd len="med" w="med" type="stealth"/>
          </a:ln>
        </p:spPr>
      </p:cxnSp>
      <p:cxnSp>
        <p:nvCxnSpPr>
          <p:cNvPr id="257" name="Google Shape;257;p20"/>
          <p:cNvCxnSpPr/>
          <p:nvPr/>
        </p:nvCxnSpPr>
        <p:spPr>
          <a:xfrm>
            <a:off x="6705600" y="1219200"/>
            <a:ext cx="0" cy="1828800"/>
          </a:xfrm>
          <a:prstGeom prst="straightConnector1">
            <a:avLst/>
          </a:prstGeom>
          <a:noFill/>
          <a:ln cap="flat" cmpd="sng" w="9525">
            <a:solidFill>
              <a:srgbClr val="FFFF00"/>
            </a:solidFill>
            <a:prstDash val="solid"/>
            <a:miter lim="800000"/>
            <a:headEnd len="med" w="med" type="none"/>
            <a:tailEnd len="med" w="med" type="stealth"/>
          </a:ln>
        </p:spPr>
      </p:cxnSp>
      <p:pic>
        <p:nvPicPr>
          <p:cNvPr descr="https://nott249.files.wordpress.com/2013/03/pt2-ex20-implied-lines-1-with-line.jpg" id="258" name="Google Shape;258;p20"/>
          <p:cNvPicPr preferRelativeResize="0"/>
          <p:nvPr/>
        </p:nvPicPr>
        <p:blipFill rotWithShape="1">
          <a:blip r:embed="rId4">
            <a:alphaModFix/>
          </a:blip>
          <a:srcRect b="0" l="0" r="0" t="0"/>
          <a:stretch/>
        </p:blipFill>
        <p:spPr>
          <a:xfrm>
            <a:off x="304800" y="3962400"/>
            <a:ext cx="3895725" cy="24733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1"/>
          <p:cNvSpPr txBox="1"/>
          <p:nvPr/>
        </p:nvSpPr>
        <p:spPr>
          <a:xfrm>
            <a:off x="838200" y="457200"/>
            <a:ext cx="17113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Gesture lines </a:t>
            </a:r>
            <a:endParaRPr/>
          </a:p>
        </p:txBody>
      </p:sp>
      <p:pic>
        <p:nvPicPr>
          <p:cNvPr descr="http://josemarzan.com/wp-content/uploads/2012/01/large.jpeg" id="265" name="Google Shape;265;p21"/>
          <p:cNvPicPr preferRelativeResize="0"/>
          <p:nvPr/>
        </p:nvPicPr>
        <p:blipFill rotWithShape="1">
          <a:blip r:embed="rId3">
            <a:alphaModFix/>
          </a:blip>
          <a:srcRect b="0" l="0" r="0" t="0"/>
          <a:stretch/>
        </p:blipFill>
        <p:spPr>
          <a:xfrm>
            <a:off x="304800" y="1219200"/>
            <a:ext cx="3581400" cy="4775200"/>
          </a:xfrm>
          <a:prstGeom prst="rect">
            <a:avLst/>
          </a:prstGeom>
          <a:noFill/>
          <a:ln>
            <a:noFill/>
          </a:ln>
        </p:spPr>
      </p:pic>
      <p:pic>
        <p:nvPicPr>
          <p:cNvPr descr="http://kimberlyjoyceillustration.com/wp-content/uploads/2013/06/Gesture-drawing-study-animal-6-12-13.jpg" id="266" name="Google Shape;266;p21"/>
          <p:cNvPicPr preferRelativeResize="0"/>
          <p:nvPr/>
        </p:nvPicPr>
        <p:blipFill rotWithShape="1">
          <a:blip r:embed="rId4">
            <a:alphaModFix/>
          </a:blip>
          <a:srcRect b="0" l="0" r="0" t="0"/>
          <a:stretch/>
        </p:blipFill>
        <p:spPr>
          <a:xfrm>
            <a:off x="4191000" y="3575050"/>
            <a:ext cx="4591050" cy="3025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descr="https://joyscreativespace.files.wordpress.com/2014/06/dsc04307.jpg" id="272" name="Google Shape;272;p22"/>
          <p:cNvPicPr preferRelativeResize="0"/>
          <p:nvPr/>
        </p:nvPicPr>
        <p:blipFill rotWithShape="1">
          <a:blip r:embed="rId3">
            <a:alphaModFix/>
          </a:blip>
          <a:srcRect b="0" l="0" r="0" t="0"/>
          <a:stretch/>
        </p:blipFill>
        <p:spPr>
          <a:xfrm>
            <a:off x="762000" y="1044575"/>
            <a:ext cx="3733800" cy="3146425"/>
          </a:xfrm>
          <a:prstGeom prst="rect">
            <a:avLst/>
          </a:prstGeom>
          <a:noFill/>
          <a:ln>
            <a:noFill/>
          </a:ln>
        </p:spPr>
      </p:pic>
      <p:sp>
        <p:nvSpPr>
          <p:cNvPr id="273" name="Google Shape;273;p22"/>
          <p:cNvSpPr txBox="1"/>
          <p:nvPr/>
        </p:nvSpPr>
        <p:spPr>
          <a:xfrm>
            <a:off x="1219200" y="239712"/>
            <a:ext cx="21336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Expressive Lines </a:t>
            </a:r>
            <a:endParaRPr/>
          </a:p>
        </p:txBody>
      </p:sp>
      <p:sp>
        <p:nvSpPr>
          <p:cNvPr descr="Image result for psychic line" id="274" name="Google Shape;274;p22"/>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http://teachersites.schoolworld.com/webpages/PFallon/imageGallery/Art%202/Triangle%20Illusion.gif" id="275" name="Google Shape;275;p22"/>
          <p:cNvPicPr preferRelativeResize="0"/>
          <p:nvPr/>
        </p:nvPicPr>
        <p:blipFill rotWithShape="1">
          <a:blip r:embed="rId4">
            <a:alphaModFix/>
          </a:blip>
          <a:srcRect b="0" l="0" r="0" t="0"/>
          <a:stretch/>
        </p:blipFill>
        <p:spPr>
          <a:xfrm>
            <a:off x="5334000" y="1104900"/>
            <a:ext cx="3133725" cy="3009900"/>
          </a:xfrm>
          <a:prstGeom prst="rect">
            <a:avLst/>
          </a:prstGeom>
          <a:noFill/>
          <a:ln>
            <a:noFill/>
          </a:ln>
        </p:spPr>
      </p:pic>
      <p:sp>
        <p:nvSpPr>
          <p:cNvPr id="276" name="Google Shape;276;p22"/>
          <p:cNvSpPr txBox="1"/>
          <p:nvPr/>
        </p:nvSpPr>
        <p:spPr>
          <a:xfrm>
            <a:off x="6248400" y="228600"/>
            <a:ext cx="17240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Psychic Lines</a:t>
            </a:r>
            <a:endParaRPr/>
          </a:p>
        </p:txBody>
      </p:sp>
      <p:pic>
        <p:nvPicPr>
          <p:cNvPr descr="http://bluni.files.wordpress.com/2008/12/psychic-line2.jpg" id="277" name="Google Shape;277;p22"/>
          <p:cNvPicPr preferRelativeResize="0"/>
          <p:nvPr/>
        </p:nvPicPr>
        <p:blipFill rotWithShape="1">
          <a:blip r:embed="rId5">
            <a:alphaModFix/>
          </a:blip>
          <a:srcRect b="0" l="0" r="0" t="0"/>
          <a:stretch/>
        </p:blipFill>
        <p:spPr>
          <a:xfrm>
            <a:off x="1752600" y="4572000"/>
            <a:ext cx="5791200" cy="192246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descr="http://i.dailymail.co.uk/i/pix/2011/11/14/article-0-0ECAFF0E00000578-102_964x709.jpg" id="283" name="Google Shape;283;p23"/>
          <p:cNvPicPr preferRelativeResize="0"/>
          <p:nvPr/>
        </p:nvPicPr>
        <p:blipFill rotWithShape="1">
          <a:blip r:embed="rId3">
            <a:alphaModFix/>
          </a:blip>
          <a:srcRect b="0" l="0" r="0" t="0"/>
          <a:stretch/>
        </p:blipFill>
        <p:spPr>
          <a:xfrm>
            <a:off x="990600" y="762000"/>
            <a:ext cx="7253287" cy="5334000"/>
          </a:xfrm>
          <a:prstGeom prst="rect">
            <a:avLst/>
          </a:prstGeom>
          <a:noFill/>
          <a:ln>
            <a:noFill/>
          </a:ln>
        </p:spPr>
      </p:pic>
      <p:sp>
        <p:nvSpPr>
          <p:cNvPr id="284" name="Google Shape;284;p23"/>
          <p:cNvSpPr txBox="1"/>
          <p:nvPr/>
        </p:nvSpPr>
        <p:spPr>
          <a:xfrm>
            <a:off x="3652837" y="152400"/>
            <a:ext cx="20050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Line and illusion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descr="http://artofday.com/wordpress/wp-content/uploads/2010/11/steve_natanson_line_drawing1.jpg" id="290" name="Google Shape;290;p24"/>
          <p:cNvPicPr preferRelativeResize="0"/>
          <p:nvPr/>
        </p:nvPicPr>
        <p:blipFill rotWithShape="1">
          <a:blip r:embed="rId3">
            <a:alphaModFix/>
          </a:blip>
          <a:srcRect b="0" l="0" r="0" t="0"/>
          <a:stretch/>
        </p:blipFill>
        <p:spPr>
          <a:xfrm>
            <a:off x="685800" y="381000"/>
            <a:ext cx="3952875" cy="2643187"/>
          </a:xfrm>
          <a:prstGeom prst="rect">
            <a:avLst/>
          </a:prstGeom>
          <a:noFill/>
          <a:ln>
            <a:noFill/>
          </a:ln>
        </p:spPr>
      </p:pic>
      <p:pic>
        <p:nvPicPr>
          <p:cNvPr descr="http://fc03.deviantart.net/fs12/i/2006/300/2/7/Line_Drawing__by_Gibby50.jpg" id="291" name="Google Shape;291;p24"/>
          <p:cNvPicPr preferRelativeResize="0"/>
          <p:nvPr/>
        </p:nvPicPr>
        <p:blipFill rotWithShape="1">
          <a:blip r:embed="rId4">
            <a:alphaModFix/>
          </a:blip>
          <a:srcRect b="0" l="0" r="0" t="0"/>
          <a:stretch/>
        </p:blipFill>
        <p:spPr>
          <a:xfrm>
            <a:off x="6019800" y="381000"/>
            <a:ext cx="2009775" cy="2768600"/>
          </a:xfrm>
          <a:prstGeom prst="rect">
            <a:avLst/>
          </a:prstGeom>
          <a:noFill/>
          <a:ln>
            <a:noFill/>
          </a:ln>
        </p:spPr>
      </p:pic>
      <p:pic>
        <p:nvPicPr>
          <p:cNvPr descr="http://vasare.files.wordpress.com/2011/03/black-white-abstract-pattern-vector-line-drawing-graphic-pen-textile-pattern-vasare-nar-commission-summer-trend-contemporary-fashion-aztec-navajo-triangles.png?w=1200" id="292" name="Google Shape;292;p24"/>
          <p:cNvPicPr preferRelativeResize="0"/>
          <p:nvPr/>
        </p:nvPicPr>
        <p:blipFill rotWithShape="1">
          <a:blip r:embed="rId5">
            <a:alphaModFix/>
          </a:blip>
          <a:srcRect b="0" l="0" r="0" t="0"/>
          <a:stretch/>
        </p:blipFill>
        <p:spPr>
          <a:xfrm>
            <a:off x="685800" y="3352800"/>
            <a:ext cx="4714875" cy="3076575"/>
          </a:xfrm>
          <a:prstGeom prst="rect">
            <a:avLst/>
          </a:prstGeom>
          <a:noFill/>
          <a:ln>
            <a:noFill/>
          </a:ln>
        </p:spPr>
      </p:pic>
      <p:sp>
        <p:nvSpPr>
          <p:cNvPr id="293" name="Google Shape;293;p24"/>
          <p:cNvSpPr txBox="1"/>
          <p:nvPr/>
        </p:nvSpPr>
        <p:spPr>
          <a:xfrm>
            <a:off x="6172200" y="4724400"/>
            <a:ext cx="2617787"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1" i="0" lang="en-US" sz="2800" u="none">
                <a:solidFill>
                  <a:schemeClr val="dk1"/>
                </a:solidFill>
                <a:latin typeface="Calibri"/>
                <a:ea typeface="Calibri"/>
                <a:cs typeface="Calibri"/>
                <a:sym typeface="Calibri"/>
              </a:rPr>
              <a:t>Line as patterns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5"/>
          <p:cNvSpPr txBox="1"/>
          <p:nvPr/>
        </p:nvSpPr>
        <p:spPr>
          <a:xfrm>
            <a:off x="990600" y="0"/>
            <a:ext cx="431006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DISCRIPTIVE LINES : CALLIGRAPHY </a:t>
            </a:r>
            <a:endParaRPr/>
          </a:p>
        </p:txBody>
      </p:sp>
      <p:sp>
        <p:nvSpPr>
          <p:cNvPr id="300" name="Google Shape;300;p25"/>
          <p:cNvSpPr txBox="1"/>
          <p:nvPr/>
        </p:nvSpPr>
        <p:spPr>
          <a:xfrm>
            <a:off x="0" y="358775"/>
            <a:ext cx="4572000" cy="23082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Descriptive </a:t>
            </a:r>
            <a:r>
              <a:rPr b="0" i="0" lang="en-US" sz="1800" u="none">
                <a:solidFill>
                  <a:schemeClr val="dk1"/>
                </a:solidFill>
                <a:latin typeface="Arial"/>
                <a:ea typeface="Arial"/>
                <a:cs typeface="Arial"/>
                <a:sym typeface="Arial"/>
              </a:rPr>
              <a:t>lines give us information. </a:t>
            </a:r>
            <a:r>
              <a:rPr b="0" i="1" lang="en-US" sz="1800" u="none">
                <a:solidFill>
                  <a:schemeClr val="dk1"/>
                </a:solidFill>
                <a:latin typeface="Arial"/>
                <a:ea typeface="Arial"/>
                <a:cs typeface="Arial"/>
                <a:sym typeface="Arial"/>
              </a:rPr>
              <a:t>Descriptive</a:t>
            </a:r>
            <a:r>
              <a:rPr b="0" i="0" lang="en-US" sz="1800" u="none">
                <a:solidFill>
                  <a:schemeClr val="dk1"/>
                </a:solidFill>
                <a:latin typeface="Arial"/>
                <a:ea typeface="Arial"/>
                <a:cs typeface="Arial"/>
                <a:sym typeface="Arial"/>
              </a:rPr>
              <a:t> lines are used in such things as handwriting, charts and diagrams. They can also be used as decorative elements. Descriptive lines are used in two dimensional work to suggest three dimensionality (i.e. cross-hatching), and texture.</a:t>
            </a:r>
            <a:endParaRPr/>
          </a:p>
        </p:txBody>
      </p:sp>
      <p:pic>
        <p:nvPicPr>
          <p:cNvPr descr="http://www.sophia.org/download/ckeditor%2Fpictures/2407/data/content/Basmalah.gif?1308110894" id="301" name="Google Shape;301;p25"/>
          <p:cNvPicPr preferRelativeResize="0"/>
          <p:nvPr/>
        </p:nvPicPr>
        <p:blipFill rotWithShape="1">
          <a:blip r:embed="rId3">
            <a:alphaModFix/>
          </a:blip>
          <a:srcRect b="0" l="0" r="0" t="0"/>
          <a:stretch/>
        </p:blipFill>
        <p:spPr>
          <a:xfrm>
            <a:off x="1371600" y="2514600"/>
            <a:ext cx="3303587" cy="3657600"/>
          </a:xfrm>
          <a:prstGeom prst="rect">
            <a:avLst/>
          </a:prstGeom>
          <a:noFill/>
          <a:ln>
            <a:noFill/>
          </a:ln>
        </p:spPr>
      </p:pic>
      <p:sp>
        <p:nvSpPr>
          <p:cNvPr id="302" name="Google Shape;302;p25"/>
          <p:cNvSpPr txBox="1"/>
          <p:nvPr/>
        </p:nvSpPr>
        <p:spPr>
          <a:xfrm>
            <a:off x="0" y="6211887"/>
            <a:ext cx="45720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Calligraphy Illustrations </a:t>
            </a:r>
            <a:r>
              <a:rPr b="0" i="1" lang="en-US" sz="1800" u="none">
                <a:solidFill>
                  <a:schemeClr val="dk1"/>
                </a:solidFill>
                <a:latin typeface="Arial"/>
                <a:ea typeface="Arial"/>
                <a:cs typeface="Arial"/>
                <a:sym typeface="Arial"/>
              </a:rPr>
              <a:t>bismi-llāhi ar-raħmāni ar-raħīmi</a:t>
            </a:r>
            <a:r>
              <a:rPr b="0" i="0" lang="en-US" sz="1800" u="none">
                <a:solidFill>
                  <a:schemeClr val="dk1"/>
                </a:solidFill>
                <a:latin typeface="Arial"/>
                <a:ea typeface="Arial"/>
                <a:cs typeface="Arial"/>
                <a:sym typeface="Arial"/>
              </a:rPr>
              <a:t> </a:t>
            </a:r>
            <a:endParaRPr/>
          </a:p>
        </p:txBody>
      </p:sp>
      <p:sp>
        <p:nvSpPr>
          <p:cNvPr descr="data:image/jpeg;base64,/9j/4AAQSkZJRgABAQAAAQABAAD/2wCEAAkGBxQTEhQUExQVFhUXGB4aGRgYGBwdHhwbHCAeHCAhIR0jICogHSAmHBweITIhJykrLi4uIB8zODMtNygtLisBCgoKDg0OGxAQGzQkICQsLC8sLCwsLCwsLCwsNCwsLCw0LCwsLCwsLCwsLCwsLCwsLCwsLCwsLCwsLCwsLCwsLP/AABEIAS8ApgMBIgACEQEDEQH/xAAcAAACAwEBAQEAAAAAAAAAAAAFBgMEBwIAAQj/xAA+EAACAgAEBQMBBgQEBQQDAAABAgMRAAQSIQUGEzFBIlFhcQcUMoGRoSNCUvAVYrHBM4LR4fEkU3JzY6Ky/8QAGAEAAwEBAAAAAAAAAAAAAAAAAQIDAAT/xAAlEQACAwADAQACAgIDAAAAAAAAAQIRIQMSMUEiYTJRE/BxgcH/2gAMAwEAAhEDEQA/ANLMnbFSXikasFd1DOaUHyd6F9rNGh5o12OK/HeKxZeNnmLBAO6hz+6ix+2Mn4RxyTNSZTLv/wAIZzqKzyXK2gyOoKXqCigpJ8+ccEONtWdraRtTSmjXescPORfwMZ1zD9opy800a5eR1idRI+6hUYKR3Fh9TEAHY1d77PnUsGr7YVwklpk0zg8TCyJExt2RnG1bJpB/dxidM0TX1xhnMHM+YzWfAiPQCloEc3tbgMxNbE+kV42874duM5l4FyEhkmfpyFH0bmXUjC+mNnYMFrvRJxR8VUBTuzQVmNnHRkIGAHKc8j5dXkkWQvbAgqQFJJVbUaSQtKSB3B+uK3O/FHgjjHoSKVum8z+rpFuzFOzr43Io7mxtifR3Q9qrD54qlp6lp20KQQRr/pJHYn587dyLstM3vjMeFZSGSDLwZIyQ5eOdJHmlRlLsN0ZSw0NqkCDxXp23rDZyhI7QyOXeRGmcws5tjEPSDfkMwZh40kVQoYaUKAnYzGU774jTN2wFiz4vfEWYNoR22O4qxt8iv1xkXCchr4snWzOZElzrG/pvXEdIo6NGgpqYjTV7H5EIXYJOjT83zRFHOYZHEbaQwL2oO9GiQFNbdie/jBL7ySFKkEHsQbH64x3PQ5ReLLBmWmzdhIyZXDVLKw8bAKF0jSAfxG+wxrWSyqxqEjUKiilUAAAfGDOKSRouyePMnyfPYYhh4orlwjXobQ3uGG9H8iD8gg+cfa7fXCPwmFsvNI2YzgEru8jQIAFZioJALDU4SPRQFVXzhYxsZ4PzSttv3x4StZwo8X5jmgXq/dtUSkDUZFDSaiABEihtRs9iVvDUr2vYj3/u8Bxo2AzmjmX7nHG5RnDyLGa7gtdEA7N27XjvK8cDzzQi7iVSxra2s1vvqAF9uxX3xn/OcUj8SysYnlliE8WtDpCRuSWVRpAs9NWO4sAjf1YZ+I8Fy8mbRWeVHctKUR2CuYwi21HwNPtdD5w7jFJWKvRlXMMPOPmOANh284+4g6HJM41Kx9h2As/oN8YRwNunmonYx9V809AKdSt/EQAtq9IMhFLW/e9sbXxrKmSNissqVZIi0249vUpI7d1o/OEbhnKDNk8vKkR+8Gdc0Uc1dMDoLN6r6dbk7kG++OnjaSdk5JsAc3ZzVPnANfSfM5cv6bUqEj2J0E3fixfz2xsQAKn2r/bGfcd5HlXL54wnXK+ZWeEA7gKe2+1jU9DcbLjRI1tTexoX9a3wORppV/vgYpp6Yd9oUMs+dzDxLUeVVbbYaTWvYd7LMdh3Is4ZeeMv93ggczTCMzRnQiprAUFiVk06rGkkWe59sMec5GheWWTqSKZXV5AGtWVatCvYqau+4+mxP5zIRTKFlGpBuVP4Sd/xDyL8dsM+RZ+gdPRY+zZ8s2WZ8tl2hUvR1WS9eQ1nV3r4N4Ncb4I2ZlypZwIoXErJW7Ov4N72AJsje6GCcWkINIFXsBVfliVpQLJNKov9MSlJ3aHSyhShyErRPlpYmKyZ52oi0GXEolJJ7AMLUL39Q274M8KhnSaVXIaABTE5rVvepCB300KahsRdmzipx3myOHKrmYmWUSOqxqp/4hY0Qp8EUfpVYG8k82vm5pBKI4lYXDHquRgL1Md919iBvvRNXhqk03QtpOhzdfT7/wDfCbBMwhzMkUrpozkylhGkoFv3ZTTVv3VhXfth2IBO2AkPLcaRTxo8iLPI8kigqdXUADCypobeKO/fCxdBemd858OjjzkkocRjKxQOoYWZWMrymmJ/ESGN7k+odrxrMUoYWDYI7j59sAOOcBkzETw/eFKOukiaFXIHwVKURsQTe4GJuC8FzMbBpM4XUbdNYUVdhQAO7j9cPJpoCVMj5imlUjVmY8tl99chA137KWtB9aJ8AecKvJckJzT6oyTmQ0uXlltpHjFxEamFi9HUr2f2GNLMakEEAj53wN4xmYY2h1tGrsdMVlQTdWFv4rt8YWMsqgtbYvctcuTxZlOrKkuXy6FIAVIKnwe9FgnpLV8CvVhycbfnjiJrs3YxKV7YWUm3pkqE7ifD5TnsqqRIcukrSvIrerWUcetTuSSR6t7+KwQzceYGcV4xEYSmmQuTr2LEaK+u4OC6Eav798RySLqO4H9nB7Bo+xyafgY9jmI2Pcb/AOuPYSxi25oAe5/fCrm+JzLxbLwCdelJHIWi0rY0ixv+KyTfgUDtg9x3JzSJ/An6Mn9RRXH10nz+f64zrgsOjjihpJMwwjkRppK3lCBmCgbKFVgKHbUcU41jf6JyYxZLmhUzs2WmnUheioLUpMrg6gO1g7Gt6JIvsMOKv33GFEcv5JeJBnjJzEw6sZNlfRWogfysGo2dtxRu8NhjoH8sCdfAoBcxZHNSvWWzKwLpGo9MO21/hJNCwa7eBWM+zOSR8+mUzExmVUMk8kuYYqBX4QtKqMPSfgN740zi2VzEhKQyRxA1chUu4H+Vdlv5JIHscL/D+UmizkJjQLBAkmp3YNJmJJQNTGr8gWWo2DQqjh4SoElYW5f4Xl8vCEywpGbV6XLCzQsEsfYdsTcwK5gkWMkFgQX/AKVr1EfNbD5IPg4pcD5WXKTSNE7COU6uia0I3uvkDxX09hgzxJD0Zdr9B2As9j2+cI3+Qy8E7jkRfh2SGWg9EjwV6A5hjYWTXa6Okn2Y2d8VPs3yLSZibMWBGjsI7Gp26oV9Za9iYwnjsQBQ7meHZfMScMysCo0byRJG7H0mNANLNvvqKil82wPYHFhMlmsrLL92ghlikZWCtKYymmNI9NaGBAEYo/J2xS8cRK1MZ0f8R2wA5j5nXLHpiOV5iupFWJ2BHvag9j3Hf9bx3yzls2GzBzPSCOwaJEYuUu9QLFVsXRG3ct8YO5sAq4PbSQfHf5xPE90b4Zzy9zlnJ8sJBk2lbe2RkRNiewZix/63jQMjOWjQspUlQSp7jbsa8+MY5yNzCclDKssWZZEkYHTHqSKu4Z9tyTv7be+Na4DxSPNQJNFehhYsUdjR2PyD9cU5Y18Fg7LrE01Yy/n/ADuZmnysC5YRyCcNHK5UhjGCfBJ076jddhtvjQeN5h0y8jwp1JACVT+pvbGOc4SZ2aZDJ6JQVURRNfSWU6QGe66j1WkeBZxuGO2abw1HlrjKOXy5kEk0CoJWC0pYgbggadze23Y7bYPzufBANecKfJcHRiOX+6vltLCy7I3VY92Dg+s9vFDt4oNL97+O+JzSsZeCTPl87IzNNm0hiBNDKRtJIQPkgkd/APfADPQ8OXM1M/UiOWWVJppZGe2b00bDWVs6QPA7b4tRZGSfieegUyQwtokEqKylZFCI2lth6rdTdg18Ysc4cDXLCGTKwvJPGIokoFyUTvqG4AK7FqFEjcbYsqWCfsbeH5xDGhjOpdI0tZIK+N/OPYlMR0LQ0/Fdv0x7EGWCuYjJVwraWKkKdjpNbGvg4zjh/Acxls3w5SOqgMzyyqpNSyIwfU39J9NEgHv9BpfYHthP5y5vXJBLUN6qdCdLlTXqSxpevIB8i63weNvxCOvWFs3HmBnInhEXS0hZi530gkrooXY1NYbY7fJwa8Ae+Fng3N2UzErJFKp0LZ7rtte5FGtuxwyRsGClSCPcbg/ngSVemVfCLMZyNGCvIil2pAWALH2A7k17Ynb+b4GEvn7hOazMmUihAEXV1yS/0Mt6CRYJAtiK8gdsGZcrmY8l042EmYSJUDnfUwABb1HcnvucalS01srZHjErcRfKlY2SOEOXUtasxoKwOwJG9ewwfzUgRGYkADc37fOFL7NchmIfvC5mBlZnD9dyuqUn+oB2A00Ko1R+tx/avn3TK9CO7mDFyBusMY1SH27Uu9XqrDOKc+qBdKxkyPHIJcuuYWRekwsMx0gbkG77EEVghFLe9jcbf9fpjP8AjuRycP3XLTIpyggdwDerVGUogrTFnLn0juxHubk49PJErQwHMRyJGgghhRCpLWqg2rNSlfUSVFYPRPwNmgK22BXMsGuB1PUAI7xFg4PuNO/xQO977Xi7lNfTj6hHU0rr09tVDVXxeKfGjK0ZEHTL+0hYD9VBI/TE4+hMw5D5TWd8yJRcK5hlZHZg7MoBXUVYD06r31WSe3c6xw/LRxIEiUIiigqigMLvJXCZsukxn0dWWZ5W0XpGsCgLF16fOGWEAC9rxTllbFiqQN5l4mIIrUapHISNL/FI5pR9L3J8AHAafgTxQRaF68yTLPLZCmZ6YMbOwILAgHYBVF4YszlVZ0ZhbJbKa/CSCpIPvpJGBXGOMmB4bQukkmgsovQWoKaH8pYEH8vzEX8QzAvF/wDEc2Y1TLrlRHKsnUklVja+AqE3saO++42w6xzWN8RxOCxxX4hNKiXFF1W/p1hP3O2BJ3lGSot5h680O5N9sK8POGWkzEcSya9Z0qwDFSwvbX2uq2+fnHPHs9mzk9YiMWYBtY43D9jsDdBgV2IF13G42z/k8RSZsZmeYIiyM0aOwvqOxokAaUF/SyBh4captiuXhsKsaPar2+nz23x7HISxZ3s49iP/AEUJ+NtOIx93EbSalsOxUFb3F0aNeaxlH2jcUzfTlhnGkNRpdCJ4NAszPIRX8oQ/6Y2SaPVsao9wfbGE8z8PQ5zPIHZGDoiomp7RtJFkigGZl7yIAfeqxbg90jPwMfZnwaKaSdszCJ2IUhpNLBdthoZjICQdiRVLWNZ4dkYoBohjSNBZ0oABZ80MY59mmYMed6OXjWQEVPLZ9IUsNj+ArsCAF3urNXjZlY7n5xua+wYeHbdu2AC8zr95fLtDKl2Ul0/wnXTqvX2H5/74M5uMMjKxpSjAkGiARub8GsJWViTSIRnTcg3mkkTrMtVphTtGD5Yi9ux2YJBX6Mx3yeaSQFo2V1/qVgR+owvfaHw2afJyx5dQZXCr3ALLqBIs0K03sT74Kcu8DgycPTy6aVuzuSWY0LJPnYYJud6wqdStG9Wi2OVonfKSy20mVjCKDuuoAeojywqx87+MRQZ9m4m0JjdKy+q2ApgHG6kH/Me9H4wwiYG1v1LVjyL7bex9/r7YkU3Xmt8Hs/oaPp3xU4jOsaF37D2BY/QKLLH4G+IuJ8YSCjIstHtoikkHfsdCnSfO9X47YE86ce6IWJIpZJZo5Cqxjf0Lub2ogkH3/OgdGLbM3RLwLmSLNM4QSK0dWskZQ73R38ekj8jg5GmwOMo5Nd85nXZpX0wsCzISokq9KbHddRkY3dg+POtV2GH5I08FhK0c5lRuSMZ9m+X8wrEDNZmck+mMSdFEU9urIp1Gvj1H27kaI6DSffC7xrlTK5tm68dmgbDFTdV4O+3veNB0Fq0BuSOBPlTO7zmR5KJC3oB37WSSfFmtgMNOakk6foCs9GgzaR+bBSf2OFjgnIsGTmM0LyG0K6GII3o3sAfHY++GoISNvSdJAPf88aeu7NFUjOuLcWzTQxTFHQiVlmSFgzqhP/x2awDsLo+PC7xvKPBDnISrBp50WBAGYkK5YNr3BLA9ib2xoLcqt/Edc3mFkkcMzDp1YAUenRsKA7V2wFk+z+WWUtNn5nQG6A0n/wDrSD/y4qpRQji2PKCh3Pjt49/3x7EMWU0xogJIUACySfTtZPk49jnosg9KCQ2k6W0nSSLo1sfmj4wj8Y5PWaUT52ZELr0isNRh176WZyxc7bUFO3xh5ZwB377f3vhS534lk+g8GZlj9Sm11amsbilFtdjv74PHd4TdEvBOQ8plpUlhEiMBvUr03/yF0R8VhkKbfnhN5X5knaLKqMlmXHTjV5m0qL0qCwDNbLe97e4vDue4F40+16aL/o4Yeb2rC5n+SshNs+ViG12i6D+qUcd84cSlhEQjNCaXos1WU1Kx1izVggVdjfGfcD5lleYs+t3jyZZgXch/QnpaP8I9bFtu/wCeHhB1aYHJeM1DgHDUy0CRLI8iAkqXIJAvZQQBYHi7OLHFMyY43kCNJpBOhBbNW+3ua8YDcgG8jC9BeoZJaFUDJIzUPgXQxe5i4TLOqdLMSQFSb0hSGBrYg77AGiCO5+KRr8tGTwUOL83KsiyrknGYKdNOpQlZCdVCJNbkahfqCgb7izg/yjJnXiZs4kcRJtFT8QG/4hZHeq3PyBgblsnm8oCY8vl8zqNl0JjmbxZ1lw5/5xiXIc4u0ojOQz6kmiWi9K2astqrSPf/AFxRrKSBf9jTm8z04yxDNXcIATtv714wB5omhlyiysJCrqpSOyjMXrSh7EaiQCL972wx5zUqEqmtgpIWwNRA2FnYXQFnCHFlcxAQ8+UkkRJHeNY5UfpK/ZdBZbIFgVdAkDbCwX0MmL3KkOXfM5aFon1qpnPrIQTBqtY1NdwQCaAAA32xryDcnwMZNwniyxLH94fOQlGZukkDoGGtiNTadTCj2uvGH7lvmCPNiRoo5VVTWqRdIY99hd7bHt584flTeiwfwJcQzQijaRvwopY+Nhv+tYTeXeaCTxCSZgYYXAjeqJVtRC7fiP4QNrNjuTht47OY4HcRtMVQnpLVt8AedvH6WcZJyzl5Y1zeW+7KzhtTNtpg1oNvVbAhdQsKx2OzYEIpxdmk6aCHLvGHeWJY5y7z5hpZIi2tYYRfpJNlW7diBZArbGngjTsQdu+MtyvJ0EeYyyidjFmkcfwHZV1IAy+rUxYadW5NWOw7Y07LcPWOIIpYqqhRbEmvljuT843LXw0L+ipzTxZoczl1LpHGQ7sS4BbSAAtFa3Zwe/g9q3kyPHJJJC5VEymillY7yOxGnTdUK/UnYnCHzJl5zm0iMfqJZLYACZEkRgWa7I0gamNAEMB5GLXLmZy802Vge5OkshCli0epWtNKg6SdAY/pinRdRe2molxv/t+ePY56dj8/H549jmLBHi3DI54zHKodG7g/sfqDuMI/NXAYMvGuVyscUD5hJEDkb2q621ObYLoDC/FjGjyDesCeOcMgm0NOB/DbUrEgUSKIvsQRsVNg+2DCVMR6hH+yvjs+ZlzCyTRlI1URxIK2BA1LY1aaAG+5sdjjTiN/oMC+E8Njy8YWCJEDG2qhfya3O3b228YKB/xY02pO0ZKjP/tMed2y8UcDsgkWTWrKAx9alLJ2bcEbG7/y7gIOTc4imUyZMJoo6i0ikgKA34QvZdt9IA898NvPPJT8QkhP3lokRSGQLd33I9Q3K2u/j88MHEWjCLAZOmZbRApCsQoshfb0+R2+MUU6SSFq3ov/AGfZTOJCnXeBoul6Fj7oxN0StqwoncHbDHxXNdOB3JA0qzEm6pRZsjcbA4q8u8vwZKJky6lVZra2LEnt5PsOwwC+0nisuWjy7RHdswsbA0VZXV7B/MA3/wB8J/KeDfxiC4vtBlaHNSpl0cZdlU9OUsCGNFkOgXVWdhi7yvzfNmM90HgWNHi6yNrBJTbSdtt799vnGd8Wzn3bNvFCOlEk4bZmVQf4TECmpiaYaWBAB2+NEWLTxyNj/Nk2Uf8ALIO35HFpRil58ETY9v3F+3vhN50z02XAzCSBoUZevEwX8DGtSmtWoHwSbr43cJBvdb4y7n+JvvMhEg1gQCINbUZTMjFIxs0g0Ei7oFq3rEuJWx5eB37P+JxyGZInzEkSvaNMpre7VHJtlB8EAjbvezgR3+cZLypxJ9WUykUjGMZi1ZmQuixBzJGdJI9R3WrtWbwt41dH9I97xuVUzQdokKiqPtW23/jALl/l5su+bmlk6kuYkBLAafQgpAQNg27Ekd78YNM2/wBB/thX5i57yuVUKZBLJ/7cRDH8yDpXx3N/GFipPEF16yWHlUDORzGQdODW0cKxqtPJ+JiwrV3Pjz3wezpfQRFo1E/z3Q/Tv9P3GKvCOKCeGOdQyiRQwDDcX71ti5FeBJv6FIzvmLhq5fO5F5HMkkzSRzSNsG1qAqhbpVB2C79zZJN4EctZJMrxUw6mkPSCLVHQAFPrFbE6R297PfGo53JRyH1orFTqFgGmHYj2IO+BWd5ZysrmSSFGk2Ovs2wFbgg/Hf29sVjyZTF6l9zX9/XHsfcxsO/n5P8A3x7EkOHVfe8KfOZbMaMjGSGn9UpHdIFI1H6saQe9n2wyzSaVsAk+BYF/n4+uA8fL8elzNbzTG5JAzIfhVIIKovYD8zuScCNLRAlkYAkcaAUqAAD2A2A+dsWdW2w7nCjPHnsmLgvOwV+CRgJ0H+V+0o77N6uws45yHPUUrCHpZiLMNYSOaFhbb12uh5s157Ybo3qNYXg4rI+ezEI0iOKGNgaJJdy/z2pe374QueuM5ovl42kgRVnsHLl3mXQCXaiPTpQmwATv7Yq/Z71cznurNLKs0ESrIhWg3qkUqwPfYq9/1E/FEftEycdyskczSM2orpCIzJGVJ1sAzJ0t2EZqgbIvFYxUZ0JdxGflHiyuHy6mZ2hK6pJGDWW3rWNtQHdfFjviDnzhMuZGVSNQdGaieSyNkFgnfvWrtiLkyNoulFEIekoZsw6xhP4pqkSiAdIoFjewAsm6bdVG/wAvpib/ABlaH9Wmf8c5ScwZ0QlHkzE4YBwKVdhsfDCyb+m2Lmfyua/xXIyCMGMLIruDtRB/Ftt2Fe/xhyRQwr5/avGI8tnEaVo7IdFDFTVlWsK3mwSD+Y8YPdmcUXpPfGU8z8BM8zpLLpzNlhIiyFI4Gd9AIHdzbjV2AsE9r1iRhW9YrNIASSQNPnCwl1eBatGe8qcB62VkVlVZIWMcEyKFXUCJOooCLvr0qdjYSrO5J3lbmgZl2y8qmPMxAdVK/msqxX3XZWv2dcGF4pE0bSrLGUF6nDAqKNG27bVvjyQxmTqqq63UAuoG6Dcb+RvhpSu7QEv6LTLua7Yy7nxpZ8wWGT/9PlSDIz1GJWJoNqq3QD28arqxjThL3+uEb7WG/gIGfSjOIyCHI1Nvr9PfSqtQIO52BIFbiyQZeBDlrhOajkLyZwTQsLCaSQL3FMWvbajvYu/fDce4wo/Z7nS2WWMwyRpFSI7rpEqi6YA7jYAkVQugT4bpEHbxXxheT+Wmj4A583mBmXQQ64SliUMAA/8AQQdyPOoe9VhLm5nmzGbgjjleP+NpePpqukICXRiXZnYigCtLv74d8pmy8mbQqKR1VNR/FqjR28drevP7Yz3mbKNHmU6LRLO0myZdQpFqxHUlO/qYDY6dg1AkbUgldNCtmiyy+a/vfHsQHImSJFmA1d2Cs1A/BqyN/OPYVdR7L3LubmnyyNmIek5v0mwWXwxU7pffSTY98d57isEUqJJMiMxpVZgNR27Anfev1GCkvesKnMnHcgm2aeFwP5CBIbHYhRZu/NYVa/BfEM0j+lvriT/YYBcB4vHm4BNHq0sxrUKPpNHBVj3J3AGA00wi4eHP/i33jSekcn09Xen6uqq7/h3xPxHgpMeakBaXMSxMgLkKFU/yJQpF8+STVk1tag4zBKxjhmid1G4V1Yitt6sjfGc81c25p9EOXmRHknaEooPUDK2jeQkjSSRRpSf1GKxTkxXSHGXlx5QskkskOZvVqgagooaY99pFUe47liKusd8b5lbLuYlys87aOozIBp0ClNb+pgT+Eb4NZWN9C9QqZNADEWBqoaiB4G2LSk0BW3nC9v7G6lPgUjtEjyLoZxqZDdrq3Cn5C0D83hRl4qIeOkzq8YkiXL5dq9L+oOST/wDJtI71e9bYeEWyR9PHn5x2sCAltKk7b7X+p9sBSSbwzR8z+cWKIyOaVbLH2A7n6Ab4zeUtLlc6i1LA2bURl5W9SsyWpNE6bIAI7g2PBxo+by6SqY3W0ZSrDwVYEEGvjbGe8VkjjXOoY7iy80BKaS3o/gMdvICIb+uH4hZEHB2yy8N/9UAkfUd3Tsh/iNpCrduKFLt4Bq1FOfBc880SSuFXWNShTdITaWexOggmtrvAFcg+alj62XCKoExZlB/FQjiB8UFUvXlRsQ2OeD8XkiXKQfd8w5EaRTEQyDpuqqpJcqEZbuyG8WCbw0tAsGpgCB2/Fv8Al/YxT4vxeOGg1tI96IlFyOR/SPb3Y0B5IwQkh1LVlT7r3/Kwf9MKnESsM0ccDKs0koaWR21P0o/U1sxJIJKoB2GrYbGpxVjsL8ucSaeEu8fT0yulatViMlSbofzBhW/bBeSQEnfx3/74XuCl4Z5YAdSaRMo07qZXkJFgbgkEi+2+/bB7TSk1/wBavGktAgRwaKQnNvICNc2lVYCtKooDD+oNuf27jC1xnLtEEVVJIzcTxrHCRSgjXqKro8tuasYZOPcaGXMClb6rFb29ICliTdUABv8AngceYI1zLwu8dBEvUygl2sgC6s6aJ+q1h129BgfmkNWpHgX4849j5IoIoeDj5idD2HKNkn2xjPPecinzpy8eXZpEP8aRUXWwqwoa9lru7EUL8d9mCmrN2cAuNZuKFNcjqi36nLCvavk+MHjlTEatAfkPPyTLIpgWGGNwsVWNSAeAQNq003mz2w1bUbHxgNy3x+HNapMubVdidJHq+hHsRghEuw7bnGl6NHwG5VcqM0elHH1jEZHkUAtpNVb9/V3A9lxnPMHC45851I1EaSTrD1boGQeuVgew0qugAVbFj4xovCOWsvlRP0QVEptqbt3GlSKKgWQPIxek4fAIVg6UZiAH8MqCtD4OxN4ZT6vAONosRcVhLtHrXXsQtiypvcDyLBF/GLYkHckAAX/f0ws8N5NyUbpNFl1SRWNEO+x7drr9sF+MgNl5kZ+mDE6s91pBUi77Cu+EdXgdoq8V47BlgXmkVFJoXZs1ewG5wTyudWWNZI2DI4tSOxB83jAeD8SmzOdjDKubYkIvVFAIO7BeymgCSQfzON5yy0AAFCjagNgB9Nv7GKckFEWEuxbExvse2B2VyCI7SIDqmYM5JJsgaRse3pAG3ti9V2b+MBMxxkjPxZRVLXG0jsCB0wDSk+4J2rvdYmv0M6CzSWSO2Og4r6nCXzNxKVc0jIXCxME0glRNK/ZavdUQly3jbvpOGzLZ2N41dGDqapl3B8d/O+C40rMnpcdgPmh2r/bCJ90jli62ay5mnmNrCVsxoLCJvtGdyzMSNyReww55g3Z9h+2A751VKRsRrIYgX3Arz7WRv840TNCflOE5/h8hfKxpOjqA8Vm46JpUZjqKgNQbzv6Rh1y/EpWywlbKyq+9w2hb8rYAj8wfjHuB8UWeEut/iZCCBsVJBHz27jBGMmvVhpSb9QFH+jN+YczNNm8jHmY0SNpGIh1FmoDSdbDajdaRY/FZOGDiWTy0uZ6EiqryjW2kDVIEIAUt3AHpNXuNu14iz3Cic5HNKV1yThEUfyRqkrAXXckFmrbcDerNzPZN0z0brFrV00tJtceklgKPcMT4323vambWUKkHYYqs+Dj2OZTW2/f/ALY+4hpULZhbXTuL9jWMf4vwJ583ob7y6lzG2Zn0kr6dRSGMAKCQK6hHzQ87C2+364zjh3DZG4lJLrlbLpK7rrQqBIwKsq2LYCz6vhACdwKcTasm1ZLyTxbRBBH91lCSKdMkaKYwoJI1nVqDaStmtyTW14cUA9O1fl+WFHJZPiEcQy8TZZY0XQsjay+hdh6K06qq96PevGDPLfAXy0Ui9d5ZHYuZHH8zAWQoOwverxppehVlHiPNixTywlbREV3db/hW4UK9+WBvbcDwe+BPNvHcxFmiyJ04YkAeWQsEZpCApobvoO9Df8W4HeLmTpQ5TOZaO2dZoeoTRZzIYn1M3ufUPFVsAKwv83gmeKWWI6PU2qQWz7xgkI+yoNYCq1DuzdqNIRXospDzyLxnra4/vYzJVtVrEYwoYnYE/i3B7fTFbn7gE2bZIhMwjZwOki0ABu8jtZ1ADYCvxFcHeUM6ZspA5otoINAAWpKmgNu69hi1x7gxzEaqJZYWV9WqMizsVINggimv4IB8YndTsariZnmOX1gzsMeUhZXEusySTBNYAsIlEsUs0fSTtRvGh8E4hIcxJl5kRXSNZQyOWBDllo2oIIKn9sA15Qjy5DxZZcxMGBE0sxvWDsz2DVGja/Ow2ww8qcEeASyTv1MzMQ0rLsoAFKijuFUdr374M5JoEU0E5ZCFOlSSPc0P1wp8Dg6Gbk67681mQZDQOnSuwRfhAR3om7w5yRCsKHG+Czy8TycyEdGJJA5sAgkV283Y+mk/GEh9QzM957zpmzxjWRpIw/TCx2qgtWpWfsWY7GrAH6Y0rlvLTpEFnSFKoIkN0qAUAxI3b6bYGcT4bmiGCxZdYzKpCI5BNOHaQnQAzGvw7VvuxqmPhvCzFJI3UkYPRCsbVK2pRuwvzbEX2rFJy/FIWK2yeXsfNjGbc+QOM1l7lkAYsgEKhXWwt+ot2I7nxRONHq728/39MInNuVkzM8KjLXp1EiYqqfhq9tTEAkb1XatzgcXo0/C59nsWjJqCzEl3b1G/5yO/5X9ScOiEUoxnXJ2UmiaOOTMonqkH3fpgBlDN6lYkMR2YVexArGlwoLX3GF5fTReA/NtGup2IAX+ZiAB4J32Hfv8AXHC5uN1V0YNHVqVNg+LBH+2K/HswQBEiCSR9TKLXYKyAt6tqGoft74r5BdEUakBKABXUWq/81Wxv+atzeBWB+heVxV/PvXvj2K+WWwQD5J/02x7C0MG4XDC7FHcYTOfuKRxwTRCZo5jC0i6SVNKdqYdiWoVdkdsFuVuXo8lE0cTOUZiQHN1t42999sK32ncFy6RyzfdxJmJIzchOyKgC6u9XuAAASfgAnFIJdiTug5ydxH7zAjBZNP4QZBu4UAFwfIPuQD8YZwNj+l4AcnzTSZaJ541idlvStj0mtJ3six48YORnbyN8LJaMvBSzvKnUlzLSPpWaaGQae+mFVABsbEsD7+Py45k5feaeOVOmyrG8bRyWFYsVI/D4NUT8DY9sQ86c8/cs5FFSuhTU/pOpRZAIO4OwbavzGIs5zK0kAkikXLhheqVGZx/KKjH4mJGw3vbFEpYxLiHuQuFS5XKiKbRqDMQsZ2UMxYD53J/XBbjHFosvEZJnCIosk+fYAeSfA84Hck8QGYyqSdVpTurOyaCzAm/T2GA/2g8NildBK0ca9M3K6AhVEkV791sEqDY/FXndKuehvMOObuaAuS62XzCRMyrIiuo1SA0QoU7ixvddv1w2cs5pp8rFKwpnUMRTABiNwAwDVfuN8ZvzXxOV42joRF8kJAvT1WKYSBSWUJVL3s0RtYxL9nUj5nOdRZ5hHFCoMZkeRZGIAJsqEABIGlRsV/Mu4LqDtpqM17YrM1BmPgE/oP8Ati8RvgbxrMtFCzxwtMR3RK1V7gHY/T/XEUUsgGZjlRWjdHS/xIwYeD3B9j/pi0H9VX7/AO2FDkXjKymbKplPu3QayqsGFsT3IAAbbtv59sNk67MfOGlGnRk7R8Vf9b/2wPzvDEadZyWLIumtR0kXdkdiQex8X8CiMIHpHm7/AD74WePTZsNS9GGIuEMoJkc6zQ0oVCg3t6tXfscGK0zLmb4TG0qysA8iH0k76ffT4HuT3PnsKMq3c/GM5hjEXEkikzc2sKrDVNYcsSNDJp03sD6fcfXGhghVbfBmvAJgDi8rwyddI2m1xrHpVlBXSzMT6iBR1AGj/KuFvPtnZyimIQRa1dmZ1LUrBqAW63A7nxhqyHE48wrdM3odkYFSDa7HY1+uBnEs80ecjR2/hSRFxf8AKyEA732IYfQj5rDR/wCBXQeSwoqv7/XHsdJJYHbez/pj2JWVsPNQHvhZ535X/wAQWJDM8SqTYWiGuqsHvRF4ZIA2hNYXXQ1aT6dVb0TvV9vOA/G+YEys0IlCLFK5TWXrS2ksLFVRIq72NbYMbvCbqtJ+AcPlgj0TTGd1B/iEUSLsWAT2Bq8W5mIANd+4396OBvBOPx5pnEaTFAL6zRlY3s9lJ3avp7b4NhPGC070FmPc75/Mz55ctFl0UaiwLi+sqer1bAiO79PYnz7fed5utl8lmIHCsylC4qwrLpcKm7arUilOob+5ONCyvAFGbmzTvrdwqICABHGtekb721sT9Md5/lfKyxCKSFCisWUVVEkkkEb2SST73iimlQvW7BH2XZzVlEid4TJHY6cb2UTwH9R9V3/pgnxzOdLN5NyNpHaC/wD7F1D/APaJR+uCPBOBQZVdEESR3udI3J+T3P54uZvIRyaTIoYo4df8ri6I+dz+uJuS7WMvKMz+1CCJ2VUi1ZhhvJIWEUSHuxs9PWaobFvP9OL/AC7PxSPJ5RsvHBmIuihCNccgGkUAxbSw+aGH3N5VXXQ6hlIIZSLBB7gjtviTIZdIkSOMBURQqr7ACgPftg/5PxoDjtkPCsw7xK8kRidltoyQ2k+2obH6/wCmPmZkYo6rQajV9rra/i8Xa2xXaPfEx0ZXyXzHlsppyk6ywzsx6jSL+OVti2ofyk9idqr640lorT+ziCOBGO4VqIKkgH5sHF1RsMPN27ClWFWXL6tS2Ra9waIsVYPcEYzbhWSz2ZCdSYgwZplkLig/T0ujhQBqN6l3NfhPcY1APu21isUM9xKGN44ncI7kaAdtR8BfBPYUPcY0ZV4Bq/QBmcoI+IpLGil5UqWxuioDThr2v0oR/NQqtJsjzTnTFk55QoLLGzDyLA8/GCBityw71v8ATE8kOtNLAEEUVPYg7EfO2N28DRmnJxBzOZmtlsg6C3oUPGjWV7E+L+BhZ4nxBGmSN2ZWR8wjkKzEJIwZemBdHQSo9vyFu2Q4HD9+zySIwW0ZBqZV0aNNDSQCNQZaPsMVJOXJhmpJMvHHCscYSEMoCub1OxVTYF0L7+axdSVkuroO8tcSiky6GKyE/h0bBBULsb+K+uPY65XzEk0J6sRidHKkXYIAUgg+Qb/W8exCXpaPg8O37YVI+P5TMTMq/wAcxnUFjTqBatdTMBpF70t2Qe29BpmQMGVtwQQR8EUcJfMEI4XkGlyKpGsZUtGV1CQMwW2b8di9jq8Y0K8JhxuPkx64stmZADVdMRnbvSysjftglkc2ZEEhRoywvQ+zL8GiReI+E5zrQQy1XUjV6vtqUGvnFlexwrfw1AnmDmHLZUJ15ljLHZdySO16QLCj37YBc283fcpI7MLxO+h41P8AGQ1eoC6ZaragbK777L/MSsvEJlGXfMJHmIZjEqFg3Uh0MTtS6Susatib3GKvOAgTiCPEUhdGaSSd0MgMpQdOMLd2ANVDYFlJF1i0YLBW2a1w/MCRFcBlDKCFddLC/cdwfjEfGOIjLwmV/wAIZdRNgKrMAWNA7C7P70LIg5YzpzGUgmetckSM1DayLO2/nEfOrxjJTpIwXqRvGtkDU7I2lRZqye2IJflQ1gXnZM22YyrQLSRHWz6tOs9ljobsGO5XYHyR3wY5UjzKRsc1MsjsbpE0rH/kU92APk74FfeY+ojPnoQiZcIqrMgJkqmctfsBX53scUeFcX4XBIjffA834bV2IcsTepU/h9yN622xWrVf+Awfh2wL5h4oMtl5piL6aEgX3PYAnwNVb4LUNsK3OmdSOEqzzI0h0x9AEuWHqIFA0KBs127b4nFWxhP5X4jKOIJAJ26McNBXAUzPVsVB9TDu22wqqrfGlu2w/wDOMT5WzJTicpSZIAFCM86hjY/kUs9gmj3azpNjwNoEtnaiDvYxTlVMEGRwjufnCpms7m9KrKiJIAKWOppZGAIJQEBI1sj1PqABFgYcV8Cu5wmz8B4hCZPu2bjcXYWeL1H2DSDdqG1nfCxodst8n5LNoJGzcocubVBR0DexrAF+OwoVt3w0V+uE/ljiufMwhzmU0jciaMgpt7+o9/FG/jyG+YkAmjsCaG/v4wJ3YEL3EuMxQ5mKN7DTagtb2RXf8vyxX4XxXrSTqy6TBIU2N3YBB8eMZvz3xFZ5YZsvM5lDGNEAKlSCbJBAKmyo37/lj7wifOSPKIFmDvmqeUadChALsgUzedPauwNirf48J99Nah7GqvUfH0P++PY+UdhX6flj2Il0g5mHIViq6z4WwP3JrGW8/Z7Py5Uq8UeXimdI1jLa5ZGLDSLX0r2uhZxqjH0++Fqbg0kmcSed06cN9BBYAZv53vbVvpAF+/msNBpaSasWOFcrRGUJFxPOCWILaa9JAHgRMoIUe1VWNNjfbCxzjyyubjDqxizEZuKZfxKfYkd1wc4KkwijXMMrSgUzoCA1HY0exIqx2vGk7V2ZKhZLA8Vz8QZkaTKRMrKaI0FlsfTUMDuI8OlmyuRdRMDFJIZelKqSEASIXVqA1ORe2/rr5w5Zrg8EjPI8SO7KqEsoNqrawNx4aj+Q9hiPM8sZOT8eVy5odzEn/S8HsgUC/s0zinh2WTWvUVCCtjUFDsFsXY9OG7VvRwG4dyxk4HWSLLRI47MqCxexo9xsSMQ8c5kiy79MXJMwJESEXQ7lrPoUCyWPt5O2Ff5SwyxF3MRKT/w0Y15AOJso6jZUC/QYTY+K5l8rmc2oIRo+plotPq2W7au4dhdf0/JoV+SuLrLnHQuOrFFT0b6jMUZ2O1ARkaO/dmoADDdMD2NID4o8TjLROqEKTtqIvT7kDyfb5xbU7flhR+0TiaRZRllikkEvoARtI1HYaiGDBboEgEbi++EirYfDiPlDLCB8sUJSQEsb9RY/zE/1A0R9PrgpyxwVcrllhRmZU7FzubN/kL8DGY8pczDIQdF3kzEzN6IYjr6YqtOvdb2/Ct1g5F9pEsLxpm8jLCkv4G1bncC9JVb7i99sVlCTwCkvR8zU/TUMQSLA272SB8DuRhZy/OJbPfdXy7x60Z0dmXsurcqCQqnS1HVd1sL2IfaJq/w/MlTTKmoEeCpDf7YSeHcClXiUkki1GYWWRhMzFNe4tmClSR2C/hFdrFrCKathbd4OnC+KP97ky8kqyNWsJHEwEa2R6nsgsdttv3wd1h1bvRFbd9/nCTyBw9EzJlQECaKSX1EklHdFiJY7k6Yy5vzIcNUWcimbMQ7M0LhXUi61KGB+hB/Y4E1pkZUnK0OTk1tmYRKCQgkkGpSQVDFf5iDvWw377WY+HRZSHof+vkjbWTqUWjk1q1PWk+25xpfNM8OXy7NKn8FQNQAGwJAG2w7kbY5yWUy0kMehEaPQCnoFaWAO21DbFP8AJlsXqrLOmt/f3+P/ADj5ixQG3t7f38Y9jnssE5ANrwsc6yO4WBYZJI3t5io26aUemT3GttIOx9Or6hokNkYzznRpG6yRfe1WgpphHEzSUFpj62t2AoEi7GnuQ8PST8CvImYmmhmmkkVxJL6FV9WhQoFEamCMfxFL2vsLrDYSSTWFXlPJx8PRcrLmP4jG0R6RPJIiu9Qs7+ot2sDDUmwJPk40npkKHEc1NPxWCCGd0jhQyTqGWmsrSaa3atJN9lYVRO9DmLPZ2eebIQSNq1I5nj9HRiayVcg2W2AFUSDv2wZz6mLPZFYYm0u8zzMoJG8dW7fLae5/lA+MWOM8GmkkE2WzAy8laHuJZA62SLBI3UkkH5OGTWAaD2VTSFXUzFVA1N3NACz4s1vhH+0viKZeC5XXSxPTy6j/AIr97kPlASCVFA9iWusHOXOD5iKR5cxnZMxqsadCogvsQouvbYgb4+8z8AizCJM0Rlly+p4lBq32IB3ogsq99tvrgJpSN8EPPRztwjJMs8kSLGIpEQDU5LiJQG2qvO+4xz9n3EPu0kcBjROq+ggAh1cJSk2SWV+mW3UbkVe9OWf5XLZCPKiQLJGkX8T/APIjKxb5tgT74HcN5OkXMo7v/AikeSMAiyzAgalCgLp1N6rYtt+HtiqmqaYvVj2pBUjfyP2x+feYs3LI+fhzEs8n3ckIOoigqrlFaQfzkakqhqJb9P0DFFpHfubwgcd5Ej+8vm0DklxJJEP59NsQt0LaQI25rY++E4pJPRpRb8Mpl4pmIUy8sXSy2oNo6GzEA0S7EljZ20s38vYdy8cyE5uXgkeoSyOoeQgBTTdJmYjx6VY/ltivwPhmRfJLCGhXOX2lemjlFAkDck2gOjsTY7Y0nl/h6oITKyyzomjrFArGzZG3Ydtv+uKTmlosYlrj+TE8MkTMQrqVJFXRr3BH64qRcIiWB4NTVPq1uW9bM60xJ96G1CgAAAAMd8z8QiiiCyhmSZxCdIN24au25sitvfAHMSp9zH3t5JElhV9GkegBLaiB2B3JYnT5NYgk69K4QcPzkGdkhhkhdZFjlH8KVwI0RzGQXQo2ligoURY9xho4PwKDKqwgjCazbHcs1drYks3c9z5OE7lrg4ywizLnS4j1sirGzBXskEkah4HoUAVQobYc+DcchzS6oHDhTTbEEGuxBAI/TBn+vBV+wB9oESOkQkAZRMNSFgob0yfiJ2AujZ9vOAvI+2cKJpVGy2vSju6+mQKCC1EkKQNVb/TDPzZw8zLGVk0GKYSXV9gVI37GmNd96wO5U4ZEMy2ZXNyZhgrRHUyMNyrEelRVV2wVJdDVo2Sp4/Pvj2Ps0veu+PmI3+yhZDbn6YGz8IR5o5naT0bqmr0agT6yvlgDtvXmrAIvRE0d/P8AfnCl/jrSZrMxKkg0MItR1BEUKCX86nZnIVF3OlOw3DRT+CMN8fyMWcgaImNldNmZQwWwace5o2DY9/rNwXhwy+Xih6jyaNg8hBJF2L+nYfFYXOSshHBLIuuNZOkkaZfWpkEcZNPJX4nYsSSNl2A2rDiSdSg1VecGWYBEcmYjV9LOocglVLAFgBuQLs1e9YoZ7jKwvErlVRg7MxNaFQA6j8WQv1YYCZ4yPxOJiqiOKKQKW3LawNTJR2ohE372+22KPNCQSyxhxO7SKEKrFI6xxA6pCqqhtn9MWoXWoEVWGUVlmbHvKSh0DqQVYAqQbsHtv8jfFjLsNr/f3wB5f5jgzDSQxag0JAdWUrQPbuNvavFYj41zNFlnKsk8j1apFE76h5ogae/cEg9vBFr1d1RrGFyLPzjhdga8nCBzJzPPFHp1RRTuAI8upWSUl2AGon0rtd+kj5Plo4FwpoV1STTyyMAD1HtV+FUBUG/kDcYzjSthT+BmVq0nC7zTx1ct0g5CiWTQZCaCelms376a39/jdgfc9xthb5wyS5iMZUjU0u5P/toDu59j/KvuT2oNWjV6Z+YY1zDLl5s3IYLY+k9RnpBX4nJ7kDYACuxq7AxUyvMedacSLmZA2oDWzVGt9tS/gC+aIxH/AIZmWDrFlswIi9lAjMbWxpLhNyu47bG9sMfDOa3y0YhHDaFVpbX6jVEkFLJO3e8dnwhW6bFwudZYYWYwymgdUdFNYFEqb27mt7rC5BHJnIY4KC5ZXIle95FikZemF70SlMTW2wuzXP2b5iSSN3OXiyqGQ1GkTKWNC2JNAjxso7Hfxg7kEiiR1iZVVC3droliTZv+onv5vHK8bLrUJfK+U6Wdnd1BaR2RKikkcDWxGuStMYClRvdgLuAoxpUabjc7DC3y/wAwnNPIugMI3I60ZXQRSstAtrJpvxAaTWxwzhu5wJtt6ZVWCJz46OYoOoqswYsm7F0KsEqMH1nqUQpB7N2F2L5Zy5gdMvlo1I1XmZG9RHwzqdIk7Ug1UNz33bONZGZpA8cMTEjSWMpjYqNwCwiZqstsDXbAjKcQzUTBX4dphXa4JUav+QhSdvbDJ/jQPo2Qmx/f9+Bj2IBMGQMoIs/zKVP5gix+Yx7Ehy40nYb7/tha+0DiiQxI7PIG1aECOU3YGyXAtQFBNjfb5OGZyLHsMA+cw5yjrDGWlf0puBpLenVZ7UN/ft9cGD1CvwFfZ1n+r94HTijRXCqFjZWIK6iWZiS9kg2fV5YCwA5LPbGv3rzhM5R5czOTiCp0C7MGlZ2kbUfNEAAUPg/JOHZFGHnV4CN1pn/GMosvFRTNJIiCSiliKrVK91BMkhHdm6YBrcGOK8IdMrPLG0iT6PSUOoqiDZao69rJ2sszUe2GNI16jMAL07mu9XVnua3/AFOLIA0gHAfJ4bqDuXTCYYjlzG0ZX8UYAUkbE0uw38ePyxJxDMxwxvJKQqgdxd+wArckkgADckgYtRlU1aQqiydgNyfO3nEc2XR9DMASpJW9wrV3rtdEi++598LejGe8ycEaTKz5udek6xl8vGNuiF9YJrbquVGo/RcNmebONDHJl3jVmQExyxsaJUGgVZa3Nbg/UYv8X4cJ1CSG1DBio7Np3Ab3F0a2uqO1g3xZH0GGc8Aogbl6TNdHVm0QTG9Qj3Ue3k714BxYzcqIpIRyWIvQhYk+AfPx7DF9Dsb/AC/v64F8yZZ5MtKkX/F06o//ALF9Sb+PUBgXbDWFX/EWZ1QhY3ItY2IaQ1+LYHQtbEkM1WLG+4nl/iCyzyxNmJC6O6dE6Co0FfWWWJStmwFY7798X+Acvyw5maeWdpQyBYlc6mjU0zAnt+IDt3oWScEU4e6zs6snScaimkahJsL1CrUjwQTfY1tgtpYgKynzHn5opMpHAFuWXQ1qTSaGJO3bSaNee3k4ocLysUYzU3TJMkzI6hdRcCQ6bXtfrot2rcmhhnkerN+MA+AJJ/GMgK6sxIyg/wBO1N9DvgKWBrQJypSZ/MtL6TJIIkEY1IaTWA0gsagoI0WAtdq04fm/CcJGY4DM+cbM9RkCToVjOytGFiDtYJN0HABA3HzhyDencd8Hkr0CTAvEuJZlJQkeXVl0auo0oVa+lXfx2+RvQbgmclzcfWimXSHC/wDDrVpNn+ZmGxoG/N1grx+KSeTpIrCLT/FeqBUblE8nXVE9gLo3gHwng8ujM9KQwt19SNSsjAogIZT41A7ij23wyqgbY0wSNpOoDY1/r4/THsdRqyxqJGDNtZClffxZr9cexIogkqg3eOWjB0+49vm8WXy1rR8nH0RfoO2MhLKyxbn5/f8AsYlZdx7j2xZWLYY+RxAWawQWUxHQaqs/piTTuL8C8TSJQ/PEgj3O3YYBrKOgEeN6x306rfErQ0ANu/8A5x9WLcXWMGyHRvftj0Q7n3GJBCdyfO2JVh9OMGyoVBGOqF7Gv798e6RAq+/++JDBvjBsj1D1fvj4AO3nE7R7Htuax8MVNtWMCwfO3er/AL74+IDa798SyRk+25xOMudQv+++MGyvou/jt8Y7i8D9r/LHZyrb0KB9sSrlyQu1Cu1+4xgWVGFaj8VisimhdULv/wAYLLk9jYs379seGR8fng2DsgS0w33rcf749ifMcLO4vbav3x9wtodNH//Z" id="303" name="Google Shape;303;p25"/>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data:image/jpeg;base64,/9j/4AAQSkZJRgABAQAAAQABAAD/2wCEAAkGBxQTEhQUExQVFhUXGB4aGRgYGBwdHhwbHCAeHCAhIR0jICogHSAmHBweITIhJykrLi4uIB8zODMtNygtLisBCgoKDg0OGxAQGzQkICQsLC8sLCwsLCwsLCwsNCwsLCw0LCwsLCwsLCwsLCwsLCwsLCwsLCwsLCwsLCwsLCwsLP/AABEIAS8ApgMBIgACEQEDEQH/xAAcAAACAwEBAQEAAAAAAAAAAAAFBgMEBwIAAQj/xAA+EAACAgAEBQMBBgQEBQQDAAABAgMRAAQSIQUGEzFBIlFhcQcUMoGRoSNCUvAVYrHBM4LR4fEkU3JzY6Ky/8QAGAEAAwEBAAAAAAAAAAAAAAAAAQIDAAT/xAAlEQACAwADAQACAgIDAAAAAAAAAQIRIQMSMUEiYTJRE/BxgcH/2gAMAwEAAhEDEQA/ANLMnbFSXikasFd1DOaUHyd6F9rNGh5o12OK/HeKxZeNnmLBAO6hz+6ix+2Mn4RxyTNSZTLv/wAIZzqKzyXK2gyOoKXqCigpJ8+ccEONtWdraRtTSmjXescPORfwMZ1zD9opy800a5eR1idRI+6hUYKR3Fh9TEAHY1d77PnUsGr7YVwklpk0zg8TCyJExt2RnG1bJpB/dxidM0TX1xhnMHM+YzWfAiPQCloEc3tbgMxNbE+kV42874duM5l4FyEhkmfpyFH0bmXUjC+mNnYMFrvRJxR8VUBTuzQVmNnHRkIGAHKc8j5dXkkWQvbAgqQFJJVbUaSQtKSB3B+uK3O/FHgjjHoSKVum8z+rpFuzFOzr43Io7mxtifR3Q9qrD54qlp6lp20KQQRr/pJHYn587dyLstM3vjMeFZSGSDLwZIyQ5eOdJHmlRlLsN0ZSw0NqkCDxXp23rDZyhI7QyOXeRGmcws5tjEPSDfkMwZh40kVQoYaUKAnYzGU774jTN2wFiz4vfEWYNoR22O4qxt8iv1xkXCchr4snWzOZElzrG/pvXEdIo6NGgpqYjTV7H5EIXYJOjT83zRFHOYZHEbaQwL2oO9GiQFNbdie/jBL7ySFKkEHsQbH64x3PQ5ReLLBmWmzdhIyZXDVLKw8bAKF0jSAfxG+wxrWSyqxqEjUKiilUAAAfGDOKSRouyePMnyfPYYhh4orlwjXobQ3uGG9H8iD8gg+cfa7fXCPwmFsvNI2YzgEru8jQIAFZioJALDU4SPRQFVXzhYxsZ4PzSttv3x4StZwo8X5jmgXq/dtUSkDUZFDSaiABEihtRs9iVvDUr2vYj3/u8Bxo2AzmjmX7nHG5RnDyLGa7gtdEA7N27XjvK8cDzzQi7iVSxra2s1vvqAF9uxX3xn/OcUj8SysYnlliE8WtDpCRuSWVRpAs9NWO4sAjf1YZ+I8Fy8mbRWeVHctKUR2CuYwi21HwNPtdD5w7jFJWKvRlXMMPOPmOANh284+4g6HJM41Kx9h2As/oN8YRwNunmonYx9V809AKdSt/EQAtq9IMhFLW/e9sbXxrKmSNissqVZIi0249vUpI7d1o/OEbhnKDNk8vKkR+8Gdc0Uc1dMDoLN6r6dbk7kG++OnjaSdk5JsAc3ZzVPnANfSfM5cv6bUqEj2J0E3fixfz2xsQAKn2r/bGfcd5HlXL54wnXK+ZWeEA7gKe2+1jU9DcbLjRI1tTexoX9a3wORppV/vgYpp6Yd9oUMs+dzDxLUeVVbbYaTWvYd7LMdh3Is4ZeeMv93ggczTCMzRnQiprAUFiVk06rGkkWe59sMec5GheWWTqSKZXV5AGtWVatCvYqau+4+mxP5zIRTKFlGpBuVP4Sd/xDyL8dsM+RZ+gdPRY+zZ8s2WZ8tl2hUvR1WS9eQ1nV3r4N4Ncb4I2ZlypZwIoXErJW7Ov4N72AJsje6GCcWkINIFXsBVfliVpQLJNKov9MSlJ3aHSyhShyErRPlpYmKyZ52oi0GXEolJJ7AMLUL39Q274M8KhnSaVXIaABTE5rVvepCB300KahsRdmzipx3myOHKrmYmWUSOqxqp/4hY0Qp8EUfpVYG8k82vm5pBKI4lYXDHquRgL1Md919iBvvRNXhqk03QtpOhzdfT7/wDfCbBMwhzMkUrpozkylhGkoFv3ZTTVv3VhXfth2IBO2AkPLcaRTxo8iLPI8kigqdXUADCypobeKO/fCxdBemd858OjjzkkocRjKxQOoYWZWMrymmJ/ESGN7k+odrxrMUoYWDYI7j59sAOOcBkzETw/eFKOukiaFXIHwVKURsQTe4GJuC8FzMbBpM4XUbdNYUVdhQAO7j9cPJpoCVMj5imlUjVmY8tl99chA137KWtB9aJ8AecKvJckJzT6oyTmQ0uXlltpHjFxEamFi9HUr2f2GNLMakEEAj53wN4xmYY2h1tGrsdMVlQTdWFv4rt8YWMsqgtbYvctcuTxZlOrKkuXy6FIAVIKnwe9FgnpLV8CvVhycbfnjiJrs3YxKV7YWUm3pkqE7ifD5TnsqqRIcukrSvIrerWUcetTuSSR6t7+KwQzceYGcV4xEYSmmQuTr2LEaK+u4OC6Eav798RySLqO4H9nB7Bo+xyafgY9jmI2Pcb/AOuPYSxi25oAe5/fCrm+JzLxbLwCdelJHIWi0rY0ixv+KyTfgUDtg9x3JzSJ/An6Mn9RRXH10nz+f64zrgsOjjihpJMwwjkRppK3lCBmCgbKFVgKHbUcU41jf6JyYxZLmhUzs2WmnUheioLUpMrg6gO1g7Gt6JIvsMOKv33GFEcv5JeJBnjJzEw6sZNlfRWogfysGo2dtxRu8NhjoH8sCdfAoBcxZHNSvWWzKwLpGo9MO21/hJNCwa7eBWM+zOSR8+mUzExmVUMk8kuYYqBX4QtKqMPSfgN740zi2VzEhKQyRxA1chUu4H+Vdlv5JIHscL/D+UmizkJjQLBAkmp3YNJmJJQNTGr8gWWo2DQqjh4SoElYW5f4Xl8vCEywpGbV6XLCzQsEsfYdsTcwK5gkWMkFgQX/AKVr1EfNbD5IPg4pcD5WXKTSNE7COU6uia0I3uvkDxX09hgzxJD0Zdr9B2As9j2+cI3+Qy8E7jkRfh2SGWg9EjwV6A5hjYWTXa6Okn2Y2d8VPs3yLSZibMWBGjsI7Gp26oV9Za9iYwnjsQBQ7meHZfMScMysCo0byRJG7H0mNANLNvvqKil82wPYHFhMlmsrLL92ghlikZWCtKYymmNI9NaGBAEYo/J2xS8cRK1MZ0f8R2wA5j5nXLHpiOV5iupFWJ2BHvag9j3Hf9bx3yzls2GzBzPSCOwaJEYuUu9QLFVsXRG3ct8YO5sAq4PbSQfHf5xPE90b4Zzy9zlnJ8sJBk2lbe2RkRNiewZix/63jQMjOWjQspUlQSp7jbsa8+MY5yNzCclDKssWZZEkYHTHqSKu4Z9tyTv7be+Na4DxSPNQJNFehhYsUdjR2PyD9cU5Y18Fg7LrE01Yy/n/ADuZmnysC5YRyCcNHK5UhjGCfBJ076jddhtvjQeN5h0y8jwp1JACVT+pvbGOc4SZ2aZDJ6JQVURRNfSWU6QGe66j1WkeBZxuGO2abw1HlrjKOXy5kEk0CoJWC0pYgbggadze23Y7bYPzufBANecKfJcHRiOX+6vltLCy7I3VY92Dg+s9vFDt4oNL97+O+JzSsZeCTPl87IzNNm0hiBNDKRtJIQPkgkd/APfADPQ8OXM1M/UiOWWVJppZGe2b00bDWVs6QPA7b4tRZGSfieegUyQwtokEqKylZFCI2lth6rdTdg18Ysc4cDXLCGTKwvJPGIokoFyUTvqG4AK7FqFEjcbYsqWCfsbeH5xDGhjOpdI0tZIK+N/OPYlMR0LQ0/Fdv0x7EGWCuYjJVwraWKkKdjpNbGvg4zjh/Acxls3w5SOqgMzyyqpNSyIwfU39J9NEgHv9BpfYHthP5y5vXJBLUN6qdCdLlTXqSxpevIB8i63weNvxCOvWFs3HmBnInhEXS0hZi530gkrooXY1NYbY7fJwa8Ae+Fng3N2UzErJFKp0LZ7rtte5FGtuxwyRsGClSCPcbg/ngSVemVfCLMZyNGCvIil2pAWALH2A7k17Ynb+b4GEvn7hOazMmUihAEXV1yS/0Mt6CRYJAtiK8gdsGZcrmY8l042EmYSJUDnfUwABb1HcnvucalS01srZHjErcRfKlY2SOEOXUtasxoKwOwJG9ewwfzUgRGYkADc37fOFL7NchmIfvC5mBlZnD9dyuqUn+oB2A00Ko1R+tx/avn3TK9CO7mDFyBusMY1SH27Uu9XqrDOKc+qBdKxkyPHIJcuuYWRekwsMx0gbkG77EEVghFLe9jcbf9fpjP8AjuRycP3XLTIpyggdwDerVGUogrTFnLn0juxHubk49PJErQwHMRyJGgghhRCpLWqg2rNSlfUSVFYPRPwNmgK22BXMsGuB1PUAI7xFg4PuNO/xQO977Xi7lNfTj6hHU0rr09tVDVXxeKfGjK0ZEHTL+0hYD9VBI/TE4+hMw5D5TWd8yJRcK5hlZHZg7MoBXUVYD06r31WSe3c6xw/LRxIEiUIiigqigMLvJXCZsukxn0dWWZ5W0XpGsCgLF16fOGWEAC9rxTllbFiqQN5l4mIIrUapHISNL/FI5pR9L3J8AHAafgTxQRaF68yTLPLZCmZ6YMbOwILAgHYBVF4YszlVZ0ZhbJbKa/CSCpIPvpJGBXGOMmB4bQukkmgsovQWoKaH8pYEH8vzEX8QzAvF/wDEc2Y1TLrlRHKsnUklVja+AqE3saO++42w6xzWN8RxOCxxX4hNKiXFF1W/p1hP3O2BJ3lGSot5h680O5N9sK8POGWkzEcSya9Z0qwDFSwvbX2uq2+fnHPHs9mzk9YiMWYBtY43D9jsDdBgV2IF13G42z/k8RSZsZmeYIiyM0aOwvqOxokAaUF/SyBh4captiuXhsKsaPar2+nz23x7HISxZ3s49iP/AEUJ+NtOIx93EbSalsOxUFb3F0aNeaxlH2jcUzfTlhnGkNRpdCJ4NAszPIRX8oQ/6Y2SaPVsao9wfbGE8z8PQ5zPIHZGDoiomp7RtJFkigGZl7yIAfeqxbg90jPwMfZnwaKaSdszCJ2IUhpNLBdthoZjICQdiRVLWNZ4dkYoBohjSNBZ0oABZ80MY59mmYMed6OXjWQEVPLZ9IUsNj+ArsCAF3urNXjZlY7n5xua+wYeHbdu2AC8zr95fLtDKl2Ul0/wnXTqvX2H5/74M5uMMjKxpSjAkGiARub8GsJWViTSIRnTcg3mkkTrMtVphTtGD5Yi9ux2YJBX6Mx3yeaSQFo2V1/qVgR+owvfaHw2afJyx5dQZXCr3ALLqBIs0K03sT74Kcu8DgycPTy6aVuzuSWY0LJPnYYJud6wqdStG9Wi2OVonfKSy20mVjCKDuuoAeojywqx87+MRQZ9m4m0JjdKy+q2ApgHG6kH/Me9H4wwiYG1v1LVjyL7bex9/r7YkU3Xmt8Hs/oaPp3xU4jOsaF37D2BY/QKLLH4G+IuJ8YSCjIstHtoikkHfsdCnSfO9X47YE86ce6IWJIpZJZo5Cqxjf0Lub2ogkH3/OgdGLbM3RLwLmSLNM4QSK0dWskZQ73R38ekj8jg5GmwOMo5Nd85nXZpX0wsCzISokq9KbHddRkY3dg+POtV2GH5I08FhK0c5lRuSMZ9m+X8wrEDNZmck+mMSdFEU9urIp1Gvj1H27kaI6DSffC7xrlTK5tm68dmgbDFTdV4O+3veNB0Fq0BuSOBPlTO7zmR5KJC3oB37WSSfFmtgMNOakk6foCs9GgzaR+bBSf2OFjgnIsGTmM0LyG0K6GII3o3sAfHY++GoISNvSdJAPf88aeu7NFUjOuLcWzTQxTFHQiVlmSFgzqhP/x2awDsLo+PC7xvKPBDnISrBp50WBAGYkK5YNr3BLA9ib2xoLcqt/Edc3mFkkcMzDp1YAUenRsKA7V2wFk+z+WWUtNn5nQG6A0n/wDrSD/y4qpRQji2PKCh3Pjt49/3x7EMWU0xogJIUACySfTtZPk49jnosg9KCQ2k6W0nSSLo1sfmj4wj8Y5PWaUT52ZELr0isNRh176WZyxc7bUFO3xh5ZwB377f3vhS534lk+g8GZlj9Sm11amsbilFtdjv74PHd4TdEvBOQ8plpUlhEiMBvUr03/yF0R8VhkKbfnhN5X5knaLKqMlmXHTjV5m0qL0qCwDNbLe97e4vDue4F40+16aL/o4Yeb2rC5n+SshNs+ViG12i6D+qUcd84cSlhEQjNCaXos1WU1Kx1izVggVdjfGfcD5lleYs+t3jyZZgXch/QnpaP8I9bFtu/wCeHhB1aYHJeM1DgHDUy0CRLI8iAkqXIJAvZQQBYHi7OLHFMyY43kCNJpBOhBbNW+3ua8YDcgG8jC9BeoZJaFUDJIzUPgXQxe5i4TLOqdLMSQFSb0hSGBrYg77AGiCO5+KRr8tGTwUOL83KsiyrknGYKdNOpQlZCdVCJNbkahfqCgb7izg/yjJnXiZs4kcRJtFT8QG/4hZHeq3PyBgblsnm8oCY8vl8zqNl0JjmbxZ1lw5/5xiXIc4u0ojOQz6kmiWi9K2astqrSPf/AFxRrKSBf9jTm8z04yxDNXcIATtv714wB5omhlyiysJCrqpSOyjMXrSh7EaiQCL972wx5zUqEqmtgpIWwNRA2FnYXQFnCHFlcxAQ8+UkkRJHeNY5UfpK/ZdBZbIFgVdAkDbCwX0MmL3KkOXfM5aFon1qpnPrIQTBqtY1NdwQCaAAA32xryDcnwMZNwniyxLH94fOQlGZukkDoGGtiNTadTCj2uvGH7lvmCPNiRoo5VVTWqRdIY99hd7bHt584flTeiwfwJcQzQijaRvwopY+Nhv+tYTeXeaCTxCSZgYYXAjeqJVtRC7fiP4QNrNjuTht47OY4HcRtMVQnpLVt8AedvH6WcZJyzl5Y1zeW+7KzhtTNtpg1oNvVbAhdQsKx2OzYEIpxdmk6aCHLvGHeWJY5y7z5hpZIi2tYYRfpJNlW7diBZArbGngjTsQdu+MtyvJ0EeYyyidjFmkcfwHZV1IAy+rUxYadW5NWOw7Y07LcPWOIIpYqqhRbEmvljuT843LXw0L+ipzTxZoczl1LpHGQ7sS4BbSAAtFa3Zwe/g9q3kyPHJJJC5VEymillY7yOxGnTdUK/UnYnCHzJl5zm0iMfqJZLYACZEkRgWa7I0gamNAEMB5GLXLmZy802Vge5OkshCli0epWtNKg6SdAY/pinRdRe2molxv/t+ePY56dj8/H549jmLBHi3DI54zHKodG7g/sfqDuMI/NXAYMvGuVyscUD5hJEDkb2q621ObYLoDC/FjGjyDesCeOcMgm0NOB/DbUrEgUSKIvsQRsVNg+2DCVMR6hH+yvjs+ZlzCyTRlI1URxIK2BA1LY1aaAG+5sdjjTiN/oMC+E8Njy8YWCJEDG2qhfya3O3b228YKB/xY02pO0ZKjP/tMed2y8UcDsgkWTWrKAx9alLJ2bcEbG7/y7gIOTc4imUyZMJoo6i0ikgKA34QvZdt9IA898NvPPJT8QkhP3lokRSGQLd33I9Q3K2u/j88MHEWjCLAZOmZbRApCsQoshfb0+R2+MUU6SSFq3ov/AGfZTOJCnXeBoul6Fj7oxN0StqwoncHbDHxXNdOB3JA0qzEm6pRZsjcbA4q8u8vwZKJky6lVZra2LEnt5PsOwwC+0nisuWjy7RHdswsbA0VZXV7B/MA3/wB8J/KeDfxiC4vtBlaHNSpl0cZdlU9OUsCGNFkOgXVWdhi7yvzfNmM90HgWNHi6yNrBJTbSdtt799vnGd8Wzn3bNvFCOlEk4bZmVQf4TECmpiaYaWBAB2+NEWLTxyNj/Nk2Uf8ALIO35HFpRil58ETY9v3F+3vhN50z02XAzCSBoUZevEwX8DGtSmtWoHwSbr43cJBvdb4y7n+JvvMhEg1gQCINbUZTMjFIxs0g0Ei7oFq3rEuJWx5eB37P+JxyGZInzEkSvaNMpre7VHJtlB8EAjbvezgR3+cZLypxJ9WUykUjGMZi1ZmQuixBzJGdJI9R3WrtWbwt41dH9I97xuVUzQdokKiqPtW23/jALl/l5su+bmlk6kuYkBLAafQgpAQNg27Ekd78YNM2/wBB/thX5i57yuVUKZBLJ/7cRDH8yDpXx3N/GFipPEF16yWHlUDORzGQdODW0cKxqtPJ+JiwrV3Pjz3wezpfQRFo1E/z3Q/Tv9P3GKvCOKCeGOdQyiRQwDDcX71ti5FeBJv6FIzvmLhq5fO5F5HMkkzSRzSNsG1qAqhbpVB2C79zZJN4EctZJMrxUw6mkPSCLVHQAFPrFbE6R297PfGo53JRyH1orFTqFgGmHYj2IO+BWd5ZysrmSSFGk2Ovs2wFbgg/Hf29sVjyZTF6l9zX9/XHsfcxsO/n5P8A3x7EkOHVfe8KfOZbMaMjGSGn9UpHdIFI1H6saQe9n2wyzSaVsAk+BYF/n4+uA8fL8elzNbzTG5JAzIfhVIIKovYD8zuScCNLRAlkYAkcaAUqAAD2A2A+dsWdW2w7nCjPHnsmLgvOwV+CRgJ0H+V+0o77N6uws45yHPUUrCHpZiLMNYSOaFhbb12uh5s157Ybo3qNYXg4rI+ezEI0iOKGNgaJJdy/z2pe374QueuM5ovl42kgRVnsHLl3mXQCXaiPTpQmwATv7Yq/Z71cznurNLKs0ESrIhWg3qkUqwPfYq9/1E/FEftEycdyskczSM2orpCIzJGVJ1sAzJ0t2EZqgbIvFYxUZ0JdxGflHiyuHy6mZ2hK6pJGDWW3rWNtQHdfFjviDnzhMuZGVSNQdGaieSyNkFgnfvWrtiLkyNoulFEIekoZsw6xhP4pqkSiAdIoFjewAsm6bdVG/wAvpib/ABlaH9Wmf8c5ScwZ0QlHkzE4YBwKVdhsfDCyb+m2Lmfyua/xXIyCMGMLIruDtRB/Ftt2Fe/xhyRQwr5/avGI8tnEaVo7IdFDFTVlWsK3mwSD+Y8YPdmcUXpPfGU8z8BM8zpLLpzNlhIiyFI4Gd9AIHdzbjV2AsE9r1iRhW9YrNIASSQNPnCwl1eBatGe8qcB62VkVlVZIWMcEyKFXUCJOooCLvr0qdjYSrO5J3lbmgZl2y8qmPMxAdVK/msqxX3XZWv2dcGF4pE0bSrLGUF6nDAqKNG27bVvjyQxmTqqq63UAuoG6Dcb+RvhpSu7QEv6LTLua7Yy7nxpZ8wWGT/9PlSDIz1GJWJoNqq3QD28arqxjThL3+uEb7WG/gIGfSjOIyCHI1Nvr9PfSqtQIO52BIFbiyQZeBDlrhOajkLyZwTQsLCaSQL3FMWvbajvYu/fDce4wo/Z7nS2WWMwyRpFSI7rpEqi6YA7jYAkVQugT4bpEHbxXxheT+Wmj4A583mBmXQQ64SliUMAA/8AQQdyPOoe9VhLm5nmzGbgjjleP+NpePpqukICXRiXZnYigCtLv74d8pmy8mbQqKR1VNR/FqjR28drevP7Yz3mbKNHmU6LRLO0myZdQpFqxHUlO/qYDY6dg1AkbUgldNCtmiyy+a/vfHsQHImSJFmA1d2Cs1A/BqyN/OPYVdR7L3LubmnyyNmIek5v0mwWXwxU7pffSTY98d57isEUqJJMiMxpVZgNR27Anfev1GCkvesKnMnHcgm2aeFwP5CBIbHYhRZu/NYVa/BfEM0j+lvriT/YYBcB4vHm4BNHq0sxrUKPpNHBVj3J3AGA00wi4eHP/i33jSekcn09Xen6uqq7/h3xPxHgpMeakBaXMSxMgLkKFU/yJQpF8+STVk1tag4zBKxjhmid1G4V1Yitt6sjfGc81c25p9EOXmRHknaEooPUDK2jeQkjSSRRpSf1GKxTkxXSHGXlx5QskkskOZvVqgagooaY99pFUe47liKusd8b5lbLuYlys87aOozIBp0ClNb+pgT+Eb4NZWN9C9QqZNADEWBqoaiB4G2LSk0BW3nC9v7G6lPgUjtEjyLoZxqZDdrq3Cn5C0D83hRl4qIeOkzq8YkiXL5dq9L+oOST/wDJtI71e9bYeEWyR9PHn5x2sCAltKk7b7X+p9sBSSbwzR8z+cWKIyOaVbLH2A7n6Ab4zeUtLlc6i1LA2bURl5W9SsyWpNE6bIAI7g2PBxo+by6SqY3W0ZSrDwVYEEGvjbGe8VkjjXOoY7iy80BKaS3o/gMdvICIb+uH4hZEHB2yy8N/9UAkfUd3Tsh/iNpCrduKFLt4Bq1FOfBc880SSuFXWNShTdITaWexOggmtrvAFcg+alj62XCKoExZlB/FQjiB8UFUvXlRsQ2OeD8XkiXKQfd8w5EaRTEQyDpuqqpJcqEZbuyG8WCbw0tAsGpgCB2/Fv8Al/YxT4vxeOGg1tI96IlFyOR/SPb3Y0B5IwQkh1LVlT7r3/Kwf9MKnESsM0ccDKs0koaWR21P0o/U1sxJIJKoB2GrYbGpxVjsL8ucSaeEu8fT0yulatViMlSbofzBhW/bBeSQEnfx3/74XuCl4Z5YAdSaRMo07qZXkJFgbgkEi+2+/bB7TSk1/wBavGktAgRwaKQnNvICNc2lVYCtKooDD+oNuf27jC1xnLtEEVVJIzcTxrHCRSgjXqKro8tuasYZOPcaGXMClb6rFb29ICliTdUABv8AngceYI1zLwu8dBEvUygl2sgC6s6aJ+q1h129BgfmkNWpHgX4849j5IoIoeDj5idD2HKNkn2xjPPecinzpy8eXZpEP8aRUXWwqwoa9lru7EUL8d9mCmrN2cAuNZuKFNcjqi36nLCvavk+MHjlTEatAfkPPyTLIpgWGGNwsVWNSAeAQNq003mz2w1bUbHxgNy3x+HNapMubVdidJHq+hHsRghEuw7bnGl6NHwG5VcqM0elHH1jEZHkUAtpNVb9/V3A9lxnPMHC45851I1EaSTrD1boGQeuVgew0qugAVbFj4xovCOWsvlRP0QVEptqbt3GlSKKgWQPIxek4fAIVg6UZiAH8MqCtD4OxN4ZT6vAONosRcVhLtHrXXsQtiypvcDyLBF/GLYkHckAAX/f0ws8N5NyUbpNFl1SRWNEO+x7drr9sF+MgNl5kZ+mDE6s91pBUi77Cu+EdXgdoq8V47BlgXmkVFJoXZs1ewG5wTyudWWNZI2DI4tSOxB83jAeD8SmzOdjDKubYkIvVFAIO7BeymgCSQfzON5yy0AAFCjagNgB9Nv7GKckFEWEuxbExvse2B2VyCI7SIDqmYM5JJsgaRse3pAG3ti9V2b+MBMxxkjPxZRVLXG0jsCB0wDSk+4J2rvdYmv0M6CzSWSO2Og4r6nCXzNxKVc0jIXCxME0glRNK/ZavdUQly3jbvpOGzLZ2N41dGDqapl3B8d/O+C40rMnpcdgPmh2r/bCJ90jli62ay5mnmNrCVsxoLCJvtGdyzMSNyReww55g3Z9h+2A751VKRsRrIYgX3Arz7WRv840TNCflOE5/h8hfKxpOjqA8Vm46JpUZjqKgNQbzv6Rh1y/EpWywlbKyq+9w2hb8rYAj8wfjHuB8UWeEut/iZCCBsVJBHz27jBGMmvVhpSb9QFH+jN+YczNNm8jHmY0SNpGIh1FmoDSdbDajdaRY/FZOGDiWTy0uZ6EiqryjW2kDVIEIAUt3AHpNXuNu14iz3Cic5HNKV1yThEUfyRqkrAXXckFmrbcDerNzPZN0z0brFrV00tJtceklgKPcMT4323vambWUKkHYYqs+Dj2OZTW2/f/ALY+4hpULZhbXTuL9jWMf4vwJ583ob7y6lzG2Zn0kr6dRSGMAKCQK6hHzQ87C2+364zjh3DZG4lJLrlbLpK7rrQqBIwKsq2LYCz6vhACdwKcTasm1ZLyTxbRBBH91lCSKdMkaKYwoJI1nVqDaStmtyTW14cUA9O1fl+WFHJZPiEcQy8TZZY0XQsjay+hdh6K06qq96PevGDPLfAXy0Ui9d5ZHYuZHH8zAWQoOwverxppehVlHiPNixTywlbREV3db/hW4UK9+WBvbcDwe+BPNvHcxFmiyJ04YkAeWQsEZpCApobvoO9Df8W4HeLmTpQ5TOZaO2dZoeoTRZzIYn1M3ufUPFVsAKwv83gmeKWWI6PU2qQWz7xgkI+yoNYCq1DuzdqNIRXospDzyLxnra4/vYzJVtVrEYwoYnYE/i3B7fTFbn7gE2bZIhMwjZwOki0ABu8jtZ1ADYCvxFcHeUM6ZspA5otoINAAWpKmgNu69hi1x7gxzEaqJZYWV9WqMizsVINggimv4IB8YndTsariZnmOX1gzsMeUhZXEusySTBNYAsIlEsUs0fSTtRvGh8E4hIcxJl5kRXSNZQyOWBDllo2oIIKn9sA15Qjy5DxZZcxMGBE0sxvWDsz2DVGja/Ow2ww8qcEeASyTv1MzMQ0rLsoAFKijuFUdr374M5JoEU0E5ZCFOlSSPc0P1wp8Dg6Gbk67681mQZDQOnSuwRfhAR3om7w5yRCsKHG+Czy8TycyEdGJJA5sAgkV283Y+mk/GEh9QzM957zpmzxjWRpIw/TCx2qgtWpWfsWY7GrAH6Y0rlvLTpEFnSFKoIkN0qAUAxI3b6bYGcT4bmiGCxZdYzKpCI5BNOHaQnQAzGvw7VvuxqmPhvCzFJI3UkYPRCsbVK2pRuwvzbEX2rFJy/FIWK2yeXsfNjGbc+QOM1l7lkAYsgEKhXWwt+ot2I7nxRONHq728/39MInNuVkzM8KjLXp1EiYqqfhq9tTEAkb1XatzgcXo0/C59nsWjJqCzEl3b1G/5yO/5X9ScOiEUoxnXJ2UmiaOOTMonqkH3fpgBlDN6lYkMR2YVexArGlwoLX3GF5fTReA/NtGup2IAX+ZiAB4J32Hfv8AXHC5uN1V0YNHVqVNg+LBH+2K/HswQBEiCSR9TKLXYKyAt6tqGoft74r5BdEUakBKABXUWq/81Wxv+atzeBWB+heVxV/PvXvj2K+WWwQD5J/02x7C0MG4XDC7FHcYTOfuKRxwTRCZo5jC0i6SVNKdqYdiWoVdkdsFuVuXo8lE0cTOUZiQHN1t42999sK32ncFy6RyzfdxJmJIzchOyKgC6u9XuAAASfgAnFIJdiTug5ydxH7zAjBZNP4QZBu4UAFwfIPuQD8YZwNj+l4AcnzTSZaJ541idlvStj0mtJ3six48YORnbyN8LJaMvBSzvKnUlzLSPpWaaGQae+mFVABsbEsD7+Py45k5feaeOVOmyrG8bRyWFYsVI/D4NUT8DY9sQ86c8/cs5FFSuhTU/pOpRZAIO4OwbavzGIs5zK0kAkikXLhheqVGZx/KKjH4mJGw3vbFEpYxLiHuQuFS5XKiKbRqDMQsZ2UMxYD53J/XBbjHFosvEZJnCIosk+fYAeSfA84Hck8QGYyqSdVpTurOyaCzAm/T2GA/2g8NildBK0ca9M3K6AhVEkV791sEqDY/FXndKuehvMOObuaAuS62XzCRMyrIiuo1SA0QoU7ixvddv1w2cs5pp8rFKwpnUMRTABiNwAwDVfuN8ZvzXxOV42joRF8kJAvT1WKYSBSWUJVL3s0RtYxL9nUj5nOdRZ5hHFCoMZkeRZGIAJsqEABIGlRsV/Mu4LqDtpqM17YrM1BmPgE/oP8Ati8RvgbxrMtFCzxwtMR3RK1V7gHY/T/XEUUsgGZjlRWjdHS/xIwYeD3B9j/pi0H9VX7/AO2FDkXjKymbKplPu3QayqsGFsT3IAAbbtv59sNk67MfOGlGnRk7R8Vf9b/2wPzvDEadZyWLIumtR0kXdkdiQex8X8CiMIHpHm7/AD74WePTZsNS9GGIuEMoJkc6zQ0oVCg3t6tXfscGK0zLmb4TG0qysA8iH0k76ffT4HuT3PnsKMq3c/GM5hjEXEkikzc2sKrDVNYcsSNDJp03sD6fcfXGhghVbfBmvAJgDi8rwyddI2m1xrHpVlBXSzMT6iBR1AGj/KuFvPtnZyimIQRa1dmZ1LUrBqAW63A7nxhqyHE48wrdM3odkYFSDa7HY1+uBnEs80ecjR2/hSRFxf8AKyEA732IYfQj5rDR/wCBXQeSwoqv7/XHsdJJYHbez/pj2JWVsPNQHvhZ535X/wAQWJDM8SqTYWiGuqsHvRF4ZIA2hNYXXQ1aT6dVb0TvV9vOA/G+YEys0IlCLFK5TWXrS2ksLFVRIq72NbYMbvCbqtJ+AcPlgj0TTGd1B/iEUSLsWAT2Bq8W5mIANd+4396OBvBOPx5pnEaTFAL6zRlY3s9lJ3avp7b4NhPGC070FmPc75/Mz55ctFl0UaiwLi+sqer1bAiO79PYnz7fed5utl8lmIHCsylC4qwrLpcKm7arUilOob+5ONCyvAFGbmzTvrdwqICABHGtekb721sT9Md5/lfKyxCKSFCisWUVVEkkkEb2SST73iimlQvW7BH2XZzVlEid4TJHY6cb2UTwH9R9V3/pgnxzOdLN5NyNpHaC/wD7F1D/APaJR+uCPBOBQZVdEESR3udI3J+T3P54uZvIRyaTIoYo4df8ri6I+dz+uJuS7WMvKMz+1CCJ2VUi1ZhhvJIWEUSHuxs9PWaobFvP9OL/AC7PxSPJ5RsvHBmIuihCNccgGkUAxbSw+aGH3N5VXXQ6hlIIZSLBB7gjtviTIZdIkSOMBURQqr7ACgPftg/5PxoDjtkPCsw7xK8kRidltoyQ2k+2obH6/wCmPmZkYo6rQajV9rra/i8Xa2xXaPfEx0ZXyXzHlsppyk6ywzsx6jSL+OVti2ofyk9idqr640lorT+ziCOBGO4VqIKkgH5sHF1RsMPN27ClWFWXL6tS2Ra9waIsVYPcEYzbhWSz2ZCdSYgwZplkLig/T0ujhQBqN6l3NfhPcY1APu21isUM9xKGN44ncI7kaAdtR8BfBPYUPcY0ZV4Bq/QBmcoI+IpLGil5UqWxuioDThr2v0oR/NQqtJsjzTnTFk55QoLLGzDyLA8/GCBityw71v8ATE8kOtNLAEEUVPYg7EfO2N28DRmnJxBzOZmtlsg6C3oUPGjWV7E+L+BhZ4nxBGmSN2ZWR8wjkKzEJIwZemBdHQSo9vyFu2Q4HD9+zySIwW0ZBqZV0aNNDSQCNQZaPsMVJOXJhmpJMvHHCscYSEMoCub1OxVTYF0L7+axdSVkuroO8tcSiky6GKyE/h0bBBULsb+K+uPY65XzEk0J6sRidHKkXYIAUgg+Qb/W8exCXpaPg8O37YVI+P5TMTMq/wAcxnUFjTqBatdTMBpF70t2Qe29BpmQMGVtwQQR8EUcJfMEI4XkGlyKpGsZUtGV1CQMwW2b8di9jq8Y0K8JhxuPkx64stmZADVdMRnbvSysjftglkc2ZEEhRoywvQ+zL8GiReI+E5zrQQy1XUjV6vtqUGvnFlexwrfw1AnmDmHLZUJ15ljLHZdySO16QLCj37YBc283fcpI7MLxO+h41P8AGQ1eoC6ZaragbK777L/MSsvEJlGXfMJHmIZjEqFg3Uh0MTtS6Susatib3GKvOAgTiCPEUhdGaSSd0MgMpQdOMLd2ANVDYFlJF1i0YLBW2a1w/MCRFcBlDKCFddLC/cdwfjEfGOIjLwmV/wAIZdRNgKrMAWNA7C7P70LIg5YzpzGUgmetckSM1DayLO2/nEfOrxjJTpIwXqRvGtkDU7I2lRZqye2IJflQ1gXnZM22YyrQLSRHWz6tOs9ljobsGO5XYHyR3wY5UjzKRsc1MsjsbpE0rH/kU92APk74FfeY+ojPnoQiZcIqrMgJkqmctfsBX53scUeFcX4XBIjffA834bV2IcsTepU/h9yN622xWrVf+Awfh2wL5h4oMtl5piL6aEgX3PYAnwNVb4LUNsK3OmdSOEqzzI0h0x9AEuWHqIFA0KBs127b4nFWxhP5X4jKOIJAJ26McNBXAUzPVsVB9TDu22wqqrfGlu2w/wDOMT5WzJTicpSZIAFCM86hjY/kUs9gmj3azpNjwNoEtnaiDvYxTlVMEGRwjufnCpms7m9KrKiJIAKWOppZGAIJQEBI1sj1PqABFgYcV8Cu5wmz8B4hCZPu2bjcXYWeL1H2DSDdqG1nfCxodst8n5LNoJGzcocubVBR0DexrAF+OwoVt3w0V+uE/ljiufMwhzmU0jciaMgpt7+o9/FG/jyG+YkAmjsCaG/v4wJ3YEL3EuMxQ5mKN7DTagtb2RXf8vyxX4XxXrSTqy6TBIU2N3YBB8eMZvz3xFZ5YZsvM5lDGNEAKlSCbJBAKmyo37/lj7wifOSPKIFmDvmqeUadChALsgUzedPauwNirf48J99Nah7GqvUfH0P++PY+UdhX6flj2Il0g5mHIViq6z4WwP3JrGW8/Z7Py5Uq8UeXimdI1jLa5ZGLDSLX0r2uhZxqjH0++Fqbg0kmcSed06cN9BBYAZv53vbVvpAF+/msNBpaSasWOFcrRGUJFxPOCWILaa9JAHgRMoIUe1VWNNjfbCxzjyyubjDqxizEZuKZfxKfYkd1wc4KkwijXMMrSgUzoCA1HY0exIqx2vGk7V2ZKhZLA8Vz8QZkaTKRMrKaI0FlsfTUMDuI8OlmyuRdRMDFJIZelKqSEASIXVqA1ORe2/rr5w5Zrg8EjPI8SO7KqEsoNqrawNx4aj+Q9hiPM8sZOT8eVy5odzEn/S8HsgUC/s0zinh2WTWvUVCCtjUFDsFsXY9OG7VvRwG4dyxk4HWSLLRI47MqCxexo9xsSMQ8c5kiy79MXJMwJESEXQ7lrPoUCyWPt5O2Ff5SwyxF3MRKT/w0Y15AOJso6jZUC/QYTY+K5l8rmc2oIRo+plotPq2W7au4dhdf0/JoV+SuLrLnHQuOrFFT0b6jMUZ2O1ARkaO/dmoADDdMD2NID4o8TjLROqEKTtqIvT7kDyfb5xbU7flhR+0TiaRZRllikkEvoARtI1HYaiGDBboEgEbi++EirYfDiPlDLCB8sUJSQEsb9RY/zE/1A0R9PrgpyxwVcrllhRmZU7FzubN/kL8DGY8pczDIQdF3kzEzN6IYjr6YqtOvdb2/Ct1g5F9pEsLxpm8jLCkv4G1bncC9JVb7i99sVlCTwCkvR8zU/TUMQSLA272SB8DuRhZy/OJbPfdXy7x60Z0dmXsurcqCQqnS1HVd1sL2IfaJq/w/MlTTKmoEeCpDf7YSeHcClXiUkki1GYWWRhMzFNe4tmClSR2C/hFdrFrCKathbd4OnC+KP97ky8kqyNWsJHEwEa2R6nsgsdttv3wd1h1bvRFbd9/nCTyBw9EzJlQECaKSX1EklHdFiJY7k6Yy5vzIcNUWcimbMQ7M0LhXUi61KGB+hB/Y4E1pkZUnK0OTk1tmYRKCQgkkGpSQVDFf5iDvWw377WY+HRZSHof+vkjbWTqUWjk1q1PWk+25xpfNM8OXy7NKn8FQNQAGwJAG2w7kbY5yWUy0kMehEaPQCnoFaWAO21DbFP8AJlsXqrLOmt/f3+P/ADj5ixQG3t7f38Y9jnssE5ANrwsc6yO4WBYZJI3t5io26aUemT3GttIOx9Or6hokNkYzznRpG6yRfe1WgpphHEzSUFpj62t2AoEi7GnuQ8PST8CvImYmmhmmkkVxJL6FV9WhQoFEamCMfxFL2vsLrDYSSTWFXlPJx8PRcrLmP4jG0R6RPJIiu9Qs7+ot2sDDUmwJPk40npkKHEc1NPxWCCGd0jhQyTqGWmsrSaa3atJN9lYVRO9DmLPZ2eebIQSNq1I5nj9HRiayVcg2W2AFUSDv2wZz6mLPZFYYm0u8zzMoJG8dW7fLae5/lA+MWOM8GmkkE2WzAy8laHuJZA62SLBI3UkkH5OGTWAaD2VTSFXUzFVA1N3NACz4s1vhH+0viKZeC5XXSxPTy6j/AIr97kPlASCVFA9iWusHOXOD5iKR5cxnZMxqsadCogvsQouvbYgb4+8z8AizCJM0Rlly+p4lBq32IB3ogsq99tvrgJpSN8EPPRztwjJMs8kSLGIpEQDU5LiJQG2qvO+4xz9n3EPu0kcBjROq+ggAh1cJSk2SWV+mW3UbkVe9OWf5XLZCPKiQLJGkX8T/APIjKxb5tgT74HcN5OkXMo7v/AikeSMAiyzAgalCgLp1N6rYtt+HtiqmqaYvVj2pBUjfyP2x+feYs3LI+fhzEs8n3ckIOoigqrlFaQfzkakqhqJb9P0DFFpHfubwgcd5Ej+8vm0DklxJJEP59NsQt0LaQI25rY++E4pJPRpRb8Mpl4pmIUy8sXSy2oNo6GzEA0S7EljZ20s38vYdy8cyE5uXgkeoSyOoeQgBTTdJmYjx6VY/ltivwPhmRfJLCGhXOX2lemjlFAkDck2gOjsTY7Y0nl/h6oITKyyzomjrFArGzZG3Ydtv+uKTmlosYlrj+TE8MkTMQrqVJFXRr3BH64qRcIiWB4NTVPq1uW9bM60xJ96G1CgAAAAMd8z8QiiiCyhmSZxCdIN24au25sitvfAHMSp9zH3t5JElhV9GkegBLaiB2B3JYnT5NYgk69K4QcPzkGdkhhkhdZFjlH8KVwI0RzGQXQo2ligoURY9xho4PwKDKqwgjCazbHcs1drYks3c9z5OE7lrg4ywizLnS4j1sirGzBXskEkah4HoUAVQobYc+DcchzS6oHDhTTbEEGuxBAI/TBn+vBV+wB9oESOkQkAZRMNSFgob0yfiJ2AujZ9vOAvI+2cKJpVGy2vSju6+mQKCC1EkKQNVb/TDPzZw8zLGVk0GKYSXV9gVI37GmNd96wO5U4ZEMy2ZXNyZhgrRHUyMNyrEelRVV2wVJdDVo2Sp4/Pvj2Ps0veu+PmI3+yhZDbn6YGz8IR5o5naT0bqmr0agT6yvlgDtvXmrAIvRE0d/P8AfnCl/jrSZrMxKkg0MItR1BEUKCX86nZnIVF3OlOw3DRT+CMN8fyMWcgaImNldNmZQwWwace5o2DY9/rNwXhwy+Xih6jyaNg8hBJF2L+nYfFYXOSshHBLIuuNZOkkaZfWpkEcZNPJX4nYsSSNl2A2rDiSdSg1VecGWYBEcmYjV9LOocglVLAFgBuQLs1e9YoZ7jKwvErlVRg7MxNaFQA6j8WQv1YYCZ4yPxOJiqiOKKQKW3LawNTJR2ohE372+22KPNCQSyxhxO7SKEKrFI6xxA6pCqqhtn9MWoXWoEVWGUVlmbHvKSh0DqQVYAqQbsHtv8jfFjLsNr/f3wB5f5jgzDSQxag0JAdWUrQPbuNvavFYj41zNFlnKsk8j1apFE76h5ogae/cEg9vBFr1d1RrGFyLPzjhdga8nCBzJzPPFHp1RRTuAI8upWSUl2AGon0rtd+kj5Plo4FwpoV1STTyyMAD1HtV+FUBUG/kDcYzjSthT+BmVq0nC7zTx1ct0g5CiWTQZCaCelms376a39/jdgfc9xthb5wyS5iMZUjU0u5P/toDu59j/KvuT2oNWjV6Z+YY1zDLl5s3IYLY+k9RnpBX4nJ7kDYACuxq7AxUyvMedacSLmZA2oDWzVGt9tS/gC+aIxH/AIZmWDrFlswIi9lAjMbWxpLhNyu47bG9sMfDOa3y0YhHDaFVpbX6jVEkFLJO3e8dnwhW6bFwudZYYWYwymgdUdFNYFEqb27mt7rC5BHJnIY4KC5ZXIle95FikZemF70SlMTW2wuzXP2b5iSSN3OXiyqGQ1GkTKWNC2JNAjxso7Hfxg7kEiiR1iZVVC3droliTZv+onv5vHK8bLrUJfK+U6Wdnd1BaR2RKikkcDWxGuStMYClRvdgLuAoxpUabjc7DC3y/wAwnNPIugMI3I60ZXQRSstAtrJpvxAaTWxwzhu5wJtt6ZVWCJz46OYoOoqswYsm7F0KsEqMH1nqUQpB7N2F2L5Zy5gdMvlo1I1XmZG9RHwzqdIk7Ug1UNz33bONZGZpA8cMTEjSWMpjYqNwCwiZqstsDXbAjKcQzUTBX4dphXa4JUav+QhSdvbDJ/jQPo2Qmx/f9+Bj2IBMGQMoIs/zKVP5gix+Yx7Ehy40nYb7/tha+0DiiQxI7PIG1aECOU3YGyXAtQFBNjfb5OGZyLHsMA+cw5yjrDGWlf0puBpLenVZ7UN/ft9cGD1CvwFfZ1n+r94HTijRXCqFjZWIK6iWZiS9kg2fV5YCwA5LPbGv3rzhM5R5czOTiCp0C7MGlZ2kbUfNEAAUPg/JOHZFGHnV4CN1pn/GMosvFRTNJIiCSiliKrVK91BMkhHdm6YBrcGOK8IdMrPLG0iT6PSUOoqiDZao69rJ2sszUe2GNI16jMAL07mu9XVnua3/AFOLIA0gHAfJ4bqDuXTCYYjlzG0ZX8UYAUkbE0uw38ePyxJxDMxwxvJKQqgdxd+wArckkgADckgYtRlU1aQqiydgNyfO3nEc2XR9DMASpJW9wrV3rtdEi++598LejGe8ycEaTKz5udek6xl8vGNuiF9YJrbquVGo/RcNmebONDHJl3jVmQExyxsaJUGgVZa3Nbg/UYv8X4cJ1CSG1DBio7Np3Ab3F0a2uqO1g3xZH0GGc8Aogbl6TNdHVm0QTG9Qj3Ue3k714BxYzcqIpIRyWIvQhYk+AfPx7DF9Dsb/AC/v64F8yZZ5MtKkX/F06o//ALF9Sb+PUBgXbDWFX/EWZ1QhY3ItY2IaQ1+LYHQtbEkM1WLG+4nl/iCyzyxNmJC6O6dE6Co0FfWWWJStmwFY7798X+Acvyw5maeWdpQyBYlc6mjU0zAnt+IDt3oWScEU4e6zs6snScaimkahJsL1CrUjwQTfY1tgtpYgKynzHn5opMpHAFuWXQ1qTSaGJO3bSaNee3k4ocLysUYzU3TJMkzI6hdRcCQ6bXtfrot2rcmhhnkerN+MA+AJJ/GMgK6sxIyg/wBO1N9DvgKWBrQJypSZ/MtL6TJIIkEY1IaTWA0gsagoI0WAtdq04fm/CcJGY4DM+cbM9RkCToVjOytGFiDtYJN0HABA3HzhyDencd8Hkr0CTAvEuJZlJQkeXVl0auo0oVa+lXfx2+RvQbgmclzcfWimXSHC/wDDrVpNn+ZmGxoG/N1grx+KSeTpIrCLT/FeqBUblE8nXVE9gLo3gHwng8ujM9KQwt19SNSsjAogIZT41A7ij23wyqgbY0wSNpOoDY1/r4/THsdRqyxqJGDNtZClffxZr9cexIogkqg3eOWjB0+49vm8WXy1rR8nH0RfoO2MhLKyxbn5/f8AsYlZdx7j2xZWLYY+RxAWawQWUxHQaqs/piTTuL8C8TSJQ/PEgj3O3YYBrKOgEeN6x306rfErQ0ANu/8A5x9WLcXWMGyHRvftj0Q7n3GJBCdyfO2JVh9OMGyoVBGOqF7Gv798e6RAq+/++JDBvjBsj1D1fvj4AO3nE7R7Htuax8MVNtWMCwfO3er/AL74+IDa798SyRk+25xOMudQv+++MGyvou/jt8Y7i8D9r/LHZyrb0KB9sSrlyQu1Cu1+4xgWVGFaj8VisimhdULv/wAYLLk9jYs379seGR8fng2DsgS0w33rcf749ifMcLO4vbav3x9wtodNH//Z" id="304" name="Google Shape;304;p25"/>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http://www.art-virtue.com/articles/10-notions/KaiGrids.jpg" id="305" name="Google Shape;305;p25"/>
          <p:cNvPicPr preferRelativeResize="0"/>
          <p:nvPr/>
        </p:nvPicPr>
        <p:blipFill rotWithShape="1">
          <a:blip r:embed="rId4">
            <a:alphaModFix/>
          </a:blip>
          <a:srcRect b="0" l="0" r="0" t="0"/>
          <a:stretch/>
        </p:blipFill>
        <p:spPr>
          <a:xfrm>
            <a:off x="5181600" y="838200"/>
            <a:ext cx="3505200" cy="5067300"/>
          </a:xfrm>
          <a:prstGeom prst="rect">
            <a:avLst/>
          </a:prstGeom>
          <a:noFill/>
          <a:ln>
            <a:noFill/>
          </a:ln>
        </p:spPr>
      </p:pic>
      <p:sp>
        <p:nvSpPr>
          <p:cNvPr id="306" name="Google Shape;306;p25"/>
          <p:cNvSpPr txBox="1"/>
          <p:nvPr/>
        </p:nvSpPr>
        <p:spPr>
          <a:xfrm>
            <a:off x="6096000" y="6096000"/>
            <a:ext cx="224948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Chinese Calligraphy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6"/>
          <p:cNvSpPr txBox="1"/>
          <p:nvPr/>
        </p:nvSpPr>
        <p:spPr>
          <a:xfrm>
            <a:off x="0" y="0"/>
            <a:ext cx="9144000" cy="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a:t>
            </a:r>
            <a:r>
              <a:rPr b="0" i="0" lang="en-US" sz="15600" u="none">
                <a:solidFill>
                  <a:srgbClr val="303335"/>
                </a:solidFill>
                <a:latin typeface="Proxima Nova"/>
                <a:ea typeface="Proxima Nova"/>
                <a:cs typeface="Proxima Nova"/>
                <a:sym typeface="Proxima Nova"/>
              </a:rPr>
              <a:t>"</a:t>
            </a:r>
            <a:r>
              <a:rPr b="0" i="0" lang="en-US" sz="800" u="none">
                <a:solidFill>
                  <a:schemeClr val="dk1"/>
                </a:solidFill>
                <a:latin typeface="Arial"/>
                <a:ea typeface="Arial"/>
                <a:cs typeface="Arial"/>
                <a:sym typeface="Arial"/>
              </a:rPr>
              <a:t> </a:t>
            </a:r>
            <a:endParaRPr/>
          </a:p>
        </p:txBody>
      </p:sp>
      <p:pic>
        <p:nvPicPr>
          <p:cNvPr descr="http://www.sophia.org/download/ckeditor%2Fpictures/2408/data/content/Belt_buckle.jpg?1308111002" id="313" name="Google Shape;313;p26"/>
          <p:cNvPicPr preferRelativeResize="0"/>
          <p:nvPr/>
        </p:nvPicPr>
        <p:blipFill rotWithShape="1">
          <a:blip r:embed="rId3">
            <a:alphaModFix/>
          </a:blip>
          <a:srcRect b="0" l="0" r="0" t="0"/>
          <a:stretch/>
        </p:blipFill>
        <p:spPr>
          <a:xfrm>
            <a:off x="914400" y="1143000"/>
            <a:ext cx="2476500" cy="5476875"/>
          </a:xfrm>
          <a:prstGeom prst="rect">
            <a:avLst/>
          </a:prstGeom>
          <a:noFill/>
          <a:ln>
            <a:noFill/>
          </a:ln>
        </p:spPr>
      </p:pic>
      <p:pic>
        <p:nvPicPr>
          <p:cNvPr descr="https://encrypted-tbn3.gstatic.com/images?q=tbn:ANd9GcRBYioJkblPr-bWG3q3C57erp4f17iFK7zVM-oDlU0yqi0DLYcrjA" id="314" name="Google Shape;314;p26"/>
          <p:cNvPicPr preferRelativeResize="0"/>
          <p:nvPr/>
        </p:nvPicPr>
        <p:blipFill rotWithShape="1">
          <a:blip r:embed="rId4">
            <a:alphaModFix/>
          </a:blip>
          <a:srcRect b="0" l="0" r="0" t="0"/>
          <a:stretch/>
        </p:blipFill>
        <p:spPr>
          <a:xfrm>
            <a:off x="4114800" y="2286000"/>
            <a:ext cx="4572000" cy="3776662"/>
          </a:xfrm>
          <a:prstGeom prst="rect">
            <a:avLst/>
          </a:prstGeom>
          <a:noFill/>
          <a:ln>
            <a:noFill/>
          </a:ln>
        </p:spPr>
      </p:pic>
      <p:sp>
        <p:nvSpPr>
          <p:cNvPr id="315" name="Google Shape;315;p26"/>
          <p:cNvSpPr txBox="1"/>
          <p:nvPr/>
        </p:nvSpPr>
        <p:spPr>
          <a:xfrm>
            <a:off x="4648200" y="838200"/>
            <a:ext cx="3186112"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Linear Decorative elements</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descr="http://www.sophia.org/download/ckeditor%2Fpictures/2409/data/content/Gray219.png?1308111043" id="321" name="Google Shape;321;p27"/>
          <p:cNvPicPr preferRelativeResize="0"/>
          <p:nvPr/>
        </p:nvPicPr>
        <p:blipFill rotWithShape="1">
          <a:blip r:embed="rId3">
            <a:alphaModFix/>
          </a:blip>
          <a:srcRect b="0" l="0" r="0" t="0"/>
          <a:stretch/>
        </p:blipFill>
        <p:spPr>
          <a:xfrm>
            <a:off x="0" y="2482850"/>
            <a:ext cx="3422650" cy="4375150"/>
          </a:xfrm>
          <a:prstGeom prst="rect">
            <a:avLst/>
          </a:prstGeom>
          <a:noFill/>
          <a:ln>
            <a:noFill/>
          </a:ln>
        </p:spPr>
      </p:pic>
      <p:sp>
        <p:nvSpPr>
          <p:cNvPr id="322" name="Google Shape;322;p27"/>
          <p:cNvSpPr txBox="1"/>
          <p:nvPr/>
        </p:nvSpPr>
        <p:spPr>
          <a:xfrm>
            <a:off x="609600" y="457200"/>
            <a:ext cx="22066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Technical Drawing</a:t>
            </a:r>
            <a:endParaRPr/>
          </a:p>
        </p:txBody>
      </p:sp>
      <p:pic>
        <p:nvPicPr>
          <p:cNvPr descr="https://s-media-cache-ak0.pinimg.com/736x/e7/63/cf/e763cfe748ff114b06ac8e6a2e02f91a.jpg" id="323" name="Google Shape;323;p27"/>
          <p:cNvPicPr preferRelativeResize="0"/>
          <p:nvPr/>
        </p:nvPicPr>
        <p:blipFill rotWithShape="1">
          <a:blip r:embed="rId4">
            <a:alphaModFix/>
          </a:blip>
          <a:srcRect b="0" l="0" r="0" t="0"/>
          <a:stretch/>
        </p:blipFill>
        <p:spPr>
          <a:xfrm>
            <a:off x="3505200" y="609600"/>
            <a:ext cx="5638800" cy="357028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descr="http://www.sophia.org/download/ckeditor%2Fpictures/2410/data/content/689px-Rembrandt_The_Three_Crosses_1653.jpg?1308111125" id="329" name="Google Shape;329;p28"/>
          <p:cNvPicPr preferRelativeResize="0"/>
          <p:nvPr/>
        </p:nvPicPr>
        <p:blipFill rotWithShape="1">
          <a:blip r:embed="rId3">
            <a:alphaModFix/>
          </a:blip>
          <a:srcRect b="0" l="0" r="0" t="0"/>
          <a:stretch/>
        </p:blipFill>
        <p:spPr>
          <a:xfrm>
            <a:off x="1143000" y="0"/>
            <a:ext cx="6696075" cy="5822950"/>
          </a:xfrm>
          <a:prstGeom prst="rect">
            <a:avLst/>
          </a:prstGeom>
          <a:noFill/>
          <a:ln>
            <a:noFill/>
          </a:ln>
        </p:spPr>
      </p:pic>
      <p:sp>
        <p:nvSpPr>
          <p:cNvPr id="330" name="Google Shape;330;p28"/>
          <p:cNvSpPr txBox="1"/>
          <p:nvPr/>
        </p:nvSpPr>
        <p:spPr>
          <a:xfrm>
            <a:off x="0" y="5837237"/>
            <a:ext cx="9144000" cy="1477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Rembrandt's many prints are excellent examples of cross-hatching, using line to create (or describe) a sense of three dimensionality. Rembrandt also used cross-hatching to create a dramatic contrast between light and dark.</a:t>
            </a:r>
            <a:endParaRPr/>
          </a:p>
          <a:p>
            <a:pPr indent="0" lvl="0" marL="0" marR="0" rtl="0" algn="l">
              <a:lnSpc>
                <a:spcPct val="100000"/>
              </a:lnSpc>
              <a:spcBef>
                <a:spcPts val="0"/>
              </a:spcBef>
              <a:spcAft>
                <a:spcPts val="0"/>
              </a:spcAft>
              <a:buClr>
                <a:schemeClr val="dk1"/>
              </a:buClr>
              <a:buSzPts val="1800"/>
              <a:buFont typeface="Arial"/>
              <a:buNone/>
            </a:pPr>
            <a:br>
              <a:rPr b="1" i="0" lang="en-US" sz="1800" u="none">
                <a:solidFill>
                  <a:schemeClr val="dk1"/>
                </a:solidFill>
                <a:latin typeface="Arial"/>
                <a:ea typeface="Arial"/>
                <a:cs typeface="Arial"/>
                <a:sym typeface="Arial"/>
              </a:rPr>
            </a:b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descr="http://www.sophia.org/download/ckeditor%2Fpictures/2425/data/content/Lascaux_04.jpg?1308166362" id="336" name="Google Shape;336;p29"/>
          <p:cNvPicPr preferRelativeResize="0"/>
          <p:nvPr/>
        </p:nvPicPr>
        <p:blipFill rotWithShape="1">
          <a:blip r:embed="rId3">
            <a:alphaModFix/>
          </a:blip>
          <a:srcRect b="0" l="0" r="0" t="0"/>
          <a:stretch/>
        </p:blipFill>
        <p:spPr>
          <a:xfrm>
            <a:off x="1219200" y="381000"/>
            <a:ext cx="6532562" cy="4918075"/>
          </a:xfrm>
          <a:prstGeom prst="rect">
            <a:avLst/>
          </a:prstGeom>
          <a:noFill/>
          <a:ln>
            <a:noFill/>
          </a:ln>
        </p:spPr>
      </p:pic>
      <p:sp>
        <p:nvSpPr>
          <p:cNvPr descr="data:image/jpeg;base64,/9j/4AAQSkZJRgABAQAAAQABAAD/2wCEAAkGBxQTEhUUExQWFhUXGRobGBgYGR8cHBwgIB4fHB4aIBshHyggHBwlHRweITEiJSkrLi4uGiAzODMsNygtLisBCgoKDg0OGxAQGzQkHyQsLCwsNC8sNCwsLCwsLCwsLCwsLCwvNCwsLCwsLCwsLCwsLCwsLCwsLCwsLCwsLCwsLP/AABEIALMBGQMBIgACEQEDEQH/xAAaAAADAQEBAQAAAAAAAAAAAAADBAUCAAEG/8QAThAAAQMCBAMFAwcHCQcDBQAAAQIDEQAhBBIxQQVRYRMicYGRMqGxFCNCUsHR8BVTYpKT0uEGM0NygsLD0/EkNFRjc6KjFkSDNZSy4uP/xAAYAQEBAQEBAAAAAAAAAAAAAAABAgADBP/EACkRAAICAgIBAwQCAwEAAAAAAAABESECMRJBYVFxoSKB4fCx8ZHB0TL/2gAMAwEAAhEDEQA/AIR4eyL9iwB/0kn7KFgMQhZIGHQiACmW0CUmYVYaGK12zqpT2WQKJErWgROtklSjHKiHCrBzNlEDuwrOkQBMiEmb+XWvHZ6ENuJSm+VGmyE2Jtyo6VbjLI6D7BU91L5SbtAmNMx+z3x5U1w5pwSXIk7AyAOpgTz0tU5YnRMxxPjTrSApDThTIBJhFzocp73nAF9af4dxMupzpUsC4KZ0I53gm9DxDHaKSLd05o5wIjrrPlSGJximVz2YKVRMW0+kB4fCsknSVg21bdFxWLcBnMfU16jEk/TMQCJOuvWl8JiAsBSLg/wt0IvrTPZj2og8/sPORaoaLTJnF8S4khPa9mmMy3SfZGgA0BVJ35UTg76zKQ/2iIBS7pKZ0VcwoR52vy1jX4yqBslUKAsADa4HKRReDvZkqVY51k35Duj4E+dKX0mmylinnAkhBGbL3ZKgJ5npFfNfl/EtqyvoIPLOb88puFDqDFfTlKSbE3O5kTppy6aV0wMpylJkwoApPkfTzrLj2gvpkLA8cQpaQA4FKIACp18RpvemONdpKSHezQAqVZc3e+imDz9bHWn0YRlKwtDaULvcExEbA2Hl9tZ4oe7GylCRrpceBn7aJxT+kqG1ZlDSsqQv2h7WmsXH45VN4q2vPm7RxCQPmggwFL5Eeluuoq2l2bmPPX4aW1pXiF0wYIC0q5xGh0t40J2Z6gZQ+CSgqSpSYCgkjXypPimGxDhSlpWQAErVOXoBOo30vXY9kgpdTAUj21DVSIuDAvG07V6nF4juQrs0uH+by3yC+ZZJlJOwg9apPtA/RjfCuHPNSVuFxB3MmCJmJvpRsXiBmsQSkSRuJuCRtU3iDmISSsO9wEHs4Akb7ajWep5Xw9wdp89orPCgMwSqA4kaJWCDvoRB9LVNSwi4RVHEmYBLjfmsffUbHOF9fzb5yJQonslj2voyRJI1t0p5jhrIsGWRFh82j4kTPjJpDE8cYbJQFhMG6WwYnqEiJ26ctamfQfcJh+KNgJC3UqWkDNe4Phsacd4g2kSpaUg7qt13+6lMM4ziO8Ay59aUJKvE5hmHnr60RXCGPzTYOym0dmpJ6FAEecgRNaUtmidMW4zi/mHFNrMhJIykGLW636Xt40lw7GOBqXEZllQSnYqBg7wAALzyFMY/CpQ3kbFlLTdRKlKJIkkmSbDXkOVa4j7CyqVEXJSBKIvOomIuBqNqzy6Nx7NcQxWROY3GsgE/6/CvncNicUVB2VhsrFotEx4mBVBONafSlKnQ2LZ0xrew2t1nlVQ8RwracvaSBoJSn4qmssnj0HFZdi+OxCmklRBUBcxExpMn4V5w7FlxvtEhQEkQSJ8daWe4owuEhaVFREpBBkSNgb786eWnUaA7JtA0jpQ4W0VbEHeJLUSlnOspPeVnyoSeRMxPQSb0LhnFHXSQ5IIM8wQZ01t1p12PZACUgRAERyttr40s++tuApvOhP00xItva0eO1Kh0kT5k1xNwobUoBKikaQPTSgtsBaQVobkgGOzSQJGlxRflLb0JDkEkayI91xWggNg2zZZ9nvT1ETtTao0zYm5gmR/QtaX+bTr6aVj5E1/w7H6if3afZxCFpBSbfjagZRzR+sn763HJ9mlElfBQ8oFtacn1lLKpPjfyAAoaWGh82AtxwWUGVr15nvZUjqYqg1xFQnsMNIUZzFtCAT4qia0zjHQIOFWBrDRQv3IP2V0WTOXFHmFwb6YPbwNkLAdUOhWMg9J8asuYlKIU4pKQBcmw+NSV8bZSrvFSDuHEKSfIEa1t7h7OKyqWtWRP0UpBkncqJt6VL3Za8DjHFGnP5tYJBtH4/E1QQhKhBgjafx41HHB2dQ0sR7JSoAzygyKawfEBJSsKGXLlVukn2kkaKtB1tzvU5JbxKxb0wbI+TulOiFXF5iqnaEDpr/Cs4zDNuCO0UADKSU3BHK+/wqMtrFLWtTakJQO6lLhInm4IBgTYcwLdc3zsyXEc4m/nypE985SY0T9I3tZMx1Io/DUxmREpQIQY9pG39oaEcx1FIfIMSohJxKEoGqwlQcO8FHswTec33UwxwzEe0rEIBTGRIQSgxqVkwqT0061qjZr9CqHQkEqVAsZJiPE7UJ3iDYTnKhlO+2tqAxw5SQvM522cKKsyQLxBCU6ZCNAbiOtSmMAsYINJEZlCADBN82njetCfZpZfe4i2FIRnyrXHZiLq6xuIpv5OD7U+MTECx1Eidajv4NTj7S/ooSd9JI25zFW0ugiLTFr1LxUSKyZKODxIH+9N9ZZPu7xtRcJgXApJdezifYQ2EA9CoqVAGsCs/wAoMIH2i2O9mUi/9oaHa1vCmuG4VLLaGwRCe6Dtc9fjW6/Bls7FcTbwy0JOYBUwTcWsZPpR3lhRSZkG866g78yJoOOwqHO6u958DESPWPOpmAUpp1LCxIzShXSNPKiE8a2aWn4Kb+GUuCl5KQnVJRmtbcKE2+2nW2UoshUAW6nr4bRfTpQQ7KumWJ5waDjeIIZ9ogRbN47Dr9lCl0U4R7xNCi0pKFALUCEibmeW81FwP8nsOlHz05t0zly9Odqo/lJsEAqSFK9gKOo5k7CdPvNbdx4UrK52ali4ChCotMkXjxJNM5KkEYu2JYP+TyEu9u0pYQkHNNwZsBO4/jVdR5kW2+/8edAVxVC+6HEd22VJASPLz1oHyltQKkrScsyAQTaZGvXnS+T2H0rQHiHeebTOkk9NhTDViTY78r7+NcyhpZz513SMqhlIHTKI03vQm0wojOFaGQCBygWF6l7KWgi8A2o5lNNExu2j19msJwafqIT4ISPfloxxCQDKhOkWr1AKgTG1UgZCPGQ0tRQlwhByqdSmEoO9/O9VXVFxM5lGRZQNx5z9lSFYZsOhDqSoSpab5QrN7QI30AixiqeKeUpCi0kZrwkyPKNjGlLS6BN9iXDG0pRAkqM5yoySd6I6/lTmN4IBixA084+FRy7iB30td5ah3Lm5sDE77g71SckrQhQE6rAFrai+omE31mlqTJwLYnBtOlXZqLbwvfunx3SQeYPvtQMO6+izjRUB9Ju5HUgG48qffQCtBN7nTqPHTT0oobOkmNRc26gE28q0wvU0Sye7hFqKsvdbWZWZgg7gA3zK8LGZof5Cwv8Aw5/XXXmPw65StKpKZnafxv40L8qH6qvWuiWTUo5uE7GFcRWD3sPiZO4RnHgFJJBtvQmsS9qjDL8XSlsb3ucx1nSvRgsUJ+fY8AHI8gEfbW28I99LENzpZkqF/FaeU+lEJApNjC4hwQ8+gI3Q22FiNpLgy+YSaoYPBJaSQ0gAawNVH+sSAPcByApJGGfm2KAMfmB/mUZvBYkf+6bN75mTz5hXwod9nRewVKnt2SB1cbgeijXjGBUpWqICsxIJmT3Qn2dAI3uR1raMO+TfEMToIYWQY39sVnEocTBOKYROkMqvraC7pUCUmUAyCkWve1x+OvOobnAHXFFTuIaBJ7qR2hAGwjLbxqgnDYlVxiGyd4Yj/ENDXgn5ObEpkcmZ9xUKpN42DU0N8MwimwoLcDggQbz6mJFI4jgTjylKdebSkWSgKUrKNrAATzNGb4a4YJxitbf7OPK3aC33URzhbiRK8YRH0iwkDpftKydzNmaqIO4fgOyJCHu0ToUgH17xtYVQaELmDlEQDrIET91II4O4RKcaSDuloEH0cpdbDwN8SokTqzHwUaGp2/gE40h4vKIUgNWUB3syR7j4Xnpzuzw/AJPeVebwlQIH9oCD7ud6nNKCRmOKZncKQozpHdJH2URzFJJ/+oNpMaIbSE+fzv2GiIqf5GncFxlqVRl7iVAiDe0HQ+PWuxDBOaRCdYIv6i3mK+eS4yDJ4isqIgnKnT9enWE9ok5Mc6sC0pQi3nMm1DxFZCzn8n2ZPz2J6g5T5ZiRJPhVpCWCUmXVKTa6k2tF4SfjUFnCZ7jFOkpJtkEpOmmbXxjXxrx3CpRAVjVJPKE28s3P8aStz38AqLmIYbVAbC0GZUQUmbWBJTJOpgeNBxWGQSk5UqyA5UKhSRzUUxBUdJuBU7B4PtRKMY6oTA+bEdbZvCmvyc4f/dO/s0g//lU6HZpHDmQFBLSIX7R19CTIjYJ099BXwdkjL2Scsk5sxzTuSs94+B91LcSabZMOYp/NEgIyyfEZDFawDaXR3cS+FbpUG5HK2QTVJVITcG3OCNKACm0pA0KJRblm+lykyddKL+QmCB82kQIhMpB6LAMrGljfyNcnhBV/7p62wCPH8CvXOFdnKlYp6BqSpsCNzdBA/HOtPkY8G8Pw9DRVkBSFGez2SdyncD9HS+2lZfScigLLP0ozRreJExrE0uGA4fmsc4eg7I/BIoTnCHMx/wBsev8A8tF/eKlryUn4Jbn8mpMqxCiTqrsdf/ITV7hrCkpAKgsj6RGUkdbm/nSqeCOf8W6Yn+jT8M1DGBKQYxqxzORv7VTVy338ExHQ1jsGHEwZG4IMFJ5i9/DeR5awiXEoyuKSrW+Uid5I2OnOpiMKtRhOPkkj+jQR6BwfCtfk1+LYwkbxhx8e1rR5NPgdU+sElCBm2UHY88uTWNwanIYcBKsqFKVGiyAABZNk9ZrfyR8gBOJRl/6Mf39fOhfJ3hcYlFubJ+OaKyxS0ZtsbYYV9PJA9kJUtVzsczaAAL6T9tYKf0Y8d/Mae+lcj+zzf6hI9xJrxtvEmfnWBHMOJ/uH31kjA2BilLHzSACfpLGm/wBLlVT8kJ+on9oKiuYfE5rO4aeYUr7UVvs3/wA9hv2h/cqny6JUdgMLw9+zinTnJnITFp0jTyiqT/D0OnvdoOiV5fExBBPjNYGDdUkS+oLkyRbNyumDR8GCklCjmymyoupJ36fwq+U9nNKBMNpwwDg7QoNlAkGJuDt525VXYeCwFJNlb2PP3fxrSspOUjunY6eH450qy0GFgJENOGw+qr7AR8KJ5V2XHF+CuEaQfZ1tNTMRhE/KASAVOEEK+plFxG82159KpJcoQSApWoUsJg9EmdfOpajQpzsxxPAuqAS0tLSb513zRyTAOupMjpzpTA8EQ2oKaeck6ynMD4glMe805isG4teZD+W0ZCBFuRIKSdPajx5Y/wBpbjOkLB0sUH1BUhXkaVMQmZ+RjhriFyUKCstpBtqfPegcR4QXXgt0jsUgBKQoTO/dBmetNYx4MqC1D2kwRzIuBbUmSOtLtYE9olxwqzEEqgkpAOiQNLX6kz0qdWjO6YxhOE9ic6ZDShorY7ETqD91Axz8r+dQ4ppOiUNqUlSuaoBkDSDY+FYf4MmFONE5pkCbEi5B6HSnMVbDLUiRmTKLwZIgHXYm2ulDbcMUkpPE8QiSnDO8u7hso+ANeJ4gqZ+T4nT81Ynnyo3DmF5MrglSdSYPKPHU0jhO2OIUQr5kKCSDp7O2/tb++txUtBL2OMYx0n+Ye8VBKYmNiQPx1ptKyQcyFojTMEn0KSb/AH0tjxlaWUmDlJnSLefSPClOFPuBpXbFRUPrC5tWWKgG3IPBYMdoXgSSsqCk62k+e1axXDWRkSGUAFQBInMBvebm2qp1863wxklLfM3ja99fGqreGCVX740VqPfP4NRzaL4pkJbycGQMqg2u6Va+XT+NW2nMwBSRl1kCB5q0J56beFaZywWyMyZi4kEc9Lmp6MOhCiwtIUyu6AoSAR9E/EVlly3v+TPHjrQbGOsDvLDTjgBCc178gJ589Nq8xuBzgLSlSHBZDgBOloVuoG+kx8SM4BlBGRppPXs0SOsxNMYrGKSQE5lLVZISco6yZhIGpNZzNGqLJSk44iAlqB9PMY8hEz016V5w99ZVlccuBoEgpWNyk91SYOoUCaw44HlfOJJPshSH1lH9UqQpMKtuPWqQP0cqR4J95We8o851qm+gSJjGBaaBDTSc6pjne5730UJHIaDc6rcPcDTnydT5fVEju5csRac6iRfePfRuIYdwHMjMZEFOhvF09bCRrYEU1g+INrTkQUwm2QCMvlqk86JZUILjGcychnKRBgwY8a+axGLaSC0phsuDu5UtIvsDMaEXF6+jS9I/h6UvkSF9ood5Iygjab2PT4GlODNEzhHZSpsNhDiBB+bSFEWGoG9UwsAWE+n491EYUhRLmWVGBmOpAv8AdesYxCVgiFQbGDl9Faj8aVuQQAcV3t/IR8Jtp7rVI4o2+tzI0rIkJmxgKM3vr5U00ksqylSlNr/mz7RBGqCbeIMbEbUFePcJGRfzJXlMjNmO50sEkATuZ5VSoGpB8GW4MzbpUCnSTJ8Bzp3HT2S8hUDEJIIBnYyBSj6sUSQHe4kSkFAjogmAZPOaZcezNoVaSRaIjmCZvF6e+Qaoxw0ryfOKVmEg6bc9fhQvl55L9R+7Tc3X6z+N6l/JT9Y/jyp+nbNqhsLJCu8AqdxmjQaSJ5aimMK2sXUUHaUztvChbXYmlmcMUDKVZlmZPnzp9BjryrJQiZAYrEZSLb/G3xiiZ+1RlIsowDMwdQfUe6k33wHFG3dTeRIvoP8Atp/MlQKklQI0B30J56X05mhuGUlKBYbGGBNlBWVYidNYAiaKtnvlw7BIB5QbxrEzSzpVnSpI7xHegTI+sOakmPI9K204sh36QSkBPVSe8oz6D1qsn2CRXGKSIBN+Xvp3DukewSAdY3++oS1ha2SBcZlW6j7zQ0kziZJvAF/0NuV6KNZZxmJbbALmUCYSVXhRuD0PWuxRICTzIm02Om/30q3hkrZSh0iMoBJ2I0VPiKAykocQyo5kpVmSZmAAbGOR0oaTFNocVh1KuhwtkbKSFpJ8JChymToLUHiaFBCG8wgrSCRPPMddrVVwyQoqtPLkTy+HrTGLgQXG0KAnKFSAJta8A+AmobYwIYV5OUq0BvJPLx8KRwb3dEfTUozabkxFumlVMEhCsyQmEEkEEzt018aw44wnJkSEqKkpEqkbiBaJ+/WpoRLjDRS2BfvFKR5nTpb8b12PUoNuXvlgRre0T509xBKJSXFKSAZERE7WOscgfhSmHfhRKVgxoqfA8vUVjG2lJBSm9oHSwpvPm0JvO4CR0Ea84v5ClcXilryA99UmTlCdtyL60dvS9iYiNtdjPuv1qYEwkBMnMTfe2vTasvupWkpB7/tIAHetofx1r18SVAWy5VK/SHeMdDbnuKDisItMuC05TI1ABMg8ozEdalq5KXoHwrgcCVyqRYgRruCIm3Ks8QsO0tCdZ5H2o+PlUt1OV1SiSIjtQNCD7Lvl7Kh0Bqi+SbCAORFdCEEwzYBnOpSIISgwEpHQxKhGgOk76jWNxXZoKlKi4slM5idABrJ0+yprbKWVhCroM9mTsYktnqNuYHQ0HH4QrKO+tCEGSsLIyWISc0TqeVEFSbxz2JOWGUagZc2ZcnRJAsFb2JGt9RWw+4XMjqMq47pBCkqH6K/sP3VPRj1YMtjti7nOXMBAgjUbq8TFNIwJLhWHc59oIzQEQLkASlWsTI13rpFWRLmhtPd1ULn8fgV6nE5ZUiRaCRy19KmYpSlOlCFRlALiyJyToADAKjyMDU7UVvhyTftcSreA4hPoA1b1qWikx1eJUqylLUU+zJJjrE++gHMZ+iLyJ2jczzmhp4WixDmJ8e1B93ZwdaycAZ/3nEx1U2fSWtaEipBcSCENntpKLTrOvdIgykg7isjFI7OWwCgCBBsANjPLlqaa+TJyZCStBnNnIzHxypA8IFqkufydWlSVIUezJBUkHl9IDf8AHWrhdkSx91aohJSDM3kAx1TpfoaTDS0qTMEElXdMgc7wN+Y3pvL30kSRF76Gf9KfWlYTIOXrmgefP40YJ8TZOySO8FQCcwMWN9ojnReyPI+n8a9cd1Ko7om1hznUEfDptWfyqfzn/kP31TTeiZXZyn2Y9hUxGbtD3fs91Z7WQIXHWATHhIA8aUPD8KNGWzpcuLP9+vUcOwytGEQOS1/YurpEKTvk6JJzLN5MqSATzICQYtpNVGSbaSOXrvY/61Ga4Vg5/moM2AdWL+tUW+DYf6LR83F/eKaKsoOFJ+glCuaVKH/bMDyjauwrIQMqZI+sqJN5kiljwnDkQWleIdWD7ya8w/DMMTlDa559sTby60QvJrKORIggFMWSnUCTJPXSjJw4O2plV9fDYGABU9HCGR/xA8HAf7k0dPCGbycT5PRb9X8RU/SxszjOCsuKzLD06QHExHgUGNYkcqrNIQAlIbWQkQmVJsPJAjTlUocJZJ/pyOr4/corfD8OO7mxE6H58fDJcUvGV+/9JWTTKrTaESoBwR9HMFidZAgKmscR4eXUlKnAEG+Utd4EXBCgsQQbi3jal0cIZFw5iv2qf8uvXuFYcAlTmJSLSS4gDpqgVpSUBcnjOCdTAS+J+kVMySef85a2v2UFXAxnKu1gTmCey7oXHtAdppeYplHC8OAb4gmNC6m/lkrhwzCOQUrdvoEvJMx4pM1zWvwU250JY7hanEgOPyBcEMgFJG6SHLH1BvIo+BwQSJClrWJzSkJB5XkwR477RfbnAWZs5ijoQA8n7G6x+TUEQV4oDSO3EeF26lspLwNBsWKiZGkCIP27+NCWhWy1GTeEpn3ifSlXOHsp9t/EpG3zyL8v6O9aVwhsxD+LjmHE/uVqNLCJwiZjtHLmVA5YJt+jMQkCJ2pkuA7776VNc4U3B+dxcj/mJ/y6G1wpoH+cxXk4j45KYRpZRXhEkhQSQq4sqRB2ggmN9dqCWkp7o8p20AFDXgmjHzmKMcnkj/CrxPDmTJDuKG/86g/4VFIZYRnCi5cyqnYzFjY2MgjpRA3cm0GxBAII0gg7UBDCB3Uu4mL3zNn/AAqGcCj89ijv7bf+VTBpZhHCWEqJDajIIy5wpIBgmMySpMneSaKljJIbFle0SZVANhP1fCOdzeuOEbAu/iQNTKmv8uvMOhsyW8U6rwLR6a9lQ2KFPkSkAhDwgqKlFTRzKUdTPawYFgPvrKWnE/0qOh7Ij/EomJw2af8AaXh/8bZn4Ui5hlJ1xSwDzZbH+JVL3N9hhYeJ/nx/9v8A/wBqynDvfn0X/wCRy3/nawjDqNxjJH/QQf8AE+A3rnEKCf8AeiQNcjCJ9A5fXTWn91+DAeJYErCc76k5RMpbgK8s9oHW+bS1P8PbbQ3llcD6RQUzrpKifS3jSKGRE/Kxn2JaRmHhLnd1+iK9HD1anFZp1+ZBHie/H+lU7UT8fglV0PYhtKgns1lKpuFItH63hQ8fhi4nKVJGxlOa3kRB39KAjCKmflMkRZLaRrpbOB99O9hscQ5+yR+98atV3+/4Id9E5fC1BAT2wOoMtajSD3uVTP8A0sn8+r9T/wDarbrBi2IXbmyn9+l+yP8AxB/ZD/Mp5Rp/H4BqeiSchkjBptrLKLbkHu7Jv1mKcYdV2asreRYFm8oTciQe7a4IMeVL4hCyvKVqSTdCguAANwn6d5kTOmmtUHnAlGZSgAIuTEefOpBEHB8KanMFqLx73sWKpn419XhSqLiDuDtz1/jSH5VSTIWzm3WAgKPLvRM9Zmu/K7KdXW7/AKQPwMmlvLKilCsrp66dd5+yPjS2DZhThH0l5o8ooY41hwJ7RFzokz9/jTeDxSF+ysKyjYbEz+DRDVmlCDrIDsZldsVApVmIOU7ZZylAAUDbarqFXiwHK3r1qa80kvBVgqAJm8CZBHIzU5/iGIdeUzhhlSgwpZI16TYD+NZKTOj6cJB6cgPx+L1IxWAbLtyS4tScipMpA1gabSfHalG/lbJBdUlxB1jUekVT7HM4HM1wIjoZkdNqzrTNvosqVAtJOwtfpewpHGMGBnWlSye6kgdnyUAnVcJJMk7aCvXsUUwQha/6sW8ZUKXS8sEfNrzG6icmmyAc2gtbnJqWUgicC2lSyUDKBpJKoNikrmSAkCJt3jXvyYKUhOWxTKzJCwRBBSZ7tz6JArlqXCgGlHPvmbASIAk9/nJoXyh1JznD8kwXGpGpn2/CosSlisaltKc6VKG68hUP7RSITa94ovbAefLT+NYYeUsStJT+jmSfXKSKiuLUCrDIlJ2X9Rv63UicoG5qWpFBMRwNpxxTz+ZZWYQEnQaAQJIvJvAorXDuwQW5OUglOYCY5HnQ+DcCZZLhAnOCIKp7tt9SSRJ60o7wltsZmgpJmdT3hoUxpp3gdZ8aeXU0aO4MsfyTUAA48dLZFg+clVHb/kq0bF548+8ge7NTibJmRpqbCsrdCIBIClGB1PKKeWT7Djj6ABwxGGQ4hKioKBMyk7QQcpP4Na4W0UtpSbQkAWG1MO4aEKKtYNvx8P8ASsYcSlIJ+iL9Yok0CfDL5kkwcylAzzUTe2xkVttwpOVSYUP0goKExKcpsJ2IB5xXYrClUFpaEKB0USLfSOYJIUCLxYzpU/iqikhQ7wEzlvM2sNZmBTswTijDbuVL7wbSDJBMZunj40j8iZw2IC0LyoIIUCre0XNMIwozI7UJK5zL3IgWQFckg3vBM9Ko4nEg2ImEkiwN9NCCNzqNq3JoYk5zFJglJEgE6j3VAbXhhCnltOOG57RQUlE3ypROURaSZvpG73DCGwpCLhJlGns6gE7wbeVDxOLxKlw0yuTMkuJA1/RJjzO9K2Y5vH4EgCMJ49mz8Cn31wcwJPs4M/2Gh8BQsBx+VFDqlNuA3SswPLaqCngrTKfFIPxF60QblIpGDXcIw/gUoGnQ3NMqw6FN5QpKUb5CIKd0iNJ06XppTqIkoQDNiUIvbQynWsPOoIgBEASAlIAGt0hMQTrI61SkCO3hsL2vZd/tCAR3zfllVzSBCZAjrT54YyBYup1MBZI6iTe+pVrOkTSZw4UsOx3gqEmI0TpHvqmVEe16jT8eNX9yfsRMSltK+zU5iBmIhRAAndWuhHdA0GutE/JeH/N/+RX71NYvABwKnoOovY+tT/ydivr/AI9Kfv8AJD9jC+IqIIVhyRyN78/ZsetqosqDjYlFlCChQ20jr400hxUXSj9RPLY5aCh9a0S4mCc1r7SPfb1obrQJXsVb4IkgloJVH0FkJUPBRhKvUGtNcNfSoEYSBzypV5zcUXBYYoQhNyRYzt5jxii41pcpykgBUmd0xHmJg+Vbk+2XxXobXw9akjP2baemVS/AAd0T1M9KcwzCWwUpTAgHmT1J3NCbJIiZFgDpQcChQccJJIURlE2sLxsKJGBp0JC9dQPj4yB1++vG+FrRmXh0FZUZWkQSDzyi5B1mNZpZxKlF7LNsiU+I73xNVcO4FICuYB9aIN0cwh62dstgalYgnwSb+6gBtPaZrTAj1kR08qdWO7NRmypSHFidsttkaX6n4RQ1AyUjiUFak3kROsTHPTSPUc6Dxe+HcAmYJTlJBCtupvS/y1suCFJzLAlJ15g36W8hT7zBWkACcxAjnJFLbVgkiSrgoSEqU84pQKTlk5dRaDrHOr4RYSTInzH+v21jEYN1Ke82u1z3Tzmx38pNFUvKgybgX/H21POR4wK4fGBxa0pVOWAoXERrB0N6yriQKy2oKQYsFCAZ5GTJ/HOvMGylCG4AzOAqJFpk5tdd6xjnBlLaykgkWkSN5B1kETPQ86ltMUmg7TkE8oBivHG0KOdSYO2VShpzE5fdUvD9oAomJsAdc0b66fxpvDYefakk3N9P4VMWVNDTjycpCggi8iLRyg7RSGCxCUqSpUwoFLJMEhO4J+sqLTcoTvJp3EYFKwUnMEq1KbGOQm1YDQGY2CYvpAAsB0A2rGMcT4kEoUTpB6eQil3cb2bYKgTEJMXJJIGnjvU9TasUvK0JbQZzRYnn4DbnTrye6mYPfT8Z8udXSJVhUOpUSi+cAKyxtMA6c6WTxMpbLrKFqIJTHsk3ykzExRmh86si3cSLGPrHnSmBfSG0gkDugwSN7nrBk0SaDmuLBSSpJKSDlUk6i4BSeo5146EuKIlQJAAKVBMczJBB8CDSzvBu2dS4lwISSkrB+mAQQRGqoEU6w0UqnSBFxzO42n1rSuhs1hcElCpC1KVpdAFv6wgG99BvXLQDKXE5k8gbj9IHY+upoweI2EeNJv45omM4KvqpJKvQST5VjHvyJRBAcadQPo4hISR/aII88wpT/wBPuz8wQzIlSS82tEW7wuTuNtxzFFGaAThnufzjiW/A5XFCfMVt50oTJZeTJ7ysvaT1K0ZhAk9LnmaU30DS7Bfkx9OjmFmbKUVKPkVghPlFbbQ82T2y0qJmMikFMa/RvM89qLw3FocJKFA8ykyR5bHxFN4kiLCef8enTS9VLNBJYUqGwI3JvzuL1YSI0v8Aj0pDHPyU5mwhU6gQOXhPhWw9Kso1FlTaNCJPWbR15GqxZLDkzINuYJ+zeh/J0/nHf1h91erQ6bApjmVadYgx50l8iP1G/wBqr92lkoCpeIBvhlW0GZM/GmlYh6JXhH/JJPvikOIYtxJHZoQc1rmSYv7IEAW1knpTGEezpSRITF9ttPX8CtcEo25xF25OGxN9fm1W35V63xVUScO/pBlo78uRoy8RF5I/Huqczxd9SVFoHIn6SlkBRGuVI1jnWgqSizxdoA5gscpQr4Vr8vYfZaRHQiZve19KUwfEsWoj5xIEE+04BaLWkz5RVF3ib6RmWFADdLgUPSc3/bWeMf2ZZT/QseO4fQLEHofG9hebzTLfHMMr+lQJ1+jbrbn8aN8uWpOZBz39kBIJ/XgT4msNcUdKsvyc6TdTMQf7X8dKIXp8lfcd/LGGIjtUHzof5UY0DiANANhyjpXLx6gopS0FFKcyrNpAHKTqTGg5Vp3FjIFhtK5iAG0SSbASU211OlafHyAs/wDJXPbKFfVIcy5byYANriiuIagQ65G/zwt4Sm9bwrqVlSVMIQpOoU22bHQykEEa6UPE4zCNqIWlmeQZSojoYTbzovX+zeTkZCIDzh5d9oT6tze1H7NuCFPKPMFxF+hhExFSfy9hQbYZv9im/Ubiq2AUw6jMnDsQdJbAuOfL8dKMsWtopZJjGIxLSk5YSBESF3IjQRpSWEwuEQQUtSoc3VW9Irb+HZAJVh2QNT3IpFGMwZEjDoKdiG3b+hrn7Fe5W7Vv6LSP11n4qrKEyor9nzN+gBJt16VMU7ho/wB0J8GnqXxD+HAn5E4QBJ+bfAjr3hH8KIGS+XZ+kRyIIkeEgj1BpF3h7Sz3g46BrncITP8AZCUm+wk0PBYXCOISoYYQRPtuiJ/+SlcY9w9KilSSCmBAddtv9Y7Vo9zSWWHUNgJQ0gfrfve80N0pJkoTvAGg2kX1FQkYvh+aEhwknZx3+NVFcKw8Tle/bKmtCW5/fuaWwiQi9u8dVTaIsIt1PmaTxuDZfUC4FBKfZS2oJSLQbKBnQb2vWnuGYRIlQdj/AK5HxTSrHDMITZDhnQ9uSPUCtK3f79zWPtMspSEp7cJEwO1AEf2WxbevMQhJSEjO3BmUkKB/rZtRf30B7h2FSPYcA59ssClcK5g12bU4sjliFfDl1FbzZh4oBSQopUkjcC/QpuKEhtCBDalsi89is5T4oUCn0ikMbhMGjvL7ZImLvqi+2njXisDhgM2V0iJntzHwqjDiW1fnkK5S1B9zhBrx5K5B7cJ6JaM/rFdvT1qRhn8CtWVOeTp8+se+Iqj+TsOdEu/t1ethVa/pAaUw2o5nQpxQ0U4q4nYBAT/3FVFlMQDblSSsDhwY7NR8XnPsUK0nhuHsey9XXv36YCSokoIOdIVIi+28xofMc6BicG0oAZQgi4WgDN0IVqLHS45J3pFvhOHzT2KY3Gd3/Mr3Frw7JSkspOYwBmcO8fnOZq8V6EN+o0WEiylOnrmSlJ80oHvIPSs/Im/w65+9W3G2ECS0hIi/fc03+nUv5Xgv+X+u7+9VLxP79yGGawqL90Z/oqk3PI3jpO1uVIHFqbUVR3DqPqnen5oDwkZxcaLta+h8D8fGpX0sP/SPcQgPISUuZWyDMJkkcgZAHpXuHhJTkfUkAApB7MiBaYyiRe5nepclC8oOVDlpFyg8wJ30p5vBMj+iEQLGdunIz3gLGapoUyglNz86hIJ/o2kNknaSVKkxeIppjsG++ImCe0WrMqBqcx0g/Vip6UsJUlOROZQUEpMmZ9oE/bqNBrTZwzRMhtOaQbc0zltpHMb6mpLKCcUlU94KKRe8kT771FVhn8wc7XvqJOUREAxlHWIp1DSUqGVITEju2mdQdZvcctBa1aQ7BA6yLdD93vqZadDE7HcqZOskamJ8K5R7oA5jpQULlRuRa9Yw7vcSeR+2p9Sl0N4RyXFTyHh66UyrDN3lpszc5kA3NpmJ9DU3tznKoOXugRNydqYxDpSFKAJAEkC+nIbmkDzGFvup7IDMrLJUuEjUqy5tgDA501h3QEjIjIgWAOoi3e3mZk+NfOtvYl2ezwstkR86g94c9sp8L1S4e65GVxlbUWAykJjbKYiBHuoaYpoouu2nUjSPj4/dU/hailsCTEE+pnSa3icQlCZcVkE6kjXkPxzoHy4OXYYW4BAlNmhH6a4BVvy5bGucFDD7y0rbCZyqnPJMxE25CfHWvOILCkECIuAOvO8360BztlSFpw8EXSt3MdZ1QCAbc6W7IAgqwbMD6TaUOacwklXqK0CVGpSAkd0AARP4taKP8nZklTKFqOqrhR95HTSkWOJMumErBPL+Bpgrmw5Xo9xB4zDsAgpQUrlOWyTv9aAduVHLhIkEzSWJV3kCdz8DRAo7ihCSl8IdfcCsUCGgTkSknv8AJU/iDIrLP8mXG3c7CyGZBUCb+A+tsKsqdAEEkgkQBrO3x9Jpd7HKMJyZQDYGbzefE/CnlkTxxA8RblBSYuINtt6TW1LiTrkSQkchKRbkIpt5Zyq/qk9fK96CtcL65T8Rt9taWYR4nhe2KWySmJUZ6C0dL605gUBCAixygAeUTSrb3zjhy/RA18z9lNMXNwOoki/jy89hrTug1ZMxnCwpZdMpXmzpygAEDkBa5B03qhgeItPAlJuNQbKHOa06DlKdY7ybeo3nu+pA51Dx+BKCH2bLFymdfTerxumS6tD2NBU6kJI+bIUrx2B5az5VQeeiMycpPofPQ+IoHCcQ0tBeDcZjCgFQlRjdIE2G6SNRMzddOPwxBUUMiZgltClW11En1+NUpkHBRbxqQPaFuot76E2oOqURC4AyxB0IJ000BpP8sNC0I8UNp6dLTp4m2lOYXjaZ7inANwCctzEwIgSYudbVcONEyhnE4JC8vayUzORJgH+tbbWBW/k2H/MI9f4ULFYtLYlWhNgNfvpL8to5GqWOT0Q8sVs6PsrKXsigQNZHlFxGh005xQs6iLHTmmen1h8aGG1EyXb3Fmuet+16fGhw0ClFNC+1QkqbauAfYO/9qx3tXNtevXWvMOuExysJ15CvS6N7xWhdFSL4hnvoIi0+PKqTCY1t+PjSqcqiFSe7MW3t15TTLRt47VLVlJ0NoVuP9aVceAdCd1AnpaK9S6LgG450qvAOLcLuZtMABKVEybyTYGJ0o9xXgcWk57cjWsSAAIEARvp18zWMhKgSYi2o3vW8SiYTIF573S/X3e6hqZFdDrIAG5MWvWHXQL6bnWpWL7dZHYuNISRcqkqJOwASRHWmsOw4lJDim3DFlJzD1SQBRCQywbrzhZzKJCymZTpPMD8a0PHYlbbSMh7xU2CTBsVAK+NOO4IlGTMNIChJCusRMb8+lEGCSISowkGZA1jQ7dNankVDMO8SQzBUvLm3O/SPf5Us7ig9ChhXHANHEILf/klIPnTqXijRRG2sfj/WkeIupUCXEZlC8pzBR6S3EnoZogZBjBKN4UnorFo9O6ys++sPNoQMy8MFgC6u07cCN8uaPVFTEvvm4wmMCf63vgtf3vOqWGZQCFFklesuhS4OtkrOUHypiN/vyZNPQVjjCXRCFJj6qAEgeQAoOEfdCWpIMlRXa5TfL0n2RTeJxSlBQMG3Kw9B8KTbwzicoNsiYX7h8eVSIw0pcN5zKpVeBpBtblMeINPhE33qS20ruyDKQSbdB4867E8SKDBbWB9dfzbf66oB8poSkSi+rxtuDH4NL5VD2vXXzoZK1AHt2xI/omy6PNS1I9yfOvFPupT7bKwJ1+ZPopRQf1hVJEhMViO4odDzryxSoQCTvyg+kHrS4eDrasqVbjvNqyk7Qbg+RPS2rbaeWv49Kl7FCCuFOpaU5CDuQlSTGwkA2+FGQgiZnU8vWtYtBKSEzJsANb2gb+VYdbjW5B3Ol7joaEZmX3soSQd9h79bkWtXuG4QEqOR5nIuYBJBGuxTfxH3Uq48ECxTJ5qGp53mPGt4d5tXeRKkgZQQJmIk6bQJP6VU0wow3wINrWUuoUlftNtlQPiCURfl1p1phObN2Sc5uSReRZJg6FIn7Zr1LkzBPgU28oNor1WYz7PhJB+Ef6VUzsiPQFhcec60BCUBsgApSE/RCoy7ZSonXUyImiHEGYIHoL9PC5PiSdTSyWVIClWOYlUC5Fgm8THszWF4rZA71rHf+FdFBLkM860nvPAlIjQ3nQHQzRpb5L/8f7lIOoU6Mikpt3oBsYvHr9le9ienp/Clkk9nBJnVf7Rf71ZxLATEFQ1+mr766urlzynYJIlfLnAbLV6003j3DAKvhXldXuwU7OTHUY9y3e35D7qYXjnAkkKueg+6urqXiglhsG6ZmbnU1awazAPWurq5NI6JmcSqCemnrXNrJCZ3FdXVzijoCbcMa357689az2hLiU7ZVHlfx1rq6oWmX2NtLMC+oHvptCdZ5V5XVxZ0QuFQQBz+w1kIEeGl+gr2uqwEXdSL+tecIGfLmvIv5iurqz0ZbKSmwkWERYf60ECZ8q6uoRmesoB15fZXBwpHdJHgfCva6h7MhrCcNZdzKW03m5pQlJPiUgT50NjCNocBS22kwe8EJzWH1on311dQ9tFwj17EqzZpuCDPpQlGbnWurqED0LpUQqx0rS0BUZkpVJ0UkKHjBGvWurqok0pUHugJj6oCefIClnXCYKlEnqSeek6V1dWgxlRiDzifUUFYkKnaa6up6AA+okEkm1hRsDcE72rq6rRDNOKIMDcTWcx5murq6s5H/9k=" id="337" name="Google Shape;337;p29"/>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data:image/jpeg;base64,/9j/4AAQSkZJRgABAQAAAQABAAD/2wCEAAkGBxQTEhUUExQWFhUXGRobGBgYGR8cHBwgIB4fHB4aIBshHyggHBwlHRweITEiJSkrLi4uGiAzODMsNygtLisBCgoKDg0OGxAQGzQkHyQsLCwsNC8sNCwsLCwsLCwsLCwsLCwvNCwsLCwsLCwsLCwsLCwsLCwsLCwsLCwsLCwsLP/AABEIALMBGQMBIgACEQEDEQH/xAAaAAADAQEBAQAAAAAAAAAAAAADBAUCAAEG/8QAThAAAQMCBAMFAwcHCQcDBQAAAQIDEQAhBBIxQQVRYRMicYGRMqGxFCNCUsHR8BVTYpKT0uEGM0NygsLD0/EkNFRjc6KjFkSDNZSy4uP/xAAYAQEBAQEBAAAAAAAAAAAAAAABAgADBP/EACkRAAICAgIBAwQCAwEAAAAAAAABESECMRJBYVFxoSKB4fCx8ZHB0TL/2gAMAwEAAhEDEQA/AIR4eyL9iwB/0kn7KFgMQhZIGHQiACmW0CUmYVYaGK12zqpT2WQKJErWgROtklSjHKiHCrBzNlEDuwrOkQBMiEmb+XWvHZ6ENuJSm+VGmyE2Jtyo6VbjLI6D7BU91L5SbtAmNMx+z3x5U1w5pwSXIk7AyAOpgTz0tU5YnRMxxPjTrSApDThTIBJhFzocp73nAF9af4dxMupzpUsC4KZ0I53gm9DxDHaKSLd05o5wIjrrPlSGJximVz2YKVRMW0+kB4fCsknSVg21bdFxWLcBnMfU16jEk/TMQCJOuvWl8JiAsBSLg/wt0IvrTPZj2og8/sPORaoaLTJnF8S4khPa9mmMy3SfZGgA0BVJ35UTg76zKQ/2iIBS7pKZ0VcwoR52vy1jX4yqBslUKAsADa4HKRReDvZkqVY51k35Duj4E+dKX0mmylinnAkhBGbL3ZKgJ5npFfNfl/EtqyvoIPLOb88puFDqDFfTlKSbE3O5kTppy6aV0wMpylJkwoApPkfTzrLj2gvpkLA8cQpaQA4FKIACp18RpvemONdpKSHezQAqVZc3e+imDz9bHWn0YRlKwtDaULvcExEbA2Hl9tZ4oe7GylCRrpceBn7aJxT+kqG1ZlDSsqQv2h7WmsXH45VN4q2vPm7RxCQPmggwFL5Eeluuoq2l2bmPPX4aW1pXiF0wYIC0q5xGh0t40J2Z6gZQ+CSgqSpSYCgkjXypPimGxDhSlpWQAErVOXoBOo30vXY9kgpdTAUj21DVSIuDAvG07V6nF4juQrs0uH+by3yC+ZZJlJOwg9apPtA/RjfCuHPNSVuFxB3MmCJmJvpRsXiBmsQSkSRuJuCRtU3iDmISSsO9wEHs4Akb7ajWep5Xw9wdp89orPCgMwSqA4kaJWCDvoRB9LVNSwi4RVHEmYBLjfmsffUbHOF9fzb5yJQonslj2voyRJI1t0p5jhrIsGWRFh82j4kTPjJpDE8cYbJQFhMG6WwYnqEiJ26ctamfQfcJh+KNgJC3UqWkDNe4Phsacd4g2kSpaUg7qt13+6lMM4ziO8Ay59aUJKvE5hmHnr60RXCGPzTYOym0dmpJ6FAEecgRNaUtmidMW4zi/mHFNrMhJIykGLW636Xt40lw7GOBqXEZllQSnYqBg7wAALzyFMY/CpQ3kbFlLTdRKlKJIkkmSbDXkOVa4j7CyqVEXJSBKIvOomIuBqNqzy6Nx7NcQxWROY3GsgE/6/CvncNicUVB2VhsrFotEx4mBVBONafSlKnQ2LZ0xrew2t1nlVQ8RwracvaSBoJSn4qmssnj0HFZdi+OxCmklRBUBcxExpMn4V5w7FlxvtEhQEkQSJ8daWe4owuEhaVFREpBBkSNgb786eWnUaA7JtA0jpQ4W0VbEHeJLUSlnOspPeVnyoSeRMxPQSb0LhnFHXSQ5IIM8wQZ01t1p12PZACUgRAERyttr40s++tuApvOhP00xItva0eO1Kh0kT5k1xNwobUoBKikaQPTSgtsBaQVobkgGOzSQJGlxRflLb0JDkEkayI91xWggNg2zZZ9nvT1ETtTao0zYm5gmR/QtaX+bTr6aVj5E1/w7H6if3afZxCFpBSbfjagZRzR+sn763HJ9mlElfBQ8oFtacn1lLKpPjfyAAoaWGh82AtxwWUGVr15nvZUjqYqg1xFQnsMNIUZzFtCAT4qia0zjHQIOFWBrDRQv3IP2V0WTOXFHmFwb6YPbwNkLAdUOhWMg9J8asuYlKIU4pKQBcmw+NSV8bZSrvFSDuHEKSfIEa1t7h7OKyqWtWRP0UpBkncqJt6VL3Za8DjHFGnP5tYJBtH4/E1QQhKhBgjafx41HHB2dQ0sR7JSoAzygyKawfEBJSsKGXLlVukn2kkaKtB1tzvU5JbxKxb0wbI+TulOiFXF5iqnaEDpr/Cs4zDNuCO0UADKSU3BHK+/wqMtrFLWtTakJQO6lLhInm4IBgTYcwLdc3zsyXEc4m/nypE985SY0T9I3tZMx1Io/DUxmREpQIQY9pG39oaEcx1FIfIMSohJxKEoGqwlQcO8FHswTec33UwxwzEe0rEIBTGRIQSgxqVkwqT0061qjZr9CqHQkEqVAsZJiPE7UJ3iDYTnKhlO+2tqAxw5SQvM522cKKsyQLxBCU6ZCNAbiOtSmMAsYINJEZlCADBN82njetCfZpZfe4i2FIRnyrXHZiLq6xuIpv5OD7U+MTECx1Eidajv4NTj7S/ooSd9JI25zFW0ugiLTFr1LxUSKyZKODxIH+9N9ZZPu7xtRcJgXApJdezifYQ2EA9CoqVAGsCs/wAoMIH2i2O9mUi/9oaHa1vCmuG4VLLaGwRCe6Dtc9fjW6/Bls7FcTbwy0JOYBUwTcWsZPpR3lhRSZkG866g78yJoOOwqHO6u958DESPWPOpmAUpp1LCxIzShXSNPKiE8a2aWn4Kb+GUuCl5KQnVJRmtbcKE2+2nW2UoshUAW6nr4bRfTpQQ7KumWJ5waDjeIIZ9ogRbN47Dr9lCl0U4R7xNCi0pKFALUCEibmeW81FwP8nsOlHz05t0zly9Odqo/lJsEAqSFK9gKOo5k7CdPvNbdx4UrK52ali4ChCotMkXjxJNM5KkEYu2JYP+TyEu9u0pYQkHNNwZsBO4/jVdR5kW2+/8edAVxVC+6HEd22VJASPLz1oHyltQKkrScsyAQTaZGvXnS+T2H0rQHiHeebTOkk9NhTDViTY78r7+NcyhpZz513SMqhlIHTKI03vQm0wojOFaGQCBygWF6l7KWgi8A2o5lNNExu2j19msJwafqIT4ISPfloxxCQDKhOkWr1AKgTG1UgZCPGQ0tRQlwhByqdSmEoO9/O9VXVFxM5lGRZQNx5z9lSFYZsOhDqSoSpab5QrN7QI30AixiqeKeUpCi0kZrwkyPKNjGlLS6BN9iXDG0pRAkqM5yoySd6I6/lTmN4IBixA084+FRy7iB30td5ah3Lm5sDE77g71SckrQhQE6rAFrai+omE31mlqTJwLYnBtOlXZqLbwvfunx3SQeYPvtQMO6+izjRUB9Ju5HUgG48qffQCtBN7nTqPHTT0oobOkmNRc26gE28q0wvU0Sye7hFqKsvdbWZWZgg7gA3zK8LGZof5Cwv8Aw5/XXXmPw65StKpKZnafxv40L8qH6qvWuiWTUo5uE7GFcRWD3sPiZO4RnHgFJJBtvQmsS9qjDL8XSlsb3ucx1nSvRgsUJ+fY8AHI8gEfbW28I99LENzpZkqF/FaeU+lEJApNjC4hwQ8+gI3Q22FiNpLgy+YSaoYPBJaSQ0gAawNVH+sSAPcByApJGGfm2KAMfmB/mUZvBYkf+6bN75mTz5hXwod9nRewVKnt2SB1cbgeijXjGBUpWqICsxIJmT3Qn2dAI3uR1raMO+TfEMToIYWQY39sVnEocTBOKYROkMqvraC7pUCUmUAyCkWve1x+OvOobnAHXFFTuIaBJ7qR2hAGwjLbxqgnDYlVxiGyd4Yj/ENDXgn5ObEpkcmZ9xUKpN42DU0N8MwimwoLcDggQbz6mJFI4jgTjylKdebSkWSgKUrKNrAATzNGb4a4YJxitbf7OPK3aC33URzhbiRK8YRH0iwkDpftKydzNmaqIO4fgOyJCHu0ToUgH17xtYVQaELmDlEQDrIET91II4O4RKcaSDuloEH0cpdbDwN8SokTqzHwUaGp2/gE40h4vKIUgNWUB3syR7j4Xnpzuzw/AJPeVebwlQIH9oCD7ud6nNKCRmOKZncKQozpHdJH2URzFJJ/+oNpMaIbSE+fzv2GiIqf5GncFxlqVRl7iVAiDe0HQ+PWuxDBOaRCdYIv6i3mK+eS4yDJ4isqIgnKnT9enWE9ok5Mc6sC0pQi3nMm1DxFZCzn8n2ZPz2J6g5T5ZiRJPhVpCWCUmXVKTa6k2tF4SfjUFnCZ7jFOkpJtkEpOmmbXxjXxrx3CpRAVjVJPKE28s3P8aStz38AqLmIYbVAbC0GZUQUmbWBJTJOpgeNBxWGQSk5UqyA5UKhSRzUUxBUdJuBU7B4PtRKMY6oTA+bEdbZvCmvyc4f/dO/s0g//lU6HZpHDmQFBLSIX7R19CTIjYJ099BXwdkjL2Scsk5sxzTuSs94+B91LcSabZMOYp/NEgIyyfEZDFawDaXR3cS+FbpUG5HK2QTVJVITcG3OCNKACm0pA0KJRblm+lykyddKL+QmCB82kQIhMpB6LAMrGljfyNcnhBV/7p62wCPH8CvXOFdnKlYp6BqSpsCNzdBA/HOtPkY8G8Pw9DRVkBSFGez2SdyncD9HS+2lZfScigLLP0ozRreJExrE0uGA4fmsc4eg7I/BIoTnCHMx/wBsev8A8tF/eKlryUn4Jbn8mpMqxCiTqrsdf/ITV7hrCkpAKgsj6RGUkdbm/nSqeCOf8W6Yn+jT8M1DGBKQYxqxzORv7VTVy338ExHQ1jsGHEwZG4IMFJ5i9/DeR5awiXEoyuKSrW+Uid5I2OnOpiMKtRhOPkkj+jQR6BwfCtfk1+LYwkbxhx8e1rR5NPgdU+sElCBm2UHY88uTWNwanIYcBKsqFKVGiyAABZNk9ZrfyR8gBOJRl/6Mf39fOhfJ3hcYlFubJ+OaKyxS0ZtsbYYV9PJA9kJUtVzsczaAAL6T9tYKf0Y8d/Mae+lcj+zzf6hI9xJrxtvEmfnWBHMOJ/uH31kjA2BilLHzSACfpLGm/wBLlVT8kJ+on9oKiuYfE5rO4aeYUr7UVvs3/wA9hv2h/cqny6JUdgMLw9+zinTnJnITFp0jTyiqT/D0OnvdoOiV5fExBBPjNYGDdUkS+oLkyRbNyumDR8GCklCjmymyoupJ36fwq+U9nNKBMNpwwDg7QoNlAkGJuDt525VXYeCwFJNlb2PP3fxrSspOUjunY6eH450qy0GFgJENOGw+qr7AR8KJ5V2XHF+CuEaQfZ1tNTMRhE/KASAVOEEK+plFxG82159KpJcoQSApWoUsJg9EmdfOpajQpzsxxPAuqAS0tLSb513zRyTAOupMjpzpTA8EQ2oKaeck6ynMD4glMe805isG4teZD+W0ZCBFuRIKSdPajx5Y/wBpbjOkLB0sUH1BUhXkaVMQmZ+RjhriFyUKCstpBtqfPegcR4QXXgt0jsUgBKQoTO/dBmetNYx4MqC1D2kwRzIuBbUmSOtLtYE9olxwqzEEqgkpAOiQNLX6kz0qdWjO6YxhOE9ic6ZDShorY7ETqD91Axz8r+dQ4ppOiUNqUlSuaoBkDSDY+FYf4MmFONE5pkCbEi5B6HSnMVbDLUiRmTKLwZIgHXYm2ulDbcMUkpPE8QiSnDO8u7hso+ANeJ4gqZ+T4nT81Ynnyo3DmF5MrglSdSYPKPHU0jhO2OIUQr5kKCSDp7O2/tb++txUtBL2OMYx0n+Ye8VBKYmNiQPx1ptKyQcyFojTMEn0KSb/AH0tjxlaWUmDlJnSLefSPClOFPuBpXbFRUPrC5tWWKgG3IPBYMdoXgSSsqCk62k+e1axXDWRkSGUAFQBInMBvebm2qp1863wxklLfM3ja99fGqreGCVX740VqPfP4NRzaL4pkJbycGQMqg2u6Va+XT+NW2nMwBSRl1kCB5q0J56beFaZywWyMyZi4kEc9Lmp6MOhCiwtIUyu6AoSAR9E/EVlly3v+TPHjrQbGOsDvLDTjgBCc178gJ589Nq8xuBzgLSlSHBZDgBOloVuoG+kx8SM4BlBGRppPXs0SOsxNMYrGKSQE5lLVZISco6yZhIGpNZzNGqLJSk44iAlqB9PMY8hEz016V5w99ZVlccuBoEgpWNyk91SYOoUCaw44HlfOJJPshSH1lH9UqQpMKtuPWqQP0cqR4J95We8o851qm+gSJjGBaaBDTSc6pjne5730UJHIaDc6rcPcDTnydT5fVEju5csRac6iRfePfRuIYdwHMjMZEFOhvF09bCRrYEU1g+INrTkQUwm2QCMvlqk86JZUILjGcychnKRBgwY8a+axGLaSC0phsuDu5UtIvsDMaEXF6+jS9I/h6UvkSF9ood5Iygjab2PT4GlODNEzhHZSpsNhDiBB+bSFEWGoG9UwsAWE+n491EYUhRLmWVGBmOpAv8AdesYxCVgiFQbGDl9Faj8aVuQQAcV3t/IR8Jtp7rVI4o2+tzI0rIkJmxgKM3vr5U00ksqylSlNr/mz7RBGqCbeIMbEbUFePcJGRfzJXlMjNmO50sEkATuZ5VSoGpB8GW4MzbpUCnSTJ8Bzp3HT2S8hUDEJIIBnYyBSj6sUSQHe4kSkFAjogmAZPOaZcezNoVaSRaIjmCZvF6e+Qaoxw0ryfOKVmEg6bc9fhQvl55L9R+7Tc3X6z+N6l/JT9Y/jyp+nbNqhsLJCu8AqdxmjQaSJ5aimMK2sXUUHaUztvChbXYmlmcMUDKVZlmZPnzp9BjryrJQiZAYrEZSLb/G3xiiZ+1RlIsowDMwdQfUe6k33wHFG3dTeRIvoP8Atp/MlQKklQI0B30J56X05mhuGUlKBYbGGBNlBWVYidNYAiaKtnvlw7BIB5QbxrEzSzpVnSpI7xHegTI+sOakmPI9K204sh36QSkBPVSe8oz6D1qsn2CRXGKSIBN+Xvp3DukewSAdY3++oS1ha2SBcZlW6j7zQ0kziZJvAF/0NuV6KNZZxmJbbALmUCYSVXhRuD0PWuxRICTzIm02Om/30q3hkrZSh0iMoBJ2I0VPiKAykocQyo5kpVmSZmAAbGOR0oaTFNocVh1KuhwtkbKSFpJ8JChymToLUHiaFBCG8wgrSCRPPMddrVVwyQoqtPLkTy+HrTGLgQXG0KAnKFSAJta8A+AmobYwIYV5OUq0BvJPLx8KRwb3dEfTUozabkxFumlVMEhCsyQmEEkEEzt018aw44wnJkSEqKkpEqkbiBaJ+/WpoRLjDRS2BfvFKR5nTpb8b12PUoNuXvlgRre0T509xBKJSXFKSAZERE7WOscgfhSmHfhRKVgxoqfA8vUVjG2lJBSm9oHSwpvPm0JvO4CR0Ea84v5ClcXilryA99UmTlCdtyL60dvS9iYiNtdjPuv1qYEwkBMnMTfe2vTasvupWkpB7/tIAHetofx1r18SVAWy5VK/SHeMdDbnuKDisItMuC05TI1ABMg8ozEdalq5KXoHwrgcCVyqRYgRruCIm3Ks8QsO0tCdZ5H2o+PlUt1OV1SiSIjtQNCD7Lvl7Kh0Bqi+SbCAORFdCEEwzYBnOpSIISgwEpHQxKhGgOk76jWNxXZoKlKi4slM5idABrJ0+yprbKWVhCroM9mTsYktnqNuYHQ0HH4QrKO+tCEGSsLIyWISc0TqeVEFSbxz2JOWGUagZc2ZcnRJAsFb2JGt9RWw+4XMjqMq47pBCkqH6K/sP3VPRj1YMtjti7nOXMBAgjUbq8TFNIwJLhWHc59oIzQEQLkASlWsTI13rpFWRLmhtPd1ULn8fgV6nE5ZUiRaCRy19KmYpSlOlCFRlALiyJyToADAKjyMDU7UVvhyTftcSreA4hPoA1b1qWikx1eJUqylLUU+zJJjrE++gHMZ+iLyJ2jczzmhp4WixDmJ8e1B93ZwdaycAZ/3nEx1U2fSWtaEipBcSCENntpKLTrOvdIgykg7isjFI7OWwCgCBBsANjPLlqaa+TJyZCStBnNnIzHxypA8IFqkufydWlSVIUezJBUkHl9IDf8AHWrhdkSx91aohJSDM3kAx1TpfoaTDS0qTMEElXdMgc7wN+Y3pvL30kSRF76Gf9KfWlYTIOXrmgefP40YJ8TZOySO8FQCcwMWN9ojnReyPI+n8a9cd1Ko7om1hznUEfDptWfyqfzn/kP31TTeiZXZyn2Y9hUxGbtD3fs91Z7WQIXHWATHhIA8aUPD8KNGWzpcuLP9+vUcOwytGEQOS1/YurpEKTvk6JJzLN5MqSATzICQYtpNVGSbaSOXrvY/61Ga4Vg5/moM2AdWL+tUW+DYf6LR83F/eKaKsoOFJ+glCuaVKH/bMDyjauwrIQMqZI+sqJN5kiljwnDkQWleIdWD7ya8w/DMMTlDa559sTby60QvJrKORIggFMWSnUCTJPXSjJw4O2plV9fDYGABU9HCGR/xA8HAf7k0dPCGbycT5PRb9X8RU/SxszjOCsuKzLD06QHExHgUGNYkcqrNIQAlIbWQkQmVJsPJAjTlUocJZJ/pyOr4/corfD8OO7mxE6H58fDJcUvGV+/9JWTTKrTaESoBwR9HMFidZAgKmscR4eXUlKnAEG+Utd4EXBCgsQQbi3jal0cIZFw5iv2qf8uvXuFYcAlTmJSLSS4gDpqgVpSUBcnjOCdTAS+J+kVMySef85a2v2UFXAxnKu1gTmCey7oXHtAdppeYplHC8OAb4gmNC6m/lkrhwzCOQUrdvoEvJMx4pM1zWvwU250JY7hanEgOPyBcEMgFJG6SHLH1BvIo+BwQSJClrWJzSkJB5XkwR477RfbnAWZs5ijoQA8n7G6x+TUEQV4oDSO3EeF26lspLwNBsWKiZGkCIP27+NCWhWy1GTeEpn3ifSlXOHsp9t/EpG3zyL8v6O9aVwhsxD+LjmHE/uVqNLCJwiZjtHLmVA5YJt+jMQkCJ2pkuA7776VNc4U3B+dxcj/mJ/y6G1wpoH+cxXk4j45KYRpZRXhEkhQSQq4sqRB2ggmN9dqCWkp7o8p20AFDXgmjHzmKMcnkj/CrxPDmTJDuKG/86g/4VFIZYRnCi5cyqnYzFjY2MgjpRA3cm0GxBAII0gg7UBDCB3Uu4mL3zNn/AAqGcCj89ijv7bf+VTBpZhHCWEqJDajIIy5wpIBgmMySpMneSaKljJIbFle0SZVANhP1fCOdzeuOEbAu/iQNTKmv8uvMOhsyW8U6rwLR6a9lQ2KFPkSkAhDwgqKlFTRzKUdTPawYFgPvrKWnE/0qOh7Ij/EomJw2af8AaXh/8bZn4Ui5hlJ1xSwDzZbH+JVL3N9hhYeJ/nx/9v8A/wBqynDvfn0X/wCRy3/nawjDqNxjJH/QQf8AE+A3rnEKCf8AeiQNcjCJ9A5fXTWn91+DAeJYErCc76k5RMpbgK8s9oHW+bS1P8PbbQ3llcD6RQUzrpKifS3jSKGRE/Kxn2JaRmHhLnd1+iK9HD1anFZp1+ZBHie/H+lU7UT8fglV0PYhtKgns1lKpuFItH63hQ8fhi4nKVJGxlOa3kRB39KAjCKmflMkRZLaRrpbOB99O9hscQ5+yR+98atV3+/4Id9E5fC1BAT2wOoMtajSD3uVTP8A0sn8+r9T/wDarbrBi2IXbmyn9+l+yP8AxB/ZD/Mp5Rp/H4BqeiSchkjBptrLKLbkHu7Jv1mKcYdV2asreRYFm8oTciQe7a4IMeVL4hCyvKVqSTdCguAANwn6d5kTOmmtUHnAlGZSgAIuTEefOpBEHB8KanMFqLx73sWKpn419XhSqLiDuDtz1/jSH5VSTIWzm3WAgKPLvRM9Zmu/K7KdXW7/AKQPwMmlvLKilCsrp66dd5+yPjS2DZhThH0l5o8ooY41hwJ7RFzokz9/jTeDxSF+ysKyjYbEz+DRDVmlCDrIDsZldsVApVmIOU7ZZylAAUDbarqFXiwHK3r1qa80kvBVgqAJm8CZBHIzU5/iGIdeUzhhlSgwpZI16TYD+NZKTOj6cJB6cgPx+L1IxWAbLtyS4tScipMpA1gabSfHalG/lbJBdUlxB1jUekVT7HM4HM1wIjoZkdNqzrTNvosqVAtJOwtfpewpHGMGBnWlSye6kgdnyUAnVcJJMk7aCvXsUUwQha/6sW8ZUKXS8sEfNrzG6icmmyAc2gtbnJqWUgicC2lSyUDKBpJKoNikrmSAkCJt3jXvyYKUhOWxTKzJCwRBBSZ7tz6JArlqXCgGlHPvmbASIAk9/nJoXyh1JznD8kwXGpGpn2/CosSlisaltKc6VKG68hUP7RSITa94ovbAefLT+NYYeUsStJT+jmSfXKSKiuLUCrDIlJ2X9Rv63UicoG5qWpFBMRwNpxxTz+ZZWYQEnQaAQJIvJvAorXDuwQW5OUglOYCY5HnQ+DcCZZLhAnOCIKp7tt9SSRJ60o7wltsZmgpJmdT3hoUxpp3gdZ8aeXU0aO4MsfyTUAA48dLZFg+clVHb/kq0bF548+8ge7NTibJmRpqbCsrdCIBIClGB1PKKeWT7Djj6ABwxGGQ4hKioKBMyk7QQcpP4Na4W0UtpSbQkAWG1MO4aEKKtYNvx8P8ASsYcSlIJ+iL9Yok0CfDL5kkwcylAzzUTe2xkVttwpOVSYUP0goKExKcpsJ2IB5xXYrClUFpaEKB0USLfSOYJIUCLxYzpU/iqikhQ7wEzlvM2sNZmBTswTijDbuVL7wbSDJBMZunj40j8iZw2IC0LyoIIUCre0XNMIwozI7UJK5zL3IgWQFckg3vBM9Ko4nEg2ImEkiwN9NCCNzqNq3JoYk5zFJglJEgE6j3VAbXhhCnltOOG57RQUlE3ypROURaSZvpG73DCGwpCLhJlGns6gE7wbeVDxOLxKlw0yuTMkuJA1/RJjzO9K2Y5vH4EgCMJ49mz8Cn31wcwJPs4M/2Gh8BQsBx+VFDqlNuA3SswPLaqCngrTKfFIPxF60QblIpGDXcIw/gUoGnQ3NMqw6FN5QpKUb5CIKd0iNJ06XppTqIkoQDNiUIvbQynWsPOoIgBEASAlIAGt0hMQTrI61SkCO3hsL2vZd/tCAR3zfllVzSBCZAjrT54YyBYup1MBZI6iTe+pVrOkTSZw4UsOx3gqEmI0TpHvqmVEe16jT8eNX9yfsRMSltK+zU5iBmIhRAAndWuhHdA0GutE/JeH/N/+RX71NYvABwKnoOovY+tT/ydivr/AI9Kfv8AJD9jC+IqIIVhyRyN78/ZsetqosqDjYlFlCChQ20jr400hxUXSj9RPLY5aCh9a0S4mCc1r7SPfb1obrQJXsVb4IkgloJVH0FkJUPBRhKvUGtNcNfSoEYSBzypV5zcUXBYYoQhNyRYzt5jxii41pcpykgBUmd0xHmJg+Vbk+2XxXobXw9akjP2baemVS/AAd0T1M9KcwzCWwUpTAgHmT1J3NCbJIiZFgDpQcChQccJJIURlE2sLxsKJGBp0JC9dQPj4yB1++vG+FrRmXh0FZUZWkQSDzyi5B1mNZpZxKlF7LNsiU+I73xNVcO4FICuYB9aIN0cwh62dstgalYgnwSb+6gBtPaZrTAj1kR08qdWO7NRmypSHFidsttkaX6n4RQ1AyUjiUFak3kROsTHPTSPUc6Dxe+HcAmYJTlJBCtupvS/y1suCFJzLAlJ15g36W8hT7zBWkACcxAjnJFLbVgkiSrgoSEqU84pQKTlk5dRaDrHOr4RYSTInzH+v21jEYN1Ke82u1z3Tzmx38pNFUvKgybgX/H21POR4wK4fGBxa0pVOWAoXERrB0N6yriQKy2oKQYsFCAZ5GTJ/HOvMGylCG4AzOAqJFpk5tdd6xjnBlLaykgkWkSN5B1kETPQ86ltMUmg7TkE8oBivHG0KOdSYO2VShpzE5fdUvD9oAomJsAdc0b66fxpvDYefakk3N9P4VMWVNDTjycpCggi8iLRyg7RSGCxCUqSpUwoFLJMEhO4J+sqLTcoTvJp3EYFKwUnMEq1KbGOQm1YDQGY2CYvpAAsB0A2rGMcT4kEoUTpB6eQil3cb2bYKgTEJMXJJIGnjvU9TasUvK0JbQZzRYnn4DbnTrye6mYPfT8Z8udXSJVhUOpUSi+cAKyxtMA6c6WTxMpbLrKFqIJTHsk3ykzExRmh86si3cSLGPrHnSmBfSG0gkDugwSN7nrBk0SaDmuLBSSpJKSDlUk6i4BSeo5146EuKIlQJAAKVBMczJBB8CDSzvBu2dS4lwISSkrB+mAQQRGqoEU6w0UqnSBFxzO42n1rSuhs1hcElCpC1KVpdAFv6wgG99BvXLQDKXE5k8gbj9IHY+upoweI2EeNJv45omM4KvqpJKvQST5VjHvyJRBAcadQPo4hISR/aII88wpT/wBPuz8wQzIlSS82tEW7wuTuNtxzFFGaAThnufzjiW/A5XFCfMVt50oTJZeTJ7ysvaT1K0ZhAk9LnmaU30DS7Bfkx9OjmFmbKUVKPkVghPlFbbQ82T2y0qJmMikFMa/RvM89qLw3FocJKFA8ykyR5bHxFN4kiLCef8enTS9VLNBJYUqGwI3JvzuL1YSI0v8Aj0pDHPyU5mwhU6gQOXhPhWw9Kso1FlTaNCJPWbR15GqxZLDkzINuYJ+zeh/J0/nHf1h91erQ6bApjmVadYgx50l8iP1G/wBqr92lkoCpeIBvhlW0GZM/GmlYh6JXhH/JJPvikOIYtxJHZoQc1rmSYv7IEAW1knpTGEezpSRITF9ttPX8CtcEo25xF25OGxN9fm1W35V63xVUScO/pBlo78uRoy8RF5I/Huqczxd9SVFoHIn6SlkBRGuVI1jnWgqSizxdoA5gscpQr4Vr8vYfZaRHQiZve19KUwfEsWoj5xIEE+04BaLWkz5RVF3ib6RmWFADdLgUPSc3/bWeMf2ZZT/QseO4fQLEHofG9hebzTLfHMMr+lQJ1+jbrbn8aN8uWpOZBz39kBIJ/XgT4msNcUdKsvyc6TdTMQf7X8dKIXp8lfcd/LGGIjtUHzof5UY0DiANANhyjpXLx6gopS0FFKcyrNpAHKTqTGg5Vp3FjIFhtK5iAG0SSbASU211OlafHyAs/wDJXPbKFfVIcy5byYANriiuIagQ65G/zwt4Sm9bwrqVlSVMIQpOoU22bHQykEEa6UPE4zCNqIWlmeQZSojoYTbzovX+zeTkZCIDzh5d9oT6tze1H7NuCFPKPMFxF+hhExFSfy9hQbYZv9im/Ubiq2AUw6jMnDsQdJbAuOfL8dKMsWtopZJjGIxLSk5YSBESF3IjQRpSWEwuEQQUtSoc3VW9Irb+HZAJVh2QNT3IpFGMwZEjDoKdiG3b+hrn7Fe5W7Vv6LSP11n4qrKEyor9nzN+gBJt16VMU7ho/wB0J8GnqXxD+HAn5E4QBJ+bfAjr3hH8KIGS+XZ+kRyIIkeEgj1BpF3h7Sz3g46BrncITP8AZCUm+wk0PBYXCOISoYYQRPtuiJ/+SlcY9w9KilSSCmBAddtv9Y7Vo9zSWWHUNgJQ0gfrfve80N0pJkoTvAGg2kX1FQkYvh+aEhwknZx3+NVFcKw8Tle/bKmtCW5/fuaWwiQi9u8dVTaIsIt1PmaTxuDZfUC4FBKfZS2oJSLQbKBnQb2vWnuGYRIlQdj/AK5HxTSrHDMITZDhnQ9uSPUCtK3f79zWPtMspSEp7cJEwO1AEf2WxbevMQhJSEjO3BmUkKB/rZtRf30B7h2FSPYcA59ssClcK5g12bU4sjliFfDl1FbzZh4oBSQopUkjcC/QpuKEhtCBDalsi89is5T4oUCn0ikMbhMGjvL7ZImLvqi+2njXisDhgM2V0iJntzHwqjDiW1fnkK5S1B9zhBrx5K5B7cJ6JaM/rFdvT1qRhn8CtWVOeTp8+se+Iqj+TsOdEu/t1ethVa/pAaUw2o5nQpxQ0U4q4nYBAT/3FVFlMQDblSSsDhwY7NR8XnPsUK0nhuHsey9XXv36YCSokoIOdIVIi+28xofMc6BicG0oAZQgi4WgDN0IVqLHS45J3pFvhOHzT2KY3Gd3/Mr3Frw7JSkspOYwBmcO8fnOZq8V6EN+o0WEiylOnrmSlJ80oHvIPSs/Im/w65+9W3G2ECS0hIi/fc03+nUv5Xgv+X+u7+9VLxP79yGGawqL90Z/oqk3PI3jpO1uVIHFqbUVR3DqPqnen5oDwkZxcaLta+h8D8fGpX0sP/SPcQgPISUuZWyDMJkkcgZAHpXuHhJTkfUkAApB7MiBaYyiRe5nepclC8oOVDlpFyg8wJ30p5vBMj+iEQLGdunIz3gLGapoUyglNz86hIJ/o2kNknaSVKkxeIppjsG++ImCe0WrMqBqcx0g/Vip6UsJUlOROZQUEpMmZ9oE/bqNBrTZwzRMhtOaQbc0zltpHMb6mpLKCcUlU94KKRe8kT771FVhn8wc7XvqJOUREAxlHWIp1DSUqGVITEju2mdQdZvcctBa1aQ7BA6yLdD93vqZadDE7HcqZOskamJ8K5R7oA5jpQULlRuRa9Yw7vcSeR+2p9Sl0N4RyXFTyHh66UyrDN3lpszc5kA3NpmJ9DU3tznKoOXugRNydqYxDpSFKAJAEkC+nIbmkDzGFvup7IDMrLJUuEjUqy5tgDA501h3QEjIjIgWAOoi3e3mZk+NfOtvYl2ezwstkR86g94c9sp8L1S4e65GVxlbUWAykJjbKYiBHuoaYpoouu2nUjSPj4/dU/hailsCTEE+pnSa3icQlCZcVkE6kjXkPxzoHy4OXYYW4BAlNmhH6a4BVvy5bGucFDD7y0rbCZyqnPJMxE25CfHWvOILCkECIuAOvO8360BztlSFpw8EXSt3MdZ1QCAbc6W7IAgqwbMD6TaUOacwklXqK0CVGpSAkd0AARP4taKP8nZklTKFqOqrhR95HTSkWOJMumErBPL+Bpgrmw5Xo9xB4zDsAgpQUrlOWyTv9aAduVHLhIkEzSWJV3kCdz8DRAo7ihCSl8IdfcCsUCGgTkSknv8AJU/iDIrLP8mXG3c7CyGZBUCb+A+tsKsqdAEEkgkQBrO3x9Jpd7HKMJyZQDYGbzefE/CnlkTxxA8RblBSYuINtt6TW1LiTrkSQkchKRbkIpt5Zyq/qk9fK96CtcL65T8Rt9taWYR4nhe2KWySmJUZ6C0dL605gUBCAixygAeUTSrb3zjhy/RA18z9lNMXNwOoki/jy89hrTug1ZMxnCwpZdMpXmzpygAEDkBa5B03qhgeItPAlJuNQbKHOa06DlKdY7ybeo3nu+pA51Dx+BKCH2bLFymdfTerxumS6tD2NBU6kJI+bIUrx2B5az5VQeeiMycpPofPQ+IoHCcQ0tBeDcZjCgFQlRjdIE2G6SNRMzddOPwxBUUMiZgltClW11En1+NUpkHBRbxqQPaFuot76E2oOqURC4AyxB0IJ000BpP8sNC0I8UNp6dLTp4m2lOYXjaZ7inANwCctzEwIgSYudbVcONEyhnE4JC8vayUzORJgH+tbbWBW/k2H/MI9f4ULFYtLYlWhNgNfvpL8to5GqWOT0Q8sVs6PsrKXsigQNZHlFxGh005xQs6iLHTmmen1h8aGG1EyXb3Fmuet+16fGhw0ClFNC+1QkqbauAfYO/9qx3tXNtevXWvMOuExysJ15CvS6N7xWhdFSL4hnvoIi0+PKqTCY1t+PjSqcqiFSe7MW3t15TTLRt47VLVlJ0NoVuP9aVceAdCd1AnpaK9S6LgG450qvAOLcLuZtMABKVEybyTYGJ0o9xXgcWk57cjWsSAAIEARvp18zWMhKgSYi2o3vW8SiYTIF573S/X3e6hqZFdDrIAG5MWvWHXQL6bnWpWL7dZHYuNISRcqkqJOwASRHWmsOw4lJDim3DFlJzD1SQBRCQywbrzhZzKJCymZTpPMD8a0PHYlbbSMh7xU2CTBsVAK+NOO4IlGTMNIChJCusRMb8+lEGCSISowkGZA1jQ7dNankVDMO8SQzBUvLm3O/SPf5Us7ig9ChhXHANHEILf/klIPnTqXijRRG2sfj/WkeIupUCXEZlC8pzBR6S3EnoZogZBjBKN4UnorFo9O6ys++sPNoQMy8MFgC6u07cCN8uaPVFTEvvm4wmMCf63vgtf3vOqWGZQCFFklesuhS4OtkrOUHypiN/vyZNPQVjjCXRCFJj6qAEgeQAoOEfdCWpIMlRXa5TfL0n2RTeJxSlBQMG3Kw9B8KTbwzicoNsiYX7h8eVSIw0pcN5zKpVeBpBtblMeINPhE33qS20ruyDKQSbdB4867E8SKDBbWB9dfzbf66oB8poSkSi+rxtuDH4NL5VD2vXXzoZK1AHt2xI/omy6PNS1I9yfOvFPupT7bKwJ1+ZPopRQf1hVJEhMViO4odDzryxSoQCTvyg+kHrS4eDrasqVbjvNqyk7Qbg+RPS2rbaeWv49Kl7FCCuFOpaU5CDuQlSTGwkA2+FGQgiZnU8vWtYtBKSEzJsANb2gb+VYdbjW5B3Ol7joaEZmX3soSQd9h79bkWtXuG4QEqOR5nIuYBJBGuxTfxH3Uq48ECxTJ5qGp53mPGt4d5tXeRKkgZQQJmIk6bQJP6VU0wow3wINrWUuoUlftNtlQPiCURfl1p1phObN2Sc5uSReRZJg6FIn7Zr1LkzBPgU28oNor1WYz7PhJB+Ef6VUzsiPQFhcec60BCUBsgApSE/RCoy7ZSonXUyImiHEGYIHoL9PC5PiSdTSyWVIClWOYlUC5Fgm8THszWF4rZA71rHf+FdFBLkM860nvPAlIjQ3nQHQzRpb5L/8f7lIOoU6Mikpt3oBsYvHr9le9ienp/Clkk9nBJnVf7Rf71ZxLATEFQ1+mr766urlzynYJIlfLnAbLV6003j3DAKvhXldXuwU7OTHUY9y3e35D7qYXjnAkkKueg+6urqXiglhsG6ZmbnU1awazAPWurq5NI6JmcSqCemnrXNrJCZ3FdXVzijoCbcMa357689az2hLiU7ZVHlfx1rq6oWmX2NtLMC+oHvptCdZ5V5XVxZ0QuFQQBz+w1kIEeGl+gr2uqwEXdSL+tecIGfLmvIv5iurqz0ZbKSmwkWERYf60ECZ8q6uoRmesoB15fZXBwpHdJHgfCva6h7MhrCcNZdzKW03m5pQlJPiUgT50NjCNocBS22kwe8EJzWH1on311dQ9tFwj17EqzZpuCDPpQlGbnWurqED0LpUQqx0rS0BUZkpVJ0UkKHjBGvWurqok0pUHugJj6oCefIClnXCYKlEnqSeek6V1dWgxlRiDzifUUFYkKnaa6up6AA+okEkm1hRsDcE72rq6rRDNOKIMDcTWcx5murq6s5H/9k=" id="338" name="Google Shape;338;p29"/>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data:image/jpeg;base64,/9j/4AAQSkZJRgABAQAAAQABAAD/2wCEAAkGBxQTEhUUExQWFhUXGRobGBgYGR8cHBwgIB4fHB4aIBshHyggHBwlHRweITEiJSkrLi4uGiAzODMsNygtLisBCgoKDg0OGxAQGzQkHyQsLCwsNC8sNCwsLCwsLCwsLCwsLCwvNCwsLCwsLCwsLCwsLCwsLCwsLCwsLCwsLCwsLP/AABEIALMBGQMBIgACEQEDEQH/xAAaAAADAQEBAQAAAAAAAAAAAAADBAUCAAEG/8QAThAAAQMCBAMFAwcHCQcDBQAAAQIDEQAhBBIxQQVRYRMicYGRMqGxFCNCUsHR8BVTYpKT0uEGM0NygsLD0/EkNFRjc6KjFkSDNZSy4uP/xAAYAQEBAQEBAAAAAAAAAAAAAAABAgADBP/EACkRAAICAgIBAwQCAwEAAAAAAAABESECMRJBYVFxoSKB4fCx8ZHB0TL/2gAMAwEAAhEDEQA/AIR4eyL9iwB/0kn7KFgMQhZIGHQiACmW0CUmYVYaGK12zqpT2WQKJErWgROtklSjHKiHCrBzNlEDuwrOkQBMiEmb+XWvHZ6ENuJSm+VGmyE2Jtyo6VbjLI6D7BU91L5SbtAmNMx+z3x5U1w5pwSXIk7AyAOpgTz0tU5YnRMxxPjTrSApDThTIBJhFzocp73nAF9af4dxMupzpUsC4KZ0I53gm9DxDHaKSLd05o5wIjrrPlSGJximVz2YKVRMW0+kB4fCsknSVg21bdFxWLcBnMfU16jEk/TMQCJOuvWl8JiAsBSLg/wt0IvrTPZj2og8/sPORaoaLTJnF8S4khPa9mmMy3SfZGgA0BVJ35UTg76zKQ/2iIBS7pKZ0VcwoR52vy1jX4yqBslUKAsADa4HKRReDvZkqVY51k35Duj4E+dKX0mmylinnAkhBGbL3ZKgJ5npFfNfl/EtqyvoIPLOb88puFDqDFfTlKSbE3O5kTppy6aV0wMpylJkwoApPkfTzrLj2gvpkLA8cQpaQA4FKIACp18RpvemONdpKSHezQAqVZc3e+imDz9bHWn0YRlKwtDaULvcExEbA2Hl9tZ4oe7GylCRrpceBn7aJxT+kqG1ZlDSsqQv2h7WmsXH45VN4q2vPm7RxCQPmggwFL5Eeluuoq2l2bmPPX4aW1pXiF0wYIC0q5xGh0t40J2Z6gZQ+CSgqSpSYCgkjXypPimGxDhSlpWQAErVOXoBOo30vXY9kgpdTAUj21DVSIuDAvG07V6nF4juQrs0uH+by3yC+ZZJlJOwg9apPtA/RjfCuHPNSVuFxB3MmCJmJvpRsXiBmsQSkSRuJuCRtU3iDmISSsO9wEHs4Akb7ajWep5Xw9wdp89orPCgMwSqA4kaJWCDvoRB9LVNSwi4RVHEmYBLjfmsffUbHOF9fzb5yJQonslj2voyRJI1t0p5jhrIsGWRFh82j4kTPjJpDE8cYbJQFhMG6WwYnqEiJ26ctamfQfcJh+KNgJC3UqWkDNe4Phsacd4g2kSpaUg7qt13+6lMM4ziO8Ay59aUJKvE5hmHnr60RXCGPzTYOym0dmpJ6FAEecgRNaUtmidMW4zi/mHFNrMhJIykGLW636Xt40lw7GOBqXEZllQSnYqBg7wAALzyFMY/CpQ3kbFlLTdRKlKJIkkmSbDXkOVa4j7CyqVEXJSBKIvOomIuBqNqzy6Nx7NcQxWROY3GsgE/6/CvncNicUVB2VhsrFotEx4mBVBONafSlKnQ2LZ0xrew2t1nlVQ8RwracvaSBoJSn4qmssnj0HFZdi+OxCmklRBUBcxExpMn4V5w7FlxvtEhQEkQSJ8daWe4owuEhaVFREpBBkSNgb786eWnUaA7JtA0jpQ4W0VbEHeJLUSlnOspPeVnyoSeRMxPQSb0LhnFHXSQ5IIM8wQZ01t1p12PZACUgRAERyttr40s++tuApvOhP00xItva0eO1Kh0kT5k1xNwobUoBKikaQPTSgtsBaQVobkgGOzSQJGlxRflLb0JDkEkayI91xWggNg2zZZ9nvT1ETtTao0zYm5gmR/QtaX+bTr6aVj5E1/w7H6if3afZxCFpBSbfjagZRzR+sn763HJ9mlElfBQ8oFtacn1lLKpPjfyAAoaWGh82AtxwWUGVr15nvZUjqYqg1xFQnsMNIUZzFtCAT4qia0zjHQIOFWBrDRQv3IP2V0WTOXFHmFwb6YPbwNkLAdUOhWMg9J8asuYlKIU4pKQBcmw+NSV8bZSrvFSDuHEKSfIEa1t7h7OKyqWtWRP0UpBkncqJt6VL3Za8DjHFGnP5tYJBtH4/E1QQhKhBgjafx41HHB2dQ0sR7JSoAzygyKawfEBJSsKGXLlVukn2kkaKtB1tzvU5JbxKxb0wbI+TulOiFXF5iqnaEDpr/Cs4zDNuCO0UADKSU3BHK+/wqMtrFLWtTakJQO6lLhInm4IBgTYcwLdc3zsyXEc4m/nypE985SY0T9I3tZMx1Io/DUxmREpQIQY9pG39oaEcx1FIfIMSohJxKEoGqwlQcO8FHswTec33UwxwzEe0rEIBTGRIQSgxqVkwqT0061qjZr9CqHQkEqVAsZJiPE7UJ3iDYTnKhlO+2tqAxw5SQvM522cKKsyQLxBCU6ZCNAbiOtSmMAsYINJEZlCADBN82njetCfZpZfe4i2FIRnyrXHZiLq6xuIpv5OD7U+MTECx1Eidajv4NTj7S/ooSd9JI25zFW0ugiLTFr1LxUSKyZKODxIH+9N9ZZPu7xtRcJgXApJdezifYQ2EA9CoqVAGsCs/wAoMIH2i2O9mUi/9oaHa1vCmuG4VLLaGwRCe6Dtc9fjW6/Bls7FcTbwy0JOYBUwTcWsZPpR3lhRSZkG866g78yJoOOwqHO6u958DESPWPOpmAUpp1LCxIzShXSNPKiE8a2aWn4Kb+GUuCl5KQnVJRmtbcKE2+2nW2UoshUAW6nr4bRfTpQQ7KumWJ5waDjeIIZ9ogRbN47Dr9lCl0U4R7xNCi0pKFALUCEibmeW81FwP8nsOlHz05t0zly9Odqo/lJsEAqSFK9gKOo5k7CdPvNbdx4UrK52ali4ChCotMkXjxJNM5KkEYu2JYP+TyEu9u0pYQkHNNwZsBO4/jVdR5kW2+/8edAVxVC+6HEd22VJASPLz1oHyltQKkrScsyAQTaZGvXnS+T2H0rQHiHeebTOkk9NhTDViTY78r7+NcyhpZz513SMqhlIHTKI03vQm0wojOFaGQCBygWF6l7KWgi8A2o5lNNExu2j19msJwafqIT4ISPfloxxCQDKhOkWr1AKgTG1UgZCPGQ0tRQlwhByqdSmEoO9/O9VXVFxM5lGRZQNx5z9lSFYZsOhDqSoSpab5QrN7QI30AixiqeKeUpCi0kZrwkyPKNjGlLS6BN9iXDG0pRAkqM5yoySd6I6/lTmN4IBixA084+FRy7iB30td5ah3Lm5sDE77g71SckrQhQE6rAFrai+omE31mlqTJwLYnBtOlXZqLbwvfunx3SQeYPvtQMO6+izjRUB9Ju5HUgG48qffQCtBN7nTqPHTT0oobOkmNRc26gE28q0wvU0Sye7hFqKsvdbWZWZgg7gA3zK8LGZof5Cwv8Aw5/XXXmPw65StKpKZnafxv40L8qH6qvWuiWTUo5uE7GFcRWD3sPiZO4RnHgFJJBtvQmsS9qjDL8XSlsb3ucx1nSvRgsUJ+fY8AHI8gEfbW28I99LENzpZkqF/FaeU+lEJApNjC4hwQ8+gI3Q22FiNpLgy+YSaoYPBJaSQ0gAawNVH+sSAPcByApJGGfm2KAMfmB/mUZvBYkf+6bN75mTz5hXwod9nRewVKnt2SB1cbgeijXjGBUpWqICsxIJmT3Qn2dAI3uR1raMO+TfEMToIYWQY39sVnEocTBOKYROkMqvraC7pUCUmUAyCkWve1x+OvOobnAHXFFTuIaBJ7qR2hAGwjLbxqgnDYlVxiGyd4Yj/ENDXgn5ObEpkcmZ9xUKpN42DU0N8MwimwoLcDggQbz6mJFI4jgTjylKdebSkWSgKUrKNrAATzNGb4a4YJxitbf7OPK3aC33URzhbiRK8YRH0iwkDpftKydzNmaqIO4fgOyJCHu0ToUgH17xtYVQaELmDlEQDrIET91II4O4RKcaSDuloEH0cpdbDwN8SokTqzHwUaGp2/gE40h4vKIUgNWUB3syR7j4Xnpzuzw/AJPeVebwlQIH9oCD7ud6nNKCRmOKZncKQozpHdJH2URzFJJ/+oNpMaIbSE+fzv2GiIqf5GncFxlqVRl7iVAiDe0HQ+PWuxDBOaRCdYIv6i3mK+eS4yDJ4isqIgnKnT9enWE9ok5Mc6sC0pQi3nMm1DxFZCzn8n2ZPz2J6g5T5ZiRJPhVpCWCUmXVKTa6k2tF4SfjUFnCZ7jFOkpJtkEpOmmbXxjXxrx3CpRAVjVJPKE28s3P8aStz38AqLmIYbVAbC0GZUQUmbWBJTJOpgeNBxWGQSk5UqyA5UKhSRzUUxBUdJuBU7B4PtRKMY6oTA+bEdbZvCmvyc4f/dO/s0g//lU6HZpHDmQFBLSIX7R19CTIjYJ099BXwdkjL2Scsk5sxzTuSs94+B91LcSabZMOYp/NEgIyyfEZDFawDaXR3cS+FbpUG5HK2QTVJVITcG3OCNKACm0pA0KJRblm+lykyddKL+QmCB82kQIhMpB6LAMrGljfyNcnhBV/7p62wCPH8CvXOFdnKlYp6BqSpsCNzdBA/HOtPkY8G8Pw9DRVkBSFGez2SdyncD9HS+2lZfScigLLP0ozRreJExrE0uGA4fmsc4eg7I/BIoTnCHMx/wBsev8A8tF/eKlryUn4Jbn8mpMqxCiTqrsdf/ITV7hrCkpAKgsj6RGUkdbm/nSqeCOf8W6Yn+jT8M1DGBKQYxqxzORv7VTVy338ExHQ1jsGHEwZG4IMFJ5i9/DeR5awiXEoyuKSrW+Uid5I2OnOpiMKtRhOPkkj+jQR6BwfCtfk1+LYwkbxhx8e1rR5NPgdU+sElCBm2UHY88uTWNwanIYcBKsqFKVGiyAABZNk9ZrfyR8gBOJRl/6Mf39fOhfJ3hcYlFubJ+OaKyxS0ZtsbYYV9PJA9kJUtVzsczaAAL6T9tYKf0Y8d/Mae+lcj+zzf6hI9xJrxtvEmfnWBHMOJ/uH31kjA2BilLHzSACfpLGm/wBLlVT8kJ+on9oKiuYfE5rO4aeYUr7UVvs3/wA9hv2h/cqny6JUdgMLw9+zinTnJnITFp0jTyiqT/D0OnvdoOiV5fExBBPjNYGDdUkS+oLkyRbNyumDR8GCklCjmymyoupJ36fwq+U9nNKBMNpwwDg7QoNlAkGJuDt525VXYeCwFJNlb2PP3fxrSspOUjunY6eH450qy0GFgJENOGw+qr7AR8KJ5V2XHF+CuEaQfZ1tNTMRhE/KASAVOEEK+plFxG82159KpJcoQSApWoUsJg9EmdfOpajQpzsxxPAuqAS0tLSb513zRyTAOupMjpzpTA8EQ2oKaeck6ynMD4glMe805isG4teZD+W0ZCBFuRIKSdPajx5Y/wBpbjOkLB0sUH1BUhXkaVMQmZ+RjhriFyUKCstpBtqfPegcR4QXXgt0jsUgBKQoTO/dBmetNYx4MqC1D2kwRzIuBbUmSOtLtYE9olxwqzEEqgkpAOiQNLX6kz0qdWjO6YxhOE9ic6ZDShorY7ETqD91Axz8r+dQ4ppOiUNqUlSuaoBkDSDY+FYf4MmFONE5pkCbEi5B6HSnMVbDLUiRmTKLwZIgHXYm2ulDbcMUkpPE8QiSnDO8u7hso+ANeJ4gqZ+T4nT81Ynnyo3DmF5MrglSdSYPKPHU0jhO2OIUQr5kKCSDp7O2/tb++txUtBL2OMYx0n+Ye8VBKYmNiQPx1ptKyQcyFojTMEn0KSb/AH0tjxlaWUmDlJnSLefSPClOFPuBpXbFRUPrC5tWWKgG3IPBYMdoXgSSsqCk62k+e1axXDWRkSGUAFQBInMBvebm2qp1863wxklLfM3ja99fGqreGCVX740VqPfP4NRzaL4pkJbycGQMqg2u6Va+XT+NW2nMwBSRl1kCB5q0J56beFaZywWyMyZi4kEc9Lmp6MOhCiwtIUyu6AoSAR9E/EVlly3v+TPHjrQbGOsDvLDTjgBCc178gJ589Nq8xuBzgLSlSHBZDgBOloVuoG+kx8SM4BlBGRppPXs0SOsxNMYrGKSQE5lLVZISco6yZhIGpNZzNGqLJSk44iAlqB9PMY8hEz016V5w99ZVlccuBoEgpWNyk91SYOoUCaw44HlfOJJPshSH1lH9UqQpMKtuPWqQP0cqR4J95We8o851qm+gSJjGBaaBDTSc6pjne5730UJHIaDc6rcPcDTnydT5fVEju5csRac6iRfePfRuIYdwHMjMZEFOhvF09bCRrYEU1g+INrTkQUwm2QCMvlqk86JZUILjGcychnKRBgwY8a+axGLaSC0phsuDu5UtIvsDMaEXF6+jS9I/h6UvkSF9ood5Iygjab2PT4GlODNEzhHZSpsNhDiBB+bSFEWGoG9UwsAWE+n491EYUhRLmWVGBmOpAv8AdesYxCVgiFQbGDl9Faj8aVuQQAcV3t/IR8Jtp7rVI4o2+tzI0rIkJmxgKM3vr5U00ksqylSlNr/mz7RBGqCbeIMbEbUFePcJGRfzJXlMjNmO50sEkATuZ5VSoGpB8GW4MzbpUCnSTJ8Bzp3HT2S8hUDEJIIBnYyBSj6sUSQHe4kSkFAjogmAZPOaZcezNoVaSRaIjmCZvF6e+Qaoxw0ryfOKVmEg6bc9fhQvl55L9R+7Tc3X6z+N6l/JT9Y/jyp+nbNqhsLJCu8AqdxmjQaSJ5aimMK2sXUUHaUztvChbXYmlmcMUDKVZlmZPnzp9BjryrJQiZAYrEZSLb/G3xiiZ+1RlIsowDMwdQfUe6k33wHFG3dTeRIvoP8Atp/MlQKklQI0B30J56X05mhuGUlKBYbGGBNlBWVYidNYAiaKtnvlw7BIB5QbxrEzSzpVnSpI7xHegTI+sOakmPI9K204sh36QSkBPVSe8oz6D1qsn2CRXGKSIBN+Xvp3DukewSAdY3++oS1ha2SBcZlW6j7zQ0kziZJvAF/0NuV6KNZZxmJbbALmUCYSVXhRuD0PWuxRICTzIm02Om/30q3hkrZSh0iMoBJ2I0VPiKAykocQyo5kpVmSZmAAbGOR0oaTFNocVh1KuhwtkbKSFpJ8JChymToLUHiaFBCG8wgrSCRPPMddrVVwyQoqtPLkTy+HrTGLgQXG0KAnKFSAJta8A+AmobYwIYV5OUq0BvJPLx8KRwb3dEfTUozabkxFumlVMEhCsyQmEEkEEzt018aw44wnJkSEqKkpEqkbiBaJ+/WpoRLjDRS2BfvFKR5nTpb8b12PUoNuXvlgRre0T509xBKJSXFKSAZERE7WOscgfhSmHfhRKVgxoqfA8vUVjG2lJBSm9oHSwpvPm0JvO4CR0Ea84v5ClcXilryA99UmTlCdtyL60dvS9iYiNtdjPuv1qYEwkBMnMTfe2vTasvupWkpB7/tIAHetofx1r18SVAWy5VK/SHeMdDbnuKDisItMuC05TI1ABMg8ozEdalq5KXoHwrgcCVyqRYgRruCIm3Ks8QsO0tCdZ5H2o+PlUt1OV1SiSIjtQNCD7Lvl7Kh0Bqi+SbCAORFdCEEwzYBnOpSIISgwEpHQxKhGgOk76jWNxXZoKlKi4slM5idABrJ0+yprbKWVhCroM9mTsYktnqNuYHQ0HH4QrKO+tCEGSsLIyWISc0TqeVEFSbxz2JOWGUagZc2ZcnRJAsFb2JGt9RWw+4XMjqMq47pBCkqH6K/sP3VPRj1YMtjti7nOXMBAgjUbq8TFNIwJLhWHc59oIzQEQLkASlWsTI13rpFWRLmhtPd1ULn8fgV6nE5ZUiRaCRy19KmYpSlOlCFRlALiyJyToADAKjyMDU7UVvhyTftcSreA4hPoA1b1qWikx1eJUqylLUU+zJJjrE++gHMZ+iLyJ2jczzmhp4WixDmJ8e1B93ZwdaycAZ/3nEx1U2fSWtaEipBcSCENntpKLTrOvdIgykg7isjFI7OWwCgCBBsANjPLlqaa+TJyZCStBnNnIzHxypA8IFqkufydWlSVIUezJBUkHl9IDf8AHWrhdkSx91aohJSDM3kAx1TpfoaTDS0qTMEElXdMgc7wN+Y3pvL30kSRF76Gf9KfWlYTIOXrmgefP40YJ8TZOySO8FQCcwMWN9ojnReyPI+n8a9cd1Ko7om1hznUEfDptWfyqfzn/kP31TTeiZXZyn2Y9hUxGbtD3fs91Z7WQIXHWATHhIA8aUPD8KNGWzpcuLP9+vUcOwytGEQOS1/YurpEKTvk6JJzLN5MqSATzICQYtpNVGSbaSOXrvY/61Ga4Vg5/moM2AdWL+tUW+DYf6LR83F/eKaKsoOFJ+glCuaVKH/bMDyjauwrIQMqZI+sqJN5kiljwnDkQWleIdWD7ya8w/DMMTlDa559sTby60QvJrKORIggFMWSnUCTJPXSjJw4O2plV9fDYGABU9HCGR/xA8HAf7k0dPCGbycT5PRb9X8RU/SxszjOCsuKzLD06QHExHgUGNYkcqrNIQAlIbWQkQmVJsPJAjTlUocJZJ/pyOr4/corfD8OO7mxE6H58fDJcUvGV+/9JWTTKrTaESoBwR9HMFidZAgKmscR4eXUlKnAEG+Utd4EXBCgsQQbi3jal0cIZFw5iv2qf8uvXuFYcAlTmJSLSS4gDpqgVpSUBcnjOCdTAS+J+kVMySef85a2v2UFXAxnKu1gTmCey7oXHtAdppeYplHC8OAb4gmNC6m/lkrhwzCOQUrdvoEvJMx4pM1zWvwU250JY7hanEgOPyBcEMgFJG6SHLH1BvIo+BwQSJClrWJzSkJB5XkwR477RfbnAWZs5ijoQA8n7G6x+TUEQV4oDSO3EeF26lspLwNBsWKiZGkCIP27+NCWhWy1GTeEpn3ifSlXOHsp9t/EpG3zyL8v6O9aVwhsxD+LjmHE/uVqNLCJwiZjtHLmVA5YJt+jMQkCJ2pkuA7776VNc4U3B+dxcj/mJ/y6G1wpoH+cxXk4j45KYRpZRXhEkhQSQq4sqRB2ggmN9dqCWkp7o8p20AFDXgmjHzmKMcnkj/CrxPDmTJDuKG/86g/4VFIZYRnCi5cyqnYzFjY2MgjpRA3cm0GxBAII0gg7UBDCB3Uu4mL3zNn/AAqGcCj89ijv7bf+VTBpZhHCWEqJDajIIy5wpIBgmMySpMneSaKljJIbFle0SZVANhP1fCOdzeuOEbAu/iQNTKmv8uvMOhsyW8U6rwLR6a9lQ2KFPkSkAhDwgqKlFTRzKUdTPawYFgPvrKWnE/0qOh7Ij/EomJw2af8AaXh/8bZn4Ui5hlJ1xSwDzZbH+JVL3N9hhYeJ/nx/9v8A/wBqynDvfn0X/wCRy3/nawjDqNxjJH/QQf8AE+A3rnEKCf8AeiQNcjCJ9A5fXTWn91+DAeJYErCc76k5RMpbgK8s9oHW+bS1P8PbbQ3llcD6RQUzrpKifS3jSKGRE/Kxn2JaRmHhLnd1+iK9HD1anFZp1+ZBHie/H+lU7UT8fglV0PYhtKgns1lKpuFItH63hQ8fhi4nKVJGxlOa3kRB39KAjCKmflMkRZLaRrpbOB99O9hscQ5+yR+98atV3+/4Id9E5fC1BAT2wOoMtajSD3uVTP8A0sn8+r9T/wDarbrBi2IXbmyn9+l+yP8AxB/ZD/Mp5Rp/H4BqeiSchkjBptrLKLbkHu7Jv1mKcYdV2asreRYFm8oTciQe7a4IMeVL4hCyvKVqSTdCguAANwn6d5kTOmmtUHnAlGZSgAIuTEefOpBEHB8KanMFqLx73sWKpn419XhSqLiDuDtz1/jSH5VSTIWzm3WAgKPLvRM9Zmu/K7KdXW7/AKQPwMmlvLKilCsrp66dd5+yPjS2DZhThH0l5o8ooY41hwJ7RFzokz9/jTeDxSF+ysKyjYbEz+DRDVmlCDrIDsZldsVApVmIOU7ZZylAAUDbarqFXiwHK3r1qa80kvBVgqAJm8CZBHIzU5/iGIdeUzhhlSgwpZI16TYD+NZKTOj6cJB6cgPx+L1IxWAbLtyS4tScipMpA1gabSfHalG/lbJBdUlxB1jUekVT7HM4HM1wIjoZkdNqzrTNvosqVAtJOwtfpewpHGMGBnWlSye6kgdnyUAnVcJJMk7aCvXsUUwQha/6sW8ZUKXS8sEfNrzG6icmmyAc2gtbnJqWUgicC2lSyUDKBpJKoNikrmSAkCJt3jXvyYKUhOWxTKzJCwRBBSZ7tz6JArlqXCgGlHPvmbASIAk9/nJoXyh1JznD8kwXGpGpn2/CosSlisaltKc6VKG68hUP7RSITa94ovbAefLT+NYYeUsStJT+jmSfXKSKiuLUCrDIlJ2X9Rv63UicoG5qWpFBMRwNpxxTz+ZZWYQEnQaAQJIvJvAorXDuwQW5OUglOYCY5HnQ+DcCZZLhAnOCIKp7tt9SSRJ60o7wltsZmgpJmdT3hoUxpp3gdZ8aeXU0aO4MsfyTUAA48dLZFg+clVHb/kq0bF548+8ge7NTibJmRpqbCsrdCIBIClGB1PKKeWT7Djj6ABwxGGQ4hKioKBMyk7QQcpP4Na4W0UtpSbQkAWG1MO4aEKKtYNvx8P8ASsYcSlIJ+iL9Yok0CfDL5kkwcylAzzUTe2xkVttwpOVSYUP0goKExKcpsJ2IB5xXYrClUFpaEKB0USLfSOYJIUCLxYzpU/iqikhQ7wEzlvM2sNZmBTswTijDbuVL7wbSDJBMZunj40j8iZw2IC0LyoIIUCre0XNMIwozI7UJK5zL3IgWQFckg3vBM9Ko4nEg2ImEkiwN9NCCNzqNq3JoYk5zFJglJEgE6j3VAbXhhCnltOOG57RQUlE3ypROURaSZvpG73DCGwpCLhJlGns6gE7wbeVDxOLxKlw0yuTMkuJA1/RJjzO9K2Y5vH4EgCMJ49mz8Cn31wcwJPs4M/2Gh8BQsBx+VFDqlNuA3SswPLaqCngrTKfFIPxF60QblIpGDXcIw/gUoGnQ3NMqw6FN5QpKUb5CIKd0iNJ06XppTqIkoQDNiUIvbQynWsPOoIgBEASAlIAGt0hMQTrI61SkCO3hsL2vZd/tCAR3zfllVzSBCZAjrT54YyBYup1MBZI6iTe+pVrOkTSZw4UsOx3gqEmI0TpHvqmVEe16jT8eNX9yfsRMSltK+zU5iBmIhRAAndWuhHdA0GutE/JeH/N/+RX71NYvABwKnoOovY+tT/ydivr/AI9Kfv8AJD9jC+IqIIVhyRyN78/ZsetqosqDjYlFlCChQ20jr400hxUXSj9RPLY5aCh9a0S4mCc1r7SPfb1obrQJXsVb4IkgloJVH0FkJUPBRhKvUGtNcNfSoEYSBzypV5zcUXBYYoQhNyRYzt5jxii41pcpykgBUmd0xHmJg+Vbk+2XxXobXw9akjP2baemVS/AAd0T1M9KcwzCWwUpTAgHmT1J3NCbJIiZFgDpQcChQccJJIURlE2sLxsKJGBp0JC9dQPj4yB1++vG+FrRmXh0FZUZWkQSDzyi5B1mNZpZxKlF7LNsiU+I73xNVcO4FICuYB9aIN0cwh62dstgalYgnwSb+6gBtPaZrTAj1kR08qdWO7NRmypSHFidsttkaX6n4RQ1AyUjiUFak3kROsTHPTSPUc6Dxe+HcAmYJTlJBCtupvS/y1suCFJzLAlJ15g36W8hT7zBWkACcxAjnJFLbVgkiSrgoSEqU84pQKTlk5dRaDrHOr4RYSTInzH+v21jEYN1Ke82u1z3Tzmx38pNFUvKgybgX/H21POR4wK4fGBxa0pVOWAoXERrB0N6yriQKy2oKQYsFCAZ5GTJ/HOvMGylCG4AzOAqJFpk5tdd6xjnBlLaykgkWkSN5B1kETPQ86ltMUmg7TkE8oBivHG0KOdSYO2VShpzE5fdUvD9oAomJsAdc0b66fxpvDYefakk3N9P4VMWVNDTjycpCggi8iLRyg7RSGCxCUqSpUwoFLJMEhO4J+sqLTcoTvJp3EYFKwUnMEq1KbGOQm1YDQGY2CYvpAAsB0A2rGMcT4kEoUTpB6eQil3cb2bYKgTEJMXJJIGnjvU9TasUvK0JbQZzRYnn4DbnTrye6mYPfT8Z8udXSJVhUOpUSi+cAKyxtMA6c6WTxMpbLrKFqIJTHsk3ykzExRmh86si3cSLGPrHnSmBfSG0gkDugwSN7nrBk0SaDmuLBSSpJKSDlUk6i4BSeo5146EuKIlQJAAKVBMczJBB8CDSzvBu2dS4lwISSkrB+mAQQRGqoEU6w0UqnSBFxzO42n1rSuhs1hcElCpC1KVpdAFv6wgG99BvXLQDKXE5k8gbj9IHY+upoweI2EeNJv45omM4KvqpJKvQST5VjHvyJRBAcadQPo4hISR/aII88wpT/wBPuz8wQzIlSS82tEW7wuTuNtxzFFGaAThnufzjiW/A5XFCfMVt50oTJZeTJ7ysvaT1K0ZhAk9LnmaU30DS7Bfkx9OjmFmbKUVKPkVghPlFbbQ82T2y0qJmMikFMa/RvM89qLw3FocJKFA8ykyR5bHxFN4kiLCef8enTS9VLNBJYUqGwI3JvzuL1YSI0v8Aj0pDHPyU5mwhU6gQOXhPhWw9Kso1FlTaNCJPWbR15GqxZLDkzINuYJ+zeh/J0/nHf1h91erQ6bApjmVadYgx50l8iP1G/wBqr92lkoCpeIBvhlW0GZM/GmlYh6JXhH/JJPvikOIYtxJHZoQc1rmSYv7IEAW1knpTGEezpSRITF9ttPX8CtcEo25xF25OGxN9fm1W35V63xVUScO/pBlo78uRoy8RF5I/Huqczxd9SVFoHIn6SlkBRGuVI1jnWgqSizxdoA5gscpQr4Vr8vYfZaRHQiZve19KUwfEsWoj5xIEE+04BaLWkz5RVF3ib6RmWFADdLgUPSc3/bWeMf2ZZT/QseO4fQLEHofG9hebzTLfHMMr+lQJ1+jbrbn8aN8uWpOZBz39kBIJ/XgT4msNcUdKsvyc6TdTMQf7X8dKIXp8lfcd/LGGIjtUHzof5UY0DiANANhyjpXLx6gopS0FFKcyrNpAHKTqTGg5Vp3FjIFhtK5iAG0SSbASU211OlafHyAs/wDJXPbKFfVIcy5byYANriiuIagQ65G/zwt4Sm9bwrqVlSVMIQpOoU22bHQykEEa6UPE4zCNqIWlmeQZSojoYTbzovX+zeTkZCIDzh5d9oT6tze1H7NuCFPKPMFxF+hhExFSfy9hQbYZv9im/Ubiq2AUw6jMnDsQdJbAuOfL8dKMsWtopZJjGIxLSk5YSBESF3IjQRpSWEwuEQQUtSoc3VW9Irb+HZAJVh2QNT3IpFGMwZEjDoKdiG3b+hrn7Fe5W7Vv6LSP11n4qrKEyor9nzN+gBJt16VMU7ho/wB0J8GnqXxD+HAn5E4QBJ+bfAjr3hH8KIGS+XZ+kRyIIkeEgj1BpF3h7Sz3g46BrncITP8AZCUm+wk0PBYXCOISoYYQRPtuiJ/+SlcY9w9KilSSCmBAddtv9Y7Vo9zSWWHUNgJQ0gfrfve80N0pJkoTvAGg2kX1FQkYvh+aEhwknZx3+NVFcKw8Tle/bKmtCW5/fuaWwiQi9u8dVTaIsIt1PmaTxuDZfUC4FBKfZS2oJSLQbKBnQb2vWnuGYRIlQdj/AK5HxTSrHDMITZDhnQ9uSPUCtK3f79zWPtMspSEp7cJEwO1AEf2WxbevMQhJSEjO3BmUkKB/rZtRf30B7h2FSPYcA59ssClcK5g12bU4sjliFfDl1FbzZh4oBSQopUkjcC/QpuKEhtCBDalsi89is5T4oUCn0ikMbhMGjvL7ZImLvqi+2njXisDhgM2V0iJntzHwqjDiW1fnkK5S1B9zhBrx5K5B7cJ6JaM/rFdvT1qRhn8CtWVOeTp8+se+Iqj+TsOdEu/t1ethVa/pAaUw2o5nQpxQ0U4q4nYBAT/3FVFlMQDblSSsDhwY7NR8XnPsUK0nhuHsey9XXv36YCSokoIOdIVIi+28xofMc6BicG0oAZQgi4WgDN0IVqLHS45J3pFvhOHzT2KY3Gd3/Mr3Frw7JSkspOYwBmcO8fnOZq8V6EN+o0WEiylOnrmSlJ80oHvIPSs/Im/w65+9W3G2ECS0hIi/fc03+nUv5Xgv+X+u7+9VLxP79yGGawqL90Z/oqk3PI3jpO1uVIHFqbUVR3DqPqnen5oDwkZxcaLta+h8D8fGpX0sP/SPcQgPISUuZWyDMJkkcgZAHpXuHhJTkfUkAApB7MiBaYyiRe5nepclC8oOVDlpFyg8wJ30p5vBMj+iEQLGdunIz3gLGapoUyglNz86hIJ/o2kNknaSVKkxeIppjsG++ImCe0WrMqBqcx0g/Vip6UsJUlOROZQUEpMmZ9oE/bqNBrTZwzRMhtOaQbc0zltpHMb6mpLKCcUlU94KKRe8kT771FVhn8wc7XvqJOUREAxlHWIp1DSUqGVITEju2mdQdZvcctBa1aQ7BA6yLdD93vqZadDE7HcqZOskamJ8K5R7oA5jpQULlRuRa9Yw7vcSeR+2p9Sl0N4RyXFTyHh66UyrDN3lpszc5kA3NpmJ9DU3tznKoOXugRNydqYxDpSFKAJAEkC+nIbmkDzGFvup7IDMrLJUuEjUqy5tgDA501h3QEjIjIgWAOoi3e3mZk+NfOtvYl2ezwstkR86g94c9sp8L1S4e65GVxlbUWAykJjbKYiBHuoaYpoouu2nUjSPj4/dU/hailsCTEE+pnSa3icQlCZcVkE6kjXkPxzoHy4OXYYW4BAlNmhH6a4BVvy5bGucFDD7y0rbCZyqnPJMxE25CfHWvOILCkECIuAOvO8360BztlSFpw8EXSt3MdZ1QCAbc6W7IAgqwbMD6TaUOacwklXqK0CVGpSAkd0AARP4taKP8nZklTKFqOqrhR95HTSkWOJMumErBPL+Bpgrmw5Xo9xB4zDsAgpQUrlOWyTv9aAduVHLhIkEzSWJV3kCdz8DRAo7ihCSl8IdfcCsUCGgTkSknv8AJU/iDIrLP8mXG3c7CyGZBUCb+A+tsKsqdAEEkgkQBrO3x9Jpd7HKMJyZQDYGbzefE/CnlkTxxA8RblBSYuINtt6TW1LiTrkSQkchKRbkIpt5Zyq/qk9fK96CtcL65T8Rt9taWYR4nhe2KWySmJUZ6C0dL605gUBCAixygAeUTSrb3zjhy/RA18z9lNMXNwOoki/jy89hrTug1ZMxnCwpZdMpXmzpygAEDkBa5B03qhgeItPAlJuNQbKHOa06DlKdY7ybeo3nu+pA51Dx+BKCH2bLFymdfTerxumS6tD2NBU6kJI+bIUrx2B5az5VQeeiMycpPofPQ+IoHCcQ0tBeDcZjCgFQlRjdIE2G6SNRMzddOPwxBUUMiZgltClW11En1+NUpkHBRbxqQPaFuot76E2oOqURC4AyxB0IJ000BpP8sNC0I8UNp6dLTp4m2lOYXjaZ7inANwCctzEwIgSYudbVcONEyhnE4JC8vayUzORJgH+tbbWBW/k2H/MI9f4ULFYtLYlWhNgNfvpL8to5GqWOT0Q8sVs6PsrKXsigQNZHlFxGh005xQs6iLHTmmen1h8aGG1EyXb3Fmuet+16fGhw0ClFNC+1QkqbauAfYO/9qx3tXNtevXWvMOuExysJ15CvS6N7xWhdFSL4hnvoIi0+PKqTCY1t+PjSqcqiFSe7MW3t15TTLRt47VLVlJ0NoVuP9aVceAdCd1AnpaK9S6LgG450qvAOLcLuZtMABKVEybyTYGJ0o9xXgcWk57cjWsSAAIEARvp18zWMhKgSYi2o3vW8SiYTIF573S/X3e6hqZFdDrIAG5MWvWHXQL6bnWpWL7dZHYuNISRcqkqJOwASRHWmsOw4lJDim3DFlJzD1SQBRCQywbrzhZzKJCymZTpPMD8a0PHYlbbSMh7xU2CTBsVAK+NOO4IlGTMNIChJCusRMb8+lEGCSISowkGZA1jQ7dNankVDMO8SQzBUvLm3O/SPf5Us7ig9ChhXHANHEILf/klIPnTqXijRRG2sfj/WkeIupUCXEZlC8pzBR6S3EnoZogZBjBKN4UnorFo9O6ys++sPNoQMy8MFgC6u07cCN8uaPVFTEvvm4wmMCf63vgtf3vOqWGZQCFFklesuhS4OtkrOUHypiN/vyZNPQVjjCXRCFJj6qAEgeQAoOEfdCWpIMlRXa5TfL0n2RTeJxSlBQMG3Kw9B8KTbwzicoNsiYX7h8eVSIw0pcN5zKpVeBpBtblMeINPhE33qS20ruyDKQSbdB4867E8SKDBbWB9dfzbf66oB8poSkSi+rxtuDH4NL5VD2vXXzoZK1AHt2xI/omy6PNS1I9yfOvFPupT7bKwJ1+ZPopRQf1hVJEhMViO4odDzryxSoQCTvyg+kHrS4eDrasqVbjvNqyk7Qbg+RPS2rbaeWv49Kl7FCCuFOpaU5CDuQlSTGwkA2+FGQgiZnU8vWtYtBKSEzJsANb2gb+VYdbjW5B3Ol7joaEZmX3soSQd9h79bkWtXuG4QEqOR5nIuYBJBGuxTfxH3Uq48ECxTJ5qGp53mPGt4d5tXeRKkgZQQJmIk6bQJP6VU0wow3wINrWUuoUlftNtlQPiCURfl1p1phObN2Sc5uSReRZJg6FIn7Zr1LkzBPgU28oNor1WYz7PhJB+Ef6VUzsiPQFhcec60BCUBsgApSE/RCoy7ZSonXUyImiHEGYIHoL9PC5PiSdTSyWVIClWOYlUC5Fgm8THszWF4rZA71rHf+FdFBLkM860nvPAlIjQ3nQHQzRpb5L/8f7lIOoU6Mikpt3oBsYvHr9le9ienp/Clkk9nBJnVf7Rf71ZxLATEFQ1+mr766urlzynYJIlfLnAbLV6003j3DAKvhXldXuwU7OTHUY9y3e35D7qYXjnAkkKueg+6urqXiglhsG6ZmbnU1awazAPWurq5NI6JmcSqCemnrXNrJCZ3FdXVzijoCbcMa357689az2hLiU7ZVHlfx1rq6oWmX2NtLMC+oHvptCdZ5V5XVxZ0QuFQQBz+w1kIEeGl+gr2uqwEXdSL+tecIGfLmvIv5iurqz0ZbKSmwkWERYf60ECZ8q6uoRmesoB15fZXBwpHdJHgfCva6h7MhrCcNZdzKW03m5pQlJPiUgT50NjCNocBS22kwe8EJzWH1on311dQ9tFwj17EqzZpuCDPpQlGbnWurqED0LpUQqx0rS0BUZkpVJ0UkKHjBGvWurqok0pUHugJj6oCefIClnXCYKlEnqSeek6V1dWgxlRiDzifUUFYkKnaa6up6AA+okEkm1hRsDcE72rq6rRDNOKIMDcTWcx5murq6s5H/9k=" id="339" name="Google Shape;339;p29"/>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descr="data:image/jpeg;base64,/9j/4AAQSkZJRgABAQAAAQABAAD/2wCEAAkGBxQTEhUUExQWFhUXGRoaGRgYGB8gHxwgIRogHB8gHCEfHSggHyAlICAgITEiJiorLi4uGyAzODMsNygtLisBCgoKDg0OGhAQGy8kHyQsLCwsLCwsNCwsLCwsLCwsLCwsLCwsLCwsLCwsLCwsLCwsLCwsLCwsLCwsLCwsLCwsLP/AABEIAMIBAwMBIgACEQEDEQH/xAAbAAADAAMBAQAAAAAAAAAAAAADBAUAAQIGB//EAEEQAAIBAgQEBAMGBAUCBgMAAAECEQMhAAQSMQVBUWETInGBMpGhBiNCscHwFFJy0TNiguHxorIVJFOSs8IWQ3P/xAAYAQEBAQEBAAAAAAAAAAAAAAABAAIDBf/EACQRAQEAAgMAAQQCAwAAAAAAAAABESECMUESMlFhgXGhAyJC/9oADAMBAAIRAxEAPwClkaNTwlbUrLpM+UgkliRpExEGN+QxuqjKJPTbkNt+hk39Dtg/DxNJZBHQNEyRMWANhygYFUpkySw3ZpC2jkL84/X28Gvac5FzTB0hVPxM03O/TfaBsBfbmFs0xcyCSBc7yel/yHK2BVKvmAPwb8t42gXA7+u047yNEEs2oHVcKJkX3OxEjry98DOW8rSE7C0jkCP1/LDlJYvLAHcBiJ9euBlQHMAERGrG9ctAm1jAsPU7A/2xDLlsqpYG4UeaL7DlIvHXbHVQBnkRA3teImJ+XLDCiJmDaNjecc09U6eUTsbQQImLG/0wrJvIc72H+bb0ER16bfLwNSuaea1uIJYzfYFiL9Lcu2PoWSphFIAgG5+p6/X9jxHCWFXN1XhSvm0zt8XlI9sTXFQeuj7EsYsApN/lP5YXbIVjBUKgB3qNeOwUEz9B3jFnMZjzBQQXqeReg5m03EXY9BHq7l8siKAJJ6s0z7bf84zpZI5XIWEi/wA4HbeT89sD+0WfqrVoUaTaS0k7RAtBttE7dO2GMpntb1SWGhG0A7Dy3JMnqT8gcTV+9z0/hpIBM8zc3/1G3bDkKmVeoo87KWgfCoPrfqTfkNsNNmmF9Vh/lW/0/XCy/Eb2wvms7pqrT0M0iSyidImLjffGZalAcRebaT7W/O+OqueqsQodQJGpjO0wdImAYnlibVzyJVSiZNRunIXMkn0O18MM94EE8xNx7X/TFtO8klNJNMKaznUbMZ/sN7zE3xupJ+IlWmYSowk/6WFvzwNM15oiW7SbdzED0nDtNV3JgTcm0epNu2HKJ1ckHgGpWAEeVKjIDEfEVh/kw3ne+GdIU6hMxF3cj5M5BPffCv8AErqIDIYMACoCT6gbXwdHvaCdt9rc+mH5eB1VqN1+Qt8t/rhVswS2kPUBm8LIFrDzKwG02jfDHOIPrJjBAu0TAnn/AHOBZLhGAu0xvOm99tre2GNIBuI9OfOxxpt+/THSTtM4hlsVx/mjvfGLUYydJI5EGZt0tHtOA1kEEEbi87f74YorYGeV+/6jGoMtisOak+kRjpqy7lD8xgaUrWgDmI/L++OalIxsYA6G/vhWR0zlPfS30/vja52mbCCeQBv3np9cTSuq2219XL3tjjw1DSIECPywZqVWzFLoPfGYkGs3In9+2MxfIl8tknq5ZSDpIfVAMWHKAevlE7AbcsLZmmCdJOoj4gSV6bQSyjnN5P03wniMUZJCgwwJNmBLG1pDbEg9ri+FeJV8tUqpVFc09KEE02YO55AxFhc7jpJm2pMt0RhTQwIEABoHlmJ0zB1R+vrh9M6xYIadtrWj2MfSe+PF/wAc5ZjSLsCZBJLn53wxleJVwpbSz3uzISBHUfD+WD40vbUVUHaTMiRsf74OjTYJO/zIuZx8/wA59pcyanl+7i2iB9QRv8sdUftbmRaEYzvB+VmxfCsPdZuqFjXa8DfcD643TaedvXHhcx9q65EBAjcyCfyNvnOKmS41nWp6/ASqpmCtiCLGVDFj6QPri+FS9xsu1FxqCq3xEiSRvAHSN+otiL9lck41OywrBSLjYSeX+2J+YymdrAa2aIJIIKgA8mOkCe3bHp+G5JUorT1MzEedlaOewYqQBytBj3gsIfCMs5qNWqWZgVQH8CFjHclok2w7nM34VJ3YjygwO/Ibbk2wDPVSjox+HUFiwiRpAEkSBbc9TJMAweN57x6qZemZXVLP37dgLn/bGbupV4M60ssrm8amYjkbkkx2gewwH7M5dirVnP8AiGYBjmZn3J+WM4xTkU8rSjzeZiNgo5mOsAz274sKi00CrZVAH7OBJB4z52p06dWo4YyPKoWO/T/Meow1w2jU1vVqaQzBQFBmAJtO3TnczhipQEl1UeIRYm09ieh27b8sdZfMLUUjTBFmVt1PMH9OuLwIXD6QqZ+q8/4cR3Phx9L49CzHa+J3BcqA+YcbmqV7DyK0gTM+fnI6YfNMzeSPW2KmhV0ZlIWoUPVQD7XnEdOA1FeStHMTuapfV7Akp25e+Lajp9B/bC2e4mlIgODPIAG/9sM5WBOfJVGBX+CywnnrAj/2Jq+X0w5wvI1aZBat5b/dwWAHZmJa2OcvxqmxAMp01Wk+tx+U4rLTmxFrWxZyqwm8yY7j9/ljqmsdTiTxLiy0mjTLR/mHy8kfL6YRfNZmuth4VNvxkkW7Hcj+kH1wYqO8X+0CUyVT7yrtAMqD3ixPYX9MK/Z2nmKj+JVqVAoB8uyknYQRAiDsAbDG+G8PoKFArFmqMyqQhWdM6t4MAgj4hJ5QcX2UBQFsBsP3+/aBh6Gkj7Q5ohCim5UljMaVJC8huSYHoemF+FUxl6VTLkOKjKHXzzOpb6bDRpi45Xucb43l2LLpnXUqIB/oDEe0kn/jFelVfw3DqVYAqwIIkiRIJ3U7g98OcLB7PpNNllltupgjna0DEjheVIooWd2LqrGTPxAGOsX5ycdfaHiYpUiQJZwVUdyu/YAYNw2qWTSyFdEJvYwoII9iLRbviyEqvlM1WJOo00UkKNQEjr5Sd974a4LlK6ytZgRyIMn0Mj674s02mOfphXiOY8NC4UtHIXJ+Qk9LAn64k6aqot+h/QYzEQcDer95VqMjtcqFYheg+McotFtsZhwtC0clTqUGpwFBsCBsdwQNrHHneF/ZgtqbMFgAdIiRrJ0xDEEXna5gG2PQcNfSiibz6fv/AIw3RrsxOpJRfIjCDBKnUTJtYhRG41YZyrpymweF5KnSE0tI1TLHUDAJEXN772g9MUzmnALs+0kXO1r72526dMTqbajqYRYqF194Nh5eUWOEPtHmtFJo0yx0gAbCL8ulgZ6Yx2EmpmjnM0uvV4ayAJvAEm+/mj2nFZuF5bWF8MSeQdugP83Qz254mfZLKlnNQmFFj3JvH6/84s8W0IfEYNAKkFOUTBI5i/LmRymN/gFc5ksqpCQwb/KSTPS8zg2QzVPWadEaWYbAWsDc3N+U+k7YfyuUoldbKHkW1AEwb/WcIoaQqsKdNQSuktqggSANA5mY2va07HP4SuKTeWQrNzkREXmbzf0xpWab6bdJP5i3rgqCIAbaxI59SJJj3wpVqb+YzNlJHf6n1xm1dj5mijfGFJ5TB+VpvzjEbhOVppXfk82na5OwHpz/ANsWKMASbn1v9RN+xxN49QNMissCCA3UibbjkeXME9MMUvim5AqhuqaR7GYHcyflhHh3FVragFZQpEyszvfoNueHQSyIxGggq0bnuOnwzhbgajTV3H3zz3vaR2kjATuYzARGY30gtbcwMQ6fG/EPiDLVGIsGXpBsYEEb2uB2OHeMZwKyUqaq9ZzYGLdySOgPyO2C0Mk5pqHfSwDAimYQXgRNMtz3/wAp3MA0mkF9n8yj+IQhRi+pwxJJJAg3MAQIsBihVC6v5jHbr2E/rgVPKiZSrLAgNK3iYI2H4R1sY3vhHimXjW5qVVBgKlJb7Ec1JJJJ6AW9cXYUNZXfVJ5abD3uT+9sInhKVKhdtcsbk8gBsLCPeedsAyeWqMJ8TM0iBbxaIvPQ2B/O3ecFLVWdNNYQy7imCLLJYy5sTAgRvviRh+DUIIKbi0swJ+v54fpQoAPTcmfrzwi2ZqMEUNTplpBeQwMGIpibkwTc+XmCbYXoeKFVhU8SWcBHChzpJB8MgATCk6SDyuMOApVcqruHKgsoIWRtO5A5Gwvv0i+NvR9Z6yf7/wDOFU1eSapuaisQF/DqgiRAby3tFzbaFeI59ky8q/3hZlUlQZ0swuJA2XePbliuVDdThyssFjBbUY0i8zNlsR1EHvglCm+r42Kj+bT/APVAfrhH+OqeLRpg7qGqfd3v61PKD6nTv2wThueZhXZ2DKjMFhCtgJ3LGTMj5H8UC2nFfK1Xqgo2kKrKeUlrHTzEC8wemKQRyGDAKLhSJmNhI5H0JwhU4hVp0WqvpP3esKqkRYnSTJmLCbc7Yz/xCv4OpaS1W1MBoYKsC0nU07yLatuU4sI9X4eHKFj8DBhYcp/v1x3XFgBMCdzBJ3vB/YAxC/8AEswCZY//AM/4Guf+sPB9dsPcPOZchqipTHOTJP8ASBt/qj9MN42At/4LUqnVmKtz8Koxgekrilkcqaa6GcuAfKTMgdCSIPr0w/oxKrcXpCqKfmd5jyCY+XTnvGBHiew+v9sbx57iX2m8OqyKmoLz1dr8uuN4T8aWyVamianKLDOWPQSAJtOwv6e+KuVqeQeWQXJ1BwIGmdpBb0EzecTeHU2r1GhjTCQfKesxHt3HL0xSqZhkBREJUEEntG07k26cxeYBm+QwZVC6V1jVfUeVzIEbidgNzjyP2kzOrQoBAE2IveInrscNcY4qKZMB9cSCPhknnJ3Hb548/ms3UrNqa5MCAPy+fPGpGXr+EstKiggSRqPqf2MDpP8AxFYJui+Z+luXuYHpOC5fhdMIupAzaRqLFjeL/ijfth/h9EIn3ahRJnT1km/tG+MZIGeYFhTpsqvsEJAEdvbHWWommwAZiWUtq8oWQRAg3EyeY2w7l13J+Hodj2jnPPtjyWc4BVpVGagzBSbKjkG/4Y5gGwvyGKYD1YLQC4vFwCCAY2Ji+OaiKLk3jYCP2ceP8PPLzrfIN+YJxQyHFq9N1p5hY1WDRH5HSfUbYrxT0+XSykRcTa2/pvgHGaamgyvIUggwNu8Lz5+uOqNUEgAgnmSb+30xnFPu6TOFYnSYjsPWLbyL4oCf2azPi0Ax7yABAMCRERFwb9cI5OvUValOkCz+Myge03vzA/PEvg+cajlqoXdmVVO8MVvbsoB9Tz5Wfs7lGpbksanmMyQNQtyPmPNzpBFhqAJw47a6NZLg9Raxq1oUlAIBE6oAO0gCx58x7SaeSetqepVdRqZVQbgAkXPt0x6osZ+vIYDnKiohaokqoJJi9vQz7YzOSJcFyjafjYqGIXYbRYkT15dcPcQobFiSii6AlZ/9oluQC295srwLijVp+4NOmoswIC+gWF3ufKDzne4+IcF1vrFerTZrkAkja0DWsex/XF6HeUypXSNIRgF1AEmTHmtsL7EEzjVbhKvUZzTUBfwwIqSJbUIuJ0gTzU9sd0+BDwyr1arkx5tRGn+kamE3uSSNrbyAfZ/4VFVtIJLPJDk8lF2WI5yI6HbDEp5yn92RpDSNIQi3QSIsBuewwDh2SWlKhR8IBe0teb/22wDO/Z9KkOlR0IGmQxYWtsWme88tpxxlODEVSzOxVW8qB3IIAAl9RmZk6bi4liJBAFQyjOaQ1P56lRzB2AnyjoDIn1OBZjh4bwQSzLUr1DBbYecwOcECSd5OKmUyzL4UkHQjBoJuTp2sLCDcxy646y+XMUNW9NgxjY+RgQLTu3OMNsTWWWc3XMDy00APQHVP6YQRgmQnYsjN6l4/49hixRpw7sAfOEHT4dX9xibmOEA0KSlVeoiqsybXBaDY227wLYkJxtR4ZF/8NlEeqKOcb298azvFVoqgK6mfU0KYEFtUj/KS1vawNsbzHDgSqU0ChmJqFYHlkMbTbXpCi2xJtGGspkgoEhZA0D+gMdIv2j6YtBN//JLE+A5A5yP7Ydo8YQUg9QeFP4WuQORtO+47EYoI0ABQoEcuXtMfTCbcJpvVNVxqJiAxtPUjmT6x2waSY+eqZo6KGpaezVIMnsvT6H050+G8PpUk8okkSDN4PMkWuOQtB5444nw93NoA0OkBiLNpkWFhCzbaAOZjTO6iKjqBEAjcnYW2B+eNdJ1R4VlYmohLEsSRA3Ykc+kCeeN4i0uDZ0gEZtQP8wWfe2Mw4/Jd8BRlNUsPi0tqAIBJDWEgTH0xQqlYiRrJlRckwAPhDCQJO/0xPy2fNU3A0qgCkCG+XLlzjl6MVGqToUgA/EYJJsdNhuAeRgXmbRjLdee44mrMUlaQCVWCZIGr6G/PFhMoBACqoXYncQOsbnE3jwArZYDfULn+pe59fnYbY9DWWSwn4gymOjIR+uG9QAE6bb46WsRdCb9P9sKZN2dVn/EEhh3Xc36jze4wZdLX0xfcSJ9hb3icYqN1axiWafXA8s2oh/wj4e/cdo2678r8JlU5Lf8AzEt9CSPpjqvXJJM4EIzszGCAoBJJ6DfCuayjVBDbdThylSHhsWAhwVg8xz9One/fA8vXJQAmWXykzvHM+og++HxNZCiaakamZp5mQvYQoiRBi++O+N5tUourH4kYDrJWB9cdfw51h4BK2II+IXPI/EpuP6iOdvDcWz71qrS3kViFFusW+U++Ncd1DcNOrTT21PJ9wFH01Y9tl8oi+dWY7r5xcmIk9yATMAmQdgox5j7KpNZdQ63HK1z7LOPQUc0f4mtYx4aQLx8QG21hb2xWmn6jKgLNEASTsMeZqVnzjMSxp5ZTYCxqEdT0/dztS4/kalYIqvTCAzUnUC0bAQGj0j3tGO8o4V0WAQrhAqKQiwuskkwTaFiBJbnBwSMqWWchQCAh3I/l6A+g3725YMDPIx8tud+WMmQAbjC+dzwpKxYiAsnbb+398CK8OztRjULimqo7KCpM2jqNrxNvTHfFs6aMEUqlQkbIhbtcxAxK+znFFdqi2DM71BIOxIAg/L54okV/Fbw0XTaTUYgE2+GENgOfUncLGNehOPFnII8XJ0j/ACvUYMPWVF/bDHBOLB28MzUP/qUT4lOTNiVXymOvzvgwq5o2NOn6rViNp+IH8rexwVc3X1KGpJpmDFS4F5NwBFgY3v12bjHX9o/Vy0L5SFN79P1xC4dxmozuCkogqHWJAISbiRBmOvPC3FsxUzDtQpEBF+Np3MxAIAJHKOZnFQ5YUMm1NZMqwmf5rfUmfcDlJxITHDc076i6GnBjeQbAxsLiRPLDunmYj99MK5Fx96xkDxXO09F/+uIPEM++ZLJQYpRHx1Np7DtvzHcxuhRyfH9VWoug+FT1TUkn4TBtH64f4fnRWTxACFJaNXQEifpiNm0TL5J6KPLFb9RqggRuJkH2AxRzFM+AVpi5TSqjSAASRIsORmSYw6QvDs/4wYhWCiNJP4gRII6Wg36jDS25GcI062hbq0eUWXaARsrNaNIkE/2eNdQCxMKBN+Q74KCnFOJrRALK5/pBI+e18JcPzYzEkIUXc6muekhSSvUAx1wtQWpm66ufLl1J0Bh8ViNTD5m/Sw3IdztQglaP3aL4YCKqyzMdILEjeNI7XxqE6tBv/U/6MZjXDKbmmCahJlrhUH4jFusb9TJxmLIy8/wOoXVqpsWKgbEEATbaImO0Ryw5mawU7kFyF3MWVibDc8/QHvjsUUpoqKFGkLqjvPSAeuoiTNycc1ZggNpH4rwG7Ei43mReQDfbBcZdKh8en7lvwq+89YN422+mPTES4/qAPzx5v7UqWpgwAARYcht26jl74qVS3iUyWhdaz0+IHuT6YvADwvStcEksryeXxKLr7r7+XDysAIAAA2iwv264Qz+UYgWIdIKCbWNgI2nb0OHkVWRXUWYahO9xN/yxm7iaWdgDffa3zM/LA6jwDI72/wCN8MoZ2wvm6t4mT2wIdVK06dmMrcAHqT06RgKagytpPTeZ6T6T0xRd5fTvbn2EGff88DpABg15H95uRthRqkbSD6e2PCPw4NnGpAlQWYybkAjVe/Q493cDb0M2/e//ABt43h1Gq+aqORoQuQztACAQOcX0xbnIxrj6o9BwTg60wXDGdlJ6cyB9Of4sBNXTmnFvNRB81haqByB69MPZRmYEsECj/DRGLGIgFmFjbpuTOFgv/mxb/wDSe8RUVgee0T2wepSZZ3H1n/b988BULqKzLMdWm2wAHITHfv6Q1SiO/rI9tseUznFa2YZky7FKS/FUE39On587YJMhT4ZxpKjlFWpsxDMFggNFovfv+eGuJZFa1NgyjUVIViTKmLEenQ2wThuW8OiqEmQoEdt5I5FrH2GFeIcbp0TDBmY3IEWHI3Iw+6TfBOHLQpwfO8kyJ5xvIF7Ra0YYrV6myUW92UD38xb5A45fiAFLxlUlYBCxFjAte3yxrhuaNVdbI1M7AMDtvIMCRiqDDZu/+Ce0v+ZXAKtCsq1BTBNSPijSiapJFMkSSepMTBMcqeaqrTQuSdK3JA/Sd8DyGa8Wmr6SoaSBN4kgfMCcGceItwzhgy9JVJVnZhqHK9gNXzO97dLtuTUs9OAYaJEDSwgGGm+kGOh3xmfzy0E1tPYD4jPIY6osKiKzI6zfSWg9p0nmPf0xZSXn6FdqISmqg1HcsS6iFLsevSJ7d8P5fJJSVaaKXC/FAjU0TJPS0ASNz2GNZ/igQhFBeoSo0LE3MAnkvQTHIYZqPopF2U6VBYhRPc9JPfCA87NQKNLWqU3aQY06gxg7GwjSJPKBjvMZzT8NOo5/pI+rQPrhbh/GErLKqyAEAawBM9LkfXDSNUJ/Bp6ydXy0x9cWUnNmKrQP4d1aQZ10xEEG5JJA5GFJ3iTjirk6lVhTdYpA6qjlgS530oLHTNpgRF7iCznKdOkGq1XqMFHwlrfkJJO1xGB5Xj6mnrRH+LQFsSYXVYlr23JPLDEao1VBYClUEWXTTfSAUMj4TqjTvP4+tiumTpORUCuSCGv4iyRtKkgGI5jHScXUvTChpqiRAi0T5r9AeuCpmlLPTE6kAJtYA7dv+MSAqZinTOjSREWA7TjeEB9psv8Azv7q36WxmFbByHxMZUqyjSFk2BiSSJJ/fbDoqCYIJnkv62ssTJ6E7b4Wy7meZUIAGI3EWEQADY+W5AwTh1SajEx8LWbbbnY2wXt08T+OAGg0FSfL8PK+ww/la8pSc8whI9hOEeIUyaFQlpbS0Ko2MTJJv+7Rjrg8tlaUnluI5MRF/Tpixpmna2bQlVJi3MgDe2w7Y54VUH3tL/03JA7PLj6z7EYeZQFISRJnc3O945RyPK2POfZeoamYruxKr6kTfy7EcgevK2CTVS5XW1pnAcpl1WpBliCpYnqzT7mx+WG9ALAyDHePzAGEaFImts5NSsGPlBACggeYMQfpgJvh2bWqGdJMkiShBtBIuJO/pg1WqBMb25TvblfHVSko8q/AIkgfPpu0m/XEnN8foUSRfVMwFMsfewB/m2wyZugb43xPwabEt5gIA5FuwmbTPoMK/ZOozUdVQSdTAE3kEyd+5InETJ0Wz1Ys5MATa4UclBNpPU7xj2SIKahVHlUAbAmw+uG6mE71SZjlAVRA5dPy74QsMyhJj7qqCPdTfl1w1TqeWSGE8iNNvn+mJtSrGYoxuRUFrfg5fLGfU4+0vFdKGmhGt7GDdRzO9p2+fTFrhnD0ppTpxECDvYyBMC5YyTJgC22EqmXYNqopl/FEed41joVgavmR+mAVhU1Q/wDGsb3TRp9vD/UnG5BVStn6bGFZbgGAQbRHLlaJ2t2xO4dw8PmKlVwD5lCSAbWGqPaNuZI7F4eteblig2FfTquTJUoPmGF+ow6SfGVgpurAtqUAXBEyZJsQIHM4LMVJnGKjVQVpVFC0wTU0uQQbRZQTEBrW5dMM5jLOhDCsAz2Iqzo1GBKCQZkE6ZgzFtxxW4aKOXqU6KlmqBvhIME2AkkWA/M4G/DaozAq1FV1XQFHiKNGw1RN9MajFzY3iMSH4llAMuyAliTdibks8k9LkmwsNhhjP1Vo09TH4VAgdQIAH0GE8zXrvYZdtMgg+IoJ0sGHIxMXHr7c1mrPZ8oGAMjU6HmRIBtMfn0M4LLVCvA6BzFUVqx+G6IOV9/WbD/bFTiVKpUIXxNCGdQQeY9lJso7wTjdLxFa4GjziEVRbUNMgbwBEDlfmcc8RNQgCnTVg3xamIgf02n0kYvdLJfg+SGoBGCZdH1KIALttJP4lW4BN56gTg/2uzRfTTpswCo7kgxMFQBPS5/Ywma2aB8qz60gg9JNYiOVp9MD4hl67n4PM1NlOiWFyNpAA23Me+NW0TDrO5PRTTxawpmANLsCki1gT8RiZUiDfFQ1fBpTUcNoW7RExziTf8z8sJVuEVDUFZgHZUUKjOsAgXvPvtc7yLY54jw+pXdKcaaQhqjFhc9B1jtP5TkptFa2bYM8rRkaUg+a439euw5Tirx2oqaIU6VWqRpG50xJA/q9h6YorCWSmd1CiQOokz0EGTYE8hgGcpa6bOqHXpZFkFbMQG3IEWF+gPU4YCNJj/EAaCzJl02IEEtoJuQNpt+uCUwAMy/PWRPZaS/qTiglAirXqECCEVLiTDaiQPU/TEo0apyrgowaoapj8UsYAjoBHmsOmFKGXphURYUaVUcuSgY3htkAJE8zzHX1xmLYeTyeXq1KivUSotNRKyNMmOgMkAEdrwcMKxUsQJaHgSBPlNpPlA6k7CcGQSzCS7A+Y8pPLVfYbmbmTF8dUlViQwltViJm+4EbdQeV8Fua6+FBTbzJUXSYggFSf+4RPeMTeB5pvB8MI5KGCREAEk3JI74r0Mp4ahGC6vNOgNoW+wZov3tibwVQK2aSYWUIEzbzTc3i+HGqFTMVTBFMA6QQbjy27kbdpwp9kEXwDceZ2JFiYAUXHr+eGs4UOqdMAySQOY3J+V8LfZlVbKkFVYCo1mE8lix7YPKlUZZSbIoHYQfpGOMuFFZAO5NybAdyecD3wGtqAOgqAB8LD8rj5YlZ3OVKdINpmpmPKhBk6BzAi2okEX5Lgkyj3HOKLRTQuk1OQ6dzHLtzxO+z3ARUBq15YvcEm5tuY5bR2HpgOR4CUrIah1BwZH+feCeYN5PbF/N8YpUaio7RO53Ajr07crY11riFLKZZaShVACi/qevfGVB+L29P+cT632gy4H+Mvtv8hhfK/aWi7rSQVCWazevM3kQMZ+NCmyMVOk6W2BZSRHOFkE+2FqwitQY3lmAPrTYCfpgL5hi0UySF3aNzz543mqpL0JEN4qXkbG20z+mBrDeZoLVqldWX1wDpelreNpkODHIQPfHGZo1KKyai016mq6gdLVadSPQHBMrS/wDNVXtApoJJEzqJNt+QM7e+GuI0jpp6AX+8RjHQNMibCBjeeoyj5HPmo4C5kHzCyOGLReP8FRBG7XtMYp5/i9KmYdzqH4VBJPYWjGgperTim8BWOp5BWVi+rmb26nluN5rMQzpSpq9/vGMATAgE3LGOUWtzMYrtAD7SJ+NYB561MesEn5Th7KcSpVAxpsGKiSpkRyvI2wHKU6dTUpoUVZYJ1ojAg7EECL+gjptg9HM0GDU6ZpGN1QKB8hY4LhF+H8Yaux0oFTZWn8rCf+MVxA/viVw3SMuHKL5WqQY2API7/wDOE8vl89UZnNZaaBiqroBBIJHO/LBZ9krZrMsililgJYg7d9iY625bHCnDuKGrLJTJAiYenInaVLggnfbb5YRzfBarsErZoMW2QAqIkCWsFgTz62xTzfEaVDSqlCVhbm8AeoInkDYagLCSHER2r5b1PKACTq6dbGIx51ftf5vuqdTRIBcix9gZjtbF8utWjD+bWsQhkEMNgbSO8X3xmQyCKUAV10fCCQVkdbTE3gR354NASkxJggk/0tHziML8V4qlHQChLuYVUueXUwNx88ccY4h4MIoFSqxIRfzYnkOp/wBzhfgvDdDGtUdnqGQCfhnnp5wu3v64P5I3FuKrQRGKO2q0DSYO8EzE+k7YX4Z9okquqGm6avhJ2Np+o29uuD00WpVbSlMJTMFiDLtEm4I0gWBMEmSLYZTM5Z2KeMhbYKpGrnESTcQD6+l9YBirpkaojphRc8r0hVgohEibGORsTuLjtGEWzr1alSikU9Ihna7FT/IthfrMCRbljvjlMDLaE2ApoJkwJVRygmMWEaydRKiB1UwZjUYNjG3f8sZhVswlIKgJAVEEf6BjMCwXWkfDUsyNJ1KiqdIWCQRIvMXMxM3xulUGsCR8a8+4wtW4grI6IGZ2Es4ERED1IgYTzkhrG5EyP2MNjpDHEKlQIFpVV1aoknUABvOkH12JjnzwvwnhVQVajsy1NQAJDqs+aTYkEkQPY4LVr2064soiYGwJJGmw3Ft454NSpkC8ECBqkE9eVuX1w5xMM4C4xknRWh1ptp1ESGJUddMxed+hwt9n8s38OPJW8zFpWpTURtYMdWw3j0wxxIFKdSNmSGkTOx5i142+eN/Z2ongLLAtLWLQAASBPbnGHOkOMupbS1PMMN4NSnEdyOR2wPiOZ1ZmiNBBHiEBmWI0QI0SVHyxQp10WVDKSbmLk9PToBiZEZpzeyKBAmPPcQO4n3xkquXoAyGCqDYlWYkcpGoRb9zhPhf2fppsys5mWqqRzkyJK7DkSfrg9ev/ACh+pJRo/LBGTWRbeCNUrcb2sY9cGaCLcOp+IVC5fVE/A+3LelG+GstkG1A66QC6rKGBupA+KmAN/phuspQCSCJ5qCBylbCDE+04yIsIvztgtqDoU9MA2A2A5+kGfnhXNKlMKVWCa1N2JMn4hYE/CoHIc5w4iXkkW6cv98T+OVYpm4sUPedQxS7IdXhNarUaay0qer4U1BidvMQu8DqYECN8V6OWNNYasagtEglh2JIE+sdcQOLZus+YajTdqYBgwYkyI57XH54oZPhlZRpq1CRMqx1Btr2MHTMXn6Y1dwC8OouzvUYsRrYKJMKqwPhG5JkkkHcC0X7r5FlkU4JYsSrGI1RMWuDeQY5bxbXBcu4VtTtHiPGnnBgk+vTvy585ytXFRvDy6souGaoi6jHIapEbSRi3nQ07pcLY06gq1D94Rq0GwAmwLDckmbR07FTglCmFKUi1RbqQbkx1mI5QbX5Yn8QzTioJqUKYAH+ISSSQSSukG0+XlcHtjKubZbmvk/YE/p6+vbFtKWVyTrllRiuu7QCd9Wq8iCOVp3wxoZEUJJCi6zvzmSY1TNzuWMkTIjVuJ0lp6j4NR76Sq+UkHa4kcv3bHDcTKqmvLDWzHSsRIABJusz/AGwHC1l8oWLM63JjkYUHyxvvuQeZjYDCz8HWrWDVV0gCD0aDbaTcE3MRHMRhirRSNRRe0qP7YkNm1WmtQ5enqdoRdK94JOm0xPOxHtA7xHK1mbynyDdVOhj/AKtLfIafXCIydYmFoVVb+Y5r8wGqf9pxRavRFRaQprrbpTBA7kxb1x3mqUH7ujTYxMmF9ItJ2/LGpcB3Q4TU8JizI1fSQj+GsgwYuwMwb/CvpjT5WrqJEEayRNtKwABvcACAAJgXvuqwrxC0qKzNtU+50rHuT8sGdqugCnToiBzix7HSI94N9hiuFNBZvhrCg9MNpNRnJZm5seULYRbc4WyX2XRShYpCwSUZizEX2KAAT3+e2HjUqrpFTwAGIW7m5O4ErB9PXAF4oyUnqEBgX00lBubkCbReNXO2DZNcQQQkOUqEyjFbggc1sYIsRvz3Axt1q1gFamFIdCSXDIwVgxI3blswBvhdqtdkl6emp+FQ82MXMbDqD0ONIMyLk0DA21VB9dEfP6YosRurWzrMSnhBZIHiP5rWkwSIO4HIETBtjMGRc0QCq0CDsdTn6ijjWHAeMyX2ZVtL1X0aWLMwqNcSW8oUQNosw/XD1PMKfKi6QDBAAFx2BMfvvilxGsgB8oYKvmAgMYG7EG5ssdAT1xJo06qKutEUMWIUMJEGWLDebxfpeMb5crym2uMkqjlsgAA6g6mLTAnkBYdZ29++O0KpIBdTcxINupMn9nc7YHlXpMGLbgb7wIM7XH5beuGUkmwOmJJYDlYDnEfrjnWiubYPSdRJhDvaJBvcCRtHpgPBq5p5WmA0atR3sJc/s4PxjNMtCpNpBge0D88c/Z3SKFHVvE/NicX/ACPVPhLRLDWxAnVUOkOTbygmQoBJmOQxJ43NKv4jWVpk6iABYETq814In+Y2gYqZXMlhUdSw1tpEjYLawnmZ+Qwnx0A5d7l9BDw0ehFgPwk++KfYDrWLCVjsIm/X9flg+SLIxA1ErF25zvcn1OwHQYT4W2qmlUfiGx5Rb02w1TqHU0zJg9bC1vnjPRNPWZtyP9M3+duvXHAKmegN+X5b+mOGmSQxbYQQIEdBG/vjc/vpPTAHJcNsImNzBE+ux9cK8XoAJUO4VNVgSZFxsdgJJnph96oi0ERe9ot12ET/AL4U4sdVF128psTzg9PywztKdOoKdSo4VdTE+YqJPv0jliTUzFR5cVwut6gRNE/ASCSS3+Ux6gWmcOVq07Xn9b+mE8vw4KUZqhmmr6fILM8yTJuBO1vXGuN+6qllK+pEMqZUGZtcSYHc3x5zLZBq+cY1dQSkS7MZUQvwieQNjblJ74ofZqrRcHQznQqKSyhQRcCACYEAW3tz5OZnKKwrq7Moq6YKXgrzNxvCiNoXF1UHVzVGkoq6FfxG8vlDFoECNQtbkIHaTgVCg9U+LVShRpTqMU6ZYwDNypAvEkiYB54ay3Dx4muxVE8Ois7CI1NaNXpPrjj7QUXqItJXSmpjWSSbdBAJYljuY/PFKqS4Xw8ZhvFdV8IkrSp6QABq+IhYjY25weQnFfMUy9cEAwtLSsDq457Tb64wKEVadE/CumSJbuYBgE8ze2OAplNTwQ0gKYLWI8wvAE6rdBgyA88tQ1HD1AtGYGgeYk2hiZAEyJHYWJxwhU5jLIqQqkwN9ktzJtv2w3mVQggwR+K/LvhbJZYAqQ7NEgW3mLMfxRHKO/cyQNNKiKpqMdWlWLDUreYsAANRiLmNrC1sHGW8SmRqZKrgHxHABUR5QVBi0/DNvMbExhqpw9GLF1Dagogn+UyIA3uec4UbJ1ADoKU5JM6nqGTvElQBjWchxQ4GKTBzmHZhuBEHsd8d1CtZwWb7pF1eViJJJCkkbCAx36Y5ThjMPvqsr0RNJM2JJ1Mdv5Y33w5Uyq1VhvMshgpkC2w7LH9+eDSC4fm6AqALU1OBYeKWMWmBqPSOsTgWQrI1JXaAytSNNSdyUTa9zDsY635YPleH+YSKIUGQq0+3lltzB8230x2Ms4YsSCSxJtNtIAEz2BJjt3xrICfNMru9cLSpqQELAy0C5kxO6wB33wtW4ka6sEoFqcHVUqNoSDz2Mj5Hth5MtqbxahV6gUKp0EBeukSYJJ33AG98L1MkGTQ7q+ttTgu8kzO8TaAAOgm15k7SnSYShOk7aarKPkhCjvA3nGYap5akoAXLJpG33QP1MnGYc37rDzrNB8yKsiACst1JgvflaBvv01l9Ot4XSQkaSJhZsCpIg233Hmjv3oIJGohj8VQQDHQHfc8omOcYDlsooaVtZ1+KS1tV/Tl6m0nE6DHNIqjUtIMSNFgL32tblt0x20kzUsYsVdjBmLAgAwPywvTgm7QBeYEiBuMUsqhYFQQ+oH8UH5AEczzxm7Vef+06/dgBixZgP374q1KaqmgbJCD/AEiMTftHTKIp5rUU+0jDnEKoU2v5nPynBfpE7P5YwlMEsYUExJNzq79cA4guqjVGlp0m+kgbbX5+n0wd9QlQQCAFm52UDaw5dcd5erpaSpYXBkRPUwCcCJ8LhcrSIA+AGY3tJFue9sEp1dQUg7GPZrfrgFMwWy6g6Fko1/hLEx/pNvljinR0MaagBSpBi1xEEDvI98N3VFSkbFZM9J6Y15iYXbeDYAfTf+2A031KGi7d+v6z+WCK8C8z0kE/9M7n8sZQ1JIb4wDe1526z39PzwDPVPIwHPUJ62jffBC5AMgyex+Q64GsQS0z0n+/5YkDlq6inTJv93T9zoEmL/piJVrVs25WkdNMbmSPnz/d8VaeX8TLU01FAUQFwJJAUKRHO4jflh9s3lcuKdNWVFU6irG7HaXAMmBIANvXlud1UbIZBaNNKIO0MzREsb7dgY6/IYn8ezRpIQjkORIIGwBGomdhcCerDBafF6bMo8am7MYAWZJiLLG1pmRE9pxnFLo+imGqFSoOkHkYudhJmSQMGN7DvJ1HoqEql3rbgaQuubgJBgxzJgjchRfB2ylQsxNeovQLpAHQXBJPe2/KMcl6ylqlSoHDASiup8MgS2oCJuIESRtffE58zUryUrU0pz8fmmNIbcgCYvFtwJw4+yHXSKmjxq5KgMzEqVudiAoJm8nYcyMc0qpq1nZXqeFTCv4fhgl+dtREqd5NyCIBw3k8qioy6mqGoBqNQ/EL/CJshk8zOA/xBU1loUwxNNSFpr+IMQfhFjHI78t8SPfxCsSF8zQWF7DpqtIk9psbWOE6WRzJOtsyqkfhVCye+pVPuCTvcYLk6hhhUEFb1JTTLHcmwBtab2AnGq3GKRWUqUybCNQ5kCBEkmNhFzAwY/CF4h4xUCiF1HdmaAojcjck8gAcAyuUzSsNdSm6zcebVt+H7oCZ5GBhoZtQgaqdFixDGIHKRyMfXGZbi1KogdaoAkgE2vts0YP0k/NKabAPVrl41sKRphUExcutlExJJ2m2DcOpeJ5/Gr+ViGVykyCRBGm3zxvOUKSuS1QKXNOQ5LMyqSWttJMCNrY3lczSpLp8QSzM5JBUSxny6r+uN+B1nKVUDUaoVRsFYpbbzMadVmPppwLTWQ66tUlQfgA1kyYAVgtIzJFirYNxOSFBIYXYjYEKLDreoUHvilVyKOVLQVQ6gCTE7TAMExtO04MhHyFapTCVK1Voqiy6AFE3Hm3BibRBncxg2YzSkEoWFyC/KFUs2mQQTbTJEAk7kY3WzDFaaJTWGB1O4hNI8t+ZJGy7mRGGOK+EtLSSqNDBFJ0xKldt+e0fPFjZQ8/xOqjlBWfygD4RuFE/h6zjMdZ3IJUqO+tF1MTBDzv/AEYzF/s18oTy6KyjzHSZ+FNIIG1/KJ5tHXeMGR0UqF0/FexmPXpY3i31xO4DxUtQCnzMvl0H4Y3BIjzH1m4FsU8vTKqZRQzb84FjF5garRF9ON8pinIEw0Cd4t6+uDsJJY6wbkEsNPXaZt2jnhOu/mLD1tH737YpuEFNWq6pYBgpAGomCAdhb0HpjOBaifaXMNUpuWMmBeI2OD1nFRqU/ign/VH98d8VoFqbchBgEjodgIIGE+GIT/DsOWnb/KQD+WDwztdrMSbLJJnf39+kC+NvUZBqBJNo0gGfr0/LAKJbZSZ2B5fu2MdX+FnAcgR2HWeVvpGMpzmKjArWOoQTqUjdTAb6eYDqox1ngG1ARqjSJA+mDVuSy79yBJ+u3PA8qsAqJBF1vuvKfTb5YU5oL4S0l1XZT5mMebUSRfmNtthfnNJEIg+WOXPtfvhatSRlIdVbUNm+f0M4EubCaUqkCfh3Cn13AI2icQPKAbzO/L9/s41XJg2BnbngkHSCbjpfselhF8DLro277n9ZwYSNkcurUaaMxgxIDFTAd5+G8ELHv6Ys5LJoPho0h/oXf1KyfUnCOSeKdPW2kL4rHnfxagEn0M/6RhA1WzRI1AUAQtt6nYdeVu43xraUslxWpWZgqkU1ka9UTJiFG0WO3v3zMrSJ0F3Zz+AVirbE/hIMRhvLsqoigEACY0m1rKP6QSDvctcxhDhPBHqV6tcmCG0pNl/w9JBncQQLG99tsU7TdPI0oGqmVGwBzFQgyYAP3kGeh36YfWmCREDTJOmNzA2A32HLl0xF4llmbMZZKsrqeWWQVXTc3UsOwPQ7b42/2oQEgq9MqTcKDO42tGGzlYJhfaoQJJMXiYg/IfX9nWVqswuFjlJET+RxBHHUqsKaJVfUYAVQCZtJ81h1OD8PpLToin4dWPDCkCm53UTJCkfW3bkfGo5WrUi2khWBNtR1SZ/DqB598NUtIuIUXuCB8+ePM5TIU1r01KMGp0qcCRBIVrkjo0CAbtvYYb47SpKoqVFqsRpMeICN4HlYMu/URhvHeMrtQXh+TqOSUp1HY3l5O0bB4FrbDD1PhVERFCiABbyD6/ze848nkc4mZdabh9BvYINr+YgExbkB7YscSz9LKIVR9bbKpYt7kk2Udt8PKWalH6PvWy9EtLU0d7tEKx9xDGT3xovS06iyxJBZnDAH1ckT6d8Q8pTqNTrZl0BqFCaerywAD5xFxsAJ3GrcYqngdJqdNJIUGbbtdpN9ptz29pzs6VzRpMJZZMW8zARIP4WE3Cn2GOq5Ggs0KggE6tI6RMgz74l5lqijTTKXspYGw6kAkwPfA8tw6sAWerTZSfggkH5iR9fTBkYUauZpqgVvDVCNMMFII6CVvPffBH8AHzhA7baRDt6FfN8uQxK4LRIHilEBO0KAVmfhjaRvEbb4K3C3qVtbEKAnkJMENO8mx2+uKXZxDrUqfJHju9Q/XVjMCXNOLESequI9pM/PGYflRh86+yqg1wDcaTb3x6zMt/gjkTTkcjJEzjMZjr/k+o8ek1zIE3xQWoS1ybIIv1N/njWMxzaoRpjQWgSQZMX3jfCP2fP3VP8Aqb8zjMZgvSnallWOuoJsGMDptjSOfNc743jMZpdZIzqm+CPbw45kz3xvGYh61xoxlmjkpI9mEYFw5Q+XfWA001J1Xk6+c4zGY6T6aDPBRYLyA25c+WOM/UPjASY8OYnuMZjMYp9ZU/wweYd//mfHHFs9VBpKKjhSMxK6jBjLORImLG/rjWMxrj9S8Vsx8fuB+WOQ5g3PxD8xjMZjHqKlR/GULCzuPbTt6YLWorUp1/EUPpuuoTp83KdvbGYzD4DPCcsiZWkyIqFp1FQATCyJI3vhQMfNfpjMZh5ds8ek3Jsf4iqJMCnMd5UT6wSJ6E4cpUw70lYBg1WkCCJBBdZBB3HbGYzFfP0fK9B9q8nTpJS8KmlPXVAbQoXUArEBoFxN4PPHhmpL/H6dIjxdotsDtjMZh8E6WPtAx8Kpc/Cn/wAM/nivxKzgCw8MGOW0/njeMweGk6ZvHLRPvqXBeIINaCBBO2NYzHO9GF6DRRWP5U/7RhysxlBJjXty+DGYzGojNCmNIsPljMZjMaD/2Q==" id="340" name="Google Shape;340;p29"/>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341" name="Google Shape;341;p29"/>
          <p:cNvSpPr txBox="1"/>
          <p:nvPr/>
        </p:nvSpPr>
        <p:spPr>
          <a:xfrm>
            <a:off x="3149600" y="5954712"/>
            <a:ext cx="28448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Pre historic  Wall painting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txBox="1"/>
          <p:nvPr/>
        </p:nvSpPr>
        <p:spPr>
          <a:xfrm>
            <a:off x="3124200" y="609600"/>
            <a:ext cx="31242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cap="none" strike="noStrike">
                <a:solidFill>
                  <a:schemeClr val="dk1"/>
                </a:solidFill>
                <a:latin typeface="Arial"/>
                <a:ea typeface="Arial"/>
                <a:cs typeface="Arial"/>
                <a:sym typeface="Arial"/>
              </a:rPr>
              <a:t>DESIGN ELEMENTS</a:t>
            </a:r>
            <a:endParaRPr/>
          </a:p>
        </p:txBody>
      </p:sp>
      <p:sp>
        <p:nvSpPr>
          <p:cNvPr id="118" name="Google Shape;118;p3"/>
          <p:cNvSpPr txBox="1"/>
          <p:nvPr/>
        </p:nvSpPr>
        <p:spPr>
          <a:xfrm>
            <a:off x="1219200" y="1524000"/>
            <a:ext cx="6553200" cy="4894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Conceptual Elements – Point,  Line, Plane, Volume</a:t>
            </a:r>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Visual Elements- Shape, Size, Colour , Texture </a:t>
            </a:r>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Relational Elements – Direction, Position, Space and Gravity </a:t>
            </a:r>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rPr b="0" i="0" lang="en-US" sz="2400" u="none" cap="none" strike="noStrike">
                <a:solidFill>
                  <a:schemeClr val="dk1"/>
                </a:solidFill>
                <a:latin typeface="Arial"/>
                <a:ea typeface="Arial"/>
                <a:cs typeface="Arial"/>
                <a:sym typeface="Arial"/>
              </a:rPr>
              <a:t>Practical Elements – Representation, Meaning and Function</a:t>
            </a:r>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2400" u="none">
              <a:solidFill>
                <a:schemeClr val="dk1"/>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30"/>
          <p:cNvSpPr txBox="1"/>
          <p:nvPr/>
        </p:nvSpPr>
        <p:spPr>
          <a:xfrm>
            <a:off x="304800" y="76200"/>
            <a:ext cx="8610600" cy="1754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Expressive Qualities of Line</a:t>
            </a:r>
            <a:endParaRPr/>
          </a:p>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The expressive qualities of line</a:t>
            </a:r>
            <a:r>
              <a:rPr b="0" i="0" lang="en-US" sz="1800" u="none">
                <a:solidFill>
                  <a:schemeClr val="dk1"/>
                </a:solidFill>
                <a:latin typeface="Arial"/>
                <a:ea typeface="Arial"/>
                <a:cs typeface="Arial"/>
                <a:sym typeface="Arial"/>
              </a:rPr>
              <a:t> are as variable as each artist’s work.</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Lines can be short, long, thick, thin, thick </a:t>
            </a:r>
            <a:r>
              <a:rPr b="0" i="1" lang="en-US" sz="1800" u="none">
                <a:solidFill>
                  <a:schemeClr val="dk1"/>
                </a:solidFill>
                <a:latin typeface="Arial"/>
                <a:ea typeface="Arial"/>
                <a:cs typeface="Arial"/>
                <a:sym typeface="Arial"/>
              </a:rPr>
              <a:t>and</a:t>
            </a:r>
            <a:r>
              <a:rPr b="0" i="0" lang="en-US" sz="1800" u="none">
                <a:solidFill>
                  <a:schemeClr val="dk1"/>
                </a:solidFill>
                <a:latin typeface="Arial"/>
                <a:ea typeface="Arial"/>
                <a:cs typeface="Arial"/>
                <a:sym typeface="Arial"/>
              </a:rPr>
              <a:t> thin, smooth, textured, broken, flowing, erratic, dark, light, dark </a:t>
            </a:r>
            <a:r>
              <a:rPr b="0" i="1" lang="en-US" sz="1800" u="none">
                <a:solidFill>
                  <a:schemeClr val="dk1"/>
                </a:solidFill>
                <a:latin typeface="Arial"/>
                <a:ea typeface="Arial"/>
                <a:cs typeface="Arial"/>
                <a:sym typeface="Arial"/>
              </a:rPr>
              <a:t>and</a:t>
            </a:r>
            <a:r>
              <a:rPr b="0" i="0" lang="en-US" sz="1800" u="none">
                <a:solidFill>
                  <a:schemeClr val="dk1"/>
                </a:solidFill>
                <a:latin typeface="Arial"/>
                <a:ea typeface="Arial"/>
                <a:cs typeface="Arial"/>
                <a:sym typeface="Arial"/>
              </a:rPr>
              <a:t> light, heavy, soft, hard, playful, ordered, even, variable, calligraphic, authoritative, tentative, irregular, smudged, uneven, straight, crooked, choppy, ghostly, graceful; the variety is endless.</a:t>
            </a:r>
            <a:endParaRPr/>
          </a:p>
        </p:txBody>
      </p:sp>
      <p:pic>
        <p:nvPicPr>
          <p:cNvPr descr="http://www.sophia.org/download/ckeditor%2Fpictures/2245/data/content/light.jpg?1307940426" id="347" name="Google Shape;347;p30"/>
          <p:cNvPicPr preferRelativeResize="0"/>
          <p:nvPr/>
        </p:nvPicPr>
        <p:blipFill rotWithShape="1">
          <a:blip r:embed="rId3">
            <a:alphaModFix/>
          </a:blip>
          <a:srcRect b="0" l="0" r="0" t="0"/>
          <a:stretch/>
        </p:blipFill>
        <p:spPr>
          <a:xfrm>
            <a:off x="838200" y="5060950"/>
            <a:ext cx="3581400" cy="803275"/>
          </a:xfrm>
          <a:prstGeom prst="rect">
            <a:avLst/>
          </a:prstGeom>
          <a:noFill/>
          <a:ln>
            <a:noFill/>
          </a:ln>
        </p:spPr>
      </p:pic>
      <p:pic>
        <p:nvPicPr>
          <p:cNvPr descr="http://www.sophia.org/download/ckeditor%2Fpictures/2238/data/content/thick%20thin.jpg?1307938934" id="348" name="Google Shape;348;p30"/>
          <p:cNvPicPr preferRelativeResize="0"/>
          <p:nvPr/>
        </p:nvPicPr>
        <p:blipFill rotWithShape="1">
          <a:blip r:embed="rId4">
            <a:alphaModFix/>
          </a:blip>
          <a:srcRect b="0" l="0" r="0" t="0"/>
          <a:stretch/>
        </p:blipFill>
        <p:spPr>
          <a:xfrm>
            <a:off x="838200" y="3921125"/>
            <a:ext cx="3581400" cy="1028700"/>
          </a:xfrm>
          <a:prstGeom prst="rect">
            <a:avLst/>
          </a:prstGeom>
          <a:noFill/>
          <a:ln>
            <a:noFill/>
          </a:ln>
        </p:spPr>
      </p:pic>
      <p:pic>
        <p:nvPicPr>
          <p:cNvPr descr="http://www.sophia.org/download/ckeditor%2Fpictures/2241/data/content/soft%20edge.jpg?1307939215" id="349" name="Google Shape;349;p30"/>
          <p:cNvPicPr preferRelativeResize="0"/>
          <p:nvPr/>
        </p:nvPicPr>
        <p:blipFill rotWithShape="1">
          <a:blip r:embed="rId5">
            <a:alphaModFix/>
          </a:blip>
          <a:srcRect b="0" l="0" r="0" t="0"/>
          <a:stretch/>
        </p:blipFill>
        <p:spPr>
          <a:xfrm>
            <a:off x="838200" y="2771775"/>
            <a:ext cx="3581400" cy="1035050"/>
          </a:xfrm>
          <a:prstGeom prst="rect">
            <a:avLst/>
          </a:prstGeom>
          <a:noFill/>
          <a:ln>
            <a:noFill/>
          </a:ln>
        </p:spPr>
      </p:pic>
      <p:pic>
        <p:nvPicPr>
          <p:cNvPr descr="http://www.sophia.org/download/ckeditor%2Fpictures/2240/data/content/thin.jpg?1307939177" id="350" name="Google Shape;350;p30"/>
          <p:cNvPicPr preferRelativeResize="0"/>
          <p:nvPr/>
        </p:nvPicPr>
        <p:blipFill rotWithShape="1">
          <a:blip r:embed="rId6">
            <a:alphaModFix/>
          </a:blip>
          <a:srcRect b="0" l="0" r="0" t="0"/>
          <a:stretch/>
        </p:blipFill>
        <p:spPr>
          <a:xfrm>
            <a:off x="838200" y="1828800"/>
            <a:ext cx="3581400" cy="835025"/>
          </a:xfrm>
          <a:prstGeom prst="rect">
            <a:avLst/>
          </a:prstGeom>
          <a:noFill/>
          <a:ln>
            <a:noFill/>
          </a:ln>
        </p:spPr>
      </p:pic>
      <p:sp>
        <p:nvSpPr>
          <p:cNvPr id="351" name="Google Shape;351;p30"/>
          <p:cNvSpPr txBox="1"/>
          <p:nvPr/>
        </p:nvSpPr>
        <p:spPr>
          <a:xfrm>
            <a:off x="4572000" y="2133600"/>
            <a:ext cx="4572000" cy="1754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Each type of line says something different; each evokes a different response. In some way, line is an integral part of every artwork.  Careful consideration of the quality of line used support s and enhances the artist’s intent.</a:t>
            </a:r>
            <a:endParaRPr/>
          </a:p>
        </p:txBody>
      </p:sp>
      <p:pic>
        <p:nvPicPr>
          <p:cNvPr descr="http://www.sophia.org/download/ckeditor%2Fpictures/2242/data/content/line%20x.jpg?1307939306" id="352" name="Google Shape;352;p30"/>
          <p:cNvPicPr preferRelativeResize="0"/>
          <p:nvPr/>
        </p:nvPicPr>
        <p:blipFill rotWithShape="1">
          <a:blip r:embed="rId7">
            <a:alphaModFix/>
          </a:blip>
          <a:srcRect b="0" l="0" r="0" t="0"/>
          <a:stretch/>
        </p:blipFill>
        <p:spPr>
          <a:xfrm>
            <a:off x="4800600" y="5334000"/>
            <a:ext cx="4114800" cy="125253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descr="http://www.3dvia.com/blog/wp-content/uploads/2011/09/Cyberrhino-starting-sketch-deviant-art-550-2.png" id="357" name="Google Shape;357;p31"/>
          <p:cNvPicPr preferRelativeResize="0"/>
          <p:nvPr/>
        </p:nvPicPr>
        <p:blipFill rotWithShape="1">
          <a:blip r:embed="rId3">
            <a:alphaModFix/>
          </a:blip>
          <a:srcRect b="0" l="0" r="0" t="0"/>
          <a:stretch/>
        </p:blipFill>
        <p:spPr>
          <a:xfrm>
            <a:off x="762000" y="457200"/>
            <a:ext cx="5238750" cy="2152650"/>
          </a:xfrm>
          <a:prstGeom prst="rect">
            <a:avLst/>
          </a:prstGeom>
          <a:noFill/>
          <a:ln>
            <a:noFill/>
          </a:ln>
        </p:spPr>
      </p:pic>
      <p:pic>
        <p:nvPicPr>
          <p:cNvPr descr="http://bottpower.com/eng/wp-content/uploads/2007/10/morlaco_nuevo_1.jpg" id="358" name="Google Shape;358;p31"/>
          <p:cNvPicPr preferRelativeResize="0"/>
          <p:nvPr/>
        </p:nvPicPr>
        <p:blipFill rotWithShape="1">
          <a:blip r:embed="rId4">
            <a:alphaModFix/>
          </a:blip>
          <a:srcRect b="0" l="0" r="0" t="0"/>
          <a:stretch/>
        </p:blipFill>
        <p:spPr>
          <a:xfrm>
            <a:off x="4857750" y="3352800"/>
            <a:ext cx="4286250" cy="2581275"/>
          </a:xfrm>
          <a:prstGeom prst="rect">
            <a:avLst/>
          </a:prstGeom>
          <a:noFill/>
          <a:ln>
            <a:noFill/>
          </a:ln>
        </p:spPr>
      </p:pic>
      <p:pic>
        <p:nvPicPr>
          <p:cNvPr descr="http://static8.depositphotos.com/1141099/962/i/950/depositphotos_9621458-Car-line-art.jpg" id="359" name="Google Shape;359;p31"/>
          <p:cNvPicPr preferRelativeResize="0"/>
          <p:nvPr/>
        </p:nvPicPr>
        <p:blipFill rotWithShape="1">
          <a:blip r:embed="rId5">
            <a:alphaModFix/>
          </a:blip>
          <a:srcRect b="0" l="0" r="0" t="0"/>
          <a:stretch/>
        </p:blipFill>
        <p:spPr>
          <a:xfrm>
            <a:off x="304800" y="3200400"/>
            <a:ext cx="4419600" cy="30845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teapot" id="364" name="Google Shape;364;p32"/>
          <p:cNvPicPr preferRelativeResize="0"/>
          <p:nvPr>
            <p:ph idx="1" type="body"/>
          </p:nvPr>
        </p:nvPicPr>
        <p:blipFill rotWithShape="1">
          <a:blip r:embed="rId3">
            <a:alphaModFix/>
          </a:blip>
          <a:srcRect b="0" l="0" r="0" t="0"/>
          <a:stretch/>
        </p:blipFill>
        <p:spPr>
          <a:xfrm>
            <a:off x="3352800" y="3694112"/>
            <a:ext cx="3048000" cy="2924175"/>
          </a:xfrm>
          <a:prstGeom prst="rect">
            <a:avLst/>
          </a:prstGeom>
          <a:noFill/>
          <a:ln>
            <a:noFill/>
          </a:ln>
        </p:spPr>
      </p:pic>
      <p:sp>
        <p:nvSpPr>
          <p:cNvPr id="365" name="Google Shape;365;p32"/>
          <p:cNvSpPr txBox="1"/>
          <p:nvPr>
            <p:ph type="title"/>
          </p:nvPr>
        </p:nvSpPr>
        <p:spPr>
          <a:xfrm>
            <a:off x="457200" y="76200"/>
            <a:ext cx="4648200" cy="990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Limelight"/>
              <a:buNone/>
            </a:pPr>
            <a:r>
              <a:rPr b="0" i="0" lang="en-US" sz="2800" u="none">
                <a:solidFill>
                  <a:schemeClr val="dk2"/>
                </a:solidFill>
                <a:latin typeface="Limelight"/>
                <a:ea typeface="Limelight"/>
                <a:cs typeface="Limelight"/>
                <a:sym typeface="Limelight"/>
              </a:rPr>
              <a:t>Application of line a Form</a:t>
            </a:r>
            <a:endParaRPr/>
          </a:p>
        </p:txBody>
      </p:sp>
      <p:pic>
        <p:nvPicPr>
          <p:cNvPr descr="ink-dimplechin-2-14-02" id="366" name="Google Shape;366;p32"/>
          <p:cNvPicPr preferRelativeResize="0"/>
          <p:nvPr>
            <p:ph idx="2" type="body"/>
          </p:nvPr>
        </p:nvPicPr>
        <p:blipFill rotWithShape="1">
          <a:blip r:embed="rId4">
            <a:alphaModFix/>
          </a:blip>
          <a:srcRect b="0" l="0" r="0" t="0"/>
          <a:stretch/>
        </p:blipFill>
        <p:spPr>
          <a:xfrm>
            <a:off x="6381750" y="304800"/>
            <a:ext cx="2762250" cy="3810000"/>
          </a:xfrm>
          <a:prstGeom prst="rect">
            <a:avLst/>
          </a:prstGeom>
          <a:noFill/>
          <a:ln>
            <a:noFill/>
          </a:ln>
        </p:spPr>
      </p:pic>
      <p:pic>
        <p:nvPicPr>
          <p:cNvPr descr="formcircle" id="367" name="Google Shape;367;p32"/>
          <p:cNvPicPr preferRelativeResize="0"/>
          <p:nvPr>
            <p:ph idx="3" type="body"/>
          </p:nvPr>
        </p:nvPicPr>
        <p:blipFill rotWithShape="1">
          <a:blip r:embed="rId5">
            <a:alphaModFix/>
          </a:blip>
          <a:srcRect b="0" l="0" r="0" t="0"/>
          <a:stretch/>
        </p:blipFill>
        <p:spPr>
          <a:xfrm>
            <a:off x="152400" y="3714750"/>
            <a:ext cx="2971800" cy="2903537"/>
          </a:xfrm>
          <a:prstGeom prst="rect">
            <a:avLst/>
          </a:prstGeom>
          <a:noFill/>
          <a:ln>
            <a:noFill/>
          </a:ln>
        </p:spPr>
      </p:pic>
      <p:sp>
        <p:nvSpPr>
          <p:cNvPr id="368" name="Google Shape;368;p32"/>
          <p:cNvSpPr txBox="1"/>
          <p:nvPr/>
        </p:nvSpPr>
        <p:spPr>
          <a:xfrm>
            <a:off x="0" y="1371600"/>
            <a:ext cx="4876800" cy="854075"/>
          </a:xfrm>
          <a:prstGeom prst="rect">
            <a:avLst/>
          </a:prstGeom>
          <a:noFill/>
          <a:ln>
            <a:noFill/>
          </a:ln>
        </p:spPr>
        <p:txBody>
          <a:bodyPr anchorCtr="0" anchor="t" bIns="45700" lIns="91425" spcFirstLastPara="1" rIns="91425" wrap="square" tIns="45700">
            <a:spAutoFit/>
          </a:bodyPr>
          <a:lstStyle/>
          <a:p>
            <a:pPr indent="-127000" lvl="0" marL="0" marR="0" rtl="0" algn="l">
              <a:lnSpc>
                <a:spcPct val="100000"/>
              </a:lnSpc>
              <a:spcBef>
                <a:spcPts val="0"/>
              </a:spcBef>
              <a:spcAft>
                <a:spcPts val="0"/>
              </a:spcAft>
              <a:buClr>
                <a:schemeClr val="dk1"/>
              </a:buClr>
              <a:buSzPts val="2000"/>
              <a:buFont typeface="Limelight"/>
              <a:buChar char="•"/>
            </a:pPr>
            <a:r>
              <a:rPr b="0" i="0" lang="en-US" sz="2000" u="none">
                <a:solidFill>
                  <a:schemeClr val="dk1"/>
                </a:solidFill>
                <a:latin typeface="Limelight"/>
                <a:ea typeface="Limelight"/>
                <a:cs typeface="Limelight"/>
                <a:sym typeface="Limelight"/>
              </a:rPr>
              <a:t>Line can create IMPLIED FORM </a:t>
            </a:r>
            <a:endParaRPr/>
          </a:p>
          <a:p>
            <a:pPr indent="0" lvl="0" marL="0" marR="0" rtl="0" algn="l">
              <a:lnSpc>
                <a:spcPct val="100000"/>
              </a:lnSpc>
              <a:spcBef>
                <a:spcPts val="1000"/>
              </a:spcBef>
              <a:spcAft>
                <a:spcPts val="0"/>
              </a:spcAft>
              <a:buClr>
                <a:schemeClr val="dk1"/>
              </a:buClr>
              <a:buSzPts val="2000"/>
              <a:buFont typeface="Limelight"/>
              <a:buNone/>
            </a:pPr>
            <a:r>
              <a:rPr b="0" i="0" lang="en-US" sz="2000" u="none">
                <a:solidFill>
                  <a:schemeClr val="dk1"/>
                </a:solidFill>
                <a:latin typeface="Limelight"/>
                <a:ea typeface="Limelight"/>
                <a:cs typeface="Limelight"/>
                <a:sym typeface="Limelight"/>
              </a:rPr>
              <a:t> in a few different ways.</a:t>
            </a:r>
            <a:endParaRPr/>
          </a:p>
        </p:txBody>
      </p:sp>
      <p:sp>
        <p:nvSpPr>
          <p:cNvPr id="369" name="Google Shape;369;p32"/>
          <p:cNvSpPr txBox="1"/>
          <p:nvPr/>
        </p:nvSpPr>
        <p:spPr>
          <a:xfrm>
            <a:off x="3352800" y="3200400"/>
            <a:ext cx="1371600" cy="396875"/>
          </a:xfrm>
          <a:prstGeom prst="rect">
            <a:avLst/>
          </a:prstGeom>
          <a:noFill/>
          <a:ln>
            <a:noFill/>
          </a:ln>
        </p:spPr>
        <p:txBody>
          <a:bodyPr anchorCtr="0" anchor="t" bIns="45700" lIns="91425" spcFirstLastPara="1" rIns="91425" wrap="square" tIns="45700">
            <a:spAutoFit/>
          </a:bodyPr>
          <a:lstStyle/>
          <a:p>
            <a:pPr indent="-127000" lvl="0" marL="0" marR="0" rtl="0" algn="l">
              <a:lnSpc>
                <a:spcPct val="100000"/>
              </a:lnSpc>
              <a:spcBef>
                <a:spcPts val="0"/>
              </a:spcBef>
              <a:spcAft>
                <a:spcPts val="0"/>
              </a:spcAft>
              <a:buClr>
                <a:schemeClr val="dk1"/>
              </a:buClr>
              <a:buSzPts val="2000"/>
              <a:buFont typeface="Limelight"/>
              <a:buChar char="•"/>
            </a:pPr>
            <a:r>
              <a:rPr b="0" i="0" lang="en-US" sz="2000" u="none">
                <a:solidFill>
                  <a:schemeClr val="dk1"/>
                </a:solidFill>
                <a:latin typeface="Limelight"/>
                <a:ea typeface="Limelight"/>
                <a:cs typeface="Limelight"/>
                <a:sym typeface="Limelight"/>
              </a:rPr>
              <a:t>Hatching</a:t>
            </a:r>
            <a:endParaRPr/>
          </a:p>
        </p:txBody>
      </p:sp>
      <p:sp>
        <p:nvSpPr>
          <p:cNvPr id="370" name="Google Shape;370;p32"/>
          <p:cNvSpPr txBox="1"/>
          <p:nvPr/>
        </p:nvSpPr>
        <p:spPr>
          <a:xfrm>
            <a:off x="457200" y="3200400"/>
            <a:ext cx="1981200" cy="396875"/>
          </a:xfrm>
          <a:prstGeom prst="rect">
            <a:avLst/>
          </a:prstGeom>
          <a:noFill/>
          <a:ln>
            <a:noFill/>
          </a:ln>
        </p:spPr>
        <p:txBody>
          <a:bodyPr anchorCtr="0" anchor="t" bIns="45700" lIns="91425" spcFirstLastPara="1" rIns="91425" wrap="square" tIns="45700">
            <a:spAutoFit/>
          </a:bodyPr>
          <a:lstStyle/>
          <a:p>
            <a:pPr indent="-127000" lvl="0" marL="0" marR="0" rtl="0" algn="l">
              <a:lnSpc>
                <a:spcPct val="100000"/>
              </a:lnSpc>
              <a:spcBef>
                <a:spcPts val="0"/>
              </a:spcBef>
              <a:spcAft>
                <a:spcPts val="0"/>
              </a:spcAft>
              <a:buClr>
                <a:schemeClr val="dk1"/>
              </a:buClr>
              <a:buSzPts val="2000"/>
              <a:buFont typeface="Limelight"/>
              <a:buChar char="•"/>
            </a:pPr>
            <a:r>
              <a:rPr b="0" i="0" lang="en-US" sz="2000" u="none">
                <a:solidFill>
                  <a:schemeClr val="dk1"/>
                </a:solidFill>
                <a:latin typeface="Limelight"/>
                <a:ea typeface="Limelight"/>
                <a:cs typeface="Limelight"/>
                <a:sym typeface="Limelight"/>
              </a:rPr>
              <a:t>Contour Lines</a:t>
            </a:r>
            <a:endParaRPr/>
          </a:p>
        </p:txBody>
      </p:sp>
      <p:sp>
        <p:nvSpPr>
          <p:cNvPr id="371" name="Google Shape;371;p32"/>
          <p:cNvSpPr txBox="1"/>
          <p:nvPr/>
        </p:nvSpPr>
        <p:spPr>
          <a:xfrm>
            <a:off x="4876800" y="1143000"/>
            <a:ext cx="1981200" cy="701675"/>
          </a:xfrm>
          <a:prstGeom prst="rect">
            <a:avLst/>
          </a:prstGeom>
          <a:noFill/>
          <a:ln>
            <a:noFill/>
          </a:ln>
        </p:spPr>
        <p:txBody>
          <a:bodyPr anchorCtr="0" anchor="t" bIns="45700" lIns="91425" spcFirstLastPara="1" rIns="91425" wrap="square" tIns="45700">
            <a:spAutoFit/>
          </a:bodyPr>
          <a:lstStyle/>
          <a:p>
            <a:pPr indent="-127000" lvl="0" marL="0" marR="0" rtl="0" algn="l">
              <a:lnSpc>
                <a:spcPct val="100000"/>
              </a:lnSpc>
              <a:spcBef>
                <a:spcPts val="0"/>
              </a:spcBef>
              <a:spcAft>
                <a:spcPts val="0"/>
              </a:spcAft>
              <a:buClr>
                <a:schemeClr val="dk1"/>
              </a:buClr>
              <a:buSzPts val="2000"/>
              <a:buFont typeface="Limelight"/>
              <a:buChar char="•"/>
            </a:pPr>
            <a:r>
              <a:rPr b="0" i="0" lang="en-US" sz="2000" u="none">
                <a:solidFill>
                  <a:schemeClr val="dk1"/>
                </a:solidFill>
                <a:latin typeface="Limelight"/>
                <a:ea typeface="Limelight"/>
                <a:cs typeface="Limelight"/>
                <a:sym typeface="Limelight"/>
              </a:rPr>
              <a:t>Cross-Hatching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5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5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364"/>
                                        </p:tgtEl>
                                        <p:attrNameLst>
                                          <p:attrName>ppt_y</p:attrName>
                                        </p:attrNameLst>
                                      </p:cBhvr>
                                      <p:tavLst>
                                        <p:tav fmla="" tm="0">
                                          <p:val>
                                            <p:strVal val="#ppt_y"/>
                                          </p:val>
                                        </p:tav>
                                        <p:tav fmla="" tm="100000">
                                          <p:val>
                                            <p:strVal val="#ppt_y+1"/>
                                          </p:val>
                                        </p:tav>
                                      </p:tavLst>
                                    </p:anim>
                                    <p:set>
                                      <p:cBhvr>
                                        <p:cTn dur="1" fill="hold">
                                          <p:stCondLst>
                                            <p:cond delay="500"/>
                                          </p:stCondLst>
                                        </p:cTn>
                                        <p:tgtEl>
                                          <p:spTgt spid="364"/>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500"/>
                                        <p:tgtEl>
                                          <p:spTgt spid="37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6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366"/>
                                        </p:tgtEl>
                                        <p:attrNameLst>
                                          <p:attrName>ppt_y</p:attrName>
                                        </p:attrNameLst>
                                      </p:cBhvr>
                                      <p:tavLst>
                                        <p:tav fmla="" tm="0">
                                          <p:val>
                                            <p:strVal val="#ppt_y"/>
                                          </p:val>
                                        </p:tav>
                                        <p:tav fmla="" tm="100000">
                                          <p:val>
                                            <p:strVal val="#ppt_y+1"/>
                                          </p:val>
                                        </p:tav>
                                      </p:tavLst>
                                    </p:anim>
                                    <p:set>
                                      <p:cBhvr>
                                        <p:cTn dur="1" fill="hold">
                                          <p:stCondLst>
                                            <p:cond delay="500"/>
                                          </p:stCondLst>
                                        </p:cTn>
                                        <p:tgtEl>
                                          <p:spTgt spid="366"/>
                                        </p:tgtEl>
                                        <p:attrNameLst>
                                          <p:attrName>style.visibility</p:attrName>
                                        </p:attrNameLst>
                                      </p:cBhvr>
                                      <p:to>
                                        <p:strVal val="hidden"/>
                                      </p:to>
                                    </p:se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5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5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3"/>
          <p:cNvSpPr txBox="1"/>
          <p:nvPr/>
        </p:nvSpPr>
        <p:spPr>
          <a:xfrm>
            <a:off x="990600" y="228600"/>
            <a:ext cx="7924800" cy="579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Limelight"/>
              <a:buNone/>
            </a:pPr>
            <a:r>
              <a:rPr b="1" i="0" lang="en-US" sz="3200" u="none">
                <a:solidFill>
                  <a:schemeClr val="dk1"/>
                </a:solidFill>
                <a:latin typeface="Limelight"/>
                <a:ea typeface="Limelight"/>
                <a:cs typeface="Limelight"/>
                <a:sym typeface="Limelight"/>
              </a:rPr>
              <a:t>Application of Line as Shape</a:t>
            </a:r>
            <a:endParaRPr/>
          </a:p>
        </p:txBody>
      </p:sp>
      <p:sp>
        <p:nvSpPr>
          <p:cNvPr id="377" name="Google Shape;377;p33"/>
          <p:cNvSpPr txBox="1"/>
          <p:nvPr/>
        </p:nvSpPr>
        <p:spPr>
          <a:xfrm>
            <a:off x="228600" y="838200"/>
            <a:ext cx="7696200" cy="396875"/>
          </a:xfrm>
          <a:prstGeom prst="rect">
            <a:avLst/>
          </a:prstGeom>
          <a:noFill/>
          <a:ln>
            <a:noFill/>
          </a:ln>
        </p:spPr>
        <p:txBody>
          <a:bodyPr anchorCtr="0" anchor="t" bIns="45700" lIns="91425" spcFirstLastPara="1" rIns="91425" wrap="square" tIns="45700">
            <a:spAutoFit/>
          </a:bodyPr>
          <a:lstStyle/>
          <a:p>
            <a:pPr indent="-127000" lvl="0" marL="0" marR="0" rtl="0" algn="l">
              <a:lnSpc>
                <a:spcPct val="100000"/>
              </a:lnSpc>
              <a:spcBef>
                <a:spcPts val="0"/>
              </a:spcBef>
              <a:spcAft>
                <a:spcPts val="0"/>
              </a:spcAft>
              <a:buClr>
                <a:schemeClr val="dk1"/>
              </a:buClr>
              <a:buSzPts val="2000"/>
              <a:buFont typeface="Limelight"/>
              <a:buChar char="•"/>
            </a:pPr>
            <a:r>
              <a:rPr b="0" i="0" lang="en-US" sz="2000" u="none">
                <a:solidFill>
                  <a:schemeClr val="dk1"/>
                </a:solidFill>
                <a:latin typeface="Limelight"/>
                <a:ea typeface="Limelight"/>
                <a:cs typeface="Limelight"/>
                <a:sym typeface="Limelight"/>
              </a:rPr>
              <a:t>Shape is usually created through the use of line.</a:t>
            </a:r>
            <a:endParaRPr/>
          </a:p>
        </p:txBody>
      </p:sp>
      <p:pic>
        <p:nvPicPr>
          <p:cNvPr id="378" name="Google Shape;378;p33"/>
          <p:cNvPicPr preferRelativeResize="0"/>
          <p:nvPr/>
        </p:nvPicPr>
        <p:blipFill rotWithShape="1">
          <a:blip r:embed="rId3">
            <a:alphaModFix/>
          </a:blip>
          <a:srcRect b="0" l="0" r="0" t="0"/>
          <a:stretch/>
        </p:blipFill>
        <p:spPr>
          <a:xfrm>
            <a:off x="5048250" y="1752600"/>
            <a:ext cx="4095750" cy="4648200"/>
          </a:xfrm>
          <a:prstGeom prst="rect">
            <a:avLst/>
          </a:prstGeom>
          <a:noFill/>
          <a:ln>
            <a:noFill/>
          </a:ln>
        </p:spPr>
      </p:pic>
      <p:pic>
        <p:nvPicPr>
          <p:cNvPr id="379" name="Google Shape;379;p33"/>
          <p:cNvPicPr preferRelativeResize="0"/>
          <p:nvPr/>
        </p:nvPicPr>
        <p:blipFill rotWithShape="1">
          <a:blip r:embed="rId4">
            <a:alphaModFix/>
          </a:blip>
          <a:srcRect b="0" l="0" r="0" t="0"/>
          <a:stretch/>
        </p:blipFill>
        <p:spPr>
          <a:xfrm>
            <a:off x="112712" y="2514600"/>
            <a:ext cx="4306887"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500"/>
                                        <p:tgtEl>
                                          <p:spTgt spid="3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34"/>
          <p:cNvSpPr txBox="1"/>
          <p:nvPr/>
        </p:nvSpPr>
        <p:spPr>
          <a:xfrm>
            <a:off x="1295400" y="1676400"/>
            <a:ext cx="6858000" cy="35401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CONCLUSION : </a:t>
            </a:r>
            <a:endParaRPr/>
          </a:p>
          <a:p>
            <a:pPr indent="0" lvl="0" marL="0" marR="0" rtl="0" algn="ctr">
              <a:lnSpc>
                <a:spcPct val="100000"/>
              </a:lnSpc>
              <a:spcBef>
                <a:spcPts val="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203200" lvl="0" marL="0" marR="0" rtl="0" algn="ctr">
              <a:lnSpc>
                <a:spcPct val="100000"/>
              </a:lnSpc>
              <a:spcBef>
                <a:spcPts val="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Line can be used to create graphical patterns. </a:t>
            </a:r>
            <a:endParaRPr/>
          </a:p>
          <a:p>
            <a:pPr indent="-203200" lvl="0" marL="0" marR="0" rtl="0" algn="ctr">
              <a:lnSpc>
                <a:spcPct val="100000"/>
              </a:lnSpc>
              <a:spcBef>
                <a:spcPts val="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Line can be used to draw images. </a:t>
            </a:r>
            <a:endParaRPr/>
          </a:p>
          <a:p>
            <a:pPr indent="0" lvl="0" marL="0" marR="0" rtl="0" algn="ctr">
              <a:lnSpc>
                <a:spcPct val="100000"/>
              </a:lnSpc>
              <a:spcBef>
                <a:spcPts val="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203200" lvl="0" marL="0" marR="0" rtl="0" algn="ctr">
              <a:lnSpc>
                <a:spcPct val="100000"/>
              </a:lnSpc>
              <a:spcBef>
                <a:spcPts val="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Line can be used to create values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5"/>
          <p:cNvSpPr txBox="1"/>
          <p:nvPr/>
        </p:nvSpPr>
        <p:spPr>
          <a:xfrm>
            <a:off x="2971800" y="457200"/>
            <a:ext cx="281622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1" i="0" lang="en-US" sz="2800" u="none">
                <a:solidFill>
                  <a:schemeClr val="dk1"/>
                </a:solidFill>
                <a:latin typeface="Arial"/>
                <a:ea typeface="Arial"/>
                <a:cs typeface="Arial"/>
                <a:sym typeface="Arial"/>
              </a:rPr>
              <a:t>ASSIGNMENTS</a:t>
            </a:r>
            <a:endParaRPr/>
          </a:p>
        </p:txBody>
      </p:sp>
      <p:sp>
        <p:nvSpPr>
          <p:cNvPr id="392" name="Google Shape;392;p35"/>
          <p:cNvSpPr txBox="1"/>
          <p:nvPr/>
        </p:nvSpPr>
        <p:spPr>
          <a:xfrm>
            <a:off x="1676400" y="1981200"/>
            <a:ext cx="509587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1. Draw different Line patterns </a:t>
            </a:r>
            <a:endParaRPr/>
          </a:p>
        </p:txBody>
      </p:sp>
      <p:sp>
        <p:nvSpPr>
          <p:cNvPr id="393" name="Google Shape;393;p35"/>
          <p:cNvSpPr txBox="1"/>
          <p:nvPr/>
        </p:nvSpPr>
        <p:spPr>
          <a:xfrm>
            <a:off x="1981200" y="3048000"/>
            <a:ext cx="4603750" cy="15700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Materials / Mediums</a:t>
            </a:r>
            <a:endParaRPr/>
          </a:p>
          <a:p>
            <a:pPr indent="0" lvl="0" marL="0" marR="0" rtl="0" algn="ctr">
              <a:lnSpc>
                <a:spcPct val="100000"/>
              </a:lnSpc>
              <a:spcBef>
                <a:spcPts val="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Pencils or Pen on Paper</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6"/>
          <p:cNvSpPr txBox="1"/>
          <p:nvPr/>
        </p:nvSpPr>
        <p:spPr>
          <a:xfrm>
            <a:off x="3276600" y="381000"/>
            <a:ext cx="1228725"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PLANE</a:t>
            </a:r>
            <a:endParaRPr/>
          </a:p>
        </p:txBody>
      </p:sp>
      <p:pic>
        <p:nvPicPr>
          <p:cNvPr descr="https://www.bricsys.com/bricscad/help/en_US/V11/CmdRef/source/image466.jpg" id="400" name="Google Shape;400;p36"/>
          <p:cNvPicPr preferRelativeResize="0"/>
          <p:nvPr/>
        </p:nvPicPr>
        <p:blipFill rotWithShape="1">
          <a:blip r:embed="rId3">
            <a:alphaModFix/>
          </a:blip>
          <a:srcRect b="0" l="0" r="0" t="0"/>
          <a:stretch/>
        </p:blipFill>
        <p:spPr>
          <a:xfrm>
            <a:off x="0" y="914400"/>
            <a:ext cx="3200400" cy="2306637"/>
          </a:xfrm>
          <a:prstGeom prst="rect">
            <a:avLst/>
          </a:prstGeom>
          <a:noFill/>
          <a:ln>
            <a:noFill/>
          </a:ln>
        </p:spPr>
      </p:pic>
      <p:pic>
        <p:nvPicPr>
          <p:cNvPr descr="https://www.bricsys.com/bricscad/help/en_US/V12/CmdRef/source/image467.jpg" id="401" name="Google Shape;401;p36"/>
          <p:cNvPicPr preferRelativeResize="0"/>
          <p:nvPr/>
        </p:nvPicPr>
        <p:blipFill rotWithShape="1">
          <a:blip r:embed="rId4">
            <a:alphaModFix/>
          </a:blip>
          <a:srcRect b="0" l="0" r="0" t="0"/>
          <a:stretch/>
        </p:blipFill>
        <p:spPr>
          <a:xfrm>
            <a:off x="4724400" y="838200"/>
            <a:ext cx="3138487" cy="2514600"/>
          </a:xfrm>
          <a:prstGeom prst="rect">
            <a:avLst/>
          </a:prstGeom>
          <a:noFill/>
          <a:ln>
            <a:noFill/>
          </a:ln>
        </p:spPr>
      </p:pic>
      <p:pic>
        <p:nvPicPr>
          <p:cNvPr descr="https://www.bricsys.com/bricscad/help/en_US/V12/CmdRef/source/image464.jpg" id="402" name="Google Shape;402;p36"/>
          <p:cNvPicPr preferRelativeResize="0"/>
          <p:nvPr/>
        </p:nvPicPr>
        <p:blipFill rotWithShape="1">
          <a:blip r:embed="rId5">
            <a:alphaModFix/>
          </a:blip>
          <a:srcRect b="0" l="0" r="0" t="0"/>
          <a:stretch/>
        </p:blipFill>
        <p:spPr>
          <a:xfrm>
            <a:off x="457200" y="3717925"/>
            <a:ext cx="3200400" cy="31400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http://mathworld.wolfram.com/images/eps-gif/Plane_1001.gif" id="408" name="Google Shape;408;p37"/>
          <p:cNvPicPr preferRelativeResize="0"/>
          <p:nvPr/>
        </p:nvPicPr>
        <p:blipFill rotWithShape="1">
          <a:blip r:embed="rId3">
            <a:alphaModFix/>
          </a:blip>
          <a:srcRect b="0" l="0" r="0" t="0"/>
          <a:stretch/>
        </p:blipFill>
        <p:spPr>
          <a:xfrm>
            <a:off x="4114800" y="304800"/>
            <a:ext cx="4092575" cy="3406775"/>
          </a:xfrm>
          <a:prstGeom prst="rect">
            <a:avLst/>
          </a:prstGeom>
          <a:noFill/>
          <a:ln>
            <a:noFill/>
          </a:ln>
        </p:spPr>
      </p:pic>
      <p:sp>
        <p:nvSpPr>
          <p:cNvPr id="409" name="Google Shape;409;p37"/>
          <p:cNvSpPr txBox="1"/>
          <p:nvPr/>
        </p:nvSpPr>
        <p:spPr>
          <a:xfrm>
            <a:off x="762000" y="381000"/>
            <a:ext cx="90328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AXIS</a:t>
            </a:r>
            <a:endParaRPr/>
          </a:p>
        </p:txBody>
      </p:sp>
      <p:pic>
        <p:nvPicPr>
          <p:cNvPr descr="http://book.transtutors.com/cmsimg/3d-geometry.jpg" id="410" name="Google Shape;410;p37"/>
          <p:cNvPicPr preferRelativeResize="0"/>
          <p:nvPr/>
        </p:nvPicPr>
        <p:blipFill rotWithShape="1">
          <a:blip r:embed="rId4">
            <a:alphaModFix/>
          </a:blip>
          <a:srcRect b="0" l="0" r="0" t="0"/>
          <a:stretch/>
        </p:blipFill>
        <p:spPr>
          <a:xfrm>
            <a:off x="4876800" y="3733800"/>
            <a:ext cx="3505200" cy="2581275"/>
          </a:xfrm>
          <a:prstGeom prst="rect">
            <a:avLst/>
          </a:prstGeom>
          <a:noFill/>
          <a:ln>
            <a:noFill/>
          </a:ln>
        </p:spPr>
      </p:pic>
      <p:pic>
        <p:nvPicPr>
          <p:cNvPr descr="https://2.bp.blogspot.com/-ac47EEPPv54/Vvqg8synMOI/AAAAAAAAELA/1apALtxuyi4xBpGyBOLAi70FOOkXjy9mQ/s1600/APlane.jpg" id="411" name="Google Shape;411;p37"/>
          <p:cNvPicPr preferRelativeResize="0"/>
          <p:nvPr/>
        </p:nvPicPr>
        <p:blipFill rotWithShape="1">
          <a:blip r:embed="rId5">
            <a:alphaModFix/>
          </a:blip>
          <a:srcRect b="0" l="0" r="0" t="0"/>
          <a:stretch/>
        </p:blipFill>
        <p:spPr>
          <a:xfrm>
            <a:off x="838200" y="2895600"/>
            <a:ext cx="3810000" cy="256381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38"/>
          <p:cNvSpPr txBox="1"/>
          <p:nvPr/>
        </p:nvSpPr>
        <p:spPr>
          <a:xfrm>
            <a:off x="990600" y="1828800"/>
            <a:ext cx="7391400" cy="19383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000"/>
              <a:buFont typeface="Arial"/>
              <a:buNone/>
            </a:pPr>
            <a:r>
              <a:rPr b="1" i="0" lang="en-US" sz="4000" u="none">
                <a:solidFill>
                  <a:schemeClr val="dk1"/>
                </a:solidFill>
                <a:latin typeface="Arial"/>
                <a:ea typeface="Arial"/>
                <a:cs typeface="Arial"/>
                <a:sym typeface="Arial"/>
              </a:rPr>
              <a:t>Visual Elements- </a:t>
            </a:r>
            <a:endParaRPr/>
          </a:p>
          <a:p>
            <a:pPr indent="0" lvl="0" marL="0" marR="0" rtl="0" algn="ctr">
              <a:lnSpc>
                <a:spcPct val="100000"/>
              </a:lnSpc>
              <a:spcBef>
                <a:spcPts val="0"/>
              </a:spcBef>
              <a:spcAft>
                <a:spcPts val="0"/>
              </a:spcAft>
              <a:buClr>
                <a:schemeClr val="dk1"/>
              </a:buClr>
              <a:buSzPts val="4000"/>
              <a:buFont typeface="Arial"/>
              <a:buNone/>
            </a:pPr>
            <a:r>
              <a:t/>
            </a:r>
            <a:endParaRPr b="1" i="0" sz="4000" u="non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4000"/>
              <a:buFont typeface="Arial"/>
              <a:buNone/>
            </a:pPr>
            <a:r>
              <a:rPr b="1" i="0" lang="en-US" sz="4000" u="none">
                <a:solidFill>
                  <a:schemeClr val="dk1"/>
                </a:solidFill>
                <a:latin typeface="Arial"/>
                <a:ea typeface="Arial"/>
                <a:cs typeface="Arial"/>
                <a:sym typeface="Arial"/>
              </a:rPr>
              <a:t>Shape, Size, Colour , Texture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9"/>
          <p:cNvSpPr txBox="1"/>
          <p:nvPr/>
        </p:nvSpPr>
        <p:spPr>
          <a:xfrm>
            <a:off x="0" y="0"/>
            <a:ext cx="9144000" cy="6858000"/>
          </a:xfrm>
          <a:prstGeom prst="rect">
            <a:avLst/>
          </a:prstGeom>
          <a:solidFill>
            <a:srgbClr val="D9A64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22" name="Google Shape;422;p39"/>
          <p:cNvSpPr txBox="1"/>
          <p:nvPr/>
        </p:nvSpPr>
        <p:spPr>
          <a:xfrm>
            <a:off x="1600200" y="533400"/>
            <a:ext cx="5562600" cy="579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Shapes and Form </a:t>
            </a:r>
            <a:endParaRPr/>
          </a:p>
        </p:txBody>
      </p:sp>
      <p:sp>
        <p:nvSpPr>
          <p:cNvPr id="423" name="Google Shape;423;p39"/>
          <p:cNvSpPr txBox="1"/>
          <p:nvPr/>
        </p:nvSpPr>
        <p:spPr>
          <a:xfrm>
            <a:off x="1066800" y="1447800"/>
            <a:ext cx="7086600" cy="36639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All objects are either shapes or forms, whether they are rocks, puddles, flowers, shirts, houses, whatever. The words shapes and forms are used interchangeably in everyday language, but in art, they mean very different things.  </a:t>
            </a:r>
            <a:endParaRPr/>
          </a:p>
          <a:p>
            <a:pPr indent="0" lvl="0" marL="0" marR="0" rtl="0" algn="l">
              <a:lnSpc>
                <a:spcPct val="100000"/>
              </a:lnSpc>
              <a:spcBef>
                <a:spcPts val="90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A shape is a two dimensional area that is defined in some way. In other words, it may have an outline or a boundary around it.  If you draw the outline of a square on a sheet of paper, you have created a shape.  All shapes can be classified as geometric or free form shapes.</a:t>
            </a:r>
            <a:endParaRPr/>
          </a:p>
          <a:p>
            <a:pPr indent="0" lvl="0" marL="0" marR="0" rtl="0" algn="l">
              <a:lnSpc>
                <a:spcPct val="100000"/>
              </a:lnSpc>
              <a:spcBef>
                <a:spcPts val="90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There are  three basic geometric shapes that can be defined with precise mathematical formulas.</a:t>
            </a:r>
            <a:endParaRPr/>
          </a:p>
        </p:txBody>
      </p:sp>
      <p:sp>
        <p:nvSpPr>
          <p:cNvPr id="424" name="Google Shape;424;p39"/>
          <p:cNvSpPr txBox="1"/>
          <p:nvPr/>
        </p:nvSpPr>
        <p:spPr>
          <a:xfrm>
            <a:off x="1295400" y="5562600"/>
            <a:ext cx="838200" cy="762000"/>
          </a:xfrm>
          <a:prstGeom prst="rect">
            <a:avLst/>
          </a:prstGeom>
          <a:solidFill>
            <a:srgbClr val="EF8B27"/>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25" name="Google Shape;425;p39"/>
          <p:cNvSpPr/>
          <p:nvPr/>
        </p:nvSpPr>
        <p:spPr>
          <a:xfrm>
            <a:off x="3886200" y="5638800"/>
            <a:ext cx="762000" cy="685800"/>
          </a:xfrm>
          <a:prstGeom prst="ellipse">
            <a:avLst/>
          </a:prstGeom>
          <a:solidFill>
            <a:schemeClr val="folHlink"/>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26" name="Google Shape;426;p39"/>
          <p:cNvSpPr/>
          <p:nvPr/>
        </p:nvSpPr>
        <p:spPr>
          <a:xfrm>
            <a:off x="6096000" y="5562600"/>
            <a:ext cx="838200" cy="685800"/>
          </a:xfrm>
          <a:prstGeom prst="triangle">
            <a:avLst>
              <a:gd fmla="val 50000" name="adj"/>
            </a:avLst>
          </a:prstGeom>
          <a:solidFill>
            <a:schemeClr val="hlink"/>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27" name="Google Shape;427;p39"/>
          <p:cNvSpPr txBox="1"/>
          <p:nvPr/>
        </p:nvSpPr>
        <p:spPr>
          <a:xfrm>
            <a:off x="1143000" y="6469062"/>
            <a:ext cx="1295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square</a:t>
            </a:r>
            <a:endParaRPr/>
          </a:p>
        </p:txBody>
      </p:sp>
      <p:sp>
        <p:nvSpPr>
          <p:cNvPr id="428" name="Google Shape;428;p39"/>
          <p:cNvSpPr txBox="1"/>
          <p:nvPr/>
        </p:nvSpPr>
        <p:spPr>
          <a:xfrm>
            <a:off x="3810000" y="6491287"/>
            <a:ext cx="11430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circle</a:t>
            </a:r>
            <a:endParaRPr/>
          </a:p>
        </p:txBody>
      </p:sp>
      <p:sp>
        <p:nvSpPr>
          <p:cNvPr id="429" name="Google Shape;429;p39"/>
          <p:cNvSpPr txBox="1"/>
          <p:nvPr/>
        </p:nvSpPr>
        <p:spPr>
          <a:xfrm>
            <a:off x="6172200" y="6491287"/>
            <a:ext cx="1295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triangle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4"/>
          <p:cNvSpPr txBox="1"/>
          <p:nvPr/>
        </p:nvSpPr>
        <p:spPr>
          <a:xfrm>
            <a:off x="1066800" y="228600"/>
            <a:ext cx="6400800" cy="7016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000"/>
              <a:buFont typeface="Arial"/>
              <a:buNone/>
            </a:pPr>
            <a:r>
              <a:rPr b="1" i="0" lang="en-US" sz="4000" u="none">
                <a:solidFill>
                  <a:schemeClr val="dk1"/>
                </a:solidFill>
                <a:latin typeface="Arial"/>
                <a:ea typeface="Arial"/>
                <a:cs typeface="Arial"/>
                <a:sym typeface="Arial"/>
              </a:rPr>
              <a:t>ELEMENTS OF DESIGN</a:t>
            </a:r>
            <a:endParaRPr/>
          </a:p>
        </p:txBody>
      </p:sp>
      <p:sp>
        <p:nvSpPr>
          <p:cNvPr id="124" name="Google Shape;124;p4"/>
          <p:cNvSpPr txBox="1"/>
          <p:nvPr/>
        </p:nvSpPr>
        <p:spPr>
          <a:xfrm>
            <a:off x="4648200" y="914400"/>
            <a:ext cx="4495800" cy="822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0" i="1" lang="en-US" sz="2400" u="none">
                <a:solidFill>
                  <a:schemeClr val="dk1"/>
                </a:solidFill>
                <a:latin typeface="Arial"/>
                <a:ea typeface="Arial"/>
                <a:cs typeface="Arial"/>
                <a:sym typeface="Arial"/>
              </a:rPr>
              <a:t>Unlocking and Discovering the Key Building  Blocks of Art</a:t>
            </a:r>
            <a:endParaRPr/>
          </a:p>
        </p:txBody>
      </p:sp>
      <p:pic>
        <p:nvPicPr>
          <p:cNvPr descr="scan0001" id="125" name="Google Shape;125;p4"/>
          <p:cNvPicPr preferRelativeResize="0"/>
          <p:nvPr/>
        </p:nvPicPr>
        <p:blipFill rotWithShape="1">
          <a:blip r:embed="rId3">
            <a:alphaModFix/>
          </a:blip>
          <a:srcRect b="0" l="0" r="0" t="0"/>
          <a:stretch/>
        </p:blipFill>
        <p:spPr>
          <a:xfrm>
            <a:off x="685800" y="1447800"/>
            <a:ext cx="3108325" cy="4206875"/>
          </a:xfrm>
          <a:prstGeom prst="rect">
            <a:avLst/>
          </a:prstGeom>
          <a:noFill/>
          <a:ln>
            <a:noFill/>
          </a:ln>
        </p:spPr>
      </p:pic>
      <p:sp>
        <p:nvSpPr>
          <p:cNvPr id="126" name="Google Shape;126;p4"/>
          <p:cNvSpPr txBox="1"/>
          <p:nvPr/>
        </p:nvSpPr>
        <p:spPr>
          <a:xfrm>
            <a:off x="304800" y="6019800"/>
            <a:ext cx="8153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Henri Matisse. </a:t>
            </a:r>
            <a:r>
              <a:rPr b="0" i="1" lang="en-US" sz="1800" u="none">
                <a:solidFill>
                  <a:schemeClr val="dk1"/>
                </a:solidFill>
                <a:latin typeface="Arial"/>
                <a:ea typeface="Arial"/>
                <a:cs typeface="Arial"/>
                <a:sym typeface="Arial"/>
              </a:rPr>
              <a:t>Interior with Egyptian Curtain</a:t>
            </a:r>
            <a:r>
              <a:rPr b="0" i="0" lang="en-US" sz="1800" u="none">
                <a:solidFill>
                  <a:schemeClr val="dk1"/>
                </a:solidFill>
                <a:latin typeface="Arial"/>
                <a:ea typeface="Arial"/>
                <a:cs typeface="Arial"/>
                <a:sym typeface="Arial"/>
              </a:rPr>
              <a:t>  1948. Oil Painting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0"/>
          <p:cNvSpPr txBox="1"/>
          <p:nvPr/>
        </p:nvSpPr>
        <p:spPr>
          <a:xfrm>
            <a:off x="0" y="0"/>
            <a:ext cx="9144000" cy="6934200"/>
          </a:xfrm>
          <a:prstGeom prst="rect">
            <a:avLst/>
          </a:prstGeom>
          <a:solidFill>
            <a:srgbClr val="EF8B27"/>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35" name="Google Shape;435;p40"/>
          <p:cNvSpPr txBox="1"/>
          <p:nvPr/>
        </p:nvSpPr>
        <p:spPr>
          <a:xfrm>
            <a:off x="533400" y="457200"/>
            <a:ext cx="81534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All other geometric shapes are variations or combinations of these basic shapes</a:t>
            </a:r>
            <a:endParaRPr/>
          </a:p>
        </p:txBody>
      </p:sp>
      <p:sp>
        <p:nvSpPr>
          <p:cNvPr id="436" name="Google Shape;436;p40"/>
          <p:cNvSpPr/>
          <p:nvPr/>
        </p:nvSpPr>
        <p:spPr>
          <a:xfrm>
            <a:off x="762000" y="1371600"/>
            <a:ext cx="1066800" cy="609600"/>
          </a:xfrm>
          <a:prstGeom prst="ellipse">
            <a:avLst/>
          </a:prstGeom>
          <a:solidFill>
            <a:schemeClr val="lt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37" name="Google Shape;437;p40"/>
          <p:cNvSpPr txBox="1"/>
          <p:nvPr/>
        </p:nvSpPr>
        <p:spPr>
          <a:xfrm>
            <a:off x="2209800" y="1371600"/>
            <a:ext cx="1447800" cy="457200"/>
          </a:xfrm>
          <a:prstGeom prst="rect">
            <a:avLst/>
          </a:prstGeom>
          <a:solidFill>
            <a:schemeClr val="hlink"/>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38" name="Google Shape;438;p40"/>
          <p:cNvSpPr/>
          <p:nvPr/>
        </p:nvSpPr>
        <p:spPr>
          <a:xfrm>
            <a:off x="4191000" y="1219200"/>
            <a:ext cx="762000" cy="762000"/>
          </a:xfrm>
          <a:prstGeom prst="octagon">
            <a:avLst>
              <a:gd fmla="val 29289" name="adj"/>
            </a:avLst>
          </a:prstGeom>
          <a:solidFill>
            <a:schemeClr val="folHlink"/>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39" name="Google Shape;439;p40"/>
          <p:cNvSpPr/>
          <p:nvPr/>
        </p:nvSpPr>
        <p:spPr>
          <a:xfrm>
            <a:off x="5562600" y="1371600"/>
            <a:ext cx="1143000" cy="609600"/>
          </a:xfrm>
          <a:prstGeom prst="parallelogram">
            <a:avLst>
              <a:gd fmla="val 25000" name="adj"/>
            </a:avLst>
          </a:prstGeom>
          <a:solidFill>
            <a:schemeClr val="dk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40" name="Google Shape;440;p40"/>
          <p:cNvSpPr/>
          <p:nvPr/>
        </p:nvSpPr>
        <p:spPr>
          <a:xfrm>
            <a:off x="457200" y="2438400"/>
            <a:ext cx="838200" cy="685800"/>
          </a:xfrm>
          <a:custGeom>
            <a:rect b="b" l="l" r="r" t="t"/>
            <a:pathLst>
              <a:path extrusionOk="0" h="21600" w="21600">
                <a:moveTo>
                  <a:pt x="0" y="0"/>
                </a:moveTo>
                <a:lnTo>
                  <a:pt x="5400" y="21600"/>
                </a:lnTo>
                <a:lnTo>
                  <a:pt x="16200" y="21600"/>
                </a:lnTo>
                <a:lnTo>
                  <a:pt x="21600" y="0"/>
                </a:lnTo>
                <a:lnTo>
                  <a:pt x="0" y="0"/>
                </a:lnTo>
                <a:close/>
              </a:path>
            </a:pathLst>
          </a:custGeom>
          <a:solidFill>
            <a:schemeClr val="lt2"/>
          </a:solidFill>
          <a:ln cap="flat" cmpd="sng" w="9525">
            <a:solidFill>
              <a:schemeClr val="dk1"/>
            </a:solidFill>
            <a:prstDash val="solid"/>
            <a:miter lim="524288"/>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41" name="Google Shape;441;p40"/>
          <p:cNvSpPr/>
          <p:nvPr/>
        </p:nvSpPr>
        <p:spPr>
          <a:xfrm>
            <a:off x="1905000" y="2362200"/>
            <a:ext cx="990600" cy="838200"/>
          </a:xfrm>
          <a:prstGeom prst="pentagon">
            <a:avLst>
              <a:gd fmla="val 105146" name="hf"/>
              <a:gd fmla="val 110557" name="vf"/>
            </a:avLst>
          </a:prstGeom>
          <a:solidFill>
            <a:srgbClr val="FF505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42" name="Google Shape;442;p40"/>
          <p:cNvSpPr/>
          <p:nvPr/>
        </p:nvSpPr>
        <p:spPr>
          <a:xfrm>
            <a:off x="7315200" y="1219200"/>
            <a:ext cx="1219200" cy="838200"/>
          </a:xfrm>
          <a:prstGeom prst="hexagon">
            <a:avLst>
              <a:gd fmla="val 25000" name="adj"/>
              <a:gd fmla="val 115470" name="vf"/>
            </a:avLst>
          </a:prstGeom>
          <a:solidFill>
            <a:srgbClr val="D9A641"/>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43" name="Google Shape;443;p40"/>
          <p:cNvSpPr txBox="1"/>
          <p:nvPr/>
        </p:nvSpPr>
        <p:spPr>
          <a:xfrm>
            <a:off x="762000" y="1981200"/>
            <a:ext cx="11430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oval</a:t>
            </a:r>
            <a:endParaRPr/>
          </a:p>
        </p:txBody>
      </p:sp>
      <p:sp>
        <p:nvSpPr>
          <p:cNvPr id="444" name="Google Shape;444;p40"/>
          <p:cNvSpPr txBox="1"/>
          <p:nvPr/>
        </p:nvSpPr>
        <p:spPr>
          <a:xfrm>
            <a:off x="2209800" y="1905000"/>
            <a:ext cx="16002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rectangle</a:t>
            </a:r>
            <a:endParaRPr/>
          </a:p>
        </p:txBody>
      </p:sp>
      <p:sp>
        <p:nvSpPr>
          <p:cNvPr id="445" name="Google Shape;445;p40"/>
          <p:cNvSpPr txBox="1"/>
          <p:nvPr/>
        </p:nvSpPr>
        <p:spPr>
          <a:xfrm>
            <a:off x="3962400" y="1905000"/>
            <a:ext cx="1295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octagon</a:t>
            </a:r>
            <a:endParaRPr/>
          </a:p>
        </p:txBody>
      </p:sp>
      <p:sp>
        <p:nvSpPr>
          <p:cNvPr id="446" name="Google Shape;446;p40"/>
          <p:cNvSpPr txBox="1"/>
          <p:nvPr/>
        </p:nvSpPr>
        <p:spPr>
          <a:xfrm>
            <a:off x="5105400" y="1981200"/>
            <a:ext cx="17526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parallelogram</a:t>
            </a:r>
            <a:endParaRPr/>
          </a:p>
        </p:txBody>
      </p:sp>
      <p:sp>
        <p:nvSpPr>
          <p:cNvPr id="447" name="Google Shape;447;p40"/>
          <p:cNvSpPr txBox="1"/>
          <p:nvPr/>
        </p:nvSpPr>
        <p:spPr>
          <a:xfrm>
            <a:off x="7315200" y="2133600"/>
            <a:ext cx="13716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hexagon</a:t>
            </a:r>
            <a:endParaRPr/>
          </a:p>
        </p:txBody>
      </p:sp>
      <p:sp>
        <p:nvSpPr>
          <p:cNvPr id="448" name="Google Shape;448;p40"/>
          <p:cNvSpPr txBox="1"/>
          <p:nvPr/>
        </p:nvSpPr>
        <p:spPr>
          <a:xfrm>
            <a:off x="304800" y="3276600"/>
            <a:ext cx="1676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trapezoid</a:t>
            </a:r>
            <a:endParaRPr/>
          </a:p>
        </p:txBody>
      </p:sp>
      <p:sp>
        <p:nvSpPr>
          <p:cNvPr id="449" name="Google Shape;449;p40"/>
          <p:cNvSpPr txBox="1"/>
          <p:nvPr/>
        </p:nvSpPr>
        <p:spPr>
          <a:xfrm>
            <a:off x="1905000" y="3200400"/>
            <a:ext cx="17526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pentagon</a:t>
            </a:r>
            <a:endParaRPr/>
          </a:p>
        </p:txBody>
      </p:sp>
      <p:sp>
        <p:nvSpPr>
          <p:cNvPr id="450" name="Google Shape;450;p40"/>
          <p:cNvSpPr txBox="1"/>
          <p:nvPr/>
        </p:nvSpPr>
        <p:spPr>
          <a:xfrm>
            <a:off x="533400" y="4191000"/>
            <a:ext cx="7543800" cy="1465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Free-form shapes are irregular and uneven shapes.  Their outlines may be curved, angular, or a combination of both. Another term that is often used by your instructor is organic.   Organic is used when we talk about silhouettes of living things, such as animals, trees, people, ect. </a:t>
            </a:r>
            <a:endParaRPr/>
          </a:p>
        </p:txBody>
      </p:sp>
      <p:sp>
        <p:nvSpPr>
          <p:cNvPr id="451" name="Google Shape;451;p40"/>
          <p:cNvSpPr/>
          <p:nvPr/>
        </p:nvSpPr>
        <p:spPr>
          <a:xfrm>
            <a:off x="338137" y="5616575"/>
            <a:ext cx="1076325" cy="1012825"/>
          </a:xfrm>
          <a:custGeom>
            <a:rect b="b" l="l" r="r" t="t"/>
            <a:pathLst>
              <a:path extrusionOk="0" h="638" w="678">
                <a:moveTo>
                  <a:pt x="363" y="74"/>
                </a:moveTo>
                <a:cubicBezTo>
                  <a:pt x="412" y="0"/>
                  <a:pt x="501" y="12"/>
                  <a:pt x="579" y="38"/>
                </a:cubicBezTo>
                <a:cubicBezTo>
                  <a:pt x="592" y="77"/>
                  <a:pt x="614" y="107"/>
                  <a:pt x="627" y="146"/>
                </a:cubicBezTo>
                <a:cubicBezTo>
                  <a:pt x="615" y="158"/>
                  <a:pt x="607" y="177"/>
                  <a:pt x="591" y="182"/>
                </a:cubicBezTo>
                <a:cubicBezTo>
                  <a:pt x="565" y="191"/>
                  <a:pt x="529" y="144"/>
                  <a:pt x="519" y="134"/>
                </a:cubicBezTo>
                <a:cubicBezTo>
                  <a:pt x="503" y="138"/>
                  <a:pt x="484" y="136"/>
                  <a:pt x="471" y="146"/>
                </a:cubicBezTo>
                <a:cubicBezTo>
                  <a:pt x="446" y="166"/>
                  <a:pt x="467" y="245"/>
                  <a:pt x="471" y="254"/>
                </a:cubicBezTo>
                <a:cubicBezTo>
                  <a:pt x="492" y="296"/>
                  <a:pt x="576" y="289"/>
                  <a:pt x="615" y="302"/>
                </a:cubicBezTo>
                <a:cubicBezTo>
                  <a:pt x="662" y="372"/>
                  <a:pt x="678" y="436"/>
                  <a:pt x="639" y="530"/>
                </a:cubicBezTo>
                <a:cubicBezTo>
                  <a:pt x="615" y="587"/>
                  <a:pt x="454" y="603"/>
                  <a:pt x="411" y="614"/>
                </a:cubicBezTo>
                <a:cubicBezTo>
                  <a:pt x="386" y="620"/>
                  <a:pt x="339" y="638"/>
                  <a:pt x="339" y="638"/>
                </a:cubicBezTo>
                <a:cubicBezTo>
                  <a:pt x="256" y="630"/>
                  <a:pt x="201" y="618"/>
                  <a:pt x="123" y="602"/>
                </a:cubicBezTo>
                <a:cubicBezTo>
                  <a:pt x="91" y="507"/>
                  <a:pt x="128" y="458"/>
                  <a:pt x="39" y="398"/>
                </a:cubicBezTo>
                <a:cubicBezTo>
                  <a:pt x="27" y="361"/>
                  <a:pt x="0" y="299"/>
                  <a:pt x="39" y="266"/>
                </a:cubicBezTo>
                <a:cubicBezTo>
                  <a:pt x="58" y="250"/>
                  <a:pt x="111" y="290"/>
                  <a:pt x="111" y="290"/>
                </a:cubicBezTo>
                <a:cubicBezTo>
                  <a:pt x="162" y="444"/>
                  <a:pt x="113" y="286"/>
                  <a:pt x="147" y="422"/>
                </a:cubicBezTo>
                <a:cubicBezTo>
                  <a:pt x="150" y="434"/>
                  <a:pt x="148" y="451"/>
                  <a:pt x="159" y="458"/>
                </a:cubicBezTo>
                <a:cubicBezTo>
                  <a:pt x="166" y="463"/>
                  <a:pt x="286" y="490"/>
                  <a:pt x="303" y="494"/>
                </a:cubicBezTo>
                <a:cubicBezTo>
                  <a:pt x="319" y="490"/>
                  <a:pt x="338" y="492"/>
                  <a:pt x="351" y="482"/>
                </a:cubicBezTo>
                <a:cubicBezTo>
                  <a:pt x="361" y="474"/>
                  <a:pt x="363" y="459"/>
                  <a:pt x="363" y="446"/>
                </a:cubicBezTo>
                <a:cubicBezTo>
                  <a:pt x="363" y="406"/>
                  <a:pt x="369" y="362"/>
                  <a:pt x="351" y="326"/>
                </a:cubicBezTo>
                <a:cubicBezTo>
                  <a:pt x="338" y="300"/>
                  <a:pt x="279" y="278"/>
                  <a:pt x="279" y="278"/>
                </a:cubicBezTo>
                <a:cubicBezTo>
                  <a:pt x="257" y="213"/>
                  <a:pt x="261" y="210"/>
                  <a:pt x="327" y="194"/>
                </a:cubicBezTo>
                <a:cubicBezTo>
                  <a:pt x="331" y="158"/>
                  <a:pt x="326" y="120"/>
                  <a:pt x="339" y="86"/>
                </a:cubicBezTo>
                <a:cubicBezTo>
                  <a:pt x="344" y="73"/>
                  <a:pt x="399" y="74"/>
                  <a:pt x="363" y="74"/>
                </a:cubicBezTo>
                <a:close/>
              </a:path>
            </a:pathLst>
          </a:custGeom>
          <a:solidFill>
            <a:srgbClr val="FF505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52" name="Google Shape;452;p40"/>
          <p:cNvSpPr/>
          <p:nvPr/>
        </p:nvSpPr>
        <p:spPr>
          <a:xfrm>
            <a:off x="1981200" y="5562600"/>
            <a:ext cx="2570162" cy="1087437"/>
          </a:xfrm>
          <a:custGeom>
            <a:rect b="b" l="l" r="r" t="t"/>
            <a:pathLst>
              <a:path extrusionOk="0" h="685" w="1619">
                <a:moveTo>
                  <a:pt x="0" y="25"/>
                </a:moveTo>
                <a:cubicBezTo>
                  <a:pt x="107" y="7"/>
                  <a:pt x="95" y="0"/>
                  <a:pt x="216" y="13"/>
                </a:cubicBezTo>
                <a:cubicBezTo>
                  <a:pt x="228" y="17"/>
                  <a:pt x="240" y="22"/>
                  <a:pt x="252" y="25"/>
                </a:cubicBezTo>
                <a:cubicBezTo>
                  <a:pt x="272" y="30"/>
                  <a:pt x="298" y="23"/>
                  <a:pt x="312" y="37"/>
                </a:cubicBezTo>
                <a:cubicBezTo>
                  <a:pt x="330" y="55"/>
                  <a:pt x="336" y="109"/>
                  <a:pt x="336" y="109"/>
                </a:cubicBezTo>
                <a:cubicBezTo>
                  <a:pt x="340" y="161"/>
                  <a:pt x="342" y="213"/>
                  <a:pt x="348" y="265"/>
                </a:cubicBezTo>
                <a:cubicBezTo>
                  <a:pt x="350" y="278"/>
                  <a:pt x="350" y="294"/>
                  <a:pt x="360" y="301"/>
                </a:cubicBezTo>
                <a:cubicBezTo>
                  <a:pt x="396" y="326"/>
                  <a:pt x="474" y="335"/>
                  <a:pt x="516" y="349"/>
                </a:cubicBezTo>
                <a:cubicBezTo>
                  <a:pt x="582" y="333"/>
                  <a:pt x="625" y="300"/>
                  <a:pt x="672" y="253"/>
                </a:cubicBezTo>
                <a:cubicBezTo>
                  <a:pt x="689" y="202"/>
                  <a:pt x="709" y="201"/>
                  <a:pt x="756" y="181"/>
                </a:cubicBezTo>
                <a:cubicBezTo>
                  <a:pt x="805" y="160"/>
                  <a:pt x="858" y="126"/>
                  <a:pt x="912" y="121"/>
                </a:cubicBezTo>
                <a:cubicBezTo>
                  <a:pt x="989" y="113"/>
                  <a:pt x="1056" y="109"/>
                  <a:pt x="1128" y="85"/>
                </a:cubicBezTo>
                <a:cubicBezTo>
                  <a:pt x="1277" y="92"/>
                  <a:pt x="1432" y="84"/>
                  <a:pt x="1560" y="169"/>
                </a:cubicBezTo>
                <a:cubicBezTo>
                  <a:pt x="1590" y="259"/>
                  <a:pt x="1549" y="148"/>
                  <a:pt x="1596" y="241"/>
                </a:cubicBezTo>
                <a:cubicBezTo>
                  <a:pt x="1602" y="252"/>
                  <a:pt x="1619" y="271"/>
                  <a:pt x="1608" y="277"/>
                </a:cubicBezTo>
                <a:cubicBezTo>
                  <a:pt x="1595" y="283"/>
                  <a:pt x="1584" y="261"/>
                  <a:pt x="1572" y="253"/>
                </a:cubicBezTo>
                <a:cubicBezTo>
                  <a:pt x="1544" y="257"/>
                  <a:pt x="1513" y="252"/>
                  <a:pt x="1488" y="265"/>
                </a:cubicBezTo>
                <a:cubicBezTo>
                  <a:pt x="1477" y="271"/>
                  <a:pt x="1476" y="288"/>
                  <a:pt x="1476" y="301"/>
                </a:cubicBezTo>
                <a:cubicBezTo>
                  <a:pt x="1476" y="394"/>
                  <a:pt x="1479" y="395"/>
                  <a:pt x="1500" y="457"/>
                </a:cubicBezTo>
                <a:cubicBezTo>
                  <a:pt x="1496" y="473"/>
                  <a:pt x="1498" y="492"/>
                  <a:pt x="1488" y="505"/>
                </a:cubicBezTo>
                <a:cubicBezTo>
                  <a:pt x="1480" y="515"/>
                  <a:pt x="1463" y="511"/>
                  <a:pt x="1452" y="517"/>
                </a:cubicBezTo>
                <a:cubicBezTo>
                  <a:pt x="1359" y="564"/>
                  <a:pt x="1470" y="523"/>
                  <a:pt x="1380" y="553"/>
                </a:cubicBezTo>
                <a:cubicBezTo>
                  <a:pt x="1371" y="581"/>
                  <a:pt x="1375" y="615"/>
                  <a:pt x="1356" y="637"/>
                </a:cubicBezTo>
                <a:cubicBezTo>
                  <a:pt x="1337" y="659"/>
                  <a:pt x="1284" y="685"/>
                  <a:pt x="1284" y="685"/>
                </a:cubicBezTo>
                <a:cubicBezTo>
                  <a:pt x="1212" y="681"/>
                  <a:pt x="1140" y="680"/>
                  <a:pt x="1068" y="673"/>
                </a:cubicBezTo>
                <a:cubicBezTo>
                  <a:pt x="1055" y="672"/>
                  <a:pt x="1041" y="670"/>
                  <a:pt x="1032" y="661"/>
                </a:cubicBezTo>
                <a:cubicBezTo>
                  <a:pt x="1023" y="652"/>
                  <a:pt x="1026" y="636"/>
                  <a:pt x="1020" y="625"/>
                </a:cubicBezTo>
                <a:cubicBezTo>
                  <a:pt x="1014" y="612"/>
                  <a:pt x="1002" y="602"/>
                  <a:pt x="996" y="589"/>
                </a:cubicBezTo>
                <a:cubicBezTo>
                  <a:pt x="954" y="494"/>
                  <a:pt x="956" y="374"/>
                  <a:pt x="864" y="313"/>
                </a:cubicBezTo>
                <a:cubicBezTo>
                  <a:pt x="789" y="338"/>
                  <a:pt x="817" y="392"/>
                  <a:pt x="828" y="457"/>
                </a:cubicBezTo>
                <a:cubicBezTo>
                  <a:pt x="824" y="501"/>
                  <a:pt x="833" y="548"/>
                  <a:pt x="816" y="589"/>
                </a:cubicBezTo>
                <a:cubicBezTo>
                  <a:pt x="810" y="604"/>
                  <a:pt x="784" y="599"/>
                  <a:pt x="768" y="601"/>
                </a:cubicBezTo>
                <a:cubicBezTo>
                  <a:pt x="685" y="612"/>
                  <a:pt x="607" y="611"/>
                  <a:pt x="528" y="637"/>
                </a:cubicBezTo>
                <a:cubicBezTo>
                  <a:pt x="520" y="649"/>
                  <a:pt x="518" y="673"/>
                  <a:pt x="504" y="673"/>
                </a:cubicBezTo>
                <a:cubicBezTo>
                  <a:pt x="490" y="673"/>
                  <a:pt x="480" y="651"/>
                  <a:pt x="480" y="637"/>
                </a:cubicBezTo>
                <a:cubicBezTo>
                  <a:pt x="480" y="612"/>
                  <a:pt x="483" y="579"/>
                  <a:pt x="504" y="565"/>
                </a:cubicBezTo>
                <a:cubicBezTo>
                  <a:pt x="554" y="532"/>
                  <a:pt x="526" y="544"/>
                  <a:pt x="588" y="529"/>
                </a:cubicBezTo>
                <a:cubicBezTo>
                  <a:pt x="621" y="496"/>
                  <a:pt x="672" y="462"/>
                  <a:pt x="636" y="409"/>
                </a:cubicBezTo>
                <a:cubicBezTo>
                  <a:pt x="628" y="397"/>
                  <a:pt x="612" y="393"/>
                  <a:pt x="600" y="385"/>
                </a:cubicBezTo>
                <a:cubicBezTo>
                  <a:pt x="564" y="389"/>
                  <a:pt x="527" y="388"/>
                  <a:pt x="492" y="397"/>
                </a:cubicBezTo>
                <a:cubicBezTo>
                  <a:pt x="478" y="400"/>
                  <a:pt x="470" y="417"/>
                  <a:pt x="456" y="421"/>
                </a:cubicBezTo>
                <a:cubicBezTo>
                  <a:pt x="429" y="429"/>
                  <a:pt x="400" y="429"/>
                  <a:pt x="372" y="433"/>
                </a:cubicBezTo>
                <a:cubicBezTo>
                  <a:pt x="302" y="416"/>
                  <a:pt x="294" y="434"/>
                  <a:pt x="276" y="361"/>
                </a:cubicBezTo>
                <a:cubicBezTo>
                  <a:pt x="272" y="305"/>
                  <a:pt x="271" y="249"/>
                  <a:pt x="264" y="193"/>
                </a:cubicBezTo>
                <a:cubicBezTo>
                  <a:pt x="251" y="83"/>
                  <a:pt x="115" y="115"/>
                  <a:pt x="48" y="73"/>
                </a:cubicBezTo>
                <a:cubicBezTo>
                  <a:pt x="29" y="61"/>
                  <a:pt x="16" y="41"/>
                  <a:pt x="0" y="25"/>
                </a:cubicBezTo>
                <a:close/>
              </a:path>
            </a:pathLst>
          </a:custGeom>
          <a:solidFill>
            <a:schemeClr val="folHlink"/>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453" name="Google Shape;453;p40"/>
          <p:cNvSpPr/>
          <p:nvPr/>
        </p:nvSpPr>
        <p:spPr>
          <a:xfrm>
            <a:off x="4087812" y="5848350"/>
            <a:ext cx="276225" cy="155575"/>
          </a:xfrm>
          <a:custGeom>
            <a:rect b="b" l="l" r="r" t="t"/>
            <a:pathLst>
              <a:path extrusionOk="0" h="98" w="174">
                <a:moveTo>
                  <a:pt x="65" y="0"/>
                </a:moveTo>
                <a:cubicBezTo>
                  <a:pt x="87" y="7"/>
                  <a:pt x="174" y="23"/>
                  <a:pt x="89" y="84"/>
                </a:cubicBezTo>
                <a:cubicBezTo>
                  <a:pt x="69" y="98"/>
                  <a:pt x="41" y="76"/>
                  <a:pt x="17" y="72"/>
                </a:cubicBezTo>
                <a:cubicBezTo>
                  <a:pt x="13" y="60"/>
                  <a:pt x="0" y="48"/>
                  <a:pt x="5" y="36"/>
                </a:cubicBezTo>
                <a:cubicBezTo>
                  <a:pt x="9" y="27"/>
                  <a:pt x="53" y="6"/>
                  <a:pt x="65" y="0"/>
                </a:cubicBezTo>
                <a:close/>
              </a:path>
            </a:pathLst>
          </a:custGeom>
          <a:solidFill>
            <a:schemeClr val="accent1"/>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0rganic shapes</a:t>
            </a:r>
            <a:endParaRPr/>
          </a:p>
        </p:txBody>
      </p:sp>
      <p:pic>
        <p:nvPicPr>
          <p:cNvPr descr="D:\ACADEMIC MATERIALS\Jain University\Visual Design Presentations - Ramesh\Images\009 Leaf shapes (1).jpg" id="459" name="Google Shape;459;p41"/>
          <p:cNvPicPr preferRelativeResize="0"/>
          <p:nvPr/>
        </p:nvPicPr>
        <p:blipFill rotWithShape="1">
          <a:blip r:embed="rId3">
            <a:alphaModFix/>
          </a:blip>
          <a:srcRect b="0" l="0" r="0" t="0"/>
          <a:stretch/>
        </p:blipFill>
        <p:spPr>
          <a:xfrm>
            <a:off x="1219200" y="1905000"/>
            <a:ext cx="7035800" cy="38100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descr="flower shapes" id="464" name="Google Shape;464;p42"/>
          <p:cNvPicPr preferRelativeResize="0"/>
          <p:nvPr/>
        </p:nvPicPr>
        <p:blipFill rotWithShape="1">
          <a:blip r:embed="rId3">
            <a:alphaModFix/>
          </a:blip>
          <a:srcRect b="0" l="0" r="0" t="0"/>
          <a:stretch/>
        </p:blipFill>
        <p:spPr>
          <a:xfrm>
            <a:off x="4675187" y="485775"/>
            <a:ext cx="4240212" cy="2790825"/>
          </a:xfrm>
          <a:prstGeom prst="rect">
            <a:avLst/>
          </a:prstGeom>
          <a:noFill/>
          <a:ln>
            <a:noFill/>
          </a:ln>
        </p:spPr>
      </p:pic>
      <p:pic>
        <p:nvPicPr>
          <p:cNvPr descr="https://pixabay.com/static/uploads/photo/2010/12/13/09/57/northwest-1968_640.jpg" id="465" name="Google Shape;465;p42"/>
          <p:cNvPicPr preferRelativeResize="0"/>
          <p:nvPr/>
        </p:nvPicPr>
        <p:blipFill rotWithShape="1">
          <a:blip r:embed="rId4">
            <a:alphaModFix/>
          </a:blip>
          <a:srcRect b="0" l="0" r="0" t="0"/>
          <a:stretch/>
        </p:blipFill>
        <p:spPr>
          <a:xfrm>
            <a:off x="4191000" y="3597275"/>
            <a:ext cx="4953000" cy="3698875"/>
          </a:xfrm>
          <a:prstGeom prst="rect">
            <a:avLst/>
          </a:prstGeom>
          <a:noFill/>
          <a:ln>
            <a:noFill/>
          </a:ln>
        </p:spPr>
      </p:pic>
      <p:pic>
        <p:nvPicPr>
          <p:cNvPr descr="http://www.cardsandpockets.com/images/products/papershapes/flowers/tropical.jpg" id="466" name="Google Shape;466;p42"/>
          <p:cNvPicPr preferRelativeResize="0"/>
          <p:nvPr/>
        </p:nvPicPr>
        <p:blipFill rotWithShape="1">
          <a:blip r:embed="rId5">
            <a:alphaModFix/>
          </a:blip>
          <a:srcRect b="0" l="0" r="0" t="0"/>
          <a:stretch/>
        </p:blipFill>
        <p:spPr>
          <a:xfrm>
            <a:off x="152400" y="0"/>
            <a:ext cx="3962400" cy="39624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descr="https://s-media-cache-ak0.pinimg.com/236x/04/07/52/0407529449f8e45692ec808cc0c0fa70.jpg" id="471" name="Google Shape;471;p43"/>
          <p:cNvPicPr preferRelativeResize="0"/>
          <p:nvPr/>
        </p:nvPicPr>
        <p:blipFill rotWithShape="1">
          <a:blip r:embed="rId3">
            <a:alphaModFix/>
          </a:blip>
          <a:srcRect b="0" l="0" r="0" t="0"/>
          <a:stretch/>
        </p:blipFill>
        <p:spPr>
          <a:xfrm>
            <a:off x="609600" y="457200"/>
            <a:ext cx="2247900" cy="2247900"/>
          </a:xfrm>
          <a:prstGeom prst="rect">
            <a:avLst/>
          </a:prstGeom>
          <a:noFill/>
          <a:ln>
            <a:noFill/>
          </a:ln>
        </p:spPr>
      </p:pic>
      <p:pic>
        <p:nvPicPr>
          <p:cNvPr descr="https://joyeevisualart.files.wordpress.com/2015/02/8872617826_83a6c898e1_z.jpg" id="472" name="Google Shape;472;p43"/>
          <p:cNvPicPr preferRelativeResize="0"/>
          <p:nvPr/>
        </p:nvPicPr>
        <p:blipFill rotWithShape="1">
          <a:blip r:embed="rId4">
            <a:alphaModFix/>
          </a:blip>
          <a:srcRect b="0" l="0" r="0" t="0"/>
          <a:stretch/>
        </p:blipFill>
        <p:spPr>
          <a:xfrm>
            <a:off x="4495800" y="3201987"/>
            <a:ext cx="4267200" cy="2846387"/>
          </a:xfrm>
          <a:prstGeom prst="rect">
            <a:avLst/>
          </a:prstGeom>
          <a:noFill/>
          <a:ln>
            <a:noFill/>
          </a:ln>
        </p:spPr>
      </p:pic>
      <p:pic>
        <p:nvPicPr>
          <p:cNvPr descr="http://cont.ws/uploads/pic/2016/5/16%20(43).jpg" id="473" name="Google Shape;473;p43"/>
          <p:cNvPicPr preferRelativeResize="0"/>
          <p:nvPr/>
        </p:nvPicPr>
        <p:blipFill rotWithShape="1">
          <a:blip r:embed="rId5">
            <a:alphaModFix/>
          </a:blip>
          <a:srcRect b="0" l="0" r="0" t="0"/>
          <a:stretch/>
        </p:blipFill>
        <p:spPr>
          <a:xfrm>
            <a:off x="609600" y="2743200"/>
            <a:ext cx="3081337" cy="22860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http://www.shapecollage.com/shapes/mask-bird.png" id="478" name="Google Shape;478;p44"/>
          <p:cNvPicPr preferRelativeResize="0"/>
          <p:nvPr/>
        </p:nvPicPr>
        <p:blipFill rotWithShape="1">
          <a:blip r:embed="rId3">
            <a:alphaModFix/>
          </a:blip>
          <a:srcRect b="0" l="0" r="0" t="0"/>
          <a:stretch/>
        </p:blipFill>
        <p:spPr>
          <a:xfrm>
            <a:off x="457200" y="762000"/>
            <a:ext cx="2209800" cy="1873250"/>
          </a:xfrm>
          <a:prstGeom prst="rect">
            <a:avLst/>
          </a:prstGeom>
          <a:noFill/>
          <a:ln>
            <a:noFill/>
          </a:ln>
        </p:spPr>
      </p:pic>
      <p:pic>
        <p:nvPicPr>
          <p:cNvPr descr="http://www.bene.be/images/uploads/2009-blog/20090807/20090807_15.png" id="479" name="Google Shape;479;p44"/>
          <p:cNvPicPr preferRelativeResize="0"/>
          <p:nvPr/>
        </p:nvPicPr>
        <p:blipFill rotWithShape="1">
          <a:blip r:embed="rId4">
            <a:alphaModFix/>
          </a:blip>
          <a:srcRect b="0" l="0" r="0" t="0"/>
          <a:stretch/>
        </p:blipFill>
        <p:spPr>
          <a:xfrm>
            <a:off x="304800" y="4038600"/>
            <a:ext cx="2740025" cy="1724025"/>
          </a:xfrm>
          <a:prstGeom prst="rect">
            <a:avLst/>
          </a:prstGeom>
          <a:noFill/>
          <a:ln>
            <a:noFill/>
          </a:ln>
        </p:spPr>
      </p:pic>
      <p:pic>
        <p:nvPicPr>
          <p:cNvPr descr="https://img1.etsystatic.com/032/0/9154158/il_340x270.580615759_i00i.jpg" id="480" name="Google Shape;480;p44"/>
          <p:cNvPicPr preferRelativeResize="0"/>
          <p:nvPr/>
        </p:nvPicPr>
        <p:blipFill rotWithShape="1">
          <a:blip r:embed="rId5">
            <a:alphaModFix/>
          </a:blip>
          <a:srcRect b="0" l="0" r="0" t="0"/>
          <a:stretch/>
        </p:blipFill>
        <p:spPr>
          <a:xfrm>
            <a:off x="3657600" y="1600200"/>
            <a:ext cx="5257800" cy="4175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http://www.wissenschaft-online.de/lexika/images/biok/fff155.jpg" id="486" name="Google Shape;486;p45"/>
          <p:cNvPicPr preferRelativeResize="0"/>
          <p:nvPr/>
        </p:nvPicPr>
        <p:blipFill rotWithShape="1">
          <a:blip r:embed="rId3">
            <a:alphaModFix/>
          </a:blip>
          <a:srcRect b="0" l="0" r="0" t="0"/>
          <a:stretch/>
        </p:blipFill>
        <p:spPr>
          <a:xfrm>
            <a:off x="533400" y="609600"/>
            <a:ext cx="2847975" cy="3400425"/>
          </a:xfrm>
          <a:prstGeom prst="rect">
            <a:avLst/>
          </a:prstGeom>
          <a:noFill/>
          <a:ln>
            <a:noFill/>
          </a:ln>
        </p:spPr>
      </p:pic>
      <p:pic>
        <p:nvPicPr>
          <p:cNvPr descr="https://encrypted-tbn2.gstatic.com/images?q=tbn:ANd9GcR8veTo9Fl8MHBADQy72Z9_s-9PAWsn86Pkk0U0uOpdSYleF-lR" id="487" name="Google Shape;487;p45"/>
          <p:cNvPicPr preferRelativeResize="0"/>
          <p:nvPr/>
        </p:nvPicPr>
        <p:blipFill rotWithShape="1">
          <a:blip r:embed="rId4">
            <a:alphaModFix/>
          </a:blip>
          <a:srcRect b="0" l="0" r="0" t="0"/>
          <a:stretch/>
        </p:blipFill>
        <p:spPr>
          <a:xfrm>
            <a:off x="3810000" y="2743200"/>
            <a:ext cx="4714875" cy="3533775"/>
          </a:xfrm>
          <a:prstGeom prst="rect">
            <a:avLst/>
          </a:prstGeom>
          <a:noFill/>
          <a:ln>
            <a:noFill/>
          </a:ln>
        </p:spPr>
      </p:pic>
      <p:pic>
        <p:nvPicPr>
          <p:cNvPr descr="https://encrypted-tbn1.gstatic.com/images?q=tbn:ANd9GcTAwdfD90e56l5L5Hnpy2b2raBB9HEgnjbj1uz-H8qSjrN28q7r" id="488" name="Google Shape;488;p45"/>
          <p:cNvPicPr preferRelativeResize="0"/>
          <p:nvPr/>
        </p:nvPicPr>
        <p:blipFill rotWithShape="1">
          <a:blip r:embed="rId5">
            <a:alphaModFix/>
          </a:blip>
          <a:srcRect b="0" l="0" r="0" t="0"/>
          <a:stretch/>
        </p:blipFill>
        <p:spPr>
          <a:xfrm>
            <a:off x="3810000" y="381000"/>
            <a:ext cx="4714875" cy="1847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4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Geometrical shapes</a:t>
            </a:r>
            <a:endParaRPr/>
          </a:p>
        </p:txBody>
      </p:sp>
      <p:pic>
        <p:nvPicPr>
          <p:cNvPr descr="https://encrypted-tbn3.gstatic.com/images?q=tbn:ANd9GcQRxBMfr-7XRuI3c0eo5nVb2mlrsBjt65xqcbhAddN4cd5m7wGb" id="494" name="Google Shape;494;p46"/>
          <p:cNvPicPr preferRelativeResize="0"/>
          <p:nvPr>
            <p:ph idx="1" type="body"/>
          </p:nvPr>
        </p:nvPicPr>
        <p:blipFill rotWithShape="1">
          <a:blip r:embed="rId3">
            <a:alphaModFix/>
          </a:blip>
          <a:srcRect b="0" l="0" r="0" t="0"/>
          <a:stretch/>
        </p:blipFill>
        <p:spPr>
          <a:xfrm>
            <a:off x="1295400" y="1828800"/>
            <a:ext cx="6629400" cy="45497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descr="http://thumbs.dreamstime.com/z/tangram-various-shapes-objects-made-old-chinese-game-32285517.jpg" id="499" name="Google Shape;499;p47"/>
          <p:cNvPicPr preferRelativeResize="0"/>
          <p:nvPr/>
        </p:nvPicPr>
        <p:blipFill rotWithShape="1">
          <a:blip r:embed="rId3">
            <a:alphaModFix/>
          </a:blip>
          <a:srcRect b="0" l="0" r="0" t="0"/>
          <a:stretch/>
        </p:blipFill>
        <p:spPr>
          <a:xfrm>
            <a:off x="762000" y="609600"/>
            <a:ext cx="7493000" cy="5334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pic>
        <p:nvPicPr>
          <p:cNvPr descr="http://d2k4scdf5emtl4.cloudfront.net/files/13/167/daily-use-objects-shape-vector-pack-screenshots-2.jpg" id="504" name="Google Shape;504;p48"/>
          <p:cNvPicPr preferRelativeResize="0"/>
          <p:nvPr/>
        </p:nvPicPr>
        <p:blipFill rotWithShape="1">
          <a:blip r:embed="rId3">
            <a:alphaModFix/>
          </a:blip>
          <a:srcRect b="0" l="0" r="0" t="0"/>
          <a:stretch/>
        </p:blipFill>
        <p:spPr>
          <a:xfrm>
            <a:off x="762000" y="1219200"/>
            <a:ext cx="7696200" cy="5084762"/>
          </a:xfrm>
          <a:prstGeom prst="rect">
            <a:avLst/>
          </a:prstGeom>
          <a:noFill/>
          <a:ln>
            <a:noFill/>
          </a:ln>
        </p:spPr>
      </p:pic>
      <p:sp>
        <p:nvSpPr>
          <p:cNvPr id="505" name="Google Shape;505;p4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Shapes of Objects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descr="http://origin-ars.els-cdn.com/content/image/1-s2.0-S0031320306004249-gr10.gif" id="511" name="Google Shape;511;p49"/>
          <p:cNvPicPr preferRelativeResize="0"/>
          <p:nvPr/>
        </p:nvPicPr>
        <p:blipFill rotWithShape="1">
          <a:blip r:embed="rId3">
            <a:alphaModFix/>
          </a:blip>
          <a:srcRect b="0" l="0" r="0" t="0"/>
          <a:stretch/>
        </p:blipFill>
        <p:spPr>
          <a:xfrm>
            <a:off x="2133600" y="1524000"/>
            <a:ext cx="4714875" cy="4667250"/>
          </a:xfrm>
          <a:prstGeom prst="rect">
            <a:avLst/>
          </a:prstGeom>
          <a:noFill/>
          <a:ln>
            <a:noFill/>
          </a:ln>
        </p:spPr>
      </p:pic>
      <p:sp>
        <p:nvSpPr>
          <p:cNvPr id="512" name="Google Shape;512;p49"/>
          <p:cNvSpPr txBox="1"/>
          <p:nvPr/>
        </p:nvSpPr>
        <p:spPr>
          <a:xfrm>
            <a:off x="2209800" y="457200"/>
            <a:ext cx="447198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Shapes from surrounding life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5"/>
          <p:cNvSpPr txBox="1"/>
          <p:nvPr/>
        </p:nvSpPr>
        <p:spPr>
          <a:xfrm>
            <a:off x="2133600" y="1062037"/>
            <a:ext cx="13589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POINT</a:t>
            </a:r>
            <a:endParaRPr/>
          </a:p>
        </p:txBody>
      </p:sp>
      <p:pic>
        <p:nvPicPr>
          <p:cNvPr descr="size" id="133" name="Google Shape;133;p5"/>
          <p:cNvPicPr preferRelativeResize="0"/>
          <p:nvPr/>
        </p:nvPicPr>
        <p:blipFill rotWithShape="1">
          <a:blip r:embed="rId3">
            <a:alphaModFix/>
          </a:blip>
          <a:srcRect b="0" l="0" r="0" t="0"/>
          <a:stretch/>
        </p:blipFill>
        <p:spPr>
          <a:xfrm>
            <a:off x="4114800" y="5381625"/>
            <a:ext cx="2857500" cy="1171575"/>
          </a:xfrm>
          <a:prstGeom prst="rect">
            <a:avLst/>
          </a:prstGeom>
          <a:noFill/>
          <a:ln>
            <a:noFill/>
          </a:ln>
        </p:spPr>
      </p:pic>
      <p:pic>
        <p:nvPicPr>
          <p:cNvPr descr="https://teknonics.files.wordpress.com/2012/05/point-line-area.jpg" id="134" name="Google Shape;134;p5"/>
          <p:cNvPicPr preferRelativeResize="0"/>
          <p:nvPr/>
        </p:nvPicPr>
        <p:blipFill rotWithShape="1">
          <a:blip r:embed="rId4">
            <a:alphaModFix/>
          </a:blip>
          <a:srcRect b="0" l="0" r="0" t="0"/>
          <a:stretch/>
        </p:blipFill>
        <p:spPr>
          <a:xfrm>
            <a:off x="1143000" y="1647825"/>
            <a:ext cx="6819900" cy="3514725"/>
          </a:xfrm>
          <a:prstGeom prst="rect">
            <a:avLst/>
          </a:prstGeom>
          <a:noFill/>
          <a:ln>
            <a:noFill/>
          </a:ln>
        </p:spPr>
      </p:pic>
      <p:sp>
        <p:nvSpPr>
          <p:cNvPr id="135" name="Google Shape;135;p5"/>
          <p:cNvSpPr txBox="1"/>
          <p:nvPr/>
        </p:nvSpPr>
        <p:spPr>
          <a:xfrm>
            <a:off x="914400" y="381000"/>
            <a:ext cx="762000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Conceptual Elements – Point,  Line, Plane, Volume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5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Shapes of Objects </a:t>
            </a:r>
            <a:endParaRPr/>
          </a:p>
        </p:txBody>
      </p:sp>
      <p:pic>
        <p:nvPicPr>
          <p:cNvPr descr="http://static.freepik.com/free-photo/material-for-daily-use-silhouette-vector_15-2233.jpg" id="518" name="Google Shape;518;p50"/>
          <p:cNvPicPr preferRelativeResize="0"/>
          <p:nvPr/>
        </p:nvPicPr>
        <p:blipFill rotWithShape="1">
          <a:blip r:embed="rId3">
            <a:alphaModFix/>
          </a:blip>
          <a:srcRect b="0" l="0" r="0" t="0"/>
          <a:stretch/>
        </p:blipFill>
        <p:spPr>
          <a:xfrm>
            <a:off x="457200" y="2057400"/>
            <a:ext cx="8343900" cy="3657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pic>
        <p:nvPicPr>
          <p:cNvPr descr="http://blog.visme.co/wp-content/uploads/2015/09/scale1.jpg" id="524" name="Google Shape;524;p51"/>
          <p:cNvPicPr preferRelativeResize="0"/>
          <p:nvPr>
            <p:ph idx="1" type="body"/>
          </p:nvPr>
        </p:nvPicPr>
        <p:blipFill rotWithShape="1">
          <a:blip r:embed="rId3">
            <a:alphaModFix/>
          </a:blip>
          <a:srcRect b="0" l="0" r="0" t="0"/>
          <a:stretch/>
        </p:blipFill>
        <p:spPr>
          <a:xfrm>
            <a:off x="381000" y="304800"/>
            <a:ext cx="2971800" cy="2971800"/>
          </a:xfrm>
          <a:prstGeom prst="rect">
            <a:avLst/>
          </a:prstGeom>
          <a:noFill/>
          <a:ln>
            <a:noFill/>
          </a:ln>
        </p:spPr>
      </p:pic>
      <p:sp>
        <p:nvSpPr>
          <p:cNvPr id="525" name="Google Shape;525;p51"/>
          <p:cNvSpPr txBox="1"/>
          <p:nvPr/>
        </p:nvSpPr>
        <p:spPr>
          <a:xfrm>
            <a:off x="4102100" y="304800"/>
            <a:ext cx="1227137"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SCALE</a:t>
            </a:r>
            <a:endParaRPr/>
          </a:p>
        </p:txBody>
      </p:sp>
      <p:pic>
        <p:nvPicPr>
          <p:cNvPr descr="http://4.bp.blogspot.com/-gfAVE3jhP5U/UMYZwRXEBhI/AAAAAAAAABw/BU-V3yWzPYI/s1600/Contrast_BlackAndWhite2.gif" id="526" name="Google Shape;526;p51"/>
          <p:cNvPicPr preferRelativeResize="0"/>
          <p:nvPr/>
        </p:nvPicPr>
        <p:blipFill rotWithShape="1">
          <a:blip r:embed="rId4">
            <a:alphaModFix/>
          </a:blip>
          <a:srcRect b="0" l="0" r="0" t="0"/>
          <a:stretch/>
        </p:blipFill>
        <p:spPr>
          <a:xfrm>
            <a:off x="5791200" y="1219200"/>
            <a:ext cx="2971800" cy="2971800"/>
          </a:xfrm>
          <a:prstGeom prst="rect">
            <a:avLst/>
          </a:prstGeom>
          <a:noFill/>
          <a:ln>
            <a:noFill/>
          </a:ln>
        </p:spPr>
      </p:pic>
      <p:pic>
        <p:nvPicPr>
          <p:cNvPr descr="https://miguelramos99.files.wordpress.com/2014/09/contrast1.gif?w=842" id="527" name="Google Shape;527;p51"/>
          <p:cNvPicPr preferRelativeResize="0"/>
          <p:nvPr/>
        </p:nvPicPr>
        <p:blipFill rotWithShape="1">
          <a:blip r:embed="rId5">
            <a:alphaModFix/>
          </a:blip>
          <a:srcRect b="0" l="0" r="0" t="0"/>
          <a:stretch/>
        </p:blipFill>
        <p:spPr>
          <a:xfrm>
            <a:off x="2133600" y="3733800"/>
            <a:ext cx="2743200" cy="27432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5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 </a:t>
            </a:r>
            <a:endParaRPr/>
          </a:p>
        </p:txBody>
      </p:sp>
      <p:pic>
        <p:nvPicPr>
          <p:cNvPr descr="D:\ACADEMIC MATERIALS\Jain University\Visual Design Presentations - Ramesh\Images\shapes_line_pw.png" id="533" name="Google Shape;533;p52"/>
          <p:cNvPicPr preferRelativeResize="0"/>
          <p:nvPr/>
        </p:nvPicPr>
        <p:blipFill rotWithShape="1">
          <a:blip r:embed="rId3">
            <a:alphaModFix/>
          </a:blip>
          <a:srcRect b="0" l="0" r="0" t="0"/>
          <a:stretch/>
        </p:blipFill>
        <p:spPr>
          <a:xfrm>
            <a:off x="685800" y="1828800"/>
            <a:ext cx="2857500" cy="3676650"/>
          </a:xfrm>
          <a:prstGeom prst="rect">
            <a:avLst/>
          </a:prstGeom>
          <a:noFill/>
          <a:ln>
            <a:noFill/>
          </a:ln>
        </p:spPr>
      </p:pic>
      <p:pic>
        <p:nvPicPr>
          <p:cNvPr descr="D:\ACADEMIC MATERIALS\Jain University\Visual Design Presentations - Ramesh\Images\abst03.gif" id="534" name="Google Shape;534;p52"/>
          <p:cNvPicPr preferRelativeResize="0"/>
          <p:nvPr/>
        </p:nvPicPr>
        <p:blipFill rotWithShape="1">
          <a:blip r:embed="rId4">
            <a:alphaModFix/>
          </a:blip>
          <a:srcRect b="0" l="0" r="0" t="0"/>
          <a:stretch/>
        </p:blipFill>
        <p:spPr>
          <a:xfrm>
            <a:off x="4191000" y="1905000"/>
            <a:ext cx="4373562" cy="35814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descr="D:\ACADEMIC MATERIALS\Jain University\Visual Design Presentations - Ramesh\Images\8.jpg" id="539" name="Google Shape;539;p53"/>
          <p:cNvPicPr preferRelativeResize="0"/>
          <p:nvPr/>
        </p:nvPicPr>
        <p:blipFill rotWithShape="1">
          <a:blip r:embed="rId3">
            <a:alphaModFix/>
          </a:blip>
          <a:srcRect b="0" l="0" r="0" t="0"/>
          <a:stretch/>
        </p:blipFill>
        <p:spPr>
          <a:xfrm>
            <a:off x="533400" y="914400"/>
            <a:ext cx="4191000" cy="5029200"/>
          </a:xfrm>
          <a:prstGeom prst="rect">
            <a:avLst/>
          </a:prstGeom>
          <a:noFill/>
          <a:ln>
            <a:noFill/>
          </a:ln>
        </p:spPr>
      </p:pic>
      <p:pic>
        <p:nvPicPr>
          <p:cNvPr descr="D:\ACADEMIC MATERIALS\Jain University\Visual Design Presentations - Ramesh\Images\13.jpg" id="540" name="Google Shape;540;p53"/>
          <p:cNvPicPr preferRelativeResize="0"/>
          <p:nvPr/>
        </p:nvPicPr>
        <p:blipFill rotWithShape="1">
          <a:blip r:embed="rId4">
            <a:alphaModFix/>
          </a:blip>
          <a:srcRect b="0" l="0" r="0" t="0"/>
          <a:stretch/>
        </p:blipFill>
        <p:spPr>
          <a:xfrm>
            <a:off x="5334000" y="1371600"/>
            <a:ext cx="3221037" cy="42672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descr="D:\ACADEMIC MATERIALS\Jain University\Visual Design Presentations - Ramesh\Images\images.jpg" id="546" name="Google Shape;546;p54"/>
          <p:cNvPicPr preferRelativeResize="0"/>
          <p:nvPr/>
        </p:nvPicPr>
        <p:blipFill rotWithShape="1">
          <a:blip r:embed="rId3">
            <a:alphaModFix/>
          </a:blip>
          <a:srcRect b="0" l="0" r="0" t="0"/>
          <a:stretch/>
        </p:blipFill>
        <p:spPr>
          <a:xfrm>
            <a:off x="1676400" y="533400"/>
            <a:ext cx="5491162" cy="5565775"/>
          </a:xfrm>
          <a:prstGeom prst="rect">
            <a:avLst/>
          </a:prstGeom>
          <a:noFill/>
          <a:ln>
            <a:noFill/>
          </a:ln>
        </p:spPr>
      </p:pic>
      <p:sp>
        <p:nvSpPr>
          <p:cNvPr id="547" name="Google Shape;547;p54"/>
          <p:cNvSpPr txBox="1"/>
          <p:nvPr/>
        </p:nvSpPr>
        <p:spPr>
          <a:xfrm>
            <a:off x="3325812" y="6259512"/>
            <a:ext cx="24923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PAINTING BY ARTIST</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55"/>
          <p:cNvSpPr txBox="1"/>
          <p:nvPr/>
        </p:nvSpPr>
        <p:spPr>
          <a:xfrm>
            <a:off x="1143000" y="1371600"/>
            <a:ext cx="6781800" cy="392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400"/>
              <a:buFont typeface="Arial"/>
              <a:buNone/>
            </a:pPr>
            <a:r>
              <a:rPr b="1" i="0" lang="en-US" sz="2400" u="none">
                <a:solidFill>
                  <a:schemeClr val="dk1"/>
                </a:solidFill>
                <a:latin typeface="Arial"/>
                <a:ea typeface="Arial"/>
                <a:cs typeface="Arial"/>
                <a:sym typeface="Arial"/>
              </a:rPr>
              <a:t>Application</a:t>
            </a:r>
            <a:endParaRPr/>
          </a:p>
          <a:p>
            <a:pPr indent="0" lvl="0" marL="0" marR="0" rtl="0" algn="l">
              <a:lnSpc>
                <a:spcPct val="100000"/>
              </a:lnSpc>
              <a:spcBef>
                <a:spcPts val="54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Concepts and elements of Design  are used in various Designs such as Architecture, Automobile, Products, Interiors and furniture etc.  </a:t>
            </a:r>
            <a:endParaRPr/>
          </a:p>
          <a:p>
            <a:pPr indent="0" lvl="0" marL="0" marR="0" rtl="0" algn="l">
              <a:lnSpc>
                <a:spcPct val="100000"/>
              </a:lnSpc>
              <a:spcBef>
                <a:spcPts val="54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Straight edges, curved edges, twisting and turning  of planes brings visual drama. </a:t>
            </a:r>
            <a:endParaRPr/>
          </a:p>
          <a:p>
            <a:pPr indent="0" lvl="0" marL="0" marR="0" rtl="0" algn="l">
              <a:lnSpc>
                <a:spcPct val="100000"/>
              </a:lnSpc>
              <a:spcBef>
                <a:spcPts val="54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Geometrical and Organic shapes and forms are used  to define the beautiful and interesting  appearance.</a:t>
            </a:r>
            <a:endParaRPr/>
          </a:p>
          <a:p>
            <a:pPr indent="0" lvl="0" marL="0" marR="0" rtl="0" algn="l">
              <a:lnSpc>
                <a:spcPct val="100000"/>
              </a:lnSpc>
              <a:spcBef>
                <a:spcPts val="54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To enhance the Visual appeal of the subject by using textural and coloured surfaces and values. </a:t>
            </a:r>
            <a:endParaRPr/>
          </a:p>
          <a:p>
            <a:pPr indent="0" lvl="0" marL="0" marR="0" rtl="0" algn="l">
              <a:lnSpc>
                <a:spcPct val="100000"/>
              </a:lnSpc>
              <a:spcBef>
                <a:spcPts val="54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Different materials such as, wood, brick, glass, metal and Industrial materials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descr="http://www.homedressing.net/wp-content/uploads/2011/09/Architecture-Design-3.jpg" id="558" name="Google Shape;558;p56"/>
          <p:cNvPicPr preferRelativeResize="0"/>
          <p:nvPr/>
        </p:nvPicPr>
        <p:blipFill rotWithShape="1">
          <a:blip r:embed="rId3">
            <a:alphaModFix/>
          </a:blip>
          <a:srcRect b="0" l="0" r="0" t="0"/>
          <a:stretch/>
        </p:blipFill>
        <p:spPr>
          <a:xfrm>
            <a:off x="609600" y="1143000"/>
            <a:ext cx="3552825" cy="4057650"/>
          </a:xfrm>
          <a:prstGeom prst="rect">
            <a:avLst/>
          </a:prstGeom>
          <a:noFill/>
          <a:ln>
            <a:noFill/>
          </a:ln>
        </p:spPr>
      </p:pic>
      <p:pic>
        <p:nvPicPr>
          <p:cNvPr descr="http://funlava.com/wp-content/uploads/2013/05/Modern-skyscraper-architecture-design.jpg" id="559" name="Google Shape;559;p56"/>
          <p:cNvPicPr preferRelativeResize="0"/>
          <p:nvPr/>
        </p:nvPicPr>
        <p:blipFill rotWithShape="1">
          <a:blip r:embed="rId4">
            <a:alphaModFix/>
          </a:blip>
          <a:srcRect b="0" l="0" r="0" t="0"/>
          <a:stretch/>
        </p:blipFill>
        <p:spPr>
          <a:xfrm>
            <a:off x="5105400" y="914400"/>
            <a:ext cx="2895600" cy="49720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http://th00.deviantart.net/fs49/PRE/i/2009/209/4/6/Fantasy_Architecture_design_by_chachajonni.jpg" id="564" name="Google Shape;564;p57"/>
          <p:cNvPicPr preferRelativeResize="0"/>
          <p:nvPr/>
        </p:nvPicPr>
        <p:blipFill rotWithShape="1">
          <a:blip r:embed="rId3">
            <a:alphaModFix/>
          </a:blip>
          <a:srcRect b="0" l="0" r="0" t="0"/>
          <a:stretch/>
        </p:blipFill>
        <p:spPr>
          <a:xfrm>
            <a:off x="0" y="0"/>
            <a:ext cx="4191000" cy="2582862"/>
          </a:xfrm>
          <a:prstGeom prst="rect">
            <a:avLst/>
          </a:prstGeom>
          <a:noFill/>
          <a:ln>
            <a:noFill/>
          </a:ln>
        </p:spPr>
      </p:pic>
      <p:pic>
        <p:nvPicPr>
          <p:cNvPr descr="http://img4.imageshack.us/img4/3831/sm1w.jpg" id="565" name="Google Shape;565;p57"/>
          <p:cNvPicPr preferRelativeResize="0"/>
          <p:nvPr/>
        </p:nvPicPr>
        <p:blipFill rotWithShape="1">
          <a:blip r:embed="rId4">
            <a:alphaModFix/>
          </a:blip>
          <a:srcRect b="0" l="0" r="0" t="0"/>
          <a:stretch/>
        </p:blipFill>
        <p:spPr>
          <a:xfrm>
            <a:off x="4191000" y="2162175"/>
            <a:ext cx="4714875" cy="4695825"/>
          </a:xfrm>
          <a:prstGeom prst="rect">
            <a:avLst/>
          </a:prstGeom>
          <a:noFill/>
          <a:ln>
            <a:noFill/>
          </a:ln>
        </p:spPr>
      </p:pic>
      <p:pic>
        <p:nvPicPr>
          <p:cNvPr descr="http://coolwallpaperz.info/user-content/uploads/wall/o/89/modern-architecture-lotus-temple-hd-widescreen-303287.jpg" id="566" name="Google Shape;566;p57"/>
          <p:cNvPicPr preferRelativeResize="0"/>
          <p:nvPr/>
        </p:nvPicPr>
        <p:blipFill rotWithShape="1">
          <a:blip r:embed="rId5">
            <a:alphaModFix/>
          </a:blip>
          <a:srcRect b="0" l="0" r="0" t="0"/>
          <a:stretch/>
        </p:blipFill>
        <p:spPr>
          <a:xfrm>
            <a:off x="381000" y="3429000"/>
            <a:ext cx="3252787" cy="24384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pic>
        <p:nvPicPr>
          <p:cNvPr descr="http://www.indiancarsbikes.in/wp-content/uploads/2015/09/Maruti-Suzuki-YRA-Tail-Lights.jpg?3a87fd" id="571" name="Google Shape;571;p58"/>
          <p:cNvPicPr preferRelativeResize="0"/>
          <p:nvPr/>
        </p:nvPicPr>
        <p:blipFill rotWithShape="1">
          <a:blip r:embed="rId3">
            <a:alphaModFix/>
          </a:blip>
          <a:srcRect b="0" l="0" r="0" t="0"/>
          <a:stretch/>
        </p:blipFill>
        <p:spPr>
          <a:xfrm>
            <a:off x="381000" y="381000"/>
            <a:ext cx="4724400" cy="2495550"/>
          </a:xfrm>
          <a:prstGeom prst="rect">
            <a:avLst/>
          </a:prstGeom>
          <a:noFill/>
          <a:ln>
            <a:noFill/>
          </a:ln>
        </p:spPr>
      </p:pic>
      <p:pic>
        <p:nvPicPr>
          <p:cNvPr descr="http://indianautosblog.com/wp-content/uploads/2013/07/Rear-seats-of-the-DC-Hyundai-Elantra.jpg" id="572" name="Google Shape;572;p58"/>
          <p:cNvPicPr preferRelativeResize="0"/>
          <p:nvPr/>
        </p:nvPicPr>
        <p:blipFill rotWithShape="1">
          <a:blip r:embed="rId4">
            <a:alphaModFix/>
          </a:blip>
          <a:srcRect b="0" l="0" r="0" t="0"/>
          <a:stretch/>
        </p:blipFill>
        <p:spPr>
          <a:xfrm>
            <a:off x="1066800" y="3200400"/>
            <a:ext cx="4113212" cy="2743200"/>
          </a:xfrm>
          <a:prstGeom prst="rect">
            <a:avLst/>
          </a:prstGeom>
          <a:noFill/>
          <a:ln>
            <a:noFill/>
          </a:ln>
        </p:spPr>
      </p:pic>
      <p:pic>
        <p:nvPicPr>
          <p:cNvPr descr="http://www.buycarseatcovers.com/wp-content/uploads/2015/12/car-seat-cover-india-KC-18a-513x600.jpg" id="573" name="Google Shape;573;p58"/>
          <p:cNvPicPr preferRelativeResize="0"/>
          <p:nvPr/>
        </p:nvPicPr>
        <p:blipFill rotWithShape="1">
          <a:blip r:embed="rId5">
            <a:alphaModFix/>
          </a:blip>
          <a:srcRect b="0" l="0" r="0" t="0"/>
          <a:stretch/>
        </p:blipFill>
        <p:spPr>
          <a:xfrm>
            <a:off x="5410200" y="1981200"/>
            <a:ext cx="3429000" cy="40100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http://www.honeywellshop.eu/images/CL60PM-HONEYWELL-L.JPG" id="578" name="Google Shape;578;p59"/>
          <p:cNvPicPr preferRelativeResize="0"/>
          <p:nvPr/>
        </p:nvPicPr>
        <p:blipFill rotWithShape="1">
          <a:blip r:embed="rId3">
            <a:alphaModFix/>
          </a:blip>
          <a:srcRect b="0" l="0" r="0" t="0"/>
          <a:stretch/>
        </p:blipFill>
        <p:spPr>
          <a:xfrm>
            <a:off x="0" y="2971800"/>
            <a:ext cx="3352800" cy="3352800"/>
          </a:xfrm>
          <a:prstGeom prst="rect">
            <a:avLst/>
          </a:prstGeom>
          <a:noFill/>
          <a:ln>
            <a:noFill/>
          </a:ln>
        </p:spPr>
      </p:pic>
      <p:pic>
        <p:nvPicPr>
          <p:cNvPr descr="http://www.pk.all.biz/img/pk/catalog/74394.jpeg" id="579" name="Google Shape;579;p59"/>
          <p:cNvPicPr preferRelativeResize="0"/>
          <p:nvPr/>
        </p:nvPicPr>
        <p:blipFill rotWithShape="1">
          <a:blip r:embed="rId4">
            <a:alphaModFix/>
          </a:blip>
          <a:srcRect b="0" l="0" r="0" t="0"/>
          <a:stretch/>
        </p:blipFill>
        <p:spPr>
          <a:xfrm>
            <a:off x="3200400" y="152400"/>
            <a:ext cx="2857500" cy="2857500"/>
          </a:xfrm>
          <a:prstGeom prst="rect">
            <a:avLst/>
          </a:prstGeom>
          <a:noFill/>
          <a:ln>
            <a:noFill/>
          </a:ln>
        </p:spPr>
      </p:pic>
      <p:pic>
        <p:nvPicPr>
          <p:cNvPr descr="Bajaj Platini PX 91PCR Air Cooler" id="580" name="Google Shape;580;p59"/>
          <p:cNvPicPr preferRelativeResize="0"/>
          <p:nvPr/>
        </p:nvPicPr>
        <p:blipFill rotWithShape="1">
          <a:blip r:embed="rId5">
            <a:alphaModFix/>
          </a:blip>
          <a:srcRect b="0" l="0" r="0" t="0"/>
          <a:stretch/>
        </p:blipFill>
        <p:spPr>
          <a:xfrm>
            <a:off x="6324600" y="1600200"/>
            <a:ext cx="2257425" cy="448786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descr="http://images.macmillan.com/folio-assets/interiors-images/9780374318352.IN08.jpg" id="140" name="Google Shape;140;p6"/>
          <p:cNvPicPr preferRelativeResize="0"/>
          <p:nvPr/>
        </p:nvPicPr>
        <p:blipFill rotWithShape="1">
          <a:blip r:embed="rId3">
            <a:alphaModFix/>
          </a:blip>
          <a:srcRect b="0" l="0" r="0" t="0"/>
          <a:stretch/>
        </p:blipFill>
        <p:spPr>
          <a:xfrm>
            <a:off x="381000" y="457200"/>
            <a:ext cx="2220912" cy="2265362"/>
          </a:xfrm>
          <a:prstGeom prst="rect">
            <a:avLst/>
          </a:prstGeom>
          <a:noFill/>
          <a:ln>
            <a:noFill/>
          </a:ln>
        </p:spPr>
      </p:pic>
      <p:pic>
        <p:nvPicPr>
          <p:cNvPr descr="http://previews.123rf.com/images/idrutu/idrutu0903/idrutu090300040/4553805-Vector-background-with-distorted-dots-Stock-Vector.jpg" id="141" name="Google Shape;141;p6"/>
          <p:cNvPicPr preferRelativeResize="0"/>
          <p:nvPr/>
        </p:nvPicPr>
        <p:blipFill rotWithShape="1">
          <a:blip r:embed="rId4">
            <a:alphaModFix/>
          </a:blip>
          <a:srcRect b="0" l="0" r="0" t="0"/>
          <a:stretch/>
        </p:blipFill>
        <p:spPr>
          <a:xfrm>
            <a:off x="5791200" y="457200"/>
            <a:ext cx="3048000" cy="2349500"/>
          </a:xfrm>
          <a:prstGeom prst="rect">
            <a:avLst/>
          </a:prstGeom>
          <a:noFill/>
          <a:ln>
            <a:noFill/>
          </a:ln>
        </p:spPr>
      </p:pic>
      <p:pic>
        <p:nvPicPr>
          <p:cNvPr descr="http://previews.123rf.com/images/enjoylife25/enjoylife250708/enjoylife25070800156/1546136-vector-halftone-dots-for-backgrounds-and-design-Stock-Photo-pattern.jpg" id="142" name="Google Shape;142;p6"/>
          <p:cNvPicPr preferRelativeResize="0"/>
          <p:nvPr/>
        </p:nvPicPr>
        <p:blipFill rotWithShape="1">
          <a:blip r:embed="rId5">
            <a:alphaModFix/>
          </a:blip>
          <a:srcRect b="0" l="0" r="0" t="0"/>
          <a:stretch/>
        </p:blipFill>
        <p:spPr>
          <a:xfrm>
            <a:off x="2971800" y="838200"/>
            <a:ext cx="2362200" cy="2362200"/>
          </a:xfrm>
          <a:prstGeom prst="rect">
            <a:avLst/>
          </a:prstGeom>
          <a:noFill/>
          <a:ln>
            <a:noFill/>
          </a:ln>
        </p:spPr>
      </p:pic>
      <p:pic>
        <p:nvPicPr>
          <p:cNvPr descr="stipple" id="143" name="Google Shape;143;p6"/>
          <p:cNvPicPr preferRelativeResize="0"/>
          <p:nvPr/>
        </p:nvPicPr>
        <p:blipFill rotWithShape="1">
          <a:blip r:embed="rId6">
            <a:alphaModFix/>
          </a:blip>
          <a:srcRect b="0" l="0" r="0" t="0"/>
          <a:stretch/>
        </p:blipFill>
        <p:spPr>
          <a:xfrm>
            <a:off x="1447800" y="3657600"/>
            <a:ext cx="6096000" cy="20574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http://st.hzcdn.com/simgs/db7196110265646d_4-9270/modern-bookcases.jpg" id="585" name="Google Shape;585;p60"/>
          <p:cNvPicPr preferRelativeResize="0"/>
          <p:nvPr/>
        </p:nvPicPr>
        <p:blipFill rotWithShape="1">
          <a:blip r:embed="rId3">
            <a:alphaModFix/>
          </a:blip>
          <a:srcRect b="0" l="0" r="0" t="0"/>
          <a:stretch/>
        </p:blipFill>
        <p:spPr>
          <a:xfrm>
            <a:off x="533400" y="0"/>
            <a:ext cx="3190875" cy="3810000"/>
          </a:xfrm>
          <a:prstGeom prst="rect">
            <a:avLst/>
          </a:prstGeom>
          <a:noFill/>
          <a:ln>
            <a:noFill/>
          </a:ln>
        </p:spPr>
      </p:pic>
      <p:pic>
        <p:nvPicPr>
          <p:cNvPr descr="http://aryasena.com/wp-content/uploads/modern-wood-furniture-display-cabinet.jpg" id="586" name="Google Shape;586;p60"/>
          <p:cNvPicPr preferRelativeResize="0"/>
          <p:nvPr/>
        </p:nvPicPr>
        <p:blipFill rotWithShape="1">
          <a:blip r:embed="rId4">
            <a:alphaModFix/>
          </a:blip>
          <a:srcRect b="0" l="0" r="0" t="0"/>
          <a:stretch/>
        </p:blipFill>
        <p:spPr>
          <a:xfrm>
            <a:off x="5410200" y="0"/>
            <a:ext cx="2706687" cy="3886200"/>
          </a:xfrm>
          <a:prstGeom prst="rect">
            <a:avLst/>
          </a:prstGeom>
          <a:noFill/>
          <a:ln>
            <a:noFill/>
          </a:ln>
        </p:spPr>
      </p:pic>
      <p:pic>
        <p:nvPicPr>
          <p:cNvPr descr="http://2.bp.blogspot.com/-TooYHddi0mE/VLAKIk2NXAI/AAAAAAAALGQ/Jcpl9-ssLIs/s1600/Modern-italian-furniture-design-comfortable-colorful-archairs.jpeg" id="587" name="Google Shape;587;p60"/>
          <p:cNvPicPr preferRelativeResize="0"/>
          <p:nvPr/>
        </p:nvPicPr>
        <p:blipFill rotWithShape="1">
          <a:blip r:embed="rId5">
            <a:alphaModFix/>
          </a:blip>
          <a:srcRect b="0" l="0" r="0" t="0"/>
          <a:stretch/>
        </p:blipFill>
        <p:spPr>
          <a:xfrm>
            <a:off x="685800" y="3962400"/>
            <a:ext cx="4038600" cy="2625725"/>
          </a:xfrm>
          <a:prstGeom prst="rect">
            <a:avLst/>
          </a:prstGeom>
          <a:noFill/>
          <a:ln>
            <a:noFill/>
          </a:ln>
        </p:spPr>
      </p:pic>
      <p:pic>
        <p:nvPicPr>
          <p:cNvPr descr="http://cdn.trendir.com/wp-content/uploads/old/ultra-modern/ultra-modern-armchairs-123-steiner-paris-1.jpg" id="588" name="Google Shape;588;p60"/>
          <p:cNvPicPr preferRelativeResize="0"/>
          <p:nvPr/>
        </p:nvPicPr>
        <p:blipFill rotWithShape="1">
          <a:blip r:embed="rId6">
            <a:alphaModFix/>
          </a:blip>
          <a:srcRect b="0" l="0" r="0" t="0"/>
          <a:stretch/>
        </p:blipFill>
        <p:spPr>
          <a:xfrm>
            <a:off x="4876800" y="3783012"/>
            <a:ext cx="4267200" cy="3074987"/>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descr="http://img.archiexpo.com/images_ae/photo-g/9521-3905115.jpg" id="593" name="Google Shape;593;p61"/>
          <p:cNvPicPr preferRelativeResize="0"/>
          <p:nvPr/>
        </p:nvPicPr>
        <p:blipFill rotWithShape="1">
          <a:blip r:embed="rId3">
            <a:alphaModFix/>
          </a:blip>
          <a:srcRect b="0" l="0" r="0" t="0"/>
          <a:stretch/>
        </p:blipFill>
        <p:spPr>
          <a:xfrm>
            <a:off x="3200400" y="0"/>
            <a:ext cx="5681662" cy="3048000"/>
          </a:xfrm>
          <a:prstGeom prst="rect">
            <a:avLst/>
          </a:prstGeom>
          <a:noFill/>
          <a:ln>
            <a:noFill/>
          </a:ln>
        </p:spPr>
      </p:pic>
      <p:pic>
        <p:nvPicPr>
          <p:cNvPr descr="http://www.allmyfaves.com/blog/wp-content/uploads/2012/09/WABI-SABI-Get-inspired-and-harmonize-your-living-space.jpg" id="594" name="Google Shape;594;p61"/>
          <p:cNvPicPr preferRelativeResize="0"/>
          <p:nvPr/>
        </p:nvPicPr>
        <p:blipFill rotWithShape="1">
          <a:blip r:embed="rId4">
            <a:alphaModFix/>
          </a:blip>
          <a:srcRect b="0" l="0" r="0" t="0"/>
          <a:stretch/>
        </p:blipFill>
        <p:spPr>
          <a:xfrm>
            <a:off x="304800" y="381000"/>
            <a:ext cx="2857500" cy="2857500"/>
          </a:xfrm>
          <a:prstGeom prst="rect">
            <a:avLst/>
          </a:prstGeom>
          <a:noFill/>
          <a:ln>
            <a:noFill/>
          </a:ln>
        </p:spPr>
      </p:pic>
      <p:pic>
        <p:nvPicPr>
          <p:cNvPr descr="http://img.archiexpo.com/images_ae/photo-g/79474-2018247.jpg" id="595" name="Google Shape;595;p61"/>
          <p:cNvPicPr preferRelativeResize="0"/>
          <p:nvPr/>
        </p:nvPicPr>
        <p:blipFill rotWithShape="1">
          <a:blip r:embed="rId5">
            <a:alphaModFix/>
          </a:blip>
          <a:srcRect b="0" l="0" r="0" t="0"/>
          <a:stretch/>
        </p:blipFill>
        <p:spPr>
          <a:xfrm>
            <a:off x="685800" y="3505200"/>
            <a:ext cx="7781925" cy="29432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descr="http://designlike.com/wp-content/uploads/2012/09/Nautilus-Table-second-edition-by-Marc-Fish-01-600x421.jpg" id="600" name="Google Shape;600;p62"/>
          <p:cNvPicPr preferRelativeResize="0"/>
          <p:nvPr/>
        </p:nvPicPr>
        <p:blipFill rotWithShape="1">
          <a:blip r:embed="rId3">
            <a:alphaModFix/>
          </a:blip>
          <a:srcRect b="0" l="0" r="0" t="0"/>
          <a:stretch/>
        </p:blipFill>
        <p:spPr>
          <a:xfrm>
            <a:off x="533400" y="457200"/>
            <a:ext cx="3810000" cy="2673350"/>
          </a:xfrm>
          <a:prstGeom prst="rect">
            <a:avLst/>
          </a:prstGeom>
          <a:noFill/>
          <a:ln>
            <a:noFill/>
          </a:ln>
        </p:spPr>
      </p:pic>
      <p:pic>
        <p:nvPicPr>
          <p:cNvPr descr="http://www.richvon.co/wp-content/uploads/2015/08/modern-kitchen-utensils-29.jpg" id="601" name="Google Shape;601;p62"/>
          <p:cNvPicPr preferRelativeResize="0"/>
          <p:nvPr/>
        </p:nvPicPr>
        <p:blipFill rotWithShape="1">
          <a:blip r:embed="rId4">
            <a:alphaModFix/>
          </a:blip>
          <a:srcRect b="0" l="0" r="0" t="0"/>
          <a:stretch/>
        </p:blipFill>
        <p:spPr>
          <a:xfrm>
            <a:off x="4775200" y="457200"/>
            <a:ext cx="4368800" cy="3276600"/>
          </a:xfrm>
          <a:prstGeom prst="rect">
            <a:avLst/>
          </a:prstGeom>
          <a:noFill/>
          <a:ln>
            <a:noFill/>
          </a:ln>
        </p:spPr>
      </p:pic>
      <p:pic>
        <p:nvPicPr>
          <p:cNvPr descr="http://www.productdesignmagazine.com/images/product-design-magazine-4-941-0-600px.jpg" id="602" name="Google Shape;602;p62"/>
          <p:cNvPicPr preferRelativeResize="0"/>
          <p:nvPr/>
        </p:nvPicPr>
        <p:blipFill rotWithShape="1">
          <a:blip r:embed="rId5">
            <a:alphaModFix/>
          </a:blip>
          <a:srcRect b="0" l="0" r="0" t="0"/>
          <a:stretch/>
        </p:blipFill>
        <p:spPr>
          <a:xfrm>
            <a:off x="0" y="3200400"/>
            <a:ext cx="5715000" cy="3219450"/>
          </a:xfrm>
          <a:prstGeom prst="rect">
            <a:avLst/>
          </a:prstGeom>
          <a:noFill/>
          <a:ln>
            <a:noFill/>
          </a:ln>
        </p:spPr>
      </p:pic>
      <p:pic>
        <p:nvPicPr>
          <p:cNvPr descr="http://www.casinistudio.com/images/PRODUCTDESIGN-IMAGES-05-LUCACASINI/cosmetics-casini-studio-luca-casini.jpg" id="603" name="Google Shape;603;p62"/>
          <p:cNvPicPr preferRelativeResize="0"/>
          <p:nvPr/>
        </p:nvPicPr>
        <p:blipFill rotWithShape="1">
          <a:blip r:embed="rId6">
            <a:alphaModFix/>
          </a:blip>
          <a:srcRect b="0" l="0" r="0" t="0"/>
          <a:stretch/>
        </p:blipFill>
        <p:spPr>
          <a:xfrm>
            <a:off x="4876800" y="3429000"/>
            <a:ext cx="3886200" cy="291465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63"/>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Conclusion </a:t>
            </a:r>
            <a:endParaRPr/>
          </a:p>
        </p:txBody>
      </p:sp>
      <p:sp>
        <p:nvSpPr>
          <p:cNvPr id="609" name="Google Shape;609;p63"/>
          <p:cNvSpPr txBox="1"/>
          <p:nvPr>
            <p:ph idx="1" type="body"/>
          </p:nvPr>
        </p:nvSpPr>
        <p:spPr>
          <a:xfrm>
            <a:off x="457200" y="2362200"/>
            <a:ext cx="8229600" cy="182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Graphical representation of objects as shapes enhances our visualization ability </a:t>
            </a:r>
            <a:endParaRPr/>
          </a:p>
          <a:p>
            <a:pPr indent="-139700" lvl="0" marL="342900" marR="0" rtl="0" algn="l">
              <a:spcBef>
                <a:spcPts val="640"/>
              </a:spcBef>
              <a:spcAft>
                <a:spcPts val="0"/>
              </a:spcAft>
              <a:buClr>
                <a:schemeClr val="dk1"/>
              </a:buClr>
              <a:buSzPts val="3200"/>
              <a:buFont typeface="Arial"/>
              <a:buNone/>
            </a:pPr>
            <a:r>
              <a:t/>
            </a:r>
            <a:endParaRPr b="0" i="0" sz="3200" u="none">
              <a:solidFill>
                <a:schemeClr val="dk1"/>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6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ASSIGNMENT</a:t>
            </a:r>
            <a:endParaRPr/>
          </a:p>
        </p:txBody>
      </p:sp>
      <p:sp>
        <p:nvSpPr>
          <p:cNvPr id="615" name="Google Shape;615;p64"/>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1. Draw shapes of different objects from your memory</a:t>
            </a:r>
            <a:endParaRPr/>
          </a:p>
          <a:p>
            <a:pPr indent="-342900" lvl="0" marL="34290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2. Draw overlapping of different Geometrical shapes </a:t>
            </a:r>
            <a:endParaRPr/>
          </a:p>
          <a:p>
            <a:pPr indent="-342900" lvl="0" marL="342900" marR="0" rtl="0" algn="l">
              <a:lnSpc>
                <a:spcPct val="100000"/>
              </a:lnSpc>
              <a:spcBef>
                <a:spcPts val="64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3. Draw overlapping of different  Organic shapes.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6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Materials / Mediums</a:t>
            </a:r>
            <a:endParaRPr/>
          </a:p>
        </p:txBody>
      </p:sp>
      <p:sp>
        <p:nvSpPr>
          <p:cNvPr id="621" name="Google Shape;621;p65"/>
          <p:cNvSpPr txBox="1"/>
          <p:nvPr>
            <p:ph idx="1" type="body"/>
          </p:nvPr>
        </p:nvSpPr>
        <p:spPr>
          <a:xfrm>
            <a:off x="457200" y="1600200"/>
            <a:ext cx="8229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Pencil drawing on Paper</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2B/4B/6B Pencils</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Black and white poster colours on Paper</a:t>
            </a:r>
            <a:endParaRPr/>
          </a:p>
          <a:p>
            <a:pPr indent="-342900" lvl="0" marL="342900" marR="0" rtl="0" algn="l">
              <a:lnSpc>
                <a:spcPct val="100000"/>
              </a:lnSpc>
              <a:spcBef>
                <a:spcPts val="640"/>
              </a:spcBef>
              <a:spcAft>
                <a:spcPts val="0"/>
              </a:spcAft>
              <a:buClr>
                <a:schemeClr val="dk1"/>
              </a:buClr>
              <a:buSzPts val="3200"/>
              <a:buFont typeface="Arial"/>
              <a:buChar char="•"/>
            </a:pPr>
            <a:r>
              <a:rPr b="0" i="0" lang="en-US" sz="3200" u="none">
                <a:solidFill>
                  <a:schemeClr val="dk1"/>
                </a:solidFill>
                <a:latin typeface="Arial"/>
                <a:ea typeface="Arial"/>
                <a:cs typeface="Arial"/>
                <a:sym typeface="Arial"/>
              </a:rPr>
              <a:t>Quarter imperial size Paper</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66"/>
          <p:cNvSpPr txBox="1"/>
          <p:nvPr/>
        </p:nvSpPr>
        <p:spPr>
          <a:xfrm>
            <a:off x="533400" y="533400"/>
            <a:ext cx="8001000" cy="4770437"/>
          </a:xfrm>
          <a:prstGeom prst="rect">
            <a:avLst/>
          </a:prstGeom>
          <a:solidFill>
            <a:srgbClr val="CCFF3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Form</a:t>
            </a:r>
            <a:endParaRPr/>
          </a:p>
          <a:p>
            <a:pPr indent="0" lvl="0" marL="0" marR="0" rtl="0" algn="l">
              <a:lnSpc>
                <a:spcPct val="100000"/>
              </a:lnSpc>
              <a:spcBef>
                <a:spcPts val="0"/>
              </a:spcBef>
              <a:spcAft>
                <a:spcPts val="0"/>
              </a:spcAft>
              <a:buClr>
                <a:schemeClr val="dk1"/>
              </a:buClr>
              <a:buSzPts val="2800"/>
              <a:buFont typeface="Arial"/>
              <a:buNone/>
            </a:pPr>
            <a:r>
              <a:t/>
            </a:r>
            <a:endParaRPr b="0" i="0" sz="2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t/>
            </a:r>
            <a:endParaRPr b="0" i="0" sz="20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Arial"/>
              <a:buNone/>
            </a:pPr>
            <a:r>
              <a:rPr b="0" i="0" lang="en-US" sz="2000" u="none">
                <a:solidFill>
                  <a:schemeClr val="dk1"/>
                </a:solidFill>
                <a:latin typeface="Arial"/>
                <a:ea typeface="Arial"/>
                <a:cs typeface="Arial"/>
                <a:sym typeface="Arial"/>
              </a:rPr>
              <a:t>Form can be classified in three fundamental aspects based on the three concepts</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Simple / Complex</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Beauty / Ugly</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Whole / Broken</a:t>
            </a:r>
            <a:endParaRPr/>
          </a:p>
        </p:txBody>
      </p:sp>
      <p:sp>
        <p:nvSpPr>
          <p:cNvPr id="627" name="Google Shape;627;p66"/>
          <p:cNvSpPr txBox="1"/>
          <p:nvPr/>
        </p:nvSpPr>
        <p:spPr>
          <a:xfrm>
            <a:off x="1143000" y="1295400"/>
            <a:ext cx="6477000" cy="915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Forms are objects having three dimensions.  Like shapes, they both have length and width, but forms also have depth.  YOU are a three dimensional form, so is a tree or a table.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67"/>
          <p:cNvSpPr txBox="1"/>
          <p:nvPr/>
        </p:nvSpPr>
        <p:spPr>
          <a:xfrm>
            <a:off x="762000" y="304800"/>
            <a:ext cx="37338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Simple Form</a:t>
            </a:r>
            <a:endParaRPr/>
          </a:p>
        </p:txBody>
      </p:sp>
      <p:pic>
        <p:nvPicPr>
          <p:cNvPr descr="scan0001" id="634" name="Google Shape;634;p67"/>
          <p:cNvPicPr preferRelativeResize="0"/>
          <p:nvPr>
            <p:ph idx="1" type="body"/>
          </p:nvPr>
        </p:nvPicPr>
        <p:blipFill rotWithShape="1">
          <a:blip r:embed="rId3">
            <a:alphaModFix/>
          </a:blip>
          <a:srcRect b="0" l="0" r="0" t="0"/>
          <a:stretch/>
        </p:blipFill>
        <p:spPr>
          <a:xfrm>
            <a:off x="1600200" y="2286000"/>
            <a:ext cx="5638800" cy="4418012"/>
          </a:xfrm>
          <a:prstGeom prst="rect">
            <a:avLst/>
          </a:prstGeom>
          <a:noFill/>
          <a:ln>
            <a:noFill/>
          </a:ln>
        </p:spPr>
      </p:pic>
      <p:sp>
        <p:nvSpPr>
          <p:cNvPr id="635" name="Google Shape;635;p67"/>
          <p:cNvSpPr txBox="1"/>
          <p:nvPr/>
        </p:nvSpPr>
        <p:spPr>
          <a:xfrm>
            <a:off x="457200" y="1143000"/>
            <a:ext cx="81534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Geometrical forms are simple forms having basic shapes and easy to interpret Visually. Also they can be repeated with accuracy and similarity.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descr="http://s3files.core77.com/blog/images/2011/06/Lean-2.jpg" id="641" name="Google Shape;641;p68"/>
          <p:cNvPicPr preferRelativeResize="0"/>
          <p:nvPr/>
        </p:nvPicPr>
        <p:blipFill rotWithShape="1">
          <a:blip r:embed="rId3">
            <a:alphaModFix/>
          </a:blip>
          <a:srcRect b="0" l="11964" r="9402" t="27586"/>
          <a:stretch/>
        </p:blipFill>
        <p:spPr>
          <a:xfrm>
            <a:off x="1143000" y="1143000"/>
            <a:ext cx="3505200" cy="1600200"/>
          </a:xfrm>
          <a:prstGeom prst="rect">
            <a:avLst/>
          </a:prstGeom>
          <a:noFill/>
          <a:ln>
            <a:noFill/>
          </a:ln>
        </p:spPr>
      </p:pic>
      <p:pic>
        <p:nvPicPr>
          <p:cNvPr descr="http://barbarahepworth.org.uk/sculptures/images/BH-72.jpg" id="642" name="Google Shape;642;p68"/>
          <p:cNvPicPr preferRelativeResize="0"/>
          <p:nvPr/>
        </p:nvPicPr>
        <p:blipFill rotWithShape="1">
          <a:blip r:embed="rId4">
            <a:alphaModFix/>
          </a:blip>
          <a:srcRect b="0" l="0" r="0" t="0"/>
          <a:stretch/>
        </p:blipFill>
        <p:spPr>
          <a:xfrm>
            <a:off x="5105400" y="914400"/>
            <a:ext cx="3733800" cy="2924175"/>
          </a:xfrm>
          <a:prstGeom prst="rect">
            <a:avLst/>
          </a:prstGeom>
          <a:noFill/>
          <a:ln>
            <a:noFill/>
          </a:ln>
        </p:spPr>
      </p:pic>
      <p:sp>
        <p:nvSpPr>
          <p:cNvPr id="643" name="Google Shape;643;p68"/>
          <p:cNvSpPr txBox="1"/>
          <p:nvPr/>
        </p:nvSpPr>
        <p:spPr>
          <a:xfrm>
            <a:off x="838200" y="381000"/>
            <a:ext cx="75438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Example for simple form:     Sharp and round edged forms of different materials</a:t>
            </a:r>
            <a:endParaRPr/>
          </a:p>
        </p:txBody>
      </p:sp>
      <p:sp>
        <p:nvSpPr>
          <p:cNvPr id="644" name="Google Shape;644;p68"/>
          <p:cNvSpPr txBox="1"/>
          <p:nvPr/>
        </p:nvSpPr>
        <p:spPr>
          <a:xfrm>
            <a:off x="3733800" y="5473700"/>
            <a:ext cx="4572000" cy="138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a:solidFill>
                  <a:schemeClr val="dk1"/>
                </a:solidFill>
                <a:latin typeface="Arial"/>
                <a:ea typeface="Arial"/>
                <a:cs typeface="Arial"/>
                <a:sym typeface="Arial"/>
              </a:rPr>
              <a:t>Tony Smith</a:t>
            </a:r>
            <a:br>
              <a:rPr b="0" i="0" lang="en-US" sz="1200" u="none">
                <a:solidFill>
                  <a:schemeClr val="dk1"/>
                </a:solidFill>
                <a:latin typeface="Arial"/>
                <a:ea typeface="Arial"/>
                <a:cs typeface="Arial"/>
                <a:sym typeface="Arial"/>
              </a:rPr>
            </a:br>
            <a:r>
              <a:rPr b="0" i="0" lang="en-US" sz="1200" u="none">
                <a:solidFill>
                  <a:schemeClr val="dk1"/>
                </a:solidFill>
                <a:latin typeface="Arial"/>
                <a:ea typeface="Arial"/>
                <a:cs typeface="Arial"/>
                <a:sym typeface="Arial"/>
              </a:rPr>
              <a:t>American, 1912–1980</a:t>
            </a:r>
            <a:br>
              <a:rPr b="0" i="0" lang="en-US" sz="1200" u="none">
                <a:solidFill>
                  <a:schemeClr val="dk1"/>
                </a:solidFill>
                <a:latin typeface="Arial"/>
                <a:ea typeface="Arial"/>
                <a:cs typeface="Arial"/>
                <a:sym typeface="Arial"/>
              </a:rPr>
            </a:br>
            <a:r>
              <a:rPr b="0" i="1" lang="en-US" sz="1200" u="none">
                <a:solidFill>
                  <a:schemeClr val="dk1"/>
                </a:solidFill>
                <a:latin typeface="Arial"/>
                <a:ea typeface="Arial"/>
                <a:cs typeface="Arial"/>
                <a:sym typeface="Arial"/>
              </a:rPr>
              <a:t>Moondog</a:t>
            </a:r>
            <a:r>
              <a:rPr b="0" i="0" lang="en-US" sz="1200" u="none">
                <a:solidFill>
                  <a:schemeClr val="dk1"/>
                </a:solidFill>
                <a:latin typeface="Arial"/>
                <a:ea typeface="Arial"/>
                <a:cs typeface="Arial"/>
                <a:sym typeface="Arial"/>
              </a:rPr>
              <a:t>, model 1964, fabricated 1998–1999</a:t>
            </a:r>
            <a:br>
              <a:rPr b="0" i="0" lang="en-US" sz="1200" u="none">
                <a:solidFill>
                  <a:schemeClr val="dk1"/>
                </a:solidFill>
                <a:latin typeface="Arial"/>
                <a:ea typeface="Arial"/>
                <a:cs typeface="Arial"/>
                <a:sym typeface="Arial"/>
              </a:rPr>
            </a:br>
            <a:r>
              <a:rPr b="0" i="0" lang="en-US" sz="1200" u="none">
                <a:solidFill>
                  <a:schemeClr val="dk1"/>
                </a:solidFill>
                <a:latin typeface="Arial"/>
                <a:ea typeface="Arial"/>
                <a:cs typeface="Arial"/>
                <a:sym typeface="Arial"/>
              </a:rPr>
              <a:t>painted aluminum, 521.3 x 468 x 467.4 cm (205 1/4 x 184 1/4 x 184 in.), gross weight: 4,200 lbs</a:t>
            </a:r>
            <a:br>
              <a:rPr b="0" i="0" lang="en-US" sz="1200" u="none">
                <a:solidFill>
                  <a:schemeClr val="dk1"/>
                </a:solidFill>
                <a:latin typeface="Arial"/>
                <a:ea typeface="Arial"/>
                <a:cs typeface="Arial"/>
                <a:sym typeface="Arial"/>
              </a:rPr>
            </a:br>
            <a:r>
              <a:rPr b="0" i="0" lang="en-US" sz="1200" u="none">
                <a:solidFill>
                  <a:schemeClr val="dk1"/>
                </a:solidFill>
                <a:latin typeface="Arial"/>
                <a:ea typeface="Arial"/>
                <a:cs typeface="Arial"/>
                <a:sym typeface="Arial"/>
              </a:rPr>
              <a:t>National Gallery of Art, Gift of The Morris and Gwendolyn Cafritz Foundation</a:t>
            </a:r>
            <a:endParaRPr/>
          </a:p>
        </p:txBody>
      </p:sp>
      <p:pic>
        <p:nvPicPr>
          <p:cNvPr descr="smith-moondog" id="645" name="Google Shape;645;p68"/>
          <p:cNvPicPr preferRelativeResize="0"/>
          <p:nvPr/>
        </p:nvPicPr>
        <p:blipFill rotWithShape="1">
          <a:blip r:embed="rId5">
            <a:alphaModFix/>
          </a:blip>
          <a:srcRect b="0" l="0" r="0" t="0"/>
          <a:stretch/>
        </p:blipFill>
        <p:spPr>
          <a:xfrm>
            <a:off x="457200" y="2773362"/>
            <a:ext cx="3200400" cy="4084637"/>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descr="http://resources.made-in-china.com/actives_mic/industry_info/2/1770814/1381470339914.jpg" id="650" name="Google Shape;650;p69"/>
          <p:cNvPicPr preferRelativeResize="0"/>
          <p:nvPr/>
        </p:nvPicPr>
        <p:blipFill rotWithShape="1">
          <a:blip r:embed="rId3">
            <a:alphaModFix/>
          </a:blip>
          <a:srcRect b="0" l="0" r="0" t="0"/>
          <a:stretch/>
        </p:blipFill>
        <p:spPr>
          <a:xfrm>
            <a:off x="2438400" y="1447800"/>
            <a:ext cx="4876800" cy="1474787"/>
          </a:xfrm>
          <a:prstGeom prst="rect">
            <a:avLst/>
          </a:prstGeom>
          <a:noFill/>
          <a:ln>
            <a:noFill/>
          </a:ln>
        </p:spPr>
      </p:pic>
      <p:sp>
        <p:nvSpPr>
          <p:cNvPr id="651" name="Google Shape;651;p69"/>
          <p:cNvSpPr txBox="1"/>
          <p:nvPr/>
        </p:nvSpPr>
        <p:spPr>
          <a:xfrm>
            <a:off x="3200400" y="838200"/>
            <a:ext cx="2211387"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Cleo Pendant Light:</a:t>
            </a:r>
            <a:endParaRPr/>
          </a:p>
        </p:txBody>
      </p:sp>
      <p:pic>
        <p:nvPicPr>
          <p:cNvPr descr="http://www.marvelbuilding.com/wp-content/uploads/2013/04/Simple-Chair-in-Heel-like-Design.jpg" id="652" name="Google Shape;652;p69"/>
          <p:cNvPicPr preferRelativeResize="0"/>
          <p:nvPr/>
        </p:nvPicPr>
        <p:blipFill rotWithShape="1">
          <a:blip r:embed="rId4">
            <a:alphaModFix/>
          </a:blip>
          <a:srcRect b="0" l="23466" r="24266" t="5172"/>
          <a:stretch/>
        </p:blipFill>
        <p:spPr>
          <a:xfrm>
            <a:off x="762000" y="3810000"/>
            <a:ext cx="2286000" cy="2565400"/>
          </a:xfrm>
          <a:prstGeom prst="rect">
            <a:avLst/>
          </a:prstGeom>
          <a:noFill/>
          <a:ln>
            <a:noFill/>
          </a:ln>
        </p:spPr>
      </p:pic>
      <p:pic>
        <p:nvPicPr>
          <p:cNvPr descr="http://handmadefurnitures.com/wp-content/uploads/2014/01/Simple-Design-Teak-Console-Table-KKK-002.jpg" id="653" name="Google Shape;653;p69"/>
          <p:cNvPicPr preferRelativeResize="0"/>
          <p:nvPr/>
        </p:nvPicPr>
        <p:blipFill rotWithShape="1">
          <a:blip r:embed="rId5">
            <a:alphaModFix/>
          </a:blip>
          <a:srcRect b="0" l="0" r="0" t="0"/>
          <a:stretch/>
        </p:blipFill>
        <p:spPr>
          <a:xfrm>
            <a:off x="4572000" y="3276600"/>
            <a:ext cx="3200400" cy="3200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7"/>
          <p:cNvSpPr txBox="1"/>
          <p:nvPr/>
        </p:nvSpPr>
        <p:spPr>
          <a:xfrm>
            <a:off x="609600" y="425450"/>
            <a:ext cx="7924800" cy="5910262"/>
          </a:xfrm>
          <a:prstGeom prst="rect">
            <a:avLst/>
          </a:prstGeom>
          <a:solidFill>
            <a:srgbClr val="FFFFFF"/>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303335"/>
              </a:buClr>
              <a:buSzPts val="2400"/>
              <a:buFont typeface="Times New Roman"/>
              <a:buNone/>
            </a:pPr>
            <a:r>
              <a:rPr b="1" i="0" lang="en-US" sz="2400" u="none">
                <a:solidFill>
                  <a:srgbClr val="303335"/>
                </a:solidFill>
                <a:latin typeface="Times New Roman"/>
                <a:ea typeface="Times New Roman"/>
                <a:cs typeface="Times New Roman"/>
                <a:sym typeface="Times New Roman"/>
              </a:rPr>
              <a:t>What isline?</a:t>
            </a:r>
            <a:r>
              <a:rPr b="0" i="0" lang="en-US" sz="2400" u="none">
                <a:solidFill>
                  <a:srgbClr val="303335"/>
                </a:solidFill>
                <a:latin typeface="Times New Roman"/>
                <a:ea typeface="Times New Roman"/>
                <a:cs typeface="Times New Roman"/>
                <a:sym typeface="Times New Roman"/>
              </a:rPr>
              <a:t> </a:t>
            </a:r>
            <a:endParaRPr/>
          </a:p>
          <a:p>
            <a:pPr indent="0" lvl="0" marL="0" marR="0" rtl="0" algn="ctr">
              <a:lnSpc>
                <a:spcPct val="100000"/>
              </a:lnSpc>
              <a:spcBef>
                <a:spcPts val="0"/>
              </a:spcBef>
              <a:spcAft>
                <a:spcPts val="0"/>
              </a:spcAft>
              <a:buClr>
                <a:schemeClr val="dk1"/>
              </a:buClr>
              <a:buSzPts val="2400"/>
              <a:buFont typeface="Arial"/>
              <a:buNone/>
            </a:pPr>
            <a:r>
              <a:t/>
            </a:r>
            <a:endParaRPr b="0" i="0" sz="2400" u="none">
              <a:solidFill>
                <a:srgbClr val="303335"/>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303335"/>
              </a:buClr>
              <a:buSzPts val="2400"/>
              <a:buFont typeface="Times New Roman"/>
              <a:buNone/>
            </a:pPr>
            <a:r>
              <a:rPr b="1" i="0" lang="en-US" sz="2400" u="none">
                <a:solidFill>
                  <a:srgbClr val="303335"/>
                </a:solidFill>
                <a:latin typeface="Times New Roman"/>
                <a:ea typeface="Times New Roman"/>
                <a:cs typeface="Times New Roman"/>
                <a:sym typeface="Times New Roman"/>
              </a:rPr>
              <a:t>Geometrically, it connects two points.</a:t>
            </a:r>
            <a:endParaRPr/>
          </a:p>
          <a:p>
            <a:pPr indent="0" lvl="0" marL="0" marR="0" rtl="0" algn="ctr">
              <a:lnSpc>
                <a:spcPct val="100000"/>
              </a:lnSpc>
              <a:spcBef>
                <a:spcPts val="0"/>
              </a:spcBef>
              <a:spcAft>
                <a:spcPts val="0"/>
              </a:spcAft>
              <a:buClr>
                <a:srgbClr val="303335"/>
              </a:buClr>
              <a:buSzPts val="2400"/>
              <a:buFont typeface="Times New Roman"/>
              <a:buNone/>
            </a:pPr>
            <a:r>
              <a:rPr b="1" i="0" lang="en-US" sz="2400" u="none">
                <a:solidFill>
                  <a:srgbClr val="303335"/>
                </a:solidFill>
                <a:latin typeface="Times New Roman"/>
                <a:ea typeface="Times New Roman"/>
                <a:cs typeface="Times New Roman"/>
                <a:sym typeface="Times New Roman"/>
              </a:rPr>
              <a:t> A line is a path traced by a moving point,</a:t>
            </a:r>
            <a:endParaRPr/>
          </a:p>
          <a:p>
            <a:pPr indent="0" lvl="0" marL="0" marR="0" rtl="0" algn="ctr">
              <a:lnSpc>
                <a:spcPct val="100000"/>
              </a:lnSpc>
              <a:spcBef>
                <a:spcPts val="0"/>
              </a:spcBef>
              <a:spcAft>
                <a:spcPts val="0"/>
              </a:spcAft>
              <a:buClr>
                <a:srgbClr val="303335"/>
              </a:buClr>
              <a:buSzPts val="2400"/>
              <a:buFont typeface="Times New Roman"/>
              <a:buNone/>
            </a:pPr>
            <a:r>
              <a:rPr b="1" i="0" lang="en-US" sz="2400" u="none">
                <a:solidFill>
                  <a:srgbClr val="303335"/>
                </a:solidFill>
                <a:latin typeface="Times New Roman"/>
                <a:ea typeface="Times New Roman"/>
                <a:cs typeface="Times New Roman"/>
                <a:sym typeface="Times New Roman"/>
              </a:rPr>
              <a:t> i.e. a pencil point or a paintbrush.  </a:t>
            </a:r>
            <a:endParaRPr/>
          </a:p>
          <a:p>
            <a:pPr indent="0" lvl="0" marL="0" marR="0" rtl="0" algn="ctr">
              <a:lnSpc>
                <a:spcPct val="100000"/>
              </a:lnSpc>
              <a:spcBef>
                <a:spcPts val="0"/>
              </a:spcBef>
              <a:spcAft>
                <a:spcPts val="0"/>
              </a:spcAft>
              <a:buClr>
                <a:srgbClr val="303335"/>
              </a:buClr>
              <a:buSzPts val="2400"/>
              <a:buFont typeface="Times New Roman"/>
              <a:buNone/>
            </a:pPr>
            <a:r>
              <a:rPr b="1" i="0" lang="en-US" sz="2400" u="none">
                <a:solidFill>
                  <a:srgbClr val="303335"/>
                </a:solidFill>
                <a:latin typeface="Times New Roman"/>
                <a:ea typeface="Times New Roman"/>
                <a:cs typeface="Times New Roman"/>
                <a:sym typeface="Times New Roman"/>
              </a:rPr>
              <a:t>We see lines all around us. Line is a vital element of any artwork.</a:t>
            </a:r>
            <a:endParaRPr/>
          </a:p>
          <a:p>
            <a:pPr indent="0" lvl="0" marL="0" marR="0" rtl="0" algn="ctr">
              <a:lnSpc>
                <a:spcPct val="100000"/>
              </a:lnSpc>
              <a:spcBef>
                <a:spcPts val="0"/>
              </a:spcBef>
              <a:spcAft>
                <a:spcPts val="0"/>
              </a:spcAft>
              <a:buClr>
                <a:schemeClr val="dk1"/>
              </a:buClr>
              <a:buSzPts val="2400"/>
              <a:buFont typeface="Times New Roman"/>
              <a:buNone/>
            </a:pPr>
            <a:r>
              <a:rPr b="1" i="0" lang="en-US" sz="2400" u="none">
                <a:solidFill>
                  <a:schemeClr val="dk1"/>
                </a:solidFill>
                <a:latin typeface="Times New Roman"/>
                <a:ea typeface="Times New Roman"/>
                <a:cs typeface="Times New Roman"/>
                <a:sym typeface="Times New Roman"/>
              </a:rPr>
              <a:t>Line is a mark created on any surface  </a:t>
            </a:r>
            <a:endParaRPr/>
          </a:p>
          <a:p>
            <a:pPr indent="0" lvl="0" marL="0" marR="0" rtl="0" algn="ctr">
              <a:lnSpc>
                <a:spcPct val="100000"/>
              </a:lnSpc>
              <a:spcBef>
                <a:spcPts val="0"/>
              </a:spcBef>
              <a:spcAft>
                <a:spcPts val="0"/>
              </a:spcAft>
              <a:buClr>
                <a:schemeClr val="dk1"/>
              </a:buClr>
              <a:buSzPts val="2400"/>
              <a:buFont typeface="Calibri"/>
              <a:buNone/>
            </a:pPr>
            <a:r>
              <a:rPr b="1" i="0" lang="en-US" sz="2400" u="none">
                <a:solidFill>
                  <a:schemeClr val="dk1"/>
                </a:solidFill>
                <a:latin typeface="Calibri"/>
                <a:ea typeface="Calibri"/>
                <a:cs typeface="Calibri"/>
                <a:sym typeface="Calibri"/>
              </a:rPr>
              <a:t>Line is an idea and concept </a:t>
            </a:r>
            <a:endParaRPr/>
          </a:p>
          <a:p>
            <a:pPr indent="0" lvl="0" marL="0" marR="0" rtl="0" algn="ctr">
              <a:lnSpc>
                <a:spcPct val="100000"/>
              </a:lnSpc>
              <a:spcBef>
                <a:spcPts val="0"/>
              </a:spcBef>
              <a:spcAft>
                <a:spcPts val="0"/>
              </a:spcAft>
              <a:buClr>
                <a:schemeClr val="dk1"/>
              </a:buClr>
              <a:buSzPts val="2400"/>
              <a:buFont typeface="Calibri"/>
              <a:buNone/>
            </a:pPr>
            <a:r>
              <a:rPr b="1" i="0" lang="en-US" sz="2400" u="none">
                <a:solidFill>
                  <a:schemeClr val="dk1"/>
                </a:solidFill>
                <a:latin typeface="Calibri"/>
                <a:ea typeface="Calibri"/>
                <a:cs typeface="Calibri"/>
                <a:sym typeface="Calibri"/>
              </a:rPr>
              <a:t> Line is also a visual experience </a:t>
            </a:r>
            <a:endParaRPr/>
          </a:p>
          <a:p>
            <a:pPr indent="0" lvl="0" marL="0" marR="0" rtl="0" algn="ctr">
              <a:lnSpc>
                <a:spcPct val="100000"/>
              </a:lnSpc>
              <a:spcBef>
                <a:spcPts val="0"/>
              </a:spcBef>
              <a:spcAft>
                <a:spcPts val="0"/>
              </a:spcAft>
              <a:buClr>
                <a:schemeClr val="dk1"/>
              </a:buClr>
              <a:buSzPts val="2400"/>
              <a:buFont typeface="Arial"/>
              <a:buNone/>
            </a:pPr>
            <a:r>
              <a:t/>
            </a:r>
            <a:endParaRPr b="1" i="0" sz="2400" u="non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2400"/>
              <a:buFont typeface="Arial"/>
              <a:buNone/>
            </a:pPr>
            <a:r>
              <a:t/>
            </a:r>
            <a:endParaRPr b="1" i="0" sz="2400" u="none">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chemeClr val="dk1"/>
              </a:buClr>
              <a:buSzPts val="2400"/>
              <a:buFont typeface="Times New Roman"/>
              <a:buNone/>
            </a:pPr>
            <a:r>
              <a:rPr b="1" i="0" lang="en-US" sz="2400" u="none">
                <a:solidFill>
                  <a:schemeClr val="dk1"/>
                </a:solidFill>
                <a:latin typeface="Times New Roman"/>
                <a:ea typeface="Times New Roman"/>
                <a:cs typeface="Times New Roman"/>
                <a:sym typeface="Times New Roman"/>
              </a:rPr>
              <a:t>A-----------------------------------------------------------B</a:t>
            </a:r>
            <a:endParaRPr/>
          </a:p>
          <a:p>
            <a:pPr indent="0" lvl="0" marL="0" marR="0" rtl="0" algn="ctr">
              <a:lnSpc>
                <a:spcPct val="100000"/>
              </a:lnSpc>
              <a:spcBef>
                <a:spcPts val="0"/>
              </a:spcBef>
              <a:spcAft>
                <a:spcPts val="0"/>
              </a:spcAft>
              <a:buClr>
                <a:srgbClr val="303335"/>
              </a:buClr>
              <a:buSzPts val="2400"/>
              <a:buFont typeface="Proxima Nova"/>
              <a:buNone/>
            </a:pPr>
            <a:r>
              <a:rPr b="0" i="0" lang="en-US" sz="2400" u="none">
                <a:solidFill>
                  <a:srgbClr val="303335"/>
                </a:solidFill>
                <a:latin typeface="Proxima Nova"/>
                <a:ea typeface="Proxima Nova"/>
                <a:cs typeface="Proxima Nova"/>
                <a:sym typeface="Proxima Nova"/>
              </a:rPr>
              <a:t> </a:t>
            </a:r>
            <a:endParaRPr/>
          </a:p>
          <a:p>
            <a:pPr indent="0" lvl="0" marL="0" marR="0" rtl="0" algn="ctr">
              <a:lnSpc>
                <a:spcPct val="100000"/>
              </a:lnSpc>
              <a:spcBef>
                <a:spcPts val="0"/>
              </a:spcBef>
              <a:spcAft>
                <a:spcPts val="0"/>
              </a:spcAft>
              <a:buClr>
                <a:schemeClr val="dk1"/>
              </a:buClr>
              <a:buSzPts val="2400"/>
              <a:buFont typeface="Arial"/>
              <a:buNone/>
            </a:pPr>
            <a:r>
              <a:t/>
            </a:r>
            <a:endParaRPr b="0" i="0" sz="2400" u="non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303335"/>
              </a:buClr>
              <a:buSzPts val="2400"/>
              <a:buFont typeface="Proxima Nova"/>
              <a:buNone/>
            </a:pPr>
            <a:r>
              <a:rPr b="0" i="0" lang="en-US" sz="2400" u="none">
                <a:solidFill>
                  <a:srgbClr val="303335"/>
                </a:solidFill>
                <a:latin typeface="Proxima Nova"/>
                <a:ea typeface="Proxima Nova"/>
                <a:cs typeface="Proxima Nova"/>
                <a:sym typeface="Proxima Nova"/>
              </a:rPr>
              <a:t>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pic>
        <p:nvPicPr>
          <p:cNvPr id="659" name="Google Shape;659;p70"/>
          <p:cNvPicPr preferRelativeResize="0"/>
          <p:nvPr/>
        </p:nvPicPr>
        <p:blipFill rotWithShape="1">
          <a:blip r:embed="rId3">
            <a:alphaModFix/>
          </a:blip>
          <a:srcRect b="0" l="0" r="0" t="0"/>
          <a:stretch/>
        </p:blipFill>
        <p:spPr>
          <a:xfrm>
            <a:off x="533400" y="1447800"/>
            <a:ext cx="3200400" cy="4267200"/>
          </a:xfrm>
          <a:prstGeom prst="rect">
            <a:avLst/>
          </a:prstGeom>
          <a:noFill/>
          <a:ln>
            <a:noFill/>
          </a:ln>
        </p:spPr>
      </p:pic>
      <p:sp>
        <p:nvSpPr>
          <p:cNvPr id="660" name="Google Shape;660;p70"/>
          <p:cNvSpPr txBox="1"/>
          <p:nvPr/>
        </p:nvSpPr>
        <p:spPr>
          <a:xfrm>
            <a:off x="533400" y="533400"/>
            <a:ext cx="173672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Complex forms</a:t>
            </a:r>
            <a:endParaRPr/>
          </a:p>
        </p:txBody>
      </p:sp>
      <p:pic>
        <p:nvPicPr>
          <p:cNvPr descr="https://encrypted-tbn1.gstatic.com/images?q=tbn:ANd9GcQ-YVMjOEFsx8jJNUK16_UizFhh6p-snPssmgVfLU2duDEfQKdkqQ" id="661" name="Google Shape;661;p70"/>
          <p:cNvPicPr preferRelativeResize="0"/>
          <p:nvPr/>
        </p:nvPicPr>
        <p:blipFill rotWithShape="1">
          <a:blip r:embed="rId4">
            <a:alphaModFix/>
          </a:blip>
          <a:srcRect b="0" l="0" r="0" t="0"/>
          <a:stretch/>
        </p:blipFill>
        <p:spPr>
          <a:xfrm>
            <a:off x="4648200" y="2209800"/>
            <a:ext cx="4095750" cy="32766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descr="https://encrypted-tbn0.gstatic.com/images?q=tbn:ANd9GcQ8XEGTPdnA9UmMTyK9omAVngpX1KLggEu7EZCpuX4t8bLoBhH8LQ" id="666" name="Google Shape;666;p71"/>
          <p:cNvPicPr preferRelativeResize="0"/>
          <p:nvPr/>
        </p:nvPicPr>
        <p:blipFill rotWithShape="1">
          <a:blip r:embed="rId3">
            <a:alphaModFix/>
          </a:blip>
          <a:srcRect b="0" l="0" r="0" t="0"/>
          <a:stretch/>
        </p:blipFill>
        <p:spPr>
          <a:xfrm>
            <a:off x="1600200" y="609600"/>
            <a:ext cx="4876800" cy="2438400"/>
          </a:xfrm>
          <a:prstGeom prst="rect">
            <a:avLst/>
          </a:prstGeom>
          <a:noFill/>
          <a:ln>
            <a:noFill/>
          </a:ln>
        </p:spPr>
      </p:pic>
      <p:sp>
        <p:nvSpPr>
          <p:cNvPr descr="data:image/jpeg;base64,/9j/4AAQSkZJRgABAQAAAQABAAD/2wCEAAkGBxMSEhUTExITFRUXGBcaFhcXFhYYGBoZGhgaGB8aGh8YHyggIBslGxgYITEhKCkrLi4uGiAzODMtNygtLisBCgoKDg0OGxAQGy4lICUvLS0yKy8vLzAvKy0wNS8vLSsrLTA4Ny8vLy0uLS0tLTIvLS0vLystLSsvLTItLS0tLf/AABEIALcBEwMBIgACEQEDEQH/xAAcAAACAgMBAQAAAAAAAAAAAAAAAwIEAQUGBwj/xAA9EAACAQQBAwMCBAUCBQEJAAABAhEAAxIhMQQiQRMyUQVhBkJxgRQjUpGhM2IHQ7HR8HIVFiRTgpLBwvH/xAAaAQADAQEBAQAAAAAAAAAAAAAAAQIDBAUG/8QAMREAAgAEAwUIAgIDAQAAAAAAAAECESHwAzFBBBJRYZEFcYGhscHR4RPxMlIVIlMU/9oADAMBAAIRAxEAPwD3GiiigAooooAKKKKACiiigAooooAKKKKACiisE0AZorW9b9bs2ssrglRtQdmTED5M+PHmtNf/ABeYeLUQDBnI61JUQWHEYk+eI3zYu14OFSKK/ApQRM6qaJrzu/8AiW9m5N2ASECqrYyVkroAo8zDEzB41qpc6+4HeXfvnMM0ArADQ4IEAR3ETqB5rhj7Ywk6Qtl/ifE9LtdQrCVZSJiQQRPEfrNYv9QqCWIAkCT8kwK8l6e6o9RLWAVdSbbmdd2RHbMCQWnUR93m7bviO1gD3ST2RuA8QxGRgRr/ADWEXbMl/Dzv1K/CuJ6S31mwMv5q9hAbk7MQBHPI4481Vf8AFHSgA+py4TgjevmND5+1ebKy7Em2Sd5KX9MEGBIMqDMe4DmkXOmzXbJ65kKPUUHGAOT2z7jzM+fNZvtfE4JdRrChPUbX4o6VmK+rBGthgOY0SIPI/uKzb/E3THi4eQNo42VyjY+P7brzO++DY/ymxnKGYMdDtxJgkhQOYJ5FNsuQZZgS2MBlCuV4LS7kDGPbE9pgTqp/zGLKcl5/IfihPSP/AHk6eJDsdwQEckancDVTT8Q9MSB6okgsJDCQPiR/5qvMrl9QSvtZSSs8MJBNxSwgmRuAKYb5I7cPdyziGJxkDEkQTHyIFH+Yx/6rz+RPDh0PULH1ay/tuqdA8xzPz50dePNXMq8lFwIoV9AGDPasMYIZiCSIPkDxE1bs/U7wJFu8ykYrvHawpVDJiTvFhEjXmtsPtr/pD4oTwuDPUKK5D6L+LTiBfB1M3ACJ7o2pAIIHP7HzXUdH1a3VDoZB+xB/cHYr1cDa8LG/g68NTNwtD6KKK6SQooooAKKKKACiiigAooooAKKKKACiiigAoorU/VPr1qwSGJJEZAA6BBP7+NCTuojxIYFvROSGlM2s1qur/ENhBIcOT7VSTJgmNfp+1cZ9W+sX+oc23QohHtFxlVljY1BY5RzjwPBitTZb0wWBDWomVVVxnRzAPcACIBk8j714+0drpUwlPm/b7NFh8TsOo/FxYH0bcyNEkyfuBHt47jz8ea5ofX7l24yvcguQuOTAEEahSgBBCxkf8eaF5woXOFDE4glhkxBJyWCI/wBo+fNR9UFisupK9zHO3IBhVXWMe4TjOj+teXi7XjY095uXQtJLIdb65HV81CcrcS4zmO4QOCArDc87HNZ6hQSCQrJyQcYHcsdywpWCTj5ETJrVAly7WndyG1BQgqRqWJBxnnx+lH8aCWdlCwYdHIOxIlAxMmdCNeI81juVnDfuG8NtWLmcslvZOQ9V1IAJgsogCYGwI0KelorwzjjCMCef6ogiCdEg6+80mzijpsqACe5w2UxwQGgyeOD+1Zup6YJIRWyk9pBUOxAIglWJUREDk/NKKbY5k2tnN+3ysgsSGMBsgrTsEf1R9zFRvXQDiLgxQMqnFdNJBCzrgifOvio9ZahmElVg7KsQpLMSQY12936gAMBukL9PsjNvSU6OIyY5CAZAUyGM+fFCUOt9RpmXs28gvpZsEYsoecvBMlhwwjzurli+CsYyGHcgTEwQ0LcPKkKIyMftVUktkQ90IAEErOJUxHecpgifuD+grWDcDxcQtqXI7lMz3NG+A3b+n2puHeVXlet+Qpl2+VCKtsIWRk1KqQZJifcQQ3P2nzWVu3BmtxgpJAgsz5/lJy/NyIBk7HFJ6q4I9QSQpwDQCMT2lSGJJ1on51WboMMq5TJcAgBW4Mb1oR5G5/ShKgmX7tsM2JBKi4eJQLnIk4medyPmTS+jAfEZgtl3MG92M4CYgkR5APBqhYug9uLRg/8Apg5TkCwltsB27H+Kx9Ot23uG5bt4EIxIxyQ6iQASQRwf7jml+OScysy7asMGVmRZNySzKqhcdBgQYiAZWDsgwKml5m0MWGRQLJlUYCCcDsAwBAnzO6r9FeIVCO3Jz3srELjIGDTsRrxtvNNcFmXYBRjE4ypRO4eJVsVG+CBSiVXO7vmtDHrsQIVWEjMksAHWdCZyJBAkiJid1e+j/ULllgy3FzYnEZSICwRx3R542RH2o9PcVmtmVlSWxVTOyS0E8jSn7iRqsngcliolVCy4aSdHftEHzsHcU03C6Ud3cwPTfw3+IU6kRGLgCRIIb5KweJ+d1vK8bS8UK4I8qTuFKyokHIbIxBH/ANNei/hf60byBLhHqgCeJYYgzrU72BXv7B2h+SWHiZ6PiZRQao39FFFeuZhRRRQAUUUUAFFFFABRRWCaAM1F3AEnVanrPr9tVYoQ7CYGwDETBjY34rjPrP1q5euFClw6LJBXCG7N75DDhpkTqvP2ntLBwaJzfBe7LUDZsfq/4quXMlsgBC2IuBgrQV5JPtA5kb4+9c5/EhroJuKxus2QD9vzJYiSDAGIiq3U9c4KKF7mc4uQp2DLMiqPLEKDuRVb1j2qt5Mc3Cq6hSo1LHAr3D4gGK+fxsbFx3ON0u+JplRFr/2iMylsB8IygLiQWIIDCIiZjfFavq7nTrcdWIzymELMhldLAgDxo/Bq2rsyFGxxIY9qE4gEXAuOpBiR5/vVa71Bj+TZtXJGTiCnaggBGPLfbnxJqMNSf36vLj8jmQfqMFUNcXFp7Slw3AAZgMZIEwByR+ophyYtctOygAh1ZyGYCWkZ+34A+445rH8YLkPLGDDkj2holApJ8j4A0JqqvWEi4RcR1YscyvdtBOiZ2e2tN18LvxIamW+oyJslAEGJUNcCiQykgHHZ0B+n70W7t2DnbzFsrjiQcSUkQrTJMwRvdIDlGU3FtqBkJ9wHZ4yA7TqW35AqI6kKzA3EJBJAMKzDEsCTMwGYxE7g0t1tSV+IzYI2asgmWt9y27YU5Ry2WoOJA/eq1xVu8s4bDYQLbE8lbny5OWp4k1HqerxBFx1GRJDgtOsWAkjzwDvQPzSE6ntZi1z02J7kRfT4JYsBwQWO4jR/YggeaGbMpJIIBJUEIGYrBgwfI23G+396jlLAmR29rFgnlQSGUGTAEz9uKrWEmCoOLQEyukso0CQJ/eCfiY4rNzEQCzIFgSuK3DISJGwV2eJ43xUbqnICSqFA2pbE6AZ8zhvIN5mRIn83zqnYv5E5i6rLzAZGyMEF5JUyeIjR41V1ephEGbeQRE942fiOTrUeagWYSe62dEgTLKCZMngljA8cAVUPMa4A1wqDjLNhBck3ATruxPgltgDgUh20JCEmVIDQcmyA92svP2qborCVdTioa2GUksZPbI5G4x3uZjVL6lbir6dshtkFACcWhidsY7dCZ88DVVCkipE26vuggrvFsJC7EaJXbDgpA8n9Z2QUyChfUPYFU4tsyG8iTMx4FVxdHpozOXyJLowhZ/pDjgGB54pn08KAtxBGTEK10qwAP/pOiIPA380OFJCZb6k9uB9RLaCLhtgMMuV0RxOyY8Dip9NfAYepiLwZci6Q4UDtI87HI/3VTJgJCxkx9zxacjwSCTCgCPn71OyHfHETcY3FfJ4WIkANyBAkQJ3Ubqld6egtS3ctqyQxuEZEIgUiCs48d3mYMamKmzIGLFiGCMgVmGVvcYnUwZgc/wCarK2/UzZnABACdqx2n1AZIMQMif21TFuBXS1eaCr5ZCHkRoT5iMYP7cVEr9fYY9rWBhSV1Atgl4ghuR3Y8yBEGaZZ6m5adSn5WUI6uAJKkiQTOMECef71XtE4ly62zcJmQcu34845RHkSOd1YuDFNr5syfzR/6wJmfEfP2qZtPn7jPW/pnXLetrcQyD/gjkf3q1XAfgf6uEYWsTjdJxPnIT/dYHPGh8134r63Y9oWPhKLXJ95zxwyYUUUV1EhRRRQAViaCa578SfXWtYpYKM+RDiV7YXPu3rt3wTB/essbFhwoHHFkhpTLP1f8QWrIgMpecYyUAH5aSNAxMbriut/EjXlZswwXM4oWYCTjEJBB3qdDWya1PV9Re7WxzVgCzLKtaa6SpMPtmIPwYG4Gqh9Rv4NcBYW7hIwCqQtwocQSuJLLqRG5Pivmtp27Fx3JUXBe5vCkiTdWnsgZAHK3bGLh3BV9OJUBTyRMngzSRYLjC4rOQxUvcYAqFAOSkMNjXco4nzqo2nYvlgMFB73wRgocZB0Pd3MQdkHt5FS6kEdri4ZZmW6pYAuQTA2O5UgDbKTO24riSk6BmVblwI4U+oxYHFlm7c9MEmCB7RDKDIgx+lN6rqX9OCAbgJZlzCsAqHgRGUQQNx81DqbbqkYWrmJzuI1whiSqgEz7mj9iZqLgLC9qqxcQHA7iViRCgDkAGONjQrSULk7+RhdYiHvBStzWWwFIAgS06ZeGABniJpN65oH1GOJkaLWwDuGJGiJTfyAdzQbdxSyo9lbeWlzbJFLhhBPbsg4sQIC6nis3L7KGZcmXEcPDKUBG1GiAQDOzA4iqS4EuhXb6etzN1i7cV5Ylmm4Bsqw/wBy8L/t+DRfu2SCSbLFljhZhUMQYmJbxGwDVi90zZBzcvEOCrBIQMVUFdKpZRiW1BMAbpXWxpngbARrmJCqe3ujYOAGxw0DUxVqKbVb4CKBsyFyM7WVtjJxGpXtOz5G9TVg3bZVbZAYAyVfVySA36mdYtv41M1a6UsWhPTa37mjO1GRkqoWViV98wJ5E1Ua7bIFxWzZlXTEEicUiQ2mBEjIAAnRq97eY1I2C5AEkuWAICuFbeJXcHZJDDnQEVW6e3dD/wAw2mBJLbbHICQG7V5OxJI5/SndxckrdnECAykaYxPd4hhPHn70xIZQCGAInEIxbGQ3kb7uJmTiT8VlOQ+Qn1Em4oYlAwPa3aOwZSTMSZ2fg+ea3r+qrN6a3gsFykZRsH77H6RAPMUx+otuJYBnAUjBZKkEsSQJOM8kjUa5ov3lPq3AHbKYuWp3o9rL5MsCYBjQ4rRKWlb9bTEyd1RdRSpxLcPlkYKmEIXjQPbsCTyeM22VUUEqHDdzyQfcBJUnYxA54mkD6naLAXGNplAg44OXwxE9oOIMiPgUwWLgxwOWYgqyhO0SVYRwABueZ4ik01SKl8bQTCx0/wDRi1xixO4xY/DDthZn9hUv4onKBdBEAdrMQdanju5/esdPcUntAFpQC1vYYHQ7MZ90gkiBH9zDgAm6FtsS0YqzArxJJ1O/0g0nV1vlfUqfAg17FlW722wwJF5ZYNiCSPB+NeCBT7TW327Yhnl7WoxgkaWfMEjVUuj+qd3DXCuatGTgo35iTpV8SfjzVjobLBkt2lRLglgSylSjeHZJbwY/f4qo4ZKtL/QmZZiI71sz6bWkbVsmYJHlRyQP71KzYEFFvnMMMCuKozNoke5pAkc8fANHTX9YrLvDKxfMpb42Cqyqx5JnQq2L5UyfRuBYUKA2RnyoMjzEz58cVETapd9/ERiwrjIPbCKna/pPGYnRXIZMNkljU1LlFAW1Zt3I78gASrZBsV3locmsJZcSAEZe245ZirKTIwcgEngcQP7VH6kSs3Ljj1slZbKlmtEa9sgEtA4H/wCazzcrvvKlJFvo7xyYtdtvfLFVSQmuPVE8NH3+KyoAZ5LE22ye6hwyfnEgyC0jgcx96qdPacmUtYq4JDOyBlfIszJ5VgNY6q1lbAyzR7agCGxZrjAEhro4BB0D+lRGknS+lzz5DHdLfKMhdx6hghQIxJOQAYmZ2f8AwV619K6z1rSXNSygmOA3kfsZrx1TiSAuCghriNLEuQe1YBGIB/QGu+/4dXz6T2m5VgdAxBAWJP5pUz/fzXpdlYrhxtzSL1IjU0dfRRRX0hiFYNZqNAFL6x1wsWXuGNDUkCSdDkjya8o+pdXkS5Z2XJhdGZWcgcBzIyxIjzIE7rqP+KHWOPQsoCGdvdE6kAx9wNwftXmHU9GwtZMS1tg5uqSVyuLqZ/pEr53iY3NeF2jF+TEUE5Jer+suZtCqG6trdQvcXA2Utlkzb+aTEEELswdiTEb+Kz0Fv1jblTbxJcAx6jIFnEwxhIgDjfgbmH8fbIDWslBx7YUAqTBBEzyZ+2uYFU7dtQCCl0goxdkf08gxJXgywiNbMeIrzYoZU1vnI0alQv8AU3jgWS4UkoIALLEyxy98ydbiYqnaumcBkcuSiZFZ0YAnYUDxozuqnTXAqm4l9iQypiSrHYiVQw0jY2RuKsW7DNmA6ltgFUxZmJ1bcZAiZjeX2bdVuqGjvyHNaDbTygOZOPLSVUDPFhozBGJxJmR8VNbPMNrDftKlmQKT3iSSOYEH9qTpipLAsHJxKkEAQIHLABo7eBBNRcMxzLOUAVNXFxLK2BOoKgidAj541UyI7yXoC2RL3iqYEHMOqbUTAMEA73lpl2IqY6gqc2ZvSKrOI5IyUtl7iCgiQAfkxFL9VllVtsRDugT+YsGfdkRxBnRJGwan/EC3jcAhSfcO9cnXNe0KJGQJJXfjVDm86369RGLlq4AjW3KsBou+drBgxxaD5TEACNjk02SZyy2P5pUqcmMKSNThBgQD+X7mlWyAoZB2/wDKYMxKx26UyAMpaAS0c1jqbi6Pq4ke26BFsFTpBJwJYTot5PkCiTbld3IWRi8ScfUtyZbd2AnczcqCSJgEArOXwDUEdUS6otHBgQHtr/Lm4qwCwMKQ4g8ifOqa7MUzyXISfVEhWHsAVQ0quII/YkE6BwbJfTp3GMxcbsbkRK5TDAHwO0liZqk+IGerb02RfTMvmvazMGMrog4k6zgnW+aY1xjxmH2ccVudpYdxxBVtLtsuVA3VS1aEHFFCOVCsXDG2fB8sAGRmVVPJg80y8IIyLjEgXLyoYKsJhgZVeVASJUzzO1JZX790gHCRl6YDbMsRbVjm21ckCWaNLxvY1TAwecTcCgtAgBsz3bBkmCCWIgEwKq3SqHJrt60Tjpm90TLDNZJGhEL+1ZWywOBt2SQpJuk4KZAJZ3jMsJ/LMmfgwnCNE0viHLEsXlQGUoLlsyZBIkszfBA5NV79o2E7mfNdKFIjHnFZXJzDRPgzV22Swm4wcKcGti2on02ACTlkQWMiBvfE0u3Z9wS2y7H8xlP8rZIBDksFAg6iT8TQmld+lQ0KzXrLFI7Srdt6DO41cbHbnYx4g1IXoCFbBXnFwqguQQd7yBGp/Xzqmu7sjoXRyz7A9rkyA5JOt8Dca/ZVkBLgwW7la29q40wRJLEntA9pBygz9qqkr+tX3DGXCxUs7ti5MqjFjIMgPKmYJ0o2I1xVbpOmJi2pui7MBWY2wFIMQMZgrMnxTTZdSpAR2uTBALMhncmOSOSuxH71O/bMurBbt04xctq0iInGSDPt7pj7c006SV6XWshtNi1bKbdspa7fYQ5DMvIDAnJ9HYHxTLYBwa3YW2cxg7LEGIYTORWQOBANYX1CFtNJIuHK2Bi6tzIYGCSpkcCs42SzFUuXLVv3I1yWtltTvuBkE4gyeaTu6Z6T6kjUsrp7i9RORF02y7W32YURJnj4nfzVnprsn+SLiu+XqK4cLbE9rCQWX5gHfP3qvZtgJu31K4KS8Zac+y53E+Z2J53U3uYH/wCIvYswm6hClWgdsSZk+ayirftehUzLsXye4z3CWZWt2c9MoxzEdxGvMDdOW0XVJ6eV4twFW4pIE3AscDFjJM7gikW7XLIqWuoMuQCVX08QMIXydGDBmrDoBMobR2Va26ZJAClCJg5OZOjz81LplfdL11QKElloMT6wDdv9WRaDkAcSYUHcRNdh/wAO7c3bjySAirlMT3GJA/MNifFcY9oy0obTgKrMuJDbAUCOdiSYkA13v/Du2P5zSZyAxgAYgQD+8Ex8Gurs9T2mHx9Ajlus7OiiivqjmMGsZCtP+JbrYBFdky5ZTDAD4Nc39Guvb/kXGzYDJLh5dJ8z+ZZAP7GvN7Q7Qeywbyg3pZ1lI1w8Pf1NX/xi6pbTWnJQHBlkkq22HJ4xkf4rzXqfTtID1N9pZVItrB7YEa4A+/zXuPUWA0SoP3gH/rVTqOjyEFRB5/7V8zH27BiR725KfP6NvxSR5TcHqIlywR6V0EZEwC4PtIOpEf4/uvppVszdcMICZemGBeRB1OIG5gfoK3P1D6WqJ1XTgFVRhetxwCwOh9wyT+9a/qMwzKremwVew2wwftUEEjQ553zx4ruhxliTll7U9nJkxVJ27qkYC6TAOYJBgkSGAVQwiJkA7Jpj9R3kujq8TALAsFEK4JGzyZifEUnAMwyBZzkGUuyXGUtoS8BlgRBA5+azgGLNjsMim1cgsNxipaSII2CNzIIqd1ag2TvOwAtXBlARgEYSQTE98FWidASTzqs237yhKW2BKAusFsgJBZXwGIA0pnmAKW5Nvlra23LFYlly9pQlp4A1Kn7VlccWIDXbILDGQCyrLNkBBIkzP+DSlS/14edCCSOpINphJLZq0lbkDbAKOBBIMAHiCaLFzuMW4b2hlDG1tQNt7dkkOTvwD8x9QkrbRhfUgwFTLFlAglQ20g62uxuslciB6dxQWxTJxjg8gI2DZIMgT3TMRRTW7ugGA0sWyCODDkmVuBxoriQQJE5CCJAgndMss649xJafT9MaDMWYofJIkgGQBB4pdy2AQyYq+J7yzhXt4kEMxBfKQSoABG/FZdMi3aXuH/U7VDoyjlSJIUdp5liQQTJocn3XefICdq4chhkzrk1xHZVUAqQXBPaDkTiQSDvzULhVihKG2xP/ADQ5sj3dv9BAgRHJB8VJgCTgGuyYD4gMrAGFkQqAkzH2MzNFpwcUBPqDEFL2OIIVpy7CBEyvumZ80c7vwEFxfzMtp1IUMxAgHHZKk+8CGLL9tjdLtW3UOoudgUlfUDi7iy5MoIAUmUMXDzqm2rik4hhbuFh2qRgIhpwAAIKAGRBJPAqPV28h3ByysB6oVwiqSrDRMfmJZWkyfEUJ1k75+3cMbachjBdMg5m8GygEGE0pLHyPMCgWmM21tqZfdwqVVZGhkdpjPtHnVKvz3Si9REsxa2AE7u4lWJ22I2u4FTTpmgW1u9iqXPYTzE4hWkg5aLbkH4mlTO/nr3lrMSLVq3sQnUISwYM59TypCkbDb0YIP6bbcuXGi4t21ca4wV1xbFWyJWSTOQYydD/EVLpb9wW49PSM03JTEsCO9iTnoCdeCan14QXc+oa33SMlZ1ORWV7iBoAciYJPzRN70n83xzoJ5UKlpSJyS0D08SoIZXIJEqRueZnQx2OTRdICljcKXIIVGxgpBkNuSCRGtgkCPFHUaQB7TEuS1u6yliVA8ERocwRseN1YDszPa9S0+YD+tjiAAOcdliNbX48RVt63efPQUxVm6BH8M2dxkIaSoCnyAAQUgRud/Miq7LZF1f5sDDK4SUyzHlZPaxOtz+lWbjNdVrpZQ5i1iBkHHBngweR5/vU+sUskSE9Cf5iKHVmB5bYcSRB+DzNJOT9b15SRSFWeoGrkk3wZZyrAIkDudR4K7yn9KGdZtoTguTo15FxW4J2JYGGG4B4nnzWOi6q2wRSzwwLdUiloGyRG5WOD9viKv9MpS1bJX17YNxltYh2CzBctOLQCPAMHVKN7ryut8JVzCSYmy2eIIvuxkuNIr2l437SR8qRyftWbj4WmQ37cXEBKvt5BgID5MAbP+aElkUG9EplYVCJhjBRgxMjj2+KsWroyBt+nbF7/AFFZYKFIAYj7mRBis3S+HhcpAhNy4oS4hLXbaw7OCuSvjis4eAY4+NiOc+pbRkIvvlK4vcE2xmO8zAUmeN81Zt3LqsLy27TIwyZV7VGHaGGvuTET4qT+sr+kWV0wkQpBcDtCxMLye6I8+NSorn10+JlB0y4jH1yWUH+iSjBTDb2dxIPg16f+DLGPTg+mEyJaRHcDENr7aH2ArzjpLDuUQIoJCKoyEDMmfAjWhGpr1v6b0gtWktjhQB/3/wA16XZGG3ixR8F6meI6SLVFFFfQmBpfxEh7G/UH/qP+hrnPqQIXJebZzX/9h+hUnVdv1dgOhU+f8feuR+pWbltLmVt2IVgoVS2ZiBGM+Y+K4Nqwd+dJp0NIHwBeuED7/HFVOr+pgCuWtjrAsfw17QA/03/7VzP1f6neY+mSVMkEH3QPdrmRuvj8PsePe/2UkdUWJwN79T6n1HyglXldAGY1oGQxEntMEzI4rU37kD03FxWUyouuVGHkTMMG+TPGzO6X1TKDIFz0QUZiGBKFkA34PxJ1qKrG8WIAe3cCrAZ0kBQfaQs4kcSB58V6eFhSSlkZtDGtKCEKMpxTJHukCSRu2zOVhhoCeYp7/TxdzYm4t1S0B7g7SsYqSCCcuJEj9aqIuLGVgEDHC8dAnZBcbA/pI1TEupllIILRncXIgBp8akg8+CPitXvZp31vmQ6+ZYS5CrcRLshtsxuhArDEgszGCCZyX4p96w+f8wepl24pcddJyWL4ljjw5MfrVQKyoxD2wCjdpBLi0zbjeMGpgK8NZRVxaMl7H0sm3FycniTwBWbV/Yh4vAkW713E9uHesspAGUmVgKBIXkiajYQOvpgXmuEsVGVxcofIMswkYyZnU0DqFZWUPNl/e5xbCRiMiogkgAqBGJ5qB63Im3duNC/6bjtFw444guCikAkMNyamT0u+E+eQhyOHyRDiJAZH9VmDt2jyWJxgyZC8iki6rlgsIwlWtgW3y2SM/wCpMgFUiTLboYoFZCbcRcxzsy7f0sCSpk6jGrDOwwF1kVUIAdGUtbZUJxGajEtImSRRldzvxoOpdcsXa5b1Kh4zJyUypcEe4EsADMADmoNcZQyFjAjNDaZcRAXIBSR2oFYZD9DWenyOa2gXBCtlNtDJBgQYkh5Iw0x87NSS5LgW7xi4GlnUgKVXlQkBpzb+WTMiaSpS/r1Aw93JHVA920IdiCjNb7pLEjbOApII3Dca3C41qDDsLbAxMuuZ0f5j+CsMy8+AachY3VErahYkW8lbAK6hBKkuNnexMRqo9FeLK9v+IRVt5W4Ckyu2DsC0BfkwTuBRkvO6SBCencXP9MWrMLLSrKg1AMNvOSwzGoNPNhQAx6W2FSVKayLCA0Bd3FBE/voUdQ9y4gul1FxCQFxL3DJAdNgBY5VSCdVO29s3E/hzJksVe6zKYE5vqUYP+3mKG3fzTwf2MTYVCpuZAJmWNkLoAQrAGTgTvs5iRTbHUBWOFiEvHC0xErIJ7R6h7QRE6Hk/FJzC3LjXEts5xOWLOoUpt8lETEHIgeTVi/almT1luiyqtbDp745QwToDzH5tih87+ayq+YSMXbV1D6guo4tsLaiGXIcaYk7WY3ojdK63oHFs28LRXNC1wQVVmgYvqZ2JIEGd/FFq7YYK7Wjj3ZBVdEg6toQgxLffe6YSgxy9f0o/mhy5AuDShjiSv7aOo+7TiTyr3Xzl3oAcm41yemDOsIWQW2CIAPaQVaYmDBOv2qs11A7ILj4nBgLuINxg0SBcUGPsP6fvVrp+nR/9K+yoEDXY/m94MjTDKdb+YFC9TcZDdZhdUiLwQexJxGIkmTwRrRkVKf6r98OPmyg+ouRdBusvqMUDWVIbNFMypBXg+GB5jzRaxtMSpeyzN3WIyi2+4A2wMeVkU3G5g4CoqlSy+oS91V4CsOdkDzqftSLt4pIa56i+oMgspeLEHQxIgA71/wD1Kql5XTq585ASuMUhrYVbdu4fTVy/qEkhWEtwoG4/7VJ+pCly6pcQsPVx9z64gjuAYjczqsWumAHqJaxYI4fMkgEiYOU7gESJ53TLVvIMWtlcsNJMIB5kDbifj7Uqa/d6z+hpE+jtrCgKe2RcsiGLLzIlpCqf8zVi1YE4KH/KJJJdgYLLDe1QpP8AfxUp0uLaJPeFDgjZgmPcSAfAHk1sfpnQFmwHDPpGJbfzlvQka4/WKzq3S7t5DNx+C/pQe4LnCWoKhZKljPlvgHgV6AKq/TejFm2EG45MRJ8nVWq+q2PZ/wAGEodc33nLHFNhRRRXWSFYrNYNAGJr55+q/VLB6q/eJydb9xbbICq4swg/fhv2n5r6FcwCa+cbdjG/cZXtqLhyKlT2mW7QZ12sdjmuHbmtxJmuHqHVXkEFGW2CCHb3rifMSIJAEg6/tNVPQW2BAzRwGRgSkE88SchvXkcUDqvSKlWg8BkUDJI5n25CNE6Yf4fa6hmR5RWQwGEKQF8FrYbQ5Ersa5rypOHuu8+RpJTqT6O3ah1uqpBki7mchA7WWeTPI5+RVhrt1LQyViHhQ0qUbWoAMqTo7/aqlkIjtgJSBshrioZEiTviYPimv1LG2whcW1POg3aRqdTzvnms4lN8qZkaFnp1ZGt/8xe84EhEUpqSW1APzqpXJa4zsUZkUZqWJ9SEyFxsP5ZgTogA8TxS73TtmgN240qwDAEMCsEqsRyDP3qTorhluXEX0T2tbCZcTkct45cr3Et5rOmd52uOug0ht93S4PVVraXZMggksLYVlKJIXPR8xPE8Q/iV3ZDFLZTVqGBM7NlPUxWZEhzuD4pLdYBb9RmP8SJaNqO6AyBVjRXu9SSeN+Ks3rbXF9K5eDW7va8I2QlA3ZlpjioAMkz96UpSnctVnp9AqmbjtDF87tnQLQ0FxAW2+BOgxglBzAPFYvoLWWaFVacWLNedAq+yQxKMHxaTqPNNsgF3ssfXIhLaoMAwVCQYHbmp1sgDZ5qP8ULSwLjFmC27q3IBBaRMgSq5GCGAy1BNQp5K+D/a5DlMD1IfFjeb1BGaquRVWbu98vK+4NGI8VlXLpKheotW10DhrRHtJKMVWScSD3cSKLt27ZUYstwICCy+rKLAt5EflEqdKdwTWSo9TI9QCYLtmqlWYYxAUyAVJ43A3Io7r6Kf7Alfk2ygNt7C4sxTS2wzZEKOWx33AiFJkVi8ozS2pRQhzts6himMnAlRudkAHg8aqNi4LpaM/Vlg1u1AAxEdwxHuBJDAKSDWTtGtdOoa1BYAuAUYzABjJn0GUSGEwfiiUqO+d5+oPW3fNxrirbZ4H/NILzkPUQlYyIGHEwtJ9Y3LYc2nAnN7mMFWLAEgzJUJIiD+1R6hUV0m4+MZd2BJKjsKEwBkrMBlsET96wmBBNz1BagrbH5VDDuAdF7ip2FJAJFCWvz0LkNsAG4y2ma1aaJc+o5bCJYSJYkEduwPvNLt2SqYXEQ2UeGICjLYGS/mBjkeN/FL6q1cMeqQ2hK9x7sCFLRwNbCaEz5rPQ9NpWUG4RlcwBC21USogEzmNbPNVkpzvv8AcY9rgUP6V0pbEvaWCwLFogGYKZAeJE862+8l8p2st0M4yUEqSZJIU5bWD54g/AquLsqHBF8opuQSgUDhgTBlyPkASvFLt2luWy2AeAXuWyzJbA8W8YxyI8xzUtXcn48WSWrzpfDn0la4skOSICiWEMFAInUQf35qDXnud728vWEi0mB0Bp2Jxkga/ULU2viLdxVJVTEZMttN5KCFXvCRzBGxud1C/ZUqUS4FbNtaUtIlsp9oKzjB3IqaZS+vjTh7jFXLNtWa3csscsmScrrBCICzJZd74gftUj09wD0/SttgEOmxY49+K9nyMuTzFWOjW3OVtYUmGUnAEIZ9zAknk9uoG6sWOnCjSqOQwyIRS0Be06g9muTNJx8b8wUIk9J7rbKScFZZZQiA+4gkzxxPx8Vc6e2J7LrZeZhgY/qMaaMiMfFT6SwCO1QgIWUwy3MAgkjuByPERA8VdtsDuRvc5AydLGvEAj/wzk5xOV33FC+msEzAuZEAqpAJAkTEfpP3jzXefhv6L6AZ2Pe/P23Mfr8xSvwx9KCKtwyGKgQTMD7/ACfvXQAV7+w7D+OWJFn6GGJHOhKiiivYMQooooAKKKKAIsK+evqHQm2Xs3FLKhdbYGnjZgjw2Jbf+3XNfQ9ed/8AED6GEufxKLKuIuDQGX9U8gtofqori26BuCa0Lw3WR5evUnIgkz2wxZQIKiAxgbJHzuq63CcgHAEkiFXe9gEhis/HFbe/0RZjs2wzAhMJ3AM5crH34jg1XvsVXEhe4Yls4ZWU6kDXcPOhxXjqNaG5iw5kG2GYQZUlgAxnIAsFLfOMH7EVO3YXBXnIDtICQ0GTiD7iAZldHmmW+nZmyxuXCrbYsABhwQ1sb0Y9s75pg6eCSF2pyNwIXMyWCzIaYhSCI2djxlFErv7EJ9O1IBIgggJbe42LA7YYZFVg65E6mmXDmtsFrSqhDWnYKJCjyBGOiCRvn9qe7lMrg9Rh2mVQCVBERsblmEtIOO5pTWGEj00tC5kSxKu4KkOQABGWRkSSBMRxUznfW6ikiNn6mXOQ7bwkC3B9pMls3WIAEhiIA7YJo9HtvJ6Vpd3QxLTifeAkCdCP6RJqd1iSRmWucW8QAO8ZSxbIRMjHxjoVEdHNwY2bQZADL3J9QMCVM7nctkR44o/1WVL8KeDrqAy51JNu3/pIuShCrBsckhu3BcgQd7MU7q2KhrTXZt3fe7IysAIHcsaHaAraAHzVazdb/VteiWu4JcU2+39SwAGzzoTIirdjLp+zNQtwlnZEMrErBWD2zpSdCJ3URJLK/LTz4Du+8BeW2/a93BsSRt2z9mIcSu1IMGQJHBpaq1pU6ci0FUM4bJSgwcEs3bOYjHn5p1u03pFbZy6cSVVjDMgIZ48GCCAx3z8g1C4tv/USFKyvplrgdwTw281Yzrkc8+JTV+Xj1CREqzO5zIuuyiEKlSQAUJzlo85eI+wp18akqLeGAgENkIBAUrMmMir6bcVBLLSdFb+girClFG5OoYNJk/JrAuCfVCW7fpZIqsJuMY2GYTBEdp2N083dy0y+2ixaYbFtUWzceD/TkAwJIZcoK4zEdwIn5pdO0EAM9w24F1QqkC2pYESokiYMeQfO6sBRcJ7Gurs3FK4+6GIBYj8yqYPMaNT6UqolWKKWkoggiEAI2YKGPhuRSUlO+uuXcNMWGFolkhQVBdLaMcEORNxSDC8DtrCMAWdLV0WyMsYXuZW1cZT3AaB8EkHmix0k/wAs3nIx9iooRpA7QQO88DZ81LpbRK3Gkk+o0qoRWle1QW8mBAAninTP5AzesLBM4jTPlkqOxJMY8r3eRzFSGbLnctZHRIDgjEyfTx13AGRrgU1rFsvi9vvInIkF/Oi3CvIHzrxTkQKVcf1Mc9jZnGMhBMCDCkxFROl3aoCXAr+mV2lzDQXYLgEw0LPcoHmdU1QwYjIt3yw9McyQDswEPgf7aYUJAI0ByUY77tkt7tAaHBJ5qzbVVAJJQb5JGsf/ALRiBx4k+TSacv1+ypFNUkSIIG5liM8gYyaZIMbA2PHkXHUKcpgLJOLESNg/bktxMmN7mqJ+qI0enLHUmGSBB43944++6t9JYZzJkn48f24rpw9jjjzohbyRZsAue2CPLbjgcA/Ijf61vfpn0kFlOzHzU/pv0xjs11HQ9OFr1dm2SDDy6kRRFvprWKgU2gUV6qRzBRRRTAKKKKACiiigApd22GBBAIOiDsEVItSmuVjHEikjz78Rfhc2puIMrYmSMi6qSNRsk75E/tNcm9nAFEIB9oXRGXuLQx0fuNcggV7M7Vzf1T8NWrgbCbRPxJSfnGdH9IrycfY5ueH0N0+J5pf6dZ7iWhTb0r2i0jtLMsgqeDH9jSzbe0ZzAtzgpZiSnYezkEgaE/pNdL9T+kXLQhlcqFKSkFMdCTkIEfcTWr7w4BcOoyKnBTsrBB/QSf1H7V50Sjhcol4fGg9aFfpulaHF1naFYN6fapEZAkrpiZnZEfFQZQ6rIMmJYrcLyF7pDD272J8amavejLSLVhwEEgtjlA2wAEbBjex/ipXumZ1KK4JmGMMxQMMtHLgCFHzNZb1ZsSKARwWc3E1j6lsqQMRpWMnKY2d71+yv4e1dTBjbuMIhhkznYnEkckRMnUeKuXOjBZc0tsoIxZVLIZjRJMyIAHMSf2aLRebc4v2soMDGTiBl9xrjZNPflrd/A5FMIFSPUY2tKbRILAmSBEBsQfGjRbS5kUtFrSvs5r3cQQDJJWOAZI+1WHclHCeoMmAyKCTk2yXI5BEaP9vBfwBAu3S4IdsSEQGOCSoO2Mn7x9qan9XSYxKdNbj0xiMR/q5GCJnILOz4Ijtp1sm4wbNfWXMIFQkEffeUHwQdfan/AMVbdvSJmCDbKC26jt8n2zOiBqT9qYtogr61x1Yq3cWCqAp2oA9wk8c1Db1z63z8gKVmZV3a4CoAZ4LBFnH0yu2IiSSZ381K0DIJYgSPRLoBA3tz+ae5Y/T9auYSPeW3jpj3EuCzCF8gTLb5AqwLDHLkyRLBmyGMrCzGJ/3RBk/rQ3xu/riBrb/T5g5BmIIP8wkBoxdVKyZOJb7iKsWmOZAZi0YlrdsaMt2KxgYgEHfMCKtW7SqJieQHAAYDxkQCQ2LTv4qle+vdMpg3BJEhlDMeBzA0TB3M7ohhjjpCmx5DLdnIBTkgEHEkLKwFdcU37o2Z+BUx0cgIVxaZgKJhX0F+SZA/bxWtufiUEkLbZlIIO4A8duUn99T8UhvqvUPkBiqmQBBkAiOZ5gDf2roh2PGeakJxI3qkyQpx+Ayjmdspgd3yd86qu/WWQSxfF1OwGESNcbIHJiZmtavT37pGTuY4AJA/xW2+nfhJ2/LFdEGwrV9Bb5rj9Vcytu2oGgrEQRzsAed6kms2Ppd6+e9mbjnjX2Gq7n6b+EkXbbroum6BE9oFd2Hs0MOSJcRxv0r8IxBaup6L6SiDQrapZp6Wa6YcIhxFa1ZqzbSmhazW8OHIhxBRRRWpIUUUUAFFFFABRRRQBgilPbp1FQ4ExpyNfdBFVLr1uHSaq3ejBrGKBo0URoOovGud+odKhM4AETBXtO//AE/+bNdpe+lT5rXdR9CJ4NYxQTo0VM4C7Kgrsr4gkEfpJI/bQqh1PXFvcRoEEZPbJ8AkgkTGv0mu76n8MufitR1X4SuH8ormeyYeaUgmaWxcRkAVoSAMQVy0ZjKBks7+aurbtzpVGyce1iwAgEAz/wBf2qv1X4JuH/lzVW1+D7yElVuKTokef1+awi2CF5ReQ942JuBHxytqoC9pYNv4IYrAlp/asJ0lsoy9pUkHKEkjLWT+2Txx9qp2fwvfXQDmZ5EnfJkiakv4Ru/03CPuSf8ArR/4F/byE4pl1r6WwAXsIIbTqpYfoBiD8eeefiN/6pYtknMFiBq2kwAZ5EjImfNFj8G3P/ln9xWy6b8FP5AFNbBBrPyQb5zvWfXy2Pp2rnn3MV8EfkO5mTxWv6m/1V6JISCD2CDriTM6r0fp/wAFoPcf7VsrH4Zsr+Wf1rog2WCDKFeNQ3meRL9Fdzk5ZyTJJJMk+d1tek/CznhD/avV7X0u2vCD+1WbfSxwv+K3/GxTPPOi/BrHmAK3vSfhO2vO66xelpq9MKuHB5E7xp+m+lW09qir1vp/gVeW2B4qcVssIW8Vk6emraAplFWoEiZswBWaKKsQUUUUAFFFFABRRRQAUUUUAFFFFABRRRQAUUUUAYiom2KKKW6gmY9EVj+HHxRRS3IRzZg9OKx/CrRRS3IQmzH8MKP4cVmij8cITYDpxUhYFFFPcQTZkWhUhbHxWKKN1BMkFrNFFVIQUUUUAFFFFABRRRQAUUUUAFFFFABRRRQAUUUUAFFFFAH/2Q==" id="667" name="Google Shape;667;p71"/>
          <p:cNvSpPr txBox="1"/>
          <p:nvPr/>
        </p:nvSpPr>
        <p:spPr>
          <a:xfrm>
            <a:off x="155575" y="-144462"/>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http://bellevision.com/belle/uploaded2/Jul1416-News-Jackfruit1.jpg" id="668" name="Google Shape;668;p71"/>
          <p:cNvPicPr preferRelativeResize="0"/>
          <p:nvPr/>
        </p:nvPicPr>
        <p:blipFill rotWithShape="1">
          <a:blip r:embed="rId4">
            <a:alphaModFix/>
          </a:blip>
          <a:srcRect b="0" l="0" r="0" t="0"/>
          <a:stretch/>
        </p:blipFill>
        <p:spPr>
          <a:xfrm>
            <a:off x="1981200" y="3581400"/>
            <a:ext cx="3952875" cy="26289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descr="http://i2.wp.com/listverse.com/wp-content/uploads/2010/12/discusa3.jpg?resize=245%2C400" id="674" name="Google Shape;674;p72"/>
          <p:cNvPicPr preferRelativeResize="0"/>
          <p:nvPr/>
        </p:nvPicPr>
        <p:blipFill rotWithShape="1">
          <a:blip r:embed="rId3">
            <a:alphaModFix/>
          </a:blip>
          <a:srcRect b="0" l="0" r="0" t="0"/>
          <a:stretch/>
        </p:blipFill>
        <p:spPr>
          <a:xfrm>
            <a:off x="5410200" y="1320800"/>
            <a:ext cx="2971800" cy="4851400"/>
          </a:xfrm>
          <a:prstGeom prst="rect">
            <a:avLst/>
          </a:prstGeom>
          <a:noFill/>
          <a:ln>
            <a:noFill/>
          </a:ln>
        </p:spPr>
      </p:pic>
      <p:sp>
        <p:nvSpPr>
          <p:cNvPr id="675" name="Google Shape;675;p72"/>
          <p:cNvSpPr txBox="1"/>
          <p:nvPr/>
        </p:nvSpPr>
        <p:spPr>
          <a:xfrm>
            <a:off x="2895600" y="381000"/>
            <a:ext cx="20701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Simple / complex</a:t>
            </a:r>
            <a:endParaRPr/>
          </a:p>
        </p:txBody>
      </p:sp>
      <p:pic>
        <p:nvPicPr>
          <p:cNvPr descr="https://encrypted-tbn3.gstatic.com/images?q=tbn:ANd9GcQicVmIF9kSi_sIXXxr8G0NBFvJ94DF5KCS8TtGLQurQjk4B_fH" id="676" name="Google Shape;676;p72"/>
          <p:cNvPicPr preferRelativeResize="0"/>
          <p:nvPr/>
        </p:nvPicPr>
        <p:blipFill rotWithShape="1">
          <a:blip r:embed="rId4">
            <a:alphaModFix/>
          </a:blip>
          <a:srcRect b="0" l="0" r="0" t="0"/>
          <a:stretch/>
        </p:blipFill>
        <p:spPr>
          <a:xfrm>
            <a:off x="457200" y="1981200"/>
            <a:ext cx="4221162" cy="3581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descr="https://encrypted-tbn0.gstatic.com/images?q=tbn:ANd9GcTIkQ8xq83Lt57eQe1ZcmyHCyUIQqDme5799faZiIBcLOZ4tf-h" id="682" name="Google Shape;682;p73"/>
          <p:cNvPicPr preferRelativeResize="0"/>
          <p:nvPr/>
        </p:nvPicPr>
        <p:blipFill rotWithShape="1">
          <a:blip r:embed="rId3">
            <a:alphaModFix/>
          </a:blip>
          <a:srcRect b="0" l="0" r="0" t="0"/>
          <a:stretch/>
        </p:blipFill>
        <p:spPr>
          <a:xfrm>
            <a:off x="4876800" y="533400"/>
            <a:ext cx="3200400" cy="5643562"/>
          </a:xfrm>
          <a:prstGeom prst="rect">
            <a:avLst/>
          </a:prstGeom>
          <a:noFill/>
          <a:ln>
            <a:noFill/>
          </a:ln>
        </p:spPr>
      </p:pic>
      <p:pic>
        <p:nvPicPr>
          <p:cNvPr descr="http://www.michelangelo.org/images/thumbs/david.jpg" id="683" name="Google Shape;683;p73"/>
          <p:cNvPicPr preferRelativeResize="0"/>
          <p:nvPr/>
        </p:nvPicPr>
        <p:blipFill rotWithShape="1">
          <a:blip r:embed="rId4">
            <a:alphaModFix/>
          </a:blip>
          <a:srcRect b="0" l="0" r="0" t="0"/>
          <a:stretch/>
        </p:blipFill>
        <p:spPr>
          <a:xfrm>
            <a:off x="457200" y="2743200"/>
            <a:ext cx="3860800" cy="2895600"/>
          </a:xfrm>
          <a:prstGeom prst="rect">
            <a:avLst/>
          </a:prstGeom>
          <a:noFill/>
          <a:ln>
            <a:noFill/>
          </a:ln>
        </p:spPr>
      </p:pic>
      <p:sp>
        <p:nvSpPr>
          <p:cNvPr id="684" name="Google Shape;684;p73"/>
          <p:cNvSpPr txBox="1"/>
          <p:nvPr/>
        </p:nvSpPr>
        <p:spPr>
          <a:xfrm>
            <a:off x="609600" y="457200"/>
            <a:ext cx="381000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Concepts and visualization of Beauty &amp; Ugly</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descr="https://encrypted-tbn2.gstatic.com/images?q=tbn:ANd9GcRsVcaZzSji0baGUZW5TEfHT-kRWblQc1HI9VnpJcsTbi-YSfpNnA" id="689" name="Google Shape;689;p74"/>
          <p:cNvPicPr preferRelativeResize="0"/>
          <p:nvPr/>
        </p:nvPicPr>
        <p:blipFill rotWithShape="1">
          <a:blip r:embed="rId3">
            <a:alphaModFix/>
          </a:blip>
          <a:srcRect b="0" l="0" r="0" t="0"/>
          <a:stretch/>
        </p:blipFill>
        <p:spPr>
          <a:xfrm>
            <a:off x="304800" y="2590800"/>
            <a:ext cx="2533650" cy="1809750"/>
          </a:xfrm>
          <a:prstGeom prst="rect">
            <a:avLst/>
          </a:prstGeom>
          <a:noFill/>
          <a:ln>
            <a:noFill/>
          </a:ln>
        </p:spPr>
      </p:pic>
      <p:pic>
        <p:nvPicPr>
          <p:cNvPr descr="http://everypainterpaintshimself.com/gallery_images_new/michelsculpt_PietaColor.jpg" id="690" name="Google Shape;690;p74"/>
          <p:cNvPicPr preferRelativeResize="0"/>
          <p:nvPr/>
        </p:nvPicPr>
        <p:blipFill rotWithShape="1">
          <a:blip r:embed="rId4">
            <a:alphaModFix/>
          </a:blip>
          <a:srcRect b="68136" l="39053" r="43379" t="13192"/>
          <a:stretch/>
        </p:blipFill>
        <p:spPr>
          <a:xfrm>
            <a:off x="3505200" y="3657600"/>
            <a:ext cx="2057400" cy="2044700"/>
          </a:xfrm>
          <a:prstGeom prst="rect">
            <a:avLst/>
          </a:prstGeom>
          <a:noFill/>
          <a:ln>
            <a:noFill/>
          </a:ln>
        </p:spPr>
      </p:pic>
      <p:pic>
        <p:nvPicPr>
          <p:cNvPr descr="http://everypainterpaintshimself.com/gallery_images_new/michelsculpt_PietaColor.jpg" id="691" name="Google Shape;691;p74"/>
          <p:cNvPicPr preferRelativeResize="0"/>
          <p:nvPr/>
        </p:nvPicPr>
        <p:blipFill rotWithShape="1">
          <a:blip r:embed="rId5">
            <a:alphaModFix/>
          </a:blip>
          <a:srcRect b="30583" l="28402" r="38461" t="39828"/>
          <a:stretch/>
        </p:blipFill>
        <p:spPr>
          <a:xfrm>
            <a:off x="5867400" y="3657600"/>
            <a:ext cx="2133600" cy="1981200"/>
          </a:xfrm>
          <a:prstGeom prst="rect">
            <a:avLst/>
          </a:prstGeom>
          <a:noFill/>
          <a:ln>
            <a:noFill/>
          </a:ln>
        </p:spPr>
      </p:pic>
      <p:pic>
        <p:nvPicPr>
          <p:cNvPr descr="http://everypainterpaintshimself.com/gallery_images_new/michelsculpt_PietaColor.jpg" id="692" name="Google Shape;692;p74"/>
          <p:cNvPicPr preferRelativeResize="0"/>
          <p:nvPr/>
        </p:nvPicPr>
        <p:blipFill rotWithShape="1">
          <a:blip r:embed="rId6">
            <a:alphaModFix/>
          </a:blip>
          <a:srcRect b="30725" l="52662" r="13016" t="38548"/>
          <a:stretch/>
        </p:blipFill>
        <p:spPr>
          <a:xfrm>
            <a:off x="3429000" y="1447800"/>
            <a:ext cx="2209800" cy="2057400"/>
          </a:xfrm>
          <a:prstGeom prst="rect">
            <a:avLst/>
          </a:prstGeom>
          <a:noFill/>
          <a:ln>
            <a:noFill/>
          </a:ln>
        </p:spPr>
      </p:pic>
      <p:pic>
        <p:nvPicPr>
          <p:cNvPr descr="http://everypainterpaintshimself.com/gallery_images_new/michelsculpt_PietaColor.jpg" id="693" name="Google Shape;693;p74"/>
          <p:cNvPicPr preferRelativeResize="0"/>
          <p:nvPr/>
        </p:nvPicPr>
        <p:blipFill rotWithShape="1">
          <a:blip r:embed="rId7">
            <a:alphaModFix/>
          </a:blip>
          <a:srcRect b="33001" l="0" r="68046" t="33996"/>
          <a:stretch/>
        </p:blipFill>
        <p:spPr>
          <a:xfrm>
            <a:off x="5867400" y="1295400"/>
            <a:ext cx="2057400" cy="2209800"/>
          </a:xfrm>
          <a:prstGeom prst="rect">
            <a:avLst/>
          </a:prstGeom>
          <a:noFill/>
          <a:ln>
            <a:noFill/>
          </a:ln>
        </p:spPr>
      </p:pic>
      <p:sp>
        <p:nvSpPr>
          <p:cNvPr id="694" name="Google Shape;694;p74"/>
          <p:cNvSpPr txBox="1"/>
          <p:nvPr/>
        </p:nvSpPr>
        <p:spPr>
          <a:xfrm>
            <a:off x="1219200" y="457200"/>
            <a:ext cx="3940175" cy="369887"/>
          </a:xfrm>
          <a:prstGeom prst="rect">
            <a:avLst/>
          </a:prstGeom>
          <a:noFill/>
          <a:ln>
            <a:noFill/>
          </a:ln>
        </p:spPr>
        <p:txBody>
          <a:bodyPr anchorCtr="0" anchor="t" bIns="45700" lIns="91425" spcFirstLastPara="1" rIns="91425" wrap="square" tIns="45700">
            <a:spAutoFit/>
          </a:bodyPr>
          <a:lstStyle/>
          <a:p>
            <a:pPr indent="-171448" lvl="0" marL="2328862"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Whole / Broken</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descr="http://everypainterpaintshimself.com/gallery_images_new/michelsculpt_PietaColor.jpg" id="699" name="Google Shape;699;p75"/>
          <p:cNvPicPr preferRelativeResize="0"/>
          <p:nvPr/>
        </p:nvPicPr>
        <p:blipFill rotWithShape="1">
          <a:blip r:embed="rId3">
            <a:alphaModFix/>
          </a:blip>
          <a:srcRect b="0" l="0" r="0" t="0"/>
          <a:stretch/>
        </p:blipFill>
        <p:spPr>
          <a:xfrm>
            <a:off x="1447800" y="161925"/>
            <a:ext cx="6438900" cy="66960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76"/>
          <p:cNvSpPr txBox="1"/>
          <p:nvPr/>
        </p:nvSpPr>
        <p:spPr>
          <a:xfrm>
            <a:off x="0" y="0"/>
            <a:ext cx="9144000" cy="6858000"/>
          </a:xfrm>
          <a:prstGeom prst="rect">
            <a:avLst/>
          </a:prstGeom>
          <a:solidFill>
            <a:schemeClr val="folHlink"/>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705" name="Google Shape;705;p76"/>
          <p:cNvSpPr txBox="1"/>
          <p:nvPr/>
        </p:nvSpPr>
        <p:spPr>
          <a:xfrm>
            <a:off x="4495800" y="304800"/>
            <a:ext cx="4953000" cy="579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Value</a:t>
            </a:r>
            <a:endParaRPr/>
          </a:p>
        </p:txBody>
      </p:sp>
      <p:sp>
        <p:nvSpPr>
          <p:cNvPr id="706" name="Google Shape;706;p76"/>
          <p:cNvSpPr txBox="1"/>
          <p:nvPr/>
        </p:nvSpPr>
        <p:spPr>
          <a:xfrm>
            <a:off x="4724400" y="990600"/>
            <a:ext cx="3657600" cy="47609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Value is the element of art that describes the  darkness or lightness of an object.  Value depends on how much light a surface reflects.  A surface has a dark value if it reflects little light.  It has a light value if it reflects a lot of light.  Every time you make a mark with a pencil, you are creating a line with a certain value.  The harder you press, the darker the value.  A series of closely placed lines can create areas of dark value.  (Also known as crosshatching)</a:t>
            </a:r>
            <a:endParaRPr/>
          </a:p>
        </p:txBody>
      </p:sp>
      <p:pic>
        <p:nvPicPr>
          <p:cNvPr descr="scan" id="707" name="Google Shape;707;p76"/>
          <p:cNvPicPr preferRelativeResize="0"/>
          <p:nvPr/>
        </p:nvPicPr>
        <p:blipFill rotWithShape="1">
          <a:blip r:embed="rId3">
            <a:alphaModFix/>
          </a:blip>
          <a:srcRect b="0" l="0" r="0" t="1335"/>
          <a:stretch/>
        </p:blipFill>
        <p:spPr>
          <a:xfrm>
            <a:off x="457200" y="304800"/>
            <a:ext cx="3506787" cy="5624512"/>
          </a:xfrm>
          <a:prstGeom prst="rect">
            <a:avLst/>
          </a:prstGeom>
          <a:noFill/>
          <a:ln>
            <a:noFill/>
          </a:ln>
        </p:spPr>
      </p:pic>
      <p:sp>
        <p:nvSpPr>
          <p:cNvPr id="708" name="Google Shape;708;p76"/>
          <p:cNvSpPr txBox="1"/>
          <p:nvPr/>
        </p:nvSpPr>
        <p:spPr>
          <a:xfrm>
            <a:off x="609600" y="6172200"/>
            <a:ext cx="79248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Albrecht Durer. </a:t>
            </a:r>
            <a:r>
              <a:rPr b="0" i="1" lang="en-US" sz="1800" u="none">
                <a:solidFill>
                  <a:schemeClr val="dk1"/>
                </a:solidFill>
                <a:latin typeface="Arial"/>
                <a:ea typeface="Arial"/>
                <a:cs typeface="Arial"/>
                <a:sym typeface="Arial"/>
              </a:rPr>
              <a:t>An Original Ruler Seated On a Throne.</a:t>
            </a:r>
            <a:r>
              <a:rPr b="0" i="0" lang="en-US" sz="1800" u="none">
                <a:solidFill>
                  <a:schemeClr val="dk1"/>
                </a:solidFill>
                <a:latin typeface="Arial"/>
                <a:ea typeface="Arial"/>
                <a:cs typeface="Arial"/>
                <a:sym typeface="Arial"/>
              </a:rPr>
              <a:t> 1445. Pen and Ink</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77"/>
          <p:cNvSpPr txBox="1"/>
          <p:nvPr/>
        </p:nvSpPr>
        <p:spPr>
          <a:xfrm>
            <a:off x="1143000" y="381000"/>
            <a:ext cx="65532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Limelight"/>
              <a:buNone/>
            </a:pPr>
            <a:r>
              <a:rPr b="0" i="0" lang="en-US" sz="3200" u="none">
                <a:solidFill>
                  <a:schemeClr val="dk1"/>
                </a:solidFill>
                <a:latin typeface="Limelight"/>
                <a:ea typeface="Limelight"/>
                <a:cs typeface="Limelight"/>
                <a:sym typeface="Limelight"/>
              </a:rPr>
              <a:t>Using Line to create Value</a:t>
            </a:r>
            <a:endParaRPr/>
          </a:p>
        </p:txBody>
      </p:sp>
      <p:sp>
        <p:nvSpPr>
          <p:cNvPr id="714" name="Google Shape;714;p77"/>
          <p:cNvSpPr txBox="1"/>
          <p:nvPr/>
        </p:nvSpPr>
        <p:spPr>
          <a:xfrm>
            <a:off x="457200" y="1143000"/>
            <a:ext cx="7696200" cy="396875"/>
          </a:xfrm>
          <a:prstGeom prst="rect">
            <a:avLst/>
          </a:prstGeom>
          <a:noFill/>
          <a:ln>
            <a:noFill/>
          </a:ln>
        </p:spPr>
        <p:txBody>
          <a:bodyPr anchorCtr="0" anchor="t" bIns="45700" lIns="91425" spcFirstLastPara="1" rIns="91425" wrap="square" tIns="45700">
            <a:spAutoFit/>
          </a:bodyPr>
          <a:lstStyle/>
          <a:p>
            <a:pPr indent="-127000" lvl="0" marL="0" marR="0" rtl="0" algn="l">
              <a:lnSpc>
                <a:spcPct val="100000"/>
              </a:lnSpc>
              <a:spcBef>
                <a:spcPts val="0"/>
              </a:spcBef>
              <a:spcAft>
                <a:spcPts val="0"/>
              </a:spcAft>
              <a:buClr>
                <a:schemeClr val="dk1"/>
              </a:buClr>
              <a:buSzPts val="2000"/>
              <a:buFont typeface="Limelight"/>
              <a:buChar char="•"/>
            </a:pPr>
            <a:r>
              <a:rPr b="0" i="0" lang="en-US" sz="2000" u="none">
                <a:solidFill>
                  <a:schemeClr val="dk1"/>
                </a:solidFill>
                <a:latin typeface="Limelight"/>
                <a:ea typeface="Limelight"/>
                <a:cs typeface="Limelight"/>
                <a:sym typeface="Limelight"/>
              </a:rPr>
              <a:t>Line creates value using Hatching and Cross Hatching</a:t>
            </a:r>
            <a:endParaRPr/>
          </a:p>
        </p:txBody>
      </p:sp>
      <p:sp>
        <p:nvSpPr>
          <p:cNvPr id="715" name="Google Shape;715;p77"/>
          <p:cNvSpPr txBox="1"/>
          <p:nvPr/>
        </p:nvSpPr>
        <p:spPr>
          <a:xfrm>
            <a:off x="457200" y="1676400"/>
            <a:ext cx="7696200" cy="396875"/>
          </a:xfrm>
          <a:prstGeom prst="rect">
            <a:avLst/>
          </a:prstGeom>
          <a:noFill/>
          <a:ln>
            <a:noFill/>
          </a:ln>
        </p:spPr>
        <p:txBody>
          <a:bodyPr anchorCtr="0" anchor="t" bIns="45700" lIns="91425" spcFirstLastPara="1" rIns="91425" wrap="square" tIns="45700">
            <a:spAutoFit/>
          </a:bodyPr>
          <a:lstStyle/>
          <a:p>
            <a:pPr indent="-127000" lvl="0" marL="0" marR="0" rtl="0" algn="l">
              <a:lnSpc>
                <a:spcPct val="100000"/>
              </a:lnSpc>
              <a:spcBef>
                <a:spcPts val="0"/>
              </a:spcBef>
              <a:spcAft>
                <a:spcPts val="0"/>
              </a:spcAft>
              <a:buClr>
                <a:schemeClr val="dk1"/>
              </a:buClr>
              <a:buSzPts val="2000"/>
              <a:buFont typeface="Limelight"/>
              <a:buChar char="•"/>
            </a:pPr>
            <a:r>
              <a:rPr b="0" i="0" lang="en-US" sz="2000" u="none">
                <a:solidFill>
                  <a:schemeClr val="dk1"/>
                </a:solidFill>
                <a:latin typeface="Limelight"/>
                <a:ea typeface="Limelight"/>
                <a:cs typeface="Limelight"/>
                <a:sym typeface="Limelight"/>
              </a:rPr>
              <a:t>These techniques can also be used to create form.</a:t>
            </a:r>
            <a:endParaRPr/>
          </a:p>
        </p:txBody>
      </p:sp>
      <p:graphicFrame>
        <p:nvGraphicFramePr>
          <p:cNvPr id="716" name="Google Shape;716;p77"/>
          <p:cNvGraphicFramePr/>
          <p:nvPr/>
        </p:nvGraphicFramePr>
        <p:xfrm>
          <a:off x="1371600" y="5657850"/>
          <a:ext cx="6553200" cy="895350"/>
        </p:xfrm>
        <a:graphic>
          <a:graphicData uri="http://schemas.openxmlformats.org/presentationml/2006/ole">
            <mc:AlternateContent>
              <mc:Choice Requires="v">
                <p:oleObj r:id="rId4" imgH="895350" imgW="6553200" progId="Paint.Picture" spid="_x0000_s1">
                  <p:embed/>
                </p:oleObj>
              </mc:Choice>
              <mc:Fallback>
                <p:oleObj r:id="rId5" imgH="895350" imgW="6553200" progId="Paint.Picture">
                  <p:embed/>
                  <p:pic>
                    <p:nvPicPr>
                      <p:cNvPr id="716" name="Google Shape;716;p77"/>
                      <p:cNvPicPr preferRelativeResize="0"/>
                      <p:nvPr/>
                    </p:nvPicPr>
                    <p:blipFill rotWithShape="1">
                      <a:blip r:embed="rId6">
                        <a:alphaModFix/>
                      </a:blip>
                      <a:srcRect b="0" l="0" r="0" t="0"/>
                      <a:stretch/>
                    </p:blipFill>
                    <p:spPr>
                      <a:xfrm>
                        <a:off x="1371600" y="5657850"/>
                        <a:ext cx="6553200" cy="895350"/>
                      </a:xfrm>
                      <a:prstGeom prst="rect">
                        <a:avLst/>
                      </a:prstGeom>
                      <a:noFill/>
                      <a:ln>
                        <a:noFill/>
                      </a:ln>
                    </p:spPr>
                  </p:pic>
                </p:oleObj>
              </mc:Fallback>
            </mc:AlternateContent>
          </a:graphicData>
        </a:graphic>
      </p:graphicFrame>
      <p:pic>
        <p:nvPicPr>
          <p:cNvPr id="717" name="Google Shape;717;p77"/>
          <p:cNvPicPr preferRelativeResize="0"/>
          <p:nvPr/>
        </p:nvPicPr>
        <p:blipFill rotWithShape="1">
          <a:blip r:embed="rId7">
            <a:alphaModFix/>
          </a:blip>
          <a:srcRect b="0" l="0" r="0" t="0"/>
          <a:stretch/>
        </p:blipFill>
        <p:spPr>
          <a:xfrm>
            <a:off x="1143000" y="2209800"/>
            <a:ext cx="6705600" cy="2857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4"/>
                                        </p:tgtEl>
                                        <p:attrNameLst>
                                          <p:attrName>style.visibility</p:attrName>
                                        </p:attrNameLst>
                                      </p:cBhvr>
                                      <p:to>
                                        <p:strVal val="visible"/>
                                      </p:to>
                                    </p:set>
                                    <p:anim calcmode="lin" valueType="num">
                                      <p:cBhvr additive="base">
                                        <p:cTn dur="500"/>
                                        <p:tgtEl>
                                          <p:spTgt spid="71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715"/>
                                        </p:tgtEl>
                                        <p:attrNameLst>
                                          <p:attrName>style.visibility</p:attrName>
                                        </p:attrNameLst>
                                      </p:cBhvr>
                                      <p:to>
                                        <p:strVal val="visible"/>
                                      </p:to>
                                    </p:set>
                                    <p:anim calcmode="lin" valueType="num">
                                      <p:cBhvr additive="base">
                                        <p:cTn dur="500"/>
                                        <p:tgtEl>
                                          <p:spTgt spid="71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pic>
        <p:nvPicPr>
          <p:cNvPr descr="value" id="722" name="Google Shape;722;p78"/>
          <p:cNvPicPr preferRelativeResize="0"/>
          <p:nvPr>
            <p:ph idx="1" type="body"/>
          </p:nvPr>
        </p:nvPicPr>
        <p:blipFill rotWithShape="1">
          <a:blip r:embed="rId3">
            <a:alphaModFix/>
          </a:blip>
          <a:srcRect b="0" l="2105" r="2104" t="11515"/>
          <a:stretch/>
        </p:blipFill>
        <p:spPr>
          <a:xfrm>
            <a:off x="914400" y="2362200"/>
            <a:ext cx="6934200" cy="1622425"/>
          </a:xfrm>
          <a:prstGeom prst="rect">
            <a:avLst/>
          </a:prstGeom>
          <a:noFill/>
          <a:ln>
            <a:noFill/>
          </a:ln>
        </p:spPr>
      </p:pic>
      <p:sp>
        <p:nvSpPr>
          <p:cNvPr id="723" name="Google Shape;723;p78"/>
          <p:cNvSpPr txBox="1"/>
          <p:nvPr/>
        </p:nvSpPr>
        <p:spPr>
          <a:xfrm>
            <a:off x="2133600" y="4419600"/>
            <a:ext cx="55626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Value Bar.  Various shades from white to black</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descr="https://courses.byui.edu/art110_new/art110/glossary/Images/Light.png" id="728" name="Google Shape;728;p79"/>
          <p:cNvPicPr preferRelativeResize="0"/>
          <p:nvPr/>
        </p:nvPicPr>
        <p:blipFill rotWithShape="1">
          <a:blip r:embed="rId3">
            <a:alphaModFix/>
          </a:blip>
          <a:srcRect b="0" l="0" r="0" t="0"/>
          <a:stretch/>
        </p:blipFill>
        <p:spPr>
          <a:xfrm>
            <a:off x="838200" y="457200"/>
            <a:ext cx="7391400" cy="54498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Dancing Script"/>
              <a:buNone/>
            </a:pPr>
            <a:r>
              <a:rPr b="0" i="0" lang="en-US" sz="4400" u="none">
                <a:solidFill>
                  <a:schemeClr val="dk2"/>
                </a:solidFill>
                <a:latin typeface="Dancing Script"/>
                <a:ea typeface="Dancing Script"/>
                <a:cs typeface="Dancing Script"/>
                <a:sym typeface="Dancing Script"/>
              </a:rPr>
              <a:t>LINE </a:t>
            </a:r>
            <a:endParaRPr/>
          </a:p>
        </p:txBody>
      </p:sp>
      <p:sp>
        <p:nvSpPr>
          <p:cNvPr id="155" name="Google Shape;155;p8"/>
          <p:cNvSpPr txBox="1"/>
          <p:nvPr/>
        </p:nvSpPr>
        <p:spPr>
          <a:xfrm>
            <a:off x="2438400" y="990600"/>
            <a:ext cx="65405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LINE </a:t>
            </a:r>
            <a:endParaRPr/>
          </a:p>
        </p:txBody>
      </p:sp>
      <p:sp>
        <p:nvSpPr>
          <p:cNvPr id="156" name="Google Shape;156;p8"/>
          <p:cNvSpPr txBox="1"/>
          <p:nvPr/>
        </p:nvSpPr>
        <p:spPr>
          <a:xfrm>
            <a:off x="6705600" y="1219200"/>
            <a:ext cx="727075"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Calibri"/>
              <a:buNone/>
            </a:pPr>
            <a:r>
              <a:rPr b="0" i="0" lang="en-US" sz="1800" u="none">
                <a:solidFill>
                  <a:schemeClr val="dk1"/>
                </a:solidFill>
                <a:latin typeface="Calibri"/>
                <a:ea typeface="Calibri"/>
                <a:cs typeface="Calibri"/>
                <a:sym typeface="Calibri"/>
              </a:rPr>
              <a:t>MASS</a:t>
            </a:r>
            <a:endParaRPr/>
          </a:p>
        </p:txBody>
      </p:sp>
      <p:pic>
        <p:nvPicPr>
          <p:cNvPr descr="https://encrypted-tbn0.gstatic.com/images?q=tbn:ANd9GcQC7a2zICyIEn5-8I2i8c0ik2cp2H2blGCFCAhP2Oh4LaCWjL6ItA" id="157" name="Google Shape;157;p8"/>
          <p:cNvPicPr preferRelativeResize="0"/>
          <p:nvPr/>
        </p:nvPicPr>
        <p:blipFill rotWithShape="1">
          <a:blip r:embed="rId3">
            <a:alphaModFix/>
          </a:blip>
          <a:srcRect b="0" l="0" r="0" t="0"/>
          <a:stretch/>
        </p:blipFill>
        <p:spPr>
          <a:xfrm>
            <a:off x="990600" y="1447800"/>
            <a:ext cx="3886200" cy="1287462"/>
          </a:xfrm>
          <a:prstGeom prst="rect">
            <a:avLst/>
          </a:prstGeom>
          <a:noFill/>
          <a:ln>
            <a:noFill/>
          </a:ln>
        </p:spPr>
      </p:pic>
      <p:pic>
        <p:nvPicPr>
          <p:cNvPr descr="http://4.bp.blogspot.com/_rZonwpcU8ds/S_VeHTr_SAI/AAAAAAAAAFE/geqdMpretNw/s1600/IMG_4880.JPG" id="158" name="Google Shape;158;p8"/>
          <p:cNvPicPr preferRelativeResize="0"/>
          <p:nvPr/>
        </p:nvPicPr>
        <p:blipFill rotWithShape="1">
          <a:blip r:embed="rId4">
            <a:alphaModFix/>
          </a:blip>
          <a:srcRect b="0" l="0" r="0" t="0"/>
          <a:stretch/>
        </p:blipFill>
        <p:spPr>
          <a:xfrm>
            <a:off x="5791200" y="1828800"/>
            <a:ext cx="3095625" cy="4440237"/>
          </a:xfrm>
          <a:prstGeom prst="rect">
            <a:avLst/>
          </a:prstGeom>
          <a:noFill/>
          <a:ln>
            <a:noFill/>
          </a:ln>
        </p:spPr>
      </p:pic>
      <p:pic>
        <p:nvPicPr>
          <p:cNvPr descr="gesture7-with-mat" id="159" name="Google Shape;159;p8"/>
          <p:cNvPicPr preferRelativeResize="0"/>
          <p:nvPr/>
        </p:nvPicPr>
        <p:blipFill rotWithShape="1">
          <a:blip r:embed="rId5">
            <a:alphaModFix/>
          </a:blip>
          <a:srcRect b="0" l="0" r="0" t="0"/>
          <a:stretch/>
        </p:blipFill>
        <p:spPr>
          <a:xfrm>
            <a:off x="2857500" y="2930525"/>
            <a:ext cx="2705100" cy="3927475"/>
          </a:xfrm>
          <a:prstGeom prst="rect">
            <a:avLst/>
          </a:prstGeom>
          <a:noFill/>
          <a:ln>
            <a:noFill/>
          </a:ln>
        </p:spPr>
      </p:pic>
      <p:sp>
        <p:nvSpPr>
          <p:cNvPr id="160" name="Google Shape;160;p8"/>
          <p:cNvSpPr txBox="1"/>
          <p:nvPr/>
        </p:nvSpPr>
        <p:spPr>
          <a:xfrm>
            <a:off x="304800" y="3276600"/>
            <a:ext cx="25146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Lines are created by different mediums such as pencil, pen, pastel, brush etc.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pic>
        <p:nvPicPr>
          <p:cNvPr descr="http://2.bp.blogspot.com/--2q07JB_oNk/T8BtV0D1PKI/AAAAAAAAEK4/RDgS7XyjKM0/s1600/book-pliers-flashlight-still-life-copy-1.jpg" id="733" name="Google Shape;733;p80"/>
          <p:cNvPicPr preferRelativeResize="0"/>
          <p:nvPr/>
        </p:nvPicPr>
        <p:blipFill rotWithShape="1">
          <a:blip r:embed="rId3">
            <a:alphaModFix/>
          </a:blip>
          <a:srcRect b="0" l="0" r="0" t="0"/>
          <a:stretch/>
        </p:blipFill>
        <p:spPr>
          <a:xfrm>
            <a:off x="762000" y="311150"/>
            <a:ext cx="7848600" cy="601345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81"/>
          <p:cNvSpPr txBox="1"/>
          <p:nvPr/>
        </p:nvSpPr>
        <p:spPr>
          <a:xfrm>
            <a:off x="3048000" y="3733800"/>
            <a:ext cx="5867400" cy="31400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SIZE AND SCALE</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Size / Scale is one of the important Visual element.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It impacts the viewers visual experience. </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Big size of the design subject enhances the Dominance. It will take the attention of the viewer.</a:t>
            </a:r>
            <a:endParaRPr/>
          </a:p>
          <a:p>
            <a:pPr indent="0" lvl="0" marL="0" marR="0" rtl="0" algn="l">
              <a:lnSpc>
                <a:spcPct val="100000"/>
              </a:lnSpc>
              <a:spcBef>
                <a:spcPts val="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Smaller the size it is less noticed by the viewer. </a:t>
            </a:r>
            <a:endParaRP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https://designschool.canva.com/wp-content/uploads/sites/2/cache/2015/07/2/2-530x404.jpg" id="740" name="Google Shape;740;p81"/>
          <p:cNvPicPr preferRelativeResize="0"/>
          <p:nvPr/>
        </p:nvPicPr>
        <p:blipFill rotWithShape="1">
          <a:blip r:embed="rId3">
            <a:alphaModFix/>
          </a:blip>
          <a:srcRect b="0" l="0" r="0" t="0"/>
          <a:stretch/>
        </p:blipFill>
        <p:spPr>
          <a:xfrm>
            <a:off x="381000" y="228600"/>
            <a:ext cx="4495800" cy="342741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p82"/>
          <p:cNvSpPr txBox="1"/>
          <p:nvPr/>
        </p:nvSpPr>
        <p:spPr>
          <a:xfrm>
            <a:off x="609600" y="533400"/>
            <a:ext cx="7924800" cy="17541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SCALE</a:t>
            </a:r>
            <a:endParaRPr/>
          </a:p>
          <a:p>
            <a:pPr indent="0" lvl="0" marL="0" marR="0" rtl="0" algn="ctr">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Scale is a relative level or degree. It’s a general measure of how much. </a:t>
            </a:r>
            <a:r>
              <a:rPr b="0" i="1" lang="en-US" sz="1800" u="none">
                <a:solidFill>
                  <a:schemeClr val="dk1"/>
                </a:solidFill>
                <a:latin typeface="Arial"/>
                <a:ea typeface="Arial"/>
                <a:cs typeface="Arial"/>
                <a:sym typeface="Arial"/>
              </a:rPr>
              <a:t>Scale</a:t>
            </a:r>
            <a:r>
              <a:rPr b="0" i="0" lang="en-US" sz="1800" u="none">
                <a:solidFill>
                  <a:schemeClr val="dk1"/>
                </a:solidFill>
                <a:latin typeface="Arial"/>
                <a:ea typeface="Arial"/>
                <a:cs typeface="Arial"/>
                <a:sym typeface="Arial"/>
              </a:rPr>
              <a:t> is a progressive classification of some quality like size, amount, importance, or rank. In visual design when we talk about scale we’re typically concerned with the quality of size, however color is also on a scale, as is anything you can speak about in contrasting terms.</a:t>
            </a:r>
            <a:endParaRPr/>
          </a:p>
        </p:txBody>
      </p:sp>
      <p:sp>
        <p:nvSpPr>
          <p:cNvPr id="746" name="Google Shape;746;p82"/>
          <p:cNvSpPr txBox="1"/>
          <p:nvPr/>
        </p:nvSpPr>
        <p:spPr>
          <a:xfrm>
            <a:off x="533400" y="2743200"/>
            <a:ext cx="8077200" cy="9239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scale is about relative measurements. A single object has no scale until it’s seen in comparison with something else. Of course the moment we place an element on the screen we have something to compare it to.</a:t>
            </a:r>
            <a:endParaRPr/>
          </a:p>
        </p:txBody>
      </p:sp>
      <p:sp>
        <p:nvSpPr>
          <p:cNvPr id="747" name="Google Shape;747;p82"/>
          <p:cNvSpPr txBox="1"/>
          <p:nvPr/>
        </p:nvSpPr>
        <p:spPr>
          <a:xfrm>
            <a:off x="533400" y="4237037"/>
            <a:ext cx="8077200" cy="1477962"/>
          </a:xfrm>
          <a:prstGeom prst="rect">
            <a:avLst/>
          </a:prstGeom>
          <a:solidFill>
            <a:srgbClr val="CCFF33"/>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Scale can be used to create the illusion of depth as larger elements tend to advance while smaller elements tend to recede into the background. Scale creates perspective in a composition. It can also be an effective way to create icons. Think of the standard rss icon. It’s a series of three curves in scale all in relation to a dot.</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p83"/>
          <p:cNvSpPr txBox="1"/>
          <p:nvPr/>
        </p:nvSpPr>
        <p:spPr>
          <a:xfrm>
            <a:off x="5410200" y="3365500"/>
            <a:ext cx="3505200" cy="31400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Unexpected Scale : When objects are shown as overly exaggerated or reduced in size, this effect is called unexpected scale. Unexpected scale is often used in advertising in order to draw our attention to a product. Large and small scale forms can be combined together in a composition to create a dramatic effect.</a:t>
            </a:r>
            <a:endParaRPr/>
          </a:p>
        </p:txBody>
      </p:sp>
      <p:pic>
        <p:nvPicPr>
          <p:cNvPr descr="Rectangles in scale with each other to create rhythm" id="753" name="Google Shape;753;p83"/>
          <p:cNvPicPr preferRelativeResize="0"/>
          <p:nvPr/>
        </p:nvPicPr>
        <p:blipFill rotWithShape="1">
          <a:blip r:embed="rId3">
            <a:alphaModFix/>
          </a:blip>
          <a:srcRect b="0" l="0" r="0" t="0"/>
          <a:stretch/>
        </p:blipFill>
        <p:spPr>
          <a:xfrm>
            <a:off x="609600" y="3609975"/>
            <a:ext cx="4429125" cy="3019425"/>
          </a:xfrm>
          <a:prstGeom prst="rect">
            <a:avLst/>
          </a:prstGeom>
          <a:noFill/>
          <a:ln>
            <a:noFill/>
          </a:ln>
        </p:spPr>
      </p:pic>
      <p:pic>
        <p:nvPicPr>
          <p:cNvPr descr="http://www.vanseodesign.com/blog/wp-content/uploads/2010/07/size.png" id="754" name="Google Shape;754;p83"/>
          <p:cNvPicPr preferRelativeResize="0"/>
          <p:nvPr/>
        </p:nvPicPr>
        <p:blipFill rotWithShape="1">
          <a:blip r:embed="rId4">
            <a:alphaModFix/>
          </a:blip>
          <a:srcRect b="0" l="0" r="0" t="0"/>
          <a:stretch/>
        </p:blipFill>
        <p:spPr>
          <a:xfrm>
            <a:off x="533400" y="838200"/>
            <a:ext cx="4429125" cy="18192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pic>
        <p:nvPicPr>
          <p:cNvPr descr="http://image.slidesharecdn.com/elementsprinciplesofdesign-130918105229-phpapp01/95/elements-principles-of-design-27-638.jpg?cb=1379501610" id="759" name="Google Shape;759;p84"/>
          <p:cNvPicPr preferRelativeResize="0"/>
          <p:nvPr/>
        </p:nvPicPr>
        <p:blipFill rotWithShape="1">
          <a:blip r:embed="rId3">
            <a:alphaModFix/>
          </a:blip>
          <a:srcRect b="0" l="0" r="0" t="0"/>
          <a:stretch/>
        </p:blipFill>
        <p:spPr>
          <a:xfrm>
            <a:off x="841375" y="446087"/>
            <a:ext cx="7312025" cy="564991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85"/>
          <p:cNvSpPr txBox="1"/>
          <p:nvPr/>
        </p:nvSpPr>
        <p:spPr>
          <a:xfrm>
            <a:off x="762000" y="609600"/>
            <a:ext cx="7696200" cy="1477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Scale is used across many design principles. It’s one way we can show </a:t>
            </a:r>
            <a:r>
              <a:rPr b="0" i="1" lang="en-US" sz="1800" u="none">
                <a:solidFill>
                  <a:schemeClr val="dk1"/>
                </a:solidFill>
                <a:latin typeface="Arial"/>
                <a:ea typeface="Arial"/>
                <a:cs typeface="Arial"/>
                <a:sym typeface="Arial"/>
              </a:rPr>
              <a:t>contrast </a:t>
            </a:r>
            <a:r>
              <a:rPr b="0" i="0" lang="en-US" sz="1800" u="none">
                <a:solidFill>
                  <a:schemeClr val="dk1"/>
                </a:solidFill>
                <a:latin typeface="Arial"/>
                <a:ea typeface="Arial"/>
                <a:cs typeface="Arial"/>
                <a:sym typeface="Arial"/>
              </a:rPr>
              <a:t>between different elements as well as showing similarity in groups of elements. Scale communicates relationships between elements. Two elements of the same size are seen as being equal in some way. Two elements with a clear variation in size are seen as different.</a:t>
            </a:r>
            <a:endParaRPr/>
          </a:p>
        </p:txBody>
      </p:sp>
      <p:sp>
        <p:nvSpPr>
          <p:cNvPr id="765" name="Google Shape;765;p85"/>
          <p:cNvSpPr txBox="1"/>
          <p:nvPr/>
        </p:nvSpPr>
        <p:spPr>
          <a:xfrm>
            <a:off x="838200" y="2551112"/>
            <a:ext cx="7391400" cy="1477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Through scale we can create variety in visual weight which leads to:</a:t>
            </a:r>
            <a:endParaRPr/>
          </a:p>
          <a:p>
            <a:pPr indent="0" lvl="0" marL="0" marR="0" rtl="0" algn="ctr">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dominance</a:t>
            </a:r>
            <a:r>
              <a:rPr b="0" i="0" lang="en-US" sz="1800" u="none">
                <a:solidFill>
                  <a:schemeClr val="dk1"/>
                </a:solidFill>
                <a:latin typeface="Arial"/>
                <a:ea typeface="Arial"/>
                <a:cs typeface="Arial"/>
                <a:sym typeface="Arial"/>
              </a:rPr>
              <a:t> and focal points</a:t>
            </a:r>
            <a:endParaRPr/>
          </a:p>
          <a:p>
            <a:pPr indent="0" lvl="0" marL="0" marR="0" rtl="0" algn="ctr">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flow</a:t>
            </a:r>
            <a:r>
              <a:rPr b="0" i="0" lang="en-US" sz="1800" u="none">
                <a:solidFill>
                  <a:schemeClr val="dk1"/>
                </a:solidFill>
                <a:latin typeface="Arial"/>
                <a:ea typeface="Arial"/>
                <a:cs typeface="Arial"/>
                <a:sym typeface="Arial"/>
              </a:rPr>
              <a:t> and </a:t>
            </a:r>
            <a:r>
              <a:rPr b="0" i="1" lang="en-US" sz="1800" u="none">
                <a:solidFill>
                  <a:schemeClr val="dk1"/>
                </a:solidFill>
                <a:latin typeface="Arial"/>
                <a:ea typeface="Arial"/>
                <a:cs typeface="Arial"/>
                <a:sym typeface="Arial"/>
              </a:rPr>
              <a:t>rhythm</a:t>
            </a:r>
            <a:endParaRPr b="0" i="0" sz="1800" u="non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balance</a:t>
            </a:r>
            <a:endParaRPr b="0" i="0" sz="1800" u="non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visual hierarchy</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86"/>
          <p:cNvSpPr txBox="1"/>
          <p:nvPr/>
        </p:nvSpPr>
        <p:spPr>
          <a:xfrm>
            <a:off x="228600" y="228600"/>
            <a:ext cx="86106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1" lang="en-US" sz="1800" u="none">
                <a:solidFill>
                  <a:schemeClr val="dk1"/>
                </a:solidFill>
                <a:latin typeface="Arial"/>
                <a:ea typeface="Arial"/>
                <a:cs typeface="Arial"/>
                <a:sym typeface="Arial"/>
              </a:rPr>
              <a:t>Scale</a:t>
            </a:r>
            <a:r>
              <a:rPr b="0" i="0" lang="en-US" sz="1800" u="none">
                <a:solidFill>
                  <a:schemeClr val="dk1"/>
                </a:solidFill>
                <a:latin typeface="Arial"/>
                <a:ea typeface="Arial"/>
                <a:cs typeface="Arial"/>
                <a:sym typeface="Arial"/>
              </a:rPr>
              <a:t> can imply meaning as in the image below. The larger circle confronts the smaller circle communicating pressure and intimidation. The larger circle dominates the smaller circle. It imposes its will, it exerts its influence on the smaller circle. The smaller circle might be seen to be afraid or it might be seen to be timid.</a:t>
            </a:r>
            <a:endParaRPr/>
          </a:p>
        </p:txBody>
      </p:sp>
      <p:pic>
        <p:nvPicPr>
          <p:cNvPr descr="Large dot intimidating a small dot" id="771" name="Google Shape;771;p86"/>
          <p:cNvPicPr preferRelativeResize="0"/>
          <p:nvPr/>
        </p:nvPicPr>
        <p:blipFill rotWithShape="1">
          <a:blip r:embed="rId3">
            <a:alphaModFix/>
          </a:blip>
          <a:srcRect b="0" l="0" r="0" t="0"/>
          <a:stretch/>
        </p:blipFill>
        <p:spPr>
          <a:xfrm>
            <a:off x="1219200" y="2057400"/>
            <a:ext cx="6400800" cy="4129087"/>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87"/>
          <p:cNvSpPr txBox="1"/>
          <p:nvPr/>
        </p:nvSpPr>
        <p:spPr>
          <a:xfrm>
            <a:off x="457200" y="152400"/>
            <a:ext cx="83820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Typographic Scale</a:t>
            </a:r>
            <a:endParaRPr/>
          </a:p>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Typography needs to be </a:t>
            </a:r>
            <a:r>
              <a:rPr b="0" i="1" lang="en-US" sz="1800" u="none">
                <a:solidFill>
                  <a:schemeClr val="dk1"/>
                </a:solidFill>
                <a:latin typeface="Arial"/>
                <a:ea typeface="Arial"/>
                <a:cs typeface="Arial"/>
                <a:sym typeface="Arial"/>
              </a:rPr>
              <a:t>legible and readable</a:t>
            </a:r>
            <a:r>
              <a:rPr b="0" i="0" lang="en-US" sz="1800" u="none">
                <a:solidFill>
                  <a:schemeClr val="dk1"/>
                </a:solidFill>
                <a:latin typeface="Arial"/>
                <a:ea typeface="Arial"/>
                <a:cs typeface="Arial"/>
                <a:sym typeface="Arial"/>
              </a:rPr>
              <a:t> at different sizes. </a:t>
            </a:r>
            <a:r>
              <a:rPr b="0" i="1" lang="en-US" sz="1800" u="none">
                <a:solidFill>
                  <a:schemeClr val="dk1"/>
                </a:solidFill>
                <a:latin typeface="Arial"/>
                <a:ea typeface="Arial"/>
                <a:cs typeface="Arial"/>
                <a:sym typeface="Arial"/>
              </a:rPr>
              <a:t>Typographic scale creates hierarchy</a:t>
            </a:r>
            <a:r>
              <a:rPr b="0" i="0" lang="en-US" sz="1800" u="none">
                <a:solidFill>
                  <a:schemeClr val="dk1"/>
                </a:solidFill>
                <a:latin typeface="Arial"/>
                <a:ea typeface="Arial"/>
                <a:cs typeface="Arial"/>
                <a:sym typeface="Arial"/>
              </a:rPr>
              <a:t> in information. Scaling the space between lines of type creates a </a:t>
            </a:r>
            <a:r>
              <a:rPr b="0" i="1" lang="en-US" sz="1800" u="none">
                <a:solidFill>
                  <a:schemeClr val="dk1"/>
                </a:solidFill>
                <a:latin typeface="Arial"/>
                <a:ea typeface="Arial"/>
                <a:cs typeface="Arial"/>
                <a:sym typeface="Arial"/>
              </a:rPr>
              <a:t>vertical rhythm</a:t>
            </a:r>
            <a:r>
              <a:rPr b="0" i="0" lang="en-US" sz="1800" u="none">
                <a:solidFill>
                  <a:schemeClr val="dk1"/>
                </a:solidFill>
                <a:latin typeface="Arial"/>
                <a:ea typeface="Arial"/>
                <a:cs typeface="Arial"/>
                <a:sym typeface="Arial"/>
              </a:rPr>
              <a:t> through your text.</a:t>
            </a:r>
            <a:endParaRPr/>
          </a:p>
        </p:txBody>
      </p:sp>
      <p:pic>
        <p:nvPicPr>
          <p:cNvPr descr="Typographic scale" id="777" name="Google Shape;777;p87"/>
          <p:cNvPicPr preferRelativeResize="0"/>
          <p:nvPr/>
        </p:nvPicPr>
        <p:blipFill rotWithShape="1">
          <a:blip r:embed="rId3">
            <a:alphaModFix/>
          </a:blip>
          <a:srcRect b="0" l="0" r="0" t="0"/>
          <a:stretch/>
        </p:blipFill>
        <p:spPr>
          <a:xfrm>
            <a:off x="2514600" y="1981200"/>
            <a:ext cx="4429125" cy="22955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descr="le Corbusier's modular man" id="782" name="Google Shape;782;p88"/>
          <p:cNvPicPr preferRelativeResize="0"/>
          <p:nvPr/>
        </p:nvPicPr>
        <p:blipFill rotWithShape="1">
          <a:blip r:embed="rId3">
            <a:alphaModFix/>
          </a:blip>
          <a:srcRect b="0" l="0" r="0" t="0"/>
          <a:stretch/>
        </p:blipFill>
        <p:spPr>
          <a:xfrm>
            <a:off x="1447800" y="228600"/>
            <a:ext cx="6019800" cy="629126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6" name="Shape 786"/>
        <p:cNvGrpSpPr/>
        <p:nvPr/>
      </p:nvGrpSpPr>
      <p:grpSpPr>
        <a:xfrm>
          <a:off x="0" y="0"/>
          <a:ext cx="0" cy="0"/>
          <a:chOff x="0" y="0"/>
          <a:chExt cx="0" cy="0"/>
        </a:xfrm>
      </p:grpSpPr>
      <p:pic>
        <p:nvPicPr>
          <p:cNvPr descr="https://encrypted-tbn0.gstatic.com/images?q=tbn:ANd9GcT7pTmXrnuB_b4fe3ST2S0KkzmdJWNH6rTWhe1i2M8YHnDq0pC-uA" id="787" name="Google Shape;787;p89"/>
          <p:cNvPicPr preferRelativeResize="0"/>
          <p:nvPr/>
        </p:nvPicPr>
        <p:blipFill rotWithShape="1">
          <a:blip r:embed="rId3">
            <a:alphaModFix/>
          </a:blip>
          <a:srcRect b="0" l="0" r="0" t="0"/>
          <a:stretch/>
        </p:blipFill>
        <p:spPr>
          <a:xfrm>
            <a:off x="1981200" y="1509712"/>
            <a:ext cx="4800600" cy="35956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9"/>
          <p:cNvSpPr txBox="1"/>
          <p:nvPr/>
        </p:nvSpPr>
        <p:spPr>
          <a:xfrm>
            <a:off x="609600" y="457200"/>
            <a:ext cx="7635875" cy="1089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Actual Line : </a:t>
            </a:r>
            <a:r>
              <a:rPr b="0" i="0" lang="en-US" sz="1800" u="none">
                <a:solidFill>
                  <a:schemeClr val="dk1"/>
                </a:solidFill>
                <a:latin typeface="Arial"/>
                <a:ea typeface="Arial"/>
                <a:cs typeface="Arial"/>
                <a:sym typeface="Arial"/>
              </a:rPr>
              <a:t>It is a line drawn on paper or any other surface using a tool</a:t>
            </a:r>
            <a:endParaRPr/>
          </a:p>
          <a:p>
            <a:pPr indent="0" lvl="0" marL="0" marR="0" rtl="0" algn="l">
              <a:lnSpc>
                <a:spcPct val="100000"/>
              </a:lnSpc>
              <a:spcBef>
                <a:spcPts val="54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Implied Line </a:t>
            </a:r>
            <a:r>
              <a:rPr b="0" i="0" lang="en-US" sz="1800" u="none">
                <a:solidFill>
                  <a:schemeClr val="dk1"/>
                </a:solidFill>
                <a:latin typeface="Arial"/>
                <a:ea typeface="Arial"/>
                <a:cs typeface="Arial"/>
                <a:sym typeface="Arial"/>
              </a:rPr>
              <a:t>: It is the feeling of  line felt when the edge of any thing </a:t>
            </a:r>
            <a:endParaRPr/>
          </a:p>
          <a:p>
            <a:pPr indent="0" lvl="0" marL="0" marR="0" rtl="0" algn="l">
              <a:lnSpc>
                <a:spcPct val="100000"/>
              </a:lnSpc>
              <a:spcBef>
                <a:spcPts val="54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placed against a background.     </a:t>
            </a:r>
            <a:endParaRPr/>
          </a:p>
        </p:txBody>
      </p:sp>
      <p:pic>
        <p:nvPicPr>
          <p:cNvPr descr="http://www.hoover.k12.al.us/sphs/visualarts/emyers/for%20elements%20page/96.jpg" id="167" name="Google Shape;167;p9"/>
          <p:cNvPicPr preferRelativeResize="0"/>
          <p:nvPr/>
        </p:nvPicPr>
        <p:blipFill rotWithShape="1">
          <a:blip r:embed="rId3">
            <a:alphaModFix/>
          </a:blip>
          <a:srcRect b="0" l="0" r="0" t="0"/>
          <a:stretch/>
        </p:blipFill>
        <p:spPr>
          <a:xfrm>
            <a:off x="533400" y="1676400"/>
            <a:ext cx="3429000" cy="4918075"/>
          </a:xfrm>
          <a:prstGeom prst="rect">
            <a:avLst/>
          </a:prstGeom>
          <a:noFill/>
          <a:ln>
            <a:noFill/>
          </a:ln>
        </p:spPr>
      </p:pic>
      <p:pic>
        <p:nvPicPr>
          <p:cNvPr id="168" name="Google Shape;168;p9"/>
          <p:cNvPicPr preferRelativeResize="0"/>
          <p:nvPr/>
        </p:nvPicPr>
        <p:blipFill rotWithShape="1">
          <a:blip r:embed="rId4">
            <a:alphaModFix/>
          </a:blip>
          <a:srcRect b="0" l="0" r="0" t="0"/>
          <a:stretch/>
        </p:blipFill>
        <p:spPr>
          <a:xfrm>
            <a:off x="5257800" y="1676400"/>
            <a:ext cx="3324225" cy="46482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90"/>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Arial"/>
              <a:buNone/>
            </a:pPr>
            <a:r>
              <a:rPr b="0" i="0" lang="en-US" sz="4400" u="none">
                <a:solidFill>
                  <a:schemeClr val="dk2"/>
                </a:solidFill>
                <a:latin typeface="Arial"/>
                <a:ea typeface="Arial"/>
                <a:cs typeface="Arial"/>
                <a:sym typeface="Arial"/>
              </a:rPr>
              <a:t>COLOR</a:t>
            </a:r>
            <a:endParaRPr/>
          </a:p>
        </p:txBody>
      </p:sp>
      <p:sp>
        <p:nvSpPr>
          <p:cNvPr id="793" name="Google Shape;793;p90"/>
          <p:cNvSpPr txBox="1"/>
          <p:nvPr/>
        </p:nvSpPr>
        <p:spPr>
          <a:xfrm>
            <a:off x="0" y="0"/>
            <a:ext cx="9144000" cy="6858000"/>
          </a:xfrm>
          <a:prstGeom prst="rect">
            <a:avLst/>
          </a:prstGeom>
          <a:solidFill>
            <a:srgbClr val="FF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pic>
        <p:nvPicPr>
          <p:cNvPr descr="color" id="794" name="Google Shape;794;p90"/>
          <p:cNvPicPr preferRelativeResize="0"/>
          <p:nvPr>
            <p:ph idx="1" type="body"/>
          </p:nvPr>
        </p:nvPicPr>
        <p:blipFill rotWithShape="1">
          <a:blip r:embed="rId3">
            <a:alphaModFix/>
          </a:blip>
          <a:srcRect b="2596" l="2016" r="1146" t="1298"/>
          <a:stretch/>
        </p:blipFill>
        <p:spPr>
          <a:xfrm>
            <a:off x="685800" y="457200"/>
            <a:ext cx="4419600" cy="5638800"/>
          </a:xfrm>
          <a:prstGeom prst="rect">
            <a:avLst/>
          </a:prstGeom>
          <a:noFill/>
          <a:ln>
            <a:noFill/>
          </a:ln>
        </p:spPr>
      </p:pic>
      <p:sp>
        <p:nvSpPr>
          <p:cNvPr id="795" name="Google Shape;795;p90"/>
          <p:cNvSpPr txBox="1"/>
          <p:nvPr/>
        </p:nvSpPr>
        <p:spPr>
          <a:xfrm>
            <a:off x="609600" y="6324600"/>
            <a:ext cx="82296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Wassily Kandinsky </a:t>
            </a:r>
            <a:r>
              <a:rPr b="0" i="1" lang="en-US" sz="1800" u="none">
                <a:solidFill>
                  <a:schemeClr val="dk1"/>
                </a:solidFill>
                <a:latin typeface="Arial"/>
                <a:ea typeface="Arial"/>
                <a:cs typeface="Arial"/>
                <a:sym typeface="Arial"/>
              </a:rPr>
              <a:t>Tension in Red </a:t>
            </a:r>
            <a:r>
              <a:rPr b="0" i="0" lang="en-US" sz="1800" u="none">
                <a:solidFill>
                  <a:schemeClr val="dk1"/>
                </a:solidFill>
                <a:latin typeface="Arial"/>
                <a:ea typeface="Arial"/>
                <a:cs typeface="Arial"/>
                <a:sym typeface="Arial"/>
              </a:rPr>
              <a:t>1926 oil</a:t>
            </a:r>
            <a:endParaRPr/>
          </a:p>
        </p:txBody>
      </p:sp>
      <p:sp>
        <p:nvSpPr>
          <p:cNvPr id="796" name="Google Shape;796;p90"/>
          <p:cNvSpPr txBox="1"/>
          <p:nvPr/>
        </p:nvSpPr>
        <p:spPr>
          <a:xfrm>
            <a:off x="5943600" y="1676400"/>
            <a:ext cx="32004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600"/>
              <a:buFont typeface="Arial"/>
              <a:buNone/>
            </a:pPr>
            <a:r>
              <a:rPr b="1" i="0" lang="en-US" sz="3600" u="none">
                <a:solidFill>
                  <a:schemeClr val="dk1"/>
                </a:solidFill>
                <a:latin typeface="Arial"/>
                <a:ea typeface="Arial"/>
                <a:cs typeface="Arial"/>
                <a:sym typeface="Arial"/>
              </a:rPr>
              <a:t>COLOR</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sp>
        <p:nvSpPr>
          <p:cNvPr id="801" name="Google Shape;801;p91"/>
          <p:cNvSpPr txBox="1"/>
          <p:nvPr/>
        </p:nvSpPr>
        <p:spPr>
          <a:xfrm>
            <a:off x="0" y="0"/>
            <a:ext cx="9144000" cy="6858000"/>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02" name="Google Shape;802;p91"/>
          <p:cNvSpPr txBox="1"/>
          <p:nvPr/>
        </p:nvSpPr>
        <p:spPr>
          <a:xfrm>
            <a:off x="533400" y="381000"/>
            <a:ext cx="47244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5050"/>
              </a:buClr>
              <a:buSzPts val="2800"/>
              <a:buFont typeface="Arial"/>
              <a:buNone/>
            </a:pPr>
            <a:r>
              <a:rPr b="1" i="0" lang="en-US" sz="2800" u="none">
                <a:solidFill>
                  <a:srgbClr val="FF5050"/>
                </a:solidFill>
                <a:latin typeface="Arial"/>
                <a:ea typeface="Arial"/>
                <a:cs typeface="Arial"/>
                <a:sym typeface="Arial"/>
              </a:rPr>
              <a:t>Color</a:t>
            </a:r>
            <a:r>
              <a:rPr b="1" i="0" lang="en-US" sz="3600" u="none">
                <a:solidFill>
                  <a:srgbClr val="FF5050"/>
                </a:solidFill>
                <a:latin typeface="Arial"/>
                <a:ea typeface="Arial"/>
                <a:cs typeface="Arial"/>
                <a:sym typeface="Arial"/>
              </a:rPr>
              <a:t> </a:t>
            </a:r>
            <a:endParaRPr/>
          </a:p>
        </p:txBody>
      </p:sp>
      <p:sp>
        <p:nvSpPr>
          <p:cNvPr id="803" name="Google Shape;803;p91"/>
          <p:cNvSpPr txBox="1"/>
          <p:nvPr/>
        </p:nvSpPr>
        <p:spPr>
          <a:xfrm>
            <a:off x="685800" y="1219200"/>
            <a:ext cx="7543800" cy="49815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Verdana"/>
              <a:buNone/>
            </a:pPr>
            <a:r>
              <a:rPr b="0" i="0" lang="en-US" sz="1600" u="none">
                <a:solidFill>
                  <a:schemeClr val="dk1"/>
                </a:solidFill>
                <a:latin typeface="Verdana"/>
                <a:ea typeface="Verdana"/>
                <a:cs typeface="Verdana"/>
                <a:sym typeface="Verdana"/>
              </a:rPr>
              <a:t>Color is the most expressive element of art.  It shares a powerful connection with emotion.  Color can be a strong clue to an artists symbolism, or meaning behind an artwork.  Color can represent many different feelings or ideas.  Black can stand for mystery or evil, white can mean purity or innocence. Red stands for love, passion, hunger, or violence, green is meditative, calming, while blue is the symbol for power, or royalty.</a:t>
            </a:r>
            <a:endParaRPr/>
          </a:p>
          <a:p>
            <a:pPr indent="0" lvl="0" marL="0" marR="0" rtl="0" algn="l">
              <a:lnSpc>
                <a:spcPct val="100000"/>
              </a:lnSpc>
              <a:spcBef>
                <a:spcPts val="800"/>
              </a:spcBef>
              <a:spcAft>
                <a:spcPts val="0"/>
              </a:spcAft>
              <a:buClr>
                <a:schemeClr val="dk1"/>
              </a:buClr>
              <a:buSzPts val="1600"/>
              <a:buFont typeface="Verdana"/>
              <a:buNone/>
            </a:pPr>
            <a:r>
              <a:rPr b="0" i="0" lang="en-US" sz="1600" u="none">
                <a:solidFill>
                  <a:schemeClr val="dk1"/>
                </a:solidFill>
                <a:latin typeface="Verdana"/>
                <a:ea typeface="Verdana"/>
                <a:cs typeface="Verdana"/>
                <a:sym typeface="Verdana"/>
              </a:rPr>
              <a:t>A prison system in North Carolina decided they would attempt to reduce violent behavior within the prison by painting the prison with the color pink.  After consulting a color specialist, it was decided that since pink is a feminine color, and females have less incidents of violence, pink would be a good color for their facilities. After a few months the rate of violence steadily increased.  Prison officials were left scratching their heads…what went wrong?  Another color specialist was consulted, and it was quickly discovered that pink is a variation of red, which is the color of passion, and now the prison is a nice off white. </a:t>
            </a:r>
            <a:endParaRPr/>
          </a:p>
          <a:p>
            <a:pPr indent="0" lvl="0" marL="0" marR="0" rtl="0" algn="l">
              <a:lnSpc>
                <a:spcPct val="100000"/>
              </a:lnSpc>
              <a:spcBef>
                <a:spcPts val="800"/>
              </a:spcBef>
              <a:spcAft>
                <a:spcPts val="0"/>
              </a:spcAft>
              <a:buClr>
                <a:schemeClr val="dk1"/>
              </a:buClr>
              <a:buSzPts val="1600"/>
              <a:buFont typeface="Verdana"/>
              <a:buNone/>
            </a:pPr>
            <a:r>
              <a:rPr b="1" i="0" lang="en-US" sz="1600" u="none">
                <a:solidFill>
                  <a:schemeClr val="dk1"/>
                </a:solidFill>
                <a:latin typeface="Verdana"/>
                <a:ea typeface="Verdana"/>
                <a:cs typeface="Verdana"/>
                <a:sym typeface="Verdana"/>
              </a:rPr>
              <a:t>Color</a:t>
            </a:r>
            <a:r>
              <a:rPr b="0" i="0" lang="en-US" sz="1600" u="none">
                <a:solidFill>
                  <a:schemeClr val="dk1"/>
                </a:solidFill>
                <a:latin typeface="Verdana"/>
                <a:ea typeface="Verdana"/>
                <a:cs typeface="Verdana"/>
                <a:sym typeface="Verdana"/>
              </a:rPr>
              <a:t> is the element of art that is derived from reflective light.  You see color because light waves are reflected from objects to your eyes.</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92"/>
          <p:cNvSpPr txBox="1"/>
          <p:nvPr/>
        </p:nvSpPr>
        <p:spPr>
          <a:xfrm>
            <a:off x="0" y="0"/>
            <a:ext cx="9144000" cy="6858000"/>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09" name="Google Shape;809;p92"/>
          <p:cNvSpPr txBox="1"/>
          <p:nvPr/>
        </p:nvSpPr>
        <p:spPr>
          <a:xfrm>
            <a:off x="1295400" y="381000"/>
            <a:ext cx="3581400" cy="3124200"/>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10" name="Google Shape;810;p92"/>
          <p:cNvSpPr txBox="1"/>
          <p:nvPr/>
        </p:nvSpPr>
        <p:spPr>
          <a:xfrm>
            <a:off x="1295400" y="3657600"/>
            <a:ext cx="3505200" cy="2895600"/>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11" name="Google Shape;811;p92"/>
          <p:cNvSpPr txBox="1"/>
          <p:nvPr/>
        </p:nvSpPr>
        <p:spPr>
          <a:xfrm>
            <a:off x="2590800" y="1371600"/>
            <a:ext cx="914400" cy="914400"/>
          </a:xfrm>
          <a:prstGeom prst="rect">
            <a:avLst/>
          </a:prstGeom>
          <a:solidFill>
            <a:srgbClr val="FF006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12" name="Google Shape;812;p92"/>
          <p:cNvSpPr txBox="1"/>
          <p:nvPr/>
        </p:nvSpPr>
        <p:spPr>
          <a:xfrm>
            <a:off x="5257800" y="838200"/>
            <a:ext cx="2819400" cy="58626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What color do you see when you stare at the red square, then shift you gaze from the red to the white area?</a:t>
            </a:r>
            <a:r>
              <a:rPr b="0" i="0" lang="en-US" sz="1800" u="none">
                <a:solidFill>
                  <a:schemeClr val="dk1"/>
                </a:solidFill>
                <a:latin typeface="Arial"/>
                <a:ea typeface="Arial"/>
                <a:cs typeface="Arial"/>
                <a:sym typeface="Arial"/>
              </a:rPr>
              <a:t>  </a:t>
            </a:r>
            <a:endParaRPr/>
          </a:p>
          <a:p>
            <a:pPr indent="0" lvl="0" marL="0" marR="0" rtl="0" algn="l">
              <a:lnSpc>
                <a:spcPct val="100000"/>
              </a:lnSpc>
              <a:spcBef>
                <a:spcPts val="90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90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900"/>
              </a:spcBef>
              <a:spcAft>
                <a:spcPts val="0"/>
              </a:spcAft>
              <a:buClr>
                <a:schemeClr val="dk1"/>
              </a:buClr>
              <a:buSzPts val="1800"/>
              <a:buFont typeface="Arial"/>
              <a:buNone/>
            </a:pPr>
            <a:r>
              <a:t/>
            </a:r>
            <a:endParaRPr b="0" i="0" sz="1800" u="none">
              <a:solidFill>
                <a:schemeClr val="dk1"/>
              </a:solidFill>
              <a:latin typeface="Arial"/>
              <a:ea typeface="Arial"/>
              <a:cs typeface="Arial"/>
              <a:sym typeface="Arial"/>
            </a:endParaRPr>
          </a:p>
          <a:p>
            <a:pPr indent="0" lvl="0" marL="0" marR="0" rtl="0" algn="l">
              <a:lnSpc>
                <a:spcPct val="100000"/>
              </a:lnSpc>
              <a:spcBef>
                <a:spcPts val="90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This is called an afterimage.  It occurs because the  receptors in your eye retain the visual stimulation even after its has ceased.  Your brain creates the afterimage as a reaction to the color you stared at originally.</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93"/>
          <p:cNvSpPr txBox="1"/>
          <p:nvPr/>
        </p:nvSpPr>
        <p:spPr>
          <a:xfrm>
            <a:off x="0" y="0"/>
            <a:ext cx="9144000" cy="6858000"/>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18" name="Google Shape;818;p93"/>
          <p:cNvSpPr txBox="1"/>
          <p:nvPr/>
        </p:nvSpPr>
        <p:spPr>
          <a:xfrm>
            <a:off x="3048000" y="457200"/>
            <a:ext cx="2286000" cy="579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1" i="0" lang="en-US" sz="3200" u="none">
                <a:solidFill>
                  <a:schemeClr val="dk1"/>
                </a:solidFill>
                <a:latin typeface="Arial"/>
                <a:ea typeface="Arial"/>
                <a:cs typeface="Arial"/>
                <a:sym typeface="Arial"/>
              </a:rPr>
              <a:t>Hue</a:t>
            </a:r>
            <a:endParaRPr/>
          </a:p>
        </p:txBody>
      </p:sp>
      <p:sp>
        <p:nvSpPr>
          <p:cNvPr id="819" name="Google Shape;819;p93"/>
          <p:cNvSpPr/>
          <p:nvPr/>
        </p:nvSpPr>
        <p:spPr>
          <a:xfrm>
            <a:off x="762000" y="5181600"/>
            <a:ext cx="990600" cy="990600"/>
          </a:xfrm>
          <a:prstGeom prst="ellipse">
            <a:avLst/>
          </a:prstGeom>
          <a:solidFill>
            <a:srgbClr val="FF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20" name="Google Shape;820;p93"/>
          <p:cNvSpPr/>
          <p:nvPr/>
        </p:nvSpPr>
        <p:spPr>
          <a:xfrm>
            <a:off x="609600" y="2514600"/>
            <a:ext cx="990600" cy="990600"/>
          </a:xfrm>
          <a:prstGeom prst="ellipse">
            <a:avLst/>
          </a:prstGeom>
          <a:solidFill>
            <a:srgbClr val="FF33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21" name="Google Shape;821;p93"/>
          <p:cNvSpPr/>
          <p:nvPr/>
        </p:nvSpPr>
        <p:spPr>
          <a:xfrm>
            <a:off x="2286000" y="2590800"/>
            <a:ext cx="990600" cy="990600"/>
          </a:xfrm>
          <a:prstGeom prst="ellipse">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22" name="Google Shape;822;p93"/>
          <p:cNvSpPr/>
          <p:nvPr/>
        </p:nvSpPr>
        <p:spPr>
          <a:xfrm>
            <a:off x="3733800" y="5181600"/>
            <a:ext cx="990600" cy="990600"/>
          </a:xfrm>
          <a:prstGeom prst="ellipse">
            <a:avLst/>
          </a:prstGeom>
          <a:solidFill>
            <a:schemeClr val="folHlink"/>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23" name="Google Shape;823;p93"/>
          <p:cNvSpPr/>
          <p:nvPr/>
        </p:nvSpPr>
        <p:spPr>
          <a:xfrm>
            <a:off x="3810000" y="2590800"/>
            <a:ext cx="990600" cy="990600"/>
          </a:xfrm>
          <a:prstGeom prst="ellipse">
            <a:avLst/>
          </a:prstGeom>
          <a:solidFill>
            <a:srgbClr val="0000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24" name="Google Shape;824;p93"/>
          <p:cNvSpPr/>
          <p:nvPr/>
        </p:nvSpPr>
        <p:spPr>
          <a:xfrm>
            <a:off x="6553200" y="5181600"/>
            <a:ext cx="990600" cy="990600"/>
          </a:xfrm>
          <a:prstGeom prst="ellipse">
            <a:avLst/>
          </a:prstGeom>
          <a:solidFill>
            <a:srgbClr val="FF00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25" name="Google Shape;825;p93"/>
          <p:cNvSpPr txBox="1"/>
          <p:nvPr/>
        </p:nvSpPr>
        <p:spPr>
          <a:xfrm>
            <a:off x="533400" y="1066800"/>
            <a:ext cx="8001000" cy="1465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Hue is the name of a color in its true form. Red, blue, and yellow are called primary colors.  You cannot make  primary hues by mixing other hues together, however, by mixing black, white, or a combination of primary colors, you can make any other color in the spectrum</a:t>
            </a:r>
            <a:r>
              <a:rPr b="0" i="0" lang="en-US" sz="1800" u="none">
                <a:solidFill>
                  <a:schemeClr val="dk1"/>
                </a:solidFill>
                <a:latin typeface="Arial"/>
                <a:ea typeface="Arial"/>
                <a:cs typeface="Arial"/>
                <a:sym typeface="Arial"/>
              </a:rPr>
              <a:t>. </a:t>
            </a:r>
            <a:endParaRPr/>
          </a:p>
        </p:txBody>
      </p:sp>
      <p:sp>
        <p:nvSpPr>
          <p:cNvPr id="826" name="Google Shape;826;p93"/>
          <p:cNvSpPr txBox="1"/>
          <p:nvPr/>
        </p:nvSpPr>
        <p:spPr>
          <a:xfrm>
            <a:off x="5257800" y="3048000"/>
            <a:ext cx="2438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1" i="0" lang="en-US" sz="1800" u="none">
                <a:solidFill>
                  <a:schemeClr val="dk1"/>
                </a:solidFill>
                <a:latin typeface="Arial"/>
                <a:ea typeface="Arial"/>
                <a:cs typeface="Arial"/>
                <a:sym typeface="Arial"/>
              </a:rPr>
              <a:t>Primary colors</a:t>
            </a:r>
            <a:endParaRPr/>
          </a:p>
        </p:txBody>
      </p:sp>
      <p:sp>
        <p:nvSpPr>
          <p:cNvPr id="827" name="Google Shape;827;p93"/>
          <p:cNvSpPr txBox="1"/>
          <p:nvPr/>
        </p:nvSpPr>
        <p:spPr>
          <a:xfrm>
            <a:off x="838200" y="3810000"/>
            <a:ext cx="56388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1" i="0" lang="en-US" sz="1800" u="none">
                <a:solidFill>
                  <a:schemeClr val="dk1"/>
                </a:solidFill>
                <a:latin typeface="Verdana"/>
                <a:ea typeface="Verdana"/>
                <a:cs typeface="Verdana"/>
                <a:sym typeface="Verdana"/>
              </a:rPr>
              <a:t>Secondary colors</a:t>
            </a:r>
            <a:r>
              <a:rPr b="0" i="0" lang="en-US" sz="1800" u="none">
                <a:solidFill>
                  <a:schemeClr val="dk1"/>
                </a:solidFill>
                <a:latin typeface="Verdana"/>
                <a:ea typeface="Verdana"/>
                <a:cs typeface="Verdana"/>
                <a:sym typeface="Verdana"/>
              </a:rPr>
              <a:t> are made by mixing two primary colors.</a:t>
            </a:r>
            <a:endParaRPr/>
          </a:p>
        </p:txBody>
      </p:sp>
      <p:sp>
        <p:nvSpPr>
          <p:cNvPr id="828" name="Google Shape;828;p93"/>
          <p:cNvSpPr txBox="1"/>
          <p:nvPr/>
        </p:nvSpPr>
        <p:spPr>
          <a:xfrm>
            <a:off x="457200" y="6324600"/>
            <a:ext cx="19050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Red and yellow</a:t>
            </a:r>
            <a:endParaRPr/>
          </a:p>
        </p:txBody>
      </p:sp>
      <p:sp>
        <p:nvSpPr>
          <p:cNvPr id="829" name="Google Shape;829;p93"/>
          <p:cNvSpPr txBox="1"/>
          <p:nvPr/>
        </p:nvSpPr>
        <p:spPr>
          <a:xfrm>
            <a:off x="2819400" y="6248400"/>
            <a:ext cx="2438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      Yellow and Blue</a:t>
            </a:r>
            <a:endParaRPr/>
          </a:p>
        </p:txBody>
      </p:sp>
      <p:sp>
        <p:nvSpPr>
          <p:cNvPr id="830" name="Google Shape;830;p93"/>
          <p:cNvSpPr txBox="1"/>
          <p:nvPr/>
        </p:nvSpPr>
        <p:spPr>
          <a:xfrm>
            <a:off x="6248400" y="6248400"/>
            <a:ext cx="23622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Red and blue</a:t>
            </a:r>
            <a:endParaRPr/>
          </a:p>
        </p:txBody>
      </p:sp>
      <p:sp>
        <p:nvSpPr>
          <p:cNvPr id="831" name="Google Shape;831;p93"/>
          <p:cNvSpPr txBox="1"/>
          <p:nvPr/>
        </p:nvSpPr>
        <p:spPr>
          <a:xfrm>
            <a:off x="838200" y="4800600"/>
            <a:ext cx="16002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orange</a:t>
            </a:r>
            <a:endParaRPr/>
          </a:p>
        </p:txBody>
      </p:sp>
      <p:sp>
        <p:nvSpPr>
          <p:cNvPr id="832" name="Google Shape;832;p93"/>
          <p:cNvSpPr txBox="1"/>
          <p:nvPr/>
        </p:nvSpPr>
        <p:spPr>
          <a:xfrm>
            <a:off x="3810000" y="4800600"/>
            <a:ext cx="1676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Green</a:t>
            </a:r>
            <a:endParaRPr/>
          </a:p>
        </p:txBody>
      </p:sp>
      <p:sp>
        <p:nvSpPr>
          <p:cNvPr id="833" name="Google Shape;833;p93"/>
          <p:cNvSpPr txBox="1"/>
          <p:nvPr/>
        </p:nvSpPr>
        <p:spPr>
          <a:xfrm>
            <a:off x="6553200" y="4724400"/>
            <a:ext cx="19050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Violet</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descr="color" id="838" name="Google Shape;838;p94"/>
          <p:cNvPicPr preferRelativeResize="0"/>
          <p:nvPr/>
        </p:nvPicPr>
        <p:blipFill rotWithShape="1">
          <a:blip r:embed="rId3">
            <a:alphaModFix/>
          </a:blip>
          <a:srcRect b="6365" l="0" r="1495" t="0"/>
          <a:stretch/>
        </p:blipFill>
        <p:spPr>
          <a:xfrm>
            <a:off x="2895600" y="457200"/>
            <a:ext cx="4386262" cy="4343400"/>
          </a:xfrm>
          <a:prstGeom prst="rect">
            <a:avLst/>
          </a:prstGeom>
          <a:noFill/>
          <a:ln>
            <a:noFill/>
          </a:ln>
        </p:spPr>
      </p:pic>
      <p:sp>
        <p:nvSpPr>
          <p:cNvPr id="839" name="Google Shape;839;p94"/>
          <p:cNvSpPr txBox="1"/>
          <p:nvPr/>
        </p:nvSpPr>
        <p:spPr>
          <a:xfrm>
            <a:off x="0" y="685800"/>
            <a:ext cx="4343400" cy="579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Color Wheel</a:t>
            </a:r>
            <a:endParaRPr/>
          </a:p>
        </p:txBody>
      </p:sp>
      <p:sp>
        <p:nvSpPr>
          <p:cNvPr id="840" name="Google Shape;840;p94"/>
          <p:cNvSpPr txBox="1"/>
          <p:nvPr/>
        </p:nvSpPr>
        <p:spPr>
          <a:xfrm>
            <a:off x="381000" y="1524000"/>
            <a:ext cx="2133600" cy="36671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Verdana"/>
              <a:buNone/>
            </a:pPr>
            <a:r>
              <a:rPr b="0" i="0" lang="en-US" sz="1600" u="none">
                <a:solidFill>
                  <a:schemeClr val="dk1"/>
                </a:solidFill>
                <a:latin typeface="Verdana"/>
                <a:ea typeface="Verdana"/>
                <a:cs typeface="Verdana"/>
                <a:sym typeface="Verdana"/>
              </a:rPr>
              <a:t>A color wheel is the spectrum bent into a circle.  It is a useful tool for organizing colors.</a:t>
            </a:r>
            <a:endParaRPr/>
          </a:p>
          <a:p>
            <a:pPr indent="0" lvl="0" marL="0" marR="0" rtl="0" algn="l">
              <a:lnSpc>
                <a:spcPct val="100000"/>
              </a:lnSpc>
              <a:spcBef>
                <a:spcPts val="900"/>
              </a:spcBef>
              <a:spcAft>
                <a:spcPts val="0"/>
              </a:spcAft>
              <a:buClr>
                <a:schemeClr val="dk1"/>
              </a:buClr>
              <a:buSzPts val="1600"/>
              <a:buFont typeface="Verdana"/>
              <a:buNone/>
            </a:pPr>
            <a:r>
              <a:rPr b="0" i="0" lang="en-US" sz="1600" u="none">
                <a:solidFill>
                  <a:schemeClr val="dk1"/>
                </a:solidFill>
                <a:latin typeface="Verdana"/>
                <a:ea typeface="Verdana"/>
                <a:cs typeface="Verdana"/>
                <a:sym typeface="Verdana"/>
              </a:rPr>
              <a:t>There are yet another group of six colors called intermediate, or tertiary colors.  These are made by mixing a primary color with a secondary colors</a:t>
            </a:r>
            <a:r>
              <a:rPr b="0" i="0" lang="en-US" sz="1800" u="none">
                <a:solidFill>
                  <a:schemeClr val="dk1"/>
                </a:solidFill>
                <a:latin typeface="Arial"/>
                <a:ea typeface="Arial"/>
                <a:cs typeface="Arial"/>
                <a:sym typeface="Arial"/>
              </a:rPr>
              <a:t> </a:t>
            </a:r>
            <a:endParaRPr/>
          </a:p>
        </p:txBody>
      </p:sp>
      <p:sp>
        <p:nvSpPr>
          <p:cNvPr id="841" name="Google Shape;841;p94"/>
          <p:cNvSpPr txBox="1"/>
          <p:nvPr/>
        </p:nvSpPr>
        <p:spPr>
          <a:xfrm>
            <a:off x="457200" y="5715000"/>
            <a:ext cx="8077200" cy="915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These colors include yellow green, yellow orange, red orange, blue green, blue violet, red violet.  Always list the primary color first when referring to a tertiary color.</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descr="color" id="846" name="Google Shape;846;p95"/>
          <p:cNvPicPr preferRelativeResize="0"/>
          <p:nvPr>
            <p:ph idx="1" type="body"/>
          </p:nvPr>
        </p:nvPicPr>
        <p:blipFill rotWithShape="1">
          <a:blip r:embed="rId3">
            <a:alphaModFix/>
          </a:blip>
          <a:srcRect b="7789" l="-262" r="0" t="0"/>
          <a:stretch/>
        </p:blipFill>
        <p:spPr>
          <a:xfrm>
            <a:off x="609600" y="609600"/>
            <a:ext cx="3276600" cy="3140075"/>
          </a:xfrm>
          <a:prstGeom prst="rect">
            <a:avLst/>
          </a:prstGeom>
          <a:noFill/>
          <a:ln>
            <a:noFill/>
          </a:ln>
        </p:spPr>
      </p:pic>
      <p:sp>
        <p:nvSpPr>
          <p:cNvPr id="847" name="Google Shape;847;p95"/>
          <p:cNvSpPr txBox="1"/>
          <p:nvPr/>
        </p:nvSpPr>
        <p:spPr>
          <a:xfrm>
            <a:off x="4495800" y="762000"/>
            <a:ext cx="4114800" cy="5794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Arial"/>
              <a:buNone/>
            </a:pPr>
            <a:r>
              <a:rPr b="0" i="0" lang="en-US" sz="3200" u="none">
                <a:solidFill>
                  <a:schemeClr val="dk1"/>
                </a:solidFill>
                <a:latin typeface="Arial"/>
                <a:ea typeface="Arial"/>
                <a:cs typeface="Arial"/>
                <a:sym typeface="Arial"/>
              </a:rPr>
              <a:t>Color Schemes</a:t>
            </a:r>
            <a:endParaRPr/>
          </a:p>
        </p:txBody>
      </p:sp>
      <p:sp>
        <p:nvSpPr>
          <p:cNvPr id="848" name="Google Shape;848;p95"/>
          <p:cNvSpPr txBox="1"/>
          <p:nvPr/>
        </p:nvSpPr>
        <p:spPr>
          <a:xfrm>
            <a:off x="4267200" y="1752600"/>
            <a:ext cx="3886200" cy="50387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1" i="0" lang="en-US" sz="1800" u="none">
                <a:solidFill>
                  <a:schemeClr val="dk1"/>
                </a:solidFill>
                <a:latin typeface="Verdana"/>
                <a:ea typeface="Verdana"/>
                <a:cs typeface="Verdana"/>
                <a:sym typeface="Verdana"/>
              </a:rPr>
              <a:t>Analogous Colors</a:t>
            </a:r>
            <a:r>
              <a:rPr b="0" i="0" lang="en-US" sz="1800" u="none">
                <a:solidFill>
                  <a:schemeClr val="dk1"/>
                </a:solidFill>
                <a:latin typeface="Verdana"/>
                <a:ea typeface="Verdana"/>
                <a:cs typeface="Verdana"/>
                <a:sym typeface="Verdana"/>
              </a:rPr>
              <a:t>…colors that are next to each other on the color wheel, such as green and yellow green.</a:t>
            </a:r>
            <a:endParaRPr/>
          </a:p>
          <a:p>
            <a:pPr indent="0" lvl="0" marL="0" marR="0" rtl="0" algn="l">
              <a:lnSpc>
                <a:spcPct val="100000"/>
              </a:lnSpc>
              <a:spcBef>
                <a:spcPts val="900"/>
              </a:spcBef>
              <a:spcAft>
                <a:spcPts val="0"/>
              </a:spcAft>
              <a:buClr>
                <a:schemeClr val="dk1"/>
              </a:buClr>
              <a:buSzPts val="1800"/>
              <a:buFont typeface="Arial"/>
              <a:buNone/>
            </a:pPr>
            <a:r>
              <a:t/>
            </a:r>
            <a:endParaRPr b="0" i="0" sz="1800" u="none">
              <a:solidFill>
                <a:schemeClr val="dk1"/>
              </a:solidFill>
              <a:latin typeface="Verdana"/>
              <a:ea typeface="Verdana"/>
              <a:cs typeface="Verdana"/>
              <a:sym typeface="Verdana"/>
            </a:endParaRPr>
          </a:p>
          <a:p>
            <a:pPr indent="0" lvl="0" marL="0" marR="0" rtl="0" algn="l">
              <a:lnSpc>
                <a:spcPct val="100000"/>
              </a:lnSpc>
              <a:spcBef>
                <a:spcPts val="900"/>
              </a:spcBef>
              <a:spcAft>
                <a:spcPts val="0"/>
              </a:spcAft>
              <a:buClr>
                <a:schemeClr val="dk1"/>
              </a:buClr>
              <a:buSzPts val="1800"/>
              <a:buFont typeface="Verdana"/>
              <a:buNone/>
            </a:pPr>
            <a:r>
              <a:rPr b="1" i="0" lang="en-US" sz="1800" u="none">
                <a:solidFill>
                  <a:schemeClr val="dk1"/>
                </a:solidFill>
                <a:latin typeface="Verdana"/>
                <a:ea typeface="Verdana"/>
                <a:cs typeface="Verdana"/>
                <a:sym typeface="Verdana"/>
              </a:rPr>
              <a:t>Complementary Colors</a:t>
            </a:r>
            <a:r>
              <a:rPr b="0" i="0" lang="en-US" sz="1800" u="none">
                <a:solidFill>
                  <a:schemeClr val="dk1"/>
                </a:solidFill>
                <a:latin typeface="Verdana"/>
                <a:ea typeface="Verdana"/>
                <a:cs typeface="Verdana"/>
                <a:sym typeface="Verdana"/>
              </a:rPr>
              <a:t>…colors that are directly across from each other such as yellow and violet.</a:t>
            </a:r>
            <a:endParaRPr/>
          </a:p>
          <a:p>
            <a:pPr indent="0" lvl="0" marL="0" marR="0" rtl="0" algn="l">
              <a:lnSpc>
                <a:spcPct val="100000"/>
              </a:lnSpc>
              <a:spcBef>
                <a:spcPts val="900"/>
              </a:spcBef>
              <a:spcAft>
                <a:spcPts val="0"/>
              </a:spcAft>
              <a:buClr>
                <a:schemeClr val="dk1"/>
              </a:buClr>
              <a:buSzPts val="1800"/>
              <a:buFont typeface="Arial"/>
              <a:buNone/>
            </a:pPr>
            <a:r>
              <a:t/>
            </a:r>
            <a:endParaRPr b="0" i="0" sz="1800" u="none">
              <a:solidFill>
                <a:schemeClr val="dk1"/>
              </a:solidFill>
              <a:latin typeface="Verdana"/>
              <a:ea typeface="Verdana"/>
              <a:cs typeface="Verdana"/>
              <a:sym typeface="Verdana"/>
            </a:endParaRPr>
          </a:p>
          <a:p>
            <a:pPr indent="0" lvl="0" marL="0" marR="0" rtl="0" algn="l">
              <a:lnSpc>
                <a:spcPct val="100000"/>
              </a:lnSpc>
              <a:spcBef>
                <a:spcPts val="900"/>
              </a:spcBef>
              <a:spcAft>
                <a:spcPts val="0"/>
              </a:spcAft>
              <a:buClr>
                <a:schemeClr val="dk1"/>
              </a:buClr>
              <a:buSzPts val="1800"/>
              <a:buFont typeface="Verdana"/>
              <a:buNone/>
            </a:pPr>
            <a:r>
              <a:rPr b="1" i="0" lang="en-US" sz="1800" u="none">
                <a:solidFill>
                  <a:schemeClr val="dk1"/>
                </a:solidFill>
                <a:latin typeface="Verdana"/>
                <a:ea typeface="Verdana"/>
                <a:cs typeface="Verdana"/>
                <a:sym typeface="Verdana"/>
              </a:rPr>
              <a:t>Monochromatic Colors</a:t>
            </a:r>
            <a:r>
              <a:rPr b="0" i="0" lang="en-US" sz="1800" u="none">
                <a:solidFill>
                  <a:schemeClr val="dk1"/>
                </a:solidFill>
                <a:latin typeface="Verdana"/>
                <a:ea typeface="Verdana"/>
                <a:cs typeface="Verdana"/>
                <a:sym typeface="Verdana"/>
              </a:rPr>
              <a:t>…a color scheme that uses only one hue and black and white mixed with that one color to make tints, or values of that color.</a:t>
            </a:r>
            <a:endParaRPr/>
          </a:p>
        </p:txBody>
      </p:sp>
      <p:sp>
        <p:nvSpPr>
          <p:cNvPr id="849" name="Google Shape;849;p95"/>
          <p:cNvSpPr txBox="1"/>
          <p:nvPr/>
        </p:nvSpPr>
        <p:spPr>
          <a:xfrm>
            <a:off x="381000" y="609600"/>
            <a:ext cx="3276600" cy="7794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Warm colors</a:t>
            </a:r>
            <a:endParaRP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cxnSp>
        <p:nvCxnSpPr>
          <p:cNvPr id="850" name="Google Shape;850;p95"/>
          <p:cNvCxnSpPr/>
          <p:nvPr/>
        </p:nvCxnSpPr>
        <p:spPr>
          <a:xfrm flipH="1" rot="10800000">
            <a:off x="1066800" y="762000"/>
            <a:ext cx="2667000" cy="2667000"/>
          </a:xfrm>
          <a:prstGeom prst="straightConnector1">
            <a:avLst/>
          </a:prstGeom>
          <a:noFill/>
          <a:ln cap="flat" cmpd="sng" w="9525">
            <a:solidFill>
              <a:schemeClr val="dk1"/>
            </a:solidFill>
            <a:prstDash val="solid"/>
            <a:miter lim="800000"/>
            <a:headEnd len="med" w="med" type="none"/>
            <a:tailEnd len="med" w="med" type="none"/>
          </a:ln>
        </p:spPr>
      </p:cxnSp>
      <p:sp>
        <p:nvSpPr>
          <p:cNvPr id="851" name="Google Shape;851;p95"/>
          <p:cNvSpPr txBox="1"/>
          <p:nvPr/>
        </p:nvSpPr>
        <p:spPr>
          <a:xfrm>
            <a:off x="1676400" y="3657600"/>
            <a:ext cx="22098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Cool colors</a:t>
            </a:r>
            <a:endParaRPr/>
          </a:p>
        </p:txBody>
      </p:sp>
      <p:cxnSp>
        <p:nvCxnSpPr>
          <p:cNvPr id="852" name="Google Shape;852;p95"/>
          <p:cNvCxnSpPr/>
          <p:nvPr/>
        </p:nvCxnSpPr>
        <p:spPr>
          <a:xfrm flipH="1">
            <a:off x="838200" y="3429000"/>
            <a:ext cx="228600" cy="228600"/>
          </a:xfrm>
          <a:prstGeom prst="straightConnector1">
            <a:avLst/>
          </a:prstGeom>
          <a:noFill/>
          <a:ln cap="flat" cmpd="sng" w="9525">
            <a:solidFill>
              <a:schemeClr val="dk1"/>
            </a:solidFill>
            <a:prstDash val="solid"/>
            <a:miter lim="800000"/>
            <a:headEnd len="med" w="med" type="none"/>
            <a:tailEnd len="med" w="med" type="none"/>
          </a:ln>
        </p:spPr>
      </p:cxn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p96"/>
          <p:cNvSpPr txBox="1"/>
          <p:nvPr/>
        </p:nvSpPr>
        <p:spPr>
          <a:xfrm>
            <a:off x="0" y="0"/>
            <a:ext cx="9144000" cy="6858000"/>
          </a:xfrm>
          <a:prstGeom prst="rect">
            <a:avLst/>
          </a:prstGeom>
          <a:solidFill>
            <a:srgbClr val="FF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58" name="Google Shape;858;p96"/>
          <p:cNvSpPr txBox="1"/>
          <p:nvPr/>
        </p:nvSpPr>
        <p:spPr>
          <a:xfrm>
            <a:off x="2057400" y="560387"/>
            <a:ext cx="1676400" cy="1219200"/>
          </a:xfrm>
          <a:prstGeom prst="rect">
            <a:avLst/>
          </a:prstGeom>
          <a:solidFill>
            <a:srgbClr val="0066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59" name="Google Shape;859;p96"/>
          <p:cNvSpPr txBox="1"/>
          <p:nvPr/>
        </p:nvSpPr>
        <p:spPr>
          <a:xfrm>
            <a:off x="5486400" y="2362200"/>
            <a:ext cx="1676400" cy="1219200"/>
          </a:xfrm>
          <a:prstGeom prst="rect">
            <a:avLst/>
          </a:prstGeom>
          <a:solidFill>
            <a:srgbClr val="FF99CC"/>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60" name="Google Shape;860;p96"/>
          <p:cNvSpPr txBox="1"/>
          <p:nvPr/>
        </p:nvSpPr>
        <p:spPr>
          <a:xfrm>
            <a:off x="2057400" y="2362200"/>
            <a:ext cx="1676400" cy="1219200"/>
          </a:xfrm>
          <a:prstGeom prst="rect">
            <a:avLst/>
          </a:prstGeom>
          <a:solidFill>
            <a:srgbClr val="0036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61" name="Google Shape;861;p96"/>
          <p:cNvSpPr txBox="1"/>
          <p:nvPr/>
        </p:nvSpPr>
        <p:spPr>
          <a:xfrm>
            <a:off x="5486400" y="560387"/>
            <a:ext cx="1676400" cy="1219200"/>
          </a:xfrm>
          <a:prstGeom prst="rect">
            <a:avLst/>
          </a:prstGeom>
          <a:solidFill>
            <a:srgbClr val="FFFF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62" name="Google Shape;862;p96"/>
          <p:cNvSpPr txBox="1"/>
          <p:nvPr/>
        </p:nvSpPr>
        <p:spPr>
          <a:xfrm>
            <a:off x="2590800" y="838200"/>
            <a:ext cx="677862" cy="560387"/>
          </a:xfrm>
          <a:prstGeom prst="rect">
            <a:avLst/>
          </a:prstGeom>
          <a:solidFill>
            <a:srgbClr val="CCFF33"/>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63" name="Google Shape;863;p96"/>
          <p:cNvSpPr txBox="1"/>
          <p:nvPr/>
        </p:nvSpPr>
        <p:spPr>
          <a:xfrm>
            <a:off x="6019800" y="838200"/>
            <a:ext cx="677862" cy="560387"/>
          </a:xfrm>
          <a:prstGeom prst="rect">
            <a:avLst/>
          </a:prstGeom>
          <a:solidFill>
            <a:srgbClr val="CCFF33"/>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64" name="Google Shape;864;p96"/>
          <p:cNvSpPr txBox="1"/>
          <p:nvPr/>
        </p:nvSpPr>
        <p:spPr>
          <a:xfrm>
            <a:off x="2514600" y="2640012"/>
            <a:ext cx="677862" cy="560387"/>
          </a:xfrm>
          <a:prstGeom prst="rect">
            <a:avLst/>
          </a:prstGeom>
          <a:solidFill>
            <a:srgbClr val="367E2A"/>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65" name="Google Shape;865;p96"/>
          <p:cNvSpPr txBox="1"/>
          <p:nvPr/>
        </p:nvSpPr>
        <p:spPr>
          <a:xfrm>
            <a:off x="5943600" y="2716212"/>
            <a:ext cx="677862" cy="560387"/>
          </a:xfrm>
          <a:prstGeom prst="rect">
            <a:avLst/>
          </a:prstGeom>
          <a:solidFill>
            <a:srgbClr val="367E2A"/>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66" name="Google Shape;866;p96"/>
          <p:cNvSpPr txBox="1"/>
          <p:nvPr/>
        </p:nvSpPr>
        <p:spPr>
          <a:xfrm>
            <a:off x="0" y="4343400"/>
            <a:ext cx="8839200" cy="6413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Your perception of color is influenced by the color that surrounds that color. Notice that all squares are actually equal in size. But due to </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pic>
        <p:nvPicPr>
          <p:cNvPr descr="marc" id="871" name="Google Shape;871;p97"/>
          <p:cNvPicPr preferRelativeResize="0"/>
          <p:nvPr/>
        </p:nvPicPr>
        <p:blipFill rotWithShape="1">
          <a:blip r:embed="rId3">
            <a:alphaModFix/>
          </a:blip>
          <a:srcRect b="1096" l="2056" r="646" t="2978"/>
          <a:stretch/>
        </p:blipFill>
        <p:spPr>
          <a:xfrm>
            <a:off x="1447800" y="457200"/>
            <a:ext cx="6172200" cy="4562475"/>
          </a:xfrm>
          <a:prstGeom prst="rect">
            <a:avLst/>
          </a:prstGeom>
          <a:noFill/>
          <a:ln>
            <a:noFill/>
          </a:ln>
        </p:spPr>
      </p:pic>
      <p:sp>
        <p:nvSpPr>
          <p:cNvPr id="872" name="Google Shape;872;p97"/>
          <p:cNvSpPr txBox="1"/>
          <p:nvPr/>
        </p:nvSpPr>
        <p:spPr>
          <a:xfrm>
            <a:off x="990600" y="5029200"/>
            <a:ext cx="7391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Franz Marc. </a:t>
            </a:r>
            <a:r>
              <a:rPr b="0" i="1" lang="en-US" sz="1800" u="none">
                <a:solidFill>
                  <a:schemeClr val="dk1"/>
                </a:solidFill>
                <a:latin typeface="Arial"/>
                <a:ea typeface="Arial"/>
                <a:cs typeface="Arial"/>
                <a:sym typeface="Arial"/>
              </a:rPr>
              <a:t>Yellow Cow. </a:t>
            </a:r>
            <a:r>
              <a:rPr b="0" i="0" lang="en-US" sz="1800" u="none">
                <a:solidFill>
                  <a:schemeClr val="dk1"/>
                </a:solidFill>
                <a:latin typeface="Arial"/>
                <a:ea typeface="Arial"/>
                <a:cs typeface="Arial"/>
                <a:sym typeface="Arial"/>
              </a:rPr>
              <a:t>1911 oil.</a:t>
            </a:r>
            <a:endParaRPr/>
          </a:p>
        </p:txBody>
      </p:sp>
      <p:sp>
        <p:nvSpPr>
          <p:cNvPr id="873" name="Google Shape;873;p97"/>
          <p:cNvSpPr txBox="1"/>
          <p:nvPr/>
        </p:nvSpPr>
        <p:spPr>
          <a:xfrm>
            <a:off x="0" y="5410200"/>
            <a:ext cx="9144000" cy="14652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1" i="0" lang="en-US" sz="1800" u="none">
                <a:solidFill>
                  <a:schemeClr val="dk1"/>
                </a:solidFill>
                <a:latin typeface="Verdana"/>
                <a:ea typeface="Verdana"/>
                <a:cs typeface="Verdana"/>
                <a:sym typeface="Verdana"/>
              </a:rPr>
              <a:t>Arbitrary Color</a:t>
            </a:r>
            <a:r>
              <a:rPr b="0" i="0" lang="en-US" sz="1800" u="none">
                <a:solidFill>
                  <a:schemeClr val="dk1"/>
                </a:solidFill>
                <a:latin typeface="Verdana"/>
                <a:ea typeface="Verdana"/>
                <a:cs typeface="Verdana"/>
                <a:sym typeface="Verdana"/>
              </a:rPr>
              <a:t>.  Artists sometimes use color to express emotions or feelings, ignoring the actual colors of objects.  They choose colors arbitrarily to express meaning. Marc felt that yellow was a gentle, cheerful color which symbolized the female, while blue symbolized the intellectual, and spiritual male. Red symbolized the earth, with green being its compliment.</a:t>
            </a:r>
            <a:r>
              <a:rPr b="0" i="0" lang="en-US" sz="1800" u="none">
                <a:solidFill>
                  <a:schemeClr val="dk1"/>
                </a:solidFill>
                <a:latin typeface="Arial"/>
                <a:ea typeface="Arial"/>
                <a:cs typeface="Arial"/>
                <a:sym typeface="Arial"/>
              </a:rPr>
              <a:t>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98"/>
          <p:cNvSpPr txBox="1"/>
          <p:nvPr/>
        </p:nvSpPr>
        <p:spPr>
          <a:xfrm>
            <a:off x="0" y="0"/>
            <a:ext cx="9144000" cy="6858000"/>
          </a:xfrm>
          <a:prstGeom prst="rect">
            <a:avLst/>
          </a:prstGeom>
          <a:solidFill>
            <a:srgbClr val="FF9900"/>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
        <p:nvSpPr>
          <p:cNvPr id="879" name="Google Shape;879;p98"/>
          <p:cNvSpPr txBox="1"/>
          <p:nvPr/>
        </p:nvSpPr>
        <p:spPr>
          <a:xfrm>
            <a:off x="609600" y="381000"/>
            <a:ext cx="5638800" cy="7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4400"/>
              <a:buFont typeface="Arial"/>
              <a:buNone/>
            </a:pPr>
            <a:r>
              <a:rPr b="1" i="0" lang="en-US" sz="4400" u="none">
                <a:solidFill>
                  <a:schemeClr val="dk1"/>
                </a:solidFill>
                <a:latin typeface="Arial"/>
                <a:ea typeface="Arial"/>
                <a:cs typeface="Arial"/>
                <a:sym typeface="Arial"/>
              </a:rPr>
              <a:t>Texture</a:t>
            </a:r>
            <a:endParaRPr/>
          </a:p>
        </p:txBody>
      </p:sp>
      <p:pic>
        <p:nvPicPr>
          <p:cNvPr descr="texture" id="880" name="Google Shape;880;p98"/>
          <p:cNvPicPr preferRelativeResize="0"/>
          <p:nvPr/>
        </p:nvPicPr>
        <p:blipFill rotWithShape="1">
          <a:blip r:embed="rId3">
            <a:alphaModFix/>
          </a:blip>
          <a:srcRect b="0" l="5183" r="0" t="1665"/>
          <a:stretch/>
        </p:blipFill>
        <p:spPr>
          <a:xfrm>
            <a:off x="304800" y="1295400"/>
            <a:ext cx="4094162" cy="4572000"/>
          </a:xfrm>
          <a:prstGeom prst="rect">
            <a:avLst/>
          </a:prstGeom>
          <a:noFill/>
          <a:ln>
            <a:noFill/>
          </a:ln>
        </p:spPr>
      </p:pic>
      <p:sp>
        <p:nvSpPr>
          <p:cNvPr id="881" name="Google Shape;881;p98"/>
          <p:cNvSpPr txBox="1"/>
          <p:nvPr/>
        </p:nvSpPr>
        <p:spPr>
          <a:xfrm>
            <a:off x="228600" y="6491287"/>
            <a:ext cx="76200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Jesus Bautista Moroles  </a:t>
            </a:r>
            <a:r>
              <a:rPr b="0" i="1" lang="en-US" sz="1800" u="none">
                <a:solidFill>
                  <a:schemeClr val="dk1"/>
                </a:solidFill>
                <a:latin typeface="Arial"/>
                <a:ea typeface="Arial"/>
                <a:cs typeface="Arial"/>
                <a:sym typeface="Arial"/>
              </a:rPr>
              <a:t>Granite Weaving Playscape</a:t>
            </a:r>
            <a:r>
              <a:rPr b="0" i="0" lang="en-US" sz="1800" u="none">
                <a:solidFill>
                  <a:schemeClr val="dk1"/>
                </a:solidFill>
                <a:latin typeface="Arial"/>
                <a:ea typeface="Arial"/>
                <a:cs typeface="Arial"/>
                <a:sym typeface="Arial"/>
              </a:rPr>
              <a:t> 1995 granite</a:t>
            </a:r>
            <a:endParaRPr/>
          </a:p>
        </p:txBody>
      </p:sp>
      <p:sp>
        <p:nvSpPr>
          <p:cNvPr id="882" name="Google Shape;882;p98"/>
          <p:cNvSpPr txBox="1"/>
          <p:nvPr/>
        </p:nvSpPr>
        <p:spPr>
          <a:xfrm>
            <a:off x="4724400" y="304800"/>
            <a:ext cx="4191000" cy="54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Everything you touch has its own special feel, or texture.  As an element of art, texture may be real, or implied or suggested, like in a photograph, or in a painting.</a:t>
            </a:r>
            <a:endParaRPr/>
          </a:p>
          <a:p>
            <a:pPr indent="0" lvl="0" marL="0" marR="0" rtl="0" algn="l">
              <a:lnSpc>
                <a:spcPct val="100000"/>
              </a:lnSpc>
              <a:spcBef>
                <a:spcPts val="900"/>
              </a:spcBef>
              <a:spcAft>
                <a:spcPts val="0"/>
              </a:spcAft>
              <a:buClr>
                <a:schemeClr val="dk1"/>
              </a:buClr>
              <a:buSzPts val="1800"/>
              <a:buFont typeface="Verdana"/>
              <a:buNone/>
            </a:pPr>
            <a:r>
              <a:rPr b="0" i="0" lang="en-US" sz="1800" u="none">
                <a:solidFill>
                  <a:schemeClr val="dk1"/>
                </a:solidFill>
                <a:latin typeface="Verdana"/>
                <a:ea typeface="Verdana"/>
                <a:cs typeface="Verdana"/>
                <a:sym typeface="Verdana"/>
              </a:rPr>
              <a:t>Texture is the element of art  that refers to how things feel, or look as if they might feel, if touched. You perceive texture with two of your senses; touch and vision. Infants learn about their environment by touching objects and by putting them in their mouths.  Toddlers are attracted to all objects that are within their reach.  When you look at surfaces, you are able to guess their texture because you have learned how textures feel.</a:t>
            </a:r>
            <a:r>
              <a:rPr b="0" i="0" lang="en-US" sz="1800" u="none">
                <a:solidFill>
                  <a:schemeClr val="dk1"/>
                </a:solidFill>
                <a:latin typeface="Arial"/>
                <a:ea typeface="Arial"/>
                <a:cs typeface="Arial"/>
                <a:sym typeface="Arial"/>
              </a:rPr>
              <a:t>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id="887" name="Google Shape;887;p99"/>
          <p:cNvPicPr preferRelativeResize="0"/>
          <p:nvPr/>
        </p:nvPicPr>
        <p:blipFill rotWithShape="1">
          <a:blip r:embed="rId3">
            <a:alphaModFix/>
          </a:blip>
          <a:srcRect b="0" l="0" r="0" t="0"/>
          <a:stretch/>
        </p:blipFill>
        <p:spPr>
          <a:xfrm>
            <a:off x="1371600" y="4191000"/>
            <a:ext cx="3251200" cy="2438400"/>
          </a:xfrm>
          <a:prstGeom prst="rect">
            <a:avLst/>
          </a:prstGeom>
          <a:noFill/>
          <a:ln>
            <a:noFill/>
          </a:ln>
        </p:spPr>
      </p:pic>
      <p:pic>
        <p:nvPicPr>
          <p:cNvPr id="888" name="Google Shape;888;p99"/>
          <p:cNvPicPr preferRelativeResize="0"/>
          <p:nvPr/>
        </p:nvPicPr>
        <p:blipFill rotWithShape="1">
          <a:blip r:embed="rId4">
            <a:alphaModFix/>
          </a:blip>
          <a:srcRect b="0" l="0" r="0" t="0"/>
          <a:stretch/>
        </p:blipFill>
        <p:spPr>
          <a:xfrm>
            <a:off x="5791200" y="838200"/>
            <a:ext cx="3070225" cy="2286000"/>
          </a:xfrm>
          <a:prstGeom prst="rect">
            <a:avLst/>
          </a:prstGeom>
          <a:noFill/>
          <a:ln>
            <a:noFill/>
          </a:ln>
        </p:spPr>
      </p:pic>
      <p:pic>
        <p:nvPicPr>
          <p:cNvPr id="889" name="Google Shape;889;p99"/>
          <p:cNvPicPr preferRelativeResize="0"/>
          <p:nvPr/>
        </p:nvPicPr>
        <p:blipFill rotWithShape="1">
          <a:blip r:embed="rId5">
            <a:alphaModFix/>
          </a:blip>
          <a:srcRect b="0" l="0" r="0" t="0"/>
          <a:stretch/>
        </p:blipFill>
        <p:spPr>
          <a:xfrm>
            <a:off x="5943600" y="3352800"/>
            <a:ext cx="2819400" cy="3328987"/>
          </a:xfrm>
          <a:prstGeom prst="rect">
            <a:avLst/>
          </a:prstGeom>
          <a:noFill/>
          <a:ln>
            <a:noFill/>
          </a:ln>
        </p:spPr>
      </p:pic>
      <p:sp>
        <p:nvSpPr>
          <p:cNvPr id="890" name="Google Shape;890;p99"/>
          <p:cNvSpPr txBox="1"/>
          <p:nvPr/>
        </p:nvSpPr>
        <p:spPr>
          <a:xfrm>
            <a:off x="0" y="239712"/>
            <a:ext cx="5410200" cy="452437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a:solidFill>
                  <a:schemeClr val="dk1"/>
                </a:solidFill>
                <a:latin typeface="Arial"/>
                <a:ea typeface="Arial"/>
                <a:cs typeface="Arial"/>
                <a:sym typeface="Arial"/>
              </a:rPr>
              <a:t>Texture gives a design the feeling of the surface</a:t>
            </a:r>
            <a:r>
              <a:rPr b="1" i="0" lang="en-US" sz="1800" u="none">
                <a:solidFill>
                  <a:schemeClr val="dk1"/>
                </a:solidFill>
                <a:latin typeface="Arial"/>
                <a:ea typeface="Arial"/>
                <a:cs typeface="Arial"/>
                <a:sym typeface="Arial"/>
              </a:rPr>
              <a:t>. </a:t>
            </a:r>
            <a:r>
              <a:rPr b="0" i="0" lang="en-US" sz="1800" u="none">
                <a:solidFill>
                  <a:schemeClr val="dk1"/>
                </a:solidFill>
                <a:latin typeface="Arial"/>
                <a:ea typeface="Arial"/>
                <a:cs typeface="Arial"/>
                <a:sym typeface="Arial"/>
              </a:rPr>
              <a:t>Texture is created by varying the pattern of light and dark areas on an object.</a:t>
            </a:r>
            <a:r>
              <a:rPr b="1" i="0" lang="en-US" sz="1800" u="none">
                <a:solidFill>
                  <a:schemeClr val="dk1"/>
                </a:solidFill>
                <a:latin typeface="Arial"/>
                <a:ea typeface="Arial"/>
                <a:cs typeface="Arial"/>
                <a:sym typeface="Arial"/>
              </a:rPr>
              <a:t> Let us know what texture meant;</a:t>
            </a:r>
            <a:r>
              <a:rPr b="0" i="0" lang="en-US" sz="1800" u="none">
                <a:solidFill>
                  <a:schemeClr val="dk1"/>
                </a:solidFill>
                <a:latin typeface="EB Garamond"/>
                <a:ea typeface="EB Garamond"/>
                <a:cs typeface="EB Garamond"/>
                <a:sym typeface="EB Garamond"/>
              </a:rPr>
              <a:t> </a:t>
            </a:r>
            <a:endParaRPr b="0" i="0" sz="1800" u="non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EB Garamond"/>
              <a:buChar char="•"/>
            </a:pPr>
            <a:r>
              <a:rPr b="0" i="0" lang="en-US" sz="1800" u="none">
                <a:solidFill>
                  <a:schemeClr val="dk1"/>
                </a:solidFill>
                <a:latin typeface="EB Garamond"/>
                <a:ea typeface="EB Garamond"/>
                <a:cs typeface="EB Garamond"/>
                <a:sym typeface="EB Garamond"/>
              </a:rPr>
              <a:t>Texture brings character to the surface.</a:t>
            </a:r>
            <a:endParaRPr b="0" i="0" sz="1800" u="non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EB Garamond"/>
              <a:buChar char="•"/>
            </a:pPr>
            <a:r>
              <a:rPr b="0" i="0" lang="en-US" sz="1800" u="none">
                <a:solidFill>
                  <a:schemeClr val="dk1"/>
                </a:solidFill>
                <a:latin typeface="EB Garamond"/>
                <a:ea typeface="EB Garamond"/>
                <a:cs typeface="EB Garamond"/>
                <a:sym typeface="EB Garamond"/>
              </a:rPr>
              <a:t>Also brings life to the objects.</a:t>
            </a:r>
            <a:endParaRPr b="0" i="0" sz="1800" u="non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EB Garamond"/>
              <a:buChar char="•"/>
            </a:pPr>
            <a:r>
              <a:rPr b="0" i="0" lang="en-US" sz="1800" u="none">
                <a:solidFill>
                  <a:schemeClr val="dk1"/>
                </a:solidFill>
                <a:latin typeface="EB Garamond"/>
                <a:ea typeface="EB Garamond"/>
                <a:cs typeface="EB Garamond"/>
                <a:sym typeface="EB Garamond"/>
              </a:rPr>
              <a:t>Texture brings tangible feeing.</a:t>
            </a:r>
            <a:endParaRPr b="0" i="0" sz="1800" u="non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EB Garamond"/>
              <a:buChar char="•"/>
            </a:pPr>
            <a:r>
              <a:rPr b="0" i="0" lang="en-US" sz="1800" u="none">
                <a:solidFill>
                  <a:schemeClr val="dk1"/>
                </a:solidFill>
                <a:latin typeface="EB Garamond"/>
                <a:ea typeface="EB Garamond"/>
                <a:cs typeface="EB Garamond"/>
                <a:sym typeface="EB Garamond"/>
              </a:rPr>
              <a:t>Variation in the Texture or by using different textures in a visual composition or  in a dynamic  frame,  one can achieve a good visual balance.</a:t>
            </a:r>
            <a:endParaRPr b="0" i="0" sz="1800" u="non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EB Garamond"/>
              <a:buChar char="•"/>
            </a:pPr>
            <a:r>
              <a:rPr b="0" i="0" lang="en-US" sz="1800" u="none">
                <a:solidFill>
                  <a:schemeClr val="dk1"/>
                </a:solidFill>
                <a:latin typeface="EB Garamond"/>
                <a:ea typeface="EB Garamond"/>
                <a:cs typeface="EB Garamond"/>
                <a:sym typeface="EB Garamond"/>
              </a:rPr>
              <a:t>Composition will be visually interesting so that the viewer</a:t>
            </a:r>
            <a:r>
              <a:rPr b="0" i="0" lang="en-US" sz="1800" u="none">
                <a:solidFill>
                  <a:schemeClr val="dk1"/>
                </a:solidFill>
                <a:latin typeface="Arial"/>
                <a:ea typeface="Arial"/>
                <a:cs typeface="Arial"/>
                <a:sym typeface="Arial"/>
              </a:rPr>
              <a:t>’</a:t>
            </a:r>
            <a:r>
              <a:rPr b="0" i="0" lang="en-US" sz="1800" u="none">
                <a:solidFill>
                  <a:schemeClr val="dk1"/>
                </a:solidFill>
                <a:latin typeface="EB Garamond"/>
                <a:ea typeface="EB Garamond"/>
                <a:cs typeface="EB Garamond"/>
                <a:sym typeface="EB Garamond"/>
              </a:rPr>
              <a:t>s mind will be stimulated.</a:t>
            </a:r>
            <a:endParaRPr b="0" i="0" sz="1800" u="none">
              <a:solidFill>
                <a:schemeClr val="dk1"/>
              </a:solidFill>
              <a:latin typeface="Arial"/>
              <a:ea typeface="Arial"/>
              <a:cs typeface="Arial"/>
              <a:sym typeface="Arial"/>
            </a:endParaRPr>
          </a:p>
          <a:p>
            <a:pPr indent="-114300" lvl="0" marL="0" marR="0" rtl="0" algn="l">
              <a:lnSpc>
                <a:spcPct val="100000"/>
              </a:lnSpc>
              <a:spcBef>
                <a:spcPts val="0"/>
              </a:spcBef>
              <a:spcAft>
                <a:spcPts val="0"/>
              </a:spcAft>
              <a:buClr>
                <a:schemeClr val="dk1"/>
              </a:buClr>
              <a:buSzPts val="1800"/>
              <a:buFont typeface="EB Garamond"/>
              <a:buChar char="•"/>
            </a:pPr>
            <a:r>
              <a:rPr b="0" i="0" lang="en-US" sz="1800" u="none">
                <a:solidFill>
                  <a:schemeClr val="dk1"/>
                </a:solidFill>
                <a:latin typeface="EB Garamond"/>
                <a:ea typeface="EB Garamond"/>
                <a:cs typeface="EB Garamond"/>
                <a:sym typeface="EB Garamond"/>
              </a:rPr>
              <a:t>Textures can bring the real feel and make the image look real.</a:t>
            </a:r>
            <a:endParaRPr b="0" i="0" sz="1800" u="none">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b="0" i="0" sz="1800" u="none">
              <a:solidFill>
                <a:schemeClr val="dk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2005-06-29T00:47:33Z</dcterms:created>
  <dc:creator>laura wise</dc:creator>
</cp:coreProperties>
</file>

<file path=docProps/custom.xml><?xml version="1.0" encoding="utf-8"?>
<Properties xmlns="http://schemas.openxmlformats.org/officeDocument/2006/custom-properties" xmlns:vt="http://schemas.openxmlformats.org/officeDocument/2006/docPropsVTypes"/>
</file>